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6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Distributed Data-Parallel Programs from Sequential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2726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Control Flow</a:t>
            </a:r>
          </a:p>
          <a:p>
            <a:pPr lvl="1"/>
            <a:r>
              <a:rPr lang="en-US" altLang="ko-KR" dirty="0" smtClean="0"/>
              <a:t>Join (X) -&gt; Distribute(D) -&gt; Merge &amp; Sort(M, S) -&gt; Join (Y)</a:t>
            </a:r>
          </a:p>
          <a:p>
            <a:r>
              <a:rPr lang="en-US" altLang="ko-KR" dirty="0"/>
              <a:t>4n M &amp; S vertices</a:t>
            </a:r>
          </a:p>
          <a:p>
            <a:pPr lvl="1"/>
            <a:r>
              <a:rPr lang="en-US" altLang="ko-KR" dirty="0"/>
              <a:t>To maximize use of </a:t>
            </a:r>
            <a:r>
              <a:rPr lang="en-US" altLang="ko-KR" dirty="0" smtClean="0"/>
              <a:t>quad core</a:t>
            </a:r>
          </a:p>
          <a:p>
            <a:r>
              <a:rPr lang="en-US" altLang="ko-KR" dirty="0" smtClean="0"/>
              <a:t>Merge operation</a:t>
            </a:r>
          </a:p>
          <a:p>
            <a:pPr lvl="1"/>
            <a:r>
              <a:rPr lang="en-US" altLang="ko-KR" dirty="0" smtClean="0"/>
              <a:t>Non-deterministic (orders items according to arriving time)</a:t>
            </a:r>
          </a:p>
          <a:p>
            <a:pPr lvl="1"/>
            <a:r>
              <a:rPr lang="en-US" altLang="ko-KR" dirty="0" smtClean="0"/>
              <a:t>Generates different results </a:t>
            </a:r>
          </a:p>
          <a:p>
            <a:pPr lvl="1"/>
            <a:r>
              <a:rPr lang="en-US" altLang="ko-KR" dirty="0" smtClean="0"/>
              <a:t>It’ll be okay?</a:t>
            </a:r>
          </a:p>
          <a:p>
            <a:r>
              <a:rPr lang="en-US" altLang="ko-KR" dirty="0" smtClean="0"/>
              <a:t>What channel to use between vertices?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862457"/>
            <a:ext cx="1773621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Describing</a:t>
            </a:r>
            <a:r>
              <a:rPr lang="en-US" altLang="ko-KR" dirty="0"/>
              <a:t> </a:t>
            </a:r>
            <a:r>
              <a:rPr lang="en-US" altLang="ko-KR" dirty="0" smtClean="0"/>
              <a:t>a Graph</a:t>
            </a:r>
            <a:br>
              <a:rPr lang="en-US" altLang="ko-KR" dirty="0" smtClean="0"/>
            </a:br>
            <a:r>
              <a:rPr lang="en-US" altLang="ko-KR" dirty="0" smtClean="0"/>
              <a:t>&amp; Writing a program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3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description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997" y="2019300"/>
            <a:ext cx="8595360" cy="4351337"/>
          </a:xfrm>
        </p:spPr>
        <p:txBody>
          <a:bodyPr anchor="ctr"/>
          <a:lstStyle/>
          <a:p>
            <a:r>
              <a:rPr lang="en-US" altLang="ko-KR" dirty="0" smtClean="0"/>
              <a:t>A &gt;= B: Point-wise composition</a:t>
            </a:r>
          </a:p>
          <a:p>
            <a:r>
              <a:rPr lang="en-US" altLang="ko-KR" dirty="0" smtClean="0"/>
              <a:t>A &gt;&gt; B: Complete bipartite graph</a:t>
            </a:r>
          </a:p>
          <a:p>
            <a:r>
              <a:rPr lang="en-US" altLang="ko-KR" dirty="0" smtClean="0"/>
              <a:t>A || B: Merging two graphs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17" y="2890837"/>
            <a:ext cx="566261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Skeleton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236" y="1903412"/>
            <a:ext cx="1128628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828800"/>
            <a:ext cx="1773621" cy="450056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295775" y="4079081"/>
            <a:ext cx="347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4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Channel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Temporary file (Default)</a:t>
            </a:r>
          </a:p>
          <a:p>
            <a:pPr lvl="1"/>
            <a:r>
              <a:rPr lang="en-US" altLang="ko-KR" dirty="0" smtClean="0"/>
              <a:t>Writing/Reading to/from disk</a:t>
            </a:r>
          </a:p>
          <a:p>
            <a:pPr lvl="1"/>
            <a:r>
              <a:rPr lang="en-US" altLang="ko-KR" dirty="0" smtClean="0"/>
              <a:t>Slow, but data is preserved</a:t>
            </a:r>
          </a:p>
          <a:p>
            <a:pPr lvl="1"/>
            <a:r>
              <a:rPr lang="en-US" altLang="ko-KR" dirty="0" smtClean="0"/>
              <a:t>No concern for deadlock</a:t>
            </a:r>
          </a:p>
          <a:p>
            <a:r>
              <a:rPr lang="en-US" altLang="ko-KR" dirty="0" smtClean="0"/>
              <a:t>TCP pipe</a:t>
            </a:r>
          </a:p>
          <a:p>
            <a:pPr lvl="1"/>
            <a:r>
              <a:rPr lang="en-US" altLang="ko-KR" dirty="0" smtClean="0"/>
              <a:t>No disk access</a:t>
            </a:r>
          </a:p>
          <a:p>
            <a:pPr lvl="1"/>
            <a:r>
              <a:rPr lang="en-US" altLang="ko-KR" dirty="0" smtClean="0"/>
              <a:t>End-point vertices must run at same time (Data not preserved after completion)</a:t>
            </a:r>
          </a:p>
          <a:p>
            <a:r>
              <a:rPr lang="en-US" altLang="ko-KR" dirty="0" smtClean="0"/>
              <a:t>Shared-Memory FIFO</a:t>
            </a:r>
          </a:p>
          <a:p>
            <a:pPr lvl="1"/>
            <a:r>
              <a:rPr lang="en-US" altLang="ko-KR" dirty="0" smtClean="0"/>
              <a:t>Lowest Communication cost</a:t>
            </a:r>
          </a:p>
          <a:p>
            <a:pPr lvl="1"/>
            <a:r>
              <a:rPr lang="en-US" altLang="ko-KR" dirty="0" smtClean="0"/>
              <a:t>End-point vertices must run within the same process</a:t>
            </a:r>
          </a:p>
          <a:p>
            <a:r>
              <a:rPr lang="en-US" altLang="ko-KR" dirty="0" smtClean="0"/>
              <a:t>Shortcut: Programmer need to fully understand about physical structures of the system!</a:t>
            </a:r>
          </a:p>
        </p:txBody>
      </p:sp>
    </p:spTree>
    <p:extLst>
      <p:ext uri="{BB962C8B-B14F-4D97-AF65-F5344CB8AC3E}">
        <p14:creationId xmlns:p14="http://schemas.microsoft.com/office/powerpoint/2010/main" val="32539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Implemented mostly by C++</a:t>
            </a:r>
          </a:p>
          <a:p>
            <a:r>
              <a:rPr lang="en-US" altLang="ko-KR" dirty="0" smtClean="0"/>
              <a:t>Daemon executes vertices sent from Job Manager</a:t>
            </a:r>
          </a:p>
          <a:p>
            <a:r>
              <a:rPr lang="en-US" altLang="ko-KR" dirty="0" smtClean="0"/>
              <a:t>No type-checking</a:t>
            </a:r>
          </a:p>
          <a:p>
            <a:pPr lvl="1"/>
            <a:r>
              <a:rPr lang="en-US" altLang="ko-KR" dirty="0" smtClean="0"/>
              <a:t>Should determine the type of items to read/write in vertices</a:t>
            </a:r>
          </a:p>
          <a:p>
            <a:r>
              <a:rPr lang="en-US" altLang="ko-KR" dirty="0" smtClean="0"/>
              <a:t>Some pre-defined vertex classes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ap, reduce, distribute, joins, …</a:t>
            </a:r>
          </a:p>
          <a:p>
            <a:r>
              <a:rPr lang="en-US" altLang="ko-KR" dirty="0" smtClean="0"/>
              <a:t>Can run legacy binaries using “process wrapper”</a:t>
            </a:r>
          </a:p>
          <a:p>
            <a:pPr lvl="1"/>
            <a:r>
              <a:rPr lang="en-US" altLang="ko-KR" dirty="0" smtClean="0"/>
              <a:t>Wrapper vertex should support arbitrary data types</a:t>
            </a:r>
          </a:p>
          <a:p>
            <a:r>
              <a:rPr lang="en-US" altLang="ko-KR" dirty="0" smtClean="0"/>
              <a:t>Support pipelined execution</a:t>
            </a:r>
          </a:p>
          <a:p>
            <a:pPr lvl="1"/>
            <a:r>
              <a:rPr lang="en-US" altLang="ko-KR" dirty="0" smtClean="0"/>
              <a:t>Support Event-based programming style using a shared thread pool</a:t>
            </a:r>
          </a:p>
          <a:p>
            <a:pPr lvl="1"/>
            <a:r>
              <a:rPr lang="en-US" altLang="ko-KR" dirty="0" smtClean="0"/>
              <a:t>Channel handling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886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Execution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2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Execution Record</a:t>
            </a:r>
          </a:p>
          <a:p>
            <a:pPr lvl="1"/>
            <a:r>
              <a:rPr lang="en-US" altLang="ko-KR" dirty="0" smtClean="0"/>
              <a:t>When a vertex’s all input channels are ready</a:t>
            </a:r>
          </a:p>
          <a:p>
            <a:pPr lvl="1"/>
            <a:r>
              <a:rPr lang="en-US" altLang="ko-KR" dirty="0" smtClean="0"/>
              <a:t>Added to scheduling queue</a:t>
            </a:r>
          </a:p>
          <a:p>
            <a:pPr lvl="1"/>
            <a:r>
              <a:rPr lang="en-US" altLang="ko-KR" dirty="0" smtClean="0"/>
              <a:t>‘Constraint’, ‘Preference’ – for locality</a:t>
            </a:r>
          </a:p>
          <a:p>
            <a:r>
              <a:rPr lang="en-US" altLang="ko-KR" dirty="0" smtClean="0"/>
              <a:t>Temporary channel files</a:t>
            </a:r>
          </a:p>
          <a:p>
            <a:pPr lvl="1"/>
            <a:r>
              <a:rPr lang="en-US" altLang="ko-KR" dirty="0" smtClean="0"/>
              <a:t>Managed and automatically cleaned up by daemon</a:t>
            </a:r>
          </a:p>
          <a:p>
            <a:r>
              <a:rPr lang="en-US" altLang="ko-KR" dirty="0" smtClean="0"/>
              <a:t>Web-based interface</a:t>
            </a:r>
          </a:p>
        </p:txBody>
      </p:sp>
    </p:spTree>
    <p:extLst>
      <p:ext uri="{BB962C8B-B14F-4D97-AF65-F5344CB8AC3E}">
        <p14:creationId xmlns:p14="http://schemas.microsoft.com/office/powerpoint/2010/main" val="2440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/>
              <a:t>If JM fails, the job is terminated</a:t>
            </a:r>
          </a:p>
          <a:p>
            <a:pPr lvl="1"/>
            <a:r>
              <a:rPr lang="en-US" altLang="ko-KR" dirty="0"/>
              <a:t>Vertex scheduler could employ check pointing or replication</a:t>
            </a:r>
          </a:p>
          <a:p>
            <a:r>
              <a:rPr lang="en-US" altLang="ko-KR" dirty="0" smtClean="0"/>
              <a:t>Vertex execution failed, JM informed</a:t>
            </a:r>
          </a:p>
          <a:p>
            <a:pPr lvl="1"/>
            <a:r>
              <a:rPr lang="en-US" altLang="ko-KR" dirty="0" smtClean="0"/>
              <a:t>Directly from process via daemon</a:t>
            </a:r>
          </a:p>
          <a:p>
            <a:pPr lvl="1"/>
            <a:r>
              <a:rPr lang="en-US" altLang="ko-KR" dirty="0" smtClean="0"/>
              <a:t>Heartbeat timeout</a:t>
            </a:r>
          </a:p>
          <a:p>
            <a:r>
              <a:rPr lang="en-US" altLang="ko-KR" dirty="0" smtClean="0"/>
              <a:t>Mark execution record as fail</a:t>
            </a:r>
          </a:p>
          <a:p>
            <a:r>
              <a:rPr lang="en-US" altLang="ko-KR" dirty="0" smtClean="0"/>
              <a:t>Vertex re-executed, channel re-created</a:t>
            </a:r>
          </a:p>
          <a:p>
            <a:r>
              <a:rPr lang="en-US" altLang="ko-KR" dirty="0" smtClean="0"/>
              <a:t>Errors need not be propagated forward!</a:t>
            </a:r>
          </a:p>
          <a:p>
            <a:pPr lvl="1"/>
            <a:r>
              <a:rPr lang="en-US" altLang="ko-KR" i="1" dirty="0" smtClean="0"/>
              <a:t>Deterministic operation</a:t>
            </a:r>
            <a:r>
              <a:rPr lang="en-US" altLang="ko-KR" dirty="0" smtClean="0"/>
              <a:t> – always same result with same input</a:t>
            </a:r>
          </a:p>
          <a:p>
            <a:pPr lvl="1"/>
            <a:r>
              <a:rPr lang="en-US" altLang="ko-KR" dirty="0" smtClean="0"/>
              <a:t>Can re-run vertex at any time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 callback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Every vertex belongs to a single ‘stage'</a:t>
            </a:r>
          </a:p>
          <a:p>
            <a:r>
              <a:rPr lang="en-US" altLang="ko-KR" dirty="0" smtClean="0"/>
              <a:t>Stage callback is </a:t>
            </a:r>
            <a:r>
              <a:rPr lang="en-US" altLang="ko-KR" dirty="0"/>
              <a:t>m</a:t>
            </a:r>
            <a:r>
              <a:rPr lang="en-US" altLang="ko-KR" dirty="0" smtClean="0"/>
              <a:t>anaged by each ‘stage’ manager</a:t>
            </a:r>
          </a:p>
          <a:p>
            <a:r>
              <a:rPr lang="en-US" altLang="ko-KR" dirty="0" smtClean="0"/>
              <a:t>Called on</a:t>
            </a:r>
          </a:p>
          <a:p>
            <a:pPr lvl="1"/>
            <a:r>
              <a:rPr lang="en-US" altLang="ko-KR" dirty="0" smtClean="0"/>
              <a:t>Stage transition</a:t>
            </a:r>
          </a:p>
          <a:p>
            <a:pPr lvl="1"/>
            <a:r>
              <a:rPr lang="en-US" altLang="ko-KR" dirty="0" smtClean="0"/>
              <a:t>Regular timer interrupt</a:t>
            </a:r>
          </a:p>
          <a:p>
            <a:r>
              <a:rPr lang="en-US" altLang="ko-KR" dirty="0" smtClean="0"/>
              <a:t>Can implement sophisticated behaviors</a:t>
            </a:r>
          </a:p>
          <a:p>
            <a:pPr lvl="1"/>
            <a:r>
              <a:rPr lang="en-US" altLang="ko-KR" dirty="0" smtClean="0"/>
              <a:t>Detecting / Dealing with stragglers</a:t>
            </a:r>
          </a:p>
          <a:p>
            <a:pPr lvl="1"/>
            <a:r>
              <a:rPr lang="en-US" altLang="ko-KR" dirty="0" smtClean="0"/>
              <a:t>Run-time graph refinement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System Overview</a:t>
            </a:r>
          </a:p>
          <a:p>
            <a:r>
              <a:rPr lang="en-US" altLang="ko-KR" dirty="0" smtClean="0"/>
              <a:t>Describing graph &amp; Writing a vertex program</a:t>
            </a:r>
          </a:p>
          <a:p>
            <a:r>
              <a:rPr lang="en-US" altLang="ko-KR" dirty="0" smtClean="0"/>
              <a:t>Job execution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Building on dryad</a:t>
            </a:r>
          </a:p>
          <a:p>
            <a:r>
              <a:rPr lang="en-US" altLang="ko-KR" dirty="0" smtClean="0"/>
              <a:t>Discussion / critics</a:t>
            </a:r>
          </a:p>
          <a:p>
            <a:r>
              <a:rPr lang="en-US" altLang="ko-KR" dirty="0" smtClean="0"/>
              <a:t>Q &amp; 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3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Two-level hierarchy refinement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Many clusters have two-level network structure</a:t>
            </a:r>
          </a:p>
          <a:p>
            <a:pPr lvl="1"/>
            <a:r>
              <a:rPr lang="en-US" altLang="ko-KR" dirty="0" smtClean="0"/>
              <a:t>Switch in rack (lower level)</a:t>
            </a:r>
          </a:p>
          <a:p>
            <a:pPr lvl="1"/>
            <a:r>
              <a:rPr lang="en-US" altLang="ko-KR" dirty="0" smtClean="0"/>
              <a:t>Per-rack switch (higher level)</a:t>
            </a:r>
          </a:p>
          <a:p>
            <a:pPr lvl="1"/>
            <a:r>
              <a:rPr lang="en-US" altLang="ko-KR" dirty="0" smtClean="0"/>
              <a:t>Single large core switch (root)</a:t>
            </a:r>
          </a:p>
          <a:p>
            <a:r>
              <a:rPr lang="en-US" altLang="ko-KR" dirty="0" smtClean="0"/>
              <a:t>Between-rack communication cost &lt; internal-rack communication cost</a:t>
            </a:r>
          </a:p>
          <a:p>
            <a:r>
              <a:rPr lang="en-US" altLang="ko-KR" dirty="0" smtClean="0"/>
              <a:t>Reduces within rack -&gt; lower communication cost</a:t>
            </a:r>
          </a:p>
          <a:p>
            <a:r>
              <a:rPr lang="en-US" altLang="ko-KR" dirty="0" smtClean="0"/>
              <a:t>Redraw graph after input vertices have completed</a:t>
            </a:r>
          </a:p>
          <a:p>
            <a:pPr lvl="1"/>
            <a:r>
              <a:rPr lang="en-US" altLang="ko-KR" dirty="0" smtClean="0"/>
              <a:t>By stage manager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4529772"/>
            <a:ext cx="4543425" cy="21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Partial aggregation refinement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Automatically parallelize internal vertices</a:t>
            </a:r>
          </a:p>
          <a:p>
            <a:r>
              <a:rPr lang="en-US" altLang="ko-KR" dirty="0" smtClean="0"/>
              <a:t>Operates by</a:t>
            </a:r>
          </a:p>
          <a:p>
            <a:pPr lvl="1"/>
            <a:r>
              <a:rPr lang="en-US" altLang="ko-KR" dirty="0" smtClean="0"/>
              <a:t>Setting max. number of input channels</a:t>
            </a:r>
          </a:p>
          <a:p>
            <a:pPr lvl="1"/>
            <a:r>
              <a:rPr lang="en-US" altLang="ko-KR" dirty="0" smtClean="0"/>
              <a:t>Setting max. number of volume of input data</a:t>
            </a:r>
          </a:p>
          <a:p>
            <a:r>
              <a:rPr lang="en-US" altLang="ko-KR" dirty="0" smtClean="0"/>
              <a:t>Dynamically increases number of vertices</a:t>
            </a:r>
          </a:p>
          <a:p>
            <a:r>
              <a:rPr lang="en-US" altLang="ko-KR" dirty="0" smtClean="0"/>
              <a:t>Can be more efficient than static method</a:t>
            </a:r>
          </a:p>
          <a:p>
            <a:pPr lvl="1"/>
            <a:r>
              <a:rPr lang="en-US" altLang="ko-KR" dirty="0" smtClean="0"/>
              <a:t>Can not know the intermediate data size before the computation begin</a:t>
            </a:r>
          </a:p>
          <a:p>
            <a:r>
              <a:rPr lang="en-US" altLang="ko-KR" dirty="0" smtClean="0"/>
              <a:t>Graph’s skeleton unchanged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7" y="2543175"/>
            <a:ext cx="4524375" cy="20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</a:t>
            </a:r>
            <a:br>
              <a:rPr lang="en-US" altLang="ko-KR" dirty="0" smtClean="0"/>
            </a:br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Hardware</a:t>
            </a:r>
          </a:p>
          <a:p>
            <a:pPr lvl="1"/>
            <a:r>
              <a:rPr lang="en-US" altLang="ko-KR" dirty="0" smtClean="0"/>
              <a:t>2GHz, 4Core</a:t>
            </a:r>
          </a:p>
          <a:p>
            <a:pPr lvl="1"/>
            <a:r>
              <a:rPr lang="en-US" altLang="ko-KR" dirty="0" smtClean="0"/>
              <a:t>8Gbytes DRAM</a:t>
            </a:r>
          </a:p>
          <a:p>
            <a:pPr lvl="1"/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SQL Query experiment</a:t>
            </a:r>
          </a:p>
          <a:p>
            <a:pPr lvl="1"/>
            <a:r>
              <a:rPr lang="en-US" altLang="ko-KR" dirty="0" smtClean="0"/>
              <a:t>Small number of computers</a:t>
            </a:r>
          </a:p>
          <a:p>
            <a:pPr lvl="1"/>
            <a:r>
              <a:rPr lang="en-US" altLang="ko-KR" dirty="0" smtClean="0"/>
              <a:t>Comparison with SQL Server</a:t>
            </a:r>
          </a:p>
          <a:p>
            <a:pPr lvl="1"/>
            <a:r>
              <a:rPr lang="en-US" altLang="ko-KR" dirty="0" smtClean="0"/>
              <a:t>“in-memory” vs “two-pass”</a:t>
            </a:r>
          </a:p>
          <a:p>
            <a:r>
              <a:rPr lang="en-US" altLang="ko-KR" dirty="0" smtClean="0"/>
              <a:t>Data mining experiment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 style job</a:t>
            </a:r>
          </a:p>
        </p:txBody>
      </p:sp>
    </p:spTree>
    <p:extLst>
      <p:ext uri="{BB962C8B-B14F-4D97-AF65-F5344CB8AC3E}">
        <p14:creationId xmlns:p14="http://schemas.microsoft.com/office/powerpoint/2010/main" val="18814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Same as queries in the previous example</a:t>
            </a:r>
          </a:p>
          <a:p>
            <a:r>
              <a:rPr lang="en-US" altLang="ko-KR" dirty="0" smtClean="0"/>
              <a:t>M -&gt; S -&gt; Y: Shared memory</a:t>
            </a:r>
          </a:p>
          <a:p>
            <a:r>
              <a:rPr lang="en-US" altLang="ko-KR" dirty="0" smtClean="0"/>
              <a:t>In-memory vs Two-pass</a:t>
            </a:r>
          </a:p>
          <a:p>
            <a:pPr lvl="1"/>
            <a:r>
              <a:rPr lang="en-US" altLang="ko-KR" dirty="0" smtClean="0"/>
              <a:t>In-memory: D -&gt; M uses shared memory (corresponding M) and TCP/IP (others)</a:t>
            </a:r>
          </a:p>
          <a:p>
            <a:pPr lvl="1"/>
            <a:r>
              <a:rPr lang="en-US" altLang="ko-KR" dirty="0" smtClean="0"/>
              <a:t>Two-pass: Uses disk I/O for other communications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582" y="1754186"/>
            <a:ext cx="1773621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Non-Deterministic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M (Merge) is non-deterministic</a:t>
            </a:r>
          </a:p>
          <a:p>
            <a:r>
              <a:rPr lang="en-US" altLang="ko-KR" dirty="0" smtClean="0"/>
              <a:t>When failed, it can’t fully recovered by just re-executing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/>
              <a:t>Items orders can be changed when </a:t>
            </a:r>
            <a:r>
              <a:rPr lang="en-US" altLang="ko-KR" dirty="0" smtClean="0"/>
              <a:t>re-executing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But, it’s okay because S and M are connected with shared FIFO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S (Sort) reorders items regardless of arrival time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S-M is deterministic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ko-KR" dirty="0" smtClean="0"/>
              <a:t>S-M is in one process and stops together when failure occurred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2504" r="46" b="18342"/>
          <a:stretch/>
        </p:blipFill>
        <p:spPr>
          <a:xfrm>
            <a:off x="8342757" y="3248025"/>
            <a:ext cx="177279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Channel types and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In-memory variant requires at least n computers</a:t>
            </a:r>
          </a:p>
          <a:p>
            <a:r>
              <a:rPr lang="en-US" altLang="ko-KR" dirty="0" smtClean="0"/>
              <a:t>If not, M will wait forever</a:t>
            </a:r>
          </a:p>
          <a:p>
            <a:r>
              <a:rPr lang="en-US" altLang="ko-KR" dirty="0" smtClean="0"/>
              <a:t>Example: n=3 with 2 computers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990850" y="3476626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90849" y="4375944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90848" y="5275262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5" idx="4"/>
          </p:cNvCxnSpPr>
          <p:nvPr/>
        </p:nvCxnSpPr>
        <p:spPr>
          <a:xfrm flipV="1">
            <a:off x="3290886" y="4976019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83738" y="4077495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038913" y="3450036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38912" y="4349354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38911" y="5248672"/>
            <a:ext cx="600075" cy="600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0"/>
            <a:endCxn id="11" idx="4"/>
          </p:cNvCxnSpPr>
          <p:nvPr/>
        </p:nvCxnSpPr>
        <p:spPr>
          <a:xfrm flipV="1">
            <a:off x="5338949" y="4949429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31801" y="4050905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981342" y="3450036"/>
            <a:ext cx="600075" cy="6000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81341" y="4349354"/>
            <a:ext cx="600075" cy="6000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981340" y="5248672"/>
            <a:ext cx="600075" cy="6000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0"/>
            <a:endCxn id="16" idx="4"/>
          </p:cNvCxnSpPr>
          <p:nvPr/>
        </p:nvCxnSpPr>
        <p:spPr>
          <a:xfrm flipV="1">
            <a:off x="7281378" y="4949429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274230" y="4050905"/>
            <a:ext cx="1" cy="29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17" idx="1"/>
            <a:endCxn id="11" idx="6"/>
          </p:cNvCxnSpPr>
          <p:nvPr/>
        </p:nvCxnSpPr>
        <p:spPr>
          <a:xfrm flipH="1" flipV="1">
            <a:off x="5638987" y="4649392"/>
            <a:ext cx="1430232" cy="68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6"/>
          </p:cNvCxnSpPr>
          <p:nvPr/>
        </p:nvCxnSpPr>
        <p:spPr>
          <a:xfrm flipH="1" flipV="1">
            <a:off x="3590924" y="4675982"/>
            <a:ext cx="3434355" cy="8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90848" y="599586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Live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38911" y="5948283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Live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24189" y="5948283"/>
            <a:ext cx="7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93" y="2052637"/>
            <a:ext cx="5922797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M</a:t>
            </a:r>
            <a:r>
              <a:rPr lang="en-US" altLang="ko-KR" dirty="0" smtClean="0"/>
              <a:t>ining </a:t>
            </a:r>
            <a:r>
              <a:rPr lang="en-US" altLang="ko-KR" dirty="0"/>
              <a:t>E</a:t>
            </a:r>
            <a:r>
              <a:rPr lang="en-US" altLang="ko-KR" dirty="0" smtClean="0"/>
              <a:t>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queries’ frequency</a:t>
            </a:r>
          </a:p>
          <a:p>
            <a:r>
              <a:rPr lang="en-US" altLang="ko-KR" dirty="0" smtClean="0"/>
              <a:t>Not scalable -&gt; Too many Q’s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68" y="2733675"/>
            <a:ext cx="5089398" cy="40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 using partial aggregation refinement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42" y="2464752"/>
            <a:ext cx="8150020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</a:p>
        </p:txBody>
      </p:sp>
    </p:spTree>
    <p:extLst>
      <p:ext uri="{BB962C8B-B14F-4D97-AF65-F5344CB8AC3E}">
        <p14:creationId xmlns:p14="http://schemas.microsoft.com/office/powerpoint/2010/main" val="552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Do not have to modify vertices</a:t>
            </a:r>
          </a:p>
          <a:p>
            <a:r>
              <a:rPr lang="en-US" altLang="ko-KR" b="1" dirty="0" smtClean="0"/>
              <a:t>Not trivial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on dryad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Nebula</a:t>
            </a:r>
          </a:p>
          <a:p>
            <a:pPr lvl="1"/>
            <a:r>
              <a:rPr lang="en-US" altLang="ko-KR" dirty="0" smtClean="0"/>
              <a:t>Hides most of the details of the Dryad program</a:t>
            </a:r>
          </a:p>
          <a:p>
            <a:pPr lvl="1"/>
            <a:r>
              <a:rPr lang="en-US" altLang="ko-KR" dirty="0" smtClean="0"/>
              <a:t>Implicitly determine the number of vertices</a:t>
            </a:r>
          </a:p>
          <a:p>
            <a:r>
              <a:rPr lang="en-US" altLang="ko-KR" dirty="0" smtClean="0"/>
              <a:t>SSIS</a:t>
            </a:r>
          </a:p>
          <a:p>
            <a:r>
              <a:rPr lang="en-US" altLang="ko-KR" dirty="0" smtClean="0"/>
              <a:t>Distributed SQL Queries (Future)</a:t>
            </a:r>
          </a:p>
        </p:txBody>
      </p:sp>
    </p:spTree>
    <p:extLst>
      <p:ext uri="{BB962C8B-B14F-4D97-AF65-F5344CB8AC3E}">
        <p14:creationId xmlns:p14="http://schemas.microsoft.com/office/powerpoint/2010/main" val="19412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/ Critics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Trade-off between flexibility and simplicity</a:t>
            </a:r>
          </a:p>
          <a:p>
            <a:pPr lvl="1"/>
            <a:r>
              <a:rPr lang="en-US" altLang="ko-KR" dirty="0"/>
              <a:t>v</a:t>
            </a:r>
            <a:r>
              <a:rPr lang="en-US" altLang="ko-KR" dirty="0" smtClean="0"/>
              <a:t>s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TCP/IP, Shared memory channel</a:t>
            </a:r>
          </a:p>
          <a:p>
            <a:pPr lvl="1"/>
            <a:r>
              <a:rPr lang="en-US" altLang="ko-KR" dirty="0" smtClean="0"/>
              <a:t>Can avoid writing to slow disk</a:t>
            </a:r>
          </a:p>
          <a:p>
            <a:pPr lvl="1"/>
            <a:r>
              <a:rPr lang="en-US" altLang="ko-KR" dirty="0" smtClean="0"/>
              <a:t>Can’t persist data (vs Spark)</a:t>
            </a:r>
          </a:p>
          <a:p>
            <a:r>
              <a:rPr lang="en-US" altLang="ko-KR" dirty="0" smtClean="0"/>
              <a:t>Basic run-time optimization</a:t>
            </a:r>
          </a:p>
          <a:p>
            <a:pPr lvl="1"/>
            <a:r>
              <a:rPr lang="en-US" altLang="ko-KR" dirty="0" smtClean="0"/>
              <a:t>Further improved in SCOPE</a:t>
            </a:r>
          </a:p>
          <a:p>
            <a:r>
              <a:rPr lang="en-US" altLang="ko-KR" dirty="0" smtClean="0"/>
              <a:t>Fault-tolerance</a:t>
            </a:r>
          </a:p>
          <a:p>
            <a:pPr lvl="1"/>
            <a:r>
              <a:rPr lang="en-US" altLang="ko-KR" dirty="0" smtClean="0"/>
              <a:t>Simplifies problem by restricting to use deterministic operators</a:t>
            </a:r>
          </a:p>
          <a:p>
            <a:pPr lvl="1"/>
            <a:r>
              <a:rPr lang="en-US" altLang="ko-KR" dirty="0" smtClean="0"/>
              <a:t>Recovering is not parallel</a:t>
            </a:r>
          </a:p>
          <a:p>
            <a:pPr lvl="1"/>
            <a:r>
              <a:rPr lang="en-US" altLang="ko-KR" dirty="0" smtClean="0"/>
              <a:t>Using deterministic operators is not obligated in compiler</a:t>
            </a:r>
          </a:p>
          <a:p>
            <a:r>
              <a:rPr lang="en-US" altLang="ko-KR" dirty="0" smtClean="0"/>
              <a:t>Programmer can decides communication graph</a:t>
            </a:r>
          </a:p>
          <a:p>
            <a:pPr lvl="1"/>
            <a:r>
              <a:rPr lang="en-US" altLang="ko-KR" dirty="0" smtClean="0"/>
              <a:t>Storm</a:t>
            </a:r>
          </a:p>
          <a:p>
            <a:r>
              <a:rPr lang="en-US" altLang="ko-KR" dirty="0" smtClean="0"/>
              <a:t>DAG – hard to process iterations</a:t>
            </a:r>
          </a:p>
        </p:txBody>
      </p:sp>
    </p:spTree>
    <p:extLst>
      <p:ext uri="{BB962C8B-B14F-4D97-AF65-F5344CB8AC3E}">
        <p14:creationId xmlns:p14="http://schemas.microsoft.com/office/powerpoint/2010/main" val="29751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0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Dryad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Easier development for parallel &amp; distributed applications</a:t>
            </a:r>
          </a:p>
          <a:p>
            <a:r>
              <a:rPr lang="en-US" altLang="ko-KR" dirty="0" smtClean="0"/>
              <a:t>Aims from single machine system to large cluster systems</a:t>
            </a:r>
          </a:p>
          <a:p>
            <a:r>
              <a:rPr lang="en-US" altLang="ko-KR" dirty="0" smtClean="0"/>
              <a:t>Problems</a:t>
            </a:r>
          </a:p>
          <a:p>
            <a:pPr lvl="1"/>
            <a:r>
              <a:rPr lang="en-US" altLang="ko-KR" dirty="0" smtClean="0"/>
              <a:t>High latency &amp; Unreliable network</a:t>
            </a:r>
          </a:p>
          <a:p>
            <a:pPr lvl="1"/>
            <a:r>
              <a:rPr lang="en-US" altLang="ko-KR" dirty="0" smtClean="0"/>
              <a:t>Control of resources</a:t>
            </a:r>
          </a:p>
          <a:p>
            <a:pPr lvl="1"/>
            <a:r>
              <a:rPr lang="en-US" altLang="ko-KR" dirty="0" smtClean="0"/>
              <a:t>Authentication &amp; Access control</a:t>
            </a:r>
          </a:p>
          <a:p>
            <a:pPr lvl="1"/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Primary focuses on</a:t>
            </a:r>
          </a:p>
          <a:p>
            <a:pPr lvl="1"/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smtClean="0"/>
              <a:t>Efficiency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7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s Earlier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‘Require’ developers to make parallel application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, GPU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Language, parallel database</a:t>
            </a:r>
          </a:p>
          <a:p>
            <a:r>
              <a:rPr lang="en-US" altLang="ko-KR" dirty="0" smtClean="0"/>
              <a:t>Earlier works restrict application’s communication flow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 does for Simplicity</a:t>
            </a:r>
          </a:p>
          <a:p>
            <a:r>
              <a:rPr lang="en-US" altLang="ko-KR" dirty="0" smtClean="0"/>
              <a:t>Dryad allows ‘fine control’ on data flow</a:t>
            </a:r>
          </a:p>
          <a:p>
            <a:pPr lvl="1"/>
            <a:r>
              <a:rPr lang="en-US" altLang="ko-KR" dirty="0" smtClean="0"/>
              <a:t>Allows arbitrary communication graph</a:t>
            </a:r>
          </a:p>
          <a:p>
            <a:pPr lvl="1"/>
            <a:r>
              <a:rPr lang="en-US" altLang="ko-KR" dirty="0" smtClean="0"/>
              <a:t>Control over subroutines in vertices</a:t>
            </a:r>
          </a:p>
          <a:p>
            <a:pPr lvl="1"/>
            <a:r>
              <a:rPr lang="en-US" altLang="ko-KR" dirty="0" smtClean="0"/>
              <a:t>Many kind of channel interfaces (TCP, Shared memory, file)</a:t>
            </a:r>
          </a:p>
          <a:p>
            <a:pPr lvl="1"/>
            <a:r>
              <a:rPr lang="en-US" altLang="ko-KR" dirty="0" smtClean="0"/>
              <a:t>Unrestricted number of input / output</a:t>
            </a:r>
          </a:p>
        </p:txBody>
      </p:sp>
    </p:spTree>
    <p:extLst>
      <p:ext uri="{BB962C8B-B14F-4D97-AF65-F5344CB8AC3E}">
        <p14:creationId xmlns:p14="http://schemas.microsoft.com/office/powerpoint/2010/main" val="2922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Dryad 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smtClean="0"/>
              <a:t>Handles difficult problems</a:t>
            </a:r>
          </a:p>
          <a:p>
            <a:pPr lvl="1"/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Optimizing within a computer</a:t>
            </a:r>
          </a:p>
          <a:p>
            <a:pPr lvl="1"/>
            <a:r>
              <a:rPr lang="en-US" altLang="ko-KR" dirty="0" smtClean="0"/>
              <a:t>Fault-tolerance</a:t>
            </a:r>
          </a:p>
          <a:p>
            <a:pPr lvl="1"/>
            <a:r>
              <a:rPr lang="en-US" altLang="ko-KR" dirty="0" smtClean="0"/>
              <a:t>Deliver data to needed location</a:t>
            </a:r>
          </a:p>
          <a:p>
            <a:r>
              <a:rPr lang="en-US" altLang="ko-KR" dirty="0" smtClean="0"/>
              <a:t>Scalability</a:t>
            </a:r>
          </a:p>
          <a:p>
            <a:r>
              <a:rPr lang="en-US" altLang="ko-KR" dirty="0" smtClean="0"/>
              <a:t>Programmability</a:t>
            </a:r>
          </a:p>
          <a:p>
            <a:pPr lvl="1"/>
            <a:r>
              <a:rPr lang="en-US" altLang="ko-KR" dirty="0" smtClean="0"/>
              <a:t>Simple graph description language</a:t>
            </a:r>
          </a:p>
          <a:p>
            <a:pPr lvl="1"/>
            <a:r>
              <a:rPr lang="en-US" altLang="ko-KR" dirty="0" smtClean="0"/>
              <a:t>Simpler, higher-level programming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5104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Overview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Dryad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2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altLang="ko-KR" dirty="0" smtClean="0"/>
              <a:t>Channel</a:t>
            </a:r>
          </a:p>
          <a:p>
            <a:pPr lvl="1"/>
            <a:r>
              <a:rPr lang="en-US" altLang="ko-KR" dirty="0" smtClean="0"/>
              <a:t>Files, FIFO (Shared Memory), Network</a:t>
            </a:r>
          </a:p>
          <a:p>
            <a:r>
              <a:rPr lang="en-US" altLang="ko-KR" dirty="0" smtClean="0"/>
              <a:t>Job Manager (JM)</a:t>
            </a:r>
          </a:p>
          <a:p>
            <a:pPr lvl="1"/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Only responsible for control decision</a:t>
            </a:r>
          </a:p>
          <a:p>
            <a:pPr lvl="1"/>
            <a:r>
              <a:rPr lang="en-US" altLang="ko-KR" dirty="0" smtClean="0"/>
              <a:t>SPOF (Single Point Of Failure)</a:t>
            </a:r>
          </a:p>
          <a:p>
            <a:r>
              <a:rPr lang="en-US" altLang="ko-KR" dirty="0" smtClean="0"/>
              <a:t>Name Server (NS)</a:t>
            </a:r>
          </a:p>
          <a:p>
            <a:pPr lvl="1"/>
            <a:r>
              <a:rPr lang="en-US" altLang="ko-KR" dirty="0" smtClean="0"/>
              <a:t>Enumerate all the available computers</a:t>
            </a:r>
          </a:p>
          <a:p>
            <a:pPr lvl="1"/>
            <a:r>
              <a:rPr lang="en-US" altLang="ko-KR" dirty="0" smtClean="0"/>
              <a:t>Position of computers (for data locality)</a:t>
            </a:r>
          </a:p>
          <a:p>
            <a:r>
              <a:rPr lang="en-US" altLang="ko-KR" dirty="0" smtClean="0"/>
              <a:t>Daemon (D)</a:t>
            </a:r>
          </a:p>
          <a:p>
            <a:pPr lvl="1"/>
            <a:r>
              <a:rPr lang="en-US" altLang="ko-KR" dirty="0" smtClean="0"/>
              <a:t>Actually runs the vertices (gets from Job Manager)</a:t>
            </a:r>
          </a:p>
          <a:p>
            <a:pPr lvl="1"/>
            <a:r>
              <a:rPr lang="en-US" altLang="ko-KR" dirty="0" smtClean="0"/>
              <a:t>Proxy for communicating with job manager</a:t>
            </a:r>
            <a:endParaRPr lang="en-US" altLang="ko-KR" dirty="0"/>
          </a:p>
          <a:p>
            <a:r>
              <a:rPr lang="en-US" altLang="ko-KR" dirty="0" smtClean="0"/>
              <a:t>Simple task scheduler &amp; distributed storage system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7" y="1347787"/>
            <a:ext cx="5076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6263" y="226608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select distinct p.objID</a:t>
            </a:r>
          </a:p>
          <a:p>
            <a:r>
              <a:rPr lang="ko-KR" altLang="en-US" dirty="0"/>
              <a:t>from photoObjAll p</a:t>
            </a:r>
          </a:p>
          <a:p>
            <a:r>
              <a:rPr lang="ko-KR" altLang="en-US" b="1" dirty="0"/>
              <a:t>join</a:t>
            </a:r>
            <a:r>
              <a:rPr lang="ko-KR" altLang="en-US" dirty="0"/>
              <a:t> neighbors n — call this join “X”</a:t>
            </a:r>
          </a:p>
          <a:p>
            <a:r>
              <a:rPr lang="ko-KR" altLang="en-US" dirty="0"/>
              <a:t>on p.objID = n.objID</a:t>
            </a:r>
          </a:p>
          <a:p>
            <a:r>
              <a:rPr lang="ko-KR" altLang="en-US" dirty="0"/>
              <a:t>and n.objID &lt; n.neighborObjID</a:t>
            </a:r>
          </a:p>
          <a:p>
            <a:r>
              <a:rPr lang="ko-KR" altLang="en-US" dirty="0"/>
              <a:t>and p.mode = 1</a:t>
            </a:r>
          </a:p>
          <a:p>
            <a:r>
              <a:rPr lang="ko-KR" altLang="en-US" b="1" dirty="0"/>
              <a:t>join</a:t>
            </a:r>
            <a:r>
              <a:rPr lang="ko-KR" altLang="en-US" dirty="0"/>
              <a:t> photoObjAll l — call this join “Y”</a:t>
            </a:r>
          </a:p>
          <a:p>
            <a:r>
              <a:rPr lang="ko-KR" altLang="en-US" dirty="0"/>
              <a:t>on l.objid = n.neighborObjID</a:t>
            </a:r>
          </a:p>
          <a:p>
            <a:r>
              <a:rPr lang="ko-KR" altLang="en-US" dirty="0"/>
              <a:t>and l.mode = 1</a:t>
            </a:r>
          </a:p>
          <a:p>
            <a:r>
              <a:rPr lang="ko-KR" altLang="en-US" dirty="0"/>
              <a:t>and abs((p.u-p.g)-(l.u-l.g))&lt;0.05</a:t>
            </a:r>
          </a:p>
          <a:p>
            <a:r>
              <a:rPr lang="ko-KR" altLang="en-US" dirty="0"/>
              <a:t>and abs((p.g-p.r)-(l.g-l.r))&lt;0.05</a:t>
            </a:r>
          </a:p>
          <a:p>
            <a:r>
              <a:rPr lang="ko-KR" altLang="en-US" dirty="0"/>
              <a:t>and abs((p.r-p.i)-(l.r-l.i))&lt;0.05</a:t>
            </a:r>
          </a:p>
          <a:p>
            <a:r>
              <a:rPr lang="ko-KR" altLang="en-US" dirty="0"/>
              <a:t>and abs((p.i-p.z)-(l.i-l.z))&lt;0.05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862457"/>
            <a:ext cx="1773621" cy="450056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581650" y="4112738"/>
            <a:ext cx="204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312</TotalTime>
  <Words>1107</Words>
  <Application>Microsoft Office PowerPoint</Application>
  <PresentationFormat>와이드스크린</PresentationFormat>
  <Paragraphs>241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Century Schoolbook</vt:lpstr>
      <vt:lpstr>Wingdings 2</vt:lpstr>
      <vt:lpstr>View</vt:lpstr>
      <vt:lpstr>Dryad</vt:lpstr>
      <vt:lpstr>Contents</vt:lpstr>
      <vt:lpstr>Introduction</vt:lpstr>
      <vt:lpstr>The Dryad Project</vt:lpstr>
      <vt:lpstr>vs Earlier Works</vt:lpstr>
      <vt:lpstr>Dryad contributions</vt:lpstr>
      <vt:lpstr>System Overview </vt:lpstr>
      <vt:lpstr>Overview</vt:lpstr>
      <vt:lpstr>SQL Query Example</vt:lpstr>
      <vt:lpstr>SQL Query Example</vt:lpstr>
      <vt:lpstr>Describing a Graph &amp; Writing a program</vt:lpstr>
      <vt:lpstr>Graph description operators</vt:lpstr>
      <vt:lpstr>Graph Skeleton</vt:lpstr>
      <vt:lpstr>Channel Types</vt:lpstr>
      <vt:lpstr>Writing a program</vt:lpstr>
      <vt:lpstr>Job Execution</vt:lpstr>
      <vt:lpstr>Job Execution</vt:lpstr>
      <vt:lpstr>Vertex Fault Tolerance</vt:lpstr>
      <vt:lpstr>Stage callback </vt:lpstr>
      <vt:lpstr>Two-level hierarchy refinement</vt:lpstr>
      <vt:lpstr>Partial aggregation refinement</vt:lpstr>
      <vt:lpstr>Experimental Evaluation</vt:lpstr>
      <vt:lpstr>Evaluation overview</vt:lpstr>
      <vt:lpstr>SQL Query Experiments</vt:lpstr>
      <vt:lpstr>Non-Deterministic Operation</vt:lpstr>
      <vt:lpstr>Channel types and deadlock</vt:lpstr>
      <vt:lpstr>Result</vt:lpstr>
      <vt:lpstr>Data Mining Experiment</vt:lpstr>
      <vt:lpstr>Data Mining Experiment</vt:lpstr>
      <vt:lpstr>Data Mining Experiment</vt:lpstr>
      <vt:lpstr>Building on dryad</vt:lpstr>
      <vt:lpstr>Discussion / Critics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</dc:title>
  <dc:creator>Gyewon Lee</dc:creator>
  <cp:lastModifiedBy>Gyewon Lee</cp:lastModifiedBy>
  <cp:revision>23</cp:revision>
  <dcterms:created xsi:type="dcterms:W3CDTF">2014-09-16T13:10:08Z</dcterms:created>
  <dcterms:modified xsi:type="dcterms:W3CDTF">2014-09-16T18:22:53Z</dcterms:modified>
</cp:coreProperties>
</file>