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79" r:id="rId6"/>
    <p:sldId id="265" r:id="rId7"/>
    <p:sldId id="287" r:id="rId8"/>
    <p:sldId id="266" r:id="rId9"/>
    <p:sldId id="259" r:id="rId10"/>
    <p:sldId id="260" r:id="rId11"/>
    <p:sldId id="261" r:id="rId12"/>
    <p:sldId id="282" r:id="rId13"/>
    <p:sldId id="262" r:id="rId14"/>
    <p:sldId id="263" r:id="rId15"/>
    <p:sldId id="264" r:id="rId16"/>
    <p:sldId id="268" r:id="rId17"/>
    <p:sldId id="267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83" r:id="rId28"/>
    <p:sldId id="284" r:id="rId29"/>
    <p:sldId id="285" r:id="rId30"/>
    <p:sldId id="280" r:id="rId31"/>
    <p:sldId id="286" r:id="rId32"/>
    <p:sldId id="27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72229" autoAdjust="0"/>
  </p:normalViewPr>
  <p:slideViewPr>
    <p:cSldViewPr>
      <p:cViewPr varScale="1">
        <p:scale>
          <a:sx n="48" d="100"/>
          <a:sy n="48" d="100"/>
        </p:scale>
        <p:origin x="-19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A069-88DB-4CCE-89DC-DFE976A947CF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FEDC5-3041-41E6-A1FE-521375C08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3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analytics,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finance,</a:t>
            </a:r>
            <a:r>
              <a:rPr lang="en-US" altLang="ko-KR" baseline="0" dirty="0" smtClean="0"/>
              <a:t> google documents, google earth, google fusion tables, …</a:t>
            </a:r>
          </a:p>
          <a:p>
            <a:r>
              <a:rPr lang="en-US" altLang="ko-KR" baseline="0" dirty="0" smtClean="0"/>
              <a:t>Throughput oriented batch processing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Latency sensitive data serving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2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4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 smtClean="0"/>
              <a:t>Index</a:t>
            </a:r>
            <a:r>
              <a:rPr lang="ko-KR" altLang="en-US" sz="1800" dirty="0" smtClean="0"/>
              <a:t>는 메모리에 로드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필요한 부분을 찾을 때 메모리 </a:t>
            </a:r>
            <a:r>
              <a:rPr lang="en-US" altLang="ko-KR" sz="1800" dirty="0" smtClean="0"/>
              <a:t>scan</a:t>
            </a:r>
            <a:r>
              <a:rPr lang="ko-KR" altLang="en-US" sz="1800" dirty="0" smtClean="0"/>
              <a:t>을 통해 찾고</a:t>
            </a:r>
            <a:r>
              <a:rPr lang="en-US" altLang="ko-KR" sz="1800" dirty="0" smtClean="0"/>
              <a:t>, </a:t>
            </a:r>
            <a:r>
              <a:rPr lang="ko-KR" altLang="en-US" sz="1800" baseline="0" dirty="0" smtClean="0"/>
              <a:t>한 번의 </a:t>
            </a:r>
            <a:r>
              <a:rPr lang="en-US" altLang="ko-KR" sz="1800" baseline="0" dirty="0" smtClean="0"/>
              <a:t>disk seek</a:t>
            </a:r>
            <a:r>
              <a:rPr lang="ko-KR" altLang="en-US" sz="1800" baseline="0" dirty="0" smtClean="0"/>
              <a:t>만으로 필요한 데이터를 볼 수 있도록</a:t>
            </a:r>
            <a:r>
              <a:rPr lang="en-US" altLang="ko-KR" sz="1800" baseline="0" dirty="0" smtClean="0"/>
              <a:t>.</a:t>
            </a:r>
          </a:p>
          <a:p>
            <a:r>
              <a:rPr lang="en-US" altLang="ko-KR" sz="1800" dirty="0" smtClean="0"/>
              <a:t>Chubby</a:t>
            </a:r>
            <a:r>
              <a:rPr lang="ko-KR" altLang="en-US" sz="1800" dirty="0" smtClean="0"/>
              <a:t>가 굉장히 중요한 역할을 한다고 강조함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 chubby</a:t>
            </a:r>
            <a:r>
              <a:rPr lang="en-US" altLang="ko-KR" sz="1800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sz="1800" baseline="0" dirty="0" smtClean="0">
                <a:sym typeface="Wingdings" panose="05000000000000000000" pitchFamily="2" charset="2"/>
              </a:rPr>
              <a:t>없으면 </a:t>
            </a:r>
            <a:r>
              <a:rPr lang="en-US" altLang="ko-KR" sz="1800" baseline="0" dirty="0" err="1" smtClean="0">
                <a:sym typeface="Wingdings" panose="05000000000000000000" pitchFamily="2" charset="2"/>
              </a:rPr>
              <a:t>bigtable</a:t>
            </a:r>
            <a:r>
              <a:rPr lang="ko-KR" altLang="en-US" sz="1800" baseline="0" dirty="0" smtClean="0">
                <a:sym typeface="Wingdings" panose="05000000000000000000" pitchFamily="2" charset="2"/>
              </a:rPr>
              <a:t>도 없다</a:t>
            </a:r>
            <a:r>
              <a:rPr lang="en-US" altLang="ko-KR" sz="1800" baseline="0" dirty="0" smtClean="0">
                <a:sym typeface="Wingdings" panose="05000000000000000000" pitchFamily="2" charset="2"/>
              </a:rPr>
              <a:t>! </a:t>
            </a:r>
            <a:r>
              <a:rPr lang="ko-KR" altLang="en-US" sz="1800" baseline="0" dirty="0" smtClean="0">
                <a:sym typeface="Wingdings" panose="05000000000000000000" pitchFamily="2" charset="2"/>
              </a:rPr>
              <a:t>라는 식</a:t>
            </a:r>
            <a:endParaRPr lang="en-US" altLang="ko-KR" sz="1800" dirty="0" smtClean="0"/>
          </a:p>
          <a:p>
            <a:pPr marL="228600" indent="-228600">
              <a:buAutoNum type="arabicParenR"/>
            </a:pPr>
            <a:r>
              <a:rPr lang="en-US" altLang="ko-KR" sz="1800" baseline="0" dirty="0" smtClean="0"/>
              <a:t>To ensure that there is at most one active master at any time</a:t>
            </a:r>
          </a:p>
          <a:p>
            <a:pPr marL="228600" indent="-228600">
              <a:buAutoNum type="arabicParenR"/>
            </a:pPr>
            <a:r>
              <a:rPr lang="en-US" altLang="ko-KR" sz="1800" baseline="0" dirty="0" smtClean="0"/>
              <a:t>Store the bootstrap location of </a:t>
            </a:r>
            <a:r>
              <a:rPr lang="en-US" altLang="ko-KR" sz="1800" baseline="0" dirty="0" err="1" smtClean="0"/>
              <a:t>Bigdable</a:t>
            </a:r>
            <a:r>
              <a:rPr lang="en-US" altLang="ko-KR" sz="1800" baseline="0" dirty="0" smtClean="0"/>
              <a:t> data</a:t>
            </a:r>
          </a:p>
          <a:p>
            <a:pPr marL="228600" indent="-228600">
              <a:buAutoNum type="arabicParenR"/>
            </a:pPr>
            <a:r>
              <a:rPr lang="en-US" altLang="ko-KR" sz="1800" baseline="0" dirty="0" smtClean="0"/>
              <a:t>To discover tablet servers and finalize tablet information</a:t>
            </a:r>
          </a:p>
          <a:p>
            <a:pPr marL="228600" indent="-228600">
              <a:buAutoNum type="arabicParenR"/>
            </a:pPr>
            <a:r>
              <a:rPr lang="en-US" altLang="ko-KR" sz="1800" baseline="0" dirty="0" smtClean="0"/>
              <a:t>To store </a:t>
            </a:r>
            <a:r>
              <a:rPr lang="en-US" altLang="ko-KR" sz="1800" baseline="0" dirty="0" err="1" smtClean="0"/>
              <a:t>bigdatble</a:t>
            </a:r>
            <a:r>
              <a:rPr lang="en-US" altLang="ko-KR" sz="1800" baseline="0" dirty="0" smtClean="0"/>
              <a:t> </a:t>
            </a:r>
            <a:r>
              <a:rPr lang="en-US" altLang="ko-KR" sz="1800" baseline="0" dirty="0" err="1" smtClean="0"/>
              <a:t>shcema</a:t>
            </a:r>
            <a:r>
              <a:rPr lang="en-US" altLang="ko-KR" sz="1800" baseline="0" dirty="0" smtClean="0"/>
              <a:t> information</a:t>
            </a:r>
          </a:p>
          <a:p>
            <a:pPr marL="228600" indent="-228600">
              <a:buAutoNum type="arabicParenR"/>
            </a:pPr>
            <a:r>
              <a:rPr lang="en-US" altLang="ko-KR" sz="1800" baseline="0" dirty="0" smtClean="0"/>
              <a:t>To store access control lists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1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8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각 </a:t>
            </a:r>
            <a:r>
              <a:rPr lang="en-US" altLang="ko-KR" sz="1800" dirty="0" smtClean="0"/>
              <a:t>METADATA row </a:t>
            </a:r>
            <a:r>
              <a:rPr lang="ko-KR" altLang="en-US" sz="1800" dirty="0" smtClean="0"/>
              <a:t>는 보통 </a:t>
            </a:r>
            <a:r>
              <a:rPr lang="en-US" altLang="ko-KR" sz="1800" dirty="0" smtClean="0"/>
              <a:t>1KB</a:t>
            </a:r>
            <a:r>
              <a:rPr lang="ko-KR" altLang="en-US" sz="1800" dirty="0" smtClean="0"/>
              <a:t>의 데이터를 메모리에 저장</a:t>
            </a:r>
            <a:r>
              <a:rPr lang="en-US" altLang="ko-KR" sz="1800" dirty="0" smtClean="0"/>
              <a:t>, 128 MB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메타데이타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tablets</a:t>
            </a:r>
            <a:r>
              <a:rPr lang="ko-KR" altLang="en-US" sz="1800" dirty="0" smtClean="0"/>
              <a:t>은 이 </a:t>
            </a:r>
            <a:r>
              <a:rPr lang="ko-KR" altLang="en-US" sz="1800" dirty="0" err="1" smtClean="0"/>
              <a:t>스킴에</a:t>
            </a:r>
            <a:r>
              <a:rPr lang="ko-KR" altLang="en-US" sz="1800" dirty="0" smtClean="0"/>
              <a:t> 따르면 </a:t>
            </a:r>
            <a:r>
              <a:rPr lang="en-US" altLang="ko-KR" sz="1800" dirty="0" smtClean="0"/>
              <a:t>2^34 tablets</a:t>
            </a:r>
            <a:r>
              <a:rPr lang="ko-KR" altLang="en-US" sz="1800" dirty="0" smtClean="0"/>
              <a:t>을 관리할 수 있음 </a:t>
            </a:r>
            <a:endParaRPr lang="en-US" altLang="ko-KR" sz="1800" dirty="0" smtClean="0"/>
          </a:p>
          <a:p>
            <a:r>
              <a:rPr lang="en-US" altLang="ko-KR" sz="1800" dirty="0" smtClean="0"/>
              <a:t>Client</a:t>
            </a:r>
            <a:r>
              <a:rPr lang="en-US" altLang="ko-KR" sz="1800" baseline="0" dirty="0" smtClean="0"/>
              <a:t> library </a:t>
            </a:r>
            <a:r>
              <a:rPr lang="ko-KR" altLang="en-US" sz="1800" baseline="0" dirty="0" smtClean="0"/>
              <a:t>가 </a:t>
            </a:r>
            <a:r>
              <a:rPr lang="en-US" altLang="ko-KR" sz="1800" baseline="0" dirty="0" smtClean="0"/>
              <a:t>table location</a:t>
            </a:r>
            <a:r>
              <a:rPr lang="ko-KR" altLang="en-US" sz="1800" baseline="0" dirty="0" smtClean="0"/>
              <a:t>을 </a:t>
            </a:r>
            <a:r>
              <a:rPr lang="en-US" altLang="ko-KR" sz="1800" baseline="0" dirty="0" smtClean="0"/>
              <a:t>caching</a:t>
            </a:r>
            <a:r>
              <a:rPr lang="ko-KR" altLang="en-US" sz="1800" baseline="0" dirty="0" smtClean="0"/>
              <a:t>하고 있음</a:t>
            </a:r>
            <a:r>
              <a:rPr lang="en-US" altLang="ko-KR" sz="1800" baseline="0" dirty="0" smtClean="0"/>
              <a:t>. </a:t>
            </a:r>
            <a:r>
              <a:rPr lang="ko-KR" altLang="en-US" sz="1800" baseline="0" dirty="0" smtClean="0"/>
              <a:t>만약 이를 모르거나</a:t>
            </a:r>
            <a:r>
              <a:rPr lang="en-US" altLang="ko-KR" sz="1800" baseline="0" dirty="0" smtClean="0"/>
              <a:t>, </a:t>
            </a:r>
            <a:r>
              <a:rPr lang="ko-KR" altLang="en-US" sz="1800" baseline="0" dirty="0" smtClean="0"/>
              <a:t>잘못된 위치를 가지고 있을 경우 이 </a:t>
            </a:r>
            <a:r>
              <a:rPr lang="ko-KR" altLang="en-US" sz="1800" baseline="0" dirty="0" err="1" smtClean="0"/>
              <a:t>하이어라키</a:t>
            </a:r>
            <a:r>
              <a:rPr lang="ko-KR" altLang="en-US" sz="1800" baseline="0" dirty="0" smtClean="0"/>
              <a:t> </a:t>
            </a:r>
            <a:r>
              <a:rPr lang="ko-KR" altLang="en-US" sz="1800" baseline="0" dirty="0" err="1" smtClean="0"/>
              <a:t>트리를</a:t>
            </a:r>
            <a:r>
              <a:rPr lang="ko-KR" altLang="en-US" sz="1800" baseline="0" dirty="0" smtClean="0"/>
              <a:t> 거꾸로 올라가며 받아냄</a:t>
            </a:r>
            <a:r>
              <a:rPr lang="en-US" altLang="ko-KR" sz="1800" baseline="0" dirty="0" smtClean="0"/>
              <a:t>. </a:t>
            </a:r>
            <a:r>
              <a:rPr lang="ko-KR" altLang="en-US" sz="1800" baseline="0" dirty="0" smtClean="0"/>
              <a:t>만약 캐시가 비어있으면 그냥 </a:t>
            </a:r>
            <a:r>
              <a:rPr lang="en-US" altLang="ko-KR" sz="1800" baseline="0" dirty="0" smtClean="0"/>
              <a:t>chubby read </a:t>
            </a:r>
            <a:r>
              <a:rPr lang="ko-KR" altLang="en-US" sz="1800" baseline="0" dirty="0" smtClean="0"/>
              <a:t>한번을 포함해서 쭉 읽으면 해결</a:t>
            </a:r>
            <a:endParaRPr lang="en-US" altLang="ko-KR" sz="1800" baseline="0" dirty="0" smtClean="0"/>
          </a:p>
          <a:p>
            <a:r>
              <a:rPr lang="ko-KR" altLang="en-US" sz="1800" dirty="0" smtClean="0"/>
              <a:t>오래되어 있는 경우엔 일반적으로 </a:t>
            </a:r>
            <a:r>
              <a:rPr lang="ko-KR" altLang="en-US" sz="1800" dirty="0" err="1" smtClean="0"/>
              <a:t>여섯번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왕복해야함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왜지</a:t>
            </a:r>
            <a:r>
              <a:rPr lang="en-US" altLang="ko-KR" sz="1800" dirty="0" smtClean="0"/>
              <a:t>?)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METADATA table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tablet</a:t>
            </a:r>
            <a:r>
              <a:rPr lang="ko-KR" altLang="en-US" sz="1800" dirty="0" smtClean="0"/>
              <a:t>과 관계된 </a:t>
            </a:r>
            <a:r>
              <a:rPr lang="en-US" altLang="ko-KR" sz="1800" dirty="0" smtClean="0"/>
              <a:t>log </a:t>
            </a:r>
            <a:r>
              <a:rPr lang="ko-KR" altLang="en-US" sz="1800" dirty="0" smtClean="0"/>
              <a:t>같은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 정보도 </a:t>
            </a:r>
            <a:r>
              <a:rPr lang="ko-KR" altLang="en-US" sz="1800" dirty="0" err="1" smtClean="0"/>
              <a:t>들고있음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디버깅과 </a:t>
            </a:r>
            <a:r>
              <a:rPr lang="en-US" altLang="ko-KR" sz="1800" dirty="0" err="1" smtClean="0"/>
              <a:t>perf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분석에 사용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0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9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Minor compaction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멤테이블</a:t>
            </a:r>
            <a:r>
              <a:rPr lang="ko-KR" altLang="en-US" dirty="0" smtClean="0"/>
              <a:t> 용량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이상으로 차면 </a:t>
            </a:r>
            <a:r>
              <a:rPr lang="en-US" altLang="ko-KR" dirty="0" err="1" smtClean="0"/>
              <a:t>SSTable</a:t>
            </a:r>
            <a:r>
              <a:rPr lang="ko-KR" altLang="en-US" dirty="0" smtClean="0"/>
              <a:t>로 바꾸고 새로운 </a:t>
            </a:r>
            <a:r>
              <a:rPr lang="ko-KR" altLang="en-US" dirty="0" err="1" smtClean="0"/>
              <a:t>멤테이블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1)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momory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사용량 줄이고 </a:t>
            </a:r>
            <a:r>
              <a:rPr lang="en-US" altLang="ko-KR" baseline="0" dirty="0" smtClean="0">
                <a:sym typeface="Wingdings" panose="05000000000000000000" pitchFamily="2" charset="2"/>
              </a:rPr>
              <a:t>2) recovery time </a:t>
            </a:r>
            <a:r>
              <a:rPr lang="ko-KR" altLang="en-US" baseline="0" dirty="0" smtClean="0">
                <a:sym typeface="Wingdings" panose="05000000000000000000" pitchFamily="2" charset="2"/>
              </a:rPr>
              <a:t>줄임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Merging Compaction</a:t>
            </a:r>
            <a:r>
              <a:rPr lang="en-US" altLang="ko-KR" dirty="0" smtClean="0"/>
              <a:t>: Minor</a:t>
            </a:r>
            <a:r>
              <a:rPr lang="en-US" altLang="ko-KR" baseline="0" dirty="0" smtClean="0"/>
              <a:t> compaction </a:t>
            </a:r>
            <a:r>
              <a:rPr lang="ko-KR" altLang="en-US" baseline="0" dirty="0" smtClean="0"/>
              <a:t>반복될 경우 </a:t>
            </a:r>
            <a:r>
              <a:rPr lang="en-US" altLang="ko-KR" baseline="0" dirty="0" err="1" smtClean="0"/>
              <a:t>SSTable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너무 많아져서 </a:t>
            </a:r>
            <a:r>
              <a:rPr lang="en-US" altLang="ko-KR" baseline="0" dirty="0" smtClean="0"/>
              <a:t>read </a:t>
            </a:r>
            <a:r>
              <a:rPr lang="ko-KR" altLang="en-US" baseline="0" dirty="0" smtClean="0"/>
              <a:t>오래 걸림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merge</a:t>
            </a:r>
          </a:p>
          <a:p>
            <a:r>
              <a:rPr lang="en-US" altLang="ko-KR" b="1" dirty="0" smtClean="0"/>
              <a:t>Major compaction: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deleted record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SSTable</a:t>
            </a:r>
            <a:r>
              <a:rPr lang="ko-KR" altLang="en-US" dirty="0" smtClean="0"/>
              <a:t>이 들고 있을 수 있는데 이러한 </a:t>
            </a:r>
            <a:r>
              <a:rPr lang="en-US" altLang="ko-KR" dirty="0" smtClean="0"/>
              <a:t>record</a:t>
            </a:r>
            <a:r>
              <a:rPr lang="ko-KR" altLang="en-US" dirty="0" smtClean="0"/>
              <a:t>가 많아지면 안됨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모든 </a:t>
            </a:r>
            <a:r>
              <a:rPr lang="en-US" altLang="ko-KR" dirty="0" err="1" smtClean="0"/>
              <a:t>SSTable</a:t>
            </a:r>
            <a:r>
              <a:rPr lang="ko-KR" altLang="en-US" dirty="0" smtClean="0"/>
              <a:t>을 하나의 </a:t>
            </a:r>
            <a:r>
              <a:rPr lang="en-US" altLang="ko-KR" dirty="0" err="1" smtClean="0"/>
              <a:t>SSTable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merging compaction </a:t>
            </a:r>
            <a:r>
              <a:rPr lang="ko-KR" altLang="en-US" dirty="0" smtClean="0"/>
              <a:t>하는 것을 </a:t>
            </a:r>
            <a:r>
              <a:rPr lang="en-US" altLang="ko-KR" dirty="0" smtClean="0"/>
              <a:t>major compaction</a:t>
            </a:r>
            <a:r>
              <a:rPr lang="ko-KR" altLang="en-US" dirty="0" smtClean="0"/>
              <a:t>이라 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Delta encoding 2,4,6,9,7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8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Scan cache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같은 </a:t>
            </a:r>
            <a:r>
              <a:rPr lang="en-US" altLang="ko-KR" baseline="0" dirty="0" smtClean="0">
                <a:sym typeface="Wingdings" panose="05000000000000000000" pitchFamily="2" charset="2"/>
              </a:rPr>
              <a:t>data </a:t>
            </a:r>
            <a:r>
              <a:rPr lang="ko-KR" altLang="en-US" baseline="0" dirty="0" smtClean="0">
                <a:sym typeface="Wingdings" panose="05000000000000000000" pitchFamily="2" charset="2"/>
              </a:rPr>
              <a:t>반복적으로 읽을 때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Block cache 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같은 </a:t>
            </a:r>
            <a:r>
              <a:rPr lang="en-US" altLang="ko-KR" baseline="0" dirty="0" smtClean="0">
                <a:sym typeface="Wingdings" panose="05000000000000000000" pitchFamily="2" charset="2"/>
              </a:rPr>
              <a:t>locality</a:t>
            </a:r>
            <a:r>
              <a:rPr lang="ko-KR" altLang="en-US" baseline="0" dirty="0" smtClean="0">
                <a:sym typeface="Wingdings" panose="05000000000000000000" pitchFamily="2" charset="2"/>
              </a:rPr>
              <a:t>에 있는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같은 </a:t>
            </a:r>
            <a:r>
              <a:rPr lang="en-US" altLang="ko-KR" baseline="0" dirty="0" smtClean="0">
                <a:sym typeface="Wingdings" panose="05000000000000000000" pitchFamily="2" charset="2"/>
              </a:rPr>
              <a:t>row</a:t>
            </a:r>
            <a:r>
              <a:rPr lang="ko-KR" altLang="en-US" baseline="0" dirty="0" smtClean="0">
                <a:sym typeface="Wingdings" panose="05000000000000000000" pitchFamily="2" charset="2"/>
              </a:rPr>
              <a:t>에 있는</a:t>
            </a:r>
            <a:r>
              <a:rPr lang="en-US" altLang="ko-KR" baseline="0" dirty="0" smtClean="0">
                <a:sym typeface="Wingdings" panose="05000000000000000000" pitchFamily="2" charset="2"/>
              </a:rPr>
              <a:t>?)</a:t>
            </a:r>
            <a:r>
              <a:rPr lang="ko-KR" altLang="en-US" baseline="0" dirty="0" smtClean="0">
                <a:sym typeface="Wingdings" panose="05000000000000000000" pitchFamily="2" charset="2"/>
              </a:rPr>
              <a:t> 서로 다른 </a:t>
            </a:r>
            <a:r>
              <a:rPr lang="en-US" altLang="ko-KR" baseline="0" dirty="0" smtClean="0">
                <a:sym typeface="Wingdings" panose="05000000000000000000" pitchFamily="2" charset="2"/>
              </a:rPr>
              <a:t>column</a:t>
            </a:r>
            <a:r>
              <a:rPr lang="ko-KR" altLang="en-US" baseline="0" dirty="0" smtClean="0">
                <a:sym typeface="Wingdings" panose="05000000000000000000" pitchFamily="2" charset="2"/>
              </a:rPr>
              <a:t>에 대한 반복적인 </a:t>
            </a:r>
            <a:r>
              <a:rPr lang="en-US" altLang="ko-KR" baseline="0" dirty="0" smtClean="0">
                <a:sym typeface="Wingdings" panose="05000000000000000000" pitchFamily="2" charset="2"/>
              </a:rPr>
              <a:t>read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EDC5-3041-41E6-A1FE-521375C087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2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996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407" y="2608470"/>
            <a:ext cx="7772400" cy="2387600"/>
          </a:xfrm>
        </p:spPr>
        <p:txBody>
          <a:bodyPr anchor="b"/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407" y="4996070"/>
            <a:ext cx="6858000" cy="9261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6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352" y="6365698"/>
            <a:ext cx="2057400" cy="365125"/>
          </a:xfrm>
          <a:prstGeom prst="rect">
            <a:avLst/>
          </a:prstGeom>
        </p:spPr>
        <p:txBody>
          <a:bodyPr/>
          <a:lstStyle/>
          <a:p>
            <a:fld id="{7E14754E-FF80-4B2F-A9E8-776142CE4C07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0352" y="0"/>
            <a:ext cx="8460000" cy="106154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"/>
            <a:ext cx="9144000" cy="3614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52" y="75009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52" y="36145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352" y="6365698"/>
            <a:ext cx="2057400" cy="365125"/>
          </a:xfrm>
          <a:prstGeom prst="rect">
            <a:avLst/>
          </a:prstGeom>
        </p:spPr>
        <p:txBody>
          <a:bodyPr/>
          <a:lstStyle/>
          <a:p>
            <a:fld id="{7E14754E-FF80-4B2F-A9E8-776142CE4C07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405" y="1292772"/>
            <a:ext cx="4140000" cy="487136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352" y="1292772"/>
            <a:ext cx="4140000" cy="487136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352" y="6365698"/>
            <a:ext cx="2057400" cy="365125"/>
          </a:xfrm>
          <a:prstGeom prst="rect">
            <a:avLst/>
          </a:prstGeom>
        </p:spPr>
        <p:txBody>
          <a:bodyPr/>
          <a:lstStyle/>
          <a:p>
            <a:fld id="{7E14754E-FF80-4B2F-A9E8-776142CE4C07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4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49" y="1232809"/>
            <a:ext cx="4153937" cy="652957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249" y="1885766"/>
            <a:ext cx="4153937" cy="43038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32809"/>
            <a:ext cx="4127575" cy="652957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85766"/>
            <a:ext cx="4127575" cy="43038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352" y="6365698"/>
            <a:ext cx="2057400" cy="365125"/>
          </a:xfrm>
          <a:prstGeom prst="rect">
            <a:avLst/>
          </a:prstGeom>
        </p:spPr>
        <p:txBody>
          <a:bodyPr/>
          <a:lstStyle/>
          <a:p>
            <a:fld id="{7E14754E-FF80-4B2F-A9E8-776142CE4C07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0352" y="0"/>
            <a:ext cx="8460000" cy="106154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1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0352" y="6365698"/>
            <a:ext cx="2057400" cy="365125"/>
          </a:xfrm>
          <a:prstGeom prst="rect">
            <a:avLst/>
          </a:prstGeom>
        </p:spPr>
        <p:txBody>
          <a:bodyPr/>
          <a:lstStyle/>
          <a:p>
            <a:fld id="{7E14754E-FF80-4B2F-A9E8-776142CE4C07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2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0352" y="6365698"/>
            <a:ext cx="2057400" cy="365125"/>
          </a:xfrm>
          <a:prstGeom prst="rect">
            <a:avLst/>
          </a:prstGeom>
        </p:spPr>
        <p:txBody>
          <a:bodyPr/>
          <a:lstStyle/>
          <a:p>
            <a:fld id="{7E14754E-FF80-4B2F-A9E8-776142CE4C07}" type="datetimeFigureOut">
              <a:rPr lang="ko-KR" altLang="en-US" smtClean="0"/>
              <a:t>2014-11-24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106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0000"/>
              </a:lnSpc>
            </a:pPr>
            <a:endParaRPr lang="ko-KR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352" y="0"/>
            <a:ext cx="8460000" cy="1061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52" y="1282263"/>
            <a:ext cx="8460000" cy="490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9392" y="6365698"/>
            <a:ext cx="384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1794" y="6365697"/>
            <a:ext cx="93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C74C-24DC-48BF-AB95-2350E951933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2" y="6334163"/>
            <a:ext cx="864181" cy="3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1075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8263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oogleusercontent.com/media/research.google.com/en/archive/bigtable-osdi0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sd.ls.fi.upm.es/lsd/nuevas-tendencias-en-sistemas-distribuidos/HBase_2.pdf" TargetMode="External"/><Relationship Id="rId5" Type="http://schemas.openxmlformats.org/officeDocument/2006/relationships/hyperlink" Target="http://www.slideshare.net/udanax/bigtable-and-hbase" TargetMode="External"/><Relationship Id="rId4" Type="http://schemas.openxmlformats.org/officeDocument/2006/relationships/hyperlink" Target="http://www.slideshare.net/tomcythankachan1/google-bigtable-1537045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: A Distributed Storage System for Structured Data</a:t>
            </a:r>
            <a:br>
              <a:rPr lang="en-US" altLang="ko-KR" dirty="0" smtClean="0"/>
            </a:br>
            <a:r>
              <a:rPr lang="en-US" altLang="ko-KR" sz="1800" dirty="0" smtClean="0"/>
              <a:t>Fay Chang, Jeffrey Dean, Sanjay </a:t>
            </a:r>
            <a:r>
              <a:rPr lang="en-US" altLang="ko-KR" sz="1800" dirty="0" err="1" smtClean="0"/>
              <a:t>Ghemawat</a:t>
            </a:r>
            <a:r>
              <a:rPr lang="en-US" altLang="ko-KR" sz="1800" dirty="0" smtClean="0"/>
              <a:t>, Wilson C. Hsieh, Deborah A. Wallach</a:t>
            </a:r>
            <a:br>
              <a:rPr lang="en-US" altLang="ko-KR" sz="1800" dirty="0" smtClean="0"/>
            </a:br>
            <a:r>
              <a:rPr lang="en-US" altLang="ko-KR" sz="1800" dirty="0" smtClean="0"/>
              <a:t>Mike Burrows, </a:t>
            </a:r>
            <a:r>
              <a:rPr lang="en-US" altLang="ko-KR" sz="1800" dirty="0" err="1" smtClean="0"/>
              <a:t>Tushar</a:t>
            </a:r>
            <a:r>
              <a:rPr lang="en-US" altLang="ko-KR" sz="1800" dirty="0" smtClean="0"/>
              <a:t> Chandra, Andrew </a:t>
            </a:r>
            <a:r>
              <a:rPr lang="en-US" altLang="ko-KR" sz="1800" dirty="0" err="1" smtClean="0"/>
              <a:t>Fikes</a:t>
            </a:r>
            <a:r>
              <a:rPr lang="en-US" altLang="ko-KR" sz="1800" dirty="0" smtClean="0"/>
              <a:t>, Robert E. Gruber</a:t>
            </a:r>
            <a:endParaRPr lang="ko-KR" alt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Geore 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Column keys are grouped into sets called column families</a:t>
            </a:r>
          </a:p>
          <a:p>
            <a:r>
              <a:rPr lang="en-US" altLang="ko-KR" sz="2000" dirty="0" smtClean="0"/>
              <a:t>Data stored in a column family is usually of the same type</a:t>
            </a:r>
          </a:p>
          <a:p>
            <a:r>
              <a:rPr lang="en-US" altLang="ko-KR" sz="2000" dirty="0" smtClean="0"/>
              <a:t>A column key is named using the syntax: </a:t>
            </a:r>
            <a:r>
              <a:rPr lang="en-US" altLang="ko-KR" sz="2000" dirty="0" err="1" smtClean="0"/>
              <a:t>family:qualifier</a:t>
            </a:r>
            <a:endParaRPr lang="en-US" altLang="ko-KR" sz="2000" dirty="0" smtClean="0"/>
          </a:p>
          <a:p>
            <a:r>
              <a:rPr lang="en-US" altLang="ko-KR" sz="2000" dirty="0" smtClean="0"/>
              <a:t>Column family names must be printable, but qualifiers may be arbitrary strings</a:t>
            </a:r>
            <a:endParaRPr lang="ko-KR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Model; Column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8058869" cy="177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1800" y="3356992"/>
            <a:ext cx="1152128" cy="4105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4355976" y="3356992"/>
            <a:ext cx="1872208" cy="4105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372200" y="3356992"/>
            <a:ext cx="1944216" cy="4105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Each cell in a </a:t>
            </a:r>
            <a:r>
              <a:rPr lang="en-US" altLang="ko-KR" sz="2000" dirty="0" err="1" smtClean="0"/>
              <a:t>Bigtable</a:t>
            </a:r>
            <a:r>
              <a:rPr lang="en-US" altLang="ko-KR" sz="2000" dirty="0" smtClean="0"/>
              <a:t> can contain multiple version of the same data</a:t>
            </a:r>
          </a:p>
          <a:p>
            <a:r>
              <a:rPr lang="en-US" altLang="ko-KR" sz="2000" dirty="0" smtClean="0"/>
              <a:t>Versions are indexed by 64-bit integer timestamps</a:t>
            </a:r>
          </a:p>
          <a:p>
            <a:r>
              <a:rPr lang="en-US" altLang="ko-KR" sz="2000" dirty="0" smtClean="0"/>
              <a:t>Timestamps can be assigned:</a:t>
            </a:r>
          </a:p>
          <a:p>
            <a:pPr lvl="1"/>
            <a:r>
              <a:rPr lang="en-US" altLang="ko-KR" sz="1600" dirty="0" smtClean="0"/>
              <a:t>Automatically by </a:t>
            </a:r>
            <a:r>
              <a:rPr lang="en-US" altLang="ko-KR" sz="1600" dirty="0" err="1" smtClean="0"/>
              <a:t>Bigtable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or</a:t>
            </a:r>
          </a:p>
          <a:p>
            <a:pPr lvl="1"/>
            <a:r>
              <a:rPr lang="en-US" altLang="ko-KR" sz="1600" dirty="0" smtClean="0"/>
              <a:t>Explicitly by client applications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Timestamps consolidation</a:t>
            </a:r>
          </a:p>
          <a:p>
            <a:pPr lvl="1"/>
            <a:r>
              <a:rPr lang="en-US" altLang="ko-KR" sz="1600" dirty="0" smtClean="0"/>
              <a:t>Keep l</a:t>
            </a:r>
            <a:r>
              <a:rPr lang="en-US" altLang="ko-KR" sz="1600" dirty="0" smtClean="0"/>
              <a:t>ast </a:t>
            </a:r>
            <a:r>
              <a:rPr lang="en-US" altLang="ko-KR" sz="1600" dirty="0" smtClean="0"/>
              <a:t>n versions of a cell, </a:t>
            </a:r>
            <a:r>
              <a:rPr lang="en-US" altLang="ko-KR" sz="1600" b="1" dirty="0" smtClean="0"/>
              <a:t>or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values that were written in the last n days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Model; Timestamp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8058869" cy="177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47963" y="4221088"/>
            <a:ext cx="596045" cy="72008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Model;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relational model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40960" cy="384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http://www.slideshare.net/tomcythankachan1/google-bigtable-15370454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major components</a:t>
            </a:r>
          </a:p>
          <a:p>
            <a:pPr lvl="1"/>
            <a:r>
              <a:rPr lang="en-US" altLang="ko-KR" dirty="0" smtClean="0"/>
              <a:t>Library linked into every client</a:t>
            </a:r>
          </a:p>
          <a:p>
            <a:pPr lvl="1"/>
            <a:r>
              <a:rPr lang="en-US" altLang="ko-KR" dirty="0" smtClean="0"/>
              <a:t>Single master server</a:t>
            </a:r>
          </a:p>
          <a:p>
            <a:pPr lvl="2"/>
            <a:r>
              <a:rPr lang="en-US" altLang="ko-KR" dirty="0" smtClean="0"/>
              <a:t>Assigning tablets to tablet servers</a:t>
            </a:r>
          </a:p>
          <a:p>
            <a:pPr lvl="2"/>
            <a:r>
              <a:rPr lang="en-US" altLang="ko-KR" dirty="0" smtClean="0"/>
              <a:t>Detecting addition and expiration of tablet servers</a:t>
            </a:r>
          </a:p>
          <a:p>
            <a:pPr lvl="2"/>
            <a:r>
              <a:rPr lang="en-US" altLang="ko-KR" dirty="0" smtClean="0"/>
              <a:t>Balancing tablet-server load</a:t>
            </a:r>
          </a:p>
          <a:p>
            <a:pPr lvl="2"/>
            <a:r>
              <a:rPr lang="en-US" altLang="ko-KR" dirty="0" smtClean="0"/>
              <a:t>Garbage collection files in GFS</a:t>
            </a:r>
          </a:p>
          <a:p>
            <a:pPr lvl="1"/>
            <a:r>
              <a:rPr lang="en-US" altLang="ko-KR" dirty="0" smtClean="0"/>
              <a:t>Many tablet servers</a:t>
            </a:r>
          </a:p>
          <a:p>
            <a:pPr lvl="2"/>
            <a:r>
              <a:rPr lang="en-US" altLang="ko-KR" dirty="0" smtClean="0"/>
              <a:t>Manages a set of tablets</a:t>
            </a:r>
          </a:p>
          <a:p>
            <a:pPr lvl="2"/>
            <a:r>
              <a:rPr lang="en-US" altLang="ko-KR" dirty="0" smtClean="0"/>
              <a:t>Tablet servers handle read and write requests to its table</a:t>
            </a:r>
          </a:p>
          <a:p>
            <a:pPr lvl="2"/>
            <a:r>
              <a:rPr lang="en-US" altLang="ko-KR" dirty="0" smtClean="0"/>
              <a:t>Split tablets that have grown too large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table consists of a set of tablets</a:t>
            </a:r>
          </a:p>
          <a:p>
            <a:pPr lvl="1"/>
            <a:r>
              <a:rPr lang="en-US" altLang="ko-KR" dirty="0" smtClean="0"/>
              <a:t>Initially, each table has just one tablet</a:t>
            </a:r>
          </a:p>
          <a:p>
            <a:pPr lvl="1"/>
            <a:r>
              <a:rPr lang="en-US" altLang="ko-KR" dirty="0" smtClean="0"/>
              <a:t>Tablets are automatically split as the table grows</a:t>
            </a:r>
          </a:p>
          <a:p>
            <a:pPr marL="3143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(each approximately 100-200 MB in size be default)</a:t>
            </a:r>
          </a:p>
          <a:p>
            <a:r>
              <a:rPr lang="en-US" altLang="ko-KR" dirty="0" smtClean="0"/>
              <a:t>Row size can be arbitrary (hundreds of GB)</a:t>
            </a:r>
          </a:p>
          <a:p>
            <a:pPr marL="314325" lvl="1" indent="0">
              <a:buNone/>
            </a:pP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Three level hierarchy</a:t>
            </a:r>
          </a:p>
          <a:p>
            <a:pPr lvl="1"/>
            <a:r>
              <a:rPr lang="en-US" altLang="ko-KR" sz="1800" dirty="0" smtClean="0"/>
              <a:t>Level 1: Chubby file containing location of the root tablet</a:t>
            </a:r>
          </a:p>
          <a:p>
            <a:pPr lvl="1"/>
            <a:r>
              <a:rPr lang="en-US" altLang="ko-KR" sz="1800" dirty="0" smtClean="0"/>
              <a:t>Level 2: Root tablet contains the location of METADATA tablets</a:t>
            </a:r>
          </a:p>
          <a:p>
            <a:pPr lvl="1"/>
            <a:r>
              <a:rPr lang="en-US" altLang="ko-KR" sz="1800" dirty="0" smtClean="0"/>
              <a:t>Level 3: Each METADATA tablet contains the location of user tablets</a:t>
            </a:r>
          </a:p>
          <a:p>
            <a:pPr lvl="2"/>
            <a:r>
              <a:rPr lang="en-US" altLang="ko-KR" sz="1600" dirty="0" smtClean="0"/>
              <a:t>Location of tablet is stored under a row key that encodes table identifier and its end row</a:t>
            </a:r>
            <a:endParaRPr lang="ko-KR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Locating Tablets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15864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6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Master server startup</a:t>
            </a:r>
          </a:p>
          <a:p>
            <a:pPr lvl="1"/>
            <a:r>
              <a:rPr lang="en-US" altLang="ko-KR" sz="2000" dirty="0" smtClean="0"/>
              <a:t>Grabs unique master lock in Chubby</a:t>
            </a:r>
          </a:p>
          <a:p>
            <a:pPr lvl="1"/>
            <a:r>
              <a:rPr lang="en-US" altLang="ko-KR" sz="2000" dirty="0" smtClean="0"/>
              <a:t>Scans the tablet server directory in Chubby</a:t>
            </a:r>
          </a:p>
          <a:p>
            <a:pPr lvl="1"/>
            <a:r>
              <a:rPr lang="en-US" altLang="ko-KR" sz="2000" dirty="0" smtClean="0"/>
              <a:t>Communicates with every live tablet server</a:t>
            </a:r>
          </a:p>
          <a:p>
            <a:pPr lvl="1"/>
            <a:r>
              <a:rPr lang="en-US" altLang="ko-KR" sz="2000" dirty="0" smtClean="0"/>
              <a:t>Scans METADATA table to learn set of tablets</a:t>
            </a:r>
          </a:p>
          <a:p>
            <a:r>
              <a:rPr lang="en-US" altLang="ko-KR" sz="2400" dirty="0" smtClean="0"/>
              <a:t>Master is responsible for finding when tablet server is no longer serving its tablets and reassigning those tablets as soon as possible</a:t>
            </a:r>
          </a:p>
          <a:p>
            <a:pPr lvl="1"/>
            <a:r>
              <a:rPr lang="en-US" altLang="ko-KR" sz="2000" dirty="0" smtClean="0"/>
              <a:t>Periodically asks each tablet server for the status of its lock</a:t>
            </a:r>
          </a:p>
          <a:p>
            <a:pPr lvl="1"/>
            <a:r>
              <a:rPr lang="en-US" altLang="ko-KR" sz="2000" dirty="0" smtClean="0"/>
              <a:t>If no reply, master tries to acquire the lock itself</a:t>
            </a:r>
          </a:p>
          <a:p>
            <a:pPr lvl="1"/>
            <a:r>
              <a:rPr lang="en-US" altLang="ko-KR" sz="2000" dirty="0" smtClean="0"/>
              <a:t>If successful to acquire lock, then tablet server is either dead or having network trouble</a:t>
            </a:r>
            <a:endParaRPr lang="ko-KR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14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Tablet server start up</a:t>
            </a:r>
          </a:p>
          <a:p>
            <a:pPr lvl="1"/>
            <a:r>
              <a:rPr lang="en-US" altLang="ko-KR" sz="2000" dirty="0" smtClean="0"/>
              <a:t>It creates and acquires an exclusive lock on, a uniquely named file on Chubby</a:t>
            </a:r>
          </a:p>
          <a:p>
            <a:pPr lvl="1"/>
            <a:r>
              <a:rPr lang="en-US" altLang="ko-KR" sz="2000" dirty="0" smtClean="0"/>
              <a:t>Master monitors this directory to discover tablet servers</a:t>
            </a:r>
          </a:p>
          <a:p>
            <a:r>
              <a:rPr lang="en-US" altLang="ko-KR" sz="2400" dirty="0" smtClean="0"/>
              <a:t>Tablet server stops serving tablets</a:t>
            </a:r>
          </a:p>
          <a:p>
            <a:pPr lvl="1"/>
            <a:r>
              <a:rPr lang="en-US" altLang="ko-KR" dirty="0" smtClean="0"/>
              <a:t>If it loses its exclusive lock</a:t>
            </a:r>
          </a:p>
          <a:p>
            <a:pPr lvl="2"/>
            <a:r>
              <a:rPr lang="en-US" altLang="ko-KR" dirty="0" smtClean="0"/>
              <a:t>Tries to reacquire the lock on its file as long as the file still exists</a:t>
            </a:r>
          </a:p>
          <a:p>
            <a:pPr lvl="2"/>
            <a:r>
              <a:rPr lang="en-US" altLang="ko-KR" dirty="0" smtClean="0"/>
              <a:t>If file no longer exists, the tablet server will never be able to serve again </a:t>
            </a:r>
            <a:r>
              <a:rPr lang="en-US" altLang="ko-KR" dirty="0" smtClean="0">
                <a:sym typeface="Wingdings" panose="05000000000000000000" pitchFamily="2" charset="2"/>
              </a:rPr>
              <a:t> Kills itself  system remove tablet server’s machine from the cluster  release its lock so that master will reassign its tablets more quickly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26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Assignment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732166"/>
            <a:ext cx="1656184" cy="74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 manager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516216" y="1732166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092280" y="1732166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7668344" y="1732166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6516216" y="2005612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7092280" y="2005612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7668344" y="2005612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6516216" y="2279058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7092280" y="2279058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7668344" y="2279058"/>
            <a:ext cx="504056" cy="2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467544" y="4695972"/>
            <a:ext cx="1656184" cy="74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Region Server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16216" y="4695972"/>
            <a:ext cx="1656184" cy="749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 Server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13721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Tablet servers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95636" y="2636912"/>
            <a:ext cx="0" cy="1800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1880" y="3058302"/>
            <a:ext cx="1656184" cy="461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Chubby</a:t>
            </a:r>
            <a:endParaRPr lang="ko-KR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344308" y="2636912"/>
            <a:ext cx="0" cy="1800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49220" y="3596174"/>
            <a:ext cx="1080120" cy="977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339752" y="3718956"/>
            <a:ext cx="1080120" cy="977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436095" y="3563717"/>
            <a:ext cx="1080121" cy="977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H="1" flipV="1">
            <a:off x="5364088" y="3718956"/>
            <a:ext cx="1080121" cy="977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2917386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Start a server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474145" y="3519522"/>
            <a:ext cx="203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Create a lock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699792" y="4267835"/>
            <a:ext cx="203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en-US" altLang="ko-KR" sz="1600" dirty="0" smtClean="0"/>
              <a:t>. Acquire a lock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42894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4. Monitor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420096" y="3261747"/>
            <a:ext cx="172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8. Reassign </a:t>
            </a:r>
            <a:br>
              <a:rPr lang="en-US" altLang="ko-KR" sz="1600" dirty="0" smtClean="0"/>
            </a:br>
            <a:r>
              <a:rPr lang="en-US" altLang="ko-KR" sz="1600" dirty="0" smtClean="0"/>
              <a:t>unassigned </a:t>
            </a:r>
            <a:br>
              <a:rPr lang="en-US" altLang="ko-KR" sz="1600" dirty="0" smtClean="0"/>
            </a:br>
            <a:r>
              <a:rPr lang="en-US" altLang="ko-KR" sz="1600" dirty="0" smtClean="0"/>
              <a:t>tablets</a:t>
            </a:r>
            <a:endParaRPr lang="ko-KR" alt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485171" y="5028089"/>
            <a:ext cx="37371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490997" y="5185756"/>
            <a:ext cx="3737186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35896" y="5196413"/>
            <a:ext cx="2268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</a:t>
            </a:r>
            <a:r>
              <a:rPr lang="en-US" altLang="ko-KR" sz="1600" dirty="0" smtClean="0"/>
              <a:t>. Check lock status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202682" y="3332884"/>
            <a:ext cx="226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7. Acquire and Delete</a:t>
            </a:r>
            <a:br>
              <a:rPr lang="en-US" altLang="ko-KR" sz="1600" dirty="0" smtClean="0"/>
            </a:br>
            <a:r>
              <a:rPr lang="en-US" altLang="ko-KR" sz="1600" dirty="0" smtClean="0"/>
              <a:t>	the lock</a:t>
            </a: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http://www.slideshare.net/udanax/bigtable-and-hbase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35896" y="4672686"/>
            <a:ext cx="2268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5. Assign tablets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35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Updates committed to a commit log</a:t>
            </a:r>
          </a:p>
          <a:p>
            <a:r>
              <a:rPr lang="en-US" altLang="ko-KR" dirty="0" smtClean="0"/>
              <a:t>Recently committed updates are stored in memory – </a:t>
            </a:r>
            <a:r>
              <a:rPr lang="en-US" altLang="ko-KR" dirty="0" err="1" smtClean="0"/>
              <a:t>memtable</a:t>
            </a:r>
            <a:endParaRPr lang="en-US" altLang="ko-KR" dirty="0" smtClean="0"/>
          </a:p>
          <a:p>
            <a:r>
              <a:rPr lang="en-US" altLang="ko-KR" dirty="0" smtClean="0"/>
              <a:t>Older updates are stored in a sequence of </a:t>
            </a:r>
            <a:r>
              <a:rPr lang="en-US" altLang="ko-KR" dirty="0" err="1" smtClean="0"/>
              <a:t>SSTables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Serving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09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/>
              <a:t>Building Block</a:t>
            </a:r>
          </a:p>
          <a:p>
            <a:r>
              <a:rPr lang="en-US" altLang="ko-KR" dirty="0" smtClean="0"/>
              <a:t>Data Model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Refinements</a:t>
            </a:r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Comparison with </a:t>
            </a:r>
            <a:r>
              <a:rPr lang="en-US" altLang="ko-KR" dirty="0" err="1" smtClean="0"/>
              <a:t>HBase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Serving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69674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2347" y="4221088"/>
            <a:ext cx="460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Write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 checks if it is well-formed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Checks if the sender is authorized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Write to commit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After commit, contents are into </a:t>
            </a:r>
            <a:r>
              <a:rPr lang="en-US" altLang="ko-KR" dirty="0" err="1" smtClean="0"/>
              <a:t>Memtable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7433" y="4221088"/>
            <a:ext cx="460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Read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well-</a:t>
            </a:r>
            <a:r>
              <a:rPr lang="en-US" altLang="ko-KR" dirty="0" err="1" smtClean="0"/>
              <a:t>formedness</a:t>
            </a:r>
            <a:r>
              <a:rPr lang="en-US" altLang="ko-KR" dirty="0" smtClean="0"/>
              <a:t> of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authorization in Chubby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Merge </a:t>
            </a:r>
            <a:r>
              <a:rPr lang="en-US" altLang="ko-KR" dirty="0" err="1" smtClean="0"/>
              <a:t>memtable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SSTables</a:t>
            </a:r>
            <a:r>
              <a:rPr lang="en-US" altLang="ko-KR" dirty="0" smtClean="0"/>
              <a:t> to find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Return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 “size”</a:t>
            </a:r>
          </a:p>
          <a:p>
            <a:r>
              <a:rPr lang="en-US" altLang="ko-KR" dirty="0" smtClean="0"/>
              <a:t>Minor Compaction</a:t>
            </a:r>
          </a:p>
          <a:p>
            <a:pPr lvl="1"/>
            <a:r>
              <a:rPr lang="en-US" altLang="ko-KR" dirty="0" smtClean="0"/>
              <a:t>Move data from </a:t>
            </a:r>
            <a:r>
              <a:rPr lang="en-US" altLang="ko-KR" dirty="0" err="1" smtClean="0"/>
              <a:t>memtable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SSTable</a:t>
            </a:r>
            <a:endParaRPr lang="en-US" altLang="ko-KR" dirty="0" smtClean="0"/>
          </a:p>
          <a:p>
            <a:r>
              <a:rPr lang="en-US" altLang="ko-KR" dirty="0" smtClean="0"/>
              <a:t>Merging Compaction</a:t>
            </a:r>
          </a:p>
          <a:p>
            <a:pPr lvl="1"/>
            <a:r>
              <a:rPr lang="en-US" altLang="ko-KR" dirty="0" smtClean="0"/>
              <a:t>Merge multiple </a:t>
            </a:r>
            <a:r>
              <a:rPr lang="en-US" altLang="ko-KR" dirty="0" err="1" smtClean="0"/>
              <a:t>SSTables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memtable</a:t>
            </a:r>
            <a:r>
              <a:rPr lang="en-US" altLang="ko-KR" dirty="0" smtClean="0"/>
              <a:t> to a single </a:t>
            </a:r>
            <a:r>
              <a:rPr lang="en-US" altLang="ko-KR" dirty="0" err="1" smtClean="0"/>
              <a:t>SSTable</a:t>
            </a:r>
            <a:endParaRPr lang="en-US" altLang="ko-KR" dirty="0" smtClean="0"/>
          </a:p>
          <a:p>
            <a:r>
              <a:rPr lang="en-US" altLang="ko-KR" dirty="0" smtClean="0"/>
              <a:t>Major </a:t>
            </a:r>
            <a:r>
              <a:rPr lang="en-US" altLang="ko-KR" dirty="0" err="1" smtClean="0"/>
              <a:t>Compation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Re-writes all </a:t>
            </a:r>
            <a:r>
              <a:rPr lang="en-US" altLang="ko-KR" dirty="0" err="1" smtClean="0"/>
              <a:t>SSTables</a:t>
            </a:r>
            <a:r>
              <a:rPr lang="en-US" altLang="ko-KR" dirty="0" smtClean="0"/>
              <a:t> into exactly one </a:t>
            </a:r>
            <a:r>
              <a:rPr lang="en-US" altLang="ko-KR" dirty="0" err="1" smtClean="0"/>
              <a:t>SSTable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8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Locality groups</a:t>
            </a:r>
          </a:p>
          <a:p>
            <a:pPr lvl="1"/>
            <a:r>
              <a:rPr lang="en-US" altLang="ko-KR" dirty="0" smtClean="0"/>
              <a:t>Clients can group multiple column families together into a locality group</a:t>
            </a:r>
          </a:p>
          <a:p>
            <a:r>
              <a:rPr lang="en-US" altLang="ko-KR" dirty="0" smtClean="0"/>
              <a:t>Compression</a:t>
            </a:r>
          </a:p>
          <a:p>
            <a:pPr lvl="1"/>
            <a:r>
              <a:rPr lang="en-US" altLang="ko-KR" dirty="0" smtClean="0"/>
              <a:t>Compression applied to each </a:t>
            </a:r>
            <a:r>
              <a:rPr lang="en-US" altLang="ko-KR" dirty="0" err="1" smtClean="0"/>
              <a:t>SSTable</a:t>
            </a:r>
            <a:r>
              <a:rPr lang="en-US" altLang="ko-KR" dirty="0" smtClean="0"/>
              <a:t> block </a:t>
            </a:r>
            <a:r>
              <a:rPr lang="en-US" altLang="ko-KR" dirty="0" err="1" smtClean="0"/>
              <a:t>seperately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Uses Bentley and </a:t>
            </a:r>
            <a:r>
              <a:rPr lang="en-US" altLang="ko-KR" dirty="0" err="1" smtClean="0"/>
              <a:t>Mcllroy’s</a:t>
            </a:r>
            <a:r>
              <a:rPr lang="en-US" altLang="ko-KR" dirty="0" smtClean="0"/>
              <a:t> scheme and fast </a:t>
            </a:r>
            <a:r>
              <a:rPr lang="en-US" altLang="ko-KR" dirty="0" err="1" smtClean="0"/>
              <a:t>compresion</a:t>
            </a:r>
            <a:r>
              <a:rPr lang="en-US" altLang="ko-KR" dirty="0" smtClean="0"/>
              <a:t> algorithm</a:t>
            </a:r>
          </a:p>
          <a:p>
            <a:pPr lvl="2"/>
            <a:r>
              <a:rPr lang="en-US" altLang="ko-KR" dirty="0" smtClean="0"/>
              <a:t>E.g. 2,4,6,9,7 </a:t>
            </a:r>
            <a:r>
              <a:rPr lang="en-US" altLang="ko-KR" dirty="0" smtClean="0">
                <a:sym typeface="Wingdings" panose="05000000000000000000" pitchFamily="2" charset="2"/>
              </a:rPr>
              <a:t> 2, 2, 3, -2</a:t>
            </a:r>
            <a:endParaRPr lang="en-US" altLang="ko-KR" dirty="0" smtClean="0"/>
          </a:p>
          <a:p>
            <a:r>
              <a:rPr lang="en-US" altLang="ko-KR" dirty="0" smtClean="0"/>
              <a:t>Bloom filters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Refinements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Caching</a:t>
            </a:r>
          </a:p>
          <a:p>
            <a:pPr lvl="1"/>
            <a:r>
              <a:rPr lang="en-US" altLang="ko-KR" dirty="0" smtClean="0"/>
              <a:t>Scan Cache: a high-level cache that caches key-value pairs returned by the </a:t>
            </a:r>
            <a:r>
              <a:rPr lang="en-US" altLang="ko-KR" dirty="0" err="1" smtClean="0"/>
              <a:t>SSTable</a:t>
            </a:r>
            <a:r>
              <a:rPr lang="en-US" altLang="ko-KR" dirty="0" smtClean="0"/>
              <a:t> interface</a:t>
            </a:r>
          </a:p>
          <a:p>
            <a:pPr lvl="1"/>
            <a:r>
              <a:rPr lang="en-US" altLang="ko-KR" dirty="0" smtClean="0"/>
              <a:t>Block Cache: a lower-level cache that caches </a:t>
            </a:r>
            <a:r>
              <a:rPr lang="en-US" altLang="ko-KR" dirty="0" err="1" smtClean="0"/>
              <a:t>SSTable</a:t>
            </a:r>
            <a:r>
              <a:rPr lang="en-US" altLang="ko-KR" dirty="0" smtClean="0"/>
              <a:t> blocks read from file system</a:t>
            </a:r>
          </a:p>
          <a:p>
            <a:r>
              <a:rPr lang="en-US" altLang="ko-KR" dirty="0" smtClean="0"/>
              <a:t>Commit-log implementation</a:t>
            </a:r>
          </a:p>
          <a:p>
            <a:pPr lvl="1"/>
            <a:r>
              <a:rPr lang="en-US" altLang="ko-KR" dirty="0" smtClean="0"/>
              <a:t>Suppose on log per tablet rather have one log per tablet server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Refinements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6386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50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at Google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52650"/>
            <a:ext cx="83820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29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Satisfies goals of high-availability, high-performance, massively scalable data storage</a:t>
            </a:r>
          </a:p>
          <a:p>
            <a:r>
              <a:rPr lang="en-US" altLang="ko-KR" dirty="0" smtClean="0"/>
              <a:t>Successfully used by various Google products</a:t>
            </a:r>
          </a:p>
          <a:p>
            <a:r>
              <a:rPr lang="en-US" altLang="ko-KR" dirty="0" smtClean="0"/>
              <a:t>A distributed systems</a:t>
            </a:r>
          </a:p>
          <a:p>
            <a:pPr lvl="1"/>
            <a:r>
              <a:rPr lang="en-US" altLang="ko-KR" dirty="0" smtClean="0"/>
              <a:t>Designed to store enormous volumes of data</a:t>
            </a:r>
          </a:p>
          <a:p>
            <a:pPr lvl="1"/>
            <a:r>
              <a:rPr lang="en-US" altLang="ko-KR" dirty="0" smtClean="0"/>
              <a:t>Can be easily scaled to accommodate </a:t>
            </a:r>
            <a:r>
              <a:rPr lang="en-US" altLang="ko-KR" dirty="0" err="1" smtClean="0"/>
              <a:t>peta</a:t>
            </a:r>
            <a:r>
              <a:rPr lang="en-US" altLang="ko-KR" dirty="0" smtClean="0"/>
              <a:t>-bytes of data across thousands of nodes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by Authors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9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 with </a:t>
            </a:r>
            <a:r>
              <a:rPr lang="en-US" altLang="ko-KR" dirty="0" err="1" smtClean="0"/>
              <a:t>HBase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60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Hadoop’s</a:t>
            </a:r>
            <a:r>
              <a:rPr lang="en-US" altLang="ko-KR" dirty="0" smtClean="0"/>
              <a:t> and Google’s stacks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28800"/>
            <a:ext cx="832485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17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Memory Mapping</a:t>
            </a:r>
          </a:p>
          <a:p>
            <a:r>
              <a:rPr lang="en-US" altLang="ko-KR" dirty="0" smtClean="0"/>
              <a:t>Single Master</a:t>
            </a:r>
          </a:p>
          <a:p>
            <a:r>
              <a:rPr lang="en-US" altLang="ko-KR" dirty="0" smtClean="0"/>
              <a:t>MVCC</a:t>
            </a:r>
          </a:p>
          <a:p>
            <a:r>
              <a:rPr lang="en-US" altLang="ko-KR" dirty="0" smtClean="0"/>
              <a:t>Locality Groups</a:t>
            </a:r>
          </a:p>
          <a:p>
            <a:r>
              <a:rPr lang="en-US" altLang="ko-KR" dirty="0" err="1" smtClean="0"/>
              <a:t>KeyValue</a:t>
            </a:r>
            <a:r>
              <a:rPr lang="en-US" altLang="ko-KR" dirty="0" smtClean="0"/>
              <a:t> (Cell) Cache</a:t>
            </a:r>
          </a:p>
          <a:p>
            <a:r>
              <a:rPr lang="en-US" altLang="ko-KR" dirty="0" smtClean="0"/>
              <a:t>Client Isolation</a:t>
            </a:r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difference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http://www.larsgeorge.com/2009/11/hbase-vs-bigtable-comparison.html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Scale is too large for most commercial Databases</a:t>
            </a:r>
          </a:p>
          <a:p>
            <a:r>
              <a:rPr lang="en-US" altLang="ko-KR" dirty="0" smtClean="0"/>
              <a:t>Cost would be very high</a:t>
            </a:r>
          </a:p>
          <a:p>
            <a:r>
              <a:rPr lang="en-US" altLang="ko-KR" dirty="0" smtClean="0"/>
              <a:t>Low-level storage optimizations help performance significantly</a:t>
            </a:r>
          </a:p>
          <a:p>
            <a:r>
              <a:rPr lang="en-US" altLang="ko-KR" dirty="0" smtClean="0"/>
              <a:t>Hard to map semi-structured data to relational database</a:t>
            </a:r>
          </a:p>
          <a:p>
            <a:r>
              <a:rPr lang="en-US" altLang="ko-KR" dirty="0" smtClean="0"/>
              <a:t>Non-uniform fields makes it difficult to insert/query data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not a DBMS?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1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Opinion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02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8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http://static.googleusercontent.com/media/research.google.com/en//</a:t>
            </a:r>
            <a:r>
              <a:rPr lang="en-US" altLang="ko-KR" dirty="0" smtClean="0">
                <a:hlinkClick r:id="rId3"/>
              </a:rPr>
              <a:t>archive/bigtable-osdi06.pdf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www.slideshare.net/tomcythankachan1/google-bigtable-15370454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www.slideshare.net/udanax/bigtable-and-hbase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lsd.ls.fi.upm.es/lsd/nuevas-tendencias-en-sistemas-distribuidos/HBase_2.pdf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3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is a distributed storage system for managing structured data</a:t>
            </a:r>
          </a:p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does not support a full relational data model</a:t>
            </a:r>
          </a:p>
          <a:p>
            <a:r>
              <a:rPr lang="en-US" altLang="ko-KR" dirty="0" smtClean="0"/>
              <a:t>Scalable</a:t>
            </a:r>
          </a:p>
          <a:p>
            <a:r>
              <a:rPr lang="en-US" altLang="ko-KR" dirty="0" smtClean="0"/>
              <a:t>Self managing</a:t>
            </a:r>
          </a:p>
          <a:p>
            <a:endParaRPr lang="en-US" altLang="ko-KR" dirty="0"/>
          </a:p>
          <a:p>
            <a:r>
              <a:rPr lang="en-US" altLang="ko-KR" dirty="0" smtClean="0"/>
              <a:t>Used by more than 60 Google products</a:t>
            </a:r>
          </a:p>
          <a:p>
            <a:r>
              <a:rPr lang="en-US" altLang="ko-KR" dirty="0" smtClean="0"/>
              <a:t>Used for variety of demanding workloads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Wide applicability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High performance</a:t>
            </a:r>
          </a:p>
          <a:p>
            <a:pPr lvl="1"/>
            <a:r>
              <a:rPr lang="en-US" altLang="ko-KR" dirty="0" smtClean="0"/>
              <a:t>High availability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Simple data model that supports dynamic control over data layout and format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1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API provides functions:</a:t>
            </a:r>
          </a:p>
          <a:p>
            <a:pPr lvl="1"/>
            <a:r>
              <a:rPr lang="en-US" altLang="ko-KR" dirty="0" smtClean="0"/>
              <a:t>Creating and deleting tables and column families</a:t>
            </a:r>
          </a:p>
          <a:p>
            <a:pPr lvl="1"/>
            <a:r>
              <a:rPr lang="en-US" altLang="ko-KR" dirty="0" smtClean="0"/>
              <a:t>Changing cluster, table and column family metadata</a:t>
            </a:r>
          </a:p>
          <a:p>
            <a:pPr lvl="1"/>
            <a:r>
              <a:rPr lang="en-US" altLang="ko-KR" dirty="0" smtClean="0"/>
              <a:t>Support for single row transactions</a:t>
            </a:r>
          </a:p>
          <a:p>
            <a:pPr lvl="1"/>
            <a:r>
              <a:rPr lang="en-US" altLang="ko-KR" dirty="0" smtClean="0"/>
              <a:t>Allows cells to be used as integer counters</a:t>
            </a:r>
          </a:p>
          <a:p>
            <a:pPr lvl="1"/>
            <a:r>
              <a:rPr lang="en-US" altLang="ko-KR" dirty="0" smtClean="0"/>
              <a:t>Client supplied scripts can be executed in the address space 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0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1168" y="980728"/>
            <a:ext cx="5477678" cy="391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1700808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Bigtable</a:t>
            </a:r>
            <a:endParaRPr lang="ko-KR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211960" y="1700808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Google MapReduce</a:t>
            </a:r>
            <a:endParaRPr lang="ko-KR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15616" y="321297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Chubby</a:t>
            </a:r>
            <a:endParaRPr lang="ko-KR" alt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115616" y="4863562"/>
            <a:ext cx="59766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Google File System</a:t>
            </a:r>
            <a:endParaRPr lang="ko-KR" altLang="en-US" sz="3200" dirty="0"/>
          </a:p>
        </p:txBody>
      </p:sp>
      <p:sp>
        <p:nvSpPr>
          <p:cNvPr id="5" name="Up-Down Arrow 4"/>
          <p:cNvSpPr/>
          <p:nvPr/>
        </p:nvSpPr>
        <p:spPr>
          <a:xfrm>
            <a:off x="1547664" y="2492896"/>
            <a:ext cx="252028" cy="72008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Up-Down Arrow 9"/>
          <p:cNvSpPr/>
          <p:nvPr/>
        </p:nvSpPr>
        <p:spPr>
          <a:xfrm>
            <a:off x="3203848" y="2579718"/>
            <a:ext cx="252028" cy="214542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Up-Down Arrow 10"/>
          <p:cNvSpPr/>
          <p:nvPr/>
        </p:nvSpPr>
        <p:spPr>
          <a:xfrm>
            <a:off x="4852527" y="2579718"/>
            <a:ext cx="252028" cy="214542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230619" y="3196951"/>
            <a:ext cx="2592288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CMS server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525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is built on several other pieces of Google infrastructure</a:t>
            </a:r>
          </a:p>
          <a:p>
            <a:pPr lvl="1"/>
            <a:r>
              <a:rPr lang="en-US" altLang="ko-KR" dirty="0" smtClean="0"/>
              <a:t>Google File system (GFS)</a:t>
            </a:r>
          </a:p>
          <a:p>
            <a:pPr lvl="1"/>
            <a:r>
              <a:rPr lang="en-US" altLang="ko-KR" dirty="0" err="1" smtClean="0"/>
              <a:t>SSTable</a:t>
            </a:r>
            <a:r>
              <a:rPr lang="en-US" altLang="ko-KR" dirty="0" smtClean="0"/>
              <a:t>: Data structure for storage</a:t>
            </a:r>
          </a:p>
          <a:p>
            <a:pPr marL="314325" lvl="1" indent="0">
              <a:buNone/>
            </a:pPr>
            <a:endParaRPr lang="en-US" altLang="ko-KR" dirty="0" smtClean="0"/>
          </a:p>
          <a:p>
            <a:pPr marL="314325" lvl="1" indent="0">
              <a:buNone/>
            </a:pPr>
            <a:endParaRPr lang="en-US" altLang="ko-KR" dirty="0"/>
          </a:p>
          <a:p>
            <a:pPr marL="314325" lvl="1" indent="0">
              <a:buNone/>
            </a:pPr>
            <a:endParaRPr lang="en-US" altLang="ko-KR" dirty="0" smtClean="0"/>
          </a:p>
          <a:p>
            <a:pPr marL="314325" lvl="1" indent="0">
              <a:buNone/>
            </a:pPr>
            <a:endParaRPr lang="en-US" altLang="ko-KR" dirty="0"/>
          </a:p>
          <a:p>
            <a:pPr marL="314325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Chubby: Distributed lock service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Blocks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713" y="2954490"/>
            <a:ext cx="4851432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180212" y="3106890"/>
            <a:ext cx="4543916" cy="610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 (block range)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0212" y="3835536"/>
            <a:ext cx="1155834" cy="71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64K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768" y="3835536"/>
            <a:ext cx="1155834" cy="71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64K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5420" y="3835536"/>
            <a:ext cx="1155834" cy="71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64K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4515" y="3854590"/>
            <a:ext cx="17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6077" y="400625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1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row key in a table are arbitrary strings</a:t>
            </a:r>
          </a:p>
          <a:p>
            <a:r>
              <a:rPr lang="en-US" altLang="ko-KR" sz="2000" dirty="0" smtClean="0"/>
              <a:t>Data is maintained in lexicographic order by row key</a:t>
            </a:r>
          </a:p>
          <a:p>
            <a:r>
              <a:rPr lang="en-US" altLang="ko-KR" sz="2000" dirty="0" smtClean="0"/>
              <a:t>Each row range is called a tablet, which is the unit of distribution and load balancing</a:t>
            </a:r>
            <a:endParaRPr lang="ko-KR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Model; Row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8058869" cy="177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4314590"/>
            <a:ext cx="1584176" cy="4105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cTheme" id="{D40F039F-7BFE-4A41-BEF4-79D32E8FC3AB}" vid="{780D60FF-08B1-47BF-A287-78AE1CE0B2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BasicTheme</Template>
  <TotalTime>727</TotalTime>
  <Words>1383</Words>
  <Application>Microsoft Office PowerPoint</Application>
  <PresentationFormat>On-screen Show (4:3)</PresentationFormat>
  <Paragraphs>236</Paragraphs>
  <Slides>32</Slides>
  <Notes>11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BasicTheme</vt:lpstr>
      <vt:lpstr>Bigtable: A Distributed Storage System for Structured Data Fay Chang, Jeffrey Dean, Sanjay Ghemawat, Wilson C. Hsieh, Deborah A. Wallach Mike Burrows, Tushar Chandra, Andrew Fikes, Robert E. Gruber</vt:lpstr>
      <vt:lpstr>Table of Contents</vt:lpstr>
      <vt:lpstr>Why not a DBMS?</vt:lpstr>
      <vt:lpstr>What is Bigtable?</vt:lpstr>
      <vt:lpstr>Bigtable</vt:lpstr>
      <vt:lpstr>APIs</vt:lpstr>
      <vt:lpstr>Architecture</vt:lpstr>
      <vt:lpstr>Building Blocks</vt:lpstr>
      <vt:lpstr>Data Model; Row</vt:lpstr>
      <vt:lpstr>Data Model; Column</vt:lpstr>
      <vt:lpstr>Data Model; Timestamp</vt:lpstr>
      <vt:lpstr>Data Model; vs relational model</vt:lpstr>
      <vt:lpstr>Implementation</vt:lpstr>
      <vt:lpstr>Implementation</vt:lpstr>
      <vt:lpstr>Locating Tablets</vt:lpstr>
      <vt:lpstr>Tablet Assignment</vt:lpstr>
      <vt:lpstr>Tablet Assignment</vt:lpstr>
      <vt:lpstr>Tablet Assignment</vt:lpstr>
      <vt:lpstr>Tablet Serving</vt:lpstr>
      <vt:lpstr>Tablet Serving</vt:lpstr>
      <vt:lpstr>Compaction</vt:lpstr>
      <vt:lpstr>Refinements</vt:lpstr>
      <vt:lpstr>Refinements</vt:lpstr>
      <vt:lpstr>Performance Evaluation</vt:lpstr>
      <vt:lpstr>Applications at Google</vt:lpstr>
      <vt:lpstr>Conclusions by Authors</vt:lpstr>
      <vt:lpstr>Compare with HBase</vt:lpstr>
      <vt:lpstr>Hadoop’s and Google’s stacks</vt:lpstr>
      <vt:lpstr>Key difference</vt:lpstr>
      <vt:lpstr>Opinion</vt:lpstr>
      <vt:lpstr>Thank you!</vt:lpstr>
      <vt:lpstr>References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Seong June (external - System Access Only User)</dc:creator>
  <cp:lastModifiedBy>Kim, Seong June (external - System Access Only User)</cp:lastModifiedBy>
  <cp:revision>30</cp:revision>
  <dcterms:created xsi:type="dcterms:W3CDTF">2014-11-23T15:47:14Z</dcterms:created>
  <dcterms:modified xsi:type="dcterms:W3CDTF">2014-11-24T06:40:11Z</dcterms:modified>
</cp:coreProperties>
</file>