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gif" ContentType="image/gi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392" r:id="rId2"/>
    <p:sldId id="516" r:id="rId3"/>
    <p:sldId id="394" r:id="rId4"/>
    <p:sldId id="395" r:id="rId5"/>
    <p:sldId id="397" r:id="rId6"/>
    <p:sldId id="483" r:id="rId7"/>
    <p:sldId id="505" r:id="rId8"/>
    <p:sldId id="502" r:id="rId9"/>
    <p:sldId id="503" r:id="rId10"/>
    <p:sldId id="485" r:id="rId11"/>
    <p:sldId id="486" r:id="rId12"/>
    <p:sldId id="487" r:id="rId13"/>
    <p:sldId id="489" r:id="rId14"/>
    <p:sldId id="491" r:id="rId15"/>
    <p:sldId id="492" r:id="rId16"/>
    <p:sldId id="496" r:id="rId17"/>
    <p:sldId id="497" r:id="rId18"/>
    <p:sldId id="494" r:id="rId19"/>
    <p:sldId id="514" r:id="rId20"/>
    <p:sldId id="515" r:id="rId21"/>
    <p:sldId id="506" r:id="rId22"/>
    <p:sldId id="498" r:id="rId23"/>
    <p:sldId id="501" r:id="rId24"/>
    <p:sldId id="504" r:id="rId25"/>
    <p:sldId id="499" r:id="rId26"/>
    <p:sldId id="507" r:id="rId27"/>
    <p:sldId id="508" r:id="rId28"/>
    <p:sldId id="509" r:id="rId29"/>
    <p:sldId id="512" r:id="rId30"/>
    <p:sldId id="513" r:id="rId31"/>
    <p:sldId id="517" r:id="rId32"/>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FFFF"/>
    <a:srgbClr val="FFFFCC"/>
    <a:srgbClr val="1966B2"/>
    <a:srgbClr val="19536E"/>
    <a:srgbClr val="197AD5"/>
    <a:srgbClr val="FF8900"/>
    <a:srgbClr val="00AE00"/>
    <a:srgbClr val="008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0" autoAdjust="0"/>
    <p:restoredTop sz="85598" autoAdjust="0"/>
  </p:normalViewPr>
  <p:slideViewPr>
    <p:cSldViewPr snapToObjects="1">
      <p:cViewPr>
        <p:scale>
          <a:sx n="100" d="100"/>
          <a:sy n="100" d="100"/>
        </p:scale>
        <p:origin x="-1048" y="-104"/>
      </p:cViewPr>
      <p:guideLst>
        <p:guide orient="horz" pos="2160"/>
        <p:guide pos="15"/>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98278078465029"/>
          <c:y val="0.0478787878787879"/>
          <c:w val="0.651334260538294"/>
          <c:h val="0.904242424242424"/>
        </c:manualLayout>
      </c:layout>
      <c:barChart>
        <c:barDir val="col"/>
        <c:grouping val="clustered"/>
        <c:varyColors val="0"/>
        <c:ser>
          <c:idx val="0"/>
          <c:order val="0"/>
          <c:tx>
            <c:strRef>
              <c:f>Sheet1!$B$1</c:f>
              <c:strCache>
                <c:ptCount val="1"/>
                <c:pt idx="0">
                  <c:v>Hive</c:v>
                </c:pt>
              </c:strCache>
            </c:strRef>
          </c:tx>
          <c:spPr>
            <a:solidFill>
              <a:srgbClr val="B3E575"/>
            </a:solidFill>
          </c:spPr>
          <c:invertIfNegative val="0"/>
          <c:dLbls>
            <c:txPr>
              <a:bodyPr rot="-5400000" vert="horz"/>
              <a:lstStyle/>
              <a:p>
                <a:pPr>
                  <a:defRPr/>
                </a:pPr>
                <a:endParaRPr lang="en-US"/>
              </a:p>
            </c:txPr>
            <c:showLegendKey val="0"/>
            <c:showVal val="0"/>
            <c:showCatName val="0"/>
            <c:showSerName val="1"/>
            <c:showPercent val="0"/>
            <c:showBubbleSize val="0"/>
            <c:showLeaderLines val="0"/>
          </c:dLbls>
          <c:cat>
            <c:strRef>
              <c:f>Sheet1!$A$2</c:f>
              <c:strCache>
                <c:ptCount val="1"/>
                <c:pt idx="0">
                  <c:v>SQL</c:v>
                </c:pt>
              </c:strCache>
            </c:strRef>
          </c:cat>
          <c:val>
            <c:numRef>
              <c:f>Sheet1!$B$2</c:f>
              <c:numCache>
                <c:formatCode>General</c:formatCode>
                <c:ptCount val="1"/>
                <c:pt idx="0">
                  <c:v>62.0</c:v>
                </c:pt>
              </c:numCache>
            </c:numRef>
          </c:val>
        </c:ser>
        <c:ser>
          <c:idx val="1"/>
          <c:order val="1"/>
          <c:tx>
            <c:strRef>
              <c:f>Sheet1!$C$1</c:f>
              <c:strCache>
                <c:ptCount val="1"/>
                <c:pt idx="0">
                  <c:v>Impala</c:v>
                </c:pt>
              </c:strCache>
            </c:strRef>
          </c:tx>
          <c:spPr>
            <a:solidFill>
              <a:schemeClr val="accent1">
                <a:lumMod val="60000"/>
                <a:lumOff val="40000"/>
              </a:schemeClr>
            </a:solidFill>
          </c:spPr>
          <c:invertIfNegative val="0"/>
          <c:dLbls>
            <c:txPr>
              <a:bodyPr rot="-5400000" vert="horz"/>
              <a:lstStyle/>
              <a:p>
                <a:pPr>
                  <a:defRPr/>
                </a:pPr>
                <a:endParaRPr lang="en-US"/>
              </a:p>
            </c:txPr>
            <c:showLegendKey val="0"/>
            <c:showVal val="0"/>
            <c:showCatName val="0"/>
            <c:showSerName val="1"/>
            <c:showPercent val="0"/>
            <c:showBubbleSize val="0"/>
            <c:showLeaderLines val="0"/>
          </c:dLbls>
          <c:cat>
            <c:strRef>
              <c:f>Sheet1!$A$2</c:f>
              <c:strCache>
                <c:ptCount val="1"/>
                <c:pt idx="0">
                  <c:v>SQL</c:v>
                </c:pt>
              </c:strCache>
            </c:strRef>
          </c:cat>
          <c:val>
            <c:numRef>
              <c:f>Sheet1!$C$2</c:f>
              <c:numCache>
                <c:formatCode>General</c:formatCode>
                <c:ptCount val="1"/>
                <c:pt idx="0">
                  <c:v>17.0</c:v>
                </c:pt>
              </c:numCache>
            </c:numRef>
          </c:val>
        </c:ser>
        <c:ser>
          <c:idx val="2"/>
          <c:order val="2"/>
          <c:tx>
            <c:strRef>
              <c:f>Sheet1!$D$1</c:f>
              <c:strCache>
                <c:ptCount val="1"/>
                <c:pt idx="0">
                  <c:v>Shark</c:v>
                </c:pt>
              </c:strCache>
            </c:strRef>
          </c:tx>
          <c:spPr>
            <a:solidFill>
              <a:srgbClr val="4F81BD"/>
            </a:solidFill>
            <a:ln w="9525" cap="flat" cmpd="sng" algn="ctr">
              <a:noFill/>
              <a:prstDash val="solid"/>
            </a:ln>
            <a:effectLst>
              <a:outerShdw blurRad="40000" dist="23000" dir="5400000" rotWithShape="0">
                <a:srgbClr val="000000">
                  <a:alpha val="35000"/>
                </a:srgbClr>
              </a:outerShdw>
            </a:effectLst>
          </c:spPr>
          <c:invertIfNegative val="0"/>
          <c:dLbls>
            <c:txPr>
              <a:bodyPr rot="-5400000" vert="horz"/>
              <a:lstStyle/>
              <a:p>
                <a:pPr>
                  <a:defRPr/>
                </a:pPr>
                <a:endParaRPr lang="en-US"/>
              </a:p>
            </c:txPr>
            <c:showLegendKey val="0"/>
            <c:showVal val="0"/>
            <c:showCatName val="0"/>
            <c:showSerName val="1"/>
            <c:showPercent val="0"/>
            <c:showBubbleSize val="0"/>
            <c:showLeaderLines val="0"/>
          </c:dLbls>
          <c:cat>
            <c:strRef>
              <c:f>Sheet1!$A$2</c:f>
              <c:strCache>
                <c:ptCount val="1"/>
                <c:pt idx="0">
                  <c:v>SQL</c:v>
                </c:pt>
              </c:strCache>
            </c:strRef>
          </c:cat>
          <c:val>
            <c:numRef>
              <c:f>Sheet1!$D$2</c:f>
              <c:numCache>
                <c:formatCode>General</c:formatCode>
                <c:ptCount val="1"/>
                <c:pt idx="0">
                  <c:v>1.1</c:v>
                </c:pt>
              </c:numCache>
            </c:numRef>
          </c:val>
        </c:ser>
        <c:dLbls>
          <c:showLegendKey val="0"/>
          <c:showVal val="0"/>
          <c:showCatName val="0"/>
          <c:showSerName val="0"/>
          <c:showPercent val="0"/>
          <c:showBubbleSize val="0"/>
        </c:dLbls>
        <c:gapWidth val="150"/>
        <c:axId val="695151000"/>
        <c:axId val="695154056"/>
      </c:barChart>
      <c:catAx>
        <c:axId val="695151000"/>
        <c:scaling>
          <c:orientation val="minMax"/>
        </c:scaling>
        <c:delete val="1"/>
        <c:axPos val="b"/>
        <c:majorTickMark val="out"/>
        <c:minorTickMark val="none"/>
        <c:tickLblPos val="nextTo"/>
        <c:crossAx val="695154056"/>
        <c:crosses val="autoZero"/>
        <c:auto val="1"/>
        <c:lblAlgn val="ctr"/>
        <c:lblOffset val="100"/>
        <c:noMultiLvlLbl val="0"/>
      </c:catAx>
      <c:valAx>
        <c:axId val="695154056"/>
        <c:scaling>
          <c:orientation val="minMax"/>
          <c:max val="70.0"/>
        </c:scaling>
        <c:delete val="0"/>
        <c:axPos val="l"/>
        <c:majorGridlines/>
        <c:title>
          <c:tx>
            <c:rich>
              <a:bodyPr rot="-5400000" vert="horz"/>
              <a:lstStyle/>
              <a:p>
                <a:pPr>
                  <a:defRPr/>
                </a:pPr>
                <a:r>
                  <a:rPr lang="en-US"/>
                  <a:t>Response Time (s)</a:t>
                </a:r>
              </a:p>
            </c:rich>
          </c:tx>
          <c:layout>
            <c:manualLayout>
              <c:xMode val="edge"/>
              <c:yMode val="edge"/>
              <c:x val="0.00375730084974169"/>
              <c:y val="0.287720353137676"/>
            </c:manualLayout>
          </c:layout>
          <c:overlay val="0"/>
        </c:title>
        <c:numFmt formatCode="General" sourceLinked="1"/>
        <c:majorTickMark val="out"/>
        <c:minorTickMark val="none"/>
        <c:tickLblPos val="nextTo"/>
        <c:crossAx val="69515100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383100551844432"/>
          <c:y val="0.0478787878787879"/>
          <c:w val="0.556714344118041"/>
          <c:h val="0.904242424242424"/>
        </c:manualLayout>
      </c:layout>
      <c:barChart>
        <c:barDir val="col"/>
        <c:grouping val="clustered"/>
        <c:varyColors val="0"/>
        <c:ser>
          <c:idx val="0"/>
          <c:order val="0"/>
          <c:tx>
            <c:strRef>
              <c:f>Sheet1!$B$1</c:f>
              <c:strCache>
                <c:ptCount val="1"/>
                <c:pt idx="0">
                  <c:v>Storm</c:v>
                </c:pt>
              </c:strCache>
            </c:strRef>
          </c:tx>
          <c:spPr>
            <a:solidFill>
              <a:schemeClr val="accent1">
                <a:lumMod val="60000"/>
                <a:lumOff val="40000"/>
              </a:schemeClr>
            </a:solidFill>
          </c:spPr>
          <c:invertIfNegative val="0"/>
          <c:dPt>
            <c:idx val="0"/>
            <c:invertIfNegative val="0"/>
            <c:bubble3D val="0"/>
            <c:spPr>
              <a:solidFill>
                <a:srgbClr val="B3E575"/>
              </a:solidFill>
            </c:spPr>
          </c:dPt>
          <c:dLbls>
            <c:txPr>
              <a:bodyPr rot="-5400000" vert="horz"/>
              <a:lstStyle/>
              <a:p>
                <a:pPr>
                  <a:defRPr/>
                </a:pPr>
                <a:endParaRPr lang="en-US"/>
              </a:p>
            </c:txPr>
            <c:showLegendKey val="0"/>
            <c:showVal val="0"/>
            <c:showCatName val="0"/>
            <c:showSerName val="1"/>
            <c:showPercent val="0"/>
            <c:showBubbleSize val="0"/>
            <c:showLeaderLines val="0"/>
          </c:dLbls>
          <c:cat>
            <c:strRef>
              <c:f>Sheet1!$A$2</c:f>
              <c:strCache>
                <c:ptCount val="1"/>
                <c:pt idx="0">
                  <c:v>SQL</c:v>
                </c:pt>
              </c:strCache>
            </c:strRef>
          </c:cat>
          <c:val>
            <c:numRef>
              <c:f>Sheet1!$B$2</c:f>
              <c:numCache>
                <c:formatCode>General</c:formatCode>
                <c:ptCount val="1"/>
                <c:pt idx="0">
                  <c:v>12.0</c:v>
                </c:pt>
              </c:numCache>
            </c:numRef>
          </c:val>
        </c:ser>
        <c:ser>
          <c:idx val="1"/>
          <c:order val="1"/>
          <c:tx>
            <c:strRef>
              <c:f>Sheet1!$C$1</c:f>
              <c:strCache>
                <c:ptCount val="1"/>
                <c:pt idx="0">
                  <c:v>SparkStreaming</c:v>
                </c:pt>
              </c:strCache>
            </c:strRef>
          </c:tx>
          <c:spPr>
            <a:solidFill>
              <a:srgbClr val="4F81BD"/>
            </a:solidFill>
            <a:ln w="9525" cap="flat" cmpd="sng" algn="ctr">
              <a:noFill/>
              <a:prstDash val="solid"/>
            </a:ln>
            <a:effectLst>
              <a:outerShdw blurRad="40000" dist="23000" dir="5400000" rotWithShape="0">
                <a:srgbClr val="000000">
                  <a:alpha val="35000"/>
                </a:srgbClr>
              </a:outerShdw>
            </a:effectLst>
          </c:spPr>
          <c:invertIfNegative val="0"/>
          <c:dLbls>
            <c:dLbl>
              <c:idx val="0"/>
              <c:layout/>
              <c:tx>
                <c:rich>
                  <a:bodyPr/>
                  <a:lstStyle/>
                  <a:p>
                    <a:r>
                      <a:rPr lang="en-US" smtClean="0"/>
                      <a:t>Spark</a:t>
                    </a:r>
                  </a:p>
                  <a:p>
                    <a:r>
                      <a:rPr lang="en-US" smtClean="0"/>
                      <a:t>Streaming</a:t>
                    </a:r>
                    <a:endParaRPr lang="en-US" dirty="0"/>
                  </a:p>
                </c:rich>
              </c:tx>
              <c:showLegendKey val="0"/>
              <c:showVal val="0"/>
              <c:showCatName val="0"/>
              <c:showSerName val="1"/>
              <c:showPercent val="0"/>
              <c:showBubbleSize val="0"/>
            </c:dLbl>
            <c:txPr>
              <a:bodyPr rot="-5400000" vert="horz"/>
              <a:lstStyle/>
              <a:p>
                <a:pPr algn="l">
                  <a:defRPr/>
                </a:pPr>
                <a:endParaRPr lang="en-US"/>
              </a:p>
            </c:txPr>
            <c:showLegendKey val="0"/>
            <c:showVal val="0"/>
            <c:showCatName val="0"/>
            <c:showSerName val="1"/>
            <c:showPercent val="0"/>
            <c:showBubbleSize val="0"/>
            <c:showLeaderLines val="0"/>
          </c:dLbls>
          <c:cat>
            <c:strRef>
              <c:f>Sheet1!$A$2</c:f>
              <c:strCache>
                <c:ptCount val="1"/>
                <c:pt idx="0">
                  <c:v>SQL</c:v>
                </c:pt>
              </c:strCache>
            </c:strRef>
          </c:cat>
          <c:val>
            <c:numRef>
              <c:f>Sheet1!$C$2</c:f>
              <c:numCache>
                <c:formatCode>General</c:formatCode>
                <c:ptCount val="1"/>
                <c:pt idx="0">
                  <c:v>26.0</c:v>
                </c:pt>
              </c:numCache>
            </c:numRef>
          </c:val>
        </c:ser>
        <c:dLbls>
          <c:showLegendKey val="0"/>
          <c:showVal val="0"/>
          <c:showCatName val="0"/>
          <c:showSerName val="0"/>
          <c:showPercent val="0"/>
          <c:showBubbleSize val="0"/>
        </c:dLbls>
        <c:gapWidth val="150"/>
        <c:axId val="695186120"/>
        <c:axId val="695189096"/>
      </c:barChart>
      <c:catAx>
        <c:axId val="695186120"/>
        <c:scaling>
          <c:orientation val="minMax"/>
        </c:scaling>
        <c:delete val="1"/>
        <c:axPos val="b"/>
        <c:majorTickMark val="out"/>
        <c:minorTickMark val="none"/>
        <c:tickLblPos val="nextTo"/>
        <c:crossAx val="695189096"/>
        <c:crosses val="autoZero"/>
        <c:auto val="1"/>
        <c:lblAlgn val="ctr"/>
        <c:lblOffset val="100"/>
        <c:noMultiLvlLbl val="0"/>
      </c:catAx>
      <c:valAx>
        <c:axId val="695189096"/>
        <c:scaling>
          <c:orientation val="minMax"/>
          <c:max val="35.0"/>
          <c:min val="0.0"/>
        </c:scaling>
        <c:delete val="0"/>
        <c:axPos val="l"/>
        <c:majorGridlines/>
        <c:title>
          <c:tx>
            <c:rich>
              <a:bodyPr rot="-5400000" vert="horz"/>
              <a:lstStyle/>
              <a:p>
                <a:pPr>
                  <a:defRPr/>
                </a:pPr>
                <a:r>
                  <a:rPr lang="en-US"/>
                  <a:t>Throughput (MB/s/node)</a:t>
                </a:r>
              </a:p>
            </c:rich>
          </c:tx>
          <c:layout>
            <c:manualLayout>
              <c:xMode val="edge"/>
              <c:yMode val="edge"/>
              <c:x val="0.0390350685331"/>
              <c:y val="0.231357193987115"/>
            </c:manualLayout>
          </c:layout>
          <c:overlay val="0"/>
        </c:title>
        <c:numFmt formatCode="General" sourceLinked="1"/>
        <c:majorTickMark val="out"/>
        <c:minorTickMark val="none"/>
        <c:tickLblPos val="nextTo"/>
        <c:crossAx val="6951861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349338437903673"/>
          <c:y val="0.0478787878787879"/>
          <c:w val="0.600273684097105"/>
          <c:h val="0.904242424242424"/>
        </c:manualLayout>
      </c:layout>
      <c:barChart>
        <c:barDir val="col"/>
        <c:grouping val="clustered"/>
        <c:varyColors val="0"/>
        <c:ser>
          <c:idx val="0"/>
          <c:order val="0"/>
          <c:tx>
            <c:strRef>
              <c:f>Sheet1!$B$1</c:f>
              <c:strCache>
                <c:ptCount val="1"/>
                <c:pt idx="0">
                  <c:v>Hadoop</c:v>
                </c:pt>
              </c:strCache>
            </c:strRef>
          </c:tx>
          <c:invertIfNegative val="0"/>
          <c:dPt>
            <c:idx val="0"/>
            <c:invertIfNegative val="0"/>
            <c:bubble3D val="0"/>
            <c:spPr>
              <a:solidFill>
                <a:srgbClr val="B3E575"/>
              </a:solidFill>
            </c:spPr>
          </c:dPt>
          <c:dLbls>
            <c:txPr>
              <a:bodyPr rot="-5400000" vert="horz"/>
              <a:lstStyle/>
              <a:p>
                <a:pPr>
                  <a:defRPr/>
                </a:pPr>
                <a:endParaRPr lang="en-US"/>
              </a:p>
            </c:txPr>
            <c:showLegendKey val="0"/>
            <c:showVal val="0"/>
            <c:showCatName val="0"/>
            <c:showSerName val="1"/>
            <c:showPercent val="0"/>
            <c:showBubbleSize val="0"/>
            <c:showLeaderLines val="0"/>
          </c:dLbls>
          <c:cat>
            <c:strRef>
              <c:f>Sheet1!$A$2</c:f>
              <c:strCache>
                <c:ptCount val="1"/>
                <c:pt idx="0">
                  <c:v>SQL</c:v>
                </c:pt>
              </c:strCache>
            </c:strRef>
          </c:cat>
          <c:val>
            <c:numRef>
              <c:f>Sheet1!$B$2</c:f>
              <c:numCache>
                <c:formatCode>General</c:formatCode>
                <c:ptCount val="1"/>
                <c:pt idx="0">
                  <c:v>110.0</c:v>
                </c:pt>
              </c:numCache>
            </c:numRef>
          </c:val>
        </c:ser>
        <c:ser>
          <c:idx val="1"/>
          <c:order val="1"/>
          <c:tx>
            <c:strRef>
              <c:f>Sheet1!$C$1</c:f>
              <c:strCache>
                <c:ptCount val="1"/>
                <c:pt idx="0">
                  <c:v>Spark</c:v>
                </c:pt>
              </c:strCache>
            </c:strRef>
          </c:tx>
          <c:spPr>
            <a:solidFill>
              <a:srgbClr val="4F81BD"/>
            </a:solidFill>
            <a:ln w="9525" cap="flat" cmpd="sng" algn="ctr">
              <a:noFill/>
              <a:prstDash val="solid"/>
            </a:ln>
            <a:effectLst>
              <a:outerShdw blurRad="40000" dist="23000" dir="5400000" rotWithShape="0">
                <a:srgbClr val="000000">
                  <a:alpha val="35000"/>
                </a:srgbClr>
              </a:outerShdw>
            </a:effectLst>
          </c:spPr>
          <c:invertIfNegative val="0"/>
          <c:dLbls>
            <c:txPr>
              <a:bodyPr rot="-5400000" vert="horz"/>
              <a:lstStyle/>
              <a:p>
                <a:pPr>
                  <a:defRPr/>
                </a:pPr>
                <a:endParaRPr lang="en-US"/>
              </a:p>
            </c:txPr>
            <c:showLegendKey val="0"/>
            <c:showVal val="0"/>
            <c:showCatName val="0"/>
            <c:showSerName val="1"/>
            <c:showPercent val="0"/>
            <c:showBubbleSize val="0"/>
            <c:showLeaderLines val="0"/>
          </c:dLbls>
          <c:cat>
            <c:strRef>
              <c:f>Sheet1!$A$2</c:f>
              <c:strCache>
                <c:ptCount val="1"/>
                <c:pt idx="0">
                  <c:v>SQL</c:v>
                </c:pt>
              </c:strCache>
            </c:strRef>
          </c:cat>
          <c:val>
            <c:numRef>
              <c:f>Sheet1!$C$2</c:f>
              <c:numCache>
                <c:formatCode>General</c:formatCode>
                <c:ptCount val="1"/>
                <c:pt idx="0">
                  <c:v>1.1</c:v>
                </c:pt>
              </c:numCache>
            </c:numRef>
          </c:val>
        </c:ser>
        <c:dLbls>
          <c:showLegendKey val="0"/>
          <c:showVal val="0"/>
          <c:showCatName val="0"/>
          <c:showSerName val="0"/>
          <c:showPercent val="0"/>
          <c:showBubbleSize val="0"/>
        </c:dLbls>
        <c:gapWidth val="150"/>
        <c:axId val="694403912"/>
        <c:axId val="694400920"/>
      </c:barChart>
      <c:catAx>
        <c:axId val="694403912"/>
        <c:scaling>
          <c:orientation val="minMax"/>
        </c:scaling>
        <c:delete val="1"/>
        <c:axPos val="b"/>
        <c:majorTickMark val="out"/>
        <c:minorTickMark val="none"/>
        <c:tickLblPos val="nextTo"/>
        <c:crossAx val="694400920"/>
        <c:crosses val="autoZero"/>
        <c:auto val="1"/>
        <c:lblAlgn val="ctr"/>
        <c:lblOffset val="100"/>
        <c:noMultiLvlLbl val="0"/>
      </c:catAx>
      <c:valAx>
        <c:axId val="694400920"/>
        <c:scaling>
          <c:orientation val="minMax"/>
          <c:max val="140.0"/>
        </c:scaling>
        <c:delete val="0"/>
        <c:axPos val="l"/>
        <c:majorGridlines/>
        <c:title>
          <c:tx>
            <c:rich>
              <a:bodyPr rot="-5400000" vert="horz"/>
              <a:lstStyle/>
              <a:p>
                <a:pPr>
                  <a:defRPr/>
                </a:pPr>
                <a:r>
                  <a:rPr lang="en-US" dirty="0" smtClean="0"/>
                  <a:t>Time per Iteration </a:t>
                </a:r>
                <a:r>
                  <a:rPr lang="en-US" dirty="0" smtClean="0"/>
                  <a:t>(s)</a:t>
                </a:r>
                <a:endParaRPr lang="en-US" dirty="0"/>
              </a:p>
            </c:rich>
          </c:tx>
          <c:layout>
            <c:manualLayout>
              <c:xMode val="edge"/>
              <c:yMode val="edge"/>
              <c:x val="0.0"/>
              <c:y val="0.242265807683131"/>
            </c:manualLayout>
          </c:layout>
          <c:overlay val="0"/>
        </c:title>
        <c:numFmt formatCode="General" sourceLinked="1"/>
        <c:majorTickMark val="out"/>
        <c:minorTickMark val="none"/>
        <c:tickLblPos val="nextTo"/>
        <c:crossAx val="6944039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610DBB-FA3E-BA4C-AFAB-ED4147FA32B1}" type="datetimeFigureOut">
              <a:rPr lang="en-US" smtClean="0"/>
              <a:pPr/>
              <a:t>8/28/13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7FF5B2-048D-0344-B140-24CAAF7F047B}" type="slidenum">
              <a:rPr lang="en-US" smtClean="0"/>
              <a:pPr/>
              <a:t>‹#›</a:t>
            </a:fld>
            <a:endParaRPr lang="en-US"/>
          </a:p>
        </p:txBody>
      </p:sp>
    </p:spTree>
    <p:extLst>
      <p:ext uri="{BB962C8B-B14F-4D97-AF65-F5344CB8AC3E}">
        <p14:creationId xmlns:p14="http://schemas.microsoft.com/office/powerpoint/2010/main" val="3233703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9B1EAA98-0FDA-CD43-AE85-312F9266063F}" type="datetime1">
              <a:rPr lang="en-US"/>
              <a:pPr>
                <a:defRPr/>
              </a:pPr>
              <a:t>8/28/13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519AE34-0624-8F4B-9FB8-27D0EFDF760C}" type="slidenum">
              <a:rPr lang="en-US"/>
              <a:pPr>
                <a:defRPr/>
              </a:pPr>
              <a:t>‹#›</a:t>
            </a:fld>
            <a:endParaRPr lang="en-US"/>
          </a:p>
        </p:txBody>
      </p:sp>
    </p:spTree>
    <p:extLst>
      <p:ext uri="{BB962C8B-B14F-4D97-AF65-F5344CB8AC3E}">
        <p14:creationId xmlns:p14="http://schemas.microsoft.com/office/powerpoint/2010/main" val="232289795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a:lstStyle/>
          <a:p>
            <a:endParaRPr lang="en-US" dirty="0">
              <a:ea typeface="ＭＳ Ｐゴシック" charset="-128"/>
              <a:cs typeface="ＭＳ Ｐゴシック" charset="-128"/>
            </a:endParaRPr>
          </a:p>
        </p:txBody>
      </p:sp>
      <p:sp>
        <p:nvSpPr>
          <p:cNvPr id="17412" name="Slide Number Placeholder 3"/>
          <p:cNvSpPr>
            <a:spLocks noGrp="1"/>
          </p:cNvSpPr>
          <p:nvPr>
            <p:ph type="sldNum" sz="quarter" idx="5"/>
          </p:nvPr>
        </p:nvSpPr>
        <p:spPr bwMode="auto">
          <a:noFill/>
          <a:ln>
            <a:miter lim="800000"/>
            <a:headEnd/>
            <a:tailEnd/>
          </a:ln>
        </p:spPr>
        <p:txBody>
          <a:bodyPr/>
          <a:lstStyle/>
          <a:p>
            <a:fld id="{F2DC69FE-82EB-ED4A-895C-6DF3FE534FB7}"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ea typeface="ＭＳ Ｐゴシック" pitchFamily="-84" charset="-128"/>
                <a:cs typeface="ＭＳ Ｐゴシック" pitchFamily="-84" charset="-128"/>
              </a:rPr>
              <a:t>What do people use big data for?</a:t>
            </a:r>
          </a:p>
          <a:p>
            <a:pPr eaLnBrk="1" hangingPunct="1">
              <a:spcBef>
                <a:spcPct val="0"/>
              </a:spcBef>
            </a:pPr>
            <a:r>
              <a:rPr lang="en-US">
                <a:ea typeface="ＭＳ Ｐゴシック" pitchFamily="-84" charset="-128"/>
                <a:cs typeface="ＭＳ Ｐゴシック" pitchFamily="-84" charset="-128"/>
              </a:rPr>
              <a:t>First, they use it to generate reports to track and better understand business processes, ransactions</a:t>
            </a:r>
          </a:p>
          <a:p>
            <a:pPr eaLnBrk="1" hangingPunct="1">
              <a:spcBef>
                <a:spcPct val="0"/>
              </a:spcBef>
            </a:pPr>
            <a:r>
              <a:rPr lang="en-US">
                <a:ea typeface="ＭＳ Ｐゴシック" pitchFamily="-84" charset="-128"/>
                <a:cs typeface="ＭＳ Ｐゴシック" pitchFamily="-84" charset="-128"/>
              </a:rPr>
              <a:t>Second, they use it to diagnose and answer questions such as Why the user engagement dropping?, why is the system slow? Or to detect spam, worms, or DDoS attacks</a:t>
            </a:r>
          </a:p>
          <a:p>
            <a:pPr eaLnBrk="1" hangingPunct="1">
              <a:spcBef>
                <a:spcPct val="0"/>
              </a:spcBef>
            </a:pPr>
            <a:r>
              <a:rPr lang="en-US">
                <a:ea typeface="ＭＳ Ｐゴシック" pitchFamily="-84" charset="-128"/>
                <a:cs typeface="ＭＳ Ｐゴシック" pitchFamily="-84" charset="-128"/>
              </a:rPr>
              <a:t>But most importantly they use it to make decisions, such us improving the business process, deciding what features to add to the product, deciding what ad to show, or, once it identifies a spam, to block it. </a:t>
            </a:r>
          </a:p>
          <a:p>
            <a:pPr eaLnBrk="1" hangingPunct="1">
              <a:spcBef>
                <a:spcPct val="0"/>
              </a:spcBef>
            </a:pPr>
            <a:r>
              <a:rPr lang="en-US">
                <a:ea typeface="ＭＳ Ｐゴシック" pitchFamily="-84" charset="-128"/>
                <a:cs typeface="ＭＳ Ｐゴシック" pitchFamily="-84" charset="-128"/>
              </a:rPr>
              <a:t>Thus, the development of the BDAS stack is driven by the believe that </a:t>
            </a:r>
            <a:r>
              <a:rPr lang="ja-JP" altLang="en-US">
                <a:ea typeface="ＭＳ Ｐゴシック" pitchFamily="-84" charset="-128"/>
                <a:cs typeface="ＭＳ Ｐゴシック" pitchFamily="-84" charset="-128"/>
              </a:rPr>
              <a:t>“</a:t>
            </a:r>
            <a:r>
              <a:rPr lang="en-US" altLang="ja-JP">
                <a:ea typeface="ＭＳ Ｐゴシック" pitchFamily="-84" charset="-128"/>
                <a:cs typeface="ＭＳ Ｐゴシック" pitchFamily="-84" charset="-128"/>
              </a:rPr>
              <a:t>data is as useful as the decisions you can take based on that data</a:t>
            </a:r>
            <a:r>
              <a:rPr lang="ja-JP" altLang="en-US">
                <a:ea typeface="ＭＳ Ｐゴシック" pitchFamily="-84" charset="-128"/>
                <a:cs typeface="ＭＳ Ｐゴシック" pitchFamily="-84" charset="-128"/>
              </a:rPr>
              <a:t>”</a:t>
            </a:r>
            <a:endParaRPr lang="en-US" altLang="ja-JP">
              <a:ea typeface="ＭＳ Ｐゴシック" pitchFamily="-84" charset="-128"/>
              <a:cs typeface="ＭＳ Ｐゴシック" pitchFamily="-84" charset="-128"/>
            </a:endParaRPr>
          </a:p>
          <a:p>
            <a:pPr eaLnBrk="1" hangingPunct="1">
              <a:spcBef>
                <a:spcPct val="0"/>
              </a:spcBef>
            </a:pPr>
            <a:endParaRPr lang="en-US">
              <a:ea typeface="ＭＳ Ｐゴシック" pitchFamily="-84" charset="-128"/>
              <a:cs typeface="ＭＳ Ｐゴシック" pitchFamily="-84" charset="-128"/>
            </a:endParaRPr>
          </a:p>
          <a:p>
            <a:pPr eaLnBrk="1" hangingPunct="1">
              <a:spcBef>
                <a:spcPct val="0"/>
              </a:spcBef>
            </a:pPr>
            <a:endParaRPr lang="en-US">
              <a:ea typeface="ＭＳ Ｐゴシック" pitchFamily="-84" charset="-128"/>
              <a:cs typeface="ＭＳ Ｐゴシック" pitchFamily="-84" charset="-128"/>
            </a:endParaRPr>
          </a:p>
          <a:p>
            <a:pPr eaLnBrk="1" hangingPunct="1">
              <a:spcBef>
                <a:spcPct val="0"/>
              </a:spcBef>
            </a:pPr>
            <a:endParaRPr lang="en-US">
              <a:ea typeface="ＭＳ Ｐゴシック" pitchFamily="-84" charset="-128"/>
              <a:cs typeface="ＭＳ Ｐゴシック" pitchFamily="-84"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C36132B8-5669-E443-B9B2-38438C3602C5}" type="slidenum">
              <a:rPr lang="en-US"/>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84" charset="-128"/>
              <a:cs typeface="ＭＳ Ｐゴシック" pitchFamily="-84" charset="-128"/>
            </a:endParaRPr>
          </a:p>
          <a:p>
            <a:pPr eaLnBrk="1" hangingPunct="1">
              <a:spcBef>
                <a:spcPct val="0"/>
              </a:spcBef>
            </a:pPr>
            <a:r>
              <a:rPr lang="en-US">
                <a:ea typeface="ＭＳ Ｐゴシック" pitchFamily="-84" charset="-128"/>
                <a:cs typeface="ＭＳ Ｐゴシック" pitchFamily="-84" charset="-128"/>
              </a:rPr>
              <a:t>So what does this mean?</a:t>
            </a:r>
          </a:p>
          <a:p>
            <a:pPr eaLnBrk="1" hangingPunct="1">
              <a:spcBef>
                <a:spcPct val="0"/>
              </a:spcBef>
            </a:pPr>
            <a:r>
              <a:rPr lang="en-US">
                <a:ea typeface="ＭＳ Ｐゴシック" pitchFamily="-84" charset="-128"/>
                <a:cs typeface="ＭＳ Ｐゴシック" pitchFamily="-84" charset="-128"/>
              </a:rPr>
              <a:t>Well, this means that we want low response-time on historical data since the faster we can make a decision the better.</a:t>
            </a:r>
          </a:p>
          <a:p>
            <a:pPr eaLnBrk="1" hangingPunct="1">
              <a:spcBef>
                <a:spcPct val="0"/>
              </a:spcBef>
            </a:pPr>
            <a:r>
              <a:rPr lang="en-US">
                <a:ea typeface="ＭＳ Ｐゴシック" pitchFamily="-84" charset="-128"/>
                <a:cs typeface="ＭＳ Ｐゴシック" pitchFamily="-84" charset="-128"/>
              </a:rPr>
              <a:t>We want the ability to perform queries on live data since decisions on real-time data are better than on stale data.</a:t>
            </a:r>
          </a:p>
          <a:p>
            <a:pPr eaLnBrk="1" hangingPunct="1">
              <a:spcBef>
                <a:spcPct val="0"/>
              </a:spcBef>
            </a:pPr>
            <a:r>
              <a:rPr lang="en-US">
                <a:ea typeface="ＭＳ Ｐゴシック" pitchFamily="-84" charset="-128"/>
                <a:cs typeface="ＭＳ Ｐゴシック" pitchFamily="-84" charset="-128"/>
              </a:rPr>
              <a:t>Finally, we want to perform sophisticated processing on massive data as, in principle, processing more data will lead to better decisions.</a:t>
            </a:r>
          </a:p>
        </p:txBody>
      </p:sp>
      <p:sp>
        <p:nvSpPr>
          <p:cNvPr id="20483" name="Date Placeholder 3"/>
          <p:cNvSpPr>
            <a:spLocks noGrp="1"/>
          </p:cNvSpPr>
          <p:nvPr>
            <p:ph type="dt" sz="quarter" idx="1"/>
          </p:nvPr>
        </p:nvSpPr>
        <p:spPr bwMode="auto">
          <a:noFill/>
          <a:ln>
            <a:miter lim="800000"/>
            <a:headEnd/>
            <a:tailEnd/>
          </a:ln>
        </p:spPr>
        <p:txBody>
          <a:bodyPr/>
          <a:lstStyle/>
          <a:p>
            <a:fld id="{0B7EAE6E-5D53-734A-B589-8827C5169857}" type="datetime1">
              <a:rPr lang="en-US"/>
              <a:pPr/>
              <a:t>8/28/13</a:t>
            </a:fld>
            <a:endParaRPr lang="en-US"/>
          </a:p>
        </p:txBody>
      </p:sp>
      <p:sp>
        <p:nvSpPr>
          <p:cNvPr id="20484" name="Slide Number Placeholder 4"/>
          <p:cNvSpPr>
            <a:spLocks noGrp="1"/>
          </p:cNvSpPr>
          <p:nvPr>
            <p:ph type="sldNum" sz="quarter" idx="5"/>
          </p:nvPr>
        </p:nvSpPr>
        <p:spPr bwMode="auto">
          <a:noFill/>
          <a:ln>
            <a:miter lim="800000"/>
            <a:headEnd/>
            <a:tailEnd/>
          </a:ln>
        </p:spPr>
        <p:txBody>
          <a:bodyPr/>
          <a:lstStyle/>
          <a:p>
            <a:fld id="{36C9A9D1-BA86-B34F-AC2B-E41189DA6C5B}" type="slidenum">
              <a:rPr lang="en-US"/>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Alibab</a:t>
            </a:r>
            <a:r>
              <a:rPr lang="en-US" dirty="0" smtClean="0"/>
              <a:t>, </a:t>
            </a:r>
            <a:r>
              <a:rPr lang="en-US" dirty="0" err="1" smtClean="0"/>
              <a:t>tenzent</a:t>
            </a:r>
            <a:endParaRPr lang="en-US" dirty="0" smtClean="0"/>
          </a:p>
          <a:p>
            <a:endParaRPr lang="en-US" dirty="0" smtClean="0"/>
          </a:p>
          <a:p>
            <a:r>
              <a:rPr lang="en-US" dirty="0" smtClean="0"/>
              <a:t>At Berkeley, we have been</a:t>
            </a:r>
            <a:r>
              <a:rPr lang="en-US" baseline="0" dirty="0" smtClean="0"/>
              <a:t> working on a solution since 2009. This solution consists of a software stack for data analytics, called the Berkeley Data Analytics Stack.  The centerpiece of this stack is Spark.</a:t>
            </a:r>
          </a:p>
          <a:p>
            <a:endParaRPr lang="en-US" baseline="0" dirty="0" smtClean="0"/>
          </a:p>
          <a:p>
            <a:r>
              <a:rPr lang="en-US" baseline="0" dirty="0" smtClean="0"/>
              <a:t>Spark has seen significant adoption with hundreds of companies using it, out of which around sixteen companies have contributed back the code. In addition, Spark has been deployed on clusters that exceed 1,000 nodes.</a:t>
            </a:r>
          </a:p>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20</a:t>
            </a:fld>
            <a:endParaRPr lang="en-US"/>
          </a:p>
        </p:txBody>
      </p:sp>
    </p:spTree>
    <p:extLst>
      <p:ext uri="{BB962C8B-B14F-4D97-AF65-F5344CB8AC3E}">
        <p14:creationId xmlns:p14="http://schemas.microsoft.com/office/powerpoint/2010/main" val="3558431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Here are the results of the query we execute</a:t>
            </a:r>
            <a:r>
              <a:rPr lang="en-US" baseline="0" dirty="0" smtClean="0"/>
              <a:t> on real </a:t>
            </a:r>
            <a:r>
              <a:rPr lang="en-US" baseline="0" dirty="0" err="1" smtClean="0"/>
              <a:t>anonymized</a:t>
            </a:r>
            <a:r>
              <a:rPr lang="en-US" baseline="0" dirty="0" smtClean="0"/>
              <a:t> data that show the top ten combination of ISP and city that perform the worse. This query provides exact results, runs over an input of 17TB, and takes 772 seconds.</a:t>
            </a:r>
          </a:p>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Now, on the right hand side we run the same query on a sample of 1.7GB that fits in the memory. This query takes only 2 sec, and provides approximate results; the errors for 95% confidence intervals are shown, the top ten worse ISP city combinations and their rankings are the same!</a:t>
            </a:r>
          </a:p>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So in this case we basically provide the same result, but 400x faster!</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24</a:t>
            </a:fld>
            <a:endParaRPr lang="en-US"/>
          </a:p>
        </p:txBody>
      </p:sp>
    </p:spTree>
    <p:extLst>
      <p:ext uri="{BB962C8B-B14F-4D97-AF65-F5344CB8AC3E}">
        <p14:creationId xmlns:p14="http://schemas.microsoft.com/office/powerpoint/2010/main" val="299980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userDrawn="1"/>
        </p:nvSpPr>
        <p:spPr>
          <a:xfrm>
            <a:off x="0" y="-1588"/>
            <a:ext cx="9339263" cy="1219201"/>
          </a:xfrm>
          <a:prstGeom prst="rect">
            <a:avLst/>
          </a:prstGeom>
          <a:solidFill>
            <a:schemeClr val="bg1"/>
          </a:solidFill>
          <a:ln>
            <a:noFill/>
          </a:ln>
          <a:effectLst>
            <a:outerShdw blurRad="25400" dist="23000" dir="5400000" rotWithShape="0">
              <a:srgbClr val="000000">
                <a:alpha val="17000"/>
              </a:srgbClr>
            </a:outerShdw>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2" name="Title 1"/>
          <p:cNvSpPr>
            <a:spLocks noGrp="1"/>
          </p:cNvSpPr>
          <p:nvPr>
            <p:ph type="ctrTitle"/>
          </p:nvPr>
        </p:nvSpPr>
        <p:spPr>
          <a:xfrm>
            <a:off x="685800" y="2057400"/>
            <a:ext cx="7772400" cy="1066800"/>
          </a:xfrm>
        </p:spPr>
        <p:txBody>
          <a:bodyPr anchor="t"/>
          <a:lstStyle>
            <a:lvl1pPr>
              <a:defRPr sz="9500"/>
            </a:lvl1pPr>
          </a:lstStyle>
          <a:p>
            <a:r>
              <a:rPr lang="en-US" dirty="0" smtClean="0"/>
              <a:t>Click to edit Master title style</a:t>
            </a:r>
            <a:endParaRPr lang="en-US" dirty="0"/>
          </a:p>
        </p:txBody>
      </p:sp>
      <p:sp>
        <p:nvSpPr>
          <p:cNvPr id="3" name="Subtitle 2"/>
          <p:cNvSpPr>
            <a:spLocks noGrp="1"/>
          </p:cNvSpPr>
          <p:nvPr>
            <p:ph type="subTitle" idx="1"/>
          </p:nvPr>
        </p:nvSpPr>
        <p:spPr>
          <a:xfrm>
            <a:off x="762000" y="3736975"/>
            <a:ext cx="6400800" cy="682625"/>
          </a:xfrm>
        </p:spPr>
        <p:txBody>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DRAFT – DO NOT DISTRIBUTE!</a:t>
            </a:r>
          </a:p>
        </p:txBody>
      </p:sp>
      <p:sp>
        <p:nvSpPr>
          <p:cNvPr id="7" name="Slide Number Placeholder 5"/>
          <p:cNvSpPr>
            <a:spLocks noGrp="1"/>
          </p:cNvSpPr>
          <p:nvPr>
            <p:ph type="sldNum" sz="quarter" idx="12"/>
          </p:nvPr>
        </p:nvSpPr>
        <p:spPr/>
        <p:txBody>
          <a:bodyPr/>
          <a:lstStyle>
            <a:lvl1pPr>
              <a:defRPr/>
            </a:lvl1pPr>
          </a:lstStyle>
          <a:p>
            <a:pPr>
              <a:defRPr/>
            </a:pPr>
            <a:fld id="{A2E9F4B6-8681-E04D-9255-0297A3D3238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DRAFT – DO NOT DISTRIBUTE!</a:t>
            </a:r>
          </a:p>
        </p:txBody>
      </p:sp>
      <p:sp>
        <p:nvSpPr>
          <p:cNvPr id="7" name="Slide Number Placeholder 5"/>
          <p:cNvSpPr>
            <a:spLocks noGrp="1"/>
          </p:cNvSpPr>
          <p:nvPr>
            <p:ph type="sldNum" sz="quarter" idx="12"/>
          </p:nvPr>
        </p:nvSpPr>
        <p:spPr/>
        <p:txBody>
          <a:bodyPr/>
          <a:lstStyle>
            <a:lvl1pPr>
              <a:defRPr/>
            </a:lvl1pPr>
          </a:lstStyle>
          <a:p>
            <a:pPr>
              <a:defRPr/>
            </a:pPr>
            <a:fld id="{69A3C13E-E4C7-D24A-8B56-ECE664E03A4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DRAFT – DO NOT DISTRIBUTE!</a:t>
            </a:r>
          </a:p>
        </p:txBody>
      </p:sp>
      <p:sp>
        <p:nvSpPr>
          <p:cNvPr id="6" name="Slide Number Placeholder 5"/>
          <p:cNvSpPr>
            <a:spLocks noGrp="1"/>
          </p:cNvSpPr>
          <p:nvPr>
            <p:ph type="sldNum" sz="quarter" idx="12"/>
          </p:nvPr>
        </p:nvSpPr>
        <p:spPr/>
        <p:txBody>
          <a:bodyPr/>
          <a:lstStyle>
            <a:lvl1pPr>
              <a:defRPr/>
            </a:lvl1pPr>
          </a:lstStyle>
          <a:p>
            <a:pPr>
              <a:defRPr/>
            </a:pPr>
            <a:fld id="{BE32440E-5BFE-874C-9227-F4E32884346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DRAFT – DO NOT DISTRIBUTE!</a:t>
            </a:r>
          </a:p>
        </p:txBody>
      </p:sp>
      <p:sp>
        <p:nvSpPr>
          <p:cNvPr id="6" name="Slide Number Placeholder 5"/>
          <p:cNvSpPr>
            <a:spLocks noGrp="1"/>
          </p:cNvSpPr>
          <p:nvPr>
            <p:ph type="sldNum" sz="quarter" idx="12"/>
          </p:nvPr>
        </p:nvSpPr>
        <p:spPr/>
        <p:txBody>
          <a:bodyPr/>
          <a:lstStyle>
            <a:lvl1pPr>
              <a:defRPr/>
            </a:lvl1pPr>
          </a:lstStyle>
          <a:p>
            <a:pPr>
              <a:defRPr/>
            </a:pPr>
            <a:fld id="{A15463FC-7912-AC48-B1D7-F0AD74BF434B}"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lvl1pPr>
              <a:defRPr b="0" i="0">
                <a:latin typeface="Helvetica Neue Light"/>
                <a:cs typeface="Helvetica Neue Light"/>
              </a:defRPr>
            </a:lvl1pPr>
          </a:lstStyle>
          <a:p>
            <a:pPr>
              <a:defRPr/>
            </a:pPr>
            <a:r>
              <a:rPr lang="en-US" smtClean="0"/>
              <a:t>DRAFT – DO NOT DISTRIBUTE!</a:t>
            </a:r>
            <a:endParaRPr lang="en-US" dirty="0"/>
          </a:p>
        </p:txBody>
      </p:sp>
      <p:sp>
        <p:nvSpPr>
          <p:cNvPr id="5" name="Slide Number Placeholder 4"/>
          <p:cNvSpPr>
            <a:spLocks noGrp="1"/>
          </p:cNvSpPr>
          <p:nvPr>
            <p:ph type="sldNum" sz="quarter" idx="12"/>
          </p:nvPr>
        </p:nvSpPr>
        <p:spPr/>
        <p:txBody>
          <a:bodyPr/>
          <a:lstStyle/>
          <a:p>
            <a:pPr>
              <a:defRPr/>
            </a:pPr>
            <a:fld id="{6EC0E81C-C778-DC40-90D0-8BC73B380437}" type="slidenum">
              <a:rPr lang="en-US" smtClean="0"/>
              <a:pPr>
                <a:defRPr/>
              </a:pPr>
              <a:t>‹#›</a:t>
            </a:fld>
            <a:endParaRPr lang="en-US" dirty="0"/>
          </a:p>
        </p:txBody>
      </p:sp>
    </p:spTree>
    <p:extLst>
      <p:ext uri="{BB962C8B-B14F-4D97-AF65-F5344CB8AC3E}">
        <p14:creationId xmlns:p14="http://schemas.microsoft.com/office/powerpoint/2010/main" val="1464986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066800"/>
          </a:xfrm>
        </p:spPr>
        <p:txBody>
          <a:bodyPr anchor="t"/>
          <a:lstStyle>
            <a:lvl1pPr>
              <a:defRPr sz="9500"/>
            </a:lvl1pPr>
          </a:lstStyle>
          <a:p>
            <a:r>
              <a:rPr lang="en-US" dirty="0" smtClean="0"/>
              <a:t>Click to edit Master title style</a:t>
            </a:r>
            <a:endParaRPr lang="en-US" dirty="0"/>
          </a:p>
        </p:txBody>
      </p:sp>
      <p:sp>
        <p:nvSpPr>
          <p:cNvPr id="3" name="Subtitle 2"/>
          <p:cNvSpPr>
            <a:spLocks noGrp="1"/>
          </p:cNvSpPr>
          <p:nvPr>
            <p:ph type="subTitle" idx="1"/>
          </p:nvPr>
        </p:nvSpPr>
        <p:spPr>
          <a:xfrm>
            <a:off x="762000" y="2517775"/>
            <a:ext cx="6400800" cy="682625"/>
          </a:xfrm>
        </p:spPr>
        <p:txBody>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1143000"/>
          </a:xfrm>
        </p:spPr>
        <p:txBody>
          <a:body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dirty="0" smtClean="0"/>
              <a:t>DRAFT – DO NOT DISTRIBUTE!</a:t>
            </a:r>
          </a:p>
        </p:txBody>
      </p:sp>
      <p:sp>
        <p:nvSpPr>
          <p:cNvPr id="5" name="Slide Number Placeholder 5"/>
          <p:cNvSpPr>
            <a:spLocks noGrp="1"/>
          </p:cNvSpPr>
          <p:nvPr>
            <p:ph type="sldNum" sz="quarter" idx="12"/>
          </p:nvPr>
        </p:nvSpPr>
        <p:spPr/>
        <p:txBody>
          <a:bodyPr/>
          <a:lstStyle>
            <a:lvl1pPr>
              <a:defRPr/>
            </a:lvl1pPr>
          </a:lstStyle>
          <a:p>
            <a:pPr>
              <a:defRPr/>
            </a:pPr>
            <a:fld id="{74F38D69-7854-5743-8814-6FD6FB500DD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76400"/>
            <a:ext cx="8229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DRAFT – DO NOT DISTRIBUTE!</a:t>
            </a:r>
          </a:p>
        </p:txBody>
      </p:sp>
      <p:sp>
        <p:nvSpPr>
          <p:cNvPr id="6" name="Slide Number Placeholder 5"/>
          <p:cNvSpPr>
            <a:spLocks noGrp="1"/>
          </p:cNvSpPr>
          <p:nvPr>
            <p:ph type="sldNum" sz="quarter" idx="12"/>
          </p:nvPr>
        </p:nvSpPr>
        <p:spPr/>
        <p:txBody>
          <a:bodyPr/>
          <a:lstStyle>
            <a:lvl1pPr>
              <a:defRPr/>
            </a:lvl1pPr>
          </a:lstStyle>
          <a:p>
            <a:pPr>
              <a:defRPr/>
            </a:pPr>
            <a:fld id="{8DE1F212-E36A-6C44-B33E-31147482829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DRAFT – DO NOT DISTRIBUTE!</a:t>
            </a:r>
          </a:p>
        </p:txBody>
      </p:sp>
      <p:sp>
        <p:nvSpPr>
          <p:cNvPr id="6" name="Slide Number Placeholder 5"/>
          <p:cNvSpPr>
            <a:spLocks noGrp="1"/>
          </p:cNvSpPr>
          <p:nvPr>
            <p:ph type="sldNum" sz="quarter" idx="12"/>
          </p:nvPr>
        </p:nvSpPr>
        <p:spPr/>
        <p:txBody>
          <a:bodyPr/>
          <a:lstStyle>
            <a:lvl1pPr>
              <a:defRPr/>
            </a:lvl1pPr>
          </a:lstStyle>
          <a:p>
            <a:pPr>
              <a:defRPr/>
            </a:pPr>
            <a:fld id="{326E3AE0-77FC-6A46-AAD7-7484B6419ED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DRAFT – DO NOT DISTRIBUTE!</a:t>
            </a:r>
          </a:p>
        </p:txBody>
      </p:sp>
      <p:sp>
        <p:nvSpPr>
          <p:cNvPr id="7" name="Slide Number Placeholder 5"/>
          <p:cNvSpPr>
            <a:spLocks noGrp="1"/>
          </p:cNvSpPr>
          <p:nvPr>
            <p:ph type="sldNum" sz="quarter" idx="12"/>
          </p:nvPr>
        </p:nvSpPr>
        <p:spPr/>
        <p:txBody>
          <a:bodyPr/>
          <a:lstStyle>
            <a:lvl1pPr>
              <a:defRPr/>
            </a:lvl1pPr>
          </a:lstStyle>
          <a:p>
            <a:pPr>
              <a:defRPr/>
            </a:pPr>
            <a:fld id="{325E49AE-0C71-C547-B6A5-EC281CCEEE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dirty="0" smtClean="0"/>
              <a:t>DRAFT – DO NOT DISTRIBUTE!</a:t>
            </a:r>
          </a:p>
        </p:txBody>
      </p:sp>
      <p:sp>
        <p:nvSpPr>
          <p:cNvPr id="9" name="Slide Number Placeholder 5"/>
          <p:cNvSpPr>
            <a:spLocks noGrp="1"/>
          </p:cNvSpPr>
          <p:nvPr>
            <p:ph type="sldNum" sz="quarter" idx="12"/>
          </p:nvPr>
        </p:nvSpPr>
        <p:spPr/>
        <p:txBody>
          <a:bodyPr/>
          <a:lstStyle>
            <a:lvl1pPr>
              <a:defRPr/>
            </a:lvl1pPr>
          </a:lstStyle>
          <a:p>
            <a:pPr>
              <a:defRPr/>
            </a:pPr>
            <a:fld id="{02FC58E1-AD50-B54D-AB38-8CD397ACED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38200"/>
          </a:xfrm>
        </p:spPr>
        <p:txBody>
          <a:bodyPr/>
          <a:lstStyle>
            <a:lvl1pPr>
              <a:defRPr sz="4800"/>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dirty="0" smtClean="0"/>
              <a:t>DRAFT – DO NOT DISTRIBUTE!</a:t>
            </a:r>
          </a:p>
        </p:txBody>
      </p:sp>
      <p:sp>
        <p:nvSpPr>
          <p:cNvPr id="5" name="Slide Number Placeholder 5"/>
          <p:cNvSpPr>
            <a:spLocks noGrp="1"/>
          </p:cNvSpPr>
          <p:nvPr>
            <p:ph type="sldNum" sz="quarter" idx="12"/>
          </p:nvPr>
        </p:nvSpPr>
        <p:spPr/>
        <p:txBody>
          <a:bodyPr/>
          <a:lstStyle>
            <a:lvl1pPr>
              <a:defRPr/>
            </a:lvl1pPr>
          </a:lstStyle>
          <a:p>
            <a:pPr>
              <a:defRPr/>
            </a:pPr>
            <a:fld id="{39464161-BD14-6B44-8A5D-DA5F390B3FB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smtClean="0"/>
              <a:t>DRAFT – DO NOT DISTRIBUTE!</a:t>
            </a:r>
          </a:p>
        </p:txBody>
      </p:sp>
      <p:sp>
        <p:nvSpPr>
          <p:cNvPr id="4" name="Slide Number Placeholder 5"/>
          <p:cNvSpPr>
            <a:spLocks noGrp="1"/>
          </p:cNvSpPr>
          <p:nvPr>
            <p:ph type="sldNum" sz="quarter" idx="12"/>
          </p:nvPr>
        </p:nvSpPr>
        <p:spPr/>
        <p:txBody>
          <a:bodyPr/>
          <a:lstStyle>
            <a:lvl1pPr>
              <a:defRPr/>
            </a:lvl1pPr>
          </a:lstStyle>
          <a:p>
            <a:pPr>
              <a:defRPr/>
            </a:pPr>
            <a:fld id="{47683E74-89E2-C64C-9005-6CEB91907F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48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764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orbel"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600">
                <a:solidFill>
                  <a:srgbClr val="898989"/>
                </a:solidFill>
                <a:latin typeface="Corbel" charset="0"/>
              </a:defRPr>
            </a:lvl1pPr>
          </a:lstStyle>
          <a:p>
            <a:pPr>
              <a:defRPr/>
            </a:pPr>
            <a:r>
              <a:rPr lang="en-US" dirty="0" smtClean="0"/>
              <a:t>DRAFT – DO NOT DISTRIBUTE!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orbel" charset="0"/>
              </a:defRPr>
            </a:lvl1pPr>
          </a:lstStyle>
          <a:p>
            <a:pPr>
              <a:defRPr/>
            </a:pPr>
            <a:fld id="{6EC0E81C-C778-DC40-90D0-8BC73B380437}"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30" r:id="rId14"/>
  </p:sldLayoutIdLst>
  <p:timing>
    <p:tnLst>
      <p:par>
        <p:cTn xmlns:p14="http://schemas.microsoft.com/office/powerpoint/2010/main" id="1" dur="indefinite" restart="never" nodeType="tmRoot"/>
      </p:par>
    </p:tnLst>
  </p:timing>
  <p:hf sldNum="0" hdr="0" ftr="0" dt="0"/>
  <p:txStyles>
    <p:titleStyle>
      <a:lvl1pPr algn="l" defTabSz="457200" rtl="0" eaLnBrk="0" fontAlgn="base" hangingPunct="0">
        <a:spcBef>
          <a:spcPct val="0"/>
        </a:spcBef>
        <a:spcAft>
          <a:spcPct val="0"/>
        </a:spcAft>
        <a:defRPr sz="4800" b="0" i="0" kern="1200">
          <a:solidFill>
            <a:schemeClr val="tx1"/>
          </a:solidFill>
          <a:latin typeface="Helvetica Neue Light"/>
          <a:ea typeface="ＭＳ Ｐゴシック" pitchFamily="-65" charset="-128"/>
          <a:cs typeface="Helvetica Neue Light"/>
        </a:defRPr>
      </a:lvl1pPr>
      <a:lvl2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p:titleStyle>
    <p:bodyStyle>
      <a:lvl1pPr marL="0" indent="0" algn="l" defTabSz="457200" rtl="0" eaLnBrk="0" fontAlgn="base" hangingPunct="0">
        <a:spcBef>
          <a:spcPts val="2000"/>
        </a:spcBef>
        <a:spcAft>
          <a:spcPct val="0"/>
        </a:spcAft>
        <a:buNone/>
        <a:defRPr sz="3200" b="0" i="0" kern="1200">
          <a:solidFill>
            <a:schemeClr val="tx1"/>
          </a:solidFill>
          <a:latin typeface="Helvetica Neue Light"/>
          <a:ea typeface="ＭＳ Ｐゴシック" pitchFamily="-65" charset="-128"/>
          <a:cs typeface="Helvetica Neue Light"/>
        </a:defRPr>
      </a:lvl1pPr>
      <a:lvl2pPr marL="457200" indent="-228600" algn="l" defTabSz="457200" rtl="0" eaLnBrk="0" fontAlgn="base" hangingPunct="0">
        <a:spcBef>
          <a:spcPct val="0"/>
        </a:spcBef>
        <a:spcAft>
          <a:spcPct val="0"/>
        </a:spcAft>
        <a:buSzPct val="100000"/>
        <a:buFont typeface="Lucida Grande" charset="0"/>
        <a:buChar char="»"/>
        <a:defRPr sz="2700" b="0" i="0" kern="1200">
          <a:solidFill>
            <a:schemeClr val="tx1"/>
          </a:solidFill>
          <a:latin typeface="Helvetica Neue Light"/>
          <a:ea typeface="ＭＳ Ｐゴシック" pitchFamily="-65" charset="-128"/>
          <a:cs typeface="Helvetica Neue Light"/>
        </a:defRPr>
      </a:lvl2pPr>
      <a:lvl3pPr marL="777240" indent="-228600" algn="l" defTabSz="457200" rtl="0" eaLnBrk="0" fontAlgn="base" hangingPunct="0">
        <a:spcBef>
          <a:spcPct val="20000"/>
        </a:spcBef>
        <a:spcAft>
          <a:spcPct val="0"/>
        </a:spcAft>
        <a:buFont typeface="Arial" charset="0"/>
        <a:buChar char="•"/>
        <a:defRPr sz="2400" b="0" i="0" kern="1200">
          <a:solidFill>
            <a:schemeClr val="tx1"/>
          </a:solidFill>
          <a:latin typeface="Helvetica Neue Light"/>
          <a:ea typeface="ＭＳ Ｐゴシック" pitchFamily="-65" charset="-128"/>
          <a:cs typeface="Helvetica Neue Light"/>
        </a:defRPr>
      </a:lvl3pPr>
      <a:lvl4pPr marL="1600200" indent="-228600" algn="l" defTabSz="457200" rtl="0" eaLnBrk="0" fontAlgn="base" hangingPunct="0">
        <a:spcBef>
          <a:spcPct val="20000"/>
        </a:spcBef>
        <a:spcAft>
          <a:spcPct val="0"/>
        </a:spcAft>
        <a:buFont typeface="Arial" charset="0"/>
        <a:buChar char="–"/>
        <a:defRPr sz="2000" b="0" i="0" kern="1200">
          <a:solidFill>
            <a:schemeClr val="tx1"/>
          </a:solidFill>
          <a:latin typeface="Helvetica Neue Light"/>
          <a:ea typeface="ＭＳ Ｐゴシック" pitchFamily="-65" charset="-128"/>
          <a:cs typeface="Helvetica Neue Light"/>
        </a:defRPr>
      </a:lvl4pPr>
      <a:lvl5pPr marL="2057400" indent="-228600" algn="l" defTabSz="457200" rtl="0" eaLnBrk="0" fontAlgn="base" hangingPunct="0">
        <a:spcBef>
          <a:spcPct val="20000"/>
        </a:spcBef>
        <a:spcAft>
          <a:spcPct val="0"/>
        </a:spcAft>
        <a:buFont typeface="Arial" charset="0"/>
        <a:buChar char="»"/>
        <a:defRPr sz="2000" b="0" i="0" kern="1200">
          <a:solidFill>
            <a:schemeClr val="tx1"/>
          </a:solidFill>
          <a:latin typeface="Helvetica Neue Light"/>
          <a:ea typeface="ＭＳ Ｐゴシック" pitchFamily="-65" charset="-128"/>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6.gif"/><Relationship Id="rId20" Type="http://schemas.openxmlformats.org/officeDocument/2006/relationships/image" Target="../media/image17.png"/><Relationship Id="rId21" Type="http://schemas.openxmlformats.org/officeDocument/2006/relationships/image" Target="../media/image18.png"/><Relationship Id="rId22" Type="http://schemas.openxmlformats.org/officeDocument/2006/relationships/image" Target="../media/image19.png"/><Relationship Id="rId23" Type="http://schemas.openxmlformats.org/officeDocument/2006/relationships/image" Target="../media/image20.png"/><Relationship Id="rId24" Type="http://schemas.openxmlformats.org/officeDocument/2006/relationships/image" Target="../media/image21.png"/><Relationship Id="rId25" Type="http://schemas.openxmlformats.org/officeDocument/2006/relationships/image" Target="../media/image22.png"/><Relationship Id="rId26" Type="http://schemas.openxmlformats.org/officeDocument/2006/relationships/image" Target="../media/image23.png"/><Relationship Id="rId27" Type="http://schemas.openxmlformats.org/officeDocument/2006/relationships/image" Target="../media/image24.png"/><Relationship Id="rId28" Type="http://schemas.openxmlformats.org/officeDocument/2006/relationships/image" Target="../media/image25.png"/><Relationship Id="rId10" Type="http://schemas.openxmlformats.org/officeDocument/2006/relationships/image" Target="../media/image7.png"/><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jpe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8" Type="http://schemas.openxmlformats.org/officeDocument/2006/relationships/image" Target="../media/image15.png"/><Relationship Id="rId19"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hyperlink" Target="http://www.nsf.gov/start.htm" TargetMode="External"/><Relationship Id="rId7" Type="http://schemas.openxmlformats.org/officeDocument/2006/relationships/image" Target="../media/image4.png"/><Relationship Id="rId8"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4.xml"/><Relationship Id="rId2" Type="http://schemas.openxmlformats.org/officeDocument/2006/relationships/chart" Target="../charts/char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9.emf"/></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4.xml"/><Relationship Id="rId2" Type="http://schemas.openxmlformats.org/officeDocument/2006/relationships/image" Target="../media/image26.jpg"/></Relationships>
</file>

<file path=ppt/slides/_rels/slide20.xml.rels><?xml version="1.0" encoding="UTF-8" standalone="yes"?>
<Relationships xmlns="http://schemas.openxmlformats.org/package/2006/relationships"><Relationship Id="rId11" Type="http://schemas.openxmlformats.org/officeDocument/2006/relationships/image" Target="../media/image48.jpeg"/><Relationship Id="rId12" Type="http://schemas.openxmlformats.org/officeDocument/2006/relationships/image" Target="../media/image49.png"/><Relationship Id="rId13" Type="http://schemas.openxmlformats.org/officeDocument/2006/relationships/image" Target="../media/image50.png"/><Relationship Id="rId14" Type="http://schemas.openxmlformats.org/officeDocument/2006/relationships/image" Target="../media/image51.png"/><Relationship Id="rId15" Type="http://schemas.openxmlformats.org/officeDocument/2006/relationships/image" Target="../media/image26.jpg"/><Relationship Id="rId16" Type="http://schemas.openxmlformats.org/officeDocument/2006/relationships/image" Target="../media/image52.png"/><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jpeg"/><Relationship Id="rId6" Type="http://schemas.openxmlformats.org/officeDocument/2006/relationships/image" Target="../media/image43.jpeg"/><Relationship Id="rId7" Type="http://schemas.openxmlformats.org/officeDocument/2006/relationships/image" Target="../media/image44.jpeg"/><Relationship Id="rId8" Type="http://schemas.openxmlformats.org/officeDocument/2006/relationships/image" Target="../media/image45.png"/><Relationship Id="rId9" Type="http://schemas.openxmlformats.org/officeDocument/2006/relationships/image" Target="../media/image46.jpeg"/><Relationship Id="rId10"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3.png"/><Relationship Id="rId3" Type="http://schemas.openxmlformats.org/officeDocument/2006/relationships/image" Target="../media/image5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5.jpeg"/><Relationship Id="rId3" Type="http://schemas.openxmlformats.org/officeDocument/2006/relationships/image" Target="../media/image5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microsoft.com/office/2007/relationships/hdphoto" Target="../media/hdphoto7.wdp"/><Relationship Id="rId4" Type="http://schemas.openxmlformats.org/officeDocument/2006/relationships/image" Target="../media/image33.jpeg"/><Relationship Id="rId5" Type="http://schemas.microsoft.com/office/2007/relationships/hdphoto" Target="../media/hdphoto8.wdp"/><Relationship Id="rId6" Type="http://schemas.openxmlformats.org/officeDocument/2006/relationships/image" Target="../media/image31.jpeg"/><Relationship Id="rId7" Type="http://schemas.microsoft.com/office/2007/relationships/hdphoto" Target="../media/hdphoto6.wdp"/><Relationship Id="rId1" Type="http://schemas.openxmlformats.org/officeDocument/2006/relationships/slideLayout" Target="../slideLayouts/slideLayout4.xml"/><Relationship Id="rId2" Type="http://schemas.openxmlformats.org/officeDocument/2006/relationships/image" Target="../media/image3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9.jpeg"/><Relationship Id="rId4" Type="http://schemas.microsoft.com/office/2007/relationships/hdphoto" Target="../media/hdphoto1.wdp"/><Relationship Id="rId5" Type="http://schemas.openxmlformats.org/officeDocument/2006/relationships/image" Target="../media/image30.jpeg"/><Relationship Id="rId6" Type="http://schemas.microsoft.com/office/2007/relationships/hdphoto" Target="../media/hdphoto2.wdp"/><Relationship Id="rId7" Type="http://schemas.openxmlformats.org/officeDocument/2006/relationships/image" Target="../media/image31.jpeg"/><Relationship Id="rId8" Type="http://schemas.microsoft.com/office/2007/relationships/hdphoto" Target="../media/hdphoto3.wdp"/><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4" Type="http://schemas.openxmlformats.org/officeDocument/2006/relationships/image" Target="../media/image33.jpeg"/><Relationship Id="rId5" Type="http://schemas.microsoft.com/office/2007/relationships/hdphoto" Target="../media/hdphoto5.wdp"/><Relationship Id="rId6" Type="http://schemas.openxmlformats.org/officeDocument/2006/relationships/image" Target="../media/image31.jpeg"/><Relationship Id="rId7" Type="http://schemas.microsoft.com/office/2007/relationships/hdphoto" Target="../media/hdphoto6.wdp"/><Relationship Id="rId1" Type="http://schemas.openxmlformats.org/officeDocument/2006/relationships/slideLayout" Target="../slideLayouts/slideLayout4.xml"/><Relationship Id="rId2" Type="http://schemas.openxmlformats.org/officeDocument/2006/relationships/image" Target="../media/image3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6.wdp"/><Relationship Id="rId4" Type="http://schemas.openxmlformats.org/officeDocument/2006/relationships/image" Target="../media/image32.jpeg"/><Relationship Id="rId5" Type="http://schemas.microsoft.com/office/2007/relationships/hdphoto" Target="../media/hdphoto7.wdp"/><Relationship Id="rId6" Type="http://schemas.openxmlformats.org/officeDocument/2006/relationships/image" Target="../media/image33.jpeg"/><Relationship Id="rId7" Type="http://schemas.microsoft.com/office/2007/relationships/hdphoto" Target="../media/hdphoto8.wdp"/><Relationship Id="rId8" Type="http://schemas.openxmlformats.org/officeDocument/2006/relationships/image" Target="../media/image34.png"/><Relationship Id="rId1" Type="http://schemas.openxmlformats.org/officeDocument/2006/relationships/slideLayout" Target="../slideLayouts/slideLayout4.xml"/><Relationship Id="rId2" Type="http://schemas.openxmlformats.org/officeDocument/2006/relationships/image" Target="../media/image31.jpe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4.xml"/><Relationship Id="rId2" Type="http://schemas.openxmlformats.org/officeDocument/2006/relationships/image" Target="../media/image35.jpeg"/></Relationships>
</file>

<file path=ppt/slides/_rels/slide9.xml.rels><?xml version="1.0" encoding="UTF-8" standalone="yes"?>
<Relationships xmlns="http://schemas.openxmlformats.org/package/2006/relationships"><Relationship Id="rId9" Type="http://schemas.openxmlformats.org/officeDocument/2006/relationships/image" Target="../media/image9.png"/><Relationship Id="rId20" Type="http://schemas.openxmlformats.org/officeDocument/2006/relationships/image" Target="../media/image15.png"/><Relationship Id="rId21" Type="http://schemas.openxmlformats.org/officeDocument/2006/relationships/image" Target="../media/image16.png"/><Relationship Id="rId22" Type="http://schemas.openxmlformats.org/officeDocument/2006/relationships/image" Target="../media/image20.png"/><Relationship Id="rId23" Type="http://schemas.openxmlformats.org/officeDocument/2006/relationships/image" Target="../media/image23.png"/><Relationship Id="rId24" Type="http://schemas.openxmlformats.org/officeDocument/2006/relationships/image" Target="../media/image24.png"/><Relationship Id="rId25" Type="http://schemas.openxmlformats.org/officeDocument/2006/relationships/image" Target="../media/image25.png"/><Relationship Id="rId10" Type="http://schemas.openxmlformats.org/officeDocument/2006/relationships/image" Target="../media/image10.jpe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hyperlink" Target="http://www.nsf.gov/start.htm" TargetMode="External"/><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gif"/><Relationship Id="rId7" Type="http://schemas.openxmlformats.org/officeDocument/2006/relationships/image" Target="../media/image7.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a:spLocks noGrp="1"/>
          </p:cNvSpPr>
          <p:nvPr>
            <p:ph type="ctrTitle"/>
          </p:nvPr>
        </p:nvSpPr>
        <p:spPr>
          <a:xfrm>
            <a:off x="340921" y="1422162"/>
            <a:ext cx="8269679" cy="2315865"/>
          </a:xfrm>
        </p:spPr>
        <p:txBody>
          <a:bodyPr/>
          <a:lstStyle/>
          <a:p>
            <a:pPr algn="ctr">
              <a:lnSpc>
                <a:spcPct val="110000"/>
              </a:lnSpc>
            </a:pPr>
            <a:r>
              <a:rPr lang="en-US" sz="4800" dirty="0" smtClean="0"/>
              <a:t>Intro to </a:t>
            </a:r>
            <a:r>
              <a:rPr lang="en-US" sz="4800" dirty="0" err="1" smtClean="0"/>
              <a:t>AMPLab</a:t>
            </a:r>
            <a:r>
              <a:rPr lang="en-US" sz="4800" dirty="0" smtClean="0"/>
              <a:t> and </a:t>
            </a:r>
            <a:br>
              <a:rPr lang="en-US" sz="4800" dirty="0" smtClean="0"/>
            </a:br>
            <a:r>
              <a:rPr lang="en-US" sz="4800" dirty="0" smtClean="0"/>
              <a:t>Berkeley Data Analytics Stack</a:t>
            </a:r>
            <a:endParaRPr lang="en-US" sz="4400" dirty="0" smtClean="0">
              <a:ea typeface="ＭＳ Ｐゴシック" charset="-128"/>
              <a:cs typeface="ＭＳ Ｐゴシック" charset="-128"/>
            </a:endParaRPr>
          </a:p>
        </p:txBody>
      </p:sp>
      <p:sp>
        <p:nvSpPr>
          <p:cNvPr id="11" name="TextBox 10"/>
          <p:cNvSpPr txBox="1"/>
          <p:nvPr/>
        </p:nvSpPr>
        <p:spPr>
          <a:xfrm>
            <a:off x="-622300" y="944027"/>
            <a:ext cx="184666" cy="461665"/>
          </a:xfrm>
          <a:prstGeom prst="rect">
            <a:avLst/>
          </a:prstGeom>
          <a:noFill/>
        </p:spPr>
        <p:txBody>
          <a:bodyPr wrap="none" rtlCol="0">
            <a:spAutoFit/>
          </a:bodyPr>
          <a:lstStyle/>
          <a:p>
            <a:endParaRPr lang="en-US" dirty="0" smtClean="0">
              <a:latin typeface="+mn-lt"/>
            </a:endParaRPr>
          </a:p>
        </p:txBody>
      </p:sp>
      <p:grpSp>
        <p:nvGrpSpPr>
          <p:cNvPr id="4" name="Group 6"/>
          <p:cNvGrpSpPr>
            <a:grpSpLocks noChangeAspect="1"/>
          </p:cNvGrpSpPr>
          <p:nvPr/>
        </p:nvGrpSpPr>
        <p:grpSpPr bwMode="auto">
          <a:xfrm>
            <a:off x="5544741" y="-76994"/>
            <a:ext cx="3523059" cy="1181894"/>
            <a:chOff x="5105400" y="5181601"/>
            <a:chExt cx="3848288" cy="1291110"/>
          </a:xfrm>
        </p:grpSpPr>
        <p:pic>
          <p:nvPicPr>
            <p:cNvPr id="5" name="Picture 4" descr="amplab_hires.png"/>
            <p:cNvPicPr>
              <a:picLocks noChangeAspect="1"/>
            </p:cNvPicPr>
            <p:nvPr/>
          </p:nvPicPr>
          <p:blipFill>
            <a:blip r:embed="rId3"/>
            <a:srcRect/>
            <a:stretch>
              <a:fillRect/>
            </a:stretch>
          </p:blipFill>
          <p:spPr bwMode="auto">
            <a:xfrm>
              <a:off x="5105400" y="5181601"/>
              <a:ext cx="3848288" cy="1291110"/>
            </a:xfrm>
            <a:prstGeom prst="rect">
              <a:avLst/>
            </a:prstGeom>
            <a:noFill/>
            <a:ln w="9525">
              <a:noFill/>
              <a:miter lim="800000"/>
              <a:headEnd/>
              <a:tailEnd/>
            </a:ln>
          </p:spPr>
        </p:pic>
        <p:sp>
          <p:nvSpPr>
            <p:cNvPr id="6" name="TextBox 5"/>
            <p:cNvSpPr txBox="1">
              <a:spLocks noChangeArrowheads="1"/>
            </p:cNvSpPr>
            <p:nvPr/>
          </p:nvSpPr>
          <p:spPr bwMode="auto">
            <a:xfrm>
              <a:off x="6728470" y="6077236"/>
              <a:ext cx="1751452" cy="353045"/>
            </a:xfrm>
            <a:prstGeom prst="rect">
              <a:avLst/>
            </a:prstGeom>
            <a:noFill/>
            <a:ln w="9525">
              <a:noFill/>
              <a:miter lim="800000"/>
              <a:headEnd/>
              <a:tailEnd/>
            </a:ln>
          </p:spPr>
          <p:txBody>
            <a:bodyPr>
              <a:prstTxWarp prst="textNoShape">
                <a:avLst/>
              </a:prstTxWarp>
              <a:spAutoFit/>
            </a:bodyPr>
            <a:lstStyle/>
            <a:p>
              <a:r>
                <a:rPr lang="en-US" sz="1500" dirty="0">
                  <a:solidFill>
                    <a:srgbClr val="F2A736"/>
                  </a:solidFill>
                  <a:latin typeface="Corbel" pitchFamily="-84" charset="0"/>
                  <a:ea typeface="Corbel" pitchFamily="-84" charset="0"/>
                  <a:cs typeface="Corbel" pitchFamily="-84" charset="0"/>
                </a:rPr>
                <a:t>UC BERKELEY</a:t>
              </a:r>
            </a:p>
          </p:txBody>
        </p:sp>
      </p:grpSp>
      <p:sp>
        <p:nvSpPr>
          <p:cNvPr id="7" name="TextBox 6"/>
          <p:cNvSpPr txBox="1"/>
          <p:nvPr/>
        </p:nvSpPr>
        <p:spPr>
          <a:xfrm>
            <a:off x="3402841" y="3509427"/>
            <a:ext cx="2390398" cy="1138773"/>
          </a:xfrm>
          <a:prstGeom prst="rect">
            <a:avLst/>
          </a:prstGeom>
          <a:noFill/>
        </p:spPr>
        <p:txBody>
          <a:bodyPr wrap="none" rtlCol="0">
            <a:spAutoFit/>
          </a:bodyPr>
          <a:lstStyle/>
          <a:p>
            <a:pPr algn="ctr"/>
            <a:r>
              <a:rPr lang="en-US" sz="3600" dirty="0" smtClean="0">
                <a:solidFill>
                  <a:schemeClr val="bg1">
                    <a:lumMod val="50000"/>
                  </a:schemeClr>
                </a:solidFill>
                <a:latin typeface="Helvetica Neue Light"/>
                <a:cs typeface="Helvetica Neue Light"/>
              </a:rPr>
              <a:t>Ion Stoica</a:t>
            </a:r>
          </a:p>
          <a:p>
            <a:pPr algn="ctr"/>
            <a:r>
              <a:rPr lang="en-US" sz="3200" dirty="0" smtClean="0">
                <a:solidFill>
                  <a:schemeClr val="bg1">
                    <a:lumMod val="50000"/>
                  </a:schemeClr>
                </a:solidFill>
                <a:latin typeface="Helvetica Neue Light"/>
                <a:cs typeface="Helvetica Neue Light"/>
              </a:rPr>
              <a:t>UC Berkeley</a:t>
            </a:r>
          </a:p>
        </p:txBody>
      </p:sp>
      <p:pic>
        <p:nvPicPr>
          <p:cNvPr id="8" name="Picture 7"/>
          <p:cNvPicPr>
            <a:picLocks noChangeAspect="1"/>
          </p:cNvPicPr>
          <p:nvPr/>
        </p:nvPicPr>
        <p:blipFill>
          <a:blip r:embed="rId4"/>
          <a:stretch>
            <a:fillRect/>
          </a:stretch>
        </p:blipFill>
        <p:spPr>
          <a:xfrm>
            <a:off x="38100" y="70650"/>
            <a:ext cx="1981200" cy="1203815"/>
          </a:xfrm>
          <a:prstGeom prst="rect">
            <a:avLst/>
          </a:prstGeom>
        </p:spPr>
      </p:pic>
      <p:grpSp>
        <p:nvGrpSpPr>
          <p:cNvPr id="39" name="Group 38"/>
          <p:cNvGrpSpPr/>
          <p:nvPr/>
        </p:nvGrpSpPr>
        <p:grpSpPr>
          <a:xfrm>
            <a:off x="444626" y="4953000"/>
            <a:ext cx="8299853" cy="1981200"/>
            <a:chOff x="139826" y="4495800"/>
            <a:chExt cx="9004174" cy="2514600"/>
          </a:xfrm>
        </p:grpSpPr>
        <p:pic>
          <p:nvPicPr>
            <p:cNvPr id="12" name="Picture 11" descr="Screen shot 2010-10-07 at 9.16.37 PM.png"/>
            <p:cNvPicPr>
              <a:picLocks noChangeAspect="1"/>
            </p:cNvPicPr>
            <p:nvPr/>
          </p:nvPicPr>
          <p:blipFill>
            <a:blip r:embed="rId5"/>
            <a:stretch>
              <a:fillRect/>
            </a:stretch>
          </p:blipFill>
          <p:spPr>
            <a:xfrm>
              <a:off x="1600200" y="4709206"/>
              <a:ext cx="1480322" cy="685800"/>
            </a:xfrm>
            <a:prstGeom prst="rect">
              <a:avLst/>
            </a:prstGeom>
          </p:spPr>
        </p:pic>
        <p:pic>
          <p:nvPicPr>
            <p:cNvPr id="13" name="Picture 1" descr="NSF Home Page">
              <a:hlinkClick r:id="rId6"/>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33400" y="4495800"/>
              <a:ext cx="1066800" cy="103124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4648200" y="4760059"/>
              <a:ext cx="4495800" cy="692727"/>
              <a:chOff x="1581367" y="4343400"/>
              <a:chExt cx="5066008" cy="734502"/>
            </a:xfrm>
          </p:grpSpPr>
          <p:grpSp>
            <p:nvGrpSpPr>
              <p:cNvPr id="15" name="Group 14"/>
              <p:cNvGrpSpPr/>
              <p:nvPr/>
            </p:nvGrpSpPr>
            <p:grpSpPr>
              <a:xfrm>
                <a:off x="3434868" y="4343400"/>
                <a:ext cx="3212507" cy="734502"/>
                <a:chOff x="2436934" y="4495800"/>
                <a:chExt cx="4256901" cy="1014730"/>
              </a:xfrm>
            </p:grpSpPr>
            <p:pic>
              <p:nvPicPr>
                <p:cNvPr id="17" name="Picture 15"/>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2436934" y="4597870"/>
                  <a:ext cx="2438399" cy="870283"/>
                </a:xfrm>
                <a:prstGeom prst="rect">
                  <a:avLst/>
                </a:prstGeom>
                <a:noFill/>
                <a:ln w="9525">
                  <a:noFill/>
                  <a:miter lim="800000"/>
                  <a:headEnd/>
                  <a:tailEnd/>
                </a:ln>
              </p:spPr>
            </p:pic>
            <p:pic>
              <p:nvPicPr>
                <p:cNvPr id="18" name="Picture 17" descr="sap_logo.gif"/>
                <p:cNvPicPr>
                  <a:picLocks noChangeAspect="1"/>
                </p:cNvPicPr>
                <p:nvPr/>
              </p:nvPicPr>
              <p:blipFill>
                <a:blip r:embed="rId9"/>
                <a:stretch>
                  <a:fillRect/>
                </a:stretch>
              </p:blipFill>
              <p:spPr>
                <a:xfrm>
                  <a:off x="4826300" y="4495800"/>
                  <a:ext cx="1867535" cy="1014730"/>
                </a:xfrm>
                <a:prstGeom prst="rect">
                  <a:avLst/>
                </a:prstGeom>
              </p:spPr>
            </p:pic>
          </p:grpSp>
          <p:pic>
            <p:nvPicPr>
              <p:cNvPr id="16" name="Picture 1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581367" y="4343400"/>
                <a:ext cx="1834433" cy="713298"/>
              </a:xfrm>
              <a:prstGeom prst="rect">
                <a:avLst/>
              </a:prstGeom>
            </p:spPr>
          </p:pic>
        </p:grpSp>
        <p:pic>
          <p:nvPicPr>
            <p:cNvPr id="19" name="Picture 18"/>
            <p:cNvPicPr>
              <a:picLocks noChangeAspect="1"/>
            </p:cNvPicPr>
            <p:nvPr/>
          </p:nvPicPr>
          <p:blipFill>
            <a:blip r:embed="rId11"/>
            <a:stretch>
              <a:fillRect/>
            </a:stretch>
          </p:blipFill>
          <p:spPr>
            <a:xfrm>
              <a:off x="2057400" y="5725714"/>
              <a:ext cx="901485" cy="339904"/>
            </a:xfrm>
            <a:prstGeom prst="rect">
              <a:avLst/>
            </a:prstGeom>
          </p:spPr>
        </p:pic>
        <p:pic>
          <p:nvPicPr>
            <p:cNvPr id="20" name="Picture 19"/>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3131322" y="5700530"/>
              <a:ext cx="931743" cy="352388"/>
            </a:xfrm>
            <a:prstGeom prst="rect">
              <a:avLst/>
            </a:prstGeom>
          </p:spPr>
        </p:pic>
        <p:pic>
          <p:nvPicPr>
            <p:cNvPr id="21" name="Picture 20" descr="gelogo.jpeg"/>
            <p:cNvPicPr>
              <a:picLocks noChangeAspect="1"/>
            </p:cNvPicPr>
            <p:nvPr/>
          </p:nvPicPr>
          <p:blipFill>
            <a:blip r:embed="rId1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810000" y="5662214"/>
              <a:ext cx="1041361" cy="616236"/>
            </a:xfrm>
            <a:prstGeom prst="rect">
              <a:avLst/>
            </a:prstGeom>
          </p:spPr>
        </p:pic>
        <p:pic>
          <p:nvPicPr>
            <p:cNvPr id="22" name="Picture 21"/>
            <p:cNvPicPr>
              <a:picLocks noChangeAspect="1"/>
            </p:cNvPicPr>
            <p:nvPr/>
          </p:nvPicPr>
          <p:blipFill>
            <a:blip r:embed="rId1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290081" y="5634402"/>
              <a:ext cx="767319" cy="600620"/>
            </a:xfrm>
            <a:prstGeom prst="rect">
              <a:avLst/>
            </a:prstGeom>
          </p:spPr>
        </p:pic>
        <p:pic>
          <p:nvPicPr>
            <p:cNvPr id="23" name="Picture 22"/>
            <p:cNvPicPr>
              <a:picLocks noChangeAspect="1"/>
            </p:cNvPicPr>
            <p:nvPr/>
          </p:nvPicPr>
          <p:blipFill>
            <a:blip r:embed="rId15">
              <a:clrChange>
                <a:clrFrom>
                  <a:srgbClr val="FEFEFE"/>
                </a:clrFrom>
                <a:clrTo>
                  <a:srgbClr val="FEFEFE">
                    <a:alpha val="0"/>
                  </a:srgbClr>
                </a:clrTo>
              </a:clrChange>
            </a:blip>
            <a:stretch>
              <a:fillRect/>
            </a:stretch>
          </p:blipFill>
          <p:spPr>
            <a:xfrm>
              <a:off x="139826" y="5624114"/>
              <a:ext cx="1003174" cy="703719"/>
            </a:xfrm>
            <a:prstGeom prst="rect">
              <a:avLst/>
            </a:prstGeom>
          </p:spPr>
        </p:pic>
        <p:pic>
          <p:nvPicPr>
            <p:cNvPr id="25" name="Picture 24"/>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4648200" y="5700314"/>
              <a:ext cx="807563" cy="505114"/>
            </a:xfrm>
            <a:prstGeom prst="rect">
              <a:avLst/>
            </a:prstGeom>
          </p:spPr>
        </p:pic>
        <p:pic>
          <p:nvPicPr>
            <p:cNvPr id="26" name="Picture 25"/>
            <p:cNvPicPr>
              <a:picLocks noChangeAspect="1"/>
            </p:cNvPicPr>
            <p:nvPr/>
          </p:nvPicPr>
          <p:blipFill rotWithShape="1">
            <a:blip r:embed="rId17" cstate="screen">
              <a:extLst>
                <a:ext uri="{28A0092B-C50C-407E-A947-70E740481C1C}">
                  <a14:useLocalDpi xmlns:a14="http://schemas.microsoft.com/office/drawing/2010/main"/>
                </a:ext>
              </a:extLst>
            </a:blip>
            <a:srcRect/>
            <a:stretch/>
          </p:blipFill>
          <p:spPr>
            <a:xfrm>
              <a:off x="5538148" y="5750858"/>
              <a:ext cx="1015052" cy="284203"/>
            </a:xfrm>
            <a:prstGeom prst="rect">
              <a:avLst/>
            </a:prstGeom>
          </p:spPr>
        </p:pic>
        <p:pic>
          <p:nvPicPr>
            <p:cNvPr id="27" name="Picture 26"/>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4027270" y="6334859"/>
              <a:ext cx="849530" cy="274139"/>
            </a:xfrm>
            <a:prstGeom prst="rect">
              <a:avLst/>
            </a:prstGeom>
          </p:spPr>
        </p:pic>
        <p:pic>
          <p:nvPicPr>
            <p:cNvPr id="28" name="Picture 27"/>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6083036" y="6258962"/>
              <a:ext cx="698764" cy="319938"/>
            </a:xfrm>
            <a:prstGeom prst="rect">
              <a:avLst/>
            </a:prstGeom>
          </p:spPr>
        </p:pic>
        <p:pic>
          <p:nvPicPr>
            <p:cNvPr id="29" name="Picture 28"/>
            <p:cNvPicPr>
              <a:picLocks noChangeAspect="1"/>
            </p:cNvPicPr>
            <p:nvPr/>
          </p:nvPicPr>
          <p:blipFill>
            <a:blip r:embed="rId20">
              <a:clrChange>
                <a:clrFrom>
                  <a:srgbClr val="FDFFFF"/>
                </a:clrFrom>
                <a:clrTo>
                  <a:srgbClr val="FDFFFF">
                    <a:alpha val="0"/>
                  </a:srgbClr>
                </a:clrTo>
              </a:clrChange>
            </a:blip>
            <a:stretch>
              <a:fillRect/>
            </a:stretch>
          </p:blipFill>
          <p:spPr>
            <a:xfrm>
              <a:off x="1219200" y="6201919"/>
              <a:ext cx="510439" cy="535961"/>
            </a:xfrm>
            <a:prstGeom prst="rect">
              <a:avLst/>
            </a:prstGeom>
          </p:spPr>
        </p:pic>
        <p:pic>
          <p:nvPicPr>
            <p:cNvPr id="30" name="Picture 29"/>
            <p:cNvPicPr>
              <a:picLocks noChangeAspect="1"/>
            </p:cNvPicPr>
            <p:nvPr/>
          </p:nvPicPr>
          <p:blipFill>
            <a:blip r:embed="rId21">
              <a:clrChange>
                <a:clrFrom>
                  <a:srgbClr val="FFFFFF"/>
                </a:clrFrom>
                <a:clrTo>
                  <a:srgbClr val="FFFFFF">
                    <a:alpha val="0"/>
                  </a:srgbClr>
                </a:clrTo>
              </a:clrChange>
            </a:blip>
            <a:stretch>
              <a:fillRect/>
            </a:stretch>
          </p:blipFill>
          <p:spPr>
            <a:xfrm>
              <a:off x="1828800" y="5806461"/>
              <a:ext cx="1203939" cy="1203939"/>
            </a:xfrm>
            <a:prstGeom prst="rect">
              <a:avLst/>
            </a:prstGeom>
          </p:spPr>
        </p:pic>
        <p:pic>
          <p:nvPicPr>
            <p:cNvPr id="31" name="Picture 30"/>
            <p:cNvPicPr>
              <a:picLocks noChangeAspect="1"/>
            </p:cNvPicPr>
            <p:nvPr/>
          </p:nvPicPr>
          <p:blipFill>
            <a:blip r:embed="rId22">
              <a:clrChange>
                <a:clrFrom>
                  <a:srgbClr val="FFFFFF"/>
                </a:clrFrom>
                <a:clrTo>
                  <a:srgbClr val="FFFFFF">
                    <a:alpha val="0"/>
                  </a:srgbClr>
                </a:clrTo>
              </a:clrChange>
            </a:blip>
            <a:stretch>
              <a:fillRect/>
            </a:stretch>
          </p:blipFill>
          <p:spPr>
            <a:xfrm>
              <a:off x="8163441" y="5654061"/>
              <a:ext cx="599559" cy="599559"/>
            </a:xfrm>
            <a:prstGeom prst="rect">
              <a:avLst/>
            </a:prstGeom>
          </p:spPr>
        </p:pic>
        <p:pic>
          <p:nvPicPr>
            <p:cNvPr id="34" name="Picture 33"/>
            <p:cNvPicPr>
              <a:picLocks noChangeAspect="1"/>
            </p:cNvPicPr>
            <p:nvPr/>
          </p:nvPicPr>
          <p:blipFill>
            <a:blip r:embed="rId23">
              <a:clrChange>
                <a:clrFrom>
                  <a:srgbClr val="FFFFFF"/>
                </a:clrFrom>
                <a:clrTo>
                  <a:srgbClr val="FFFFFF">
                    <a:alpha val="0"/>
                  </a:srgbClr>
                </a:clrTo>
              </a:clrChange>
            </a:blip>
            <a:stretch>
              <a:fillRect/>
            </a:stretch>
          </p:blipFill>
          <p:spPr>
            <a:xfrm>
              <a:off x="6934200" y="6316550"/>
              <a:ext cx="838200" cy="335280"/>
            </a:xfrm>
            <a:prstGeom prst="rect">
              <a:avLst/>
            </a:prstGeom>
          </p:spPr>
        </p:pic>
        <p:pic>
          <p:nvPicPr>
            <p:cNvPr id="35" name="Picture 34"/>
            <p:cNvPicPr>
              <a:picLocks noChangeAspect="1"/>
            </p:cNvPicPr>
            <p:nvPr/>
          </p:nvPicPr>
          <p:blipFill>
            <a:blip r:embed="rId24"/>
            <a:stretch>
              <a:fillRect/>
            </a:stretch>
          </p:blipFill>
          <p:spPr>
            <a:xfrm>
              <a:off x="152400" y="6307502"/>
              <a:ext cx="962285" cy="192457"/>
            </a:xfrm>
            <a:prstGeom prst="rect">
              <a:avLst/>
            </a:prstGeom>
          </p:spPr>
        </p:pic>
        <p:pic>
          <p:nvPicPr>
            <p:cNvPr id="36" name="Picture 35"/>
            <p:cNvPicPr>
              <a:picLocks noChangeAspect="1"/>
            </p:cNvPicPr>
            <p:nvPr/>
          </p:nvPicPr>
          <p:blipFill>
            <a:blip r:embed="rId25">
              <a:clrChange>
                <a:clrFrom>
                  <a:srgbClr val="FFFFFF"/>
                </a:clrFrom>
                <a:clrTo>
                  <a:srgbClr val="FFFFFF">
                    <a:alpha val="0"/>
                  </a:srgbClr>
                </a:clrTo>
              </a:clrChange>
            </a:blip>
            <a:stretch>
              <a:fillRect/>
            </a:stretch>
          </p:blipFill>
          <p:spPr>
            <a:xfrm>
              <a:off x="6781800" y="5483637"/>
              <a:ext cx="1021095" cy="1021095"/>
            </a:xfrm>
            <a:prstGeom prst="rect">
              <a:avLst/>
            </a:prstGeom>
          </p:spPr>
        </p:pic>
        <p:pic>
          <p:nvPicPr>
            <p:cNvPr id="9" name="Picture 8"/>
            <p:cNvPicPr>
              <a:picLocks noChangeAspect="1"/>
            </p:cNvPicPr>
            <p:nvPr/>
          </p:nvPicPr>
          <p:blipFill>
            <a:blip r:embed="rId26"/>
            <a:stretch>
              <a:fillRect/>
            </a:stretch>
          </p:blipFill>
          <p:spPr>
            <a:xfrm>
              <a:off x="3124200" y="6330854"/>
              <a:ext cx="875901" cy="313807"/>
            </a:xfrm>
            <a:prstGeom prst="rect">
              <a:avLst/>
            </a:prstGeom>
          </p:spPr>
        </p:pic>
        <p:pic>
          <p:nvPicPr>
            <p:cNvPr id="37" name="Picture 36"/>
            <p:cNvPicPr>
              <a:picLocks noChangeAspect="1"/>
            </p:cNvPicPr>
            <p:nvPr/>
          </p:nvPicPr>
          <p:blipFill>
            <a:blip r:embed="rId27"/>
            <a:stretch>
              <a:fillRect/>
            </a:stretch>
          </p:blipFill>
          <p:spPr>
            <a:xfrm>
              <a:off x="4967284" y="6368069"/>
              <a:ext cx="976958" cy="263779"/>
            </a:xfrm>
            <a:prstGeom prst="rect">
              <a:avLst/>
            </a:prstGeom>
          </p:spPr>
        </p:pic>
        <p:pic>
          <p:nvPicPr>
            <p:cNvPr id="38" name="Picture 37"/>
            <p:cNvPicPr>
              <a:picLocks noChangeAspect="1"/>
            </p:cNvPicPr>
            <p:nvPr/>
          </p:nvPicPr>
          <p:blipFill>
            <a:blip r:embed="rId28"/>
            <a:stretch>
              <a:fillRect/>
            </a:stretch>
          </p:blipFill>
          <p:spPr>
            <a:xfrm>
              <a:off x="7863522" y="6435963"/>
              <a:ext cx="1178878" cy="127992"/>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Tm="24898"/>
    </mc:Choice>
    <mc:Fallback xmlns="" xmlns:mv="urn:schemas-microsoft-com:mac:vml">
      <p:transition spd="slow" advTm="24898"/>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 Stack</a:t>
            </a:r>
            <a:endParaRPr lang="en-US" dirty="0"/>
          </a:p>
        </p:txBody>
      </p:sp>
      <p:sp>
        <p:nvSpPr>
          <p:cNvPr id="4" name="Rectangle 3"/>
          <p:cNvSpPr/>
          <p:nvPr/>
        </p:nvSpPr>
        <p:spPr>
          <a:xfrm>
            <a:off x="139700" y="1752601"/>
            <a:ext cx="8230473" cy="2057399"/>
          </a:xfrm>
          <a:prstGeom prst="rect">
            <a:avLst/>
          </a:prstGeom>
          <a:ln w="38100" cmpd="sng">
            <a:solidFill>
              <a:srgbClr val="A6A6A6"/>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4000" dirty="0" smtClean="0">
                <a:solidFill>
                  <a:srgbClr val="7F7F7F"/>
                </a:solidFill>
                <a:latin typeface="Helvetica Neue Light"/>
                <a:cs typeface="Helvetica Neue Light"/>
              </a:rPr>
              <a:t>Data Processing Layer</a:t>
            </a:r>
            <a:endParaRPr lang="en-US" sz="4000" dirty="0">
              <a:solidFill>
                <a:srgbClr val="7F7F7F"/>
              </a:solidFill>
              <a:latin typeface="Helvetica Neue Light"/>
              <a:cs typeface="Helvetica Neue Light"/>
            </a:endParaRPr>
          </a:p>
        </p:txBody>
      </p:sp>
      <p:sp>
        <p:nvSpPr>
          <p:cNvPr id="5" name="Rectangle 4"/>
          <p:cNvSpPr/>
          <p:nvPr/>
        </p:nvSpPr>
        <p:spPr>
          <a:xfrm>
            <a:off x="151527" y="3962400"/>
            <a:ext cx="8230473" cy="761999"/>
          </a:xfrm>
          <a:prstGeom prst="rect">
            <a:avLst/>
          </a:prstGeom>
          <a:ln w="38100" cmpd="sng">
            <a:solidFill>
              <a:srgbClr val="A6A6A6"/>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4000" dirty="0" smtClean="0">
                <a:solidFill>
                  <a:srgbClr val="7F7F7F"/>
                </a:solidFill>
                <a:latin typeface="Helvetica Neue Light"/>
                <a:cs typeface="Helvetica Neue Light"/>
              </a:rPr>
              <a:t>Resource Management Layer</a:t>
            </a:r>
            <a:endParaRPr lang="en-US" sz="4000" dirty="0">
              <a:solidFill>
                <a:srgbClr val="7F7F7F"/>
              </a:solidFill>
              <a:latin typeface="Helvetica Neue Light"/>
              <a:cs typeface="Helvetica Neue Light"/>
            </a:endParaRPr>
          </a:p>
        </p:txBody>
      </p:sp>
      <p:sp>
        <p:nvSpPr>
          <p:cNvPr id="6" name="Rectangle 5"/>
          <p:cNvSpPr/>
          <p:nvPr/>
        </p:nvSpPr>
        <p:spPr>
          <a:xfrm>
            <a:off x="152400" y="4953001"/>
            <a:ext cx="8230473" cy="1142999"/>
          </a:xfrm>
          <a:prstGeom prst="rect">
            <a:avLst/>
          </a:prstGeom>
          <a:ln w="38100" cmpd="sng">
            <a:solidFill>
              <a:srgbClr val="A6A6A6"/>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4000" dirty="0" smtClean="0">
                <a:solidFill>
                  <a:srgbClr val="7F7F7F"/>
                </a:solidFill>
                <a:latin typeface="Helvetica Neue Light"/>
                <a:cs typeface="Helvetica Neue Light"/>
              </a:rPr>
              <a:t>Storage Layer</a:t>
            </a:r>
            <a:endParaRPr lang="en-US" sz="4000" dirty="0">
              <a:solidFill>
                <a:srgbClr val="7F7F7F"/>
              </a:solidFill>
              <a:latin typeface="Helvetica Neue Light"/>
              <a:cs typeface="Helvetica Neue Light"/>
            </a:endParaRPr>
          </a:p>
        </p:txBody>
      </p:sp>
    </p:spTree>
    <p:extLst>
      <p:ext uri="{BB962C8B-B14F-4D97-AF65-F5344CB8AC3E}">
        <p14:creationId xmlns:p14="http://schemas.microsoft.com/office/powerpoint/2010/main" val="23378056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Stack</a:t>
            </a:r>
            <a:endParaRPr lang="en-US" dirty="0"/>
          </a:p>
        </p:txBody>
      </p:sp>
      <p:sp>
        <p:nvSpPr>
          <p:cNvPr id="4" name="Rectangle 3"/>
          <p:cNvSpPr/>
          <p:nvPr/>
        </p:nvSpPr>
        <p:spPr>
          <a:xfrm>
            <a:off x="152400" y="1752601"/>
            <a:ext cx="8230473" cy="2057399"/>
          </a:xfrm>
          <a:prstGeom prst="rect">
            <a:avLst/>
          </a:prstGeom>
          <a:ln w="38100" cmpd="sng">
            <a:solidFill>
              <a:srgbClr val="A6A6A6"/>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4000" dirty="0" smtClean="0">
                <a:solidFill>
                  <a:srgbClr val="7F7F7F"/>
                </a:solidFill>
                <a:latin typeface="Helvetica Neue Light"/>
                <a:cs typeface="Helvetica Neue Light"/>
              </a:rPr>
              <a:t>Data Processing Layer</a:t>
            </a:r>
            <a:endParaRPr lang="en-US" sz="4000" dirty="0">
              <a:solidFill>
                <a:srgbClr val="7F7F7F"/>
              </a:solidFill>
              <a:latin typeface="Helvetica Neue Light"/>
              <a:cs typeface="Helvetica Neue Light"/>
            </a:endParaRPr>
          </a:p>
        </p:txBody>
      </p:sp>
      <p:sp>
        <p:nvSpPr>
          <p:cNvPr id="5" name="Rectangle 4"/>
          <p:cNvSpPr/>
          <p:nvPr/>
        </p:nvSpPr>
        <p:spPr>
          <a:xfrm>
            <a:off x="152400" y="3962400"/>
            <a:ext cx="8230473" cy="761999"/>
          </a:xfrm>
          <a:prstGeom prst="rect">
            <a:avLst/>
          </a:prstGeom>
          <a:ln w="38100" cmpd="sng">
            <a:solidFill>
              <a:srgbClr val="A6A6A6"/>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4000" dirty="0" smtClean="0">
                <a:solidFill>
                  <a:srgbClr val="7F7F7F"/>
                </a:solidFill>
                <a:latin typeface="Helvetica Neue Light"/>
                <a:cs typeface="Helvetica Neue Light"/>
              </a:rPr>
              <a:t>Resource Management Layer</a:t>
            </a:r>
            <a:endParaRPr lang="en-US" sz="4000" dirty="0">
              <a:solidFill>
                <a:srgbClr val="7F7F7F"/>
              </a:solidFill>
              <a:latin typeface="Helvetica Neue Light"/>
              <a:cs typeface="Helvetica Neue Light"/>
            </a:endParaRPr>
          </a:p>
        </p:txBody>
      </p:sp>
      <p:sp>
        <p:nvSpPr>
          <p:cNvPr id="6" name="Rectangle 5"/>
          <p:cNvSpPr/>
          <p:nvPr/>
        </p:nvSpPr>
        <p:spPr>
          <a:xfrm>
            <a:off x="152400" y="4953001"/>
            <a:ext cx="8230473" cy="1142999"/>
          </a:xfrm>
          <a:prstGeom prst="rect">
            <a:avLst/>
          </a:prstGeom>
          <a:ln w="38100" cmpd="sng">
            <a:solidFill>
              <a:srgbClr val="A6A6A6"/>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4000" dirty="0" smtClean="0">
                <a:solidFill>
                  <a:srgbClr val="7F7F7F"/>
                </a:solidFill>
                <a:latin typeface="Helvetica Neue Light"/>
                <a:cs typeface="Helvetica Neue Light"/>
              </a:rPr>
              <a:t>Storage Layer</a:t>
            </a:r>
            <a:endParaRPr lang="en-US" sz="4000" dirty="0">
              <a:solidFill>
                <a:srgbClr val="7F7F7F"/>
              </a:solidFill>
              <a:latin typeface="Helvetica Neue Light"/>
              <a:cs typeface="Helvetica Neue Light"/>
            </a:endParaRPr>
          </a:p>
        </p:txBody>
      </p:sp>
      <p:sp>
        <p:nvSpPr>
          <p:cNvPr id="7" name="TextBox 6"/>
          <p:cNvSpPr txBox="1"/>
          <p:nvPr/>
        </p:nvSpPr>
        <p:spPr>
          <a:xfrm>
            <a:off x="6096000" y="2248018"/>
            <a:ext cx="697627" cy="707886"/>
          </a:xfrm>
          <a:prstGeom prst="rect">
            <a:avLst/>
          </a:prstGeom>
          <a:noFill/>
        </p:spPr>
        <p:txBody>
          <a:bodyPr wrap="none" rtlCol="0">
            <a:spAutoFit/>
          </a:bodyPr>
          <a:lstStyle/>
          <a:p>
            <a:r>
              <a:rPr lang="en-US" sz="4000" b="1" dirty="0" smtClean="0">
                <a:latin typeface="Helvetica Neue Light"/>
                <a:cs typeface="Helvetica Neue Light"/>
              </a:rPr>
              <a:t>…</a:t>
            </a:r>
          </a:p>
        </p:txBody>
      </p:sp>
      <p:grpSp>
        <p:nvGrpSpPr>
          <p:cNvPr id="3" name="Group 2"/>
          <p:cNvGrpSpPr/>
          <p:nvPr/>
        </p:nvGrpSpPr>
        <p:grpSpPr>
          <a:xfrm>
            <a:off x="165099" y="1752600"/>
            <a:ext cx="8216901" cy="2057399"/>
            <a:chOff x="152399" y="1752600"/>
            <a:chExt cx="8216901" cy="2057399"/>
          </a:xfrm>
        </p:grpSpPr>
        <p:sp>
          <p:nvSpPr>
            <p:cNvPr id="9" name="Rectangle 8"/>
            <p:cNvSpPr/>
            <p:nvPr/>
          </p:nvSpPr>
          <p:spPr>
            <a:xfrm>
              <a:off x="152399" y="3300886"/>
              <a:ext cx="4089401" cy="509113"/>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err="1" smtClean="0">
                  <a:solidFill>
                    <a:schemeClr val="tx1"/>
                  </a:solidFill>
                  <a:latin typeface="Gill Sans Light"/>
                </a:rPr>
                <a:t>Hadoop</a:t>
              </a:r>
              <a:r>
                <a:rPr lang="en-US" sz="3200" dirty="0" smtClean="0">
                  <a:solidFill>
                    <a:schemeClr val="tx1"/>
                  </a:solidFill>
                  <a:latin typeface="Gill Sans Light"/>
                </a:rPr>
                <a:t> MR</a:t>
              </a:r>
              <a:endParaRPr lang="en-US" sz="3200" dirty="0" smtClean="0">
                <a:solidFill>
                  <a:schemeClr val="tx1"/>
                </a:solidFill>
                <a:latin typeface="Gill Sans Light"/>
              </a:endParaRPr>
            </a:p>
          </p:txBody>
        </p:sp>
        <p:sp>
          <p:nvSpPr>
            <p:cNvPr id="10" name="Rectangle 9"/>
            <p:cNvSpPr/>
            <p:nvPr/>
          </p:nvSpPr>
          <p:spPr>
            <a:xfrm>
              <a:off x="152400" y="1752600"/>
              <a:ext cx="2120900" cy="1447801"/>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smtClean="0">
                  <a:solidFill>
                    <a:schemeClr val="tx1"/>
                  </a:solidFill>
                  <a:latin typeface="Gill Sans Light"/>
                </a:rPr>
                <a:t>Hive</a:t>
              </a:r>
              <a:endParaRPr lang="en-US" sz="3200" dirty="0" smtClean="0">
                <a:solidFill>
                  <a:schemeClr val="tx1"/>
                </a:solidFill>
                <a:latin typeface="Gill Sans Light"/>
              </a:endParaRPr>
            </a:p>
          </p:txBody>
        </p:sp>
        <p:sp>
          <p:nvSpPr>
            <p:cNvPr id="11" name="Rectangle 10"/>
            <p:cNvSpPr/>
            <p:nvPr/>
          </p:nvSpPr>
          <p:spPr>
            <a:xfrm>
              <a:off x="2349500" y="1752600"/>
              <a:ext cx="1892300" cy="1447801"/>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smtClean="0">
                  <a:solidFill>
                    <a:schemeClr val="tx1"/>
                  </a:solidFill>
                  <a:latin typeface="Gill Sans Light"/>
                </a:rPr>
                <a:t>Pig</a:t>
              </a:r>
              <a:endParaRPr lang="en-US" sz="3200" dirty="0" smtClean="0">
                <a:solidFill>
                  <a:schemeClr val="tx1"/>
                </a:solidFill>
                <a:latin typeface="Gill Sans Light"/>
              </a:endParaRPr>
            </a:p>
          </p:txBody>
        </p:sp>
        <p:sp>
          <p:nvSpPr>
            <p:cNvPr id="12" name="Rectangle 11"/>
            <p:cNvSpPr/>
            <p:nvPr/>
          </p:nvSpPr>
          <p:spPr>
            <a:xfrm>
              <a:off x="4330700" y="1752600"/>
              <a:ext cx="1676400" cy="2057399"/>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err="1" smtClean="0">
                  <a:solidFill>
                    <a:schemeClr val="tx1"/>
                  </a:solidFill>
                  <a:latin typeface="Gill Sans Light"/>
                </a:rPr>
                <a:t>HBase</a:t>
              </a:r>
              <a:endParaRPr lang="en-US" sz="3200" dirty="0" smtClean="0">
                <a:solidFill>
                  <a:schemeClr val="tx1"/>
                </a:solidFill>
                <a:latin typeface="Gill Sans Light"/>
              </a:endParaRPr>
            </a:p>
          </p:txBody>
        </p:sp>
        <p:sp>
          <p:nvSpPr>
            <p:cNvPr id="13" name="Rectangle 12"/>
            <p:cNvSpPr/>
            <p:nvPr/>
          </p:nvSpPr>
          <p:spPr>
            <a:xfrm>
              <a:off x="6845300" y="1752600"/>
              <a:ext cx="1524000" cy="2057399"/>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smtClean="0">
                  <a:solidFill>
                    <a:schemeClr val="tx1"/>
                  </a:solidFill>
                  <a:latin typeface="Gill Sans Light"/>
                </a:rPr>
                <a:t>Storm</a:t>
              </a:r>
              <a:endParaRPr lang="en-US" sz="3200" dirty="0" smtClean="0">
                <a:solidFill>
                  <a:schemeClr val="tx1"/>
                </a:solidFill>
                <a:latin typeface="Gill Sans Light"/>
              </a:endParaRPr>
            </a:p>
          </p:txBody>
        </p:sp>
      </p:grpSp>
      <p:sp>
        <p:nvSpPr>
          <p:cNvPr id="14" name="Rectangle 13"/>
          <p:cNvSpPr/>
          <p:nvPr/>
        </p:nvSpPr>
        <p:spPr>
          <a:xfrm>
            <a:off x="164227" y="3962400"/>
            <a:ext cx="8217773" cy="761999"/>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600" dirty="0" err="1" smtClean="0">
                <a:solidFill>
                  <a:schemeClr val="tx1"/>
                </a:solidFill>
                <a:latin typeface="Gill Sans Light"/>
              </a:rPr>
              <a:t>Hadoop</a:t>
            </a:r>
            <a:r>
              <a:rPr lang="en-US" sz="3600" dirty="0" smtClean="0">
                <a:solidFill>
                  <a:schemeClr val="tx1"/>
                </a:solidFill>
                <a:latin typeface="Gill Sans Light"/>
              </a:rPr>
              <a:t> Yarn</a:t>
            </a:r>
            <a:endParaRPr lang="en-US" sz="3600" dirty="0" smtClean="0">
              <a:solidFill>
                <a:schemeClr val="tx1"/>
              </a:solidFill>
              <a:latin typeface="Gill Sans Light"/>
            </a:endParaRPr>
          </a:p>
        </p:txBody>
      </p:sp>
      <p:sp>
        <p:nvSpPr>
          <p:cNvPr id="15" name="Rectangle 14"/>
          <p:cNvSpPr/>
          <p:nvPr/>
        </p:nvSpPr>
        <p:spPr>
          <a:xfrm>
            <a:off x="164227" y="4953001"/>
            <a:ext cx="8217773" cy="1142999"/>
          </a:xfrm>
          <a:prstGeom prst="rect">
            <a:avLst/>
          </a:prstGeom>
          <a:solidFill>
            <a:schemeClr val="bg1">
              <a:lumMod val="85000"/>
            </a:schemeClr>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600" dirty="0" smtClean="0">
                <a:solidFill>
                  <a:schemeClr val="tx1"/>
                </a:solidFill>
                <a:latin typeface="Gill Sans Light"/>
              </a:rPr>
              <a:t>HDFS, S3, … </a:t>
            </a:r>
            <a:endParaRPr lang="en-US" sz="3600" dirty="0" smtClean="0">
              <a:solidFill>
                <a:schemeClr val="tx1"/>
              </a:solidFill>
              <a:latin typeface="Gill Sans Light"/>
            </a:endParaRPr>
          </a:p>
        </p:txBody>
      </p:sp>
    </p:spTree>
    <p:extLst>
      <p:ext uri="{BB962C8B-B14F-4D97-AF65-F5344CB8AC3E}">
        <p14:creationId xmlns:p14="http://schemas.microsoft.com/office/powerpoint/2010/main" val="33784649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9"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grpId="0" nodeType="clickEffect">
                                  <p:stCondLst>
                                    <p:cond delay="0"/>
                                  </p:stCondLst>
                                  <p:childTnLst>
                                    <p:animEffect transition="out" filter="dissolv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9"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BDAS Stack</a:t>
            </a:r>
            <a:endParaRPr lang="en-US" dirty="0"/>
          </a:p>
        </p:txBody>
      </p:sp>
      <p:sp>
        <p:nvSpPr>
          <p:cNvPr id="4" name="Rectangle 3"/>
          <p:cNvSpPr/>
          <p:nvPr/>
        </p:nvSpPr>
        <p:spPr>
          <a:xfrm>
            <a:off x="152400" y="1752601"/>
            <a:ext cx="8230473" cy="2057399"/>
          </a:xfrm>
          <a:prstGeom prst="rect">
            <a:avLst/>
          </a:prstGeom>
          <a:ln w="38100" cmpd="sng">
            <a:solidFill>
              <a:srgbClr val="A6A6A6"/>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4000" dirty="0" smtClean="0">
                <a:solidFill>
                  <a:srgbClr val="7F7F7F"/>
                </a:solidFill>
                <a:latin typeface="Helvetica Neue Light"/>
                <a:cs typeface="Helvetica Neue Light"/>
              </a:rPr>
              <a:t>Data Processing Layer</a:t>
            </a:r>
            <a:endParaRPr lang="en-US" sz="4000" dirty="0">
              <a:solidFill>
                <a:srgbClr val="7F7F7F"/>
              </a:solidFill>
              <a:latin typeface="Helvetica Neue Light"/>
              <a:cs typeface="Helvetica Neue Light"/>
            </a:endParaRPr>
          </a:p>
        </p:txBody>
      </p:sp>
      <p:sp>
        <p:nvSpPr>
          <p:cNvPr id="5" name="Rectangle 4"/>
          <p:cNvSpPr/>
          <p:nvPr/>
        </p:nvSpPr>
        <p:spPr>
          <a:xfrm>
            <a:off x="152400" y="3962400"/>
            <a:ext cx="8230473" cy="761999"/>
          </a:xfrm>
          <a:prstGeom prst="rect">
            <a:avLst/>
          </a:prstGeom>
          <a:ln w="38100" cmpd="sng">
            <a:solidFill>
              <a:srgbClr val="A6A6A6"/>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4000" dirty="0" smtClean="0">
                <a:solidFill>
                  <a:srgbClr val="7F7F7F"/>
                </a:solidFill>
                <a:latin typeface="Helvetica Neue Light"/>
                <a:cs typeface="Helvetica Neue Light"/>
              </a:rPr>
              <a:t>Resource Management Layer</a:t>
            </a:r>
            <a:endParaRPr lang="en-US" sz="4000" dirty="0">
              <a:solidFill>
                <a:srgbClr val="7F7F7F"/>
              </a:solidFill>
              <a:latin typeface="Helvetica Neue Light"/>
              <a:cs typeface="Helvetica Neue Light"/>
            </a:endParaRPr>
          </a:p>
        </p:txBody>
      </p:sp>
      <p:sp>
        <p:nvSpPr>
          <p:cNvPr id="6" name="Rectangle 5"/>
          <p:cNvSpPr/>
          <p:nvPr/>
        </p:nvSpPr>
        <p:spPr>
          <a:xfrm>
            <a:off x="152400" y="4953001"/>
            <a:ext cx="8230473" cy="1142999"/>
          </a:xfrm>
          <a:prstGeom prst="rect">
            <a:avLst/>
          </a:prstGeom>
          <a:ln w="38100" cmpd="sng">
            <a:solidFill>
              <a:srgbClr val="A6A6A6"/>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4000" dirty="0" smtClean="0">
                <a:solidFill>
                  <a:srgbClr val="7F7F7F"/>
                </a:solidFill>
                <a:latin typeface="Helvetica Neue Light"/>
                <a:cs typeface="Helvetica Neue Light"/>
              </a:rPr>
              <a:t>Storage Layer</a:t>
            </a:r>
            <a:endParaRPr lang="en-US" sz="4000" dirty="0">
              <a:solidFill>
                <a:srgbClr val="7F7F7F"/>
              </a:solidFill>
              <a:latin typeface="Helvetica Neue Light"/>
              <a:cs typeface="Helvetica Neue Light"/>
            </a:endParaRPr>
          </a:p>
        </p:txBody>
      </p:sp>
      <p:sp>
        <p:nvSpPr>
          <p:cNvPr id="14" name="Rectangle 13"/>
          <p:cNvSpPr/>
          <p:nvPr/>
        </p:nvSpPr>
        <p:spPr>
          <a:xfrm>
            <a:off x="152400" y="3962400"/>
            <a:ext cx="8217773" cy="761999"/>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600" dirty="0" err="1" smtClean="0">
                <a:solidFill>
                  <a:schemeClr val="tx1"/>
                </a:solidFill>
                <a:latin typeface="Gill Sans Light"/>
              </a:rPr>
              <a:t>Mesos</a:t>
            </a:r>
            <a:endParaRPr lang="en-US" sz="3600" dirty="0" smtClean="0">
              <a:solidFill>
                <a:schemeClr val="tx1"/>
              </a:solidFill>
              <a:latin typeface="Gill Sans Light"/>
            </a:endParaRPr>
          </a:p>
        </p:txBody>
      </p:sp>
      <p:sp>
        <p:nvSpPr>
          <p:cNvPr id="17" name="TextBox 16"/>
          <p:cNvSpPr txBox="1"/>
          <p:nvPr/>
        </p:nvSpPr>
        <p:spPr>
          <a:xfrm>
            <a:off x="9690100" y="292100"/>
            <a:ext cx="184666" cy="461665"/>
          </a:xfrm>
          <a:prstGeom prst="rect">
            <a:avLst/>
          </a:prstGeom>
          <a:noFill/>
        </p:spPr>
        <p:txBody>
          <a:bodyPr wrap="none" rtlCol="0">
            <a:spAutoFit/>
          </a:bodyPr>
          <a:lstStyle/>
          <a:p>
            <a:endParaRPr lang="en-US" dirty="0" smtClean="0">
              <a:latin typeface="+mn-lt"/>
            </a:endParaRPr>
          </a:p>
        </p:txBody>
      </p:sp>
      <p:grpSp>
        <p:nvGrpSpPr>
          <p:cNvPr id="22" name="Group 21"/>
          <p:cNvGrpSpPr/>
          <p:nvPr/>
        </p:nvGrpSpPr>
        <p:grpSpPr>
          <a:xfrm>
            <a:off x="152400" y="1752599"/>
            <a:ext cx="8217774" cy="2057400"/>
            <a:chOff x="164226" y="1752599"/>
            <a:chExt cx="8217774" cy="2057400"/>
          </a:xfrm>
        </p:grpSpPr>
        <p:sp>
          <p:nvSpPr>
            <p:cNvPr id="9" name="Rectangle 8"/>
            <p:cNvSpPr/>
            <p:nvPr/>
          </p:nvSpPr>
          <p:spPr>
            <a:xfrm>
              <a:off x="164226" y="3300886"/>
              <a:ext cx="8217774" cy="509113"/>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smtClean="0">
                  <a:solidFill>
                    <a:schemeClr val="tx1"/>
                  </a:solidFill>
                  <a:latin typeface="Gill Sans Light"/>
                </a:rPr>
                <a:t>Spark</a:t>
              </a:r>
              <a:endParaRPr lang="en-US" sz="3200" dirty="0" smtClean="0">
                <a:solidFill>
                  <a:schemeClr val="tx1"/>
                </a:solidFill>
                <a:latin typeface="Gill Sans Light"/>
              </a:endParaRPr>
            </a:p>
          </p:txBody>
        </p:sp>
        <p:sp>
          <p:nvSpPr>
            <p:cNvPr id="10" name="Rectangle 9"/>
            <p:cNvSpPr/>
            <p:nvPr/>
          </p:nvSpPr>
          <p:spPr>
            <a:xfrm>
              <a:off x="164227" y="1752600"/>
              <a:ext cx="18923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smtClean="0">
                  <a:solidFill>
                    <a:schemeClr val="tx1"/>
                  </a:solidFill>
                  <a:latin typeface="Gill Sans Light"/>
                </a:rPr>
                <a:t>Spark</a:t>
              </a:r>
            </a:p>
            <a:p>
              <a:pPr algn="ctr"/>
              <a:r>
                <a:rPr lang="en-US" sz="3200" dirty="0" smtClean="0">
                  <a:solidFill>
                    <a:schemeClr val="tx1"/>
                  </a:solidFill>
                  <a:latin typeface="Gill Sans Light"/>
                </a:rPr>
                <a:t>Streaming</a:t>
              </a:r>
              <a:endParaRPr lang="en-US" sz="3200" dirty="0" smtClean="0">
                <a:solidFill>
                  <a:schemeClr val="tx1"/>
                </a:solidFill>
                <a:latin typeface="Gill Sans Light"/>
              </a:endParaRPr>
            </a:p>
          </p:txBody>
        </p:sp>
        <p:sp>
          <p:nvSpPr>
            <p:cNvPr id="11" name="Rectangle 10"/>
            <p:cNvSpPr/>
            <p:nvPr/>
          </p:nvSpPr>
          <p:spPr>
            <a:xfrm>
              <a:off x="2132727" y="2514600"/>
              <a:ext cx="21336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smtClean="0">
                  <a:solidFill>
                    <a:schemeClr val="tx1"/>
                  </a:solidFill>
                  <a:latin typeface="Gill Sans Light"/>
                </a:rPr>
                <a:t>Shark SQL</a:t>
              </a:r>
              <a:endParaRPr lang="en-US" sz="3200" dirty="0" smtClean="0">
                <a:solidFill>
                  <a:schemeClr val="tx1"/>
                </a:solidFill>
                <a:latin typeface="Gill Sans Light"/>
              </a:endParaRPr>
            </a:p>
          </p:txBody>
        </p:sp>
        <p:sp>
          <p:nvSpPr>
            <p:cNvPr id="16" name="Rectangle 15"/>
            <p:cNvSpPr/>
            <p:nvPr/>
          </p:nvSpPr>
          <p:spPr>
            <a:xfrm>
              <a:off x="2133600" y="1752600"/>
              <a:ext cx="21336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err="1" smtClean="0">
                  <a:solidFill>
                    <a:schemeClr val="tx1"/>
                  </a:solidFill>
                  <a:latin typeface="Gill Sans Light"/>
                </a:rPr>
                <a:t>BlinkDB</a:t>
              </a:r>
              <a:endParaRPr lang="en-US" sz="3200" dirty="0" smtClean="0">
                <a:solidFill>
                  <a:schemeClr val="tx1"/>
                </a:solidFill>
                <a:latin typeface="Gill Sans Light"/>
              </a:endParaRPr>
            </a:p>
          </p:txBody>
        </p:sp>
        <p:sp>
          <p:nvSpPr>
            <p:cNvPr id="18" name="Rectangle 17"/>
            <p:cNvSpPr/>
            <p:nvPr/>
          </p:nvSpPr>
          <p:spPr>
            <a:xfrm>
              <a:off x="4343400" y="1752600"/>
              <a:ext cx="17526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err="1" smtClean="0">
                  <a:solidFill>
                    <a:schemeClr val="tx1"/>
                  </a:solidFill>
                  <a:latin typeface="Gill Sans Light"/>
                </a:rPr>
                <a:t>GraphX</a:t>
              </a:r>
              <a:endParaRPr lang="en-US" sz="3200" dirty="0" smtClean="0">
                <a:solidFill>
                  <a:schemeClr val="tx1"/>
                </a:solidFill>
                <a:latin typeface="Gill Sans Light"/>
              </a:endParaRPr>
            </a:p>
          </p:txBody>
        </p:sp>
        <p:sp>
          <p:nvSpPr>
            <p:cNvPr id="19" name="Rectangle 18"/>
            <p:cNvSpPr/>
            <p:nvPr/>
          </p:nvSpPr>
          <p:spPr>
            <a:xfrm>
              <a:off x="6172200" y="2514600"/>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err="1" smtClean="0">
                  <a:solidFill>
                    <a:schemeClr val="tx1"/>
                  </a:solidFill>
                  <a:latin typeface="Gill Sans Light"/>
                </a:rPr>
                <a:t>MLlib</a:t>
              </a:r>
              <a:endParaRPr lang="en-US" sz="3200" dirty="0" smtClean="0">
                <a:solidFill>
                  <a:schemeClr val="tx1"/>
                </a:solidFill>
                <a:latin typeface="Gill Sans Light"/>
              </a:endParaRPr>
            </a:p>
          </p:txBody>
        </p:sp>
        <p:sp>
          <p:nvSpPr>
            <p:cNvPr id="20" name="Rectangle 19"/>
            <p:cNvSpPr/>
            <p:nvPr/>
          </p:nvSpPr>
          <p:spPr>
            <a:xfrm>
              <a:off x="6172200" y="1752599"/>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err="1" smtClean="0">
                  <a:solidFill>
                    <a:schemeClr val="tx1"/>
                  </a:solidFill>
                  <a:latin typeface="Gill Sans Light"/>
                </a:rPr>
                <a:t>MLBase</a:t>
              </a:r>
              <a:endParaRPr lang="en-US" sz="3200" dirty="0" smtClean="0">
                <a:solidFill>
                  <a:schemeClr val="tx1"/>
                </a:solidFill>
                <a:latin typeface="Gill Sans Light"/>
              </a:endParaRPr>
            </a:p>
          </p:txBody>
        </p:sp>
      </p:grpSp>
      <p:grpSp>
        <p:nvGrpSpPr>
          <p:cNvPr id="8" name="Group 7"/>
          <p:cNvGrpSpPr/>
          <p:nvPr/>
        </p:nvGrpSpPr>
        <p:grpSpPr>
          <a:xfrm>
            <a:off x="152400" y="4953001"/>
            <a:ext cx="8217773" cy="1142999"/>
            <a:chOff x="164227" y="4953001"/>
            <a:chExt cx="8217773" cy="1142999"/>
          </a:xfrm>
        </p:grpSpPr>
        <p:sp>
          <p:nvSpPr>
            <p:cNvPr id="15" name="Rectangle 14"/>
            <p:cNvSpPr/>
            <p:nvPr/>
          </p:nvSpPr>
          <p:spPr>
            <a:xfrm>
              <a:off x="164227" y="4953001"/>
              <a:ext cx="8217773" cy="1142999"/>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3600" dirty="0" smtClean="0">
                <a:solidFill>
                  <a:schemeClr val="tx1"/>
                </a:solidFill>
                <a:latin typeface="Gill Sans Light"/>
              </a:endParaRPr>
            </a:p>
            <a:p>
              <a:pPr algn="ctr"/>
              <a:r>
                <a:rPr lang="en-US" sz="3600" dirty="0" smtClean="0">
                  <a:solidFill>
                    <a:schemeClr val="tx1"/>
                  </a:solidFill>
                  <a:latin typeface="Gill Sans Light"/>
                </a:rPr>
                <a:t>HDFS, S3, … </a:t>
              </a:r>
              <a:endParaRPr lang="en-US" sz="3600" dirty="0" smtClean="0">
                <a:solidFill>
                  <a:schemeClr val="tx1"/>
                </a:solidFill>
                <a:latin typeface="Gill Sans Light"/>
              </a:endParaRPr>
            </a:p>
          </p:txBody>
        </p:sp>
        <p:sp>
          <p:nvSpPr>
            <p:cNvPr id="21" name="Rectangle 20"/>
            <p:cNvSpPr/>
            <p:nvPr/>
          </p:nvSpPr>
          <p:spPr>
            <a:xfrm>
              <a:off x="2209800" y="4953001"/>
              <a:ext cx="4038600" cy="533400"/>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600" dirty="0" smtClean="0">
                  <a:solidFill>
                    <a:schemeClr val="tx1"/>
                  </a:solidFill>
                  <a:latin typeface="Gill Sans Light"/>
                </a:rPr>
                <a:t>Tachyon</a:t>
              </a:r>
              <a:endParaRPr lang="en-US" sz="3600" dirty="0" smtClean="0">
                <a:solidFill>
                  <a:schemeClr val="tx1"/>
                </a:solidFill>
                <a:latin typeface="Gill Sans Light"/>
              </a:endParaRPr>
            </a:p>
          </p:txBody>
        </p:sp>
      </p:grpSp>
    </p:spTree>
    <p:extLst>
      <p:ext uri="{BB962C8B-B14F-4D97-AF65-F5344CB8AC3E}">
        <p14:creationId xmlns:p14="http://schemas.microsoft.com/office/powerpoint/2010/main" val="7260687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9"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grpId="0" nodeType="clickEffect">
                                  <p:stCondLst>
                                    <p:cond delay="0"/>
                                  </p:stCondLst>
                                  <p:childTnLst>
                                    <p:animEffect transition="out" filter="dissolv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9"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dissolv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 y="76200"/>
            <a:ext cx="9372599" cy="1143000"/>
          </a:xfrm>
        </p:spPr>
        <p:txBody>
          <a:bodyPr/>
          <a:lstStyle/>
          <a:p>
            <a:r>
              <a:rPr lang="en-US" sz="4400" dirty="0" smtClean="0"/>
              <a:t>How do BDAS &amp; </a:t>
            </a:r>
            <a:r>
              <a:rPr lang="en-US" sz="4400" dirty="0" err="1" smtClean="0"/>
              <a:t>Hadoop</a:t>
            </a:r>
            <a:r>
              <a:rPr lang="en-US" sz="4400" dirty="0" smtClean="0"/>
              <a:t> fit together?</a:t>
            </a:r>
            <a:endParaRPr lang="en-US" sz="4400" dirty="0"/>
          </a:p>
        </p:txBody>
      </p:sp>
      <p:sp>
        <p:nvSpPr>
          <p:cNvPr id="14" name="Rectangle 13"/>
          <p:cNvSpPr/>
          <p:nvPr/>
        </p:nvSpPr>
        <p:spPr>
          <a:xfrm>
            <a:off x="164227" y="3962400"/>
            <a:ext cx="8217773" cy="761999"/>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3600" dirty="0" smtClean="0">
                <a:solidFill>
                  <a:schemeClr val="tx1"/>
                </a:solidFill>
                <a:latin typeface="Gill Sans Light"/>
              </a:rPr>
              <a:t>     </a:t>
            </a:r>
            <a:r>
              <a:rPr lang="en-US" sz="3600" dirty="0" err="1" smtClean="0">
                <a:solidFill>
                  <a:schemeClr val="tx1"/>
                </a:solidFill>
                <a:latin typeface="Gill Sans Light"/>
              </a:rPr>
              <a:t>Mesos</a:t>
            </a:r>
            <a:r>
              <a:rPr lang="en-US" sz="3600" dirty="0" smtClean="0">
                <a:solidFill>
                  <a:schemeClr val="tx1"/>
                </a:solidFill>
                <a:latin typeface="Gill Sans Light"/>
              </a:rPr>
              <a:t>                                      </a:t>
            </a:r>
            <a:r>
              <a:rPr lang="en-US" sz="3600" dirty="0" err="1" smtClean="0">
                <a:solidFill>
                  <a:schemeClr val="tx1"/>
                </a:solidFill>
                <a:latin typeface="Gill Sans Light"/>
              </a:rPr>
              <a:t>Mesos</a:t>
            </a:r>
            <a:endParaRPr lang="en-US" sz="3600" dirty="0" smtClean="0">
              <a:solidFill>
                <a:schemeClr val="tx1"/>
              </a:solidFill>
              <a:latin typeface="Gill Sans Light"/>
            </a:endParaRPr>
          </a:p>
        </p:txBody>
      </p:sp>
      <p:sp>
        <p:nvSpPr>
          <p:cNvPr id="17" name="TextBox 16"/>
          <p:cNvSpPr txBox="1"/>
          <p:nvPr/>
        </p:nvSpPr>
        <p:spPr>
          <a:xfrm>
            <a:off x="9690100" y="292100"/>
            <a:ext cx="184666" cy="461665"/>
          </a:xfrm>
          <a:prstGeom prst="rect">
            <a:avLst/>
          </a:prstGeom>
          <a:noFill/>
        </p:spPr>
        <p:txBody>
          <a:bodyPr wrap="none" rtlCol="0">
            <a:spAutoFit/>
          </a:bodyPr>
          <a:lstStyle/>
          <a:p>
            <a:endParaRPr lang="en-US" dirty="0" smtClean="0">
              <a:latin typeface="+mn-lt"/>
            </a:endParaRPr>
          </a:p>
        </p:txBody>
      </p:sp>
      <p:grpSp>
        <p:nvGrpSpPr>
          <p:cNvPr id="22" name="Group 21"/>
          <p:cNvGrpSpPr/>
          <p:nvPr/>
        </p:nvGrpSpPr>
        <p:grpSpPr>
          <a:xfrm>
            <a:off x="164226" y="1752599"/>
            <a:ext cx="8217774" cy="2057400"/>
            <a:chOff x="164226" y="1752599"/>
            <a:chExt cx="8217774" cy="2057400"/>
          </a:xfrm>
        </p:grpSpPr>
        <p:sp>
          <p:nvSpPr>
            <p:cNvPr id="9" name="Rectangle 8"/>
            <p:cNvSpPr/>
            <p:nvPr/>
          </p:nvSpPr>
          <p:spPr>
            <a:xfrm>
              <a:off x="164226" y="3300886"/>
              <a:ext cx="8217774" cy="509113"/>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smtClean="0">
                  <a:solidFill>
                    <a:schemeClr val="tx1"/>
                  </a:solidFill>
                  <a:latin typeface="Gill Sans Light"/>
                </a:rPr>
                <a:t>Spark</a:t>
              </a:r>
              <a:endParaRPr lang="en-US" sz="3200" dirty="0" smtClean="0">
                <a:solidFill>
                  <a:schemeClr val="tx1"/>
                </a:solidFill>
                <a:latin typeface="Gill Sans Light"/>
              </a:endParaRPr>
            </a:p>
          </p:txBody>
        </p:sp>
        <p:sp>
          <p:nvSpPr>
            <p:cNvPr id="10" name="Rectangle 9"/>
            <p:cNvSpPr/>
            <p:nvPr/>
          </p:nvSpPr>
          <p:spPr>
            <a:xfrm>
              <a:off x="164227" y="1752600"/>
              <a:ext cx="18923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smtClean="0">
                  <a:solidFill>
                    <a:schemeClr val="tx1"/>
                  </a:solidFill>
                  <a:latin typeface="Gill Sans Light"/>
                </a:rPr>
                <a:t>Spark</a:t>
              </a:r>
            </a:p>
            <a:p>
              <a:pPr algn="ctr"/>
              <a:r>
                <a:rPr lang="en-US" sz="3200" dirty="0" smtClean="0">
                  <a:solidFill>
                    <a:schemeClr val="tx1"/>
                  </a:solidFill>
                  <a:latin typeface="Gill Sans Light"/>
                </a:rPr>
                <a:t>Streaming</a:t>
              </a:r>
              <a:endParaRPr lang="en-US" sz="3200" dirty="0" smtClean="0">
                <a:solidFill>
                  <a:schemeClr val="tx1"/>
                </a:solidFill>
                <a:latin typeface="Gill Sans Light"/>
              </a:endParaRPr>
            </a:p>
          </p:txBody>
        </p:sp>
        <p:sp>
          <p:nvSpPr>
            <p:cNvPr id="11" name="Rectangle 10"/>
            <p:cNvSpPr/>
            <p:nvPr/>
          </p:nvSpPr>
          <p:spPr>
            <a:xfrm>
              <a:off x="2132727" y="2514600"/>
              <a:ext cx="21336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smtClean="0">
                  <a:solidFill>
                    <a:schemeClr val="tx1"/>
                  </a:solidFill>
                  <a:latin typeface="Gill Sans Light"/>
                </a:rPr>
                <a:t>Shark SQL</a:t>
              </a:r>
              <a:endParaRPr lang="en-US" sz="3200" dirty="0" smtClean="0">
                <a:solidFill>
                  <a:schemeClr val="tx1"/>
                </a:solidFill>
                <a:latin typeface="Gill Sans Light"/>
              </a:endParaRPr>
            </a:p>
          </p:txBody>
        </p:sp>
        <p:sp>
          <p:nvSpPr>
            <p:cNvPr id="16" name="Rectangle 15"/>
            <p:cNvSpPr/>
            <p:nvPr/>
          </p:nvSpPr>
          <p:spPr>
            <a:xfrm>
              <a:off x="2133600" y="1752600"/>
              <a:ext cx="21336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err="1" smtClean="0">
                  <a:solidFill>
                    <a:schemeClr val="tx1"/>
                  </a:solidFill>
                  <a:latin typeface="Gill Sans Light"/>
                </a:rPr>
                <a:t>BlinkDB</a:t>
              </a:r>
              <a:endParaRPr lang="en-US" sz="3200" dirty="0" smtClean="0">
                <a:solidFill>
                  <a:schemeClr val="tx1"/>
                </a:solidFill>
                <a:latin typeface="Gill Sans Light"/>
              </a:endParaRPr>
            </a:p>
          </p:txBody>
        </p:sp>
        <p:sp>
          <p:nvSpPr>
            <p:cNvPr id="18" name="Rectangle 17"/>
            <p:cNvSpPr/>
            <p:nvPr/>
          </p:nvSpPr>
          <p:spPr>
            <a:xfrm>
              <a:off x="4343400" y="1752600"/>
              <a:ext cx="17526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err="1" smtClean="0">
                  <a:solidFill>
                    <a:schemeClr val="tx1"/>
                  </a:solidFill>
                  <a:latin typeface="Gill Sans Light"/>
                </a:rPr>
                <a:t>GraphX</a:t>
              </a:r>
              <a:endParaRPr lang="en-US" sz="3200" dirty="0" smtClean="0">
                <a:solidFill>
                  <a:schemeClr val="tx1"/>
                </a:solidFill>
                <a:latin typeface="Gill Sans Light"/>
              </a:endParaRPr>
            </a:p>
          </p:txBody>
        </p:sp>
        <p:sp>
          <p:nvSpPr>
            <p:cNvPr id="19" name="Rectangle 18"/>
            <p:cNvSpPr/>
            <p:nvPr/>
          </p:nvSpPr>
          <p:spPr>
            <a:xfrm>
              <a:off x="6172200" y="2514600"/>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err="1" smtClean="0">
                  <a:solidFill>
                    <a:schemeClr val="tx1"/>
                  </a:solidFill>
                  <a:latin typeface="Gill Sans Light"/>
                </a:rPr>
                <a:t>MLlib</a:t>
              </a:r>
              <a:endParaRPr lang="en-US" sz="3200" dirty="0" smtClean="0">
                <a:solidFill>
                  <a:schemeClr val="tx1"/>
                </a:solidFill>
                <a:latin typeface="Gill Sans Light"/>
              </a:endParaRPr>
            </a:p>
          </p:txBody>
        </p:sp>
        <p:sp>
          <p:nvSpPr>
            <p:cNvPr id="20" name="Rectangle 19"/>
            <p:cNvSpPr/>
            <p:nvPr/>
          </p:nvSpPr>
          <p:spPr>
            <a:xfrm>
              <a:off x="6172200" y="1752599"/>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err="1" smtClean="0">
                  <a:solidFill>
                    <a:schemeClr val="tx1"/>
                  </a:solidFill>
                  <a:latin typeface="Gill Sans Light"/>
                </a:rPr>
                <a:t>MLBase</a:t>
              </a:r>
              <a:endParaRPr lang="en-US" sz="3200" dirty="0" smtClean="0">
                <a:solidFill>
                  <a:schemeClr val="tx1"/>
                </a:solidFill>
                <a:latin typeface="Gill Sans Light"/>
              </a:endParaRPr>
            </a:p>
          </p:txBody>
        </p:sp>
      </p:grpSp>
      <p:grpSp>
        <p:nvGrpSpPr>
          <p:cNvPr id="8" name="Group 7"/>
          <p:cNvGrpSpPr/>
          <p:nvPr/>
        </p:nvGrpSpPr>
        <p:grpSpPr>
          <a:xfrm>
            <a:off x="164227" y="4953001"/>
            <a:ext cx="8217773" cy="1142999"/>
            <a:chOff x="164227" y="4953001"/>
            <a:chExt cx="8217773" cy="1142999"/>
          </a:xfrm>
        </p:grpSpPr>
        <p:sp>
          <p:nvSpPr>
            <p:cNvPr id="15" name="Rectangle 14"/>
            <p:cNvSpPr/>
            <p:nvPr/>
          </p:nvSpPr>
          <p:spPr>
            <a:xfrm>
              <a:off x="164227" y="4953001"/>
              <a:ext cx="8217773" cy="1142999"/>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3600" dirty="0" smtClean="0">
                <a:solidFill>
                  <a:schemeClr val="tx1"/>
                </a:solidFill>
                <a:latin typeface="Gill Sans Light"/>
              </a:endParaRPr>
            </a:p>
            <a:p>
              <a:pPr algn="ctr"/>
              <a:r>
                <a:rPr lang="en-US" sz="3600" dirty="0" smtClean="0">
                  <a:solidFill>
                    <a:schemeClr val="tx1"/>
                  </a:solidFill>
                  <a:latin typeface="Gill Sans Light"/>
                </a:rPr>
                <a:t>HDFS, S3, … </a:t>
              </a:r>
              <a:endParaRPr lang="en-US" sz="3600" dirty="0" smtClean="0">
                <a:solidFill>
                  <a:schemeClr val="tx1"/>
                </a:solidFill>
                <a:latin typeface="Gill Sans Light"/>
              </a:endParaRPr>
            </a:p>
          </p:txBody>
        </p:sp>
        <p:sp>
          <p:nvSpPr>
            <p:cNvPr id="21" name="Rectangle 20"/>
            <p:cNvSpPr/>
            <p:nvPr/>
          </p:nvSpPr>
          <p:spPr>
            <a:xfrm>
              <a:off x="2209800" y="4953001"/>
              <a:ext cx="4038600" cy="533400"/>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600" dirty="0" smtClean="0">
                  <a:solidFill>
                    <a:schemeClr val="tx1"/>
                  </a:solidFill>
                  <a:latin typeface="Gill Sans Light"/>
                </a:rPr>
                <a:t>Tachyon</a:t>
              </a:r>
              <a:endParaRPr lang="en-US" sz="3600" dirty="0" smtClean="0">
                <a:solidFill>
                  <a:schemeClr val="tx1"/>
                </a:solidFill>
                <a:latin typeface="Gill Sans Light"/>
              </a:endParaRPr>
            </a:p>
          </p:txBody>
        </p:sp>
      </p:grpSp>
      <p:sp>
        <p:nvSpPr>
          <p:cNvPr id="23" name="Rectangle 22"/>
          <p:cNvSpPr/>
          <p:nvPr/>
        </p:nvSpPr>
        <p:spPr>
          <a:xfrm>
            <a:off x="2514600" y="3962400"/>
            <a:ext cx="3962402" cy="761999"/>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600" dirty="0" err="1" smtClean="0">
                <a:solidFill>
                  <a:schemeClr val="tx1"/>
                </a:solidFill>
                <a:latin typeface="Gill Sans Light"/>
              </a:rPr>
              <a:t>Hadoop</a:t>
            </a:r>
            <a:r>
              <a:rPr lang="en-US" sz="3600" dirty="0" smtClean="0">
                <a:solidFill>
                  <a:schemeClr val="tx1"/>
                </a:solidFill>
                <a:latin typeface="Gill Sans Light"/>
              </a:rPr>
              <a:t> Yarn</a:t>
            </a:r>
            <a:endParaRPr lang="en-US" sz="3600" dirty="0" smtClean="0">
              <a:solidFill>
                <a:schemeClr val="tx1"/>
              </a:solidFill>
              <a:latin typeface="Gill Sans Light"/>
            </a:endParaRPr>
          </a:p>
        </p:txBody>
      </p:sp>
      <p:grpSp>
        <p:nvGrpSpPr>
          <p:cNvPr id="24" name="Group 23"/>
          <p:cNvGrpSpPr/>
          <p:nvPr/>
        </p:nvGrpSpPr>
        <p:grpSpPr>
          <a:xfrm>
            <a:off x="152400" y="1752600"/>
            <a:ext cx="4585078" cy="2057400"/>
            <a:chOff x="152399" y="1752600"/>
            <a:chExt cx="4585078" cy="2057400"/>
          </a:xfrm>
        </p:grpSpPr>
        <p:sp>
          <p:nvSpPr>
            <p:cNvPr id="25" name="Rectangle 24"/>
            <p:cNvSpPr/>
            <p:nvPr/>
          </p:nvSpPr>
          <p:spPr>
            <a:xfrm>
              <a:off x="152400" y="1752600"/>
              <a:ext cx="1142999"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latin typeface="Gill Sans Light"/>
                </a:rPr>
                <a:t>Spark </a:t>
              </a:r>
              <a:r>
                <a:rPr lang="en-US" dirty="0" err="1" smtClean="0">
                  <a:solidFill>
                    <a:schemeClr val="tx1"/>
                  </a:solidFill>
                  <a:latin typeface="Gill Sans Light"/>
                </a:rPr>
                <a:t>Straming</a:t>
              </a:r>
              <a:endParaRPr lang="en-US" dirty="0" smtClean="0">
                <a:solidFill>
                  <a:schemeClr val="tx1"/>
                </a:solidFill>
                <a:latin typeface="Gill Sans Light"/>
              </a:endParaRPr>
            </a:p>
          </p:txBody>
        </p:sp>
        <p:sp>
          <p:nvSpPr>
            <p:cNvPr id="26" name="Rectangle 25"/>
            <p:cNvSpPr/>
            <p:nvPr/>
          </p:nvSpPr>
          <p:spPr>
            <a:xfrm>
              <a:off x="1371599" y="2438400"/>
              <a:ext cx="1142999" cy="762000"/>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rgbClr val="000000"/>
                  </a:solidFill>
                  <a:latin typeface="Gill Sans Light"/>
                </a:rPr>
                <a:t>Shark</a:t>
              </a:r>
            </a:p>
            <a:p>
              <a:pPr algn="ctr"/>
              <a:r>
                <a:rPr lang="en-US" dirty="0" smtClean="0">
                  <a:solidFill>
                    <a:srgbClr val="000000"/>
                  </a:solidFill>
                  <a:latin typeface="Gill Sans Light"/>
                </a:rPr>
                <a:t>SQL</a:t>
              </a:r>
            </a:p>
          </p:txBody>
        </p:sp>
        <p:sp>
          <p:nvSpPr>
            <p:cNvPr id="27" name="Rectangle 26"/>
            <p:cNvSpPr/>
            <p:nvPr/>
          </p:nvSpPr>
          <p:spPr>
            <a:xfrm>
              <a:off x="2590799" y="1752600"/>
              <a:ext cx="990600" cy="1447800"/>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rgbClr val="000000"/>
                  </a:solidFill>
                  <a:latin typeface="Gill Sans Light"/>
                </a:rPr>
                <a:t>Graph </a:t>
              </a:r>
            </a:p>
            <a:p>
              <a:pPr algn="ctr"/>
              <a:r>
                <a:rPr lang="en-US" dirty="0" smtClean="0">
                  <a:solidFill>
                    <a:srgbClr val="000000"/>
                  </a:solidFill>
                  <a:latin typeface="Gill Sans Light"/>
                </a:rPr>
                <a:t>X</a:t>
              </a:r>
            </a:p>
          </p:txBody>
        </p:sp>
        <p:sp>
          <p:nvSpPr>
            <p:cNvPr id="28" name="Rectangle 27"/>
            <p:cNvSpPr/>
            <p:nvPr/>
          </p:nvSpPr>
          <p:spPr>
            <a:xfrm>
              <a:off x="3657599" y="2438400"/>
              <a:ext cx="1079878" cy="762000"/>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rgbClr val="000000"/>
                  </a:solidFill>
                  <a:latin typeface="Gill Sans Light"/>
                </a:rPr>
                <a:t>ML</a:t>
              </a:r>
            </a:p>
            <a:p>
              <a:pPr algn="ctr"/>
              <a:r>
                <a:rPr lang="en-US" dirty="0" smtClean="0">
                  <a:solidFill>
                    <a:srgbClr val="000000"/>
                  </a:solidFill>
                  <a:latin typeface="Gill Sans Light"/>
                </a:rPr>
                <a:t>library</a:t>
              </a:r>
            </a:p>
          </p:txBody>
        </p:sp>
        <p:sp>
          <p:nvSpPr>
            <p:cNvPr id="29" name="Rectangle 28"/>
            <p:cNvSpPr/>
            <p:nvPr/>
          </p:nvSpPr>
          <p:spPr>
            <a:xfrm>
              <a:off x="1371601" y="1752600"/>
              <a:ext cx="1142999" cy="622300"/>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err="1" smtClean="0">
                  <a:solidFill>
                    <a:srgbClr val="000000"/>
                  </a:solidFill>
                  <a:latin typeface="Gill Sans Light"/>
                </a:rPr>
                <a:t>BlinkDB</a:t>
              </a:r>
              <a:endParaRPr lang="en-US" dirty="0" smtClean="0">
                <a:solidFill>
                  <a:srgbClr val="000000"/>
                </a:solidFill>
                <a:latin typeface="Gill Sans Light"/>
              </a:endParaRPr>
            </a:p>
          </p:txBody>
        </p:sp>
        <p:sp>
          <p:nvSpPr>
            <p:cNvPr id="30" name="Rectangle 29"/>
            <p:cNvSpPr/>
            <p:nvPr/>
          </p:nvSpPr>
          <p:spPr>
            <a:xfrm>
              <a:off x="3657599" y="1752600"/>
              <a:ext cx="1066801" cy="622300"/>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err="1" smtClean="0">
                  <a:solidFill>
                    <a:srgbClr val="000000"/>
                  </a:solidFill>
                  <a:latin typeface="Gill Sans Light"/>
                </a:rPr>
                <a:t>MLbase</a:t>
              </a:r>
              <a:endParaRPr lang="en-US" dirty="0" smtClean="0">
                <a:solidFill>
                  <a:srgbClr val="000000"/>
                </a:solidFill>
                <a:latin typeface="Gill Sans Light"/>
              </a:endParaRPr>
            </a:p>
          </p:txBody>
        </p:sp>
        <p:sp>
          <p:nvSpPr>
            <p:cNvPr id="31" name="Rectangle 30"/>
            <p:cNvSpPr/>
            <p:nvPr/>
          </p:nvSpPr>
          <p:spPr>
            <a:xfrm>
              <a:off x="152399" y="3300887"/>
              <a:ext cx="4585077" cy="509113"/>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rgbClr val="000000"/>
                  </a:solidFill>
                  <a:latin typeface="Gill Sans Light"/>
                </a:rPr>
                <a:t>Spark</a:t>
              </a:r>
              <a:endParaRPr lang="en-US" dirty="0" smtClean="0">
                <a:solidFill>
                  <a:srgbClr val="000000"/>
                </a:solidFill>
                <a:latin typeface="Gill Sans Light"/>
              </a:endParaRPr>
            </a:p>
          </p:txBody>
        </p:sp>
      </p:grpSp>
      <p:grpSp>
        <p:nvGrpSpPr>
          <p:cNvPr id="32" name="Group 31"/>
          <p:cNvGrpSpPr/>
          <p:nvPr/>
        </p:nvGrpSpPr>
        <p:grpSpPr>
          <a:xfrm>
            <a:off x="4800600" y="1752600"/>
            <a:ext cx="3581401" cy="2057399"/>
            <a:chOff x="4800599" y="1752600"/>
            <a:chExt cx="3581401" cy="2057399"/>
          </a:xfrm>
        </p:grpSpPr>
        <p:sp>
          <p:nvSpPr>
            <p:cNvPr id="33" name="Rectangle 32"/>
            <p:cNvSpPr/>
            <p:nvPr/>
          </p:nvSpPr>
          <p:spPr>
            <a:xfrm>
              <a:off x="4800599" y="3300886"/>
              <a:ext cx="1752601" cy="509113"/>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err="1" smtClean="0">
                  <a:solidFill>
                    <a:schemeClr val="tx1"/>
                  </a:solidFill>
                  <a:latin typeface="Gill Sans Light"/>
                </a:rPr>
                <a:t>Hadoop</a:t>
              </a:r>
              <a:r>
                <a:rPr lang="en-US" dirty="0" smtClean="0">
                  <a:solidFill>
                    <a:schemeClr val="tx1"/>
                  </a:solidFill>
                  <a:latin typeface="Gill Sans Light"/>
                </a:rPr>
                <a:t> MR</a:t>
              </a:r>
              <a:endParaRPr lang="en-US" dirty="0" smtClean="0">
                <a:solidFill>
                  <a:schemeClr val="tx1"/>
                </a:solidFill>
                <a:latin typeface="Gill Sans Light"/>
              </a:endParaRPr>
            </a:p>
          </p:txBody>
        </p:sp>
        <p:sp>
          <p:nvSpPr>
            <p:cNvPr id="34" name="Rectangle 33"/>
            <p:cNvSpPr/>
            <p:nvPr/>
          </p:nvSpPr>
          <p:spPr>
            <a:xfrm>
              <a:off x="4800601" y="1752600"/>
              <a:ext cx="838200" cy="1447801"/>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latin typeface="Gill Sans Light"/>
                </a:rPr>
                <a:t>Hive</a:t>
              </a:r>
              <a:endParaRPr lang="en-US" dirty="0" smtClean="0">
                <a:solidFill>
                  <a:schemeClr val="tx1"/>
                </a:solidFill>
                <a:latin typeface="Gill Sans Light"/>
              </a:endParaRPr>
            </a:p>
          </p:txBody>
        </p:sp>
        <p:sp>
          <p:nvSpPr>
            <p:cNvPr id="35" name="Rectangle 34"/>
            <p:cNvSpPr/>
            <p:nvPr/>
          </p:nvSpPr>
          <p:spPr>
            <a:xfrm>
              <a:off x="5715000" y="1752600"/>
              <a:ext cx="838200" cy="1447801"/>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latin typeface="Gill Sans Light"/>
                </a:rPr>
                <a:t>Pig</a:t>
              </a:r>
              <a:endParaRPr lang="en-US" dirty="0" smtClean="0">
                <a:solidFill>
                  <a:schemeClr val="tx1"/>
                </a:solidFill>
                <a:latin typeface="Gill Sans Light"/>
              </a:endParaRPr>
            </a:p>
          </p:txBody>
        </p:sp>
        <p:sp>
          <p:nvSpPr>
            <p:cNvPr id="36" name="Rectangle 35"/>
            <p:cNvSpPr/>
            <p:nvPr/>
          </p:nvSpPr>
          <p:spPr>
            <a:xfrm>
              <a:off x="6629400" y="1752600"/>
              <a:ext cx="838200" cy="2057399"/>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err="1" smtClean="0">
                  <a:solidFill>
                    <a:schemeClr val="tx1"/>
                  </a:solidFill>
                  <a:latin typeface="Gill Sans Light"/>
                </a:rPr>
                <a:t>HBase</a:t>
              </a:r>
              <a:endParaRPr lang="en-US" dirty="0" smtClean="0">
                <a:solidFill>
                  <a:schemeClr val="tx1"/>
                </a:solidFill>
                <a:latin typeface="Gill Sans Light"/>
              </a:endParaRPr>
            </a:p>
          </p:txBody>
        </p:sp>
        <p:sp>
          <p:nvSpPr>
            <p:cNvPr id="37" name="Rectangle 36"/>
            <p:cNvSpPr/>
            <p:nvPr/>
          </p:nvSpPr>
          <p:spPr>
            <a:xfrm>
              <a:off x="7543800" y="1752600"/>
              <a:ext cx="838200" cy="2057399"/>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latin typeface="Gill Sans Light"/>
                </a:rPr>
                <a:t>Storm</a:t>
              </a:r>
              <a:endParaRPr lang="en-US" dirty="0" smtClean="0">
                <a:solidFill>
                  <a:schemeClr val="tx1"/>
                </a:solidFill>
                <a:latin typeface="Gill Sans Light"/>
              </a:endParaRPr>
            </a:p>
          </p:txBody>
        </p:sp>
      </p:grpSp>
    </p:spTree>
    <p:extLst>
      <p:ext uri="{BB962C8B-B14F-4D97-AF65-F5344CB8AC3E}">
        <p14:creationId xmlns:p14="http://schemas.microsoft.com/office/powerpoint/2010/main" val="5018590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9"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dissolve">
                                      <p:cBhvr>
                                        <p:cTn id="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lstStyle/>
          <a:p>
            <a:r>
              <a:rPr lang="en-US" dirty="0" smtClean="0"/>
              <a:t>Apache </a:t>
            </a:r>
            <a:r>
              <a:rPr lang="en-US" dirty="0" err="1" smtClean="0"/>
              <a:t>Mesos</a:t>
            </a:r>
            <a:endParaRPr lang="en-US" dirty="0"/>
          </a:p>
        </p:txBody>
      </p:sp>
      <p:sp>
        <p:nvSpPr>
          <p:cNvPr id="3" name="Content Placeholder 2"/>
          <p:cNvSpPr>
            <a:spLocks noGrp="1"/>
          </p:cNvSpPr>
          <p:nvPr>
            <p:ph idx="1"/>
          </p:nvPr>
        </p:nvSpPr>
        <p:spPr>
          <a:xfrm>
            <a:off x="457200" y="1676400"/>
            <a:ext cx="8686800" cy="5029200"/>
          </a:xfrm>
        </p:spPr>
        <p:txBody>
          <a:bodyPr/>
          <a:lstStyle/>
          <a:p>
            <a:r>
              <a:rPr lang="en-US" dirty="0" smtClean="0"/>
              <a:t>Enable multiple frameworks to share same cluster resources (e.g., </a:t>
            </a:r>
            <a:r>
              <a:rPr lang="en-US" dirty="0" err="1" smtClean="0"/>
              <a:t>Hadoop</a:t>
            </a:r>
            <a:r>
              <a:rPr lang="en-US" dirty="0" smtClean="0"/>
              <a:t>, Storm, Spark)</a:t>
            </a:r>
          </a:p>
          <a:p>
            <a:r>
              <a:rPr lang="en-US" dirty="0" smtClean="0"/>
              <a:t>Twitter’s large scale deployment </a:t>
            </a:r>
          </a:p>
          <a:p>
            <a:pPr lvl="1"/>
            <a:r>
              <a:rPr lang="en-US" dirty="0" smtClean="0"/>
              <a:t>6,000+ servers, </a:t>
            </a:r>
          </a:p>
          <a:p>
            <a:pPr lvl="1"/>
            <a:r>
              <a:rPr lang="en-US" dirty="0" smtClean="0"/>
              <a:t>500+ engineers running jobs on </a:t>
            </a:r>
            <a:r>
              <a:rPr lang="en-US" dirty="0" err="1" smtClean="0"/>
              <a:t>Mesos</a:t>
            </a:r>
            <a:endParaRPr lang="en-US" dirty="0" smtClean="0"/>
          </a:p>
          <a:p>
            <a:r>
              <a:rPr lang="en-US" dirty="0" smtClean="0"/>
              <a:t>Third party </a:t>
            </a:r>
            <a:r>
              <a:rPr lang="en-US" dirty="0" err="1" smtClean="0"/>
              <a:t>Mesos</a:t>
            </a:r>
            <a:r>
              <a:rPr lang="en-US" dirty="0" smtClean="0"/>
              <a:t> schedulers </a:t>
            </a:r>
          </a:p>
          <a:p>
            <a:pPr lvl="1"/>
            <a:r>
              <a:rPr lang="en-US" dirty="0" err="1" smtClean="0"/>
              <a:t>AirBnB’s</a:t>
            </a:r>
            <a:r>
              <a:rPr lang="en-US" dirty="0" smtClean="0"/>
              <a:t> </a:t>
            </a:r>
            <a:r>
              <a:rPr lang="en-US" dirty="0" err="1" smtClean="0"/>
              <a:t>Chronos</a:t>
            </a:r>
            <a:endParaRPr lang="en-US" dirty="0" smtClean="0"/>
          </a:p>
          <a:p>
            <a:pPr lvl="1"/>
            <a:r>
              <a:rPr lang="en-US" dirty="0" smtClean="0"/>
              <a:t>Twitter’s Aurora</a:t>
            </a:r>
          </a:p>
          <a:p>
            <a:r>
              <a:rPr lang="en-US" dirty="0" err="1" smtClean="0"/>
              <a:t>Mesospehere</a:t>
            </a:r>
            <a:r>
              <a:rPr lang="en-US" dirty="0" smtClean="0"/>
              <a:t>: startup to commercialize </a:t>
            </a:r>
            <a:r>
              <a:rPr lang="en-US" dirty="0" err="1" smtClean="0"/>
              <a:t>Mesos</a:t>
            </a:r>
            <a:endParaRPr lang="en-US" dirty="0" smtClean="0"/>
          </a:p>
          <a:p>
            <a:r>
              <a:rPr lang="en-US" dirty="0" smtClean="0"/>
              <a:t> </a:t>
            </a:r>
            <a:endParaRPr lang="en-US" dirty="0"/>
          </a:p>
        </p:txBody>
      </p:sp>
      <p:grpSp>
        <p:nvGrpSpPr>
          <p:cNvPr id="4" name="Group 3"/>
          <p:cNvGrpSpPr/>
          <p:nvPr/>
        </p:nvGrpSpPr>
        <p:grpSpPr>
          <a:xfrm>
            <a:off x="6172200" y="0"/>
            <a:ext cx="2967529" cy="1676400"/>
            <a:chOff x="152400" y="1752599"/>
            <a:chExt cx="8229600" cy="4343401"/>
          </a:xfrm>
        </p:grpSpPr>
        <p:sp>
          <p:nvSpPr>
            <p:cNvPr id="5" name="Rectangle 4"/>
            <p:cNvSpPr/>
            <p:nvPr/>
          </p:nvSpPr>
          <p:spPr>
            <a:xfrm>
              <a:off x="152400" y="3962400"/>
              <a:ext cx="8217773" cy="761999"/>
            </a:xfrm>
            <a:prstGeom prst="rect">
              <a:avLst/>
            </a:prstGeom>
            <a:solidFill>
              <a:schemeClr val="accent1">
                <a:lumMod val="75000"/>
              </a:schemeClr>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err="1" smtClean="0">
                  <a:solidFill>
                    <a:schemeClr val="bg1"/>
                  </a:solidFill>
                  <a:latin typeface="Helvetica Neue Light"/>
                  <a:cs typeface="Helvetica Neue Light"/>
                </a:rPr>
                <a:t>Mesos</a:t>
              </a:r>
              <a:endParaRPr lang="en-US" sz="2000" b="1" dirty="0" smtClean="0">
                <a:solidFill>
                  <a:schemeClr val="bg1"/>
                </a:solidFill>
                <a:latin typeface="Helvetica Neue Light"/>
                <a:cs typeface="Helvetica Neue Light"/>
              </a:endParaRPr>
            </a:p>
          </p:txBody>
        </p:sp>
        <p:grpSp>
          <p:nvGrpSpPr>
            <p:cNvPr id="6" name="Group 5"/>
            <p:cNvGrpSpPr/>
            <p:nvPr/>
          </p:nvGrpSpPr>
          <p:grpSpPr>
            <a:xfrm>
              <a:off x="164226" y="1752599"/>
              <a:ext cx="8217774" cy="2057400"/>
              <a:chOff x="164226" y="1752599"/>
              <a:chExt cx="8217774" cy="2057400"/>
            </a:xfrm>
          </p:grpSpPr>
          <p:sp>
            <p:nvSpPr>
              <p:cNvPr id="10" name="Rectangle 9"/>
              <p:cNvSpPr/>
              <p:nvPr/>
            </p:nvSpPr>
            <p:spPr>
              <a:xfrm>
                <a:off x="164226" y="3300886"/>
                <a:ext cx="8217774" cy="509113"/>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Spark</a:t>
                </a:r>
                <a:endParaRPr lang="en-US" sz="1400" dirty="0" smtClean="0">
                  <a:solidFill>
                    <a:schemeClr val="tx1"/>
                  </a:solidFill>
                  <a:latin typeface="Helvetica Neue Light"/>
                  <a:cs typeface="Helvetica Neue Light"/>
                </a:endParaRPr>
              </a:p>
            </p:txBody>
          </p:sp>
          <p:sp>
            <p:nvSpPr>
              <p:cNvPr id="11" name="Rectangle 10"/>
              <p:cNvSpPr/>
              <p:nvPr/>
            </p:nvSpPr>
            <p:spPr>
              <a:xfrm>
                <a:off x="164227" y="1752600"/>
                <a:ext cx="18923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Spark</a:t>
                </a:r>
              </a:p>
              <a:p>
                <a:pPr algn="ctr"/>
                <a:r>
                  <a:rPr lang="en-US" sz="1400" dirty="0" smtClean="0">
                    <a:solidFill>
                      <a:schemeClr val="tx1"/>
                    </a:solidFill>
                    <a:latin typeface="Helvetica Neue Light"/>
                    <a:cs typeface="Helvetica Neue Light"/>
                  </a:rPr>
                  <a:t>Stream.</a:t>
                </a:r>
                <a:endParaRPr lang="en-US" sz="1400" dirty="0" smtClean="0">
                  <a:solidFill>
                    <a:schemeClr val="tx1"/>
                  </a:solidFill>
                  <a:latin typeface="Helvetica Neue Light"/>
                  <a:cs typeface="Helvetica Neue Light"/>
                </a:endParaRPr>
              </a:p>
            </p:txBody>
          </p:sp>
          <p:sp>
            <p:nvSpPr>
              <p:cNvPr id="12" name="Rectangle 11"/>
              <p:cNvSpPr/>
              <p:nvPr/>
            </p:nvSpPr>
            <p:spPr>
              <a:xfrm>
                <a:off x="2132727" y="2514600"/>
                <a:ext cx="21336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Shark</a:t>
                </a:r>
                <a:endParaRPr lang="en-US" sz="1400" dirty="0" smtClean="0">
                  <a:solidFill>
                    <a:schemeClr val="tx1"/>
                  </a:solidFill>
                  <a:latin typeface="Helvetica Neue Light"/>
                  <a:cs typeface="Helvetica Neue Light"/>
                </a:endParaRPr>
              </a:p>
            </p:txBody>
          </p:sp>
          <p:sp>
            <p:nvSpPr>
              <p:cNvPr id="13" name="Rectangle 12"/>
              <p:cNvSpPr/>
              <p:nvPr/>
            </p:nvSpPr>
            <p:spPr>
              <a:xfrm>
                <a:off x="2133600" y="1752600"/>
                <a:ext cx="21336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BlinkDB</a:t>
                </a:r>
                <a:endParaRPr lang="en-US" sz="1400" dirty="0" smtClean="0">
                  <a:solidFill>
                    <a:schemeClr val="tx1"/>
                  </a:solidFill>
                  <a:latin typeface="Helvetica Neue Light"/>
                  <a:cs typeface="Helvetica Neue Light"/>
                </a:endParaRPr>
              </a:p>
            </p:txBody>
          </p:sp>
          <p:sp>
            <p:nvSpPr>
              <p:cNvPr id="14" name="Rectangle 13"/>
              <p:cNvSpPr/>
              <p:nvPr/>
            </p:nvSpPr>
            <p:spPr>
              <a:xfrm>
                <a:off x="4343400" y="1752600"/>
                <a:ext cx="17526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GraphX</a:t>
                </a:r>
                <a:endParaRPr lang="en-US" sz="1400" dirty="0" smtClean="0">
                  <a:solidFill>
                    <a:schemeClr val="tx1"/>
                  </a:solidFill>
                  <a:latin typeface="Helvetica Neue Light"/>
                  <a:cs typeface="Helvetica Neue Light"/>
                </a:endParaRPr>
              </a:p>
            </p:txBody>
          </p:sp>
          <p:sp>
            <p:nvSpPr>
              <p:cNvPr id="15" name="Rectangle 14"/>
              <p:cNvSpPr/>
              <p:nvPr/>
            </p:nvSpPr>
            <p:spPr>
              <a:xfrm>
                <a:off x="6172200" y="2514600"/>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MLlib</a:t>
                </a:r>
                <a:endParaRPr lang="en-US" sz="1400" dirty="0" smtClean="0">
                  <a:solidFill>
                    <a:schemeClr val="tx1"/>
                  </a:solidFill>
                  <a:latin typeface="Helvetica Neue Light"/>
                  <a:cs typeface="Helvetica Neue Light"/>
                </a:endParaRPr>
              </a:p>
            </p:txBody>
          </p:sp>
          <p:sp>
            <p:nvSpPr>
              <p:cNvPr id="16" name="Rectangle 15"/>
              <p:cNvSpPr/>
              <p:nvPr/>
            </p:nvSpPr>
            <p:spPr>
              <a:xfrm>
                <a:off x="6172200" y="1752599"/>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MLBase</a:t>
                </a:r>
                <a:endParaRPr lang="en-US" sz="1400" dirty="0" smtClean="0">
                  <a:solidFill>
                    <a:schemeClr val="tx1"/>
                  </a:solidFill>
                  <a:latin typeface="Helvetica Neue Light"/>
                  <a:cs typeface="Helvetica Neue Light"/>
                </a:endParaRPr>
              </a:p>
            </p:txBody>
          </p:sp>
        </p:grpSp>
        <p:grpSp>
          <p:nvGrpSpPr>
            <p:cNvPr id="7" name="Group 6"/>
            <p:cNvGrpSpPr/>
            <p:nvPr/>
          </p:nvGrpSpPr>
          <p:grpSpPr>
            <a:xfrm>
              <a:off x="152400" y="4953001"/>
              <a:ext cx="8217773" cy="1142999"/>
              <a:chOff x="164227" y="4953001"/>
              <a:chExt cx="8217773" cy="1142999"/>
            </a:xfrm>
          </p:grpSpPr>
          <p:sp>
            <p:nvSpPr>
              <p:cNvPr id="8" name="Rectangle 7"/>
              <p:cNvSpPr/>
              <p:nvPr/>
            </p:nvSpPr>
            <p:spPr>
              <a:xfrm>
                <a:off x="164227" y="4953001"/>
                <a:ext cx="8217773" cy="1142999"/>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400" dirty="0" smtClean="0">
                  <a:solidFill>
                    <a:schemeClr val="tx1"/>
                  </a:solidFill>
                  <a:latin typeface="Helvetica Neue Light"/>
                  <a:cs typeface="Helvetica Neue Light"/>
                </a:endParaRPr>
              </a:p>
              <a:p>
                <a:pPr algn="ctr"/>
                <a:r>
                  <a:rPr lang="en-US" sz="1400" dirty="0" smtClean="0">
                    <a:solidFill>
                      <a:schemeClr val="tx1"/>
                    </a:solidFill>
                    <a:latin typeface="Helvetica Neue Light"/>
                    <a:cs typeface="Helvetica Neue Light"/>
                  </a:rPr>
                  <a:t>HDFS, S3, … </a:t>
                </a:r>
                <a:endParaRPr lang="en-US" sz="1400" dirty="0" smtClean="0">
                  <a:solidFill>
                    <a:schemeClr val="tx1"/>
                  </a:solidFill>
                  <a:latin typeface="Helvetica Neue Light"/>
                  <a:cs typeface="Helvetica Neue Light"/>
                </a:endParaRPr>
              </a:p>
            </p:txBody>
          </p:sp>
          <p:sp>
            <p:nvSpPr>
              <p:cNvPr id="9" name="Rectangle 8"/>
              <p:cNvSpPr/>
              <p:nvPr/>
            </p:nvSpPr>
            <p:spPr>
              <a:xfrm>
                <a:off x="2209800" y="4953001"/>
                <a:ext cx="4038600" cy="533400"/>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Tachyon</a:t>
                </a:r>
                <a:endParaRPr lang="en-US" sz="1400" dirty="0" smtClean="0">
                  <a:solidFill>
                    <a:schemeClr val="tx1"/>
                  </a:solidFill>
                  <a:latin typeface="Helvetica Neue Light"/>
                  <a:cs typeface="Helvetica Neue Light"/>
                </a:endParaRPr>
              </a:p>
            </p:txBody>
          </p:sp>
        </p:grpSp>
      </p:grpSp>
      <p:pic>
        <p:nvPicPr>
          <p:cNvPr id="17" name="Picture 16"/>
          <p:cNvPicPr>
            <a:picLocks noChangeAspect="1"/>
          </p:cNvPicPr>
          <p:nvPr/>
        </p:nvPicPr>
        <p:blipFill>
          <a:blip r:embed="rId2"/>
          <a:stretch>
            <a:fillRect/>
          </a:stretch>
        </p:blipFill>
        <p:spPr>
          <a:xfrm>
            <a:off x="5867400" y="4495800"/>
            <a:ext cx="2930769" cy="1447800"/>
          </a:xfrm>
          <a:prstGeom prst="rect">
            <a:avLst/>
          </a:prstGeom>
        </p:spPr>
      </p:pic>
    </p:spTree>
    <p:extLst>
      <p:ext uri="{BB962C8B-B14F-4D97-AF65-F5344CB8AC3E}">
        <p14:creationId xmlns:p14="http://schemas.microsoft.com/office/powerpoint/2010/main" val="106543531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r>
              <a:rPr lang="en-US" dirty="0" smtClean="0"/>
              <a:t>Apache Spark</a:t>
            </a:r>
            <a:endParaRPr lang="en-US" dirty="0"/>
          </a:p>
        </p:txBody>
      </p:sp>
      <p:sp>
        <p:nvSpPr>
          <p:cNvPr id="3" name="Content Placeholder 2"/>
          <p:cNvSpPr>
            <a:spLocks noGrp="1"/>
          </p:cNvSpPr>
          <p:nvPr>
            <p:ph idx="1"/>
          </p:nvPr>
        </p:nvSpPr>
        <p:spPr>
          <a:xfrm>
            <a:off x="237136" y="1524000"/>
            <a:ext cx="8754464" cy="4800600"/>
          </a:xfrm>
        </p:spPr>
        <p:txBody>
          <a:bodyPr/>
          <a:lstStyle/>
          <a:p>
            <a:r>
              <a:rPr lang="en-US" dirty="0"/>
              <a:t>D</a:t>
            </a:r>
            <a:r>
              <a:rPr lang="en-US" dirty="0" smtClean="0"/>
              <a:t>istributed Execution Engine</a:t>
            </a:r>
          </a:p>
          <a:p>
            <a:pPr lvl="1"/>
            <a:r>
              <a:rPr lang="en-US" dirty="0" smtClean="0"/>
              <a:t>Fault-tolerant, efficient in-memory storage (RDDs)</a:t>
            </a:r>
          </a:p>
          <a:p>
            <a:pPr lvl="1"/>
            <a:r>
              <a:rPr lang="en-US" dirty="0" smtClean="0"/>
              <a:t>Powerful programming model and APIs (</a:t>
            </a:r>
            <a:r>
              <a:rPr lang="en-US" dirty="0" err="1" smtClean="0"/>
              <a:t>Scala</a:t>
            </a:r>
            <a:r>
              <a:rPr lang="en-US" dirty="0" smtClean="0"/>
              <a:t>, Python, Java)</a:t>
            </a:r>
          </a:p>
          <a:p>
            <a:r>
              <a:rPr lang="en-US" b="1" dirty="0" smtClean="0"/>
              <a:t>Fast</a:t>
            </a:r>
            <a:r>
              <a:rPr lang="en-US" dirty="0" smtClean="0"/>
              <a:t>: up to 100x faster than </a:t>
            </a:r>
            <a:r>
              <a:rPr lang="en-US" dirty="0" err="1" smtClean="0"/>
              <a:t>Hadoop</a:t>
            </a:r>
            <a:endParaRPr lang="en-US" dirty="0" smtClean="0"/>
          </a:p>
          <a:p>
            <a:r>
              <a:rPr lang="en-US" b="1" dirty="0" smtClean="0"/>
              <a:t>Easy</a:t>
            </a:r>
            <a:r>
              <a:rPr lang="en-US" dirty="0" smtClean="0"/>
              <a:t> to use: 5-10x less code than </a:t>
            </a:r>
            <a:r>
              <a:rPr lang="en-US" dirty="0" err="1" smtClean="0"/>
              <a:t>Hadoop</a:t>
            </a:r>
            <a:endParaRPr lang="en-US" dirty="0" smtClean="0"/>
          </a:p>
          <a:p>
            <a:r>
              <a:rPr lang="en-US" b="1" dirty="0" smtClean="0"/>
              <a:t>General</a:t>
            </a:r>
            <a:r>
              <a:rPr lang="en-US" dirty="0" smtClean="0"/>
              <a:t>: support interactive &amp; </a:t>
            </a:r>
            <a:r>
              <a:rPr lang="en-US" dirty="0"/>
              <a:t>iterative </a:t>
            </a:r>
            <a:r>
              <a:rPr lang="en-US" dirty="0" smtClean="0"/>
              <a:t>apps</a:t>
            </a:r>
          </a:p>
          <a:p>
            <a:r>
              <a:rPr lang="en-US" dirty="0" smtClean="0"/>
              <a:t>Two major releases since last </a:t>
            </a:r>
            <a:r>
              <a:rPr lang="en-US" dirty="0" err="1" smtClean="0"/>
              <a:t>AMPCamp</a:t>
            </a:r>
            <a:endParaRPr lang="en-US" dirty="0"/>
          </a:p>
          <a:p>
            <a:endParaRPr lang="en-US" dirty="0"/>
          </a:p>
          <a:p>
            <a:endParaRPr lang="en-US" dirty="0" smtClean="0"/>
          </a:p>
          <a:p>
            <a:endParaRPr lang="en-US" dirty="0"/>
          </a:p>
          <a:p>
            <a:endParaRPr lang="en-US" dirty="0"/>
          </a:p>
        </p:txBody>
      </p:sp>
      <p:sp>
        <p:nvSpPr>
          <p:cNvPr id="5" name="Rectangle 4"/>
          <p:cNvSpPr/>
          <p:nvPr/>
        </p:nvSpPr>
        <p:spPr>
          <a:xfrm>
            <a:off x="6172200" y="852905"/>
            <a:ext cx="2963264" cy="294105"/>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Mesos</a:t>
            </a:r>
            <a:endParaRPr lang="en-US" sz="1400" dirty="0" smtClean="0">
              <a:solidFill>
                <a:schemeClr val="tx1"/>
              </a:solidFill>
              <a:latin typeface="Helvetica Neue Light"/>
              <a:cs typeface="Helvetica Neue Light"/>
            </a:endParaRPr>
          </a:p>
        </p:txBody>
      </p:sp>
      <p:grpSp>
        <p:nvGrpSpPr>
          <p:cNvPr id="6" name="Group 5"/>
          <p:cNvGrpSpPr/>
          <p:nvPr/>
        </p:nvGrpSpPr>
        <p:grpSpPr>
          <a:xfrm>
            <a:off x="6176464" y="0"/>
            <a:ext cx="2963265" cy="794084"/>
            <a:chOff x="164226" y="1752599"/>
            <a:chExt cx="8217774" cy="2057400"/>
          </a:xfrm>
        </p:grpSpPr>
        <p:sp>
          <p:nvSpPr>
            <p:cNvPr id="10" name="Rectangle 9"/>
            <p:cNvSpPr/>
            <p:nvPr/>
          </p:nvSpPr>
          <p:spPr>
            <a:xfrm>
              <a:off x="164226" y="3300886"/>
              <a:ext cx="8217774" cy="509113"/>
            </a:xfrm>
            <a:prstGeom prst="rect">
              <a:avLst/>
            </a:prstGeom>
            <a:solidFill>
              <a:srgbClr val="376092"/>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800" dirty="0" smtClean="0">
                  <a:solidFill>
                    <a:srgbClr val="FFFFFF"/>
                  </a:solidFill>
                  <a:latin typeface="Helvetica Neue Light"/>
                  <a:cs typeface="Helvetica Neue Light"/>
                </a:rPr>
                <a:t>Spark</a:t>
              </a:r>
              <a:endParaRPr lang="en-US" sz="1800" dirty="0" smtClean="0">
                <a:solidFill>
                  <a:srgbClr val="FFFFFF"/>
                </a:solidFill>
                <a:latin typeface="Helvetica Neue Light"/>
                <a:cs typeface="Helvetica Neue Light"/>
              </a:endParaRPr>
            </a:p>
          </p:txBody>
        </p:sp>
        <p:sp>
          <p:nvSpPr>
            <p:cNvPr id="11" name="Rectangle 10"/>
            <p:cNvSpPr/>
            <p:nvPr/>
          </p:nvSpPr>
          <p:spPr>
            <a:xfrm>
              <a:off x="164227" y="1752600"/>
              <a:ext cx="18923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Spark</a:t>
              </a:r>
            </a:p>
            <a:p>
              <a:pPr algn="ctr"/>
              <a:r>
                <a:rPr lang="en-US" sz="1400" dirty="0" smtClean="0">
                  <a:solidFill>
                    <a:schemeClr val="tx1"/>
                  </a:solidFill>
                  <a:latin typeface="Helvetica Neue Light"/>
                  <a:cs typeface="Helvetica Neue Light"/>
                </a:rPr>
                <a:t>Stream.</a:t>
              </a:r>
              <a:endParaRPr lang="en-US" sz="1400" dirty="0" smtClean="0">
                <a:solidFill>
                  <a:schemeClr val="tx1"/>
                </a:solidFill>
                <a:latin typeface="Helvetica Neue Light"/>
                <a:cs typeface="Helvetica Neue Light"/>
              </a:endParaRPr>
            </a:p>
          </p:txBody>
        </p:sp>
        <p:sp>
          <p:nvSpPr>
            <p:cNvPr id="12" name="Rectangle 11"/>
            <p:cNvSpPr/>
            <p:nvPr/>
          </p:nvSpPr>
          <p:spPr>
            <a:xfrm>
              <a:off x="2132727" y="2514600"/>
              <a:ext cx="21336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Shark</a:t>
              </a:r>
              <a:endParaRPr lang="en-US" sz="1400" dirty="0" smtClean="0">
                <a:solidFill>
                  <a:schemeClr val="tx1"/>
                </a:solidFill>
                <a:latin typeface="Helvetica Neue Light"/>
                <a:cs typeface="Helvetica Neue Light"/>
              </a:endParaRPr>
            </a:p>
          </p:txBody>
        </p:sp>
        <p:sp>
          <p:nvSpPr>
            <p:cNvPr id="13" name="Rectangle 12"/>
            <p:cNvSpPr/>
            <p:nvPr/>
          </p:nvSpPr>
          <p:spPr>
            <a:xfrm>
              <a:off x="2133600" y="1752600"/>
              <a:ext cx="21336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BlinkDB</a:t>
              </a:r>
              <a:endParaRPr lang="en-US" sz="1400" dirty="0" smtClean="0">
                <a:solidFill>
                  <a:schemeClr val="tx1"/>
                </a:solidFill>
                <a:latin typeface="Helvetica Neue Light"/>
                <a:cs typeface="Helvetica Neue Light"/>
              </a:endParaRPr>
            </a:p>
          </p:txBody>
        </p:sp>
        <p:sp>
          <p:nvSpPr>
            <p:cNvPr id="14" name="Rectangle 13"/>
            <p:cNvSpPr/>
            <p:nvPr/>
          </p:nvSpPr>
          <p:spPr>
            <a:xfrm>
              <a:off x="4343400" y="1752600"/>
              <a:ext cx="17526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GraphX</a:t>
              </a:r>
              <a:endParaRPr lang="en-US" sz="1400" dirty="0" smtClean="0">
                <a:solidFill>
                  <a:schemeClr val="tx1"/>
                </a:solidFill>
                <a:latin typeface="Helvetica Neue Light"/>
                <a:cs typeface="Helvetica Neue Light"/>
              </a:endParaRPr>
            </a:p>
          </p:txBody>
        </p:sp>
        <p:sp>
          <p:nvSpPr>
            <p:cNvPr id="15" name="Rectangle 14"/>
            <p:cNvSpPr/>
            <p:nvPr/>
          </p:nvSpPr>
          <p:spPr>
            <a:xfrm>
              <a:off x="6172200" y="2514600"/>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MLlib</a:t>
              </a:r>
              <a:endParaRPr lang="en-US" sz="1400" dirty="0" smtClean="0">
                <a:solidFill>
                  <a:schemeClr val="tx1"/>
                </a:solidFill>
                <a:latin typeface="Helvetica Neue Light"/>
                <a:cs typeface="Helvetica Neue Light"/>
              </a:endParaRPr>
            </a:p>
          </p:txBody>
        </p:sp>
        <p:sp>
          <p:nvSpPr>
            <p:cNvPr id="16" name="Rectangle 15"/>
            <p:cNvSpPr/>
            <p:nvPr/>
          </p:nvSpPr>
          <p:spPr>
            <a:xfrm>
              <a:off x="6172200" y="1752599"/>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MLBase</a:t>
              </a:r>
              <a:endParaRPr lang="en-US" sz="1400" dirty="0" smtClean="0">
                <a:solidFill>
                  <a:schemeClr val="tx1"/>
                </a:solidFill>
                <a:latin typeface="Helvetica Neue Light"/>
                <a:cs typeface="Helvetica Neue Light"/>
              </a:endParaRPr>
            </a:p>
          </p:txBody>
        </p:sp>
      </p:grpSp>
      <p:grpSp>
        <p:nvGrpSpPr>
          <p:cNvPr id="7" name="Group 6"/>
          <p:cNvGrpSpPr/>
          <p:nvPr/>
        </p:nvGrpSpPr>
        <p:grpSpPr>
          <a:xfrm>
            <a:off x="6172200" y="1235243"/>
            <a:ext cx="2963264" cy="441157"/>
            <a:chOff x="164227" y="4953001"/>
            <a:chExt cx="8217773" cy="1142999"/>
          </a:xfrm>
        </p:grpSpPr>
        <p:sp>
          <p:nvSpPr>
            <p:cNvPr id="8" name="Rectangle 7"/>
            <p:cNvSpPr/>
            <p:nvPr/>
          </p:nvSpPr>
          <p:spPr>
            <a:xfrm>
              <a:off x="164227" y="4953001"/>
              <a:ext cx="8217773" cy="1142999"/>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400" dirty="0" smtClean="0">
                <a:solidFill>
                  <a:schemeClr val="tx1"/>
                </a:solidFill>
                <a:latin typeface="Helvetica Neue Light"/>
                <a:cs typeface="Helvetica Neue Light"/>
              </a:endParaRPr>
            </a:p>
            <a:p>
              <a:pPr algn="ctr"/>
              <a:r>
                <a:rPr lang="en-US" sz="1400" dirty="0" smtClean="0">
                  <a:solidFill>
                    <a:schemeClr val="tx1"/>
                  </a:solidFill>
                  <a:latin typeface="Helvetica Neue Light"/>
                  <a:cs typeface="Helvetica Neue Light"/>
                </a:rPr>
                <a:t>HDFS, S3, … </a:t>
              </a:r>
              <a:endParaRPr lang="en-US" sz="1400" dirty="0" smtClean="0">
                <a:solidFill>
                  <a:schemeClr val="tx1"/>
                </a:solidFill>
                <a:latin typeface="Helvetica Neue Light"/>
                <a:cs typeface="Helvetica Neue Light"/>
              </a:endParaRPr>
            </a:p>
          </p:txBody>
        </p:sp>
        <p:sp>
          <p:nvSpPr>
            <p:cNvPr id="9" name="Rectangle 8"/>
            <p:cNvSpPr/>
            <p:nvPr/>
          </p:nvSpPr>
          <p:spPr>
            <a:xfrm>
              <a:off x="2209800" y="4953001"/>
              <a:ext cx="4038600" cy="533400"/>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Tachyon</a:t>
              </a:r>
              <a:endParaRPr lang="en-US" sz="1400" dirty="0" smtClean="0">
                <a:solidFill>
                  <a:schemeClr val="tx1"/>
                </a:solidFill>
                <a:latin typeface="Helvetica Neue Light"/>
                <a:cs typeface="Helvetica Neue Light"/>
              </a:endParaRPr>
            </a:p>
          </p:txBody>
        </p:sp>
      </p:grpSp>
    </p:spTree>
    <p:extLst>
      <p:ext uri="{BB962C8B-B14F-4D97-AF65-F5344CB8AC3E}">
        <p14:creationId xmlns:p14="http://schemas.microsoft.com/office/powerpoint/2010/main" val="92712011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Streaming</a:t>
            </a:r>
            <a:endParaRPr lang="en-US" dirty="0"/>
          </a:p>
        </p:txBody>
      </p:sp>
      <p:sp>
        <p:nvSpPr>
          <p:cNvPr id="3" name="Content Placeholder 2"/>
          <p:cNvSpPr>
            <a:spLocks noGrp="1"/>
          </p:cNvSpPr>
          <p:nvPr>
            <p:ph idx="1"/>
          </p:nvPr>
        </p:nvSpPr>
        <p:spPr>
          <a:xfrm>
            <a:off x="152400" y="1676400"/>
            <a:ext cx="8983064" cy="4495800"/>
          </a:xfrm>
        </p:spPr>
        <p:txBody>
          <a:bodyPr/>
          <a:lstStyle/>
          <a:p>
            <a:r>
              <a:rPr lang="en-US" dirty="0" smtClean="0"/>
              <a:t>Large scale streaming computation</a:t>
            </a:r>
          </a:p>
          <a:p>
            <a:r>
              <a:rPr lang="en-US" dirty="0" smtClean="0"/>
              <a:t>Implement streaming as a sequence of &lt;1s jobs</a:t>
            </a:r>
          </a:p>
          <a:p>
            <a:pPr lvl="1"/>
            <a:r>
              <a:rPr lang="en-US" dirty="0" smtClean="0"/>
              <a:t>Fault tolerant</a:t>
            </a:r>
          </a:p>
          <a:p>
            <a:pPr lvl="1"/>
            <a:r>
              <a:rPr lang="en-US" dirty="0" smtClean="0"/>
              <a:t>Handle stragglers</a:t>
            </a:r>
          </a:p>
          <a:p>
            <a:pPr lvl="1"/>
            <a:r>
              <a:rPr lang="en-US" dirty="0" smtClean="0"/>
              <a:t>Ensure exactly one semantics</a:t>
            </a:r>
          </a:p>
          <a:p>
            <a:r>
              <a:rPr lang="en-US" dirty="0" smtClean="0"/>
              <a:t>Integrated with Spark: unifies </a:t>
            </a:r>
            <a:r>
              <a:rPr lang="en-US" dirty="0" smtClean="0">
                <a:solidFill>
                  <a:srgbClr val="FF0000"/>
                </a:solidFill>
              </a:rPr>
              <a:t>batch</a:t>
            </a:r>
            <a:r>
              <a:rPr lang="en-US" dirty="0" smtClean="0"/>
              <a:t>, </a:t>
            </a:r>
            <a:r>
              <a:rPr lang="en-US" dirty="0" smtClean="0">
                <a:solidFill>
                  <a:srgbClr val="FF0000"/>
                </a:solidFill>
              </a:rPr>
              <a:t>interactive</a:t>
            </a:r>
            <a:r>
              <a:rPr lang="en-US" dirty="0" smtClean="0"/>
              <a:t>, and </a:t>
            </a:r>
            <a:r>
              <a:rPr lang="en-US" dirty="0" smtClean="0">
                <a:solidFill>
                  <a:srgbClr val="FF0000"/>
                </a:solidFill>
              </a:rPr>
              <a:t>batch</a:t>
            </a:r>
            <a:r>
              <a:rPr lang="en-US" dirty="0" smtClean="0"/>
              <a:t> computations</a:t>
            </a:r>
          </a:p>
          <a:p>
            <a:r>
              <a:rPr lang="en-US" dirty="0" smtClean="0"/>
              <a:t>Alpha release </a:t>
            </a:r>
            <a:r>
              <a:rPr lang="en-US" dirty="0"/>
              <a:t>(</a:t>
            </a:r>
            <a:r>
              <a:rPr lang="en-US" dirty="0" smtClean="0"/>
              <a:t>Spring, 2013)</a:t>
            </a:r>
          </a:p>
          <a:p>
            <a:endParaRPr lang="en-US" dirty="0"/>
          </a:p>
        </p:txBody>
      </p:sp>
      <p:sp>
        <p:nvSpPr>
          <p:cNvPr id="5" name="Rectangle 4"/>
          <p:cNvSpPr/>
          <p:nvPr/>
        </p:nvSpPr>
        <p:spPr>
          <a:xfrm>
            <a:off x="6172200" y="852905"/>
            <a:ext cx="2963264" cy="294105"/>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Mesos</a:t>
            </a:r>
            <a:endParaRPr lang="en-US" sz="1400" dirty="0" smtClean="0">
              <a:solidFill>
                <a:schemeClr val="tx1"/>
              </a:solidFill>
              <a:latin typeface="Helvetica Neue Light"/>
              <a:cs typeface="Helvetica Neue Light"/>
            </a:endParaRPr>
          </a:p>
        </p:txBody>
      </p:sp>
      <p:grpSp>
        <p:nvGrpSpPr>
          <p:cNvPr id="6" name="Group 5"/>
          <p:cNvGrpSpPr/>
          <p:nvPr/>
        </p:nvGrpSpPr>
        <p:grpSpPr>
          <a:xfrm>
            <a:off x="6176464" y="0"/>
            <a:ext cx="2963265" cy="794084"/>
            <a:chOff x="164226" y="1752599"/>
            <a:chExt cx="8217774" cy="2057400"/>
          </a:xfrm>
        </p:grpSpPr>
        <p:sp>
          <p:nvSpPr>
            <p:cNvPr id="10" name="Rectangle 9"/>
            <p:cNvSpPr/>
            <p:nvPr/>
          </p:nvSpPr>
          <p:spPr>
            <a:xfrm>
              <a:off x="164226" y="3300886"/>
              <a:ext cx="8217774" cy="509113"/>
            </a:xfrm>
            <a:prstGeom prst="rect">
              <a:avLst/>
            </a:prstGeom>
            <a:solidFill>
              <a:schemeClr val="tx2">
                <a:lumMod val="40000"/>
                <a:lumOff val="60000"/>
              </a:schemeClr>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Spark</a:t>
              </a:r>
              <a:endParaRPr lang="en-US" sz="1400" dirty="0" smtClean="0">
                <a:solidFill>
                  <a:schemeClr val="tx1"/>
                </a:solidFill>
                <a:latin typeface="Helvetica Neue Light"/>
                <a:cs typeface="Helvetica Neue Light"/>
              </a:endParaRPr>
            </a:p>
          </p:txBody>
        </p:sp>
        <p:sp>
          <p:nvSpPr>
            <p:cNvPr id="11" name="Rectangle 10"/>
            <p:cNvSpPr/>
            <p:nvPr/>
          </p:nvSpPr>
          <p:spPr>
            <a:xfrm>
              <a:off x="164227" y="1752600"/>
              <a:ext cx="1892300" cy="1447801"/>
            </a:xfrm>
            <a:prstGeom prst="rect">
              <a:avLst/>
            </a:prstGeom>
            <a:solidFill>
              <a:schemeClr val="accent1">
                <a:lumMod val="75000"/>
              </a:schemeClr>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bg1"/>
                  </a:solidFill>
                  <a:latin typeface="Helvetica Neue Light"/>
                  <a:cs typeface="Helvetica Neue Light"/>
                </a:rPr>
                <a:t>Spark</a:t>
              </a:r>
            </a:p>
            <a:p>
              <a:pPr algn="ctr"/>
              <a:r>
                <a:rPr lang="en-US" sz="1600" dirty="0" smtClean="0">
                  <a:solidFill>
                    <a:schemeClr val="bg1"/>
                  </a:solidFill>
                  <a:latin typeface="Helvetica Neue Light"/>
                  <a:cs typeface="Helvetica Neue Light"/>
                </a:rPr>
                <a:t>Stream.</a:t>
              </a:r>
              <a:endParaRPr lang="en-US" sz="1600" dirty="0" smtClean="0">
                <a:solidFill>
                  <a:schemeClr val="bg1"/>
                </a:solidFill>
                <a:latin typeface="Helvetica Neue Light"/>
                <a:cs typeface="Helvetica Neue Light"/>
              </a:endParaRPr>
            </a:p>
          </p:txBody>
        </p:sp>
        <p:sp>
          <p:nvSpPr>
            <p:cNvPr id="12" name="Rectangle 11"/>
            <p:cNvSpPr/>
            <p:nvPr/>
          </p:nvSpPr>
          <p:spPr>
            <a:xfrm>
              <a:off x="2132727" y="2514600"/>
              <a:ext cx="21336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Shark</a:t>
              </a:r>
              <a:endParaRPr lang="en-US" sz="1400" dirty="0" smtClean="0">
                <a:solidFill>
                  <a:schemeClr val="tx1"/>
                </a:solidFill>
                <a:latin typeface="Helvetica Neue Light"/>
                <a:cs typeface="Helvetica Neue Light"/>
              </a:endParaRPr>
            </a:p>
          </p:txBody>
        </p:sp>
        <p:sp>
          <p:nvSpPr>
            <p:cNvPr id="13" name="Rectangle 12"/>
            <p:cNvSpPr/>
            <p:nvPr/>
          </p:nvSpPr>
          <p:spPr>
            <a:xfrm>
              <a:off x="2133600" y="1752600"/>
              <a:ext cx="21336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BlinkDB</a:t>
              </a:r>
              <a:endParaRPr lang="en-US" sz="1400" dirty="0" smtClean="0">
                <a:solidFill>
                  <a:schemeClr val="tx1"/>
                </a:solidFill>
                <a:latin typeface="Helvetica Neue Light"/>
                <a:cs typeface="Helvetica Neue Light"/>
              </a:endParaRPr>
            </a:p>
          </p:txBody>
        </p:sp>
        <p:sp>
          <p:nvSpPr>
            <p:cNvPr id="14" name="Rectangle 13"/>
            <p:cNvSpPr/>
            <p:nvPr/>
          </p:nvSpPr>
          <p:spPr>
            <a:xfrm>
              <a:off x="4343400" y="1752600"/>
              <a:ext cx="17526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GraphX</a:t>
              </a:r>
              <a:endParaRPr lang="en-US" sz="1400" dirty="0" smtClean="0">
                <a:solidFill>
                  <a:schemeClr val="tx1"/>
                </a:solidFill>
                <a:latin typeface="Helvetica Neue Light"/>
                <a:cs typeface="Helvetica Neue Light"/>
              </a:endParaRPr>
            </a:p>
          </p:txBody>
        </p:sp>
        <p:sp>
          <p:nvSpPr>
            <p:cNvPr id="15" name="Rectangle 14"/>
            <p:cNvSpPr/>
            <p:nvPr/>
          </p:nvSpPr>
          <p:spPr>
            <a:xfrm>
              <a:off x="6172200" y="2514600"/>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MLlib</a:t>
              </a:r>
              <a:endParaRPr lang="en-US" sz="1400" dirty="0" smtClean="0">
                <a:solidFill>
                  <a:schemeClr val="tx1"/>
                </a:solidFill>
                <a:latin typeface="Helvetica Neue Light"/>
                <a:cs typeface="Helvetica Neue Light"/>
              </a:endParaRPr>
            </a:p>
          </p:txBody>
        </p:sp>
        <p:sp>
          <p:nvSpPr>
            <p:cNvPr id="16" name="Rectangle 15"/>
            <p:cNvSpPr/>
            <p:nvPr/>
          </p:nvSpPr>
          <p:spPr>
            <a:xfrm>
              <a:off x="6172200" y="1752599"/>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MLBase</a:t>
              </a:r>
              <a:endParaRPr lang="en-US" sz="1400" dirty="0" smtClean="0">
                <a:solidFill>
                  <a:schemeClr val="tx1"/>
                </a:solidFill>
                <a:latin typeface="Helvetica Neue Light"/>
                <a:cs typeface="Helvetica Neue Light"/>
              </a:endParaRPr>
            </a:p>
          </p:txBody>
        </p:sp>
      </p:grpSp>
      <p:grpSp>
        <p:nvGrpSpPr>
          <p:cNvPr id="7" name="Group 6"/>
          <p:cNvGrpSpPr/>
          <p:nvPr/>
        </p:nvGrpSpPr>
        <p:grpSpPr>
          <a:xfrm>
            <a:off x="6172200" y="1235243"/>
            <a:ext cx="2963264" cy="441157"/>
            <a:chOff x="164227" y="4953001"/>
            <a:chExt cx="8217773" cy="1142999"/>
          </a:xfrm>
        </p:grpSpPr>
        <p:sp>
          <p:nvSpPr>
            <p:cNvPr id="8" name="Rectangle 7"/>
            <p:cNvSpPr/>
            <p:nvPr/>
          </p:nvSpPr>
          <p:spPr>
            <a:xfrm>
              <a:off x="164227" y="4953001"/>
              <a:ext cx="8217773" cy="1142999"/>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400" dirty="0" smtClean="0">
                <a:solidFill>
                  <a:schemeClr val="tx1"/>
                </a:solidFill>
                <a:latin typeface="Helvetica Neue Light"/>
                <a:cs typeface="Helvetica Neue Light"/>
              </a:endParaRPr>
            </a:p>
            <a:p>
              <a:pPr algn="ctr"/>
              <a:r>
                <a:rPr lang="en-US" sz="1400" dirty="0" smtClean="0">
                  <a:solidFill>
                    <a:schemeClr val="tx1"/>
                  </a:solidFill>
                  <a:latin typeface="Helvetica Neue Light"/>
                  <a:cs typeface="Helvetica Neue Light"/>
                </a:rPr>
                <a:t>HDFS, S3, … </a:t>
              </a:r>
              <a:endParaRPr lang="en-US" sz="1400" dirty="0" smtClean="0">
                <a:solidFill>
                  <a:schemeClr val="tx1"/>
                </a:solidFill>
                <a:latin typeface="Helvetica Neue Light"/>
                <a:cs typeface="Helvetica Neue Light"/>
              </a:endParaRPr>
            </a:p>
          </p:txBody>
        </p:sp>
        <p:sp>
          <p:nvSpPr>
            <p:cNvPr id="9" name="Rectangle 8"/>
            <p:cNvSpPr/>
            <p:nvPr/>
          </p:nvSpPr>
          <p:spPr>
            <a:xfrm>
              <a:off x="2209800" y="4953001"/>
              <a:ext cx="4038600" cy="533400"/>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Tachyon</a:t>
              </a:r>
              <a:endParaRPr lang="en-US" sz="1400" dirty="0" smtClean="0">
                <a:solidFill>
                  <a:schemeClr val="tx1"/>
                </a:solidFill>
                <a:latin typeface="Helvetica Neue Light"/>
                <a:cs typeface="Helvetica Neue Light"/>
              </a:endParaRPr>
            </a:p>
          </p:txBody>
        </p:sp>
      </p:grpSp>
    </p:spTree>
    <p:extLst>
      <p:ext uri="{BB962C8B-B14F-4D97-AF65-F5344CB8AC3E}">
        <p14:creationId xmlns:p14="http://schemas.microsoft.com/office/powerpoint/2010/main" val="308632941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Shark</a:t>
            </a:r>
            <a:endParaRPr lang="en-US" dirty="0"/>
          </a:p>
        </p:txBody>
      </p:sp>
      <p:sp>
        <p:nvSpPr>
          <p:cNvPr id="3" name="Content Placeholder 2"/>
          <p:cNvSpPr>
            <a:spLocks noGrp="1"/>
          </p:cNvSpPr>
          <p:nvPr>
            <p:ph idx="1"/>
          </p:nvPr>
        </p:nvSpPr>
        <p:spPr>
          <a:xfrm>
            <a:off x="152400" y="1828800"/>
            <a:ext cx="8983064" cy="4495800"/>
          </a:xfrm>
        </p:spPr>
        <p:txBody>
          <a:bodyPr/>
          <a:lstStyle/>
          <a:p>
            <a:r>
              <a:rPr lang="en-US" dirty="0" smtClean="0"/>
              <a:t>Hive over Spark: full support for HQL and UDFs</a:t>
            </a:r>
          </a:p>
          <a:p>
            <a:r>
              <a:rPr lang="en-US" dirty="0" smtClean="0"/>
              <a:t>Up to 100x when input is in memory</a:t>
            </a:r>
          </a:p>
          <a:p>
            <a:r>
              <a:rPr lang="en-US" dirty="0" smtClean="0"/>
              <a:t>Up to 5-10x when input is on disk</a:t>
            </a:r>
          </a:p>
          <a:p>
            <a:r>
              <a:rPr lang="en-US" dirty="0" smtClean="0"/>
              <a:t>Running on hundreds of nodes at Yahoo!</a:t>
            </a:r>
          </a:p>
          <a:p>
            <a:r>
              <a:rPr lang="en-US" dirty="0" smtClean="0"/>
              <a:t>Two major releases along Spark</a:t>
            </a:r>
            <a:endParaRPr lang="en-US" dirty="0"/>
          </a:p>
          <a:p>
            <a:endParaRPr lang="en-US" dirty="0"/>
          </a:p>
        </p:txBody>
      </p:sp>
      <p:sp>
        <p:nvSpPr>
          <p:cNvPr id="5" name="Rectangle 4"/>
          <p:cNvSpPr/>
          <p:nvPr/>
        </p:nvSpPr>
        <p:spPr>
          <a:xfrm>
            <a:off x="6172200" y="852905"/>
            <a:ext cx="2963264" cy="294105"/>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Mesos</a:t>
            </a:r>
            <a:endParaRPr lang="en-US" sz="1400" dirty="0" smtClean="0">
              <a:solidFill>
                <a:schemeClr val="tx1"/>
              </a:solidFill>
              <a:latin typeface="Helvetica Neue Light"/>
              <a:cs typeface="Helvetica Neue Light"/>
            </a:endParaRPr>
          </a:p>
        </p:txBody>
      </p:sp>
      <p:grpSp>
        <p:nvGrpSpPr>
          <p:cNvPr id="6" name="Group 5"/>
          <p:cNvGrpSpPr/>
          <p:nvPr/>
        </p:nvGrpSpPr>
        <p:grpSpPr>
          <a:xfrm>
            <a:off x="6176464" y="0"/>
            <a:ext cx="2963265" cy="794084"/>
            <a:chOff x="164226" y="1752599"/>
            <a:chExt cx="8217774" cy="2057400"/>
          </a:xfrm>
        </p:grpSpPr>
        <p:sp>
          <p:nvSpPr>
            <p:cNvPr id="10" name="Rectangle 9"/>
            <p:cNvSpPr/>
            <p:nvPr/>
          </p:nvSpPr>
          <p:spPr>
            <a:xfrm>
              <a:off x="164226" y="3300886"/>
              <a:ext cx="8217774" cy="509113"/>
            </a:xfrm>
            <a:prstGeom prst="rect">
              <a:avLst/>
            </a:prstGeom>
            <a:solidFill>
              <a:schemeClr val="tx2">
                <a:lumMod val="40000"/>
                <a:lumOff val="60000"/>
              </a:schemeClr>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Spark</a:t>
              </a:r>
              <a:endParaRPr lang="en-US" sz="1400" dirty="0" smtClean="0">
                <a:solidFill>
                  <a:schemeClr val="tx1"/>
                </a:solidFill>
                <a:latin typeface="Helvetica Neue Light"/>
                <a:cs typeface="Helvetica Neue Light"/>
              </a:endParaRPr>
            </a:p>
          </p:txBody>
        </p:sp>
        <p:sp>
          <p:nvSpPr>
            <p:cNvPr id="11" name="Rectangle 10"/>
            <p:cNvSpPr/>
            <p:nvPr/>
          </p:nvSpPr>
          <p:spPr>
            <a:xfrm>
              <a:off x="164227" y="1752600"/>
              <a:ext cx="18923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Spark</a:t>
              </a:r>
            </a:p>
            <a:p>
              <a:pPr algn="ctr"/>
              <a:r>
                <a:rPr lang="en-US" sz="1400" dirty="0" smtClean="0">
                  <a:solidFill>
                    <a:schemeClr val="tx1"/>
                  </a:solidFill>
                  <a:latin typeface="Helvetica Neue Light"/>
                  <a:cs typeface="Helvetica Neue Light"/>
                </a:rPr>
                <a:t>Stream.</a:t>
              </a:r>
              <a:endParaRPr lang="en-US" sz="1400" dirty="0" smtClean="0">
                <a:solidFill>
                  <a:schemeClr val="tx1"/>
                </a:solidFill>
                <a:latin typeface="Helvetica Neue Light"/>
                <a:cs typeface="Helvetica Neue Light"/>
              </a:endParaRPr>
            </a:p>
          </p:txBody>
        </p:sp>
        <p:sp>
          <p:nvSpPr>
            <p:cNvPr id="12" name="Rectangle 11"/>
            <p:cNvSpPr/>
            <p:nvPr/>
          </p:nvSpPr>
          <p:spPr>
            <a:xfrm>
              <a:off x="2132727" y="2514600"/>
              <a:ext cx="2133600" cy="685801"/>
            </a:xfrm>
            <a:prstGeom prst="rect">
              <a:avLst/>
            </a:prstGeom>
            <a:solidFill>
              <a:srgbClr val="376092"/>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bg1"/>
                  </a:solidFill>
                  <a:latin typeface="Helvetica Neue Light"/>
                  <a:cs typeface="Helvetica Neue Light"/>
                </a:rPr>
                <a:t>Shark</a:t>
              </a:r>
              <a:endParaRPr lang="en-US" sz="1600" dirty="0" smtClean="0">
                <a:solidFill>
                  <a:schemeClr val="bg1"/>
                </a:solidFill>
                <a:latin typeface="Helvetica Neue Light"/>
                <a:cs typeface="Helvetica Neue Light"/>
              </a:endParaRPr>
            </a:p>
          </p:txBody>
        </p:sp>
        <p:sp>
          <p:nvSpPr>
            <p:cNvPr id="13" name="Rectangle 12"/>
            <p:cNvSpPr/>
            <p:nvPr/>
          </p:nvSpPr>
          <p:spPr>
            <a:xfrm>
              <a:off x="2133600" y="1752600"/>
              <a:ext cx="21336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BlinkDB</a:t>
              </a:r>
              <a:endParaRPr lang="en-US" sz="1400" dirty="0" smtClean="0">
                <a:solidFill>
                  <a:schemeClr val="tx1"/>
                </a:solidFill>
                <a:latin typeface="Helvetica Neue Light"/>
                <a:cs typeface="Helvetica Neue Light"/>
              </a:endParaRPr>
            </a:p>
          </p:txBody>
        </p:sp>
        <p:sp>
          <p:nvSpPr>
            <p:cNvPr id="14" name="Rectangle 13"/>
            <p:cNvSpPr/>
            <p:nvPr/>
          </p:nvSpPr>
          <p:spPr>
            <a:xfrm>
              <a:off x="4343400" y="1752600"/>
              <a:ext cx="17526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GraphX</a:t>
              </a:r>
              <a:endParaRPr lang="en-US" sz="1400" dirty="0" smtClean="0">
                <a:solidFill>
                  <a:schemeClr val="tx1"/>
                </a:solidFill>
                <a:latin typeface="Helvetica Neue Light"/>
                <a:cs typeface="Helvetica Neue Light"/>
              </a:endParaRPr>
            </a:p>
          </p:txBody>
        </p:sp>
        <p:sp>
          <p:nvSpPr>
            <p:cNvPr id="15" name="Rectangle 14"/>
            <p:cNvSpPr/>
            <p:nvPr/>
          </p:nvSpPr>
          <p:spPr>
            <a:xfrm>
              <a:off x="6172200" y="2514600"/>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MLlib</a:t>
              </a:r>
              <a:endParaRPr lang="en-US" sz="1400" dirty="0" smtClean="0">
                <a:solidFill>
                  <a:schemeClr val="tx1"/>
                </a:solidFill>
                <a:latin typeface="Helvetica Neue Light"/>
                <a:cs typeface="Helvetica Neue Light"/>
              </a:endParaRPr>
            </a:p>
          </p:txBody>
        </p:sp>
        <p:sp>
          <p:nvSpPr>
            <p:cNvPr id="16" name="Rectangle 15"/>
            <p:cNvSpPr/>
            <p:nvPr/>
          </p:nvSpPr>
          <p:spPr>
            <a:xfrm>
              <a:off x="6172200" y="1752599"/>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MLBase</a:t>
              </a:r>
              <a:endParaRPr lang="en-US" sz="1400" dirty="0" smtClean="0">
                <a:solidFill>
                  <a:schemeClr val="tx1"/>
                </a:solidFill>
                <a:latin typeface="Helvetica Neue Light"/>
                <a:cs typeface="Helvetica Neue Light"/>
              </a:endParaRPr>
            </a:p>
          </p:txBody>
        </p:sp>
      </p:grpSp>
      <p:grpSp>
        <p:nvGrpSpPr>
          <p:cNvPr id="7" name="Group 6"/>
          <p:cNvGrpSpPr/>
          <p:nvPr/>
        </p:nvGrpSpPr>
        <p:grpSpPr>
          <a:xfrm>
            <a:off x="6172200" y="1235243"/>
            <a:ext cx="2963264" cy="441157"/>
            <a:chOff x="164227" y="4953001"/>
            <a:chExt cx="8217773" cy="1142999"/>
          </a:xfrm>
        </p:grpSpPr>
        <p:sp>
          <p:nvSpPr>
            <p:cNvPr id="8" name="Rectangle 7"/>
            <p:cNvSpPr/>
            <p:nvPr/>
          </p:nvSpPr>
          <p:spPr>
            <a:xfrm>
              <a:off x="164227" y="4953001"/>
              <a:ext cx="8217773" cy="1142999"/>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400" dirty="0" smtClean="0">
                <a:solidFill>
                  <a:schemeClr val="tx1"/>
                </a:solidFill>
                <a:latin typeface="Helvetica Neue Light"/>
                <a:cs typeface="Helvetica Neue Light"/>
              </a:endParaRPr>
            </a:p>
            <a:p>
              <a:pPr algn="ctr"/>
              <a:r>
                <a:rPr lang="en-US" sz="1400" dirty="0" smtClean="0">
                  <a:solidFill>
                    <a:schemeClr val="tx1"/>
                  </a:solidFill>
                  <a:latin typeface="Helvetica Neue Light"/>
                  <a:cs typeface="Helvetica Neue Light"/>
                </a:rPr>
                <a:t>HDFS, S3, … </a:t>
              </a:r>
              <a:endParaRPr lang="en-US" sz="1400" dirty="0" smtClean="0">
                <a:solidFill>
                  <a:schemeClr val="tx1"/>
                </a:solidFill>
                <a:latin typeface="Helvetica Neue Light"/>
                <a:cs typeface="Helvetica Neue Light"/>
              </a:endParaRPr>
            </a:p>
          </p:txBody>
        </p:sp>
        <p:sp>
          <p:nvSpPr>
            <p:cNvPr id="9" name="Rectangle 8"/>
            <p:cNvSpPr/>
            <p:nvPr/>
          </p:nvSpPr>
          <p:spPr>
            <a:xfrm>
              <a:off x="2209800" y="4953001"/>
              <a:ext cx="4038600" cy="533400"/>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Tachyon</a:t>
              </a:r>
              <a:endParaRPr lang="en-US" sz="1400" dirty="0" smtClean="0">
                <a:solidFill>
                  <a:schemeClr val="tx1"/>
                </a:solidFill>
                <a:latin typeface="Helvetica Neue Light"/>
                <a:cs typeface="Helvetica Neue Light"/>
              </a:endParaRPr>
            </a:p>
          </p:txBody>
        </p:sp>
      </p:grpSp>
    </p:spTree>
    <p:extLst>
      <p:ext uri="{BB962C8B-B14F-4D97-AF65-F5344CB8AC3E}">
        <p14:creationId xmlns:p14="http://schemas.microsoft.com/office/powerpoint/2010/main" val="126838301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3" y="152400"/>
            <a:ext cx="8229600" cy="1143000"/>
          </a:xfrm>
        </p:spPr>
        <p:txBody>
          <a:bodyPr/>
          <a:lstStyle/>
          <a:p>
            <a:r>
              <a:rPr lang="en-US" dirty="0" smtClean="0"/>
              <a:t>Performance and Generality</a:t>
            </a:r>
            <a:br>
              <a:rPr lang="en-US" dirty="0" smtClean="0"/>
            </a:br>
            <a:r>
              <a:rPr lang="en-US" sz="4400" dirty="0" smtClean="0"/>
              <a:t>(Unified Computation Models)</a:t>
            </a:r>
            <a:endParaRPr lang="en-US" sz="4400" dirty="0"/>
          </a:p>
        </p:txBody>
      </p:sp>
      <p:graphicFrame>
        <p:nvGraphicFramePr>
          <p:cNvPr id="4" name="Chart 3"/>
          <p:cNvGraphicFramePr/>
          <p:nvPr>
            <p:extLst>
              <p:ext uri="{D42A27DB-BD31-4B8C-83A1-F6EECF244321}">
                <p14:modId xmlns:p14="http://schemas.microsoft.com/office/powerpoint/2010/main" val="3939793251"/>
              </p:ext>
            </p:extLst>
          </p:nvPr>
        </p:nvGraphicFramePr>
        <p:xfrm>
          <a:off x="152400" y="1524000"/>
          <a:ext cx="2963027" cy="4191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121883" y="5638800"/>
            <a:ext cx="1850034" cy="830997"/>
          </a:xfrm>
          <a:prstGeom prst="rect">
            <a:avLst/>
          </a:prstGeom>
          <a:noFill/>
        </p:spPr>
        <p:txBody>
          <a:bodyPr wrap="none" rtlCol="0">
            <a:spAutoFit/>
          </a:bodyPr>
          <a:lstStyle/>
          <a:p>
            <a:pPr algn="ctr"/>
            <a:r>
              <a:rPr lang="en-US" dirty="0" smtClean="0">
                <a:latin typeface="Avenir Book"/>
                <a:cs typeface="Avenir Book"/>
              </a:rPr>
              <a:t>Interactive</a:t>
            </a:r>
            <a:endParaRPr lang="en-US" dirty="0" smtClean="0">
              <a:latin typeface="Avenir Book"/>
              <a:cs typeface="Avenir Book"/>
            </a:endParaRPr>
          </a:p>
          <a:p>
            <a:pPr algn="ctr"/>
            <a:r>
              <a:rPr lang="en-US" dirty="0" smtClean="0">
                <a:latin typeface="Avenir Book"/>
                <a:cs typeface="Avenir Book"/>
              </a:rPr>
              <a:t>(SQL, Shark)</a:t>
            </a:r>
            <a:endParaRPr lang="en-US" dirty="0" smtClean="0">
              <a:latin typeface="Avenir Book"/>
              <a:cs typeface="Avenir Book"/>
            </a:endParaRPr>
          </a:p>
        </p:txBody>
      </p:sp>
      <p:graphicFrame>
        <p:nvGraphicFramePr>
          <p:cNvPr id="6" name="Chart 5"/>
          <p:cNvGraphicFramePr/>
          <p:nvPr>
            <p:extLst>
              <p:ext uri="{D42A27DB-BD31-4B8C-83A1-F6EECF244321}">
                <p14:modId xmlns:p14="http://schemas.microsoft.com/office/powerpoint/2010/main" val="3918995155"/>
              </p:ext>
            </p:extLst>
          </p:nvPr>
        </p:nvGraphicFramePr>
        <p:xfrm>
          <a:off x="6096000" y="1447800"/>
          <a:ext cx="2743200" cy="4191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6629400" y="5561402"/>
            <a:ext cx="2510195" cy="830997"/>
          </a:xfrm>
          <a:prstGeom prst="rect">
            <a:avLst/>
          </a:prstGeom>
          <a:noFill/>
        </p:spPr>
        <p:txBody>
          <a:bodyPr wrap="none" rtlCol="0">
            <a:spAutoFit/>
          </a:bodyPr>
          <a:lstStyle/>
          <a:p>
            <a:pPr algn="ctr"/>
            <a:r>
              <a:rPr lang="en-US" dirty="0" smtClean="0">
                <a:latin typeface="Avenir Book"/>
                <a:cs typeface="Avenir Book"/>
              </a:rPr>
              <a:t>Streaming</a:t>
            </a:r>
          </a:p>
          <a:p>
            <a:pPr algn="ctr"/>
            <a:r>
              <a:rPr lang="en-US" dirty="0" smtClean="0">
                <a:latin typeface="Avenir Book"/>
                <a:cs typeface="Avenir Book"/>
              </a:rPr>
              <a:t>(</a:t>
            </a:r>
            <a:r>
              <a:rPr lang="en-US" dirty="0" err="1" smtClean="0">
                <a:latin typeface="Avenir Book"/>
                <a:cs typeface="Avenir Book"/>
              </a:rPr>
              <a:t>SparkStreaming</a:t>
            </a:r>
            <a:r>
              <a:rPr lang="en-US" dirty="0" smtClean="0">
                <a:latin typeface="Avenir Book"/>
                <a:cs typeface="Avenir Book"/>
              </a:rPr>
              <a:t>)</a:t>
            </a:r>
            <a:endParaRPr lang="en-US" dirty="0" smtClean="0">
              <a:latin typeface="Avenir Book"/>
              <a:cs typeface="Avenir Book"/>
            </a:endParaRPr>
          </a:p>
        </p:txBody>
      </p:sp>
      <p:graphicFrame>
        <p:nvGraphicFramePr>
          <p:cNvPr id="10" name="Chart 9"/>
          <p:cNvGraphicFramePr/>
          <p:nvPr>
            <p:extLst>
              <p:ext uri="{D42A27DB-BD31-4B8C-83A1-F6EECF244321}">
                <p14:modId xmlns:p14="http://schemas.microsoft.com/office/powerpoint/2010/main" val="831248855"/>
              </p:ext>
            </p:extLst>
          </p:nvPr>
        </p:nvGraphicFramePr>
        <p:xfrm>
          <a:off x="3276600" y="1447800"/>
          <a:ext cx="2599268" cy="4191000"/>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4101308" y="5646003"/>
            <a:ext cx="1713071" cy="830997"/>
          </a:xfrm>
          <a:prstGeom prst="rect">
            <a:avLst/>
          </a:prstGeom>
          <a:noFill/>
        </p:spPr>
        <p:txBody>
          <a:bodyPr wrap="none" rtlCol="0">
            <a:spAutoFit/>
          </a:bodyPr>
          <a:lstStyle/>
          <a:p>
            <a:pPr algn="ctr"/>
            <a:r>
              <a:rPr lang="en-US" dirty="0" smtClean="0">
                <a:latin typeface="Avenir Book"/>
                <a:cs typeface="Avenir Book"/>
              </a:rPr>
              <a:t>Batch</a:t>
            </a:r>
          </a:p>
          <a:p>
            <a:pPr algn="ctr"/>
            <a:r>
              <a:rPr lang="en-US" dirty="0">
                <a:latin typeface="Avenir Book"/>
                <a:cs typeface="Avenir Book"/>
              </a:rPr>
              <a:t>(</a:t>
            </a:r>
            <a:r>
              <a:rPr lang="en-US" dirty="0" smtClean="0">
                <a:latin typeface="Avenir Book"/>
                <a:cs typeface="Avenir Book"/>
              </a:rPr>
              <a:t>ML, </a:t>
            </a:r>
            <a:r>
              <a:rPr lang="en-US" dirty="0" smtClean="0">
                <a:latin typeface="Avenir Book"/>
                <a:cs typeface="Avenir Book"/>
              </a:rPr>
              <a:t>Spark)</a:t>
            </a:r>
            <a:endParaRPr lang="en-US" dirty="0" smtClean="0">
              <a:latin typeface="Avenir Book"/>
              <a:cs typeface="Avenir Book"/>
            </a:endParaRPr>
          </a:p>
        </p:txBody>
      </p:sp>
    </p:spTree>
    <p:extLst>
      <p:ext uri="{BB962C8B-B14F-4D97-AF65-F5344CB8AC3E}">
        <p14:creationId xmlns:p14="http://schemas.microsoft.com/office/powerpoint/2010/main" val="18239403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Graphic spid="10" grpId="0">
        <p:bldAsOne/>
      </p:bldGraphic>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Unified Programming Models</a:t>
            </a:r>
            <a:endParaRPr lang="en-US" dirty="0"/>
          </a:p>
        </p:txBody>
      </p:sp>
      <p:sp>
        <p:nvSpPr>
          <p:cNvPr id="4" name="Content Placeholder 2"/>
          <p:cNvSpPr>
            <a:spLocks noGrp="1"/>
          </p:cNvSpPr>
          <p:nvPr>
            <p:ph idx="1"/>
          </p:nvPr>
        </p:nvSpPr>
        <p:spPr>
          <a:xfrm>
            <a:off x="304800" y="2077517"/>
            <a:ext cx="3148106" cy="4221162"/>
          </a:xfrm>
        </p:spPr>
        <p:txBody>
          <a:bodyPr/>
          <a:lstStyle/>
          <a:p>
            <a:r>
              <a:rPr lang="en-US" sz="2400" dirty="0"/>
              <a:t>Unified system for </a:t>
            </a:r>
            <a:r>
              <a:rPr lang="en-US" sz="2400" dirty="0" smtClean="0"/>
              <a:t>SQL, graph processing, machine learning</a:t>
            </a:r>
          </a:p>
          <a:p>
            <a:endParaRPr lang="en-US" sz="2400" dirty="0"/>
          </a:p>
          <a:p>
            <a:r>
              <a:rPr lang="en-US" sz="2400" dirty="0" smtClean="0"/>
              <a:t>All share </a:t>
            </a:r>
            <a:r>
              <a:rPr lang="en-US" sz="2400" dirty="0"/>
              <a:t>the same set of workers and caches</a:t>
            </a:r>
          </a:p>
        </p:txBody>
      </p:sp>
      <p:pic>
        <p:nvPicPr>
          <p:cNvPr id="5" name="Picture 4"/>
          <p:cNvPicPr>
            <a:picLocks noChangeAspect="1"/>
          </p:cNvPicPr>
          <p:nvPr/>
        </p:nvPicPr>
        <p:blipFill>
          <a:blip r:embed="rId2"/>
          <a:stretch>
            <a:fillRect/>
          </a:stretch>
        </p:blipFill>
        <p:spPr>
          <a:xfrm>
            <a:off x="3550805" y="2057400"/>
            <a:ext cx="5601910" cy="4495800"/>
          </a:xfrm>
          <a:prstGeom prst="rect">
            <a:avLst/>
          </a:prstGeom>
        </p:spPr>
      </p:pic>
    </p:spTree>
    <p:extLst>
      <p:ext uri="{BB962C8B-B14F-4D97-AF65-F5344CB8AC3E}">
        <p14:creationId xmlns:p14="http://schemas.microsoft.com/office/powerpoint/2010/main" val="26002704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a:t>
            </a:r>
            <a:endParaRPr lang="en-US" dirty="0"/>
          </a:p>
        </p:txBody>
      </p:sp>
      <p:sp>
        <p:nvSpPr>
          <p:cNvPr id="3" name="Content Placeholder 2"/>
          <p:cNvSpPr>
            <a:spLocks noGrp="1"/>
          </p:cNvSpPr>
          <p:nvPr>
            <p:ph idx="1"/>
          </p:nvPr>
        </p:nvSpPr>
        <p:spPr/>
        <p:txBody>
          <a:bodyPr/>
          <a:lstStyle/>
          <a:p>
            <a:r>
              <a:rPr lang="en-US" dirty="0" err="1" smtClean="0"/>
              <a:t>AMPCamp</a:t>
            </a:r>
            <a:r>
              <a:rPr lang="en-US" dirty="0" smtClean="0"/>
              <a:t> 1 (August, 2012)</a:t>
            </a:r>
          </a:p>
          <a:p>
            <a:pPr lvl="1"/>
            <a:r>
              <a:rPr lang="en-US" dirty="0" smtClean="0"/>
              <a:t>150 campers (3,000+ online)</a:t>
            </a:r>
          </a:p>
          <a:p>
            <a:pPr lvl="1"/>
            <a:endParaRPr lang="en-US" dirty="0" smtClean="0"/>
          </a:p>
          <a:p>
            <a:r>
              <a:rPr lang="en-US" dirty="0" err="1" smtClean="0"/>
              <a:t>AMPCamp</a:t>
            </a:r>
            <a:r>
              <a:rPr lang="en-US" dirty="0" smtClean="0"/>
              <a:t> 2 (February, 2013)</a:t>
            </a:r>
          </a:p>
          <a:p>
            <a:pPr lvl="1"/>
            <a:r>
              <a:rPr lang="en-US" dirty="0" smtClean="0"/>
              <a:t>Full-Day Strata Tutorial</a:t>
            </a:r>
          </a:p>
          <a:p>
            <a:pPr lvl="1"/>
            <a:r>
              <a:rPr lang="en-US" dirty="0" smtClean="0"/>
              <a:t>Sold-out hands-on tutorial</a:t>
            </a:r>
          </a:p>
          <a:p>
            <a:pPr lvl="1"/>
            <a:endParaRPr lang="en-US" dirty="0" smtClean="0"/>
          </a:p>
          <a:p>
            <a:r>
              <a:rPr lang="en-US" dirty="0" err="1" smtClean="0"/>
              <a:t>AMPCamp</a:t>
            </a:r>
            <a:r>
              <a:rPr lang="en-US" dirty="0" smtClean="0"/>
              <a:t> 3 (Today and Tomorrow)</a:t>
            </a:r>
          </a:p>
          <a:p>
            <a:pPr lvl="1"/>
            <a:r>
              <a:rPr lang="en-US" dirty="0" smtClean="0"/>
              <a:t>250 capers (sold-out) </a:t>
            </a:r>
            <a:endParaRPr lang="en-US" dirty="0"/>
          </a:p>
        </p:txBody>
      </p:sp>
      <p:pic>
        <p:nvPicPr>
          <p:cNvPr id="4" name="Picture 3" descr="peopl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1371600"/>
            <a:ext cx="2362200" cy="1462614"/>
          </a:xfrm>
          <a:prstGeom prst="rect">
            <a:avLst/>
          </a:prstGeom>
        </p:spPr>
      </p:pic>
      <p:grpSp>
        <p:nvGrpSpPr>
          <p:cNvPr id="7" name="Group 6"/>
          <p:cNvGrpSpPr/>
          <p:nvPr/>
        </p:nvGrpSpPr>
        <p:grpSpPr>
          <a:xfrm>
            <a:off x="6318250" y="3124200"/>
            <a:ext cx="2368550" cy="2182825"/>
            <a:chOff x="6318250" y="3124200"/>
            <a:chExt cx="2368550" cy="2182825"/>
          </a:xfrm>
        </p:grpSpPr>
        <p:pic>
          <p:nvPicPr>
            <p:cNvPr id="5" name="Picture 4"/>
            <p:cNvPicPr>
              <a:picLocks noChangeAspect="1"/>
            </p:cNvPicPr>
            <p:nvPr/>
          </p:nvPicPr>
          <p:blipFill>
            <a:blip r:embed="rId3"/>
            <a:stretch>
              <a:fillRect/>
            </a:stretch>
          </p:blipFill>
          <p:spPr>
            <a:xfrm>
              <a:off x="6324600" y="3733800"/>
              <a:ext cx="2362200" cy="1573225"/>
            </a:xfrm>
            <a:prstGeom prst="rect">
              <a:avLst/>
            </a:prstGeom>
          </p:spPr>
        </p:pic>
        <p:pic>
          <p:nvPicPr>
            <p:cNvPr id="6" name="Picture 5" descr="Screen Shot 2013-08-29 at 8.36.54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8250" y="3124200"/>
              <a:ext cx="2368550" cy="773712"/>
            </a:xfrm>
            <a:prstGeom prst="rect">
              <a:avLst/>
            </a:prstGeom>
          </p:spPr>
        </p:pic>
      </p:grpSp>
    </p:spTree>
    <p:extLst>
      <p:ext uri="{BB962C8B-B14F-4D97-AF65-F5344CB8AC3E}">
        <p14:creationId xmlns:p14="http://schemas.microsoft.com/office/powerpoint/2010/main" val="17504233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066800"/>
          </a:xfrm>
        </p:spPr>
        <p:txBody>
          <a:bodyPr/>
          <a:lstStyle/>
          <a:p>
            <a:r>
              <a:rPr lang="en-US" sz="4400" dirty="0" smtClean="0"/>
              <a:t>Gaining Rapid Traction</a:t>
            </a:r>
            <a:endParaRPr lang="en-US" sz="4400" dirty="0"/>
          </a:p>
        </p:txBody>
      </p:sp>
      <p:sp>
        <p:nvSpPr>
          <p:cNvPr id="3" name="Content Placeholder 2"/>
          <p:cNvSpPr>
            <a:spLocks noGrp="1"/>
          </p:cNvSpPr>
          <p:nvPr>
            <p:ph idx="1"/>
          </p:nvPr>
        </p:nvSpPr>
        <p:spPr>
          <a:xfrm>
            <a:off x="5257800" y="1828800"/>
            <a:ext cx="4012495" cy="2828925"/>
          </a:xfrm>
        </p:spPr>
        <p:txBody>
          <a:bodyPr/>
          <a:lstStyle/>
          <a:p>
            <a:pPr>
              <a:lnSpc>
                <a:spcPct val="110000"/>
              </a:lnSpc>
              <a:spcBef>
                <a:spcPts val="1000"/>
              </a:spcBef>
            </a:pPr>
            <a:r>
              <a:rPr lang="en-US" sz="2400" dirty="0" smtClean="0"/>
              <a:t>Sold out </a:t>
            </a:r>
            <a:r>
              <a:rPr lang="en-US" sz="2400" dirty="0" err="1" smtClean="0"/>
              <a:t>AMPCamp</a:t>
            </a:r>
            <a:r>
              <a:rPr lang="en-US" sz="2400" dirty="0" smtClean="0"/>
              <a:t> and Strata tutorials </a:t>
            </a:r>
          </a:p>
          <a:p>
            <a:pPr>
              <a:lnSpc>
                <a:spcPct val="110000"/>
              </a:lnSpc>
              <a:spcBef>
                <a:spcPts val="1000"/>
              </a:spcBef>
            </a:pPr>
            <a:r>
              <a:rPr lang="en-US" sz="2400" dirty="0" smtClean="0"/>
              <a:t>1,000</a:t>
            </a:r>
            <a:r>
              <a:rPr lang="en-US" sz="2400" dirty="0" smtClean="0"/>
              <a:t>+ Spark </a:t>
            </a:r>
            <a:r>
              <a:rPr lang="en-US" sz="2400" dirty="0" err="1" smtClean="0"/>
              <a:t>meetup</a:t>
            </a:r>
            <a:r>
              <a:rPr lang="en-US" sz="2400" dirty="0" smtClean="0"/>
              <a:t> </a:t>
            </a:r>
            <a:r>
              <a:rPr lang="en-US" sz="2400" dirty="0" smtClean="0"/>
              <a:t>users</a:t>
            </a:r>
            <a:endParaRPr lang="en-US" sz="2400" dirty="0"/>
          </a:p>
          <a:p>
            <a:pPr>
              <a:lnSpc>
                <a:spcPct val="110000"/>
              </a:lnSpc>
              <a:spcBef>
                <a:spcPts val="1000"/>
              </a:spcBef>
            </a:pPr>
            <a:r>
              <a:rPr lang="en-US" sz="2400" dirty="0" smtClean="0"/>
              <a:t>20+ </a:t>
            </a:r>
            <a:r>
              <a:rPr lang="en-US" sz="2400" dirty="0"/>
              <a:t>companies contributing code   </a:t>
            </a:r>
          </a:p>
        </p:txBody>
      </p:sp>
      <p:pic>
        <p:nvPicPr>
          <p:cNvPr id="6" name="Picture 5"/>
          <p:cNvPicPr>
            <a:picLocks noChangeAspect="1"/>
          </p:cNvPicPr>
          <p:nvPr/>
        </p:nvPicPr>
        <p:blipFill>
          <a:blip r:embed="rId3">
            <a:clrChange>
              <a:clrFrom>
                <a:srgbClr val="FFFFFF"/>
              </a:clrFrom>
              <a:clrTo>
                <a:srgbClr val="FFFFFF">
                  <a:alpha val="0"/>
                </a:srgbClr>
              </a:clrTo>
            </a:clrChange>
          </a:blip>
          <a:stretch>
            <a:fillRect/>
          </a:stretch>
        </p:blipFill>
        <p:spPr>
          <a:xfrm>
            <a:off x="6607883" y="5520898"/>
            <a:ext cx="1533415" cy="1236191"/>
          </a:xfrm>
          <a:prstGeom prst="rect">
            <a:avLst/>
          </a:prstGeom>
        </p:spPr>
      </p:pic>
      <p:pic>
        <p:nvPicPr>
          <p:cNvPr id="22" name="Picture 4" descr="conviva-logo.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3865" y="6048139"/>
            <a:ext cx="1632711" cy="218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5" descr="quantifind_logo.jp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5102556" y="5975303"/>
            <a:ext cx="1563300" cy="40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8" descr="yahoologo-1.jpg"/>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42226" y="5520026"/>
            <a:ext cx="1496018" cy="333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0" descr="Intel-logo.jpg"/>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auto">
          <a:xfrm>
            <a:off x="1614799" y="5387589"/>
            <a:ext cx="761777" cy="549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1" descr="adobe-systems-incorporated.png"/>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76200" y="5881712"/>
            <a:ext cx="635336" cy="494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2" descr="bizo_283_224.jpg"/>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bwMode="auto">
          <a:xfrm>
            <a:off x="2566324" y="5864349"/>
            <a:ext cx="833826" cy="51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3" descr="logo_clearstory_data.png"/>
          <p:cNvPicPr>
            <a:picLocks noChangeAspect="1"/>
          </p:cNvPicPr>
          <p:nvPr/>
        </p:nvPicPr>
        <p:blipFill>
          <a:blip r:embed="rId10" cstate="email">
            <a:extLst>
              <a:ext uri="{28A0092B-C50C-407E-A947-70E740481C1C}">
                <a14:useLocalDpi xmlns:a14="http://schemas.microsoft.com/office/drawing/2010/main"/>
              </a:ext>
            </a:extLst>
          </a:blip>
          <a:srcRect/>
          <a:stretch>
            <a:fillRect/>
          </a:stretch>
        </p:blipFill>
        <p:spPr bwMode="auto">
          <a:xfrm>
            <a:off x="4502055" y="5556565"/>
            <a:ext cx="1365345" cy="38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8" descr="86522_AdMobius.jpg"/>
          <p:cNvPicPr>
            <a:picLocks noChangeAspect="1"/>
          </p:cNvPicPr>
          <p:nvPr/>
        </p:nvPicPr>
        <p:blipFill>
          <a:blip r:embed="rId11" cstate="email">
            <a:extLst>
              <a:ext uri="{28A0092B-C50C-407E-A947-70E740481C1C}">
                <a14:useLocalDpi xmlns:a14="http://schemas.microsoft.com/office/drawing/2010/main"/>
              </a:ext>
            </a:extLst>
          </a:blip>
          <a:srcRect/>
          <a:stretch>
            <a:fillRect/>
          </a:stretch>
        </p:blipFill>
        <p:spPr bwMode="auto">
          <a:xfrm>
            <a:off x="6079818" y="5590218"/>
            <a:ext cx="1311582" cy="27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7"/>
          <p:cNvPicPr>
            <a:picLocks noChangeAspect="1"/>
          </p:cNvPicPr>
          <p:nvPr/>
        </p:nvPicPr>
        <p:blipFill>
          <a:blip r:embed="rId12">
            <a:clrChange>
              <a:clrFrom>
                <a:srgbClr val="FFFFFF"/>
              </a:clrFrom>
              <a:clrTo>
                <a:srgbClr val="FFFFFF">
                  <a:alpha val="0"/>
                </a:srgbClr>
              </a:clrTo>
            </a:clrChange>
          </a:blip>
          <a:stretch>
            <a:fillRect/>
          </a:stretch>
        </p:blipFill>
        <p:spPr>
          <a:xfrm>
            <a:off x="7484258" y="5334000"/>
            <a:ext cx="1431142" cy="813489"/>
          </a:xfrm>
          <a:prstGeom prst="rect">
            <a:avLst/>
          </a:prstGeom>
        </p:spPr>
      </p:pic>
      <p:pic>
        <p:nvPicPr>
          <p:cNvPr id="39" name="Picture 38" descr="Screen Shot 2013-05-29 at 12.18.46 AM.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66324" y="5520026"/>
            <a:ext cx="1801007" cy="246307"/>
          </a:xfrm>
          <a:prstGeom prst="rect">
            <a:avLst/>
          </a:prstGeom>
        </p:spPr>
      </p:pic>
      <p:pic>
        <p:nvPicPr>
          <p:cNvPr id="40" name="Picture 39" descr="tagged_logo.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85259" y="6045598"/>
            <a:ext cx="1391438" cy="200127"/>
          </a:xfrm>
          <a:prstGeom prst="rect">
            <a:avLst/>
          </a:prstGeom>
        </p:spPr>
      </p:pic>
      <p:pic>
        <p:nvPicPr>
          <p:cNvPr id="7" name="Picture 6" descr="people.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8600" y="1748440"/>
            <a:ext cx="5052469" cy="3128360"/>
          </a:xfrm>
          <a:prstGeom prst="rect">
            <a:avLst/>
          </a:prstGeom>
        </p:spPr>
      </p:pic>
      <p:sp>
        <p:nvSpPr>
          <p:cNvPr id="19" name="Rectangle 18"/>
          <p:cNvSpPr/>
          <p:nvPr/>
        </p:nvSpPr>
        <p:spPr>
          <a:xfrm>
            <a:off x="6172200" y="852905"/>
            <a:ext cx="2963264" cy="294105"/>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Mesos</a:t>
            </a:r>
            <a:endParaRPr lang="en-US" sz="1400" dirty="0" smtClean="0">
              <a:solidFill>
                <a:schemeClr val="tx1"/>
              </a:solidFill>
              <a:latin typeface="Helvetica Neue Light"/>
              <a:cs typeface="Helvetica Neue Light"/>
            </a:endParaRPr>
          </a:p>
        </p:txBody>
      </p:sp>
      <p:grpSp>
        <p:nvGrpSpPr>
          <p:cNvPr id="20" name="Group 19"/>
          <p:cNvGrpSpPr/>
          <p:nvPr/>
        </p:nvGrpSpPr>
        <p:grpSpPr>
          <a:xfrm>
            <a:off x="6176464" y="0"/>
            <a:ext cx="2963265" cy="794084"/>
            <a:chOff x="164226" y="1752599"/>
            <a:chExt cx="8217774" cy="2057400"/>
          </a:xfrm>
        </p:grpSpPr>
        <p:sp>
          <p:nvSpPr>
            <p:cNvPr id="21" name="Rectangle 20"/>
            <p:cNvSpPr/>
            <p:nvPr/>
          </p:nvSpPr>
          <p:spPr>
            <a:xfrm>
              <a:off x="164226" y="3300886"/>
              <a:ext cx="8217774" cy="509113"/>
            </a:xfrm>
            <a:prstGeom prst="rect">
              <a:avLst/>
            </a:prstGeom>
            <a:solidFill>
              <a:srgbClr val="376092"/>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800" dirty="0" smtClean="0">
                  <a:solidFill>
                    <a:srgbClr val="FFFFFF"/>
                  </a:solidFill>
                  <a:latin typeface="Helvetica Neue Light"/>
                  <a:cs typeface="Helvetica Neue Light"/>
                </a:rPr>
                <a:t>Spark</a:t>
              </a:r>
              <a:endParaRPr lang="en-US" sz="1800" dirty="0" smtClean="0">
                <a:solidFill>
                  <a:srgbClr val="FFFFFF"/>
                </a:solidFill>
                <a:latin typeface="Helvetica Neue Light"/>
                <a:cs typeface="Helvetica Neue Light"/>
              </a:endParaRPr>
            </a:p>
          </p:txBody>
        </p:sp>
        <p:sp>
          <p:nvSpPr>
            <p:cNvPr id="24" name="Rectangle 23"/>
            <p:cNvSpPr/>
            <p:nvPr/>
          </p:nvSpPr>
          <p:spPr>
            <a:xfrm>
              <a:off x="164227" y="1752600"/>
              <a:ext cx="1892300" cy="1447801"/>
            </a:xfrm>
            <a:prstGeom prst="rect">
              <a:avLst/>
            </a:prstGeom>
            <a:solidFill>
              <a:schemeClr val="tx2"/>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rgbClr val="FFFFFF"/>
                  </a:solidFill>
                  <a:latin typeface="Helvetica Neue Light"/>
                  <a:cs typeface="Helvetica Neue Light"/>
                </a:rPr>
                <a:t>Spark</a:t>
              </a:r>
            </a:p>
            <a:p>
              <a:pPr algn="ctr"/>
              <a:r>
                <a:rPr lang="en-US" sz="1400" dirty="0" smtClean="0">
                  <a:solidFill>
                    <a:srgbClr val="FFFFFF"/>
                  </a:solidFill>
                  <a:latin typeface="Helvetica Neue Light"/>
                  <a:cs typeface="Helvetica Neue Light"/>
                </a:rPr>
                <a:t>Stream.</a:t>
              </a:r>
              <a:endParaRPr lang="en-US" sz="1400" dirty="0" smtClean="0">
                <a:solidFill>
                  <a:srgbClr val="FFFFFF"/>
                </a:solidFill>
                <a:latin typeface="Helvetica Neue Light"/>
                <a:cs typeface="Helvetica Neue Light"/>
              </a:endParaRPr>
            </a:p>
          </p:txBody>
        </p:sp>
        <p:sp>
          <p:nvSpPr>
            <p:cNvPr id="26" name="Rectangle 25"/>
            <p:cNvSpPr/>
            <p:nvPr/>
          </p:nvSpPr>
          <p:spPr>
            <a:xfrm>
              <a:off x="2132727" y="2514600"/>
              <a:ext cx="2133600" cy="685801"/>
            </a:xfrm>
            <a:prstGeom prst="rect">
              <a:avLst/>
            </a:prstGeom>
            <a:solidFill>
              <a:srgbClr val="1F497D"/>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rgbClr val="FFFFFF"/>
                  </a:solidFill>
                  <a:latin typeface="Helvetica Neue Light"/>
                  <a:cs typeface="Helvetica Neue Light"/>
                </a:rPr>
                <a:t>Shark</a:t>
              </a:r>
              <a:endParaRPr lang="en-US" sz="1400" dirty="0" smtClean="0">
                <a:solidFill>
                  <a:srgbClr val="FFFFFF"/>
                </a:solidFill>
                <a:latin typeface="Helvetica Neue Light"/>
                <a:cs typeface="Helvetica Neue Light"/>
              </a:endParaRPr>
            </a:p>
          </p:txBody>
        </p:sp>
        <p:sp>
          <p:nvSpPr>
            <p:cNvPr id="27" name="Rectangle 26"/>
            <p:cNvSpPr/>
            <p:nvPr/>
          </p:nvSpPr>
          <p:spPr>
            <a:xfrm>
              <a:off x="2133600" y="1752600"/>
              <a:ext cx="21336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BlinkDB</a:t>
              </a:r>
              <a:endParaRPr lang="en-US" sz="1400" dirty="0" smtClean="0">
                <a:solidFill>
                  <a:schemeClr val="tx1"/>
                </a:solidFill>
                <a:latin typeface="Helvetica Neue Light"/>
                <a:cs typeface="Helvetica Neue Light"/>
              </a:endParaRPr>
            </a:p>
          </p:txBody>
        </p:sp>
        <p:sp>
          <p:nvSpPr>
            <p:cNvPr id="28" name="Rectangle 27"/>
            <p:cNvSpPr/>
            <p:nvPr/>
          </p:nvSpPr>
          <p:spPr>
            <a:xfrm>
              <a:off x="4343400" y="1752600"/>
              <a:ext cx="17526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GraphX</a:t>
              </a:r>
              <a:endParaRPr lang="en-US" sz="1400" dirty="0" smtClean="0">
                <a:solidFill>
                  <a:schemeClr val="tx1"/>
                </a:solidFill>
                <a:latin typeface="Helvetica Neue Light"/>
                <a:cs typeface="Helvetica Neue Light"/>
              </a:endParaRPr>
            </a:p>
          </p:txBody>
        </p:sp>
        <p:sp>
          <p:nvSpPr>
            <p:cNvPr id="29" name="Rectangle 28"/>
            <p:cNvSpPr/>
            <p:nvPr/>
          </p:nvSpPr>
          <p:spPr>
            <a:xfrm>
              <a:off x="6172200" y="2514600"/>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MLlib</a:t>
              </a:r>
              <a:endParaRPr lang="en-US" sz="1400" dirty="0" smtClean="0">
                <a:solidFill>
                  <a:schemeClr val="tx1"/>
                </a:solidFill>
                <a:latin typeface="Helvetica Neue Light"/>
                <a:cs typeface="Helvetica Neue Light"/>
              </a:endParaRPr>
            </a:p>
          </p:txBody>
        </p:sp>
        <p:sp>
          <p:nvSpPr>
            <p:cNvPr id="32" name="Rectangle 31"/>
            <p:cNvSpPr/>
            <p:nvPr/>
          </p:nvSpPr>
          <p:spPr>
            <a:xfrm>
              <a:off x="6172200" y="1752599"/>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MLBase</a:t>
              </a:r>
              <a:endParaRPr lang="en-US" sz="1400" dirty="0" smtClean="0">
                <a:solidFill>
                  <a:schemeClr val="tx1"/>
                </a:solidFill>
                <a:latin typeface="Helvetica Neue Light"/>
                <a:cs typeface="Helvetica Neue Light"/>
              </a:endParaRPr>
            </a:p>
          </p:txBody>
        </p:sp>
      </p:grpSp>
      <p:grpSp>
        <p:nvGrpSpPr>
          <p:cNvPr id="33" name="Group 32"/>
          <p:cNvGrpSpPr/>
          <p:nvPr/>
        </p:nvGrpSpPr>
        <p:grpSpPr>
          <a:xfrm>
            <a:off x="6172200" y="1235243"/>
            <a:ext cx="2963264" cy="441157"/>
            <a:chOff x="164227" y="4953001"/>
            <a:chExt cx="8217773" cy="1142999"/>
          </a:xfrm>
        </p:grpSpPr>
        <p:sp>
          <p:nvSpPr>
            <p:cNvPr id="34" name="Rectangle 33"/>
            <p:cNvSpPr/>
            <p:nvPr/>
          </p:nvSpPr>
          <p:spPr>
            <a:xfrm>
              <a:off x="164227" y="4953001"/>
              <a:ext cx="8217773" cy="1142999"/>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400" dirty="0" smtClean="0">
                <a:solidFill>
                  <a:schemeClr val="tx1"/>
                </a:solidFill>
                <a:latin typeface="Helvetica Neue Light"/>
                <a:cs typeface="Helvetica Neue Light"/>
              </a:endParaRPr>
            </a:p>
            <a:p>
              <a:pPr algn="ctr"/>
              <a:r>
                <a:rPr lang="en-US" sz="1400" dirty="0" smtClean="0">
                  <a:solidFill>
                    <a:schemeClr val="tx1"/>
                  </a:solidFill>
                  <a:latin typeface="Helvetica Neue Light"/>
                  <a:cs typeface="Helvetica Neue Light"/>
                </a:rPr>
                <a:t>HDFS, S3, … </a:t>
              </a:r>
              <a:endParaRPr lang="en-US" sz="1400" dirty="0" smtClean="0">
                <a:solidFill>
                  <a:schemeClr val="tx1"/>
                </a:solidFill>
                <a:latin typeface="Helvetica Neue Light"/>
                <a:cs typeface="Helvetica Neue Light"/>
              </a:endParaRPr>
            </a:p>
          </p:txBody>
        </p:sp>
        <p:sp>
          <p:nvSpPr>
            <p:cNvPr id="41" name="Rectangle 40"/>
            <p:cNvSpPr/>
            <p:nvPr/>
          </p:nvSpPr>
          <p:spPr>
            <a:xfrm>
              <a:off x="2209800" y="4953001"/>
              <a:ext cx="4038600" cy="533400"/>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Tachyon</a:t>
              </a:r>
              <a:endParaRPr lang="en-US" sz="1400" dirty="0" smtClean="0">
                <a:solidFill>
                  <a:schemeClr val="tx1"/>
                </a:solidFill>
                <a:latin typeface="Helvetica Neue Light"/>
                <a:cs typeface="Helvetica Neue Light"/>
              </a:endParaRPr>
            </a:p>
          </p:txBody>
        </p:sp>
      </p:grpSp>
      <p:pic>
        <p:nvPicPr>
          <p:cNvPr id="42" name="Picture 41"/>
          <p:cNvPicPr>
            <a:picLocks noChangeAspect="1"/>
          </p:cNvPicPr>
          <p:nvPr/>
        </p:nvPicPr>
        <p:blipFill>
          <a:blip r:embed="rId16">
            <a:clrChange>
              <a:clrFrom>
                <a:srgbClr val="FFFFFF"/>
              </a:clrFrom>
              <a:clrTo>
                <a:srgbClr val="FFFFFF">
                  <a:alpha val="0"/>
                </a:srgbClr>
              </a:clrTo>
            </a:clrChange>
          </a:blip>
          <a:stretch>
            <a:fillRect/>
          </a:stretch>
        </p:blipFill>
        <p:spPr>
          <a:xfrm>
            <a:off x="6032500" y="3733800"/>
            <a:ext cx="6083300" cy="1333500"/>
          </a:xfrm>
          <a:prstGeom prst="rect">
            <a:avLst/>
          </a:prstGeom>
        </p:spPr>
      </p:pic>
    </p:spTree>
    <p:extLst>
      <p:ext uri="{BB962C8B-B14F-4D97-AF65-F5344CB8AC3E}">
        <p14:creationId xmlns:p14="http://schemas.microsoft.com/office/powerpoint/2010/main" val="49771280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1143000"/>
          </a:xfrm>
        </p:spPr>
        <p:txBody>
          <a:bodyPr/>
          <a:lstStyle/>
          <a:p>
            <a:r>
              <a:rPr lang="en-US" dirty="0"/>
              <a:t>Gaining Rapid Traction</a:t>
            </a:r>
          </a:p>
        </p:txBody>
      </p:sp>
      <p:pic>
        <p:nvPicPr>
          <p:cNvPr id="4" name="Picture 1" descr="Screen Shot 2013-02-24 at 6.20.31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212" y="1371600"/>
            <a:ext cx="8177988" cy="4800600"/>
          </a:xfrm>
          <a:prstGeom prst="rect">
            <a:avLst/>
          </a:prstGeom>
          <a:solidFill>
            <a:schemeClr val="accent1"/>
          </a:solidFill>
          <a:ln w="9525">
            <a:solidFill>
              <a:schemeClr val="bg1">
                <a:lumMod val="85000"/>
              </a:schemeClr>
            </a:solidFill>
            <a:miter lim="800000"/>
            <a:headEnd/>
            <a:tailEnd/>
          </a:ln>
          <a:effectLst>
            <a:outerShdw blurRad="50800" dist="38100" dir="2700000" algn="tl" rotWithShape="0">
              <a:srgbClr val="000000">
                <a:alpha val="43000"/>
              </a:srgbClr>
            </a:outerShdw>
          </a:effectLst>
        </p:spPr>
      </p:pic>
      <p:sp>
        <p:nvSpPr>
          <p:cNvPr id="5" name="Rounded Rectangle 4"/>
          <p:cNvSpPr/>
          <p:nvPr/>
        </p:nvSpPr>
        <p:spPr>
          <a:xfrm>
            <a:off x="2600325" y="3048000"/>
            <a:ext cx="5095875" cy="419100"/>
          </a:xfrm>
          <a:prstGeom prst="roundRect">
            <a:avLst/>
          </a:prstGeom>
          <a:ln w="76200" cmpd="sng">
            <a:solidFill>
              <a:srgbClr val="FF0000"/>
            </a:solidFill>
            <a:headEnd type="none" w="med" len="med"/>
            <a:tailEnd type="none"/>
          </a:ln>
          <a:effectLst>
            <a:glow rad="101600">
              <a:schemeClr val="bg1">
                <a:alpha val="75000"/>
              </a:schemeClr>
            </a:glow>
          </a:effectLst>
        </p:spPr>
        <p:style>
          <a:lnRef idx="2">
            <a:schemeClr val="accent1"/>
          </a:lnRef>
          <a:fillRef idx="0">
            <a:schemeClr val="accent1"/>
          </a:fillRef>
          <a:effectRef idx="1">
            <a:schemeClr val="accent1"/>
          </a:effectRef>
          <a:fontRef idx="minor">
            <a:schemeClr val="tx1"/>
          </a:fontRef>
        </p:style>
        <p:txBody>
          <a:bodyPr lIns="91438" tIns="45719" rIns="91438" bIns="45719" anchor="ctr"/>
          <a:lstStyle/>
          <a:p>
            <a:pPr algn="ctr">
              <a:defRPr/>
            </a:pPr>
            <a:endParaRPr lang="en-US" sz="1700" dirty="0">
              <a:cs typeface="Corbel"/>
              <a:sym typeface="Gill Sans" pitchFamily="-84" charset="0"/>
            </a:endParaRPr>
          </a:p>
        </p:txBody>
      </p:sp>
      <p:pic>
        <p:nvPicPr>
          <p:cNvPr id="6" name="Picture 5" descr="Screen Shot 2013-08-28 at 10.10.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267200"/>
            <a:ext cx="8242300" cy="2146300"/>
          </a:xfrm>
          <a:prstGeom prst="rect">
            <a:avLst/>
          </a:prstGeom>
          <a:ln>
            <a:solidFill>
              <a:srgbClr val="D9D9D9"/>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9143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BlinkDB</a:t>
            </a:r>
            <a:endParaRPr lang="en-US" dirty="0"/>
          </a:p>
        </p:txBody>
      </p:sp>
      <p:sp>
        <p:nvSpPr>
          <p:cNvPr id="3" name="Content Placeholder 2"/>
          <p:cNvSpPr>
            <a:spLocks noGrp="1"/>
          </p:cNvSpPr>
          <p:nvPr>
            <p:ph idx="1"/>
          </p:nvPr>
        </p:nvSpPr>
        <p:spPr>
          <a:xfrm>
            <a:off x="152400" y="1676400"/>
            <a:ext cx="6317983" cy="4495800"/>
          </a:xfrm>
        </p:spPr>
        <p:txBody>
          <a:bodyPr/>
          <a:lstStyle/>
          <a:p>
            <a:r>
              <a:rPr lang="en-US" dirty="0" smtClean="0"/>
              <a:t>Trade between query performance and accuracy using sampling </a:t>
            </a:r>
          </a:p>
          <a:p>
            <a:pPr eaLnBrk="1" hangingPunct="1"/>
            <a:r>
              <a:rPr lang="en-US" dirty="0">
                <a:ea typeface="ＭＳ Ｐゴシック" pitchFamily="-84" charset="-128"/>
              </a:rPr>
              <a:t>Why? </a:t>
            </a:r>
          </a:p>
          <a:p>
            <a:pPr lvl="1" eaLnBrk="1" hangingPunct="1"/>
            <a:r>
              <a:rPr lang="en-US" dirty="0" smtClean="0">
                <a:ea typeface="ＭＳ Ｐゴシック" pitchFamily="-84" charset="-128"/>
                <a:sym typeface="Wingdings" pitchFamily="-84" charset="2"/>
              </a:rPr>
              <a:t>In</a:t>
            </a:r>
            <a:r>
              <a:rPr lang="en-US" dirty="0">
                <a:ea typeface="ＭＳ Ｐゴシック" pitchFamily="-84" charset="-128"/>
                <a:sym typeface="Wingdings" pitchFamily="-84" charset="2"/>
              </a:rPr>
              <a:t>-memory processing doesn’t guarantee interactive processing</a:t>
            </a:r>
          </a:p>
          <a:p>
            <a:pPr lvl="2" eaLnBrk="1" hangingPunct="1"/>
            <a:r>
              <a:rPr lang="en-US" dirty="0">
                <a:ea typeface="ＭＳ Ｐゴシック" pitchFamily="-84" charset="-128"/>
                <a:sym typeface="Wingdings" pitchFamily="-84" charset="2"/>
              </a:rPr>
              <a:t>E.g., ~10’s sec just to scan 512 GB RAM!</a:t>
            </a:r>
          </a:p>
          <a:p>
            <a:pPr lvl="2" eaLnBrk="1" hangingPunct="1"/>
            <a:r>
              <a:rPr lang="en-US" dirty="0">
                <a:ea typeface="ＭＳ Ｐゴシック" pitchFamily="-84" charset="-128"/>
                <a:sym typeface="Wingdings" pitchFamily="-84" charset="2"/>
              </a:rPr>
              <a:t>Gap between memory capacity and transfer rate increasing</a:t>
            </a:r>
          </a:p>
          <a:p>
            <a:endParaRPr lang="en-US" dirty="0" smtClean="0"/>
          </a:p>
          <a:p>
            <a:endParaRPr lang="en-US" dirty="0"/>
          </a:p>
          <a:p>
            <a:endParaRPr lang="en-US" dirty="0"/>
          </a:p>
        </p:txBody>
      </p:sp>
      <p:sp>
        <p:nvSpPr>
          <p:cNvPr id="5" name="Rectangle 4"/>
          <p:cNvSpPr/>
          <p:nvPr/>
        </p:nvSpPr>
        <p:spPr>
          <a:xfrm>
            <a:off x="6172200" y="852905"/>
            <a:ext cx="2963264" cy="294105"/>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Mesos</a:t>
            </a:r>
            <a:endParaRPr lang="en-US" sz="1400" dirty="0" smtClean="0">
              <a:solidFill>
                <a:schemeClr val="tx1"/>
              </a:solidFill>
              <a:latin typeface="Helvetica Neue Light"/>
              <a:cs typeface="Helvetica Neue Light"/>
            </a:endParaRPr>
          </a:p>
        </p:txBody>
      </p:sp>
      <p:grpSp>
        <p:nvGrpSpPr>
          <p:cNvPr id="6" name="Group 5"/>
          <p:cNvGrpSpPr/>
          <p:nvPr/>
        </p:nvGrpSpPr>
        <p:grpSpPr>
          <a:xfrm>
            <a:off x="6176464" y="0"/>
            <a:ext cx="2963265" cy="794084"/>
            <a:chOff x="164226" y="1752599"/>
            <a:chExt cx="8217774" cy="2057400"/>
          </a:xfrm>
        </p:grpSpPr>
        <p:sp>
          <p:nvSpPr>
            <p:cNvPr id="10" name="Rectangle 9"/>
            <p:cNvSpPr/>
            <p:nvPr/>
          </p:nvSpPr>
          <p:spPr>
            <a:xfrm>
              <a:off x="164226" y="3300886"/>
              <a:ext cx="8217774" cy="509113"/>
            </a:xfrm>
            <a:prstGeom prst="rect">
              <a:avLst/>
            </a:prstGeom>
            <a:solidFill>
              <a:schemeClr val="tx2">
                <a:lumMod val="40000"/>
                <a:lumOff val="60000"/>
              </a:schemeClr>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Spark</a:t>
              </a:r>
              <a:endParaRPr lang="en-US" sz="1400" dirty="0" smtClean="0">
                <a:solidFill>
                  <a:schemeClr val="tx1"/>
                </a:solidFill>
                <a:latin typeface="Helvetica Neue Light"/>
                <a:cs typeface="Helvetica Neue Light"/>
              </a:endParaRPr>
            </a:p>
          </p:txBody>
        </p:sp>
        <p:sp>
          <p:nvSpPr>
            <p:cNvPr id="11" name="Rectangle 10"/>
            <p:cNvSpPr/>
            <p:nvPr/>
          </p:nvSpPr>
          <p:spPr>
            <a:xfrm>
              <a:off x="164227" y="1752600"/>
              <a:ext cx="18923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Spark</a:t>
              </a:r>
            </a:p>
            <a:p>
              <a:pPr algn="ctr"/>
              <a:r>
                <a:rPr lang="en-US" sz="1400" dirty="0" smtClean="0">
                  <a:solidFill>
                    <a:schemeClr val="tx1"/>
                  </a:solidFill>
                  <a:latin typeface="Helvetica Neue Light"/>
                  <a:cs typeface="Helvetica Neue Light"/>
                </a:rPr>
                <a:t>Stream.</a:t>
              </a:r>
              <a:endParaRPr lang="en-US" sz="1400" dirty="0" smtClean="0">
                <a:solidFill>
                  <a:schemeClr val="tx1"/>
                </a:solidFill>
                <a:latin typeface="Helvetica Neue Light"/>
                <a:cs typeface="Helvetica Neue Light"/>
              </a:endParaRPr>
            </a:p>
          </p:txBody>
        </p:sp>
        <p:sp>
          <p:nvSpPr>
            <p:cNvPr id="12" name="Rectangle 11"/>
            <p:cNvSpPr/>
            <p:nvPr/>
          </p:nvSpPr>
          <p:spPr>
            <a:xfrm>
              <a:off x="2132727" y="2514600"/>
              <a:ext cx="21336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Shark</a:t>
              </a:r>
              <a:endParaRPr lang="en-US" sz="1400" dirty="0" smtClean="0">
                <a:solidFill>
                  <a:schemeClr val="tx1"/>
                </a:solidFill>
                <a:latin typeface="Helvetica Neue Light"/>
                <a:cs typeface="Helvetica Neue Light"/>
              </a:endParaRPr>
            </a:p>
          </p:txBody>
        </p:sp>
        <p:sp>
          <p:nvSpPr>
            <p:cNvPr id="13" name="Rectangle 12"/>
            <p:cNvSpPr/>
            <p:nvPr/>
          </p:nvSpPr>
          <p:spPr>
            <a:xfrm>
              <a:off x="2133600" y="1752600"/>
              <a:ext cx="2133600" cy="685801"/>
            </a:xfrm>
            <a:prstGeom prst="rect">
              <a:avLst/>
            </a:prstGeom>
            <a:solidFill>
              <a:srgbClr val="376092"/>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err="1" smtClean="0">
                  <a:solidFill>
                    <a:srgbClr val="FFFFFF"/>
                  </a:solidFill>
                  <a:latin typeface="Helvetica Neue Light"/>
                  <a:cs typeface="Helvetica Neue Light"/>
                </a:rPr>
                <a:t>BlinkDB</a:t>
              </a:r>
              <a:endParaRPr lang="en-US" sz="1600" dirty="0" smtClean="0">
                <a:solidFill>
                  <a:srgbClr val="FFFFFF"/>
                </a:solidFill>
                <a:latin typeface="Helvetica Neue Light"/>
                <a:cs typeface="Helvetica Neue Light"/>
              </a:endParaRPr>
            </a:p>
          </p:txBody>
        </p:sp>
        <p:sp>
          <p:nvSpPr>
            <p:cNvPr id="14" name="Rectangle 13"/>
            <p:cNvSpPr/>
            <p:nvPr/>
          </p:nvSpPr>
          <p:spPr>
            <a:xfrm>
              <a:off x="4343400" y="1752600"/>
              <a:ext cx="17526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GraphX</a:t>
              </a:r>
              <a:endParaRPr lang="en-US" sz="1400" dirty="0" smtClean="0">
                <a:solidFill>
                  <a:schemeClr val="tx1"/>
                </a:solidFill>
                <a:latin typeface="Helvetica Neue Light"/>
                <a:cs typeface="Helvetica Neue Light"/>
              </a:endParaRPr>
            </a:p>
          </p:txBody>
        </p:sp>
        <p:sp>
          <p:nvSpPr>
            <p:cNvPr id="15" name="Rectangle 14"/>
            <p:cNvSpPr/>
            <p:nvPr/>
          </p:nvSpPr>
          <p:spPr>
            <a:xfrm>
              <a:off x="6172200" y="2514600"/>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MLlib</a:t>
              </a:r>
              <a:endParaRPr lang="en-US" sz="1400" dirty="0" smtClean="0">
                <a:solidFill>
                  <a:schemeClr val="tx1"/>
                </a:solidFill>
                <a:latin typeface="Helvetica Neue Light"/>
                <a:cs typeface="Helvetica Neue Light"/>
              </a:endParaRPr>
            </a:p>
          </p:txBody>
        </p:sp>
        <p:sp>
          <p:nvSpPr>
            <p:cNvPr id="16" name="Rectangle 15"/>
            <p:cNvSpPr/>
            <p:nvPr/>
          </p:nvSpPr>
          <p:spPr>
            <a:xfrm>
              <a:off x="6172200" y="1752599"/>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MLBase</a:t>
              </a:r>
              <a:endParaRPr lang="en-US" sz="1400" dirty="0" smtClean="0">
                <a:solidFill>
                  <a:schemeClr val="tx1"/>
                </a:solidFill>
                <a:latin typeface="Helvetica Neue Light"/>
                <a:cs typeface="Helvetica Neue Light"/>
              </a:endParaRPr>
            </a:p>
          </p:txBody>
        </p:sp>
      </p:grpSp>
      <p:grpSp>
        <p:nvGrpSpPr>
          <p:cNvPr id="7" name="Group 6"/>
          <p:cNvGrpSpPr/>
          <p:nvPr/>
        </p:nvGrpSpPr>
        <p:grpSpPr>
          <a:xfrm>
            <a:off x="6172200" y="1235243"/>
            <a:ext cx="2963264" cy="441157"/>
            <a:chOff x="164227" y="4953001"/>
            <a:chExt cx="8217773" cy="1142999"/>
          </a:xfrm>
        </p:grpSpPr>
        <p:sp>
          <p:nvSpPr>
            <p:cNvPr id="8" name="Rectangle 7"/>
            <p:cNvSpPr/>
            <p:nvPr/>
          </p:nvSpPr>
          <p:spPr>
            <a:xfrm>
              <a:off x="164227" y="4953001"/>
              <a:ext cx="8217773" cy="1142999"/>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400" dirty="0" smtClean="0">
                <a:solidFill>
                  <a:schemeClr val="tx1"/>
                </a:solidFill>
                <a:latin typeface="Helvetica Neue Light"/>
                <a:cs typeface="Helvetica Neue Light"/>
              </a:endParaRPr>
            </a:p>
            <a:p>
              <a:pPr algn="ctr"/>
              <a:r>
                <a:rPr lang="en-US" sz="1400" dirty="0" smtClean="0">
                  <a:solidFill>
                    <a:schemeClr val="tx1"/>
                  </a:solidFill>
                  <a:latin typeface="Helvetica Neue Light"/>
                  <a:cs typeface="Helvetica Neue Light"/>
                </a:rPr>
                <a:t>HDFS, S3, … </a:t>
              </a:r>
              <a:endParaRPr lang="en-US" sz="1400" dirty="0" smtClean="0">
                <a:solidFill>
                  <a:schemeClr val="tx1"/>
                </a:solidFill>
                <a:latin typeface="Helvetica Neue Light"/>
                <a:cs typeface="Helvetica Neue Light"/>
              </a:endParaRPr>
            </a:p>
          </p:txBody>
        </p:sp>
        <p:sp>
          <p:nvSpPr>
            <p:cNvPr id="9" name="Rectangle 8"/>
            <p:cNvSpPr/>
            <p:nvPr/>
          </p:nvSpPr>
          <p:spPr>
            <a:xfrm>
              <a:off x="2209800" y="4953001"/>
              <a:ext cx="4038600" cy="533400"/>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Tachyon</a:t>
              </a:r>
              <a:endParaRPr lang="en-US" sz="1400" dirty="0" smtClean="0">
                <a:solidFill>
                  <a:schemeClr val="tx1"/>
                </a:solidFill>
                <a:latin typeface="Helvetica Neue Light"/>
                <a:cs typeface="Helvetica Neue Light"/>
              </a:endParaRPr>
            </a:p>
          </p:txBody>
        </p:sp>
      </p:grpSp>
      <p:grpSp>
        <p:nvGrpSpPr>
          <p:cNvPr id="17" name="Group 4"/>
          <p:cNvGrpSpPr>
            <a:grpSpLocks/>
          </p:cNvGrpSpPr>
          <p:nvPr/>
        </p:nvGrpSpPr>
        <p:grpSpPr bwMode="auto">
          <a:xfrm>
            <a:off x="5638800" y="2057400"/>
            <a:ext cx="2027498" cy="3383201"/>
            <a:chOff x="15255066" y="3108324"/>
            <a:chExt cx="4569634" cy="6766402"/>
          </a:xfrm>
        </p:grpSpPr>
        <p:grpSp>
          <p:nvGrpSpPr>
            <p:cNvPr id="18" name="Group 2"/>
            <p:cNvGrpSpPr>
              <a:grpSpLocks/>
            </p:cNvGrpSpPr>
            <p:nvPr/>
          </p:nvGrpSpPr>
          <p:grpSpPr bwMode="auto">
            <a:xfrm>
              <a:off x="16475075" y="3752850"/>
              <a:ext cx="3255962" cy="5688012"/>
              <a:chOff x="17013238" y="3608388"/>
              <a:chExt cx="2374900" cy="4410075"/>
            </a:xfrm>
          </p:grpSpPr>
          <p:grpSp>
            <p:nvGrpSpPr>
              <p:cNvPr id="24" name="Group 71"/>
              <p:cNvGrpSpPr>
                <a:grpSpLocks/>
              </p:cNvGrpSpPr>
              <p:nvPr/>
            </p:nvGrpSpPr>
            <p:grpSpPr bwMode="auto">
              <a:xfrm>
                <a:off x="17013238" y="6243638"/>
                <a:ext cx="2176462" cy="1774825"/>
                <a:chOff x="1806984" y="3276600"/>
                <a:chExt cx="1241016" cy="1026012"/>
              </a:xfrm>
            </p:grpSpPr>
            <p:pic>
              <p:nvPicPr>
                <p:cNvPr id="30" name="Picture 72" descr="CPU.jpg"/>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1883184" y="3429000"/>
                  <a:ext cx="1164816" cy="873612"/>
                </a:xfrm>
                <a:prstGeom prst="rect">
                  <a:avLst/>
                </a:prstGeom>
                <a:noFill/>
                <a:ln w="9525">
                  <a:noFill/>
                  <a:miter lim="800000"/>
                  <a:headEnd/>
                  <a:tailEnd/>
                </a:ln>
              </p:spPr>
            </p:pic>
            <p:pic>
              <p:nvPicPr>
                <p:cNvPr id="31" name="Picture 73" descr="CPU.jpg"/>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1806984" y="3276600"/>
                  <a:ext cx="1164816" cy="873612"/>
                </a:xfrm>
                <a:prstGeom prst="rect">
                  <a:avLst/>
                </a:prstGeom>
                <a:noFill/>
                <a:ln w="9525">
                  <a:noFill/>
                  <a:miter lim="800000"/>
                  <a:headEnd/>
                  <a:tailEnd/>
                </a:ln>
              </p:spPr>
            </p:pic>
          </p:grpSp>
          <p:grpSp>
            <p:nvGrpSpPr>
              <p:cNvPr id="25" name="Group 74"/>
              <p:cNvGrpSpPr>
                <a:grpSpLocks noChangeAspect="1"/>
              </p:cNvGrpSpPr>
              <p:nvPr/>
            </p:nvGrpSpPr>
            <p:grpSpPr bwMode="auto">
              <a:xfrm>
                <a:off x="17249775" y="3608388"/>
                <a:ext cx="2138363" cy="1982788"/>
                <a:chOff x="4191000" y="1447800"/>
                <a:chExt cx="3962400" cy="3724275"/>
              </a:xfrm>
            </p:grpSpPr>
            <p:pic>
              <p:nvPicPr>
                <p:cNvPr id="28" name="Picture 75" descr="DDR2-Laptop-RAM-Memory.jpg"/>
                <p:cNvPicPr>
                  <a:picLocks noChangeAspect="1"/>
                </p:cNvPicPr>
                <p:nvPr/>
              </p:nvPicPr>
              <p:blipFill>
                <a:blip r:embed="rId3"/>
                <a:srcRect/>
                <a:stretch>
                  <a:fillRect/>
                </a:stretch>
              </p:blipFill>
              <p:spPr bwMode="auto">
                <a:xfrm>
                  <a:off x="4191000" y="2200275"/>
                  <a:ext cx="3962400" cy="2971800"/>
                </a:xfrm>
                <a:prstGeom prst="rect">
                  <a:avLst/>
                </a:prstGeom>
                <a:noFill/>
                <a:ln w="9525">
                  <a:noFill/>
                  <a:miter lim="800000"/>
                  <a:headEnd/>
                  <a:tailEnd/>
                </a:ln>
              </p:spPr>
            </p:pic>
            <p:pic>
              <p:nvPicPr>
                <p:cNvPr id="29" name="Picture 76" descr="DDR2-Laptop-RAM-Memory.jpg"/>
                <p:cNvPicPr>
                  <a:picLocks noChangeAspect="1"/>
                </p:cNvPicPr>
                <p:nvPr/>
              </p:nvPicPr>
              <p:blipFill>
                <a:blip r:embed="rId3"/>
                <a:srcRect/>
                <a:stretch>
                  <a:fillRect/>
                </a:stretch>
              </p:blipFill>
              <p:spPr bwMode="auto">
                <a:xfrm>
                  <a:off x="4191000" y="1447800"/>
                  <a:ext cx="3962400" cy="2971800"/>
                </a:xfrm>
                <a:prstGeom prst="rect">
                  <a:avLst/>
                </a:prstGeom>
                <a:noFill/>
                <a:ln w="9525">
                  <a:noFill/>
                  <a:miter lim="800000"/>
                  <a:headEnd/>
                  <a:tailEnd/>
                </a:ln>
              </p:spPr>
            </p:pic>
          </p:grpSp>
          <p:sp>
            <p:nvSpPr>
              <p:cNvPr id="26" name="Up-Down Arrow 25"/>
              <p:cNvSpPr/>
              <p:nvPr/>
            </p:nvSpPr>
            <p:spPr bwMode="auto">
              <a:xfrm>
                <a:off x="17835363" y="5058309"/>
                <a:ext cx="678543" cy="1393303"/>
              </a:xfrm>
              <a:prstGeom prst="upDownArrow">
                <a:avLst/>
              </a:prstGeom>
              <a:solidFill>
                <a:srgbClr val="1F497D">
                  <a:lumMod val="60000"/>
                  <a:lumOff val="40000"/>
                </a:srgbClr>
              </a:solidFill>
              <a:ln w="12700" cap="flat" cmpd="sng" algn="ctr">
                <a:solidFill>
                  <a:sysClr val="windowText" lastClr="000000"/>
                </a:solidFill>
                <a:prstDash val="solid"/>
                <a:headEnd type="none" w="med" len="med"/>
                <a:tailEnd type="none"/>
              </a:ln>
              <a:effectLst/>
            </p:spPr>
            <p:txBody>
              <a:bodyPr anchor="ctr"/>
              <a:lstStyle/>
              <a:p>
                <a:pPr algn="ctr" fontAlgn="auto">
                  <a:spcBef>
                    <a:spcPts val="0"/>
                  </a:spcBef>
                  <a:spcAft>
                    <a:spcPts val="0"/>
                  </a:spcAft>
                  <a:defRPr/>
                </a:pPr>
                <a:endParaRPr lang="en-US" sz="1700" kern="0" dirty="0">
                  <a:solidFill>
                    <a:sysClr val="windowText" lastClr="000000"/>
                  </a:solidFill>
                  <a:latin typeface="Helvetica Neue Light"/>
                  <a:ea typeface="+mn-ea"/>
                  <a:cs typeface="Helvetica Neue Light"/>
                  <a:sym typeface="Gill Sans" charset="0"/>
                </a:endParaRPr>
              </a:p>
            </p:txBody>
          </p:sp>
          <p:sp>
            <p:nvSpPr>
              <p:cNvPr id="27" name="Up-Down Arrow 26"/>
              <p:cNvSpPr/>
              <p:nvPr/>
            </p:nvSpPr>
            <p:spPr bwMode="auto">
              <a:xfrm>
                <a:off x="18013684" y="5058309"/>
                <a:ext cx="683175" cy="1393303"/>
              </a:xfrm>
              <a:prstGeom prst="upDownArrow">
                <a:avLst/>
              </a:prstGeom>
              <a:solidFill>
                <a:srgbClr val="1F497D">
                  <a:lumMod val="60000"/>
                  <a:lumOff val="40000"/>
                </a:srgbClr>
              </a:solidFill>
              <a:ln w="12700" cap="flat" cmpd="sng" algn="ctr">
                <a:solidFill>
                  <a:sysClr val="windowText" lastClr="000000"/>
                </a:solidFill>
                <a:prstDash val="solid"/>
                <a:headEnd type="none" w="med" len="med"/>
                <a:tailEnd type="none"/>
              </a:ln>
              <a:effectLst/>
            </p:spPr>
            <p:txBody>
              <a:bodyPr anchor="ctr"/>
              <a:lstStyle/>
              <a:p>
                <a:pPr algn="ctr" fontAlgn="auto">
                  <a:spcBef>
                    <a:spcPts val="0"/>
                  </a:spcBef>
                  <a:spcAft>
                    <a:spcPts val="0"/>
                  </a:spcAft>
                  <a:defRPr/>
                </a:pPr>
                <a:endParaRPr lang="en-US" sz="1700" kern="0" dirty="0">
                  <a:solidFill>
                    <a:sysClr val="windowText" lastClr="000000"/>
                  </a:solidFill>
                  <a:latin typeface="Helvetica Neue Light"/>
                  <a:ea typeface="+mn-ea"/>
                  <a:cs typeface="Helvetica Neue Light"/>
                  <a:sym typeface="Gill Sans" charset="0"/>
                </a:endParaRPr>
              </a:p>
            </p:txBody>
          </p:sp>
        </p:grpSp>
        <p:sp>
          <p:nvSpPr>
            <p:cNvPr id="19" name="TextBox 74"/>
            <p:cNvSpPr txBox="1">
              <a:spLocks noChangeArrowheads="1"/>
            </p:cNvSpPr>
            <p:nvPr/>
          </p:nvSpPr>
          <p:spPr bwMode="auto">
            <a:xfrm>
              <a:off x="16462375" y="3108324"/>
              <a:ext cx="3044826" cy="738664"/>
            </a:xfrm>
            <a:prstGeom prst="rect">
              <a:avLst/>
            </a:prstGeom>
            <a:noFill/>
            <a:ln w="9525">
              <a:noFill/>
              <a:miter lim="800000"/>
              <a:headEnd/>
              <a:tailEnd/>
            </a:ln>
          </p:spPr>
          <p:txBody>
            <a:bodyPr>
              <a:prstTxWarp prst="textNoShape">
                <a:avLst/>
              </a:prstTxWarp>
              <a:spAutoFit/>
            </a:bodyPr>
            <a:lstStyle/>
            <a:p>
              <a:r>
                <a:rPr lang="en-US" sz="1800" dirty="0" smtClean="0">
                  <a:latin typeface="Helvetica Neue Light"/>
                  <a:cs typeface="Helvetica Neue Light"/>
                </a:rPr>
                <a:t>512GB</a:t>
              </a:r>
              <a:endParaRPr lang="en-US" sz="1800" dirty="0">
                <a:latin typeface="Helvetica Neue Light"/>
                <a:cs typeface="Helvetica Neue Light"/>
              </a:endParaRPr>
            </a:p>
          </p:txBody>
        </p:sp>
        <p:sp>
          <p:nvSpPr>
            <p:cNvPr id="20" name="TextBox 75"/>
            <p:cNvSpPr txBox="1">
              <a:spLocks noChangeArrowheads="1"/>
            </p:cNvSpPr>
            <p:nvPr/>
          </p:nvSpPr>
          <p:spPr bwMode="auto">
            <a:xfrm>
              <a:off x="16779874" y="9136062"/>
              <a:ext cx="3044826" cy="738664"/>
            </a:xfrm>
            <a:prstGeom prst="rect">
              <a:avLst/>
            </a:prstGeom>
            <a:noFill/>
            <a:ln w="9525">
              <a:noFill/>
              <a:miter lim="800000"/>
              <a:headEnd/>
              <a:tailEnd/>
            </a:ln>
          </p:spPr>
          <p:txBody>
            <a:bodyPr>
              <a:prstTxWarp prst="textNoShape">
                <a:avLst/>
              </a:prstTxWarp>
              <a:spAutoFit/>
            </a:bodyPr>
            <a:lstStyle/>
            <a:p>
              <a:r>
                <a:rPr lang="en-US" sz="1800" dirty="0">
                  <a:latin typeface="Helvetica Neue Light"/>
                  <a:cs typeface="Helvetica Neue Light"/>
                </a:rPr>
                <a:t>16 cores</a:t>
              </a:r>
            </a:p>
          </p:txBody>
        </p:sp>
        <p:grpSp>
          <p:nvGrpSpPr>
            <p:cNvPr id="21" name="Group 85"/>
            <p:cNvGrpSpPr>
              <a:grpSpLocks/>
            </p:cNvGrpSpPr>
            <p:nvPr/>
          </p:nvGrpSpPr>
          <p:grpSpPr bwMode="auto">
            <a:xfrm>
              <a:off x="15255066" y="5326062"/>
              <a:ext cx="2927352" cy="2438400"/>
              <a:chOff x="2468650" y="4317719"/>
              <a:chExt cx="2928061" cy="2692680"/>
            </a:xfrm>
          </p:grpSpPr>
          <p:cxnSp>
            <p:nvCxnSpPr>
              <p:cNvPr id="22" name="Curved Connector 86"/>
              <p:cNvCxnSpPr>
                <a:cxnSpLocks noChangeShapeType="1"/>
              </p:cNvCxnSpPr>
              <p:nvPr/>
            </p:nvCxnSpPr>
            <p:spPr bwMode="auto">
              <a:xfrm rot="10800000" flipV="1">
                <a:off x="4330647" y="4317719"/>
                <a:ext cx="12704" cy="2692680"/>
              </a:xfrm>
              <a:prstGeom prst="curvedConnector3">
                <a:avLst>
                  <a:gd name="adj1" fmla="val 5676116"/>
                </a:avLst>
              </a:prstGeom>
              <a:noFill/>
              <a:ln w="38100" cmpd="sng">
                <a:solidFill>
                  <a:srgbClr val="FF0000"/>
                </a:solidFill>
                <a:round/>
                <a:headEnd type="triangle" w="med" len="med"/>
                <a:tailEnd type="triangle" w="med" len="med"/>
              </a:ln>
            </p:spPr>
          </p:cxnSp>
          <p:sp>
            <p:nvSpPr>
              <p:cNvPr id="23" name="TextBox 16"/>
              <p:cNvSpPr txBox="1">
                <a:spLocks noChangeArrowheads="1"/>
              </p:cNvSpPr>
              <p:nvPr/>
            </p:nvSpPr>
            <p:spPr bwMode="auto">
              <a:xfrm>
                <a:off x="2468650" y="5231203"/>
                <a:ext cx="2928061" cy="815693"/>
              </a:xfrm>
              <a:prstGeom prst="rect">
                <a:avLst/>
              </a:prstGeom>
              <a:solidFill>
                <a:srgbClr val="FFFFBC"/>
              </a:solidFill>
              <a:ln w="9525">
                <a:solidFill>
                  <a:srgbClr val="FF0000"/>
                </a:solidFill>
                <a:miter lim="800000"/>
                <a:headEnd/>
                <a:tailEnd/>
              </a:ln>
            </p:spPr>
            <p:txBody>
              <a:bodyPr wrap="square">
                <a:prstTxWarp prst="textNoShape">
                  <a:avLst/>
                </a:prstTxWarp>
                <a:spAutoFit/>
              </a:bodyPr>
              <a:lstStyle/>
              <a:p>
                <a:r>
                  <a:rPr lang="en-US" sz="1800" dirty="0">
                    <a:latin typeface="Helvetica Neue Light"/>
                    <a:cs typeface="Helvetica Neue Light"/>
                  </a:rPr>
                  <a:t>40-60GB/s</a:t>
                </a:r>
              </a:p>
            </p:txBody>
          </p:sp>
        </p:grpSp>
      </p:grpSp>
      <p:sp>
        <p:nvSpPr>
          <p:cNvPr id="32" name="Rounded Rectangular Callout 31"/>
          <p:cNvSpPr/>
          <p:nvPr/>
        </p:nvSpPr>
        <p:spPr bwMode="auto">
          <a:xfrm>
            <a:off x="7509136" y="2446337"/>
            <a:ext cx="1562099" cy="762000"/>
          </a:xfrm>
          <a:prstGeom prst="wedgeRoundRectCallout">
            <a:avLst>
              <a:gd name="adj1" fmla="val -64478"/>
              <a:gd name="adj2" fmla="val 55035"/>
              <a:gd name="adj3" fmla="val 16667"/>
            </a:avLst>
          </a:prstGeom>
          <a:solidFill>
            <a:schemeClr val="bg1">
              <a:lumMod val="95000"/>
            </a:schemeClr>
          </a:solidFill>
          <a:ln w="12700" cap="flat" cmpd="sng" algn="ctr">
            <a:solidFill>
              <a:srgbClr val="000000"/>
            </a:solidFill>
            <a:prstDash val="solid"/>
            <a:round/>
            <a:headEnd type="none" w="med" len="med"/>
            <a:tailEnd type="none" w="med" len="med"/>
          </a:ln>
          <a:effectLst/>
          <a:extLst/>
        </p:spPr>
        <p:txBody>
          <a:bodyPr lIns="38405" tIns="19202" rIns="38405" bIns="19202"/>
          <a:lstStyle/>
          <a:p>
            <a:pPr>
              <a:defRPr/>
            </a:pPr>
            <a:r>
              <a:rPr lang="en-US" sz="1800" dirty="0">
                <a:latin typeface="Helvetica Neue Light"/>
                <a:ea typeface="ヒラギノ角ゴ ProN W3" charset="0"/>
                <a:cs typeface="Helvetica Neue Light"/>
                <a:sym typeface="Gill Sans" charset="0"/>
              </a:rPr>
              <a:t>doubles every </a:t>
            </a:r>
            <a:r>
              <a:rPr lang="en-US" sz="1800" dirty="0">
                <a:solidFill>
                  <a:srgbClr val="FF0000"/>
                </a:solidFill>
                <a:latin typeface="Helvetica Neue Light"/>
                <a:ea typeface="ヒラギノ角ゴ ProN W3" charset="0"/>
                <a:cs typeface="Helvetica Neue Light"/>
                <a:sym typeface="Gill Sans" charset="0"/>
              </a:rPr>
              <a:t>18 </a:t>
            </a:r>
            <a:r>
              <a:rPr lang="en-US" sz="1800" dirty="0">
                <a:latin typeface="Helvetica Neue Light"/>
                <a:ea typeface="ヒラギノ角ゴ ProN W3" charset="0"/>
                <a:cs typeface="Helvetica Neue Light"/>
                <a:sym typeface="Gill Sans" charset="0"/>
              </a:rPr>
              <a:t>months</a:t>
            </a:r>
          </a:p>
        </p:txBody>
      </p:sp>
      <p:sp>
        <p:nvSpPr>
          <p:cNvPr id="33" name="Rounded Rectangular Callout 32"/>
          <p:cNvSpPr/>
          <p:nvPr/>
        </p:nvSpPr>
        <p:spPr bwMode="auto">
          <a:xfrm>
            <a:off x="7480560" y="3360737"/>
            <a:ext cx="1590675" cy="762000"/>
          </a:xfrm>
          <a:prstGeom prst="wedgeRoundRectCallout">
            <a:avLst>
              <a:gd name="adj1" fmla="val -71498"/>
              <a:gd name="adj2" fmla="val 3619"/>
              <a:gd name="adj3" fmla="val 16667"/>
            </a:avLst>
          </a:prstGeom>
          <a:solidFill>
            <a:schemeClr val="bg1">
              <a:lumMod val="95000"/>
            </a:schemeClr>
          </a:solidFill>
          <a:ln w="12700" cap="flat" cmpd="sng" algn="ctr">
            <a:solidFill>
              <a:srgbClr val="000000"/>
            </a:solidFill>
            <a:prstDash val="solid"/>
            <a:round/>
            <a:headEnd type="none" w="med" len="med"/>
            <a:tailEnd type="none" w="med" len="med"/>
          </a:ln>
          <a:effectLst/>
          <a:extLst/>
        </p:spPr>
        <p:txBody>
          <a:bodyPr lIns="38405" tIns="19202" rIns="38405" bIns="19202"/>
          <a:lstStyle/>
          <a:p>
            <a:pPr>
              <a:defRPr/>
            </a:pPr>
            <a:r>
              <a:rPr lang="en-US" sz="1800" dirty="0">
                <a:latin typeface="Helvetica Neue Light"/>
                <a:ea typeface="ヒラギノ角ゴ ProN W3" charset="0"/>
                <a:cs typeface="Helvetica Neue Light"/>
                <a:sym typeface="Gill Sans" charset="0"/>
              </a:rPr>
              <a:t>doubles every </a:t>
            </a:r>
            <a:r>
              <a:rPr lang="en-US" sz="1800" dirty="0">
                <a:solidFill>
                  <a:srgbClr val="FF0000"/>
                </a:solidFill>
                <a:latin typeface="Helvetica Neue Light"/>
                <a:ea typeface="ヒラギノ角ゴ ProN W3" charset="0"/>
                <a:cs typeface="Helvetica Neue Light"/>
                <a:sym typeface="Gill Sans" charset="0"/>
              </a:rPr>
              <a:t>36</a:t>
            </a:r>
            <a:r>
              <a:rPr lang="en-US" sz="1800" dirty="0">
                <a:latin typeface="Helvetica Neue Light"/>
                <a:ea typeface="ヒラギノ角ゴ ProN W3" charset="0"/>
                <a:cs typeface="Helvetica Neue Light"/>
                <a:sym typeface="Gill Sans" charset="0"/>
              </a:rPr>
              <a:t> months</a:t>
            </a:r>
          </a:p>
        </p:txBody>
      </p:sp>
    </p:spTree>
    <p:extLst>
      <p:ext uri="{BB962C8B-B14F-4D97-AF65-F5344CB8AC3E}">
        <p14:creationId xmlns:p14="http://schemas.microsoft.com/office/powerpoint/2010/main" val="26995158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Insights</a:t>
            </a:r>
            <a:endParaRPr lang="en-US" dirty="0"/>
          </a:p>
        </p:txBody>
      </p:sp>
      <p:sp>
        <p:nvSpPr>
          <p:cNvPr id="3" name="Content Placeholder 2"/>
          <p:cNvSpPr>
            <a:spLocks noGrp="1"/>
          </p:cNvSpPr>
          <p:nvPr>
            <p:ph idx="1"/>
          </p:nvPr>
        </p:nvSpPr>
        <p:spPr>
          <a:xfrm>
            <a:off x="152400" y="1676400"/>
            <a:ext cx="8839200" cy="4495800"/>
          </a:xfrm>
        </p:spPr>
        <p:txBody>
          <a:bodyPr/>
          <a:lstStyle/>
          <a:p>
            <a:r>
              <a:rPr lang="en-US" dirty="0" smtClean="0"/>
              <a:t>Input </a:t>
            </a:r>
            <a:r>
              <a:rPr lang="en-US" dirty="0"/>
              <a:t>often </a:t>
            </a:r>
            <a:r>
              <a:rPr lang="en-US" b="1" i="1" dirty="0"/>
              <a:t>noisy</a:t>
            </a:r>
            <a:r>
              <a:rPr lang="en-US" dirty="0"/>
              <a:t>:</a:t>
            </a:r>
            <a:r>
              <a:rPr lang="en-US" dirty="0">
                <a:cs typeface="Corbel"/>
              </a:rPr>
              <a:t> </a:t>
            </a:r>
            <a:r>
              <a:rPr lang="en-US" dirty="0"/>
              <a:t>exact computations do </a:t>
            </a:r>
            <a:r>
              <a:rPr lang="en-US" b="1" i="1" dirty="0"/>
              <a:t>not</a:t>
            </a:r>
            <a:r>
              <a:rPr lang="en-US" dirty="0"/>
              <a:t> guarantee exact answers</a:t>
            </a:r>
          </a:p>
          <a:p>
            <a:r>
              <a:rPr lang="en-US" b="1" i="1" dirty="0">
                <a:cs typeface="Corbel"/>
              </a:rPr>
              <a:t>Error</a:t>
            </a:r>
            <a:r>
              <a:rPr lang="en-US" dirty="0">
                <a:cs typeface="Corbel"/>
              </a:rPr>
              <a:t> often acceptable if </a:t>
            </a:r>
            <a:r>
              <a:rPr lang="en-US" b="1" i="1" dirty="0">
                <a:cs typeface="Corbel"/>
              </a:rPr>
              <a:t>small</a:t>
            </a:r>
            <a:r>
              <a:rPr lang="en-US" dirty="0">
                <a:cs typeface="Corbel"/>
              </a:rPr>
              <a:t> and </a:t>
            </a:r>
            <a:r>
              <a:rPr lang="en-US" b="1" i="1" dirty="0" smtClean="0">
                <a:cs typeface="Corbel"/>
              </a:rPr>
              <a:t>bounded</a:t>
            </a:r>
          </a:p>
          <a:p>
            <a:r>
              <a:rPr lang="en-US" dirty="0" smtClean="0">
                <a:cs typeface="Corbel"/>
              </a:rPr>
              <a:t>Main challenge: estimate errors for arbitrary computations</a:t>
            </a:r>
          </a:p>
          <a:p>
            <a:r>
              <a:rPr lang="en-US" dirty="0" smtClean="0"/>
              <a:t>Alpha release (August, 2013)</a:t>
            </a:r>
          </a:p>
          <a:p>
            <a:pPr lvl="1"/>
            <a:r>
              <a:rPr lang="en-US" dirty="0" smtClean="0"/>
              <a:t>Allow users to build uniform and stratified samples</a:t>
            </a:r>
          </a:p>
          <a:p>
            <a:pPr lvl="1"/>
            <a:r>
              <a:rPr lang="en-US" dirty="0" smtClean="0"/>
              <a:t>Provide error bounds for simple aggregate queries</a:t>
            </a:r>
          </a:p>
          <a:p>
            <a:pPr marL="228600" lvl="1" indent="0">
              <a:buNone/>
            </a:pPr>
            <a:endParaRPr lang="en-US" dirty="0"/>
          </a:p>
          <a:p>
            <a:endParaRPr lang="en-US" dirty="0"/>
          </a:p>
        </p:txBody>
      </p:sp>
      <p:sp>
        <p:nvSpPr>
          <p:cNvPr id="5" name="Rectangle 4"/>
          <p:cNvSpPr/>
          <p:nvPr/>
        </p:nvSpPr>
        <p:spPr>
          <a:xfrm>
            <a:off x="6172200" y="852905"/>
            <a:ext cx="2963264" cy="294105"/>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Mesos</a:t>
            </a:r>
            <a:endParaRPr lang="en-US" sz="1400" dirty="0" smtClean="0">
              <a:solidFill>
                <a:schemeClr val="tx1"/>
              </a:solidFill>
              <a:latin typeface="Helvetica Neue Light"/>
              <a:cs typeface="Helvetica Neue Light"/>
            </a:endParaRPr>
          </a:p>
        </p:txBody>
      </p:sp>
      <p:grpSp>
        <p:nvGrpSpPr>
          <p:cNvPr id="6" name="Group 5"/>
          <p:cNvGrpSpPr/>
          <p:nvPr/>
        </p:nvGrpSpPr>
        <p:grpSpPr>
          <a:xfrm>
            <a:off x="6176464" y="0"/>
            <a:ext cx="2963265" cy="794084"/>
            <a:chOff x="164226" y="1752599"/>
            <a:chExt cx="8217774" cy="2057400"/>
          </a:xfrm>
        </p:grpSpPr>
        <p:sp>
          <p:nvSpPr>
            <p:cNvPr id="10" name="Rectangle 9"/>
            <p:cNvSpPr/>
            <p:nvPr/>
          </p:nvSpPr>
          <p:spPr>
            <a:xfrm>
              <a:off x="164226" y="3300886"/>
              <a:ext cx="8217774" cy="509113"/>
            </a:xfrm>
            <a:prstGeom prst="rect">
              <a:avLst/>
            </a:prstGeom>
            <a:solidFill>
              <a:schemeClr val="tx2">
                <a:lumMod val="40000"/>
                <a:lumOff val="60000"/>
              </a:schemeClr>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Spark</a:t>
              </a:r>
              <a:endParaRPr lang="en-US" sz="1400" dirty="0" smtClean="0">
                <a:solidFill>
                  <a:schemeClr val="tx1"/>
                </a:solidFill>
                <a:latin typeface="Helvetica Neue Light"/>
                <a:cs typeface="Helvetica Neue Light"/>
              </a:endParaRPr>
            </a:p>
          </p:txBody>
        </p:sp>
        <p:sp>
          <p:nvSpPr>
            <p:cNvPr id="11" name="Rectangle 10"/>
            <p:cNvSpPr/>
            <p:nvPr/>
          </p:nvSpPr>
          <p:spPr>
            <a:xfrm>
              <a:off x="164227" y="1752600"/>
              <a:ext cx="18923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Spark</a:t>
              </a:r>
            </a:p>
            <a:p>
              <a:pPr algn="ctr"/>
              <a:r>
                <a:rPr lang="en-US" sz="1400" dirty="0" smtClean="0">
                  <a:solidFill>
                    <a:schemeClr val="tx1"/>
                  </a:solidFill>
                  <a:latin typeface="Helvetica Neue Light"/>
                  <a:cs typeface="Helvetica Neue Light"/>
                </a:rPr>
                <a:t>Stream.</a:t>
              </a:r>
              <a:endParaRPr lang="en-US" sz="1400" dirty="0" smtClean="0">
                <a:solidFill>
                  <a:schemeClr val="tx1"/>
                </a:solidFill>
                <a:latin typeface="Helvetica Neue Light"/>
                <a:cs typeface="Helvetica Neue Light"/>
              </a:endParaRPr>
            </a:p>
          </p:txBody>
        </p:sp>
        <p:sp>
          <p:nvSpPr>
            <p:cNvPr id="12" name="Rectangle 11"/>
            <p:cNvSpPr/>
            <p:nvPr/>
          </p:nvSpPr>
          <p:spPr>
            <a:xfrm>
              <a:off x="2132727" y="2514600"/>
              <a:ext cx="21336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Shark</a:t>
              </a:r>
              <a:endParaRPr lang="en-US" sz="1400" dirty="0" smtClean="0">
                <a:solidFill>
                  <a:schemeClr val="tx1"/>
                </a:solidFill>
                <a:latin typeface="Helvetica Neue Light"/>
                <a:cs typeface="Helvetica Neue Light"/>
              </a:endParaRPr>
            </a:p>
          </p:txBody>
        </p:sp>
        <p:sp>
          <p:nvSpPr>
            <p:cNvPr id="13" name="Rectangle 12"/>
            <p:cNvSpPr/>
            <p:nvPr/>
          </p:nvSpPr>
          <p:spPr>
            <a:xfrm>
              <a:off x="2133600" y="1752600"/>
              <a:ext cx="2133600" cy="685801"/>
            </a:xfrm>
            <a:prstGeom prst="rect">
              <a:avLst/>
            </a:prstGeom>
            <a:solidFill>
              <a:srgbClr val="376092"/>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err="1" smtClean="0">
                  <a:solidFill>
                    <a:srgbClr val="FFFFFF"/>
                  </a:solidFill>
                  <a:latin typeface="Helvetica Neue Light"/>
                  <a:cs typeface="Helvetica Neue Light"/>
                </a:rPr>
                <a:t>BlinkDB</a:t>
              </a:r>
              <a:endParaRPr lang="en-US" sz="1600" dirty="0" smtClean="0">
                <a:solidFill>
                  <a:srgbClr val="FFFFFF"/>
                </a:solidFill>
                <a:latin typeface="Helvetica Neue Light"/>
                <a:cs typeface="Helvetica Neue Light"/>
              </a:endParaRPr>
            </a:p>
          </p:txBody>
        </p:sp>
        <p:sp>
          <p:nvSpPr>
            <p:cNvPr id="14" name="Rectangle 13"/>
            <p:cNvSpPr/>
            <p:nvPr/>
          </p:nvSpPr>
          <p:spPr>
            <a:xfrm>
              <a:off x="4343400" y="1752600"/>
              <a:ext cx="17526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GraphX</a:t>
              </a:r>
              <a:endParaRPr lang="en-US" sz="1400" dirty="0" smtClean="0">
                <a:solidFill>
                  <a:schemeClr val="tx1"/>
                </a:solidFill>
                <a:latin typeface="Helvetica Neue Light"/>
                <a:cs typeface="Helvetica Neue Light"/>
              </a:endParaRPr>
            </a:p>
          </p:txBody>
        </p:sp>
        <p:sp>
          <p:nvSpPr>
            <p:cNvPr id="15" name="Rectangle 14"/>
            <p:cNvSpPr/>
            <p:nvPr/>
          </p:nvSpPr>
          <p:spPr>
            <a:xfrm>
              <a:off x="6172200" y="2514600"/>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MLlib</a:t>
              </a:r>
              <a:endParaRPr lang="en-US" sz="1400" dirty="0" smtClean="0">
                <a:solidFill>
                  <a:schemeClr val="tx1"/>
                </a:solidFill>
                <a:latin typeface="Helvetica Neue Light"/>
                <a:cs typeface="Helvetica Neue Light"/>
              </a:endParaRPr>
            </a:p>
          </p:txBody>
        </p:sp>
        <p:sp>
          <p:nvSpPr>
            <p:cNvPr id="16" name="Rectangle 15"/>
            <p:cNvSpPr/>
            <p:nvPr/>
          </p:nvSpPr>
          <p:spPr>
            <a:xfrm>
              <a:off x="6172200" y="1752599"/>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MLBase</a:t>
              </a:r>
              <a:endParaRPr lang="en-US" sz="1400" dirty="0" smtClean="0">
                <a:solidFill>
                  <a:schemeClr val="tx1"/>
                </a:solidFill>
                <a:latin typeface="Helvetica Neue Light"/>
                <a:cs typeface="Helvetica Neue Light"/>
              </a:endParaRPr>
            </a:p>
          </p:txBody>
        </p:sp>
      </p:grpSp>
      <p:grpSp>
        <p:nvGrpSpPr>
          <p:cNvPr id="7" name="Group 6"/>
          <p:cNvGrpSpPr/>
          <p:nvPr/>
        </p:nvGrpSpPr>
        <p:grpSpPr>
          <a:xfrm>
            <a:off x="6172200" y="1235243"/>
            <a:ext cx="2963264" cy="441157"/>
            <a:chOff x="164227" y="4953001"/>
            <a:chExt cx="8217773" cy="1142999"/>
          </a:xfrm>
        </p:grpSpPr>
        <p:sp>
          <p:nvSpPr>
            <p:cNvPr id="8" name="Rectangle 7"/>
            <p:cNvSpPr/>
            <p:nvPr/>
          </p:nvSpPr>
          <p:spPr>
            <a:xfrm>
              <a:off x="164227" y="4953001"/>
              <a:ext cx="8217773" cy="1142999"/>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400" dirty="0" smtClean="0">
                <a:solidFill>
                  <a:schemeClr val="tx1"/>
                </a:solidFill>
                <a:latin typeface="Helvetica Neue Light"/>
                <a:cs typeface="Helvetica Neue Light"/>
              </a:endParaRPr>
            </a:p>
            <a:p>
              <a:pPr algn="ctr"/>
              <a:r>
                <a:rPr lang="en-US" sz="1400" dirty="0" smtClean="0">
                  <a:solidFill>
                    <a:schemeClr val="tx1"/>
                  </a:solidFill>
                  <a:latin typeface="Helvetica Neue Light"/>
                  <a:cs typeface="Helvetica Neue Light"/>
                </a:rPr>
                <a:t>HDFS, S3, … </a:t>
              </a:r>
              <a:endParaRPr lang="en-US" sz="1400" dirty="0" smtClean="0">
                <a:solidFill>
                  <a:schemeClr val="tx1"/>
                </a:solidFill>
                <a:latin typeface="Helvetica Neue Light"/>
                <a:cs typeface="Helvetica Neue Light"/>
              </a:endParaRPr>
            </a:p>
          </p:txBody>
        </p:sp>
        <p:sp>
          <p:nvSpPr>
            <p:cNvPr id="9" name="Rectangle 8"/>
            <p:cNvSpPr/>
            <p:nvPr/>
          </p:nvSpPr>
          <p:spPr>
            <a:xfrm>
              <a:off x="2209800" y="4953001"/>
              <a:ext cx="4038600" cy="533400"/>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Tachyon</a:t>
              </a:r>
              <a:endParaRPr lang="en-US" sz="1400" dirty="0" smtClean="0">
                <a:solidFill>
                  <a:schemeClr val="tx1"/>
                </a:solidFill>
                <a:latin typeface="Helvetica Neue Light"/>
                <a:cs typeface="Helvetica Neue Light"/>
              </a:endParaRPr>
            </a:p>
          </p:txBody>
        </p:sp>
      </p:grpSp>
    </p:spTree>
    <p:extLst>
      <p:ext uri="{BB962C8B-B14F-4D97-AF65-F5344CB8AC3E}">
        <p14:creationId xmlns:p14="http://schemas.microsoft.com/office/powerpoint/2010/main" val="295562319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4529669" y="188384"/>
            <a:ext cx="4488324" cy="6136216"/>
            <a:chOff x="4529669" y="188384"/>
            <a:chExt cx="4488324" cy="6136216"/>
          </a:xfrm>
        </p:grpSpPr>
        <p:pic>
          <p:nvPicPr>
            <p:cNvPr id="9" name="Content Placeholder 3" descr="1.png"/>
            <p:cNvPicPr>
              <a:picLocks noChangeAspect="1"/>
            </p:cNvPicPr>
            <p:nvPr/>
          </p:nvPicPr>
          <p:blipFill rotWithShape="1">
            <a:blip r:embed="rId3">
              <a:extLst>
                <a:ext uri="{28A0092B-C50C-407E-A947-70E740481C1C}">
                  <a14:useLocalDpi xmlns:a14="http://schemas.microsoft.com/office/drawing/2010/main" val="0"/>
                </a:ext>
              </a:extLst>
            </a:blip>
            <a:srcRect l="-487" r="50540"/>
            <a:stretch/>
          </p:blipFill>
          <p:spPr>
            <a:xfrm>
              <a:off x="4529669" y="188384"/>
              <a:ext cx="4445000" cy="6136216"/>
            </a:xfrm>
            <a:prstGeom prst="rect">
              <a:avLst/>
            </a:prstGeom>
          </p:spPr>
        </p:pic>
        <p:pic>
          <p:nvPicPr>
            <p:cNvPr id="10" name="Picture 9" descr="Screen Shot 2013-01-23 at 11.58.2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9669" y="1445683"/>
              <a:ext cx="4488324" cy="3507317"/>
            </a:xfrm>
            <a:prstGeom prst="rect">
              <a:avLst/>
            </a:prstGeom>
          </p:spPr>
        </p:pic>
      </p:grpSp>
      <p:pic>
        <p:nvPicPr>
          <p:cNvPr id="4" name="Content Placeholder 3" descr="2.png"/>
          <p:cNvPicPr>
            <a:picLocks noGrp="1" noChangeAspect="1"/>
          </p:cNvPicPr>
          <p:nvPr>
            <p:ph idx="1"/>
          </p:nvPr>
        </p:nvPicPr>
        <p:blipFill rotWithShape="1">
          <a:blip r:embed="rId5">
            <a:extLst>
              <a:ext uri="{28A0092B-C50C-407E-A947-70E740481C1C}">
                <a14:useLocalDpi xmlns:a14="http://schemas.microsoft.com/office/drawing/2010/main" val="0"/>
              </a:ext>
            </a:extLst>
          </a:blip>
          <a:srcRect l="166" r="50258"/>
          <a:stretch/>
        </p:blipFill>
        <p:spPr>
          <a:xfrm>
            <a:off x="76200" y="478094"/>
            <a:ext cx="4364200" cy="5056717"/>
          </a:xfrm>
        </p:spPr>
      </p:pic>
      <p:pic>
        <p:nvPicPr>
          <p:cNvPr id="6" name="Picture 5" descr="Screen Shot 2013-01-24 at 12.00.17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42" y="1416050"/>
            <a:ext cx="4496427" cy="3462867"/>
          </a:xfrm>
          <a:prstGeom prst="rect">
            <a:avLst/>
          </a:prstGeom>
        </p:spPr>
      </p:pic>
      <p:sp>
        <p:nvSpPr>
          <p:cNvPr id="7" name="Rounded Rectangular Callout 6"/>
          <p:cNvSpPr/>
          <p:nvPr/>
        </p:nvSpPr>
        <p:spPr>
          <a:xfrm>
            <a:off x="304800" y="5638800"/>
            <a:ext cx="2971800" cy="838200"/>
          </a:xfrm>
          <a:prstGeom prst="wedgeRoundRectCallout">
            <a:avLst>
              <a:gd name="adj1" fmla="val -20833"/>
              <a:gd name="adj2" fmla="val -74306"/>
              <a:gd name="adj3" fmla="val 16667"/>
            </a:avLst>
          </a:prstGeom>
          <a:solidFill>
            <a:srgbClr val="FFFFCC"/>
          </a:solidFill>
          <a:ln>
            <a:solidFill>
              <a:schemeClr val="tx1">
                <a:lumMod val="50000"/>
                <a:lumOff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smtClean="0">
                <a:latin typeface="Helvetica Neue Light"/>
                <a:cs typeface="Helvetica Neue Light"/>
              </a:rPr>
              <a:t>Latency: </a:t>
            </a:r>
            <a:r>
              <a:rPr lang="en-US" b="1" dirty="0" smtClean="0">
                <a:latin typeface="Helvetica Neue Light"/>
                <a:cs typeface="Helvetica Neue Light"/>
              </a:rPr>
              <a:t>772.34 sec</a:t>
            </a:r>
          </a:p>
          <a:p>
            <a:pPr algn="ctr"/>
            <a:r>
              <a:rPr lang="en-US" dirty="0" smtClean="0">
                <a:latin typeface="Helvetica Neue Light"/>
                <a:cs typeface="Helvetica Neue Light"/>
              </a:rPr>
              <a:t>(17TB input)</a:t>
            </a:r>
            <a:endParaRPr lang="en-US" dirty="0">
              <a:latin typeface="Helvetica Neue Light"/>
              <a:cs typeface="Helvetica Neue Light"/>
            </a:endParaRPr>
          </a:p>
        </p:txBody>
      </p:sp>
      <p:sp>
        <p:nvSpPr>
          <p:cNvPr id="2" name="Rectangle 1"/>
          <p:cNvSpPr/>
          <p:nvPr/>
        </p:nvSpPr>
        <p:spPr>
          <a:xfrm>
            <a:off x="0" y="0"/>
            <a:ext cx="9144000" cy="1447800"/>
          </a:xfrm>
          <a:prstGeom prst="rect">
            <a:avLst/>
          </a:prstGeom>
          <a:solidFill>
            <a:srgbClr val="FFFFFF"/>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Rounded Rectangular Callout 11"/>
          <p:cNvSpPr/>
          <p:nvPr/>
        </p:nvSpPr>
        <p:spPr>
          <a:xfrm>
            <a:off x="6172200" y="5638800"/>
            <a:ext cx="2971800" cy="838200"/>
          </a:xfrm>
          <a:prstGeom prst="wedgeRoundRectCallout">
            <a:avLst>
              <a:gd name="adj1" fmla="val -57870"/>
              <a:gd name="adj2" fmla="val -27841"/>
              <a:gd name="adj3" fmla="val 16667"/>
            </a:avLst>
          </a:prstGeom>
          <a:solidFill>
            <a:srgbClr val="FFFFCC"/>
          </a:solidFill>
          <a:ln>
            <a:solidFill>
              <a:schemeClr val="tx1">
                <a:lumMod val="50000"/>
                <a:lumOff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smtClean="0">
                <a:latin typeface="Helvetica Neue Light"/>
                <a:cs typeface="Helvetica Neue Light"/>
              </a:rPr>
              <a:t>Latency: </a:t>
            </a:r>
            <a:r>
              <a:rPr lang="en-US" b="1" dirty="0" smtClean="0">
                <a:latin typeface="Helvetica Neue Light"/>
                <a:cs typeface="Helvetica Neue Light"/>
              </a:rPr>
              <a:t>1.78 sec</a:t>
            </a:r>
          </a:p>
          <a:p>
            <a:pPr algn="ctr"/>
            <a:r>
              <a:rPr lang="en-US" dirty="0" smtClean="0">
                <a:latin typeface="Helvetica Neue Light"/>
                <a:cs typeface="Helvetica Neue Light"/>
              </a:rPr>
              <a:t>(1.7GB input)</a:t>
            </a:r>
            <a:endParaRPr lang="en-US" dirty="0">
              <a:latin typeface="Helvetica Neue Light"/>
              <a:cs typeface="Helvetica Neue Light"/>
            </a:endParaRPr>
          </a:p>
        </p:txBody>
      </p:sp>
      <p:sp>
        <p:nvSpPr>
          <p:cNvPr id="13" name="Title 1"/>
          <p:cNvSpPr>
            <a:spLocks noGrp="1"/>
          </p:cNvSpPr>
          <p:nvPr>
            <p:ph type="title"/>
          </p:nvPr>
        </p:nvSpPr>
        <p:spPr>
          <a:xfrm>
            <a:off x="0" y="0"/>
            <a:ext cx="9144000" cy="1143000"/>
          </a:xfrm>
        </p:spPr>
        <p:txBody>
          <a:bodyPr/>
          <a:lstStyle/>
          <a:p>
            <a:r>
              <a:rPr lang="en-US" dirty="0" smtClean="0"/>
              <a:t>Example: Video Quality Diagnosis</a:t>
            </a:r>
            <a:endParaRPr lang="en-US" dirty="0"/>
          </a:p>
        </p:txBody>
      </p:sp>
      <p:grpSp>
        <p:nvGrpSpPr>
          <p:cNvPr id="27" name="Group 26"/>
          <p:cNvGrpSpPr/>
          <p:nvPr/>
        </p:nvGrpSpPr>
        <p:grpSpPr>
          <a:xfrm>
            <a:off x="228600" y="1219200"/>
            <a:ext cx="5067300" cy="3505200"/>
            <a:chOff x="228600" y="1219200"/>
            <a:chExt cx="5067300" cy="3505200"/>
          </a:xfrm>
        </p:grpSpPr>
        <p:sp>
          <p:nvSpPr>
            <p:cNvPr id="11" name="Rounded Rectangle 10"/>
            <p:cNvSpPr/>
            <p:nvPr/>
          </p:nvSpPr>
          <p:spPr>
            <a:xfrm>
              <a:off x="228600" y="2362200"/>
              <a:ext cx="1143000" cy="2362200"/>
            </a:xfrm>
            <a:prstGeom prst="roundRect">
              <a:avLst/>
            </a:prstGeom>
            <a:ln w="38100" cmpd="sng">
              <a:solidFill>
                <a:srgbClr val="FF0000"/>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Neue Light"/>
                <a:cs typeface="Helvetica Neue Light"/>
              </a:endParaRPr>
            </a:p>
          </p:txBody>
        </p:sp>
        <p:sp>
          <p:nvSpPr>
            <p:cNvPr id="16" name="Rounded Rectangle 15"/>
            <p:cNvSpPr/>
            <p:nvPr/>
          </p:nvSpPr>
          <p:spPr>
            <a:xfrm>
              <a:off x="1828800" y="1219200"/>
              <a:ext cx="3048000" cy="762000"/>
            </a:xfrm>
            <a:prstGeom prst="roundRect">
              <a:avLst/>
            </a:prstGeom>
            <a:solidFill>
              <a:srgbClr val="FFFFCC"/>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smtClean="0">
                  <a:latin typeface="Helvetica Neue Light"/>
                  <a:cs typeface="Helvetica Neue Light"/>
                </a:rPr>
                <a:t>Top 10 worse performers </a:t>
              </a:r>
              <a:r>
                <a:rPr lang="en-US" b="1" i="1" dirty="0" smtClean="0">
                  <a:latin typeface="Helvetica Neue Light"/>
                  <a:cs typeface="Helvetica Neue Light"/>
                </a:rPr>
                <a:t>identical</a:t>
              </a:r>
              <a:r>
                <a:rPr lang="en-US" dirty="0" smtClean="0">
                  <a:latin typeface="Helvetica Neue Light"/>
                  <a:cs typeface="Helvetica Neue Light"/>
                </a:rPr>
                <a:t>!</a:t>
              </a:r>
              <a:endParaRPr lang="en-US" dirty="0">
                <a:latin typeface="Helvetica Neue Light"/>
                <a:cs typeface="Helvetica Neue Light"/>
              </a:endParaRPr>
            </a:p>
          </p:txBody>
        </p:sp>
        <p:cxnSp>
          <p:nvCxnSpPr>
            <p:cNvPr id="18" name="Straight Connector 17"/>
            <p:cNvCxnSpPr/>
            <p:nvPr/>
          </p:nvCxnSpPr>
          <p:spPr>
            <a:xfrm flipV="1">
              <a:off x="838200" y="1981200"/>
              <a:ext cx="2438400" cy="381000"/>
            </a:xfrm>
            <a:prstGeom prst="lin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flipV="1">
              <a:off x="3276600" y="1981200"/>
              <a:ext cx="2019300" cy="457200"/>
            </a:xfrm>
            <a:prstGeom prst="lin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28" name="Rounded Rectangle 27"/>
          <p:cNvSpPr/>
          <p:nvPr/>
        </p:nvSpPr>
        <p:spPr>
          <a:xfrm>
            <a:off x="4724400" y="2438400"/>
            <a:ext cx="1143000" cy="2362200"/>
          </a:xfrm>
          <a:prstGeom prst="roundRect">
            <a:avLst/>
          </a:prstGeom>
          <a:ln w="38100" cmpd="sng">
            <a:solidFill>
              <a:srgbClr val="FF0000"/>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Neue Light"/>
              <a:cs typeface="Helvetica Neue Light"/>
            </a:endParaRPr>
          </a:p>
        </p:txBody>
      </p:sp>
      <p:grpSp>
        <p:nvGrpSpPr>
          <p:cNvPr id="25" name="Group 24"/>
          <p:cNvGrpSpPr/>
          <p:nvPr/>
        </p:nvGrpSpPr>
        <p:grpSpPr>
          <a:xfrm>
            <a:off x="1600200" y="4800600"/>
            <a:ext cx="7374468" cy="1326644"/>
            <a:chOff x="1600200" y="4800600"/>
            <a:chExt cx="7374468" cy="1326644"/>
          </a:xfrm>
        </p:grpSpPr>
        <p:sp>
          <p:nvSpPr>
            <p:cNvPr id="17" name="Rounded Rectangle 16"/>
            <p:cNvSpPr/>
            <p:nvPr/>
          </p:nvSpPr>
          <p:spPr>
            <a:xfrm>
              <a:off x="3657600" y="4800600"/>
              <a:ext cx="2286000" cy="609600"/>
            </a:xfrm>
            <a:prstGeom prst="roundRect">
              <a:avLst/>
            </a:prstGeom>
            <a:solidFill>
              <a:srgbClr val="FFFFCC"/>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smtClean="0">
                  <a:latin typeface="Helvetica Neue Light"/>
                  <a:cs typeface="Helvetica Neue Light"/>
                </a:rPr>
                <a:t>440x </a:t>
              </a:r>
              <a:r>
                <a:rPr lang="en-US" b="1" i="1" dirty="0" smtClean="0">
                  <a:latin typeface="Helvetica Neue Light"/>
                  <a:cs typeface="Helvetica Neue Light"/>
                </a:rPr>
                <a:t>faster</a:t>
              </a:r>
              <a:r>
                <a:rPr lang="en-US" b="1" dirty="0" smtClean="0">
                  <a:latin typeface="Helvetica Neue Light"/>
                  <a:cs typeface="Helvetica Neue Light"/>
                </a:rPr>
                <a:t>!</a:t>
              </a:r>
              <a:endParaRPr lang="en-US" b="1" dirty="0">
                <a:latin typeface="Helvetica Neue Light"/>
                <a:cs typeface="Helvetica Neue Light"/>
              </a:endParaRPr>
            </a:p>
          </p:txBody>
        </p:sp>
        <p:sp>
          <p:nvSpPr>
            <p:cNvPr id="19" name="Rounded Rectangle 18"/>
            <p:cNvSpPr/>
            <p:nvPr/>
          </p:nvSpPr>
          <p:spPr>
            <a:xfrm>
              <a:off x="7619197" y="5657670"/>
              <a:ext cx="1355471" cy="469574"/>
            </a:xfrm>
            <a:prstGeom prst="roundRect">
              <a:avLst/>
            </a:prstGeom>
            <a:ln w="38100" cmpd="sng">
              <a:solidFill>
                <a:srgbClr val="FF0000"/>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Neue Light"/>
                <a:cs typeface="Helvetica Neue Light"/>
              </a:endParaRPr>
            </a:p>
          </p:txBody>
        </p:sp>
        <p:sp>
          <p:nvSpPr>
            <p:cNvPr id="20" name="Rounded Rectangle 19"/>
            <p:cNvSpPr/>
            <p:nvPr/>
          </p:nvSpPr>
          <p:spPr>
            <a:xfrm>
              <a:off x="1600200" y="5670044"/>
              <a:ext cx="1600200" cy="425956"/>
            </a:xfrm>
            <a:prstGeom prst="roundRect">
              <a:avLst/>
            </a:prstGeom>
            <a:ln w="38100" cmpd="sng">
              <a:solidFill>
                <a:srgbClr val="FF0000"/>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Neue Light"/>
                <a:cs typeface="Helvetica Neue Light"/>
              </a:endParaRPr>
            </a:p>
          </p:txBody>
        </p:sp>
        <p:cxnSp>
          <p:nvCxnSpPr>
            <p:cNvPr id="22" name="Straight Connector 21"/>
            <p:cNvCxnSpPr>
              <a:stCxn id="20" idx="3"/>
              <a:endCxn id="17" idx="2"/>
            </p:cNvCxnSpPr>
            <p:nvPr/>
          </p:nvCxnSpPr>
          <p:spPr>
            <a:xfrm flipV="1">
              <a:off x="3200400" y="5410200"/>
              <a:ext cx="1600200" cy="472822"/>
            </a:xfrm>
            <a:prstGeom prst="lin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flipV="1">
              <a:off x="4876800" y="5410200"/>
              <a:ext cx="2742398" cy="472822"/>
            </a:xfrm>
            <a:prstGeom prst="lin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425217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dissolv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dissolve">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GraphX</a:t>
            </a:r>
            <a:endParaRPr lang="en-US" dirty="0"/>
          </a:p>
        </p:txBody>
      </p:sp>
      <p:sp>
        <p:nvSpPr>
          <p:cNvPr id="3" name="Content Placeholder 2"/>
          <p:cNvSpPr>
            <a:spLocks noGrp="1"/>
          </p:cNvSpPr>
          <p:nvPr>
            <p:ph idx="1"/>
          </p:nvPr>
        </p:nvSpPr>
        <p:spPr>
          <a:xfrm>
            <a:off x="152400" y="1828800"/>
            <a:ext cx="8983064" cy="4495800"/>
          </a:xfrm>
        </p:spPr>
        <p:txBody>
          <a:bodyPr/>
          <a:lstStyle/>
          <a:p>
            <a:pPr>
              <a:spcBef>
                <a:spcPts val="1000"/>
              </a:spcBef>
            </a:pPr>
            <a:r>
              <a:rPr lang="en-US" dirty="0" smtClean="0"/>
              <a:t>Combine data-parallel and graph-parallel computations</a:t>
            </a:r>
          </a:p>
          <a:p>
            <a:pPr>
              <a:spcBef>
                <a:spcPts val="1000"/>
              </a:spcBef>
            </a:pPr>
            <a:r>
              <a:rPr lang="en-US" dirty="0" smtClean="0"/>
              <a:t>Provide powerful abstractions:</a:t>
            </a:r>
          </a:p>
          <a:p>
            <a:pPr lvl="1">
              <a:spcBef>
                <a:spcPts val="1000"/>
              </a:spcBef>
            </a:pPr>
            <a:r>
              <a:rPr lang="en-US" dirty="0" err="1" smtClean="0"/>
              <a:t>PowerGraph</a:t>
            </a:r>
            <a:r>
              <a:rPr lang="en-US" dirty="0" smtClean="0"/>
              <a:t>, </a:t>
            </a:r>
            <a:r>
              <a:rPr lang="en-US" dirty="0" err="1" smtClean="0"/>
              <a:t>Pregel</a:t>
            </a:r>
            <a:r>
              <a:rPr lang="en-US" dirty="0" smtClean="0"/>
              <a:t> implemented in less than 20 LOC!</a:t>
            </a:r>
          </a:p>
          <a:p>
            <a:pPr>
              <a:spcBef>
                <a:spcPts val="1000"/>
              </a:spcBef>
            </a:pPr>
            <a:r>
              <a:rPr lang="en-US" dirty="0" smtClean="0"/>
              <a:t>Leverage </a:t>
            </a:r>
            <a:r>
              <a:rPr lang="en-US" dirty="0"/>
              <a:t>Spark’s fault </a:t>
            </a:r>
            <a:r>
              <a:rPr lang="en-US" dirty="0" smtClean="0"/>
              <a:t>tolerance</a:t>
            </a:r>
          </a:p>
          <a:p>
            <a:pPr>
              <a:spcBef>
                <a:spcPts val="1000"/>
              </a:spcBef>
            </a:pPr>
            <a:r>
              <a:rPr lang="en-US" dirty="0" smtClean="0"/>
              <a:t>Alpha release: expected this fall</a:t>
            </a:r>
          </a:p>
          <a:p>
            <a:endParaRPr lang="en-US" dirty="0" smtClean="0"/>
          </a:p>
          <a:p>
            <a:endParaRPr lang="en-US" dirty="0"/>
          </a:p>
          <a:p>
            <a:endParaRPr lang="en-US" dirty="0"/>
          </a:p>
        </p:txBody>
      </p:sp>
      <p:sp>
        <p:nvSpPr>
          <p:cNvPr id="5" name="Rectangle 4"/>
          <p:cNvSpPr/>
          <p:nvPr/>
        </p:nvSpPr>
        <p:spPr>
          <a:xfrm>
            <a:off x="6172200" y="852905"/>
            <a:ext cx="2963264" cy="294105"/>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Mesos</a:t>
            </a:r>
            <a:endParaRPr lang="en-US" sz="1400" dirty="0" smtClean="0">
              <a:solidFill>
                <a:schemeClr val="tx1"/>
              </a:solidFill>
              <a:latin typeface="Helvetica Neue Light"/>
              <a:cs typeface="Helvetica Neue Light"/>
            </a:endParaRPr>
          </a:p>
        </p:txBody>
      </p:sp>
      <p:grpSp>
        <p:nvGrpSpPr>
          <p:cNvPr id="6" name="Group 5"/>
          <p:cNvGrpSpPr/>
          <p:nvPr/>
        </p:nvGrpSpPr>
        <p:grpSpPr>
          <a:xfrm>
            <a:off x="6176464" y="0"/>
            <a:ext cx="2963265" cy="794084"/>
            <a:chOff x="164226" y="1752599"/>
            <a:chExt cx="8217774" cy="2057400"/>
          </a:xfrm>
        </p:grpSpPr>
        <p:sp>
          <p:nvSpPr>
            <p:cNvPr id="10" name="Rectangle 9"/>
            <p:cNvSpPr/>
            <p:nvPr/>
          </p:nvSpPr>
          <p:spPr>
            <a:xfrm>
              <a:off x="164226" y="3300886"/>
              <a:ext cx="8217774" cy="509113"/>
            </a:xfrm>
            <a:prstGeom prst="rect">
              <a:avLst/>
            </a:prstGeom>
            <a:solidFill>
              <a:schemeClr val="tx2">
                <a:lumMod val="40000"/>
                <a:lumOff val="60000"/>
              </a:schemeClr>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Spark</a:t>
              </a:r>
              <a:endParaRPr lang="en-US" sz="1400" dirty="0" smtClean="0">
                <a:solidFill>
                  <a:schemeClr val="tx1"/>
                </a:solidFill>
                <a:latin typeface="Helvetica Neue Light"/>
                <a:cs typeface="Helvetica Neue Light"/>
              </a:endParaRPr>
            </a:p>
          </p:txBody>
        </p:sp>
        <p:sp>
          <p:nvSpPr>
            <p:cNvPr id="11" name="Rectangle 10"/>
            <p:cNvSpPr/>
            <p:nvPr/>
          </p:nvSpPr>
          <p:spPr>
            <a:xfrm>
              <a:off x="164227" y="1752600"/>
              <a:ext cx="18923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Spark</a:t>
              </a:r>
            </a:p>
            <a:p>
              <a:pPr algn="ctr"/>
              <a:r>
                <a:rPr lang="en-US" sz="1400" dirty="0" smtClean="0">
                  <a:solidFill>
                    <a:schemeClr val="tx1"/>
                  </a:solidFill>
                  <a:latin typeface="Helvetica Neue Light"/>
                  <a:cs typeface="Helvetica Neue Light"/>
                </a:rPr>
                <a:t>Stream.</a:t>
              </a:r>
              <a:endParaRPr lang="en-US" sz="1400" dirty="0" smtClean="0">
                <a:solidFill>
                  <a:schemeClr val="tx1"/>
                </a:solidFill>
                <a:latin typeface="Helvetica Neue Light"/>
                <a:cs typeface="Helvetica Neue Light"/>
              </a:endParaRPr>
            </a:p>
          </p:txBody>
        </p:sp>
        <p:sp>
          <p:nvSpPr>
            <p:cNvPr id="12" name="Rectangle 11"/>
            <p:cNvSpPr/>
            <p:nvPr/>
          </p:nvSpPr>
          <p:spPr>
            <a:xfrm>
              <a:off x="2132727" y="2514600"/>
              <a:ext cx="21336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Shark</a:t>
              </a:r>
              <a:endParaRPr lang="en-US" sz="1400" dirty="0" smtClean="0">
                <a:solidFill>
                  <a:schemeClr val="tx1"/>
                </a:solidFill>
                <a:latin typeface="Helvetica Neue Light"/>
                <a:cs typeface="Helvetica Neue Light"/>
              </a:endParaRPr>
            </a:p>
          </p:txBody>
        </p:sp>
        <p:sp>
          <p:nvSpPr>
            <p:cNvPr id="13" name="Rectangle 12"/>
            <p:cNvSpPr/>
            <p:nvPr/>
          </p:nvSpPr>
          <p:spPr>
            <a:xfrm>
              <a:off x="2133600" y="1752600"/>
              <a:ext cx="21336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BlinkDB</a:t>
              </a:r>
              <a:endParaRPr lang="en-US" sz="1400" dirty="0" smtClean="0">
                <a:solidFill>
                  <a:schemeClr val="tx1"/>
                </a:solidFill>
                <a:latin typeface="Helvetica Neue Light"/>
                <a:cs typeface="Helvetica Neue Light"/>
              </a:endParaRPr>
            </a:p>
          </p:txBody>
        </p:sp>
        <p:sp>
          <p:nvSpPr>
            <p:cNvPr id="14" name="Rectangle 13"/>
            <p:cNvSpPr/>
            <p:nvPr/>
          </p:nvSpPr>
          <p:spPr>
            <a:xfrm>
              <a:off x="4343400" y="1752600"/>
              <a:ext cx="1752600" cy="1447801"/>
            </a:xfrm>
            <a:prstGeom prst="rect">
              <a:avLst/>
            </a:prstGeom>
            <a:solidFill>
              <a:schemeClr val="accent1">
                <a:lumMod val="75000"/>
              </a:schemeClr>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rgbClr val="FFFFFF"/>
                  </a:solidFill>
                  <a:latin typeface="Helvetica Neue Light"/>
                  <a:cs typeface="Helvetica Neue Light"/>
                </a:rPr>
                <a:t>GraphX</a:t>
              </a:r>
              <a:endParaRPr lang="en-US" sz="1400" dirty="0" smtClean="0">
                <a:solidFill>
                  <a:srgbClr val="FFFFFF"/>
                </a:solidFill>
                <a:latin typeface="Helvetica Neue Light"/>
                <a:cs typeface="Helvetica Neue Light"/>
              </a:endParaRPr>
            </a:p>
          </p:txBody>
        </p:sp>
        <p:sp>
          <p:nvSpPr>
            <p:cNvPr id="15" name="Rectangle 14"/>
            <p:cNvSpPr/>
            <p:nvPr/>
          </p:nvSpPr>
          <p:spPr>
            <a:xfrm>
              <a:off x="6172200" y="2514600"/>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MLlib</a:t>
              </a:r>
              <a:endParaRPr lang="en-US" sz="1400" dirty="0" smtClean="0">
                <a:solidFill>
                  <a:schemeClr val="tx1"/>
                </a:solidFill>
                <a:latin typeface="Helvetica Neue Light"/>
                <a:cs typeface="Helvetica Neue Light"/>
              </a:endParaRPr>
            </a:p>
          </p:txBody>
        </p:sp>
        <p:sp>
          <p:nvSpPr>
            <p:cNvPr id="16" name="Rectangle 15"/>
            <p:cNvSpPr/>
            <p:nvPr/>
          </p:nvSpPr>
          <p:spPr>
            <a:xfrm>
              <a:off x="6172200" y="1752599"/>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MLBase</a:t>
              </a:r>
              <a:endParaRPr lang="en-US" sz="1400" dirty="0" smtClean="0">
                <a:solidFill>
                  <a:schemeClr val="tx1"/>
                </a:solidFill>
                <a:latin typeface="Helvetica Neue Light"/>
                <a:cs typeface="Helvetica Neue Light"/>
              </a:endParaRPr>
            </a:p>
          </p:txBody>
        </p:sp>
      </p:grpSp>
      <p:grpSp>
        <p:nvGrpSpPr>
          <p:cNvPr id="7" name="Group 6"/>
          <p:cNvGrpSpPr/>
          <p:nvPr/>
        </p:nvGrpSpPr>
        <p:grpSpPr>
          <a:xfrm>
            <a:off x="6172200" y="1235243"/>
            <a:ext cx="2963264" cy="441157"/>
            <a:chOff x="164227" y="4953001"/>
            <a:chExt cx="8217773" cy="1142999"/>
          </a:xfrm>
        </p:grpSpPr>
        <p:sp>
          <p:nvSpPr>
            <p:cNvPr id="8" name="Rectangle 7"/>
            <p:cNvSpPr/>
            <p:nvPr/>
          </p:nvSpPr>
          <p:spPr>
            <a:xfrm>
              <a:off x="164227" y="4953001"/>
              <a:ext cx="8217773" cy="1142999"/>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400" dirty="0" smtClean="0">
                <a:solidFill>
                  <a:schemeClr val="tx1"/>
                </a:solidFill>
                <a:latin typeface="Helvetica Neue Light"/>
                <a:cs typeface="Helvetica Neue Light"/>
              </a:endParaRPr>
            </a:p>
            <a:p>
              <a:pPr algn="ctr"/>
              <a:r>
                <a:rPr lang="en-US" sz="1400" dirty="0" smtClean="0">
                  <a:solidFill>
                    <a:schemeClr val="tx1"/>
                  </a:solidFill>
                  <a:latin typeface="Helvetica Neue Light"/>
                  <a:cs typeface="Helvetica Neue Light"/>
                </a:rPr>
                <a:t>HDFS, S3, … </a:t>
              </a:r>
              <a:endParaRPr lang="en-US" sz="1400" dirty="0" smtClean="0">
                <a:solidFill>
                  <a:schemeClr val="tx1"/>
                </a:solidFill>
                <a:latin typeface="Helvetica Neue Light"/>
                <a:cs typeface="Helvetica Neue Light"/>
              </a:endParaRPr>
            </a:p>
          </p:txBody>
        </p:sp>
        <p:sp>
          <p:nvSpPr>
            <p:cNvPr id="9" name="Rectangle 8"/>
            <p:cNvSpPr/>
            <p:nvPr/>
          </p:nvSpPr>
          <p:spPr>
            <a:xfrm>
              <a:off x="2209800" y="4953001"/>
              <a:ext cx="4038600" cy="533400"/>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Tachyon</a:t>
              </a:r>
              <a:endParaRPr lang="en-US" sz="1400" dirty="0" smtClean="0">
                <a:solidFill>
                  <a:schemeClr val="tx1"/>
                </a:solidFill>
                <a:latin typeface="Helvetica Neue Light"/>
                <a:cs typeface="Helvetica Neue Light"/>
              </a:endParaRPr>
            </a:p>
          </p:txBody>
        </p:sp>
      </p:grpSp>
    </p:spTree>
    <p:extLst>
      <p:ext uri="{BB962C8B-B14F-4D97-AF65-F5344CB8AC3E}">
        <p14:creationId xmlns:p14="http://schemas.microsoft.com/office/powerpoint/2010/main" val="229062555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MLlib</a:t>
            </a:r>
            <a:r>
              <a:rPr lang="en-US" dirty="0" smtClean="0"/>
              <a:t> and </a:t>
            </a:r>
            <a:r>
              <a:rPr lang="en-US" dirty="0" err="1" smtClean="0"/>
              <a:t>MLbase</a:t>
            </a:r>
            <a:endParaRPr lang="en-US" dirty="0"/>
          </a:p>
        </p:txBody>
      </p:sp>
      <p:sp>
        <p:nvSpPr>
          <p:cNvPr id="3" name="Content Placeholder 2"/>
          <p:cNvSpPr>
            <a:spLocks noGrp="1"/>
          </p:cNvSpPr>
          <p:nvPr>
            <p:ph idx="1"/>
          </p:nvPr>
        </p:nvSpPr>
        <p:spPr>
          <a:xfrm>
            <a:off x="152400" y="1676400"/>
            <a:ext cx="8983064" cy="5181600"/>
          </a:xfrm>
        </p:spPr>
        <p:txBody>
          <a:bodyPr>
            <a:normAutofit/>
          </a:bodyPr>
          <a:lstStyle/>
          <a:p>
            <a:r>
              <a:rPr lang="en-US" dirty="0" err="1" smtClean="0"/>
              <a:t>MLlib</a:t>
            </a:r>
            <a:r>
              <a:rPr lang="en-US" dirty="0" smtClean="0"/>
              <a:t>: high quality library for ML algorithms</a:t>
            </a:r>
          </a:p>
          <a:p>
            <a:pPr lvl="1"/>
            <a:r>
              <a:rPr lang="en-US" dirty="0" smtClean="0"/>
              <a:t>Will be released with Spark 0.8 (September, 2013)</a:t>
            </a:r>
          </a:p>
          <a:p>
            <a:pPr lvl="1"/>
            <a:endParaRPr lang="en-US" dirty="0" smtClean="0"/>
          </a:p>
          <a:p>
            <a:pPr>
              <a:spcBef>
                <a:spcPts val="1000"/>
              </a:spcBef>
            </a:pPr>
            <a:r>
              <a:rPr lang="en-US" dirty="0" err="1" smtClean="0"/>
              <a:t>MLbase</a:t>
            </a:r>
            <a:r>
              <a:rPr lang="en-US" dirty="0" smtClean="0"/>
              <a:t>: make ML accessible to non-experts</a:t>
            </a:r>
          </a:p>
          <a:p>
            <a:pPr lvl="1">
              <a:spcBef>
                <a:spcPts val="1000"/>
              </a:spcBef>
            </a:pPr>
            <a:r>
              <a:rPr lang="en-US" dirty="0" smtClean="0"/>
              <a:t>Declarative interface: allow users to say what they want </a:t>
            </a:r>
          </a:p>
          <a:p>
            <a:pPr lvl="2">
              <a:spcBef>
                <a:spcPts val="1000"/>
              </a:spcBef>
            </a:pPr>
            <a:r>
              <a:rPr lang="en-US" dirty="0" smtClean="0"/>
              <a:t>E.g., classify</a:t>
            </a:r>
            <a:r>
              <a:rPr lang="en-US" dirty="0"/>
              <a:t>(</a:t>
            </a:r>
            <a:r>
              <a:rPr lang="en-US" dirty="0" smtClean="0"/>
              <a:t>data)</a:t>
            </a:r>
          </a:p>
          <a:p>
            <a:pPr lvl="1">
              <a:spcBef>
                <a:spcPts val="1000"/>
              </a:spcBef>
            </a:pPr>
            <a:r>
              <a:rPr lang="en-US" dirty="0" smtClean="0"/>
              <a:t>Automatically pick best algorithm for given data, time</a:t>
            </a:r>
          </a:p>
          <a:p>
            <a:pPr lvl="1">
              <a:spcBef>
                <a:spcPts val="1000"/>
              </a:spcBef>
            </a:pPr>
            <a:r>
              <a:rPr lang="en-US" dirty="0" smtClean="0"/>
              <a:t>Allow developers to easily add and test new algorithms</a:t>
            </a:r>
          </a:p>
          <a:p>
            <a:pPr lvl="1">
              <a:spcBef>
                <a:spcPts val="1000"/>
              </a:spcBef>
            </a:pPr>
            <a:r>
              <a:rPr lang="en-US" dirty="0" smtClean="0"/>
              <a:t>Alpha release of MLI, first component of </a:t>
            </a:r>
            <a:r>
              <a:rPr lang="en-US" dirty="0" err="1" smtClean="0"/>
              <a:t>MLbase</a:t>
            </a:r>
            <a:r>
              <a:rPr lang="en-US" dirty="0" smtClean="0"/>
              <a:t>, in September, 2013  </a:t>
            </a:r>
            <a:endParaRPr lang="en-US" dirty="0"/>
          </a:p>
          <a:p>
            <a:pPr>
              <a:spcBef>
                <a:spcPts val="1000"/>
              </a:spcBef>
            </a:pPr>
            <a:endParaRPr lang="en-US" dirty="0"/>
          </a:p>
        </p:txBody>
      </p:sp>
      <p:sp>
        <p:nvSpPr>
          <p:cNvPr id="5" name="Rectangle 4"/>
          <p:cNvSpPr/>
          <p:nvPr/>
        </p:nvSpPr>
        <p:spPr>
          <a:xfrm>
            <a:off x="6172200" y="852905"/>
            <a:ext cx="2963264" cy="294105"/>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Mesos</a:t>
            </a:r>
            <a:endParaRPr lang="en-US" sz="1400" dirty="0" smtClean="0">
              <a:solidFill>
                <a:schemeClr val="tx1"/>
              </a:solidFill>
              <a:latin typeface="Helvetica Neue Light"/>
              <a:cs typeface="Helvetica Neue Light"/>
            </a:endParaRPr>
          </a:p>
        </p:txBody>
      </p:sp>
      <p:grpSp>
        <p:nvGrpSpPr>
          <p:cNvPr id="6" name="Group 5"/>
          <p:cNvGrpSpPr/>
          <p:nvPr/>
        </p:nvGrpSpPr>
        <p:grpSpPr>
          <a:xfrm>
            <a:off x="6176464" y="0"/>
            <a:ext cx="2963265" cy="794084"/>
            <a:chOff x="164226" y="1752599"/>
            <a:chExt cx="8217774" cy="2057400"/>
          </a:xfrm>
        </p:grpSpPr>
        <p:sp>
          <p:nvSpPr>
            <p:cNvPr id="10" name="Rectangle 9"/>
            <p:cNvSpPr/>
            <p:nvPr/>
          </p:nvSpPr>
          <p:spPr>
            <a:xfrm>
              <a:off x="164226" y="3300886"/>
              <a:ext cx="8217774" cy="509113"/>
            </a:xfrm>
            <a:prstGeom prst="rect">
              <a:avLst/>
            </a:prstGeom>
            <a:solidFill>
              <a:schemeClr val="tx2">
                <a:lumMod val="40000"/>
                <a:lumOff val="60000"/>
              </a:schemeClr>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Spark</a:t>
              </a:r>
              <a:endParaRPr lang="en-US" sz="1400" dirty="0" smtClean="0">
                <a:solidFill>
                  <a:schemeClr val="tx1"/>
                </a:solidFill>
                <a:latin typeface="Helvetica Neue Light"/>
                <a:cs typeface="Helvetica Neue Light"/>
              </a:endParaRPr>
            </a:p>
          </p:txBody>
        </p:sp>
        <p:sp>
          <p:nvSpPr>
            <p:cNvPr id="11" name="Rectangle 10"/>
            <p:cNvSpPr/>
            <p:nvPr/>
          </p:nvSpPr>
          <p:spPr>
            <a:xfrm>
              <a:off x="164227" y="1752600"/>
              <a:ext cx="18923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Spark</a:t>
              </a:r>
            </a:p>
            <a:p>
              <a:pPr algn="ctr"/>
              <a:r>
                <a:rPr lang="en-US" sz="1400" dirty="0" smtClean="0">
                  <a:solidFill>
                    <a:schemeClr val="tx1"/>
                  </a:solidFill>
                  <a:latin typeface="Helvetica Neue Light"/>
                  <a:cs typeface="Helvetica Neue Light"/>
                </a:rPr>
                <a:t>Stream.</a:t>
              </a:r>
              <a:endParaRPr lang="en-US" sz="1400" dirty="0" smtClean="0">
                <a:solidFill>
                  <a:schemeClr val="tx1"/>
                </a:solidFill>
                <a:latin typeface="Helvetica Neue Light"/>
                <a:cs typeface="Helvetica Neue Light"/>
              </a:endParaRPr>
            </a:p>
          </p:txBody>
        </p:sp>
        <p:sp>
          <p:nvSpPr>
            <p:cNvPr id="12" name="Rectangle 11"/>
            <p:cNvSpPr/>
            <p:nvPr/>
          </p:nvSpPr>
          <p:spPr>
            <a:xfrm>
              <a:off x="2132727" y="2514600"/>
              <a:ext cx="21336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Shark</a:t>
              </a:r>
              <a:endParaRPr lang="en-US" sz="1400" dirty="0" smtClean="0">
                <a:solidFill>
                  <a:schemeClr val="tx1"/>
                </a:solidFill>
                <a:latin typeface="Helvetica Neue Light"/>
                <a:cs typeface="Helvetica Neue Light"/>
              </a:endParaRPr>
            </a:p>
          </p:txBody>
        </p:sp>
        <p:sp>
          <p:nvSpPr>
            <p:cNvPr id="13" name="Rectangle 12"/>
            <p:cNvSpPr/>
            <p:nvPr/>
          </p:nvSpPr>
          <p:spPr>
            <a:xfrm>
              <a:off x="2133600" y="1752600"/>
              <a:ext cx="21336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BlinkDB</a:t>
              </a:r>
              <a:endParaRPr lang="en-US" sz="1400" dirty="0" smtClean="0">
                <a:solidFill>
                  <a:schemeClr val="tx1"/>
                </a:solidFill>
                <a:latin typeface="Helvetica Neue Light"/>
                <a:cs typeface="Helvetica Neue Light"/>
              </a:endParaRPr>
            </a:p>
          </p:txBody>
        </p:sp>
        <p:sp>
          <p:nvSpPr>
            <p:cNvPr id="14" name="Rectangle 13"/>
            <p:cNvSpPr/>
            <p:nvPr/>
          </p:nvSpPr>
          <p:spPr>
            <a:xfrm>
              <a:off x="4343400" y="1752600"/>
              <a:ext cx="17526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GraphX</a:t>
              </a:r>
              <a:endParaRPr lang="en-US" sz="1400" dirty="0" smtClean="0">
                <a:solidFill>
                  <a:schemeClr val="tx1"/>
                </a:solidFill>
                <a:latin typeface="Helvetica Neue Light"/>
                <a:cs typeface="Helvetica Neue Light"/>
              </a:endParaRPr>
            </a:p>
          </p:txBody>
        </p:sp>
        <p:sp>
          <p:nvSpPr>
            <p:cNvPr id="15" name="Rectangle 14"/>
            <p:cNvSpPr/>
            <p:nvPr/>
          </p:nvSpPr>
          <p:spPr>
            <a:xfrm>
              <a:off x="6172200" y="2514600"/>
              <a:ext cx="2209800" cy="685801"/>
            </a:xfrm>
            <a:prstGeom prst="rect">
              <a:avLst/>
            </a:prstGeom>
            <a:solidFill>
              <a:srgbClr val="376092"/>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rgbClr val="FFFFFF"/>
                  </a:solidFill>
                  <a:latin typeface="Helvetica Neue Light"/>
                  <a:cs typeface="Helvetica Neue Light"/>
                </a:rPr>
                <a:t>MLlib</a:t>
              </a:r>
              <a:endParaRPr lang="en-US" sz="1400" dirty="0" smtClean="0">
                <a:solidFill>
                  <a:srgbClr val="FFFFFF"/>
                </a:solidFill>
                <a:latin typeface="Helvetica Neue Light"/>
                <a:cs typeface="Helvetica Neue Light"/>
              </a:endParaRPr>
            </a:p>
          </p:txBody>
        </p:sp>
        <p:sp>
          <p:nvSpPr>
            <p:cNvPr id="16" name="Rectangle 15"/>
            <p:cNvSpPr/>
            <p:nvPr/>
          </p:nvSpPr>
          <p:spPr>
            <a:xfrm>
              <a:off x="6172200" y="1752599"/>
              <a:ext cx="2209800" cy="685801"/>
            </a:xfrm>
            <a:prstGeom prst="rect">
              <a:avLst/>
            </a:prstGeom>
            <a:solidFill>
              <a:srgbClr val="376092"/>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rgbClr val="FFFFFF"/>
                  </a:solidFill>
                  <a:latin typeface="Helvetica Neue Light"/>
                  <a:cs typeface="Helvetica Neue Light"/>
                </a:rPr>
                <a:t>MLBase</a:t>
              </a:r>
              <a:endParaRPr lang="en-US" sz="1400" dirty="0" smtClean="0">
                <a:solidFill>
                  <a:srgbClr val="FFFFFF"/>
                </a:solidFill>
                <a:latin typeface="Helvetica Neue Light"/>
                <a:cs typeface="Helvetica Neue Light"/>
              </a:endParaRPr>
            </a:p>
          </p:txBody>
        </p:sp>
      </p:grpSp>
      <p:grpSp>
        <p:nvGrpSpPr>
          <p:cNvPr id="7" name="Group 6"/>
          <p:cNvGrpSpPr/>
          <p:nvPr/>
        </p:nvGrpSpPr>
        <p:grpSpPr>
          <a:xfrm>
            <a:off x="6172200" y="1235243"/>
            <a:ext cx="2963264" cy="441157"/>
            <a:chOff x="164227" y="4953001"/>
            <a:chExt cx="8217773" cy="1142999"/>
          </a:xfrm>
        </p:grpSpPr>
        <p:sp>
          <p:nvSpPr>
            <p:cNvPr id="8" name="Rectangle 7"/>
            <p:cNvSpPr/>
            <p:nvPr/>
          </p:nvSpPr>
          <p:spPr>
            <a:xfrm>
              <a:off x="164227" y="4953001"/>
              <a:ext cx="8217773" cy="1142999"/>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400" dirty="0" smtClean="0">
                <a:solidFill>
                  <a:schemeClr val="tx1"/>
                </a:solidFill>
                <a:latin typeface="Helvetica Neue Light"/>
                <a:cs typeface="Helvetica Neue Light"/>
              </a:endParaRPr>
            </a:p>
            <a:p>
              <a:pPr algn="ctr"/>
              <a:r>
                <a:rPr lang="en-US" sz="1400" dirty="0" smtClean="0">
                  <a:solidFill>
                    <a:schemeClr val="tx1"/>
                  </a:solidFill>
                  <a:latin typeface="Helvetica Neue Light"/>
                  <a:cs typeface="Helvetica Neue Light"/>
                </a:rPr>
                <a:t>HDFS, S3, … </a:t>
              </a:r>
              <a:endParaRPr lang="en-US" sz="1400" dirty="0" smtClean="0">
                <a:solidFill>
                  <a:schemeClr val="tx1"/>
                </a:solidFill>
                <a:latin typeface="Helvetica Neue Light"/>
                <a:cs typeface="Helvetica Neue Light"/>
              </a:endParaRPr>
            </a:p>
          </p:txBody>
        </p:sp>
        <p:sp>
          <p:nvSpPr>
            <p:cNvPr id="9" name="Rectangle 8"/>
            <p:cNvSpPr/>
            <p:nvPr/>
          </p:nvSpPr>
          <p:spPr>
            <a:xfrm>
              <a:off x="2209800" y="4953001"/>
              <a:ext cx="4038600" cy="533400"/>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Tachyon</a:t>
              </a:r>
              <a:endParaRPr lang="en-US" sz="1400" dirty="0" smtClean="0">
                <a:solidFill>
                  <a:schemeClr val="tx1"/>
                </a:solidFill>
                <a:latin typeface="Helvetica Neue Light"/>
                <a:cs typeface="Helvetica Neue Light"/>
              </a:endParaRPr>
            </a:p>
          </p:txBody>
        </p:sp>
      </p:grpSp>
    </p:spTree>
    <p:extLst>
      <p:ext uri="{BB962C8B-B14F-4D97-AF65-F5344CB8AC3E}">
        <p14:creationId xmlns:p14="http://schemas.microsoft.com/office/powerpoint/2010/main" val="64252659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Tachyon</a:t>
            </a:r>
            <a:endParaRPr lang="en-US" dirty="0"/>
          </a:p>
        </p:txBody>
      </p:sp>
      <p:sp>
        <p:nvSpPr>
          <p:cNvPr id="3" name="Content Placeholder 2"/>
          <p:cNvSpPr>
            <a:spLocks noGrp="1"/>
          </p:cNvSpPr>
          <p:nvPr>
            <p:ph idx="1"/>
          </p:nvPr>
        </p:nvSpPr>
        <p:spPr>
          <a:xfrm>
            <a:off x="152400" y="1676400"/>
            <a:ext cx="8983064" cy="4495800"/>
          </a:xfrm>
        </p:spPr>
        <p:txBody>
          <a:bodyPr/>
          <a:lstStyle/>
          <a:p>
            <a:pPr>
              <a:lnSpc>
                <a:spcPct val="110000"/>
              </a:lnSpc>
            </a:pPr>
            <a:r>
              <a:rPr lang="en-US" dirty="0" smtClean="0"/>
              <a:t>In-memory, fault-tolerant storage system</a:t>
            </a:r>
          </a:p>
          <a:p>
            <a:pPr>
              <a:lnSpc>
                <a:spcPct val="110000"/>
              </a:lnSpc>
            </a:pPr>
            <a:r>
              <a:rPr lang="en-US" dirty="0" smtClean="0"/>
              <a:t>Flexible API, including HDFS API</a:t>
            </a:r>
          </a:p>
          <a:p>
            <a:pPr>
              <a:lnSpc>
                <a:spcPct val="110000"/>
              </a:lnSpc>
            </a:pPr>
            <a:r>
              <a:rPr lang="en-US" dirty="0" smtClean="0"/>
              <a:t>Allow multiple frameworks (including </a:t>
            </a:r>
            <a:r>
              <a:rPr lang="en-US" dirty="0" err="1" smtClean="0"/>
              <a:t>Hadoop</a:t>
            </a:r>
            <a:r>
              <a:rPr lang="en-US" dirty="0" smtClean="0"/>
              <a:t>) to share in-memory data</a:t>
            </a:r>
          </a:p>
          <a:p>
            <a:pPr>
              <a:lnSpc>
                <a:spcPct val="110000"/>
              </a:lnSpc>
            </a:pPr>
            <a:r>
              <a:rPr lang="en-US" dirty="0" smtClean="0"/>
              <a:t>Alpha release (June, 2013)</a:t>
            </a:r>
          </a:p>
        </p:txBody>
      </p:sp>
      <p:sp>
        <p:nvSpPr>
          <p:cNvPr id="5" name="Rectangle 4"/>
          <p:cNvSpPr/>
          <p:nvPr/>
        </p:nvSpPr>
        <p:spPr>
          <a:xfrm>
            <a:off x="6172200" y="852905"/>
            <a:ext cx="2963264" cy="294105"/>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Mesos</a:t>
            </a:r>
            <a:endParaRPr lang="en-US" sz="1400" dirty="0" smtClean="0">
              <a:solidFill>
                <a:schemeClr val="tx1"/>
              </a:solidFill>
              <a:latin typeface="Helvetica Neue Light"/>
              <a:cs typeface="Helvetica Neue Light"/>
            </a:endParaRPr>
          </a:p>
        </p:txBody>
      </p:sp>
      <p:grpSp>
        <p:nvGrpSpPr>
          <p:cNvPr id="6" name="Group 5"/>
          <p:cNvGrpSpPr/>
          <p:nvPr/>
        </p:nvGrpSpPr>
        <p:grpSpPr>
          <a:xfrm>
            <a:off x="6176464" y="0"/>
            <a:ext cx="2963265" cy="794084"/>
            <a:chOff x="164226" y="1752599"/>
            <a:chExt cx="8217774" cy="2057400"/>
          </a:xfrm>
        </p:grpSpPr>
        <p:sp>
          <p:nvSpPr>
            <p:cNvPr id="10" name="Rectangle 9"/>
            <p:cNvSpPr/>
            <p:nvPr/>
          </p:nvSpPr>
          <p:spPr>
            <a:xfrm>
              <a:off x="164226" y="3300886"/>
              <a:ext cx="8217774" cy="509113"/>
            </a:xfrm>
            <a:prstGeom prst="rect">
              <a:avLst/>
            </a:prstGeom>
            <a:solidFill>
              <a:schemeClr val="tx2">
                <a:lumMod val="40000"/>
                <a:lumOff val="60000"/>
              </a:schemeClr>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Spark</a:t>
              </a:r>
              <a:endParaRPr lang="en-US" sz="1400" dirty="0" smtClean="0">
                <a:solidFill>
                  <a:schemeClr val="tx1"/>
                </a:solidFill>
                <a:latin typeface="Helvetica Neue Light"/>
                <a:cs typeface="Helvetica Neue Light"/>
              </a:endParaRPr>
            </a:p>
          </p:txBody>
        </p:sp>
        <p:sp>
          <p:nvSpPr>
            <p:cNvPr id="11" name="Rectangle 10"/>
            <p:cNvSpPr/>
            <p:nvPr/>
          </p:nvSpPr>
          <p:spPr>
            <a:xfrm>
              <a:off x="164227" y="1752600"/>
              <a:ext cx="18923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Spark</a:t>
              </a:r>
            </a:p>
            <a:p>
              <a:pPr algn="ctr"/>
              <a:r>
                <a:rPr lang="en-US" sz="1400" dirty="0" smtClean="0">
                  <a:solidFill>
                    <a:schemeClr val="tx1"/>
                  </a:solidFill>
                  <a:latin typeface="Helvetica Neue Light"/>
                  <a:cs typeface="Helvetica Neue Light"/>
                </a:rPr>
                <a:t>Stream.</a:t>
              </a:r>
              <a:endParaRPr lang="en-US" sz="1400" dirty="0" smtClean="0">
                <a:solidFill>
                  <a:schemeClr val="tx1"/>
                </a:solidFill>
                <a:latin typeface="Helvetica Neue Light"/>
                <a:cs typeface="Helvetica Neue Light"/>
              </a:endParaRPr>
            </a:p>
          </p:txBody>
        </p:sp>
        <p:sp>
          <p:nvSpPr>
            <p:cNvPr id="12" name="Rectangle 11"/>
            <p:cNvSpPr/>
            <p:nvPr/>
          </p:nvSpPr>
          <p:spPr>
            <a:xfrm>
              <a:off x="2132727" y="2514600"/>
              <a:ext cx="21336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chemeClr val="tx1"/>
                  </a:solidFill>
                  <a:latin typeface="Helvetica Neue Light"/>
                  <a:cs typeface="Helvetica Neue Light"/>
                </a:rPr>
                <a:t>Shark</a:t>
              </a:r>
              <a:endParaRPr lang="en-US" sz="1400" dirty="0" smtClean="0">
                <a:solidFill>
                  <a:schemeClr val="tx1"/>
                </a:solidFill>
                <a:latin typeface="Helvetica Neue Light"/>
                <a:cs typeface="Helvetica Neue Light"/>
              </a:endParaRPr>
            </a:p>
          </p:txBody>
        </p:sp>
        <p:sp>
          <p:nvSpPr>
            <p:cNvPr id="13" name="Rectangle 12"/>
            <p:cNvSpPr/>
            <p:nvPr/>
          </p:nvSpPr>
          <p:spPr>
            <a:xfrm>
              <a:off x="2133600" y="1752600"/>
              <a:ext cx="21336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BlinkDB</a:t>
              </a:r>
              <a:endParaRPr lang="en-US" sz="1400" dirty="0" smtClean="0">
                <a:solidFill>
                  <a:schemeClr val="tx1"/>
                </a:solidFill>
                <a:latin typeface="Helvetica Neue Light"/>
                <a:cs typeface="Helvetica Neue Light"/>
              </a:endParaRPr>
            </a:p>
          </p:txBody>
        </p:sp>
        <p:sp>
          <p:nvSpPr>
            <p:cNvPr id="14" name="Rectangle 13"/>
            <p:cNvSpPr/>
            <p:nvPr/>
          </p:nvSpPr>
          <p:spPr>
            <a:xfrm>
              <a:off x="4343400" y="1752600"/>
              <a:ext cx="17526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GraphX</a:t>
              </a:r>
              <a:endParaRPr lang="en-US" sz="1400" dirty="0" smtClean="0">
                <a:solidFill>
                  <a:schemeClr val="tx1"/>
                </a:solidFill>
                <a:latin typeface="Helvetica Neue Light"/>
                <a:cs typeface="Helvetica Neue Light"/>
              </a:endParaRPr>
            </a:p>
          </p:txBody>
        </p:sp>
        <p:sp>
          <p:nvSpPr>
            <p:cNvPr id="15" name="Rectangle 14"/>
            <p:cNvSpPr/>
            <p:nvPr/>
          </p:nvSpPr>
          <p:spPr>
            <a:xfrm>
              <a:off x="6172200" y="2514600"/>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MLlib</a:t>
              </a:r>
              <a:endParaRPr lang="en-US" sz="1400" dirty="0" smtClean="0">
                <a:solidFill>
                  <a:schemeClr val="tx1"/>
                </a:solidFill>
                <a:latin typeface="Helvetica Neue Light"/>
                <a:cs typeface="Helvetica Neue Light"/>
              </a:endParaRPr>
            </a:p>
          </p:txBody>
        </p:sp>
        <p:sp>
          <p:nvSpPr>
            <p:cNvPr id="16" name="Rectangle 15"/>
            <p:cNvSpPr/>
            <p:nvPr/>
          </p:nvSpPr>
          <p:spPr>
            <a:xfrm>
              <a:off x="6172200" y="1752599"/>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smtClean="0">
                  <a:solidFill>
                    <a:schemeClr val="tx1"/>
                  </a:solidFill>
                  <a:latin typeface="Helvetica Neue Light"/>
                  <a:cs typeface="Helvetica Neue Light"/>
                </a:rPr>
                <a:t>MLBase</a:t>
              </a:r>
              <a:endParaRPr lang="en-US" sz="1400" dirty="0" smtClean="0">
                <a:solidFill>
                  <a:schemeClr val="tx1"/>
                </a:solidFill>
                <a:latin typeface="Helvetica Neue Light"/>
                <a:cs typeface="Helvetica Neue Light"/>
              </a:endParaRPr>
            </a:p>
          </p:txBody>
        </p:sp>
      </p:grpSp>
      <p:grpSp>
        <p:nvGrpSpPr>
          <p:cNvPr id="7" name="Group 6"/>
          <p:cNvGrpSpPr/>
          <p:nvPr/>
        </p:nvGrpSpPr>
        <p:grpSpPr>
          <a:xfrm>
            <a:off x="6172200" y="1235243"/>
            <a:ext cx="2963264" cy="441157"/>
            <a:chOff x="164227" y="4953001"/>
            <a:chExt cx="8217773" cy="1142999"/>
          </a:xfrm>
        </p:grpSpPr>
        <p:sp>
          <p:nvSpPr>
            <p:cNvPr id="8" name="Rectangle 7"/>
            <p:cNvSpPr/>
            <p:nvPr/>
          </p:nvSpPr>
          <p:spPr>
            <a:xfrm>
              <a:off x="164227" y="4953001"/>
              <a:ext cx="8217773" cy="1142999"/>
            </a:xfrm>
            <a:prstGeom prst="rect">
              <a:avLst/>
            </a:prstGeom>
            <a:solidFill>
              <a:srgbClr val="D9D9D9"/>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400" dirty="0" smtClean="0">
                <a:solidFill>
                  <a:schemeClr val="tx1"/>
                </a:solidFill>
                <a:latin typeface="Helvetica Neue Light"/>
                <a:cs typeface="Helvetica Neue Light"/>
              </a:endParaRPr>
            </a:p>
            <a:p>
              <a:pPr algn="ctr"/>
              <a:r>
                <a:rPr lang="en-US" sz="1400" dirty="0" smtClean="0">
                  <a:solidFill>
                    <a:schemeClr val="tx1"/>
                  </a:solidFill>
                  <a:latin typeface="Helvetica Neue Light"/>
                  <a:cs typeface="Helvetica Neue Light"/>
                </a:rPr>
                <a:t>HDFS, S3, … </a:t>
              </a:r>
              <a:endParaRPr lang="en-US" sz="1400" dirty="0" smtClean="0">
                <a:solidFill>
                  <a:schemeClr val="tx1"/>
                </a:solidFill>
                <a:latin typeface="Helvetica Neue Light"/>
                <a:cs typeface="Helvetica Neue Light"/>
              </a:endParaRPr>
            </a:p>
          </p:txBody>
        </p:sp>
        <p:sp>
          <p:nvSpPr>
            <p:cNvPr id="9" name="Rectangle 8"/>
            <p:cNvSpPr/>
            <p:nvPr/>
          </p:nvSpPr>
          <p:spPr>
            <a:xfrm>
              <a:off x="2209800" y="4953001"/>
              <a:ext cx="4038600" cy="533400"/>
            </a:xfrm>
            <a:prstGeom prst="rect">
              <a:avLst/>
            </a:prstGeom>
            <a:solidFill>
              <a:srgbClr val="376092"/>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FFFFFF"/>
                  </a:solidFill>
                  <a:latin typeface="Helvetica Neue Light"/>
                  <a:cs typeface="Helvetica Neue Light"/>
                </a:rPr>
                <a:t>Tachyon</a:t>
              </a:r>
              <a:endParaRPr lang="en-US" sz="1600" dirty="0" smtClean="0">
                <a:solidFill>
                  <a:srgbClr val="FFFFFF"/>
                </a:solidFill>
                <a:latin typeface="Helvetica Neue Light"/>
                <a:cs typeface="Helvetica Neue Light"/>
              </a:endParaRPr>
            </a:p>
          </p:txBody>
        </p:sp>
      </p:grpSp>
    </p:spTree>
    <p:extLst>
      <p:ext uri="{BB962C8B-B14F-4D97-AF65-F5344CB8AC3E}">
        <p14:creationId xmlns:p14="http://schemas.microsoft.com/office/powerpoint/2010/main" val="184064969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1143000"/>
          </a:xfrm>
        </p:spPr>
        <p:txBody>
          <a:bodyPr/>
          <a:lstStyle/>
          <a:p>
            <a:r>
              <a:rPr lang="en-US" sz="4400" dirty="0" smtClean="0"/>
              <a:t>Compatibility to Existing Ecosystem</a:t>
            </a:r>
            <a:endParaRPr lang="en-US" sz="4400" dirty="0"/>
          </a:p>
        </p:txBody>
      </p:sp>
      <p:sp>
        <p:nvSpPr>
          <p:cNvPr id="5" name="Rectangle 4"/>
          <p:cNvSpPr/>
          <p:nvPr/>
        </p:nvSpPr>
        <p:spPr>
          <a:xfrm>
            <a:off x="228600" y="4191000"/>
            <a:ext cx="8230473" cy="761999"/>
          </a:xfrm>
          <a:prstGeom prst="rect">
            <a:avLst/>
          </a:prstGeom>
          <a:ln w="38100" cmpd="sng">
            <a:solidFill>
              <a:srgbClr val="A6A6A6"/>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4000" dirty="0" smtClean="0">
                <a:solidFill>
                  <a:srgbClr val="7F7F7F"/>
                </a:solidFill>
                <a:latin typeface="Helvetica Neue Light"/>
                <a:cs typeface="Helvetica Neue Light"/>
              </a:rPr>
              <a:t>Resource Management Layer</a:t>
            </a:r>
            <a:endParaRPr lang="en-US" sz="4000" dirty="0">
              <a:solidFill>
                <a:srgbClr val="7F7F7F"/>
              </a:solidFill>
              <a:latin typeface="Helvetica Neue Light"/>
              <a:cs typeface="Helvetica Neue Light"/>
            </a:endParaRPr>
          </a:p>
        </p:txBody>
      </p:sp>
      <p:sp>
        <p:nvSpPr>
          <p:cNvPr id="6" name="Rectangle 5"/>
          <p:cNvSpPr/>
          <p:nvPr/>
        </p:nvSpPr>
        <p:spPr>
          <a:xfrm>
            <a:off x="228600" y="5181601"/>
            <a:ext cx="8230473" cy="1142999"/>
          </a:xfrm>
          <a:prstGeom prst="rect">
            <a:avLst/>
          </a:prstGeom>
          <a:ln w="38100" cmpd="sng">
            <a:solidFill>
              <a:srgbClr val="A6A6A6"/>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4000" dirty="0" smtClean="0">
                <a:solidFill>
                  <a:srgbClr val="7F7F7F"/>
                </a:solidFill>
                <a:latin typeface="Helvetica Neue Light"/>
                <a:cs typeface="Helvetica Neue Light"/>
              </a:rPr>
              <a:t>Storage Layer</a:t>
            </a:r>
            <a:endParaRPr lang="en-US" sz="4000" dirty="0">
              <a:solidFill>
                <a:srgbClr val="7F7F7F"/>
              </a:solidFill>
              <a:latin typeface="Helvetica Neue Light"/>
              <a:cs typeface="Helvetica Neue Light"/>
            </a:endParaRPr>
          </a:p>
        </p:txBody>
      </p:sp>
      <p:sp>
        <p:nvSpPr>
          <p:cNvPr id="14" name="Rectangle 13"/>
          <p:cNvSpPr/>
          <p:nvPr/>
        </p:nvSpPr>
        <p:spPr>
          <a:xfrm>
            <a:off x="228600" y="4191000"/>
            <a:ext cx="8217773" cy="761999"/>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600" dirty="0" err="1" smtClean="0">
                <a:solidFill>
                  <a:schemeClr val="tx1"/>
                </a:solidFill>
                <a:latin typeface="Gill Sans Light"/>
              </a:rPr>
              <a:t>Mesos</a:t>
            </a:r>
            <a:endParaRPr lang="en-US" sz="3600" dirty="0" smtClean="0">
              <a:solidFill>
                <a:schemeClr val="tx1"/>
              </a:solidFill>
              <a:latin typeface="Gill Sans Light"/>
            </a:endParaRPr>
          </a:p>
        </p:txBody>
      </p:sp>
      <p:sp>
        <p:nvSpPr>
          <p:cNvPr id="17" name="TextBox 16"/>
          <p:cNvSpPr txBox="1"/>
          <p:nvPr/>
        </p:nvSpPr>
        <p:spPr>
          <a:xfrm>
            <a:off x="9690100" y="292100"/>
            <a:ext cx="184666" cy="461665"/>
          </a:xfrm>
          <a:prstGeom prst="rect">
            <a:avLst/>
          </a:prstGeom>
          <a:noFill/>
        </p:spPr>
        <p:txBody>
          <a:bodyPr wrap="none" rtlCol="0">
            <a:spAutoFit/>
          </a:bodyPr>
          <a:lstStyle/>
          <a:p>
            <a:endParaRPr lang="en-US" dirty="0" smtClean="0">
              <a:latin typeface="+mn-lt"/>
            </a:endParaRPr>
          </a:p>
        </p:txBody>
      </p:sp>
      <p:grpSp>
        <p:nvGrpSpPr>
          <p:cNvPr id="22" name="Group 21"/>
          <p:cNvGrpSpPr/>
          <p:nvPr/>
        </p:nvGrpSpPr>
        <p:grpSpPr>
          <a:xfrm>
            <a:off x="221814" y="1981200"/>
            <a:ext cx="8217774" cy="2057400"/>
            <a:chOff x="164226" y="1752599"/>
            <a:chExt cx="8217774" cy="2057400"/>
          </a:xfrm>
        </p:grpSpPr>
        <p:sp>
          <p:nvSpPr>
            <p:cNvPr id="9" name="Rectangle 8"/>
            <p:cNvSpPr/>
            <p:nvPr/>
          </p:nvSpPr>
          <p:spPr>
            <a:xfrm>
              <a:off x="164226" y="3300886"/>
              <a:ext cx="8217774" cy="509113"/>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smtClean="0">
                  <a:solidFill>
                    <a:schemeClr val="tx1"/>
                  </a:solidFill>
                  <a:latin typeface="Gill Sans Light"/>
                </a:rPr>
                <a:t>Spark</a:t>
              </a:r>
              <a:endParaRPr lang="en-US" sz="3200" dirty="0" smtClean="0">
                <a:solidFill>
                  <a:schemeClr val="tx1"/>
                </a:solidFill>
                <a:latin typeface="Gill Sans Light"/>
              </a:endParaRPr>
            </a:p>
          </p:txBody>
        </p:sp>
        <p:sp>
          <p:nvSpPr>
            <p:cNvPr id="10" name="Rectangle 9"/>
            <p:cNvSpPr/>
            <p:nvPr/>
          </p:nvSpPr>
          <p:spPr>
            <a:xfrm>
              <a:off x="164226" y="1752600"/>
              <a:ext cx="1981199"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smtClean="0">
                  <a:solidFill>
                    <a:schemeClr val="tx1"/>
                  </a:solidFill>
                  <a:latin typeface="Gill Sans Light"/>
                </a:rPr>
                <a:t> Spark</a:t>
              </a:r>
            </a:p>
            <a:p>
              <a:pPr algn="ctr"/>
              <a:r>
                <a:rPr lang="en-US" sz="3200" dirty="0" smtClean="0">
                  <a:solidFill>
                    <a:schemeClr val="tx1"/>
                  </a:solidFill>
                  <a:latin typeface="Gill Sans Light"/>
                </a:rPr>
                <a:t> Streaming</a:t>
              </a:r>
              <a:endParaRPr lang="en-US" sz="3200" dirty="0" smtClean="0">
                <a:solidFill>
                  <a:schemeClr val="tx1"/>
                </a:solidFill>
                <a:latin typeface="Gill Sans Light"/>
              </a:endParaRPr>
            </a:p>
          </p:txBody>
        </p:sp>
        <p:sp>
          <p:nvSpPr>
            <p:cNvPr id="11" name="Rectangle 10"/>
            <p:cNvSpPr/>
            <p:nvPr/>
          </p:nvSpPr>
          <p:spPr>
            <a:xfrm>
              <a:off x="2209799" y="2514600"/>
              <a:ext cx="2056528"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smtClean="0">
                  <a:solidFill>
                    <a:schemeClr val="tx1"/>
                  </a:solidFill>
                  <a:latin typeface="Gill Sans Light"/>
                </a:rPr>
                <a:t>Shark SQL</a:t>
              </a:r>
              <a:endParaRPr lang="en-US" sz="3200" dirty="0" smtClean="0">
                <a:solidFill>
                  <a:schemeClr val="tx1"/>
                </a:solidFill>
                <a:latin typeface="Gill Sans Light"/>
              </a:endParaRPr>
            </a:p>
          </p:txBody>
        </p:sp>
        <p:sp>
          <p:nvSpPr>
            <p:cNvPr id="16" name="Rectangle 15"/>
            <p:cNvSpPr/>
            <p:nvPr/>
          </p:nvSpPr>
          <p:spPr>
            <a:xfrm>
              <a:off x="2209798" y="1752600"/>
              <a:ext cx="2057401"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err="1" smtClean="0">
                  <a:solidFill>
                    <a:schemeClr val="tx1"/>
                  </a:solidFill>
                  <a:latin typeface="Gill Sans Light"/>
                </a:rPr>
                <a:t>BlinkDB</a:t>
              </a:r>
              <a:endParaRPr lang="en-US" sz="3200" dirty="0" smtClean="0">
                <a:solidFill>
                  <a:schemeClr val="tx1"/>
                </a:solidFill>
                <a:latin typeface="Gill Sans Light"/>
              </a:endParaRPr>
            </a:p>
          </p:txBody>
        </p:sp>
        <p:sp>
          <p:nvSpPr>
            <p:cNvPr id="18" name="Rectangle 17"/>
            <p:cNvSpPr/>
            <p:nvPr/>
          </p:nvSpPr>
          <p:spPr>
            <a:xfrm>
              <a:off x="4343400" y="1752600"/>
              <a:ext cx="1752600" cy="1447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err="1" smtClean="0">
                  <a:solidFill>
                    <a:schemeClr val="tx1"/>
                  </a:solidFill>
                  <a:latin typeface="Gill Sans Light"/>
                </a:rPr>
                <a:t>GraphX</a:t>
              </a:r>
              <a:endParaRPr lang="en-US" sz="3200" dirty="0" smtClean="0">
                <a:solidFill>
                  <a:schemeClr val="tx1"/>
                </a:solidFill>
                <a:latin typeface="Gill Sans Light"/>
              </a:endParaRPr>
            </a:p>
          </p:txBody>
        </p:sp>
        <p:sp>
          <p:nvSpPr>
            <p:cNvPr id="19" name="Rectangle 18"/>
            <p:cNvSpPr/>
            <p:nvPr/>
          </p:nvSpPr>
          <p:spPr>
            <a:xfrm>
              <a:off x="6172200" y="2514600"/>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err="1" smtClean="0">
                  <a:solidFill>
                    <a:schemeClr val="tx1"/>
                  </a:solidFill>
                  <a:latin typeface="Gill Sans Light"/>
                </a:rPr>
                <a:t>MLlib</a:t>
              </a:r>
              <a:endParaRPr lang="en-US" sz="3200" dirty="0" smtClean="0">
                <a:solidFill>
                  <a:schemeClr val="tx1"/>
                </a:solidFill>
                <a:latin typeface="Gill Sans Light"/>
              </a:endParaRPr>
            </a:p>
          </p:txBody>
        </p:sp>
        <p:sp>
          <p:nvSpPr>
            <p:cNvPr id="20" name="Rectangle 19"/>
            <p:cNvSpPr/>
            <p:nvPr/>
          </p:nvSpPr>
          <p:spPr>
            <a:xfrm>
              <a:off x="6172200" y="1752599"/>
              <a:ext cx="2209800" cy="685801"/>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dirty="0" err="1" smtClean="0">
                  <a:solidFill>
                    <a:schemeClr val="tx1"/>
                  </a:solidFill>
                  <a:latin typeface="Gill Sans Light"/>
                </a:rPr>
                <a:t>MLBase</a:t>
              </a:r>
              <a:endParaRPr lang="en-US" sz="3200" dirty="0" smtClean="0">
                <a:solidFill>
                  <a:schemeClr val="tx1"/>
                </a:solidFill>
                <a:latin typeface="Gill Sans Light"/>
              </a:endParaRPr>
            </a:p>
          </p:txBody>
        </p:sp>
      </p:grpSp>
      <p:grpSp>
        <p:nvGrpSpPr>
          <p:cNvPr id="8" name="Group 7"/>
          <p:cNvGrpSpPr/>
          <p:nvPr/>
        </p:nvGrpSpPr>
        <p:grpSpPr>
          <a:xfrm>
            <a:off x="228600" y="5181601"/>
            <a:ext cx="8217773" cy="1142999"/>
            <a:chOff x="164227" y="4953001"/>
            <a:chExt cx="8217773" cy="1142999"/>
          </a:xfrm>
        </p:grpSpPr>
        <p:sp>
          <p:nvSpPr>
            <p:cNvPr id="15" name="Rectangle 14"/>
            <p:cNvSpPr/>
            <p:nvPr/>
          </p:nvSpPr>
          <p:spPr>
            <a:xfrm>
              <a:off x="164227" y="4953001"/>
              <a:ext cx="8217773" cy="1142999"/>
            </a:xfrm>
            <a:prstGeom prst="rect">
              <a:avLst/>
            </a:prstGeom>
            <a:solidFill>
              <a:srgbClr val="FFFFFF"/>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3600" dirty="0" smtClean="0">
                <a:solidFill>
                  <a:schemeClr val="tx1"/>
                </a:solidFill>
                <a:latin typeface="Gill Sans Light"/>
              </a:endParaRPr>
            </a:p>
            <a:p>
              <a:pPr algn="ctr"/>
              <a:r>
                <a:rPr lang="en-US" sz="3600" dirty="0" smtClean="0">
                  <a:solidFill>
                    <a:schemeClr val="tx1"/>
                  </a:solidFill>
                  <a:latin typeface="Gill Sans Light"/>
                </a:rPr>
                <a:t>HDFS, S3, … </a:t>
              </a:r>
              <a:endParaRPr lang="en-US" sz="3600" dirty="0" smtClean="0">
                <a:solidFill>
                  <a:schemeClr val="tx1"/>
                </a:solidFill>
                <a:latin typeface="Gill Sans Light"/>
              </a:endParaRPr>
            </a:p>
          </p:txBody>
        </p:sp>
        <p:sp>
          <p:nvSpPr>
            <p:cNvPr id="21" name="Rectangle 20"/>
            <p:cNvSpPr/>
            <p:nvPr/>
          </p:nvSpPr>
          <p:spPr>
            <a:xfrm>
              <a:off x="2209800" y="4953001"/>
              <a:ext cx="4038600" cy="533400"/>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600" dirty="0" smtClean="0">
                  <a:solidFill>
                    <a:schemeClr val="tx1"/>
                  </a:solidFill>
                  <a:latin typeface="Gill Sans Light"/>
                </a:rPr>
                <a:t>Tachyon</a:t>
              </a:r>
              <a:endParaRPr lang="en-US" sz="3600" dirty="0" smtClean="0">
                <a:solidFill>
                  <a:schemeClr val="tx1"/>
                </a:solidFill>
                <a:latin typeface="Gill Sans Light"/>
              </a:endParaRPr>
            </a:p>
          </p:txBody>
        </p:sp>
      </p:grpSp>
      <p:sp>
        <p:nvSpPr>
          <p:cNvPr id="23" name="Rectangle 22"/>
          <p:cNvSpPr>
            <a:spLocks noChangeArrowheads="1"/>
          </p:cNvSpPr>
          <p:nvPr/>
        </p:nvSpPr>
        <p:spPr bwMode="auto">
          <a:xfrm rot="16200000">
            <a:off x="-419098" y="2628901"/>
            <a:ext cx="1447802" cy="152400"/>
          </a:xfrm>
          <a:prstGeom prst="rect">
            <a:avLst/>
          </a:prstGeom>
          <a:solidFill>
            <a:srgbClr val="E46C0A"/>
          </a:solidFill>
          <a:ln w="25400">
            <a:noFill/>
            <a:round/>
            <a:headEnd/>
            <a:tailEnd/>
          </a:ln>
        </p:spPr>
        <p:txBody>
          <a:bodyPr/>
          <a:lstStyle/>
          <a:p>
            <a:r>
              <a:rPr lang="en-US"/>
              <a:t> </a:t>
            </a:r>
          </a:p>
        </p:txBody>
      </p:sp>
      <p:sp>
        <p:nvSpPr>
          <p:cNvPr id="24" name="Rectangle 23"/>
          <p:cNvSpPr>
            <a:spLocks noChangeArrowheads="1"/>
          </p:cNvSpPr>
          <p:nvPr/>
        </p:nvSpPr>
        <p:spPr bwMode="auto">
          <a:xfrm>
            <a:off x="2274172" y="2743201"/>
            <a:ext cx="2069228" cy="152400"/>
          </a:xfrm>
          <a:prstGeom prst="rect">
            <a:avLst/>
          </a:prstGeom>
          <a:solidFill>
            <a:srgbClr val="E46C0A"/>
          </a:solidFill>
          <a:ln w="25400">
            <a:noFill/>
            <a:round/>
            <a:headEnd/>
            <a:tailEnd/>
          </a:ln>
        </p:spPr>
        <p:txBody>
          <a:bodyPr/>
          <a:lstStyle/>
          <a:p>
            <a:r>
              <a:rPr lang="en-US"/>
              <a:t> </a:t>
            </a:r>
          </a:p>
        </p:txBody>
      </p:sp>
      <p:sp>
        <p:nvSpPr>
          <p:cNvPr id="25" name="Rectangle 24"/>
          <p:cNvSpPr>
            <a:spLocks noChangeArrowheads="1"/>
          </p:cNvSpPr>
          <p:nvPr/>
        </p:nvSpPr>
        <p:spPr bwMode="auto">
          <a:xfrm>
            <a:off x="4243545" y="5156200"/>
            <a:ext cx="2069228" cy="152400"/>
          </a:xfrm>
          <a:prstGeom prst="rect">
            <a:avLst/>
          </a:prstGeom>
          <a:solidFill>
            <a:schemeClr val="accent6">
              <a:lumMod val="75000"/>
            </a:schemeClr>
          </a:solidFill>
          <a:ln w="25400">
            <a:noFill/>
            <a:round/>
            <a:headEnd/>
            <a:tailEnd/>
          </a:ln>
        </p:spPr>
        <p:txBody>
          <a:bodyPr/>
          <a:lstStyle/>
          <a:p>
            <a:r>
              <a:rPr lang="en-US"/>
              <a:t> </a:t>
            </a:r>
          </a:p>
        </p:txBody>
      </p:sp>
      <p:sp>
        <p:nvSpPr>
          <p:cNvPr id="26" name="Rectangle 25"/>
          <p:cNvSpPr>
            <a:spLocks noChangeArrowheads="1"/>
          </p:cNvSpPr>
          <p:nvPr/>
        </p:nvSpPr>
        <p:spPr bwMode="auto">
          <a:xfrm>
            <a:off x="4395945" y="1981200"/>
            <a:ext cx="1764429" cy="152400"/>
          </a:xfrm>
          <a:prstGeom prst="rect">
            <a:avLst/>
          </a:prstGeom>
          <a:solidFill>
            <a:srgbClr val="E46C0A"/>
          </a:solidFill>
          <a:ln w="25400">
            <a:noFill/>
            <a:round/>
            <a:headEnd/>
            <a:tailEnd/>
          </a:ln>
        </p:spPr>
        <p:txBody>
          <a:bodyPr/>
          <a:lstStyle/>
          <a:p>
            <a:r>
              <a:rPr lang="en-US"/>
              <a:t> </a:t>
            </a:r>
          </a:p>
        </p:txBody>
      </p:sp>
      <p:sp>
        <p:nvSpPr>
          <p:cNvPr id="27" name="Rectangle 26"/>
          <p:cNvSpPr>
            <a:spLocks noChangeArrowheads="1"/>
          </p:cNvSpPr>
          <p:nvPr/>
        </p:nvSpPr>
        <p:spPr bwMode="auto">
          <a:xfrm>
            <a:off x="5410200" y="4191000"/>
            <a:ext cx="3059829" cy="152400"/>
          </a:xfrm>
          <a:prstGeom prst="rect">
            <a:avLst/>
          </a:prstGeom>
          <a:solidFill>
            <a:srgbClr val="E46C0A"/>
          </a:solidFill>
          <a:ln w="25400">
            <a:noFill/>
            <a:round/>
            <a:headEnd/>
            <a:tailEnd/>
          </a:ln>
        </p:spPr>
        <p:txBody>
          <a:bodyPr/>
          <a:lstStyle/>
          <a:p>
            <a:r>
              <a:rPr lang="en-US"/>
              <a:t> </a:t>
            </a:r>
          </a:p>
        </p:txBody>
      </p:sp>
      <p:sp>
        <p:nvSpPr>
          <p:cNvPr id="28" name="Rounded Rectangular Callout 27"/>
          <p:cNvSpPr>
            <a:spLocks noChangeArrowheads="1"/>
          </p:cNvSpPr>
          <p:nvPr/>
        </p:nvSpPr>
        <p:spPr bwMode="auto">
          <a:xfrm>
            <a:off x="712073" y="1219200"/>
            <a:ext cx="3124200" cy="1219200"/>
          </a:xfrm>
          <a:prstGeom prst="wedgeRoundRectCallout">
            <a:avLst>
              <a:gd name="adj1" fmla="val -62421"/>
              <a:gd name="adj2" fmla="val 55620"/>
              <a:gd name="adj3" fmla="val 16667"/>
            </a:avLst>
          </a:prstGeom>
          <a:solidFill>
            <a:srgbClr val="FFFFCC"/>
          </a:solidFill>
          <a:ln w="25400">
            <a:solidFill>
              <a:schemeClr val="bg1">
                <a:lumMod val="65000"/>
              </a:schemeClr>
            </a:solidFill>
            <a:round/>
            <a:headEnd/>
            <a:tailEnd/>
          </a:ln>
        </p:spPr>
        <p:txBody>
          <a:bodyPr/>
          <a:lstStyle/>
          <a:p>
            <a:r>
              <a:rPr lang="en-US">
                <a:latin typeface="Helvetica Neue Light"/>
                <a:cs typeface="Helvetica Neue Light"/>
              </a:rPr>
              <a:t>Accept</a:t>
            </a:r>
            <a:r>
              <a:rPr lang="en-US" b="1">
                <a:latin typeface="Helvetica Neue Light"/>
                <a:cs typeface="Helvetica Neue Light"/>
              </a:rPr>
              <a:t> </a:t>
            </a:r>
            <a:r>
              <a:rPr lang="en-US">
                <a:latin typeface="Helvetica Neue Light"/>
                <a:cs typeface="Helvetica Neue Light"/>
              </a:rPr>
              <a:t>inputs from</a:t>
            </a:r>
            <a:r>
              <a:rPr lang="en-US" b="1">
                <a:latin typeface="Helvetica Neue Light"/>
                <a:cs typeface="Helvetica Neue Light"/>
              </a:rPr>
              <a:t> Kafka, Flume, Twitter, </a:t>
            </a:r>
          </a:p>
          <a:p>
            <a:r>
              <a:rPr lang="en-US" b="1">
                <a:latin typeface="Helvetica Neue Light"/>
                <a:cs typeface="Helvetica Neue Light"/>
              </a:rPr>
              <a:t>TCP Sockets</a:t>
            </a:r>
            <a:r>
              <a:rPr lang="en-US">
                <a:latin typeface="Helvetica Neue Light"/>
                <a:cs typeface="Helvetica Neue Light"/>
              </a:rPr>
              <a:t>, …</a:t>
            </a:r>
            <a:r>
              <a:rPr lang="en-US" b="1">
                <a:latin typeface="Helvetica Neue Light"/>
                <a:cs typeface="Helvetica Neue Light"/>
              </a:rPr>
              <a:t> </a:t>
            </a:r>
            <a:endParaRPr lang="en-US">
              <a:latin typeface="Helvetica Neue Light"/>
              <a:cs typeface="Helvetica Neue Light"/>
            </a:endParaRPr>
          </a:p>
        </p:txBody>
      </p:sp>
      <p:sp>
        <p:nvSpPr>
          <p:cNvPr id="29" name="Rounded Rectangular Callout 28"/>
          <p:cNvSpPr>
            <a:spLocks noChangeArrowheads="1"/>
          </p:cNvSpPr>
          <p:nvPr/>
        </p:nvSpPr>
        <p:spPr bwMode="auto">
          <a:xfrm>
            <a:off x="1828800" y="3048000"/>
            <a:ext cx="1626474" cy="584200"/>
          </a:xfrm>
          <a:prstGeom prst="wedgeRoundRectCallout">
            <a:avLst>
              <a:gd name="adj1" fmla="val 13659"/>
              <a:gd name="adj2" fmla="val -83555"/>
              <a:gd name="adj3" fmla="val 16667"/>
            </a:avLst>
          </a:prstGeom>
          <a:solidFill>
            <a:srgbClr val="FFFFCC"/>
          </a:solidFill>
          <a:ln w="25400">
            <a:solidFill>
              <a:schemeClr val="bg1">
                <a:lumMod val="65000"/>
              </a:schemeClr>
            </a:solidFill>
            <a:round/>
            <a:headEnd/>
            <a:tailEnd/>
          </a:ln>
        </p:spPr>
        <p:txBody>
          <a:bodyPr/>
          <a:lstStyle/>
          <a:p>
            <a:r>
              <a:rPr lang="en-US" dirty="0" smtClean="0">
                <a:latin typeface="Helvetica Neue Light"/>
                <a:cs typeface="Helvetica Neue Light"/>
              </a:rPr>
              <a:t>Hive API</a:t>
            </a:r>
            <a:endParaRPr lang="en-US" dirty="0">
              <a:latin typeface="Helvetica Neue Light"/>
              <a:cs typeface="Helvetica Neue Light"/>
            </a:endParaRPr>
          </a:p>
        </p:txBody>
      </p:sp>
      <p:sp>
        <p:nvSpPr>
          <p:cNvPr id="30" name="Rounded Rectangular Callout 29"/>
          <p:cNvSpPr>
            <a:spLocks noChangeArrowheads="1"/>
          </p:cNvSpPr>
          <p:nvPr/>
        </p:nvSpPr>
        <p:spPr bwMode="auto">
          <a:xfrm>
            <a:off x="4267200" y="1244600"/>
            <a:ext cx="2159874" cy="584200"/>
          </a:xfrm>
          <a:prstGeom prst="wedgeRoundRectCallout">
            <a:avLst>
              <a:gd name="adj1" fmla="val 14440"/>
              <a:gd name="adj2" fmla="val 81662"/>
              <a:gd name="adj3" fmla="val 16667"/>
            </a:avLst>
          </a:prstGeom>
          <a:solidFill>
            <a:srgbClr val="FFFFCC"/>
          </a:solidFill>
          <a:ln w="25400">
            <a:solidFill>
              <a:schemeClr val="bg1">
                <a:lumMod val="65000"/>
              </a:schemeClr>
            </a:solidFill>
            <a:round/>
            <a:headEnd/>
            <a:tailEnd/>
          </a:ln>
        </p:spPr>
        <p:txBody>
          <a:bodyPr/>
          <a:lstStyle/>
          <a:p>
            <a:r>
              <a:rPr lang="en-US" dirty="0" err="1" smtClean="0">
                <a:latin typeface="Helvetica Neue Light"/>
                <a:cs typeface="Helvetica Neue Light"/>
              </a:rPr>
              <a:t>GraphLab</a:t>
            </a:r>
            <a:r>
              <a:rPr lang="en-US" dirty="0" smtClean="0">
                <a:latin typeface="Helvetica Neue Light"/>
                <a:cs typeface="Helvetica Neue Light"/>
              </a:rPr>
              <a:t> API</a:t>
            </a:r>
            <a:endParaRPr lang="en-US" dirty="0">
              <a:latin typeface="Helvetica Neue Light"/>
              <a:cs typeface="Helvetica Neue Light"/>
            </a:endParaRPr>
          </a:p>
        </p:txBody>
      </p:sp>
      <p:sp>
        <p:nvSpPr>
          <p:cNvPr id="31" name="Rounded Rectangular Callout 30"/>
          <p:cNvSpPr>
            <a:spLocks noChangeArrowheads="1"/>
          </p:cNvSpPr>
          <p:nvPr/>
        </p:nvSpPr>
        <p:spPr bwMode="auto">
          <a:xfrm>
            <a:off x="5651937" y="5422901"/>
            <a:ext cx="1739463" cy="584200"/>
          </a:xfrm>
          <a:prstGeom prst="wedgeRoundRectCallout">
            <a:avLst>
              <a:gd name="adj1" fmla="val -19767"/>
              <a:gd name="adj2" fmla="val -72686"/>
              <a:gd name="adj3" fmla="val 16667"/>
            </a:avLst>
          </a:prstGeom>
          <a:solidFill>
            <a:srgbClr val="FFFFCC"/>
          </a:solidFill>
          <a:ln w="25400">
            <a:solidFill>
              <a:schemeClr val="bg1">
                <a:lumMod val="65000"/>
              </a:schemeClr>
            </a:solidFill>
            <a:round/>
            <a:headEnd/>
            <a:tailEnd/>
          </a:ln>
        </p:spPr>
        <p:txBody>
          <a:bodyPr/>
          <a:lstStyle/>
          <a:p>
            <a:r>
              <a:rPr lang="en-US" dirty="0" smtClean="0">
                <a:latin typeface="Helvetica Neue Light"/>
                <a:cs typeface="Helvetica Neue Light"/>
              </a:rPr>
              <a:t>HDFS API</a:t>
            </a:r>
            <a:endParaRPr lang="en-US" dirty="0">
              <a:latin typeface="Helvetica Neue Light"/>
              <a:cs typeface="Helvetica Neue Light"/>
            </a:endParaRPr>
          </a:p>
        </p:txBody>
      </p:sp>
      <p:sp>
        <p:nvSpPr>
          <p:cNvPr id="32" name="Rounded Rectangular Callout 31"/>
          <p:cNvSpPr>
            <a:spLocks noChangeArrowheads="1"/>
          </p:cNvSpPr>
          <p:nvPr/>
        </p:nvSpPr>
        <p:spPr bwMode="auto">
          <a:xfrm>
            <a:off x="6553200" y="4445000"/>
            <a:ext cx="2642036" cy="889000"/>
          </a:xfrm>
          <a:prstGeom prst="wedgeRoundRectCallout">
            <a:avLst>
              <a:gd name="adj1" fmla="val -46364"/>
              <a:gd name="adj2" fmla="val -66909"/>
              <a:gd name="adj3" fmla="val 16667"/>
            </a:avLst>
          </a:prstGeom>
          <a:solidFill>
            <a:srgbClr val="FFFFCC"/>
          </a:solidFill>
          <a:ln w="25400">
            <a:solidFill>
              <a:schemeClr val="bg1">
                <a:lumMod val="65000"/>
              </a:schemeClr>
            </a:solidFill>
            <a:round/>
            <a:headEnd/>
            <a:tailEnd/>
          </a:ln>
        </p:spPr>
        <p:txBody>
          <a:bodyPr/>
          <a:lstStyle/>
          <a:p>
            <a:r>
              <a:rPr lang="en-US" dirty="0" smtClean="0">
                <a:latin typeface="Helvetica Neue Light"/>
                <a:cs typeface="Helvetica Neue Light"/>
              </a:rPr>
              <a:t>Support </a:t>
            </a:r>
            <a:r>
              <a:rPr lang="en-US" dirty="0" err="1" smtClean="0">
                <a:latin typeface="Helvetica Neue Light"/>
                <a:cs typeface="Helvetica Neue Light"/>
              </a:rPr>
              <a:t>Hadoop</a:t>
            </a:r>
            <a:r>
              <a:rPr lang="en-US" dirty="0" smtClean="0">
                <a:latin typeface="Helvetica Neue Light"/>
                <a:cs typeface="Helvetica Neue Light"/>
              </a:rPr>
              <a:t>, Storm, MPI</a:t>
            </a:r>
            <a:endParaRPr lang="en-US" dirty="0">
              <a:latin typeface="Helvetica Neue Light"/>
              <a:cs typeface="Helvetica Neue Light"/>
            </a:endParaRPr>
          </a:p>
        </p:txBody>
      </p:sp>
    </p:spTree>
    <p:extLst>
      <p:ext uri="{BB962C8B-B14F-4D97-AF65-F5344CB8AC3E}">
        <p14:creationId xmlns:p14="http://schemas.microsoft.com/office/powerpoint/2010/main" val="18122858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Summary </a:t>
            </a:r>
            <a:endParaRPr lang="en-US" dirty="0"/>
          </a:p>
        </p:txBody>
      </p:sp>
      <p:sp>
        <p:nvSpPr>
          <p:cNvPr id="3" name="Content Placeholder 2"/>
          <p:cNvSpPr>
            <a:spLocks noGrp="1"/>
          </p:cNvSpPr>
          <p:nvPr>
            <p:ph idx="1"/>
          </p:nvPr>
        </p:nvSpPr>
        <p:spPr>
          <a:xfrm>
            <a:off x="76200" y="1143000"/>
            <a:ext cx="8763000" cy="5181600"/>
          </a:xfrm>
        </p:spPr>
        <p:txBody>
          <a:bodyPr/>
          <a:lstStyle/>
          <a:p>
            <a:pPr>
              <a:lnSpc>
                <a:spcPct val="110000"/>
              </a:lnSpc>
            </a:pPr>
            <a:r>
              <a:rPr lang="en-US" dirty="0" smtClean="0"/>
              <a:t>BDAS: address next Big Data challenges</a:t>
            </a:r>
          </a:p>
          <a:p>
            <a:pPr>
              <a:lnSpc>
                <a:spcPct val="110000"/>
              </a:lnSpc>
            </a:pPr>
            <a:r>
              <a:rPr lang="en-US" dirty="0" smtClean="0"/>
              <a:t>Unify batch, interactive, and streaming computations</a:t>
            </a:r>
          </a:p>
          <a:p>
            <a:r>
              <a:rPr lang="en-US" dirty="0" smtClean="0"/>
              <a:t>Easy to develop sophisticate applications</a:t>
            </a:r>
          </a:p>
          <a:p>
            <a:pPr lvl="1"/>
            <a:r>
              <a:rPr lang="en-US" dirty="0" smtClean="0"/>
              <a:t>Support graph &amp; ML algorithms, approximate queries </a:t>
            </a:r>
          </a:p>
          <a:p>
            <a:r>
              <a:rPr lang="en-US" dirty="0" smtClean="0"/>
              <a:t>Witnessed significant adoption</a:t>
            </a:r>
          </a:p>
          <a:p>
            <a:pPr lvl="1"/>
            <a:r>
              <a:rPr lang="en-US" dirty="0" smtClean="0"/>
              <a:t>20+ companies, 70+ individuals contributing code</a:t>
            </a:r>
          </a:p>
          <a:p>
            <a:r>
              <a:rPr lang="en-US" dirty="0" smtClean="0"/>
              <a:t>Exciting ongoing work</a:t>
            </a:r>
          </a:p>
          <a:p>
            <a:pPr lvl="1"/>
            <a:r>
              <a:rPr lang="en-US" dirty="0" err="1" smtClean="0"/>
              <a:t>MLbase</a:t>
            </a:r>
            <a:r>
              <a:rPr lang="en-US" dirty="0" smtClean="0"/>
              <a:t>, </a:t>
            </a:r>
            <a:r>
              <a:rPr lang="en-US" dirty="0" err="1" smtClean="0"/>
              <a:t>GraphX</a:t>
            </a:r>
            <a:r>
              <a:rPr lang="en-US" dirty="0" smtClean="0"/>
              <a:t>, </a:t>
            </a:r>
            <a:r>
              <a:rPr lang="en-US" dirty="0" err="1" smtClean="0"/>
              <a:t>BlinkDB</a:t>
            </a:r>
            <a:r>
              <a:rPr lang="en-US" dirty="0" smtClean="0"/>
              <a:t>, …</a:t>
            </a:r>
          </a:p>
          <a:p>
            <a:pPr lvl="1">
              <a:lnSpc>
                <a:spcPct val="110000"/>
              </a:lnSpc>
            </a:pPr>
            <a:endParaRPr lang="en-US" dirty="0"/>
          </a:p>
        </p:txBody>
      </p:sp>
      <p:grpSp>
        <p:nvGrpSpPr>
          <p:cNvPr id="4" name="Group 15"/>
          <p:cNvGrpSpPr>
            <a:grpSpLocks/>
          </p:cNvGrpSpPr>
          <p:nvPr/>
        </p:nvGrpSpPr>
        <p:grpSpPr bwMode="auto">
          <a:xfrm>
            <a:off x="5334000" y="1371600"/>
            <a:ext cx="3886200" cy="1981200"/>
            <a:chOff x="4343400" y="1388071"/>
            <a:chExt cx="14859000" cy="7647384"/>
          </a:xfrm>
        </p:grpSpPr>
        <p:sp>
          <p:nvSpPr>
            <p:cNvPr id="5" name="Rounded Rectangle 4"/>
            <p:cNvSpPr/>
            <p:nvPr/>
          </p:nvSpPr>
          <p:spPr bwMode="auto">
            <a:xfrm>
              <a:off x="10706190" y="2804253"/>
              <a:ext cx="3277110" cy="1540100"/>
            </a:xfrm>
            <a:prstGeom prst="roundRect">
              <a:avLst/>
            </a:prstGeom>
            <a:solidFill>
              <a:schemeClr val="bg1">
                <a:lumMod val="95000"/>
              </a:schemeClr>
            </a:solidFill>
            <a:ln w="19050" cap="flat" cmpd="sng" algn="ctr">
              <a:solidFill>
                <a:srgbClr val="000000"/>
              </a:solidFill>
              <a:prstDash val="solid"/>
              <a:round/>
              <a:headEnd type="none" w="med" len="med"/>
              <a:tailEnd type="none" w="med" len="med"/>
            </a:ln>
            <a:effectLst/>
            <a:extLst/>
          </p:spPr>
          <p:txBody>
            <a:bodyPr/>
            <a:lstStyle/>
            <a:p>
              <a:pPr algn="ctr">
                <a:defRPr/>
              </a:pPr>
              <a:r>
                <a:rPr lang="en-US" sz="1800" dirty="0">
                  <a:latin typeface="Helvetica Neue Light"/>
                  <a:ea typeface="ヒラギノ角ゴ ProN W3" charset="0"/>
                  <a:cs typeface="Helvetica Neue Light"/>
                  <a:sym typeface="Gill Sans" charset="0"/>
                </a:rPr>
                <a:t>Batch</a:t>
              </a:r>
            </a:p>
          </p:txBody>
        </p:sp>
        <p:grpSp>
          <p:nvGrpSpPr>
            <p:cNvPr id="6" name="Group 17"/>
            <p:cNvGrpSpPr>
              <a:grpSpLocks/>
            </p:cNvGrpSpPr>
            <p:nvPr/>
          </p:nvGrpSpPr>
          <p:grpSpPr bwMode="auto">
            <a:xfrm>
              <a:off x="4343400" y="5752765"/>
              <a:ext cx="6258755" cy="3282690"/>
              <a:chOff x="4343400" y="5752765"/>
              <a:chExt cx="6258755" cy="3282690"/>
            </a:xfrm>
          </p:grpSpPr>
          <p:sp>
            <p:nvSpPr>
              <p:cNvPr id="14" name="Rounded Rectangle 3"/>
              <p:cNvSpPr>
                <a:spLocks noChangeArrowheads="1"/>
              </p:cNvSpPr>
              <p:nvPr/>
            </p:nvSpPr>
            <p:spPr bwMode="auto">
              <a:xfrm>
                <a:off x="5508812" y="7391402"/>
                <a:ext cx="5093343" cy="1644053"/>
              </a:xfrm>
              <a:prstGeom prst="roundRect">
                <a:avLst>
                  <a:gd name="adj" fmla="val 16667"/>
                </a:avLst>
              </a:prstGeom>
              <a:solidFill>
                <a:srgbClr val="F2F2F2"/>
              </a:solidFill>
              <a:ln w="19050" cmpd="sng">
                <a:solidFill>
                  <a:srgbClr val="000000"/>
                </a:solidFill>
                <a:round/>
                <a:headEnd/>
                <a:tailEnd/>
              </a:ln>
            </p:spPr>
            <p:txBody>
              <a:bodyPr>
                <a:prstTxWarp prst="textNoShape">
                  <a:avLst/>
                </a:prstTxWarp>
              </a:bodyPr>
              <a:lstStyle/>
              <a:p>
                <a:pPr algn="ctr"/>
                <a:r>
                  <a:rPr lang="en-US" sz="1800" dirty="0">
                    <a:latin typeface="Helvetica Neue Light"/>
                    <a:cs typeface="Helvetica Neue Light"/>
                  </a:rPr>
                  <a:t>Interactive</a:t>
                </a:r>
              </a:p>
            </p:txBody>
          </p:sp>
          <p:pic>
            <p:nvPicPr>
              <p:cNvPr id="15" name="Picture 8"/>
              <p:cNvPicPr>
                <a:picLocks noChangeAspect="1"/>
              </p:cNvPicPr>
              <p:nvPr/>
            </p:nvPicPr>
            <p:blipFill>
              <a:blip r:embed="rId2">
                <a:clrChange>
                  <a:clrFrom>
                    <a:srgbClr val="FFFFFF"/>
                  </a:clrFrom>
                  <a:clrTo>
                    <a:srgbClr val="FFFFFF">
                      <a:alpha val="0"/>
                    </a:srgbClr>
                  </a:clrTo>
                </a:clrChange>
                <a:grayscl/>
                <a:extLst>
                  <a:ext uri="{BEBA8EAE-BF5A-486C-A8C5-ECC9F3942E4B}">
                    <a14:imgProps xmlns:a14="http://schemas.microsoft.com/office/drawing/2010/main">
                      <a14:imgLayer r:embed="rId3">
                        <a14:imgEffect>
                          <a14:saturation sat="300000"/>
                        </a14:imgEffect>
                      </a14:imgLayer>
                    </a14:imgProps>
                  </a:ext>
                </a:extLst>
              </a:blip>
              <a:srcRect/>
              <a:stretch>
                <a:fillRect/>
              </a:stretch>
            </p:blipFill>
            <p:spPr bwMode="auto">
              <a:xfrm>
                <a:off x="4343400" y="5752765"/>
                <a:ext cx="3390901" cy="2400299"/>
              </a:xfrm>
              <a:prstGeom prst="rect">
                <a:avLst/>
              </a:prstGeom>
              <a:noFill/>
              <a:ln w="9525">
                <a:noFill/>
                <a:miter lim="800000"/>
                <a:headEnd/>
                <a:tailEnd/>
              </a:ln>
            </p:spPr>
          </p:pic>
        </p:grpSp>
        <p:grpSp>
          <p:nvGrpSpPr>
            <p:cNvPr id="7" name="Group 18"/>
            <p:cNvGrpSpPr>
              <a:grpSpLocks/>
            </p:cNvGrpSpPr>
            <p:nvPr/>
          </p:nvGrpSpPr>
          <p:grpSpPr bwMode="auto">
            <a:xfrm>
              <a:off x="13931284" y="5791200"/>
              <a:ext cx="5271116" cy="3244254"/>
              <a:chOff x="13931284" y="5791200"/>
              <a:chExt cx="5271116" cy="3244254"/>
            </a:xfrm>
          </p:grpSpPr>
          <p:sp>
            <p:nvSpPr>
              <p:cNvPr id="12" name="Rounded Rectangle 4"/>
              <p:cNvSpPr>
                <a:spLocks noChangeArrowheads="1"/>
              </p:cNvSpPr>
              <p:nvPr/>
            </p:nvSpPr>
            <p:spPr bwMode="auto">
              <a:xfrm>
                <a:off x="13931284" y="7467599"/>
                <a:ext cx="4710822" cy="1567855"/>
              </a:xfrm>
              <a:prstGeom prst="roundRect">
                <a:avLst>
                  <a:gd name="adj" fmla="val 16667"/>
                </a:avLst>
              </a:prstGeom>
              <a:solidFill>
                <a:srgbClr val="F2F2F2"/>
              </a:solidFill>
              <a:ln w="19050" cmpd="sng">
                <a:solidFill>
                  <a:srgbClr val="000000"/>
                </a:solidFill>
                <a:round/>
                <a:headEnd/>
                <a:tailEnd/>
              </a:ln>
            </p:spPr>
            <p:txBody>
              <a:bodyPr>
                <a:prstTxWarp prst="textNoShape">
                  <a:avLst/>
                </a:prstTxWarp>
              </a:bodyPr>
              <a:lstStyle/>
              <a:p>
                <a:pPr algn="ctr"/>
                <a:r>
                  <a:rPr lang="en-US" sz="1800" dirty="0">
                    <a:latin typeface="Helvetica Neue Light"/>
                    <a:cs typeface="Helvetica Neue Light"/>
                  </a:rPr>
                  <a:t>Streaming</a:t>
                </a:r>
              </a:p>
            </p:txBody>
          </p:sp>
          <p:pic>
            <p:nvPicPr>
              <p:cNvPr id="13" name="Picture 9"/>
              <p:cNvPicPr>
                <a:picLocks noChangeAspect="1"/>
              </p:cNvPicPr>
              <p:nvPr/>
            </p:nvPicPr>
            <p:blipFill>
              <a:blip r:embed="rId4">
                <a:clrChange>
                  <a:clrFrom>
                    <a:srgbClr val="FFFFFF"/>
                  </a:clrFrom>
                  <a:clrTo>
                    <a:srgbClr val="FFFFFF">
                      <a:alpha val="0"/>
                    </a:srgbClr>
                  </a:clrTo>
                </a:clrChange>
                <a:grayscl/>
                <a:extLst>
                  <a:ext uri="{BEBA8EAE-BF5A-486C-A8C5-ECC9F3942E4B}">
                    <a14:imgProps xmlns:a14="http://schemas.microsoft.com/office/drawing/2010/main">
                      <a14:imgLayer r:embed="rId5">
                        <a14:imgEffect>
                          <a14:saturation sat="300000"/>
                        </a14:imgEffect>
                      </a14:imgLayer>
                    </a14:imgProps>
                  </a:ext>
                </a:extLst>
              </a:blip>
              <a:srcRect/>
              <a:stretch>
                <a:fillRect/>
              </a:stretch>
            </p:blipFill>
            <p:spPr bwMode="auto">
              <a:xfrm>
                <a:off x="16154400" y="5791200"/>
                <a:ext cx="3048000" cy="2387600"/>
              </a:xfrm>
              <a:prstGeom prst="rect">
                <a:avLst/>
              </a:prstGeom>
              <a:noFill/>
              <a:ln w="9525">
                <a:noFill/>
                <a:miter lim="800000"/>
                <a:headEnd/>
                <a:tailEnd/>
              </a:ln>
            </p:spPr>
          </p:pic>
        </p:grpSp>
        <p:pic>
          <p:nvPicPr>
            <p:cNvPr id="8" name="Picture 11"/>
            <p:cNvPicPr>
              <a:picLocks noChangeAspect="1"/>
            </p:cNvPicPr>
            <p:nvPr/>
          </p:nvPicPr>
          <p:blipFill>
            <a:blip r:embed="rId6">
              <a:clrChange>
                <a:clrFrom>
                  <a:srgbClr val="FEFEFE"/>
                </a:clrFrom>
                <a:clrTo>
                  <a:srgbClr val="FEFEFE">
                    <a:alpha val="0"/>
                  </a:srgbClr>
                </a:clrTo>
              </a:clrChange>
              <a:grayscl/>
              <a:extLst>
                <a:ext uri="{BEBA8EAE-BF5A-486C-A8C5-ECC9F3942E4B}">
                  <a14:imgProps xmlns:a14="http://schemas.microsoft.com/office/drawing/2010/main">
                    <a14:imgLayer r:embed="rId7">
                      <a14:imgEffect>
                        <a14:saturation sat="400000"/>
                      </a14:imgEffect>
                    </a14:imgLayer>
                  </a14:imgProps>
                </a:ext>
              </a:extLst>
            </a:blip>
            <a:srcRect/>
            <a:stretch>
              <a:fillRect/>
            </a:stretch>
          </p:blipFill>
          <p:spPr bwMode="auto">
            <a:xfrm>
              <a:off x="13517282" y="1388071"/>
              <a:ext cx="2603500" cy="2370139"/>
            </a:xfrm>
            <a:prstGeom prst="rect">
              <a:avLst/>
            </a:prstGeom>
            <a:noFill/>
            <a:ln w="9525">
              <a:noFill/>
              <a:miter lim="800000"/>
              <a:headEnd/>
              <a:tailEnd/>
            </a:ln>
          </p:spPr>
        </p:pic>
        <p:sp>
          <p:nvSpPr>
            <p:cNvPr id="9" name="Left-Right Arrow 13"/>
            <p:cNvSpPr>
              <a:spLocks noChangeArrowheads="1"/>
            </p:cNvSpPr>
            <p:nvPr/>
          </p:nvSpPr>
          <p:spPr bwMode="auto">
            <a:xfrm>
              <a:off x="10740871" y="7619999"/>
              <a:ext cx="3026916" cy="848983"/>
            </a:xfrm>
            <a:prstGeom prst="leftRightArrow">
              <a:avLst>
                <a:gd name="adj1" fmla="val 50000"/>
                <a:gd name="adj2" fmla="val 49997"/>
              </a:avLst>
            </a:prstGeom>
            <a:solidFill>
              <a:srgbClr val="F2F2F2"/>
            </a:solidFill>
            <a:ln w="19050" cmpd="sng">
              <a:solidFill>
                <a:srgbClr val="000000"/>
              </a:solidFill>
              <a:round/>
              <a:headEnd/>
              <a:tailEnd/>
            </a:ln>
          </p:spPr>
          <p:txBody>
            <a:bodyPr>
              <a:prstTxWarp prst="textNoShape">
                <a:avLst/>
              </a:prstTxWarp>
            </a:bodyPr>
            <a:lstStyle/>
            <a:p>
              <a:endParaRPr lang="en-US" sz="1300" dirty="0">
                <a:latin typeface="Helvetica Neue Light"/>
                <a:cs typeface="Helvetica Neue Light"/>
              </a:endParaRPr>
            </a:p>
          </p:txBody>
        </p:sp>
        <p:sp>
          <p:nvSpPr>
            <p:cNvPr id="10" name="Left-Right Arrow 15"/>
            <p:cNvSpPr>
              <a:spLocks noChangeArrowheads="1"/>
            </p:cNvSpPr>
            <p:nvPr/>
          </p:nvSpPr>
          <p:spPr bwMode="auto">
            <a:xfrm rot="-2952834">
              <a:off x="8802688" y="5434013"/>
              <a:ext cx="3429000" cy="762000"/>
            </a:xfrm>
            <a:prstGeom prst="leftRightArrow">
              <a:avLst>
                <a:gd name="adj1" fmla="val 50000"/>
                <a:gd name="adj2" fmla="val 50000"/>
              </a:avLst>
            </a:prstGeom>
            <a:solidFill>
              <a:srgbClr val="F2F2F2"/>
            </a:solidFill>
            <a:ln w="19050" cmpd="sng">
              <a:solidFill>
                <a:srgbClr val="000000"/>
              </a:solidFill>
              <a:round/>
              <a:headEnd/>
              <a:tailEnd/>
            </a:ln>
          </p:spPr>
          <p:txBody>
            <a:bodyPr>
              <a:prstTxWarp prst="textNoShape">
                <a:avLst/>
              </a:prstTxWarp>
            </a:bodyPr>
            <a:lstStyle/>
            <a:p>
              <a:endParaRPr lang="en-US" sz="1300" dirty="0">
                <a:latin typeface="Helvetica Neue Light"/>
                <a:cs typeface="Helvetica Neue Light"/>
              </a:endParaRPr>
            </a:p>
          </p:txBody>
        </p:sp>
        <p:sp>
          <p:nvSpPr>
            <p:cNvPr id="11" name="Left-Right Arrow 16"/>
            <p:cNvSpPr>
              <a:spLocks noChangeArrowheads="1"/>
            </p:cNvSpPr>
            <p:nvPr/>
          </p:nvSpPr>
          <p:spPr bwMode="auto">
            <a:xfrm rot="2952834" flipH="1">
              <a:off x="12228513" y="5434013"/>
              <a:ext cx="3429000" cy="762000"/>
            </a:xfrm>
            <a:prstGeom prst="leftRightArrow">
              <a:avLst>
                <a:gd name="adj1" fmla="val 50000"/>
                <a:gd name="adj2" fmla="val 50000"/>
              </a:avLst>
            </a:prstGeom>
            <a:solidFill>
              <a:srgbClr val="F2F2F2"/>
            </a:solidFill>
            <a:ln w="19050" cmpd="sng">
              <a:solidFill>
                <a:srgbClr val="000000"/>
              </a:solidFill>
              <a:round/>
              <a:headEnd/>
              <a:tailEnd/>
            </a:ln>
          </p:spPr>
          <p:txBody>
            <a:bodyPr>
              <a:prstTxWarp prst="textNoShape">
                <a:avLst/>
              </a:prstTxWarp>
            </a:bodyPr>
            <a:lstStyle/>
            <a:p>
              <a:endParaRPr lang="en-US" sz="1300" dirty="0">
                <a:latin typeface="Helvetica Neue Light"/>
                <a:cs typeface="Helvetica Neue Light"/>
              </a:endParaRPr>
            </a:p>
          </p:txBody>
        </p:sp>
      </p:grpSp>
      <p:sp>
        <p:nvSpPr>
          <p:cNvPr id="16" name="TextBox 15"/>
          <p:cNvSpPr txBox="1">
            <a:spLocks noChangeArrowheads="1"/>
          </p:cNvSpPr>
          <p:nvPr/>
        </p:nvSpPr>
        <p:spPr bwMode="auto">
          <a:xfrm>
            <a:off x="7010400" y="2495684"/>
            <a:ext cx="723100" cy="346556"/>
          </a:xfrm>
          <a:prstGeom prst="rect">
            <a:avLst/>
          </a:prstGeom>
          <a:noFill/>
          <a:ln w="9525">
            <a:noFill/>
            <a:miter lim="800000"/>
            <a:headEnd/>
            <a:tailEnd/>
          </a:ln>
        </p:spPr>
        <p:txBody>
          <a:bodyPr wrap="square" lIns="38405" tIns="19202" rIns="38405" bIns="19202">
            <a:prstTxWarp prst="textNoShape">
              <a:avLst/>
            </a:prstTxWarp>
            <a:spAutoFit/>
          </a:bodyPr>
          <a:lstStyle/>
          <a:p>
            <a:r>
              <a:rPr lang="en-US" sz="2000" dirty="0">
                <a:latin typeface="Helvetica Neue Light"/>
                <a:cs typeface="Helvetica Neue Light"/>
              </a:rPr>
              <a:t>Spark</a:t>
            </a:r>
          </a:p>
        </p:txBody>
      </p:sp>
    </p:spTree>
    <p:extLst>
      <p:ext uri="{BB962C8B-B14F-4D97-AF65-F5344CB8AC3E}">
        <p14:creationId xmlns:p14="http://schemas.microsoft.com/office/powerpoint/2010/main" val="9759909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57200" y="0"/>
            <a:ext cx="8229600" cy="1143000"/>
          </a:xfrm>
        </p:spPr>
        <p:txBody>
          <a:bodyPr/>
          <a:lstStyle/>
          <a:p>
            <a:pPr eaLnBrk="1" hangingPunct="1"/>
            <a:r>
              <a:rPr lang="en-US" dirty="0">
                <a:ea typeface="ヒラギノ角ゴ ProN W6" pitchFamily="-84" charset="-128"/>
              </a:rPr>
              <a:t>What is Big Data used </a:t>
            </a:r>
            <a:r>
              <a:rPr lang="en-US" dirty="0">
                <a:ea typeface="ヒラギノ角ゴ ProN W6" pitchFamily="-84" charset="-128"/>
              </a:rPr>
              <a:t>F</a:t>
            </a:r>
            <a:r>
              <a:rPr lang="en-US" dirty="0" smtClean="0">
                <a:ea typeface="ヒラギノ角ゴ ProN W6" pitchFamily="-84" charset="-128"/>
              </a:rPr>
              <a:t>or</a:t>
            </a:r>
            <a:r>
              <a:rPr lang="en-US" dirty="0">
                <a:ea typeface="ヒラギノ角ゴ ProN W6" pitchFamily="-84" charset="-128"/>
              </a:rPr>
              <a:t>?</a:t>
            </a:r>
          </a:p>
        </p:txBody>
      </p:sp>
      <p:sp>
        <p:nvSpPr>
          <p:cNvPr id="3" name="Content Placeholder 2"/>
          <p:cNvSpPr>
            <a:spLocks noGrp="1"/>
          </p:cNvSpPr>
          <p:nvPr>
            <p:ph idx="1"/>
          </p:nvPr>
        </p:nvSpPr>
        <p:spPr>
          <a:xfrm>
            <a:off x="533401" y="1066800"/>
            <a:ext cx="8077199" cy="4716463"/>
          </a:xfrm>
        </p:spPr>
        <p:txBody>
          <a:bodyPr>
            <a:normAutofit fontScale="92500" lnSpcReduction="10000"/>
          </a:bodyPr>
          <a:lstStyle/>
          <a:p>
            <a:pPr eaLnBrk="1" hangingPunct="1">
              <a:lnSpc>
                <a:spcPct val="110000"/>
              </a:lnSpc>
            </a:pPr>
            <a:r>
              <a:rPr lang="en-US" dirty="0">
                <a:ea typeface="ヒラギノ角ゴ ProN W3" pitchFamily="-84" charset="-128"/>
              </a:rPr>
              <a:t>Reports, e.g.,</a:t>
            </a:r>
          </a:p>
          <a:p>
            <a:pPr lvl="1" eaLnBrk="1" hangingPunct="1">
              <a:lnSpc>
                <a:spcPct val="110000"/>
              </a:lnSpc>
            </a:pPr>
            <a:r>
              <a:rPr lang="en-US" dirty="0">
                <a:ea typeface="ヒラギノ角ゴ ProN W3" pitchFamily="-84" charset="-128"/>
              </a:rPr>
              <a:t>Track business processes, transactions </a:t>
            </a:r>
          </a:p>
          <a:p>
            <a:pPr eaLnBrk="1" hangingPunct="1">
              <a:lnSpc>
                <a:spcPct val="110000"/>
              </a:lnSpc>
            </a:pPr>
            <a:r>
              <a:rPr lang="en-US" dirty="0">
                <a:ea typeface="ヒラギノ角ゴ ProN W3" pitchFamily="-84" charset="-128"/>
              </a:rPr>
              <a:t>Diagnosis, e.g.,</a:t>
            </a:r>
          </a:p>
          <a:p>
            <a:pPr lvl="1" eaLnBrk="1" hangingPunct="1">
              <a:lnSpc>
                <a:spcPct val="110000"/>
              </a:lnSpc>
            </a:pPr>
            <a:r>
              <a:rPr lang="en-US" dirty="0">
                <a:ea typeface="ヒラギノ角ゴ ProN W3" pitchFamily="-84" charset="-128"/>
              </a:rPr>
              <a:t>Why is user engagement dropping?</a:t>
            </a:r>
          </a:p>
          <a:p>
            <a:pPr lvl="1" eaLnBrk="1" hangingPunct="1">
              <a:lnSpc>
                <a:spcPct val="110000"/>
              </a:lnSpc>
            </a:pPr>
            <a:r>
              <a:rPr lang="en-US" dirty="0">
                <a:ea typeface="ヒラギノ角ゴ ProN W3" pitchFamily="-84" charset="-128"/>
              </a:rPr>
              <a:t>Why is the system slow?</a:t>
            </a:r>
          </a:p>
          <a:p>
            <a:pPr lvl="1" eaLnBrk="1" hangingPunct="1">
              <a:lnSpc>
                <a:spcPct val="110000"/>
              </a:lnSpc>
            </a:pPr>
            <a:r>
              <a:rPr lang="en-US" dirty="0">
                <a:ea typeface="ヒラギノ角ゴ ProN W3" pitchFamily="-84" charset="-128"/>
              </a:rPr>
              <a:t>Detect spam, worms, viruses, </a:t>
            </a:r>
            <a:r>
              <a:rPr lang="en-US" dirty="0" err="1">
                <a:ea typeface="ヒラギノ角ゴ ProN W3" pitchFamily="-84" charset="-128"/>
              </a:rPr>
              <a:t>DDoS</a:t>
            </a:r>
            <a:r>
              <a:rPr lang="en-US" dirty="0">
                <a:ea typeface="ヒラギノ角ゴ ProN W3" pitchFamily="-84" charset="-128"/>
              </a:rPr>
              <a:t> attacks</a:t>
            </a:r>
          </a:p>
          <a:p>
            <a:pPr eaLnBrk="1" hangingPunct="1">
              <a:lnSpc>
                <a:spcPct val="110000"/>
              </a:lnSpc>
            </a:pPr>
            <a:r>
              <a:rPr lang="en-US" dirty="0">
                <a:ea typeface="ヒラギノ角ゴ ProN W3" pitchFamily="-84" charset="-128"/>
              </a:rPr>
              <a:t>Decisions, e.g.,</a:t>
            </a:r>
          </a:p>
          <a:p>
            <a:pPr lvl="1" eaLnBrk="1" hangingPunct="1">
              <a:lnSpc>
                <a:spcPct val="110000"/>
              </a:lnSpc>
            </a:pPr>
            <a:r>
              <a:rPr lang="en-US" dirty="0">
                <a:ea typeface="ヒラギノ角ゴ ProN W3" pitchFamily="-84" charset="-128"/>
              </a:rPr>
              <a:t>Personalized medical treatment</a:t>
            </a:r>
          </a:p>
          <a:p>
            <a:pPr lvl="1" eaLnBrk="1" hangingPunct="1">
              <a:lnSpc>
                <a:spcPct val="110000"/>
              </a:lnSpc>
            </a:pPr>
            <a:r>
              <a:rPr lang="en-US" dirty="0">
                <a:ea typeface="ヒラギノ角ゴ ProN W3" pitchFamily="-84" charset="-128"/>
              </a:rPr>
              <a:t>Decide what feature to </a:t>
            </a:r>
            <a:r>
              <a:rPr lang="en-US" dirty="0" smtClean="0">
                <a:ea typeface="ヒラギノ角ゴ ProN W3" pitchFamily="-84" charset="-128"/>
              </a:rPr>
              <a:t>add to a product</a:t>
            </a:r>
            <a:endParaRPr lang="en-US" dirty="0">
              <a:ea typeface="ヒラギノ角ゴ ProN W3" pitchFamily="-84" charset="-128"/>
            </a:endParaRPr>
          </a:p>
          <a:p>
            <a:pPr lvl="1" eaLnBrk="1" hangingPunct="1">
              <a:lnSpc>
                <a:spcPct val="110000"/>
              </a:lnSpc>
            </a:pPr>
            <a:r>
              <a:rPr lang="en-US" dirty="0">
                <a:ea typeface="ヒラギノ角ゴ ProN W3" pitchFamily="-84" charset="-128"/>
              </a:rPr>
              <a:t>Decide what </a:t>
            </a:r>
            <a:r>
              <a:rPr lang="en-US" dirty="0" smtClean="0">
                <a:ea typeface="ヒラギノ角ゴ ProN W3" pitchFamily="-84" charset="-128"/>
              </a:rPr>
              <a:t>ads </a:t>
            </a:r>
            <a:r>
              <a:rPr lang="en-US" dirty="0">
                <a:ea typeface="ヒラギノ角ゴ ProN W3" pitchFamily="-84" charset="-128"/>
              </a:rPr>
              <a:t>to show </a:t>
            </a:r>
          </a:p>
          <a:p>
            <a:pPr lvl="1" eaLnBrk="1" hangingPunct="1">
              <a:lnSpc>
                <a:spcPct val="110000"/>
              </a:lnSpc>
            </a:pPr>
            <a:endParaRPr lang="en-US" dirty="0">
              <a:ea typeface="ヒラギノ角ゴ ProN W3" pitchFamily="-84" charset="-128"/>
            </a:endParaRPr>
          </a:p>
          <a:p>
            <a:pPr lvl="1" eaLnBrk="1" hangingPunct="1">
              <a:lnSpc>
                <a:spcPct val="110000"/>
              </a:lnSpc>
            </a:pPr>
            <a:endParaRPr lang="en-US" dirty="0">
              <a:ea typeface="ヒラギノ角ゴ ProN W3" pitchFamily="-84" charset="-128"/>
            </a:endParaRPr>
          </a:p>
        </p:txBody>
      </p:sp>
      <p:sp>
        <p:nvSpPr>
          <p:cNvPr id="7" name="Rounded Rectangle 6"/>
          <p:cNvSpPr/>
          <p:nvPr/>
        </p:nvSpPr>
        <p:spPr>
          <a:xfrm>
            <a:off x="190500" y="5791200"/>
            <a:ext cx="8763000" cy="685800"/>
          </a:xfrm>
          <a:prstGeom prst="roundRect">
            <a:avLst/>
          </a:prstGeom>
          <a:solidFill>
            <a:srgbClr val="FFFFBC"/>
          </a:solidFill>
          <a:ln>
            <a:solidFill>
              <a:schemeClr val="tx2">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91438" tIns="45719" rIns="91438" bIns="45719" anchor="ctr"/>
          <a:lstStyle/>
          <a:p>
            <a:pPr algn="ctr">
              <a:defRPr/>
            </a:pPr>
            <a:r>
              <a:rPr lang="en-US" sz="3200" dirty="0">
                <a:latin typeface="Helvetica Neue Light"/>
                <a:cs typeface="Helvetica Neue Light"/>
                <a:sym typeface="Gill Sans" charset="0"/>
              </a:rPr>
              <a:t>Data is only as useful as the decisions it enables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AMPCamp</a:t>
            </a:r>
            <a:r>
              <a:rPr lang="en-US" dirty="0" smtClean="0"/>
              <a:t> Schedule (Today)</a:t>
            </a:r>
            <a:endParaRPr lang="en-US" dirty="0"/>
          </a:p>
        </p:txBody>
      </p:sp>
      <p:sp>
        <p:nvSpPr>
          <p:cNvPr id="3" name="Content Placeholder 2"/>
          <p:cNvSpPr>
            <a:spLocks noGrp="1"/>
          </p:cNvSpPr>
          <p:nvPr>
            <p:ph idx="1"/>
          </p:nvPr>
        </p:nvSpPr>
        <p:spPr>
          <a:xfrm>
            <a:off x="228600" y="1676400"/>
            <a:ext cx="8763000" cy="5181600"/>
          </a:xfrm>
        </p:spPr>
        <p:txBody>
          <a:bodyPr>
            <a:normAutofit fontScale="92500" lnSpcReduction="10000"/>
          </a:bodyPr>
          <a:lstStyle/>
          <a:p>
            <a:r>
              <a:rPr lang="en-US" dirty="0" smtClean="0"/>
              <a:t>Rest of this session: </a:t>
            </a:r>
            <a:r>
              <a:rPr lang="en-US" dirty="0" err="1" smtClean="0"/>
              <a:t>AMPCamp</a:t>
            </a:r>
            <a:r>
              <a:rPr lang="en-US" dirty="0" smtClean="0"/>
              <a:t> Curriculum, </a:t>
            </a:r>
            <a:r>
              <a:rPr lang="en-US" dirty="0" err="1" smtClean="0"/>
              <a:t>Mesos</a:t>
            </a:r>
            <a:endParaRPr lang="en-US" dirty="0" smtClean="0"/>
          </a:p>
          <a:p>
            <a:r>
              <a:rPr lang="en-US" dirty="0" smtClean="0"/>
              <a:t>10:45-12:45pm: Spark, Shark, and Spark Streaming</a:t>
            </a:r>
          </a:p>
          <a:p>
            <a:r>
              <a:rPr lang="en-US" dirty="0" smtClean="0"/>
              <a:t>12:45-2pm: Lunch</a:t>
            </a:r>
          </a:p>
          <a:p>
            <a:r>
              <a:rPr lang="en-US" dirty="0" smtClean="0"/>
              <a:t>2-4:30pm: Hand-on exercises (Spark, Shark, Spark Streaming)</a:t>
            </a:r>
          </a:p>
          <a:p>
            <a:r>
              <a:rPr lang="en-US" dirty="0" smtClean="0"/>
              <a:t>5-6:30pm: User presentations (Conviva, </a:t>
            </a:r>
            <a:r>
              <a:rPr lang="en-US" dirty="0" err="1" smtClean="0"/>
              <a:t>Ooyala</a:t>
            </a:r>
            <a:r>
              <a:rPr lang="en-US" dirty="0" smtClean="0"/>
              <a:t>, Yahoo!)</a:t>
            </a:r>
          </a:p>
          <a:p>
            <a:r>
              <a:rPr lang="en-US" dirty="0" smtClean="0"/>
              <a:t>6:30-8:30pm: Reception</a:t>
            </a:r>
            <a:endParaRPr lang="en-US" dirty="0"/>
          </a:p>
        </p:txBody>
      </p:sp>
    </p:spTree>
    <p:extLst>
      <p:ext uri="{BB962C8B-B14F-4D97-AF65-F5344CB8AC3E}">
        <p14:creationId xmlns:p14="http://schemas.microsoft.com/office/powerpoint/2010/main" val="35508589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763000" cy="1143000"/>
          </a:xfrm>
        </p:spPr>
        <p:txBody>
          <a:bodyPr/>
          <a:lstStyle/>
          <a:p>
            <a:r>
              <a:rPr lang="en-US" dirty="0" err="1" smtClean="0"/>
              <a:t>AMPCamp</a:t>
            </a:r>
            <a:r>
              <a:rPr lang="en-US" dirty="0" smtClean="0"/>
              <a:t> Schedule (Tomorrow)</a:t>
            </a:r>
            <a:endParaRPr lang="en-US" dirty="0"/>
          </a:p>
        </p:txBody>
      </p:sp>
      <p:sp>
        <p:nvSpPr>
          <p:cNvPr id="3" name="Content Placeholder 2"/>
          <p:cNvSpPr>
            <a:spLocks noGrp="1"/>
          </p:cNvSpPr>
          <p:nvPr>
            <p:ph idx="1"/>
          </p:nvPr>
        </p:nvSpPr>
        <p:spPr>
          <a:xfrm>
            <a:off x="457200" y="1676400"/>
            <a:ext cx="8229600" cy="4876800"/>
          </a:xfrm>
        </p:spPr>
        <p:txBody>
          <a:bodyPr>
            <a:normAutofit lnSpcReduction="10000"/>
          </a:bodyPr>
          <a:lstStyle/>
          <a:p>
            <a:r>
              <a:rPr lang="en-US" dirty="0" smtClean="0"/>
              <a:t>9-10:</a:t>
            </a:r>
            <a:r>
              <a:rPr lang="en-US" dirty="0"/>
              <a:t>1</a:t>
            </a:r>
            <a:r>
              <a:rPr lang="en-US" dirty="0" smtClean="0"/>
              <a:t>5pm: </a:t>
            </a:r>
            <a:r>
              <a:rPr lang="en-US" dirty="0" err="1" smtClean="0"/>
              <a:t>BlinkDB</a:t>
            </a:r>
            <a:r>
              <a:rPr lang="en-US" dirty="0" smtClean="0"/>
              <a:t>, </a:t>
            </a:r>
            <a:r>
              <a:rPr lang="en-US" dirty="0" err="1" smtClean="0"/>
              <a:t>MLbase</a:t>
            </a:r>
            <a:endParaRPr lang="en-US" dirty="0" smtClean="0"/>
          </a:p>
          <a:p>
            <a:r>
              <a:rPr lang="en-US" dirty="0" smtClean="0"/>
              <a:t>10:45-12:45pm: Hand-on exercises (</a:t>
            </a:r>
            <a:r>
              <a:rPr lang="en-US" dirty="0" err="1" smtClean="0"/>
              <a:t>BlinkDB</a:t>
            </a:r>
            <a:r>
              <a:rPr lang="en-US" dirty="0" smtClean="0"/>
              <a:t>, </a:t>
            </a:r>
            <a:r>
              <a:rPr lang="en-US" dirty="0" err="1" smtClean="0"/>
              <a:t>MLbase</a:t>
            </a:r>
            <a:r>
              <a:rPr lang="en-US" dirty="0" smtClean="0"/>
              <a:t>, </a:t>
            </a:r>
            <a:r>
              <a:rPr lang="en-US" dirty="0" err="1" smtClean="0"/>
              <a:t>Mesos</a:t>
            </a:r>
            <a:r>
              <a:rPr lang="en-US" dirty="0" smtClean="0"/>
              <a:t>)  </a:t>
            </a:r>
          </a:p>
          <a:p>
            <a:r>
              <a:rPr lang="en-US" dirty="0"/>
              <a:t>12:45-</a:t>
            </a:r>
            <a:r>
              <a:rPr lang="en-US" dirty="0" smtClean="0"/>
              <a:t>2:15pm</a:t>
            </a:r>
            <a:r>
              <a:rPr lang="en-US" dirty="0"/>
              <a:t>: Lunch</a:t>
            </a:r>
          </a:p>
          <a:p>
            <a:r>
              <a:rPr lang="en-US" dirty="0" smtClean="0"/>
              <a:t>2:15-</a:t>
            </a:r>
            <a:r>
              <a:rPr lang="en-US" dirty="0"/>
              <a:t>3</a:t>
            </a:r>
            <a:r>
              <a:rPr lang="en-US" dirty="0" smtClean="0"/>
              <a:t>:15pm: Introduction to Tachyon and </a:t>
            </a:r>
            <a:r>
              <a:rPr lang="en-US" dirty="0" err="1" smtClean="0"/>
              <a:t>GarphX</a:t>
            </a:r>
            <a:endParaRPr lang="en-US" dirty="0" smtClean="0"/>
          </a:p>
          <a:p>
            <a:r>
              <a:rPr lang="en-US" dirty="0" smtClean="0"/>
              <a:t>3:15-3:30pm: Wrap Up and Concluding Remarks</a:t>
            </a:r>
            <a:endParaRPr lang="en-US" dirty="0"/>
          </a:p>
        </p:txBody>
      </p:sp>
    </p:spTree>
    <p:extLst>
      <p:ext uri="{BB962C8B-B14F-4D97-AF65-F5344CB8AC3E}">
        <p14:creationId xmlns:p14="http://schemas.microsoft.com/office/powerpoint/2010/main" val="41402998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76200"/>
            <a:ext cx="8229600" cy="1143000"/>
          </a:xfrm>
        </p:spPr>
        <p:txBody>
          <a:bodyPr/>
          <a:lstStyle/>
          <a:p>
            <a:pPr eaLnBrk="1" hangingPunct="1"/>
            <a:r>
              <a:rPr lang="en-US" dirty="0">
                <a:ea typeface="ヒラギノ角ゴ ProN W6" pitchFamily="-84" charset="-128"/>
              </a:rPr>
              <a:t>Data Processing Goals</a:t>
            </a:r>
          </a:p>
        </p:txBody>
      </p:sp>
      <p:pic>
        <p:nvPicPr>
          <p:cNvPr id="4" name="Picture 3"/>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contrast="-40000"/>
                    </a14:imgEffect>
                  </a14:imgLayer>
                </a14:imgProps>
              </a:ext>
            </a:extLst>
          </a:blip>
          <a:srcRect/>
          <a:stretch>
            <a:fillRect/>
          </a:stretch>
        </p:blipFill>
        <p:spPr bwMode="auto">
          <a:xfrm>
            <a:off x="0" y="1162050"/>
            <a:ext cx="1671638" cy="1200150"/>
          </a:xfrm>
          <a:prstGeom prst="rect">
            <a:avLst/>
          </a:prstGeom>
          <a:noFill/>
          <a:ln w="9525">
            <a:noFill/>
            <a:miter lim="800000"/>
            <a:headEnd/>
            <a:tailEnd/>
          </a:ln>
        </p:spPr>
      </p:pic>
      <p:pic>
        <p:nvPicPr>
          <p:cNvPr id="5" name="Picture 4"/>
          <p:cNvPicPr>
            <a:picLocks noChangeAspect="1"/>
          </p:cNvPicPr>
          <p:nvPr/>
        </p:nvPicPr>
        <p:blipFill>
          <a:blip r:embed="rId5">
            <a:clrChange>
              <a:clrFrom>
                <a:srgbClr val="FFFFFF"/>
              </a:clrFrom>
              <a:clrTo>
                <a:srgbClr val="FFFFFF">
                  <a:alpha val="0"/>
                </a:srgbClr>
              </a:clrTo>
            </a:clrChange>
            <a:grayscl/>
            <a:extLst>
              <a:ext uri="{BEBA8EAE-BF5A-486C-A8C5-ECC9F3942E4B}">
                <a14:imgProps xmlns:a14="http://schemas.microsoft.com/office/drawing/2010/main">
                  <a14:imgLayer r:embed="rId6">
                    <a14:imgEffect>
                      <a14:saturation sat="400000"/>
                    </a14:imgEffect>
                  </a14:imgLayer>
                </a14:imgProps>
              </a:ext>
            </a:extLst>
          </a:blip>
          <a:srcRect/>
          <a:stretch>
            <a:fillRect/>
          </a:stretch>
        </p:blipFill>
        <p:spPr bwMode="auto">
          <a:xfrm>
            <a:off x="152400" y="2997200"/>
            <a:ext cx="1390650" cy="1193800"/>
          </a:xfrm>
          <a:prstGeom prst="rect">
            <a:avLst/>
          </a:prstGeom>
          <a:noFill/>
          <a:ln w="9525">
            <a:noFill/>
            <a:miter lim="800000"/>
            <a:headEnd/>
            <a:tailEnd/>
          </a:ln>
        </p:spPr>
      </p:pic>
      <p:pic>
        <p:nvPicPr>
          <p:cNvPr id="6" name="Picture 5"/>
          <p:cNvPicPr>
            <a:picLocks noChangeAspect="1"/>
          </p:cNvPicPr>
          <p:nvPr/>
        </p:nvPicPr>
        <p:blipFill>
          <a:blip r:embed="rId7">
            <a:clrChange>
              <a:clrFrom>
                <a:srgbClr val="FEFEFE"/>
              </a:clrFrom>
              <a:clrTo>
                <a:srgbClr val="FEFEFE">
                  <a:alpha val="0"/>
                </a:srgbClr>
              </a:clrTo>
            </a:clrChange>
            <a:grayscl/>
            <a:extLst>
              <a:ext uri="{BEBA8EAE-BF5A-486C-A8C5-ECC9F3942E4B}">
                <a14:imgProps xmlns:a14="http://schemas.microsoft.com/office/drawing/2010/main">
                  <a14:imgLayer r:embed="rId8">
                    <a14:imgEffect>
                      <a14:saturation sat="400000"/>
                    </a14:imgEffect>
                  </a14:imgLayer>
                </a14:imgProps>
              </a:ext>
            </a:extLst>
          </a:blip>
          <a:srcRect/>
          <a:stretch>
            <a:fillRect/>
          </a:stretch>
        </p:blipFill>
        <p:spPr bwMode="auto">
          <a:xfrm>
            <a:off x="228600" y="4876800"/>
            <a:ext cx="1157288" cy="1185069"/>
          </a:xfrm>
          <a:prstGeom prst="rect">
            <a:avLst/>
          </a:prstGeom>
          <a:noFill/>
          <a:ln w="9525">
            <a:noFill/>
            <a:miter lim="800000"/>
            <a:headEnd/>
            <a:tailEnd/>
          </a:ln>
        </p:spPr>
      </p:pic>
      <p:sp>
        <p:nvSpPr>
          <p:cNvPr id="3" name="Content Placeholder 2"/>
          <p:cNvSpPr>
            <a:spLocks noGrp="1"/>
          </p:cNvSpPr>
          <p:nvPr>
            <p:ph idx="1"/>
          </p:nvPr>
        </p:nvSpPr>
        <p:spPr>
          <a:xfrm>
            <a:off x="1547812" y="1295400"/>
            <a:ext cx="7596188" cy="5562600"/>
          </a:xfrm>
        </p:spPr>
        <p:txBody>
          <a:bodyPr>
            <a:normAutofit/>
          </a:bodyPr>
          <a:lstStyle/>
          <a:p>
            <a:pPr eaLnBrk="1" hangingPunct="1"/>
            <a:r>
              <a:rPr lang="en-US" sz="2800" b="1" dirty="0">
                <a:ea typeface="ヒラギノ角ゴ ProN W3" pitchFamily="-84" charset="-128"/>
              </a:rPr>
              <a:t>Low latency (interactive) queries on historical data:</a:t>
            </a:r>
            <a:r>
              <a:rPr lang="en-US" sz="2800" dirty="0">
                <a:ea typeface="ヒラギノ角ゴ ProN W3" pitchFamily="-84" charset="-128"/>
              </a:rPr>
              <a:t> e</a:t>
            </a:r>
            <a:r>
              <a:rPr lang="en-US" sz="2800" dirty="0">
                <a:ea typeface="ヒラギノ角ゴ ProN W3" pitchFamily="-84" charset="-128"/>
                <a:sym typeface="Wingdings" pitchFamily="-84" charset="2"/>
              </a:rPr>
              <a:t>nable f</a:t>
            </a:r>
            <a:r>
              <a:rPr lang="en-US" sz="2800" dirty="0">
                <a:ea typeface="ヒラギノ角ゴ ProN W3" pitchFamily="-84" charset="-128"/>
              </a:rPr>
              <a:t>aster decisions</a:t>
            </a:r>
          </a:p>
          <a:p>
            <a:pPr lvl="1" eaLnBrk="1" hangingPunct="1"/>
            <a:r>
              <a:rPr lang="en-US" dirty="0">
                <a:ea typeface="ヒラギノ角ゴ ProN W3" pitchFamily="-84" charset="-128"/>
              </a:rPr>
              <a:t>E.g., identify why a site is slow and fix </a:t>
            </a:r>
            <a:r>
              <a:rPr lang="en-US" dirty="0" smtClean="0">
                <a:ea typeface="ヒラギノ角ゴ ProN W3" pitchFamily="-84" charset="-128"/>
              </a:rPr>
              <a:t>it</a:t>
            </a:r>
            <a:endParaRPr lang="en-US" sz="2800" b="1" dirty="0">
              <a:ea typeface="ヒラギノ角ゴ ProN W3" pitchFamily="-84" charset="-128"/>
            </a:endParaRPr>
          </a:p>
          <a:p>
            <a:pPr eaLnBrk="1" hangingPunct="1"/>
            <a:r>
              <a:rPr lang="en-US" sz="2800" b="1" dirty="0">
                <a:ea typeface="ヒラギノ角ゴ ProN W3" pitchFamily="-84" charset="-128"/>
              </a:rPr>
              <a:t>Low latency queries on live data (streaming): </a:t>
            </a:r>
            <a:r>
              <a:rPr lang="en-US" sz="2800" dirty="0">
                <a:ea typeface="ヒラギノ角ゴ ProN W3" pitchFamily="-84" charset="-128"/>
              </a:rPr>
              <a:t>e</a:t>
            </a:r>
            <a:r>
              <a:rPr lang="en-US" sz="2800" dirty="0">
                <a:ea typeface="ヒラギノ角ゴ ProN W3" pitchFamily="-84" charset="-128"/>
                <a:sym typeface="Wingdings" pitchFamily="-84" charset="2"/>
              </a:rPr>
              <a:t>nable decisions on real-time data</a:t>
            </a:r>
          </a:p>
          <a:p>
            <a:pPr lvl="1" eaLnBrk="1" hangingPunct="1"/>
            <a:r>
              <a:rPr lang="en-US" dirty="0">
                <a:ea typeface="ヒラギノ角ゴ ProN W3" pitchFamily="-84" charset="-128"/>
                <a:sym typeface="Wingdings" pitchFamily="-84" charset="2"/>
              </a:rPr>
              <a:t>E.g., detect &amp; block worms in real-time (a worm may infect </a:t>
            </a:r>
            <a:r>
              <a:rPr lang="en-US" b="1" dirty="0">
                <a:ea typeface="ヒラギノ角ゴ ProN W3" pitchFamily="-84" charset="-128"/>
                <a:sym typeface="Wingdings" pitchFamily="-84" charset="2"/>
              </a:rPr>
              <a:t>1mil</a:t>
            </a:r>
            <a:r>
              <a:rPr lang="en-US" dirty="0">
                <a:ea typeface="ヒラギノ角ゴ ProN W3" pitchFamily="-84" charset="-128"/>
                <a:sym typeface="Wingdings" pitchFamily="-84" charset="2"/>
              </a:rPr>
              <a:t> hosts in </a:t>
            </a:r>
            <a:r>
              <a:rPr lang="en-US" b="1" dirty="0">
                <a:ea typeface="ヒラギノ角ゴ ProN W3" pitchFamily="-84" charset="-128"/>
                <a:sym typeface="Wingdings" pitchFamily="-84" charset="2"/>
              </a:rPr>
              <a:t>1.3sec</a:t>
            </a:r>
            <a:r>
              <a:rPr lang="en-US" dirty="0" smtClean="0">
                <a:ea typeface="ヒラギノ角ゴ ProN W3" pitchFamily="-84" charset="-128"/>
                <a:sym typeface="Wingdings" pitchFamily="-84" charset="2"/>
              </a:rPr>
              <a:t>)</a:t>
            </a:r>
            <a:endParaRPr lang="en-US" sz="2800" b="1" dirty="0">
              <a:ea typeface="ヒラギノ角ゴ ProN W3" pitchFamily="-84" charset="-128"/>
              <a:sym typeface="Wingdings" pitchFamily="-84" charset="2"/>
            </a:endParaRPr>
          </a:p>
          <a:p>
            <a:pPr eaLnBrk="1" hangingPunct="1"/>
            <a:r>
              <a:rPr lang="en-US" sz="2800" b="1" dirty="0">
                <a:ea typeface="ヒラギノ角ゴ ProN W3" pitchFamily="-84" charset="-128"/>
              </a:rPr>
              <a:t>Sophisticated </a:t>
            </a:r>
            <a:r>
              <a:rPr lang="en-US" sz="2800" b="1" dirty="0" smtClean="0">
                <a:ea typeface="ヒラギノ角ゴ ProN W3" pitchFamily="-84" charset="-128"/>
              </a:rPr>
              <a:t>data processing</a:t>
            </a:r>
            <a:r>
              <a:rPr lang="en-US" sz="2800" b="1" dirty="0">
                <a:ea typeface="ヒラギノ角ゴ ProN W3" pitchFamily="-84" charset="-128"/>
              </a:rPr>
              <a:t>:</a:t>
            </a:r>
            <a:r>
              <a:rPr lang="en-US" sz="2800" dirty="0">
                <a:ea typeface="ヒラギノ角ゴ ProN W3" pitchFamily="-84" charset="-128"/>
              </a:rPr>
              <a:t> e</a:t>
            </a:r>
            <a:r>
              <a:rPr lang="en-US" sz="2800" dirty="0">
                <a:ea typeface="ヒラギノ角ゴ ProN W3" pitchFamily="-84" charset="-128"/>
                <a:sym typeface="Wingdings" pitchFamily="-84" charset="2"/>
              </a:rPr>
              <a:t>nable </a:t>
            </a:r>
            <a:r>
              <a:rPr lang="ja-JP" altLang="en-US" sz="2800" dirty="0">
                <a:ea typeface="ヒラギノ角ゴ ProN W3" pitchFamily="-84" charset="-128"/>
                <a:sym typeface="Wingdings" pitchFamily="-84" charset="2"/>
              </a:rPr>
              <a:t>“</a:t>
            </a:r>
            <a:r>
              <a:rPr lang="en-US" altLang="ja-JP" sz="2800" dirty="0">
                <a:ea typeface="ヒラギノ角ゴ ProN W3" pitchFamily="-84" charset="-128"/>
                <a:sym typeface="Wingdings" pitchFamily="-84" charset="2"/>
              </a:rPr>
              <a:t>better</a:t>
            </a:r>
            <a:r>
              <a:rPr lang="ja-JP" altLang="en-US" sz="2800" dirty="0">
                <a:ea typeface="ヒラギノ角ゴ ProN W3" pitchFamily="-84" charset="-128"/>
                <a:sym typeface="Wingdings" pitchFamily="-84" charset="2"/>
              </a:rPr>
              <a:t>”</a:t>
            </a:r>
            <a:r>
              <a:rPr lang="en-US" altLang="ja-JP" sz="2800" dirty="0">
                <a:ea typeface="ヒラギノ角ゴ ProN W3" pitchFamily="-84" charset="-128"/>
                <a:sym typeface="Wingdings" pitchFamily="-84" charset="2"/>
              </a:rPr>
              <a:t> decisions</a:t>
            </a:r>
          </a:p>
          <a:p>
            <a:pPr lvl="1" eaLnBrk="1" hangingPunct="1"/>
            <a:r>
              <a:rPr lang="en-US" dirty="0">
                <a:ea typeface="ヒラギノ角ゴ ProN W3" pitchFamily="-84" charset="-128"/>
              </a:rPr>
              <a:t>E.g., anomaly detection, trend </a:t>
            </a:r>
            <a:r>
              <a:rPr lang="en-US" dirty="0" smtClean="0">
                <a:ea typeface="ヒラギノ角ゴ ProN W3" pitchFamily="-84" charset="-128"/>
              </a:rPr>
              <a:t>analysis</a:t>
            </a:r>
            <a:endParaRPr lang="en-US" dirty="0">
              <a:ea typeface="ヒラギノ角ゴ ProN W3" pitchFamily="-84" charset="-128"/>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457200" y="0"/>
            <a:ext cx="8229600" cy="1143000"/>
          </a:xfrm>
        </p:spPr>
        <p:txBody>
          <a:bodyPr/>
          <a:lstStyle/>
          <a:p>
            <a:pPr eaLnBrk="1" hangingPunct="1"/>
            <a:r>
              <a:rPr lang="en-US" dirty="0" smtClean="0">
                <a:ea typeface="ヒラギノ角ゴ ProN W6" pitchFamily="-84" charset="-128"/>
              </a:rPr>
              <a:t>Our </a:t>
            </a:r>
            <a:r>
              <a:rPr lang="en-US" dirty="0" smtClean="0">
                <a:ea typeface="ヒラギノ角ゴ ProN W6" pitchFamily="-84" charset="-128"/>
              </a:rPr>
              <a:t>Goal</a:t>
            </a:r>
            <a:endParaRPr lang="en-US" dirty="0">
              <a:ea typeface="ヒラギノ角ゴ ProN W6" pitchFamily="-84" charset="-128"/>
            </a:endParaRPr>
          </a:p>
        </p:txBody>
      </p:sp>
      <p:sp>
        <p:nvSpPr>
          <p:cNvPr id="2" name="Rounded Rectangle 1"/>
          <p:cNvSpPr/>
          <p:nvPr/>
        </p:nvSpPr>
        <p:spPr bwMode="auto">
          <a:xfrm>
            <a:off x="3810000" y="1878806"/>
            <a:ext cx="1603908" cy="495300"/>
          </a:xfrm>
          <a:prstGeom prst="roundRect">
            <a:avLst/>
          </a:prstGeom>
          <a:solidFill>
            <a:schemeClr val="bg1">
              <a:lumMod val="95000"/>
            </a:schemeClr>
          </a:solidFill>
          <a:ln w="25400" cap="flat" cmpd="sng" algn="ctr">
            <a:solidFill>
              <a:srgbClr val="000000"/>
            </a:solidFill>
            <a:prstDash val="solid"/>
            <a:round/>
            <a:headEnd type="none" w="med" len="med"/>
            <a:tailEnd type="none" w="med" len="med"/>
          </a:ln>
          <a:effectLst/>
          <a:extLst/>
        </p:spPr>
        <p:txBody>
          <a:bodyPr lIns="38405" tIns="19202" rIns="38405" bIns="19202"/>
          <a:lstStyle/>
          <a:p>
            <a:pPr algn="ctr">
              <a:defRPr/>
            </a:pPr>
            <a:r>
              <a:rPr lang="en-US" sz="2300" dirty="0">
                <a:latin typeface="Helvetica Neue Light"/>
                <a:ea typeface="ヒラギノ角ゴ ProN W3" charset="0"/>
                <a:cs typeface="Helvetica Neue Light"/>
                <a:sym typeface="Gill Sans" charset="0"/>
              </a:rPr>
              <a:t>Batch</a:t>
            </a:r>
          </a:p>
        </p:txBody>
      </p:sp>
      <p:grpSp>
        <p:nvGrpSpPr>
          <p:cNvPr id="3" name="Group 2"/>
          <p:cNvGrpSpPr>
            <a:grpSpLocks/>
          </p:cNvGrpSpPr>
          <p:nvPr/>
        </p:nvGrpSpPr>
        <p:grpSpPr bwMode="auto">
          <a:xfrm>
            <a:off x="1143000" y="3098006"/>
            <a:ext cx="2573713" cy="1371600"/>
            <a:chOff x="4914900" y="5791200"/>
            <a:chExt cx="5257800" cy="2743200"/>
          </a:xfrm>
        </p:grpSpPr>
        <p:sp>
          <p:nvSpPr>
            <p:cNvPr id="23566" name="Rounded Rectangle 3"/>
            <p:cNvSpPr>
              <a:spLocks noChangeArrowheads="1"/>
            </p:cNvSpPr>
            <p:nvPr/>
          </p:nvSpPr>
          <p:spPr bwMode="auto">
            <a:xfrm>
              <a:off x="6896100" y="7391400"/>
              <a:ext cx="3276600" cy="1143000"/>
            </a:xfrm>
            <a:prstGeom prst="roundRect">
              <a:avLst>
                <a:gd name="adj" fmla="val 16667"/>
              </a:avLst>
            </a:prstGeom>
            <a:solidFill>
              <a:srgbClr val="F2F2F2"/>
            </a:solidFill>
            <a:ln w="25400">
              <a:solidFill>
                <a:srgbClr val="000000"/>
              </a:solidFill>
              <a:round/>
              <a:headEnd/>
              <a:tailEnd/>
            </a:ln>
          </p:spPr>
          <p:txBody>
            <a:bodyPr>
              <a:prstTxWarp prst="textNoShape">
                <a:avLst/>
              </a:prstTxWarp>
            </a:bodyPr>
            <a:lstStyle/>
            <a:p>
              <a:pPr algn="ctr"/>
              <a:r>
                <a:rPr lang="en-US" sz="2300" dirty="0">
                  <a:latin typeface="Helvetica Neue Light"/>
                  <a:cs typeface="Helvetica Neue Light"/>
                </a:rPr>
                <a:t>Interactive</a:t>
              </a:r>
            </a:p>
          </p:txBody>
        </p:sp>
        <p:pic>
          <p:nvPicPr>
            <p:cNvPr id="23567" name="Picture 8"/>
            <p:cNvPicPr>
              <a:picLocks noChangeAspect="1"/>
            </p:cNvPicPr>
            <p:nvPr/>
          </p:nvPicPr>
          <p:blipFill>
            <a:blip r:embed="rId2">
              <a:clrChange>
                <a:clrFrom>
                  <a:srgbClr val="FFFFFF"/>
                </a:clrFrom>
                <a:clrTo>
                  <a:srgbClr val="FFFFFF">
                    <a:alpha val="0"/>
                  </a:srgbClr>
                </a:clrTo>
              </a:clrChange>
              <a:grayscl/>
              <a:extLst>
                <a:ext uri="{BEBA8EAE-BF5A-486C-A8C5-ECC9F3942E4B}">
                  <a14:imgProps xmlns:a14="http://schemas.microsoft.com/office/drawing/2010/main">
                    <a14:imgLayer r:embed="rId3">
                      <a14:imgEffect>
                        <a14:saturation sat="300000"/>
                      </a14:imgEffect>
                    </a14:imgLayer>
                  </a14:imgProps>
                </a:ext>
              </a:extLst>
            </a:blip>
            <a:srcRect/>
            <a:stretch>
              <a:fillRect/>
            </a:stretch>
          </p:blipFill>
          <p:spPr bwMode="auto">
            <a:xfrm>
              <a:off x="4914900" y="5791200"/>
              <a:ext cx="3390900" cy="2400300"/>
            </a:xfrm>
            <a:prstGeom prst="rect">
              <a:avLst/>
            </a:prstGeom>
            <a:noFill/>
            <a:ln w="9525">
              <a:noFill/>
              <a:miter lim="800000"/>
              <a:headEnd/>
              <a:tailEnd/>
            </a:ln>
          </p:spPr>
        </p:pic>
      </p:grpSp>
      <p:grpSp>
        <p:nvGrpSpPr>
          <p:cNvPr id="4" name="Group 3"/>
          <p:cNvGrpSpPr>
            <a:grpSpLocks/>
          </p:cNvGrpSpPr>
          <p:nvPr/>
        </p:nvGrpSpPr>
        <p:grpSpPr bwMode="auto">
          <a:xfrm>
            <a:off x="5481637" y="3021806"/>
            <a:ext cx="2443163" cy="1409700"/>
            <a:chOff x="14211300" y="5791200"/>
            <a:chExt cx="4991100" cy="2819400"/>
          </a:xfrm>
        </p:grpSpPr>
        <p:sp>
          <p:nvSpPr>
            <p:cNvPr id="23564" name="Rounded Rectangle 4"/>
            <p:cNvSpPr>
              <a:spLocks noChangeArrowheads="1"/>
            </p:cNvSpPr>
            <p:nvPr/>
          </p:nvSpPr>
          <p:spPr bwMode="auto">
            <a:xfrm>
              <a:off x="14211300" y="7467600"/>
              <a:ext cx="3276600" cy="1143000"/>
            </a:xfrm>
            <a:prstGeom prst="roundRect">
              <a:avLst>
                <a:gd name="adj" fmla="val 16667"/>
              </a:avLst>
            </a:prstGeom>
            <a:solidFill>
              <a:srgbClr val="F2F2F2"/>
            </a:solidFill>
            <a:ln w="25400">
              <a:solidFill>
                <a:srgbClr val="000000"/>
              </a:solidFill>
              <a:round/>
              <a:headEnd/>
              <a:tailEnd/>
            </a:ln>
          </p:spPr>
          <p:txBody>
            <a:bodyPr>
              <a:prstTxWarp prst="textNoShape">
                <a:avLst/>
              </a:prstTxWarp>
            </a:bodyPr>
            <a:lstStyle/>
            <a:p>
              <a:pPr algn="ctr"/>
              <a:r>
                <a:rPr lang="en-US" sz="2300" dirty="0">
                  <a:latin typeface="Helvetica Neue Light"/>
                  <a:cs typeface="Helvetica Neue Light"/>
                </a:rPr>
                <a:t>Streaming</a:t>
              </a:r>
            </a:p>
          </p:txBody>
        </p:sp>
        <p:pic>
          <p:nvPicPr>
            <p:cNvPr id="23565" name="Picture 9"/>
            <p:cNvPicPr>
              <a:picLocks noChangeAspect="1"/>
            </p:cNvPicPr>
            <p:nvPr/>
          </p:nvPicPr>
          <p:blipFill>
            <a:blip r:embed="rId4">
              <a:clrChange>
                <a:clrFrom>
                  <a:srgbClr val="FFFFFF"/>
                </a:clrFrom>
                <a:clrTo>
                  <a:srgbClr val="FFFFFF">
                    <a:alpha val="0"/>
                  </a:srgbClr>
                </a:clrTo>
              </a:clrChange>
              <a:grayscl/>
              <a:extLst>
                <a:ext uri="{BEBA8EAE-BF5A-486C-A8C5-ECC9F3942E4B}">
                  <a14:imgProps xmlns:a14="http://schemas.microsoft.com/office/drawing/2010/main">
                    <a14:imgLayer r:embed="rId5">
                      <a14:imgEffect>
                        <a14:saturation sat="300000"/>
                      </a14:imgEffect>
                    </a14:imgLayer>
                  </a14:imgProps>
                </a:ext>
              </a:extLst>
            </a:blip>
            <a:srcRect/>
            <a:stretch>
              <a:fillRect/>
            </a:stretch>
          </p:blipFill>
          <p:spPr bwMode="auto">
            <a:xfrm>
              <a:off x="16154400" y="5791200"/>
              <a:ext cx="3048000" cy="2387600"/>
            </a:xfrm>
            <a:prstGeom prst="rect">
              <a:avLst/>
            </a:prstGeom>
            <a:noFill/>
            <a:ln w="9525">
              <a:noFill/>
              <a:miter lim="800000"/>
              <a:headEnd/>
              <a:tailEnd/>
            </a:ln>
          </p:spPr>
        </p:pic>
      </p:grpSp>
      <p:pic>
        <p:nvPicPr>
          <p:cNvPr id="23558" name="Picture 11"/>
          <p:cNvPicPr>
            <a:picLocks noChangeAspect="1"/>
          </p:cNvPicPr>
          <p:nvPr/>
        </p:nvPicPr>
        <p:blipFill>
          <a:blip r:embed="rId6">
            <a:clrChange>
              <a:clrFrom>
                <a:srgbClr val="FCFCFC"/>
              </a:clrFrom>
              <a:clrTo>
                <a:srgbClr val="FCFCFC">
                  <a:alpha val="0"/>
                </a:srgbClr>
              </a:clrTo>
            </a:clrChange>
            <a:grayscl/>
            <a:extLst>
              <a:ext uri="{BEBA8EAE-BF5A-486C-A8C5-ECC9F3942E4B}">
                <a14:imgProps xmlns:a14="http://schemas.microsoft.com/office/drawing/2010/main">
                  <a14:imgLayer r:embed="rId7">
                    <a14:imgEffect>
                      <a14:saturation sat="400000"/>
                    </a14:imgEffect>
                  </a14:imgLayer>
                </a14:imgProps>
              </a:ext>
            </a:extLst>
          </a:blip>
          <a:srcRect/>
          <a:stretch>
            <a:fillRect/>
          </a:stretch>
        </p:blipFill>
        <p:spPr bwMode="auto">
          <a:xfrm>
            <a:off x="2971800" y="990600"/>
            <a:ext cx="1274424" cy="1185069"/>
          </a:xfrm>
          <a:prstGeom prst="rect">
            <a:avLst/>
          </a:prstGeom>
          <a:noFill/>
          <a:ln w="9525">
            <a:noFill/>
            <a:miter lim="800000"/>
            <a:headEnd/>
            <a:tailEnd/>
          </a:ln>
        </p:spPr>
      </p:pic>
      <p:sp>
        <p:nvSpPr>
          <p:cNvPr id="14344" name="Left-Right Arrow 13"/>
          <p:cNvSpPr>
            <a:spLocks noChangeArrowheads="1"/>
          </p:cNvSpPr>
          <p:nvPr/>
        </p:nvSpPr>
        <p:spPr bwMode="auto">
          <a:xfrm>
            <a:off x="3776663" y="4012406"/>
            <a:ext cx="1678508" cy="381000"/>
          </a:xfrm>
          <a:prstGeom prst="leftRightArrow">
            <a:avLst>
              <a:gd name="adj1" fmla="val 50000"/>
              <a:gd name="adj2" fmla="val 50000"/>
            </a:avLst>
          </a:prstGeom>
          <a:solidFill>
            <a:srgbClr val="F2F2F2"/>
          </a:solidFill>
          <a:ln w="25400">
            <a:solidFill>
              <a:srgbClr val="000000"/>
            </a:solidFill>
            <a:round/>
            <a:headEnd/>
            <a:tailEnd/>
          </a:ln>
        </p:spPr>
        <p:txBody>
          <a:bodyPr lIns="38405" tIns="19202" rIns="38405" bIns="19202">
            <a:prstTxWarp prst="textNoShape">
              <a:avLst/>
            </a:prstTxWarp>
          </a:bodyPr>
          <a:lstStyle/>
          <a:p>
            <a:endParaRPr lang="en-US">
              <a:latin typeface="Helvetica Neue Light"/>
              <a:cs typeface="Helvetica Neue Light"/>
            </a:endParaRPr>
          </a:p>
        </p:txBody>
      </p:sp>
      <p:sp>
        <p:nvSpPr>
          <p:cNvPr id="14345" name="Left-Right Arrow 15"/>
          <p:cNvSpPr>
            <a:spLocks noChangeArrowheads="1"/>
          </p:cNvSpPr>
          <p:nvPr/>
        </p:nvSpPr>
        <p:spPr bwMode="auto">
          <a:xfrm rot="-2952834">
            <a:off x="3125444" y="2923023"/>
            <a:ext cx="1703066" cy="382868"/>
          </a:xfrm>
          <a:prstGeom prst="leftRightArrow">
            <a:avLst>
              <a:gd name="adj1" fmla="val 50000"/>
              <a:gd name="adj2" fmla="val 50000"/>
            </a:avLst>
          </a:prstGeom>
          <a:solidFill>
            <a:srgbClr val="F2F2F2"/>
          </a:solidFill>
          <a:ln w="25400">
            <a:solidFill>
              <a:srgbClr val="000000"/>
            </a:solidFill>
            <a:round/>
            <a:headEnd/>
            <a:tailEnd/>
          </a:ln>
        </p:spPr>
        <p:txBody>
          <a:bodyPr lIns="38405" tIns="19202" rIns="38405" bIns="19202">
            <a:prstTxWarp prst="textNoShape">
              <a:avLst/>
            </a:prstTxWarp>
          </a:bodyPr>
          <a:lstStyle/>
          <a:p>
            <a:endParaRPr lang="en-US">
              <a:latin typeface="Helvetica Neue Light"/>
              <a:cs typeface="Helvetica Neue Light"/>
            </a:endParaRPr>
          </a:p>
        </p:txBody>
      </p:sp>
      <p:sp>
        <p:nvSpPr>
          <p:cNvPr id="14346" name="Left-Right Arrow 16"/>
          <p:cNvSpPr>
            <a:spLocks noChangeArrowheads="1"/>
          </p:cNvSpPr>
          <p:nvPr/>
        </p:nvSpPr>
        <p:spPr bwMode="auto">
          <a:xfrm rot="2952834" flipH="1">
            <a:off x="4445374" y="2910301"/>
            <a:ext cx="1666489" cy="376375"/>
          </a:xfrm>
          <a:prstGeom prst="leftRightArrow">
            <a:avLst>
              <a:gd name="adj1" fmla="val 50000"/>
              <a:gd name="adj2" fmla="val 50000"/>
            </a:avLst>
          </a:prstGeom>
          <a:solidFill>
            <a:srgbClr val="F2F2F2"/>
          </a:solidFill>
          <a:ln w="25400">
            <a:solidFill>
              <a:srgbClr val="000000"/>
            </a:solidFill>
            <a:round/>
            <a:headEnd/>
            <a:tailEnd/>
          </a:ln>
        </p:spPr>
        <p:txBody>
          <a:bodyPr lIns="38405" tIns="19202" rIns="38405" bIns="19202">
            <a:prstTxWarp prst="textNoShape">
              <a:avLst/>
            </a:prstTxWarp>
          </a:bodyPr>
          <a:lstStyle/>
          <a:p>
            <a:endParaRPr lang="en-US">
              <a:latin typeface="Helvetica Neue Light"/>
              <a:cs typeface="Helvetica Neue Light"/>
            </a:endParaRPr>
          </a:p>
        </p:txBody>
      </p:sp>
      <p:sp>
        <p:nvSpPr>
          <p:cNvPr id="14347" name="TextBox 14"/>
          <p:cNvSpPr txBox="1">
            <a:spLocks noChangeArrowheads="1"/>
          </p:cNvSpPr>
          <p:nvPr/>
        </p:nvSpPr>
        <p:spPr bwMode="auto">
          <a:xfrm>
            <a:off x="3657600" y="3152691"/>
            <a:ext cx="2051510" cy="962109"/>
          </a:xfrm>
          <a:prstGeom prst="rect">
            <a:avLst/>
          </a:prstGeom>
          <a:noFill/>
          <a:ln w="9525">
            <a:noFill/>
            <a:miter lim="800000"/>
            <a:headEnd/>
            <a:tailEnd/>
          </a:ln>
        </p:spPr>
        <p:txBody>
          <a:bodyPr wrap="square" lIns="38405" tIns="19202" rIns="38405" bIns="19202">
            <a:prstTxWarp prst="textNoShape">
              <a:avLst/>
            </a:prstTxWarp>
            <a:spAutoFit/>
          </a:bodyPr>
          <a:lstStyle/>
          <a:p>
            <a:pPr algn="ctr"/>
            <a:r>
              <a:rPr lang="en-US" sz="2000" dirty="0" smtClean="0">
                <a:latin typeface="Helvetica Neue Light"/>
                <a:cs typeface="Helvetica Neue Light"/>
              </a:rPr>
              <a:t>Single</a:t>
            </a:r>
          </a:p>
          <a:p>
            <a:pPr algn="ctr"/>
            <a:r>
              <a:rPr lang="en-US" sz="2000" dirty="0" smtClean="0">
                <a:latin typeface="Helvetica Neue Light"/>
                <a:cs typeface="Helvetica Neue Light"/>
              </a:rPr>
              <a:t>Stack! </a:t>
            </a:r>
            <a:r>
              <a:rPr lang="en-US" sz="2000" dirty="0">
                <a:latin typeface="Helvetica Neue Light"/>
                <a:cs typeface="Helvetica Neue Light"/>
              </a:rPr>
              <a:t/>
            </a:r>
            <a:br>
              <a:rPr lang="en-US" sz="2000" dirty="0">
                <a:latin typeface="Helvetica Neue Light"/>
                <a:cs typeface="Helvetica Neue Light"/>
              </a:rPr>
            </a:br>
            <a:endParaRPr lang="en-US" sz="2000" dirty="0">
              <a:latin typeface="Helvetica Neue Light"/>
              <a:cs typeface="Helvetica Neue Light"/>
            </a:endParaRPr>
          </a:p>
        </p:txBody>
      </p:sp>
      <p:sp>
        <p:nvSpPr>
          <p:cNvPr id="16" name="Content Placeholder 2"/>
          <p:cNvSpPr txBox="1">
            <a:spLocks/>
          </p:cNvSpPr>
          <p:nvPr/>
        </p:nvSpPr>
        <p:spPr bwMode="auto">
          <a:xfrm>
            <a:off x="228600" y="4770438"/>
            <a:ext cx="8763000" cy="1782762"/>
          </a:xfrm>
          <a:prstGeom prst="rect">
            <a:avLst/>
          </a:prstGeom>
          <a:noFill/>
          <a:ln w="9525">
            <a:noFill/>
            <a:miter lim="800000"/>
            <a:headEnd/>
            <a:tailEnd/>
          </a:ln>
        </p:spPr>
        <p:txBody>
          <a:bodyPr lIns="38405" tIns="19202" rIns="38405" bIns="19202">
            <a:prstTxWarp prst="textNoShape">
              <a:avLst/>
            </a:prstTxWarp>
          </a:bodyPr>
          <a:lstStyle/>
          <a:p>
            <a:pPr marL="133350" eaLnBrk="0" hangingPunct="0">
              <a:lnSpc>
                <a:spcPct val="90000"/>
              </a:lnSpc>
              <a:spcBef>
                <a:spcPts val="756"/>
              </a:spcBef>
              <a:spcAft>
                <a:spcPts val="400"/>
              </a:spcAft>
              <a:buClr>
                <a:srgbClr val="D11349"/>
              </a:buClr>
              <a:buSzPct val="100000"/>
            </a:pPr>
            <a:r>
              <a:rPr lang="en-US" b="1" dirty="0" smtClean="0">
                <a:solidFill>
                  <a:srgbClr val="0C0F20"/>
                </a:solidFill>
                <a:latin typeface="Helvetica Neue Light"/>
                <a:cs typeface="Helvetica Neue Light"/>
                <a:sym typeface="Arial" pitchFamily="-84" charset="0"/>
              </a:rPr>
              <a:t>Support</a:t>
            </a:r>
            <a:r>
              <a:rPr lang="en-US" dirty="0" smtClean="0">
                <a:solidFill>
                  <a:srgbClr val="0C0F20"/>
                </a:solidFill>
                <a:latin typeface="Helvetica Neue Light"/>
                <a:cs typeface="Helvetica Neue Light"/>
                <a:sym typeface="Arial" pitchFamily="-84" charset="0"/>
              </a:rPr>
              <a:t> </a:t>
            </a:r>
            <a:r>
              <a:rPr lang="en-US" b="1" i="1" dirty="0">
                <a:solidFill>
                  <a:srgbClr val="0C0F20"/>
                </a:solidFill>
                <a:latin typeface="Helvetica Neue Light"/>
                <a:cs typeface="Helvetica Neue Light"/>
                <a:sym typeface="Arial" pitchFamily="-84" charset="0"/>
              </a:rPr>
              <a:t>batch</a:t>
            </a:r>
            <a:r>
              <a:rPr lang="en-US" dirty="0">
                <a:solidFill>
                  <a:srgbClr val="0C0F20"/>
                </a:solidFill>
                <a:latin typeface="Helvetica Neue Light"/>
                <a:cs typeface="Helvetica Neue Light"/>
                <a:sym typeface="Arial" pitchFamily="-84" charset="0"/>
              </a:rPr>
              <a:t>, </a:t>
            </a:r>
            <a:r>
              <a:rPr lang="en-US" b="1" i="1" dirty="0">
                <a:solidFill>
                  <a:srgbClr val="0C0F20"/>
                </a:solidFill>
                <a:latin typeface="Helvetica Neue Light"/>
                <a:cs typeface="Helvetica Neue Light"/>
                <a:sym typeface="Arial" pitchFamily="-84" charset="0"/>
              </a:rPr>
              <a:t>streaming</a:t>
            </a:r>
            <a:r>
              <a:rPr lang="en-US" dirty="0">
                <a:solidFill>
                  <a:srgbClr val="0C0F20"/>
                </a:solidFill>
                <a:latin typeface="Helvetica Neue Light"/>
                <a:cs typeface="Helvetica Neue Light"/>
                <a:sym typeface="Arial" pitchFamily="-84" charset="0"/>
              </a:rPr>
              <a:t>, and </a:t>
            </a:r>
            <a:r>
              <a:rPr lang="en-US" b="1" i="1" dirty="0">
                <a:solidFill>
                  <a:srgbClr val="0C0F20"/>
                </a:solidFill>
                <a:latin typeface="Helvetica Neue Light"/>
                <a:cs typeface="Helvetica Neue Light"/>
                <a:sym typeface="Arial" pitchFamily="-84" charset="0"/>
              </a:rPr>
              <a:t>interactive </a:t>
            </a:r>
            <a:r>
              <a:rPr lang="en-US" dirty="0" smtClean="0">
                <a:solidFill>
                  <a:srgbClr val="0C0F20"/>
                </a:solidFill>
                <a:latin typeface="Helvetica Neue Light"/>
                <a:cs typeface="Helvetica Neue Light"/>
                <a:sym typeface="Arial" pitchFamily="-84" charset="0"/>
              </a:rPr>
              <a:t>computations…</a:t>
            </a:r>
          </a:p>
          <a:p>
            <a:pPr marL="133350" eaLnBrk="0" hangingPunct="0">
              <a:lnSpc>
                <a:spcPct val="90000"/>
              </a:lnSpc>
              <a:spcBef>
                <a:spcPts val="756"/>
              </a:spcBef>
              <a:spcAft>
                <a:spcPts val="400"/>
              </a:spcAft>
              <a:buClr>
                <a:srgbClr val="D11349"/>
              </a:buClr>
              <a:buSzPct val="100000"/>
            </a:pPr>
            <a:r>
              <a:rPr lang="en-US" dirty="0" smtClean="0">
                <a:solidFill>
                  <a:srgbClr val="0C0F20"/>
                </a:solidFill>
                <a:latin typeface="Helvetica Neue Light"/>
                <a:cs typeface="Helvetica Neue Light"/>
                <a:sym typeface="Arial" pitchFamily="-84" charset="0"/>
              </a:rPr>
              <a:t>… and make it easy to compose them</a:t>
            </a:r>
            <a:endParaRPr lang="en-US" dirty="0">
              <a:solidFill>
                <a:srgbClr val="0C0F20"/>
              </a:solidFill>
              <a:latin typeface="Helvetica Neue Light"/>
              <a:cs typeface="Helvetica Neue Light"/>
              <a:sym typeface="Arial" pitchFamily="-84" charset="0"/>
            </a:endParaRPr>
          </a:p>
          <a:p>
            <a:pPr marL="133350" eaLnBrk="0" hangingPunct="0">
              <a:lnSpc>
                <a:spcPct val="90000"/>
              </a:lnSpc>
              <a:spcBef>
                <a:spcPts val="756"/>
              </a:spcBef>
              <a:spcAft>
                <a:spcPts val="400"/>
              </a:spcAft>
              <a:buClr>
                <a:srgbClr val="D11349"/>
              </a:buClr>
              <a:buSzPct val="100000"/>
            </a:pPr>
            <a:endParaRPr lang="en-US" sz="1400" b="1" i="1" dirty="0" smtClean="0">
              <a:solidFill>
                <a:srgbClr val="0C0F20"/>
              </a:solidFill>
              <a:latin typeface="Helvetica Neue Light"/>
              <a:cs typeface="Helvetica Neue Light"/>
              <a:sym typeface="Arial" pitchFamily="-84" charset="0"/>
            </a:endParaRPr>
          </a:p>
          <a:p>
            <a:pPr marL="133350" eaLnBrk="0" hangingPunct="0">
              <a:lnSpc>
                <a:spcPct val="90000"/>
              </a:lnSpc>
              <a:spcBef>
                <a:spcPts val="756"/>
              </a:spcBef>
              <a:spcAft>
                <a:spcPts val="400"/>
              </a:spcAft>
              <a:buClr>
                <a:srgbClr val="D11349"/>
              </a:buClr>
              <a:buSzPct val="100000"/>
            </a:pPr>
            <a:r>
              <a:rPr lang="en-US" b="1" i="1" dirty="0" smtClean="0">
                <a:solidFill>
                  <a:srgbClr val="0C0F20"/>
                </a:solidFill>
                <a:latin typeface="Helvetica Neue Light"/>
                <a:cs typeface="Helvetica Neue Light"/>
                <a:sym typeface="Arial" pitchFamily="-84" charset="0"/>
              </a:rPr>
              <a:t>Easy</a:t>
            </a:r>
            <a:r>
              <a:rPr lang="en-US" dirty="0" smtClean="0">
                <a:solidFill>
                  <a:srgbClr val="0C0F20"/>
                </a:solidFill>
                <a:latin typeface="Helvetica Neue Light"/>
                <a:cs typeface="Helvetica Neue Light"/>
                <a:sym typeface="Arial" pitchFamily="-84" charset="0"/>
              </a:rPr>
              <a:t> </a:t>
            </a:r>
            <a:r>
              <a:rPr lang="en-US" dirty="0">
                <a:solidFill>
                  <a:srgbClr val="0C0F20"/>
                </a:solidFill>
                <a:latin typeface="Helvetica Neue Light"/>
                <a:cs typeface="Helvetica Neue Light"/>
                <a:sym typeface="Arial" pitchFamily="-84" charset="0"/>
              </a:rPr>
              <a:t>to develop </a:t>
            </a:r>
            <a:r>
              <a:rPr lang="en-US" b="1" i="1" dirty="0" smtClean="0">
                <a:solidFill>
                  <a:srgbClr val="0C0F20"/>
                </a:solidFill>
                <a:latin typeface="Helvetica Neue Light"/>
                <a:cs typeface="Helvetica Neue Light"/>
                <a:sym typeface="Arial" pitchFamily="-84" charset="0"/>
              </a:rPr>
              <a:t>sophisticated</a:t>
            </a:r>
            <a:r>
              <a:rPr lang="en-US" dirty="0" smtClean="0">
                <a:solidFill>
                  <a:srgbClr val="0C0F20"/>
                </a:solidFill>
                <a:latin typeface="Helvetica Neue Light"/>
                <a:cs typeface="Helvetica Neue Light"/>
                <a:sym typeface="Arial" pitchFamily="-84" charset="0"/>
              </a:rPr>
              <a:t> </a:t>
            </a:r>
            <a:r>
              <a:rPr lang="en-US" dirty="0" smtClean="0">
                <a:solidFill>
                  <a:srgbClr val="0C0F20"/>
                </a:solidFill>
                <a:latin typeface="Helvetica Neue Light"/>
                <a:cs typeface="Helvetica Neue Light"/>
                <a:sym typeface="Arial" pitchFamily="-84" charset="0"/>
              </a:rPr>
              <a:t>algorithms (e.g., graph, ML </a:t>
            </a:r>
            <a:r>
              <a:rPr lang="en-US" dirty="0" err="1" smtClean="0">
                <a:solidFill>
                  <a:srgbClr val="0C0F20"/>
                </a:solidFill>
                <a:latin typeface="Helvetica Neue Light"/>
                <a:cs typeface="Helvetica Neue Light"/>
                <a:sym typeface="Arial" pitchFamily="-84" charset="0"/>
              </a:rPr>
              <a:t>algos</a:t>
            </a:r>
            <a:r>
              <a:rPr lang="en-US" dirty="0" smtClean="0">
                <a:solidFill>
                  <a:srgbClr val="0C0F20"/>
                </a:solidFill>
                <a:latin typeface="Helvetica Neue Light"/>
                <a:cs typeface="Helvetica Neue Light"/>
                <a:sym typeface="Arial" pitchFamily="-84" charset="0"/>
              </a:rPr>
              <a:t>)</a:t>
            </a:r>
            <a:endParaRPr lang="en-US" dirty="0">
              <a:solidFill>
                <a:srgbClr val="0C0F20"/>
              </a:solidFill>
              <a:latin typeface="Helvetica Neue Light"/>
              <a:cs typeface="Helvetica Neue Light"/>
              <a:sym typeface="Arial" pitchFamily="-8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45"/>
                                        </p:tgtEl>
                                        <p:attrNameLst>
                                          <p:attrName>style.visibility</p:attrName>
                                        </p:attrNameLst>
                                      </p:cBhvr>
                                      <p:to>
                                        <p:strVal val="visible"/>
                                      </p:to>
                                    </p:set>
                                    <p:animEffect transition="in" filter="dissolve">
                                      <p:cBhvr>
                                        <p:cTn id="17" dur="500"/>
                                        <p:tgtEl>
                                          <p:spTgt spid="1434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4346"/>
                                        </p:tgtEl>
                                        <p:attrNameLst>
                                          <p:attrName>style.visibility</p:attrName>
                                        </p:attrNameLst>
                                      </p:cBhvr>
                                      <p:to>
                                        <p:strVal val="visible"/>
                                      </p:to>
                                    </p:set>
                                    <p:animEffect transition="in" filter="dissolve">
                                      <p:cBhvr>
                                        <p:cTn id="20" dur="500"/>
                                        <p:tgtEl>
                                          <p:spTgt spid="1434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4344"/>
                                        </p:tgtEl>
                                        <p:attrNameLst>
                                          <p:attrName>style.visibility</p:attrName>
                                        </p:attrNameLst>
                                      </p:cBhvr>
                                      <p:to>
                                        <p:strVal val="visible"/>
                                      </p:to>
                                    </p:set>
                                    <p:animEffect transition="in" filter="dissolve">
                                      <p:cBhvr>
                                        <p:cTn id="23" dur="500"/>
                                        <p:tgtEl>
                                          <p:spTgt spid="14344"/>
                                        </p:tgtEl>
                                      </p:cBhvr>
                                    </p:animEffect>
                                  </p:childTnLst>
                                </p:cTn>
                              </p:par>
                            </p:childTnLst>
                          </p:cTn>
                        </p:par>
                        <p:par>
                          <p:cTn id="24" fill="hold">
                            <p:stCondLst>
                              <p:cond delay="500"/>
                            </p:stCondLst>
                            <p:childTnLst>
                              <p:par>
                                <p:cTn id="25" presetID="23" presetClass="entr" presetSubtype="16" fill="hold" grpId="0" nodeType="afterEffect">
                                  <p:stCondLst>
                                    <p:cond delay="0"/>
                                  </p:stCondLst>
                                  <p:childTnLst>
                                    <p:set>
                                      <p:cBhvr>
                                        <p:cTn id="26" dur="1" fill="hold">
                                          <p:stCondLst>
                                            <p:cond delay="0"/>
                                          </p:stCondLst>
                                        </p:cTn>
                                        <p:tgtEl>
                                          <p:spTgt spid="14347"/>
                                        </p:tgtEl>
                                        <p:attrNameLst>
                                          <p:attrName>style.visibility</p:attrName>
                                        </p:attrNameLst>
                                      </p:cBhvr>
                                      <p:to>
                                        <p:strVal val="visible"/>
                                      </p:to>
                                    </p:set>
                                    <p:anim calcmode="lin" valueType="num">
                                      <p:cBhvr>
                                        <p:cTn id="27" dur="500" fill="hold"/>
                                        <p:tgtEl>
                                          <p:spTgt spid="14347"/>
                                        </p:tgtEl>
                                        <p:attrNameLst>
                                          <p:attrName>ppt_w</p:attrName>
                                        </p:attrNameLst>
                                      </p:cBhvr>
                                      <p:tavLst>
                                        <p:tav tm="0">
                                          <p:val>
                                            <p:fltVal val="0"/>
                                          </p:val>
                                        </p:tav>
                                        <p:tav tm="100000">
                                          <p:val>
                                            <p:strVal val="#ppt_w"/>
                                          </p:val>
                                        </p:tav>
                                      </p:tavLst>
                                    </p:anim>
                                    <p:anim calcmode="lin" valueType="num">
                                      <p:cBhvr>
                                        <p:cTn id="28" dur="500" fill="hold"/>
                                        <p:tgtEl>
                                          <p:spTgt spid="14347"/>
                                        </p:tgtEl>
                                        <p:attrNameLst>
                                          <p:attrName>ppt_h</p:attrName>
                                        </p:attrNameLst>
                                      </p:cBhvr>
                                      <p:tavLst>
                                        <p:tav tm="0">
                                          <p:val>
                                            <p:fltVal val="0"/>
                                          </p:val>
                                        </p:tav>
                                        <p:tav tm="100000">
                                          <p:val>
                                            <p:strVal val="#ppt_h"/>
                                          </p:val>
                                        </p:tav>
                                      </p:tavLst>
                                    </p:anim>
                                  </p:childTnLst>
                                </p:cTn>
                              </p:par>
                              <p:par>
                                <p:cTn id="29" presetID="1" presetClass="entr" presetSubtype="0" fill="hold" grpId="0" nodeType="withEffect">
                                  <p:stCondLst>
                                    <p:cond delay="0"/>
                                  </p:stCondLst>
                                  <p:childTnLst>
                                    <p:set>
                                      <p:cBhvr>
                                        <p:cTn id="3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animBg="1"/>
      <p:bldP spid="14345" grpId="0" animBg="1"/>
      <p:bldP spid="14346" grpId="0" animBg="1"/>
      <p:bldP spid="14347" grpId="0"/>
      <p:bldP spid="1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Need for Unification (1/2)</a:t>
            </a:r>
            <a:endParaRPr lang="en-US" dirty="0"/>
          </a:p>
        </p:txBody>
      </p:sp>
      <p:sp>
        <p:nvSpPr>
          <p:cNvPr id="3" name="Content Placeholder 2"/>
          <p:cNvSpPr>
            <a:spLocks noGrp="1"/>
          </p:cNvSpPr>
          <p:nvPr>
            <p:ph idx="1"/>
          </p:nvPr>
        </p:nvSpPr>
        <p:spPr>
          <a:xfrm>
            <a:off x="457200" y="1066800"/>
            <a:ext cx="8229600" cy="762000"/>
          </a:xfrm>
        </p:spPr>
        <p:txBody>
          <a:bodyPr/>
          <a:lstStyle/>
          <a:p>
            <a:r>
              <a:rPr lang="en-US" dirty="0" smtClean="0"/>
              <a:t>Today’s state-of-art analytics stack</a:t>
            </a:r>
            <a:endParaRPr lang="en-US" dirty="0"/>
          </a:p>
        </p:txBody>
      </p:sp>
      <p:sp>
        <p:nvSpPr>
          <p:cNvPr id="4" name="Right Arrow 3"/>
          <p:cNvSpPr/>
          <p:nvPr/>
        </p:nvSpPr>
        <p:spPr>
          <a:xfrm>
            <a:off x="304800" y="2438400"/>
            <a:ext cx="609600" cy="304800"/>
          </a:xfrm>
          <a:prstGeom prst="rightArrow">
            <a:avLst/>
          </a:prstGeom>
          <a:solidFill>
            <a:srgbClr val="EEECE1"/>
          </a:solidFill>
          <a:ln w="127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Rectangle 6"/>
          <p:cNvSpPr/>
          <p:nvPr/>
        </p:nvSpPr>
        <p:spPr>
          <a:xfrm>
            <a:off x="1981200" y="2667000"/>
            <a:ext cx="3733800" cy="685800"/>
          </a:xfrm>
          <a:prstGeom prst="rect">
            <a:avLst/>
          </a:prstGeom>
          <a:solidFill>
            <a:schemeClr val="tx2">
              <a:lumMod val="20000"/>
              <a:lumOff val="80000"/>
            </a:schemeClr>
          </a:solidFill>
          <a:ln w="127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lnSpc>
                <a:spcPct val="90000"/>
              </a:lnSpc>
            </a:pPr>
            <a:r>
              <a:rPr lang="en-US" dirty="0" smtClean="0">
                <a:latin typeface="Helvetica Neue Light"/>
                <a:cs typeface="Helvetica Neue Light"/>
              </a:rPr>
              <a:t>Batch stack</a:t>
            </a:r>
          </a:p>
          <a:p>
            <a:pPr algn="ctr">
              <a:lnSpc>
                <a:spcPct val="90000"/>
              </a:lnSpc>
            </a:pPr>
            <a:r>
              <a:rPr lang="en-US" dirty="0" smtClean="0">
                <a:latin typeface="Helvetica Neue Light"/>
                <a:cs typeface="Helvetica Neue Light"/>
              </a:rPr>
              <a:t>(e.g., </a:t>
            </a:r>
            <a:r>
              <a:rPr lang="en-US" dirty="0" err="1" smtClean="0">
                <a:latin typeface="Helvetica Neue Light"/>
                <a:cs typeface="Helvetica Neue Light"/>
              </a:rPr>
              <a:t>Hadoop</a:t>
            </a:r>
            <a:r>
              <a:rPr lang="en-US" dirty="0" smtClean="0">
                <a:latin typeface="Helvetica Neue Light"/>
                <a:cs typeface="Helvetica Neue Light"/>
              </a:rPr>
              <a:t>)</a:t>
            </a:r>
            <a:endParaRPr lang="en-US" dirty="0">
              <a:latin typeface="Helvetica Neue Light"/>
              <a:cs typeface="Helvetica Neue Light"/>
            </a:endParaRPr>
          </a:p>
        </p:txBody>
      </p:sp>
      <p:sp>
        <p:nvSpPr>
          <p:cNvPr id="13" name="TextBox 12"/>
          <p:cNvSpPr txBox="1"/>
          <p:nvPr/>
        </p:nvSpPr>
        <p:spPr>
          <a:xfrm>
            <a:off x="0" y="2057400"/>
            <a:ext cx="851515" cy="461665"/>
          </a:xfrm>
          <a:prstGeom prst="rect">
            <a:avLst/>
          </a:prstGeom>
          <a:noFill/>
        </p:spPr>
        <p:txBody>
          <a:bodyPr wrap="none" rtlCol="0">
            <a:spAutoFit/>
          </a:bodyPr>
          <a:lstStyle/>
          <a:p>
            <a:r>
              <a:rPr lang="en-US" dirty="0" smtClean="0">
                <a:latin typeface="Helvetica Neue Light"/>
                <a:cs typeface="Helvetica Neue Light"/>
              </a:rPr>
              <a:t>Logs</a:t>
            </a:r>
            <a:endParaRPr lang="en-US" dirty="0" smtClean="0">
              <a:latin typeface="Helvetica Neue Light"/>
              <a:cs typeface="Helvetica Neue Light"/>
            </a:endParaRPr>
          </a:p>
        </p:txBody>
      </p:sp>
      <p:sp>
        <p:nvSpPr>
          <p:cNvPr id="14" name="Right Arrow 13"/>
          <p:cNvSpPr/>
          <p:nvPr/>
        </p:nvSpPr>
        <p:spPr>
          <a:xfrm rot="19807617">
            <a:off x="1412391" y="2230634"/>
            <a:ext cx="609600" cy="304800"/>
          </a:xfrm>
          <a:prstGeom prst="rightArrow">
            <a:avLst/>
          </a:prstGeom>
          <a:solidFill>
            <a:srgbClr val="EEECE1"/>
          </a:solidFill>
          <a:ln w="127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Right Arrow 14"/>
          <p:cNvSpPr/>
          <p:nvPr/>
        </p:nvSpPr>
        <p:spPr>
          <a:xfrm rot="1916064">
            <a:off x="1407009" y="2681241"/>
            <a:ext cx="609600" cy="304800"/>
          </a:xfrm>
          <a:prstGeom prst="rightArrow">
            <a:avLst/>
          </a:prstGeom>
          <a:solidFill>
            <a:srgbClr val="EEECE1"/>
          </a:solidFill>
          <a:ln w="127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Rectangle 4"/>
          <p:cNvSpPr/>
          <p:nvPr/>
        </p:nvSpPr>
        <p:spPr>
          <a:xfrm rot="16200000">
            <a:off x="609600" y="2286000"/>
            <a:ext cx="1219200" cy="609600"/>
          </a:xfrm>
          <a:prstGeom prst="rect">
            <a:avLst/>
          </a:prstGeom>
          <a:solidFill>
            <a:schemeClr val="bg2"/>
          </a:solidFill>
          <a:ln w="127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err="1" smtClean="0">
                <a:latin typeface="Helvetica Neue Light"/>
                <a:cs typeface="Helvetica Neue Light"/>
              </a:rPr>
              <a:t>Demux</a:t>
            </a:r>
            <a:endParaRPr lang="en-US" dirty="0">
              <a:latin typeface="Helvetica Neue Light"/>
              <a:cs typeface="Helvetica Neue Light"/>
            </a:endParaRPr>
          </a:p>
        </p:txBody>
      </p:sp>
      <p:grpSp>
        <p:nvGrpSpPr>
          <p:cNvPr id="27" name="Group 26"/>
          <p:cNvGrpSpPr/>
          <p:nvPr/>
        </p:nvGrpSpPr>
        <p:grpSpPr>
          <a:xfrm>
            <a:off x="1981200" y="1752600"/>
            <a:ext cx="5943600" cy="838200"/>
            <a:chOff x="1981200" y="1752600"/>
            <a:chExt cx="5943600" cy="838200"/>
          </a:xfrm>
        </p:grpSpPr>
        <p:sp>
          <p:nvSpPr>
            <p:cNvPr id="6" name="Rectangle 5"/>
            <p:cNvSpPr/>
            <p:nvPr/>
          </p:nvSpPr>
          <p:spPr>
            <a:xfrm>
              <a:off x="1981200" y="1828800"/>
              <a:ext cx="3733800" cy="762000"/>
            </a:xfrm>
            <a:prstGeom prst="rect">
              <a:avLst/>
            </a:prstGeom>
            <a:solidFill>
              <a:schemeClr val="accent6">
                <a:lumMod val="20000"/>
                <a:lumOff val="80000"/>
              </a:schemeClr>
            </a:solidFill>
            <a:ln w="127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lnSpc>
                  <a:spcPct val="90000"/>
                </a:lnSpc>
              </a:pPr>
              <a:r>
                <a:rPr lang="en-US" dirty="0" smtClean="0">
                  <a:latin typeface="Helvetica Neue Light"/>
                  <a:cs typeface="Helvetica Neue Light"/>
                </a:rPr>
                <a:t>Streaming stack</a:t>
              </a:r>
            </a:p>
            <a:p>
              <a:pPr algn="ctr">
                <a:lnSpc>
                  <a:spcPct val="90000"/>
                </a:lnSpc>
              </a:pPr>
              <a:r>
                <a:rPr lang="en-US" dirty="0" smtClean="0">
                  <a:latin typeface="Helvetica Neue Light"/>
                  <a:cs typeface="Helvetica Neue Light"/>
                </a:rPr>
                <a:t>(e.g., Storm)</a:t>
              </a:r>
              <a:endParaRPr lang="en-US" dirty="0">
                <a:latin typeface="Helvetica Neue Light"/>
                <a:cs typeface="Helvetica Neue Light"/>
              </a:endParaRPr>
            </a:p>
          </p:txBody>
        </p:sp>
        <p:sp>
          <p:nvSpPr>
            <p:cNvPr id="17" name="Right Arrow 16"/>
            <p:cNvSpPr/>
            <p:nvPr/>
          </p:nvSpPr>
          <p:spPr>
            <a:xfrm>
              <a:off x="5791200" y="2057400"/>
              <a:ext cx="609600" cy="304800"/>
            </a:xfrm>
            <a:prstGeom prst="rightArrow">
              <a:avLst/>
            </a:prstGeom>
            <a:solidFill>
              <a:schemeClr val="accent6">
                <a:lumMod val="20000"/>
                <a:lumOff val="80000"/>
              </a:schemeClr>
            </a:solidFill>
            <a:ln w="127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6380182" y="1752600"/>
              <a:ext cx="1544618" cy="830997"/>
            </a:xfrm>
            <a:prstGeom prst="rect">
              <a:avLst/>
            </a:prstGeom>
            <a:noFill/>
          </p:spPr>
          <p:txBody>
            <a:bodyPr wrap="none" rtlCol="0">
              <a:spAutoFit/>
            </a:bodyPr>
            <a:lstStyle/>
            <a:p>
              <a:r>
                <a:rPr lang="en-US" dirty="0" smtClean="0">
                  <a:latin typeface="Helvetica Neue Light"/>
                  <a:cs typeface="Helvetica Neue Light"/>
                </a:rPr>
                <a:t>Real-Time </a:t>
              </a:r>
            </a:p>
            <a:p>
              <a:r>
                <a:rPr lang="en-US" dirty="0" smtClean="0">
                  <a:latin typeface="Helvetica Neue Light"/>
                  <a:cs typeface="Helvetica Neue Light"/>
                </a:rPr>
                <a:t>Analytics</a:t>
              </a:r>
              <a:endParaRPr lang="en-US" dirty="0" smtClean="0">
                <a:latin typeface="Helvetica Neue Light"/>
                <a:cs typeface="Helvetica Neue Light"/>
              </a:endParaRPr>
            </a:p>
          </p:txBody>
        </p:sp>
      </p:grpSp>
      <p:sp>
        <p:nvSpPr>
          <p:cNvPr id="19" name="TextBox 18"/>
          <p:cNvSpPr txBox="1"/>
          <p:nvPr/>
        </p:nvSpPr>
        <p:spPr>
          <a:xfrm>
            <a:off x="6400800" y="2598003"/>
            <a:ext cx="2467342" cy="830997"/>
          </a:xfrm>
          <a:prstGeom prst="rect">
            <a:avLst/>
          </a:prstGeom>
          <a:noFill/>
        </p:spPr>
        <p:txBody>
          <a:bodyPr wrap="none" rtlCol="0">
            <a:spAutoFit/>
          </a:bodyPr>
          <a:lstStyle/>
          <a:p>
            <a:r>
              <a:rPr lang="en-US" dirty="0" smtClean="0">
                <a:latin typeface="Helvetica Neue Light"/>
                <a:cs typeface="Helvetica Neue Light"/>
              </a:rPr>
              <a:t>Ad-Hoc queries</a:t>
            </a:r>
          </a:p>
          <a:p>
            <a:r>
              <a:rPr lang="en-US" dirty="0" smtClean="0">
                <a:latin typeface="Helvetica Neue Light"/>
                <a:cs typeface="Helvetica Neue Light"/>
              </a:rPr>
              <a:t>on historical data</a:t>
            </a:r>
            <a:endParaRPr lang="en-US" dirty="0" smtClean="0">
              <a:latin typeface="Helvetica Neue Light"/>
              <a:cs typeface="Helvetica Neue Light"/>
            </a:endParaRPr>
          </a:p>
        </p:txBody>
      </p:sp>
      <p:sp>
        <p:nvSpPr>
          <p:cNvPr id="21" name="Right Arrow 20"/>
          <p:cNvSpPr/>
          <p:nvPr/>
        </p:nvSpPr>
        <p:spPr>
          <a:xfrm>
            <a:off x="5791200" y="2819400"/>
            <a:ext cx="609600" cy="304800"/>
          </a:xfrm>
          <a:prstGeom prst="rightArrow">
            <a:avLst/>
          </a:prstGeom>
          <a:solidFill>
            <a:schemeClr val="accent1">
              <a:lumMod val="40000"/>
              <a:lumOff val="60000"/>
            </a:schemeClr>
          </a:solidFill>
          <a:ln w="127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26" name="Group 25"/>
          <p:cNvGrpSpPr/>
          <p:nvPr/>
        </p:nvGrpSpPr>
        <p:grpSpPr>
          <a:xfrm>
            <a:off x="5791200" y="3505200"/>
            <a:ext cx="3205182" cy="830997"/>
            <a:chOff x="5791200" y="3505200"/>
            <a:chExt cx="3205182" cy="830997"/>
          </a:xfrm>
        </p:grpSpPr>
        <p:sp>
          <p:nvSpPr>
            <p:cNvPr id="20" name="TextBox 19"/>
            <p:cNvSpPr txBox="1"/>
            <p:nvPr/>
          </p:nvSpPr>
          <p:spPr>
            <a:xfrm>
              <a:off x="6400800" y="3505200"/>
              <a:ext cx="2595582" cy="830997"/>
            </a:xfrm>
            <a:prstGeom prst="rect">
              <a:avLst/>
            </a:prstGeom>
            <a:noFill/>
          </p:spPr>
          <p:txBody>
            <a:bodyPr wrap="none" rtlCol="0">
              <a:spAutoFit/>
            </a:bodyPr>
            <a:lstStyle/>
            <a:p>
              <a:r>
                <a:rPr lang="en-US" dirty="0" smtClean="0">
                  <a:latin typeface="Helvetica Neue Light"/>
                  <a:cs typeface="Helvetica Neue Light"/>
                </a:rPr>
                <a:t>Interactive queries</a:t>
              </a:r>
            </a:p>
            <a:p>
              <a:r>
                <a:rPr lang="en-US" dirty="0" smtClean="0">
                  <a:latin typeface="Helvetica Neue Light"/>
                  <a:cs typeface="Helvetica Neue Light"/>
                </a:rPr>
                <a:t>on historical data</a:t>
              </a:r>
              <a:endParaRPr lang="en-US" dirty="0" smtClean="0">
                <a:latin typeface="Helvetica Neue Light"/>
                <a:cs typeface="Helvetica Neue Light"/>
              </a:endParaRPr>
            </a:p>
          </p:txBody>
        </p:sp>
        <p:sp>
          <p:nvSpPr>
            <p:cNvPr id="22" name="Right Arrow 21"/>
            <p:cNvSpPr/>
            <p:nvPr/>
          </p:nvSpPr>
          <p:spPr>
            <a:xfrm>
              <a:off x="5791200" y="3733800"/>
              <a:ext cx="609600" cy="304800"/>
            </a:xfrm>
            <a:prstGeom prst="rightArrow">
              <a:avLst/>
            </a:prstGeom>
            <a:solidFill>
              <a:schemeClr val="accent1">
                <a:lumMod val="40000"/>
                <a:lumOff val="60000"/>
              </a:schemeClr>
            </a:solidFill>
            <a:ln w="127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5" name="Group 24"/>
          <p:cNvGrpSpPr/>
          <p:nvPr/>
        </p:nvGrpSpPr>
        <p:grpSpPr>
          <a:xfrm>
            <a:off x="1993900" y="3352800"/>
            <a:ext cx="3721100" cy="990600"/>
            <a:chOff x="1993900" y="3352800"/>
            <a:chExt cx="3721100" cy="990600"/>
          </a:xfrm>
        </p:grpSpPr>
        <p:sp>
          <p:nvSpPr>
            <p:cNvPr id="9" name="Rectangle 8"/>
            <p:cNvSpPr/>
            <p:nvPr/>
          </p:nvSpPr>
          <p:spPr>
            <a:xfrm>
              <a:off x="1993900" y="3581400"/>
              <a:ext cx="3721100" cy="762000"/>
            </a:xfrm>
            <a:prstGeom prst="rect">
              <a:avLst/>
            </a:prstGeom>
            <a:solidFill>
              <a:srgbClr val="C6D9F1"/>
            </a:solidFill>
            <a:ln w="127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lnSpc>
                  <a:spcPct val="90000"/>
                </a:lnSpc>
              </a:pPr>
              <a:r>
                <a:rPr lang="en-US" dirty="0" smtClean="0">
                  <a:latin typeface="Helvetica Neue Light"/>
                  <a:cs typeface="Helvetica Neue Light"/>
                </a:rPr>
                <a:t>Interactive queries (e.g., </a:t>
              </a:r>
              <a:r>
                <a:rPr lang="en-US" dirty="0" err="1" smtClean="0">
                  <a:latin typeface="Helvetica Neue Light"/>
                  <a:cs typeface="Helvetica Neue Light"/>
                </a:rPr>
                <a:t>HBase</a:t>
              </a:r>
              <a:r>
                <a:rPr lang="en-US" dirty="0" smtClean="0">
                  <a:latin typeface="Helvetica Neue Light"/>
                  <a:cs typeface="Helvetica Neue Light"/>
                </a:rPr>
                <a:t>, Impala, SQL)</a:t>
              </a:r>
              <a:endParaRPr lang="en-US" dirty="0">
                <a:latin typeface="Helvetica Neue Light"/>
                <a:cs typeface="Helvetica Neue Light"/>
              </a:endParaRPr>
            </a:p>
          </p:txBody>
        </p:sp>
        <p:sp>
          <p:nvSpPr>
            <p:cNvPr id="23" name="Right Arrow 22"/>
            <p:cNvSpPr/>
            <p:nvPr/>
          </p:nvSpPr>
          <p:spPr>
            <a:xfrm rot="5400000">
              <a:off x="3657599" y="3352800"/>
              <a:ext cx="304800" cy="304800"/>
            </a:xfrm>
            <a:prstGeom prst="rightArrow">
              <a:avLst/>
            </a:prstGeom>
            <a:solidFill>
              <a:srgbClr val="EEECE1"/>
            </a:solidFill>
            <a:ln w="127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4" name="Content Placeholder 2"/>
          <p:cNvSpPr txBox="1">
            <a:spLocks/>
          </p:cNvSpPr>
          <p:nvPr/>
        </p:nvSpPr>
        <p:spPr bwMode="auto">
          <a:xfrm>
            <a:off x="457200" y="4343400"/>
            <a:ext cx="8229600" cy="228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ts val="2000"/>
              </a:spcBef>
              <a:spcAft>
                <a:spcPct val="0"/>
              </a:spcAft>
              <a:buNone/>
              <a:defRPr sz="3200" b="0" i="0" kern="1200">
                <a:solidFill>
                  <a:schemeClr val="tx1"/>
                </a:solidFill>
                <a:latin typeface="Helvetica Neue Light"/>
                <a:ea typeface="ＭＳ Ｐゴシック" pitchFamily="-65" charset="-128"/>
                <a:cs typeface="Helvetica Neue Light"/>
              </a:defRPr>
            </a:lvl1pPr>
            <a:lvl2pPr marL="457200" indent="-228600" algn="l" defTabSz="457200" rtl="0" eaLnBrk="0" fontAlgn="base" hangingPunct="0">
              <a:spcBef>
                <a:spcPct val="0"/>
              </a:spcBef>
              <a:spcAft>
                <a:spcPct val="0"/>
              </a:spcAft>
              <a:buSzPct val="100000"/>
              <a:buFont typeface="Lucida Grande" charset="0"/>
              <a:buChar char="»"/>
              <a:defRPr sz="2700" b="0" i="0" kern="1200">
                <a:solidFill>
                  <a:schemeClr val="tx1"/>
                </a:solidFill>
                <a:latin typeface="Helvetica Neue Light"/>
                <a:ea typeface="ＭＳ Ｐゴシック" pitchFamily="-65" charset="-128"/>
                <a:cs typeface="Helvetica Neue Light"/>
              </a:defRPr>
            </a:lvl2pPr>
            <a:lvl3pPr marL="777240" indent="-228600" algn="l" defTabSz="457200" rtl="0" eaLnBrk="0" fontAlgn="base" hangingPunct="0">
              <a:spcBef>
                <a:spcPct val="20000"/>
              </a:spcBef>
              <a:spcAft>
                <a:spcPct val="0"/>
              </a:spcAft>
              <a:buFont typeface="Arial" charset="0"/>
              <a:buChar char="•"/>
              <a:defRPr sz="2400" b="0" i="0" kern="1200">
                <a:solidFill>
                  <a:schemeClr val="tx1"/>
                </a:solidFill>
                <a:latin typeface="Helvetica Neue Light"/>
                <a:ea typeface="ＭＳ Ｐゴシック" pitchFamily="-65" charset="-128"/>
                <a:cs typeface="Helvetica Neue Light"/>
              </a:defRPr>
            </a:lvl3pPr>
            <a:lvl4pPr marL="1600200" indent="-228600" algn="l" defTabSz="457200" rtl="0" eaLnBrk="0" fontAlgn="base" hangingPunct="0">
              <a:spcBef>
                <a:spcPct val="20000"/>
              </a:spcBef>
              <a:spcAft>
                <a:spcPct val="0"/>
              </a:spcAft>
              <a:buFont typeface="Arial" charset="0"/>
              <a:buChar char="–"/>
              <a:defRPr sz="2000" b="0" i="0" kern="1200">
                <a:solidFill>
                  <a:schemeClr val="tx1"/>
                </a:solidFill>
                <a:latin typeface="Helvetica Neue Light"/>
                <a:ea typeface="ＭＳ Ｐゴシック" pitchFamily="-65" charset="-128"/>
                <a:cs typeface="Helvetica Neue Light"/>
              </a:defRPr>
            </a:lvl4pPr>
            <a:lvl5pPr marL="2057400" indent="-228600" algn="l" defTabSz="457200" rtl="0" eaLnBrk="0" fontAlgn="base" hangingPunct="0">
              <a:spcBef>
                <a:spcPct val="20000"/>
              </a:spcBef>
              <a:spcAft>
                <a:spcPct val="0"/>
              </a:spcAft>
              <a:buFont typeface="Arial" charset="0"/>
              <a:buChar char="»"/>
              <a:defRPr sz="2000" b="0" i="0" kern="1200">
                <a:solidFill>
                  <a:schemeClr val="tx1"/>
                </a:solidFill>
                <a:latin typeface="Helvetica Neue Light"/>
                <a:ea typeface="ＭＳ Ｐゴシック" pitchFamily="-65" charset="-128"/>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Challenges:</a:t>
            </a:r>
          </a:p>
          <a:p>
            <a:pPr lvl="1"/>
            <a:r>
              <a:rPr lang="en-US" dirty="0" smtClean="0"/>
              <a:t>Need to maintain three separate stacks</a:t>
            </a:r>
          </a:p>
          <a:p>
            <a:pPr lvl="2"/>
            <a:r>
              <a:rPr lang="en-US" dirty="0" smtClean="0"/>
              <a:t>Expensive and complex</a:t>
            </a:r>
          </a:p>
          <a:p>
            <a:pPr lvl="2"/>
            <a:r>
              <a:rPr lang="en-US" dirty="0" smtClean="0"/>
              <a:t>Hard to compute consistent metrics across stacks </a:t>
            </a:r>
          </a:p>
          <a:p>
            <a:pPr lvl="1"/>
            <a:r>
              <a:rPr lang="en-US" dirty="0" smtClean="0"/>
              <a:t>Hard and slow to share data across stacks</a:t>
            </a:r>
            <a:endParaRPr lang="en-US" dirty="0"/>
          </a:p>
        </p:txBody>
      </p:sp>
    </p:spTree>
    <p:extLst>
      <p:ext uri="{BB962C8B-B14F-4D97-AF65-F5344CB8AC3E}">
        <p14:creationId xmlns:p14="http://schemas.microsoft.com/office/powerpoint/2010/main" val="19782324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500"/>
                                        <p:tgtEl>
                                          <p:spTgt spid="25"/>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9" grpId="0"/>
      <p:bldP spid="21" grpId="0" animBg="1"/>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The Need for Unification (2/2)</a:t>
            </a:r>
            <a:endParaRPr lang="en-US" dirty="0"/>
          </a:p>
        </p:txBody>
      </p:sp>
      <p:sp>
        <p:nvSpPr>
          <p:cNvPr id="3" name="Content Placeholder 2"/>
          <p:cNvSpPr>
            <a:spLocks noGrp="1"/>
          </p:cNvSpPr>
          <p:nvPr>
            <p:ph idx="1"/>
          </p:nvPr>
        </p:nvSpPr>
        <p:spPr>
          <a:xfrm>
            <a:off x="152400" y="1447800"/>
            <a:ext cx="8991600" cy="4724400"/>
          </a:xfrm>
        </p:spPr>
        <p:txBody>
          <a:bodyPr/>
          <a:lstStyle/>
          <a:p>
            <a:pPr>
              <a:lnSpc>
                <a:spcPct val="120000"/>
              </a:lnSpc>
            </a:pPr>
            <a:r>
              <a:rPr lang="en-US" dirty="0" smtClean="0"/>
              <a:t>Make real-time decisions</a:t>
            </a:r>
          </a:p>
          <a:p>
            <a:pPr lvl="1">
              <a:lnSpc>
                <a:spcPct val="120000"/>
              </a:lnSpc>
            </a:pPr>
            <a:r>
              <a:rPr lang="en-US" dirty="0" smtClean="0"/>
              <a:t>Detect </a:t>
            </a:r>
            <a:r>
              <a:rPr lang="en-US" dirty="0" err="1" smtClean="0"/>
              <a:t>DDoS</a:t>
            </a:r>
            <a:r>
              <a:rPr lang="en-US" dirty="0" smtClean="0"/>
              <a:t>, fraud, </a:t>
            </a:r>
            <a:r>
              <a:rPr lang="en-US" dirty="0" err="1" smtClean="0"/>
              <a:t>etc</a:t>
            </a:r>
            <a:endParaRPr lang="en-US" dirty="0" smtClean="0"/>
          </a:p>
          <a:p>
            <a:pPr>
              <a:lnSpc>
                <a:spcPct val="120000"/>
              </a:lnSpc>
            </a:pPr>
            <a:r>
              <a:rPr lang="en-US" dirty="0" smtClean="0"/>
              <a:t>E.g.,: what’s needed to detect a </a:t>
            </a:r>
            <a:r>
              <a:rPr lang="en-US" dirty="0" err="1" smtClean="0"/>
              <a:t>DDoS</a:t>
            </a:r>
            <a:r>
              <a:rPr lang="en-US" dirty="0" smtClean="0"/>
              <a:t> attack?</a:t>
            </a:r>
          </a:p>
          <a:p>
            <a:pPr marL="742950" lvl="1" indent="-514350">
              <a:lnSpc>
                <a:spcPct val="120000"/>
              </a:lnSpc>
              <a:buFont typeface="+mj-lt"/>
              <a:buAutoNum type="arabicPeriod"/>
            </a:pPr>
            <a:r>
              <a:rPr lang="en-US" dirty="0" smtClean="0"/>
              <a:t>Detect attack pattern in real time </a:t>
            </a:r>
            <a:r>
              <a:rPr lang="en-US" dirty="0" smtClean="0">
                <a:sym typeface="Wingdings"/>
              </a:rPr>
              <a:t> streaming</a:t>
            </a:r>
          </a:p>
          <a:p>
            <a:pPr marL="742950" lvl="1" indent="-514350">
              <a:lnSpc>
                <a:spcPct val="120000"/>
              </a:lnSpc>
              <a:buFont typeface="+mj-lt"/>
              <a:buAutoNum type="arabicPeriod"/>
            </a:pPr>
            <a:r>
              <a:rPr lang="en-US" dirty="0" smtClean="0">
                <a:sym typeface="Wingdings"/>
              </a:rPr>
              <a:t>Is traffic surge expected?  interactive queries</a:t>
            </a:r>
          </a:p>
          <a:p>
            <a:pPr marL="742950" lvl="1" indent="-514350">
              <a:lnSpc>
                <a:spcPct val="120000"/>
              </a:lnSpc>
              <a:buFont typeface="+mj-lt"/>
              <a:buAutoNum type="arabicPeriod"/>
            </a:pPr>
            <a:r>
              <a:rPr lang="en-US" dirty="0" smtClean="0">
                <a:sym typeface="Wingdings"/>
              </a:rPr>
              <a:t>Making queries fast  pre-computation (batch)</a:t>
            </a:r>
          </a:p>
          <a:p>
            <a:pPr>
              <a:lnSpc>
                <a:spcPct val="120000"/>
              </a:lnSpc>
            </a:pPr>
            <a:r>
              <a:rPr lang="en-US" dirty="0" smtClean="0">
                <a:sym typeface="Wingdings"/>
              </a:rPr>
              <a:t>And need to implement complex </a:t>
            </a:r>
            <a:r>
              <a:rPr lang="en-US" dirty="0" err="1" smtClean="0">
                <a:sym typeface="Wingdings"/>
              </a:rPr>
              <a:t>algos</a:t>
            </a:r>
            <a:r>
              <a:rPr lang="en-US" dirty="0" smtClean="0">
                <a:sym typeface="Wingdings"/>
              </a:rPr>
              <a:t> (e.g., ML)! </a:t>
            </a:r>
          </a:p>
          <a:p>
            <a:pPr>
              <a:lnSpc>
                <a:spcPct val="120000"/>
              </a:lnSpc>
            </a:pPr>
            <a:endParaRPr lang="en-US" dirty="0" smtClean="0">
              <a:sym typeface="Wingdings"/>
            </a:endParaRPr>
          </a:p>
          <a:p>
            <a:pPr>
              <a:lnSpc>
                <a:spcPct val="120000"/>
              </a:lnSpc>
            </a:pPr>
            <a:endParaRPr lang="en-US" dirty="0" smtClean="0"/>
          </a:p>
          <a:p>
            <a:pPr>
              <a:lnSpc>
                <a:spcPct val="120000"/>
              </a:lnSpc>
            </a:pPr>
            <a:r>
              <a:rPr lang="en-US" dirty="0" smtClean="0"/>
              <a:t> </a:t>
            </a:r>
            <a:endParaRPr lang="en-US" dirty="0"/>
          </a:p>
        </p:txBody>
      </p:sp>
      <p:pic>
        <p:nvPicPr>
          <p:cNvPr id="4" name="Picture 11"/>
          <p:cNvPicPr>
            <a:picLocks noChangeAspect="1"/>
          </p:cNvPicPr>
          <p:nvPr/>
        </p:nvPicPr>
        <p:blipFill>
          <a:blip r:embed="rId2">
            <a:clrChange>
              <a:clrFrom>
                <a:srgbClr val="FEFEFE"/>
              </a:clrFrom>
              <a:clrTo>
                <a:srgbClr val="FEFEFE">
                  <a:alpha val="0"/>
                </a:srgbClr>
              </a:clrTo>
            </a:clrChange>
            <a:grayscl/>
            <a:extLst>
              <a:ext uri="{BEBA8EAE-BF5A-486C-A8C5-ECC9F3942E4B}">
                <a14:imgProps xmlns:a14="http://schemas.microsoft.com/office/drawing/2010/main">
                  <a14:imgLayer r:embed="rId3">
                    <a14:imgEffect>
                      <a14:saturation sat="400000"/>
                    </a14:imgEffect>
                  </a14:imgLayer>
                </a14:imgProps>
              </a:ext>
            </a:extLst>
          </a:blip>
          <a:srcRect/>
          <a:stretch>
            <a:fillRect/>
          </a:stretch>
        </p:blipFill>
        <p:spPr bwMode="auto">
          <a:xfrm>
            <a:off x="7978648" y="4467754"/>
            <a:ext cx="708152" cy="637646"/>
          </a:xfrm>
          <a:prstGeom prst="rect">
            <a:avLst/>
          </a:prstGeom>
          <a:noFill/>
          <a:ln w="9525">
            <a:noFill/>
            <a:miter lim="800000"/>
            <a:headEnd/>
            <a:tailEnd/>
          </a:ln>
        </p:spPr>
      </p:pic>
      <p:pic>
        <p:nvPicPr>
          <p:cNvPr id="5" name="Picture 8"/>
          <p:cNvPicPr>
            <a:picLocks noChangeAspect="1"/>
          </p:cNvPicPr>
          <p:nvPr/>
        </p:nvPicPr>
        <p:blipFill>
          <a:blip r:embed="rId4">
            <a:clrChange>
              <a:clrFrom>
                <a:srgbClr val="FFFFFF"/>
              </a:clrFrom>
              <a:clrTo>
                <a:srgbClr val="FFFFFF">
                  <a:alpha val="0"/>
                </a:srgbClr>
              </a:clrTo>
            </a:clrChange>
            <a:grayscl/>
            <a:extLst>
              <a:ext uri="{BEBA8EAE-BF5A-486C-A8C5-ECC9F3942E4B}">
                <a14:imgProps xmlns:a14="http://schemas.microsoft.com/office/drawing/2010/main">
                  <a14:imgLayer r:embed="rId5">
                    <a14:imgEffect>
                      <a14:saturation sat="300000"/>
                    </a14:imgEffect>
                  </a14:imgLayer>
                </a14:imgProps>
              </a:ext>
            </a:extLst>
          </a:blip>
          <a:srcRect/>
          <a:stretch>
            <a:fillRect/>
          </a:stretch>
        </p:blipFill>
        <p:spPr bwMode="auto">
          <a:xfrm>
            <a:off x="7953248" y="3898194"/>
            <a:ext cx="922325" cy="645760"/>
          </a:xfrm>
          <a:prstGeom prst="rect">
            <a:avLst/>
          </a:prstGeom>
          <a:noFill/>
          <a:ln w="9525">
            <a:noFill/>
            <a:miter lim="800000"/>
            <a:headEnd/>
            <a:tailEnd/>
          </a:ln>
        </p:spPr>
      </p:pic>
      <p:pic>
        <p:nvPicPr>
          <p:cNvPr id="6" name="Picture 9"/>
          <p:cNvPicPr>
            <a:picLocks noChangeAspect="1"/>
          </p:cNvPicPr>
          <p:nvPr/>
        </p:nvPicPr>
        <p:blipFill>
          <a:blip r:embed="rId6">
            <a:clrChange>
              <a:clrFrom>
                <a:srgbClr val="FFFFFF"/>
              </a:clrFrom>
              <a:clrTo>
                <a:srgbClr val="FFFFFF">
                  <a:alpha val="0"/>
                </a:srgbClr>
              </a:clrTo>
            </a:clrChange>
            <a:grayscl/>
            <a:extLst>
              <a:ext uri="{BEBA8EAE-BF5A-486C-A8C5-ECC9F3942E4B}">
                <a14:imgProps xmlns:a14="http://schemas.microsoft.com/office/drawing/2010/main">
                  <a14:imgLayer r:embed="rId7">
                    <a14:imgEffect>
                      <a14:saturation sat="300000"/>
                    </a14:imgEffect>
                  </a14:imgLayer>
                </a14:imgProps>
              </a:ext>
            </a:extLst>
          </a:blip>
          <a:srcRect/>
          <a:stretch>
            <a:fillRect/>
          </a:stretch>
        </p:blipFill>
        <p:spPr bwMode="auto">
          <a:xfrm>
            <a:off x="7953248" y="3400954"/>
            <a:ext cx="829056" cy="642344"/>
          </a:xfrm>
          <a:prstGeom prst="rect">
            <a:avLst/>
          </a:prstGeom>
          <a:noFill/>
          <a:ln w="9525">
            <a:noFill/>
            <a:miter lim="800000"/>
            <a:headEnd/>
            <a:tailEnd/>
          </a:ln>
        </p:spPr>
      </p:pic>
      <p:pic>
        <p:nvPicPr>
          <p:cNvPr id="7" name="Picture 6"/>
          <p:cNvPicPr>
            <a:picLocks noChangeAspect="1"/>
          </p:cNvPicPr>
          <p:nvPr/>
        </p:nvPicPr>
        <p:blipFill>
          <a:blip r:embed="rId8"/>
          <a:stretch>
            <a:fillRect/>
          </a:stretch>
        </p:blipFill>
        <p:spPr>
          <a:xfrm>
            <a:off x="5943600" y="1305560"/>
            <a:ext cx="2514600" cy="1564640"/>
          </a:xfrm>
          <a:prstGeom prst="rect">
            <a:avLst/>
          </a:prstGeom>
        </p:spPr>
      </p:pic>
    </p:spTree>
    <p:extLst>
      <p:ext uri="{BB962C8B-B14F-4D97-AF65-F5344CB8AC3E}">
        <p14:creationId xmlns:p14="http://schemas.microsoft.com/office/powerpoint/2010/main" val="5654506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Berkeley </a:t>
            </a:r>
            <a:r>
              <a:rPr lang="en-US" dirty="0" err="1" smtClean="0"/>
              <a:t>AMPLab</a:t>
            </a:r>
            <a:endParaRPr lang="en-US" dirty="0"/>
          </a:p>
        </p:txBody>
      </p:sp>
      <p:sp>
        <p:nvSpPr>
          <p:cNvPr id="3" name="Content Placeholder 2"/>
          <p:cNvSpPr>
            <a:spLocks noGrp="1"/>
          </p:cNvSpPr>
          <p:nvPr>
            <p:ph idx="1"/>
          </p:nvPr>
        </p:nvSpPr>
        <p:spPr>
          <a:xfrm>
            <a:off x="228600" y="1195070"/>
            <a:ext cx="8229600" cy="2843530"/>
          </a:xfrm>
        </p:spPr>
        <p:txBody>
          <a:bodyPr/>
          <a:lstStyle/>
          <a:p>
            <a:pPr>
              <a:lnSpc>
                <a:spcPct val="90000"/>
              </a:lnSpc>
            </a:pPr>
            <a:r>
              <a:rPr lang="en-US" dirty="0" smtClean="0"/>
              <a:t>January 2011 – 2017</a:t>
            </a:r>
          </a:p>
          <a:p>
            <a:pPr lvl="1">
              <a:lnSpc>
                <a:spcPct val="90000"/>
              </a:lnSpc>
            </a:pPr>
            <a:r>
              <a:rPr lang="en-US" dirty="0" smtClean="0"/>
              <a:t>8 faculty</a:t>
            </a:r>
          </a:p>
          <a:p>
            <a:pPr lvl="1">
              <a:lnSpc>
                <a:spcPct val="90000"/>
              </a:lnSpc>
            </a:pPr>
            <a:r>
              <a:rPr lang="en-US" dirty="0" smtClean="0"/>
              <a:t>&gt; 40 students</a:t>
            </a:r>
          </a:p>
          <a:p>
            <a:pPr lvl="1">
              <a:lnSpc>
                <a:spcPct val="90000"/>
              </a:lnSpc>
            </a:pPr>
            <a:r>
              <a:rPr lang="en-US" dirty="0" smtClean="0"/>
              <a:t>3 software engineer team</a:t>
            </a:r>
          </a:p>
          <a:p>
            <a:pPr>
              <a:lnSpc>
                <a:spcPct val="90000"/>
              </a:lnSpc>
            </a:pPr>
            <a:r>
              <a:rPr lang="en-US" dirty="0" smtClean="0"/>
              <a:t>Organized for collaboration </a:t>
            </a:r>
            <a:endParaRPr lang="en-US" dirty="0"/>
          </a:p>
        </p:txBody>
      </p:sp>
      <p:pic>
        <p:nvPicPr>
          <p:cNvPr id="4" name="Picture 3" descr="amplab-layou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903146"/>
            <a:ext cx="3874448" cy="2802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9"/>
          <p:cNvGrpSpPr/>
          <p:nvPr/>
        </p:nvGrpSpPr>
        <p:grpSpPr>
          <a:xfrm>
            <a:off x="4038600" y="4212173"/>
            <a:ext cx="2005677" cy="2583597"/>
            <a:chOff x="4038600" y="4212173"/>
            <a:chExt cx="2005677" cy="2583597"/>
          </a:xfrm>
        </p:grpSpPr>
        <p:pic>
          <p:nvPicPr>
            <p:cNvPr id="6" name="Picture 5"/>
            <p:cNvPicPr>
              <a:picLocks noChangeAspect="1"/>
            </p:cNvPicPr>
            <p:nvPr/>
          </p:nvPicPr>
          <p:blipFill>
            <a:blip r:embed="rId3"/>
            <a:stretch>
              <a:fillRect/>
            </a:stretch>
          </p:blipFill>
          <p:spPr>
            <a:xfrm>
              <a:off x="4045451" y="4212173"/>
              <a:ext cx="1828800" cy="1828800"/>
            </a:xfrm>
            <a:prstGeom prst="rect">
              <a:avLst/>
            </a:prstGeom>
          </p:spPr>
        </p:pic>
        <p:sp>
          <p:nvSpPr>
            <p:cNvPr id="7" name="TextBox 6"/>
            <p:cNvSpPr txBox="1"/>
            <p:nvPr/>
          </p:nvSpPr>
          <p:spPr>
            <a:xfrm>
              <a:off x="4038600" y="5964773"/>
              <a:ext cx="2005677" cy="830997"/>
            </a:xfrm>
            <a:prstGeom prst="rect">
              <a:avLst/>
            </a:prstGeom>
            <a:noFill/>
          </p:spPr>
          <p:txBody>
            <a:bodyPr wrap="none" rtlCol="0">
              <a:spAutoFit/>
            </a:bodyPr>
            <a:lstStyle/>
            <a:p>
              <a:r>
                <a:rPr lang="en-US" dirty="0" smtClean="0">
                  <a:latin typeface="Helvetica Neue Light"/>
                  <a:cs typeface="Helvetica Neue Light"/>
                </a:rPr>
                <a:t>3 day retreats</a:t>
              </a:r>
            </a:p>
            <a:p>
              <a:r>
                <a:rPr lang="en-US" dirty="0" smtClean="0">
                  <a:latin typeface="Helvetica Neue Light"/>
                  <a:cs typeface="Helvetica Neue Light"/>
                </a:rPr>
                <a:t>(twice a year)</a:t>
              </a:r>
            </a:p>
          </p:txBody>
        </p:sp>
      </p:grpSp>
      <p:grpSp>
        <p:nvGrpSpPr>
          <p:cNvPr id="21" name="Group 20"/>
          <p:cNvGrpSpPr/>
          <p:nvPr/>
        </p:nvGrpSpPr>
        <p:grpSpPr>
          <a:xfrm>
            <a:off x="6324600" y="3429000"/>
            <a:ext cx="2133600" cy="3366770"/>
            <a:chOff x="6324600" y="3429000"/>
            <a:chExt cx="2133600" cy="3366770"/>
          </a:xfrm>
        </p:grpSpPr>
        <p:pic>
          <p:nvPicPr>
            <p:cNvPr id="5" name="Picture 4"/>
            <p:cNvPicPr>
              <a:picLocks noChangeAspect="1"/>
            </p:cNvPicPr>
            <p:nvPr/>
          </p:nvPicPr>
          <p:blipFill>
            <a:blip r:embed="rId4"/>
            <a:stretch>
              <a:fillRect/>
            </a:stretch>
          </p:blipFill>
          <p:spPr>
            <a:xfrm>
              <a:off x="6407651" y="4212173"/>
              <a:ext cx="1828800" cy="1828800"/>
            </a:xfrm>
            <a:prstGeom prst="rect">
              <a:avLst/>
            </a:prstGeom>
          </p:spPr>
        </p:pic>
        <p:sp>
          <p:nvSpPr>
            <p:cNvPr id="8" name="TextBox 7"/>
            <p:cNvSpPr txBox="1"/>
            <p:nvPr/>
          </p:nvSpPr>
          <p:spPr>
            <a:xfrm>
              <a:off x="6331451" y="5964773"/>
              <a:ext cx="2126749" cy="830997"/>
            </a:xfrm>
            <a:prstGeom prst="rect">
              <a:avLst/>
            </a:prstGeom>
            <a:noFill/>
          </p:spPr>
          <p:txBody>
            <a:bodyPr wrap="square" rtlCol="0">
              <a:spAutoFit/>
            </a:bodyPr>
            <a:lstStyle/>
            <a:p>
              <a:r>
                <a:rPr lang="en-US" dirty="0" smtClean="0">
                  <a:latin typeface="Helvetica Neue Light"/>
                  <a:cs typeface="Helvetica Neue Light"/>
                </a:rPr>
                <a:t>150 campers </a:t>
              </a:r>
            </a:p>
            <a:p>
              <a:r>
                <a:rPr lang="en-US" dirty="0" smtClean="0">
                  <a:latin typeface="Helvetica Neue Light"/>
                  <a:cs typeface="Helvetica Neue Light"/>
                </a:rPr>
                <a:t>(3000 on-line</a:t>
              </a:r>
              <a:r>
                <a:rPr lang="en-US" sz="2000" dirty="0" smtClean="0">
                  <a:latin typeface="Helvetica Neue Light"/>
                  <a:cs typeface="Helvetica Neue Light"/>
                </a:rPr>
                <a:t>)</a:t>
              </a:r>
            </a:p>
          </p:txBody>
        </p:sp>
        <p:sp>
          <p:nvSpPr>
            <p:cNvPr id="9" name="TextBox 8"/>
            <p:cNvSpPr txBox="1"/>
            <p:nvPr/>
          </p:nvSpPr>
          <p:spPr>
            <a:xfrm>
              <a:off x="6324600" y="3429000"/>
              <a:ext cx="2126749" cy="769441"/>
            </a:xfrm>
            <a:prstGeom prst="rect">
              <a:avLst/>
            </a:prstGeom>
            <a:noFill/>
          </p:spPr>
          <p:txBody>
            <a:bodyPr wrap="square" rtlCol="0">
              <a:spAutoFit/>
            </a:bodyPr>
            <a:lstStyle/>
            <a:p>
              <a:r>
                <a:rPr lang="en-US" dirty="0" err="1" smtClean="0">
                  <a:latin typeface="Helvetica Neue Light"/>
                  <a:cs typeface="Helvetica Neue Light"/>
                </a:rPr>
                <a:t>AMPCamp</a:t>
              </a:r>
              <a:r>
                <a:rPr lang="en-US" dirty="0" smtClean="0">
                  <a:latin typeface="Helvetica Neue Light"/>
                  <a:cs typeface="Helvetica Neue Light"/>
                </a:rPr>
                <a:t> 1</a:t>
              </a:r>
              <a:endParaRPr lang="en-US" dirty="0" smtClean="0">
                <a:latin typeface="Helvetica Neue Light"/>
                <a:cs typeface="Helvetica Neue Light"/>
              </a:endParaRPr>
            </a:p>
            <a:p>
              <a:r>
                <a:rPr lang="en-US" sz="2000" dirty="0" smtClean="0">
                  <a:latin typeface="Helvetica Neue Light"/>
                  <a:cs typeface="Helvetica Neue Light"/>
                </a:rPr>
                <a:t>(August, 2012)</a:t>
              </a:r>
            </a:p>
          </p:txBody>
        </p:sp>
      </p:grpSp>
      <p:sp>
        <p:nvSpPr>
          <p:cNvPr id="10" name="Rounded Rectangle 9"/>
          <p:cNvSpPr/>
          <p:nvPr/>
        </p:nvSpPr>
        <p:spPr>
          <a:xfrm>
            <a:off x="1524000" y="4000500"/>
            <a:ext cx="1060679" cy="1181100"/>
          </a:xfrm>
          <a:prstGeom prst="roundRect">
            <a:avLst/>
          </a:prstGeom>
          <a:ln w="57150" cmpd="sng">
            <a:solidFill>
              <a:srgbClr val="FF0000"/>
            </a:solidFill>
            <a:headEnd type="none" w="med" len="med"/>
            <a:tailEnd type="none"/>
          </a:ln>
          <a:effectLst>
            <a:glow rad="25400">
              <a:schemeClr val="bg1">
                <a:alpha val="75000"/>
              </a:schemeClr>
            </a:glo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Neue Light"/>
              <a:cs typeface="Helvetica Neue Light"/>
            </a:endParaRPr>
          </a:p>
        </p:txBody>
      </p:sp>
      <p:grpSp>
        <p:nvGrpSpPr>
          <p:cNvPr id="19" name="Group 18"/>
          <p:cNvGrpSpPr/>
          <p:nvPr/>
        </p:nvGrpSpPr>
        <p:grpSpPr>
          <a:xfrm>
            <a:off x="5334000" y="914400"/>
            <a:ext cx="3657600" cy="2438400"/>
            <a:chOff x="4323856" y="762000"/>
            <a:chExt cx="4820144" cy="2971800"/>
          </a:xfrm>
        </p:grpSpPr>
        <p:sp>
          <p:nvSpPr>
            <p:cNvPr id="11" name="Rounded Rectangle 10"/>
            <p:cNvSpPr/>
            <p:nvPr/>
          </p:nvSpPr>
          <p:spPr>
            <a:xfrm>
              <a:off x="5771656" y="762000"/>
              <a:ext cx="2209800" cy="723900"/>
            </a:xfrm>
            <a:prstGeom prst="roundRect">
              <a:avLst/>
            </a:prstGeom>
            <a:solidFill>
              <a:schemeClr val="accent1">
                <a:lumMod val="75000"/>
              </a:schemeClr>
            </a:solidFill>
            <a:ln>
              <a:noFill/>
              <a:headEnd type="none" w="med" len="med"/>
              <a:tailEnd type="none"/>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lvl="0" algn="ctr"/>
              <a:r>
                <a:rPr lang="en-US" b="1" spc="50" dirty="0" smtClean="0">
                  <a:ln w="12700" cmpd="sng">
                    <a:solidFill>
                      <a:schemeClr val="accent6">
                        <a:satMod val="120000"/>
                        <a:shade val="80000"/>
                      </a:schemeClr>
                    </a:solidFill>
                    <a:prstDash val="solid"/>
                  </a:ln>
                  <a:solidFill>
                    <a:srgbClr val="FF6600"/>
                  </a:solidFill>
                  <a:effectLst>
                    <a:glow rad="53100">
                      <a:schemeClr val="accent6">
                        <a:satMod val="180000"/>
                        <a:alpha val="30000"/>
                      </a:schemeClr>
                    </a:glow>
                  </a:effectLst>
                </a:rPr>
                <a:t>A</a:t>
              </a:r>
              <a:r>
                <a:rPr lang="en-US" dirty="0" smtClean="0">
                  <a:solidFill>
                    <a:schemeClr val="bg1"/>
                  </a:solidFill>
                </a:rPr>
                <a:t>lgorithms</a:t>
              </a:r>
              <a:r>
                <a:rPr lang="en-US" dirty="0" smtClean="0"/>
                <a:t> </a:t>
              </a:r>
              <a:endParaRPr lang="en-US" dirty="0"/>
            </a:p>
          </p:txBody>
        </p:sp>
        <p:sp>
          <p:nvSpPr>
            <p:cNvPr id="12" name="Rounded Rectangle 11"/>
            <p:cNvSpPr/>
            <p:nvPr/>
          </p:nvSpPr>
          <p:spPr>
            <a:xfrm>
              <a:off x="4323856" y="3009900"/>
              <a:ext cx="1905000" cy="723900"/>
            </a:xfrm>
            <a:prstGeom prst="roundRect">
              <a:avLst/>
            </a:prstGeom>
            <a:solidFill>
              <a:schemeClr val="accent1">
                <a:lumMod val="75000"/>
              </a:schemeClr>
            </a:solidFill>
            <a:ln>
              <a:noFill/>
              <a:headEnd type="none" w="med" len="med"/>
              <a:tailEnd type="none"/>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lvl="0" algn="ctr"/>
              <a:r>
                <a:rPr lang="en-US" b="1" spc="50" dirty="0" smtClean="0">
                  <a:ln w="12700" cmpd="sng">
                    <a:solidFill>
                      <a:schemeClr val="accent6">
                        <a:satMod val="120000"/>
                        <a:shade val="80000"/>
                      </a:schemeClr>
                    </a:solidFill>
                    <a:prstDash val="solid"/>
                  </a:ln>
                  <a:solidFill>
                    <a:srgbClr val="FF6600"/>
                  </a:solidFill>
                  <a:effectLst>
                    <a:glow rad="53100">
                      <a:schemeClr val="accent6">
                        <a:satMod val="180000"/>
                        <a:alpha val="30000"/>
                      </a:schemeClr>
                    </a:glow>
                  </a:effectLst>
                </a:rPr>
                <a:t>M</a:t>
              </a:r>
              <a:r>
                <a:rPr lang="en-US" dirty="0" smtClean="0">
                  <a:solidFill>
                    <a:schemeClr val="bg1"/>
                  </a:solidFill>
                </a:rPr>
                <a:t>achines</a:t>
              </a:r>
              <a:r>
                <a:rPr lang="en-US" dirty="0" smtClean="0"/>
                <a:t> </a:t>
              </a:r>
              <a:endParaRPr lang="en-US" dirty="0"/>
            </a:p>
          </p:txBody>
        </p:sp>
        <p:sp>
          <p:nvSpPr>
            <p:cNvPr id="13" name="Rounded Rectangle 12"/>
            <p:cNvSpPr/>
            <p:nvPr/>
          </p:nvSpPr>
          <p:spPr>
            <a:xfrm>
              <a:off x="7524256" y="3009900"/>
              <a:ext cx="1619744" cy="723900"/>
            </a:xfrm>
            <a:prstGeom prst="roundRect">
              <a:avLst/>
            </a:prstGeom>
            <a:solidFill>
              <a:schemeClr val="accent1">
                <a:lumMod val="75000"/>
              </a:schemeClr>
            </a:solidFill>
            <a:ln>
              <a:noFill/>
              <a:headEnd type="none" w="med" len="med"/>
              <a:tailEnd type="none"/>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lvl="0" algn="ctr"/>
              <a:r>
                <a:rPr lang="en-US" b="1" spc="50" dirty="0" smtClean="0">
                  <a:ln w="12700" cmpd="sng">
                    <a:solidFill>
                      <a:schemeClr val="accent6">
                        <a:satMod val="120000"/>
                        <a:shade val="80000"/>
                      </a:schemeClr>
                    </a:solidFill>
                    <a:prstDash val="solid"/>
                  </a:ln>
                  <a:solidFill>
                    <a:srgbClr val="FF6600"/>
                  </a:solidFill>
                  <a:effectLst>
                    <a:glow rad="53100">
                      <a:schemeClr val="accent6">
                        <a:satMod val="180000"/>
                        <a:alpha val="30000"/>
                      </a:schemeClr>
                    </a:glow>
                  </a:effectLst>
                </a:rPr>
                <a:t>P</a:t>
              </a:r>
              <a:r>
                <a:rPr lang="en-US" dirty="0" smtClean="0">
                  <a:solidFill>
                    <a:schemeClr val="bg1"/>
                  </a:solidFill>
                </a:rPr>
                <a:t>eople</a:t>
              </a:r>
              <a:r>
                <a:rPr lang="en-US" dirty="0" smtClean="0"/>
                <a:t> </a:t>
              </a:r>
              <a:endParaRPr lang="en-US" dirty="0"/>
            </a:p>
          </p:txBody>
        </p:sp>
        <p:grpSp>
          <p:nvGrpSpPr>
            <p:cNvPr id="14" name="Group 13"/>
            <p:cNvGrpSpPr/>
            <p:nvPr/>
          </p:nvGrpSpPr>
          <p:grpSpPr>
            <a:xfrm>
              <a:off x="5688903" y="1312161"/>
              <a:ext cx="2215942" cy="2231139"/>
              <a:chOff x="2431847" y="2759961"/>
              <a:chExt cx="2215942" cy="2231139"/>
            </a:xfrm>
          </p:grpSpPr>
          <p:sp>
            <p:nvSpPr>
              <p:cNvPr id="15" name="Rectangle 14"/>
              <p:cNvSpPr/>
              <p:nvPr/>
            </p:nvSpPr>
            <p:spPr>
              <a:xfrm>
                <a:off x="2730331" y="3602832"/>
                <a:ext cx="1584340" cy="787716"/>
              </a:xfrm>
              <a:prstGeom prst="rect">
                <a:avLst/>
              </a:prstGeom>
              <a:noFill/>
            </p:spPr>
            <p:txBody>
              <a:bodyPr wrap="none" lIns="91440" tIns="45720" rIns="91440" bIns="45720">
                <a:spAutoFit/>
              </a:bodyPr>
              <a:lstStyle/>
              <a:p>
                <a:pPr algn="ctr"/>
                <a:r>
                  <a:rPr lang="en-US" sz="3600" b="1" cap="none" spc="0" dirty="0" smtClean="0">
                    <a:ln w="12700">
                      <a:solidFill>
                        <a:srgbClr val="FF6600"/>
                      </a:solidFill>
                      <a:prstDash val="solid"/>
                    </a:ln>
                    <a:solidFill>
                      <a:srgbClr val="FF6600"/>
                    </a:solidFill>
                    <a:effectLst>
                      <a:outerShdw blurRad="41275" dist="20320" dir="1800000" algn="tl" rotWithShape="0">
                        <a:srgbClr val="000000">
                          <a:alpha val="40000"/>
                        </a:srgbClr>
                      </a:outerShdw>
                    </a:effectLst>
                  </a:rPr>
                  <a:t>AMP</a:t>
                </a:r>
                <a:endParaRPr lang="en-US" sz="3600" b="1" cap="none" spc="0" dirty="0">
                  <a:ln w="12700">
                    <a:solidFill>
                      <a:srgbClr val="FF6600"/>
                    </a:solidFill>
                    <a:prstDash val="solid"/>
                  </a:ln>
                  <a:solidFill>
                    <a:srgbClr val="FF6600"/>
                  </a:solidFill>
                  <a:effectLst>
                    <a:outerShdw blurRad="41275" dist="20320" dir="1800000" algn="tl" rotWithShape="0">
                      <a:srgbClr val="000000">
                        <a:alpha val="40000"/>
                      </a:srgbClr>
                    </a:outerShdw>
                  </a:effectLst>
                </a:endParaRPr>
              </a:p>
            </p:txBody>
          </p:sp>
          <p:sp>
            <p:nvSpPr>
              <p:cNvPr id="16" name="Left-Right Arrow 15"/>
              <p:cNvSpPr/>
              <p:nvPr/>
            </p:nvSpPr>
            <p:spPr>
              <a:xfrm rot="18467010">
                <a:off x="1650797" y="3550392"/>
                <a:ext cx="1866900" cy="304800"/>
              </a:xfrm>
              <a:prstGeom prst="leftRightArrow">
                <a:avLst/>
              </a:prstGeom>
              <a:solidFill>
                <a:srgbClr val="FAC090"/>
              </a:solidFill>
              <a:ln>
                <a:solidFill>
                  <a:srgbClr val="E46C0A"/>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Left-Right Arrow 16"/>
              <p:cNvSpPr/>
              <p:nvPr/>
            </p:nvSpPr>
            <p:spPr>
              <a:xfrm>
                <a:off x="2971800" y="4686300"/>
                <a:ext cx="1295400" cy="304800"/>
              </a:xfrm>
              <a:prstGeom prst="leftRightArrow">
                <a:avLst/>
              </a:prstGeom>
              <a:solidFill>
                <a:srgbClr val="FAC090"/>
              </a:solidFill>
              <a:ln>
                <a:solidFill>
                  <a:srgbClr val="E46C0A"/>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Left-Right Arrow 17"/>
              <p:cNvSpPr/>
              <p:nvPr/>
            </p:nvSpPr>
            <p:spPr>
              <a:xfrm rot="3169932">
                <a:off x="3561939" y="3541011"/>
                <a:ext cx="1866900" cy="304800"/>
              </a:xfrm>
              <a:prstGeom prst="leftRightArrow">
                <a:avLst/>
              </a:prstGeom>
              <a:solidFill>
                <a:schemeClr val="accent6">
                  <a:lumMod val="60000"/>
                  <a:lumOff val="40000"/>
                </a:schemeClr>
              </a:solidFill>
              <a:ln>
                <a:solidFill>
                  <a:schemeClr val="accent6">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6600"/>
                  </a:solidFill>
                </a:endParaRPr>
              </a:p>
            </p:txBody>
          </p:sp>
        </p:grpSp>
      </p:grpSp>
    </p:spTree>
    <p:extLst>
      <p:ext uri="{BB962C8B-B14F-4D97-AF65-F5344CB8AC3E}">
        <p14:creationId xmlns:p14="http://schemas.microsoft.com/office/powerpoint/2010/main" val="1170608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Berkeley </a:t>
            </a:r>
            <a:r>
              <a:rPr lang="en-US" dirty="0" err="1" smtClean="0"/>
              <a:t>AMPLab</a:t>
            </a:r>
            <a:endParaRPr lang="en-US" dirty="0"/>
          </a:p>
        </p:txBody>
      </p:sp>
      <p:sp>
        <p:nvSpPr>
          <p:cNvPr id="3" name="Content Placeholder 2"/>
          <p:cNvSpPr>
            <a:spLocks noGrp="1"/>
          </p:cNvSpPr>
          <p:nvPr>
            <p:ph idx="1"/>
          </p:nvPr>
        </p:nvSpPr>
        <p:spPr>
          <a:xfrm>
            <a:off x="76200" y="1524000"/>
            <a:ext cx="8763000" cy="4495800"/>
          </a:xfrm>
        </p:spPr>
        <p:txBody>
          <a:bodyPr/>
          <a:lstStyle/>
          <a:p>
            <a:r>
              <a:rPr lang="en-US" dirty="0" smtClean="0"/>
              <a:t>Governmental and industrial funding:</a:t>
            </a:r>
            <a:endParaRPr lang="en-US" dirty="0"/>
          </a:p>
        </p:txBody>
      </p:sp>
      <p:grpSp>
        <p:nvGrpSpPr>
          <p:cNvPr id="31" name="Group 30"/>
          <p:cNvGrpSpPr/>
          <p:nvPr/>
        </p:nvGrpSpPr>
        <p:grpSpPr>
          <a:xfrm>
            <a:off x="533400" y="2209800"/>
            <a:ext cx="2547122" cy="1031240"/>
            <a:chOff x="533400" y="2209800"/>
            <a:chExt cx="2547122" cy="1031240"/>
          </a:xfrm>
        </p:grpSpPr>
        <p:pic>
          <p:nvPicPr>
            <p:cNvPr id="4" name="Picture 3" descr="Screen shot 2010-10-07 at 9.16.37 PM.png"/>
            <p:cNvPicPr>
              <a:picLocks noChangeAspect="1"/>
            </p:cNvPicPr>
            <p:nvPr/>
          </p:nvPicPr>
          <p:blipFill>
            <a:blip r:embed="rId2"/>
            <a:stretch>
              <a:fillRect/>
            </a:stretch>
          </p:blipFill>
          <p:spPr>
            <a:xfrm>
              <a:off x="1600200" y="2423206"/>
              <a:ext cx="1480322" cy="685800"/>
            </a:xfrm>
            <a:prstGeom prst="rect">
              <a:avLst/>
            </a:prstGeom>
          </p:spPr>
        </p:pic>
        <p:pic>
          <p:nvPicPr>
            <p:cNvPr id="5" name="Picture 1" descr="NSF Home Page">
              <a:hlinkClick r:id="rId3"/>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33400" y="2209800"/>
              <a:ext cx="1066800" cy="10312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4648200" y="2474059"/>
            <a:ext cx="4495800" cy="692727"/>
            <a:chOff x="1581367" y="4343400"/>
            <a:chExt cx="5066008" cy="734502"/>
          </a:xfrm>
        </p:grpSpPr>
        <p:grpSp>
          <p:nvGrpSpPr>
            <p:cNvPr id="7" name="Group 6"/>
            <p:cNvGrpSpPr/>
            <p:nvPr/>
          </p:nvGrpSpPr>
          <p:grpSpPr>
            <a:xfrm>
              <a:off x="3434868" y="4343400"/>
              <a:ext cx="3212507" cy="734502"/>
              <a:chOff x="2436934" y="4495800"/>
              <a:chExt cx="4256901" cy="1014730"/>
            </a:xfrm>
          </p:grpSpPr>
          <p:pic>
            <p:nvPicPr>
              <p:cNvPr id="9" name="Picture 15"/>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436934" y="4597870"/>
                <a:ext cx="2438399" cy="870283"/>
              </a:xfrm>
              <a:prstGeom prst="rect">
                <a:avLst/>
              </a:prstGeom>
              <a:noFill/>
              <a:ln w="9525">
                <a:noFill/>
                <a:miter lim="800000"/>
                <a:headEnd/>
                <a:tailEnd/>
              </a:ln>
            </p:spPr>
          </p:pic>
          <p:pic>
            <p:nvPicPr>
              <p:cNvPr id="10" name="Picture 9" descr="sap_logo.gif"/>
              <p:cNvPicPr>
                <a:picLocks noChangeAspect="1"/>
              </p:cNvPicPr>
              <p:nvPr/>
            </p:nvPicPr>
            <p:blipFill>
              <a:blip r:embed="rId6"/>
              <a:stretch>
                <a:fillRect/>
              </a:stretch>
            </p:blipFill>
            <p:spPr>
              <a:xfrm>
                <a:off x="4826300" y="4495800"/>
                <a:ext cx="1867535" cy="1014730"/>
              </a:xfrm>
              <a:prstGeom prst="rect">
                <a:avLst/>
              </a:prstGeom>
            </p:spPr>
          </p:pic>
        </p:grpSp>
        <p:pic>
          <p:nvPicPr>
            <p:cNvPr id="8" name="Picture 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81367" y="4343400"/>
              <a:ext cx="1834433" cy="713298"/>
            </a:xfrm>
            <a:prstGeom prst="rect">
              <a:avLst/>
            </a:prstGeom>
          </p:spPr>
        </p:pic>
      </p:grpSp>
      <p:grpSp>
        <p:nvGrpSpPr>
          <p:cNvPr id="33" name="Group 32"/>
          <p:cNvGrpSpPr/>
          <p:nvPr/>
        </p:nvGrpSpPr>
        <p:grpSpPr>
          <a:xfrm>
            <a:off x="139826" y="3197637"/>
            <a:ext cx="8623174" cy="1526763"/>
            <a:chOff x="139826" y="3197637"/>
            <a:chExt cx="8623174" cy="1526763"/>
          </a:xfrm>
        </p:grpSpPr>
        <p:pic>
          <p:nvPicPr>
            <p:cNvPr id="11" name="Picture 10"/>
            <p:cNvPicPr>
              <a:picLocks noChangeAspect="1"/>
            </p:cNvPicPr>
            <p:nvPr/>
          </p:nvPicPr>
          <p:blipFill>
            <a:blip r:embed="rId8"/>
            <a:stretch>
              <a:fillRect/>
            </a:stretch>
          </p:blipFill>
          <p:spPr>
            <a:xfrm>
              <a:off x="2057400" y="3439714"/>
              <a:ext cx="901485" cy="339904"/>
            </a:xfrm>
            <a:prstGeom prst="rect">
              <a:avLst/>
            </a:prstGeom>
          </p:spPr>
        </p:pic>
        <p:pic>
          <p:nvPicPr>
            <p:cNvPr id="12" name="Picture 11"/>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3131322" y="3414530"/>
              <a:ext cx="931743" cy="352388"/>
            </a:xfrm>
            <a:prstGeom prst="rect">
              <a:avLst/>
            </a:prstGeom>
          </p:spPr>
        </p:pic>
        <p:pic>
          <p:nvPicPr>
            <p:cNvPr id="13" name="Picture 12" descr="gelogo.jpeg"/>
            <p:cNvPicPr>
              <a:picLocks noChangeAspect="1"/>
            </p:cNvPicPr>
            <p:nvPr/>
          </p:nvPicPr>
          <p:blipFill>
            <a:blip r:embed="rId10"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810000" y="3376214"/>
              <a:ext cx="1041361" cy="616236"/>
            </a:xfrm>
            <a:prstGeom prst="rect">
              <a:avLst/>
            </a:prstGeom>
          </p:spPr>
        </p:pic>
        <p:pic>
          <p:nvPicPr>
            <p:cNvPr id="14" name="Picture 13"/>
            <p:cNvPicPr>
              <a:picLocks noChangeAspect="1"/>
            </p:cNvPicPr>
            <p:nvPr/>
          </p:nvPicPr>
          <p:blipFill>
            <a:blip r:embed="rId11"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290081" y="3348402"/>
              <a:ext cx="767319" cy="600620"/>
            </a:xfrm>
            <a:prstGeom prst="rect">
              <a:avLst/>
            </a:prstGeom>
          </p:spPr>
        </p:pic>
        <p:pic>
          <p:nvPicPr>
            <p:cNvPr id="15" name="Picture 14"/>
            <p:cNvPicPr>
              <a:picLocks noChangeAspect="1"/>
            </p:cNvPicPr>
            <p:nvPr/>
          </p:nvPicPr>
          <p:blipFill>
            <a:blip r:embed="rId12">
              <a:clrChange>
                <a:clrFrom>
                  <a:srgbClr val="FEFEFE"/>
                </a:clrFrom>
                <a:clrTo>
                  <a:srgbClr val="FEFEFE">
                    <a:alpha val="0"/>
                  </a:srgbClr>
                </a:clrTo>
              </a:clrChange>
            </a:blip>
            <a:stretch>
              <a:fillRect/>
            </a:stretch>
          </p:blipFill>
          <p:spPr>
            <a:xfrm>
              <a:off x="139826" y="3338114"/>
              <a:ext cx="1003174" cy="703719"/>
            </a:xfrm>
            <a:prstGeom prst="rect">
              <a:avLst/>
            </a:prstGeom>
          </p:spPr>
        </p:pic>
        <p:pic>
          <p:nvPicPr>
            <p:cNvPr id="16" name="Picture 15"/>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4648200" y="3414314"/>
              <a:ext cx="807563" cy="505114"/>
            </a:xfrm>
            <a:prstGeom prst="rect">
              <a:avLst/>
            </a:prstGeom>
          </p:spPr>
        </p:pic>
        <p:pic>
          <p:nvPicPr>
            <p:cNvPr id="17" name="Picture 16"/>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5538148" y="3464858"/>
              <a:ext cx="1015052" cy="284203"/>
            </a:xfrm>
            <a:prstGeom prst="rect">
              <a:avLst/>
            </a:prstGeom>
          </p:spPr>
        </p:pic>
        <p:pic>
          <p:nvPicPr>
            <p:cNvPr id="20" name="Picture 19"/>
            <p:cNvPicPr>
              <a:picLocks noChangeAspect="1"/>
            </p:cNvPicPr>
            <p:nvPr/>
          </p:nvPicPr>
          <p:blipFill>
            <a:blip r:embed="rId15">
              <a:clrChange>
                <a:clrFrom>
                  <a:srgbClr val="FDFFFF"/>
                </a:clrFrom>
                <a:clrTo>
                  <a:srgbClr val="FDFFFF">
                    <a:alpha val="0"/>
                  </a:srgbClr>
                </a:clrTo>
              </a:clrChange>
            </a:blip>
            <a:stretch>
              <a:fillRect/>
            </a:stretch>
          </p:blipFill>
          <p:spPr>
            <a:xfrm>
              <a:off x="1219200" y="3915919"/>
              <a:ext cx="510439" cy="535961"/>
            </a:xfrm>
            <a:prstGeom prst="rect">
              <a:avLst/>
            </a:prstGeom>
          </p:spPr>
        </p:pic>
        <p:pic>
          <p:nvPicPr>
            <p:cNvPr id="21" name="Picture 20"/>
            <p:cNvPicPr>
              <a:picLocks noChangeAspect="1"/>
            </p:cNvPicPr>
            <p:nvPr/>
          </p:nvPicPr>
          <p:blipFill>
            <a:blip r:embed="rId16">
              <a:clrChange>
                <a:clrFrom>
                  <a:srgbClr val="FFFFFF"/>
                </a:clrFrom>
                <a:clrTo>
                  <a:srgbClr val="FFFFFF">
                    <a:alpha val="0"/>
                  </a:srgbClr>
                </a:clrTo>
              </a:clrChange>
            </a:blip>
            <a:stretch>
              <a:fillRect/>
            </a:stretch>
          </p:blipFill>
          <p:spPr>
            <a:xfrm>
              <a:off x="1828800" y="3520461"/>
              <a:ext cx="1203939" cy="1203939"/>
            </a:xfrm>
            <a:prstGeom prst="rect">
              <a:avLst/>
            </a:prstGeom>
          </p:spPr>
        </p:pic>
        <p:pic>
          <p:nvPicPr>
            <p:cNvPr id="22" name="Picture 21"/>
            <p:cNvPicPr>
              <a:picLocks noChangeAspect="1"/>
            </p:cNvPicPr>
            <p:nvPr/>
          </p:nvPicPr>
          <p:blipFill>
            <a:blip r:embed="rId17">
              <a:clrChange>
                <a:clrFrom>
                  <a:srgbClr val="FFFFFF"/>
                </a:clrFrom>
                <a:clrTo>
                  <a:srgbClr val="FFFFFF">
                    <a:alpha val="0"/>
                  </a:srgbClr>
                </a:clrTo>
              </a:clrChange>
            </a:blip>
            <a:stretch>
              <a:fillRect/>
            </a:stretch>
          </p:blipFill>
          <p:spPr>
            <a:xfrm>
              <a:off x="8163441" y="3368061"/>
              <a:ext cx="599559" cy="599559"/>
            </a:xfrm>
            <a:prstGeom prst="rect">
              <a:avLst/>
            </a:prstGeom>
          </p:spPr>
        </p:pic>
        <p:pic>
          <p:nvPicPr>
            <p:cNvPr id="24" name="Picture 23"/>
            <p:cNvPicPr>
              <a:picLocks noChangeAspect="1"/>
            </p:cNvPicPr>
            <p:nvPr/>
          </p:nvPicPr>
          <p:blipFill>
            <a:blip r:embed="rId18"/>
            <a:stretch>
              <a:fillRect/>
            </a:stretch>
          </p:blipFill>
          <p:spPr>
            <a:xfrm>
              <a:off x="152400" y="4021502"/>
              <a:ext cx="962285" cy="192457"/>
            </a:xfrm>
            <a:prstGeom prst="rect">
              <a:avLst/>
            </a:prstGeom>
          </p:spPr>
        </p:pic>
        <p:pic>
          <p:nvPicPr>
            <p:cNvPr id="25" name="Picture 24"/>
            <p:cNvPicPr>
              <a:picLocks noChangeAspect="1"/>
            </p:cNvPicPr>
            <p:nvPr/>
          </p:nvPicPr>
          <p:blipFill>
            <a:blip r:embed="rId19">
              <a:clrChange>
                <a:clrFrom>
                  <a:srgbClr val="FFFFFF"/>
                </a:clrFrom>
                <a:clrTo>
                  <a:srgbClr val="FFFFFF">
                    <a:alpha val="0"/>
                  </a:srgbClr>
                </a:clrTo>
              </a:clrChange>
            </a:blip>
            <a:stretch>
              <a:fillRect/>
            </a:stretch>
          </p:blipFill>
          <p:spPr>
            <a:xfrm>
              <a:off x="6781800" y="3197637"/>
              <a:ext cx="1021095" cy="1021095"/>
            </a:xfrm>
            <a:prstGeom prst="rect">
              <a:avLst/>
            </a:prstGeom>
          </p:spPr>
        </p:pic>
      </p:grpSp>
      <p:grpSp>
        <p:nvGrpSpPr>
          <p:cNvPr id="30" name="Group 29"/>
          <p:cNvGrpSpPr/>
          <p:nvPr/>
        </p:nvGrpSpPr>
        <p:grpSpPr>
          <a:xfrm>
            <a:off x="3124200" y="3972962"/>
            <a:ext cx="5918200" cy="392868"/>
            <a:chOff x="3124200" y="3972962"/>
            <a:chExt cx="5918200" cy="392868"/>
          </a:xfrm>
        </p:grpSpPr>
        <p:pic>
          <p:nvPicPr>
            <p:cNvPr id="18" name="Picture 17"/>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4027270" y="4048859"/>
              <a:ext cx="849530" cy="274139"/>
            </a:xfrm>
            <a:prstGeom prst="rect">
              <a:avLst/>
            </a:prstGeom>
          </p:spPr>
        </p:pic>
        <p:pic>
          <p:nvPicPr>
            <p:cNvPr id="19" name="Picture 18"/>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6083036" y="3972962"/>
              <a:ext cx="698764" cy="319938"/>
            </a:xfrm>
            <a:prstGeom prst="rect">
              <a:avLst/>
            </a:prstGeom>
          </p:spPr>
        </p:pic>
        <p:pic>
          <p:nvPicPr>
            <p:cNvPr id="23" name="Picture 22"/>
            <p:cNvPicPr>
              <a:picLocks noChangeAspect="1"/>
            </p:cNvPicPr>
            <p:nvPr/>
          </p:nvPicPr>
          <p:blipFill>
            <a:blip r:embed="rId22">
              <a:clrChange>
                <a:clrFrom>
                  <a:srgbClr val="FFFFFF"/>
                </a:clrFrom>
                <a:clrTo>
                  <a:srgbClr val="FFFFFF">
                    <a:alpha val="0"/>
                  </a:srgbClr>
                </a:clrTo>
              </a:clrChange>
            </a:blip>
            <a:stretch>
              <a:fillRect/>
            </a:stretch>
          </p:blipFill>
          <p:spPr>
            <a:xfrm>
              <a:off x="6934200" y="4030550"/>
              <a:ext cx="838200" cy="335280"/>
            </a:xfrm>
            <a:prstGeom prst="rect">
              <a:avLst/>
            </a:prstGeom>
          </p:spPr>
        </p:pic>
        <p:pic>
          <p:nvPicPr>
            <p:cNvPr id="26" name="Picture 25"/>
            <p:cNvPicPr>
              <a:picLocks noChangeAspect="1"/>
            </p:cNvPicPr>
            <p:nvPr/>
          </p:nvPicPr>
          <p:blipFill>
            <a:blip r:embed="rId23"/>
            <a:stretch>
              <a:fillRect/>
            </a:stretch>
          </p:blipFill>
          <p:spPr>
            <a:xfrm>
              <a:off x="3124200" y="4044854"/>
              <a:ext cx="875901" cy="313807"/>
            </a:xfrm>
            <a:prstGeom prst="rect">
              <a:avLst/>
            </a:prstGeom>
          </p:spPr>
        </p:pic>
        <p:pic>
          <p:nvPicPr>
            <p:cNvPr id="27" name="Picture 26"/>
            <p:cNvPicPr>
              <a:picLocks noChangeAspect="1"/>
            </p:cNvPicPr>
            <p:nvPr/>
          </p:nvPicPr>
          <p:blipFill>
            <a:blip r:embed="rId24"/>
            <a:stretch>
              <a:fillRect/>
            </a:stretch>
          </p:blipFill>
          <p:spPr>
            <a:xfrm>
              <a:off x="4967284" y="4082069"/>
              <a:ext cx="976958" cy="263779"/>
            </a:xfrm>
            <a:prstGeom prst="rect">
              <a:avLst/>
            </a:prstGeom>
          </p:spPr>
        </p:pic>
        <p:pic>
          <p:nvPicPr>
            <p:cNvPr id="28" name="Picture 27"/>
            <p:cNvPicPr>
              <a:picLocks noChangeAspect="1"/>
            </p:cNvPicPr>
            <p:nvPr/>
          </p:nvPicPr>
          <p:blipFill>
            <a:blip r:embed="rId25"/>
            <a:stretch>
              <a:fillRect/>
            </a:stretch>
          </p:blipFill>
          <p:spPr>
            <a:xfrm>
              <a:off x="7863522" y="4149963"/>
              <a:ext cx="1178878" cy="127992"/>
            </a:xfrm>
            <a:prstGeom prst="rect">
              <a:avLst/>
            </a:prstGeom>
          </p:spPr>
        </p:pic>
      </p:grpSp>
      <p:sp>
        <p:nvSpPr>
          <p:cNvPr id="29" name="Rounded Rectangle 28"/>
          <p:cNvSpPr/>
          <p:nvPr/>
        </p:nvSpPr>
        <p:spPr>
          <a:xfrm>
            <a:off x="609599" y="4876800"/>
            <a:ext cx="7826957" cy="1561684"/>
          </a:xfrm>
          <a:prstGeom prst="roundRect">
            <a:avLst/>
          </a:prstGeom>
          <a:solidFill>
            <a:srgbClr val="FFFFCC"/>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000" b="1" dirty="0" smtClean="0">
                <a:latin typeface="Helvetica Neue Light"/>
                <a:cs typeface="Helvetica Neue Light"/>
              </a:rPr>
              <a:t>Goal: </a:t>
            </a:r>
            <a:r>
              <a:rPr lang="en-US" sz="3000" dirty="0" smtClean="0">
                <a:latin typeface="Helvetica Neue Light"/>
                <a:cs typeface="Helvetica Neue Light"/>
              </a:rPr>
              <a:t>Next </a:t>
            </a:r>
            <a:r>
              <a:rPr lang="en-US" sz="3000" dirty="0">
                <a:latin typeface="Helvetica Neue Light"/>
                <a:cs typeface="Helvetica Neue Light"/>
              </a:rPr>
              <a:t>g</a:t>
            </a:r>
            <a:r>
              <a:rPr lang="en-US" sz="3000" dirty="0" smtClean="0">
                <a:latin typeface="Helvetica Neue Light"/>
                <a:cs typeface="Helvetica Neue Light"/>
              </a:rPr>
              <a:t>eneration </a:t>
            </a:r>
            <a:r>
              <a:rPr lang="en-US" sz="3000" dirty="0">
                <a:latin typeface="Helvetica Neue Light"/>
                <a:cs typeface="Helvetica Neue Light"/>
              </a:rPr>
              <a:t>of </a:t>
            </a:r>
            <a:r>
              <a:rPr lang="en-US" sz="3000" dirty="0" smtClean="0">
                <a:latin typeface="Helvetica Neue Light"/>
                <a:cs typeface="Helvetica Neue Light"/>
              </a:rPr>
              <a:t>open source data </a:t>
            </a:r>
            <a:r>
              <a:rPr lang="en-US" sz="3000" dirty="0">
                <a:latin typeface="Helvetica Neue Light"/>
                <a:cs typeface="Helvetica Neue Light"/>
              </a:rPr>
              <a:t>a</a:t>
            </a:r>
            <a:r>
              <a:rPr lang="en-US" sz="3000" dirty="0" smtClean="0">
                <a:latin typeface="Helvetica Neue Light"/>
                <a:cs typeface="Helvetica Neue Light"/>
              </a:rPr>
              <a:t>nalytics </a:t>
            </a:r>
            <a:r>
              <a:rPr lang="en-US" sz="3000" dirty="0">
                <a:latin typeface="Helvetica Neue Light"/>
                <a:cs typeface="Helvetica Neue Light"/>
              </a:rPr>
              <a:t>s</a:t>
            </a:r>
            <a:r>
              <a:rPr lang="en-US" sz="3000" dirty="0" smtClean="0">
                <a:latin typeface="Helvetica Neue Light"/>
                <a:cs typeface="Helvetica Neue Light"/>
              </a:rPr>
              <a:t>tack </a:t>
            </a:r>
            <a:r>
              <a:rPr lang="en-US" sz="3000" dirty="0">
                <a:latin typeface="Helvetica Neue Light"/>
                <a:cs typeface="Helvetica Neue Light"/>
              </a:rPr>
              <a:t>for </a:t>
            </a:r>
            <a:r>
              <a:rPr lang="en-US" sz="3000" dirty="0" smtClean="0">
                <a:latin typeface="Helvetica Neue Light"/>
                <a:cs typeface="Helvetica Neue Light"/>
              </a:rPr>
              <a:t>industry </a:t>
            </a:r>
            <a:r>
              <a:rPr lang="en-US" sz="3000" dirty="0">
                <a:latin typeface="Helvetica Neue Light"/>
                <a:cs typeface="Helvetica Neue Light"/>
              </a:rPr>
              <a:t>&amp; </a:t>
            </a:r>
            <a:r>
              <a:rPr lang="en-US" sz="3000" dirty="0" smtClean="0">
                <a:latin typeface="Helvetica Neue Light"/>
                <a:cs typeface="Helvetica Neue Light"/>
              </a:rPr>
              <a:t>academia:</a:t>
            </a:r>
          </a:p>
          <a:p>
            <a:pPr algn="ctr"/>
            <a:r>
              <a:rPr lang="en-US" sz="3000" b="1" dirty="0" smtClean="0">
                <a:latin typeface="Helvetica Neue Light"/>
                <a:cs typeface="Helvetica Neue Light"/>
              </a:rPr>
              <a:t>Berkeley Data Analytics Stack (BDAS)</a:t>
            </a:r>
            <a:endParaRPr lang="en-US" sz="3000" b="1" dirty="0">
              <a:latin typeface="Helvetica Neue Light"/>
              <a:cs typeface="Helvetica Neue Light"/>
            </a:endParaRPr>
          </a:p>
        </p:txBody>
      </p:sp>
    </p:spTree>
    <p:extLst>
      <p:ext uri="{BB962C8B-B14F-4D97-AF65-F5344CB8AC3E}">
        <p14:creationId xmlns:p14="http://schemas.microsoft.com/office/powerpoint/2010/main" val="807594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dissolve">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dissolve">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theme/theme1.xml><?xml version="1.0" encoding="utf-8"?>
<a:theme xmlns:a="http://schemas.openxmlformats.org/drawingml/2006/main" name="Office Theme">
  <a:themeElements>
    <a:clrScheme name="Custom 1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FF"/>
      </a:hlink>
      <a:folHlink>
        <a:srgbClr val="800080"/>
      </a:folHlink>
    </a:clrScheme>
    <a:fontScheme name="Exhibit">
      <a:majorFont>
        <a:latin typeface="Corbel"/>
        <a:ea typeface=""/>
        <a:cs typeface=""/>
        <a:font script="Jpan" typeface="メイリオ"/>
      </a:majorFont>
      <a:minorFont>
        <a:latin typeface="Corbel"/>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headEnd type="none" w="med" len="med"/>
          <a:tailEnd type="none"/>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a:solidFill>
            <a:schemeClr val="tx1"/>
          </a:solidFill>
          <a:headEnd type="none" w="med" len="med"/>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117128</TotalTime>
  <Words>2006</Words>
  <Application>Microsoft Macintosh PowerPoint</Application>
  <PresentationFormat>On-screen Show (4:3)</PresentationFormat>
  <Paragraphs>455</Paragraphs>
  <Slides>31</Slides>
  <Notes>5</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Intro to AMPLab and  Berkeley Data Analytics Stack</vt:lpstr>
      <vt:lpstr>A Brief History…</vt:lpstr>
      <vt:lpstr>What is Big Data used For?</vt:lpstr>
      <vt:lpstr>Data Processing Goals</vt:lpstr>
      <vt:lpstr>Our Goal</vt:lpstr>
      <vt:lpstr>The Need for Unification (1/2)</vt:lpstr>
      <vt:lpstr>The Need for Unification (2/2)</vt:lpstr>
      <vt:lpstr>The Berkeley AMPLab</vt:lpstr>
      <vt:lpstr>The Berkeley AMPLab</vt:lpstr>
      <vt:lpstr>Data Processing Stack</vt:lpstr>
      <vt:lpstr>Hadoop Stack</vt:lpstr>
      <vt:lpstr>BDAS Stack</vt:lpstr>
      <vt:lpstr>How do BDAS &amp; Hadoop fit together?</vt:lpstr>
      <vt:lpstr>Apache Mesos</vt:lpstr>
      <vt:lpstr>Apache Spark</vt:lpstr>
      <vt:lpstr>Spark Streaming</vt:lpstr>
      <vt:lpstr>Shark</vt:lpstr>
      <vt:lpstr>Performance and Generality (Unified Computation Models)</vt:lpstr>
      <vt:lpstr>Unified Programming Models</vt:lpstr>
      <vt:lpstr>Gaining Rapid Traction</vt:lpstr>
      <vt:lpstr>Gaining Rapid Traction</vt:lpstr>
      <vt:lpstr>BlinkDB</vt:lpstr>
      <vt:lpstr>Key Insights</vt:lpstr>
      <vt:lpstr>Example: Video Quality Diagnosis</vt:lpstr>
      <vt:lpstr>GraphX</vt:lpstr>
      <vt:lpstr>MLlib and MLbase</vt:lpstr>
      <vt:lpstr>Tachyon</vt:lpstr>
      <vt:lpstr>Compatibility to Existing Ecosystem</vt:lpstr>
      <vt:lpstr>Summary </vt:lpstr>
      <vt:lpstr>AMPCamp Schedule (Today)</vt:lpstr>
      <vt:lpstr>AMPCamp Schedule (Tomorrow)</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Andy Konwinski</dc:creator>
  <cp:lastModifiedBy>Ion Stoica</cp:lastModifiedBy>
  <cp:revision>4348</cp:revision>
  <dcterms:created xsi:type="dcterms:W3CDTF">2013-07-15T04:05:10Z</dcterms:created>
  <dcterms:modified xsi:type="dcterms:W3CDTF">2013-08-29T15:38:26Z</dcterms:modified>
</cp:coreProperties>
</file>