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7" r:id="rId3"/>
    <p:sldId id="554" r:id="rId4"/>
    <p:sldId id="555" r:id="rId5"/>
    <p:sldId id="556" r:id="rId6"/>
    <p:sldId id="557" r:id="rId7"/>
    <p:sldId id="558" r:id="rId8"/>
    <p:sldId id="429" r:id="rId9"/>
    <p:sldId id="551" r:id="rId10"/>
    <p:sldId id="550" r:id="rId11"/>
    <p:sldId id="552" r:id="rId12"/>
    <p:sldId id="553" r:id="rId13"/>
    <p:sldId id="559" r:id="rId14"/>
    <p:sldId id="560" r:id="rId15"/>
    <p:sldId id="540" r:id="rId16"/>
    <p:sldId id="542" r:id="rId17"/>
    <p:sldId id="543" r:id="rId18"/>
    <p:sldId id="545" r:id="rId19"/>
    <p:sldId id="546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Intro + Tez" id="{92AFA881-F8D8-2B43-A3B9-3FBE8A829186}">
          <p14:sldIdLst>
            <p14:sldId id="256"/>
            <p14:sldId id="427"/>
            <p14:sldId id="554"/>
            <p14:sldId id="555"/>
            <p14:sldId id="556"/>
            <p14:sldId id="557"/>
            <p14:sldId id="558"/>
            <p14:sldId id="429"/>
            <p14:sldId id="551"/>
            <p14:sldId id="550"/>
            <p14:sldId id="552"/>
            <p14:sldId id="553"/>
            <p14:sldId id="559"/>
            <p14:sldId id="560"/>
            <p14:sldId id="540"/>
            <p14:sldId id="542"/>
            <p14:sldId id="543"/>
            <p14:sldId id="545"/>
            <p14:sldId id="5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EC0"/>
    <a:srgbClr val="5A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F8E13-D7C8-F944-BE5F-D52A3EEEDCA4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6B72-0A32-5040-AB87-98F87E36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7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FB4A-6AA0-D545-92EF-ABCEB0442A20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CA06-D304-5A43-B01E-D4C25BFB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21 – 29 sec, scan one day of items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CA06-D304-5A43-B01E-D4C25BFBA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 – fact to fact left</a:t>
            </a:r>
            <a:r>
              <a:rPr lang="en-US" baseline="0" dirty="0" smtClean="0"/>
              <a:t> outer join over a years data, finished in around an hour</a:t>
            </a:r>
          </a:p>
          <a:p>
            <a:r>
              <a:rPr lang="en-US" baseline="0" dirty="0" smtClean="0"/>
              <a:t>13 </a:t>
            </a:r>
            <a:r>
              <a:rPr lang="en-US" baseline="0" dirty="0" smtClean="0"/>
              <a:t>– full year 6 way star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CA06-D304-5A43-B01E-D4C25BFBA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C92467FF-63EE-094F-90CE-4C22793BA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3711"/>
            <a:ext cx="8041619" cy="485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3BDBACA-B5F5-394C-AF1A-AF4F872C33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5195364-CB26-204E-9D19-22CA26A13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11" r:id="rId11"/>
    <p:sldLayoutId id="2147483713" r:id="rId12"/>
    <p:sldLayoutId id="2147483679" r:id="rId13"/>
    <p:sldLayoutId id="2147483681" r:id="rId14"/>
    <p:sldLayoutId id="2147483666" r:id="rId15"/>
    <p:sldLayoutId id="2147483663" r:id="rId16"/>
    <p:sldLayoutId id="2147483665" r:id="rId17"/>
    <p:sldLayoutId id="2147483664" r:id="rId18"/>
    <p:sldLayoutId id="2147483659" r:id="rId19"/>
    <p:sldLayoutId id="2147483660" r:id="rId20"/>
    <p:sldLayoutId id="2147483725" r:id="rId2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Hive for Analytic Workloads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4287272"/>
            <a:ext cx="4802229" cy="18004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Alan Gates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@</a:t>
            </a:r>
            <a:r>
              <a:rPr lang="en-US" sz="2000" i="1" dirty="0" err="1" smtClean="0"/>
              <a:t>alanfgates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22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 Conformance</a:t>
            </a:r>
            <a:endParaRPr lang="en-US" dirty="0"/>
          </a:p>
        </p:txBody>
      </p:sp>
      <p:graphicFrame>
        <p:nvGraphicFramePr>
          <p:cNvPr id="9" name="Shape 601"/>
          <p:cNvGraphicFramePr/>
          <p:nvPr>
            <p:extLst>
              <p:ext uri="{D42A27DB-BD31-4B8C-83A1-F6EECF244321}">
                <p14:modId xmlns:p14="http://schemas.microsoft.com/office/powerpoint/2010/main" val="2926177477"/>
              </p:ext>
            </p:extLst>
          </p:nvPr>
        </p:nvGraphicFramePr>
        <p:xfrm>
          <a:off x="884894" y="1423868"/>
          <a:ext cx="7374211" cy="22858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584"/>
                <a:gridCol w="5379627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b="1" dirty="0" smtClean="0">
                          <a:solidFill>
                            <a:srgbClr val="1E1E1E"/>
                          </a:solidFill>
                          <a:latin typeface="+mn-lt"/>
                        </a:rPr>
                        <a:t>Release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dirty="0" smtClean="0">
                          <a:solidFill>
                            <a:srgbClr val="1E1E1E"/>
                          </a:solidFill>
                        </a:rPr>
                        <a:t>Available Data Types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0.10 &amp; before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+mn-lt"/>
                        </a:rPr>
                        <a:t>Integer types, floating types, string, array, map,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struct</a:t>
                      </a:r>
                      <a:r>
                        <a:rPr lang="en-US" sz="1600" baseline="0" dirty="0" smtClean="0">
                          <a:latin typeface="+mn-lt"/>
                        </a:rPr>
                        <a:t>, timestamp, binary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0.11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aseline="0" dirty="0" smtClean="0">
                          <a:latin typeface="+mn-lt"/>
                        </a:rPr>
                        <a:t>decimal (default precision and scale only)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0.12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date, </a:t>
                      </a:r>
                      <a:r>
                        <a:rPr lang="en-US" sz="1600" baseline="0" dirty="0" err="1" smtClean="0"/>
                        <a:t>varchar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+mn-lt"/>
                        </a:rPr>
                        <a:t>Hive 0.13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+mn-lt"/>
                        </a:rPr>
                        <a:t>char, user defined precision and scale for decimal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and Write, ACID</a:t>
            </a:r>
            <a:endParaRPr lang="en-US" dirty="0"/>
          </a:p>
        </p:txBody>
      </p:sp>
      <p:graphicFrame>
        <p:nvGraphicFramePr>
          <p:cNvPr id="9" name="Shape 601"/>
          <p:cNvGraphicFramePr/>
          <p:nvPr>
            <p:extLst>
              <p:ext uri="{D42A27DB-BD31-4B8C-83A1-F6EECF244321}">
                <p14:modId xmlns:p14="http://schemas.microsoft.com/office/powerpoint/2010/main" val="977151823"/>
              </p:ext>
            </p:extLst>
          </p:nvPr>
        </p:nvGraphicFramePr>
        <p:xfrm>
          <a:off x="884894" y="1423868"/>
          <a:ext cx="7374211" cy="332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584"/>
                <a:gridCol w="5379627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b="1" dirty="0" smtClean="0">
                          <a:solidFill>
                            <a:srgbClr val="1E1E1E"/>
                          </a:solidFill>
                          <a:latin typeface="+mn-lt"/>
                        </a:rPr>
                        <a:t>Release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dirty="0" smtClean="0">
                          <a:solidFill>
                            <a:srgbClr val="1E1E1E"/>
                          </a:solidFill>
                        </a:rPr>
                        <a:t>Write Capabilities,</a:t>
                      </a:r>
                      <a:r>
                        <a:rPr lang="en-US" sz="1600" baseline="0" dirty="0" smtClean="0">
                          <a:solidFill>
                            <a:srgbClr val="1E1E1E"/>
                          </a:solidFill>
                        </a:rPr>
                        <a:t> ACID Compliance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0.12 &amp; before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INSERT and INSERT OVERWRITE available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Locking available, requires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ZooKeeper</a:t>
                      </a:r>
                      <a:r>
                        <a:rPr lang="en-US" sz="1600" baseline="0" dirty="0" smtClean="0">
                          <a:latin typeface="+mn-lt"/>
                        </a:rPr>
                        <a:t> for durability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No ACID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0.13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ACID compliant ingestion of data from streaming sources such as Flume and Storm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Snapshot isolation for readers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Next Steps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Addition of INSERT … VALUES, UPDATE, DELETE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Multi-statement transactions: BEGIN, COMMIT, ROLLBACK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Integration with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HCatalog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4894" y="50609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Owen and I have a talk on this at 5:30 today.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0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graphicFrame>
        <p:nvGraphicFramePr>
          <p:cNvPr id="9" name="Shape 601"/>
          <p:cNvGraphicFramePr/>
          <p:nvPr>
            <p:extLst>
              <p:ext uri="{D42A27DB-BD31-4B8C-83A1-F6EECF244321}">
                <p14:modId xmlns:p14="http://schemas.microsoft.com/office/powerpoint/2010/main" val="1935702065"/>
              </p:ext>
            </p:extLst>
          </p:nvPr>
        </p:nvGraphicFramePr>
        <p:xfrm>
          <a:off x="884894" y="1423868"/>
          <a:ext cx="7374211" cy="307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584"/>
                <a:gridCol w="5379627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b="1" dirty="0" smtClean="0">
                          <a:solidFill>
                            <a:srgbClr val="1E1E1E"/>
                          </a:solidFill>
                          <a:latin typeface="+mn-lt"/>
                        </a:rPr>
                        <a:t>Release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dirty="0" smtClean="0">
                          <a:solidFill>
                            <a:srgbClr val="1E1E1E"/>
                          </a:solidFill>
                        </a:rPr>
                        <a:t>Optimizer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0.11 &amp; before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aseline="0" dirty="0" smtClean="0">
                          <a:latin typeface="+mn-lt"/>
                        </a:rPr>
                        <a:t>Rules based optimizer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Mostly simple rules such as push filter below join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0.12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aseline="0" dirty="0" smtClean="0">
                          <a:latin typeface="+mn-lt"/>
                        </a:rPr>
                        <a:t>Correlation optimizer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Where possible combine related execution into single job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+mn-lt"/>
                        </a:rPr>
                        <a:t>Next Steps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Use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Optiq</a:t>
                      </a:r>
                      <a:r>
                        <a:rPr lang="en-US" sz="1600" baseline="0" dirty="0" smtClean="0">
                          <a:latin typeface="+mn-lt"/>
                        </a:rPr>
                        <a:t> for cost based optimization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Join ordering and operator selection using statistics and cost estimates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Expand statistics calculated and used in planning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4894" y="47688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Julian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 talk on this at 4:35 today.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5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5400" dirty="0" err="1" smtClean="0"/>
              <a:t>MapReduce</a:t>
            </a:r>
            <a:r>
              <a:rPr lang="en-US" sz="5400" dirty="0" smtClean="0"/>
              <a:t> is dead,</a:t>
            </a:r>
            <a:br>
              <a:rPr lang="en-US" sz="5400" dirty="0" smtClean="0"/>
            </a:br>
            <a:r>
              <a:rPr lang="en-US" sz="5400" dirty="0" smtClean="0"/>
              <a:t>Long live </a:t>
            </a:r>
            <a:r>
              <a:rPr lang="en-US" sz="5400" dirty="0" err="1" smtClean="0"/>
              <a:t>Hadoop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6779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5400" dirty="0" err="1" smtClean="0"/>
              <a:t>MapReduce</a:t>
            </a:r>
            <a:r>
              <a:rPr lang="en-US" sz="5400" dirty="0" smtClean="0"/>
              <a:t> is dead,</a:t>
            </a:r>
            <a:br>
              <a:rPr lang="en-US" sz="5400" dirty="0" smtClean="0"/>
            </a:br>
            <a:r>
              <a:rPr lang="en-US" sz="5400" dirty="0" smtClean="0"/>
              <a:t>Long live </a:t>
            </a:r>
            <a:r>
              <a:rPr lang="en-US" sz="5400" dirty="0" err="1" smtClean="0"/>
              <a:t>Hadoop</a:t>
            </a:r>
            <a:endParaRPr lang="en-US" sz="5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4889500"/>
            <a:ext cx="7058343" cy="136652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Tez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Talks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>
                <a:latin typeface="+mn-lt"/>
                <a:ea typeface="+mn-ea"/>
                <a:cs typeface="+mn-cs"/>
              </a:rPr>
              <a:t>A </a:t>
            </a:r>
            <a:r>
              <a:rPr lang="en-US" dirty="0">
                <a:latin typeface="+mn-lt"/>
                <a:ea typeface="+mn-ea"/>
                <a:cs typeface="+mn-cs"/>
              </a:rPr>
              <a:t>New Chapter in </a:t>
            </a:r>
            <a:r>
              <a:rPr lang="en-US" dirty="0" err="1">
                <a:latin typeface="+mn-lt"/>
                <a:ea typeface="+mn-ea"/>
                <a:cs typeface="+mn-cs"/>
              </a:rPr>
              <a:t>Hadoop</a:t>
            </a:r>
            <a:r>
              <a:rPr lang="en-US" dirty="0">
                <a:latin typeface="+mn-lt"/>
                <a:ea typeface="+mn-ea"/>
                <a:cs typeface="+mn-cs"/>
              </a:rPr>
              <a:t> Data </a:t>
            </a:r>
            <a:r>
              <a:rPr lang="en-US" dirty="0" smtClean="0">
                <a:latin typeface="+mn-lt"/>
                <a:ea typeface="+mn-ea"/>
                <a:cs typeface="+mn-cs"/>
              </a:rPr>
              <a:t>Processing, today 12:05</a:t>
            </a: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Hive on Apache </a:t>
            </a:r>
            <a:r>
              <a:rPr lang="en-US" dirty="0" err="1">
                <a:latin typeface="+mn-lt"/>
                <a:ea typeface="+mn-ea"/>
                <a:cs typeface="+mn-cs"/>
              </a:rPr>
              <a:t>Tez</a:t>
            </a:r>
            <a:r>
              <a:rPr lang="en-US" dirty="0">
                <a:latin typeface="+mn-lt"/>
                <a:ea typeface="+mn-ea"/>
                <a:cs typeface="+mn-cs"/>
              </a:rPr>
              <a:t>: Benchmarked at Yahoo! </a:t>
            </a:r>
            <a:r>
              <a:rPr lang="en-US" dirty="0" smtClean="0">
                <a:latin typeface="+mn-lt"/>
                <a:ea typeface="+mn-ea"/>
                <a:cs typeface="+mn-cs"/>
              </a:rPr>
              <a:t>Scale, today 12:05</a:t>
            </a: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Hive + </a:t>
            </a:r>
            <a:r>
              <a:rPr lang="en-US" dirty="0" err="1">
                <a:latin typeface="+mn-lt"/>
                <a:ea typeface="+mn-ea"/>
                <a:cs typeface="+mn-cs"/>
              </a:rPr>
              <a:t>Tez</a:t>
            </a:r>
            <a:r>
              <a:rPr lang="en-US" dirty="0">
                <a:latin typeface="+mn-lt"/>
                <a:ea typeface="+mn-ea"/>
                <a:cs typeface="+mn-cs"/>
              </a:rPr>
              <a:t>: A Performance Deep </a:t>
            </a:r>
            <a:r>
              <a:rPr lang="en-US" dirty="0" smtClean="0">
                <a:latin typeface="+mn-lt"/>
                <a:ea typeface="+mn-ea"/>
                <a:cs typeface="+mn-cs"/>
              </a:rPr>
              <a:t>Dive, today 2:35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98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 File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Columnar format for complex data types</a:t>
            </a:r>
          </a:p>
          <a:p>
            <a:r>
              <a:rPr lang="en-US" sz="2800" dirty="0" smtClean="0"/>
              <a:t>Built into Hive from 0.11</a:t>
            </a:r>
          </a:p>
          <a:p>
            <a:r>
              <a:rPr lang="en-US" sz="2800" dirty="0" smtClean="0"/>
              <a:t>Support for </a:t>
            </a:r>
            <a:r>
              <a:rPr lang="en-US" sz="2800" dirty="0" smtClean="0"/>
              <a:t>Pig via </a:t>
            </a:r>
            <a:r>
              <a:rPr lang="en-US" sz="2800" dirty="0" err="1" smtClean="0"/>
              <a:t>OrcLoader</a:t>
            </a:r>
            <a:r>
              <a:rPr lang="en-US" sz="2800" dirty="0" smtClean="0"/>
              <a:t>/</a:t>
            </a:r>
            <a:r>
              <a:rPr lang="en-US" sz="2800" dirty="0" err="1" smtClean="0"/>
              <a:t>OrcStorer</a:t>
            </a:r>
            <a:endParaRPr lang="en-US" sz="2800" dirty="0" smtClean="0"/>
          </a:p>
          <a:p>
            <a:r>
              <a:rPr lang="en-US" sz="2800" dirty="0" smtClean="0"/>
              <a:t>Support for</a:t>
            </a:r>
            <a:r>
              <a:rPr lang="en-US" sz="2800" dirty="0" smtClean="0"/>
              <a:t>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via </a:t>
            </a:r>
            <a:r>
              <a:rPr lang="en-US" sz="2800" dirty="0" err="1" smtClean="0"/>
              <a:t>HCat</a:t>
            </a:r>
            <a:endParaRPr lang="en-US" sz="2800" dirty="0" smtClean="0"/>
          </a:p>
          <a:p>
            <a:r>
              <a:rPr lang="en-US" sz="2800" dirty="0" smtClean="0"/>
              <a:t>Two levels of compression</a:t>
            </a:r>
          </a:p>
          <a:p>
            <a:pPr lvl="1"/>
            <a:r>
              <a:rPr lang="en-US" sz="2600" dirty="0" smtClean="0"/>
              <a:t>Lightweight type-specific and generic</a:t>
            </a:r>
          </a:p>
          <a:p>
            <a:r>
              <a:rPr lang="en-US" sz="2800" dirty="0" smtClean="0"/>
              <a:t>Built in indexes</a:t>
            </a:r>
          </a:p>
          <a:p>
            <a:pPr lvl="1"/>
            <a:r>
              <a:rPr lang="en-US" sz="2600" dirty="0" smtClean="0"/>
              <a:t>Every 10,000 rows with position information</a:t>
            </a:r>
          </a:p>
          <a:p>
            <a:pPr lvl="1"/>
            <a:r>
              <a:rPr lang="en-US" sz="2600" dirty="0" smtClean="0"/>
              <a:t>Min, Max, Sum, Count of each column</a:t>
            </a:r>
          </a:p>
          <a:p>
            <a:pPr lvl="1"/>
            <a:r>
              <a:rPr lang="en-US" sz="2600" dirty="0" smtClean="0"/>
              <a:t>Supports seek to row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4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 File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Hive 0.12</a:t>
            </a:r>
          </a:p>
          <a:p>
            <a:pPr lvl="1"/>
            <a:r>
              <a:rPr lang="en-US" sz="2400" dirty="0" smtClean="0"/>
              <a:t>Predicate Push Down</a:t>
            </a:r>
          </a:p>
          <a:p>
            <a:pPr lvl="1"/>
            <a:r>
              <a:rPr lang="en-US" sz="2400" dirty="0" smtClean="0"/>
              <a:t>Improved run length encoding</a:t>
            </a:r>
          </a:p>
          <a:p>
            <a:pPr lvl="1"/>
            <a:r>
              <a:rPr lang="en-US" sz="2400" dirty="0" smtClean="0"/>
              <a:t>Adaptive string dictionaries</a:t>
            </a:r>
          </a:p>
          <a:p>
            <a:pPr lvl="1"/>
            <a:r>
              <a:rPr lang="en-US" sz="2400" dirty="0" smtClean="0"/>
              <a:t>Padding stripes to HDFS block boundaries</a:t>
            </a:r>
          </a:p>
          <a:p>
            <a:r>
              <a:rPr lang="en-US" sz="2800" dirty="0" smtClean="0"/>
              <a:t>Hive 0.13</a:t>
            </a:r>
          </a:p>
          <a:p>
            <a:pPr lvl="1"/>
            <a:r>
              <a:rPr lang="en-US" sz="2400" dirty="0" smtClean="0"/>
              <a:t>Stripe-based Input Splits</a:t>
            </a:r>
          </a:p>
          <a:p>
            <a:pPr lvl="1"/>
            <a:r>
              <a:rPr lang="en-US" sz="2400" dirty="0" smtClean="0"/>
              <a:t>Input Split elimination</a:t>
            </a:r>
          </a:p>
          <a:p>
            <a:pPr lvl="1"/>
            <a:r>
              <a:rPr lang="en-US" sz="2400" dirty="0" err="1" smtClean="0"/>
              <a:t>Vectorized</a:t>
            </a:r>
            <a:r>
              <a:rPr lang="en-US" sz="2400" dirty="0" smtClean="0"/>
              <a:t> Reader</a:t>
            </a:r>
          </a:p>
          <a:p>
            <a:pPr lvl="1"/>
            <a:r>
              <a:rPr lang="en-US" sz="2400" dirty="0" smtClean="0"/>
              <a:t>Customized Pig Load and Store functions</a:t>
            </a:r>
          </a:p>
          <a:p>
            <a:pPr lvl="1"/>
            <a:r>
              <a:rPr lang="en-US" sz="2400" dirty="0" smtClean="0"/>
              <a:t>ACID </a:t>
            </a:r>
            <a:r>
              <a:rPr lang="en-US" sz="2400" dirty="0" smtClean="0"/>
              <a:t>support</a:t>
            </a:r>
          </a:p>
          <a:p>
            <a:r>
              <a:rPr lang="en-US" sz="2600" dirty="0" smtClean="0"/>
              <a:t>Next Steps</a:t>
            </a:r>
          </a:p>
          <a:p>
            <a:pPr lvl="1"/>
            <a:r>
              <a:rPr lang="en-US" sz="2400" dirty="0" smtClean="0"/>
              <a:t>Faster writes</a:t>
            </a:r>
          </a:p>
          <a:p>
            <a:pPr lvl="1"/>
            <a:r>
              <a:rPr lang="en-US" sz="2400" dirty="0" smtClean="0"/>
              <a:t>Integer dictionaries</a:t>
            </a:r>
          </a:p>
          <a:p>
            <a:pPr lvl="1"/>
            <a:r>
              <a:rPr lang="en-US" sz="2400" dirty="0" smtClean="0"/>
              <a:t>Better block buffering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6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Vectorized</a:t>
            </a:r>
            <a:r>
              <a:rPr lang="en-US" sz="3200" dirty="0" smtClean="0"/>
              <a:t> Query Execution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Designed for Modern Processor Architectures</a:t>
            </a:r>
            <a:endParaRPr lang="en-US" sz="2800" dirty="0"/>
          </a:p>
          <a:p>
            <a:pPr lvl="1"/>
            <a:r>
              <a:rPr lang="en-US" sz="2400" dirty="0" smtClean="0"/>
              <a:t>Avoid branching in the inner loop.</a:t>
            </a:r>
          </a:p>
          <a:p>
            <a:pPr lvl="1"/>
            <a:r>
              <a:rPr lang="en-US" sz="2400" dirty="0" smtClean="0"/>
              <a:t>Make the most use of L1 and L2 cache.</a:t>
            </a:r>
          </a:p>
          <a:p>
            <a:r>
              <a:rPr lang="en-US" sz="2800" dirty="0" smtClean="0"/>
              <a:t>How It Works</a:t>
            </a:r>
            <a:endParaRPr lang="en-US" sz="2800" dirty="0"/>
          </a:p>
          <a:p>
            <a:pPr lvl="1"/>
            <a:r>
              <a:rPr lang="en-US" sz="2400" dirty="0" smtClean="0"/>
              <a:t>Process records in batches of 1,000 rows</a:t>
            </a:r>
          </a:p>
          <a:p>
            <a:pPr lvl="1"/>
            <a:r>
              <a:rPr lang="en-US" sz="2400" dirty="0" smtClean="0"/>
              <a:t>Generate code from templates to minimize branching.</a:t>
            </a:r>
            <a:endParaRPr lang="en-US" sz="2400" dirty="0"/>
          </a:p>
          <a:p>
            <a:r>
              <a:rPr lang="en-US" sz="2800" dirty="0" smtClean="0"/>
              <a:t>What It Gives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30x improvement in rows processed per second.</a:t>
            </a:r>
          </a:p>
          <a:p>
            <a:pPr lvl="1"/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Initial prototype: 100M rows/sec on laptop</a:t>
            </a:r>
          </a:p>
          <a:p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Hive 0.13,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initial (map)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tasks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vectorized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Current work: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vectorize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shuffle and reduce tasks</a:t>
            </a:r>
            <a:endParaRPr lang="en-US" sz="26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Apache Hive </a:t>
            </a:r>
            <a:r>
              <a:rPr lang="en-US" sz="2400" dirty="0"/>
              <a:t>0.13 </a:t>
            </a:r>
          </a:p>
          <a:p>
            <a:pPr lvl="1"/>
            <a:r>
              <a:rPr lang="en-US" sz="2200" b="0" u="sng" dirty="0" smtClean="0">
                <a:solidFill>
                  <a:srgbClr val="3366FF"/>
                </a:solidFill>
              </a:rPr>
              <a:t>http</a:t>
            </a:r>
            <a:r>
              <a:rPr lang="en-US" sz="2200" b="0" u="sng" dirty="0">
                <a:solidFill>
                  <a:srgbClr val="3366FF"/>
                </a:solidFill>
              </a:rPr>
              <a:t>://</a:t>
            </a:r>
            <a:r>
              <a:rPr lang="en-US" sz="2200" b="0" u="sng" dirty="0" err="1">
                <a:solidFill>
                  <a:srgbClr val="3366FF"/>
                </a:solidFill>
              </a:rPr>
              <a:t>hive.apache.org</a:t>
            </a:r>
            <a:r>
              <a:rPr lang="en-US" sz="2200" b="0" u="sng" dirty="0">
                <a:solidFill>
                  <a:srgbClr val="3366FF"/>
                </a:solidFill>
              </a:rPr>
              <a:t>/</a:t>
            </a:r>
            <a:r>
              <a:rPr lang="en-US" sz="2200" b="0" u="sng" dirty="0" err="1">
                <a:solidFill>
                  <a:srgbClr val="3366FF"/>
                </a:solidFill>
              </a:rPr>
              <a:t>downloads.html</a:t>
            </a:r>
            <a:endParaRPr lang="en-US" sz="2200" b="0" u="sng" dirty="0" smtClean="0">
              <a:solidFill>
                <a:srgbClr val="3366FF"/>
              </a:solidFill>
            </a:endParaRPr>
          </a:p>
          <a:p>
            <a:r>
              <a:rPr lang="en-US" sz="2400" dirty="0" smtClean="0"/>
              <a:t>Download and play with HDP-2.1</a:t>
            </a:r>
          </a:p>
          <a:p>
            <a:pPr lvl="1"/>
            <a:r>
              <a:rPr lang="en-US" sz="2200" u="sng" dirty="0">
                <a:solidFill>
                  <a:srgbClr val="3366FF"/>
                </a:solidFill>
              </a:rPr>
              <a:t>http://</a:t>
            </a:r>
            <a:r>
              <a:rPr lang="en-US" sz="2200" u="sng" dirty="0" err="1">
                <a:solidFill>
                  <a:srgbClr val="3366FF"/>
                </a:solidFill>
              </a:rPr>
              <a:t>hortonworks.com</a:t>
            </a:r>
            <a:r>
              <a:rPr lang="en-US" sz="2200" u="sng" dirty="0">
                <a:solidFill>
                  <a:srgbClr val="3366FF"/>
                </a:solidFill>
              </a:rPr>
              <a:t>/products/</a:t>
            </a:r>
            <a:r>
              <a:rPr lang="en-US" sz="2200" u="sng" dirty="0" err="1">
                <a:solidFill>
                  <a:srgbClr val="3366FF"/>
                </a:solidFill>
              </a:rPr>
              <a:t>hortonworks</a:t>
            </a:r>
            <a:r>
              <a:rPr lang="en-US" sz="2200" u="sng" dirty="0">
                <a:solidFill>
                  <a:srgbClr val="3366FF"/>
                </a:solidFill>
              </a:rPr>
              <a:t>-sandbox</a:t>
            </a:r>
            <a:r>
              <a:rPr lang="en-US" sz="2200" u="sng" dirty="0" smtClean="0">
                <a:solidFill>
                  <a:srgbClr val="3366FF"/>
                </a:solidFill>
              </a:rPr>
              <a:t>/</a:t>
            </a:r>
            <a:r>
              <a:rPr lang="en-US" sz="2200" dirty="0" smtClean="0"/>
              <a:t> for use on your laptop</a:t>
            </a:r>
          </a:p>
          <a:p>
            <a:pPr lvl="1"/>
            <a:r>
              <a:rPr lang="en-US" sz="2200" u="sng" dirty="0">
                <a:solidFill>
                  <a:srgbClr val="3366FF"/>
                </a:solidFill>
              </a:rPr>
              <a:t>http://</a:t>
            </a:r>
            <a:r>
              <a:rPr lang="en-US" sz="2200" u="sng" dirty="0" err="1">
                <a:solidFill>
                  <a:srgbClr val="3366FF"/>
                </a:solidFill>
              </a:rPr>
              <a:t>hortonworks.com</a:t>
            </a:r>
            <a:r>
              <a:rPr lang="en-US" sz="2200" u="sng" dirty="0">
                <a:solidFill>
                  <a:srgbClr val="3366FF"/>
                </a:solidFill>
              </a:rPr>
              <a:t>/</a:t>
            </a:r>
            <a:r>
              <a:rPr lang="en-US" sz="2200" u="sng" dirty="0" err="1">
                <a:solidFill>
                  <a:srgbClr val="3366FF"/>
                </a:solidFill>
              </a:rPr>
              <a:t>hdp</a:t>
            </a:r>
            <a:r>
              <a:rPr lang="en-US" sz="2200" u="sng" dirty="0" smtClean="0">
                <a:solidFill>
                  <a:srgbClr val="3366FF"/>
                </a:solidFill>
              </a:rPr>
              <a:t>/</a:t>
            </a:r>
            <a:r>
              <a:rPr lang="en-US" sz="2200" dirty="0" smtClean="0"/>
              <a:t> for use on your cluster</a:t>
            </a:r>
          </a:p>
          <a:p>
            <a:pPr lvl="1"/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019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411" y="5029200"/>
            <a:ext cx="2610589" cy="118533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i="1" dirty="0" smtClean="0">
                <a:solidFill>
                  <a:srgbClr val="69BE28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i="1" dirty="0" err="1" smtClean="0">
                <a:solidFill>
                  <a:srgbClr val="69BE28"/>
                </a:solidFill>
                <a:latin typeface="+mn-lt"/>
                <a:ea typeface="+mn-ea"/>
                <a:cs typeface="+mn-cs"/>
              </a:rPr>
              <a:t>alanfgates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9BE2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9BE2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9BE2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hortonworks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9BE2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5712233" y="1249140"/>
            <a:ext cx="2526271" cy="4966221"/>
          </a:xfrm>
          <a:prstGeom prst="roundRect">
            <a:avLst>
              <a:gd name="adj" fmla="val 3103"/>
            </a:avLst>
          </a:prstGeom>
          <a:solidFill>
            <a:schemeClr val="bg1">
              <a:lumMod val="10000"/>
              <a:lumOff val="9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1E1E1E"/>
                </a:solidFill>
                <a:latin typeface="Calibri"/>
              </a:rPr>
              <a:t>Stinger Project</a:t>
            </a:r>
            <a:endParaRPr lang="en-US" sz="1000" b="1" kern="0" dirty="0" smtClean="0">
              <a:solidFill>
                <a:srgbClr val="1E1E1E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1E1E1E"/>
                </a:solidFill>
                <a:latin typeface="Calibri"/>
              </a:rPr>
              <a:t>(announced February 2013)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AND Interactive SQL-</a:t>
            </a:r>
            <a:r>
              <a:rPr lang="en-US" b="1" dirty="0" smtClean="0">
                <a:solidFill>
                  <a:srgbClr val="20BD0E"/>
                </a:solidFill>
              </a:rPr>
              <a:t>IN</a:t>
            </a:r>
            <a:r>
              <a:rPr lang="en-US" dirty="0" smtClean="0"/>
              <a:t>-Hadoop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572000" cy="1193289"/>
          </a:xfrm>
        </p:spPr>
        <p:txBody>
          <a:bodyPr/>
          <a:lstStyle/>
          <a:p>
            <a:pPr marL="0" indent="0">
              <a:spcBef>
                <a:spcPts val="1032"/>
              </a:spcBef>
              <a:buNone/>
            </a:pPr>
            <a:r>
              <a:rPr lang="en-US" dirty="0">
                <a:solidFill>
                  <a:srgbClr val="20BD0E"/>
                </a:solidFill>
              </a:rPr>
              <a:t>Stinger Initiative</a:t>
            </a:r>
            <a:r>
              <a:rPr lang="en-US" sz="1400" dirty="0" smtClean="0">
                <a:solidFill>
                  <a:srgbClr val="1E1E1E"/>
                </a:solidFill>
              </a:rPr>
              <a:t/>
            </a:r>
            <a:br>
              <a:rPr lang="en-US" sz="1400" dirty="0" smtClean="0">
                <a:solidFill>
                  <a:srgbClr val="1E1E1E"/>
                </a:solidFill>
              </a:rPr>
            </a:br>
            <a:r>
              <a:rPr lang="en-US" sz="2000" dirty="0" smtClean="0">
                <a:solidFill>
                  <a:srgbClr val="1E1E1E"/>
                </a:solidFill>
              </a:rPr>
              <a:t>A </a:t>
            </a:r>
            <a:r>
              <a:rPr lang="en-US" sz="2000" dirty="0">
                <a:solidFill>
                  <a:srgbClr val="1E1E1E"/>
                </a:solidFill>
              </a:rPr>
              <a:t>broad, community-based effort to </a:t>
            </a:r>
            <a:r>
              <a:rPr lang="en-US" sz="2000" dirty="0" smtClean="0">
                <a:solidFill>
                  <a:srgbClr val="1E1E1E"/>
                </a:solidFill>
              </a:rPr>
              <a:t>drive the next generation of HIVE</a:t>
            </a:r>
          </a:p>
          <a:p>
            <a:pPr marL="0" indent="0">
              <a:spcBef>
                <a:spcPts val="1032"/>
              </a:spcBef>
              <a:buNone/>
            </a:pPr>
            <a:endParaRPr lang="en-US" sz="1200" dirty="0" smtClean="0">
              <a:solidFill>
                <a:srgbClr val="1E1E1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858875" y="4048577"/>
            <a:ext cx="2235627" cy="1547800"/>
          </a:xfrm>
          <a:prstGeom prst="roundRect">
            <a:avLst>
              <a:gd name="adj" fmla="val 4504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90000"/>
                <a:lumOff val="1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55563" lvl="0" defTabSz="914400">
              <a:defRPr/>
            </a:pPr>
            <a:endParaRPr lang="en-US" sz="1200" b="1" kern="0" dirty="0" smtClean="0">
              <a:solidFill>
                <a:srgbClr val="1E1E1E"/>
              </a:solidFill>
              <a:latin typeface="Calibri"/>
            </a:endParaRPr>
          </a:p>
          <a:p>
            <a:pPr marL="55563" lvl="0" defTabSz="914400">
              <a:defRPr/>
            </a:pPr>
            <a:endParaRPr lang="en-US" sz="1200" b="1" kern="0" dirty="0" smtClean="0">
              <a:solidFill>
                <a:srgbClr val="1E1E1E"/>
              </a:solidFill>
              <a:latin typeface="Calibri"/>
            </a:endParaRPr>
          </a:p>
          <a:p>
            <a:pPr marL="55563" lvl="0" defTabSz="914400">
              <a:defRPr/>
            </a:pPr>
            <a:r>
              <a:rPr lang="en-US" sz="1200" b="1" kern="0" dirty="0" smtClean="0">
                <a:solidFill>
                  <a:srgbClr val="1E1E1E"/>
                </a:solidFill>
                <a:latin typeface="Calibri"/>
              </a:rPr>
              <a:t>Hive 0.13, April 2014:</a:t>
            </a:r>
            <a:endParaRPr lang="en-US" sz="1200" kern="0" dirty="0">
              <a:solidFill>
                <a:srgbClr val="1E1E1E"/>
              </a:solidFill>
              <a:latin typeface="Calibri"/>
            </a:endParaRP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>
                <a:solidFill>
                  <a:srgbClr val="1E1E1E"/>
                </a:solidFill>
                <a:latin typeface="Calibri"/>
              </a:rPr>
              <a:t>Hive on Apache </a:t>
            </a:r>
            <a:r>
              <a:rPr lang="en-US" sz="1050" kern="0" dirty="0" err="1">
                <a:solidFill>
                  <a:srgbClr val="1E1E1E"/>
                </a:solidFill>
                <a:latin typeface="Calibri"/>
              </a:rPr>
              <a:t>Tez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SQL standard authorization</a:t>
            </a: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Permanent UDFs</a:t>
            </a: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Vectorized</a:t>
            </a: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 Processing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55563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46633" y="2028292"/>
            <a:ext cx="2250755" cy="1356066"/>
          </a:xfrm>
          <a:prstGeom prst="roundRect">
            <a:avLst>
              <a:gd name="adj" fmla="val 569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1E1E1E"/>
                </a:solidFill>
                <a:latin typeface="Calibri"/>
              </a:rPr>
              <a:t>Hive 0.11, May 2013: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Calibri"/>
            </a:endParaRPr>
          </a:p>
          <a:p>
            <a:pPr marL="231775" marR="0" lvl="0" indent="-11271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Calibri"/>
              </a:rPr>
              <a:t>Base Optimizations</a:t>
            </a:r>
            <a:endParaRPr lang="en-US" sz="1050" kern="0" dirty="0" smtClean="0">
              <a:solidFill>
                <a:srgbClr val="1E1E1E"/>
              </a:solidFill>
              <a:latin typeface="Calibri"/>
            </a:endParaRPr>
          </a:p>
          <a:p>
            <a:pPr marL="231775" marR="0" lvl="0" indent="-112713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SQL Analytic Functions</a:t>
            </a:r>
          </a:p>
          <a:p>
            <a:pPr marL="231775" marR="0" lvl="0" indent="-112713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Calibri"/>
              </a:rPr>
              <a:t>ORCFile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Calibri"/>
              </a:rPr>
              <a:t>, Modern File Format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846633" y="3205067"/>
            <a:ext cx="2250755" cy="1163398"/>
          </a:xfrm>
          <a:prstGeom prst="roundRect">
            <a:avLst>
              <a:gd name="adj" fmla="val 505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55563" lvl="0" defTabSz="914400">
              <a:defRPr/>
            </a:pPr>
            <a:r>
              <a:rPr lang="en-US" sz="1200" b="1" kern="0" dirty="0" smtClean="0">
                <a:solidFill>
                  <a:srgbClr val="1E1E1E"/>
                </a:solidFill>
                <a:latin typeface="Calibri"/>
              </a:rPr>
              <a:t>Hive 0.12, October 2013:</a:t>
            </a:r>
          </a:p>
          <a:p>
            <a:pPr marL="287338" lvl="0" indent="-112713" defTabSz="914400">
              <a:buFont typeface="Arial"/>
              <a:buChar char="•"/>
              <a:defRPr/>
            </a:pPr>
            <a:endParaRPr lang="en-US" sz="700" kern="0" dirty="0" smtClean="0">
              <a:solidFill>
                <a:srgbClr val="1E1E1E"/>
              </a:solidFill>
              <a:latin typeface="Calibri"/>
            </a:endParaRP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VARCHAR, DATE Types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ORCFile</a:t>
            </a: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 predicate pushdown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Advanced Optimizations</a:t>
            </a:r>
          </a:p>
          <a:p>
            <a:pPr marL="287338" lvl="0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Performance Boosts via YARN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741" y="2601747"/>
            <a:ext cx="43034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432"/>
              </a:spcBef>
              <a:tabLst>
                <a:tab pos="569913" algn="l"/>
              </a:tabLst>
            </a:pPr>
            <a:r>
              <a:rPr lang="en-US" b="1" dirty="0" smtClean="0">
                <a:solidFill>
                  <a:srgbClr val="20BD0E"/>
                </a:solidFill>
              </a:rPr>
              <a:t>Speed</a:t>
            </a:r>
            <a:r>
              <a:rPr lang="en-US" sz="2000" dirty="0" smtClean="0">
                <a:solidFill>
                  <a:srgbClr val="20BD0E"/>
                </a:solidFill>
              </a:rPr>
              <a:t/>
            </a:r>
            <a:br>
              <a:rPr lang="en-US" sz="2000" dirty="0" smtClean="0">
                <a:solidFill>
                  <a:srgbClr val="20BD0E"/>
                </a:solidFill>
              </a:rPr>
            </a:br>
            <a:r>
              <a:rPr lang="en-US" sz="1600" dirty="0" smtClean="0"/>
              <a:t>Improve Hive query </a:t>
            </a:r>
            <a:r>
              <a:rPr lang="en-US" sz="1600" dirty="0"/>
              <a:t>performance by </a:t>
            </a:r>
            <a:r>
              <a:rPr lang="en-US" sz="1600" dirty="0" smtClean="0"/>
              <a:t>100X to allow for interactive query times (seconds)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5741" y="3524823"/>
            <a:ext cx="4303459" cy="94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b="1" dirty="0" smtClean="0">
                <a:solidFill>
                  <a:srgbClr val="20BD0E"/>
                </a:solidFill>
              </a:rPr>
              <a:t>Scale</a:t>
            </a:r>
            <a:endParaRPr lang="en-US" sz="2000" b="1" dirty="0" smtClean="0">
              <a:solidFill>
                <a:srgbClr val="20BD0E"/>
              </a:solidFill>
            </a:endParaRPr>
          </a:p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1600" dirty="0" smtClean="0"/>
              <a:t>The </a:t>
            </a:r>
            <a:r>
              <a:rPr lang="en-US" sz="1600" dirty="0"/>
              <a:t>only SQL interface to Hadoop </a:t>
            </a:r>
            <a:r>
              <a:rPr lang="en-US" sz="1600" dirty="0" smtClean="0"/>
              <a:t>designed </a:t>
            </a:r>
            <a:r>
              <a:rPr lang="en-US" sz="1600" dirty="0"/>
              <a:t>for queries that scale from TB to </a:t>
            </a:r>
            <a:r>
              <a:rPr lang="en-US" sz="1600" dirty="0" smtClean="0"/>
              <a:t>PB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25741" y="4548658"/>
            <a:ext cx="4303459" cy="91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b="1" dirty="0" smtClean="0">
                <a:solidFill>
                  <a:srgbClr val="20BD0E"/>
                </a:solidFill>
              </a:rPr>
              <a:t>SQL</a:t>
            </a:r>
            <a:endParaRPr lang="en-US" sz="2000" b="1" dirty="0" smtClean="0">
              <a:solidFill>
                <a:srgbClr val="20BD0E"/>
              </a:solidFill>
            </a:endParaRPr>
          </a:p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1600" dirty="0" smtClean="0"/>
              <a:t>Support </a:t>
            </a:r>
            <a:r>
              <a:rPr lang="en-US" sz="1600" dirty="0"/>
              <a:t>broadest range of </a:t>
            </a:r>
            <a:r>
              <a:rPr lang="en-US" sz="1600" dirty="0" smtClean="0"/>
              <a:t>SQL semantics </a:t>
            </a:r>
            <a:r>
              <a:rPr lang="en-US" sz="1600" dirty="0"/>
              <a:t>for analytic applications running </a:t>
            </a:r>
            <a:r>
              <a:rPr lang="en-US" sz="1600" dirty="0" smtClean="0"/>
              <a:t>against </a:t>
            </a:r>
            <a:r>
              <a:rPr lang="en-US" sz="1600" dirty="0"/>
              <a:t>Hadoop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5683387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ts val="1032"/>
              </a:spcBef>
            </a:pPr>
            <a:r>
              <a:rPr lang="en-US" sz="3200" dirty="0" smtClean="0"/>
              <a:t>…all </a:t>
            </a:r>
            <a:r>
              <a:rPr lang="en-US" sz="3200" b="1" dirty="0" smtClean="0">
                <a:solidFill>
                  <a:srgbClr val="20BD0E"/>
                </a:solidFill>
              </a:rPr>
              <a:t>IN</a:t>
            </a:r>
            <a:r>
              <a:rPr lang="en-US" sz="3200" dirty="0" smtClean="0"/>
              <a:t> Hadoop</a:t>
            </a:r>
            <a:endParaRPr lang="en-US" sz="32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25742" y="2601747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5742" y="3516015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5742" y="4548658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742" y="5596377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511" y="2359153"/>
            <a:ext cx="5923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32"/>
              </a:spcBef>
            </a:pPr>
            <a:r>
              <a:rPr lang="en-US" sz="1100" dirty="0">
                <a:solidFill>
                  <a:srgbClr val="1E1E1E"/>
                </a:solidFill>
              </a:rPr>
              <a:t>Goals: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Stinger Highlights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13 months</a:t>
            </a:r>
          </a:p>
          <a:p>
            <a:r>
              <a:rPr lang="en-US" dirty="0" smtClean="0"/>
              <a:t>145 separate contributors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/>
              <a:t>44 separate entities</a:t>
            </a:r>
          </a:p>
          <a:p>
            <a:r>
              <a:rPr lang="en-US" dirty="0" smtClean="0"/>
              <a:t>3 Hive releases, 0.11, 0.12, and 0.13</a:t>
            </a:r>
          </a:p>
          <a:p>
            <a:r>
              <a:rPr lang="en-US" dirty="0" smtClean="0"/>
              <a:t>392,000 lines of new Java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5400" dirty="0"/>
              <a:t>Now this is not the end. </a:t>
            </a:r>
            <a:r>
              <a:rPr lang="en-US" sz="5400" dirty="0" smtClean="0"/>
              <a:t>It </a:t>
            </a:r>
            <a:r>
              <a:rPr lang="en-US" sz="5400" dirty="0"/>
              <a:t>is not even the beginning of the end. But it is, perhaps, the end of the beginning</a:t>
            </a:r>
            <a:r>
              <a:rPr lang="en-US" sz="5400" dirty="0" smtClean="0"/>
              <a:t>.</a:t>
            </a:r>
          </a:p>
          <a:p>
            <a:pPr marL="0" indent="0" algn="ctr">
              <a:buNone/>
            </a:pPr>
            <a:r>
              <a:rPr lang="en-US" sz="4000" b="0" dirty="0" smtClean="0"/>
              <a:t>-Winston Churchill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6169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0.13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spcBef>
                <a:spcPts val="1376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TPC </a:t>
            </a:r>
            <a:r>
              <a:rPr lang="en-US" sz="2400" dirty="0" err="1">
                <a:solidFill>
                  <a:prstClr val="black"/>
                </a:solidFill>
              </a:rPr>
              <a:t>Benchmark™DS</a:t>
            </a:r>
            <a:r>
              <a:rPr lang="en-US" sz="2400" b="0" dirty="0">
                <a:solidFill>
                  <a:prstClr val="black"/>
                </a:solidFill>
              </a:rPr>
              <a:t> is a decision support benchmark that models queries and data maintenance. It evaluates decision support systems that examine large volumes of data to answer real-world business questions.</a:t>
            </a:r>
          </a:p>
          <a:p>
            <a:pPr marL="342900" lvl="2" indent="-342900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Arial"/>
              <a:buChar char="•"/>
            </a:pPr>
            <a:r>
              <a:rPr lang="en-US" sz="2400" b="1" dirty="0">
                <a:solidFill>
                  <a:prstClr val="black"/>
                </a:solidFill>
                <a:cs typeface="Arial"/>
              </a:rPr>
              <a:t>Test: </a:t>
            </a:r>
            <a:r>
              <a:rPr lang="en-US" sz="2400" dirty="0">
                <a:solidFill>
                  <a:prstClr val="black"/>
                </a:solidFill>
                <a:cs typeface="Arial"/>
              </a:rPr>
              <a:t>50 SQL queries </a:t>
            </a:r>
            <a:r>
              <a:rPr lang="en-US" sz="2400" dirty="0" smtClean="0">
                <a:solidFill>
                  <a:prstClr val="black"/>
                </a:solidFill>
                <a:cs typeface="Arial"/>
              </a:rPr>
              <a:t>on Hive 0.13</a:t>
            </a:r>
            <a:endParaRPr lang="en-US" sz="1800" dirty="0" smtClean="0">
              <a:solidFill>
                <a:srgbClr val="1E1E1E"/>
              </a:solidFill>
            </a:endParaRPr>
          </a:p>
          <a:p>
            <a:pPr marL="342900" lvl="0" indent="-342900">
              <a:spcBef>
                <a:spcPts val="1376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Test </a:t>
            </a:r>
            <a:r>
              <a:rPr lang="en-US" sz="2400" dirty="0">
                <a:solidFill>
                  <a:prstClr val="black"/>
                </a:solidFill>
              </a:rPr>
              <a:t>Environment</a:t>
            </a:r>
          </a:p>
          <a:p>
            <a:pPr marL="739775" lvl="3" indent="-342900" defTabSz="282575">
              <a:spcBef>
                <a:spcPts val="776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E1E1E"/>
                </a:solidFill>
              </a:rPr>
              <a:t>Driven by the Hive </a:t>
            </a:r>
            <a:r>
              <a:rPr lang="en-US" sz="1600" b="1" dirty="0" err="1">
                <a:solidFill>
                  <a:srgbClr val="1E1E1E"/>
                </a:solidFill>
              </a:rPr>
              <a:t>Testbench</a:t>
            </a:r>
            <a:r>
              <a:rPr lang="en-US" sz="1600" dirty="0">
                <a:solidFill>
                  <a:srgbClr val="1E1E1E"/>
                </a:solidFill>
              </a:rPr>
              <a:t>: </a:t>
            </a:r>
            <a:r>
              <a:rPr lang="en-US" sz="1600" u="sng" dirty="0">
                <a:solidFill>
                  <a:srgbClr val="1E1E1E"/>
                </a:solidFill>
              </a:rPr>
              <a:t>https://</a:t>
            </a:r>
            <a:r>
              <a:rPr lang="en-US" sz="1600" u="sng" dirty="0" err="1">
                <a:solidFill>
                  <a:srgbClr val="1E1E1E"/>
                </a:solidFill>
              </a:rPr>
              <a:t>github.com</a:t>
            </a:r>
            <a:r>
              <a:rPr lang="en-US" sz="1600" u="sng" dirty="0">
                <a:solidFill>
                  <a:srgbClr val="1E1E1E"/>
                </a:solidFill>
              </a:rPr>
              <a:t>/</a:t>
            </a:r>
            <a:r>
              <a:rPr lang="en-US" sz="1600" u="sng" dirty="0" err="1">
                <a:solidFill>
                  <a:srgbClr val="1E1E1E"/>
                </a:solidFill>
              </a:rPr>
              <a:t>cartershanklin</a:t>
            </a:r>
            <a:r>
              <a:rPr lang="en-US" sz="1600" u="sng" dirty="0">
                <a:solidFill>
                  <a:srgbClr val="1E1E1E"/>
                </a:solidFill>
              </a:rPr>
              <a:t>/hive-</a:t>
            </a:r>
            <a:r>
              <a:rPr lang="en-US" sz="1600" u="sng" dirty="0" err="1">
                <a:solidFill>
                  <a:srgbClr val="1E1E1E"/>
                </a:solidFill>
              </a:rPr>
              <a:t>testbench</a:t>
            </a:r>
            <a:endParaRPr lang="en-US" sz="1600" dirty="0">
              <a:solidFill>
                <a:srgbClr val="1E1E1E"/>
              </a:solidFill>
            </a:endParaRPr>
          </a:p>
          <a:p>
            <a:pPr marL="739775" lvl="3" indent="-342900" defTabSz="282575">
              <a:spcBef>
                <a:spcPts val="776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E1E1E"/>
                </a:solidFill>
              </a:rPr>
              <a:t>Nodes</a:t>
            </a:r>
            <a:r>
              <a:rPr lang="en-US" sz="1600" dirty="0">
                <a:solidFill>
                  <a:srgbClr val="1E1E1E"/>
                </a:solidFill>
              </a:rPr>
              <a:t>: 20 nodes, 256 GB per </a:t>
            </a:r>
            <a:r>
              <a:rPr lang="en-US" sz="1600" dirty="0" smtClean="0">
                <a:solidFill>
                  <a:srgbClr val="1E1E1E"/>
                </a:solidFill>
              </a:rPr>
              <a:t>node – only 48G per node used for Hive</a:t>
            </a:r>
            <a:endParaRPr lang="en-US" sz="1600" dirty="0">
              <a:solidFill>
                <a:srgbClr val="1E1E1E"/>
              </a:solidFill>
            </a:endParaRPr>
          </a:p>
          <a:p>
            <a:pPr marL="739775" lvl="3" indent="-342900" defTabSz="282575">
              <a:spcBef>
                <a:spcPts val="776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E1E1E"/>
                </a:solidFill>
              </a:rPr>
              <a:t>Drives: </a:t>
            </a:r>
            <a:r>
              <a:rPr lang="en-US" sz="1600" dirty="0">
                <a:solidFill>
                  <a:srgbClr val="1E1E1E"/>
                </a:solidFill>
              </a:rPr>
              <a:t>6x 4TB WDC WD4000FYYZ-0 drives per node</a:t>
            </a:r>
            <a:endParaRPr lang="en-US" sz="1600" b="1" dirty="0">
              <a:solidFill>
                <a:srgbClr val="1E1E1E"/>
              </a:solidFill>
            </a:endParaRPr>
          </a:p>
          <a:p>
            <a:pPr marL="739775" lvl="3" indent="-342900" defTabSz="282575">
              <a:spcBef>
                <a:spcPts val="776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E1E1E"/>
                </a:solidFill>
              </a:rPr>
              <a:t>Interconnect: </a:t>
            </a:r>
            <a:r>
              <a:rPr lang="en-US" sz="1600" dirty="0">
                <a:solidFill>
                  <a:srgbClr val="1E1E1E"/>
                </a:solidFill>
              </a:rPr>
              <a:t>10GB</a:t>
            </a:r>
          </a:p>
          <a:p>
            <a:pPr marL="739775" lvl="3" indent="-342900" defTabSz="282575">
              <a:spcBef>
                <a:spcPts val="776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E1E1E"/>
                </a:solidFill>
              </a:rPr>
              <a:t>Processors</a:t>
            </a:r>
            <a:r>
              <a:rPr lang="en-US" sz="1600" dirty="0">
                <a:solidFill>
                  <a:srgbClr val="1E1E1E"/>
                </a:solidFill>
              </a:rPr>
              <a:t>: 2x Intel(R) Xeon(R) CPU E5-2640 v2 @ 2.00GHz for total of 16 CPU cores per </a:t>
            </a:r>
            <a:r>
              <a:rPr lang="en-US" sz="1600" dirty="0" smtClean="0">
                <a:solidFill>
                  <a:srgbClr val="1E1E1E"/>
                </a:solidFill>
              </a:rPr>
              <a:t>machine</a:t>
            </a:r>
            <a:endParaRPr lang="en-US" sz="1600" dirty="0" smtClean="0">
              <a:solidFill>
                <a:srgbClr val="1E1E1E"/>
              </a:solidFill>
            </a:endParaRPr>
          </a:p>
          <a:p>
            <a:pPr marL="739775" lvl="3" indent="-342900" defTabSz="282575">
              <a:spcBef>
                <a:spcPts val="776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1E1E1E"/>
                </a:solidFill>
              </a:rPr>
              <a:t>Scale:</a:t>
            </a:r>
            <a:r>
              <a:rPr lang="en-US" sz="1600" dirty="0" smtClean="0">
                <a:solidFill>
                  <a:srgbClr val="1E1E1E"/>
                </a:solidFill>
              </a:rPr>
              <a:t> </a:t>
            </a:r>
            <a:r>
              <a:rPr lang="en-US" sz="1600" dirty="0" smtClean="0">
                <a:solidFill>
                  <a:srgbClr val="1E1E1E"/>
                </a:solidFill>
              </a:rPr>
              <a:t>30K (30T total data)</a:t>
            </a:r>
            <a:endParaRPr lang="en-US" sz="1600" dirty="0">
              <a:solidFill>
                <a:srgbClr val="1E1E1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4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</a:t>
            </a:r>
            <a:endParaRPr lang="en-US" dirty="0"/>
          </a:p>
        </p:txBody>
      </p:sp>
      <p:pic>
        <p:nvPicPr>
          <p:cNvPr id="4" name="Picture 3" descr="Hive13tpcd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1400"/>
            <a:ext cx="8026400" cy="5338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6550" y="1787951"/>
            <a:ext cx="252095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modified to have partition key that duplicates join key, making it easier for the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optimizer to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which partitions to scan.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9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</a:t>
            </a:r>
            <a:endParaRPr lang="en-US" dirty="0"/>
          </a:p>
        </p:txBody>
      </p:sp>
      <p:pic>
        <p:nvPicPr>
          <p:cNvPr id="4" name="Picture 3" descr="Hive13tpcd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054100"/>
            <a:ext cx="7846748" cy="537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4850" y="2343150"/>
            <a:ext cx="252095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modified to have partition key that duplicates join key, making it easier for the optimizer to choose which partitions to scan.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3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Semantics</a:t>
            </a:r>
            <a:endParaRPr lang="en-US" dirty="0"/>
          </a:p>
        </p:txBody>
      </p:sp>
      <p:graphicFrame>
        <p:nvGraphicFramePr>
          <p:cNvPr id="9" name="Shape 601"/>
          <p:cNvGraphicFramePr/>
          <p:nvPr>
            <p:extLst>
              <p:ext uri="{D42A27DB-BD31-4B8C-83A1-F6EECF244321}">
                <p14:modId xmlns:p14="http://schemas.microsoft.com/office/powerpoint/2010/main" val="214368023"/>
              </p:ext>
            </p:extLst>
          </p:nvPr>
        </p:nvGraphicFramePr>
        <p:xfrm>
          <a:off x="884894" y="1423868"/>
          <a:ext cx="7374211" cy="39927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584"/>
                <a:gridCol w="5379627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b="1" dirty="0" smtClean="0">
                          <a:solidFill>
                            <a:srgbClr val="1E1E1E"/>
                          </a:solidFill>
                          <a:latin typeface="+mn-lt"/>
                        </a:rPr>
                        <a:t>Release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dirty="0" smtClean="0">
                          <a:solidFill>
                            <a:srgbClr val="1E1E1E"/>
                          </a:solidFill>
                        </a:rPr>
                        <a:t>SQL Semantics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0.10 &amp; before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+mn-lt"/>
                        </a:rPr>
                        <a:t>SELECT, JOIN, WHERE, GROUP BY, HAVING, ORDER BY, UNION, ROLLUP/CUBE,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subqueries</a:t>
                      </a:r>
                      <a:r>
                        <a:rPr lang="en-US" sz="1600" baseline="0" dirty="0" smtClean="0">
                          <a:latin typeface="+mn-lt"/>
                        </a:rPr>
                        <a:t> in FROM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0.11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aseline="0" dirty="0" smtClean="0">
                          <a:latin typeface="+mn-lt"/>
                        </a:rPr>
                        <a:t>Windowing functions (RANK, ROW_NUMBER) and OVER clause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0.13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Subqueries</a:t>
                      </a:r>
                      <a:r>
                        <a:rPr lang="en-US" sz="1600" baseline="0" dirty="0" smtClean="0"/>
                        <a:t> with IN, EXISTS in WHERE and HAVING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Common table expressions (WITH clause)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Join condition in WHERE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CREATE FUNCTION (stored on cluster)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+mn-lt"/>
                        </a:rPr>
                        <a:t>Next Steps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Temporary tables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>
                          <a:latin typeface="+mn-lt"/>
                        </a:rPr>
                        <a:t>Subqueries</a:t>
                      </a:r>
                      <a:r>
                        <a:rPr lang="en-US" sz="1600" baseline="0" dirty="0" smtClean="0">
                          <a:latin typeface="+mn-lt"/>
                        </a:rPr>
                        <a:t> with equality and inequality operators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Full UNION support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Set operators, EXCEPT and INTERSECT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5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graphicFrame>
        <p:nvGraphicFramePr>
          <p:cNvPr id="9" name="Shape 601"/>
          <p:cNvGraphicFramePr/>
          <p:nvPr>
            <p:extLst>
              <p:ext uri="{D42A27DB-BD31-4B8C-83A1-F6EECF244321}">
                <p14:modId xmlns:p14="http://schemas.microsoft.com/office/powerpoint/2010/main" val="1936263893"/>
              </p:ext>
            </p:extLst>
          </p:nvPr>
        </p:nvGraphicFramePr>
        <p:xfrm>
          <a:off x="884894" y="1423868"/>
          <a:ext cx="7374211" cy="3809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584"/>
                <a:gridCol w="5379627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b="1" dirty="0" smtClean="0">
                          <a:solidFill>
                            <a:srgbClr val="1E1E1E"/>
                          </a:solidFill>
                          <a:latin typeface="+mn-lt"/>
                        </a:rPr>
                        <a:t>Release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 sz="1600" dirty="0" smtClean="0">
                          <a:solidFill>
                            <a:srgbClr val="1E1E1E"/>
                          </a:solidFill>
                        </a:rPr>
                        <a:t>Security</a:t>
                      </a:r>
                      <a:endParaRPr lang="x-none" sz="1600" b="1" dirty="0">
                        <a:solidFill>
                          <a:srgbClr val="1E1E1E"/>
                        </a:solidFill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0.12 &amp; before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>
                          <a:latin typeface="+mn-lt"/>
                        </a:rPr>
                        <a:t>StorageBasedAuthorizationProvider</a:t>
                      </a:r>
                      <a:r>
                        <a:rPr lang="en-US" sz="1600" baseline="0" dirty="0" smtClean="0">
                          <a:latin typeface="+mn-lt"/>
                        </a:rPr>
                        <a:t>, maps file level security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secure, based on HDFS security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coarse grained, no column or row level 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default, all advisory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everyone has grant permissions</a:t>
                      </a: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Hive 0.13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aseline="0" dirty="0" smtClean="0">
                          <a:latin typeface="+mn-lt"/>
                        </a:rPr>
                        <a:t>SQL </a:t>
                      </a:r>
                      <a:r>
                        <a:rPr lang="en-US" sz="1600" baseline="0" dirty="0" smtClean="0">
                          <a:latin typeface="+mn-lt"/>
                        </a:rPr>
                        <a:t>standard security for tables, views, and databases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GRANT/REVOKE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ROLEs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Column </a:t>
                      </a:r>
                      <a:r>
                        <a:rPr lang="en-US" sz="1600" baseline="0" dirty="0" smtClean="0">
                          <a:latin typeface="+mn-lt"/>
                        </a:rPr>
                        <a:t>and row level </a:t>
                      </a:r>
                      <a:r>
                        <a:rPr lang="en-US" sz="1600" baseline="0" dirty="0" smtClean="0">
                          <a:latin typeface="+mn-lt"/>
                        </a:rPr>
                        <a:t>permissions via views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</a:tr>
              <a:tr h="39342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Next Steps</a:t>
                      </a:r>
                      <a:endParaRPr lang="en-US" sz="1600" baseline="0" dirty="0" smtClean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Integration with XA Secure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Extend to cover execution of functions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9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12319</TotalTime>
  <Words>1028</Words>
  <Application>Microsoft Macintosh PowerPoint</Application>
  <PresentationFormat>On-screen Show (4:3)</PresentationFormat>
  <Paragraphs>188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Hive for Analytic Workloads</vt:lpstr>
      <vt:lpstr>Batch AND Interactive SQL-IN-Hadoop</vt:lpstr>
      <vt:lpstr>Stinger Highlights</vt:lpstr>
      <vt:lpstr>PowerPoint Presentation</vt:lpstr>
      <vt:lpstr>Hive 0.13 Performance</vt:lpstr>
      <vt:lpstr>Benchmark Results</vt:lpstr>
      <vt:lpstr>Benchmark Results</vt:lpstr>
      <vt:lpstr>SQL Semantics</vt:lpstr>
      <vt:lpstr>Security</vt:lpstr>
      <vt:lpstr>Data Type Conformance</vt:lpstr>
      <vt:lpstr>Read and Write, ACID</vt:lpstr>
      <vt:lpstr>Optimizer</vt:lpstr>
      <vt:lpstr>PowerPoint Presentation</vt:lpstr>
      <vt:lpstr>PowerPoint Presentation</vt:lpstr>
      <vt:lpstr>ORC File Format</vt:lpstr>
      <vt:lpstr>ORC File Format</vt:lpstr>
      <vt:lpstr>Vectorized Query Execution</vt:lpstr>
      <vt:lpstr>Try it Yourself</vt:lpstr>
      <vt:lpstr>Thank You!</vt:lpstr>
    </vt:vector>
  </TitlesOfParts>
  <Manager/>
  <Company>Hortonworks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Advisory Board meeting - Oct 2013</dc:title>
  <dc:subject/>
  <dc:creator>Bob Page</dc:creator>
  <cp:keywords/>
  <dc:description>October 2013</dc:description>
  <cp:lastModifiedBy>Alan Gates</cp:lastModifiedBy>
  <cp:revision>153</cp:revision>
  <dcterms:created xsi:type="dcterms:W3CDTF">2013-10-23T20:48:32Z</dcterms:created>
  <dcterms:modified xsi:type="dcterms:W3CDTF">2014-06-04T16:26:19Z</dcterms:modified>
  <cp:category/>
</cp:coreProperties>
</file>