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82" r:id="rId3"/>
    <p:sldId id="267" r:id="rId4"/>
    <p:sldId id="259" r:id="rId5"/>
    <p:sldId id="270" r:id="rId6"/>
    <p:sldId id="268" r:id="rId7"/>
    <p:sldId id="269" r:id="rId8"/>
    <p:sldId id="283" r:id="rId9"/>
    <p:sldId id="278" r:id="rId10"/>
    <p:sldId id="275" r:id="rId11"/>
    <p:sldId id="276" r:id="rId12"/>
    <p:sldId id="277" r:id="rId13"/>
    <p:sldId id="260" r:id="rId14"/>
    <p:sldId id="261" r:id="rId15"/>
    <p:sldId id="271" r:id="rId16"/>
    <p:sldId id="265" r:id="rId17"/>
    <p:sldId id="279" r:id="rId18"/>
    <p:sldId id="266" r:id="rId19"/>
    <p:sldId id="262" r:id="rId20"/>
    <p:sldId id="280" r:id="rId21"/>
    <p:sldId id="281" r:id="rId22"/>
    <p:sldId id="272" r:id="rId23"/>
    <p:sldId id="263" r:id="rId24"/>
    <p:sldId id="273" r:id="rId25"/>
    <p:sldId id="274" r:id="rId2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F6DBF0-96B2-AC47-869C-BB30F3B0BF5E}">
          <p14:sldIdLst>
            <p14:sldId id="256"/>
            <p14:sldId id="282"/>
            <p14:sldId id="267"/>
            <p14:sldId id="259"/>
            <p14:sldId id="270"/>
            <p14:sldId id="268"/>
            <p14:sldId id="269"/>
            <p14:sldId id="283"/>
            <p14:sldId id="278"/>
            <p14:sldId id="275"/>
            <p14:sldId id="276"/>
            <p14:sldId id="277"/>
            <p14:sldId id="260"/>
            <p14:sldId id="261"/>
            <p14:sldId id="271"/>
            <p14:sldId id="265"/>
            <p14:sldId id="279"/>
            <p14:sldId id="266"/>
            <p14:sldId id="262"/>
            <p14:sldId id="280"/>
            <p14:sldId id="281"/>
            <p14:sldId id="272"/>
            <p14:sldId id="263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2008" y="-68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D2D97-C243-FE41-A005-C208BED072E7}" type="datetimeFigureOut">
              <a:rPr lang="en-US" smtClean="0"/>
              <a:t>6/3/14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C267C-F585-A641-A2F2-5501115A2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6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This software does not yet</a:t>
            </a:r>
            <a:r>
              <a:rPr lang="en-US" baseline="0" dirty="0" smtClean="0"/>
              <a:t> exist. I hope and believe that it will. I don’t believe in promoting vaporware! I want to have a discussion about where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is going so as many of us can shape it. This seems like a great time and place to have it.</a:t>
            </a:r>
          </a:p>
          <a:p>
            <a:pPr marL="228600" indent="-228600">
              <a:buAutoNum type="arabicPeriod"/>
            </a:pPr>
            <a:r>
              <a:rPr lang="en-US" dirty="0" smtClean="0"/>
              <a:t>My</a:t>
            </a:r>
            <a:r>
              <a:rPr lang="en-US" baseline="0" dirty="0" smtClean="0"/>
              <a:t> background is in database. I think like a database guy. I’ve been thinking really hard about how to bring the “good stuff” from databases over to </a:t>
            </a:r>
            <a:r>
              <a:rPr lang="en-US" baseline="0" dirty="0" err="1" smtClean="0"/>
              <a:t>Hadoop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I have a deep knowledge of BI, and what BI tools need from their underlying data system, having written Mondrian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C267C-F585-A641-A2F2-5501115A2A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89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today brings a lot of brute force.</a:t>
            </a:r>
          </a:p>
          <a:p>
            <a:endParaRPr lang="en-US" dirty="0" smtClean="0"/>
          </a:p>
          <a:p>
            <a:r>
              <a:rPr lang="en-US" dirty="0" smtClean="0"/>
              <a:t>It can</a:t>
            </a:r>
            <a:r>
              <a:rPr lang="en-US" baseline="0" dirty="0" smtClean="0"/>
              <a:t> be more effective if it were a bit smarter. We cannot make effective use of memory unless we are a bit smarter.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C267C-F585-A641-A2F2-5501115A2A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22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 of memory</a:t>
            </a:r>
            <a:r>
              <a:rPr lang="en-US" baseline="0" dirty="0" smtClean="0"/>
              <a:t> now. But still not enough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C267C-F585-A641-A2F2-5501115A2A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37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Bringing all kinds of data into the </a:t>
            </a:r>
            <a:r>
              <a:rPr lang="en-US" dirty="0" err="1" smtClean="0"/>
              <a:t>Hadoop</a:t>
            </a:r>
            <a:r>
              <a:rPr lang="en-US" dirty="0" smtClean="0"/>
              <a:t> tent</a:t>
            </a:r>
            <a:r>
              <a:rPr lang="en-US" baseline="0" dirty="0" smtClean="0"/>
              <a:t> - </a:t>
            </a:r>
            <a:r>
              <a:rPr lang="en-US" dirty="0" smtClean="0"/>
              <a:t>Batch, interactive, streaming, iterative</a:t>
            </a:r>
          </a:p>
          <a:p>
            <a:r>
              <a:rPr lang="en-US" dirty="0" smtClean="0"/>
              <a:t>Declarative, algebraic, transparent</a:t>
            </a:r>
            <a:r>
              <a:rPr lang="en-US" baseline="0" dirty="0" smtClean="0"/>
              <a:t> - </a:t>
            </a:r>
            <a:r>
              <a:rPr lang="en-US" dirty="0" smtClean="0"/>
              <a:t>Applications use different copies of data without knowing it</a:t>
            </a:r>
          </a:p>
          <a:p>
            <a:r>
              <a:rPr lang="en-US" dirty="0" smtClean="0"/>
              <a:t>Making </a:t>
            </a:r>
            <a:r>
              <a:rPr lang="en-US" dirty="0" err="1" smtClean="0"/>
              <a:t>Hadoop</a:t>
            </a:r>
            <a:r>
              <a:rPr lang="en-US" dirty="0" smtClean="0"/>
              <a:t> smarter – Adding</a:t>
            </a:r>
            <a:r>
              <a:rPr lang="en-US" baseline="0" dirty="0" smtClean="0"/>
              <a:t> brains to compliment </a:t>
            </a:r>
            <a:r>
              <a:rPr lang="en-US" baseline="0" dirty="0" err="1" smtClean="0"/>
              <a:t>Hadoop’s</a:t>
            </a:r>
            <a:r>
              <a:rPr lang="en-US" baseline="0" dirty="0" smtClean="0"/>
              <a:t> formidable brawn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C267C-F585-A641-A2F2-5501115A2A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11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mage2_16x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0099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817942"/>
            <a:ext cx="11238523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8" y="6311551"/>
            <a:ext cx="4519787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2" y="3440073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7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85342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3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rgbClr val="1E1E1E"/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85342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2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85342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9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85342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82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30"/>
            <a:ext cx="10360501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/>
          <a:lstStyle/>
          <a:p>
            <a:fld id="{BFBCA2BC-3AF1-7644-B396-A273EDA4BA14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5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5"/>
            <a:ext cx="2844059" cy="365125"/>
          </a:xfrm>
          <a:prstGeom prst="rect">
            <a:avLst/>
          </a:prstGeom>
        </p:spPr>
        <p:txBody>
          <a:bodyPr/>
          <a:lstStyle/>
          <a:p>
            <a:fld id="{B16F8A2F-5DEF-4E41-860D-653CC2DC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0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5"/>
            <a:ext cx="1096994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/>
          <a:lstStyle/>
          <a:p>
            <a:fld id="{BFBCA2BC-3AF1-7644-B396-A273EDA4BA14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5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5"/>
            <a:ext cx="2844059" cy="365125"/>
          </a:xfrm>
          <a:prstGeom prst="rect">
            <a:avLst/>
          </a:prstGeom>
        </p:spPr>
        <p:txBody>
          <a:bodyPr/>
          <a:lstStyle/>
          <a:p>
            <a:fld id="{B16F8A2F-5DEF-4E41-860D-653CC2DC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image5_16x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0099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817942"/>
            <a:ext cx="11238523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8" y="6311551"/>
            <a:ext cx="4519787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2" y="3440073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6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35"/>
            <a:ext cx="11010311" cy="226026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26912"/>
            <a:ext cx="11010311" cy="9082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  <p:pic>
        <p:nvPicPr>
          <p:cNvPr id="5" name="Picture 4" descr="Hor_White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4" y="6090525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5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image4_16x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7"/>
            <a:ext cx="12188825" cy="313945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714510"/>
            <a:ext cx="12188825" cy="114349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949338"/>
            <a:ext cx="11010311" cy="15203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two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2522589"/>
            <a:ext cx="11010311" cy="6402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one line)</a:t>
            </a:r>
            <a:endParaRPr lang="en-US" dirty="0"/>
          </a:p>
        </p:txBody>
      </p:sp>
      <p:pic>
        <p:nvPicPr>
          <p:cNvPr id="10" name="Picture 9" descr="Hor_White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4" y="6090525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2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"/>
            <a:ext cx="12188825" cy="3973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29"/>
            <a:ext cx="11010311" cy="2260262"/>
          </a:xfrm>
          <a:prstGeom prst="rect">
            <a:avLst/>
          </a:prstGeom>
          <a:noFill/>
        </p:spPr>
        <p:txBody>
          <a:bodyPr wrap="square" bIns="137160" anchor="b" anchorCtr="0">
            <a:noAutofit/>
          </a:bodyPr>
          <a:lstStyle>
            <a:lvl1pPr marL="0" indent="0" algn="l" defTabSz="454025">
              <a:spcAft>
                <a:spcPts val="0"/>
              </a:spcAft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56302"/>
            <a:ext cx="11010311" cy="961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aseline="0">
                <a:solidFill>
                  <a:srgbClr val="818A8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2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rgbClr val="1E1E1E"/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2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2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87553" cy="10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or_RGBLogo.png"/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399" y="6098077"/>
            <a:ext cx="1298448" cy="488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900" b="1" spc="-70" dirty="0" smtClean="0">
                <a:solidFill>
                  <a:schemeClr val="accent4"/>
                </a:solidFill>
                <a:latin typeface="+mn-lt"/>
              </a:rPr>
              <a:t>Page </a:t>
            </a:r>
            <a:fld id="{9484F7A5-6A8F-8446-A111-2677E1911D97}" type="slidenum">
              <a:rPr lang="en-US" sz="900" b="1" spc="-70" smtClean="0">
                <a:solidFill>
                  <a:schemeClr val="accent4"/>
                </a:solidFill>
                <a:latin typeface="+mn-lt"/>
              </a:rPr>
              <a:pPr algn="l">
                <a:lnSpc>
                  <a:spcPct val="90000"/>
                </a:lnSpc>
              </a:pPr>
              <a:t>‹#›</a:t>
            </a:fld>
            <a:endParaRPr lang="en-US" sz="900" b="1" spc="-70" dirty="0" smtClean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4686" y="6476473"/>
            <a:ext cx="2655787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Bef>
                <a:spcPts val="0"/>
              </a:spcBef>
              <a:buFont typeface="Arial"/>
              <a:buNone/>
              <a:defRPr/>
            </a:pPr>
            <a:r>
              <a:rPr lang="en-US" sz="900" dirty="0" smtClean="0">
                <a:solidFill>
                  <a:schemeClr val="accent4"/>
                </a:solidFill>
                <a:latin typeface="+mn-lt"/>
                <a:ea typeface="ヒラギノ角ゴ Pro W3" charset="-128"/>
                <a:cs typeface="ヒラギノ角ゴ Pro W3" charset="-128"/>
              </a:rPr>
              <a:t>©</a:t>
            </a:r>
            <a:r>
              <a:rPr lang="en-US" sz="900" baseline="0" dirty="0" smtClean="0">
                <a:solidFill>
                  <a:schemeClr val="accent4"/>
                </a:solidFill>
                <a:latin typeface="+mn-lt"/>
                <a:ea typeface="ヒラギノ角ゴ Pro W3" charset="-128"/>
                <a:cs typeface="ヒラギノ角ゴ Pro W3" charset="-128"/>
              </a:rPr>
              <a:t> Hortonworks </a:t>
            </a:r>
            <a:r>
              <a:rPr lang="en-US" sz="900" dirty="0" smtClean="0">
                <a:solidFill>
                  <a:schemeClr val="accent4"/>
                </a:solidFill>
                <a:latin typeface="+mn-lt"/>
                <a:ea typeface="ヒラギノ角ゴ Pro W3" charset="-128"/>
                <a:cs typeface="ヒラギノ角ゴ Pro W3" charset="-128"/>
              </a:rPr>
              <a:t>Inc. 2014</a:t>
            </a:r>
            <a:endParaRPr lang="en-US" sz="900" dirty="0">
              <a:solidFill>
                <a:schemeClr val="accent4"/>
              </a:solidFill>
              <a:latin typeface="+mn-lt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085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Discardable</a:t>
            </a:r>
            <a:r>
              <a:rPr lang="en-US" dirty="0" smtClean="0"/>
              <a:t>, In-Memory</a:t>
            </a:r>
            <a:br>
              <a:rPr lang="en-US" dirty="0" smtClean="0"/>
            </a:br>
            <a:r>
              <a:rPr lang="en-US" dirty="0" smtClean="0"/>
              <a:t>Materialized Query for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Julian Hyde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7058184" y="4056302"/>
            <a:ext cx="4521200" cy="469900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lang="en-US" dirty="0" smtClean="0"/>
              <a:t>Julian Hyde</a:t>
            </a:r>
          </a:p>
          <a:p>
            <a:pPr marL="0" indent="0" algn="r">
              <a:buNone/>
            </a:pPr>
            <a:r>
              <a:rPr lang="en-US" dirty="0" smtClean="0"/>
              <a:t>June 3</a:t>
            </a:r>
            <a:r>
              <a:rPr lang="en-US" baseline="30000" dirty="0" smtClean="0"/>
              <a:t>rd</a:t>
            </a:r>
            <a:r>
              <a:rPr lang="en-US" dirty="0" smtClean="0"/>
              <a:t>, 2014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11" y="4056302"/>
            <a:ext cx="69469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1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Census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441" y="1106435"/>
            <a:ext cx="4554777" cy="4954588"/>
          </a:xfrm>
        </p:spPr>
        <p:txBody>
          <a:bodyPr/>
          <a:lstStyle/>
          <a:p>
            <a:r>
              <a:rPr lang="en-US" dirty="0" smtClean="0"/>
              <a:t>Census table – 300M records</a:t>
            </a:r>
          </a:p>
          <a:p>
            <a:endParaRPr lang="en-US" dirty="0"/>
          </a:p>
          <a:p>
            <a:r>
              <a:rPr lang="en-US" dirty="0" smtClean="0"/>
              <a:t>Which state has the most males?</a:t>
            </a:r>
          </a:p>
          <a:p>
            <a:endParaRPr lang="en-US" dirty="0" smtClean="0"/>
          </a:p>
          <a:p>
            <a:r>
              <a:rPr lang="en-US" dirty="0" smtClean="0"/>
              <a:t>Brute force – read 150M records</a:t>
            </a:r>
          </a:p>
          <a:p>
            <a:endParaRPr lang="en-US" dirty="0"/>
          </a:p>
          <a:p>
            <a:r>
              <a:rPr lang="en-US" dirty="0" smtClean="0"/>
              <a:t>Smarter – read 50 records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5470" y="818567"/>
            <a:ext cx="5746613" cy="874765"/>
          </a:xfrm>
          <a:prstGeom prst="rect">
            <a:avLst/>
          </a:prstGeom>
          <a:solidFill>
            <a:srgbClr val="E1F5D1"/>
          </a:solidFill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CREATE TABLE Census (id, gender,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zipcode</a:t>
            </a:r>
            <a:r>
              <a:rPr lang="en-US" sz="2000" dirty="0" smtClean="0">
                <a:latin typeface="Courier"/>
                <a:cs typeface="Courier"/>
              </a:rPr>
              <a:t>,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state, age);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095470" y="1930400"/>
            <a:ext cx="5746613" cy="1794931"/>
          </a:xfrm>
          <a:prstGeom prst="rect">
            <a:avLst/>
          </a:prstGeom>
          <a:solidFill>
            <a:srgbClr val="E1F5D1"/>
          </a:solidFill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SELECT state, COUNT(*) AS c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FROM Census</a:t>
            </a:r>
          </a:p>
          <a:p>
            <a:r>
              <a:rPr lang="en-US" sz="2000" dirty="0" smtClean="0">
                <a:latin typeface="Courier"/>
                <a:cs typeface="Courier"/>
              </a:rPr>
              <a:t>WHERE gender = ‘M’</a:t>
            </a:r>
          </a:p>
          <a:p>
            <a:r>
              <a:rPr lang="en-US" sz="2000" dirty="0" smtClean="0">
                <a:latin typeface="Courier"/>
                <a:cs typeface="Courier"/>
              </a:rPr>
              <a:t>GROUP BY state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ORDER BY c DESC LIMIT 1;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095470" y="3962395"/>
            <a:ext cx="5746613" cy="1301351"/>
          </a:xfrm>
          <a:prstGeom prst="rect">
            <a:avLst/>
          </a:prstGeom>
          <a:solidFill>
            <a:srgbClr val="E1F5D1"/>
          </a:solidFill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CREATE TABLE </a:t>
            </a:r>
            <a:r>
              <a:rPr lang="en-US" sz="2000" dirty="0" err="1" smtClean="0">
                <a:latin typeface="Courier"/>
                <a:cs typeface="Courier"/>
              </a:rPr>
              <a:t>CensusSummary</a:t>
            </a:r>
            <a:r>
              <a:rPr lang="en-US" sz="2000" dirty="0" smtClean="0">
                <a:latin typeface="Courier"/>
                <a:cs typeface="Courier"/>
              </a:rPr>
              <a:t> AS</a:t>
            </a:r>
          </a:p>
          <a:p>
            <a:r>
              <a:rPr lang="en-US" sz="2000" dirty="0" smtClean="0">
                <a:latin typeface="Courier"/>
                <a:cs typeface="Courier"/>
              </a:rPr>
              <a:t>SELECT state, gender, COUNT(*) AS c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FROM Census</a:t>
            </a:r>
          </a:p>
          <a:p>
            <a:r>
              <a:rPr lang="en-US" sz="2000" dirty="0" smtClean="0">
                <a:latin typeface="Courier"/>
                <a:cs typeface="Courier"/>
              </a:rPr>
              <a:t>GROUP BY state, gender;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095470" y="5397906"/>
            <a:ext cx="5746613" cy="1326234"/>
          </a:xfrm>
          <a:prstGeom prst="rect">
            <a:avLst/>
          </a:prstGeom>
          <a:solidFill>
            <a:srgbClr val="E1F5D1"/>
          </a:solidFill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SELECT state, c</a:t>
            </a:r>
          </a:p>
          <a:p>
            <a:r>
              <a:rPr lang="en-US" sz="2000" dirty="0" smtClean="0">
                <a:latin typeface="Courier"/>
                <a:cs typeface="Courier"/>
              </a:rPr>
              <a:t>FROM </a:t>
            </a:r>
            <a:r>
              <a:rPr lang="en-US" sz="2000" dirty="0" err="1" smtClean="0">
                <a:latin typeface="Courier"/>
                <a:cs typeface="Courier"/>
              </a:rPr>
              <a:t>CensusSummary</a:t>
            </a:r>
            <a:r>
              <a:rPr lang="en-US" sz="2000" dirty="0" smtClean="0">
                <a:latin typeface="Courier"/>
                <a:cs typeface="Courier"/>
              </a:rPr>
              <a:t/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WHERE gender = ‘M’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ORDER BY c DESC LIMIT 1;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076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Materialized view – Automatic smartness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441" y="1106435"/>
            <a:ext cx="4131481" cy="4954588"/>
          </a:xfrm>
        </p:spPr>
        <p:txBody>
          <a:bodyPr/>
          <a:lstStyle/>
          <a:p>
            <a:r>
              <a:rPr lang="en-US" dirty="0" smtClean="0"/>
              <a:t>A materialized view is a table that is declared to be</a:t>
            </a:r>
            <a:r>
              <a:rPr lang="en-US" dirty="0"/>
              <a:t> </a:t>
            </a:r>
            <a:r>
              <a:rPr lang="en-US" dirty="0" smtClean="0"/>
              <a:t>identical to a given query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Optimizer rewrites query on “Census” to use “</a:t>
            </a:r>
            <a:r>
              <a:rPr lang="en-US" dirty="0" err="1" smtClean="0"/>
              <a:t>CensusSummary</a:t>
            </a:r>
            <a:r>
              <a:rPr lang="en-US" dirty="0" smtClean="0"/>
              <a:t>” instead</a:t>
            </a:r>
          </a:p>
          <a:p>
            <a:endParaRPr lang="en-US" dirty="0" smtClean="0"/>
          </a:p>
          <a:p>
            <a:r>
              <a:rPr lang="en-US" dirty="0" smtClean="0"/>
              <a:t>Even smarter – read 50 records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11831" y="1388526"/>
            <a:ext cx="5993880" cy="1794938"/>
          </a:xfrm>
          <a:prstGeom prst="rect">
            <a:avLst/>
          </a:prstGeom>
          <a:solidFill>
            <a:srgbClr val="E1F5D1"/>
          </a:solidFill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CREATE MATERIALIZED VIEW </a:t>
            </a:r>
            <a:r>
              <a:rPr lang="en-US" sz="2000" dirty="0" err="1" smtClean="0">
                <a:latin typeface="Courier"/>
                <a:cs typeface="Courier"/>
              </a:rPr>
              <a:t>CensusSummary</a:t>
            </a:r>
            <a:r>
              <a:rPr lang="en-US" sz="2000" dirty="0" smtClean="0">
                <a:latin typeface="Courier"/>
                <a:cs typeface="Courier"/>
              </a:rPr>
              <a:t/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 STORAGE (MEMORY, DISCARDABLE) AS</a:t>
            </a:r>
          </a:p>
          <a:p>
            <a:r>
              <a:rPr lang="en-US" sz="2000" dirty="0" smtClean="0">
                <a:latin typeface="Courier"/>
                <a:cs typeface="Courier"/>
              </a:rPr>
              <a:t>SELECT state, gender, COUNT(*) AS c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FROM Census</a:t>
            </a:r>
          </a:p>
          <a:p>
            <a:r>
              <a:rPr lang="en-US" sz="2000" dirty="0" smtClean="0">
                <a:latin typeface="Courier"/>
                <a:cs typeface="Courier"/>
              </a:rPr>
              <a:t>GROUP BY state, gender;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011831" y="3505200"/>
            <a:ext cx="5746613" cy="1794931"/>
          </a:xfrm>
          <a:prstGeom prst="rect">
            <a:avLst/>
          </a:prstGeom>
          <a:solidFill>
            <a:srgbClr val="E1F5D1"/>
          </a:solidFill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SELECT state, COUNT(*) AS c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FROM Census</a:t>
            </a:r>
          </a:p>
          <a:p>
            <a:r>
              <a:rPr lang="en-US" sz="2000" dirty="0" smtClean="0">
                <a:latin typeface="Courier"/>
                <a:cs typeface="Courier"/>
              </a:rPr>
              <a:t>WHERE gender = ‘M’</a:t>
            </a:r>
          </a:p>
          <a:p>
            <a:r>
              <a:rPr lang="en-US" sz="2000" dirty="0" smtClean="0">
                <a:latin typeface="Courier"/>
                <a:cs typeface="Courier"/>
              </a:rPr>
              <a:t>GROUP BY state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ORDER BY c DESC LIMIT 1;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724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Indistinguishable from magic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442" y="1106435"/>
            <a:ext cx="4266936" cy="4954588"/>
          </a:xfrm>
        </p:spPr>
        <p:txBody>
          <a:bodyPr/>
          <a:lstStyle/>
          <a:p>
            <a:r>
              <a:rPr lang="en-US" dirty="0" smtClean="0"/>
              <a:t>Run query #1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System creates materialized view in background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Related query #2 runs faster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11831" y="784702"/>
            <a:ext cx="5746613" cy="1879597"/>
          </a:xfrm>
          <a:prstGeom prst="rect">
            <a:avLst/>
          </a:prstGeom>
          <a:solidFill>
            <a:srgbClr val="E1F5D1"/>
          </a:solidFill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SELECT state, COUNT(*) AS c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FROM Census</a:t>
            </a:r>
          </a:p>
          <a:p>
            <a:r>
              <a:rPr lang="en-US" sz="2000" dirty="0" smtClean="0">
                <a:latin typeface="Courier"/>
                <a:cs typeface="Courier"/>
              </a:rPr>
              <a:t>WHERE gender = ‘M’</a:t>
            </a:r>
          </a:p>
          <a:p>
            <a:r>
              <a:rPr lang="en-US" sz="2000" dirty="0" smtClean="0">
                <a:latin typeface="Courier"/>
                <a:cs typeface="Courier"/>
              </a:rPr>
              <a:t>GROUP BY state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ORDER BY c DESC LIMIT 1;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011831" y="2726259"/>
            <a:ext cx="5993880" cy="1879604"/>
          </a:xfrm>
          <a:prstGeom prst="rect">
            <a:avLst/>
          </a:prstGeom>
          <a:solidFill>
            <a:srgbClr val="E1F5D1"/>
          </a:solidFill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CREATE MATERIALIZED VIEW </a:t>
            </a:r>
            <a:r>
              <a:rPr lang="en-US" sz="2000" dirty="0" err="1" smtClean="0">
                <a:latin typeface="Courier"/>
                <a:cs typeface="Courier"/>
              </a:rPr>
              <a:t>CensusSummary</a:t>
            </a:r>
            <a:r>
              <a:rPr lang="en-US" sz="2000" dirty="0" smtClean="0">
                <a:latin typeface="Courier"/>
                <a:cs typeface="Courier"/>
              </a:rPr>
              <a:t/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 STORAGE (MEMORY, DISCARDABLE) AS</a:t>
            </a:r>
          </a:p>
          <a:p>
            <a:r>
              <a:rPr lang="en-US" sz="2000" dirty="0" smtClean="0">
                <a:latin typeface="Courier"/>
                <a:cs typeface="Courier"/>
              </a:rPr>
              <a:t>SELECT state, gender, COUNT(*) AS c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FROM Census</a:t>
            </a:r>
          </a:p>
          <a:p>
            <a:r>
              <a:rPr lang="en-US" sz="2000" dirty="0" smtClean="0">
                <a:latin typeface="Courier"/>
                <a:cs typeface="Courier"/>
              </a:rPr>
              <a:t>GROUP BY state, gender;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011831" y="4741336"/>
            <a:ext cx="6197062" cy="1879597"/>
          </a:xfrm>
          <a:prstGeom prst="rect">
            <a:avLst/>
          </a:prstGeom>
          <a:solidFill>
            <a:srgbClr val="E1F5D1"/>
          </a:solidFill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SELECT state,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  COUNT(NULLIF(gender, ‘F’)) AS males,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  COUNT(NULLIF(gender, ‘M’)) AS females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FROM Census</a:t>
            </a:r>
          </a:p>
          <a:p>
            <a:r>
              <a:rPr lang="en-US" sz="2000" dirty="0" smtClean="0">
                <a:latin typeface="Courier"/>
                <a:cs typeface="Courier"/>
              </a:rPr>
              <a:t>GROUP BY state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HAVING females &gt; males;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339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Materialized views - Classic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441" y="1106435"/>
            <a:ext cx="5005153" cy="4954588"/>
          </a:xfrm>
        </p:spPr>
        <p:txBody>
          <a:bodyPr/>
          <a:lstStyle/>
          <a:p>
            <a:r>
              <a:rPr lang="en-US" dirty="0" smtClean="0"/>
              <a:t>Classic materialized view (Oracle, DB2, Teradata, </a:t>
            </a:r>
            <a:r>
              <a:rPr lang="en-US" dirty="0" err="1" smtClean="0"/>
              <a:t>MSSql</a:t>
            </a:r>
            <a:r>
              <a:rPr lang="en-US" dirty="0" smtClean="0"/>
              <a:t>)</a:t>
            </a:r>
            <a:endParaRPr lang="en-US" dirty="0">
              <a:latin typeface="Courier"/>
              <a:cs typeface="Courier"/>
            </a:endParaRP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/>
              <a:t>A table defined using a SQL query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/>
              <a:t>Designed by DBA</a:t>
            </a:r>
            <a:endParaRPr lang="en-US" b="1" dirty="0" smtClean="0">
              <a:latin typeface="Courier"/>
              <a:cs typeface="Courier"/>
            </a:endParaRP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/>
              <a:t>Storage same as a regular table</a:t>
            </a:r>
          </a:p>
          <a:p>
            <a:pPr marL="623888" lvl="2" indent="-457200">
              <a:buFont typeface="+mj-lt"/>
              <a:buAutoNum type="arabicPeriod"/>
            </a:pPr>
            <a:r>
              <a:rPr lang="en-US" dirty="0" smtClean="0"/>
              <a:t>On disk</a:t>
            </a:r>
          </a:p>
          <a:p>
            <a:pPr marL="623888" lvl="2" indent="-457200">
              <a:buFont typeface="+mj-lt"/>
              <a:buAutoNum type="arabicPeriod"/>
            </a:pPr>
            <a:r>
              <a:rPr lang="en-US" dirty="0" smtClean="0"/>
              <a:t>Can define indexes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/>
              <a:t>DB populates the table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/>
              <a:t>Queries are rewritten to use the table**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/>
              <a:t>DB updates the table to reflect changes to source data (usually deferred)*</a:t>
            </a:r>
          </a:p>
          <a:p>
            <a:pPr lvl="1"/>
            <a:r>
              <a:rPr lang="en-US" dirty="0" smtClean="0"/>
              <a:t>*Magic required</a:t>
            </a:r>
          </a:p>
          <a:p>
            <a:pPr lvl="1"/>
            <a:endParaRPr lang="en-US" b="1" dirty="0">
              <a:latin typeface="Courier"/>
              <a:cs typeface="Courier"/>
            </a:endParaRPr>
          </a:p>
          <a:p>
            <a:pPr lvl="1"/>
            <a:endParaRPr lang="en-US" b="1" dirty="0">
              <a:latin typeface="Courier"/>
              <a:cs typeface="Courier"/>
            </a:endParaRPr>
          </a:p>
          <a:p>
            <a:pPr marL="457200" lvl="1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402927" y="4444819"/>
            <a:ext cx="6439157" cy="1470467"/>
          </a:xfrm>
          <a:prstGeom prst="rect">
            <a:avLst/>
          </a:prstGeom>
          <a:solidFill>
            <a:srgbClr val="E1F5D1"/>
          </a:solidFill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SELECT </a:t>
            </a:r>
            <a:r>
              <a:rPr lang="en-US" sz="2000" dirty="0" err="1" smtClean="0">
                <a:latin typeface="Courier"/>
                <a:cs typeface="Courier"/>
              </a:rPr>
              <a:t>t.year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smtClean="0">
                <a:latin typeface="Courier"/>
                <a:cs typeface="Courier"/>
              </a:rPr>
              <a:t>AVG(</a:t>
            </a:r>
            <a:r>
              <a:rPr lang="en-US" sz="2000" dirty="0" err="1">
                <a:latin typeface="Courier"/>
                <a:cs typeface="Courier"/>
              </a:rPr>
              <a:t>s.units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FROM </a:t>
            </a:r>
            <a:r>
              <a:rPr lang="en-US" sz="2000" dirty="0" err="1" smtClean="0">
                <a:latin typeface="Courier"/>
                <a:cs typeface="Courier"/>
              </a:rPr>
              <a:t>SalesFact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AS s</a:t>
            </a:r>
          </a:p>
          <a:p>
            <a:r>
              <a:rPr lang="en-US" sz="2000" dirty="0">
                <a:latin typeface="Courier"/>
                <a:cs typeface="Courier"/>
              </a:rPr>
              <a:t>JOIN </a:t>
            </a:r>
            <a:r>
              <a:rPr lang="en-US" sz="2000" dirty="0" err="1" smtClean="0">
                <a:latin typeface="Courier"/>
                <a:cs typeface="Courier"/>
              </a:rPr>
              <a:t>TimeDim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AS t USING (</a:t>
            </a:r>
            <a:r>
              <a:rPr lang="en-US" sz="2000" dirty="0" err="1">
                <a:latin typeface="Courier"/>
                <a:cs typeface="Courier"/>
              </a:rPr>
              <a:t>timeId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 smtClean="0">
                <a:latin typeface="Courier"/>
                <a:cs typeface="Courier"/>
              </a:rPr>
              <a:t>GROUP </a:t>
            </a:r>
            <a:r>
              <a:rPr lang="en-US" sz="2000" dirty="0">
                <a:latin typeface="Courier"/>
                <a:cs typeface="Courier"/>
              </a:rPr>
              <a:t>BY </a:t>
            </a:r>
            <a:r>
              <a:rPr lang="en-US" sz="2000" dirty="0" err="1" smtClean="0">
                <a:latin typeface="Courier"/>
                <a:cs typeface="Courier"/>
              </a:rPr>
              <a:t>t.year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402929" y="886963"/>
            <a:ext cx="6439156" cy="3000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sz="2000" dirty="0">
                <a:latin typeface="Courier"/>
                <a:cs typeface="Courier"/>
              </a:rPr>
              <a:t>CREATE MATERIALIZED VIEW </a:t>
            </a:r>
            <a:r>
              <a:rPr lang="en-US" sz="2000" dirty="0" err="1" smtClean="0">
                <a:latin typeface="Courier"/>
                <a:cs typeface="Courier"/>
              </a:rPr>
              <a:t>SalesMonthZip</a:t>
            </a:r>
            <a:r>
              <a:rPr lang="en-US" sz="2000" dirty="0" smtClean="0">
                <a:latin typeface="Courier"/>
                <a:cs typeface="Courier"/>
              </a:rPr>
              <a:t> AS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SELECT </a:t>
            </a:r>
            <a:r>
              <a:rPr lang="en-US" sz="2000" dirty="0" err="1">
                <a:latin typeface="Courier"/>
                <a:cs typeface="Courier"/>
              </a:rPr>
              <a:t>t.year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t.month</a:t>
            </a:r>
            <a:r>
              <a:rPr lang="en-US" sz="2000" dirty="0" smtClean="0">
                <a:latin typeface="Courier"/>
                <a:cs typeface="Courier"/>
              </a:rPr>
              <a:t>,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c.state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c.zipcode</a:t>
            </a:r>
            <a:r>
              <a:rPr lang="en-US" sz="2000" dirty="0">
                <a:latin typeface="Courier"/>
                <a:cs typeface="Courier"/>
              </a:rPr>
              <a:t>,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COUNT</a:t>
            </a:r>
            <a:r>
              <a:rPr lang="en-US" sz="2000" dirty="0">
                <a:latin typeface="Courier"/>
                <a:cs typeface="Courier"/>
              </a:rPr>
              <a:t>(*), SUM(</a:t>
            </a:r>
            <a:r>
              <a:rPr lang="en-US" sz="2000" dirty="0" err="1">
                <a:latin typeface="Courier"/>
                <a:cs typeface="Courier"/>
              </a:rPr>
              <a:t>s.units</a:t>
            </a:r>
            <a:r>
              <a:rPr lang="en-US" sz="2000" dirty="0">
                <a:latin typeface="Courier"/>
                <a:cs typeface="Courier"/>
              </a:rPr>
              <a:t>), SUM(</a:t>
            </a:r>
            <a:r>
              <a:rPr lang="en-US" sz="2000" dirty="0" err="1">
                <a:latin typeface="Courier"/>
                <a:cs typeface="Courier"/>
              </a:rPr>
              <a:t>s.price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FROM </a:t>
            </a:r>
            <a:r>
              <a:rPr lang="en-US" sz="2000" dirty="0" err="1" smtClean="0">
                <a:latin typeface="Courier"/>
                <a:cs typeface="Courier"/>
              </a:rPr>
              <a:t>SalesFact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AS s</a:t>
            </a:r>
          </a:p>
          <a:p>
            <a:r>
              <a:rPr lang="en-US" sz="2000" dirty="0">
                <a:latin typeface="Courier"/>
                <a:cs typeface="Courier"/>
              </a:rPr>
              <a:t>JOIN </a:t>
            </a:r>
            <a:r>
              <a:rPr lang="en-US" sz="2000" dirty="0" err="1" smtClean="0">
                <a:latin typeface="Courier"/>
                <a:cs typeface="Courier"/>
              </a:rPr>
              <a:t>TimeDim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AS t USING (</a:t>
            </a:r>
            <a:r>
              <a:rPr lang="en-US" sz="2000" dirty="0" err="1">
                <a:latin typeface="Courier"/>
                <a:cs typeface="Courier"/>
              </a:rPr>
              <a:t>timeId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JOIN </a:t>
            </a:r>
            <a:r>
              <a:rPr lang="en-US" sz="2000" dirty="0" err="1" smtClean="0">
                <a:latin typeface="Courier"/>
                <a:cs typeface="Courier"/>
              </a:rPr>
              <a:t>CustomerDim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AS c USING (</a:t>
            </a:r>
            <a:r>
              <a:rPr lang="en-US" sz="2000" dirty="0" err="1">
                <a:latin typeface="Courier"/>
                <a:cs typeface="Courier"/>
              </a:rPr>
              <a:t>customerId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GROUP BY </a:t>
            </a:r>
            <a:r>
              <a:rPr lang="en-US" sz="2000" dirty="0" err="1">
                <a:latin typeface="Courier"/>
                <a:cs typeface="Courier"/>
              </a:rPr>
              <a:t>t.year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t.month</a:t>
            </a:r>
            <a:r>
              <a:rPr lang="en-US" sz="2000" dirty="0">
                <a:latin typeface="Courier"/>
                <a:cs typeface="Courier"/>
              </a:rPr>
              <a:t>, 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c.state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c.zipcode</a:t>
            </a:r>
            <a:r>
              <a:rPr lang="en-US" sz="2000" dirty="0">
                <a:latin typeface="Courier"/>
                <a:cs typeface="Courier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805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Materialized views - DIMMQ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DIMMQs - </a:t>
            </a:r>
            <a:r>
              <a:rPr lang="en-US" dirty="0" err="1" smtClean="0"/>
              <a:t>Discardable</a:t>
            </a:r>
            <a:r>
              <a:rPr lang="en-US" dirty="0" smtClean="0"/>
              <a:t>, In-memory Materialized Queries</a:t>
            </a:r>
          </a:p>
          <a:p>
            <a:r>
              <a:rPr lang="en-US" dirty="0" smtClean="0"/>
              <a:t>Differences with classic materialized views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/>
              <a:t>May be in-memory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/>
              <a:t>HDFS may discard – based on DDM (Distributed </a:t>
            </a:r>
            <a:r>
              <a:rPr lang="en-US" dirty="0" err="1" smtClean="0"/>
              <a:t>Discardable</a:t>
            </a:r>
            <a:r>
              <a:rPr lang="en-US" dirty="0" smtClean="0"/>
              <a:t> Memory)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/>
              <a:t>Lifecycle support:</a:t>
            </a:r>
          </a:p>
          <a:p>
            <a:pPr marL="623888" lvl="2" indent="-457200">
              <a:buFont typeface="+mj-lt"/>
              <a:buAutoNum type="arabicPeriod"/>
            </a:pPr>
            <a:r>
              <a:rPr lang="en-US" dirty="0" smtClean="0"/>
              <a:t>Assume table is populated</a:t>
            </a:r>
          </a:p>
          <a:p>
            <a:pPr marL="623888" lvl="2" indent="-457200">
              <a:buFont typeface="+mj-lt"/>
              <a:buAutoNum type="arabicPeriod"/>
            </a:pPr>
            <a:r>
              <a:rPr lang="en-US" dirty="0" smtClean="0"/>
              <a:t>Don’t populate &amp; maintain</a:t>
            </a:r>
          </a:p>
          <a:p>
            <a:pPr marL="623888" lvl="2" indent="-457200">
              <a:buFont typeface="+mj-lt"/>
              <a:buAutoNum type="arabicPeriod"/>
            </a:pPr>
            <a:r>
              <a:rPr lang="en-US" dirty="0" smtClean="0"/>
              <a:t>User can flag as valid, invalid, or change definition (e.g. date range)</a:t>
            </a:r>
          </a:p>
          <a:p>
            <a:pPr marL="623888" lvl="2" indent="-457200">
              <a:buFont typeface="+mj-lt"/>
              <a:buAutoNum type="arabicPeriod"/>
            </a:pPr>
            <a:r>
              <a:rPr lang="en-US" dirty="0" smtClean="0"/>
              <a:t>HDFS may discard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/>
              <a:t>More design options:</a:t>
            </a:r>
          </a:p>
          <a:p>
            <a:pPr marL="623888" lvl="2" indent="-457200">
              <a:buFont typeface="+mj-lt"/>
              <a:buAutoNum type="arabicPeriod"/>
            </a:pPr>
            <a:r>
              <a:rPr lang="en-US" dirty="0" smtClean="0"/>
              <a:t>DBA specifies</a:t>
            </a:r>
          </a:p>
          <a:p>
            <a:pPr marL="623888" lvl="2" indent="-457200">
              <a:buFont typeface="+mj-lt"/>
              <a:buAutoNum type="arabicPeriod"/>
            </a:pPr>
            <a:r>
              <a:rPr lang="en-US" dirty="0" smtClean="0"/>
              <a:t>Retain query results (or partial results)</a:t>
            </a:r>
          </a:p>
          <a:p>
            <a:pPr marL="623888" lvl="2" indent="-457200">
              <a:buFont typeface="+mj-lt"/>
              <a:buAutoNum type="arabicPeriod"/>
            </a:pPr>
            <a:r>
              <a:rPr lang="en-US" dirty="0" smtClean="0"/>
              <a:t>An agent builds MVs based on query traffic</a:t>
            </a:r>
          </a:p>
          <a:p>
            <a:pPr marL="4572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0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DIMMQ compared to Spark RDDs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441" y="4758267"/>
            <a:ext cx="10969943" cy="1302755"/>
          </a:xfrm>
        </p:spPr>
        <p:txBody>
          <a:bodyPr/>
          <a:lstStyle/>
          <a:p>
            <a:r>
              <a:rPr lang="en-US" dirty="0" smtClean="0"/>
              <a:t>It’s not “either / or”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Spark-on-YARN, SQL-on-Spark already exist; Cascading-on-Spark common soon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Hive-queries-on-RDDs, DIMMQs populated by Spark, Spark-on-Hive-tables are possible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6403"/>
              </p:ext>
            </p:extLst>
          </p:nvPr>
        </p:nvGraphicFramePr>
        <p:xfrm>
          <a:off x="2183857" y="1241898"/>
          <a:ext cx="8125884" cy="3236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628"/>
                <a:gridCol w="2708628"/>
                <a:gridCol w="2708628"/>
              </a:tblGrid>
              <a:tr h="369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Spark RDD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DIMMQ</a:t>
                      </a:r>
                      <a:endParaRPr lang="en-US" dirty="0"/>
                    </a:p>
                  </a:txBody>
                  <a:tcPr/>
                </a:tc>
              </a:tr>
              <a:tr h="369905">
                <a:tc>
                  <a:txBody>
                    <a:bodyPr/>
                    <a:lstStyle/>
                    <a:p>
                      <a:r>
                        <a:rPr lang="en-US" dirty="0" smtClean="0"/>
                        <a:t>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algebraic expression</a:t>
                      </a:r>
                      <a:endParaRPr lang="en-US" dirty="0"/>
                    </a:p>
                  </a:txBody>
                  <a:tcPr/>
                </a:tc>
              </a:tr>
              <a:tr h="369905">
                <a:tc>
                  <a:txBody>
                    <a:bodyPr/>
                    <a:lstStyle/>
                    <a:p>
                      <a:r>
                        <a:rPr lang="en-US" dirty="0" smtClean="0"/>
                        <a:t>Sharing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Within 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Across sessions</a:t>
                      </a:r>
                      <a:endParaRPr lang="en-US" dirty="0"/>
                    </a:p>
                  </a:txBody>
                  <a:tcPr/>
                </a:tc>
              </a:tr>
              <a:tr h="369905"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Built-in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</a:t>
                      </a:r>
                      <a:endParaRPr lang="en-US" dirty="0"/>
                    </a:p>
                  </a:txBody>
                  <a:tcPr/>
                </a:tc>
              </a:tr>
              <a:tr h="369905">
                <a:tc>
                  <a:txBody>
                    <a:bodyPr/>
                    <a:lstStyle/>
                    <a:p>
                      <a:r>
                        <a:rPr lang="en-US" dirty="0" smtClean="0"/>
                        <a:t>Recovery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69905">
                <a:tc>
                  <a:txBody>
                    <a:bodyPr/>
                    <a:lstStyle/>
                    <a:p>
                      <a:r>
                        <a:rPr lang="en-US" dirty="0" smtClean="0"/>
                        <a:t>Discard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Failure</a:t>
                      </a:r>
                      <a:r>
                        <a:rPr lang="en-US" baseline="0" dirty="0" smtClean="0"/>
                        <a:t> or 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Failure</a:t>
                      </a:r>
                      <a:r>
                        <a:rPr lang="en-US" baseline="0" dirty="0" smtClean="0"/>
                        <a:t> or cost-based</a:t>
                      </a:r>
                      <a:endParaRPr lang="en-US" dirty="0"/>
                    </a:p>
                  </a:txBody>
                  <a:tcPr/>
                </a:tc>
              </a:tr>
              <a:tr h="369905">
                <a:tc>
                  <a:txBody>
                    <a:bodyPr/>
                    <a:lstStyle/>
                    <a:p>
                      <a:r>
                        <a:rPr lang="en-US" dirty="0" smtClean="0"/>
                        <a:t>Native organization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</a:tr>
              <a:tr h="647333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Scala</a:t>
                      </a:r>
                      <a:r>
                        <a:rPr lang="en-US" dirty="0" smtClean="0"/>
                        <a:t> (or</a:t>
                      </a:r>
                      <a:r>
                        <a:rPr lang="en-US" baseline="0" dirty="0" smtClean="0"/>
                        <a:t> other JVM language)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Language-independent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60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independence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This is not just about SQL standards compliance!</a:t>
            </a:r>
          </a:p>
          <a:p>
            <a:pPr lvl="1"/>
            <a:r>
              <a:rPr lang="en-US" dirty="0" smtClean="0"/>
              <a:t>Materialized views are supposed to be transparent in creation, maintenance and use.</a:t>
            </a:r>
          </a:p>
          <a:p>
            <a:pPr lvl="1"/>
            <a:r>
              <a:rPr lang="en-US" dirty="0" smtClean="0"/>
              <a:t>If not one DBA ever types “CREATE MATERIALIZED VIEW”, we have still succeeded</a:t>
            </a:r>
          </a:p>
          <a:p>
            <a:pPr lvl="1"/>
            <a:endParaRPr lang="en-US" dirty="0"/>
          </a:p>
          <a:p>
            <a:r>
              <a:rPr lang="en-US" dirty="0" smtClean="0"/>
              <a:t>Data independence</a:t>
            </a:r>
          </a:p>
          <a:p>
            <a:pPr lvl="1"/>
            <a:r>
              <a:rPr lang="en-US" dirty="0" smtClean="0"/>
              <a:t>Ability to move data around and not tell your application</a:t>
            </a:r>
          </a:p>
          <a:p>
            <a:pPr lvl="1"/>
            <a:r>
              <a:rPr lang="en-US" dirty="0"/>
              <a:t>Replicas</a:t>
            </a:r>
          </a:p>
          <a:p>
            <a:pPr lvl="1"/>
            <a:r>
              <a:rPr lang="en-US" dirty="0" smtClean="0"/>
              <a:t>Redundant copies</a:t>
            </a:r>
          </a:p>
          <a:p>
            <a:pPr lvl="1"/>
            <a:r>
              <a:rPr lang="en-US" dirty="0" smtClean="0"/>
              <a:t>Moving between disk and memory</a:t>
            </a:r>
          </a:p>
          <a:p>
            <a:pPr lvl="1"/>
            <a:r>
              <a:rPr lang="en-US" dirty="0" smtClean="0"/>
              <a:t>Sort order, projections (</a:t>
            </a:r>
            <a:r>
              <a:rPr lang="en-US" dirty="0" err="1"/>
              <a:t>à</a:t>
            </a:r>
            <a:r>
              <a:rPr lang="en-US" dirty="0"/>
              <a:t> la</a:t>
            </a:r>
            <a:r>
              <a:rPr lang="en-US" dirty="0" smtClean="0"/>
              <a:t> </a:t>
            </a:r>
            <a:r>
              <a:rPr lang="en-US" dirty="0" err="1" smtClean="0"/>
              <a:t>Vertica</a:t>
            </a:r>
            <a:r>
              <a:rPr lang="en-US" dirty="0" smtClean="0"/>
              <a:t>), </a:t>
            </a:r>
            <a:r>
              <a:rPr lang="en-US" dirty="0"/>
              <a:t>aggregates (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Microstrategy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Indexes, and other weird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0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DIMMQs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Optiq</a:t>
            </a:r>
            <a:r>
              <a:rPr lang="en-US" dirty="0" smtClean="0"/>
              <a:t> (just entered incubator – yay!)</a:t>
            </a:r>
          </a:p>
          <a:p>
            <a:pPr lvl="1"/>
            <a:r>
              <a:rPr lang="en-US" dirty="0" smtClean="0"/>
              <a:t>Algebra, rewrite rules, cost model</a:t>
            </a:r>
          </a:p>
          <a:p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Hive: “CREATE MATERIALIZED VIEW”</a:t>
            </a:r>
          </a:p>
          <a:p>
            <a:pPr lvl="1"/>
            <a:r>
              <a:rPr lang="en-US" dirty="0" smtClean="0"/>
              <a:t>Definitions of materialized views in </a:t>
            </a:r>
            <a:r>
              <a:rPr lang="en-US" dirty="0" err="1" smtClean="0"/>
              <a:t>HCatalog</a:t>
            </a:r>
            <a:r>
              <a:rPr lang="en-US" dirty="0" smtClean="0"/>
              <a:t> </a:t>
            </a:r>
          </a:p>
          <a:p>
            <a:r>
              <a:rPr lang="en-US" dirty="0" smtClean="0"/>
              <a:t>HDFS - </a:t>
            </a:r>
            <a:r>
              <a:rPr lang="en-US" dirty="0" err="1" smtClean="0"/>
              <a:t>Discardable</a:t>
            </a:r>
            <a:r>
              <a:rPr lang="en-US" dirty="0" smtClean="0"/>
              <a:t> Distributed Memory (DDM)</a:t>
            </a:r>
          </a:p>
          <a:p>
            <a:pPr lvl="1"/>
            <a:r>
              <a:rPr lang="en-US" dirty="0" smtClean="0"/>
              <a:t>Off-heap data in memory-mapped files</a:t>
            </a:r>
          </a:p>
          <a:p>
            <a:pPr lvl="1"/>
            <a:r>
              <a:rPr lang="en-US" dirty="0" smtClean="0"/>
              <a:t>Discard policy</a:t>
            </a:r>
          </a:p>
          <a:p>
            <a:pPr lvl="1"/>
            <a:r>
              <a:rPr lang="en-US" dirty="0" smtClean="0"/>
              <a:t>Build in-memory, replicate to disk; or vice versa</a:t>
            </a:r>
          </a:p>
          <a:p>
            <a:pPr lvl="1"/>
            <a:r>
              <a:rPr lang="en-US" dirty="0"/>
              <a:t>Central </a:t>
            </a:r>
            <a:r>
              <a:rPr lang="en-US" dirty="0" smtClean="0"/>
              <a:t>namespace</a:t>
            </a:r>
          </a:p>
          <a:p>
            <a:r>
              <a:rPr lang="en-US" dirty="0" smtClean="0"/>
              <a:t>Evolution of existing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9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Tiled queries in distributed memory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25875" y="1178943"/>
            <a:ext cx="10527186" cy="4179676"/>
            <a:chOff x="1225875" y="1178943"/>
            <a:chExt cx="10527186" cy="4179676"/>
          </a:xfrm>
        </p:grpSpPr>
        <p:sp>
          <p:nvSpPr>
            <p:cNvPr id="13" name="Rectangle 12"/>
            <p:cNvSpPr/>
            <p:nvPr/>
          </p:nvSpPr>
          <p:spPr>
            <a:xfrm>
              <a:off x="1225875" y="2438706"/>
              <a:ext cx="2491403" cy="28638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08019" y="2438706"/>
              <a:ext cx="2491403" cy="28638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48971" y="2438706"/>
              <a:ext cx="2491403" cy="28638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661869" y="4720841"/>
              <a:ext cx="3293949" cy="31191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42325" y="4720841"/>
              <a:ext cx="4585074" cy="31191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04594" y="2731904"/>
              <a:ext cx="802098" cy="311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33861" y="2717033"/>
              <a:ext cx="614510" cy="311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baseline="30000" dirty="0" smtClean="0">
                <a:solidFill>
                  <a:schemeClr val="bg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76798" y="2728345"/>
              <a:ext cx="733317" cy="311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480549" y="2728345"/>
              <a:ext cx="475269" cy="311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>
              <a:off x="4072159" y="3040262"/>
              <a:ext cx="2155240" cy="1680579"/>
            </a:xfrm>
            <a:prstGeom prst="trapezoid">
              <a:avLst>
                <a:gd name="adj" fmla="val 43230"/>
              </a:avLst>
            </a:prstGeom>
            <a:solidFill>
              <a:srgbClr val="CDD0D2">
                <a:alpha val="29000"/>
              </a:srgbClr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003925" y="3038475"/>
              <a:ext cx="2054225" cy="1682750"/>
            </a:xfrm>
            <a:custGeom>
              <a:avLst/>
              <a:gdLst>
                <a:gd name="connsiteX0" fmla="*/ 0 w 2054225"/>
                <a:gd name="connsiteY0" fmla="*/ 6350 h 1682750"/>
                <a:gd name="connsiteX1" fmla="*/ 663575 w 2054225"/>
                <a:gd name="connsiteY1" fmla="*/ 1679575 h 1682750"/>
                <a:gd name="connsiteX2" fmla="*/ 2054225 w 2054225"/>
                <a:gd name="connsiteY2" fmla="*/ 1682750 h 1682750"/>
                <a:gd name="connsiteX3" fmla="*/ 800100 w 2054225"/>
                <a:gd name="connsiteY3" fmla="*/ 0 h 1682750"/>
                <a:gd name="connsiteX4" fmla="*/ 0 w 2054225"/>
                <a:gd name="connsiteY4" fmla="*/ 6350 h 168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4225" h="1682750">
                  <a:moveTo>
                    <a:pt x="0" y="6350"/>
                  </a:moveTo>
                  <a:lnTo>
                    <a:pt x="663575" y="1679575"/>
                  </a:lnTo>
                  <a:lnTo>
                    <a:pt x="2054225" y="1682750"/>
                  </a:lnTo>
                  <a:lnTo>
                    <a:pt x="800100" y="0"/>
                  </a:lnTo>
                  <a:lnTo>
                    <a:pt x="0" y="6350"/>
                  </a:lnTo>
                  <a:close/>
                </a:path>
              </a:pathLst>
            </a:custGeom>
            <a:solidFill>
              <a:srgbClr val="CDD0D2">
                <a:alpha val="29000"/>
              </a:srgbClr>
            </a:solidFill>
            <a:ln>
              <a:solidFill>
                <a:srgbClr val="818A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8924925" y="3035300"/>
              <a:ext cx="1028700" cy="1692275"/>
            </a:xfrm>
            <a:custGeom>
              <a:avLst/>
              <a:gdLst>
                <a:gd name="connsiteX0" fmla="*/ 558800 w 1028700"/>
                <a:gd name="connsiteY0" fmla="*/ 0 h 1692275"/>
                <a:gd name="connsiteX1" fmla="*/ 0 w 1028700"/>
                <a:gd name="connsiteY1" fmla="*/ 1682750 h 1692275"/>
                <a:gd name="connsiteX2" fmla="*/ 1022350 w 1028700"/>
                <a:gd name="connsiteY2" fmla="*/ 1692275 h 1692275"/>
                <a:gd name="connsiteX3" fmla="*/ 1028700 w 1028700"/>
                <a:gd name="connsiteY3" fmla="*/ 3175 h 1692275"/>
                <a:gd name="connsiteX4" fmla="*/ 558800 w 1028700"/>
                <a:gd name="connsiteY4" fmla="*/ 0 h 1692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700" h="1692275">
                  <a:moveTo>
                    <a:pt x="558800" y="0"/>
                  </a:moveTo>
                  <a:lnTo>
                    <a:pt x="0" y="1682750"/>
                  </a:lnTo>
                  <a:lnTo>
                    <a:pt x="1022350" y="1692275"/>
                  </a:lnTo>
                  <a:cubicBezTo>
                    <a:pt x="1024467" y="1129242"/>
                    <a:pt x="1026583" y="566208"/>
                    <a:pt x="1028700" y="3175"/>
                  </a:cubicBezTo>
                  <a:lnTo>
                    <a:pt x="558800" y="0"/>
                  </a:lnTo>
                  <a:close/>
                </a:path>
              </a:pathLst>
            </a:custGeom>
            <a:solidFill>
              <a:srgbClr val="CDD0D2">
                <a:alpha val="29000"/>
              </a:srgbClr>
            </a:solidFill>
            <a:ln>
              <a:solidFill>
                <a:srgbClr val="818A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150224" y="2728345"/>
              <a:ext cx="682626" cy="311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7410450" y="3028950"/>
              <a:ext cx="1517650" cy="1685925"/>
            </a:xfrm>
            <a:custGeom>
              <a:avLst/>
              <a:gdLst>
                <a:gd name="connsiteX0" fmla="*/ 736600 w 1517650"/>
                <a:gd name="connsiteY0" fmla="*/ 6350 h 1685925"/>
                <a:gd name="connsiteX1" fmla="*/ 0 w 1517650"/>
                <a:gd name="connsiteY1" fmla="*/ 1685925 h 1685925"/>
                <a:gd name="connsiteX2" fmla="*/ 1517650 w 1517650"/>
                <a:gd name="connsiteY2" fmla="*/ 1685925 h 1685925"/>
                <a:gd name="connsiteX3" fmla="*/ 1419225 w 1517650"/>
                <a:gd name="connsiteY3" fmla="*/ 0 h 1685925"/>
                <a:gd name="connsiteX4" fmla="*/ 736600 w 1517650"/>
                <a:gd name="connsiteY4" fmla="*/ 6350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7650" h="1685925">
                  <a:moveTo>
                    <a:pt x="736600" y="6350"/>
                  </a:moveTo>
                  <a:lnTo>
                    <a:pt x="0" y="1685925"/>
                  </a:lnTo>
                  <a:lnTo>
                    <a:pt x="1517650" y="1685925"/>
                  </a:lnTo>
                  <a:lnTo>
                    <a:pt x="1419225" y="0"/>
                  </a:lnTo>
                  <a:lnTo>
                    <a:pt x="736600" y="6350"/>
                  </a:lnTo>
                  <a:close/>
                </a:path>
              </a:pathLst>
            </a:custGeom>
            <a:solidFill>
              <a:srgbClr val="CDD0D2">
                <a:alpha val="29000"/>
              </a:srgbClr>
            </a:solidFill>
            <a:ln>
              <a:solidFill>
                <a:srgbClr val="818A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1431925" y="3025775"/>
              <a:ext cx="1193800" cy="1698625"/>
            </a:xfrm>
            <a:custGeom>
              <a:avLst/>
              <a:gdLst>
                <a:gd name="connsiteX0" fmla="*/ 0 w 1193800"/>
                <a:gd name="connsiteY0" fmla="*/ 0 h 1698625"/>
                <a:gd name="connsiteX1" fmla="*/ 212725 w 1193800"/>
                <a:gd name="connsiteY1" fmla="*/ 1698625 h 1698625"/>
                <a:gd name="connsiteX2" fmla="*/ 1193800 w 1193800"/>
                <a:gd name="connsiteY2" fmla="*/ 1698625 h 1698625"/>
                <a:gd name="connsiteX3" fmla="*/ 615950 w 1193800"/>
                <a:gd name="connsiteY3" fmla="*/ 0 h 1698625"/>
                <a:gd name="connsiteX4" fmla="*/ 0 w 1193800"/>
                <a:gd name="connsiteY4" fmla="*/ 0 h 169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3800" h="1698625">
                  <a:moveTo>
                    <a:pt x="0" y="0"/>
                  </a:moveTo>
                  <a:lnTo>
                    <a:pt x="212725" y="1698625"/>
                  </a:lnTo>
                  <a:lnTo>
                    <a:pt x="1193800" y="1698625"/>
                  </a:lnTo>
                  <a:lnTo>
                    <a:pt x="61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D0D2">
                <a:alpha val="29000"/>
              </a:srgbClr>
            </a:solidFill>
            <a:ln>
              <a:solidFill>
                <a:srgbClr val="818A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808335" y="1178943"/>
              <a:ext cx="497907" cy="498415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1428130" y="1672566"/>
              <a:ext cx="1629410" cy="1044755"/>
            </a:xfrm>
            <a:custGeom>
              <a:avLst/>
              <a:gdLst>
                <a:gd name="connsiteX0" fmla="*/ 0 w 1629410"/>
                <a:gd name="connsiteY0" fmla="*/ 1039962 h 1044755"/>
                <a:gd name="connsiteX1" fmla="*/ 1629410 w 1629410"/>
                <a:gd name="connsiteY1" fmla="*/ 0 h 1044755"/>
                <a:gd name="connsiteX2" fmla="*/ 613425 w 1629410"/>
                <a:gd name="connsiteY2" fmla="*/ 1044755 h 1044755"/>
                <a:gd name="connsiteX3" fmla="*/ 0 w 1629410"/>
                <a:gd name="connsiteY3" fmla="*/ 1039962 h 1044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9410" h="1044755">
                  <a:moveTo>
                    <a:pt x="0" y="1039962"/>
                  </a:moveTo>
                  <a:lnTo>
                    <a:pt x="1629410" y="0"/>
                  </a:lnTo>
                  <a:lnTo>
                    <a:pt x="613425" y="1044755"/>
                  </a:lnTo>
                  <a:lnTo>
                    <a:pt x="0" y="103996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2000"/>
              </a:schemeClr>
            </a:solidFill>
            <a:ln>
              <a:solidFill>
                <a:srgbClr val="818A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2631018" y="1677358"/>
              <a:ext cx="1428130" cy="3043208"/>
            </a:xfrm>
            <a:custGeom>
              <a:avLst/>
              <a:gdLst>
                <a:gd name="connsiteX0" fmla="*/ 0 w 1428130"/>
                <a:gd name="connsiteY0" fmla="*/ 3038416 h 3043208"/>
                <a:gd name="connsiteX1" fmla="*/ 416937 w 1428130"/>
                <a:gd name="connsiteY1" fmla="*/ 0 h 3043208"/>
                <a:gd name="connsiteX2" fmla="*/ 1428130 w 1428130"/>
                <a:gd name="connsiteY2" fmla="*/ 3043208 h 3043208"/>
                <a:gd name="connsiteX3" fmla="*/ 0 w 1428130"/>
                <a:gd name="connsiteY3" fmla="*/ 3038416 h 304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130" h="3043208">
                  <a:moveTo>
                    <a:pt x="0" y="3038416"/>
                  </a:moveTo>
                  <a:lnTo>
                    <a:pt x="416937" y="0"/>
                  </a:lnTo>
                  <a:lnTo>
                    <a:pt x="1428130" y="3043208"/>
                  </a:lnTo>
                  <a:lnTo>
                    <a:pt x="0" y="303841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solidFill>
                <a:srgbClr val="818A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3057540" y="1682151"/>
              <a:ext cx="2448907" cy="1049547"/>
            </a:xfrm>
            <a:custGeom>
              <a:avLst/>
              <a:gdLst>
                <a:gd name="connsiteX0" fmla="*/ 1720465 w 2448907"/>
                <a:gd name="connsiteY0" fmla="*/ 1049547 h 1049547"/>
                <a:gd name="connsiteX1" fmla="*/ 0 w 2448907"/>
                <a:gd name="connsiteY1" fmla="*/ 0 h 1049547"/>
                <a:gd name="connsiteX2" fmla="*/ 2448907 w 2448907"/>
                <a:gd name="connsiteY2" fmla="*/ 1049547 h 1049547"/>
                <a:gd name="connsiteX3" fmla="*/ 1720465 w 2448907"/>
                <a:gd name="connsiteY3" fmla="*/ 1049547 h 104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8907" h="1049547">
                  <a:moveTo>
                    <a:pt x="1720465" y="1049547"/>
                  </a:moveTo>
                  <a:lnTo>
                    <a:pt x="0" y="0"/>
                  </a:lnTo>
                  <a:lnTo>
                    <a:pt x="2448907" y="1049547"/>
                  </a:lnTo>
                  <a:lnTo>
                    <a:pt x="1720465" y="1049547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2000"/>
              </a:schemeClr>
            </a:solidFill>
            <a:ln>
              <a:solidFill>
                <a:srgbClr val="818A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78111" y="1178943"/>
              <a:ext cx="4524009" cy="445698"/>
            </a:xfrm>
            <a:prstGeom prst="rect">
              <a:avLst/>
            </a:prstGeom>
          </p:spPr>
          <p:txBody>
            <a:bodyPr vert="horz" wrap="none" lIns="91440" tIns="91440" rIns="91440" bIns="91440" rtlCol="0">
              <a:noAutofit/>
            </a:bodyPr>
            <a:lstStyle/>
            <a:p>
              <a:r>
                <a:rPr lang="en-US" dirty="0" smtClean="0"/>
                <a:t>Query: SELECT x, SUM(y) FROM t GROUP BY x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720376" y="2568575"/>
              <a:ext cx="914400" cy="914400"/>
            </a:xfrm>
            <a:prstGeom prst="rect">
              <a:avLst/>
            </a:prstGeom>
          </p:spPr>
          <p:txBody>
            <a:bodyPr vert="horz" wrap="none" lIns="91440" tIns="91440" rIns="91440" bIns="91440" rtlCol="0">
              <a:noAutofit/>
            </a:bodyPr>
            <a:lstStyle/>
            <a:p>
              <a:r>
                <a:rPr lang="en-US" dirty="0" smtClean="0"/>
                <a:t>In-memory</a:t>
              </a:r>
              <a:br>
                <a:rPr lang="en-US" dirty="0" smtClean="0"/>
              </a:br>
              <a:r>
                <a:rPr lang="en-US" dirty="0" smtClean="0"/>
                <a:t>materialized</a:t>
              </a:r>
            </a:p>
            <a:p>
              <a:r>
                <a:rPr lang="en-US" dirty="0" smtClean="0"/>
                <a:t>queries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38661" y="4444219"/>
              <a:ext cx="914400" cy="914400"/>
            </a:xfrm>
            <a:prstGeom prst="rect">
              <a:avLst/>
            </a:prstGeom>
          </p:spPr>
          <p:txBody>
            <a:bodyPr vert="horz" wrap="none" lIns="91440" tIns="91440" rIns="91440" bIns="91440" rtlCol="0">
              <a:noAutofit/>
            </a:bodyPr>
            <a:lstStyle/>
            <a:p>
              <a:r>
                <a:rPr lang="en-US" dirty="0" smtClean="0"/>
                <a:t>Tables</a:t>
              </a:r>
              <a:br>
                <a:rPr lang="en-US" dirty="0" smtClean="0"/>
              </a:br>
              <a:r>
                <a:rPr lang="en-US" dirty="0" smtClean="0"/>
                <a:t>on disk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5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adaptive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442" y="1106435"/>
            <a:ext cx="5541390" cy="4954588"/>
          </a:xfrm>
        </p:spPr>
        <p:txBody>
          <a:bodyPr/>
          <a:lstStyle/>
          <a:p>
            <a:r>
              <a:rPr lang="en-US" dirty="0" smtClean="0"/>
              <a:t>Ongoing activities:</a:t>
            </a:r>
          </a:p>
          <a:p>
            <a:pPr lvl="2"/>
            <a:r>
              <a:rPr lang="en-US" dirty="0" smtClean="0"/>
              <a:t>Agent suggests new MVs</a:t>
            </a:r>
          </a:p>
          <a:p>
            <a:pPr lvl="2"/>
            <a:r>
              <a:rPr lang="en-US" dirty="0" smtClean="0"/>
              <a:t>MVs are built in background</a:t>
            </a:r>
          </a:p>
          <a:p>
            <a:pPr lvl="2"/>
            <a:r>
              <a:rPr lang="en-US" dirty="0" smtClean="0"/>
              <a:t>Ongoing query activity uses MVs</a:t>
            </a:r>
          </a:p>
          <a:p>
            <a:pPr lvl="2"/>
            <a:r>
              <a:rPr lang="en-US" dirty="0" smtClean="0"/>
              <a:t>User marks MVs as invalid due to source data changes</a:t>
            </a:r>
          </a:p>
          <a:p>
            <a:pPr lvl="2"/>
            <a:r>
              <a:rPr lang="en-US" dirty="0" smtClean="0"/>
              <a:t>HDFS throws out MVs that are not pulling their weight</a:t>
            </a:r>
          </a:p>
          <a:p>
            <a:pPr lvl="1"/>
            <a:endParaRPr lang="en-US" dirty="0"/>
          </a:p>
          <a:p>
            <a:r>
              <a:rPr lang="en-US" dirty="0" smtClean="0"/>
              <a:t>Dynamic equilibrium</a:t>
            </a:r>
          </a:p>
          <a:p>
            <a:pPr lvl="1"/>
            <a:r>
              <a:rPr lang="en-US" dirty="0" smtClean="0"/>
              <a:t>DIMMQs continually created &amp; destroyed</a:t>
            </a:r>
          </a:p>
          <a:p>
            <a:pPr lvl="1"/>
            <a:r>
              <a:rPr lang="en-US" dirty="0" smtClean="0"/>
              <a:t>System moves data around to adapt to changing usage patterns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5714382" y="2820083"/>
            <a:ext cx="6270279" cy="3143801"/>
            <a:chOff x="6372452" y="3150027"/>
            <a:chExt cx="4881867" cy="2447677"/>
          </a:xfrm>
        </p:grpSpPr>
        <p:sp>
          <p:nvSpPr>
            <p:cNvPr id="5" name="Rectangle 4"/>
            <p:cNvSpPr/>
            <p:nvPr/>
          </p:nvSpPr>
          <p:spPr>
            <a:xfrm>
              <a:off x="6372452" y="4073637"/>
              <a:ext cx="1325845" cy="15240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928474" y="4073637"/>
              <a:ext cx="1325845" cy="15240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087680" y="4073637"/>
              <a:ext cx="1325845" cy="15240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265313" y="5288116"/>
              <a:ext cx="1752934" cy="1659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94073" y="5288116"/>
              <a:ext cx="2440029" cy="1659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915533" y="4229668"/>
              <a:ext cx="426851" cy="1659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83135" y="4221754"/>
              <a:ext cx="327022" cy="1659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baseline="30000" dirty="0" smtClean="0">
                <a:solidFill>
                  <a:schemeClr val="bg2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62139" y="4227774"/>
              <a:ext cx="390248" cy="1659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65324" y="4227774"/>
              <a:ext cx="252923" cy="1659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4" name="Trapezoid 13"/>
            <p:cNvSpPr/>
            <p:nvPr/>
          </p:nvSpPr>
          <p:spPr>
            <a:xfrm>
              <a:off x="7887153" y="4393766"/>
              <a:ext cx="1146949" cy="894350"/>
            </a:xfrm>
            <a:prstGeom prst="trapezoid">
              <a:avLst>
                <a:gd name="adj" fmla="val 43230"/>
              </a:avLst>
            </a:prstGeom>
            <a:solidFill>
              <a:srgbClr val="CDD0D2">
                <a:alpha val="29000"/>
              </a:srgbClr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8915177" y="4392815"/>
              <a:ext cx="1093193" cy="895505"/>
            </a:xfrm>
            <a:custGeom>
              <a:avLst/>
              <a:gdLst>
                <a:gd name="connsiteX0" fmla="*/ 0 w 2054225"/>
                <a:gd name="connsiteY0" fmla="*/ 6350 h 1682750"/>
                <a:gd name="connsiteX1" fmla="*/ 663575 w 2054225"/>
                <a:gd name="connsiteY1" fmla="*/ 1679575 h 1682750"/>
                <a:gd name="connsiteX2" fmla="*/ 2054225 w 2054225"/>
                <a:gd name="connsiteY2" fmla="*/ 1682750 h 1682750"/>
                <a:gd name="connsiteX3" fmla="*/ 800100 w 2054225"/>
                <a:gd name="connsiteY3" fmla="*/ 0 h 1682750"/>
                <a:gd name="connsiteX4" fmla="*/ 0 w 2054225"/>
                <a:gd name="connsiteY4" fmla="*/ 6350 h 168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4225" h="1682750">
                  <a:moveTo>
                    <a:pt x="0" y="6350"/>
                  </a:moveTo>
                  <a:lnTo>
                    <a:pt x="663575" y="1679575"/>
                  </a:lnTo>
                  <a:lnTo>
                    <a:pt x="2054225" y="1682750"/>
                  </a:lnTo>
                  <a:lnTo>
                    <a:pt x="800100" y="0"/>
                  </a:lnTo>
                  <a:lnTo>
                    <a:pt x="0" y="6350"/>
                  </a:lnTo>
                  <a:close/>
                </a:path>
              </a:pathLst>
            </a:custGeom>
            <a:solidFill>
              <a:srgbClr val="CDD0D2">
                <a:alpha val="29000"/>
              </a:srgbClr>
            </a:solidFill>
            <a:ln>
              <a:solidFill>
                <a:srgbClr val="818A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0469639" y="4391125"/>
              <a:ext cx="547441" cy="900574"/>
            </a:xfrm>
            <a:custGeom>
              <a:avLst/>
              <a:gdLst>
                <a:gd name="connsiteX0" fmla="*/ 558800 w 1028700"/>
                <a:gd name="connsiteY0" fmla="*/ 0 h 1692275"/>
                <a:gd name="connsiteX1" fmla="*/ 0 w 1028700"/>
                <a:gd name="connsiteY1" fmla="*/ 1682750 h 1692275"/>
                <a:gd name="connsiteX2" fmla="*/ 1022350 w 1028700"/>
                <a:gd name="connsiteY2" fmla="*/ 1692275 h 1692275"/>
                <a:gd name="connsiteX3" fmla="*/ 1028700 w 1028700"/>
                <a:gd name="connsiteY3" fmla="*/ 3175 h 1692275"/>
                <a:gd name="connsiteX4" fmla="*/ 558800 w 1028700"/>
                <a:gd name="connsiteY4" fmla="*/ 0 h 1692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700" h="1692275">
                  <a:moveTo>
                    <a:pt x="558800" y="0"/>
                  </a:moveTo>
                  <a:lnTo>
                    <a:pt x="0" y="1682750"/>
                  </a:lnTo>
                  <a:lnTo>
                    <a:pt x="1022350" y="1692275"/>
                  </a:lnTo>
                  <a:cubicBezTo>
                    <a:pt x="1024467" y="1129242"/>
                    <a:pt x="1026583" y="566208"/>
                    <a:pt x="1028700" y="3175"/>
                  </a:cubicBezTo>
                  <a:lnTo>
                    <a:pt x="558800" y="0"/>
                  </a:lnTo>
                  <a:close/>
                </a:path>
              </a:pathLst>
            </a:custGeom>
            <a:solidFill>
              <a:srgbClr val="CDD0D2">
                <a:alpha val="29000"/>
              </a:srgbClr>
            </a:solidFill>
            <a:ln>
              <a:solidFill>
                <a:srgbClr val="818A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057368" y="4227774"/>
              <a:ext cx="363272" cy="1659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9663684" y="4387746"/>
              <a:ext cx="807645" cy="897195"/>
            </a:xfrm>
            <a:custGeom>
              <a:avLst/>
              <a:gdLst>
                <a:gd name="connsiteX0" fmla="*/ 736600 w 1517650"/>
                <a:gd name="connsiteY0" fmla="*/ 6350 h 1685925"/>
                <a:gd name="connsiteX1" fmla="*/ 0 w 1517650"/>
                <a:gd name="connsiteY1" fmla="*/ 1685925 h 1685925"/>
                <a:gd name="connsiteX2" fmla="*/ 1517650 w 1517650"/>
                <a:gd name="connsiteY2" fmla="*/ 1685925 h 1685925"/>
                <a:gd name="connsiteX3" fmla="*/ 1419225 w 1517650"/>
                <a:gd name="connsiteY3" fmla="*/ 0 h 1685925"/>
                <a:gd name="connsiteX4" fmla="*/ 736600 w 1517650"/>
                <a:gd name="connsiteY4" fmla="*/ 6350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7650" h="1685925">
                  <a:moveTo>
                    <a:pt x="736600" y="6350"/>
                  </a:moveTo>
                  <a:lnTo>
                    <a:pt x="0" y="1685925"/>
                  </a:lnTo>
                  <a:lnTo>
                    <a:pt x="1517650" y="1685925"/>
                  </a:lnTo>
                  <a:lnTo>
                    <a:pt x="1419225" y="0"/>
                  </a:lnTo>
                  <a:lnTo>
                    <a:pt x="736600" y="6350"/>
                  </a:lnTo>
                  <a:close/>
                </a:path>
              </a:pathLst>
            </a:custGeom>
            <a:solidFill>
              <a:srgbClr val="CDD0D2">
                <a:alpha val="29000"/>
              </a:srgbClr>
            </a:solidFill>
            <a:ln>
              <a:solidFill>
                <a:srgbClr val="818A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6482105" y="4386057"/>
              <a:ext cx="635302" cy="903954"/>
            </a:xfrm>
            <a:custGeom>
              <a:avLst/>
              <a:gdLst>
                <a:gd name="connsiteX0" fmla="*/ 0 w 1193800"/>
                <a:gd name="connsiteY0" fmla="*/ 0 h 1698625"/>
                <a:gd name="connsiteX1" fmla="*/ 212725 w 1193800"/>
                <a:gd name="connsiteY1" fmla="*/ 1698625 h 1698625"/>
                <a:gd name="connsiteX2" fmla="*/ 1193800 w 1193800"/>
                <a:gd name="connsiteY2" fmla="*/ 1698625 h 1698625"/>
                <a:gd name="connsiteX3" fmla="*/ 615950 w 1193800"/>
                <a:gd name="connsiteY3" fmla="*/ 0 h 1698625"/>
                <a:gd name="connsiteX4" fmla="*/ 0 w 1193800"/>
                <a:gd name="connsiteY4" fmla="*/ 0 h 169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3800" h="1698625">
                  <a:moveTo>
                    <a:pt x="0" y="0"/>
                  </a:moveTo>
                  <a:lnTo>
                    <a:pt x="212725" y="1698625"/>
                  </a:lnTo>
                  <a:lnTo>
                    <a:pt x="1193800" y="1698625"/>
                  </a:lnTo>
                  <a:lnTo>
                    <a:pt x="61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D0D2">
                <a:alpha val="29000"/>
              </a:srgbClr>
            </a:solidFill>
            <a:ln>
              <a:solidFill>
                <a:srgbClr val="818A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214586" y="3403232"/>
              <a:ext cx="264970" cy="26524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6480086" y="3665922"/>
              <a:ext cx="867120" cy="555985"/>
            </a:xfrm>
            <a:custGeom>
              <a:avLst/>
              <a:gdLst>
                <a:gd name="connsiteX0" fmla="*/ 0 w 1629410"/>
                <a:gd name="connsiteY0" fmla="*/ 1039962 h 1044755"/>
                <a:gd name="connsiteX1" fmla="*/ 1629410 w 1629410"/>
                <a:gd name="connsiteY1" fmla="*/ 0 h 1044755"/>
                <a:gd name="connsiteX2" fmla="*/ 613425 w 1629410"/>
                <a:gd name="connsiteY2" fmla="*/ 1044755 h 1044755"/>
                <a:gd name="connsiteX3" fmla="*/ 0 w 1629410"/>
                <a:gd name="connsiteY3" fmla="*/ 1039962 h 1044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9410" h="1044755">
                  <a:moveTo>
                    <a:pt x="0" y="1039962"/>
                  </a:moveTo>
                  <a:lnTo>
                    <a:pt x="1629410" y="0"/>
                  </a:lnTo>
                  <a:lnTo>
                    <a:pt x="613425" y="1044755"/>
                  </a:lnTo>
                  <a:lnTo>
                    <a:pt x="0" y="103996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2000"/>
              </a:schemeClr>
            </a:solidFill>
            <a:ln>
              <a:solidFill>
                <a:srgbClr val="818A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120224" y="3668472"/>
              <a:ext cx="760005" cy="1619497"/>
            </a:xfrm>
            <a:custGeom>
              <a:avLst/>
              <a:gdLst>
                <a:gd name="connsiteX0" fmla="*/ 0 w 1428130"/>
                <a:gd name="connsiteY0" fmla="*/ 3038416 h 3043208"/>
                <a:gd name="connsiteX1" fmla="*/ 416937 w 1428130"/>
                <a:gd name="connsiteY1" fmla="*/ 0 h 3043208"/>
                <a:gd name="connsiteX2" fmla="*/ 1428130 w 1428130"/>
                <a:gd name="connsiteY2" fmla="*/ 3043208 h 3043208"/>
                <a:gd name="connsiteX3" fmla="*/ 0 w 1428130"/>
                <a:gd name="connsiteY3" fmla="*/ 3038416 h 304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130" h="3043208">
                  <a:moveTo>
                    <a:pt x="0" y="3038416"/>
                  </a:moveTo>
                  <a:lnTo>
                    <a:pt x="416937" y="0"/>
                  </a:lnTo>
                  <a:lnTo>
                    <a:pt x="1428130" y="3043208"/>
                  </a:lnTo>
                  <a:lnTo>
                    <a:pt x="0" y="303841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solidFill>
                <a:srgbClr val="818A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7347205" y="3671023"/>
              <a:ext cx="1303230" cy="558535"/>
            </a:xfrm>
            <a:custGeom>
              <a:avLst/>
              <a:gdLst>
                <a:gd name="connsiteX0" fmla="*/ 1720465 w 2448907"/>
                <a:gd name="connsiteY0" fmla="*/ 1049547 h 1049547"/>
                <a:gd name="connsiteX1" fmla="*/ 0 w 2448907"/>
                <a:gd name="connsiteY1" fmla="*/ 0 h 1049547"/>
                <a:gd name="connsiteX2" fmla="*/ 2448907 w 2448907"/>
                <a:gd name="connsiteY2" fmla="*/ 1049547 h 1049547"/>
                <a:gd name="connsiteX3" fmla="*/ 1720465 w 2448907"/>
                <a:gd name="connsiteY3" fmla="*/ 1049547 h 104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8907" h="1049547">
                  <a:moveTo>
                    <a:pt x="1720465" y="1049547"/>
                  </a:moveTo>
                  <a:lnTo>
                    <a:pt x="0" y="0"/>
                  </a:lnTo>
                  <a:lnTo>
                    <a:pt x="2448907" y="1049547"/>
                  </a:lnTo>
                  <a:lnTo>
                    <a:pt x="1720465" y="1049547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2000"/>
              </a:schemeClr>
            </a:solidFill>
            <a:ln>
              <a:solidFill>
                <a:srgbClr val="818A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67551" y="3150027"/>
              <a:ext cx="914400" cy="914400"/>
            </a:xfrm>
            <a:prstGeom prst="rect">
              <a:avLst/>
            </a:prstGeom>
          </p:spPr>
          <p:txBody>
            <a:bodyPr vert="horz" wrap="none" lIns="91440" tIns="91440" rIns="91440" bIns="91440" rtlCol="0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248128" y="-105831"/>
            <a:ext cx="914400" cy="914400"/>
          </a:xfrm>
          <a:prstGeom prst="rect">
            <a:avLst/>
          </a:prstGeom>
        </p:spPr>
        <p:txBody>
          <a:bodyPr vert="horz" wrap="none" lIns="91440" tIns="91440" rIns="91440" bIns="91440" rtlCol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8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Julian Hyde</a:t>
            </a:r>
          </a:p>
          <a:p>
            <a:r>
              <a:rPr lang="en-US" dirty="0" smtClean="0"/>
              <a:t>Architect at Hortonworks</a:t>
            </a:r>
          </a:p>
          <a:p>
            <a:r>
              <a:rPr lang="en-US" dirty="0" smtClean="0"/>
              <a:t>Open source: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Founder &amp; lead, Apache </a:t>
            </a:r>
            <a:r>
              <a:rPr lang="en-US" dirty="0" err="1" smtClean="0"/>
              <a:t>Optiq</a:t>
            </a:r>
            <a:r>
              <a:rPr lang="en-US" dirty="0" smtClean="0"/>
              <a:t> (query optimization framework)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Founder &amp; lead, </a:t>
            </a:r>
            <a:r>
              <a:rPr lang="en-US" dirty="0" err="1" smtClean="0"/>
              <a:t>Pentaho</a:t>
            </a:r>
            <a:r>
              <a:rPr lang="en-US" dirty="0" smtClean="0"/>
              <a:t> Mondrian (analysis engine)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Committer, Apache Drill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Contributor, Apache Hive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Contributor, Cascading Lingual (SQL interface to Cascading)</a:t>
            </a:r>
          </a:p>
          <a:p>
            <a:r>
              <a:rPr lang="en-US" dirty="0" smtClean="0"/>
              <a:t>Past: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err="1" smtClean="0"/>
              <a:t>SQLstream</a:t>
            </a:r>
            <a:r>
              <a:rPr lang="en-US" dirty="0" smtClean="0"/>
              <a:t> (streaming SQL)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err="1" smtClean="0"/>
              <a:t>Broadbase</a:t>
            </a:r>
            <a:r>
              <a:rPr lang="en-US" dirty="0" smtClean="0"/>
              <a:t> (data warehouse)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Oracle (SQL kernel development)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2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441" y="1106435"/>
            <a:ext cx="11128114" cy="4954588"/>
          </a:xfrm>
        </p:spPr>
        <p:txBody>
          <a:bodyPr anchor="b" anchorCtr="0"/>
          <a:lstStyle/>
          <a:p>
            <a:r>
              <a:rPr lang="en-US" dirty="0" smtClean="0"/>
              <a:t>From “Runaway </a:t>
            </a:r>
            <a:r>
              <a:rPr lang="en-US" dirty="0"/>
              <a:t>complexity in Big Data and a plan to stop </a:t>
            </a:r>
            <a:r>
              <a:rPr lang="en-US" dirty="0" smtClean="0"/>
              <a:t>it” </a:t>
            </a:r>
            <a:r>
              <a:rPr lang="en-US" dirty="0"/>
              <a:t>(</a:t>
            </a:r>
            <a:r>
              <a:rPr lang="en-US" dirty="0" smtClean="0"/>
              <a:t>Nathan </a:t>
            </a:r>
            <a:r>
              <a:rPr lang="en-US" dirty="0" err="1" smtClean="0"/>
              <a:t>Marz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413" b="15060"/>
          <a:stretch/>
        </p:blipFill>
        <p:spPr>
          <a:xfrm>
            <a:off x="2244155" y="1298448"/>
            <a:ext cx="7981763" cy="35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9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architecture in </a:t>
            </a:r>
            <a:r>
              <a:rPr lang="en-US" dirty="0" err="1" smtClean="0"/>
              <a:t>Hadoop</a:t>
            </a:r>
            <a:r>
              <a:rPr lang="en-US" dirty="0" smtClean="0"/>
              <a:t> via DIMMQs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b" anchorCtr="0"/>
          <a:lstStyle/>
          <a:p>
            <a:r>
              <a:rPr lang="en-US" dirty="0" smtClean="0"/>
              <a:t>Use DIMMQs for materialized historic &amp; streaming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413" b="15060"/>
          <a:stretch/>
        </p:blipFill>
        <p:spPr>
          <a:xfrm>
            <a:off x="2244155" y="1298448"/>
            <a:ext cx="7981763" cy="354787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395116" y="1972235"/>
            <a:ext cx="1419479" cy="9144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MV on disk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95116" y="3290047"/>
            <a:ext cx="1419479" cy="9144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MV in key-value store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843373" y="1613647"/>
            <a:ext cx="2928606" cy="14941"/>
          </a:xfrm>
          <a:prstGeom prst="line">
            <a:avLst/>
          </a:prstGeom>
          <a:ln w="3492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242385" y="881529"/>
            <a:ext cx="7291630" cy="4288118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sz="3200" b="1" dirty="0" err="1" smtClean="0">
                <a:solidFill>
                  <a:schemeClr val="accent1"/>
                </a:solidFill>
              </a:rPr>
              <a:t>Hadoop</a:t>
            </a:r>
            <a:endParaRPr lang="en-US" sz="3200" b="1" dirty="0" smtClean="0">
              <a:solidFill>
                <a:schemeClr val="accent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33789" y="2687705"/>
            <a:ext cx="1419479" cy="1067866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Query via SQL</a:t>
            </a:r>
          </a:p>
        </p:txBody>
      </p:sp>
    </p:spTree>
    <p:extLst>
      <p:ext uri="{BB962C8B-B14F-4D97-AF65-F5344CB8AC3E}">
        <p14:creationId xmlns:p14="http://schemas.microsoft.com/office/powerpoint/2010/main" val="186148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on a theme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441" y="1106435"/>
            <a:ext cx="8550697" cy="4954588"/>
          </a:xfrm>
        </p:spPr>
        <p:txBody>
          <a:bodyPr/>
          <a:lstStyle/>
          <a:p>
            <a:r>
              <a:rPr lang="en-US" dirty="0" smtClean="0"/>
              <a:t>Materialized queries don’t have to be in memory</a:t>
            </a:r>
          </a:p>
          <a:p>
            <a:r>
              <a:rPr lang="en-US" dirty="0" smtClean="0"/>
              <a:t>Materialized queries don’t need to be </a:t>
            </a:r>
            <a:r>
              <a:rPr lang="en-US" dirty="0" err="1" smtClean="0"/>
              <a:t>discardable</a:t>
            </a:r>
            <a:endParaRPr lang="en-US" dirty="0" smtClean="0"/>
          </a:p>
          <a:p>
            <a:r>
              <a:rPr lang="en-US" dirty="0" smtClean="0"/>
              <a:t>Materialized queries don’t need to be accessed via SQL</a:t>
            </a:r>
          </a:p>
          <a:p>
            <a:r>
              <a:rPr lang="en-US" dirty="0" smtClean="0"/>
              <a:t>Materialized queries allow novel data structures to be described</a:t>
            </a:r>
          </a:p>
          <a:p>
            <a:r>
              <a:rPr lang="en-US" dirty="0" smtClean="0"/>
              <a:t>Maintaining materialized queries - build on Hive ACID</a:t>
            </a:r>
          </a:p>
          <a:p>
            <a:r>
              <a:rPr lang="en-US" dirty="0" smtClean="0"/>
              <a:t>Fine-grained invalidation</a:t>
            </a:r>
          </a:p>
          <a:p>
            <a:r>
              <a:rPr lang="en-US" dirty="0"/>
              <a:t>Streaming into </a:t>
            </a:r>
            <a:r>
              <a:rPr lang="en-US" dirty="0" smtClean="0"/>
              <a:t>DIMMQs</a:t>
            </a:r>
          </a:p>
          <a:p>
            <a:r>
              <a:rPr lang="en-US" dirty="0" smtClean="0"/>
              <a:t>In-memory tables don’t have to be materialized queries</a:t>
            </a:r>
          </a:p>
          <a:p>
            <a:r>
              <a:rPr lang="en-US" dirty="0" smtClean="0"/>
              <a:t>Data aging – Older data to cheaper storage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373126" y="1106435"/>
            <a:ext cx="2206258" cy="8229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sz="2800" dirty="0" err="1" smtClean="0">
                <a:solidFill>
                  <a:schemeClr val="bg2"/>
                </a:solidFill>
              </a:rPr>
              <a:t>Discardable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373126" y="3025986"/>
            <a:ext cx="2206258" cy="8229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sz="2800" dirty="0" smtClean="0">
                <a:solidFill>
                  <a:schemeClr val="bg2"/>
                </a:solidFill>
              </a:rPr>
              <a:t>In-memory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373126" y="4820920"/>
            <a:ext cx="2206258" cy="8229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sz="2800" dirty="0" smtClean="0">
                <a:solidFill>
                  <a:schemeClr val="bg2"/>
                </a:solidFill>
              </a:rPr>
              <a:t>Algebraic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33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441" y="1106435"/>
            <a:ext cx="5573397" cy="4954588"/>
          </a:xfrm>
        </p:spPr>
        <p:txBody>
          <a:bodyPr/>
          <a:lstStyle/>
          <a:p>
            <a:r>
              <a:rPr lang="en-US" dirty="0" smtClean="0"/>
              <a:t>Space of possible materialized views</a:t>
            </a:r>
          </a:p>
          <a:p>
            <a:pPr lvl="1"/>
            <a:r>
              <a:rPr lang="en-US" dirty="0" smtClean="0"/>
              <a:t>A star schema, with mandatory many-to-one relationships</a:t>
            </a:r>
          </a:p>
          <a:p>
            <a:r>
              <a:rPr lang="en-US" dirty="0" smtClean="0"/>
              <a:t>Each view is a projected, filtered aggregation</a:t>
            </a:r>
          </a:p>
          <a:p>
            <a:pPr lvl="2"/>
            <a:r>
              <a:rPr lang="en-US" dirty="0" smtClean="0"/>
              <a:t>Sales by </a:t>
            </a:r>
            <a:r>
              <a:rPr lang="en-US" dirty="0" err="1" smtClean="0"/>
              <a:t>zipcode</a:t>
            </a:r>
            <a:r>
              <a:rPr lang="en-US" dirty="0" smtClean="0"/>
              <a:t> and quarter in 2013</a:t>
            </a:r>
          </a:p>
          <a:p>
            <a:pPr lvl="2"/>
            <a:r>
              <a:rPr lang="en-US" dirty="0" smtClean="0"/>
              <a:t>Sales by state in Q1, 2012</a:t>
            </a:r>
          </a:p>
          <a:p>
            <a:r>
              <a:rPr lang="en-US" dirty="0" smtClean="0"/>
              <a:t>Lattice gathers stats</a:t>
            </a:r>
          </a:p>
          <a:p>
            <a:pPr lvl="2"/>
            <a:r>
              <a:rPr lang="en-US" dirty="0" smtClean="0"/>
              <a:t>“I used MV </a:t>
            </a:r>
            <a:r>
              <a:rPr lang="en-US" i="1" dirty="0" smtClean="0"/>
              <a:t>m</a:t>
            </a:r>
            <a:r>
              <a:rPr lang="en-US" dirty="0" smtClean="0"/>
              <a:t> to answer query </a:t>
            </a:r>
            <a:r>
              <a:rPr lang="en-US" i="1" dirty="0" smtClean="0"/>
              <a:t>q</a:t>
            </a:r>
            <a:r>
              <a:rPr lang="en-US" dirty="0" smtClean="0"/>
              <a:t> and avoided fetching </a:t>
            </a:r>
            <a:r>
              <a:rPr lang="en-US" i="1" dirty="0" smtClean="0"/>
              <a:t>r</a:t>
            </a:r>
            <a:r>
              <a:rPr lang="en-US" dirty="0" smtClean="0"/>
              <a:t> rows”</a:t>
            </a:r>
          </a:p>
          <a:p>
            <a:pPr lvl="2"/>
            <a:r>
              <a:rPr lang="en-US" dirty="0" smtClean="0"/>
              <a:t>Cost of MV = construction effort + memory * time</a:t>
            </a:r>
          </a:p>
          <a:p>
            <a:pPr lvl="2"/>
            <a:r>
              <a:rPr lang="en-US" dirty="0" smtClean="0"/>
              <a:t>Utility of MV = query processing effort saved</a:t>
            </a:r>
          </a:p>
          <a:p>
            <a:r>
              <a:rPr lang="en-US" dirty="0" smtClean="0"/>
              <a:t>Recommends &amp; builds optimal MVs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5052" y="2491368"/>
            <a:ext cx="6378697" cy="19383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F81BD"/>
            </a:solidFill>
          </a:ln>
          <a:effectLst/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CREATE LATTICE </a:t>
            </a:r>
            <a:r>
              <a:rPr lang="en-US" sz="2000" dirty="0" err="1" smtClean="0">
                <a:latin typeface="Courier"/>
                <a:cs typeface="Courier"/>
              </a:rPr>
              <a:t>SalesStar</a:t>
            </a:r>
            <a:r>
              <a:rPr lang="en-US" sz="2000" dirty="0" smtClean="0">
                <a:latin typeface="Courier"/>
                <a:cs typeface="Courier"/>
              </a:rPr>
              <a:t> AS</a:t>
            </a:r>
          </a:p>
          <a:p>
            <a:r>
              <a:rPr lang="en-US" sz="2000" dirty="0" smtClean="0">
                <a:latin typeface="Courier"/>
                <a:cs typeface="Courier"/>
              </a:rPr>
              <a:t>SELECT *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FROM </a:t>
            </a:r>
            <a:r>
              <a:rPr lang="en-US" sz="2000" dirty="0" err="1" smtClean="0">
                <a:latin typeface="Courier"/>
                <a:cs typeface="Courier"/>
              </a:rPr>
              <a:t>SalesFact</a:t>
            </a:r>
            <a:r>
              <a:rPr lang="en-US" sz="2000" dirty="0" smtClean="0">
                <a:latin typeface="Courier"/>
                <a:cs typeface="Courier"/>
              </a:rPr>
              <a:t> AS s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JOIN </a:t>
            </a:r>
            <a:r>
              <a:rPr lang="en-US" sz="2000" dirty="0" err="1">
                <a:latin typeface="Courier"/>
                <a:cs typeface="Courier"/>
              </a:rPr>
              <a:t>TimeDim</a:t>
            </a:r>
            <a:r>
              <a:rPr lang="en-US" sz="2000" dirty="0">
                <a:latin typeface="Courier"/>
                <a:cs typeface="Courier"/>
              </a:rPr>
              <a:t> AS t USING (</a:t>
            </a:r>
            <a:r>
              <a:rPr lang="en-US" sz="2000" dirty="0" err="1">
                <a:latin typeface="Courier"/>
                <a:cs typeface="Courier"/>
              </a:rPr>
              <a:t>timeId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r>
              <a:rPr lang="en-US" sz="2000" dirty="0" smtClean="0">
                <a:latin typeface="Courier"/>
                <a:cs typeface="Courier"/>
              </a:rPr>
              <a:t>JOIN </a:t>
            </a:r>
            <a:r>
              <a:rPr lang="en-US" sz="2000" dirty="0" err="1">
                <a:latin typeface="Courier"/>
                <a:cs typeface="Courier"/>
              </a:rPr>
              <a:t>CustomerDim</a:t>
            </a:r>
            <a:r>
              <a:rPr lang="en-US" sz="2000" dirty="0">
                <a:latin typeface="Courier"/>
                <a:cs typeface="Courier"/>
              </a:rPr>
              <a:t> AS c USING (</a:t>
            </a:r>
            <a:r>
              <a:rPr lang="en-US" sz="2000" dirty="0" err="1">
                <a:latin typeface="Courier"/>
                <a:cs typeface="Courier"/>
              </a:rPr>
              <a:t>customerId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2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Broadening the tent – batch, interactive BI, streaming, iterative</a:t>
            </a:r>
          </a:p>
          <a:p>
            <a:r>
              <a:rPr lang="en-US" dirty="0" smtClean="0"/>
              <a:t>Declarative, algebraic, transparent</a:t>
            </a:r>
          </a:p>
          <a:p>
            <a:r>
              <a:rPr lang="en-US" dirty="0" smtClean="0"/>
              <a:t>Seamless movement between memory and disk</a:t>
            </a:r>
          </a:p>
          <a:p>
            <a:r>
              <a:rPr lang="en-US" dirty="0" smtClean="0"/>
              <a:t>Adding brains to complement </a:t>
            </a:r>
            <a:r>
              <a:rPr lang="en-US" dirty="0" err="1" smtClean="0"/>
              <a:t>Hadoop’s</a:t>
            </a:r>
            <a:r>
              <a:rPr lang="en-US" dirty="0" smtClean="0"/>
              <a:t> brawn</a:t>
            </a:r>
          </a:p>
        </p:txBody>
      </p:sp>
    </p:spTree>
    <p:extLst>
      <p:ext uri="{BB962C8B-B14F-4D97-AF65-F5344CB8AC3E}">
        <p14:creationId xmlns:p14="http://schemas.microsoft.com/office/powerpoint/2010/main" val="196104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953" b="-1953"/>
          <a:stretch/>
        </p:blipFill>
        <p:spPr>
          <a:xfrm>
            <a:off x="5318125" y="1399032"/>
            <a:ext cx="6870700" cy="44958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441" y="1515802"/>
            <a:ext cx="7213079" cy="456353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My next talk: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>
                <a:solidFill>
                  <a:schemeClr val="bg1"/>
                </a:solidFill>
              </a:rPr>
              <a:t>Cost-based query optimization in Hive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35pm </a:t>
            </a:r>
            <a:r>
              <a:rPr lang="en-US" dirty="0">
                <a:solidFill>
                  <a:schemeClr val="bg1"/>
                </a:solidFill>
              </a:rPr>
              <a:t>Wednesday</a:t>
            </a:r>
          </a:p>
          <a:p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julianhyde</a:t>
            </a:r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http</a:t>
            </a:r>
            <a:r>
              <a:rPr lang="en-US" dirty="0">
                <a:solidFill>
                  <a:schemeClr val="bg1"/>
                </a:solidFill>
              </a:rPr>
              <a:t>://hortonworks.com/blog/dmmq</a:t>
            </a:r>
            <a:r>
              <a:rPr lang="en-US" dirty="0" smtClean="0">
                <a:solidFill>
                  <a:schemeClr val="bg1"/>
                </a:solidFill>
              </a:rPr>
              <a:t>/ </a:t>
            </a:r>
          </a:p>
          <a:p>
            <a:r>
              <a:rPr lang="en-US" dirty="0">
                <a:solidFill>
                  <a:schemeClr val="bg1"/>
                </a:solidFill>
              </a:rPr>
              <a:t>http://</a:t>
            </a:r>
            <a:r>
              <a:rPr lang="en-US" dirty="0" err="1">
                <a:solidFill>
                  <a:schemeClr val="bg1"/>
                </a:solidFill>
              </a:rPr>
              <a:t>hortonworks.com</a:t>
            </a:r>
            <a:r>
              <a:rPr lang="en-US" dirty="0">
                <a:solidFill>
                  <a:schemeClr val="bg1"/>
                </a:solidFill>
              </a:rPr>
              <a:t>/blog/</a:t>
            </a:r>
            <a:r>
              <a:rPr lang="en-US" dirty="0" err="1" smtClean="0">
                <a:solidFill>
                  <a:schemeClr val="bg1"/>
                </a:solidFill>
              </a:rPr>
              <a:t>ddm</a:t>
            </a:r>
            <a:r>
              <a:rPr lang="en-US" dirty="0" smtClean="0">
                <a:solidFill>
                  <a:schemeClr val="bg1"/>
                </a:solidFill>
              </a:rPr>
              <a:t>/ </a:t>
            </a:r>
          </a:p>
          <a:p>
            <a:r>
              <a:rPr lang="en-US" dirty="0">
                <a:solidFill>
                  <a:schemeClr val="bg1"/>
                </a:solidFill>
              </a:rPr>
              <a:t>http://</a:t>
            </a:r>
            <a:r>
              <a:rPr lang="en-US" dirty="0" err="1">
                <a:solidFill>
                  <a:schemeClr val="bg1"/>
                </a:solidFill>
              </a:rPr>
              <a:t>incubator.apache.org</a:t>
            </a:r>
            <a:r>
              <a:rPr lang="en-US" dirty="0">
                <a:solidFill>
                  <a:schemeClr val="bg1"/>
                </a:solidFill>
              </a:rPr>
              <a:t>/projects/</a:t>
            </a:r>
            <a:r>
              <a:rPr lang="en-US" dirty="0" err="1" smtClean="0">
                <a:solidFill>
                  <a:schemeClr val="bg1"/>
                </a:solidFill>
              </a:rPr>
              <a:t>optiq.html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95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get started…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bad news</a:t>
            </a:r>
          </a:p>
          <a:p>
            <a:pPr marL="457200" lvl="1" indent="-457200">
              <a:buFont typeface="Arial"/>
              <a:buChar char="•"/>
            </a:pPr>
            <a:r>
              <a:rPr lang="en-US" dirty="0" smtClean="0"/>
              <a:t>This software is not available to download</a:t>
            </a:r>
          </a:p>
          <a:p>
            <a:pPr marL="457200" lvl="1" indent="-457200">
              <a:buFont typeface="Arial"/>
              <a:buChar char="•"/>
            </a:pPr>
            <a:r>
              <a:rPr lang="en-US" dirty="0" smtClean="0"/>
              <a:t>I am a database bigot</a:t>
            </a:r>
          </a:p>
          <a:p>
            <a:pPr marL="457200" lvl="1" indent="-457200">
              <a:buFont typeface="Arial"/>
              <a:buChar char="•"/>
            </a:pPr>
            <a:r>
              <a:rPr lang="en-US" dirty="0" smtClean="0"/>
              <a:t>I am a BI bigot</a:t>
            </a:r>
          </a:p>
          <a:p>
            <a:pPr marL="457200" lvl="1" indent="-457200">
              <a:buAutoNum type="arabicPeriod"/>
            </a:pPr>
            <a:endParaRPr lang="en-US" dirty="0"/>
          </a:p>
          <a:p>
            <a:r>
              <a:rPr lang="en-US" dirty="0" smtClean="0"/>
              <a:t>The good news</a:t>
            </a:r>
          </a:p>
          <a:p>
            <a:pPr marL="457200" lvl="1" indent="-457200">
              <a:buFont typeface="Arial"/>
              <a:buChar char="•"/>
            </a:pPr>
            <a:r>
              <a:rPr lang="en-US" dirty="0" smtClean="0"/>
              <a:t>I believe in </a:t>
            </a:r>
            <a:r>
              <a:rPr lang="en-US" dirty="0" err="1" smtClean="0"/>
              <a:t>Hadoop</a:t>
            </a:r>
            <a:endParaRPr lang="en-US" dirty="0" smtClean="0"/>
          </a:p>
          <a:p>
            <a:pPr marL="457200" lvl="1" indent="-457200">
              <a:buFont typeface="Arial"/>
              <a:buChar char="•"/>
            </a:pPr>
            <a:r>
              <a:rPr lang="en-US" dirty="0" smtClean="0"/>
              <a:t>Now is a great time to discuss where </a:t>
            </a:r>
            <a:r>
              <a:rPr lang="en-US" dirty="0" err="1" smtClean="0"/>
              <a:t>Hadoop</a:t>
            </a:r>
            <a:r>
              <a:rPr lang="en-US" dirty="0" smtClean="0"/>
              <a:t> is going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3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today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brings a lot of CPU, disk, IO</a:t>
            </a:r>
          </a:p>
          <a:p>
            <a:pPr lvl="1"/>
            <a:r>
              <a:rPr lang="en-US" dirty="0" smtClean="0"/>
              <a:t>Yarn, </a:t>
            </a:r>
            <a:r>
              <a:rPr lang="en-US" dirty="0" err="1" smtClean="0"/>
              <a:t>Tez</a:t>
            </a:r>
            <a:r>
              <a:rPr lang="en-US" dirty="0" smtClean="0"/>
              <a:t>, </a:t>
            </a:r>
            <a:r>
              <a:rPr lang="en-US" dirty="0" err="1" smtClean="0"/>
              <a:t>Vectorization</a:t>
            </a:r>
            <a:r>
              <a:rPr lang="en-US" dirty="0" smtClean="0"/>
              <a:t> are making </a:t>
            </a:r>
            <a:r>
              <a:rPr lang="en-US" dirty="0" err="1" smtClean="0"/>
              <a:t>Hadoop</a:t>
            </a:r>
            <a:r>
              <a:rPr lang="en-US" dirty="0" smtClean="0"/>
              <a:t> faster</a:t>
            </a:r>
          </a:p>
          <a:p>
            <a:pPr lvl="1"/>
            <a:r>
              <a:rPr lang="en-US" dirty="0" smtClean="0"/>
              <a:t>How to use that brute force is left to the application</a:t>
            </a:r>
          </a:p>
          <a:p>
            <a:r>
              <a:rPr lang="en-US" dirty="0" smtClean="0"/>
              <a:t>Business Intelligence</a:t>
            </a:r>
          </a:p>
          <a:p>
            <a:pPr lvl="1"/>
            <a:r>
              <a:rPr lang="en-US" dirty="0" smtClean="0"/>
              <a:t>Best practice is to pull data out of </a:t>
            </a:r>
            <a:r>
              <a:rPr lang="en-US" dirty="0" err="1" smtClean="0"/>
              <a:t>Hadoop</a:t>
            </a:r>
            <a:endParaRPr lang="en-US" dirty="0" smtClean="0"/>
          </a:p>
          <a:p>
            <a:pPr lvl="2"/>
            <a:r>
              <a:rPr lang="en-US" dirty="0" smtClean="0"/>
              <a:t>Populate enterprise data warehouse</a:t>
            </a:r>
          </a:p>
          <a:p>
            <a:pPr lvl="2"/>
            <a:r>
              <a:rPr lang="en-US" dirty="0" smtClean="0"/>
              <a:t>In-memory analytics</a:t>
            </a:r>
          </a:p>
          <a:p>
            <a:pPr lvl="2"/>
            <a:r>
              <a:rPr lang="en-US" dirty="0" smtClean="0"/>
              <a:t>Custom analytics, e.g. Lambda architecture</a:t>
            </a:r>
            <a:endParaRPr lang="en-US" dirty="0"/>
          </a:p>
          <a:p>
            <a:r>
              <a:rPr lang="en-US" dirty="0" smtClean="0"/>
              <a:t>Ineffective use of memory</a:t>
            </a:r>
          </a:p>
          <a:p>
            <a:r>
              <a:rPr lang="en-US" dirty="0" smtClean="0"/>
              <a:t>Opportunity to make </a:t>
            </a:r>
            <a:r>
              <a:rPr lang="en-US" dirty="0" err="1" smtClean="0"/>
              <a:t>Hadoop</a:t>
            </a:r>
            <a:r>
              <a:rPr lang="en-US" dirty="0" smtClean="0"/>
              <a:t> smarter</a:t>
            </a:r>
          </a:p>
        </p:txBody>
      </p:sp>
    </p:spTree>
    <p:extLst>
      <p:ext uri="{BB962C8B-B14F-4D97-AF65-F5344CB8AC3E}">
        <p14:creationId xmlns:p14="http://schemas.microsoft.com/office/powerpoint/2010/main" val="348217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+ diplomacy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82" y="1265767"/>
            <a:ext cx="5329129" cy="3805331"/>
          </a:xfrm>
          <a:prstGeom prst="rect">
            <a:avLst/>
          </a:prstGeom>
          <a:effectLst>
            <a:softEdge rad="190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237" y="1308100"/>
            <a:ext cx="5650147" cy="3762998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138319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trends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Hadoop</a:t>
            </a:r>
            <a:r>
              <a:rPr lang="en-US" dirty="0" smtClean="0"/>
              <a:t> server configuration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Lots of memory - but not enough for all data</a:t>
            </a:r>
          </a:p>
          <a:p>
            <a:pPr lvl="1"/>
            <a:r>
              <a:rPr lang="en-US" dirty="0" smtClean="0"/>
              <a:t>More heterogeneous mix (disk + SSD + memory)</a:t>
            </a:r>
          </a:p>
          <a:p>
            <a:r>
              <a:rPr lang="en-US" dirty="0" smtClean="0"/>
              <a:t>What to do about memory?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22510"/>
              </p:ext>
            </p:extLst>
          </p:nvPr>
        </p:nvGraphicFramePr>
        <p:xfrm>
          <a:off x="1572847" y="1809208"/>
          <a:ext cx="812588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628"/>
                <a:gridCol w="2708628"/>
                <a:gridCol w="270862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–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 GB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x 1 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x 4 TB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 :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 :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384 :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50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Dumb use of memory - Buffer cache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50 TB data</a:t>
            </a:r>
          </a:p>
          <a:p>
            <a:pPr lvl="1"/>
            <a:r>
              <a:rPr lang="en-US" dirty="0" smtClean="0"/>
              <a:t>1 TB memory</a:t>
            </a:r>
          </a:p>
          <a:p>
            <a:pPr lvl="1"/>
            <a:r>
              <a:rPr lang="en-US" dirty="0" smtClean="0"/>
              <a:t>Full-table </a:t>
            </a:r>
            <a:r>
              <a:rPr lang="en-US" dirty="0" smtClean="0"/>
              <a:t>scan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255191" y="1103260"/>
            <a:ext cx="4322305" cy="4954588"/>
          </a:xfrm>
        </p:spPr>
        <p:txBody>
          <a:bodyPr/>
          <a:lstStyle/>
          <a:p>
            <a:r>
              <a:rPr lang="en-US" dirty="0" smtClean="0"/>
              <a:t>Analogous to virtual memory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Great while it works, but…</a:t>
            </a:r>
          </a:p>
          <a:p>
            <a:pPr marL="342900" lvl="1" indent="-342900">
              <a:spcBef>
                <a:spcPts val="1232"/>
              </a:spcBef>
              <a:spcAft>
                <a:spcPct val="0"/>
              </a:spcAft>
              <a:buClr>
                <a:srgbClr val="69BE28"/>
              </a:buClr>
              <a:buFont typeface="Arial"/>
              <a:buChar char="•"/>
            </a:pPr>
            <a:r>
              <a:rPr lang="en-US" dirty="0"/>
              <a:t>Table scan nukes the cache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96829" y="4844399"/>
            <a:ext cx="423345" cy="56439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0069" y="4844399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3414" y="4844399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6759" y="4844399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80104" y="4844399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03449" y="4844399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26794" y="4844399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50139" y="4844399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73484" y="4844399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20174" y="4844399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43519" y="4844399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66864" y="4844399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90209" y="4844399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16689" y="4844399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40034" y="4844399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63379" y="4844399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86724" y="4844399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13554" y="4844399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36899" y="4844399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160244" y="4844399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583589" y="4844399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6689" y="4352828"/>
            <a:ext cx="914400" cy="421925"/>
          </a:xfrm>
          <a:prstGeom prst="rect">
            <a:avLst/>
          </a:prstGeom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dirty="0" smtClean="0"/>
              <a:t>Table (disk)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196829" y="3409434"/>
            <a:ext cx="423345" cy="56439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03449" y="3409434"/>
            <a:ext cx="423345" cy="5643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26794" y="3409434"/>
            <a:ext cx="423345" cy="5643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0139" y="3409434"/>
            <a:ext cx="423345" cy="5643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73484" y="3409434"/>
            <a:ext cx="423345" cy="5643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69594" y="2727914"/>
            <a:ext cx="914400" cy="421925"/>
          </a:xfrm>
          <a:prstGeom prst="rect">
            <a:avLst/>
          </a:prstGeom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dirty="0" smtClean="0"/>
              <a:t>Buffer cache</a:t>
            </a:r>
            <a:br>
              <a:rPr lang="en-US" dirty="0" smtClean="0"/>
            </a:br>
            <a:r>
              <a:rPr lang="en-US" dirty="0" smtClean="0"/>
              <a:t>(memory)</a:t>
            </a:r>
            <a:endParaRPr lang="en-US" dirty="0"/>
          </a:p>
        </p:txBody>
      </p:sp>
      <p:sp>
        <p:nvSpPr>
          <p:cNvPr id="33" name="Up Arrow 32"/>
          <p:cNvSpPr/>
          <p:nvPr/>
        </p:nvSpPr>
        <p:spPr>
          <a:xfrm>
            <a:off x="6196829" y="4030606"/>
            <a:ext cx="484632" cy="813793"/>
          </a:xfrm>
          <a:prstGeom prst="up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29524" y="5639098"/>
            <a:ext cx="914400" cy="421925"/>
          </a:xfrm>
          <a:prstGeom prst="rect">
            <a:avLst/>
          </a:prstGeom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dirty="0" smtClean="0"/>
              <a:t>Table scan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60649" y="780341"/>
            <a:ext cx="914400" cy="421925"/>
          </a:xfrm>
          <a:prstGeom prst="rect">
            <a:avLst/>
          </a:prstGeom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dirty="0" smtClean="0"/>
              <a:t>Query</a:t>
            </a:r>
            <a:br>
              <a:rPr lang="en-US" dirty="0" smtClean="0"/>
            </a:br>
            <a:r>
              <a:rPr lang="en-US" dirty="0" smtClean="0"/>
              <a:t>operators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Tez</a:t>
            </a:r>
            <a:r>
              <a:rPr lang="en-US" dirty="0" smtClean="0"/>
              <a:t>, or</a:t>
            </a:r>
            <a:br>
              <a:rPr lang="en-US" dirty="0" smtClean="0"/>
            </a:br>
            <a:r>
              <a:rPr lang="en-US" dirty="0" smtClean="0"/>
              <a:t>whatever)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175798" y="2257530"/>
            <a:ext cx="470384" cy="470384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620174" y="3409434"/>
            <a:ext cx="423345" cy="56439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43519" y="3409434"/>
            <a:ext cx="423345" cy="56439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cxnSp>
        <p:nvCxnSpPr>
          <p:cNvPr id="46" name="Straight Arrow Connector 45"/>
          <p:cNvCxnSpPr>
            <a:stCxn id="27" idx="0"/>
          </p:cNvCxnSpPr>
          <p:nvPr/>
        </p:nvCxnSpPr>
        <p:spPr>
          <a:xfrm flipV="1">
            <a:off x="6408502" y="2727914"/>
            <a:ext cx="480" cy="681520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172829" y="1105626"/>
            <a:ext cx="470384" cy="470384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6405533" y="1576010"/>
            <a:ext cx="480" cy="681520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5" idx="0"/>
            <a:endCxn id="44" idx="2"/>
          </p:cNvCxnSpPr>
          <p:nvPr/>
        </p:nvCxnSpPr>
        <p:spPr>
          <a:xfrm flipV="1">
            <a:off x="7255192" y="3973831"/>
            <a:ext cx="0" cy="870568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233414" y="5914400"/>
            <a:ext cx="5926830" cy="0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255192" y="4214487"/>
            <a:ext cx="914400" cy="421925"/>
          </a:xfrm>
          <a:prstGeom prst="rect">
            <a:avLst/>
          </a:prstGeom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dirty="0" smtClean="0"/>
              <a:t>Pre-fetch</a:t>
            </a:r>
            <a:endParaRPr lang="en-US" dirty="0"/>
          </a:p>
        </p:txBody>
      </p:sp>
      <p:sp>
        <p:nvSpPr>
          <p:cNvPr id="57" name="Explosion 1 56"/>
          <p:cNvSpPr/>
          <p:nvPr/>
        </p:nvSpPr>
        <p:spPr>
          <a:xfrm>
            <a:off x="4165247" y="3409434"/>
            <a:ext cx="304347" cy="573820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080104" y="3409434"/>
            <a:ext cx="423345" cy="56439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33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“Document-oriented”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441" y="1106435"/>
            <a:ext cx="10969943" cy="1741994"/>
          </a:xfrm>
        </p:spPr>
        <p:txBody>
          <a:bodyPr/>
          <a:lstStyle/>
          <a:p>
            <a:r>
              <a:rPr lang="en-US" dirty="0" smtClean="0"/>
              <a:t>Operate on working sets small enough to fit in memory</a:t>
            </a:r>
          </a:p>
          <a:p>
            <a:r>
              <a:rPr lang="en-US" dirty="0" smtClean="0"/>
              <a:t>Analogous to working on a document (e.g. a spreadsheet)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Works well for problems that fit into memory (e.g. some machine-learning algorithms)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If your problem grows, you’re out of luck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58793" y="5443118"/>
            <a:ext cx="423345" cy="56439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2033" y="5443118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95378" y="5443118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8723" y="5443118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2068" y="5443118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65413" y="5443118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88758" y="5443118"/>
            <a:ext cx="423345" cy="56439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2103" y="5443118"/>
            <a:ext cx="423345" cy="56439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35448" y="5443118"/>
            <a:ext cx="423345" cy="56439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82138" y="5443118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05483" y="5443118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28828" y="5443118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52173" y="5443118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78653" y="5443118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01998" y="5443118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25343" y="5443118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48688" y="5443118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75518" y="5443118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498863" y="5443118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922208" y="5443118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345553" y="5443118"/>
            <a:ext cx="423345" cy="564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25" name="Cloud 24"/>
          <p:cNvSpPr/>
          <p:nvPr/>
        </p:nvSpPr>
        <p:spPr>
          <a:xfrm>
            <a:off x="5358492" y="3714925"/>
            <a:ext cx="2353911" cy="914400"/>
          </a:xfrm>
          <a:prstGeom prst="clou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Working set (memory)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27" name="Up Arrow 26"/>
          <p:cNvSpPr/>
          <p:nvPr/>
        </p:nvSpPr>
        <p:spPr>
          <a:xfrm>
            <a:off x="6293132" y="4629325"/>
            <a:ext cx="484632" cy="813793"/>
          </a:xfrm>
          <a:prstGeom prst="up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78653" y="5005976"/>
            <a:ext cx="914400" cy="421925"/>
          </a:xfrm>
          <a:prstGeom prst="rect">
            <a:avLst/>
          </a:prstGeom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dirty="0" smtClean="0"/>
              <a:t>Table (disk)</a:t>
            </a:r>
            <a:endParaRPr lang="en-US" dirty="0"/>
          </a:p>
        </p:txBody>
      </p:sp>
      <p:sp>
        <p:nvSpPr>
          <p:cNvPr id="30" name="Smiley Face 29"/>
          <p:cNvSpPr/>
          <p:nvPr/>
        </p:nvSpPr>
        <p:spPr>
          <a:xfrm>
            <a:off x="6196829" y="2533260"/>
            <a:ext cx="630338" cy="630338"/>
          </a:xfrm>
          <a:prstGeom prst="smileyFace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25" idx="3"/>
          </p:cNvCxnSpPr>
          <p:nvPr/>
        </p:nvCxnSpPr>
        <p:spPr>
          <a:xfrm>
            <a:off x="6511998" y="3163598"/>
            <a:ext cx="23450" cy="603609"/>
          </a:xfrm>
          <a:prstGeom prst="straightConnector1">
            <a:avLst/>
          </a:prstGeom>
          <a:ln w="12700">
            <a:solidFill>
              <a:schemeClr val="accent4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62910" y="2637466"/>
            <a:ext cx="914400" cy="421925"/>
          </a:xfrm>
          <a:prstGeom prst="rect">
            <a:avLst/>
          </a:prstGeom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dirty="0" smtClean="0"/>
              <a:t>Interactive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2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Smarter use of memory - Materialized queries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25875" y="1178943"/>
            <a:ext cx="10527186" cy="4179676"/>
            <a:chOff x="1225875" y="1178943"/>
            <a:chExt cx="10527186" cy="4179676"/>
          </a:xfrm>
          <a:effectLst/>
        </p:grpSpPr>
        <p:sp>
          <p:nvSpPr>
            <p:cNvPr id="13" name="Rectangle 12"/>
            <p:cNvSpPr/>
            <p:nvPr/>
          </p:nvSpPr>
          <p:spPr>
            <a:xfrm>
              <a:off x="1225875" y="2438706"/>
              <a:ext cx="2491403" cy="28638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08019" y="2438706"/>
              <a:ext cx="2491403" cy="28638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48971" y="2438706"/>
              <a:ext cx="2491403" cy="28638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661869" y="4720841"/>
              <a:ext cx="3293949" cy="31191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42325" y="4720841"/>
              <a:ext cx="4585074" cy="31191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04594" y="2731904"/>
              <a:ext cx="802098" cy="311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33861" y="2717033"/>
              <a:ext cx="614510" cy="311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baseline="30000" dirty="0" smtClean="0">
                <a:solidFill>
                  <a:schemeClr val="bg2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480549" y="2728345"/>
              <a:ext cx="475269" cy="311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003925" y="3038475"/>
              <a:ext cx="2054225" cy="1682750"/>
            </a:xfrm>
            <a:custGeom>
              <a:avLst/>
              <a:gdLst>
                <a:gd name="connsiteX0" fmla="*/ 0 w 2054225"/>
                <a:gd name="connsiteY0" fmla="*/ 6350 h 1682750"/>
                <a:gd name="connsiteX1" fmla="*/ 663575 w 2054225"/>
                <a:gd name="connsiteY1" fmla="*/ 1679575 h 1682750"/>
                <a:gd name="connsiteX2" fmla="*/ 2054225 w 2054225"/>
                <a:gd name="connsiteY2" fmla="*/ 1682750 h 1682750"/>
                <a:gd name="connsiteX3" fmla="*/ 800100 w 2054225"/>
                <a:gd name="connsiteY3" fmla="*/ 0 h 1682750"/>
                <a:gd name="connsiteX4" fmla="*/ 0 w 2054225"/>
                <a:gd name="connsiteY4" fmla="*/ 6350 h 168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4225" h="1682750">
                  <a:moveTo>
                    <a:pt x="0" y="6350"/>
                  </a:moveTo>
                  <a:lnTo>
                    <a:pt x="663575" y="1679575"/>
                  </a:lnTo>
                  <a:lnTo>
                    <a:pt x="2054225" y="1682750"/>
                  </a:lnTo>
                  <a:lnTo>
                    <a:pt x="800100" y="0"/>
                  </a:lnTo>
                  <a:lnTo>
                    <a:pt x="0" y="6350"/>
                  </a:lnTo>
                  <a:close/>
                </a:path>
              </a:pathLst>
            </a:custGeom>
            <a:solidFill>
              <a:srgbClr val="CDD0D2">
                <a:alpha val="29000"/>
              </a:srgbClr>
            </a:solidFill>
            <a:ln>
              <a:solidFill>
                <a:srgbClr val="818A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8924925" y="3035300"/>
              <a:ext cx="1028700" cy="1692275"/>
            </a:xfrm>
            <a:custGeom>
              <a:avLst/>
              <a:gdLst>
                <a:gd name="connsiteX0" fmla="*/ 558800 w 1028700"/>
                <a:gd name="connsiteY0" fmla="*/ 0 h 1692275"/>
                <a:gd name="connsiteX1" fmla="*/ 0 w 1028700"/>
                <a:gd name="connsiteY1" fmla="*/ 1682750 h 1692275"/>
                <a:gd name="connsiteX2" fmla="*/ 1022350 w 1028700"/>
                <a:gd name="connsiteY2" fmla="*/ 1692275 h 1692275"/>
                <a:gd name="connsiteX3" fmla="*/ 1028700 w 1028700"/>
                <a:gd name="connsiteY3" fmla="*/ 3175 h 1692275"/>
                <a:gd name="connsiteX4" fmla="*/ 558800 w 1028700"/>
                <a:gd name="connsiteY4" fmla="*/ 0 h 1692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700" h="1692275">
                  <a:moveTo>
                    <a:pt x="558800" y="0"/>
                  </a:moveTo>
                  <a:lnTo>
                    <a:pt x="0" y="1682750"/>
                  </a:lnTo>
                  <a:lnTo>
                    <a:pt x="1022350" y="1692275"/>
                  </a:lnTo>
                  <a:cubicBezTo>
                    <a:pt x="1024467" y="1129242"/>
                    <a:pt x="1026583" y="566208"/>
                    <a:pt x="1028700" y="3175"/>
                  </a:cubicBezTo>
                  <a:lnTo>
                    <a:pt x="558800" y="0"/>
                  </a:lnTo>
                  <a:close/>
                </a:path>
              </a:pathLst>
            </a:custGeom>
            <a:solidFill>
              <a:srgbClr val="CDD0D2">
                <a:alpha val="29000"/>
              </a:srgbClr>
            </a:solidFill>
            <a:ln>
              <a:solidFill>
                <a:srgbClr val="818A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150224" y="2728345"/>
              <a:ext cx="682626" cy="311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7410450" y="3028950"/>
              <a:ext cx="1517650" cy="1685925"/>
            </a:xfrm>
            <a:custGeom>
              <a:avLst/>
              <a:gdLst>
                <a:gd name="connsiteX0" fmla="*/ 736600 w 1517650"/>
                <a:gd name="connsiteY0" fmla="*/ 6350 h 1685925"/>
                <a:gd name="connsiteX1" fmla="*/ 0 w 1517650"/>
                <a:gd name="connsiteY1" fmla="*/ 1685925 h 1685925"/>
                <a:gd name="connsiteX2" fmla="*/ 1517650 w 1517650"/>
                <a:gd name="connsiteY2" fmla="*/ 1685925 h 1685925"/>
                <a:gd name="connsiteX3" fmla="*/ 1419225 w 1517650"/>
                <a:gd name="connsiteY3" fmla="*/ 0 h 1685925"/>
                <a:gd name="connsiteX4" fmla="*/ 736600 w 1517650"/>
                <a:gd name="connsiteY4" fmla="*/ 6350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7650" h="1685925">
                  <a:moveTo>
                    <a:pt x="736600" y="6350"/>
                  </a:moveTo>
                  <a:lnTo>
                    <a:pt x="0" y="1685925"/>
                  </a:lnTo>
                  <a:lnTo>
                    <a:pt x="1517650" y="1685925"/>
                  </a:lnTo>
                  <a:lnTo>
                    <a:pt x="1419225" y="0"/>
                  </a:lnTo>
                  <a:lnTo>
                    <a:pt x="736600" y="6350"/>
                  </a:lnTo>
                  <a:close/>
                </a:path>
              </a:pathLst>
            </a:custGeom>
            <a:solidFill>
              <a:srgbClr val="CDD0D2">
                <a:alpha val="29000"/>
              </a:srgbClr>
            </a:solidFill>
            <a:ln>
              <a:solidFill>
                <a:srgbClr val="818A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808335" y="1178943"/>
              <a:ext cx="497907" cy="498415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1428130" y="1672566"/>
              <a:ext cx="1629410" cy="1044755"/>
            </a:xfrm>
            <a:custGeom>
              <a:avLst/>
              <a:gdLst>
                <a:gd name="connsiteX0" fmla="*/ 0 w 1629410"/>
                <a:gd name="connsiteY0" fmla="*/ 1039962 h 1044755"/>
                <a:gd name="connsiteX1" fmla="*/ 1629410 w 1629410"/>
                <a:gd name="connsiteY1" fmla="*/ 0 h 1044755"/>
                <a:gd name="connsiteX2" fmla="*/ 613425 w 1629410"/>
                <a:gd name="connsiteY2" fmla="*/ 1044755 h 1044755"/>
                <a:gd name="connsiteX3" fmla="*/ 0 w 1629410"/>
                <a:gd name="connsiteY3" fmla="*/ 1039962 h 1044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9410" h="1044755">
                  <a:moveTo>
                    <a:pt x="0" y="1039962"/>
                  </a:moveTo>
                  <a:lnTo>
                    <a:pt x="1629410" y="0"/>
                  </a:lnTo>
                  <a:lnTo>
                    <a:pt x="613425" y="1044755"/>
                  </a:lnTo>
                  <a:lnTo>
                    <a:pt x="0" y="103996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2000"/>
              </a:schemeClr>
            </a:solidFill>
            <a:ln>
              <a:solidFill>
                <a:srgbClr val="818A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720376" y="2568575"/>
              <a:ext cx="914400" cy="914400"/>
            </a:xfrm>
            <a:prstGeom prst="rect">
              <a:avLst/>
            </a:prstGeom>
          </p:spPr>
          <p:txBody>
            <a:bodyPr vert="horz" wrap="none" lIns="91440" tIns="91440" rIns="91440" bIns="91440" rtlCol="0">
              <a:noAutofit/>
            </a:bodyPr>
            <a:lstStyle/>
            <a:p>
              <a:r>
                <a:rPr lang="en-US" dirty="0" smtClean="0"/>
                <a:t>In-memory</a:t>
              </a:r>
              <a:br>
                <a:rPr lang="en-US" dirty="0" smtClean="0"/>
              </a:br>
              <a:r>
                <a:rPr lang="en-US" dirty="0" smtClean="0"/>
                <a:t>materialized</a:t>
              </a:r>
            </a:p>
            <a:p>
              <a:r>
                <a:rPr lang="en-US" dirty="0" smtClean="0"/>
                <a:t>queries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38661" y="4444219"/>
              <a:ext cx="914400" cy="914400"/>
            </a:xfrm>
            <a:prstGeom prst="rect">
              <a:avLst/>
            </a:prstGeom>
          </p:spPr>
          <p:txBody>
            <a:bodyPr vert="horz" wrap="none" lIns="91440" tIns="91440" rIns="91440" bIns="91440" rtlCol="0">
              <a:noAutofit/>
            </a:bodyPr>
            <a:lstStyle/>
            <a:p>
              <a:r>
                <a:rPr lang="en-US" dirty="0" smtClean="0"/>
                <a:t>Tables</a:t>
              </a:r>
              <a:br>
                <a:rPr lang="en-US" dirty="0" smtClean="0"/>
              </a:br>
              <a:r>
                <a:rPr lang="en-US" dirty="0" smtClean="0"/>
                <a:t>on disk</a:t>
              </a:r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>
            <a:off x="1427940" y="3020269"/>
            <a:ext cx="4808240" cy="1712328"/>
          </a:xfrm>
          <a:custGeom>
            <a:avLst/>
            <a:gdLst>
              <a:gd name="connsiteX0" fmla="*/ 0 w 4808240"/>
              <a:gd name="connsiteY0" fmla="*/ 0 h 1712328"/>
              <a:gd name="connsiteX1" fmla="*/ 221141 w 4808240"/>
              <a:gd name="connsiteY1" fmla="*/ 1712328 h 1712328"/>
              <a:gd name="connsiteX2" fmla="*/ 4808240 w 4808240"/>
              <a:gd name="connsiteY2" fmla="*/ 1706009 h 1712328"/>
              <a:gd name="connsiteX3" fmla="*/ 4808240 w 4808240"/>
              <a:gd name="connsiteY3" fmla="*/ 1706009 h 1712328"/>
              <a:gd name="connsiteX4" fmla="*/ 4808240 w 4808240"/>
              <a:gd name="connsiteY4" fmla="*/ 1706009 h 1712328"/>
              <a:gd name="connsiteX5" fmla="*/ 619195 w 4808240"/>
              <a:gd name="connsiteY5" fmla="*/ 12637 h 1712328"/>
              <a:gd name="connsiteX6" fmla="*/ 0 w 4808240"/>
              <a:gd name="connsiteY6" fmla="*/ 0 h 171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8240" h="1712328">
                <a:moveTo>
                  <a:pt x="0" y="0"/>
                </a:moveTo>
                <a:lnTo>
                  <a:pt x="221141" y="1712328"/>
                </a:lnTo>
                <a:lnTo>
                  <a:pt x="4808240" y="1706009"/>
                </a:lnTo>
                <a:lnTo>
                  <a:pt x="4808240" y="1706009"/>
                </a:lnTo>
                <a:lnTo>
                  <a:pt x="4808240" y="1706009"/>
                </a:lnTo>
                <a:lnTo>
                  <a:pt x="619195" y="126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29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47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tonworks_PPT_5temp">
  <a:themeElements>
    <a:clrScheme name="Hortonworks New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tIns="91440" bIns="91440" rtlCol="0" anchor="t" anchorCtr="0"/>
      <a:lstStyle>
        <a:defPPr algn="l">
          <a:defRPr dirty="0" smtClean="0">
            <a:solidFill>
              <a:schemeClr val="bg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4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91440" rIns="91440" bIns="9144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HortonworksIntro.Spring2014.v03.pptx</Template>
  <TotalTime>3276</TotalTime>
  <Words>1545</Words>
  <Application>Microsoft Macintosh PowerPoint</Application>
  <PresentationFormat>Custom</PresentationFormat>
  <Paragraphs>308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Hortonworks_PPT_5temp</vt:lpstr>
      <vt:lpstr>Discardable, In-Memory Materialized Query for Hadoop</vt:lpstr>
      <vt:lpstr>About me</vt:lpstr>
      <vt:lpstr>Before we get started…</vt:lpstr>
      <vt:lpstr>Hadoop today</vt:lpstr>
      <vt:lpstr>Brute force + diplomacy</vt:lpstr>
      <vt:lpstr>Hardware trends</vt:lpstr>
      <vt:lpstr>Dumb use of memory - Buffer cache</vt:lpstr>
      <vt:lpstr>“Document-oriented” analysis</vt:lpstr>
      <vt:lpstr>Smarter use of memory - Materialized queries</vt:lpstr>
      <vt:lpstr>Census data</vt:lpstr>
      <vt:lpstr>Materialized view – Automatic smartness</vt:lpstr>
      <vt:lpstr>Indistinguishable from magic</vt:lpstr>
      <vt:lpstr>Materialized views - Classic</vt:lpstr>
      <vt:lpstr>Materialized views - DIMMQ</vt:lpstr>
      <vt:lpstr>DIMMQ compared to Spark RDDs</vt:lpstr>
      <vt:lpstr>Data independence</vt:lpstr>
      <vt:lpstr>Implementing DIMMQs</vt:lpstr>
      <vt:lpstr>Tiled queries in distributed memory</vt:lpstr>
      <vt:lpstr>An adaptive system</vt:lpstr>
      <vt:lpstr>Lambda architecture</vt:lpstr>
      <vt:lpstr>Lambda architecture in Hadoop via DIMMQs</vt:lpstr>
      <vt:lpstr>Variations on a theme</vt:lpstr>
      <vt:lpstr>Lattice</vt:lpstr>
      <vt:lpstr>Conclusion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and the Data Lake</dc:title>
  <dc:creator>Ari Zilka</dc:creator>
  <cp:lastModifiedBy>Julian Hyde</cp:lastModifiedBy>
  <cp:revision>134</cp:revision>
  <dcterms:created xsi:type="dcterms:W3CDTF">2014-04-03T19:42:37Z</dcterms:created>
  <dcterms:modified xsi:type="dcterms:W3CDTF">2014-06-03T16:19:18Z</dcterms:modified>
</cp:coreProperties>
</file>