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3"/>
  </p:notesMasterIdLst>
  <p:sldIdLst>
    <p:sldId id="267" r:id="rId2"/>
    <p:sldId id="357" r:id="rId3"/>
    <p:sldId id="359" r:id="rId4"/>
    <p:sldId id="361" r:id="rId5"/>
    <p:sldId id="360" r:id="rId6"/>
    <p:sldId id="362" r:id="rId7"/>
    <p:sldId id="363" r:id="rId8"/>
    <p:sldId id="364" r:id="rId9"/>
    <p:sldId id="365" r:id="rId10"/>
    <p:sldId id="366" r:id="rId11"/>
    <p:sldId id="273" r:id="rId12"/>
    <p:sldId id="306" r:id="rId13"/>
    <p:sldId id="275" r:id="rId14"/>
    <p:sldId id="276" r:id="rId15"/>
    <p:sldId id="321" r:id="rId16"/>
    <p:sldId id="310" r:id="rId17"/>
    <p:sldId id="322" r:id="rId18"/>
    <p:sldId id="351" r:id="rId19"/>
    <p:sldId id="350" r:id="rId20"/>
    <p:sldId id="324" r:id="rId21"/>
    <p:sldId id="325" r:id="rId22"/>
    <p:sldId id="352" r:id="rId23"/>
    <p:sldId id="353" r:id="rId24"/>
    <p:sldId id="355" r:id="rId25"/>
    <p:sldId id="35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9" r:id="rId37"/>
    <p:sldId id="340" r:id="rId38"/>
    <p:sldId id="341" r:id="rId39"/>
    <p:sldId id="342" r:id="rId40"/>
    <p:sldId id="346" r:id="rId41"/>
    <p:sldId id="31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59062" autoAdjust="0"/>
  </p:normalViewPr>
  <p:slideViewPr>
    <p:cSldViewPr snapToGrid="0" snapToObjects="1">
      <p:cViewPr varScale="1">
        <p:scale>
          <a:sx n="69" d="100"/>
          <a:sy n="69" d="100"/>
        </p:scale>
        <p:origin x="-27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vijayaraghavan:hw:parallel-tests:Benchmark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</c:v>
                </c:pt>
              </c:strCache>
            </c:strRef>
          </c:tx>
          <c:spPr>
            <a:solidFill>
              <a:schemeClr val="accent3"/>
            </a:solidFill>
            <a:ln w="25400" cap="flat" cmpd="sng" algn="ctr">
              <a:solidFill>
                <a:schemeClr val="accent3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Text</c:v>
                </c:pt>
                <c:pt idx="1">
                  <c:v>Columnar</c:v>
                </c:pt>
                <c:pt idx="2">
                  <c:v>Partitioned</c:v>
                </c:pt>
                <c:pt idx="3">
                  <c:v>Stinger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1501.895</c:v>
                </c:pt>
                <c:pt idx="1">
                  <c:v>1176.479</c:v>
                </c:pt>
                <c:pt idx="2">
                  <c:v>631.0269999999995</c:v>
                </c:pt>
                <c:pt idx="3">
                  <c:v>4.872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18172216"/>
        <c:axId val="-2063536632"/>
      </c:barChart>
      <c:catAx>
        <c:axId val="-20181722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63536632"/>
        <c:crosses val="autoZero"/>
        <c:auto val="1"/>
        <c:lblAlgn val="ctr"/>
        <c:lblOffset val="100"/>
        <c:noMultiLvlLbl val="0"/>
      </c:catAx>
      <c:valAx>
        <c:axId val="-2063536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8172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99692-DB31-8F4B-9B60-E8388C20396C}" type="datetimeFigureOut">
              <a:rPr lang="en-US" smtClean="0"/>
              <a:t>6/3/14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1EBCF-0C91-EA45-B713-2BB0CCA6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optimizations:</a:t>
            </a:r>
          </a:p>
          <a:p>
            <a:r>
              <a:rPr lang="en-US" baseline="0" dirty="0" smtClean="0"/>
              <a:t>   Star join, MMR-&gt;MR, Multiple map joins grouped to single mapper.</a:t>
            </a:r>
            <a:endParaRPr lang="en-US" dirty="0" smtClean="0"/>
          </a:p>
          <a:p>
            <a:r>
              <a:rPr lang="en-US" dirty="0" smtClean="0"/>
              <a:t>Which analytic functions?</a:t>
            </a:r>
          </a:p>
          <a:p>
            <a:r>
              <a:rPr lang="en-US" dirty="0" smtClean="0"/>
              <a:t>   Windowing</a:t>
            </a:r>
            <a:r>
              <a:rPr lang="en-US" baseline="0" dirty="0" smtClean="0"/>
              <a:t> functions, over clause</a:t>
            </a:r>
            <a:endParaRPr lang="en-US" dirty="0" smtClean="0"/>
          </a:p>
          <a:p>
            <a:r>
              <a:rPr lang="en-US" dirty="0" smtClean="0"/>
              <a:t>Advanced optimizations</a:t>
            </a:r>
          </a:p>
          <a:p>
            <a:r>
              <a:rPr lang="en-US" dirty="0" smtClean="0"/>
              <a:t>Predicate</a:t>
            </a:r>
            <a:r>
              <a:rPr lang="en-US" baseline="0" dirty="0" smtClean="0"/>
              <a:t> push down only eliminates the </a:t>
            </a:r>
            <a:r>
              <a:rPr lang="en-US" baseline="0" dirty="0" err="1" smtClean="0"/>
              <a:t>orc</a:t>
            </a:r>
            <a:r>
              <a:rPr lang="en-US" baseline="0" dirty="0" smtClean="0"/>
              <a:t> stripes?</a:t>
            </a:r>
          </a:p>
          <a:p>
            <a:r>
              <a:rPr lang="en-US" baseline="0" dirty="0" smtClean="0"/>
              <a:t>Performance boosts via YARN</a:t>
            </a:r>
          </a:p>
          <a:p>
            <a:r>
              <a:rPr lang="en-US" baseline="0" dirty="0" smtClean="0"/>
              <a:t>   Improvements in shuffle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Comparing the bucketed map</a:t>
            </a:r>
            <a:r>
              <a:rPr lang="en-US" baseline="0" dirty="0" smtClean="0"/>
              <a:t> join in MR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Tez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Inventory table is</a:t>
            </a:r>
            <a:r>
              <a:rPr lang="en-US" baseline="0" dirty="0" smtClean="0"/>
              <a:t> already bucketed.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MR,</a:t>
            </a:r>
          </a:p>
          <a:p>
            <a:r>
              <a:rPr lang="en-US" baseline="0" dirty="0" smtClean="0"/>
              <a:t>  The hash map for each bucket is built in a single mapper in sequence, loaded in </a:t>
            </a:r>
            <a:r>
              <a:rPr lang="en-US" baseline="0" dirty="0" err="1" smtClean="0"/>
              <a:t>hdfs</a:t>
            </a:r>
            <a:r>
              <a:rPr lang="en-US" baseline="0" dirty="0" smtClean="0"/>
              <a:t>, then joined with store sales where the hash table is read as a side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Tez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 The inventory scan is run in parallel in multiple mappers that process buckets.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</a:t>
            </a:r>
          </a:p>
          <a:p>
            <a:r>
              <a:rPr lang="en-US" sz="2000" dirty="0" smtClean="0"/>
              <a:t>Kicks in when large table is bucketed</a:t>
            </a:r>
          </a:p>
          <a:p>
            <a:pPr lvl="1"/>
            <a:r>
              <a:rPr lang="en-US" sz="1800" dirty="0" smtClean="0"/>
              <a:t>Bucketed table</a:t>
            </a:r>
          </a:p>
          <a:p>
            <a:pPr lvl="1"/>
            <a:r>
              <a:rPr lang="en-US" sz="1800" dirty="0" smtClean="0"/>
              <a:t>Dynamic as part of query processing</a:t>
            </a:r>
          </a:p>
          <a:p>
            <a:r>
              <a:rPr lang="en-US" sz="2000" dirty="0" smtClean="0"/>
              <a:t>Uses custom edge to match the partitioning on the smaller table</a:t>
            </a:r>
          </a:p>
          <a:p>
            <a:r>
              <a:rPr lang="en-US" sz="2000" dirty="0" smtClean="0"/>
              <a:t>Allows hash-join in cases where broadcast would be too large</a:t>
            </a:r>
          </a:p>
          <a:p>
            <a:r>
              <a:rPr lang="en-US" sz="2000" dirty="0" err="1" smtClean="0"/>
              <a:t>Tez</a:t>
            </a:r>
            <a:r>
              <a:rPr lang="en-US" sz="2000" dirty="0" smtClean="0"/>
              <a:t> gives us the option of building custom edges and vertex managers</a:t>
            </a:r>
          </a:p>
          <a:p>
            <a:pPr lvl="1"/>
            <a:r>
              <a:rPr lang="en-US" sz="1800" dirty="0" smtClean="0"/>
              <a:t>Fine grained control over how the data is replicated and partitioned</a:t>
            </a:r>
          </a:p>
          <a:p>
            <a:pPr lvl="1"/>
            <a:r>
              <a:rPr lang="en-US" sz="1800" dirty="0" smtClean="0"/>
              <a:t>Scheduling and actual data transfer is handled by </a:t>
            </a:r>
            <a:r>
              <a:rPr lang="en-US" sz="1800" dirty="0" err="1" smtClean="0"/>
              <a:t>Tez</a:t>
            </a:r>
            <a:endParaRPr lang="en-US" sz="18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Common operation in decision support queries</a:t>
            </a:r>
          </a:p>
          <a:p>
            <a:r>
              <a:rPr lang="en-US" sz="2000" dirty="0" smtClean="0"/>
              <a:t>Caused additional no-op stages in MR plans</a:t>
            </a:r>
          </a:p>
          <a:p>
            <a:pPr lvl="1"/>
            <a:r>
              <a:rPr lang="en-US" sz="1800" dirty="0" smtClean="0"/>
              <a:t>Last stage spins up multi-input mapper to write result</a:t>
            </a:r>
          </a:p>
          <a:p>
            <a:pPr lvl="1"/>
            <a:r>
              <a:rPr lang="en-US" sz="1800" dirty="0" smtClean="0"/>
              <a:t>Intermediate unions have to be materialized before additional processing</a:t>
            </a:r>
          </a:p>
          <a:p>
            <a:r>
              <a:rPr lang="en-US" sz="2000" dirty="0" err="1" smtClean="0"/>
              <a:t>Tez</a:t>
            </a:r>
            <a:r>
              <a:rPr lang="en-US" sz="2000" dirty="0" smtClean="0"/>
              <a:t> has union that handles these cases transparently w/o any intermediate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Allows the same input to be split and written to different tables or partitions</a:t>
            </a:r>
          </a:p>
          <a:p>
            <a:pPr lvl="1"/>
            <a:r>
              <a:rPr lang="en-US" sz="1800" dirty="0" smtClean="0"/>
              <a:t>Avoids duplicate scans/processing</a:t>
            </a:r>
          </a:p>
          <a:p>
            <a:pPr lvl="1"/>
            <a:r>
              <a:rPr lang="en-US" sz="1800" dirty="0" smtClean="0"/>
              <a:t>Useful for ETL</a:t>
            </a:r>
          </a:p>
          <a:p>
            <a:pPr lvl="1"/>
            <a:r>
              <a:rPr lang="en-US" sz="1800" dirty="0" smtClean="0"/>
              <a:t>Similar to “Splits” in PIG</a:t>
            </a:r>
          </a:p>
          <a:p>
            <a:r>
              <a:rPr lang="en-US" sz="2000" dirty="0" smtClean="0"/>
              <a:t>In MR a “split” in the operator pipeline has to be written to HDFS and processed by multiple additional MR jobs</a:t>
            </a:r>
          </a:p>
          <a:p>
            <a:r>
              <a:rPr lang="en-US" sz="2000" dirty="0" err="1" smtClean="0"/>
              <a:t>Tez</a:t>
            </a:r>
            <a:r>
              <a:rPr lang="en-US" sz="2000" dirty="0" smtClean="0"/>
              <a:t> allows to send the </a:t>
            </a:r>
            <a:r>
              <a:rPr lang="en-US" sz="2000" dirty="0" err="1" smtClean="0"/>
              <a:t>mulitple</a:t>
            </a:r>
            <a:r>
              <a:rPr lang="en-US" sz="2000" dirty="0" smtClean="0"/>
              <a:t> outputs directly to downstream processors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5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checkcast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Tpch</a:t>
            </a:r>
            <a:r>
              <a:rPr lang="en-US" dirty="0" smtClean="0"/>
              <a:t> query 1 and query 6.</a:t>
            </a:r>
          </a:p>
          <a:p>
            <a:endParaRPr lang="en-US" dirty="0" smtClean="0"/>
          </a:p>
          <a:p>
            <a:r>
              <a:rPr lang="en-US" dirty="0" smtClean="0"/>
              <a:t>Before: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3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1Tb of </a:t>
            </a:r>
            <a:r>
              <a:rPr lang="en-US" dirty="0" err="1" smtClean="0"/>
              <a:t>tpc-hdata</a:t>
            </a:r>
            <a:r>
              <a:rPr lang="en-US" dirty="0" smtClean="0"/>
              <a:t> </a:t>
            </a:r>
            <a:r>
              <a:rPr lang="en-US" dirty="0" err="1" smtClean="0"/>
              <a:t>compreses</a:t>
            </a:r>
            <a:r>
              <a:rPr lang="en-US" baseline="0" dirty="0" smtClean="0"/>
              <a:t> to 200Gb of ORC data.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30Tb of </a:t>
            </a:r>
            <a:r>
              <a:rPr lang="en-US" dirty="0" err="1" smtClean="0"/>
              <a:t>tpc</a:t>
            </a:r>
            <a:r>
              <a:rPr lang="en-US" dirty="0" smtClean="0"/>
              <a:t>-ds data compresses to </a:t>
            </a:r>
            <a:r>
              <a:rPr lang="en-US" dirty="0" err="1" smtClean="0"/>
              <a:t>approx</a:t>
            </a:r>
            <a:r>
              <a:rPr lang="en-US" baseline="0" dirty="0" smtClean="0"/>
              <a:t> ~6Tb of ORC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3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4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Tools?</a:t>
            </a:r>
            <a:r>
              <a:rPr lang="en-US" baseline="0" dirty="0" smtClean="0"/>
              <a:t> BI tools, </a:t>
            </a:r>
            <a:r>
              <a:rPr lang="en-US" baseline="0" dirty="0" err="1" smtClean="0"/>
              <a:t>Tableu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Microstrategy</a:t>
            </a:r>
            <a:endParaRPr lang="en-US" baseline="0" dirty="0" smtClean="0"/>
          </a:p>
          <a:p>
            <a:r>
              <a:rPr lang="en-US" baseline="0" dirty="0" smtClean="0"/>
              <a:t>Hive-0.13 is 100x faster. </a:t>
            </a:r>
          </a:p>
          <a:p>
            <a:r>
              <a:rPr lang="en-US" baseline="0" dirty="0" smtClean="0"/>
              <a:t>Startup time improvements:</a:t>
            </a:r>
          </a:p>
          <a:p>
            <a:r>
              <a:rPr lang="en-US" baseline="0" dirty="0" smtClean="0"/>
              <a:t>  - Pre-launch the App master, keep containers around, what are the elements of query startup.</a:t>
            </a:r>
          </a:p>
          <a:p>
            <a:r>
              <a:rPr lang="en-US" baseline="0" dirty="0" smtClean="0"/>
              <a:t>  - Faster </a:t>
            </a:r>
            <a:r>
              <a:rPr lang="en-US" baseline="0" dirty="0" err="1" smtClean="0"/>
              <a:t>metastore</a:t>
            </a:r>
            <a:r>
              <a:rPr lang="en-US" baseline="0" dirty="0" smtClean="0"/>
              <a:t> lookup.</a:t>
            </a:r>
          </a:p>
          <a:p>
            <a:r>
              <a:rPr lang="en-US" baseline="0" dirty="0" smtClean="0"/>
              <a:t>Using statistics other than </a:t>
            </a:r>
            <a:r>
              <a:rPr lang="en-US" baseline="0" dirty="0" err="1" smtClean="0"/>
              <a:t>Optiq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 - Metadata queries</a:t>
            </a:r>
          </a:p>
          <a:p>
            <a:r>
              <a:rPr lang="en-US" baseline="0" dirty="0" smtClean="0"/>
              <a:t>  - Estimating number of reducers</a:t>
            </a:r>
          </a:p>
          <a:p>
            <a:r>
              <a:rPr lang="en-US" baseline="0" dirty="0" smtClean="0"/>
              <a:t>  - Map join </a:t>
            </a:r>
            <a:r>
              <a:rPr lang="en-US" baseline="0" dirty="0" err="1" smtClean="0"/>
              <a:t>coversion</a:t>
            </a:r>
            <a:endParaRPr lang="en-US" baseline="0" dirty="0" smtClean="0"/>
          </a:p>
          <a:p>
            <a:r>
              <a:rPr lang="en-US" baseline="0" dirty="0" err="1" smtClean="0"/>
              <a:t>Optique</a:t>
            </a:r>
            <a:r>
              <a:rPr lang="en-US" baseline="0" dirty="0" smtClean="0"/>
              <a:t>: Join reordering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Optiq</a:t>
            </a:r>
            <a:endParaRPr lang="en-US" dirty="0" smtClean="0"/>
          </a:p>
          <a:p>
            <a:r>
              <a:rPr lang="en-US" baseline="0" dirty="0" smtClean="0"/>
              <a:t>  50 optimization rules, examples</a:t>
            </a:r>
          </a:p>
          <a:p>
            <a:r>
              <a:rPr lang="en-US" baseline="0" dirty="0" smtClean="0"/>
              <a:t>    - Join reordering rules, filter push down, column pruning.</a:t>
            </a:r>
          </a:p>
          <a:p>
            <a:r>
              <a:rPr lang="en-US" baseline="0" dirty="0" smtClean="0"/>
              <a:t>  Should we mention we generate AST?</a:t>
            </a:r>
          </a:p>
          <a:p>
            <a:endParaRPr lang="en-US" baseline="0" dirty="0" smtClean="0"/>
          </a:p>
          <a:p>
            <a:r>
              <a:rPr lang="en-US" sz="1200" dirty="0" smtClean="0"/>
              <a:t>Ad hoc queries involving multiple views:</a:t>
            </a:r>
          </a:p>
          <a:p>
            <a:r>
              <a:rPr lang="en-US" sz="1200" baseline="0" dirty="0" smtClean="0"/>
              <a:t>  Currently supported to create views, the query on a view is executed by replacing the view with the </a:t>
            </a:r>
            <a:r>
              <a:rPr lang="en-US" sz="1200" baseline="0" dirty="0" err="1" smtClean="0"/>
              <a:t>subquery</a:t>
            </a:r>
            <a:r>
              <a:rPr lang="en-US" sz="1200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is </a:t>
            </a:r>
            <a:r>
              <a:rPr lang="en-US" baseline="0" dirty="0" err="1" smtClean="0"/>
              <a:t>tez</a:t>
            </a:r>
            <a:r>
              <a:rPr lang="en-US" baseline="0" dirty="0" smtClean="0"/>
              <a:t> vertex boundary?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shuffle+map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d1 not joined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before first shuffle?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Run2</a:t>
            </a:r>
            <a:r>
              <a:rPr lang="en-US" baseline="0" dirty="0" smtClean="0"/>
              <a:t> slower for Non-CBO ?</a:t>
            </a:r>
          </a:p>
          <a:p>
            <a:r>
              <a:rPr lang="en-US" baseline="0" dirty="0" smtClean="0"/>
              <a:t>What is bucketing off?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higher throughput?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many contributors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unncessary</a:t>
            </a:r>
            <a:r>
              <a:rPr lang="en-US" dirty="0" smtClean="0"/>
              <a:t> writes to HDFS.</a:t>
            </a:r>
          </a:p>
          <a:p>
            <a:pPr marL="228600" indent="-228600">
              <a:buAutoNum type="arabicPeriod"/>
            </a:pPr>
            <a:r>
              <a:rPr lang="en-US" dirty="0" smtClean="0"/>
              <a:t>Number</a:t>
            </a:r>
            <a:r>
              <a:rPr lang="en-US" baseline="0" dirty="0" smtClean="0"/>
              <a:t> of processes reduced.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edges between M and R can be generalized.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7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MR:</a:t>
            </a:r>
          </a:p>
          <a:p>
            <a:r>
              <a:rPr lang="en-US" baseline="0" dirty="0" smtClean="0"/>
              <a:t>  each mapper sorts partitions of both tables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Tez</a:t>
            </a:r>
            <a:endParaRPr lang="en-US" baseline="0" dirty="0" smtClean="0"/>
          </a:p>
          <a:p>
            <a:r>
              <a:rPr lang="en-US" baseline="0" dirty="0" smtClean="0"/>
              <a:t>  a mapper sorts only one table, the operators don’t have to switch between data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Inventory is the bigger table in this case.</a:t>
            </a:r>
          </a:p>
          <a:p>
            <a:r>
              <a:rPr lang="en-US" sz="2000" dirty="0" smtClean="0"/>
              <a:t>Similar to map-join w/o the need to build a hash table on the client</a:t>
            </a:r>
          </a:p>
          <a:p>
            <a:r>
              <a:rPr lang="en-US" sz="2000" dirty="0" smtClean="0"/>
              <a:t>Will work with any level of sub-query nesting</a:t>
            </a:r>
          </a:p>
          <a:p>
            <a:r>
              <a:rPr lang="en-US" sz="2000" dirty="0" smtClean="0"/>
              <a:t>Uses stats to determine if applicable</a:t>
            </a:r>
          </a:p>
          <a:p>
            <a:r>
              <a:rPr lang="en-US" sz="2000" dirty="0" smtClean="0"/>
              <a:t>How it works:</a:t>
            </a:r>
          </a:p>
          <a:p>
            <a:pPr lvl="1"/>
            <a:r>
              <a:rPr lang="en-US" sz="1800" dirty="0" smtClean="0"/>
              <a:t>Broadcast result set is computed in parallel on the cluster</a:t>
            </a:r>
          </a:p>
          <a:p>
            <a:pPr lvl="1"/>
            <a:r>
              <a:rPr lang="en-US" sz="1800" dirty="0" smtClean="0"/>
              <a:t>Join processor are spun up in parallel</a:t>
            </a:r>
          </a:p>
          <a:p>
            <a:pPr lvl="1"/>
            <a:r>
              <a:rPr lang="en-US" sz="1800" dirty="0" smtClean="0"/>
              <a:t>Broadcast set is streamed to join processor</a:t>
            </a:r>
          </a:p>
          <a:p>
            <a:pPr lvl="1"/>
            <a:r>
              <a:rPr lang="en-US" sz="1800" dirty="0" smtClean="0"/>
              <a:t>Join processors build hash table</a:t>
            </a:r>
          </a:p>
          <a:p>
            <a:pPr lvl="1"/>
            <a:r>
              <a:rPr lang="en-US" sz="1800" dirty="0" smtClean="0"/>
              <a:t>Other relation is joined with </a:t>
            </a:r>
            <a:r>
              <a:rPr lang="en-US" sz="1800" dirty="0" err="1" smtClean="0"/>
              <a:t>hashtable</a:t>
            </a:r>
            <a:endParaRPr lang="en-US" sz="1800" dirty="0" smtClean="0"/>
          </a:p>
          <a:p>
            <a:r>
              <a:rPr lang="en-US" sz="2000" dirty="0" err="1" smtClean="0"/>
              <a:t>Tez</a:t>
            </a:r>
            <a:r>
              <a:rPr lang="en-US" sz="2000" dirty="0" smtClean="0"/>
              <a:t> handles:</a:t>
            </a:r>
          </a:p>
          <a:p>
            <a:pPr lvl="1"/>
            <a:r>
              <a:rPr lang="en-US" sz="1800" dirty="0" smtClean="0"/>
              <a:t>Best parallelism</a:t>
            </a:r>
          </a:p>
          <a:p>
            <a:pPr lvl="1"/>
            <a:r>
              <a:rPr lang="en-US" sz="1800" dirty="0" smtClean="0"/>
              <a:t>Best data transfer of the hashed relation</a:t>
            </a:r>
          </a:p>
          <a:p>
            <a:pPr lvl="1"/>
            <a:r>
              <a:rPr lang="en-US" sz="1800" dirty="0" smtClean="0"/>
              <a:t>Best scheduling to avoid latencies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Why broadcast join is better</a:t>
            </a:r>
            <a:r>
              <a:rPr lang="en-US" baseline="0" dirty="0" smtClean="0"/>
              <a:t> than the map join?</a:t>
            </a:r>
          </a:p>
          <a:p>
            <a:r>
              <a:rPr lang="en-US" baseline="0" dirty="0" smtClean="0"/>
              <a:t>  -- Multiple hashes can be generated in parallel</a:t>
            </a:r>
          </a:p>
          <a:p>
            <a:r>
              <a:rPr lang="en-US" baseline="0" dirty="0" smtClean="0"/>
              <a:t>  -- 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 in memory can be more compact than the serialized one in local task</a:t>
            </a:r>
          </a:p>
          <a:p>
            <a:r>
              <a:rPr lang="en-US" baseline="0" dirty="0" smtClean="0"/>
              <a:t>  -- </a:t>
            </a:r>
            <a:r>
              <a:rPr lang="en-US" baseline="0" dirty="0" err="1" smtClean="0"/>
              <a:t>subqueries</a:t>
            </a:r>
            <a:r>
              <a:rPr lang="en-US" baseline="0" dirty="0" smtClean="0"/>
              <a:t> were always on streaming side and were joined with shuffle join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Parallelism: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Splits of a dimension table processed in parallel across mappers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Data transfer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- No </a:t>
            </a:r>
            <a:r>
              <a:rPr lang="en-US" baseline="0" dirty="0" err="1" smtClean="0"/>
              <a:t>hdfs</a:t>
            </a:r>
            <a:r>
              <a:rPr lang="en-US" baseline="0" dirty="0" smtClean="0"/>
              <a:t> write in between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Schedule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- read from rack local replica of the dimensional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1EBCF-0C91-EA45-B713-2BB0CCA61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ittle_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Calibri" panose="020F0502020204030204" pitchFamily="34" charset="0"/>
                <a:cs typeface="Arial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C3C3C3"/>
                </a:solidFill>
                <a:latin typeface="Calibri" panose="020F0502020204030204" pitchFamily="34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&lt;Subtitle&gt;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9716" y="986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62907" y="653786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80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Hortonworks Inc. 2014.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61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Page </a:t>
            </a:r>
            <a:fld id="{3C1B2A0A-8F71-0647-B921-0CE0F4746A46}" type="slidenum">
              <a:rPr lang="en-US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8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55195364-CB26-204E-9D19-22CA26A13F79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27038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b="1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63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C92467FF-63EE-094F-90CE-4C22793BA00D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4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02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7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3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10C0D0BB-98A3-7C42-83C1-132C7944CB3A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8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  <p:extLst>
      <p:ext uri="{BB962C8B-B14F-4D97-AF65-F5344CB8AC3E}">
        <p14:creationId xmlns:p14="http://schemas.microsoft.com/office/powerpoint/2010/main" val="17837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Page </a:t>
            </a:r>
            <a:fld id="{3C1B2A0A-8F71-0647-B921-0CE0F4746A46}" type="slidenum">
              <a:rPr lang="en-US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Hortonworks Inc. 2014.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75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40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1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55195364-CB26-204E-9D19-22CA26A13F79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7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C92467FF-63EE-094F-90CE-4C22793BA00D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8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Calibri" panose="020F0502020204030204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C92467FF-63EE-094F-90CE-4C22793BA00D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6306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</a:t>
            </a:r>
            <a:endParaRPr lang="en-US" b="1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2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Calibri" panose="020F0502020204030204" pitchFamily="34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Calibri" panose="020F0502020204030204" pitchFamily="34" charset="0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14689" y="6545263"/>
            <a:ext cx="6126162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</a:t>
            </a:r>
            <a:endParaRPr lang="en-US" b="1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8041619" cy="106758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1601"/>
            <a:ext cx="8041619" cy="485649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55134" y="6378251"/>
            <a:ext cx="2133600" cy="398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BACA-B5F5-394C-AF1A-AF4F872C331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  <a:ea typeface="ヒラギノ角ゴ Pro W3" charset="-128"/>
                <a:cs typeface="ヒラギノ角ゴ Pro W3" charset="-128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29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2014. </a:t>
            </a:r>
            <a:endParaRPr lang="en-US" sz="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  <a:p>
            <a:pPr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10C0D0BB-98A3-7C42-83C1-132C7944CB3A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5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9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Hive+Tez</a:t>
            </a:r>
            <a:r>
              <a:rPr lang="en-US" sz="5400" dirty="0" smtClean="0"/>
              <a:t>: A Performance deep dive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4664335"/>
            <a:ext cx="4802229" cy="1800428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Jitendra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Pandey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Gopal Vijayaraghavan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2240" y="2641600"/>
            <a:ext cx="6014720" cy="107696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7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Join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25392" y="1150247"/>
            <a:ext cx="6222868" cy="1123411"/>
          </a:xfrm>
          <a:prstGeom prst="rect">
            <a:avLst/>
          </a:prstGeom>
          <a:ln w="3175" cmpd="sng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SELECT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ss.ss_item_sk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ss.ss_quantity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inv.inv_quantity_on_hand</a:t>
            </a:r>
            <a:endParaRPr lang="en-US" sz="1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FROM inventory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inv</a:t>
            </a:r>
            <a:endParaRPr lang="en-US" sz="1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JOIN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store_sales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</a:t>
            </a:r>
            <a:endParaRPr lang="en-US" sz="12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ON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inv.inv_item_sk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ss.ss_item_sk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65299" y="3000982"/>
            <a:ext cx="0" cy="66617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65299" y="4315558"/>
            <a:ext cx="0" cy="59576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5299" y="5186111"/>
            <a:ext cx="13617" cy="84225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3" name="Table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46581"/>
              </p:ext>
            </p:extLst>
          </p:nvPr>
        </p:nvGraphicFramePr>
        <p:xfrm>
          <a:off x="78484" y="2371287"/>
          <a:ext cx="9006248" cy="397930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605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27" descr="mrJo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2935"/>
            <a:ext cx="3758188" cy="3249827"/>
          </a:xfrm>
          <a:prstGeom prst="rect">
            <a:avLst/>
          </a:prstGeom>
        </p:spPr>
      </p:pic>
      <p:pic>
        <p:nvPicPr>
          <p:cNvPr id="29" name="Picture 28" descr="jo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35" y="2852935"/>
            <a:ext cx="4302509" cy="32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9629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SELECT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ss.ss_item_sk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ss.ss_quantity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avg_price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inv.inv_quantity_on_hand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FROM (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select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ss_sold_price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as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avg_price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ss_item_sk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ss_quantity_sk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from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store_sales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group by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ss_item_sk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JOIN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inventory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inv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ON 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inv.inv_item_sk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ss.ss_item_sk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91481"/>
              </p:ext>
            </p:extLst>
          </p:nvPr>
        </p:nvGraphicFramePr>
        <p:xfrm>
          <a:off x="78484" y="2371287"/>
          <a:ext cx="9006248" cy="397930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605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646834" y="2909558"/>
            <a:ext cx="4437898" cy="2192394"/>
            <a:chOff x="4635549" y="2889234"/>
            <a:chExt cx="4437898" cy="2192394"/>
          </a:xfrm>
        </p:grpSpPr>
        <p:sp>
          <p:nvSpPr>
            <p:cNvPr id="9" name="Rectangle 8"/>
            <p:cNvSpPr/>
            <p:nvPr/>
          </p:nvSpPr>
          <p:spPr>
            <a:xfrm>
              <a:off x="6935097" y="4240894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84613" y="3042126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3414" y="4251862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1578" y="3042126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79297" y="3042126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8" name="Magnetic Disk 17"/>
            <p:cNvSpPr/>
            <p:nvPr/>
          </p:nvSpPr>
          <p:spPr>
            <a:xfrm>
              <a:off x="6803679" y="4804189"/>
              <a:ext cx="480934" cy="277439"/>
            </a:xfrm>
            <a:prstGeom prst="flowChartMagneticDisk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HDFS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19" name="Straight Connector 18"/>
            <p:cNvCxnSpPr>
              <a:stCxn id="9" idx="2"/>
              <a:endCxn id="18" idx="1"/>
            </p:cNvCxnSpPr>
            <p:nvPr/>
          </p:nvCxnSpPr>
          <p:spPr>
            <a:xfrm>
              <a:off x="7026933" y="4405277"/>
              <a:ext cx="17213" cy="39891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  <a:endCxn id="18" idx="1"/>
            </p:cNvCxnSpPr>
            <p:nvPr/>
          </p:nvCxnSpPr>
          <p:spPr>
            <a:xfrm>
              <a:off x="6655250" y="4416245"/>
              <a:ext cx="388896" cy="387944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86313" y="2919261"/>
              <a:ext cx="155" cy="906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86466" y="4162019"/>
              <a:ext cx="2" cy="7808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35549" y="2889234"/>
              <a:ext cx="1311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 Sales scan. Group by and aggregation reduce size of this input.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35549" y="4240894"/>
              <a:ext cx="1320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Inventory scan and Join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48494" y="3744043"/>
              <a:ext cx="1224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Broadcast edge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" y="2965821"/>
            <a:ext cx="3462737" cy="2799026"/>
            <a:chOff x="-28233" y="3168692"/>
            <a:chExt cx="2860560" cy="2607465"/>
          </a:xfrm>
        </p:grpSpPr>
        <p:sp>
          <p:nvSpPr>
            <p:cNvPr id="32" name="Rectangle 31"/>
            <p:cNvSpPr/>
            <p:nvPr/>
          </p:nvSpPr>
          <p:spPr>
            <a:xfrm>
              <a:off x="1763359" y="4556871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00879" y="4565169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48656" y="4556871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40" name="Magnetic Disk 39"/>
            <p:cNvSpPr/>
            <p:nvPr/>
          </p:nvSpPr>
          <p:spPr>
            <a:xfrm>
              <a:off x="2067869" y="5498718"/>
              <a:ext cx="480934" cy="277439"/>
            </a:xfrm>
            <a:prstGeom prst="flowChartMagneticDisk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HDFS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428363" y="4474680"/>
              <a:ext cx="0" cy="6838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428363" y="3168692"/>
              <a:ext cx="0" cy="8937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4152" y="3310489"/>
              <a:ext cx="1131446" cy="60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 Sales scan. Group by and aggregation.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28233" y="4466382"/>
              <a:ext cx="1320413" cy="602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Inventory and Store Sales (</a:t>
              </a:r>
              <a:r>
                <a:rPr lang="en-US" sz="1200" dirty="0" err="1" smtClean="0"/>
                <a:t>aggr</a:t>
              </a:r>
              <a:r>
                <a:rPr lang="en-US" sz="1200" dirty="0" smtClean="0"/>
                <a:t>.) output scan and shuffle join.</a:t>
              </a:r>
              <a:endParaRPr lang="en-US" sz="12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902294" y="3674568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455056" y="366663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09591" y="5101797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65404" y="5101797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130053" y="3658646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66111" y="366663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72802" y="4271227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cxnSp>
        <p:nvCxnSpPr>
          <p:cNvPr id="59" name="Straight Connector 58"/>
          <p:cNvCxnSpPr>
            <a:stCxn id="58" idx="2"/>
            <a:endCxn id="18" idx="1"/>
          </p:cNvCxnSpPr>
          <p:nvPr/>
        </p:nvCxnSpPr>
        <p:spPr>
          <a:xfrm flipH="1">
            <a:off x="7055431" y="4435610"/>
            <a:ext cx="409207" cy="38890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2"/>
            <a:endCxn id="54" idx="0"/>
          </p:cNvCxnSpPr>
          <p:nvPr/>
        </p:nvCxnSpPr>
        <p:spPr>
          <a:xfrm>
            <a:off x="6574699" y="3226833"/>
            <a:ext cx="183671" cy="4397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3" idx="2"/>
            <a:endCxn id="54" idx="0"/>
          </p:cNvCxnSpPr>
          <p:nvPr/>
        </p:nvCxnSpPr>
        <p:spPr>
          <a:xfrm flipH="1">
            <a:off x="6758370" y="3226833"/>
            <a:ext cx="224048" cy="4397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2"/>
            <a:endCxn id="53" idx="0"/>
          </p:cNvCxnSpPr>
          <p:nvPr/>
        </p:nvCxnSpPr>
        <p:spPr>
          <a:xfrm>
            <a:off x="6574699" y="3226833"/>
            <a:ext cx="647613" cy="43181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3" idx="2"/>
            <a:endCxn id="53" idx="0"/>
          </p:cNvCxnSpPr>
          <p:nvPr/>
        </p:nvCxnSpPr>
        <p:spPr>
          <a:xfrm>
            <a:off x="6982418" y="3226833"/>
            <a:ext cx="239894" cy="43181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" idx="2"/>
            <a:endCxn id="54" idx="0"/>
          </p:cNvCxnSpPr>
          <p:nvPr/>
        </p:nvCxnSpPr>
        <p:spPr>
          <a:xfrm flipH="1">
            <a:off x="6758370" y="3226833"/>
            <a:ext cx="629364" cy="4397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0" idx="2"/>
            <a:endCxn id="53" idx="0"/>
          </p:cNvCxnSpPr>
          <p:nvPr/>
        </p:nvCxnSpPr>
        <p:spPr>
          <a:xfrm flipH="1">
            <a:off x="7222312" y="3226833"/>
            <a:ext cx="165422" cy="43181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2"/>
            <a:endCxn id="11" idx="0"/>
          </p:cNvCxnSpPr>
          <p:nvPr/>
        </p:nvCxnSpPr>
        <p:spPr>
          <a:xfrm flipH="1">
            <a:off x="6666535" y="3846229"/>
            <a:ext cx="91835" cy="42595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4" idx="2"/>
            <a:endCxn id="9" idx="0"/>
          </p:cNvCxnSpPr>
          <p:nvPr/>
        </p:nvCxnSpPr>
        <p:spPr>
          <a:xfrm>
            <a:off x="6758370" y="3846229"/>
            <a:ext cx="279848" cy="41498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4" idx="2"/>
            <a:endCxn id="58" idx="0"/>
          </p:cNvCxnSpPr>
          <p:nvPr/>
        </p:nvCxnSpPr>
        <p:spPr>
          <a:xfrm>
            <a:off x="6758370" y="3846229"/>
            <a:ext cx="706268" cy="42499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2"/>
            <a:endCxn id="11" idx="0"/>
          </p:cNvCxnSpPr>
          <p:nvPr/>
        </p:nvCxnSpPr>
        <p:spPr>
          <a:xfrm flipH="1">
            <a:off x="6666535" y="3838243"/>
            <a:ext cx="555777" cy="43394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3" idx="2"/>
            <a:endCxn id="9" idx="0"/>
          </p:cNvCxnSpPr>
          <p:nvPr/>
        </p:nvCxnSpPr>
        <p:spPr>
          <a:xfrm flipH="1">
            <a:off x="7038218" y="3838243"/>
            <a:ext cx="184094" cy="42297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3" idx="2"/>
            <a:endCxn id="58" idx="0"/>
          </p:cNvCxnSpPr>
          <p:nvPr/>
        </p:nvCxnSpPr>
        <p:spPr>
          <a:xfrm>
            <a:off x="7222312" y="3838243"/>
            <a:ext cx="242326" cy="43298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699608" y="3741095"/>
            <a:ext cx="11441" cy="546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736267" y="3108852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163902" y="3108852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625941" y="3108852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cxnSp>
        <p:nvCxnSpPr>
          <p:cNvPr id="106" name="Straight Connector 105"/>
          <p:cNvCxnSpPr>
            <a:stCxn id="52" idx="2"/>
            <a:endCxn id="40" idx="1"/>
          </p:cNvCxnSpPr>
          <p:nvPr/>
        </p:nvCxnSpPr>
        <p:spPr>
          <a:xfrm flipH="1">
            <a:off x="3285641" y="5281394"/>
            <a:ext cx="272022" cy="1856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1" idx="2"/>
            <a:endCxn id="40" idx="1"/>
          </p:cNvCxnSpPr>
          <p:nvPr/>
        </p:nvCxnSpPr>
        <p:spPr>
          <a:xfrm>
            <a:off x="3001850" y="5281394"/>
            <a:ext cx="283791" cy="1856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4" idx="2"/>
            <a:endCxn id="52" idx="0"/>
          </p:cNvCxnSpPr>
          <p:nvPr/>
        </p:nvCxnSpPr>
        <p:spPr>
          <a:xfrm flipH="1">
            <a:off x="3557663" y="4632444"/>
            <a:ext cx="251106" cy="46935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34" idx="2"/>
            <a:endCxn id="51" idx="0"/>
          </p:cNvCxnSpPr>
          <p:nvPr/>
        </p:nvCxnSpPr>
        <p:spPr>
          <a:xfrm flipH="1">
            <a:off x="3001850" y="4632444"/>
            <a:ext cx="806919" cy="46935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3" idx="2"/>
            <a:endCxn id="52" idx="0"/>
          </p:cNvCxnSpPr>
          <p:nvPr/>
        </p:nvCxnSpPr>
        <p:spPr>
          <a:xfrm>
            <a:off x="3266731" y="4641352"/>
            <a:ext cx="290932" cy="46044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1" idx="0"/>
            <a:endCxn id="33" idx="2"/>
          </p:cNvCxnSpPr>
          <p:nvPr/>
        </p:nvCxnSpPr>
        <p:spPr>
          <a:xfrm flipV="1">
            <a:off x="3001850" y="4641352"/>
            <a:ext cx="264881" cy="46044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2" idx="2"/>
            <a:endCxn id="51" idx="0"/>
          </p:cNvCxnSpPr>
          <p:nvPr/>
        </p:nvCxnSpPr>
        <p:spPr>
          <a:xfrm>
            <a:off x="2737108" y="4632444"/>
            <a:ext cx="264742" cy="46935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2" idx="0"/>
            <a:endCxn id="32" idx="2"/>
          </p:cNvCxnSpPr>
          <p:nvPr/>
        </p:nvCxnSpPr>
        <p:spPr>
          <a:xfrm flipH="1" flipV="1">
            <a:off x="2737108" y="4632444"/>
            <a:ext cx="820555" cy="46935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0" idx="2"/>
            <a:endCxn id="73" idx="1"/>
          </p:cNvCxnSpPr>
          <p:nvPr/>
        </p:nvCxnSpPr>
        <p:spPr>
          <a:xfrm flipH="1">
            <a:off x="3285641" y="3846229"/>
            <a:ext cx="261674" cy="11716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9" idx="2"/>
            <a:endCxn id="73" idx="1"/>
          </p:cNvCxnSpPr>
          <p:nvPr/>
        </p:nvCxnSpPr>
        <p:spPr>
          <a:xfrm>
            <a:off x="2994553" y="3854165"/>
            <a:ext cx="291088" cy="10923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04" idx="2"/>
            <a:endCxn id="49" idx="0"/>
          </p:cNvCxnSpPr>
          <p:nvPr/>
        </p:nvCxnSpPr>
        <p:spPr>
          <a:xfrm>
            <a:off x="2717777" y="3273235"/>
            <a:ext cx="276776" cy="40133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02" idx="2"/>
            <a:endCxn id="50" idx="0"/>
          </p:cNvCxnSpPr>
          <p:nvPr/>
        </p:nvCxnSpPr>
        <p:spPr>
          <a:xfrm flipH="1">
            <a:off x="3547315" y="3273235"/>
            <a:ext cx="280788" cy="39339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04" idx="2"/>
            <a:endCxn id="50" idx="0"/>
          </p:cNvCxnSpPr>
          <p:nvPr/>
        </p:nvCxnSpPr>
        <p:spPr>
          <a:xfrm>
            <a:off x="2717777" y="3273235"/>
            <a:ext cx="829538" cy="39339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03" idx="2"/>
            <a:endCxn id="49" idx="0"/>
          </p:cNvCxnSpPr>
          <p:nvPr/>
        </p:nvCxnSpPr>
        <p:spPr>
          <a:xfrm flipH="1">
            <a:off x="2994553" y="3273235"/>
            <a:ext cx="261185" cy="40133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03" idx="2"/>
            <a:endCxn id="50" idx="0"/>
          </p:cNvCxnSpPr>
          <p:nvPr/>
        </p:nvCxnSpPr>
        <p:spPr>
          <a:xfrm>
            <a:off x="3255738" y="3273235"/>
            <a:ext cx="291577" cy="39339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49" idx="0"/>
            <a:endCxn id="102" idx="2"/>
          </p:cNvCxnSpPr>
          <p:nvPr/>
        </p:nvCxnSpPr>
        <p:spPr>
          <a:xfrm flipV="1">
            <a:off x="2994553" y="3273235"/>
            <a:ext cx="833550" cy="40133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Magnetic Disk 72"/>
          <p:cNvSpPr/>
          <p:nvPr/>
        </p:nvSpPr>
        <p:spPr>
          <a:xfrm>
            <a:off x="2994553" y="3963397"/>
            <a:ext cx="582176" cy="297821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>
            <a:stCxn id="32" idx="0"/>
            <a:endCxn id="73" idx="3"/>
          </p:cNvCxnSpPr>
          <p:nvPr/>
        </p:nvCxnSpPr>
        <p:spPr>
          <a:xfrm flipV="1">
            <a:off x="2737108" y="4261218"/>
            <a:ext cx="548533" cy="19476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3" idx="0"/>
            <a:endCxn id="73" idx="3"/>
          </p:cNvCxnSpPr>
          <p:nvPr/>
        </p:nvCxnSpPr>
        <p:spPr>
          <a:xfrm flipV="1">
            <a:off x="3266731" y="4261218"/>
            <a:ext cx="18910" cy="2036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4" idx="0"/>
            <a:endCxn id="73" idx="3"/>
          </p:cNvCxnSpPr>
          <p:nvPr/>
        </p:nvCxnSpPr>
        <p:spPr>
          <a:xfrm flipH="1" flipV="1">
            <a:off x="3285641" y="4261218"/>
            <a:ext cx="523128" cy="19476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2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1-1 Edge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/>
              <a:t>Typical star schema join involve join between large number of tables</a:t>
            </a:r>
          </a:p>
          <a:p>
            <a:r>
              <a:rPr lang="en-US" sz="2000" dirty="0" smtClean="0"/>
              <a:t>Dimension aren’t always tiny (Customer dimension)</a:t>
            </a:r>
          </a:p>
          <a:p>
            <a:r>
              <a:rPr lang="en-US" sz="2000" dirty="0" smtClean="0"/>
              <a:t>Might not be able to handle all dimensions in single vertex as broadcast joins</a:t>
            </a:r>
          </a:p>
          <a:p>
            <a:r>
              <a:rPr lang="en-US" sz="2000" dirty="0" err="1" smtClean="0"/>
              <a:t>Tez</a:t>
            </a:r>
            <a:r>
              <a:rPr lang="en-US" sz="2000" dirty="0" smtClean="0"/>
              <a:t> allows streaming records from one processor to the next via a 1-1 Edge</a:t>
            </a:r>
          </a:p>
          <a:p>
            <a:pPr lvl="1"/>
            <a:r>
              <a:rPr lang="en-US" sz="1800" dirty="0" smtClean="0"/>
              <a:t>Transfer details (streaming, files, </a:t>
            </a:r>
            <a:r>
              <a:rPr lang="en-US" sz="1800" dirty="0" err="1" smtClean="0"/>
              <a:t>etc</a:t>
            </a:r>
            <a:r>
              <a:rPr lang="en-US" sz="1800" dirty="0" smtClean="0"/>
              <a:t>) are handled transparently</a:t>
            </a:r>
          </a:p>
          <a:p>
            <a:pPr lvl="1"/>
            <a:r>
              <a:rPr lang="en-US" sz="1800" dirty="0" smtClean="0"/>
              <a:t>Scheduling/cluster capacity is worked out by </a:t>
            </a:r>
            <a:r>
              <a:rPr lang="en-US" sz="1800" dirty="0" err="1" smtClean="0"/>
              <a:t>Tez</a:t>
            </a:r>
            <a:endParaRPr lang="en-US" sz="1800" dirty="0" smtClean="0"/>
          </a:p>
          <a:p>
            <a:r>
              <a:rPr lang="en-US" sz="2000" dirty="0" smtClean="0"/>
              <a:t>Allows hive to build a pipeline of in memory joins which we can stream records through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30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Partitioned Hash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9057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ss.ss_item_sk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ss.ss_quantity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inv.inv_quantity_on_hand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store_sales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JOIN inventory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inv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ON (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inv.inv_item_sk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ss.ss_item_sk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53585"/>
              </p:ext>
            </p:extLst>
          </p:nvPr>
        </p:nvGraphicFramePr>
        <p:xfrm>
          <a:off x="78484" y="2371287"/>
          <a:ext cx="9006248" cy="397930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605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702138" y="3199026"/>
            <a:ext cx="4301713" cy="2348334"/>
            <a:chOff x="4594442" y="3199026"/>
            <a:chExt cx="4490290" cy="2348334"/>
          </a:xfrm>
        </p:grpSpPr>
        <p:sp>
          <p:nvSpPr>
            <p:cNvPr id="12" name="Rectangle 11"/>
            <p:cNvSpPr/>
            <p:nvPr/>
          </p:nvSpPr>
          <p:spPr>
            <a:xfrm>
              <a:off x="6952310" y="4360047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55133" y="4367628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4915" y="4367628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46751" y="3316068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51393" y="3305865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cxnSp>
          <p:nvCxnSpPr>
            <p:cNvPr id="18" name="Straight Connector 17"/>
            <p:cNvCxnSpPr>
              <a:stCxn id="15" idx="2"/>
              <a:endCxn id="12" idx="0"/>
            </p:cNvCxnSpPr>
            <p:nvPr/>
          </p:nvCxnSpPr>
          <p:spPr>
            <a:xfrm>
              <a:off x="6738587" y="3480451"/>
              <a:ext cx="305559" cy="879596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2"/>
              <a:endCxn id="13" idx="0"/>
            </p:cNvCxnSpPr>
            <p:nvPr/>
          </p:nvCxnSpPr>
          <p:spPr>
            <a:xfrm>
              <a:off x="7443229" y="3470248"/>
              <a:ext cx="3740" cy="89738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agnetic Disk 20"/>
            <p:cNvSpPr/>
            <p:nvPr/>
          </p:nvSpPr>
          <p:spPr>
            <a:xfrm>
              <a:off x="6803679" y="5269921"/>
              <a:ext cx="480934" cy="277439"/>
            </a:xfrm>
            <a:prstGeom prst="flowChartMagneticDisk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HDFS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22" name="Straight Connector 21"/>
            <p:cNvCxnSpPr>
              <a:stCxn id="12" idx="2"/>
              <a:endCxn id="21" idx="1"/>
            </p:cNvCxnSpPr>
            <p:nvPr/>
          </p:nvCxnSpPr>
          <p:spPr>
            <a:xfrm>
              <a:off x="7044146" y="4524430"/>
              <a:ext cx="0" cy="745491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2"/>
              <a:endCxn id="21" idx="1"/>
            </p:cNvCxnSpPr>
            <p:nvPr/>
          </p:nvCxnSpPr>
          <p:spPr>
            <a:xfrm flipH="1">
              <a:off x="7044146" y="4532011"/>
              <a:ext cx="402823" cy="73791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2"/>
              <a:endCxn id="14" idx="0"/>
            </p:cNvCxnSpPr>
            <p:nvPr/>
          </p:nvCxnSpPr>
          <p:spPr>
            <a:xfrm flipH="1">
              <a:off x="6646751" y="3480451"/>
              <a:ext cx="91836" cy="887177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2"/>
              <a:endCxn id="21" idx="1"/>
            </p:cNvCxnSpPr>
            <p:nvPr/>
          </p:nvCxnSpPr>
          <p:spPr>
            <a:xfrm>
              <a:off x="6646751" y="4532011"/>
              <a:ext cx="397395" cy="73791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94442" y="3199026"/>
              <a:ext cx="1311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Inventory scan (Runs on cluster potentially more than 1 mapper)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5914855" y="3279094"/>
              <a:ext cx="11442" cy="6585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926296" y="4154635"/>
              <a:ext cx="2" cy="5232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594442" y="4164118"/>
              <a:ext cx="13204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 Sales scan and Join (Custom vertex reads both inputs – no side file reads)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9779" y="3634024"/>
              <a:ext cx="12249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Custom edge </a:t>
              </a:r>
              <a:r>
                <a:rPr lang="en-US" sz="1000" dirty="0" smtClean="0"/>
                <a:t>(routes outputs of previous stage to the correct Mappers of the next stage)</a:t>
              </a:r>
              <a:endParaRPr lang="en-US" sz="1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4152" y="3125891"/>
            <a:ext cx="2864974" cy="2282750"/>
            <a:chOff x="4594442" y="3092316"/>
            <a:chExt cx="2864974" cy="2282750"/>
          </a:xfrm>
        </p:grpSpPr>
        <p:sp>
          <p:nvSpPr>
            <p:cNvPr id="33" name="Rectangle 32"/>
            <p:cNvSpPr/>
            <p:nvPr/>
          </p:nvSpPr>
          <p:spPr>
            <a:xfrm>
              <a:off x="6935097" y="4416245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75745" y="4408664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20008" y="4416245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6935095" y="3092316"/>
              <a:ext cx="183672" cy="182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cxnSp>
          <p:nvCxnSpPr>
            <p:cNvPr id="40" name="Straight Connector 39"/>
            <p:cNvCxnSpPr>
              <a:stCxn id="60" idx="3"/>
              <a:endCxn id="33" idx="0"/>
            </p:cNvCxnSpPr>
            <p:nvPr/>
          </p:nvCxnSpPr>
          <p:spPr>
            <a:xfrm flipH="1">
              <a:off x="7026933" y="3904115"/>
              <a:ext cx="8346" cy="51213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0" idx="3"/>
              <a:endCxn id="34" idx="0"/>
            </p:cNvCxnSpPr>
            <p:nvPr/>
          </p:nvCxnSpPr>
          <p:spPr>
            <a:xfrm>
              <a:off x="7035279" y="3904115"/>
              <a:ext cx="332302" cy="504549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agnetic Disk 41"/>
            <p:cNvSpPr/>
            <p:nvPr/>
          </p:nvSpPr>
          <p:spPr>
            <a:xfrm>
              <a:off x="6803679" y="5097627"/>
              <a:ext cx="480934" cy="277439"/>
            </a:xfrm>
            <a:prstGeom prst="flowChartMagneticDisk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HDFS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43" name="Straight Connector 42"/>
            <p:cNvCxnSpPr>
              <a:stCxn id="33" idx="2"/>
              <a:endCxn id="42" idx="1"/>
            </p:cNvCxnSpPr>
            <p:nvPr/>
          </p:nvCxnSpPr>
          <p:spPr>
            <a:xfrm>
              <a:off x="7026933" y="4580628"/>
              <a:ext cx="17213" cy="516999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2"/>
              <a:endCxn id="42" idx="1"/>
            </p:cNvCxnSpPr>
            <p:nvPr/>
          </p:nvCxnSpPr>
          <p:spPr>
            <a:xfrm flipH="1">
              <a:off x="7044146" y="4573047"/>
              <a:ext cx="323435" cy="52458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0" idx="3"/>
              <a:endCxn id="35" idx="0"/>
            </p:cNvCxnSpPr>
            <p:nvPr/>
          </p:nvCxnSpPr>
          <p:spPr>
            <a:xfrm flipH="1">
              <a:off x="6711844" y="3904115"/>
              <a:ext cx="323435" cy="51213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2"/>
              <a:endCxn id="42" idx="1"/>
            </p:cNvCxnSpPr>
            <p:nvPr/>
          </p:nvCxnSpPr>
          <p:spPr>
            <a:xfrm>
              <a:off x="6711844" y="4580628"/>
              <a:ext cx="332302" cy="516999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94442" y="3199026"/>
              <a:ext cx="1311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Inventory scan (Runs as single local map task)</a:t>
              </a:r>
              <a:endParaRPr lang="en-US" sz="12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926298" y="3092316"/>
              <a:ext cx="0" cy="568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926296" y="4154635"/>
              <a:ext cx="2" cy="5232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94442" y="4164118"/>
              <a:ext cx="13204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Store Sales scan and Join (Inventory hash table read as side file)</a:t>
              </a:r>
              <a:endParaRPr lang="en-US" sz="1200" dirty="0"/>
            </a:p>
          </p:txBody>
        </p:sp>
      </p:grpSp>
      <p:sp>
        <p:nvSpPr>
          <p:cNvPr id="60" name="Magnetic Disk 59"/>
          <p:cNvSpPr/>
          <p:nvPr/>
        </p:nvSpPr>
        <p:spPr>
          <a:xfrm>
            <a:off x="2304522" y="3667599"/>
            <a:ext cx="480934" cy="270091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77" name="Straight Connector 76"/>
          <p:cNvCxnSpPr>
            <a:stCxn id="37" idx="2"/>
            <a:endCxn id="60" idx="1"/>
          </p:cNvCxnSpPr>
          <p:nvPr/>
        </p:nvCxnSpPr>
        <p:spPr>
          <a:xfrm>
            <a:off x="2536641" y="3307953"/>
            <a:ext cx="8348" cy="35964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334821" y="4280355"/>
            <a:ext cx="1418650" cy="4425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334821" y="3199026"/>
            <a:ext cx="1418650" cy="434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Partitioned Hash Join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871437"/>
          </a:xfrm>
        </p:spPr>
        <p:txBody>
          <a:bodyPr/>
          <a:lstStyle/>
          <a:p>
            <a:pPr marL="0" indent="0">
              <a:buNone/>
            </a:pPr>
            <a:r>
              <a:rPr lang="en-US" b="0" dirty="0" smtClean="0"/>
              <a:t>Plans look very similar to map join but the way things work change between MR and </a:t>
            </a:r>
            <a:r>
              <a:rPr lang="en-US" b="0" dirty="0" err="1" smtClean="0"/>
              <a:t>Tez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14751"/>
              </p:ext>
            </p:extLst>
          </p:nvPr>
        </p:nvGraphicFramePr>
        <p:xfrm>
          <a:off x="78484" y="2036662"/>
          <a:ext cx="9006248" cy="4331561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Hive – MR (Bucket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map-join</a:t>
                      </a: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sz="1600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958022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dynamically partitioned.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Both tables</a:t>
                      </a:r>
                      <a:r>
                        <a:rPr lang="en-US" sz="1600" baseline="0" dirty="0" smtClean="0"/>
                        <a:t> need to be bucketed by the join key.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Local task that generates the hash table writes n files corresponding to n buckets.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Number of mappers for the join must be same as the number of buckets.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Each of these mappers reads the corresponding bucket file of the local task to perform the join.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Only one</a:t>
                      </a:r>
                      <a:r>
                        <a:rPr lang="en-US" sz="1600" baseline="0" dirty="0" smtClean="0"/>
                        <a:t> of the sides needs to be bucketed and the other side is dynamically bucketed.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Also works if neither side is explicitly bucketed, but another operation forced bucketing in the pipeline (traits)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No writing to HDFS.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There can be more mappers than number of buckets, and a bucket can be processed in parallel on multiple mappers.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7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9057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SELECT count(*) FROM (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SELECT distinct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ss_customer_sk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from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store_sales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where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ss_store_sk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1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UNION ALL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SELECT distinct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ss_customer_sk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from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store_sales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where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ss_store_sk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2) as customers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16855"/>
              </p:ext>
            </p:extLst>
          </p:nvPr>
        </p:nvGraphicFramePr>
        <p:xfrm>
          <a:off x="78484" y="2371287"/>
          <a:ext cx="9006248" cy="397930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605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97102" y="312027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7057" y="312027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0149" y="312027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7057" y="358492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11" name="Straight Connector 10"/>
          <p:cNvCxnSpPr>
            <a:stCxn id="7" idx="2"/>
            <a:endCxn id="10" idx="0"/>
          </p:cNvCxnSpPr>
          <p:nvPr/>
        </p:nvCxnSpPr>
        <p:spPr>
          <a:xfrm>
            <a:off x="1589361" y="3299867"/>
            <a:ext cx="289955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10" idx="0"/>
          </p:cNvCxnSpPr>
          <p:nvPr/>
        </p:nvCxnSpPr>
        <p:spPr>
          <a:xfrm>
            <a:off x="1879316" y="3299867"/>
            <a:ext cx="0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10" idx="0"/>
          </p:cNvCxnSpPr>
          <p:nvPr/>
        </p:nvCxnSpPr>
        <p:spPr>
          <a:xfrm flipH="1">
            <a:off x="1879316" y="3299867"/>
            <a:ext cx="283092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82370" y="312027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72325" y="312027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5417" y="312027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cxnSp>
        <p:nvCxnSpPr>
          <p:cNvPr id="17" name="Straight Connector 16"/>
          <p:cNvCxnSpPr>
            <a:stCxn id="14" idx="2"/>
            <a:endCxn id="39" idx="0"/>
          </p:cNvCxnSpPr>
          <p:nvPr/>
        </p:nvCxnSpPr>
        <p:spPr>
          <a:xfrm>
            <a:off x="2874629" y="3299867"/>
            <a:ext cx="297349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39" idx="0"/>
          </p:cNvCxnSpPr>
          <p:nvPr/>
        </p:nvCxnSpPr>
        <p:spPr>
          <a:xfrm>
            <a:off x="3164584" y="3299867"/>
            <a:ext cx="7394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2"/>
            <a:endCxn id="39" idx="0"/>
          </p:cNvCxnSpPr>
          <p:nvPr/>
        </p:nvCxnSpPr>
        <p:spPr>
          <a:xfrm flipH="1">
            <a:off x="3171978" y="3299867"/>
            <a:ext cx="275698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2252428" y="4094456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1" name="Straight Connector 20"/>
          <p:cNvCxnSpPr>
            <a:stCxn id="39" idx="2"/>
            <a:endCxn id="20" idx="1"/>
          </p:cNvCxnSpPr>
          <p:nvPr/>
        </p:nvCxnSpPr>
        <p:spPr>
          <a:xfrm flipH="1">
            <a:off x="2492895" y="3764519"/>
            <a:ext cx="679083" cy="32993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  <a:endCxn id="20" idx="1"/>
          </p:cNvCxnSpPr>
          <p:nvPr/>
        </p:nvCxnSpPr>
        <p:spPr>
          <a:xfrm>
            <a:off x="1879316" y="3764519"/>
            <a:ext cx="613579" cy="32993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79719" y="358492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50" name="Straight Connector 49"/>
          <p:cNvCxnSpPr>
            <a:stCxn id="20" idx="3"/>
            <a:endCxn id="53" idx="0"/>
          </p:cNvCxnSpPr>
          <p:nvPr/>
        </p:nvCxnSpPr>
        <p:spPr>
          <a:xfrm>
            <a:off x="2492895" y="4371895"/>
            <a:ext cx="0" cy="32692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3" idx="2"/>
            <a:endCxn id="59" idx="0"/>
          </p:cNvCxnSpPr>
          <p:nvPr/>
        </p:nvCxnSpPr>
        <p:spPr>
          <a:xfrm>
            <a:off x="2492895" y="4878420"/>
            <a:ext cx="0" cy="21441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00636" y="4698823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00636" y="5092839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68" name="Magnetic Disk 67"/>
          <p:cNvSpPr/>
          <p:nvPr/>
        </p:nvSpPr>
        <p:spPr>
          <a:xfrm>
            <a:off x="2252428" y="5416727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005284" y="3120270"/>
            <a:ext cx="2042832" cy="1751953"/>
            <a:chOff x="5796906" y="3120270"/>
            <a:chExt cx="2042832" cy="1751953"/>
          </a:xfrm>
        </p:grpSpPr>
        <p:sp>
          <p:nvSpPr>
            <p:cNvPr id="23" name="Rectangle 22"/>
            <p:cNvSpPr/>
            <p:nvPr/>
          </p:nvSpPr>
          <p:spPr>
            <a:xfrm>
              <a:off x="5796906" y="3120270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86861" y="3120270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9953" y="3120270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86861" y="3584922"/>
              <a:ext cx="184517" cy="179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  <a:latin typeface="Arial"/>
                </a:rPr>
                <a:t>R</a:t>
              </a:r>
            </a:p>
          </p:txBody>
        </p:sp>
        <p:cxnSp>
          <p:nvCxnSpPr>
            <p:cNvPr id="27" name="Straight Connector 26"/>
            <p:cNvCxnSpPr>
              <a:stCxn id="23" idx="2"/>
              <a:endCxn id="26" idx="0"/>
            </p:cNvCxnSpPr>
            <p:nvPr/>
          </p:nvCxnSpPr>
          <p:spPr>
            <a:xfrm>
              <a:off x="5889165" y="3299867"/>
              <a:ext cx="289955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2"/>
              <a:endCxn id="26" idx="0"/>
            </p:cNvCxnSpPr>
            <p:nvPr/>
          </p:nvCxnSpPr>
          <p:spPr>
            <a:xfrm>
              <a:off x="6179120" y="3299867"/>
              <a:ext cx="0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2"/>
              <a:endCxn id="26" idx="0"/>
            </p:cNvCxnSpPr>
            <p:nvPr/>
          </p:nvCxnSpPr>
          <p:spPr>
            <a:xfrm flipH="1">
              <a:off x="6179120" y="3299867"/>
              <a:ext cx="283092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082174" y="3120270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72129" y="3120270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55221" y="3120270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cxnSp>
          <p:nvCxnSpPr>
            <p:cNvPr id="33" name="Straight Connector 32"/>
            <p:cNvCxnSpPr>
              <a:stCxn id="30" idx="2"/>
              <a:endCxn id="62" idx="0"/>
            </p:cNvCxnSpPr>
            <p:nvPr/>
          </p:nvCxnSpPr>
          <p:spPr>
            <a:xfrm>
              <a:off x="7174433" y="3299867"/>
              <a:ext cx="289955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2"/>
              <a:endCxn id="62" idx="0"/>
            </p:cNvCxnSpPr>
            <p:nvPr/>
          </p:nvCxnSpPr>
          <p:spPr>
            <a:xfrm>
              <a:off x="7464388" y="3299867"/>
              <a:ext cx="0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2"/>
              <a:endCxn id="62" idx="0"/>
            </p:cNvCxnSpPr>
            <p:nvPr/>
          </p:nvCxnSpPr>
          <p:spPr>
            <a:xfrm flipH="1">
              <a:off x="7464388" y="3299867"/>
              <a:ext cx="283092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agnetic Disk 35"/>
            <p:cNvSpPr/>
            <p:nvPr/>
          </p:nvSpPr>
          <p:spPr>
            <a:xfrm>
              <a:off x="6554470" y="4594784"/>
              <a:ext cx="480934" cy="277439"/>
            </a:xfrm>
            <a:prstGeom prst="flowChartMagneticDisk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HDFS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37" name="Straight Connector 36"/>
            <p:cNvCxnSpPr>
              <a:stCxn id="62" idx="2"/>
              <a:endCxn id="67" idx="0"/>
            </p:cNvCxnSpPr>
            <p:nvPr/>
          </p:nvCxnSpPr>
          <p:spPr>
            <a:xfrm flipH="1">
              <a:off x="6794937" y="3764519"/>
              <a:ext cx="669451" cy="33798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67" idx="0"/>
            </p:cNvCxnSpPr>
            <p:nvPr/>
          </p:nvCxnSpPr>
          <p:spPr>
            <a:xfrm>
              <a:off x="6179120" y="3764519"/>
              <a:ext cx="615817" cy="33798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372129" y="3584922"/>
              <a:ext cx="184517" cy="179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  <a:latin typeface="Arial"/>
                </a:rPr>
                <a:t>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702678" y="4102499"/>
              <a:ext cx="184517" cy="179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  <a:latin typeface="Arial"/>
                </a:rPr>
                <a:t>R</a:t>
              </a:r>
            </a:p>
          </p:txBody>
        </p:sp>
        <p:cxnSp>
          <p:nvCxnSpPr>
            <p:cNvPr id="73" name="Straight Connector 72"/>
            <p:cNvCxnSpPr>
              <a:stCxn id="67" idx="2"/>
              <a:endCxn id="36" idx="1"/>
            </p:cNvCxnSpPr>
            <p:nvPr/>
          </p:nvCxnSpPr>
          <p:spPr>
            <a:xfrm>
              <a:off x="6794937" y="4282096"/>
              <a:ext cx="0" cy="3126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/>
          <p:cNvCxnSpPr>
            <a:stCxn id="59" idx="2"/>
            <a:endCxn id="68" idx="1"/>
          </p:cNvCxnSpPr>
          <p:nvPr/>
        </p:nvCxnSpPr>
        <p:spPr>
          <a:xfrm>
            <a:off x="2492895" y="5272436"/>
            <a:ext cx="0" cy="1442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317238" y="3102754"/>
            <a:ext cx="0" cy="76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8484" y="3292638"/>
            <a:ext cx="132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Two MR jobs to do the distinct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681619" y="3988996"/>
            <a:ext cx="0" cy="60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8789" y="3988996"/>
            <a:ext cx="148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Both sub-queries are materialized onto HDFS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1681619" y="4784248"/>
            <a:ext cx="0" cy="63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8484" y="4858725"/>
            <a:ext cx="13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map reads both sides and aggregates</a:t>
            </a:r>
            <a:endParaRPr lang="en-US" sz="1200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6955858" y="3520936"/>
            <a:ext cx="0" cy="76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48117" y="3489628"/>
            <a:ext cx="1913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</a:t>
            </a:r>
            <a:r>
              <a:rPr lang="en-US" sz="1200" dirty="0" err="1" smtClean="0"/>
              <a:t>Tez</a:t>
            </a:r>
            <a:r>
              <a:rPr lang="en-US" sz="1200" dirty="0" smtClean="0"/>
              <a:t> the sub-query output is pre-aggregated and send directly to a common final node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51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Multi-insert queries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9057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FROM 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(SELECT * FROM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store_sales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date_dim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WHERE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ss_sold_date_sk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d_date_sk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and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d_year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= 2000)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INSERT INTO TABLE t1 SELECT distinct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ss_item_sk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INSERT INTO TABLE t2 SELECT distinct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ss_customer_sk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59751"/>
              </p:ext>
            </p:extLst>
          </p:nvPr>
        </p:nvGraphicFramePr>
        <p:xfrm>
          <a:off x="78484" y="2371287"/>
          <a:ext cx="9006248" cy="397930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605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84" y="2922620"/>
            <a:ext cx="3080618" cy="2502368"/>
            <a:chOff x="4568774" y="2889045"/>
            <a:chExt cx="3080618" cy="2502368"/>
          </a:xfrm>
        </p:grpSpPr>
        <p:sp>
          <p:nvSpPr>
            <p:cNvPr id="10" name="Rectangle 9"/>
            <p:cNvSpPr/>
            <p:nvPr/>
          </p:nvSpPr>
          <p:spPr>
            <a:xfrm>
              <a:off x="7065150" y="3769058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5721" y="3773438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11843" y="3769058"/>
              <a:ext cx="183671" cy="1643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7055832" y="2889045"/>
              <a:ext cx="183672" cy="182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cxnSp>
          <p:nvCxnSpPr>
            <p:cNvPr id="14" name="Straight Connector 13"/>
            <p:cNvCxnSpPr>
              <a:stCxn id="163" idx="3"/>
              <a:endCxn id="10" idx="0"/>
            </p:cNvCxnSpPr>
            <p:nvPr/>
          </p:nvCxnSpPr>
          <p:spPr>
            <a:xfrm flipH="1">
              <a:off x="7156986" y="3514003"/>
              <a:ext cx="2063" cy="25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63" idx="3"/>
              <a:endCxn id="11" idx="0"/>
            </p:cNvCxnSpPr>
            <p:nvPr/>
          </p:nvCxnSpPr>
          <p:spPr>
            <a:xfrm>
              <a:off x="7159049" y="3514003"/>
              <a:ext cx="398508" cy="25943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agnetic Disk 15"/>
            <p:cNvSpPr/>
            <p:nvPr/>
          </p:nvSpPr>
          <p:spPr>
            <a:xfrm>
              <a:off x="6916519" y="4164118"/>
              <a:ext cx="480934" cy="277439"/>
            </a:xfrm>
            <a:prstGeom prst="flowChartMagneticDisk">
              <a:avLst/>
            </a:prstGeom>
            <a:ln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</a:rPr>
                <a:t>HDFS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cxnSp>
          <p:nvCxnSpPr>
            <p:cNvPr id="17" name="Straight Connector 16"/>
            <p:cNvCxnSpPr>
              <a:stCxn id="10" idx="2"/>
              <a:endCxn id="16" idx="1"/>
            </p:cNvCxnSpPr>
            <p:nvPr/>
          </p:nvCxnSpPr>
          <p:spPr>
            <a:xfrm>
              <a:off x="7156986" y="3933441"/>
              <a:ext cx="0" cy="230677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2"/>
              <a:endCxn id="16" idx="1"/>
            </p:cNvCxnSpPr>
            <p:nvPr/>
          </p:nvCxnSpPr>
          <p:spPr>
            <a:xfrm flipH="1">
              <a:off x="7156986" y="3937821"/>
              <a:ext cx="400571" cy="226297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3" idx="3"/>
              <a:endCxn id="12" idx="0"/>
            </p:cNvCxnSpPr>
            <p:nvPr/>
          </p:nvCxnSpPr>
          <p:spPr>
            <a:xfrm flipH="1">
              <a:off x="6803679" y="3514003"/>
              <a:ext cx="355370" cy="25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2"/>
              <a:endCxn id="16" idx="1"/>
            </p:cNvCxnSpPr>
            <p:nvPr/>
          </p:nvCxnSpPr>
          <p:spPr>
            <a:xfrm>
              <a:off x="6803679" y="3933441"/>
              <a:ext cx="353307" cy="230677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94441" y="3199026"/>
              <a:ext cx="1487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Map join </a:t>
              </a:r>
              <a:r>
                <a:rPr lang="en-US" sz="1200" dirty="0" err="1" smtClean="0"/>
                <a:t>date_dim</a:t>
              </a:r>
              <a:r>
                <a:rPr lang="en-US" sz="1200" dirty="0" smtClean="0"/>
                <a:t>/store sales</a:t>
              </a:r>
              <a:endParaRPr lang="en-US" sz="12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186942" y="2889045"/>
              <a:ext cx="0" cy="7716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191927" y="3810896"/>
              <a:ext cx="2" cy="5232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68774" y="4929748"/>
              <a:ext cx="1320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Two MR jobs to do the distinct</a:t>
              </a:r>
              <a:endParaRPr lang="en-US" sz="120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6876080" y="3796740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43887" y="3796740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67291" y="3796740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38037" y="3105756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31448" y="3105756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cxnSp>
        <p:nvCxnSpPr>
          <p:cNvPr id="84" name="Straight Connector 83"/>
          <p:cNvCxnSpPr>
            <a:stCxn id="83" idx="2"/>
            <a:endCxn id="79" idx="0"/>
          </p:cNvCxnSpPr>
          <p:nvPr/>
        </p:nvCxnSpPr>
        <p:spPr>
          <a:xfrm flipH="1">
            <a:off x="6967916" y="3270139"/>
            <a:ext cx="255368" cy="5266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3" idx="2"/>
            <a:endCxn id="80" idx="0"/>
          </p:cNvCxnSpPr>
          <p:nvPr/>
        </p:nvCxnSpPr>
        <p:spPr>
          <a:xfrm>
            <a:off x="7223284" y="3270139"/>
            <a:ext cx="212439" cy="5266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2"/>
            <a:endCxn id="135" idx="0"/>
          </p:cNvCxnSpPr>
          <p:nvPr/>
        </p:nvCxnSpPr>
        <p:spPr>
          <a:xfrm flipH="1">
            <a:off x="6545779" y="3961123"/>
            <a:ext cx="422137" cy="51400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2"/>
            <a:endCxn id="135" idx="0"/>
          </p:cNvCxnSpPr>
          <p:nvPr/>
        </p:nvCxnSpPr>
        <p:spPr>
          <a:xfrm flipH="1">
            <a:off x="6545779" y="3961123"/>
            <a:ext cx="889944" cy="51400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2" idx="2"/>
            <a:endCxn id="81" idx="0"/>
          </p:cNvCxnSpPr>
          <p:nvPr/>
        </p:nvCxnSpPr>
        <p:spPr>
          <a:xfrm flipH="1">
            <a:off x="6559127" y="3270139"/>
            <a:ext cx="170746" cy="5266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3" idx="2"/>
            <a:endCxn id="81" idx="0"/>
          </p:cNvCxnSpPr>
          <p:nvPr/>
        </p:nvCxnSpPr>
        <p:spPr>
          <a:xfrm flipH="1">
            <a:off x="6559127" y="3270139"/>
            <a:ext cx="664157" cy="5266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2"/>
            <a:endCxn id="135" idx="0"/>
          </p:cNvCxnSpPr>
          <p:nvPr/>
        </p:nvCxnSpPr>
        <p:spPr>
          <a:xfrm flipH="1">
            <a:off x="6545779" y="3961123"/>
            <a:ext cx="13348" cy="51400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Magnetic Disk 90"/>
          <p:cNvSpPr/>
          <p:nvPr/>
        </p:nvSpPr>
        <p:spPr>
          <a:xfrm>
            <a:off x="6729873" y="5078444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96" name="Straight Connector 95"/>
          <p:cNvCxnSpPr>
            <a:stCxn id="82" idx="2"/>
            <a:endCxn id="79" idx="0"/>
          </p:cNvCxnSpPr>
          <p:nvPr/>
        </p:nvCxnSpPr>
        <p:spPr>
          <a:xfrm>
            <a:off x="6729873" y="3270139"/>
            <a:ext cx="238043" cy="5266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2" idx="2"/>
            <a:endCxn id="80" idx="0"/>
          </p:cNvCxnSpPr>
          <p:nvPr/>
        </p:nvCxnSpPr>
        <p:spPr>
          <a:xfrm>
            <a:off x="6729873" y="3270139"/>
            <a:ext cx="705850" cy="52660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80" idx="2"/>
            <a:endCxn id="128" idx="0"/>
          </p:cNvCxnSpPr>
          <p:nvPr/>
        </p:nvCxnSpPr>
        <p:spPr>
          <a:xfrm>
            <a:off x="7435723" y="3961123"/>
            <a:ext cx="19018" cy="51400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79" idx="2"/>
            <a:endCxn id="128" idx="0"/>
          </p:cNvCxnSpPr>
          <p:nvPr/>
        </p:nvCxnSpPr>
        <p:spPr>
          <a:xfrm>
            <a:off x="6967916" y="3961123"/>
            <a:ext cx="486825" cy="51400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1" idx="2"/>
            <a:endCxn id="128" idx="0"/>
          </p:cNvCxnSpPr>
          <p:nvPr/>
        </p:nvCxnSpPr>
        <p:spPr>
          <a:xfrm>
            <a:off x="6559127" y="3961123"/>
            <a:ext cx="895614" cy="51400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362482" y="447513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453520" y="447513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157" name="Straight Connector 156"/>
          <p:cNvCxnSpPr>
            <a:stCxn id="91" idx="1"/>
            <a:endCxn id="135" idx="2"/>
          </p:cNvCxnSpPr>
          <p:nvPr/>
        </p:nvCxnSpPr>
        <p:spPr>
          <a:xfrm flipH="1" flipV="1">
            <a:off x="6545779" y="4654729"/>
            <a:ext cx="424561" cy="42371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28" idx="2"/>
            <a:endCxn id="91" idx="1"/>
          </p:cNvCxnSpPr>
          <p:nvPr/>
        </p:nvCxnSpPr>
        <p:spPr>
          <a:xfrm flipH="1">
            <a:off x="6970340" y="4654729"/>
            <a:ext cx="484401" cy="42371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Magnetic Disk 162"/>
          <p:cNvSpPr/>
          <p:nvPr/>
        </p:nvSpPr>
        <p:spPr>
          <a:xfrm>
            <a:off x="2428292" y="3270139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67" name="Straight Connector 166"/>
          <p:cNvCxnSpPr>
            <a:stCxn id="13" idx="2"/>
            <a:endCxn id="163" idx="1"/>
          </p:cNvCxnSpPr>
          <p:nvPr/>
        </p:nvCxnSpPr>
        <p:spPr>
          <a:xfrm>
            <a:off x="2657378" y="3104682"/>
            <a:ext cx="11381" cy="16545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673777" y="4891231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963732" y="4891231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46824" y="4891231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963732" y="5355883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187" name="Straight Connector 186"/>
          <p:cNvCxnSpPr>
            <a:stCxn id="183" idx="2"/>
            <a:endCxn id="186" idx="0"/>
          </p:cNvCxnSpPr>
          <p:nvPr/>
        </p:nvCxnSpPr>
        <p:spPr>
          <a:xfrm>
            <a:off x="1766036" y="5070828"/>
            <a:ext cx="289955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84" idx="2"/>
            <a:endCxn id="186" idx="0"/>
          </p:cNvCxnSpPr>
          <p:nvPr/>
        </p:nvCxnSpPr>
        <p:spPr>
          <a:xfrm>
            <a:off x="2055991" y="5070828"/>
            <a:ext cx="0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85" idx="2"/>
            <a:endCxn id="186" idx="0"/>
          </p:cNvCxnSpPr>
          <p:nvPr/>
        </p:nvCxnSpPr>
        <p:spPr>
          <a:xfrm flipH="1">
            <a:off x="2055991" y="5070828"/>
            <a:ext cx="283092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2959045" y="4891231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249000" y="4891231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532092" y="4891231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249000" y="5355883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198" name="Straight Connector 197"/>
          <p:cNvCxnSpPr>
            <a:stCxn id="194" idx="2"/>
            <a:endCxn id="197" idx="0"/>
          </p:cNvCxnSpPr>
          <p:nvPr/>
        </p:nvCxnSpPr>
        <p:spPr>
          <a:xfrm>
            <a:off x="3051304" y="5070828"/>
            <a:ext cx="289955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95" idx="2"/>
            <a:endCxn id="197" idx="0"/>
          </p:cNvCxnSpPr>
          <p:nvPr/>
        </p:nvCxnSpPr>
        <p:spPr>
          <a:xfrm>
            <a:off x="3341259" y="5070828"/>
            <a:ext cx="0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6" idx="2"/>
            <a:endCxn id="197" idx="0"/>
          </p:cNvCxnSpPr>
          <p:nvPr/>
        </p:nvCxnSpPr>
        <p:spPr>
          <a:xfrm flipH="1">
            <a:off x="3341259" y="5070828"/>
            <a:ext cx="283092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6" idx="3"/>
            <a:endCxn id="194" idx="0"/>
          </p:cNvCxnSpPr>
          <p:nvPr/>
        </p:nvCxnSpPr>
        <p:spPr>
          <a:xfrm>
            <a:off x="2666696" y="4475132"/>
            <a:ext cx="384608" cy="4160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6" idx="3"/>
            <a:endCxn id="195" idx="0"/>
          </p:cNvCxnSpPr>
          <p:nvPr/>
        </p:nvCxnSpPr>
        <p:spPr>
          <a:xfrm>
            <a:off x="2666696" y="4475132"/>
            <a:ext cx="674563" cy="4160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6" idx="3"/>
            <a:endCxn id="196" idx="0"/>
          </p:cNvCxnSpPr>
          <p:nvPr/>
        </p:nvCxnSpPr>
        <p:spPr>
          <a:xfrm>
            <a:off x="2666696" y="4475132"/>
            <a:ext cx="957655" cy="4160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6" idx="3"/>
            <a:endCxn id="185" idx="0"/>
          </p:cNvCxnSpPr>
          <p:nvPr/>
        </p:nvCxnSpPr>
        <p:spPr>
          <a:xfrm flipH="1">
            <a:off x="2339083" y="4475132"/>
            <a:ext cx="327613" cy="4160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6" idx="3"/>
            <a:endCxn id="184" idx="0"/>
          </p:cNvCxnSpPr>
          <p:nvPr/>
        </p:nvCxnSpPr>
        <p:spPr>
          <a:xfrm flipH="1">
            <a:off x="2055991" y="4475132"/>
            <a:ext cx="610705" cy="4160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6" idx="3"/>
            <a:endCxn id="183" idx="0"/>
          </p:cNvCxnSpPr>
          <p:nvPr/>
        </p:nvCxnSpPr>
        <p:spPr>
          <a:xfrm flipH="1">
            <a:off x="1766036" y="4475132"/>
            <a:ext cx="900660" cy="41609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Magnetic Disk 230"/>
          <p:cNvSpPr/>
          <p:nvPr/>
        </p:nvSpPr>
        <p:spPr>
          <a:xfrm>
            <a:off x="2416911" y="5726698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>
            <a:stCxn id="197" idx="2"/>
            <a:endCxn id="231" idx="1"/>
          </p:cNvCxnSpPr>
          <p:nvPr/>
        </p:nvCxnSpPr>
        <p:spPr>
          <a:xfrm flipH="1">
            <a:off x="2657378" y="5535480"/>
            <a:ext cx="683881" cy="19121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86" idx="2"/>
            <a:endCxn id="231" idx="1"/>
          </p:cNvCxnSpPr>
          <p:nvPr/>
        </p:nvCxnSpPr>
        <p:spPr>
          <a:xfrm>
            <a:off x="2055991" y="5535480"/>
            <a:ext cx="601387" cy="191218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4674829" y="3160682"/>
            <a:ext cx="13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Broadcast Join (scan </a:t>
            </a:r>
            <a:r>
              <a:rPr lang="en-US" sz="1200" dirty="0" err="1" smtClean="0"/>
              <a:t>date_dim</a:t>
            </a:r>
            <a:r>
              <a:rPr lang="en-US" sz="1200" dirty="0" smtClean="0"/>
              <a:t>, join store sales)</a:t>
            </a:r>
            <a:endParaRPr lang="en-US" sz="1200" dirty="0"/>
          </a:p>
        </p:txBody>
      </p:sp>
      <p:cxnSp>
        <p:nvCxnSpPr>
          <p:cNvPr id="293" name="Straight Connector 292"/>
          <p:cNvCxnSpPr/>
          <p:nvPr/>
        </p:nvCxnSpPr>
        <p:spPr>
          <a:xfrm>
            <a:off x="5986129" y="3104682"/>
            <a:ext cx="0" cy="856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5991829" y="4106882"/>
            <a:ext cx="0" cy="856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4674829" y="4323633"/>
            <a:ext cx="154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Distinct for customer + items</a:t>
            </a:r>
            <a:endParaRPr lang="en-US" sz="1200" dirty="0"/>
          </a:p>
        </p:txBody>
      </p:sp>
      <p:sp>
        <p:nvSpPr>
          <p:cNvPr id="300" name="TextBox 299"/>
          <p:cNvSpPr txBox="1"/>
          <p:nvPr/>
        </p:nvSpPr>
        <p:spPr>
          <a:xfrm>
            <a:off x="104152" y="3861968"/>
            <a:ext cx="148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Materialize join on HDFS</a:t>
            </a:r>
            <a:endParaRPr lang="en-US" sz="1200" dirty="0"/>
          </a:p>
        </p:txBody>
      </p:sp>
      <p:cxnSp>
        <p:nvCxnSpPr>
          <p:cNvPr id="301" name="Straight Connector 300"/>
          <p:cNvCxnSpPr/>
          <p:nvPr/>
        </p:nvCxnSpPr>
        <p:spPr>
          <a:xfrm>
            <a:off x="1424565" y="4762362"/>
            <a:ext cx="0" cy="964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6359099" y="3671884"/>
            <a:ext cx="1320566" cy="434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453520" y="3015102"/>
            <a:ext cx="1093480" cy="434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7223283" y="4367691"/>
            <a:ext cx="456381" cy="434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6313805" y="4370938"/>
            <a:ext cx="456381" cy="434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0" dirty="0" smtClean="0"/>
              <a:t>“</a:t>
            </a:r>
            <a:r>
              <a:rPr lang="en-US" sz="2800" b="0" dirty="0" smtClean="0"/>
              <a:t>A </a:t>
            </a:r>
            <a:r>
              <a:rPr lang="en-US" sz="2800" b="0" dirty="0"/>
              <a:t>good plan violently executed now is better than a perfect plan executed next </a:t>
            </a:r>
            <a:r>
              <a:rPr lang="en-US" sz="2800" b="0" dirty="0" smtClean="0"/>
              <a:t>week.</a:t>
            </a:r>
            <a:endParaRPr lang="en-US" sz="9600" b="0" dirty="0" smtClean="0"/>
          </a:p>
          <a:p>
            <a:pPr marL="0" indent="0" algn="r">
              <a:buNone/>
            </a:pPr>
            <a:r>
              <a:rPr lang="en-US" sz="5400" b="0" dirty="0" smtClean="0"/>
              <a:t> </a:t>
            </a:r>
            <a:r>
              <a:rPr lang="en-US" sz="2800" b="0" dirty="0" smtClean="0"/>
              <a:t>George </a:t>
            </a:r>
            <a:r>
              <a:rPr lang="en-US" sz="2800" b="0" dirty="0"/>
              <a:t>S. </a:t>
            </a:r>
            <a:r>
              <a:rPr lang="en-US" sz="2800" b="0" dirty="0" smtClean="0"/>
              <a:t>Patton</a:t>
            </a:r>
          </a:p>
        </p:txBody>
      </p:sp>
    </p:spTree>
    <p:extLst>
      <p:ext uri="{BB962C8B-B14F-4D97-AF65-F5344CB8AC3E}">
        <p14:creationId xmlns:p14="http://schemas.microsoft.com/office/powerpoint/2010/main" val="150192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Query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AM per-session instead of per-query</a:t>
            </a:r>
          </a:p>
          <a:p>
            <a:pPr lvl="1"/>
            <a:r>
              <a:rPr lang="en-US" dirty="0" smtClean="0"/>
              <a:t>Reused across JDBC connections </a:t>
            </a:r>
          </a:p>
          <a:p>
            <a:r>
              <a:rPr lang="en-US" dirty="0" smtClean="0"/>
              <a:t>No more local tasks</a:t>
            </a:r>
          </a:p>
          <a:p>
            <a:pPr lvl="1"/>
            <a:r>
              <a:rPr lang="en-US" dirty="0" smtClean="0"/>
              <a:t>Except fetch aggregation</a:t>
            </a:r>
          </a:p>
          <a:p>
            <a:r>
              <a:rPr lang="en-US" dirty="0" err="1" smtClean="0"/>
              <a:t>Metastore</a:t>
            </a:r>
            <a:r>
              <a:rPr lang="en-US" dirty="0" smtClean="0"/>
              <a:t> fetches are much faster </a:t>
            </a:r>
          </a:p>
          <a:p>
            <a:pPr lvl="1"/>
            <a:r>
              <a:rPr lang="en-US" dirty="0" err="1" smtClean="0"/>
              <a:t>Metastore</a:t>
            </a:r>
            <a:r>
              <a:rPr lang="en-US" dirty="0" smtClean="0"/>
              <a:t> direct </a:t>
            </a:r>
            <a:r>
              <a:rPr lang="en-US" dirty="0" err="1" smtClean="0"/>
              <a:t>sql</a:t>
            </a:r>
            <a:r>
              <a:rPr lang="en-US" dirty="0" smtClean="0"/>
              <a:t> fast-path</a:t>
            </a:r>
          </a:p>
          <a:p>
            <a:pPr lvl="1"/>
            <a:r>
              <a:rPr lang="en-US" dirty="0" smtClean="0"/>
              <a:t>Partition filters pushed to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Use distributed cache efficiently for hive-</a:t>
            </a:r>
            <a:r>
              <a:rPr lang="en-US" dirty="0" err="1" smtClean="0"/>
              <a:t>exec.jar</a:t>
            </a:r>
            <a:endParaRPr lang="en-US" dirty="0"/>
          </a:p>
          <a:p>
            <a:pPr lvl="1"/>
            <a:r>
              <a:rPr lang="en-US" dirty="0" smtClean="0"/>
              <a:t>/home/$user/.</a:t>
            </a:r>
            <a:r>
              <a:rPr lang="en-US" dirty="0" err="1" smtClean="0"/>
              <a:t>hiveJars</a:t>
            </a:r>
            <a:endParaRPr lang="en-US" dirty="0" smtClean="0"/>
          </a:p>
          <a:p>
            <a:r>
              <a:rPr lang="en-US" dirty="0" smtClean="0"/>
              <a:t>UDF Jars as well</a:t>
            </a:r>
          </a:p>
          <a:p>
            <a:pPr lvl="1"/>
            <a:r>
              <a:rPr lang="en-US" dirty="0" smtClean="0"/>
              <a:t>.jar.&lt;sha1&gt; identifier to avoid conflicts</a:t>
            </a:r>
          </a:p>
          <a:p>
            <a:pPr lvl="1"/>
            <a:r>
              <a:rPr lang="en-US" dirty="0" smtClean="0"/>
              <a:t>Multiple version compatibility easily</a:t>
            </a:r>
          </a:p>
          <a:p>
            <a:pPr lvl="1"/>
            <a:r>
              <a:rPr lang="en-US" dirty="0" smtClean="0"/>
              <a:t>YARN localizes the jars once per node (not per query)</a:t>
            </a:r>
            <a:endParaRPr lang="en-US" dirty="0"/>
          </a:p>
          <a:p>
            <a:r>
              <a:rPr lang="en-US" dirty="0" err="1" smtClean="0"/>
              <a:t>Kryo</a:t>
            </a:r>
            <a:r>
              <a:rPr lang="en-US" dirty="0" smtClean="0"/>
              <a:t> instead of XML to serialize operators</a:t>
            </a:r>
          </a:p>
          <a:p>
            <a:pPr lvl="1"/>
            <a:r>
              <a:rPr lang="en-US" dirty="0" smtClean="0"/>
              <a:t>Works better on jdk7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03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Operator </a:t>
            </a:r>
            <a:r>
              <a:rPr lang="en-US" dirty="0"/>
              <a:t>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 smtClean="0"/>
              <a:t>Previously on hive</a:t>
            </a:r>
            <a:endParaRPr lang="en-US" sz="1600" dirty="0" smtClean="0"/>
          </a:p>
          <a:p>
            <a:pPr lvl="1"/>
            <a:endParaRPr lang="en-US" sz="1600" b="0" dirty="0" smtClean="0"/>
          </a:p>
        </p:txBody>
      </p:sp>
      <p:pic>
        <p:nvPicPr>
          <p:cNvPr id="4" name="Picture 3" descr="without-vector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5" y="5080440"/>
            <a:ext cx="7833998" cy="1039373"/>
          </a:xfrm>
          <a:prstGeom prst="rect">
            <a:avLst/>
          </a:prstGeom>
        </p:spPr>
      </p:pic>
      <p:pic>
        <p:nvPicPr>
          <p:cNvPr id="6" name="Picture 5" descr="vectorization-as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4" y="1566862"/>
            <a:ext cx="7833999" cy="3383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00982" y="527036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8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5712233" y="1249140"/>
            <a:ext cx="2526271" cy="4966221"/>
          </a:xfrm>
          <a:prstGeom prst="roundRect">
            <a:avLst>
              <a:gd name="adj" fmla="val 3103"/>
            </a:avLst>
          </a:prstGeom>
          <a:solidFill>
            <a:schemeClr val="bg1">
              <a:lumMod val="10000"/>
              <a:lumOff val="9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914400">
              <a:defRPr/>
            </a:pPr>
            <a:r>
              <a:rPr lang="en-US" sz="2000" b="1" kern="0" dirty="0" smtClean="0">
                <a:solidFill>
                  <a:srgbClr val="1E1E1E"/>
                </a:solidFill>
                <a:latin typeface="Calibri"/>
              </a:rPr>
              <a:t>Stinger Project</a:t>
            </a:r>
            <a:endParaRPr lang="en-US" sz="1000" b="1" kern="0" dirty="0" smtClean="0">
              <a:solidFill>
                <a:srgbClr val="1E1E1E"/>
              </a:solidFill>
              <a:latin typeface="Calibri"/>
            </a:endParaRPr>
          </a:p>
          <a:p>
            <a:pPr algn="ctr" defTabSz="914400">
              <a:defRPr/>
            </a:pPr>
            <a:r>
              <a:rPr lang="en-US" sz="1400" b="1" kern="0" dirty="0" smtClean="0">
                <a:solidFill>
                  <a:srgbClr val="1E1E1E"/>
                </a:solidFill>
                <a:latin typeface="Calibri"/>
              </a:rPr>
              <a:t>(announced February 2013)</a:t>
            </a:r>
            <a:endParaRPr lang="en-US" sz="1400" kern="0" dirty="0" smtClean="0">
              <a:solidFill>
                <a:srgbClr val="1E1E1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AND Interactive SQL-</a:t>
            </a:r>
            <a:r>
              <a:rPr lang="en-US" b="1" dirty="0" smtClean="0">
                <a:solidFill>
                  <a:srgbClr val="20BD0E"/>
                </a:solidFill>
              </a:rPr>
              <a:t>IN</a:t>
            </a:r>
            <a:r>
              <a:rPr lang="en-US" dirty="0" smtClean="0"/>
              <a:t>-Hadoop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572000" cy="1193289"/>
          </a:xfrm>
        </p:spPr>
        <p:txBody>
          <a:bodyPr/>
          <a:lstStyle/>
          <a:p>
            <a:pPr marL="0" indent="0">
              <a:spcBef>
                <a:spcPts val="1032"/>
              </a:spcBef>
              <a:buNone/>
            </a:pPr>
            <a:r>
              <a:rPr lang="en-US" dirty="0">
                <a:solidFill>
                  <a:srgbClr val="20BD0E"/>
                </a:solidFill>
              </a:rPr>
              <a:t>Stinger Initiative</a:t>
            </a:r>
            <a:r>
              <a:rPr lang="en-US" sz="1400" dirty="0" smtClean="0">
                <a:solidFill>
                  <a:srgbClr val="1E1E1E"/>
                </a:solidFill>
              </a:rPr>
              <a:t/>
            </a:r>
            <a:br>
              <a:rPr lang="en-US" sz="1400" dirty="0" smtClean="0">
                <a:solidFill>
                  <a:srgbClr val="1E1E1E"/>
                </a:solidFill>
              </a:rPr>
            </a:br>
            <a:r>
              <a:rPr lang="en-US" sz="2000" dirty="0" smtClean="0">
                <a:solidFill>
                  <a:srgbClr val="1E1E1E"/>
                </a:solidFill>
              </a:rPr>
              <a:t>A </a:t>
            </a:r>
            <a:r>
              <a:rPr lang="en-US" sz="2000" dirty="0">
                <a:solidFill>
                  <a:srgbClr val="1E1E1E"/>
                </a:solidFill>
              </a:rPr>
              <a:t>broad, community-based effort to </a:t>
            </a:r>
            <a:r>
              <a:rPr lang="en-US" sz="2000" dirty="0" smtClean="0">
                <a:solidFill>
                  <a:srgbClr val="1E1E1E"/>
                </a:solidFill>
              </a:rPr>
              <a:t>drive the next generation of HIVE</a:t>
            </a:r>
          </a:p>
          <a:p>
            <a:pPr marL="0" indent="0">
              <a:spcBef>
                <a:spcPts val="1032"/>
              </a:spcBef>
              <a:buNone/>
            </a:pPr>
            <a:endParaRPr lang="en-US" sz="1200" dirty="0" smtClean="0">
              <a:solidFill>
                <a:srgbClr val="1E1E1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858875" y="4048577"/>
            <a:ext cx="2235627" cy="1547800"/>
          </a:xfrm>
          <a:prstGeom prst="roundRect">
            <a:avLst>
              <a:gd name="adj" fmla="val 4504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bg1">
                <a:lumMod val="90000"/>
                <a:lumOff val="10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55563" defTabSz="914400">
              <a:defRPr/>
            </a:pPr>
            <a:endParaRPr lang="en-US" sz="1200" b="1" kern="0" dirty="0" smtClean="0">
              <a:solidFill>
                <a:srgbClr val="1E1E1E"/>
              </a:solidFill>
              <a:latin typeface="Calibri"/>
            </a:endParaRPr>
          </a:p>
          <a:p>
            <a:pPr marL="55563" defTabSz="914400">
              <a:defRPr/>
            </a:pPr>
            <a:endParaRPr lang="en-US" sz="1200" b="1" kern="0" dirty="0" smtClean="0">
              <a:solidFill>
                <a:srgbClr val="1E1E1E"/>
              </a:solidFill>
              <a:latin typeface="Calibri"/>
            </a:endParaRPr>
          </a:p>
          <a:p>
            <a:pPr marL="55563" defTabSz="914400">
              <a:defRPr/>
            </a:pPr>
            <a:r>
              <a:rPr lang="en-US" sz="1200" b="1" kern="0" dirty="0" smtClean="0">
                <a:solidFill>
                  <a:srgbClr val="1E1E1E"/>
                </a:solidFill>
                <a:latin typeface="Calibri"/>
              </a:rPr>
              <a:t>Hive 0.13, April, 2013</a:t>
            </a:r>
            <a:endParaRPr lang="en-US" sz="1200" kern="0" dirty="0">
              <a:solidFill>
                <a:srgbClr val="1E1E1E"/>
              </a:solidFill>
              <a:latin typeface="Calibri"/>
            </a:endParaRP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>
                <a:solidFill>
                  <a:srgbClr val="1E1E1E"/>
                </a:solidFill>
                <a:latin typeface="Calibri"/>
              </a:rPr>
              <a:t>Hive on Apache </a:t>
            </a: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Tez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Cost Based Optimizer (</a:t>
            </a: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Optiq</a:t>
            </a: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)</a:t>
            </a: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Vectorized</a:t>
            </a: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 Processing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55563" defTabSz="914400">
              <a:defRPr/>
            </a:pPr>
            <a:endParaRPr lang="en-US" sz="1200" kern="0" dirty="0">
              <a:solidFill>
                <a:srgbClr val="1E1E1E"/>
              </a:solidFill>
              <a:latin typeface="Calibri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46633" y="2028292"/>
            <a:ext cx="2250755" cy="1356066"/>
          </a:xfrm>
          <a:prstGeom prst="roundRect">
            <a:avLst>
              <a:gd name="adj" fmla="val 5692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sz="1200" b="1" kern="0" dirty="0" smtClean="0">
                <a:solidFill>
                  <a:srgbClr val="1E1E1E"/>
                </a:solidFill>
                <a:latin typeface="Calibri"/>
              </a:rPr>
              <a:t>Hive 0.11, May 2013:</a:t>
            </a:r>
            <a:endParaRPr lang="en-US" sz="1200" kern="0" dirty="0">
              <a:solidFill>
                <a:srgbClr val="1E1E1E"/>
              </a:solidFill>
              <a:latin typeface="Calibri"/>
            </a:endParaRPr>
          </a:p>
          <a:p>
            <a:pPr marL="231775" indent="-112713" defTabSz="914400">
              <a:spcBef>
                <a:spcPts val="600"/>
              </a:spcBef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Base Optimizations</a:t>
            </a:r>
          </a:p>
          <a:p>
            <a:pPr marL="231775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SQL Analytic Functions</a:t>
            </a:r>
          </a:p>
          <a:p>
            <a:pPr marL="231775" indent="-112713" defTabSz="914400">
              <a:buFont typeface="Arial"/>
              <a:buChar char="•"/>
              <a:defRPr/>
            </a:pP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ORCFile</a:t>
            </a: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, Modern File Format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846633" y="3205067"/>
            <a:ext cx="2250755" cy="1163398"/>
          </a:xfrm>
          <a:prstGeom prst="roundRect">
            <a:avLst>
              <a:gd name="adj" fmla="val 5050"/>
            </a:avLst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55563" defTabSz="914400">
              <a:defRPr/>
            </a:pPr>
            <a:r>
              <a:rPr lang="en-US" sz="1200" b="1" kern="0" dirty="0" smtClean="0">
                <a:solidFill>
                  <a:srgbClr val="1E1E1E"/>
                </a:solidFill>
                <a:latin typeface="Calibri"/>
              </a:rPr>
              <a:t>Hive 0.12, October 2013:</a:t>
            </a:r>
          </a:p>
          <a:p>
            <a:pPr marL="287338" indent="-112713" defTabSz="914400">
              <a:buFont typeface="Arial"/>
              <a:buChar char="•"/>
              <a:defRPr/>
            </a:pPr>
            <a:endParaRPr lang="en-US" sz="700" kern="0" dirty="0" smtClean="0">
              <a:solidFill>
                <a:srgbClr val="1E1E1E"/>
              </a:solidFill>
              <a:latin typeface="Calibri"/>
            </a:endParaRP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VARCHAR, DATE Types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 err="1" smtClean="0">
                <a:solidFill>
                  <a:srgbClr val="1E1E1E"/>
                </a:solidFill>
                <a:latin typeface="Calibri"/>
              </a:rPr>
              <a:t>ORCFile</a:t>
            </a: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 predicate pushdown</a:t>
            </a:r>
            <a:endParaRPr lang="en-US" sz="1050" kern="0" dirty="0">
              <a:solidFill>
                <a:srgbClr val="1E1E1E"/>
              </a:solidFill>
              <a:latin typeface="Calibri"/>
            </a:endParaRP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Advanced Optimizations</a:t>
            </a:r>
          </a:p>
          <a:p>
            <a:pPr marL="287338" indent="-112713" defTabSz="914400">
              <a:buFont typeface="Arial"/>
              <a:buChar char="•"/>
              <a:defRPr/>
            </a:pPr>
            <a:r>
              <a:rPr lang="en-US" sz="1050" kern="0" dirty="0" smtClean="0">
                <a:solidFill>
                  <a:srgbClr val="1E1E1E"/>
                </a:solidFill>
                <a:latin typeface="Calibri"/>
              </a:rPr>
              <a:t>Performance Boosts via YARN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5741" y="2601747"/>
            <a:ext cx="43034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b="1" dirty="0" smtClean="0">
                <a:solidFill>
                  <a:srgbClr val="20BD0E"/>
                </a:solidFill>
                <a:latin typeface="Arial"/>
              </a:rPr>
              <a:t>Speed</a:t>
            </a:r>
            <a:r>
              <a:rPr lang="en-US" sz="2000" dirty="0" smtClean="0">
                <a:solidFill>
                  <a:srgbClr val="20BD0E"/>
                </a:solidFill>
                <a:latin typeface="Arial"/>
              </a:rPr>
              <a:t/>
            </a:r>
            <a:br>
              <a:rPr lang="en-US" sz="2000" dirty="0" smtClean="0">
                <a:solidFill>
                  <a:srgbClr val="20BD0E"/>
                </a:solidFill>
                <a:latin typeface="Arial"/>
              </a:rPr>
            </a:br>
            <a:r>
              <a:rPr lang="en-US" sz="1600" dirty="0" smtClean="0">
                <a:solidFill>
                  <a:prstClr val="black"/>
                </a:solidFill>
                <a:latin typeface="Arial"/>
              </a:rPr>
              <a:t>Improve Hive query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performance by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100X to allow for interactive query times (seconds)</a:t>
            </a:r>
            <a:endParaRPr 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741" y="3524823"/>
            <a:ext cx="4303459" cy="94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b="1" dirty="0" smtClean="0">
                <a:solidFill>
                  <a:srgbClr val="20BD0E"/>
                </a:solidFill>
                <a:latin typeface="Arial"/>
              </a:rPr>
              <a:t>Scale</a:t>
            </a:r>
            <a:endParaRPr lang="en-US" sz="2000" b="1" dirty="0" smtClean="0">
              <a:solidFill>
                <a:srgbClr val="20BD0E"/>
              </a:solidFill>
              <a:latin typeface="Arial"/>
            </a:endParaRPr>
          </a:p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The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only SQL interface to Hadoop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designed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for queries that scale from TB to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PB</a:t>
            </a:r>
            <a:endParaRPr 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741" y="4548658"/>
            <a:ext cx="4303459" cy="91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b="1" dirty="0" smtClean="0">
                <a:solidFill>
                  <a:srgbClr val="20BD0E"/>
                </a:solidFill>
                <a:latin typeface="Arial"/>
              </a:rPr>
              <a:t>SQL</a:t>
            </a:r>
            <a:endParaRPr lang="en-US" sz="2000" b="1" dirty="0" smtClean="0">
              <a:solidFill>
                <a:srgbClr val="20BD0E"/>
              </a:solidFill>
              <a:latin typeface="Arial"/>
            </a:endParaRPr>
          </a:p>
          <a:p>
            <a:pPr>
              <a:spcBef>
                <a:spcPts val="432"/>
              </a:spcBef>
              <a:tabLst>
                <a:tab pos="569913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Support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broadest range of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SQL semantics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for analytic applications running </a:t>
            </a:r>
            <a:r>
              <a:rPr lang="en-US" sz="1600" dirty="0" smtClean="0">
                <a:solidFill>
                  <a:prstClr val="black"/>
                </a:solidFill>
                <a:latin typeface="Arial"/>
              </a:rPr>
              <a:t>against </a:t>
            </a:r>
            <a:r>
              <a:rPr lang="en-US" sz="1600" dirty="0">
                <a:solidFill>
                  <a:prstClr val="black"/>
                </a:solidFill>
                <a:latin typeface="Arial"/>
              </a:rPr>
              <a:t>Hadoop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1" y="5683387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ts val="1032"/>
              </a:spcBef>
            </a:pPr>
            <a:r>
              <a:rPr lang="en-US" sz="3200" dirty="0" smtClean="0">
                <a:solidFill>
                  <a:prstClr val="black"/>
                </a:solidFill>
                <a:latin typeface="Arial"/>
              </a:rPr>
              <a:t>…all </a:t>
            </a:r>
            <a:r>
              <a:rPr lang="en-US" sz="3200" b="1" dirty="0" smtClean="0">
                <a:solidFill>
                  <a:srgbClr val="20BD0E"/>
                </a:solidFill>
                <a:latin typeface="Arial"/>
              </a:rPr>
              <a:t>IN</a:t>
            </a:r>
            <a:r>
              <a:rPr lang="en-US" sz="3200" dirty="0" smtClean="0">
                <a:solidFill>
                  <a:prstClr val="black"/>
                </a:solidFill>
                <a:latin typeface="Arial"/>
              </a:rPr>
              <a:t> Hadoop</a:t>
            </a:r>
            <a:endParaRPr lang="en-US" sz="3200" b="1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25742" y="2601747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25742" y="3516015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5742" y="4548658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742" y="5596377"/>
            <a:ext cx="4303459" cy="0"/>
          </a:xfrm>
          <a:prstGeom prst="line">
            <a:avLst/>
          </a:prstGeom>
          <a:ln w="3175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511" y="2359153"/>
            <a:ext cx="5923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32"/>
              </a:spcBef>
            </a:pPr>
            <a:r>
              <a:rPr lang="en-US" sz="1100" dirty="0">
                <a:solidFill>
                  <a:srgbClr val="1E1E1E"/>
                </a:solidFill>
                <a:latin typeface="Arial"/>
              </a:rPr>
              <a:t>Goals:</a:t>
            </a:r>
            <a:endParaRPr lang="en-US" sz="11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5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Avoid Writable objects &amp; use primitive </a:t>
            </a:r>
            <a:r>
              <a:rPr lang="en-US" dirty="0" err="1" smtClean="0"/>
              <a:t>int</a:t>
            </a:r>
            <a:r>
              <a:rPr lang="en-US" dirty="0" smtClean="0"/>
              <a:t>/long</a:t>
            </a:r>
          </a:p>
          <a:p>
            <a:pPr lvl="1"/>
            <a:r>
              <a:rPr lang="en-US" sz="1800" dirty="0" smtClean="0"/>
              <a:t>Allows efficient JIT code for primitive types</a:t>
            </a:r>
          </a:p>
          <a:p>
            <a:r>
              <a:rPr lang="en-US" dirty="0" smtClean="0"/>
              <a:t>Generate per-type loops &amp; avoid runtime type-checks</a:t>
            </a:r>
          </a:p>
          <a:p>
            <a:r>
              <a:rPr lang="en-US" dirty="0" smtClean="0"/>
              <a:t>The classes generated look like</a:t>
            </a:r>
          </a:p>
          <a:p>
            <a:pPr lvl="1"/>
            <a:r>
              <a:rPr lang="en-US" sz="1800" dirty="0" err="1" smtClean="0"/>
              <a:t>LongColEqualDoubleColumn</a:t>
            </a:r>
            <a:endParaRPr lang="en-US" sz="1800" dirty="0" smtClean="0"/>
          </a:p>
          <a:p>
            <a:pPr lvl="1"/>
            <a:r>
              <a:rPr lang="en-US" sz="1800" dirty="0" err="1" smtClean="0"/>
              <a:t>LongColEqualLongColumn</a:t>
            </a:r>
            <a:endParaRPr lang="en-US" sz="1800" dirty="0" smtClean="0"/>
          </a:p>
          <a:p>
            <a:pPr lvl="1"/>
            <a:r>
              <a:rPr lang="en-US" sz="1800" dirty="0" err="1" smtClean="0"/>
              <a:t>LongColEqualLongScalar</a:t>
            </a:r>
            <a:endParaRPr lang="en-US" sz="1800" dirty="0" smtClean="0"/>
          </a:p>
          <a:p>
            <a:r>
              <a:rPr lang="en-US" dirty="0" smtClean="0"/>
              <a:t>Avoid duplicate operations on repeated values</a:t>
            </a:r>
          </a:p>
          <a:p>
            <a:pPr lvl="1"/>
            <a:r>
              <a:rPr lang="en-US" sz="1800" dirty="0" err="1" smtClean="0"/>
              <a:t>isRepeating</a:t>
            </a:r>
            <a:r>
              <a:rPr lang="en-US" sz="1800" dirty="0"/>
              <a:t> </a:t>
            </a:r>
            <a:r>
              <a:rPr lang="en-US" sz="1800" dirty="0" smtClean="0"/>
              <a:t>&amp; </a:t>
            </a:r>
            <a:r>
              <a:rPr lang="en-US" sz="1800" dirty="0" err="1" smtClean="0"/>
              <a:t>hasNulls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96195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Optimized Row Columnar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72" y="1165225"/>
            <a:ext cx="4380350" cy="428217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 </a:t>
            </a:r>
            <a:r>
              <a:rPr lang="en-US" dirty="0" err="1" smtClean="0"/>
              <a:t>Vectorized</a:t>
            </a:r>
            <a:r>
              <a:rPr lang="en-US" dirty="0" smtClean="0"/>
              <a:t> Reader</a:t>
            </a:r>
          </a:p>
          <a:p>
            <a:r>
              <a:rPr lang="en-US" dirty="0" smtClean="0"/>
              <a:t>Logical Compression helps reader</a:t>
            </a:r>
          </a:p>
          <a:p>
            <a:pPr lvl="1"/>
            <a:r>
              <a:rPr lang="en-US" dirty="0" err="1" smtClean="0"/>
              <a:t>isRepeating</a:t>
            </a:r>
            <a:endParaRPr lang="en-US" dirty="0" smtClean="0"/>
          </a:p>
          <a:p>
            <a:r>
              <a:rPr lang="en-US" dirty="0" smtClean="0"/>
              <a:t>Split per-stripe</a:t>
            </a:r>
          </a:p>
          <a:p>
            <a:r>
              <a:rPr lang="en-US" dirty="0" smtClean="0"/>
              <a:t>Row-group level indexes</a:t>
            </a:r>
          </a:p>
          <a:p>
            <a:r>
              <a:rPr lang="en-US" dirty="0" smtClean="0"/>
              <a:t>Stripe level indexes</a:t>
            </a:r>
          </a:p>
          <a:p>
            <a:r>
              <a:rPr lang="en-US" dirty="0" smtClean="0"/>
              <a:t>PPD avoids a lot of IO </a:t>
            </a:r>
          </a:p>
          <a:p>
            <a:pPr lvl="1"/>
            <a:r>
              <a:rPr lang="en-US" dirty="0" smtClean="0"/>
              <a:t>Column conditions are </a:t>
            </a:r>
            <a:r>
              <a:rPr lang="en-US" dirty="0" err="1" smtClean="0"/>
              <a:t>ANDed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15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 stripe footers aggregate stats per-column</a:t>
            </a:r>
          </a:p>
          <a:p>
            <a:pPr lvl="1"/>
            <a:r>
              <a:rPr lang="en-US" dirty="0" smtClean="0"/>
              <a:t>Min/Max/Sum/Count</a:t>
            </a:r>
          </a:p>
          <a:p>
            <a:r>
              <a:rPr lang="en-US" dirty="0" smtClean="0"/>
              <a:t>set </a:t>
            </a:r>
            <a:r>
              <a:rPr lang="en-US" dirty="0" err="1"/>
              <a:t>h</a:t>
            </a:r>
            <a:r>
              <a:rPr lang="en-US" dirty="0" err="1" smtClean="0"/>
              <a:t>ive.stats.autogather</a:t>
            </a:r>
            <a:r>
              <a:rPr lang="en-US" dirty="0" smtClean="0"/>
              <a:t>=true;</a:t>
            </a:r>
          </a:p>
          <a:p>
            <a:r>
              <a:rPr lang="en-US" dirty="0" smtClean="0"/>
              <a:t>ANALYZE TABLE &lt;table&gt; compute statistics </a:t>
            </a:r>
            <a:r>
              <a:rPr lang="en-US" dirty="0" err="1" smtClean="0"/>
              <a:t>partialscan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Reads only  ORC footers</a:t>
            </a:r>
          </a:p>
          <a:p>
            <a:r>
              <a:rPr lang="en-US" dirty="0" smtClean="0"/>
              <a:t>Predicate computation without </a:t>
            </a:r>
            <a:r>
              <a:rPr lang="en-US" dirty="0" err="1" smtClean="0"/>
              <a:t>Tez</a:t>
            </a:r>
            <a:r>
              <a:rPr lang="en-US" dirty="0" smtClean="0"/>
              <a:t>/MR tasks</a:t>
            </a:r>
          </a:p>
          <a:p>
            <a:endParaRPr lang="en-US" dirty="0" smtClean="0"/>
          </a:p>
        </p:txBody>
      </p:sp>
      <p:pic>
        <p:nvPicPr>
          <p:cNvPr id="6" name="Picture 5" descr="hive-ppd-10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38982"/>
            <a:ext cx="8483796" cy="25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5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Execution: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edge types</a:t>
            </a:r>
          </a:p>
          <a:p>
            <a:pPr lvl="1"/>
            <a:r>
              <a:rPr lang="en-US" dirty="0" smtClean="0"/>
              <a:t>Broadcast</a:t>
            </a:r>
          </a:p>
          <a:p>
            <a:pPr lvl="1"/>
            <a:r>
              <a:rPr lang="en-US" dirty="0" smtClean="0"/>
              <a:t>Shuffle</a:t>
            </a:r>
          </a:p>
          <a:p>
            <a:pPr lvl="1"/>
            <a:r>
              <a:rPr lang="en-US" dirty="0" smtClean="0"/>
              <a:t>One-to-One</a:t>
            </a:r>
          </a:p>
          <a:p>
            <a:r>
              <a:rPr lang="en-US" dirty="0" smtClean="0"/>
              <a:t>Multiple </a:t>
            </a:r>
            <a:r>
              <a:rPr lang="en-US" dirty="0"/>
              <a:t>o</a:t>
            </a:r>
            <a:r>
              <a:rPr lang="en-US" dirty="0" smtClean="0"/>
              <a:t>utput types</a:t>
            </a:r>
          </a:p>
          <a:p>
            <a:pPr lvl="1"/>
            <a:r>
              <a:rPr lang="en-US" dirty="0" smtClean="0"/>
              <a:t>Sorted</a:t>
            </a:r>
          </a:p>
          <a:p>
            <a:pPr lvl="1"/>
            <a:r>
              <a:rPr lang="en-US" dirty="0" smtClean="0"/>
              <a:t>Unsorted</a:t>
            </a:r>
          </a:p>
          <a:p>
            <a:pPr lvl="1"/>
            <a:r>
              <a:rPr lang="en-US" dirty="0" smtClean="0"/>
              <a:t>Unsorted Partitioned</a:t>
            </a:r>
          </a:p>
          <a:p>
            <a:r>
              <a:rPr lang="en-US" dirty="0" smtClean="0"/>
              <a:t>Per-vertex configurations</a:t>
            </a:r>
          </a:p>
          <a:p>
            <a:pPr lvl="1"/>
            <a:r>
              <a:rPr lang="en-US" dirty="0" smtClean="0"/>
              <a:t>Instead of one configuration between M&amp;R tasks</a:t>
            </a:r>
          </a:p>
        </p:txBody>
      </p:sp>
    </p:spTree>
    <p:extLst>
      <p:ext uri="{BB962C8B-B14F-4D97-AF65-F5344CB8AC3E}">
        <p14:creationId xmlns:p14="http://schemas.microsoft.com/office/powerpoint/2010/main" val="3930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Tez</a:t>
            </a:r>
            <a:r>
              <a:rPr lang="en-US" dirty="0" smtClean="0"/>
              <a:t> I/O speed-ups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Tez</a:t>
            </a:r>
            <a:r>
              <a:rPr lang="en-US" dirty="0" smtClean="0"/>
              <a:t> shuffle can use keep-alive over HTTP</a:t>
            </a:r>
          </a:p>
          <a:p>
            <a:r>
              <a:rPr lang="en-US" dirty="0" smtClean="0"/>
              <a:t>Shuffle scheduler can optimize connection count </a:t>
            </a:r>
          </a:p>
          <a:p>
            <a:pPr lvl="1"/>
            <a:r>
              <a:rPr lang="en-US" sz="1800" dirty="0" smtClean="0"/>
              <a:t>Can fetch all map outputs from one node via 1 connection</a:t>
            </a:r>
          </a:p>
          <a:p>
            <a:r>
              <a:rPr lang="en-US" dirty="0" smtClean="0"/>
              <a:t>Can skip fetching 0 sized partitions from a mapper</a:t>
            </a:r>
          </a:p>
          <a:p>
            <a:pPr lvl="1"/>
            <a:r>
              <a:rPr lang="en-US" sz="1800" b="0" dirty="0" smtClean="0"/>
              <a:t>Speeds up group-by queries with high locality</a:t>
            </a:r>
          </a:p>
          <a:p>
            <a:pPr lvl="1"/>
            <a:r>
              <a:rPr lang="en-US" sz="1800" dirty="0" smtClean="0"/>
              <a:t>Reducers finish shuffle faster </a:t>
            </a:r>
          </a:p>
          <a:p>
            <a:r>
              <a:rPr lang="en-US" dirty="0" smtClean="0"/>
              <a:t>Shuffle threads are re-used in container re-use</a:t>
            </a:r>
          </a:p>
          <a:p>
            <a:pPr lvl="1"/>
            <a:r>
              <a:rPr lang="en-US" sz="1800" dirty="0" smtClean="0"/>
              <a:t>Secure shuffle has crypto thread-local </a:t>
            </a:r>
            <a:r>
              <a:rPr lang="en-US" sz="1800" dirty="0" err="1" smtClean="0"/>
              <a:t>inits</a:t>
            </a:r>
            <a:endParaRPr lang="en-US" sz="1800" b="0" dirty="0" smtClean="0"/>
          </a:p>
          <a:p>
            <a:endParaRPr lang="en-US" b="0" dirty="0" smtClean="0"/>
          </a:p>
          <a:p>
            <a:endParaRPr lang="en-US" sz="2600" b="0" dirty="0" smtClean="0"/>
          </a:p>
        </p:txBody>
      </p:sp>
      <p:pic>
        <p:nvPicPr>
          <p:cNvPr id="5" name="Picture 4" descr="Screen Shot 2014-04-01 at 12.30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82" y="3982263"/>
            <a:ext cx="2637230" cy="23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5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Skewed Reducers: auto-parallelism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Often queries are slow because of one slow reducer</a:t>
            </a:r>
          </a:p>
          <a:p>
            <a:r>
              <a:rPr lang="en-US" b="0" dirty="0" smtClean="0"/>
              <a:t>Skewed data is too common in real life queries</a:t>
            </a:r>
          </a:p>
          <a:p>
            <a:r>
              <a:rPr lang="en-US" b="0" dirty="0" smtClean="0"/>
              <a:t>This avoids running too many reducers with with very little data</a:t>
            </a:r>
          </a:p>
          <a:p>
            <a:r>
              <a:rPr lang="en-US" b="0" dirty="0" smtClean="0"/>
              <a:t>Future</a:t>
            </a:r>
          </a:p>
          <a:p>
            <a:pPr lvl="1"/>
            <a:r>
              <a:rPr lang="en-US" b="0" dirty="0" smtClean="0"/>
              <a:t>This can be extended to group by input size </a:t>
            </a:r>
          </a:p>
          <a:p>
            <a:pPr lvl="1"/>
            <a:r>
              <a:rPr lang="en-US" b="0" dirty="0" smtClean="0"/>
              <a:t>This mechanism can actually speculate on stalling reducers better (split into 3)</a:t>
            </a:r>
          </a:p>
        </p:txBody>
      </p:sp>
      <p:pic>
        <p:nvPicPr>
          <p:cNvPr id="4" name="Picture 3" descr="auto-reducer-paralleli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2" y="4158295"/>
            <a:ext cx="8379898" cy="1480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3509" y="4368228"/>
            <a:ext cx="1470121" cy="6647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Query in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smtClean="0"/>
              <a:t>4-way Map join + map reduce reduce query</a:t>
            </a:r>
          </a:p>
          <a:p>
            <a:r>
              <a:rPr lang="en-US" sz="2000" dirty="0" smtClean="0"/>
              <a:t>Timeline in left to right, each lane represents one container</a:t>
            </a:r>
          </a:p>
        </p:txBody>
      </p:sp>
      <p:pic>
        <p:nvPicPr>
          <p:cNvPr id="7" name="Picture 6" descr="Screen Shot 2014-03-24 at 11.2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0" y="3692595"/>
            <a:ext cx="8496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Defer/Skip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smtClean="0"/>
              <a:t>No more uploading hive-</a:t>
            </a:r>
            <a:r>
              <a:rPr lang="en-US" sz="2000" dirty="0" err="1" smtClean="0"/>
              <a:t>exec.jar</a:t>
            </a:r>
            <a:r>
              <a:rPr lang="en-US" sz="2000" dirty="0" smtClean="0"/>
              <a:t>/UDFs for every query</a:t>
            </a:r>
          </a:p>
          <a:p>
            <a:r>
              <a:rPr lang="en-US" sz="2000" dirty="0" smtClean="0"/>
              <a:t>No more spinning up an AM for each stage </a:t>
            </a:r>
          </a:p>
          <a:p>
            <a:r>
              <a:rPr lang="en-US" sz="2000" dirty="0" smtClean="0"/>
              <a:t>No more computation on hive client (local task)</a:t>
            </a:r>
          </a:p>
          <a:p>
            <a:endParaRPr lang="en-US" sz="2000" dirty="0" smtClean="0"/>
          </a:p>
        </p:txBody>
      </p:sp>
      <p:pic>
        <p:nvPicPr>
          <p:cNvPr id="7" name="Picture 6" descr="Screen Shot 2014-03-24 at 11.2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0" y="3692595"/>
            <a:ext cx="8496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3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of small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smtClean="0"/>
              <a:t>Hive used to run several lightweight tasks in a local VM</a:t>
            </a:r>
          </a:p>
          <a:p>
            <a:r>
              <a:rPr lang="en-US" sz="2000" dirty="0" err="1" smtClean="0"/>
              <a:t>LocalTask</a:t>
            </a:r>
            <a:r>
              <a:rPr lang="en-US" sz="2000" dirty="0" smtClean="0"/>
              <a:t> was a bottleneck</a:t>
            </a:r>
          </a:p>
          <a:p>
            <a:pPr lvl="1"/>
            <a:r>
              <a:rPr lang="en-US" dirty="0" smtClean="0"/>
              <a:t>No locality</a:t>
            </a:r>
          </a:p>
          <a:p>
            <a:pPr lvl="1"/>
            <a:r>
              <a:rPr lang="en-US" dirty="0" smtClean="0"/>
              <a:t>No parallelism</a:t>
            </a:r>
          </a:p>
          <a:p>
            <a:pPr lvl="1"/>
            <a:r>
              <a:rPr lang="en-US" dirty="0" smtClean="0"/>
              <a:t>Small VM</a:t>
            </a:r>
          </a:p>
          <a:p>
            <a:r>
              <a:rPr lang="en-US" dirty="0" err="1" smtClean="0"/>
              <a:t>Tez</a:t>
            </a:r>
            <a:r>
              <a:rPr lang="en-US" dirty="0" smtClean="0"/>
              <a:t> Broadcast edges solve that problem </a:t>
            </a:r>
          </a:p>
          <a:p>
            <a:endParaRPr lang="en-US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39820" y="3692595"/>
            <a:ext cx="8496300" cy="2413000"/>
            <a:chOff x="276810" y="3187106"/>
            <a:chExt cx="8496300" cy="2413000"/>
          </a:xfrm>
        </p:grpSpPr>
        <p:pic>
          <p:nvPicPr>
            <p:cNvPr id="5" name="Picture 4" descr="Screen Shot 2014-03-24 at 11.26.4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10" y="3187106"/>
              <a:ext cx="8496300" cy="2413000"/>
            </a:xfrm>
            <a:prstGeom prst="rect">
              <a:avLst/>
            </a:prstGeom>
          </p:spPr>
        </p:pic>
        <p:sp>
          <p:nvSpPr>
            <p:cNvPr id="3" name="Right Bracket 2"/>
            <p:cNvSpPr/>
            <p:nvPr/>
          </p:nvSpPr>
          <p:spPr>
            <a:xfrm rot="10800000">
              <a:off x="2354967" y="3874045"/>
              <a:ext cx="308244" cy="986907"/>
            </a:xfrm>
            <a:prstGeom prst="rightBracket">
              <a:avLst>
                <a:gd name="adj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69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Split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2150" y="3695274"/>
            <a:ext cx="8496300" cy="2413000"/>
            <a:chOff x="252150" y="1473377"/>
            <a:chExt cx="8496300" cy="2413000"/>
          </a:xfrm>
        </p:grpSpPr>
        <p:pic>
          <p:nvPicPr>
            <p:cNvPr id="5" name="Picture 4" descr="Screen Shot 2014-03-24 at 11.26.44 PM.png"/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50" y="1473377"/>
              <a:ext cx="8496300" cy="2413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17201" y="2083599"/>
              <a:ext cx="302076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82289" y="2982868"/>
              <a:ext cx="499351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4475" y="2696625"/>
              <a:ext cx="499351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17200" y="3317526"/>
              <a:ext cx="696626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91184" y="2405181"/>
              <a:ext cx="400710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72682" y="151646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err="1" smtClean="0"/>
              <a:t>Tez</a:t>
            </a:r>
            <a:r>
              <a:rPr lang="en-US" sz="2000" dirty="0" smtClean="0"/>
              <a:t> input </a:t>
            </a:r>
            <a:r>
              <a:rPr lang="en-US" sz="2000" dirty="0" err="1" smtClean="0"/>
              <a:t>intializers</a:t>
            </a:r>
            <a:r>
              <a:rPr lang="en-US" sz="2000" dirty="0" smtClean="0"/>
              <a:t> are run parallel</a:t>
            </a:r>
          </a:p>
          <a:p>
            <a:r>
              <a:rPr lang="en-US" sz="2000" dirty="0" smtClean="0"/>
              <a:t>No more spinning up an AM for each stage </a:t>
            </a:r>
          </a:p>
          <a:p>
            <a:r>
              <a:rPr lang="en-US" sz="2000" dirty="0" smtClean="0"/>
              <a:t>No more computation on hive client (local task)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3265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SPEED</a:t>
            </a:r>
            <a:r>
              <a:rPr lang="en-US" dirty="0" smtClean="0"/>
              <a:t>: Increasing Hive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199" y="2814859"/>
            <a:ext cx="6150170" cy="203934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Key Highlights</a:t>
            </a:r>
          </a:p>
          <a:p>
            <a:pPr marL="400050" lvl="1" indent="-231775">
              <a:tabLst>
                <a:tab pos="398463" algn="l"/>
              </a:tabLst>
            </a:pPr>
            <a:r>
              <a:rPr lang="en-US" sz="1600" dirty="0" err="1" smtClean="0"/>
              <a:t>Tez</a:t>
            </a:r>
            <a:r>
              <a:rPr lang="en-US" sz="1600" dirty="0" smtClean="0"/>
              <a:t>: New execution engine</a:t>
            </a:r>
          </a:p>
          <a:p>
            <a:pPr marL="400050" lvl="1" indent="-231775">
              <a:tabLst>
                <a:tab pos="398463" algn="l"/>
              </a:tabLst>
            </a:pPr>
            <a:r>
              <a:rPr lang="en-US" sz="1600" dirty="0" err="1" smtClean="0"/>
              <a:t>Vectorized</a:t>
            </a:r>
            <a:r>
              <a:rPr lang="en-US" sz="1600" dirty="0" smtClean="0"/>
              <a:t> Query Processing</a:t>
            </a:r>
          </a:p>
          <a:p>
            <a:pPr marL="400050" lvl="1" indent="-231775">
              <a:tabLst>
                <a:tab pos="398463" algn="l"/>
              </a:tabLst>
            </a:pPr>
            <a:r>
              <a:rPr lang="en-US" sz="1600" dirty="0" smtClean="0"/>
              <a:t>Startup time improvement</a:t>
            </a:r>
          </a:p>
          <a:p>
            <a:pPr marL="400050" lvl="1" indent="-231775">
              <a:tabLst>
                <a:tab pos="398463" algn="l"/>
              </a:tabLst>
            </a:pPr>
            <a:r>
              <a:rPr lang="en-US" sz="1600" dirty="0" smtClean="0"/>
              <a:t>Statistics to accelerate query execution</a:t>
            </a:r>
          </a:p>
          <a:p>
            <a:pPr marL="400050" lvl="1" indent="-231775">
              <a:tabLst>
                <a:tab pos="398463" algn="l"/>
              </a:tabLst>
            </a:pPr>
            <a:r>
              <a:rPr lang="en-US" sz="1600" dirty="0" smtClean="0"/>
              <a:t>Cost Based Optimizer: </a:t>
            </a:r>
            <a:r>
              <a:rPr lang="en-US" sz="1600" dirty="0" err="1" smtClean="0"/>
              <a:t>Optiq</a:t>
            </a:r>
            <a:endParaRPr lang="en-US" sz="1600" dirty="0" smtClean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57199" y="1242540"/>
            <a:ext cx="7155936" cy="1489685"/>
          </a:xfrm>
          <a:prstGeom prst="rect">
            <a:avLst/>
          </a:prstGeom>
        </p:spPr>
        <p:txBody>
          <a:bodyPr vert="horz"/>
          <a:lstStyle>
            <a:lvl1pPr marL="168275" indent="-1682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E28"/>
              </a:buClr>
              <a:buFont typeface="Arial" charset="0"/>
              <a:buChar char="•"/>
              <a:defRPr sz="2400" b="1" i="0" kern="120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566738" indent="-1682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081088" indent="-166688" algn="l" defTabSz="457200" rtl="0" eaLnBrk="1" fontAlgn="base" hangingPunct="1">
              <a:spcBef>
                <a:spcPct val="20000"/>
              </a:spcBef>
              <a:spcAft>
                <a:spcPts val="0"/>
              </a:spcAft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543050" indent="-171450" algn="l" defTabSz="457200" rtl="0" eaLnBrk="1" fontAlgn="base" hangingPunct="1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05013" indent="-176213" algn="l" defTabSz="457200" rtl="0" eaLnBrk="1" fontAlgn="base" hangingPunct="1">
              <a:spcBef>
                <a:spcPct val="20000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 smtClean="0">
                <a:solidFill>
                  <a:srgbClr val="58B747"/>
                </a:solidFill>
              </a:rPr>
              <a:t>Interactive Query Times across </a:t>
            </a:r>
            <a:r>
              <a:rPr lang="en-US" sz="2000" dirty="0" smtClean="0">
                <a:solidFill>
                  <a:srgbClr val="008000"/>
                </a:solidFill>
              </a:rPr>
              <a:t>ALL</a:t>
            </a:r>
            <a:r>
              <a:rPr lang="en-US" sz="2000" dirty="0" smtClean="0">
                <a:solidFill>
                  <a:srgbClr val="58B747"/>
                </a:solidFill>
              </a:rPr>
              <a:t> use cases</a:t>
            </a:r>
          </a:p>
          <a:p>
            <a:pPr marL="457200"/>
            <a:r>
              <a:rPr lang="en-US" sz="1800" b="0" dirty="0" smtClean="0"/>
              <a:t>Simple </a:t>
            </a:r>
            <a:r>
              <a:rPr lang="en-US" sz="1800" dirty="0" smtClean="0"/>
              <a:t>and</a:t>
            </a:r>
            <a:r>
              <a:rPr lang="en-US" sz="1800" b="0" dirty="0" smtClean="0"/>
              <a:t> advanced queries in seconds</a:t>
            </a:r>
          </a:p>
          <a:p>
            <a:pPr marL="457200"/>
            <a:r>
              <a:rPr lang="en-US" sz="1800" b="0" dirty="0" smtClean="0"/>
              <a:t>Integrates seamlessly with existing tools </a:t>
            </a:r>
          </a:p>
          <a:p>
            <a:pPr marL="457200"/>
            <a:r>
              <a:rPr lang="en-US" sz="1800" b="0" dirty="0" smtClean="0"/>
              <a:t>Currently a &gt;100x improvement in just nine months</a:t>
            </a:r>
            <a:endParaRPr lang="en-US" sz="1800" b="0" dirty="0"/>
          </a:p>
        </p:txBody>
      </p:sp>
      <p:sp>
        <p:nvSpPr>
          <p:cNvPr id="3" name="Rectangle 2"/>
          <p:cNvSpPr/>
          <p:nvPr/>
        </p:nvSpPr>
        <p:spPr>
          <a:xfrm>
            <a:off x="4572000" y="45273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Elements of Fast SQL Execution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Query Planner/Cost Based Optimizer </a:t>
            </a:r>
            <a:r>
              <a:rPr lang="en-US" dirty="0" smtClean="0"/>
              <a:t>w</a:t>
            </a:r>
            <a:r>
              <a:rPr lang="en-US" dirty="0"/>
              <a:t>/ Statistics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Query Startup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Query Execution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I/O </a:t>
            </a:r>
            <a:r>
              <a:rPr lang="en-US" dirty="0" smtClean="0"/>
              <a:t>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2682" y="151646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smtClean="0"/>
              <a:t>ORC comes with Predicate Push Down in the reader</a:t>
            </a:r>
          </a:p>
          <a:p>
            <a:r>
              <a:rPr lang="en-US" sz="2000" dirty="0" smtClean="0"/>
              <a:t>Queries with </a:t>
            </a:r>
            <a:r>
              <a:rPr lang="en-US" sz="2000" dirty="0" err="1" smtClean="0"/>
              <a:t>SARGable</a:t>
            </a:r>
            <a:r>
              <a:rPr lang="en-US" sz="2000" dirty="0" smtClean="0"/>
              <a:t> </a:t>
            </a:r>
            <a:r>
              <a:rPr lang="en-US" sz="2000" dirty="0"/>
              <a:t>where clauses 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 smtClean="0"/>
              <a:t>Sargable</a:t>
            </a:r>
            <a:endParaRPr lang="en-US" dirty="0" smtClean="0"/>
          </a:p>
          <a:p>
            <a:r>
              <a:rPr lang="en-US" sz="2000" dirty="0" smtClean="0"/>
              <a:t>Run the SARGs in the AM, using ORC footer data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 splits before task </a:t>
            </a:r>
            <a:r>
              <a:rPr lang="en-US" dirty="0" err="1" smtClean="0"/>
              <a:t>spinups</a:t>
            </a:r>
            <a:r>
              <a:rPr lang="en-US" dirty="0" smtClean="0"/>
              <a:t>, avoid container costs</a:t>
            </a:r>
          </a:p>
          <a:p>
            <a:r>
              <a:rPr lang="en-US" dirty="0" smtClean="0"/>
              <a:t>Offers a soft cache for the ORC footers</a:t>
            </a:r>
          </a:p>
          <a:p>
            <a:r>
              <a:rPr lang="en-US" dirty="0"/>
              <a:t>Zero splits offers an early exit for data validity checks (</a:t>
            </a:r>
            <a:r>
              <a:rPr lang="en-US" dirty="0" err="1"/>
              <a:t>i.e</a:t>
            </a:r>
            <a:r>
              <a:rPr lang="en-US" dirty="0"/>
              <a:t> price &lt; 0</a:t>
            </a:r>
            <a:r>
              <a:rPr lang="en-US" dirty="0" smtClean="0"/>
              <a:t>)</a:t>
            </a:r>
          </a:p>
          <a:p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52150" y="3695274"/>
            <a:ext cx="8496300" cy="2413000"/>
            <a:chOff x="252150" y="1473377"/>
            <a:chExt cx="8496300" cy="2413000"/>
          </a:xfrm>
        </p:grpSpPr>
        <p:pic>
          <p:nvPicPr>
            <p:cNvPr id="16" name="Picture 15" descr="Screen Shot 2014-03-24 at 11.26.44 PM.png"/>
            <p:cNvPicPr>
              <a:picLocks noChangeAspect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50" y="1473377"/>
              <a:ext cx="8496300" cy="241300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17201" y="2083599"/>
              <a:ext cx="302076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82289" y="2982868"/>
              <a:ext cx="499351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4475" y="2696625"/>
              <a:ext cx="499351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17200" y="3317526"/>
              <a:ext cx="696626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91184" y="2405181"/>
              <a:ext cx="400710" cy="1972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763428" y="5539423"/>
            <a:ext cx="223654" cy="1972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Split-&gt;Task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2682" y="151646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smtClean="0"/>
              <a:t>The task only depends on its own input</a:t>
            </a:r>
          </a:p>
          <a:p>
            <a:r>
              <a:rPr lang="en-US" sz="2000" dirty="0" smtClean="0"/>
              <a:t>It starts talking to YARN immediately once its inputs are ready</a:t>
            </a:r>
          </a:p>
          <a:p>
            <a:r>
              <a:rPr lang="en-US" sz="2000" dirty="0" smtClean="0"/>
              <a:t>Faster generation of dimension tables</a:t>
            </a:r>
          </a:p>
          <a:p>
            <a:r>
              <a:rPr lang="en-US" sz="2000" dirty="0" smtClean="0"/>
              <a:t>Fact tables can optimize on this further</a:t>
            </a:r>
          </a:p>
          <a:p>
            <a:pPr lvl="1"/>
            <a:r>
              <a:rPr lang="en-US" dirty="0" smtClean="0"/>
              <a:t>Will break existing </a:t>
            </a:r>
            <a:r>
              <a:rPr lang="en-US" dirty="0" err="1" smtClean="0"/>
              <a:t>FileSplit</a:t>
            </a:r>
            <a:r>
              <a:rPr lang="en-US" dirty="0" smtClean="0"/>
              <a:t> mechanism</a:t>
            </a:r>
          </a:p>
          <a:p>
            <a:pPr lvl="1"/>
            <a:endParaRPr lang="en-US" dirty="0" smtClean="0"/>
          </a:p>
          <a:p>
            <a:endParaRPr lang="en-US" sz="2000" dirty="0" smtClean="0"/>
          </a:p>
        </p:txBody>
      </p:sp>
      <p:pic>
        <p:nvPicPr>
          <p:cNvPr id="16" name="Picture 15" descr="Screen Shot 2014-03-24 at 11.26.44 PM.pn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" y="3695274"/>
            <a:ext cx="8496300" cy="2413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837124" y="3015326"/>
            <a:ext cx="0" cy="1187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1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up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Picture 11" descr="Screen Shot 2014-03-24 at 11.26.44 PM.pn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" y="3695274"/>
            <a:ext cx="8496300" cy="241300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8563" y="1252391"/>
            <a:ext cx="8229600" cy="4954588"/>
          </a:xfrm>
        </p:spPr>
        <p:txBody>
          <a:bodyPr/>
          <a:lstStyle/>
          <a:p>
            <a:r>
              <a:rPr lang="en-US" sz="2000" dirty="0" err="1"/>
              <a:t>Tez</a:t>
            </a:r>
            <a:r>
              <a:rPr lang="en-US" sz="2000" dirty="0"/>
              <a:t> allows grouping splits dynamically</a:t>
            </a:r>
          </a:p>
          <a:p>
            <a:r>
              <a:rPr lang="en-US" sz="2000" dirty="0"/>
              <a:t>Obsoletes </a:t>
            </a:r>
            <a:r>
              <a:rPr lang="en-US" sz="2000" dirty="0" err="1"/>
              <a:t>CombineFileInputFormat</a:t>
            </a:r>
            <a:endParaRPr lang="en-US" sz="2000" dirty="0"/>
          </a:p>
          <a:p>
            <a:r>
              <a:rPr lang="en-US" sz="2000" dirty="0"/>
              <a:t>Grouped according to locality</a:t>
            </a:r>
          </a:p>
          <a:p>
            <a:pPr lvl="1"/>
            <a:r>
              <a:rPr lang="en-US" sz="2000" dirty="0"/>
              <a:t>1.7 x available containers (or any factor actually)</a:t>
            </a:r>
          </a:p>
          <a:p>
            <a:r>
              <a:rPr lang="en-US" sz="2000" dirty="0" smtClean="0"/>
              <a:t>Allow </a:t>
            </a:r>
            <a:r>
              <a:rPr lang="en-US" sz="2000" dirty="0"/>
              <a:t>query to use up 100% of queue capacity</a:t>
            </a:r>
          </a:p>
          <a:p>
            <a:pPr lvl="1"/>
            <a:r>
              <a:rPr lang="en-US" sz="2000" dirty="0"/>
              <a:t>Without tuning </a:t>
            </a:r>
            <a:r>
              <a:rPr lang="en-US" sz="2000" dirty="0" err="1"/>
              <a:t>mapred</a:t>
            </a:r>
            <a:r>
              <a:rPr lang="en-US" sz="2000" dirty="0"/>
              <a:t> split size for each data-set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805984" y="2687719"/>
            <a:ext cx="826089" cy="2675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140156" y="5634348"/>
            <a:ext cx="530202" cy="8315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56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 Split extras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RCFile</a:t>
            </a:r>
            <a:r>
              <a:rPr lang="en-US" dirty="0" smtClean="0"/>
              <a:t> had horrible split performance</a:t>
            </a:r>
          </a:p>
          <a:p>
            <a:pPr lvl="1"/>
            <a:r>
              <a:rPr lang="en-US" sz="1800" dirty="0" err="1"/>
              <a:t>r</a:t>
            </a:r>
            <a:r>
              <a:rPr lang="en-US" sz="1800" dirty="0" err="1" smtClean="0"/>
              <a:t>cfile</a:t>
            </a:r>
            <a:r>
              <a:rPr lang="en-US" sz="1800" dirty="0" smtClean="0"/>
              <a:t>::sync() was slow to find a sync point</a:t>
            </a:r>
          </a:p>
          <a:p>
            <a:r>
              <a:rPr lang="en-US" dirty="0" smtClean="0"/>
              <a:t>ORC Reader allows exact splits for stripes</a:t>
            </a:r>
          </a:p>
          <a:p>
            <a:r>
              <a:rPr lang="en-US" dirty="0" smtClean="0"/>
              <a:t>ORC Writer can pad a stripe to an HDFS block</a:t>
            </a:r>
          </a:p>
          <a:p>
            <a:pPr lvl="1"/>
            <a:r>
              <a:rPr lang="en-US" sz="1800" dirty="0" smtClean="0"/>
              <a:t>5%-7% overhead measured on table</a:t>
            </a:r>
          </a:p>
          <a:p>
            <a:pPr lvl="1"/>
            <a:r>
              <a:rPr lang="en-US" sz="1800" dirty="0" smtClean="0"/>
              <a:t>100% locality of a stripe in a block</a:t>
            </a:r>
          </a:p>
        </p:txBody>
      </p:sp>
      <p:pic>
        <p:nvPicPr>
          <p:cNvPr id="5" name="Picture 4" descr="Screen Shot 2014-03-24 at 11.26.44 PM.pn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" y="3695274"/>
            <a:ext cx="84963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3-24 at 11.26.44 PM.pn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0" y="3695274"/>
            <a:ext cx="8496300" cy="241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600" b="0" dirty="0" err="1" smtClean="0"/>
              <a:t>Tez</a:t>
            </a:r>
            <a:r>
              <a:rPr lang="en-US" sz="2600" b="0" dirty="0" smtClean="0"/>
              <a:t> specific feature</a:t>
            </a:r>
          </a:p>
          <a:p>
            <a:r>
              <a:rPr lang="en-US" sz="2600" b="0" dirty="0" smtClean="0"/>
              <a:t>Run an entire DAG using the same containers</a:t>
            </a:r>
          </a:p>
          <a:p>
            <a:r>
              <a:rPr lang="en-US" sz="2600" b="0" dirty="0" smtClean="0"/>
              <a:t>Different vertices use same container</a:t>
            </a:r>
          </a:p>
          <a:p>
            <a:r>
              <a:rPr lang="en-US" sz="2600" b="0" dirty="0" smtClean="0"/>
              <a:t>Saves time talking to YARN for new containers</a:t>
            </a:r>
          </a:p>
          <a:p>
            <a:pPr marL="0" indent="0">
              <a:buNone/>
            </a:pPr>
            <a:endParaRPr lang="en-US" sz="2600" b="0" dirty="0" smtClean="0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1006084" y="3291129"/>
            <a:ext cx="1858212" cy="1524001"/>
          </a:xfrm>
          <a:prstGeom prst="bentConnector3">
            <a:avLst>
              <a:gd name="adj1" fmla="val 1003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1173189" y="3851434"/>
            <a:ext cx="1676404" cy="1510637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37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reuse (II)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600" b="0" dirty="0" err="1" smtClean="0"/>
              <a:t>Tez</a:t>
            </a:r>
            <a:r>
              <a:rPr lang="en-US" sz="2600" b="0" dirty="0" smtClean="0"/>
              <a:t> provides an object registry within a vertex</a:t>
            </a:r>
          </a:p>
          <a:p>
            <a:r>
              <a:rPr lang="en-US" sz="2600" b="0" dirty="0" smtClean="0"/>
              <a:t>This can be used to cache map-join hash-tables</a:t>
            </a:r>
            <a:endParaRPr lang="en-US" sz="2600" b="0" dirty="0"/>
          </a:p>
          <a:p>
            <a:r>
              <a:rPr lang="en-US" sz="2600" b="0" dirty="0" smtClean="0"/>
              <a:t>JVM JIT kicks in and optimizes better on re-use</a:t>
            </a:r>
          </a:p>
        </p:txBody>
      </p:sp>
      <p:pic>
        <p:nvPicPr>
          <p:cNvPr id="7" name="Picture 6" descr="Screen Shot 2014-03-24 at 11.26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803556"/>
            <a:ext cx="8496300" cy="241300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5400000">
            <a:off x="6045408" y="3914745"/>
            <a:ext cx="2406315" cy="935788"/>
          </a:xfrm>
          <a:prstGeom prst="bentConnector3">
            <a:avLst>
              <a:gd name="adj1" fmla="val 233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5463885" y="3573856"/>
            <a:ext cx="2646948" cy="1858203"/>
          </a:xfrm>
          <a:prstGeom prst="bentConnector3">
            <a:avLst>
              <a:gd name="adj1" fmla="val 217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re-use (Session)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600" b="0" dirty="0" smtClean="0"/>
              <a:t>Keep a container group alive between queries</a:t>
            </a:r>
          </a:p>
          <a:p>
            <a:r>
              <a:rPr lang="en-US" sz="2600" b="0" dirty="0" smtClean="0"/>
              <a:t>Fast query spin-up and skip YARN queue</a:t>
            </a:r>
          </a:p>
          <a:p>
            <a:r>
              <a:rPr lang="en-US" sz="2600" b="0" dirty="0" smtClean="0"/>
              <a:t>Even better JIT performance on &gt;1 queries</a:t>
            </a:r>
          </a:p>
        </p:txBody>
      </p:sp>
      <p:pic>
        <p:nvPicPr>
          <p:cNvPr id="5" name="Picture 4" descr="Screen Shot 2014-03-24 at 11.3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29013"/>
            <a:ext cx="795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46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HiveServer2 and Sessions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600" b="0" dirty="0" smtClean="0"/>
              <a:t>HiveServer2 can keep sessions alive</a:t>
            </a:r>
          </a:p>
          <a:p>
            <a:pPr lvl="1"/>
            <a:r>
              <a:rPr lang="en-US" sz="2400" dirty="0" smtClean="0"/>
              <a:t>Between different JDBC queries </a:t>
            </a:r>
            <a:endParaRPr lang="en-US" sz="2400" b="0" dirty="0" smtClean="0"/>
          </a:p>
          <a:p>
            <a:r>
              <a:rPr lang="en-US" sz="2600" b="0" dirty="0" smtClean="0"/>
              <a:t>New security model helps</a:t>
            </a:r>
          </a:p>
          <a:p>
            <a:pPr lvl="1"/>
            <a:r>
              <a:rPr lang="en-US" sz="2400" dirty="0" smtClean="0"/>
              <a:t>All secure queries run as “hive” user</a:t>
            </a:r>
            <a:endParaRPr lang="en-US" sz="2400" b="0" dirty="0" smtClean="0"/>
          </a:p>
          <a:p>
            <a:r>
              <a:rPr lang="en-US" sz="2600" b="0" dirty="0" smtClean="0"/>
              <a:t>Ideal for short exploratory queries</a:t>
            </a:r>
          </a:p>
          <a:p>
            <a:r>
              <a:rPr lang="en-US" sz="2600" b="0" dirty="0" smtClean="0"/>
              <a:t>Uses same JARs (no download for task)</a:t>
            </a:r>
            <a:endParaRPr lang="en-US" sz="2600" b="0" dirty="0"/>
          </a:p>
          <a:p>
            <a:r>
              <a:rPr lang="en-US" sz="2600" b="0" dirty="0" smtClean="0"/>
              <a:t>Even better JIT performance on &gt;1 queries</a:t>
            </a:r>
          </a:p>
        </p:txBody>
      </p:sp>
      <p:pic>
        <p:nvPicPr>
          <p:cNvPr id="5" name="Picture 4" descr="Screen Shot 2014-03-24 at 11.3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29013"/>
            <a:ext cx="795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Supersize it!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78 vertex + 8374 tasks on 50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pic>
        <p:nvPicPr>
          <p:cNvPr id="6" name="Picture 5" descr="Query10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7" y="1918385"/>
            <a:ext cx="8347194" cy="41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92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overload #2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5000 hive query test-set</a:t>
            </a:r>
          </a:p>
          <a:p>
            <a:r>
              <a:rPr lang="en-US" dirty="0" smtClean="0"/>
              <a:t>Only 3.9k triggered compute tasks</a:t>
            </a:r>
          </a:p>
          <a:p>
            <a:r>
              <a:rPr lang="en-US" dirty="0" smtClean="0"/>
              <a:t>Rest was optimized away into fetch tasks or metadata tasks</a:t>
            </a:r>
          </a:p>
          <a:p>
            <a:r>
              <a:rPr lang="en-US" dirty="0" smtClean="0"/>
              <a:t>Gets progressively faster as the JVM JIT improves the native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" name="Picture 4" descr="5k que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5" y="3659188"/>
            <a:ext cx="8791063" cy="2238703"/>
          </a:xfrm>
          <a:prstGeom prst="rect">
            <a:avLst/>
          </a:prstGeom>
        </p:spPr>
      </p:pic>
      <p:pic>
        <p:nvPicPr>
          <p:cNvPr id="7" name="Picture 6" descr="5k queries.png"/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5" y="4778539"/>
            <a:ext cx="8791063" cy="22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111"/>
            <a:ext cx="8229600" cy="1016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Statistics and Cost-based optimization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686800" cy="4954588"/>
          </a:xfrm>
        </p:spPr>
        <p:txBody>
          <a:bodyPr/>
          <a:lstStyle/>
          <a:p>
            <a:r>
              <a:rPr lang="en-US" sz="1600" dirty="0" smtClean="0"/>
              <a:t>Statistics: </a:t>
            </a:r>
          </a:p>
          <a:p>
            <a:pPr lvl="1"/>
            <a:r>
              <a:rPr lang="en-US" sz="1400" dirty="0" smtClean="0"/>
              <a:t>Hive has table and column level statistics</a:t>
            </a:r>
          </a:p>
          <a:p>
            <a:pPr lvl="1"/>
            <a:r>
              <a:rPr lang="en-US" sz="1400" dirty="0" smtClean="0"/>
              <a:t>Used to determine parallelism, join selection</a:t>
            </a:r>
          </a:p>
          <a:p>
            <a:pPr lvl="1"/>
            <a:endParaRPr lang="en-US" sz="1400" dirty="0" smtClean="0"/>
          </a:p>
          <a:p>
            <a:r>
              <a:rPr lang="en-US" sz="1600" dirty="0" err="1" smtClean="0"/>
              <a:t>Optiq</a:t>
            </a:r>
            <a:r>
              <a:rPr lang="en-US" sz="1600" dirty="0" smtClean="0"/>
              <a:t>: Open </a:t>
            </a:r>
            <a:r>
              <a:rPr lang="en-US" sz="1600" dirty="0"/>
              <a:t>source, Apache </a:t>
            </a:r>
            <a:r>
              <a:rPr lang="en-US" sz="1600" dirty="0" smtClean="0"/>
              <a:t>licensed </a:t>
            </a:r>
            <a:r>
              <a:rPr lang="en-US" sz="1600" dirty="0"/>
              <a:t>query execution </a:t>
            </a:r>
            <a:r>
              <a:rPr lang="en-US" sz="1600" dirty="0" smtClean="0"/>
              <a:t>framework in Java</a:t>
            </a:r>
          </a:p>
          <a:p>
            <a:pPr lvl="1"/>
            <a:r>
              <a:rPr lang="en-US" sz="1400" dirty="0" smtClean="0"/>
              <a:t>Used by Apache Drill, Apache Cascading, </a:t>
            </a:r>
            <a:r>
              <a:rPr lang="en-US" sz="1400" dirty="0" err="1" smtClean="0"/>
              <a:t>Lucene</a:t>
            </a:r>
            <a:r>
              <a:rPr lang="en-US" sz="1400" dirty="0" smtClean="0"/>
              <a:t> DB</a:t>
            </a:r>
          </a:p>
          <a:p>
            <a:pPr lvl="1"/>
            <a:r>
              <a:rPr lang="en-US" sz="1400" dirty="0" smtClean="0"/>
              <a:t>Based on Volcano paper</a:t>
            </a:r>
          </a:p>
          <a:p>
            <a:pPr lvl="1"/>
            <a:r>
              <a:rPr lang="en-US" sz="1400" dirty="0"/>
              <a:t>2</a:t>
            </a:r>
            <a:r>
              <a:rPr lang="en-US" sz="1400" dirty="0" smtClean="0"/>
              <a:t>0 man years </a:t>
            </a:r>
            <a:r>
              <a:rPr lang="en-US" sz="1400" dirty="0" err="1" smtClean="0"/>
              <a:t>dev</a:t>
            </a:r>
            <a:r>
              <a:rPr lang="en-US" sz="1400" dirty="0" smtClean="0"/>
              <a:t>, more than 50 optimization rules</a:t>
            </a:r>
          </a:p>
          <a:p>
            <a:endParaRPr lang="en-US" sz="1600" dirty="0" smtClean="0"/>
          </a:p>
          <a:p>
            <a:r>
              <a:rPr lang="en-US" sz="1600" dirty="0" smtClean="0"/>
              <a:t>Goals for hive</a:t>
            </a:r>
            <a:endParaRPr lang="en-US" sz="1600" dirty="0"/>
          </a:p>
          <a:p>
            <a:pPr lvl="1"/>
            <a:r>
              <a:rPr lang="en-US" sz="1400" dirty="0" smtClean="0"/>
              <a:t>Ease of Use – no manual tuning for queries, make choices automatically based on cost</a:t>
            </a:r>
          </a:p>
          <a:p>
            <a:pPr lvl="1"/>
            <a:r>
              <a:rPr lang="en-US" sz="1400" dirty="0" smtClean="0"/>
              <a:t>View Chaining</a:t>
            </a:r>
            <a:r>
              <a:rPr lang="en-US" sz="1400" dirty="0"/>
              <a:t>/</a:t>
            </a:r>
            <a:r>
              <a:rPr lang="en-US" sz="1400" dirty="0" smtClean="0"/>
              <a:t>Ad hoc queries involving multiple views</a:t>
            </a:r>
            <a:endParaRPr lang="en-US" sz="1400" dirty="0"/>
          </a:p>
          <a:p>
            <a:pPr lvl="1"/>
            <a:r>
              <a:rPr lang="en-US" sz="1400" dirty="0" smtClean="0"/>
              <a:t>Help enable BI Tools front-ending Hive</a:t>
            </a:r>
          </a:p>
          <a:p>
            <a:pPr lvl="1"/>
            <a:r>
              <a:rPr lang="en-US" sz="1400" dirty="0"/>
              <a:t>Emphasis on latency </a:t>
            </a:r>
            <a:r>
              <a:rPr lang="en-US" sz="1400" dirty="0" smtClean="0"/>
              <a:t>reduction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Cost </a:t>
            </a:r>
            <a:r>
              <a:rPr lang="en-US" sz="1600" dirty="0"/>
              <a:t>computation will be used </a:t>
            </a:r>
            <a:r>
              <a:rPr lang="en-US" sz="1600" dirty="0" smtClean="0"/>
              <a:t>for</a:t>
            </a:r>
            <a:endParaRPr lang="en-US" sz="1600" dirty="0"/>
          </a:p>
          <a:p>
            <a:pPr lvl="1">
              <a:buFont typeface="Wingdings" charset="2"/>
              <a:buChar char="Ø"/>
            </a:pPr>
            <a:r>
              <a:rPr lang="en-US" sz="1200" dirty="0"/>
              <a:t> </a:t>
            </a:r>
            <a:r>
              <a:rPr lang="en-US" sz="1200" dirty="0" smtClean="0"/>
              <a:t>Join ordering</a:t>
            </a:r>
            <a:endParaRPr lang="en-US" sz="1200" dirty="0"/>
          </a:p>
          <a:p>
            <a:pPr lvl="1">
              <a:buFont typeface="Wingdings" charset="2"/>
              <a:buChar char="Ø"/>
            </a:pPr>
            <a:r>
              <a:rPr lang="en-US" sz="1200" dirty="0"/>
              <a:t> Join algorithm selection</a:t>
            </a:r>
          </a:p>
          <a:p>
            <a:pPr lvl="1">
              <a:buFont typeface="Wingdings" charset="2"/>
              <a:buChar char="Ø"/>
            </a:pPr>
            <a:r>
              <a:rPr lang="en-US" sz="1200" dirty="0"/>
              <a:t> </a:t>
            </a:r>
            <a:r>
              <a:rPr lang="en-US" sz="1200" dirty="0" err="1"/>
              <a:t>Tez</a:t>
            </a:r>
            <a:r>
              <a:rPr lang="en-US" sz="1200" dirty="0"/>
              <a:t> </a:t>
            </a:r>
            <a:r>
              <a:rPr lang="en-US" sz="1200" dirty="0" smtClean="0"/>
              <a:t>vertex boundary selection</a:t>
            </a:r>
            <a:endParaRPr lang="en-US" sz="1200" dirty="0"/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39474" y="6202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/>
              <a:buNone/>
            </a:pPr>
            <a:endParaRPr lang="en-US" dirty="0">
              <a:solidFill>
                <a:srgbClr val="C3C3C3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386" y="60960"/>
            <a:ext cx="1357854" cy="46736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</a:pPr>
            <a:r>
              <a:rPr lang="en-US" sz="2000" b="1" dirty="0" smtClean="0">
                <a:solidFill>
                  <a:srgbClr val="69BE28"/>
                </a:solidFill>
                <a:latin typeface="Arial"/>
                <a:ea typeface="ヒラギノ角ゴ Pro W3" charset="-128"/>
                <a:cs typeface="ヒラギノ角ゴ Pro W3" charset="-128"/>
              </a:rPr>
              <a:t>HIVE-5775</a:t>
            </a:r>
          </a:p>
        </p:txBody>
      </p:sp>
    </p:spTree>
    <p:extLst>
      <p:ext uri="{BB962C8B-B14F-4D97-AF65-F5344CB8AC3E}">
        <p14:creationId xmlns:p14="http://schemas.microsoft.com/office/powerpoint/2010/main" val="36642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295777"/>
              </p:ext>
            </p:extLst>
          </p:nvPr>
        </p:nvGraphicFramePr>
        <p:xfrm>
          <a:off x="457199" y="1286630"/>
          <a:ext cx="8367691" cy="471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0012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Expand uses for CBO</a:t>
            </a:r>
          </a:p>
          <a:p>
            <a:pPr lvl="1"/>
            <a:r>
              <a:rPr lang="en-US" dirty="0" smtClean="0"/>
              <a:t>Join Algorithm selection</a:t>
            </a:r>
          </a:p>
          <a:p>
            <a:pPr lvl="1"/>
            <a:r>
              <a:rPr lang="en-US" dirty="0" err="1" smtClean="0"/>
              <a:t>Tez</a:t>
            </a:r>
            <a:r>
              <a:rPr lang="en-US" dirty="0" smtClean="0"/>
              <a:t> checkpoint selection (recovery)</a:t>
            </a:r>
          </a:p>
          <a:p>
            <a:r>
              <a:rPr lang="en-US" dirty="0" smtClean="0"/>
              <a:t>Temp </a:t>
            </a:r>
            <a:r>
              <a:rPr lang="en-US" dirty="0"/>
              <a:t>Tables</a:t>
            </a:r>
          </a:p>
          <a:p>
            <a:pPr lvl="1"/>
            <a:r>
              <a:rPr lang="en-US" dirty="0" smtClean="0"/>
              <a:t>Session life-time </a:t>
            </a:r>
            <a:endParaRPr lang="en-US" dirty="0"/>
          </a:p>
          <a:p>
            <a:pPr lvl="1"/>
            <a:r>
              <a:rPr lang="en-US" dirty="0" smtClean="0"/>
              <a:t>Sharing </a:t>
            </a:r>
            <a:r>
              <a:rPr lang="en-US" dirty="0"/>
              <a:t>of intermediate results</a:t>
            </a:r>
          </a:p>
          <a:p>
            <a:r>
              <a:rPr lang="en-US" dirty="0"/>
              <a:t>Materialized views</a:t>
            </a:r>
          </a:p>
          <a:p>
            <a:pPr lvl="1"/>
            <a:r>
              <a:rPr lang="en-US" dirty="0"/>
              <a:t>Pre-compute common results/aggregations</a:t>
            </a:r>
          </a:p>
          <a:p>
            <a:pPr lvl="1"/>
            <a:r>
              <a:rPr lang="en-US" dirty="0"/>
              <a:t>Transparently route via </a:t>
            </a:r>
            <a:r>
              <a:rPr lang="en-US" dirty="0" smtClean="0"/>
              <a:t>CBO</a:t>
            </a:r>
          </a:p>
          <a:p>
            <a:r>
              <a:rPr lang="en-US" dirty="0" smtClean="0"/>
              <a:t>Join/Grouping w/o sort</a:t>
            </a:r>
          </a:p>
          <a:p>
            <a:pPr lvl="1"/>
            <a:r>
              <a:rPr lang="en-US" dirty="0" err="1" smtClean="0"/>
              <a:t>Tez</a:t>
            </a:r>
            <a:r>
              <a:rPr lang="en-US" dirty="0" smtClean="0"/>
              <a:t> decouples algorithm from data transfer</a:t>
            </a:r>
          </a:p>
          <a:p>
            <a:r>
              <a:rPr lang="en-US" dirty="0" smtClean="0"/>
              <a:t>Sort-merge bucket in </a:t>
            </a:r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Leverage vertex manager</a:t>
            </a:r>
          </a:p>
          <a:p>
            <a:pPr lvl="1"/>
            <a:r>
              <a:rPr lang="en-US" dirty="0" smtClean="0"/>
              <a:t>Co-locate partitions on HDFS</a:t>
            </a:r>
          </a:p>
          <a:p>
            <a:r>
              <a:rPr lang="en-US" dirty="0" smtClean="0"/>
              <a:t>Inline sampling/range partitioning with </a:t>
            </a:r>
            <a:r>
              <a:rPr lang="en-US" dirty="0" err="1" smtClean="0"/>
              <a:t>Tez</a:t>
            </a:r>
            <a:endParaRPr lang="en-US" dirty="0" smtClean="0"/>
          </a:p>
          <a:p>
            <a:pPr lvl="1"/>
            <a:r>
              <a:rPr lang="en-US" dirty="0" smtClean="0"/>
              <a:t>Sample/create histogram dynamically for skew joins and total order sort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41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55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17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549406" y="1431536"/>
            <a:ext cx="7556577" cy="2209131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/>
          <a:lstStyle/>
          <a:p>
            <a:r>
              <a:rPr lang="en-US" sz="1100" dirty="0" smtClean="0"/>
              <a:t>select  </a:t>
            </a:r>
            <a:r>
              <a:rPr lang="en-US" sz="1100" dirty="0" err="1" smtClean="0"/>
              <a:t>i_item_id</a:t>
            </a:r>
            <a:endParaRPr lang="en-US" sz="1100" dirty="0" smtClean="0"/>
          </a:p>
          <a:p>
            <a:r>
              <a:rPr lang="en-US" sz="1100" dirty="0" smtClean="0"/>
              <a:t>       ,</a:t>
            </a:r>
            <a:r>
              <a:rPr lang="en-US" sz="1100" dirty="0" err="1" smtClean="0"/>
              <a:t>i_item_desc</a:t>
            </a:r>
            <a:endParaRPr lang="en-US" sz="1100" dirty="0" smtClean="0"/>
          </a:p>
          <a:p>
            <a:r>
              <a:rPr lang="en-US" sz="1100" dirty="0" smtClean="0"/>
              <a:t>       ,</a:t>
            </a:r>
            <a:r>
              <a:rPr lang="en-US" sz="1100" dirty="0" err="1" smtClean="0"/>
              <a:t>s_state</a:t>
            </a:r>
            <a:endParaRPr lang="en-US" sz="1100" dirty="0" smtClean="0"/>
          </a:p>
          <a:p>
            <a:r>
              <a:rPr lang="en-US" sz="1100" dirty="0" smtClean="0"/>
              <a:t>       ,count(</a:t>
            </a:r>
            <a:r>
              <a:rPr lang="en-US" sz="1100" dirty="0" err="1" smtClean="0"/>
              <a:t>ss_quantity</a:t>
            </a:r>
            <a:r>
              <a:rPr lang="en-US" sz="1100" dirty="0" smtClean="0"/>
              <a:t>) as </a:t>
            </a:r>
            <a:r>
              <a:rPr lang="en-US" sz="1100" dirty="0" err="1" smtClean="0"/>
              <a:t>store_sales_quantitycount</a:t>
            </a:r>
            <a:endParaRPr lang="en-US" sz="1100" dirty="0" smtClean="0"/>
          </a:p>
          <a:p>
            <a:r>
              <a:rPr lang="en-US" sz="1100" dirty="0" smtClean="0"/>
              <a:t>       ,….</a:t>
            </a:r>
          </a:p>
          <a:p>
            <a:r>
              <a:rPr lang="en-US" sz="1100" dirty="0" smtClean="0"/>
              <a:t> from </a:t>
            </a:r>
            <a:r>
              <a:rPr lang="en-US" sz="1100" dirty="0" err="1" smtClean="0"/>
              <a:t>store_sales</a:t>
            </a:r>
            <a:r>
              <a:rPr lang="en-US" sz="1100" dirty="0" smtClean="0"/>
              <a:t> </a:t>
            </a:r>
            <a:r>
              <a:rPr lang="en-US" sz="1100" dirty="0" err="1" smtClean="0"/>
              <a:t>ss</a:t>
            </a:r>
            <a:r>
              <a:rPr lang="en-US" sz="1100" dirty="0"/>
              <a:t> </a:t>
            </a:r>
            <a:r>
              <a:rPr lang="en-US" sz="1100" dirty="0" smtClean="0"/>
              <a:t>,</a:t>
            </a:r>
            <a:r>
              <a:rPr lang="en-US" sz="1100" dirty="0" err="1" smtClean="0"/>
              <a:t>store_returns</a:t>
            </a:r>
            <a:r>
              <a:rPr lang="en-US" sz="1100" dirty="0" smtClean="0"/>
              <a:t> </a:t>
            </a:r>
            <a:r>
              <a:rPr lang="en-US" sz="1100" dirty="0" err="1" smtClean="0"/>
              <a:t>sr</a:t>
            </a:r>
            <a:r>
              <a:rPr lang="en-US" sz="1100" dirty="0" smtClean="0"/>
              <a:t>, </a:t>
            </a:r>
            <a:r>
              <a:rPr lang="en-US" sz="1100" dirty="0" err="1" smtClean="0"/>
              <a:t>catalog_sales</a:t>
            </a:r>
            <a:r>
              <a:rPr lang="en-US" sz="1100" dirty="0" smtClean="0"/>
              <a:t> </a:t>
            </a:r>
            <a:r>
              <a:rPr lang="en-US" sz="1100" dirty="0" err="1" smtClean="0"/>
              <a:t>cs</a:t>
            </a:r>
            <a:r>
              <a:rPr lang="en-US" sz="1100" dirty="0" smtClean="0"/>
              <a:t>, </a:t>
            </a:r>
            <a:r>
              <a:rPr lang="en-US" sz="1100" dirty="0" err="1" smtClean="0"/>
              <a:t>date_dim</a:t>
            </a:r>
            <a:r>
              <a:rPr lang="en-US" sz="1100" dirty="0" smtClean="0"/>
              <a:t> d1, </a:t>
            </a:r>
            <a:r>
              <a:rPr lang="en-US" sz="1100" dirty="0" err="1" smtClean="0"/>
              <a:t>date_dim</a:t>
            </a:r>
            <a:r>
              <a:rPr lang="en-US" sz="1100" dirty="0" smtClean="0"/>
              <a:t> d2, </a:t>
            </a:r>
            <a:r>
              <a:rPr lang="en-US" sz="1100" dirty="0" err="1" smtClean="0"/>
              <a:t>date_dim</a:t>
            </a:r>
            <a:r>
              <a:rPr lang="en-US" sz="1100" dirty="0" smtClean="0"/>
              <a:t> d3, store s, item </a:t>
            </a:r>
            <a:r>
              <a:rPr lang="en-US" sz="1100" dirty="0" err="1" smtClean="0"/>
              <a:t>i</a:t>
            </a:r>
            <a:endParaRPr lang="en-US" sz="1100" dirty="0" smtClean="0"/>
          </a:p>
          <a:p>
            <a:r>
              <a:rPr lang="en-US" sz="1100" dirty="0" smtClean="0"/>
              <a:t> where d1.d_quarter_name = '2000Q1’</a:t>
            </a:r>
            <a:r>
              <a:rPr lang="en-US" sz="1100" dirty="0"/>
              <a:t> </a:t>
            </a:r>
            <a:r>
              <a:rPr lang="en-US" sz="1100" dirty="0" smtClean="0"/>
              <a:t>and d1.d_date_sk = </a:t>
            </a:r>
            <a:r>
              <a:rPr lang="en-US" sz="1100" dirty="0" err="1" smtClean="0"/>
              <a:t>ss.ss_sold_date_sk</a:t>
            </a:r>
            <a:r>
              <a:rPr lang="en-US" sz="1100" dirty="0"/>
              <a:t> </a:t>
            </a:r>
            <a:r>
              <a:rPr lang="en-US" sz="1100" dirty="0" smtClean="0"/>
              <a:t>and </a:t>
            </a:r>
            <a:r>
              <a:rPr lang="en-US" sz="1100" dirty="0" err="1" smtClean="0"/>
              <a:t>i.i_item_sk</a:t>
            </a:r>
            <a:r>
              <a:rPr lang="en-US" sz="1100" dirty="0" smtClean="0"/>
              <a:t> = </a:t>
            </a:r>
            <a:r>
              <a:rPr lang="en-US" sz="1100" dirty="0" err="1" smtClean="0"/>
              <a:t>ss.ss_item_sk</a:t>
            </a:r>
            <a:endParaRPr lang="en-US" sz="1100" dirty="0" smtClean="0"/>
          </a:p>
          <a:p>
            <a:r>
              <a:rPr lang="en-US" sz="1100" dirty="0" smtClean="0"/>
              <a:t>   and </a:t>
            </a:r>
            <a:r>
              <a:rPr lang="en-US" sz="1100" dirty="0" err="1" smtClean="0"/>
              <a:t>s.s_store_sk</a:t>
            </a:r>
            <a:r>
              <a:rPr lang="en-US" sz="1100" dirty="0" smtClean="0"/>
              <a:t> = </a:t>
            </a:r>
            <a:r>
              <a:rPr lang="en-US" sz="1100" dirty="0" err="1" smtClean="0"/>
              <a:t>ss.ss_store_sk</a:t>
            </a:r>
            <a:r>
              <a:rPr lang="en-US" sz="1100" dirty="0"/>
              <a:t> </a:t>
            </a:r>
            <a:r>
              <a:rPr lang="en-US" sz="1100" dirty="0" smtClean="0"/>
              <a:t>and </a:t>
            </a:r>
            <a:r>
              <a:rPr lang="en-US" sz="1100" dirty="0" err="1" smtClean="0"/>
              <a:t>ss.ss_customer_sk</a:t>
            </a:r>
            <a:r>
              <a:rPr lang="en-US" sz="1100" dirty="0" smtClean="0"/>
              <a:t> = </a:t>
            </a:r>
            <a:r>
              <a:rPr lang="en-US" sz="1100" dirty="0" err="1" smtClean="0"/>
              <a:t>sr.sr_customer_sk</a:t>
            </a:r>
            <a:r>
              <a:rPr lang="en-US" sz="1100" dirty="0"/>
              <a:t> </a:t>
            </a:r>
            <a:r>
              <a:rPr lang="en-US" sz="1100" dirty="0" smtClean="0"/>
              <a:t>and </a:t>
            </a:r>
            <a:r>
              <a:rPr lang="en-US" sz="1100" dirty="0" err="1" smtClean="0"/>
              <a:t>ss.ss_item_sk</a:t>
            </a:r>
            <a:r>
              <a:rPr lang="en-US" sz="1100" dirty="0" smtClean="0"/>
              <a:t> = </a:t>
            </a:r>
            <a:r>
              <a:rPr lang="en-US" sz="1100" dirty="0" err="1" smtClean="0"/>
              <a:t>sr.sr_item_sk</a:t>
            </a:r>
            <a:endParaRPr lang="en-US" sz="1100" dirty="0" smtClean="0"/>
          </a:p>
          <a:p>
            <a:r>
              <a:rPr lang="en-US" sz="1100" dirty="0" smtClean="0"/>
              <a:t>   …</a:t>
            </a:r>
          </a:p>
          <a:p>
            <a:r>
              <a:rPr lang="en-US" sz="1100" dirty="0" smtClean="0"/>
              <a:t> group by </a:t>
            </a:r>
            <a:r>
              <a:rPr lang="en-US" sz="1100" dirty="0" err="1" smtClean="0"/>
              <a:t>i_item_id</a:t>
            </a:r>
            <a:r>
              <a:rPr lang="en-US" sz="1100" dirty="0" smtClean="0"/>
              <a:t> ,</a:t>
            </a:r>
            <a:r>
              <a:rPr lang="en-US" sz="1100" dirty="0" err="1" smtClean="0"/>
              <a:t>i_item_desc</a:t>
            </a:r>
            <a:r>
              <a:rPr lang="en-US" sz="1100" dirty="0"/>
              <a:t>,</a:t>
            </a:r>
            <a:r>
              <a:rPr lang="en-US" sz="1100" dirty="0" smtClean="0"/>
              <a:t> ,</a:t>
            </a:r>
            <a:r>
              <a:rPr lang="en-US" sz="1100" dirty="0" err="1" smtClean="0"/>
              <a:t>s_state</a:t>
            </a:r>
            <a:endParaRPr lang="en-US" sz="1100" dirty="0" smtClean="0"/>
          </a:p>
          <a:p>
            <a:r>
              <a:rPr lang="en-US" sz="1100" dirty="0" smtClean="0"/>
              <a:t> order by </a:t>
            </a:r>
            <a:r>
              <a:rPr lang="en-US" sz="1100" dirty="0" err="1" smtClean="0"/>
              <a:t>i_item_id</a:t>
            </a:r>
            <a:r>
              <a:rPr lang="en-US" sz="1100" dirty="0" smtClean="0"/>
              <a:t> ,</a:t>
            </a:r>
            <a:r>
              <a:rPr lang="en-US" sz="1100" dirty="0" err="1" smtClean="0"/>
              <a:t>i_item_desc</a:t>
            </a:r>
            <a:r>
              <a:rPr lang="en-US" sz="1100" dirty="0" smtClean="0"/>
              <a:t>, </a:t>
            </a:r>
            <a:r>
              <a:rPr lang="en-US" sz="1100" dirty="0" err="1" smtClean="0"/>
              <a:t>s_state</a:t>
            </a:r>
            <a:endParaRPr lang="en-US" sz="1100" dirty="0" smtClean="0"/>
          </a:p>
          <a:p>
            <a:r>
              <a:rPr lang="en-US" sz="1100" dirty="0" smtClean="0"/>
              <a:t>limit 100;</a:t>
            </a:r>
            <a:endParaRPr lang="en-US" sz="11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3776286"/>
            <a:ext cx="5009848" cy="10223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200" smtClean="0"/>
              <a:t>Joins Store Sales, Store Returns and Catalog Sales fact tables.</a:t>
            </a:r>
          </a:p>
          <a:p>
            <a:pPr>
              <a:buFont typeface="Wingdings" pitchFamily="2" charset="2"/>
              <a:buChar char="Ø"/>
            </a:pPr>
            <a:r>
              <a:rPr lang="en-US" sz="1200" smtClean="0"/>
              <a:t>Each of the fact tables are independently restricted by time.</a:t>
            </a:r>
          </a:p>
          <a:p>
            <a:pPr>
              <a:buFont typeface="Wingdings" pitchFamily="2" charset="2"/>
              <a:buChar char="Ø"/>
            </a:pPr>
            <a:r>
              <a:rPr lang="en-US" sz="1200" smtClean="0"/>
              <a:t>Analysis at Item and Store grain, so these dimensions are also joined in.</a:t>
            </a:r>
          </a:p>
          <a:p>
            <a:pPr>
              <a:buFont typeface="Wingdings" pitchFamily="2" charset="2"/>
              <a:buChar char="Ø"/>
            </a:pPr>
            <a:r>
              <a:rPr lang="en-US" sz="1200" smtClean="0"/>
              <a:t>As specified Query starts by joining the 3 Fact tables.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3" name="Picture 12" descr="join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4" y="4764769"/>
            <a:ext cx="6676571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17</a:t>
            </a:r>
            <a:endParaRPr lang="en-US" dirty="0"/>
          </a:p>
        </p:txBody>
      </p:sp>
      <p:pic>
        <p:nvPicPr>
          <p:cNvPr id="11" name="Picture 10" descr="CB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875603"/>
            <a:ext cx="5667551" cy="250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NonCB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1287341"/>
            <a:ext cx="5667551" cy="2490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joinTre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8" y="1287341"/>
            <a:ext cx="2733523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394016" y="1404828"/>
            <a:ext cx="131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Specified </a:t>
            </a:r>
          </a:p>
          <a:p>
            <a:r>
              <a:rPr lang="en-US" sz="2400" dirty="0" smtClean="0"/>
              <a:t>Join Tree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90570" y="1392343"/>
            <a:ext cx="219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 CBO Plan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58099" y="4073765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CBO Plan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93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TPC-DS Query 17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14890"/>
              </p:ext>
            </p:extLst>
          </p:nvPr>
        </p:nvGraphicFramePr>
        <p:xfrm>
          <a:off x="693560" y="1959156"/>
          <a:ext cx="3035193" cy="11547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63854"/>
                <a:gridCol w="863854"/>
                <a:gridCol w="1307485"/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 2</a:t>
                      </a:r>
                      <a:endParaRPr lang="en-US" sz="1400" dirty="0"/>
                    </a:p>
                  </a:txBody>
                  <a:tcPr/>
                </a:tc>
              </a:tr>
              <a:tr h="331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 CBO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127.53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100.71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31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44.52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01106" y="1641924"/>
            <a:ext cx="5142894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Fact tables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partitioned by Day,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bucketed by Item</a:t>
            </a:r>
          </a:p>
          <a:p>
            <a:pPr marL="342900" indent="-342900">
              <a:buFont typeface="Wingdings" charset="2"/>
              <a:buChar char="v"/>
            </a:pPr>
            <a:r>
              <a:rPr lang="en-US" sz="1600" dirty="0" smtClean="0"/>
              <a:t>Bucketing off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Bucketing should help CBO plan. 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1400" dirty="0" smtClean="0"/>
              <a:t>SR table much smaller. Better chance of Bucket Join in place of Shuffle Join.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58362"/>
              </p:ext>
            </p:extLst>
          </p:nvPr>
        </p:nvGraphicFramePr>
        <p:xfrm>
          <a:off x="717989" y="4055670"/>
          <a:ext cx="7821249" cy="2311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59440"/>
                <a:gridCol w="22618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 Ordering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 Estimate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['item', [[[[[['d2',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catalog_sales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'], 'd1'], 'd3'], 'store']]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3547898.061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'd2’]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19224.71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store_returns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23057497.991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['d1', '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store_sales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26142.943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6797" y="1558886"/>
            <a:ext cx="353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Facts restricted to 3 months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17988" y="3622554"/>
            <a:ext cx="48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Orderings considered by Planner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543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058" y="2448798"/>
            <a:ext cx="8229600" cy="3922721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Tez (“Speed”)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063032"/>
            <a:ext cx="8229600" cy="5402856"/>
          </a:xfrm>
        </p:spPr>
        <p:txBody>
          <a:bodyPr/>
          <a:lstStyle/>
          <a:p>
            <a:r>
              <a:rPr lang="en-US" sz="2000" dirty="0" smtClean="0"/>
              <a:t>Replaces MapReduce as primitive for Pig, Hive, Cascading etc.</a:t>
            </a:r>
          </a:p>
          <a:p>
            <a:pPr lvl="1"/>
            <a:r>
              <a:rPr lang="en-US" sz="1800" dirty="0" smtClean="0"/>
              <a:t>Smaller latency for interactive queries</a:t>
            </a:r>
          </a:p>
          <a:p>
            <a:pPr lvl="1"/>
            <a:r>
              <a:rPr lang="en-US" sz="1800" dirty="0" smtClean="0"/>
              <a:t>Higher throughput for batch queries</a:t>
            </a:r>
          </a:p>
          <a:p>
            <a:pPr lvl="1"/>
            <a:r>
              <a:rPr lang="en-US" sz="1800" dirty="0" smtClean="0"/>
              <a:t>22 </a:t>
            </a:r>
            <a:r>
              <a:rPr lang="en-US" sz="1800" dirty="0"/>
              <a:t>contributors: Hortonworks (13), Facebook, Twitter, Yahoo, Microsoft</a:t>
            </a:r>
          </a:p>
          <a:p>
            <a:pPr lvl="1"/>
            <a:endParaRPr lang="en-US" sz="1800" i="1" dirty="0">
              <a:solidFill>
                <a:srgbClr val="69BE28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5131" y="5932534"/>
            <a:ext cx="781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 smtClean="0"/>
              <a:t>YARN ApplicationMaster </a:t>
            </a:r>
            <a:r>
              <a:rPr lang="en-US" b="1" dirty="0"/>
              <a:t>to run DAG of </a:t>
            </a:r>
            <a:r>
              <a:rPr lang="en-US" b="1" dirty="0" err="1" smtClean="0"/>
              <a:t>Tez</a:t>
            </a:r>
            <a:r>
              <a:rPr lang="en-US" b="1" dirty="0" smtClean="0"/>
              <a:t> Tasks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786397" y="2448798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Task with pluggable </a:t>
            </a:r>
            <a:r>
              <a:rPr lang="en-US" b="1" i="1" dirty="0" smtClean="0"/>
              <a:t>Input, Processor and Output</a:t>
            </a:r>
            <a:endParaRPr lang="en-US" b="1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5505241" y="2910954"/>
            <a:ext cx="2577962" cy="2975729"/>
            <a:chOff x="5049998" y="1556404"/>
            <a:chExt cx="2902975" cy="3467791"/>
          </a:xfrm>
        </p:grpSpPr>
        <p:sp>
          <p:nvSpPr>
            <p:cNvPr id="77" name="Rectangle 76"/>
            <p:cNvSpPr/>
            <p:nvPr/>
          </p:nvSpPr>
          <p:spPr>
            <a:xfrm>
              <a:off x="5049998" y="1563512"/>
              <a:ext cx="206827" cy="191565"/>
            </a:xfrm>
            <a:prstGeom prst="rect">
              <a:avLst/>
            </a:prstGeom>
            <a:solidFill>
              <a:srgbClr val="FFFFFF">
                <a:lumMod val="40000"/>
                <a:lumOff val="60000"/>
              </a:srgbClr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375011" y="1556404"/>
              <a:ext cx="206827" cy="191565"/>
            </a:xfrm>
            <a:prstGeom prst="rect">
              <a:avLst/>
            </a:prstGeom>
            <a:solidFill>
              <a:srgbClr val="FFFFFF">
                <a:lumMod val="40000"/>
                <a:lumOff val="60000"/>
              </a:srgbClr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92333" y="1556404"/>
              <a:ext cx="206827" cy="191565"/>
            </a:xfrm>
            <a:prstGeom prst="rect">
              <a:avLst/>
            </a:prstGeom>
            <a:solidFill>
              <a:srgbClr val="FFFFFF">
                <a:lumMod val="40000"/>
                <a:lumOff val="60000"/>
              </a:srgbClr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97736" y="2055574"/>
              <a:ext cx="206827" cy="191565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77" idx="2"/>
              <a:endCxn id="80" idx="0"/>
            </p:cNvCxnSpPr>
            <p:nvPr/>
          </p:nvCxnSpPr>
          <p:spPr>
            <a:xfrm>
              <a:off x="5153412" y="1755076"/>
              <a:ext cx="147738" cy="30049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2" name="Straight Connector 81"/>
            <p:cNvCxnSpPr>
              <a:stCxn id="78" idx="2"/>
              <a:endCxn id="80" idx="0"/>
            </p:cNvCxnSpPr>
            <p:nvPr/>
          </p:nvCxnSpPr>
          <p:spPr>
            <a:xfrm flipH="1">
              <a:off x="5301150" y="1747969"/>
              <a:ext cx="177275" cy="307606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79" idx="2"/>
              <a:endCxn id="80" idx="0"/>
            </p:cNvCxnSpPr>
            <p:nvPr/>
          </p:nvCxnSpPr>
          <p:spPr>
            <a:xfrm flipH="1">
              <a:off x="5301150" y="1747969"/>
              <a:ext cx="494597" cy="307606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4" name="Rectangle 83"/>
            <p:cNvSpPr/>
            <p:nvPr/>
          </p:nvSpPr>
          <p:spPr>
            <a:xfrm>
              <a:off x="5544598" y="2048467"/>
              <a:ext cx="206827" cy="191565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77" idx="2"/>
              <a:endCxn id="84" idx="0"/>
            </p:cNvCxnSpPr>
            <p:nvPr/>
          </p:nvCxnSpPr>
          <p:spPr>
            <a:xfrm>
              <a:off x="5153412" y="1755076"/>
              <a:ext cx="494600" cy="29339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6" name="Straight Connector 85"/>
            <p:cNvCxnSpPr>
              <a:stCxn id="78" idx="2"/>
              <a:endCxn id="84" idx="0"/>
            </p:cNvCxnSpPr>
            <p:nvPr/>
          </p:nvCxnSpPr>
          <p:spPr>
            <a:xfrm>
              <a:off x="5478426" y="1747969"/>
              <a:ext cx="169586" cy="30049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Straight Connector 86"/>
            <p:cNvCxnSpPr>
              <a:stCxn id="79" idx="2"/>
              <a:endCxn id="80" idx="0"/>
            </p:cNvCxnSpPr>
            <p:nvPr/>
          </p:nvCxnSpPr>
          <p:spPr>
            <a:xfrm flipH="1">
              <a:off x="5301150" y="1747969"/>
              <a:ext cx="494597" cy="307606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8" name="Straight Connector 87"/>
            <p:cNvCxnSpPr>
              <a:stCxn id="79" idx="2"/>
              <a:endCxn id="84" idx="0"/>
            </p:cNvCxnSpPr>
            <p:nvPr/>
          </p:nvCxnSpPr>
          <p:spPr>
            <a:xfrm flipH="1">
              <a:off x="5648012" y="1747969"/>
              <a:ext cx="147736" cy="300498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9" name="Rectangle 88"/>
            <p:cNvSpPr/>
            <p:nvPr/>
          </p:nvSpPr>
          <p:spPr>
            <a:xfrm>
              <a:off x="5782544" y="3555829"/>
              <a:ext cx="206827" cy="191565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0" name="Straight Connector 89"/>
            <p:cNvCxnSpPr>
              <a:stCxn id="80" idx="2"/>
              <a:endCxn id="89" idx="0"/>
            </p:cNvCxnSpPr>
            <p:nvPr/>
          </p:nvCxnSpPr>
          <p:spPr>
            <a:xfrm>
              <a:off x="5301150" y="2247139"/>
              <a:ext cx="584808" cy="1308690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Connector 90"/>
            <p:cNvCxnSpPr>
              <a:stCxn id="84" idx="2"/>
              <a:endCxn id="89" idx="0"/>
            </p:cNvCxnSpPr>
            <p:nvPr/>
          </p:nvCxnSpPr>
          <p:spPr>
            <a:xfrm>
              <a:off x="5648012" y="2240032"/>
              <a:ext cx="237946" cy="1315797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2" name="Rectangle 91"/>
            <p:cNvSpPr/>
            <p:nvPr/>
          </p:nvSpPr>
          <p:spPr>
            <a:xfrm>
              <a:off x="7399284" y="2433094"/>
              <a:ext cx="206827" cy="191565"/>
            </a:xfrm>
            <a:prstGeom prst="rect">
              <a:avLst/>
            </a:prstGeom>
            <a:solidFill>
              <a:srgbClr val="FFFFFF">
                <a:lumMod val="40000"/>
                <a:lumOff val="60000"/>
              </a:srgbClr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746146" y="2433094"/>
              <a:ext cx="206827" cy="191565"/>
            </a:xfrm>
            <a:prstGeom prst="rect">
              <a:avLst/>
            </a:prstGeom>
            <a:solidFill>
              <a:srgbClr val="FFFFFF">
                <a:lumMod val="40000"/>
                <a:lumOff val="60000"/>
              </a:srgbClr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576559" y="2876999"/>
              <a:ext cx="206827" cy="191565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2" idx="2"/>
              <a:endCxn id="94" idx="0"/>
            </p:cNvCxnSpPr>
            <p:nvPr/>
          </p:nvCxnSpPr>
          <p:spPr>
            <a:xfrm>
              <a:off x="7502698" y="2624659"/>
              <a:ext cx="177275" cy="252341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6" name="Straight Connector 95"/>
            <p:cNvCxnSpPr>
              <a:stCxn id="93" idx="2"/>
              <a:endCxn id="94" idx="0"/>
            </p:cNvCxnSpPr>
            <p:nvPr/>
          </p:nvCxnSpPr>
          <p:spPr>
            <a:xfrm flipH="1">
              <a:off x="7679973" y="2624659"/>
              <a:ext cx="169586" cy="252341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7" name="Rectangle 96"/>
            <p:cNvSpPr/>
            <p:nvPr/>
          </p:nvSpPr>
          <p:spPr>
            <a:xfrm>
              <a:off x="6816679" y="4832630"/>
              <a:ext cx="206827" cy="191565"/>
            </a:xfrm>
            <a:prstGeom prst="rect">
              <a:avLst/>
            </a:prstGeom>
            <a:solidFill>
              <a:srgbClr val="69BE28"/>
            </a:solidFill>
            <a:ln w="9525" cap="flat" cmpd="sng" algn="ctr">
              <a:solidFill>
                <a:srgbClr val="69BE28">
                  <a:shade val="95000"/>
                  <a:satMod val="105000"/>
                </a:srgb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8" name="Straight Connector 97"/>
            <p:cNvCxnSpPr>
              <a:stCxn id="89" idx="2"/>
              <a:endCxn id="97" idx="0"/>
            </p:cNvCxnSpPr>
            <p:nvPr/>
          </p:nvCxnSpPr>
          <p:spPr>
            <a:xfrm>
              <a:off x="5885958" y="3747394"/>
              <a:ext cx="1034135" cy="1085236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94" idx="2"/>
            </p:cNvCxnSpPr>
            <p:nvPr/>
          </p:nvCxnSpPr>
          <p:spPr>
            <a:xfrm flipH="1">
              <a:off x="6920093" y="3068564"/>
              <a:ext cx="759880" cy="1764066"/>
            </a:xfrm>
            <a:prstGeom prst="line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00" name="TextBox 99"/>
          <p:cNvSpPr txBox="1"/>
          <p:nvPr/>
        </p:nvSpPr>
        <p:spPr>
          <a:xfrm>
            <a:off x="1208346" y="5256849"/>
            <a:ext cx="3220512" cy="30777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Tez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Task -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&lt;Input, Processor, Output&gt;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936058" y="3618571"/>
            <a:ext cx="3765088" cy="1534334"/>
            <a:chOff x="936058" y="2722711"/>
            <a:chExt cx="3765088" cy="1534334"/>
          </a:xfrm>
        </p:grpSpPr>
        <p:grpSp>
          <p:nvGrpSpPr>
            <p:cNvPr id="102" name="Group 101"/>
            <p:cNvGrpSpPr/>
            <p:nvPr/>
          </p:nvGrpSpPr>
          <p:grpSpPr>
            <a:xfrm>
              <a:off x="1893581" y="2722711"/>
              <a:ext cx="1850041" cy="1534334"/>
              <a:chOff x="3305741" y="3683740"/>
              <a:chExt cx="1850041" cy="153433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305741" y="3683740"/>
                <a:ext cx="1850041" cy="1534334"/>
              </a:xfrm>
              <a:prstGeom prst="roundRect">
                <a:avLst>
                  <a:gd name="adj" fmla="val 935"/>
                </a:avLst>
              </a:prstGeom>
              <a:solidFill>
                <a:srgbClr val="69BE28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914400"/>
                <a:r>
                  <a:rPr lang="en-US" sz="1400" kern="0" dirty="0">
                    <a:solidFill>
                      <a:srgbClr val="1E1E1E"/>
                    </a:solidFill>
                    <a:latin typeface="Calibri"/>
                    <a:cs typeface="Calibri"/>
                    <a:sym typeface="Arial"/>
                    <a:rtl val="0"/>
                  </a:rPr>
                  <a:t>Task</a:t>
                </a:r>
              </a:p>
            </p:txBody>
          </p:sp>
          <p:sp>
            <p:nvSpPr>
              <p:cNvPr id="106" name="Round Single Corner Rectangle 105"/>
              <p:cNvSpPr/>
              <p:nvPr/>
            </p:nvSpPr>
            <p:spPr>
              <a:xfrm>
                <a:off x="3687370" y="4069446"/>
                <a:ext cx="1086783" cy="762922"/>
              </a:xfrm>
              <a:prstGeom prst="round1Rect">
                <a:avLst/>
              </a:prstGeom>
              <a:solidFill>
                <a:srgbClr val="4C5A6A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Ins="0" rtlCol="0" anchor="ctr"/>
              <a:lstStyle/>
              <a:p>
                <a:pPr algn="ctr" defTabSz="914400"/>
                <a:r>
                  <a:rPr lang="en-US" sz="1600" kern="0" dirty="0">
                    <a:solidFill>
                      <a:srgbClr val="FFFFFF"/>
                    </a:solidFill>
                    <a:latin typeface="Calibri"/>
                    <a:cs typeface="Calibri"/>
                  </a:rPr>
                  <a:t>Processor</a:t>
                </a:r>
              </a:p>
            </p:txBody>
          </p:sp>
        </p:grpSp>
        <p:sp>
          <p:nvSpPr>
            <p:cNvPr id="103" name="Right Arrow 102"/>
            <p:cNvSpPr/>
            <p:nvPr/>
          </p:nvSpPr>
          <p:spPr>
            <a:xfrm>
              <a:off x="936058" y="3055478"/>
              <a:ext cx="1194290" cy="868800"/>
            </a:xfrm>
            <a:prstGeom prst="rightArrow">
              <a:avLst>
                <a:gd name="adj1" fmla="val 69755"/>
                <a:gd name="adj2" fmla="val 50659"/>
              </a:avLst>
            </a:prstGeom>
            <a:solidFill>
              <a:srgbClr val="4C5A6A"/>
            </a:solidFill>
            <a:ln w="9525" cap="flat" cmpd="sng" algn="ctr">
              <a:noFill/>
              <a:prstDash val="solid"/>
            </a:ln>
            <a:effectLst/>
          </p:spPr>
          <p:txBody>
            <a:bodyPr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Input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3506856" y="3055478"/>
              <a:ext cx="1194290" cy="868800"/>
            </a:xfrm>
            <a:prstGeom prst="rightArrow">
              <a:avLst>
                <a:gd name="adj1" fmla="val 69755"/>
                <a:gd name="adj2" fmla="val 50659"/>
              </a:avLst>
            </a:prstGeom>
            <a:solidFill>
              <a:srgbClr val="4C5A6A"/>
            </a:solidFill>
            <a:ln w="9525" cap="flat" cmpd="sng" algn="ctr">
              <a:noFill/>
              <a:prstDash val="solid"/>
            </a:ln>
            <a:effectLst/>
          </p:spPr>
          <p:txBody>
            <a:bodyPr rIns="0" rtlCol="0" anchor="ctr"/>
            <a:lstStyle/>
            <a:p>
              <a:pPr algn="ctr" defTabSz="914400"/>
              <a:r>
                <a:rPr lang="en-US" kern="0" dirty="0">
                  <a:solidFill>
                    <a:srgbClr val="FFFFFF"/>
                  </a:solidFill>
                  <a:latin typeface="Calibri"/>
                  <a:cs typeface="Calibri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055294"/>
              </p:ext>
            </p:extLst>
          </p:nvPr>
        </p:nvGraphicFramePr>
        <p:xfrm>
          <a:off x="78484" y="2371287"/>
          <a:ext cx="9006248" cy="3979300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4503124"/>
                <a:gridCol w="4503124"/>
              </a:tblGrid>
              <a:tr h="3735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MR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Hive – </a:t>
                      </a:r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Tez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6057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Hive-on-MR vs. Hive-on-Tez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725392" y="1150247"/>
            <a:ext cx="6222868" cy="1123411"/>
          </a:xfrm>
          <a:prstGeom prst="rect">
            <a:avLst/>
          </a:prstGeom>
          <a:ln w="3175" cmpd="sng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SELECT g1.x, g1.avg, g2.cnt</a:t>
            </a: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FROM (SELECT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a.x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, AVERAGE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.y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) AS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FROM a GROUP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BY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a.x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g1</a:t>
            </a: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JOIN (SELECT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b.x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, COUNT(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b.y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AS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FROM b GROUP BY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b.x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) g2</a:t>
            </a: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ON (g1.x = g2.x)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ct val="20000"/>
              </a:spcBef>
              <a:buFont typeface="Arial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ORDER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BY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avg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4960" y="3180183"/>
            <a:ext cx="14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GROUP a BY </a:t>
            </a:r>
            <a:r>
              <a:rPr lang="en-US" sz="1200" dirty="0" err="1" smtClean="0"/>
              <a:t>a.x</a:t>
            </a:r>
            <a:endParaRPr lang="en-US" sz="12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815896" y="4430713"/>
            <a:ext cx="894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JOIN (</a:t>
            </a:r>
            <a:r>
              <a:rPr lang="en-US" sz="1200" dirty="0" err="1" smtClean="0"/>
              <a:t>a,b</a:t>
            </a:r>
            <a:r>
              <a:rPr lang="en-US" sz="1200" dirty="0" smtClean="0"/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81759" y="2862482"/>
            <a:ext cx="136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GROUP b BY </a:t>
            </a:r>
            <a:r>
              <a:rPr lang="en-US" sz="1200" dirty="0" err="1" smtClean="0"/>
              <a:t>b.x</a:t>
            </a:r>
            <a:endParaRPr lang="en-US" sz="12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95460" y="5589727"/>
            <a:ext cx="102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 ORDER BY</a:t>
            </a:r>
          </a:p>
        </p:txBody>
      </p:sp>
      <p:cxnSp>
        <p:nvCxnSpPr>
          <p:cNvPr id="79" name="Straight Connector 78"/>
          <p:cNvCxnSpPr>
            <a:stCxn id="72" idx="2"/>
            <a:endCxn id="73" idx="0"/>
          </p:cNvCxnSpPr>
          <p:nvPr/>
        </p:nvCxnSpPr>
        <p:spPr>
          <a:xfrm flipH="1">
            <a:off x="2192950" y="3195378"/>
            <a:ext cx="441245" cy="28505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0" idx="2"/>
            <a:endCxn id="103" idx="0"/>
          </p:cNvCxnSpPr>
          <p:nvPr/>
        </p:nvCxnSpPr>
        <p:spPr>
          <a:xfrm>
            <a:off x="2351103" y="3195378"/>
            <a:ext cx="151293" cy="27839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968889" y="3015781"/>
            <a:ext cx="757564" cy="644249"/>
            <a:chOff x="1968889" y="3015781"/>
            <a:chExt cx="757564" cy="644249"/>
          </a:xfrm>
        </p:grpSpPr>
        <p:sp>
          <p:nvSpPr>
            <p:cNvPr id="69" name="Rectangle 68"/>
            <p:cNvSpPr/>
            <p:nvPr/>
          </p:nvSpPr>
          <p:spPr>
            <a:xfrm>
              <a:off x="1968889" y="3015781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258844" y="3015781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41936" y="3015781"/>
              <a:ext cx="184517" cy="1795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sz="1100" dirty="0" smtClean="0">
                  <a:solidFill>
                    <a:schemeClr val="bg2"/>
                  </a:solidFill>
                  <a:latin typeface="Arial"/>
                </a:rPr>
                <a:t>M</a:t>
              </a:r>
              <a:endParaRPr lang="en-US" sz="1100" dirty="0">
                <a:solidFill>
                  <a:schemeClr val="bg2"/>
                </a:solidFill>
                <a:latin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00691" y="3480433"/>
              <a:ext cx="184517" cy="179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FFFFFF"/>
                  </a:solidFill>
                  <a:latin typeface="Arial"/>
                </a:rPr>
                <a:t>R</a:t>
              </a:r>
            </a:p>
          </p:txBody>
        </p:sp>
        <p:cxnSp>
          <p:nvCxnSpPr>
            <p:cNvPr id="75" name="Straight Connector 74"/>
            <p:cNvCxnSpPr>
              <a:stCxn id="69" idx="2"/>
              <a:endCxn id="73" idx="0"/>
            </p:cNvCxnSpPr>
            <p:nvPr/>
          </p:nvCxnSpPr>
          <p:spPr>
            <a:xfrm>
              <a:off x="2061148" y="3195378"/>
              <a:ext cx="131802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2"/>
              <a:endCxn id="73" idx="0"/>
            </p:cNvCxnSpPr>
            <p:nvPr/>
          </p:nvCxnSpPr>
          <p:spPr>
            <a:xfrm flipH="1">
              <a:off x="2192950" y="3195378"/>
              <a:ext cx="158153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2410137" y="3473770"/>
              <a:ext cx="184517" cy="1795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rgbClr val="FFFFFF"/>
                  </a:solidFill>
                  <a:latin typeface="Arial"/>
                </a:rPr>
                <a:t>R</a:t>
              </a:r>
              <a:endParaRPr lang="en-US" sz="1100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4" name="Straight Connector 103"/>
            <p:cNvCxnSpPr>
              <a:stCxn id="69" idx="2"/>
              <a:endCxn id="103" idx="0"/>
            </p:cNvCxnSpPr>
            <p:nvPr/>
          </p:nvCxnSpPr>
          <p:spPr>
            <a:xfrm>
              <a:off x="2061148" y="3195378"/>
              <a:ext cx="441248" cy="27839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72" idx="2"/>
              <a:endCxn id="73" idx="0"/>
            </p:cNvCxnSpPr>
            <p:nvPr/>
          </p:nvCxnSpPr>
          <p:spPr>
            <a:xfrm flipH="1">
              <a:off x="2192950" y="3195378"/>
              <a:ext cx="441245" cy="285055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72" idx="2"/>
              <a:endCxn id="103" idx="0"/>
            </p:cNvCxnSpPr>
            <p:nvPr/>
          </p:nvCxnSpPr>
          <p:spPr>
            <a:xfrm flipH="1">
              <a:off x="2502396" y="3195378"/>
              <a:ext cx="131799" cy="278392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2766546" y="437675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075992" y="4376750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24699" y="4792923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1" name="Straight Connector 110"/>
          <p:cNvCxnSpPr>
            <a:stCxn id="108" idx="2"/>
            <a:endCxn id="110" idx="0"/>
          </p:cNvCxnSpPr>
          <p:nvPr/>
        </p:nvCxnSpPr>
        <p:spPr>
          <a:xfrm>
            <a:off x="2858805" y="4556347"/>
            <a:ext cx="158153" cy="23657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3" idx="2"/>
            <a:endCxn id="108" idx="0"/>
          </p:cNvCxnSpPr>
          <p:nvPr/>
        </p:nvCxnSpPr>
        <p:spPr>
          <a:xfrm>
            <a:off x="2192950" y="3660030"/>
            <a:ext cx="665855" cy="71672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2"/>
            <a:endCxn id="109" idx="0"/>
          </p:cNvCxnSpPr>
          <p:nvPr/>
        </p:nvCxnSpPr>
        <p:spPr>
          <a:xfrm>
            <a:off x="2502396" y="3653367"/>
            <a:ext cx="665855" cy="72338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2"/>
            <a:endCxn id="110" idx="0"/>
          </p:cNvCxnSpPr>
          <p:nvPr/>
        </p:nvCxnSpPr>
        <p:spPr>
          <a:xfrm flipH="1">
            <a:off x="3016958" y="4556347"/>
            <a:ext cx="151293" cy="23657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313532" y="3211165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622978" y="3211165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71685" y="3563568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8" name="Straight Connector 117"/>
          <p:cNvCxnSpPr>
            <a:stCxn id="115" idx="2"/>
            <a:endCxn id="117" idx="0"/>
          </p:cNvCxnSpPr>
          <p:nvPr/>
        </p:nvCxnSpPr>
        <p:spPr>
          <a:xfrm>
            <a:off x="3405791" y="3390762"/>
            <a:ext cx="158153" cy="17280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6" idx="2"/>
            <a:endCxn id="117" idx="0"/>
          </p:cNvCxnSpPr>
          <p:nvPr/>
        </p:nvCxnSpPr>
        <p:spPr>
          <a:xfrm flipH="1">
            <a:off x="3563944" y="3390762"/>
            <a:ext cx="151293" cy="17280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924699" y="5478695"/>
            <a:ext cx="184517" cy="179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917838" y="5841892"/>
            <a:ext cx="184517" cy="179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3" name="Straight Connector 122"/>
          <p:cNvCxnSpPr>
            <a:stCxn id="120" idx="2"/>
            <a:endCxn id="122" idx="0"/>
          </p:cNvCxnSpPr>
          <p:nvPr/>
        </p:nvCxnSpPr>
        <p:spPr>
          <a:xfrm flipH="1">
            <a:off x="3010097" y="5658292"/>
            <a:ext cx="6861" cy="18360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0" idx="2"/>
            <a:endCxn id="120" idx="0"/>
          </p:cNvCxnSpPr>
          <p:nvPr/>
        </p:nvCxnSpPr>
        <p:spPr>
          <a:xfrm>
            <a:off x="3016958" y="4972520"/>
            <a:ext cx="0" cy="50617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7" idx="2"/>
            <a:endCxn id="68" idx="1"/>
          </p:cNvCxnSpPr>
          <p:nvPr/>
        </p:nvCxnSpPr>
        <p:spPr>
          <a:xfrm>
            <a:off x="3563944" y="3743165"/>
            <a:ext cx="3084" cy="118987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gnetic Disk 2"/>
          <p:cNvSpPr/>
          <p:nvPr/>
        </p:nvSpPr>
        <p:spPr>
          <a:xfrm>
            <a:off x="2426462" y="3862152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Magnetic Disk 67"/>
          <p:cNvSpPr/>
          <p:nvPr/>
        </p:nvSpPr>
        <p:spPr>
          <a:xfrm>
            <a:off x="3326561" y="3862152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Magnetic Disk 70"/>
          <p:cNvSpPr/>
          <p:nvPr/>
        </p:nvSpPr>
        <p:spPr>
          <a:xfrm>
            <a:off x="2780279" y="5105328"/>
            <a:ext cx="480934" cy="277439"/>
          </a:xfrm>
          <a:prstGeom prst="flowChartMagneticDisk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HDFS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65299" y="3000982"/>
            <a:ext cx="0" cy="66617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65299" y="4315558"/>
            <a:ext cx="0" cy="59576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765299" y="5186111"/>
            <a:ext cx="13617" cy="84225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010097" y="3149615"/>
            <a:ext cx="1012299" cy="11375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475964" y="3439147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764589" y="3439147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046384" y="3439147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181859" y="4340200"/>
            <a:ext cx="183671" cy="1643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1" name="Straight Connector 140"/>
          <p:cNvCxnSpPr>
            <a:stCxn id="135" idx="2"/>
            <a:endCxn id="139" idx="0"/>
          </p:cNvCxnSpPr>
          <p:nvPr/>
        </p:nvCxnSpPr>
        <p:spPr>
          <a:xfrm>
            <a:off x="6567800" y="3603530"/>
            <a:ext cx="705895" cy="7366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6" idx="2"/>
            <a:endCxn id="139" idx="0"/>
          </p:cNvCxnSpPr>
          <p:nvPr/>
        </p:nvCxnSpPr>
        <p:spPr>
          <a:xfrm>
            <a:off x="6856425" y="3603530"/>
            <a:ext cx="417270" cy="7366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8" idx="2"/>
            <a:endCxn id="139" idx="0"/>
          </p:cNvCxnSpPr>
          <p:nvPr/>
        </p:nvCxnSpPr>
        <p:spPr>
          <a:xfrm>
            <a:off x="7138220" y="3603530"/>
            <a:ext cx="135475" cy="7366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7643104" y="4348521"/>
            <a:ext cx="183671" cy="1643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8" name="Straight Connector 147"/>
          <p:cNvCxnSpPr>
            <a:stCxn id="135" idx="2"/>
            <a:endCxn id="145" idx="0"/>
          </p:cNvCxnSpPr>
          <p:nvPr/>
        </p:nvCxnSpPr>
        <p:spPr>
          <a:xfrm>
            <a:off x="6567800" y="3603530"/>
            <a:ext cx="1167140" cy="7449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36" idx="2"/>
            <a:endCxn id="145" idx="0"/>
          </p:cNvCxnSpPr>
          <p:nvPr/>
        </p:nvCxnSpPr>
        <p:spPr>
          <a:xfrm>
            <a:off x="6856425" y="3603530"/>
            <a:ext cx="878515" cy="7449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8" idx="2"/>
            <a:endCxn id="139" idx="0"/>
          </p:cNvCxnSpPr>
          <p:nvPr/>
        </p:nvCxnSpPr>
        <p:spPr>
          <a:xfrm>
            <a:off x="7138220" y="3603530"/>
            <a:ext cx="135475" cy="73667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8" idx="2"/>
            <a:endCxn id="145" idx="0"/>
          </p:cNvCxnSpPr>
          <p:nvPr/>
        </p:nvCxnSpPr>
        <p:spPr>
          <a:xfrm>
            <a:off x="7138220" y="3603530"/>
            <a:ext cx="596720" cy="744991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438343" y="5021728"/>
            <a:ext cx="183671" cy="1643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2" name="Straight Connector 161"/>
          <p:cNvCxnSpPr>
            <a:stCxn id="139" idx="2"/>
            <a:endCxn id="156" idx="0"/>
          </p:cNvCxnSpPr>
          <p:nvPr/>
        </p:nvCxnSpPr>
        <p:spPr>
          <a:xfrm>
            <a:off x="7273695" y="4504583"/>
            <a:ext cx="256484" cy="51714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5" idx="2"/>
            <a:endCxn id="156" idx="0"/>
          </p:cNvCxnSpPr>
          <p:nvPr/>
        </p:nvCxnSpPr>
        <p:spPr>
          <a:xfrm flipH="1">
            <a:off x="7530179" y="4512904"/>
            <a:ext cx="204761" cy="5088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844271" y="3430598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162037" y="3442759"/>
            <a:ext cx="183671" cy="1643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Arial"/>
              </a:rPr>
              <a:t>M</a:t>
            </a:r>
            <a:endParaRPr lang="en-US" sz="11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938330" y="3723097"/>
            <a:ext cx="183671" cy="1643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  <a:latin typeface="Arial"/>
              </a:rPr>
              <a:t>R</a:t>
            </a:r>
            <a:endParaRPr lang="en-US" sz="11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9" name="Straight Connector 168"/>
          <p:cNvCxnSpPr>
            <a:stCxn id="166" idx="2"/>
          </p:cNvCxnSpPr>
          <p:nvPr/>
        </p:nvCxnSpPr>
        <p:spPr>
          <a:xfrm>
            <a:off x="7936107" y="3594981"/>
            <a:ext cx="115419" cy="189666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7" idx="2"/>
          </p:cNvCxnSpPr>
          <p:nvPr/>
        </p:nvCxnSpPr>
        <p:spPr>
          <a:xfrm flipH="1">
            <a:off x="8051526" y="3607142"/>
            <a:ext cx="202347" cy="177505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8" idx="2"/>
            <a:endCxn id="145" idx="3"/>
          </p:cNvCxnSpPr>
          <p:nvPr/>
        </p:nvCxnSpPr>
        <p:spPr>
          <a:xfrm flipH="1">
            <a:off x="7826775" y="3887480"/>
            <a:ext cx="203391" cy="543233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96272" y="3908758"/>
            <a:ext cx="1239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GROUP BY </a:t>
            </a:r>
            <a:r>
              <a:rPr lang="en-US" sz="1200" dirty="0" err="1" smtClean="0"/>
              <a:t>a.x</a:t>
            </a:r>
            <a:endParaRPr lang="en-US" sz="1200" dirty="0" smtClean="0"/>
          </a:p>
          <a:p>
            <a:pPr algn="ctr"/>
            <a:r>
              <a:rPr lang="en-US" sz="1200" dirty="0" smtClean="0"/>
              <a:t>JOIN (</a:t>
            </a:r>
            <a:r>
              <a:rPr lang="en-US" sz="1200" dirty="0" err="1" smtClean="0"/>
              <a:t>a,b</a:t>
            </a:r>
            <a:r>
              <a:rPr lang="en-US" sz="1200" dirty="0" smtClean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50098" y="4966828"/>
            <a:ext cx="98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ORDER BY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6300059" y="3695990"/>
            <a:ext cx="0" cy="66617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290798" y="4820483"/>
            <a:ext cx="0" cy="59576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47843" y="3072665"/>
            <a:ext cx="111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GROUP BY x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569203" y="3323094"/>
            <a:ext cx="1012299" cy="11375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ular Callout 125"/>
          <p:cNvSpPr/>
          <p:nvPr/>
        </p:nvSpPr>
        <p:spPr>
          <a:xfrm>
            <a:off x="7230055" y="1150247"/>
            <a:ext cx="1764912" cy="687598"/>
          </a:xfrm>
          <a:prstGeom prst="wedgeRectCallout">
            <a:avLst>
              <a:gd name="adj1" fmla="val -43505"/>
              <a:gd name="adj2" fmla="val 116544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FFFFFF"/>
                </a:solidFill>
              </a:rPr>
              <a:t>Tez</a:t>
            </a:r>
            <a:r>
              <a:rPr lang="en-US" sz="1400" dirty="0" smtClean="0">
                <a:solidFill>
                  <a:srgbClr val="FFFFFF"/>
                </a:solidFill>
              </a:rPr>
              <a:t> avoids unnecessary writes to HDFS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74386" y="60960"/>
            <a:ext cx="1357854" cy="46736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HIVE-4660</a:t>
            </a:r>
          </a:p>
        </p:txBody>
      </p:sp>
      <p:cxnSp>
        <p:nvCxnSpPr>
          <p:cNvPr id="127" name="Straight Connector 126"/>
          <p:cNvCxnSpPr>
            <a:stCxn id="168" idx="2"/>
            <a:endCxn id="139" idx="3"/>
          </p:cNvCxnSpPr>
          <p:nvPr/>
        </p:nvCxnSpPr>
        <p:spPr>
          <a:xfrm flipH="1">
            <a:off x="7365530" y="3887480"/>
            <a:ext cx="664636" cy="534912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09" idx="0"/>
          </p:cNvCxnSpPr>
          <p:nvPr/>
        </p:nvCxnSpPr>
        <p:spPr>
          <a:xfrm flipH="1">
            <a:off x="3168251" y="4139591"/>
            <a:ext cx="395694" cy="23715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68" idx="3"/>
            <a:endCxn id="108" idx="0"/>
          </p:cNvCxnSpPr>
          <p:nvPr/>
        </p:nvCxnSpPr>
        <p:spPr>
          <a:xfrm flipH="1">
            <a:off x="2858805" y="4139591"/>
            <a:ext cx="708223" cy="237159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3354</Words>
  <Application>Microsoft Macintosh PowerPoint</Application>
  <PresentationFormat>On-screen Show (4:3)</PresentationFormat>
  <Paragraphs>627</Paragraphs>
  <Slides>41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1_Office Theme</vt:lpstr>
      <vt:lpstr>Hive+Tez: A Performance deep dive</vt:lpstr>
      <vt:lpstr>Batch AND Interactive SQL-IN-Hadoop</vt:lpstr>
      <vt:lpstr>SPEED: Increasing Hive Performance</vt:lpstr>
      <vt:lpstr>Statistics and Cost-based optimization</vt:lpstr>
      <vt:lpstr>TPC-DS Query 17</vt:lpstr>
      <vt:lpstr>TPC-DS Query 17</vt:lpstr>
      <vt:lpstr>TPC-DS Query 17</vt:lpstr>
      <vt:lpstr>Apache Tez (“Speed”)</vt:lpstr>
      <vt:lpstr>Hive-on-MR vs. Hive-on-Tez</vt:lpstr>
      <vt:lpstr>Shuffle Join</vt:lpstr>
      <vt:lpstr>Broadcast Join</vt:lpstr>
      <vt:lpstr>1-1 Edge</vt:lpstr>
      <vt:lpstr>Dynamically Partitioned Hash Join</vt:lpstr>
      <vt:lpstr>Dynamically Partitioned Hash Join</vt:lpstr>
      <vt:lpstr>Union all</vt:lpstr>
      <vt:lpstr>Multi-insert queries</vt:lpstr>
      <vt:lpstr>Execution</vt:lpstr>
      <vt:lpstr>Faster Query Setup</vt:lpstr>
      <vt:lpstr>Faster Operator Pipeline</vt:lpstr>
      <vt:lpstr>Operator Vectorization</vt:lpstr>
      <vt:lpstr>Optimized Row Columnar File</vt:lpstr>
      <vt:lpstr>Faster Statistics</vt:lpstr>
      <vt:lpstr>Faster Execution: Tez</vt:lpstr>
      <vt:lpstr>Tez I/O speed-ups</vt:lpstr>
      <vt:lpstr>Skewed Reducers: auto-parallelism</vt:lpstr>
      <vt:lpstr>A Query in motion</vt:lpstr>
      <vt:lpstr>Defer/Skip tasks</vt:lpstr>
      <vt:lpstr>Concurrency of small tasks</vt:lpstr>
      <vt:lpstr>Concurrent Split Generation</vt:lpstr>
      <vt:lpstr>Split Elimination</vt:lpstr>
      <vt:lpstr>Pipelining Split-&gt;Task</vt:lpstr>
      <vt:lpstr>Filling up the pipeline</vt:lpstr>
      <vt:lpstr>ORC Split extras</vt:lpstr>
      <vt:lpstr>Container reuse</vt:lpstr>
      <vt:lpstr>Container reuse (II)</vt:lpstr>
      <vt:lpstr>Container re-use (Session)</vt:lpstr>
      <vt:lpstr>HiveServer2 and Sessions</vt:lpstr>
      <vt:lpstr>Supersize it!</vt:lpstr>
      <vt:lpstr>Query overload #2</vt:lpstr>
      <vt:lpstr>Big picture</vt:lpstr>
      <vt:lpstr>Roadmap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 read data</dc:title>
  <dc:creator>Gopal Vijayaraghavan</dc:creator>
  <cp:lastModifiedBy>Jitendra Pandey</cp:lastModifiedBy>
  <cp:revision>408</cp:revision>
  <dcterms:created xsi:type="dcterms:W3CDTF">2014-03-25T06:05:25Z</dcterms:created>
  <dcterms:modified xsi:type="dcterms:W3CDTF">2014-06-03T21:23:06Z</dcterms:modified>
</cp:coreProperties>
</file>