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15"/>
  </p:notesMasterIdLst>
  <p:sldIdLst>
    <p:sldId id="287" r:id="rId5"/>
    <p:sldId id="321" r:id="rId6"/>
    <p:sldId id="296" r:id="rId7"/>
    <p:sldId id="328" r:id="rId8"/>
    <p:sldId id="300" r:id="rId9"/>
    <p:sldId id="335" r:id="rId10"/>
    <p:sldId id="333" r:id="rId11"/>
    <p:sldId id="332" r:id="rId12"/>
    <p:sldId id="334" r:id="rId13"/>
    <p:sldId id="31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02E"/>
    <a:srgbClr val="DC3938"/>
    <a:srgbClr val="BDAB3D"/>
    <a:srgbClr val="5BE6C1"/>
    <a:srgbClr val="000000"/>
    <a:srgbClr val="FEFEFE"/>
    <a:srgbClr val="B22491"/>
    <a:srgbClr val="007CBC"/>
    <a:srgbClr val="8BC942"/>
    <a:srgbClr val="F2A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62593" autoAdjust="0"/>
  </p:normalViewPr>
  <p:slideViewPr>
    <p:cSldViewPr snapToGrid="0" showGuides="1">
      <p:cViewPr varScale="1">
        <p:scale>
          <a:sx n="77" d="100"/>
          <a:sy n="77" d="100"/>
        </p:scale>
        <p:origin x="-18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4/28/15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2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79354"/>
            <a:ext cx="8229600" cy="391510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November XX, 2014 | Las Vegas, NV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99670" y="4836493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b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749668"/>
            <a:ext cx="8229600" cy="1334289"/>
          </a:xfrm>
        </p:spPr>
        <p:txBody>
          <a:bodyPr/>
          <a:lstStyle>
            <a:lvl1pPr>
              <a:defRPr sz="4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Session Title Line 1</a:t>
            </a:r>
            <a:br>
              <a:rPr lang="en-US" dirty="0" smtClean="0"/>
            </a:br>
            <a:r>
              <a:rPr lang="en-US" dirty="0" smtClean="0"/>
              <a:t>Session Title Line 2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161500"/>
            <a:ext cx="8229600" cy="440311"/>
          </a:xfrm>
        </p:spPr>
        <p:txBody>
          <a:bodyPr anchor="ctr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Speaker Name,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340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092" userDrawn="1">
          <p15:clr>
            <a:srgbClr val="FBAE40"/>
          </p15:clr>
        </p15:guide>
        <p15:guide id="4" orient="horz" pos="1980" userDrawn="1">
          <p15:clr>
            <a:srgbClr val="FBAE40"/>
          </p15:clr>
        </p15:guide>
        <p15:guide id="5" orient="horz" pos="23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1" y="171450"/>
            <a:ext cx="323850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1450"/>
            <a:ext cx="5143500" cy="4686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1" y="1123950"/>
            <a:ext cx="3238500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08" userDrawn="1">
          <p15:clr>
            <a:srgbClr val="FBAE40"/>
          </p15:clr>
        </p15:guide>
        <p15:guide id="5" pos="3456" userDrawn="1">
          <p15:clr>
            <a:srgbClr val="FBAE40"/>
          </p15:clr>
        </p15:guide>
        <p15:guide id="6" pos="3504" userDrawn="1">
          <p15:clr>
            <a:srgbClr val="FBAE40"/>
          </p15:clr>
        </p15:guide>
        <p15:guide id="7" orient="horz" pos="70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7" y="4291330"/>
            <a:ext cx="8852747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7" y="243840"/>
            <a:ext cx="8852747" cy="3969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3679" y="1736126"/>
            <a:ext cx="40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Please give us your feedback on this presentation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363994"/>
            <a:ext cx="3816350" cy="432215"/>
          </a:xfrm>
        </p:spPr>
        <p:txBody>
          <a:bodyPr lIns="0" tIns="0" rIns="0" bIns="0"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Insert</a:t>
            </a:r>
            <a:r>
              <a:rPr lang="en-US" sz="2400" baseline="0" dirty="0" smtClean="0"/>
              <a:t> session ID</a:t>
            </a:r>
            <a:endParaRPr lang="en-US" sz="2400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9" y="631044"/>
            <a:ext cx="3861796" cy="812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99670" y="4836493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b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85032" y="4235316"/>
            <a:ext cx="56376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Join the conversation on Twitter with </a:t>
            </a:r>
            <a:r>
              <a:rPr lang="en-US" sz="3600" b="0" dirty="0" smtClean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</a:rPr>
              <a:t>#reinvent</a:t>
            </a:r>
            <a:endParaRPr lang="en-US" sz="2400" b="0" dirty="0" smtClean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159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1450"/>
            <a:ext cx="8458201" cy="8572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85849"/>
            <a:ext cx="8458201" cy="37719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899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1278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71450"/>
            <a:ext cx="8458200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29833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solidFill>
            <a:srgbClr val="000000"/>
          </a:solidFill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27778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0"/>
            <a:ext cx="82296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Section 01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" y="2823334"/>
            <a:ext cx="5598402" cy="11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1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1" y="171450"/>
            <a:ext cx="845819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5850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85851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171450"/>
            <a:ext cx="8458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85850"/>
            <a:ext cx="41910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572432"/>
            <a:ext cx="4191000" cy="3285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85850"/>
            <a:ext cx="41529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68741"/>
            <a:ext cx="4156074" cy="3289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07" r:id="rId3"/>
    <p:sldLayoutId id="2147483710" r:id="rId4"/>
    <p:sldLayoutId id="2147483714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9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800" b="0" i="0" kern="1200" spc="-10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7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42" Type="http://schemas.openxmlformats.org/officeDocument/2006/relationships/image" Target="../media/image144.png"/><Relationship Id="rId143" Type="http://schemas.openxmlformats.org/officeDocument/2006/relationships/image" Target="../media/image145.png"/><Relationship Id="rId144" Type="http://schemas.openxmlformats.org/officeDocument/2006/relationships/image" Target="../media/image146.png"/><Relationship Id="rId145" Type="http://schemas.openxmlformats.org/officeDocument/2006/relationships/image" Target="../media/image147.png"/><Relationship Id="rId146" Type="http://schemas.openxmlformats.org/officeDocument/2006/relationships/image" Target="../media/image148.png"/><Relationship Id="rId147" Type="http://schemas.openxmlformats.org/officeDocument/2006/relationships/image" Target="../media/image149.png"/><Relationship Id="rId148" Type="http://schemas.openxmlformats.org/officeDocument/2006/relationships/image" Target="../media/image150.png"/><Relationship Id="rId149" Type="http://schemas.openxmlformats.org/officeDocument/2006/relationships/image" Target="../media/image15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emf"/><Relationship Id="rId49" Type="http://schemas.openxmlformats.org/officeDocument/2006/relationships/image" Target="../media/image51.emf"/><Relationship Id="rId80" Type="http://schemas.openxmlformats.org/officeDocument/2006/relationships/image" Target="../media/image82.emf"/><Relationship Id="rId81" Type="http://schemas.openxmlformats.org/officeDocument/2006/relationships/image" Target="../media/image83.png"/><Relationship Id="rId82" Type="http://schemas.openxmlformats.org/officeDocument/2006/relationships/image" Target="../media/image84.emf"/><Relationship Id="rId83" Type="http://schemas.openxmlformats.org/officeDocument/2006/relationships/image" Target="../media/image85.emf"/><Relationship Id="rId84" Type="http://schemas.openxmlformats.org/officeDocument/2006/relationships/image" Target="../media/image86.png"/><Relationship Id="rId85" Type="http://schemas.openxmlformats.org/officeDocument/2006/relationships/image" Target="../media/image87.png"/><Relationship Id="rId86" Type="http://schemas.openxmlformats.org/officeDocument/2006/relationships/image" Target="../media/image88.emf"/><Relationship Id="rId87" Type="http://schemas.openxmlformats.org/officeDocument/2006/relationships/image" Target="../media/image89.png"/><Relationship Id="rId88" Type="http://schemas.openxmlformats.org/officeDocument/2006/relationships/image" Target="../media/image90.png"/><Relationship Id="rId89" Type="http://schemas.openxmlformats.org/officeDocument/2006/relationships/image" Target="../media/image91.png"/><Relationship Id="rId110" Type="http://schemas.openxmlformats.org/officeDocument/2006/relationships/image" Target="../media/image112.emf"/><Relationship Id="rId111" Type="http://schemas.openxmlformats.org/officeDocument/2006/relationships/image" Target="../media/image113.png"/><Relationship Id="rId112" Type="http://schemas.openxmlformats.org/officeDocument/2006/relationships/image" Target="../media/image114.png"/><Relationship Id="rId113" Type="http://schemas.openxmlformats.org/officeDocument/2006/relationships/image" Target="../media/image115.png"/><Relationship Id="rId114" Type="http://schemas.openxmlformats.org/officeDocument/2006/relationships/image" Target="../media/image116.png"/><Relationship Id="rId115" Type="http://schemas.openxmlformats.org/officeDocument/2006/relationships/image" Target="../media/image117.png"/><Relationship Id="rId116" Type="http://schemas.openxmlformats.org/officeDocument/2006/relationships/image" Target="../media/image118.png"/><Relationship Id="rId117" Type="http://schemas.openxmlformats.org/officeDocument/2006/relationships/image" Target="../media/image119.emf"/><Relationship Id="rId118" Type="http://schemas.openxmlformats.org/officeDocument/2006/relationships/image" Target="../media/image120.png"/><Relationship Id="rId119" Type="http://schemas.openxmlformats.org/officeDocument/2006/relationships/image" Target="../media/image121.png"/><Relationship Id="rId150" Type="http://schemas.openxmlformats.org/officeDocument/2006/relationships/image" Target="../media/image152.png"/><Relationship Id="rId151" Type="http://schemas.openxmlformats.org/officeDocument/2006/relationships/image" Target="../media/image153.png"/><Relationship Id="rId152" Type="http://schemas.openxmlformats.org/officeDocument/2006/relationships/image" Target="../media/image154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53" Type="http://schemas.openxmlformats.org/officeDocument/2006/relationships/image" Target="../media/image155.png"/><Relationship Id="rId154" Type="http://schemas.openxmlformats.org/officeDocument/2006/relationships/image" Target="../media/image156.png"/><Relationship Id="rId155" Type="http://schemas.openxmlformats.org/officeDocument/2006/relationships/image" Target="../media/image157.png"/><Relationship Id="rId156" Type="http://schemas.openxmlformats.org/officeDocument/2006/relationships/image" Target="../media/image158.png"/><Relationship Id="rId157" Type="http://schemas.openxmlformats.org/officeDocument/2006/relationships/image" Target="../media/image159.emf"/><Relationship Id="rId50" Type="http://schemas.openxmlformats.org/officeDocument/2006/relationships/image" Target="../media/image52.emf"/><Relationship Id="rId51" Type="http://schemas.openxmlformats.org/officeDocument/2006/relationships/image" Target="../media/image53.png"/><Relationship Id="rId52" Type="http://schemas.openxmlformats.org/officeDocument/2006/relationships/image" Target="../media/image54.png"/><Relationship Id="rId53" Type="http://schemas.openxmlformats.org/officeDocument/2006/relationships/image" Target="../media/image55.png"/><Relationship Id="rId54" Type="http://schemas.openxmlformats.org/officeDocument/2006/relationships/image" Target="../media/image56.png"/><Relationship Id="rId55" Type="http://schemas.openxmlformats.org/officeDocument/2006/relationships/image" Target="../media/image57.png"/><Relationship Id="rId56" Type="http://schemas.openxmlformats.org/officeDocument/2006/relationships/image" Target="../media/image58.png"/><Relationship Id="rId57" Type="http://schemas.openxmlformats.org/officeDocument/2006/relationships/image" Target="../media/image59.png"/><Relationship Id="rId58" Type="http://schemas.openxmlformats.org/officeDocument/2006/relationships/image" Target="../media/image60.png"/><Relationship Id="rId59" Type="http://schemas.openxmlformats.org/officeDocument/2006/relationships/image" Target="../media/image61.png"/><Relationship Id="rId90" Type="http://schemas.openxmlformats.org/officeDocument/2006/relationships/image" Target="../media/image92.png"/><Relationship Id="rId91" Type="http://schemas.openxmlformats.org/officeDocument/2006/relationships/image" Target="../media/image93.png"/><Relationship Id="rId92" Type="http://schemas.openxmlformats.org/officeDocument/2006/relationships/image" Target="../media/image94.png"/><Relationship Id="rId93" Type="http://schemas.openxmlformats.org/officeDocument/2006/relationships/image" Target="../media/image95.png"/><Relationship Id="rId94" Type="http://schemas.openxmlformats.org/officeDocument/2006/relationships/image" Target="../media/image96.png"/><Relationship Id="rId95" Type="http://schemas.openxmlformats.org/officeDocument/2006/relationships/image" Target="../media/image97.png"/><Relationship Id="rId96" Type="http://schemas.openxmlformats.org/officeDocument/2006/relationships/image" Target="../media/image98.emf"/><Relationship Id="rId97" Type="http://schemas.openxmlformats.org/officeDocument/2006/relationships/image" Target="../media/image99.png"/><Relationship Id="rId98" Type="http://schemas.openxmlformats.org/officeDocument/2006/relationships/image" Target="../media/image100.emf"/><Relationship Id="rId99" Type="http://schemas.openxmlformats.org/officeDocument/2006/relationships/image" Target="../media/image101.png"/><Relationship Id="rId120" Type="http://schemas.openxmlformats.org/officeDocument/2006/relationships/image" Target="../media/image122.png"/><Relationship Id="rId121" Type="http://schemas.openxmlformats.org/officeDocument/2006/relationships/image" Target="../media/image123.png"/><Relationship Id="rId122" Type="http://schemas.openxmlformats.org/officeDocument/2006/relationships/image" Target="../media/image124.emf"/><Relationship Id="rId123" Type="http://schemas.openxmlformats.org/officeDocument/2006/relationships/image" Target="../media/image125.png"/><Relationship Id="rId124" Type="http://schemas.openxmlformats.org/officeDocument/2006/relationships/image" Target="../media/image126.emf"/><Relationship Id="rId125" Type="http://schemas.openxmlformats.org/officeDocument/2006/relationships/image" Target="../media/image127.png"/><Relationship Id="rId126" Type="http://schemas.openxmlformats.org/officeDocument/2006/relationships/image" Target="../media/image128.png"/><Relationship Id="rId127" Type="http://schemas.openxmlformats.org/officeDocument/2006/relationships/image" Target="../media/image129.png"/><Relationship Id="rId128" Type="http://schemas.openxmlformats.org/officeDocument/2006/relationships/image" Target="../media/image130.png"/><Relationship Id="rId129" Type="http://schemas.openxmlformats.org/officeDocument/2006/relationships/image" Target="../media/image131.emf"/><Relationship Id="rId20" Type="http://schemas.openxmlformats.org/officeDocument/2006/relationships/image" Target="../media/image22.png"/><Relationship Id="rId21" Type="http://schemas.openxmlformats.org/officeDocument/2006/relationships/image" Target="../media/image23.emf"/><Relationship Id="rId22" Type="http://schemas.openxmlformats.org/officeDocument/2006/relationships/image" Target="../media/image24.png"/><Relationship Id="rId23" Type="http://schemas.openxmlformats.org/officeDocument/2006/relationships/image" Target="../media/image25.emf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60" Type="http://schemas.openxmlformats.org/officeDocument/2006/relationships/image" Target="../media/image62.png"/><Relationship Id="rId61" Type="http://schemas.openxmlformats.org/officeDocument/2006/relationships/image" Target="../media/image63.png"/><Relationship Id="rId62" Type="http://schemas.openxmlformats.org/officeDocument/2006/relationships/image" Target="../media/image64.png"/><Relationship Id="rId63" Type="http://schemas.openxmlformats.org/officeDocument/2006/relationships/image" Target="../media/image65.emf"/><Relationship Id="rId64" Type="http://schemas.openxmlformats.org/officeDocument/2006/relationships/image" Target="../media/image66.emf"/><Relationship Id="rId65" Type="http://schemas.openxmlformats.org/officeDocument/2006/relationships/image" Target="../media/image67.png"/><Relationship Id="rId66" Type="http://schemas.openxmlformats.org/officeDocument/2006/relationships/image" Target="../media/image68.png"/><Relationship Id="rId67" Type="http://schemas.openxmlformats.org/officeDocument/2006/relationships/image" Target="../media/image69.png"/><Relationship Id="rId68" Type="http://schemas.openxmlformats.org/officeDocument/2006/relationships/image" Target="../media/image70.png"/><Relationship Id="rId69" Type="http://schemas.openxmlformats.org/officeDocument/2006/relationships/image" Target="../media/image71.png"/><Relationship Id="rId130" Type="http://schemas.openxmlformats.org/officeDocument/2006/relationships/image" Target="../media/image132.png"/><Relationship Id="rId131" Type="http://schemas.openxmlformats.org/officeDocument/2006/relationships/image" Target="../media/image133.png"/><Relationship Id="rId132" Type="http://schemas.openxmlformats.org/officeDocument/2006/relationships/image" Target="../media/image134.png"/><Relationship Id="rId133" Type="http://schemas.openxmlformats.org/officeDocument/2006/relationships/image" Target="../media/image135.png"/><Relationship Id="rId134" Type="http://schemas.openxmlformats.org/officeDocument/2006/relationships/image" Target="../media/image136.png"/><Relationship Id="rId135" Type="http://schemas.openxmlformats.org/officeDocument/2006/relationships/image" Target="../media/image137.png"/><Relationship Id="rId136" Type="http://schemas.openxmlformats.org/officeDocument/2006/relationships/image" Target="../media/image138.png"/><Relationship Id="rId137" Type="http://schemas.openxmlformats.org/officeDocument/2006/relationships/image" Target="../media/image139.png"/><Relationship Id="rId138" Type="http://schemas.openxmlformats.org/officeDocument/2006/relationships/image" Target="../media/image140.png"/><Relationship Id="rId139" Type="http://schemas.openxmlformats.org/officeDocument/2006/relationships/image" Target="../media/image141.emf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emf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70" Type="http://schemas.openxmlformats.org/officeDocument/2006/relationships/image" Target="../media/image72.png"/><Relationship Id="rId71" Type="http://schemas.openxmlformats.org/officeDocument/2006/relationships/image" Target="../media/image73.png"/><Relationship Id="rId72" Type="http://schemas.openxmlformats.org/officeDocument/2006/relationships/image" Target="../media/image74.emf"/><Relationship Id="rId73" Type="http://schemas.openxmlformats.org/officeDocument/2006/relationships/image" Target="../media/image75.emf"/><Relationship Id="rId74" Type="http://schemas.openxmlformats.org/officeDocument/2006/relationships/image" Target="../media/image76.png"/><Relationship Id="rId75" Type="http://schemas.openxmlformats.org/officeDocument/2006/relationships/image" Target="../media/image77.png"/><Relationship Id="rId76" Type="http://schemas.openxmlformats.org/officeDocument/2006/relationships/image" Target="../media/image78.emf"/><Relationship Id="rId77" Type="http://schemas.openxmlformats.org/officeDocument/2006/relationships/image" Target="../media/image79.emf"/><Relationship Id="rId78" Type="http://schemas.openxmlformats.org/officeDocument/2006/relationships/image" Target="../media/image80.emf"/><Relationship Id="rId79" Type="http://schemas.openxmlformats.org/officeDocument/2006/relationships/image" Target="../media/image81.em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0" Type="http://schemas.openxmlformats.org/officeDocument/2006/relationships/image" Target="../media/image102.png"/><Relationship Id="rId101" Type="http://schemas.openxmlformats.org/officeDocument/2006/relationships/image" Target="../media/image103.emf"/><Relationship Id="rId102" Type="http://schemas.openxmlformats.org/officeDocument/2006/relationships/image" Target="../media/image104.png"/><Relationship Id="rId103" Type="http://schemas.openxmlformats.org/officeDocument/2006/relationships/image" Target="../media/image105.png"/><Relationship Id="rId104" Type="http://schemas.openxmlformats.org/officeDocument/2006/relationships/image" Target="../media/image106.png"/><Relationship Id="rId105" Type="http://schemas.openxmlformats.org/officeDocument/2006/relationships/image" Target="../media/image107.emf"/><Relationship Id="rId106" Type="http://schemas.openxmlformats.org/officeDocument/2006/relationships/image" Target="../media/image108.png"/><Relationship Id="rId107" Type="http://schemas.openxmlformats.org/officeDocument/2006/relationships/image" Target="../media/image109.emf"/><Relationship Id="rId108" Type="http://schemas.openxmlformats.org/officeDocument/2006/relationships/image" Target="../media/image110.png"/><Relationship Id="rId109" Type="http://schemas.openxmlformats.org/officeDocument/2006/relationships/image" Target="../media/image1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40" Type="http://schemas.openxmlformats.org/officeDocument/2006/relationships/image" Target="../media/image142.png"/><Relationship Id="rId141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19, 2015 | Facebook Presto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71395"/>
            <a:ext cx="8229600" cy="1334289"/>
          </a:xfrm>
        </p:spPr>
        <p:txBody>
          <a:bodyPr/>
          <a:lstStyle/>
          <a:p>
            <a:r>
              <a:rPr lang="en-US" sz="3600" dirty="0" smtClean="0"/>
              <a:t>Interactive SQL on Amazon S3 using </a:t>
            </a:r>
            <a:r>
              <a:rPr lang="en-US" dirty="0"/>
              <a:t>Presto on Amazon EMR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Steve McPherson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7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Chalkboard"/>
              </a:rPr>
              <a:t>Get started today</a:t>
            </a:r>
            <a:endParaRPr lang="en-US" dirty="0">
              <a:solidFill>
                <a:srgbClr val="000000"/>
              </a:solidFill>
              <a:cs typeface="Chalkboard"/>
            </a:endParaRPr>
          </a:p>
        </p:txBody>
      </p:sp>
      <p:pic>
        <p:nvPicPr>
          <p:cNvPr id="5" name="Picture 4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5" y="1028700"/>
            <a:ext cx="2314810" cy="2314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3454400"/>
            <a:ext cx="23333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 EMR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102100"/>
            <a:ext cx="66607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DC3938"/>
                </a:solidFill>
              </a:rPr>
              <a:t>http://</a:t>
            </a:r>
            <a:r>
              <a:rPr lang="en-US" sz="2700" dirty="0" err="1">
                <a:solidFill>
                  <a:srgbClr val="DC3938"/>
                </a:solidFill>
              </a:rPr>
              <a:t>aws.amazon.com</a:t>
            </a:r>
            <a:r>
              <a:rPr lang="en-US" sz="2700" dirty="0">
                <a:solidFill>
                  <a:srgbClr val="DC3938"/>
                </a:solidFill>
              </a:rPr>
              <a:t>/</a:t>
            </a:r>
            <a:r>
              <a:rPr lang="en-US" sz="2700" dirty="0" err="1">
                <a:solidFill>
                  <a:srgbClr val="DC3938"/>
                </a:solidFill>
              </a:rPr>
              <a:t>elasticmapreduce</a:t>
            </a:r>
            <a:r>
              <a:rPr lang="en-US" sz="2700" dirty="0">
                <a:solidFill>
                  <a:srgbClr val="DC3938"/>
                </a:solidFill>
              </a:rPr>
              <a:t>/</a:t>
            </a:r>
            <a:endParaRPr lang="en-US" sz="2700" dirty="0" smtClean="0">
              <a:solidFill>
                <a:srgbClr val="DC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 descr="CL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82" y="2999014"/>
            <a:ext cx="731520" cy="731520"/>
          </a:xfrm>
          <a:prstGeom prst="rect">
            <a:avLst/>
          </a:prstGeom>
        </p:spPr>
      </p:pic>
      <p:pic>
        <p:nvPicPr>
          <p:cNvPr id="21" name="Picture 20" descr="EMR-Clus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96" y="3373990"/>
            <a:ext cx="731520" cy="731520"/>
          </a:xfrm>
          <a:prstGeom prst="rect">
            <a:avLst/>
          </a:prstGeom>
        </p:spPr>
      </p:pic>
      <p:pic>
        <p:nvPicPr>
          <p:cNvPr id="342" name="Picture 341" descr="i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6" y="2999014"/>
            <a:ext cx="731520" cy="731520"/>
          </a:xfrm>
          <a:prstGeom prst="rect">
            <a:avLst/>
          </a:prstGeom>
        </p:spPr>
      </p:pic>
      <p:pic>
        <p:nvPicPr>
          <p:cNvPr id="4" name="Picture 3" descr="EC2-AM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19" y="1304925"/>
            <a:ext cx="731520" cy="731520"/>
          </a:xfrm>
          <a:prstGeom prst="rect">
            <a:avLst/>
          </a:prstGeom>
        </p:spPr>
      </p:pic>
      <p:pic>
        <p:nvPicPr>
          <p:cNvPr id="5" name="Picture 4" descr="EC2-DB-on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83" y="1304925"/>
            <a:ext cx="731520" cy="731520"/>
          </a:xfrm>
          <a:prstGeom prst="rect">
            <a:avLst/>
          </a:prstGeom>
        </p:spPr>
      </p:pic>
      <p:pic>
        <p:nvPicPr>
          <p:cNvPr id="6" name="Picture 5" descr="EC2-Elastic-IP-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22" y="1304925"/>
            <a:ext cx="731520" cy="731520"/>
          </a:xfrm>
          <a:prstGeom prst="rect">
            <a:avLst/>
          </a:prstGeom>
        </p:spPr>
      </p:pic>
      <p:pic>
        <p:nvPicPr>
          <p:cNvPr id="7" name="Picture 6" descr="EC2-Instance-with-CloudWat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91" y="1304925"/>
            <a:ext cx="731520" cy="731520"/>
          </a:xfrm>
          <a:prstGeom prst="rect">
            <a:avLst/>
          </a:prstGeom>
        </p:spPr>
      </p:pic>
      <p:pic>
        <p:nvPicPr>
          <p:cNvPr id="8" name="Picture 7" descr="EC2-Instanc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12" y="1304925"/>
            <a:ext cx="731520" cy="731520"/>
          </a:xfrm>
          <a:prstGeom prst="rect">
            <a:avLst/>
          </a:prstGeom>
        </p:spPr>
      </p:pic>
      <p:pic>
        <p:nvPicPr>
          <p:cNvPr id="9" name="Picture 8" descr="EC2-Instanc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86" y="1304925"/>
            <a:ext cx="731520" cy="731520"/>
          </a:xfrm>
          <a:prstGeom prst="rect">
            <a:avLst/>
          </a:prstGeom>
        </p:spPr>
      </p:pic>
      <p:pic>
        <p:nvPicPr>
          <p:cNvPr id="10" name="Picture 9" descr="EC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7" y="1965325"/>
            <a:ext cx="731520" cy="731520"/>
          </a:xfrm>
          <a:prstGeom prst="rect">
            <a:avLst/>
          </a:prstGeom>
        </p:spPr>
      </p:pic>
      <p:pic>
        <p:nvPicPr>
          <p:cNvPr id="365" name="Picture 364" descr="Javascrip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82" y="1165180"/>
            <a:ext cx="759676" cy="7596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2426" y="2103375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8629" y="2103375"/>
            <a:ext cx="4089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AMI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4851" y="2103375"/>
            <a:ext cx="56038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DB on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2256" y="2103375"/>
            <a:ext cx="8153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 with CloudWatch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4199" y="2103375"/>
            <a:ext cx="646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 IP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Optimized-Instanc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79" y="1175281"/>
            <a:ext cx="966721" cy="9667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5820" y="2103375"/>
            <a:ext cx="1095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optimized </a:t>
            </a:r>
          </a:p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0" name="Picture 19" descr="Elastic-MapReduce-EM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5" y="3373990"/>
            <a:ext cx="731520" cy="7315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50231" y="2994413"/>
            <a:ext cx="853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WorkSpaces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36" name="TextBox 65"/>
          <p:cNvSpPr txBox="1">
            <a:spLocks noChangeArrowheads="1"/>
          </p:cNvSpPr>
          <p:nvPr/>
        </p:nvSpPr>
        <p:spPr bwMode="auto">
          <a:xfrm>
            <a:off x="4580181" y="2047950"/>
            <a:ext cx="8498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assignment/</a:t>
            </a:r>
          </a:p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task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135" y="4181560"/>
            <a:ext cx="8531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EMR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8567" y="4181560"/>
            <a:ext cx="470978" cy="15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cluster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1110" y="4211383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MapR M3 engine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2680" y="4211383"/>
            <a:ext cx="7533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MapR M5 </a:t>
            </a:r>
            <a:r>
              <a:rPr lang="en-US" sz="1000" dirty="0" smtClean="0">
                <a:latin typeface="Helvetica Neue"/>
                <a:cs typeface="Helvetica Neue"/>
              </a:rPr>
              <a:t>engine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0507" y="4211383"/>
            <a:ext cx="628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MapR </a:t>
            </a:r>
            <a:r>
              <a:rPr lang="en-US" sz="1000" dirty="0" smtClean="0">
                <a:latin typeface="Helvetica Neue"/>
                <a:cs typeface="Helvetica Neue"/>
              </a:rPr>
              <a:t>M7 engine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2221" y="4211383"/>
            <a:ext cx="6723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engine</a:t>
            </a:r>
            <a:endParaRPr lang="en-US" sz="1000" dirty="0">
              <a:latin typeface="Helvetica Neue"/>
              <a:cs typeface="Helvetica Neue"/>
            </a:endParaRPr>
          </a:p>
          <a:p>
            <a:pPr algn="ctr"/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8" name="Picture 27" descr="EMR_Engine_M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92" y="3515624"/>
            <a:ext cx="585314" cy="585314"/>
          </a:xfrm>
          <a:prstGeom prst="rect">
            <a:avLst/>
          </a:prstGeom>
        </p:spPr>
      </p:pic>
      <p:pic>
        <p:nvPicPr>
          <p:cNvPr id="29" name="Picture 28" descr="EMR_Engine_M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99" y="3481386"/>
            <a:ext cx="603990" cy="603990"/>
          </a:xfrm>
          <a:prstGeom prst="rect">
            <a:avLst/>
          </a:prstGeom>
        </p:spPr>
      </p:pic>
      <p:pic>
        <p:nvPicPr>
          <p:cNvPr id="30" name="Picture 29" descr="EMR_Engine_M7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39" y="3490724"/>
            <a:ext cx="585314" cy="585314"/>
          </a:xfrm>
          <a:prstGeom prst="rect">
            <a:avLst/>
          </a:prstGeom>
        </p:spPr>
      </p:pic>
      <p:pic>
        <p:nvPicPr>
          <p:cNvPr id="31" name="Picture 30" descr="EMR_Engine_Blank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11" y="3456486"/>
            <a:ext cx="603913" cy="6039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74787" y="2996227"/>
            <a:ext cx="9474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Kinesis-enabled app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" name="Picture 33" descr="Kinesis-Enabled_Apps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63" y="2288102"/>
            <a:ext cx="622587" cy="6225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77676" y="328036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36" name="Picture 35" descr="Kinesis.eps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93" y="2256977"/>
            <a:ext cx="526252" cy="631502"/>
          </a:xfrm>
          <a:prstGeom prst="rect">
            <a:avLst/>
          </a:prstGeom>
        </p:spPr>
      </p:pic>
      <p:pic>
        <p:nvPicPr>
          <p:cNvPr id="344" name="Picture 343" descr="NET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3" y="1163864"/>
            <a:ext cx="731520" cy="7315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06225" y="2295071"/>
            <a:ext cx="531390" cy="605970"/>
          </a:xfrm>
          <a:prstGeom prst="rect">
            <a:avLst/>
          </a:prstGeom>
        </p:spPr>
      </p:pic>
      <p:pic>
        <p:nvPicPr>
          <p:cNvPr id="284" name="Picture 283" descr="TransCoder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" y="2865235"/>
            <a:ext cx="731520" cy="731520"/>
          </a:xfrm>
          <a:prstGeom prst="rect">
            <a:avLst/>
          </a:prstGeom>
        </p:spPr>
      </p:pic>
      <p:pic>
        <p:nvPicPr>
          <p:cNvPr id="39" name="Picture 38" descr="Direct-Connect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71" y="2340357"/>
            <a:ext cx="731520" cy="731520"/>
          </a:xfrm>
          <a:prstGeom prst="rect">
            <a:avLst/>
          </a:prstGeom>
        </p:spPr>
      </p:pic>
      <p:pic>
        <p:nvPicPr>
          <p:cNvPr id="40" name="Picture 39" descr="Route-53-Hosted-Zone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6" y="2340357"/>
            <a:ext cx="731520" cy="731520"/>
          </a:xfrm>
          <a:prstGeom prst="rect">
            <a:avLst/>
          </a:prstGeom>
        </p:spPr>
      </p:pic>
      <p:pic>
        <p:nvPicPr>
          <p:cNvPr id="41" name="Picture 40" descr="Route-53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3" y="2340357"/>
            <a:ext cx="731520" cy="731520"/>
          </a:xfrm>
          <a:prstGeom prst="rect">
            <a:avLst/>
          </a:prstGeom>
        </p:spPr>
      </p:pic>
      <p:pic>
        <p:nvPicPr>
          <p:cNvPr id="42" name="Picture 41" descr="Route-Tabl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13" y="2340357"/>
            <a:ext cx="731520" cy="731520"/>
          </a:xfrm>
          <a:prstGeom prst="rect">
            <a:avLst/>
          </a:prstGeom>
        </p:spPr>
      </p:pic>
      <p:pic>
        <p:nvPicPr>
          <p:cNvPr id="43" name="Picture 42" descr="Amazon-Elastic-Load-Balacing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56" y="2340357"/>
            <a:ext cx="731520" cy="7315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90286" y="3232972"/>
            <a:ext cx="6442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Route 53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8555" y="3232972"/>
            <a:ext cx="768222" cy="156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hosted zone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6872" y="3232972"/>
            <a:ext cx="7890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route table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71186" y="2860019"/>
            <a:ext cx="9176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s</a:t>
            </a:r>
            <a:r>
              <a:rPr lang="en-US" sz="1000" dirty="0" smtClean="0">
                <a:latin typeface="Helvetica Neue"/>
                <a:cs typeface="Helvetica Neue"/>
              </a:rPr>
              <a:t>olid state disks </a:t>
            </a:r>
          </a:p>
        </p:txBody>
      </p:sp>
      <p:sp>
        <p:nvSpPr>
          <p:cNvPr id="48" name="TextBox 39"/>
          <p:cNvSpPr txBox="1">
            <a:spLocks noChangeArrowheads="1"/>
          </p:cNvSpPr>
          <p:nvPr/>
        </p:nvSpPr>
        <p:spPr bwMode="auto">
          <a:xfrm>
            <a:off x="6881799" y="3232972"/>
            <a:ext cx="14432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AWS Direct Connect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49" name="Picture 48" descr="VPC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" y="2748325"/>
            <a:ext cx="731520" cy="731520"/>
          </a:xfrm>
          <a:prstGeom prst="rect">
            <a:avLst/>
          </a:prstGeom>
        </p:spPr>
      </p:pic>
      <p:pic>
        <p:nvPicPr>
          <p:cNvPr id="72" name="Picture 71" descr="S3-Bucket-with-objects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71" y="825131"/>
            <a:ext cx="731520" cy="731520"/>
          </a:xfrm>
          <a:prstGeom prst="rect">
            <a:avLst/>
          </a:prstGeom>
        </p:spPr>
      </p:pic>
      <p:pic>
        <p:nvPicPr>
          <p:cNvPr id="51" name="Picture 50" descr="VPC-Router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48" y="2748325"/>
            <a:ext cx="731520" cy="7315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93368" y="3658388"/>
            <a:ext cx="4738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router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3971" y="3170037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5" name="Picture 54" descr="VPC-Customer-Gateway-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04" y="2748325"/>
            <a:ext cx="731520" cy="73152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75293" y="3658388"/>
            <a:ext cx="6035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customer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7" name="Picture 56" descr="VPN-Gateway-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82" y="2748325"/>
            <a:ext cx="731520" cy="73152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848236" y="19230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attribute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9" name="Picture 58" descr="VPN-Connection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88" y="2753064"/>
            <a:ext cx="731520" cy="7315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90107" y="3655111"/>
            <a:ext cx="7323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VPC peering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62" name="Picture 61" descr="Compute &amp; Networking_VPC Peering.eps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2666999"/>
            <a:ext cx="988785" cy="988785"/>
          </a:xfrm>
          <a:prstGeom prst="rect">
            <a:avLst/>
          </a:prstGeom>
        </p:spPr>
      </p:pic>
      <p:pic>
        <p:nvPicPr>
          <p:cNvPr id="63" name="Picture 62" descr="Auto-Scaling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7" y="1630062"/>
            <a:ext cx="731520" cy="731520"/>
          </a:xfrm>
          <a:prstGeom prst="rect">
            <a:avLst/>
          </a:prstGeom>
        </p:spPr>
      </p:pic>
      <p:pic>
        <p:nvPicPr>
          <p:cNvPr id="64" name="Picture 63" descr="Elastic-Network-Instance-.png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2" y="1630062"/>
            <a:ext cx="731520" cy="731520"/>
          </a:xfrm>
          <a:prstGeom prst="rect">
            <a:avLst/>
          </a:prstGeom>
        </p:spPr>
      </p:pic>
      <p:pic>
        <p:nvPicPr>
          <p:cNvPr id="343" name="Picture 342" descr="Java.png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57" y="2243364"/>
            <a:ext cx="731520" cy="73152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854699" y="2479537"/>
            <a:ext cx="774976" cy="156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Auto Scaling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67" name="Picture 66" descr="AWS-Import-Export.pn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22" y="2133231"/>
            <a:ext cx="731520" cy="731520"/>
          </a:xfrm>
          <a:prstGeom prst="rect">
            <a:avLst/>
          </a:prstGeom>
        </p:spPr>
      </p:pic>
      <p:pic>
        <p:nvPicPr>
          <p:cNvPr id="68" name="Picture 67" descr="S3.pn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6" y="1714500"/>
            <a:ext cx="731520" cy="82005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496568" y="2999735"/>
            <a:ext cx="7205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0" name="Picture 69" descr="S3-Bucket.pn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17" y="4000131"/>
            <a:ext cx="731520" cy="73152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419532" y="2999735"/>
            <a:ext cx="794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bucket with objects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4" name="Picture 73" descr="S3-Object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53" y="2133231"/>
            <a:ext cx="731520" cy="73152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561295" y="2999735"/>
            <a:ext cx="5084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object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45270" y="2999735"/>
            <a:ext cx="1233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Import/Export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7" name="Picture 76" descr="Storage-Gateway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49" y="3411019"/>
            <a:ext cx="731520" cy="73152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358222" y="4297382"/>
            <a:ext cx="1218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Storage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9" name="Picture 78" descr="EBS-Volume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89" y="3415127"/>
            <a:ext cx="731520" cy="731520"/>
          </a:xfrm>
          <a:prstGeom prst="rect">
            <a:avLst/>
          </a:prstGeom>
        </p:spPr>
      </p:pic>
      <p:sp>
        <p:nvSpPr>
          <p:cNvPr id="80" name="TextBox 103"/>
          <p:cNvSpPr txBox="1">
            <a:spLocks noChangeArrowheads="1"/>
          </p:cNvSpPr>
          <p:nvPr/>
        </p:nvSpPr>
        <p:spPr bwMode="auto">
          <a:xfrm>
            <a:off x="1757533" y="4297382"/>
            <a:ext cx="4898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volume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81" name="Picture 80" descr="EBS-Snapshot.png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99" y="3414751"/>
            <a:ext cx="731520" cy="731520"/>
          </a:xfrm>
          <a:prstGeom prst="rect">
            <a:avLst/>
          </a:prstGeom>
        </p:spPr>
      </p:pic>
      <p:sp>
        <p:nvSpPr>
          <p:cNvPr id="82" name="TextBox 104"/>
          <p:cNvSpPr txBox="1">
            <a:spLocks noChangeArrowheads="1"/>
          </p:cNvSpPr>
          <p:nvPr/>
        </p:nvSpPr>
        <p:spPr bwMode="auto">
          <a:xfrm>
            <a:off x="2712324" y="4297382"/>
            <a:ext cx="5800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snapshot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83" name="Picture 82" descr="Amazon-Elastic-Block-Storage.png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3" y="3412885"/>
            <a:ext cx="731520" cy="731520"/>
          </a:xfrm>
          <a:prstGeom prst="rect">
            <a:avLst/>
          </a:prstGeom>
        </p:spPr>
      </p:pic>
      <p:sp>
        <p:nvSpPr>
          <p:cNvPr id="84" name="TextBox 103"/>
          <p:cNvSpPr txBox="1">
            <a:spLocks noChangeArrowheads="1"/>
          </p:cNvSpPr>
          <p:nvPr/>
        </p:nvSpPr>
        <p:spPr bwMode="auto">
          <a:xfrm>
            <a:off x="698561" y="4297382"/>
            <a:ext cx="7892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Amazon EBS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7513206" y="4297382"/>
            <a:ext cx="4898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cached volume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6" name="TextBox 104"/>
          <p:cNvSpPr txBox="1">
            <a:spLocks noChangeArrowheads="1"/>
          </p:cNvSpPr>
          <p:nvPr/>
        </p:nvSpPr>
        <p:spPr bwMode="auto">
          <a:xfrm>
            <a:off x="8183545" y="4297382"/>
            <a:ext cx="9604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virtual tape library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88" name="Picture 87" descr="Storage &amp; Content Delivery_Non-Cached Volumn.eps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96" y="3396809"/>
            <a:ext cx="847664" cy="856226"/>
          </a:xfrm>
          <a:prstGeom prst="rect">
            <a:avLst/>
          </a:prstGeom>
        </p:spPr>
      </p:pic>
      <p:pic>
        <p:nvPicPr>
          <p:cNvPr id="89" name="Picture 88" descr="Storage &amp; Content Delivery-17.eps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05" y="3401090"/>
            <a:ext cx="847664" cy="847664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27844" y="2188296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 Beanstalk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0" name="Picture 89" descr="Storage &amp; Content Delivery-18.eps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14" y="3396809"/>
            <a:ext cx="847664" cy="856226"/>
          </a:xfrm>
          <a:prstGeom prst="rect">
            <a:avLst/>
          </a:prstGeom>
        </p:spPr>
      </p:pic>
      <p:pic>
        <p:nvPicPr>
          <p:cNvPr id="91" name="Picture 90" descr="Glacier.png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8" y="912423"/>
            <a:ext cx="731520" cy="73152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71281" y="1838616"/>
            <a:ext cx="9263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Glacier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17955" y="1838616"/>
            <a:ext cx="866587" cy="153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archive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04863" y="1838616"/>
            <a:ext cx="773646" cy="152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vault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5" name="Picture 94" descr="Amazon-Glacier-Archive.png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43" y="814578"/>
            <a:ext cx="992480" cy="992480"/>
          </a:xfrm>
          <a:prstGeom prst="rect">
            <a:avLst/>
          </a:prstGeom>
        </p:spPr>
      </p:pic>
      <p:pic>
        <p:nvPicPr>
          <p:cNvPr id="96" name="Picture 95" descr="Amazon-Glacier-Vault.png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54" y="814578"/>
            <a:ext cx="990984" cy="990984"/>
          </a:xfrm>
          <a:prstGeom prst="rect">
            <a:avLst/>
          </a:prstGeom>
        </p:spPr>
      </p:pic>
      <p:pic>
        <p:nvPicPr>
          <p:cNvPr id="97" name="Picture 96" descr="CloudFront.png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17" y="1143162"/>
            <a:ext cx="731520" cy="73152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251811" y="2012440"/>
            <a:ext cx="6479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CloudFront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94725" y="2012440"/>
            <a:ext cx="674390" cy="306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download distribution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01" name="Picture 100" descr="CloudFront-Edge-Location.png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2" y="1143162"/>
            <a:ext cx="731520" cy="731520"/>
          </a:xfrm>
          <a:prstGeom prst="rect">
            <a:avLst/>
          </a:prstGeom>
        </p:spPr>
      </p:pic>
      <p:sp>
        <p:nvSpPr>
          <p:cNvPr id="357" name="TextBox 356"/>
          <p:cNvSpPr txBox="1"/>
          <p:nvPr/>
        </p:nvSpPr>
        <p:spPr>
          <a:xfrm>
            <a:off x="8365043" y="2186214"/>
            <a:ext cx="4792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Node.js</a:t>
            </a:r>
            <a:endParaRPr lang="en-US" sz="1100" dirty="0">
              <a:latin typeface="Helvetica Neue"/>
              <a:cs typeface="Helvetica Neu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40925" y="2012440"/>
            <a:ext cx="694276" cy="306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streaming distribution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05" name="Picture 104" descr="DynamoDB.png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7" y="599621"/>
            <a:ext cx="731520" cy="731520"/>
          </a:xfrm>
          <a:prstGeom prst="rect">
            <a:avLst/>
          </a:prstGeom>
        </p:spPr>
      </p:pic>
      <p:pic>
        <p:nvPicPr>
          <p:cNvPr id="106" name="Picture 105" descr="Attribute.png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7" y="1104015"/>
            <a:ext cx="731520" cy="731520"/>
          </a:xfrm>
          <a:prstGeom prst="rect">
            <a:avLst/>
          </a:prstGeom>
        </p:spPr>
      </p:pic>
      <p:pic>
        <p:nvPicPr>
          <p:cNvPr id="107" name="Picture 106" descr="Attributes.png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1104015"/>
            <a:ext cx="731520" cy="731520"/>
          </a:xfrm>
          <a:prstGeom prst="rect">
            <a:avLst/>
          </a:prstGeom>
        </p:spPr>
      </p:pic>
      <p:pic>
        <p:nvPicPr>
          <p:cNvPr id="108" name="Picture 107" descr="Item-.png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7" y="1104015"/>
            <a:ext cx="731520" cy="731520"/>
          </a:xfrm>
          <a:prstGeom prst="rect">
            <a:avLst/>
          </a:prstGeom>
        </p:spPr>
      </p:pic>
      <p:pic>
        <p:nvPicPr>
          <p:cNvPr id="109" name="Picture 108" descr="Items.png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7" y="2691515"/>
            <a:ext cx="731520" cy="731520"/>
          </a:xfrm>
          <a:prstGeom prst="rect">
            <a:avLst/>
          </a:prstGeom>
        </p:spPr>
      </p:pic>
      <p:pic>
        <p:nvPicPr>
          <p:cNvPr id="110" name="Picture 109" descr="Table.png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57" y="1104015"/>
            <a:ext cx="731520" cy="73152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217016" y="23675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items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78" name="Picture 177" descr="CloudFormation.png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0" y="3315640"/>
            <a:ext cx="731520" cy="73152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807289" y="19230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6258" y="19230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54690" y="19230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attributes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74363" y="1923086"/>
            <a:ext cx="84707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global secondary index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91" name="Picture 190" descr="CloudTrail.eps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53" y="3416717"/>
            <a:ext cx="558528" cy="6702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60830" y="2996227"/>
            <a:ext cx="853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Kinesis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8" name="Picture 117" descr="Database_Dynamo DB Global Secondary Indexes.eps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29" y="1025071"/>
            <a:ext cx="969091" cy="969091"/>
          </a:xfrm>
          <a:prstGeom prst="rect">
            <a:avLst/>
          </a:prstGeom>
        </p:spPr>
      </p:pic>
      <p:pic>
        <p:nvPicPr>
          <p:cNvPr id="183" name="Picture 182" descr="CloudWatch.png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48" y="1303428"/>
            <a:ext cx="731520" cy="731520"/>
          </a:xfrm>
          <a:prstGeom prst="rect">
            <a:avLst/>
          </a:prstGeom>
        </p:spPr>
      </p:pic>
      <p:pic>
        <p:nvPicPr>
          <p:cNvPr id="120" name="Picture 119" descr="RDS-DB-Instace-tandby-Multi-AZ-.png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56" y="2347765"/>
            <a:ext cx="731520" cy="731520"/>
          </a:xfrm>
          <a:prstGeom prst="rect">
            <a:avLst/>
          </a:prstGeom>
        </p:spPr>
      </p:pic>
      <p:pic>
        <p:nvPicPr>
          <p:cNvPr id="121" name="Picture 120" descr="RDS-DB-Instace.png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39" y="2347765"/>
            <a:ext cx="731520" cy="731520"/>
          </a:xfrm>
          <a:prstGeom prst="rect">
            <a:avLst/>
          </a:prstGeom>
        </p:spPr>
      </p:pic>
      <p:pic>
        <p:nvPicPr>
          <p:cNvPr id="122" name="Picture 121" descr="RDS.png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2" y="2337516"/>
            <a:ext cx="731520" cy="73152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721217" y="3170037"/>
            <a:ext cx="8470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RDS DB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9" name="Picture 98" descr="CloudFront-Download-Distribution.png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60" y="343062"/>
            <a:ext cx="731520" cy="73152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43327" y="3170037"/>
            <a:ext cx="9969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RDS DB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instance standby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(Multi-AZ)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65858" y="3442180"/>
            <a:ext cx="651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Oracle DB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815137" y="3442180"/>
            <a:ext cx="5664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 MS SQL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5" name="Picture 344" descr="nodeJS.png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61" y="1163864"/>
            <a:ext cx="731520" cy="731520"/>
          </a:xfrm>
          <a:prstGeom prst="rect">
            <a:avLst/>
          </a:prstGeom>
        </p:spPr>
      </p:pic>
      <p:pic>
        <p:nvPicPr>
          <p:cNvPr id="103" name="Picture 102" descr="CloudFront-Streaming-Distribution.png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03" y="1143162"/>
            <a:ext cx="731520" cy="731520"/>
          </a:xfrm>
          <a:prstGeom prst="rect">
            <a:avLst/>
          </a:prstGeom>
        </p:spPr>
      </p:pic>
      <p:pic>
        <p:nvPicPr>
          <p:cNvPr id="137" name="Picture 136" descr="Database_Amazon RDS Oracle DB Instance.eps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35" y="2426458"/>
            <a:ext cx="1118420" cy="1118420"/>
          </a:xfrm>
          <a:prstGeom prst="rect">
            <a:avLst/>
          </a:prstGeom>
        </p:spPr>
      </p:pic>
      <p:pic>
        <p:nvPicPr>
          <p:cNvPr id="138" name="Picture 137" descr="Database_Amazon RDS MS SQL Instance.eps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54" y="2426458"/>
            <a:ext cx="1118420" cy="111842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408482" y="4135358"/>
            <a:ext cx="8470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PostgreSQL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471722" y="4135358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PIOP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43" name="Picture 142" descr="ElasticCache.png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66" y="3322134"/>
            <a:ext cx="731520" cy="731520"/>
          </a:xfrm>
          <a:prstGeom prst="rect">
            <a:avLst/>
          </a:prstGeom>
        </p:spPr>
      </p:pic>
      <p:sp>
        <p:nvSpPr>
          <p:cNvPr id="146" name="TextBox 7"/>
          <p:cNvSpPr txBox="1">
            <a:spLocks noChangeArrowheads="1"/>
          </p:cNvSpPr>
          <p:nvPr/>
        </p:nvSpPr>
        <p:spPr bwMode="auto">
          <a:xfrm>
            <a:off x="8201209" y="4135358"/>
            <a:ext cx="7381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Memcached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47" name="TextBox 23"/>
          <p:cNvSpPr txBox="1">
            <a:spLocks noChangeArrowheads="1"/>
          </p:cNvSpPr>
          <p:nvPr/>
        </p:nvSpPr>
        <p:spPr bwMode="auto">
          <a:xfrm>
            <a:off x="6980496" y="4135358"/>
            <a:ext cx="1130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Redis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13712" y="429869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712419" y="429869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276" name="Picture 275" descr="SNS-HTTP-Noitfication.png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88" y="3305068"/>
            <a:ext cx="975360" cy="731520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3708904" y="429869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416915" y="429869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155" name="Picture 154" descr="Database_RDS Replica sets with PIOP.eps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65" y="3202010"/>
            <a:ext cx="1003709" cy="1003709"/>
          </a:xfrm>
          <a:prstGeom prst="rect">
            <a:avLst/>
          </a:prstGeom>
        </p:spPr>
      </p:pic>
      <p:pic>
        <p:nvPicPr>
          <p:cNvPr id="156" name="Picture 155" descr="Database_RDS SlaveSQL.eps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6" y="3212047"/>
            <a:ext cx="983635" cy="983635"/>
          </a:xfrm>
          <a:prstGeom prst="rect">
            <a:avLst/>
          </a:prstGeom>
        </p:spPr>
      </p:pic>
      <p:pic>
        <p:nvPicPr>
          <p:cNvPr id="158" name="Picture 157" descr="Database_Amazon ElastiCache Memcache.eps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45" y="3220651"/>
            <a:ext cx="1003709" cy="1003709"/>
          </a:xfrm>
          <a:prstGeom prst="rect">
            <a:avLst/>
          </a:prstGeom>
        </p:spPr>
      </p:pic>
      <p:pic>
        <p:nvPicPr>
          <p:cNvPr id="159" name="Picture 158" descr="Database_Amazon ElasticCache Node.eps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37" y="3220651"/>
            <a:ext cx="1003709" cy="1003709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4726102" y="4181553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</a:t>
            </a:r>
            <a:r>
              <a:rPr lang="en-US" sz="1000" dirty="0" err="1" smtClean="0">
                <a:latin typeface="Helvetica Neue"/>
                <a:cs typeface="Helvetica Neue"/>
              </a:rPr>
              <a:t>CloudTrail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60" name="Picture 159" descr="Database-19.eps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39" y="4139791"/>
            <a:ext cx="1003709" cy="1003709"/>
          </a:xfrm>
          <a:prstGeom prst="rect">
            <a:avLst/>
          </a:prstGeom>
        </p:spPr>
      </p:pic>
      <p:pic>
        <p:nvPicPr>
          <p:cNvPr id="161" name="Picture 160" descr="Domain.png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45" y="2518821"/>
            <a:ext cx="731520" cy="731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08221" y="2103375"/>
            <a:ext cx="6282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3" name="TextBox 7"/>
          <p:cNvSpPr txBox="1">
            <a:spLocks noChangeArrowheads="1"/>
          </p:cNvSpPr>
          <p:nvPr/>
        </p:nvSpPr>
        <p:spPr bwMode="auto">
          <a:xfrm>
            <a:off x="3468911" y="2860019"/>
            <a:ext cx="7381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domain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662085" y="2860019"/>
            <a:ext cx="1030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Redshift</a:t>
            </a:r>
          </a:p>
        </p:txBody>
      </p:sp>
      <p:sp>
        <p:nvSpPr>
          <p:cNvPr id="164" name="TextBox 23"/>
          <p:cNvSpPr txBox="1">
            <a:spLocks noChangeArrowheads="1"/>
          </p:cNvSpPr>
          <p:nvPr/>
        </p:nvSpPr>
        <p:spPr bwMode="auto">
          <a:xfrm>
            <a:off x="2230880" y="2860019"/>
            <a:ext cx="1130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Amazon SimpleDB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569412" y="159560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77095" y="2860019"/>
            <a:ext cx="10303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DW1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Dense Compute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21785" y="4135358"/>
            <a:ext cx="7142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ElastiCache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30" name="Picture 229" descr="Deployment &amp; Management_OpsWorks Monitoring.eps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07" y="2228941"/>
            <a:ext cx="897193" cy="897193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7883222" y="2860019"/>
            <a:ext cx="10303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DW2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Dense Compute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78445" y="2012440"/>
            <a:ext cx="846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edge location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69" name="Picture 168" descr="Database-27.eps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70" y="1771603"/>
            <a:ext cx="1171678" cy="1171678"/>
          </a:xfrm>
          <a:prstGeom prst="rect">
            <a:avLst/>
          </a:prstGeom>
        </p:spPr>
      </p:pic>
      <p:sp>
        <p:nvSpPr>
          <p:cNvPr id="360" name="TextBox 359"/>
          <p:cNvSpPr txBox="1"/>
          <p:nvPr/>
        </p:nvSpPr>
        <p:spPr>
          <a:xfrm>
            <a:off x="3517031" y="4034064"/>
            <a:ext cx="9797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AWS Toolkit </a:t>
            </a:r>
            <a:r>
              <a:rPr lang="en-US" sz="1100" dirty="0">
                <a:latin typeface="Helvetica Neue"/>
                <a:cs typeface="Helvetica Neue"/>
              </a:rPr>
              <a:t>for Visual Studio</a:t>
            </a:r>
          </a:p>
        </p:txBody>
      </p:sp>
      <p:pic>
        <p:nvPicPr>
          <p:cNvPr id="175" name="Picture 174" descr="Application.png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55" y="1303428"/>
            <a:ext cx="731520" cy="731520"/>
          </a:xfrm>
          <a:prstGeom prst="rect">
            <a:avLst/>
          </a:prstGeom>
        </p:spPr>
      </p:pic>
      <p:sp>
        <p:nvSpPr>
          <p:cNvPr id="364" name="TextBox 363"/>
          <p:cNvSpPr txBox="1"/>
          <p:nvPr/>
        </p:nvSpPr>
        <p:spPr>
          <a:xfrm>
            <a:off x="1913886" y="2195438"/>
            <a:ext cx="6588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JavaScript</a:t>
            </a:r>
            <a:endParaRPr lang="en-US" sz="1100" dirty="0">
              <a:latin typeface="Helvetica Neue"/>
              <a:cs typeface="Helvetica Neue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395507" y="2188296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application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94391" y="1437316"/>
            <a:ext cx="7362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s</a:t>
            </a:r>
            <a:r>
              <a:rPr lang="en-US" sz="1000" dirty="0" smtClean="0">
                <a:latin typeface="Helvetica Neue"/>
                <a:cs typeface="Helvetica Neue"/>
              </a:rPr>
              <a:t>tack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79" name="Picture 178" descr="CloudFormation-Tempate.png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78" y="3315640"/>
            <a:ext cx="731520" cy="7315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99140" y="3658388"/>
            <a:ext cx="8235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VPC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9062" y="3658388"/>
            <a:ext cx="7323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VPN connection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51908" y="3658388"/>
            <a:ext cx="8455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virtual private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36" name="Picture 235" descr="Deployment &amp; Management_OpsWorks Deployments.eps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2122422"/>
            <a:ext cx="1020097" cy="1020097"/>
          </a:xfrm>
          <a:prstGeom prst="rect">
            <a:avLst/>
          </a:prstGeom>
        </p:spPr>
      </p:pic>
      <p:pic>
        <p:nvPicPr>
          <p:cNvPr id="346" name="Picture 345" descr="PHP.png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88" y="1163864"/>
            <a:ext cx="731520" cy="731520"/>
          </a:xfrm>
          <a:prstGeom prst="rect">
            <a:avLst/>
          </a:prstGeom>
        </p:spPr>
      </p:pic>
      <p:sp>
        <p:nvSpPr>
          <p:cNvPr id="186" name="TextBox 185"/>
          <p:cNvSpPr txBox="1"/>
          <p:nvPr/>
        </p:nvSpPr>
        <p:spPr>
          <a:xfrm>
            <a:off x="5796790" y="2188296"/>
            <a:ext cx="432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alarm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01" name="Picture 200" descr="short-term-credential.png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48" y="3132342"/>
            <a:ext cx="763817" cy="622891"/>
          </a:xfrm>
          <a:prstGeom prst="rect">
            <a:avLst/>
          </a:prstGeom>
        </p:spPr>
      </p:pic>
      <p:pic>
        <p:nvPicPr>
          <p:cNvPr id="189" name="Picture 188" descr="Elastic-Beanstalk-Deployment.png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04" y="1163065"/>
            <a:ext cx="1008912" cy="1008912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2528428" y="4181553"/>
            <a:ext cx="4672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stack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9226" y="3658388"/>
            <a:ext cx="588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915831" y="2186214"/>
            <a:ext cx="3187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.NET</a:t>
            </a:r>
          </a:p>
        </p:txBody>
      </p:sp>
      <p:pic>
        <p:nvPicPr>
          <p:cNvPr id="53" name="Picture 52" descr="VPC-Internet-Gateway.png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26" y="2748325"/>
            <a:ext cx="731520" cy="73152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675698" y="3170037"/>
            <a:ext cx="84896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RDS DB instance read replica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92" name="Picture 191" descr="IAM.png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71" y="1287334"/>
            <a:ext cx="731520" cy="731520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4807" y="2169138"/>
            <a:ext cx="4154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IAM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805232" y="2186214"/>
            <a:ext cx="2979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109889" y="2186214"/>
            <a:ext cx="8447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Python (</a:t>
            </a:r>
            <a:r>
              <a:rPr lang="en-US" sz="1100" dirty="0" err="1" smtClean="0">
                <a:latin typeface="Helvetica Neue"/>
                <a:cs typeface="Helvetica Neue"/>
              </a:rPr>
              <a:t>boto</a:t>
            </a:r>
            <a:r>
              <a:rPr lang="en-US" sz="1100" dirty="0" smtClean="0">
                <a:latin typeface="Helvetica Neue"/>
                <a:cs typeface="Helvetica Neue"/>
              </a:rPr>
              <a:t>)</a:t>
            </a:r>
            <a:endParaRPr lang="en-US" sz="1100" dirty="0">
              <a:latin typeface="Helvetica Neue"/>
              <a:cs typeface="Helvetica Neue"/>
            </a:endParaRPr>
          </a:p>
        </p:txBody>
      </p:sp>
      <p:pic>
        <p:nvPicPr>
          <p:cNvPr id="196" name="Picture 195" descr="IAM-Security-Token-Service.png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87" y="1267251"/>
            <a:ext cx="731520" cy="731520"/>
          </a:xfrm>
          <a:prstGeom prst="rect">
            <a:avLst/>
          </a:prstGeom>
        </p:spPr>
      </p:pic>
      <p:sp>
        <p:nvSpPr>
          <p:cNvPr id="363" name="TextBox 362"/>
          <p:cNvSpPr txBox="1"/>
          <p:nvPr/>
        </p:nvSpPr>
        <p:spPr>
          <a:xfrm>
            <a:off x="7987100" y="4034064"/>
            <a:ext cx="5802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AWS CLI</a:t>
            </a:r>
            <a:endParaRPr lang="en-US" sz="1100" dirty="0">
              <a:latin typeface="Helvetica Neue"/>
              <a:cs typeface="Helvetica Neue"/>
            </a:endParaRPr>
          </a:p>
        </p:txBody>
      </p:sp>
      <p:pic>
        <p:nvPicPr>
          <p:cNvPr id="198" name="Picture 197" descr="data-enc-key.png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49" y="758966"/>
            <a:ext cx="540772" cy="706691"/>
          </a:xfrm>
          <a:prstGeom prst="rect">
            <a:avLst/>
          </a:prstGeom>
        </p:spPr>
      </p:pic>
      <p:pic>
        <p:nvPicPr>
          <p:cNvPr id="349" name="Picture 348" descr="Toolkit-For-Eclipse.png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34" y="2999014"/>
            <a:ext cx="731520" cy="731520"/>
          </a:xfrm>
          <a:prstGeom prst="rect">
            <a:avLst/>
          </a:prstGeom>
        </p:spPr>
      </p:pic>
      <p:pic>
        <p:nvPicPr>
          <p:cNvPr id="199" name="Picture 198" descr="encrypted data.png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63" y="1297380"/>
            <a:ext cx="537646" cy="671262"/>
          </a:xfrm>
          <a:prstGeom prst="rect">
            <a:avLst/>
          </a:prstGeom>
        </p:spPr>
      </p:pic>
      <p:pic>
        <p:nvPicPr>
          <p:cNvPr id="168" name="Picture 167" descr="Database_Amazon Redshift SSD Family Cluster.eps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07" y="3974076"/>
            <a:ext cx="1169424" cy="1169424"/>
          </a:xfrm>
          <a:prstGeom prst="rect">
            <a:avLst/>
          </a:prstGeom>
        </p:spPr>
      </p:pic>
      <p:pic>
        <p:nvPicPr>
          <p:cNvPr id="200" name="Picture 199" descr="permission.png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1" y="734060"/>
            <a:ext cx="525392" cy="653266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5915742" y="2169138"/>
            <a:ext cx="7538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permissions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54" name="Picture 153" descr="Database_RDS MasterSQL.eps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1" y="3016528"/>
            <a:ext cx="993672" cy="993672"/>
          </a:xfrm>
          <a:prstGeom prst="rect">
            <a:avLst/>
          </a:prstGeom>
        </p:spPr>
      </p:pic>
      <p:pic>
        <p:nvPicPr>
          <p:cNvPr id="206" name="Picture 205" descr="password.png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" y="3154516"/>
            <a:ext cx="677661" cy="494889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6961238" y="2169138"/>
            <a:ext cx="7538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role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512142" y="3920915"/>
            <a:ext cx="10241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MFA token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05" name="Picture 304" descr="Users.png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108857"/>
            <a:ext cx="731520" cy="73152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5063903" y="2531592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129065" y="23390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194226" y="23390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213" name="Picture 212" descr="Deployment &amp; Management_IAM Roles.eps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49" y="2091811"/>
            <a:ext cx="788835" cy="788835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543298" y="3079245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OpsWorks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69" name="Picture 268" descr="SES.png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18" y="209816"/>
            <a:ext cx="731520" cy="73152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365566" y="2479537"/>
            <a:ext cx="9665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e</a:t>
            </a:r>
            <a:r>
              <a:rPr lang="en-US" sz="1000" dirty="0" smtClean="0">
                <a:latin typeface="Helvetica Neue"/>
                <a:cs typeface="Helvetica Neue"/>
              </a:rPr>
              <a:t>lastic network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645999" y="2186214"/>
            <a:ext cx="2875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PHP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711673" y="2169138"/>
            <a:ext cx="9586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data encryption key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262335" y="2188296"/>
            <a:ext cx="12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Data Pipeline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350203" y="3079245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m</a:t>
            </a:r>
            <a:r>
              <a:rPr lang="en-US" sz="1000" dirty="0" smtClean="0">
                <a:latin typeface="Helvetica Neue"/>
                <a:cs typeface="Helvetica Neue"/>
              </a:rPr>
              <a:t>onitoring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047534" y="2422911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69412" y="323753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49132" y="2188296"/>
            <a:ext cx="7362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deployment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574228" y="2188296"/>
            <a:ext cx="7881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CloudWatch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7" name="TextBox 39"/>
          <p:cNvSpPr txBox="1">
            <a:spLocks noChangeArrowheads="1"/>
          </p:cNvSpPr>
          <p:nvPr/>
        </p:nvSpPr>
        <p:spPr bwMode="auto">
          <a:xfrm>
            <a:off x="3027447" y="4718872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364047" y="4135358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SQL master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337101" y="322934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085125" y="323753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824" y="2103375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EC2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54754" y="323753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425431" y="4135358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SQL slave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51" name="Picture 350" descr="Tools-For-Windows-PowerShell.png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8" y="3011714"/>
            <a:ext cx="731520" cy="731520"/>
          </a:xfrm>
          <a:prstGeom prst="rect">
            <a:avLst/>
          </a:prstGeom>
        </p:spPr>
      </p:pic>
      <p:pic>
        <p:nvPicPr>
          <p:cNvPr id="165" name="Picture 164" descr="RedShift.png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5" y="2282964"/>
            <a:ext cx="731520" cy="731520"/>
          </a:xfrm>
          <a:prstGeom prst="rect">
            <a:avLst/>
          </a:prstGeom>
        </p:spPr>
      </p:pic>
      <p:pic>
        <p:nvPicPr>
          <p:cNvPr id="227" name="Picture 226" descr="Deployment &amp; Management_OpsWorks Resources.eps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1" y="4348727"/>
            <a:ext cx="794773" cy="794773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4869599" y="2169138"/>
            <a:ext cx="7592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encrypted data 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6312108" y="4034064"/>
            <a:ext cx="117288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AWS Tools </a:t>
            </a:r>
            <a:r>
              <a:rPr lang="en-US" sz="1100" dirty="0">
                <a:latin typeface="Helvetica Neue"/>
                <a:cs typeface="Helvetica Neue"/>
              </a:rPr>
              <a:t>for Windows PowerShell</a:t>
            </a:r>
          </a:p>
        </p:txBody>
      </p:sp>
      <p:sp>
        <p:nvSpPr>
          <p:cNvPr id="87" name="TextBox 103"/>
          <p:cNvSpPr txBox="1">
            <a:spLocks noChangeArrowheads="1"/>
          </p:cNvSpPr>
          <p:nvPr/>
        </p:nvSpPr>
        <p:spPr bwMode="auto">
          <a:xfrm>
            <a:off x="6520658" y="4297382"/>
            <a:ext cx="753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non-cached volume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409731" y="2866846"/>
            <a:ext cx="471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users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349649" y="2169138"/>
            <a:ext cx="7592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IAM add-on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9" name="Picture 328" descr="Forums.png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99" y="795188"/>
            <a:ext cx="731520" cy="731520"/>
          </a:xfrm>
          <a:prstGeom prst="rect">
            <a:avLst/>
          </a:prstGeom>
        </p:spPr>
      </p:pic>
      <p:pic>
        <p:nvPicPr>
          <p:cNvPr id="228" name="Picture 227" descr="Deployment &amp; Management_OpsWorks Stack.eps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78" y="4035615"/>
            <a:ext cx="827549" cy="827549"/>
          </a:xfrm>
          <a:prstGeom prst="rect">
            <a:avLst/>
          </a:prstGeom>
        </p:spPr>
      </p:pic>
      <p:sp>
        <p:nvSpPr>
          <p:cNvPr id="258" name="TextBox 257"/>
          <p:cNvSpPr txBox="1"/>
          <p:nvPr/>
        </p:nvSpPr>
        <p:spPr>
          <a:xfrm>
            <a:off x="6962216" y="1450426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d</a:t>
            </a:r>
            <a:r>
              <a:rPr lang="en-US" sz="1000" dirty="0" smtClean="0">
                <a:latin typeface="Helvetica Neue"/>
                <a:cs typeface="Helvetica Neue"/>
              </a:rPr>
              <a:t>eployments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2739" y="2999735"/>
            <a:ext cx="516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bucket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62216" y="3092355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d</a:t>
            </a:r>
            <a:r>
              <a:rPr lang="en-US" sz="1000" dirty="0" smtClean="0">
                <a:latin typeface="Helvetica Neue"/>
                <a:cs typeface="Helvetica Neue"/>
              </a:rPr>
              <a:t>eployments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166767" y="325064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882213" y="4454825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p</a:t>
            </a:r>
            <a:r>
              <a:rPr lang="en-US" sz="1000" dirty="0" smtClean="0">
                <a:latin typeface="Helvetica Neue"/>
                <a:cs typeface="Helvetica Neue"/>
              </a:rPr>
              <a:t>ermissions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3" name="Picture 322" descr="AWS-Management-Console.png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9" y="741362"/>
            <a:ext cx="731520" cy="731520"/>
          </a:xfrm>
          <a:prstGeom prst="rect">
            <a:avLst/>
          </a:prstGeom>
        </p:spPr>
      </p:pic>
      <p:pic>
        <p:nvPicPr>
          <p:cNvPr id="263" name="Picture 262" descr="Deployment &amp; Management_OpsWorks Deployments.eps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480493"/>
            <a:ext cx="1020097" cy="1020097"/>
          </a:xfrm>
          <a:prstGeom prst="rect">
            <a:avLst/>
          </a:prstGeom>
        </p:spPr>
      </p:pic>
      <p:pic>
        <p:nvPicPr>
          <p:cNvPr id="333" name="Picture 332" descr="Requester-.png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23" y="1020173"/>
            <a:ext cx="731520" cy="731520"/>
          </a:xfrm>
          <a:prstGeom prst="rect">
            <a:avLst/>
          </a:prstGeom>
        </p:spPr>
      </p:pic>
      <p:pic>
        <p:nvPicPr>
          <p:cNvPr id="237" name="Picture 236" descr="Deployment &amp; Management_OpsWorks Layers.eps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6" y="4006119"/>
            <a:ext cx="815258" cy="815258"/>
          </a:xfrm>
          <a:prstGeom prst="rect">
            <a:avLst/>
          </a:prstGeom>
        </p:spPr>
      </p:pic>
      <p:sp>
        <p:nvSpPr>
          <p:cNvPr id="358" name="TextBox 357"/>
          <p:cNvSpPr txBox="1"/>
          <p:nvPr/>
        </p:nvSpPr>
        <p:spPr>
          <a:xfrm>
            <a:off x="1008990" y="4034064"/>
            <a:ext cx="2351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latin typeface="Helvetica Neue"/>
                <a:cs typeface="Helvetica Neue"/>
              </a:rPr>
              <a:t>iOS</a:t>
            </a:r>
            <a:endParaRPr lang="en-US" sz="1100" dirty="0">
              <a:latin typeface="Helvetica Neue"/>
              <a:cs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91683" y="4437559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r</a:t>
            </a:r>
            <a:r>
              <a:rPr lang="en-US" sz="1000" dirty="0" smtClean="0">
                <a:latin typeface="Helvetica Neue"/>
                <a:cs typeface="Helvetica Neue"/>
              </a:rPr>
              <a:t>esources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56687" y="4135358"/>
            <a:ext cx="10441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cache node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94391" y="3079245"/>
            <a:ext cx="7362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s</a:t>
            </a:r>
            <a:r>
              <a:rPr lang="en-US" sz="1000" dirty="0" smtClean="0">
                <a:latin typeface="Helvetica Neue"/>
                <a:cs typeface="Helvetica Neue"/>
              </a:rPr>
              <a:t>tack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8" name="Picture 347" descr="Ruby.png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8" y="579664"/>
            <a:ext cx="731520" cy="731520"/>
          </a:xfrm>
          <a:prstGeom prst="rect">
            <a:avLst/>
          </a:prstGeom>
        </p:spPr>
      </p:pic>
      <p:pic>
        <p:nvPicPr>
          <p:cNvPr id="184" name="Picture 183" descr="CloudWatch-Alarm.png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23" y="612140"/>
            <a:ext cx="731520" cy="731520"/>
          </a:xfrm>
          <a:prstGeom prst="rect">
            <a:avLst/>
          </a:prstGeom>
        </p:spPr>
      </p:pic>
      <p:pic>
        <p:nvPicPr>
          <p:cNvPr id="304" name="Picture 303" descr="User.png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57" y="2108857"/>
            <a:ext cx="731520" cy="73152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543298" y="1437316"/>
            <a:ext cx="967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OpsWorks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20251" y="1429122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l</a:t>
            </a:r>
            <a:r>
              <a:rPr lang="en-US" sz="1000" dirty="0" smtClean="0">
                <a:latin typeface="Helvetica Neue"/>
                <a:cs typeface="Helvetica Neue"/>
              </a:rPr>
              <a:t>ayers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196373" y="637216"/>
            <a:ext cx="7362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</a:t>
            </a:r>
            <a:r>
              <a:rPr lang="en-US" sz="1000" dirty="0" smtClean="0">
                <a:latin typeface="Helvetica Neue"/>
                <a:cs typeface="Helvetica Neue"/>
              </a:rPr>
              <a:t>pps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015129" y="2531592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194" name="Picture 193" descr="IAM-Add-on.png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25" y="1267251"/>
            <a:ext cx="731520" cy="73152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2078570" y="3116331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300" name="Picture 299" descr="Client.png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7" y="2108857"/>
            <a:ext cx="731520" cy="731520"/>
          </a:xfrm>
          <a:prstGeom prst="rect">
            <a:avLst/>
          </a:prstGeom>
        </p:spPr>
      </p:pic>
      <p:pic>
        <p:nvPicPr>
          <p:cNvPr id="278" name="Picture 277" descr="SNS-Topic.png"/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5" y="4411980"/>
            <a:ext cx="975360" cy="731520"/>
          </a:xfrm>
          <a:prstGeom prst="rect">
            <a:avLst/>
          </a:prstGeom>
        </p:spPr>
      </p:pic>
      <p:pic>
        <p:nvPicPr>
          <p:cNvPr id="229" name="Picture 228" descr="Deployment &amp; Management_OpsWorks Permissions.eps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62" y="3744743"/>
            <a:ext cx="815258" cy="815258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5599473" y="3079245"/>
            <a:ext cx="7362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</a:t>
            </a:r>
            <a:r>
              <a:rPr lang="en-US" sz="1000" dirty="0" smtClean="0">
                <a:latin typeface="Helvetica Neue"/>
                <a:cs typeface="Helvetica Neue"/>
              </a:rPr>
              <a:t>pps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50" name="Picture 349" descr="Toolkit-for-Visual-Studio.png"/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6" y="3354614"/>
            <a:ext cx="731520" cy="73152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651971" y="444127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256614" y="4075816"/>
            <a:ext cx="8360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SNS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43" name="Picture 242" descr="OpsWorks.png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44" y="0"/>
            <a:ext cx="731520" cy="73152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6027044" y="92250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187" name="Picture 186" descr="DataPipline.png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59" y="1300250"/>
            <a:ext cx="731520" cy="731520"/>
          </a:xfrm>
          <a:prstGeom prst="rect">
            <a:avLst/>
          </a:prstGeom>
        </p:spPr>
      </p:pic>
      <p:sp>
        <p:nvSpPr>
          <p:cNvPr id="335" name="TextBox 64"/>
          <p:cNvSpPr txBox="1">
            <a:spLocks noChangeArrowheads="1"/>
          </p:cNvSpPr>
          <p:nvPr/>
        </p:nvSpPr>
        <p:spPr bwMode="auto">
          <a:xfrm>
            <a:off x="3120869" y="2047950"/>
            <a:ext cx="1031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Human Intelligence Tasks (HIT)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400832" y="4105097"/>
            <a:ext cx="3993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AWS Simple Icons: Deployment &amp; Management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347" name="Picture 346" descr="Python.png"/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3" y="1163864"/>
            <a:ext cx="731520" cy="731520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4334494" y="1437316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</a:t>
            </a:r>
            <a:r>
              <a:rPr lang="en-US" sz="1000" dirty="0" smtClean="0">
                <a:latin typeface="Helvetica Neue"/>
                <a:cs typeface="Helvetica Neue"/>
              </a:rPr>
              <a:t>nstances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00339" y="310813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337101" y="158741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85125" y="159560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162501" y="2186214"/>
            <a:ext cx="33342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Ruby</a:t>
            </a:r>
          </a:p>
        </p:txBody>
      </p:sp>
      <p:pic>
        <p:nvPicPr>
          <p:cNvPr id="217" name="Picture 216" descr="OpsWorks.png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4" y="2221414"/>
            <a:ext cx="731520" cy="731520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>
            <a:off x="8554754" y="159560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253" name="Picture 252" descr="Deployment &amp; Management_OpsWorks Apps.eps"/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0"/>
            <a:ext cx="798871" cy="798871"/>
          </a:xfrm>
          <a:prstGeom prst="rect">
            <a:avLst/>
          </a:prstGeom>
        </p:spPr>
      </p:pic>
      <p:pic>
        <p:nvPicPr>
          <p:cNvPr id="254" name="Picture 253" descr="Deployment &amp; Management_OpsWorks Resources.eps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1" y="2777144"/>
            <a:ext cx="794773" cy="794773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4334494" y="3079245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</a:t>
            </a:r>
            <a:r>
              <a:rPr lang="en-US" sz="1000" dirty="0" smtClean="0">
                <a:latin typeface="Helvetica Neue"/>
                <a:cs typeface="Helvetica Neue"/>
              </a:rPr>
              <a:t>nstances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16" name="Picture 315" descr="Tape.png"/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411980"/>
            <a:ext cx="731520" cy="731520"/>
          </a:xfrm>
          <a:prstGeom prst="rect">
            <a:avLst/>
          </a:prstGeom>
        </p:spPr>
      </p:pic>
      <p:pic>
        <p:nvPicPr>
          <p:cNvPr id="256" name="Picture 255" descr="Deployment &amp; Management_OpsWorks Permissions.eps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62" y="4122114"/>
            <a:ext cx="815258" cy="815258"/>
          </a:xfrm>
          <a:prstGeom prst="rect">
            <a:avLst/>
          </a:prstGeom>
        </p:spPr>
      </p:pic>
      <p:pic>
        <p:nvPicPr>
          <p:cNvPr id="257" name="Picture 256" descr="Deployment &amp; Management_OpsWorks Monitoring.eps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07" y="587012"/>
            <a:ext cx="897193" cy="897193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7166767" y="160871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882213" y="2958039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p</a:t>
            </a:r>
            <a:r>
              <a:rPr lang="en-US" sz="1000" dirty="0" smtClean="0">
                <a:latin typeface="Helvetica Neue"/>
                <a:cs typeface="Helvetica Neue"/>
              </a:rPr>
              <a:t>ermissions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62" name="Picture 261" descr="Deployment &amp; Management_OpsWorks Instances.eps"/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23" y="0"/>
            <a:ext cx="815258" cy="815258"/>
          </a:xfrm>
          <a:prstGeom prst="rect">
            <a:avLst/>
          </a:prstGeom>
        </p:spPr>
      </p:pic>
      <p:pic>
        <p:nvPicPr>
          <p:cNvPr id="173" name="Picture 172" descr="Elastic-Beanstalk.png"/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11" y="1405028"/>
            <a:ext cx="731520" cy="731520"/>
          </a:xfrm>
          <a:prstGeom prst="rect">
            <a:avLst/>
          </a:prstGeom>
        </p:spPr>
      </p:pic>
      <p:pic>
        <p:nvPicPr>
          <p:cNvPr id="264" name="Picture 263" descr="Deployment &amp; Management_OpsWorks Layers.eps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46" y="0"/>
            <a:ext cx="815258" cy="815258"/>
          </a:xfrm>
          <a:prstGeom prst="rect">
            <a:avLst/>
          </a:prstGeom>
        </p:spPr>
      </p:pic>
      <p:sp>
        <p:nvSpPr>
          <p:cNvPr id="265" name="TextBox 264"/>
          <p:cNvSpPr txBox="1"/>
          <p:nvPr/>
        </p:nvSpPr>
        <p:spPr>
          <a:xfrm>
            <a:off x="691683" y="2949845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r</a:t>
            </a:r>
            <a:r>
              <a:rPr lang="en-US" sz="1000" dirty="0" smtClean="0">
                <a:latin typeface="Helvetica Neue"/>
                <a:cs typeface="Helvetica Neue"/>
              </a:rPr>
              <a:t>esources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798444" y="323753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332" name="Picture 331" descr="Human-Intelligence-Tasks-HIT.png"/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64" y="1896473"/>
            <a:ext cx="731520" cy="731520"/>
          </a:xfrm>
          <a:prstGeom prst="rect">
            <a:avLst/>
          </a:prstGeom>
        </p:spPr>
      </p:pic>
      <p:sp>
        <p:nvSpPr>
          <p:cNvPr id="279" name="TextBox 278"/>
          <p:cNvSpPr txBox="1"/>
          <p:nvPr/>
        </p:nvSpPr>
        <p:spPr>
          <a:xfrm>
            <a:off x="6076118" y="4075816"/>
            <a:ext cx="3953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topic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404042" y="429869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Helvetica Neue"/>
                <a:cs typeface="Helvetica Neue"/>
              </a:rPr>
              <a:t>n</a:t>
            </a:r>
            <a:r>
              <a:rPr lang="en-US" sz="600" dirty="0" smtClean="0">
                <a:solidFill>
                  <a:schemeClr val="accent6"/>
                </a:solidFill>
                <a:latin typeface="Helvetica Neue"/>
                <a:cs typeface="Helvetica Neue"/>
              </a:rPr>
              <a:t>ew!</a:t>
            </a:r>
            <a:endParaRPr lang="en-US" sz="600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pic>
        <p:nvPicPr>
          <p:cNvPr id="267" name="Picture 266" descr="CloudSearch.png"/>
          <p:cNvPicPr>
            <a:picLocks noChangeAspect="1"/>
          </p:cNvPicPr>
          <p:nvPr/>
        </p:nvPicPr>
        <p:blipFill>
          <a:blip r:embed="rId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11" y="567658"/>
            <a:ext cx="731520" cy="731520"/>
          </a:xfrm>
          <a:prstGeom prst="rect">
            <a:avLst/>
          </a:prstGeom>
        </p:spPr>
      </p:pic>
      <p:pic>
        <p:nvPicPr>
          <p:cNvPr id="274" name="Picture 273" descr="SNS-Email-Notification.png"/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26" y="3305068"/>
            <a:ext cx="975360" cy="731520"/>
          </a:xfrm>
          <a:prstGeom prst="rect">
            <a:avLst/>
          </a:prstGeom>
        </p:spPr>
      </p:pic>
      <p:pic>
        <p:nvPicPr>
          <p:cNvPr id="170" name="Picture 169" descr="Database-28.eps"/>
          <p:cNvPicPr>
            <a:picLocks noChangeAspect="1"/>
          </p:cNvPicPr>
          <p:nvPr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09" y="2012085"/>
            <a:ext cx="1171678" cy="1171678"/>
          </a:xfrm>
          <a:prstGeom prst="rect">
            <a:avLst/>
          </a:prstGeom>
        </p:spPr>
      </p:pic>
      <p:pic>
        <p:nvPicPr>
          <p:cNvPr id="255" name="Picture 254" descr="Deployment &amp; Management_OpsWorks Stack.eps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78" y="628386"/>
            <a:ext cx="827549" cy="827549"/>
          </a:xfrm>
          <a:prstGeom prst="rect">
            <a:avLst/>
          </a:prstGeom>
        </p:spPr>
      </p:pic>
      <p:pic>
        <p:nvPicPr>
          <p:cNvPr id="331" name="Picture 330" descr="Assignment-Task.png"/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65" y="423273"/>
            <a:ext cx="731520" cy="731520"/>
          </a:xfrm>
          <a:prstGeom prst="rect">
            <a:avLst/>
          </a:prstGeom>
        </p:spPr>
      </p:pic>
      <p:pic>
        <p:nvPicPr>
          <p:cNvPr id="324" name="Picture 323" descr="VPC-Cloud.png"/>
          <p:cNvPicPr>
            <a:picLocks noChangeAspect="1"/>
          </p:cNvPicPr>
          <p:nvPr/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81" y="271462"/>
            <a:ext cx="731520" cy="731520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1512476" y="4181553"/>
            <a:ext cx="5741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template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020421" y="4034064"/>
            <a:ext cx="8219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AWS Toolkit </a:t>
            </a:r>
            <a:r>
              <a:rPr lang="en-US" sz="1100" dirty="0">
                <a:latin typeface="Helvetica Neue"/>
                <a:cs typeface="Helvetica Neue"/>
              </a:rPr>
              <a:t>for Eclipse</a:t>
            </a:r>
          </a:p>
        </p:txBody>
      </p:sp>
      <p:pic>
        <p:nvPicPr>
          <p:cNvPr id="286" name="Picture 285" descr="SQS-Queque.png"/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5" y="0"/>
            <a:ext cx="731520" cy="73152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659684" y="2184424"/>
            <a:ext cx="790640" cy="154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SES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15" name="Picture 314" descr="Generic-Database.png"/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45" y="3360737"/>
            <a:ext cx="731520" cy="731520"/>
          </a:xfrm>
          <a:prstGeom prst="rect">
            <a:avLst/>
          </a:prstGeom>
        </p:spPr>
      </p:pic>
      <p:sp>
        <p:nvSpPr>
          <p:cNvPr id="318" name="TextBox 317"/>
          <p:cNvSpPr txBox="1"/>
          <p:nvPr/>
        </p:nvSpPr>
        <p:spPr>
          <a:xfrm>
            <a:off x="164760" y="4133450"/>
            <a:ext cx="11052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traditional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30" name="Picture 329" descr="Amazon-Mechanical-Turk.png"/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35" y="1159873"/>
            <a:ext cx="731520" cy="731520"/>
          </a:xfrm>
          <a:prstGeom prst="rect">
            <a:avLst/>
          </a:prstGeom>
        </p:spPr>
      </p:pic>
      <p:sp>
        <p:nvSpPr>
          <p:cNvPr id="299" name="TextBox 298"/>
          <p:cNvSpPr txBox="1"/>
          <p:nvPr/>
        </p:nvSpPr>
        <p:spPr>
          <a:xfrm>
            <a:off x="342648" y="4641413"/>
            <a:ext cx="10276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Elastic Transcoder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9" name="Picture 118" descr="RDS-DB-Instace-Read-Replica.png"/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3" y="4176565"/>
            <a:ext cx="731520" cy="731520"/>
          </a:xfrm>
          <a:prstGeom prst="rect">
            <a:avLst/>
          </a:prstGeom>
        </p:spPr>
      </p:pic>
      <p:sp>
        <p:nvSpPr>
          <p:cNvPr id="271" name="TextBox 270"/>
          <p:cNvSpPr txBox="1"/>
          <p:nvPr/>
        </p:nvSpPr>
        <p:spPr>
          <a:xfrm>
            <a:off x="8041908" y="2184424"/>
            <a:ext cx="480600" cy="154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email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35" name="Picture 234" descr="Deployment &amp; Management_OpsWorks Instances.eps"/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23" y="2727106"/>
            <a:ext cx="815258" cy="815258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8350203" y="1437316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m</a:t>
            </a:r>
            <a:r>
              <a:rPr lang="en-US" sz="1000" dirty="0" smtClean="0">
                <a:latin typeface="Helvetica Neue"/>
                <a:cs typeface="Helvetica Neue"/>
              </a:rPr>
              <a:t>onitoring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72" name="Picture 271" descr="SNS.png"/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75" y="3305068"/>
            <a:ext cx="731520" cy="731520"/>
          </a:xfrm>
          <a:prstGeom prst="rect">
            <a:avLst/>
          </a:prstGeom>
        </p:spPr>
      </p:pic>
      <p:pic>
        <p:nvPicPr>
          <p:cNvPr id="268" name="Picture 267" descr="SES-Email.png"/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2" y="1289316"/>
            <a:ext cx="731520" cy="731520"/>
          </a:xfrm>
          <a:prstGeom prst="rect">
            <a:avLst/>
          </a:prstGeom>
        </p:spPr>
      </p:pic>
      <p:sp>
        <p:nvSpPr>
          <p:cNvPr id="337" name="TextBox 66"/>
          <p:cNvSpPr txBox="1">
            <a:spLocks noChangeArrowheads="1"/>
          </p:cNvSpPr>
          <p:nvPr/>
        </p:nvSpPr>
        <p:spPr bwMode="auto">
          <a:xfrm>
            <a:off x="7066349" y="2117200"/>
            <a:ext cx="7023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Requester</a:t>
            </a:r>
          </a:p>
        </p:txBody>
      </p:sp>
      <p:pic>
        <p:nvPicPr>
          <p:cNvPr id="202" name="Picture 201" descr="token.png"/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59" y="3498070"/>
            <a:ext cx="656713" cy="656713"/>
          </a:xfrm>
          <a:prstGeom prst="rect">
            <a:avLst/>
          </a:prstGeom>
        </p:spPr>
      </p:pic>
      <p:sp>
        <p:nvSpPr>
          <p:cNvPr id="275" name="TextBox 274"/>
          <p:cNvSpPr txBox="1"/>
          <p:nvPr/>
        </p:nvSpPr>
        <p:spPr>
          <a:xfrm>
            <a:off x="3338122" y="4075816"/>
            <a:ext cx="10283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email notification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57" name="Picture 156" descr="Database_Amazon ElastiCache Redis.eps"/>
          <p:cNvPicPr>
            <a:picLocks noChangeAspect="1"/>
          </p:cNvPicPr>
          <p:nvPr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91" y="3385751"/>
            <a:ext cx="1003709" cy="1003709"/>
          </a:xfrm>
          <a:prstGeom prst="rect">
            <a:avLst/>
          </a:prstGeom>
        </p:spPr>
      </p:pic>
      <p:sp>
        <p:nvSpPr>
          <p:cNvPr id="277" name="TextBox 276"/>
          <p:cNvSpPr txBox="1"/>
          <p:nvPr/>
        </p:nvSpPr>
        <p:spPr>
          <a:xfrm>
            <a:off x="4579120" y="4075816"/>
            <a:ext cx="1024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HTTP notification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34" name="Picture 333" descr="Workers.png"/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44" y="588373"/>
            <a:ext cx="731520" cy="731520"/>
          </a:xfrm>
          <a:prstGeom prst="rect">
            <a:avLst/>
          </a:prstGeom>
        </p:spPr>
      </p:pic>
      <p:sp>
        <p:nvSpPr>
          <p:cNvPr id="280" name="TextBox 279"/>
          <p:cNvSpPr txBox="1"/>
          <p:nvPr/>
        </p:nvSpPr>
        <p:spPr>
          <a:xfrm>
            <a:off x="2222912" y="2107961"/>
            <a:ext cx="8577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</a:t>
            </a:r>
            <a:r>
              <a:rPr lang="en-US" sz="1000" dirty="0" err="1" smtClean="0">
                <a:latin typeface="Helvetica Neue"/>
                <a:cs typeface="Helvetica Neue"/>
              </a:rPr>
              <a:t>CloudSearch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257509" y="2184905"/>
            <a:ext cx="932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SDF metadata</a:t>
            </a:r>
          </a:p>
        </p:txBody>
      </p:sp>
      <p:pic>
        <p:nvPicPr>
          <p:cNvPr id="282" name="Picture 281" descr="Amazon-CloudSearch-SDF-metadata.png"/>
          <p:cNvPicPr>
            <a:picLocks noChangeAspect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26" y="431800"/>
            <a:ext cx="1103868" cy="1103868"/>
          </a:xfrm>
          <a:prstGeom prst="rect">
            <a:avLst/>
          </a:prstGeom>
        </p:spPr>
      </p:pic>
      <p:sp>
        <p:nvSpPr>
          <p:cNvPr id="285" name="TextBox 284"/>
          <p:cNvSpPr txBox="1"/>
          <p:nvPr/>
        </p:nvSpPr>
        <p:spPr>
          <a:xfrm>
            <a:off x="555079" y="2014752"/>
            <a:ext cx="11205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SQS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88" name="Picture 287" descr="SQS-Message.png"/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58" y="514989"/>
            <a:ext cx="731520" cy="73152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839583" y="1923086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item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844071" y="1735352"/>
            <a:ext cx="5830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message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1" name="Picture 180" descr="CloudFormation-Stack.png"/>
          <p:cNvPicPr>
            <a:picLocks noChangeAspect="1"/>
          </p:cNvPicPr>
          <p:nvPr/>
        </p:nvPicPr>
        <p:blipFill>
          <a:blip r:embed="rId1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08" y="3709340"/>
            <a:ext cx="731520" cy="731520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4918253" y="190500"/>
            <a:ext cx="938156" cy="1044051"/>
            <a:chOff x="4582610" y="1298760"/>
            <a:chExt cx="938156" cy="1044051"/>
          </a:xfrm>
        </p:grpSpPr>
        <p:pic>
          <p:nvPicPr>
            <p:cNvPr id="291" name="Picture 290" descr="SWF.png"/>
            <p:cNvPicPr>
              <a:picLocks noChangeAspect="1"/>
            </p:cNvPicPr>
            <p:nvPr/>
          </p:nvPicPr>
          <p:blipFill>
            <a:blip r:embed="rId1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292" name="TextBox 291"/>
            <p:cNvSpPr txBox="1"/>
            <p:nvPr/>
          </p:nvSpPr>
          <p:spPr>
            <a:xfrm>
              <a:off x="4582610" y="2188923"/>
              <a:ext cx="9381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Amazon SWF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6606531" y="0"/>
            <a:ext cx="731520" cy="1044522"/>
            <a:chOff x="5873750" y="1298760"/>
            <a:chExt cx="731520" cy="1044522"/>
          </a:xfrm>
        </p:grpSpPr>
        <p:pic>
          <p:nvPicPr>
            <p:cNvPr id="294" name="Picture 293" descr="SWF-Decider.png"/>
            <p:cNvPicPr>
              <a:picLocks noChangeAspect="1"/>
            </p:cNvPicPr>
            <p:nvPr/>
          </p:nvPicPr>
          <p:blipFill>
            <a:blip r:embed="rId1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5973634" y="2188452"/>
              <a:ext cx="531752" cy="1548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decider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3120251" y="3071051"/>
            <a:ext cx="753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l</a:t>
            </a:r>
            <a:r>
              <a:rPr lang="en-US" sz="1000" dirty="0" smtClean="0">
                <a:latin typeface="Helvetica Neue"/>
                <a:cs typeface="Helvetica Neue"/>
              </a:rPr>
              <a:t>ayers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7732572" y="146689"/>
            <a:ext cx="731520" cy="1056767"/>
            <a:chOff x="7130976" y="1298760"/>
            <a:chExt cx="731520" cy="1056767"/>
          </a:xfrm>
        </p:grpSpPr>
        <p:pic>
          <p:nvPicPr>
            <p:cNvPr id="297" name="Picture 296" descr="SWF-Worker.png"/>
            <p:cNvPicPr>
              <a:picLocks noChangeAspect="1"/>
            </p:cNvPicPr>
            <p:nvPr/>
          </p:nvPicPr>
          <p:blipFill>
            <a:blip r:embed="rId1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298" name="TextBox 297"/>
            <p:cNvSpPr txBox="1"/>
            <p:nvPr/>
          </p:nvSpPr>
          <p:spPr>
            <a:xfrm>
              <a:off x="7194931" y="2201639"/>
              <a:ext cx="6036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worker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1" name="Picture 300" descr="Internet.png"/>
          <p:cNvPicPr>
            <a:picLocks noChangeAspect="1"/>
          </p:cNvPicPr>
          <p:nvPr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12" y="2731157"/>
            <a:ext cx="731520" cy="731520"/>
          </a:xfrm>
          <a:prstGeom prst="rect">
            <a:avLst/>
          </a:prstGeom>
        </p:spPr>
      </p:pic>
      <p:sp>
        <p:nvSpPr>
          <p:cNvPr id="321" name="TextBox 320"/>
          <p:cNvSpPr txBox="1"/>
          <p:nvPr/>
        </p:nvSpPr>
        <p:spPr>
          <a:xfrm>
            <a:off x="5828841" y="4133450"/>
            <a:ext cx="8648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tape storage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0" name="Picture 339" descr="Android.png"/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1" y="3761014"/>
            <a:ext cx="731520" cy="731520"/>
          </a:xfrm>
          <a:prstGeom prst="rect">
            <a:avLst/>
          </a:prstGeom>
        </p:spPr>
      </p:pic>
      <p:pic>
        <p:nvPicPr>
          <p:cNvPr id="302" name="Picture 301" descr="Mobile-Client.png"/>
          <p:cNvPicPr>
            <a:picLocks noChangeAspect="1"/>
          </p:cNvPicPr>
          <p:nvPr/>
        </p:nvPicPr>
        <p:blipFill>
          <a:blip r:embed="rId1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22" y="4462780"/>
            <a:ext cx="731520" cy="731520"/>
          </a:xfrm>
          <a:prstGeom prst="rect">
            <a:avLst/>
          </a:prstGeom>
        </p:spPr>
      </p:pic>
      <p:pic>
        <p:nvPicPr>
          <p:cNvPr id="283" name="Picture 282" descr="SQS.png"/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" y="700261"/>
            <a:ext cx="731520" cy="731520"/>
          </a:xfrm>
          <a:prstGeom prst="rect">
            <a:avLst/>
          </a:prstGeom>
        </p:spPr>
      </p:pic>
      <p:sp>
        <p:nvSpPr>
          <p:cNvPr id="319" name="TextBox 318"/>
          <p:cNvSpPr txBox="1"/>
          <p:nvPr/>
        </p:nvSpPr>
        <p:spPr>
          <a:xfrm>
            <a:off x="3296310" y="4133450"/>
            <a:ext cx="3717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disk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03" name="Picture 302" descr="Multimedia.png"/>
          <p:cNvPicPr>
            <a:picLocks noChangeAspect="1"/>
          </p:cNvPicPr>
          <p:nvPr/>
        </p:nvPicPr>
        <p:blipFill>
          <a:blip r:embed="rId1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7" y="3480457"/>
            <a:ext cx="731520" cy="73152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6015954" y="2866846"/>
            <a:ext cx="4834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user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552336" y="2866846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39" name="TextBox 65"/>
          <p:cNvSpPr txBox="1">
            <a:spLocks noChangeArrowheads="1"/>
          </p:cNvSpPr>
          <p:nvPr/>
        </p:nvSpPr>
        <p:spPr bwMode="auto">
          <a:xfrm>
            <a:off x="1624962" y="2047950"/>
            <a:ext cx="1374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Amazon </a:t>
            </a:r>
          </a:p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Mechanical Turk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75054" y="2866846"/>
            <a:ext cx="473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client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676804" y="2866846"/>
            <a:ext cx="840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mobile client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078988" y="2866846"/>
            <a:ext cx="8206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multimedia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38" name="TextBox 67"/>
          <p:cNvSpPr txBox="1">
            <a:spLocks noChangeArrowheads="1"/>
          </p:cNvSpPr>
          <p:nvPr/>
        </p:nvSpPr>
        <p:spPr bwMode="auto">
          <a:xfrm>
            <a:off x="5857347" y="2117200"/>
            <a:ext cx="73811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w</a:t>
            </a:r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orkers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12546" y="4056506"/>
            <a:ext cx="7602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corporate data center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13" name="Picture 312" descr="Corporate-Data-Center.png"/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33" y="3360737"/>
            <a:ext cx="731520" cy="731520"/>
          </a:xfrm>
          <a:prstGeom prst="rect">
            <a:avLst/>
          </a:prstGeom>
        </p:spPr>
      </p:pic>
      <p:pic>
        <p:nvPicPr>
          <p:cNvPr id="314" name="Picture 313" descr="Disk.png"/>
          <p:cNvPicPr>
            <a:picLocks noChangeAspect="1"/>
          </p:cNvPicPr>
          <p:nvPr/>
        </p:nvPicPr>
        <p:blipFill>
          <a:blip r:embed="rId1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89" y="3830637"/>
            <a:ext cx="731520" cy="731520"/>
          </a:xfrm>
          <a:prstGeom prst="rect">
            <a:avLst/>
          </a:prstGeom>
        </p:spPr>
      </p:pic>
      <p:sp>
        <p:nvSpPr>
          <p:cNvPr id="320" name="TextBox 319"/>
          <p:cNvSpPr txBox="1"/>
          <p:nvPr/>
        </p:nvSpPr>
        <p:spPr>
          <a:xfrm>
            <a:off x="4298343" y="4133450"/>
            <a:ext cx="1155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generic database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17" name="Picture 316" descr="Traditional-Servers.png"/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7" y="3995737"/>
            <a:ext cx="731520" cy="731520"/>
          </a:xfrm>
          <a:prstGeom prst="rect">
            <a:avLst/>
          </a:prstGeom>
        </p:spPr>
      </p:pic>
      <p:sp>
        <p:nvSpPr>
          <p:cNvPr id="359" name="TextBox 358"/>
          <p:cNvSpPr txBox="1"/>
          <p:nvPr/>
        </p:nvSpPr>
        <p:spPr>
          <a:xfrm>
            <a:off x="2307181" y="4034064"/>
            <a:ext cx="4990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Android</a:t>
            </a:r>
          </a:p>
        </p:txBody>
      </p:sp>
      <p:pic>
        <p:nvPicPr>
          <p:cNvPr id="226" name="Picture 225" descr="Deployment &amp; Management_OpsWorks Apps.eps"/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470624"/>
            <a:ext cx="798871" cy="798871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2458357" y="2155690"/>
            <a:ext cx="1043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Security Token Service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2" name="Picture 321" descr="AWS-Cloud.png"/>
          <p:cNvPicPr>
            <a:picLocks noChangeAspect="1"/>
          </p:cNvPicPr>
          <p:nvPr/>
        </p:nvPicPr>
        <p:blipFill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7" y="0"/>
            <a:ext cx="731520" cy="731520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318968" y="1538020"/>
            <a:ext cx="794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cloud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341948" y="292676"/>
            <a:ext cx="12301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AWS Management Console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62" name="Picture 161" descr="Simple-DB.png"/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251"/>
            <a:ext cx="731520" cy="731520"/>
          </a:xfrm>
          <a:prstGeom prst="rect">
            <a:avLst/>
          </a:prstGeom>
        </p:spPr>
      </p:pic>
      <p:sp>
        <p:nvSpPr>
          <p:cNvPr id="327" name="TextBox 326"/>
          <p:cNvSpPr txBox="1"/>
          <p:nvPr/>
        </p:nvSpPr>
        <p:spPr>
          <a:xfrm>
            <a:off x="2768306" y="1538020"/>
            <a:ext cx="14359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virtual private cloud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4579463" y="1538020"/>
            <a:ext cx="5929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forums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36" name="Picture 135" descr="Database_Amazon RDS MySQL DB Instance.eps"/>
          <p:cNvPicPr>
            <a:picLocks noChangeAspect="1"/>
          </p:cNvPicPr>
          <p:nvPr/>
        </p:nvPicPr>
        <p:blipFill>
          <a:blip r:embed="rId1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06" y="4140958"/>
            <a:ext cx="1118420" cy="111842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037892" y="3442180"/>
            <a:ext cx="6710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MySQL DB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783461" y="1735352"/>
            <a:ext cx="6840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queue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1" y="-12700"/>
            <a:ext cx="9143999" cy="5143500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616857" y="787400"/>
            <a:ext cx="8019143" cy="3046988"/>
          </a:xfrm>
          <a:prstGeom prst="rect">
            <a:avLst/>
          </a:prstGeom>
          <a:solidFill>
            <a:schemeClr val="accent5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DC3938"/>
                </a:solidFill>
              </a:rPr>
              <a:t>A</a:t>
            </a:r>
            <a:r>
              <a:rPr lang="en-US" sz="9600" dirty="0" smtClean="0">
                <a:solidFill>
                  <a:srgbClr val="007CBC"/>
                </a:solidFill>
              </a:rPr>
              <a:t>M</a:t>
            </a:r>
            <a:r>
              <a:rPr lang="en-US" sz="9600" dirty="0" smtClean="0">
                <a:solidFill>
                  <a:srgbClr val="B22491"/>
                </a:solidFill>
              </a:rPr>
              <a:t>A</a:t>
            </a:r>
            <a:r>
              <a:rPr lang="en-US" sz="9600" dirty="0" smtClean="0">
                <a:solidFill>
                  <a:schemeClr val="accent1"/>
                </a:solidFill>
              </a:rPr>
              <a:t>Z</a:t>
            </a:r>
            <a:r>
              <a:rPr lang="en-US" sz="9600" dirty="0" smtClean="0">
                <a:solidFill>
                  <a:schemeClr val="accent6"/>
                </a:solidFill>
              </a:rPr>
              <a:t>ON</a:t>
            </a:r>
            <a:r>
              <a:rPr lang="en-US" sz="9600" dirty="0" smtClean="0">
                <a:solidFill>
                  <a:srgbClr val="007CBC"/>
                </a:solidFill>
              </a:rPr>
              <a:t> </a:t>
            </a:r>
            <a:r>
              <a:rPr lang="en-US" sz="9600" dirty="0" smtClean="0">
                <a:solidFill>
                  <a:srgbClr val="FFFFFF"/>
                </a:solidFill>
              </a:rPr>
              <a:t>EM</a:t>
            </a:r>
            <a:r>
              <a:rPr lang="en-US" sz="9600" dirty="0" smtClean="0">
                <a:solidFill>
                  <a:schemeClr val="accent6"/>
                </a:solidFill>
              </a:rPr>
              <a:t>R</a:t>
            </a:r>
            <a:endParaRPr lang="en-US" sz="9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004" y="70646"/>
            <a:ext cx="8777261" cy="624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Chalkboard"/>
              </a:rPr>
              <a:t>Amazon EMR makes Cluster Management easy</a:t>
            </a:r>
            <a:endParaRPr lang="en-US" dirty="0">
              <a:solidFill>
                <a:srgbClr val="000000"/>
              </a:solidFill>
              <a:cs typeface="Chalkboard"/>
            </a:endParaRPr>
          </a:p>
        </p:txBody>
      </p:sp>
      <p:pic>
        <p:nvPicPr>
          <p:cNvPr id="7" name="Picture 6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65" y="1594544"/>
            <a:ext cx="2314810" cy="231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5500" y="4020244"/>
            <a:ext cx="23333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 EMR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403" y="1104976"/>
            <a:ext cx="3018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7F7F7F"/>
                </a:solidFill>
              </a:rPr>
              <a:t>Setup and </a:t>
            </a:r>
            <a:r>
              <a:rPr lang="en-US" sz="2000" i="1" dirty="0" smtClean="0">
                <a:solidFill>
                  <a:srgbClr val="7F7F7F"/>
                </a:solidFill>
              </a:rPr>
              <a:t>configuration</a:t>
            </a:r>
          </a:p>
          <a:p>
            <a:pPr marL="285750" indent="-285750">
              <a:buFont typeface="Arial"/>
              <a:buChar char="•"/>
            </a:pPr>
            <a:endParaRPr lang="en-US" sz="2000" i="1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7F7F7F"/>
                </a:solidFill>
              </a:rPr>
              <a:t>Node monitoring and </a:t>
            </a:r>
            <a:r>
              <a:rPr lang="en-US" sz="2000" i="1" dirty="0" smtClean="0">
                <a:solidFill>
                  <a:srgbClr val="7F7F7F"/>
                </a:solidFill>
              </a:rPr>
              <a:t>replacement</a:t>
            </a:r>
          </a:p>
          <a:p>
            <a:pPr marL="285750" indent="-285750">
              <a:buFont typeface="Arial"/>
              <a:buChar char="•"/>
            </a:pPr>
            <a:endParaRPr lang="en-US" sz="2000" i="1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7F7F7F"/>
                </a:solidFill>
              </a:rPr>
              <a:t>Log a</a:t>
            </a:r>
            <a:r>
              <a:rPr lang="en-US" sz="2000" i="1" dirty="0" smtClean="0">
                <a:solidFill>
                  <a:srgbClr val="7F7F7F"/>
                </a:solidFill>
              </a:rPr>
              <a:t>ggregation</a:t>
            </a:r>
            <a:endParaRPr lang="en-US" sz="2000" i="1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i="1" dirty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2264" y="1097500"/>
            <a:ext cx="31571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7F7F7F"/>
                </a:solidFill>
              </a:rPr>
              <a:t>Cloudwatch </a:t>
            </a:r>
            <a:r>
              <a:rPr lang="en-US" sz="2000" i="1" dirty="0" smtClean="0">
                <a:solidFill>
                  <a:srgbClr val="7F7F7F"/>
                </a:solidFill>
              </a:rPr>
              <a:t>integration</a:t>
            </a:r>
          </a:p>
          <a:p>
            <a:r>
              <a:rPr lang="en-US" sz="2000" i="1" dirty="0" smtClean="0">
                <a:solidFill>
                  <a:srgbClr val="7F7F7F"/>
                </a:solidFill>
              </a:rPr>
              <a:t> </a:t>
            </a:r>
            <a:endParaRPr lang="en-US" sz="2000" i="1" dirty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7F7F7F"/>
                </a:solidFill>
              </a:rPr>
              <a:t>Expand and shrink on demand</a:t>
            </a:r>
          </a:p>
          <a:p>
            <a:pPr marL="285750" indent="-285750">
              <a:buFont typeface="Arial"/>
              <a:buChar char="•"/>
            </a:pPr>
            <a:endParaRPr lang="en-US" sz="2000" i="1" dirty="0" smtClean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 smtClean="0">
                <a:solidFill>
                  <a:srgbClr val="7F7F7F"/>
                </a:solidFill>
              </a:rPr>
              <a:t>Integration </a:t>
            </a:r>
            <a:r>
              <a:rPr lang="en-US" sz="2000" i="1" dirty="0">
                <a:solidFill>
                  <a:srgbClr val="7F7F7F"/>
                </a:solidFill>
              </a:rPr>
              <a:t>with Spot </a:t>
            </a:r>
          </a:p>
          <a:p>
            <a:pPr marL="285750" indent="-285750">
              <a:buFont typeface="Arial"/>
              <a:buChar char="•"/>
            </a:pPr>
            <a:endParaRPr lang="en-US" sz="2000" i="1" dirty="0" smtClean="0">
              <a:solidFill>
                <a:srgbClr val="7F7F7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 smtClean="0">
                <a:solidFill>
                  <a:srgbClr val="7F7F7F"/>
                </a:solidFill>
              </a:rPr>
              <a:t>AWS </a:t>
            </a:r>
            <a:r>
              <a:rPr lang="en-US" sz="2000" i="1" dirty="0">
                <a:solidFill>
                  <a:srgbClr val="7F7F7F"/>
                </a:solidFill>
              </a:rPr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35743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63" y="2882900"/>
            <a:ext cx="1551063" cy="1333500"/>
          </a:xfrm>
          <a:prstGeom prst="rect">
            <a:avLst/>
          </a:prstGeom>
        </p:spPr>
      </p:pic>
      <p:pic>
        <p:nvPicPr>
          <p:cNvPr id="22" name="Picture 21" descr="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1" y="2997200"/>
            <a:ext cx="1269999" cy="1269999"/>
          </a:xfrm>
          <a:prstGeom prst="rect">
            <a:avLst/>
          </a:prstGeom>
        </p:spPr>
      </p:pic>
      <p:pic>
        <p:nvPicPr>
          <p:cNvPr id="19" name="Picture 18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3" y="2882900"/>
            <a:ext cx="1551063" cy="133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Warehousing on Amazon EMR</a:t>
            </a:r>
            <a:endParaRPr lang="en-US" dirty="0"/>
          </a:p>
        </p:txBody>
      </p:sp>
      <p:sp>
        <p:nvSpPr>
          <p:cNvPr id="38" name="Rounded Rectangle 6"/>
          <p:cNvSpPr/>
          <p:nvPr/>
        </p:nvSpPr>
        <p:spPr>
          <a:xfrm>
            <a:off x="622300" y="4453119"/>
            <a:ext cx="2184400" cy="4109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halkboard"/>
              </a:rPr>
              <a:t>Extract Transform &amp; Load</a:t>
            </a:r>
            <a:endParaRPr lang="en-US" sz="1400" i="1" kern="1200" dirty="0">
              <a:solidFill>
                <a:schemeClr val="tx1">
                  <a:lumMod val="65000"/>
                  <a:lumOff val="35000"/>
                </a:schemeClr>
              </a:solidFill>
              <a:cs typeface="Chalkboard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3730249" y="4453119"/>
            <a:ext cx="1578351" cy="7834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halkboard"/>
              </a:rPr>
              <a:t> Data Warehouse</a:t>
            </a:r>
            <a:endParaRPr lang="en-US" sz="1400" i="1" kern="1200" dirty="0">
              <a:solidFill>
                <a:schemeClr val="tx1">
                  <a:lumMod val="65000"/>
                  <a:lumOff val="35000"/>
                </a:schemeClr>
              </a:solidFill>
              <a:cs typeface="Chalkboard"/>
            </a:endParaRPr>
          </a:p>
        </p:txBody>
      </p:sp>
      <p:sp>
        <p:nvSpPr>
          <p:cNvPr id="41" name="Rounded Rectangle 12"/>
          <p:cNvSpPr/>
          <p:nvPr/>
        </p:nvSpPr>
        <p:spPr>
          <a:xfrm>
            <a:off x="5778500" y="4453119"/>
            <a:ext cx="3111499" cy="5506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cs typeface="Chalkboard"/>
              </a:rPr>
              <a:t>Report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halkboard"/>
              </a:rPr>
              <a:t>Generation &amp; Ad Hoc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cs typeface="Chalkboard"/>
              </a:rPr>
              <a:t>Analysis  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11645" y="3570237"/>
            <a:ext cx="883072" cy="0"/>
          </a:xfrm>
          <a:prstGeom prst="straightConnector1">
            <a:avLst/>
          </a:prstGeom>
          <a:ln w="19050">
            <a:solidFill>
              <a:schemeClr val="accent5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32152" y="3570237"/>
            <a:ext cx="883072" cy="0"/>
          </a:xfrm>
          <a:prstGeom prst="straightConnector1">
            <a:avLst/>
          </a:prstGeom>
          <a:ln w="19050">
            <a:solidFill>
              <a:schemeClr val="accent5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0414" y="4165905"/>
            <a:ext cx="1112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cs typeface="Helvetica Neue"/>
              </a:rPr>
              <a:t>Amazon S3 </a:t>
            </a:r>
            <a:endParaRPr lang="en-US" sz="1400" dirty="0"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7734" y="4204005"/>
            <a:ext cx="143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 EMR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3034" y="4165905"/>
            <a:ext cx="143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 EMR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200" y="157480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MapReduce API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Scoop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1700" y="1574800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Spark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Cascading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Pig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MR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7700" y="1574800"/>
            <a:ext cx="11592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Hive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>
                <a:solidFill>
                  <a:srgbClr val="595959"/>
                </a:solidFill>
              </a:rPr>
              <a:t>Spark</a:t>
            </a:r>
            <a:endParaRPr lang="en-US" sz="1400" i="1" dirty="0" smtClean="0">
              <a:solidFill>
                <a:srgbClr val="595959"/>
              </a:solidFill>
            </a:endParaRP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Cascading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Pig</a:t>
            </a:r>
          </a:p>
          <a:p>
            <a:pPr marL="114300" indent="-114300">
              <a:buFont typeface="Arial"/>
              <a:buChar char="•"/>
            </a:pPr>
            <a:endParaRPr lang="en-US" sz="1400" i="1" dirty="0" smtClean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18400" y="1574800"/>
            <a:ext cx="118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Presto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Hive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Spark-SQL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Lingual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13200" y="1574800"/>
            <a:ext cx="9284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Parquet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ORC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SEQ</a:t>
            </a:r>
          </a:p>
          <a:p>
            <a:pPr marL="114300" indent="-114300">
              <a:buFont typeface="Arial"/>
              <a:buChar char="•"/>
            </a:pPr>
            <a:r>
              <a:rPr lang="en-US" sz="1400" i="1" dirty="0" smtClean="0">
                <a:solidFill>
                  <a:srgbClr val="595959"/>
                </a:solidFill>
              </a:rPr>
              <a:t>Text</a:t>
            </a:r>
          </a:p>
          <a:p>
            <a:pPr marL="114300" indent="-114300">
              <a:buFont typeface="Arial"/>
              <a:buChar char="•"/>
            </a:pPr>
            <a:endParaRPr lang="en-US" sz="1400" i="1" dirty="0" smtClean="0">
              <a:solidFill>
                <a:srgbClr val="595959"/>
              </a:solidFill>
            </a:endParaRPr>
          </a:p>
        </p:txBody>
      </p:sp>
      <p:sp>
        <p:nvSpPr>
          <p:cNvPr id="35" name="Rounded Rectangle 4"/>
          <p:cNvSpPr/>
          <p:nvPr/>
        </p:nvSpPr>
        <p:spPr>
          <a:xfrm>
            <a:off x="416263" y="998719"/>
            <a:ext cx="842092" cy="5379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i="1" kern="1200" dirty="0" smtClean="0">
                <a:solidFill>
                  <a:srgbClr val="4F4F4E"/>
                </a:solidFill>
                <a:cs typeface="Chalkboard"/>
              </a:rPr>
              <a:t>Extract</a:t>
            </a:r>
            <a:endParaRPr lang="en-US" sz="1400" b="1" i="1" kern="1200" dirty="0">
              <a:solidFill>
                <a:srgbClr val="4F4F4E"/>
              </a:solidFill>
              <a:cs typeface="Chalkboard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2117707" y="998719"/>
            <a:ext cx="1069993" cy="4109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i="1" kern="1200" dirty="0" smtClean="0">
                <a:solidFill>
                  <a:srgbClr val="4F4F4E"/>
                </a:solidFill>
                <a:cs typeface="Chalkboard"/>
              </a:rPr>
              <a:t>Transform &amp; Load</a:t>
            </a:r>
            <a:endParaRPr lang="en-US" sz="1400" b="1" i="1" kern="1200" dirty="0">
              <a:solidFill>
                <a:srgbClr val="4F4F4E"/>
              </a:solidFill>
              <a:cs typeface="Chalkboard"/>
            </a:endParaRPr>
          </a:p>
        </p:txBody>
      </p:sp>
      <p:sp>
        <p:nvSpPr>
          <p:cNvPr id="42" name="Rounded Rectangle 8"/>
          <p:cNvSpPr/>
          <p:nvPr/>
        </p:nvSpPr>
        <p:spPr>
          <a:xfrm>
            <a:off x="3688440" y="998719"/>
            <a:ext cx="1767120" cy="7834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i="1" kern="1200" dirty="0" smtClean="0">
                <a:solidFill>
                  <a:srgbClr val="4F4F4E"/>
                </a:solidFill>
                <a:cs typeface="Chalkboard"/>
              </a:rPr>
              <a:t> Data Warehouse</a:t>
            </a:r>
            <a:endParaRPr lang="en-US" sz="1400" b="1" i="1" kern="1200" dirty="0">
              <a:solidFill>
                <a:srgbClr val="4F4F4E"/>
              </a:solidFill>
              <a:cs typeface="Chalkboard"/>
            </a:endParaRPr>
          </a:p>
        </p:txBody>
      </p:sp>
      <p:sp>
        <p:nvSpPr>
          <p:cNvPr id="51" name="Rounded Rectangle 10"/>
          <p:cNvSpPr/>
          <p:nvPr/>
        </p:nvSpPr>
        <p:spPr>
          <a:xfrm>
            <a:off x="5660292" y="998719"/>
            <a:ext cx="1184545" cy="7834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i="1" dirty="0">
                <a:solidFill>
                  <a:srgbClr val="4F4F4E"/>
                </a:solidFill>
                <a:cs typeface="Chalkboard"/>
              </a:rPr>
              <a:t>Report Generation</a:t>
            </a:r>
            <a:endParaRPr lang="en-US" sz="1400" b="1" i="1" kern="1200" dirty="0">
              <a:solidFill>
                <a:srgbClr val="4F4F4E"/>
              </a:solidFill>
              <a:cs typeface="Chalkboard"/>
            </a:endParaRPr>
          </a:p>
        </p:txBody>
      </p:sp>
      <p:sp>
        <p:nvSpPr>
          <p:cNvPr id="53" name="Rounded Rectangle 12"/>
          <p:cNvSpPr/>
          <p:nvPr/>
        </p:nvSpPr>
        <p:spPr>
          <a:xfrm>
            <a:off x="7577635" y="998719"/>
            <a:ext cx="914785" cy="5506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i="1" dirty="0">
                <a:solidFill>
                  <a:srgbClr val="4F4F4E"/>
                </a:solidFill>
                <a:cs typeface="Chalkboard"/>
              </a:rPr>
              <a:t>Ad </a:t>
            </a:r>
            <a:r>
              <a:rPr lang="en-US" sz="1400" b="1" i="1" dirty="0" smtClean="0">
                <a:solidFill>
                  <a:srgbClr val="4F4F4E"/>
                </a:solidFill>
                <a:cs typeface="Chalkboard"/>
              </a:rPr>
              <a:t>Hoc </a:t>
            </a:r>
            <a:r>
              <a:rPr lang="en-US" sz="1400" b="1" i="1" dirty="0">
                <a:solidFill>
                  <a:srgbClr val="4F4F4E"/>
                </a:solidFill>
                <a:cs typeface="Chalkboard"/>
              </a:rPr>
              <a:t>Analysis   </a:t>
            </a:r>
          </a:p>
        </p:txBody>
      </p:sp>
      <p:cxnSp>
        <p:nvCxnSpPr>
          <p:cNvPr id="6" name="Elbow Connector 5"/>
          <p:cNvCxnSpPr>
            <a:stCxn id="19" idx="0"/>
            <a:endCxn id="23" idx="0"/>
          </p:cNvCxnSpPr>
          <p:nvPr/>
        </p:nvCxnSpPr>
        <p:spPr>
          <a:xfrm rot="5400000" flipH="1" flipV="1">
            <a:off x="4522795" y="76200"/>
            <a:ext cx="12700" cy="5613400"/>
          </a:xfrm>
          <a:prstGeom prst="bentConnector3">
            <a:avLst>
              <a:gd name="adj1" fmla="val 1800000"/>
            </a:avLst>
          </a:prstGeom>
          <a:ln>
            <a:solidFill>
              <a:srgbClr val="595959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5" idx="0"/>
            <a:endCxn id="53" idx="0"/>
          </p:cNvCxnSpPr>
          <p:nvPr/>
        </p:nvCxnSpPr>
        <p:spPr>
          <a:xfrm rot="5400000" flipH="1" flipV="1">
            <a:off x="4436168" y="-2600140"/>
            <a:ext cx="12700" cy="7197719"/>
          </a:xfrm>
          <a:prstGeom prst="bentConnector3">
            <a:avLst>
              <a:gd name="adj1" fmla="val 999984"/>
            </a:avLst>
          </a:prstGeom>
          <a:ln>
            <a:solidFill>
              <a:srgbClr val="595959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54300" y="879475"/>
            <a:ext cx="1" cy="123826"/>
          </a:xfrm>
          <a:prstGeom prst="line">
            <a:avLst/>
          </a:prstGeom>
          <a:ln>
            <a:solidFill>
              <a:srgbClr val="595959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0"/>
          </p:cNvCxnSpPr>
          <p:nvPr/>
        </p:nvCxnSpPr>
        <p:spPr>
          <a:xfrm flipV="1">
            <a:off x="4572000" y="878918"/>
            <a:ext cx="0" cy="91784"/>
          </a:xfrm>
          <a:prstGeom prst="line">
            <a:avLst/>
          </a:prstGeom>
          <a:ln>
            <a:solidFill>
              <a:srgbClr val="595959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6254750" y="901700"/>
            <a:ext cx="1" cy="104775"/>
          </a:xfrm>
          <a:prstGeom prst="line">
            <a:avLst/>
          </a:prstGeom>
          <a:ln>
            <a:solidFill>
              <a:srgbClr val="595959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67000" y="3073400"/>
            <a:ext cx="9285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595959"/>
                </a:solidFill>
              </a:rPr>
              <a:t>write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4800" y="3073400"/>
            <a:ext cx="8776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595959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9214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MR-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6" y="952500"/>
            <a:ext cx="1261494" cy="1261494"/>
          </a:xfrm>
          <a:prstGeom prst="rect">
            <a:avLst/>
          </a:prstGeom>
        </p:spPr>
      </p:pic>
      <p:pic>
        <p:nvPicPr>
          <p:cNvPr id="14" name="Picture 13" descr="EMR-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06" y="965200"/>
            <a:ext cx="1261494" cy="1261494"/>
          </a:xfrm>
          <a:prstGeom prst="rect">
            <a:avLst/>
          </a:prstGeom>
        </p:spPr>
      </p:pic>
      <p:pic>
        <p:nvPicPr>
          <p:cNvPr id="15" name="Picture 14" descr="EMR-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06" y="2933700"/>
            <a:ext cx="1261494" cy="1261494"/>
          </a:xfrm>
          <a:prstGeom prst="rect">
            <a:avLst/>
          </a:prstGeom>
        </p:spPr>
      </p:pic>
      <p:pic>
        <p:nvPicPr>
          <p:cNvPr id="16" name="Picture 15" descr="EMR-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6" y="2832100"/>
            <a:ext cx="1261494" cy="12614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04" y="70646"/>
            <a:ext cx="8777261" cy="5250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cs typeface="Chalkboard"/>
              </a:rPr>
              <a:t>Different Clusters for different workloads</a:t>
            </a:r>
            <a:endParaRPr lang="en-US" sz="2800" dirty="0">
              <a:solidFill>
                <a:srgbClr val="000000"/>
              </a:solidFill>
              <a:cs typeface="Chalkboard SE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210" y="2068394"/>
            <a:ext cx="13712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cs typeface="Chalkboard"/>
              </a:rPr>
              <a:t>Hive</a:t>
            </a:r>
            <a:r>
              <a:rPr lang="en-US" sz="1600" dirty="0" smtClean="0">
                <a:solidFill>
                  <a:srgbClr val="007CBC"/>
                </a:solidFill>
                <a:cs typeface="Chalkboard"/>
              </a:rPr>
              <a:t>,</a:t>
            </a:r>
            <a:r>
              <a:rPr lang="en-US" sz="1600" dirty="0" smtClean="0">
                <a:solidFill>
                  <a:srgbClr val="74B0B7"/>
                </a:solidFill>
                <a:cs typeface="Chalkboard"/>
              </a:rPr>
              <a:t> </a:t>
            </a:r>
            <a:r>
              <a:rPr lang="en-US" sz="1600" dirty="0" smtClean="0">
                <a:solidFill>
                  <a:srgbClr val="8BC942"/>
                </a:solidFill>
                <a:cs typeface="Chalkboard"/>
              </a:rPr>
              <a:t>Pig</a:t>
            </a:r>
            <a:r>
              <a:rPr lang="en-US" sz="1600" dirty="0" smtClean="0">
                <a:solidFill>
                  <a:schemeClr val="accent4"/>
                </a:solidFill>
                <a:cs typeface="Chalkboard"/>
              </a:rPr>
              <a:t>,</a:t>
            </a:r>
            <a:endParaRPr lang="en-US" sz="1600" dirty="0">
              <a:solidFill>
                <a:schemeClr val="accent4"/>
              </a:solidFill>
              <a:cs typeface="Chalkboard"/>
            </a:endParaRPr>
          </a:p>
          <a:p>
            <a:r>
              <a:rPr lang="en-US" sz="1600" dirty="0" smtClean="0">
                <a:solidFill>
                  <a:srgbClr val="DC3938"/>
                </a:solidFill>
                <a:cs typeface="Chalkboard"/>
              </a:rPr>
              <a:t>Cascading </a:t>
            </a:r>
            <a:endParaRPr lang="en-US" sz="1600" dirty="0">
              <a:solidFill>
                <a:srgbClr val="DC3938"/>
              </a:solidFill>
              <a:cs typeface="Chalkboar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3900" y="2061975"/>
            <a:ext cx="77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3938"/>
                </a:solidFill>
                <a:cs typeface="Chalkboard"/>
              </a:rPr>
              <a:t>Presto</a:t>
            </a:r>
            <a:endParaRPr lang="en-US" sz="1600" dirty="0">
              <a:solidFill>
                <a:srgbClr val="DC3938"/>
              </a:solidFill>
              <a:cs typeface="Chalkboar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2190" y="40718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cs typeface="Chalkboard"/>
              </a:rPr>
              <a:t>Spark</a:t>
            </a:r>
            <a:endParaRPr lang="en-US" sz="1600" dirty="0">
              <a:solidFill>
                <a:schemeClr val="accent3"/>
              </a:solidFill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3023" y="4074175"/>
            <a:ext cx="80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  <a:cs typeface="Chalkboard"/>
              </a:rPr>
              <a:t>HBase</a:t>
            </a:r>
            <a:endParaRPr lang="en-US" sz="1600" dirty="0">
              <a:solidFill>
                <a:schemeClr val="accent4"/>
              </a:solidFill>
              <a:cs typeface="Chalkboard"/>
            </a:endParaRPr>
          </a:p>
        </p:txBody>
      </p:sp>
      <p:pic>
        <p:nvPicPr>
          <p:cNvPr id="12" name="Picture 11" descr="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16" y="1854200"/>
            <a:ext cx="1693583" cy="169358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499100" y="1765300"/>
            <a:ext cx="1193800" cy="469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524500" y="3149600"/>
            <a:ext cx="11811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59000" y="3213100"/>
            <a:ext cx="1193800" cy="469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97100" y="1866900"/>
            <a:ext cx="1181100" cy="444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3238" y="3634735"/>
            <a:ext cx="13772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cs typeface="Helvetica Neue"/>
              </a:rPr>
              <a:t>Amazon S3</a:t>
            </a:r>
            <a:endParaRPr lang="en-US" sz="2000" dirty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839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our customers like Presto?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 directly on S3</a:t>
            </a:r>
          </a:p>
          <a:p>
            <a:endParaRPr lang="en-US" dirty="0"/>
          </a:p>
          <a:p>
            <a:r>
              <a:rPr lang="en-US" dirty="0" smtClean="0"/>
              <a:t>It integrates with Hive</a:t>
            </a:r>
          </a:p>
          <a:p>
            <a:endParaRPr lang="en-US" dirty="0"/>
          </a:p>
          <a:p>
            <a:r>
              <a:rPr lang="en-US" dirty="0" smtClean="0"/>
              <a:t>It’s fast</a:t>
            </a:r>
          </a:p>
          <a:p>
            <a:endParaRPr lang="en-US" dirty="0"/>
          </a:p>
          <a:p>
            <a:r>
              <a:rPr lang="en-US" dirty="0" smtClean="0"/>
              <a:t>It’s Java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9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Launch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2900" y="890577"/>
            <a:ext cx="8458200" cy="4073569"/>
          </a:xfrm>
        </p:spPr>
        <p:txBody>
          <a:bodyPr/>
          <a:lstStyle/>
          <a:p>
            <a:r>
              <a:rPr lang="en-US" sz="1600" dirty="0"/>
              <a:t>#&gt; </a:t>
            </a:r>
            <a:r>
              <a:rPr lang="en-US" sz="1600" dirty="0" err="1" smtClean="0"/>
              <a:t>aws</a:t>
            </a:r>
            <a:r>
              <a:rPr lang="en-US" sz="1600" dirty="0" smtClean="0"/>
              <a:t> </a:t>
            </a:r>
            <a:r>
              <a:rPr lang="en-US" sz="1600" dirty="0" err="1"/>
              <a:t>emr</a:t>
            </a:r>
            <a:r>
              <a:rPr lang="en-US" sz="1600" dirty="0"/>
              <a:t> create-cluster 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7CBC"/>
                </a:solidFill>
              </a:rPr>
              <a:t>name</a:t>
            </a:r>
            <a:r>
              <a:rPr lang="en-US" sz="1600" dirty="0"/>
              <a:t>="PRESTO-0-95" 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 err="1">
                <a:solidFill>
                  <a:srgbClr val="007CBC"/>
                </a:solidFill>
              </a:rPr>
              <a:t>ami</a:t>
            </a:r>
            <a:r>
              <a:rPr lang="en-US" sz="1600" dirty="0">
                <a:solidFill>
                  <a:srgbClr val="007CBC"/>
                </a:solidFill>
              </a:rPr>
              <a:t>-version</a:t>
            </a:r>
            <a:r>
              <a:rPr lang="en-US" sz="1600" dirty="0"/>
              <a:t>=</a:t>
            </a:r>
            <a:r>
              <a:rPr lang="en-US" sz="1600" dirty="0" smtClean="0"/>
              <a:t>3.5.0 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7CBC"/>
                </a:solidFill>
              </a:rPr>
              <a:t>applications</a:t>
            </a:r>
            <a:r>
              <a:rPr lang="en-US" sz="1600" dirty="0"/>
              <a:t> Name=hive 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7CBC"/>
                </a:solidFill>
              </a:rPr>
              <a:t>ec2-attributes</a:t>
            </a:r>
            <a:r>
              <a:rPr lang="en-US" sz="1600" dirty="0"/>
              <a:t> </a:t>
            </a:r>
            <a:r>
              <a:rPr lang="en-US" sz="1600" dirty="0" err="1"/>
              <a:t>KeyName</a:t>
            </a:r>
            <a:r>
              <a:rPr lang="en-US" sz="1600" dirty="0"/>
              <a:t>=[KEY_NAME] 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7CBC"/>
                </a:solidFill>
              </a:rPr>
              <a:t>instance-groups</a:t>
            </a:r>
            <a:r>
              <a:rPr lang="en-US" sz="1600" dirty="0">
                <a:solidFill>
                  <a:srgbClr val="3366FF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/>
              <a:t>InstanceGroupType</a:t>
            </a:r>
            <a:r>
              <a:rPr lang="en-US" sz="1600" dirty="0"/>
              <a:t>=</a:t>
            </a:r>
            <a:r>
              <a:rPr lang="en-US" sz="1600" dirty="0" err="1"/>
              <a:t>MASTER,InstanceCount</a:t>
            </a:r>
            <a:r>
              <a:rPr lang="en-US" sz="1600" dirty="0"/>
              <a:t>=1,InstanceType=m3.xlarge 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en-US" sz="1600" dirty="0" err="1" smtClean="0"/>
              <a:t>InstanceGroupType</a:t>
            </a:r>
            <a:r>
              <a:rPr lang="en-US" sz="1600" dirty="0"/>
              <a:t>=</a:t>
            </a:r>
            <a:r>
              <a:rPr lang="en-US" sz="1600" dirty="0" err="1"/>
              <a:t>CORE,InstanceCount</a:t>
            </a:r>
            <a:r>
              <a:rPr lang="en-US" sz="1600" dirty="0"/>
              <a:t>=1,InstanceType=m3.</a:t>
            </a:r>
            <a:r>
              <a:rPr lang="en-US" sz="1600" dirty="0" smtClean="0"/>
              <a:t>xlarge /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7CBC"/>
                </a:solidFill>
              </a:rPr>
              <a:t>bootstrap-action</a:t>
            </a:r>
            <a:r>
              <a:rPr lang="en-US" sz="1600" dirty="0"/>
              <a:t> Name="install </a:t>
            </a:r>
            <a:r>
              <a:rPr lang="en-US" sz="1600" dirty="0" err="1"/>
              <a:t>presto",Path</a:t>
            </a:r>
            <a:r>
              <a:rPr lang="en-US" sz="1600" dirty="0"/>
              <a:t>="s3://</a:t>
            </a:r>
            <a:r>
              <a:rPr lang="en-US" sz="1600" dirty="0" err="1"/>
              <a:t>github</a:t>
            </a:r>
            <a:r>
              <a:rPr lang="en-US" sz="1600" dirty="0"/>
              <a:t>-</a:t>
            </a:r>
            <a:r>
              <a:rPr lang="en-US" sz="1600" dirty="0" err="1"/>
              <a:t>emr</a:t>
            </a:r>
            <a:r>
              <a:rPr lang="en-US" sz="1600" dirty="0"/>
              <a:t>-bootstrap-actions/presto/0.95/install-presto",</a:t>
            </a:r>
            <a:r>
              <a:rPr lang="en-US" sz="1600" dirty="0" err="1"/>
              <a:t>Args</a:t>
            </a:r>
            <a:r>
              <a:rPr lang="en-US" sz="1600" dirty="0"/>
              <a:t>="[-p,8989,-m,1024,-n,128</a:t>
            </a:r>
            <a:r>
              <a:rPr lang="en-US" sz="1600" dirty="0" smtClean="0"/>
              <a:t>]”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i="1" dirty="0" smtClean="0">
                <a:solidFill>
                  <a:srgbClr val="7F7F7F"/>
                </a:solidFill>
              </a:rPr>
              <a:t>#wait 5 minutes</a:t>
            </a:r>
            <a:endParaRPr lang="en-US" sz="1600" i="1" dirty="0">
              <a:solidFill>
                <a:srgbClr val="7F7F7F"/>
              </a:solidFill>
            </a:endParaRPr>
          </a:p>
          <a:p>
            <a:r>
              <a:rPr lang="en-US" sz="1600" dirty="0"/>
              <a:t>#&gt; </a:t>
            </a:r>
            <a:r>
              <a:rPr lang="en-US" sz="1600" dirty="0" err="1" smtClean="0"/>
              <a:t>emrscreen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42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#&gt; </a:t>
            </a:r>
            <a:r>
              <a:rPr lang="en-US" sz="1800" dirty="0">
                <a:solidFill>
                  <a:schemeClr val="accent3"/>
                </a:solidFill>
              </a:rPr>
              <a:t>hive</a:t>
            </a:r>
          </a:p>
          <a:p>
            <a:pPr marL="0" indent="0">
              <a:buNone/>
            </a:pPr>
            <a:r>
              <a:rPr lang="en-US" sz="1800" dirty="0"/>
              <a:t>CREATE EXTERNAL TABLE test(id </a:t>
            </a:r>
            <a:r>
              <a:rPr lang="en-US" sz="1800" dirty="0" err="1"/>
              <a:t>int</a:t>
            </a:r>
            <a:r>
              <a:rPr lang="en-US" sz="1800" dirty="0"/>
              <a:t>, name string, surname string, emails string, country string, </a:t>
            </a:r>
            <a:r>
              <a:rPr lang="en-US" sz="1800" dirty="0" err="1"/>
              <a:t>ip</a:t>
            </a:r>
            <a:r>
              <a:rPr lang="en-US" sz="1800" dirty="0"/>
              <a:t> string)</a:t>
            </a:r>
          </a:p>
          <a:p>
            <a:pPr marL="0" indent="0">
              <a:buNone/>
            </a:pPr>
            <a:r>
              <a:rPr lang="en-US" sz="1800" dirty="0"/>
              <a:t>ROW FORMAT DELIMITED FIELDS TERMINATED BY ','</a:t>
            </a:r>
          </a:p>
          <a:p>
            <a:pPr marL="0" indent="0">
              <a:buNone/>
            </a:pPr>
            <a:r>
              <a:rPr lang="en-US" sz="1800" dirty="0"/>
              <a:t>LOCATION "s3://</a:t>
            </a:r>
            <a:r>
              <a:rPr lang="en-US" sz="1800" dirty="0" err="1"/>
              <a:t>support.elasticmapreduce</a:t>
            </a:r>
            <a:r>
              <a:rPr lang="en-US" sz="1800" dirty="0"/>
              <a:t>/bootstrap-actions/presto/0.95/</a:t>
            </a:r>
            <a:r>
              <a:rPr lang="en-US" sz="1800" dirty="0" err="1"/>
              <a:t>Query_Sample</a:t>
            </a:r>
            <a:r>
              <a:rPr lang="en-US" sz="1800" dirty="0"/>
              <a:t>/";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#&gt; </a:t>
            </a:r>
            <a:r>
              <a:rPr lang="en-US" sz="1800" dirty="0">
                <a:solidFill>
                  <a:srgbClr val="007CBC"/>
                </a:solidFill>
              </a:rPr>
              <a:t>presto-cli --catalog hive</a:t>
            </a:r>
          </a:p>
          <a:p>
            <a:pPr marL="0" indent="0">
              <a:buNone/>
            </a:pPr>
            <a:r>
              <a:rPr lang="en-US" sz="1800" dirty="0"/>
              <a:t>show tables; 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name,COUNT</a:t>
            </a:r>
            <a:r>
              <a:rPr lang="en-US" sz="1800" dirty="0"/>
              <a:t>(name) FROM test GROUP BY name;</a:t>
            </a:r>
          </a:p>
        </p:txBody>
      </p:sp>
    </p:spTree>
    <p:extLst>
      <p:ext uri="{BB962C8B-B14F-4D97-AF65-F5344CB8AC3E}">
        <p14:creationId xmlns:p14="http://schemas.microsoft.com/office/powerpoint/2010/main" val="6956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899" y="1085849"/>
            <a:ext cx="8458201" cy="3927775"/>
          </a:xfrm>
        </p:spPr>
        <p:txBody>
          <a:bodyPr/>
          <a:lstStyle/>
          <a:p>
            <a:r>
              <a:rPr lang="en-US" sz="2400" dirty="0" smtClean="0"/>
              <a:t>Formal packaging of Presto</a:t>
            </a:r>
          </a:p>
          <a:p>
            <a:endParaRPr lang="en-US" sz="2400" dirty="0" smtClean="0"/>
          </a:p>
          <a:p>
            <a:r>
              <a:rPr lang="en-US" sz="2400" dirty="0" smtClean="0"/>
              <a:t>Graceful shrink</a:t>
            </a:r>
          </a:p>
          <a:p>
            <a:endParaRPr lang="en-US" sz="2400" dirty="0"/>
          </a:p>
          <a:p>
            <a:r>
              <a:rPr lang="en-US" sz="2400" dirty="0" smtClean="0"/>
              <a:t>Cloudwatch integration</a:t>
            </a:r>
          </a:p>
          <a:p>
            <a:endParaRPr lang="en-US" sz="2400" dirty="0"/>
          </a:p>
          <a:p>
            <a:r>
              <a:rPr lang="en-US" sz="2400" dirty="0" smtClean="0"/>
              <a:t>Identity and Authorization integration with AWS services</a:t>
            </a:r>
          </a:p>
        </p:txBody>
      </p:sp>
    </p:spTree>
    <p:extLst>
      <p:ext uri="{BB962C8B-B14F-4D97-AF65-F5344CB8AC3E}">
        <p14:creationId xmlns:p14="http://schemas.microsoft.com/office/powerpoint/2010/main" val="1557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DT308-EMRDatawarehouseDT308_draft_editjw">
  <a:themeElements>
    <a:clrScheme name="AWS_re:Invent_2014">
      <a:dk1>
        <a:srgbClr val="000000"/>
      </a:dk1>
      <a:lt1>
        <a:srgbClr val="FFFFFF"/>
      </a:lt1>
      <a:dk2>
        <a:srgbClr val="F2A52C"/>
      </a:dk2>
      <a:lt2>
        <a:srgbClr val="D6D6D3"/>
      </a:lt2>
      <a:accent1>
        <a:srgbClr val="F2A52C"/>
      </a:accent1>
      <a:accent2>
        <a:srgbClr val="B22491"/>
      </a:accent2>
      <a:accent3>
        <a:srgbClr val="007CBC"/>
      </a:accent3>
      <a:accent4>
        <a:srgbClr val="8BC942"/>
      </a:accent4>
      <a:accent5>
        <a:srgbClr val="595959"/>
      </a:accent5>
      <a:accent6>
        <a:srgbClr val="FFFFFF"/>
      </a:accent6>
      <a:hlink>
        <a:srgbClr val="007CBC"/>
      </a:hlink>
      <a:folHlink>
        <a:srgbClr val="B224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7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einvent-2014-template-Light_v6.potx" id="{00BCB75C-4E06-4F39-B699-E01B88C939EC}" vid="{22F72D89-BCEB-4366-ACAC-6D98D90460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CAD1257093A848B7066675EE926BAE" ma:contentTypeVersion="1" ma:contentTypeDescription="Create a new document." ma:contentTypeScope="" ma:versionID="f1cae5c6ae88aba1a237e05ed3ad9d7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771E0-E80D-4EA8-BEC2-76983043A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BDT308-EMRDatawarehouseDT308_draft_editjw</Template>
  <TotalTime>4137</TotalTime>
  <Words>775</Words>
  <Application>Microsoft Macintosh PowerPoint</Application>
  <PresentationFormat>On-screen Show (16:9)</PresentationFormat>
  <Paragraphs>298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BDT308-EMRDatawarehouseDT308_draft_editjw</vt:lpstr>
      <vt:lpstr>Interactive SQL on Amazon S3 using Presto on Amazon EMR </vt:lpstr>
      <vt:lpstr>PowerPoint Presentation</vt:lpstr>
      <vt:lpstr>Amazon EMR makes Cluster Management easy</vt:lpstr>
      <vt:lpstr>Data Warehousing on Amazon EMR</vt:lpstr>
      <vt:lpstr>Different Clusters for different workloads</vt:lpstr>
      <vt:lpstr>Why our customers like Presto?</vt:lpstr>
      <vt:lpstr>Demo: Launch a cluster</vt:lpstr>
      <vt:lpstr>Run a Query</vt:lpstr>
      <vt:lpstr>What’s next</vt:lpstr>
      <vt:lpstr>Get started today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Amazon Elastic MapReduce as Your Scalable Data Warehouse</dc:title>
  <dc:creator>Jen Witsoe</dc:creator>
  <cp:lastModifiedBy>McPherson, Steve</cp:lastModifiedBy>
  <cp:revision>218</cp:revision>
  <dcterms:created xsi:type="dcterms:W3CDTF">2014-11-07T21:29:05Z</dcterms:created>
  <dcterms:modified xsi:type="dcterms:W3CDTF">2015-04-28T21:33:12Z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0x01010061CAD1257093A848B7066675EE926BAE</vt:lpwstr>
  </property>
</Properties>
</file>