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-3272" y="-184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eerag:Desktop:QuickSilver-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Relative Error</c:v>
                </c:pt>
              </c:strCache>
            </c:strRef>
          </c:tx>
          <c:cat>
            <c:numRef>
              <c:f>Sheet2!$A$4:$A$19</c:f>
              <c:numCache>
                <c:formatCode>General</c:formatCode>
                <c:ptCount val="1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  <c:pt idx="12">
                  <c:v>8192.0</c:v>
                </c:pt>
                <c:pt idx="13">
                  <c:v>16384.0</c:v>
                </c:pt>
                <c:pt idx="14">
                  <c:v>32768.0</c:v>
                </c:pt>
                <c:pt idx="15">
                  <c:v>65536.0</c:v>
                </c:pt>
              </c:numCache>
            </c:numRef>
          </c:cat>
          <c:val>
            <c:numRef>
              <c:f>Sheet2!$C$4:$C$19</c:f>
              <c:numCache>
                <c:formatCode>General</c:formatCode>
                <c:ptCount val="16"/>
                <c:pt idx="0">
                  <c:v>0.40862447304761</c:v>
                </c:pt>
                <c:pt idx="1">
                  <c:v>0.309793455180723</c:v>
                </c:pt>
                <c:pt idx="2">
                  <c:v>0.221523807225134</c:v>
                </c:pt>
                <c:pt idx="3">
                  <c:v>0.15635027467414</c:v>
                </c:pt>
                <c:pt idx="4">
                  <c:v>0.111230468817417</c:v>
                </c:pt>
                <c:pt idx="5">
                  <c:v>0.0804549585005195</c:v>
                </c:pt>
                <c:pt idx="6">
                  <c:v>0.0564177765025634</c:v>
                </c:pt>
                <c:pt idx="7">
                  <c:v>0.0403798733052389</c:v>
                </c:pt>
                <c:pt idx="8">
                  <c:v>0.0282287866545857</c:v>
                </c:pt>
                <c:pt idx="9">
                  <c:v>0.0199048080095023</c:v>
                </c:pt>
                <c:pt idx="10">
                  <c:v>0.0140977059239866</c:v>
                </c:pt>
                <c:pt idx="11">
                  <c:v>0.00996021856240767</c:v>
                </c:pt>
                <c:pt idx="12">
                  <c:v>0.00705563302433409</c:v>
                </c:pt>
                <c:pt idx="13">
                  <c:v>0.00498818495344063</c:v>
                </c:pt>
                <c:pt idx="14">
                  <c:v>0.00352610346724241</c:v>
                </c:pt>
                <c:pt idx="15">
                  <c:v>0.00249230119466202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073688"/>
        <c:axId val="2135068120"/>
      </c:lineChart>
      <c:lineChart>
        <c:grouping val="standard"/>
        <c:varyColors val="0"/>
        <c:ser>
          <c:idx val="1"/>
          <c:order val="1"/>
          <c:tx>
            <c:v>Time Taken</c:v>
          </c:tx>
          <c:val>
            <c:numRef>
              <c:f>Sheet2!$B$4:$B$19</c:f>
              <c:numCache>
                <c:formatCode>General</c:formatCode>
                <c:ptCount val="16"/>
                <c:pt idx="0">
                  <c:v>1.599</c:v>
                </c:pt>
                <c:pt idx="1">
                  <c:v>0.886</c:v>
                </c:pt>
                <c:pt idx="2">
                  <c:v>1.109</c:v>
                </c:pt>
                <c:pt idx="3">
                  <c:v>0.86</c:v>
                </c:pt>
                <c:pt idx="4">
                  <c:v>0.774</c:v>
                </c:pt>
                <c:pt idx="5">
                  <c:v>0.774</c:v>
                </c:pt>
                <c:pt idx="6">
                  <c:v>0.873</c:v>
                </c:pt>
                <c:pt idx="7">
                  <c:v>0.759</c:v>
                </c:pt>
                <c:pt idx="8">
                  <c:v>0.843</c:v>
                </c:pt>
                <c:pt idx="9">
                  <c:v>0.836</c:v>
                </c:pt>
                <c:pt idx="10">
                  <c:v>0.974</c:v>
                </c:pt>
                <c:pt idx="11">
                  <c:v>1.241</c:v>
                </c:pt>
                <c:pt idx="12">
                  <c:v>1.886</c:v>
                </c:pt>
                <c:pt idx="13">
                  <c:v>2.522</c:v>
                </c:pt>
                <c:pt idx="14">
                  <c:v>3.129</c:v>
                </c:pt>
                <c:pt idx="15">
                  <c:v>4.241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056584"/>
        <c:axId val="2135062376"/>
      </c:lineChart>
      <c:catAx>
        <c:axId val="2135073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3000" b="1"/>
                </a:pPr>
                <a:r>
                  <a:rPr lang="en-US" sz="3000" b="0" dirty="0"/>
                  <a:t>Sample Size (in KB)</a:t>
                </a:r>
              </a:p>
            </c:rich>
          </c:tx>
          <c:layout>
            <c:manualLayout>
              <c:xMode val="edge"/>
              <c:yMode val="edge"/>
              <c:x val="0.325615602380177"/>
              <c:y val="0.8827064183476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2135068120"/>
        <c:crosses val="autoZero"/>
        <c:auto val="1"/>
        <c:lblAlgn val="ctr"/>
        <c:lblOffset val="100"/>
        <c:noMultiLvlLbl val="0"/>
      </c:catAx>
      <c:valAx>
        <c:axId val="21350681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000" b="1"/>
                </a:pPr>
                <a:r>
                  <a:rPr lang="en-US" sz="3000" b="0" dirty="0" smtClean="0"/>
                  <a:t>Relative Error</a:t>
                </a:r>
                <a:endParaRPr lang="en-US" sz="3000" b="0" dirty="0"/>
              </a:p>
            </c:rich>
          </c:tx>
          <c:layout>
            <c:manualLayout>
              <c:xMode val="edge"/>
              <c:yMode val="edge"/>
              <c:x val="0.00982509482008456"/>
              <c:y val="0.2634750436829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000"/>
            </a:pPr>
            <a:endParaRPr lang="en-US"/>
          </a:p>
        </c:txPr>
        <c:crossAx val="2135073688"/>
        <c:crosses val="autoZero"/>
        <c:crossBetween val="between"/>
      </c:valAx>
      <c:valAx>
        <c:axId val="213506237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3000" b="1"/>
                </a:pPr>
                <a:r>
                  <a:rPr lang="en-US" sz="3000" b="0" dirty="0"/>
                  <a:t>Time Taken (in</a:t>
                </a:r>
                <a:r>
                  <a:rPr lang="en-US" sz="3000" b="0" baseline="0" dirty="0"/>
                  <a:t> seconds)</a:t>
                </a:r>
                <a:endParaRPr lang="en-US" sz="3000" b="0" dirty="0"/>
              </a:p>
            </c:rich>
          </c:tx>
          <c:layout>
            <c:manualLayout>
              <c:xMode val="edge"/>
              <c:yMode val="edge"/>
              <c:x val="0.948655256723716"/>
              <c:y val="0.1197432711595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3000"/>
            </a:pPr>
            <a:endParaRPr lang="en-US"/>
          </a:p>
        </c:txPr>
        <c:crossAx val="2135056584"/>
        <c:crosses val="max"/>
        <c:crossBetween val="between"/>
      </c:valAx>
      <c:catAx>
        <c:axId val="2135056584"/>
        <c:scaling>
          <c:orientation val="minMax"/>
        </c:scaling>
        <c:delete val="1"/>
        <c:axPos val="b"/>
        <c:majorTickMark val="out"/>
        <c:minorTickMark val="none"/>
        <c:tickLblPos val="nextTo"/>
        <c:crossAx val="2135062376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  <c:txPr>
        <a:bodyPr/>
        <a:lstStyle/>
        <a:p>
          <a:pPr>
            <a:defRPr sz="30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6FC68-91C6-3340-A209-6B6710C0BCFC}" type="datetimeFigureOut">
              <a:rPr lang="en-US" smtClean="0"/>
              <a:t>9/4/12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4A1F6-0F96-C14D-BD84-0226C00A8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4A1F6-0F96-C14D-BD84-0226C00A81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4394200"/>
            <a:ext cx="26660477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4394200"/>
            <a:ext cx="79444213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1107-5609-BA4F-BFB0-D399DBBAE1F3}" type="datetimeFigureOut">
              <a:rPr lang="en-US" smtClean="0"/>
              <a:t>9/4/12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D929-D76E-1C47-ABF5-DEA742DA1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1.xml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260" y="602894"/>
            <a:ext cx="232131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0" b="1" dirty="0" smtClean="0">
                <a:solidFill>
                  <a:srgbClr val="000000"/>
                </a:solidFill>
              </a:rPr>
              <a:t>Blink and It’s Done: Interactive Queries on Very Large Data</a:t>
            </a:r>
            <a:endParaRPr lang="en-US" sz="5500" dirty="0" smtClean="0">
              <a:solidFill>
                <a:srgbClr val="000000"/>
              </a:solidFill>
            </a:endParaRPr>
          </a:p>
          <a:p>
            <a:pPr algn="ctr"/>
            <a:r>
              <a:rPr 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Sameer Agarwal, </a:t>
            </a:r>
            <a:r>
              <a:rPr lang="en-US" sz="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Aurojit</a:t>
            </a:r>
            <a:r>
              <a:rPr 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Panda, Barzan Mozafari, </a:t>
            </a:r>
            <a:r>
              <a:rPr lang="en-US" sz="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Anand</a:t>
            </a:r>
            <a:r>
              <a:rPr 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Iyer</a:t>
            </a:r>
            <a:r>
              <a:rPr lang="en-US" sz="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Samuel Madden, Ion </a:t>
            </a:r>
            <a:r>
              <a:rPr lang="en-US" sz="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Stoica</a:t>
            </a:r>
            <a:endParaRPr lang="en-US" sz="5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4500" dirty="0" smtClean="0">
                <a:solidFill>
                  <a:srgbClr val="3366FF"/>
                </a:solidFill>
              </a:rPr>
              <a:t>http://</a:t>
            </a:r>
            <a:r>
              <a:rPr lang="en-US" sz="4500" dirty="0" err="1" smtClean="0">
                <a:solidFill>
                  <a:srgbClr val="3366FF"/>
                </a:solidFill>
              </a:rPr>
              <a:t>blinkdb.cs.berkeley.edu</a:t>
            </a: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19" y="1753040"/>
            <a:ext cx="3076667" cy="1252538"/>
          </a:xfrm>
          <a:prstGeom prst="rect">
            <a:avLst/>
          </a:prstGeom>
        </p:spPr>
      </p:pic>
      <p:pic>
        <p:nvPicPr>
          <p:cNvPr id="6" name="Picture 5" descr="Berkeley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96111" y="322142"/>
            <a:ext cx="2829154" cy="2821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35" y="499928"/>
            <a:ext cx="3428130" cy="115014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0716" y="3239223"/>
            <a:ext cx="32918400" cy="0"/>
          </a:xfrm>
          <a:prstGeom prst="line">
            <a:avLst/>
          </a:prstGeom>
          <a:ln w="889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421" y="6742826"/>
            <a:ext cx="1701800" cy="1701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688" y="7047626"/>
            <a:ext cx="1778000" cy="10541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57705" y="8495426"/>
            <a:ext cx="19425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libri"/>
                <a:cs typeface="Calibri"/>
              </a:rPr>
              <a:t>Hard Disks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0082" y="6143406"/>
            <a:ext cx="2013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366FF"/>
                </a:solidFill>
                <a:latin typeface="Calibri"/>
                <a:cs typeface="Calibri"/>
              </a:rPr>
              <a:t>2-</a:t>
            </a:r>
            <a:r>
              <a:rPr lang="en-US" sz="3600" dirty="0">
                <a:solidFill>
                  <a:srgbClr val="3366FF"/>
                </a:solidFill>
                <a:latin typeface="Calibri"/>
                <a:cs typeface="Calibri"/>
              </a:rPr>
              <a:t>3</a:t>
            </a:r>
            <a:r>
              <a:rPr lang="en-US" sz="3600" dirty="0" smtClean="0">
                <a:solidFill>
                  <a:srgbClr val="3366FF"/>
                </a:solidFill>
                <a:latin typeface="Calibri"/>
                <a:cs typeface="Calibri"/>
              </a:rPr>
              <a:t> Hours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3713" y="6143406"/>
            <a:ext cx="291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366FF"/>
                </a:solidFill>
                <a:latin typeface="Calibri"/>
                <a:cs typeface="Calibri"/>
              </a:rPr>
              <a:t>25-30 Minutes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7328" y="8444626"/>
            <a:ext cx="16127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libri"/>
                <a:cs typeface="Calibri"/>
              </a:rPr>
              <a:t>Memory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9291" y="3507544"/>
            <a:ext cx="1142960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latin typeface="Calibri"/>
                <a:cs typeface="Calibri"/>
              </a:rPr>
              <a:t>How long does it take to process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3107" y="4606710"/>
            <a:ext cx="858377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cs typeface="Calibri"/>
              </a:rPr>
              <a:t>1 PB </a:t>
            </a:r>
            <a:r>
              <a:rPr lang="en-US" sz="6500" b="1" dirty="0" smtClean="0">
                <a:solidFill>
                  <a:srgbClr val="000000"/>
                </a:solidFill>
                <a:latin typeface="Calibri"/>
                <a:cs typeface="Calibri"/>
              </a:rPr>
              <a:t>on 5000 Machines?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74722" y="6777182"/>
            <a:ext cx="3414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Too slow for </a:t>
            </a:r>
          </a:p>
          <a:p>
            <a:r>
              <a:rPr lang="en-US" sz="4400" dirty="0"/>
              <a:t>i</a:t>
            </a:r>
            <a:r>
              <a:rPr lang="en-US" sz="4400" dirty="0" smtClean="0"/>
              <a:t>nteractivity!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6979" y="9459666"/>
            <a:ext cx="1176475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latin typeface="Calibri"/>
                <a:cs typeface="Calibri"/>
              </a:rPr>
              <a:t>Applications Require Interactivity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6979" y="10700971"/>
            <a:ext cx="12172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1752">
              <a:buFontTx/>
              <a:buChar char="-"/>
            </a:pPr>
            <a:r>
              <a:rPr lang="en-US" sz="4400" dirty="0" smtClean="0"/>
              <a:t>Analyzing </a:t>
            </a:r>
            <a:r>
              <a:rPr lang="en-US" sz="4400" b="1" dirty="0" smtClean="0"/>
              <a:t>big-data </a:t>
            </a:r>
            <a:r>
              <a:rPr lang="en-US" sz="4400" dirty="0" smtClean="0"/>
              <a:t>is</a:t>
            </a:r>
            <a:r>
              <a:rPr lang="en-US" sz="4400" b="1" dirty="0" smtClean="0"/>
              <a:t> </a:t>
            </a:r>
            <a:r>
              <a:rPr lang="en-US" sz="4400" dirty="0" smtClean="0"/>
              <a:t>increasingly important</a:t>
            </a:r>
          </a:p>
          <a:p>
            <a:pPr indent="-301752">
              <a:buFontTx/>
              <a:buChar char="-"/>
            </a:pP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Ad-hoc </a:t>
            </a:r>
            <a:r>
              <a:rPr lang="en-US" sz="4400" dirty="0" smtClean="0"/>
              <a:t>analysis is valuable</a:t>
            </a:r>
          </a:p>
          <a:p>
            <a:pPr indent="-301752">
              <a:buFontTx/>
              <a:buChar char="-"/>
            </a:pPr>
            <a:r>
              <a:rPr lang="en-US" sz="4400" dirty="0" smtClean="0"/>
              <a:t>Can often trade off accuracy for interactivity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27061" y="21971087"/>
            <a:ext cx="608838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err="1" smtClean="0">
                <a:latin typeface="Calibri"/>
                <a:cs typeface="Calibri"/>
              </a:rPr>
              <a:t>BlinkDB</a:t>
            </a:r>
            <a:r>
              <a:rPr lang="en-US" sz="6500" b="1" dirty="0" smtClean="0">
                <a:latin typeface="Calibri"/>
                <a:cs typeface="Calibri"/>
              </a:rPr>
              <a:t> Features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6979" y="23164443"/>
            <a:ext cx="1180118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buFontTx/>
              <a:buChar char="-"/>
            </a:pP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Error bars</a:t>
            </a:r>
            <a:r>
              <a:rPr lang="en-US" sz="4400" dirty="0" smtClean="0"/>
              <a:t> on sampled results</a:t>
            </a:r>
          </a:p>
          <a:p>
            <a:pPr marL="274320" indent="-274320">
              <a:buFontTx/>
              <a:buChar char="-"/>
            </a:pPr>
            <a:r>
              <a:rPr lang="en-US" sz="4400" dirty="0" smtClean="0">
                <a:solidFill>
                  <a:srgbClr val="558ED5"/>
                </a:solidFill>
              </a:rPr>
              <a:t>Multi-dimensional (stratified) samples:</a:t>
            </a:r>
            <a:r>
              <a:rPr lang="en-US" sz="4400" dirty="0" smtClean="0"/>
              <a:t> allow  queries over rare values</a:t>
            </a:r>
          </a:p>
          <a:p>
            <a:pPr marL="274320" indent="-274320">
              <a:buFontTx/>
              <a:buChar char="-"/>
            </a:pPr>
            <a:r>
              <a:rPr lang="en-US" sz="4400" dirty="0" smtClean="0">
                <a:solidFill>
                  <a:srgbClr val="558ED5"/>
                </a:solidFill>
              </a:rPr>
              <a:t>Multi-granular samples:</a:t>
            </a:r>
            <a:r>
              <a:rPr lang="en-US" sz="4400" dirty="0" smtClean="0"/>
              <a:t> fine control over runtime and accuracy</a:t>
            </a:r>
          </a:p>
          <a:p>
            <a:endParaRPr lang="en-US" sz="4400" dirty="0" smtClean="0">
              <a:solidFill>
                <a:srgbClr val="558ED5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060383" y="4756048"/>
            <a:ext cx="10499385" cy="5447523"/>
            <a:chOff x="12175956" y="11945012"/>
            <a:chExt cx="8340016" cy="5622542"/>
          </a:xfrm>
        </p:grpSpPr>
        <p:sp>
          <p:nvSpPr>
            <p:cNvPr id="49" name="Rectangle 48"/>
            <p:cNvSpPr/>
            <p:nvPr/>
          </p:nvSpPr>
          <p:spPr>
            <a:xfrm>
              <a:off x="14928970" y="11945012"/>
              <a:ext cx="2382629" cy="1355507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235275" y="13853256"/>
              <a:ext cx="1720193" cy="2639673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964263" y="16517012"/>
              <a:ext cx="1162528" cy="914400"/>
            </a:xfrm>
            <a:prstGeom prst="rect">
              <a:avLst/>
            </a:prstGeom>
          </p:spPr>
        </p:pic>
        <p:sp>
          <p:nvSpPr>
            <p:cNvPr id="52" name="Snip and Round Single Corner Rectangle 51"/>
            <p:cNvSpPr/>
            <p:nvPr/>
          </p:nvSpPr>
          <p:spPr>
            <a:xfrm>
              <a:off x="12296212" y="14834219"/>
              <a:ext cx="872632" cy="713425"/>
            </a:xfrm>
            <a:prstGeom prst="snip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TABLE</a:t>
              </a:r>
              <a:endParaRPr 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12484730" y="14986116"/>
              <a:ext cx="2639672" cy="37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Sampling Module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664664" y="13853258"/>
              <a:ext cx="822701" cy="749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675349" y="14798546"/>
              <a:ext cx="822701" cy="749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675349" y="15743833"/>
              <a:ext cx="822701" cy="749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664664" y="14798546"/>
              <a:ext cx="224373" cy="749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889037" y="15743833"/>
              <a:ext cx="224373" cy="749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384857" y="13960270"/>
              <a:ext cx="523537" cy="5350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384857" y="14905558"/>
              <a:ext cx="523537" cy="5350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384857" y="15850845"/>
              <a:ext cx="523537" cy="5350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431931" y="14049449"/>
              <a:ext cx="373955" cy="356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431931" y="14994736"/>
              <a:ext cx="373955" cy="356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431931" y="15940024"/>
              <a:ext cx="373955" cy="356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384857" y="14905558"/>
              <a:ext cx="149582" cy="535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534439" y="15850845"/>
              <a:ext cx="149582" cy="535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431931" y="14994736"/>
              <a:ext cx="74791" cy="3567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06722" y="15940024"/>
              <a:ext cx="74791" cy="3567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587369" y="13379110"/>
              <a:ext cx="483337" cy="43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581876" y="14287040"/>
              <a:ext cx="483337" cy="43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591964" y="15232404"/>
              <a:ext cx="483337" cy="43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857886" y="13338074"/>
              <a:ext cx="483337" cy="43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858838" y="14264045"/>
              <a:ext cx="483337" cy="43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858838" y="15231888"/>
              <a:ext cx="483337" cy="432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189974" y="16552726"/>
              <a:ext cx="1222817" cy="605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j-lt"/>
                </a:rPr>
                <a:t>In-Memory</a:t>
              </a:r>
            </a:p>
            <a:p>
              <a:pPr algn="ctr"/>
              <a:r>
                <a:rPr lang="en-US" sz="1800" dirty="0" smtClean="0">
                  <a:latin typeface="+mj-lt"/>
                </a:rPr>
                <a:t>Samples</a:t>
              </a:r>
              <a:endParaRPr lang="en-US" sz="1800" dirty="0">
                <a:latin typeface="+mj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984472" y="16623899"/>
              <a:ext cx="980519" cy="605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j-lt"/>
                </a:rPr>
                <a:t>On-Disk</a:t>
              </a:r>
            </a:p>
            <a:p>
              <a:pPr algn="ctr"/>
              <a:r>
                <a:rPr lang="en-US" sz="1800" dirty="0" smtClean="0">
                  <a:latin typeface="+mj-lt"/>
                </a:rPr>
                <a:t>Samples</a:t>
              </a:r>
              <a:endParaRPr lang="en-US" sz="1800" dirty="0">
                <a:latin typeface="+mj-lt"/>
              </a:endParaRPr>
            </a:p>
          </p:txBody>
        </p:sp>
        <p:cxnSp>
          <p:nvCxnSpPr>
            <p:cNvPr id="77" name="Straight Arrow Connector 76"/>
            <p:cNvCxnSpPr>
              <a:stCxn id="53" idx="2"/>
              <a:endCxn id="55" idx="1"/>
            </p:cNvCxnSpPr>
            <p:nvPr/>
          </p:nvCxnSpPr>
          <p:spPr>
            <a:xfrm>
              <a:off x="13991544" y="15173094"/>
              <a:ext cx="6838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4002228" y="14227807"/>
              <a:ext cx="6838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3991544" y="16085714"/>
              <a:ext cx="68380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2247565" y="15747204"/>
              <a:ext cx="974225" cy="605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j-lt"/>
                </a:rPr>
                <a:t>Original </a:t>
              </a:r>
            </a:p>
            <a:p>
              <a:pPr algn="ctr"/>
              <a:r>
                <a:rPr lang="en-US" sz="1800" dirty="0" smtClean="0">
                  <a:latin typeface="+mj-lt"/>
                </a:rPr>
                <a:t>Data</a:t>
              </a:r>
              <a:endParaRPr lang="en-US" sz="1800" dirty="0">
                <a:latin typeface="+mj-lt"/>
              </a:endParaRPr>
            </a:p>
          </p:txBody>
        </p:sp>
        <p:cxnSp>
          <p:nvCxnSpPr>
            <p:cNvPr id="81" name="Straight Arrow Connector 80"/>
            <p:cNvCxnSpPr>
              <a:stCxn id="52" idx="0"/>
              <a:endCxn id="53" idx="0"/>
            </p:cNvCxnSpPr>
            <p:nvPr/>
          </p:nvCxnSpPr>
          <p:spPr>
            <a:xfrm flipV="1">
              <a:off x="13168844" y="15173094"/>
              <a:ext cx="448745" cy="178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8488907" y="12622765"/>
              <a:ext cx="1900669" cy="588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Hadoop</a:t>
              </a:r>
              <a:r>
                <a:rPr lang="en-US" sz="2000" dirty="0"/>
                <a:t>/</a:t>
              </a:r>
              <a:r>
                <a:rPr lang="en-US" sz="2000" dirty="0" smtClean="0"/>
                <a:t>Spark</a:t>
              </a:r>
              <a:endParaRPr lang="en-US" sz="2000" dirty="0"/>
            </a:p>
          </p:txBody>
        </p:sp>
        <p:sp>
          <p:nvSpPr>
            <p:cNvPr id="83" name="Folded Corner 82"/>
            <p:cNvSpPr/>
            <p:nvPr/>
          </p:nvSpPr>
          <p:spPr>
            <a:xfrm>
              <a:off x="12247566" y="12071313"/>
              <a:ext cx="974224" cy="1068518"/>
            </a:xfrm>
            <a:prstGeom prst="foldedCorne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SELECT </a:t>
              </a:r>
            </a:p>
            <a:p>
              <a:pPr algn="ctr"/>
              <a:r>
                <a:rPr lang="en-US" sz="1200" i="1" dirty="0"/>
                <a:t>f</a:t>
              </a:r>
              <a:r>
                <a:rPr lang="en-US" sz="1200" i="1" dirty="0" smtClean="0"/>
                <a:t>oo</a:t>
              </a:r>
              <a:r>
                <a:rPr lang="en-US" sz="1200" dirty="0" smtClean="0"/>
                <a:t> (*)</a:t>
              </a:r>
            </a:p>
            <a:p>
              <a:pPr algn="ctr"/>
              <a:r>
                <a:rPr lang="en-US" sz="1200" dirty="0" smtClean="0"/>
                <a:t>FROM TABLE</a:t>
              </a:r>
            </a:p>
            <a:p>
              <a:pPr algn="ctr"/>
              <a:r>
                <a:rPr lang="en-US" sz="1200" dirty="0" smtClean="0">
                  <a:solidFill>
                    <a:srgbClr val="3366FF"/>
                  </a:solidFill>
                </a:rPr>
                <a:t>IN 2 SECONDS;</a:t>
              </a:r>
              <a:endParaRPr lang="en-US" sz="1200" dirty="0">
                <a:solidFill>
                  <a:srgbClr val="3366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5130895" y="12071311"/>
              <a:ext cx="2008672" cy="423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Query Plan</a:t>
              </a:r>
              <a:endParaRPr lang="en-US" sz="1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175956" y="13321083"/>
              <a:ext cx="1045834" cy="605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err="1" smtClean="0">
                  <a:latin typeface="+mj-lt"/>
                </a:rPr>
                <a:t>HiveQL</a:t>
              </a:r>
              <a:r>
                <a:rPr lang="en-US" sz="1800" dirty="0" smtClean="0">
                  <a:latin typeface="+mj-lt"/>
                </a:rPr>
                <a:t>/SQL</a:t>
              </a:r>
            </a:p>
            <a:p>
              <a:pPr algn="ctr"/>
              <a:r>
                <a:rPr lang="en-US" sz="1800" dirty="0" smtClean="0">
                  <a:latin typeface="+mj-lt"/>
                </a:rPr>
                <a:t>Query</a:t>
              </a:r>
              <a:endParaRPr lang="en-US" sz="1800" dirty="0">
                <a:latin typeface="+mj-lt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120210" y="12708312"/>
              <a:ext cx="2019357" cy="4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Sample Selection</a:t>
              </a:r>
              <a:endParaRPr lang="en-US" sz="1800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15494165" y="12495186"/>
              <a:ext cx="0" cy="213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16690821" y="12495186"/>
              <a:ext cx="0" cy="213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8488906" y="12005456"/>
              <a:ext cx="1900669" cy="640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Error Bars &amp; Confidence Intervals</a:t>
              </a:r>
              <a:endParaRPr lang="en-US" sz="1500" dirty="0"/>
            </a:p>
          </p:txBody>
        </p:sp>
        <p:cxnSp>
          <p:nvCxnSpPr>
            <p:cNvPr id="90" name="Straight Arrow Connector 89"/>
            <p:cNvCxnSpPr>
              <a:stCxn id="83" idx="3"/>
              <a:endCxn id="49" idx="1"/>
            </p:cNvCxnSpPr>
            <p:nvPr/>
          </p:nvCxnSpPr>
          <p:spPr>
            <a:xfrm>
              <a:off x="13221790" y="12605571"/>
              <a:ext cx="1707180" cy="171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Left Brace 90"/>
            <p:cNvSpPr/>
            <p:nvPr/>
          </p:nvSpPr>
          <p:spPr>
            <a:xfrm rot="5400000">
              <a:off x="16131686" y="11849441"/>
              <a:ext cx="285370" cy="329420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endCxn id="89" idx="1"/>
            </p:cNvCxnSpPr>
            <p:nvPr/>
          </p:nvCxnSpPr>
          <p:spPr>
            <a:xfrm>
              <a:off x="17323145" y="12325661"/>
              <a:ext cx="11657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2" idx="1"/>
            </p:cNvCxnSpPr>
            <p:nvPr/>
          </p:nvCxnSpPr>
          <p:spPr>
            <a:xfrm flipH="1">
              <a:off x="17323145" y="12916970"/>
              <a:ext cx="1165762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2" idx="2"/>
            </p:cNvCxnSpPr>
            <p:nvPr/>
          </p:nvCxnSpPr>
          <p:spPr>
            <a:xfrm flipH="1">
              <a:off x="19439240" y="13211174"/>
              <a:ext cx="2" cy="642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9003358" y="13926212"/>
              <a:ext cx="816004" cy="374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Result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527051" y="14231012"/>
              <a:ext cx="1988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182.23 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± 5.56</a:t>
              </a:r>
            </a:p>
            <a:p>
              <a:pPr algn="ctr"/>
              <a:r>
                <a:rPr lang="en-US" sz="2000" dirty="0" smtClean="0">
                  <a:solidFill>
                    <a:srgbClr val="3366FF"/>
                  </a:solidFill>
                  <a:latin typeface="Calibri" pitchFamily="34" charset="0"/>
                  <a:cs typeface="Calibri" pitchFamily="34" charset="0"/>
                </a:rPr>
                <a:t>(95% confidence)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7412873" y="16288412"/>
              <a:ext cx="838113" cy="1279142"/>
              <a:chOff x="2784935" y="2345017"/>
              <a:chExt cx="1312631" cy="1724330"/>
            </a:xfrm>
          </p:grpSpPr>
          <p:pic>
            <p:nvPicPr>
              <p:cNvPr id="98" name="Picture 97" descr="to_ddr333memory_350.gif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935" y="2790207"/>
                <a:ext cx="1295626" cy="1279140"/>
              </a:xfrm>
              <a:prstGeom prst="rect">
                <a:avLst/>
              </a:prstGeom>
            </p:spPr>
          </p:pic>
          <p:pic>
            <p:nvPicPr>
              <p:cNvPr id="99" name="Picture 98" descr="to_ddr333memory_350.gif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id="100" name="Picture 99" descr="to_ddr333memory_350.gif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6286" b="9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1943" y="2345017"/>
                <a:ext cx="1295623" cy="1279141"/>
              </a:xfrm>
              <a:prstGeom prst="rect">
                <a:avLst/>
              </a:prstGeom>
            </p:spPr>
          </p:pic>
        </p:grpSp>
      </p:grpSp>
      <p:sp>
        <p:nvSpPr>
          <p:cNvPr id="101" name="TextBox 100"/>
          <p:cNvSpPr txBox="1"/>
          <p:nvPr/>
        </p:nvSpPr>
        <p:spPr>
          <a:xfrm>
            <a:off x="14333457" y="3336488"/>
            <a:ext cx="520597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latin typeface="Calibri"/>
                <a:cs typeface="Calibri"/>
              </a:rPr>
              <a:t>System Design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1880227" y="3239223"/>
            <a:ext cx="263587" cy="24192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2959504" y="3239223"/>
            <a:ext cx="263587" cy="24192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441397" y="19489579"/>
            <a:ext cx="862162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latin typeface="Calibri"/>
                <a:cs typeface="Calibri"/>
              </a:rPr>
              <a:t>Offline Sample Selection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219123" y="20701241"/>
            <a:ext cx="12172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Columns picked using a MILP optimization</a:t>
            </a: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8102"/>
              </p:ext>
            </p:extLst>
          </p:nvPr>
        </p:nvGraphicFramePr>
        <p:xfrm>
          <a:off x="12819057" y="21783244"/>
          <a:ext cx="33702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61"/>
                <a:gridCol w="1436560"/>
                <a:gridCol w="1356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 Clicks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Berkeley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504D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Berkeley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12057"/>
              </p:ext>
            </p:extLst>
          </p:nvPr>
        </p:nvGraphicFramePr>
        <p:xfrm>
          <a:off x="18018128" y="21800912"/>
          <a:ext cx="3429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21"/>
                <a:gridCol w="1423727"/>
                <a:gridCol w="13535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 Clicks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504D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504D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504D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16341728" y="22926244"/>
            <a:ext cx="15240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392466" y="23002444"/>
            <a:ext cx="139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Uniform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3380821" y="21800912"/>
            <a:ext cx="1460500" cy="320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39433"/>
              </p:ext>
            </p:extLst>
          </p:nvPr>
        </p:nvGraphicFramePr>
        <p:xfrm>
          <a:off x="18018128" y="24467912"/>
          <a:ext cx="3429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21"/>
                <a:gridCol w="1423727"/>
                <a:gridCol w="13535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 Clicks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NYC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Berkeley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8" name="Straight Arrow Connector 117"/>
          <p:cNvCxnSpPr/>
          <p:nvPr/>
        </p:nvCxnSpPr>
        <p:spPr>
          <a:xfrm>
            <a:off x="16341728" y="25392704"/>
            <a:ext cx="15240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92466" y="25503226"/>
            <a:ext cx="15245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Biased/</a:t>
            </a:r>
          </a:p>
          <a:p>
            <a:r>
              <a:rPr lang="en-US" sz="2800" dirty="0" smtClean="0">
                <a:latin typeface="Calibri"/>
                <a:cs typeface="Calibri"/>
              </a:rPr>
              <a:t>Stratified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8698302" y="24495294"/>
            <a:ext cx="1371600" cy="182692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2589874" y="10203571"/>
            <a:ext cx="923662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latin typeface="Calibri"/>
                <a:cs typeface="Calibri"/>
              </a:rPr>
              <a:t>Runtime Sample Selection</a:t>
            </a:r>
          </a:p>
        </p:txBody>
      </p:sp>
      <p:graphicFrame>
        <p:nvGraphicFramePr>
          <p:cNvPr id="122" name="Chart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068494"/>
              </p:ext>
            </p:extLst>
          </p:nvPr>
        </p:nvGraphicFramePr>
        <p:xfrm>
          <a:off x="11928167" y="11510764"/>
          <a:ext cx="10794714" cy="6779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12228117" y="18050698"/>
            <a:ext cx="10195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Based on a query’s error and latency profile</a:t>
            </a:r>
            <a:endParaRPr lang="en-US" sz="4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5605553" y="3353656"/>
            <a:ext cx="46996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latin typeface="Calibri"/>
                <a:cs typeface="Calibri"/>
              </a:rPr>
              <a:t>In This Demo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651372" y="4292529"/>
            <a:ext cx="9148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endParaRPr lang="en-US" sz="4400" dirty="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23185529" y="4379190"/>
            <a:ext cx="96139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0312" indent="-301752">
              <a:buFontTx/>
              <a:buChar char="-"/>
            </a:pPr>
            <a:r>
              <a:rPr lang="en-US" sz="4400" dirty="0" smtClean="0"/>
              <a:t>Determine the cause for anomalous buffer ratios for online video customers</a:t>
            </a:r>
          </a:p>
          <a:p>
            <a:pPr marL="210312" indent="-301752">
              <a:buFontTx/>
              <a:buChar char="-"/>
            </a:pPr>
            <a:r>
              <a:rPr lang="en-US" sz="4400" dirty="0" smtClean="0"/>
              <a:t>Based on </a:t>
            </a:r>
            <a:r>
              <a:rPr lang="en-US" sz="4400" b="1" dirty="0" smtClean="0">
                <a:solidFill>
                  <a:srgbClr val="558ED5"/>
                </a:solidFill>
              </a:rPr>
              <a:t>17 TB of </a:t>
            </a:r>
            <a:r>
              <a:rPr lang="en-US" sz="4400" b="1" dirty="0" err="1" smtClean="0">
                <a:solidFill>
                  <a:srgbClr val="558ED5"/>
                </a:solidFill>
              </a:rPr>
              <a:t>anonymized</a:t>
            </a:r>
            <a:r>
              <a:rPr lang="en-US" sz="4400" b="1" dirty="0" smtClean="0">
                <a:solidFill>
                  <a:srgbClr val="558ED5"/>
                </a:solidFill>
              </a:rPr>
              <a:t> data</a:t>
            </a:r>
            <a:r>
              <a:rPr lang="en-US" sz="4400" dirty="0"/>
              <a:t> </a:t>
            </a:r>
            <a:r>
              <a:rPr lang="en-US" sz="4400" dirty="0" smtClean="0"/>
              <a:t>from </a:t>
            </a:r>
            <a:r>
              <a:rPr lang="en-US" sz="4400" dirty="0" err="1" smtClean="0"/>
              <a:t>Conviva</a:t>
            </a:r>
            <a:r>
              <a:rPr lang="en-US" sz="4400" dirty="0" smtClean="0"/>
              <a:t>, Inc.</a:t>
            </a:r>
          </a:p>
          <a:p>
            <a:pPr marL="210312" indent="-301752">
              <a:buFontTx/>
              <a:buChar char="-"/>
            </a:pPr>
            <a:r>
              <a:rPr lang="en-US" sz="4400" dirty="0" smtClean="0"/>
              <a:t>Queries run on </a:t>
            </a:r>
            <a:r>
              <a:rPr lang="en-US" sz="4400" b="1" dirty="0" smtClean="0">
                <a:solidFill>
                  <a:srgbClr val="558ED5"/>
                </a:solidFill>
              </a:rPr>
              <a:t>100 EC2 nodes</a:t>
            </a:r>
            <a:endParaRPr lang="en-US" sz="44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3118442" y="15193149"/>
            <a:ext cx="562031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latin typeface="Calibri"/>
                <a:cs typeface="Calibri"/>
              </a:rPr>
              <a:t>Sample Queries</a:t>
            </a:r>
          </a:p>
        </p:txBody>
      </p:sp>
      <p:sp>
        <p:nvSpPr>
          <p:cNvPr id="103" name="Content Placeholder 2"/>
          <p:cNvSpPr txBox="1">
            <a:spLocks/>
          </p:cNvSpPr>
          <p:nvPr/>
        </p:nvSpPr>
        <p:spPr>
          <a:xfrm>
            <a:off x="78857" y="16663739"/>
            <a:ext cx="5442249" cy="27240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293213" indent="-1293213" algn="l" defTabSz="1724284" rtl="0" eaLnBrk="1" latinLnBrk="0" hangingPunct="1">
              <a:spcBef>
                <a:spcPct val="20000"/>
              </a:spcBef>
              <a:buFont typeface="Arial"/>
              <a:buChar char="•"/>
              <a:defRPr sz="1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01962" indent="-1077678" algn="l" defTabSz="1724284" rtl="0" eaLnBrk="1" latinLnBrk="0" hangingPunct="1">
              <a:spcBef>
                <a:spcPct val="20000"/>
              </a:spcBef>
              <a:buFont typeface="Arial"/>
              <a:buChar char="–"/>
              <a:defRPr sz="10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0710" indent="-862142" algn="l" defTabSz="1724284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994" indent="-862142" algn="l" defTabSz="1724284" rtl="0" eaLnBrk="1" latinLnBrk="0" hangingPunct="1">
              <a:spcBef>
                <a:spcPct val="20000"/>
              </a:spcBef>
              <a:buFont typeface="Arial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59278" indent="-862142" algn="l" defTabSz="1724284" rtl="0" eaLnBrk="1" latinLnBrk="0" hangingPunct="1">
              <a:spcBef>
                <a:spcPct val="20000"/>
              </a:spcBef>
              <a:buFont typeface="Arial"/>
              <a:buChar char="»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83562" indent="-862142" algn="l" defTabSz="1724284" rtl="0" eaLnBrk="1" latinLnBrk="0" hangingPunct="1">
              <a:spcBef>
                <a:spcPct val="20000"/>
              </a:spcBef>
              <a:buFont typeface="Arial"/>
              <a:buChar char="•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07847" indent="-862142" algn="l" defTabSz="1724284" rtl="0" eaLnBrk="1" latinLnBrk="0" hangingPunct="1">
              <a:spcBef>
                <a:spcPct val="20000"/>
              </a:spcBef>
              <a:buFont typeface="Arial"/>
              <a:buChar char="•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32131" indent="-862142" algn="l" defTabSz="1724284" rtl="0" eaLnBrk="1" latinLnBrk="0" hangingPunct="1">
              <a:spcBef>
                <a:spcPct val="20000"/>
              </a:spcBef>
              <a:buFont typeface="Arial"/>
              <a:buChar char="•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56415" indent="-862142" algn="l" defTabSz="1724284" rtl="0" eaLnBrk="1" latinLnBrk="0" hangingPunct="1">
              <a:spcBef>
                <a:spcPct val="20000"/>
              </a:spcBef>
              <a:buFont typeface="Arial"/>
              <a:buChar char="•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800" b="1" dirty="0" smtClean="0">
                <a:latin typeface="Calibri"/>
                <a:cs typeface="Calibri"/>
              </a:rPr>
              <a:t>SELECT</a:t>
            </a:r>
            <a:r>
              <a:rPr lang="en-US" sz="3800" dirty="0">
                <a:latin typeface="Calibri"/>
                <a:cs typeface="Calibri"/>
              </a:rPr>
              <a:t> </a:t>
            </a:r>
            <a:r>
              <a:rPr lang="en-US" sz="3800" dirty="0" err="1" smtClean="0">
                <a:latin typeface="Calibri"/>
                <a:cs typeface="Calibri"/>
              </a:rPr>
              <a:t>avg</a:t>
            </a:r>
            <a:r>
              <a:rPr lang="en-US" sz="3800" dirty="0" smtClean="0">
                <a:latin typeface="Calibri"/>
                <a:cs typeface="Calibri"/>
              </a:rPr>
              <a:t>(</a:t>
            </a:r>
            <a:r>
              <a:rPr lang="en-US" sz="3800" dirty="0" err="1" smtClean="0">
                <a:latin typeface="Calibri"/>
                <a:cs typeface="Calibri"/>
              </a:rPr>
              <a:t>sessionTime</a:t>
            </a:r>
            <a:r>
              <a:rPr lang="en-US" sz="3800" dirty="0" smtClean="0">
                <a:latin typeface="Calibri"/>
                <a:cs typeface="Calibri"/>
              </a:rPr>
              <a:t>)</a:t>
            </a:r>
            <a:r>
              <a:rPr lang="en-US" sz="3800" b="1" dirty="0" smtClean="0">
                <a:solidFill>
                  <a:srgbClr val="3366FF"/>
                </a:solidFill>
                <a:latin typeface="Calibri"/>
                <a:cs typeface="Calibri"/>
              </a:rPr>
              <a:t>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800" b="1" dirty="0" smtClean="0">
                <a:latin typeface="Calibri"/>
                <a:cs typeface="Calibri"/>
              </a:rPr>
              <a:t>FROM</a:t>
            </a:r>
            <a:r>
              <a:rPr lang="en-US" sz="3800" dirty="0" smtClean="0">
                <a:latin typeface="Calibri"/>
                <a:cs typeface="Calibri"/>
              </a:rPr>
              <a:t> Table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800" b="1" dirty="0" smtClean="0">
                <a:latin typeface="Calibri"/>
                <a:cs typeface="Calibri"/>
              </a:rPr>
              <a:t>WHERE</a:t>
            </a:r>
            <a:r>
              <a:rPr lang="en-US" sz="3800" dirty="0" smtClean="0">
                <a:latin typeface="Calibri"/>
                <a:cs typeface="Calibri"/>
              </a:rPr>
              <a:t> city=‘Berkeley’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800" b="1" dirty="0" smtClean="0">
                <a:latin typeface="Calibri"/>
                <a:cs typeface="Calibri"/>
              </a:rPr>
              <a:t>GROUP BY </a:t>
            </a:r>
            <a:r>
              <a:rPr lang="en-US" sz="3800" dirty="0" err="1" smtClean="0">
                <a:latin typeface="Calibri"/>
                <a:cs typeface="Calibri"/>
              </a:rPr>
              <a:t>dt</a:t>
            </a:r>
            <a:r>
              <a:rPr lang="en-US" sz="3800" dirty="0" smtClean="0">
                <a:latin typeface="Calibri"/>
                <a:cs typeface="Calibri"/>
              </a:rPr>
              <a:t>, </a:t>
            </a:r>
            <a:r>
              <a:rPr lang="en-US" sz="3800" dirty="0" err="1" smtClean="0">
                <a:latin typeface="Calibri"/>
                <a:cs typeface="Calibri"/>
              </a:rPr>
              <a:t>os</a:t>
            </a:r>
            <a:r>
              <a:rPr lang="en-US" sz="3800" dirty="0" smtClean="0">
                <a:latin typeface="Calibri"/>
                <a:cs typeface="Calibri"/>
              </a:rPr>
              <a:t>, </a:t>
            </a:r>
            <a:r>
              <a:rPr lang="en-US" sz="3800" dirty="0" err="1" smtClean="0">
                <a:latin typeface="Calibri"/>
                <a:cs typeface="Calibri"/>
              </a:rPr>
              <a:t>isp</a:t>
            </a:r>
            <a:r>
              <a:rPr lang="en-US" sz="3800" dirty="0" smtClean="0">
                <a:latin typeface="Calibri"/>
                <a:cs typeface="Calibri"/>
              </a:rPr>
              <a:t>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800" b="1" dirty="0" smtClean="0">
                <a:solidFill>
                  <a:srgbClr val="558ED5"/>
                </a:solidFill>
                <a:latin typeface="Calibri"/>
                <a:cs typeface="Calibri"/>
              </a:rPr>
              <a:t>WITHIN</a:t>
            </a:r>
            <a:r>
              <a:rPr lang="en-US" sz="3800" dirty="0" smtClean="0">
                <a:solidFill>
                  <a:srgbClr val="558ED5"/>
                </a:solidFill>
                <a:latin typeface="Calibri"/>
                <a:cs typeface="Calibri"/>
              </a:rPr>
              <a:t> 2  SECONDS</a:t>
            </a: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 bwMode="auto">
          <a:xfrm>
            <a:off x="5521106" y="16603235"/>
            <a:ext cx="6087735" cy="3127264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800" b="1" dirty="0"/>
              <a:t>SELECT</a:t>
            </a:r>
            <a:r>
              <a:rPr lang="en-US" sz="3800" dirty="0"/>
              <a:t> avg(</a:t>
            </a:r>
            <a:r>
              <a:rPr lang="en-US" sz="3800" dirty="0" err="1"/>
              <a:t>sessionTime</a:t>
            </a:r>
            <a:r>
              <a:rPr lang="en-US" sz="3800" dirty="0"/>
              <a:t>)</a:t>
            </a:r>
            <a:r>
              <a:rPr lang="en-US" sz="3800" b="1" dirty="0">
                <a:solidFill>
                  <a:srgbClr val="3366FF"/>
                </a:solidFill>
              </a:rPr>
              <a:t>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800" b="1" dirty="0"/>
              <a:t>FROM</a:t>
            </a:r>
            <a:r>
              <a:rPr lang="en-US" sz="3800" dirty="0"/>
              <a:t> </a:t>
            </a:r>
            <a:r>
              <a:rPr lang="en-US" sz="3800" dirty="0" smtClean="0"/>
              <a:t>Table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800" b="1" dirty="0" smtClean="0"/>
              <a:t>WHERE</a:t>
            </a:r>
            <a:r>
              <a:rPr lang="en-US" sz="3800" dirty="0" smtClean="0"/>
              <a:t> </a:t>
            </a:r>
            <a:r>
              <a:rPr lang="en-US" sz="3800" dirty="0"/>
              <a:t>city=</a:t>
            </a:r>
            <a:r>
              <a:rPr lang="en-US" sz="3800" dirty="0" smtClean="0"/>
              <a:t>‘Berkeley’</a:t>
            </a:r>
            <a:endParaRPr lang="en-US" sz="3800" dirty="0"/>
          </a:p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800" b="1" dirty="0" smtClean="0"/>
              <a:t>GROUP BY </a:t>
            </a:r>
            <a:r>
              <a:rPr lang="en-US" sz="3800" dirty="0" err="1" smtClean="0"/>
              <a:t>dt</a:t>
            </a:r>
            <a:r>
              <a:rPr lang="en-US" sz="3800" dirty="0" smtClean="0"/>
              <a:t>, </a:t>
            </a:r>
            <a:r>
              <a:rPr lang="en-US" sz="3800" dirty="0" err="1" smtClean="0"/>
              <a:t>os</a:t>
            </a:r>
            <a:r>
              <a:rPr lang="en-US" sz="3800" dirty="0" smtClean="0"/>
              <a:t>, </a:t>
            </a:r>
            <a:r>
              <a:rPr lang="en-US" sz="3800" dirty="0" err="1" smtClean="0"/>
              <a:t>isp</a:t>
            </a:r>
            <a:r>
              <a:rPr lang="en-US" sz="3800" dirty="0" smtClean="0"/>
              <a:t>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800" b="1" dirty="0" smtClean="0">
                <a:solidFill>
                  <a:srgbClr val="558ED5"/>
                </a:solidFill>
              </a:rPr>
              <a:t>ERROR</a:t>
            </a:r>
            <a:r>
              <a:rPr lang="en-US" sz="3800" dirty="0" smtClean="0">
                <a:solidFill>
                  <a:srgbClr val="558ED5"/>
                </a:solidFill>
              </a:rPr>
              <a:t> 0.1 </a:t>
            </a:r>
            <a:r>
              <a:rPr lang="en-US" sz="3800" b="1" dirty="0" smtClean="0">
                <a:solidFill>
                  <a:srgbClr val="558ED5"/>
                </a:solidFill>
              </a:rPr>
              <a:t>CONFIDENCE</a:t>
            </a:r>
            <a:r>
              <a:rPr lang="en-US" sz="3800" dirty="0" smtClean="0">
                <a:solidFill>
                  <a:srgbClr val="558ED5"/>
                </a:solidFill>
              </a:rPr>
              <a:t> </a:t>
            </a:r>
            <a:r>
              <a:rPr lang="en-US" sz="3800" dirty="0">
                <a:solidFill>
                  <a:srgbClr val="558ED5"/>
                </a:solidFill>
              </a:rPr>
              <a:t>95.0%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591870" y="7913483"/>
            <a:ext cx="703183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dirty="0" smtClean="0">
                <a:latin typeface="Calibri"/>
                <a:cs typeface="Calibri"/>
              </a:rPr>
              <a:t>System Information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3216539" y="9028402"/>
            <a:ext cx="96139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0312" indent="-301752">
              <a:buFontTx/>
              <a:buChar char="-"/>
            </a:pPr>
            <a:r>
              <a:rPr lang="en-US" sz="4400" dirty="0" smtClean="0"/>
              <a:t>Built on </a:t>
            </a:r>
            <a:r>
              <a:rPr lang="en-US" sz="4400" dirty="0" err="1" smtClean="0"/>
              <a:t>Hadoop</a:t>
            </a:r>
            <a:r>
              <a:rPr lang="en-US" sz="4400" dirty="0" smtClean="0"/>
              <a:t> and Spark.</a:t>
            </a:r>
          </a:p>
          <a:p>
            <a:pPr marL="210312" indent="-301752">
              <a:buFontTx/>
              <a:buChar char="-"/>
            </a:pPr>
            <a:r>
              <a:rPr lang="en-US" sz="4400" dirty="0" smtClean="0"/>
              <a:t>Supports Aggregation queries.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709" y="11895838"/>
            <a:ext cx="8001278" cy="4800766"/>
          </a:xfrm>
          <a:prstGeom prst="rect">
            <a:avLst/>
          </a:prstGeom>
        </p:spPr>
      </p:pic>
      <p:sp>
        <p:nvSpPr>
          <p:cNvPr id="130" name="Title 1"/>
          <p:cNvSpPr txBox="1">
            <a:spLocks/>
          </p:cNvSpPr>
          <p:nvPr/>
        </p:nvSpPr>
        <p:spPr>
          <a:xfrm>
            <a:off x="23953783" y="1095497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1724284" rtl="0" eaLnBrk="1" latinLnBrk="0" hangingPunct="1">
              <a:spcBef>
                <a:spcPct val="0"/>
              </a:spcBef>
              <a:buNone/>
              <a:defRPr sz="1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 smtClean="0">
                <a:solidFill>
                  <a:srgbClr val="558ED5"/>
                </a:solidFill>
              </a:rPr>
              <a:t>BlinkDB</a:t>
            </a:r>
            <a:r>
              <a:rPr lang="en-US" sz="5000" dirty="0" smtClean="0">
                <a:solidFill>
                  <a:srgbClr val="558ED5"/>
                </a:solidFill>
              </a:rPr>
              <a:t> vs. No Sampling</a:t>
            </a:r>
            <a:endParaRPr lang="en-US" sz="5000" dirty="0">
              <a:solidFill>
                <a:srgbClr val="558ED5"/>
              </a:solidFill>
            </a:endParaRPr>
          </a:p>
        </p:txBody>
      </p:sp>
      <p:sp>
        <p:nvSpPr>
          <p:cNvPr id="131" name="Title 1"/>
          <p:cNvSpPr txBox="1">
            <a:spLocks/>
          </p:cNvSpPr>
          <p:nvPr/>
        </p:nvSpPr>
        <p:spPr>
          <a:xfrm>
            <a:off x="23772230" y="1684524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1724284" rtl="0" eaLnBrk="1" latinLnBrk="0" hangingPunct="1">
              <a:spcBef>
                <a:spcPct val="0"/>
              </a:spcBef>
              <a:buNone/>
              <a:defRPr sz="1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558ED5"/>
                </a:solidFill>
              </a:rPr>
              <a:t>Response Time Guarantees</a:t>
            </a:r>
            <a:endParaRPr lang="en-US" sz="5000" dirty="0">
              <a:solidFill>
                <a:srgbClr val="558ED5"/>
              </a:solidFill>
            </a:endParaRPr>
          </a:p>
        </p:txBody>
      </p:sp>
      <p:pic>
        <p:nvPicPr>
          <p:cNvPr id="132" name="Picture 131" descr="time-sla-bounds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386" y="17758844"/>
            <a:ext cx="7164670" cy="4298802"/>
          </a:xfrm>
          <a:prstGeom prst="rect">
            <a:avLst/>
          </a:prstGeom>
        </p:spPr>
      </p:pic>
      <p:pic>
        <p:nvPicPr>
          <p:cNvPr id="133" name="Picture 132" descr="error-sla-bounds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696" y="22984324"/>
            <a:ext cx="6874360" cy="4124616"/>
          </a:xfrm>
          <a:prstGeom prst="rect">
            <a:avLst/>
          </a:prstGeom>
        </p:spPr>
      </p:pic>
      <p:sp>
        <p:nvSpPr>
          <p:cNvPr id="134" name="Title 1"/>
          <p:cNvSpPr txBox="1">
            <a:spLocks/>
          </p:cNvSpPr>
          <p:nvPr/>
        </p:nvSpPr>
        <p:spPr>
          <a:xfrm>
            <a:off x="23636303" y="222019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1724284" rtl="0" eaLnBrk="1" latinLnBrk="0" hangingPunct="1">
              <a:spcBef>
                <a:spcPct val="0"/>
              </a:spcBef>
              <a:buNone/>
              <a:defRPr sz="1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558ED5"/>
                </a:solidFill>
              </a:rPr>
              <a:t>Maximum Error Guarantees</a:t>
            </a:r>
            <a:endParaRPr lang="en-US" sz="5000" dirty="0">
              <a:solidFill>
                <a:srgbClr val="558ED5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166078" y="13255928"/>
            <a:ext cx="15679" cy="195984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291021" y="13240249"/>
            <a:ext cx="5737411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9225178" y="15215776"/>
            <a:ext cx="1928083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60297" y="13726993"/>
            <a:ext cx="248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200-300x Faster!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1348" y="13153681"/>
            <a:ext cx="10976262" cy="201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bg1"/>
                </a:solidFill>
              </a:rPr>
              <a:t>BlinkDB</a:t>
            </a:r>
            <a:r>
              <a:rPr lang="en-US" sz="5400" dirty="0" smtClean="0">
                <a:solidFill>
                  <a:schemeClr val="bg1"/>
                </a:solidFill>
              </a:rPr>
              <a:t> enables trade-off between query runtime and accuracy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34026" y="19889239"/>
            <a:ext cx="10976262" cy="2018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bg1"/>
                </a:solidFill>
                <a:ea typeface="ＭＳ Ｐゴシック" pitchFamily="-65" charset="-128"/>
                <a:cs typeface="ＭＳ Ｐゴシック" pitchFamily="-65" charset="-128"/>
              </a:rPr>
              <a:t>BlinkDB</a:t>
            </a:r>
            <a:r>
              <a:rPr lang="en-US" sz="5400" dirty="0">
                <a:solidFill>
                  <a:schemeClr val="bg1"/>
                </a:solidFill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5400" dirty="0" smtClean="0">
                <a:solidFill>
                  <a:schemeClr val="bg1"/>
                </a:solidFill>
                <a:ea typeface="ＭＳ Ｐゴシック" pitchFamily="-65" charset="-128"/>
                <a:cs typeface="ＭＳ Ｐゴシック" pitchFamily="-65" charset="-128"/>
              </a:rPr>
              <a:t>augments </a:t>
            </a:r>
            <a:r>
              <a:rPr lang="en-US" sz="5400" dirty="0">
                <a:solidFill>
                  <a:schemeClr val="bg1"/>
                </a:solidFill>
                <a:ea typeface="ＭＳ Ｐゴシック" pitchFamily="-65" charset="-128"/>
                <a:cs typeface="ＭＳ Ｐゴシック" pitchFamily="-65" charset="-128"/>
              </a:rPr>
              <a:t>queries </a:t>
            </a:r>
            <a:r>
              <a:rPr lang="en-US" sz="5400" dirty="0" smtClean="0">
                <a:solidFill>
                  <a:schemeClr val="bg1"/>
                </a:solidFill>
                <a:ea typeface="ＭＳ Ｐゴシック" pitchFamily="-65" charset="-128"/>
                <a:cs typeface="ＭＳ Ｐゴシック" pitchFamily="-65" charset="-128"/>
              </a:rPr>
              <a:t>with</a:t>
            </a:r>
            <a:endParaRPr lang="en-US" sz="5400" dirty="0">
              <a:solidFill>
                <a:schemeClr val="bg1"/>
              </a:solidFill>
              <a:ea typeface="ＭＳ Ｐゴシック" pitchFamily="-65" charset="-128"/>
              <a:cs typeface="ＭＳ Ｐゴシック" pitchFamily="-65" charset="-128"/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  <a:ea typeface="ＭＳ Ｐゴシック" pitchFamily="-65" charset="-128"/>
                <a:cs typeface="ＭＳ Ｐゴシック" pitchFamily="-65" charset="-128"/>
              </a:rPr>
              <a:t>Response Time or Error </a:t>
            </a:r>
            <a:r>
              <a:rPr lang="en-US" sz="5400" dirty="0" smtClean="0">
                <a:solidFill>
                  <a:schemeClr val="bg1"/>
                </a:solidFill>
                <a:ea typeface="ＭＳ Ｐゴシック" pitchFamily="-65" charset="-128"/>
                <a:cs typeface="ＭＳ Ｐゴシック" pitchFamily="-65" charset="-128"/>
              </a:rPr>
              <a:t>Constraints</a:t>
            </a:r>
            <a:endParaRPr lang="en-US" sz="5400" dirty="0">
              <a:solidFill>
                <a:schemeClr val="bg1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56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389</Words>
  <Application>Microsoft Macintosh PowerPoint</Application>
  <PresentationFormat>Custom</PresentationFormat>
  <Paragraphs>129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Aurojit Panda</dc:creator>
  <cp:lastModifiedBy>Sameer Agarwal</cp:lastModifiedBy>
  <cp:revision>42</cp:revision>
  <cp:lastPrinted>2012-08-25T17:58:18Z</cp:lastPrinted>
  <dcterms:created xsi:type="dcterms:W3CDTF">2012-08-24T19:55:56Z</dcterms:created>
  <dcterms:modified xsi:type="dcterms:W3CDTF">2012-09-04T17:30:56Z</dcterms:modified>
</cp:coreProperties>
</file>