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notesMasterIdLst>
    <p:notesMasterId r:id="rId22"/>
  </p:notesMasterIdLst>
  <p:sldIdLst>
    <p:sldId id="256" r:id="rId4"/>
    <p:sldId id="307" r:id="rId5"/>
    <p:sldId id="264" r:id="rId6"/>
    <p:sldId id="267" r:id="rId7"/>
    <p:sldId id="269" r:id="rId8"/>
    <p:sldId id="266" r:id="rId9"/>
    <p:sldId id="271" r:id="rId10"/>
    <p:sldId id="308" r:id="rId11"/>
    <p:sldId id="309" r:id="rId12"/>
    <p:sldId id="311" r:id="rId13"/>
    <p:sldId id="310" r:id="rId14"/>
    <p:sldId id="316" r:id="rId15"/>
    <p:sldId id="318" r:id="rId16"/>
    <p:sldId id="315" r:id="rId17"/>
    <p:sldId id="319" r:id="rId18"/>
    <p:sldId id="290" r:id="rId19"/>
    <p:sldId id="280" r:id="rId20"/>
    <p:sldId id="32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33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2" autoAdjust="0"/>
    <p:restoredTop sz="94620" autoAdjust="0"/>
  </p:normalViewPr>
  <p:slideViewPr>
    <p:cSldViewPr>
      <p:cViewPr varScale="1">
        <p:scale>
          <a:sx n="87" d="100"/>
          <a:sy n="87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97CCCAA-8F56-4D1F-9012-1435661BC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12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3580C29-5045-4654-A57C-794E56BD463F}" type="slidenum">
              <a:rPr lang="en-US" smtClean="0">
                <a:solidFill>
                  <a:srgbClr val="000000"/>
                </a:solidFill>
              </a:rPr>
              <a:pPr eaLnBrk="1" hangingPunct="1"/>
              <a:t>11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141BD4-8C7D-410A-9A6A-62F02ACB917B}" type="slidenum">
              <a:rPr lang="en-US" smtClean="0">
                <a:solidFill>
                  <a:srgbClr val="000000"/>
                </a:solidFill>
              </a:rPr>
              <a:pPr eaLnBrk="1" hangingPunct="1"/>
              <a:t>13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94856-34C3-439B-B3AF-27CC37CF1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FF1DE-76B7-4238-8942-9DA310D4A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4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B1594-DE6B-4611-AC7B-31768BC63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00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206439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54903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51585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891883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61780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696516"/>
            <a:ext cx="7773293" cy="4446984"/>
          </a:xfrm>
        </p:spPr>
        <p:txBody>
          <a:bodyPr/>
          <a:lstStyle>
            <a:lvl1pPr algn="just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797" y="5197078"/>
            <a:ext cx="7822406" cy="1393031"/>
          </a:xfrm>
        </p:spPr>
        <p:txBody>
          <a:bodyPr/>
          <a:lstStyle>
            <a:lvl1pPr marL="0" indent="0" algn="just">
              <a:buNone/>
              <a:defRPr b="1" cap="all"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41391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93000"/>
              <a:buFontTx/>
              <a:buBlip>
                <a:blip r:embed="rId2"/>
              </a:buBlip>
              <a:defRPr/>
            </a:lvl1pPr>
            <a:lvl2pPr>
              <a:buSzPct val="93000"/>
              <a:buFontTx/>
              <a:buBlip>
                <a:blip r:embed="rId2"/>
              </a:buBlip>
              <a:defRPr/>
            </a:lvl2pPr>
            <a:lvl3pPr>
              <a:buSzPct val="93000"/>
              <a:buFontTx/>
              <a:buBlip>
                <a:blip r:embed="rId2"/>
              </a:buBlip>
              <a:defRPr/>
            </a:lvl3pPr>
            <a:lvl4pPr>
              <a:buSzPct val="93000"/>
              <a:buFontTx/>
              <a:buBlip>
                <a:blip r:embed="rId2"/>
              </a:buBlip>
              <a:defRPr/>
            </a:lvl4pPr>
            <a:lvl5pPr>
              <a:buSzPct val="93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09277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2357437"/>
            <a:ext cx="7772176" cy="3411141"/>
          </a:xfrm>
        </p:spPr>
        <p:txBody>
          <a:bodyPr anchor="t"/>
          <a:lstStyle>
            <a:lvl1pPr algn="l">
              <a:defRPr sz="8400" b="1" cap="all">
                <a:solidFill>
                  <a:srgbClr val="3E5D3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535781"/>
            <a:ext cx="7772176" cy="1660922"/>
          </a:xfrm>
        </p:spPr>
        <p:txBody>
          <a:bodyPr anchor="b"/>
          <a:lstStyle>
            <a:lvl1pPr marL="0" indent="0">
              <a:buNone/>
              <a:defRPr sz="4200" b="1" cap="all">
                <a:solidFill>
                  <a:srgbClr val="9CA6B0"/>
                </a:solidFill>
              </a:defRPr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095845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988D1-3E3B-46BB-A175-034DA3BAA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98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664" y="1946672"/>
            <a:ext cx="4308574" cy="442019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5395" y="1946672"/>
            <a:ext cx="4308574" cy="442019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44390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buSzPct val="93000"/>
              <a:buFontTx/>
              <a:buBlip>
                <a:blip r:embed="rId2"/>
              </a:buBlip>
              <a:defRPr sz="1700"/>
            </a:lvl1pPr>
            <a:lvl2pPr>
              <a:buSzPct val="93000"/>
              <a:buFontTx/>
              <a:buBlip>
                <a:blip r:embed="rId2"/>
              </a:buBlip>
              <a:defRPr sz="1400"/>
            </a:lvl2pPr>
            <a:lvl3pPr>
              <a:buSzPct val="93000"/>
              <a:buFontTx/>
              <a:buBlip>
                <a:blip r:embed="rId2"/>
              </a:buBlip>
              <a:defRPr sz="1300"/>
            </a:lvl3pPr>
            <a:lvl4pPr>
              <a:buSzPct val="93000"/>
              <a:buFontTx/>
              <a:buBlip>
                <a:blip r:embed="rId2"/>
              </a:buBlip>
              <a:defRPr sz="1100"/>
            </a:lvl4pPr>
            <a:lvl5pPr>
              <a:buSzPct val="93000"/>
              <a:buFontTx/>
              <a:buBlip>
                <a:blip r:embed="rId2"/>
              </a:buBlip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buSzPct val="93000"/>
              <a:buFontTx/>
              <a:buBlip>
                <a:blip r:embed="rId2"/>
              </a:buBlip>
              <a:defRPr sz="1700"/>
            </a:lvl1pPr>
            <a:lvl2pPr>
              <a:buSzPct val="93000"/>
              <a:buFontTx/>
              <a:buBlip>
                <a:blip r:embed="rId2"/>
              </a:buBlip>
              <a:defRPr sz="1400"/>
            </a:lvl2pPr>
            <a:lvl3pPr>
              <a:buSzPct val="93000"/>
              <a:buFontTx/>
              <a:buBlip>
                <a:blip r:embed="rId2"/>
              </a:buBlip>
              <a:defRPr sz="1300"/>
            </a:lvl3pPr>
            <a:lvl4pPr>
              <a:buSzPct val="93000"/>
              <a:buFontTx/>
              <a:buBlip>
                <a:blip r:embed="rId2"/>
              </a:buBlip>
              <a:defRPr sz="1100"/>
            </a:lvl4pPr>
            <a:lvl5pPr>
              <a:buSzPct val="93000"/>
              <a:buFontTx/>
              <a:buBlip>
                <a:blip r:embed="rId2"/>
              </a:buBlip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9606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3873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054981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0079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Arial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821759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21626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168" y="178594"/>
            <a:ext cx="2201168" cy="61882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664" y="178594"/>
            <a:ext cx="6496348" cy="61882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66067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5E030-A522-41C6-A1BB-5ABFD52A4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D419B-13F6-4A3E-BCAD-A1B28299B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9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AD1D7-871F-4834-9DD1-C50C8C893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7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F7D8E-97D3-4A30-83BE-14AB55F87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FBF7A-D2CB-40DB-9CFD-A8B7FE675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9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1ADCA-82C9-4A45-A065-B11502CAA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E8C3C-EE1C-4D8E-B8F3-15A1CBAD3D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851D07C-985D-4D1F-BC4C-5453C19E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1313" indent="-341313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pitchFamily="2" charset="2"/>
        <a:buChar char="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pitchFamily="2" charset="2"/>
        <a:buChar char="l"/>
        <a:defRPr sz="2000">
          <a:solidFill>
            <a:schemeClr val="bg1"/>
          </a:solidFill>
          <a:latin typeface="+mn-lt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>
          <a:solidFill>
            <a:schemeClr val="bg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>
          <a:solidFill>
            <a:schemeClr val="bg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9863" y="179388"/>
            <a:ext cx="8804275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-108" charset="0"/>
              </a:rPr>
              <a:t>Click to edit Master title style</a:t>
            </a:r>
            <a:endParaRPr lang="en-US" dirty="0">
              <a:sym typeface="Arial" pitchFamily="-10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863" y="1946275"/>
            <a:ext cx="8724900" cy="442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  <p:sp>
        <p:nvSpPr>
          <p:cNvPr id="3076" name="Rectangle 3"/>
          <p:cNvSpPr>
            <a:spLocks noChangeArrowheads="1"/>
          </p:cNvSpPr>
          <p:nvPr userDrawn="1"/>
        </p:nvSpPr>
        <p:spPr bwMode="auto">
          <a:xfrm>
            <a:off x="82550" y="95250"/>
            <a:ext cx="8978900" cy="6664325"/>
          </a:xfrm>
          <a:prstGeom prst="rect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tabLst>
                <a:tab pos="1066800" algn="l"/>
              </a:tabLst>
            </a:pPr>
            <a:endParaRPr lang="en-US" sz="4200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xmlns:p14="http://schemas.microsoft.com/office/powerpoint/2010/main"/>
  <p:txStyles>
    <p:titleStyle>
      <a:lvl1pPr algn="r" rtl="0" eaLnBrk="0" fontAlgn="base" hangingPunct="0">
        <a:spcBef>
          <a:spcPct val="0"/>
        </a:spcBef>
        <a:spcAft>
          <a:spcPct val="0"/>
        </a:spcAft>
        <a:defRPr sz="5100" b="1" cap="all">
          <a:solidFill>
            <a:srgbClr val="406342"/>
          </a:solidFill>
          <a:latin typeface="+mj-lt"/>
          <a:ea typeface="+mj-ea"/>
          <a:cs typeface="+mj-cs"/>
          <a:sym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5100" b="1">
          <a:solidFill>
            <a:srgbClr val="406342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5100" b="1">
          <a:solidFill>
            <a:srgbClr val="406342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5100" b="1">
          <a:solidFill>
            <a:srgbClr val="406342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5100" b="1">
          <a:solidFill>
            <a:srgbClr val="406342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321457" algn="r" rtl="0" eaLnBrk="1" fontAlgn="base" hangingPunct="1">
        <a:spcBef>
          <a:spcPct val="0"/>
        </a:spcBef>
        <a:spcAft>
          <a:spcPct val="0"/>
        </a:spcAft>
        <a:defRPr sz="5100" b="1">
          <a:solidFill>
            <a:srgbClr val="93852D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642915" algn="r" rtl="0" eaLnBrk="1" fontAlgn="base" hangingPunct="1">
        <a:spcBef>
          <a:spcPct val="0"/>
        </a:spcBef>
        <a:spcAft>
          <a:spcPct val="0"/>
        </a:spcAft>
        <a:defRPr sz="5100" b="1">
          <a:solidFill>
            <a:srgbClr val="93852D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964372" algn="r" rtl="0" eaLnBrk="1" fontAlgn="base" hangingPunct="1">
        <a:spcBef>
          <a:spcPct val="0"/>
        </a:spcBef>
        <a:spcAft>
          <a:spcPct val="0"/>
        </a:spcAft>
        <a:defRPr sz="5100" b="1">
          <a:solidFill>
            <a:srgbClr val="93852D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285829" algn="r" rtl="0" eaLnBrk="1" fontAlgn="base" hangingPunct="1">
        <a:spcBef>
          <a:spcPct val="0"/>
        </a:spcBef>
        <a:spcAft>
          <a:spcPct val="0"/>
        </a:spcAft>
        <a:defRPr sz="5100" b="1">
          <a:solidFill>
            <a:srgbClr val="93852D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742950" indent="-555625" algn="just" rtl="0" eaLnBrk="0" fontAlgn="base" hangingPunct="0">
        <a:spcBef>
          <a:spcPts val="1688"/>
        </a:spcBef>
        <a:spcAft>
          <a:spcPct val="0"/>
        </a:spcAft>
        <a:buSzPct val="93000"/>
        <a:buChar char="•"/>
        <a:defRPr sz="4100">
          <a:solidFill>
            <a:srgbClr val="252525"/>
          </a:solidFill>
          <a:latin typeface="+mn-lt"/>
          <a:ea typeface="+mn-ea"/>
          <a:cs typeface="+mn-cs"/>
          <a:sym typeface="Arial" pitchFamily="34" charset="0"/>
        </a:defRPr>
      </a:lvl1pPr>
      <a:lvl2pPr marL="962025" indent="-461963" algn="just" rtl="0" eaLnBrk="0" fontAlgn="base" hangingPunct="0">
        <a:spcBef>
          <a:spcPts val="1688"/>
        </a:spcBef>
        <a:spcAft>
          <a:spcPct val="0"/>
        </a:spcAft>
        <a:buSzPct val="93000"/>
        <a:buChar char="•"/>
        <a:defRPr sz="3400">
          <a:solidFill>
            <a:srgbClr val="252525"/>
          </a:solidFill>
          <a:latin typeface="+mn-lt"/>
          <a:ea typeface="+mn-ea"/>
          <a:cs typeface="+mn-cs"/>
          <a:sym typeface="Arial" pitchFamily="34" charset="0"/>
        </a:defRPr>
      </a:lvl2pPr>
      <a:lvl3pPr marL="1165225" indent="-352425" algn="just" rtl="0" eaLnBrk="0" fontAlgn="base" hangingPunct="0">
        <a:spcBef>
          <a:spcPts val="1688"/>
        </a:spcBef>
        <a:spcAft>
          <a:spcPct val="0"/>
        </a:spcAft>
        <a:buSzPct val="93000"/>
        <a:buChar char="•"/>
        <a:defRPr sz="2100">
          <a:solidFill>
            <a:srgbClr val="252525"/>
          </a:solidFill>
          <a:latin typeface="+mn-lt"/>
          <a:ea typeface="+mn-ea"/>
          <a:cs typeface="+mn-cs"/>
          <a:sym typeface="Arial" pitchFamily="34" charset="0"/>
        </a:defRPr>
      </a:lvl3pPr>
      <a:lvl4pPr marL="1443038" indent="-317500" algn="just" rtl="0" eaLnBrk="0" fontAlgn="base" hangingPunct="0">
        <a:spcBef>
          <a:spcPts val="1688"/>
        </a:spcBef>
        <a:spcAft>
          <a:spcPct val="0"/>
        </a:spcAft>
        <a:buSzPct val="93000"/>
        <a:buChar char="•"/>
        <a:defRPr sz="1700">
          <a:solidFill>
            <a:srgbClr val="252525"/>
          </a:solidFill>
          <a:latin typeface="+mn-lt"/>
          <a:ea typeface="+mn-ea"/>
          <a:cs typeface="+mn-cs"/>
          <a:sym typeface="Arial" pitchFamily="34" charset="0"/>
        </a:defRPr>
      </a:lvl4pPr>
      <a:lvl5pPr marL="1754188" indent="-317500" algn="just" rtl="0" eaLnBrk="0" fontAlgn="base" hangingPunct="0">
        <a:spcBef>
          <a:spcPts val="1688"/>
        </a:spcBef>
        <a:spcAft>
          <a:spcPct val="0"/>
        </a:spcAft>
        <a:buSzPct val="93000"/>
        <a:buChar char="•"/>
        <a:defRPr sz="1700">
          <a:solidFill>
            <a:srgbClr val="252525"/>
          </a:solidFill>
          <a:latin typeface="+mn-lt"/>
          <a:ea typeface="+mn-ea"/>
          <a:cs typeface="+mn-cs"/>
          <a:sym typeface="Arial" pitchFamily="34" charset="0"/>
        </a:defRPr>
      </a:lvl5pPr>
      <a:lvl6pPr marL="2077195" indent="-318109" algn="just" rtl="0" eaLnBrk="1" fontAlgn="base" hangingPunct="1">
        <a:spcBef>
          <a:spcPts val="1687"/>
        </a:spcBef>
        <a:spcAft>
          <a:spcPct val="0"/>
        </a:spcAft>
        <a:buSzPct val="93000"/>
        <a:buChar char="•"/>
        <a:defRPr sz="1700">
          <a:solidFill>
            <a:srgbClr val="080079"/>
          </a:solidFill>
          <a:latin typeface="+mn-lt"/>
          <a:ea typeface="+mn-ea"/>
          <a:cs typeface="+mn-cs"/>
          <a:sym typeface="Arial" charset="0"/>
        </a:defRPr>
      </a:lvl6pPr>
      <a:lvl7pPr marL="2398652" indent="-318109" algn="just" rtl="0" eaLnBrk="1" fontAlgn="base" hangingPunct="1">
        <a:spcBef>
          <a:spcPts val="1687"/>
        </a:spcBef>
        <a:spcAft>
          <a:spcPct val="0"/>
        </a:spcAft>
        <a:buSzPct val="93000"/>
        <a:buChar char="•"/>
        <a:defRPr sz="1700">
          <a:solidFill>
            <a:srgbClr val="080079"/>
          </a:solidFill>
          <a:latin typeface="+mn-lt"/>
          <a:ea typeface="+mn-ea"/>
          <a:cs typeface="+mn-cs"/>
          <a:sym typeface="Arial" charset="0"/>
        </a:defRPr>
      </a:lvl7pPr>
      <a:lvl8pPr marL="2720110" indent="-318109" algn="just" rtl="0" eaLnBrk="1" fontAlgn="base" hangingPunct="1">
        <a:spcBef>
          <a:spcPts val="1687"/>
        </a:spcBef>
        <a:spcAft>
          <a:spcPct val="0"/>
        </a:spcAft>
        <a:buSzPct val="93000"/>
        <a:buChar char="•"/>
        <a:defRPr sz="1700">
          <a:solidFill>
            <a:srgbClr val="080079"/>
          </a:solidFill>
          <a:latin typeface="+mn-lt"/>
          <a:ea typeface="+mn-ea"/>
          <a:cs typeface="+mn-cs"/>
          <a:sym typeface="Arial" charset="0"/>
        </a:defRPr>
      </a:lvl8pPr>
      <a:lvl9pPr marL="3041567" indent="-318109" algn="just" rtl="0" eaLnBrk="1" fontAlgn="base" hangingPunct="1">
        <a:spcBef>
          <a:spcPts val="1687"/>
        </a:spcBef>
        <a:spcAft>
          <a:spcPct val="0"/>
        </a:spcAft>
        <a:buSzPct val="93000"/>
        <a:buChar char="•"/>
        <a:defRPr sz="1700">
          <a:solidFill>
            <a:srgbClr val="080079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images/press/pdf/1607cover.pdf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://www.flickr.com/photos/kevinkemmerer/2807722862/" TargetMode="External"/><Relationship Id="rId7" Type="http://schemas.openxmlformats.org/officeDocument/2006/relationships/image" Target="../media/image12.jpeg"/><Relationship Id="rId8" Type="http://schemas.openxmlformats.org/officeDocument/2006/relationships/hyperlink" Target="http://www.flickr.com/photos/gorillaradio/2363124133/" TargetMode="External"/><Relationship Id="rId9" Type="http://schemas.openxmlformats.org/officeDocument/2006/relationships/image" Target="../media/image13.jpe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www.flickr.com/photos/51035555243@N01/2225292231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duke.edu/courses/fall12/compsci516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CPS </a:t>
            </a:r>
            <a:r>
              <a:rPr lang="en-US" dirty="0" smtClean="0"/>
              <a:t>516</a:t>
            </a:r>
            <a:r>
              <a:rPr lang="en-US" dirty="0" smtClean="0"/>
              <a:t>: Data-intensive Computing Systems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Instructor: Shivnath Babu</a:t>
            </a:r>
          </a:p>
          <a:p>
            <a:pPr eaLnBrk="1" hangingPunct="1"/>
            <a:r>
              <a:rPr lang="en-US" dirty="0" smtClean="0"/>
              <a:t>TA: </a:t>
            </a:r>
            <a:r>
              <a:rPr lang="en-US" dirty="0" err="1" smtClean="0"/>
              <a:t>Jie</a:t>
            </a:r>
            <a:r>
              <a:rPr lang="en-US" dirty="0" smtClean="0"/>
              <a:t> Li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154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05575"/>
            <a:ext cx="2971800" cy="24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000000"/>
                </a:solidFill>
                <a:latin typeface="Arial" charset="0"/>
              </a:rPr>
              <a:t>From: http://www.cs.duke.edu/smdb10/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ym typeface="Arial" pitchFamily="-108" charset="0"/>
              </a:rPr>
              <a:t>New Realities</a:t>
            </a:r>
            <a:endParaRPr lang="en-US" dirty="0">
              <a:sym typeface="Arial" pitchFamily="-108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69863" y="1946275"/>
            <a:ext cx="4960937" cy="4421188"/>
          </a:xfrm>
        </p:spPr>
        <p:txBody>
          <a:bodyPr anchor="t"/>
          <a:lstStyle/>
          <a:p>
            <a:pPr algn="l" eaLnBrk="1" hangingPunct="1"/>
            <a:r>
              <a:rPr lang="en-US" sz="2400" smtClean="0"/>
              <a:t>TB disks &lt; $100</a:t>
            </a:r>
          </a:p>
          <a:p>
            <a:pPr algn="l" eaLnBrk="1" hangingPunct="1"/>
            <a:r>
              <a:rPr lang="en-US" sz="2400" smtClean="0"/>
              <a:t>Everything is data</a:t>
            </a:r>
          </a:p>
          <a:p>
            <a:pPr algn="l" eaLnBrk="1" hangingPunct="1"/>
            <a:r>
              <a:rPr lang="en-US" sz="2400" smtClean="0"/>
              <a:t>Rise of data-driven culture</a:t>
            </a:r>
          </a:p>
          <a:p>
            <a:pPr lvl="1" algn="l" eaLnBrk="1" hangingPunct="1"/>
            <a:r>
              <a:rPr lang="en-US" sz="2000" smtClean="0"/>
              <a:t>Very publicly espoused </a:t>
            </a:r>
            <a:br>
              <a:rPr lang="en-US" sz="2000" smtClean="0"/>
            </a:br>
            <a:r>
              <a:rPr lang="en-US" sz="2000" smtClean="0"/>
              <a:t>by Google, Wired, etc.</a:t>
            </a:r>
          </a:p>
          <a:p>
            <a:pPr lvl="1" algn="l" eaLnBrk="1" hangingPunct="1"/>
            <a:r>
              <a:rPr lang="en-US" sz="2000" smtClean="0"/>
              <a:t>Sloan Digital Sky Survey, </a:t>
            </a:r>
            <a:br>
              <a:rPr lang="en-US" sz="2000" smtClean="0"/>
            </a:br>
            <a:r>
              <a:rPr lang="en-US" sz="2000" smtClean="0"/>
              <a:t>Terraserver, etc.</a:t>
            </a:r>
          </a:p>
        </p:txBody>
      </p:sp>
      <p:pic>
        <p:nvPicPr>
          <p:cNvPr id="15364" name="Picture 3" descr="wiredcover.pdf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1714500"/>
            <a:ext cx="3795713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/>
          <p:cNvSpPr/>
          <p:nvPr/>
        </p:nvSpPr>
        <p:spPr bwMode="auto">
          <a:xfrm>
            <a:off x="195943" y="1485899"/>
            <a:ext cx="5061858" cy="3641272"/>
          </a:xfrm>
          <a:prstGeom prst="wedgeRoundRectCallout">
            <a:avLst>
              <a:gd name="adj1" fmla="val 55555"/>
              <a:gd name="adj2" fmla="val 77748"/>
              <a:gd name="adj3" fmla="val 16667"/>
            </a:avLst>
          </a:prstGeom>
          <a:solidFill>
            <a:srgbClr val="011905"/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Gill Sans MT" pitchFamily="34" charset="0"/>
              </a:rPr>
              <a:t>The quest for knowledge used to begin with grand theories.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FFFFFF"/>
              </a:solidFill>
              <a:latin typeface="Gill Sans MT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Gill Sans MT" pitchFamily="34" charset="0"/>
              </a:rPr>
              <a:t>Now it begins with massive amounts of data.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FFFFFF"/>
              </a:solidFill>
              <a:latin typeface="Gill Sans MT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Gill Sans MT" pitchFamily="34" charset="0"/>
              </a:rPr>
              <a:t>Welcome to the </a:t>
            </a:r>
            <a:r>
              <a:rPr lang="en-US" sz="2400" dirty="0" err="1">
                <a:solidFill>
                  <a:srgbClr val="FFFFFF"/>
                </a:solidFill>
                <a:latin typeface="Gill Sans MT" pitchFamily="34" charset="0"/>
              </a:rPr>
              <a:t>Petabyte</a:t>
            </a:r>
            <a:r>
              <a:rPr lang="en-US" sz="2400" dirty="0">
                <a:solidFill>
                  <a:srgbClr val="FFFFFF"/>
                </a:solidFill>
                <a:latin typeface="Gill Sans MT" pitchFamily="34" charset="0"/>
              </a:rPr>
              <a:t> Age.</a:t>
            </a:r>
          </a:p>
          <a:p>
            <a:pPr algn="ctr">
              <a:tabLst>
                <a:tab pos="1066800" algn="l"/>
              </a:tabLst>
              <a:defRPr/>
            </a:pPr>
            <a:endParaRPr lang="en-US" sz="2400" dirty="0">
              <a:solidFill>
                <a:srgbClr val="FFFFFF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6505575"/>
            <a:ext cx="2971800" cy="24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000000"/>
                </a:solidFill>
                <a:latin typeface="Arial" charset="0"/>
              </a:rPr>
              <a:t>From: http://db.cs.berkeley.edu/jmh/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ym typeface="Arial" pitchFamily="-108" charset="0"/>
              </a:rPr>
              <a:t>Fox Audience </a:t>
            </a:r>
            <a:br>
              <a:rPr lang="en-US" dirty="0" smtClean="0">
                <a:sym typeface="Arial" pitchFamily="-108" charset="0"/>
              </a:rPr>
            </a:br>
            <a:r>
              <a:rPr lang="en-US" dirty="0" smtClean="0">
                <a:sym typeface="Arial" pitchFamily="-108" charset="0"/>
              </a:rPr>
              <a:t>Network</a:t>
            </a:r>
            <a:endParaRPr lang="en-US" dirty="0">
              <a:sym typeface="Arial" pitchFamily="-108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554538" cy="4419600"/>
          </a:xfrm>
        </p:spPr>
        <p:txBody>
          <a:bodyPr anchor="t"/>
          <a:lstStyle/>
          <a:p>
            <a:pPr algn="l" eaLnBrk="1" hangingPunct="1">
              <a:spcBef>
                <a:spcPts val="488"/>
              </a:spcBef>
            </a:pPr>
            <a:r>
              <a:rPr lang="en-US" sz="2800" smtClean="0"/>
              <a:t>Greenplum parallel DB</a:t>
            </a:r>
          </a:p>
          <a:p>
            <a:pPr lvl="1" algn="l" eaLnBrk="1" hangingPunct="1">
              <a:spcBef>
                <a:spcPts val="488"/>
              </a:spcBef>
            </a:pPr>
            <a:r>
              <a:rPr lang="en-US" sz="1800" smtClean="0"/>
              <a:t>42 Sun X4500s (“Thumper”) </a:t>
            </a:r>
            <a:r>
              <a:rPr lang="en-US" sz="1800" i="1" smtClean="0"/>
              <a:t>each </a:t>
            </a:r>
            <a:r>
              <a:rPr lang="en-US" sz="1800" smtClean="0"/>
              <a:t>with:</a:t>
            </a:r>
          </a:p>
          <a:p>
            <a:pPr lvl="2" algn="l" eaLnBrk="1" hangingPunct="1">
              <a:spcBef>
                <a:spcPts val="488"/>
              </a:spcBef>
            </a:pPr>
            <a:r>
              <a:rPr lang="en-US" sz="1500" smtClean="0"/>
              <a:t>48 500GB drives</a:t>
            </a:r>
          </a:p>
          <a:p>
            <a:pPr lvl="2" algn="l" eaLnBrk="1" hangingPunct="1">
              <a:spcBef>
                <a:spcPts val="488"/>
              </a:spcBef>
            </a:pPr>
            <a:r>
              <a:rPr lang="en-US" sz="1500" smtClean="0"/>
              <a:t>16GB RAM</a:t>
            </a:r>
          </a:p>
          <a:p>
            <a:pPr lvl="2" algn="l" eaLnBrk="1" hangingPunct="1">
              <a:spcBef>
                <a:spcPts val="488"/>
              </a:spcBef>
            </a:pPr>
            <a:r>
              <a:rPr lang="en-US" sz="1500" smtClean="0"/>
              <a:t>2 dual-core Opterons</a:t>
            </a:r>
          </a:p>
          <a:p>
            <a:pPr algn="l" eaLnBrk="1" hangingPunct="1">
              <a:spcBef>
                <a:spcPts val="488"/>
              </a:spcBef>
            </a:pPr>
            <a:r>
              <a:rPr lang="en-US" sz="2800" smtClean="0"/>
              <a:t>Big and growing</a:t>
            </a:r>
          </a:p>
          <a:p>
            <a:pPr lvl="1" algn="l" eaLnBrk="1" hangingPunct="1">
              <a:spcBef>
                <a:spcPts val="488"/>
              </a:spcBef>
            </a:pPr>
            <a:r>
              <a:rPr lang="en-US" sz="1800" smtClean="0"/>
              <a:t>200 TB data (mirrored)</a:t>
            </a:r>
          </a:p>
          <a:p>
            <a:pPr lvl="1" algn="l" eaLnBrk="1" hangingPunct="1">
              <a:spcBef>
                <a:spcPts val="488"/>
              </a:spcBef>
            </a:pPr>
            <a:r>
              <a:rPr lang="en-US" sz="1800" smtClean="0"/>
              <a:t>Fact table of 1.5 trillion rows</a:t>
            </a:r>
          </a:p>
          <a:p>
            <a:pPr lvl="1" algn="l" eaLnBrk="1" hangingPunct="1">
              <a:spcBef>
                <a:spcPts val="488"/>
              </a:spcBef>
            </a:pPr>
            <a:r>
              <a:rPr lang="en-US" sz="1800" smtClean="0"/>
              <a:t>Growing 5TB per day</a:t>
            </a:r>
          </a:p>
          <a:p>
            <a:pPr lvl="2" algn="l" eaLnBrk="1" hangingPunct="1">
              <a:spcBef>
                <a:spcPts val="488"/>
              </a:spcBef>
            </a:pPr>
            <a:r>
              <a:rPr lang="en-US" sz="1600" smtClean="0"/>
              <a:t>4-7 Billion rows per day</a:t>
            </a:r>
            <a:endParaRPr lang="en-US" sz="1500" smtClean="0"/>
          </a:p>
          <a:p>
            <a:pPr eaLnBrk="1" hangingPunct="1"/>
            <a:endParaRPr lang="en-US" sz="1800" smtClean="0"/>
          </a:p>
        </p:txBody>
      </p:sp>
      <p:sp>
        <p:nvSpPr>
          <p:cNvPr id="18436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981200"/>
            <a:ext cx="4540250" cy="4419600"/>
          </a:xfrm>
        </p:spPr>
        <p:txBody>
          <a:bodyPr anchor="t"/>
          <a:lstStyle/>
          <a:p>
            <a:pPr algn="l" eaLnBrk="1" hangingPunct="1">
              <a:spcBef>
                <a:spcPts val="488"/>
              </a:spcBef>
            </a:pPr>
            <a:r>
              <a:rPr lang="en-US" sz="2800" smtClean="0"/>
              <a:t>Also extensive use of R and Hadoop</a:t>
            </a:r>
          </a:p>
          <a:p>
            <a:pPr eaLnBrk="1" hangingPunct="1">
              <a:spcBef>
                <a:spcPts val="488"/>
              </a:spcBef>
            </a:pPr>
            <a:endParaRPr lang="en-US" sz="2800" smtClean="0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5715000" y="6411913"/>
            <a:ext cx="3379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n-US">
                <a:solidFill>
                  <a:srgbClr val="000000"/>
                </a:solidFill>
              </a:rPr>
              <a:t>As reported by FAN, Feb, 2009</a:t>
            </a:r>
          </a:p>
        </p:txBody>
      </p:sp>
      <p:pic>
        <p:nvPicPr>
          <p:cNvPr id="18438" name="Picture 5" descr="f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36538"/>
            <a:ext cx="2044700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6477000"/>
            <a:ext cx="29718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000000"/>
                </a:solidFill>
                <a:latin typeface="Arial" charset="0"/>
              </a:rPr>
              <a:t>From: http://db.cs.berkeley.edu/jmh/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64063" y="3124200"/>
            <a:ext cx="4122737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2800">
                <a:solidFill>
                  <a:srgbClr val="C00000"/>
                </a:solidFill>
              </a:rPr>
              <a:t>Yahoo! runs a 4000 node Hadoop cluster (probably the largest). Overall, there are 38,000 nodes running Hadoop at Yahoo!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ym typeface="Arial" pitchFamily="-108" charset="0"/>
              </a:rPr>
              <a:t>A Scenario from FAN</a:t>
            </a:r>
            <a:endParaRPr lang="en-US" dirty="0">
              <a:sym typeface="Arial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413" y="6051550"/>
            <a:ext cx="4649787" cy="963613"/>
          </a:xfrm>
        </p:spPr>
        <p:txBody>
          <a:bodyPr>
            <a:normAutofit lnSpcReduction="10000"/>
          </a:bodyPr>
          <a:lstStyle/>
          <a:p>
            <a:pPr marL="962140" lvl="1" indent="-462095" algn="r" eaLnBrk="1" hangingPunct="1">
              <a:spcBef>
                <a:spcPts val="1687"/>
              </a:spcBef>
              <a:buFontTx/>
              <a:buNone/>
              <a:defRPr/>
            </a:pPr>
            <a:r>
              <a:rPr lang="en-US" sz="2000" dirty="0" smtClean="0">
                <a:sym typeface="Arial" pitchFamily="-108" charset="0"/>
              </a:rPr>
              <a:t>Open-ended question about statistical </a:t>
            </a:r>
            <a:r>
              <a:rPr lang="en-US" sz="2000" i="1" dirty="0" smtClean="0">
                <a:sym typeface="Arial" pitchFamily="-108" charset="0"/>
              </a:rPr>
              <a:t>densities (distributions)</a:t>
            </a:r>
          </a:p>
          <a:p>
            <a:pPr marL="744487" indent="-556970" eaLnBrk="1" hangingPunct="1">
              <a:spcBef>
                <a:spcPts val="1687"/>
              </a:spcBef>
              <a:defRPr/>
            </a:pPr>
            <a:endParaRPr lang="en-US" sz="2400" dirty="0" smtClean="0">
              <a:sym typeface="Arial" pitchFamily="-108" charset="0"/>
            </a:endParaRPr>
          </a:p>
        </p:txBody>
      </p:sp>
      <p:pic>
        <p:nvPicPr>
          <p:cNvPr id="19460" name="Picture 6" descr="Graphic2.jpeg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2" t="15985" r="8220" b="9116"/>
          <a:stretch>
            <a:fillRect/>
          </a:stretch>
        </p:blipFill>
        <p:spPr bwMode="auto">
          <a:xfrm>
            <a:off x="5056188" y="3233738"/>
            <a:ext cx="35845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 descr="mat3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" b="12282"/>
          <a:stretch>
            <a:fillRect/>
          </a:stretch>
        </p:blipFill>
        <p:spPr bwMode="auto">
          <a:xfrm>
            <a:off x="5160963" y="3355975"/>
            <a:ext cx="3121025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2" name="Group 15"/>
          <p:cNvGrpSpPr>
            <a:grpSpLocks/>
          </p:cNvGrpSpPr>
          <p:nvPr/>
        </p:nvGrpSpPr>
        <p:grpSpPr bwMode="auto">
          <a:xfrm>
            <a:off x="2047875" y="3925888"/>
            <a:ext cx="1920875" cy="1654175"/>
            <a:chOff x="5860143" y="1433286"/>
            <a:chExt cx="2739571" cy="2358571"/>
          </a:xfrm>
        </p:grpSpPr>
        <p:pic>
          <p:nvPicPr>
            <p:cNvPr id="6" name="Picture 5" descr="cubes.pn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 l="11540" t="15234" r="11237" b="9007"/>
            <a:stretch>
              <a:fillRect/>
            </a:stretch>
          </p:blipFill>
          <p:spPr>
            <a:xfrm>
              <a:off x="6059715" y="1560285"/>
              <a:ext cx="2155371" cy="2155370"/>
            </a:xfrm>
            <a:prstGeom prst="rect">
              <a:avLst/>
            </a:prstGeom>
          </p:spPr>
        </p:pic>
        <p:sp>
          <p:nvSpPr>
            <p:cNvPr id="19470" name="Freeform 8"/>
            <p:cNvSpPr>
              <a:spLocks/>
            </p:cNvSpPr>
            <p:nvPr/>
          </p:nvSpPr>
          <p:spPr bwMode="auto">
            <a:xfrm>
              <a:off x="7456714" y="1433286"/>
              <a:ext cx="1143000" cy="739359"/>
            </a:xfrm>
            <a:custGeom>
              <a:avLst/>
              <a:gdLst>
                <a:gd name="T0" fmla="*/ 0 w 1143000"/>
                <a:gd name="T1" fmla="*/ 0 h 739359"/>
                <a:gd name="T2" fmla="*/ 18143 w 1143000"/>
                <a:gd name="T3" fmla="*/ 181428 h 739359"/>
                <a:gd name="T4" fmla="*/ 798286 w 1143000"/>
                <a:gd name="T5" fmla="*/ 508000 h 739359"/>
                <a:gd name="T6" fmla="*/ 1143000 w 1143000"/>
                <a:gd name="T7" fmla="*/ 272143 h 739359"/>
                <a:gd name="T8" fmla="*/ 925286 w 1143000"/>
                <a:gd name="T9" fmla="*/ 108857 h 739359"/>
                <a:gd name="T10" fmla="*/ 0 w 1143000"/>
                <a:gd name="T11" fmla="*/ 0 h 7393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43000" h="739359">
                  <a:moveTo>
                    <a:pt x="0" y="0"/>
                  </a:moveTo>
                  <a:lnTo>
                    <a:pt x="18143" y="181428"/>
                  </a:lnTo>
                  <a:cubicBezTo>
                    <a:pt x="777374" y="551784"/>
                    <a:pt x="566921" y="739359"/>
                    <a:pt x="798286" y="508000"/>
                  </a:cubicBezTo>
                  <a:lnTo>
                    <a:pt x="1143000" y="272143"/>
                  </a:lnTo>
                  <a:cubicBezTo>
                    <a:pt x="952582" y="100766"/>
                    <a:pt x="1042934" y="108857"/>
                    <a:pt x="925286" y="1088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F1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Freeform 9"/>
            <p:cNvSpPr>
              <a:spLocks/>
            </p:cNvSpPr>
            <p:nvPr/>
          </p:nvSpPr>
          <p:spPr bwMode="auto">
            <a:xfrm>
              <a:off x="7436115" y="3309876"/>
              <a:ext cx="982171" cy="445695"/>
            </a:xfrm>
            <a:custGeom>
              <a:avLst/>
              <a:gdLst>
                <a:gd name="T0" fmla="*/ 38742 w 982171"/>
                <a:gd name="T1" fmla="*/ 155410 h 445695"/>
                <a:gd name="T2" fmla="*/ 982171 w 982171"/>
                <a:gd name="T3" fmla="*/ 100981 h 445695"/>
                <a:gd name="T4" fmla="*/ 927742 w 982171"/>
                <a:gd name="T5" fmla="*/ 354981 h 445695"/>
                <a:gd name="T6" fmla="*/ 147599 w 982171"/>
                <a:gd name="T7" fmla="*/ 445695 h 445695"/>
                <a:gd name="T8" fmla="*/ 38742 w 982171"/>
                <a:gd name="T9" fmla="*/ 155410 h 4456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2171" h="445695">
                  <a:moveTo>
                    <a:pt x="38742" y="155410"/>
                  </a:moveTo>
                  <a:lnTo>
                    <a:pt x="982171" y="100981"/>
                  </a:lnTo>
                  <a:lnTo>
                    <a:pt x="927742" y="354981"/>
                  </a:lnTo>
                  <a:lnTo>
                    <a:pt x="147599" y="445695"/>
                  </a:lnTo>
                  <a:cubicBezTo>
                    <a:pt x="0" y="113598"/>
                    <a:pt x="2456" y="0"/>
                    <a:pt x="38742" y="155410"/>
                  </a:cubicBezTo>
                  <a:close/>
                </a:path>
              </a:pathLst>
            </a:custGeom>
            <a:solidFill>
              <a:srgbClr val="F5F1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Freeform 10"/>
            <p:cNvSpPr>
              <a:spLocks/>
            </p:cNvSpPr>
            <p:nvPr/>
          </p:nvSpPr>
          <p:spPr bwMode="auto">
            <a:xfrm>
              <a:off x="5878286" y="3175000"/>
              <a:ext cx="529669" cy="290286"/>
            </a:xfrm>
            <a:custGeom>
              <a:avLst/>
              <a:gdLst>
                <a:gd name="T0" fmla="*/ 489857 w 529669"/>
                <a:gd name="T1" fmla="*/ 290286 h 290286"/>
                <a:gd name="T2" fmla="*/ 526143 w 529669"/>
                <a:gd name="T3" fmla="*/ 235857 h 290286"/>
                <a:gd name="T4" fmla="*/ 508000 w 529669"/>
                <a:gd name="T5" fmla="*/ 163286 h 290286"/>
                <a:gd name="T6" fmla="*/ 308428 w 529669"/>
                <a:gd name="T7" fmla="*/ 0 h 290286"/>
                <a:gd name="T8" fmla="*/ 0 w 529669"/>
                <a:gd name="T9" fmla="*/ 18143 h 290286"/>
                <a:gd name="T10" fmla="*/ 54428 w 529669"/>
                <a:gd name="T11" fmla="*/ 235857 h 290286"/>
                <a:gd name="T12" fmla="*/ 489857 w 529669"/>
                <a:gd name="T13" fmla="*/ 290286 h 2902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9669" h="290286">
                  <a:moveTo>
                    <a:pt x="489857" y="290286"/>
                  </a:moveTo>
                  <a:cubicBezTo>
                    <a:pt x="501952" y="272143"/>
                    <a:pt x="523059" y="257443"/>
                    <a:pt x="526143" y="235857"/>
                  </a:cubicBezTo>
                  <a:cubicBezTo>
                    <a:pt x="529669" y="211173"/>
                    <a:pt x="508000" y="163286"/>
                    <a:pt x="508000" y="163286"/>
                  </a:cubicBezTo>
                  <a:lnTo>
                    <a:pt x="308428" y="0"/>
                  </a:lnTo>
                  <a:cubicBezTo>
                    <a:pt x="12107" y="18520"/>
                    <a:pt x="115093" y="18143"/>
                    <a:pt x="0" y="18143"/>
                  </a:cubicBezTo>
                  <a:lnTo>
                    <a:pt x="54428" y="235857"/>
                  </a:lnTo>
                  <a:lnTo>
                    <a:pt x="489857" y="290286"/>
                  </a:lnTo>
                  <a:close/>
                </a:path>
              </a:pathLst>
            </a:custGeom>
            <a:solidFill>
              <a:srgbClr val="F5F1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Freeform 11"/>
            <p:cNvSpPr>
              <a:spLocks/>
            </p:cNvSpPr>
            <p:nvPr/>
          </p:nvSpPr>
          <p:spPr bwMode="auto">
            <a:xfrm>
              <a:off x="6404429" y="2939143"/>
              <a:ext cx="598714" cy="852714"/>
            </a:xfrm>
            <a:custGeom>
              <a:avLst/>
              <a:gdLst>
                <a:gd name="T0" fmla="*/ 290285 w 598714"/>
                <a:gd name="T1" fmla="*/ 852714 h 852714"/>
                <a:gd name="T2" fmla="*/ 0 w 598714"/>
                <a:gd name="T3" fmla="*/ 725714 h 852714"/>
                <a:gd name="T4" fmla="*/ 272142 w 598714"/>
                <a:gd name="T5" fmla="*/ 381000 h 852714"/>
                <a:gd name="T6" fmla="*/ 435428 w 598714"/>
                <a:gd name="T7" fmla="*/ 0 h 852714"/>
                <a:gd name="T8" fmla="*/ 598714 w 598714"/>
                <a:gd name="T9" fmla="*/ 108857 h 852714"/>
                <a:gd name="T10" fmla="*/ 290285 w 598714"/>
                <a:gd name="T11" fmla="*/ 852714 h 852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8714" h="852714">
                  <a:moveTo>
                    <a:pt x="290285" y="852714"/>
                  </a:moveTo>
                  <a:lnTo>
                    <a:pt x="0" y="725714"/>
                  </a:lnTo>
                  <a:lnTo>
                    <a:pt x="272142" y="381000"/>
                  </a:lnTo>
                  <a:lnTo>
                    <a:pt x="435428" y="0"/>
                  </a:lnTo>
                  <a:lnTo>
                    <a:pt x="598714" y="108857"/>
                  </a:lnTo>
                  <a:lnTo>
                    <a:pt x="290285" y="852714"/>
                  </a:lnTo>
                  <a:close/>
                </a:path>
              </a:pathLst>
            </a:custGeom>
            <a:solidFill>
              <a:srgbClr val="F5F1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Freeform 12"/>
            <p:cNvSpPr>
              <a:spLocks/>
            </p:cNvSpPr>
            <p:nvPr/>
          </p:nvSpPr>
          <p:spPr bwMode="auto">
            <a:xfrm>
              <a:off x="6168571" y="1723571"/>
              <a:ext cx="707572" cy="308429"/>
            </a:xfrm>
            <a:custGeom>
              <a:avLst/>
              <a:gdLst>
                <a:gd name="T0" fmla="*/ 72572 w 707572"/>
                <a:gd name="T1" fmla="*/ 0 h 308429"/>
                <a:gd name="T2" fmla="*/ 127000 w 707572"/>
                <a:gd name="T3" fmla="*/ 217715 h 308429"/>
                <a:gd name="T4" fmla="*/ 399143 w 707572"/>
                <a:gd name="T5" fmla="*/ 308429 h 308429"/>
                <a:gd name="T6" fmla="*/ 707572 w 707572"/>
                <a:gd name="T7" fmla="*/ 235858 h 308429"/>
                <a:gd name="T8" fmla="*/ 616858 w 707572"/>
                <a:gd name="T9" fmla="*/ 108858 h 308429"/>
                <a:gd name="T10" fmla="*/ 290286 w 707572"/>
                <a:gd name="T11" fmla="*/ 0 h 308429"/>
                <a:gd name="T12" fmla="*/ 0 w 707572"/>
                <a:gd name="T13" fmla="*/ 0 h 3084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07572" h="308429">
                  <a:moveTo>
                    <a:pt x="72572" y="0"/>
                  </a:moveTo>
                  <a:lnTo>
                    <a:pt x="127000" y="217715"/>
                  </a:lnTo>
                  <a:lnTo>
                    <a:pt x="399143" y="308429"/>
                  </a:lnTo>
                  <a:lnTo>
                    <a:pt x="707572" y="235858"/>
                  </a:lnTo>
                  <a:cubicBezTo>
                    <a:pt x="648379" y="97741"/>
                    <a:pt x="699200" y="108858"/>
                    <a:pt x="616858" y="108858"/>
                  </a:cubicBezTo>
                  <a:lnTo>
                    <a:pt x="290286" y="0"/>
                  </a:lnTo>
                  <a:lnTo>
                    <a:pt x="0" y="0"/>
                  </a:lnTo>
                </a:path>
              </a:pathLst>
            </a:custGeom>
            <a:solidFill>
              <a:srgbClr val="F5F1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Freeform 13"/>
            <p:cNvSpPr>
              <a:spLocks/>
            </p:cNvSpPr>
            <p:nvPr/>
          </p:nvSpPr>
          <p:spPr bwMode="auto">
            <a:xfrm>
              <a:off x="5860143" y="1905000"/>
              <a:ext cx="381000" cy="290286"/>
            </a:xfrm>
            <a:custGeom>
              <a:avLst/>
              <a:gdLst>
                <a:gd name="T0" fmla="*/ 199571 w 381000"/>
                <a:gd name="T1" fmla="*/ 290286 h 290286"/>
                <a:gd name="T2" fmla="*/ 381000 w 381000"/>
                <a:gd name="T3" fmla="*/ 90714 h 290286"/>
                <a:gd name="T4" fmla="*/ 217714 w 381000"/>
                <a:gd name="T5" fmla="*/ 0 h 290286"/>
                <a:gd name="T6" fmla="*/ 0 w 381000"/>
                <a:gd name="T7" fmla="*/ 90714 h 290286"/>
                <a:gd name="T8" fmla="*/ 199571 w 381000"/>
                <a:gd name="T9" fmla="*/ 290286 h 290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0" h="290286">
                  <a:moveTo>
                    <a:pt x="199571" y="290286"/>
                  </a:moveTo>
                  <a:lnTo>
                    <a:pt x="381000" y="90714"/>
                  </a:lnTo>
                  <a:lnTo>
                    <a:pt x="217714" y="0"/>
                  </a:lnTo>
                  <a:cubicBezTo>
                    <a:pt x="19902" y="59344"/>
                    <a:pt x="80933" y="9784"/>
                    <a:pt x="0" y="90714"/>
                  </a:cubicBezTo>
                  <a:cubicBezTo>
                    <a:pt x="222360" y="276015"/>
                    <a:pt x="312181" y="272143"/>
                    <a:pt x="199571" y="290286"/>
                  </a:cubicBezTo>
                  <a:close/>
                </a:path>
              </a:pathLst>
            </a:custGeom>
            <a:solidFill>
              <a:srgbClr val="F5F1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463" name="Picture 17" descr="sil2.2.jpg">
            <a:hlinkClick r:id="rId6"/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r="47046"/>
          <a:stretch>
            <a:fillRect/>
          </a:stretch>
        </p:blipFill>
        <p:spPr bwMode="auto">
          <a:xfrm>
            <a:off x="92075" y="4156075"/>
            <a:ext cx="201930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sil3.jpg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9999FB"/>
              </a:clrFrom>
              <a:clrTo>
                <a:srgbClr val="9999FB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30000"/>
          </a:blip>
          <a:srcRect r="41812" b="12028"/>
          <a:stretch>
            <a:fillRect/>
          </a:stretch>
        </p:blipFill>
        <p:spPr>
          <a:xfrm flipH="1">
            <a:off x="7296542" y="4091571"/>
            <a:ext cx="1757839" cy="2657620"/>
          </a:xfrm>
          <a:prstGeom prst="round2SameRect">
            <a:avLst>
              <a:gd name="adj1" fmla="val 39889"/>
              <a:gd name="adj2" fmla="val 0"/>
            </a:avLst>
          </a:prstGeom>
        </p:spPr>
      </p:pic>
      <p:sp>
        <p:nvSpPr>
          <p:cNvPr id="19465" name="Cloud Callout 20"/>
          <p:cNvSpPr>
            <a:spLocks noChangeArrowheads="1"/>
          </p:cNvSpPr>
          <p:nvPr/>
        </p:nvSpPr>
        <p:spPr bwMode="auto">
          <a:xfrm>
            <a:off x="252413" y="1412875"/>
            <a:ext cx="4714875" cy="2489200"/>
          </a:xfrm>
          <a:prstGeom prst="cloudCallout">
            <a:avLst>
              <a:gd name="adj1" fmla="val -27421"/>
              <a:gd name="adj2" fmla="val 60102"/>
            </a:avLst>
          </a:prstGeom>
          <a:solidFill>
            <a:schemeClr val="bg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tabLst>
                <a:tab pos="1066800" algn="l"/>
              </a:tabLst>
            </a:pPr>
            <a:r>
              <a:rPr lang="en-US" i="1">
                <a:solidFill>
                  <a:srgbClr val="000000"/>
                </a:solidFill>
              </a:rPr>
              <a:t>How many female WWF fans under the age of 30 visited the Toyota community over the last 4 days and saw a Class A ad?</a:t>
            </a:r>
            <a:endParaRPr lang="en-US">
              <a:solidFill>
                <a:srgbClr val="000000"/>
              </a:solidFill>
              <a:latin typeface="Gill Sans"/>
              <a:sym typeface="Gill Sans"/>
            </a:endParaRPr>
          </a:p>
        </p:txBody>
      </p:sp>
      <p:sp>
        <p:nvSpPr>
          <p:cNvPr id="19466" name="Cloud Callout 21"/>
          <p:cNvSpPr>
            <a:spLocks noChangeArrowheads="1"/>
          </p:cNvSpPr>
          <p:nvPr/>
        </p:nvSpPr>
        <p:spPr bwMode="auto">
          <a:xfrm>
            <a:off x="4894263" y="1452563"/>
            <a:ext cx="3708400" cy="1824037"/>
          </a:xfrm>
          <a:prstGeom prst="cloudCallout">
            <a:avLst>
              <a:gd name="adj1" fmla="val 33032"/>
              <a:gd name="adj2" fmla="val 93644"/>
            </a:avLst>
          </a:prstGeom>
          <a:solidFill>
            <a:schemeClr val="bg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tabLst>
                <a:tab pos="1066800" algn="l"/>
              </a:tabLst>
            </a:pPr>
            <a:r>
              <a:rPr lang="en-US" i="1">
                <a:solidFill>
                  <a:srgbClr val="000000"/>
                </a:solidFill>
              </a:rPr>
              <a:t>How are these people similar to those that visited Nissan?</a:t>
            </a:r>
            <a:endParaRPr lang="en-US">
              <a:solidFill>
                <a:srgbClr val="000000"/>
              </a:solidFill>
              <a:latin typeface="Gill Sans"/>
              <a:sym typeface="Gill Sans"/>
            </a:endParaRPr>
          </a:p>
        </p:txBody>
      </p:sp>
      <p:cxnSp>
        <p:nvCxnSpPr>
          <p:cNvPr id="19467" name="Straight Connector 22"/>
          <p:cNvCxnSpPr>
            <a:cxnSpLocks noChangeShapeType="1"/>
          </p:cNvCxnSpPr>
          <p:nvPr/>
        </p:nvCxnSpPr>
        <p:spPr bwMode="auto">
          <a:xfrm rot="5400000" flipH="1" flipV="1">
            <a:off x="7944644" y="6490494"/>
            <a:ext cx="292100" cy="211138"/>
          </a:xfrm>
          <a:prstGeom prst="line">
            <a:avLst/>
          </a:prstGeom>
          <a:noFill/>
          <a:ln w="76200" algn="ctr">
            <a:solidFill>
              <a:srgbClr val="F5F1E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2057400" y="6505575"/>
            <a:ext cx="2971800" cy="24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000000"/>
                </a:solidFill>
                <a:latin typeface="Arial" charset="0"/>
              </a:rPr>
              <a:t>From: http://db.cs.berkeley.edu/jmh/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ym typeface="Arial" pitchFamily="-108" charset="0"/>
              </a:rPr>
              <a:t>Multilingual development</a:t>
            </a:r>
            <a:endParaRPr lang="en-US" dirty="0">
              <a:sym typeface="Arial" pitchFamily="-108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69863" y="1946275"/>
            <a:ext cx="5453062" cy="4421188"/>
          </a:xfrm>
        </p:spPr>
        <p:txBody>
          <a:bodyPr/>
          <a:lstStyle/>
          <a:p>
            <a:pPr algn="l" eaLnBrk="1" hangingPunct="1">
              <a:spcBef>
                <a:spcPts val="800"/>
              </a:spcBef>
            </a:pPr>
            <a:r>
              <a:rPr lang="en-US" sz="3200" smtClean="0"/>
              <a:t>SQL or MapReduce</a:t>
            </a:r>
          </a:p>
          <a:p>
            <a:pPr algn="l" eaLnBrk="1" hangingPunct="1">
              <a:spcBef>
                <a:spcPts val="800"/>
              </a:spcBef>
            </a:pPr>
            <a:r>
              <a:rPr lang="en-US" sz="3200" smtClean="0"/>
              <a:t>Sequential code in a variety of languages</a:t>
            </a:r>
          </a:p>
          <a:p>
            <a:pPr lvl="1" algn="l" eaLnBrk="1" hangingPunct="1">
              <a:spcBef>
                <a:spcPts val="800"/>
              </a:spcBef>
            </a:pPr>
            <a:r>
              <a:rPr lang="en-US" sz="2500" smtClean="0"/>
              <a:t>Perl</a:t>
            </a:r>
          </a:p>
          <a:p>
            <a:pPr lvl="1" algn="l" eaLnBrk="1" hangingPunct="1">
              <a:spcBef>
                <a:spcPts val="800"/>
              </a:spcBef>
            </a:pPr>
            <a:r>
              <a:rPr lang="en-US" sz="2500" smtClean="0"/>
              <a:t>Python</a:t>
            </a:r>
          </a:p>
          <a:p>
            <a:pPr lvl="1" algn="l" eaLnBrk="1" hangingPunct="1">
              <a:spcBef>
                <a:spcPts val="800"/>
              </a:spcBef>
            </a:pPr>
            <a:r>
              <a:rPr lang="en-US" sz="2500" smtClean="0"/>
              <a:t>Java</a:t>
            </a:r>
          </a:p>
          <a:p>
            <a:pPr lvl="1" algn="l" eaLnBrk="1" hangingPunct="1">
              <a:spcBef>
                <a:spcPts val="800"/>
              </a:spcBef>
            </a:pPr>
            <a:r>
              <a:rPr lang="en-US" sz="2500" smtClean="0"/>
              <a:t>R</a:t>
            </a:r>
          </a:p>
          <a:p>
            <a:pPr algn="l" eaLnBrk="1" hangingPunct="1">
              <a:spcBef>
                <a:spcPts val="800"/>
              </a:spcBef>
            </a:pPr>
            <a:r>
              <a:rPr lang="en-US" sz="3200" smtClean="0"/>
              <a:t>Mix and Match!</a:t>
            </a:r>
          </a:p>
        </p:txBody>
      </p:sp>
      <p:pic>
        <p:nvPicPr>
          <p:cNvPr id="20484" name="Picture 9" descr="door2.jp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4" t="42058" r="30138" b="6609"/>
          <a:stretch>
            <a:fillRect/>
          </a:stretch>
        </p:blipFill>
        <p:spPr bwMode="auto">
          <a:xfrm>
            <a:off x="4999038" y="1830388"/>
            <a:ext cx="3976687" cy="417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" descr="\\.PSF\.Mac\Users\joeh\Desktop\doorsig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3" y="2301875"/>
            <a:ext cx="21971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ounded Rectangle 11"/>
          <p:cNvSpPr>
            <a:spLocks noChangeArrowheads="1"/>
          </p:cNvSpPr>
          <p:nvPr/>
        </p:nvSpPr>
        <p:spPr bwMode="auto">
          <a:xfrm rot="60000">
            <a:off x="6000750" y="2386013"/>
            <a:ext cx="2060575" cy="1814512"/>
          </a:xfrm>
          <a:prstGeom prst="roundRect">
            <a:avLst>
              <a:gd name="adj" fmla="val 10792"/>
            </a:avLst>
          </a:prstGeom>
          <a:solidFill>
            <a:srgbClr val="000000">
              <a:alpha val="8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1066800" algn="l"/>
              </a:tabLst>
            </a:pPr>
            <a:r>
              <a:rPr lang="en-US" sz="2000">
                <a:solidFill>
                  <a:srgbClr val="FC8004"/>
                </a:solidFill>
                <a:latin typeface="Gill Sans MT Condensed"/>
                <a:sym typeface="Gill Sans"/>
              </a:rPr>
              <a:t>SE HABLA MAPREDUCE</a:t>
            </a:r>
            <a:br>
              <a:rPr lang="en-US" sz="2000">
                <a:solidFill>
                  <a:srgbClr val="FC8004"/>
                </a:solidFill>
                <a:latin typeface="Gill Sans MT Condensed"/>
                <a:sym typeface="Gill Sans"/>
              </a:rPr>
            </a:br>
            <a:r>
              <a:rPr lang="en-US" sz="2000">
                <a:solidFill>
                  <a:srgbClr val="FC8004"/>
                </a:solidFill>
                <a:latin typeface="Gill Sans MT Condensed"/>
                <a:sym typeface="Gill Sans"/>
              </a:rPr>
              <a:t>SQL SPOKEN HERE</a:t>
            </a:r>
            <a:br>
              <a:rPr lang="en-US" sz="2000">
                <a:solidFill>
                  <a:srgbClr val="FC8004"/>
                </a:solidFill>
                <a:latin typeface="Gill Sans MT Condensed"/>
                <a:sym typeface="Gill Sans"/>
              </a:rPr>
            </a:br>
            <a:r>
              <a:rPr lang="en-US" sz="2000">
                <a:solidFill>
                  <a:srgbClr val="FC8004"/>
                </a:solidFill>
                <a:latin typeface="Gill Sans MT Condensed"/>
                <a:sym typeface="Gill Sans"/>
              </a:rPr>
              <a:t>QUI SI PARLA PYTHON</a:t>
            </a:r>
            <a:br>
              <a:rPr lang="en-US" sz="2000">
                <a:solidFill>
                  <a:srgbClr val="FC8004"/>
                </a:solidFill>
                <a:latin typeface="Gill Sans MT Condensed"/>
                <a:sym typeface="Gill Sans"/>
              </a:rPr>
            </a:br>
            <a:r>
              <a:rPr lang="en-US" sz="2000">
                <a:solidFill>
                  <a:srgbClr val="FC8004"/>
                </a:solidFill>
                <a:latin typeface="Gill Sans MT Condensed"/>
                <a:sym typeface="Gill Sans"/>
              </a:rPr>
              <a:t>HIER JAVA GESPROCKEN</a:t>
            </a:r>
            <a:br>
              <a:rPr lang="en-US" sz="2000">
                <a:solidFill>
                  <a:srgbClr val="FC8004"/>
                </a:solidFill>
                <a:latin typeface="Gill Sans MT Condensed"/>
                <a:sym typeface="Gill Sans"/>
              </a:rPr>
            </a:br>
            <a:r>
              <a:rPr lang="en-US" sz="2000">
                <a:solidFill>
                  <a:srgbClr val="FC8004"/>
                </a:solidFill>
                <a:latin typeface="Gill Sans MT Condensed"/>
                <a:sym typeface="Gill Sans"/>
              </a:rPr>
              <a:t>R PARL</a:t>
            </a:r>
            <a:r>
              <a:rPr lang="en-US" sz="2000">
                <a:solidFill>
                  <a:srgbClr val="FC8004"/>
                </a:solidFill>
                <a:latin typeface="Gill Sans MT Condensed"/>
              </a:rPr>
              <a:t>É</a:t>
            </a:r>
            <a:r>
              <a:rPr lang="en-US" sz="2000">
                <a:solidFill>
                  <a:srgbClr val="FC8004"/>
                </a:solidFill>
                <a:latin typeface="Gill Sans MT Condensed"/>
                <a:sym typeface="Gill Sans"/>
              </a:rPr>
              <a:t> ICI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6505575"/>
            <a:ext cx="2971800" cy="24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000000"/>
                </a:solidFill>
                <a:latin typeface="Arial" charset="0"/>
              </a:rPr>
              <a:t>From: http://db.cs.berkeley.edu/jmh/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77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2400" y="6505575"/>
            <a:ext cx="5638800" cy="24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000000"/>
                </a:solidFill>
                <a:latin typeface="Arial" charset="0"/>
              </a:rPr>
              <a:t>From: http://outsideinnovation.blogs.com/pseybold/2009/03/-sun-will-shine-in-blue-cloud.html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What we will cover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Scalable data processing </a:t>
            </a:r>
            <a:r>
              <a:rPr lang="en-US" sz="2000" b="1" i="1" dirty="0"/>
              <a:t>(40%)</a:t>
            </a:r>
            <a:r>
              <a:rPr lang="en-US" sz="20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Parallel query plans and operators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Systems based on </a:t>
            </a:r>
            <a:r>
              <a:rPr lang="en-US" sz="2000" dirty="0" err="1"/>
              <a:t>MapReduce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Scalable key-value stores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Processing rapid, high-speed data </a:t>
            </a:r>
            <a:r>
              <a:rPr lang="en-US" sz="2000" dirty="0" smtClean="0"/>
              <a:t>streams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Principles </a:t>
            </a:r>
            <a:r>
              <a:rPr lang="en-US" sz="2000" dirty="0" smtClean="0"/>
              <a:t>of query processing </a:t>
            </a:r>
            <a:r>
              <a:rPr lang="en-US" sz="2000" b="1" i="1" dirty="0" smtClean="0"/>
              <a:t>(35%)</a:t>
            </a:r>
            <a:r>
              <a:rPr lang="en-US" sz="20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Indexes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Query execution plans and operators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Query optimization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Data storage </a:t>
            </a:r>
            <a:r>
              <a:rPr lang="en-US" sz="2000" b="1" i="1" dirty="0" smtClean="0"/>
              <a:t>(15%)</a:t>
            </a:r>
            <a:r>
              <a:rPr lang="en-US" sz="20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Databases Vs. </a:t>
            </a:r>
            <a:r>
              <a:rPr lang="en-US" sz="2000" dirty="0" err="1"/>
              <a:t>F</a:t>
            </a:r>
            <a:r>
              <a:rPr lang="en-US" sz="2000" dirty="0" err="1" smtClean="0"/>
              <a:t>ilesystems</a:t>
            </a:r>
            <a:r>
              <a:rPr lang="en-US" sz="2000" dirty="0" smtClean="0"/>
              <a:t> (Google/</a:t>
            </a:r>
            <a:r>
              <a:rPr lang="en-US" sz="2000" dirty="0" err="1" smtClean="0"/>
              <a:t>Hadoop</a:t>
            </a:r>
            <a:r>
              <a:rPr lang="en-US" sz="2000" dirty="0" smtClean="0"/>
              <a:t> Distributed </a:t>
            </a:r>
            <a:r>
              <a:rPr lang="en-US" sz="2000" dirty="0" err="1" smtClean="0"/>
              <a:t>FileSystem</a:t>
            </a:r>
            <a:r>
              <a:rPr lang="en-US" sz="2000" dirty="0" smtClean="0"/>
              <a:t>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Data layouts (row-stores, column-stores, partitioning, compression)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Concurrency </a:t>
            </a:r>
            <a:r>
              <a:rPr lang="en-US" sz="2000" dirty="0" smtClean="0"/>
              <a:t>control and recovery </a:t>
            </a:r>
            <a:r>
              <a:rPr lang="en-US" sz="2000" b="1" i="1" dirty="0" smtClean="0"/>
              <a:t>(10%)</a:t>
            </a:r>
            <a:r>
              <a:rPr lang="en-US" sz="20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Consistency models for data (ACID, BASE, </a:t>
            </a:r>
            <a:r>
              <a:rPr lang="en-US" sz="2000" dirty="0" err="1" smtClean="0"/>
              <a:t>Serializability</a:t>
            </a:r>
            <a:r>
              <a:rPr lang="en-US" sz="2000" dirty="0" smtClean="0"/>
              <a:t>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Write-ahead logging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Course Logistics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Web: </a:t>
            </a:r>
            <a:r>
              <a:rPr lang="en-US" sz="2800" dirty="0" smtClean="0">
                <a:hlinkClick r:id="rId2"/>
              </a:rPr>
              <a:t>www.cs.duke.edu</a:t>
            </a:r>
            <a:r>
              <a:rPr lang="en-US" sz="2800" dirty="0">
                <a:hlinkClick r:id="rId2"/>
              </a:rPr>
              <a:t>/courses/fall12/compsci516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Books</a:t>
            </a:r>
            <a:r>
              <a:rPr lang="en-US" sz="2800" dirty="0" smtClean="0"/>
              <a:t>: </a:t>
            </a:r>
          </a:p>
          <a:p>
            <a:pPr lvl="1" eaLnBrk="1" hangingPunct="1"/>
            <a:r>
              <a:rPr lang="en-US" sz="2000" b="1" i="1" dirty="0" smtClean="0"/>
              <a:t>(Recommended) </a:t>
            </a:r>
            <a:r>
              <a:rPr lang="en-US" sz="2000" i="1" dirty="0" err="1" smtClean="0"/>
              <a:t>Hadoop</a:t>
            </a:r>
            <a:r>
              <a:rPr lang="en-US" sz="2000" i="1" dirty="0" smtClean="0"/>
              <a:t>: The Definitive Guide</a:t>
            </a:r>
            <a:r>
              <a:rPr lang="en-US" sz="2000" dirty="0" smtClean="0"/>
              <a:t>, by Tom White</a:t>
            </a:r>
          </a:p>
          <a:p>
            <a:pPr lvl="1" eaLnBrk="1" hangingPunct="1"/>
            <a:r>
              <a:rPr lang="en-US" sz="2000" i="1" dirty="0" smtClean="0"/>
              <a:t>Database </a:t>
            </a:r>
            <a:r>
              <a:rPr lang="en-US" sz="2000" i="1" dirty="0" smtClean="0"/>
              <a:t>Systems: The Complete Book</a:t>
            </a:r>
            <a:r>
              <a:rPr lang="en-US" sz="2000" dirty="0" smtClean="0"/>
              <a:t>, by H. Garcia-Molina, J. D. Ullman, and J. </a:t>
            </a:r>
            <a:r>
              <a:rPr lang="en-US" sz="2000" dirty="0" err="1" smtClean="0"/>
              <a:t>Widom</a:t>
            </a:r>
            <a:r>
              <a:rPr lang="en-US" sz="2000" dirty="0" smtClean="0"/>
              <a:t> </a:t>
            </a:r>
          </a:p>
          <a:p>
            <a:pPr eaLnBrk="1" hangingPunct="1"/>
            <a:r>
              <a:rPr lang="en-US" dirty="0" smtClean="0"/>
              <a:t>Grading:</a:t>
            </a:r>
          </a:p>
          <a:p>
            <a:pPr lvl="1" eaLnBrk="1" hangingPunct="1"/>
            <a:r>
              <a:rPr lang="en-US" dirty="0" smtClean="0"/>
              <a:t>Project 25%  </a:t>
            </a:r>
            <a:r>
              <a:rPr lang="en-US" dirty="0" smtClean="0">
                <a:solidFill>
                  <a:srgbClr val="C00000"/>
                </a:solidFill>
              </a:rPr>
              <a:t>(Hopefully, on Amazon Cloud!)</a:t>
            </a:r>
          </a:p>
          <a:p>
            <a:pPr lvl="1" eaLnBrk="1" hangingPunct="1"/>
            <a:r>
              <a:rPr lang="en-US" dirty="0" err="1" smtClean="0"/>
              <a:t>Homeworks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5%</a:t>
            </a:r>
          </a:p>
          <a:p>
            <a:pPr lvl="1" eaLnBrk="1" hangingPunct="1"/>
            <a:r>
              <a:rPr lang="en-US" dirty="0" smtClean="0"/>
              <a:t>Midterm 25%</a:t>
            </a:r>
          </a:p>
          <a:p>
            <a:pPr lvl="1" eaLnBrk="1" hangingPunct="1"/>
            <a:r>
              <a:rPr lang="en-US" dirty="0" smtClean="0"/>
              <a:t>Final 25%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See Course Web Page For</a:t>
            </a:r>
            <a:endParaRPr lang="en-US" sz="36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Course </a:t>
            </a:r>
            <a:r>
              <a:rPr lang="en-US" sz="2400" dirty="0" smtClean="0"/>
              <a:t>outline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/>
              <a:t>Homeworks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Projects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Tentative date for midterm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6438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A Brief History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3200400" cy="1106488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 smtClean="0"/>
              <a:t>Relational database management systems</a:t>
            </a:r>
          </a:p>
        </p:txBody>
      </p:sp>
      <p:grpSp>
        <p:nvGrpSpPr>
          <p:cNvPr id="6148" name="Group 10"/>
          <p:cNvGrpSpPr>
            <a:grpSpLocks/>
          </p:cNvGrpSpPr>
          <p:nvPr/>
        </p:nvGrpSpPr>
        <p:grpSpPr bwMode="auto">
          <a:xfrm>
            <a:off x="1387475" y="1371600"/>
            <a:ext cx="974725" cy="5329238"/>
            <a:chOff x="838200" y="919460"/>
            <a:chExt cx="974882" cy="5328940"/>
          </a:xfrm>
        </p:grpSpPr>
        <p:sp>
          <p:nvSpPr>
            <p:cNvPr id="6155" name="Text Box 8"/>
            <p:cNvSpPr txBox="1">
              <a:spLocks noChangeArrowheads="1"/>
            </p:cNvSpPr>
            <p:nvPr/>
          </p:nvSpPr>
          <p:spPr bwMode="auto">
            <a:xfrm>
              <a:off x="838200" y="919460"/>
              <a:ext cx="9748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b="1">
                  <a:latin typeface="Times New Roman" pitchFamily="18" charset="0"/>
                </a:rPr>
                <a:t>Time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278009" y="1371873"/>
              <a:ext cx="0" cy="487652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914400" y="2136775"/>
            <a:ext cx="9017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1975-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1985</a:t>
            </a: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931863" y="3051175"/>
            <a:ext cx="9032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1985-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1995</a:t>
            </a:r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942975" y="4033838"/>
            <a:ext cx="90328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1995-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2005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942975" y="5024438"/>
            <a:ext cx="90328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2005-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2010</a:t>
            </a: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969963" y="6080125"/>
            <a:ext cx="8001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2020</a:t>
            </a:r>
          </a:p>
        </p:txBody>
      </p:sp>
      <p:sp>
        <p:nvSpPr>
          <p:cNvPr id="6154" name="Rectangle 3"/>
          <p:cNvSpPr txBox="1">
            <a:spLocks noChangeArrowheads="1"/>
          </p:cNvSpPr>
          <p:nvPr/>
        </p:nvSpPr>
        <p:spPr bwMode="auto">
          <a:xfrm>
            <a:off x="4267200" y="2817813"/>
            <a:ext cx="3362325" cy="120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400"/>
              <a:t>Let us first see what a relational database system is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Data Management</a:t>
            </a:r>
          </a:p>
        </p:txBody>
      </p:sp>
      <p:grpSp>
        <p:nvGrpSpPr>
          <p:cNvPr id="7171" name="Group 17"/>
          <p:cNvGrpSpPr>
            <a:grpSpLocks/>
          </p:cNvGrpSpPr>
          <p:nvPr/>
        </p:nvGrpSpPr>
        <p:grpSpPr bwMode="auto">
          <a:xfrm>
            <a:off x="3276600" y="3657600"/>
            <a:ext cx="3048000" cy="1371600"/>
            <a:chOff x="1776" y="2640"/>
            <a:chExt cx="1920" cy="864"/>
          </a:xfrm>
        </p:grpSpPr>
        <p:sp>
          <p:nvSpPr>
            <p:cNvPr id="7185" name="Rectangle 4"/>
            <p:cNvSpPr>
              <a:spLocks noChangeArrowheads="1"/>
            </p:cNvSpPr>
            <p:nvPr/>
          </p:nvSpPr>
          <p:spPr bwMode="auto">
            <a:xfrm>
              <a:off x="1776" y="2640"/>
              <a:ext cx="1920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Text Box 5"/>
            <p:cNvSpPr txBox="1">
              <a:spLocks noChangeArrowheads="1"/>
            </p:cNvSpPr>
            <p:nvPr/>
          </p:nvSpPr>
          <p:spPr bwMode="auto">
            <a:xfrm>
              <a:off x="2448" y="2928"/>
              <a:ext cx="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400"/>
                <a:t>Data</a:t>
              </a:r>
            </a:p>
          </p:txBody>
        </p:sp>
      </p:grpSp>
      <p:sp>
        <p:nvSpPr>
          <p:cNvPr id="7172" name="Oval 6"/>
          <p:cNvSpPr>
            <a:spLocks noChangeArrowheads="1"/>
          </p:cNvSpPr>
          <p:nvPr/>
        </p:nvSpPr>
        <p:spPr bwMode="auto">
          <a:xfrm>
            <a:off x="3886200" y="1905000"/>
            <a:ext cx="1828800" cy="914400"/>
          </a:xfrm>
          <a:prstGeom prst="ellipse">
            <a:avLst/>
          </a:prstGeom>
          <a:solidFill>
            <a:srgbClr val="FFCC00">
              <a:alpha val="5294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4319588" y="2133600"/>
            <a:ext cx="101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Query</a:t>
            </a:r>
          </a:p>
        </p:txBody>
      </p:sp>
      <p:sp>
        <p:nvSpPr>
          <p:cNvPr id="7174" name="Oval 11"/>
          <p:cNvSpPr>
            <a:spLocks noChangeArrowheads="1"/>
          </p:cNvSpPr>
          <p:nvPr/>
        </p:nvSpPr>
        <p:spPr bwMode="auto">
          <a:xfrm>
            <a:off x="1752600" y="1905000"/>
            <a:ext cx="1828800" cy="914400"/>
          </a:xfrm>
          <a:prstGeom prst="ellipse">
            <a:avLst/>
          </a:prstGeom>
          <a:solidFill>
            <a:srgbClr val="FFCC00">
              <a:alpha val="5294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2185988" y="2133600"/>
            <a:ext cx="101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Query</a:t>
            </a:r>
          </a:p>
        </p:txBody>
      </p:sp>
      <p:sp>
        <p:nvSpPr>
          <p:cNvPr id="7176" name="Oval 14"/>
          <p:cNvSpPr>
            <a:spLocks noChangeArrowheads="1"/>
          </p:cNvSpPr>
          <p:nvPr/>
        </p:nvSpPr>
        <p:spPr bwMode="auto">
          <a:xfrm>
            <a:off x="6096000" y="1981200"/>
            <a:ext cx="1828800" cy="914400"/>
          </a:xfrm>
          <a:prstGeom prst="ellipse">
            <a:avLst/>
          </a:prstGeom>
          <a:solidFill>
            <a:srgbClr val="FFCC00">
              <a:alpha val="5294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15"/>
          <p:cNvSpPr txBox="1">
            <a:spLocks noChangeArrowheads="1"/>
          </p:cNvSpPr>
          <p:nvPr/>
        </p:nvSpPr>
        <p:spPr bwMode="auto">
          <a:xfrm>
            <a:off x="6605588" y="2209800"/>
            <a:ext cx="101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Query</a:t>
            </a:r>
          </a:p>
        </p:txBody>
      </p:sp>
      <p:grpSp>
        <p:nvGrpSpPr>
          <p:cNvPr id="10266" name="Group 26"/>
          <p:cNvGrpSpPr>
            <a:grpSpLocks/>
          </p:cNvGrpSpPr>
          <p:nvPr/>
        </p:nvGrpSpPr>
        <p:grpSpPr bwMode="auto">
          <a:xfrm>
            <a:off x="685800" y="1717675"/>
            <a:ext cx="1066800" cy="3006725"/>
            <a:chOff x="432" y="1082"/>
            <a:chExt cx="672" cy="1894"/>
          </a:xfrm>
        </p:grpSpPr>
        <p:sp>
          <p:nvSpPr>
            <p:cNvPr id="7183" name="AutoShape 18"/>
            <p:cNvSpPr>
              <a:spLocks/>
            </p:cNvSpPr>
            <p:nvPr/>
          </p:nvSpPr>
          <p:spPr bwMode="auto">
            <a:xfrm>
              <a:off x="816" y="1104"/>
              <a:ext cx="288" cy="1872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Text Box 19"/>
            <p:cNvSpPr txBox="1">
              <a:spLocks noChangeArrowheads="1"/>
            </p:cNvSpPr>
            <p:nvPr/>
          </p:nvSpPr>
          <p:spPr bwMode="auto">
            <a:xfrm rot="-5400000">
              <a:off x="-279" y="1793"/>
              <a:ext cx="17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/>
                <a:t>User/Application</a:t>
              </a:r>
            </a:p>
          </p:txBody>
        </p:sp>
      </p:grp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425575" y="5283200"/>
            <a:ext cx="6575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0000"/>
                </a:solidFill>
              </a:rPr>
              <a:t>D</a:t>
            </a:r>
            <a:r>
              <a:rPr lang="en-US" sz="2800"/>
              <a:t>ata</a:t>
            </a:r>
            <a:r>
              <a:rPr lang="en-US" sz="2800">
                <a:solidFill>
                  <a:srgbClr val="FF0000"/>
                </a:solidFill>
              </a:rPr>
              <a:t>B</a:t>
            </a:r>
            <a:r>
              <a:rPr lang="en-US" sz="2800"/>
              <a:t>ase </a:t>
            </a:r>
            <a:r>
              <a:rPr lang="en-US" sz="2800">
                <a:solidFill>
                  <a:srgbClr val="FF0000"/>
                </a:solidFill>
              </a:rPr>
              <a:t>M</a:t>
            </a:r>
            <a:r>
              <a:rPr lang="en-US" sz="2800"/>
              <a:t>anagement </a:t>
            </a:r>
            <a:r>
              <a:rPr lang="en-US" sz="2800">
                <a:solidFill>
                  <a:srgbClr val="FF0000"/>
                </a:solidFill>
              </a:rPr>
              <a:t>S</a:t>
            </a:r>
            <a:r>
              <a:rPr lang="en-US" sz="2800"/>
              <a:t>ystem </a:t>
            </a:r>
            <a:r>
              <a:rPr lang="en-US" sz="2800">
                <a:solidFill>
                  <a:srgbClr val="FF0000"/>
                </a:solidFill>
              </a:rPr>
              <a:t>(DBMS)</a:t>
            </a:r>
          </a:p>
        </p:txBody>
      </p:sp>
      <p:sp>
        <p:nvSpPr>
          <p:cNvPr id="7180" name="Line 23"/>
          <p:cNvSpPr>
            <a:spLocks noChangeShapeType="1"/>
          </p:cNvSpPr>
          <p:nvPr/>
        </p:nvSpPr>
        <p:spPr bwMode="auto">
          <a:xfrm>
            <a:off x="3200400" y="2819400"/>
            <a:ext cx="1066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24"/>
          <p:cNvSpPr>
            <a:spLocks noChangeShapeType="1"/>
          </p:cNvSpPr>
          <p:nvPr/>
        </p:nvSpPr>
        <p:spPr bwMode="auto">
          <a:xfrm>
            <a:off x="4876800" y="2971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25"/>
          <p:cNvSpPr>
            <a:spLocks noChangeShapeType="1"/>
          </p:cNvSpPr>
          <p:nvPr/>
        </p:nvSpPr>
        <p:spPr bwMode="auto">
          <a:xfrm flipH="1">
            <a:off x="5410200" y="2895600"/>
            <a:ext cx="1447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066800"/>
          </a:xfrm>
        </p:spPr>
        <p:txBody>
          <a:bodyPr/>
          <a:lstStyle/>
          <a:p>
            <a:pPr eaLnBrk="1" hangingPunct="1"/>
            <a:r>
              <a:rPr lang="en-US" sz="3600" smtClean="0"/>
              <a:t>Example: At a Company</a:t>
            </a:r>
          </a:p>
        </p:txBody>
      </p:sp>
      <p:graphicFrame>
        <p:nvGraphicFramePr>
          <p:cNvPr id="13449" name="Group 137"/>
          <p:cNvGraphicFramePr>
            <a:graphicFrameLocks noGrp="1"/>
          </p:cNvGraphicFramePr>
          <p:nvPr>
            <p:ph sz="half" idx="2"/>
          </p:nvPr>
        </p:nvGraphicFramePr>
        <p:xfrm>
          <a:off x="304800" y="3800475"/>
          <a:ext cx="5181600" cy="2378076"/>
        </p:xfrm>
        <a:graphic>
          <a:graphicData uri="http://schemas.openxmlformats.org/drawingml/2006/table">
            <a:tbl>
              <a:tblPr/>
              <a:tblGrid>
                <a:gridCol w="685800"/>
                <a:gridCol w="990600"/>
                <a:gridCol w="1066800"/>
                <a:gridCol w="1143000"/>
                <a:gridCol w="12954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DeptID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Nemo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120K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Dory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79K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Gill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76K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85K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43" name="Group 131"/>
          <p:cNvGraphicFramePr>
            <a:graphicFrameLocks noGrp="1"/>
          </p:cNvGraphicFramePr>
          <p:nvPr>
            <p:ph sz="half" idx="1"/>
          </p:nvPr>
        </p:nvGraphicFramePr>
        <p:xfrm>
          <a:off x="5867400" y="3800475"/>
          <a:ext cx="2971800" cy="2378076"/>
        </p:xfrm>
        <a:graphic>
          <a:graphicData uri="http://schemas.openxmlformats.org/drawingml/2006/table">
            <a:tbl>
              <a:tblPr/>
              <a:tblGrid>
                <a:gridCol w="914400"/>
                <a:gridCol w="1485900"/>
                <a:gridCol w="5715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Accounts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HR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Marketing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609600" y="3333750"/>
            <a:ext cx="154146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 sz="2400">
                <a:solidFill>
                  <a:schemeClr val="tx2"/>
                </a:solidFill>
              </a:rPr>
              <a:t>Employee</a:t>
            </a:r>
          </a:p>
        </p:txBody>
      </p: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5851525" y="3333750"/>
            <a:ext cx="17780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 sz="2400">
                <a:solidFill>
                  <a:schemeClr val="tx2"/>
                </a:solidFill>
              </a:rPr>
              <a:t>Department</a:t>
            </a:r>
          </a:p>
        </p:txBody>
      </p:sp>
      <p:sp>
        <p:nvSpPr>
          <p:cNvPr id="13450" name="Text Box 138"/>
          <p:cNvSpPr txBox="1">
            <a:spLocks noChangeArrowheads="1"/>
          </p:cNvSpPr>
          <p:nvPr/>
        </p:nvSpPr>
        <p:spPr bwMode="auto">
          <a:xfrm>
            <a:off x="533400" y="838200"/>
            <a:ext cx="657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Query 1: Is there an employee named “Nemo”?</a:t>
            </a:r>
          </a:p>
        </p:txBody>
      </p:sp>
      <p:sp>
        <p:nvSpPr>
          <p:cNvPr id="13451" name="Text Box 139"/>
          <p:cNvSpPr txBox="1">
            <a:spLocks noChangeArrowheads="1"/>
          </p:cNvSpPr>
          <p:nvPr/>
        </p:nvSpPr>
        <p:spPr bwMode="auto">
          <a:xfrm>
            <a:off x="533400" y="1219200"/>
            <a:ext cx="484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Query 2: What is “Nemo’s” salary?</a:t>
            </a:r>
          </a:p>
        </p:txBody>
      </p:sp>
      <p:sp>
        <p:nvSpPr>
          <p:cNvPr id="13452" name="Text Box 140"/>
          <p:cNvSpPr txBox="1">
            <a:spLocks noChangeArrowheads="1"/>
          </p:cNvSpPr>
          <p:nvPr/>
        </p:nvSpPr>
        <p:spPr bwMode="auto">
          <a:xfrm>
            <a:off x="533400" y="1600200"/>
            <a:ext cx="8285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Query 3: How many departments are there in the company?</a:t>
            </a:r>
          </a:p>
        </p:txBody>
      </p:sp>
      <p:sp>
        <p:nvSpPr>
          <p:cNvPr id="13453" name="Text Box 141"/>
          <p:cNvSpPr txBox="1">
            <a:spLocks noChangeArrowheads="1"/>
          </p:cNvSpPr>
          <p:nvPr/>
        </p:nvSpPr>
        <p:spPr bwMode="auto">
          <a:xfrm>
            <a:off x="533400" y="1981200"/>
            <a:ext cx="726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Query 4: What is the name of “Nemo’s” department?</a:t>
            </a:r>
          </a:p>
        </p:txBody>
      </p:sp>
      <p:sp>
        <p:nvSpPr>
          <p:cNvPr id="13455" name="Text Box 143"/>
          <p:cNvSpPr txBox="1">
            <a:spLocks noChangeArrowheads="1"/>
          </p:cNvSpPr>
          <p:nvPr/>
        </p:nvSpPr>
        <p:spPr bwMode="auto">
          <a:xfrm>
            <a:off x="533400" y="2362200"/>
            <a:ext cx="6657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Query 5: How many employees are there in the </a:t>
            </a:r>
          </a:p>
          <a:p>
            <a:pPr eaLnBrk="1" hangingPunct="1"/>
            <a:r>
              <a:rPr lang="en-US" sz="2400"/>
              <a:t>              “Accounts” department?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0" grpId="0"/>
      <p:bldP spid="13451" grpId="0"/>
      <p:bldP spid="13452" grpId="0"/>
      <p:bldP spid="13453" grpId="0"/>
      <p:bldP spid="134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8382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D</a:t>
            </a:r>
            <a:r>
              <a:rPr lang="en-US" sz="3600" smtClean="0"/>
              <a:t>ata</a:t>
            </a:r>
            <a:r>
              <a:rPr lang="en-US" sz="3600" smtClean="0">
                <a:solidFill>
                  <a:srgbClr val="FF0000"/>
                </a:solidFill>
              </a:rPr>
              <a:t>B</a:t>
            </a:r>
            <a:r>
              <a:rPr lang="en-US" sz="3600" smtClean="0"/>
              <a:t>ase </a:t>
            </a:r>
            <a:r>
              <a:rPr lang="en-US" sz="3600" smtClean="0">
                <a:solidFill>
                  <a:srgbClr val="FF0000"/>
                </a:solidFill>
              </a:rPr>
              <a:t>M</a:t>
            </a:r>
            <a:r>
              <a:rPr lang="en-US" sz="3600" smtClean="0"/>
              <a:t>anagement </a:t>
            </a:r>
            <a:r>
              <a:rPr lang="en-US" sz="3600" smtClean="0">
                <a:solidFill>
                  <a:srgbClr val="FF0000"/>
                </a:solidFill>
              </a:rPr>
              <a:t>S</a:t>
            </a:r>
            <a:r>
              <a:rPr lang="en-US" sz="3600" smtClean="0"/>
              <a:t>ystem </a:t>
            </a:r>
            <a:r>
              <a:rPr lang="en-US" sz="3600" smtClean="0">
                <a:solidFill>
                  <a:srgbClr val="FF0000"/>
                </a:solidFill>
              </a:rPr>
              <a:t>(DBMS)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429000" y="4876800"/>
            <a:ext cx="1524000" cy="1447800"/>
          </a:xfrm>
          <a:prstGeom prst="can">
            <a:avLst>
              <a:gd name="adj" fmla="val 21273"/>
            </a:avLst>
          </a:prstGeom>
          <a:solidFill>
            <a:srgbClr val="CC9900">
              <a:alpha val="65097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2057400" y="1676400"/>
            <a:ext cx="1676400" cy="1143000"/>
            <a:chOff x="1296" y="1056"/>
            <a:chExt cx="1056" cy="720"/>
          </a:xfrm>
        </p:grpSpPr>
        <p:sp>
          <p:nvSpPr>
            <p:cNvPr id="9243" name="Line 5"/>
            <p:cNvSpPr>
              <a:spLocks noChangeShapeType="1"/>
            </p:cNvSpPr>
            <p:nvPr/>
          </p:nvSpPr>
          <p:spPr bwMode="auto">
            <a:xfrm>
              <a:off x="2352" y="1056"/>
              <a:ext cx="0" cy="72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1296" y="1104"/>
              <a:ext cx="9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High-level</a:t>
              </a:r>
            </a:p>
            <a:p>
              <a:pPr algn="ctr"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Query Q</a:t>
              </a:r>
            </a:p>
          </p:txBody>
        </p:sp>
      </p:grpSp>
      <p:pic>
        <p:nvPicPr>
          <p:cNvPr id="9221" name="Picture 7" descr="j0292314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90600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2895600" y="2895600"/>
            <a:ext cx="2743200" cy="1524000"/>
          </a:xfrm>
          <a:prstGeom prst="rect">
            <a:avLst/>
          </a:prstGeom>
          <a:solidFill>
            <a:srgbClr val="FFCC99">
              <a:alpha val="89018"/>
            </a:srgbClr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3584575" y="3365500"/>
            <a:ext cx="13589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3200">
                <a:solidFill>
                  <a:srgbClr val="333399"/>
                </a:solidFill>
              </a:rPr>
              <a:t>DBMS</a:t>
            </a:r>
          </a:p>
        </p:txBody>
      </p: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3733800" y="5257800"/>
            <a:ext cx="82867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400"/>
              <a:t>Data</a:t>
            </a:r>
          </a:p>
        </p:txBody>
      </p:sp>
      <p:grpSp>
        <p:nvGrpSpPr>
          <p:cNvPr id="15371" name="Group 11"/>
          <p:cNvGrpSpPr>
            <a:grpSpLocks/>
          </p:cNvGrpSpPr>
          <p:nvPr/>
        </p:nvGrpSpPr>
        <p:grpSpPr bwMode="auto">
          <a:xfrm>
            <a:off x="4724400" y="1676400"/>
            <a:ext cx="1430338" cy="1143000"/>
            <a:chOff x="2976" y="1056"/>
            <a:chExt cx="901" cy="720"/>
          </a:xfrm>
        </p:grpSpPr>
        <p:sp>
          <p:nvSpPr>
            <p:cNvPr id="9241" name="Line 12"/>
            <p:cNvSpPr>
              <a:spLocks noChangeShapeType="1"/>
            </p:cNvSpPr>
            <p:nvPr/>
          </p:nvSpPr>
          <p:spPr bwMode="auto">
            <a:xfrm flipV="1">
              <a:off x="2976" y="1056"/>
              <a:ext cx="0" cy="72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2" name="Text Box 13"/>
            <p:cNvSpPr txBox="1">
              <a:spLocks noChangeArrowheads="1"/>
            </p:cNvSpPr>
            <p:nvPr/>
          </p:nvSpPr>
          <p:spPr bwMode="auto">
            <a:xfrm>
              <a:off x="3120" y="1344"/>
              <a:ext cx="75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Answer</a:t>
              </a:r>
            </a:p>
          </p:txBody>
        </p:sp>
      </p:grpSp>
      <p:grpSp>
        <p:nvGrpSpPr>
          <p:cNvPr id="15374" name="Group 14"/>
          <p:cNvGrpSpPr>
            <a:grpSpLocks/>
          </p:cNvGrpSpPr>
          <p:nvPr/>
        </p:nvGrpSpPr>
        <p:grpSpPr bwMode="auto">
          <a:xfrm>
            <a:off x="5029200" y="2895600"/>
            <a:ext cx="3887788" cy="1516063"/>
            <a:chOff x="3168" y="1824"/>
            <a:chExt cx="2449" cy="955"/>
          </a:xfrm>
        </p:grpSpPr>
        <p:sp>
          <p:nvSpPr>
            <p:cNvPr id="9239" name="Text Box 15"/>
            <p:cNvSpPr txBox="1">
              <a:spLocks noChangeArrowheads="1"/>
            </p:cNvSpPr>
            <p:nvPr/>
          </p:nvSpPr>
          <p:spPr bwMode="auto">
            <a:xfrm>
              <a:off x="3654" y="1824"/>
              <a:ext cx="1963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Translates Q into</a:t>
              </a:r>
            </a:p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best </a:t>
              </a:r>
              <a:r>
                <a:rPr lang="en-US" sz="2400">
                  <a:solidFill>
                    <a:schemeClr val="tx2"/>
                  </a:solidFill>
                </a:rPr>
                <a:t>execution plan</a:t>
              </a:r>
              <a:endParaRPr lang="en-US" sz="2400"/>
            </a:p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for </a:t>
              </a:r>
              <a:r>
                <a:rPr lang="en-US" sz="2400">
                  <a:solidFill>
                    <a:schemeClr val="tx2"/>
                  </a:solidFill>
                </a:rPr>
                <a:t>current conditions,</a:t>
              </a:r>
              <a:endParaRPr lang="en-US" sz="2400"/>
            </a:p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runs plan</a:t>
              </a:r>
            </a:p>
          </p:txBody>
        </p:sp>
        <p:sp>
          <p:nvSpPr>
            <p:cNvPr id="9240" name="Line 16"/>
            <p:cNvSpPr>
              <a:spLocks noChangeShapeType="1"/>
            </p:cNvSpPr>
            <p:nvPr/>
          </p:nvSpPr>
          <p:spPr bwMode="auto">
            <a:xfrm flipH="1">
              <a:off x="3168" y="2304"/>
              <a:ext cx="528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227" name="Group 18"/>
          <p:cNvGrpSpPr>
            <a:grpSpLocks/>
          </p:cNvGrpSpPr>
          <p:nvPr/>
        </p:nvGrpSpPr>
        <p:grpSpPr bwMode="auto">
          <a:xfrm>
            <a:off x="3810000" y="5715000"/>
            <a:ext cx="762000" cy="242888"/>
            <a:chOff x="3024" y="2592"/>
            <a:chExt cx="1056" cy="144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3024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3552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3024" y="268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>
              <a:off x="3024" y="2640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9228" name="Rectangle 24"/>
          <p:cNvSpPr>
            <a:spLocks noChangeArrowheads="1"/>
          </p:cNvSpPr>
          <p:nvPr/>
        </p:nvSpPr>
        <p:spPr bwMode="auto">
          <a:xfrm>
            <a:off x="3810000" y="60055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25"/>
          <p:cNvSpPr>
            <a:spLocks noChangeArrowheads="1"/>
          </p:cNvSpPr>
          <p:nvPr/>
        </p:nvSpPr>
        <p:spPr bwMode="auto">
          <a:xfrm>
            <a:off x="4191000" y="60055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26"/>
          <p:cNvSpPr>
            <a:spLocks noChangeShapeType="1"/>
          </p:cNvSpPr>
          <p:nvPr/>
        </p:nvSpPr>
        <p:spPr bwMode="auto">
          <a:xfrm>
            <a:off x="3810000" y="60864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1" name="Line 27"/>
          <p:cNvSpPr>
            <a:spLocks noChangeShapeType="1"/>
          </p:cNvSpPr>
          <p:nvPr/>
        </p:nvSpPr>
        <p:spPr bwMode="auto">
          <a:xfrm>
            <a:off x="3810000" y="61674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9232" name="Group 28"/>
          <p:cNvGrpSpPr>
            <a:grpSpLocks/>
          </p:cNvGrpSpPr>
          <p:nvPr/>
        </p:nvGrpSpPr>
        <p:grpSpPr bwMode="auto">
          <a:xfrm>
            <a:off x="3962400" y="4343400"/>
            <a:ext cx="457200" cy="685800"/>
            <a:chOff x="2496" y="2736"/>
            <a:chExt cx="288" cy="432"/>
          </a:xfrm>
        </p:grpSpPr>
        <p:sp>
          <p:nvSpPr>
            <p:cNvPr id="9233" name="Line 29"/>
            <p:cNvSpPr>
              <a:spLocks noChangeShapeType="1"/>
            </p:cNvSpPr>
            <p:nvPr/>
          </p:nvSpPr>
          <p:spPr bwMode="auto">
            <a:xfrm>
              <a:off x="2496" y="2736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34" name="Line 30"/>
            <p:cNvSpPr>
              <a:spLocks noChangeShapeType="1"/>
            </p:cNvSpPr>
            <p:nvPr/>
          </p:nvSpPr>
          <p:spPr bwMode="auto">
            <a:xfrm>
              <a:off x="2784" y="2736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066800"/>
          </a:xfrm>
        </p:spPr>
        <p:txBody>
          <a:bodyPr/>
          <a:lstStyle/>
          <a:p>
            <a:pPr eaLnBrk="1" hangingPunct="1"/>
            <a:r>
              <a:rPr lang="en-US" sz="3600" smtClean="0"/>
              <a:t>Example: Store that Sells Cars</a:t>
            </a:r>
          </a:p>
        </p:txBody>
      </p:sp>
      <p:graphicFrame>
        <p:nvGraphicFramePr>
          <p:cNvPr id="12446" name="Group 158"/>
          <p:cNvGraphicFramePr>
            <a:graphicFrameLocks noGrp="1"/>
          </p:cNvGraphicFramePr>
          <p:nvPr>
            <p:ph sz="half" idx="2"/>
          </p:nvPr>
        </p:nvGraphicFramePr>
        <p:xfrm>
          <a:off x="736600" y="4191000"/>
          <a:ext cx="3321050" cy="2378076"/>
        </p:xfrm>
        <a:graphic>
          <a:graphicData uri="http://schemas.openxmlformats.org/drawingml/2006/table">
            <a:tbl>
              <a:tblPr/>
              <a:tblGrid>
                <a:gridCol w="976313"/>
                <a:gridCol w="1106487"/>
                <a:gridCol w="123825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Make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Model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OwnerID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Honda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Accord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Toyota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Camry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Mini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Cooper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Honda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Accord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62" name="Group 174"/>
          <p:cNvGraphicFramePr>
            <a:graphicFrameLocks noGrp="1"/>
          </p:cNvGraphicFramePr>
          <p:nvPr>
            <p:ph sz="half" idx="1"/>
          </p:nvPr>
        </p:nvGraphicFramePr>
        <p:xfrm>
          <a:off x="5730875" y="4191000"/>
          <a:ext cx="2895600" cy="2378076"/>
        </p:xfrm>
        <a:graphic>
          <a:graphicData uri="http://schemas.openxmlformats.org/drawingml/2006/table">
            <a:tbl>
              <a:tblPr/>
              <a:tblGrid>
                <a:gridCol w="914400"/>
                <a:gridCol w="1219200"/>
                <a:gridCol w="7620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Nemo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Gill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Dory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0303" name="Text Box 77"/>
          <p:cNvSpPr txBox="1">
            <a:spLocks noChangeArrowheads="1"/>
          </p:cNvSpPr>
          <p:nvPr/>
        </p:nvSpPr>
        <p:spPr bwMode="auto">
          <a:xfrm>
            <a:off x="771525" y="3657600"/>
            <a:ext cx="82867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 sz="2400">
                <a:solidFill>
                  <a:schemeClr val="tx2"/>
                </a:solidFill>
              </a:rPr>
              <a:t>Cars</a:t>
            </a:r>
          </a:p>
        </p:txBody>
      </p:sp>
      <p:sp>
        <p:nvSpPr>
          <p:cNvPr id="10304" name="Text Box 78"/>
          <p:cNvSpPr txBox="1">
            <a:spLocks noChangeArrowheads="1"/>
          </p:cNvSpPr>
          <p:nvPr/>
        </p:nvSpPr>
        <p:spPr bwMode="auto">
          <a:xfrm>
            <a:off x="5622925" y="3733800"/>
            <a:ext cx="123507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 sz="2400">
                <a:solidFill>
                  <a:schemeClr val="tx2"/>
                </a:solidFill>
              </a:rPr>
              <a:t>Owners</a:t>
            </a:r>
          </a:p>
        </p:txBody>
      </p:sp>
      <p:grpSp>
        <p:nvGrpSpPr>
          <p:cNvPr id="12463" name="Group 175"/>
          <p:cNvGrpSpPr>
            <a:grpSpLocks/>
          </p:cNvGrpSpPr>
          <p:nvPr/>
        </p:nvGrpSpPr>
        <p:grpSpPr bwMode="auto">
          <a:xfrm>
            <a:off x="1371600" y="2971800"/>
            <a:ext cx="3054350" cy="1295400"/>
            <a:chOff x="864" y="1872"/>
            <a:chExt cx="1924" cy="816"/>
          </a:xfrm>
        </p:grpSpPr>
        <p:sp>
          <p:nvSpPr>
            <p:cNvPr id="10344" name="Text Box 80"/>
            <p:cNvSpPr txBox="1">
              <a:spLocks noChangeArrowheads="1"/>
            </p:cNvSpPr>
            <p:nvPr/>
          </p:nvSpPr>
          <p:spPr bwMode="auto">
            <a:xfrm>
              <a:off x="864" y="1872"/>
              <a:ext cx="1924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000">
                  <a:solidFill>
                    <a:srgbClr val="333399"/>
                  </a:solidFill>
                </a:rPr>
                <a:t>Filter (Make = Honda and</a:t>
              </a:r>
            </a:p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000">
                  <a:solidFill>
                    <a:srgbClr val="333399"/>
                  </a:solidFill>
                </a:rPr>
                <a:t>Model = Accord)</a:t>
              </a:r>
            </a:p>
          </p:txBody>
        </p:sp>
        <p:sp>
          <p:nvSpPr>
            <p:cNvPr id="10345" name="Line 81"/>
            <p:cNvSpPr>
              <a:spLocks noChangeShapeType="1"/>
            </p:cNvSpPr>
            <p:nvPr/>
          </p:nvSpPr>
          <p:spPr bwMode="auto">
            <a:xfrm flipV="1">
              <a:off x="1776" y="2256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2465" name="Group 177"/>
          <p:cNvGrpSpPr>
            <a:grpSpLocks/>
          </p:cNvGrpSpPr>
          <p:nvPr/>
        </p:nvGrpSpPr>
        <p:grpSpPr bwMode="auto">
          <a:xfrm>
            <a:off x="2590800" y="2224088"/>
            <a:ext cx="4648200" cy="747712"/>
            <a:chOff x="1632" y="1401"/>
            <a:chExt cx="2928" cy="471"/>
          </a:xfrm>
        </p:grpSpPr>
        <p:sp>
          <p:nvSpPr>
            <p:cNvPr id="10341" name="Text Box 83"/>
            <p:cNvSpPr txBox="1">
              <a:spLocks noChangeArrowheads="1"/>
            </p:cNvSpPr>
            <p:nvPr/>
          </p:nvSpPr>
          <p:spPr bwMode="auto">
            <a:xfrm>
              <a:off x="1632" y="1401"/>
              <a:ext cx="25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ct val="10000"/>
                </a:spcAft>
              </a:pPr>
              <a:r>
                <a:rPr lang="en-US" sz="2000">
                  <a:solidFill>
                    <a:srgbClr val="333399"/>
                  </a:solidFill>
                </a:rPr>
                <a:t>Join (Cars.OwnerID = Owners.ID)</a:t>
              </a:r>
            </a:p>
          </p:txBody>
        </p:sp>
        <p:sp>
          <p:nvSpPr>
            <p:cNvPr id="10342" name="Line 84"/>
            <p:cNvSpPr>
              <a:spLocks noChangeShapeType="1"/>
            </p:cNvSpPr>
            <p:nvPr/>
          </p:nvSpPr>
          <p:spPr bwMode="auto">
            <a:xfrm flipV="1">
              <a:off x="2064" y="1632"/>
              <a:ext cx="72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43" name="Line 85"/>
            <p:cNvSpPr>
              <a:spLocks noChangeShapeType="1"/>
            </p:cNvSpPr>
            <p:nvPr/>
          </p:nvSpPr>
          <p:spPr bwMode="auto">
            <a:xfrm flipH="1" flipV="1">
              <a:off x="2880" y="1632"/>
              <a:ext cx="168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2431" name="Group 143"/>
          <p:cNvGraphicFramePr>
            <a:graphicFrameLocks noGrp="1"/>
          </p:cNvGraphicFramePr>
          <p:nvPr/>
        </p:nvGraphicFramePr>
        <p:xfrm>
          <a:off x="2079625" y="990600"/>
          <a:ext cx="6149975" cy="1189038"/>
        </p:xfrm>
        <a:graphic>
          <a:graphicData uri="http://schemas.openxmlformats.org/drawingml/2006/table">
            <a:tbl>
              <a:tblPr/>
              <a:tblGrid>
                <a:gridCol w="1123950"/>
                <a:gridCol w="1123950"/>
                <a:gridCol w="1411288"/>
                <a:gridCol w="692150"/>
                <a:gridCol w="911225"/>
                <a:gridCol w="887412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Make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Model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OwnerID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Honda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Accord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Nemo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Honda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Accord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Dory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2412" name="Text Box 124"/>
          <p:cNvSpPr txBox="1">
            <a:spLocks noChangeArrowheads="1"/>
          </p:cNvSpPr>
          <p:nvPr/>
        </p:nvSpPr>
        <p:spPr bwMode="auto">
          <a:xfrm>
            <a:off x="212725" y="1109663"/>
            <a:ext cx="1920875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>
                <a:solidFill>
                  <a:srgbClr val="FF0000"/>
                </a:solidFill>
              </a:rPr>
              <a:t>Owners of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>
                <a:solidFill>
                  <a:srgbClr val="FF0000"/>
                </a:solidFill>
              </a:rPr>
              <a:t>Honda Accords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>
                <a:solidFill>
                  <a:srgbClr val="FF0000"/>
                </a:solidFill>
              </a:rPr>
              <a:t>who are &lt;=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>
                <a:solidFill>
                  <a:srgbClr val="FF0000"/>
                </a:solidFill>
              </a:rPr>
              <a:t>23 years old</a:t>
            </a:r>
          </a:p>
        </p:txBody>
      </p:sp>
      <p:grpSp>
        <p:nvGrpSpPr>
          <p:cNvPr id="12464" name="Group 176"/>
          <p:cNvGrpSpPr>
            <a:grpSpLocks/>
          </p:cNvGrpSpPr>
          <p:nvPr/>
        </p:nvGrpSpPr>
        <p:grpSpPr bwMode="auto">
          <a:xfrm>
            <a:off x="6400800" y="3048000"/>
            <a:ext cx="2286000" cy="1219200"/>
            <a:chOff x="4032" y="1920"/>
            <a:chExt cx="1440" cy="768"/>
          </a:xfrm>
        </p:grpSpPr>
        <p:sp>
          <p:nvSpPr>
            <p:cNvPr id="10339" name="Text Box 138"/>
            <p:cNvSpPr txBox="1">
              <a:spLocks noChangeArrowheads="1"/>
            </p:cNvSpPr>
            <p:nvPr/>
          </p:nvSpPr>
          <p:spPr bwMode="auto">
            <a:xfrm>
              <a:off x="4032" y="1920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000">
                  <a:solidFill>
                    <a:schemeClr val="accent2"/>
                  </a:solidFill>
                </a:rPr>
                <a:t>Filter (Age &lt;= 23)</a:t>
              </a:r>
            </a:p>
          </p:txBody>
        </p:sp>
        <p:sp>
          <p:nvSpPr>
            <p:cNvPr id="10340" name="Line 139"/>
            <p:cNvSpPr>
              <a:spLocks noChangeShapeType="1"/>
            </p:cNvSpPr>
            <p:nvPr/>
          </p:nvSpPr>
          <p:spPr bwMode="auto">
            <a:xfrm flipV="1">
              <a:off x="4752" y="2160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8382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D</a:t>
            </a:r>
            <a:r>
              <a:rPr lang="en-US" sz="3600" smtClean="0"/>
              <a:t>ata</a:t>
            </a:r>
            <a:r>
              <a:rPr lang="en-US" sz="3600" smtClean="0">
                <a:solidFill>
                  <a:srgbClr val="FF0000"/>
                </a:solidFill>
              </a:rPr>
              <a:t>B</a:t>
            </a:r>
            <a:r>
              <a:rPr lang="en-US" sz="3600" smtClean="0"/>
              <a:t>ase </a:t>
            </a:r>
            <a:r>
              <a:rPr lang="en-US" sz="3600" smtClean="0">
                <a:solidFill>
                  <a:srgbClr val="FF0000"/>
                </a:solidFill>
              </a:rPr>
              <a:t>M</a:t>
            </a:r>
            <a:r>
              <a:rPr lang="en-US" sz="3600" smtClean="0"/>
              <a:t>anagement </a:t>
            </a:r>
            <a:r>
              <a:rPr lang="en-US" sz="3600" smtClean="0">
                <a:solidFill>
                  <a:srgbClr val="FF0000"/>
                </a:solidFill>
              </a:rPr>
              <a:t>S</a:t>
            </a:r>
            <a:r>
              <a:rPr lang="en-US" sz="3600" smtClean="0"/>
              <a:t>ystem </a:t>
            </a:r>
            <a:r>
              <a:rPr lang="en-US" sz="3600" smtClean="0">
                <a:solidFill>
                  <a:srgbClr val="FF0000"/>
                </a:solidFill>
              </a:rPr>
              <a:t>(DBMS)</a:t>
            </a: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3429000" y="4876800"/>
            <a:ext cx="1524000" cy="1447800"/>
          </a:xfrm>
          <a:prstGeom prst="can">
            <a:avLst>
              <a:gd name="adj" fmla="val 21273"/>
            </a:avLst>
          </a:prstGeom>
          <a:solidFill>
            <a:srgbClr val="CC9900">
              <a:alpha val="65097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2057400" y="1676400"/>
            <a:ext cx="1676400" cy="1143000"/>
            <a:chOff x="1296" y="1056"/>
            <a:chExt cx="1056" cy="720"/>
          </a:xfrm>
        </p:grpSpPr>
        <p:sp>
          <p:nvSpPr>
            <p:cNvPr id="11294" name="Line 5"/>
            <p:cNvSpPr>
              <a:spLocks noChangeShapeType="1"/>
            </p:cNvSpPr>
            <p:nvPr/>
          </p:nvSpPr>
          <p:spPr bwMode="auto">
            <a:xfrm>
              <a:off x="2352" y="1056"/>
              <a:ext cx="0" cy="72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296" y="1104"/>
              <a:ext cx="9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High-level</a:t>
              </a:r>
            </a:p>
            <a:p>
              <a:pPr algn="ctr"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Query Q</a:t>
              </a:r>
            </a:p>
          </p:txBody>
        </p:sp>
      </p:grpSp>
      <p:pic>
        <p:nvPicPr>
          <p:cNvPr id="11269" name="Picture 7" descr="j0292314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90600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2895600" y="2895600"/>
            <a:ext cx="2743200" cy="1524000"/>
          </a:xfrm>
          <a:prstGeom prst="rect">
            <a:avLst/>
          </a:prstGeom>
          <a:solidFill>
            <a:srgbClr val="FFCC99">
              <a:alpha val="89018"/>
            </a:srgbClr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3584575" y="3365500"/>
            <a:ext cx="13589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3200">
                <a:solidFill>
                  <a:srgbClr val="333399"/>
                </a:solidFill>
              </a:rPr>
              <a:t>DBMS</a:t>
            </a:r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3733800" y="5257800"/>
            <a:ext cx="82867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400"/>
              <a:t>Data</a:t>
            </a:r>
          </a:p>
        </p:txBody>
      </p:sp>
      <p:grpSp>
        <p:nvGrpSpPr>
          <p:cNvPr id="11273" name="Group 11"/>
          <p:cNvGrpSpPr>
            <a:grpSpLocks/>
          </p:cNvGrpSpPr>
          <p:nvPr/>
        </p:nvGrpSpPr>
        <p:grpSpPr bwMode="auto">
          <a:xfrm>
            <a:off x="4724400" y="1676400"/>
            <a:ext cx="1430338" cy="1143000"/>
            <a:chOff x="2976" y="1056"/>
            <a:chExt cx="901" cy="720"/>
          </a:xfrm>
        </p:grpSpPr>
        <p:sp>
          <p:nvSpPr>
            <p:cNvPr id="11292" name="Line 12"/>
            <p:cNvSpPr>
              <a:spLocks noChangeShapeType="1"/>
            </p:cNvSpPr>
            <p:nvPr/>
          </p:nvSpPr>
          <p:spPr bwMode="auto">
            <a:xfrm flipV="1">
              <a:off x="2976" y="1056"/>
              <a:ext cx="0" cy="72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293" name="Text Box 13"/>
            <p:cNvSpPr txBox="1">
              <a:spLocks noChangeArrowheads="1"/>
            </p:cNvSpPr>
            <p:nvPr/>
          </p:nvSpPr>
          <p:spPr bwMode="auto">
            <a:xfrm>
              <a:off x="3120" y="1344"/>
              <a:ext cx="75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Answer</a:t>
              </a:r>
            </a:p>
          </p:txBody>
        </p:sp>
      </p:grpSp>
      <p:grpSp>
        <p:nvGrpSpPr>
          <p:cNvPr id="11274" name="Group 14"/>
          <p:cNvGrpSpPr>
            <a:grpSpLocks/>
          </p:cNvGrpSpPr>
          <p:nvPr/>
        </p:nvGrpSpPr>
        <p:grpSpPr bwMode="auto">
          <a:xfrm>
            <a:off x="5029200" y="2895600"/>
            <a:ext cx="3887788" cy="1516063"/>
            <a:chOff x="3168" y="1824"/>
            <a:chExt cx="2449" cy="955"/>
          </a:xfrm>
        </p:grpSpPr>
        <p:sp>
          <p:nvSpPr>
            <p:cNvPr id="11290" name="Text Box 15"/>
            <p:cNvSpPr txBox="1">
              <a:spLocks noChangeArrowheads="1"/>
            </p:cNvSpPr>
            <p:nvPr/>
          </p:nvSpPr>
          <p:spPr bwMode="auto">
            <a:xfrm>
              <a:off x="3654" y="1824"/>
              <a:ext cx="1963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Translates Q into</a:t>
              </a:r>
            </a:p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best </a:t>
              </a:r>
              <a:r>
                <a:rPr lang="en-US" sz="2400">
                  <a:solidFill>
                    <a:schemeClr val="tx2"/>
                  </a:solidFill>
                </a:rPr>
                <a:t>execution plan</a:t>
              </a:r>
              <a:endParaRPr lang="en-US" sz="2400"/>
            </a:p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for </a:t>
              </a:r>
              <a:r>
                <a:rPr lang="en-US" sz="2400">
                  <a:solidFill>
                    <a:schemeClr val="tx2"/>
                  </a:solidFill>
                </a:rPr>
                <a:t>current conditions,</a:t>
              </a:r>
              <a:endParaRPr lang="en-US" sz="2400"/>
            </a:p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runs plan</a:t>
              </a:r>
            </a:p>
          </p:txBody>
        </p:sp>
        <p:sp>
          <p:nvSpPr>
            <p:cNvPr id="11291" name="Line 16"/>
            <p:cNvSpPr>
              <a:spLocks noChangeShapeType="1"/>
            </p:cNvSpPr>
            <p:nvPr/>
          </p:nvSpPr>
          <p:spPr bwMode="auto">
            <a:xfrm flipH="1">
              <a:off x="3168" y="2304"/>
              <a:ext cx="528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275" name="Group 17"/>
          <p:cNvGrpSpPr>
            <a:grpSpLocks/>
          </p:cNvGrpSpPr>
          <p:nvPr/>
        </p:nvGrpSpPr>
        <p:grpSpPr bwMode="auto">
          <a:xfrm>
            <a:off x="3810000" y="5715000"/>
            <a:ext cx="762000" cy="242888"/>
            <a:chOff x="3024" y="2592"/>
            <a:chExt cx="1056" cy="144"/>
          </a:xfrm>
        </p:grpSpPr>
        <p:sp>
          <p:nvSpPr>
            <p:cNvPr id="11286" name="Rectangle 18"/>
            <p:cNvSpPr>
              <a:spLocks noChangeArrowheads="1"/>
            </p:cNvSpPr>
            <p:nvPr/>
          </p:nvSpPr>
          <p:spPr bwMode="auto">
            <a:xfrm>
              <a:off x="3024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19"/>
            <p:cNvSpPr>
              <a:spLocks noChangeArrowheads="1"/>
            </p:cNvSpPr>
            <p:nvPr/>
          </p:nvSpPr>
          <p:spPr bwMode="auto">
            <a:xfrm>
              <a:off x="3552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Line 20"/>
            <p:cNvSpPr>
              <a:spLocks noChangeShapeType="1"/>
            </p:cNvSpPr>
            <p:nvPr/>
          </p:nvSpPr>
          <p:spPr bwMode="auto">
            <a:xfrm>
              <a:off x="3024" y="268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89" name="Line 21"/>
            <p:cNvSpPr>
              <a:spLocks noChangeShapeType="1"/>
            </p:cNvSpPr>
            <p:nvPr/>
          </p:nvSpPr>
          <p:spPr bwMode="auto">
            <a:xfrm>
              <a:off x="3024" y="2640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11276" name="Rectangle 22"/>
          <p:cNvSpPr>
            <a:spLocks noChangeArrowheads="1"/>
          </p:cNvSpPr>
          <p:nvPr/>
        </p:nvSpPr>
        <p:spPr bwMode="auto">
          <a:xfrm>
            <a:off x="3810000" y="60055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23"/>
          <p:cNvSpPr>
            <a:spLocks noChangeArrowheads="1"/>
          </p:cNvSpPr>
          <p:nvPr/>
        </p:nvSpPr>
        <p:spPr bwMode="auto">
          <a:xfrm>
            <a:off x="4191000" y="60055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24"/>
          <p:cNvSpPr>
            <a:spLocks noChangeShapeType="1"/>
          </p:cNvSpPr>
          <p:nvPr/>
        </p:nvSpPr>
        <p:spPr bwMode="auto">
          <a:xfrm>
            <a:off x="3810000" y="60864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79" name="Line 25"/>
          <p:cNvSpPr>
            <a:spLocks noChangeShapeType="1"/>
          </p:cNvSpPr>
          <p:nvPr/>
        </p:nvSpPr>
        <p:spPr bwMode="auto">
          <a:xfrm>
            <a:off x="3810000" y="61674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11280" name="Group 26"/>
          <p:cNvGrpSpPr>
            <a:grpSpLocks/>
          </p:cNvGrpSpPr>
          <p:nvPr/>
        </p:nvGrpSpPr>
        <p:grpSpPr bwMode="auto">
          <a:xfrm>
            <a:off x="3962400" y="4343400"/>
            <a:ext cx="457200" cy="685800"/>
            <a:chOff x="2496" y="2736"/>
            <a:chExt cx="288" cy="432"/>
          </a:xfrm>
        </p:grpSpPr>
        <p:sp>
          <p:nvSpPr>
            <p:cNvPr id="11284" name="Line 27"/>
            <p:cNvSpPr>
              <a:spLocks noChangeShapeType="1"/>
            </p:cNvSpPr>
            <p:nvPr/>
          </p:nvSpPr>
          <p:spPr bwMode="auto">
            <a:xfrm>
              <a:off x="2496" y="2736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285" name="Line 28"/>
            <p:cNvSpPr>
              <a:spLocks noChangeShapeType="1"/>
            </p:cNvSpPr>
            <p:nvPr/>
          </p:nvSpPr>
          <p:spPr bwMode="auto">
            <a:xfrm>
              <a:off x="2784" y="2736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440" name="Group 32"/>
          <p:cNvGrpSpPr>
            <a:grpSpLocks/>
          </p:cNvGrpSpPr>
          <p:nvPr/>
        </p:nvGrpSpPr>
        <p:grpSpPr bwMode="auto">
          <a:xfrm>
            <a:off x="152400" y="4191000"/>
            <a:ext cx="3200400" cy="2100263"/>
            <a:chOff x="96" y="2640"/>
            <a:chExt cx="2016" cy="1323"/>
          </a:xfrm>
        </p:grpSpPr>
        <p:sp>
          <p:nvSpPr>
            <p:cNvPr id="11282" name="Text Box 30"/>
            <p:cNvSpPr txBox="1">
              <a:spLocks noChangeArrowheads="1"/>
            </p:cNvSpPr>
            <p:nvPr/>
          </p:nvSpPr>
          <p:spPr bwMode="auto">
            <a:xfrm>
              <a:off x="96" y="2640"/>
              <a:ext cx="1728" cy="1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Keeps data safe and correct despite failures, </a:t>
              </a:r>
            </a:p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/>
                <a:t>concurrent updates, online processing, etc.</a:t>
              </a:r>
            </a:p>
          </p:txBody>
        </p:sp>
        <p:sp>
          <p:nvSpPr>
            <p:cNvPr id="11283" name="Line 31"/>
            <p:cNvSpPr>
              <a:spLocks noChangeShapeType="1"/>
            </p:cNvSpPr>
            <p:nvPr/>
          </p:nvSpPr>
          <p:spPr bwMode="auto">
            <a:xfrm flipH="1">
              <a:off x="1488" y="3408"/>
              <a:ext cx="624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A Brief History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3200400" cy="1106488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 smtClean="0"/>
              <a:t>Relational database management systems</a:t>
            </a:r>
          </a:p>
        </p:txBody>
      </p:sp>
      <p:grpSp>
        <p:nvGrpSpPr>
          <p:cNvPr id="12292" name="Group 10"/>
          <p:cNvGrpSpPr>
            <a:grpSpLocks/>
          </p:cNvGrpSpPr>
          <p:nvPr/>
        </p:nvGrpSpPr>
        <p:grpSpPr bwMode="auto">
          <a:xfrm>
            <a:off x="1387475" y="1371600"/>
            <a:ext cx="974725" cy="5329238"/>
            <a:chOff x="838200" y="919460"/>
            <a:chExt cx="974882" cy="5328940"/>
          </a:xfrm>
        </p:grpSpPr>
        <p:sp>
          <p:nvSpPr>
            <p:cNvPr id="12303" name="Text Box 8"/>
            <p:cNvSpPr txBox="1">
              <a:spLocks noChangeArrowheads="1"/>
            </p:cNvSpPr>
            <p:nvPr/>
          </p:nvSpPr>
          <p:spPr bwMode="auto">
            <a:xfrm>
              <a:off x="838200" y="919460"/>
              <a:ext cx="9748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b="1">
                  <a:latin typeface="Times New Roman" pitchFamily="18" charset="0"/>
                </a:rPr>
                <a:t>Time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278009" y="1371873"/>
              <a:ext cx="0" cy="487652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93" name="Text Box 8"/>
          <p:cNvSpPr txBox="1">
            <a:spLocks noChangeArrowheads="1"/>
          </p:cNvSpPr>
          <p:nvPr/>
        </p:nvSpPr>
        <p:spPr bwMode="auto">
          <a:xfrm>
            <a:off x="914400" y="2136775"/>
            <a:ext cx="9017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1975-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1985</a:t>
            </a: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931863" y="3051175"/>
            <a:ext cx="9032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1985-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1995</a:t>
            </a:r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942975" y="4033838"/>
            <a:ext cx="90328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1995-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2005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942975" y="5024438"/>
            <a:ext cx="90328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2005-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2010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969963" y="6080125"/>
            <a:ext cx="8001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2020</a:t>
            </a:r>
          </a:p>
        </p:txBody>
      </p:sp>
      <p:sp>
        <p:nvSpPr>
          <p:cNvPr id="12298" name="TextBox 1"/>
          <p:cNvSpPr txBox="1">
            <a:spLocks noChangeArrowheads="1"/>
          </p:cNvSpPr>
          <p:nvPr/>
        </p:nvSpPr>
        <p:spPr bwMode="auto">
          <a:xfrm>
            <a:off x="4932363" y="2963863"/>
            <a:ext cx="26685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Semi-structured and</a:t>
            </a:r>
          </a:p>
          <a:p>
            <a:pPr eaLnBrk="1" hangingPunct="1"/>
            <a:r>
              <a:rPr lang="en-US"/>
              <a:t>unstructured data (Web)</a:t>
            </a:r>
          </a:p>
        </p:txBody>
      </p:sp>
      <p:sp>
        <p:nvSpPr>
          <p:cNvPr id="12299" name="TextBox 13"/>
          <p:cNvSpPr txBox="1">
            <a:spLocks noChangeArrowheads="1"/>
          </p:cNvSpPr>
          <p:nvPr/>
        </p:nvSpPr>
        <p:spPr bwMode="auto">
          <a:xfrm>
            <a:off x="4933950" y="3849688"/>
            <a:ext cx="2686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Hardware developments</a:t>
            </a:r>
          </a:p>
        </p:txBody>
      </p:sp>
      <p:sp>
        <p:nvSpPr>
          <p:cNvPr id="12300" name="TextBox 14"/>
          <p:cNvSpPr txBox="1">
            <a:spLocks noChangeArrowheads="1"/>
          </p:cNvSpPr>
          <p:nvPr/>
        </p:nvSpPr>
        <p:spPr bwMode="auto">
          <a:xfrm>
            <a:off x="4916488" y="4495800"/>
            <a:ext cx="1903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Developments in</a:t>
            </a:r>
          </a:p>
          <a:p>
            <a:pPr eaLnBrk="1" hangingPunct="1"/>
            <a:r>
              <a:rPr lang="en-US"/>
              <a:t>system software</a:t>
            </a:r>
          </a:p>
        </p:txBody>
      </p:sp>
      <p:sp>
        <p:nvSpPr>
          <p:cNvPr id="12301" name="TextBox 15"/>
          <p:cNvSpPr txBox="1">
            <a:spLocks noChangeArrowheads="1"/>
          </p:cNvSpPr>
          <p:nvPr/>
        </p:nvSpPr>
        <p:spPr bwMode="auto">
          <a:xfrm>
            <a:off x="4954588" y="5410200"/>
            <a:ext cx="13509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Changes in</a:t>
            </a:r>
          </a:p>
          <a:p>
            <a:pPr eaLnBrk="1" hangingPunct="1"/>
            <a:r>
              <a:rPr lang="en-US"/>
              <a:t>data sizes</a:t>
            </a:r>
          </a:p>
        </p:txBody>
      </p:sp>
      <p:sp>
        <p:nvSpPr>
          <p:cNvPr id="12302" name="Rectangle 3"/>
          <p:cNvSpPr txBox="1">
            <a:spLocks noChangeArrowheads="1"/>
          </p:cNvSpPr>
          <p:nvPr/>
        </p:nvSpPr>
        <p:spPr bwMode="auto">
          <a:xfrm>
            <a:off x="4267200" y="1631950"/>
            <a:ext cx="3362325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400"/>
              <a:t>Assumptions and requirements changed over 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 Data: How much data?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Google processes 20 PB a day (2008)</a:t>
            </a:r>
          </a:p>
          <a:p>
            <a:r>
              <a:rPr lang="en-US" smtClean="0"/>
              <a:t>Wayback Machine has 3 PB + 100 TB/month (3/2009)</a:t>
            </a:r>
          </a:p>
          <a:p>
            <a:r>
              <a:rPr lang="en-US" smtClean="0"/>
              <a:t>eBay has 6.5 PB of user data + 50 TB/day (5/2009)</a:t>
            </a:r>
          </a:p>
          <a:p>
            <a:r>
              <a:rPr lang="en-US" smtClean="0"/>
              <a:t>Facebook has 36 PB of user data + 80-90 TB/day (6/2010)</a:t>
            </a:r>
          </a:p>
          <a:p>
            <a:r>
              <a:rPr lang="en-US" smtClean="0"/>
              <a:t>CERN’s LHC: 15 PB a year (any day now)</a:t>
            </a:r>
          </a:p>
          <a:p>
            <a:r>
              <a:rPr lang="en-US" smtClean="0"/>
              <a:t>LSST: 6-10 PB a year (~2015)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13316" name="Picture 5" descr="bill_gates_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552950"/>
            <a:ext cx="31400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4"/>
          <p:cNvSpPr>
            <a:spLocks noChangeArrowheads="1"/>
          </p:cNvSpPr>
          <p:nvPr/>
        </p:nvSpPr>
        <p:spPr bwMode="auto">
          <a:xfrm>
            <a:off x="6248400" y="4324350"/>
            <a:ext cx="2362200" cy="990600"/>
          </a:xfrm>
          <a:prstGeom prst="wedgeRoundRectCallout">
            <a:avLst>
              <a:gd name="adj1" fmla="val -76861"/>
              <a:gd name="adj2" fmla="val 55972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FF0000"/>
                </a:solidFill>
              </a:rPr>
              <a:t>640K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ought to be enough for anybody.</a:t>
            </a:r>
          </a:p>
        </p:txBody>
      </p:sp>
      <p:sp>
        <p:nvSpPr>
          <p:cNvPr id="13318" name="TextBox 1"/>
          <p:cNvSpPr txBox="1">
            <a:spLocks noChangeArrowheads="1"/>
          </p:cNvSpPr>
          <p:nvPr/>
        </p:nvSpPr>
        <p:spPr bwMode="auto">
          <a:xfrm>
            <a:off x="152400" y="6505575"/>
            <a:ext cx="29718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</a:rPr>
              <a:t>From http://www.umiacs.umd.edu/~jimmylin/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DFF0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066800" algn="l"/>
          </a:tabLst>
          <a:defRPr kumimoji="0" lang="en-US" sz="4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066800" algn="l"/>
          </a:tabLst>
          <a:defRPr kumimoji="0" lang="en-US" sz="4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977</Words>
  <Application>Microsoft Macintosh PowerPoint</Application>
  <PresentationFormat>On-screen Show (4:3)</PresentationFormat>
  <Paragraphs>275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Default Design</vt:lpstr>
      <vt:lpstr>1_Default Design</vt:lpstr>
      <vt:lpstr>1_Title &amp; Bullets</vt:lpstr>
      <vt:lpstr>CPS 516: Data-intensive Computing Systems</vt:lpstr>
      <vt:lpstr>A Brief History</vt:lpstr>
      <vt:lpstr>Data Management</vt:lpstr>
      <vt:lpstr>Example: At a Company</vt:lpstr>
      <vt:lpstr>DataBase Management System (DBMS)</vt:lpstr>
      <vt:lpstr>Example: Store that Sells Cars</vt:lpstr>
      <vt:lpstr>DataBase Management System (DBMS)</vt:lpstr>
      <vt:lpstr>A Brief History</vt:lpstr>
      <vt:lpstr>Big Data: How much data?</vt:lpstr>
      <vt:lpstr>PowerPoint Presentation</vt:lpstr>
      <vt:lpstr>New Realities</vt:lpstr>
      <vt:lpstr>Fox Audience  Network</vt:lpstr>
      <vt:lpstr>A Scenario from FAN</vt:lpstr>
      <vt:lpstr>Multilingual development</vt:lpstr>
      <vt:lpstr>PowerPoint Presentation</vt:lpstr>
      <vt:lpstr>What we will cover</vt:lpstr>
      <vt:lpstr>Course Logistics</vt:lpstr>
      <vt:lpstr>See Course Web Page For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216: Advanced Database Systems</dc:title>
  <dc:creator>Shivnath Babu</dc:creator>
  <cp:lastModifiedBy>Shivnath Babu</cp:lastModifiedBy>
  <cp:revision>391</cp:revision>
  <dcterms:created xsi:type="dcterms:W3CDTF">2006-08-27T00:21:58Z</dcterms:created>
  <dcterms:modified xsi:type="dcterms:W3CDTF">2012-08-16T06:30:53Z</dcterms:modified>
</cp:coreProperties>
</file>