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2C10B-E225-448F-B3EA-2CA517732A6A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A522-83C1-4BA3-83D9-AB449F4F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EDE7E64-A025-4653-A951-AFAAE60E935A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9172A2D-DCAA-42AF-9B76-6EF9FFC2B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24805-6C87-44F2-8B69-2542659AC490}" type="slidenum">
              <a:rPr lang="en-US"/>
              <a:pPr/>
              <a:t>15</a:t>
            </a:fld>
            <a:endParaRPr lang="en-US"/>
          </a:p>
        </p:txBody>
      </p:sp>
      <p:sp>
        <p:nvSpPr>
          <p:cNvPr id="571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32343-6C0A-46E5-9FA5-81C0879333C2}" type="slidenum">
              <a:rPr lang="en-US"/>
              <a:pPr/>
              <a:t>61</a:t>
            </a:fld>
            <a:endParaRPr lang="en-US"/>
          </a:p>
        </p:txBody>
      </p:sp>
      <p:sp>
        <p:nvSpPr>
          <p:cNvPr id="66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E200A-95ED-4C91-A9FA-9EE8B15ED2EE}" type="slidenum">
              <a:rPr lang="en-US"/>
              <a:pPr/>
              <a:t>68</a:t>
            </a:fld>
            <a:endParaRPr lang="en-US"/>
          </a:p>
        </p:txBody>
      </p:sp>
      <p:sp>
        <p:nvSpPr>
          <p:cNvPr id="66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3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E4A8BF-67A0-455E-8E3C-B4C48CB23268}" type="slidenum">
              <a:rPr lang="en-US"/>
              <a:pPr/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266610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8" y="166688"/>
            <a:ext cx="6629400" cy="785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500188"/>
            <a:ext cx="6894512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0B16CD-28D9-478D-B584-DCD8D2EEE93B}" type="slidenum">
              <a:rPr lang="en-US"/>
              <a:pPr/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385609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7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D2C4-2CAC-4585-A2D8-6093FF914BDF}" type="datetimeFigureOut">
              <a:rPr lang="en-US" smtClean="0"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B426-D10B-4A5C-8311-B6400D544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pa.gov/storet/dw_home.html" TargetMode="External"/><Relationship Id="rId2" Type="http://schemas.openxmlformats.org/officeDocument/2006/relationships/hyperlink" Target="http://oaspub.epa.gov/storpubl/dw_hom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527175" y="2514600"/>
            <a:ext cx="66262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338" indent="-287338" eaLnBrk="1" hangingPunct="1">
              <a:lnSpc>
                <a:spcPct val="90000"/>
              </a:lnSpc>
              <a:spcBef>
                <a:spcPct val="15000"/>
              </a:spcBef>
              <a:buClr>
                <a:srgbClr val="074789"/>
              </a:buClr>
              <a:buSzPct val="70000"/>
              <a:buFont typeface="Monotype Sorts" pitchFamily="2" charset="2"/>
              <a:buNone/>
            </a:pPr>
            <a:r>
              <a:rPr lang="en-US" sz="4100" b="1"/>
              <a:t>An Introduction to 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17348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914400"/>
          </a:xfrm>
          <a:noFill/>
          <a:ln/>
        </p:spPr>
        <p:txBody>
          <a:bodyPr anchor="b"/>
          <a:lstStyle/>
          <a:p>
            <a:pPr algn="ctr"/>
            <a:r>
              <a:rPr lang="en-US"/>
              <a:t>Supporting a Complete Solution</a:t>
            </a:r>
          </a:p>
        </p:txBody>
      </p:sp>
      <p:graphicFrame>
        <p:nvGraphicFramePr>
          <p:cNvPr id="54276" name="Object 1028"/>
          <p:cNvGraphicFramePr>
            <a:graphicFrameLocks noChangeAspect="1"/>
          </p:cNvGraphicFramePr>
          <p:nvPr/>
        </p:nvGraphicFramePr>
        <p:xfrm>
          <a:off x="2819400" y="2263775"/>
          <a:ext cx="3503613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503520" imgH="3222000" progId="Visio.Drawing.6">
                  <p:embed/>
                </p:oleObj>
              </mc:Choice>
              <mc:Fallback>
                <p:oleObj name="VISIO" r:id="rId3" imgW="3503520" imgH="3222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63775"/>
                        <a:ext cx="3503613" cy="322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609600" y="2274888"/>
            <a:ext cx="2695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Operational System-</a:t>
            </a:r>
          </a:p>
          <a:p>
            <a:r>
              <a:rPr lang="en-US" sz="2400">
                <a:latin typeface="Times New Roman" pitchFamily="18" charset="0"/>
              </a:rPr>
              <a:t>Data Entry</a:t>
            </a:r>
          </a:p>
        </p:txBody>
      </p:sp>
      <p:sp>
        <p:nvSpPr>
          <p:cNvPr id="54278" name="Text Box 1030"/>
          <p:cNvSpPr txBox="1">
            <a:spLocks noChangeArrowheads="1"/>
          </p:cNvSpPr>
          <p:nvPr/>
        </p:nvSpPr>
        <p:spPr bwMode="auto">
          <a:xfrm>
            <a:off x="6248400" y="4637088"/>
            <a:ext cx="2306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Data Warehouse-</a:t>
            </a:r>
          </a:p>
          <a:p>
            <a:r>
              <a:rPr lang="en-US" sz="2400">
                <a:latin typeface="Times New Roman" pitchFamily="18" charset="0"/>
              </a:rPr>
              <a:t>Data Retrieval</a:t>
            </a:r>
          </a:p>
        </p:txBody>
      </p:sp>
    </p:spTree>
    <p:extLst>
      <p:ext uri="{BB962C8B-B14F-4D97-AF65-F5344CB8AC3E}">
        <p14:creationId xmlns:p14="http://schemas.microsoft.com/office/powerpoint/2010/main" val="6898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402638" cy="7858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Warehouses, Data Marts, and Operational Data Stores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333500"/>
            <a:ext cx="8431212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Warehouse – The </a:t>
            </a:r>
            <a:r>
              <a:rPr lang="en-US" sz="2800" dirty="0" err="1"/>
              <a:t>queryable</a:t>
            </a:r>
            <a:r>
              <a:rPr lang="en-US" sz="2800" dirty="0"/>
              <a:t> source of data in the enterprise.  It is comprised of the union of all of its constituent data marts.</a:t>
            </a:r>
          </a:p>
          <a:p>
            <a:r>
              <a:rPr lang="en-US" sz="2800" dirty="0"/>
              <a:t>Data Mart – A logical subset of the complete data warehouse.  Often viewed as a restriction of the data warehouse to a single business process or to a group of related business processes targeted toward a particular business group.</a:t>
            </a:r>
          </a:p>
          <a:p>
            <a:r>
              <a:rPr lang="en-US" sz="2800" dirty="0"/>
              <a:t>Operational Data Store (ODS) – A point of integration for operational systems that developed independent of each other.  Since an ODS supports day to day operations, it needs to be continually updated.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47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9CF4A615-E56C-4B6D-B2F2-D374CDABF419}" type="slidenum">
              <a:rPr lang="en-US"/>
              <a:pPr/>
              <a:t>12</a:t>
            </a:fld>
            <a:endParaRPr lang="en-US" b="0"/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Decision Support</a:t>
            </a:r>
          </a:p>
        </p:txBody>
      </p:sp>
      <p:sp>
        <p:nvSpPr>
          <p:cNvPr id="4311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Used to manage and control business</a:t>
            </a:r>
          </a:p>
          <a:p>
            <a:r>
              <a:rPr lang="en-US"/>
              <a:t>Data is historical or point-in-time</a:t>
            </a:r>
          </a:p>
          <a:p>
            <a:r>
              <a:rPr lang="en-US"/>
              <a:t>Optimized for inquiry rather than update</a:t>
            </a:r>
          </a:p>
          <a:p>
            <a:r>
              <a:rPr lang="en-US"/>
              <a:t>Use of the system is loosely defined and can be ad-hoc</a:t>
            </a:r>
          </a:p>
          <a:p>
            <a:r>
              <a:rPr lang="en-US"/>
              <a:t>Used by managers and end-users to understand the business and make judgements</a:t>
            </a:r>
          </a:p>
        </p:txBody>
      </p:sp>
    </p:spTree>
    <p:extLst>
      <p:ext uri="{BB962C8B-B14F-4D97-AF65-F5344CB8AC3E}">
        <p14:creationId xmlns:p14="http://schemas.microsoft.com/office/powerpoint/2010/main" val="354646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508-7722-4565-8DBD-401B8B307718}" type="slidenum">
              <a:rPr lang="en-US"/>
              <a:pPr/>
              <a:t>13</a:t>
            </a:fld>
            <a:endParaRPr lang="en-US" b="0"/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What are the users saying...</a:t>
            </a: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5257800" cy="4171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800"/>
              <a:t>Data should be integrated across the enterprise</a:t>
            </a:r>
          </a:p>
          <a:p>
            <a:r>
              <a:rPr lang="en-US" sz="2800"/>
              <a:t>Summary data had a real value to the organization</a:t>
            </a:r>
          </a:p>
          <a:p>
            <a:r>
              <a:rPr lang="en-US" sz="2800"/>
              <a:t>Historical data held the key to understanding data over time</a:t>
            </a:r>
          </a:p>
          <a:p>
            <a:r>
              <a:rPr lang="en-US" sz="2800"/>
              <a:t>What-if capabilities are required</a:t>
            </a:r>
          </a:p>
        </p:txBody>
      </p:sp>
      <p:graphicFrame>
        <p:nvGraphicFramePr>
          <p:cNvPr id="447494" name="Object 6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867400" y="1885950"/>
          <a:ext cx="2921000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" r:id="rId3" imgW="8100720" imgH="5508360" progId="MS_ClipArt_Gallery.2">
                  <p:embed/>
                </p:oleObj>
              </mc:Choice>
              <mc:Fallback>
                <p:oleObj name="Clip" r:id="rId3" imgW="8100720" imgH="550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85950"/>
                        <a:ext cx="2921000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79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1F0D-5D4C-41DE-B2E0-9991AD1A72C3}" type="slidenum">
              <a:rPr lang="en-US"/>
              <a:pPr/>
              <a:t>14</a:t>
            </a:fld>
            <a:endParaRPr lang="en-US" b="0"/>
          </a:p>
        </p:txBody>
      </p:sp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/>
              <a:t>Data Warehousing --  </a:t>
            </a:r>
            <a:br>
              <a:rPr lang="en-US"/>
            </a:br>
            <a:r>
              <a:rPr lang="en-US"/>
              <a:t>It is a process</a:t>
            </a:r>
          </a:p>
        </p:txBody>
      </p:sp>
      <p:sp>
        <p:nvSpPr>
          <p:cNvPr id="4352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276600" y="1885950"/>
            <a:ext cx="5359400" cy="4171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800"/>
              <a:t>Technique for assembling and managing data from various sources for the purpose of answering business questions. Thus making decisions that were not previous possible</a:t>
            </a:r>
          </a:p>
          <a:p>
            <a:r>
              <a:rPr lang="en-US" sz="2800"/>
              <a:t>A decision support database maintained separately from the organization’s operational database</a:t>
            </a:r>
          </a:p>
        </p:txBody>
      </p:sp>
      <p:graphicFrame>
        <p:nvGraphicFramePr>
          <p:cNvPr id="435207" name="Object 7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457200" y="2590800"/>
          <a:ext cx="25860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3" imgW="685859" imgH="769361" progId="MS_ClipArt_Gallery.2">
                  <p:embed/>
                </p:oleObj>
              </mc:Choice>
              <mc:Fallback>
                <p:oleObj name="Clip" r:id="rId3" imgW="685859" imgH="76936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25860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9241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363E117B-218B-4DF9-B1B1-32E4D106188C}" type="slidenum">
              <a:rPr lang="en-US"/>
              <a:pPr/>
              <a:t>15</a:t>
            </a:fld>
            <a:endParaRPr lang="en-US" b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 Architecture</a:t>
            </a:r>
          </a:p>
        </p:txBody>
      </p:sp>
      <p:grpSp>
        <p:nvGrpSpPr>
          <p:cNvPr id="570371" name="Group 3"/>
          <p:cNvGrpSpPr>
            <a:grpSpLocks/>
          </p:cNvGrpSpPr>
          <p:nvPr/>
        </p:nvGrpSpPr>
        <p:grpSpPr bwMode="auto">
          <a:xfrm>
            <a:off x="457200" y="2057400"/>
            <a:ext cx="1447800" cy="4191000"/>
            <a:chOff x="312" y="1296"/>
            <a:chExt cx="988" cy="2640"/>
          </a:xfrm>
        </p:grpSpPr>
        <p:sp>
          <p:nvSpPr>
            <p:cNvPr id="570372" name="AutoShape 4"/>
            <p:cNvSpPr>
              <a:spLocks noChangeArrowheads="1"/>
            </p:cNvSpPr>
            <p:nvPr/>
          </p:nvSpPr>
          <p:spPr bwMode="auto">
            <a:xfrm>
              <a:off x="355" y="1296"/>
              <a:ext cx="945" cy="7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itchFamily="34" charset="0"/>
                </a:rPr>
                <a:t>Relational</a:t>
              </a:r>
              <a:br>
                <a:rPr lang="en-US" sz="2000">
                  <a:latin typeface="Arial" pitchFamily="34" charset="0"/>
                </a:rPr>
              </a:br>
              <a:r>
                <a:rPr lang="en-US" sz="2000">
                  <a:latin typeface="Arial" pitchFamily="34" charset="0"/>
                </a:rPr>
                <a:t>Databases</a:t>
              </a:r>
            </a:p>
          </p:txBody>
        </p:sp>
        <p:sp>
          <p:nvSpPr>
            <p:cNvPr id="570373" name="AutoShape 5"/>
            <p:cNvSpPr>
              <a:spLocks noChangeArrowheads="1"/>
            </p:cNvSpPr>
            <p:nvPr/>
          </p:nvSpPr>
          <p:spPr bwMode="auto">
            <a:xfrm>
              <a:off x="312" y="2256"/>
              <a:ext cx="945" cy="7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itchFamily="34" charset="0"/>
                </a:rPr>
                <a:t>Legacy</a:t>
              </a:r>
              <a:br>
                <a:rPr lang="en-US" sz="2000">
                  <a:latin typeface="Arial" pitchFamily="34" charset="0"/>
                </a:rPr>
              </a:br>
              <a:r>
                <a:rPr lang="en-US" sz="2000">
                  <a:latin typeface="Arial" pitchFamily="34" charset="0"/>
                </a:rPr>
                <a:t>Data</a:t>
              </a:r>
            </a:p>
          </p:txBody>
        </p:sp>
        <p:sp>
          <p:nvSpPr>
            <p:cNvPr id="570374" name="AutoShape 6"/>
            <p:cNvSpPr>
              <a:spLocks noChangeArrowheads="1"/>
            </p:cNvSpPr>
            <p:nvPr/>
          </p:nvSpPr>
          <p:spPr bwMode="auto">
            <a:xfrm>
              <a:off x="312" y="3216"/>
              <a:ext cx="945" cy="72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itchFamily="34" charset="0"/>
                </a:rPr>
                <a:t>Purchased </a:t>
              </a:r>
              <a:br>
                <a:rPr lang="en-US" sz="2000">
                  <a:latin typeface="Arial" pitchFamily="34" charset="0"/>
                </a:rPr>
              </a:br>
              <a:r>
                <a:rPr lang="en-US" sz="2000">
                  <a:latin typeface="Arial" pitchFamily="34" charset="0"/>
                </a:rPr>
                <a:t>Data</a:t>
              </a: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570375" name="Group 7"/>
          <p:cNvGrpSpPr>
            <a:grpSpLocks/>
          </p:cNvGrpSpPr>
          <p:nvPr/>
        </p:nvGrpSpPr>
        <p:grpSpPr bwMode="auto">
          <a:xfrm>
            <a:off x="2057400" y="2057400"/>
            <a:ext cx="4114800" cy="2971800"/>
            <a:chOff x="1404" y="1296"/>
            <a:chExt cx="2807" cy="1872"/>
          </a:xfrm>
        </p:grpSpPr>
        <p:sp>
          <p:nvSpPr>
            <p:cNvPr id="570376" name="Rectangle 8"/>
            <p:cNvSpPr>
              <a:spLocks noChangeArrowheads="1"/>
            </p:cNvSpPr>
            <p:nvPr/>
          </p:nvSpPr>
          <p:spPr bwMode="auto">
            <a:xfrm>
              <a:off x="2235" y="1296"/>
              <a:ext cx="1976" cy="1872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2415" y="2160"/>
              <a:ext cx="1526" cy="76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</a:rPr>
                <a:t>Data Warehouse </a:t>
              </a:r>
              <a:br>
                <a:rPr lang="en-US" sz="2000" dirty="0">
                  <a:solidFill>
                    <a:schemeClr val="bg1"/>
                  </a:solidFill>
                  <a:latin typeface="Arial" pitchFamily="34" charset="0"/>
                </a:rPr>
              </a:br>
              <a:r>
                <a:rPr lang="en-US" sz="2000" dirty="0">
                  <a:solidFill>
                    <a:schemeClr val="bg1"/>
                  </a:solidFill>
                  <a:latin typeface="Arial" pitchFamily="34" charset="0"/>
                </a:rPr>
                <a:t>Engine</a:t>
              </a:r>
            </a:p>
          </p:txBody>
        </p:sp>
        <p:sp>
          <p:nvSpPr>
            <p:cNvPr id="570378" name="Rectangle 10"/>
            <p:cNvSpPr>
              <a:spLocks noChangeArrowheads="1"/>
            </p:cNvSpPr>
            <p:nvPr/>
          </p:nvSpPr>
          <p:spPr bwMode="auto">
            <a:xfrm>
              <a:off x="2415" y="1488"/>
              <a:ext cx="1526" cy="38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</a:rPr>
                <a:t>Optimized Loader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570379" name="AutoShape 11"/>
            <p:cNvSpPr>
              <a:spLocks noChangeArrowheads="1"/>
            </p:cNvSpPr>
            <p:nvPr/>
          </p:nvSpPr>
          <p:spPr bwMode="auto">
            <a:xfrm>
              <a:off x="1404" y="1488"/>
              <a:ext cx="1091" cy="1056"/>
            </a:xfrm>
            <a:prstGeom prst="rightArrow">
              <a:avLst>
                <a:gd name="adj1" fmla="val 68361"/>
                <a:gd name="adj2" fmla="val 32903"/>
              </a:avLst>
            </a:prstGeom>
            <a:gradFill rotWithShape="0">
              <a:gsLst>
                <a:gs pos="0">
                  <a:srgbClr val="33CCCC">
                    <a:gamma/>
                    <a:shade val="46275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itchFamily="34" charset="0"/>
                </a:rPr>
                <a:t>Extraction</a:t>
              </a:r>
              <a:br>
                <a:rPr lang="en-US" sz="2000">
                  <a:latin typeface="Arial" pitchFamily="34" charset="0"/>
                </a:rPr>
              </a:br>
              <a:r>
                <a:rPr lang="en-US" sz="2000">
                  <a:latin typeface="Arial" pitchFamily="34" charset="0"/>
                </a:rPr>
                <a:t>Cleansing</a:t>
              </a:r>
            </a:p>
          </p:txBody>
        </p:sp>
      </p:grpSp>
      <p:grpSp>
        <p:nvGrpSpPr>
          <p:cNvPr id="570380" name="Group 12"/>
          <p:cNvGrpSpPr>
            <a:grpSpLocks/>
          </p:cNvGrpSpPr>
          <p:nvPr/>
        </p:nvGrpSpPr>
        <p:grpSpPr bwMode="auto">
          <a:xfrm>
            <a:off x="6096000" y="1676400"/>
            <a:ext cx="2819400" cy="4779963"/>
            <a:chOff x="4159" y="1056"/>
            <a:chExt cx="1923" cy="3011"/>
          </a:xfrm>
        </p:grpSpPr>
        <p:graphicFrame>
          <p:nvGraphicFramePr>
            <p:cNvPr id="570381" name="Object 13"/>
            <p:cNvGraphicFramePr>
              <a:graphicFrameLocks noChangeAspect="1"/>
            </p:cNvGraphicFramePr>
            <p:nvPr/>
          </p:nvGraphicFramePr>
          <p:xfrm>
            <a:off x="5438" y="3312"/>
            <a:ext cx="644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Clip" r:id="rId4" imgW="1868400" imgH="2189880" progId="MS_ClipArt_Gallery.2">
                    <p:embed/>
                  </p:oleObj>
                </mc:Choice>
                <mc:Fallback>
                  <p:oleObj name="Clip" r:id="rId4" imgW="1868400" imgH="21898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" y="3312"/>
                          <a:ext cx="644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82" name="Object 14"/>
            <p:cNvGraphicFramePr>
              <a:graphicFrameLocks noChangeAspect="1"/>
            </p:cNvGraphicFramePr>
            <p:nvPr/>
          </p:nvGraphicFramePr>
          <p:xfrm>
            <a:off x="5261" y="1056"/>
            <a:ext cx="78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Clip" r:id="rId6" imgW="2501280" imgH="2615760" progId="MS_ClipArt_Gallery.2">
                    <p:embed/>
                  </p:oleObj>
                </mc:Choice>
                <mc:Fallback>
                  <p:oleObj name="Clip" r:id="rId6" imgW="2501280" imgH="261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1056"/>
                          <a:ext cx="78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0383" name="Rectangle 15"/>
            <p:cNvSpPr>
              <a:spLocks noChangeArrowheads="1"/>
            </p:cNvSpPr>
            <p:nvPr/>
          </p:nvSpPr>
          <p:spPr bwMode="auto">
            <a:xfrm>
              <a:off x="5302" y="2064"/>
              <a:ext cx="728" cy="720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4" name="Rectangle 16"/>
            <p:cNvSpPr>
              <a:spLocks noChangeArrowheads="1"/>
            </p:cNvSpPr>
            <p:nvPr/>
          </p:nvSpPr>
          <p:spPr bwMode="auto">
            <a:xfrm>
              <a:off x="5406" y="2160"/>
              <a:ext cx="520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5" name="Rectangle 17"/>
            <p:cNvSpPr>
              <a:spLocks noChangeArrowheads="1"/>
            </p:cNvSpPr>
            <p:nvPr/>
          </p:nvSpPr>
          <p:spPr bwMode="auto">
            <a:xfrm>
              <a:off x="5406" y="2592"/>
              <a:ext cx="520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6" name="Rectangle 18"/>
            <p:cNvSpPr>
              <a:spLocks noChangeArrowheads="1"/>
            </p:cNvSpPr>
            <p:nvPr/>
          </p:nvSpPr>
          <p:spPr bwMode="auto">
            <a:xfrm>
              <a:off x="5406" y="2304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7" name="Rectangle 19"/>
            <p:cNvSpPr>
              <a:spLocks noChangeArrowheads="1"/>
            </p:cNvSpPr>
            <p:nvPr/>
          </p:nvSpPr>
          <p:spPr bwMode="auto">
            <a:xfrm>
              <a:off x="5406" y="2400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8" name="Rectangle 20"/>
            <p:cNvSpPr>
              <a:spLocks noChangeArrowheads="1"/>
            </p:cNvSpPr>
            <p:nvPr/>
          </p:nvSpPr>
          <p:spPr bwMode="auto">
            <a:xfrm>
              <a:off x="5406" y="2496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89" name="Rectangle 21"/>
            <p:cNvSpPr>
              <a:spLocks noChangeArrowheads="1"/>
            </p:cNvSpPr>
            <p:nvPr/>
          </p:nvSpPr>
          <p:spPr bwMode="auto">
            <a:xfrm>
              <a:off x="5666" y="2304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90" name="Rectangle 22"/>
            <p:cNvSpPr>
              <a:spLocks noChangeArrowheads="1"/>
            </p:cNvSpPr>
            <p:nvPr/>
          </p:nvSpPr>
          <p:spPr bwMode="auto">
            <a:xfrm>
              <a:off x="5666" y="2400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5666" y="2496"/>
              <a:ext cx="208" cy="4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92" name="AutoShape 24"/>
            <p:cNvSpPr>
              <a:spLocks noChangeArrowheads="1"/>
            </p:cNvSpPr>
            <p:nvPr/>
          </p:nvSpPr>
          <p:spPr bwMode="auto">
            <a:xfrm>
              <a:off x="4159" y="2208"/>
              <a:ext cx="1091" cy="1056"/>
            </a:xfrm>
            <a:prstGeom prst="rightArrow">
              <a:avLst>
                <a:gd name="adj1" fmla="val 68361"/>
                <a:gd name="adj2" fmla="val 32903"/>
              </a:avLst>
            </a:prstGeom>
            <a:gradFill rotWithShape="0">
              <a:gsLst>
                <a:gs pos="0">
                  <a:srgbClr val="33CCCC">
                    <a:gamma/>
                    <a:shade val="46275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pitchFamily="34" charset="0"/>
                </a:rPr>
                <a:t>Analyze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Query</a:t>
              </a:r>
            </a:p>
          </p:txBody>
        </p:sp>
      </p:grpSp>
      <p:grpSp>
        <p:nvGrpSpPr>
          <p:cNvPr id="570393" name="Group 25"/>
          <p:cNvGrpSpPr>
            <a:grpSpLocks/>
          </p:cNvGrpSpPr>
          <p:nvPr/>
        </p:nvGrpSpPr>
        <p:grpSpPr bwMode="auto">
          <a:xfrm>
            <a:off x="2286000" y="3810002"/>
            <a:ext cx="5105400" cy="2514601"/>
            <a:chOff x="1560" y="2400"/>
            <a:chExt cx="3482" cy="1584"/>
          </a:xfrm>
        </p:grpSpPr>
        <p:sp>
          <p:nvSpPr>
            <p:cNvPr id="570394" name="Rectangle 26"/>
            <p:cNvSpPr>
              <a:spLocks noChangeArrowheads="1"/>
            </p:cNvSpPr>
            <p:nvPr/>
          </p:nvSpPr>
          <p:spPr bwMode="auto">
            <a:xfrm>
              <a:off x="1560" y="3696"/>
              <a:ext cx="3482" cy="2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</a:rPr>
                <a:t>Metadata Repository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570395" name="Line 27"/>
            <p:cNvSpPr>
              <a:spLocks noChangeShapeType="1"/>
            </p:cNvSpPr>
            <p:nvPr/>
          </p:nvSpPr>
          <p:spPr bwMode="auto">
            <a:xfrm>
              <a:off x="1767" y="2400"/>
              <a:ext cx="0" cy="1296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96" name="Line 28"/>
            <p:cNvSpPr>
              <a:spLocks noChangeShapeType="1"/>
            </p:cNvSpPr>
            <p:nvPr/>
          </p:nvSpPr>
          <p:spPr bwMode="auto">
            <a:xfrm>
              <a:off x="3275" y="3216"/>
              <a:ext cx="0" cy="48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397" name="Line 29"/>
            <p:cNvSpPr>
              <a:spLocks noChangeShapeType="1"/>
            </p:cNvSpPr>
            <p:nvPr/>
          </p:nvSpPr>
          <p:spPr bwMode="auto">
            <a:xfrm>
              <a:off x="4627" y="3120"/>
              <a:ext cx="0" cy="624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92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32623BFB-9424-41E3-90E1-EFC8C37BF27D}" type="slidenum">
              <a:rPr lang="en-US"/>
              <a:pPr/>
              <a:t>16</a:t>
            </a:fld>
            <a:endParaRPr lang="en-US" b="0"/>
          </a:p>
        </p:txBody>
      </p:sp>
      <p:sp>
        <p:nvSpPr>
          <p:cNvPr id="4925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the Data Warehouse to Data Marts</a:t>
            </a:r>
          </a:p>
        </p:txBody>
      </p:sp>
      <p:grpSp>
        <p:nvGrpSpPr>
          <p:cNvPr id="492576" name="Group 1056"/>
          <p:cNvGrpSpPr>
            <a:grpSpLocks/>
          </p:cNvGrpSpPr>
          <p:nvPr/>
        </p:nvGrpSpPr>
        <p:grpSpPr bwMode="auto">
          <a:xfrm>
            <a:off x="914400" y="3429000"/>
            <a:ext cx="5029200" cy="1524000"/>
            <a:chOff x="576" y="2160"/>
            <a:chExt cx="3168" cy="960"/>
          </a:xfrm>
        </p:grpSpPr>
        <p:sp>
          <p:nvSpPr>
            <p:cNvPr id="492548" name="AutoShape 1028"/>
            <p:cNvSpPr>
              <a:spLocks noChangeArrowheads="1"/>
            </p:cNvSpPr>
            <p:nvPr/>
          </p:nvSpPr>
          <p:spPr bwMode="auto">
            <a:xfrm>
              <a:off x="1632" y="2160"/>
              <a:ext cx="624" cy="48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9" name="AutoShape 1029"/>
            <p:cNvSpPr>
              <a:spLocks noChangeArrowheads="1"/>
            </p:cNvSpPr>
            <p:nvPr/>
          </p:nvSpPr>
          <p:spPr bwMode="auto">
            <a:xfrm>
              <a:off x="3120" y="2160"/>
              <a:ext cx="624" cy="48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4" name="Line 1034"/>
            <p:cNvSpPr>
              <a:spLocks noChangeShapeType="1"/>
            </p:cNvSpPr>
            <p:nvPr/>
          </p:nvSpPr>
          <p:spPr bwMode="auto">
            <a:xfrm flipH="1" flipV="1">
              <a:off x="2064" y="2640"/>
              <a:ext cx="288" cy="48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5" name="Line 1035"/>
            <p:cNvSpPr>
              <a:spLocks noChangeShapeType="1"/>
            </p:cNvSpPr>
            <p:nvPr/>
          </p:nvSpPr>
          <p:spPr bwMode="auto">
            <a:xfrm flipV="1">
              <a:off x="3024" y="2640"/>
              <a:ext cx="384" cy="48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0" name="Text Box 1040"/>
            <p:cNvSpPr txBox="1">
              <a:spLocks noChangeArrowheads="1"/>
            </p:cNvSpPr>
            <p:nvPr/>
          </p:nvSpPr>
          <p:spPr bwMode="auto">
            <a:xfrm>
              <a:off x="576" y="225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Departmentally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Structured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492577" name="Group 1057"/>
          <p:cNvGrpSpPr>
            <a:grpSpLocks/>
          </p:cNvGrpSpPr>
          <p:nvPr/>
        </p:nvGrpSpPr>
        <p:grpSpPr bwMode="auto">
          <a:xfrm>
            <a:off x="685800" y="2508250"/>
            <a:ext cx="6096000" cy="996950"/>
            <a:chOff x="432" y="1580"/>
            <a:chExt cx="3840" cy="628"/>
          </a:xfrm>
        </p:grpSpPr>
        <p:sp>
          <p:nvSpPr>
            <p:cNvPr id="492550" name="AutoShape 1030"/>
            <p:cNvSpPr>
              <a:spLocks noChangeArrowheads="1"/>
            </p:cNvSpPr>
            <p:nvPr/>
          </p:nvSpPr>
          <p:spPr bwMode="auto">
            <a:xfrm>
              <a:off x="1248" y="1584"/>
              <a:ext cx="384" cy="288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1" name="AutoShape 1031"/>
            <p:cNvSpPr>
              <a:spLocks noChangeArrowheads="1"/>
            </p:cNvSpPr>
            <p:nvPr/>
          </p:nvSpPr>
          <p:spPr bwMode="auto">
            <a:xfrm>
              <a:off x="2112" y="1584"/>
              <a:ext cx="384" cy="288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2" name="AutoShape 1032"/>
            <p:cNvSpPr>
              <a:spLocks noChangeArrowheads="1"/>
            </p:cNvSpPr>
            <p:nvPr/>
          </p:nvSpPr>
          <p:spPr bwMode="auto">
            <a:xfrm>
              <a:off x="2880" y="1584"/>
              <a:ext cx="384" cy="288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3" name="AutoShape 1033"/>
            <p:cNvSpPr>
              <a:spLocks noChangeArrowheads="1"/>
            </p:cNvSpPr>
            <p:nvPr/>
          </p:nvSpPr>
          <p:spPr bwMode="auto">
            <a:xfrm>
              <a:off x="3888" y="1584"/>
              <a:ext cx="384" cy="288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6" name="Line 1036"/>
            <p:cNvSpPr>
              <a:spLocks noChangeShapeType="1"/>
            </p:cNvSpPr>
            <p:nvPr/>
          </p:nvSpPr>
          <p:spPr bwMode="auto">
            <a:xfrm flipV="1">
              <a:off x="2064" y="1872"/>
              <a:ext cx="288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7" name="Line 1037"/>
            <p:cNvSpPr>
              <a:spLocks noChangeShapeType="1"/>
            </p:cNvSpPr>
            <p:nvPr/>
          </p:nvSpPr>
          <p:spPr bwMode="auto">
            <a:xfrm flipV="1">
              <a:off x="3648" y="1872"/>
              <a:ext cx="336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8" name="Line 1038"/>
            <p:cNvSpPr>
              <a:spLocks noChangeShapeType="1"/>
            </p:cNvSpPr>
            <p:nvPr/>
          </p:nvSpPr>
          <p:spPr bwMode="auto">
            <a:xfrm flipH="1" flipV="1">
              <a:off x="1488" y="1872"/>
              <a:ext cx="288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9" name="Line 1039"/>
            <p:cNvSpPr>
              <a:spLocks noChangeShapeType="1"/>
            </p:cNvSpPr>
            <p:nvPr/>
          </p:nvSpPr>
          <p:spPr bwMode="auto">
            <a:xfrm flipH="1" flipV="1">
              <a:off x="3024" y="1872"/>
              <a:ext cx="288" cy="3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61" name="Text Box 1041"/>
            <p:cNvSpPr txBox="1">
              <a:spLocks noChangeArrowheads="1"/>
            </p:cNvSpPr>
            <p:nvPr/>
          </p:nvSpPr>
          <p:spPr bwMode="auto">
            <a:xfrm>
              <a:off x="432" y="1580"/>
              <a:ext cx="84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Individually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Structured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492575" name="Group 1055"/>
          <p:cNvGrpSpPr>
            <a:grpSpLocks/>
          </p:cNvGrpSpPr>
          <p:nvPr/>
        </p:nvGrpSpPr>
        <p:grpSpPr bwMode="auto">
          <a:xfrm>
            <a:off x="1219200" y="4724400"/>
            <a:ext cx="4114800" cy="1447800"/>
            <a:chOff x="768" y="2976"/>
            <a:chExt cx="2592" cy="912"/>
          </a:xfrm>
        </p:grpSpPr>
        <p:sp>
          <p:nvSpPr>
            <p:cNvPr id="492547" name="AutoShape 1027"/>
            <p:cNvSpPr>
              <a:spLocks noChangeArrowheads="1"/>
            </p:cNvSpPr>
            <p:nvPr/>
          </p:nvSpPr>
          <p:spPr bwMode="auto">
            <a:xfrm>
              <a:off x="2016" y="2976"/>
              <a:ext cx="1344" cy="912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Tahoma" pitchFamily="34" charset="0"/>
                </a:rPr>
                <a:t>Data Warehouse</a:t>
              </a:r>
              <a:endParaRPr lang="en-US" dirty="0">
                <a:solidFill>
                  <a:schemeClr val="bg1"/>
                </a:solidFill>
                <a:latin typeface="Tahoma" pitchFamily="34" charset="0"/>
              </a:endParaRPr>
            </a:p>
          </p:txBody>
        </p:sp>
        <p:sp>
          <p:nvSpPr>
            <p:cNvPr id="492562" name="Text Box 1042"/>
            <p:cNvSpPr txBox="1">
              <a:spLocks noChangeArrowheads="1"/>
            </p:cNvSpPr>
            <p:nvPr/>
          </p:nvSpPr>
          <p:spPr bwMode="auto">
            <a:xfrm>
              <a:off x="768" y="3260"/>
              <a:ext cx="11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ahoma" pitchFamily="34" charset="0"/>
                </a:rPr>
                <a:t>Organizationally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Structured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492578" name="Group 1058"/>
          <p:cNvGrpSpPr>
            <a:grpSpLocks/>
          </p:cNvGrpSpPr>
          <p:nvPr/>
        </p:nvGrpSpPr>
        <p:grpSpPr bwMode="auto">
          <a:xfrm>
            <a:off x="6934200" y="2506663"/>
            <a:ext cx="1681163" cy="3132137"/>
            <a:chOff x="4368" y="1579"/>
            <a:chExt cx="1059" cy="1973"/>
          </a:xfrm>
        </p:grpSpPr>
        <p:sp>
          <p:nvSpPr>
            <p:cNvPr id="492565" name="Text Box 1045"/>
            <p:cNvSpPr txBox="1">
              <a:spLocks noChangeArrowheads="1"/>
            </p:cNvSpPr>
            <p:nvPr/>
          </p:nvSpPr>
          <p:spPr bwMode="auto">
            <a:xfrm>
              <a:off x="4512" y="1579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Less</a:t>
              </a:r>
            </a:p>
          </p:txBody>
        </p:sp>
        <p:sp>
          <p:nvSpPr>
            <p:cNvPr id="492566" name="Text Box 1046"/>
            <p:cNvSpPr txBox="1">
              <a:spLocks noChangeArrowheads="1"/>
            </p:cNvSpPr>
            <p:nvPr/>
          </p:nvSpPr>
          <p:spPr bwMode="auto">
            <a:xfrm>
              <a:off x="4560" y="326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More</a:t>
              </a:r>
            </a:p>
          </p:txBody>
        </p:sp>
        <p:sp>
          <p:nvSpPr>
            <p:cNvPr id="492570" name="AutoShape 1050"/>
            <p:cNvSpPr>
              <a:spLocks noChangeArrowheads="1"/>
            </p:cNvSpPr>
            <p:nvPr/>
          </p:nvSpPr>
          <p:spPr bwMode="auto">
            <a:xfrm>
              <a:off x="4608" y="2981"/>
              <a:ext cx="432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71" name="AutoShape 1051"/>
            <p:cNvSpPr>
              <a:spLocks noChangeArrowheads="1"/>
            </p:cNvSpPr>
            <p:nvPr/>
          </p:nvSpPr>
          <p:spPr bwMode="auto">
            <a:xfrm>
              <a:off x="4560" y="1872"/>
              <a:ext cx="432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73" name="Text Box 1053"/>
            <p:cNvSpPr txBox="1">
              <a:spLocks noChangeArrowheads="1"/>
            </p:cNvSpPr>
            <p:nvPr/>
          </p:nvSpPr>
          <p:spPr bwMode="auto">
            <a:xfrm>
              <a:off x="4368" y="2160"/>
              <a:ext cx="105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History</a:t>
              </a:r>
            </a:p>
            <a:p>
              <a:r>
                <a:rPr lang="en-US">
                  <a:latin typeface="Tahoma" pitchFamily="34" charset="0"/>
                </a:rPr>
                <a:t>Normalized</a:t>
              </a:r>
            </a:p>
            <a:p>
              <a:r>
                <a:rPr lang="en-US">
                  <a:latin typeface="Tahoma" pitchFamily="34" charset="0"/>
                </a:rPr>
                <a:t>Detailed</a:t>
              </a:r>
            </a:p>
          </p:txBody>
        </p:sp>
      </p:grpSp>
      <p:grpSp>
        <p:nvGrpSpPr>
          <p:cNvPr id="492579" name="Group 1059"/>
          <p:cNvGrpSpPr>
            <a:grpSpLocks/>
          </p:cNvGrpSpPr>
          <p:nvPr/>
        </p:nvGrpSpPr>
        <p:grpSpPr bwMode="auto">
          <a:xfrm>
            <a:off x="304800" y="1744663"/>
            <a:ext cx="1762125" cy="4724400"/>
            <a:chOff x="192" y="1099"/>
            <a:chExt cx="1110" cy="2976"/>
          </a:xfrm>
        </p:grpSpPr>
        <p:sp>
          <p:nvSpPr>
            <p:cNvPr id="492563" name="Text Box 1043"/>
            <p:cNvSpPr txBox="1">
              <a:spLocks noChangeArrowheads="1"/>
            </p:cNvSpPr>
            <p:nvPr/>
          </p:nvSpPr>
          <p:spPr bwMode="auto">
            <a:xfrm>
              <a:off x="192" y="3787"/>
              <a:ext cx="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Data</a:t>
              </a:r>
            </a:p>
          </p:txBody>
        </p:sp>
        <p:sp>
          <p:nvSpPr>
            <p:cNvPr id="492564" name="Text Box 1044"/>
            <p:cNvSpPr txBox="1">
              <a:spLocks noChangeArrowheads="1"/>
            </p:cNvSpPr>
            <p:nvPr/>
          </p:nvSpPr>
          <p:spPr bwMode="auto">
            <a:xfrm>
              <a:off x="192" y="1099"/>
              <a:ext cx="11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Information</a:t>
              </a:r>
            </a:p>
          </p:txBody>
        </p:sp>
        <p:sp>
          <p:nvSpPr>
            <p:cNvPr id="492574" name="AutoShape 1054"/>
            <p:cNvSpPr>
              <a:spLocks noChangeArrowheads="1"/>
            </p:cNvSpPr>
            <p:nvPr/>
          </p:nvSpPr>
          <p:spPr bwMode="auto">
            <a:xfrm>
              <a:off x="192" y="1392"/>
              <a:ext cx="192" cy="2352"/>
            </a:xfrm>
            <a:prstGeom prst="upArrow">
              <a:avLst>
                <a:gd name="adj1" fmla="val 50000"/>
                <a:gd name="adj2" fmla="val 30625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55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41BFD501-3D14-4A13-9975-33C4417A2951}" type="slidenum">
              <a:rPr lang="en-US"/>
              <a:pPr/>
              <a:t>17</a:t>
            </a:fld>
            <a:endParaRPr lang="en-US" b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 have different views of Data</a:t>
            </a:r>
          </a:p>
        </p:txBody>
      </p:sp>
      <p:sp>
        <p:nvSpPr>
          <p:cNvPr id="540675" name="AutoShape 3"/>
          <p:cNvSpPr>
            <a:spLocks noChangeArrowheads="1"/>
          </p:cNvSpPr>
          <p:nvPr/>
        </p:nvSpPr>
        <p:spPr bwMode="auto">
          <a:xfrm>
            <a:off x="685800" y="4833938"/>
            <a:ext cx="2438400" cy="14906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Organizationally</a:t>
            </a:r>
          </a:p>
          <a:p>
            <a:pPr algn="ctr"/>
            <a:r>
              <a:rPr lang="en-US">
                <a:latin typeface="Tahoma" pitchFamily="34" charset="0"/>
              </a:rPr>
              <a:t>structured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0676" name="AutoShape 4"/>
          <p:cNvSpPr>
            <a:spLocks noChangeArrowheads="1"/>
          </p:cNvSpPr>
          <p:nvPr/>
        </p:nvSpPr>
        <p:spPr bwMode="auto">
          <a:xfrm>
            <a:off x="1219200" y="2057400"/>
            <a:ext cx="1371600" cy="812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Tahoma" pitchFamily="34" charset="0"/>
              </a:rPr>
              <a:t>OLAP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 flipV="1">
            <a:off x="1905000" y="2870200"/>
            <a:ext cx="0" cy="2100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0686" name="Group 14"/>
          <p:cNvGrpSpPr>
            <a:grpSpLocks/>
          </p:cNvGrpSpPr>
          <p:nvPr/>
        </p:nvGrpSpPr>
        <p:grpSpPr bwMode="auto">
          <a:xfrm>
            <a:off x="3352800" y="4572000"/>
            <a:ext cx="5791200" cy="1905000"/>
            <a:chOff x="2112" y="2880"/>
            <a:chExt cx="3648" cy="1200"/>
          </a:xfrm>
        </p:grpSpPr>
        <p:graphicFrame>
          <p:nvGraphicFramePr>
            <p:cNvPr id="540678" name="Object 6"/>
            <p:cNvGraphicFramePr>
              <a:graphicFrameLocks noChangeAspect="1"/>
            </p:cNvGraphicFramePr>
            <p:nvPr/>
          </p:nvGraphicFramePr>
          <p:xfrm>
            <a:off x="2112" y="2880"/>
            <a:ext cx="52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Clip" r:id="rId3" imgW="1782360" imgH="4114440" progId="MS_ClipArt_Gallery.2">
                    <p:embed/>
                  </p:oleObj>
                </mc:Choice>
                <mc:Fallback>
                  <p:oleObj name="Clip" r:id="rId3" imgW="1782360" imgH="41144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880"/>
                          <a:ext cx="520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1" name="Text Box 9"/>
            <p:cNvSpPr txBox="1">
              <a:spLocks noChangeArrowheads="1"/>
            </p:cNvSpPr>
            <p:nvPr/>
          </p:nvSpPr>
          <p:spPr bwMode="auto">
            <a:xfrm>
              <a:off x="2918" y="3050"/>
              <a:ext cx="284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Explorers:  Seek out the unknown and previously unsuspected rewards hiding in the detailed data</a:t>
              </a:r>
            </a:p>
          </p:txBody>
        </p:sp>
      </p:grpSp>
      <p:grpSp>
        <p:nvGrpSpPr>
          <p:cNvPr id="540685" name="Group 13"/>
          <p:cNvGrpSpPr>
            <a:grpSpLocks/>
          </p:cNvGrpSpPr>
          <p:nvPr/>
        </p:nvGrpSpPr>
        <p:grpSpPr bwMode="auto">
          <a:xfrm>
            <a:off x="3657600" y="3200400"/>
            <a:ext cx="5508625" cy="1277938"/>
            <a:chOff x="2304" y="2016"/>
            <a:chExt cx="3470" cy="805"/>
          </a:xfrm>
        </p:grpSpPr>
        <p:graphicFrame>
          <p:nvGraphicFramePr>
            <p:cNvPr id="540679" name="Object 7"/>
            <p:cNvGraphicFramePr>
              <a:graphicFrameLocks noChangeAspect="1"/>
            </p:cNvGraphicFramePr>
            <p:nvPr/>
          </p:nvGraphicFramePr>
          <p:xfrm>
            <a:off x="2304" y="2016"/>
            <a:ext cx="723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Clip" r:id="rId5" imgW="3115800" imgH="3468960" progId="MS_ClipArt_Gallery.2">
                    <p:embed/>
                  </p:oleObj>
                </mc:Choice>
                <mc:Fallback>
                  <p:oleObj name="Clip" r:id="rId5" imgW="311580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16"/>
                          <a:ext cx="723" cy="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2" name="Text Box 10"/>
            <p:cNvSpPr txBox="1">
              <a:spLocks noChangeArrowheads="1"/>
            </p:cNvSpPr>
            <p:nvPr/>
          </p:nvSpPr>
          <p:spPr bwMode="auto">
            <a:xfrm>
              <a:off x="3110" y="2133"/>
              <a:ext cx="266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Farmers:  Harvest information</a:t>
              </a:r>
            </a:p>
            <a:p>
              <a:r>
                <a:rPr lang="en-US">
                  <a:latin typeface="Tahoma" pitchFamily="34" charset="0"/>
                </a:rPr>
                <a:t>from known access paths</a:t>
              </a:r>
            </a:p>
          </p:txBody>
        </p:sp>
      </p:grpSp>
      <p:grpSp>
        <p:nvGrpSpPr>
          <p:cNvPr id="540684" name="Group 12"/>
          <p:cNvGrpSpPr>
            <a:grpSpLocks/>
          </p:cNvGrpSpPr>
          <p:nvPr/>
        </p:nvGrpSpPr>
        <p:grpSpPr bwMode="auto">
          <a:xfrm>
            <a:off x="4724400" y="1752600"/>
            <a:ext cx="4206875" cy="1295400"/>
            <a:chOff x="2976" y="1104"/>
            <a:chExt cx="2650" cy="816"/>
          </a:xfrm>
        </p:grpSpPr>
        <p:graphicFrame>
          <p:nvGraphicFramePr>
            <p:cNvPr id="540680" name="Object 8"/>
            <p:cNvGraphicFramePr>
              <a:graphicFrameLocks noChangeAspect="1"/>
            </p:cNvGraphicFramePr>
            <p:nvPr/>
          </p:nvGraphicFramePr>
          <p:xfrm>
            <a:off x="2976" y="1104"/>
            <a:ext cx="46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Clip" r:id="rId7" imgW="1988640" imgH="3468960" progId="MS_ClipArt_Gallery.2">
                    <p:embed/>
                  </p:oleObj>
                </mc:Choice>
                <mc:Fallback>
                  <p:oleObj name="Clip" r:id="rId7" imgW="1988640" imgH="34689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04"/>
                          <a:ext cx="468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3" name="Text Box 11"/>
            <p:cNvSpPr txBox="1">
              <a:spLocks noChangeArrowheads="1"/>
            </p:cNvSpPr>
            <p:nvPr/>
          </p:nvSpPr>
          <p:spPr bwMode="auto">
            <a:xfrm>
              <a:off x="3600" y="1104"/>
              <a:ext cx="202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Tahoma" pitchFamily="34" charset="0"/>
                </a:rPr>
                <a:t>Tourists:  Browse information harvested</a:t>
              </a:r>
              <a:br>
                <a:rPr lang="en-US">
                  <a:latin typeface="Tahoma" pitchFamily="34" charset="0"/>
                </a:rPr>
              </a:br>
              <a:r>
                <a:rPr lang="en-US">
                  <a:latin typeface="Tahoma" pitchFamily="34" charset="0"/>
                </a:rPr>
                <a:t>by farmers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89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8B742F8-2A4F-485A-AB25-2A5E54129D28}" type="slidenum">
              <a:rPr lang="en-US"/>
              <a:pPr/>
              <a:t>18</a:t>
            </a:fld>
            <a:endParaRPr lang="en-US" b="0"/>
          </a:p>
        </p:txBody>
      </p:sp>
      <p:sp>
        <p:nvSpPr>
          <p:cNvPr id="552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Wal*Mart Case Study</a:t>
            </a:r>
          </a:p>
        </p:txBody>
      </p:sp>
      <p:sp>
        <p:nvSpPr>
          <p:cNvPr id="552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Founded by Sam Walton</a:t>
            </a:r>
          </a:p>
          <a:p>
            <a:r>
              <a:rPr lang="en-US"/>
              <a:t>One the largest Super Market Chains in the US</a:t>
            </a:r>
          </a:p>
          <a:p>
            <a:endParaRPr lang="en-US"/>
          </a:p>
          <a:p>
            <a:r>
              <a:rPr lang="en-US"/>
              <a:t>Wal*Mart: 2000+ Retail Stores </a:t>
            </a:r>
          </a:p>
          <a:p>
            <a:r>
              <a:rPr lang="en-US"/>
              <a:t>SAM's Clubs 100+Wholesalers Stores </a:t>
            </a:r>
          </a:p>
          <a:p>
            <a:pPr lvl="2"/>
            <a:endParaRPr lang="en-US" sz="2000"/>
          </a:p>
          <a:p>
            <a:pPr lvl="2"/>
            <a:r>
              <a:rPr lang="en-US" sz="2000"/>
              <a:t>This case study is from Felipe Carino’s (NCR Teradata) presentation made at Stanford Database Seminar</a:t>
            </a:r>
          </a:p>
        </p:txBody>
      </p:sp>
    </p:spTree>
    <p:extLst>
      <p:ext uri="{BB962C8B-B14F-4D97-AF65-F5344CB8AC3E}">
        <p14:creationId xmlns:p14="http://schemas.microsoft.com/office/powerpoint/2010/main" val="289002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4249362E-8D05-478D-8846-69ABC2BB166C}" type="slidenum">
              <a:rPr lang="en-US"/>
              <a:pPr/>
              <a:t>19</a:t>
            </a:fld>
            <a:endParaRPr lang="en-US" b="0"/>
          </a:p>
        </p:txBody>
      </p:sp>
      <p:sp>
        <p:nvSpPr>
          <p:cNvPr id="553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Retail Paradigm</a:t>
            </a:r>
          </a:p>
        </p:txBody>
      </p:sp>
      <p:sp>
        <p:nvSpPr>
          <p:cNvPr id="5539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495800" cy="4171950"/>
          </a:xfrm>
        </p:spPr>
        <p:txBody>
          <a:bodyPr/>
          <a:lstStyle/>
          <a:p>
            <a:r>
              <a:rPr lang="en-US" dirty="0" err="1"/>
              <a:t>Wal</a:t>
            </a:r>
            <a:r>
              <a:rPr lang="en-US" dirty="0"/>
              <a:t>*Mart</a:t>
            </a:r>
          </a:p>
          <a:p>
            <a:pPr lvl="1"/>
            <a:r>
              <a:rPr lang="en-US" dirty="0"/>
              <a:t>Inventory Management </a:t>
            </a:r>
          </a:p>
          <a:p>
            <a:pPr lvl="1"/>
            <a:r>
              <a:rPr lang="en-US" dirty="0"/>
              <a:t>Merchandise Accounts Payable </a:t>
            </a:r>
          </a:p>
          <a:p>
            <a:pPr lvl="1"/>
            <a:r>
              <a:rPr lang="en-US" dirty="0"/>
              <a:t>Purchasing </a:t>
            </a:r>
          </a:p>
          <a:p>
            <a:pPr lvl="1"/>
            <a:r>
              <a:rPr lang="en-US" dirty="0"/>
              <a:t>Supplier Promotions: National, Region, Store Level </a:t>
            </a:r>
          </a:p>
          <a:p>
            <a:endParaRPr lang="en-US" dirty="0"/>
          </a:p>
        </p:txBody>
      </p:sp>
      <p:sp>
        <p:nvSpPr>
          <p:cNvPr id="553991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447800"/>
            <a:ext cx="337185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Suppliers </a:t>
            </a:r>
          </a:p>
          <a:p>
            <a:pPr lvl="1"/>
            <a:r>
              <a:rPr lang="en-US" dirty="0"/>
              <a:t>Accept Orders </a:t>
            </a:r>
          </a:p>
          <a:p>
            <a:pPr lvl="1"/>
            <a:r>
              <a:rPr lang="en-US" dirty="0"/>
              <a:t>Promote Products </a:t>
            </a:r>
          </a:p>
          <a:p>
            <a:pPr lvl="1"/>
            <a:r>
              <a:rPr lang="en-US" dirty="0"/>
              <a:t>Provide special Incentives </a:t>
            </a:r>
          </a:p>
          <a:p>
            <a:pPr lvl="1"/>
            <a:r>
              <a:rPr lang="en-US" dirty="0"/>
              <a:t>Monitor and Track The Incentives </a:t>
            </a:r>
          </a:p>
          <a:p>
            <a:pPr lvl="1"/>
            <a:r>
              <a:rPr lang="en-US" dirty="0"/>
              <a:t>Bill and Collect Receivables </a:t>
            </a:r>
          </a:p>
          <a:p>
            <a:pPr lvl="1"/>
            <a:r>
              <a:rPr lang="en-US" dirty="0"/>
              <a:t>Estimate Retailer Demands</a:t>
            </a:r>
          </a:p>
        </p:txBody>
      </p:sp>
    </p:spTree>
    <p:extLst>
      <p:ext uri="{BB962C8B-B14F-4D97-AF65-F5344CB8AC3E}">
        <p14:creationId xmlns:p14="http://schemas.microsoft.com/office/powerpoint/2010/main" val="391605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0102-7F94-4C2E-AB87-6A3E70764A65}" type="slidenum">
              <a:rPr lang="en-US"/>
              <a:pPr/>
              <a:t>2</a:t>
            </a:fld>
            <a:endParaRPr lang="en-US" b="0"/>
          </a:p>
        </p:txBody>
      </p:sp>
      <p:sp>
        <p:nvSpPr>
          <p:cNvPr id="445442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3" name="Rectangle 1027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Data, Data everywhere</a:t>
            </a:r>
            <a:br>
              <a:rPr lang="en-US"/>
            </a:br>
            <a:r>
              <a:rPr lang="en-US"/>
              <a:t>yet ...</a:t>
            </a:r>
          </a:p>
        </p:txBody>
      </p:sp>
      <p:sp>
        <p:nvSpPr>
          <p:cNvPr id="445445" name="Rectangle 1029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1838325"/>
            <a:ext cx="5130800" cy="13398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400"/>
              <a:t>I can’t find the data I need</a:t>
            </a:r>
          </a:p>
          <a:p>
            <a:pPr lvl="1"/>
            <a:r>
              <a:rPr lang="en-US" sz="2000"/>
              <a:t>data is scattered over the network</a:t>
            </a:r>
          </a:p>
          <a:p>
            <a:pPr lvl="1"/>
            <a:r>
              <a:rPr lang="en-US" sz="2000"/>
              <a:t>many versions, subtle differences</a:t>
            </a:r>
          </a:p>
        </p:txBody>
      </p:sp>
      <p:grpSp>
        <p:nvGrpSpPr>
          <p:cNvPr id="445450" name="Group 1034"/>
          <p:cNvGrpSpPr>
            <a:grpSpLocks/>
          </p:cNvGrpSpPr>
          <p:nvPr/>
        </p:nvGrpSpPr>
        <p:grpSpPr bwMode="auto">
          <a:xfrm>
            <a:off x="2041525" y="3455988"/>
            <a:ext cx="450850" cy="831850"/>
            <a:chOff x="1286" y="2177"/>
            <a:chExt cx="284" cy="524"/>
          </a:xfrm>
        </p:grpSpPr>
        <p:sp>
          <p:nvSpPr>
            <p:cNvPr id="445447" name="Freeform 1031"/>
            <p:cNvSpPr>
              <a:spLocks/>
            </p:cNvSpPr>
            <p:nvPr/>
          </p:nvSpPr>
          <p:spPr bwMode="auto">
            <a:xfrm>
              <a:off x="1426" y="2391"/>
              <a:ext cx="144" cy="273"/>
            </a:xfrm>
            <a:custGeom>
              <a:avLst/>
              <a:gdLst>
                <a:gd name="T0" fmla="*/ 96 w 287"/>
                <a:gd name="T1" fmla="*/ 22 h 547"/>
                <a:gd name="T2" fmla="*/ 61 w 287"/>
                <a:gd name="T3" fmla="*/ 0 h 547"/>
                <a:gd name="T4" fmla="*/ 16 w 287"/>
                <a:gd name="T5" fmla="*/ 0 h 547"/>
                <a:gd name="T6" fmla="*/ 0 w 287"/>
                <a:gd name="T7" fmla="*/ 29 h 547"/>
                <a:gd name="T8" fmla="*/ 7 w 287"/>
                <a:gd name="T9" fmla="*/ 74 h 547"/>
                <a:gd name="T10" fmla="*/ 46 w 287"/>
                <a:gd name="T11" fmla="*/ 118 h 547"/>
                <a:gd name="T12" fmla="*/ 127 w 287"/>
                <a:gd name="T13" fmla="*/ 157 h 547"/>
                <a:gd name="T14" fmla="*/ 220 w 287"/>
                <a:gd name="T15" fmla="*/ 242 h 547"/>
                <a:gd name="T16" fmla="*/ 235 w 287"/>
                <a:gd name="T17" fmla="*/ 279 h 547"/>
                <a:gd name="T18" fmla="*/ 228 w 287"/>
                <a:gd name="T19" fmla="*/ 297 h 547"/>
                <a:gd name="T20" fmla="*/ 157 w 287"/>
                <a:gd name="T21" fmla="*/ 353 h 547"/>
                <a:gd name="T22" fmla="*/ 74 w 287"/>
                <a:gd name="T23" fmla="*/ 420 h 547"/>
                <a:gd name="T24" fmla="*/ 53 w 287"/>
                <a:gd name="T25" fmla="*/ 449 h 547"/>
                <a:gd name="T26" fmla="*/ 53 w 287"/>
                <a:gd name="T27" fmla="*/ 479 h 547"/>
                <a:gd name="T28" fmla="*/ 117 w 287"/>
                <a:gd name="T29" fmla="*/ 510 h 547"/>
                <a:gd name="T30" fmla="*/ 216 w 287"/>
                <a:gd name="T31" fmla="*/ 547 h 547"/>
                <a:gd name="T32" fmla="*/ 250 w 287"/>
                <a:gd name="T33" fmla="*/ 547 h 547"/>
                <a:gd name="T34" fmla="*/ 287 w 287"/>
                <a:gd name="T35" fmla="*/ 522 h 547"/>
                <a:gd name="T36" fmla="*/ 287 w 287"/>
                <a:gd name="T37" fmla="*/ 503 h 547"/>
                <a:gd name="T38" fmla="*/ 260 w 287"/>
                <a:gd name="T39" fmla="*/ 492 h 547"/>
                <a:gd name="T40" fmla="*/ 135 w 287"/>
                <a:gd name="T41" fmla="*/ 479 h 547"/>
                <a:gd name="T42" fmla="*/ 89 w 287"/>
                <a:gd name="T43" fmla="*/ 466 h 547"/>
                <a:gd name="T44" fmla="*/ 83 w 287"/>
                <a:gd name="T45" fmla="*/ 445 h 547"/>
                <a:gd name="T46" fmla="*/ 164 w 287"/>
                <a:gd name="T47" fmla="*/ 383 h 547"/>
                <a:gd name="T48" fmla="*/ 253 w 287"/>
                <a:gd name="T49" fmla="*/ 324 h 547"/>
                <a:gd name="T50" fmla="*/ 272 w 287"/>
                <a:gd name="T51" fmla="*/ 302 h 547"/>
                <a:gd name="T52" fmla="*/ 280 w 287"/>
                <a:gd name="T53" fmla="*/ 272 h 547"/>
                <a:gd name="T54" fmla="*/ 272 w 287"/>
                <a:gd name="T55" fmla="*/ 231 h 547"/>
                <a:gd name="T56" fmla="*/ 245 w 287"/>
                <a:gd name="T57" fmla="*/ 198 h 547"/>
                <a:gd name="T58" fmla="*/ 157 w 287"/>
                <a:gd name="T59" fmla="*/ 90 h 547"/>
                <a:gd name="T60" fmla="*/ 96 w 287"/>
                <a:gd name="T61" fmla="*/ 22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7" h="547">
                  <a:moveTo>
                    <a:pt x="96" y="22"/>
                  </a:moveTo>
                  <a:lnTo>
                    <a:pt x="61" y="0"/>
                  </a:lnTo>
                  <a:lnTo>
                    <a:pt x="16" y="0"/>
                  </a:lnTo>
                  <a:lnTo>
                    <a:pt x="0" y="29"/>
                  </a:lnTo>
                  <a:lnTo>
                    <a:pt x="7" y="74"/>
                  </a:lnTo>
                  <a:lnTo>
                    <a:pt x="46" y="118"/>
                  </a:lnTo>
                  <a:lnTo>
                    <a:pt x="127" y="157"/>
                  </a:lnTo>
                  <a:lnTo>
                    <a:pt x="220" y="242"/>
                  </a:lnTo>
                  <a:lnTo>
                    <a:pt x="235" y="279"/>
                  </a:lnTo>
                  <a:lnTo>
                    <a:pt x="228" y="297"/>
                  </a:lnTo>
                  <a:lnTo>
                    <a:pt x="157" y="353"/>
                  </a:lnTo>
                  <a:lnTo>
                    <a:pt x="74" y="420"/>
                  </a:lnTo>
                  <a:lnTo>
                    <a:pt x="53" y="449"/>
                  </a:lnTo>
                  <a:lnTo>
                    <a:pt x="53" y="479"/>
                  </a:lnTo>
                  <a:lnTo>
                    <a:pt x="117" y="510"/>
                  </a:lnTo>
                  <a:lnTo>
                    <a:pt x="216" y="547"/>
                  </a:lnTo>
                  <a:lnTo>
                    <a:pt x="250" y="547"/>
                  </a:lnTo>
                  <a:lnTo>
                    <a:pt x="287" y="522"/>
                  </a:lnTo>
                  <a:lnTo>
                    <a:pt x="287" y="503"/>
                  </a:lnTo>
                  <a:lnTo>
                    <a:pt x="260" y="492"/>
                  </a:lnTo>
                  <a:lnTo>
                    <a:pt x="135" y="479"/>
                  </a:lnTo>
                  <a:lnTo>
                    <a:pt x="89" y="466"/>
                  </a:lnTo>
                  <a:lnTo>
                    <a:pt x="83" y="445"/>
                  </a:lnTo>
                  <a:lnTo>
                    <a:pt x="164" y="383"/>
                  </a:lnTo>
                  <a:lnTo>
                    <a:pt x="253" y="324"/>
                  </a:lnTo>
                  <a:lnTo>
                    <a:pt x="272" y="302"/>
                  </a:lnTo>
                  <a:lnTo>
                    <a:pt x="280" y="272"/>
                  </a:lnTo>
                  <a:lnTo>
                    <a:pt x="272" y="231"/>
                  </a:lnTo>
                  <a:lnTo>
                    <a:pt x="245" y="198"/>
                  </a:lnTo>
                  <a:lnTo>
                    <a:pt x="157" y="90"/>
                  </a:lnTo>
                  <a:lnTo>
                    <a:pt x="9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8" name="Freeform 1032"/>
            <p:cNvSpPr>
              <a:spLocks/>
            </p:cNvSpPr>
            <p:nvPr/>
          </p:nvSpPr>
          <p:spPr bwMode="auto">
            <a:xfrm>
              <a:off x="1350" y="2428"/>
              <a:ext cx="144" cy="273"/>
            </a:xfrm>
            <a:custGeom>
              <a:avLst/>
              <a:gdLst>
                <a:gd name="T0" fmla="*/ 96 w 287"/>
                <a:gd name="T1" fmla="*/ 22 h 547"/>
                <a:gd name="T2" fmla="*/ 62 w 287"/>
                <a:gd name="T3" fmla="*/ 0 h 547"/>
                <a:gd name="T4" fmla="*/ 16 w 287"/>
                <a:gd name="T5" fmla="*/ 0 h 547"/>
                <a:gd name="T6" fmla="*/ 0 w 287"/>
                <a:gd name="T7" fmla="*/ 29 h 547"/>
                <a:gd name="T8" fmla="*/ 7 w 287"/>
                <a:gd name="T9" fmla="*/ 74 h 547"/>
                <a:gd name="T10" fmla="*/ 46 w 287"/>
                <a:gd name="T11" fmla="*/ 118 h 547"/>
                <a:gd name="T12" fmla="*/ 127 w 287"/>
                <a:gd name="T13" fmla="*/ 157 h 547"/>
                <a:gd name="T14" fmla="*/ 220 w 287"/>
                <a:gd name="T15" fmla="*/ 242 h 547"/>
                <a:gd name="T16" fmla="*/ 235 w 287"/>
                <a:gd name="T17" fmla="*/ 279 h 547"/>
                <a:gd name="T18" fmla="*/ 228 w 287"/>
                <a:gd name="T19" fmla="*/ 297 h 547"/>
                <a:gd name="T20" fmla="*/ 157 w 287"/>
                <a:gd name="T21" fmla="*/ 353 h 547"/>
                <a:gd name="T22" fmla="*/ 74 w 287"/>
                <a:gd name="T23" fmla="*/ 420 h 547"/>
                <a:gd name="T24" fmla="*/ 53 w 287"/>
                <a:gd name="T25" fmla="*/ 448 h 547"/>
                <a:gd name="T26" fmla="*/ 53 w 287"/>
                <a:gd name="T27" fmla="*/ 479 h 547"/>
                <a:gd name="T28" fmla="*/ 118 w 287"/>
                <a:gd name="T29" fmla="*/ 510 h 547"/>
                <a:gd name="T30" fmla="*/ 216 w 287"/>
                <a:gd name="T31" fmla="*/ 547 h 547"/>
                <a:gd name="T32" fmla="*/ 250 w 287"/>
                <a:gd name="T33" fmla="*/ 547 h 547"/>
                <a:gd name="T34" fmla="*/ 287 w 287"/>
                <a:gd name="T35" fmla="*/ 522 h 547"/>
                <a:gd name="T36" fmla="*/ 287 w 287"/>
                <a:gd name="T37" fmla="*/ 503 h 547"/>
                <a:gd name="T38" fmla="*/ 260 w 287"/>
                <a:gd name="T39" fmla="*/ 492 h 547"/>
                <a:gd name="T40" fmla="*/ 135 w 287"/>
                <a:gd name="T41" fmla="*/ 479 h 547"/>
                <a:gd name="T42" fmla="*/ 89 w 287"/>
                <a:gd name="T43" fmla="*/ 466 h 547"/>
                <a:gd name="T44" fmla="*/ 83 w 287"/>
                <a:gd name="T45" fmla="*/ 444 h 547"/>
                <a:gd name="T46" fmla="*/ 164 w 287"/>
                <a:gd name="T47" fmla="*/ 383 h 547"/>
                <a:gd name="T48" fmla="*/ 253 w 287"/>
                <a:gd name="T49" fmla="*/ 324 h 547"/>
                <a:gd name="T50" fmla="*/ 272 w 287"/>
                <a:gd name="T51" fmla="*/ 302 h 547"/>
                <a:gd name="T52" fmla="*/ 280 w 287"/>
                <a:gd name="T53" fmla="*/ 272 h 547"/>
                <a:gd name="T54" fmla="*/ 272 w 287"/>
                <a:gd name="T55" fmla="*/ 231 h 547"/>
                <a:gd name="T56" fmla="*/ 245 w 287"/>
                <a:gd name="T57" fmla="*/ 198 h 547"/>
                <a:gd name="T58" fmla="*/ 157 w 287"/>
                <a:gd name="T59" fmla="*/ 90 h 547"/>
                <a:gd name="T60" fmla="*/ 96 w 287"/>
                <a:gd name="T61" fmla="*/ 22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7" h="547">
                  <a:moveTo>
                    <a:pt x="96" y="22"/>
                  </a:moveTo>
                  <a:lnTo>
                    <a:pt x="62" y="0"/>
                  </a:lnTo>
                  <a:lnTo>
                    <a:pt x="16" y="0"/>
                  </a:lnTo>
                  <a:lnTo>
                    <a:pt x="0" y="29"/>
                  </a:lnTo>
                  <a:lnTo>
                    <a:pt x="7" y="74"/>
                  </a:lnTo>
                  <a:lnTo>
                    <a:pt x="46" y="118"/>
                  </a:lnTo>
                  <a:lnTo>
                    <a:pt x="127" y="157"/>
                  </a:lnTo>
                  <a:lnTo>
                    <a:pt x="220" y="242"/>
                  </a:lnTo>
                  <a:lnTo>
                    <a:pt x="235" y="279"/>
                  </a:lnTo>
                  <a:lnTo>
                    <a:pt x="228" y="297"/>
                  </a:lnTo>
                  <a:lnTo>
                    <a:pt x="157" y="353"/>
                  </a:lnTo>
                  <a:lnTo>
                    <a:pt x="74" y="420"/>
                  </a:lnTo>
                  <a:lnTo>
                    <a:pt x="53" y="448"/>
                  </a:lnTo>
                  <a:lnTo>
                    <a:pt x="53" y="479"/>
                  </a:lnTo>
                  <a:lnTo>
                    <a:pt x="118" y="510"/>
                  </a:lnTo>
                  <a:lnTo>
                    <a:pt x="216" y="547"/>
                  </a:lnTo>
                  <a:lnTo>
                    <a:pt x="250" y="547"/>
                  </a:lnTo>
                  <a:lnTo>
                    <a:pt x="287" y="522"/>
                  </a:lnTo>
                  <a:lnTo>
                    <a:pt x="287" y="503"/>
                  </a:lnTo>
                  <a:lnTo>
                    <a:pt x="260" y="492"/>
                  </a:lnTo>
                  <a:lnTo>
                    <a:pt x="135" y="479"/>
                  </a:lnTo>
                  <a:lnTo>
                    <a:pt x="89" y="466"/>
                  </a:lnTo>
                  <a:lnTo>
                    <a:pt x="83" y="444"/>
                  </a:lnTo>
                  <a:lnTo>
                    <a:pt x="164" y="383"/>
                  </a:lnTo>
                  <a:lnTo>
                    <a:pt x="253" y="324"/>
                  </a:lnTo>
                  <a:lnTo>
                    <a:pt x="272" y="302"/>
                  </a:lnTo>
                  <a:lnTo>
                    <a:pt x="280" y="272"/>
                  </a:lnTo>
                  <a:lnTo>
                    <a:pt x="272" y="231"/>
                  </a:lnTo>
                  <a:lnTo>
                    <a:pt x="245" y="198"/>
                  </a:lnTo>
                  <a:lnTo>
                    <a:pt x="157" y="90"/>
                  </a:lnTo>
                  <a:lnTo>
                    <a:pt x="96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49" name="Freeform 1033"/>
            <p:cNvSpPr>
              <a:spLocks/>
            </p:cNvSpPr>
            <p:nvPr/>
          </p:nvSpPr>
          <p:spPr bwMode="auto">
            <a:xfrm>
              <a:off x="1286" y="2177"/>
              <a:ext cx="169" cy="261"/>
            </a:xfrm>
            <a:custGeom>
              <a:avLst/>
              <a:gdLst>
                <a:gd name="T0" fmla="*/ 41 w 338"/>
                <a:gd name="T1" fmla="*/ 168 h 523"/>
                <a:gd name="T2" fmla="*/ 59 w 338"/>
                <a:gd name="T3" fmla="*/ 71 h 523"/>
                <a:gd name="T4" fmla="*/ 129 w 338"/>
                <a:gd name="T5" fmla="*/ 9 h 523"/>
                <a:gd name="T6" fmla="*/ 166 w 338"/>
                <a:gd name="T7" fmla="*/ 0 h 523"/>
                <a:gd name="T8" fmla="*/ 212 w 338"/>
                <a:gd name="T9" fmla="*/ 11 h 523"/>
                <a:gd name="T10" fmla="*/ 249 w 338"/>
                <a:gd name="T11" fmla="*/ 47 h 523"/>
                <a:gd name="T12" fmla="*/ 266 w 338"/>
                <a:gd name="T13" fmla="*/ 91 h 523"/>
                <a:gd name="T14" fmla="*/ 275 w 338"/>
                <a:gd name="T15" fmla="*/ 126 h 523"/>
                <a:gd name="T16" fmla="*/ 266 w 338"/>
                <a:gd name="T17" fmla="*/ 174 h 523"/>
                <a:gd name="T18" fmla="*/ 264 w 338"/>
                <a:gd name="T19" fmla="*/ 215 h 523"/>
                <a:gd name="T20" fmla="*/ 237 w 338"/>
                <a:gd name="T21" fmla="*/ 253 h 523"/>
                <a:gd name="T22" fmla="*/ 236 w 338"/>
                <a:gd name="T23" fmla="*/ 298 h 523"/>
                <a:gd name="T24" fmla="*/ 249 w 338"/>
                <a:gd name="T25" fmla="*/ 330 h 523"/>
                <a:gd name="T26" fmla="*/ 301 w 338"/>
                <a:gd name="T27" fmla="*/ 341 h 523"/>
                <a:gd name="T28" fmla="*/ 333 w 338"/>
                <a:gd name="T29" fmla="*/ 376 h 523"/>
                <a:gd name="T30" fmla="*/ 338 w 338"/>
                <a:gd name="T31" fmla="*/ 450 h 523"/>
                <a:gd name="T32" fmla="*/ 316 w 338"/>
                <a:gd name="T33" fmla="*/ 495 h 523"/>
                <a:gd name="T34" fmla="*/ 237 w 338"/>
                <a:gd name="T35" fmla="*/ 518 h 523"/>
                <a:gd name="T36" fmla="*/ 159 w 338"/>
                <a:gd name="T37" fmla="*/ 523 h 523"/>
                <a:gd name="T38" fmla="*/ 96 w 338"/>
                <a:gd name="T39" fmla="*/ 499 h 523"/>
                <a:gd name="T40" fmla="*/ 33 w 338"/>
                <a:gd name="T41" fmla="*/ 441 h 523"/>
                <a:gd name="T42" fmla="*/ 11 w 338"/>
                <a:gd name="T43" fmla="*/ 383 h 523"/>
                <a:gd name="T44" fmla="*/ 0 w 338"/>
                <a:gd name="T45" fmla="*/ 313 h 523"/>
                <a:gd name="T46" fmla="*/ 9 w 338"/>
                <a:gd name="T47" fmla="*/ 238 h 523"/>
                <a:gd name="T48" fmla="*/ 28 w 338"/>
                <a:gd name="T49" fmla="*/ 193 h 523"/>
                <a:gd name="T50" fmla="*/ 41 w 338"/>
                <a:gd name="T51" fmla="*/ 168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8" h="523">
                  <a:moveTo>
                    <a:pt x="41" y="168"/>
                  </a:moveTo>
                  <a:lnTo>
                    <a:pt x="59" y="71"/>
                  </a:lnTo>
                  <a:lnTo>
                    <a:pt x="129" y="9"/>
                  </a:lnTo>
                  <a:lnTo>
                    <a:pt x="166" y="0"/>
                  </a:lnTo>
                  <a:lnTo>
                    <a:pt x="212" y="11"/>
                  </a:lnTo>
                  <a:lnTo>
                    <a:pt x="249" y="47"/>
                  </a:lnTo>
                  <a:lnTo>
                    <a:pt x="266" y="91"/>
                  </a:lnTo>
                  <a:lnTo>
                    <a:pt x="275" y="126"/>
                  </a:lnTo>
                  <a:lnTo>
                    <a:pt x="266" y="174"/>
                  </a:lnTo>
                  <a:lnTo>
                    <a:pt x="264" y="215"/>
                  </a:lnTo>
                  <a:lnTo>
                    <a:pt x="237" y="253"/>
                  </a:lnTo>
                  <a:lnTo>
                    <a:pt x="236" y="298"/>
                  </a:lnTo>
                  <a:lnTo>
                    <a:pt x="249" y="330"/>
                  </a:lnTo>
                  <a:lnTo>
                    <a:pt x="301" y="341"/>
                  </a:lnTo>
                  <a:lnTo>
                    <a:pt x="333" y="376"/>
                  </a:lnTo>
                  <a:lnTo>
                    <a:pt x="338" y="450"/>
                  </a:lnTo>
                  <a:lnTo>
                    <a:pt x="316" y="495"/>
                  </a:lnTo>
                  <a:lnTo>
                    <a:pt x="237" y="518"/>
                  </a:lnTo>
                  <a:lnTo>
                    <a:pt x="159" y="523"/>
                  </a:lnTo>
                  <a:lnTo>
                    <a:pt x="96" y="499"/>
                  </a:lnTo>
                  <a:lnTo>
                    <a:pt x="33" y="441"/>
                  </a:lnTo>
                  <a:lnTo>
                    <a:pt x="11" y="383"/>
                  </a:lnTo>
                  <a:lnTo>
                    <a:pt x="0" y="313"/>
                  </a:lnTo>
                  <a:lnTo>
                    <a:pt x="9" y="238"/>
                  </a:lnTo>
                  <a:lnTo>
                    <a:pt x="28" y="193"/>
                  </a:lnTo>
                  <a:lnTo>
                    <a:pt x="41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456" name="Group 1040"/>
          <p:cNvGrpSpPr>
            <a:grpSpLocks/>
          </p:cNvGrpSpPr>
          <p:nvPr/>
        </p:nvGrpSpPr>
        <p:grpSpPr bwMode="auto">
          <a:xfrm>
            <a:off x="1168400" y="3400425"/>
            <a:ext cx="2193925" cy="1808163"/>
            <a:chOff x="736" y="2142"/>
            <a:chExt cx="1382" cy="1139"/>
          </a:xfrm>
        </p:grpSpPr>
        <p:grpSp>
          <p:nvGrpSpPr>
            <p:cNvPr id="445453" name="Group 1037"/>
            <p:cNvGrpSpPr>
              <a:grpSpLocks/>
            </p:cNvGrpSpPr>
            <p:nvPr/>
          </p:nvGrpSpPr>
          <p:grpSpPr bwMode="auto">
            <a:xfrm>
              <a:off x="736" y="2142"/>
              <a:ext cx="1382" cy="1139"/>
              <a:chOff x="736" y="2142"/>
              <a:chExt cx="1382" cy="1139"/>
            </a:xfrm>
          </p:grpSpPr>
          <p:sp>
            <p:nvSpPr>
              <p:cNvPr id="445451" name="Freeform 1035"/>
              <p:cNvSpPr>
                <a:spLocks/>
              </p:cNvSpPr>
              <p:nvPr/>
            </p:nvSpPr>
            <p:spPr bwMode="auto">
              <a:xfrm>
                <a:off x="736" y="2142"/>
                <a:ext cx="1382" cy="1139"/>
              </a:xfrm>
              <a:custGeom>
                <a:avLst/>
                <a:gdLst>
                  <a:gd name="T0" fmla="*/ 15 w 2765"/>
                  <a:gd name="T1" fmla="*/ 1449 h 2279"/>
                  <a:gd name="T2" fmla="*/ 37 w 2765"/>
                  <a:gd name="T3" fmla="*/ 1177 h 2279"/>
                  <a:gd name="T4" fmla="*/ 0 w 2765"/>
                  <a:gd name="T5" fmla="*/ 890 h 2279"/>
                  <a:gd name="T6" fmla="*/ 37 w 2765"/>
                  <a:gd name="T7" fmla="*/ 676 h 2279"/>
                  <a:gd name="T8" fmla="*/ 220 w 2765"/>
                  <a:gd name="T9" fmla="*/ 544 h 2279"/>
                  <a:gd name="T10" fmla="*/ 705 w 2765"/>
                  <a:gd name="T11" fmla="*/ 404 h 2279"/>
                  <a:gd name="T12" fmla="*/ 1095 w 2765"/>
                  <a:gd name="T13" fmla="*/ 361 h 2279"/>
                  <a:gd name="T14" fmla="*/ 1412 w 2765"/>
                  <a:gd name="T15" fmla="*/ 272 h 2279"/>
                  <a:gd name="T16" fmla="*/ 1602 w 2765"/>
                  <a:gd name="T17" fmla="*/ 206 h 2279"/>
                  <a:gd name="T18" fmla="*/ 1802 w 2765"/>
                  <a:gd name="T19" fmla="*/ 67 h 2279"/>
                  <a:gd name="T20" fmla="*/ 2051 w 2765"/>
                  <a:gd name="T21" fmla="*/ 0 h 2279"/>
                  <a:gd name="T22" fmla="*/ 2177 w 2765"/>
                  <a:gd name="T23" fmla="*/ 60 h 2279"/>
                  <a:gd name="T24" fmla="*/ 2558 w 2765"/>
                  <a:gd name="T25" fmla="*/ 412 h 2279"/>
                  <a:gd name="T26" fmla="*/ 2765 w 2765"/>
                  <a:gd name="T27" fmla="*/ 626 h 2279"/>
                  <a:gd name="T28" fmla="*/ 2735 w 2765"/>
                  <a:gd name="T29" fmla="*/ 735 h 2279"/>
                  <a:gd name="T30" fmla="*/ 2706 w 2765"/>
                  <a:gd name="T31" fmla="*/ 1074 h 2279"/>
                  <a:gd name="T32" fmla="*/ 2669 w 2765"/>
                  <a:gd name="T33" fmla="*/ 1405 h 2279"/>
                  <a:gd name="T34" fmla="*/ 2566 w 2765"/>
                  <a:gd name="T35" fmla="*/ 1529 h 2279"/>
                  <a:gd name="T36" fmla="*/ 2551 w 2765"/>
                  <a:gd name="T37" fmla="*/ 1449 h 2279"/>
                  <a:gd name="T38" fmla="*/ 2397 w 2765"/>
                  <a:gd name="T39" fmla="*/ 1397 h 2279"/>
                  <a:gd name="T40" fmla="*/ 2177 w 2765"/>
                  <a:gd name="T41" fmla="*/ 1477 h 2279"/>
                  <a:gd name="T42" fmla="*/ 1963 w 2765"/>
                  <a:gd name="T43" fmla="*/ 1603 h 2279"/>
                  <a:gd name="T44" fmla="*/ 1683 w 2765"/>
                  <a:gd name="T45" fmla="*/ 1743 h 2279"/>
                  <a:gd name="T46" fmla="*/ 1412 w 2765"/>
                  <a:gd name="T47" fmla="*/ 1853 h 2279"/>
                  <a:gd name="T48" fmla="*/ 1095 w 2765"/>
                  <a:gd name="T49" fmla="*/ 1926 h 2279"/>
                  <a:gd name="T50" fmla="*/ 875 w 2765"/>
                  <a:gd name="T51" fmla="*/ 2000 h 2279"/>
                  <a:gd name="T52" fmla="*/ 838 w 2765"/>
                  <a:gd name="T53" fmla="*/ 2184 h 2279"/>
                  <a:gd name="T54" fmla="*/ 750 w 2765"/>
                  <a:gd name="T55" fmla="*/ 2279 h 2279"/>
                  <a:gd name="T56" fmla="*/ 618 w 2765"/>
                  <a:gd name="T57" fmla="*/ 2132 h 2279"/>
                  <a:gd name="T58" fmla="*/ 631 w 2765"/>
                  <a:gd name="T59" fmla="*/ 2015 h 2279"/>
                  <a:gd name="T60" fmla="*/ 294 w 2765"/>
                  <a:gd name="T61" fmla="*/ 1677 h 2279"/>
                  <a:gd name="T62" fmla="*/ 117 w 2765"/>
                  <a:gd name="T63" fmla="*/ 1529 h 2279"/>
                  <a:gd name="T64" fmla="*/ 117 w 2765"/>
                  <a:gd name="T65" fmla="*/ 1677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65" h="2279">
                    <a:moveTo>
                      <a:pt x="22" y="1610"/>
                    </a:moveTo>
                    <a:lnTo>
                      <a:pt x="15" y="1449"/>
                    </a:lnTo>
                    <a:lnTo>
                      <a:pt x="37" y="1309"/>
                    </a:lnTo>
                    <a:lnTo>
                      <a:pt x="37" y="1177"/>
                    </a:lnTo>
                    <a:lnTo>
                      <a:pt x="7" y="1015"/>
                    </a:lnTo>
                    <a:lnTo>
                      <a:pt x="0" y="890"/>
                    </a:lnTo>
                    <a:lnTo>
                      <a:pt x="7" y="757"/>
                    </a:lnTo>
                    <a:lnTo>
                      <a:pt x="37" y="676"/>
                    </a:lnTo>
                    <a:lnTo>
                      <a:pt x="117" y="618"/>
                    </a:lnTo>
                    <a:lnTo>
                      <a:pt x="220" y="544"/>
                    </a:lnTo>
                    <a:lnTo>
                      <a:pt x="463" y="463"/>
                    </a:lnTo>
                    <a:lnTo>
                      <a:pt x="705" y="404"/>
                    </a:lnTo>
                    <a:lnTo>
                      <a:pt x="919" y="367"/>
                    </a:lnTo>
                    <a:lnTo>
                      <a:pt x="1095" y="361"/>
                    </a:lnTo>
                    <a:lnTo>
                      <a:pt x="1265" y="309"/>
                    </a:lnTo>
                    <a:lnTo>
                      <a:pt x="1412" y="272"/>
                    </a:lnTo>
                    <a:lnTo>
                      <a:pt x="1485" y="243"/>
                    </a:lnTo>
                    <a:lnTo>
                      <a:pt x="1602" y="206"/>
                    </a:lnTo>
                    <a:lnTo>
                      <a:pt x="1706" y="154"/>
                    </a:lnTo>
                    <a:lnTo>
                      <a:pt x="1802" y="67"/>
                    </a:lnTo>
                    <a:lnTo>
                      <a:pt x="1911" y="37"/>
                    </a:lnTo>
                    <a:lnTo>
                      <a:pt x="2051" y="0"/>
                    </a:lnTo>
                    <a:lnTo>
                      <a:pt x="2118" y="8"/>
                    </a:lnTo>
                    <a:lnTo>
                      <a:pt x="2177" y="60"/>
                    </a:lnTo>
                    <a:lnTo>
                      <a:pt x="2353" y="206"/>
                    </a:lnTo>
                    <a:lnTo>
                      <a:pt x="2558" y="412"/>
                    </a:lnTo>
                    <a:lnTo>
                      <a:pt x="2699" y="537"/>
                    </a:lnTo>
                    <a:lnTo>
                      <a:pt x="2765" y="626"/>
                    </a:lnTo>
                    <a:lnTo>
                      <a:pt x="2765" y="685"/>
                    </a:lnTo>
                    <a:lnTo>
                      <a:pt x="2735" y="735"/>
                    </a:lnTo>
                    <a:lnTo>
                      <a:pt x="2706" y="831"/>
                    </a:lnTo>
                    <a:lnTo>
                      <a:pt x="2706" y="1074"/>
                    </a:lnTo>
                    <a:lnTo>
                      <a:pt x="2691" y="1264"/>
                    </a:lnTo>
                    <a:lnTo>
                      <a:pt x="2669" y="1405"/>
                    </a:lnTo>
                    <a:lnTo>
                      <a:pt x="2632" y="1508"/>
                    </a:lnTo>
                    <a:lnTo>
                      <a:pt x="2566" y="1529"/>
                    </a:lnTo>
                    <a:lnTo>
                      <a:pt x="2536" y="1499"/>
                    </a:lnTo>
                    <a:lnTo>
                      <a:pt x="2551" y="1449"/>
                    </a:lnTo>
                    <a:lnTo>
                      <a:pt x="2558" y="1323"/>
                    </a:lnTo>
                    <a:lnTo>
                      <a:pt x="2397" y="1397"/>
                    </a:lnTo>
                    <a:lnTo>
                      <a:pt x="2301" y="1449"/>
                    </a:lnTo>
                    <a:lnTo>
                      <a:pt x="2177" y="1477"/>
                    </a:lnTo>
                    <a:lnTo>
                      <a:pt x="2081" y="1523"/>
                    </a:lnTo>
                    <a:lnTo>
                      <a:pt x="1963" y="1603"/>
                    </a:lnTo>
                    <a:lnTo>
                      <a:pt x="1853" y="1662"/>
                    </a:lnTo>
                    <a:lnTo>
                      <a:pt x="1683" y="1743"/>
                    </a:lnTo>
                    <a:lnTo>
                      <a:pt x="1574" y="1780"/>
                    </a:lnTo>
                    <a:lnTo>
                      <a:pt x="1412" y="1853"/>
                    </a:lnTo>
                    <a:lnTo>
                      <a:pt x="1228" y="1889"/>
                    </a:lnTo>
                    <a:lnTo>
                      <a:pt x="1095" y="1926"/>
                    </a:lnTo>
                    <a:lnTo>
                      <a:pt x="949" y="1963"/>
                    </a:lnTo>
                    <a:lnTo>
                      <a:pt x="875" y="2000"/>
                    </a:lnTo>
                    <a:lnTo>
                      <a:pt x="845" y="2074"/>
                    </a:lnTo>
                    <a:lnTo>
                      <a:pt x="838" y="2184"/>
                    </a:lnTo>
                    <a:lnTo>
                      <a:pt x="816" y="2243"/>
                    </a:lnTo>
                    <a:lnTo>
                      <a:pt x="750" y="2279"/>
                    </a:lnTo>
                    <a:lnTo>
                      <a:pt x="646" y="2220"/>
                    </a:lnTo>
                    <a:lnTo>
                      <a:pt x="618" y="2132"/>
                    </a:lnTo>
                    <a:lnTo>
                      <a:pt x="655" y="2059"/>
                    </a:lnTo>
                    <a:lnTo>
                      <a:pt x="631" y="2015"/>
                    </a:lnTo>
                    <a:lnTo>
                      <a:pt x="492" y="1860"/>
                    </a:lnTo>
                    <a:lnTo>
                      <a:pt x="294" y="1677"/>
                    </a:lnTo>
                    <a:lnTo>
                      <a:pt x="169" y="1559"/>
                    </a:lnTo>
                    <a:lnTo>
                      <a:pt x="117" y="1529"/>
                    </a:lnTo>
                    <a:lnTo>
                      <a:pt x="95" y="1581"/>
                    </a:lnTo>
                    <a:lnTo>
                      <a:pt x="117" y="1677"/>
                    </a:lnTo>
                    <a:lnTo>
                      <a:pt x="22" y="1610"/>
                    </a:lnTo>
                    <a:close/>
                  </a:path>
                </a:pathLst>
              </a:custGeom>
              <a:solidFill>
                <a:srgbClr val="996633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52" name="Freeform 1036"/>
              <p:cNvSpPr>
                <a:spLocks/>
              </p:cNvSpPr>
              <p:nvPr/>
            </p:nvSpPr>
            <p:spPr bwMode="auto">
              <a:xfrm>
                <a:off x="755" y="2474"/>
                <a:ext cx="1356" cy="805"/>
              </a:xfrm>
              <a:custGeom>
                <a:avLst/>
                <a:gdLst>
                  <a:gd name="T0" fmla="*/ 691 w 2713"/>
                  <a:gd name="T1" fmla="*/ 1580 h 1611"/>
                  <a:gd name="T2" fmla="*/ 699 w 2713"/>
                  <a:gd name="T3" fmla="*/ 1426 h 1611"/>
                  <a:gd name="T4" fmla="*/ 691 w 2713"/>
                  <a:gd name="T5" fmla="*/ 1088 h 1611"/>
                  <a:gd name="T6" fmla="*/ 691 w 2713"/>
                  <a:gd name="T7" fmla="*/ 838 h 1611"/>
                  <a:gd name="T8" fmla="*/ 654 w 2713"/>
                  <a:gd name="T9" fmla="*/ 772 h 1611"/>
                  <a:gd name="T10" fmla="*/ 381 w 2713"/>
                  <a:gd name="T11" fmla="*/ 485 h 1611"/>
                  <a:gd name="T12" fmla="*/ 205 w 2713"/>
                  <a:gd name="T13" fmla="*/ 309 h 1611"/>
                  <a:gd name="T14" fmla="*/ 59 w 2713"/>
                  <a:gd name="T15" fmla="*/ 183 h 1611"/>
                  <a:gd name="T16" fmla="*/ 0 w 2713"/>
                  <a:gd name="T17" fmla="*/ 118 h 1611"/>
                  <a:gd name="T18" fmla="*/ 15 w 2713"/>
                  <a:gd name="T19" fmla="*/ 81 h 1611"/>
                  <a:gd name="T20" fmla="*/ 37 w 2713"/>
                  <a:gd name="T21" fmla="*/ 81 h 1611"/>
                  <a:gd name="T22" fmla="*/ 139 w 2713"/>
                  <a:gd name="T23" fmla="*/ 191 h 1611"/>
                  <a:gd name="T24" fmla="*/ 279 w 2713"/>
                  <a:gd name="T25" fmla="*/ 301 h 1611"/>
                  <a:gd name="T26" fmla="*/ 412 w 2713"/>
                  <a:gd name="T27" fmla="*/ 479 h 1611"/>
                  <a:gd name="T28" fmla="*/ 536 w 2713"/>
                  <a:gd name="T29" fmla="*/ 610 h 1611"/>
                  <a:gd name="T30" fmla="*/ 654 w 2713"/>
                  <a:gd name="T31" fmla="*/ 699 h 1611"/>
                  <a:gd name="T32" fmla="*/ 727 w 2713"/>
                  <a:gd name="T33" fmla="*/ 764 h 1611"/>
                  <a:gd name="T34" fmla="*/ 779 w 2713"/>
                  <a:gd name="T35" fmla="*/ 751 h 1611"/>
                  <a:gd name="T36" fmla="*/ 830 w 2713"/>
                  <a:gd name="T37" fmla="*/ 714 h 1611"/>
                  <a:gd name="T38" fmla="*/ 993 w 2713"/>
                  <a:gd name="T39" fmla="*/ 677 h 1611"/>
                  <a:gd name="T40" fmla="*/ 1287 w 2713"/>
                  <a:gd name="T41" fmla="*/ 596 h 1611"/>
                  <a:gd name="T42" fmla="*/ 1463 w 2713"/>
                  <a:gd name="T43" fmla="*/ 500 h 1611"/>
                  <a:gd name="T44" fmla="*/ 1668 w 2713"/>
                  <a:gd name="T45" fmla="*/ 412 h 1611"/>
                  <a:gd name="T46" fmla="*/ 1882 w 2713"/>
                  <a:gd name="T47" fmla="*/ 331 h 1611"/>
                  <a:gd name="T48" fmla="*/ 2103 w 2713"/>
                  <a:gd name="T49" fmla="*/ 235 h 1611"/>
                  <a:gd name="T50" fmla="*/ 2258 w 2713"/>
                  <a:gd name="T51" fmla="*/ 183 h 1611"/>
                  <a:gd name="T52" fmla="*/ 2441 w 2713"/>
                  <a:gd name="T53" fmla="*/ 103 h 1611"/>
                  <a:gd name="T54" fmla="*/ 2587 w 2713"/>
                  <a:gd name="T55" fmla="*/ 66 h 1611"/>
                  <a:gd name="T56" fmla="*/ 2713 w 2713"/>
                  <a:gd name="T57" fmla="*/ 0 h 1611"/>
                  <a:gd name="T58" fmla="*/ 2669 w 2713"/>
                  <a:gd name="T59" fmla="*/ 118 h 1611"/>
                  <a:gd name="T60" fmla="*/ 2595 w 2713"/>
                  <a:gd name="T61" fmla="*/ 118 h 1611"/>
                  <a:gd name="T62" fmla="*/ 2500 w 2713"/>
                  <a:gd name="T63" fmla="*/ 139 h 1611"/>
                  <a:gd name="T64" fmla="*/ 2330 w 2713"/>
                  <a:gd name="T65" fmla="*/ 191 h 1611"/>
                  <a:gd name="T66" fmla="*/ 2206 w 2713"/>
                  <a:gd name="T67" fmla="*/ 242 h 1611"/>
                  <a:gd name="T68" fmla="*/ 2051 w 2713"/>
                  <a:gd name="T69" fmla="*/ 294 h 1611"/>
                  <a:gd name="T70" fmla="*/ 1949 w 2713"/>
                  <a:gd name="T71" fmla="*/ 346 h 1611"/>
                  <a:gd name="T72" fmla="*/ 1779 w 2713"/>
                  <a:gd name="T73" fmla="*/ 412 h 1611"/>
                  <a:gd name="T74" fmla="*/ 1668 w 2713"/>
                  <a:gd name="T75" fmla="*/ 412 h 1611"/>
                  <a:gd name="T76" fmla="*/ 1507 w 2713"/>
                  <a:gd name="T77" fmla="*/ 529 h 1611"/>
                  <a:gd name="T78" fmla="*/ 1396 w 2713"/>
                  <a:gd name="T79" fmla="*/ 581 h 1611"/>
                  <a:gd name="T80" fmla="*/ 1257 w 2713"/>
                  <a:gd name="T81" fmla="*/ 632 h 1611"/>
                  <a:gd name="T82" fmla="*/ 1080 w 2713"/>
                  <a:gd name="T83" fmla="*/ 692 h 1611"/>
                  <a:gd name="T84" fmla="*/ 941 w 2713"/>
                  <a:gd name="T85" fmla="*/ 727 h 1611"/>
                  <a:gd name="T86" fmla="*/ 845 w 2713"/>
                  <a:gd name="T87" fmla="*/ 772 h 1611"/>
                  <a:gd name="T88" fmla="*/ 758 w 2713"/>
                  <a:gd name="T89" fmla="*/ 816 h 1611"/>
                  <a:gd name="T90" fmla="*/ 736 w 2713"/>
                  <a:gd name="T91" fmla="*/ 934 h 1611"/>
                  <a:gd name="T92" fmla="*/ 736 w 2713"/>
                  <a:gd name="T93" fmla="*/ 1213 h 1611"/>
                  <a:gd name="T94" fmla="*/ 736 w 2713"/>
                  <a:gd name="T95" fmla="*/ 1404 h 1611"/>
                  <a:gd name="T96" fmla="*/ 749 w 2713"/>
                  <a:gd name="T97" fmla="*/ 1567 h 1611"/>
                  <a:gd name="T98" fmla="*/ 706 w 2713"/>
                  <a:gd name="T99" fmla="*/ 1611 h 1611"/>
                  <a:gd name="T100" fmla="*/ 691 w 2713"/>
                  <a:gd name="T101" fmla="*/ 1580 h 1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13" h="1611">
                    <a:moveTo>
                      <a:pt x="691" y="1580"/>
                    </a:moveTo>
                    <a:lnTo>
                      <a:pt x="699" y="1426"/>
                    </a:lnTo>
                    <a:lnTo>
                      <a:pt x="691" y="1088"/>
                    </a:lnTo>
                    <a:lnTo>
                      <a:pt x="691" y="838"/>
                    </a:lnTo>
                    <a:lnTo>
                      <a:pt x="654" y="772"/>
                    </a:lnTo>
                    <a:lnTo>
                      <a:pt x="381" y="485"/>
                    </a:lnTo>
                    <a:lnTo>
                      <a:pt x="205" y="309"/>
                    </a:lnTo>
                    <a:lnTo>
                      <a:pt x="59" y="183"/>
                    </a:lnTo>
                    <a:lnTo>
                      <a:pt x="0" y="118"/>
                    </a:lnTo>
                    <a:lnTo>
                      <a:pt x="15" y="81"/>
                    </a:lnTo>
                    <a:lnTo>
                      <a:pt x="37" y="81"/>
                    </a:lnTo>
                    <a:lnTo>
                      <a:pt x="139" y="191"/>
                    </a:lnTo>
                    <a:lnTo>
                      <a:pt x="279" y="301"/>
                    </a:lnTo>
                    <a:lnTo>
                      <a:pt x="412" y="479"/>
                    </a:lnTo>
                    <a:lnTo>
                      <a:pt x="536" y="610"/>
                    </a:lnTo>
                    <a:lnTo>
                      <a:pt x="654" y="699"/>
                    </a:lnTo>
                    <a:lnTo>
                      <a:pt x="727" y="764"/>
                    </a:lnTo>
                    <a:lnTo>
                      <a:pt x="779" y="751"/>
                    </a:lnTo>
                    <a:lnTo>
                      <a:pt x="830" y="714"/>
                    </a:lnTo>
                    <a:lnTo>
                      <a:pt x="993" y="677"/>
                    </a:lnTo>
                    <a:lnTo>
                      <a:pt x="1287" y="596"/>
                    </a:lnTo>
                    <a:lnTo>
                      <a:pt x="1463" y="500"/>
                    </a:lnTo>
                    <a:lnTo>
                      <a:pt x="1668" y="412"/>
                    </a:lnTo>
                    <a:lnTo>
                      <a:pt x="1882" y="331"/>
                    </a:lnTo>
                    <a:lnTo>
                      <a:pt x="2103" y="235"/>
                    </a:lnTo>
                    <a:lnTo>
                      <a:pt x="2258" y="183"/>
                    </a:lnTo>
                    <a:lnTo>
                      <a:pt x="2441" y="103"/>
                    </a:lnTo>
                    <a:lnTo>
                      <a:pt x="2587" y="66"/>
                    </a:lnTo>
                    <a:lnTo>
                      <a:pt x="2713" y="0"/>
                    </a:lnTo>
                    <a:lnTo>
                      <a:pt x="2669" y="118"/>
                    </a:lnTo>
                    <a:lnTo>
                      <a:pt x="2595" y="118"/>
                    </a:lnTo>
                    <a:lnTo>
                      <a:pt x="2500" y="139"/>
                    </a:lnTo>
                    <a:lnTo>
                      <a:pt x="2330" y="191"/>
                    </a:lnTo>
                    <a:lnTo>
                      <a:pt x="2206" y="242"/>
                    </a:lnTo>
                    <a:lnTo>
                      <a:pt x="2051" y="294"/>
                    </a:lnTo>
                    <a:lnTo>
                      <a:pt x="1949" y="346"/>
                    </a:lnTo>
                    <a:lnTo>
                      <a:pt x="1779" y="412"/>
                    </a:lnTo>
                    <a:lnTo>
                      <a:pt x="1668" y="412"/>
                    </a:lnTo>
                    <a:lnTo>
                      <a:pt x="1507" y="529"/>
                    </a:lnTo>
                    <a:lnTo>
                      <a:pt x="1396" y="581"/>
                    </a:lnTo>
                    <a:lnTo>
                      <a:pt x="1257" y="632"/>
                    </a:lnTo>
                    <a:lnTo>
                      <a:pt x="1080" y="692"/>
                    </a:lnTo>
                    <a:lnTo>
                      <a:pt x="941" y="727"/>
                    </a:lnTo>
                    <a:lnTo>
                      <a:pt x="845" y="772"/>
                    </a:lnTo>
                    <a:lnTo>
                      <a:pt x="758" y="816"/>
                    </a:lnTo>
                    <a:lnTo>
                      <a:pt x="736" y="934"/>
                    </a:lnTo>
                    <a:lnTo>
                      <a:pt x="736" y="1213"/>
                    </a:lnTo>
                    <a:lnTo>
                      <a:pt x="736" y="1404"/>
                    </a:lnTo>
                    <a:lnTo>
                      <a:pt x="749" y="1567"/>
                    </a:lnTo>
                    <a:lnTo>
                      <a:pt x="706" y="1611"/>
                    </a:lnTo>
                    <a:lnTo>
                      <a:pt x="691" y="15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454" name="Freeform 1038"/>
            <p:cNvSpPr>
              <a:spLocks/>
            </p:cNvSpPr>
            <p:nvPr/>
          </p:nvSpPr>
          <p:spPr bwMode="auto">
            <a:xfrm>
              <a:off x="1309" y="2326"/>
              <a:ext cx="328" cy="227"/>
            </a:xfrm>
            <a:custGeom>
              <a:avLst/>
              <a:gdLst>
                <a:gd name="T0" fmla="*/ 8 w 655"/>
                <a:gd name="T1" fmla="*/ 133 h 456"/>
                <a:gd name="T2" fmla="*/ 170 w 655"/>
                <a:gd name="T3" fmla="*/ 96 h 456"/>
                <a:gd name="T4" fmla="*/ 265 w 655"/>
                <a:gd name="T5" fmla="*/ 52 h 456"/>
                <a:gd name="T6" fmla="*/ 332 w 655"/>
                <a:gd name="T7" fmla="*/ 0 h 456"/>
                <a:gd name="T8" fmla="*/ 398 w 655"/>
                <a:gd name="T9" fmla="*/ 67 h 456"/>
                <a:gd name="T10" fmla="*/ 500 w 655"/>
                <a:gd name="T11" fmla="*/ 163 h 456"/>
                <a:gd name="T12" fmla="*/ 589 w 655"/>
                <a:gd name="T13" fmla="*/ 214 h 456"/>
                <a:gd name="T14" fmla="*/ 655 w 655"/>
                <a:gd name="T15" fmla="*/ 281 h 456"/>
                <a:gd name="T16" fmla="*/ 618 w 655"/>
                <a:gd name="T17" fmla="*/ 339 h 456"/>
                <a:gd name="T18" fmla="*/ 487 w 655"/>
                <a:gd name="T19" fmla="*/ 398 h 456"/>
                <a:gd name="T20" fmla="*/ 354 w 655"/>
                <a:gd name="T21" fmla="*/ 456 h 456"/>
                <a:gd name="T22" fmla="*/ 295 w 655"/>
                <a:gd name="T23" fmla="*/ 456 h 456"/>
                <a:gd name="T24" fmla="*/ 213 w 655"/>
                <a:gd name="T25" fmla="*/ 353 h 456"/>
                <a:gd name="T26" fmla="*/ 133 w 655"/>
                <a:gd name="T27" fmla="*/ 287 h 456"/>
                <a:gd name="T28" fmla="*/ 52 w 655"/>
                <a:gd name="T29" fmla="*/ 244 h 456"/>
                <a:gd name="T30" fmla="*/ 0 w 655"/>
                <a:gd name="T31" fmla="*/ 170 h 456"/>
                <a:gd name="T32" fmla="*/ 8 w 655"/>
                <a:gd name="T33" fmla="*/ 13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456">
                  <a:moveTo>
                    <a:pt x="8" y="133"/>
                  </a:moveTo>
                  <a:lnTo>
                    <a:pt x="170" y="96"/>
                  </a:lnTo>
                  <a:lnTo>
                    <a:pt x="265" y="52"/>
                  </a:lnTo>
                  <a:lnTo>
                    <a:pt x="332" y="0"/>
                  </a:lnTo>
                  <a:lnTo>
                    <a:pt x="398" y="67"/>
                  </a:lnTo>
                  <a:lnTo>
                    <a:pt x="500" y="163"/>
                  </a:lnTo>
                  <a:lnTo>
                    <a:pt x="589" y="214"/>
                  </a:lnTo>
                  <a:lnTo>
                    <a:pt x="655" y="281"/>
                  </a:lnTo>
                  <a:lnTo>
                    <a:pt x="618" y="339"/>
                  </a:lnTo>
                  <a:lnTo>
                    <a:pt x="487" y="398"/>
                  </a:lnTo>
                  <a:lnTo>
                    <a:pt x="354" y="456"/>
                  </a:lnTo>
                  <a:lnTo>
                    <a:pt x="295" y="456"/>
                  </a:lnTo>
                  <a:lnTo>
                    <a:pt x="213" y="353"/>
                  </a:lnTo>
                  <a:lnTo>
                    <a:pt x="133" y="287"/>
                  </a:lnTo>
                  <a:lnTo>
                    <a:pt x="52" y="244"/>
                  </a:lnTo>
                  <a:lnTo>
                    <a:pt x="0" y="170"/>
                  </a:lnTo>
                  <a:lnTo>
                    <a:pt x="8" y="133"/>
                  </a:lnTo>
                  <a:close/>
                </a:path>
              </a:pathLst>
            </a:custGeom>
            <a:solidFill>
              <a:srgbClr val="F8F8F8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455" name="Freeform 1039"/>
            <p:cNvSpPr>
              <a:spLocks/>
            </p:cNvSpPr>
            <p:nvPr/>
          </p:nvSpPr>
          <p:spPr bwMode="auto">
            <a:xfrm>
              <a:off x="1372" y="2326"/>
              <a:ext cx="70" cy="115"/>
            </a:xfrm>
            <a:custGeom>
              <a:avLst/>
              <a:gdLst>
                <a:gd name="T0" fmla="*/ 134 w 141"/>
                <a:gd name="T1" fmla="*/ 191 h 228"/>
                <a:gd name="T2" fmla="*/ 24 w 141"/>
                <a:gd name="T3" fmla="*/ 0 h 228"/>
                <a:gd name="T4" fmla="*/ 0 w 141"/>
                <a:gd name="T5" fmla="*/ 15 h 228"/>
                <a:gd name="T6" fmla="*/ 9 w 141"/>
                <a:gd name="T7" fmla="*/ 37 h 228"/>
                <a:gd name="T8" fmla="*/ 113 w 141"/>
                <a:gd name="T9" fmla="*/ 221 h 228"/>
                <a:gd name="T10" fmla="*/ 141 w 141"/>
                <a:gd name="T11" fmla="*/ 228 h 228"/>
                <a:gd name="T12" fmla="*/ 134 w 141"/>
                <a:gd name="T13" fmla="*/ 19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28">
                  <a:moveTo>
                    <a:pt x="134" y="191"/>
                  </a:moveTo>
                  <a:lnTo>
                    <a:pt x="24" y="0"/>
                  </a:lnTo>
                  <a:lnTo>
                    <a:pt x="0" y="15"/>
                  </a:lnTo>
                  <a:lnTo>
                    <a:pt x="9" y="37"/>
                  </a:lnTo>
                  <a:lnTo>
                    <a:pt x="113" y="221"/>
                  </a:lnTo>
                  <a:lnTo>
                    <a:pt x="141" y="228"/>
                  </a:lnTo>
                  <a:lnTo>
                    <a:pt x="134" y="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460" name="Group 1044"/>
          <p:cNvGrpSpPr>
            <a:grpSpLocks/>
          </p:cNvGrpSpPr>
          <p:nvPr/>
        </p:nvGrpSpPr>
        <p:grpSpPr bwMode="auto">
          <a:xfrm>
            <a:off x="1927225" y="3154363"/>
            <a:ext cx="514350" cy="781050"/>
            <a:chOff x="1214" y="1987"/>
            <a:chExt cx="324" cy="492"/>
          </a:xfrm>
        </p:grpSpPr>
        <p:sp>
          <p:nvSpPr>
            <p:cNvPr id="445457" name="Freeform 1041"/>
            <p:cNvSpPr>
              <a:spLocks/>
            </p:cNvSpPr>
            <p:nvPr/>
          </p:nvSpPr>
          <p:spPr bwMode="auto">
            <a:xfrm>
              <a:off x="1327" y="1987"/>
              <a:ext cx="145" cy="199"/>
            </a:xfrm>
            <a:custGeom>
              <a:avLst/>
              <a:gdLst>
                <a:gd name="T0" fmla="*/ 22 w 290"/>
                <a:gd name="T1" fmla="*/ 103 h 398"/>
                <a:gd name="T2" fmla="*/ 45 w 290"/>
                <a:gd name="T3" fmla="*/ 62 h 398"/>
                <a:gd name="T4" fmla="*/ 86 w 290"/>
                <a:gd name="T5" fmla="*/ 17 h 398"/>
                <a:gd name="T6" fmla="*/ 129 w 290"/>
                <a:gd name="T7" fmla="*/ 2 h 398"/>
                <a:gd name="T8" fmla="*/ 166 w 290"/>
                <a:gd name="T9" fmla="*/ 0 h 398"/>
                <a:gd name="T10" fmla="*/ 208 w 290"/>
                <a:gd name="T11" fmla="*/ 23 h 398"/>
                <a:gd name="T12" fmla="*/ 235 w 290"/>
                <a:gd name="T13" fmla="*/ 75 h 398"/>
                <a:gd name="T14" fmla="*/ 249 w 290"/>
                <a:gd name="T15" fmla="*/ 118 h 398"/>
                <a:gd name="T16" fmla="*/ 245 w 290"/>
                <a:gd name="T17" fmla="*/ 162 h 398"/>
                <a:gd name="T18" fmla="*/ 235 w 290"/>
                <a:gd name="T19" fmla="*/ 215 h 398"/>
                <a:gd name="T20" fmla="*/ 223 w 290"/>
                <a:gd name="T21" fmla="*/ 263 h 398"/>
                <a:gd name="T22" fmla="*/ 223 w 290"/>
                <a:gd name="T23" fmla="*/ 274 h 398"/>
                <a:gd name="T24" fmla="*/ 242 w 290"/>
                <a:gd name="T25" fmla="*/ 323 h 398"/>
                <a:gd name="T26" fmla="*/ 280 w 290"/>
                <a:gd name="T27" fmla="*/ 367 h 398"/>
                <a:gd name="T28" fmla="*/ 290 w 290"/>
                <a:gd name="T29" fmla="*/ 380 h 398"/>
                <a:gd name="T30" fmla="*/ 279 w 290"/>
                <a:gd name="T31" fmla="*/ 395 h 398"/>
                <a:gd name="T32" fmla="*/ 260 w 290"/>
                <a:gd name="T33" fmla="*/ 398 h 398"/>
                <a:gd name="T34" fmla="*/ 224 w 290"/>
                <a:gd name="T35" fmla="*/ 338 h 398"/>
                <a:gd name="T36" fmla="*/ 207 w 290"/>
                <a:gd name="T37" fmla="*/ 298 h 398"/>
                <a:gd name="T38" fmla="*/ 185 w 290"/>
                <a:gd name="T39" fmla="*/ 331 h 398"/>
                <a:gd name="T40" fmla="*/ 167 w 290"/>
                <a:gd name="T41" fmla="*/ 358 h 398"/>
                <a:gd name="T42" fmla="*/ 125 w 290"/>
                <a:gd name="T43" fmla="*/ 384 h 398"/>
                <a:gd name="T44" fmla="*/ 93 w 290"/>
                <a:gd name="T45" fmla="*/ 391 h 398"/>
                <a:gd name="T46" fmla="*/ 37 w 290"/>
                <a:gd name="T47" fmla="*/ 378 h 398"/>
                <a:gd name="T48" fmla="*/ 8 w 290"/>
                <a:gd name="T49" fmla="*/ 312 h 398"/>
                <a:gd name="T50" fmla="*/ 0 w 290"/>
                <a:gd name="T51" fmla="*/ 220 h 398"/>
                <a:gd name="T52" fmla="*/ 4 w 290"/>
                <a:gd name="T53" fmla="*/ 131 h 398"/>
                <a:gd name="T54" fmla="*/ 22 w 290"/>
                <a:gd name="T55" fmla="*/ 10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398">
                  <a:moveTo>
                    <a:pt x="22" y="103"/>
                  </a:moveTo>
                  <a:lnTo>
                    <a:pt x="45" y="62"/>
                  </a:lnTo>
                  <a:lnTo>
                    <a:pt x="86" y="17"/>
                  </a:lnTo>
                  <a:lnTo>
                    <a:pt x="129" y="2"/>
                  </a:lnTo>
                  <a:lnTo>
                    <a:pt x="166" y="0"/>
                  </a:lnTo>
                  <a:lnTo>
                    <a:pt x="208" y="23"/>
                  </a:lnTo>
                  <a:lnTo>
                    <a:pt x="235" y="75"/>
                  </a:lnTo>
                  <a:lnTo>
                    <a:pt x="249" y="118"/>
                  </a:lnTo>
                  <a:lnTo>
                    <a:pt x="245" y="162"/>
                  </a:lnTo>
                  <a:lnTo>
                    <a:pt x="235" y="215"/>
                  </a:lnTo>
                  <a:lnTo>
                    <a:pt x="223" y="263"/>
                  </a:lnTo>
                  <a:lnTo>
                    <a:pt x="223" y="274"/>
                  </a:lnTo>
                  <a:lnTo>
                    <a:pt x="242" y="323"/>
                  </a:lnTo>
                  <a:lnTo>
                    <a:pt x="280" y="367"/>
                  </a:lnTo>
                  <a:lnTo>
                    <a:pt x="290" y="380"/>
                  </a:lnTo>
                  <a:lnTo>
                    <a:pt x="279" y="395"/>
                  </a:lnTo>
                  <a:lnTo>
                    <a:pt x="260" y="398"/>
                  </a:lnTo>
                  <a:lnTo>
                    <a:pt x="224" y="338"/>
                  </a:lnTo>
                  <a:lnTo>
                    <a:pt x="207" y="298"/>
                  </a:lnTo>
                  <a:lnTo>
                    <a:pt x="185" y="331"/>
                  </a:lnTo>
                  <a:lnTo>
                    <a:pt x="167" y="358"/>
                  </a:lnTo>
                  <a:lnTo>
                    <a:pt x="125" y="384"/>
                  </a:lnTo>
                  <a:lnTo>
                    <a:pt x="93" y="391"/>
                  </a:lnTo>
                  <a:lnTo>
                    <a:pt x="37" y="378"/>
                  </a:lnTo>
                  <a:lnTo>
                    <a:pt x="8" y="312"/>
                  </a:lnTo>
                  <a:lnTo>
                    <a:pt x="0" y="220"/>
                  </a:lnTo>
                  <a:lnTo>
                    <a:pt x="4" y="131"/>
                  </a:lnTo>
                  <a:lnTo>
                    <a:pt x="22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8" name="Freeform 1042"/>
            <p:cNvSpPr>
              <a:spLocks/>
            </p:cNvSpPr>
            <p:nvPr/>
          </p:nvSpPr>
          <p:spPr bwMode="auto">
            <a:xfrm>
              <a:off x="1214" y="2205"/>
              <a:ext cx="277" cy="274"/>
            </a:xfrm>
            <a:custGeom>
              <a:avLst/>
              <a:gdLst>
                <a:gd name="T0" fmla="*/ 170 w 553"/>
                <a:gd name="T1" fmla="*/ 22 h 548"/>
                <a:gd name="T2" fmla="*/ 222 w 553"/>
                <a:gd name="T3" fmla="*/ 4 h 548"/>
                <a:gd name="T4" fmla="*/ 258 w 553"/>
                <a:gd name="T5" fmla="*/ 0 h 548"/>
                <a:gd name="T6" fmla="*/ 288 w 553"/>
                <a:gd name="T7" fmla="*/ 4 h 548"/>
                <a:gd name="T8" fmla="*/ 303 w 553"/>
                <a:gd name="T9" fmla="*/ 19 h 548"/>
                <a:gd name="T10" fmla="*/ 295 w 553"/>
                <a:gd name="T11" fmla="*/ 57 h 548"/>
                <a:gd name="T12" fmla="*/ 244 w 553"/>
                <a:gd name="T13" fmla="*/ 78 h 548"/>
                <a:gd name="T14" fmla="*/ 190 w 553"/>
                <a:gd name="T15" fmla="*/ 78 h 548"/>
                <a:gd name="T16" fmla="*/ 131 w 553"/>
                <a:gd name="T17" fmla="*/ 87 h 548"/>
                <a:gd name="T18" fmla="*/ 87 w 553"/>
                <a:gd name="T19" fmla="*/ 106 h 548"/>
                <a:gd name="T20" fmla="*/ 46 w 553"/>
                <a:gd name="T21" fmla="*/ 136 h 548"/>
                <a:gd name="T22" fmla="*/ 43 w 553"/>
                <a:gd name="T23" fmla="*/ 180 h 548"/>
                <a:gd name="T24" fmla="*/ 60 w 553"/>
                <a:gd name="T25" fmla="*/ 224 h 548"/>
                <a:gd name="T26" fmla="*/ 102 w 553"/>
                <a:gd name="T27" fmla="*/ 261 h 548"/>
                <a:gd name="T28" fmla="*/ 168 w 553"/>
                <a:gd name="T29" fmla="*/ 291 h 548"/>
                <a:gd name="T30" fmla="*/ 257 w 553"/>
                <a:gd name="T31" fmla="*/ 322 h 548"/>
                <a:gd name="T32" fmla="*/ 347 w 553"/>
                <a:gd name="T33" fmla="*/ 348 h 548"/>
                <a:gd name="T34" fmla="*/ 406 w 553"/>
                <a:gd name="T35" fmla="*/ 373 h 548"/>
                <a:gd name="T36" fmla="*/ 434 w 553"/>
                <a:gd name="T37" fmla="*/ 381 h 548"/>
                <a:gd name="T38" fmla="*/ 425 w 553"/>
                <a:gd name="T39" fmla="*/ 415 h 548"/>
                <a:gd name="T40" fmla="*/ 434 w 553"/>
                <a:gd name="T41" fmla="*/ 462 h 548"/>
                <a:gd name="T42" fmla="*/ 486 w 553"/>
                <a:gd name="T43" fmla="*/ 484 h 548"/>
                <a:gd name="T44" fmla="*/ 551 w 553"/>
                <a:gd name="T45" fmla="*/ 512 h 548"/>
                <a:gd name="T46" fmla="*/ 553 w 553"/>
                <a:gd name="T47" fmla="*/ 548 h 548"/>
                <a:gd name="T48" fmla="*/ 486 w 553"/>
                <a:gd name="T49" fmla="*/ 518 h 548"/>
                <a:gd name="T50" fmla="*/ 406 w 553"/>
                <a:gd name="T51" fmla="*/ 484 h 548"/>
                <a:gd name="T52" fmla="*/ 388 w 553"/>
                <a:gd name="T53" fmla="*/ 447 h 548"/>
                <a:gd name="T54" fmla="*/ 388 w 553"/>
                <a:gd name="T55" fmla="*/ 403 h 548"/>
                <a:gd name="T56" fmla="*/ 347 w 553"/>
                <a:gd name="T57" fmla="*/ 381 h 548"/>
                <a:gd name="T58" fmla="*/ 242 w 553"/>
                <a:gd name="T59" fmla="*/ 351 h 548"/>
                <a:gd name="T60" fmla="*/ 164 w 553"/>
                <a:gd name="T61" fmla="*/ 322 h 548"/>
                <a:gd name="T62" fmla="*/ 75 w 553"/>
                <a:gd name="T63" fmla="*/ 283 h 548"/>
                <a:gd name="T64" fmla="*/ 13 w 553"/>
                <a:gd name="T65" fmla="*/ 239 h 548"/>
                <a:gd name="T66" fmla="*/ 1 w 553"/>
                <a:gd name="T67" fmla="*/ 198 h 548"/>
                <a:gd name="T68" fmla="*/ 0 w 553"/>
                <a:gd name="T69" fmla="*/ 165 h 548"/>
                <a:gd name="T70" fmla="*/ 1 w 553"/>
                <a:gd name="T71" fmla="*/ 116 h 548"/>
                <a:gd name="T72" fmla="*/ 38 w 553"/>
                <a:gd name="T73" fmla="*/ 80 h 548"/>
                <a:gd name="T74" fmla="*/ 94 w 553"/>
                <a:gd name="T75" fmla="*/ 56 h 548"/>
                <a:gd name="T76" fmla="*/ 140 w 553"/>
                <a:gd name="T77" fmla="*/ 34 h 548"/>
                <a:gd name="T78" fmla="*/ 170 w 553"/>
                <a:gd name="T79" fmla="*/ 22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3" h="548">
                  <a:moveTo>
                    <a:pt x="170" y="22"/>
                  </a:moveTo>
                  <a:lnTo>
                    <a:pt x="222" y="4"/>
                  </a:lnTo>
                  <a:lnTo>
                    <a:pt x="258" y="0"/>
                  </a:lnTo>
                  <a:lnTo>
                    <a:pt x="288" y="4"/>
                  </a:lnTo>
                  <a:lnTo>
                    <a:pt x="303" y="19"/>
                  </a:lnTo>
                  <a:lnTo>
                    <a:pt x="295" y="57"/>
                  </a:lnTo>
                  <a:lnTo>
                    <a:pt x="244" y="78"/>
                  </a:lnTo>
                  <a:lnTo>
                    <a:pt x="190" y="78"/>
                  </a:lnTo>
                  <a:lnTo>
                    <a:pt x="131" y="87"/>
                  </a:lnTo>
                  <a:lnTo>
                    <a:pt x="87" y="106"/>
                  </a:lnTo>
                  <a:lnTo>
                    <a:pt x="46" y="136"/>
                  </a:lnTo>
                  <a:lnTo>
                    <a:pt x="43" y="180"/>
                  </a:lnTo>
                  <a:lnTo>
                    <a:pt x="60" y="224"/>
                  </a:lnTo>
                  <a:lnTo>
                    <a:pt x="102" y="261"/>
                  </a:lnTo>
                  <a:lnTo>
                    <a:pt x="168" y="291"/>
                  </a:lnTo>
                  <a:lnTo>
                    <a:pt x="257" y="322"/>
                  </a:lnTo>
                  <a:lnTo>
                    <a:pt x="347" y="348"/>
                  </a:lnTo>
                  <a:lnTo>
                    <a:pt x="406" y="373"/>
                  </a:lnTo>
                  <a:lnTo>
                    <a:pt x="434" y="381"/>
                  </a:lnTo>
                  <a:lnTo>
                    <a:pt x="425" y="415"/>
                  </a:lnTo>
                  <a:lnTo>
                    <a:pt x="434" y="462"/>
                  </a:lnTo>
                  <a:lnTo>
                    <a:pt x="486" y="484"/>
                  </a:lnTo>
                  <a:lnTo>
                    <a:pt x="551" y="512"/>
                  </a:lnTo>
                  <a:lnTo>
                    <a:pt x="553" y="548"/>
                  </a:lnTo>
                  <a:lnTo>
                    <a:pt x="486" y="518"/>
                  </a:lnTo>
                  <a:lnTo>
                    <a:pt x="406" y="484"/>
                  </a:lnTo>
                  <a:lnTo>
                    <a:pt x="388" y="447"/>
                  </a:lnTo>
                  <a:lnTo>
                    <a:pt x="388" y="403"/>
                  </a:lnTo>
                  <a:lnTo>
                    <a:pt x="347" y="381"/>
                  </a:lnTo>
                  <a:lnTo>
                    <a:pt x="242" y="351"/>
                  </a:lnTo>
                  <a:lnTo>
                    <a:pt x="164" y="322"/>
                  </a:lnTo>
                  <a:lnTo>
                    <a:pt x="75" y="283"/>
                  </a:lnTo>
                  <a:lnTo>
                    <a:pt x="13" y="239"/>
                  </a:lnTo>
                  <a:lnTo>
                    <a:pt x="1" y="198"/>
                  </a:lnTo>
                  <a:lnTo>
                    <a:pt x="0" y="165"/>
                  </a:lnTo>
                  <a:lnTo>
                    <a:pt x="1" y="116"/>
                  </a:lnTo>
                  <a:lnTo>
                    <a:pt x="38" y="80"/>
                  </a:lnTo>
                  <a:lnTo>
                    <a:pt x="94" y="56"/>
                  </a:lnTo>
                  <a:lnTo>
                    <a:pt x="140" y="34"/>
                  </a:lnTo>
                  <a:lnTo>
                    <a:pt x="17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59" name="Freeform 1043"/>
            <p:cNvSpPr>
              <a:spLocks/>
            </p:cNvSpPr>
            <p:nvPr/>
          </p:nvSpPr>
          <p:spPr bwMode="auto">
            <a:xfrm>
              <a:off x="1386" y="2202"/>
              <a:ext cx="152" cy="162"/>
            </a:xfrm>
            <a:custGeom>
              <a:avLst/>
              <a:gdLst>
                <a:gd name="T0" fmla="*/ 133 w 304"/>
                <a:gd name="T1" fmla="*/ 22 h 324"/>
                <a:gd name="T2" fmla="*/ 81 w 304"/>
                <a:gd name="T3" fmla="*/ 4 h 324"/>
                <a:gd name="T4" fmla="*/ 45 w 304"/>
                <a:gd name="T5" fmla="*/ 0 h 324"/>
                <a:gd name="T6" fmla="*/ 15 w 304"/>
                <a:gd name="T7" fmla="*/ 4 h 324"/>
                <a:gd name="T8" fmla="*/ 0 w 304"/>
                <a:gd name="T9" fmla="*/ 19 h 324"/>
                <a:gd name="T10" fmla="*/ 12 w 304"/>
                <a:gd name="T11" fmla="*/ 40 h 324"/>
                <a:gd name="T12" fmla="*/ 70 w 304"/>
                <a:gd name="T13" fmla="*/ 48 h 324"/>
                <a:gd name="T14" fmla="*/ 127 w 304"/>
                <a:gd name="T15" fmla="*/ 72 h 324"/>
                <a:gd name="T16" fmla="*/ 172 w 304"/>
                <a:gd name="T17" fmla="*/ 87 h 324"/>
                <a:gd name="T18" fmla="*/ 216 w 304"/>
                <a:gd name="T19" fmla="*/ 108 h 324"/>
                <a:gd name="T20" fmla="*/ 257 w 304"/>
                <a:gd name="T21" fmla="*/ 137 h 324"/>
                <a:gd name="T22" fmla="*/ 260 w 304"/>
                <a:gd name="T23" fmla="*/ 182 h 324"/>
                <a:gd name="T24" fmla="*/ 242 w 304"/>
                <a:gd name="T25" fmla="*/ 225 h 324"/>
                <a:gd name="T26" fmla="*/ 201 w 304"/>
                <a:gd name="T27" fmla="*/ 262 h 324"/>
                <a:gd name="T28" fmla="*/ 135 w 304"/>
                <a:gd name="T29" fmla="*/ 291 h 324"/>
                <a:gd name="T30" fmla="*/ 140 w 304"/>
                <a:gd name="T31" fmla="*/ 324 h 324"/>
                <a:gd name="T32" fmla="*/ 228 w 304"/>
                <a:gd name="T33" fmla="*/ 284 h 324"/>
                <a:gd name="T34" fmla="*/ 289 w 304"/>
                <a:gd name="T35" fmla="*/ 241 h 324"/>
                <a:gd name="T36" fmla="*/ 301 w 304"/>
                <a:gd name="T37" fmla="*/ 198 h 324"/>
                <a:gd name="T38" fmla="*/ 304 w 304"/>
                <a:gd name="T39" fmla="*/ 167 h 324"/>
                <a:gd name="T40" fmla="*/ 301 w 304"/>
                <a:gd name="T41" fmla="*/ 117 h 324"/>
                <a:gd name="T42" fmla="*/ 264 w 304"/>
                <a:gd name="T43" fmla="*/ 81 h 324"/>
                <a:gd name="T44" fmla="*/ 208 w 304"/>
                <a:gd name="T45" fmla="*/ 56 h 324"/>
                <a:gd name="T46" fmla="*/ 161 w 304"/>
                <a:gd name="T47" fmla="*/ 34 h 324"/>
                <a:gd name="T48" fmla="*/ 133 w 304"/>
                <a:gd name="T49" fmla="*/ 2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4" h="324">
                  <a:moveTo>
                    <a:pt x="133" y="22"/>
                  </a:moveTo>
                  <a:lnTo>
                    <a:pt x="81" y="4"/>
                  </a:lnTo>
                  <a:lnTo>
                    <a:pt x="45" y="0"/>
                  </a:lnTo>
                  <a:lnTo>
                    <a:pt x="15" y="4"/>
                  </a:lnTo>
                  <a:lnTo>
                    <a:pt x="0" y="19"/>
                  </a:lnTo>
                  <a:lnTo>
                    <a:pt x="12" y="40"/>
                  </a:lnTo>
                  <a:lnTo>
                    <a:pt x="70" y="48"/>
                  </a:lnTo>
                  <a:lnTo>
                    <a:pt x="127" y="72"/>
                  </a:lnTo>
                  <a:lnTo>
                    <a:pt x="172" y="87"/>
                  </a:lnTo>
                  <a:lnTo>
                    <a:pt x="216" y="108"/>
                  </a:lnTo>
                  <a:lnTo>
                    <a:pt x="257" y="137"/>
                  </a:lnTo>
                  <a:lnTo>
                    <a:pt x="260" y="182"/>
                  </a:lnTo>
                  <a:lnTo>
                    <a:pt x="242" y="225"/>
                  </a:lnTo>
                  <a:lnTo>
                    <a:pt x="201" y="262"/>
                  </a:lnTo>
                  <a:lnTo>
                    <a:pt x="135" y="291"/>
                  </a:lnTo>
                  <a:lnTo>
                    <a:pt x="140" y="324"/>
                  </a:lnTo>
                  <a:lnTo>
                    <a:pt x="228" y="284"/>
                  </a:lnTo>
                  <a:lnTo>
                    <a:pt x="289" y="241"/>
                  </a:lnTo>
                  <a:lnTo>
                    <a:pt x="301" y="198"/>
                  </a:lnTo>
                  <a:lnTo>
                    <a:pt x="304" y="167"/>
                  </a:lnTo>
                  <a:lnTo>
                    <a:pt x="301" y="117"/>
                  </a:lnTo>
                  <a:lnTo>
                    <a:pt x="264" y="81"/>
                  </a:lnTo>
                  <a:lnTo>
                    <a:pt x="208" y="56"/>
                  </a:lnTo>
                  <a:lnTo>
                    <a:pt x="161" y="34"/>
                  </a:lnTo>
                  <a:lnTo>
                    <a:pt x="133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555" name="Group 1139"/>
          <p:cNvGrpSpPr>
            <a:grpSpLocks/>
          </p:cNvGrpSpPr>
          <p:nvPr/>
        </p:nvGrpSpPr>
        <p:grpSpPr bwMode="auto">
          <a:xfrm>
            <a:off x="1335088" y="2516188"/>
            <a:ext cx="1927225" cy="1754187"/>
            <a:chOff x="841" y="1585"/>
            <a:chExt cx="1214" cy="1105"/>
          </a:xfrm>
        </p:grpSpPr>
        <p:grpSp>
          <p:nvGrpSpPr>
            <p:cNvPr id="445478" name="Group 1062"/>
            <p:cNvGrpSpPr>
              <a:grpSpLocks/>
            </p:cNvGrpSpPr>
            <p:nvPr/>
          </p:nvGrpSpPr>
          <p:grpSpPr bwMode="auto">
            <a:xfrm>
              <a:off x="1651" y="1585"/>
              <a:ext cx="404" cy="911"/>
              <a:chOff x="1651" y="1585"/>
              <a:chExt cx="404" cy="911"/>
            </a:xfrm>
          </p:grpSpPr>
          <p:sp>
            <p:nvSpPr>
              <p:cNvPr id="445461" name="Freeform 1045"/>
              <p:cNvSpPr>
                <a:spLocks/>
              </p:cNvSpPr>
              <p:nvPr/>
            </p:nvSpPr>
            <p:spPr bwMode="auto">
              <a:xfrm>
                <a:off x="1660" y="1625"/>
                <a:ext cx="211" cy="859"/>
              </a:xfrm>
              <a:custGeom>
                <a:avLst/>
                <a:gdLst>
                  <a:gd name="T0" fmla="*/ 417 w 424"/>
                  <a:gd name="T1" fmla="*/ 309 h 1717"/>
                  <a:gd name="T2" fmla="*/ 424 w 424"/>
                  <a:gd name="T3" fmla="*/ 372 h 1717"/>
                  <a:gd name="T4" fmla="*/ 424 w 424"/>
                  <a:gd name="T5" fmla="*/ 712 h 1717"/>
                  <a:gd name="T6" fmla="*/ 394 w 424"/>
                  <a:gd name="T7" fmla="*/ 1169 h 1717"/>
                  <a:gd name="T8" fmla="*/ 397 w 424"/>
                  <a:gd name="T9" fmla="*/ 1460 h 1717"/>
                  <a:gd name="T10" fmla="*/ 412 w 424"/>
                  <a:gd name="T11" fmla="*/ 1661 h 1717"/>
                  <a:gd name="T12" fmla="*/ 397 w 424"/>
                  <a:gd name="T13" fmla="*/ 1717 h 1717"/>
                  <a:gd name="T14" fmla="*/ 372 w 424"/>
                  <a:gd name="T15" fmla="*/ 1705 h 1717"/>
                  <a:gd name="T16" fmla="*/ 228 w 424"/>
                  <a:gd name="T17" fmla="*/ 1594 h 1717"/>
                  <a:gd name="T18" fmla="*/ 192 w 424"/>
                  <a:gd name="T19" fmla="*/ 1572 h 1717"/>
                  <a:gd name="T20" fmla="*/ 170 w 424"/>
                  <a:gd name="T21" fmla="*/ 1541 h 1717"/>
                  <a:gd name="T22" fmla="*/ 133 w 424"/>
                  <a:gd name="T23" fmla="*/ 1498 h 1717"/>
                  <a:gd name="T24" fmla="*/ 83 w 424"/>
                  <a:gd name="T25" fmla="*/ 1455 h 1717"/>
                  <a:gd name="T26" fmla="*/ 59 w 424"/>
                  <a:gd name="T27" fmla="*/ 1396 h 1717"/>
                  <a:gd name="T28" fmla="*/ 0 w 424"/>
                  <a:gd name="T29" fmla="*/ 1345 h 1717"/>
                  <a:gd name="T30" fmla="*/ 0 w 424"/>
                  <a:gd name="T31" fmla="*/ 1315 h 1717"/>
                  <a:gd name="T32" fmla="*/ 32 w 424"/>
                  <a:gd name="T33" fmla="*/ 1276 h 1717"/>
                  <a:gd name="T34" fmla="*/ 44 w 424"/>
                  <a:gd name="T35" fmla="*/ 1225 h 1717"/>
                  <a:gd name="T36" fmla="*/ 37 w 424"/>
                  <a:gd name="T37" fmla="*/ 1198 h 1717"/>
                  <a:gd name="T38" fmla="*/ 22 w 424"/>
                  <a:gd name="T39" fmla="*/ 1154 h 1717"/>
                  <a:gd name="T40" fmla="*/ 16 w 424"/>
                  <a:gd name="T41" fmla="*/ 1122 h 1717"/>
                  <a:gd name="T42" fmla="*/ 40 w 424"/>
                  <a:gd name="T43" fmla="*/ 1073 h 1717"/>
                  <a:gd name="T44" fmla="*/ 40 w 424"/>
                  <a:gd name="T45" fmla="*/ 1040 h 1717"/>
                  <a:gd name="T46" fmla="*/ 15 w 424"/>
                  <a:gd name="T47" fmla="*/ 975 h 1717"/>
                  <a:gd name="T48" fmla="*/ 15 w 424"/>
                  <a:gd name="T49" fmla="*/ 938 h 1717"/>
                  <a:gd name="T50" fmla="*/ 29 w 424"/>
                  <a:gd name="T51" fmla="*/ 909 h 1717"/>
                  <a:gd name="T52" fmla="*/ 53 w 424"/>
                  <a:gd name="T53" fmla="*/ 875 h 1717"/>
                  <a:gd name="T54" fmla="*/ 52 w 424"/>
                  <a:gd name="T55" fmla="*/ 816 h 1717"/>
                  <a:gd name="T56" fmla="*/ 37 w 424"/>
                  <a:gd name="T57" fmla="*/ 768 h 1717"/>
                  <a:gd name="T58" fmla="*/ 52 w 424"/>
                  <a:gd name="T59" fmla="*/ 712 h 1717"/>
                  <a:gd name="T60" fmla="*/ 66 w 424"/>
                  <a:gd name="T61" fmla="*/ 699 h 1717"/>
                  <a:gd name="T62" fmla="*/ 53 w 424"/>
                  <a:gd name="T63" fmla="*/ 647 h 1717"/>
                  <a:gd name="T64" fmla="*/ 22 w 424"/>
                  <a:gd name="T65" fmla="*/ 592 h 1717"/>
                  <a:gd name="T66" fmla="*/ 15 w 424"/>
                  <a:gd name="T67" fmla="*/ 556 h 1717"/>
                  <a:gd name="T68" fmla="*/ 22 w 424"/>
                  <a:gd name="T69" fmla="*/ 522 h 1717"/>
                  <a:gd name="T70" fmla="*/ 62 w 424"/>
                  <a:gd name="T71" fmla="*/ 492 h 1717"/>
                  <a:gd name="T72" fmla="*/ 59 w 424"/>
                  <a:gd name="T73" fmla="*/ 468 h 1717"/>
                  <a:gd name="T74" fmla="*/ 16 w 424"/>
                  <a:gd name="T75" fmla="*/ 390 h 1717"/>
                  <a:gd name="T76" fmla="*/ 3 w 424"/>
                  <a:gd name="T77" fmla="*/ 328 h 1717"/>
                  <a:gd name="T78" fmla="*/ 15 w 424"/>
                  <a:gd name="T79" fmla="*/ 294 h 1717"/>
                  <a:gd name="T80" fmla="*/ 53 w 424"/>
                  <a:gd name="T81" fmla="*/ 263 h 1717"/>
                  <a:gd name="T82" fmla="*/ 44 w 424"/>
                  <a:gd name="T83" fmla="*/ 235 h 1717"/>
                  <a:gd name="T84" fmla="*/ 16 w 424"/>
                  <a:gd name="T85" fmla="*/ 204 h 1717"/>
                  <a:gd name="T86" fmla="*/ 16 w 424"/>
                  <a:gd name="T87" fmla="*/ 170 h 1717"/>
                  <a:gd name="T88" fmla="*/ 62 w 424"/>
                  <a:gd name="T89" fmla="*/ 146 h 1717"/>
                  <a:gd name="T90" fmla="*/ 81 w 424"/>
                  <a:gd name="T91" fmla="*/ 122 h 1717"/>
                  <a:gd name="T92" fmla="*/ 44 w 424"/>
                  <a:gd name="T93" fmla="*/ 71 h 1717"/>
                  <a:gd name="T94" fmla="*/ 44 w 424"/>
                  <a:gd name="T95" fmla="*/ 44 h 1717"/>
                  <a:gd name="T96" fmla="*/ 88 w 424"/>
                  <a:gd name="T97" fmla="*/ 27 h 1717"/>
                  <a:gd name="T98" fmla="*/ 90 w 424"/>
                  <a:gd name="T99" fmla="*/ 0 h 1717"/>
                  <a:gd name="T100" fmla="*/ 140 w 424"/>
                  <a:gd name="T101" fmla="*/ 71 h 1717"/>
                  <a:gd name="T102" fmla="*/ 198 w 424"/>
                  <a:gd name="T103" fmla="*/ 145 h 1717"/>
                  <a:gd name="T104" fmla="*/ 272 w 424"/>
                  <a:gd name="T105" fmla="*/ 204 h 1717"/>
                  <a:gd name="T106" fmla="*/ 331 w 424"/>
                  <a:gd name="T107" fmla="*/ 250 h 1717"/>
                  <a:gd name="T108" fmla="*/ 394 w 424"/>
                  <a:gd name="T109" fmla="*/ 287 h 1717"/>
                  <a:gd name="T110" fmla="*/ 417 w 424"/>
                  <a:gd name="T111" fmla="*/ 309 h 1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4" h="1717">
                    <a:moveTo>
                      <a:pt x="417" y="309"/>
                    </a:moveTo>
                    <a:lnTo>
                      <a:pt x="424" y="372"/>
                    </a:lnTo>
                    <a:lnTo>
                      <a:pt x="424" y="712"/>
                    </a:lnTo>
                    <a:lnTo>
                      <a:pt x="394" y="1169"/>
                    </a:lnTo>
                    <a:lnTo>
                      <a:pt x="397" y="1460"/>
                    </a:lnTo>
                    <a:lnTo>
                      <a:pt x="412" y="1661"/>
                    </a:lnTo>
                    <a:lnTo>
                      <a:pt x="397" y="1717"/>
                    </a:lnTo>
                    <a:lnTo>
                      <a:pt x="372" y="1705"/>
                    </a:lnTo>
                    <a:lnTo>
                      <a:pt x="228" y="1594"/>
                    </a:lnTo>
                    <a:lnTo>
                      <a:pt x="192" y="1572"/>
                    </a:lnTo>
                    <a:lnTo>
                      <a:pt x="170" y="1541"/>
                    </a:lnTo>
                    <a:lnTo>
                      <a:pt x="133" y="1498"/>
                    </a:lnTo>
                    <a:lnTo>
                      <a:pt x="83" y="1455"/>
                    </a:lnTo>
                    <a:lnTo>
                      <a:pt x="59" y="1396"/>
                    </a:lnTo>
                    <a:lnTo>
                      <a:pt x="0" y="1345"/>
                    </a:lnTo>
                    <a:lnTo>
                      <a:pt x="0" y="1315"/>
                    </a:lnTo>
                    <a:lnTo>
                      <a:pt x="32" y="1276"/>
                    </a:lnTo>
                    <a:lnTo>
                      <a:pt x="44" y="1225"/>
                    </a:lnTo>
                    <a:lnTo>
                      <a:pt x="37" y="1198"/>
                    </a:lnTo>
                    <a:lnTo>
                      <a:pt x="22" y="1154"/>
                    </a:lnTo>
                    <a:lnTo>
                      <a:pt x="16" y="1122"/>
                    </a:lnTo>
                    <a:lnTo>
                      <a:pt x="40" y="1073"/>
                    </a:lnTo>
                    <a:lnTo>
                      <a:pt x="40" y="1040"/>
                    </a:lnTo>
                    <a:lnTo>
                      <a:pt x="15" y="975"/>
                    </a:lnTo>
                    <a:lnTo>
                      <a:pt x="15" y="938"/>
                    </a:lnTo>
                    <a:lnTo>
                      <a:pt x="29" y="909"/>
                    </a:lnTo>
                    <a:lnTo>
                      <a:pt x="53" y="875"/>
                    </a:lnTo>
                    <a:lnTo>
                      <a:pt x="52" y="816"/>
                    </a:lnTo>
                    <a:lnTo>
                      <a:pt x="37" y="768"/>
                    </a:lnTo>
                    <a:lnTo>
                      <a:pt x="52" y="712"/>
                    </a:lnTo>
                    <a:lnTo>
                      <a:pt x="66" y="699"/>
                    </a:lnTo>
                    <a:lnTo>
                      <a:pt x="53" y="647"/>
                    </a:lnTo>
                    <a:lnTo>
                      <a:pt x="22" y="592"/>
                    </a:lnTo>
                    <a:lnTo>
                      <a:pt x="15" y="556"/>
                    </a:lnTo>
                    <a:lnTo>
                      <a:pt x="22" y="522"/>
                    </a:lnTo>
                    <a:lnTo>
                      <a:pt x="62" y="492"/>
                    </a:lnTo>
                    <a:lnTo>
                      <a:pt x="59" y="468"/>
                    </a:lnTo>
                    <a:lnTo>
                      <a:pt x="16" y="390"/>
                    </a:lnTo>
                    <a:lnTo>
                      <a:pt x="3" y="328"/>
                    </a:lnTo>
                    <a:lnTo>
                      <a:pt x="15" y="294"/>
                    </a:lnTo>
                    <a:lnTo>
                      <a:pt x="53" y="263"/>
                    </a:lnTo>
                    <a:lnTo>
                      <a:pt x="44" y="235"/>
                    </a:lnTo>
                    <a:lnTo>
                      <a:pt x="16" y="204"/>
                    </a:lnTo>
                    <a:lnTo>
                      <a:pt x="16" y="170"/>
                    </a:lnTo>
                    <a:lnTo>
                      <a:pt x="62" y="146"/>
                    </a:lnTo>
                    <a:lnTo>
                      <a:pt x="81" y="122"/>
                    </a:lnTo>
                    <a:lnTo>
                      <a:pt x="44" y="71"/>
                    </a:lnTo>
                    <a:lnTo>
                      <a:pt x="44" y="44"/>
                    </a:lnTo>
                    <a:lnTo>
                      <a:pt x="88" y="27"/>
                    </a:lnTo>
                    <a:lnTo>
                      <a:pt x="90" y="0"/>
                    </a:lnTo>
                    <a:lnTo>
                      <a:pt x="140" y="71"/>
                    </a:lnTo>
                    <a:lnTo>
                      <a:pt x="198" y="145"/>
                    </a:lnTo>
                    <a:lnTo>
                      <a:pt x="272" y="204"/>
                    </a:lnTo>
                    <a:lnTo>
                      <a:pt x="331" y="250"/>
                    </a:lnTo>
                    <a:lnTo>
                      <a:pt x="394" y="287"/>
                    </a:lnTo>
                    <a:lnTo>
                      <a:pt x="417" y="30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2" name="Freeform 1046"/>
              <p:cNvSpPr>
                <a:spLocks/>
              </p:cNvSpPr>
              <p:nvPr/>
            </p:nvSpPr>
            <p:spPr bwMode="auto">
              <a:xfrm>
                <a:off x="1651" y="1638"/>
                <a:ext cx="62" cy="654"/>
              </a:xfrm>
              <a:custGeom>
                <a:avLst/>
                <a:gdLst>
                  <a:gd name="T0" fmla="*/ 83 w 123"/>
                  <a:gd name="T1" fmla="*/ 44 h 1308"/>
                  <a:gd name="T2" fmla="*/ 123 w 123"/>
                  <a:gd name="T3" fmla="*/ 90 h 1308"/>
                  <a:gd name="T4" fmla="*/ 98 w 123"/>
                  <a:gd name="T5" fmla="*/ 127 h 1308"/>
                  <a:gd name="T6" fmla="*/ 46 w 123"/>
                  <a:gd name="T7" fmla="*/ 153 h 1308"/>
                  <a:gd name="T8" fmla="*/ 67 w 123"/>
                  <a:gd name="T9" fmla="*/ 190 h 1308"/>
                  <a:gd name="T10" fmla="*/ 91 w 123"/>
                  <a:gd name="T11" fmla="*/ 237 h 1308"/>
                  <a:gd name="T12" fmla="*/ 61 w 123"/>
                  <a:gd name="T13" fmla="*/ 267 h 1308"/>
                  <a:gd name="T14" fmla="*/ 37 w 123"/>
                  <a:gd name="T15" fmla="*/ 304 h 1308"/>
                  <a:gd name="T16" fmla="*/ 61 w 123"/>
                  <a:gd name="T17" fmla="*/ 369 h 1308"/>
                  <a:gd name="T18" fmla="*/ 91 w 123"/>
                  <a:gd name="T19" fmla="*/ 428 h 1308"/>
                  <a:gd name="T20" fmla="*/ 83 w 123"/>
                  <a:gd name="T21" fmla="*/ 480 h 1308"/>
                  <a:gd name="T22" fmla="*/ 46 w 123"/>
                  <a:gd name="T23" fmla="*/ 524 h 1308"/>
                  <a:gd name="T24" fmla="*/ 89 w 123"/>
                  <a:gd name="T25" fmla="*/ 617 h 1308"/>
                  <a:gd name="T26" fmla="*/ 105 w 123"/>
                  <a:gd name="T27" fmla="*/ 675 h 1308"/>
                  <a:gd name="T28" fmla="*/ 74 w 123"/>
                  <a:gd name="T29" fmla="*/ 719 h 1308"/>
                  <a:gd name="T30" fmla="*/ 80 w 123"/>
                  <a:gd name="T31" fmla="*/ 786 h 1308"/>
                  <a:gd name="T32" fmla="*/ 104 w 123"/>
                  <a:gd name="T33" fmla="*/ 852 h 1308"/>
                  <a:gd name="T34" fmla="*/ 76 w 123"/>
                  <a:gd name="T35" fmla="*/ 889 h 1308"/>
                  <a:gd name="T36" fmla="*/ 39 w 123"/>
                  <a:gd name="T37" fmla="*/ 932 h 1308"/>
                  <a:gd name="T38" fmla="*/ 76 w 123"/>
                  <a:gd name="T39" fmla="*/ 1013 h 1308"/>
                  <a:gd name="T40" fmla="*/ 91 w 123"/>
                  <a:gd name="T41" fmla="*/ 1068 h 1308"/>
                  <a:gd name="T42" fmla="*/ 58 w 123"/>
                  <a:gd name="T43" fmla="*/ 1080 h 1308"/>
                  <a:gd name="T44" fmla="*/ 67 w 123"/>
                  <a:gd name="T45" fmla="*/ 1168 h 1308"/>
                  <a:gd name="T46" fmla="*/ 83 w 123"/>
                  <a:gd name="T47" fmla="*/ 1214 h 1308"/>
                  <a:gd name="T48" fmla="*/ 58 w 123"/>
                  <a:gd name="T49" fmla="*/ 1266 h 1308"/>
                  <a:gd name="T50" fmla="*/ 2 w 123"/>
                  <a:gd name="T51" fmla="*/ 1293 h 1308"/>
                  <a:gd name="T52" fmla="*/ 43 w 123"/>
                  <a:gd name="T53" fmla="*/ 1204 h 1308"/>
                  <a:gd name="T54" fmla="*/ 24 w 123"/>
                  <a:gd name="T55" fmla="*/ 1131 h 1308"/>
                  <a:gd name="T56" fmla="*/ 30 w 123"/>
                  <a:gd name="T57" fmla="*/ 1068 h 1308"/>
                  <a:gd name="T58" fmla="*/ 46 w 123"/>
                  <a:gd name="T59" fmla="*/ 1036 h 1308"/>
                  <a:gd name="T60" fmla="*/ 9 w 123"/>
                  <a:gd name="T61" fmla="*/ 957 h 1308"/>
                  <a:gd name="T62" fmla="*/ 9 w 123"/>
                  <a:gd name="T63" fmla="*/ 876 h 1308"/>
                  <a:gd name="T64" fmla="*/ 54 w 123"/>
                  <a:gd name="T65" fmla="*/ 839 h 1308"/>
                  <a:gd name="T66" fmla="*/ 43 w 123"/>
                  <a:gd name="T67" fmla="*/ 781 h 1308"/>
                  <a:gd name="T68" fmla="*/ 31 w 123"/>
                  <a:gd name="T69" fmla="*/ 712 h 1308"/>
                  <a:gd name="T70" fmla="*/ 67 w 123"/>
                  <a:gd name="T71" fmla="*/ 669 h 1308"/>
                  <a:gd name="T72" fmla="*/ 52 w 123"/>
                  <a:gd name="T73" fmla="*/ 619 h 1308"/>
                  <a:gd name="T74" fmla="*/ 9 w 123"/>
                  <a:gd name="T75" fmla="*/ 543 h 1308"/>
                  <a:gd name="T76" fmla="*/ 17 w 123"/>
                  <a:gd name="T77" fmla="*/ 492 h 1308"/>
                  <a:gd name="T78" fmla="*/ 54 w 123"/>
                  <a:gd name="T79" fmla="*/ 450 h 1308"/>
                  <a:gd name="T80" fmla="*/ 15 w 123"/>
                  <a:gd name="T81" fmla="*/ 353 h 1308"/>
                  <a:gd name="T82" fmla="*/ 0 w 123"/>
                  <a:gd name="T83" fmla="*/ 295 h 1308"/>
                  <a:gd name="T84" fmla="*/ 31 w 123"/>
                  <a:gd name="T85" fmla="*/ 252 h 1308"/>
                  <a:gd name="T86" fmla="*/ 46 w 123"/>
                  <a:gd name="T87" fmla="*/ 223 h 1308"/>
                  <a:gd name="T88" fmla="*/ 9 w 123"/>
                  <a:gd name="T89" fmla="*/ 176 h 1308"/>
                  <a:gd name="T90" fmla="*/ 24 w 123"/>
                  <a:gd name="T91" fmla="*/ 131 h 1308"/>
                  <a:gd name="T92" fmla="*/ 67 w 123"/>
                  <a:gd name="T93" fmla="*/ 103 h 1308"/>
                  <a:gd name="T94" fmla="*/ 68 w 123"/>
                  <a:gd name="T95" fmla="*/ 68 h 1308"/>
                  <a:gd name="T96" fmla="*/ 46 w 123"/>
                  <a:gd name="T97" fmla="*/ 23 h 1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3" h="1308">
                    <a:moveTo>
                      <a:pt x="61" y="0"/>
                    </a:moveTo>
                    <a:lnTo>
                      <a:pt x="83" y="44"/>
                    </a:lnTo>
                    <a:lnTo>
                      <a:pt x="104" y="72"/>
                    </a:lnTo>
                    <a:lnTo>
                      <a:pt x="123" y="90"/>
                    </a:lnTo>
                    <a:lnTo>
                      <a:pt x="117" y="112"/>
                    </a:lnTo>
                    <a:lnTo>
                      <a:pt x="98" y="127"/>
                    </a:lnTo>
                    <a:lnTo>
                      <a:pt x="68" y="134"/>
                    </a:lnTo>
                    <a:lnTo>
                      <a:pt x="46" y="153"/>
                    </a:lnTo>
                    <a:lnTo>
                      <a:pt x="52" y="176"/>
                    </a:lnTo>
                    <a:lnTo>
                      <a:pt x="67" y="190"/>
                    </a:lnTo>
                    <a:lnTo>
                      <a:pt x="91" y="220"/>
                    </a:lnTo>
                    <a:lnTo>
                      <a:pt x="91" y="237"/>
                    </a:lnTo>
                    <a:lnTo>
                      <a:pt x="83" y="252"/>
                    </a:lnTo>
                    <a:lnTo>
                      <a:pt x="61" y="267"/>
                    </a:lnTo>
                    <a:lnTo>
                      <a:pt x="39" y="282"/>
                    </a:lnTo>
                    <a:lnTo>
                      <a:pt x="37" y="304"/>
                    </a:lnTo>
                    <a:lnTo>
                      <a:pt x="43" y="325"/>
                    </a:lnTo>
                    <a:lnTo>
                      <a:pt x="61" y="369"/>
                    </a:lnTo>
                    <a:lnTo>
                      <a:pt x="76" y="403"/>
                    </a:lnTo>
                    <a:lnTo>
                      <a:pt x="91" y="428"/>
                    </a:lnTo>
                    <a:lnTo>
                      <a:pt x="91" y="455"/>
                    </a:lnTo>
                    <a:lnTo>
                      <a:pt x="83" y="480"/>
                    </a:lnTo>
                    <a:lnTo>
                      <a:pt x="61" y="502"/>
                    </a:lnTo>
                    <a:lnTo>
                      <a:pt x="46" y="524"/>
                    </a:lnTo>
                    <a:lnTo>
                      <a:pt x="52" y="561"/>
                    </a:lnTo>
                    <a:lnTo>
                      <a:pt x="89" y="617"/>
                    </a:lnTo>
                    <a:lnTo>
                      <a:pt x="104" y="647"/>
                    </a:lnTo>
                    <a:lnTo>
                      <a:pt x="105" y="675"/>
                    </a:lnTo>
                    <a:lnTo>
                      <a:pt x="91" y="697"/>
                    </a:lnTo>
                    <a:lnTo>
                      <a:pt x="74" y="719"/>
                    </a:lnTo>
                    <a:lnTo>
                      <a:pt x="68" y="749"/>
                    </a:lnTo>
                    <a:lnTo>
                      <a:pt x="80" y="786"/>
                    </a:lnTo>
                    <a:lnTo>
                      <a:pt x="95" y="824"/>
                    </a:lnTo>
                    <a:lnTo>
                      <a:pt x="104" y="852"/>
                    </a:lnTo>
                    <a:lnTo>
                      <a:pt x="95" y="870"/>
                    </a:lnTo>
                    <a:lnTo>
                      <a:pt x="76" y="889"/>
                    </a:lnTo>
                    <a:lnTo>
                      <a:pt x="52" y="911"/>
                    </a:lnTo>
                    <a:lnTo>
                      <a:pt x="39" y="932"/>
                    </a:lnTo>
                    <a:lnTo>
                      <a:pt x="52" y="972"/>
                    </a:lnTo>
                    <a:lnTo>
                      <a:pt x="76" y="1013"/>
                    </a:lnTo>
                    <a:lnTo>
                      <a:pt x="89" y="1043"/>
                    </a:lnTo>
                    <a:lnTo>
                      <a:pt x="91" y="1068"/>
                    </a:lnTo>
                    <a:lnTo>
                      <a:pt x="83" y="1080"/>
                    </a:lnTo>
                    <a:lnTo>
                      <a:pt x="58" y="1080"/>
                    </a:lnTo>
                    <a:lnTo>
                      <a:pt x="52" y="1133"/>
                    </a:lnTo>
                    <a:lnTo>
                      <a:pt x="67" y="1168"/>
                    </a:lnTo>
                    <a:lnTo>
                      <a:pt x="80" y="1192"/>
                    </a:lnTo>
                    <a:lnTo>
                      <a:pt x="83" y="1214"/>
                    </a:lnTo>
                    <a:lnTo>
                      <a:pt x="83" y="1235"/>
                    </a:lnTo>
                    <a:lnTo>
                      <a:pt x="58" y="1266"/>
                    </a:lnTo>
                    <a:lnTo>
                      <a:pt x="24" y="1308"/>
                    </a:lnTo>
                    <a:lnTo>
                      <a:pt x="2" y="1293"/>
                    </a:lnTo>
                    <a:lnTo>
                      <a:pt x="9" y="1259"/>
                    </a:lnTo>
                    <a:lnTo>
                      <a:pt x="43" y="1204"/>
                    </a:lnTo>
                    <a:lnTo>
                      <a:pt x="39" y="1170"/>
                    </a:lnTo>
                    <a:lnTo>
                      <a:pt x="24" y="1131"/>
                    </a:lnTo>
                    <a:lnTo>
                      <a:pt x="15" y="1096"/>
                    </a:lnTo>
                    <a:lnTo>
                      <a:pt x="30" y="1068"/>
                    </a:lnTo>
                    <a:lnTo>
                      <a:pt x="43" y="1058"/>
                    </a:lnTo>
                    <a:lnTo>
                      <a:pt x="46" y="1036"/>
                    </a:lnTo>
                    <a:lnTo>
                      <a:pt x="30" y="994"/>
                    </a:lnTo>
                    <a:lnTo>
                      <a:pt x="9" y="957"/>
                    </a:lnTo>
                    <a:lnTo>
                      <a:pt x="0" y="920"/>
                    </a:lnTo>
                    <a:lnTo>
                      <a:pt x="9" y="876"/>
                    </a:lnTo>
                    <a:lnTo>
                      <a:pt x="43" y="860"/>
                    </a:lnTo>
                    <a:lnTo>
                      <a:pt x="54" y="839"/>
                    </a:lnTo>
                    <a:lnTo>
                      <a:pt x="52" y="811"/>
                    </a:lnTo>
                    <a:lnTo>
                      <a:pt x="43" y="781"/>
                    </a:lnTo>
                    <a:lnTo>
                      <a:pt x="31" y="742"/>
                    </a:lnTo>
                    <a:lnTo>
                      <a:pt x="31" y="712"/>
                    </a:lnTo>
                    <a:lnTo>
                      <a:pt x="46" y="693"/>
                    </a:lnTo>
                    <a:lnTo>
                      <a:pt x="67" y="669"/>
                    </a:lnTo>
                    <a:lnTo>
                      <a:pt x="67" y="653"/>
                    </a:lnTo>
                    <a:lnTo>
                      <a:pt x="52" y="619"/>
                    </a:lnTo>
                    <a:lnTo>
                      <a:pt x="22" y="576"/>
                    </a:lnTo>
                    <a:lnTo>
                      <a:pt x="9" y="543"/>
                    </a:lnTo>
                    <a:lnTo>
                      <a:pt x="9" y="517"/>
                    </a:lnTo>
                    <a:lnTo>
                      <a:pt x="17" y="492"/>
                    </a:lnTo>
                    <a:lnTo>
                      <a:pt x="37" y="472"/>
                    </a:lnTo>
                    <a:lnTo>
                      <a:pt x="54" y="450"/>
                    </a:lnTo>
                    <a:lnTo>
                      <a:pt x="54" y="433"/>
                    </a:lnTo>
                    <a:lnTo>
                      <a:pt x="15" y="353"/>
                    </a:lnTo>
                    <a:lnTo>
                      <a:pt x="7" y="323"/>
                    </a:lnTo>
                    <a:lnTo>
                      <a:pt x="0" y="295"/>
                    </a:lnTo>
                    <a:lnTo>
                      <a:pt x="15" y="271"/>
                    </a:lnTo>
                    <a:lnTo>
                      <a:pt x="31" y="252"/>
                    </a:lnTo>
                    <a:lnTo>
                      <a:pt x="46" y="237"/>
                    </a:lnTo>
                    <a:lnTo>
                      <a:pt x="46" y="223"/>
                    </a:lnTo>
                    <a:lnTo>
                      <a:pt x="31" y="200"/>
                    </a:lnTo>
                    <a:lnTo>
                      <a:pt x="9" y="176"/>
                    </a:lnTo>
                    <a:lnTo>
                      <a:pt x="9" y="153"/>
                    </a:lnTo>
                    <a:lnTo>
                      <a:pt x="24" y="131"/>
                    </a:lnTo>
                    <a:lnTo>
                      <a:pt x="46" y="112"/>
                    </a:lnTo>
                    <a:lnTo>
                      <a:pt x="67" y="103"/>
                    </a:lnTo>
                    <a:lnTo>
                      <a:pt x="76" y="88"/>
                    </a:lnTo>
                    <a:lnTo>
                      <a:pt x="68" y="68"/>
                    </a:lnTo>
                    <a:lnTo>
                      <a:pt x="54" y="46"/>
                    </a:lnTo>
                    <a:lnTo>
                      <a:pt x="46" y="2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3" name="Freeform 1047"/>
              <p:cNvSpPr>
                <a:spLocks/>
              </p:cNvSpPr>
              <p:nvPr/>
            </p:nvSpPr>
            <p:spPr bwMode="auto">
              <a:xfrm>
                <a:off x="1817" y="1797"/>
                <a:ext cx="58" cy="529"/>
              </a:xfrm>
              <a:custGeom>
                <a:avLst/>
                <a:gdLst>
                  <a:gd name="T0" fmla="*/ 103 w 115"/>
                  <a:gd name="T1" fmla="*/ 28 h 1058"/>
                  <a:gd name="T2" fmla="*/ 108 w 115"/>
                  <a:gd name="T3" fmla="*/ 102 h 1058"/>
                  <a:gd name="T4" fmla="*/ 59 w 115"/>
                  <a:gd name="T5" fmla="*/ 132 h 1058"/>
                  <a:gd name="T6" fmla="*/ 74 w 115"/>
                  <a:gd name="T7" fmla="*/ 213 h 1058"/>
                  <a:gd name="T8" fmla="*/ 96 w 115"/>
                  <a:gd name="T9" fmla="*/ 291 h 1058"/>
                  <a:gd name="T10" fmla="*/ 66 w 115"/>
                  <a:gd name="T11" fmla="*/ 330 h 1058"/>
                  <a:gd name="T12" fmla="*/ 74 w 115"/>
                  <a:gd name="T13" fmla="*/ 396 h 1058"/>
                  <a:gd name="T14" fmla="*/ 96 w 115"/>
                  <a:gd name="T15" fmla="*/ 467 h 1058"/>
                  <a:gd name="T16" fmla="*/ 81 w 115"/>
                  <a:gd name="T17" fmla="*/ 519 h 1058"/>
                  <a:gd name="T18" fmla="*/ 56 w 115"/>
                  <a:gd name="T19" fmla="*/ 566 h 1058"/>
                  <a:gd name="T20" fmla="*/ 87 w 115"/>
                  <a:gd name="T21" fmla="*/ 659 h 1058"/>
                  <a:gd name="T22" fmla="*/ 96 w 115"/>
                  <a:gd name="T23" fmla="*/ 720 h 1058"/>
                  <a:gd name="T24" fmla="*/ 41 w 115"/>
                  <a:gd name="T25" fmla="*/ 764 h 1058"/>
                  <a:gd name="T26" fmla="*/ 56 w 115"/>
                  <a:gd name="T27" fmla="*/ 857 h 1058"/>
                  <a:gd name="T28" fmla="*/ 71 w 115"/>
                  <a:gd name="T29" fmla="*/ 937 h 1058"/>
                  <a:gd name="T30" fmla="*/ 41 w 115"/>
                  <a:gd name="T31" fmla="*/ 984 h 1058"/>
                  <a:gd name="T32" fmla="*/ 27 w 115"/>
                  <a:gd name="T33" fmla="*/ 1048 h 1058"/>
                  <a:gd name="T34" fmla="*/ 12 w 115"/>
                  <a:gd name="T35" fmla="*/ 1021 h 1058"/>
                  <a:gd name="T36" fmla="*/ 41 w 115"/>
                  <a:gd name="T37" fmla="*/ 947 h 1058"/>
                  <a:gd name="T38" fmla="*/ 27 w 115"/>
                  <a:gd name="T39" fmla="*/ 838 h 1058"/>
                  <a:gd name="T40" fmla="*/ 19 w 115"/>
                  <a:gd name="T41" fmla="*/ 757 h 1058"/>
                  <a:gd name="T42" fmla="*/ 59 w 115"/>
                  <a:gd name="T43" fmla="*/ 702 h 1058"/>
                  <a:gd name="T44" fmla="*/ 27 w 115"/>
                  <a:gd name="T45" fmla="*/ 624 h 1058"/>
                  <a:gd name="T46" fmla="*/ 19 w 115"/>
                  <a:gd name="T47" fmla="*/ 551 h 1058"/>
                  <a:gd name="T48" fmla="*/ 49 w 115"/>
                  <a:gd name="T49" fmla="*/ 492 h 1058"/>
                  <a:gd name="T50" fmla="*/ 63 w 115"/>
                  <a:gd name="T51" fmla="*/ 448 h 1058"/>
                  <a:gd name="T52" fmla="*/ 34 w 115"/>
                  <a:gd name="T53" fmla="*/ 374 h 1058"/>
                  <a:gd name="T54" fmla="*/ 41 w 115"/>
                  <a:gd name="T55" fmla="*/ 313 h 1058"/>
                  <a:gd name="T56" fmla="*/ 59 w 115"/>
                  <a:gd name="T57" fmla="*/ 269 h 1058"/>
                  <a:gd name="T58" fmla="*/ 37 w 115"/>
                  <a:gd name="T59" fmla="*/ 203 h 1058"/>
                  <a:gd name="T60" fmla="*/ 29 w 115"/>
                  <a:gd name="T61" fmla="*/ 129 h 1058"/>
                  <a:gd name="T62" fmla="*/ 63 w 115"/>
                  <a:gd name="T63" fmla="*/ 80 h 1058"/>
                  <a:gd name="T64" fmla="*/ 66 w 115"/>
                  <a:gd name="T65" fmla="*/ 34 h 1058"/>
                  <a:gd name="T66" fmla="*/ 87 w 115"/>
                  <a:gd name="T67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" h="1058">
                    <a:moveTo>
                      <a:pt x="87" y="0"/>
                    </a:moveTo>
                    <a:lnTo>
                      <a:pt x="103" y="28"/>
                    </a:lnTo>
                    <a:lnTo>
                      <a:pt x="115" y="80"/>
                    </a:lnTo>
                    <a:lnTo>
                      <a:pt x="108" y="102"/>
                    </a:lnTo>
                    <a:lnTo>
                      <a:pt x="78" y="117"/>
                    </a:lnTo>
                    <a:lnTo>
                      <a:pt x="59" y="132"/>
                    </a:lnTo>
                    <a:lnTo>
                      <a:pt x="59" y="173"/>
                    </a:lnTo>
                    <a:lnTo>
                      <a:pt x="74" y="213"/>
                    </a:lnTo>
                    <a:lnTo>
                      <a:pt x="93" y="240"/>
                    </a:lnTo>
                    <a:lnTo>
                      <a:pt x="96" y="291"/>
                    </a:lnTo>
                    <a:lnTo>
                      <a:pt x="85" y="309"/>
                    </a:lnTo>
                    <a:lnTo>
                      <a:pt x="66" y="330"/>
                    </a:lnTo>
                    <a:lnTo>
                      <a:pt x="63" y="365"/>
                    </a:lnTo>
                    <a:lnTo>
                      <a:pt x="74" y="396"/>
                    </a:lnTo>
                    <a:lnTo>
                      <a:pt x="87" y="423"/>
                    </a:lnTo>
                    <a:lnTo>
                      <a:pt x="96" y="467"/>
                    </a:lnTo>
                    <a:lnTo>
                      <a:pt x="96" y="492"/>
                    </a:lnTo>
                    <a:lnTo>
                      <a:pt x="81" y="519"/>
                    </a:lnTo>
                    <a:lnTo>
                      <a:pt x="56" y="544"/>
                    </a:lnTo>
                    <a:lnTo>
                      <a:pt x="56" y="566"/>
                    </a:lnTo>
                    <a:lnTo>
                      <a:pt x="63" y="631"/>
                    </a:lnTo>
                    <a:lnTo>
                      <a:pt x="87" y="659"/>
                    </a:lnTo>
                    <a:lnTo>
                      <a:pt x="103" y="687"/>
                    </a:lnTo>
                    <a:lnTo>
                      <a:pt x="96" y="720"/>
                    </a:lnTo>
                    <a:lnTo>
                      <a:pt x="59" y="742"/>
                    </a:lnTo>
                    <a:lnTo>
                      <a:pt x="41" y="764"/>
                    </a:lnTo>
                    <a:lnTo>
                      <a:pt x="37" y="805"/>
                    </a:lnTo>
                    <a:lnTo>
                      <a:pt x="56" y="857"/>
                    </a:lnTo>
                    <a:lnTo>
                      <a:pt x="71" y="909"/>
                    </a:lnTo>
                    <a:lnTo>
                      <a:pt x="71" y="937"/>
                    </a:lnTo>
                    <a:lnTo>
                      <a:pt x="63" y="977"/>
                    </a:lnTo>
                    <a:lnTo>
                      <a:pt x="41" y="984"/>
                    </a:lnTo>
                    <a:lnTo>
                      <a:pt x="27" y="1014"/>
                    </a:lnTo>
                    <a:lnTo>
                      <a:pt x="27" y="1048"/>
                    </a:lnTo>
                    <a:lnTo>
                      <a:pt x="0" y="1058"/>
                    </a:lnTo>
                    <a:lnTo>
                      <a:pt x="12" y="1021"/>
                    </a:lnTo>
                    <a:lnTo>
                      <a:pt x="34" y="977"/>
                    </a:lnTo>
                    <a:lnTo>
                      <a:pt x="41" y="947"/>
                    </a:lnTo>
                    <a:lnTo>
                      <a:pt x="41" y="888"/>
                    </a:lnTo>
                    <a:lnTo>
                      <a:pt x="27" y="838"/>
                    </a:lnTo>
                    <a:lnTo>
                      <a:pt x="22" y="798"/>
                    </a:lnTo>
                    <a:lnTo>
                      <a:pt x="19" y="757"/>
                    </a:lnTo>
                    <a:lnTo>
                      <a:pt x="44" y="724"/>
                    </a:lnTo>
                    <a:lnTo>
                      <a:pt x="59" y="702"/>
                    </a:lnTo>
                    <a:lnTo>
                      <a:pt x="49" y="659"/>
                    </a:lnTo>
                    <a:lnTo>
                      <a:pt x="27" y="624"/>
                    </a:lnTo>
                    <a:lnTo>
                      <a:pt x="22" y="594"/>
                    </a:lnTo>
                    <a:lnTo>
                      <a:pt x="19" y="551"/>
                    </a:lnTo>
                    <a:lnTo>
                      <a:pt x="29" y="522"/>
                    </a:lnTo>
                    <a:lnTo>
                      <a:pt x="49" y="492"/>
                    </a:lnTo>
                    <a:lnTo>
                      <a:pt x="63" y="470"/>
                    </a:lnTo>
                    <a:lnTo>
                      <a:pt x="63" y="448"/>
                    </a:lnTo>
                    <a:lnTo>
                      <a:pt x="49" y="423"/>
                    </a:lnTo>
                    <a:lnTo>
                      <a:pt x="34" y="374"/>
                    </a:lnTo>
                    <a:lnTo>
                      <a:pt x="34" y="343"/>
                    </a:lnTo>
                    <a:lnTo>
                      <a:pt x="41" y="313"/>
                    </a:lnTo>
                    <a:lnTo>
                      <a:pt x="56" y="291"/>
                    </a:lnTo>
                    <a:lnTo>
                      <a:pt x="59" y="269"/>
                    </a:lnTo>
                    <a:lnTo>
                      <a:pt x="56" y="242"/>
                    </a:lnTo>
                    <a:lnTo>
                      <a:pt x="37" y="203"/>
                    </a:lnTo>
                    <a:lnTo>
                      <a:pt x="27" y="176"/>
                    </a:lnTo>
                    <a:lnTo>
                      <a:pt x="29" y="129"/>
                    </a:lnTo>
                    <a:lnTo>
                      <a:pt x="44" y="110"/>
                    </a:lnTo>
                    <a:lnTo>
                      <a:pt x="63" y="80"/>
                    </a:lnTo>
                    <a:lnTo>
                      <a:pt x="74" y="56"/>
                    </a:lnTo>
                    <a:lnTo>
                      <a:pt x="66" y="34"/>
                    </a:lnTo>
                    <a:lnTo>
                      <a:pt x="71" y="1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4" name="Freeform 1048"/>
              <p:cNvSpPr>
                <a:spLocks/>
              </p:cNvSpPr>
              <p:nvPr/>
            </p:nvSpPr>
            <p:spPr bwMode="auto">
              <a:xfrm>
                <a:off x="1725" y="1734"/>
                <a:ext cx="132" cy="114"/>
              </a:xfrm>
              <a:custGeom>
                <a:avLst/>
                <a:gdLst>
                  <a:gd name="T0" fmla="*/ 264 w 264"/>
                  <a:gd name="T1" fmla="*/ 183 h 227"/>
                  <a:gd name="T2" fmla="*/ 184 w 264"/>
                  <a:gd name="T3" fmla="*/ 117 h 227"/>
                  <a:gd name="T4" fmla="*/ 117 w 264"/>
                  <a:gd name="T5" fmla="*/ 59 h 227"/>
                  <a:gd name="T6" fmla="*/ 56 w 264"/>
                  <a:gd name="T7" fmla="*/ 0 h 227"/>
                  <a:gd name="T8" fmla="*/ 0 w 264"/>
                  <a:gd name="T9" fmla="*/ 0 h 227"/>
                  <a:gd name="T10" fmla="*/ 132 w 264"/>
                  <a:gd name="T11" fmla="*/ 95 h 227"/>
                  <a:gd name="T12" fmla="*/ 195 w 264"/>
                  <a:gd name="T13" fmla="*/ 153 h 227"/>
                  <a:gd name="T14" fmla="*/ 249 w 264"/>
                  <a:gd name="T15" fmla="*/ 227 h 227"/>
                  <a:gd name="T16" fmla="*/ 264 w 264"/>
                  <a:gd name="T17" fmla="*/ 18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227">
                    <a:moveTo>
                      <a:pt x="264" y="183"/>
                    </a:moveTo>
                    <a:lnTo>
                      <a:pt x="184" y="117"/>
                    </a:lnTo>
                    <a:lnTo>
                      <a:pt x="117" y="59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32" y="95"/>
                    </a:lnTo>
                    <a:lnTo>
                      <a:pt x="195" y="153"/>
                    </a:lnTo>
                    <a:lnTo>
                      <a:pt x="249" y="227"/>
                    </a:lnTo>
                    <a:lnTo>
                      <a:pt x="264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5" name="Freeform 1049"/>
              <p:cNvSpPr>
                <a:spLocks/>
              </p:cNvSpPr>
              <p:nvPr/>
            </p:nvSpPr>
            <p:spPr bwMode="auto">
              <a:xfrm>
                <a:off x="1724" y="1799"/>
                <a:ext cx="114" cy="94"/>
              </a:xfrm>
              <a:custGeom>
                <a:avLst/>
                <a:gdLst>
                  <a:gd name="T0" fmla="*/ 228 w 228"/>
                  <a:gd name="T1" fmla="*/ 117 h 187"/>
                  <a:gd name="T2" fmla="*/ 169 w 228"/>
                  <a:gd name="T3" fmla="*/ 95 h 187"/>
                  <a:gd name="T4" fmla="*/ 125 w 228"/>
                  <a:gd name="T5" fmla="*/ 58 h 187"/>
                  <a:gd name="T6" fmla="*/ 45 w 228"/>
                  <a:gd name="T7" fmla="*/ 0 h 187"/>
                  <a:gd name="T8" fmla="*/ 0 w 228"/>
                  <a:gd name="T9" fmla="*/ 0 h 187"/>
                  <a:gd name="T10" fmla="*/ 104 w 228"/>
                  <a:gd name="T11" fmla="*/ 58 h 187"/>
                  <a:gd name="T12" fmla="*/ 143 w 228"/>
                  <a:gd name="T13" fmla="*/ 98 h 187"/>
                  <a:gd name="T14" fmla="*/ 228 w 228"/>
                  <a:gd name="T15" fmla="*/ 187 h 187"/>
                  <a:gd name="T16" fmla="*/ 224 w 228"/>
                  <a:gd name="T17" fmla="*/ 132 h 187"/>
                  <a:gd name="T18" fmla="*/ 228 w 228"/>
                  <a:gd name="T19" fmla="*/ 11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87">
                    <a:moveTo>
                      <a:pt x="228" y="117"/>
                    </a:moveTo>
                    <a:lnTo>
                      <a:pt x="169" y="95"/>
                    </a:lnTo>
                    <a:lnTo>
                      <a:pt x="125" y="58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04" y="58"/>
                    </a:lnTo>
                    <a:lnTo>
                      <a:pt x="143" y="98"/>
                    </a:lnTo>
                    <a:lnTo>
                      <a:pt x="228" y="187"/>
                    </a:lnTo>
                    <a:lnTo>
                      <a:pt x="224" y="132"/>
                    </a:lnTo>
                    <a:lnTo>
                      <a:pt x="22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6" name="Freeform 1050"/>
              <p:cNvSpPr>
                <a:spLocks/>
              </p:cNvSpPr>
              <p:nvPr/>
            </p:nvSpPr>
            <p:spPr bwMode="auto">
              <a:xfrm>
                <a:off x="1707" y="1855"/>
                <a:ext cx="134" cy="145"/>
              </a:xfrm>
              <a:custGeom>
                <a:avLst/>
                <a:gdLst>
                  <a:gd name="T0" fmla="*/ 264 w 270"/>
                  <a:gd name="T1" fmla="*/ 216 h 290"/>
                  <a:gd name="T2" fmla="*/ 191 w 270"/>
                  <a:gd name="T3" fmla="*/ 151 h 290"/>
                  <a:gd name="T4" fmla="*/ 162 w 270"/>
                  <a:gd name="T5" fmla="*/ 106 h 290"/>
                  <a:gd name="T6" fmla="*/ 103 w 270"/>
                  <a:gd name="T7" fmla="*/ 62 h 290"/>
                  <a:gd name="T8" fmla="*/ 51 w 270"/>
                  <a:gd name="T9" fmla="*/ 22 h 290"/>
                  <a:gd name="T10" fmla="*/ 14 w 270"/>
                  <a:gd name="T11" fmla="*/ 0 h 290"/>
                  <a:gd name="T12" fmla="*/ 0 w 270"/>
                  <a:gd name="T13" fmla="*/ 0 h 290"/>
                  <a:gd name="T14" fmla="*/ 0 w 270"/>
                  <a:gd name="T15" fmla="*/ 22 h 290"/>
                  <a:gd name="T16" fmla="*/ 44 w 270"/>
                  <a:gd name="T17" fmla="*/ 52 h 290"/>
                  <a:gd name="T18" fmla="*/ 125 w 270"/>
                  <a:gd name="T19" fmla="*/ 103 h 290"/>
                  <a:gd name="T20" fmla="*/ 184 w 270"/>
                  <a:gd name="T21" fmla="*/ 163 h 290"/>
                  <a:gd name="T22" fmla="*/ 225 w 270"/>
                  <a:gd name="T23" fmla="*/ 229 h 290"/>
                  <a:gd name="T24" fmla="*/ 270 w 270"/>
                  <a:gd name="T25" fmla="*/ 290 h 290"/>
                  <a:gd name="T26" fmla="*/ 264 w 270"/>
                  <a:gd name="T27" fmla="*/ 216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0" h="290">
                    <a:moveTo>
                      <a:pt x="264" y="216"/>
                    </a:moveTo>
                    <a:lnTo>
                      <a:pt x="191" y="151"/>
                    </a:lnTo>
                    <a:lnTo>
                      <a:pt x="162" y="106"/>
                    </a:lnTo>
                    <a:lnTo>
                      <a:pt x="103" y="62"/>
                    </a:lnTo>
                    <a:lnTo>
                      <a:pt x="51" y="22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44" y="52"/>
                    </a:lnTo>
                    <a:lnTo>
                      <a:pt x="125" y="103"/>
                    </a:lnTo>
                    <a:lnTo>
                      <a:pt x="184" y="163"/>
                    </a:lnTo>
                    <a:lnTo>
                      <a:pt x="225" y="229"/>
                    </a:lnTo>
                    <a:lnTo>
                      <a:pt x="270" y="290"/>
                    </a:lnTo>
                    <a:lnTo>
                      <a:pt x="264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7" name="Freeform 1051"/>
              <p:cNvSpPr>
                <a:spLocks/>
              </p:cNvSpPr>
              <p:nvPr/>
            </p:nvSpPr>
            <p:spPr bwMode="auto">
              <a:xfrm>
                <a:off x="1720" y="1973"/>
                <a:ext cx="104" cy="85"/>
              </a:xfrm>
              <a:custGeom>
                <a:avLst/>
                <a:gdLst>
                  <a:gd name="T0" fmla="*/ 210 w 210"/>
                  <a:gd name="T1" fmla="*/ 139 h 169"/>
                  <a:gd name="T2" fmla="*/ 151 w 210"/>
                  <a:gd name="T3" fmla="*/ 76 h 169"/>
                  <a:gd name="T4" fmla="*/ 89 w 210"/>
                  <a:gd name="T5" fmla="*/ 37 h 169"/>
                  <a:gd name="T6" fmla="*/ 37 w 210"/>
                  <a:gd name="T7" fmla="*/ 9 h 169"/>
                  <a:gd name="T8" fmla="*/ 0 w 210"/>
                  <a:gd name="T9" fmla="*/ 0 h 169"/>
                  <a:gd name="T10" fmla="*/ 24 w 210"/>
                  <a:gd name="T11" fmla="*/ 37 h 169"/>
                  <a:gd name="T12" fmla="*/ 89 w 210"/>
                  <a:gd name="T13" fmla="*/ 74 h 169"/>
                  <a:gd name="T14" fmla="*/ 141 w 210"/>
                  <a:gd name="T15" fmla="*/ 127 h 169"/>
                  <a:gd name="T16" fmla="*/ 166 w 210"/>
                  <a:gd name="T17" fmla="*/ 163 h 169"/>
                  <a:gd name="T18" fmla="*/ 188 w 210"/>
                  <a:gd name="T19" fmla="*/ 169 h 169"/>
                  <a:gd name="T20" fmla="*/ 208 w 210"/>
                  <a:gd name="T21" fmla="*/ 157 h 169"/>
                  <a:gd name="T22" fmla="*/ 210 w 210"/>
                  <a:gd name="T23" fmla="*/ 13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69">
                    <a:moveTo>
                      <a:pt x="210" y="139"/>
                    </a:moveTo>
                    <a:lnTo>
                      <a:pt x="151" y="76"/>
                    </a:lnTo>
                    <a:lnTo>
                      <a:pt x="89" y="37"/>
                    </a:lnTo>
                    <a:lnTo>
                      <a:pt x="37" y="9"/>
                    </a:lnTo>
                    <a:lnTo>
                      <a:pt x="0" y="0"/>
                    </a:lnTo>
                    <a:lnTo>
                      <a:pt x="24" y="37"/>
                    </a:lnTo>
                    <a:lnTo>
                      <a:pt x="89" y="74"/>
                    </a:lnTo>
                    <a:lnTo>
                      <a:pt x="141" y="127"/>
                    </a:lnTo>
                    <a:lnTo>
                      <a:pt x="166" y="163"/>
                    </a:lnTo>
                    <a:lnTo>
                      <a:pt x="188" y="169"/>
                    </a:lnTo>
                    <a:lnTo>
                      <a:pt x="208" y="157"/>
                    </a:lnTo>
                    <a:lnTo>
                      <a:pt x="210" y="1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8" name="Freeform 1052"/>
              <p:cNvSpPr>
                <a:spLocks/>
              </p:cNvSpPr>
              <p:nvPr/>
            </p:nvSpPr>
            <p:spPr bwMode="auto">
              <a:xfrm>
                <a:off x="1707" y="2032"/>
                <a:ext cx="116" cy="106"/>
              </a:xfrm>
              <a:custGeom>
                <a:avLst/>
                <a:gdLst>
                  <a:gd name="T0" fmla="*/ 231 w 231"/>
                  <a:gd name="T1" fmla="*/ 195 h 210"/>
                  <a:gd name="T2" fmla="*/ 171 w 231"/>
                  <a:gd name="T3" fmla="*/ 132 h 210"/>
                  <a:gd name="T4" fmla="*/ 97 w 231"/>
                  <a:gd name="T5" fmla="*/ 56 h 210"/>
                  <a:gd name="T6" fmla="*/ 53 w 231"/>
                  <a:gd name="T7" fmla="*/ 19 h 210"/>
                  <a:gd name="T8" fmla="*/ 19 w 231"/>
                  <a:gd name="T9" fmla="*/ 0 h 210"/>
                  <a:gd name="T10" fmla="*/ 0 w 231"/>
                  <a:gd name="T11" fmla="*/ 12 h 210"/>
                  <a:gd name="T12" fmla="*/ 38 w 231"/>
                  <a:gd name="T13" fmla="*/ 44 h 210"/>
                  <a:gd name="T14" fmla="*/ 105 w 231"/>
                  <a:gd name="T15" fmla="*/ 111 h 210"/>
                  <a:gd name="T16" fmla="*/ 167 w 231"/>
                  <a:gd name="T17" fmla="*/ 176 h 210"/>
                  <a:gd name="T18" fmla="*/ 208 w 231"/>
                  <a:gd name="T19" fmla="*/ 210 h 210"/>
                  <a:gd name="T20" fmla="*/ 219 w 231"/>
                  <a:gd name="T21" fmla="*/ 210 h 210"/>
                  <a:gd name="T22" fmla="*/ 231 w 231"/>
                  <a:gd name="T23" fmla="*/ 195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1" h="210">
                    <a:moveTo>
                      <a:pt x="231" y="195"/>
                    </a:moveTo>
                    <a:lnTo>
                      <a:pt x="171" y="132"/>
                    </a:lnTo>
                    <a:lnTo>
                      <a:pt x="97" y="56"/>
                    </a:lnTo>
                    <a:lnTo>
                      <a:pt x="53" y="19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38" y="44"/>
                    </a:lnTo>
                    <a:lnTo>
                      <a:pt x="105" y="111"/>
                    </a:lnTo>
                    <a:lnTo>
                      <a:pt x="167" y="176"/>
                    </a:lnTo>
                    <a:lnTo>
                      <a:pt x="208" y="210"/>
                    </a:lnTo>
                    <a:lnTo>
                      <a:pt x="219" y="210"/>
                    </a:lnTo>
                    <a:lnTo>
                      <a:pt x="231" y="1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69" name="Freeform 1053"/>
              <p:cNvSpPr>
                <a:spLocks/>
              </p:cNvSpPr>
              <p:nvPr/>
            </p:nvSpPr>
            <p:spPr bwMode="auto">
              <a:xfrm>
                <a:off x="1721" y="2121"/>
                <a:ext cx="81" cy="83"/>
              </a:xfrm>
              <a:custGeom>
                <a:avLst/>
                <a:gdLst>
                  <a:gd name="T0" fmla="*/ 160 w 163"/>
                  <a:gd name="T1" fmla="*/ 140 h 167"/>
                  <a:gd name="T2" fmla="*/ 93 w 163"/>
                  <a:gd name="T3" fmla="*/ 43 h 167"/>
                  <a:gd name="T4" fmla="*/ 29 w 163"/>
                  <a:gd name="T5" fmla="*/ 6 h 167"/>
                  <a:gd name="T6" fmla="*/ 0 w 163"/>
                  <a:gd name="T7" fmla="*/ 0 h 167"/>
                  <a:gd name="T8" fmla="*/ 7 w 163"/>
                  <a:gd name="T9" fmla="*/ 19 h 167"/>
                  <a:gd name="T10" fmla="*/ 81 w 163"/>
                  <a:gd name="T11" fmla="*/ 74 h 167"/>
                  <a:gd name="T12" fmla="*/ 152 w 163"/>
                  <a:gd name="T13" fmla="*/ 160 h 167"/>
                  <a:gd name="T14" fmla="*/ 163 w 163"/>
                  <a:gd name="T15" fmla="*/ 167 h 167"/>
                  <a:gd name="T16" fmla="*/ 160 w 163"/>
                  <a:gd name="T17" fmla="*/ 14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7">
                    <a:moveTo>
                      <a:pt x="160" y="140"/>
                    </a:moveTo>
                    <a:lnTo>
                      <a:pt x="93" y="43"/>
                    </a:lnTo>
                    <a:lnTo>
                      <a:pt x="29" y="6"/>
                    </a:lnTo>
                    <a:lnTo>
                      <a:pt x="0" y="0"/>
                    </a:lnTo>
                    <a:lnTo>
                      <a:pt x="7" y="19"/>
                    </a:lnTo>
                    <a:lnTo>
                      <a:pt x="81" y="74"/>
                    </a:lnTo>
                    <a:lnTo>
                      <a:pt x="152" y="160"/>
                    </a:lnTo>
                    <a:lnTo>
                      <a:pt x="163" y="167"/>
                    </a:lnTo>
                    <a:lnTo>
                      <a:pt x="160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0" name="Freeform 1054"/>
              <p:cNvSpPr>
                <a:spLocks/>
              </p:cNvSpPr>
              <p:nvPr/>
            </p:nvSpPr>
            <p:spPr bwMode="auto">
              <a:xfrm>
                <a:off x="1724" y="2202"/>
                <a:ext cx="55" cy="63"/>
              </a:xfrm>
              <a:custGeom>
                <a:avLst/>
                <a:gdLst>
                  <a:gd name="T0" fmla="*/ 104 w 109"/>
                  <a:gd name="T1" fmla="*/ 96 h 126"/>
                  <a:gd name="T2" fmla="*/ 51 w 109"/>
                  <a:gd name="T3" fmla="*/ 22 h 126"/>
                  <a:gd name="T4" fmla="*/ 3 w 109"/>
                  <a:gd name="T5" fmla="*/ 0 h 126"/>
                  <a:gd name="T6" fmla="*/ 0 w 109"/>
                  <a:gd name="T7" fmla="*/ 22 h 126"/>
                  <a:gd name="T8" fmla="*/ 22 w 109"/>
                  <a:gd name="T9" fmla="*/ 59 h 126"/>
                  <a:gd name="T10" fmla="*/ 81 w 109"/>
                  <a:gd name="T11" fmla="*/ 108 h 126"/>
                  <a:gd name="T12" fmla="*/ 97 w 109"/>
                  <a:gd name="T13" fmla="*/ 126 h 126"/>
                  <a:gd name="T14" fmla="*/ 109 w 109"/>
                  <a:gd name="T15" fmla="*/ 117 h 126"/>
                  <a:gd name="T16" fmla="*/ 104 w 109"/>
                  <a:gd name="T17" fmla="*/ 9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26">
                    <a:moveTo>
                      <a:pt x="104" y="96"/>
                    </a:moveTo>
                    <a:lnTo>
                      <a:pt x="51" y="22"/>
                    </a:lnTo>
                    <a:lnTo>
                      <a:pt x="3" y="0"/>
                    </a:lnTo>
                    <a:lnTo>
                      <a:pt x="0" y="22"/>
                    </a:lnTo>
                    <a:lnTo>
                      <a:pt x="22" y="59"/>
                    </a:lnTo>
                    <a:lnTo>
                      <a:pt x="81" y="108"/>
                    </a:lnTo>
                    <a:lnTo>
                      <a:pt x="97" y="126"/>
                    </a:lnTo>
                    <a:lnTo>
                      <a:pt x="109" y="117"/>
                    </a:lnTo>
                    <a:lnTo>
                      <a:pt x="104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1" name="Freeform 1055"/>
              <p:cNvSpPr>
                <a:spLocks/>
              </p:cNvSpPr>
              <p:nvPr/>
            </p:nvSpPr>
            <p:spPr bwMode="auto">
              <a:xfrm>
                <a:off x="1728" y="2285"/>
                <a:ext cx="70" cy="71"/>
              </a:xfrm>
              <a:custGeom>
                <a:avLst/>
                <a:gdLst>
                  <a:gd name="T0" fmla="*/ 139 w 139"/>
                  <a:gd name="T1" fmla="*/ 143 h 143"/>
                  <a:gd name="T2" fmla="*/ 120 w 139"/>
                  <a:gd name="T3" fmla="*/ 121 h 143"/>
                  <a:gd name="T4" fmla="*/ 81 w 139"/>
                  <a:gd name="T5" fmla="*/ 62 h 143"/>
                  <a:gd name="T6" fmla="*/ 24 w 139"/>
                  <a:gd name="T7" fmla="*/ 0 h 143"/>
                  <a:gd name="T8" fmla="*/ 0 w 139"/>
                  <a:gd name="T9" fmla="*/ 0 h 143"/>
                  <a:gd name="T10" fmla="*/ 9 w 139"/>
                  <a:gd name="T11" fmla="*/ 22 h 143"/>
                  <a:gd name="T12" fmla="*/ 53 w 139"/>
                  <a:gd name="T13" fmla="*/ 81 h 143"/>
                  <a:gd name="T14" fmla="*/ 97 w 139"/>
                  <a:gd name="T15" fmla="*/ 140 h 143"/>
                  <a:gd name="T16" fmla="*/ 139 w 139"/>
                  <a:gd name="T17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43">
                    <a:moveTo>
                      <a:pt x="139" y="143"/>
                    </a:moveTo>
                    <a:lnTo>
                      <a:pt x="120" y="121"/>
                    </a:lnTo>
                    <a:lnTo>
                      <a:pt x="81" y="62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9" y="22"/>
                    </a:lnTo>
                    <a:lnTo>
                      <a:pt x="53" y="81"/>
                    </a:lnTo>
                    <a:lnTo>
                      <a:pt x="97" y="140"/>
                    </a:lnTo>
                    <a:lnTo>
                      <a:pt x="139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2" name="Freeform 1056"/>
              <p:cNvSpPr>
                <a:spLocks/>
              </p:cNvSpPr>
              <p:nvPr/>
            </p:nvSpPr>
            <p:spPr bwMode="auto">
              <a:xfrm>
                <a:off x="1823" y="1693"/>
                <a:ext cx="213" cy="791"/>
              </a:xfrm>
              <a:custGeom>
                <a:avLst/>
                <a:gdLst>
                  <a:gd name="T0" fmla="*/ 61 w 427"/>
                  <a:gd name="T1" fmla="*/ 193 h 1582"/>
                  <a:gd name="T2" fmla="*/ 76 w 427"/>
                  <a:gd name="T3" fmla="*/ 280 h 1582"/>
                  <a:gd name="T4" fmla="*/ 40 w 427"/>
                  <a:gd name="T5" fmla="*/ 339 h 1582"/>
                  <a:gd name="T6" fmla="*/ 44 w 427"/>
                  <a:gd name="T7" fmla="*/ 421 h 1582"/>
                  <a:gd name="T8" fmla="*/ 66 w 427"/>
                  <a:gd name="T9" fmla="*/ 486 h 1582"/>
                  <a:gd name="T10" fmla="*/ 31 w 427"/>
                  <a:gd name="T11" fmla="*/ 552 h 1582"/>
                  <a:gd name="T12" fmla="*/ 68 w 427"/>
                  <a:gd name="T13" fmla="*/ 667 h 1582"/>
                  <a:gd name="T14" fmla="*/ 25 w 427"/>
                  <a:gd name="T15" fmla="*/ 763 h 1582"/>
                  <a:gd name="T16" fmla="*/ 46 w 427"/>
                  <a:gd name="T17" fmla="*/ 858 h 1582"/>
                  <a:gd name="T18" fmla="*/ 59 w 427"/>
                  <a:gd name="T19" fmla="*/ 927 h 1582"/>
                  <a:gd name="T20" fmla="*/ 15 w 427"/>
                  <a:gd name="T21" fmla="*/ 985 h 1582"/>
                  <a:gd name="T22" fmla="*/ 40 w 427"/>
                  <a:gd name="T23" fmla="*/ 1108 h 1582"/>
                  <a:gd name="T24" fmla="*/ 37 w 427"/>
                  <a:gd name="T25" fmla="*/ 1174 h 1582"/>
                  <a:gd name="T26" fmla="*/ 0 w 427"/>
                  <a:gd name="T27" fmla="*/ 1255 h 1582"/>
                  <a:gd name="T28" fmla="*/ 22 w 427"/>
                  <a:gd name="T29" fmla="*/ 1323 h 1582"/>
                  <a:gd name="T30" fmla="*/ 25 w 427"/>
                  <a:gd name="T31" fmla="*/ 1387 h 1582"/>
                  <a:gd name="T32" fmla="*/ 31 w 427"/>
                  <a:gd name="T33" fmla="*/ 1453 h 1582"/>
                  <a:gd name="T34" fmla="*/ 61 w 427"/>
                  <a:gd name="T35" fmla="*/ 1512 h 1582"/>
                  <a:gd name="T36" fmla="*/ 66 w 427"/>
                  <a:gd name="T37" fmla="*/ 1582 h 1582"/>
                  <a:gd name="T38" fmla="*/ 161 w 427"/>
                  <a:gd name="T39" fmla="*/ 1523 h 1582"/>
                  <a:gd name="T40" fmla="*/ 275 w 427"/>
                  <a:gd name="T41" fmla="*/ 1508 h 1582"/>
                  <a:gd name="T42" fmla="*/ 353 w 427"/>
                  <a:gd name="T43" fmla="*/ 1475 h 1582"/>
                  <a:gd name="T44" fmla="*/ 377 w 427"/>
                  <a:gd name="T45" fmla="*/ 1431 h 1582"/>
                  <a:gd name="T46" fmla="*/ 386 w 427"/>
                  <a:gd name="T47" fmla="*/ 1344 h 1582"/>
                  <a:gd name="T48" fmla="*/ 368 w 427"/>
                  <a:gd name="T49" fmla="*/ 1229 h 1582"/>
                  <a:gd name="T50" fmla="*/ 349 w 427"/>
                  <a:gd name="T51" fmla="*/ 1167 h 1582"/>
                  <a:gd name="T52" fmla="*/ 361 w 427"/>
                  <a:gd name="T53" fmla="*/ 1093 h 1582"/>
                  <a:gd name="T54" fmla="*/ 325 w 427"/>
                  <a:gd name="T55" fmla="*/ 1013 h 1582"/>
                  <a:gd name="T56" fmla="*/ 375 w 427"/>
                  <a:gd name="T57" fmla="*/ 949 h 1582"/>
                  <a:gd name="T58" fmla="*/ 338 w 427"/>
                  <a:gd name="T59" fmla="*/ 858 h 1582"/>
                  <a:gd name="T60" fmla="*/ 319 w 427"/>
                  <a:gd name="T61" fmla="*/ 772 h 1582"/>
                  <a:gd name="T62" fmla="*/ 392 w 427"/>
                  <a:gd name="T63" fmla="*/ 707 h 1582"/>
                  <a:gd name="T64" fmla="*/ 368 w 427"/>
                  <a:gd name="T65" fmla="*/ 660 h 1582"/>
                  <a:gd name="T66" fmla="*/ 368 w 427"/>
                  <a:gd name="T67" fmla="*/ 579 h 1582"/>
                  <a:gd name="T68" fmla="*/ 334 w 427"/>
                  <a:gd name="T69" fmla="*/ 527 h 1582"/>
                  <a:gd name="T70" fmla="*/ 361 w 427"/>
                  <a:gd name="T71" fmla="*/ 465 h 1582"/>
                  <a:gd name="T72" fmla="*/ 338 w 427"/>
                  <a:gd name="T73" fmla="*/ 413 h 1582"/>
                  <a:gd name="T74" fmla="*/ 338 w 427"/>
                  <a:gd name="T75" fmla="*/ 369 h 1582"/>
                  <a:gd name="T76" fmla="*/ 362 w 427"/>
                  <a:gd name="T77" fmla="*/ 329 h 1582"/>
                  <a:gd name="T78" fmla="*/ 331 w 427"/>
                  <a:gd name="T79" fmla="*/ 279 h 1582"/>
                  <a:gd name="T80" fmla="*/ 325 w 427"/>
                  <a:gd name="T81" fmla="*/ 205 h 1582"/>
                  <a:gd name="T82" fmla="*/ 407 w 427"/>
                  <a:gd name="T83" fmla="*/ 112 h 1582"/>
                  <a:gd name="T84" fmla="*/ 427 w 427"/>
                  <a:gd name="T85" fmla="*/ 13 h 1582"/>
                  <a:gd name="T86" fmla="*/ 377 w 427"/>
                  <a:gd name="T87" fmla="*/ 13 h 1582"/>
                  <a:gd name="T88" fmla="*/ 235 w 427"/>
                  <a:gd name="T89" fmla="*/ 90 h 1582"/>
                  <a:gd name="T90" fmla="*/ 117 w 427"/>
                  <a:gd name="T91" fmla="*/ 134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7" h="1582">
                    <a:moveTo>
                      <a:pt x="76" y="149"/>
                    </a:moveTo>
                    <a:lnTo>
                      <a:pt x="61" y="193"/>
                    </a:lnTo>
                    <a:lnTo>
                      <a:pt x="74" y="236"/>
                    </a:lnTo>
                    <a:lnTo>
                      <a:pt x="76" y="280"/>
                    </a:lnTo>
                    <a:lnTo>
                      <a:pt x="61" y="307"/>
                    </a:lnTo>
                    <a:lnTo>
                      <a:pt x="40" y="339"/>
                    </a:lnTo>
                    <a:lnTo>
                      <a:pt x="30" y="388"/>
                    </a:lnTo>
                    <a:lnTo>
                      <a:pt x="44" y="421"/>
                    </a:lnTo>
                    <a:lnTo>
                      <a:pt x="66" y="456"/>
                    </a:lnTo>
                    <a:lnTo>
                      <a:pt x="66" y="486"/>
                    </a:lnTo>
                    <a:lnTo>
                      <a:pt x="52" y="515"/>
                    </a:lnTo>
                    <a:lnTo>
                      <a:pt x="31" y="552"/>
                    </a:lnTo>
                    <a:lnTo>
                      <a:pt x="40" y="589"/>
                    </a:lnTo>
                    <a:lnTo>
                      <a:pt x="68" y="667"/>
                    </a:lnTo>
                    <a:lnTo>
                      <a:pt x="66" y="700"/>
                    </a:lnTo>
                    <a:lnTo>
                      <a:pt x="25" y="763"/>
                    </a:lnTo>
                    <a:lnTo>
                      <a:pt x="25" y="817"/>
                    </a:lnTo>
                    <a:lnTo>
                      <a:pt x="46" y="858"/>
                    </a:lnTo>
                    <a:lnTo>
                      <a:pt x="61" y="895"/>
                    </a:lnTo>
                    <a:lnTo>
                      <a:pt x="59" y="927"/>
                    </a:lnTo>
                    <a:lnTo>
                      <a:pt x="22" y="961"/>
                    </a:lnTo>
                    <a:lnTo>
                      <a:pt x="15" y="985"/>
                    </a:lnTo>
                    <a:lnTo>
                      <a:pt x="22" y="1044"/>
                    </a:lnTo>
                    <a:lnTo>
                      <a:pt x="40" y="1108"/>
                    </a:lnTo>
                    <a:lnTo>
                      <a:pt x="40" y="1145"/>
                    </a:lnTo>
                    <a:lnTo>
                      <a:pt x="37" y="1174"/>
                    </a:lnTo>
                    <a:lnTo>
                      <a:pt x="9" y="1218"/>
                    </a:lnTo>
                    <a:lnTo>
                      <a:pt x="0" y="1255"/>
                    </a:lnTo>
                    <a:lnTo>
                      <a:pt x="3" y="1294"/>
                    </a:lnTo>
                    <a:lnTo>
                      <a:pt x="22" y="1323"/>
                    </a:lnTo>
                    <a:lnTo>
                      <a:pt x="44" y="1350"/>
                    </a:lnTo>
                    <a:lnTo>
                      <a:pt x="25" y="1387"/>
                    </a:lnTo>
                    <a:lnTo>
                      <a:pt x="15" y="1424"/>
                    </a:lnTo>
                    <a:lnTo>
                      <a:pt x="31" y="1453"/>
                    </a:lnTo>
                    <a:lnTo>
                      <a:pt x="59" y="1475"/>
                    </a:lnTo>
                    <a:lnTo>
                      <a:pt x="61" y="1512"/>
                    </a:lnTo>
                    <a:lnTo>
                      <a:pt x="61" y="1542"/>
                    </a:lnTo>
                    <a:lnTo>
                      <a:pt x="66" y="1582"/>
                    </a:lnTo>
                    <a:lnTo>
                      <a:pt x="112" y="1549"/>
                    </a:lnTo>
                    <a:lnTo>
                      <a:pt x="161" y="1523"/>
                    </a:lnTo>
                    <a:lnTo>
                      <a:pt x="206" y="1508"/>
                    </a:lnTo>
                    <a:lnTo>
                      <a:pt x="275" y="1508"/>
                    </a:lnTo>
                    <a:lnTo>
                      <a:pt x="324" y="1499"/>
                    </a:lnTo>
                    <a:lnTo>
                      <a:pt x="353" y="1475"/>
                    </a:lnTo>
                    <a:lnTo>
                      <a:pt x="405" y="1461"/>
                    </a:lnTo>
                    <a:lnTo>
                      <a:pt x="377" y="1431"/>
                    </a:lnTo>
                    <a:lnTo>
                      <a:pt x="368" y="1390"/>
                    </a:lnTo>
                    <a:lnTo>
                      <a:pt x="386" y="1344"/>
                    </a:lnTo>
                    <a:lnTo>
                      <a:pt x="383" y="1277"/>
                    </a:lnTo>
                    <a:lnTo>
                      <a:pt x="368" y="1229"/>
                    </a:lnTo>
                    <a:lnTo>
                      <a:pt x="353" y="1204"/>
                    </a:lnTo>
                    <a:lnTo>
                      <a:pt x="349" y="1167"/>
                    </a:lnTo>
                    <a:lnTo>
                      <a:pt x="368" y="1124"/>
                    </a:lnTo>
                    <a:lnTo>
                      <a:pt x="361" y="1093"/>
                    </a:lnTo>
                    <a:lnTo>
                      <a:pt x="324" y="1042"/>
                    </a:lnTo>
                    <a:lnTo>
                      <a:pt x="325" y="1013"/>
                    </a:lnTo>
                    <a:lnTo>
                      <a:pt x="340" y="985"/>
                    </a:lnTo>
                    <a:lnTo>
                      <a:pt x="375" y="949"/>
                    </a:lnTo>
                    <a:lnTo>
                      <a:pt x="362" y="920"/>
                    </a:lnTo>
                    <a:lnTo>
                      <a:pt x="338" y="858"/>
                    </a:lnTo>
                    <a:lnTo>
                      <a:pt x="319" y="817"/>
                    </a:lnTo>
                    <a:lnTo>
                      <a:pt x="319" y="772"/>
                    </a:lnTo>
                    <a:lnTo>
                      <a:pt x="386" y="749"/>
                    </a:lnTo>
                    <a:lnTo>
                      <a:pt x="392" y="707"/>
                    </a:lnTo>
                    <a:lnTo>
                      <a:pt x="386" y="682"/>
                    </a:lnTo>
                    <a:lnTo>
                      <a:pt x="368" y="660"/>
                    </a:lnTo>
                    <a:lnTo>
                      <a:pt x="370" y="623"/>
                    </a:lnTo>
                    <a:lnTo>
                      <a:pt x="368" y="579"/>
                    </a:lnTo>
                    <a:lnTo>
                      <a:pt x="349" y="558"/>
                    </a:lnTo>
                    <a:lnTo>
                      <a:pt x="334" y="527"/>
                    </a:lnTo>
                    <a:lnTo>
                      <a:pt x="346" y="499"/>
                    </a:lnTo>
                    <a:lnTo>
                      <a:pt x="361" y="465"/>
                    </a:lnTo>
                    <a:lnTo>
                      <a:pt x="361" y="443"/>
                    </a:lnTo>
                    <a:lnTo>
                      <a:pt x="338" y="413"/>
                    </a:lnTo>
                    <a:lnTo>
                      <a:pt x="331" y="388"/>
                    </a:lnTo>
                    <a:lnTo>
                      <a:pt x="338" y="369"/>
                    </a:lnTo>
                    <a:lnTo>
                      <a:pt x="361" y="354"/>
                    </a:lnTo>
                    <a:lnTo>
                      <a:pt x="362" y="329"/>
                    </a:lnTo>
                    <a:lnTo>
                      <a:pt x="355" y="316"/>
                    </a:lnTo>
                    <a:lnTo>
                      <a:pt x="331" y="279"/>
                    </a:lnTo>
                    <a:lnTo>
                      <a:pt x="324" y="236"/>
                    </a:lnTo>
                    <a:lnTo>
                      <a:pt x="325" y="205"/>
                    </a:lnTo>
                    <a:lnTo>
                      <a:pt x="349" y="175"/>
                    </a:lnTo>
                    <a:lnTo>
                      <a:pt x="407" y="112"/>
                    </a:lnTo>
                    <a:lnTo>
                      <a:pt x="427" y="57"/>
                    </a:lnTo>
                    <a:lnTo>
                      <a:pt x="427" y="13"/>
                    </a:lnTo>
                    <a:lnTo>
                      <a:pt x="407" y="0"/>
                    </a:lnTo>
                    <a:lnTo>
                      <a:pt x="377" y="13"/>
                    </a:lnTo>
                    <a:lnTo>
                      <a:pt x="303" y="60"/>
                    </a:lnTo>
                    <a:lnTo>
                      <a:pt x="235" y="90"/>
                    </a:lnTo>
                    <a:lnTo>
                      <a:pt x="164" y="119"/>
                    </a:lnTo>
                    <a:lnTo>
                      <a:pt x="117" y="134"/>
                    </a:lnTo>
                    <a:lnTo>
                      <a:pt x="76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3" name="Freeform 1057"/>
              <p:cNvSpPr>
                <a:spLocks/>
              </p:cNvSpPr>
              <p:nvPr/>
            </p:nvSpPr>
            <p:spPr bwMode="auto">
              <a:xfrm>
                <a:off x="1674" y="1687"/>
                <a:ext cx="381" cy="809"/>
              </a:xfrm>
              <a:custGeom>
                <a:avLst/>
                <a:gdLst>
                  <a:gd name="T0" fmla="*/ 498 w 763"/>
                  <a:gd name="T1" fmla="*/ 1520 h 1619"/>
                  <a:gd name="T2" fmla="*/ 350 w 763"/>
                  <a:gd name="T3" fmla="*/ 1572 h 1619"/>
                  <a:gd name="T4" fmla="*/ 61 w 763"/>
                  <a:gd name="T5" fmla="*/ 1310 h 1619"/>
                  <a:gd name="T6" fmla="*/ 46 w 763"/>
                  <a:gd name="T7" fmla="*/ 1354 h 1619"/>
                  <a:gd name="T8" fmla="*/ 361 w 763"/>
                  <a:gd name="T9" fmla="*/ 1619 h 1619"/>
                  <a:gd name="T10" fmla="*/ 513 w 763"/>
                  <a:gd name="T11" fmla="*/ 1538 h 1619"/>
                  <a:gd name="T12" fmla="*/ 720 w 763"/>
                  <a:gd name="T13" fmla="*/ 1470 h 1619"/>
                  <a:gd name="T14" fmla="*/ 711 w 763"/>
                  <a:gd name="T15" fmla="*/ 1354 h 1619"/>
                  <a:gd name="T16" fmla="*/ 670 w 763"/>
                  <a:gd name="T17" fmla="*/ 1226 h 1619"/>
                  <a:gd name="T18" fmla="*/ 689 w 763"/>
                  <a:gd name="T19" fmla="*/ 1124 h 1619"/>
                  <a:gd name="T20" fmla="*/ 645 w 763"/>
                  <a:gd name="T21" fmla="*/ 1024 h 1619"/>
                  <a:gd name="T22" fmla="*/ 667 w 763"/>
                  <a:gd name="T23" fmla="*/ 906 h 1619"/>
                  <a:gd name="T24" fmla="*/ 684 w 763"/>
                  <a:gd name="T25" fmla="*/ 789 h 1619"/>
                  <a:gd name="T26" fmla="*/ 689 w 763"/>
                  <a:gd name="T27" fmla="*/ 641 h 1619"/>
                  <a:gd name="T28" fmla="*/ 660 w 763"/>
                  <a:gd name="T29" fmla="*/ 517 h 1619"/>
                  <a:gd name="T30" fmla="*/ 645 w 763"/>
                  <a:gd name="T31" fmla="*/ 418 h 1619"/>
                  <a:gd name="T32" fmla="*/ 682 w 763"/>
                  <a:gd name="T33" fmla="*/ 334 h 1619"/>
                  <a:gd name="T34" fmla="*/ 662 w 763"/>
                  <a:gd name="T35" fmla="*/ 191 h 1619"/>
                  <a:gd name="T36" fmla="*/ 756 w 763"/>
                  <a:gd name="T37" fmla="*/ 16 h 1619"/>
                  <a:gd name="T38" fmla="*/ 714 w 763"/>
                  <a:gd name="T39" fmla="*/ 53 h 1619"/>
                  <a:gd name="T40" fmla="*/ 618 w 763"/>
                  <a:gd name="T41" fmla="*/ 213 h 1619"/>
                  <a:gd name="T42" fmla="*/ 478 w 763"/>
                  <a:gd name="T43" fmla="*/ 345 h 1619"/>
                  <a:gd name="T44" fmla="*/ 623 w 763"/>
                  <a:gd name="T45" fmla="*/ 297 h 1619"/>
                  <a:gd name="T46" fmla="*/ 611 w 763"/>
                  <a:gd name="T47" fmla="*/ 390 h 1619"/>
                  <a:gd name="T48" fmla="*/ 541 w 763"/>
                  <a:gd name="T49" fmla="*/ 487 h 1619"/>
                  <a:gd name="T50" fmla="*/ 640 w 763"/>
                  <a:gd name="T51" fmla="*/ 465 h 1619"/>
                  <a:gd name="T52" fmla="*/ 615 w 763"/>
                  <a:gd name="T53" fmla="*/ 539 h 1619"/>
                  <a:gd name="T54" fmla="*/ 608 w 763"/>
                  <a:gd name="T55" fmla="*/ 619 h 1619"/>
                  <a:gd name="T56" fmla="*/ 463 w 763"/>
                  <a:gd name="T57" fmla="*/ 727 h 1619"/>
                  <a:gd name="T58" fmla="*/ 625 w 763"/>
                  <a:gd name="T59" fmla="*/ 654 h 1619"/>
                  <a:gd name="T60" fmla="*/ 684 w 763"/>
                  <a:gd name="T61" fmla="*/ 727 h 1619"/>
                  <a:gd name="T62" fmla="*/ 586 w 763"/>
                  <a:gd name="T63" fmla="*/ 796 h 1619"/>
                  <a:gd name="T64" fmla="*/ 405 w 763"/>
                  <a:gd name="T65" fmla="*/ 885 h 1619"/>
                  <a:gd name="T66" fmla="*/ 611 w 763"/>
                  <a:gd name="T67" fmla="*/ 848 h 1619"/>
                  <a:gd name="T68" fmla="*/ 652 w 763"/>
                  <a:gd name="T69" fmla="*/ 984 h 1619"/>
                  <a:gd name="T70" fmla="*/ 410 w 763"/>
                  <a:gd name="T71" fmla="*/ 1050 h 1619"/>
                  <a:gd name="T72" fmla="*/ 541 w 763"/>
                  <a:gd name="T73" fmla="*/ 1046 h 1619"/>
                  <a:gd name="T74" fmla="*/ 625 w 763"/>
                  <a:gd name="T75" fmla="*/ 1087 h 1619"/>
                  <a:gd name="T76" fmla="*/ 623 w 763"/>
                  <a:gd name="T77" fmla="*/ 1168 h 1619"/>
                  <a:gd name="T78" fmla="*/ 390 w 763"/>
                  <a:gd name="T79" fmla="*/ 1214 h 1619"/>
                  <a:gd name="T80" fmla="*/ 506 w 763"/>
                  <a:gd name="T81" fmla="*/ 1214 h 1619"/>
                  <a:gd name="T82" fmla="*/ 637 w 763"/>
                  <a:gd name="T83" fmla="*/ 1192 h 1619"/>
                  <a:gd name="T84" fmla="*/ 522 w 763"/>
                  <a:gd name="T85" fmla="*/ 1303 h 1619"/>
                  <a:gd name="T86" fmla="*/ 390 w 763"/>
                  <a:gd name="T87" fmla="*/ 1366 h 1619"/>
                  <a:gd name="T88" fmla="*/ 556 w 763"/>
                  <a:gd name="T89" fmla="*/ 1307 h 1619"/>
                  <a:gd name="T90" fmla="*/ 655 w 763"/>
                  <a:gd name="T91" fmla="*/ 1285 h 1619"/>
                  <a:gd name="T92" fmla="*/ 652 w 763"/>
                  <a:gd name="T93" fmla="*/ 1381 h 1619"/>
                  <a:gd name="T94" fmla="*/ 667 w 763"/>
                  <a:gd name="T95" fmla="*/ 1462 h 1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63" h="1619">
                    <a:moveTo>
                      <a:pt x="648" y="1464"/>
                    </a:moveTo>
                    <a:lnTo>
                      <a:pt x="615" y="1501"/>
                    </a:lnTo>
                    <a:lnTo>
                      <a:pt x="565" y="1513"/>
                    </a:lnTo>
                    <a:lnTo>
                      <a:pt x="498" y="1520"/>
                    </a:lnTo>
                    <a:lnTo>
                      <a:pt x="426" y="1535"/>
                    </a:lnTo>
                    <a:lnTo>
                      <a:pt x="380" y="1564"/>
                    </a:lnTo>
                    <a:lnTo>
                      <a:pt x="365" y="1579"/>
                    </a:lnTo>
                    <a:lnTo>
                      <a:pt x="350" y="1572"/>
                    </a:lnTo>
                    <a:lnTo>
                      <a:pt x="265" y="1508"/>
                    </a:lnTo>
                    <a:lnTo>
                      <a:pt x="154" y="1421"/>
                    </a:lnTo>
                    <a:lnTo>
                      <a:pt x="117" y="1366"/>
                    </a:lnTo>
                    <a:lnTo>
                      <a:pt x="61" y="1310"/>
                    </a:lnTo>
                    <a:lnTo>
                      <a:pt x="44" y="1266"/>
                    </a:lnTo>
                    <a:lnTo>
                      <a:pt x="0" y="1259"/>
                    </a:lnTo>
                    <a:lnTo>
                      <a:pt x="22" y="1307"/>
                    </a:lnTo>
                    <a:lnTo>
                      <a:pt x="46" y="1354"/>
                    </a:lnTo>
                    <a:lnTo>
                      <a:pt x="117" y="1405"/>
                    </a:lnTo>
                    <a:lnTo>
                      <a:pt x="167" y="1470"/>
                    </a:lnTo>
                    <a:lnTo>
                      <a:pt x="287" y="1545"/>
                    </a:lnTo>
                    <a:lnTo>
                      <a:pt x="361" y="1619"/>
                    </a:lnTo>
                    <a:lnTo>
                      <a:pt x="390" y="1612"/>
                    </a:lnTo>
                    <a:lnTo>
                      <a:pt x="420" y="1575"/>
                    </a:lnTo>
                    <a:lnTo>
                      <a:pt x="461" y="1553"/>
                    </a:lnTo>
                    <a:lnTo>
                      <a:pt x="513" y="1538"/>
                    </a:lnTo>
                    <a:lnTo>
                      <a:pt x="623" y="1529"/>
                    </a:lnTo>
                    <a:lnTo>
                      <a:pt x="655" y="1508"/>
                    </a:lnTo>
                    <a:lnTo>
                      <a:pt x="711" y="1494"/>
                    </a:lnTo>
                    <a:lnTo>
                      <a:pt x="720" y="1470"/>
                    </a:lnTo>
                    <a:lnTo>
                      <a:pt x="704" y="1440"/>
                    </a:lnTo>
                    <a:lnTo>
                      <a:pt x="684" y="1411"/>
                    </a:lnTo>
                    <a:lnTo>
                      <a:pt x="696" y="1374"/>
                    </a:lnTo>
                    <a:lnTo>
                      <a:pt x="711" y="1354"/>
                    </a:lnTo>
                    <a:lnTo>
                      <a:pt x="711" y="1322"/>
                    </a:lnTo>
                    <a:lnTo>
                      <a:pt x="696" y="1273"/>
                    </a:lnTo>
                    <a:lnTo>
                      <a:pt x="689" y="1248"/>
                    </a:lnTo>
                    <a:lnTo>
                      <a:pt x="670" y="1226"/>
                    </a:lnTo>
                    <a:lnTo>
                      <a:pt x="660" y="1200"/>
                    </a:lnTo>
                    <a:lnTo>
                      <a:pt x="670" y="1176"/>
                    </a:lnTo>
                    <a:lnTo>
                      <a:pt x="692" y="1155"/>
                    </a:lnTo>
                    <a:lnTo>
                      <a:pt x="689" y="1124"/>
                    </a:lnTo>
                    <a:lnTo>
                      <a:pt x="677" y="1102"/>
                    </a:lnTo>
                    <a:lnTo>
                      <a:pt x="652" y="1068"/>
                    </a:lnTo>
                    <a:lnTo>
                      <a:pt x="637" y="1050"/>
                    </a:lnTo>
                    <a:lnTo>
                      <a:pt x="645" y="1024"/>
                    </a:lnTo>
                    <a:lnTo>
                      <a:pt x="682" y="1002"/>
                    </a:lnTo>
                    <a:lnTo>
                      <a:pt x="696" y="972"/>
                    </a:lnTo>
                    <a:lnTo>
                      <a:pt x="692" y="948"/>
                    </a:lnTo>
                    <a:lnTo>
                      <a:pt x="667" y="906"/>
                    </a:lnTo>
                    <a:lnTo>
                      <a:pt x="640" y="855"/>
                    </a:lnTo>
                    <a:lnTo>
                      <a:pt x="630" y="818"/>
                    </a:lnTo>
                    <a:lnTo>
                      <a:pt x="645" y="803"/>
                    </a:lnTo>
                    <a:lnTo>
                      <a:pt x="684" y="789"/>
                    </a:lnTo>
                    <a:lnTo>
                      <a:pt x="707" y="774"/>
                    </a:lnTo>
                    <a:lnTo>
                      <a:pt x="711" y="727"/>
                    </a:lnTo>
                    <a:lnTo>
                      <a:pt x="684" y="675"/>
                    </a:lnTo>
                    <a:lnTo>
                      <a:pt x="689" y="641"/>
                    </a:lnTo>
                    <a:lnTo>
                      <a:pt x="699" y="610"/>
                    </a:lnTo>
                    <a:lnTo>
                      <a:pt x="674" y="573"/>
                    </a:lnTo>
                    <a:lnTo>
                      <a:pt x="652" y="539"/>
                    </a:lnTo>
                    <a:lnTo>
                      <a:pt x="660" y="517"/>
                    </a:lnTo>
                    <a:lnTo>
                      <a:pt x="674" y="495"/>
                    </a:lnTo>
                    <a:lnTo>
                      <a:pt x="674" y="458"/>
                    </a:lnTo>
                    <a:lnTo>
                      <a:pt x="660" y="436"/>
                    </a:lnTo>
                    <a:lnTo>
                      <a:pt x="645" y="418"/>
                    </a:lnTo>
                    <a:lnTo>
                      <a:pt x="648" y="391"/>
                    </a:lnTo>
                    <a:lnTo>
                      <a:pt x="674" y="377"/>
                    </a:lnTo>
                    <a:lnTo>
                      <a:pt x="689" y="362"/>
                    </a:lnTo>
                    <a:lnTo>
                      <a:pt x="682" y="334"/>
                    </a:lnTo>
                    <a:lnTo>
                      <a:pt x="652" y="297"/>
                    </a:lnTo>
                    <a:lnTo>
                      <a:pt x="640" y="264"/>
                    </a:lnTo>
                    <a:lnTo>
                      <a:pt x="637" y="227"/>
                    </a:lnTo>
                    <a:lnTo>
                      <a:pt x="662" y="191"/>
                    </a:lnTo>
                    <a:lnTo>
                      <a:pt x="714" y="134"/>
                    </a:lnTo>
                    <a:lnTo>
                      <a:pt x="741" y="90"/>
                    </a:lnTo>
                    <a:lnTo>
                      <a:pt x="763" y="53"/>
                    </a:lnTo>
                    <a:lnTo>
                      <a:pt x="756" y="16"/>
                    </a:lnTo>
                    <a:lnTo>
                      <a:pt x="735" y="0"/>
                    </a:lnTo>
                    <a:lnTo>
                      <a:pt x="720" y="3"/>
                    </a:lnTo>
                    <a:lnTo>
                      <a:pt x="696" y="32"/>
                    </a:lnTo>
                    <a:lnTo>
                      <a:pt x="714" y="53"/>
                    </a:lnTo>
                    <a:lnTo>
                      <a:pt x="711" y="90"/>
                    </a:lnTo>
                    <a:lnTo>
                      <a:pt x="677" y="155"/>
                    </a:lnTo>
                    <a:lnTo>
                      <a:pt x="633" y="191"/>
                    </a:lnTo>
                    <a:lnTo>
                      <a:pt x="618" y="213"/>
                    </a:lnTo>
                    <a:lnTo>
                      <a:pt x="608" y="242"/>
                    </a:lnTo>
                    <a:lnTo>
                      <a:pt x="603" y="260"/>
                    </a:lnTo>
                    <a:lnTo>
                      <a:pt x="537" y="310"/>
                    </a:lnTo>
                    <a:lnTo>
                      <a:pt x="478" y="345"/>
                    </a:lnTo>
                    <a:lnTo>
                      <a:pt x="470" y="369"/>
                    </a:lnTo>
                    <a:lnTo>
                      <a:pt x="491" y="375"/>
                    </a:lnTo>
                    <a:lnTo>
                      <a:pt x="578" y="310"/>
                    </a:lnTo>
                    <a:lnTo>
                      <a:pt x="623" y="297"/>
                    </a:lnTo>
                    <a:lnTo>
                      <a:pt x="645" y="338"/>
                    </a:lnTo>
                    <a:lnTo>
                      <a:pt x="652" y="356"/>
                    </a:lnTo>
                    <a:lnTo>
                      <a:pt x="630" y="375"/>
                    </a:lnTo>
                    <a:lnTo>
                      <a:pt x="611" y="390"/>
                    </a:lnTo>
                    <a:lnTo>
                      <a:pt x="608" y="414"/>
                    </a:lnTo>
                    <a:lnTo>
                      <a:pt x="615" y="440"/>
                    </a:lnTo>
                    <a:lnTo>
                      <a:pt x="596" y="462"/>
                    </a:lnTo>
                    <a:lnTo>
                      <a:pt x="541" y="487"/>
                    </a:lnTo>
                    <a:lnTo>
                      <a:pt x="461" y="521"/>
                    </a:lnTo>
                    <a:lnTo>
                      <a:pt x="491" y="532"/>
                    </a:lnTo>
                    <a:lnTo>
                      <a:pt x="574" y="499"/>
                    </a:lnTo>
                    <a:lnTo>
                      <a:pt x="640" y="465"/>
                    </a:lnTo>
                    <a:lnTo>
                      <a:pt x="652" y="473"/>
                    </a:lnTo>
                    <a:lnTo>
                      <a:pt x="645" y="495"/>
                    </a:lnTo>
                    <a:lnTo>
                      <a:pt x="623" y="517"/>
                    </a:lnTo>
                    <a:lnTo>
                      <a:pt x="615" y="539"/>
                    </a:lnTo>
                    <a:lnTo>
                      <a:pt x="625" y="567"/>
                    </a:lnTo>
                    <a:lnTo>
                      <a:pt x="652" y="591"/>
                    </a:lnTo>
                    <a:lnTo>
                      <a:pt x="652" y="610"/>
                    </a:lnTo>
                    <a:lnTo>
                      <a:pt x="608" y="619"/>
                    </a:lnTo>
                    <a:lnTo>
                      <a:pt x="571" y="669"/>
                    </a:lnTo>
                    <a:lnTo>
                      <a:pt x="528" y="697"/>
                    </a:lnTo>
                    <a:lnTo>
                      <a:pt x="469" y="712"/>
                    </a:lnTo>
                    <a:lnTo>
                      <a:pt x="463" y="727"/>
                    </a:lnTo>
                    <a:lnTo>
                      <a:pt x="500" y="722"/>
                    </a:lnTo>
                    <a:lnTo>
                      <a:pt x="578" y="697"/>
                    </a:lnTo>
                    <a:lnTo>
                      <a:pt x="608" y="675"/>
                    </a:lnTo>
                    <a:lnTo>
                      <a:pt x="625" y="654"/>
                    </a:lnTo>
                    <a:lnTo>
                      <a:pt x="652" y="649"/>
                    </a:lnTo>
                    <a:lnTo>
                      <a:pt x="652" y="675"/>
                    </a:lnTo>
                    <a:lnTo>
                      <a:pt x="670" y="700"/>
                    </a:lnTo>
                    <a:lnTo>
                      <a:pt x="684" y="727"/>
                    </a:lnTo>
                    <a:lnTo>
                      <a:pt x="674" y="749"/>
                    </a:lnTo>
                    <a:lnTo>
                      <a:pt x="640" y="764"/>
                    </a:lnTo>
                    <a:lnTo>
                      <a:pt x="608" y="774"/>
                    </a:lnTo>
                    <a:lnTo>
                      <a:pt x="586" y="796"/>
                    </a:lnTo>
                    <a:lnTo>
                      <a:pt x="485" y="826"/>
                    </a:lnTo>
                    <a:lnTo>
                      <a:pt x="411" y="852"/>
                    </a:lnTo>
                    <a:lnTo>
                      <a:pt x="383" y="867"/>
                    </a:lnTo>
                    <a:lnTo>
                      <a:pt x="405" y="885"/>
                    </a:lnTo>
                    <a:lnTo>
                      <a:pt x="448" y="874"/>
                    </a:lnTo>
                    <a:lnTo>
                      <a:pt x="537" y="839"/>
                    </a:lnTo>
                    <a:lnTo>
                      <a:pt x="596" y="823"/>
                    </a:lnTo>
                    <a:lnTo>
                      <a:pt x="611" y="848"/>
                    </a:lnTo>
                    <a:lnTo>
                      <a:pt x="625" y="891"/>
                    </a:lnTo>
                    <a:lnTo>
                      <a:pt x="652" y="928"/>
                    </a:lnTo>
                    <a:lnTo>
                      <a:pt x="655" y="957"/>
                    </a:lnTo>
                    <a:lnTo>
                      <a:pt x="652" y="984"/>
                    </a:lnTo>
                    <a:lnTo>
                      <a:pt x="623" y="994"/>
                    </a:lnTo>
                    <a:lnTo>
                      <a:pt x="571" y="1006"/>
                    </a:lnTo>
                    <a:lnTo>
                      <a:pt x="506" y="1036"/>
                    </a:lnTo>
                    <a:lnTo>
                      <a:pt x="410" y="1050"/>
                    </a:lnTo>
                    <a:lnTo>
                      <a:pt x="373" y="1068"/>
                    </a:lnTo>
                    <a:lnTo>
                      <a:pt x="398" y="1080"/>
                    </a:lnTo>
                    <a:lnTo>
                      <a:pt x="483" y="1068"/>
                    </a:lnTo>
                    <a:lnTo>
                      <a:pt x="541" y="1046"/>
                    </a:lnTo>
                    <a:lnTo>
                      <a:pt x="581" y="1031"/>
                    </a:lnTo>
                    <a:lnTo>
                      <a:pt x="615" y="1024"/>
                    </a:lnTo>
                    <a:lnTo>
                      <a:pt x="611" y="1050"/>
                    </a:lnTo>
                    <a:lnTo>
                      <a:pt x="625" y="1087"/>
                    </a:lnTo>
                    <a:lnTo>
                      <a:pt x="648" y="1109"/>
                    </a:lnTo>
                    <a:lnTo>
                      <a:pt x="652" y="1133"/>
                    </a:lnTo>
                    <a:lnTo>
                      <a:pt x="652" y="1155"/>
                    </a:lnTo>
                    <a:lnTo>
                      <a:pt x="623" y="1168"/>
                    </a:lnTo>
                    <a:lnTo>
                      <a:pt x="566" y="1170"/>
                    </a:lnTo>
                    <a:lnTo>
                      <a:pt x="528" y="1183"/>
                    </a:lnTo>
                    <a:lnTo>
                      <a:pt x="439" y="1213"/>
                    </a:lnTo>
                    <a:lnTo>
                      <a:pt x="390" y="1214"/>
                    </a:lnTo>
                    <a:lnTo>
                      <a:pt x="373" y="1236"/>
                    </a:lnTo>
                    <a:lnTo>
                      <a:pt x="395" y="1244"/>
                    </a:lnTo>
                    <a:lnTo>
                      <a:pt x="439" y="1235"/>
                    </a:lnTo>
                    <a:lnTo>
                      <a:pt x="506" y="1214"/>
                    </a:lnTo>
                    <a:lnTo>
                      <a:pt x="541" y="1200"/>
                    </a:lnTo>
                    <a:lnTo>
                      <a:pt x="589" y="1189"/>
                    </a:lnTo>
                    <a:lnTo>
                      <a:pt x="625" y="1192"/>
                    </a:lnTo>
                    <a:lnTo>
                      <a:pt x="637" y="1192"/>
                    </a:lnTo>
                    <a:lnTo>
                      <a:pt x="637" y="1226"/>
                    </a:lnTo>
                    <a:lnTo>
                      <a:pt x="648" y="1244"/>
                    </a:lnTo>
                    <a:lnTo>
                      <a:pt x="581" y="1259"/>
                    </a:lnTo>
                    <a:lnTo>
                      <a:pt x="522" y="1303"/>
                    </a:lnTo>
                    <a:lnTo>
                      <a:pt x="457" y="1325"/>
                    </a:lnTo>
                    <a:lnTo>
                      <a:pt x="411" y="1332"/>
                    </a:lnTo>
                    <a:lnTo>
                      <a:pt x="374" y="1352"/>
                    </a:lnTo>
                    <a:lnTo>
                      <a:pt x="390" y="1366"/>
                    </a:lnTo>
                    <a:lnTo>
                      <a:pt x="426" y="1354"/>
                    </a:lnTo>
                    <a:lnTo>
                      <a:pt x="469" y="1340"/>
                    </a:lnTo>
                    <a:lnTo>
                      <a:pt x="515" y="1332"/>
                    </a:lnTo>
                    <a:lnTo>
                      <a:pt x="556" y="1307"/>
                    </a:lnTo>
                    <a:lnTo>
                      <a:pt x="578" y="1285"/>
                    </a:lnTo>
                    <a:lnTo>
                      <a:pt x="608" y="1281"/>
                    </a:lnTo>
                    <a:lnTo>
                      <a:pt x="645" y="1281"/>
                    </a:lnTo>
                    <a:lnTo>
                      <a:pt x="655" y="1285"/>
                    </a:lnTo>
                    <a:lnTo>
                      <a:pt x="667" y="1310"/>
                    </a:lnTo>
                    <a:lnTo>
                      <a:pt x="674" y="1340"/>
                    </a:lnTo>
                    <a:lnTo>
                      <a:pt x="667" y="1366"/>
                    </a:lnTo>
                    <a:lnTo>
                      <a:pt x="652" y="1381"/>
                    </a:lnTo>
                    <a:lnTo>
                      <a:pt x="640" y="1418"/>
                    </a:lnTo>
                    <a:lnTo>
                      <a:pt x="652" y="1433"/>
                    </a:lnTo>
                    <a:lnTo>
                      <a:pt x="667" y="1448"/>
                    </a:lnTo>
                    <a:lnTo>
                      <a:pt x="667" y="1462"/>
                    </a:lnTo>
                    <a:lnTo>
                      <a:pt x="648" y="14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4" name="Freeform 1058"/>
              <p:cNvSpPr>
                <a:spLocks/>
              </p:cNvSpPr>
              <p:nvPr/>
            </p:nvSpPr>
            <p:spPr bwMode="auto">
              <a:xfrm>
                <a:off x="1876" y="2381"/>
                <a:ext cx="110" cy="36"/>
              </a:xfrm>
              <a:custGeom>
                <a:avLst/>
                <a:gdLst>
                  <a:gd name="T0" fmla="*/ 0 w 220"/>
                  <a:gd name="T1" fmla="*/ 59 h 73"/>
                  <a:gd name="T2" fmla="*/ 88 w 220"/>
                  <a:gd name="T3" fmla="*/ 56 h 73"/>
                  <a:gd name="T4" fmla="*/ 122 w 220"/>
                  <a:gd name="T5" fmla="*/ 37 h 73"/>
                  <a:gd name="T6" fmla="*/ 151 w 220"/>
                  <a:gd name="T7" fmla="*/ 15 h 73"/>
                  <a:gd name="T8" fmla="*/ 205 w 220"/>
                  <a:gd name="T9" fmla="*/ 0 h 73"/>
                  <a:gd name="T10" fmla="*/ 220 w 220"/>
                  <a:gd name="T11" fmla="*/ 15 h 73"/>
                  <a:gd name="T12" fmla="*/ 197 w 220"/>
                  <a:gd name="T13" fmla="*/ 22 h 73"/>
                  <a:gd name="T14" fmla="*/ 159 w 220"/>
                  <a:gd name="T15" fmla="*/ 42 h 73"/>
                  <a:gd name="T16" fmla="*/ 138 w 220"/>
                  <a:gd name="T17" fmla="*/ 56 h 73"/>
                  <a:gd name="T18" fmla="*/ 103 w 220"/>
                  <a:gd name="T19" fmla="*/ 66 h 73"/>
                  <a:gd name="T20" fmla="*/ 48 w 220"/>
                  <a:gd name="T21" fmla="*/ 71 h 73"/>
                  <a:gd name="T22" fmla="*/ 4 w 220"/>
                  <a:gd name="T23" fmla="*/ 73 h 73"/>
                  <a:gd name="T24" fmla="*/ 0 w 220"/>
                  <a:gd name="T25" fmla="*/ 5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3">
                    <a:moveTo>
                      <a:pt x="0" y="59"/>
                    </a:moveTo>
                    <a:lnTo>
                      <a:pt x="88" y="56"/>
                    </a:lnTo>
                    <a:lnTo>
                      <a:pt x="122" y="37"/>
                    </a:lnTo>
                    <a:lnTo>
                      <a:pt x="151" y="15"/>
                    </a:lnTo>
                    <a:lnTo>
                      <a:pt x="205" y="0"/>
                    </a:lnTo>
                    <a:lnTo>
                      <a:pt x="220" y="15"/>
                    </a:lnTo>
                    <a:lnTo>
                      <a:pt x="197" y="22"/>
                    </a:lnTo>
                    <a:lnTo>
                      <a:pt x="159" y="42"/>
                    </a:lnTo>
                    <a:lnTo>
                      <a:pt x="138" y="56"/>
                    </a:lnTo>
                    <a:lnTo>
                      <a:pt x="103" y="66"/>
                    </a:lnTo>
                    <a:lnTo>
                      <a:pt x="48" y="71"/>
                    </a:lnTo>
                    <a:lnTo>
                      <a:pt x="4" y="73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5" name="Freeform 1059"/>
              <p:cNvSpPr>
                <a:spLocks/>
              </p:cNvSpPr>
              <p:nvPr/>
            </p:nvSpPr>
            <p:spPr bwMode="auto">
              <a:xfrm>
                <a:off x="1707" y="1590"/>
                <a:ext cx="320" cy="174"/>
              </a:xfrm>
              <a:custGeom>
                <a:avLst/>
                <a:gdLst>
                  <a:gd name="T0" fmla="*/ 19 w 640"/>
                  <a:gd name="T1" fmla="*/ 40 h 348"/>
                  <a:gd name="T2" fmla="*/ 96 w 640"/>
                  <a:gd name="T3" fmla="*/ 44 h 348"/>
                  <a:gd name="T4" fmla="*/ 176 w 640"/>
                  <a:gd name="T5" fmla="*/ 47 h 348"/>
                  <a:gd name="T6" fmla="*/ 228 w 640"/>
                  <a:gd name="T7" fmla="*/ 47 h 348"/>
                  <a:gd name="T8" fmla="*/ 269 w 640"/>
                  <a:gd name="T9" fmla="*/ 37 h 348"/>
                  <a:gd name="T10" fmla="*/ 336 w 640"/>
                  <a:gd name="T11" fmla="*/ 18 h 348"/>
                  <a:gd name="T12" fmla="*/ 368 w 640"/>
                  <a:gd name="T13" fmla="*/ 0 h 348"/>
                  <a:gd name="T14" fmla="*/ 411 w 640"/>
                  <a:gd name="T15" fmla="*/ 25 h 348"/>
                  <a:gd name="T16" fmla="*/ 483 w 640"/>
                  <a:gd name="T17" fmla="*/ 74 h 348"/>
                  <a:gd name="T18" fmla="*/ 534 w 640"/>
                  <a:gd name="T19" fmla="*/ 110 h 348"/>
                  <a:gd name="T20" fmla="*/ 600 w 640"/>
                  <a:gd name="T21" fmla="*/ 156 h 348"/>
                  <a:gd name="T22" fmla="*/ 640 w 640"/>
                  <a:gd name="T23" fmla="*/ 192 h 348"/>
                  <a:gd name="T24" fmla="*/ 603 w 640"/>
                  <a:gd name="T25" fmla="*/ 223 h 348"/>
                  <a:gd name="T26" fmla="*/ 566 w 640"/>
                  <a:gd name="T27" fmla="*/ 257 h 348"/>
                  <a:gd name="T28" fmla="*/ 507 w 640"/>
                  <a:gd name="T29" fmla="*/ 282 h 348"/>
                  <a:gd name="T30" fmla="*/ 446 w 640"/>
                  <a:gd name="T31" fmla="*/ 308 h 348"/>
                  <a:gd name="T32" fmla="*/ 390 w 640"/>
                  <a:gd name="T33" fmla="*/ 330 h 348"/>
                  <a:gd name="T34" fmla="*/ 338 w 640"/>
                  <a:gd name="T35" fmla="*/ 338 h 348"/>
                  <a:gd name="T36" fmla="*/ 284 w 640"/>
                  <a:gd name="T37" fmla="*/ 348 h 348"/>
                  <a:gd name="T38" fmla="*/ 217 w 640"/>
                  <a:gd name="T39" fmla="*/ 301 h 348"/>
                  <a:gd name="T40" fmla="*/ 167 w 640"/>
                  <a:gd name="T41" fmla="*/ 260 h 348"/>
                  <a:gd name="T42" fmla="*/ 108 w 640"/>
                  <a:gd name="T43" fmla="*/ 208 h 348"/>
                  <a:gd name="T44" fmla="*/ 59 w 640"/>
                  <a:gd name="T45" fmla="*/ 156 h 348"/>
                  <a:gd name="T46" fmla="*/ 22 w 640"/>
                  <a:gd name="T47" fmla="*/ 121 h 348"/>
                  <a:gd name="T48" fmla="*/ 0 w 640"/>
                  <a:gd name="T49" fmla="*/ 69 h 348"/>
                  <a:gd name="T50" fmla="*/ 19 w 640"/>
                  <a:gd name="T51" fmla="*/ 4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0" h="348">
                    <a:moveTo>
                      <a:pt x="19" y="40"/>
                    </a:moveTo>
                    <a:lnTo>
                      <a:pt x="96" y="44"/>
                    </a:lnTo>
                    <a:lnTo>
                      <a:pt x="176" y="47"/>
                    </a:lnTo>
                    <a:lnTo>
                      <a:pt x="228" y="47"/>
                    </a:lnTo>
                    <a:lnTo>
                      <a:pt x="269" y="37"/>
                    </a:lnTo>
                    <a:lnTo>
                      <a:pt x="336" y="18"/>
                    </a:lnTo>
                    <a:lnTo>
                      <a:pt x="368" y="0"/>
                    </a:lnTo>
                    <a:lnTo>
                      <a:pt x="411" y="25"/>
                    </a:lnTo>
                    <a:lnTo>
                      <a:pt x="483" y="74"/>
                    </a:lnTo>
                    <a:lnTo>
                      <a:pt x="534" y="110"/>
                    </a:lnTo>
                    <a:lnTo>
                      <a:pt x="600" y="156"/>
                    </a:lnTo>
                    <a:lnTo>
                      <a:pt x="640" y="192"/>
                    </a:lnTo>
                    <a:lnTo>
                      <a:pt x="603" y="223"/>
                    </a:lnTo>
                    <a:lnTo>
                      <a:pt x="566" y="257"/>
                    </a:lnTo>
                    <a:lnTo>
                      <a:pt x="507" y="282"/>
                    </a:lnTo>
                    <a:lnTo>
                      <a:pt x="446" y="308"/>
                    </a:lnTo>
                    <a:lnTo>
                      <a:pt x="390" y="330"/>
                    </a:lnTo>
                    <a:lnTo>
                      <a:pt x="338" y="338"/>
                    </a:lnTo>
                    <a:lnTo>
                      <a:pt x="284" y="348"/>
                    </a:lnTo>
                    <a:lnTo>
                      <a:pt x="217" y="301"/>
                    </a:lnTo>
                    <a:lnTo>
                      <a:pt x="167" y="260"/>
                    </a:lnTo>
                    <a:lnTo>
                      <a:pt x="108" y="208"/>
                    </a:lnTo>
                    <a:lnTo>
                      <a:pt x="59" y="156"/>
                    </a:lnTo>
                    <a:lnTo>
                      <a:pt x="22" y="121"/>
                    </a:lnTo>
                    <a:lnTo>
                      <a:pt x="0" y="69"/>
                    </a:lnTo>
                    <a:lnTo>
                      <a:pt x="19" y="40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6" name="Freeform 1060"/>
              <p:cNvSpPr>
                <a:spLocks/>
              </p:cNvSpPr>
              <p:nvPr/>
            </p:nvSpPr>
            <p:spPr bwMode="auto">
              <a:xfrm>
                <a:off x="1699" y="1585"/>
                <a:ext cx="345" cy="202"/>
              </a:xfrm>
              <a:custGeom>
                <a:avLst/>
                <a:gdLst>
                  <a:gd name="T0" fmla="*/ 338 w 691"/>
                  <a:gd name="T1" fmla="*/ 346 h 405"/>
                  <a:gd name="T2" fmla="*/ 448 w 691"/>
                  <a:gd name="T3" fmla="*/ 316 h 405"/>
                  <a:gd name="T4" fmla="*/ 536 w 691"/>
                  <a:gd name="T5" fmla="*/ 278 h 405"/>
                  <a:gd name="T6" fmla="*/ 599 w 691"/>
                  <a:gd name="T7" fmla="*/ 233 h 405"/>
                  <a:gd name="T8" fmla="*/ 624 w 691"/>
                  <a:gd name="T9" fmla="*/ 207 h 405"/>
                  <a:gd name="T10" fmla="*/ 534 w 691"/>
                  <a:gd name="T11" fmla="*/ 123 h 405"/>
                  <a:gd name="T12" fmla="*/ 460 w 691"/>
                  <a:gd name="T13" fmla="*/ 78 h 405"/>
                  <a:gd name="T14" fmla="*/ 389 w 691"/>
                  <a:gd name="T15" fmla="*/ 35 h 405"/>
                  <a:gd name="T16" fmla="*/ 374 w 691"/>
                  <a:gd name="T17" fmla="*/ 35 h 405"/>
                  <a:gd name="T18" fmla="*/ 330 w 691"/>
                  <a:gd name="T19" fmla="*/ 50 h 405"/>
                  <a:gd name="T20" fmla="*/ 271 w 691"/>
                  <a:gd name="T21" fmla="*/ 66 h 405"/>
                  <a:gd name="T22" fmla="*/ 166 w 691"/>
                  <a:gd name="T23" fmla="*/ 74 h 405"/>
                  <a:gd name="T24" fmla="*/ 63 w 691"/>
                  <a:gd name="T25" fmla="*/ 71 h 405"/>
                  <a:gd name="T26" fmla="*/ 36 w 691"/>
                  <a:gd name="T27" fmla="*/ 74 h 405"/>
                  <a:gd name="T28" fmla="*/ 36 w 691"/>
                  <a:gd name="T29" fmla="*/ 93 h 405"/>
                  <a:gd name="T30" fmla="*/ 58 w 691"/>
                  <a:gd name="T31" fmla="*/ 123 h 405"/>
                  <a:gd name="T32" fmla="*/ 100 w 691"/>
                  <a:gd name="T33" fmla="*/ 177 h 405"/>
                  <a:gd name="T34" fmla="*/ 154 w 691"/>
                  <a:gd name="T35" fmla="*/ 220 h 405"/>
                  <a:gd name="T36" fmla="*/ 221 w 691"/>
                  <a:gd name="T37" fmla="*/ 285 h 405"/>
                  <a:gd name="T38" fmla="*/ 283 w 691"/>
                  <a:gd name="T39" fmla="*/ 331 h 405"/>
                  <a:gd name="T40" fmla="*/ 323 w 691"/>
                  <a:gd name="T41" fmla="*/ 359 h 405"/>
                  <a:gd name="T42" fmla="*/ 335 w 691"/>
                  <a:gd name="T43" fmla="*/ 387 h 405"/>
                  <a:gd name="T44" fmla="*/ 320 w 691"/>
                  <a:gd name="T45" fmla="*/ 405 h 405"/>
                  <a:gd name="T46" fmla="*/ 298 w 691"/>
                  <a:gd name="T47" fmla="*/ 395 h 405"/>
                  <a:gd name="T48" fmla="*/ 234 w 691"/>
                  <a:gd name="T49" fmla="*/ 337 h 405"/>
                  <a:gd name="T50" fmla="*/ 154 w 691"/>
                  <a:gd name="T51" fmla="*/ 270 h 405"/>
                  <a:gd name="T52" fmla="*/ 95 w 691"/>
                  <a:gd name="T53" fmla="*/ 220 h 405"/>
                  <a:gd name="T54" fmla="*/ 56 w 691"/>
                  <a:gd name="T55" fmla="*/ 177 h 405"/>
                  <a:gd name="T56" fmla="*/ 22 w 691"/>
                  <a:gd name="T57" fmla="*/ 130 h 405"/>
                  <a:gd name="T58" fmla="*/ 7 w 691"/>
                  <a:gd name="T59" fmla="*/ 100 h 405"/>
                  <a:gd name="T60" fmla="*/ 0 w 691"/>
                  <a:gd name="T61" fmla="*/ 66 h 405"/>
                  <a:gd name="T62" fmla="*/ 10 w 691"/>
                  <a:gd name="T63" fmla="*/ 44 h 405"/>
                  <a:gd name="T64" fmla="*/ 35 w 691"/>
                  <a:gd name="T65" fmla="*/ 35 h 405"/>
                  <a:gd name="T66" fmla="*/ 78 w 691"/>
                  <a:gd name="T67" fmla="*/ 37 h 405"/>
                  <a:gd name="T68" fmla="*/ 162 w 691"/>
                  <a:gd name="T69" fmla="*/ 50 h 405"/>
                  <a:gd name="T70" fmla="*/ 233 w 691"/>
                  <a:gd name="T71" fmla="*/ 50 h 405"/>
                  <a:gd name="T72" fmla="*/ 283 w 691"/>
                  <a:gd name="T73" fmla="*/ 35 h 405"/>
                  <a:gd name="T74" fmla="*/ 342 w 691"/>
                  <a:gd name="T75" fmla="*/ 22 h 405"/>
                  <a:gd name="T76" fmla="*/ 367 w 691"/>
                  <a:gd name="T77" fmla="*/ 0 h 405"/>
                  <a:gd name="T78" fmla="*/ 394 w 691"/>
                  <a:gd name="T79" fmla="*/ 0 h 405"/>
                  <a:gd name="T80" fmla="*/ 456 w 691"/>
                  <a:gd name="T81" fmla="*/ 37 h 405"/>
                  <a:gd name="T82" fmla="*/ 521 w 691"/>
                  <a:gd name="T83" fmla="*/ 88 h 405"/>
                  <a:gd name="T84" fmla="*/ 592 w 691"/>
                  <a:gd name="T85" fmla="*/ 133 h 405"/>
                  <a:gd name="T86" fmla="*/ 632 w 691"/>
                  <a:gd name="T87" fmla="*/ 162 h 405"/>
                  <a:gd name="T88" fmla="*/ 673 w 691"/>
                  <a:gd name="T89" fmla="*/ 189 h 405"/>
                  <a:gd name="T90" fmla="*/ 691 w 691"/>
                  <a:gd name="T91" fmla="*/ 199 h 405"/>
                  <a:gd name="T92" fmla="*/ 680 w 691"/>
                  <a:gd name="T93" fmla="*/ 219 h 405"/>
                  <a:gd name="T94" fmla="*/ 651 w 691"/>
                  <a:gd name="T95" fmla="*/ 236 h 405"/>
                  <a:gd name="T96" fmla="*/ 617 w 691"/>
                  <a:gd name="T97" fmla="*/ 266 h 405"/>
                  <a:gd name="T98" fmla="*/ 584 w 691"/>
                  <a:gd name="T99" fmla="*/ 278 h 405"/>
                  <a:gd name="T100" fmla="*/ 527 w 691"/>
                  <a:gd name="T101" fmla="*/ 303 h 405"/>
                  <a:gd name="T102" fmla="*/ 484 w 691"/>
                  <a:gd name="T103" fmla="*/ 322 h 405"/>
                  <a:gd name="T104" fmla="*/ 438 w 691"/>
                  <a:gd name="T105" fmla="*/ 350 h 405"/>
                  <a:gd name="T106" fmla="*/ 389 w 691"/>
                  <a:gd name="T107" fmla="*/ 359 h 405"/>
                  <a:gd name="T108" fmla="*/ 350 w 691"/>
                  <a:gd name="T109" fmla="*/ 361 h 405"/>
                  <a:gd name="T110" fmla="*/ 338 w 691"/>
                  <a:gd name="T111" fmla="*/ 346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1" h="405">
                    <a:moveTo>
                      <a:pt x="338" y="346"/>
                    </a:moveTo>
                    <a:lnTo>
                      <a:pt x="448" y="316"/>
                    </a:lnTo>
                    <a:lnTo>
                      <a:pt x="536" y="278"/>
                    </a:lnTo>
                    <a:lnTo>
                      <a:pt x="599" y="233"/>
                    </a:lnTo>
                    <a:lnTo>
                      <a:pt x="624" y="207"/>
                    </a:lnTo>
                    <a:lnTo>
                      <a:pt x="534" y="123"/>
                    </a:lnTo>
                    <a:lnTo>
                      <a:pt x="460" y="78"/>
                    </a:lnTo>
                    <a:lnTo>
                      <a:pt x="389" y="35"/>
                    </a:lnTo>
                    <a:lnTo>
                      <a:pt x="374" y="35"/>
                    </a:lnTo>
                    <a:lnTo>
                      <a:pt x="330" y="50"/>
                    </a:lnTo>
                    <a:lnTo>
                      <a:pt x="271" y="66"/>
                    </a:lnTo>
                    <a:lnTo>
                      <a:pt x="166" y="74"/>
                    </a:lnTo>
                    <a:lnTo>
                      <a:pt x="63" y="71"/>
                    </a:lnTo>
                    <a:lnTo>
                      <a:pt x="36" y="74"/>
                    </a:lnTo>
                    <a:lnTo>
                      <a:pt x="36" y="93"/>
                    </a:lnTo>
                    <a:lnTo>
                      <a:pt x="58" y="123"/>
                    </a:lnTo>
                    <a:lnTo>
                      <a:pt x="100" y="177"/>
                    </a:lnTo>
                    <a:lnTo>
                      <a:pt x="154" y="220"/>
                    </a:lnTo>
                    <a:lnTo>
                      <a:pt x="221" y="285"/>
                    </a:lnTo>
                    <a:lnTo>
                      <a:pt x="283" y="331"/>
                    </a:lnTo>
                    <a:lnTo>
                      <a:pt x="323" y="359"/>
                    </a:lnTo>
                    <a:lnTo>
                      <a:pt x="335" y="387"/>
                    </a:lnTo>
                    <a:lnTo>
                      <a:pt x="320" y="405"/>
                    </a:lnTo>
                    <a:lnTo>
                      <a:pt x="298" y="395"/>
                    </a:lnTo>
                    <a:lnTo>
                      <a:pt x="234" y="337"/>
                    </a:lnTo>
                    <a:lnTo>
                      <a:pt x="154" y="270"/>
                    </a:lnTo>
                    <a:lnTo>
                      <a:pt x="95" y="220"/>
                    </a:lnTo>
                    <a:lnTo>
                      <a:pt x="56" y="177"/>
                    </a:lnTo>
                    <a:lnTo>
                      <a:pt x="22" y="130"/>
                    </a:lnTo>
                    <a:lnTo>
                      <a:pt x="7" y="100"/>
                    </a:lnTo>
                    <a:lnTo>
                      <a:pt x="0" y="66"/>
                    </a:lnTo>
                    <a:lnTo>
                      <a:pt x="10" y="44"/>
                    </a:lnTo>
                    <a:lnTo>
                      <a:pt x="35" y="35"/>
                    </a:lnTo>
                    <a:lnTo>
                      <a:pt x="78" y="37"/>
                    </a:lnTo>
                    <a:lnTo>
                      <a:pt x="162" y="50"/>
                    </a:lnTo>
                    <a:lnTo>
                      <a:pt x="233" y="50"/>
                    </a:lnTo>
                    <a:lnTo>
                      <a:pt x="283" y="35"/>
                    </a:lnTo>
                    <a:lnTo>
                      <a:pt x="342" y="22"/>
                    </a:lnTo>
                    <a:lnTo>
                      <a:pt x="367" y="0"/>
                    </a:lnTo>
                    <a:lnTo>
                      <a:pt x="394" y="0"/>
                    </a:lnTo>
                    <a:lnTo>
                      <a:pt x="456" y="37"/>
                    </a:lnTo>
                    <a:lnTo>
                      <a:pt x="521" y="88"/>
                    </a:lnTo>
                    <a:lnTo>
                      <a:pt x="592" y="133"/>
                    </a:lnTo>
                    <a:lnTo>
                      <a:pt x="632" y="162"/>
                    </a:lnTo>
                    <a:lnTo>
                      <a:pt x="673" y="189"/>
                    </a:lnTo>
                    <a:lnTo>
                      <a:pt x="691" y="199"/>
                    </a:lnTo>
                    <a:lnTo>
                      <a:pt x="680" y="219"/>
                    </a:lnTo>
                    <a:lnTo>
                      <a:pt x="651" y="236"/>
                    </a:lnTo>
                    <a:lnTo>
                      <a:pt x="617" y="266"/>
                    </a:lnTo>
                    <a:lnTo>
                      <a:pt x="584" y="278"/>
                    </a:lnTo>
                    <a:lnTo>
                      <a:pt x="527" y="303"/>
                    </a:lnTo>
                    <a:lnTo>
                      <a:pt x="484" y="322"/>
                    </a:lnTo>
                    <a:lnTo>
                      <a:pt x="438" y="350"/>
                    </a:lnTo>
                    <a:lnTo>
                      <a:pt x="389" y="359"/>
                    </a:lnTo>
                    <a:lnTo>
                      <a:pt x="350" y="361"/>
                    </a:lnTo>
                    <a:lnTo>
                      <a:pt x="338" y="3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77" name="Freeform 1061"/>
              <p:cNvSpPr>
                <a:spLocks/>
              </p:cNvSpPr>
              <p:nvPr/>
            </p:nvSpPr>
            <p:spPr bwMode="auto">
              <a:xfrm>
                <a:off x="1895" y="1738"/>
                <a:ext cx="109" cy="70"/>
              </a:xfrm>
              <a:custGeom>
                <a:avLst/>
                <a:gdLst>
                  <a:gd name="T0" fmla="*/ 185 w 219"/>
                  <a:gd name="T1" fmla="*/ 16 h 139"/>
                  <a:gd name="T2" fmla="*/ 139 w 219"/>
                  <a:gd name="T3" fmla="*/ 53 h 139"/>
                  <a:gd name="T4" fmla="*/ 96 w 219"/>
                  <a:gd name="T5" fmla="*/ 87 h 139"/>
                  <a:gd name="T6" fmla="*/ 35 w 219"/>
                  <a:gd name="T7" fmla="*/ 109 h 139"/>
                  <a:gd name="T8" fmla="*/ 0 w 219"/>
                  <a:gd name="T9" fmla="*/ 120 h 139"/>
                  <a:gd name="T10" fmla="*/ 28 w 219"/>
                  <a:gd name="T11" fmla="*/ 139 h 139"/>
                  <a:gd name="T12" fmla="*/ 72 w 219"/>
                  <a:gd name="T13" fmla="*/ 132 h 139"/>
                  <a:gd name="T14" fmla="*/ 140 w 219"/>
                  <a:gd name="T15" fmla="*/ 87 h 139"/>
                  <a:gd name="T16" fmla="*/ 219 w 219"/>
                  <a:gd name="T17" fmla="*/ 0 h 139"/>
                  <a:gd name="T18" fmla="*/ 185 w 219"/>
                  <a:gd name="T19" fmla="*/ 1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139">
                    <a:moveTo>
                      <a:pt x="185" y="16"/>
                    </a:moveTo>
                    <a:lnTo>
                      <a:pt x="139" y="53"/>
                    </a:lnTo>
                    <a:lnTo>
                      <a:pt x="96" y="87"/>
                    </a:lnTo>
                    <a:lnTo>
                      <a:pt x="35" y="109"/>
                    </a:lnTo>
                    <a:lnTo>
                      <a:pt x="0" y="120"/>
                    </a:lnTo>
                    <a:lnTo>
                      <a:pt x="28" y="139"/>
                    </a:lnTo>
                    <a:lnTo>
                      <a:pt x="72" y="132"/>
                    </a:lnTo>
                    <a:lnTo>
                      <a:pt x="140" y="87"/>
                    </a:lnTo>
                    <a:lnTo>
                      <a:pt x="219" y="0"/>
                    </a:lnTo>
                    <a:lnTo>
                      <a:pt x="185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5496" name="Group 1080"/>
            <p:cNvGrpSpPr>
              <a:grpSpLocks/>
            </p:cNvGrpSpPr>
            <p:nvPr/>
          </p:nvGrpSpPr>
          <p:grpSpPr bwMode="auto">
            <a:xfrm>
              <a:off x="841" y="1779"/>
              <a:ext cx="403" cy="911"/>
              <a:chOff x="841" y="1779"/>
              <a:chExt cx="403" cy="911"/>
            </a:xfrm>
          </p:grpSpPr>
          <p:sp>
            <p:nvSpPr>
              <p:cNvPr id="445479" name="Freeform 1063"/>
              <p:cNvSpPr>
                <a:spLocks/>
              </p:cNvSpPr>
              <p:nvPr/>
            </p:nvSpPr>
            <p:spPr bwMode="auto">
              <a:xfrm>
                <a:off x="849" y="1819"/>
                <a:ext cx="212" cy="859"/>
              </a:xfrm>
              <a:custGeom>
                <a:avLst/>
                <a:gdLst>
                  <a:gd name="T0" fmla="*/ 417 w 424"/>
                  <a:gd name="T1" fmla="*/ 309 h 1717"/>
                  <a:gd name="T2" fmla="*/ 424 w 424"/>
                  <a:gd name="T3" fmla="*/ 372 h 1717"/>
                  <a:gd name="T4" fmla="*/ 424 w 424"/>
                  <a:gd name="T5" fmla="*/ 713 h 1717"/>
                  <a:gd name="T6" fmla="*/ 394 w 424"/>
                  <a:gd name="T7" fmla="*/ 1169 h 1717"/>
                  <a:gd name="T8" fmla="*/ 397 w 424"/>
                  <a:gd name="T9" fmla="*/ 1460 h 1717"/>
                  <a:gd name="T10" fmla="*/ 412 w 424"/>
                  <a:gd name="T11" fmla="*/ 1661 h 1717"/>
                  <a:gd name="T12" fmla="*/ 397 w 424"/>
                  <a:gd name="T13" fmla="*/ 1717 h 1717"/>
                  <a:gd name="T14" fmla="*/ 372 w 424"/>
                  <a:gd name="T15" fmla="*/ 1705 h 1717"/>
                  <a:gd name="T16" fmla="*/ 229 w 424"/>
                  <a:gd name="T17" fmla="*/ 1594 h 1717"/>
                  <a:gd name="T18" fmla="*/ 192 w 424"/>
                  <a:gd name="T19" fmla="*/ 1573 h 1717"/>
                  <a:gd name="T20" fmla="*/ 170 w 424"/>
                  <a:gd name="T21" fmla="*/ 1541 h 1717"/>
                  <a:gd name="T22" fmla="*/ 133 w 424"/>
                  <a:gd name="T23" fmla="*/ 1499 h 1717"/>
                  <a:gd name="T24" fmla="*/ 84 w 424"/>
                  <a:gd name="T25" fmla="*/ 1455 h 1717"/>
                  <a:gd name="T26" fmla="*/ 59 w 424"/>
                  <a:gd name="T27" fmla="*/ 1396 h 1717"/>
                  <a:gd name="T28" fmla="*/ 0 w 424"/>
                  <a:gd name="T29" fmla="*/ 1346 h 1717"/>
                  <a:gd name="T30" fmla="*/ 0 w 424"/>
                  <a:gd name="T31" fmla="*/ 1315 h 1717"/>
                  <a:gd name="T32" fmla="*/ 32 w 424"/>
                  <a:gd name="T33" fmla="*/ 1276 h 1717"/>
                  <a:gd name="T34" fmla="*/ 44 w 424"/>
                  <a:gd name="T35" fmla="*/ 1225 h 1717"/>
                  <a:gd name="T36" fmla="*/ 37 w 424"/>
                  <a:gd name="T37" fmla="*/ 1198 h 1717"/>
                  <a:gd name="T38" fmla="*/ 22 w 424"/>
                  <a:gd name="T39" fmla="*/ 1154 h 1717"/>
                  <a:gd name="T40" fmla="*/ 17 w 424"/>
                  <a:gd name="T41" fmla="*/ 1123 h 1717"/>
                  <a:gd name="T42" fmla="*/ 40 w 424"/>
                  <a:gd name="T43" fmla="*/ 1074 h 1717"/>
                  <a:gd name="T44" fmla="*/ 40 w 424"/>
                  <a:gd name="T45" fmla="*/ 1041 h 1717"/>
                  <a:gd name="T46" fmla="*/ 15 w 424"/>
                  <a:gd name="T47" fmla="*/ 975 h 1717"/>
                  <a:gd name="T48" fmla="*/ 15 w 424"/>
                  <a:gd name="T49" fmla="*/ 938 h 1717"/>
                  <a:gd name="T50" fmla="*/ 29 w 424"/>
                  <a:gd name="T51" fmla="*/ 909 h 1717"/>
                  <a:gd name="T52" fmla="*/ 54 w 424"/>
                  <a:gd name="T53" fmla="*/ 875 h 1717"/>
                  <a:gd name="T54" fmla="*/ 52 w 424"/>
                  <a:gd name="T55" fmla="*/ 816 h 1717"/>
                  <a:gd name="T56" fmla="*/ 37 w 424"/>
                  <a:gd name="T57" fmla="*/ 769 h 1717"/>
                  <a:gd name="T58" fmla="*/ 52 w 424"/>
                  <a:gd name="T59" fmla="*/ 713 h 1717"/>
                  <a:gd name="T60" fmla="*/ 66 w 424"/>
                  <a:gd name="T61" fmla="*/ 699 h 1717"/>
                  <a:gd name="T62" fmla="*/ 54 w 424"/>
                  <a:gd name="T63" fmla="*/ 647 h 1717"/>
                  <a:gd name="T64" fmla="*/ 22 w 424"/>
                  <a:gd name="T65" fmla="*/ 592 h 1717"/>
                  <a:gd name="T66" fmla="*/ 15 w 424"/>
                  <a:gd name="T67" fmla="*/ 557 h 1717"/>
                  <a:gd name="T68" fmla="*/ 22 w 424"/>
                  <a:gd name="T69" fmla="*/ 523 h 1717"/>
                  <a:gd name="T70" fmla="*/ 62 w 424"/>
                  <a:gd name="T71" fmla="*/ 492 h 1717"/>
                  <a:gd name="T72" fmla="*/ 59 w 424"/>
                  <a:gd name="T73" fmla="*/ 468 h 1717"/>
                  <a:gd name="T74" fmla="*/ 17 w 424"/>
                  <a:gd name="T75" fmla="*/ 390 h 1717"/>
                  <a:gd name="T76" fmla="*/ 3 w 424"/>
                  <a:gd name="T77" fmla="*/ 328 h 1717"/>
                  <a:gd name="T78" fmla="*/ 15 w 424"/>
                  <a:gd name="T79" fmla="*/ 294 h 1717"/>
                  <a:gd name="T80" fmla="*/ 54 w 424"/>
                  <a:gd name="T81" fmla="*/ 263 h 1717"/>
                  <a:gd name="T82" fmla="*/ 44 w 424"/>
                  <a:gd name="T83" fmla="*/ 235 h 1717"/>
                  <a:gd name="T84" fmla="*/ 17 w 424"/>
                  <a:gd name="T85" fmla="*/ 204 h 1717"/>
                  <a:gd name="T86" fmla="*/ 17 w 424"/>
                  <a:gd name="T87" fmla="*/ 170 h 1717"/>
                  <a:gd name="T88" fmla="*/ 62 w 424"/>
                  <a:gd name="T89" fmla="*/ 147 h 1717"/>
                  <a:gd name="T90" fmla="*/ 81 w 424"/>
                  <a:gd name="T91" fmla="*/ 122 h 1717"/>
                  <a:gd name="T92" fmla="*/ 44 w 424"/>
                  <a:gd name="T93" fmla="*/ 71 h 1717"/>
                  <a:gd name="T94" fmla="*/ 44 w 424"/>
                  <a:gd name="T95" fmla="*/ 44 h 1717"/>
                  <a:gd name="T96" fmla="*/ 88 w 424"/>
                  <a:gd name="T97" fmla="*/ 28 h 1717"/>
                  <a:gd name="T98" fmla="*/ 91 w 424"/>
                  <a:gd name="T99" fmla="*/ 0 h 1717"/>
                  <a:gd name="T100" fmla="*/ 140 w 424"/>
                  <a:gd name="T101" fmla="*/ 71 h 1717"/>
                  <a:gd name="T102" fmla="*/ 199 w 424"/>
                  <a:gd name="T103" fmla="*/ 145 h 1717"/>
                  <a:gd name="T104" fmla="*/ 272 w 424"/>
                  <a:gd name="T105" fmla="*/ 204 h 1717"/>
                  <a:gd name="T106" fmla="*/ 331 w 424"/>
                  <a:gd name="T107" fmla="*/ 250 h 1717"/>
                  <a:gd name="T108" fmla="*/ 394 w 424"/>
                  <a:gd name="T109" fmla="*/ 287 h 1717"/>
                  <a:gd name="T110" fmla="*/ 417 w 424"/>
                  <a:gd name="T111" fmla="*/ 309 h 1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4" h="1717">
                    <a:moveTo>
                      <a:pt x="417" y="309"/>
                    </a:moveTo>
                    <a:lnTo>
                      <a:pt x="424" y="372"/>
                    </a:lnTo>
                    <a:lnTo>
                      <a:pt x="424" y="713"/>
                    </a:lnTo>
                    <a:lnTo>
                      <a:pt x="394" y="1169"/>
                    </a:lnTo>
                    <a:lnTo>
                      <a:pt x="397" y="1460"/>
                    </a:lnTo>
                    <a:lnTo>
                      <a:pt x="412" y="1661"/>
                    </a:lnTo>
                    <a:lnTo>
                      <a:pt x="397" y="1717"/>
                    </a:lnTo>
                    <a:lnTo>
                      <a:pt x="372" y="1705"/>
                    </a:lnTo>
                    <a:lnTo>
                      <a:pt x="229" y="1594"/>
                    </a:lnTo>
                    <a:lnTo>
                      <a:pt x="192" y="1573"/>
                    </a:lnTo>
                    <a:lnTo>
                      <a:pt x="170" y="1541"/>
                    </a:lnTo>
                    <a:lnTo>
                      <a:pt x="133" y="1499"/>
                    </a:lnTo>
                    <a:lnTo>
                      <a:pt x="84" y="1455"/>
                    </a:lnTo>
                    <a:lnTo>
                      <a:pt x="59" y="1396"/>
                    </a:lnTo>
                    <a:lnTo>
                      <a:pt x="0" y="1346"/>
                    </a:lnTo>
                    <a:lnTo>
                      <a:pt x="0" y="1315"/>
                    </a:lnTo>
                    <a:lnTo>
                      <a:pt x="32" y="1276"/>
                    </a:lnTo>
                    <a:lnTo>
                      <a:pt x="44" y="1225"/>
                    </a:lnTo>
                    <a:lnTo>
                      <a:pt x="37" y="1198"/>
                    </a:lnTo>
                    <a:lnTo>
                      <a:pt x="22" y="1154"/>
                    </a:lnTo>
                    <a:lnTo>
                      <a:pt x="17" y="1123"/>
                    </a:lnTo>
                    <a:lnTo>
                      <a:pt x="40" y="1074"/>
                    </a:lnTo>
                    <a:lnTo>
                      <a:pt x="40" y="1041"/>
                    </a:lnTo>
                    <a:lnTo>
                      <a:pt x="15" y="975"/>
                    </a:lnTo>
                    <a:lnTo>
                      <a:pt x="15" y="938"/>
                    </a:lnTo>
                    <a:lnTo>
                      <a:pt x="29" y="909"/>
                    </a:lnTo>
                    <a:lnTo>
                      <a:pt x="54" y="875"/>
                    </a:lnTo>
                    <a:lnTo>
                      <a:pt x="52" y="816"/>
                    </a:lnTo>
                    <a:lnTo>
                      <a:pt x="37" y="769"/>
                    </a:lnTo>
                    <a:lnTo>
                      <a:pt x="52" y="713"/>
                    </a:lnTo>
                    <a:lnTo>
                      <a:pt x="66" y="699"/>
                    </a:lnTo>
                    <a:lnTo>
                      <a:pt x="54" y="647"/>
                    </a:lnTo>
                    <a:lnTo>
                      <a:pt x="22" y="592"/>
                    </a:lnTo>
                    <a:lnTo>
                      <a:pt x="15" y="557"/>
                    </a:lnTo>
                    <a:lnTo>
                      <a:pt x="22" y="523"/>
                    </a:lnTo>
                    <a:lnTo>
                      <a:pt x="62" y="492"/>
                    </a:lnTo>
                    <a:lnTo>
                      <a:pt x="59" y="468"/>
                    </a:lnTo>
                    <a:lnTo>
                      <a:pt x="17" y="390"/>
                    </a:lnTo>
                    <a:lnTo>
                      <a:pt x="3" y="328"/>
                    </a:lnTo>
                    <a:lnTo>
                      <a:pt x="15" y="294"/>
                    </a:lnTo>
                    <a:lnTo>
                      <a:pt x="54" y="263"/>
                    </a:lnTo>
                    <a:lnTo>
                      <a:pt x="44" y="235"/>
                    </a:lnTo>
                    <a:lnTo>
                      <a:pt x="17" y="204"/>
                    </a:lnTo>
                    <a:lnTo>
                      <a:pt x="17" y="170"/>
                    </a:lnTo>
                    <a:lnTo>
                      <a:pt x="62" y="147"/>
                    </a:lnTo>
                    <a:lnTo>
                      <a:pt x="81" y="122"/>
                    </a:lnTo>
                    <a:lnTo>
                      <a:pt x="44" y="71"/>
                    </a:lnTo>
                    <a:lnTo>
                      <a:pt x="44" y="44"/>
                    </a:lnTo>
                    <a:lnTo>
                      <a:pt x="88" y="28"/>
                    </a:lnTo>
                    <a:lnTo>
                      <a:pt x="91" y="0"/>
                    </a:lnTo>
                    <a:lnTo>
                      <a:pt x="140" y="71"/>
                    </a:lnTo>
                    <a:lnTo>
                      <a:pt x="199" y="145"/>
                    </a:lnTo>
                    <a:lnTo>
                      <a:pt x="272" y="204"/>
                    </a:lnTo>
                    <a:lnTo>
                      <a:pt x="331" y="250"/>
                    </a:lnTo>
                    <a:lnTo>
                      <a:pt x="394" y="287"/>
                    </a:lnTo>
                    <a:lnTo>
                      <a:pt x="417" y="30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0" name="Freeform 1064"/>
              <p:cNvSpPr>
                <a:spLocks/>
              </p:cNvSpPr>
              <p:nvPr/>
            </p:nvSpPr>
            <p:spPr bwMode="auto">
              <a:xfrm>
                <a:off x="841" y="1832"/>
                <a:ext cx="61" cy="654"/>
              </a:xfrm>
              <a:custGeom>
                <a:avLst/>
                <a:gdLst>
                  <a:gd name="T0" fmla="*/ 82 w 122"/>
                  <a:gd name="T1" fmla="*/ 44 h 1309"/>
                  <a:gd name="T2" fmla="*/ 122 w 122"/>
                  <a:gd name="T3" fmla="*/ 91 h 1309"/>
                  <a:gd name="T4" fmla="*/ 97 w 122"/>
                  <a:gd name="T5" fmla="*/ 127 h 1309"/>
                  <a:gd name="T6" fmla="*/ 45 w 122"/>
                  <a:gd name="T7" fmla="*/ 153 h 1309"/>
                  <a:gd name="T8" fmla="*/ 66 w 122"/>
                  <a:gd name="T9" fmla="*/ 190 h 1309"/>
                  <a:gd name="T10" fmla="*/ 89 w 122"/>
                  <a:gd name="T11" fmla="*/ 237 h 1309"/>
                  <a:gd name="T12" fmla="*/ 60 w 122"/>
                  <a:gd name="T13" fmla="*/ 267 h 1309"/>
                  <a:gd name="T14" fmla="*/ 36 w 122"/>
                  <a:gd name="T15" fmla="*/ 304 h 1309"/>
                  <a:gd name="T16" fmla="*/ 60 w 122"/>
                  <a:gd name="T17" fmla="*/ 369 h 1309"/>
                  <a:gd name="T18" fmla="*/ 89 w 122"/>
                  <a:gd name="T19" fmla="*/ 428 h 1309"/>
                  <a:gd name="T20" fmla="*/ 82 w 122"/>
                  <a:gd name="T21" fmla="*/ 480 h 1309"/>
                  <a:gd name="T22" fmla="*/ 45 w 122"/>
                  <a:gd name="T23" fmla="*/ 524 h 1309"/>
                  <a:gd name="T24" fmla="*/ 88 w 122"/>
                  <a:gd name="T25" fmla="*/ 617 h 1309"/>
                  <a:gd name="T26" fmla="*/ 104 w 122"/>
                  <a:gd name="T27" fmla="*/ 676 h 1309"/>
                  <a:gd name="T28" fmla="*/ 73 w 122"/>
                  <a:gd name="T29" fmla="*/ 719 h 1309"/>
                  <a:gd name="T30" fmla="*/ 80 w 122"/>
                  <a:gd name="T31" fmla="*/ 786 h 1309"/>
                  <a:gd name="T32" fmla="*/ 101 w 122"/>
                  <a:gd name="T33" fmla="*/ 852 h 1309"/>
                  <a:gd name="T34" fmla="*/ 75 w 122"/>
                  <a:gd name="T35" fmla="*/ 889 h 1309"/>
                  <a:gd name="T36" fmla="*/ 39 w 122"/>
                  <a:gd name="T37" fmla="*/ 933 h 1309"/>
                  <a:gd name="T38" fmla="*/ 75 w 122"/>
                  <a:gd name="T39" fmla="*/ 1013 h 1309"/>
                  <a:gd name="T40" fmla="*/ 89 w 122"/>
                  <a:gd name="T41" fmla="*/ 1068 h 1309"/>
                  <a:gd name="T42" fmla="*/ 58 w 122"/>
                  <a:gd name="T43" fmla="*/ 1080 h 1309"/>
                  <a:gd name="T44" fmla="*/ 66 w 122"/>
                  <a:gd name="T45" fmla="*/ 1168 h 1309"/>
                  <a:gd name="T46" fmla="*/ 82 w 122"/>
                  <a:gd name="T47" fmla="*/ 1214 h 1309"/>
                  <a:gd name="T48" fmla="*/ 58 w 122"/>
                  <a:gd name="T49" fmla="*/ 1266 h 1309"/>
                  <a:gd name="T50" fmla="*/ 2 w 122"/>
                  <a:gd name="T51" fmla="*/ 1294 h 1309"/>
                  <a:gd name="T52" fmla="*/ 44 w 122"/>
                  <a:gd name="T53" fmla="*/ 1205 h 1309"/>
                  <a:gd name="T54" fmla="*/ 24 w 122"/>
                  <a:gd name="T55" fmla="*/ 1131 h 1309"/>
                  <a:gd name="T56" fmla="*/ 29 w 122"/>
                  <a:gd name="T57" fmla="*/ 1068 h 1309"/>
                  <a:gd name="T58" fmla="*/ 45 w 122"/>
                  <a:gd name="T59" fmla="*/ 1037 h 1309"/>
                  <a:gd name="T60" fmla="*/ 10 w 122"/>
                  <a:gd name="T61" fmla="*/ 957 h 1309"/>
                  <a:gd name="T62" fmla="*/ 10 w 122"/>
                  <a:gd name="T63" fmla="*/ 877 h 1309"/>
                  <a:gd name="T64" fmla="*/ 54 w 122"/>
                  <a:gd name="T65" fmla="*/ 840 h 1309"/>
                  <a:gd name="T66" fmla="*/ 44 w 122"/>
                  <a:gd name="T67" fmla="*/ 781 h 1309"/>
                  <a:gd name="T68" fmla="*/ 32 w 122"/>
                  <a:gd name="T69" fmla="*/ 713 h 1309"/>
                  <a:gd name="T70" fmla="*/ 66 w 122"/>
                  <a:gd name="T71" fmla="*/ 669 h 1309"/>
                  <a:gd name="T72" fmla="*/ 51 w 122"/>
                  <a:gd name="T73" fmla="*/ 620 h 1309"/>
                  <a:gd name="T74" fmla="*/ 10 w 122"/>
                  <a:gd name="T75" fmla="*/ 543 h 1309"/>
                  <a:gd name="T76" fmla="*/ 17 w 122"/>
                  <a:gd name="T77" fmla="*/ 492 h 1309"/>
                  <a:gd name="T78" fmla="*/ 54 w 122"/>
                  <a:gd name="T79" fmla="*/ 450 h 1309"/>
                  <a:gd name="T80" fmla="*/ 14 w 122"/>
                  <a:gd name="T81" fmla="*/ 353 h 1309"/>
                  <a:gd name="T82" fmla="*/ 0 w 122"/>
                  <a:gd name="T83" fmla="*/ 296 h 1309"/>
                  <a:gd name="T84" fmla="*/ 32 w 122"/>
                  <a:gd name="T85" fmla="*/ 252 h 1309"/>
                  <a:gd name="T86" fmla="*/ 45 w 122"/>
                  <a:gd name="T87" fmla="*/ 223 h 1309"/>
                  <a:gd name="T88" fmla="*/ 10 w 122"/>
                  <a:gd name="T89" fmla="*/ 177 h 1309"/>
                  <a:gd name="T90" fmla="*/ 24 w 122"/>
                  <a:gd name="T91" fmla="*/ 132 h 1309"/>
                  <a:gd name="T92" fmla="*/ 66 w 122"/>
                  <a:gd name="T93" fmla="*/ 103 h 1309"/>
                  <a:gd name="T94" fmla="*/ 67 w 122"/>
                  <a:gd name="T95" fmla="*/ 69 h 1309"/>
                  <a:gd name="T96" fmla="*/ 45 w 122"/>
                  <a:gd name="T97" fmla="*/ 24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1309">
                    <a:moveTo>
                      <a:pt x="60" y="0"/>
                    </a:moveTo>
                    <a:lnTo>
                      <a:pt x="82" y="44"/>
                    </a:lnTo>
                    <a:lnTo>
                      <a:pt x="101" y="73"/>
                    </a:lnTo>
                    <a:lnTo>
                      <a:pt x="122" y="91"/>
                    </a:lnTo>
                    <a:lnTo>
                      <a:pt x="116" y="112"/>
                    </a:lnTo>
                    <a:lnTo>
                      <a:pt x="97" y="127"/>
                    </a:lnTo>
                    <a:lnTo>
                      <a:pt x="67" y="134"/>
                    </a:lnTo>
                    <a:lnTo>
                      <a:pt x="45" y="153"/>
                    </a:lnTo>
                    <a:lnTo>
                      <a:pt x="51" y="177"/>
                    </a:lnTo>
                    <a:lnTo>
                      <a:pt x="66" y="190"/>
                    </a:lnTo>
                    <a:lnTo>
                      <a:pt x="89" y="220"/>
                    </a:lnTo>
                    <a:lnTo>
                      <a:pt x="89" y="237"/>
                    </a:lnTo>
                    <a:lnTo>
                      <a:pt x="82" y="252"/>
                    </a:lnTo>
                    <a:lnTo>
                      <a:pt x="60" y="267"/>
                    </a:lnTo>
                    <a:lnTo>
                      <a:pt x="39" y="282"/>
                    </a:lnTo>
                    <a:lnTo>
                      <a:pt x="36" y="304"/>
                    </a:lnTo>
                    <a:lnTo>
                      <a:pt x="44" y="326"/>
                    </a:lnTo>
                    <a:lnTo>
                      <a:pt x="60" y="369"/>
                    </a:lnTo>
                    <a:lnTo>
                      <a:pt x="75" y="404"/>
                    </a:lnTo>
                    <a:lnTo>
                      <a:pt x="89" y="428"/>
                    </a:lnTo>
                    <a:lnTo>
                      <a:pt x="89" y="456"/>
                    </a:lnTo>
                    <a:lnTo>
                      <a:pt x="82" y="480"/>
                    </a:lnTo>
                    <a:lnTo>
                      <a:pt x="60" y="502"/>
                    </a:lnTo>
                    <a:lnTo>
                      <a:pt x="45" y="524"/>
                    </a:lnTo>
                    <a:lnTo>
                      <a:pt x="51" y="561"/>
                    </a:lnTo>
                    <a:lnTo>
                      <a:pt x="88" y="617"/>
                    </a:lnTo>
                    <a:lnTo>
                      <a:pt x="101" y="647"/>
                    </a:lnTo>
                    <a:lnTo>
                      <a:pt x="104" y="676"/>
                    </a:lnTo>
                    <a:lnTo>
                      <a:pt x="89" y="698"/>
                    </a:lnTo>
                    <a:lnTo>
                      <a:pt x="73" y="719"/>
                    </a:lnTo>
                    <a:lnTo>
                      <a:pt x="67" y="749"/>
                    </a:lnTo>
                    <a:lnTo>
                      <a:pt x="80" y="786"/>
                    </a:lnTo>
                    <a:lnTo>
                      <a:pt x="95" y="825"/>
                    </a:lnTo>
                    <a:lnTo>
                      <a:pt x="101" y="852"/>
                    </a:lnTo>
                    <a:lnTo>
                      <a:pt x="95" y="870"/>
                    </a:lnTo>
                    <a:lnTo>
                      <a:pt x="75" y="889"/>
                    </a:lnTo>
                    <a:lnTo>
                      <a:pt x="51" y="911"/>
                    </a:lnTo>
                    <a:lnTo>
                      <a:pt x="39" y="933"/>
                    </a:lnTo>
                    <a:lnTo>
                      <a:pt x="51" y="972"/>
                    </a:lnTo>
                    <a:lnTo>
                      <a:pt x="75" y="1013"/>
                    </a:lnTo>
                    <a:lnTo>
                      <a:pt x="88" y="1043"/>
                    </a:lnTo>
                    <a:lnTo>
                      <a:pt x="89" y="1068"/>
                    </a:lnTo>
                    <a:lnTo>
                      <a:pt x="82" y="1080"/>
                    </a:lnTo>
                    <a:lnTo>
                      <a:pt x="58" y="1080"/>
                    </a:lnTo>
                    <a:lnTo>
                      <a:pt x="51" y="1134"/>
                    </a:lnTo>
                    <a:lnTo>
                      <a:pt x="66" y="1168"/>
                    </a:lnTo>
                    <a:lnTo>
                      <a:pt x="80" y="1192"/>
                    </a:lnTo>
                    <a:lnTo>
                      <a:pt x="82" y="1214"/>
                    </a:lnTo>
                    <a:lnTo>
                      <a:pt x="82" y="1235"/>
                    </a:lnTo>
                    <a:lnTo>
                      <a:pt x="58" y="1266"/>
                    </a:lnTo>
                    <a:lnTo>
                      <a:pt x="24" y="1309"/>
                    </a:lnTo>
                    <a:lnTo>
                      <a:pt x="2" y="1294"/>
                    </a:lnTo>
                    <a:lnTo>
                      <a:pt x="10" y="1259"/>
                    </a:lnTo>
                    <a:lnTo>
                      <a:pt x="44" y="1205"/>
                    </a:lnTo>
                    <a:lnTo>
                      <a:pt x="39" y="1171"/>
                    </a:lnTo>
                    <a:lnTo>
                      <a:pt x="24" y="1131"/>
                    </a:lnTo>
                    <a:lnTo>
                      <a:pt x="14" y="1097"/>
                    </a:lnTo>
                    <a:lnTo>
                      <a:pt x="29" y="1068"/>
                    </a:lnTo>
                    <a:lnTo>
                      <a:pt x="44" y="1058"/>
                    </a:lnTo>
                    <a:lnTo>
                      <a:pt x="45" y="1037"/>
                    </a:lnTo>
                    <a:lnTo>
                      <a:pt x="29" y="994"/>
                    </a:lnTo>
                    <a:lnTo>
                      <a:pt x="10" y="957"/>
                    </a:lnTo>
                    <a:lnTo>
                      <a:pt x="0" y="920"/>
                    </a:lnTo>
                    <a:lnTo>
                      <a:pt x="10" y="877"/>
                    </a:lnTo>
                    <a:lnTo>
                      <a:pt x="44" y="860"/>
                    </a:lnTo>
                    <a:lnTo>
                      <a:pt x="54" y="840"/>
                    </a:lnTo>
                    <a:lnTo>
                      <a:pt x="51" y="811"/>
                    </a:lnTo>
                    <a:lnTo>
                      <a:pt x="44" y="781"/>
                    </a:lnTo>
                    <a:lnTo>
                      <a:pt x="32" y="743"/>
                    </a:lnTo>
                    <a:lnTo>
                      <a:pt x="32" y="713"/>
                    </a:lnTo>
                    <a:lnTo>
                      <a:pt x="45" y="693"/>
                    </a:lnTo>
                    <a:lnTo>
                      <a:pt x="66" y="669"/>
                    </a:lnTo>
                    <a:lnTo>
                      <a:pt x="66" y="654"/>
                    </a:lnTo>
                    <a:lnTo>
                      <a:pt x="51" y="620"/>
                    </a:lnTo>
                    <a:lnTo>
                      <a:pt x="22" y="576"/>
                    </a:lnTo>
                    <a:lnTo>
                      <a:pt x="10" y="543"/>
                    </a:lnTo>
                    <a:lnTo>
                      <a:pt x="10" y="517"/>
                    </a:lnTo>
                    <a:lnTo>
                      <a:pt x="17" y="492"/>
                    </a:lnTo>
                    <a:lnTo>
                      <a:pt x="36" y="472"/>
                    </a:lnTo>
                    <a:lnTo>
                      <a:pt x="54" y="450"/>
                    </a:lnTo>
                    <a:lnTo>
                      <a:pt x="54" y="434"/>
                    </a:lnTo>
                    <a:lnTo>
                      <a:pt x="14" y="353"/>
                    </a:lnTo>
                    <a:lnTo>
                      <a:pt x="7" y="323"/>
                    </a:lnTo>
                    <a:lnTo>
                      <a:pt x="0" y="296"/>
                    </a:lnTo>
                    <a:lnTo>
                      <a:pt x="14" y="271"/>
                    </a:lnTo>
                    <a:lnTo>
                      <a:pt x="32" y="252"/>
                    </a:lnTo>
                    <a:lnTo>
                      <a:pt x="45" y="237"/>
                    </a:lnTo>
                    <a:lnTo>
                      <a:pt x="45" y="223"/>
                    </a:lnTo>
                    <a:lnTo>
                      <a:pt x="32" y="200"/>
                    </a:lnTo>
                    <a:lnTo>
                      <a:pt x="10" y="177"/>
                    </a:lnTo>
                    <a:lnTo>
                      <a:pt x="10" y="153"/>
                    </a:lnTo>
                    <a:lnTo>
                      <a:pt x="24" y="132"/>
                    </a:lnTo>
                    <a:lnTo>
                      <a:pt x="45" y="112"/>
                    </a:lnTo>
                    <a:lnTo>
                      <a:pt x="66" y="103"/>
                    </a:lnTo>
                    <a:lnTo>
                      <a:pt x="75" y="88"/>
                    </a:lnTo>
                    <a:lnTo>
                      <a:pt x="67" y="69"/>
                    </a:lnTo>
                    <a:lnTo>
                      <a:pt x="54" y="47"/>
                    </a:lnTo>
                    <a:lnTo>
                      <a:pt x="45" y="2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1" name="Freeform 1065"/>
              <p:cNvSpPr>
                <a:spLocks/>
              </p:cNvSpPr>
              <p:nvPr/>
            </p:nvSpPr>
            <p:spPr bwMode="auto">
              <a:xfrm>
                <a:off x="1006" y="1991"/>
                <a:ext cx="58" cy="529"/>
              </a:xfrm>
              <a:custGeom>
                <a:avLst/>
                <a:gdLst>
                  <a:gd name="T0" fmla="*/ 104 w 116"/>
                  <a:gd name="T1" fmla="*/ 29 h 1058"/>
                  <a:gd name="T2" fmla="*/ 109 w 116"/>
                  <a:gd name="T3" fmla="*/ 102 h 1058"/>
                  <a:gd name="T4" fmla="*/ 60 w 116"/>
                  <a:gd name="T5" fmla="*/ 132 h 1058"/>
                  <a:gd name="T6" fmla="*/ 75 w 116"/>
                  <a:gd name="T7" fmla="*/ 213 h 1058"/>
                  <a:gd name="T8" fmla="*/ 97 w 116"/>
                  <a:gd name="T9" fmla="*/ 291 h 1058"/>
                  <a:gd name="T10" fmla="*/ 67 w 116"/>
                  <a:gd name="T11" fmla="*/ 331 h 1058"/>
                  <a:gd name="T12" fmla="*/ 75 w 116"/>
                  <a:gd name="T13" fmla="*/ 396 h 1058"/>
                  <a:gd name="T14" fmla="*/ 97 w 116"/>
                  <a:gd name="T15" fmla="*/ 467 h 1058"/>
                  <a:gd name="T16" fmla="*/ 82 w 116"/>
                  <a:gd name="T17" fmla="*/ 519 h 1058"/>
                  <a:gd name="T18" fmla="*/ 57 w 116"/>
                  <a:gd name="T19" fmla="*/ 566 h 1058"/>
                  <a:gd name="T20" fmla="*/ 90 w 116"/>
                  <a:gd name="T21" fmla="*/ 659 h 1058"/>
                  <a:gd name="T22" fmla="*/ 97 w 116"/>
                  <a:gd name="T23" fmla="*/ 720 h 1058"/>
                  <a:gd name="T24" fmla="*/ 42 w 116"/>
                  <a:gd name="T25" fmla="*/ 764 h 1058"/>
                  <a:gd name="T26" fmla="*/ 57 w 116"/>
                  <a:gd name="T27" fmla="*/ 857 h 1058"/>
                  <a:gd name="T28" fmla="*/ 72 w 116"/>
                  <a:gd name="T29" fmla="*/ 938 h 1058"/>
                  <a:gd name="T30" fmla="*/ 42 w 116"/>
                  <a:gd name="T31" fmla="*/ 984 h 1058"/>
                  <a:gd name="T32" fmla="*/ 27 w 116"/>
                  <a:gd name="T33" fmla="*/ 1048 h 1058"/>
                  <a:gd name="T34" fmla="*/ 12 w 116"/>
                  <a:gd name="T35" fmla="*/ 1021 h 1058"/>
                  <a:gd name="T36" fmla="*/ 42 w 116"/>
                  <a:gd name="T37" fmla="*/ 947 h 1058"/>
                  <a:gd name="T38" fmla="*/ 27 w 116"/>
                  <a:gd name="T39" fmla="*/ 838 h 1058"/>
                  <a:gd name="T40" fmla="*/ 20 w 116"/>
                  <a:gd name="T41" fmla="*/ 757 h 1058"/>
                  <a:gd name="T42" fmla="*/ 60 w 116"/>
                  <a:gd name="T43" fmla="*/ 703 h 1058"/>
                  <a:gd name="T44" fmla="*/ 27 w 116"/>
                  <a:gd name="T45" fmla="*/ 625 h 1058"/>
                  <a:gd name="T46" fmla="*/ 20 w 116"/>
                  <a:gd name="T47" fmla="*/ 551 h 1058"/>
                  <a:gd name="T48" fmla="*/ 50 w 116"/>
                  <a:gd name="T49" fmla="*/ 492 h 1058"/>
                  <a:gd name="T50" fmla="*/ 64 w 116"/>
                  <a:gd name="T51" fmla="*/ 448 h 1058"/>
                  <a:gd name="T52" fmla="*/ 35 w 116"/>
                  <a:gd name="T53" fmla="*/ 374 h 1058"/>
                  <a:gd name="T54" fmla="*/ 42 w 116"/>
                  <a:gd name="T55" fmla="*/ 313 h 1058"/>
                  <a:gd name="T56" fmla="*/ 60 w 116"/>
                  <a:gd name="T57" fmla="*/ 269 h 1058"/>
                  <a:gd name="T58" fmla="*/ 38 w 116"/>
                  <a:gd name="T59" fmla="*/ 204 h 1058"/>
                  <a:gd name="T60" fmla="*/ 30 w 116"/>
                  <a:gd name="T61" fmla="*/ 130 h 1058"/>
                  <a:gd name="T62" fmla="*/ 64 w 116"/>
                  <a:gd name="T63" fmla="*/ 80 h 1058"/>
                  <a:gd name="T64" fmla="*/ 67 w 116"/>
                  <a:gd name="T65" fmla="*/ 34 h 1058"/>
                  <a:gd name="T66" fmla="*/ 90 w 116"/>
                  <a:gd name="T67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1058">
                    <a:moveTo>
                      <a:pt x="90" y="0"/>
                    </a:moveTo>
                    <a:lnTo>
                      <a:pt x="104" y="29"/>
                    </a:lnTo>
                    <a:lnTo>
                      <a:pt x="116" y="80"/>
                    </a:lnTo>
                    <a:lnTo>
                      <a:pt x="109" y="102"/>
                    </a:lnTo>
                    <a:lnTo>
                      <a:pt x="79" y="117"/>
                    </a:lnTo>
                    <a:lnTo>
                      <a:pt x="60" y="132"/>
                    </a:lnTo>
                    <a:lnTo>
                      <a:pt x="60" y="173"/>
                    </a:lnTo>
                    <a:lnTo>
                      <a:pt x="75" y="213"/>
                    </a:lnTo>
                    <a:lnTo>
                      <a:pt x="94" y="240"/>
                    </a:lnTo>
                    <a:lnTo>
                      <a:pt x="97" y="291"/>
                    </a:lnTo>
                    <a:lnTo>
                      <a:pt x="87" y="309"/>
                    </a:lnTo>
                    <a:lnTo>
                      <a:pt x="67" y="331"/>
                    </a:lnTo>
                    <a:lnTo>
                      <a:pt x="64" y="365"/>
                    </a:lnTo>
                    <a:lnTo>
                      <a:pt x="75" y="396"/>
                    </a:lnTo>
                    <a:lnTo>
                      <a:pt x="90" y="424"/>
                    </a:lnTo>
                    <a:lnTo>
                      <a:pt x="97" y="467"/>
                    </a:lnTo>
                    <a:lnTo>
                      <a:pt x="97" y="492"/>
                    </a:lnTo>
                    <a:lnTo>
                      <a:pt x="82" y="519"/>
                    </a:lnTo>
                    <a:lnTo>
                      <a:pt x="57" y="544"/>
                    </a:lnTo>
                    <a:lnTo>
                      <a:pt x="57" y="566"/>
                    </a:lnTo>
                    <a:lnTo>
                      <a:pt x="64" y="631"/>
                    </a:lnTo>
                    <a:lnTo>
                      <a:pt x="90" y="659"/>
                    </a:lnTo>
                    <a:lnTo>
                      <a:pt x="104" y="687"/>
                    </a:lnTo>
                    <a:lnTo>
                      <a:pt x="97" y="720"/>
                    </a:lnTo>
                    <a:lnTo>
                      <a:pt x="60" y="742"/>
                    </a:lnTo>
                    <a:lnTo>
                      <a:pt x="42" y="764"/>
                    </a:lnTo>
                    <a:lnTo>
                      <a:pt x="38" y="805"/>
                    </a:lnTo>
                    <a:lnTo>
                      <a:pt x="57" y="857"/>
                    </a:lnTo>
                    <a:lnTo>
                      <a:pt x="72" y="909"/>
                    </a:lnTo>
                    <a:lnTo>
                      <a:pt x="72" y="938"/>
                    </a:lnTo>
                    <a:lnTo>
                      <a:pt x="64" y="977"/>
                    </a:lnTo>
                    <a:lnTo>
                      <a:pt x="42" y="984"/>
                    </a:lnTo>
                    <a:lnTo>
                      <a:pt x="27" y="1014"/>
                    </a:lnTo>
                    <a:lnTo>
                      <a:pt x="27" y="1048"/>
                    </a:lnTo>
                    <a:lnTo>
                      <a:pt x="0" y="1058"/>
                    </a:lnTo>
                    <a:lnTo>
                      <a:pt x="12" y="1021"/>
                    </a:lnTo>
                    <a:lnTo>
                      <a:pt x="35" y="977"/>
                    </a:lnTo>
                    <a:lnTo>
                      <a:pt x="42" y="947"/>
                    </a:lnTo>
                    <a:lnTo>
                      <a:pt x="42" y="888"/>
                    </a:lnTo>
                    <a:lnTo>
                      <a:pt x="27" y="838"/>
                    </a:lnTo>
                    <a:lnTo>
                      <a:pt x="23" y="798"/>
                    </a:lnTo>
                    <a:lnTo>
                      <a:pt x="20" y="757"/>
                    </a:lnTo>
                    <a:lnTo>
                      <a:pt x="45" y="724"/>
                    </a:lnTo>
                    <a:lnTo>
                      <a:pt x="60" y="703"/>
                    </a:lnTo>
                    <a:lnTo>
                      <a:pt x="50" y="659"/>
                    </a:lnTo>
                    <a:lnTo>
                      <a:pt x="27" y="625"/>
                    </a:lnTo>
                    <a:lnTo>
                      <a:pt x="23" y="595"/>
                    </a:lnTo>
                    <a:lnTo>
                      <a:pt x="20" y="551"/>
                    </a:lnTo>
                    <a:lnTo>
                      <a:pt x="30" y="522"/>
                    </a:lnTo>
                    <a:lnTo>
                      <a:pt x="50" y="492"/>
                    </a:lnTo>
                    <a:lnTo>
                      <a:pt x="64" y="470"/>
                    </a:lnTo>
                    <a:lnTo>
                      <a:pt x="64" y="448"/>
                    </a:lnTo>
                    <a:lnTo>
                      <a:pt x="50" y="424"/>
                    </a:lnTo>
                    <a:lnTo>
                      <a:pt x="35" y="374"/>
                    </a:lnTo>
                    <a:lnTo>
                      <a:pt x="35" y="343"/>
                    </a:lnTo>
                    <a:lnTo>
                      <a:pt x="42" y="313"/>
                    </a:lnTo>
                    <a:lnTo>
                      <a:pt x="57" y="291"/>
                    </a:lnTo>
                    <a:lnTo>
                      <a:pt x="60" y="269"/>
                    </a:lnTo>
                    <a:lnTo>
                      <a:pt x="57" y="242"/>
                    </a:lnTo>
                    <a:lnTo>
                      <a:pt x="38" y="204"/>
                    </a:lnTo>
                    <a:lnTo>
                      <a:pt x="27" y="176"/>
                    </a:lnTo>
                    <a:lnTo>
                      <a:pt x="30" y="130"/>
                    </a:lnTo>
                    <a:lnTo>
                      <a:pt x="45" y="111"/>
                    </a:lnTo>
                    <a:lnTo>
                      <a:pt x="64" y="80"/>
                    </a:lnTo>
                    <a:lnTo>
                      <a:pt x="75" y="56"/>
                    </a:lnTo>
                    <a:lnTo>
                      <a:pt x="67" y="34"/>
                    </a:lnTo>
                    <a:lnTo>
                      <a:pt x="72" y="1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2" name="Freeform 1066"/>
              <p:cNvSpPr>
                <a:spLocks/>
              </p:cNvSpPr>
              <p:nvPr/>
            </p:nvSpPr>
            <p:spPr bwMode="auto">
              <a:xfrm>
                <a:off x="914" y="1927"/>
                <a:ext cx="133" cy="114"/>
              </a:xfrm>
              <a:custGeom>
                <a:avLst/>
                <a:gdLst>
                  <a:gd name="T0" fmla="*/ 265 w 265"/>
                  <a:gd name="T1" fmla="*/ 185 h 229"/>
                  <a:gd name="T2" fmla="*/ 184 w 265"/>
                  <a:gd name="T3" fmla="*/ 119 h 229"/>
                  <a:gd name="T4" fmla="*/ 117 w 265"/>
                  <a:gd name="T5" fmla="*/ 59 h 229"/>
                  <a:gd name="T6" fmla="*/ 56 w 265"/>
                  <a:gd name="T7" fmla="*/ 0 h 229"/>
                  <a:gd name="T8" fmla="*/ 0 w 265"/>
                  <a:gd name="T9" fmla="*/ 0 h 229"/>
                  <a:gd name="T10" fmla="*/ 132 w 265"/>
                  <a:gd name="T11" fmla="*/ 96 h 229"/>
                  <a:gd name="T12" fmla="*/ 196 w 265"/>
                  <a:gd name="T13" fmla="*/ 156 h 229"/>
                  <a:gd name="T14" fmla="*/ 250 w 265"/>
                  <a:gd name="T15" fmla="*/ 229 h 229"/>
                  <a:gd name="T16" fmla="*/ 265 w 265"/>
                  <a:gd name="T17" fmla="*/ 185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229">
                    <a:moveTo>
                      <a:pt x="265" y="185"/>
                    </a:moveTo>
                    <a:lnTo>
                      <a:pt x="184" y="119"/>
                    </a:lnTo>
                    <a:lnTo>
                      <a:pt x="117" y="59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32" y="96"/>
                    </a:lnTo>
                    <a:lnTo>
                      <a:pt x="196" y="156"/>
                    </a:lnTo>
                    <a:lnTo>
                      <a:pt x="250" y="229"/>
                    </a:lnTo>
                    <a:lnTo>
                      <a:pt x="265" y="1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3" name="Freeform 1067"/>
              <p:cNvSpPr>
                <a:spLocks/>
              </p:cNvSpPr>
              <p:nvPr/>
            </p:nvSpPr>
            <p:spPr bwMode="auto">
              <a:xfrm>
                <a:off x="913" y="1993"/>
                <a:ext cx="114" cy="93"/>
              </a:xfrm>
              <a:custGeom>
                <a:avLst/>
                <a:gdLst>
                  <a:gd name="T0" fmla="*/ 228 w 228"/>
                  <a:gd name="T1" fmla="*/ 117 h 186"/>
                  <a:gd name="T2" fmla="*/ 169 w 228"/>
                  <a:gd name="T3" fmla="*/ 96 h 186"/>
                  <a:gd name="T4" fmla="*/ 126 w 228"/>
                  <a:gd name="T5" fmla="*/ 59 h 186"/>
                  <a:gd name="T6" fmla="*/ 45 w 228"/>
                  <a:gd name="T7" fmla="*/ 0 h 186"/>
                  <a:gd name="T8" fmla="*/ 0 w 228"/>
                  <a:gd name="T9" fmla="*/ 0 h 186"/>
                  <a:gd name="T10" fmla="*/ 104 w 228"/>
                  <a:gd name="T11" fmla="*/ 59 h 186"/>
                  <a:gd name="T12" fmla="*/ 143 w 228"/>
                  <a:gd name="T13" fmla="*/ 98 h 186"/>
                  <a:gd name="T14" fmla="*/ 228 w 228"/>
                  <a:gd name="T15" fmla="*/ 186 h 186"/>
                  <a:gd name="T16" fmla="*/ 224 w 228"/>
                  <a:gd name="T17" fmla="*/ 133 h 186"/>
                  <a:gd name="T18" fmla="*/ 228 w 228"/>
                  <a:gd name="T19" fmla="*/ 117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186">
                    <a:moveTo>
                      <a:pt x="228" y="117"/>
                    </a:moveTo>
                    <a:lnTo>
                      <a:pt x="169" y="96"/>
                    </a:lnTo>
                    <a:lnTo>
                      <a:pt x="126" y="59"/>
                    </a:lnTo>
                    <a:lnTo>
                      <a:pt x="45" y="0"/>
                    </a:lnTo>
                    <a:lnTo>
                      <a:pt x="0" y="0"/>
                    </a:lnTo>
                    <a:lnTo>
                      <a:pt x="104" y="59"/>
                    </a:lnTo>
                    <a:lnTo>
                      <a:pt x="143" y="98"/>
                    </a:lnTo>
                    <a:lnTo>
                      <a:pt x="228" y="186"/>
                    </a:lnTo>
                    <a:lnTo>
                      <a:pt x="224" y="133"/>
                    </a:lnTo>
                    <a:lnTo>
                      <a:pt x="228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4" name="Freeform 1068"/>
              <p:cNvSpPr>
                <a:spLocks/>
              </p:cNvSpPr>
              <p:nvPr/>
            </p:nvSpPr>
            <p:spPr bwMode="auto">
              <a:xfrm>
                <a:off x="896" y="2048"/>
                <a:ext cx="135" cy="144"/>
              </a:xfrm>
              <a:custGeom>
                <a:avLst/>
                <a:gdLst>
                  <a:gd name="T0" fmla="*/ 264 w 269"/>
                  <a:gd name="T1" fmla="*/ 216 h 289"/>
                  <a:gd name="T2" fmla="*/ 190 w 269"/>
                  <a:gd name="T3" fmla="*/ 151 h 289"/>
                  <a:gd name="T4" fmla="*/ 161 w 269"/>
                  <a:gd name="T5" fmla="*/ 106 h 289"/>
                  <a:gd name="T6" fmla="*/ 102 w 269"/>
                  <a:gd name="T7" fmla="*/ 62 h 289"/>
                  <a:gd name="T8" fmla="*/ 50 w 269"/>
                  <a:gd name="T9" fmla="*/ 24 h 289"/>
                  <a:gd name="T10" fmla="*/ 13 w 269"/>
                  <a:gd name="T11" fmla="*/ 0 h 289"/>
                  <a:gd name="T12" fmla="*/ 0 w 269"/>
                  <a:gd name="T13" fmla="*/ 0 h 289"/>
                  <a:gd name="T14" fmla="*/ 0 w 269"/>
                  <a:gd name="T15" fmla="*/ 24 h 289"/>
                  <a:gd name="T16" fmla="*/ 43 w 269"/>
                  <a:gd name="T17" fmla="*/ 52 h 289"/>
                  <a:gd name="T18" fmla="*/ 124 w 269"/>
                  <a:gd name="T19" fmla="*/ 104 h 289"/>
                  <a:gd name="T20" fmla="*/ 183 w 269"/>
                  <a:gd name="T21" fmla="*/ 163 h 289"/>
                  <a:gd name="T22" fmla="*/ 224 w 269"/>
                  <a:gd name="T23" fmla="*/ 229 h 289"/>
                  <a:gd name="T24" fmla="*/ 269 w 269"/>
                  <a:gd name="T25" fmla="*/ 289 h 289"/>
                  <a:gd name="T26" fmla="*/ 264 w 269"/>
                  <a:gd name="T27" fmla="*/ 216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289">
                    <a:moveTo>
                      <a:pt x="264" y="216"/>
                    </a:moveTo>
                    <a:lnTo>
                      <a:pt x="190" y="151"/>
                    </a:lnTo>
                    <a:lnTo>
                      <a:pt x="161" y="106"/>
                    </a:lnTo>
                    <a:lnTo>
                      <a:pt x="102" y="62"/>
                    </a:lnTo>
                    <a:lnTo>
                      <a:pt x="50" y="24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43" y="52"/>
                    </a:lnTo>
                    <a:lnTo>
                      <a:pt x="124" y="104"/>
                    </a:lnTo>
                    <a:lnTo>
                      <a:pt x="183" y="163"/>
                    </a:lnTo>
                    <a:lnTo>
                      <a:pt x="224" y="229"/>
                    </a:lnTo>
                    <a:lnTo>
                      <a:pt x="269" y="289"/>
                    </a:lnTo>
                    <a:lnTo>
                      <a:pt x="264" y="2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5" name="Freeform 1069"/>
              <p:cNvSpPr>
                <a:spLocks/>
              </p:cNvSpPr>
              <p:nvPr/>
            </p:nvSpPr>
            <p:spPr bwMode="auto">
              <a:xfrm>
                <a:off x="910" y="2167"/>
                <a:ext cx="104" cy="85"/>
              </a:xfrm>
              <a:custGeom>
                <a:avLst/>
                <a:gdLst>
                  <a:gd name="T0" fmla="*/ 208 w 208"/>
                  <a:gd name="T1" fmla="*/ 140 h 170"/>
                  <a:gd name="T2" fmla="*/ 149 w 208"/>
                  <a:gd name="T3" fmla="*/ 77 h 170"/>
                  <a:gd name="T4" fmla="*/ 88 w 208"/>
                  <a:gd name="T5" fmla="*/ 37 h 170"/>
                  <a:gd name="T6" fmla="*/ 37 w 208"/>
                  <a:gd name="T7" fmla="*/ 10 h 170"/>
                  <a:gd name="T8" fmla="*/ 0 w 208"/>
                  <a:gd name="T9" fmla="*/ 0 h 170"/>
                  <a:gd name="T10" fmla="*/ 22 w 208"/>
                  <a:gd name="T11" fmla="*/ 37 h 170"/>
                  <a:gd name="T12" fmla="*/ 88 w 208"/>
                  <a:gd name="T13" fmla="*/ 74 h 170"/>
                  <a:gd name="T14" fmla="*/ 140 w 208"/>
                  <a:gd name="T15" fmla="*/ 127 h 170"/>
                  <a:gd name="T16" fmla="*/ 164 w 208"/>
                  <a:gd name="T17" fmla="*/ 163 h 170"/>
                  <a:gd name="T18" fmla="*/ 186 w 208"/>
                  <a:gd name="T19" fmla="*/ 170 h 170"/>
                  <a:gd name="T20" fmla="*/ 205 w 208"/>
                  <a:gd name="T21" fmla="*/ 157 h 170"/>
                  <a:gd name="T22" fmla="*/ 208 w 208"/>
                  <a:gd name="T23" fmla="*/ 14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170">
                    <a:moveTo>
                      <a:pt x="208" y="140"/>
                    </a:moveTo>
                    <a:lnTo>
                      <a:pt x="149" y="77"/>
                    </a:lnTo>
                    <a:lnTo>
                      <a:pt x="88" y="37"/>
                    </a:lnTo>
                    <a:lnTo>
                      <a:pt x="37" y="10"/>
                    </a:lnTo>
                    <a:lnTo>
                      <a:pt x="0" y="0"/>
                    </a:lnTo>
                    <a:lnTo>
                      <a:pt x="22" y="37"/>
                    </a:lnTo>
                    <a:lnTo>
                      <a:pt x="88" y="74"/>
                    </a:lnTo>
                    <a:lnTo>
                      <a:pt x="140" y="127"/>
                    </a:lnTo>
                    <a:lnTo>
                      <a:pt x="164" y="163"/>
                    </a:lnTo>
                    <a:lnTo>
                      <a:pt x="186" y="170"/>
                    </a:lnTo>
                    <a:lnTo>
                      <a:pt x="205" y="157"/>
                    </a:lnTo>
                    <a:lnTo>
                      <a:pt x="208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6" name="Freeform 1070"/>
              <p:cNvSpPr>
                <a:spLocks/>
              </p:cNvSpPr>
              <p:nvPr/>
            </p:nvSpPr>
            <p:spPr bwMode="auto">
              <a:xfrm>
                <a:off x="897" y="2227"/>
                <a:ext cx="115" cy="105"/>
              </a:xfrm>
              <a:custGeom>
                <a:avLst/>
                <a:gdLst>
                  <a:gd name="T0" fmla="*/ 230 w 230"/>
                  <a:gd name="T1" fmla="*/ 196 h 211"/>
                  <a:gd name="T2" fmla="*/ 171 w 230"/>
                  <a:gd name="T3" fmla="*/ 133 h 211"/>
                  <a:gd name="T4" fmla="*/ 97 w 230"/>
                  <a:gd name="T5" fmla="*/ 56 h 211"/>
                  <a:gd name="T6" fmla="*/ 54 w 230"/>
                  <a:gd name="T7" fmla="*/ 19 h 211"/>
                  <a:gd name="T8" fmla="*/ 20 w 230"/>
                  <a:gd name="T9" fmla="*/ 0 h 211"/>
                  <a:gd name="T10" fmla="*/ 0 w 230"/>
                  <a:gd name="T11" fmla="*/ 12 h 211"/>
                  <a:gd name="T12" fmla="*/ 40 w 230"/>
                  <a:gd name="T13" fmla="*/ 44 h 211"/>
                  <a:gd name="T14" fmla="*/ 106 w 230"/>
                  <a:gd name="T15" fmla="*/ 111 h 211"/>
                  <a:gd name="T16" fmla="*/ 167 w 230"/>
                  <a:gd name="T17" fmla="*/ 176 h 211"/>
                  <a:gd name="T18" fmla="*/ 208 w 230"/>
                  <a:gd name="T19" fmla="*/ 211 h 211"/>
                  <a:gd name="T20" fmla="*/ 218 w 230"/>
                  <a:gd name="T21" fmla="*/ 211 h 211"/>
                  <a:gd name="T22" fmla="*/ 230 w 230"/>
                  <a:gd name="T23" fmla="*/ 19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0" h="211">
                    <a:moveTo>
                      <a:pt x="230" y="196"/>
                    </a:moveTo>
                    <a:lnTo>
                      <a:pt x="171" y="133"/>
                    </a:lnTo>
                    <a:lnTo>
                      <a:pt x="97" y="56"/>
                    </a:lnTo>
                    <a:lnTo>
                      <a:pt x="54" y="19"/>
                    </a:lnTo>
                    <a:lnTo>
                      <a:pt x="20" y="0"/>
                    </a:lnTo>
                    <a:lnTo>
                      <a:pt x="0" y="12"/>
                    </a:lnTo>
                    <a:lnTo>
                      <a:pt x="40" y="44"/>
                    </a:lnTo>
                    <a:lnTo>
                      <a:pt x="106" y="111"/>
                    </a:lnTo>
                    <a:lnTo>
                      <a:pt x="167" y="176"/>
                    </a:lnTo>
                    <a:lnTo>
                      <a:pt x="208" y="211"/>
                    </a:lnTo>
                    <a:lnTo>
                      <a:pt x="218" y="211"/>
                    </a:lnTo>
                    <a:lnTo>
                      <a:pt x="230" y="1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7" name="Freeform 1071"/>
              <p:cNvSpPr>
                <a:spLocks/>
              </p:cNvSpPr>
              <p:nvPr/>
            </p:nvSpPr>
            <p:spPr bwMode="auto">
              <a:xfrm>
                <a:off x="911" y="2315"/>
                <a:ext cx="81" cy="83"/>
              </a:xfrm>
              <a:custGeom>
                <a:avLst/>
                <a:gdLst>
                  <a:gd name="T0" fmla="*/ 158 w 161"/>
                  <a:gd name="T1" fmla="*/ 140 h 167"/>
                  <a:gd name="T2" fmla="*/ 93 w 161"/>
                  <a:gd name="T3" fmla="*/ 43 h 167"/>
                  <a:gd name="T4" fmla="*/ 28 w 161"/>
                  <a:gd name="T5" fmla="*/ 6 h 167"/>
                  <a:gd name="T6" fmla="*/ 0 w 161"/>
                  <a:gd name="T7" fmla="*/ 0 h 167"/>
                  <a:gd name="T8" fmla="*/ 7 w 161"/>
                  <a:gd name="T9" fmla="*/ 20 h 167"/>
                  <a:gd name="T10" fmla="*/ 80 w 161"/>
                  <a:gd name="T11" fmla="*/ 74 h 167"/>
                  <a:gd name="T12" fmla="*/ 152 w 161"/>
                  <a:gd name="T13" fmla="*/ 160 h 167"/>
                  <a:gd name="T14" fmla="*/ 161 w 161"/>
                  <a:gd name="T15" fmla="*/ 167 h 167"/>
                  <a:gd name="T16" fmla="*/ 158 w 161"/>
                  <a:gd name="T17" fmla="*/ 14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167">
                    <a:moveTo>
                      <a:pt x="158" y="140"/>
                    </a:moveTo>
                    <a:lnTo>
                      <a:pt x="93" y="43"/>
                    </a:lnTo>
                    <a:lnTo>
                      <a:pt x="28" y="6"/>
                    </a:lnTo>
                    <a:lnTo>
                      <a:pt x="0" y="0"/>
                    </a:lnTo>
                    <a:lnTo>
                      <a:pt x="7" y="20"/>
                    </a:lnTo>
                    <a:lnTo>
                      <a:pt x="80" y="74"/>
                    </a:lnTo>
                    <a:lnTo>
                      <a:pt x="152" y="160"/>
                    </a:lnTo>
                    <a:lnTo>
                      <a:pt x="161" y="167"/>
                    </a:lnTo>
                    <a:lnTo>
                      <a:pt x="158" y="1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8" name="Freeform 1072"/>
              <p:cNvSpPr>
                <a:spLocks/>
              </p:cNvSpPr>
              <p:nvPr/>
            </p:nvSpPr>
            <p:spPr bwMode="auto">
              <a:xfrm>
                <a:off x="913" y="2396"/>
                <a:ext cx="55" cy="63"/>
              </a:xfrm>
              <a:custGeom>
                <a:avLst/>
                <a:gdLst>
                  <a:gd name="T0" fmla="*/ 106 w 111"/>
                  <a:gd name="T1" fmla="*/ 96 h 126"/>
                  <a:gd name="T2" fmla="*/ 52 w 111"/>
                  <a:gd name="T3" fmla="*/ 22 h 126"/>
                  <a:gd name="T4" fmla="*/ 3 w 111"/>
                  <a:gd name="T5" fmla="*/ 0 h 126"/>
                  <a:gd name="T6" fmla="*/ 0 w 111"/>
                  <a:gd name="T7" fmla="*/ 22 h 126"/>
                  <a:gd name="T8" fmla="*/ 23 w 111"/>
                  <a:gd name="T9" fmla="*/ 59 h 126"/>
                  <a:gd name="T10" fmla="*/ 82 w 111"/>
                  <a:gd name="T11" fmla="*/ 108 h 126"/>
                  <a:gd name="T12" fmla="*/ 98 w 111"/>
                  <a:gd name="T13" fmla="*/ 126 h 126"/>
                  <a:gd name="T14" fmla="*/ 111 w 111"/>
                  <a:gd name="T15" fmla="*/ 118 h 126"/>
                  <a:gd name="T16" fmla="*/ 106 w 111"/>
                  <a:gd name="T17" fmla="*/ 9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26">
                    <a:moveTo>
                      <a:pt x="106" y="96"/>
                    </a:moveTo>
                    <a:lnTo>
                      <a:pt x="52" y="22"/>
                    </a:lnTo>
                    <a:lnTo>
                      <a:pt x="3" y="0"/>
                    </a:lnTo>
                    <a:lnTo>
                      <a:pt x="0" y="22"/>
                    </a:lnTo>
                    <a:lnTo>
                      <a:pt x="23" y="59"/>
                    </a:lnTo>
                    <a:lnTo>
                      <a:pt x="82" y="108"/>
                    </a:lnTo>
                    <a:lnTo>
                      <a:pt x="98" y="126"/>
                    </a:lnTo>
                    <a:lnTo>
                      <a:pt x="111" y="118"/>
                    </a:lnTo>
                    <a:lnTo>
                      <a:pt x="106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89" name="Freeform 1073"/>
              <p:cNvSpPr>
                <a:spLocks/>
              </p:cNvSpPr>
              <p:nvPr/>
            </p:nvSpPr>
            <p:spPr bwMode="auto">
              <a:xfrm>
                <a:off x="918" y="2479"/>
                <a:ext cx="69" cy="71"/>
              </a:xfrm>
              <a:custGeom>
                <a:avLst/>
                <a:gdLst>
                  <a:gd name="T0" fmla="*/ 140 w 140"/>
                  <a:gd name="T1" fmla="*/ 142 h 142"/>
                  <a:gd name="T2" fmla="*/ 121 w 140"/>
                  <a:gd name="T3" fmla="*/ 120 h 142"/>
                  <a:gd name="T4" fmla="*/ 81 w 140"/>
                  <a:gd name="T5" fmla="*/ 61 h 142"/>
                  <a:gd name="T6" fmla="*/ 25 w 140"/>
                  <a:gd name="T7" fmla="*/ 0 h 142"/>
                  <a:gd name="T8" fmla="*/ 0 w 140"/>
                  <a:gd name="T9" fmla="*/ 0 h 142"/>
                  <a:gd name="T10" fmla="*/ 10 w 140"/>
                  <a:gd name="T11" fmla="*/ 21 h 142"/>
                  <a:gd name="T12" fmla="*/ 54 w 140"/>
                  <a:gd name="T13" fmla="*/ 80 h 142"/>
                  <a:gd name="T14" fmla="*/ 97 w 140"/>
                  <a:gd name="T15" fmla="*/ 139 h 142"/>
                  <a:gd name="T16" fmla="*/ 140 w 140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42">
                    <a:moveTo>
                      <a:pt x="140" y="142"/>
                    </a:moveTo>
                    <a:lnTo>
                      <a:pt x="121" y="120"/>
                    </a:lnTo>
                    <a:lnTo>
                      <a:pt x="81" y="61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10" y="21"/>
                    </a:lnTo>
                    <a:lnTo>
                      <a:pt x="54" y="80"/>
                    </a:lnTo>
                    <a:lnTo>
                      <a:pt x="97" y="139"/>
                    </a:lnTo>
                    <a:lnTo>
                      <a:pt x="140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0" name="Freeform 1074"/>
              <p:cNvSpPr>
                <a:spLocks/>
              </p:cNvSpPr>
              <p:nvPr/>
            </p:nvSpPr>
            <p:spPr bwMode="auto">
              <a:xfrm>
                <a:off x="1012" y="1887"/>
                <a:ext cx="213" cy="791"/>
              </a:xfrm>
              <a:custGeom>
                <a:avLst/>
                <a:gdLst>
                  <a:gd name="T0" fmla="*/ 62 w 427"/>
                  <a:gd name="T1" fmla="*/ 194 h 1583"/>
                  <a:gd name="T2" fmla="*/ 77 w 427"/>
                  <a:gd name="T3" fmla="*/ 281 h 1583"/>
                  <a:gd name="T4" fmla="*/ 40 w 427"/>
                  <a:gd name="T5" fmla="*/ 340 h 1583"/>
                  <a:gd name="T6" fmla="*/ 44 w 427"/>
                  <a:gd name="T7" fmla="*/ 421 h 1583"/>
                  <a:gd name="T8" fmla="*/ 66 w 427"/>
                  <a:gd name="T9" fmla="*/ 488 h 1583"/>
                  <a:gd name="T10" fmla="*/ 32 w 427"/>
                  <a:gd name="T11" fmla="*/ 553 h 1583"/>
                  <a:gd name="T12" fmla="*/ 68 w 427"/>
                  <a:gd name="T13" fmla="*/ 668 h 1583"/>
                  <a:gd name="T14" fmla="*/ 25 w 427"/>
                  <a:gd name="T15" fmla="*/ 764 h 1583"/>
                  <a:gd name="T16" fmla="*/ 47 w 427"/>
                  <a:gd name="T17" fmla="*/ 860 h 1583"/>
                  <a:gd name="T18" fmla="*/ 59 w 427"/>
                  <a:gd name="T19" fmla="*/ 928 h 1583"/>
                  <a:gd name="T20" fmla="*/ 15 w 427"/>
                  <a:gd name="T21" fmla="*/ 987 h 1583"/>
                  <a:gd name="T22" fmla="*/ 40 w 427"/>
                  <a:gd name="T23" fmla="*/ 1110 h 1583"/>
                  <a:gd name="T24" fmla="*/ 37 w 427"/>
                  <a:gd name="T25" fmla="*/ 1175 h 1583"/>
                  <a:gd name="T26" fmla="*/ 0 w 427"/>
                  <a:gd name="T27" fmla="*/ 1257 h 1583"/>
                  <a:gd name="T28" fmla="*/ 22 w 427"/>
                  <a:gd name="T29" fmla="*/ 1326 h 1583"/>
                  <a:gd name="T30" fmla="*/ 25 w 427"/>
                  <a:gd name="T31" fmla="*/ 1389 h 1583"/>
                  <a:gd name="T32" fmla="*/ 32 w 427"/>
                  <a:gd name="T33" fmla="*/ 1456 h 1583"/>
                  <a:gd name="T34" fmla="*/ 62 w 427"/>
                  <a:gd name="T35" fmla="*/ 1514 h 1583"/>
                  <a:gd name="T36" fmla="*/ 66 w 427"/>
                  <a:gd name="T37" fmla="*/ 1583 h 1583"/>
                  <a:gd name="T38" fmla="*/ 161 w 427"/>
                  <a:gd name="T39" fmla="*/ 1524 h 1583"/>
                  <a:gd name="T40" fmla="*/ 275 w 427"/>
                  <a:gd name="T41" fmla="*/ 1509 h 1583"/>
                  <a:gd name="T42" fmla="*/ 353 w 427"/>
                  <a:gd name="T43" fmla="*/ 1478 h 1583"/>
                  <a:gd name="T44" fmla="*/ 378 w 427"/>
                  <a:gd name="T45" fmla="*/ 1434 h 1583"/>
                  <a:gd name="T46" fmla="*/ 386 w 427"/>
                  <a:gd name="T47" fmla="*/ 1345 h 1583"/>
                  <a:gd name="T48" fmla="*/ 368 w 427"/>
                  <a:gd name="T49" fmla="*/ 1230 h 1583"/>
                  <a:gd name="T50" fmla="*/ 349 w 427"/>
                  <a:gd name="T51" fmla="*/ 1169 h 1583"/>
                  <a:gd name="T52" fmla="*/ 361 w 427"/>
                  <a:gd name="T53" fmla="*/ 1095 h 1583"/>
                  <a:gd name="T54" fmla="*/ 326 w 427"/>
                  <a:gd name="T55" fmla="*/ 1014 h 1583"/>
                  <a:gd name="T56" fmla="*/ 375 w 427"/>
                  <a:gd name="T57" fmla="*/ 951 h 1583"/>
                  <a:gd name="T58" fmla="*/ 338 w 427"/>
                  <a:gd name="T59" fmla="*/ 860 h 1583"/>
                  <a:gd name="T60" fmla="*/ 319 w 427"/>
                  <a:gd name="T61" fmla="*/ 773 h 1583"/>
                  <a:gd name="T62" fmla="*/ 393 w 427"/>
                  <a:gd name="T63" fmla="*/ 708 h 1583"/>
                  <a:gd name="T64" fmla="*/ 368 w 427"/>
                  <a:gd name="T65" fmla="*/ 661 h 1583"/>
                  <a:gd name="T66" fmla="*/ 368 w 427"/>
                  <a:gd name="T67" fmla="*/ 581 h 1583"/>
                  <a:gd name="T68" fmla="*/ 334 w 427"/>
                  <a:gd name="T69" fmla="*/ 529 h 1583"/>
                  <a:gd name="T70" fmla="*/ 361 w 427"/>
                  <a:gd name="T71" fmla="*/ 466 h 1583"/>
                  <a:gd name="T72" fmla="*/ 338 w 427"/>
                  <a:gd name="T73" fmla="*/ 414 h 1583"/>
                  <a:gd name="T74" fmla="*/ 338 w 427"/>
                  <a:gd name="T75" fmla="*/ 370 h 1583"/>
                  <a:gd name="T76" fmla="*/ 362 w 427"/>
                  <a:gd name="T77" fmla="*/ 330 h 1583"/>
                  <a:gd name="T78" fmla="*/ 331 w 427"/>
                  <a:gd name="T79" fmla="*/ 279 h 1583"/>
                  <a:gd name="T80" fmla="*/ 326 w 427"/>
                  <a:gd name="T81" fmla="*/ 206 h 1583"/>
                  <a:gd name="T82" fmla="*/ 408 w 427"/>
                  <a:gd name="T83" fmla="*/ 112 h 1583"/>
                  <a:gd name="T84" fmla="*/ 427 w 427"/>
                  <a:gd name="T85" fmla="*/ 15 h 1583"/>
                  <a:gd name="T86" fmla="*/ 378 w 427"/>
                  <a:gd name="T87" fmla="*/ 15 h 1583"/>
                  <a:gd name="T88" fmla="*/ 235 w 427"/>
                  <a:gd name="T89" fmla="*/ 90 h 1583"/>
                  <a:gd name="T90" fmla="*/ 118 w 427"/>
                  <a:gd name="T91" fmla="*/ 135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7" h="1583">
                    <a:moveTo>
                      <a:pt x="77" y="149"/>
                    </a:moveTo>
                    <a:lnTo>
                      <a:pt x="62" y="194"/>
                    </a:lnTo>
                    <a:lnTo>
                      <a:pt x="74" y="238"/>
                    </a:lnTo>
                    <a:lnTo>
                      <a:pt x="77" y="281"/>
                    </a:lnTo>
                    <a:lnTo>
                      <a:pt x="62" y="309"/>
                    </a:lnTo>
                    <a:lnTo>
                      <a:pt x="40" y="340"/>
                    </a:lnTo>
                    <a:lnTo>
                      <a:pt x="30" y="389"/>
                    </a:lnTo>
                    <a:lnTo>
                      <a:pt x="44" y="421"/>
                    </a:lnTo>
                    <a:lnTo>
                      <a:pt x="66" y="458"/>
                    </a:lnTo>
                    <a:lnTo>
                      <a:pt x="66" y="488"/>
                    </a:lnTo>
                    <a:lnTo>
                      <a:pt x="52" y="516"/>
                    </a:lnTo>
                    <a:lnTo>
                      <a:pt x="32" y="553"/>
                    </a:lnTo>
                    <a:lnTo>
                      <a:pt x="40" y="590"/>
                    </a:lnTo>
                    <a:lnTo>
                      <a:pt x="68" y="668"/>
                    </a:lnTo>
                    <a:lnTo>
                      <a:pt x="66" y="701"/>
                    </a:lnTo>
                    <a:lnTo>
                      <a:pt x="25" y="764"/>
                    </a:lnTo>
                    <a:lnTo>
                      <a:pt x="25" y="819"/>
                    </a:lnTo>
                    <a:lnTo>
                      <a:pt x="47" y="860"/>
                    </a:lnTo>
                    <a:lnTo>
                      <a:pt x="62" y="896"/>
                    </a:lnTo>
                    <a:lnTo>
                      <a:pt x="59" y="928"/>
                    </a:lnTo>
                    <a:lnTo>
                      <a:pt x="22" y="962"/>
                    </a:lnTo>
                    <a:lnTo>
                      <a:pt x="15" y="987"/>
                    </a:lnTo>
                    <a:lnTo>
                      <a:pt x="22" y="1046"/>
                    </a:lnTo>
                    <a:lnTo>
                      <a:pt x="40" y="1110"/>
                    </a:lnTo>
                    <a:lnTo>
                      <a:pt x="40" y="1147"/>
                    </a:lnTo>
                    <a:lnTo>
                      <a:pt x="37" y="1175"/>
                    </a:lnTo>
                    <a:lnTo>
                      <a:pt x="10" y="1221"/>
                    </a:lnTo>
                    <a:lnTo>
                      <a:pt x="0" y="1257"/>
                    </a:lnTo>
                    <a:lnTo>
                      <a:pt x="3" y="1296"/>
                    </a:lnTo>
                    <a:lnTo>
                      <a:pt x="22" y="1326"/>
                    </a:lnTo>
                    <a:lnTo>
                      <a:pt x="44" y="1352"/>
                    </a:lnTo>
                    <a:lnTo>
                      <a:pt x="25" y="1389"/>
                    </a:lnTo>
                    <a:lnTo>
                      <a:pt x="15" y="1426"/>
                    </a:lnTo>
                    <a:lnTo>
                      <a:pt x="32" y="1456"/>
                    </a:lnTo>
                    <a:lnTo>
                      <a:pt x="59" y="1478"/>
                    </a:lnTo>
                    <a:lnTo>
                      <a:pt x="62" y="1514"/>
                    </a:lnTo>
                    <a:lnTo>
                      <a:pt x="62" y="1543"/>
                    </a:lnTo>
                    <a:lnTo>
                      <a:pt x="66" y="1583"/>
                    </a:lnTo>
                    <a:lnTo>
                      <a:pt x="112" y="1551"/>
                    </a:lnTo>
                    <a:lnTo>
                      <a:pt x="161" y="1524"/>
                    </a:lnTo>
                    <a:lnTo>
                      <a:pt x="207" y="1509"/>
                    </a:lnTo>
                    <a:lnTo>
                      <a:pt x="275" y="1509"/>
                    </a:lnTo>
                    <a:lnTo>
                      <a:pt x="324" y="1502"/>
                    </a:lnTo>
                    <a:lnTo>
                      <a:pt x="353" y="1478"/>
                    </a:lnTo>
                    <a:lnTo>
                      <a:pt x="405" y="1462"/>
                    </a:lnTo>
                    <a:lnTo>
                      <a:pt x="378" y="1434"/>
                    </a:lnTo>
                    <a:lnTo>
                      <a:pt x="368" y="1391"/>
                    </a:lnTo>
                    <a:lnTo>
                      <a:pt x="386" y="1345"/>
                    </a:lnTo>
                    <a:lnTo>
                      <a:pt x="383" y="1279"/>
                    </a:lnTo>
                    <a:lnTo>
                      <a:pt x="368" y="1230"/>
                    </a:lnTo>
                    <a:lnTo>
                      <a:pt x="353" y="1205"/>
                    </a:lnTo>
                    <a:lnTo>
                      <a:pt x="349" y="1169"/>
                    </a:lnTo>
                    <a:lnTo>
                      <a:pt x="368" y="1125"/>
                    </a:lnTo>
                    <a:lnTo>
                      <a:pt x="361" y="1095"/>
                    </a:lnTo>
                    <a:lnTo>
                      <a:pt x="324" y="1044"/>
                    </a:lnTo>
                    <a:lnTo>
                      <a:pt x="326" y="1014"/>
                    </a:lnTo>
                    <a:lnTo>
                      <a:pt x="341" y="987"/>
                    </a:lnTo>
                    <a:lnTo>
                      <a:pt x="375" y="951"/>
                    </a:lnTo>
                    <a:lnTo>
                      <a:pt x="362" y="921"/>
                    </a:lnTo>
                    <a:lnTo>
                      <a:pt x="338" y="860"/>
                    </a:lnTo>
                    <a:lnTo>
                      <a:pt x="319" y="819"/>
                    </a:lnTo>
                    <a:lnTo>
                      <a:pt x="319" y="773"/>
                    </a:lnTo>
                    <a:lnTo>
                      <a:pt x="386" y="750"/>
                    </a:lnTo>
                    <a:lnTo>
                      <a:pt x="393" y="708"/>
                    </a:lnTo>
                    <a:lnTo>
                      <a:pt x="386" y="683"/>
                    </a:lnTo>
                    <a:lnTo>
                      <a:pt x="368" y="661"/>
                    </a:lnTo>
                    <a:lnTo>
                      <a:pt x="371" y="624"/>
                    </a:lnTo>
                    <a:lnTo>
                      <a:pt x="368" y="581"/>
                    </a:lnTo>
                    <a:lnTo>
                      <a:pt x="349" y="559"/>
                    </a:lnTo>
                    <a:lnTo>
                      <a:pt x="334" y="529"/>
                    </a:lnTo>
                    <a:lnTo>
                      <a:pt x="346" y="500"/>
                    </a:lnTo>
                    <a:lnTo>
                      <a:pt x="361" y="466"/>
                    </a:lnTo>
                    <a:lnTo>
                      <a:pt x="361" y="443"/>
                    </a:lnTo>
                    <a:lnTo>
                      <a:pt x="338" y="414"/>
                    </a:lnTo>
                    <a:lnTo>
                      <a:pt x="331" y="389"/>
                    </a:lnTo>
                    <a:lnTo>
                      <a:pt x="338" y="370"/>
                    </a:lnTo>
                    <a:lnTo>
                      <a:pt x="361" y="355"/>
                    </a:lnTo>
                    <a:lnTo>
                      <a:pt x="362" y="330"/>
                    </a:lnTo>
                    <a:lnTo>
                      <a:pt x="356" y="315"/>
                    </a:lnTo>
                    <a:lnTo>
                      <a:pt x="331" y="279"/>
                    </a:lnTo>
                    <a:lnTo>
                      <a:pt x="324" y="238"/>
                    </a:lnTo>
                    <a:lnTo>
                      <a:pt x="326" y="206"/>
                    </a:lnTo>
                    <a:lnTo>
                      <a:pt x="349" y="176"/>
                    </a:lnTo>
                    <a:lnTo>
                      <a:pt x="408" y="112"/>
                    </a:lnTo>
                    <a:lnTo>
                      <a:pt x="427" y="58"/>
                    </a:lnTo>
                    <a:lnTo>
                      <a:pt x="427" y="15"/>
                    </a:lnTo>
                    <a:lnTo>
                      <a:pt x="408" y="0"/>
                    </a:lnTo>
                    <a:lnTo>
                      <a:pt x="378" y="15"/>
                    </a:lnTo>
                    <a:lnTo>
                      <a:pt x="304" y="61"/>
                    </a:lnTo>
                    <a:lnTo>
                      <a:pt x="235" y="90"/>
                    </a:lnTo>
                    <a:lnTo>
                      <a:pt x="164" y="120"/>
                    </a:lnTo>
                    <a:lnTo>
                      <a:pt x="118" y="135"/>
                    </a:lnTo>
                    <a:lnTo>
                      <a:pt x="77" y="14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1" name="Freeform 1075"/>
              <p:cNvSpPr>
                <a:spLocks/>
              </p:cNvSpPr>
              <p:nvPr/>
            </p:nvSpPr>
            <p:spPr bwMode="auto">
              <a:xfrm>
                <a:off x="863" y="1881"/>
                <a:ext cx="381" cy="809"/>
              </a:xfrm>
              <a:custGeom>
                <a:avLst/>
                <a:gdLst>
                  <a:gd name="T0" fmla="*/ 498 w 762"/>
                  <a:gd name="T1" fmla="*/ 1521 h 1619"/>
                  <a:gd name="T2" fmla="*/ 351 w 762"/>
                  <a:gd name="T3" fmla="*/ 1573 h 1619"/>
                  <a:gd name="T4" fmla="*/ 62 w 762"/>
                  <a:gd name="T5" fmla="*/ 1310 h 1619"/>
                  <a:gd name="T6" fmla="*/ 47 w 762"/>
                  <a:gd name="T7" fmla="*/ 1354 h 1619"/>
                  <a:gd name="T8" fmla="*/ 361 w 762"/>
                  <a:gd name="T9" fmla="*/ 1619 h 1619"/>
                  <a:gd name="T10" fmla="*/ 513 w 762"/>
                  <a:gd name="T11" fmla="*/ 1538 h 1619"/>
                  <a:gd name="T12" fmla="*/ 721 w 762"/>
                  <a:gd name="T13" fmla="*/ 1470 h 1619"/>
                  <a:gd name="T14" fmla="*/ 711 w 762"/>
                  <a:gd name="T15" fmla="*/ 1354 h 1619"/>
                  <a:gd name="T16" fmla="*/ 669 w 762"/>
                  <a:gd name="T17" fmla="*/ 1227 h 1619"/>
                  <a:gd name="T18" fmla="*/ 689 w 762"/>
                  <a:gd name="T19" fmla="*/ 1124 h 1619"/>
                  <a:gd name="T20" fmla="*/ 644 w 762"/>
                  <a:gd name="T21" fmla="*/ 1024 h 1619"/>
                  <a:gd name="T22" fmla="*/ 667 w 762"/>
                  <a:gd name="T23" fmla="*/ 907 h 1619"/>
                  <a:gd name="T24" fmla="*/ 684 w 762"/>
                  <a:gd name="T25" fmla="*/ 789 h 1619"/>
                  <a:gd name="T26" fmla="*/ 689 w 762"/>
                  <a:gd name="T27" fmla="*/ 642 h 1619"/>
                  <a:gd name="T28" fmla="*/ 659 w 762"/>
                  <a:gd name="T29" fmla="*/ 517 h 1619"/>
                  <a:gd name="T30" fmla="*/ 644 w 762"/>
                  <a:gd name="T31" fmla="*/ 419 h 1619"/>
                  <a:gd name="T32" fmla="*/ 681 w 762"/>
                  <a:gd name="T33" fmla="*/ 334 h 1619"/>
                  <a:gd name="T34" fmla="*/ 662 w 762"/>
                  <a:gd name="T35" fmla="*/ 192 h 1619"/>
                  <a:gd name="T36" fmla="*/ 755 w 762"/>
                  <a:gd name="T37" fmla="*/ 17 h 1619"/>
                  <a:gd name="T38" fmla="*/ 714 w 762"/>
                  <a:gd name="T39" fmla="*/ 54 h 1619"/>
                  <a:gd name="T40" fmla="*/ 618 w 762"/>
                  <a:gd name="T41" fmla="*/ 214 h 1619"/>
                  <a:gd name="T42" fmla="*/ 479 w 762"/>
                  <a:gd name="T43" fmla="*/ 345 h 1619"/>
                  <a:gd name="T44" fmla="*/ 622 w 762"/>
                  <a:gd name="T45" fmla="*/ 297 h 1619"/>
                  <a:gd name="T46" fmla="*/ 610 w 762"/>
                  <a:gd name="T47" fmla="*/ 390 h 1619"/>
                  <a:gd name="T48" fmla="*/ 542 w 762"/>
                  <a:gd name="T49" fmla="*/ 487 h 1619"/>
                  <a:gd name="T50" fmla="*/ 640 w 762"/>
                  <a:gd name="T51" fmla="*/ 465 h 1619"/>
                  <a:gd name="T52" fmla="*/ 615 w 762"/>
                  <a:gd name="T53" fmla="*/ 539 h 1619"/>
                  <a:gd name="T54" fmla="*/ 609 w 762"/>
                  <a:gd name="T55" fmla="*/ 620 h 1619"/>
                  <a:gd name="T56" fmla="*/ 464 w 762"/>
                  <a:gd name="T57" fmla="*/ 728 h 1619"/>
                  <a:gd name="T58" fmla="*/ 625 w 762"/>
                  <a:gd name="T59" fmla="*/ 654 h 1619"/>
                  <a:gd name="T60" fmla="*/ 684 w 762"/>
                  <a:gd name="T61" fmla="*/ 728 h 1619"/>
                  <a:gd name="T62" fmla="*/ 585 w 762"/>
                  <a:gd name="T63" fmla="*/ 796 h 1619"/>
                  <a:gd name="T64" fmla="*/ 405 w 762"/>
                  <a:gd name="T65" fmla="*/ 885 h 1619"/>
                  <a:gd name="T66" fmla="*/ 610 w 762"/>
                  <a:gd name="T67" fmla="*/ 848 h 1619"/>
                  <a:gd name="T68" fmla="*/ 652 w 762"/>
                  <a:gd name="T69" fmla="*/ 985 h 1619"/>
                  <a:gd name="T70" fmla="*/ 409 w 762"/>
                  <a:gd name="T71" fmla="*/ 1050 h 1619"/>
                  <a:gd name="T72" fmla="*/ 542 w 762"/>
                  <a:gd name="T73" fmla="*/ 1046 h 1619"/>
                  <a:gd name="T74" fmla="*/ 625 w 762"/>
                  <a:gd name="T75" fmla="*/ 1087 h 1619"/>
                  <a:gd name="T76" fmla="*/ 622 w 762"/>
                  <a:gd name="T77" fmla="*/ 1168 h 1619"/>
                  <a:gd name="T78" fmla="*/ 390 w 762"/>
                  <a:gd name="T79" fmla="*/ 1214 h 1619"/>
                  <a:gd name="T80" fmla="*/ 505 w 762"/>
                  <a:gd name="T81" fmla="*/ 1214 h 1619"/>
                  <a:gd name="T82" fmla="*/ 637 w 762"/>
                  <a:gd name="T83" fmla="*/ 1192 h 1619"/>
                  <a:gd name="T84" fmla="*/ 522 w 762"/>
                  <a:gd name="T85" fmla="*/ 1303 h 1619"/>
                  <a:gd name="T86" fmla="*/ 390 w 762"/>
                  <a:gd name="T87" fmla="*/ 1366 h 1619"/>
                  <a:gd name="T88" fmla="*/ 557 w 762"/>
                  <a:gd name="T89" fmla="*/ 1307 h 1619"/>
                  <a:gd name="T90" fmla="*/ 655 w 762"/>
                  <a:gd name="T91" fmla="*/ 1285 h 1619"/>
                  <a:gd name="T92" fmla="*/ 652 w 762"/>
                  <a:gd name="T93" fmla="*/ 1381 h 1619"/>
                  <a:gd name="T94" fmla="*/ 667 w 762"/>
                  <a:gd name="T95" fmla="*/ 1462 h 1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62" h="1619">
                    <a:moveTo>
                      <a:pt x="647" y="1465"/>
                    </a:moveTo>
                    <a:lnTo>
                      <a:pt x="615" y="1501"/>
                    </a:lnTo>
                    <a:lnTo>
                      <a:pt x="563" y="1514"/>
                    </a:lnTo>
                    <a:lnTo>
                      <a:pt x="498" y="1521"/>
                    </a:lnTo>
                    <a:lnTo>
                      <a:pt x="427" y="1536"/>
                    </a:lnTo>
                    <a:lnTo>
                      <a:pt x="380" y="1564"/>
                    </a:lnTo>
                    <a:lnTo>
                      <a:pt x="365" y="1579"/>
                    </a:lnTo>
                    <a:lnTo>
                      <a:pt x="351" y="1573"/>
                    </a:lnTo>
                    <a:lnTo>
                      <a:pt x="265" y="1508"/>
                    </a:lnTo>
                    <a:lnTo>
                      <a:pt x="155" y="1421"/>
                    </a:lnTo>
                    <a:lnTo>
                      <a:pt x="118" y="1366"/>
                    </a:lnTo>
                    <a:lnTo>
                      <a:pt x="62" y="1310"/>
                    </a:lnTo>
                    <a:lnTo>
                      <a:pt x="45" y="1266"/>
                    </a:lnTo>
                    <a:lnTo>
                      <a:pt x="0" y="1259"/>
                    </a:lnTo>
                    <a:lnTo>
                      <a:pt x="23" y="1307"/>
                    </a:lnTo>
                    <a:lnTo>
                      <a:pt x="47" y="1354"/>
                    </a:lnTo>
                    <a:lnTo>
                      <a:pt x="118" y="1406"/>
                    </a:lnTo>
                    <a:lnTo>
                      <a:pt x="167" y="1470"/>
                    </a:lnTo>
                    <a:lnTo>
                      <a:pt x="287" y="1545"/>
                    </a:lnTo>
                    <a:lnTo>
                      <a:pt x="361" y="1619"/>
                    </a:lnTo>
                    <a:lnTo>
                      <a:pt x="390" y="1612"/>
                    </a:lnTo>
                    <a:lnTo>
                      <a:pt x="420" y="1575"/>
                    </a:lnTo>
                    <a:lnTo>
                      <a:pt x="461" y="1553"/>
                    </a:lnTo>
                    <a:lnTo>
                      <a:pt x="513" y="1538"/>
                    </a:lnTo>
                    <a:lnTo>
                      <a:pt x="622" y="1529"/>
                    </a:lnTo>
                    <a:lnTo>
                      <a:pt x="655" y="1508"/>
                    </a:lnTo>
                    <a:lnTo>
                      <a:pt x="711" y="1495"/>
                    </a:lnTo>
                    <a:lnTo>
                      <a:pt x="721" y="1470"/>
                    </a:lnTo>
                    <a:lnTo>
                      <a:pt x="703" y="1440"/>
                    </a:lnTo>
                    <a:lnTo>
                      <a:pt x="684" y="1411"/>
                    </a:lnTo>
                    <a:lnTo>
                      <a:pt x="696" y="1374"/>
                    </a:lnTo>
                    <a:lnTo>
                      <a:pt x="711" y="1354"/>
                    </a:lnTo>
                    <a:lnTo>
                      <a:pt x="711" y="1322"/>
                    </a:lnTo>
                    <a:lnTo>
                      <a:pt x="696" y="1273"/>
                    </a:lnTo>
                    <a:lnTo>
                      <a:pt x="689" y="1249"/>
                    </a:lnTo>
                    <a:lnTo>
                      <a:pt x="669" y="1227"/>
                    </a:lnTo>
                    <a:lnTo>
                      <a:pt x="659" y="1201"/>
                    </a:lnTo>
                    <a:lnTo>
                      <a:pt x="669" y="1176"/>
                    </a:lnTo>
                    <a:lnTo>
                      <a:pt x="691" y="1156"/>
                    </a:lnTo>
                    <a:lnTo>
                      <a:pt x="689" y="1124"/>
                    </a:lnTo>
                    <a:lnTo>
                      <a:pt x="677" y="1102"/>
                    </a:lnTo>
                    <a:lnTo>
                      <a:pt x="652" y="1068"/>
                    </a:lnTo>
                    <a:lnTo>
                      <a:pt x="637" y="1050"/>
                    </a:lnTo>
                    <a:lnTo>
                      <a:pt x="644" y="1024"/>
                    </a:lnTo>
                    <a:lnTo>
                      <a:pt x="681" y="1002"/>
                    </a:lnTo>
                    <a:lnTo>
                      <a:pt x="696" y="972"/>
                    </a:lnTo>
                    <a:lnTo>
                      <a:pt x="691" y="948"/>
                    </a:lnTo>
                    <a:lnTo>
                      <a:pt x="667" y="907"/>
                    </a:lnTo>
                    <a:lnTo>
                      <a:pt x="640" y="855"/>
                    </a:lnTo>
                    <a:lnTo>
                      <a:pt x="630" y="818"/>
                    </a:lnTo>
                    <a:lnTo>
                      <a:pt x="644" y="803"/>
                    </a:lnTo>
                    <a:lnTo>
                      <a:pt x="684" y="789"/>
                    </a:lnTo>
                    <a:lnTo>
                      <a:pt x="706" y="774"/>
                    </a:lnTo>
                    <a:lnTo>
                      <a:pt x="711" y="728"/>
                    </a:lnTo>
                    <a:lnTo>
                      <a:pt x="684" y="676"/>
                    </a:lnTo>
                    <a:lnTo>
                      <a:pt x="689" y="642"/>
                    </a:lnTo>
                    <a:lnTo>
                      <a:pt x="699" y="610"/>
                    </a:lnTo>
                    <a:lnTo>
                      <a:pt x="674" y="573"/>
                    </a:lnTo>
                    <a:lnTo>
                      <a:pt x="652" y="539"/>
                    </a:lnTo>
                    <a:lnTo>
                      <a:pt x="659" y="517"/>
                    </a:lnTo>
                    <a:lnTo>
                      <a:pt x="674" y="495"/>
                    </a:lnTo>
                    <a:lnTo>
                      <a:pt x="674" y="458"/>
                    </a:lnTo>
                    <a:lnTo>
                      <a:pt x="659" y="436"/>
                    </a:lnTo>
                    <a:lnTo>
                      <a:pt x="644" y="419"/>
                    </a:lnTo>
                    <a:lnTo>
                      <a:pt x="647" y="391"/>
                    </a:lnTo>
                    <a:lnTo>
                      <a:pt x="674" y="378"/>
                    </a:lnTo>
                    <a:lnTo>
                      <a:pt x="689" y="363"/>
                    </a:lnTo>
                    <a:lnTo>
                      <a:pt x="681" y="334"/>
                    </a:lnTo>
                    <a:lnTo>
                      <a:pt x="652" y="297"/>
                    </a:lnTo>
                    <a:lnTo>
                      <a:pt x="640" y="264"/>
                    </a:lnTo>
                    <a:lnTo>
                      <a:pt x="637" y="227"/>
                    </a:lnTo>
                    <a:lnTo>
                      <a:pt x="662" y="192"/>
                    </a:lnTo>
                    <a:lnTo>
                      <a:pt x="714" y="134"/>
                    </a:lnTo>
                    <a:lnTo>
                      <a:pt x="740" y="91"/>
                    </a:lnTo>
                    <a:lnTo>
                      <a:pt x="762" y="54"/>
                    </a:lnTo>
                    <a:lnTo>
                      <a:pt x="755" y="17"/>
                    </a:lnTo>
                    <a:lnTo>
                      <a:pt x="736" y="0"/>
                    </a:lnTo>
                    <a:lnTo>
                      <a:pt x="721" y="3"/>
                    </a:lnTo>
                    <a:lnTo>
                      <a:pt x="696" y="32"/>
                    </a:lnTo>
                    <a:lnTo>
                      <a:pt x="714" y="54"/>
                    </a:lnTo>
                    <a:lnTo>
                      <a:pt x="711" y="91"/>
                    </a:lnTo>
                    <a:lnTo>
                      <a:pt x="677" y="155"/>
                    </a:lnTo>
                    <a:lnTo>
                      <a:pt x="632" y="192"/>
                    </a:lnTo>
                    <a:lnTo>
                      <a:pt x="618" y="214"/>
                    </a:lnTo>
                    <a:lnTo>
                      <a:pt x="609" y="242"/>
                    </a:lnTo>
                    <a:lnTo>
                      <a:pt x="603" y="260"/>
                    </a:lnTo>
                    <a:lnTo>
                      <a:pt x="537" y="311"/>
                    </a:lnTo>
                    <a:lnTo>
                      <a:pt x="479" y="345"/>
                    </a:lnTo>
                    <a:lnTo>
                      <a:pt x="470" y="369"/>
                    </a:lnTo>
                    <a:lnTo>
                      <a:pt x="491" y="375"/>
                    </a:lnTo>
                    <a:lnTo>
                      <a:pt x="578" y="311"/>
                    </a:lnTo>
                    <a:lnTo>
                      <a:pt x="622" y="297"/>
                    </a:lnTo>
                    <a:lnTo>
                      <a:pt x="644" y="338"/>
                    </a:lnTo>
                    <a:lnTo>
                      <a:pt x="652" y="356"/>
                    </a:lnTo>
                    <a:lnTo>
                      <a:pt x="630" y="375"/>
                    </a:lnTo>
                    <a:lnTo>
                      <a:pt x="610" y="390"/>
                    </a:lnTo>
                    <a:lnTo>
                      <a:pt x="609" y="415"/>
                    </a:lnTo>
                    <a:lnTo>
                      <a:pt x="615" y="441"/>
                    </a:lnTo>
                    <a:lnTo>
                      <a:pt x="596" y="462"/>
                    </a:lnTo>
                    <a:lnTo>
                      <a:pt x="542" y="487"/>
                    </a:lnTo>
                    <a:lnTo>
                      <a:pt x="461" y="521"/>
                    </a:lnTo>
                    <a:lnTo>
                      <a:pt x="491" y="532"/>
                    </a:lnTo>
                    <a:lnTo>
                      <a:pt x="573" y="499"/>
                    </a:lnTo>
                    <a:lnTo>
                      <a:pt x="640" y="465"/>
                    </a:lnTo>
                    <a:lnTo>
                      <a:pt x="652" y="473"/>
                    </a:lnTo>
                    <a:lnTo>
                      <a:pt x="644" y="495"/>
                    </a:lnTo>
                    <a:lnTo>
                      <a:pt x="622" y="517"/>
                    </a:lnTo>
                    <a:lnTo>
                      <a:pt x="615" y="539"/>
                    </a:lnTo>
                    <a:lnTo>
                      <a:pt x="625" y="568"/>
                    </a:lnTo>
                    <a:lnTo>
                      <a:pt x="652" y="591"/>
                    </a:lnTo>
                    <a:lnTo>
                      <a:pt x="652" y="610"/>
                    </a:lnTo>
                    <a:lnTo>
                      <a:pt x="609" y="620"/>
                    </a:lnTo>
                    <a:lnTo>
                      <a:pt x="572" y="669"/>
                    </a:lnTo>
                    <a:lnTo>
                      <a:pt x="526" y="698"/>
                    </a:lnTo>
                    <a:lnTo>
                      <a:pt x="468" y="713"/>
                    </a:lnTo>
                    <a:lnTo>
                      <a:pt x="464" y="728"/>
                    </a:lnTo>
                    <a:lnTo>
                      <a:pt x="500" y="722"/>
                    </a:lnTo>
                    <a:lnTo>
                      <a:pt x="578" y="698"/>
                    </a:lnTo>
                    <a:lnTo>
                      <a:pt x="609" y="676"/>
                    </a:lnTo>
                    <a:lnTo>
                      <a:pt x="625" y="654"/>
                    </a:lnTo>
                    <a:lnTo>
                      <a:pt x="652" y="650"/>
                    </a:lnTo>
                    <a:lnTo>
                      <a:pt x="652" y="676"/>
                    </a:lnTo>
                    <a:lnTo>
                      <a:pt x="669" y="700"/>
                    </a:lnTo>
                    <a:lnTo>
                      <a:pt x="684" y="728"/>
                    </a:lnTo>
                    <a:lnTo>
                      <a:pt x="674" y="750"/>
                    </a:lnTo>
                    <a:lnTo>
                      <a:pt x="640" y="765"/>
                    </a:lnTo>
                    <a:lnTo>
                      <a:pt x="609" y="774"/>
                    </a:lnTo>
                    <a:lnTo>
                      <a:pt x="585" y="796"/>
                    </a:lnTo>
                    <a:lnTo>
                      <a:pt x="485" y="826"/>
                    </a:lnTo>
                    <a:lnTo>
                      <a:pt x="412" y="852"/>
                    </a:lnTo>
                    <a:lnTo>
                      <a:pt x="383" y="867"/>
                    </a:lnTo>
                    <a:lnTo>
                      <a:pt x="405" y="885"/>
                    </a:lnTo>
                    <a:lnTo>
                      <a:pt x="449" y="874"/>
                    </a:lnTo>
                    <a:lnTo>
                      <a:pt x="537" y="840"/>
                    </a:lnTo>
                    <a:lnTo>
                      <a:pt x="596" y="823"/>
                    </a:lnTo>
                    <a:lnTo>
                      <a:pt x="610" y="848"/>
                    </a:lnTo>
                    <a:lnTo>
                      <a:pt x="625" y="892"/>
                    </a:lnTo>
                    <a:lnTo>
                      <a:pt x="652" y="929"/>
                    </a:lnTo>
                    <a:lnTo>
                      <a:pt x="655" y="957"/>
                    </a:lnTo>
                    <a:lnTo>
                      <a:pt x="652" y="985"/>
                    </a:lnTo>
                    <a:lnTo>
                      <a:pt x="622" y="994"/>
                    </a:lnTo>
                    <a:lnTo>
                      <a:pt x="572" y="1007"/>
                    </a:lnTo>
                    <a:lnTo>
                      <a:pt x="505" y="1037"/>
                    </a:lnTo>
                    <a:lnTo>
                      <a:pt x="409" y="1050"/>
                    </a:lnTo>
                    <a:lnTo>
                      <a:pt x="373" y="1068"/>
                    </a:lnTo>
                    <a:lnTo>
                      <a:pt x="398" y="1080"/>
                    </a:lnTo>
                    <a:lnTo>
                      <a:pt x="483" y="1068"/>
                    </a:lnTo>
                    <a:lnTo>
                      <a:pt x="542" y="1046"/>
                    </a:lnTo>
                    <a:lnTo>
                      <a:pt x="581" y="1031"/>
                    </a:lnTo>
                    <a:lnTo>
                      <a:pt x="615" y="1024"/>
                    </a:lnTo>
                    <a:lnTo>
                      <a:pt x="610" y="1050"/>
                    </a:lnTo>
                    <a:lnTo>
                      <a:pt x="625" y="1087"/>
                    </a:lnTo>
                    <a:lnTo>
                      <a:pt x="647" y="1109"/>
                    </a:lnTo>
                    <a:lnTo>
                      <a:pt x="652" y="1134"/>
                    </a:lnTo>
                    <a:lnTo>
                      <a:pt x="652" y="1156"/>
                    </a:lnTo>
                    <a:lnTo>
                      <a:pt x="622" y="1168"/>
                    </a:lnTo>
                    <a:lnTo>
                      <a:pt x="566" y="1171"/>
                    </a:lnTo>
                    <a:lnTo>
                      <a:pt x="526" y="1183"/>
                    </a:lnTo>
                    <a:lnTo>
                      <a:pt x="439" y="1213"/>
                    </a:lnTo>
                    <a:lnTo>
                      <a:pt x="390" y="1214"/>
                    </a:lnTo>
                    <a:lnTo>
                      <a:pt x="373" y="1236"/>
                    </a:lnTo>
                    <a:lnTo>
                      <a:pt x="395" y="1244"/>
                    </a:lnTo>
                    <a:lnTo>
                      <a:pt x="439" y="1235"/>
                    </a:lnTo>
                    <a:lnTo>
                      <a:pt x="505" y="1214"/>
                    </a:lnTo>
                    <a:lnTo>
                      <a:pt x="542" y="1201"/>
                    </a:lnTo>
                    <a:lnTo>
                      <a:pt x="588" y="1190"/>
                    </a:lnTo>
                    <a:lnTo>
                      <a:pt x="625" y="1192"/>
                    </a:lnTo>
                    <a:lnTo>
                      <a:pt x="637" y="1192"/>
                    </a:lnTo>
                    <a:lnTo>
                      <a:pt x="637" y="1227"/>
                    </a:lnTo>
                    <a:lnTo>
                      <a:pt x="647" y="1244"/>
                    </a:lnTo>
                    <a:lnTo>
                      <a:pt x="581" y="1259"/>
                    </a:lnTo>
                    <a:lnTo>
                      <a:pt x="522" y="1303"/>
                    </a:lnTo>
                    <a:lnTo>
                      <a:pt x="457" y="1325"/>
                    </a:lnTo>
                    <a:lnTo>
                      <a:pt x="412" y="1332"/>
                    </a:lnTo>
                    <a:lnTo>
                      <a:pt x="375" y="1352"/>
                    </a:lnTo>
                    <a:lnTo>
                      <a:pt x="390" y="1366"/>
                    </a:lnTo>
                    <a:lnTo>
                      <a:pt x="427" y="1354"/>
                    </a:lnTo>
                    <a:lnTo>
                      <a:pt x="468" y="1340"/>
                    </a:lnTo>
                    <a:lnTo>
                      <a:pt x="516" y="1332"/>
                    </a:lnTo>
                    <a:lnTo>
                      <a:pt x="557" y="1307"/>
                    </a:lnTo>
                    <a:lnTo>
                      <a:pt x="578" y="1285"/>
                    </a:lnTo>
                    <a:lnTo>
                      <a:pt x="609" y="1281"/>
                    </a:lnTo>
                    <a:lnTo>
                      <a:pt x="644" y="1281"/>
                    </a:lnTo>
                    <a:lnTo>
                      <a:pt x="655" y="1285"/>
                    </a:lnTo>
                    <a:lnTo>
                      <a:pt x="667" y="1310"/>
                    </a:lnTo>
                    <a:lnTo>
                      <a:pt x="674" y="1340"/>
                    </a:lnTo>
                    <a:lnTo>
                      <a:pt x="667" y="1366"/>
                    </a:lnTo>
                    <a:lnTo>
                      <a:pt x="652" y="1381"/>
                    </a:lnTo>
                    <a:lnTo>
                      <a:pt x="640" y="1418"/>
                    </a:lnTo>
                    <a:lnTo>
                      <a:pt x="652" y="1433"/>
                    </a:lnTo>
                    <a:lnTo>
                      <a:pt x="667" y="1448"/>
                    </a:lnTo>
                    <a:lnTo>
                      <a:pt x="667" y="1462"/>
                    </a:lnTo>
                    <a:lnTo>
                      <a:pt x="647" y="14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2" name="Freeform 1076"/>
              <p:cNvSpPr>
                <a:spLocks/>
              </p:cNvSpPr>
              <p:nvPr/>
            </p:nvSpPr>
            <p:spPr bwMode="auto">
              <a:xfrm>
                <a:off x="1065" y="2575"/>
                <a:ext cx="110" cy="36"/>
              </a:xfrm>
              <a:custGeom>
                <a:avLst/>
                <a:gdLst>
                  <a:gd name="T0" fmla="*/ 0 w 220"/>
                  <a:gd name="T1" fmla="*/ 59 h 73"/>
                  <a:gd name="T2" fmla="*/ 87 w 220"/>
                  <a:gd name="T3" fmla="*/ 56 h 73"/>
                  <a:gd name="T4" fmla="*/ 121 w 220"/>
                  <a:gd name="T5" fmla="*/ 37 h 73"/>
                  <a:gd name="T6" fmla="*/ 150 w 220"/>
                  <a:gd name="T7" fmla="*/ 15 h 73"/>
                  <a:gd name="T8" fmla="*/ 205 w 220"/>
                  <a:gd name="T9" fmla="*/ 0 h 73"/>
                  <a:gd name="T10" fmla="*/ 220 w 220"/>
                  <a:gd name="T11" fmla="*/ 15 h 73"/>
                  <a:gd name="T12" fmla="*/ 197 w 220"/>
                  <a:gd name="T13" fmla="*/ 22 h 73"/>
                  <a:gd name="T14" fmla="*/ 158 w 220"/>
                  <a:gd name="T15" fmla="*/ 43 h 73"/>
                  <a:gd name="T16" fmla="*/ 138 w 220"/>
                  <a:gd name="T17" fmla="*/ 56 h 73"/>
                  <a:gd name="T18" fmla="*/ 102 w 220"/>
                  <a:gd name="T19" fmla="*/ 66 h 73"/>
                  <a:gd name="T20" fmla="*/ 48 w 220"/>
                  <a:gd name="T21" fmla="*/ 71 h 73"/>
                  <a:gd name="T22" fmla="*/ 4 w 220"/>
                  <a:gd name="T23" fmla="*/ 73 h 73"/>
                  <a:gd name="T24" fmla="*/ 0 w 220"/>
                  <a:gd name="T25" fmla="*/ 5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73">
                    <a:moveTo>
                      <a:pt x="0" y="59"/>
                    </a:moveTo>
                    <a:lnTo>
                      <a:pt x="87" y="56"/>
                    </a:lnTo>
                    <a:lnTo>
                      <a:pt x="121" y="37"/>
                    </a:lnTo>
                    <a:lnTo>
                      <a:pt x="150" y="15"/>
                    </a:lnTo>
                    <a:lnTo>
                      <a:pt x="205" y="0"/>
                    </a:lnTo>
                    <a:lnTo>
                      <a:pt x="220" y="15"/>
                    </a:lnTo>
                    <a:lnTo>
                      <a:pt x="197" y="22"/>
                    </a:lnTo>
                    <a:lnTo>
                      <a:pt x="158" y="43"/>
                    </a:lnTo>
                    <a:lnTo>
                      <a:pt x="138" y="56"/>
                    </a:lnTo>
                    <a:lnTo>
                      <a:pt x="102" y="66"/>
                    </a:lnTo>
                    <a:lnTo>
                      <a:pt x="48" y="71"/>
                    </a:lnTo>
                    <a:lnTo>
                      <a:pt x="4" y="73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3" name="Freeform 1077"/>
              <p:cNvSpPr>
                <a:spLocks/>
              </p:cNvSpPr>
              <p:nvPr/>
            </p:nvSpPr>
            <p:spPr bwMode="auto">
              <a:xfrm>
                <a:off x="897" y="1784"/>
                <a:ext cx="319" cy="174"/>
              </a:xfrm>
              <a:custGeom>
                <a:avLst/>
                <a:gdLst>
                  <a:gd name="T0" fmla="*/ 19 w 640"/>
                  <a:gd name="T1" fmla="*/ 39 h 347"/>
                  <a:gd name="T2" fmla="*/ 96 w 640"/>
                  <a:gd name="T3" fmla="*/ 43 h 347"/>
                  <a:gd name="T4" fmla="*/ 176 w 640"/>
                  <a:gd name="T5" fmla="*/ 46 h 347"/>
                  <a:gd name="T6" fmla="*/ 228 w 640"/>
                  <a:gd name="T7" fmla="*/ 46 h 347"/>
                  <a:gd name="T8" fmla="*/ 269 w 640"/>
                  <a:gd name="T9" fmla="*/ 36 h 347"/>
                  <a:gd name="T10" fmla="*/ 336 w 640"/>
                  <a:gd name="T11" fmla="*/ 17 h 347"/>
                  <a:gd name="T12" fmla="*/ 368 w 640"/>
                  <a:gd name="T13" fmla="*/ 0 h 347"/>
                  <a:gd name="T14" fmla="*/ 412 w 640"/>
                  <a:gd name="T15" fmla="*/ 24 h 347"/>
                  <a:gd name="T16" fmla="*/ 483 w 640"/>
                  <a:gd name="T17" fmla="*/ 73 h 347"/>
                  <a:gd name="T18" fmla="*/ 535 w 640"/>
                  <a:gd name="T19" fmla="*/ 109 h 347"/>
                  <a:gd name="T20" fmla="*/ 600 w 640"/>
                  <a:gd name="T21" fmla="*/ 155 h 347"/>
                  <a:gd name="T22" fmla="*/ 640 w 640"/>
                  <a:gd name="T23" fmla="*/ 191 h 347"/>
                  <a:gd name="T24" fmla="*/ 603 w 640"/>
                  <a:gd name="T25" fmla="*/ 222 h 347"/>
                  <a:gd name="T26" fmla="*/ 566 w 640"/>
                  <a:gd name="T27" fmla="*/ 257 h 347"/>
                  <a:gd name="T28" fmla="*/ 507 w 640"/>
                  <a:gd name="T29" fmla="*/ 281 h 347"/>
                  <a:gd name="T30" fmla="*/ 446 w 640"/>
                  <a:gd name="T31" fmla="*/ 307 h 347"/>
                  <a:gd name="T32" fmla="*/ 390 w 640"/>
                  <a:gd name="T33" fmla="*/ 329 h 347"/>
                  <a:gd name="T34" fmla="*/ 338 w 640"/>
                  <a:gd name="T35" fmla="*/ 337 h 347"/>
                  <a:gd name="T36" fmla="*/ 284 w 640"/>
                  <a:gd name="T37" fmla="*/ 347 h 347"/>
                  <a:gd name="T38" fmla="*/ 217 w 640"/>
                  <a:gd name="T39" fmla="*/ 300 h 347"/>
                  <a:gd name="T40" fmla="*/ 167 w 640"/>
                  <a:gd name="T41" fmla="*/ 259 h 347"/>
                  <a:gd name="T42" fmla="*/ 108 w 640"/>
                  <a:gd name="T43" fmla="*/ 207 h 347"/>
                  <a:gd name="T44" fmla="*/ 59 w 640"/>
                  <a:gd name="T45" fmla="*/ 155 h 347"/>
                  <a:gd name="T46" fmla="*/ 22 w 640"/>
                  <a:gd name="T47" fmla="*/ 120 h 347"/>
                  <a:gd name="T48" fmla="*/ 0 w 640"/>
                  <a:gd name="T49" fmla="*/ 68 h 347"/>
                  <a:gd name="T50" fmla="*/ 19 w 640"/>
                  <a:gd name="T51" fmla="*/ 39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0" h="347">
                    <a:moveTo>
                      <a:pt x="19" y="39"/>
                    </a:moveTo>
                    <a:lnTo>
                      <a:pt x="96" y="43"/>
                    </a:lnTo>
                    <a:lnTo>
                      <a:pt x="176" y="46"/>
                    </a:lnTo>
                    <a:lnTo>
                      <a:pt x="228" y="46"/>
                    </a:lnTo>
                    <a:lnTo>
                      <a:pt x="269" y="36"/>
                    </a:lnTo>
                    <a:lnTo>
                      <a:pt x="336" y="17"/>
                    </a:lnTo>
                    <a:lnTo>
                      <a:pt x="368" y="0"/>
                    </a:lnTo>
                    <a:lnTo>
                      <a:pt x="412" y="24"/>
                    </a:lnTo>
                    <a:lnTo>
                      <a:pt x="483" y="73"/>
                    </a:lnTo>
                    <a:lnTo>
                      <a:pt x="535" y="109"/>
                    </a:lnTo>
                    <a:lnTo>
                      <a:pt x="600" y="155"/>
                    </a:lnTo>
                    <a:lnTo>
                      <a:pt x="640" y="191"/>
                    </a:lnTo>
                    <a:lnTo>
                      <a:pt x="603" y="222"/>
                    </a:lnTo>
                    <a:lnTo>
                      <a:pt x="566" y="257"/>
                    </a:lnTo>
                    <a:lnTo>
                      <a:pt x="507" y="281"/>
                    </a:lnTo>
                    <a:lnTo>
                      <a:pt x="446" y="307"/>
                    </a:lnTo>
                    <a:lnTo>
                      <a:pt x="390" y="329"/>
                    </a:lnTo>
                    <a:lnTo>
                      <a:pt x="338" y="337"/>
                    </a:lnTo>
                    <a:lnTo>
                      <a:pt x="284" y="347"/>
                    </a:lnTo>
                    <a:lnTo>
                      <a:pt x="217" y="300"/>
                    </a:lnTo>
                    <a:lnTo>
                      <a:pt x="167" y="259"/>
                    </a:lnTo>
                    <a:lnTo>
                      <a:pt x="108" y="207"/>
                    </a:lnTo>
                    <a:lnTo>
                      <a:pt x="59" y="155"/>
                    </a:lnTo>
                    <a:lnTo>
                      <a:pt x="22" y="120"/>
                    </a:lnTo>
                    <a:lnTo>
                      <a:pt x="0" y="68"/>
                    </a:lnTo>
                    <a:lnTo>
                      <a:pt x="19" y="39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4" name="Freeform 1078"/>
              <p:cNvSpPr>
                <a:spLocks/>
              </p:cNvSpPr>
              <p:nvPr/>
            </p:nvSpPr>
            <p:spPr bwMode="auto">
              <a:xfrm>
                <a:off x="888" y="1779"/>
                <a:ext cx="346" cy="202"/>
              </a:xfrm>
              <a:custGeom>
                <a:avLst/>
                <a:gdLst>
                  <a:gd name="T0" fmla="*/ 339 w 692"/>
                  <a:gd name="T1" fmla="*/ 346 h 404"/>
                  <a:gd name="T2" fmla="*/ 448 w 692"/>
                  <a:gd name="T3" fmla="*/ 315 h 404"/>
                  <a:gd name="T4" fmla="*/ 537 w 692"/>
                  <a:gd name="T5" fmla="*/ 277 h 404"/>
                  <a:gd name="T6" fmla="*/ 601 w 692"/>
                  <a:gd name="T7" fmla="*/ 232 h 404"/>
                  <a:gd name="T8" fmla="*/ 626 w 692"/>
                  <a:gd name="T9" fmla="*/ 206 h 404"/>
                  <a:gd name="T10" fmla="*/ 534 w 692"/>
                  <a:gd name="T11" fmla="*/ 123 h 404"/>
                  <a:gd name="T12" fmla="*/ 460 w 692"/>
                  <a:gd name="T13" fmla="*/ 78 h 404"/>
                  <a:gd name="T14" fmla="*/ 389 w 692"/>
                  <a:gd name="T15" fmla="*/ 34 h 404"/>
                  <a:gd name="T16" fmla="*/ 376 w 692"/>
                  <a:gd name="T17" fmla="*/ 34 h 404"/>
                  <a:gd name="T18" fmla="*/ 331 w 692"/>
                  <a:gd name="T19" fmla="*/ 49 h 404"/>
                  <a:gd name="T20" fmla="*/ 272 w 692"/>
                  <a:gd name="T21" fmla="*/ 65 h 404"/>
                  <a:gd name="T22" fmla="*/ 166 w 692"/>
                  <a:gd name="T23" fmla="*/ 73 h 404"/>
                  <a:gd name="T24" fmla="*/ 64 w 692"/>
                  <a:gd name="T25" fmla="*/ 71 h 404"/>
                  <a:gd name="T26" fmla="*/ 37 w 692"/>
                  <a:gd name="T27" fmla="*/ 73 h 404"/>
                  <a:gd name="T28" fmla="*/ 37 w 692"/>
                  <a:gd name="T29" fmla="*/ 93 h 404"/>
                  <a:gd name="T30" fmla="*/ 58 w 692"/>
                  <a:gd name="T31" fmla="*/ 123 h 404"/>
                  <a:gd name="T32" fmla="*/ 101 w 692"/>
                  <a:gd name="T33" fmla="*/ 176 h 404"/>
                  <a:gd name="T34" fmla="*/ 154 w 692"/>
                  <a:gd name="T35" fmla="*/ 220 h 404"/>
                  <a:gd name="T36" fmla="*/ 220 w 692"/>
                  <a:gd name="T37" fmla="*/ 284 h 404"/>
                  <a:gd name="T38" fmla="*/ 284 w 692"/>
                  <a:gd name="T39" fmla="*/ 330 h 404"/>
                  <a:gd name="T40" fmla="*/ 324 w 692"/>
                  <a:gd name="T41" fmla="*/ 358 h 404"/>
                  <a:gd name="T42" fmla="*/ 336 w 692"/>
                  <a:gd name="T43" fmla="*/ 387 h 404"/>
                  <a:gd name="T44" fmla="*/ 321 w 692"/>
                  <a:gd name="T45" fmla="*/ 404 h 404"/>
                  <a:gd name="T46" fmla="*/ 299 w 692"/>
                  <a:gd name="T47" fmla="*/ 395 h 404"/>
                  <a:gd name="T48" fmla="*/ 235 w 692"/>
                  <a:gd name="T49" fmla="*/ 336 h 404"/>
                  <a:gd name="T50" fmla="*/ 154 w 692"/>
                  <a:gd name="T51" fmla="*/ 269 h 404"/>
                  <a:gd name="T52" fmla="*/ 95 w 692"/>
                  <a:gd name="T53" fmla="*/ 220 h 404"/>
                  <a:gd name="T54" fmla="*/ 56 w 692"/>
                  <a:gd name="T55" fmla="*/ 176 h 404"/>
                  <a:gd name="T56" fmla="*/ 21 w 692"/>
                  <a:gd name="T57" fmla="*/ 130 h 404"/>
                  <a:gd name="T58" fmla="*/ 6 w 692"/>
                  <a:gd name="T59" fmla="*/ 99 h 404"/>
                  <a:gd name="T60" fmla="*/ 0 w 692"/>
                  <a:gd name="T61" fmla="*/ 65 h 404"/>
                  <a:gd name="T62" fmla="*/ 9 w 692"/>
                  <a:gd name="T63" fmla="*/ 43 h 404"/>
                  <a:gd name="T64" fmla="*/ 34 w 692"/>
                  <a:gd name="T65" fmla="*/ 34 h 404"/>
                  <a:gd name="T66" fmla="*/ 78 w 692"/>
                  <a:gd name="T67" fmla="*/ 37 h 404"/>
                  <a:gd name="T68" fmla="*/ 161 w 692"/>
                  <a:gd name="T69" fmla="*/ 49 h 404"/>
                  <a:gd name="T70" fmla="*/ 232 w 692"/>
                  <a:gd name="T71" fmla="*/ 49 h 404"/>
                  <a:gd name="T72" fmla="*/ 284 w 692"/>
                  <a:gd name="T73" fmla="*/ 34 h 404"/>
                  <a:gd name="T74" fmla="*/ 343 w 692"/>
                  <a:gd name="T75" fmla="*/ 22 h 404"/>
                  <a:gd name="T76" fmla="*/ 367 w 692"/>
                  <a:gd name="T77" fmla="*/ 0 h 404"/>
                  <a:gd name="T78" fmla="*/ 395 w 692"/>
                  <a:gd name="T79" fmla="*/ 0 h 404"/>
                  <a:gd name="T80" fmla="*/ 456 w 692"/>
                  <a:gd name="T81" fmla="*/ 37 h 404"/>
                  <a:gd name="T82" fmla="*/ 522 w 692"/>
                  <a:gd name="T83" fmla="*/ 87 h 404"/>
                  <a:gd name="T84" fmla="*/ 593 w 692"/>
                  <a:gd name="T85" fmla="*/ 132 h 404"/>
                  <a:gd name="T86" fmla="*/ 633 w 692"/>
                  <a:gd name="T87" fmla="*/ 161 h 404"/>
                  <a:gd name="T88" fmla="*/ 674 w 692"/>
                  <a:gd name="T89" fmla="*/ 188 h 404"/>
                  <a:gd name="T90" fmla="*/ 692 w 692"/>
                  <a:gd name="T91" fmla="*/ 198 h 404"/>
                  <a:gd name="T92" fmla="*/ 682 w 692"/>
                  <a:gd name="T93" fmla="*/ 218 h 404"/>
                  <a:gd name="T94" fmla="*/ 652 w 692"/>
                  <a:gd name="T95" fmla="*/ 235 h 404"/>
                  <a:gd name="T96" fmla="*/ 618 w 692"/>
                  <a:gd name="T97" fmla="*/ 265 h 404"/>
                  <a:gd name="T98" fmla="*/ 586 w 692"/>
                  <a:gd name="T99" fmla="*/ 277 h 404"/>
                  <a:gd name="T100" fmla="*/ 527 w 692"/>
                  <a:gd name="T101" fmla="*/ 302 h 404"/>
                  <a:gd name="T102" fmla="*/ 485 w 692"/>
                  <a:gd name="T103" fmla="*/ 321 h 404"/>
                  <a:gd name="T104" fmla="*/ 439 w 692"/>
                  <a:gd name="T105" fmla="*/ 350 h 404"/>
                  <a:gd name="T106" fmla="*/ 389 w 692"/>
                  <a:gd name="T107" fmla="*/ 358 h 404"/>
                  <a:gd name="T108" fmla="*/ 351 w 692"/>
                  <a:gd name="T109" fmla="*/ 361 h 404"/>
                  <a:gd name="T110" fmla="*/ 339 w 692"/>
                  <a:gd name="T111" fmla="*/ 346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2" h="404">
                    <a:moveTo>
                      <a:pt x="339" y="346"/>
                    </a:moveTo>
                    <a:lnTo>
                      <a:pt x="448" y="315"/>
                    </a:lnTo>
                    <a:lnTo>
                      <a:pt x="537" y="277"/>
                    </a:lnTo>
                    <a:lnTo>
                      <a:pt x="601" y="232"/>
                    </a:lnTo>
                    <a:lnTo>
                      <a:pt x="626" y="206"/>
                    </a:lnTo>
                    <a:lnTo>
                      <a:pt x="534" y="123"/>
                    </a:lnTo>
                    <a:lnTo>
                      <a:pt x="460" y="78"/>
                    </a:lnTo>
                    <a:lnTo>
                      <a:pt x="389" y="34"/>
                    </a:lnTo>
                    <a:lnTo>
                      <a:pt x="376" y="34"/>
                    </a:lnTo>
                    <a:lnTo>
                      <a:pt x="331" y="49"/>
                    </a:lnTo>
                    <a:lnTo>
                      <a:pt x="272" y="65"/>
                    </a:lnTo>
                    <a:lnTo>
                      <a:pt x="166" y="73"/>
                    </a:lnTo>
                    <a:lnTo>
                      <a:pt x="64" y="71"/>
                    </a:lnTo>
                    <a:lnTo>
                      <a:pt x="37" y="73"/>
                    </a:lnTo>
                    <a:lnTo>
                      <a:pt x="37" y="93"/>
                    </a:lnTo>
                    <a:lnTo>
                      <a:pt x="58" y="123"/>
                    </a:lnTo>
                    <a:lnTo>
                      <a:pt x="101" y="176"/>
                    </a:lnTo>
                    <a:lnTo>
                      <a:pt x="154" y="220"/>
                    </a:lnTo>
                    <a:lnTo>
                      <a:pt x="220" y="284"/>
                    </a:lnTo>
                    <a:lnTo>
                      <a:pt x="284" y="330"/>
                    </a:lnTo>
                    <a:lnTo>
                      <a:pt x="324" y="358"/>
                    </a:lnTo>
                    <a:lnTo>
                      <a:pt x="336" y="387"/>
                    </a:lnTo>
                    <a:lnTo>
                      <a:pt x="321" y="404"/>
                    </a:lnTo>
                    <a:lnTo>
                      <a:pt x="299" y="395"/>
                    </a:lnTo>
                    <a:lnTo>
                      <a:pt x="235" y="336"/>
                    </a:lnTo>
                    <a:lnTo>
                      <a:pt x="154" y="269"/>
                    </a:lnTo>
                    <a:lnTo>
                      <a:pt x="95" y="220"/>
                    </a:lnTo>
                    <a:lnTo>
                      <a:pt x="56" y="176"/>
                    </a:lnTo>
                    <a:lnTo>
                      <a:pt x="21" y="130"/>
                    </a:lnTo>
                    <a:lnTo>
                      <a:pt x="6" y="99"/>
                    </a:lnTo>
                    <a:lnTo>
                      <a:pt x="0" y="65"/>
                    </a:lnTo>
                    <a:lnTo>
                      <a:pt x="9" y="43"/>
                    </a:lnTo>
                    <a:lnTo>
                      <a:pt x="34" y="34"/>
                    </a:lnTo>
                    <a:lnTo>
                      <a:pt x="78" y="37"/>
                    </a:lnTo>
                    <a:lnTo>
                      <a:pt x="161" y="49"/>
                    </a:lnTo>
                    <a:lnTo>
                      <a:pt x="232" y="49"/>
                    </a:lnTo>
                    <a:lnTo>
                      <a:pt x="284" y="34"/>
                    </a:lnTo>
                    <a:lnTo>
                      <a:pt x="343" y="22"/>
                    </a:lnTo>
                    <a:lnTo>
                      <a:pt x="367" y="0"/>
                    </a:lnTo>
                    <a:lnTo>
                      <a:pt x="395" y="0"/>
                    </a:lnTo>
                    <a:lnTo>
                      <a:pt x="456" y="37"/>
                    </a:lnTo>
                    <a:lnTo>
                      <a:pt x="522" y="87"/>
                    </a:lnTo>
                    <a:lnTo>
                      <a:pt x="593" y="132"/>
                    </a:lnTo>
                    <a:lnTo>
                      <a:pt x="633" y="161"/>
                    </a:lnTo>
                    <a:lnTo>
                      <a:pt x="674" y="188"/>
                    </a:lnTo>
                    <a:lnTo>
                      <a:pt x="692" y="198"/>
                    </a:lnTo>
                    <a:lnTo>
                      <a:pt x="682" y="218"/>
                    </a:lnTo>
                    <a:lnTo>
                      <a:pt x="652" y="235"/>
                    </a:lnTo>
                    <a:lnTo>
                      <a:pt x="618" y="265"/>
                    </a:lnTo>
                    <a:lnTo>
                      <a:pt x="586" y="277"/>
                    </a:lnTo>
                    <a:lnTo>
                      <a:pt x="527" y="302"/>
                    </a:lnTo>
                    <a:lnTo>
                      <a:pt x="485" y="321"/>
                    </a:lnTo>
                    <a:lnTo>
                      <a:pt x="439" y="350"/>
                    </a:lnTo>
                    <a:lnTo>
                      <a:pt x="389" y="358"/>
                    </a:lnTo>
                    <a:lnTo>
                      <a:pt x="351" y="361"/>
                    </a:lnTo>
                    <a:lnTo>
                      <a:pt x="339" y="3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495" name="Freeform 1079"/>
              <p:cNvSpPr>
                <a:spLocks/>
              </p:cNvSpPr>
              <p:nvPr/>
            </p:nvSpPr>
            <p:spPr bwMode="auto">
              <a:xfrm>
                <a:off x="1084" y="1932"/>
                <a:ext cx="109" cy="70"/>
              </a:xfrm>
              <a:custGeom>
                <a:avLst/>
                <a:gdLst>
                  <a:gd name="T0" fmla="*/ 184 w 218"/>
                  <a:gd name="T1" fmla="*/ 16 h 139"/>
                  <a:gd name="T2" fmla="*/ 138 w 218"/>
                  <a:gd name="T3" fmla="*/ 53 h 139"/>
                  <a:gd name="T4" fmla="*/ 95 w 218"/>
                  <a:gd name="T5" fmla="*/ 87 h 139"/>
                  <a:gd name="T6" fmla="*/ 34 w 218"/>
                  <a:gd name="T7" fmla="*/ 109 h 139"/>
                  <a:gd name="T8" fmla="*/ 0 w 218"/>
                  <a:gd name="T9" fmla="*/ 120 h 139"/>
                  <a:gd name="T10" fmla="*/ 27 w 218"/>
                  <a:gd name="T11" fmla="*/ 139 h 139"/>
                  <a:gd name="T12" fmla="*/ 71 w 218"/>
                  <a:gd name="T13" fmla="*/ 132 h 139"/>
                  <a:gd name="T14" fmla="*/ 139 w 218"/>
                  <a:gd name="T15" fmla="*/ 87 h 139"/>
                  <a:gd name="T16" fmla="*/ 218 w 218"/>
                  <a:gd name="T17" fmla="*/ 0 h 139"/>
                  <a:gd name="T18" fmla="*/ 184 w 218"/>
                  <a:gd name="T19" fmla="*/ 1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8" h="139">
                    <a:moveTo>
                      <a:pt x="184" y="16"/>
                    </a:moveTo>
                    <a:lnTo>
                      <a:pt x="138" y="53"/>
                    </a:lnTo>
                    <a:lnTo>
                      <a:pt x="95" y="87"/>
                    </a:lnTo>
                    <a:lnTo>
                      <a:pt x="34" y="109"/>
                    </a:lnTo>
                    <a:lnTo>
                      <a:pt x="0" y="120"/>
                    </a:lnTo>
                    <a:lnTo>
                      <a:pt x="27" y="139"/>
                    </a:lnTo>
                    <a:lnTo>
                      <a:pt x="71" y="132"/>
                    </a:lnTo>
                    <a:lnTo>
                      <a:pt x="139" y="87"/>
                    </a:lnTo>
                    <a:lnTo>
                      <a:pt x="218" y="0"/>
                    </a:lnTo>
                    <a:lnTo>
                      <a:pt x="18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45514" name="Group 1098"/>
          <p:cNvGrpSpPr>
            <a:grpSpLocks/>
          </p:cNvGrpSpPr>
          <p:nvPr/>
        </p:nvGrpSpPr>
        <p:grpSpPr bwMode="auto">
          <a:xfrm>
            <a:off x="455613" y="3767138"/>
            <a:ext cx="641350" cy="1446212"/>
            <a:chOff x="287" y="2373"/>
            <a:chExt cx="404" cy="911"/>
          </a:xfrm>
        </p:grpSpPr>
        <p:sp>
          <p:nvSpPr>
            <p:cNvPr id="445497" name="Freeform 1081"/>
            <p:cNvSpPr>
              <a:spLocks/>
            </p:cNvSpPr>
            <p:nvPr/>
          </p:nvSpPr>
          <p:spPr bwMode="auto">
            <a:xfrm>
              <a:off x="296" y="2413"/>
              <a:ext cx="211" cy="859"/>
            </a:xfrm>
            <a:custGeom>
              <a:avLst/>
              <a:gdLst>
                <a:gd name="T0" fmla="*/ 417 w 424"/>
                <a:gd name="T1" fmla="*/ 309 h 1717"/>
                <a:gd name="T2" fmla="*/ 424 w 424"/>
                <a:gd name="T3" fmla="*/ 372 h 1717"/>
                <a:gd name="T4" fmla="*/ 424 w 424"/>
                <a:gd name="T5" fmla="*/ 713 h 1717"/>
                <a:gd name="T6" fmla="*/ 394 w 424"/>
                <a:gd name="T7" fmla="*/ 1169 h 1717"/>
                <a:gd name="T8" fmla="*/ 397 w 424"/>
                <a:gd name="T9" fmla="*/ 1460 h 1717"/>
                <a:gd name="T10" fmla="*/ 412 w 424"/>
                <a:gd name="T11" fmla="*/ 1661 h 1717"/>
                <a:gd name="T12" fmla="*/ 397 w 424"/>
                <a:gd name="T13" fmla="*/ 1717 h 1717"/>
                <a:gd name="T14" fmla="*/ 372 w 424"/>
                <a:gd name="T15" fmla="*/ 1705 h 1717"/>
                <a:gd name="T16" fmla="*/ 228 w 424"/>
                <a:gd name="T17" fmla="*/ 1594 h 1717"/>
                <a:gd name="T18" fmla="*/ 191 w 424"/>
                <a:gd name="T19" fmla="*/ 1573 h 1717"/>
                <a:gd name="T20" fmla="*/ 170 w 424"/>
                <a:gd name="T21" fmla="*/ 1541 h 1717"/>
                <a:gd name="T22" fmla="*/ 133 w 424"/>
                <a:gd name="T23" fmla="*/ 1499 h 1717"/>
                <a:gd name="T24" fmla="*/ 83 w 424"/>
                <a:gd name="T25" fmla="*/ 1455 h 1717"/>
                <a:gd name="T26" fmla="*/ 59 w 424"/>
                <a:gd name="T27" fmla="*/ 1396 h 1717"/>
                <a:gd name="T28" fmla="*/ 0 w 424"/>
                <a:gd name="T29" fmla="*/ 1346 h 1717"/>
                <a:gd name="T30" fmla="*/ 0 w 424"/>
                <a:gd name="T31" fmla="*/ 1316 h 1717"/>
                <a:gd name="T32" fmla="*/ 31 w 424"/>
                <a:gd name="T33" fmla="*/ 1276 h 1717"/>
                <a:gd name="T34" fmla="*/ 44 w 424"/>
                <a:gd name="T35" fmla="*/ 1225 h 1717"/>
                <a:gd name="T36" fmla="*/ 37 w 424"/>
                <a:gd name="T37" fmla="*/ 1198 h 1717"/>
                <a:gd name="T38" fmla="*/ 22 w 424"/>
                <a:gd name="T39" fmla="*/ 1154 h 1717"/>
                <a:gd name="T40" fmla="*/ 16 w 424"/>
                <a:gd name="T41" fmla="*/ 1123 h 1717"/>
                <a:gd name="T42" fmla="*/ 40 w 424"/>
                <a:gd name="T43" fmla="*/ 1074 h 1717"/>
                <a:gd name="T44" fmla="*/ 40 w 424"/>
                <a:gd name="T45" fmla="*/ 1041 h 1717"/>
                <a:gd name="T46" fmla="*/ 15 w 424"/>
                <a:gd name="T47" fmla="*/ 975 h 1717"/>
                <a:gd name="T48" fmla="*/ 15 w 424"/>
                <a:gd name="T49" fmla="*/ 938 h 1717"/>
                <a:gd name="T50" fmla="*/ 29 w 424"/>
                <a:gd name="T51" fmla="*/ 909 h 1717"/>
                <a:gd name="T52" fmla="*/ 53 w 424"/>
                <a:gd name="T53" fmla="*/ 875 h 1717"/>
                <a:gd name="T54" fmla="*/ 52 w 424"/>
                <a:gd name="T55" fmla="*/ 817 h 1717"/>
                <a:gd name="T56" fmla="*/ 37 w 424"/>
                <a:gd name="T57" fmla="*/ 769 h 1717"/>
                <a:gd name="T58" fmla="*/ 52 w 424"/>
                <a:gd name="T59" fmla="*/ 713 h 1717"/>
                <a:gd name="T60" fmla="*/ 66 w 424"/>
                <a:gd name="T61" fmla="*/ 699 h 1717"/>
                <a:gd name="T62" fmla="*/ 53 w 424"/>
                <a:gd name="T63" fmla="*/ 647 h 1717"/>
                <a:gd name="T64" fmla="*/ 22 w 424"/>
                <a:gd name="T65" fmla="*/ 592 h 1717"/>
                <a:gd name="T66" fmla="*/ 15 w 424"/>
                <a:gd name="T67" fmla="*/ 557 h 1717"/>
                <a:gd name="T68" fmla="*/ 22 w 424"/>
                <a:gd name="T69" fmla="*/ 523 h 1717"/>
                <a:gd name="T70" fmla="*/ 62 w 424"/>
                <a:gd name="T71" fmla="*/ 493 h 1717"/>
                <a:gd name="T72" fmla="*/ 59 w 424"/>
                <a:gd name="T73" fmla="*/ 468 h 1717"/>
                <a:gd name="T74" fmla="*/ 16 w 424"/>
                <a:gd name="T75" fmla="*/ 390 h 1717"/>
                <a:gd name="T76" fmla="*/ 3 w 424"/>
                <a:gd name="T77" fmla="*/ 328 h 1717"/>
                <a:gd name="T78" fmla="*/ 15 w 424"/>
                <a:gd name="T79" fmla="*/ 294 h 1717"/>
                <a:gd name="T80" fmla="*/ 53 w 424"/>
                <a:gd name="T81" fmla="*/ 263 h 1717"/>
                <a:gd name="T82" fmla="*/ 44 w 424"/>
                <a:gd name="T83" fmla="*/ 235 h 1717"/>
                <a:gd name="T84" fmla="*/ 16 w 424"/>
                <a:gd name="T85" fmla="*/ 204 h 1717"/>
                <a:gd name="T86" fmla="*/ 16 w 424"/>
                <a:gd name="T87" fmla="*/ 170 h 1717"/>
                <a:gd name="T88" fmla="*/ 62 w 424"/>
                <a:gd name="T89" fmla="*/ 147 h 1717"/>
                <a:gd name="T90" fmla="*/ 81 w 424"/>
                <a:gd name="T91" fmla="*/ 122 h 1717"/>
                <a:gd name="T92" fmla="*/ 44 w 424"/>
                <a:gd name="T93" fmla="*/ 71 h 1717"/>
                <a:gd name="T94" fmla="*/ 44 w 424"/>
                <a:gd name="T95" fmla="*/ 44 h 1717"/>
                <a:gd name="T96" fmla="*/ 88 w 424"/>
                <a:gd name="T97" fmla="*/ 28 h 1717"/>
                <a:gd name="T98" fmla="*/ 90 w 424"/>
                <a:gd name="T99" fmla="*/ 0 h 1717"/>
                <a:gd name="T100" fmla="*/ 140 w 424"/>
                <a:gd name="T101" fmla="*/ 71 h 1717"/>
                <a:gd name="T102" fmla="*/ 198 w 424"/>
                <a:gd name="T103" fmla="*/ 145 h 1717"/>
                <a:gd name="T104" fmla="*/ 272 w 424"/>
                <a:gd name="T105" fmla="*/ 204 h 1717"/>
                <a:gd name="T106" fmla="*/ 331 w 424"/>
                <a:gd name="T107" fmla="*/ 251 h 1717"/>
                <a:gd name="T108" fmla="*/ 394 w 424"/>
                <a:gd name="T109" fmla="*/ 287 h 1717"/>
                <a:gd name="T110" fmla="*/ 417 w 424"/>
                <a:gd name="T111" fmla="*/ 309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4" h="1717">
                  <a:moveTo>
                    <a:pt x="417" y="309"/>
                  </a:moveTo>
                  <a:lnTo>
                    <a:pt x="424" y="372"/>
                  </a:lnTo>
                  <a:lnTo>
                    <a:pt x="424" y="713"/>
                  </a:lnTo>
                  <a:lnTo>
                    <a:pt x="394" y="1169"/>
                  </a:lnTo>
                  <a:lnTo>
                    <a:pt x="397" y="1460"/>
                  </a:lnTo>
                  <a:lnTo>
                    <a:pt x="412" y="1661"/>
                  </a:lnTo>
                  <a:lnTo>
                    <a:pt x="397" y="1717"/>
                  </a:lnTo>
                  <a:lnTo>
                    <a:pt x="372" y="1705"/>
                  </a:lnTo>
                  <a:lnTo>
                    <a:pt x="228" y="1594"/>
                  </a:lnTo>
                  <a:lnTo>
                    <a:pt x="191" y="1573"/>
                  </a:lnTo>
                  <a:lnTo>
                    <a:pt x="170" y="1541"/>
                  </a:lnTo>
                  <a:lnTo>
                    <a:pt x="133" y="1499"/>
                  </a:lnTo>
                  <a:lnTo>
                    <a:pt x="83" y="1455"/>
                  </a:lnTo>
                  <a:lnTo>
                    <a:pt x="59" y="1396"/>
                  </a:lnTo>
                  <a:lnTo>
                    <a:pt x="0" y="1346"/>
                  </a:lnTo>
                  <a:lnTo>
                    <a:pt x="0" y="1316"/>
                  </a:lnTo>
                  <a:lnTo>
                    <a:pt x="31" y="1276"/>
                  </a:lnTo>
                  <a:lnTo>
                    <a:pt x="44" y="1225"/>
                  </a:lnTo>
                  <a:lnTo>
                    <a:pt x="37" y="1198"/>
                  </a:lnTo>
                  <a:lnTo>
                    <a:pt x="22" y="1154"/>
                  </a:lnTo>
                  <a:lnTo>
                    <a:pt x="16" y="1123"/>
                  </a:lnTo>
                  <a:lnTo>
                    <a:pt x="40" y="1074"/>
                  </a:lnTo>
                  <a:lnTo>
                    <a:pt x="40" y="1041"/>
                  </a:lnTo>
                  <a:lnTo>
                    <a:pt x="15" y="975"/>
                  </a:lnTo>
                  <a:lnTo>
                    <a:pt x="15" y="938"/>
                  </a:lnTo>
                  <a:lnTo>
                    <a:pt x="29" y="909"/>
                  </a:lnTo>
                  <a:lnTo>
                    <a:pt x="53" y="875"/>
                  </a:lnTo>
                  <a:lnTo>
                    <a:pt x="52" y="817"/>
                  </a:lnTo>
                  <a:lnTo>
                    <a:pt x="37" y="769"/>
                  </a:lnTo>
                  <a:lnTo>
                    <a:pt x="52" y="713"/>
                  </a:lnTo>
                  <a:lnTo>
                    <a:pt x="66" y="699"/>
                  </a:lnTo>
                  <a:lnTo>
                    <a:pt x="53" y="647"/>
                  </a:lnTo>
                  <a:lnTo>
                    <a:pt x="22" y="592"/>
                  </a:lnTo>
                  <a:lnTo>
                    <a:pt x="15" y="557"/>
                  </a:lnTo>
                  <a:lnTo>
                    <a:pt x="22" y="523"/>
                  </a:lnTo>
                  <a:lnTo>
                    <a:pt x="62" y="493"/>
                  </a:lnTo>
                  <a:lnTo>
                    <a:pt x="59" y="468"/>
                  </a:lnTo>
                  <a:lnTo>
                    <a:pt x="16" y="390"/>
                  </a:lnTo>
                  <a:lnTo>
                    <a:pt x="3" y="328"/>
                  </a:lnTo>
                  <a:lnTo>
                    <a:pt x="15" y="294"/>
                  </a:lnTo>
                  <a:lnTo>
                    <a:pt x="53" y="263"/>
                  </a:lnTo>
                  <a:lnTo>
                    <a:pt x="44" y="235"/>
                  </a:lnTo>
                  <a:lnTo>
                    <a:pt x="16" y="204"/>
                  </a:lnTo>
                  <a:lnTo>
                    <a:pt x="16" y="170"/>
                  </a:lnTo>
                  <a:lnTo>
                    <a:pt x="62" y="147"/>
                  </a:lnTo>
                  <a:lnTo>
                    <a:pt x="81" y="122"/>
                  </a:lnTo>
                  <a:lnTo>
                    <a:pt x="44" y="71"/>
                  </a:lnTo>
                  <a:lnTo>
                    <a:pt x="44" y="44"/>
                  </a:lnTo>
                  <a:lnTo>
                    <a:pt x="88" y="28"/>
                  </a:lnTo>
                  <a:lnTo>
                    <a:pt x="90" y="0"/>
                  </a:lnTo>
                  <a:lnTo>
                    <a:pt x="140" y="71"/>
                  </a:lnTo>
                  <a:lnTo>
                    <a:pt x="198" y="145"/>
                  </a:lnTo>
                  <a:lnTo>
                    <a:pt x="272" y="204"/>
                  </a:lnTo>
                  <a:lnTo>
                    <a:pt x="331" y="251"/>
                  </a:lnTo>
                  <a:lnTo>
                    <a:pt x="394" y="287"/>
                  </a:lnTo>
                  <a:lnTo>
                    <a:pt x="417" y="30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98" name="Freeform 1082"/>
            <p:cNvSpPr>
              <a:spLocks/>
            </p:cNvSpPr>
            <p:nvPr/>
          </p:nvSpPr>
          <p:spPr bwMode="auto">
            <a:xfrm>
              <a:off x="287" y="2426"/>
              <a:ext cx="61" cy="654"/>
            </a:xfrm>
            <a:custGeom>
              <a:avLst/>
              <a:gdLst>
                <a:gd name="T0" fmla="*/ 83 w 121"/>
                <a:gd name="T1" fmla="*/ 44 h 1309"/>
                <a:gd name="T2" fmla="*/ 121 w 121"/>
                <a:gd name="T3" fmla="*/ 91 h 1309"/>
                <a:gd name="T4" fmla="*/ 98 w 121"/>
                <a:gd name="T5" fmla="*/ 127 h 1309"/>
                <a:gd name="T6" fmla="*/ 46 w 121"/>
                <a:gd name="T7" fmla="*/ 153 h 1309"/>
                <a:gd name="T8" fmla="*/ 67 w 121"/>
                <a:gd name="T9" fmla="*/ 190 h 1309"/>
                <a:gd name="T10" fmla="*/ 90 w 121"/>
                <a:gd name="T11" fmla="*/ 237 h 1309"/>
                <a:gd name="T12" fmla="*/ 61 w 121"/>
                <a:gd name="T13" fmla="*/ 267 h 1309"/>
                <a:gd name="T14" fmla="*/ 37 w 121"/>
                <a:gd name="T15" fmla="*/ 304 h 1309"/>
                <a:gd name="T16" fmla="*/ 61 w 121"/>
                <a:gd name="T17" fmla="*/ 369 h 1309"/>
                <a:gd name="T18" fmla="*/ 90 w 121"/>
                <a:gd name="T19" fmla="*/ 428 h 1309"/>
                <a:gd name="T20" fmla="*/ 83 w 121"/>
                <a:gd name="T21" fmla="*/ 480 h 1309"/>
                <a:gd name="T22" fmla="*/ 46 w 121"/>
                <a:gd name="T23" fmla="*/ 524 h 1309"/>
                <a:gd name="T24" fmla="*/ 89 w 121"/>
                <a:gd name="T25" fmla="*/ 617 h 1309"/>
                <a:gd name="T26" fmla="*/ 105 w 121"/>
                <a:gd name="T27" fmla="*/ 676 h 1309"/>
                <a:gd name="T28" fmla="*/ 73 w 121"/>
                <a:gd name="T29" fmla="*/ 719 h 1309"/>
                <a:gd name="T30" fmla="*/ 80 w 121"/>
                <a:gd name="T31" fmla="*/ 786 h 1309"/>
                <a:gd name="T32" fmla="*/ 102 w 121"/>
                <a:gd name="T33" fmla="*/ 852 h 1309"/>
                <a:gd name="T34" fmla="*/ 76 w 121"/>
                <a:gd name="T35" fmla="*/ 889 h 1309"/>
                <a:gd name="T36" fmla="*/ 39 w 121"/>
                <a:gd name="T37" fmla="*/ 933 h 1309"/>
                <a:gd name="T38" fmla="*/ 76 w 121"/>
                <a:gd name="T39" fmla="*/ 1013 h 1309"/>
                <a:gd name="T40" fmla="*/ 90 w 121"/>
                <a:gd name="T41" fmla="*/ 1068 h 1309"/>
                <a:gd name="T42" fmla="*/ 58 w 121"/>
                <a:gd name="T43" fmla="*/ 1080 h 1309"/>
                <a:gd name="T44" fmla="*/ 67 w 121"/>
                <a:gd name="T45" fmla="*/ 1168 h 1309"/>
                <a:gd name="T46" fmla="*/ 83 w 121"/>
                <a:gd name="T47" fmla="*/ 1214 h 1309"/>
                <a:gd name="T48" fmla="*/ 58 w 121"/>
                <a:gd name="T49" fmla="*/ 1266 h 1309"/>
                <a:gd name="T50" fmla="*/ 2 w 121"/>
                <a:gd name="T51" fmla="*/ 1294 h 1309"/>
                <a:gd name="T52" fmla="*/ 45 w 121"/>
                <a:gd name="T53" fmla="*/ 1205 h 1309"/>
                <a:gd name="T54" fmla="*/ 24 w 121"/>
                <a:gd name="T55" fmla="*/ 1131 h 1309"/>
                <a:gd name="T56" fmla="*/ 30 w 121"/>
                <a:gd name="T57" fmla="*/ 1068 h 1309"/>
                <a:gd name="T58" fmla="*/ 46 w 121"/>
                <a:gd name="T59" fmla="*/ 1037 h 1309"/>
                <a:gd name="T60" fmla="*/ 11 w 121"/>
                <a:gd name="T61" fmla="*/ 957 h 1309"/>
                <a:gd name="T62" fmla="*/ 11 w 121"/>
                <a:gd name="T63" fmla="*/ 877 h 1309"/>
                <a:gd name="T64" fmla="*/ 54 w 121"/>
                <a:gd name="T65" fmla="*/ 840 h 1309"/>
                <a:gd name="T66" fmla="*/ 45 w 121"/>
                <a:gd name="T67" fmla="*/ 781 h 1309"/>
                <a:gd name="T68" fmla="*/ 32 w 121"/>
                <a:gd name="T69" fmla="*/ 713 h 1309"/>
                <a:gd name="T70" fmla="*/ 67 w 121"/>
                <a:gd name="T71" fmla="*/ 669 h 1309"/>
                <a:gd name="T72" fmla="*/ 52 w 121"/>
                <a:gd name="T73" fmla="*/ 620 h 1309"/>
                <a:gd name="T74" fmla="*/ 11 w 121"/>
                <a:gd name="T75" fmla="*/ 543 h 1309"/>
                <a:gd name="T76" fmla="*/ 17 w 121"/>
                <a:gd name="T77" fmla="*/ 492 h 1309"/>
                <a:gd name="T78" fmla="*/ 54 w 121"/>
                <a:gd name="T79" fmla="*/ 450 h 1309"/>
                <a:gd name="T80" fmla="*/ 15 w 121"/>
                <a:gd name="T81" fmla="*/ 353 h 1309"/>
                <a:gd name="T82" fmla="*/ 0 w 121"/>
                <a:gd name="T83" fmla="*/ 296 h 1309"/>
                <a:gd name="T84" fmla="*/ 32 w 121"/>
                <a:gd name="T85" fmla="*/ 252 h 1309"/>
                <a:gd name="T86" fmla="*/ 46 w 121"/>
                <a:gd name="T87" fmla="*/ 223 h 1309"/>
                <a:gd name="T88" fmla="*/ 11 w 121"/>
                <a:gd name="T89" fmla="*/ 177 h 1309"/>
                <a:gd name="T90" fmla="*/ 24 w 121"/>
                <a:gd name="T91" fmla="*/ 132 h 1309"/>
                <a:gd name="T92" fmla="*/ 67 w 121"/>
                <a:gd name="T93" fmla="*/ 103 h 1309"/>
                <a:gd name="T94" fmla="*/ 68 w 121"/>
                <a:gd name="T95" fmla="*/ 69 h 1309"/>
                <a:gd name="T96" fmla="*/ 46 w 121"/>
                <a:gd name="T97" fmla="*/ 2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309">
                  <a:moveTo>
                    <a:pt x="61" y="0"/>
                  </a:moveTo>
                  <a:lnTo>
                    <a:pt x="83" y="44"/>
                  </a:lnTo>
                  <a:lnTo>
                    <a:pt x="102" y="73"/>
                  </a:lnTo>
                  <a:lnTo>
                    <a:pt x="121" y="91"/>
                  </a:lnTo>
                  <a:lnTo>
                    <a:pt x="117" y="112"/>
                  </a:lnTo>
                  <a:lnTo>
                    <a:pt x="98" y="127"/>
                  </a:lnTo>
                  <a:lnTo>
                    <a:pt x="68" y="134"/>
                  </a:lnTo>
                  <a:lnTo>
                    <a:pt x="46" y="153"/>
                  </a:lnTo>
                  <a:lnTo>
                    <a:pt x="52" y="177"/>
                  </a:lnTo>
                  <a:lnTo>
                    <a:pt x="67" y="190"/>
                  </a:lnTo>
                  <a:lnTo>
                    <a:pt x="90" y="220"/>
                  </a:lnTo>
                  <a:lnTo>
                    <a:pt x="90" y="237"/>
                  </a:lnTo>
                  <a:lnTo>
                    <a:pt x="83" y="252"/>
                  </a:lnTo>
                  <a:lnTo>
                    <a:pt x="61" y="267"/>
                  </a:lnTo>
                  <a:lnTo>
                    <a:pt x="39" y="282"/>
                  </a:lnTo>
                  <a:lnTo>
                    <a:pt x="37" y="304"/>
                  </a:lnTo>
                  <a:lnTo>
                    <a:pt x="45" y="326"/>
                  </a:lnTo>
                  <a:lnTo>
                    <a:pt x="61" y="369"/>
                  </a:lnTo>
                  <a:lnTo>
                    <a:pt x="76" y="404"/>
                  </a:lnTo>
                  <a:lnTo>
                    <a:pt x="90" y="428"/>
                  </a:lnTo>
                  <a:lnTo>
                    <a:pt x="90" y="456"/>
                  </a:lnTo>
                  <a:lnTo>
                    <a:pt x="83" y="480"/>
                  </a:lnTo>
                  <a:lnTo>
                    <a:pt x="61" y="502"/>
                  </a:lnTo>
                  <a:lnTo>
                    <a:pt x="46" y="524"/>
                  </a:lnTo>
                  <a:lnTo>
                    <a:pt x="52" y="561"/>
                  </a:lnTo>
                  <a:lnTo>
                    <a:pt x="89" y="617"/>
                  </a:lnTo>
                  <a:lnTo>
                    <a:pt x="102" y="647"/>
                  </a:lnTo>
                  <a:lnTo>
                    <a:pt x="105" y="676"/>
                  </a:lnTo>
                  <a:lnTo>
                    <a:pt x="90" y="698"/>
                  </a:lnTo>
                  <a:lnTo>
                    <a:pt x="73" y="719"/>
                  </a:lnTo>
                  <a:lnTo>
                    <a:pt x="68" y="750"/>
                  </a:lnTo>
                  <a:lnTo>
                    <a:pt x="80" y="786"/>
                  </a:lnTo>
                  <a:lnTo>
                    <a:pt x="95" y="825"/>
                  </a:lnTo>
                  <a:lnTo>
                    <a:pt x="102" y="852"/>
                  </a:lnTo>
                  <a:lnTo>
                    <a:pt x="95" y="870"/>
                  </a:lnTo>
                  <a:lnTo>
                    <a:pt x="76" y="889"/>
                  </a:lnTo>
                  <a:lnTo>
                    <a:pt x="52" y="911"/>
                  </a:lnTo>
                  <a:lnTo>
                    <a:pt x="39" y="933"/>
                  </a:lnTo>
                  <a:lnTo>
                    <a:pt x="52" y="972"/>
                  </a:lnTo>
                  <a:lnTo>
                    <a:pt x="76" y="1013"/>
                  </a:lnTo>
                  <a:lnTo>
                    <a:pt x="89" y="1043"/>
                  </a:lnTo>
                  <a:lnTo>
                    <a:pt x="90" y="1068"/>
                  </a:lnTo>
                  <a:lnTo>
                    <a:pt x="83" y="1080"/>
                  </a:lnTo>
                  <a:lnTo>
                    <a:pt x="58" y="1080"/>
                  </a:lnTo>
                  <a:lnTo>
                    <a:pt x="52" y="1134"/>
                  </a:lnTo>
                  <a:lnTo>
                    <a:pt x="67" y="1168"/>
                  </a:lnTo>
                  <a:lnTo>
                    <a:pt x="80" y="1192"/>
                  </a:lnTo>
                  <a:lnTo>
                    <a:pt x="83" y="1214"/>
                  </a:lnTo>
                  <a:lnTo>
                    <a:pt x="83" y="1235"/>
                  </a:lnTo>
                  <a:lnTo>
                    <a:pt x="58" y="1266"/>
                  </a:lnTo>
                  <a:lnTo>
                    <a:pt x="24" y="1309"/>
                  </a:lnTo>
                  <a:lnTo>
                    <a:pt x="2" y="1294"/>
                  </a:lnTo>
                  <a:lnTo>
                    <a:pt x="11" y="1259"/>
                  </a:lnTo>
                  <a:lnTo>
                    <a:pt x="45" y="1205"/>
                  </a:lnTo>
                  <a:lnTo>
                    <a:pt x="39" y="1171"/>
                  </a:lnTo>
                  <a:lnTo>
                    <a:pt x="24" y="1131"/>
                  </a:lnTo>
                  <a:lnTo>
                    <a:pt x="15" y="1097"/>
                  </a:lnTo>
                  <a:lnTo>
                    <a:pt x="30" y="1068"/>
                  </a:lnTo>
                  <a:lnTo>
                    <a:pt x="45" y="1058"/>
                  </a:lnTo>
                  <a:lnTo>
                    <a:pt x="46" y="1037"/>
                  </a:lnTo>
                  <a:lnTo>
                    <a:pt x="30" y="994"/>
                  </a:lnTo>
                  <a:lnTo>
                    <a:pt x="11" y="957"/>
                  </a:lnTo>
                  <a:lnTo>
                    <a:pt x="0" y="920"/>
                  </a:lnTo>
                  <a:lnTo>
                    <a:pt x="11" y="877"/>
                  </a:lnTo>
                  <a:lnTo>
                    <a:pt x="45" y="860"/>
                  </a:lnTo>
                  <a:lnTo>
                    <a:pt x="54" y="840"/>
                  </a:lnTo>
                  <a:lnTo>
                    <a:pt x="52" y="811"/>
                  </a:lnTo>
                  <a:lnTo>
                    <a:pt x="45" y="781"/>
                  </a:lnTo>
                  <a:lnTo>
                    <a:pt x="32" y="743"/>
                  </a:lnTo>
                  <a:lnTo>
                    <a:pt x="32" y="713"/>
                  </a:lnTo>
                  <a:lnTo>
                    <a:pt x="46" y="693"/>
                  </a:lnTo>
                  <a:lnTo>
                    <a:pt x="67" y="669"/>
                  </a:lnTo>
                  <a:lnTo>
                    <a:pt x="67" y="654"/>
                  </a:lnTo>
                  <a:lnTo>
                    <a:pt x="52" y="620"/>
                  </a:lnTo>
                  <a:lnTo>
                    <a:pt x="23" y="576"/>
                  </a:lnTo>
                  <a:lnTo>
                    <a:pt x="11" y="543"/>
                  </a:lnTo>
                  <a:lnTo>
                    <a:pt x="11" y="517"/>
                  </a:lnTo>
                  <a:lnTo>
                    <a:pt x="17" y="492"/>
                  </a:lnTo>
                  <a:lnTo>
                    <a:pt x="37" y="472"/>
                  </a:lnTo>
                  <a:lnTo>
                    <a:pt x="54" y="450"/>
                  </a:lnTo>
                  <a:lnTo>
                    <a:pt x="54" y="434"/>
                  </a:lnTo>
                  <a:lnTo>
                    <a:pt x="15" y="353"/>
                  </a:lnTo>
                  <a:lnTo>
                    <a:pt x="8" y="323"/>
                  </a:lnTo>
                  <a:lnTo>
                    <a:pt x="0" y="296"/>
                  </a:lnTo>
                  <a:lnTo>
                    <a:pt x="15" y="271"/>
                  </a:lnTo>
                  <a:lnTo>
                    <a:pt x="32" y="252"/>
                  </a:lnTo>
                  <a:lnTo>
                    <a:pt x="46" y="237"/>
                  </a:lnTo>
                  <a:lnTo>
                    <a:pt x="46" y="223"/>
                  </a:lnTo>
                  <a:lnTo>
                    <a:pt x="32" y="200"/>
                  </a:lnTo>
                  <a:lnTo>
                    <a:pt x="11" y="177"/>
                  </a:lnTo>
                  <a:lnTo>
                    <a:pt x="11" y="153"/>
                  </a:lnTo>
                  <a:lnTo>
                    <a:pt x="24" y="132"/>
                  </a:lnTo>
                  <a:lnTo>
                    <a:pt x="46" y="112"/>
                  </a:lnTo>
                  <a:lnTo>
                    <a:pt x="67" y="103"/>
                  </a:lnTo>
                  <a:lnTo>
                    <a:pt x="76" y="88"/>
                  </a:lnTo>
                  <a:lnTo>
                    <a:pt x="68" y="69"/>
                  </a:lnTo>
                  <a:lnTo>
                    <a:pt x="54" y="47"/>
                  </a:lnTo>
                  <a:lnTo>
                    <a:pt x="46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499" name="Freeform 1083"/>
            <p:cNvSpPr>
              <a:spLocks/>
            </p:cNvSpPr>
            <p:nvPr/>
          </p:nvSpPr>
          <p:spPr bwMode="auto">
            <a:xfrm>
              <a:off x="453" y="2585"/>
              <a:ext cx="58" cy="530"/>
            </a:xfrm>
            <a:custGeom>
              <a:avLst/>
              <a:gdLst>
                <a:gd name="T0" fmla="*/ 103 w 116"/>
                <a:gd name="T1" fmla="*/ 29 h 1058"/>
                <a:gd name="T2" fmla="*/ 109 w 116"/>
                <a:gd name="T3" fmla="*/ 102 h 1058"/>
                <a:gd name="T4" fmla="*/ 60 w 116"/>
                <a:gd name="T5" fmla="*/ 132 h 1058"/>
                <a:gd name="T6" fmla="*/ 75 w 116"/>
                <a:gd name="T7" fmla="*/ 213 h 1058"/>
                <a:gd name="T8" fmla="*/ 97 w 116"/>
                <a:gd name="T9" fmla="*/ 291 h 1058"/>
                <a:gd name="T10" fmla="*/ 67 w 116"/>
                <a:gd name="T11" fmla="*/ 331 h 1058"/>
                <a:gd name="T12" fmla="*/ 75 w 116"/>
                <a:gd name="T13" fmla="*/ 396 h 1058"/>
                <a:gd name="T14" fmla="*/ 97 w 116"/>
                <a:gd name="T15" fmla="*/ 467 h 1058"/>
                <a:gd name="T16" fmla="*/ 82 w 116"/>
                <a:gd name="T17" fmla="*/ 519 h 1058"/>
                <a:gd name="T18" fmla="*/ 57 w 116"/>
                <a:gd name="T19" fmla="*/ 566 h 1058"/>
                <a:gd name="T20" fmla="*/ 90 w 116"/>
                <a:gd name="T21" fmla="*/ 659 h 1058"/>
                <a:gd name="T22" fmla="*/ 97 w 116"/>
                <a:gd name="T23" fmla="*/ 720 h 1058"/>
                <a:gd name="T24" fmla="*/ 42 w 116"/>
                <a:gd name="T25" fmla="*/ 764 h 1058"/>
                <a:gd name="T26" fmla="*/ 57 w 116"/>
                <a:gd name="T27" fmla="*/ 857 h 1058"/>
                <a:gd name="T28" fmla="*/ 72 w 116"/>
                <a:gd name="T29" fmla="*/ 938 h 1058"/>
                <a:gd name="T30" fmla="*/ 42 w 116"/>
                <a:gd name="T31" fmla="*/ 984 h 1058"/>
                <a:gd name="T32" fmla="*/ 27 w 116"/>
                <a:gd name="T33" fmla="*/ 1048 h 1058"/>
                <a:gd name="T34" fmla="*/ 12 w 116"/>
                <a:gd name="T35" fmla="*/ 1021 h 1058"/>
                <a:gd name="T36" fmla="*/ 42 w 116"/>
                <a:gd name="T37" fmla="*/ 947 h 1058"/>
                <a:gd name="T38" fmla="*/ 27 w 116"/>
                <a:gd name="T39" fmla="*/ 838 h 1058"/>
                <a:gd name="T40" fmla="*/ 20 w 116"/>
                <a:gd name="T41" fmla="*/ 757 h 1058"/>
                <a:gd name="T42" fmla="*/ 60 w 116"/>
                <a:gd name="T43" fmla="*/ 703 h 1058"/>
                <a:gd name="T44" fmla="*/ 27 w 116"/>
                <a:gd name="T45" fmla="*/ 625 h 1058"/>
                <a:gd name="T46" fmla="*/ 20 w 116"/>
                <a:gd name="T47" fmla="*/ 551 h 1058"/>
                <a:gd name="T48" fmla="*/ 50 w 116"/>
                <a:gd name="T49" fmla="*/ 492 h 1058"/>
                <a:gd name="T50" fmla="*/ 64 w 116"/>
                <a:gd name="T51" fmla="*/ 448 h 1058"/>
                <a:gd name="T52" fmla="*/ 35 w 116"/>
                <a:gd name="T53" fmla="*/ 374 h 1058"/>
                <a:gd name="T54" fmla="*/ 42 w 116"/>
                <a:gd name="T55" fmla="*/ 313 h 1058"/>
                <a:gd name="T56" fmla="*/ 60 w 116"/>
                <a:gd name="T57" fmla="*/ 269 h 1058"/>
                <a:gd name="T58" fmla="*/ 38 w 116"/>
                <a:gd name="T59" fmla="*/ 204 h 1058"/>
                <a:gd name="T60" fmla="*/ 30 w 116"/>
                <a:gd name="T61" fmla="*/ 130 h 1058"/>
                <a:gd name="T62" fmla="*/ 64 w 116"/>
                <a:gd name="T63" fmla="*/ 81 h 1058"/>
                <a:gd name="T64" fmla="*/ 67 w 116"/>
                <a:gd name="T65" fmla="*/ 34 h 1058"/>
                <a:gd name="T66" fmla="*/ 90 w 116"/>
                <a:gd name="T67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58">
                  <a:moveTo>
                    <a:pt x="90" y="0"/>
                  </a:moveTo>
                  <a:lnTo>
                    <a:pt x="103" y="29"/>
                  </a:lnTo>
                  <a:lnTo>
                    <a:pt x="116" y="81"/>
                  </a:lnTo>
                  <a:lnTo>
                    <a:pt x="109" y="102"/>
                  </a:lnTo>
                  <a:lnTo>
                    <a:pt x="79" y="117"/>
                  </a:lnTo>
                  <a:lnTo>
                    <a:pt x="60" y="132"/>
                  </a:lnTo>
                  <a:lnTo>
                    <a:pt x="60" y="173"/>
                  </a:lnTo>
                  <a:lnTo>
                    <a:pt x="75" y="213"/>
                  </a:lnTo>
                  <a:lnTo>
                    <a:pt x="94" y="240"/>
                  </a:lnTo>
                  <a:lnTo>
                    <a:pt x="97" y="291"/>
                  </a:lnTo>
                  <a:lnTo>
                    <a:pt x="87" y="309"/>
                  </a:lnTo>
                  <a:lnTo>
                    <a:pt x="67" y="331"/>
                  </a:lnTo>
                  <a:lnTo>
                    <a:pt x="64" y="365"/>
                  </a:lnTo>
                  <a:lnTo>
                    <a:pt x="75" y="396"/>
                  </a:lnTo>
                  <a:lnTo>
                    <a:pt x="90" y="424"/>
                  </a:lnTo>
                  <a:lnTo>
                    <a:pt x="97" y="467"/>
                  </a:lnTo>
                  <a:lnTo>
                    <a:pt x="97" y="492"/>
                  </a:lnTo>
                  <a:lnTo>
                    <a:pt x="82" y="519"/>
                  </a:lnTo>
                  <a:lnTo>
                    <a:pt x="57" y="544"/>
                  </a:lnTo>
                  <a:lnTo>
                    <a:pt x="57" y="566"/>
                  </a:lnTo>
                  <a:lnTo>
                    <a:pt x="64" y="631"/>
                  </a:lnTo>
                  <a:lnTo>
                    <a:pt x="90" y="659"/>
                  </a:lnTo>
                  <a:lnTo>
                    <a:pt x="103" y="688"/>
                  </a:lnTo>
                  <a:lnTo>
                    <a:pt x="97" y="720"/>
                  </a:lnTo>
                  <a:lnTo>
                    <a:pt x="60" y="742"/>
                  </a:lnTo>
                  <a:lnTo>
                    <a:pt x="42" y="764"/>
                  </a:lnTo>
                  <a:lnTo>
                    <a:pt x="38" y="805"/>
                  </a:lnTo>
                  <a:lnTo>
                    <a:pt x="57" y="857"/>
                  </a:lnTo>
                  <a:lnTo>
                    <a:pt x="72" y="909"/>
                  </a:lnTo>
                  <a:lnTo>
                    <a:pt x="72" y="938"/>
                  </a:lnTo>
                  <a:lnTo>
                    <a:pt x="64" y="977"/>
                  </a:lnTo>
                  <a:lnTo>
                    <a:pt x="42" y="984"/>
                  </a:lnTo>
                  <a:lnTo>
                    <a:pt x="27" y="1014"/>
                  </a:lnTo>
                  <a:lnTo>
                    <a:pt x="27" y="1048"/>
                  </a:lnTo>
                  <a:lnTo>
                    <a:pt x="0" y="1058"/>
                  </a:lnTo>
                  <a:lnTo>
                    <a:pt x="12" y="1021"/>
                  </a:lnTo>
                  <a:lnTo>
                    <a:pt x="35" y="977"/>
                  </a:lnTo>
                  <a:lnTo>
                    <a:pt x="42" y="947"/>
                  </a:lnTo>
                  <a:lnTo>
                    <a:pt x="42" y="889"/>
                  </a:lnTo>
                  <a:lnTo>
                    <a:pt x="27" y="838"/>
                  </a:lnTo>
                  <a:lnTo>
                    <a:pt x="23" y="798"/>
                  </a:lnTo>
                  <a:lnTo>
                    <a:pt x="20" y="757"/>
                  </a:lnTo>
                  <a:lnTo>
                    <a:pt x="45" y="724"/>
                  </a:lnTo>
                  <a:lnTo>
                    <a:pt x="60" y="703"/>
                  </a:lnTo>
                  <a:lnTo>
                    <a:pt x="50" y="659"/>
                  </a:lnTo>
                  <a:lnTo>
                    <a:pt x="27" y="625"/>
                  </a:lnTo>
                  <a:lnTo>
                    <a:pt x="23" y="595"/>
                  </a:lnTo>
                  <a:lnTo>
                    <a:pt x="20" y="551"/>
                  </a:lnTo>
                  <a:lnTo>
                    <a:pt x="30" y="522"/>
                  </a:lnTo>
                  <a:lnTo>
                    <a:pt x="50" y="492"/>
                  </a:lnTo>
                  <a:lnTo>
                    <a:pt x="64" y="470"/>
                  </a:lnTo>
                  <a:lnTo>
                    <a:pt x="64" y="448"/>
                  </a:lnTo>
                  <a:lnTo>
                    <a:pt x="50" y="424"/>
                  </a:lnTo>
                  <a:lnTo>
                    <a:pt x="35" y="374"/>
                  </a:lnTo>
                  <a:lnTo>
                    <a:pt x="35" y="343"/>
                  </a:lnTo>
                  <a:lnTo>
                    <a:pt x="42" y="313"/>
                  </a:lnTo>
                  <a:lnTo>
                    <a:pt x="57" y="291"/>
                  </a:lnTo>
                  <a:lnTo>
                    <a:pt x="60" y="269"/>
                  </a:lnTo>
                  <a:lnTo>
                    <a:pt x="57" y="242"/>
                  </a:lnTo>
                  <a:lnTo>
                    <a:pt x="38" y="204"/>
                  </a:lnTo>
                  <a:lnTo>
                    <a:pt x="27" y="176"/>
                  </a:lnTo>
                  <a:lnTo>
                    <a:pt x="30" y="130"/>
                  </a:lnTo>
                  <a:lnTo>
                    <a:pt x="45" y="111"/>
                  </a:lnTo>
                  <a:lnTo>
                    <a:pt x="64" y="81"/>
                  </a:lnTo>
                  <a:lnTo>
                    <a:pt x="75" y="56"/>
                  </a:lnTo>
                  <a:lnTo>
                    <a:pt x="67" y="34"/>
                  </a:lnTo>
                  <a:lnTo>
                    <a:pt x="72" y="1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0" name="Freeform 1084"/>
            <p:cNvSpPr>
              <a:spLocks/>
            </p:cNvSpPr>
            <p:nvPr/>
          </p:nvSpPr>
          <p:spPr bwMode="auto">
            <a:xfrm>
              <a:off x="361" y="2521"/>
              <a:ext cx="133" cy="114"/>
            </a:xfrm>
            <a:custGeom>
              <a:avLst/>
              <a:gdLst>
                <a:gd name="T0" fmla="*/ 266 w 266"/>
                <a:gd name="T1" fmla="*/ 185 h 229"/>
                <a:gd name="T2" fmla="*/ 185 w 266"/>
                <a:gd name="T3" fmla="*/ 119 h 229"/>
                <a:gd name="T4" fmla="*/ 118 w 266"/>
                <a:gd name="T5" fmla="*/ 59 h 229"/>
                <a:gd name="T6" fmla="*/ 56 w 266"/>
                <a:gd name="T7" fmla="*/ 0 h 229"/>
                <a:gd name="T8" fmla="*/ 0 w 266"/>
                <a:gd name="T9" fmla="*/ 0 h 229"/>
                <a:gd name="T10" fmla="*/ 133 w 266"/>
                <a:gd name="T11" fmla="*/ 96 h 229"/>
                <a:gd name="T12" fmla="*/ 197 w 266"/>
                <a:gd name="T13" fmla="*/ 156 h 229"/>
                <a:gd name="T14" fmla="*/ 251 w 266"/>
                <a:gd name="T15" fmla="*/ 229 h 229"/>
                <a:gd name="T16" fmla="*/ 266 w 266"/>
                <a:gd name="T17" fmla="*/ 18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29">
                  <a:moveTo>
                    <a:pt x="266" y="185"/>
                  </a:moveTo>
                  <a:lnTo>
                    <a:pt x="185" y="119"/>
                  </a:lnTo>
                  <a:lnTo>
                    <a:pt x="118" y="59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33" y="96"/>
                  </a:lnTo>
                  <a:lnTo>
                    <a:pt x="197" y="156"/>
                  </a:lnTo>
                  <a:lnTo>
                    <a:pt x="251" y="229"/>
                  </a:lnTo>
                  <a:lnTo>
                    <a:pt x="266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1" name="Freeform 1085"/>
            <p:cNvSpPr>
              <a:spLocks/>
            </p:cNvSpPr>
            <p:nvPr/>
          </p:nvSpPr>
          <p:spPr bwMode="auto">
            <a:xfrm>
              <a:off x="360" y="2587"/>
              <a:ext cx="114" cy="93"/>
            </a:xfrm>
            <a:custGeom>
              <a:avLst/>
              <a:gdLst>
                <a:gd name="T0" fmla="*/ 228 w 228"/>
                <a:gd name="T1" fmla="*/ 118 h 186"/>
                <a:gd name="T2" fmla="*/ 169 w 228"/>
                <a:gd name="T3" fmla="*/ 96 h 186"/>
                <a:gd name="T4" fmla="*/ 125 w 228"/>
                <a:gd name="T5" fmla="*/ 59 h 186"/>
                <a:gd name="T6" fmla="*/ 45 w 228"/>
                <a:gd name="T7" fmla="*/ 0 h 186"/>
                <a:gd name="T8" fmla="*/ 0 w 228"/>
                <a:gd name="T9" fmla="*/ 0 h 186"/>
                <a:gd name="T10" fmla="*/ 104 w 228"/>
                <a:gd name="T11" fmla="*/ 59 h 186"/>
                <a:gd name="T12" fmla="*/ 143 w 228"/>
                <a:gd name="T13" fmla="*/ 98 h 186"/>
                <a:gd name="T14" fmla="*/ 228 w 228"/>
                <a:gd name="T15" fmla="*/ 186 h 186"/>
                <a:gd name="T16" fmla="*/ 224 w 228"/>
                <a:gd name="T17" fmla="*/ 133 h 186"/>
                <a:gd name="T18" fmla="*/ 228 w 228"/>
                <a:gd name="T19" fmla="*/ 1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86">
                  <a:moveTo>
                    <a:pt x="228" y="118"/>
                  </a:moveTo>
                  <a:lnTo>
                    <a:pt x="169" y="96"/>
                  </a:lnTo>
                  <a:lnTo>
                    <a:pt x="125" y="59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04" y="59"/>
                  </a:lnTo>
                  <a:lnTo>
                    <a:pt x="143" y="98"/>
                  </a:lnTo>
                  <a:lnTo>
                    <a:pt x="228" y="186"/>
                  </a:lnTo>
                  <a:lnTo>
                    <a:pt x="224" y="133"/>
                  </a:lnTo>
                  <a:lnTo>
                    <a:pt x="22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2" name="Freeform 1086"/>
            <p:cNvSpPr>
              <a:spLocks/>
            </p:cNvSpPr>
            <p:nvPr/>
          </p:nvSpPr>
          <p:spPr bwMode="auto">
            <a:xfrm>
              <a:off x="342" y="2643"/>
              <a:ext cx="135" cy="144"/>
            </a:xfrm>
            <a:custGeom>
              <a:avLst/>
              <a:gdLst>
                <a:gd name="T0" fmla="*/ 265 w 269"/>
                <a:gd name="T1" fmla="*/ 214 h 288"/>
                <a:gd name="T2" fmla="*/ 191 w 269"/>
                <a:gd name="T3" fmla="*/ 149 h 288"/>
                <a:gd name="T4" fmla="*/ 163 w 269"/>
                <a:gd name="T5" fmla="*/ 104 h 288"/>
                <a:gd name="T6" fmla="*/ 104 w 269"/>
                <a:gd name="T7" fmla="*/ 60 h 288"/>
                <a:gd name="T8" fmla="*/ 52 w 269"/>
                <a:gd name="T9" fmla="*/ 22 h 288"/>
                <a:gd name="T10" fmla="*/ 15 w 269"/>
                <a:gd name="T11" fmla="*/ 0 h 288"/>
                <a:gd name="T12" fmla="*/ 0 w 269"/>
                <a:gd name="T13" fmla="*/ 0 h 288"/>
                <a:gd name="T14" fmla="*/ 0 w 269"/>
                <a:gd name="T15" fmla="*/ 22 h 288"/>
                <a:gd name="T16" fmla="*/ 45 w 269"/>
                <a:gd name="T17" fmla="*/ 50 h 288"/>
                <a:gd name="T18" fmla="*/ 126 w 269"/>
                <a:gd name="T19" fmla="*/ 102 h 288"/>
                <a:gd name="T20" fmla="*/ 185 w 269"/>
                <a:gd name="T21" fmla="*/ 161 h 288"/>
                <a:gd name="T22" fmla="*/ 226 w 269"/>
                <a:gd name="T23" fmla="*/ 227 h 288"/>
                <a:gd name="T24" fmla="*/ 269 w 269"/>
                <a:gd name="T25" fmla="*/ 288 h 288"/>
                <a:gd name="T26" fmla="*/ 265 w 269"/>
                <a:gd name="T27" fmla="*/ 2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9" h="288">
                  <a:moveTo>
                    <a:pt x="265" y="214"/>
                  </a:moveTo>
                  <a:lnTo>
                    <a:pt x="191" y="149"/>
                  </a:lnTo>
                  <a:lnTo>
                    <a:pt x="163" y="104"/>
                  </a:lnTo>
                  <a:lnTo>
                    <a:pt x="104" y="60"/>
                  </a:lnTo>
                  <a:lnTo>
                    <a:pt x="52" y="2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5" y="50"/>
                  </a:lnTo>
                  <a:lnTo>
                    <a:pt x="126" y="102"/>
                  </a:lnTo>
                  <a:lnTo>
                    <a:pt x="185" y="161"/>
                  </a:lnTo>
                  <a:lnTo>
                    <a:pt x="226" y="227"/>
                  </a:lnTo>
                  <a:lnTo>
                    <a:pt x="269" y="288"/>
                  </a:lnTo>
                  <a:lnTo>
                    <a:pt x="265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3" name="Freeform 1087"/>
            <p:cNvSpPr>
              <a:spLocks/>
            </p:cNvSpPr>
            <p:nvPr/>
          </p:nvSpPr>
          <p:spPr bwMode="auto">
            <a:xfrm>
              <a:off x="357" y="2761"/>
              <a:ext cx="104" cy="85"/>
            </a:xfrm>
            <a:custGeom>
              <a:avLst/>
              <a:gdLst>
                <a:gd name="T0" fmla="*/ 208 w 208"/>
                <a:gd name="T1" fmla="*/ 140 h 170"/>
                <a:gd name="T2" fmla="*/ 149 w 208"/>
                <a:gd name="T3" fmla="*/ 77 h 170"/>
                <a:gd name="T4" fmla="*/ 88 w 208"/>
                <a:gd name="T5" fmla="*/ 37 h 170"/>
                <a:gd name="T6" fmla="*/ 37 w 208"/>
                <a:gd name="T7" fmla="*/ 10 h 170"/>
                <a:gd name="T8" fmla="*/ 0 w 208"/>
                <a:gd name="T9" fmla="*/ 0 h 170"/>
                <a:gd name="T10" fmla="*/ 22 w 208"/>
                <a:gd name="T11" fmla="*/ 37 h 170"/>
                <a:gd name="T12" fmla="*/ 88 w 208"/>
                <a:gd name="T13" fmla="*/ 74 h 170"/>
                <a:gd name="T14" fmla="*/ 140 w 208"/>
                <a:gd name="T15" fmla="*/ 127 h 170"/>
                <a:gd name="T16" fmla="*/ 164 w 208"/>
                <a:gd name="T17" fmla="*/ 163 h 170"/>
                <a:gd name="T18" fmla="*/ 186 w 208"/>
                <a:gd name="T19" fmla="*/ 170 h 170"/>
                <a:gd name="T20" fmla="*/ 205 w 208"/>
                <a:gd name="T21" fmla="*/ 157 h 170"/>
                <a:gd name="T22" fmla="*/ 208 w 208"/>
                <a:gd name="T23" fmla="*/ 14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170">
                  <a:moveTo>
                    <a:pt x="208" y="140"/>
                  </a:moveTo>
                  <a:lnTo>
                    <a:pt x="149" y="77"/>
                  </a:lnTo>
                  <a:lnTo>
                    <a:pt x="88" y="37"/>
                  </a:lnTo>
                  <a:lnTo>
                    <a:pt x="37" y="10"/>
                  </a:lnTo>
                  <a:lnTo>
                    <a:pt x="0" y="0"/>
                  </a:lnTo>
                  <a:lnTo>
                    <a:pt x="22" y="37"/>
                  </a:lnTo>
                  <a:lnTo>
                    <a:pt x="88" y="74"/>
                  </a:lnTo>
                  <a:lnTo>
                    <a:pt x="140" y="127"/>
                  </a:lnTo>
                  <a:lnTo>
                    <a:pt x="164" y="163"/>
                  </a:lnTo>
                  <a:lnTo>
                    <a:pt x="186" y="170"/>
                  </a:lnTo>
                  <a:lnTo>
                    <a:pt x="205" y="157"/>
                  </a:lnTo>
                  <a:lnTo>
                    <a:pt x="208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4" name="Freeform 1088"/>
            <p:cNvSpPr>
              <a:spLocks/>
            </p:cNvSpPr>
            <p:nvPr/>
          </p:nvSpPr>
          <p:spPr bwMode="auto">
            <a:xfrm>
              <a:off x="344" y="2821"/>
              <a:ext cx="115" cy="105"/>
            </a:xfrm>
            <a:custGeom>
              <a:avLst/>
              <a:gdLst>
                <a:gd name="T0" fmla="*/ 230 w 230"/>
                <a:gd name="T1" fmla="*/ 196 h 211"/>
                <a:gd name="T2" fmla="*/ 171 w 230"/>
                <a:gd name="T3" fmla="*/ 133 h 211"/>
                <a:gd name="T4" fmla="*/ 97 w 230"/>
                <a:gd name="T5" fmla="*/ 56 h 211"/>
                <a:gd name="T6" fmla="*/ 53 w 230"/>
                <a:gd name="T7" fmla="*/ 19 h 211"/>
                <a:gd name="T8" fmla="*/ 19 w 230"/>
                <a:gd name="T9" fmla="*/ 0 h 211"/>
                <a:gd name="T10" fmla="*/ 0 w 230"/>
                <a:gd name="T11" fmla="*/ 12 h 211"/>
                <a:gd name="T12" fmla="*/ 40 w 230"/>
                <a:gd name="T13" fmla="*/ 44 h 211"/>
                <a:gd name="T14" fmla="*/ 105 w 230"/>
                <a:gd name="T15" fmla="*/ 111 h 211"/>
                <a:gd name="T16" fmla="*/ 167 w 230"/>
                <a:gd name="T17" fmla="*/ 177 h 211"/>
                <a:gd name="T18" fmla="*/ 208 w 230"/>
                <a:gd name="T19" fmla="*/ 211 h 211"/>
                <a:gd name="T20" fmla="*/ 218 w 230"/>
                <a:gd name="T21" fmla="*/ 211 h 211"/>
                <a:gd name="T22" fmla="*/ 230 w 230"/>
                <a:gd name="T23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211">
                  <a:moveTo>
                    <a:pt x="230" y="196"/>
                  </a:moveTo>
                  <a:lnTo>
                    <a:pt x="171" y="133"/>
                  </a:lnTo>
                  <a:lnTo>
                    <a:pt x="97" y="56"/>
                  </a:lnTo>
                  <a:lnTo>
                    <a:pt x="53" y="19"/>
                  </a:lnTo>
                  <a:lnTo>
                    <a:pt x="19" y="0"/>
                  </a:lnTo>
                  <a:lnTo>
                    <a:pt x="0" y="12"/>
                  </a:lnTo>
                  <a:lnTo>
                    <a:pt x="40" y="44"/>
                  </a:lnTo>
                  <a:lnTo>
                    <a:pt x="105" y="111"/>
                  </a:lnTo>
                  <a:lnTo>
                    <a:pt x="167" y="177"/>
                  </a:lnTo>
                  <a:lnTo>
                    <a:pt x="208" y="211"/>
                  </a:lnTo>
                  <a:lnTo>
                    <a:pt x="218" y="211"/>
                  </a:lnTo>
                  <a:lnTo>
                    <a:pt x="230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5" name="Freeform 1089"/>
            <p:cNvSpPr>
              <a:spLocks/>
            </p:cNvSpPr>
            <p:nvPr/>
          </p:nvSpPr>
          <p:spPr bwMode="auto">
            <a:xfrm>
              <a:off x="358" y="2909"/>
              <a:ext cx="80" cy="83"/>
            </a:xfrm>
            <a:custGeom>
              <a:avLst/>
              <a:gdLst>
                <a:gd name="T0" fmla="*/ 159 w 162"/>
                <a:gd name="T1" fmla="*/ 139 h 166"/>
                <a:gd name="T2" fmla="*/ 93 w 162"/>
                <a:gd name="T3" fmla="*/ 42 h 166"/>
                <a:gd name="T4" fmla="*/ 29 w 162"/>
                <a:gd name="T5" fmla="*/ 5 h 166"/>
                <a:gd name="T6" fmla="*/ 0 w 162"/>
                <a:gd name="T7" fmla="*/ 0 h 166"/>
                <a:gd name="T8" fmla="*/ 7 w 162"/>
                <a:gd name="T9" fmla="*/ 19 h 166"/>
                <a:gd name="T10" fmla="*/ 81 w 162"/>
                <a:gd name="T11" fmla="*/ 73 h 166"/>
                <a:gd name="T12" fmla="*/ 152 w 162"/>
                <a:gd name="T13" fmla="*/ 159 h 166"/>
                <a:gd name="T14" fmla="*/ 162 w 162"/>
                <a:gd name="T15" fmla="*/ 166 h 166"/>
                <a:gd name="T16" fmla="*/ 159 w 162"/>
                <a:gd name="T17" fmla="*/ 13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6">
                  <a:moveTo>
                    <a:pt x="159" y="139"/>
                  </a:moveTo>
                  <a:lnTo>
                    <a:pt x="93" y="42"/>
                  </a:lnTo>
                  <a:lnTo>
                    <a:pt x="29" y="5"/>
                  </a:lnTo>
                  <a:lnTo>
                    <a:pt x="0" y="0"/>
                  </a:lnTo>
                  <a:lnTo>
                    <a:pt x="7" y="19"/>
                  </a:lnTo>
                  <a:lnTo>
                    <a:pt x="81" y="73"/>
                  </a:lnTo>
                  <a:lnTo>
                    <a:pt x="152" y="159"/>
                  </a:lnTo>
                  <a:lnTo>
                    <a:pt x="162" y="166"/>
                  </a:lnTo>
                  <a:lnTo>
                    <a:pt x="159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6" name="Freeform 1090"/>
            <p:cNvSpPr>
              <a:spLocks/>
            </p:cNvSpPr>
            <p:nvPr/>
          </p:nvSpPr>
          <p:spPr bwMode="auto">
            <a:xfrm>
              <a:off x="360" y="2990"/>
              <a:ext cx="55" cy="63"/>
            </a:xfrm>
            <a:custGeom>
              <a:avLst/>
              <a:gdLst>
                <a:gd name="T0" fmla="*/ 106 w 110"/>
                <a:gd name="T1" fmla="*/ 96 h 126"/>
                <a:gd name="T2" fmla="*/ 52 w 110"/>
                <a:gd name="T3" fmla="*/ 22 h 126"/>
                <a:gd name="T4" fmla="*/ 2 w 110"/>
                <a:gd name="T5" fmla="*/ 0 h 126"/>
                <a:gd name="T6" fmla="*/ 0 w 110"/>
                <a:gd name="T7" fmla="*/ 22 h 126"/>
                <a:gd name="T8" fmla="*/ 23 w 110"/>
                <a:gd name="T9" fmla="*/ 59 h 126"/>
                <a:gd name="T10" fmla="*/ 82 w 110"/>
                <a:gd name="T11" fmla="*/ 108 h 126"/>
                <a:gd name="T12" fmla="*/ 98 w 110"/>
                <a:gd name="T13" fmla="*/ 126 h 126"/>
                <a:gd name="T14" fmla="*/ 110 w 110"/>
                <a:gd name="T15" fmla="*/ 118 h 126"/>
                <a:gd name="T16" fmla="*/ 106 w 110"/>
                <a:gd name="T17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26">
                  <a:moveTo>
                    <a:pt x="106" y="96"/>
                  </a:moveTo>
                  <a:lnTo>
                    <a:pt x="52" y="22"/>
                  </a:lnTo>
                  <a:lnTo>
                    <a:pt x="2" y="0"/>
                  </a:lnTo>
                  <a:lnTo>
                    <a:pt x="0" y="22"/>
                  </a:lnTo>
                  <a:lnTo>
                    <a:pt x="23" y="59"/>
                  </a:lnTo>
                  <a:lnTo>
                    <a:pt x="82" y="108"/>
                  </a:lnTo>
                  <a:lnTo>
                    <a:pt x="98" y="126"/>
                  </a:lnTo>
                  <a:lnTo>
                    <a:pt x="110" y="118"/>
                  </a:lnTo>
                  <a:lnTo>
                    <a:pt x="10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7" name="Freeform 1091"/>
            <p:cNvSpPr>
              <a:spLocks/>
            </p:cNvSpPr>
            <p:nvPr/>
          </p:nvSpPr>
          <p:spPr bwMode="auto">
            <a:xfrm>
              <a:off x="365" y="3073"/>
              <a:ext cx="69" cy="71"/>
            </a:xfrm>
            <a:custGeom>
              <a:avLst/>
              <a:gdLst>
                <a:gd name="T0" fmla="*/ 140 w 140"/>
                <a:gd name="T1" fmla="*/ 142 h 142"/>
                <a:gd name="T2" fmla="*/ 120 w 140"/>
                <a:gd name="T3" fmla="*/ 120 h 142"/>
                <a:gd name="T4" fmla="*/ 81 w 140"/>
                <a:gd name="T5" fmla="*/ 61 h 142"/>
                <a:gd name="T6" fmla="*/ 25 w 140"/>
                <a:gd name="T7" fmla="*/ 0 h 142"/>
                <a:gd name="T8" fmla="*/ 0 w 140"/>
                <a:gd name="T9" fmla="*/ 0 h 142"/>
                <a:gd name="T10" fmla="*/ 10 w 140"/>
                <a:gd name="T11" fmla="*/ 22 h 142"/>
                <a:gd name="T12" fmla="*/ 53 w 140"/>
                <a:gd name="T13" fmla="*/ 80 h 142"/>
                <a:gd name="T14" fmla="*/ 97 w 140"/>
                <a:gd name="T15" fmla="*/ 139 h 142"/>
                <a:gd name="T16" fmla="*/ 140 w 140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2">
                  <a:moveTo>
                    <a:pt x="140" y="142"/>
                  </a:moveTo>
                  <a:lnTo>
                    <a:pt x="120" y="120"/>
                  </a:lnTo>
                  <a:lnTo>
                    <a:pt x="81" y="6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10" y="22"/>
                  </a:lnTo>
                  <a:lnTo>
                    <a:pt x="53" y="80"/>
                  </a:lnTo>
                  <a:lnTo>
                    <a:pt x="97" y="139"/>
                  </a:lnTo>
                  <a:lnTo>
                    <a:pt x="140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8" name="Freeform 1092"/>
            <p:cNvSpPr>
              <a:spLocks/>
            </p:cNvSpPr>
            <p:nvPr/>
          </p:nvSpPr>
          <p:spPr bwMode="auto">
            <a:xfrm>
              <a:off x="459" y="2481"/>
              <a:ext cx="213" cy="791"/>
            </a:xfrm>
            <a:custGeom>
              <a:avLst/>
              <a:gdLst>
                <a:gd name="T0" fmla="*/ 61 w 427"/>
                <a:gd name="T1" fmla="*/ 194 h 1583"/>
                <a:gd name="T2" fmla="*/ 76 w 427"/>
                <a:gd name="T3" fmla="*/ 281 h 1583"/>
                <a:gd name="T4" fmla="*/ 40 w 427"/>
                <a:gd name="T5" fmla="*/ 340 h 1583"/>
                <a:gd name="T6" fmla="*/ 44 w 427"/>
                <a:gd name="T7" fmla="*/ 421 h 1583"/>
                <a:gd name="T8" fmla="*/ 65 w 427"/>
                <a:gd name="T9" fmla="*/ 488 h 1583"/>
                <a:gd name="T10" fmla="*/ 31 w 427"/>
                <a:gd name="T11" fmla="*/ 553 h 1583"/>
                <a:gd name="T12" fmla="*/ 68 w 427"/>
                <a:gd name="T13" fmla="*/ 668 h 1583"/>
                <a:gd name="T14" fmla="*/ 24 w 427"/>
                <a:gd name="T15" fmla="*/ 764 h 1583"/>
                <a:gd name="T16" fmla="*/ 46 w 427"/>
                <a:gd name="T17" fmla="*/ 860 h 1583"/>
                <a:gd name="T18" fmla="*/ 59 w 427"/>
                <a:gd name="T19" fmla="*/ 928 h 1583"/>
                <a:gd name="T20" fmla="*/ 15 w 427"/>
                <a:gd name="T21" fmla="*/ 987 h 1583"/>
                <a:gd name="T22" fmla="*/ 40 w 427"/>
                <a:gd name="T23" fmla="*/ 1110 h 1583"/>
                <a:gd name="T24" fmla="*/ 37 w 427"/>
                <a:gd name="T25" fmla="*/ 1175 h 1583"/>
                <a:gd name="T26" fmla="*/ 0 w 427"/>
                <a:gd name="T27" fmla="*/ 1257 h 1583"/>
                <a:gd name="T28" fmla="*/ 22 w 427"/>
                <a:gd name="T29" fmla="*/ 1326 h 1583"/>
                <a:gd name="T30" fmla="*/ 24 w 427"/>
                <a:gd name="T31" fmla="*/ 1389 h 1583"/>
                <a:gd name="T32" fmla="*/ 31 w 427"/>
                <a:gd name="T33" fmla="*/ 1456 h 1583"/>
                <a:gd name="T34" fmla="*/ 61 w 427"/>
                <a:gd name="T35" fmla="*/ 1514 h 1583"/>
                <a:gd name="T36" fmla="*/ 65 w 427"/>
                <a:gd name="T37" fmla="*/ 1583 h 1583"/>
                <a:gd name="T38" fmla="*/ 161 w 427"/>
                <a:gd name="T39" fmla="*/ 1524 h 1583"/>
                <a:gd name="T40" fmla="*/ 275 w 427"/>
                <a:gd name="T41" fmla="*/ 1509 h 1583"/>
                <a:gd name="T42" fmla="*/ 353 w 427"/>
                <a:gd name="T43" fmla="*/ 1478 h 1583"/>
                <a:gd name="T44" fmla="*/ 377 w 427"/>
                <a:gd name="T45" fmla="*/ 1434 h 1583"/>
                <a:gd name="T46" fmla="*/ 385 w 427"/>
                <a:gd name="T47" fmla="*/ 1345 h 1583"/>
                <a:gd name="T48" fmla="*/ 368 w 427"/>
                <a:gd name="T49" fmla="*/ 1230 h 1583"/>
                <a:gd name="T50" fmla="*/ 349 w 427"/>
                <a:gd name="T51" fmla="*/ 1169 h 1583"/>
                <a:gd name="T52" fmla="*/ 361 w 427"/>
                <a:gd name="T53" fmla="*/ 1095 h 1583"/>
                <a:gd name="T54" fmla="*/ 325 w 427"/>
                <a:gd name="T55" fmla="*/ 1014 h 1583"/>
                <a:gd name="T56" fmla="*/ 375 w 427"/>
                <a:gd name="T57" fmla="*/ 951 h 1583"/>
                <a:gd name="T58" fmla="*/ 338 w 427"/>
                <a:gd name="T59" fmla="*/ 860 h 1583"/>
                <a:gd name="T60" fmla="*/ 318 w 427"/>
                <a:gd name="T61" fmla="*/ 773 h 1583"/>
                <a:gd name="T62" fmla="*/ 392 w 427"/>
                <a:gd name="T63" fmla="*/ 708 h 1583"/>
                <a:gd name="T64" fmla="*/ 368 w 427"/>
                <a:gd name="T65" fmla="*/ 661 h 1583"/>
                <a:gd name="T66" fmla="*/ 368 w 427"/>
                <a:gd name="T67" fmla="*/ 581 h 1583"/>
                <a:gd name="T68" fmla="*/ 334 w 427"/>
                <a:gd name="T69" fmla="*/ 529 h 1583"/>
                <a:gd name="T70" fmla="*/ 361 w 427"/>
                <a:gd name="T71" fmla="*/ 466 h 1583"/>
                <a:gd name="T72" fmla="*/ 338 w 427"/>
                <a:gd name="T73" fmla="*/ 414 h 1583"/>
                <a:gd name="T74" fmla="*/ 338 w 427"/>
                <a:gd name="T75" fmla="*/ 370 h 1583"/>
                <a:gd name="T76" fmla="*/ 362 w 427"/>
                <a:gd name="T77" fmla="*/ 331 h 1583"/>
                <a:gd name="T78" fmla="*/ 331 w 427"/>
                <a:gd name="T79" fmla="*/ 279 h 1583"/>
                <a:gd name="T80" fmla="*/ 325 w 427"/>
                <a:gd name="T81" fmla="*/ 206 h 1583"/>
                <a:gd name="T82" fmla="*/ 407 w 427"/>
                <a:gd name="T83" fmla="*/ 112 h 1583"/>
                <a:gd name="T84" fmla="*/ 427 w 427"/>
                <a:gd name="T85" fmla="*/ 15 h 1583"/>
                <a:gd name="T86" fmla="*/ 377 w 427"/>
                <a:gd name="T87" fmla="*/ 15 h 1583"/>
                <a:gd name="T88" fmla="*/ 235 w 427"/>
                <a:gd name="T89" fmla="*/ 90 h 1583"/>
                <a:gd name="T90" fmla="*/ 117 w 427"/>
                <a:gd name="T91" fmla="*/ 135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7" h="1583">
                  <a:moveTo>
                    <a:pt x="76" y="149"/>
                  </a:moveTo>
                  <a:lnTo>
                    <a:pt x="61" y="194"/>
                  </a:lnTo>
                  <a:lnTo>
                    <a:pt x="74" y="238"/>
                  </a:lnTo>
                  <a:lnTo>
                    <a:pt x="76" y="281"/>
                  </a:lnTo>
                  <a:lnTo>
                    <a:pt x="61" y="309"/>
                  </a:lnTo>
                  <a:lnTo>
                    <a:pt x="40" y="340"/>
                  </a:lnTo>
                  <a:lnTo>
                    <a:pt x="30" y="389"/>
                  </a:lnTo>
                  <a:lnTo>
                    <a:pt x="44" y="421"/>
                  </a:lnTo>
                  <a:lnTo>
                    <a:pt x="65" y="458"/>
                  </a:lnTo>
                  <a:lnTo>
                    <a:pt x="65" y="488"/>
                  </a:lnTo>
                  <a:lnTo>
                    <a:pt x="52" y="516"/>
                  </a:lnTo>
                  <a:lnTo>
                    <a:pt x="31" y="553"/>
                  </a:lnTo>
                  <a:lnTo>
                    <a:pt x="40" y="590"/>
                  </a:lnTo>
                  <a:lnTo>
                    <a:pt x="68" y="668"/>
                  </a:lnTo>
                  <a:lnTo>
                    <a:pt x="65" y="701"/>
                  </a:lnTo>
                  <a:lnTo>
                    <a:pt x="24" y="764"/>
                  </a:lnTo>
                  <a:lnTo>
                    <a:pt x="24" y="819"/>
                  </a:lnTo>
                  <a:lnTo>
                    <a:pt x="46" y="860"/>
                  </a:lnTo>
                  <a:lnTo>
                    <a:pt x="61" y="897"/>
                  </a:lnTo>
                  <a:lnTo>
                    <a:pt x="59" y="928"/>
                  </a:lnTo>
                  <a:lnTo>
                    <a:pt x="22" y="962"/>
                  </a:lnTo>
                  <a:lnTo>
                    <a:pt x="15" y="987"/>
                  </a:lnTo>
                  <a:lnTo>
                    <a:pt x="22" y="1046"/>
                  </a:lnTo>
                  <a:lnTo>
                    <a:pt x="40" y="1110"/>
                  </a:lnTo>
                  <a:lnTo>
                    <a:pt x="40" y="1147"/>
                  </a:lnTo>
                  <a:lnTo>
                    <a:pt x="37" y="1175"/>
                  </a:lnTo>
                  <a:lnTo>
                    <a:pt x="9" y="1221"/>
                  </a:lnTo>
                  <a:lnTo>
                    <a:pt x="0" y="1257"/>
                  </a:lnTo>
                  <a:lnTo>
                    <a:pt x="3" y="1296"/>
                  </a:lnTo>
                  <a:lnTo>
                    <a:pt x="22" y="1326"/>
                  </a:lnTo>
                  <a:lnTo>
                    <a:pt x="44" y="1352"/>
                  </a:lnTo>
                  <a:lnTo>
                    <a:pt x="24" y="1389"/>
                  </a:lnTo>
                  <a:lnTo>
                    <a:pt x="15" y="1426"/>
                  </a:lnTo>
                  <a:lnTo>
                    <a:pt x="31" y="1456"/>
                  </a:lnTo>
                  <a:lnTo>
                    <a:pt x="59" y="1478"/>
                  </a:lnTo>
                  <a:lnTo>
                    <a:pt x="61" y="1514"/>
                  </a:lnTo>
                  <a:lnTo>
                    <a:pt x="61" y="1543"/>
                  </a:lnTo>
                  <a:lnTo>
                    <a:pt x="65" y="1583"/>
                  </a:lnTo>
                  <a:lnTo>
                    <a:pt x="112" y="1551"/>
                  </a:lnTo>
                  <a:lnTo>
                    <a:pt x="161" y="1524"/>
                  </a:lnTo>
                  <a:lnTo>
                    <a:pt x="206" y="1509"/>
                  </a:lnTo>
                  <a:lnTo>
                    <a:pt x="275" y="1509"/>
                  </a:lnTo>
                  <a:lnTo>
                    <a:pt x="324" y="1502"/>
                  </a:lnTo>
                  <a:lnTo>
                    <a:pt x="353" y="1478"/>
                  </a:lnTo>
                  <a:lnTo>
                    <a:pt x="405" y="1463"/>
                  </a:lnTo>
                  <a:lnTo>
                    <a:pt x="377" y="1434"/>
                  </a:lnTo>
                  <a:lnTo>
                    <a:pt x="368" y="1391"/>
                  </a:lnTo>
                  <a:lnTo>
                    <a:pt x="385" y="1345"/>
                  </a:lnTo>
                  <a:lnTo>
                    <a:pt x="383" y="1279"/>
                  </a:lnTo>
                  <a:lnTo>
                    <a:pt x="368" y="1230"/>
                  </a:lnTo>
                  <a:lnTo>
                    <a:pt x="353" y="1206"/>
                  </a:lnTo>
                  <a:lnTo>
                    <a:pt x="349" y="1169"/>
                  </a:lnTo>
                  <a:lnTo>
                    <a:pt x="368" y="1125"/>
                  </a:lnTo>
                  <a:lnTo>
                    <a:pt x="361" y="1095"/>
                  </a:lnTo>
                  <a:lnTo>
                    <a:pt x="324" y="1044"/>
                  </a:lnTo>
                  <a:lnTo>
                    <a:pt x="325" y="1014"/>
                  </a:lnTo>
                  <a:lnTo>
                    <a:pt x="340" y="987"/>
                  </a:lnTo>
                  <a:lnTo>
                    <a:pt x="375" y="951"/>
                  </a:lnTo>
                  <a:lnTo>
                    <a:pt x="362" y="921"/>
                  </a:lnTo>
                  <a:lnTo>
                    <a:pt x="338" y="860"/>
                  </a:lnTo>
                  <a:lnTo>
                    <a:pt x="318" y="819"/>
                  </a:lnTo>
                  <a:lnTo>
                    <a:pt x="318" y="773"/>
                  </a:lnTo>
                  <a:lnTo>
                    <a:pt x="385" y="750"/>
                  </a:lnTo>
                  <a:lnTo>
                    <a:pt x="392" y="708"/>
                  </a:lnTo>
                  <a:lnTo>
                    <a:pt x="385" y="683"/>
                  </a:lnTo>
                  <a:lnTo>
                    <a:pt x="368" y="661"/>
                  </a:lnTo>
                  <a:lnTo>
                    <a:pt x="370" y="624"/>
                  </a:lnTo>
                  <a:lnTo>
                    <a:pt x="368" y="581"/>
                  </a:lnTo>
                  <a:lnTo>
                    <a:pt x="349" y="559"/>
                  </a:lnTo>
                  <a:lnTo>
                    <a:pt x="334" y="529"/>
                  </a:lnTo>
                  <a:lnTo>
                    <a:pt x="346" y="500"/>
                  </a:lnTo>
                  <a:lnTo>
                    <a:pt x="361" y="466"/>
                  </a:lnTo>
                  <a:lnTo>
                    <a:pt x="361" y="443"/>
                  </a:lnTo>
                  <a:lnTo>
                    <a:pt x="338" y="414"/>
                  </a:lnTo>
                  <a:lnTo>
                    <a:pt x="331" y="389"/>
                  </a:lnTo>
                  <a:lnTo>
                    <a:pt x="338" y="370"/>
                  </a:lnTo>
                  <a:lnTo>
                    <a:pt x="361" y="355"/>
                  </a:lnTo>
                  <a:lnTo>
                    <a:pt x="362" y="331"/>
                  </a:lnTo>
                  <a:lnTo>
                    <a:pt x="355" y="315"/>
                  </a:lnTo>
                  <a:lnTo>
                    <a:pt x="331" y="279"/>
                  </a:lnTo>
                  <a:lnTo>
                    <a:pt x="324" y="238"/>
                  </a:lnTo>
                  <a:lnTo>
                    <a:pt x="325" y="206"/>
                  </a:lnTo>
                  <a:lnTo>
                    <a:pt x="349" y="176"/>
                  </a:lnTo>
                  <a:lnTo>
                    <a:pt x="407" y="112"/>
                  </a:lnTo>
                  <a:lnTo>
                    <a:pt x="427" y="58"/>
                  </a:lnTo>
                  <a:lnTo>
                    <a:pt x="427" y="15"/>
                  </a:lnTo>
                  <a:lnTo>
                    <a:pt x="407" y="0"/>
                  </a:lnTo>
                  <a:lnTo>
                    <a:pt x="377" y="15"/>
                  </a:lnTo>
                  <a:lnTo>
                    <a:pt x="303" y="61"/>
                  </a:lnTo>
                  <a:lnTo>
                    <a:pt x="235" y="90"/>
                  </a:lnTo>
                  <a:lnTo>
                    <a:pt x="164" y="120"/>
                  </a:lnTo>
                  <a:lnTo>
                    <a:pt x="117" y="135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09" name="Freeform 1093"/>
            <p:cNvSpPr>
              <a:spLocks/>
            </p:cNvSpPr>
            <p:nvPr/>
          </p:nvSpPr>
          <p:spPr bwMode="auto">
            <a:xfrm>
              <a:off x="310" y="2475"/>
              <a:ext cx="381" cy="809"/>
            </a:xfrm>
            <a:custGeom>
              <a:avLst/>
              <a:gdLst>
                <a:gd name="T0" fmla="*/ 498 w 761"/>
                <a:gd name="T1" fmla="*/ 1521 h 1619"/>
                <a:gd name="T2" fmla="*/ 351 w 761"/>
                <a:gd name="T3" fmla="*/ 1573 h 1619"/>
                <a:gd name="T4" fmla="*/ 61 w 761"/>
                <a:gd name="T5" fmla="*/ 1310 h 1619"/>
                <a:gd name="T6" fmla="*/ 46 w 761"/>
                <a:gd name="T7" fmla="*/ 1354 h 1619"/>
                <a:gd name="T8" fmla="*/ 361 w 761"/>
                <a:gd name="T9" fmla="*/ 1619 h 1619"/>
                <a:gd name="T10" fmla="*/ 513 w 761"/>
                <a:gd name="T11" fmla="*/ 1538 h 1619"/>
                <a:gd name="T12" fmla="*/ 720 w 761"/>
                <a:gd name="T13" fmla="*/ 1470 h 1619"/>
                <a:gd name="T14" fmla="*/ 711 w 761"/>
                <a:gd name="T15" fmla="*/ 1354 h 1619"/>
                <a:gd name="T16" fmla="*/ 668 w 761"/>
                <a:gd name="T17" fmla="*/ 1227 h 1619"/>
                <a:gd name="T18" fmla="*/ 689 w 761"/>
                <a:gd name="T19" fmla="*/ 1124 h 1619"/>
                <a:gd name="T20" fmla="*/ 644 w 761"/>
                <a:gd name="T21" fmla="*/ 1024 h 1619"/>
                <a:gd name="T22" fmla="*/ 667 w 761"/>
                <a:gd name="T23" fmla="*/ 907 h 1619"/>
                <a:gd name="T24" fmla="*/ 683 w 761"/>
                <a:gd name="T25" fmla="*/ 789 h 1619"/>
                <a:gd name="T26" fmla="*/ 689 w 761"/>
                <a:gd name="T27" fmla="*/ 642 h 1619"/>
                <a:gd name="T28" fmla="*/ 659 w 761"/>
                <a:gd name="T29" fmla="*/ 517 h 1619"/>
                <a:gd name="T30" fmla="*/ 644 w 761"/>
                <a:gd name="T31" fmla="*/ 419 h 1619"/>
                <a:gd name="T32" fmla="*/ 681 w 761"/>
                <a:gd name="T33" fmla="*/ 334 h 1619"/>
                <a:gd name="T34" fmla="*/ 662 w 761"/>
                <a:gd name="T35" fmla="*/ 192 h 1619"/>
                <a:gd name="T36" fmla="*/ 755 w 761"/>
                <a:gd name="T37" fmla="*/ 17 h 1619"/>
                <a:gd name="T38" fmla="*/ 714 w 761"/>
                <a:gd name="T39" fmla="*/ 54 h 1619"/>
                <a:gd name="T40" fmla="*/ 618 w 761"/>
                <a:gd name="T41" fmla="*/ 214 h 1619"/>
                <a:gd name="T42" fmla="*/ 478 w 761"/>
                <a:gd name="T43" fmla="*/ 345 h 1619"/>
                <a:gd name="T44" fmla="*/ 622 w 761"/>
                <a:gd name="T45" fmla="*/ 297 h 1619"/>
                <a:gd name="T46" fmla="*/ 610 w 761"/>
                <a:gd name="T47" fmla="*/ 390 h 1619"/>
                <a:gd name="T48" fmla="*/ 541 w 761"/>
                <a:gd name="T49" fmla="*/ 487 h 1619"/>
                <a:gd name="T50" fmla="*/ 640 w 761"/>
                <a:gd name="T51" fmla="*/ 465 h 1619"/>
                <a:gd name="T52" fmla="*/ 615 w 761"/>
                <a:gd name="T53" fmla="*/ 539 h 1619"/>
                <a:gd name="T54" fmla="*/ 608 w 761"/>
                <a:gd name="T55" fmla="*/ 620 h 1619"/>
                <a:gd name="T56" fmla="*/ 463 w 761"/>
                <a:gd name="T57" fmla="*/ 728 h 1619"/>
                <a:gd name="T58" fmla="*/ 625 w 761"/>
                <a:gd name="T59" fmla="*/ 654 h 1619"/>
                <a:gd name="T60" fmla="*/ 683 w 761"/>
                <a:gd name="T61" fmla="*/ 728 h 1619"/>
                <a:gd name="T62" fmla="*/ 585 w 761"/>
                <a:gd name="T63" fmla="*/ 796 h 1619"/>
                <a:gd name="T64" fmla="*/ 405 w 761"/>
                <a:gd name="T65" fmla="*/ 885 h 1619"/>
                <a:gd name="T66" fmla="*/ 610 w 761"/>
                <a:gd name="T67" fmla="*/ 848 h 1619"/>
                <a:gd name="T68" fmla="*/ 652 w 761"/>
                <a:gd name="T69" fmla="*/ 985 h 1619"/>
                <a:gd name="T70" fmla="*/ 409 w 761"/>
                <a:gd name="T71" fmla="*/ 1050 h 1619"/>
                <a:gd name="T72" fmla="*/ 541 w 761"/>
                <a:gd name="T73" fmla="*/ 1046 h 1619"/>
                <a:gd name="T74" fmla="*/ 625 w 761"/>
                <a:gd name="T75" fmla="*/ 1087 h 1619"/>
                <a:gd name="T76" fmla="*/ 622 w 761"/>
                <a:gd name="T77" fmla="*/ 1168 h 1619"/>
                <a:gd name="T78" fmla="*/ 389 w 761"/>
                <a:gd name="T79" fmla="*/ 1214 h 1619"/>
                <a:gd name="T80" fmla="*/ 504 w 761"/>
                <a:gd name="T81" fmla="*/ 1214 h 1619"/>
                <a:gd name="T82" fmla="*/ 637 w 761"/>
                <a:gd name="T83" fmla="*/ 1193 h 1619"/>
                <a:gd name="T84" fmla="*/ 522 w 761"/>
                <a:gd name="T85" fmla="*/ 1303 h 1619"/>
                <a:gd name="T86" fmla="*/ 389 w 761"/>
                <a:gd name="T87" fmla="*/ 1366 h 1619"/>
                <a:gd name="T88" fmla="*/ 556 w 761"/>
                <a:gd name="T89" fmla="*/ 1307 h 1619"/>
                <a:gd name="T90" fmla="*/ 655 w 761"/>
                <a:gd name="T91" fmla="*/ 1285 h 1619"/>
                <a:gd name="T92" fmla="*/ 652 w 761"/>
                <a:gd name="T93" fmla="*/ 1381 h 1619"/>
                <a:gd name="T94" fmla="*/ 667 w 761"/>
                <a:gd name="T95" fmla="*/ 1462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1" h="1619">
                  <a:moveTo>
                    <a:pt x="647" y="1465"/>
                  </a:moveTo>
                  <a:lnTo>
                    <a:pt x="615" y="1502"/>
                  </a:lnTo>
                  <a:lnTo>
                    <a:pt x="563" y="1514"/>
                  </a:lnTo>
                  <a:lnTo>
                    <a:pt x="498" y="1521"/>
                  </a:lnTo>
                  <a:lnTo>
                    <a:pt x="426" y="1536"/>
                  </a:lnTo>
                  <a:lnTo>
                    <a:pt x="380" y="1564"/>
                  </a:lnTo>
                  <a:lnTo>
                    <a:pt x="365" y="1579"/>
                  </a:lnTo>
                  <a:lnTo>
                    <a:pt x="351" y="1573"/>
                  </a:lnTo>
                  <a:lnTo>
                    <a:pt x="265" y="1508"/>
                  </a:lnTo>
                  <a:lnTo>
                    <a:pt x="154" y="1421"/>
                  </a:lnTo>
                  <a:lnTo>
                    <a:pt x="117" y="1366"/>
                  </a:lnTo>
                  <a:lnTo>
                    <a:pt x="61" y="1310"/>
                  </a:lnTo>
                  <a:lnTo>
                    <a:pt x="45" y="1266"/>
                  </a:lnTo>
                  <a:lnTo>
                    <a:pt x="0" y="1260"/>
                  </a:lnTo>
                  <a:lnTo>
                    <a:pt x="23" y="1307"/>
                  </a:lnTo>
                  <a:lnTo>
                    <a:pt x="46" y="1354"/>
                  </a:lnTo>
                  <a:lnTo>
                    <a:pt x="117" y="1406"/>
                  </a:lnTo>
                  <a:lnTo>
                    <a:pt x="167" y="1470"/>
                  </a:lnTo>
                  <a:lnTo>
                    <a:pt x="287" y="1545"/>
                  </a:lnTo>
                  <a:lnTo>
                    <a:pt x="361" y="1619"/>
                  </a:lnTo>
                  <a:lnTo>
                    <a:pt x="389" y="1612"/>
                  </a:lnTo>
                  <a:lnTo>
                    <a:pt x="420" y="1575"/>
                  </a:lnTo>
                  <a:lnTo>
                    <a:pt x="461" y="1553"/>
                  </a:lnTo>
                  <a:lnTo>
                    <a:pt x="513" y="1538"/>
                  </a:lnTo>
                  <a:lnTo>
                    <a:pt x="622" y="1529"/>
                  </a:lnTo>
                  <a:lnTo>
                    <a:pt x="655" y="1508"/>
                  </a:lnTo>
                  <a:lnTo>
                    <a:pt x="711" y="1495"/>
                  </a:lnTo>
                  <a:lnTo>
                    <a:pt x="720" y="1470"/>
                  </a:lnTo>
                  <a:lnTo>
                    <a:pt x="703" y="1440"/>
                  </a:lnTo>
                  <a:lnTo>
                    <a:pt x="683" y="1411"/>
                  </a:lnTo>
                  <a:lnTo>
                    <a:pt x="696" y="1374"/>
                  </a:lnTo>
                  <a:lnTo>
                    <a:pt x="711" y="1354"/>
                  </a:lnTo>
                  <a:lnTo>
                    <a:pt x="711" y="1322"/>
                  </a:lnTo>
                  <a:lnTo>
                    <a:pt x="696" y="1273"/>
                  </a:lnTo>
                  <a:lnTo>
                    <a:pt x="689" y="1249"/>
                  </a:lnTo>
                  <a:lnTo>
                    <a:pt x="668" y="1227"/>
                  </a:lnTo>
                  <a:lnTo>
                    <a:pt x="659" y="1201"/>
                  </a:lnTo>
                  <a:lnTo>
                    <a:pt x="668" y="1176"/>
                  </a:lnTo>
                  <a:lnTo>
                    <a:pt x="690" y="1156"/>
                  </a:lnTo>
                  <a:lnTo>
                    <a:pt x="689" y="1124"/>
                  </a:lnTo>
                  <a:lnTo>
                    <a:pt x="677" y="1102"/>
                  </a:lnTo>
                  <a:lnTo>
                    <a:pt x="652" y="1068"/>
                  </a:lnTo>
                  <a:lnTo>
                    <a:pt x="637" y="1050"/>
                  </a:lnTo>
                  <a:lnTo>
                    <a:pt x="644" y="1024"/>
                  </a:lnTo>
                  <a:lnTo>
                    <a:pt x="681" y="1002"/>
                  </a:lnTo>
                  <a:lnTo>
                    <a:pt x="696" y="972"/>
                  </a:lnTo>
                  <a:lnTo>
                    <a:pt x="690" y="948"/>
                  </a:lnTo>
                  <a:lnTo>
                    <a:pt x="667" y="907"/>
                  </a:lnTo>
                  <a:lnTo>
                    <a:pt x="640" y="855"/>
                  </a:lnTo>
                  <a:lnTo>
                    <a:pt x="630" y="818"/>
                  </a:lnTo>
                  <a:lnTo>
                    <a:pt x="644" y="803"/>
                  </a:lnTo>
                  <a:lnTo>
                    <a:pt x="683" y="789"/>
                  </a:lnTo>
                  <a:lnTo>
                    <a:pt x="705" y="774"/>
                  </a:lnTo>
                  <a:lnTo>
                    <a:pt x="711" y="728"/>
                  </a:lnTo>
                  <a:lnTo>
                    <a:pt x="683" y="676"/>
                  </a:lnTo>
                  <a:lnTo>
                    <a:pt x="689" y="642"/>
                  </a:lnTo>
                  <a:lnTo>
                    <a:pt x="699" y="610"/>
                  </a:lnTo>
                  <a:lnTo>
                    <a:pt x="674" y="573"/>
                  </a:lnTo>
                  <a:lnTo>
                    <a:pt x="652" y="539"/>
                  </a:lnTo>
                  <a:lnTo>
                    <a:pt x="659" y="517"/>
                  </a:lnTo>
                  <a:lnTo>
                    <a:pt x="674" y="495"/>
                  </a:lnTo>
                  <a:lnTo>
                    <a:pt x="674" y="458"/>
                  </a:lnTo>
                  <a:lnTo>
                    <a:pt x="659" y="437"/>
                  </a:lnTo>
                  <a:lnTo>
                    <a:pt x="644" y="419"/>
                  </a:lnTo>
                  <a:lnTo>
                    <a:pt x="647" y="391"/>
                  </a:lnTo>
                  <a:lnTo>
                    <a:pt x="674" y="378"/>
                  </a:lnTo>
                  <a:lnTo>
                    <a:pt x="689" y="363"/>
                  </a:lnTo>
                  <a:lnTo>
                    <a:pt x="681" y="334"/>
                  </a:lnTo>
                  <a:lnTo>
                    <a:pt x="652" y="297"/>
                  </a:lnTo>
                  <a:lnTo>
                    <a:pt x="640" y="264"/>
                  </a:lnTo>
                  <a:lnTo>
                    <a:pt x="637" y="227"/>
                  </a:lnTo>
                  <a:lnTo>
                    <a:pt x="662" y="192"/>
                  </a:lnTo>
                  <a:lnTo>
                    <a:pt x="714" y="134"/>
                  </a:lnTo>
                  <a:lnTo>
                    <a:pt x="740" y="91"/>
                  </a:lnTo>
                  <a:lnTo>
                    <a:pt x="761" y="54"/>
                  </a:lnTo>
                  <a:lnTo>
                    <a:pt x="755" y="17"/>
                  </a:lnTo>
                  <a:lnTo>
                    <a:pt x="735" y="0"/>
                  </a:lnTo>
                  <a:lnTo>
                    <a:pt x="720" y="3"/>
                  </a:lnTo>
                  <a:lnTo>
                    <a:pt x="696" y="32"/>
                  </a:lnTo>
                  <a:lnTo>
                    <a:pt x="714" y="54"/>
                  </a:lnTo>
                  <a:lnTo>
                    <a:pt x="711" y="91"/>
                  </a:lnTo>
                  <a:lnTo>
                    <a:pt x="677" y="155"/>
                  </a:lnTo>
                  <a:lnTo>
                    <a:pt x="632" y="192"/>
                  </a:lnTo>
                  <a:lnTo>
                    <a:pt x="618" y="214"/>
                  </a:lnTo>
                  <a:lnTo>
                    <a:pt x="608" y="242"/>
                  </a:lnTo>
                  <a:lnTo>
                    <a:pt x="603" y="260"/>
                  </a:lnTo>
                  <a:lnTo>
                    <a:pt x="537" y="311"/>
                  </a:lnTo>
                  <a:lnTo>
                    <a:pt x="478" y="345"/>
                  </a:lnTo>
                  <a:lnTo>
                    <a:pt x="470" y="370"/>
                  </a:lnTo>
                  <a:lnTo>
                    <a:pt x="491" y="375"/>
                  </a:lnTo>
                  <a:lnTo>
                    <a:pt x="578" y="311"/>
                  </a:lnTo>
                  <a:lnTo>
                    <a:pt x="622" y="297"/>
                  </a:lnTo>
                  <a:lnTo>
                    <a:pt x="644" y="338"/>
                  </a:lnTo>
                  <a:lnTo>
                    <a:pt x="652" y="356"/>
                  </a:lnTo>
                  <a:lnTo>
                    <a:pt x="630" y="375"/>
                  </a:lnTo>
                  <a:lnTo>
                    <a:pt x="610" y="390"/>
                  </a:lnTo>
                  <a:lnTo>
                    <a:pt x="608" y="415"/>
                  </a:lnTo>
                  <a:lnTo>
                    <a:pt x="615" y="441"/>
                  </a:lnTo>
                  <a:lnTo>
                    <a:pt x="596" y="462"/>
                  </a:lnTo>
                  <a:lnTo>
                    <a:pt x="541" y="487"/>
                  </a:lnTo>
                  <a:lnTo>
                    <a:pt x="461" y="521"/>
                  </a:lnTo>
                  <a:lnTo>
                    <a:pt x="491" y="532"/>
                  </a:lnTo>
                  <a:lnTo>
                    <a:pt x="573" y="499"/>
                  </a:lnTo>
                  <a:lnTo>
                    <a:pt x="640" y="465"/>
                  </a:lnTo>
                  <a:lnTo>
                    <a:pt x="652" y="473"/>
                  </a:lnTo>
                  <a:lnTo>
                    <a:pt x="644" y="495"/>
                  </a:lnTo>
                  <a:lnTo>
                    <a:pt x="622" y="517"/>
                  </a:lnTo>
                  <a:lnTo>
                    <a:pt x="615" y="539"/>
                  </a:lnTo>
                  <a:lnTo>
                    <a:pt x="625" y="568"/>
                  </a:lnTo>
                  <a:lnTo>
                    <a:pt x="652" y="591"/>
                  </a:lnTo>
                  <a:lnTo>
                    <a:pt x="652" y="610"/>
                  </a:lnTo>
                  <a:lnTo>
                    <a:pt x="608" y="620"/>
                  </a:lnTo>
                  <a:lnTo>
                    <a:pt x="571" y="669"/>
                  </a:lnTo>
                  <a:lnTo>
                    <a:pt x="526" y="698"/>
                  </a:lnTo>
                  <a:lnTo>
                    <a:pt x="467" y="713"/>
                  </a:lnTo>
                  <a:lnTo>
                    <a:pt x="463" y="728"/>
                  </a:lnTo>
                  <a:lnTo>
                    <a:pt x="500" y="722"/>
                  </a:lnTo>
                  <a:lnTo>
                    <a:pt x="578" y="698"/>
                  </a:lnTo>
                  <a:lnTo>
                    <a:pt x="608" y="676"/>
                  </a:lnTo>
                  <a:lnTo>
                    <a:pt x="625" y="654"/>
                  </a:lnTo>
                  <a:lnTo>
                    <a:pt x="652" y="650"/>
                  </a:lnTo>
                  <a:lnTo>
                    <a:pt x="652" y="676"/>
                  </a:lnTo>
                  <a:lnTo>
                    <a:pt x="668" y="700"/>
                  </a:lnTo>
                  <a:lnTo>
                    <a:pt x="683" y="728"/>
                  </a:lnTo>
                  <a:lnTo>
                    <a:pt x="674" y="750"/>
                  </a:lnTo>
                  <a:lnTo>
                    <a:pt x="640" y="765"/>
                  </a:lnTo>
                  <a:lnTo>
                    <a:pt x="608" y="774"/>
                  </a:lnTo>
                  <a:lnTo>
                    <a:pt x="585" y="796"/>
                  </a:lnTo>
                  <a:lnTo>
                    <a:pt x="485" y="826"/>
                  </a:lnTo>
                  <a:lnTo>
                    <a:pt x="411" y="852"/>
                  </a:lnTo>
                  <a:lnTo>
                    <a:pt x="383" y="867"/>
                  </a:lnTo>
                  <a:lnTo>
                    <a:pt x="405" y="885"/>
                  </a:lnTo>
                  <a:lnTo>
                    <a:pt x="448" y="874"/>
                  </a:lnTo>
                  <a:lnTo>
                    <a:pt x="537" y="840"/>
                  </a:lnTo>
                  <a:lnTo>
                    <a:pt x="596" y="823"/>
                  </a:lnTo>
                  <a:lnTo>
                    <a:pt x="610" y="848"/>
                  </a:lnTo>
                  <a:lnTo>
                    <a:pt x="625" y="892"/>
                  </a:lnTo>
                  <a:lnTo>
                    <a:pt x="652" y="929"/>
                  </a:lnTo>
                  <a:lnTo>
                    <a:pt x="655" y="957"/>
                  </a:lnTo>
                  <a:lnTo>
                    <a:pt x="652" y="985"/>
                  </a:lnTo>
                  <a:lnTo>
                    <a:pt x="622" y="994"/>
                  </a:lnTo>
                  <a:lnTo>
                    <a:pt x="571" y="1007"/>
                  </a:lnTo>
                  <a:lnTo>
                    <a:pt x="504" y="1037"/>
                  </a:lnTo>
                  <a:lnTo>
                    <a:pt x="409" y="1050"/>
                  </a:lnTo>
                  <a:lnTo>
                    <a:pt x="373" y="1068"/>
                  </a:lnTo>
                  <a:lnTo>
                    <a:pt x="398" y="1080"/>
                  </a:lnTo>
                  <a:lnTo>
                    <a:pt x="482" y="1068"/>
                  </a:lnTo>
                  <a:lnTo>
                    <a:pt x="541" y="1046"/>
                  </a:lnTo>
                  <a:lnTo>
                    <a:pt x="581" y="1031"/>
                  </a:lnTo>
                  <a:lnTo>
                    <a:pt x="615" y="1024"/>
                  </a:lnTo>
                  <a:lnTo>
                    <a:pt x="610" y="1050"/>
                  </a:lnTo>
                  <a:lnTo>
                    <a:pt x="625" y="1087"/>
                  </a:lnTo>
                  <a:lnTo>
                    <a:pt x="647" y="1109"/>
                  </a:lnTo>
                  <a:lnTo>
                    <a:pt x="652" y="1134"/>
                  </a:lnTo>
                  <a:lnTo>
                    <a:pt x="652" y="1156"/>
                  </a:lnTo>
                  <a:lnTo>
                    <a:pt x="622" y="1168"/>
                  </a:lnTo>
                  <a:lnTo>
                    <a:pt x="566" y="1171"/>
                  </a:lnTo>
                  <a:lnTo>
                    <a:pt x="526" y="1183"/>
                  </a:lnTo>
                  <a:lnTo>
                    <a:pt x="439" y="1213"/>
                  </a:lnTo>
                  <a:lnTo>
                    <a:pt x="389" y="1214"/>
                  </a:lnTo>
                  <a:lnTo>
                    <a:pt x="373" y="1236"/>
                  </a:lnTo>
                  <a:lnTo>
                    <a:pt x="395" y="1244"/>
                  </a:lnTo>
                  <a:lnTo>
                    <a:pt x="439" y="1235"/>
                  </a:lnTo>
                  <a:lnTo>
                    <a:pt x="504" y="1214"/>
                  </a:lnTo>
                  <a:lnTo>
                    <a:pt x="541" y="1201"/>
                  </a:lnTo>
                  <a:lnTo>
                    <a:pt x="588" y="1190"/>
                  </a:lnTo>
                  <a:lnTo>
                    <a:pt x="625" y="1193"/>
                  </a:lnTo>
                  <a:lnTo>
                    <a:pt x="637" y="1193"/>
                  </a:lnTo>
                  <a:lnTo>
                    <a:pt x="637" y="1227"/>
                  </a:lnTo>
                  <a:lnTo>
                    <a:pt x="647" y="1244"/>
                  </a:lnTo>
                  <a:lnTo>
                    <a:pt x="581" y="1260"/>
                  </a:lnTo>
                  <a:lnTo>
                    <a:pt x="522" y="1303"/>
                  </a:lnTo>
                  <a:lnTo>
                    <a:pt x="456" y="1325"/>
                  </a:lnTo>
                  <a:lnTo>
                    <a:pt x="411" y="1332"/>
                  </a:lnTo>
                  <a:lnTo>
                    <a:pt x="374" y="1352"/>
                  </a:lnTo>
                  <a:lnTo>
                    <a:pt x="389" y="1366"/>
                  </a:lnTo>
                  <a:lnTo>
                    <a:pt x="426" y="1354"/>
                  </a:lnTo>
                  <a:lnTo>
                    <a:pt x="467" y="1340"/>
                  </a:lnTo>
                  <a:lnTo>
                    <a:pt x="515" y="1332"/>
                  </a:lnTo>
                  <a:lnTo>
                    <a:pt x="556" y="1307"/>
                  </a:lnTo>
                  <a:lnTo>
                    <a:pt x="578" y="1285"/>
                  </a:lnTo>
                  <a:lnTo>
                    <a:pt x="608" y="1281"/>
                  </a:lnTo>
                  <a:lnTo>
                    <a:pt x="644" y="1281"/>
                  </a:lnTo>
                  <a:lnTo>
                    <a:pt x="655" y="1285"/>
                  </a:lnTo>
                  <a:lnTo>
                    <a:pt x="667" y="1310"/>
                  </a:lnTo>
                  <a:lnTo>
                    <a:pt x="674" y="1340"/>
                  </a:lnTo>
                  <a:lnTo>
                    <a:pt x="667" y="1366"/>
                  </a:lnTo>
                  <a:lnTo>
                    <a:pt x="652" y="1381"/>
                  </a:lnTo>
                  <a:lnTo>
                    <a:pt x="640" y="1418"/>
                  </a:lnTo>
                  <a:lnTo>
                    <a:pt x="652" y="1433"/>
                  </a:lnTo>
                  <a:lnTo>
                    <a:pt x="667" y="1448"/>
                  </a:lnTo>
                  <a:lnTo>
                    <a:pt x="667" y="1462"/>
                  </a:lnTo>
                  <a:lnTo>
                    <a:pt x="647" y="1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0" name="Freeform 1094"/>
            <p:cNvSpPr>
              <a:spLocks/>
            </p:cNvSpPr>
            <p:nvPr/>
          </p:nvSpPr>
          <p:spPr bwMode="auto">
            <a:xfrm>
              <a:off x="512" y="3170"/>
              <a:ext cx="110" cy="36"/>
            </a:xfrm>
            <a:custGeom>
              <a:avLst/>
              <a:gdLst>
                <a:gd name="T0" fmla="*/ 0 w 222"/>
                <a:gd name="T1" fmla="*/ 57 h 72"/>
                <a:gd name="T2" fmla="*/ 89 w 222"/>
                <a:gd name="T3" fmla="*/ 54 h 72"/>
                <a:gd name="T4" fmla="*/ 123 w 222"/>
                <a:gd name="T5" fmla="*/ 35 h 72"/>
                <a:gd name="T6" fmla="*/ 152 w 222"/>
                <a:gd name="T7" fmla="*/ 13 h 72"/>
                <a:gd name="T8" fmla="*/ 207 w 222"/>
                <a:gd name="T9" fmla="*/ 0 h 72"/>
                <a:gd name="T10" fmla="*/ 222 w 222"/>
                <a:gd name="T11" fmla="*/ 13 h 72"/>
                <a:gd name="T12" fmla="*/ 198 w 222"/>
                <a:gd name="T13" fmla="*/ 20 h 72"/>
                <a:gd name="T14" fmla="*/ 160 w 222"/>
                <a:gd name="T15" fmla="*/ 41 h 72"/>
                <a:gd name="T16" fmla="*/ 140 w 222"/>
                <a:gd name="T17" fmla="*/ 54 h 72"/>
                <a:gd name="T18" fmla="*/ 104 w 222"/>
                <a:gd name="T19" fmla="*/ 64 h 72"/>
                <a:gd name="T20" fmla="*/ 49 w 222"/>
                <a:gd name="T21" fmla="*/ 69 h 72"/>
                <a:gd name="T22" fmla="*/ 6 w 222"/>
                <a:gd name="T23" fmla="*/ 72 h 72"/>
                <a:gd name="T24" fmla="*/ 0 w 222"/>
                <a:gd name="T25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72">
                  <a:moveTo>
                    <a:pt x="0" y="57"/>
                  </a:moveTo>
                  <a:lnTo>
                    <a:pt x="89" y="54"/>
                  </a:lnTo>
                  <a:lnTo>
                    <a:pt x="123" y="35"/>
                  </a:lnTo>
                  <a:lnTo>
                    <a:pt x="152" y="13"/>
                  </a:lnTo>
                  <a:lnTo>
                    <a:pt x="207" y="0"/>
                  </a:lnTo>
                  <a:lnTo>
                    <a:pt x="222" y="13"/>
                  </a:lnTo>
                  <a:lnTo>
                    <a:pt x="198" y="20"/>
                  </a:lnTo>
                  <a:lnTo>
                    <a:pt x="160" y="41"/>
                  </a:lnTo>
                  <a:lnTo>
                    <a:pt x="140" y="54"/>
                  </a:lnTo>
                  <a:lnTo>
                    <a:pt x="104" y="64"/>
                  </a:lnTo>
                  <a:lnTo>
                    <a:pt x="49" y="69"/>
                  </a:lnTo>
                  <a:lnTo>
                    <a:pt x="6" y="7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1" name="Freeform 1095"/>
            <p:cNvSpPr>
              <a:spLocks/>
            </p:cNvSpPr>
            <p:nvPr/>
          </p:nvSpPr>
          <p:spPr bwMode="auto">
            <a:xfrm>
              <a:off x="343" y="2378"/>
              <a:ext cx="320" cy="174"/>
            </a:xfrm>
            <a:custGeom>
              <a:avLst/>
              <a:gdLst>
                <a:gd name="T0" fmla="*/ 19 w 640"/>
                <a:gd name="T1" fmla="*/ 39 h 347"/>
                <a:gd name="T2" fmla="*/ 95 w 640"/>
                <a:gd name="T3" fmla="*/ 43 h 347"/>
                <a:gd name="T4" fmla="*/ 176 w 640"/>
                <a:gd name="T5" fmla="*/ 46 h 347"/>
                <a:gd name="T6" fmla="*/ 228 w 640"/>
                <a:gd name="T7" fmla="*/ 46 h 347"/>
                <a:gd name="T8" fmla="*/ 269 w 640"/>
                <a:gd name="T9" fmla="*/ 37 h 347"/>
                <a:gd name="T10" fmla="*/ 336 w 640"/>
                <a:gd name="T11" fmla="*/ 17 h 347"/>
                <a:gd name="T12" fmla="*/ 368 w 640"/>
                <a:gd name="T13" fmla="*/ 0 h 347"/>
                <a:gd name="T14" fmla="*/ 411 w 640"/>
                <a:gd name="T15" fmla="*/ 24 h 347"/>
                <a:gd name="T16" fmla="*/ 482 w 640"/>
                <a:gd name="T17" fmla="*/ 73 h 347"/>
                <a:gd name="T18" fmla="*/ 534 w 640"/>
                <a:gd name="T19" fmla="*/ 109 h 347"/>
                <a:gd name="T20" fmla="*/ 600 w 640"/>
                <a:gd name="T21" fmla="*/ 155 h 347"/>
                <a:gd name="T22" fmla="*/ 640 w 640"/>
                <a:gd name="T23" fmla="*/ 191 h 347"/>
                <a:gd name="T24" fmla="*/ 603 w 640"/>
                <a:gd name="T25" fmla="*/ 222 h 347"/>
                <a:gd name="T26" fmla="*/ 566 w 640"/>
                <a:gd name="T27" fmla="*/ 257 h 347"/>
                <a:gd name="T28" fmla="*/ 507 w 640"/>
                <a:gd name="T29" fmla="*/ 281 h 347"/>
                <a:gd name="T30" fmla="*/ 446 w 640"/>
                <a:gd name="T31" fmla="*/ 307 h 347"/>
                <a:gd name="T32" fmla="*/ 389 w 640"/>
                <a:gd name="T33" fmla="*/ 329 h 347"/>
                <a:gd name="T34" fmla="*/ 338 w 640"/>
                <a:gd name="T35" fmla="*/ 337 h 347"/>
                <a:gd name="T36" fmla="*/ 284 w 640"/>
                <a:gd name="T37" fmla="*/ 347 h 347"/>
                <a:gd name="T38" fmla="*/ 217 w 640"/>
                <a:gd name="T39" fmla="*/ 300 h 347"/>
                <a:gd name="T40" fmla="*/ 167 w 640"/>
                <a:gd name="T41" fmla="*/ 259 h 347"/>
                <a:gd name="T42" fmla="*/ 108 w 640"/>
                <a:gd name="T43" fmla="*/ 207 h 347"/>
                <a:gd name="T44" fmla="*/ 59 w 640"/>
                <a:gd name="T45" fmla="*/ 155 h 347"/>
                <a:gd name="T46" fmla="*/ 22 w 640"/>
                <a:gd name="T47" fmla="*/ 120 h 347"/>
                <a:gd name="T48" fmla="*/ 0 w 640"/>
                <a:gd name="T49" fmla="*/ 68 h 347"/>
                <a:gd name="T50" fmla="*/ 19 w 640"/>
                <a:gd name="T51" fmla="*/ 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" h="347">
                  <a:moveTo>
                    <a:pt x="19" y="39"/>
                  </a:moveTo>
                  <a:lnTo>
                    <a:pt x="95" y="43"/>
                  </a:lnTo>
                  <a:lnTo>
                    <a:pt x="176" y="46"/>
                  </a:lnTo>
                  <a:lnTo>
                    <a:pt x="228" y="46"/>
                  </a:lnTo>
                  <a:lnTo>
                    <a:pt x="269" y="37"/>
                  </a:lnTo>
                  <a:lnTo>
                    <a:pt x="336" y="17"/>
                  </a:lnTo>
                  <a:lnTo>
                    <a:pt x="368" y="0"/>
                  </a:lnTo>
                  <a:lnTo>
                    <a:pt x="411" y="24"/>
                  </a:lnTo>
                  <a:lnTo>
                    <a:pt x="482" y="73"/>
                  </a:lnTo>
                  <a:lnTo>
                    <a:pt x="534" y="109"/>
                  </a:lnTo>
                  <a:lnTo>
                    <a:pt x="600" y="155"/>
                  </a:lnTo>
                  <a:lnTo>
                    <a:pt x="640" y="191"/>
                  </a:lnTo>
                  <a:lnTo>
                    <a:pt x="603" y="222"/>
                  </a:lnTo>
                  <a:lnTo>
                    <a:pt x="566" y="257"/>
                  </a:lnTo>
                  <a:lnTo>
                    <a:pt x="507" y="281"/>
                  </a:lnTo>
                  <a:lnTo>
                    <a:pt x="446" y="307"/>
                  </a:lnTo>
                  <a:lnTo>
                    <a:pt x="389" y="329"/>
                  </a:lnTo>
                  <a:lnTo>
                    <a:pt x="338" y="337"/>
                  </a:lnTo>
                  <a:lnTo>
                    <a:pt x="284" y="347"/>
                  </a:lnTo>
                  <a:lnTo>
                    <a:pt x="217" y="300"/>
                  </a:lnTo>
                  <a:lnTo>
                    <a:pt x="167" y="259"/>
                  </a:lnTo>
                  <a:lnTo>
                    <a:pt x="108" y="207"/>
                  </a:lnTo>
                  <a:lnTo>
                    <a:pt x="59" y="155"/>
                  </a:lnTo>
                  <a:lnTo>
                    <a:pt x="22" y="120"/>
                  </a:lnTo>
                  <a:lnTo>
                    <a:pt x="0" y="6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2" name="Freeform 1096"/>
            <p:cNvSpPr>
              <a:spLocks/>
            </p:cNvSpPr>
            <p:nvPr/>
          </p:nvSpPr>
          <p:spPr bwMode="auto">
            <a:xfrm>
              <a:off x="335" y="2373"/>
              <a:ext cx="346" cy="202"/>
            </a:xfrm>
            <a:custGeom>
              <a:avLst/>
              <a:gdLst>
                <a:gd name="T0" fmla="*/ 339 w 692"/>
                <a:gd name="T1" fmla="*/ 346 h 404"/>
                <a:gd name="T2" fmla="*/ 449 w 692"/>
                <a:gd name="T3" fmla="*/ 315 h 404"/>
                <a:gd name="T4" fmla="*/ 538 w 692"/>
                <a:gd name="T5" fmla="*/ 277 h 404"/>
                <a:gd name="T6" fmla="*/ 602 w 692"/>
                <a:gd name="T7" fmla="*/ 232 h 404"/>
                <a:gd name="T8" fmla="*/ 627 w 692"/>
                <a:gd name="T9" fmla="*/ 206 h 404"/>
                <a:gd name="T10" fmla="*/ 535 w 692"/>
                <a:gd name="T11" fmla="*/ 123 h 404"/>
                <a:gd name="T12" fmla="*/ 461 w 692"/>
                <a:gd name="T13" fmla="*/ 78 h 404"/>
                <a:gd name="T14" fmla="*/ 390 w 692"/>
                <a:gd name="T15" fmla="*/ 34 h 404"/>
                <a:gd name="T16" fmla="*/ 376 w 692"/>
                <a:gd name="T17" fmla="*/ 34 h 404"/>
                <a:gd name="T18" fmla="*/ 331 w 692"/>
                <a:gd name="T19" fmla="*/ 49 h 404"/>
                <a:gd name="T20" fmla="*/ 272 w 692"/>
                <a:gd name="T21" fmla="*/ 65 h 404"/>
                <a:gd name="T22" fmla="*/ 167 w 692"/>
                <a:gd name="T23" fmla="*/ 74 h 404"/>
                <a:gd name="T24" fmla="*/ 65 w 692"/>
                <a:gd name="T25" fmla="*/ 71 h 404"/>
                <a:gd name="T26" fmla="*/ 37 w 692"/>
                <a:gd name="T27" fmla="*/ 74 h 404"/>
                <a:gd name="T28" fmla="*/ 37 w 692"/>
                <a:gd name="T29" fmla="*/ 93 h 404"/>
                <a:gd name="T30" fmla="*/ 59 w 692"/>
                <a:gd name="T31" fmla="*/ 123 h 404"/>
                <a:gd name="T32" fmla="*/ 102 w 692"/>
                <a:gd name="T33" fmla="*/ 176 h 404"/>
                <a:gd name="T34" fmla="*/ 155 w 692"/>
                <a:gd name="T35" fmla="*/ 220 h 404"/>
                <a:gd name="T36" fmla="*/ 221 w 692"/>
                <a:gd name="T37" fmla="*/ 284 h 404"/>
                <a:gd name="T38" fmla="*/ 285 w 692"/>
                <a:gd name="T39" fmla="*/ 331 h 404"/>
                <a:gd name="T40" fmla="*/ 324 w 692"/>
                <a:gd name="T41" fmla="*/ 358 h 404"/>
                <a:gd name="T42" fmla="*/ 337 w 692"/>
                <a:gd name="T43" fmla="*/ 387 h 404"/>
                <a:gd name="T44" fmla="*/ 322 w 692"/>
                <a:gd name="T45" fmla="*/ 404 h 404"/>
                <a:gd name="T46" fmla="*/ 300 w 692"/>
                <a:gd name="T47" fmla="*/ 395 h 404"/>
                <a:gd name="T48" fmla="*/ 236 w 692"/>
                <a:gd name="T49" fmla="*/ 336 h 404"/>
                <a:gd name="T50" fmla="*/ 155 w 692"/>
                <a:gd name="T51" fmla="*/ 269 h 404"/>
                <a:gd name="T52" fmla="*/ 96 w 692"/>
                <a:gd name="T53" fmla="*/ 220 h 404"/>
                <a:gd name="T54" fmla="*/ 56 w 692"/>
                <a:gd name="T55" fmla="*/ 176 h 404"/>
                <a:gd name="T56" fmla="*/ 22 w 692"/>
                <a:gd name="T57" fmla="*/ 130 h 404"/>
                <a:gd name="T58" fmla="*/ 7 w 692"/>
                <a:gd name="T59" fmla="*/ 99 h 404"/>
                <a:gd name="T60" fmla="*/ 0 w 692"/>
                <a:gd name="T61" fmla="*/ 65 h 404"/>
                <a:gd name="T62" fmla="*/ 10 w 692"/>
                <a:gd name="T63" fmla="*/ 43 h 404"/>
                <a:gd name="T64" fmla="*/ 35 w 692"/>
                <a:gd name="T65" fmla="*/ 34 h 404"/>
                <a:gd name="T66" fmla="*/ 78 w 692"/>
                <a:gd name="T67" fmla="*/ 37 h 404"/>
                <a:gd name="T68" fmla="*/ 162 w 692"/>
                <a:gd name="T69" fmla="*/ 49 h 404"/>
                <a:gd name="T70" fmla="*/ 233 w 692"/>
                <a:gd name="T71" fmla="*/ 49 h 404"/>
                <a:gd name="T72" fmla="*/ 285 w 692"/>
                <a:gd name="T73" fmla="*/ 34 h 404"/>
                <a:gd name="T74" fmla="*/ 344 w 692"/>
                <a:gd name="T75" fmla="*/ 22 h 404"/>
                <a:gd name="T76" fmla="*/ 368 w 692"/>
                <a:gd name="T77" fmla="*/ 0 h 404"/>
                <a:gd name="T78" fmla="*/ 396 w 692"/>
                <a:gd name="T79" fmla="*/ 0 h 404"/>
                <a:gd name="T80" fmla="*/ 457 w 692"/>
                <a:gd name="T81" fmla="*/ 37 h 404"/>
                <a:gd name="T82" fmla="*/ 523 w 692"/>
                <a:gd name="T83" fmla="*/ 87 h 404"/>
                <a:gd name="T84" fmla="*/ 594 w 692"/>
                <a:gd name="T85" fmla="*/ 132 h 404"/>
                <a:gd name="T86" fmla="*/ 633 w 692"/>
                <a:gd name="T87" fmla="*/ 161 h 404"/>
                <a:gd name="T88" fmla="*/ 675 w 692"/>
                <a:gd name="T89" fmla="*/ 188 h 404"/>
                <a:gd name="T90" fmla="*/ 692 w 692"/>
                <a:gd name="T91" fmla="*/ 198 h 404"/>
                <a:gd name="T92" fmla="*/ 683 w 692"/>
                <a:gd name="T93" fmla="*/ 218 h 404"/>
                <a:gd name="T94" fmla="*/ 653 w 692"/>
                <a:gd name="T95" fmla="*/ 235 h 404"/>
                <a:gd name="T96" fmla="*/ 618 w 692"/>
                <a:gd name="T97" fmla="*/ 265 h 404"/>
                <a:gd name="T98" fmla="*/ 587 w 692"/>
                <a:gd name="T99" fmla="*/ 277 h 404"/>
                <a:gd name="T100" fmla="*/ 528 w 692"/>
                <a:gd name="T101" fmla="*/ 302 h 404"/>
                <a:gd name="T102" fmla="*/ 486 w 692"/>
                <a:gd name="T103" fmla="*/ 321 h 404"/>
                <a:gd name="T104" fmla="*/ 439 w 692"/>
                <a:gd name="T105" fmla="*/ 350 h 404"/>
                <a:gd name="T106" fmla="*/ 390 w 692"/>
                <a:gd name="T107" fmla="*/ 358 h 404"/>
                <a:gd name="T108" fmla="*/ 352 w 692"/>
                <a:gd name="T109" fmla="*/ 361 h 404"/>
                <a:gd name="T110" fmla="*/ 339 w 692"/>
                <a:gd name="T111" fmla="*/ 34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2" h="404">
                  <a:moveTo>
                    <a:pt x="339" y="346"/>
                  </a:moveTo>
                  <a:lnTo>
                    <a:pt x="449" y="315"/>
                  </a:lnTo>
                  <a:lnTo>
                    <a:pt x="538" y="277"/>
                  </a:lnTo>
                  <a:lnTo>
                    <a:pt x="602" y="232"/>
                  </a:lnTo>
                  <a:lnTo>
                    <a:pt x="627" y="206"/>
                  </a:lnTo>
                  <a:lnTo>
                    <a:pt x="535" y="123"/>
                  </a:lnTo>
                  <a:lnTo>
                    <a:pt x="461" y="78"/>
                  </a:lnTo>
                  <a:lnTo>
                    <a:pt x="390" y="34"/>
                  </a:lnTo>
                  <a:lnTo>
                    <a:pt x="376" y="34"/>
                  </a:lnTo>
                  <a:lnTo>
                    <a:pt x="331" y="49"/>
                  </a:lnTo>
                  <a:lnTo>
                    <a:pt x="272" y="65"/>
                  </a:lnTo>
                  <a:lnTo>
                    <a:pt x="167" y="74"/>
                  </a:lnTo>
                  <a:lnTo>
                    <a:pt x="65" y="71"/>
                  </a:lnTo>
                  <a:lnTo>
                    <a:pt x="37" y="74"/>
                  </a:lnTo>
                  <a:lnTo>
                    <a:pt x="37" y="93"/>
                  </a:lnTo>
                  <a:lnTo>
                    <a:pt x="59" y="123"/>
                  </a:lnTo>
                  <a:lnTo>
                    <a:pt x="102" y="176"/>
                  </a:lnTo>
                  <a:lnTo>
                    <a:pt x="155" y="220"/>
                  </a:lnTo>
                  <a:lnTo>
                    <a:pt x="221" y="284"/>
                  </a:lnTo>
                  <a:lnTo>
                    <a:pt x="285" y="331"/>
                  </a:lnTo>
                  <a:lnTo>
                    <a:pt x="324" y="358"/>
                  </a:lnTo>
                  <a:lnTo>
                    <a:pt x="337" y="387"/>
                  </a:lnTo>
                  <a:lnTo>
                    <a:pt x="322" y="404"/>
                  </a:lnTo>
                  <a:lnTo>
                    <a:pt x="300" y="395"/>
                  </a:lnTo>
                  <a:lnTo>
                    <a:pt x="236" y="336"/>
                  </a:lnTo>
                  <a:lnTo>
                    <a:pt x="155" y="269"/>
                  </a:lnTo>
                  <a:lnTo>
                    <a:pt x="96" y="220"/>
                  </a:lnTo>
                  <a:lnTo>
                    <a:pt x="56" y="176"/>
                  </a:lnTo>
                  <a:lnTo>
                    <a:pt x="22" y="130"/>
                  </a:lnTo>
                  <a:lnTo>
                    <a:pt x="7" y="99"/>
                  </a:lnTo>
                  <a:lnTo>
                    <a:pt x="0" y="65"/>
                  </a:lnTo>
                  <a:lnTo>
                    <a:pt x="10" y="43"/>
                  </a:lnTo>
                  <a:lnTo>
                    <a:pt x="35" y="34"/>
                  </a:lnTo>
                  <a:lnTo>
                    <a:pt x="78" y="37"/>
                  </a:lnTo>
                  <a:lnTo>
                    <a:pt x="162" y="49"/>
                  </a:lnTo>
                  <a:lnTo>
                    <a:pt x="233" y="49"/>
                  </a:lnTo>
                  <a:lnTo>
                    <a:pt x="285" y="34"/>
                  </a:lnTo>
                  <a:lnTo>
                    <a:pt x="344" y="22"/>
                  </a:lnTo>
                  <a:lnTo>
                    <a:pt x="368" y="0"/>
                  </a:lnTo>
                  <a:lnTo>
                    <a:pt x="396" y="0"/>
                  </a:lnTo>
                  <a:lnTo>
                    <a:pt x="457" y="37"/>
                  </a:lnTo>
                  <a:lnTo>
                    <a:pt x="523" y="87"/>
                  </a:lnTo>
                  <a:lnTo>
                    <a:pt x="594" y="132"/>
                  </a:lnTo>
                  <a:lnTo>
                    <a:pt x="633" y="161"/>
                  </a:lnTo>
                  <a:lnTo>
                    <a:pt x="675" y="188"/>
                  </a:lnTo>
                  <a:lnTo>
                    <a:pt x="692" y="198"/>
                  </a:lnTo>
                  <a:lnTo>
                    <a:pt x="683" y="218"/>
                  </a:lnTo>
                  <a:lnTo>
                    <a:pt x="653" y="235"/>
                  </a:lnTo>
                  <a:lnTo>
                    <a:pt x="618" y="265"/>
                  </a:lnTo>
                  <a:lnTo>
                    <a:pt x="587" y="277"/>
                  </a:lnTo>
                  <a:lnTo>
                    <a:pt x="528" y="302"/>
                  </a:lnTo>
                  <a:lnTo>
                    <a:pt x="486" y="321"/>
                  </a:lnTo>
                  <a:lnTo>
                    <a:pt x="439" y="350"/>
                  </a:lnTo>
                  <a:lnTo>
                    <a:pt x="390" y="358"/>
                  </a:lnTo>
                  <a:lnTo>
                    <a:pt x="352" y="361"/>
                  </a:lnTo>
                  <a:lnTo>
                    <a:pt x="339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3" name="Freeform 1097"/>
            <p:cNvSpPr>
              <a:spLocks/>
            </p:cNvSpPr>
            <p:nvPr/>
          </p:nvSpPr>
          <p:spPr bwMode="auto">
            <a:xfrm>
              <a:off x="531" y="2526"/>
              <a:ext cx="109" cy="70"/>
            </a:xfrm>
            <a:custGeom>
              <a:avLst/>
              <a:gdLst>
                <a:gd name="T0" fmla="*/ 185 w 219"/>
                <a:gd name="T1" fmla="*/ 16 h 139"/>
                <a:gd name="T2" fmla="*/ 139 w 219"/>
                <a:gd name="T3" fmla="*/ 53 h 139"/>
                <a:gd name="T4" fmla="*/ 96 w 219"/>
                <a:gd name="T5" fmla="*/ 87 h 139"/>
                <a:gd name="T6" fmla="*/ 35 w 219"/>
                <a:gd name="T7" fmla="*/ 109 h 139"/>
                <a:gd name="T8" fmla="*/ 0 w 219"/>
                <a:gd name="T9" fmla="*/ 120 h 139"/>
                <a:gd name="T10" fmla="*/ 28 w 219"/>
                <a:gd name="T11" fmla="*/ 139 h 139"/>
                <a:gd name="T12" fmla="*/ 72 w 219"/>
                <a:gd name="T13" fmla="*/ 133 h 139"/>
                <a:gd name="T14" fmla="*/ 140 w 219"/>
                <a:gd name="T15" fmla="*/ 87 h 139"/>
                <a:gd name="T16" fmla="*/ 219 w 219"/>
                <a:gd name="T17" fmla="*/ 0 h 139"/>
                <a:gd name="T18" fmla="*/ 185 w 219"/>
                <a:gd name="T1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39">
                  <a:moveTo>
                    <a:pt x="185" y="16"/>
                  </a:moveTo>
                  <a:lnTo>
                    <a:pt x="139" y="53"/>
                  </a:lnTo>
                  <a:lnTo>
                    <a:pt x="96" y="87"/>
                  </a:lnTo>
                  <a:lnTo>
                    <a:pt x="35" y="109"/>
                  </a:lnTo>
                  <a:lnTo>
                    <a:pt x="0" y="120"/>
                  </a:lnTo>
                  <a:lnTo>
                    <a:pt x="28" y="139"/>
                  </a:lnTo>
                  <a:lnTo>
                    <a:pt x="72" y="133"/>
                  </a:lnTo>
                  <a:lnTo>
                    <a:pt x="140" y="87"/>
                  </a:lnTo>
                  <a:lnTo>
                    <a:pt x="219" y="0"/>
                  </a:lnTo>
                  <a:lnTo>
                    <a:pt x="18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532" name="Group 1116"/>
          <p:cNvGrpSpPr>
            <a:grpSpLocks/>
          </p:cNvGrpSpPr>
          <p:nvPr/>
        </p:nvGrpSpPr>
        <p:grpSpPr bwMode="auto">
          <a:xfrm>
            <a:off x="677863" y="3979863"/>
            <a:ext cx="639762" cy="1446212"/>
            <a:chOff x="427" y="2507"/>
            <a:chExt cx="403" cy="911"/>
          </a:xfrm>
        </p:grpSpPr>
        <p:sp>
          <p:nvSpPr>
            <p:cNvPr id="445515" name="Freeform 1099"/>
            <p:cNvSpPr>
              <a:spLocks/>
            </p:cNvSpPr>
            <p:nvPr/>
          </p:nvSpPr>
          <p:spPr bwMode="auto">
            <a:xfrm>
              <a:off x="435" y="2547"/>
              <a:ext cx="212" cy="859"/>
            </a:xfrm>
            <a:custGeom>
              <a:avLst/>
              <a:gdLst>
                <a:gd name="T0" fmla="*/ 417 w 424"/>
                <a:gd name="T1" fmla="*/ 309 h 1717"/>
                <a:gd name="T2" fmla="*/ 424 w 424"/>
                <a:gd name="T3" fmla="*/ 372 h 1717"/>
                <a:gd name="T4" fmla="*/ 424 w 424"/>
                <a:gd name="T5" fmla="*/ 713 h 1717"/>
                <a:gd name="T6" fmla="*/ 394 w 424"/>
                <a:gd name="T7" fmla="*/ 1169 h 1717"/>
                <a:gd name="T8" fmla="*/ 397 w 424"/>
                <a:gd name="T9" fmla="*/ 1460 h 1717"/>
                <a:gd name="T10" fmla="*/ 412 w 424"/>
                <a:gd name="T11" fmla="*/ 1661 h 1717"/>
                <a:gd name="T12" fmla="*/ 397 w 424"/>
                <a:gd name="T13" fmla="*/ 1717 h 1717"/>
                <a:gd name="T14" fmla="*/ 372 w 424"/>
                <a:gd name="T15" fmla="*/ 1705 h 1717"/>
                <a:gd name="T16" fmla="*/ 228 w 424"/>
                <a:gd name="T17" fmla="*/ 1594 h 1717"/>
                <a:gd name="T18" fmla="*/ 191 w 424"/>
                <a:gd name="T19" fmla="*/ 1573 h 1717"/>
                <a:gd name="T20" fmla="*/ 170 w 424"/>
                <a:gd name="T21" fmla="*/ 1541 h 1717"/>
                <a:gd name="T22" fmla="*/ 133 w 424"/>
                <a:gd name="T23" fmla="*/ 1499 h 1717"/>
                <a:gd name="T24" fmla="*/ 83 w 424"/>
                <a:gd name="T25" fmla="*/ 1455 h 1717"/>
                <a:gd name="T26" fmla="*/ 59 w 424"/>
                <a:gd name="T27" fmla="*/ 1396 h 1717"/>
                <a:gd name="T28" fmla="*/ 0 w 424"/>
                <a:gd name="T29" fmla="*/ 1346 h 1717"/>
                <a:gd name="T30" fmla="*/ 0 w 424"/>
                <a:gd name="T31" fmla="*/ 1315 h 1717"/>
                <a:gd name="T32" fmla="*/ 31 w 424"/>
                <a:gd name="T33" fmla="*/ 1276 h 1717"/>
                <a:gd name="T34" fmla="*/ 44 w 424"/>
                <a:gd name="T35" fmla="*/ 1225 h 1717"/>
                <a:gd name="T36" fmla="*/ 37 w 424"/>
                <a:gd name="T37" fmla="*/ 1198 h 1717"/>
                <a:gd name="T38" fmla="*/ 22 w 424"/>
                <a:gd name="T39" fmla="*/ 1154 h 1717"/>
                <a:gd name="T40" fmla="*/ 16 w 424"/>
                <a:gd name="T41" fmla="*/ 1123 h 1717"/>
                <a:gd name="T42" fmla="*/ 40 w 424"/>
                <a:gd name="T43" fmla="*/ 1074 h 1717"/>
                <a:gd name="T44" fmla="*/ 40 w 424"/>
                <a:gd name="T45" fmla="*/ 1041 h 1717"/>
                <a:gd name="T46" fmla="*/ 15 w 424"/>
                <a:gd name="T47" fmla="*/ 975 h 1717"/>
                <a:gd name="T48" fmla="*/ 15 w 424"/>
                <a:gd name="T49" fmla="*/ 938 h 1717"/>
                <a:gd name="T50" fmla="*/ 29 w 424"/>
                <a:gd name="T51" fmla="*/ 909 h 1717"/>
                <a:gd name="T52" fmla="*/ 53 w 424"/>
                <a:gd name="T53" fmla="*/ 875 h 1717"/>
                <a:gd name="T54" fmla="*/ 52 w 424"/>
                <a:gd name="T55" fmla="*/ 816 h 1717"/>
                <a:gd name="T56" fmla="*/ 37 w 424"/>
                <a:gd name="T57" fmla="*/ 769 h 1717"/>
                <a:gd name="T58" fmla="*/ 52 w 424"/>
                <a:gd name="T59" fmla="*/ 713 h 1717"/>
                <a:gd name="T60" fmla="*/ 66 w 424"/>
                <a:gd name="T61" fmla="*/ 699 h 1717"/>
                <a:gd name="T62" fmla="*/ 53 w 424"/>
                <a:gd name="T63" fmla="*/ 647 h 1717"/>
                <a:gd name="T64" fmla="*/ 22 w 424"/>
                <a:gd name="T65" fmla="*/ 592 h 1717"/>
                <a:gd name="T66" fmla="*/ 15 w 424"/>
                <a:gd name="T67" fmla="*/ 557 h 1717"/>
                <a:gd name="T68" fmla="*/ 22 w 424"/>
                <a:gd name="T69" fmla="*/ 523 h 1717"/>
                <a:gd name="T70" fmla="*/ 62 w 424"/>
                <a:gd name="T71" fmla="*/ 492 h 1717"/>
                <a:gd name="T72" fmla="*/ 59 w 424"/>
                <a:gd name="T73" fmla="*/ 468 h 1717"/>
                <a:gd name="T74" fmla="*/ 16 w 424"/>
                <a:gd name="T75" fmla="*/ 390 h 1717"/>
                <a:gd name="T76" fmla="*/ 3 w 424"/>
                <a:gd name="T77" fmla="*/ 328 h 1717"/>
                <a:gd name="T78" fmla="*/ 15 w 424"/>
                <a:gd name="T79" fmla="*/ 294 h 1717"/>
                <a:gd name="T80" fmla="*/ 53 w 424"/>
                <a:gd name="T81" fmla="*/ 263 h 1717"/>
                <a:gd name="T82" fmla="*/ 44 w 424"/>
                <a:gd name="T83" fmla="*/ 235 h 1717"/>
                <a:gd name="T84" fmla="*/ 16 w 424"/>
                <a:gd name="T85" fmla="*/ 204 h 1717"/>
                <a:gd name="T86" fmla="*/ 16 w 424"/>
                <a:gd name="T87" fmla="*/ 170 h 1717"/>
                <a:gd name="T88" fmla="*/ 62 w 424"/>
                <a:gd name="T89" fmla="*/ 147 h 1717"/>
                <a:gd name="T90" fmla="*/ 81 w 424"/>
                <a:gd name="T91" fmla="*/ 122 h 1717"/>
                <a:gd name="T92" fmla="*/ 44 w 424"/>
                <a:gd name="T93" fmla="*/ 71 h 1717"/>
                <a:gd name="T94" fmla="*/ 44 w 424"/>
                <a:gd name="T95" fmla="*/ 44 h 1717"/>
                <a:gd name="T96" fmla="*/ 88 w 424"/>
                <a:gd name="T97" fmla="*/ 28 h 1717"/>
                <a:gd name="T98" fmla="*/ 90 w 424"/>
                <a:gd name="T99" fmla="*/ 0 h 1717"/>
                <a:gd name="T100" fmla="*/ 139 w 424"/>
                <a:gd name="T101" fmla="*/ 71 h 1717"/>
                <a:gd name="T102" fmla="*/ 198 w 424"/>
                <a:gd name="T103" fmla="*/ 145 h 1717"/>
                <a:gd name="T104" fmla="*/ 272 w 424"/>
                <a:gd name="T105" fmla="*/ 204 h 1717"/>
                <a:gd name="T106" fmla="*/ 331 w 424"/>
                <a:gd name="T107" fmla="*/ 250 h 1717"/>
                <a:gd name="T108" fmla="*/ 394 w 424"/>
                <a:gd name="T109" fmla="*/ 287 h 1717"/>
                <a:gd name="T110" fmla="*/ 417 w 424"/>
                <a:gd name="T111" fmla="*/ 309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4" h="1717">
                  <a:moveTo>
                    <a:pt x="417" y="309"/>
                  </a:moveTo>
                  <a:lnTo>
                    <a:pt x="424" y="372"/>
                  </a:lnTo>
                  <a:lnTo>
                    <a:pt x="424" y="713"/>
                  </a:lnTo>
                  <a:lnTo>
                    <a:pt x="394" y="1169"/>
                  </a:lnTo>
                  <a:lnTo>
                    <a:pt x="397" y="1460"/>
                  </a:lnTo>
                  <a:lnTo>
                    <a:pt x="412" y="1661"/>
                  </a:lnTo>
                  <a:lnTo>
                    <a:pt x="397" y="1717"/>
                  </a:lnTo>
                  <a:lnTo>
                    <a:pt x="372" y="1705"/>
                  </a:lnTo>
                  <a:lnTo>
                    <a:pt x="228" y="1594"/>
                  </a:lnTo>
                  <a:lnTo>
                    <a:pt x="191" y="1573"/>
                  </a:lnTo>
                  <a:lnTo>
                    <a:pt x="170" y="1541"/>
                  </a:lnTo>
                  <a:lnTo>
                    <a:pt x="133" y="1499"/>
                  </a:lnTo>
                  <a:lnTo>
                    <a:pt x="83" y="1455"/>
                  </a:lnTo>
                  <a:lnTo>
                    <a:pt x="59" y="1396"/>
                  </a:lnTo>
                  <a:lnTo>
                    <a:pt x="0" y="1346"/>
                  </a:lnTo>
                  <a:lnTo>
                    <a:pt x="0" y="1315"/>
                  </a:lnTo>
                  <a:lnTo>
                    <a:pt x="31" y="1276"/>
                  </a:lnTo>
                  <a:lnTo>
                    <a:pt x="44" y="1225"/>
                  </a:lnTo>
                  <a:lnTo>
                    <a:pt x="37" y="1198"/>
                  </a:lnTo>
                  <a:lnTo>
                    <a:pt x="22" y="1154"/>
                  </a:lnTo>
                  <a:lnTo>
                    <a:pt x="16" y="1123"/>
                  </a:lnTo>
                  <a:lnTo>
                    <a:pt x="40" y="1074"/>
                  </a:lnTo>
                  <a:lnTo>
                    <a:pt x="40" y="1041"/>
                  </a:lnTo>
                  <a:lnTo>
                    <a:pt x="15" y="975"/>
                  </a:lnTo>
                  <a:lnTo>
                    <a:pt x="15" y="938"/>
                  </a:lnTo>
                  <a:lnTo>
                    <a:pt x="29" y="909"/>
                  </a:lnTo>
                  <a:lnTo>
                    <a:pt x="53" y="875"/>
                  </a:lnTo>
                  <a:lnTo>
                    <a:pt x="52" y="816"/>
                  </a:lnTo>
                  <a:lnTo>
                    <a:pt x="37" y="769"/>
                  </a:lnTo>
                  <a:lnTo>
                    <a:pt x="52" y="713"/>
                  </a:lnTo>
                  <a:lnTo>
                    <a:pt x="66" y="699"/>
                  </a:lnTo>
                  <a:lnTo>
                    <a:pt x="53" y="647"/>
                  </a:lnTo>
                  <a:lnTo>
                    <a:pt x="22" y="592"/>
                  </a:lnTo>
                  <a:lnTo>
                    <a:pt x="15" y="557"/>
                  </a:lnTo>
                  <a:lnTo>
                    <a:pt x="22" y="523"/>
                  </a:lnTo>
                  <a:lnTo>
                    <a:pt x="62" y="492"/>
                  </a:lnTo>
                  <a:lnTo>
                    <a:pt x="59" y="468"/>
                  </a:lnTo>
                  <a:lnTo>
                    <a:pt x="16" y="390"/>
                  </a:lnTo>
                  <a:lnTo>
                    <a:pt x="3" y="328"/>
                  </a:lnTo>
                  <a:lnTo>
                    <a:pt x="15" y="294"/>
                  </a:lnTo>
                  <a:lnTo>
                    <a:pt x="53" y="263"/>
                  </a:lnTo>
                  <a:lnTo>
                    <a:pt x="44" y="235"/>
                  </a:lnTo>
                  <a:lnTo>
                    <a:pt x="16" y="204"/>
                  </a:lnTo>
                  <a:lnTo>
                    <a:pt x="16" y="170"/>
                  </a:lnTo>
                  <a:lnTo>
                    <a:pt x="62" y="147"/>
                  </a:lnTo>
                  <a:lnTo>
                    <a:pt x="81" y="122"/>
                  </a:lnTo>
                  <a:lnTo>
                    <a:pt x="44" y="71"/>
                  </a:lnTo>
                  <a:lnTo>
                    <a:pt x="44" y="44"/>
                  </a:lnTo>
                  <a:lnTo>
                    <a:pt x="88" y="28"/>
                  </a:lnTo>
                  <a:lnTo>
                    <a:pt x="90" y="0"/>
                  </a:lnTo>
                  <a:lnTo>
                    <a:pt x="139" y="71"/>
                  </a:lnTo>
                  <a:lnTo>
                    <a:pt x="198" y="145"/>
                  </a:lnTo>
                  <a:lnTo>
                    <a:pt x="272" y="204"/>
                  </a:lnTo>
                  <a:lnTo>
                    <a:pt x="331" y="250"/>
                  </a:lnTo>
                  <a:lnTo>
                    <a:pt x="394" y="287"/>
                  </a:lnTo>
                  <a:lnTo>
                    <a:pt x="417" y="30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6" name="Freeform 1100"/>
            <p:cNvSpPr>
              <a:spLocks/>
            </p:cNvSpPr>
            <p:nvPr/>
          </p:nvSpPr>
          <p:spPr bwMode="auto">
            <a:xfrm>
              <a:off x="427" y="2560"/>
              <a:ext cx="61" cy="654"/>
            </a:xfrm>
            <a:custGeom>
              <a:avLst/>
              <a:gdLst>
                <a:gd name="T0" fmla="*/ 83 w 121"/>
                <a:gd name="T1" fmla="*/ 44 h 1309"/>
                <a:gd name="T2" fmla="*/ 121 w 121"/>
                <a:gd name="T3" fmla="*/ 91 h 1309"/>
                <a:gd name="T4" fmla="*/ 98 w 121"/>
                <a:gd name="T5" fmla="*/ 127 h 1309"/>
                <a:gd name="T6" fmla="*/ 46 w 121"/>
                <a:gd name="T7" fmla="*/ 153 h 1309"/>
                <a:gd name="T8" fmla="*/ 67 w 121"/>
                <a:gd name="T9" fmla="*/ 190 h 1309"/>
                <a:gd name="T10" fmla="*/ 90 w 121"/>
                <a:gd name="T11" fmla="*/ 237 h 1309"/>
                <a:gd name="T12" fmla="*/ 61 w 121"/>
                <a:gd name="T13" fmla="*/ 267 h 1309"/>
                <a:gd name="T14" fmla="*/ 37 w 121"/>
                <a:gd name="T15" fmla="*/ 304 h 1309"/>
                <a:gd name="T16" fmla="*/ 61 w 121"/>
                <a:gd name="T17" fmla="*/ 369 h 1309"/>
                <a:gd name="T18" fmla="*/ 90 w 121"/>
                <a:gd name="T19" fmla="*/ 428 h 1309"/>
                <a:gd name="T20" fmla="*/ 83 w 121"/>
                <a:gd name="T21" fmla="*/ 480 h 1309"/>
                <a:gd name="T22" fmla="*/ 46 w 121"/>
                <a:gd name="T23" fmla="*/ 524 h 1309"/>
                <a:gd name="T24" fmla="*/ 88 w 121"/>
                <a:gd name="T25" fmla="*/ 617 h 1309"/>
                <a:gd name="T26" fmla="*/ 105 w 121"/>
                <a:gd name="T27" fmla="*/ 676 h 1309"/>
                <a:gd name="T28" fmla="*/ 73 w 121"/>
                <a:gd name="T29" fmla="*/ 719 h 1309"/>
                <a:gd name="T30" fmla="*/ 80 w 121"/>
                <a:gd name="T31" fmla="*/ 786 h 1309"/>
                <a:gd name="T32" fmla="*/ 102 w 121"/>
                <a:gd name="T33" fmla="*/ 852 h 1309"/>
                <a:gd name="T34" fmla="*/ 76 w 121"/>
                <a:gd name="T35" fmla="*/ 889 h 1309"/>
                <a:gd name="T36" fmla="*/ 39 w 121"/>
                <a:gd name="T37" fmla="*/ 933 h 1309"/>
                <a:gd name="T38" fmla="*/ 76 w 121"/>
                <a:gd name="T39" fmla="*/ 1013 h 1309"/>
                <a:gd name="T40" fmla="*/ 90 w 121"/>
                <a:gd name="T41" fmla="*/ 1068 h 1309"/>
                <a:gd name="T42" fmla="*/ 58 w 121"/>
                <a:gd name="T43" fmla="*/ 1080 h 1309"/>
                <a:gd name="T44" fmla="*/ 67 w 121"/>
                <a:gd name="T45" fmla="*/ 1168 h 1309"/>
                <a:gd name="T46" fmla="*/ 83 w 121"/>
                <a:gd name="T47" fmla="*/ 1214 h 1309"/>
                <a:gd name="T48" fmla="*/ 58 w 121"/>
                <a:gd name="T49" fmla="*/ 1266 h 1309"/>
                <a:gd name="T50" fmla="*/ 2 w 121"/>
                <a:gd name="T51" fmla="*/ 1294 h 1309"/>
                <a:gd name="T52" fmla="*/ 45 w 121"/>
                <a:gd name="T53" fmla="*/ 1205 h 1309"/>
                <a:gd name="T54" fmla="*/ 24 w 121"/>
                <a:gd name="T55" fmla="*/ 1131 h 1309"/>
                <a:gd name="T56" fmla="*/ 30 w 121"/>
                <a:gd name="T57" fmla="*/ 1068 h 1309"/>
                <a:gd name="T58" fmla="*/ 46 w 121"/>
                <a:gd name="T59" fmla="*/ 1037 h 1309"/>
                <a:gd name="T60" fmla="*/ 11 w 121"/>
                <a:gd name="T61" fmla="*/ 957 h 1309"/>
                <a:gd name="T62" fmla="*/ 11 w 121"/>
                <a:gd name="T63" fmla="*/ 877 h 1309"/>
                <a:gd name="T64" fmla="*/ 54 w 121"/>
                <a:gd name="T65" fmla="*/ 840 h 1309"/>
                <a:gd name="T66" fmla="*/ 45 w 121"/>
                <a:gd name="T67" fmla="*/ 781 h 1309"/>
                <a:gd name="T68" fmla="*/ 32 w 121"/>
                <a:gd name="T69" fmla="*/ 713 h 1309"/>
                <a:gd name="T70" fmla="*/ 67 w 121"/>
                <a:gd name="T71" fmla="*/ 669 h 1309"/>
                <a:gd name="T72" fmla="*/ 52 w 121"/>
                <a:gd name="T73" fmla="*/ 620 h 1309"/>
                <a:gd name="T74" fmla="*/ 11 w 121"/>
                <a:gd name="T75" fmla="*/ 543 h 1309"/>
                <a:gd name="T76" fmla="*/ 17 w 121"/>
                <a:gd name="T77" fmla="*/ 492 h 1309"/>
                <a:gd name="T78" fmla="*/ 54 w 121"/>
                <a:gd name="T79" fmla="*/ 450 h 1309"/>
                <a:gd name="T80" fmla="*/ 15 w 121"/>
                <a:gd name="T81" fmla="*/ 353 h 1309"/>
                <a:gd name="T82" fmla="*/ 0 w 121"/>
                <a:gd name="T83" fmla="*/ 296 h 1309"/>
                <a:gd name="T84" fmla="*/ 32 w 121"/>
                <a:gd name="T85" fmla="*/ 252 h 1309"/>
                <a:gd name="T86" fmla="*/ 46 w 121"/>
                <a:gd name="T87" fmla="*/ 223 h 1309"/>
                <a:gd name="T88" fmla="*/ 11 w 121"/>
                <a:gd name="T89" fmla="*/ 177 h 1309"/>
                <a:gd name="T90" fmla="*/ 24 w 121"/>
                <a:gd name="T91" fmla="*/ 132 h 1309"/>
                <a:gd name="T92" fmla="*/ 67 w 121"/>
                <a:gd name="T93" fmla="*/ 103 h 1309"/>
                <a:gd name="T94" fmla="*/ 68 w 121"/>
                <a:gd name="T95" fmla="*/ 69 h 1309"/>
                <a:gd name="T96" fmla="*/ 46 w 121"/>
                <a:gd name="T97" fmla="*/ 24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1" h="1309">
                  <a:moveTo>
                    <a:pt x="61" y="0"/>
                  </a:moveTo>
                  <a:lnTo>
                    <a:pt x="83" y="44"/>
                  </a:lnTo>
                  <a:lnTo>
                    <a:pt x="102" y="73"/>
                  </a:lnTo>
                  <a:lnTo>
                    <a:pt x="121" y="91"/>
                  </a:lnTo>
                  <a:lnTo>
                    <a:pt x="117" y="112"/>
                  </a:lnTo>
                  <a:lnTo>
                    <a:pt x="98" y="127"/>
                  </a:lnTo>
                  <a:lnTo>
                    <a:pt x="68" y="134"/>
                  </a:lnTo>
                  <a:lnTo>
                    <a:pt x="46" y="153"/>
                  </a:lnTo>
                  <a:lnTo>
                    <a:pt x="52" y="177"/>
                  </a:lnTo>
                  <a:lnTo>
                    <a:pt x="67" y="190"/>
                  </a:lnTo>
                  <a:lnTo>
                    <a:pt x="90" y="220"/>
                  </a:lnTo>
                  <a:lnTo>
                    <a:pt x="90" y="237"/>
                  </a:lnTo>
                  <a:lnTo>
                    <a:pt x="83" y="252"/>
                  </a:lnTo>
                  <a:lnTo>
                    <a:pt x="61" y="267"/>
                  </a:lnTo>
                  <a:lnTo>
                    <a:pt x="39" y="282"/>
                  </a:lnTo>
                  <a:lnTo>
                    <a:pt x="37" y="304"/>
                  </a:lnTo>
                  <a:lnTo>
                    <a:pt x="45" y="326"/>
                  </a:lnTo>
                  <a:lnTo>
                    <a:pt x="61" y="369"/>
                  </a:lnTo>
                  <a:lnTo>
                    <a:pt x="76" y="404"/>
                  </a:lnTo>
                  <a:lnTo>
                    <a:pt x="90" y="428"/>
                  </a:lnTo>
                  <a:lnTo>
                    <a:pt x="90" y="456"/>
                  </a:lnTo>
                  <a:lnTo>
                    <a:pt x="83" y="480"/>
                  </a:lnTo>
                  <a:lnTo>
                    <a:pt x="61" y="502"/>
                  </a:lnTo>
                  <a:lnTo>
                    <a:pt x="46" y="524"/>
                  </a:lnTo>
                  <a:lnTo>
                    <a:pt x="52" y="561"/>
                  </a:lnTo>
                  <a:lnTo>
                    <a:pt x="88" y="617"/>
                  </a:lnTo>
                  <a:lnTo>
                    <a:pt x="102" y="647"/>
                  </a:lnTo>
                  <a:lnTo>
                    <a:pt x="105" y="676"/>
                  </a:lnTo>
                  <a:lnTo>
                    <a:pt x="90" y="698"/>
                  </a:lnTo>
                  <a:lnTo>
                    <a:pt x="73" y="719"/>
                  </a:lnTo>
                  <a:lnTo>
                    <a:pt x="68" y="749"/>
                  </a:lnTo>
                  <a:lnTo>
                    <a:pt x="80" y="786"/>
                  </a:lnTo>
                  <a:lnTo>
                    <a:pt x="95" y="825"/>
                  </a:lnTo>
                  <a:lnTo>
                    <a:pt x="102" y="852"/>
                  </a:lnTo>
                  <a:lnTo>
                    <a:pt x="95" y="870"/>
                  </a:lnTo>
                  <a:lnTo>
                    <a:pt x="76" y="889"/>
                  </a:lnTo>
                  <a:lnTo>
                    <a:pt x="52" y="911"/>
                  </a:lnTo>
                  <a:lnTo>
                    <a:pt x="39" y="933"/>
                  </a:lnTo>
                  <a:lnTo>
                    <a:pt x="52" y="972"/>
                  </a:lnTo>
                  <a:lnTo>
                    <a:pt x="76" y="1013"/>
                  </a:lnTo>
                  <a:lnTo>
                    <a:pt x="88" y="1043"/>
                  </a:lnTo>
                  <a:lnTo>
                    <a:pt x="90" y="1068"/>
                  </a:lnTo>
                  <a:lnTo>
                    <a:pt x="83" y="1080"/>
                  </a:lnTo>
                  <a:lnTo>
                    <a:pt x="58" y="1080"/>
                  </a:lnTo>
                  <a:lnTo>
                    <a:pt x="52" y="1134"/>
                  </a:lnTo>
                  <a:lnTo>
                    <a:pt x="67" y="1168"/>
                  </a:lnTo>
                  <a:lnTo>
                    <a:pt x="80" y="1192"/>
                  </a:lnTo>
                  <a:lnTo>
                    <a:pt x="83" y="1214"/>
                  </a:lnTo>
                  <a:lnTo>
                    <a:pt x="83" y="1235"/>
                  </a:lnTo>
                  <a:lnTo>
                    <a:pt x="58" y="1266"/>
                  </a:lnTo>
                  <a:lnTo>
                    <a:pt x="24" y="1309"/>
                  </a:lnTo>
                  <a:lnTo>
                    <a:pt x="2" y="1294"/>
                  </a:lnTo>
                  <a:lnTo>
                    <a:pt x="11" y="1259"/>
                  </a:lnTo>
                  <a:lnTo>
                    <a:pt x="45" y="1205"/>
                  </a:lnTo>
                  <a:lnTo>
                    <a:pt x="39" y="1171"/>
                  </a:lnTo>
                  <a:lnTo>
                    <a:pt x="24" y="1131"/>
                  </a:lnTo>
                  <a:lnTo>
                    <a:pt x="15" y="1097"/>
                  </a:lnTo>
                  <a:lnTo>
                    <a:pt x="30" y="1068"/>
                  </a:lnTo>
                  <a:lnTo>
                    <a:pt x="45" y="1058"/>
                  </a:lnTo>
                  <a:lnTo>
                    <a:pt x="46" y="1037"/>
                  </a:lnTo>
                  <a:lnTo>
                    <a:pt x="30" y="994"/>
                  </a:lnTo>
                  <a:lnTo>
                    <a:pt x="11" y="957"/>
                  </a:lnTo>
                  <a:lnTo>
                    <a:pt x="0" y="920"/>
                  </a:lnTo>
                  <a:lnTo>
                    <a:pt x="11" y="877"/>
                  </a:lnTo>
                  <a:lnTo>
                    <a:pt x="45" y="860"/>
                  </a:lnTo>
                  <a:lnTo>
                    <a:pt x="54" y="840"/>
                  </a:lnTo>
                  <a:lnTo>
                    <a:pt x="52" y="811"/>
                  </a:lnTo>
                  <a:lnTo>
                    <a:pt x="45" y="781"/>
                  </a:lnTo>
                  <a:lnTo>
                    <a:pt x="32" y="743"/>
                  </a:lnTo>
                  <a:lnTo>
                    <a:pt x="32" y="713"/>
                  </a:lnTo>
                  <a:lnTo>
                    <a:pt x="46" y="693"/>
                  </a:lnTo>
                  <a:lnTo>
                    <a:pt x="67" y="669"/>
                  </a:lnTo>
                  <a:lnTo>
                    <a:pt x="67" y="654"/>
                  </a:lnTo>
                  <a:lnTo>
                    <a:pt x="52" y="620"/>
                  </a:lnTo>
                  <a:lnTo>
                    <a:pt x="23" y="576"/>
                  </a:lnTo>
                  <a:lnTo>
                    <a:pt x="11" y="543"/>
                  </a:lnTo>
                  <a:lnTo>
                    <a:pt x="11" y="517"/>
                  </a:lnTo>
                  <a:lnTo>
                    <a:pt x="17" y="492"/>
                  </a:lnTo>
                  <a:lnTo>
                    <a:pt x="37" y="472"/>
                  </a:lnTo>
                  <a:lnTo>
                    <a:pt x="54" y="450"/>
                  </a:lnTo>
                  <a:lnTo>
                    <a:pt x="54" y="434"/>
                  </a:lnTo>
                  <a:lnTo>
                    <a:pt x="15" y="353"/>
                  </a:lnTo>
                  <a:lnTo>
                    <a:pt x="8" y="323"/>
                  </a:lnTo>
                  <a:lnTo>
                    <a:pt x="0" y="296"/>
                  </a:lnTo>
                  <a:lnTo>
                    <a:pt x="15" y="271"/>
                  </a:lnTo>
                  <a:lnTo>
                    <a:pt x="32" y="252"/>
                  </a:lnTo>
                  <a:lnTo>
                    <a:pt x="46" y="237"/>
                  </a:lnTo>
                  <a:lnTo>
                    <a:pt x="46" y="223"/>
                  </a:lnTo>
                  <a:lnTo>
                    <a:pt x="32" y="200"/>
                  </a:lnTo>
                  <a:lnTo>
                    <a:pt x="11" y="177"/>
                  </a:lnTo>
                  <a:lnTo>
                    <a:pt x="11" y="153"/>
                  </a:lnTo>
                  <a:lnTo>
                    <a:pt x="24" y="132"/>
                  </a:lnTo>
                  <a:lnTo>
                    <a:pt x="46" y="112"/>
                  </a:lnTo>
                  <a:lnTo>
                    <a:pt x="67" y="103"/>
                  </a:lnTo>
                  <a:lnTo>
                    <a:pt x="76" y="88"/>
                  </a:lnTo>
                  <a:lnTo>
                    <a:pt x="68" y="69"/>
                  </a:lnTo>
                  <a:lnTo>
                    <a:pt x="54" y="47"/>
                  </a:lnTo>
                  <a:lnTo>
                    <a:pt x="46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7" name="Freeform 1101"/>
            <p:cNvSpPr>
              <a:spLocks/>
            </p:cNvSpPr>
            <p:nvPr/>
          </p:nvSpPr>
          <p:spPr bwMode="auto">
            <a:xfrm>
              <a:off x="592" y="2719"/>
              <a:ext cx="58" cy="529"/>
            </a:xfrm>
            <a:custGeom>
              <a:avLst/>
              <a:gdLst>
                <a:gd name="T0" fmla="*/ 103 w 116"/>
                <a:gd name="T1" fmla="*/ 30 h 1058"/>
                <a:gd name="T2" fmla="*/ 109 w 116"/>
                <a:gd name="T3" fmla="*/ 102 h 1058"/>
                <a:gd name="T4" fmla="*/ 60 w 116"/>
                <a:gd name="T5" fmla="*/ 132 h 1058"/>
                <a:gd name="T6" fmla="*/ 75 w 116"/>
                <a:gd name="T7" fmla="*/ 213 h 1058"/>
                <a:gd name="T8" fmla="*/ 97 w 116"/>
                <a:gd name="T9" fmla="*/ 291 h 1058"/>
                <a:gd name="T10" fmla="*/ 67 w 116"/>
                <a:gd name="T11" fmla="*/ 331 h 1058"/>
                <a:gd name="T12" fmla="*/ 75 w 116"/>
                <a:gd name="T13" fmla="*/ 396 h 1058"/>
                <a:gd name="T14" fmla="*/ 97 w 116"/>
                <a:gd name="T15" fmla="*/ 467 h 1058"/>
                <a:gd name="T16" fmla="*/ 82 w 116"/>
                <a:gd name="T17" fmla="*/ 519 h 1058"/>
                <a:gd name="T18" fmla="*/ 57 w 116"/>
                <a:gd name="T19" fmla="*/ 566 h 1058"/>
                <a:gd name="T20" fmla="*/ 90 w 116"/>
                <a:gd name="T21" fmla="*/ 659 h 1058"/>
                <a:gd name="T22" fmla="*/ 97 w 116"/>
                <a:gd name="T23" fmla="*/ 720 h 1058"/>
                <a:gd name="T24" fmla="*/ 42 w 116"/>
                <a:gd name="T25" fmla="*/ 764 h 1058"/>
                <a:gd name="T26" fmla="*/ 57 w 116"/>
                <a:gd name="T27" fmla="*/ 857 h 1058"/>
                <a:gd name="T28" fmla="*/ 72 w 116"/>
                <a:gd name="T29" fmla="*/ 938 h 1058"/>
                <a:gd name="T30" fmla="*/ 42 w 116"/>
                <a:gd name="T31" fmla="*/ 984 h 1058"/>
                <a:gd name="T32" fmla="*/ 27 w 116"/>
                <a:gd name="T33" fmla="*/ 1048 h 1058"/>
                <a:gd name="T34" fmla="*/ 12 w 116"/>
                <a:gd name="T35" fmla="*/ 1021 h 1058"/>
                <a:gd name="T36" fmla="*/ 42 w 116"/>
                <a:gd name="T37" fmla="*/ 947 h 1058"/>
                <a:gd name="T38" fmla="*/ 27 w 116"/>
                <a:gd name="T39" fmla="*/ 838 h 1058"/>
                <a:gd name="T40" fmla="*/ 20 w 116"/>
                <a:gd name="T41" fmla="*/ 757 h 1058"/>
                <a:gd name="T42" fmla="*/ 60 w 116"/>
                <a:gd name="T43" fmla="*/ 703 h 1058"/>
                <a:gd name="T44" fmla="*/ 27 w 116"/>
                <a:gd name="T45" fmla="*/ 625 h 1058"/>
                <a:gd name="T46" fmla="*/ 20 w 116"/>
                <a:gd name="T47" fmla="*/ 551 h 1058"/>
                <a:gd name="T48" fmla="*/ 50 w 116"/>
                <a:gd name="T49" fmla="*/ 492 h 1058"/>
                <a:gd name="T50" fmla="*/ 64 w 116"/>
                <a:gd name="T51" fmla="*/ 448 h 1058"/>
                <a:gd name="T52" fmla="*/ 35 w 116"/>
                <a:gd name="T53" fmla="*/ 374 h 1058"/>
                <a:gd name="T54" fmla="*/ 42 w 116"/>
                <a:gd name="T55" fmla="*/ 313 h 1058"/>
                <a:gd name="T56" fmla="*/ 60 w 116"/>
                <a:gd name="T57" fmla="*/ 269 h 1058"/>
                <a:gd name="T58" fmla="*/ 38 w 116"/>
                <a:gd name="T59" fmla="*/ 204 h 1058"/>
                <a:gd name="T60" fmla="*/ 30 w 116"/>
                <a:gd name="T61" fmla="*/ 130 h 1058"/>
                <a:gd name="T62" fmla="*/ 64 w 116"/>
                <a:gd name="T63" fmla="*/ 80 h 1058"/>
                <a:gd name="T64" fmla="*/ 67 w 116"/>
                <a:gd name="T65" fmla="*/ 34 h 1058"/>
                <a:gd name="T66" fmla="*/ 90 w 116"/>
                <a:gd name="T67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058">
                  <a:moveTo>
                    <a:pt x="90" y="0"/>
                  </a:moveTo>
                  <a:lnTo>
                    <a:pt x="103" y="30"/>
                  </a:lnTo>
                  <a:lnTo>
                    <a:pt x="116" y="80"/>
                  </a:lnTo>
                  <a:lnTo>
                    <a:pt x="109" y="102"/>
                  </a:lnTo>
                  <a:lnTo>
                    <a:pt x="79" y="117"/>
                  </a:lnTo>
                  <a:lnTo>
                    <a:pt x="60" y="132"/>
                  </a:lnTo>
                  <a:lnTo>
                    <a:pt x="60" y="173"/>
                  </a:lnTo>
                  <a:lnTo>
                    <a:pt x="75" y="213"/>
                  </a:lnTo>
                  <a:lnTo>
                    <a:pt x="94" y="240"/>
                  </a:lnTo>
                  <a:lnTo>
                    <a:pt x="97" y="291"/>
                  </a:lnTo>
                  <a:lnTo>
                    <a:pt x="87" y="309"/>
                  </a:lnTo>
                  <a:lnTo>
                    <a:pt x="67" y="331"/>
                  </a:lnTo>
                  <a:lnTo>
                    <a:pt x="64" y="365"/>
                  </a:lnTo>
                  <a:lnTo>
                    <a:pt x="75" y="396"/>
                  </a:lnTo>
                  <a:lnTo>
                    <a:pt x="90" y="424"/>
                  </a:lnTo>
                  <a:lnTo>
                    <a:pt x="97" y="467"/>
                  </a:lnTo>
                  <a:lnTo>
                    <a:pt x="97" y="492"/>
                  </a:lnTo>
                  <a:lnTo>
                    <a:pt x="82" y="519"/>
                  </a:lnTo>
                  <a:lnTo>
                    <a:pt x="57" y="544"/>
                  </a:lnTo>
                  <a:lnTo>
                    <a:pt x="57" y="566"/>
                  </a:lnTo>
                  <a:lnTo>
                    <a:pt x="64" y="631"/>
                  </a:lnTo>
                  <a:lnTo>
                    <a:pt x="90" y="659"/>
                  </a:lnTo>
                  <a:lnTo>
                    <a:pt x="103" y="687"/>
                  </a:lnTo>
                  <a:lnTo>
                    <a:pt x="97" y="720"/>
                  </a:lnTo>
                  <a:lnTo>
                    <a:pt x="60" y="742"/>
                  </a:lnTo>
                  <a:lnTo>
                    <a:pt x="42" y="764"/>
                  </a:lnTo>
                  <a:lnTo>
                    <a:pt x="38" y="805"/>
                  </a:lnTo>
                  <a:lnTo>
                    <a:pt x="57" y="857"/>
                  </a:lnTo>
                  <a:lnTo>
                    <a:pt x="72" y="909"/>
                  </a:lnTo>
                  <a:lnTo>
                    <a:pt x="72" y="938"/>
                  </a:lnTo>
                  <a:lnTo>
                    <a:pt x="64" y="977"/>
                  </a:lnTo>
                  <a:lnTo>
                    <a:pt x="42" y="984"/>
                  </a:lnTo>
                  <a:lnTo>
                    <a:pt x="27" y="1014"/>
                  </a:lnTo>
                  <a:lnTo>
                    <a:pt x="27" y="1048"/>
                  </a:lnTo>
                  <a:lnTo>
                    <a:pt x="0" y="1058"/>
                  </a:lnTo>
                  <a:lnTo>
                    <a:pt x="12" y="1021"/>
                  </a:lnTo>
                  <a:lnTo>
                    <a:pt x="35" y="977"/>
                  </a:lnTo>
                  <a:lnTo>
                    <a:pt x="42" y="947"/>
                  </a:lnTo>
                  <a:lnTo>
                    <a:pt x="42" y="888"/>
                  </a:lnTo>
                  <a:lnTo>
                    <a:pt x="27" y="838"/>
                  </a:lnTo>
                  <a:lnTo>
                    <a:pt x="23" y="798"/>
                  </a:lnTo>
                  <a:lnTo>
                    <a:pt x="20" y="757"/>
                  </a:lnTo>
                  <a:lnTo>
                    <a:pt x="45" y="724"/>
                  </a:lnTo>
                  <a:lnTo>
                    <a:pt x="60" y="703"/>
                  </a:lnTo>
                  <a:lnTo>
                    <a:pt x="50" y="659"/>
                  </a:lnTo>
                  <a:lnTo>
                    <a:pt x="27" y="625"/>
                  </a:lnTo>
                  <a:lnTo>
                    <a:pt x="23" y="595"/>
                  </a:lnTo>
                  <a:lnTo>
                    <a:pt x="20" y="551"/>
                  </a:lnTo>
                  <a:lnTo>
                    <a:pt x="30" y="522"/>
                  </a:lnTo>
                  <a:lnTo>
                    <a:pt x="50" y="492"/>
                  </a:lnTo>
                  <a:lnTo>
                    <a:pt x="64" y="470"/>
                  </a:lnTo>
                  <a:lnTo>
                    <a:pt x="64" y="448"/>
                  </a:lnTo>
                  <a:lnTo>
                    <a:pt x="50" y="424"/>
                  </a:lnTo>
                  <a:lnTo>
                    <a:pt x="35" y="374"/>
                  </a:lnTo>
                  <a:lnTo>
                    <a:pt x="35" y="343"/>
                  </a:lnTo>
                  <a:lnTo>
                    <a:pt x="42" y="313"/>
                  </a:lnTo>
                  <a:lnTo>
                    <a:pt x="57" y="291"/>
                  </a:lnTo>
                  <a:lnTo>
                    <a:pt x="60" y="269"/>
                  </a:lnTo>
                  <a:lnTo>
                    <a:pt x="57" y="242"/>
                  </a:lnTo>
                  <a:lnTo>
                    <a:pt x="38" y="204"/>
                  </a:lnTo>
                  <a:lnTo>
                    <a:pt x="27" y="176"/>
                  </a:lnTo>
                  <a:lnTo>
                    <a:pt x="30" y="130"/>
                  </a:lnTo>
                  <a:lnTo>
                    <a:pt x="45" y="111"/>
                  </a:lnTo>
                  <a:lnTo>
                    <a:pt x="64" y="80"/>
                  </a:lnTo>
                  <a:lnTo>
                    <a:pt x="75" y="56"/>
                  </a:lnTo>
                  <a:lnTo>
                    <a:pt x="67" y="34"/>
                  </a:lnTo>
                  <a:lnTo>
                    <a:pt x="72" y="1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8" name="Freeform 1102"/>
            <p:cNvSpPr>
              <a:spLocks/>
            </p:cNvSpPr>
            <p:nvPr/>
          </p:nvSpPr>
          <p:spPr bwMode="auto">
            <a:xfrm>
              <a:off x="501" y="2655"/>
              <a:ext cx="132" cy="114"/>
            </a:xfrm>
            <a:custGeom>
              <a:avLst/>
              <a:gdLst>
                <a:gd name="T0" fmla="*/ 266 w 266"/>
                <a:gd name="T1" fmla="*/ 185 h 229"/>
                <a:gd name="T2" fmla="*/ 185 w 266"/>
                <a:gd name="T3" fmla="*/ 119 h 229"/>
                <a:gd name="T4" fmla="*/ 118 w 266"/>
                <a:gd name="T5" fmla="*/ 59 h 229"/>
                <a:gd name="T6" fmla="*/ 56 w 266"/>
                <a:gd name="T7" fmla="*/ 0 h 229"/>
                <a:gd name="T8" fmla="*/ 0 w 266"/>
                <a:gd name="T9" fmla="*/ 0 h 229"/>
                <a:gd name="T10" fmla="*/ 133 w 266"/>
                <a:gd name="T11" fmla="*/ 96 h 229"/>
                <a:gd name="T12" fmla="*/ 197 w 266"/>
                <a:gd name="T13" fmla="*/ 156 h 229"/>
                <a:gd name="T14" fmla="*/ 251 w 266"/>
                <a:gd name="T15" fmla="*/ 229 h 229"/>
                <a:gd name="T16" fmla="*/ 266 w 266"/>
                <a:gd name="T17" fmla="*/ 18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229">
                  <a:moveTo>
                    <a:pt x="266" y="185"/>
                  </a:moveTo>
                  <a:lnTo>
                    <a:pt x="185" y="119"/>
                  </a:lnTo>
                  <a:lnTo>
                    <a:pt x="118" y="59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33" y="96"/>
                  </a:lnTo>
                  <a:lnTo>
                    <a:pt x="197" y="156"/>
                  </a:lnTo>
                  <a:lnTo>
                    <a:pt x="251" y="229"/>
                  </a:lnTo>
                  <a:lnTo>
                    <a:pt x="266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19" name="Freeform 1103"/>
            <p:cNvSpPr>
              <a:spLocks/>
            </p:cNvSpPr>
            <p:nvPr/>
          </p:nvSpPr>
          <p:spPr bwMode="auto">
            <a:xfrm>
              <a:off x="499" y="2721"/>
              <a:ext cx="114" cy="93"/>
            </a:xfrm>
            <a:custGeom>
              <a:avLst/>
              <a:gdLst>
                <a:gd name="T0" fmla="*/ 228 w 228"/>
                <a:gd name="T1" fmla="*/ 117 h 186"/>
                <a:gd name="T2" fmla="*/ 169 w 228"/>
                <a:gd name="T3" fmla="*/ 96 h 186"/>
                <a:gd name="T4" fmla="*/ 125 w 228"/>
                <a:gd name="T5" fmla="*/ 59 h 186"/>
                <a:gd name="T6" fmla="*/ 45 w 228"/>
                <a:gd name="T7" fmla="*/ 0 h 186"/>
                <a:gd name="T8" fmla="*/ 0 w 228"/>
                <a:gd name="T9" fmla="*/ 0 h 186"/>
                <a:gd name="T10" fmla="*/ 103 w 228"/>
                <a:gd name="T11" fmla="*/ 59 h 186"/>
                <a:gd name="T12" fmla="*/ 143 w 228"/>
                <a:gd name="T13" fmla="*/ 98 h 186"/>
                <a:gd name="T14" fmla="*/ 228 w 228"/>
                <a:gd name="T15" fmla="*/ 186 h 186"/>
                <a:gd name="T16" fmla="*/ 224 w 228"/>
                <a:gd name="T17" fmla="*/ 133 h 186"/>
                <a:gd name="T18" fmla="*/ 228 w 228"/>
                <a:gd name="T1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186">
                  <a:moveTo>
                    <a:pt x="228" y="117"/>
                  </a:moveTo>
                  <a:lnTo>
                    <a:pt x="169" y="96"/>
                  </a:lnTo>
                  <a:lnTo>
                    <a:pt x="125" y="59"/>
                  </a:lnTo>
                  <a:lnTo>
                    <a:pt x="45" y="0"/>
                  </a:lnTo>
                  <a:lnTo>
                    <a:pt x="0" y="0"/>
                  </a:lnTo>
                  <a:lnTo>
                    <a:pt x="103" y="59"/>
                  </a:lnTo>
                  <a:lnTo>
                    <a:pt x="143" y="98"/>
                  </a:lnTo>
                  <a:lnTo>
                    <a:pt x="228" y="186"/>
                  </a:lnTo>
                  <a:lnTo>
                    <a:pt x="224" y="133"/>
                  </a:lnTo>
                  <a:lnTo>
                    <a:pt x="228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0" name="Freeform 1104"/>
            <p:cNvSpPr>
              <a:spLocks/>
            </p:cNvSpPr>
            <p:nvPr/>
          </p:nvSpPr>
          <p:spPr bwMode="auto">
            <a:xfrm>
              <a:off x="481" y="2777"/>
              <a:ext cx="136" cy="144"/>
            </a:xfrm>
            <a:custGeom>
              <a:avLst/>
              <a:gdLst>
                <a:gd name="T0" fmla="*/ 265 w 271"/>
                <a:gd name="T1" fmla="*/ 214 h 288"/>
                <a:gd name="T2" fmla="*/ 191 w 271"/>
                <a:gd name="T3" fmla="*/ 149 h 288"/>
                <a:gd name="T4" fmla="*/ 163 w 271"/>
                <a:gd name="T5" fmla="*/ 104 h 288"/>
                <a:gd name="T6" fmla="*/ 104 w 271"/>
                <a:gd name="T7" fmla="*/ 60 h 288"/>
                <a:gd name="T8" fmla="*/ 52 w 271"/>
                <a:gd name="T9" fmla="*/ 22 h 288"/>
                <a:gd name="T10" fmla="*/ 15 w 271"/>
                <a:gd name="T11" fmla="*/ 0 h 288"/>
                <a:gd name="T12" fmla="*/ 0 w 271"/>
                <a:gd name="T13" fmla="*/ 0 h 288"/>
                <a:gd name="T14" fmla="*/ 0 w 271"/>
                <a:gd name="T15" fmla="*/ 22 h 288"/>
                <a:gd name="T16" fmla="*/ 45 w 271"/>
                <a:gd name="T17" fmla="*/ 50 h 288"/>
                <a:gd name="T18" fmla="*/ 126 w 271"/>
                <a:gd name="T19" fmla="*/ 102 h 288"/>
                <a:gd name="T20" fmla="*/ 185 w 271"/>
                <a:gd name="T21" fmla="*/ 161 h 288"/>
                <a:gd name="T22" fmla="*/ 226 w 271"/>
                <a:gd name="T23" fmla="*/ 227 h 288"/>
                <a:gd name="T24" fmla="*/ 271 w 271"/>
                <a:gd name="T25" fmla="*/ 288 h 288"/>
                <a:gd name="T26" fmla="*/ 265 w 271"/>
                <a:gd name="T27" fmla="*/ 2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288">
                  <a:moveTo>
                    <a:pt x="265" y="214"/>
                  </a:moveTo>
                  <a:lnTo>
                    <a:pt x="191" y="149"/>
                  </a:lnTo>
                  <a:lnTo>
                    <a:pt x="163" y="104"/>
                  </a:lnTo>
                  <a:lnTo>
                    <a:pt x="104" y="60"/>
                  </a:lnTo>
                  <a:lnTo>
                    <a:pt x="52" y="22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45" y="50"/>
                  </a:lnTo>
                  <a:lnTo>
                    <a:pt x="126" y="102"/>
                  </a:lnTo>
                  <a:lnTo>
                    <a:pt x="185" y="161"/>
                  </a:lnTo>
                  <a:lnTo>
                    <a:pt x="226" y="227"/>
                  </a:lnTo>
                  <a:lnTo>
                    <a:pt x="271" y="288"/>
                  </a:lnTo>
                  <a:lnTo>
                    <a:pt x="265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1" name="Freeform 1105"/>
            <p:cNvSpPr>
              <a:spLocks/>
            </p:cNvSpPr>
            <p:nvPr/>
          </p:nvSpPr>
          <p:spPr bwMode="auto">
            <a:xfrm>
              <a:off x="497" y="2895"/>
              <a:ext cx="103" cy="85"/>
            </a:xfrm>
            <a:custGeom>
              <a:avLst/>
              <a:gdLst>
                <a:gd name="T0" fmla="*/ 208 w 208"/>
                <a:gd name="T1" fmla="*/ 140 h 170"/>
                <a:gd name="T2" fmla="*/ 149 w 208"/>
                <a:gd name="T3" fmla="*/ 77 h 170"/>
                <a:gd name="T4" fmla="*/ 88 w 208"/>
                <a:gd name="T5" fmla="*/ 37 h 170"/>
                <a:gd name="T6" fmla="*/ 37 w 208"/>
                <a:gd name="T7" fmla="*/ 10 h 170"/>
                <a:gd name="T8" fmla="*/ 0 w 208"/>
                <a:gd name="T9" fmla="*/ 0 h 170"/>
                <a:gd name="T10" fmla="*/ 22 w 208"/>
                <a:gd name="T11" fmla="*/ 37 h 170"/>
                <a:gd name="T12" fmla="*/ 88 w 208"/>
                <a:gd name="T13" fmla="*/ 74 h 170"/>
                <a:gd name="T14" fmla="*/ 140 w 208"/>
                <a:gd name="T15" fmla="*/ 127 h 170"/>
                <a:gd name="T16" fmla="*/ 164 w 208"/>
                <a:gd name="T17" fmla="*/ 163 h 170"/>
                <a:gd name="T18" fmla="*/ 186 w 208"/>
                <a:gd name="T19" fmla="*/ 170 h 170"/>
                <a:gd name="T20" fmla="*/ 205 w 208"/>
                <a:gd name="T21" fmla="*/ 157 h 170"/>
                <a:gd name="T22" fmla="*/ 208 w 208"/>
                <a:gd name="T23" fmla="*/ 14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170">
                  <a:moveTo>
                    <a:pt x="208" y="140"/>
                  </a:moveTo>
                  <a:lnTo>
                    <a:pt x="149" y="77"/>
                  </a:lnTo>
                  <a:lnTo>
                    <a:pt x="88" y="37"/>
                  </a:lnTo>
                  <a:lnTo>
                    <a:pt x="37" y="10"/>
                  </a:lnTo>
                  <a:lnTo>
                    <a:pt x="0" y="0"/>
                  </a:lnTo>
                  <a:lnTo>
                    <a:pt x="22" y="37"/>
                  </a:lnTo>
                  <a:lnTo>
                    <a:pt x="88" y="74"/>
                  </a:lnTo>
                  <a:lnTo>
                    <a:pt x="140" y="127"/>
                  </a:lnTo>
                  <a:lnTo>
                    <a:pt x="164" y="163"/>
                  </a:lnTo>
                  <a:lnTo>
                    <a:pt x="186" y="170"/>
                  </a:lnTo>
                  <a:lnTo>
                    <a:pt x="205" y="157"/>
                  </a:lnTo>
                  <a:lnTo>
                    <a:pt x="208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2" name="Freeform 1106"/>
            <p:cNvSpPr>
              <a:spLocks/>
            </p:cNvSpPr>
            <p:nvPr/>
          </p:nvSpPr>
          <p:spPr bwMode="auto">
            <a:xfrm>
              <a:off x="484" y="2955"/>
              <a:ext cx="114" cy="105"/>
            </a:xfrm>
            <a:custGeom>
              <a:avLst/>
              <a:gdLst>
                <a:gd name="T0" fmla="*/ 230 w 230"/>
                <a:gd name="T1" fmla="*/ 196 h 211"/>
                <a:gd name="T2" fmla="*/ 171 w 230"/>
                <a:gd name="T3" fmla="*/ 133 h 211"/>
                <a:gd name="T4" fmla="*/ 97 w 230"/>
                <a:gd name="T5" fmla="*/ 56 h 211"/>
                <a:gd name="T6" fmla="*/ 53 w 230"/>
                <a:gd name="T7" fmla="*/ 19 h 211"/>
                <a:gd name="T8" fmla="*/ 19 w 230"/>
                <a:gd name="T9" fmla="*/ 0 h 211"/>
                <a:gd name="T10" fmla="*/ 0 w 230"/>
                <a:gd name="T11" fmla="*/ 12 h 211"/>
                <a:gd name="T12" fmla="*/ 40 w 230"/>
                <a:gd name="T13" fmla="*/ 44 h 211"/>
                <a:gd name="T14" fmla="*/ 105 w 230"/>
                <a:gd name="T15" fmla="*/ 111 h 211"/>
                <a:gd name="T16" fmla="*/ 167 w 230"/>
                <a:gd name="T17" fmla="*/ 176 h 211"/>
                <a:gd name="T18" fmla="*/ 208 w 230"/>
                <a:gd name="T19" fmla="*/ 211 h 211"/>
                <a:gd name="T20" fmla="*/ 218 w 230"/>
                <a:gd name="T21" fmla="*/ 211 h 211"/>
                <a:gd name="T22" fmla="*/ 230 w 230"/>
                <a:gd name="T23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211">
                  <a:moveTo>
                    <a:pt x="230" y="196"/>
                  </a:moveTo>
                  <a:lnTo>
                    <a:pt x="171" y="133"/>
                  </a:lnTo>
                  <a:lnTo>
                    <a:pt x="97" y="56"/>
                  </a:lnTo>
                  <a:lnTo>
                    <a:pt x="53" y="19"/>
                  </a:lnTo>
                  <a:lnTo>
                    <a:pt x="19" y="0"/>
                  </a:lnTo>
                  <a:lnTo>
                    <a:pt x="0" y="12"/>
                  </a:lnTo>
                  <a:lnTo>
                    <a:pt x="40" y="44"/>
                  </a:lnTo>
                  <a:lnTo>
                    <a:pt x="105" y="111"/>
                  </a:lnTo>
                  <a:lnTo>
                    <a:pt x="167" y="176"/>
                  </a:lnTo>
                  <a:lnTo>
                    <a:pt x="208" y="211"/>
                  </a:lnTo>
                  <a:lnTo>
                    <a:pt x="218" y="211"/>
                  </a:lnTo>
                  <a:lnTo>
                    <a:pt x="230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3" name="Freeform 1107"/>
            <p:cNvSpPr>
              <a:spLocks/>
            </p:cNvSpPr>
            <p:nvPr/>
          </p:nvSpPr>
          <p:spPr bwMode="auto">
            <a:xfrm>
              <a:off x="497" y="3043"/>
              <a:ext cx="81" cy="83"/>
            </a:xfrm>
            <a:custGeom>
              <a:avLst/>
              <a:gdLst>
                <a:gd name="T0" fmla="*/ 159 w 162"/>
                <a:gd name="T1" fmla="*/ 140 h 167"/>
                <a:gd name="T2" fmla="*/ 93 w 162"/>
                <a:gd name="T3" fmla="*/ 43 h 167"/>
                <a:gd name="T4" fmla="*/ 29 w 162"/>
                <a:gd name="T5" fmla="*/ 6 h 167"/>
                <a:gd name="T6" fmla="*/ 0 w 162"/>
                <a:gd name="T7" fmla="*/ 0 h 167"/>
                <a:gd name="T8" fmla="*/ 7 w 162"/>
                <a:gd name="T9" fmla="*/ 20 h 167"/>
                <a:gd name="T10" fmla="*/ 81 w 162"/>
                <a:gd name="T11" fmla="*/ 74 h 167"/>
                <a:gd name="T12" fmla="*/ 152 w 162"/>
                <a:gd name="T13" fmla="*/ 160 h 167"/>
                <a:gd name="T14" fmla="*/ 162 w 162"/>
                <a:gd name="T15" fmla="*/ 167 h 167"/>
                <a:gd name="T16" fmla="*/ 159 w 162"/>
                <a:gd name="T17" fmla="*/ 1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7">
                  <a:moveTo>
                    <a:pt x="159" y="140"/>
                  </a:moveTo>
                  <a:lnTo>
                    <a:pt x="93" y="43"/>
                  </a:lnTo>
                  <a:lnTo>
                    <a:pt x="29" y="6"/>
                  </a:lnTo>
                  <a:lnTo>
                    <a:pt x="0" y="0"/>
                  </a:lnTo>
                  <a:lnTo>
                    <a:pt x="7" y="20"/>
                  </a:lnTo>
                  <a:lnTo>
                    <a:pt x="81" y="74"/>
                  </a:lnTo>
                  <a:lnTo>
                    <a:pt x="152" y="160"/>
                  </a:lnTo>
                  <a:lnTo>
                    <a:pt x="162" y="167"/>
                  </a:lnTo>
                  <a:lnTo>
                    <a:pt x="159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4" name="Freeform 1108"/>
            <p:cNvSpPr>
              <a:spLocks/>
            </p:cNvSpPr>
            <p:nvPr/>
          </p:nvSpPr>
          <p:spPr bwMode="auto">
            <a:xfrm>
              <a:off x="499" y="3124"/>
              <a:ext cx="56" cy="63"/>
            </a:xfrm>
            <a:custGeom>
              <a:avLst/>
              <a:gdLst>
                <a:gd name="T0" fmla="*/ 106 w 110"/>
                <a:gd name="T1" fmla="*/ 96 h 126"/>
                <a:gd name="T2" fmla="*/ 52 w 110"/>
                <a:gd name="T3" fmla="*/ 22 h 126"/>
                <a:gd name="T4" fmla="*/ 2 w 110"/>
                <a:gd name="T5" fmla="*/ 0 h 126"/>
                <a:gd name="T6" fmla="*/ 0 w 110"/>
                <a:gd name="T7" fmla="*/ 22 h 126"/>
                <a:gd name="T8" fmla="*/ 23 w 110"/>
                <a:gd name="T9" fmla="*/ 59 h 126"/>
                <a:gd name="T10" fmla="*/ 82 w 110"/>
                <a:gd name="T11" fmla="*/ 108 h 126"/>
                <a:gd name="T12" fmla="*/ 98 w 110"/>
                <a:gd name="T13" fmla="*/ 126 h 126"/>
                <a:gd name="T14" fmla="*/ 110 w 110"/>
                <a:gd name="T15" fmla="*/ 118 h 126"/>
                <a:gd name="T16" fmla="*/ 106 w 110"/>
                <a:gd name="T17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26">
                  <a:moveTo>
                    <a:pt x="106" y="96"/>
                  </a:moveTo>
                  <a:lnTo>
                    <a:pt x="52" y="22"/>
                  </a:lnTo>
                  <a:lnTo>
                    <a:pt x="2" y="0"/>
                  </a:lnTo>
                  <a:lnTo>
                    <a:pt x="0" y="22"/>
                  </a:lnTo>
                  <a:lnTo>
                    <a:pt x="23" y="59"/>
                  </a:lnTo>
                  <a:lnTo>
                    <a:pt x="82" y="108"/>
                  </a:lnTo>
                  <a:lnTo>
                    <a:pt x="98" y="126"/>
                  </a:lnTo>
                  <a:lnTo>
                    <a:pt x="110" y="118"/>
                  </a:lnTo>
                  <a:lnTo>
                    <a:pt x="106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5" name="Freeform 1109"/>
            <p:cNvSpPr>
              <a:spLocks/>
            </p:cNvSpPr>
            <p:nvPr/>
          </p:nvSpPr>
          <p:spPr bwMode="auto">
            <a:xfrm>
              <a:off x="504" y="3207"/>
              <a:ext cx="70" cy="71"/>
            </a:xfrm>
            <a:custGeom>
              <a:avLst/>
              <a:gdLst>
                <a:gd name="T0" fmla="*/ 140 w 140"/>
                <a:gd name="T1" fmla="*/ 142 h 142"/>
                <a:gd name="T2" fmla="*/ 120 w 140"/>
                <a:gd name="T3" fmla="*/ 120 h 142"/>
                <a:gd name="T4" fmla="*/ 81 w 140"/>
                <a:gd name="T5" fmla="*/ 61 h 142"/>
                <a:gd name="T6" fmla="*/ 25 w 140"/>
                <a:gd name="T7" fmla="*/ 0 h 142"/>
                <a:gd name="T8" fmla="*/ 0 w 140"/>
                <a:gd name="T9" fmla="*/ 0 h 142"/>
                <a:gd name="T10" fmla="*/ 10 w 140"/>
                <a:gd name="T11" fmla="*/ 21 h 142"/>
                <a:gd name="T12" fmla="*/ 53 w 140"/>
                <a:gd name="T13" fmla="*/ 80 h 142"/>
                <a:gd name="T14" fmla="*/ 97 w 140"/>
                <a:gd name="T15" fmla="*/ 139 h 142"/>
                <a:gd name="T16" fmla="*/ 140 w 140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42">
                  <a:moveTo>
                    <a:pt x="140" y="142"/>
                  </a:moveTo>
                  <a:lnTo>
                    <a:pt x="120" y="120"/>
                  </a:lnTo>
                  <a:lnTo>
                    <a:pt x="81" y="6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10" y="21"/>
                  </a:lnTo>
                  <a:lnTo>
                    <a:pt x="53" y="80"/>
                  </a:lnTo>
                  <a:lnTo>
                    <a:pt x="97" y="139"/>
                  </a:lnTo>
                  <a:lnTo>
                    <a:pt x="140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6" name="Freeform 1110"/>
            <p:cNvSpPr>
              <a:spLocks/>
            </p:cNvSpPr>
            <p:nvPr/>
          </p:nvSpPr>
          <p:spPr bwMode="auto">
            <a:xfrm>
              <a:off x="598" y="2615"/>
              <a:ext cx="214" cy="791"/>
            </a:xfrm>
            <a:custGeom>
              <a:avLst/>
              <a:gdLst>
                <a:gd name="T0" fmla="*/ 61 w 426"/>
                <a:gd name="T1" fmla="*/ 194 h 1583"/>
                <a:gd name="T2" fmla="*/ 76 w 426"/>
                <a:gd name="T3" fmla="*/ 281 h 1583"/>
                <a:gd name="T4" fmla="*/ 39 w 426"/>
                <a:gd name="T5" fmla="*/ 340 h 1583"/>
                <a:gd name="T6" fmla="*/ 44 w 426"/>
                <a:gd name="T7" fmla="*/ 421 h 1583"/>
                <a:gd name="T8" fmla="*/ 65 w 426"/>
                <a:gd name="T9" fmla="*/ 488 h 1583"/>
                <a:gd name="T10" fmla="*/ 31 w 426"/>
                <a:gd name="T11" fmla="*/ 553 h 1583"/>
                <a:gd name="T12" fmla="*/ 68 w 426"/>
                <a:gd name="T13" fmla="*/ 668 h 1583"/>
                <a:gd name="T14" fmla="*/ 24 w 426"/>
                <a:gd name="T15" fmla="*/ 764 h 1583"/>
                <a:gd name="T16" fmla="*/ 46 w 426"/>
                <a:gd name="T17" fmla="*/ 860 h 1583"/>
                <a:gd name="T18" fmla="*/ 59 w 426"/>
                <a:gd name="T19" fmla="*/ 928 h 1583"/>
                <a:gd name="T20" fmla="*/ 15 w 426"/>
                <a:gd name="T21" fmla="*/ 987 h 1583"/>
                <a:gd name="T22" fmla="*/ 39 w 426"/>
                <a:gd name="T23" fmla="*/ 1110 h 1583"/>
                <a:gd name="T24" fmla="*/ 37 w 426"/>
                <a:gd name="T25" fmla="*/ 1175 h 1583"/>
                <a:gd name="T26" fmla="*/ 0 w 426"/>
                <a:gd name="T27" fmla="*/ 1257 h 1583"/>
                <a:gd name="T28" fmla="*/ 22 w 426"/>
                <a:gd name="T29" fmla="*/ 1326 h 1583"/>
                <a:gd name="T30" fmla="*/ 24 w 426"/>
                <a:gd name="T31" fmla="*/ 1389 h 1583"/>
                <a:gd name="T32" fmla="*/ 31 w 426"/>
                <a:gd name="T33" fmla="*/ 1456 h 1583"/>
                <a:gd name="T34" fmla="*/ 61 w 426"/>
                <a:gd name="T35" fmla="*/ 1514 h 1583"/>
                <a:gd name="T36" fmla="*/ 65 w 426"/>
                <a:gd name="T37" fmla="*/ 1583 h 1583"/>
                <a:gd name="T38" fmla="*/ 161 w 426"/>
                <a:gd name="T39" fmla="*/ 1524 h 1583"/>
                <a:gd name="T40" fmla="*/ 275 w 426"/>
                <a:gd name="T41" fmla="*/ 1509 h 1583"/>
                <a:gd name="T42" fmla="*/ 353 w 426"/>
                <a:gd name="T43" fmla="*/ 1478 h 1583"/>
                <a:gd name="T44" fmla="*/ 377 w 426"/>
                <a:gd name="T45" fmla="*/ 1434 h 1583"/>
                <a:gd name="T46" fmla="*/ 385 w 426"/>
                <a:gd name="T47" fmla="*/ 1345 h 1583"/>
                <a:gd name="T48" fmla="*/ 368 w 426"/>
                <a:gd name="T49" fmla="*/ 1230 h 1583"/>
                <a:gd name="T50" fmla="*/ 349 w 426"/>
                <a:gd name="T51" fmla="*/ 1169 h 1583"/>
                <a:gd name="T52" fmla="*/ 361 w 426"/>
                <a:gd name="T53" fmla="*/ 1095 h 1583"/>
                <a:gd name="T54" fmla="*/ 325 w 426"/>
                <a:gd name="T55" fmla="*/ 1014 h 1583"/>
                <a:gd name="T56" fmla="*/ 374 w 426"/>
                <a:gd name="T57" fmla="*/ 951 h 1583"/>
                <a:gd name="T58" fmla="*/ 338 w 426"/>
                <a:gd name="T59" fmla="*/ 860 h 1583"/>
                <a:gd name="T60" fmla="*/ 318 w 426"/>
                <a:gd name="T61" fmla="*/ 773 h 1583"/>
                <a:gd name="T62" fmla="*/ 392 w 426"/>
                <a:gd name="T63" fmla="*/ 708 h 1583"/>
                <a:gd name="T64" fmla="*/ 368 w 426"/>
                <a:gd name="T65" fmla="*/ 661 h 1583"/>
                <a:gd name="T66" fmla="*/ 368 w 426"/>
                <a:gd name="T67" fmla="*/ 581 h 1583"/>
                <a:gd name="T68" fmla="*/ 333 w 426"/>
                <a:gd name="T69" fmla="*/ 529 h 1583"/>
                <a:gd name="T70" fmla="*/ 361 w 426"/>
                <a:gd name="T71" fmla="*/ 466 h 1583"/>
                <a:gd name="T72" fmla="*/ 338 w 426"/>
                <a:gd name="T73" fmla="*/ 414 h 1583"/>
                <a:gd name="T74" fmla="*/ 338 w 426"/>
                <a:gd name="T75" fmla="*/ 370 h 1583"/>
                <a:gd name="T76" fmla="*/ 362 w 426"/>
                <a:gd name="T77" fmla="*/ 330 h 1583"/>
                <a:gd name="T78" fmla="*/ 331 w 426"/>
                <a:gd name="T79" fmla="*/ 279 h 1583"/>
                <a:gd name="T80" fmla="*/ 325 w 426"/>
                <a:gd name="T81" fmla="*/ 206 h 1583"/>
                <a:gd name="T82" fmla="*/ 407 w 426"/>
                <a:gd name="T83" fmla="*/ 112 h 1583"/>
                <a:gd name="T84" fmla="*/ 426 w 426"/>
                <a:gd name="T85" fmla="*/ 15 h 1583"/>
                <a:gd name="T86" fmla="*/ 377 w 426"/>
                <a:gd name="T87" fmla="*/ 15 h 1583"/>
                <a:gd name="T88" fmla="*/ 235 w 426"/>
                <a:gd name="T89" fmla="*/ 90 h 1583"/>
                <a:gd name="T90" fmla="*/ 117 w 426"/>
                <a:gd name="T91" fmla="*/ 135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6" h="1583">
                  <a:moveTo>
                    <a:pt x="76" y="149"/>
                  </a:moveTo>
                  <a:lnTo>
                    <a:pt x="61" y="194"/>
                  </a:lnTo>
                  <a:lnTo>
                    <a:pt x="74" y="238"/>
                  </a:lnTo>
                  <a:lnTo>
                    <a:pt x="76" y="281"/>
                  </a:lnTo>
                  <a:lnTo>
                    <a:pt x="61" y="309"/>
                  </a:lnTo>
                  <a:lnTo>
                    <a:pt x="39" y="340"/>
                  </a:lnTo>
                  <a:lnTo>
                    <a:pt x="30" y="389"/>
                  </a:lnTo>
                  <a:lnTo>
                    <a:pt x="44" y="421"/>
                  </a:lnTo>
                  <a:lnTo>
                    <a:pt x="65" y="458"/>
                  </a:lnTo>
                  <a:lnTo>
                    <a:pt x="65" y="488"/>
                  </a:lnTo>
                  <a:lnTo>
                    <a:pt x="52" y="516"/>
                  </a:lnTo>
                  <a:lnTo>
                    <a:pt x="31" y="553"/>
                  </a:lnTo>
                  <a:lnTo>
                    <a:pt x="39" y="590"/>
                  </a:lnTo>
                  <a:lnTo>
                    <a:pt x="68" y="668"/>
                  </a:lnTo>
                  <a:lnTo>
                    <a:pt x="65" y="701"/>
                  </a:lnTo>
                  <a:lnTo>
                    <a:pt x="24" y="764"/>
                  </a:lnTo>
                  <a:lnTo>
                    <a:pt x="24" y="819"/>
                  </a:lnTo>
                  <a:lnTo>
                    <a:pt x="46" y="860"/>
                  </a:lnTo>
                  <a:lnTo>
                    <a:pt x="61" y="896"/>
                  </a:lnTo>
                  <a:lnTo>
                    <a:pt x="59" y="928"/>
                  </a:lnTo>
                  <a:lnTo>
                    <a:pt x="22" y="962"/>
                  </a:lnTo>
                  <a:lnTo>
                    <a:pt x="15" y="987"/>
                  </a:lnTo>
                  <a:lnTo>
                    <a:pt x="22" y="1046"/>
                  </a:lnTo>
                  <a:lnTo>
                    <a:pt x="39" y="1110"/>
                  </a:lnTo>
                  <a:lnTo>
                    <a:pt x="39" y="1147"/>
                  </a:lnTo>
                  <a:lnTo>
                    <a:pt x="37" y="1175"/>
                  </a:lnTo>
                  <a:lnTo>
                    <a:pt x="9" y="1221"/>
                  </a:lnTo>
                  <a:lnTo>
                    <a:pt x="0" y="1257"/>
                  </a:lnTo>
                  <a:lnTo>
                    <a:pt x="3" y="1296"/>
                  </a:lnTo>
                  <a:lnTo>
                    <a:pt x="22" y="1326"/>
                  </a:lnTo>
                  <a:lnTo>
                    <a:pt x="44" y="1352"/>
                  </a:lnTo>
                  <a:lnTo>
                    <a:pt x="24" y="1389"/>
                  </a:lnTo>
                  <a:lnTo>
                    <a:pt x="15" y="1426"/>
                  </a:lnTo>
                  <a:lnTo>
                    <a:pt x="31" y="1456"/>
                  </a:lnTo>
                  <a:lnTo>
                    <a:pt x="59" y="1478"/>
                  </a:lnTo>
                  <a:lnTo>
                    <a:pt x="61" y="1514"/>
                  </a:lnTo>
                  <a:lnTo>
                    <a:pt x="61" y="1543"/>
                  </a:lnTo>
                  <a:lnTo>
                    <a:pt x="65" y="1583"/>
                  </a:lnTo>
                  <a:lnTo>
                    <a:pt x="112" y="1551"/>
                  </a:lnTo>
                  <a:lnTo>
                    <a:pt x="161" y="1524"/>
                  </a:lnTo>
                  <a:lnTo>
                    <a:pt x="206" y="1509"/>
                  </a:lnTo>
                  <a:lnTo>
                    <a:pt x="275" y="1509"/>
                  </a:lnTo>
                  <a:lnTo>
                    <a:pt x="324" y="1502"/>
                  </a:lnTo>
                  <a:lnTo>
                    <a:pt x="353" y="1478"/>
                  </a:lnTo>
                  <a:lnTo>
                    <a:pt x="405" y="1462"/>
                  </a:lnTo>
                  <a:lnTo>
                    <a:pt x="377" y="1434"/>
                  </a:lnTo>
                  <a:lnTo>
                    <a:pt x="368" y="1391"/>
                  </a:lnTo>
                  <a:lnTo>
                    <a:pt x="385" y="1345"/>
                  </a:lnTo>
                  <a:lnTo>
                    <a:pt x="383" y="1279"/>
                  </a:lnTo>
                  <a:lnTo>
                    <a:pt x="368" y="1230"/>
                  </a:lnTo>
                  <a:lnTo>
                    <a:pt x="353" y="1205"/>
                  </a:lnTo>
                  <a:lnTo>
                    <a:pt x="349" y="1169"/>
                  </a:lnTo>
                  <a:lnTo>
                    <a:pt x="368" y="1125"/>
                  </a:lnTo>
                  <a:lnTo>
                    <a:pt x="361" y="1095"/>
                  </a:lnTo>
                  <a:lnTo>
                    <a:pt x="324" y="1044"/>
                  </a:lnTo>
                  <a:lnTo>
                    <a:pt x="325" y="1014"/>
                  </a:lnTo>
                  <a:lnTo>
                    <a:pt x="340" y="987"/>
                  </a:lnTo>
                  <a:lnTo>
                    <a:pt x="374" y="951"/>
                  </a:lnTo>
                  <a:lnTo>
                    <a:pt x="362" y="921"/>
                  </a:lnTo>
                  <a:lnTo>
                    <a:pt x="338" y="860"/>
                  </a:lnTo>
                  <a:lnTo>
                    <a:pt x="318" y="819"/>
                  </a:lnTo>
                  <a:lnTo>
                    <a:pt x="318" y="773"/>
                  </a:lnTo>
                  <a:lnTo>
                    <a:pt x="385" y="750"/>
                  </a:lnTo>
                  <a:lnTo>
                    <a:pt x="392" y="708"/>
                  </a:lnTo>
                  <a:lnTo>
                    <a:pt x="385" y="683"/>
                  </a:lnTo>
                  <a:lnTo>
                    <a:pt x="368" y="661"/>
                  </a:lnTo>
                  <a:lnTo>
                    <a:pt x="370" y="624"/>
                  </a:lnTo>
                  <a:lnTo>
                    <a:pt x="368" y="581"/>
                  </a:lnTo>
                  <a:lnTo>
                    <a:pt x="349" y="559"/>
                  </a:lnTo>
                  <a:lnTo>
                    <a:pt x="333" y="529"/>
                  </a:lnTo>
                  <a:lnTo>
                    <a:pt x="346" y="500"/>
                  </a:lnTo>
                  <a:lnTo>
                    <a:pt x="361" y="466"/>
                  </a:lnTo>
                  <a:lnTo>
                    <a:pt x="361" y="443"/>
                  </a:lnTo>
                  <a:lnTo>
                    <a:pt x="338" y="414"/>
                  </a:lnTo>
                  <a:lnTo>
                    <a:pt x="331" y="389"/>
                  </a:lnTo>
                  <a:lnTo>
                    <a:pt x="338" y="370"/>
                  </a:lnTo>
                  <a:lnTo>
                    <a:pt x="361" y="355"/>
                  </a:lnTo>
                  <a:lnTo>
                    <a:pt x="362" y="330"/>
                  </a:lnTo>
                  <a:lnTo>
                    <a:pt x="355" y="315"/>
                  </a:lnTo>
                  <a:lnTo>
                    <a:pt x="331" y="279"/>
                  </a:lnTo>
                  <a:lnTo>
                    <a:pt x="324" y="238"/>
                  </a:lnTo>
                  <a:lnTo>
                    <a:pt x="325" y="206"/>
                  </a:lnTo>
                  <a:lnTo>
                    <a:pt x="349" y="176"/>
                  </a:lnTo>
                  <a:lnTo>
                    <a:pt x="407" y="112"/>
                  </a:lnTo>
                  <a:lnTo>
                    <a:pt x="426" y="58"/>
                  </a:lnTo>
                  <a:lnTo>
                    <a:pt x="426" y="15"/>
                  </a:lnTo>
                  <a:lnTo>
                    <a:pt x="407" y="0"/>
                  </a:lnTo>
                  <a:lnTo>
                    <a:pt x="377" y="15"/>
                  </a:lnTo>
                  <a:lnTo>
                    <a:pt x="303" y="61"/>
                  </a:lnTo>
                  <a:lnTo>
                    <a:pt x="235" y="90"/>
                  </a:lnTo>
                  <a:lnTo>
                    <a:pt x="164" y="120"/>
                  </a:lnTo>
                  <a:lnTo>
                    <a:pt x="117" y="135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7" name="Freeform 1111"/>
            <p:cNvSpPr>
              <a:spLocks/>
            </p:cNvSpPr>
            <p:nvPr/>
          </p:nvSpPr>
          <p:spPr bwMode="auto">
            <a:xfrm>
              <a:off x="449" y="2609"/>
              <a:ext cx="381" cy="809"/>
            </a:xfrm>
            <a:custGeom>
              <a:avLst/>
              <a:gdLst>
                <a:gd name="T0" fmla="*/ 497 w 761"/>
                <a:gd name="T1" fmla="*/ 1521 h 1619"/>
                <a:gd name="T2" fmla="*/ 351 w 761"/>
                <a:gd name="T3" fmla="*/ 1573 h 1619"/>
                <a:gd name="T4" fmla="*/ 61 w 761"/>
                <a:gd name="T5" fmla="*/ 1310 h 1619"/>
                <a:gd name="T6" fmla="*/ 46 w 761"/>
                <a:gd name="T7" fmla="*/ 1354 h 1619"/>
                <a:gd name="T8" fmla="*/ 361 w 761"/>
                <a:gd name="T9" fmla="*/ 1619 h 1619"/>
                <a:gd name="T10" fmla="*/ 513 w 761"/>
                <a:gd name="T11" fmla="*/ 1538 h 1619"/>
                <a:gd name="T12" fmla="*/ 720 w 761"/>
                <a:gd name="T13" fmla="*/ 1470 h 1619"/>
                <a:gd name="T14" fmla="*/ 711 w 761"/>
                <a:gd name="T15" fmla="*/ 1354 h 1619"/>
                <a:gd name="T16" fmla="*/ 668 w 761"/>
                <a:gd name="T17" fmla="*/ 1227 h 1619"/>
                <a:gd name="T18" fmla="*/ 689 w 761"/>
                <a:gd name="T19" fmla="*/ 1124 h 1619"/>
                <a:gd name="T20" fmla="*/ 644 w 761"/>
                <a:gd name="T21" fmla="*/ 1024 h 1619"/>
                <a:gd name="T22" fmla="*/ 667 w 761"/>
                <a:gd name="T23" fmla="*/ 907 h 1619"/>
                <a:gd name="T24" fmla="*/ 683 w 761"/>
                <a:gd name="T25" fmla="*/ 789 h 1619"/>
                <a:gd name="T26" fmla="*/ 689 w 761"/>
                <a:gd name="T27" fmla="*/ 642 h 1619"/>
                <a:gd name="T28" fmla="*/ 659 w 761"/>
                <a:gd name="T29" fmla="*/ 517 h 1619"/>
                <a:gd name="T30" fmla="*/ 644 w 761"/>
                <a:gd name="T31" fmla="*/ 419 h 1619"/>
                <a:gd name="T32" fmla="*/ 681 w 761"/>
                <a:gd name="T33" fmla="*/ 334 h 1619"/>
                <a:gd name="T34" fmla="*/ 662 w 761"/>
                <a:gd name="T35" fmla="*/ 192 h 1619"/>
                <a:gd name="T36" fmla="*/ 755 w 761"/>
                <a:gd name="T37" fmla="*/ 17 h 1619"/>
                <a:gd name="T38" fmla="*/ 714 w 761"/>
                <a:gd name="T39" fmla="*/ 54 h 1619"/>
                <a:gd name="T40" fmla="*/ 618 w 761"/>
                <a:gd name="T41" fmla="*/ 214 h 1619"/>
                <a:gd name="T42" fmla="*/ 478 w 761"/>
                <a:gd name="T43" fmla="*/ 345 h 1619"/>
                <a:gd name="T44" fmla="*/ 622 w 761"/>
                <a:gd name="T45" fmla="*/ 297 h 1619"/>
                <a:gd name="T46" fmla="*/ 610 w 761"/>
                <a:gd name="T47" fmla="*/ 390 h 1619"/>
                <a:gd name="T48" fmla="*/ 541 w 761"/>
                <a:gd name="T49" fmla="*/ 487 h 1619"/>
                <a:gd name="T50" fmla="*/ 640 w 761"/>
                <a:gd name="T51" fmla="*/ 465 h 1619"/>
                <a:gd name="T52" fmla="*/ 615 w 761"/>
                <a:gd name="T53" fmla="*/ 539 h 1619"/>
                <a:gd name="T54" fmla="*/ 608 w 761"/>
                <a:gd name="T55" fmla="*/ 620 h 1619"/>
                <a:gd name="T56" fmla="*/ 463 w 761"/>
                <a:gd name="T57" fmla="*/ 728 h 1619"/>
                <a:gd name="T58" fmla="*/ 625 w 761"/>
                <a:gd name="T59" fmla="*/ 654 h 1619"/>
                <a:gd name="T60" fmla="*/ 683 w 761"/>
                <a:gd name="T61" fmla="*/ 728 h 1619"/>
                <a:gd name="T62" fmla="*/ 585 w 761"/>
                <a:gd name="T63" fmla="*/ 796 h 1619"/>
                <a:gd name="T64" fmla="*/ 404 w 761"/>
                <a:gd name="T65" fmla="*/ 885 h 1619"/>
                <a:gd name="T66" fmla="*/ 610 w 761"/>
                <a:gd name="T67" fmla="*/ 848 h 1619"/>
                <a:gd name="T68" fmla="*/ 652 w 761"/>
                <a:gd name="T69" fmla="*/ 985 h 1619"/>
                <a:gd name="T70" fmla="*/ 409 w 761"/>
                <a:gd name="T71" fmla="*/ 1050 h 1619"/>
                <a:gd name="T72" fmla="*/ 541 w 761"/>
                <a:gd name="T73" fmla="*/ 1046 h 1619"/>
                <a:gd name="T74" fmla="*/ 625 w 761"/>
                <a:gd name="T75" fmla="*/ 1087 h 1619"/>
                <a:gd name="T76" fmla="*/ 622 w 761"/>
                <a:gd name="T77" fmla="*/ 1168 h 1619"/>
                <a:gd name="T78" fmla="*/ 389 w 761"/>
                <a:gd name="T79" fmla="*/ 1214 h 1619"/>
                <a:gd name="T80" fmla="*/ 504 w 761"/>
                <a:gd name="T81" fmla="*/ 1214 h 1619"/>
                <a:gd name="T82" fmla="*/ 637 w 761"/>
                <a:gd name="T83" fmla="*/ 1192 h 1619"/>
                <a:gd name="T84" fmla="*/ 522 w 761"/>
                <a:gd name="T85" fmla="*/ 1303 h 1619"/>
                <a:gd name="T86" fmla="*/ 389 w 761"/>
                <a:gd name="T87" fmla="*/ 1366 h 1619"/>
                <a:gd name="T88" fmla="*/ 556 w 761"/>
                <a:gd name="T89" fmla="*/ 1307 h 1619"/>
                <a:gd name="T90" fmla="*/ 655 w 761"/>
                <a:gd name="T91" fmla="*/ 1285 h 1619"/>
                <a:gd name="T92" fmla="*/ 652 w 761"/>
                <a:gd name="T93" fmla="*/ 1381 h 1619"/>
                <a:gd name="T94" fmla="*/ 667 w 761"/>
                <a:gd name="T95" fmla="*/ 1462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1" h="1619">
                  <a:moveTo>
                    <a:pt x="647" y="1465"/>
                  </a:moveTo>
                  <a:lnTo>
                    <a:pt x="615" y="1501"/>
                  </a:lnTo>
                  <a:lnTo>
                    <a:pt x="563" y="1514"/>
                  </a:lnTo>
                  <a:lnTo>
                    <a:pt x="497" y="1521"/>
                  </a:lnTo>
                  <a:lnTo>
                    <a:pt x="426" y="1536"/>
                  </a:lnTo>
                  <a:lnTo>
                    <a:pt x="380" y="1564"/>
                  </a:lnTo>
                  <a:lnTo>
                    <a:pt x="365" y="1579"/>
                  </a:lnTo>
                  <a:lnTo>
                    <a:pt x="351" y="1573"/>
                  </a:lnTo>
                  <a:lnTo>
                    <a:pt x="265" y="1508"/>
                  </a:lnTo>
                  <a:lnTo>
                    <a:pt x="154" y="1421"/>
                  </a:lnTo>
                  <a:lnTo>
                    <a:pt x="117" y="1366"/>
                  </a:lnTo>
                  <a:lnTo>
                    <a:pt x="61" y="1310"/>
                  </a:lnTo>
                  <a:lnTo>
                    <a:pt x="45" y="1266"/>
                  </a:lnTo>
                  <a:lnTo>
                    <a:pt x="0" y="1259"/>
                  </a:lnTo>
                  <a:lnTo>
                    <a:pt x="23" y="1307"/>
                  </a:lnTo>
                  <a:lnTo>
                    <a:pt x="46" y="1354"/>
                  </a:lnTo>
                  <a:lnTo>
                    <a:pt x="117" y="1406"/>
                  </a:lnTo>
                  <a:lnTo>
                    <a:pt x="167" y="1470"/>
                  </a:lnTo>
                  <a:lnTo>
                    <a:pt x="287" y="1545"/>
                  </a:lnTo>
                  <a:lnTo>
                    <a:pt x="361" y="1619"/>
                  </a:lnTo>
                  <a:lnTo>
                    <a:pt x="389" y="1612"/>
                  </a:lnTo>
                  <a:lnTo>
                    <a:pt x="420" y="1575"/>
                  </a:lnTo>
                  <a:lnTo>
                    <a:pt x="461" y="1553"/>
                  </a:lnTo>
                  <a:lnTo>
                    <a:pt x="513" y="1538"/>
                  </a:lnTo>
                  <a:lnTo>
                    <a:pt x="622" y="1529"/>
                  </a:lnTo>
                  <a:lnTo>
                    <a:pt x="655" y="1508"/>
                  </a:lnTo>
                  <a:lnTo>
                    <a:pt x="711" y="1495"/>
                  </a:lnTo>
                  <a:lnTo>
                    <a:pt x="720" y="1470"/>
                  </a:lnTo>
                  <a:lnTo>
                    <a:pt x="703" y="1440"/>
                  </a:lnTo>
                  <a:lnTo>
                    <a:pt x="683" y="1411"/>
                  </a:lnTo>
                  <a:lnTo>
                    <a:pt x="696" y="1374"/>
                  </a:lnTo>
                  <a:lnTo>
                    <a:pt x="711" y="1354"/>
                  </a:lnTo>
                  <a:lnTo>
                    <a:pt x="711" y="1322"/>
                  </a:lnTo>
                  <a:lnTo>
                    <a:pt x="696" y="1273"/>
                  </a:lnTo>
                  <a:lnTo>
                    <a:pt x="689" y="1249"/>
                  </a:lnTo>
                  <a:lnTo>
                    <a:pt x="668" y="1227"/>
                  </a:lnTo>
                  <a:lnTo>
                    <a:pt x="659" y="1201"/>
                  </a:lnTo>
                  <a:lnTo>
                    <a:pt x="668" y="1176"/>
                  </a:lnTo>
                  <a:lnTo>
                    <a:pt x="690" y="1156"/>
                  </a:lnTo>
                  <a:lnTo>
                    <a:pt x="689" y="1124"/>
                  </a:lnTo>
                  <a:lnTo>
                    <a:pt x="677" y="1102"/>
                  </a:lnTo>
                  <a:lnTo>
                    <a:pt x="652" y="1068"/>
                  </a:lnTo>
                  <a:lnTo>
                    <a:pt x="637" y="1050"/>
                  </a:lnTo>
                  <a:lnTo>
                    <a:pt x="644" y="1024"/>
                  </a:lnTo>
                  <a:lnTo>
                    <a:pt x="681" y="1002"/>
                  </a:lnTo>
                  <a:lnTo>
                    <a:pt x="696" y="972"/>
                  </a:lnTo>
                  <a:lnTo>
                    <a:pt x="690" y="948"/>
                  </a:lnTo>
                  <a:lnTo>
                    <a:pt x="667" y="907"/>
                  </a:lnTo>
                  <a:lnTo>
                    <a:pt x="640" y="855"/>
                  </a:lnTo>
                  <a:lnTo>
                    <a:pt x="630" y="818"/>
                  </a:lnTo>
                  <a:lnTo>
                    <a:pt x="644" y="803"/>
                  </a:lnTo>
                  <a:lnTo>
                    <a:pt x="683" y="789"/>
                  </a:lnTo>
                  <a:lnTo>
                    <a:pt x="705" y="774"/>
                  </a:lnTo>
                  <a:lnTo>
                    <a:pt x="711" y="728"/>
                  </a:lnTo>
                  <a:lnTo>
                    <a:pt x="683" y="676"/>
                  </a:lnTo>
                  <a:lnTo>
                    <a:pt x="689" y="642"/>
                  </a:lnTo>
                  <a:lnTo>
                    <a:pt x="698" y="610"/>
                  </a:lnTo>
                  <a:lnTo>
                    <a:pt x="674" y="573"/>
                  </a:lnTo>
                  <a:lnTo>
                    <a:pt x="652" y="539"/>
                  </a:lnTo>
                  <a:lnTo>
                    <a:pt x="659" y="517"/>
                  </a:lnTo>
                  <a:lnTo>
                    <a:pt x="674" y="495"/>
                  </a:lnTo>
                  <a:lnTo>
                    <a:pt x="674" y="458"/>
                  </a:lnTo>
                  <a:lnTo>
                    <a:pt x="659" y="436"/>
                  </a:lnTo>
                  <a:lnTo>
                    <a:pt x="644" y="419"/>
                  </a:lnTo>
                  <a:lnTo>
                    <a:pt x="647" y="391"/>
                  </a:lnTo>
                  <a:lnTo>
                    <a:pt x="674" y="378"/>
                  </a:lnTo>
                  <a:lnTo>
                    <a:pt x="689" y="363"/>
                  </a:lnTo>
                  <a:lnTo>
                    <a:pt x="681" y="334"/>
                  </a:lnTo>
                  <a:lnTo>
                    <a:pt x="652" y="297"/>
                  </a:lnTo>
                  <a:lnTo>
                    <a:pt x="640" y="264"/>
                  </a:lnTo>
                  <a:lnTo>
                    <a:pt x="637" y="227"/>
                  </a:lnTo>
                  <a:lnTo>
                    <a:pt x="662" y="192"/>
                  </a:lnTo>
                  <a:lnTo>
                    <a:pt x="714" y="134"/>
                  </a:lnTo>
                  <a:lnTo>
                    <a:pt x="739" y="91"/>
                  </a:lnTo>
                  <a:lnTo>
                    <a:pt x="761" y="54"/>
                  </a:lnTo>
                  <a:lnTo>
                    <a:pt x="755" y="17"/>
                  </a:lnTo>
                  <a:lnTo>
                    <a:pt x="735" y="0"/>
                  </a:lnTo>
                  <a:lnTo>
                    <a:pt x="720" y="3"/>
                  </a:lnTo>
                  <a:lnTo>
                    <a:pt x="696" y="32"/>
                  </a:lnTo>
                  <a:lnTo>
                    <a:pt x="714" y="54"/>
                  </a:lnTo>
                  <a:lnTo>
                    <a:pt x="711" y="91"/>
                  </a:lnTo>
                  <a:lnTo>
                    <a:pt x="677" y="155"/>
                  </a:lnTo>
                  <a:lnTo>
                    <a:pt x="631" y="192"/>
                  </a:lnTo>
                  <a:lnTo>
                    <a:pt x="618" y="214"/>
                  </a:lnTo>
                  <a:lnTo>
                    <a:pt x="608" y="242"/>
                  </a:lnTo>
                  <a:lnTo>
                    <a:pt x="603" y="260"/>
                  </a:lnTo>
                  <a:lnTo>
                    <a:pt x="537" y="311"/>
                  </a:lnTo>
                  <a:lnTo>
                    <a:pt x="478" y="345"/>
                  </a:lnTo>
                  <a:lnTo>
                    <a:pt x="470" y="369"/>
                  </a:lnTo>
                  <a:lnTo>
                    <a:pt x="491" y="375"/>
                  </a:lnTo>
                  <a:lnTo>
                    <a:pt x="578" y="311"/>
                  </a:lnTo>
                  <a:lnTo>
                    <a:pt x="622" y="297"/>
                  </a:lnTo>
                  <a:lnTo>
                    <a:pt x="644" y="338"/>
                  </a:lnTo>
                  <a:lnTo>
                    <a:pt x="652" y="356"/>
                  </a:lnTo>
                  <a:lnTo>
                    <a:pt x="630" y="375"/>
                  </a:lnTo>
                  <a:lnTo>
                    <a:pt x="610" y="390"/>
                  </a:lnTo>
                  <a:lnTo>
                    <a:pt x="608" y="415"/>
                  </a:lnTo>
                  <a:lnTo>
                    <a:pt x="615" y="441"/>
                  </a:lnTo>
                  <a:lnTo>
                    <a:pt x="596" y="462"/>
                  </a:lnTo>
                  <a:lnTo>
                    <a:pt x="541" y="487"/>
                  </a:lnTo>
                  <a:lnTo>
                    <a:pt x="461" y="521"/>
                  </a:lnTo>
                  <a:lnTo>
                    <a:pt x="491" y="532"/>
                  </a:lnTo>
                  <a:lnTo>
                    <a:pt x="573" y="499"/>
                  </a:lnTo>
                  <a:lnTo>
                    <a:pt x="640" y="465"/>
                  </a:lnTo>
                  <a:lnTo>
                    <a:pt x="652" y="473"/>
                  </a:lnTo>
                  <a:lnTo>
                    <a:pt x="644" y="495"/>
                  </a:lnTo>
                  <a:lnTo>
                    <a:pt x="622" y="517"/>
                  </a:lnTo>
                  <a:lnTo>
                    <a:pt x="615" y="539"/>
                  </a:lnTo>
                  <a:lnTo>
                    <a:pt x="625" y="568"/>
                  </a:lnTo>
                  <a:lnTo>
                    <a:pt x="652" y="591"/>
                  </a:lnTo>
                  <a:lnTo>
                    <a:pt x="652" y="610"/>
                  </a:lnTo>
                  <a:lnTo>
                    <a:pt x="608" y="620"/>
                  </a:lnTo>
                  <a:lnTo>
                    <a:pt x="571" y="669"/>
                  </a:lnTo>
                  <a:lnTo>
                    <a:pt x="526" y="698"/>
                  </a:lnTo>
                  <a:lnTo>
                    <a:pt x="467" y="713"/>
                  </a:lnTo>
                  <a:lnTo>
                    <a:pt x="463" y="728"/>
                  </a:lnTo>
                  <a:lnTo>
                    <a:pt x="500" y="722"/>
                  </a:lnTo>
                  <a:lnTo>
                    <a:pt x="578" y="698"/>
                  </a:lnTo>
                  <a:lnTo>
                    <a:pt x="608" y="676"/>
                  </a:lnTo>
                  <a:lnTo>
                    <a:pt x="625" y="654"/>
                  </a:lnTo>
                  <a:lnTo>
                    <a:pt x="652" y="650"/>
                  </a:lnTo>
                  <a:lnTo>
                    <a:pt x="652" y="676"/>
                  </a:lnTo>
                  <a:lnTo>
                    <a:pt x="668" y="700"/>
                  </a:lnTo>
                  <a:lnTo>
                    <a:pt x="683" y="728"/>
                  </a:lnTo>
                  <a:lnTo>
                    <a:pt x="674" y="750"/>
                  </a:lnTo>
                  <a:lnTo>
                    <a:pt x="640" y="765"/>
                  </a:lnTo>
                  <a:lnTo>
                    <a:pt x="608" y="774"/>
                  </a:lnTo>
                  <a:lnTo>
                    <a:pt x="585" y="796"/>
                  </a:lnTo>
                  <a:lnTo>
                    <a:pt x="485" y="826"/>
                  </a:lnTo>
                  <a:lnTo>
                    <a:pt x="411" y="852"/>
                  </a:lnTo>
                  <a:lnTo>
                    <a:pt x="383" y="867"/>
                  </a:lnTo>
                  <a:lnTo>
                    <a:pt x="404" y="885"/>
                  </a:lnTo>
                  <a:lnTo>
                    <a:pt x="448" y="874"/>
                  </a:lnTo>
                  <a:lnTo>
                    <a:pt x="537" y="840"/>
                  </a:lnTo>
                  <a:lnTo>
                    <a:pt x="596" y="823"/>
                  </a:lnTo>
                  <a:lnTo>
                    <a:pt x="610" y="848"/>
                  </a:lnTo>
                  <a:lnTo>
                    <a:pt x="625" y="892"/>
                  </a:lnTo>
                  <a:lnTo>
                    <a:pt x="652" y="929"/>
                  </a:lnTo>
                  <a:lnTo>
                    <a:pt x="655" y="957"/>
                  </a:lnTo>
                  <a:lnTo>
                    <a:pt x="652" y="985"/>
                  </a:lnTo>
                  <a:lnTo>
                    <a:pt x="622" y="994"/>
                  </a:lnTo>
                  <a:lnTo>
                    <a:pt x="571" y="1007"/>
                  </a:lnTo>
                  <a:lnTo>
                    <a:pt x="504" y="1037"/>
                  </a:lnTo>
                  <a:lnTo>
                    <a:pt x="409" y="1050"/>
                  </a:lnTo>
                  <a:lnTo>
                    <a:pt x="373" y="1068"/>
                  </a:lnTo>
                  <a:lnTo>
                    <a:pt x="398" y="1080"/>
                  </a:lnTo>
                  <a:lnTo>
                    <a:pt x="482" y="1068"/>
                  </a:lnTo>
                  <a:lnTo>
                    <a:pt x="541" y="1046"/>
                  </a:lnTo>
                  <a:lnTo>
                    <a:pt x="581" y="1031"/>
                  </a:lnTo>
                  <a:lnTo>
                    <a:pt x="615" y="1024"/>
                  </a:lnTo>
                  <a:lnTo>
                    <a:pt x="610" y="1050"/>
                  </a:lnTo>
                  <a:lnTo>
                    <a:pt x="625" y="1087"/>
                  </a:lnTo>
                  <a:lnTo>
                    <a:pt x="647" y="1109"/>
                  </a:lnTo>
                  <a:lnTo>
                    <a:pt x="652" y="1134"/>
                  </a:lnTo>
                  <a:lnTo>
                    <a:pt x="652" y="1156"/>
                  </a:lnTo>
                  <a:lnTo>
                    <a:pt x="622" y="1168"/>
                  </a:lnTo>
                  <a:lnTo>
                    <a:pt x="566" y="1171"/>
                  </a:lnTo>
                  <a:lnTo>
                    <a:pt x="526" y="1183"/>
                  </a:lnTo>
                  <a:lnTo>
                    <a:pt x="439" y="1213"/>
                  </a:lnTo>
                  <a:lnTo>
                    <a:pt x="389" y="1214"/>
                  </a:lnTo>
                  <a:lnTo>
                    <a:pt x="373" y="1236"/>
                  </a:lnTo>
                  <a:lnTo>
                    <a:pt x="395" y="1244"/>
                  </a:lnTo>
                  <a:lnTo>
                    <a:pt x="439" y="1235"/>
                  </a:lnTo>
                  <a:lnTo>
                    <a:pt x="504" y="1214"/>
                  </a:lnTo>
                  <a:lnTo>
                    <a:pt x="541" y="1201"/>
                  </a:lnTo>
                  <a:lnTo>
                    <a:pt x="588" y="1190"/>
                  </a:lnTo>
                  <a:lnTo>
                    <a:pt x="625" y="1192"/>
                  </a:lnTo>
                  <a:lnTo>
                    <a:pt x="637" y="1192"/>
                  </a:lnTo>
                  <a:lnTo>
                    <a:pt x="637" y="1227"/>
                  </a:lnTo>
                  <a:lnTo>
                    <a:pt x="647" y="1244"/>
                  </a:lnTo>
                  <a:lnTo>
                    <a:pt x="581" y="1259"/>
                  </a:lnTo>
                  <a:lnTo>
                    <a:pt x="522" y="1303"/>
                  </a:lnTo>
                  <a:lnTo>
                    <a:pt x="456" y="1325"/>
                  </a:lnTo>
                  <a:lnTo>
                    <a:pt x="411" y="1332"/>
                  </a:lnTo>
                  <a:lnTo>
                    <a:pt x="374" y="1352"/>
                  </a:lnTo>
                  <a:lnTo>
                    <a:pt x="389" y="1366"/>
                  </a:lnTo>
                  <a:lnTo>
                    <a:pt x="426" y="1354"/>
                  </a:lnTo>
                  <a:lnTo>
                    <a:pt x="467" y="1340"/>
                  </a:lnTo>
                  <a:lnTo>
                    <a:pt x="515" y="1332"/>
                  </a:lnTo>
                  <a:lnTo>
                    <a:pt x="556" y="1307"/>
                  </a:lnTo>
                  <a:lnTo>
                    <a:pt x="578" y="1285"/>
                  </a:lnTo>
                  <a:lnTo>
                    <a:pt x="608" y="1281"/>
                  </a:lnTo>
                  <a:lnTo>
                    <a:pt x="644" y="1281"/>
                  </a:lnTo>
                  <a:lnTo>
                    <a:pt x="655" y="1285"/>
                  </a:lnTo>
                  <a:lnTo>
                    <a:pt x="667" y="1310"/>
                  </a:lnTo>
                  <a:lnTo>
                    <a:pt x="674" y="1340"/>
                  </a:lnTo>
                  <a:lnTo>
                    <a:pt x="667" y="1366"/>
                  </a:lnTo>
                  <a:lnTo>
                    <a:pt x="652" y="1381"/>
                  </a:lnTo>
                  <a:lnTo>
                    <a:pt x="640" y="1418"/>
                  </a:lnTo>
                  <a:lnTo>
                    <a:pt x="652" y="1433"/>
                  </a:lnTo>
                  <a:lnTo>
                    <a:pt x="667" y="1448"/>
                  </a:lnTo>
                  <a:lnTo>
                    <a:pt x="667" y="1462"/>
                  </a:lnTo>
                  <a:lnTo>
                    <a:pt x="647" y="1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8" name="Freeform 1112"/>
            <p:cNvSpPr>
              <a:spLocks/>
            </p:cNvSpPr>
            <p:nvPr/>
          </p:nvSpPr>
          <p:spPr bwMode="auto">
            <a:xfrm>
              <a:off x="652" y="3304"/>
              <a:ext cx="110" cy="36"/>
            </a:xfrm>
            <a:custGeom>
              <a:avLst/>
              <a:gdLst>
                <a:gd name="T0" fmla="*/ 0 w 221"/>
                <a:gd name="T1" fmla="*/ 57 h 72"/>
                <a:gd name="T2" fmla="*/ 88 w 221"/>
                <a:gd name="T3" fmla="*/ 54 h 72"/>
                <a:gd name="T4" fmla="*/ 122 w 221"/>
                <a:gd name="T5" fmla="*/ 35 h 72"/>
                <a:gd name="T6" fmla="*/ 151 w 221"/>
                <a:gd name="T7" fmla="*/ 13 h 72"/>
                <a:gd name="T8" fmla="*/ 206 w 221"/>
                <a:gd name="T9" fmla="*/ 0 h 72"/>
                <a:gd name="T10" fmla="*/ 221 w 221"/>
                <a:gd name="T11" fmla="*/ 13 h 72"/>
                <a:gd name="T12" fmla="*/ 197 w 221"/>
                <a:gd name="T13" fmla="*/ 20 h 72"/>
                <a:gd name="T14" fmla="*/ 159 w 221"/>
                <a:gd name="T15" fmla="*/ 41 h 72"/>
                <a:gd name="T16" fmla="*/ 139 w 221"/>
                <a:gd name="T17" fmla="*/ 54 h 72"/>
                <a:gd name="T18" fmla="*/ 103 w 221"/>
                <a:gd name="T19" fmla="*/ 64 h 72"/>
                <a:gd name="T20" fmla="*/ 48 w 221"/>
                <a:gd name="T21" fmla="*/ 69 h 72"/>
                <a:gd name="T22" fmla="*/ 5 w 221"/>
                <a:gd name="T23" fmla="*/ 72 h 72"/>
                <a:gd name="T24" fmla="*/ 0 w 221"/>
                <a:gd name="T25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72">
                  <a:moveTo>
                    <a:pt x="0" y="57"/>
                  </a:moveTo>
                  <a:lnTo>
                    <a:pt x="88" y="54"/>
                  </a:lnTo>
                  <a:lnTo>
                    <a:pt x="122" y="35"/>
                  </a:lnTo>
                  <a:lnTo>
                    <a:pt x="151" y="13"/>
                  </a:lnTo>
                  <a:lnTo>
                    <a:pt x="206" y="0"/>
                  </a:lnTo>
                  <a:lnTo>
                    <a:pt x="221" y="13"/>
                  </a:lnTo>
                  <a:lnTo>
                    <a:pt x="197" y="20"/>
                  </a:lnTo>
                  <a:lnTo>
                    <a:pt x="159" y="41"/>
                  </a:lnTo>
                  <a:lnTo>
                    <a:pt x="139" y="54"/>
                  </a:lnTo>
                  <a:lnTo>
                    <a:pt x="103" y="64"/>
                  </a:lnTo>
                  <a:lnTo>
                    <a:pt x="48" y="69"/>
                  </a:lnTo>
                  <a:lnTo>
                    <a:pt x="5" y="7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29" name="Freeform 1113"/>
            <p:cNvSpPr>
              <a:spLocks/>
            </p:cNvSpPr>
            <p:nvPr/>
          </p:nvSpPr>
          <p:spPr bwMode="auto">
            <a:xfrm>
              <a:off x="483" y="2512"/>
              <a:ext cx="320" cy="174"/>
            </a:xfrm>
            <a:custGeom>
              <a:avLst/>
              <a:gdLst>
                <a:gd name="T0" fmla="*/ 19 w 640"/>
                <a:gd name="T1" fmla="*/ 39 h 347"/>
                <a:gd name="T2" fmla="*/ 95 w 640"/>
                <a:gd name="T3" fmla="*/ 43 h 347"/>
                <a:gd name="T4" fmla="*/ 176 w 640"/>
                <a:gd name="T5" fmla="*/ 46 h 347"/>
                <a:gd name="T6" fmla="*/ 228 w 640"/>
                <a:gd name="T7" fmla="*/ 46 h 347"/>
                <a:gd name="T8" fmla="*/ 269 w 640"/>
                <a:gd name="T9" fmla="*/ 36 h 347"/>
                <a:gd name="T10" fmla="*/ 336 w 640"/>
                <a:gd name="T11" fmla="*/ 17 h 347"/>
                <a:gd name="T12" fmla="*/ 368 w 640"/>
                <a:gd name="T13" fmla="*/ 0 h 347"/>
                <a:gd name="T14" fmla="*/ 411 w 640"/>
                <a:gd name="T15" fmla="*/ 24 h 347"/>
                <a:gd name="T16" fmla="*/ 482 w 640"/>
                <a:gd name="T17" fmla="*/ 73 h 347"/>
                <a:gd name="T18" fmla="*/ 534 w 640"/>
                <a:gd name="T19" fmla="*/ 109 h 347"/>
                <a:gd name="T20" fmla="*/ 600 w 640"/>
                <a:gd name="T21" fmla="*/ 155 h 347"/>
                <a:gd name="T22" fmla="*/ 640 w 640"/>
                <a:gd name="T23" fmla="*/ 191 h 347"/>
                <a:gd name="T24" fmla="*/ 603 w 640"/>
                <a:gd name="T25" fmla="*/ 222 h 347"/>
                <a:gd name="T26" fmla="*/ 566 w 640"/>
                <a:gd name="T27" fmla="*/ 257 h 347"/>
                <a:gd name="T28" fmla="*/ 507 w 640"/>
                <a:gd name="T29" fmla="*/ 281 h 347"/>
                <a:gd name="T30" fmla="*/ 446 w 640"/>
                <a:gd name="T31" fmla="*/ 307 h 347"/>
                <a:gd name="T32" fmla="*/ 389 w 640"/>
                <a:gd name="T33" fmla="*/ 329 h 347"/>
                <a:gd name="T34" fmla="*/ 337 w 640"/>
                <a:gd name="T35" fmla="*/ 337 h 347"/>
                <a:gd name="T36" fmla="*/ 284 w 640"/>
                <a:gd name="T37" fmla="*/ 347 h 347"/>
                <a:gd name="T38" fmla="*/ 217 w 640"/>
                <a:gd name="T39" fmla="*/ 300 h 347"/>
                <a:gd name="T40" fmla="*/ 167 w 640"/>
                <a:gd name="T41" fmla="*/ 259 h 347"/>
                <a:gd name="T42" fmla="*/ 108 w 640"/>
                <a:gd name="T43" fmla="*/ 207 h 347"/>
                <a:gd name="T44" fmla="*/ 59 w 640"/>
                <a:gd name="T45" fmla="*/ 155 h 347"/>
                <a:gd name="T46" fmla="*/ 22 w 640"/>
                <a:gd name="T47" fmla="*/ 120 h 347"/>
                <a:gd name="T48" fmla="*/ 0 w 640"/>
                <a:gd name="T49" fmla="*/ 68 h 347"/>
                <a:gd name="T50" fmla="*/ 19 w 640"/>
                <a:gd name="T51" fmla="*/ 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" h="347">
                  <a:moveTo>
                    <a:pt x="19" y="39"/>
                  </a:moveTo>
                  <a:lnTo>
                    <a:pt x="95" y="43"/>
                  </a:lnTo>
                  <a:lnTo>
                    <a:pt x="176" y="46"/>
                  </a:lnTo>
                  <a:lnTo>
                    <a:pt x="228" y="46"/>
                  </a:lnTo>
                  <a:lnTo>
                    <a:pt x="269" y="36"/>
                  </a:lnTo>
                  <a:lnTo>
                    <a:pt x="336" y="17"/>
                  </a:lnTo>
                  <a:lnTo>
                    <a:pt x="368" y="0"/>
                  </a:lnTo>
                  <a:lnTo>
                    <a:pt x="411" y="24"/>
                  </a:lnTo>
                  <a:lnTo>
                    <a:pt x="482" y="73"/>
                  </a:lnTo>
                  <a:lnTo>
                    <a:pt x="534" y="109"/>
                  </a:lnTo>
                  <a:lnTo>
                    <a:pt x="600" y="155"/>
                  </a:lnTo>
                  <a:lnTo>
                    <a:pt x="640" y="191"/>
                  </a:lnTo>
                  <a:lnTo>
                    <a:pt x="603" y="222"/>
                  </a:lnTo>
                  <a:lnTo>
                    <a:pt x="566" y="257"/>
                  </a:lnTo>
                  <a:lnTo>
                    <a:pt x="507" y="281"/>
                  </a:lnTo>
                  <a:lnTo>
                    <a:pt x="446" y="307"/>
                  </a:lnTo>
                  <a:lnTo>
                    <a:pt x="389" y="329"/>
                  </a:lnTo>
                  <a:lnTo>
                    <a:pt x="337" y="337"/>
                  </a:lnTo>
                  <a:lnTo>
                    <a:pt x="284" y="347"/>
                  </a:lnTo>
                  <a:lnTo>
                    <a:pt x="217" y="300"/>
                  </a:lnTo>
                  <a:lnTo>
                    <a:pt x="167" y="259"/>
                  </a:lnTo>
                  <a:lnTo>
                    <a:pt x="108" y="207"/>
                  </a:lnTo>
                  <a:lnTo>
                    <a:pt x="59" y="155"/>
                  </a:lnTo>
                  <a:lnTo>
                    <a:pt x="22" y="120"/>
                  </a:lnTo>
                  <a:lnTo>
                    <a:pt x="0" y="6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0" name="Freeform 1114"/>
            <p:cNvSpPr>
              <a:spLocks/>
            </p:cNvSpPr>
            <p:nvPr/>
          </p:nvSpPr>
          <p:spPr bwMode="auto">
            <a:xfrm>
              <a:off x="475" y="2507"/>
              <a:ext cx="346" cy="202"/>
            </a:xfrm>
            <a:custGeom>
              <a:avLst/>
              <a:gdLst>
                <a:gd name="T0" fmla="*/ 339 w 692"/>
                <a:gd name="T1" fmla="*/ 346 h 404"/>
                <a:gd name="T2" fmla="*/ 449 w 692"/>
                <a:gd name="T3" fmla="*/ 315 h 404"/>
                <a:gd name="T4" fmla="*/ 538 w 692"/>
                <a:gd name="T5" fmla="*/ 277 h 404"/>
                <a:gd name="T6" fmla="*/ 602 w 692"/>
                <a:gd name="T7" fmla="*/ 232 h 404"/>
                <a:gd name="T8" fmla="*/ 627 w 692"/>
                <a:gd name="T9" fmla="*/ 206 h 404"/>
                <a:gd name="T10" fmla="*/ 535 w 692"/>
                <a:gd name="T11" fmla="*/ 123 h 404"/>
                <a:gd name="T12" fmla="*/ 461 w 692"/>
                <a:gd name="T13" fmla="*/ 78 h 404"/>
                <a:gd name="T14" fmla="*/ 390 w 692"/>
                <a:gd name="T15" fmla="*/ 34 h 404"/>
                <a:gd name="T16" fmla="*/ 376 w 692"/>
                <a:gd name="T17" fmla="*/ 34 h 404"/>
                <a:gd name="T18" fmla="*/ 331 w 692"/>
                <a:gd name="T19" fmla="*/ 49 h 404"/>
                <a:gd name="T20" fmla="*/ 272 w 692"/>
                <a:gd name="T21" fmla="*/ 65 h 404"/>
                <a:gd name="T22" fmla="*/ 167 w 692"/>
                <a:gd name="T23" fmla="*/ 73 h 404"/>
                <a:gd name="T24" fmla="*/ 65 w 692"/>
                <a:gd name="T25" fmla="*/ 71 h 404"/>
                <a:gd name="T26" fmla="*/ 37 w 692"/>
                <a:gd name="T27" fmla="*/ 73 h 404"/>
                <a:gd name="T28" fmla="*/ 37 w 692"/>
                <a:gd name="T29" fmla="*/ 93 h 404"/>
                <a:gd name="T30" fmla="*/ 59 w 692"/>
                <a:gd name="T31" fmla="*/ 123 h 404"/>
                <a:gd name="T32" fmla="*/ 102 w 692"/>
                <a:gd name="T33" fmla="*/ 176 h 404"/>
                <a:gd name="T34" fmla="*/ 155 w 692"/>
                <a:gd name="T35" fmla="*/ 220 h 404"/>
                <a:gd name="T36" fmla="*/ 220 w 692"/>
                <a:gd name="T37" fmla="*/ 284 h 404"/>
                <a:gd name="T38" fmla="*/ 285 w 692"/>
                <a:gd name="T39" fmla="*/ 330 h 404"/>
                <a:gd name="T40" fmla="*/ 324 w 692"/>
                <a:gd name="T41" fmla="*/ 358 h 404"/>
                <a:gd name="T42" fmla="*/ 337 w 692"/>
                <a:gd name="T43" fmla="*/ 387 h 404"/>
                <a:gd name="T44" fmla="*/ 322 w 692"/>
                <a:gd name="T45" fmla="*/ 404 h 404"/>
                <a:gd name="T46" fmla="*/ 300 w 692"/>
                <a:gd name="T47" fmla="*/ 395 h 404"/>
                <a:gd name="T48" fmla="*/ 236 w 692"/>
                <a:gd name="T49" fmla="*/ 336 h 404"/>
                <a:gd name="T50" fmla="*/ 155 w 692"/>
                <a:gd name="T51" fmla="*/ 269 h 404"/>
                <a:gd name="T52" fmla="*/ 96 w 692"/>
                <a:gd name="T53" fmla="*/ 220 h 404"/>
                <a:gd name="T54" fmla="*/ 56 w 692"/>
                <a:gd name="T55" fmla="*/ 176 h 404"/>
                <a:gd name="T56" fmla="*/ 22 w 692"/>
                <a:gd name="T57" fmla="*/ 130 h 404"/>
                <a:gd name="T58" fmla="*/ 7 w 692"/>
                <a:gd name="T59" fmla="*/ 99 h 404"/>
                <a:gd name="T60" fmla="*/ 0 w 692"/>
                <a:gd name="T61" fmla="*/ 65 h 404"/>
                <a:gd name="T62" fmla="*/ 10 w 692"/>
                <a:gd name="T63" fmla="*/ 43 h 404"/>
                <a:gd name="T64" fmla="*/ 34 w 692"/>
                <a:gd name="T65" fmla="*/ 34 h 404"/>
                <a:gd name="T66" fmla="*/ 78 w 692"/>
                <a:gd name="T67" fmla="*/ 37 h 404"/>
                <a:gd name="T68" fmla="*/ 162 w 692"/>
                <a:gd name="T69" fmla="*/ 49 h 404"/>
                <a:gd name="T70" fmla="*/ 233 w 692"/>
                <a:gd name="T71" fmla="*/ 49 h 404"/>
                <a:gd name="T72" fmla="*/ 285 w 692"/>
                <a:gd name="T73" fmla="*/ 34 h 404"/>
                <a:gd name="T74" fmla="*/ 344 w 692"/>
                <a:gd name="T75" fmla="*/ 22 h 404"/>
                <a:gd name="T76" fmla="*/ 368 w 692"/>
                <a:gd name="T77" fmla="*/ 0 h 404"/>
                <a:gd name="T78" fmla="*/ 396 w 692"/>
                <a:gd name="T79" fmla="*/ 0 h 404"/>
                <a:gd name="T80" fmla="*/ 457 w 692"/>
                <a:gd name="T81" fmla="*/ 37 h 404"/>
                <a:gd name="T82" fmla="*/ 523 w 692"/>
                <a:gd name="T83" fmla="*/ 87 h 404"/>
                <a:gd name="T84" fmla="*/ 594 w 692"/>
                <a:gd name="T85" fmla="*/ 132 h 404"/>
                <a:gd name="T86" fmla="*/ 633 w 692"/>
                <a:gd name="T87" fmla="*/ 161 h 404"/>
                <a:gd name="T88" fmla="*/ 674 w 692"/>
                <a:gd name="T89" fmla="*/ 188 h 404"/>
                <a:gd name="T90" fmla="*/ 692 w 692"/>
                <a:gd name="T91" fmla="*/ 198 h 404"/>
                <a:gd name="T92" fmla="*/ 683 w 692"/>
                <a:gd name="T93" fmla="*/ 218 h 404"/>
                <a:gd name="T94" fmla="*/ 653 w 692"/>
                <a:gd name="T95" fmla="*/ 235 h 404"/>
                <a:gd name="T96" fmla="*/ 618 w 692"/>
                <a:gd name="T97" fmla="*/ 265 h 404"/>
                <a:gd name="T98" fmla="*/ 587 w 692"/>
                <a:gd name="T99" fmla="*/ 277 h 404"/>
                <a:gd name="T100" fmla="*/ 528 w 692"/>
                <a:gd name="T101" fmla="*/ 302 h 404"/>
                <a:gd name="T102" fmla="*/ 486 w 692"/>
                <a:gd name="T103" fmla="*/ 321 h 404"/>
                <a:gd name="T104" fmla="*/ 439 w 692"/>
                <a:gd name="T105" fmla="*/ 350 h 404"/>
                <a:gd name="T106" fmla="*/ 390 w 692"/>
                <a:gd name="T107" fmla="*/ 358 h 404"/>
                <a:gd name="T108" fmla="*/ 352 w 692"/>
                <a:gd name="T109" fmla="*/ 361 h 404"/>
                <a:gd name="T110" fmla="*/ 339 w 692"/>
                <a:gd name="T111" fmla="*/ 346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2" h="404">
                  <a:moveTo>
                    <a:pt x="339" y="346"/>
                  </a:moveTo>
                  <a:lnTo>
                    <a:pt x="449" y="315"/>
                  </a:lnTo>
                  <a:lnTo>
                    <a:pt x="538" y="277"/>
                  </a:lnTo>
                  <a:lnTo>
                    <a:pt x="602" y="232"/>
                  </a:lnTo>
                  <a:lnTo>
                    <a:pt x="627" y="206"/>
                  </a:lnTo>
                  <a:lnTo>
                    <a:pt x="535" y="123"/>
                  </a:lnTo>
                  <a:lnTo>
                    <a:pt x="461" y="78"/>
                  </a:lnTo>
                  <a:lnTo>
                    <a:pt x="390" y="34"/>
                  </a:lnTo>
                  <a:lnTo>
                    <a:pt x="376" y="34"/>
                  </a:lnTo>
                  <a:lnTo>
                    <a:pt x="331" y="49"/>
                  </a:lnTo>
                  <a:lnTo>
                    <a:pt x="272" y="65"/>
                  </a:lnTo>
                  <a:lnTo>
                    <a:pt x="167" y="73"/>
                  </a:lnTo>
                  <a:lnTo>
                    <a:pt x="65" y="71"/>
                  </a:lnTo>
                  <a:lnTo>
                    <a:pt x="37" y="73"/>
                  </a:lnTo>
                  <a:lnTo>
                    <a:pt x="37" y="93"/>
                  </a:lnTo>
                  <a:lnTo>
                    <a:pt x="59" y="123"/>
                  </a:lnTo>
                  <a:lnTo>
                    <a:pt x="102" y="176"/>
                  </a:lnTo>
                  <a:lnTo>
                    <a:pt x="155" y="220"/>
                  </a:lnTo>
                  <a:lnTo>
                    <a:pt x="220" y="284"/>
                  </a:lnTo>
                  <a:lnTo>
                    <a:pt x="285" y="330"/>
                  </a:lnTo>
                  <a:lnTo>
                    <a:pt x="324" y="358"/>
                  </a:lnTo>
                  <a:lnTo>
                    <a:pt x="337" y="387"/>
                  </a:lnTo>
                  <a:lnTo>
                    <a:pt x="322" y="404"/>
                  </a:lnTo>
                  <a:lnTo>
                    <a:pt x="300" y="395"/>
                  </a:lnTo>
                  <a:lnTo>
                    <a:pt x="236" y="336"/>
                  </a:lnTo>
                  <a:lnTo>
                    <a:pt x="155" y="269"/>
                  </a:lnTo>
                  <a:lnTo>
                    <a:pt x="96" y="220"/>
                  </a:lnTo>
                  <a:lnTo>
                    <a:pt x="56" y="176"/>
                  </a:lnTo>
                  <a:lnTo>
                    <a:pt x="22" y="130"/>
                  </a:lnTo>
                  <a:lnTo>
                    <a:pt x="7" y="99"/>
                  </a:lnTo>
                  <a:lnTo>
                    <a:pt x="0" y="65"/>
                  </a:lnTo>
                  <a:lnTo>
                    <a:pt x="10" y="43"/>
                  </a:lnTo>
                  <a:lnTo>
                    <a:pt x="34" y="34"/>
                  </a:lnTo>
                  <a:lnTo>
                    <a:pt x="78" y="37"/>
                  </a:lnTo>
                  <a:lnTo>
                    <a:pt x="162" y="49"/>
                  </a:lnTo>
                  <a:lnTo>
                    <a:pt x="233" y="49"/>
                  </a:lnTo>
                  <a:lnTo>
                    <a:pt x="285" y="34"/>
                  </a:lnTo>
                  <a:lnTo>
                    <a:pt x="344" y="22"/>
                  </a:lnTo>
                  <a:lnTo>
                    <a:pt x="368" y="0"/>
                  </a:lnTo>
                  <a:lnTo>
                    <a:pt x="396" y="0"/>
                  </a:lnTo>
                  <a:lnTo>
                    <a:pt x="457" y="37"/>
                  </a:lnTo>
                  <a:lnTo>
                    <a:pt x="523" y="87"/>
                  </a:lnTo>
                  <a:lnTo>
                    <a:pt x="594" y="132"/>
                  </a:lnTo>
                  <a:lnTo>
                    <a:pt x="633" y="161"/>
                  </a:lnTo>
                  <a:lnTo>
                    <a:pt x="674" y="188"/>
                  </a:lnTo>
                  <a:lnTo>
                    <a:pt x="692" y="198"/>
                  </a:lnTo>
                  <a:lnTo>
                    <a:pt x="683" y="218"/>
                  </a:lnTo>
                  <a:lnTo>
                    <a:pt x="653" y="235"/>
                  </a:lnTo>
                  <a:lnTo>
                    <a:pt x="618" y="265"/>
                  </a:lnTo>
                  <a:lnTo>
                    <a:pt x="587" y="277"/>
                  </a:lnTo>
                  <a:lnTo>
                    <a:pt x="528" y="302"/>
                  </a:lnTo>
                  <a:lnTo>
                    <a:pt x="486" y="321"/>
                  </a:lnTo>
                  <a:lnTo>
                    <a:pt x="439" y="350"/>
                  </a:lnTo>
                  <a:lnTo>
                    <a:pt x="390" y="358"/>
                  </a:lnTo>
                  <a:lnTo>
                    <a:pt x="352" y="361"/>
                  </a:lnTo>
                  <a:lnTo>
                    <a:pt x="339" y="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1" name="Freeform 1115"/>
            <p:cNvSpPr>
              <a:spLocks/>
            </p:cNvSpPr>
            <p:nvPr/>
          </p:nvSpPr>
          <p:spPr bwMode="auto">
            <a:xfrm>
              <a:off x="670" y="2660"/>
              <a:ext cx="110" cy="70"/>
            </a:xfrm>
            <a:custGeom>
              <a:avLst/>
              <a:gdLst>
                <a:gd name="T0" fmla="*/ 185 w 219"/>
                <a:gd name="T1" fmla="*/ 16 h 139"/>
                <a:gd name="T2" fmla="*/ 139 w 219"/>
                <a:gd name="T3" fmla="*/ 53 h 139"/>
                <a:gd name="T4" fmla="*/ 96 w 219"/>
                <a:gd name="T5" fmla="*/ 87 h 139"/>
                <a:gd name="T6" fmla="*/ 35 w 219"/>
                <a:gd name="T7" fmla="*/ 109 h 139"/>
                <a:gd name="T8" fmla="*/ 0 w 219"/>
                <a:gd name="T9" fmla="*/ 120 h 139"/>
                <a:gd name="T10" fmla="*/ 28 w 219"/>
                <a:gd name="T11" fmla="*/ 139 h 139"/>
                <a:gd name="T12" fmla="*/ 72 w 219"/>
                <a:gd name="T13" fmla="*/ 132 h 139"/>
                <a:gd name="T14" fmla="*/ 140 w 219"/>
                <a:gd name="T15" fmla="*/ 87 h 139"/>
                <a:gd name="T16" fmla="*/ 219 w 219"/>
                <a:gd name="T17" fmla="*/ 0 h 139"/>
                <a:gd name="T18" fmla="*/ 185 w 219"/>
                <a:gd name="T1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39">
                  <a:moveTo>
                    <a:pt x="185" y="16"/>
                  </a:moveTo>
                  <a:lnTo>
                    <a:pt x="139" y="53"/>
                  </a:lnTo>
                  <a:lnTo>
                    <a:pt x="96" y="87"/>
                  </a:lnTo>
                  <a:lnTo>
                    <a:pt x="35" y="109"/>
                  </a:lnTo>
                  <a:lnTo>
                    <a:pt x="0" y="120"/>
                  </a:lnTo>
                  <a:lnTo>
                    <a:pt x="28" y="139"/>
                  </a:lnTo>
                  <a:lnTo>
                    <a:pt x="72" y="132"/>
                  </a:lnTo>
                  <a:lnTo>
                    <a:pt x="140" y="87"/>
                  </a:lnTo>
                  <a:lnTo>
                    <a:pt x="219" y="0"/>
                  </a:lnTo>
                  <a:lnTo>
                    <a:pt x="18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550" name="Group 1134"/>
          <p:cNvGrpSpPr>
            <a:grpSpLocks/>
          </p:cNvGrpSpPr>
          <p:nvPr/>
        </p:nvGrpSpPr>
        <p:grpSpPr bwMode="auto">
          <a:xfrm>
            <a:off x="981075" y="4192588"/>
            <a:ext cx="641350" cy="1446212"/>
            <a:chOff x="618" y="2641"/>
            <a:chExt cx="404" cy="911"/>
          </a:xfrm>
        </p:grpSpPr>
        <p:sp>
          <p:nvSpPr>
            <p:cNvPr id="445533" name="Freeform 1117"/>
            <p:cNvSpPr>
              <a:spLocks/>
            </p:cNvSpPr>
            <p:nvPr/>
          </p:nvSpPr>
          <p:spPr bwMode="auto">
            <a:xfrm>
              <a:off x="626" y="2681"/>
              <a:ext cx="212" cy="859"/>
            </a:xfrm>
            <a:custGeom>
              <a:avLst/>
              <a:gdLst>
                <a:gd name="T0" fmla="*/ 417 w 424"/>
                <a:gd name="T1" fmla="*/ 309 h 1717"/>
                <a:gd name="T2" fmla="*/ 424 w 424"/>
                <a:gd name="T3" fmla="*/ 372 h 1717"/>
                <a:gd name="T4" fmla="*/ 424 w 424"/>
                <a:gd name="T5" fmla="*/ 713 h 1717"/>
                <a:gd name="T6" fmla="*/ 394 w 424"/>
                <a:gd name="T7" fmla="*/ 1169 h 1717"/>
                <a:gd name="T8" fmla="*/ 396 w 424"/>
                <a:gd name="T9" fmla="*/ 1460 h 1717"/>
                <a:gd name="T10" fmla="*/ 411 w 424"/>
                <a:gd name="T11" fmla="*/ 1661 h 1717"/>
                <a:gd name="T12" fmla="*/ 396 w 424"/>
                <a:gd name="T13" fmla="*/ 1717 h 1717"/>
                <a:gd name="T14" fmla="*/ 372 w 424"/>
                <a:gd name="T15" fmla="*/ 1705 h 1717"/>
                <a:gd name="T16" fmla="*/ 228 w 424"/>
                <a:gd name="T17" fmla="*/ 1594 h 1717"/>
                <a:gd name="T18" fmla="*/ 191 w 424"/>
                <a:gd name="T19" fmla="*/ 1572 h 1717"/>
                <a:gd name="T20" fmla="*/ 169 w 424"/>
                <a:gd name="T21" fmla="*/ 1541 h 1717"/>
                <a:gd name="T22" fmla="*/ 133 w 424"/>
                <a:gd name="T23" fmla="*/ 1499 h 1717"/>
                <a:gd name="T24" fmla="*/ 83 w 424"/>
                <a:gd name="T25" fmla="*/ 1455 h 1717"/>
                <a:gd name="T26" fmla="*/ 59 w 424"/>
                <a:gd name="T27" fmla="*/ 1396 h 1717"/>
                <a:gd name="T28" fmla="*/ 0 w 424"/>
                <a:gd name="T29" fmla="*/ 1346 h 1717"/>
                <a:gd name="T30" fmla="*/ 0 w 424"/>
                <a:gd name="T31" fmla="*/ 1315 h 1717"/>
                <a:gd name="T32" fmla="*/ 31 w 424"/>
                <a:gd name="T33" fmla="*/ 1276 h 1717"/>
                <a:gd name="T34" fmla="*/ 44 w 424"/>
                <a:gd name="T35" fmla="*/ 1225 h 1717"/>
                <a:gd name="T36" fmla="*/ 37 w 424"/>
                <a:gd name="T37" fmla="*/ 1198 h 1717"/>
                <a:gd name="T38" fmla="*/ 22 w 424"/>
                <a:gd name="T39" fmla="*/ 1154 h 1717"/>
                <a:gd name="T40" fmla="*/ 16 w 424"/>
                <a:gd name="T41" fmla="*/ 1123 h 1717"/>
                <a:gd name="T42" fmla="*/ 40 w 424"/>
                <a:gd name="T43" fmla="*/ 1073 h 1717"/>
                <a:gd name="T44" fmla="*/ 40 w 424"/>
                <a:gd name="T45" fmla="*/ 1041 h 1717"/>
                <a:gd name="T46" fmla="*/ 15 w 424"/>
                <a:gd name="T47" fmla="*/ 975 h 1717"/>
                <a:gd name="T48" fmla="*/ 15 w 424"/>
                <a:gd name="T49" fmla="*/ 938 h 1717"/>
                <a:gd name="T50" fmla="*/ 29 w 424"/>
                <a:gd name="T51" fmla="*/ 909 h 1717"/>
                <a:gd name="T52" fmla="*/ 53 w 424"/>
                <a:gd name="T53" fmla="*/ 875 h 1717"/>
                <a:gd name="T54" fmla="*/ 52 w 424"/>
                <a:gd name="T55" fmla="*/ 816 h 1717"/>
                <a:gd name="T56" fmla="*/ 37 w 424"/>
                <a:gd name="T57" fmla="*/ 769 h 1717"/>
                <a:gd name="T58" fmla="*/ 52 w 424"/>
                <a:gd name="T59" fmla="*/ 713 h 1717"/>
                <a:gd name="T60" fmla="*/ 66 w 424"/>
                <a:gd name="T61" fmla="*/ 699 h 1717"/>
                <a:gd name="T62" fmla="*/ 53 w 424"/>
                <a:gd name="T63" fmla="*/ 647 h 1717"/>
                <a:gd name="T64" fmla="*/ 22 w 424"/>
                <a:gd name="T65" fmla="*/ 592 h 1717"/>
                <a:gd name="T66" fmla="*/ 15 w 424"/>
                <a:gd name="T67" fmla="*/ 557 h 1717"/>
                <a:gd name="T68" fmla="*/ 22 w 424"/>
                <a:gd name="T69" fmla="*/ 523 h 1717"/>
                <a:gd name="T70" fmla="*/ 61 w 424"/>
                <a:gd name="T71" fmla="*/ 492 h 1717"/>
                <a:gd name="T72" fmla="*/ 59 w 424"/>
                <a:gd name="T73" fmla="*/ 468 h 1717"/>
                <a:gd name="T74" fmla="*/ 16 w 424"/>
                <a:gd name="T75" fmla="*/ 390 h 1717"/>
                <a:gd name="T76" fmla="*/ 3 w 424"/>
                <a:gd name="T77" fmla="*/ 328 h 1717"/>
                <a:gd name="T78" fmla="*/ 15 w 424"/>
                <a:gd name="T79" fmla="*/ 294 h 1717"/>
                <a:gd name="T80" fmla="*/ 53 w 424"/>
                <a:gd name="T81" fmla="*/ 263 h 1717"/>
                <a:gd name="T82" fmla="*/ 44 w 424"/>
                <a:gd name="T83" fmla="*/ 235 h 1717"/>
                <a:gd name="T84" fmla="*/ 16 w 424"/>
                <a:gd name="T85" fmla="*/ 204 h 1717"/>
                <a:gd name="T86" fmla="*/ 16 w 424"/>
                <a:gd name="T87" fmla="*/ 170 h 1717"/>
                <a:gd name="T88" fmla="*/ 61 w 424"/>
                <a:gd name="T89" fmla="*/ 147 h 1717"/>
                <a:gd name="T90" fmla="*/ 81 w 424"/>
                <a:gd name="T91" fmla="*/ 122 h 1717"/>
                <a:gd name="T92" fmla="*/ 44 w 424"/>
                <a:gd name="T93" fmla="*/ 71 h 1717"/>
                <a:gd name="T94" fmla="*/ 44 w 424"/>
                <a:gd name="T95" fmla="*/ 44 h 1717"/>
                <a:gd name="T96" fmla="*/ 87 w 424"/>
                <a:gd name="T97" fmla="*/ 28 h 1717"/>
                <a:gd name="T98" fmla="*/ 90 w 424"/>
                <a:gd name="T99" fmla="*/ 0 h 1717"/>
                <a:gd name="T100" fmla="*/ 139 w 424"/>
                <a:gd name="T101" fmla="*/ 71 h 1717"/>
                <a:gd name="T102" fmla="*/ 198 w 424"/>
                <a:gd name="T103" fmla="*/ 145 h 1717"/>
                <a:gd name="T104" fmla="*/ 272 w 424"/>
                <a:gd name="T105" fmla="*/ 204 h 1717"/>
                <a:gd name="T106" fmla="*/ 331 w 424"/>
                <a:gd name="T107" fmla="*/ 250 h 1717"/>
                <a:gd name="T108" fmla="*/ 394 w 424"/>
                <a:gd name="T109" fmla="*/ 287 h 1717"/>
                <a:gd name="T110" fmla="*/ 417 w 424"/>
                <a:gd name="T111" fmla="*/ 309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4" h="1717">
                  <a:moveTo>
                    <a:pt x="417" y="309"/>
                  </a:moveTo>
                  <a:lnTo>
                    <a:pt x="424" y="372"/>
                  </a:lnTo>
                  <a:lnTo>
                    <a:pt x="424" y="713"/>
                  </a:lnTo>
                  <a:lnTo>
                    <a:pt x="394" y="1169"/>
                  </a:lnTo>
                  <a:lnTo>
                    <a:pt x="396" y="1460"/>
                  </a:lnTo>
                  <a:lnTo>
                    <a:pt x="411" y="1661"/>
                  </a:lnTo>
                  <a:lnTo>
                    <a:pt x="396" y="1717"/>
                  </a:lnTo>
                  <a:lnTo>
                    <a:pt x="372" y="1705"/>
                  </a:lnTo>
                  <a:lnTo>
                    <a:pt x="228" y="1594"/>
                  </a:lnTo>
                  <a:lnTo>
                    <a:pt x="191" y="1572"/>
                  </a:lnTo>
                  <a:lnTo>
                    <a:pt x="169" y="1541"/>
                  </a:lnTo>
                  <a:lnTo>
                    <a:pt x="133" y="1499"/>
                  </a:lnTo>
                  <a:lnTo>
                    <a:pt x="83" y="1455"/>
                  </a:lnTo>
                  <a:lnTo>
                    <a:pt x="59" y="1396"/>
                  </a:lnTo>
                  <a:lnTo>
                    <a:pt x="0" y="1346"/>
                  </a:lnTo>
                  <a:lnTo>
                    <a:pt x="0" y="1315"/>
                  </a:lnTo>
                  <a:lnTo>
                    <a:pt x="31" y="1276"/>
                  </a:lnTo>
                  <a:lnTo>
                    <a:pt x="44" y="1225"/>
                  </a:lnTo>
                  <a:lnTo>
                    <a:pt x="37" y="1198"/>
                  </a:lnTo>
                  <a:lnTo>
                    <a:pt x="22" y="1154"/>
                  </a:lnTo>
                  <a:lnTo>
                    <a:pt x="16" y="1123"/>
                  </a:lnTo>
                  <a:lnTo>
                    <a:pt x="40" y="1073"/>
                  </a:lnTo>
                  <a:lnTo>
                    <a:pt x="40" y="1041"/>
                  </a:lnTo>
                  <a:lnTo>
                    <a:pt x="15" y="975"/>
                  </a:lnTo>
                  <a:lnTo>
                    <a:pt x="15" y="938"/>
                  </a:lnTo>
                  <a:lnTo>
                    <a:pt x="29" y="909"/>
                  </a:lnTo>
                  <a:lnTo>
                    <a:pt x="53" y="875"/>
                  </a:lnTo>
                  <a:lnTo>
                    <a:pt x="52" y="816"/>
                  </a:lnTo>
                  <a:lnTo>
                    <a:pt x="37" y="769"/>
                  </a:lnTo>
                  <a:lnTo>
                    <a:pt x="52" y="713"/>
                  </a:lnTo>
                  <a:lnTo>
                    <a:pt x="66" y="699"/>
                  </a:lnTo>
                  <a:lnTo>
                    <a:pt x="53" y="647"/>
                  </a:lnTo>
                  <a:lnTo>
                    <a:pt x="22" y="592"/>
                  </a:lnTo>
                  <a:lnTo>
                    <a:pt x="15" y="557"/>
                  </a:lnTo>
                  <a:lnTo>
                    <a:pt x="22" y="523"/>
                  </a:lnTo>
                  <a:lnTo>
                    <a:pt x="61" y="492"/>
                  </a:lnTo>
                  <a:lnTo>
                    <a:pt x="59" y="468"/>
                  </a:lnTo>
                  <a:lnTo>
                    <a:pt x="16" y="390"/>
                  </a:lnTo>
                  <a:lnTo>
                    <a:pt x="3" y="328"/>
                  </a:lnTo>
                  <a:lnTo>
                    <a:pt x="15" y="294"/>
                  </a:lnTo>
                  <a:lnTo>
                    <a:pt x="53" y="263"/>
                  </a:lnTo>
                  <a:lnTo>
                    <a:pt x="44" y="235"/>
                  </a:lnTo>
                  <a:lnTo>
                    <a:pt x="16" y="204"/>
                  </a:lnTo>
                  <a:lnTo>
                    <a:pt x="16" y="170"/>
                  </a:lnTo>
                  <a:lnTo>
                    <a:pt x="61" y="147"/>
                  </a:lnTo>
                  <a:lnTo>
                    <a:pt x="81" y="122"/>
                  </a:lnTo>
                  <a:lnTo>
                    <a:pt x="44" y="71"/>
                  </a:lnTo>
                  <a:lnTo>
                    <a:pt x="44" y="44"/>
                  </a:lnTo>
                  <a:lnTo>
                    <a:pt x="87" y="28"/>
                  </a:lnTo>
                  <a:lnTo>
                    <a:pt x="90" y="0"/>
                  </a:lnTo>
                  <a:lnTo>
                    <a:pt x="139" y="71"/>
                  </a:lnTo>
                  <a:lnTo>
                    <a:pt x="198" y="145"/>
                  </a:lnTo>
                  <a:lnTo>
                    <a:pt x="272" y="204"/>
                  </a:lnTo>
                  <a:lnTo>
                    <a:pt x="331" y="250"/>
                  </a:lnTo>
                  <a:lnTo>
                    <a:pt x="394" y="287"/>
                  </a:lnTo>
                  <a:lnTo>
                    <a:pt x="417" y="30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4" name="Freeform 1118"/>
            <p:cNvSpPr>
              <a:spLocks/>
            </p:cNvSpPr>
            <p:nvPr/>
          </p:nvSpPr>
          <p:spPr bwMode="auto">
            <a:xfrm>
              <a:off x="618" y="2694"/>
              <a:ext cx="61" cy="654"/>
            </a:xfrm>
            <a:custGeom>
              <a:avLst/>
              <a:gdLst>
                <a:gd name="T0" fmla="*/ 84 w 122"/>
                <a:gd name="T1" fmla="*/ 44 h 1309"/>
                <a:gd name="T2" fmla="*/ 122 w 122"/>
                <a:gd name="T3" fmla="*/ 90 h 1309"/>
                <a:gd name="T4" fmla="*/ 99 w 122"/>
                <a:gd name="T5" fmla="*/ 127 h 1309"/>
                <a:gd name="T6" fmla="*/ 47 w 122"/>
                <a:gd name="T7" fmla="*/ 153 h 1309"/>
                <a:gd name="T8" fmla="*/ 67 w 122"/>
                <a:gd name="T9" fmla="*/ 190 h 1309"/>
                <a:gd name="T10" fmla="*/ 91 w 122"/>
                <a:gd name="T11" fmla="*/ 237 h 1309"/>
                <a:gd name="T12" fmla="*/ 62 w 122"/>
                <a:gd name="T13" fmla="*/ 267 h 1309"/>
                <a:gd name="T14" fmla="*/ 37 w 122"/>
                <a:gd name="T15" fmla="*/ 304 h 1309"/>
                <a:gd name="T16" fmla="*/ 62 w 122"/>
                <a:gd name="T17" fmla="*/ 369 h 1309"/>
                <a:gd name="T18" fmla="*/ 91 w 122"/>
                <a:gd name="T19" fmla="*/ 428 h 1309"/>
                <a:gd name="T20" fmla="*/ 84 w 122"/>
                <a:gd name="T21" fmla="*/ 480 h 1309"/>
                <a:gd name="T22" fmla="*/ 47 w 122"/>
                <a:gd name="T23" fmla="*/ 524 h 1309"/>
                <a:gd name="T24" fmla="*/ 89 w 122"/>
                <a:gd name="T25" fmla="*/ 617 h 1309"/>
                <a:gd name="T26" fmla="*/ 106 w 122"/>
                <a:gd name="T27" fmla="*/ 676 h 1309"/>
                <a:gd name="T28" fmla="*/ 74 w 122"/>
                <a:gd name="T29" fmla="*/ 719 h 1309"/>
                <a:gd name="T30" fmla="*/ 81 w 122"/>
                <a:gd name="T31" fmla="*/ 786 h 1309"/>
                <a:gd name="T32" fmla="*/ 103 w 122"/>
                <a:gd name="T33" fmla="*/ 852 h 1309"/>
                <a:gd name="T34" fmla="*/ 77 w 122"/>
                <a:gd name="T35" fmla="*/ 889 h 1309"/>
                <a:gd name="T36" fmla="*/ 40 w 122"/>
                <a:gd name="T37" fmla="*/ 933 h 1309"/>
                <a:gd name="T38" fmla="*/ 77 w 122"/>
                <a:gd name="T39" fmla="*/ 1013 h 1309"/>
                <a:gd name="T40" fmla="*/ 91 w 122"/>
                <a:gd name="T41" fmla="*/ 1068 h 1309"/>
                <a:gd name="T42" fmla="*/ 59 w 122"/>
                <a:gd name="T43" fmla="*/ 1080 h 1309"/>
                <a:gd name="T44" fmla="*/ 67 w 122"/>
                <a:gd name="T45" fmla="*/ 1168 h 1309"/>
                <a:gd name="T46" fmla="*/ 84 w 122"/>
                <a:gd name="T47" fmla="*/ 1214 h 1309"/>
                <a:gd name="T48" fmla="*/ 59 w 122"/>
                <a:gd name="T49" fmla="*/ 1266 h 1309"/>
                <a:gd name="T50" fmla="*/ 3 w 122"/>
                <a:gd name="T51" fmla="*/ 1294 h 1309"/>
                <a:gd name="T52" fmla="*/ 46 w 122"/>
                <a:gd name="T53" fmla="*/ 1205 h 1309"/>
                <a:gd name="T54" fmla="*/ 25 w 122"/>
                <a:gd name="T55" fmla="*/ 1131 h 1309"/>
                <a:gd name="T56" fmla="*/ 31 w 122"/>
                <a:gd name="T57" fmla="*/ 1068 h 1309"/>
                <a:gd name="T58" fmla="*/ 47 w 122"/>
                <a:gd name="T59" fmla="*/ 1037 h 1309"/>
                <a:gd name="T60" fmla="*/ 11 w 122"/>
                <a:gd name="T61" fmla="*/ 957 h 1309"/>
                <a:gd name="T62" fmla="*/ 11 w 122"/>
                <a:gd name="T63" fmla="*/ 877 h 1309"/>
                <a:gd name="T64" fmla="*/ 55 w 122"/>
                <a:gd name="T65" fmla="*/ 840 h 1309"/>
                <a:gd name="T66" fmla="*/ 46 w 122"/>
                <a:gd name="T67" fmla="*/ 781 h 1309"/>
                <a:gd name="T68" fmla="*/ 33 w 122"/>
                <a:gd name="T69" fmla="*/ 713 h 1309"/>
                <a:gd name="T70" fmla="*/ 67 w 122"/>
                <a:gd name="T71" fmla="*/ 669 h 1309"/>
                <a:gd name="T72" fmla="*/ 52 w 122"/>
                <a:gd name="T73" fmla="*/ 620 h 1309"/>
                <a:gd name="T74" fmla="*/ 11 w 122"/>
                <a:gd name="T75" fmla="*/ 543 h 1309"/>
                <a:gd name="T76" fmla="*/ 18 w 122"/>
                <a:gd name="T77" fmla="*/ 492 h 1309"/>
                <a:gd name="T78" fmla="*/ 55 w 122"/>
                <a:gd name="T79" fmla="*/ 450 h 1309"/>
                <a:gd name="T80" fmla="*/ 16 w 122"/>
                <a:gd name="T81" fmla="*/ 353 h 1309"/>
                <a:gd name="T82" fmla="*/ 0 w 122"/>
                <a:gd name="T83" fmla="*/ 296 h 1309"/>
                <a:gd name="T84" fmla="*/ 33 w 122"/>
                <a:gd name="T85" fmla="*/ 252 h 1309"/>
                <a:gd name="T86" fmla="*/ 47 w 122"/>
                <a:gd name="T87" fmla="*/ 223 h 1309"/>
                <a:gd name="T88" fmla="*/ 11 w 122"/>
                <a:gd name="T89" fmla="*/ 177 h 1309"/>
                <a:gd name="T90" fmla="*/ 25 w 122"/>
                <a:gd name="T91" fmla="*/ 131 h 1309"/>
                <a:gd name="T92" fmla="*/ 67 w 122"/>
                <a:gd name="T93" fmla="*/ 103 h 1309"/>
                <a:gd name="T94" fmla="*/ 69 w 122"/>
                <a:gd name="T95" fmla="*/ 69 h 1309"/>
                <a:gd name="T96" fmla="*/ 47 w 122"/>
                <a:gd name="T97" fmla="*/ 23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1309">
                  <a:moveTo>
                    <a:pt x="62" y="0"/>
                  </a:moveTo>
                  <a:lnTo>
                    <a:pt x="84" y="44"/>
                  </a:lnTo>
                  <a:lnTo>
                    <a:pt x="103" y="73"/>
                  </a:lnTo>
                  <a:lnTo>
                    <a:pt x="122" y="90"/>
                  </a:lnTo>
                  <a:lnTo>
                    <a:pt x="118" y="112"/>
                  </a:lnTo>
                  <a:lnTo>
                    <a:pt x="99" y="127"/>
                  </a:lnTo>
                  <a:lnTo>
                    <a:pt x="69" y="134"/>
                  </a:lnTo>
                  <a:lnTo>
                    <a:pt x="47" y="153"/>
                  </a:lnTo>
                  <a:lnTo>
                    <a:pt x="52" y="177"/>
                  </a:lnTo>
                  <a:lnTo>
                    <a:pt x="67" y="190"/>
                  </a:lnTo>
                  <a:lnTo>
                    <a:pt x="91" y="220"/>
                  </a:lnTo>
                  <a:lnTo>
                    <a:pt x="91" y="237"/>
                  </a:lnTo>
                  <a:lnTo>
                    <a:pt x="84" y="252"/>
                  </a:lnTo>
                  <a:lnTo>
                    <a:pt x="62" y="267"/>
                  </a:lnTo>
                  <a:lnTo>
                    <a:pt x="40" y="282"/>
                  </a:lnTo>
                  <a:lnTo>
                    <a:pt x="37" y="304"/>
                  </a:lnTo>
                  <a:lnTo>
                    <a:pt x="46" y="326"/>
                  </a:lnTo>
                  <a:lnTo>
                    <a:pt x="62" y="369"/>
                  </a:lnTo>
                  <a:lnTo>
                    <a:pt x="77" y="404"/>
                  </a:lnTo>
                  <a:lnTo>
                    <a:pt x="91" y="428"/>
                  </a:lnTo>
                  <a:lnTo>
                    <a:pt x="91" y="455"/>
                  </a:lnTo>
                  <a:lnTo>
                    <a:pt x="84" y="480"/>
                  </a:lnTo>
                  <a:lnTo>
                    <a:pt x="62" y="502"/>
                  </a:lnTo>
                  <a:lnTo>
                    <a:pt x="47" y="524"/>
                  </a:lnTo>
                  <a:lnTo>
                    <a:pt x="52" y="561"/>
                  </a:lnTo>
                  <a:lnTo>
                    <a:pt x="89" y="617"/>
                  </a:lnTo>
                  <a:lnTo>
                    <a:pt x="103" y="647"/>
                  </a:lnTo>
                  <a:lnTo>
                    <a:pt x="106" y="676"/>
                  </a:lnTo>
                  <a:lnTo>
                    <a:pt x="91" y="697"/>
                  </a:lnTo>
                  <a:lnTo>
                    <a:pt x="74" y="719"/>
                  </a:lnTo>
                  <a:lnTo>
                    <a:pt x="69" y="749"/>
                  </a:lnTo>
                  <a:lnTo>
                    <a:pt x="81" y="786"/>
                  </a:lnTo>
                  <a:lnTo>
                    <a:pt x="96" y="825"/>
                  </a:lnTo>
                  <a:lnTo>
                    <a:pt x="103" y="852"/>
                  </a:lnTo>
                  <a:lnTo>
                    <a:pt x="96" y="870"/>
                  </a:lnTo>
                  <a:lnTo>
                    <a:pt x="77" y="889"/>
                  </a:lnTo>
                  <a:lnTo>
                    <a:pt x="52" y="911"/>
                  </a:lnTo>
                  <a:lnTo>
                    <a:pt x="40" y="933"/>
                  </a:lnTo>
                  <a:lnTo>
                    <a:pt x="52" y="972"/>
                  </a:lnTo>
                  <a:lnTo>
                    <a:pt x="77" y="1013"/>
                  </a:lnTo>
                  <a:lnTo>
                    <a:pt x="89" y="1043"/>
                  </a:lnTo>
                  <a:lnTo>
                    <a:pt x="91" y="1068"/>
                  </a:lnTo>
                  <a:lnTo>
                    <a:pt x="84" y="1080"/>
                  </a:lnTo>
                  <a:lnTo>
                    <a:pt x="59" y="1080"/>
                  </a:lnTo>
                  <a:lnTo>
                    <a:pt x="52" y="1134"/>
                  </a:lnTo>
                  <a:lnTo>
                    <a:pt x="67" y="1168"/>
                  </a:lnTo>
                  <a:lnTo>
                    <a:pt x="81" y="1192"/>
                  </a:lnTo>
                  <a:lnTo>
                    <a:pt x="84" y="1214"/>
                  </a:lnTo>
                  <a:lnTo>
                    <a:pt x="84" y="1235"/>
                  </a:lnTo>
                  <a:lnTo>
                    <a:pt x="59" y="1266"/>
                  </a:lnTo>
                  <a:lnTo>
                    <a:pt x="25" y="1309"/>
                  </a:lnTo>
                  <a:lnTo>
                    <a:pt x="3" y="1294"/>
                  </a:lnTo>
                  <a:lnTo>
                    <a:pt x="11" y="1259"/>
                  </a:lnTo>
                  <a:lnTo>
                    <a:pt x="46" y="1205"/>
                  </a:lnTo>
                  <a:lnTo>
                    <a:pt x="40" y="1171"/>
                  </a:lnTo>
                  <a:lnTo>
                    <a:pt x="25" y="1131"/>
                  </a:lnTo>
                  <a:lnTo>
                    <a:pt x="16" y="1097"/>
                  </a:lnTo>
                  <a:lnTo>
                    <a:pt x="31" y="1068"/>
                  </a:lnTo>
                  <a:lnTo>
                    <a:pt x="46" y="1058"/>
                  </a:lnTo>
                  <a:lnTo>
                    <a:pt x="47" y="1037"/>
                  </a:lnTo>
                  <a:lnTo>
                    <a:pt x="31" y="994"/>
                  </a:lnTo>
                  <a:lnTo>
                    <a:pt x="11" y="957"/>
                  </a:lnTo>
                  <a:lnTo>
                    <a:pt x="0" y="920"/>
                  </a:lnTo>
                  <a:lnTo>
                    <a:pt x="11" y="877"/>
                  </a:lnTo>
                  <a:lnTo>
                    <a:pt x="46" y="860"/>
                  </a:lnTo>
                  <a:lnTo>
                    <a:pt x="55" y="840"/>
                  </a:lnTo>
                  <a:lnTo>
                    <a:pt x="52" y="811"/>
                  </a:lnTo>
                  <a:lnTo>
                    <a:pt x="46" y="781"/>
                  </a:lnTo>
                  <a:lnTo>
                    <a:pt x="33" y="743"/>
                  </a:lnTo>
                  <a:lnTo>
                    <a:pt x="33" y="713"/>
                  </a:lnTo>
                  <a:lnTo>
                    <a:pt x="47" y="693"/>
                  </a:lnTo>
                  <a:lnTo>
                    <a:pt x="67" y="669"/>
                  </a:lnTo>
                  <a:lnTo>
                    <a:pt x="67" y="654"/>
                  </a:lnTo>
                  <a:lnTo>
                    <a:pt x="52" y="620"/>
                  </a:lnTo>
                  <a:lnTo>
                    <a:pt x="24" y="576"/>
                  </a:lnTo>
                  <a:lnTo>
                    <a:pt x="11" y="543"/>
                  </a:lnTo>
                  <a:lnTo>
                    <a:pt x="11" y="517"/>
                  </a:lnTo>
                  <a:lnTo>
                    <a:pt x="18" y="492"/>
                  </a:lnTo>
                  <a:lnTo>
                    <a:pt x="37" y="472"/>
                  </a:lnTo>
                  <a:lnTo>
                    <a:pt x="55" y="450"/>
                  </a:lnTo>
                  <a:lnTo>
                    <a:pt x="55" y="434"/>
                  </a:lnTo>
                  <a:lnTo>
                    <a:pt x="16" y="353"/>
                  </a:lnTo>
                  <a:lnTo>
                    <a:pt x="9" y="323"/>
                  </a:lnTo>
                  <a:lnTo>
                    <a:pt x="0" y="296"/>
                  </a:lnTo>
                  <a:lnTo>
                    <a:pt x="16" y="271"/>
                  </a:lnTo>
                  <a:lnTo>
                    <a:pt x="33" y="252"/>
                  </a:lnTo>
                  <a:lnTo>
                    <a:pt x="47" y="237"/>
                  </a:lnTo>
                  <a:lnTo>
                    <a:pt x="47" y="223"/>
                  </a:lnTo>
                  <a:lnTo>
                    <a:pt x="33" y="200"/>
                  </a:lnTo>
                  <a:lnTo>
                    <a:pt x="11" y="177"/>
                  </a:lnTo>
                  <a:lnTo>
                    <a:pt x="11" y="153"/>
                  </a:lnTo>
                  <a:lnTo>
                    <a:pt x="25" y="131"/>
                  </a:lnTo>
                  <a:lnTo>
                    <a:pt x="47" y="112"/>
                  </a:lnTo>
                  <a:lnTo>
                    <a:pt x="67" y="103"/>
                  </a:lnTo>
                  <a:lnTo>
                    <a:pt x="77" y="88"/>
                  </a:lnTo>
                  <a:lnTo>
                    <a:pt x="69" y="69"/>
                  </a:lnTo>
                  <a:lnTo>
                    <a:pt x="55" y="47"/>
                  </a:lnTo>
                  <a:lnTo>
                    <a:pt x="47" y="2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5" name="Freeform 1119"/>
            <p:cNvSpPr>
              <a:spLocks/>
            </p:cNvSpPr>
            <p:nvPr/>
          </p:nvSpPr>
          <p:spPr bwMode="auto">
            <a:xfrm>
              <a:off x="784" y="2853"/>
              <a:ext cx="58" cy="529"/>
            </a:xfrm>
            <a:custGeom>
              <a:avLst/>
              <a:gdLst>
                <a:gd name="T0" fmla="*/ 104 w 117"/>
                <a:gd name="T1" fmla="*/ 30 h 1058"/>
                <a:gd name="T2" fmla="*/ 110 w 117"/>
                <a:gd name="T3" fmla="*/ 102 h 1058"/>
                <a:gd name="T4" fmla="*/ 61 w 117"/>
                <a:gd name="T5" fmla="*/ 132 h 1058"/>
                <a:gd name="T6" fmla="*/ 76 w 117"/>
                <a:gd name="T7" fmla="*/ 213 h 1058"/>
                <a:gd name="T8" fmla="*/ 97 w 117"/>
                <a:gd name="T9" fmla="*/ 291 h 1058"/>
                <a:gd name="T10" fmla="*/ 67 w 117"/>
                <a:gd name="T11" fmla="*/ 331 h 1058"/>
                <a:gd name="T12" fmla="*/ 76 w 117"/>
                <a:gd name="T13" fmla="*/ 396 h 1058"/>
                <a:gd name="T14" fmla="*/ 97 w 117"/>
                <a:gd name="T15" fmla="*/ 467 h 1058"/>
                <a:gd name="T16" fmla="*/ 82 w 117"/>
                <a:gd name="T17" fmla="*/ 519 h 1058"/>
                <a:gd name="T18" fmla="*/ 58 w 117"/>
                <a:gd name="T19" fmla="*/ 566 h 1058"/>
                <a:gd name="T20" fmla="*/ 91 w 117"/>
                <a:gd name="T21" fmla="*/ 659 h 1058"/>
                <a:gd name="T22" fmla="*/ 97 w 117"/>
                <a:gd name="T23" fmla="*/ 720 h 1058"/>
                <a:gd name="T24" fmla="*/ 43 w 117"/>
                <a:gd name="T25" fmla="*/ 764 h 1058"/>
                <a:gd name="T26" fmla="*/ 58 w 117"/>
                <a:gd name="T27" fmla="*/ 857 h 1058"/>
                <a:gd name="T28" fmla="*/ 73 w 117"/>
                <a:gd name="T29" fmla="*/ 938 h 1058"/>
                <a:gd name="T30" fmla="*/ 43 w 117"/>
                <a:gd name="T31" fmla="*/ 984 h 1058"/>
                <a:gd name="T32" fmla="*/ 28 w 117"/>
                <a:gd name="T33" fmla="*/ 1048 h 1058"/>
                <a:gd name="T34" fmla="*/ 13 w 117"/>
                <a:gd name="T35" fmla="*/ 1021 h 1058"/>
                <a:gd name="T36" fmla="*/ 43 w 117"/>
                <a:gd name="T37" fmla="*/ 947 h 1058"/>
                <a:gd name="T38" fmla="*/ 28 w 117"/>
                <a:gd name="T39" fmla="*/ 838 h 1058"/>
                <a:gd name="T40" fmla="*/ 21 w 117"/>
                <a:gd name="T41" fmla="*/ 757 h 1058"/>
                <a:gd name="T42" fmla="*/ 61 w 117"/>
                <a:gd name="T43" fmla="*/ 702 h 1058"/>
                <a:gd name="T44" fmla="*/ 28 w 117"/>
                <a:gd name="T45" fmla="*/ 625 h 1058"/>
                <a:gd name="T46" fmla="*/ 21 w 117"/>
                <a:gd name="T47" fmla="*/ 551 h 1058"/>
                <a:gd name="T48" fmla="*/ 51 w 117"/>
                <a:gd name="T49" fmla="*/ 492 h 1058"/>
                <a:gd name="T50" fmla="*/ 65 w 117"/>
                <a:gd name="T51" fmla="*/ 448 h 1058"/>
                <a:gd name="T52" fmla="*/ 36 w 117"/>
                <a:gd name="T53" fmla="*/ 374 h 1058"/>
                <a:gd name="T54" fmla="*/ 43 w 117"/>
                <a:gd name="T55" fmla="*/ 313 h 1058"/>
                <a:gd name="T56" fmla="*/ 61 w 117"/>
                <a:gd name="T57" fmla="*/ 269 h 1058"/>
                <a:gd name="T58" fmla="*/ 39 w 117"/>
                <a:gd name="T59" fmla="*/ 203 h 1058"/>
                <a:gd name="T60" fmla="*/ 30 w 117"/>
                <a:gd name="T61" fmla="*/ 130 h 1058"/>
                <a:gd name="T62" fmla="*/ 65 w 117"/>
                <a:gd name="T63" fmla="*/ 80 h 1058"/>
                <a:gd name="T64" fmla="*/ 67 w 117"/>
                <a:gd name="T65" fmla="*/ 34 h 1058"/>
                <a:gd name="T66" fmla="*/ 91 w 117"/>
                <a:gd name="T67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" h="1058">
                  <a:moveTo>
                    <a:pt x="91" y="0"/>
                  </a:moveTo>
                  <a:lnTo>
                    <a:pt x="104" y="30"/>
                  </a:lnTo>
                  <a:lnTo>
                    <a:pt x="117" y="80"/>
                  </a:lnTo>
                  <a:lnTo>
                    <a:pt x="110" y="102"/>
                  </a:lnTo>
                  <a:lnTo>
                    <a:pt x="80" y="117"/>
                  </a:lnTo>
                  <a:lnTo>
                    <a:pt x="61" y="132"/>
                  </a:lnTo>
                  <a:lnTo>
                    <a:pt x="61" y="173"/>
                  </a:lnTo>
                  <a:lnTo>
                    <a:pt x="76" y="213"/>
                  </a:lnTo>
                  <a:lnTo>
                    <a:pt x="95" y="240"/>
                  </a:lnTo>
                  <a:lnTo>
                    <a:pt x="97" y="291"/>
                  </a:lnTo>
                  <a:lnTo>
                    <a:pt x="88" y="309"/>
                  </a:lnTo>
                  <a:lnTo>
                    <a:pt x="67" y="331"/>
                  </a:lnTo>
                  <a:lnTo>
                    <a:pt x="65" y="365"/>
                  </a:lnTo>
                  <a:lnTo>
                    <a:pt x="76" y="396"/>
                  </a:lnTo>
                  <a:lnTo>
                    <a:pt x="91" y="424"/>
                  </a:lnTo>
                  <a:lnTo>
                    <a:pt x="97" y="467"/>
                  </a:lnTo>
                  <a:lnTo>
                    <a:pt x="97" y="492"/>
                  </a:lnTo>
                  <a:lnTo>
                    <a:pt x="82" y="519"/>
                  </a:lnTo>
                  <a:lnTo>
                    <a:pt x="58" y="544"/>
                  </a:lnTo>
                  <a:lnTo>
                    <a:pt x="58" y="566"/>
                  </a:lnTo>
                  <a:lnTo>
                    <a:pt x="65" y="631"/>
                  </a:lnTo>
                  <a:lnTo>
                    <a:pt x="91" y="659"/>
                  </a:lnTo>
                  <a:lnTo>
                    <a:pt x="104" y="687"/>
                  </a:lnTo>
                  <a:lnTo>
                    <a:pt x="97" y="720"/>
                  </a:lnTo>
                  <a:lnTo>
                    <a:pt x="61" y="742"/>
                  </a:lnTo>
                  <a:lnTo>
                    <a:pt x="43" y="764"/>
                  </a:lnTo>
                  <a:lnTo>
                    <a:pt x="39" y="805"/>
                  </a:lnTo>
                  <a:lnTo>
                    <a:pt x="58" y="857"/>
                  </a:lnTo>
                  <a:lnTo>
                    <a:pt x="73" y="909"/>
                  </a:lnTo>
                  <a:lnTo>
                    <a:pt x="73" y="938"/>
                  </a:lnTo>
                  <a:lnTo>
                    <a:pt x="65" y="977"/>
                  </a:lnTo>
                  <a:lnTo>
                    <a:pt x="43" y="984"/>
                  </a:lnTo>
                  <a:lnTo>
                    <a:pt x="28" y="1014"/>
                  </a:lnTo>
                  <a:lnTo>
                    <a:pt x="28" y="1048"/>
                  </a:lnTo>
                  <a:lnTo>
                    <a:pt x="0" y="1058"/>
                  </a:lnTo>
                  <a:lnTo>
                    <a:pt x="13" y="1021"/>
                  </a:lnTo>
                  <a:lnTo>
                    <a:pt x="36" y="977"/>
                  </a:lnTo>
                  <a:lnTo>
                    <a:pt x="43" y="947"/>
                  </a:lnTo>
                  <a:lnTo>
                    <a:pt x="43" y="888"/>
                  </a:lnTo>
                  <a:lnTo>
                    <a:pt x="28" y="838"/>
                  </a:lnTo>
                  <a:lnTo>
                    <a:pt x="24" y="798"/>
                  </a:lnTo>
                  <a:lnTo>
                    <a:pt x="21" y="757"/>
                  </a:lnTo>
                  <a:lnTo>
                    <a:pt x="46" y="724"/>
                  </a:lnTo>
                  <a:lnTo>
                    <a:pt x="61" y="702"/>
                  </a:lnTo>
                  <a:lnTo>
                    <a:pt x="51" y="659"/>
                  </a:lnTo>
                  <a:lnTo>
                    <a:pt x="28" y="625"/>
                  </a:lnTo>
                  <a:lnTo>
                    <a:pt x="24" y="594"/>
                  </a:lnTo>
                  <a:lnTo>
                    <a:pt x="21" y="551"/>
                  </a:lnTo>
                  <a:lnTo>
                    <a:pt x="30" y="522"/>
                  </a:lnTo>
                  <a:lnTo>
                    <a:pt x="51" y="492"/>
                  </a:lnTo>
                  <a:lnTo>
                    <a:pt x="65" y="470"/>
                  </a:lnTo>
                  <a:lnTo>
                    <a:pt x="65" y="448"/>
                  </a:lnTo>
                  <a:lnTo>
                    <a:pt x="51" y="424"/>
                  </a:lnTo>
                  <a:lnTo>
                    <a:pt x="36" y="374"/>
                  </a:lnTo>
                  <a:lnTo>
                    <a:pt x="36" y="343"/>
                  </a:lnTo>
                  <a:lnTo>
                    <a:pt x="43" y="313"/>
                  </a:lnTo>
                  <a:lnTo>
                    <a:pt x="58" y="291"/>
                  </a:lnTo>
                  <a:lnTo>
                    <a:pt x="61" y="269"/>
                  </a:lnTo>
                  <a:lnTo>
                    <a:pt x="58" y="242"/>
                  </a:lnTo>
                  <a:lnTo>
                    <a:pt x="39" y="203"/>
                  </a:lnTo>
                  <a:lnTo>
                    <a:pt x="28" y="176"/>
                  </a:lnTo>
                  <a:lnTo>
                    <a:pt x="30" y="130"/>
                  </a:lnTo>
                  <a:lnTo>
                    <a:pt x="46" y="111"/>
                  </a:lnTo>
                  <a:lnTo>
                    <a:pt x="65" y="80"/>
                  </a:lnTo>
                  <a:lnTo>
                    <a:pt x="76" y="56"/>
                  </a:lnTo>
                  <a:lnTo>
                    <a:pt x="67" y="34"/>
                  </a:lnTo>
                  <a:lnTo>
                    <a:pt x="73" y="1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6" name="Freeform 1120"/>
            <p:cNvSpPr>
              <a:spLocks/>
            </p:cNvSpPr>
            <p:nvPr/>
          </p:nvSpPr>
          <p:spPr bwMode="auto">
            <a:xfrm>
              <a:off x="692" y="2789"/>
              <a:ext cx="133" cy="114"/>
            </a:xfrm>
            <a:custGeom>
              <a:avLst/>
              <a:gdLst>
                <a:gd name="T0" fmla="*/ 265 w 265"/>
                <a:gd name="T1" fmla="*/ 185 h 229"/>
                <a:gd name="T2" fmla="*/ 185 w 265"/>
                <a:gd name="T3" fmla="*/ 119 h 229"/>
                <a:gd name="T4" fmla="*/ 118 w 265"/>
                <a:gd name="T5" fmla="*/ 59 h 229"/>
                <a:gd name="T6" fmla="*/ 56 w 265"/>
                <a:gd name="T7" fmla="*/ 0 h 229"/>
                <a:gd name="T8" fmla="*/ 0 w 265"/>
                <a:gd name="T9" fmla="*/ 0 h 229"/>
                <a:gd name="T10" fmla="*/ 133 w 265"/>
                <a:gd name="T11" fmla="*/ 96 h 229"/>
                <a:gd name="T12" fmla="*/ 197 w 265"/>
                <a:gd name="T13" fmla="*/ 156 h 229"/>
                <a:gd name="T14" fmla="*/ 250 w 265"/>
                <a:gd name="T15" fmla="*/ 229 h 229"/>
                <a:gd name="T16" fmla="*/ 265 w 265"/>
                <a:gd name="T17" fmla="*/ 18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229">
                  <a:moveTo>
                    <a:pt x="265" y="185"/>
                  </a:moveTo>
                  <a:lnTo>
                    <a:pt x="185" y="119"/>
                  </a:lnTo>
                  <a:lnTo>
                    <a:pt x="118" y="59"/>
                  </a:lnTo>
                  <a:lnTo>
                    <a:pt x="56" y="0"/>
                  </a:lnTo>
                  <a:lnTo>
                    <a:pt x="0" y="0"/>
                  </a:lnTo>
                  <a:lnTo>
                    <a:pt x="133" y="96"/>
                  </a:lnTo>
                  <a:lnTo>
                    <a:pt x="197" y="156"/>
                  </a:lnTo>
                  <a:lnTo>
                    <a:pt x="250" y="229"/>
                  </a:lnTo>
                  <a:lnTo>
                    <a:pt x="265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7" name="Freeform 1121"/>
            <p:cNvSpPr>
              <a:spLocks/>
            </p:cNvSpPr>
            <p:nvPr/>
          </p:nvSpPr>
          <p:spPr bwMode="auto">
            <a:xfrm>
              <a:off x="691" y="2855"/>
              <a:ext cx="114" cy="93"/>
            </a:xfrm>
            <a:custGeom>
              <a:avLst/>
              <a:gdLst>
                <a:gd name="T0" fmla="*/ 229 w 229"/>
                <a:gd name="T1" fmla="*/ 117 h 186"/>
                <a:gd name="T2" fmla="*/ 170 w 229"/>
                <a:gd name="T3" fmla="*/ 96 h 186"/>
                <a:gd name="T4" fmla="*/ 126 w 229"/>
                <a:gd name="T5" fmla="*/ 59 h 186"/>
                <a:gd name="T6" fmla="*/ 46 w 229"/>
                <a:gd name="T7" fmla="*/ 0 h 186"/>
                <a:gd name="T8" fmla="*/ 0 w 229"/>
                <a:gd name="T9" fmla="*/ 0 h 186"/>
                <a:gd name="T10" fmla="*/ 104 w 229"/>
                <a:gd name="T11" fmla="*/ 59 h 186"/>
                <a:gd name="T12" fmla="*/ 144 w 229"/>
                <a:gd name="T13" fmla="*/ 98 h 186"/>
                <a:gd name="T14" fmla="*/ 229 w 229"/>
                <a:gd name="T15" fmla="*/ 186 h 186"/>
                <a:gd name="T16" fmla="*/ 225 w 229"/>
                <a:gd name="T17" fmla="*/ 132 h 186"/>
                <a:gd name="T18" fmla="*/ 229 w 229"/>
                <a:gd name="T1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6">
                  <a:moveTo>
                    <a:pt x="229" y="117"/>
                  </a:moveTo>
                  <a:lnTo>
                    <a:pt x="170" y="96"/>
                  </a:lnTo>
                  <a:lnTo>
                    <a:pt x="126" y="59"/>
                  </a:lnTo>
                  <a:lnTo>
                    <a:pt x="46" y="0"/>
                  </a:lnTo>
                  <a:lnTo>
                    <a:pt x="0" y="0"/>
                  </a:lnTo>
                  <a:lnTo>
                    <a:pt x="104" y="59"/>
                  </a:lnTo>
                  <a:lnTo>
                    <a:pt x="144" y="98"/>
                  </a:lnTo>
                  <a:lnTo>
                    <a:pt x="229" y="186"/>
                  </a:lnTo>
                  <a:lnTo>
                    <a:pt x="225" y="132"/>
                  </a:lnTo>
                  <a:lnTo>
                    <a:pt x="229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8" name="Freeform 1122"/>
            <p:cNvSpPr>
              <a:spLocks/>
            </p:cNvSpPr>
            <p:nvPr/>
          </p:nvSpPr>
          <p:spPr bwMode="auto">
            <a:xfrm>
              <a:off x="673" y="2911"/>
              <a:ext cx="135" cy="144"/>
            </a:xfrm>
            <a:custGeom>
              <a:avLst/>
              <a:gdLst>
                <a:gd name="T0" fmla="*/ 265 w 271"/>
                <a:gd name="T1" fmla="*/ 214 h 288"/>
                <a:gd name="T2" fmla="*/ 191 w 271"/>
                <a:gd name="T3" fmla="*/ 149 h 288"/>
                <a:gd name="T4" fmla="*/ 163 w 271"/>
                <a:gd name="T5" fmla="*/ 104 h 288"/>
                <a:gd name="T6" fmla="*/ 104 w 271"/>
                <a:gd name="T7" fmla="*/ 60 h 288"/>
                <a:gd name="T8" fmla="*/ 52 w 271"/>
                <a:gd name="T9" fmla="*/ 21 h 288"/>
                <a:gd name="T10" fmla="*/ 15 w 271"/>
                <a:gd name="T11" fmla="*/ 0 h 288"/>
                <a:gd name="T12" fmla="*/ 0 w 271"/>
                <a:gd name="T13" fmla="*/ 0 h 288"/>
                <a:gd name="T14" fmla="*/ 0 w 271"/>
                <a:gd name="T15" fmla="*/ 21 h 288"/>
                <a:gd name="T16" fmla="*/ 45 w 271"/>
                <a:gd name="T17" fmla="*/ 50 h 288"/>
                <a:gd name="T18" fmla="*/ 126 w 271"/>
                <a:gd name="T19" fmla="*/ 102 h 288"/>
                <a:gd name="T20" fmla="*/ 184 w 271"/>
                <a:gd name="T21" fmla="*/ 161 h 288"/>
                <a:gd name="T22" fmla="*/ 225 w 271"/>
                <a:gd name="T23" fmla="*/ 227 h 288"/>
                <a:gd name="T24" fmla="*/ 271 w 271"/>
                <a:gd name="T25" fmla="*/ 288 h 288"/>
                <a:gd name="T26" fmla="*/ 265 w 271"/>
                <a:gd name="T27" fmla="*/ 2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288">
                  <a:moveTo>
                    <a:pt x="265" y="214"/>
                  </a:moveTo>
                  <a:lnTo>
                    <a:pt x="191" y="149"/>
                  </a:lnTo>
                  <a:lnTo>
                    <a:pt x="163" y="104"/>
                  </a:lnTo>
                  <a:lnTo>
                    <a:pt x="104" y="60"/>
                  </a:lnTo>
                  <a:lnTo>
                    <a:pt x="52" y="21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45" y="50"/>
                  </a:lnTo>
                  <a:lnTo>
                    <a:pt x="126" y="102"/>
                  </a:lnTo>
                  <a:lnTo>
                    <a:pt x="184" y="161"/>
                  </a:lnTo>
                  <a:lnTo>
                    <a:pt x="225" y="227"/>
                  </a:lnTo>
                  <a:lnTo>
                    <a:pt x="271" y="288"/>
                  </a:lnTo>
                  <a:lnTo>
                    <a:pt x="265" y="2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9" name="Freeform 1123"/>
            <p:cNvSpPr>
              <a:spLocks/>
            </p:cNvSpPr>
            <p:nvPr/>
          </p:nvSpPr>
          <p:spPr bwMode="auto">
            <a:xfrm>
              <a:off x="688" y="3029"/>
              <a:ext cx="104" cy="85"/>
            </a:xfrm>
            <a:custGeom>
              <a:avLst/>
              <a:gdLst>
                <a:gd name="T0" fmla="*/ 208 w 208"/>
                <a:gd name="T1" fmla="*/ 140 h 170"/>
                <a:gd name="T2" fmla="*/ 149 w 208"/>
                <a:gd name="T3" fmla="*/ 77 h 170"/>
                <a:gd name="T4" fmla="*/ 87 w 208"/>
                <a:gd name="T5" fmla="*/ 37 h 170"/>
                <a:gd name="T6" fmla="*/ 37 w 208"/>
                <a:gd name="T7" fmla="*/ 10 h 170"/>
                <a:gd name="T8" fmla="*/ 0 w 208"/>
                <a:gd name="T9" fmla="*/ 0 h 170"/>
                <a:gd name="T10" fmla="*/ 22 w 208"/>
                <a:gd name="T11" fmla="*/ 37 h 170"/>
                <a:gd name="T12" fmla="*/ 87 w 208"/>
                <a:gd name="T13" fmla="*/ 74 h 170"/>
                <a:gd name="T14" fmla="*/ 139 w 208"/>
                <a:gd name="T15" fmla="*/ 127 h 170"/>
                <a:gd name="T16" fmla="*/ 164 w 208"/>
                <a:gd name="T17" fmla="*/ 163 h 170"/>
                <a:gd name="T18" fmla="*/ 186 w 208"/>
                <a:gd name="T19" fmla="*/ 170 h 170"/>
                <a:gd name="T20" fmla="*/ 205 w 208"/>
                <a:gd name="T21" fmla="*/ 157 h 170"/>
                <a:gd name="T22" fmla="*/ 208 w 208"/>
                <a:gd name="T23" fmla="*/ 14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170">
                  <a:moveTo>
                    <a:pt x="208" y="140"/>
                  </a:moveTo>
                  <a:lnTo>
                    <a:pt x="149" y="77"/>
                  </a:lnTo>
                  <a:lnTo>
                    <a:pt x="87" y="37"/>
                  </a:lnTo>
                  <a:lnTo>
                    <a:pt x="37" y="10"/>
                  </a:lnTo>
                  <a:lnTo>
                    <a:pt x="0" y="0"/>
                  </a:lnTo>
                  <a:lnTo>
                    <a:pt x="22" y="37"/>
                  </a:lnTo>
                  <a:lnTo>
                    <a:pt x="87" y="74"/>
                  </a:lnTo>
                  <a:lnTo>
                    <a:pt x="139" y="127"/>
                  </a:lnTo>
                  <a:lnTo>
                    <a:pt x="164" y="163"/>
                  </a:lnTo>
                  <a:lnTo>
                    <a:pt x="186" y="170"/>
                  </a:lnTo>
                  <a:lnTo>
                    <a:pt x="205" y="157"/>
                  </a:lnTo>
                  <a:lnTo>
                    <a:pt x="208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0" name="Freeform 1124"/>
            <p:cNvSpPr>
              <a:spLocks/>
            </p:cNvSpPr>
            <p:nvPr/>
          </p:nvSpPr>
          <p:spPr bwMode="auto">
            <a:xfrm>
              <a:off x="675" y="3089"/>
              <a:ext cx="115" cy="105"/>
            </a:xfrm>
            <a:custGeom>
              <a:avLst/>
              <a:gdLst>
                <a:gd name="T0" fmla="*/ 230 w 230"/>
                <a:gd name="T1" fmla="*/ 196 h 211"/>
                <a:gd name="T2" fmla="*/ 171 w 230"/>
                <a:gd name="T3" fmla="*/ 133 h 211"/>
                <a:gd name="T4" fmla="*/ 97 w 230"/>
                <a:gd name="T5" fmla="*/ 56 h 211"/>
                <a:gd name="T6" fmla="*/ 53 w 230"/>
                <a:gd name="T7" fmla="*/ 19 h 211"/>
                <a:gd name="T8" fmla="*/ 19 w 230"/>
                <a:gd name="T9" fmla="*/ 0 h 211"/>
                <a:gd name="T10" fmla="*/ 0 w 230"/>
                <a:gd name="T11" fmla="*/ 12 h 211"/>
                <a:gd name="T12" fmla="*/ 40 w 230"/>
                <a:gd name="T13" fmla="*/ 44 h 211"/>
                <a:gd name="T14" fmla="*/ 105 w 230"/>
                <a:gd name="T15" fmla="*/ 111 h 211"/>
                <a:gd name="T16" fmla="*/ 167 w 230"/>
                <a:gd name="T17" fmla="*/ 176 h 211"/>
                <a:gd name="T18" fmla="*/ 208 w 230"/>
                <a:gd name="T19" fmla="*/ 211 h 211"/>
                <a:gd name="T20" fmla="*/ 217 w 230"/>
                <a:gd name="T21" fmla="*/ 211 h 211"/>
                <a:gd name="T22" fmla="*/ 230 w 230"/>
                <a:gd name="T23" fmla="*/ 1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0" h="211">
                  <a:moveTo>
                    <a:pt x="230" y="196"/>
                  </a:moveTo>
                  <a:lnTo>
                    <a:pt x="171" y="133"/>
                  </a:lnTo>
                  <a:lnTo>
                    <a:pt x="97" y="56"/>
                  </a:lnTo>
                  <a:lnTo>
                    <a:pt x="53" y="19"/>
                  </a:lnTo>
                  <a:lnTo>
                    <a:pt x="19" y="0"/>
                  </a:lnTo>
                  <a:lnTo>
                    <a:pt x="0" y="12"/>
                  </a:lnTo>
                  <a:lnTo>
                    <a:pt x="40" y="44"/>
                  </a:lnTo>
                  <a:lnTo>
                    <a:pt x="105" y="111"/>
                  </a:lnTo>
                  <a:lnTo>
                    <a:pt x="167" y="176"/>
                  </a:lnTo>
                  <a:lnTo>
                    <a:pt x="208" y="211"/>
                  </a:lnTo>
                  <a:lnTo>
                    <a:pt x="217" y="211"/>
                  </a:lnTo>
                  <a:lnTo>
                    <a:pt x="230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1" name="Freeform 1125"/>
            <p:cNvSpPr>
              <a:spLocks/>
            </p:cNvSpPr>
            <p:nvPr/>
          </p:nvSpPr>
          <p:spPr bwMode="auto">
            <a:xfrm>
              <a:off x="689" y="3177"/>
              <a:ext cx="80" cy="83"/>
            </a:xfrm>
            <a:custGeom>
              <a:avLst/>
              <a:gdLst>
                <a:gd name="T0" fmla="*/ 159 w 162"/>
                <a:gd name="T1" fmla="*/ 140 h 167"/>
                <a:gd name="T2" fmla="*/ 93 w 162"/>
                <a:gd name="T3" fmla="*/ 43 h 167"/>
                <a:gd name="T4" fmla="*/ 29 w 162"/>
                <a:gd name="T5" fmla="*/ 6 h 167"/>
                <a:gd name="T6" fmla="*/ 0 w 162"/>
                <a:gd name="T7" fmla="*/ 0 h 167"/>
                <a:gd name="T8" fmla="*/ 7 w 162"/>
                <a:gd name="T9" fmla="*/ 20 h 167"/>
                <a:gd name="T10" fmla="*/ 81 w 162"/>
                <a:gd name="T11" fmla="*/ 74 h 167"/>
                <a:gd name="T12" fmla="*/ 152 w 162"/>
                <a:gd name="T13" fmla="*/ 160 h 167"/>
                <a:gd name="T14" fmla="*/ 162 w 162"/>
                <a:gd name="T15" fmla="*/ 167 h 167"/>
                <a:gd name="T16" fmla="*/ 159 w 162"/>
                <a:gd name="T17" fmla="*/ 1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7">
                  <a:moveTo>
                    <a:pt x="159" y="140"/>
                  </a:moveTo>
                  <a:lnTo>
                    <a:pt x="93" y="43"/>
                  </a:lnTo>
                  <a:lnTo>
                    <a:pt x="29" y="6"/>
                  </a:lnTo>
                  <a:lnTo>
                    <a:pt x="0" y="0"/>
                  </a:lnTo>
                  <a:lnTo>
                    <a:pt x="7" y="20"/>
                  </a:lnTo>
                  <a:lnTo>
                    <a:pt x="81" y="74"/>
                  </a:lnTo>
                  <a:lnTo>
                    <a:pt x="152" y="160"/>
                  </a:lnTo>
                  <a:lnTo>
                    <a:pt x="162" y="167"/>
                  </a:lnTo>
                  <a:lnTo>
                    <a:pt x="159" y="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2" name="Freeform 1126"/>
            <p:cNvSpPr>
              <a:spLocks/>
            </p:cNvSpPr>
            <p:nvPr/>
          </p:nvSpPr>
          <p:spPr bwMode="auto">
            <a:xfrm>
              <a:off x="691" y="3258"/>
              <a:ext cx="55" cy="63"/>
            </a:xfrm>
            <a:custGeom>
              <a:avLst/>
              <a:gdLst>
                <a:gd name="T0" fmla="*/ 107 w 111"/>
                <a:gd name="T1" fmla="*/ 96 h 126"/>
                <a:gd name="T2" fmla="*/ 52 w 111"/>
                <a:gd name="T3" fmla="*/ 22 h 126"/>
                <a:gd name="T4" fmla="*/ 3 w 111"/>
                <a:gd name="T5" fmla="*/ 0 h 126"/>
                <a:gd name="T6" fmla="*/ 0 w 111"/>
                <a:gd name="T7" fmla="*/ 22 h 126"/>
                <a:gd name="T8" fmla="*/ 24 w 111"/>
                <a:gd name="T9" fmla="*/ 59 h 126"/>
                <a:gd name="T10" fmla="*/ 82 w 111"/>
                <a:gd name="T11" fmla="*/ 108 h 126"/>
                <a:gd name="T12" fmla="*/ 99 w 111"/>
                <a:gd name="T13" fmla="*/ 126 h 126"/>
                <a:gd name="T14" fmla="*/ 111 w 111"/>
                <a:gd name="T15" fmla="*/ 118 h 126"/>
                <a:gd name="T16" fmla="*/ 107 w 111"/>
                <a:gd name="T17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26">
                  <a:moveTo>
                    <a:pt x="107" y="96"/>
                  </a:moveTo>
                  <a:lnTo>
                    <a:pt x="52" y="22"/>
                  </a:lnTo>
                  <a:lnTo>
                    <a:pt x="3" y="0"/>
                  </a:lnTo>
                  <a:lnTo>
                    <a:pt x="0" y="22"/>
                  </a:lnTo>
                  <a:lnTo>
                    <a:pt x="24" y="59"/>
                  </a:lnTo>
                  <a:lnTo>
                    <a:pt x="82" y="108"/>
                  </a:lnTo>
                  <a:lnTo>
                    <a:pt x="99" y="126"/>
                  </a:lnTo>
                  <a:lnTo>
                    <a:pt x="111" y="118"/>
                  </a:lnTo>
                  <a:lnTo>
                    <a:pt x="107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3" name="Freeform 1127"/>
            <p:cNvSpPr>
              <a:spLocks/>
            </p:cNvSpPr>
            <p:nvPr/>
          </p:nvSpPr>
          <p:spPr bwMode="auto">
            <a:xfrm>
              <a:off x="695" y="3341"/>
              <a:ext cx="70" cy="71"/>
            </a:xfrm>
            <a:custGeom>
              <a:avLst/>
              <a:gdLst>
                <a:gd name="T0" fmla="*/ 139 w 139"/>
                <a:gd name="T1" fmla="*/ 142 h 142"/>
                <a:gd name="T2" fmla="*/ 120 w 139"/>
                <a:gd name="T3" fmla="*/ 120 h 142"/>
                <a:gd name="T4" fmla="*/ 81 w 139"/>
                <a:gd name="T5" fmla="*/ 61 h 142"/>
                <a:gd name="T6" fmla="*/ 25 w 139"/>
                <a:gd name="T7" fmla="*/ 0 h 142"/>
                <a:gd name="T8" fmla="*/ 0 w 139"/>
                <a:gd name="T9" fmla="*/ 0 h 142"/>
                <a:gd name="T10" fmla="*/ 10 w 139"/>
                <a:gd name="T11" fmla="*/ 21 h 142"/>
                <a:gd name="T12" fmla="*/ 53 w 139"/>
                <a:gd name="T13" fmla="*/ 80 h 142"/>
                <a:gd name="T14" fmla="*/ 97 w 139"/>
                <a:gd name="T15" fmla="*/ 139 h 142"/>
                <a:gd name="T16" fmla="*/ 139 w 139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42">
                  <a:moveTo>
                    <a:pt x="139" y="142"/>
                  </a:moveTo>
                  <a:lnTo>
                    <a:pt x="120" y="120"/>
                  </a:lnTo>
                  <a:lnTo>
                    <a:pt x="81" y="61"/>
                  </a:lnTo>
                  <a:lnTo>
                    <a:pt x="25" y="0"/>
                  </a:lnTo>
                  <a:lnTo>
                    <a:pt x="0" y="0"/>
                  </a:lnTo>
                  <a:lnTo>
                    <a:pt x="10" y="21"/>
                  </a:lnTo>
                  <a:lnTo>
                    <a:pt x="53" y="80"/>
                  </a:lnTo>
                  <a:lnTo>
                    <a:pt x="97" y="139"/>
                  </a:lnTo>
                  <a:lnTo>
                    <a:pt x="139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4" name="Freeform 1128"/>
            <p:cNvSpPr>
              <a:spLocks/>
            </p:cNvSpPr>
            <p:nvPr/>
          </p:nvSpPr>
          <p:spPr bwMode="auto">
            <a:xfrm>
              <a:off x="790" y="2749"/>
              <a:ext cx="213" cy="791"/>
            </a:xfrm>
            <a:custGeom>
              <a:avLst/>
              <a:gdLst>
                <a:gd name="T0" fmla="*/ 61 w 426"/>
                <a:gd name="T1" fmla="*/ 194 h 1583"/>
                <a:gd name="T2" fmla="*/ 76 w 426"/>
                <a:gd name="T3" fmla="*/ 281 h 1583"/>
                <a:gd name="T4" fmla="*/ 39 w 426"/>
                <a:gd name="T5" fmla="*/ 340 h 1583"/>
                <a:gd name="T6" fmla="*/ 43 w 426"/>
                <a:gd name="T7" fmla="*/ 421 h 1583"/>
                <a:gd name="T8" fmla="*/ 65 w 426"/>
                <a:gd name="T9" fmla="*/ 488 h 1583"/>
                <a:gd name="T10" fmla="*/ 31 w 426"/>
                <a:gd name="T11" fmla="*/ 553 h 1583"/>
                <a:gd name="T12" fmla="*/ 68 w 426"/>
                <a:gd name="T13" fmla="*/ 668 h 1583"/>
                <a:gd name="T14" fmla="*/ 24 w 426"/>
                <a:gd name="T15" fmla="*/ 764 h 1583"/>
                <a:gd name="T16" fmla="*/ 46 w 426"/>
                <a:gd name="T17" fmla="*/ 860 h 1583"/>
                <a:gd name="T18" fmla="*/ 58 w 426"/>
                <a:gd name="T19" fmla="*/ 928 h 1583"/>
                <a:gd name="T20" fmla="*/ 15 w 426"/>
                <a:gd name="T21" fmla="*/ 987 h 1583"/>
                <a:gd name="T22" fmla="*/ 39 w 426"/>
                <a:gd name="T23" fmla="*/ 1110 h 1583"/>
                <a:gd name="T24" fmla="*/ 37 w 426"/>
                <a:gd name="T25" fmla="*/ 1175 h 1583"/>
                <a:gd name="T26" fmla="*/ 0 w 426"/>
                <a:gd name="T27" fmla="*/ 1257 h 1583"/>
                <a:gd name="T28" fmla="*/ 22 w 426"/>
                <a:gd name="T29" fmla="*/ 1326 h 1583"/>
                <a:gd name="T30" fmla="*/ 24 w 426"/>
                <a:gd name="T31" fmla="*/ 1389 h 1583"/>
                <a:gd name="T32" fmla="*/ 31 w 426"/>
                <a:gd name="T33" fmla="*/ 1456 h 1583"/>
                <a:gd name="T34" fmla="*/ 61 w 426"/>
                <a:gd name="T35" fmla="*/ 1514 h 1583"/>
                <a:gd name="T36" fmla="*/ 65 w 426"/>
                <a:gd name="T37" fmla="*/ 1583 h 1583"/>
                <a:gd name="T38" fmla="*/ 161 w 426"/>
                <a:gd name="T39" fmla="*/ 1524 h 1583"/>
                <a:gd name="T40" fmla="*/ 275 w 426"/>
                <a:gd name="T41" fmla="*/ 1509 h 1583"/>
                <a:gd name="T42" fmla="*/ 352 w 426"/>
                <a:gd name="T43" fmla="*/ 1477 h 1583"/>
                <a:gd name="T44" fmla="*/ 377 w 426"/>
                <a:gd name="T45" fmla="*/ 1434 h 1583"/>
                <a:gd name="T46" fmla="*/ 385 w 426"/>
                <a:gd name="T47" fmla="*/ 1345 h 1583"/>
                <a:gd name="T48" fmla="*/ 368 w 426"/>
                <a:gd name="T49" fmla="*/ 1230 h 1583"/>
                <a:gd name="T50" fmla="*/ 348 w 426"/>
                <a:gd name="T51" fmla="*/ 1169 h 1583"/>
                <a:gd name="T52" fmla="*/ 361 w 426"/>
                <a:gd name="T53" fmla="*/ 1095 h 1583"/>
                <a:gd name="T54" fmla="*/ 325 w 426"/>
                <a:gd name="T55" fmla="*/ 1014 h 1583"/>
                <a:gd name="T56" fmla="*/ 374 w 426"/>
                <a:gd name="T57" fmla="*/ 951 h 1583"/>
                <a:gd name="T58" fmla="*/ 337 w 426"/>
                <a:gd name="T59" fmla="*/ 860 h 1583"/>
                <a:gd name="T60" fmla="*/ 318 w 426"/>
                <a:gd name="T61" fmla="*/ 773 h 1583"/>
                <a:gd name="T62" fmla="*/ 392 w 426"/>
                <a:gd name="T63" fmla="*/ 708 h 1583"/>
                <a:gd name="T64" fmla="*/ 368 w 426"/>
                <a:gd name="T65" fmla="*/ 661 h 1583"/>
                <a:gd name="T66" fmla="*/ 368 w 426"/>
                <a:gd name="T67" fmla="*/ 581 h 1583"/>
                <a:gd name="T68" fmla="*/ 333 w 426"/>
                <a:gd name="T69" fmla="*/ 529 h 1583"/>
                <a:gd name="T70" fmla="*/ 361 w 426"/>
                <a:gd name="T71" fmla="*/ 466 h 1583"/>
                <a:gd name="T72" fmla="*/ 337 w 426"/>
                <a:gd name="T73" fmla="*/ 414 h 1583"/>
                <a:gd name="T74" fmla="*/ 337 w 426"/>
                <a:gd name="T75" fmla="*/ 370 h 1583"/>
                <a:gd name="T76" fmla="*/ 362 w 426"/>
                <a:gd name="T77" fmla="*/ 330 h 1583"/>
                <a:gd name="T78" fmla="*/ 331 w 426"/>
                <a:gd name="T79" fmla="*/ 279 h 1583"/>
                <a:gd name="T80" fmla="*/ 325 w 426"/>
                <a:gd name="T81" fmla="*/ 206 h 1583"/>
                <a:gd name="T82" fmla="*/ 407 w 426"/>
                <a:gd name="T83" fmla="*/ 112 h 1583"/>
                <a:gd name="T84" fmla="*/ 426 w 426"/>
                <a:gd name="T85" fmla="*/ 15 h 1583"/>
                <a:gd name="T86" fmla="*/ 377 w 426"/>
                <a:gd name="T87" fmla="*/ 15 h 1583"/>
                <a:gd name="T88" fmla="*/ 235 w 426"/>
                <a:gd name="T89" fmla="*/ 90 h 1583"/>
                <a:gd name="T90" fmla="*/ 117 w 426"/>
                <a:gd name="T91" fmla="*/ 135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6" h="1583">
                  <a:moveTo>
                    <a:pt x="76" y="149"/>
                  </a:moveTo>
                  <a:lnTo>
                    <a:pt x="61" y="194"/>
                  </a:lnTo>
                  <a:lnTo>
                    <a:pt x="74" y="237"/>
                  </a:lnTo>
                  <a:lnTo>
                    <a:pt x="76" y="281"/>
                  </a:lnTo>
                  <a:lnTo>
                    <a:pt x="61" y="309"/>
                  </a:lnTo>
                  <a:lnTo>
                    <a:pt x="39" y="340"/>
                  </a:lnTo>
                  <a:lnTo>
                    <a:pt x="30" y="389"/>
                  </a:lnTo>
                  <a:lnTo>
                    <a:pt x="43" y="421"/>
                  </a:lnTo>
                  <a:lnTo>
                    <a:pt x="65" y="458"/>
                  </a:lnTo>
                  <a:lnTo>
                    <a:pt x="65" y="488"/>
                  </a:lnTo>
                  <a:lnTo>
                    <a:pt x="52" y="516"/>
                  </a:lnTo>
                  <a:lnTo>
                    <a:pt x="31" y="553"/>
                  </a:lnTo>
                  <a:lnTo>
                    <a:pt x="39" y="590"/>
                  </a:lnTo>
                  <a:lnTo>
                    <a:pt x="68" y="668"/>
                  </a:lnTo>
                  <a:lnTo>
                    <a:pt x="65" y="701"/>
                  </a:lnTo>
                  <a:lnTo>
                    <a:pt x="24" y="764"/>
                  </a:lnTo>
                  <a:lnTo>
                    <a:pt x="24" y="819"/>
                  </a:lnTo>
                  <a:lnTo>
                    <a:pt x="46" y="860"/>
                  </a:lnTo>
                  <a:lnTo>
                    <a:pt x="61" y="896"/>
                  </a:lnTo>
                  <a:lnTo>
                    <a:pt x="58" y="928"/>
                  </a:lnTo>
                  <a:lnTo>
                    <a:pt x="22" y="962"/>
                  </a:lnTo>
                  <a:lnTo>
                    <a:pt x="15" y="987"/>
                  </a:lnTo>
                  <a:lnTo>
                    <a:pt x="22" y="1045"/>
                  </a:lnTo>
                  <a:lnTo>
                    <a:pt x="39" y="1110"/>
                  </a:lnTo>
                  <a:lnTo>
                    <a:pt x="39" y="1147"/>
                  </a:lnTo>
                  <a:lnTo>
                    <a:pt x="37" y="1175"/>
                  </a:lnTo>
                  <a:lnTo>
                    <a:pt x="9" y="1220"/>
                  </a:lnTo>
                  <a:lnTo>
                    <a:pt x="0" y="1257"/>
                  </a:lnTo>
                  <a:lnTo>
                    <a:pt x="2" y="1296"/>
                  </a:lnTo>
                  <a:lnTo>
                    <a:pt x="22" y="1326"/>
                  </a:lnTo>
                  <a:lnTo>
                    <a:pt x="43" y="1352"/>
                  </a:lnTo>
                  <a:lnTo>
                    <a:pt x="24" y="1389"/>
                  </a:lnTo>
                  <a:lnTo>
                    <a:pt x="15" y="1426"/>
                  </a:lnTo>
                  <a:lnTo>
                    <a:pt x="31" y="1456"/>
                  </a:lnTo>
                  <a:lnTo>
                    <a:pt x="58" y="1477"/>
                  </a:lnTo>
                  <a:lnTo>
                    <a:pt x="61" y="1514"/>
                  </a:lnTo>
                  <a:lnTo>
                    <a:pt x="61" y="1543"/>
                  </a:lnTo>
                  <a:lnTo>
                    <a:pt x="65" y="1583"/>
                  </a:lnTo>
                  <a:lnTo>
                    <a:pt x="112" y="1551"/>
                  </a:lnTo>
                  <a:lnTo>
                    <a:pt x="161" y="1524"/>
                  </a:lnTo>
                  <a:lnTo>
                    <a:pt x="206" y="1509"/>
                  </a:lnTo>
                  <a:lnTo>
                    <a:pt x="275" y="1509"/>
                  </a:lnTo>
                  <a:lnTo>
                    <a:pt x="324" y="1502"/>
                  </a:lnTo>
                  <a:lnTo>
                    <a:pt x="352" y="1477"/>
                  </a:lnTo>
                  <a:lnTo>
                    <a:pt x="404" y="1462"/>
                  </a:lnTo>
                  <a:lnTo>
                    <a:pt x="377" y="1434"/>
                  </a:lnTo>
                  <a:lnTo>
                    <a:pt x="368" y="1391"/>
                  </a:lnTo>
                  <a:lnTo>
                    <a:pt x="385" y="1345"/>
                  </a:lnTo>
                  <a:lnTo>
                    <a:pt x="383" y="1279"/>
                  </a:lnTo>
                  <a:lnTo>
                    <a:pt x="368" y="1230"/>
                  </a:lnTo>
                  <a:lnTo>
                    <a:pt x="352" y="1205"/>
                  </a:lnTo>
                  <a:lnTo>
                    <a:pt x="348" y="1169"/>
                  </a:lnTo>
                  <a:lnTo>
                    <a:pt x="368" y="1125"/>
                  </a:lnTo>
                  <a:lnTo>
                    <a:pt x="361" y="1095"/>
                  </a:lnTo>
                  <a:lnTo>
                    <a:pt x="324" y="1044"/>
                  </a:lnTo>
                  <a:lnTo>
                    <a:pt x="325" y="1014"/>
                  </a:lnTo>
                  <a:lnTo>
                    <a:pt x="340" y="987"/>
                  </a:lnTo>
                  <a:lnTo>
                    <a:pt x="374" y="951"/>
                  </a:lnTo>
                  <a:lnTo>
                    <a:pt x="362" y="921"/>
                  </a:lnTo>
                  <a:lnTo>
                    <a:pt x="337" y="860"/>
                  </a:lnTo>
                  <a:lnTo>
                    <a:pt x="318" y="819"/>
                  </a:lnTo>
                  <a:lnTo>
                    <a:pt x="318" y="773"/>
                  </a:lnTo>
                  <a:lnTo>
                    <a:pt x="385" y="750"/>
                  </a:lnTo>
                  <a:lnTo>
                    <a:pt x="392" y="708"/>
                  </a:lnTo>
                  <a:lnTo>
                    <a:pt x="385" y="683"/>
                  </a:lnTo>
                  <a:lnTo>
                    <a:pt x="368" y="661"/>
                  </a:lnTo>
                  <a:lnTo>
                    <a:pt x="370" y="624"/>
                  </a:lnTo>
                  <a:lnTo>
                    <a:pt x="368" y="581"/>
                  </a:lnTo>
                  <a:lnTo>
                    <a:pt x="348" y="559"/>
                  </a:lnTo>
                  <a:lnTo>
                    <a:pt x="333" y="529"/>
                  </a:lnTo>
                  <a:lnTo>
                    <a:pt x="346" y="500"/>
                  </a:lnTo>
                  <a:lnTo>
                    <a:pt x="361" y="466"/>
                  </a:lnTo>
                  <a:lnTo>
                    <a:pt x="361" y="443"/>
                  </a:lnTo>
                  <a:lnTo>
                    <a:pt x="337" y="414"/>
                  </a:lnTo>
                  <a:lnTo>
                    <a:pt x="331" y="389"/>
                  </a:lnTo>
                  <a:lnTo>
                    <a:pt x="337" y="370"/>
                  </a:lnTo>
                  <a:lnTo>
                    <a:pt x="361" y="355"/>
                  </a:lnTo>
                  <a:lnTo>
                    <a:pt x="362" y="330"/>
                  </a:lnTo>
                  <a:lnTo>
                    <a:pt x="355" y="315"/>
                  </a:lnTo>
                  <a:lnTo>
                    <a:pt x="331" y="279"/>
                  </a:lnTo>
                  <a:lnTo>
                    <a:pt x="324" y="237"/>
                  </a:lnTo>
                  <a:lnTo>
                    <a:pt x="325" y="206"/>
                  </a:lnTo>
                  <a:lnTo>
                    <a:pt x="348" y="176"/>
                  </a:lnTo>
                  <a:lnTo>
                    <a:pt x="407" y="112"/>
                  </a:lnTo>
                  <a:lnTo>
                    <a:pt x="426" y="58"/>
                  </a:lnTo>
                  <a:lnTo>
                    <a:pt x="426" y="15"/>
                  </a:lnTo>
                  <a:lnTo>
                    <a:pt x="407" y="0"/>
                  </a:lnTo>
                  <a:lnTo>
                    <a:pt x="377" y="15"/>
                  </a:lnTo>
                  <a:lnTo>
                    <a:pt x="303" y="61"/>
                  </a:lnTo>
                  <a:lnTo>
                    <a:pt x="235" y="90"/>
                  </a:lnTo>
                  <a:lnTo>
                    <a:pt x="164" y="120"/>
                  </a:lnTo>
                  <a:lnTo>
                    <a:pt x="117" y="135"/>
                  </a:lnTo>
                  <a:lnTo>
                    <a:pt x="76" y="14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5" name="Freeform 1129"/>
            <p:cNvSpPr>
              <a:spLocks/>
            </p:cNvSpPr>
            <p:nvPr/>
          </p:nvSpPr>
          <p:spPr bwMode="auto">
            <a:xfrm>
              <a:off x="641" y="2743"/>
              <a:ext cx="381" cy="809"/>
            </a:xfrm>
            <a:custGeom>
              <a:avLst/>
              <a:gdLst>
                <a:gd name="T0" fmla="*/ 497 w 761"/>
                <a:gd name="T1" fmla="*/ 1521 h 1619"/>
                <a:gd name="T2" fmla="*/ 351 w 761"/>
                <a:gd name="T3" fmla="*/ 1573 h 1619"/>
                <a:gd name="T4" fmla="*/ 61 w 761"/>
                <a:gd name="T5" fmla="*/ 1310 h 1619"/>
                <a:gd name="T6" fmla="*/ 46 w 761"/>
                <a:gd name="T7" fmla="*/ 1354 h 1619"/>
                <a:gd name="T8" fmla="*/ 361 w 761"/>
                <a:gd name="T9" fmla="*/ 1619 h 1619"/>
                <a:gd name="T10" fmla="*/ 512 w 761"/>
                <a:gd name="T11" fmla="*/ 1538 h 1619"/>
                <a:gd name="T12" fmla="*/ 720 w 761"/>
                <a:gd name="T13" fmla="*/ 1470 h 1619"/>
                <a:gd name="T14" fmla="*/ 711 w 761"/>
                <a:gd name="T15" fmla="*/ 1354 h 1619"/>
                <a:gd name="T16" fmla="*/ 668 w 761"/>
                <a:gd name="T17" fmla="*/ 1227 h 1619"/>
                <a:gd name="T18" fmla="*/ 689 w 761"/>
                <a:gd name="T19" fmla="*/ 1124 h 1619"/>
                <a:gd name="T20" fmla="*/ 644 w 761"/>
                <a:gd name="T21" fmla="*/ 1024 h 1619"/>
                <a:gd name="T22" fmla="*/ 667 w 761"/>
                <a:gd name="T23" fmla="*/ 907 h 1619"/>
                <a:gd name="T24" fmla="*/ 683 w 761"/>
                <a:gd name="T25" fmla="*/ 789 h 1619"/>
                <a:gd name="T26" fmla="*/ 689 w 761"/>
                <a:gd name="T27" fmla="*/ 641 h 1619"/>
                <a:gd name="T28" fmla="*/ 659 w 761"/>
                <a:gd name="T29" fmla="*/ 517 h 1619"/>
                <a:gd name="T30" fmla="*/ 644 w 761"/>
                <a:gd name="T31" fmla="*/ 419 h 1619"/>
                <a:gd name="T32" fmla="*/ 681 w 761"/>
                <a:gd name="T33" fmla="*/ 334 h 1619"/>
                <a:gd name="T34" fmla="*/ 661 w 761"/>
                <a:gd name="T35" fmla="*/ 192 h 1619"/>
                <a:gd name="T36" fmla="*/ 754 w 761"/>
                <a:gd name="T37" fmla="*/ 17 h 1619"/>
                <a:gd name="T38" fmla="*/ 713 w 761"/>
                <a:gd name="T39" fmla="*/ 54 h 1619"/>
                <a:gd name="T40" fmla="*/ 618 w 761"/>
                <a:gd name="T41" fmla="*/ 214 h 1619"/>
                <a:gd name="T42" fmla="*/ 478 w 761"/>
                <a:gd name="T43" fmla="*/ 345 h 1619"/>
                <a:gd name="T44" fmla="*/ 622 w 761"/>
                <a:gd name="T45" fmla="*/ 297 h 1619"/>
                <a:gd name="T46" fmla="*/ 609 w 761"/>
                <a:gd name="T47" fmla="*/ 390 h 1619"/>
                <a:gd name="T48" fmla="*/ 541 w 761"/>
                <a:gd name="T49" fmla="*/ 487 h 1619"/>
                <a:gd name="T50" fmla="*/ 640 w 761"/>
                <a:gd name="T51" fmla="*/ 465 h 1619"/>
                <a:gd name="T52" fmla="*/ 615 w 761"/>
                <a:gd name="T53" fmla="*/ 539 h 1619"/>
                <a:gd name="T54" fmla="*/ 608 w 761"/>
                <a:gd name="T55" fmla="*/ 620 h 1619"/>
                <a:gd name="T56" fmla="*/ 463 w 761"/>
                <a:gd name="T57" fmla="*/ 728 h 1619"/>
                <a:gd name="T58" fmla="*/ 625 w 761"/>
                <a:gd name="T59" fmla="*/ 654 h 1619"/>
                <a:gd name="T60" fmla="*/ 683 w 761"/>
                <a:gd name="T61" fmla="*/ 728 h 1619"/>
                <a:gd name="T62" fmla="*/ 585 w 761"/>
                <a:gd name="T63" fmla="*/ 796 h 1619"/>
                <a:gd name="T64" fmla="*/ 404 w 761"/>
                <a:gd name="T65" fmla="*/ 885 h 1619"/>
                <a:gd name="T66" fmla="*/ 609 w 761"/>
                <a:gd name="T67" fmla="*/ 848 h 1619"/>
                <a:gd name="T68" fmla="*/ 652 w 761"/>
                <a:gd name="T69" fmla="*/ 985 h 1619"/>
                <a:gd name="T70" fmla="*/ 408 w 761"/>
                <a:gd name="T71" fmla="*/ 1050 h 1619"/>
                <a:gd name="T72" fmla="*/ 541 w 761"/>
                <a:gd name="T73" fmla="*/ 1046 h 1619"/>
                <a:gd name="T74" fmla="*/ 625 w 761"/>
                <a:gd name="T75" fmla="*/ 1087 h 1619"/>
                <a:gd name="T76" fmla="*/ 622 w 761"/>
                <a:gd name="T77" fmla="*/ 1168 h 1619"/>
                <a:gd name="T78" fmla="*/ 389 w 761"/>
                <a:gd name="T79" fmla="*/ 1214 h 1619"/>
                <a:gd name="T80" fmla="*/ 504 w 761"/>
                <a:gd name="T81" fmla="*/ 1214 h 1619"/>
                <a:gd name="T82" fmla="*/ 637 w 761"/>
                <a:gd name="T83" fmla="*/ 1192 h 1619"/>
                <a:gd name="T84" fmla="*/ 522 w 761"/>
                <a:gd name="T85" fmla="*/ 1303 h 1619"/>
                <a:gd name="T86" fmla="*/ 389 w 761"/>
                <a:gd name="T87" fmla="*/ 1366 h 1619"/>
                <a:gd name="T88" fmla="*/ 556 w 761"/>
                <a:gd name="T89" fmla="*/ 1307 h 1619"/>
                <a:gd name="T90" fmla="*/ 655 w 761"/>
                <a:gd name="T91" fmla="*/ 1285 h 1619"/>
                <a:gd name="T92" fmla="*/ 652 w 761"/>
                <a:gd name="T93" fmla="*/ 1381 h 1619"/>
                <a:gd name="T94" fmla="*/ 667 w 761"/>
                <a:gd name="T95" fmla="*/ 1462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1" h="1619">
                  <a:moveTo>
                    <a:pt x="646" y="1465"/>
                  </a:moveTo>
                  <a:lnTo>
                    <a:pt x="615" y="1501"/>
                  </a:lnTo>
                  <a:lnTo>
                    <a:pt x="563" y="1514"/>
                  </a:lnTo>
                  <a:lnTo>
                    <a:pt x="497" y="1521"/>
                  </a:lnTo>
                  <a:lnTo>
                    <a:pt x="426" y="1536"/>
                  </a:lnTo>
                  <a:lnTo>
                    <a:pt x="380" y="1564"/>
                  </a:lnTo>
                  <a:lnTo>
                    <a:pt x="365" y="1579"/>
                  </a:lnTo>
                  <a:lnTo>
                    <a:pt x="351" y="1573"/>
                  </a:lnTo>
                  <a:lnTo>
                    <a:pt x="265" y="1508"/>
                  </a:lnTo>
                  <a:lnTo>
                    <a:pt x="154" y="1421"/>
                  </a:lnTo>
                  <a:lnTo>
                    <a:pt x="117" y="1366"/>
                  </a:lnTo>
                  <a:lnTo>
                    <a:pt x="61" y="1310"/>
                  </a:lnTo>
                  <a:lnTo>
                    <a:pt x="45" y="1266"/>
                  </a:lnTo>
                  <a:lnTo>
                    <a:pt x="0" y="1259"/>
                  </a:lnTo>
                  <a:lnTo>
                    <a:pt x="23" y="1307"/>
                  </a:lnTo>
                  <a:lnTo>
                    <a:pt x="46" y="1354"/>
                  </a:lnTo>
                  <a:lnTo>
                    <a:pt x="117" y="1406"/>
                  </a:lnTo>
                  <a:lnTo>
                    <a:pt x="166" y="1470"/>
                  </a:lnTo>
                  <a:lnTo>
                    <a:pt x="287" y="1545"/>
                  </a:lnTo>
                  <a:lnTo>
                    <a:pt x="361" y="1619"/>
                  </a:lnTo>
                  <a:lnTo>
                    <a:pt x="389" y="1612"/>
                  </a:lnTo>
                  <a:lnTo>
                    <a:pt x="419" y="1575"/>
                  </a:lnTo>
                  <a:lnTo>
                    <a:pt x="460" y="1553"/>
                  </a:lnTo>
                  <a:lnTo>
                    <a:pt x="512" y="1538"/>
                  </a:lnTo>
                  <a:lnTo>
                    <a:pt x="622" y="1529"/>
                  </a:lnTo>
                  <a:lnTo>
                    <a:pt x="655" y="1508"/>
                  </a:lnTo>
                  <a:lnTo>
                    <a:pt x="711" y="1495"/>
                  </a:lnTo>
                  <a:lnTo>
                    <a:pt x="720" y="1470"/>
                  </a:lnTo>
                  <a:lnTo>
                    <a:pt x="702" y="1440"/>
                  </a:lnTo>
                  <a:lnTo>
                    <a:pt x="683" y="1411"/>
                  </a:lnTo>
                  <a:lnTo>
                    <a:pt x="696" y="1374"/>
                  </a:lnTo>
                  <a:lnTo>
                    <a:pt x="711" y="1354"/>
                  </a:lnTo>
                  <a:lnTo>
                    <a:pt x="711" y="1322"/>
                  </a:lnTo>
                  <a:lnTo>
                    <a:pt x="696" y="1273"/>
                  </a:lnTo>
                  <a:lnTo>
                    <a:pt x="689" y="1249"/>
                  </a:lnTo>
                  <a:lnTo>
                    <a:pt x="668" y="1227"/>
                  </a:lnTo>
                  <a:lnTo>
                    <a:pt x="659" y="1201"/>
                  </a:lnTo>
                  <a:lnTo>
                    <a:pt x="668" y="1176"/>
                  </a:lnTo>
                  <a:lnTo>
                    <a:pt x="690" y="1156"/>
                  </a:lnTo>
                  <a:lnTo>
                    <a:pt x="689" y="1124"/>
                  </a:lnTo>
                  <a:lnTo>
                    <a:pt x="676" y="1102"/>
                  </a:lnTo>
                  <a:lnTo>
                    <a:pt x="652" y="1068"/>
                  </a:lnTo>
                  <a:lnTo>
                    <a:pt x="637" y="1050"/>
                  </a:lnTo>
                  <a:lnTo>
                    <a:pt x="644" y="1024"/>
                  </a:lnTo>
                  <a:lnTo>
                    <a:pt x="681" y="1002"/>
                  </a:lnTo>
                  <a:lnTo>
                    <a:pt x="696" y="972"/>
                  </a:lnTo>
                  <a:lnTo>
                    <a:pt x="690" y="948"/>
                  </a:lnTo>
                  <a:lnTo>
                    <a:pt x="667" y="907"/>
                  </a:lnTo>
                  <a:lnTo>
                    <a:pt x="640" y="855"/>
                  </a:lnTo>
                  <a:lnTo>
                    <a:pt x="630" y="818"/>
                  </a:lnTo>
                  <a:lnTo>
                    <a:pt x="644" y="803"/>
                  </a:lnTo>
                  <a:lnTo>
                    <a:pt x="683" y="789"/>
                  </a:lnTo>
                  <a:lnTo>
                    <a:pt x="705" y="774"/>
                  </a:lnTo>
                  <a:lnTo>
                    <a:pt x="711" y="728"/>
                  </a:lnTo>
                  <a:lnTo>
                    <a:pt x="683" y="676"/>
                  </a:lnTo>
                  <a:lnTo>
                    <a:pt x="689" y="641"/>
                  </a:lnTo>
                  <a:lnTo>
                    <a:pt x="698" y="610"/>
                  </a:lnTo>
                  <a:lnTo>
                    <a:pt x="674" y="573"/>
                  </a:lnTo>
                  <a:lnTo>
                    <a:pt x="652" y="539"/>
                  </a:lnTo>
                  <a:lnTo>
                    <a:pt x="659" y="517"/>
                  </a:lnTo>
                  <a:lnTo>
                    <a:pt x="674" y="495"/>
                  </a:lnTo>
                  <a:lnTo>
                    <a:pt x="674" y="458"/>
                  </a:lnTo>
                  <a:lnTo>
                    <a:pt x="659" y="436"/>
                  </a:lnTo>
                  <a:lnTo>
                    <a:pt x="644" y="419"/>
                  </a:lnTo>
                  <a:lnTo>
                    <a:pt x="646" y="391"/>
                  </a:lnTo>
                  <a:lnTo>
                    <a:pt x="674" y="378"/>
                  </a:lnTo>
                  <a:lnTo>
                    <a:pt x="689" y="363"/>
                  </a:lnTo>
                  <a:lnTo>
                    <a:pt x="681" y="334"/>
                  </a:lnTo>
                  <a:lnTo>
                    <a:pt x="652" y="297"/>
                  </a:lnTo>
                  <a:lnTo>
                    <a:pt x="640" y="264"/>
                  </a:lnTo>
                  <a:lnTo>
                    <a:pt x="637" y="227"/>
                  </a:lnTo>
                  <a:lnTo>
                    <a:pt x="661" y="192"/>
                  </a:lnTo>
                  <a:lnTo>
                    <a:pt x="713" y="134"/>
                  </a:lnTo>
                  <a:lnTo>
                    <a:pt x="739" y="91"/>
                  </a:lnTo>
                  <a:lnTo>
                    <a:pt x="761" y="54"/>
                  </a:lnTo>
                  <a:lnTo>
                    <a:pt x="754" y="17"/>
                  </a:lnTo>
                  <a:lnTo>
                    <a:pt x="735" y="0"/>
                  </a:lnTo>
                  <a:lnTo>
                    <a:pt x="720" y="3"/>
                  </a:lnTo>
                  <a:lnTo>
                    <a:pt x="696" y="32"/>
                  </a:lnTo>
                  <a:lnTo>
                    <a:pt x="713" y="54"/>
                  </a:lnTo>
                  <a:lnTo>
                    <a:pt x="711" y="91"/>
                  </a:lnTo>
                  <a:lnTo>
                    <a:pt x="676" y="155"/>
                  </a:lnTo>
                  <a:lnTo>
                    <a:pt x="631" y="192"/>
                  </a:lnTo>
                  <a:lnTo>
                    <a:pt x="618" y="214"/>
                  </a:lnTo>
                  <a:lnTo>
                    <a:pt x="608" y="242"/>
                  </a:lnTo>
                  <a:lnTo>
                    <a:pt x="603" y="260"/>
                  </a:lnTo>
                  <a:lnTo>
                    <a:pt x="537" y="311"/>
                  </a:lnTo>
                  <a:lnTo>
                    <a:pt x="478" y="345"/>
                  </a:lnTo>
                  <a:lnTo>
                    <a:pt x="470" y="369"/>
                  </a:lnTo>
                  <a:lnTo>
                    <a:pt x="491" y="375"/>
                  </a:lnTo>
                  <a:lnTo>
                    <a:pt x="578" y="311"/>
                  </a:lnTo>
                  <a:lnTo>
                    <a:pt x="622" y="297"/>
                  </a:lnTo>
                  <a:lnTo>
                    <a:pt x="644" y="338"/>
                  </a:lnTo>
                  <a:lnTo>
                    <a:pt x="652" y="356"/>
                  </a:lnTo>
                  <a:lnTo>
                    <a:pt x="630" y="375"/>
                  </a:lnTo>
                  <a:lnTo>
                    <a:pt x="609" y="390"/>
                  </a:lnTo>
                  <a:lnTo>
                    <a:pt x="608" y="415"/>
                  </a:lnTo>
                  <a:lnTo>
                    <a:pt x="615" y="441"/>
                  </a:lnTo>
                  <a:lnTo>
                    <a:pt x="596" y="462"/>
                  </a:lnTo>
                  <a:lnTo>
                    <a:pt x="541" y="487"/>
                  </a:lnTo>
                  <a:lnTo>
                    <a:pt x="460" y="521"/>
                  </a:lnTo>
                  <a:lnTo>
                    <a:pt x="491" y="532"/>
                  </a:lnTo>
                  <a:lnTo>
                    <a:pt x="573" y="499"/>
                  </a:lnTo>
                  <a:lnTo>
                    <a:pt x="640" y="465"/>
                  </a:lnTo>
                  <a:lnTo>
                    <a:pt x="652" y="473"/>
                  </a:lnTo>
                  <a:lnTo>
                    <a:pt x="644" y="495"/>
                  </a:lnTo>
                  <a:lnTo>
                    <a:pt x="622" y="517"/>
                  </a:lnTo>
                  <a:lnTo>
                    <a:pt x="615" y="539"/>
                  </a:lnTo>
                  <a:lnTo>
                    <a:pt x="625" y="568"/>
                  </a:lnTo>
                  <a:lnTo>
                    <a:pt x="652" y="591"/>
                  </a:lnTo>
                  <a:lnTo>
                    <a:pt x="652" y="610"/>
                  </a:lnTo>
                  <a:lnTo>
                    <a:pt x="608" y="620"/>
                  </a:lnTo>
                  <a:lnTo>
                    <a:pt x="571" y="669"/>
                  </a:lnTo>
                  <a:lnTo>
                    <a:pt x="526" y="698"/>
                  </a:lnTo>
                  <a:lnTo>
                    <a:pt x="467" y="713"/>
                  </a:lnTo>
                  <a:lnTo>
                    <a:pt x="463" y="728"/>
                  </a:lnTo>
                  <a:lnTo>
                    <a:pt x="500" y="722"/>
                  </a:lnTo>
                  <a:lnTo>
                    <a:pt x="578" y="698"/>
                  </a:lnTo>
                  <a:lnTo>
                    <a:pt x="608" y="676"/>
                  </a:lnTo>
                  <a:lnTo>
                    <a:pt x="625" y="654"/>
                  </a:lnTo>
                  <a:lnTo>
                    <a:pt x="652" y="650"/>
                  </a:lnTo>
                  <a:lnTo>
                    <a:pt x="652" y="676"/>
                  </a:lnTo>
                  <a:lnTo>
                    <a:pt x="668" y="700"/>
                  </a:lnTo>
                  <a:lnTo>
                    <a:pt x="683" y="728"/>
                  </a:lnTo>
                  <a:lnTo>
                    <a:pt x="674" y="749"/>
                  </a:lnTo>
                  <a:lnTo>
                    <a:pt x="640" y="765"/>
                  </a:lnTo>
                  <a:lnTo>
                    <a:pt x="608" y="774"/>
                  </a:lnTo>
                  <a:lnTo>
                    <a:pt x="585" y="796"/>
                  </a:lnTo>
                  <a:lnTo>
                    <a:pt x="485" y="826"/>
                  </a:lnTo>
                  <a:lnTo>
                    <a:pt x="411" y="852"/>
                  </a:lnTo>
                  <a:lnTo>
                    <a:pt x="382" y="867"/>
                  </a:lnTo>
                  <a:lnTo>
                    <a:pt x="404" y="885"/>
                  </a:lnTo>
                  <a:lnTo>
                    <a:pt x="448" y="874"/>
                  </a:lnTo>
                  <a:lnTo>
                    <a:pt x="537" y="840"/>
                  </a:lnTo>
                  <a:lnTo>
                    <a:pt x="596" y="823"/>
                  </a:lnTo>
                  <a:lnTo>
                    <a:pt x="609" y="848"/>
                  </a:lnTo>
                  <a:lnTo>
                    <a:pt x="625" y="892"/>
                  </a:lnTo>
                  <a:lnTo>
                    <a:pt x="652" y="929"/>
                  </a:lnTo>
                  <a:lnTo>
                    <a:pt x="655" y="957"/>
                  </a:lnTo>
                  <a:lnTo>
                    <a:pt x="652" y="985"/>
                  </a:lnTo>
                  <a:lnTo>
                    <a:pt x="622" y="994"/>
                  </a:lnTo>
                  <a:lnTo>
                    <a:pt x="571" y="1007"/>
                  </a:lnTo>
                  <a:lnTo>
                    <a:pt x="504" y="1037"/>
                  </a:lnTo>
                  <a:lnTo>
                    <a:pt x="408" y="1050"/>
                  </a:lnTo>
                  <a:lnTo>
                    <a:pt x="373" y="1068"/>
                  </a:lnTo>
                  <a:lnTo>
                    <a:pt x="398" y="1080"/>
                  </a:lnTo>
                  <a:lnTo>
                    <a:pt x="482" y="1068"/>
                  </a:lnTo>
                  <a:lnTo>
                    <a:pt x="541" y="1046"/>
                  </a:lnTo>
                  <a:lnTo>
                    <a:pt x="581" y="1031"/>
                  </a:lnTo>
                  <a:lnTo>
                    <a:pt x="615" y="1024"/>
                  </a:lnTo>
                  <a:lnTo>
                    <a:pt x="609" y="1050"/>
                  </a:lnTo>
                  <a:lnTo>
                    <a:pt x="625" y="1087"/>
                  </a:lnTo>
                  <a:lnTo>
                    <a:pt x="646" y="1109"/>
                  </a:lnTo>
                  <a:lnTo>
                    <a:pt x="652" y="1134"/>
                  </a:lnTo>
                  <a:lnTo>
                    <a:pt x="652" y="1156"/>
                  </a:lnTo>
                  <a:lnTo>
                    <a:pt x="622" y="1168"/>
                  </a:lnTo>
                  <a:lnTo>
                    <a:pt x="566" y="1171"/>
                  </a:lnTo>
                  <a:lnTo>
                    <a:pt x="526" y="1183"/>
                  </a:lnTo>
                  <a:lnTo>
                    <a:pt x="439" y="1213"/>
                  </a:lnTo>
                  <a:lnTo>
                    <a:pt x="389" y="1214"/>
                  </a:lnTo>
                  <a:lnTo>
                    <a:pt x="373" y="1236"/>
                  </a:lnTo>
                  <a:lnTo>
                    <a:pt x="395" y="1244"/>
                  </a:lnTo>
                  <a:lnTo>
                    <a:pt x="439" y="1235"/>
                  </a:lnTo>
                  <a:lnTo>
                    <a:pt x="504" y="1214"/>
                  </a:lnTo>
                  <a:lnTo>
                    <a:pt x="541" y="1201"/>
                  </a:lnTo>
                  <a:lnTo>
                    <a:pt x="588" y="1190"/>
                  </a:lnTo>
                  <a:lnTo>
                    <a:pt x="625" y="1192"/>
                  </a:lnTo>
                  <a:lnTo>
                    <a:pt x="637" y="1192"/>
                  </a:lnTo>
                  <a:lnTo>
                    <a:pt x="637" y="1227"/>
                  </a:lnTo>
                  <a:lnTo>
                    <a:pt x="646" y="1244"/>
                  </a:lnTo>
                  <a:lnTo>
                    <a:pt x="581" y="1259"/>
                  </a:lnTo>
                  <a:lnTo>
                    <a:pt x="522" y="1303"/>
                  </a:lnTo>
                  <a:lnTo>
                    <a:pt x="456" y="1325"/>
                  </a:lnTo>
                  <a:lnTo>
                    <a:pt x="411" y="1332"/>
                  </a:lnTo>
                  <a:lnTo>
                    <a:pt x="374" y="1352"/>
                  </a:lnTo>
                  <a:lnTo>
                    <a:pt x="389" y="1366"/>
                  </a:lnTo>
                  <a:lnTo>
                    <a:pt x="426" y="1354"/>
                  </a:lnTo>
                  <a:lnTo>
                    <a:pt x="467" y="1340"/>
                  </a:lnTo>
                  <a:lnTo>
                    <a:pt x="515" y="1332"/>
                  </a:lnTo>
                  <a:lnTo>
                    <a:pt x="556" y="1307"/>
                  </a:lnTo>
                  <a:lnTo>
                    <a:pt x="578" y="1285"/>
                  </a:lnTo>
                  <a:lnTo>
                    <a:pt x="608" y="1281"/>
                  </a:lnTo>
                  <a:lnTo>
                    <a:pt x="644" y="1281"/>
                  </a:lnTo>
                  <a:lnTo>
                    <a:pt x="655" y="1285"/>
                  </a:lnTo>
                  <a:lnTo>
                    <a:pt x="667" y="1310"/>
                  </a:lnTo>
                  <a:lnTo>
                    <a:pt x="674" y="1340"/>
                  </a:lnTo>
                  <a:lnTo>
                    <a:pt x="667" y="1366"/>
                  </a:lnTo>
                  <a:lnTo>
                    <a:pt x="652" y="1381"/>
                  </a:lnTo>
                  <a:lnTo>
                    <a:pt x="640" y="1418"/>
                  </a:lnTo>
                  <a:lnTo>
                    <a:pt x="652" y="1433"/>
                  </a:lnTo>
                  <a:lnTo>
                    <a:pt x="667" y="1448"/>
                  </a:lnTo>
                  <a:lnTo>
                    <a:pt x="667" y="1462"/>
                  </a:lnTo>
                  <a:lnTo>
                    <a:pt x="646" y="1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6" name="Freeform 1130"/>
            <p:cNvSpPr>
              <a:spLocks/>
            </p:cNvSpPr>
            <p:nvPr/>
          </p:nvSpPr>
          <p:spPr bwMode="auto">
            <a:xfrm>
              <a:off x="843" y="3438"/>
              <a:ext cx="110" cy="36"/>
            </a:xfrm>
            <a:custGeom>
              <a:avLst/>
              <a:gdLst>
                <a:gd name="T0" fmla="*/ 0 w 221"/>
                <a:gd name="T1" fmla="*/ 57 h 72"/>
                <a:gd name="T2" fmla="*/ 88 w 221"/>
                <a:gd name="T3" fmla="*/ 54 h 72"/>
                <a:gd name="T4" fmla="*/ 122 w 221"/>
                <a:gd name="T5" fmla="*/ 35 h 72"/>
                <a:gd name="T6" fmla="*/ 151 w 221"/>
                <a:gd name="T7" fmla="*/ 13 h 72"/>
                <a:gd name="T8" fmla="*/ 205 w 221"/>
                <a:gd name="T9" fmla="*/ 0 h 72"/>
                <a:gd name="T10" fmla="*/ 221 w 221"/>
                <a:gd name="T11" fmla="*/ 13 h 72"/>
                <a:gd name="T12" fmla="*/ 197 w 221"/>
                <a:gd name="T13" fmla="*/ 20 h 72"/>
                <a:gd name="T14" fmla="*/ 159 w 221"/>
                <a:gd name="T15" fmla="*/ 41 h 72"/>
                <a:gd name="T16" fmla="*/ 138 w 221"/>
                <a:gd name="T17" fmla="*/ 54 h 72"/>
                <a:gd name="T18" fmla="*/ 103 w 221"/>
                <a:gd name="T19" fmla="*/ 64 h 72"/>
                <a:gd name="T20" fmla="*/ 48 w 221"/>
                <a:gd name="T21" fmla="*/ 69 h 72"/>
                <a:gd name="T22" fmla="*/ 4 w 221"/>
                <a:gd name="T23" fmla="*/ 72 h 72"/>
                <a:gd name="T24" fmla="*/ 0 w 221"/>
                <a:gd name="T25" fmla="*/ 5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72">
                  <a:moveTo>
                    <a:pt x="0" y="57"/>
                  </a:moveTo>
                  <a:lnTo>
                    <a:pt x="88" y="54"/>
                  </a:lnTo>
                  <a:lnTo>
                    <a:pt x="122" y="35"/>
                  </a:lnTo>
                  <a:lnTo>
                    <a:pt x="151" y="13"/>
                  </a:lnTo>
                  <a:lnTo>
                    <a:pt x="205" y="0"/>
                  </a:lnTo>
                  <a:lnTo>
                    <a:pt x="221" y="13"/>
                  </a:lnTo>
                  <a:lnTo>
                    <a:pt x="197" y="20"/>
                  </a:lnTo>
                  <a:lnTo>
                    <a:pt x="159" y="41"/>
                  </a:lnTo>
                  <a:lnTo>
                    <a:pt x="138" y="54"/>
                  </a:lnTo>
                  <a:lnTo>
                    <a:pt x="103" y="64"/>
                  </a:lnTo>
                  <a:lnTo>
                    <a:pt x="48" y="69"/>
                  </a:lnTo>
                  <a:lnTo>
                    <a:pt x="4" y="7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7" name="Freeform 1131"/>
            <p:cNvSpPr>
              <a:spLocks/>
            </p:cNvSpPr>
            <p:nvPr/>
          </p:nvSpPr>
          <p:spPr bwMode="auto">
            <a:xfrm>
              <a:off x="674" y="2646"/>
              <a:ext cx="320" cy="174"/>
            </a:xfrm>
            <a:custGeom>
              <a:avLst/>
              <a:gdLst>
                <a:gd name="T0" fmla="*/ 19 w 640"/>
                <a:gd name="T1" fmla="*/ 39 h 347"/>
                <a:gd name="T2" fmla="*/ 95 w 640"/>
                <a:gd name="T3" fmla="*/ 43 h 347"/>
                <a:gd name="T4" fmla="*/ 176 w 640"/>
                <a:gd name="T5" fmla="*/ 46 h 347"/>
                <a:gd name="T6" fmla="*/ 228 w 640"/>
                <a:gd name="T7" fmla="*/ 46 h 347"/>
                <a:gd name="T8" fmla="*/ 269 w 640"/>
                <a:gd name="T9" fmla="*/ 36 h 347"/>
                <a:gd name="T10" fmla="*/ 336 w 640"/>
                <a:gd name="T11" fmla="*/ 17 h 347"/>
                <a:gd name="T12" fmla="*/ 367 w 640"/>
                <a:gd name="T13" fmla="*/ 0 h 347"/>
                <a:gd name="T14" fmla="*/ 411 w 640"/>
                <a:gd name="T15" fmla="*/ 24 h 347"/>
                <a:gd name="T16" fmla="*/ 482 w 640"/>
                <a:gd name="T17" fmla="*/ 73 h 347"/>
                <a:gd name="T18" fmla="*/ 534 w 640"/>
                <a:gd name="T19" fmla="*/ 109 h 347"/>
                <a:gd name="T20" fmla="*/ 600 w 640"/>
                <a:gd name="T21" fmla="*/ 155 h 347"/>
                <a:gd name="T22" fmla="*/ 640 w 640"/>
                <a:gd name="T23" fmla="*/ 191 h 347"/>
                <a:gd name="T24" fmla="*/ 603 w 640"/>
                <a:gd name="T25" fmla="*/ 222 h 347"/>
                <a:gd name="T26" fmla="*/ 566 w 640"/>
                <a:gd name="T27" fmla="*/ 257 h 347"/>
                <a:gd name="T28" fmla="*/ 507 w 640"/>
                <a:gd name="T29" fmla="*/ 281 h 347"/>
                <a:gd name="T30" fmla="*/ 445 w 640"/>
                <a:gd name="T31" fmla="*/ 307 h 347"/>
                <a:gd name="T32" fmla="*/ 389 w 640"/>
                <a:gd name="T33" fmla="*/ 329 h 347"/>
                <a:gd name="T34" fmla="*/ 337 w 640"/>
                <a:gd name="T35" fmla="*/ 337 h 347"/>
                <a:gd name="T36" fmla="*/ 284 w 640"/>
                <a:gd name="T37" fmla="*/ 347 h 347"/>
                <a:gd name="T38" fmla="*/ 217 w 640"/>
                <a:gd name="T39" fmla="*/ 300 h 347"/>
                <a:gd name="T40" fmla="*/ 166 w 640"/>
                <a:gd name="T41" fmla="*/ 259 h 347"/>
                <a:gd name="T42" fmla="*/ 108 w 640"/>
                <a:gd name="T43" fmla="*/ 207 h 347"/>
                <a:gd name="T44" fmla="*/ 58 w 640"/>
                <a:gd name="T45" fmla="*/ 155 h 347"/>
                <a:gd name="T46" fmla="*/ 21 w 640"/>
                <a:gd name="T47" fmla="*/ 120 h 347"/>
                <a:gd name="T48" fmla="*/ 0 w 640"/>
                <a:gd name="T49" fmla="*/ 68 h 347"/>
                <a:gd name="T50" fmla="*/ 19 w 640"/>
                <a:gd name="T51" fmla="*/ 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0" h="347">
                  <a:moveTo>
                    <a:pt x="19" y="39"/>
                  </a:moveTo>
                  <a:lnTo>
                    <a:pt x="95" y="43"/>
                  </a:lnTo>
                  <a:lnTo>
                    <a:pt x="176" y="46"/>
                  </a:lnTo>
                  <a:lnTo>
                    <a:pt x="228" y="46"/>
                  </a:lnTo>
                  <a:lnTo>
                    <a:pt x="269" y="36"/>
                  </a:lnTo>
                  <a:lnTo>
                    <a:pt x="336" y="17"/>
                  </a:lnTo>
                  <a:lnTo>
                    <a:pt x="367" y="0"/>
                  </a:lnTo>
                  <a:lnTo>
                    <a:pt x="411" y="24"/>
                  </a:lnTo>
                  <a:lnTo>
                    <a:pt x="482" y="73"/>
                  </a:lnTo>
                  <a:lnTo>
                    <a:pt x="534" y="109"/>
                  </a:lnTo>
                  <a:lnTo>
                    <a:pt x="600" y="155"/>
                  </a:lnTo>
                  <a:lnTo>
                    <a:pt x="640" y="191"/>
                  </a:lnTo>
                  <a:lnTo>
                    <a:pt x="603" y="222"/>
                  </a:lnTo>
                  <a:lnTo>
                    <a:pt x="566" y="257"/>
                  </a:lnTo>
                  <a:lnTo>
                    <a:pt x="507" y="281"/>
                  </a:lnTo>
                  <a:lnTo>
                    <a:pt x="445" y="307"/>
                  </a:lnTo>
                  <a:lnTo>
                    <a:pt x="389" y="329"/>
                  </a:lnTo>
                  <a:lnTo>
                    <a:pt x="337" y="337"/>
                  </a:lnTo>
                  <a:lnTo>
                    <a:pt x="284" y="347"/>
                  </a:lnTo>
                  <a:lnTo>
                    <a:pt x="217" y="300"/>
                  </a:lnTo>
                  <a:lnTo>
                    <a:pt x="166" y="259"/>
                  </a:lnTo>
                  <a:lnTo>
                    <a:pt x="108" y="207"/>
                  </a:lnTo>
                  <a:lnTo>
                    <a:pt x="58" y="155"/>
                  </a:lnTo>
                  <a:lnTo>
                    <a:pt x="21" y="120"/>
                  </a:lnTo>
                  <a:lnTo>
                    <a:pt x="0" y="68"/>
                  </a:lnTo>
                  <a:lnTo>
                    <a:pt x="19" y="39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8" name="Freeform 1132"/>
            <p:cNvSpPr>
              <a:spLocks/>
            </p:cNvSpPr>
            <p:nvPr/>
          </p:nvSpPr>
          <p:spPr bwMode="auto">
            <a:xfrm>
              <a:off x="666" y="2641"/>
              <a:ext cx="346" cy="202"/>
            </a:xfrm>
            <a:custGeom>
              <a:avLst/>
              <a:gdLst>
                <a:gd name="T0" fmla="*/ 339 w 692"/>
                <a:gd name="T1" fmla="*/ 345 h 404"/>
                <a:gd name="T2" fmla="*/ 449 w 692"/>
                <a:gd name="T3" fmla="*/ 315 h 404"/>
                <a:gd name="T4" fmla="*/ 538 w 692"/>
                <a:gd name="T5" fmla="*/ 277 h 404"/>
                <a:gd name="T6" fmla="*/ 602 w 692"/>
                <a:gd name="T7" fmla="*/ 232 h 404"/>
                <a:gd name="T8" fmla="*/ 626 w 692"/>
                <a:gd name="T9" fmla="*/ 206 h 404"/>
                <a:gd name="T10" fmla="*/ 535 w 692"/>
                <a:gd name="T11" fmla="*/ 123 h 404"/>
                <a:gd name="T12" fmla="*/ 461 w 692"/>
                <a:gd name="T13" fmla="*/ 78 h 404"/>
                <a:gd name="T14" fmla="*/ 390 w 692"/>
                <a:gd name="T15" fmla="*/ 34 h 404"/>
                <a:gd name="T16" fmla="*/ 376 w 692"/>
                <a:gd name="T17" fmla="*/ 34 h 404"/>
                <a:gd name="T18" fmla="*/ 331 w 692"/>
                <a:gd name="T19" fmla="*/ 49 h 404"/>
                <a:gd name="T20" fmla="*/ 272 w 692"/>
                <a:gd name="T21" fmla="*/ 65 h 404"/>
                <a:gd name="T22" fmla="*/ 167 w 692"/>
                <a:gd name="T23" fmla="*/ 73 h 404"/>
                <a:gd name="T24" fmla="*/ 64 w 692"/>
                <a:gd name="T25" fmla="*/ 71 h 404"/>
                <a:gd name="T26" fmla="*/ 37 w 692"/>
                <a:gd name="T27" fmla="*/ 73 h 404"/>
                <a:gd name="T28" fmla="*/ 37 w 692"/>
                <a:gd name="T29" fmla="*/ 93 h 404"/>
                <a:gd name="T30" fmla="*/ 59 w 692"/>
                <a:gd name="T31" fmla="*/ 123 h 404"/>
                <a:gd name="T32" fmla="*/ 101 w 692"/>
                <a:gd name="T33" fmla="*/ 176 h 404"/>
                <a:gd name="T34" fmla="*/ 155 w 692"/>
                <a:gd name="T35" fmla="*/ 220 h 404"/>
                <a:gd name="T36" fmla="*/ 220 w 692"/>
                <a:gd name="T37" fmla="*/ 284 h 404"/>
                <a:gd name="T38" fmla="*/ 285 w 692"/>
                <a:gd name="T39" fmla="*/ 330 h 404"/>
                <a:gd name="T40" fmla="*/ 324 w 692"/>
                <a:gd name="T41" fmla="*/ 358 h 404"/>
                <a:gd name="T42" fmla="*/ 337 w 692"/>
                <a:gd name="T43" fmla="*/ 387 h 404"/>
                <a:gd name="T44" fmla="*/ 322 w 692"/>
                <a:gd name="T45" fmla="*/ 404 h 404"/>
                <a:gd name="T46" fmla="*/ 300 w 692"/>
                <a:gd name="T47" fmla="*/ 395 h 404"/>
                <a:gd name="T48" fmla="*/ 235 w 692"/>
                <a:gd name="T49" fmla="*/ 336 h 404"/>
                <a:gd name="T50" fmla="*/ 155 w 692"/>
                <a:gd name="T51" fmla="*/ 269 h 404"/>
                <a:gd name="T52" fmla="*/ 96 w 692"/>
                <a:gd name="T53" fmla="*/ 220 h 404"/>
                <a:gd name="T54" fmla="*/ 56 w 692"/>
                <a:gd name="T55" fmla="*/ 176 h 404"/>
                <a:gd name="T56" fmla="*/ 22 w 692"/>
                <a:gd name="T57" fmla="*/ 129 h 404"/>
                <a:gd name="T58" fmla="*/ 7 w 692"/>
                <a:gd name="T59" fmla="*/ 99 h 404"/>
                <a:gd name="T60" fmla="*/ 0 w 692"/>
                <a:gd name="T61" fmla="*/ 65 h 404"/>
                <a:gd name="T62" fmla="*/ 10 w 692"/>
                <a:gd name="T63" fmla="*/ 43 h 404"/>
                <a:gd name="T64" fmla="*/ 34 w 692"/>
                <a:gd name="T65" fmla="*/ 34 h 404"/>
                <a:gd name="T66" fmla="*/ 78 w 692"/>
                <a:gd name="T67" fmla="*/ 37 h 404"/>
                <a:gd name="T68" fmla="*/ 162 w 692"/>
                <a:gd name="T69" fmla="*/ 49 h 404"/>
                <a:gd name="T70" fmla="*/ 233 w 692"/>
                <a:gd name="T71" fmla="*/ 49 h 404"/>
                <a:gd name="T72" fmla="*/ 285 w 692"/>
                <a:gd name="T73" fmla="*/ 34 h 404"/>
                <a:gd name="T74" fmla="*/ 343 w 692"/>
                <a:gd name="T75" fmla="*/ 21 h 404"/>
                <a:gd name="T76" fmla="*/ 368 w 692"/>
                <a:gd name="T77" fmla="*/ 0 h 404"/>
                <a:gd name="T78" fmla="*/ 395 w 692"/>
                <a:gd name="T79" fmla="*/ 0 h 404"/>
                <a:gd name="T80" fmla="*/ 457 w 692"/>
                <a:gd name="T81" fmla="*/ 37 h 404"/>
                <a:gd name="T82" fmla="*/ 523 w 692"/>
                <a:gd name="T83" fmla="*/ 87 h 404"/>
                <a:gd name="T84" fmla="*/ 594 w 692"/>
                <a:gd name="T85" fmla="*/ 132 h 404"/>
                <a:gd name="T86" fmla="*/ 633 w 692"/>
                <a:gd name="T87" fmla="*/ 161 h 404"/>
                <a:gd name="T88" fmla="*/ 674 w 692"/>
                <a:gd name="T89" fmla="*/ 188 h 404"/>
                <a:gd name="T90" fmla="*/ 692 w 692"/>
                <a:gd name="T91" fmla="*/ 198 h 404"/>
                <a:gd name="T92" fmla="*/ 683 w 692"/>
                <a:gd name="T93" fmla="*/ 218 h 404"/>
                <a:gd name="T94" fmla="*/ 652 w 692"/>
                <a:gd name="T95" fmla="*/ 235 h 404"/>
                <a:gd name="T96" fmla="*/ 618 w 692"/>
                <a:gd name="T97" fmla="*/ 265 h 404"/>
                <a:gd name="T98" fmla="*/ 587 w 692"/>
                <a:gd name="T99" fmla="*/ 277 h 404"/>
                <a:gd name="T100" fmla="*/ 528 w 692"/>
                <a:gd name="T101" fmla="*/ 302 h 404"/>
                <a:gd name="T102" fmla="*/ 486 w 692"/>
                <a:gd name="T103" fmla="*/ 321 h 404"/>
                <a:gd name="T104" fmla="*/ 439 w 692"/>
                <a:gd name="T105" fmla="*/ 350 h 404"/>
                <a:gd name="T106" fmla="*/ 390 w 692"/>
                <a:gd name="T107" fmla="*/ 358 h 404"/>
                <a:gd name="T108" fmla="*/ 352 w 692"/>
                <a:gd name="T109" fmla="*/ 361 h 404"/>
                <a:gd name="T110" fmla="*/ 339 w 692"/>
                <a:gd name="T111" fmla="*/ 345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2" h="404">
                  <a:moveTo>
                    <a:pt x="339" y="345"/>
                  </a:moveTo>
                  <a:lnTo>
                    <a:pt x="449" y="315"/>
                  </a:lnTo>
                  <a:lnTo>
                    <a:pt x="538" y="277"/>
                  </a:lnTo>
                  <a:lnTo>
                    <a:pt x="602" y="232"/>
                  </a:lnTo>
                  <a:lnTo>
                    <a:pt x="626" y="206"/>
                  </a:lnTo>
                  <a:lnTo>
                    <a:pt x="535" y="123"/>
                  </a:lnTo>
                  <a:lnTo>
                    <a:pt x="461" y="78"/>
                  </a:lnTo>
                  <a:lnTo>
                    <a:pt x="390" y="34"/>
                  </a:lnTo>
                  <a:lnTo>
                    <a:pt x="376" y="34"/>
                  </a:lnTo>
                  <a:lnTo>
                    <a:pt x="331" y="49"/>
                  </a:lnTo>
                  <a:lnTo>
                    <a:pt x="272" y="65"/>
                  </a:lnTo>
                  <a:lnTo>
                    <a:pt x="167" y="73"/>
                  </a:lnTo>
                  <a:lnTo>
                    <a:pt x="64" y="71"/>
                  </a:lnTo>
                  <a:lnTo>
                    <a:pt x="37" y="73"/>
                  </a:lnTo>
                  <a:lnTo>
                    <a:pt x="37" y="93"/>
                  </a:lnTo>
                  <a:lnTo>
                    <a:pt x="59" y="123"/>
                  </a:lnTo>
                  <a:lnTo>
                    <a:pt x="101" y="176"/>
                  </a:lnTo>
                  <a:lnTo>
                    <a:pt x="155" y="220"/>
                  </a:lnTo>
                  <a:lnTo>
                    <a:pt x="220" y="284"/>
                  </a:lnTo>
                  <a:lnTo>
                    <a:pt x="285" y="330"/>
                  </a:lnTo>
                  <a:lnTo>
                    <a:pt x="324" y="358"/>
                  </a:lnTo>
                  <a:lnTo>
                    <a:pt x="337" y="387"/>
                  </a:lnTo>
                  <a:lnTo>
                    <a:pt x="322" y="404"/>
                  </a:lnTo>
                  <a:lnTo>
                    <a:pt x="300" y="395"/>
                  </a:lnTo>
                  <a:lnTo>
                    <a:pt x="235" y="336"/>
                  </a:lnTo>
                  <a:lnTo>
                    <a:pt x="155" y="269"/>
                  </a:lnTo>
                  <a:lnTo>
                    <a:pt x="96" y="220"/>
                  </a:lnTo>
                  <a:lnTo>
                    <a:pt x="56" y="176"/>
                  </a:lnTo>
                  <a:lnTo>
                    <a:pt x="22" y="129"/>
                  </a:lnTo>
                  <a:lnTo>
                    <a:pt x="7" y="99"/>
                  </a:lnTo>
                  <a:lnTo>
                    <a:pt x="0" y="65"/>
                  </a:lnTo>
                  <a:lnTo>
                    <a:pt x="10" y="43"/>
                  </a:lnTo>
                  <a:lnTo>
                    <a:pt x="34" y="34"/>
                  </a:lnTo>
                  <a:lnTo>
                    <a:pt x="78" y="37"/>
                  </a:lnTo>
                  <a:lnTo>
                    <a:pt x="162" y="49"/>
                  </a:lnTo>
                  <a:lnTo>
                    <a:pt x="233" y="49"/>
                  </a:lnTo>
                  <a:lnTo>
                    <a:pt x="285" y="34"/>
                  </a:lnTo>
                  <a:lnTo>
                    <a:pt x="343" y="21"/>
                  </a:lnTo>
                  <a:lnTo>
                    <a:pt x="368" y="0"/>
                  </a:lnTo>
                  <a:lnTo>
                    <a:pt x="395" y="0"/>
                  </a:lnTo>
                  <a:lnTo>
                    <a:pt x="457" y="37"/>
                  </a:lnTo>
                  <a:lnTo>
                    <a:pt x="523" y="87"/>
                  </a:lnTo>
                  <a:lnTo>
                    <a:pt x="594" y="132"/>
                  </a:lnTo>
                  <a:lnTo>
                    <a:pt x="633" y="161"/>
                  </a:lnTo>
                  <a:lnTo>
                    <a:pt x="674" y="188"/>
                  </a:lnTo>
                  <a:lnTo>
                    <a:pt x="692" y="198"/>
                  </a:lnTo>
                  <a:lnTo>
                    <a:pt x="683" y="218"/>
                  </a:lnTo>
                  <a:lnTo>
                    <a:pt x="652" y="235"/>
                  </a:lnTo>
                  <a:lnTo>
                    <a:pt x="618" y="265"/>
                  </a:lnTo>
                  <a:lnTo>
                    <a:pt x="587" y="277"/>
                  </a:lnTo>
                  <a:lnTo>
                    <a:pt x="528" y="302"/>
                  </a:lnTo>
                  <a:lnTo>
                    <a:pt x="486" y="321"/>
                  </a:lnTo>
                  <a:lnTo>
                    <a:pt x="439" y="350"/>
                  </a:lnTo>
                  <a:lnTo>
                    <a:pt x="390" y="358"/>
                  </a:lnTo>
                  <a:lnTo>
                    <a:pt x="352" y="361"/>
                  </a:lnTo>
                  <a:lnTo>
                    <a:pt x="339" y="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49" name="Freeform 1133"/>
            <p:cNvSpPr>
              <a:spLocks/>
            </p:cNvSpPr>
            <p:nvPr/>
          </p:nvSpPr>
          <p:spPr bwMode="auto">
            <a:xfrm>
              <a:off x="862" y="2794"/>
              <a:ext cx="109" cy="70"/>
            </a:xfrm>
            <a:custGeom>
              <a:avLst/>
              <a:gdLst>
                <a:gd name="T0" fmla="*/ 185 w 219"/>
                <a:gd name="T1" fmla="*/ 16 h 139"/>
                <a:gd name="T2" fmla="*/ 138 w 219"/>
                <a:gd name="T3" fmla="*/ 53 h 139"/>
                <a:gd name="T4" fmla="*/ 96 w 219"/>
                <a:gd name="T5" fmla="*/ 87 h 139"/>
                <a:gd name="T6" fmla="*/ 34 w 219"/>
                <a:gd name="T7" fmla="*/ 109 h 139"/>
                <a:gd name="T8" fmla="*/ 0 w 219"/>
                <a:gd name="T9" fmla="*/ 120 h 139"/>
                <a:gd name="T10" fmla="*/ 28 w 219"/>
                <a:gd name="T11" fmla="*/ 139 h 139"/>
                <a:gd name="T12" fmla="*/ 71 w 219"/>
                <a:gd name="T13" fmla="*/ 132 h 139"/>
                <a:gd name="T14" fmla="*/ 140 w 219"/>
                <a:gd name="T15" fmla="*/ 87 h 139"/>
                <a:gd name="T16" fmla="*/ 219 w 219"/>
                <a:gd name="T17" fmla="*/ 0 h 139"/>
                <a:gd name="T18" fmla="*/ 185 w 219"/>
                <a:gd name="T19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139">
                  <a:moveTo>
                    <a:pt x="185" y="16"/>
                  </a:moveTo>
                  <a:lnTo>
                    <a:pt x="138" y="53"/>
                  </a:lnTo>
                  <a:lnTo>
                    <a:pt x="96" y="87"/>
                  </a:lnTo>
                  <a:lnTo>
                    <a:pt x="34" y="109"/>
                  </a:lnTo>
                  <a:lnTo>
                    <a:pt x="0" y="120"/>
                  </a:lnTo>
                  <a:lnTo>
                    <a:pt x="28" y="139"/>
                  </a:lnTo>
                  <a:lnTo>
                    <a:pt x="71" y="132"/>
                  </a:lnTo>
                  <a:lnTo>
                    <a:pt x="140" y="87"/>
                  </a:lnTo>
                  <a:lnTo>
                    <a:pt x="219" y="0"/>
                  </a:lnTo>
                  <a:lnTo>
                    <a:pt x="18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5552" name="Rectangle 1136"/>
          <p:cNvSpPr>
            <a:spLocks noChangeArrowheads="1"/>
          </p:cNvSpPr>
          <p:nvPr/>
        </p:nvSpPr>
        <p:spPr bwMode="auto">
          <a:xfrm>
            <a:off x="3581400" y="2516188"/>
            <a:ext cx="513080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Tahoma" pitchFamily="34" charset="0"/>
              </a:rPr>
              <a:t>I can’t get the data I need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latin typeface="Tahoma" pitchFamily="34" charset="0"/>
              </a:rPr>
              <a:t>need an expert to get the data</a:t>
            </a:r>
          </a:p>
        </p:txBody>
      </p:sp>
      <p:sp>
        <p:nvSpPr>
          <p:cNvPr id="445553" name="Rectangle 1137"/>
          <p:cNvSpPr>
            <a:spLocks noChangeArrowheads="1"/>
          </p:cNvSpPr>
          <p:nvPr/>
        </p:nvSpPr>
        <p:spPr bwMode="auto">
          <a:xfrm>
            <a:off x="3581400" y="3830638"/>
            <a:ext cx="51308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Tahoma" pitchFamily="34" charset="0"/>
              </a:rPr>
              <a:t>I can’t understand the data I found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latin typeface="Tahoma" pitchFamily="34" charset="0"/>
              </a:rPr>
              <a:t>available data poorly documented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45554" name="Rectangle 1138"/>
          <p:cNvSpPr>
            <a:spLocks noChangeArrowheads="1"/>
          </p:cNvSpPr>
          <p:nvPr/>
        </p:nvSpPr>
        <p:spPr bwMode="auto">
          <a:xfrm>
            <a:off x="3581400" y="4637088"/>
            <a:ext cx="51308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Tahoma" pitchFamily="34" charset="0"/>
              </a:rPr>
              <a:t>I can’t use the data I found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latin typeface="Tahoma" pitchFamily="34" charset="0"/>
              </a:rPr>
              <a:t>results are unexpected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</a:pPr>
            <a:r>
              <a:rPr kumimoji="1" lang="en-US" sz="2000">
                <a:latin typeface="Tahoma" pitchFamily="34" charset="0"/>
              </a:rPr>
              <a:t>data needs to be transformed from one form to other</a:t>
            </a:r>
          </a:p>
        </p:txBody>
      </p:sp>
    </p:spTree>
    <p:extLst>
      <p:ext uri="{BB962C8B-B14F-4D97-AF65-F5344CB8AC3E}">
        <p14:creationId xmlns:p14="http://schemas.microsoft.com/office/powerpoint/2010/main" val="1773579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5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5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build="p" autoUpdateAnimBg="0"/>
      <p:bldP spid="445552" grpId="0" build="p" autoUpdateAnimBg="0"/>
      <p:bldP spid="445553" grpId="0" build="p" autoUpdateAnimBg="0"/>
      <p:bldP spid="4455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A6199E3C-9BAC-4DEE-854B-3D8EC9E58166}" type="slidenum">
              <a:rPr lang="en-US"/>
              <a:pPr/>
              <a:t>20</a:t>
            </a:fld>
            <a:endParaRPr lang="en-US" b="0"/>
          </a:p>
        </p:txBody>
      </p:sp>
      <p:sp>
        <p:nvSpPr>
          <p:cNvPr id="556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(Just-In-Time) Retail Paradigm</a:t>
            </a:r>
          </a:p>
        </p:txBody>
      </p:sp>
      <p:sp>
        <p:nvSpPr>
          <p:cNvPr id="556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 more deals</a:t>
            </a:r>
          </a:p>
          <a:p>
            <a:pPr>
              <a:lnSpc>
                <a:spcPct val="90000"/>
              </a:lnSpc>
            </a:pPr>
            <a:r>
              <a:rPr lang="en-US" sz="2400"/>
              <a:t>Shelf-Pass Through (POS Application)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One Unit Price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Suppliers paid once a week on ACTUAL items sold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Wal*Mart Manager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Daily Inventory Restock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Suppliers (sometimes SameDay) ship to Wal*Mart</a:t>
            </a:r>
          </a:p>
          <a:p>
            <a:pPr>
              <a:lnSpc>
                <a:spcPct val="90000"/>
              </a:lnSpc>
            </a:pPr>
            <a:r>
              <a:rPr lang="en-US" sz="2400"/>
              <a:t>Warehouse-Pass Through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Stock some Large Items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Delivery may come from supplier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Distribution Center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Supplier’s merchandise unloaded directly onto Wal*Mart Trucks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AB966E30-9A66-4FD1-B2FC-476DEEA29D17}" type="slidenum">
              <a:rPr lang="en-US"/>
              <a:pPr/>
              <a:t>21</a:t>
            </a:fld>
            <a:endParaRPr lang="en-US" b="0"/>
          </a:p>
        </p:txBody>
      </p:sp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as a Strategic Weapon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Daily Summary of all Sales Information</a:t>
            </a:r>
          </a:p>
          <a:p>
            <a:pPr>
              <a:lnSpc>
                <a:spcPct val="90000"/>
              </a:lnSpc>
            </a:pPr>
            <a:r>
              <a:rPr lang="en-US" sz="2800"/>
              <a:t>Regional Analysis of all Stores in a logical area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 Product Sales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 Supplies Sales</a:t>
            </a:r>
          </a:p>
          <a:p>
            <a:pPr>
              <a:lnSpc>
                <a:spcPct val="90000"/>
              </a:lnSpc>
            </a:pPr>
            <a:r>
              <a:rPr lang="en-US" sz="2800"/>
              <a:t>Trend Analysis, etc.</a:t>
            </a:r>
          </a:p>
          <a:p>
            <a:pPr>
              <a:lnSpc>
                <a:spcPct val="90000"/>
              </a:lnSpc>
            </a:pPr>
            <a:r>
              <a:rPr lang="en-US" sz="2800"/>
              <a:t>Wal*Mart uses information when negotiating with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Suppliers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Advertisers etc.</a:t>
            </a:r>
          </a:p>
        </p:txBody>
      </p:sp>
    </p:spTree>
    <p:extLst>
      <p:ext uri="{BB962C8B-B14F-4D97-AF65-F5344CB8AC3E}">
        <p14:creationId xmlns:p14="http://schemas.microsoft.com/office/powerpoint/2010/main" val="274171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ED4C584D-0F54-46E6-83F0-FBCEF8FFF689}" type="slidenum">
              <a:rPr lang="en-US"/>
              <a:pPr/>
              <a:t>22</a:t>
            </a:fld>
            <a:endParaRPr lang="en-US" b="0"/>
          </a:p>
        </p:txBody>
      </p:sp>
      <p:sp>
        <p:nvSpPr>
          <p:cNvPr id="6010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Schema Design</a:t>
            </a:r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Database organization</a:t>
            </a:r>
          </a:p>
          <a:p>
            <a:pPr lvl="1">
              <a:lnSpc>
                <a:spcPct val="90000"/>
              </a:lnSpc>
            </a:pPr>
            <a:r>
              <a:rPr lang="en-US"/>
              <a:t>must look like business</a:t>
            </a:r>
          </a:p>
          <a:p>
            <a:pPr lvl="1">
              <a:lnSpc>
                <a:spcPct val="90000"/>
              </a:lnSpc>
            </a:pPr>
            <a:r>
              <a:rPr lang="en-US"/>
              <a:t>must be recognizable by business user</a:t>
            </a:r>
          </a:p>
          <a:p>
            <a:pPr lvl="1">
              <a:lnSpc>
                <a:spcPct val="90000"/>
              </a:lnSpc>
            </a:pPr>
            <a:r>
              <a:rPr lang="en-US"/>
              <a:t>approachable by business user</a:t>
            </a:r>
          </a:p>
          <a:p>
            <a:pPr lvl="1">
              <a:lnSpc>
                <a:spcPct val="90000"/>
              </a:lnSpc>
            </a:pPr>
            <a:r>
              <a:rPr lang="en-US"/>
              <a:t>Must be </a:t>
            </a:r>
            <a:r>
              <a:rPr lang="en-US" i="1" u="sng"/>
              <a:t>simple</a:t>
            </a:r>
          </a:p>
          <a:p>
            <a:pPr>
              <a:lnSpc>
                <a:spcPct val="90000"/>
              </a:lnSpc>
            </a:pPr>
            <a:r>
              <a:rPr lang="en-US"/>
              <a:t>Schema Types</a:t>
            </a:r>
          </a:p>
          <a:p>
            <a:pPr lvl="1">
              <a:lnSpc>
                <a:spcPct val="90000"/>
              </a:lnSpc>
            </a:pPr>
            <a:r>
              <a:rPr lang="en-US"/>
              <a:t>Star Schema</a:t>
            </a:r>
          </a:p>
          <a:p>
            <a:pPr lvl="1">
              <a:lnSpc>
                <a:spcPct val="90000"/>
              </a:lnSpc>
            </a:pPr>
            <a:r>
              <a:rPr lang="en-US"/>
              <a:t>Fact Constellation Schema</a:t>
            </a:r>
          </a:p>
          <a:p>
            <a:pPr lvl="1">
              <a:lnSpc>
                <a:spcPct val="90000"/>
              </a:lnSpc>
            </a:pPr>
            <a:r>
              <a:rPr lang="en-US"/>
              <a:t>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43199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491E189-870B-42D2-A481-BA746BAD8928}" type="slidenum">
              <a:rPr lang="en-US"/>
              <a:pPr/>
              <a:t>23</a:t>
            </a:fld>
            <a:endParaRPr lang="en-US" b="0"/>
          </a:p>
        </p:txBody>
      </p:sp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Star Schema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1676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800"/>
              <a:t>A single fact table and for each dimension one dimension table	</a:t>
            </a:r>
          </a:p>
          <a:p>
            <a:r>
              <a:rPr lang="en-US" sz="2800"/>
              <a:t>Does not capture hierarchies directly</a:t>
            </a:r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auto">
          <a:xfrm>
            <a:off x="3587750" y="3811588"/>
            <a:ext cx="2120900" cy="227965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692150" y="3290888"/>
            <a:ext cx="1206500" cy="1416050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1052513" y="3292475"/>
            <a:ext cx="365125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T</a:t>
            </a:r>
          </a:p>
          <a:p>
            <a:r>
              <a:rPr lang="en-US" i="1">
                <a:latin typeface="Times New Roman" pitchFamily="18" charset="0"/>
              </a:rPr>
              <a:t> i</a:t>
            </a:r>
          </a:p>
          <a:p>
            <a:r>
              <a:rPr lang="en-US" sz="2000" i="1">
                <a:latin typeface="Times New Roman" pitchFamily="18" charset="0"/>
              </a:rPr>
              <a:t>m</a:t>
            </a:r>
            <a:endParaRPr lang="en-US" i="1">
              <a:latin typeface="Times New Roman" pitchFamily="18" charset="0"/>
            </a:endParaRPr>
          </a:p>
          <a:p>
            <a:r>
              <a:rPr lang="en-US" i="1">
                <a:latin typeface="Times New Roman" pitchFamily="18" charset="0"/>
              </a:rPr>
              <a:t>e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940550" y="3343275"/>
            <a:ext cx="1358900" cy="1435100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7453313" y="3273425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  <a:p>
            <a:r>
              <a:rPr lang="en-US" i="1">
                <a:latin typeface="Times New Roman" pitchFamily="18" charset="0"/>
              </a:rPr>
              <a:t>r</a:t>
            </a:r>
          </a:p>
          <a:p>
            <a:r>
              <a:rPr lang="en-US" i="1">
                <a:latin typeface="Times New Roman" pitchFamily="18" charset="0"/>
              </a:rPr>
              <a:t>o</a:t>
            </a:r>
          </a:p>
          <a:p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692150" y="4976813"/>
            <a:ext cx="1206500" cy="1587500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2" name="Rectangle 12"/>
          <p:cNvSpPr>
            <a:spLocks noChangeArrowheads="1"/>
          </p:cNvSpPr>
          <p:nvPr/>
        </p:nvSpPr>
        <p:spPr bwMode="auto">
          <a:xfrm>
            <a:off x="7016750" y="5165725"/>
            <a:ext cx="1358900" cy="1398588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3" name="Rectangle 13"/>
          <p:cNvSpPr>
            <a:spLocks noChangeArrowheads="1"/>
          </p:cNvSpPr>
          <p:nvPr/>
        </p:nvSpPr>
        <p:spPr bwMode="auto">
          <a:xfrm>
            <a:off x="1052513" y="4979988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u</a:t>
            </a:r>
          </a:p>
          <a:p>
            <a:r>
              <a:rPr lang="en-US" i="1">
                <a:latin typeface="Times New Roman" pitchFamily="18" charset="0"/>
              </a:rPr>
              <a:t>s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7605713" y="5045075"/>
            <a:ext cx="315912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i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  <a:p>
            <a:r>
              <a:rPr lang="en-US" i="1">
                <a:latin typeface="Times New Roman" pitchFamily="18" charset="0"/>
              </a:rPr>
              <a:t>y</a:t>
            </a:r>
          </a:p>
          <a:p>
            <a:pPr latinLnBrk="1"/>
            <a:endParaRPr lang="en-US" i="1">
              <a:latin typeface="Times New Roman" pitchFamily="18" charset="0"/>
            </a:endParaRPr>
          </a:p>
        </p:txBody>
      </p:sp>
      <p:sp>
        <p:nvSpPr>
          <p:cNvPr id="604175" name="Rectangle 15"/>
          <p:cNvSpPr>
            <a:spLocks noChangeArrowheads="1"/>
          </p:cNvSpPr>
          <p:nvPr/>
        </p:nvSpPr>
        <p:spPr bwMode="auto">
          <a:xfrm>
            <a:off x="4481513" y="4225925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  <a:p>
            <a:r>
              <a:rPr lang="en-US" i="1">
                <a:latin typeface="Times New Roman" pitchFamily="18" charset="0"/>
              </a:rPr>
              <a:t>a</a:t>
            </a:r>
          </a:p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</p:txBody>
      </p:sp>
      <p:sp>
        <p:nvSpPr>
          <p:cNvPr id="604176" name="AutoShape 16"/>
          <p:cNvSpPr>
            <a:spLocks noChangeArrowheads="1"/>
          </p:cNvSpPr>
          <p:nvPr/>
        </p:nvSpPr>
        <p:spPr bwMode="auto">
          <a:xfrm rot="20220000">
            <a:off x="2063750" y="5375275"/>
            <a:ext cx="1282700" cy="300038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7" name="AutoShape 17"/>
          <p:cNvSpPr>
            <a:spLocks noChangeArrowheads="1"/>
          </p:cNvSpPr>
          <p:nvPr/>
        </p:nvSpPr>
        <p:spPr bwMode="auto">
          <a:xfrm rot="1560000">
            <a:off x="2139950" y="4019550"/>
            <a:ext cx="1282700" cy="300038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8" name="AutoShape 18"/>
          <p:cNvSpPr>
            <a:spLocks noChangeArrowheads="1"/>
          </p:cNvSpPr>
          <p:nvPr/>
        </p:nvSpPr>
        <p:spPr bwMode="auto">
          <a:xfrm rot="13260000">
            <a:off x="5645150" y="5478463"/>
            <a:ext cx="1282700" cy="300037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79" name="AutoShape 19"/>
          <p:cNvSpPr>
            <a:spLocks noChangeArrowheads="1"/>
          </p:cNvSpPr>
          <p:nvPr/>
        </p:nvSpPr>
        <p:spPr bwMode="auto">
          <a:xfrm rot="8220000">
            <a:off x="5721350" y="4124325"/>
            <a:ext cx="1282700" cy="300038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2743200" y="3343275"/>
            <a:ext cx="39131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date, custno, prodno, cityname, </a:t>
            </a:r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sales</a:t>
            </a:r>
            <a:endParaRPr lang="en-US" sz="16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7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93312D35-8ED9-43BF-A474-015C32B02E45}" type="slidenum">
              <a:rPr lang="en-US"/>
              <a:pPr/>
              <a:t>24</a:t>
            </a:fld>
            <a:endParaRPr lang="en-US" b="0"/>
          </a:p>
        </p:txBody>
      </p:sp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Dimension Tables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Dimension tables</a:t>
            </a:r>
          </a:p>
          <a:p>
            <a:pPr lvl="1">
              <a:lnSpc>
                <a:spcPct val="90000"/>
              </a:lnSpc>
            </a:pPr>
            <a:r>
              <a:rPr lang="en-US"/>
              <a:t>Define business in terms already familiar to users</a:t>
            </a:r>
          </a:p>
          <a:p>
            <a:pPr lvl="1">
              <a:lnSpc>
                <a:spcPct val="90000"/>
              </a:lnSpc>
            </a:pPr>
            <a:r>
              <a:rPr lang="en-US"/>
              <a:t>Wide rows with lots of descriptive text</a:t>
            </a:r>
          </a:p>
          <a:p>
            <a:pPr lvl="1">
              <a:lnSpc>
                <a:spcPct val="90000"/>
              </a:lnSpc>
            </a:pPr>
            <a:r>
              <a:rPr lang="en-US"/>
              <a:t>Small tables (about a million rows) </a:t>
            </a:r>
          </a:p>
          <a:p>
            <a:pPr lvl="1">
              <a:lnSpc>
                <a:spcPct val="90000"/>
              </a:lnSpc>
            </a:pPr>
            <a:r>
              <a:rPr lang="en-US"/>
              <a:t>Joined to fact table by a foreign key</a:t>
            </a:r>
          </a:p>
          <a:p>
            <a:pPr lvl="1">
              <a:lnSpc>
                <a:spcPct val="90000"/>
              </a:lnSpc>
            </a:pPr>
            <a:r>
              <a:rPr lang="en-US"/>
              <a:t>heavily indexed</a:t>
            </a:r>
          </a:p>
          <a:p>
            <a:pPr lvl="1">
              <a:lnSpc>
                <a:spcPct val="90000"/>
              </a:lnSpc>
            </a:pPr>
            <a:r>
              <a:rPr lang="en-US"/>
              <a:t>typical dimensions</a:t>
            </a:r>
          </a:p>
          <a:p>
            <a:pPr lvl="2">
              <a:lnSpc>
                <a:spcPct val="90000"/>
              </a:lnSpc>
            </a:pPr>
            <a:r>
              <a:rPr lang="en-US"/>
              <a:t>time periods, geographic region (markets, cities), products, customers, salesperson, etc.</a:t>
            </a:r>
          </a:p>
        </p:txBody>
      </p:sp>
    </p:spTree>
    <p:extLst>
      <p:ext uri="{BB962C8B-B14F-4D97-AF65-F5344CB8AC3E}">
        <p14:creationId xmlns:p14="http://schemas.microsoft.com/office/powerpoint/2010/main" val="255588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CCFD3CD8-A468-414C-AEFC-F5AC7613482F}" type="slidenum">
              <a:rPr lang="en-US"/>
              <a:pPr/>
              <a:t>25</a:t>
            </a:fld>
            <a:endParaRPr lang="en-US" b="0"/>
          </a:p>
        </p:txBody>
      </p:sp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Fact Table</a:t>
            </a:r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Central table</a:t>
            </a:r>
          </a:p>
          <a:p>
            <a:pPr lvl="1"/>
            <a:r>
              <a:rPr lang="en-US"/>
              <a:t>Typical example:  individual sales records</a:t>
            </a:r>
          </a:p>
          <a:p>
            <a:pPr lvl="1"/>
            <a:r>
              <a:rPr lang="en-US"/>
              <a:t>mostly raw numeric items</a:t>
            </a:r>
          </a:p>
          <a:p>
            <a:pPr lvl="1"/>
            <a:r>
              <a:rPr lang="en-US"/>
              <a:t>narrow rows, a few columns at most</a:t>
            </a:r>
          </a:p>
          <a:p>
            <a:pPr lvl="1"/>
            <a:r>
              <a:rPr lang="en-US"/>
              <a:t>large number of rows (millions to a billion)</a:t>
            </a:r>
          </a:p>
          <a:p>
            <a:pPr lvl="1"/>
            <a:r>
              <a:rPr lang="en-US"/>
              <a:t>Access via dimensions</a:t>
            </a:r>
          </a:p>
        </p:txBody>
      </p:sp>
    </p:spTree>
    <p:extLst>
      <p:ext uri="{BB962C8B-B14F-4D97-AF65-F5344CB8AC3E}">
        <p14:creationId xmlns:p14="http://schemas.microsoft.com/office/powerpoint/2010/main" val="299189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ABD520EC-8E96-40FE-8658-3B99D1EDFAA4}" type="slidenum">
              <a:rPr lang="en-US"/>
              <a:pPr/>
              <a:t>26</a:t>
            </a:fld>
            <a:endParaRPr lang="en-US" b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Snowflake schema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1676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800"/>
              <a:t>Represent dimensional hierarchy directly by normalizing tables. </a:t>
            </a:r>
          </a:p>
          <a:p>
            <a:r>
              <a:rPr lang="en-US" sz="2800"/>
              <a:t>Easy to maintain and saves storage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431800" y="6337300"/>
            <a:ext cx="1905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0" name="Rectangle 6"/>
          <p:cNvSpPr>
            <a:spLocks noChangeArrowheads="1"/>
          </p:cNvSpPr>
          <p:nvPr/>
        </p:nvSpPr>
        <p:spPr bwMode="auto">
          <a:xfrm>
            <a:off x="3124200" y="6337300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1" name="Rectangle 7"/>
          <p:cNvSpPr>
            <a:spLocks noChangeArrowheads="1"/>
          </p:cNvSpPr>
          <p:nvPr/>
        </p:nvSpPr>
        <p:spPr bwMode="auto">
          <a:xfrm>
            <a:off x="3435350" y="3736975"/>
            <a:ext cx="2120900" cy="22796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539750" y="3216275"/>
            <a:ext cx="1206500" cy="1416050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3" name="Rectangle 9"/>
          <p:cNvSpPr>
            <a:spLocks noChangeArrowheads="1"/>
          </p:cNvSpPr>
          <p:nvPr/>
        </p:nvSpPr>
        <p:spPr bwMode="auto">
          <a:xfrm>
            <a:off x="900113" y="3217863"/>
            <a:ext cx="365125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T</a:t>
            </a:r>
          </a:p>
          <a:p>
            <a:r>
              <a:rPr lang="en-US" i="1">
                <a:latin typeface="Times New Roman" pitchFamily="18" charset="0"/>
              </a:rPr>
              <a:t> i</a:t>
            </a:r>
          </a:p>
          <a:p>
            <a:r>
              <a:rPr lang="en-US" sz="2000" i="1">
                <a:latin typeface="Times New Roman" pitchFamily="18" charset="0"/>
              </a:rPr>
              <a:t>m</a:t>
            </a:r>
            <a:endParaRPr lang="en-US" i="1">
              <a:latin typeface="Times New Roman" pitchFamily="18" charset="0"/>
            </a:endParaRPr>
          </a:p>
          <a:p>
            <a:r>
              <a:rPr lang="en-US" i="1">
                <a:latin typeface="Times New Roman" pitchFamily="18" charset="0"/>
              </a:rPr>
              <a:t>e</a:t>
            </a:r>
          </a:p>
        </p:txBody>
      </p:sp>
      <p:sp>
        <p:nvSpPr>
          <p:cNvPr id="605194" name="Rectangle 10"/>
          <p:cNvSpPr>
            <a:spLocks noChangeArrowheads="1"/>
          </p:cNvSpPr>
          <p:nvPr/>
        </p:nvSpPr>
        <p:spPr bwMode="auto">
          <a:xfrm>
            <a:off x="6788150" y="3267075"/>
            <a:ext cx="1358900" cy="1436688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300913" y="3198813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  <a:p>
            <a:r>
              <a:rPr lang="en-US" i="1">
                <a:latin typeface="Times New Roman" pitchFamily="18" charset="0"/>
              </a:rPr>
              <a:t>r</a:t>
            </a:r>
          </a:p>
          <a:p>
            <a:r>
              <a:rPr lang="en-US" i="1">
                <a:latin typeface="Times New Roman" pitchFamily="18" charset="0"/>
              </a:rPr>
              <a:t>o</a:t>
            </a:r>
          </a:p>
          <a:p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605196" name="Rectangle 12"/>
          <p:cNvSpPr>
            <a:spLocks noChangeArrowheads="1"/>
          </p:cNvSpPr>
          <p:nvPr/>
        </p:nvSpPr>
        <p:spPr bwMode="auto">
          <a:xfrm>
            <a:off x="539750" y="4902200"/>
            <a:ext cx="1206500" cy="1589088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7" name="Rectangle 13"/>
          <p:cNvSpPr>
            <a:spLocks noChangeArrowheads="1"/>
          </p:cNvSpPr>
          <p:nvPr/>
        </p:nvSpPr>
        <p:spPr bwMode="auto">
          <a:xfrm>
            <a:off x="6711950" y="5145088"/>
            <a:ext cx="901700" cy="1417637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Rectangle 14"/>
          <p:cNvSpPr>
            <a:spLocks noChangeArrowheads="1"/>
          </p:cNvSpPr>
          <p:nvPr/>
        </p:nvSpPr>
        <p:spPr bwMode="auto">
          <a:xfrm>
            <a:off x="900113" y="4905375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u</a:t>
            </a:r>
          </a:p>
          <a:p>
            <a:r>
              <a:rPr lang="en-US" i="1">
                <a:latin typeface="Times New Roman" pitchFamily="18" charset="0"/>
              </a:rPr>
              <a:t>s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</p:txBody>
      </p:sp>
      <p:sp>
        <p:nvSpPr>
          <p:cNvPr id="605199" name="Rectangle 15"/>
          <p:cNvSpPr>
            <a:spLocks noChangeArrowheads="1"/>
          </p:cNvSpPr>
          <p:nvPr/>
        </p:nvSpPr>
        <p:spPr bwMode="auto">
          <a:xfrm>
            <a:off x="6996113" y="4972050"/>
            <a:ext cx="315912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i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  <a:p>
            <a:r>
              <a:rPr lang="en-US" i="1">
                <a:latin typeface="Times New Roman" pitchFamily="18" charset="0"/>
              </a:rPr>
              <a:t>y</a:t>
            </a:r>
          </a:p>
          <a:p>
            <a:pPr latinLnBrk="1"/>
            <a:endParaRPr lang="en-US" i="1">
              <a:latin typeface="Times New Roman" pitchFamily="18" charset="0"/>
            </a:endParaRPr>
          </a:p>
        </p:txBody>
      </p:sp>
      <p:sp>
        <p:nvSpPr>
          <p:cNvPr id="605200" name="Rectangle 16"/>
          <p:cNvSpPr>
            <a:spLocks noChangeArrowheads="1"/>
          </p:cNvSpPr>
          <p:nvPr/>
        </p:nvSpPr>
        <p:spPr bwMode="auto">
          <a:xfrm>
            <a:off x="4329113" y="4151313"/>
            <a:ext cx="333375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  <a:p>
            <a:r>
              <a:rPr lang="en-US" i="1">
                <a:latin typeface="Times New Roman" pitchFamily="18" charset="0"/>
              </a:rPr>
              <a:t>a</a:t>
            </a:r>
          </a:p>
          <a:p>
            <a:r>
              <a:rPr lang="en-US" i="1">
                <a:latin typeface="Times New Roman" pitchFamily="18" charset="0"/>
              </a:rPr>
              <a:t>c</a:t>
            </a:r>
          </a:p>
          <a:p>
            <a:r>
              <a:rPr lang="en-US" i="1">
                <a:latin typeface="Times New Roman" pitchFamily="18" charset="0"/>
              </a:rPr>
              <a:t>t</a:t>
            </a:r>
          </a:p>
        </p:txBody>
      </p:sp>
      <p:sp>
        <p:nvSpPr>
          <p:cNvPr id="605201" name="AutoShape 17"/>
          <p:cNvSpPr>
            <a:spLocks noChangeArrowheads="1"/>
          </p:cNvSpPr>
          <p:nvPr/>
        </p:nvSpPr>
        <p:spPr bwMode="auto">
          <a:xfrm rot="20220000">
            <a:off x="1911350" y="5300663"/>
            <a:ext cx="1282700" cy="300037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2" name="AutoShape 18"/>
          <p:cNvSpPr>
            <a:spLocks noChangeArrowheads="1"/>
          </p:cNvSpPr>
          <p:nvPr/>
        </p:nvSpPr>
        <p:spPr bwMode="auto">
          <a:xfrm rot="1560000">
            <a:off x="1987550" y="3944938"/>
            <a:ext cx="1282700" cy="300037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3" name="AutoShape 19"/>
          <p:cNvSpPr>
            <a:spLocks noChangeArrowheads="1"/>
          </p:cNvSpPr>
          <p:nvPr/>
        </p:nvSpPr>
        <p:spPr bwMode="auto">
          <a:xfrm rot="13260000">
            <a:off x="5492750" y="5403850"/>
            <a:ext cx="1282700" cy="300038"/>
          </a:xfrm>
          <a:prstGeom prst="rightArrow">
            <a:avLst>
              <a:gd name="adj1" fmla="val 50000"/>
              <a:gd name="adj2" fmla="val 213816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4" name="AutoShape 20"/>
          <p:cNvSpPr>
            <a:spLocks noChangeArrowheads="1"/>
          </p:cNvSpPr>
          <p:nvPr/>
        </p:nvSpPr>
        <p:spPr bwMode="auto">
          <a:xfrm rot="8220000">
            <a:off x="5568950" y="4049713"/>
            <a:ext cx="1282700" cy="298450"/>
          </a:xfrm>
          <a:prstGeom prst="rightArrow">
            <a:avLst>
              <a:gd name="adj1" fmla="val 50000"/>
              <a:gd name="adj2" fmla="val 214953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5" name="Rectangle 21"/>
          <p:cNvSpPr>
            <a:spLocks noChangeArrowheads="1"/>
          </p:cNvSpPr>
          <p:nvPr/>
        </p:nvSpPr>
        <p:spPr bwMode="auto">
          <a:xfrm>
            <a:off x="3186113" y="3455988"/>
            <a:ext cx="2986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date, custno, prodno, cityname,  ...</a:t>
            </a:r>
          </a:p>
        </p:txBody>
      </p:sp>
      <p:sp>
        <p:nvSpPr>
          <p:cNvPr id="605206" name="Rectangle 22"/>
          <p:cNvSpPr>
            <a:spLocks noChangeArrowheads="1"/>
          </p:cNvSpPr>
          <p:nvPr/>
        </p:nvSpPr>
        <p:spPr bwMode="auto">
          <a:xfrm>
            <a:off x="8242300" y="4953000"/>
            <a:ext cx="901700" cy="1933575"/>
          </a:xfrm>
          <a:prstGeom prst="rect">
            <a:avLst/>
          </a:prstGeom>
          <a:gradFill rotWithShape="0">
            <a:gsLst>
              <a:gs pos="0">
                <a:srgbClr val="7FFF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Rectangle 23"/>
          <p:cNvSpPr>
            <a:spLocks noChangeArrowheads="1"/>
          </p:cNvSpPr>
          <p:nvPr/>
        </p:nvSpPr>
        <p:spPr bwMode="auto">
          <a:xfrm>
            <a:off x="8520113" y="4951413"/>
            <a:ext cx="3079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r</a:t>
            </a:r>
          </a:p>
          <a:p>
            <a:r>
              <a:rPr lang="en-US" sz="2000" i="1">
                <a:latin typeface="Times New Roman" pitchFamily="18" charset="0"/>
              </a:rPr>
              <a:t>e</a:t>
            </a:r>
          </a:p>
          <a:p>
            <a:r>
              <a:rPr lang="en-US" sz="2000" i="1">
                <a:latin typeface="Times New Roman" pitchFamily="18" charset="0"/>
              </a:rPr>
              <a:t>g</a:t>
            </a:r>
          </a:p>
          <a:p>
            <a:r>
              <a:rPr lang="en-US" sz="2000" i="1">
                <a:latin typeface="Times New Roman" pitchFamily="18" charset="0"/>
              </a:rPr>
              <a:t>i</a:t>
            </a:r>
          </a:p>
          <a:p>
            <a:r>
              <a:rPr lang="en-US" sz="2000" i="1">
                <a:latin typeface="Times New Roman" pitchFamily="18" charset="0"/>
              </a:rPr>
              <a:t>o</a:t>
            </a:r>
          </a:p>
          <a:p>
            <a:r>
              <a:rPr lang="en-US" sz="2000" i="1">
                <a:latin typeface="Times New Roman" pitchFamily="18" charset="0"/>
              </a:rPr>
              <a:t>n</a:t>
            </a:r>
          </a:p>
        </p:txBody>
      </p:sp>
      <p:sp>
        <p:nvSpPr>
          <p:cNvPr id="605208" name="AutoShape 24"/>
          <p:cNvSpPr>
            <a:spLocks noChangeArrowheads="1"/>
          </p:cNvSpPr>
          <p:nvPr/>
        </p:nvSpPr>
        <p:spPr bwMode="auto">
          <a:xfrm flipH="1">
            <a:off x="7626350" y="5645150"/>
            <a:ext cx="444500" cy="273050"/>
          </a:xfrm>
          <a:prstGeom prst="rightArrow">
            <a:avLst>
              <a:gd name="adj1" fmla="val 50000"/>
              <a:gd name="adj2" fmla="val 8141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94FDEAC0-3689-4A60-9E4B-F055D3123028}" type="slidenum">
              <a:rPr lang="en-US"/>
              <a:pPr/>
              <a:t>27</a:t>
            </a:fld>
            <a:endParaRPr lang="en-US" b="0"/>
          </a:p>
        </p:txBody>
      </p:sp>
      <p:sp>
        <p:nvSpPr>
          <p:cNvPr id="6062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Fact Constellation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Fact Constellation</a:t>
            </a:r>
          </a:p>
          <a:p>
            <a:pPr lvl="1"/>
            <a:r>
              <a:rPr lang="en-US"/>
              <a:t>Multiple fact tables that share many dimension tables</a:t>
            </a:r>
          </a:p>
          <a:p>
            <a:pPr lvl="1"/>
            <a:r>
              <a:rPr lang="en-US"/>
              <a:t>Booking and Checkout may share many dimension tables in the hotel industry</a:t>
            </a:r>
          </a:p>
        </p:txBody>
      </p:sp>
      <p:grpSp>
        <p:nvGrpSpPr>
          <p:cNvPr id="606214" name="Group 6"/>
          <p:cNvGrpSpPr>
            <a:grpSpLocks/>
          </p:cNvGrpSpPr>
          <p:nvPr/>
        </p:nvGrpSpPr>
        <p:grpSpPr bwMode="auto">
          <a:xfrm>
            <a:off x="671513" y="4100513"/>
            <a:ext cx="7504112" cy="2511425"/>
            <a:chOff x="423" y="2583"/>
            <a:chExt cx="4727" cy="1582"/>
          </a:xfrm>
        </p:grpSpPr>
        <p:sp>
          <p:nvSpPr>
            <p:cNvPr id="606215" name="Rectangle 7"/>
            <p:cNvSpPr>
              <a:spLocks noChangeArrowheads="1"/>
            </p:cNvSpPr>
            <p:nvPr/>
          </p:nvSpPr>
          <p:spPr bwMode="auto">
            <a:xfrm>
              <a:off x="423" y="2727"/>
              <a:ext cx="6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Hotels</a:t>
              </a:r>
            </a:p>
          </p:txBody>
        </p:sp>
        <p:sp>
          <p:nvSpPr>
            <p:cNvPr id="606216" name="Rectangle 8"/>
            <p:cNvSpPr>
              <a:spLocks noChangeArrowheads="1"/>
            </p:cNvSpPr>
            <p:nvPr/>
          </p:nvSpPr>
          <p:spPr bwMode="auto">
            <a:xfrm>
              <a:off x="471" y="3495"/>
              <a:ext cx="118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Travel Agents</a:t>
              </a:r>
            </a:p>
          </p:txBody>
        </p:sp>
        <p:sp>
          <p:nvSpPr>
            <p:cNvPr id="606217" name="Rectangle 9"/>
            <p:cNvSpPr>
              <a:spLocks noChangeArrowheads="1"/>
            </p:cNvSpPr>
            <p:nvPr/>
          </p:nvSpPr>
          <p:spPr bwMode="auto">
            <a:xfrm>
              <a:off x="4215" y="2583"/>
              <a:ext cx="93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Promotion</a:t>
              </a:r>
            </a:p>
          </p:txBody>
        </p:sp>
        <p:sp>
          <p:nvSpPr>
            <p:cNvPr id="606218" name="Rectangle 10"/>
            <p:cNvSpPr>
              <a:spLocks noChangeArrowheads="1"/>
            </p:cNvSpPr>
            <p:nvPr/>
          </p:nvSpPr>
          <p:spPr bwMode="auto">
            <a:xfrm>
              <a:off x="4119" y="3543"/>
              <a:ext cx="98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Room Type</a:t>
              </a:r>
            </a:p>
          </p:txBody>
        </p:sp>
        <p:sp>
          <p:nvSpPr>
            <p:cNvPr id="606219" name="Rectangle 11"/>
            <p:cNvSpPr>
              <a:spLocks noChangeArrowheads="1"/>
            </p:cNvSpPr>
            <p:nvPr/>
          </p:nvSpPr>
          <p:spPr bwMode="auto">
            <a:xfrm>
              <a:off x="2199" y="3879"/>
              <a:ext cx="86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Customer</a:t>
              </a:r>
            </a:p>
          </p:txBody>
        </p:sp>
        <p:sp>
          <p:nvSpPr>
            <p:cNvPr id="606220" name="Rectangle 12"/>
            <p:cNvSpPr>
              <a:spLocks noChangeArrowheads="1"/>
            </p:cNvSpPr>
            <p:nvPr/>
          </p:nvSpPr>
          <p:spPr bwMode="auto">
            <a:xfrm>
              <a:off x="2199" y="2766"/>
              <a:ext cx="96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3200" i="1">
                  <a:solidFill>
                    <a:schemeClr val="accent2"/>
                  </a:solidFill>
                  <a:latin typeface="Times New Roman" pitchFamily="18" charset="0"/>
                </a:rPr>
                <a:t>Booking</a:t>
              </a:r>
              <a:endParaRPr lang="en-US" sz="3200" i="1">
                <a:latin typeface="Times New Roman" pitchFamily="18" charset="0"/>
              </a:endParaRPr>
            </a:p>
          </p:txBody>
        </p:sp>
        <p:sp>
          <p:nvSpPr>
            <p:cNvPr id="606221" name="Rectangle 13"/>
            <p:cNvSpPr>
              <a:spLocks noChangeArrowheads="1"/>
            </p:cNvSpPr>
            <p:nvPr/>
          </p:nvSpPr>
          <p:spPr bwMode="auto">
            <a:xfrm>
              <a:off x="2871" y="3246"/>
              <a:ext cx="108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3200" i="1">
                  <a:solidFill>
                    <a:schemeClr val="accent2"/>
                  </a:solidFill>
                  <a:latin typeface="Times New Roman" pitchFamily="18" charset="0"/>
                </a:rPr>
                <a:t>Checkout</a:t>
              </a:r>
              <a:endParaRPr lang="en-US" sz="3200" i="1">
                <a:latin typeface="Times New Roman" pitchFamily="18" charset="0"/>
              </a:endParaRPr>
            </a:p>
          </p:txBody>
        </p:sp>
        <p:sp>
          <p:nvSpPr>
            <p:cNvPr id="606222" name="Line 14"/>
            <p:cNvSpPr>
              <a:spLocks noChangeShapeType="1"/>
            </p:cNvSpPr>
            <p:nvPr/>
          </p:nvSpPr>
          <p:spPr bwMode="auto">
            <a:xfrm>
              <a:off x="1065" y="2889"/>
              <a:ext cx="1087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3" name="Line 15"/>
            <p:cNvSpPr>
              <a:spLocks noChangeShapeType="1"/>
            </p:cNvSpPr>
            <p:nvPr/>
          </p:nvSpPr>
          <p:spPr bwMode="auto">
            <a:xfrm flipV="1">
              <a:off x="1737" y="3113"/>
              <a:ext cx="463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2688" y="3161"/>
              <a:ext cx="0" cy="7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5" name="Line 17"/>
            <p:cNvSpPr>
              <a:spLocks noChangeShapeType="1"/>
            </p:cNvSpPr>
            <p:nvPr/>
          </p:nvSpPr>
          <p:spPr bwMode="auto">
            <a:xfrm flipH="1">
              <a:off x="3257" y="2745"/>
              <a:ext cx="1023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6" name="Line 18"/>
            <p:cNvSpPr>
              <a:spLocks noChangeShapeType="1"/>
            </p:cNvSpPr>
            <p:nvPr/>
          </p:nvSpPr>
          <p:spPr bwMode="auto">
            <a:xfrm flipH="1" flipV="1">
              <a:off x="3257" y="3017"/>
              <a:ext cx="975" cy="5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>
              <a:off x="1065" y="2937"/>
              <a:ext cx="1807" cy="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1737" y="3449"/>
              <a:ext cx="1039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29" name="Line 21"/>
            <p:cNvSpPr>
              <a:spLocks noChangeShapeType="1"/>
            </p:cNvSpPr>
            <p:nvPr/>
          </p:nvSpPr>
          <p:spPr bwMode="auto">
            <a:xfrm flipV="1">
              <a:off x="2697" y="3449"/>
              <a:ext cx="127" cy="4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30" name="Line 22"/>
            <p:cNvSpPr>
              <a:spLocks noChangeShapeType="1"/>
            </p:cNvSpPr>
            <p:nvPr/>
          </p:nvSpPr>
          <p:spPr bwMode="auto">
            <a:xfrm flipH="1">
              <a:off x="3497" y="2745"/>
              <a:ext cx="783" cy="6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231" name="Line 23"/>
            <p:cNvSpPr>
              <a:spLocks noChangeShapeType="1"/>
            </p:cNvSpPr>
            <p:nvPr/>
          </p:nvSpPr>
          <p:spPr bwMode="auto">
            <a:xfrm flipH="1" flipV="1">
              <a:off x="3449" y="3545"/>
              <a:ext cx="735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38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926B2A5-AEAD-4B0A-93C4-8786C45A5EE5}" type="slidenum">
              <a:rPr lang="en-US"/>
              <a:pPr/>
              <a:t>28</a:t>
            </a:fld>
            <a:endParaRPr lang="en-US" b="0"/>
          </a:p>
        </p:txBody>
      </p:sp>
      <p:sp>
        <p:nvSpPr>
          <p:cNvPr id="5806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Granularity in Warehouse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Summarized data stored</a:t>
            </a:r>
          </a:p>
          <a:p>
            <a:pPr lvl="1"/>
            <a:r>
              <a:rPr lang="en-US"/>
              <a:t>reduce storage costs</a:t>
            </a:r>
          </a:p>
          <a:p>
            <a:pPr lvl="1"/>
            <a:r>
              <a:rPr lang="en-US"/>
              <a:t>reduce cpu usage</a:t>
            </a:r>
          </a:p>
          <a:p>
            <a:pPr lvl="1"/>
            <a:r>
              <a:rPr lang="en-US"/>
              <a:t>increases performance since smaller number of records to be processed</a:t>
            </a:r>
          </a:p>
          <a:p>
            <a:pPr lvl="1"/>
            <a:r>
              <a:rPr lang="en-US"/>
              <a:t>design around traditional high level reporting needs</a:t>
            </a:r>
          </a:p>
          <a:p>
            <a:pPr lvl="1"/>
            <a:r>
              <a:rPr lang="en-US"/>
              <a:t>tradeoff with volume of data to be stored and detailed usage of data </a:t>
            </a:r>
          </a:p>
        </p:txBody>
      </p:sp>
    </p:spTree>
    <p:extLst>
      <p:ext uri="{BB962C8B-B14F-4D97-AF65-F5344CB8AC3E}">
        <p14:creationId xmlns:p14="http://schemas.microsoft.com/office/powerpoint/2010/main" val="297464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78A33AF-30D6-453F-B77B-3580CA845EED}" type="slidenum">
              <a:rPr lang="en-US"/>
              <a:pPr/>
              <a:t>29</a:t>
            </a:fld>
            <a:endParaRPr lang="en-US" b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Granularity in Warehouse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Solution is to have dual level of granularity</a:t>
            </a:r>
          </a:p>
          <a:p>
            <a:pPr lvl="1"/>
            <a:r>
              <a:rPr lang="en-US"/>
              <a:t>Store summary data on disks</a:t>
            </a:r>
          </a:p>
          <a:p>
            <a:pPr lvl="2"/>
            <a:r>
              <a:rPr lang="en-US"/>
              <a:t>95% of DSS processing done against this data</a:t>
            </a:r>
          </a:p>
          <a:p>
            <a:pPr lvl="1"/>
            <a:r>
              <a:rPr lang="en-US"/>
              <a:t>Store detail on tapes</a:t>
            </a:r>
          </a:p>
          <a:p>
            <a:pPr lvl="2"/>
            <a:r>
              <a:rPr lang="en-US"/>
              <a:t>5% of DSS processing against this data</a:t>
            </a:r>
          </a:p>
        </p:txBody>
      </p:sp>
    </p:spTree>
    <p:extLst>
      <p:ext uri="{BB962C8B-B14F-4D97-AF65-F5344CB8AC3E}">
        <p14:creationId xmlns:p14="http://schemas.microsoft.com/office/powerpoint/2010/main" val="269506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/>
              <a:t>So What Is a Data Warehouse?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Definition:  </a:t>
            </a:r>
            <a:r>
              <a:rPr lang="en-US" dirty="0" smtClean="0"/>
              <a:t>	A single, complete and consistent store of data obtained from a variety of different sources made available to end users in a what they can understand and use in a business context. [Barry Devlin]</a:t>
            </a:r>
          </a:p>
          <a:p>
            <a:r>
              <a:rPr lang="en-US" dirty="0" smtClean="0"/>
              <a:t>By </a:t>
            </a:r>
            <a:r>
              <a:rPr lang="en-US" dirty="0"/>
              <a:t>comparison: an OLTP (on-line transaction processor) or operational system is used to deal with the everyday running of one aspect of an enterprise.  </a:t>
            </a:r>
          </a:p>
          <a:p>
            <a:r>
              <a:rPr lang="en-US" dirty="0"/>
              <a:t>OLTP systems are usually designed independently of each other and it is difficult for them to share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286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5B9D5C5C-F957-44B0-B693-B3282D936B7A}" type="slidenum">
              <a:rPr lang="en-US"/>
              <a:pPr/>
              <a:t>30</a:t>
            </a:fld>
            <a:endParaRPr lang="en-US" b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Levels of Granularity</a:t>
            </a:r>
          </a:p>
        </p:txBody>
      </p:sp>
      <p:sp>
        <p:nvSpPr>
          <p:cNvPr id="588803" name="Rectangle 3"/>
          <p:cNvSpPr>
            <a:spLocks noChangeArrowheads="1"/>
          </p:cNvSpPr>
          <p:nvPr/>
        </p:nvSpPr>
        <p:spPr bwMode="auto">
          <a:xfrm>
            <a:off x="508000" y="6280150"/>
            <a:ext cx="19050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3200400" y="6280150"/>
            <a:ext cx="28956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5" name="Rectangle 5"/>
          <p:cNvSpPr>
            <a:spLocks noChangeArrowheads="1"/>
          </p:cNvSpPr>
          <p:nvPr/>
        </p:nvSpPr>
        <p:spPr bwMode="auto">
          <a:xfrm>
            <a:off x="692150" y="2962275"/>
            <a:ext cx="1746250" cy="191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6788150" y="4492625"/>
            <a:ext cx="1822450" cy="1798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7" name="Rectangle 7"/>
          <p:cNvSpPr>
            <a:spLocks noChangeArrowheads="1"/>
          </p:cNvSpPr>
          <p:nvPr/>
        </p:nvSpPr>
        <p:spPr bwMode="auto">
          <a:xfrm>
            <a:off x="6858000" y="2057400"/>
            <a:ext cx="1663700" cy="179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08" name="Rectangle 8"/>
          <p:cNvSpPr>
            <a:spLocks noChangeArrowheads="1"/>
          </p:cNvSpPr>
          <p:nvPr/>
        </p:nvSpPr>
        <p:spPr bwMode="auto">
          <a:xfrm>
            <a:off x="1433513" y="2311400"/>
            <a:ext cx="17319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Operational</a:t>
            </a:r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2576513" y="4470400"/>
            <a:ext cx="1584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60 days of</a:t>
            </a:r>
          </a:p>
          <a:p>
            <a:r>
              <a:rPr lang="en-US">
                <a:latin typeface="Tahoma" pitchFamily="34" charset="0"/>
              </a:rPr>
              <a:t>activity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823913" y="2981325"/>
            <a:ext cx="17049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account</a:t>
            </a:r>
          </a:p>
          <a:p>
            <a:r>
              <a:rPr lang="en-US" sz="2000">
                <a:latin typeface="Tahoma" pitchFamily="34" charset="0"/>
              </a:rPr>
              <a:t>  activity date</a:t>
            </a:r>
          </a:p>
          <a:p>
            <a:r>
              <a:rPr lang="en-US" sz="2000">
                <a:latin typeface="Tahoma" pitchFamily="34" charset="0"/>
              </a:rPr>
              <a:t>  amount</a:t>
            </a:r>
          </a:p>
          <a:p>
            <a:r>
              <a:rPr lang="en-US" sz="2000">
                <a:latin typeface="Tahoma" pitchFamily="34" charset="0"/>
              </a:rPr>
              <a:t>  teller</a:t>
            </a:r>
          </a:p>
          <a:p>
            <a:r>
              <a:rPr lang="en-US" sz="2000">
                <a:latin typeface="Tahoma" pitchFamily="34" charset="0"/>
              </a:rPr>
              <a:t>  location</a:t>
            </a:r>
          </a:p>
          <a:p>
            <a:r>
              <a:rPr lang="en-US" sz="2000">
                <a:latin typeface="Tahoma" pitchFamily="34" charset="0"/>
              </a:rPr>
              <a:t>  account bal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6767513" y="1936750"/>
            <a:ext cx="1752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account</a:t>
            </a:r>
          </a:p>
          <a:p>
            <a:r>
              <a:rPr lang="en-US" sz="2000">
                <a:latin typeface="Tahoma" pitchFamily="34" charset="0"/>
              </a:rPr>
              <a:t>month</a:t>
            </a:r>
          </a:p>
          <a:p>
            <a:r>
              <a:rPr lang="en-US" sz="2000">
                <a:latin typeface="Tahoma" pitchFamily="34" charset="0"/>
              </a:rPr>
              <a:t>   # trans</a:t>
            </a:r>
          </a:p>
          <a:p>
            <a:r>
              <a:rPr lang="en-US" sz="2000">
                <a:latin typeface="Tahoma" pitchFamily="34" charset="0"/>
              </a:rPr>
              <a:t>   withdrawals</a:t>
            </a:r>
          </a:p>
          <a:p>
            <a:r>
              <a:rPr lang="en-US" sz="2000">
                <a:latin typeface="Tahoma" pitchFamily="34" charset="0"/>
              </a:rPr>
              <a:t>   deposits</a:t>
            </a:r>
          </a:p>
          <a:p>
            <a:r>
              <a:rPr lang="en-US" sz="2000">
                <a:latin typeface="Tahoma" pitchFamily="34" charset="0"/>
              </a:rPr>
              <a:t>   average bal</a:t>
            </a:r>
          </a:p>
        </p:txBody>
      </p:sp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6919913" y="4581525"/>
            <a:ext cx="170497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amount</a:t>
            </a:r>
          </a:p>
          <a:p>
            <a:r>
              <a:rPr lang="en-US" sz="2000">
                <a:latin typeface="Tahoma" pitchFamily="34" charset="0"/>
              </a:rPr>
              <a:t>activity date</a:t>
            </a:r>
          </a:p>
          <a:p>
            <a:r>
              <a:rPr lang="en-US" sz="2000">
                <a:latin typeface="Tahoma" pitchFamily="34" charset="0"/>
              </a:rPr>
              <a:t>   amount</a:t>
            </a:r>
          </a:p>
          <a:p>
            <a:r>
              <a:rPr lang="en-US" sz="2000">
                <a:latin typeface="Tahoma" pitchFamily="34" charset="0"/>
              </a:rPr>
              <a:t>   account bal</a:t>
            </a:r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4557713" y="3078163"/>
            <a:ext cx="24098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monthly account</a:t>
            </a:r>
          </a:p>
          <a:p>
            <a:r>
              <a:rPr lang="en-US">
                <a:latin typeface="Tahoma" pitchFamily="34" charset="0"/>
              </a:rPr>
              <a:t>register -- up to </a:t>
            </a:r>
          </a:p>
          <a:p>
            <a:r>
              <a:rPr lang="en-US">
                <a:latin typeface="Tahoma" pitchFamily="34" charset="0"/>
              </a:rPr>
              <a:t>10 years</a:t>
            </a:r>
          </a:p>
        </p:txBody>
      </p:sp>
      <p:sp>
        <p:nvSpPr>
          <p:cNvPr id="588814" name="Line 14"/>
          <p:cNvSpPr>
            <a:spLocks noChangeShapeType="1"/>
          </p:cNvSpPr>
          <p:nvPr/>
        </p:nvSpPr>
        <p:spPr bwMode="auto">
          <a:xfrm flipV="1">
            <a:off x="3748088" y="2735263"/>
            <a:ext cx="1420812" cy="858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15" name="Line 15"/>
          <p:cNvSpPr>
            <a:spLocks noChangeShapeType="1"/>
          </p:cNvSpPr>
          <p:nvPr/>
        </p:nvSpPr>
        <p:spPr bwMode="auto">
          <a:xfrm>
            <a:off x="3671888" y="4152900"/>
            <a:ext cx="1649412" cy="947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16" name="Rectangle 16"/>
          <p:cNvSpPr>
            <a:spLocks noChangeArrowheads="1"/>
          </p:cNvSpPr>
          <p:nvPr/>
        </p:nvSpPr>
        <p:spPr bwMode="auto">
          <a:xfrm>
            <a:off x="4343400" y="5410200"/>
            <a:ext cx="1843088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Not all fields</a:t>
            </a:r>
          </a:p>
          <a:p>
            <a:r>
              <a:rPr lang="en-US">
                <a:latin typeface="Tahoma" pitchFamily="34" charset="0"/>
              </a:rPr>
              <a:t>need be 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archived</a:t>
            </a:r>
          </a:p>
        </p:txBody>
      </p:sp>
      <p:sp>
        <p:nvSpPr>
          <p:cNvPr id="588817" name="Rectangle 17"/>
          <p:cNvSpPr>
            <a:spLocks noChangeArrowheads="1"/>
          </p:cNvSpPr>
          <p:nvPr/>
        </p:nvSpPr>
        <p:spPr bwMode="auto">
          <a:xfrm>
            <a:off x="2957513" y="1673225"/>
            <a:ext cx="32226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latin typeface="Tahoma" pitchFamily="34" charset="0"/>
              </a:rPr>
              <a:t>Banking</a:t>
            </a:r>
            <a:r>
              <a:rPr lang="en-US">
                <a:latin typeface="Tahoma" pitchFamily="34" charset="0"/>
              </a:rPr>
              <a:t> </a:t>
            </a:r>
            <a:r>
              <a:rPr lang="en-US" sz="3200">
                <a:latin typeface="Tahoma" pitchFamily="34" charset="0"/>
              </a:rPr>
              <a:t>Example</a:t>
            </a:r>
          </a:p>
        </p:txBody>
      </p:sp>
      <p:sp>
        <p:nvSpPr>
          <p:cNvPr id="588818" name="AutoShape 18"/>
          <p:cNvSpPr>
            <a:spLocks noChangeArrowheads="1"/>
          </p:cNvSpPr>
          <p:nvPr/>
        </p:nvSpPr>
        <p:spPr bwMode="auto">
          <a:xfrm>
            <a:off x="2514600" y="3276600"/>
            <a:ext cx="11430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19" name="AutoShape 19"/>
          <p:cNvSpPr>
            <a:spLocks noChangeArrowheads="1"/>
          </p:cNvSpPr>
          <p:nvPr/>
        </p:nvSpPr>
        <p:spPr bwMode="auto">
          <a:xfrm>
            <a:off x="5486400" y="2133600"/>
            <a:ext cx="1143000" cy="990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820" name="AutoShape 20"/>
          <p:cNvSpPr>
            <a:spLocks noChangeArrowheads="1"/>
          </p:cNvSpPr>
          <p:nvPr/>
        </p:nvSpPr>
        <p:spPr bwMode="auto">
          <a:xfrm>
            <a:off x="5562600" y="4800600"/>
            <a:ext cx="914400" cy="838200"/>
          </a:xfrm>
          <a:prstGeom prst="flowChartMagneticTape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B74F7898-7A32-4550-9971-AB1F6778A61D}" type="slidenum">
              <a:rPr lang="en-US"/>
              <a:pPr/>
              <a:t>31</a:t>
            </a:fld>
            <a:endParaRPr lang="en-US" b="0"/>
          </a:p>
        </p:txBody>
      </p:sp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Integration Across Sources</a:t>
            </a:r>
          </a:p>
        </p:txBody>
      </p:sp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5395913" y="1662113"/>
            <a:ext cx="876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Trust</a:t>
            </a:r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7224713" y="1738313"/>
            <a:ext cx="1647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Credit card</a:t>
            </a:r>
          </a:p>
        </p:txBody>
      </p:sp>
      <p:graphicFrame>
        <p:nvGraphicFramePr>
          <p:cNvPr id="61235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5625" y="2300288"/>
          <a:ext cx="134302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Microsoft ClipArt Gallery" r:id="rId3" imgW="1341360" imgH="1242720" progId="MS_ClipArt_Gallery">
                  <p:embed/>
                </p:oleObj>
              </mc:Choice>
              <mc:Fallback>
                <p:oleObj name="Microsoft ClipArt Gallery" r:id="rId3" imgW="1341360" imgH="124272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300288"/>
                        <a:ext cx="134302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00300" y="2170113"/>
          <a:ext cx="21304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Microsoft ClipArt Gallery" r:id="rId5" imgW="2128680" imgH="1560240" progId="MS_ClipArt_Gallery">
                  <p:embed/>
                </p:oleObj>
              </mc:Choice>
              <mc:Fallback>
                <p:oleObj name="Microsoft ClipArt Gallery" r:id="rId5" imgW="2128680" imgH="156024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170113"/>
                        <a:ext cx="21304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54613" y="2147888"/>
          <a:ext cx="13573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Microsoft ClipArt Gallery" r:id="rId7" imgW="1355400" imgH="1520640" progId="MS_ClipArt_Gallery">
                  <p:embed/>
                </p:oleObj>
              </mc:Choice>
              <mc:Fallback>
                <p:oleObj name="Microsoft ClipArt Gallery" r:id="rId7" imgW="1355400" imgH="152064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147888"/>
                        <a:ext cx="1357312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84988" y="2325688"/>
          <a:ext cx="19129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Microsoft ClipArt Gallery" r:id="rId9" imgW="1911240" imgH="1126800" progId="MS_ClipArt_Gallery">
                  <p:embed/>
                </p:oleObj>
              </mc:Choice>
              <mc:Fallback>
                <p:oleObj name="Microsoft ClipArt Gallery" r:id="rId9" imgW="1911240" imgH="112680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2325688"/>
                        <a:ext cx="1912937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363" name="Rectangle 11"/>
          <p:cNvSpPr>
            <a:spLocks noChangeArrowheads="1"/>
          </p:cNvSpPr>
          <p:nvPr/>
        </p:nvSpPr>
        <p:spPr bwMode="auto">
          <a:xfrm>
            <a:off x="541338" y="1752600"/>
            <a:ext cx="12080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Savings</a:t>
            </a:r>
          </a:p>
        </p:txBody>
      </p:sp>
      <p:sp>
        <p:nvSpPr>
          <p:cNvPr id="612364" name="Rectangle 12"/>
          <p:cNvSpPr>
            <a:spLocks noChangeArrowheads="1"/>
          </p:cNvSpPr>
          <p:nvPr/>
        </p:nvSpPr>
        <p:spPr bwMode="auto">
          <a:xfrm>
            <a:off x="3055938" y="1752600"/>
            <a:ext cx="9652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latin typeface="Tahoma" pitchFamily="34" charset="0"/>
              </a:rPr>
              <a:t>Loans</a:t>
            </a:r>
          </a:p>
        </p:txBody>
      </p:sp>
      <p:sp>
        <p:nvSpPr>
          <p:cNvPr id="612365" name="Line 13"/>
          <p:cNvSpPr>
            <a:spLocks noChangeShapeType="1"/>
          </p:cNvSpPr>
          <p:nvPr/>
        </p:nvSpPr>
        <p:spPr bwMode="auto">
          <a:xfrm>
            <a:off x="1241425" y="3152775"/>
            <a:ext cx="0" cy="142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6" name="Line 14"/>
          <p:cNvSpPr>
            <a:spLocks noChangeShapeType="1"/>
          </p:cNvSpPr>
          <p:nvPr/>
        </p:nvSpPr>
        <p:spPr bwMode="auto">
          <a:xfrm flipH="1">
            <a:off x="1230313" y="3000375"/>
            <a:ext cx="2005012" cy="157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7" name="Line 15"/>
          <p:cNvSpPr>
            <a:spLocks noChangeShapeType="1"/>
          </p:cNvSpPr>
          <p:nvPr/>
        </p:nvSpPr>
        <p:spPr bwMode="auto">
          <a:xfrm flipH="1">
            <a:off x="1230313" y="3076575"/>
            <a:ext cx="6424612" cy="149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68" name="Rectangle 16"/>
          <p:cNvSpPr>
            <a:spLocks noChangeArrowheads="1"/>
          </p:cNvSpPr>
          <p:nvPr/>
        </p:nvSpPr>
        <p:spPr bwMode="auto">
          <a:xfrm>
            <a:off x="160338" y="5105400"/>
            <a:ext cx="1827212" cy="69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Same data </a:t>
            </a:r>
          </a:p>
          <a:p>
            <a:r>
              <a:rPr lang="en-US" sz="2000">
                <a:latin typeface="Tahoma" pitchFamily="34" charset="0"/>
              </a:rPr>
              <a:t>different name</a:t>
            </a:r>
            <a:endParaRPr lang="en-US">
              <a:latin typeface="Tahoma" pitchFamily="34" charset="0"/>
            </a:endParaRPr>
          </a:p>
        </p:txBody>
      </p:sp>
      <p:sp>
        <p:nvSpPr>
          <p:cNvPr id="612369" name="Line 17"/>
          <p:cNvSpPr>
            <a:spLocks noChangeShapeType="1"/>
          </p:cNvSpPr>
          <p:nvPr/>
        </p:nvSpPr>
        <p:spPr bwMode="auto">
          <a:xfrm>
            <a:off x="1331913" y="2847975"/>
            <a:ext cx="2411412" cy="1801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0" name="Line 18"/>
          <p:cNvSpPr>
            <a:spLocks noChangeShapeType="1"/>
          </p:cNvSpPr>
          <p:nvPr/>
        </p:nvSpPr>
        <p:spPr bwMode="auto">
          <a:xfrm>
            <a:off x="3617913" y="2771775"/>
            <a:ext cx="125412" cy="1878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 flipH="1">
            <a:off x="3744913" y="2924175"/>
            <a:ext cx="2233612" cy="172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Rectangle 20"/>
          <p:cNvSpPr>
            <a:spLocks noChangeArrowheads="1"/>
          </p:cNvSpPr>
          <p:nvPr/>
        </p:nvSpPr>
        <p:spPr bwMode="auto">
          <a:xfrm>
            <a:off x="2370138" y="5105400"/>
            <a:ext cx="1811337" cy="69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Different data </a:t>
            </a:r>
          </a:p>
          <a:p>
            <a:r>
              <a:rPr lang="en-US" sz="2000">
                <a:latin typeface="Tahoma" pitchFamily="34" charset="0"/>
              </a:rPr>
              <a:t>Same name</a:t>
            </a:r>
            <a:endParaRPr lang="en-US">
              <a:latin typeface="Tahoma" pitchFamily="34" charset="0"/>
            </a:endParaRPr>
          </a:p>
        </p:txBody>
      </p:sp>
      <p:sp>
        <p:nvSpPr>
          <p:cNvPr id="612373" name="Line 21"/>
          <p:cNvSpPr>
            <a:spLocks noChangeShapeType="1"/>
          </p:cNvSpPr>
          <p:nvPr/>
        </p:nvSpPr>
        <p:spPr bwMode="auto">
          <a:xfrm>
            <a:off x="3541713" y="3152775"/>
            <a:ext cx="2716212" cy="157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4" name="Line 22"/>
          <p:cNvSpPr>
            <a:spLocks noChangeShapeType="1"/>
          </p:cNvSpPr>
          <p:nvPr/>
        </p:nvSpPr>
        <p:spPr bwMode="auto">
          <a:xfrm>
            <a:off x="6056313" y="2543175"/>
            <a:ext cx="201612" cy="2182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5" name="Line 23"/>
          <p:cNvSpPr>
            <a:spLocks noChangeShapeType="1"/>
          </p:cNvSpPr>
          <p:nvPr/>
        </p:nvSpPr>
        <p:spPr bwMode="auto">
          <a:xfrm flipH="1">
            <a:off x="6259513" y="3000375"/>
            <a:ext cx="1852612" cy="172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6" name="Rectangle 24"/>
          <p:cNvSpPr>
            <a:spLocks noChangeArrowheads="1"/>
          </p:cNvSpPr>
          <p:nvPr/>
        </p:nvSpPr>
        <p:spPr bwMode="auto">
          <a:xfrm>
            <a:off x="4656138" y="5105400"/>
            <a:ext cx="2085975" cy="69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Data found here </a:t>
            </a:r>
          </a:p>
          <a:p>
            <a:r>
              <a:rPr lang="en-US" sz="2000">
                <a:latin typeface="Tahoma" pitchFamily="34" charset="0"/>
              </a:rPr>
              <a:t> nowhere else</a:t>
            </a:r>
            <a:endParaRPr lang="en-US">
              <a:latin typeface="Tahoma" pitchFamily="34" charset="0"/>
            </a:endParaRPr>
          </a:p>
        </p:txBody>
      </p:sp>
      <p:sp>
        <p:nvSpPr>
          <p:cNvPr id="612377" name="Line 25"/>
          <p:cNvSpPr>
            <a:spLocks noChangeShapeType="1"/>
          </p:cNvSpPr>
          <p:nvPr/>
        </p:nvSpPr>
        <p:spPr bwMode="auto">
          <a:xfrm>
            <a:off x="1179513" y="3000375"/>
            <a:ext cx="6907212" cy="172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>
            <a:off x="5599113" y="2695575"/>
            <a:ext cx="2487612" cy="2030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H="1">
            <a:off x="8088313" y="2771775"/>
            <a:ext cx="328612" cy="1954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80" name="Rectangle 28"/>
          <p:cNvSpPr>
            <a:spLocks noChangeArrowheads="1"/>
          </p:cNvSpPr>
          <p:nvPr/>
        </p:nvSpPr>
        <p:spPr bwMode="auto">
          <a:xfrm>
            <a:off x="7094538" y="5105400"/>
            <a:ext cx="1739900" cy="69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Tahoma" pitchFamily="34" charset="0"/>
              </a:rPr>
              <a:t>Different keys</a:t>
            </a:r>
          </a:p>
          <a:p>
            <a:r>
              <a:rPr lang="en-US" sz="2000">
                <a:latin typeface="Tahoma" pitchFamily="34" charset="0"/>
              </a:rPr>
              <a:t>same data</a:t>
            </a:r>
            <a:endParaRPr 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3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CA66AAE9-F9DE-4A87-AE42-E95D2E56DB51}" type="slidenum">
              <a:rPr lang="en-US"/>
              <a:pPr/>
              <a:t>32</a:t>
            </a:fld>
            <a:endParaRPr lang="en-US" b="0"/>
          </a:p>
        </p:txBody>
      </p:sp>
      <p:sp>
        <p:nvSpPr>
          <p:cNvPr id="6113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Transformation</a:t>
            </a:r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3581400"/>
            <a:ext cx="7620000" cy="2743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Data transformation is the foundation for achieving single version of the truth</a:t>
            </a:r>
          </a:p>
          <a:p>
            <a:pPr>
              <a:lnSpc>
                <a:spcPct val="90000"/>
              </a:lnSpc>
            </a:pPr>
            <a:r>
              <a:rPr lang="en-US"/>
              <a:t>Major concern for IT</a:t>
            </a:r>
          </a:p>
          <a:p>
            <a:pPr>
              <a:lnSpc>
                <a:spcPct val="90000"/>
              </a:lnSpc>
            </a:pPr>
            <a:r>
              <a:rPr lang="en-US"/>
              <a:t>Data warehouse can fail if appropriate data  transformation strategy is not developed</a:t>
            </a:r>
          </a:p>
        </p:txBody>
      </p:sp>
      <p:sp useBgFill="1">
        <p:nvSpPr>
          <p:cNvPr id="611334" name="Rectangle 6"/>
          <p:cNvSpPr>
            <a:spLocks noChangeArrowheads="1"/>
          </p:cNvSpPr>
          <p:nvPr/>
        </p:nvSpPr>
        <p:spPr bwMode="auto">
          <a:xfrm>
            <a:off x="2063750" y="1987550"/>
            <a:ext cx="977900" cy="5207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611335" name="Rectangle 7"/>
          <p:cNvSpPr>
            <a:spLocks noChangeArrowheads="1"/>
          </p:cNvSpPr>
          <p:nvPr/>
        </p:nvSpPr>
        <p:spPr bwMode="auto">
          <a:xfrm>
            <a:off x="3663950" y="1987550"/>
            <a:ext cx="1054100" cy="5207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611336" name="Rectangle 8"/>
          <p:cNvSpPr>
            <a:spLocks noChangeArrowheads="1"/>
          </p:cNvSpPr>
          <p:nvPr/>
        </p:nvSpPr>
        <p:spPr bwMode="auto">
          <a:xfrm>
            <a:off x="5264150" y="1987550"/>
            <a:ext cx="1054100" cy="5207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611337" name="Rectangle 9"/>
          <p:cNvSpPr>
            <a:spLocks noChangeArrowheads="1"/>
          </p:cNvSpPr>
          <p:nvPr/>
        </p:nvSpPr>
        <p:spPr bwMode="auto">
          <a:xfrm>
            <a:off x="6788150" y="1987550"/>
            <a:ext cx="901700" cy="5207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38" name="Rectangle 10"/>
          <p:cNvSpPr>
            <a:spLocks noChangeArrowheads="1"/>
          </p:cNvSpPr>
          <p:nvPr/>
        </p:nvSpPr>
        <p:spPr bwMode="auto">
          <a:xfrm>
            <a:off x="2043113" y="2057400"/>
            <a:ext cx="1041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Sequential</a:t>
            </a:r>
          </a:p>
        </p:txBody>
      </p:sp>
      <p:sp>
        <p:nvSpPr>
          <p:cNvPr id="611339" name="Rectangle 11"/>
          <p:cNvSpPr>
            <a:spLocks noChangeArrowheads="1"/>
          </p:cNvSpPr>
          <p:nvPr/>
        </p:nvSpPr>
        <p:spPr bwMode="auto">
          <a:xfrm>
            <a:off x="3795713" y="2057400"/>
            <a:ext cx="779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Legacy</a:t>
            </a:r>
          </a:p>
        </p:txBody>
      </p:sp>
      <p:sp>
        <p:nvSpPr>
          <p:cNvPr id="611340" name="Rectangle 12"/>
          <p:cNvSpPr>
            <a:spLocks noChangeArrowheads="1"/>
          </p:cNvSpPr>
          <p:nvPr/>
        </p:nvSpPr>
        <p:spPr bwMode="auto">
          <a:xfrm>
            <a:off x="5319713" y="2057400"/>
            <a:ext cx="1019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Relational</a:t>
            </a:r>
          </a:p>
        </p:txBody>
      </p:sp>
      <p:sp>
        <p:nvSpPr>
          <p:cNvPr id="611341" name="Rectangle 13"/>
          <p:cNvSpPr>
            <a:spLocks noChangeArrowheads="1"/>
          </p:cNvSpPr>
          <p:nvPr/>
        </p:nvSpPr>
        <p:spPr bwMode="auto">
          <a:xfrm>
            <a:off x="6767513" y="2057400"/>
            <a:ext cx="871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External</a:t>
            </a:r>
          </a:p>
        </p:txBody>
      </p:sp>
      <p:sp useBgFill="1">
        <p:nvSpPr>
          <p:cNvPr id="611342" name="Rectangle 14"/>
          <p:cNvSpPr>
            <a:spLocks noChangeArrowheads="1"/>
          </p:cNvSpPr>
          <p:nvPr/>
        </p:nvSpPr>
        <p:spPr bwMode="auto">
          <a:xfrm>
            <a:off x="1911350" y="2749550"/>
            <a:ext cx="5930900" cy="6731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Rectangle 15"/>
          <p:cNvSpPr>
            <a:spLocks noChangeArrowheads="1"/>
          </p:cNvSpPr>
          <p:nvPr/>
        </p:nvSpPr>
        <p:spPr bwMode="auto">
          <a:xfrm>
            <a:off x="1911350" y="1835150"/>
            <a:ext cx="5930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4" name="Rectangle 16"/>
          <p:cNvSpPr>
            <a:spLocks noChangeArrowheads="1"/>
          </p:cNvSpPr>
          <p:nvPr/>
        </p:nvSpPr>
        <p:spPr bwMode="auto">
          <a:xfrm>
            <a:off x="747713" y="1981200"/>
            <a:ext cx="12001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Operational/</a:t>
            </a:r>
          </a:p>
          <a:p>
            <a:r>
              <a:rPr lang="en-US" sz="1600">
                <a:latin typeface="Times New Roman" pitchFamily="18" charset="0"/>
              </a:rPr>
              <a:t>Source Data</a:t>
            </a:r>
          </a:p>
        </p:txBody>
      </p:sp>
      <p:sp>
        <p:nvSpPr>
          <p:cNvPr id="611345" name="Rectangle 17"/>
          <p:cNvSpPr>
            <a:spLocks noChangeArrowheads="1"/>
          </p:cNvSpPr>
          <p:nvPr/>
        </p:nvSpPr>
        <p:spPr bwMode="auto">
          <a:xfrm>
            <a:off x="519113" y="2743200"/>
            <a:ext cx="14493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     Data </a:t>
            </a:r>
          </a:p>
          <a:p>
            <a:r>
              <a:rPr lang="en-US" sz="1600">
                <a:latin typeface="Times New Roman" pitchFamily="18" charset="0"/>
              </a:rPr>
              <a:t>Transformation</a:t>
            </a:r>
          </a:p>
        </p:txBody>
      </p:sp>
      <p:sp>
        <p:nvSpPr>
          <p:cNvPr id="611346" name="Rectangle 18"/>
          <p:cNvSpPr>
            <a:spLocks noChangeArrowheads="1"/>
          </p:cNvSpPr>
          <p:nvPr/>
        </p:nvSpPr>
        <p:spPr bwMode="auto">
          <a:xfrm>
            <a:off x="1966913" y="2743200"/>
            <a:ext cx="57959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Accessing       Capturing         Extracting     Householding    Filtering</a:t>
            </a:r>
          </a:p>
          <a:p>
            <a:r>
              <a:rPr lang="en-US" sz="1600">
                <a:latin typeface="Times New Roman" pitchFamily="18" charset="0"/>
              </a:rPr>
              <a:t>Reconciling    Conditioning     Loading        Validating         Scoring</a:t>
            </a:r>
          </a:p>
        </p:txBody>
      </p:sp>
    </p:spTree>
    <p:extLst>
      <p:ext uri="{BB962C8B-B14F-4D97-AF65-F5344CB8AC3E}">
        <p14:creationId xmlns:p14="http://schemas.microsoft.com/office/powerpoint/2010/main" val="199387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EB226719-CD66-4739-97CB-32EF7200E753}" type="slidenum">
              <a:rPr lang="en-US"/>
              <a:pPr/>
              <a:t>33</a:t>
            </a:fld>
            <a:endParaRPr lang="en-US" b="0"/>
          </a:p>
        </p:txBody>
      </p:sp>
      <p:sp>
        <p:nvSpPr>
          <p:cNvPr id="6133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33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Transformation Example</a:t>
            </a:r>
          </a:p>
        </p:txBody>
      </p:sp>
      <p:grpSp>
        <p:nvGrpSpPr>
          <p:cNvPr id="613381" name="Group 5"/>
          <p:cNvGrpSpPr>
            <a:grpSpLocks/>
          </p:cNvGrpSpPr>
          <p:nvPr/>
        </p:nvGrpSpPr>
        <p:grpSpPr bwMode="auto">
          <a:xfrm>
            <a:off x="233363" y="1738313"/>
            <a:ext cx="8675687" cy="4608512"/>
            <a:chOff x="147" y="1095"/>
            <a:chExt cx="5465" cy="2903"/>
          </a:xfrm>
        </p:grpSpPr>
        <p:sp useBgFill="1">
          <p:nvSpPr>
            <p:cNvPr id="613382" name="Rectangle 6"/>
            <p:cNvSpPr>
              <a:spLocks noChangeArrowheads="1"/>
            </p:cNvSpPr>
            <p:nvPr/>
          </p:nvSpPr>
          <p:spPr bwMode="auto">
            <a:xfrm>
              <a:off x="580" y="1492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3383" name="Rectangle 7"/>
            <p:cNvSpPr>
              <a:spLocks noChangeArrowheads="1"/>
            </p:cNvSpPr>
            <p:nvPr/>
          </p:nvSpPr>
          <p:spPr bwMode="auto">
            <a:xfrm>
              <a:off x="580" y="2356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3384" name="Rectangle 8"/>
            <p:cNvSpPr>
              <a:spLocks noChangeArrowheads="1"/>
            </p:cNvSpPr>
            <p:nvPr/>
          </p:nvSpPr>
          <p:spPr bwMode="auto">
            <a:xfrm>
              <a:off x="580" y="3220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85" name="Rectangle 9"/>
            <p:cNvSpPr>
              <a:spLocks noChangeArrowheads="1"/>
            </p:cNvSpPr>
            <p:nvPr/>
          </p:nvSpPr>
          <p:spPr bwMode="auto">
            <a:xfrm rot="16260000">
              <a:off x="-105" y="1765"/>
              <a:ext cx="8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encoding</a:t>
              </a:r>
            </a:p>
          </p:txBody>
        </p:sp>
        <p:sp>
          <p:nvSpPr>
            <p:cNvPr id="613386" name="Rectangle 10"/>
            <p:cNvSpPr>
              <a:spLocks noChangeArrowheads="1"/>
            </p:cNvSpPr>
            <p:nvPr/>
          </p:nvSpPr>
          <p:spPr bwMode="auto">
            <a:xfrm rot="16260000">
              <a:off x="84" y="2629"/>
              <a:ext cx="4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unit</a:t>
              </a:r>
            </a:p>
          </p:txBody>
        </p:sp>
        <p:sp>
          <p:nvSpPr>
            <p:cNvPr id="613387" name="Rectangle 11"/>
            <p:cNvSpPr>
              <a:spLocks noChangeArrowheads="1"/>
            </p:cNvSpPr>
            <p:nvPr/>
          </p:nvSpPr>
          <p:spPr bwMode="auto">
            <a:xfrm rot="16260000">
              <a:off x="85" y="3492"/>
              <a:ext cx="46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field</a:t>
              </a:r>
            </a:p>
          </p:txBody>
        </p:sp>
        <p:sp useBgFill="1">
          <p:nvSpPr>
            <p:cNvPr id="613388" name="Rectangle 12"/>
            <p:cNvSpPr>
              <a:spLocks noChangeArrowheads="1"/>
            </p:cNvSpPr>
            <p:nvPr/>
          </p:nvSpPr>
          <p:spPr bwMode="auto">
            <a:xfrm>
              <a:off x="3364" y="1444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3389" name="Rectangle 13"/>
            <p:cNvSpPr>
              <a:spLocks noChangeArrowheads="1"/>
            </p:cNvSpPr>
            <p:nvPr/>
          </p:nvSpPr>
          <p:spPr bwMode="auto">
            <a:xfrm>
              <a:off x="3364" y="2308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613390" name="Rectangle 14"/>
            <p:cNvSpPr>
              <a:spLocks noChangeArrowheads="1"/>
            </p:cNvSpPr>
            <p:nvPr/>
          </p:nvSpPr>
          <p:spPr bwMode="auto">
            <a:xfrm>
              <a:off x="3364" y="3220"/>
              <a:ext cx="2248" cy="76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91" name="Rectangle 15"/>
            <p:cNvSpPr>
              <a:spLocks noChangeArrowheads="1"/>
            </p:cNvSpPr>
            <p:nvPr/>
          </p:nvSpPr>
          <p:spPr bwMode="auto">
            <a:xfrm>
              <a:off x="663" y="3250"/>
              <a:ext cx="106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appl A - balance</a:t>
              </a:r>
            </a:p>
            <a:p>
              <a:r>
                <a:rPr lang="en-US" sz="1800">
                  <a:latin typeface="Times New Roman" pitchFamily="18" charset="0"/>
                </a:rPr>
                <a:t>appl B - bal</a:t>
              </a:r>
            </a:p>
            <a:p>
              <a:r>
                <a:rPr lang="en-US" sz="1800">
                  <a:latin typeface="Times New Roman" pitchFamily="18" charset="0"/>
                </a:rPr>
                <a:t>appl C - currbal</a:t>
              </a:r>
            </a:p>
            <a:p>
              <a:r>
                <a:rPr lang="en-US" sz="1800">
                  <a:latin typeface="Times New Roman" pitchFamily="18" charset="0"/>
                </a:rPr>
                <a:t>appl D - balcurr</a:t>
              </a:r>
            </a:p>
          </p:txBody>
        </p:sp>
        <p:sp>
          <p:nvSpPr>
            <p:cNvPr id="613392" name="Rectangle 16"/>
            <p:cNvSpPr>
              <a:spLocks noChangeArrowheads="1"/>
            </p:cNvSpPr>
            <p:nvPr/>
          </p:nvSpPr>
          <p:spPr bwMode="auto">
            <a:xfrm>
              <a:off x="663" y="2386"/>
              <a:ext cx="14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appl A - pipeline - cm</a:t>
              </a:r>
            </a:p>
            <a:p>
              <a:r>
                <a:rPr lang="en-US" sz="1800">
                  <a:latin typeface="Times New Roman" pitchFamily="18" charset="0"/>
                </a:rPr>
                <a:t>appl B - pipeline - in</a:t>
              </a:r>
            </a:p>
            <a:p>
              <a:r>
                <a:rPr lang="en-US" sz="1800">
                  <a:latin typeface="Times New Roman" pitchFamily="18" charset="0"/>
                </a:rPr>
                <a:t>appl C - pipeline - feet</a:t>
              </a:r>
            </a:p>
            <a:p>
              <a:r>
                <a:rPr lang="en-US" sz="1800">
                  <a:latin typeface="Times New Roman" pitchFamily="18" charset="0"/>
                </a:rPr>
                <a:t>appl D - pipeline - yds</a:t>
              </a:r>
            </a:p>
          </p:txBody>
        </p:sp>
        <p:sp>
          <p:nvSpPr>
            <p:cNvPr id="613393" name="Rectangle 17"/>
            <p:cNvSpPr>
              <a:spLocks noChangeArrowheads="1"/>
            </p:cNvSpPr>
            <p:nvPr/>
          </p:nvSpPr>
          <p:spPr bwMode="auto">
            <a:xfrm>
              <a:off x="663" y="1522"/>
              <a:ext cx="136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appl A - m,f</a:t>
              </a:r>
            </a:p>
            <a:p>
              <a:r>
                <a:rPr lang="en-US" sz="1800">
                  <a:latin typeface="Times New Roman" pitchFamily="18" charset="0"/>
                </a:rPr>
                <a:t>appl B - 1,0</a:t>
              </a:r>
            </a:p>
            <a:p>
              <a:r>
                <a:rPr lang="en-US" sz="1800">
                  <a:latin typeface="Times New Roman" pitchFamily="18" charset="0"/>
                </a:rPr>
                <a:t>appl C - x,y</a:t>
              </a:r>
            </a:p>
            <a:p>
              <a:r>
                <a:rPr lang="en-US" sz="1800">
                  <a:latin typeface="Times New Roman" pitchFamily="18" charset="0"/>
                </a:rPr>
                <a:t>appl D - male, female</a:t>
              </a:r>
            </a:p>
          </p:txBody>
        </p:sp>
        <p:sp>
          <p:nvSpPr>
            <p:cNvPr id="613394" name="Rectangle 18"/>
            <p:cNvSpPr>
              <a:spLocks noChangeArrowheads="1"/>
            </p:cNvSpPr>
            <p:nvPr/>
          </p:nvSpPr>
          <p:spPr bwMode="auto">
            <a:xfrm>
              <a:off x="3879" y="1095"/>
              <a:ext cx="138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Data Warehouse</a:t>
              </a:r>
            </a:p>
          </p:txBody>
        </p:sp>
        <p:sp>
          <p:nvSpPr>
            <p:cNvPr id="613395" name="Rectangle 19"/>
            <p:cNvSpPr>
              <a:spLocks noChangeArrowheads="1"/>
            </p:cNvSpPr>
            <p:nvPr/>
          </p:nvSpPr>
          <p:spPr bwMode="auto">
            <a:xfrm>
              <a:off x="3028" y="1684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96" name="Rectangle 20"/>
            <p:cNvSpPr>
              <a:spLocks noChangeArrowheads="1"/>
            </p:cNvSpPr>
            <p:nvPr/>
          </p:nvSpPr>
          <p:spPr bwMode="auto">
            <a:xfrm>
              <a:off x="3028" y="1876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97" name="Rectangle 21"/>
            <p:cNvSpPr>
              <a:spLocks noChangeArrowheads="1"/>
            </p:cNvSpPr>
            <p:nvPr/>
          </p:nvSpPr>
          <p:spPr bwMode="auto">
            <a:xfrm>
              <a:off x="3028" y="2068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98" name="Rectangle 22"/>
            <p:cNvSpPr>
              <a:spLocks noChangeArrowheads="1"/>
            </p:cNvSpPr>
            <p:nvPr/>
          </p:nvSpPr>
          <p:spPr bwMode="auto">
            <a:xfrm>
              <a:off x="3028" y="2404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399" name="Rectangle 23"/>
            <p:cNvSpPr>
              <a:spLocks noChangeArrowheads="1"/>
            </p:cNvSpPr>
            <p:nvPr/>
          </p:nvSpPr>
          <p:spPr bwMode="auto">
            <a:xfrm>
              <a:off x="3028" y="2740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0" name="Rectangle 24"/>
            <p:cNvSpPr>
              <a:spLocks noChangeArrowheads="1"/>
            </p:cNvSpPr>
            <p:nvPr/>
          </p:nvSpPr>
          <p:spPr bwMode="auto">
            <a:xfrm>
              <a:off x="3028" y="2980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1" name="Rectangle 25"/>
            <p:cNvSpPr>
              <a:spLocks noChangeArrowheads="1"/>
            </p:cNvSpPr>
            <p:nvPr/>
          </p:nvSpPr>
          <p:spPr bwMode="auto">
            <a:xfrm>
              <a:off x="3028" y="3460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2" name="Rectangle 26"/>
            <p:cNvSpPr>
              <a:spLocks noChangeArrowheads="1"/>
            </p:cNvSpPr>
            <p:nvPr/>
          </p:nvSpPr>
          <p:spPr bwMode="auto">
            <a:xfrm>
              <a:off x="3028" y="3652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3" name="Rectangle 27"/>
            <p:cNvSpPr>
              <a:spLocks noChangeArrowheads="1"/>
            </p:cNvSpPr>
            <p:nvPr/>
          </p:nvSpPr>
          <p:spPr bwMode="auto">
            <a:xfrm>
              <a:off x="3028" y="3844"/>
              <a:ext cx="13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4" name="Line 28"/>
            <p:cNvSpPr>
              <a:spLocks noChangeShapeType="1"/>
            </p:cNvSpPr>
            <p:nvPr/>
          </p:nvSpPr>
          <p:spPr bwMode="auto">
            <a:xfrm>
              <a:off x="2025" y="2160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5" name="Line 29"/>
            <p:cNvSpPr>
              <a:spLocks noChangeShapeType="1"/>
            </p:cNvSpPr>
            <p:nvPr/>
          </p:nvSpPr>
          <p:spPr bwMode="auto">
            <a:xfrm>
              <a:off x="2025" y="1632"/>
              <a:ext cx="1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6" name="Line 30"/>
            <p:cNvSpPr>
              <a:spLocks noChangeShapeType="1"/>
            </p:cNvSpPr>
            <p:nvPr/>
          </p:nvSpPr>
          <p:spPr bwMode="auto">
            <a:xfrm>
              <a:off x="2025" y="1968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7" name="Line 31"/>
            <p:cNvSpPr>
              <a:spLocks noChangeShapeType="1"/>
            </p:cNvSpPr>
            <p:nvPr/>
          </p:nvSpPr>
          <p:spPr bwMode="auto">
            <a:xfrm>
              <a:off x="2025" y="1776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8" name="Line 32"/>
            <p:cNvSpPr>
              <a:spLocks noChangeShapeType="1"/>
            </p:cNvSpPr>
            <p:nvPr/>
          </p:nvSpPr>
          <p:spPr bwMode="auto">
            <a:xfrm>
              <a:off x="2025" y="2496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9" name="Line 33"/>
            <p:cNvSpPr>
              <a:spLocks noChangeShapeType="1"/>
            </p:cNvSpPr>
            <p:nvPr/>
          </p:nvSpPr>
          <p:spPr bwMode="auto">
            <a:xfrm>
              <a:off x="2025" y="2832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0" name="Line 34"/>
            <p:cNvSpPr>
              <a:spLocks noChangeShapeType="1"/>
            </p:cNvSpPr>
            <p:nvPr/>
          </p:nvSpPr>
          <p:spPr bwMode="auto">
            <a:xfrm>
              <a:off x="2025" y="3024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1" name="Line 35"/>
            <p:cNvSpPr>
              <a:spLocks noChangeShapeType="1"/>
            </p:cNvSpPr>
            <p:nvPr/>
          </p:nvSpPr>
          <p:spPr bwMode="auto">
            <a:xfrm>
              <a:off x="2025" y="3696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2" name="Line 36"/>
            <p:cNvSpPr>
              <a:spLocks noChangeShapeType="1"/>
            </p:cNvSpPr>
            <p:nvPr/>
          </p:nvSpPr>
          <p:spPr bwMode="auto">
            <a:xfrm>
              <a:off x="2025" y="3552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3" name="Line 37"/>
            <p:cNvSpPr>
              <a:spLocks noChangeShapeType="1"/>
            </p:cNvSpPr>
            <p:nvPr/>
          </p:nvSpPr>
          <p:spPr bwMode="auto">
            <a:xfrm>
              <a:off x="2025" y="3888"/>
              <a:ext cx="9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4" name="Line 38"/>
            <p:cNvSpPr>
              <a:spLocks noChangeShapeType="1"/>
            </p:cNvSpPr>
            <p:nvPr/>
          </p:nvSpPr>
          <p:spPr bwMode="auto">
            <a:xfrm>
              <a:off x="2025" y="2688"/>
              <a:ext cx="1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5" name="Line 39"/>
            <p:cNvSpPr>
              <a:spLocks noChangeShapeType="1"/>
            </p:cNvSpPr>
            <p:nvPr/>
          </p:nvSpPr>
          <p:spPr bwMode="auto">
            <a:xfrm>
              <a:off x="2073" y="3360"/>
              <a:ext cx="1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935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82E9DF4D-1B58-4ADA-87B5-58B360FF3D5A}" type="slidenum">
              <a:rPr lang="en-US"/>
              <a:pPr/>
              <a:t>34</a:t>
            </a:fld>
            <a:endParaRPr lang="en-US" b="0"/>
          </a:p>
        </p:txBody>
      </p:sp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Integrity Problems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Same person, different spellings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Agarwal, Agrawal, Aggarwal etc...</a:t>
            </a:r>
          </a:p>
          <a:p>
            <a:pPr>
              <a:lnSpc>
                <a:spcPct val="90000"/>
              </a:lnSpc>
            </a:pPr>
            <a:r>
              <a:rPr lang="en-US" sz="2400"/>
              <a:t>Multiple ways to denote company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Persistent Systems, PSPL, Persistent Pvt. LTD.</a:t>
            </a:r>
          </a:p>
          <a:p>
            <a:pPr>
              <a:lnSpc>
                <a:spcPct val="90000"/>
              </a:lnSpc>
            </a:pPr>
            <a:r>
              <a:rPr lang="en-US" sz="2400"/>
              <a:t>Use of different names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mumbai, bombay</a:t>
            </a:r>
          </a:p>
          <a:p>
            <a:pPr>
              <a:lnSpc>
                <a:spcPct val="90000"/>
              </a:lnSpc>
            </a:pPr>
            <a:r>
              <a:rPr lang="en-US" sz="2400"/>
              <a:t>Different account numbers generated by different applications for the same customer</a:t>
            </a:r>
          </a:p>
          <a:p>
            <a:pPr>
              <a:lnSpc>
                <a:spcPct val="90000"/>
              </a:lnSpc>
            </a:pPr>
            <a:r>
              <a:rPr lang="en-US" sz="2400"/>
              <a:t>Required fields left blank</a:t>
            </a:r>
          </a:p>
          <a:p>
            <a:pPr>
              <a:lnSpc>
                <a:spcPct val="90000"/>
              </a:lnSpc>
            </a:pPr>
            <a:r>
              <a:rPr lang="en-US" sz="2400"/>
              <a:t>Invalid product codes collected at point of sale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manual entry leads to mistakes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“in case of a problem use 9999999”</a:t>
            </a:r>
          </a:p>
        </p:txBody>
      </p:sp>
    </p:spTree>
    <p:extLst>
      <p:ext uri="{BB962C8B-B14F-4D97-AF65-F5344CB8AC3E}">
        <p14:creationId xmlns:p14="http://schemas.microsoft.com/office/powerpoint/2010/main" val="424580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000226B9-BA24-4692-8E26-505090360A12}" type="slidenum">
              <a:rPr lang="en-US"/>
              <a:pPr/>
              <a:t>35</a:t>
            </a:fld>
            <a:endParaRPr lang="en-US" b="0"/>
          </a:p>
        </p:txBody>
      </p:sp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Transformation Terms</a:t>
            </a:r>
          </a:p>
        </p:txBody>
      </p:sp>
      <p:sp>
        <p:nvSpPr>
          <p:cNvPr id="615429" name="Rectangle 5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3200"/>
              <a:t>Extracting</a:t>
            </a:r>
          </a:p>
          <a:p>
            <a:r>
              <a:rPr lang="en-US" sz="3200"/>
              <a:t>Conditioning</a:t>
            </a:r>
          </a:p>
          <a:p>
            <a:r>
              <a:rPr lang="en-US" sz="3200"/>
              <a:t>Scrubbing</a:t>
            </a:r>
          </a:p>
          <a:p>
            <a:r>
              <a:rPr lang="en-US" sz="3200"/>
              <a:t>Merging</a:t>
            </a:r>
          </a:p>
          <a:p>
            <a:r>
              <a:rPr lang="en-US" sz="3200"/>
              <a:t>Householding</a:t>
            </a:r>
            <a:endParaRPr lang="en-US" sz="2400"/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3200"/>
              <a:t>Enrichment</a:t>
            </a:r>
          </a:p>
          <a:p>
            <a:r>
              <a:rPr lang="en-US" sz="3200"/>
              <a:t>Scoring</a:t>
            </a:r>
          </a:p>
          <a:p>
            <a:r>
              <a:rPr lang="en-US" sz="3200"/>
              <a:t>Loading</a:t>
            </a:r>
          </a:p>
          <a:p>
            <a:r>
              <a:rPr lang="en-US" sz="3200"/>
              <a:t>Validating</a:t>
            </a:r>
          </a:p>
          <a:p>
            <a:r>
              <a:rPr lang="en-US" sz="3200"/>
              <a:t>Delta Updating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25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E42ACD1-1C47-44D0-B075-A38C5B9E7FF9}" type="slidenum">
              <a:rPr lang="en-US"/>
              <a:pPr/>
              <a:t>36</a:t>
            </a:fld>
            <a:endParaRPr lang="en-US" b="0"/>
          </a:p>
        </p:txBody>
      </p:sp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Data Transformation Terms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Householding</a:t>
            </a:r>
          </a:p>
          <a:p>
            <a:pPr lvl="1"/>
            <a:r>
              <a:rPr lang="en-US"/>
              <a:t>Identifying all members of a household (living at the same address)</a:t>
            </a:r>
          </a:p>
          <a:p>
            <a:pPr lvl="1"/>
            <a:r>
              <a:rPr lang="en-US"/>
              <a:t>Ensures only one mail is  sent to a household</a:t>
            </a:r>
          </a:p>
          <a:p>
            <a:pPr lvl="1"/>
            <a:r>
              <a:rPr lang="en-US"/>
              <a:t>Can result in substantial savings: 1 million catalogues at Rs. 50 each costs Rs. 50 million . A 2% savings would save Rs. 1 million</a:t>
            </a:r>
          </a:p>
        </p:txBody>
      </p:sp>
    </p:spTree>
    <p:extLst>
      <p:ext uri="{BB962C8B-B14F-4D97-AF65-F5344CB8AC3E}">
        <p14:creationId xmlns:p14="http://schemas.microsoft.com/office/powerpoint/2010/main" val="261322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401CA353-07A4-4438-8632-138BF0291614}" type="slidenum">
              <a:rPr lang="en-US"/>
              <a:pPr/>
              <a:t>37</a:t>
            </a:fld>
            <a:endParaRPr lang="en-US" b="0"/>
          </a:p>
        </p:txBody>
      </p:sp>
      <p:sp>
        <p:nvSpPr>
          <p:cNvPr id="6287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Refresh</a:t>
            </a:r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Propagate updates on source data to the warehouse</a:t>
            </a:r>
          </a:p>
          <a:p>
            <a:r>
              <a:rPr lang="en-US"/>
              <a:t>Issues:</a:t>
            </a:r>
          </a:p>
          <a:p>
            <a:pPr lvl="1"/>
            <a:r>
              <a:rPr lang="en-US"/>
              <a:t>when to refresh</a:t>
            </a:r>
          </a:p>
          <a:p>
            <a:pPr lvl="1"/>
            <a:r>
              <a:rPr lang="en-US"/>
              <a:t>how to refresh -- incremental refresh techniques</a:t>
            </a:r>
          </a:p>
        </p:txBody>
      </p:sp>
    </p:spTree>
    <p:extLst>
      <p:ext uri="{BB962C8B-B14F-4D97-AF65-F5344CB8AC3E}">
        <p14:creationId xmlns:p14="http://schemas.microsoft.com/office/powerpoint/2010/main" val="215761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CF91F028-7440-44C2-AF96-F98B04176E39}" type="slidenum">
              <a:rPr lang="en-US"/>
              <a:pPr/>
              <a:t>38</a:t>
            </a:fld>
            <a:endParaRPr lang="en-US" b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When to Refresh?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periodically (e.g., every night, every week) or after significant events</a:t>
            </a:r>
          </a:p>
          <a:p>
            <a:r>
              <a:rPr lang="en-US"/>
              <a:t>on every update: not warranted unless warehouse data require  current data (up to the minute stock quotes)</a:t>
            </a:r>
          </a:p>
          <a:p>
            <a:r>
              <a:rPr lang="en-US"/>
              <a:t>refresh policy set by administrator based on user needs and traffic</a:t>
            </a:r>
          </a:p>
          <a:p>
            <a:r>
              <a:rPr lang="en-US"/>
              <a:t>possibly different policies for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10705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5C75F148-0808-4187-A87E-82E0DA58B96D}" type="slidenum">
              <a:rPr lang="en-US"/>
              <a:pPr/>
              <a:t>39</a:t>
            </a:fld>
            <a:endParaRPr lang="en-US" b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Refresh techniques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Incremental techniques</a:t>
            </a:r>
          </a:p>
          <a:p>
            <a:pPr lvl="1"/>
            <a:r>
              <a:rPr lang="en-US"/>
              <a:t>detect changes on base tables: replication servers (e.g., Sybase, Oracle, IBM Data Propagator)</a:t>
            </a:r>
          </a:p>
          <a:p>
            <a:pPr lvl="2"/>
            <a:r>
              <a:rPr lang="en-US"/>
              <a:t>snapshots (Oracle)</a:t>
            </a:r>
          </a:p>
          <a:p>
            <a:pPr lvl="2"/>
            <a:r>
              <a:rPr lang="en-US"/>
              <a:t>transaction shipping (Sybase)</a:t>
            </a:r>
          </a:p>
          <a:p>
            <a:pPr lvl="1"/>
            <a:r>
              <a:rPr lang="en-US"/>
              <a:t>compute changes to derived and summary tables</a:t>
            </a:r>
          </a:p>
          <a:p>
            <a:pPr lvl="1"/>
            <a:r>
              <a:rPr lang="en-US"/>
              <a:t>maintain transactional correctness for incremental load</a:t>
            </a:r>
          </a:p>
        </p:txBody>
      </p:sp>
    </p:spTree>
    <p:extLst>
      <p:ext uri="{BB962C8B-B14F-4D97-AF65-F5344CB8AC3E}">
        <p14:creationId xmlns:p14="http://schemas.microsoft.com/office/powerpoint/2010/main" val="3631845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cs typeface="Arial" pitchFamily="34" charset="0"/>
              </a:rPr>
              <a:t>Why Do We Need Data Warehouses?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Consolidation of information resources</a:t>
            </a:r>
          </a:p>
          <a:p>
            <a:r>
              <a:rPr lang="en-US">
                <a:cs typeface="Times New Roman" pitchFamily="18" charset="0"/>
              </a:rPr>
              <a:t>Improved query performance</a:t>
            </a:r>
          </a:p>
          <a:p>
            <a:r>
              <a:rPr lang="en-US">
                <a:cs typeface="Times New Roman" pitchFamily="18" charset="0"/>
              </a:rPr>
              <a:t>Separate research and decision support functions from the operational systems</a:t>
            </a:r>
          </a:p>
          <a:p>
            <a:r>
              <a:rPr lang="en-US">
                <a:cs typeface="Times New Roman" pitchFamily="18" charset="0"/>
              </a:rPr>
              <a:t>Foundation for data mining, data visualization, advanced reporting and OLAP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48482E8C-6282-4243-B9BD-291DD301C3F6}" type="slidenum">
              <a:rPr lang="en-US"/>
              <a:pPr/>
              <a:t>40</a:t>
            </a:fld>
            <a:endParaRPr lang="en-US" b="0"/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How To Detect Changes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Create a snapshot log table to record ids of  updated rows  of source data and timestamp</a:t>
            </a:r>
          </a:p>
          <a:p>
            <a:r>
              <a:rPr lang="en-US"/>
              <a:t>Detect changes by:</a:t>
            </a:r>
          </a:p>
          <a:p>
            <a:pPr lvl="1"/>
            <a:r>
              <a:rPr lang="en-US"/>
              <a:t>Defining after row triggers to update snapshot log when source table changes</a:t>
            </a:r>
          </a:p>
          <a:p>
            <a:pPr lvl="1"/>
            <a:r>
              <a:rPr lang="en-US"/>
              <a:t>Using regular transaction log to detect changes to source data</a:t>
            </a:r>
          </a:p>
        </p:txBody>
      </p:sp>
    </p:spTree>
    <p:extLst>
      <p:ext uri="{BB962C8B-B14F-4D97-AF65-F5344CB8AC3E}">
        <p14:creationId xmlns:p14="http://schemas.microsoft.com/office/powerpoint/2010/main" val="320572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344AF43-8FC6-45BC-BCB3-47C485E30E3A}" type="slidenum">
              <a:rPr lang="en-US"/>
              <a:pPr/>
              <a:t>41</a:t>
            </a:fld>
            <a:endParaRPr lang="en-US" b="0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Querying Data Warehouses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Extensions</a:t>
            </a:r>
          </a:p>
          <a:p>
            <a:r>
              <a:rPr lang="en-US"/>
              <a:t>Multidimensional modeling of data</a:t>
            </a:r>
          </a:p>
          <a:p>
            <a:pPr lvl="1"/>
            <a:r>
              <a:rPr lang="en-US"/>
              <a:t>OLAP </a:t>
            </a:r>
          </a:p>
          <a:p>
            <a:pPr lvl="1"/>
            <a:r>
              <a:rPr lang="en-US"/>
              <a:t>More on OLAP later …</a:t>
            </a:r>
          </a:p>
        </p:txBody>
      </p:sp>
    </p:spTree>
    <p:extLst>
      <p:ext uri="{BB962C8B-B14F-4D97-AF65-F5344CB8AC3E}">
        <p14:creationId xmlns:p14="http://schemas.microsoft.com/office/powerpoint/2010/main" val="221824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746991B9-6719-4A55-B36B-D07B19C474FD}" type="slidenum">
              <a:rPr lang="en-US"/>
              <a:pPr/>
              <a:t>42</a:t>
            </a:fld>
            <a:endParaRPr lang="en-US" b="0"/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SQL Extensions</a:t>
            </a:r>
          </a:p>
        </p:txBody>
      </p:sp>
      <p:sp>
        <p:nvSpPr>
          <p:cNvPr id="64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/>
              <a:t>Extended family of aggregate functions</a:t>
            </a:r>
          </a:p>
          <a:p>
            <a:pPr lvl="1"/>
            <a:r>
              <a:rPr lang="en-US"/>
              <a:t>rank (top 10 customers)</a:t>
            </a:r>
          </a:p>
          <a:p>
            <a:pPr lvl="1"/>
            <a:r>
              <a:rPr lang="en-US"/>
              <a:t>percentile (top 30% of customers)</a:t>
            </a:r>
          </a:p>
          <a:p>
            <a:pPr lvl="1"/>
            <a:r>
              <a:rPr lang="en-US"/>
              <a:t>median, mode</a:t>
            </a:r>
          </a:p>
          <a:p>
            <a:pPr lvl="1"/>
            <a:r>
              <a:rPr lang="en-US"/>
              <a:t>Object Relational Systems allow addition of new aggregate functions</a:t>
            </a:r>
          </a:p>
          <a:p>
            <a:r>
              <a:rPr lang="en-US"/>
              <a:t>Reporting features</a:t>
            </a:r>
          </a:p>
          <a:p>
            <a:pPr lvl="1"/>
            <a:r>
              <a:rPr lang="en-US"/>
              <a:t>running total, cumulative totals</a:t>
            </a:r>
          </a:p>
        </p:txBody>
      </p:sp>
    </p:spTree>
    <p:extLst>
      <p:ext uri="{BB962C8B-B14F-4D97-AF65-F5344CB8AC3E}">
        <p14:creationId xmlns:p14="http://schemas.microsoft.com/office/powerpoint/2010/main" val="78062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0F0C8DAC-2BCA-4D7D-B26A-491A42366B8E}" type="slidenum">
              <a:rPr lang="en-US"/>
              <a:pPr/>
              <a:t>43</a:t>
            </a:fld>
            <a:endParaRPr lang="en-US" b="0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Reporting Tools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Andyne Computing -- GQL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Brio -- BrioQuery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Business Objects -- Business Objects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Cognos -- Impromptu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Information Builders Inc. -- Focus for Windows 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Oracle -- Discoverer2000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Platinum Technology -- SQL*Assist, ProReports 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PowerSoft -- InfoMaker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SAS Institute -- SAS/Assist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Software AG -- Esperant 	</a:t>
            </a:r>
          </a:p>
          <a:p>
            <a:pPr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800"/>
              <a:t>Sterling Software -- VISION:Data</a:t>
            </a:r>
            <a:r>
              <a:rPr kumimoji="0" lang="en-US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70007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1749066E-3398-4D93-B83D-11ABA0256C88}" type="slidenum">
              <a:rPr lang="en-US"/>
              <a:pPr/>
              <a:t>44</a:t>
            </a:fld>
            <a:endParaRPr lang="en-US" b="0"/>
          </a:p>
        </p:txBody>
      </p:sp>
      <p:grpSp>
        <p:nvGrpSpPr>
          <p:cNvPr id="662530" name="Group 2"/>
          <p:cNvGrpSpPr>
            <a:grpSpLocks/>
          </p:cNvGrpSpPr>
          <p:nvPr/>
        </p:nvGrpSpPr>
        <p:grpSpPr bwMode="auto">
          <a:xfrm>
            <a:off x="990600" y="5486400"/>
            <a:ext cx="2133600" cy="533400"/>
            <a:chOff x="432" y="3456"/>
            <a:chExt cx="1344" cy="336"/>
          </a:xfrm>
        </p:grpSpPr>
        <p:sp>
          <p:nvSpPr>
            <p:cNvPr id="662531" name="AutoShape 3"/>
            <p:cNvSpPr>
              <a:spLocks noChangeArrowheads="1"/>
            </p:cNvSpPr>
            <p:nvPr/>
          </p:nvSpPr>
          <p:spPr bwMode="auto">
            <a:xfrm>
              <a:off x="432" y="3456"/>
              <a:ext cx="1344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32" name="Text Box 4"/>
            <p:cNvSpPr txBox="1">
              <a:spLocks noChangeArrowheads="1"/>
            </p:cNvSpPr>
            <p:nvPr/>
          </p:nvSpPr>
          <p:spPr bwMode="auto">
            <a:xfrm>
              <a:off x="432" y="3504"/>
              <a:ext cx="1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Bombay branch</a:t>
              </a:r>
            </a:p>
          </p:txBody>
        </p:sp>
      </p:grpSp>
      <p:grpSp>
        <p:nvGrpSpPr>
          <p:cNvPr id="662533" name="Group 5"/>
          <p:cNvGrpSpPr>
            <a:grpSpLocks/>
          </p:cNvGrpSpPr>
          <p:nvPr/>
        </p:nvGrpSpPr>
        <p:grpSpPr bwMode="auto">
          <a:xfrm>
            <a:off x="3200400" y="5486400"/>
            <a:ext cx="1765300" cy="533400"/>
            <a:chOff x="432" y="3456"/>
            <a:chExt cx="1415" cy="336"/>
          </a:xfrm>
        </p:grpSpPr>
        <p:sp>
          <p:nvSpPr>
            <p:cNvPr id="662534" name="AutoShape 6"/>
            <p:cNvSpPr>
              <a:spLocks noChangeArrowheads="1"/>
            </p:cNvSpPr>
            <p:nvPr/>
          </p:nvSpPr>
          <p:spPr bwMode="auto">
            <a:xfrm>
              <a:off x="432" y="3456"/>
              <a:ext cx="1344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35" name="Text Box 7"/>
            <p:cNvSpPr txBox="1">
              <a:spLocks noChangeArrowheads="1"/>
            </p:cNvSpPr>
            <p:nvPr/>
          </p:nvSpPr>
          <p:spPr bwMode="auto">
            <a:xfrm>
              <a:off x="432" y="3504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Delhi branch</a:t>
              </a:r>
            </a:p>
          </p:txBody>
        </p:sp>
      </p:grpSp>
      <p:grpSp>
        <p:nvGrpSpPr>
          <p:cNvPr id="662536" name="Group 8"/>
          <p:cNvGrpSpPr>
            <a:grpSpLocks/>
          </p:cNvGrpSpPr>
          <p:nvPr/>
        </p:nvGrpSpPr>
        <p:grpSpPr bwMode="auto">
          <a:xfrm>
            <a:off x="5105400" y="5486400"/>
            <a:ext cx="2133600" cy="533400"/>
            <a:chOff x="432" y="3456"/>
            <a:chExt cx="1344" cy="336"/>
          </a:xfrm>
        </p:grpSpPr>
        <p:sp>
          <p:nvSpPr>
            <p:cNvPr id="662537" name="AutoShape 9"/>
            <p:cNvSpPr>
              <a:spLocks noChangeArrowheads="1"/>
            </p:cNvSpPr>
            <p:nvPr/>
          </p:nvSpPr>
          <p:spPr bwMode="auto">
            <a:xfrm>
              <a:off x="432" y="3456"/>
              <a:ext cx="1344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38" name="Text Box 10"/>
            <p:cNvSpPr txBox="1">
              <a:spLocks noChangeArrowheads="1"/>
            </p:cNvSpPr>
            <p:nvPr/>
          </p:nvSpPr>
          <p:spPr bwMode="auto">
            <a:xfrm>
              <a:off x="432" y="3504"/>
              <a:ext cx="1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Calcutta branch</a:t>
              </a:r>
            </a:p>
          </p:txBody>
        </p:sp>
      </p:grpSp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7467600" y="5105400"/>
            <a:ext cx="1219200" cy="990600"/>
            <a:chOff x="4704" y="3216"/>
            <a:chExt cx="768" cy="624"/>
          </a:xfrm>
        </p:grpSpPr>
        <p:sp>
          <p:nvSpPr>
            <p:cNvPr id="662540" name="Rectangle 12"/>
            <p:cNvSpPr>
              <a:spLocks noChangeArrowheads="1"/>
            </p:cNvSpPr>
            <p:nvPr/>
          </p:nvSpPr>
          <p:spPr bwMode="auto">
            <a:xfrm>
              <a:off x="4704" y="3216"/>
              <a:ext cx="76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41" name="Text Box 13"/>
            <p:cNvSpPr txBox="1">
              <a:spLocks noChangeArrowheads="1"/>
            </p:cNvSpPr>
            <p:nvPr/>
          </p:nvSpPr>
          <p:spPr bwMode="auto">
            <a:xfrm>
              <a:off x="4752" y="3264"/>
              <a:ext cx="67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Census</a:t>
              </a:r>
            </a:p>
            <a:p>
              <a:r>
                <a:rPr lang="en-US">
                  <a:latin typeface="Times New Roman" pitchFamily="18" charset="0"/>
                </a:rPr>
                <a:t>data</a:t>
              </a:r>
            </a:p>
          </p:txBody>
        </p:sp>
      </p:grpSp>
      <p:sp>
        <p:nvSpPr>
          <p:cNvPr id="662542" name="Line 14"/>
          <p:cNvSpPr>
            <a:spLocks noChangeShapeType="1"/>
          </p:cNvSpPr>
          <p:nvPr/>
        </p:nvSpPr>
        <p:spPr bwMode="auto">
          <a:xfrm>
            <a:off x="381000" y="4038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43" name="Text Box 15"/>
          <p:cNvSpPr txBox="1">
            <a:spLocks noChangeArrowheads="1"/>
          </p:cNvSpPr>
          <p:nvPr/>
        </p:nvSpPr>
        <p:spPr bwMode="auto">
          <a:xfrm>
            <a:off x="2438400" y="4953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Operational data</a:t>
            </a:r>
          </a:p>
        </p:txBody>
      </p:sp>
      <p:sp>
        <p:nvSpPr>
          <p:cNvPr id="662544" name="Text Box 16"/>
          <p:cNvSpPr txBox="1">
            <a:spLocks noChangeArrowheads="1"/>
          </p:cNvSpPr>
          <p:nvPr/>
        </p:nvSpPr>
        <p:spPr bwMode="auto">
          <a:xfrm>
            <a:off x="228600" y="4343400"/>
            <a:ext cx="18081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Detailed </a:t>
            </a:r>
          </a:p>
          <a:p>
            <a:r>
              <a:rPr lang="en-US" i="1">
                <a:latin typeface="Times New Roman" pitchFamily="18" charset="0"/>
              </a:rPr>
              <a:t>transactional</a:t>
            </a:r>
          </a:p>
          <a:p>
            <a:r>
              <a:rPr lang="en-US" i="1">
                <a:latin typeface="Times New Roman" pitchFamily="18" charset="0"/>
              </a:rPr>
              <a:t>data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2545" name="Rectangle 17"/>
          <p:cNvSpPr>
            <a:spLocks noChangeArrowheads="1"/>
          </p:cNvSpPr>
          <p:nvPr/>
        </p:nvSpPr>
        <p:spPr bwMode="auto">
          <a:xfrm>
            <a:off x="2057400" y="2971800"/>
            <a:ext cx="525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46" name="Text Box 18"/>
          <p:cNvSpPr txBox="1">
            <a:spLocks noChangeArrowheads="1"/>
          </p:cNvSpPr>
          <p:nvPr/>
        </p:nvSpPr>
        <p:spPr bwMode="auto">
          <a:xfrm>
            <a:off x="3124200" y="3048000"/>
            <a:ext cx="306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Data warehouse</a:t>
            </a:r>
          </a:p>
        </p:txBody>
      </p:sp>
      <p:sp>
        <p:nvSpPr>
          <p:cNvPr id="662547" name="Text Box 19"/>
          <p:cNvSpPr txBox="1">
            <a:spLocks noChangeArrowheads="1"/>
          </p:cNvSpPr>
          <p:nvPr/>
        </p:nvSpPr>
        <p:spPr bwMode="auto">
          <a:xfrm>
            <a:off x="288925" y="2708275"/>
            <a:ext cx="153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Merge</a:t>
            </a:r>
          </a:p>
          <a:p>
            <a:r>
              <a:rPr lang="en-US" i="1">
                <a:latin typeface="Times New Roman" pitchFamily="18" charset="0"/>
              </a:rPr>
              <a:t>Clean</a:t>
            </a:r>
          </a:p>
          <a:p>
            <a:r>
              <a:rPr lang="en-US" i="1">
                <a:latin typeface="Times New Roman" pitchFamily="18" charset="0"/>
              </a:rPr>
              <a:t>Summarize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2548" name="Line 20"/>
          <p:cNvSpPr>
            <a:spLocks noChangeShapeType="1"/>
          </p:cNvSpPr>
          <p:nvPr/>
        </p:nvSpPr>
        <p:spPr bwMode="auto">
          <a:xfrm flipV="1">
            <a:off x="2286000" y="3657600"/>
            <a:ext cx="1219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49" name="Line 21"/>
          <p:cNvSpPr>
            <a:spLocks noChangeShapeType="1"/>
          </p:cNvSpPr>
          <p:nvPr/>
        </p:nvSpPr>
        <p:spPr bwMode="auto">
          <a:xfrm flipV="1">
            <a:off x="3886200" y="3657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50" name="Line 22"/>
          <p:cNvSpPr>
            <a:spLocks noChangeShapeType="1"/>
          </p:cNvSpPr>
          <p:nvPr/>
        </p:nvSpPr>
        <p:spPr bwMode="auto">
          <a:xfrm flipH="1" flipV="1">
            <a:off x="4267200" y="3657600"/>
            <a:ext cx="1828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51" name="Line 23"/>
          <p:cNvSpPr>
            <a:spLocks noChangeShapeType="1"/>
          </p:cNvSpPr>
          <p:nvPr/>
        </p:nvSpPr>
        <p:spPr bwMode="auto">
          <a:xfrm flipH="1" flipV="1">
            <a:off x="7162800" y="36576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52" name="Text Box 24"/>
          <p:cNvSpPr txBox="1">
            <a:spLocks noChangeArrowheads="1"/>
          </p:cNvSpPr>
          <p:nvPr/>
        </p:nvSpPr>
        <p:spPr bwMode="auto">
          <a:xfrm>
            <a:off x="533400" y="1143000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Direct</a:t>
            </a:r>
          </a:p>
          <a:p>
            <a:r>
              <a:rPr lang="en-US">
                <a:latin typeface="Times New Roman" pitchFamily="18" charset="0"/>
              </a:rPr>
              <a:t>Query</a:t>
            </a:r>
          </a:p>
        </p:txBody>
      </p:sp>
      <p:sp>
        <p:nvSpPr>
          <p:cNvPr id="662553" name="Text Box 25"/>
          <p:cNvSpPr txBox="1">
            <a:spLocks noChangeArrowheads="1"/>
          </p:cNvSpPr>
          <p:nvPr/>
        </p:nvSpPr>
        <p:spPr bwMode="auto">
          <a:xfrm>
            <a:off x="2514600" y="1143000"/>
            <a:ext cx="1401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Reporting</a:t>
            </a:r>
          </a:p>
          <a:p>
            <a:r>
              <a:rPr lang="en-US">
                <a:latin typeface="Times New Roman" pitchFamily="18" charset="0"/>
              </a:rPr>
              <a:t>tools</a:t>
            </a:r>
          </a:p>
        </p:txBody>
      </p:sp>
      <p:sp>
        <p:nvSpPr>
          <p:cNvPr id="662554" name="Text Box 26"/>
          <p:cNvSpPr txBox="1">
            <a:spLocks noChangeArrowheads="1"/>
          </p:cNvSpPr>
          <p:nvPr/>
        </p:nvSpPr>
        <p:spPr bwMode="auto">
          <a:xfrm>
            <a:off x="6705600" y="990600"/>
            <a:ext cx="1081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Mining</a:t>
            </a:r>
          </a:p>
          <a:p>
            <a:r>
              <a:rPr lang="en-US">
                <a:latin typeface="Times New Roman" pitchFamily="18" charset="0"/>
              </a:rPr>
              <a:t>tools</a:t>
            </a:r>
          </a:p>
        </p:txBody>
      </p:sp>
      <p:grpSp>
        <p:nvGrpSpPr>
          <p:cNvPr id="662555" name="Group 27"/>
          <p:cNvGrpSpPr>
            <a:grpSpLocks/>
          </p:cNvGrpSpPr>
          <p:nvPr/>
        </p:nvGrpSpPr>
        <p:grpSpPr bwMode="auto">
          <a:xfrm>
            <a:off x="4419600" y="914400"/>
            <a:ext cx="1905000" cy="990600"/>
            <a:chOff x="1680" y="1200"/>
            <a:chExt cx="1200" cy="624"/>
          </a:xfrm>
        </p:grpSpPr>
        <p:sp>
          <p:nvSpPr>
            <p:cNvPr id="662556" name="Text Box 28"/>
            <p:cNvSpPr txBox="1">
              <a:spLocks noChangeArrowheads="1"/>
            </p:cNvSpPr>
            <p:nvPr/>
          </p:nvSpPr>
          <p:spPr bwMode="auto">
            <a:xfrm>
              <a:off x="1776" y="1392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OLAP</a:t>
              </a:r>
            </a:p>
          </p:txBody>
        </p:sp>
        <p:sp>
          <p:nvSpPr>
            <p:cNvPr id="662557" name="AutoShape 29"/>
            <p:cNvSpPr>
              <a:spLocks noChangeArrowheads="1"/>
            </p:cNvSpPr>
            <p:nvPr/>
          </p:nvSpPr>
          <p:spPr bwMode="auto">
            <a:xfrm>
              <a:off x="1680" y="1200"/>
              <a:ext cx="1200" cy="624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2558" name="Group 30"/>
          <p:cNvGrpSpPr>
            <a:grpSpLocks/>
          </p:cNvGrpSpPr>
          <p:nvPr/>
        </p:nvGrpSpPr>
        <p:grpSpPr bwMode="auto">
          <a:xfrm>
            <a:off x="381000" y="990600"/>
            <a:ext cx="1905000" cy="990600"/>
            <a:chOff x="1680" y="1200"/>
            <a:chExt cx="1200" cy="624"/>
          </a:xfrm>
        </p:grpSpPr>
        <p:sp>
          <p:nvSpPr>
            <p:cNvPr id="662559" name="Text Box 31"/>
            <p:cNvSpPr txBox="1">
              <a:spLocks noChangeArrowheads="1"/>
            </p:cNvSpPr>
            <p:nvPr/>
          </p:nvSpPr>
          <p:spPr bwMode="auto">
            <a:xfrm>
              <a:off x="1776" y="139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62560" name="AutoShape 32"/>
            <p:cNvSpPr>
              <a:spLocks noChangeArrowheads="1"/>
            </p:cNvSpPr>
            <p:nvPr/>
          </p:nvSpPr>
          <p:spPr bwMode="auto">
            <a:xfrm>
              <a:off x="1680" y="1200"/>
              <a:ext cx="1200" cy="624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2561" name="Group 33"/>
          <p:cNvGrpSpPr>
            <a:grpSpLocks/>
          </p:cNvGrpSpPr>
          <p:nvPr/>
        </p:nvGrpSpPr>
        <p:grpSpPr bwMode="auto">
          <a:xfrm>
            <a:off x="2362200" y="990600"/>
            <a:ext cx="1905000" cy="990600"/>
            <a:chOff x="1680" y="1200"/>
            <a:chExt cx="1200" cy="624"/>
          </a:xfrm>
        </p:grpSpPr>
        <p:sp>
          <p:nvSpPr>
            <p:cNvPr id="662562" name="Text Box 34"/>
            <p:cNvSpPr txBox="1">
              <a:spLocks noChangeArrowheads="1"/>
            </p:cNvSpPr>
            <p:nvPr/>
          </p:nvSpPr>
          <p:spPr bwMode="auto">
            <a:xfrm>
              <a:off x="1776" y="139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62563" name="AutoShape 35"/>
            <p:cNvSpPr>
              <a:spLocks noChangeArrowheads="1"/>
            </p:cNvSpPr>
            <p:nvPr/>
          </p:nvSpPr>
          <p:spPr bwMode="auto">
            <a:xfrm>
              <a:off x="1680" y="1200"/>
              <a:ext cx="1200" cy="624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2564" name="Group 36"/>
          <p:cNvGrpSpPr>
            <a:grpSpLocks/>
          </p:cNvGrpSpPr>
          <p:nvPr/>
        </p:nvGrpSpPr>
        <p:grpSpPr bwMode="auto">
          <a:xfrm>
            <a:off x="6553200" y="838200"/>
            <a:ext cx="1905000" cy="990600"/>
            <a:chOff x="1680" y="1200"/>
            <a:chExt cx="1200" cy="624"/>
          </a:xfrm>
        </p:grpSpPr>
        <p:sp>
          <p:nvSpPr>
            <p:cNvPr id="662565" name="Text Box 37"/>
            <p:cNvSpPr txBox="1">
              <a:spLocks noChangeArrowheads="1"/>
            </p:cNvSpPr>
            <p:nvPr/>
          </p:nvSpPr>
          <p:spPr bwMode="auto">
            <a:xfrm>
              <a:off x="1776" y="139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662566" name="AutoShape 38"/>
            <p:cNvSpPr>
              <a:spLocks noChangeArrowheads="1"/>
            </p:cNvSpPr>
            <p:nvPr/>
          </p:nvSpPr>
          <p:spPr bwMode="auto">
            <a:xfrm>
              <a:off x="1680" y="1200"/>
              <a:ext cx="1200" cy="624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2567" name="Text Box 39"/>
          <p:cNvSpPr txBox="1">
            <a:spLocks noChangeArrowheads="1"/>
          </p:cNvSpPr>
          <p:nvPr/>
        </p:nvSpPr>
        <p:spPr bwMode="auto">
          <a:xfrm>
            <a:off x="2743200" y="304800"/>
            <a:ext cx="382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Decision support tools</a:t>
            </a:r>
          </a:p>
        </p:txBody>
      </p:sp>
      <p:sp>
        <p:nvSpPr>
          <p:cNvPr id="662568" name="Line 40"/>
          <p:cNvSpPr>
            <a:spLocks noChangeShapeType="1"/>
          </p:cNvSpPr>
          <p:nvPr/>
        </p:nvSpPr>
        <p:spPr bwMode="auto">
          <a:xfrm flipH="1" flipV="1">
            <a:off x="1371600" y="1981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69" name="Line 41"/>
          <p:cNvSpPr>
            <a:spLocks noChangeShapeType="1"/>
          </p:cNvSpPr>
          <p:nvPr/>
        </p:nvSpPr>
        <p:spPr bwMode="auto">
          <a:xfrm flipV="1">
            <a:off x="32004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70" name="Line 42"/>
          <p:cNvSpPr>
            <a:spLocks noChangeShapeType="1"/>
          </p:cNvSpPr>
          <p:nvPr/>
        </p:nvSpPr>
        <p:spPr bwMode="auto">
          <a:xfrm flipV="1">
            <a:off x="4343400" y="2209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71" name="Line 43"/>
          <p:cNvSpPr>
            <a:spLocks noChangeShapeType="1"/>
          </p:cNvSpPr>
          <p:nvPr/>
        </p:nvSpPr>
        <p:spPr bwMode="auto">
          <a:xfrm flipV="1">
            <a:off x="5943600" y="2209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2572" name="Text Box 44"/>
          <p:cNvSpPr txBox="1">
            <a:spLocks noChangeArrowheads="1"/>
          </p:cNvSpPr>
          <p:nvPr/>
        </p:nvSpPr>
        <p:spPr bwMode="auto">
          <a:xfrm>
            <a:off x="1981200" y="58674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Oracle</a:t>
            </a:r>
          </a:p>
        </p:txBody>
      </p:sp>
      <p:sp>
        <p:nvSpPr>
          <p:cNvPr id="662573" name="Text Box 45"/>
          <p:cNvSpPr txBox="1">
            <a:spLocks noChangeArrowheads="1"/>
          </p:cNvSpPr>
          <p:nvPr/>
        </p:nvSpPr>
        <p:spPr bwMode="auto">
          <a:xfrm>
            <a:off x="7620000" y="5943600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SAS</a:t>
            </a:r>
          </a:p>
        </p:txBody>
      </p:sp>
      <p:sp>
        <p:nvSpPr>
          <p:cNvPr id="662574" name="Text Box 46"/>
          <p:cNvSpPr txBox="1">
            <a:spLocks noChangeArrowheads="1"/>
          </p:cNvSpPr>
          <p:nvPr/>
        </p:nvSpPr>
        <p:spPr bwMode="auto">
          <a:xfrm>
            <a:off x="7375525" y="2860675"/>
            <a:ext cx="1816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Relational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DBMS+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e.g. Redbrick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2575" name="Text Box 47"/>
          <p:cNvSpPr txBox="1">
            <a:spLocks noChangeArrowheads="1"/>
          </p:cNvSpPr>
          <p:nvPr/>
        </p:nvSpPr>
        <p:spPr bwMode="auto">
          <a:xfrm>
            <a:off x="5943600" y="59436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IMS</a:t>
            </a:r>
          </a:p>
        </p:txBody>
      </p:sp>
      <p:sp>
        <p:nvSpPr>
          <p:cNvPr id="662576" name="Text Box 48"/>
          <p:cNvSpPr txBox="1">
            <a:spLocks noChangeArrowheads="1"/>
          </p:cNvSpPr>
          <p:nvPr/>
        </p:nvSpPr>
        <p:spPr bwMode="auto">
          <a:xfrm>
            <a:off x="2362200" y="1905000"/>
            <a:ext cx="168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Crystal reports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2577" name="Text Box 49"/>
          <p:cNvSpPr txBox="1">
            <a:spLocks noChangeArrowheads="1"/>
          </p:cNvSpPr>
          <p:nvPr/>
        </p:nvSpPr>
        <p:spPr bwMode="auto">
          <a:xfrm>
            <a:off x="4495800" y="18288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Essbase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2578" name="Text Box 50"/>
          <p:cNvSpPr txBox="1">
            <a:spLocks noChangeArrowheads="1"/>
          </p:cNvSpPr>
          <p:nvPr/>
        </p:nvSpPr>
        <p:spPr bwMode="auto">
          <a:xfrm>
            <a:off x="6553200" y="1752600"/>
            <a:ext cx="1906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Intelligent Miner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62579" name="Group 51"/>
          <p:cNvGrpSpPr>
            <a:grpSpLocks/>
          </p:cNvGrpSpPr>
          <p:nvPr/>
        </p:nvGrpSpPr>
        <p:grpSpPr bwMode="auto">
          <a:xfrm>
            <a:off x="6172200" y="4267200"/>
            <a:ext cx="1219200" cy="990600"/>
            <a:chOff x="4704" y="3216"/>
            <a:chExt cx="768" cy="624"/>
          </a:xfrm>
        </p:grpSpPr>
        <p:sp>
          <p:nvSpPr>
            <p:cNvPr id="662580" name="Rectangle 52"/>
            <p:cNvSpPr>
              <a:spLocks noChangeArrowheads="1"/>
            </p:cNvSpPr>
            <p:nvPr/>
          </p:nvSpPr>
          <p:spPr bwMode="auto">
            <a:xfrm>
              <a:off x="4704" y="3216"/>
              <a:ext cx="76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581" name="Text Box 53"/>
            <p:cNvSpPr txBox="1">
              <a:spLocks noChangeArrowheads="1"/>
            </p:cNvSpPr>
            <p:nvPr/>
          </p:nvSpPr>
          <p:spPr bwMode="auto">
            <a:xfrm>
              <a:off x="4752" y="3264"/>
              <a:ext cx="4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GIS</a:t>
              </a:r>
            </a:p>
            <a:p>
              <a:r>
                <a:rPr lang="en-US">
                  <a:latin typeface="Times New Roman" pitchFamily="18" charset="0"/>
                </a:rPr>
                <a:t>data</a:t>
              </a:r>
            </a:p>
          </p:txBody>
        </p:sp>
      </p:grpSp>
      <p:sp>
        <p:nvSpPr>
          <p:cNvPr id="662582" name="Line 54"/>
          <p:cNvSpPr>
            <a:spLocks noChangeShapeType="1"/>
          </p:cNvSpPr>
          <p:nvPr/>
        </p:nvSpPr>
        <p:spPr bwMode="auto">
          <a:xfrm flipH="1" flipV="1">
            <a:off x="6477000" y="3657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6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9656-431F-4836-8045-96D45C2CF9C9}" type="slidenum">
              <a:rPr lang="en-US"/>
              <a:pPr/>
              <a:t>45</a:t>
            </a:fld>
            <a:endParaRPr lang="en-US" b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Deploying Data Warehouses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5562600" cy="4171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800"/>
              <a:t>What business information keeps you in business today? What business information can put you out of business tomorrow?</a:t>
            </a:r>
          </a:p>
          <a:p>
            <a:r>
              <a:rPr lang="en-US" sz="2800"/>
              <a:t>What business information should be a mouse click away?</a:t>
            </a:r>
          </a:p>
          <a:p>
            <a:r>
              <a:rPr lang="en-US" sz="2800"/>
              <a:t>What business conditions are the driving the need for business information?</a:t>
            </a:r>
          </a:p>
        </p:txBody>
      </p:sp>
      <p:graphicFrame>
        <p:nvGraphicFramePr>
          <p:cNvPr id="517125" name="Object 5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5921375" y="2057400"/>
          <a:ext cx="2670175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lip" r:id="rId3" imgW="2409480" imgH="2562120" progId="MS_ClipArt_Gallery.2">
                  <p:embed/>
                </p:oleObj>
              </mc:Choice>
              <mc:Fallback>
                <p:oleObj name="Clip" r:id="rId3" imgW="2409480" imgH="2562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2057400"/>
                        <a:ext cx="2670175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814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B8BD-E4B6-4CF2-98FD-505356550C51}" type="slidenum">
              <a:rPr lang="en-US"/>
              <a:pPr/>
              <a:t>46</a:t>
            </a:fld>
            <a:endParaRPr lang="en-US" b="0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Cultural Considerations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1885950"/>
            <a:ext cx="5435600" cy="4171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800"/>
              <a:t>Not just a technology project	</a:t>
            </a:r>
          </a:p>
          <a:p>
            <a:r>
              <a:rPr lang="en-US" sz="2800"/>
              <a:t>New way of using information to support daily activities and decision making</a:t>
            </a:r>
          </a:p>
          <a:p>
            <a:r>
              <a:rPr lang="en-US" sz="2800"/>
              <a:t>Care must be taken to prepare organization for change</a:t>
            </a:r>
          </a:p>
          <a:p>
            <a:r>
              <a:rPr lang="en-US" sz="2800"/>
              <a:t>Must have organizational backing and support</a:t>
            </a:r>
          </a:p>
        </p:txBody>
      </p:sp>
      <p:graphicFrame>
        <p:nvGraphicFramePr>
          <p:cNvPr id="520197" name="Object 5"/>
          <p:cNvGraphicFramePr>
            <a:graphicFrameLocks noChangeAspect="1"/>
          </p:cNvGraphicFramePr>
          <p:nvPr>
            <p:ph type="clipArt" sz="half" idx="1"/>
          </p:nvPr>
        </p:nvGraphicFramePr>
        <p:xfrm>
          <a:off x="406400" y="2362200"/>
          <a:ext cx="2565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Clip" r:id="rId3" imgW="987840" imgH="937080" progId="MS_ClipArt_Gallery.2">
                  <p:embed/>
                </p:oleObj>
              </mc:Choice>
              <mc:Fallback>
                <p:oleObj name="Clip" r:id="rId3" imgW="987840" imgH="937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2362200"/>
                        <a:ext cx="2565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866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26D4FE24-5D65-43D3-B7C5-C3398404A82F}" type="slidenum">
              <a:rPr lang="en-US"/>
              <a:pPr/>
              <a:t>47</a:t>
            </a:fld>
            <a:endParaRPr lang="en-US" b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User Training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Users must have a higher level of IT proficiency than for operational systems</a:t>
            </a:r>
          </a:p>
          <a:p>
            <a:r>
              <a:rPr lang="en-US"/>
              <a:t>Training to help users analyze data in the warehouse effectively</a:t>
            </a:r>
          </a:p>
        </p:txBody>
      </p:sp>
    </p:spTree>
    <p:extLst>
      <p:ext uri="{BB962C8B-B14F-4D97-AF65-F5344CB8AC3E}">
        <p14:creationId xmlns:p14="http://schemas.microsoft.com/office/powerpoint/2010/main" val="303620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Arial" pitchFamily="34" charset="0"/>
              </a:rPr>
              <a:t>Summary: Building </a:t>
            </a:r>
            <a:r>
              <a:rPr lang="en-US" dirty="0">
                <a:cs typeface="Arial" pitchFamily="34" charset="0"/>
              </a:rPr>
              <a:t>a Data Warehouse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514600"/>
            <a:ext cx="4343400" cy="4114800"/>
          </a:xfrm>
        </p:spPr>
        <p:txBody>
          <a:bodyPr/>
          <a:lstStyle/>
          <a:p>
            <a:pPr lvl="1"/>
            <a:r>
              <a:rPr lang="en-US">
                <a:cs typeface="Arial" pitchFamily="34" charset="0"/>
              </a:rPr>
              <a:t>Analysis</a:t>
            </a:r>
          </a:p>
          <a:p>
            <a:pPr lvl="1"/>
            <a:r>
              <a:rPr lang="en-US">
                <a:cs typeface="Arial" pitchFamily="34" charset="0"/>
              </a:rPr>
              <a:t>Design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Arial" pitchFamily="34" charset="0"/>
              </a:rPr>
              <a:t>Import data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Arial" pitchFamily="34" charset="0"/>
              </a:rPr>
              <a:t>Install front-end tools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Arial" pitchFamily="34" charset="0"/>
              </a:rPr>
              <a:t>Test and deploy</a:t>
            </a:r>
            <a:endParaRPr lang="en-US"/>
          </a:p>
        </p:txBody>
      </p:sp>
      <p:pic>
        <p:nvPicPr>
          <p:cNvPr id="18436" name="Picture 4" descr="arrows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2552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19400" y="1752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Data Warehouse Lifecycle</a:t>
            </a:r>
          </a:p>
        </p:txBody>
      </p:sp>
    </p:spTree>
    <p:extLst>
      <p:ext uri="{BB962C8B-B14F-4D97-AF65-F5344CB8AC3E}">
        <p14:creationId xmlns:p14="http://schemas.microsoft.com/office/powerpoint/2010/main" val="27501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case -- the </a:t>
            </a:r>
            <a:r>
              <a:rPr lang="en-US" dirty="0"/>
              <a:t>STORET Central Warehouse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lang="en-US"/>
              <a:t>Improved performance and faster data retrieval</a:t>
            </a:r>
          </a:p>
          <a:p>
            <a:r>
              <a:rPr lang="en-US"/>
              <a:t>Ability to produce larger reports</a:t>
            </a:r>
          </a:p>
          <a:p>
            <a:r>
              <a:rPr lang="en-US"/>
              <a:t>Ability to provide more data query options</a:t>
            </a:r>
          </a:p>
          <a:p>
            <a:r>
              <a:rPr lang="en-US"/>
              <a:t>Streamlined application navigation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162800" y="3429000"/>
          <a:ext cx="16002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3" imgW="950760" imgH="923400" progId="Visio.Drawing.6">
                  <p:embed/>
                </p:oleObj>
              </mc:Choice>
              <mc:Fallback>
                <p:oleObj name="VISIO" r:id="rId3" imgW="950760" imgH="923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9000"/>
                        <a:ext cx="1600200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2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91855F90-66F6-4289-AF95-7A7479648EE2}" type="slidenum">
              <a:rPr lang="en-US"/>
              <a:pPr/>
              <a:t>5</a:t>
            </a:fld>
            <a:endParaRPr lang="en-US" b="0"/>
          </a:p>
        </p:txBody>
      </p:sp>
      <p:graphicFrame>
        <p:nvGraphicFramePr>
          <p:cNvPr id="541698" name="Object 1026"/>
          <p:cNvGraphicFramePr>
            <a:graphicFrameLocks noChangeAspect="1"/>
          </p:cNvGraphicFramePr>
          <p:nvPr/>
        </p:nvGraphicFramePr>
        <p:xfrm>
          <a:off x="3124200" y="2895600"/>
          <a:ext cx="26225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3" imgW="3946320" imgH="3970080" progId="MS_ClipArt_Gallery.2">
                  <p:embed/>
                </p:oleObj>
              </mc:Choice>
              <mc:Fallback>
                <p:oleObj name="Clip" r:id="rId3" imgW="3946320" imgH="3970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26225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723" name="Group 1051"/>
          <p:cNvGrpSpPr>
            <a:grpSpLocks/>
          </p:cNvGrpSpPr>
          <p:nvPr/>
        </p:nvGrpSpPr>
        <p:grpSpPr bwMode="auto">
          <a:xfrm>
            <a:off x="3048000" y="1600200"/>
            <a:ext cx="2452688" cy="1423988"/>
            <a:chOff x="1920" y="1008"/>
            <a:chExt cx="1545" cy="897"/>
          </a:xfrm>
        </p:grpSpPr>
        <p:sp>
          <p:nvSpPr>
            <p:cNvPr id="541699" name="Oval 1027"/>
            <p:cNvSpPr>
              <a:spLocks noChangeArrowheads="1"/>
            </p:cNvSpPr>
            <p:nvPr/>
          </p:nvSpPr>
          <p:spPr bwMode="auto">
            <a:xfrm>
              <a:off x="1920" y="1008"/>
              <a:ext cx="1545" cy="6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Which are our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 lowest/highest margin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customers ?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41711" name="Line 1039"/>
            <p:cNvSpPr>
              <a:spLocks noChangeShapeType="1"/>
            </p:cNvSpPr>
            <p:nvPr/>
          </p:nvSpPr>
          <p:spPr bwMode="auto">
            <a:xfrm>
              <a:off x="2688" y="168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1728" name="Group 1056"/>
          <p:cNvGrpSpPr>
            <a:grpSpLocks/>
          </p:cNvGrpSpPr>
          <p:nvPr/>
        </p:nvGrpSpPr>
        <p:grpSpPr bwMode="auto">
          <a:xfrm>
            <a:off x="5486400" y="2286000"/>
            <a:ext cx="3048000" cy="1447800"/>
            <a:chOff x="3456" y="1440"/>
            <a:chExt cx="1920" cy="912"/>
          </a:xfrm>
        </p:grpSpPr>
        <p:sp>
          <p:nvSpPr>
            <p:cNvPr id="541701" name="Oval 1029"/>
            <p:cNvSpPr>
              <a:spLocks noChangeArrowheads="1"/>
            </p:cNvSpPr>
            <p:nvPr/>
          </p:nvSpPr>
          <p:spPr bwMode="auto">
            <a:xfrm>
              <a:off x="3600" y="1440"/>
              <a:ext cx="1776" cy="9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Who are my customers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and what products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are they buying?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41713" name="Line 1041"/>
            <p:cNvSpPr>
              <a:spLocks noChangeShapeType="1"/>
            </p:cNvSpPr>
            <p:nvPr/>
          </p:nvSpPr>
          <p:spPr bwMode="auto">
            <a:xfrm flipH="1">
              <a:off x="3456" y="2112"/>
              <a:ext cx="25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1727" name="Group 1055"/>
          <p:cNvGrpSpPr>
            <a:grpSpLocks/>
          </p:cNvGrpSpPr>
          <p:nvPr/>
        </p:nvGrpSpPr>
        <p:grpSpPr bwMode="auto">
          <a:xfrm>
            <a:off x="5334000" y="4267200"/>
            <a:ext cx="3554413" cy="1239838"/>
            <a:chOff x="3360" y="2688"/>
            <a:chExt cx="2239" cy="781"/>
          </a:xfrm>
        </p:grpSpPr>
        <p:sp>
          <p:nvSpPr>
            <p:cNvPr id="541703" name="Oval 1031"/>
            <p:cNvSpPr>
              <a:spLocks noChangeArrowheads="1"/>
            </p:cNvSpPr>
            <p:nvPr/>
          </p:nvSpPr>
          <p:spPr bwMode="auto">
            <a:xfrm>
              <a:off x="3840" y="2688"/>
              <a:ext cx="1759" cy="7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Which customers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 are most likely to go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to the competition ?</a:t>
              </a:r>
              <a:r>
                <a:rPr lang="en-US" sz="1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1715" name="Line 1043"/>
            <p:cNvSpPr>
              <a:spLocks noChangeShapeType="1"/>
            </p:cNvSpPr>
            <p:nvPr/>
          </p:nvSpPr>
          <p:spPr bwMode="auto">
            <a:xfrm flipH="1" flipV="1">
              <a:off x="3360" y="3024"/>
              <a:ext cx="48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1726" name="Group 1054"/>
          <p:cNvGrpSpPr>
            <a:grpSpLocks/>
          </p:cNvGrpSpPr>
          <p:nvPr/>
        </p:nvGrpSpPr>
        <p:grpSpPr bwMode="auto">
          <a:xfrm>
            <a:off x="3124200" y="5029200"/>
            <a:ext cx="2570163" cy="1676400"/>
            <a:chOff x="1968" y="3168"/>
            <a:chExt cx="1619" cy="1056"/>
          </a:xfrm>
        </p:grpSpPr>
        <p:sp>
          <p:nvSpPr>
            <p:cNvPr id="541709" name="Oval 1037"/>
            <p:cNvSpPr>
              <a:spLocks noChangeArrowheads="1"/>
            </p:cNvSpPr>
            <p:nvPr/>
          </p:nvSpPr>
          <p:spPr bwMode="auto">
            <a:xfrm>
              <a:off x="1968" y="3360"/>
              <a:ext cx="1619" cy="86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What impact will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new products/services </a:t>
              </a:r>
            </a:p>
            <a:p>
              <a:pPr algn="ctr"/>
              <a:r>
                <a:rPr lang="en-US" sz="1800">
                  <a:latin typeface="Tahoma" pitchFamily="34" charset="0"/>
                </a:rPr>
                <a:t>have on revenue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and margins?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41717" name="Line 1045"/>
            <p:cNvSpPr>
              <a:spLocks noChangeShapeType="1"/>
            </p:cNvSpPr>
            <p:nvPr/>
          </p:nvSpPr>
          <p:spPr bwMode="auto">
            <a:xfrm flipV="1">
              <a:off x="2784" y="316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1725" name="Group 1053"/>
          <p:cNvGrpSpPr>
            <a:grpSpLocks/>
          </p:cNvGrpSpPr>
          <p:nvPr/>
        </p:nvGrpSpPr>
        <p:grpSpPr bwMode="auto">
          <a:xfrm>
            <a:off x="152400" y="4114800"/>
            <a:ext cx="3154363" cy="1450975"/>
            <a:chOff x="96" y="2592"/>
            <a:chExt cx="1987" cy="914"/>
          </a:xfrm>
        </p:grpSpPr>
        <p:sp>
          <p:nvSpPr>
            <p:cNvPr id="541708" name="Oval 1036"/>
            <p:cNvSpPr>
              <a:spLocks noChangeArrowheads="1"/>
            </p:cNvSpPr>
            <p:nvPr/>
          </p:nvSpPr>
          <p:spPr bwMode="auto">
            <a:xfrm>
              <a:off x="96" y="2592"/>
              <a:ext cx="1619" cy="9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What product prom-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-otions have the biggest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impact on revenue?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41718" name="Line 1046"/>
            <p:cNvSpPr>
              <a:spLocks noChangeShapeType="1"/>
            </p:cNvSpPr>
            <p:nvPr/>
          </p:nvSpPr>
          <p:spPr bwMode="auto">
            <a:xfrm flipV="1">
              <a:off x="1728" y="3024"/>
              <a:ext cx="3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1724" name="Group 1052"/>
          <p:cNvGrpSpPr>
            <a:grpSpLocks/>
          </p:cNvGrpSpPr>
          <p:nvPr/>
        </p:nvGrpSpPr>
        <p:grpSpPr bwMode="auto">
          <a:xfrm>
            <a:off x="457200" y="2743200"/>
            <a:ext cx="2819400" cy="1196975"/>
            <a:chOff x="288" y="1728"/>
            <a:chExt cx="1776" cy="754"/>
          </a:xfrm>
        </p:grpSpPr>
        <p:sp>
          <p:nvSpPr>
            <p:cNvPr id="541706" name="Oval 1034"/>
            <p:cNvSpPr>
              <a:spLocks noChangeArrowheads="1"/>
            </p:cNvSpPr>
            <p:nvPr/>
          </p:nvSpPr>
          <p:spPr bwMode="auto">
            <a:xfrm>
              <a:off x="288" y="1728"/>
              <a:ext cx="1536" cy="7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pitchFamily="34" charset="0"/>
                </a:rPr>
                <a:t>What is the most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effective distribution </a:t>
              </a:r>
              <a:br>
                <a:rPr lang="en-US" sz="1800">
                  <a:latin typeface="Tahoma" pitchFamily="34" charset="0"/>
                </a:rPr>
              </a:br>
              <a:r>
                <a:rPr lang="en-US" sz="1800">
                  <a:latin typeface="Tahoma" pitchFamily="34" charset="0"/>
                </a:rPr>
                <a:t>channel?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541720" name="Line 1048"/>
            <p:cNvSpPr>
              <a:spLocks noChangeShapeType="1"/>
            </p:cNvSpPr>
            <p:nvPr/>
          </p:nvSpPr>
          <p:spPr bwMode="auto">
            <a:xfrm>
              <a:off x="1824" y="2160"/>
              <a:ext cx="24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1722" name="Rectangle 1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Why Data Warehousing?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 descr="warehouse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6672"/>
            <a:ext cx="8305800" cy="61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4800" cy="676672"/>
          </a:xfrm>
          <a:noFill/>
          <a:ln/>
        </p:spPr>
        <p:txBody>
          <a:bodyPr anchor="ctr">
            <a:normAutofit fontScale="90000"/>
          </a:bodyPr>
          <a:lstStyle/>
          <a:p>
            <a:r>
              <a:rPr lang="en-US" dirty="0"/>
              <a:t>Old Web 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31062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Central Warehouse Application Flow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657600" y="17526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Search Criteria</a:t>
            </a:r>
            <a:br>
              <a:rPr lang="en-US" sz="1600">
                <a:latin typeface="Times New Roman" pitchFamily="18" charset="0"/>
              </a:rPr>
            </a:br>
            <a:r>
              <a:rPr lang="en-US" sz="1600">
                <a:latin typeface="Times New Roman" pitchFamily="18" charset="0"/>
              </a:rPr>
              <a:t> Selection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657600" y="32385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Report Size Feedback/</a:t>
            </a:r>
          </a:p>
          <a:p>
            <a:pPr algn="ctr" eaLnBrk="1" hangingPunct="1"/>
            <a:r>
              <a:rPr lang="en-US" sz="1600">
                <a:latin typeface="Times New Roman" pitchFamily="18" charset="0"/>
              </a:rPr>
              <a:t>Report Customization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657600" y="47244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Report Generation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 flipV="1">
            <a:off x="2819400" y="228600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4419600" y="2667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4419600" y="414813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>
            <a:hlinkClick r:id="rId2"/>
          </p:cNvPr>
          <p:cNvSpPr txBox="1">
            <a:spLocks noChangeArrowheads="1"/>
          </p:cNvSpPr>
          <p:nvPr/>
        </p:nvSpPr>
        <p:spPr bwMode="auto">
          <a:xfrm>
            <a:off x="990600" y="2330450"/>
            <a:ext cx="3430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hlinkClick r:id="rId3"/>
              </a:rPr>
              <a:t>http://epa.gov/storet/dw_home.html</a:t>
            </a:r>
            <a:endParaRPr lang="en-US" sz="2000" dirty="0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62000" y="1752600"/>
            <a:ext cx="383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STORET Central Warehouse:</a:t>
            </a:r>
          </a:p>
        </p:txBody>
      </p:sp>
      <p:sp>
        <p:nvSpPr>
          <p:cNvPr id="53262" name="Rectangle 14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6629400" cy="785813"/>
          </a:xfrm>
        </p:spPr>
        <p:txBody>
          <a:bodyPr/>
          <a:lstStyle/>
          <a:p>
            <a:r>
              <a:rPr lang="en-US" dirty="0"/>
              <a:t>Web Application Demo</a:t>
            </a:r>
          </a:p>
        </p:txBody>
      </p:sp>
      <p:pic>
        <p:nvPicPr>
          <p:cNvPr id="53261" name="Picture 13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352800"/>
            <a:ext cx="3371850" cy="26177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7"/>
          <p:cNvPicPr>
            <a:picLocks noChangeAspect="1" noChangeArrowheads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3352800"/>
            <a:ext cx="3370263" cy="261778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3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STORET Central Warehouse </a:t>
            </a:r>
            <a:r>
              <a:rPr lang="en-US" dirty="0">
                <a:latin typeface="Helvetica Black"/>
                <a:cs typeface="Arial" pitchFamily="34" charset="0"/>
              </a:rPr>
              <a:t>–</a:t>
            </a:r>
            <a:r>
              <a:rPr lang="en-US" dirty="0">
                <a:cs typeface="Arial" pitchFamily="34" charset="0"/>
              </a:rPr>
              <a:t> Potential Future Enhancements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226" y="1905000"/>
            <a:ext cx="7772400" cy="4114800"/>
          </a:xfrm>
        </p:spPr>
        <p:txBody>
          <a:bodyPr/>
          <a:lstStyle/>
          <a:p>
            <a:r>
              <a:rPr lang="en-US" dirty="0">
                <a:cs typeface="Arial" pitchFamily="34" charset="0"/>
              </a:rPr>
              <a:t>More query functionality</a:t>
            </a:r>
          </a:p>
          <a:p>
            <a:r>
              <a:rPr lang="en-US" dirty="0">
                <a:cs typeface="Arial" pitchFamily="34" charset="0"/>
              </a:rPr>
              <a:t>Additional report types</a:t>
            </a:r>
          </a:p>
          <a:p>
            <a:r>
              <a:rPr lang="en-US" dirty="0">
                <a:cs typeface="Arial" pitchFamily="34" charset="0"/>
              </a:rPr>
              <a:t>Web Services</a:t>
            </a:r>
          </a:p>
          <a:p>
            <a:r>
              <a:rPr lang="en-US" dirty="0">
                <a:cs typeface="Arial" pitchFamily="34" charset="0"/>
              </a:rPr>
              <a:t>Additional source systems?</a:t>
            </a: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267200" y="4191000"/>
          <a:ext cx="424180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3" imgW="5586480" imgH="2971800" progId="Visio.Drawing.6">
                  <p:embed/>
                </p:oleObj>
              </mc:Choice>
              <mc:Fallback>
                <p:oleObj name="VISIO" r:id="rId3" imgW="5586480" imgH="297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91000"/>
                        <a:ext cx="4241800" cy="225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 Components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28600" y="1828800"/>
          <a:ext cx="8305800" cy="389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3" imgW="7418299" imgH="3430372" progId="Visio.Drawing.6">
                  <p:embed/>
                </p:oleObj>
              </mc:Choice>
              <mc:Fallback>
                <p:oleObj name="Visio" r:id="rId3" imgW="7418299" imgH="34303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8305800" cy="389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239000" y="6400800"/>
            <a:ext cx="1403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SOURCE:  </a:t>
            </a:r>
            <a:r>
              <a:rPr lang="en-US" sz="900"/>
              <a:t>Ralph Kimball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649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Data Warehouse Components – Detailed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7239000" y="6400800"/>
            <a:ext cx="1403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SOURCE:  </a:t>
            </a:r>
            <a:r>
              <a:rPr lang="en-US" sz="900"/>
              <a:t>Ralph Kimball</a:t>
            </a:r>
            <a:endParaRPr lang="en-US" sz="1200"/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>
            <p:ph idx="1"/>
          </p:nvPr>
        </p:nvGraphicFramePr>
        <p:xfrm>
          <a:off x="107950" y="1733550"/>
          <a:ext cx="8610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Visio" r:id="rId3" imgW="7418299" imgH="3430372" progId="Visio.Drawing.6">
                  <p:embed/>
                </p:oleObj>
              </mc:Choice>
              <mc:Fallback>
                <p:oleObj name="Visio" r:id="rId3" imgW="7418299" imgH="34303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733550"/>
                        <a:ext cx="8610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42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</p:spPr>
        <p:txBody>
          <a:bodyPr/>
          <a:lstStyle/>
          <a:p>
            <a:fld id="{4E253B2D-B641-4ED4-BEEA-D6D567CAE216}" type="slidenum">
              <a:rPr lang="en-US"/>
              <a:pPr/>
              <a:t>56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/>
              <a:t>Online analytical processing</a:t>
            </a:r>
            <a:br>
              <a:rPr lang="en-US" dirty="0"/>
            </a:br>
            <a:r>
              <a:rPr lang="en-US" dirty="0" smtClean="0"/>
              <a:t>(OLAP)</a:t>
            </a:r>
            <a:endParaRPr lang="en-US" dirty="0"/>
          </a:p>
        </p:txBody>
      </p:sp>
      <p:pic>
        <p:nvPicPr>
          <p:cNvPr id="68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1752214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30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5E2ED730-2797-4A31-B97E-66ED89603DDF}" type="slidenum">
              <a:rPr lang="en-US"/>
              <a:pPr/>
              <a:t>57</a:t>
            </a:fld>
            <a:endParaRPr lang="en-US" b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Nature of OLAP Analysis</a:t>
            </a:r>
          </a:p>
        </p:txBody>
      </p:sp>
      <p:sp>
        <p:nvSpPr>
          <p:cNvPr id="65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6400" y="1885950"/>
            <a:ext cx="8178800" cy="4171950"/>
          </a:xfrm>
        </p:spPr>
        <p:txBody>
          <a:bodyPr/>
          <a:lstStyle/>
          <a:p>
            <a:r>
              <a:rPr lang="en-US"/>
              <a:t>Aggregation -- (total sales, percent-to-total)</a:t>
            </a:r>
          </a:p>
          <a:p>
            <a:r>
              <a:rPr lang="en-US"/>
              <a:t>Comparison -- Budget vs. Expenses</a:t>
            </a:r>
          </a:p>
          <a:p>
            <a:r>
              <a:rPr lang="en-US"/>
              <a:t>Ranking -- Top 10, quartile analysis</a:t>
            </a:r>
          </a:p>
          <a:p>
            <a:r>
              <a:rPr lang="en-US"/>
              <a:t>Access to detailed and aggregate data</a:t>
            </a:r>
          </a:p>
          <a:p>
            <a:r>
              <a:rPr lang="en-US"/>
              <a:t>Complex criteria specification</a:t>
            </a:r>
          </a:p>
          <a:p>
            <a:r>
              <a:rPr lang="en-US"/>
              <a:t>Visualization</a:t>
            </a:r>
          </a:p>
          <a:p>
            <a:r>
              <a:rPr lang="en-US" sz="2800">
                <a:solidFill>
                  <a:schemeClr val="hlink"/>
                </a:solidFill>
              </a:rPr>
              <a:t>Need interactive response to aggregate queries</a:t>
            </a:r>
          </a:p>
        </p:txBody>
      </p:sp>
    </p:spTree>
    <p:extLst>
      <p:ext uri="{BB962C8B-B14F-4D97-AF65-F5344CB8AC3E}">
        <p14:creationId xmlns:p14="http://schemas.microsoft.com/office/powerpoint/2010/main" val="4598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FC19477C-D5B7-4683-8201-398BAD050E96}" type="slidenum">
              <a:rPr lang="en-US"/>
              <a:pPr/>
              <a:t>58</a:t>
            </a:fld>
            <a:endParaRPr lang="en-US" b="0"/>
          </a:p>
        </p:txBody>
      </p:sp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1066800" y="1905000"/>
            <a:ext cx="9144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565150" indent="-565150"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endParaRPr lang="en-US" sz="32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grpSp>
        <p:nvGrpSpPr>
          <p:cNvPr id="655363" name="Group 3"/>
          <p:cNvGrpSpPr>
            <a:grpSpLocks/>
          </p:cNvGrpSpPr>
          <p:nvPr/>
        </p:nvGrpSpPr>
        <p:grpSpPr bwMode="auto">
          <a:xfrm>
            <a:off x="1714500" y="5638800"/>
            <a:ext cx="1898650" cy="838200"/>
            <a:chOff x="1190" y="3072"/>
            <a:chExt cx="1196" cy="528"/>
          </a:xfrm>
        </p:grpSpPr>
        <p:sp>
          <p:nvSpPr>
            <p:cNvPr id="655364" name="Rectangle 4"/>
            <p:cNvSpPr>
              <a:spLocks noChangeArrowheads="1"/>
            </p:cNvSpPr>
            <p:nvPr/>
          </p:nvSpPr>
          <p:spPr bwMode="auto">
            <a:xfrm>
              <a:off x="1392" y="3312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Month</a:t>
              </a:r>
            </a:p>
          </p:txBody>
        </p:sp>
        <p:sp>
          <p:nvSpPr>
            <p:cNvPr id="655365" name="Line 5"/>
            <p:cNvSpPr>
              <a:spLocks noChangeShapeType="1"/>
            </p:cNvSpPr>
            <p:nvPr/>
          </p:nvSpPr>
          <p:spPr bwMode="auto">
            <a:xfrm>
              <a:off x="1200" y="307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66" name="Rectangle 6"/>
            <p:cNvSpPr>
              <a:spLocks noChangeArrowheads="1"/>
            </p:cNvSpPr>
            <p:nvPr/>
          </p:nvSpPr>
          <p:spPr bwMode="auto">
            <a:xfrm>
              <a:off x="1190" y="312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1 </a:t>
              </a:r>
            </a:p>
          </p:txBody>
        </p:sp>
        <p:sp>
          <p:nvSpPr>
            <p:cNvPr id="655367" name="Rectangle 7"/>
            <p:cNvSpPr>
              <a:spLocks noChangeArrowheads="1"/>
            </p:cNvSpPr>
            <p:nvPr/>
          </p:nvSpPr>
          <p:spPr bwMode="auto">
            <a:xfrm>
              <a:off x="1358" y="31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2</a:t>
              </a:r>
            </a:p>
          </p:txBody>
        </p:sp>
        <p:sp>
          <p:nvSpPr>
            <p:cNvPr id="655368" name="Rectangle 8"/>
            <p:cNvSpPr>
              <a:spLocks noChangeArrowheads="1"/>
            </p:cNvSpPr>
            <p:nvPr/>
          </p:nvSpPr>
          <p:spPr bwMode="auto">
            <a:xfrm>
              <a:off x="1536" y="312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3 </a:t>
              </a:r>
            </a:p>
          </p:txBody>
        </p:sp>
        <p:sp>
          <p:nvSpPr>
            <p:cNvPr id="655369" name="Rectangle 9"/>
            <p:cNvSpPr>
              <a:spLocks noChangeArrowheads="1"/>
            </p:cNvSpPr>
            <p:nvPr/>
          </p:nvSpPr>
          <p:spPr bwMode="auto">
            <a:xfrm>
              <a:off x="1657" y="312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4 </a:t>
              </a:r>
            </a:p>
          </p:txBody>
        </p:sp>
        <p:sp>
          <p:nvSpPr>
            <p:cNvPr id="655370" name="Rectangle 10"/>
            <p:cNvSpPr>
              <a:spLocks noChangeArrowheads="1"/>
            </p:cNvSpPr>
            <p:nvPr/>
          </p:nvSpPr>
          <p:spPr bwMode="auto">
            <a:xfrm>
              <a:off x="2160" y="3120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7</a:t>
              </a:r>
            </a:p>
          </p:txBody>
        </p:sp>
        <p:sp>
          <p:nvSpPr>
            <p:cNvPr id="655371" name="Rectangle 11"/>
            <p:cNvSpPr>
              <a:spLocks noChangeArrowheads="1"/>
            </p:cNvSpPr>
            <p:nvPr/>
          </p:nvSpPr>
          <p:spPr bwMode="auto">
            <a:xfrm>
              <a:off x="1993" y="312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6 </a:t>
              </a:r>
            </a:p>
          </p:txBody>
        </p:sp>
        <p:sp>
          <p:nvSpPr>
            <p:cNvPr id="655372" name="Rectangle 12"/>
            <p:cNvSpPr>
              <a:spLocks noChangeArrowheads="1"/>
            </p:cNvSpPr>
            <p:nvPr/>
          </p:nvSpPr>
          <p:spPr bwMode="auto">
            <a:xfrm>
              <a:off x="1825" y="312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5 </a:t>
              </a:r>
            </a:p>
          </p:txBody>
        </p:sp>
      </p:grpSp>
      <p:grpSp>
        <p:nvGrpSpPr>
          <p:cNvPr id="655373" name="Group 13"/>
          <p:cNvGrpSpPr>
            <a:grpSpLocks/>
          </p:cNvGrpSpPr>
          <p:nvPr/>
        </p:nvGrpSpPr>
        <p:grpSpPr bwMode="auto">
          <a:xfrm>
            <a:off x="280988" y="3825875"/>
            <a:ext cx="1633537" cy="1951038"/>
            <a:chOff x="287" y="1930"/>
            <a:chExt cx="1029" cy="1229"/>
          </a:xfrm>
        </p:grpSpPr>
        <p:sp>
          <p:nvSpPr>
            <p:cNvPr id="655374" name="Rectangle 14"/>
            <p:cNvSpPr>
              <a:spLocks noChangeArrowheads="1"/>
            </p:cNvSpPr>
            <p:nvPr/>
          </p:nvSpPr>
          <p:spPr bwMode="auto">
            <a:xfrm rot="16200000">
              <a:off x="10" y="2207"/>
              <a:ext cx="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Product</a:t>
              </a:r>
            </a:p>
          </p:txBody>
        </p:sp>
        <p:sp>
          <p:nvSpPr>
            <p:cNvPr id="655375" name="Rectangle 15"/>
            <p:cNvSpPr>
              <a:spLocks noChangeArrowheads="1"/>
            </p:cNvSpPr>
            <p:nvPr/>
          </p:nvSpPr>
          <p:spPr bwMode="auto">
            <a:xfrm>
              <a:off x="384" y="2736"/>
              <a:ext cx="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Toothpaste </a:t>
              </a:r>
            </a:p>
          </p:txBody>
        </p:sp>
        <p:sp>
          <p:nvSpPr>
            <p:cNvPr id="655376" name="Line 16"/>
            <p:cNvSpPr>
              <a:spLocks noChangeShapeType="1"/>
            </p:cNvSpPr>
            <p:nvPr/>
          </p:nvSpPr>
          <p:spPr bwMode="auto">
            <a:xfrm>
              <a:off x="1200" y="2016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77" name="Rectangle 17"/>
            <p:cNvSpPr>
              <a:spLocks noChangeArrowheads="1"/>
            </p:cNvSpPr>
            <p:nvPr/>
          </p:nvSpPr>
          <p:spPr bwMode="auto">
            <a:xfrm>
              <a:off x="672" y="201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Juice</a:t>
              </a:r>
            </a:p>
          </p:txBody>
        </p:sp>
        <p:sp>
          <p:nvSpPr>
            <p:cNvPr id="655378" name="Rectangle 18"/>
            <p:cNvSpPr>
              <a:spLocks noChangeArrowheads="1"/>
            </p:cNvSpPr>
            <p:nvPr/>
          </p:nvSpPr>
          <p:spPr bwMode="auto">
            <a:xfrm>
              <a:off x="672" y="2160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Cola</a:t>
              </a:r>
            </a:p>
          </p:txBody>
        </p:sp>
        <p:sp>
          <p:nvSpPr>
            <p:cNvPr id="655379" name="Rectangle 19"/>
            <p:cNvSpPr>
              <a:spLocks noChangeArrowheads="1"/>
            </p:cNvSpPr>
            <p:nvPr/>
          </p:nvSpPr>
          <p:spPr bwMode="auto">
            <a:xfrm>
              <a:off x="720" y="235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Milk </a:t>
              </a:r>
            </a:p>
          </p:txBody>
        </p:sp>
        <p:sp>
          <p:nvSpPr>
            <p:cNvPr id="655380" name="Rectangle 20"/>
            <p:cNvSpPr>
              <a:spLocks noChangeArrowheads="1"/>
            </p:cNvSpPr>
            <p:nvPr/>
          </p:nvSpPr>
          <p:spPr bwMode="auto">
            <a:xfrm>
              <a:off x="624" y="2544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Cream</a:t>
              </a:r>
            </a:p>
          </p:txBody>
        </p:sp>
        <p:sp>
          <p:nvSpPr>
            <p:cNvPr id="655381" name="Rectangle 21"/>
            <p:cNvSpPr>
              <a:spLocks noChangeArrowheads="1"/>
            </p:cNvSpPr>
            <p:nvPr/>
          </p:nvSpPr>
          <p:spPr bwMode="auto">
            <a:xfrm>
              <a:off x="672" y="292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Soap </a:t>
              </a:r>
            </a:p>
          </p:txBody>
        </p:sp>
      </p:grpSp>
      <p:grpSp>
        <p:nvGrpSpPr>
          <p:cNvPr id="655382" name="Group 22"/>
          <p:cNvGrpSpPr>
            <a:grpSpLocks/>
          </p:cNvGrpSpPr>
          <p:nvPr/>
        </p:nvGrpSpPr>
        <p:grpSpPr bwMode="auto">
          <a:xfrm>
            <a:off x="1958975" y="3962400"/>
            <a:ext cx="1600200" cy="1687513"/>
            <a:chOff x="2112" y="1392"/>
            <a:chExt cx="1008" cy="1063"/>
          </a:xfrm>
        </p:grpSpPr>
        <p:sp>
          <p:nvSpPr>
            <p:cNvPr id="655383" name="Line 23"/>
            <p:cNvSpPr>
              <a:spLocks noChangeShapeType="1"/>
            </p:cNvSpPr>
            <p:nvPr/>
          </p:nvSpPr>
          <p:spPr bwMode="auto">
            <a:xfrm>
              <a:off x="2112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4" name="Line 24"/>
            <p:cNvSpPr>
              <a:spLocks noChangeShapeType="1"/>
            </p:cNvSpPr>
            <p:nvPr/>
          </p:nvSpPr>
          <p:spPr bwMode="auto">
            <a:xfrm>
              <a:off x="2448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5" name="Line 25"/>
            <p:cNvSpPr>
              <a:spLocks noChangeShapeType="1"/>
            </p:cNvSpPr>
            <p:nvPr/>
          </p:nvSpPr>
          <p:spPr bwMode="auto">
            <a:xfrm>
              <a:off x="2616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6" name="Line 26"/>
            <p:cNvSpPr>
              <a:spLocks noChangeShapeType="1"/>
            </p:cNvSpPr>
            <p:nvPr/>
          </p:nvSpPr>
          <p:spPr bwMode="auto">
            <a:xfrm>
              <a:off x="2784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7" name="Line 27"/>
            <p:cNvSpPr>
              <a:spLocks noChangeShapeType="1"/>
            </p:cNvSpPr>
            <p:nvPr/>
          </p:nvSpPr>
          <p:spPr bwMode="auto">
            <a:xfrm>
              <a:off x="2952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8" name="Line 28"/>
            <p:cNvSpPr>
              <a:spLocks noChangeShapeType="1"/>
            </p:cNvSpPr>
            <p:nvPr/>
          </p:nvSpPr>
          <p:spPr bwMode="auto">
            <a:xfrm>
              <a:off x="2280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89" name="Line 29"/>
            <p:cNvSpPr>
              <a:spLocks noChangeShapeType="1"/>
            </p:cNvSpPr>
            <p:nvPr/>
          </p:nvSpPr>
          <p:spPr bwMode="auto">
            <a:xfrm>
              <a:off x="3120" y="1392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390" name="Group 30"/>
          <p:cNvGrpSpPr>
            <a:grpSpLocks/>
          </p:cNvGrpSpPr>
          <p:nvPr/>
        </p:nvGrpSpPr>
        <p:grpSpPr bwMode="auto">
          <a:xfrm>
            <a:off x="1728788" y="3960813"/>
            <a:ext cx="1830387" cy="1333500"/>
            <a:chOff x="1199" y="2015"/>
            <a:chExt cx="1064" cy="840"/>
          </a:xfrm>
        </p:grpSpPr>
        <p:sp>
          <p:nvSpPr>
            <p:cNvPr id="655391" name="Line 31"/>
            <p:cNvSpPr>
              <a:spLocks noChangeShapeType="1"/>
            </p:cNvSpPr>
            <p:nvPr/>
          </p:nvSpPr>
          <p:spPr bwMode="auto">
            <a:xfrm rot="-5400000">
              <a:off x="1731" y="2155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92" name="Line 32"/>
            <p:cNvSpPr>
              <a:spLocks noChangeShapeType="1"/>
            </p:cNvSpPr>
            <p:nvPr/>
          </p:nvSpPr>
          <p:spPr bwMode="auto">
            <a:xfrm rot="-5400000">
              <a:off x="1732" y="1988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93" name="Line 33"/>
            <p:cNvSpPr>
              <a:spLocks noChangeShapeType="1"/>
            </p:cNvSpPr>
            <p:nvPr/>
          </p:nvSpPr>
          <p:spPr bwMode="auto">
            <a:xfrm rot="-5400000">
              <a:off x="1731" y="1819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94" name="Line 34"/>
            <p:cNvSpPr>
              <a:spLocks noChangeShapeType="1"/>
            </p:cNvSpPr>
            <p:nvPr/>
          </p:nvSpPr>
          <p:spPr bwMode="auto">
            <a:xfrm rot="-5400000">
              <a:off x="1731" y="1651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95" name="Line 35"/>
            <p:cNvSpPr>
              <a:spLocks noChangeShapeType="1"/>
            </p:cNvSpPr>
            <p:nvPr/>
          </p:nvSpPr>
          <p:spPr bwMode="auto">
            <a:xfrm rot="-5400000">
              <a:off x="1731" y="2323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396" name="Line 36"/>
            <p:cNvSpPr>
              <a:spLocks noChangeShapeType="1"/>
            </p:cNvSpPr>
            <p:nvPr/>
          </p:nvSpPr>
          <p:spPr bwMode="auto">
            <a:xfrm rot="-5400000">
              <a:off x="1731" y="1483"/>
              <a:ext cx="0" cy="10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397" name="Group 37"/>
          <p:cNvGrpSpPr>
            <a:grpSpLocks/>
          </p:cNvGrpSpPr>
          <p:nvPr/>
        </p:nvGrpSpPr>
        <p:grpSpPr bwMode="auto">
          <a:xfrm>
            <a:off x="1082675" y="2714625"/>
            <a:ext cx="3040063" cy="1309688"/>
            <a:chOff x="792" y="1230"/>
            <a:chExt cx="1915" cy="825"/>
          </a:xfrm>
        </p:grpSpPr>
        <p:sp>
          <p:nvSpPr>
            <p:cNvPr id="655398" name="Rectangle 38"/>
            <p:cNvSpPr>
              <a:spLocks noChangeArrowheads="1"/>
            </p:cNvSpPr>
            <p:nvPr/>
          </p:nvSpPr>
          <p:spPr bwMode="auto">
            <a:xfrm rot="18720000">
              <a:off x="553" y="1469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Region</a:t>
              </a:r>
            </a:p>
          </p:txBody>
        </p:sp>
        <p:sp>
          <p:nvSpPr>
            <p:cNvPr id="655399" name="Line 39"/>
            <p:cNvSpPr>
              <a:spLocks noChangeShapeType="1"/>
            </p:cNvSpPr>
            <p:nvPr/>
          </p:nvSpPr>
          <p:spPr bwMode="auto">
            <a:xfrm flipV="1">
              <a:off x="1353" y="1632"/>
              <a:ext cx="35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0" name="Line 40"/>
            <p:cNvSpPr>
              <a:spLocks noChangeShapeType="1"/>
            </p:cNvSpPr>
            <p:nvPr/>
          </p:nvSpPr>
          <p:spPr bwMode="auto">
            <a:xfrm flipV="1">
              <a:off x="1536" y="1632"/>
              <a:ext cx="354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1" name="Line 41"/>
            <p:cNvSpPr>
              <a:spLocks noChangeShapeType="1"/>
            </p:cNvSpPr>
            <p:nvPr/>
          </p:nvSpPr>
          <p:spPr bwMode="auto">
            <a:xfrm flipV="1">
              <a:off x="1680" y="1632"/>
              <a:ext cx="35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2" name="Line 42"/>
            <p:cNvSpPr>
              <a:spLocks noChangeShapeType="1"/>
            </p:cNvSpPr>
            <p:nvPr/>
          </p:nvSpPr>
          <p:spPr bwMode="auto">
            <a:xfrm flipV="1">
              <a:off x="1872" y="1632"/>
              <a:ext cx="35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3" name="Line 43"/>
            <p:cNvSpPr>
              <a:spLocks noChangeShapeType="1"/>
            </p:cNvSpPr>
            <p:nvPr/>
          </p:nvSpPr>
          <p:spPr bwMode="auto">
            <a:xfrm flipV="1">
              <a:off x="2186" y="1632"/>
              <a:ext cx="35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4" name="Line 44"/>
            <p:cNvSpPr>
              <a:spLocks noChangeShapeType="1"/>
            </p:cNvSpPr>
            <p:nvPr/>
          </p:nvSpPr>
          <p:spPr bwMode="auto">
            <a:xfrm flipV="1">
              <a:off x="2016" y="1632"/>
              <a:ext cx="35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5" name="Freeform 45"/>
            <p:cNvSpPr>
              <a:spLocks noChangeArrowheads="1"/>
            </p:cNvSpPr>
            <p:nvPr/>
          </p:nvSpPr>
          <p:spPr bwMode="auto">
            <a:xfrm>
              <a:off x="1314" y="1869"/>
              <a:ext cx="1164" cy="6"/>
            </a:xfrm>
            <a:custGeom>
              <a:avLst/>
              <a:gdLst>
                <a:gd name="T0" fmla="*/ 0 w 1164"/>
                <a:gd name="T1" fmla="*/ 6 h 6"/>
                <a:gd name="T2" fmla="*/ 1164 w 116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64" h="6">
                  <a:moveTo>
                    <a:pt x="0" y="6"/>
                  </a:moveTo>
                  <a:lnTo>
                    <a:pt x="116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6" name="Freeform 46"/>
            <p:cNvSpPr>
              <a:spLocks noChangeArrowheads="1"/>
            </p:cNvSpPr>
            <p:nvPr/>
          </p:nvSpPr>
          <p:spPr bwMode="auto">
            <a:xfrm>
              <a:off x="1440" y="1752"/>
              <a:ext cx="1155" cy="3"/>
            </a:xfrm>
            <a:custGeom>
              <a:avLst/>
              <a:gdLst>
                <a:gd name="T0" fmla="*/ 0 w 1155"/>
                <a:gd name="T1" fmla="*/ 0 h 3"/>
                <a:gd name="T2" fmla="*/ 1155 w 1155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5" h="3">
                  <a:moveTo>
                    <a:pt x="0" y="0"/>
                  </a:moveTo>
                  <a:lnTo>
                    <a:pt x="1155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07" name="Rectangle 47"/>
            <p:cNvSpPr>
              <a:spLocks noChangeArrowheads="1"/>
            </p:cNvSpPr>
            <p:nvPr/>
          </p:nvSpPr>
          <p:spPr bwMode="auto">
            <a:xfrm>
              <a:off x="1104" y="1569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W</a:t>
              </a:r>
            </a:p>
          </p:txBody>
        </p:sp>
        <p:sp>
          <p:nvSpPr>
            <p:cNvPr id="655408" name="Rectangle 48"/>
            <p:cNvSpPr>
              <a:spLocks noChangeArrowheads="1"/>
            </p:cNvSpPr>
            <p:nvPr/>
          </p:nvSpPr>
          <p:spPr bwMode="auto">
            <a:xfrm>
              <a:off x="1008" y="1680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S </a:t>
              </a:r>
            </a:p>
          </p:txBody>
        </p:sp>
        <p:sp>
          <p:nvSpPr>
            <p:cNvPr id="655409" name="Rectangle 49"/>
            <p:cNvSpPr>
              <a:spLocks noChangeArrowheads="1"/>
            </p:cNvSpPr>
            <p:nvPr/>
          </p:nvSpPr>
          <p:spPr bwMode="auto">
            <a:xfrm>
              <a:off x="912" y="1824"/>
              <a:ext cx="2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N </a:t>
              </a:r>
            </a:p>
          </p:txBody>
        </p:sp>
        <p:sp>
          <p:nvSpPr>
            <p:cNvPr id="655410" name="Line 50"/>
            <p:cNvSpPr>
              <a:spLocks noChangeShapeType="1"/>
            </p:cNvSpPr>
            <p:nvPr/>
          </p:nvSpPr>
          <p:spPr bwMode="auto">
            <a:xfrm flipV="1">
              <a:off x="2352" y="1632"/>
              <a:ext cx="35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1" name="Line 51"/>
            <p:cNvSpPr>
              <a:spLocks noChangeShapeType="1"/>
            </p:cNvSpPr>
            <p:nvPr/>
          </p:nvSpPr>
          <p:spPr bwMode="auto">
            <a:xfrm flipV="1">
              <a:off x="1200" y="1632"/>
              <a:ext cx="355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2" name="Line 52"/>
            <p:cNvSpPr>
              <a:spLocks noChangeShapeType="1"/>
            </p:cNvSpPr>
            <p:nvPr/>
          </p:nvSpPr>
          <p:spPr bwMode="auto">
            <a:xfrm>
              <a:off x="1536" y="163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13" name="Group 53"/>
          <p:cNvGrpSpPr>
            <a:grpSpLocks/>
          </p:cNvGrpSpPr>
          <p:nvPr/>
        </p:nvGrpSpPr>
        <p:grpSpPr bwMode="auto">
          <a:xfrm>
            <a:off x="3559175" y="3352800"/>
            <a:ext cx="565150" cy="2271713"/>
            <a:chOff x="2352" y="1632"/>
            <a:chExt cx="356" cy="1431"/>
          </a:xfrm>
        </p:grpSpPr>
        <p:sp>
          <p:nvSpPr>
            <p:cNvPr id="655414" name="Freeform 54"/>
            <p:cNvSpPr>
              <a:spLocks noChangeArrowheads="1"/>
            </p:cNvSpPr>
            <p:nvPr/>
          </p:nvSpPr>
          <p:spPr bwMode="auto">
            <a:xfrm>
              <a:off x="2478" y="1881"/>
              <a:ext cx="1" cy="1041"/>
            </a:xfrm>
            <a:custGeom>
              <a:avLst/>
              <a:gdLst>
                <a:gd name="T0" fmla="*/ 0 w 1"/>
                <a:gd name="T1" fmla="*/ 0 h 1041"/>
                <a:gd name="T2" fmla="*/ 0 w 1"/>
                <a:gd name="T3" fmla="*/ 1041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1">
                  <a:moveTo>
                    <a:pt x="0" y="0"/>
                  </a:moveTo>
                  <a:lnTo>
                    <a:pt x="0" y="104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5" name="Freeform 55"/>
            <p:cNvSpPr>
              <a:spLocks noChangeArrowheads="1"/>
            </p:cNvSpPr>
            <p:nvPr/>
          </p:nvSpPr>
          <p:spPr bwMode="auto">
            <a:xfrm>
              <a:off x="2589" y="1764"/>
              <a:ext cx="1" cy="1053"/>
            </a:xfrm>
            <a:custGeom>
              <a:avLst/>
              <a:gdLst>
                <a:gd name="T0" fmla="*/ 0 w 1"/>
                <a:gd name="T1" fmla="*/ 0 h 1053"/>
                <a:gd name="T2" fmla="*/ 0 w 1"/>
                <a:gd name="T3" fmla="*/ 1053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6" name="Line 56"/>
            <p:cNvSpPr>
              <a:spLocks noChangeShapeType="1"/>
            </p:cNvSpPr>
            <p:nvPr/>
          </p:nvSpPr>
          <p:spPr bwMode="auto">
            <a:xfrm flipV="1">
              <a:off x="2352" y="2496"/>
              <a:ext cx="356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7" name="Line 57"/>
            <p:cNvSpPr>
              <a:spLocks noChangeShapeType="1"/>
            </p:cNvSpPr>
            <p:nvPr/>
          </p:nvSpPr>
          <p:spPr bwMode="auto">
            <a:xfrm flipV="1">
              <a:off x="2352" y="2304"/>
              <a:ext cx="356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8" name="Line 58"/>
            <p:cNvSpPr>
              <a:spLocks noChangeShapeType="1"/>
            </p:cNvSpPr>
            <p:nvPr/>
          </p:nvSpPr>
          <p:spPr bwMode="auto">
            <a:xfrm flipV="1">
              <a:off x="2352" y="1824"/>
              <a:ext cx="356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9" name="Line 59"/>
            <p:cNvSpPr>
              <a:spLocks noChangeShapeType="1"/>
            </p:cNvSpPr>
            <p:nvPr/>
          </p:nvSpPr>
          <p:spPr bwMode="auto">
            <a:xfrm flipV="1">
              <a:off x="2352" y="1968"/>
              <a:ext cx="35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0" name="Line 60"/>
            <p:cNvSpPr>
              <a:spLocks noChangeShapeType="1"/>
            </p:cNvSpPr>
            <p:nvPr/>
          </p:nvSpPr>
          <p:spPr bwMode="auto">
            <a:xfrm flipV="1">
              <a:off x="2352" y="2160"/>
              <a:ext cx="35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1" name="Line 61"/>
            <p:cNvSpPr>
              <a:spLocks noChangeShapeType="1"/>
            </p:cNvSpPr>
            <p:nvPr/>
          </p:nvSpPr>
          <p:spPr bwMode="auto">
            <a:xfrm flipV="1">
              <a:off x="2352" y="2688"/>
              <a:ext cx="356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2" name="Freeform 62"/>
            <p:cNvSpPr>
              <a:spLocks noChangeArrowheads="1"/>
            </p:cNvSpPr>
            <p:nvPr/>
          </p:nvSpPr>
          <p:spPr bwMode="auto">
            <a:xfrm>
              <a:off x="2700" y="1632"/>
              <a:ext cx="3" cy="1068"/>
            </a:xfrm>
            <a:custGeom>
              <a:avLst/>
              <a:gdLst>
                <a:gd name="T0" fmla="*/ 0 w 3"/>
                <a:gd name="T1" fmla="*/ 0 h 1068"/>
                <a:gd name="T2" fmla="*/ 3 w 3"/>
                <a:gd name="T3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068">
                  <a:moveTo>
                    <a:pt x="0" y="0"/>
                  </a:moveTo>
                  <a:lnTo>
                    <a:pt x="3" y="106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3" name="Rectangle 63"/>
          <p:cNvSpPr>
            <a:spLocks noChangeArrowheads="1"/>
          </p:cNvSpPr>
          <p:nvPr/>
        </p:nvSpPr>
        <p:spPr bwMode="auto">
          <a:xfrm>
            <a:off x="4714875" y="2646363"/>
            <a:ext cx="45720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Dimensions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:  </a:t>
            </a: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Product, Region, Time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Hierarchical summarization paths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18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Product </a:t>
            </a:r>
            <a:r>
              <a:rPr 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  </a:t>
            </a:r>
            <a:r>
              <a:rPr lang="en-US" sz="18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Region </a:t>
            </a:r>
            <a:r>
              <a:rPr 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      </a:t>
            </a:r>
            <a:r>
              <a:rPr lang="en-US" sz="1800" b="1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Time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Industry        Country            Year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Category       Region           Quarter    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</a:t>
            </a:r>
          </a:p>
          <a:p>
            <a:endParaRPr lang="en-US" sz="1800" b="1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Product         City         Month       week</a:t>
            </a:r>
          </a:p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               </a:t>
            </a:r>
          </a:p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        Office               Day</a:t>
            </a:r>
          </a:p>
        </p:txBody>
      </p:sp>
      <p:grpSp>
        <p:nvGrpSpPr>
          <p:cNvPr id="655424" name="Group 64"/>
          <p:cNvGrpSpPr>
            <a:grpSpLocks/>
          </p:cNvGrpSpPr>
          <p:nvPr/>
        </p:nvGrpSpPr>
        <p:grpSpPr bwMode="auto">
          <a:xfrm>
            <a:off x="5257800" y="4227513"/>
            <a:ext cx="3465513" cy="2141537"/>
            <a:chOff x="3239" y="2404"/>
            <a:chExt cx="2183" cy="1349"/>
          </a:xfrm>
        </p:grpSpPr>
        <p:sp>
          <p:nvSpPr>
            <p:cNvPr id="655425" name="Line 65"/>
            <p:cNvSpPr>
              <a:spLocks noChangeShapeType="1"/>
            </p:cNvSpPr>
            <p:nvPr/>
          </p:nvSpPr>
          <p:spPr bwMode="auto">
            <a:xfrm>
              <a:off x="3252" y="2404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6" name="Line 66"/>
            <p:cNvSpPr>
              <a:spLocks noChangeShapeType="1"/>
            </p:cNvSpPr>
            <p:nvPr/>
          </p:nvSpPr>
          <p:spPr bwMode="auto">
            <a:xfrm>
              <a:off x="4062" y="351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7" name="Line 67"/>
            <p:cNvSpPr>
              <a:spLocks noChangeShapeType="1"/>
            </p:cNvSpPr>
            <p:nvPr/>
          </p:nvSpPr>
          <p:spPr bwMode="auto">
            <a:xfrm>
              <a:off x="4069" y="2424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8" name="Line 68"/>
            <p:cNvSpPr>
              <a:spLocks noChangeShapeType="1"/>
            </p:cNvSpPr>
            <p:nvPr/>
          </p:nvSpPr>
          <p:spPr bwMode="auto">
            <a:xfrm>
              <a:off x="3239" y="2949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9" name="Line 69"/>
            <p:cNvSpPr>
              <a:spLocks noChangeShapeType="1"/>
            </p:cNvSpPr>
            <p:nvPr/>
          </p:nvSpPr>
          <p:spPr bwMode="auto">
            <a:xfrm>
              <a:off x="5023" y="241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0" name="Line 70"/>
            <p:cNvSpPr>
              <a:spLocks noChangeShapeType="1"/>
            </p:cNvSpPr>
            <p:nvPr/>
          </p:nvSpPr>
          <p:spPr bwMode="auto">
            <a:xfrm flipH="1">
              <a:off x="4619" y="2977"/>
              <a:ext cx="314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1" name="Line 71"/>
            <p:cNvSpPr>
              <a:spLocks noChangeShapeType="1"/>
            </p:cNvSpPr>
            <p:nvPr/>
          </p:nvSpPr>
          <p:spPr bwMode="auto">
            <a:xfrm>
              <a:off x="5055" y="2987"/>
              <a:ext cx="367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2" name="Line 72"/>
            <p:cNvSpPr>
              <a:spLocks noChangeShapeType="1"/>
            </p:cNvSpPr>
            <p:nvPr/>
          </p:nvSpPr>
          <p:spPr bwMode="auto">
            <a:xfrm>
              <a:off x="4672" y="3499"/>
              <a:ext cx="261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3" name="Line 73"/>
            <p:cNvSpPr>
              <a:spLocks noChangeShapeType="1"/>
            </p:cNvSpPr>
            <p:nvPr/>
          </p:nvSpPr>
          <p:spPr bwMode="auto">
            <a:xfrm flipH="1">
              <a:off x="4998" y="3509"/>
              <a:ext cx="314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4" name="Line 74"/>
            <p:cNvSpPr>
              <a:spLocks noChangeShapeType="1"/>
            </p:cNvSpPr>
            <p:nvPr/>
          </p:nvSpPr>
          <p:spPr bwMode="auto">
            <a:xfrm>
              <a:off x="4055" y="298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35" name="Rectangle 7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72450" cy="1244600"/>
          </a:xfrm>
        </p:spPr>
        <p:txBody>
          <a:bodyPr/>
          <a:lstStyle/>
          <a:p>
            <a:r>
              <a:rPr lang="en-US"/>
              <a:t>Multi-dimensional Data</a:t>
            </a:r>
          </a:p>
        </p:txBody>
      </p:sp>
      <p:sp>
        <p:nvSpPr>
          <p:cNvPr id="655436" name="Rectangle 76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53022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Measure  - sales (actual, plan, variance)</a:t>
            </a:r>
          </a:p>
        </p:txBody>
      </p:sp>
    </p:spTree>
    <p:extLst>
      <p:ext uri="{BB962C8B-B14F-4D97-AF65-F5344CB8AC3E}">
        <p14:creationId xmlns:p14="http://schemas.microsoft.com/office/powerpoint/2010/main" val="143645569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5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5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2" grpId="0" build="p" autoUpdateAnimBg="0"/>
      <p:bldP spid="65542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1BF837BF-91E8-4850-B5A1-FB97654205D0}" type="slidenum">
              <a:rPr lang="en-US"/>
              <a:pPr/>
              <a:t>59</a:t>
            </a:fld>
            <a:endParaRPr lang="en-US" b="0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Model for OLAP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Numeric measures to be analyzed</a:t>
            </a:r>
          </a:p>
          <a:p>
            <a:pPr lvl="1"/>
            <a:r>
              <a:rPr lang="en-US"/>
              <a:t>e.g.  Sales (Rs), sales (volume), budget, revenue, inventory</a:t>
            </a:r>
          </a:p>
          <a:p>
            <a:r>
              <a:rPr lang="en-US"/>
              <a:t>Dimensions</a:t>
            </a:r>
          </a:p>
          <a:p>
            <a:pPr lvl="1"/>
            <a:r>
              <a:rPr lang="en-US"/>
              <a:t>other attributes of data, define the space</a:t>
            </a:r>
          </a:p>
          <a:p>
            <a:pPr lvl="1"/>
            <a:r>
              <a:rPr lang="en-US"/>
              <a:t>e.g., store, product, date-of-sale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hierarchies</a:t>
            </a:r>
            <a:r>
              <a:rPr lang="en-US"/>
              <a:t> on dimensions </a:t>
            </a:r>
          </a:p>
          <a:p>
            <a:pPr lvl="2"/>
            <a:r>
              <a:rPr lang="en-US"/>
              <a:t>e.g. branch -&gt; city -&gt; state</a:t>
            </a:r>
          </a:p>
        </p:txBody>
      </p:sp>
    </p:spTree>
    <p:extLst>
      <p:ext uri="{BB962C8B-B14F-4D97-AF65-F5344CB8AC3E}">
        <p14:creationId xmlns:p14="http://schemas.microsoft.com/office/powerpoint/2010/main" val="125759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cs typeface="Arial" pitchFamily="34" charset="0"/>
              </a:rPr>
              <a:t>What Is a Data Warehouse Used for?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Knowledge discovery</a:t>
            </a:r>
          </a:p>
          <a:p>
            <a:pPr lvl="1"/>
            <a:r>
              <a:rPr lang="en-US" dirty="0">
                <a:cs typeface="Times New Roman" pitchFamily="18" charset="0"/>
              </a:rPr>
              <a:t>Making consolidated reports</a:t>
            </a:r>
          </a:p>
          <a:p>
            <a:pPr lvl="1"/>
            <a:r>
              <a:rPr lang="en-US" dirty="0">
                <a:cs typeface="Times New Roman" pitchFamily="18" charset="0"/>
              </a:rPr>
              <a:t>Finding relationships and correlations</a:t>
            </a:r>
          </a:p>
          <a:p>
            <a:pPr lvl="1"/>
            <a:r>
              <a:rPr lang="en-US" dirty="0">
                <a:cs typeface="Times New Roman" pitchFamily="18" charset="0"/>
              </a:rPr>
              <a:t>Data mining</a:t>
            </a:r>
          </a:p>
          <a:p>
            <a:pPr lvl="1"/>
            <a:r>
              <a:rPr lang="en-US" dirty="0">
                <a:cs typeface="Times New Roman" pitchFamily="18" charset="0"/>
              </a:rPr>
              <a:t>Examples</a:t>
            </a:r>
          </a:p>
          <a:p>
            <a:pPr lvl="2"/>
            <a:r>
              <a:rPr lang="en-US" dirty="0"/>
              <a:t>Banks identifying credit risks</a:t>
            </a:r>
          </a:p>
          <a:p>
            <a:pPr lvl="2"/>
            <a:r>
              <a:rPr lang="en-US" dirty="0"/>
              <a:t>Insurance companies searching for fraud</a:t>
            </a:r>
          </a:p>
          <a:p>
            <a:pPr lvl="2"/>
            <a:r>
              <a:rPr lang="en-US" dirty="0"/>
              <a:t>Medical research</a:t>
            </a:r>
          </a:p>
        </p:txBody>
      </p:sp>
    </p:spTree>
    <p:extLst>
      <p:ext uri="{BB962C8B-B14F-4D97-AF65-F5344CB8AC3E}">
        <p14:creationId xmlns:p14="http://schemas.microsoft.com/office/powerpoint/2010/main" val="932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E644BD21-FAEB-40AC-97C6-7E063ACA07C0}" type="slidenum">
              <a:rPr lang="en-US"/>
              <a:pPr/>
              <a:t>60</a:t>
            </a:fld>
            <a:endParaRPr lang="en-US" b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65638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Rollup: summarize data</a:t>
            </a:r>
          </a:p>
          <a:p>
            <a:pPr lvl="1"/>
            <a:r>
              <a:rPr lang="en-US"/>
              <a:t>e.g., given sales data, summarize sales for last year by product category and region</a:t>
            </a:r>
          </a:p>
          <a:p>
            <a:r>
              <a:rPr lang="en-US"/>
              <a:t>Drill down:  get more details</a:t>
            </a:r>
          </a:p>
          <a:p>
            <a:pPr lvl="1"/>
            <a:r>
              <a:rPr lang="en-US"/>
              <a:t>e.g., given summarized sales as above, find breakup of sales by city within each region, or within the Andhra region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41641395-D7A9-40BB-9942-4227AFF8F1B0}" type="slidenum">
              <a:rPr lang="en-US"/>
              <a:pPr/>
              <a:t>61</a:t>
            </a:fld>
            <a:endParaRPr lang="en-US" b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OLAP Operations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Hypothesis driven search: E.g.  factors affecting defaulters</a:t>
            </a:r>
          </a:p>
          <a:p>
            <a:pPr lvl="1"/>
            <a:r>
              <a:rPr lang="en-US" sz="2400"/>
              <a:t>view defaulting rate on age aggregated over other dimensions</a:t>
            </a:r>
            <a:endParaRPr lang="en-US"/>
          </a:p>
          <a:p>
            <a:pPr lvl="1"/>
            <a:r>
              <a:rPr lang="en-US" sz="2400"/>
              <a:t>for particular age segment detail along profession</a:t>
            </a:r>
            <a:endParaRPr lang="en-US"/>
          </a:p>
          <a:p>
            <a:r>
              <a:rPr lang="en-US" sz="2800"/>
              <a:t>Need interactive response to aggregate queries</a:t>
            </a:r>
          </a:p>
          <a:p>
            <a:pPr lvl="1"/>
            <a:r>
              <a:rPr lang="en-US"/>
              <a:t>=&gt; precompute various aggregates</a:t>
            </a:r>
          </a:p>
        </p:txBody>
      </p:sp>
    </p:spTree>
    <p:extLst>
      <p:ext uri="{BB962C8B-B14F-4D97-AF65-F5344CB8AC3E}">
        <p14:creationId xmlns:p14="http://schemas.microsoft.com/office/powerpoint/2010/main" val="42688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EDEA8D8D-18DA-4AE7-AAEE-4A03B097EA32}" type="slidenum">
              <a:rPr lang="en-US"/>
              <a:pPr/>
              <a:t>62</a:t>
            </a:fld>
            <a:endParaRPr lang="en-US" b="0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MOLAP vs ROLAP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MOLAP:  Multidimensional array OLAP</a:t>
            </a:r>
          </a:p>
          <a:p>
            <a:r>
              <a:rPr lang="en-US"/>
              <a:t>ROLAP:  Relational OLAP</a:t>
            </a:r>
          </a:p>
          <a:p>
            <a:endParaRPr lang="en-US"/>
          </a:p>
        </p:txBody>
      </p:sp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2609850" y="3051175"/>
          <a:ext cx="4233863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4269600" imgH="3918240" progId="Word.Document.8">
                  <p:embed/>
                </p:oleObj>
              </mc:Choice>
              <mc:Fallback>
                <p:oleObj name="Document" r:id="rId3" imgW="4269600" imgH="3918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051175"/>
                        <a:ext cx="4233863" cy="3422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75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20815E0E-AB7C-443B-8E85-CA5B3D56622D}" type="slidenum">
              <a:rPr lang="en-US"/>
              <a:pPr/>
              <a:t>63</a:t>
            </a:fld>
            <a:endParaRPr lang="en-US" b="0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SQL Extensions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Cube operator</a:t>
            </a:r>
          </a:p>
          <a:p>
            <a:pPr lvl="1"/>
            <a:r>
              <a:rPr lang="en-US"/>
              <a:t>group by on all subsets of a set of attributes (month,city)</a:t>
            </a:r>
          </a:p>
          <a:p>
            <a:pPr lvl="1"/>
            <a:r>
              <a:rPr lang="en-US"/>
              <a:t>redundant scan and sorting of data can be avoided</a:t>
            </a:r>
          </a:p>
          <a:p>
            <a:r>
              <a:rPr lang="en-US"/>
              <a:t>Various other non-standard SQL extensions by vendors </a:t>
            </a:r>
          </a:p>
        </p:txBody>
      </p:sp>
    </p:spTree>
    <p:extLst>
      <p:ext uri="{BB962C8B-B14F-4D97-AF65-F5344CB8AC3E}">
        <p14:creationId xmlns:p14="http://schemas.microsoft.com/office/powerpoint/2010/main" val="35449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1D33220D-0418-4D73-91F2-D985E34A273B}" type="slidenum">
              <a:rPr lang="en-US"/>
              <a:pPr/>
              <a:t>64</a:t>
            </a:fld>
            <a:endParaRPr lang="en-US" b="0"/>
          </a:p>
        </p:txBody>
      </p:sp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400050" y="704850"/>
            <a:ext cx="8477250" cy="727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OLAP:  3 Tier DSS</a:t>
            </a:r>
          </a:p>
        </p:txBody>
      </p:sp>
      <p:grpSp>
        <p:nvGrpSpPr>
          <p:cNvPr id="494629" name="Group 37"/>
          <p:cNvGrpSpPr>
            <a:grpSpLocks/>
          </p:cNvGrpSpPr>
          <p:nvPr/>
        </p:nvGrpSpPr>
        <p:grpSpPr bwMode="auto">
          <a:xfrm>
            <a:off x="269875" y="1708150"/>
            <a:ext cx="2622550" cy="4156075"/>
            <a:chOff x="170" y="1076"/>
            <a:chExt cx="1652" cy="2618"/>
          </a:xfrm>
        </p:grpSpPr>
        <p:sp>
          <p:nvSpPr>
            <p:cNvPr id="494600" name="Line 8"/>
            <p:cNvSpPr>
              <a:spLocks noChangeShapeType="1"/>
            </p:cNvSpPr>
            <p:nvPr/>
          </p:nvSpPr>
          <p:spPr bwMode="auto">
            <a:xfrm>
              <a:off x="1752" y="1129"/>
              <a:ext cx="0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01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476"/>
              <a:ext cx="435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4602" name="Picture 1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" y="1360"/>
              <a:ext cx="177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605" name="Rectangle 13"/>
            <p:cNvSpPr>
              <a:spLocks noChangeArrowheads="1"/>
            </p:cNvSpPr>
            <p:nvPr/>
          </p:nvSpPr>
          <p:spPr bwMode="auto">
            <a:xfrm>
              <a:off x="170" y="1076"/>
              <a:ext cx="12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Data Warehouse</a:t>
              </a:r>
            </a:p>
          </p:txBody>
        </p:sp>
        <p:sp>
          <p:nvSpPr>
            <p:cNvPr id="494608" name="Line 16"/>
            <p:cNvSpPr>
              <a:spLocks noChangeShapeType="1"/>
            </p:cNvSpPr>
            <p:nvPr/>
          </p:nvSpPr>
          <p:spPr bwMode="auto">
            <a:xfrm>
              <a:off x="1144" y="1833"/>
              <a:ext cx="3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23" name="Rectangle 31"/>
            <p:cNvSpPr>
              <a:spLocks noChangeArrowheads="1"/>
            </p:cNvSpPr>
            <p:nvPr/>
          </p:nvSpPr>
          <p:spPr bwMode="auto">
            <a:xfrm>
              <a:off x="194" y="2371"/>
              <a:ext cx="117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Database Layer</a:t>
              </a:r>
            </a:p>
          </p:txBody>
        </p:sp>
        <p:sp>
          <p:nvSpPr>
            <p:cNvPr id="494626" name="Rectangle 34"/>
            <p:cNvSpPr>
              <a:spLocks noChangeArrowheads="1"/>
            </p:cNvSpPr>
            <p:nvPr/>
          </p:nvSpPr>
          <p:spPr bwMode="auto">
            <a:xfrm>
              <a:off x="253" y="2718"/>
              <a:ext cx="1438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solidFill>
                    <a:srgbClr val="316501"/>
                  </a:solidFill>
                  <a:latin typeface="Tahoma" pitchFamily="34" charset="0"/>
                </a:rPr>
                <a:t>Store atomic data in industry standard Data Warehouse.</a:t>
              </a:r>
            </a:p>
          </p:txBody>
        </p:sp>
      </p:grpSp>
      <p:grpSp>
        <p:nvGrpSpPr>
          <p:cNvPr id="494630" name="Group 38"/>
          <p:cNvGrpSpPr>
            <a:grpSpLocks/>
          </p:cNvGrpSpPr>
          <p:nvPr/>
        </p:nvGrpSpPr>
        <p:grpSpPr bwMode="auto">
          <a:xfrm>
            <a:off x="2898775" y="1708150"/>
            <a:ext cx="3003550" cy="3822700"/>
            <a:chOff x="1826" y="1076"/>
            <a:chExt cx="1892" cy="2408"/>
          </a:xfrm>
        </p:grpSpPr>
        <p:sp>
          <p:nvSpPr>
            <p:cNvPr id="494598" name="Line 6"/>
            <p:cNvSpPr>
              <a:spLocks noChangeShapeType="1"/>
            </p:cNvSpPr>
            <p:nvPr/>
          </p:nvSpPr>
          <p:spPr bwMode="auto">
            <a:xfrm flipH="1">
              <a:off x="3620" y="1129"/>
              <a:ext cx="20" cy="14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03" name="Picture 1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" y="1348"/>
              <a:ext cx="177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606" name="Rectangle 14"/>
            <p:cNvSpPr>
              <a:spLocks noChangeArrowheads="1"/>
            </p:cNvSpPr>
            <p:nvPr/>
          </p:nvSpPr>
          <p:spPr bwMode="auto">
            <a:xfrm>
              <a:off x="2138" y="1076"/>
              <a:ext cx="10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OLAP Engine</a:t>
              </a:r>
            </a:p>
          </p:txBody>
        </p:sp>
        <p:sp>
          <p:nvSpPr>
            <p:cNvPr id="494609" name="Line 17"/>
            <p:cNvSpPr>
              <a:spLocks noChangeShapeType="1"/>
            </p:cNvSpPr>
            <p:nvPr/>
          </p:nvSpPr>
          <p:spPr bwMode="auto">
            <a:xfrm>
              <a:off x="1840" y="1833"/>
              <a:ext cx="3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10" name="Line 18"/>
            <p:cNvSpPr>
              <a:spLocks noChangeShapeType="1"/>
            </p:cNvSpPr>
            <p:nvPr/>
          </p:nvSpPr>
          <p:spPr bwMode="auto">
            <a:xfrm>
              <a:off x="3172" y="1833"/>
              <a:ext cx="3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12" name="Picture 20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" y="1390"/>
              <a:ext cx="18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613" name="Arc 21"/>
            <p:cNvSpPr>
              <a:spLocks/>
            </p:cNvSpPr>
            <p:nvPr/>
          </p:nvSpPr>
          <p:spPr bwMode="auto">
            <a:xfrm>
              <a:off x="2856" y="1886"/>
              <a:ext cx="248" cy="1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rgbClr val="FCFEB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14" name="Picture 22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" y="1978"/>
              <a:ext cx="18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615" name="Arc 23"/>
            <p:cNvSpPr>
              <a:spLocks/>
            </p:cNvSpPr>
            <p:nvPr/>
          </p:nvSpPr>
          <p:spPr bwMode="auto">
            <a:xfrm>
              <a:off x="2945" y="1526"/>
              <a:ext cx="164" cy="2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68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22"/>
                    <a:pt x="9590" y="72"/>
                    <a:pt x="2146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2"/>
                    <a:pt x="9590" y="72"/>
                    <a:pt x="2146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CFEB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16" name="Arc 24"/>
            <p:cNvSpPr>
              <a:spLocks/>
            </p:cNvSpPr>
            <p:nvPr/>
          </p:nvSpPr>
          <p:spPr bwMode="auto">
            <a:xfrm>
              <a:off x="2537" y="1442"/>
              <a:ext cx="296" cy="2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27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9"/>
                    <a:pt x="9626" y="40"/>
                    <a:pt x="2152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9"/>
                    <a:pt x="9626" y="40"/>
                    <a:pt x="21527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CFEB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17" name="Picture 25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" y="1318"/>
              <a:ext cx="18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94618" name="Group 26"/>
            <p:cNvGrpSpPr>
              <a:grpSpLocks/>
            </p:cNvGrpSpPr>
            <p:nvPr/>
          </p:nvGrpSpPr>
          <p:grpSpPr bwMode="auto">
            <a:xfrm>
              <a:off x="2253" y="1531"/>
              <a:ext cx="760" cy="570"/>
              <a:chOff x="2253" y="1531"/>
              <a:chExt cx="760" cy="570"/>
            </a:xfrm>
          </p:grpSpPr>
          <p:pic>
            <p:nvPicPr>
              <p:cNvPr id="494619" name="Picture 27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3" y="1531"/>
                <a:ext cx="760" cy="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4620" name="Oval 28"/>
              <p:cNvSpPr>
                <a:spLocks noChangeArrowheads="1"/>
              </p:cNvSpPr>
              <p:nvPr/>
            </p:nvSpPr>
            <p:spPr bwMode="auto">
              <a:xfrm>
                <a:off x="2677" y="1903"/>
                <a:ext cx="61" cy="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1" name="Oval 29"/>
              <p:cNvSpPr>
                <a:spLocks noChangeArrowheads="1"/>
              </p:cNvSpPr>
              <p:nvPr/>
            </p:nvSpPr>
            <p:spPr bwMode="auto">
              <a:xfrm>
                <a:off x="2400" y="1678"/>
                <a:ext cx="80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622" name="Oval 30"/>
              <p:cNvSpPr>
                <a:spLocks noChangeArrowheads="1"/>
              </p:cNvSpPr>
              <p:nvPr/>
            </p:nvSpPr>
            <p:spPr bwMode="auto">
              <a:xfrm>
                <a:off x="2868" y="1688"/>
                <a:ext cx="40" cy="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4624" name="Rectangle 32"/>
            <p:cNvSpPr>
              <a:spLocks noChangeArrowheads="1"/>
            </p:cNvSpPr>
            <p:nvPr/>
          </p:nvSpPr>
          <p:spPr bwMode="auto">
            <a:xfrm>
              <a:off x="1826" y="2371"/>
              <a:ext cx="17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Application Logic Layer</a:t>
              </a:r>
            </a:p>
          </p:txBody>
        </p:sp>
        <p:sp>
          <p:nvSpPr>
            <p:cNvPr id="494627" name="Rectangle 35"/>
            <p:cNvSpPr>
              <a:spLocks noChangeArrowheads="1"/>
            </p:cNvSpPr>
            <p:nvPr/>
          </p:nvSpPr>
          <p:spPr bwMode="auto">
            <a:xfrm>
              <a:off x="1837" y="2730"/>
              <a:ext cx="1762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Tahoma" pitchFamily="34" charset="0"/>
                </a:rPr>
                <a:t>Generate SQL execution plans in the OLAP engine to obtain OLAP functionality.</a:t>
              </a:r>
            </a:p>
          </p:txBody>
        </p:sp>
      </p:grpSp>
      <p:grpSp>
        <p:nvGrpSpPr>
          <p:cNvPr id="494631" name="Group 39"/>
          <p:cNvGrpSpPr>
            <a:grpSpLocks/>
          </p:cNvGrpSpPr>
          <p:nvPr/>
        </p:nvGrpSpPr>
        <p:grpSpPr bwMode="auto">
          <a:xfrm>
            <a:off x="5868988" y="1708150"/>
            <a:ext cx="2771775" cy="4156075"/>
            <a:chOff x="3697" y="1076"/>
            <a:chExt cx="1746" cy="2618"/>
          </a:xfrm>
        </p:grpSpPr>
        <p:sp>
          <p:nvSpPr>
            <p:cNvPr id="494599" name="Rectangle 7"/>
            <p:cNvSpPr>
              <a:spLocks noChangeArrowheads="1"/>
            </p:cNvSpPr>
            <p:nvPr/>
          </p:nvSpPr>
          <p:spPr bwMode="auto">
            <a:xfrm>
              <a:off x="3854" y="1931"/>
              <a:ext cx="15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94604" name="Picture 12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" y="1419"/>
              <a:ext cx="1020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4607" name="Rectangle 15"/>
            <p:cNvSpPr>
              <a:spLocks noChangeArrowheads="1"/>
            </p:cNvSpPr>
            <p:nvPr/>
          </p:nvSpPr>
          <p:spPr bwMode="auto">
            <a:xfrm>
              <a:off x="3697" y="1076"/>
              <a:ext cx="17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Decision Support Client</a:t>
              </a:r>
            </a:p>
          </p:txBody>
        </p:sp>
        <p:sp>
          <p:nvSpPr>
            <p:cNvPr id="494611" name="Line 19"/>
            <p:cNvSpPr>
              <a:spLocks noChangeShapeType="1"/>
            </p:cNvSpPr>
            <p:nvPr/>
          </p:nvSpPr>
          <p:spPr bwMode="auto">
            <a:xfrm>
              <a:off x="3712" y="1833"/>
              <a:ext cx="35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625" name="Rectangle 33"/>
            <p:cNvSpPr>
              <a:spLocks noChangeArrowheads="1"/>
            </p:cNvSpPr>
            <p:nvPr/>
          </p:nvSpPr>
          <p:spPr bwMode="auto">
            <a:xfrm>
              <a:off x="3757" y="2371"/>
              <a:ext cx="14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Presentation Layer</a:t>
              </a:r>
            </a:p>
          </p:txBody>
        </p:sp>
        <p:sp>
          <p:nvSpPr>
            <p:cNvPr id="494628" name="Rectangle 36"/>
            <p:cNvSpPr>
              <a:spLocks noChangeArrowheads="1"/>
            </p:cNvSpPr>
            <p:nvPr/>
          </p:nvSpPr>
          <p:spPr bwMode="auto">
            <a:xfrm>
              <a:off x="3745" y="2718"/>
              <a:ext cx="1690" cy="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Obtain multi-dimensional reports from the DSS Client.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04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4D4C-E9F1-49C2-8F0F-81AB15010E61}" type="slidenum">
              <a:rPr lang="en-US"/>
              <a:pPr/>
              <a:t>65</a:t>
            </a:fld>
            <a:endParaRPr lang="en-US" b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OLAP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5029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It is a powerful visualization tool</a:t>
            </a:r>
          </a:p>
          <a:p>
            <a:pPr>
              <a:lnSpc>
                <a:spcPct val="90000"/>
              </a:lnSpc>
            </a:pPr>
            <a:r>
              <a:rPr lang="en-US" sz="2800"/>
              <a:t>It provides fast, interactive response times</a:t>
            </a:r>
          </a:p>
          <a:p>
            <a:pPr>
              <a:lnSpc>
                <a:spcPct val="90000"/>
              </a:lnSpc>
            </a:pPr>
            <a:r>
              <a:rPr lang="en-US" sz="2800"/>
              <a:t>It is good for analyzing time series</a:t>
            </a:r>
          </a:p>
          <a:p>
            <a:pPr>
              <a:lnSpc>
                <a:spcPct val="90000"/>
              </a:lnSpc>
            </a:pPr>
            <a:r>
              <a:rPr lang="en-US" sz="2800"/>
              <a:t>It can be useful to find some clusters and outliners</a:t>
            </a:r>
          </a:p>
          <a:p>
            <a:pPr>
              <a:lnSpc>
                <a:spcPct val="90000"/>
              </a:lnSpc>
            </a:pPr>
            <a:r>
              <a:rPr lang="en-US" sz="2800"/>
              <a:t>Many vendors offer OLAP tools</a:t>
            </a:r>
          </a:p>
        </p:txBody>
      </p:sp>
      <p:pic>
        <p:nvPicPr>
          <p:cNvPr id="491527" name="Picture 7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982788"/>
            <a:ext cx="4013200" cy="4075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91321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ACAB74B2-F16E-4BEB-B92D-5BE21C766E7E}" type="slidenum">
              <a:rPr lang="en-US"/>
              <a:pPr/>
              <a:t>66</a:t>
            </a:fld>
            <a:endParaRPr lang="en-US" b="0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50888"/>
          </a:xfrm>
        </p:spPr>
        <p:txBody>
          <a:bodyPr>
            <a:normAutofit fontScale="90000"/>
          </a:bodyPr>
          <a:lstStyle/>
          <a:p>
            <a:r>
              <a:rPr lang="en-US"/>
              <a:t>Brief History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604250" cy="4832350"/>
          </a:xfrm>
        </p:spPr>
        <p:txBody>
          <a:bodyPr/>
          <a:lstStyle/>
          <a:p>
            <a:pPr marL="460375" indent="-460375"/>
            <a:r>
              <a:rPr lang="en-US" sz="2400"/>
              <a:t>Express and System W DSS</a:t>
            </a:r>
          </a:p>
          <a:p>
            <a:pPr marL="460375" indent="-460375"/>
            <a:r>
              <a:rPr lang="en-US" sz="2400"/>
              <a:t>Online Analytical Processing - coined by </a:t>
            </a:r>
            <a:br>
              <a:rPr lang="en-US" sz="2400"/>
            </a:br>
            <a:r>
              <a:rPr lang="en-US" sz="2400"/>
              <a:t>EF Codd in 1994 - white paper  by </a:t>
            </a:r>
            <a:br>
              <a:rPr lang="en-US" sz="2400"/>
            </a:br>
            <a:r>
              <a:rPr lang="en-US" sz="2400"/>
              <a:t>Arbor Software</a:t>
            </a:r>
          </a:p>
          <a:p>
            <a:pPr marL="460375" indent="-460375"/>
            <a:r>
              <a:rPr lang="en-US" sz="2400"/>
              <a:t>Generally synonymous with earlier terms such as Decisions Support, Business Intelligence, Executive Information System</a:t>
            </a:r>
          </a:p>
          <a:p>
            <a:pPr marL="460375" indent="-460375"/>
            <a:r>
              <a:rPr lang="en-US" sz="2400"/>
              <a:t>MOLAP:  Multidimensional OLAP (Hyperion (Arbor Essbase), Oracle Express)</a:t>
            </a:r>
          </a:p>
          <a:p>
            <a:pPr marL="460375" indent="-460375"/>
            <a:r>
              <a:rPr lang="en-US" sz="2400"/>
              <a:t>ROLAP:  Relational OLAP (Informix MetaCube, Microstrategy DSS Agent)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7253756"/>
      </p:ext>
    </p:extLst>
  </p:cSld>
  <p:clrMapOvr>
    <a:masterClrMapping/>
  </p:clrMapOvr>
  <p:transition>
    <p:strips dir="r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997FFA70-C03C-4E74-AA71-B57FFBA1371B}" type="slidenum">
              <a:rPr lang="en-US"/>
              <a:pPr/>
              <a:t>67</a:t>
            </a:fld>
            <a:endParaRPr lang="en-US" b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/>
              <a:t>OLAP and Executive Information Systems</a:t>
            </a:r>
            <a:endParaRPr lang="en-US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4191000" cy="41719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Andyne Computing -- Pablo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Arbor Software --  Essbase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Cognos -- PowerPlay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Comshare -- Commander OLAP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Holistic Systems -- Holos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Information Advantage -- AXSYS, WebOLAP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Informix -- Metacube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Microstrategies --DSS/Agent</a:t>
            </a:r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Oracle -- Express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Pilot -- LightShip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Planning Sciences -- Gentium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Platinum Technology -- ProdeaBeacon, Forest &amp; Trees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SAS Institute -- SAS/EIS, OLAP++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kumimoji="0" lang="en-US" sz="2400"/>
              <a:t>Speedware -- Media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9154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fld id="{D4D7B0A8-E42E-4819-99C5-5F277AFA27E9}" type="slidenum">
              <a:rPr lang="en-US"/>
              <a:pPr/>
              <a:t>68</a:t>
            </a:fld>
            <a:endParaRPr lang="en-US" b="0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Microsoft OLAP strategy</a:t>
            </a:r>
            <a:endParaRPr lang="en-US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191000"/>
          </a:xfrm>
        </p:spPr>
        <p:txBody>
          <a:bodyPr>
            <a:normAutofit lnSpcReduction="10000"/>
          </a:bodyPr>
          <a:lstStyle/>
          <a:p>
            <a:r>
              <a:rPr lang="en-US" sz="2800"/>
              <a:t>Plato: OLAP server: powerful, integrating various operational sources </a:t>
            </a:r>
          </a:p>
          <a:p>
            <a:r>
              <a:rPr lang="en-US" sz="2800"/>
              <a:t>OLE-DB for OLAP: emerging industry standard based on MDX --&gt; extension of SQL for OLAP</a:t>
            </a:r>
          </a:p>
          <a:p>
            <a:r>
              <a:rPr lang="en-US" sz="2800"/>
              <a:t>Pivot-table services:  integrate with Office 2000</a:t>
            </a:r>
          </a:p>
          <a:p>
            <a:pPr lvl="1"/>
            <a:r>
              <a:rPr lang="en-US" sz="2400"/>
              <a:t>Every desktop will have OLAP capability.</a:t>
            </a:r>
          </a:p>
          <a:p>
            <a:r>
              <a:rPr lang="en-US" sz="2800"/>
              <a:t>Client side caching and calculations</a:t>
            </a:r>
          </a:p>
          <a:p>
            <a:r>
              <a:rPr lang="en-US" sz="2800"/>
              <a:t>Partitioned and virtual cube</a:t>
            </a:r>
          </a:p>
          <a:p>
            <a:r>
              <a:rPr lang="en-US" sz="2800"/>
              <a:t>Hybrid relational and multidimensional storage </a:t>
            </a:r>
          </a:p>
        </p:txBody>
      </p:sp>
    </p:spTree>
    <p:extLst>
      <p:ext uri="{BB962C8B-B14F-4D97-AF65-F5344CB8AC3E}">
        <p14:creationId xmlns:p14="http://schemas.microsoft.com/office/powerpoint/2010/main" val="358981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Goals</a:t>
            </a:r>
          </a:p>
          <a:p>
            <a:r>
              <a:rPr lang="en-US">
                <a:cs typeface="Times New Roman" pitchFamily="18" charset="0"/>
              </a:rPr>
              <a:t>Structure</a:t>
            </a:r>
          </a:p>
          <a:p>
            <a:r>
              <a:rPr lang="en-US">
                <a:cs typeface="Times New Roman" pitchFamily="18" charset="0"/>
              </a:rPr>
              <a:t>Size</a:t>
            </a:r>
          </a:p>
          <a:p>
            <a:r>
              <a:rPr lang="en-US">
                <a:cs typeface="Times New Roman" pitchFamily="18" charset="0"/>
              </a:rPr>
              <a:t>Performance optimization</a:t>
            </a:r>
          </a:p>
          <a:p>
            <a:r>
              <a:rPr lang="en-US">
                <a:cs typeface="Times New Roman" pitchFamily="18" charset="0"/>
              </a:rPr>
              <a:t>Technologies used</a:t>
            </a:r>
            <a:endParaRPr 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en-US" sz="3200" b="1" dirty="0">
                <a:cs typeface="Arial" pitchFamily="34" charset="0"/>
              </a:rPr>
              <a:t>How Do Data Warehouses Differ From Operational Systems?</a:t>
            </a:r>
          </a:p>
        </p:txBody>
      </p:sp>
    </p:spTree>
    <p:extLst>
      <p:ext uri="{BB962C8B-B14F-4D97-AF65-F5344CB8AC3E}">
        <p14:creationId xmlns:p14="http://schemas.microsoft.com/office/powerpoint/2010/main" val="1233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Comparison Chart of Database Types</a:t>
            </a:r>
          </a:p>
        </p:txBody>
      </p:sp>
      <p:graphicFrame>
        <p:nvGraphicFramePr>
          <p:cNvPr id="87042" name="Group 2"/>
          <p:cNvGraphicFramePr>
            <a:graphicFrameLocks noGrp="1"/>
          </p:cNvGraphicFramePr>
          <p:nvPr>
            <p:ph type="tbl" idx="1"/>
          </p:nvPr>
        </p:nvGraphicFramePr>
        <p:xfrm>
          <a:off x="609600" y="1905000"/>
          <a:ext cx="7772400" cy="385191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Data warehouse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Operational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Subject oriented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Transaction oriented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Large (hundreds of GB up to several TB)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Small (MB up to several GB)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Historic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Current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De-normalized table structure (few tables, many columns per table)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Normalized table structure (many tables, few columns per table)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Batch updates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Continuous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Usually very complex queries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74789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cs typeface="Times New Roman" pitchFamily="18" charset="0"/>
                        </a:rPr>
                        <a:t>Simple to complex queries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/>
              <a:t>Design Differences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48400" y="5578475"/>
            <a:ext cx="1960563" cy="423863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sz="2400"/>
              <a:t>Star Schema</a:t>
            </a:r>
          </a:p>
        </p:txBody>
      </p:sp>
      <p:graphicFrame>
        <p:nvGraphicFramePr>
          <p:cNvPr id="27660" name="Object 1036"/>
          <p:cNvGraphicFramePr>
            <a:graphicFrameLocks noChangeAspect="1"/>
          </p:cNvGraphicFramePr>
          <p:nvPr/>
        </p:nvGraphicFramePr>
        <p:xfrm>
          <a:off x="5562600" y="2438400"/>
          <a:ext cx="291623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984280" imgH="4612680" progId="Visio.Drawing.4">
                  <p:embed/>
                </p:oleObj>
              </mc:Choice>
              <mc:Fallback>
                <p:oleObj name="VISIO" r:id="rId3" imgW="5984280" imgH="46126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2916238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037"/>
          <p:cNvGraphicFramePr>
            <a:graphicFrameLocks noChangeAspect="1"/>
          </p:cNvGraphicFramePr>
          <p:nvPr/>
        </p:nvGraphicFramePr>
        <p:xfrm>
          <a:off x="304800" y="1905000"/>
          <a:ext cx="3363913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5" imgW="6435360" imgH="6670080" progId="Visio.Drawing.4">
                  <p:embed/>
                </p:oleObj>
              </mc:Choice>
              <mc:Fallback>
                <p:oleObj name="VISIO" r:id="rId5" imgW="6435360" imgH="6670080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3363913" cy="348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039"/>
          <p:cNvSpPr txBox="1">
            <a:spLocks noChangeArrowheads="1"/>
          </p:cNvSpPr>
          <p:nvPr/>
        </p:nvSpPr>
        <p:spPr bwMode="auto">
          <a:xfrm>
            <a:off x="5867400" y="1447800"/>
            <a:ext cx="220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Data Warehouse</a:t>
            </a:r>
          </a:p>
        </p:txBody>
      </p:sp>
      <p:sp>
        <p:nvSpPr>
          <p:cNvPr id="27664" name="Text Box 1040"/>
          <p:cNvSpPr txBox="1">
            <a:spLocks noChangeArrowheads="1"/>
          </p:cNvSpPr>
          <p:nvPr/>
        </p:nvSpPr>
        <p:spPr bwMode="auto">
          <a:xfrm>
            <a:off x="609600" y="1371600"/>
            <a:ext cx="259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Operational System</a:t>
            </a:r>
          </a:p>
        </p:txBody>
      </p:sp>
      <p:sp>
        <p:nvSpPr>
          <p:cNvPr id="27667" name="Line 1043"/>
          <p:cNvSpPr>
            <a:spLocks noChangeShapeType="1"/>
          </p:cNvSpPr>
          <p:nvPr/>
        </p:nvSpPr>
        <p:spPr bwMode="auto">
          <a:xfrm>
            <a:off x="4572000" y="1600200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Rectangle 1044"/>
          <p:cNvSpPr>
            <a:spLocks noChangeArrowheads="1"/>
          </p:cNvSpPr>
          <p:nvPr/>
        </p:nvSpPr>
        <p:spPr bwMode="auto">
          <a:xfrm>
            <a:off x="1163638" y="5595938"/>
            <a:ext cx="1960562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87338" indent="-287338" eaLnBrk="1" hangingPunct="1">
              <a:lnSpc>
                <a:spcPct val="90000"/>
              </a:lnSpc>
              <a:spcBef>
                <a:spcPct val="15000"/>
              </a:spcBef>
              <a:buClr>
                <a:srgbClr val="074789"/>
              </a:buClr>
              <a:buSzPct val="70000"/>
              <a:buFont typeface="Monotype Sorts" pitchFamily="2" charset="2"/>
              <a:buNone/>
            </a:pPr>
            <a:r>
              <a:rPr lang="en-US" sz="240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42339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2458</Words>
  <Application>Microsoft Office PowerPoint</Application>
  <PresentationFormat>On-screen Show (4:3)</PresentationFormat>
  <Paragraphs>653</Paragraphs>
  <Slides>68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Office Theme</vt:lpstr>
      <vt:lpstr>Microsoft Clip Gallery</vt:lpstr>
      <vt:lpstr>VISIO 4 Drawing</vt:lpstr>
      <vt:lpstr>Microsoft Visio Drawing</vt:lpstr>
      <vt:lpstr>Microsoft ClipArt Gallery</vt:lpstr>
      <vt:lpstr>Microsoft Word Document</vt:lpstr>
      <vt:lpstr>PowerPoint Presentation</vt:lpstr>
      <vt:lpstr>Data, Data everywhere yet ...</vt:lpstr>
      <vt:lpstr>So What Is a Data Warehouse?</vt:lpstr>
      <vt:lpstr>Why Do We Need Data Warehouses?</vt:lpstr>
      <vt:lpstr>Why Data Warehousing?</vt:lpstr>
      <vt:lpstr>What Is a Data Warehouse Used for?</vt:lpstr>
      <vt:lpstr>PowerPoint Presentation</vt:lpstr>
      <vt:lpstr>Comparison Chart of Database Types</vt:lpstr>
      <vt:lpstr>Design Differences</vt:lpstr>
      <vt:lpstr>Supporting a Complete Solution</vt:lpstr>
      <vt:lpstr>Data Warehouses, Data Marts, and Operational Data Stores</vt:lpstr>
      <vt:lpstr>Decision Support</vt:lpstr>
      <vt:lpstr>What are the users saying...</vt:lpstr>
      <vt:lpstr>Data Warehousing --   It is a process</vt:lpstr>
      <vt:lpstr>Data Warehouse Architecture</vt:lpstr>
      <vt:lpstr>From the Data Warehouse to Data Marts</vt:lpstr>
      <vt:lpstr>Users have different views of Data</vt:lpstr>
      <vt:lpstr>Wal*Mart Case Study</vt:lpstr>
      <vt:lpstr>Old Retail Paradigm</vt:lpstr>
      <vt:lpstr>New (Just-In-Time) Retail Paradigm</vt:lpstr>
      <vt:lpstr>Information as a Strategic Weapon</vt:lpstr>
      <vt:lpstr>Schema Design</vt:lpstr>
      <vt:lpstr>Star Schema</vt:lpstr>
      <vt:lpstr>Dimension Tables</vt:lpstr>
      <vt:lpstr>Fact Table</vt:lpstr>
      <vt:lpstr>Snowflake schema</vt:lpstr>
      <vt:lpstr>Fact Constellation</vt:lpstr>
      <vt:lpstr>Data Granularity in Warehouse</vt:lpstr>
      <vt:lpstr>Granularity in Warehouse</vt:lpstr>
      <vt:lpstr>Levels of Granularity</vt:lpstr>
      <vt:lpstr>Data Integration Across Sources</vt:lpstr>
      <vt:lpstr>Data Transformation</vt:lpstr>
      <vt:lpstr>Data Transformation Example</vt:lpstr>
      <vt:lpstr>Data Integrity Problems</vt:lpstr>
      <vt:lpstr>Data Transformation Terms</vt:lpstr>
      <vt:lpstr>Data Transformation Terms</vt:lpstr>
      <vt:lpstr>Refresh</vt:lpstr>
      <vt:lpstr>When to Refresh?</vt:lpstr>
      <vt:lpstr>Refresh techniques</vt:lpstr>
      <vt:lpstr>How To Detect Changes</vt:lpstr>
      <vt:lpstr>Querying Data Warehouses</vt:lpstr>
      <vt:lpstr>SQL Extensions</vt:lpstr>
      <vt:lpstr>Reporting Tools</vt:lpstr>
      <vt:lpstr>PowerPoint Presentation</vt:lpstr>
      <vt:lpstr>Deploying Data Warehouses</vt:lpstr>
      <vt:lpstr>Cultural Considerations</vt:lpstr>
      <vt:lpstr>User Training</vt:lpstr>
      <vt:lpstr>Summary: Building a Data Warehouse</vt:lpstr>
      <vt:lpstr>A case -- the STORET Central Warehouse</vt:lpstr>
      <vt:lpstr>Old Web Application Flow</vt:lpstr>
      <vt:lpstr>Central Warehouse Application Flow</vt:lpstr>
      <vt:lpstr>Web Application Demo</vt:lpstr>
      <vt:lpstr>STORET Central Warehouse – Potential Future Enhancements</vt:lpstr>
      <vt:lpstr>Data Warehouse Components</vt:lpstr>
      <vt:lpstr>Data Warehouse Components – Detailed</vt:lpstr>
      <vt:lpstr>Online analytical processing (OLAP)</vt:lpstr>
      <vt:lpstr>Nature of OLAP Analysis</vt:lpstr>
      <vt:lpstr>Multi-dimensional Data</vt:lpstr>
      <vt:lpstr>Conceptual Model for OLAP</vt:lpstr>
      <vt:lpstr>Operations</vt:lpstr>
      <vt:lpstr>More OLAP Operations</vt:lpstr>
      <vt:lpstr>MOLAP vs ROLAP</vt:lpstr>
      <vt:lpstr>SQL Extensions</vt:lpstr>
      <vt:lpstr>OLAP:  3 Tier DSS</vt:lpstr>
      <vt:lpstr>Strengths of OLAP</vt:lpstr>
      <vt:lpstr>Brief History</vt:lpstr>
      <vt:lpstr>OLAP and Executive Information Systems</vt:lpstr>
      <vt:lpstr>Microsoft OLAP strategy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Yang</dc:creator>
  <cp:lastModifiedBy>Li Yang</cp:lastModifiedBy>
  <cp:revision>4</cp:revision>
  <cp:lastPrinted>2012-10-29T17:02:52Z</cp:lastPrinted>
  <dcterms:created xsi:type="dcterms:W3CDTF">2012-10-29T16:51:49Z</dcterms:created>
  <dcterms:modified xsi:type="dcterms:W3CDTF">2012-10-29T17:02:54Z</dcterms:modified>
</cp:coreProperties>
</file>