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sldIdLst>
    <p:sldId id="256" r:id="rId2"/>
    <p:sldId id="257" r:id="rId3"/>
    <p:sldId id="336" r:id="rId4"/>
    <p:sldId id="258" r:id="rId5"/>
    <p:sldId id="259" r:id="rId6"/>
    <p:sldId id="260" r:id="rId7"/>
    <p:sldId id="261" r:id="rId8"/>
    <p:sldId id="262" r:id="rId9"/>
    <p:sldId id="263" r:id="rId10"/>
    <p:sldId id="265" r:id="rId11"/>
    <p:sldId id="345" r:id="rId12"/>
    <p:sldId id="346" r:id="rId13"/>
    <p:sldId id="349" r:id="rId14"/>
    <p:sldId id="316" r:id="rId15"/>
    <p:sldId id="338" r:id="rId16"/>
    <p:sldId id="315" r:id="rId17"/>
    <p:sldId id="280" r:id="rId18"/>
    <p:sldId id="340" r:id="rId19"/>
    <p:sldId id="335" r:id="rId20"/>
    <p:sldId id="282" r:id="rId21"/>
    <p:sldId id="275" r:id="rId22"/>
    <p:sldId id="277" r:id="rId23"/>
    <p:sldId id="279" r:id="rId24"/>
    <p:sldId id="283" r:id="rId25"/>
    <p:sldId id="308" r:id="rId26"/>
    <p:sldId id="342" r:id="rId27"/>
    <p:sldId id="343" r:id="rId28"/>
    <p:sldId id="309" r:id="rId29"/>
    <p:sldId id="307" r:id="rId30"/>
    <p:sldId id="320" r:id="rId31"/>
    <p:sldId id="286" r:id="rId32"/>
    <p:sldId id="287" r:id="rId33"/>
    <p:sldId id="329" r:id="rId34"/>
    <p:sldId id="292" r:id="rId35"/>
    <p:sldId id="306" r:id="rId36"/>
    <p:sldId id="323" r:id="rId37"/>
    <p:sldId id="322" r:id="rId38"/>
    <p:sldId id="293" r:id="rId39"/>
    <p:sldId id="303" r:id="rId40"/>
    <p:sldId id="324" r:id="rId41"/>
    <p:sldId id="330" r:id="rId42"/>
    <p:sldId id="344" r:id="rId43"/>
    <p:sldId id="311" r:id="rId44"/>
    <p:sldId id="331" r:id="rId45"/>
    <p:sldId id="332" r:id="rId46"/>
    <p:sldId id="333" r:id="rId47"/>
    <p:sldId id="334" r:id="rId48"/>
    <p:sldId id="313"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Bookshelf Symbol 7" pitchFamily="2" charset="2"/>
        <a:ea typeface="+mn-ea"/>
        <a:cs typeface="+mn-cs"/>
      </a:defRPr>
    </a:lvl1pPr>
    <a:lvl2pPr marL="457200" algn="l" rtl="0" fontAlgn="base">
      <a:spcBef>
        <a:spcPct val="0"/>
      </a:spcBef>
      <a:spcAft>
        <a:spcPct val="0"/>
      </a:spcAft>
      <a:defRPr kern="1200">
        <a:solidFill>
          <a:schemeClr val="tx1"/>
        </a:solidFill>
        <a:latin typeface="Bookshelf Symbol 7" pitchFamily="2" charset="2"/>
        <a:ea typeface="+mn-ea"/>
        <a:cs typeface="+mn-cs"/>
      </a:defRPr>
    </a:lvl2pPr>
    <a:lvl3pPr marL="914400" algn="l" rtl="0" fontAlgn="base">
      <a:spcBef>
        <a:spcPct val="0"/>
      </a:spcBef>
      <a:spcAft>
        <a:spcPct val="0"/>
      </a:spcAft>
      <a:defRPr kern="1200">
        <a:solidFill>
          <a:schemeClr val="tx1"/>
        </a:solidFill>
        <a:latin typeface="Bookshelf Symbol 7" pitchFamily="2" charset="2"/>
        <a:ea typeface="+mn-ea"/>
        <a:cs typeface="+mn-cs"/>
      </a:defRPr>
    </a:lvl3pPr>
    <a:lvl4pPr marL="1371600" algn="l" rtl="0" fontAlgn="base">
      <a:spcBef>
        <a:spcPct val="0"/>
      </a:spcBef>
      <a:spcAft>
        <a:spcPct val="0"/>
      </a:spcAft>
      <a:defRPr kern="1200">
        <a:solidFill>
          <a:schemeClr val="tx1"/>
        </a:solidFill>
        <a:latin typeface="Bookshelf Symbol 7" pitchFamily="2" charset="2"/>
        <a:ea typeface="+mn-ea"/>
        <a:cs typeface="+mn-cs"/>
      </a:defRPr>
    </a:lvl4pPr>
    <a:lvl5pPr marL="1828800" algn="l" rtl="0" fontAlgn="base">
      <a:spcBef>
        <a:spcPct val="0"/>
      </a:spcBef>
      <a:spcAft>
        <a:spcPct val="0"/>
      </a:spcAft>
      <a:defRPr kern="1200">
        <a:solidFill>
          <a:schemeClr val="tx1"/>
        </a:solidFill>
        <a:latin typeface="Bookshelf Symbol 7" pitchFamily="2" charset="2"/>
        <a:ea typeface="+mn-ea"/>
        <a:cs typeface="+mn-cs"/>
      </a:defRPr>
    </a:lvl5pPr>
    <a:lvl6pPr marL="2286000" algn="l" defTabSz="914400" rtl="0" eaLnBrk="1" latinLnBrk="0" hangingPunct="1">
      <a:defRPr kern="1200">
        <a:solidFill>
          <a:schemeClr val="tx1"/>
        </a:solidFill>
        <a:latin typeface="Bookshelf Symbol 7" pitchFamily="2" charset="2"/>
        <a:ea typeface="+mn-ea"/>
        <a:cs typeface="+mn-cs"/>
      </a:defRPr>
    </a:lvl6pPr>
    <a:lvl7pPr marL="2743200" algn="l" defTabSz="914400" rtl="0" eaLnBrk="1" latinLnBrk="0" hangingPunct="1">
      <a:defRPr kern="1200">
        <a:solidFill>
          <a:schemeClr val="tx1"/>
        </a:solidFill>
        <a:latin typeface="Bookshelf Symbol 7" pitchFamily="2" charset="2"/>
        <a:ea typeface="+mn-ea"/>
        <a:cs typeface="+mn-cs"/>
      </a:defRPr>
    </a:lvl7pPr>
    <a:lvl8pPr marL="3200400" algn="l" defTabSz="914400" rtl="0" eaLnBrk="1" latinLnBrk="0" hangingPunct="1">
      <a:defRPr kern="1200">
        <a:solidFill>
          <a:schemeClr val="tx1"/>
        </a:solidFill>
        <a:latin typeface="Bookshelf Symbol 7" pitchFamily="2" charset="2"/>
        <a:ea typeface="+mn-ea"/>
        <a:cs typeface="+mn-cs"/>
      </a:defRPr>
    </a:lvl8pPr>
    <a:lvl9pPr marL="3657600" algn="l" defTabSz="914400" rtl="0" eaLnBrk="1" latinLnBrk="0" hangingPunct="1">
      <a:defRPr kern="1200">
        <a:solidFill>
          <a:schemeClr val="tx1"/>
        </a:solidFill>
        <a:latin typeface="Bookshelf Symbol 7" pitchFamily="2" charset="2"/>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A915F2-D1F2-4932-BA6E-65D6028B772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42C9DA-C3F0-4FAD-A20A-FA43145022F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F7E249-1173-405D-8C67-B79B90ADD87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15E5EA3-7F83-4EF7-9193-595F3FA4C9C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endParaRPr lang="en-US" noProof="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0DE0125-9EEF-4E02-9F5C-DBB49A52E00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EF5BECB3-9CA3-4B0D-8714-5141121CDC0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13F51A6-2740-499B-B2CD-35C3D762935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DA6A5CCD-A2D1-4218-B736-9337AAAEB14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31264F-882D-4874-BAE5-EB3BAB3378C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0FF8C2-BCF4-4AB7-9C01-2F4DB141BF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9DF361-6640-4399-81A4-06940968321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DD48281-3BE8-4225-A160-FEF2DD27F38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DFADDF2-C114-4D3F-830C-31C80557FDA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E8706CA-39AC-4015-9E70-ED88B34F08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58CFC-B074-4C07-9F6E-5B04BAB4C42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1456F0-2084-4810-AFDD-2DC16AD65F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BD08F45-3079-45A0-9ECE-047D706756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engr.sjsu.edu/lwesley/images/DataMining.jp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s.google.co.in/imgres?imgurl=http://simbaanalytics.com.au/images/datamining.jpg&amp;imgrefurl=http://simbaanalytics.com.au/data-mining.html&amp;usg=__56U-zHYQbpb9n0Aa3uAEAAvzUpo=&amp;h=259&amp;w=261&amp;sz=21&amp;hl=en&amp;start=144&amp;tbnid=33RMpo0yBsQZJM:&amp;tbnh=111&amp;tbnw=112&amp;prev=/images?q=data+mining&amp;gbv=2&amp;ndsp=20&amp;hl=en&amp;sa=N&amp;start=14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images.google.co.in/imgres?imgurl=http://dahl.at/wordpress/wp-content/uploads/2009/10/text_mining340x220.png&amp;imgrefurl=http://dahl.at/wordpress/2009/10/06/current-themes-in-social-marketing/text_mining340x220/&amp;usg=__kG8RfoMCNPs8SKIqo_9RdQoMUjo=&amp;h=375&amp;w=500&amp;sz=136&amp;hl=en&amp;start=2&amp;tbnid=dNMW813quEyGhM:&amp;tbnh=98&amp;tbnw=130&amp;prev=/images?q=text+mining&amp;gbv=2&amp;hl=en&amp;sa=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wiley.com/college/turban/0471787124/image_gallery/ch11/pages/fg11_004.ht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monster-munch.com/images/ThankYouMistakeTheBeautiful.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Box 4"/>
          <p:cNvSpPr txBox="1"/>
          <p:nvPr/>
        </p:nvSpPr>
        <p:spPr>
          <a:xfrm>
            <a:off x="228600" y="228600"/>
            <a:ext cx="8686800" cy="3046988"/>
          </a:xfrm>
          <a:prstGeom prst="rect">
            <a:avLst/>
          </a:prstGeom>
          <a:noFill/>
        </p:spPr>
        <p:txBody>
          <a:bodyPr>
            <a:spAutoFit/>
          </a:bodyPr>
          <a:lstStyle/>
          <a:p>
            <a:pPr algn="r">
              <a:defRPr/>
            </a:pPr>
            <a:r>
              <a:rPr lang="en-US" sz="9600" dirty="0">
                <a:ln>
                  <a:solidFill>
                    <a:srgbClr val="0070C0"/>
                  </a:solidFill>
                </a:ln>
                <a:effectLst>
                  <a:outerShdw blurRad="60007" dist="310007" dir="7680000" sy="30000" kx="1300200" algn="ctr" rotWithShape="0">
                    <a:prstClr val="black">
                      <a:alpha val="32000"/>
                    </a:prstClr>
                  </a:outerShdw>
                </a:effectLst>
                <a:latin typeface="Colonna MT" pitchFamily="82" charset="0"/>
              </a:rPr>
              <a:t>DATA WAREHOUSING</a:t>
            </a:r>
          </a:p>
        </p:txBody>
      </p:sp>
      <p:pic>
        <p:nvPicPr>
          <p:cNvPr id="13315" name="Picture 5"/>
          <p:cNvPicPr>
            <a:picLocks noChangeAspect="1" noChangeArrowheads="1"/>
          </p:cNvPicPr>
          <p:nvPr/>
        </p:nvPicPr>
        <p:blipFill>
          <a:blip r:embed="rId2"/>
          <a:srcRect/>
          <a:stretch>
            <a:fillRect/>
          </a:stretch>
        </p:blipFill>
        <p:spPr bwMode="auto">
          <a:xfrm>
            <a:off x="4343400" y="3048000"/>
            <a:ext cx="4800600" cy="3810000"/>
          </a:xfrm>
          <a:prstGeom prst="rect">
            <a:avLst/>
          </a:prstGeom>
          <a:noFill/>
          <a:ln w="9525">
            <a:noFill/>
            <a:miter lim="800000"/>
            <a:headEnd/>
            <a:tailEnd/>
          </a:ln>
        </p:spPr>
      </p:pic>
      <p:sp>
        <p:nvSpPr>
          <p:cNvPr id="8" name="Rectangle 3"/>
          <p:cNvSpPr txBox="1">
            <a:spLocks noChangeArrowheads="1"/>
          </p:cNvSpPr>
          <p:nvPr/>
        </p:nvSpPr>
        <p:spPr bwMode="auto">
          <a:xfrm>
            <a:off x="152400" y="4421188"/>
            <a:ext cx="5105400" cy="2286000"/>
          </a:xfrm>
          <a:prstGeom prst="rect">
            <a:avLst/>
          </a:prstGeom>
          <a:noFill/>
          <a:ln w="9525">
            <a:noFill/>
            <a:miter lim="800000"/>
            <a:headEnd/>
            <a:tailEnd/>
          </a:ln>
          <a:effectLst/>
        </p:spPr>
        <p:txBody>
          <a:bodyPr/>
          <a:lstStyle/>
          <a:p>
            <a:pPr>
              <a:lnSpc>
                <a:spcPct val="80000"/>
              </a:lnSpc>
              <a:spcBef>
                <a:spcPct val="20000"/>
              </a:spcBef>
              <a:defRPr/>
            </a:pPr>
            <a:r>
              <a:rPr lang="en-US" kern="0" dirty="0">
                <a:solidFill>
                  <a:schemeClr val="accent2">
                    <a:lumMod val="50000"/>
                  </a:schemeClr>
                </a:solidFill>
                <a:latin typeface="Algerian" pitchFamily="82" charset="0"/>
              </a:rPr>
              <a:t>Presentation Prepared by:</a:t>
            </a:r>
          </a:p>
          <a:p>
            <a:pPr>
              <a:lnSpc>
                <a:spcPct val="80000"/>
              </a:lnSpc>
              <a:spcBef>
                <a:spcPct val="20000"/>
              </a:spcBef>
              <a:defRPr/>
            </a:pPr>
            <a:endParaRPr lang="en-US" kern="0" dirty="0">
              <a:latin typeface="Algerian" pitchFamily="82" charset="0"/>
            </a:endParaRPr>
          </a:p>
          <a:p>
            <a:pPr>
              <a:lnSpc>
                <a:spcPct val="80000"/>
              </a:lnSpc>
              <a:spcBef>
                <a:spcPct val="20000"/>
              </a:spcBef>
              <a:defRPr/>
            </a:pPr>
            <a:r>
              <a:rPr lang="en-US" kern="0" dirty="0">
                <a:solidFill>
                  <a:srgbClr val="00B050"/>
                </a:solidFill>
                <a:latin typeface="Bookman Old Style" pitchFamily="18" charset="0"/>
                <a:ea typeface="DFKai-SB" pitchFamily="65" charset="-120"/>
              </a:rPr>
              <a:t>Ankur </a:t>
            </a:r>
            <a:r>
              <a:rPr lang="en-US" kern="0" dirty="0" smtClean="0">
                <a:solidFill>
                  <a:srgbClr val="00B050"/>
                </a:solidFill>
                <a:latin typeface="Bookman Old Style" pitchFamily="18" charset="0"/>
                <a:ea typeface="DFKai-SB" pitchFamily="65" charset="-120"/>
              </a:rPr>
              <a:t>Chandel</a:t>
            </a:r>
            <a:endParaRPr lang="en-US" kern="0" dirty="0">
              <a:solidFill>
                <a:srgbClr val="00B050"/>
              </a:solidFill>
              <a:latin typeface="Bookman Old Style" pitchFamily="18" charset="0"/>
              <a:ea typeface="DFKai-SB" pitchFamily="65"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ppt_w</p:attrName>
                                        </p:attrNameLst>
                                      </p:cBhvr>
                                      <p:tavLst>
                                        <p:tav tm="0" fmla="#ppt_w*sin(2.5*pi*$)">
                                          <p:val>
                                            <p:fltVal val="0"/>
                                          </p:val>
                                        </p:tav>
                                        <p:tav tm="100000">
                                          <p:val>
                                            <p:fltVal val="1"/>
                                          </p:val>
                                        </p:tav>
                                      </p:tavLst>
                                    </p:anim>
                                    <p:anim calcmode="lin" valueType="num">
                                      <p:cBhvr>
                                        <p:cTn id="9"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solidFill>
                  <a:srgbClr val="7030A0"/>
                </a:solidFill>
              </a:rPr>
              <a:t>History of data warehousing</a:t>
            </a:r>
          </a:p>
        </p:txBody>
      </p:sp>
      <p:sp>
        <p:nvSpPr>
          <p:cNvPr id="19459" name="Rectangle 3"/>
          <p:cNvSpPr>
            <a:spLocks noGrp="1" noChangeArrowheads="1"/>
          </p:cNvSpPr>
          <p:nvPr>
            <p:ph idx="1"/>
          </p:nvPr>
        </p:nvSpPr>
        <p:spPr/>
        <p:txBody>
          <a:bodyPr/>
          <a:lstStyle/>
          <a:p>
            <a:pPr algn="just">
              <a:lnSpc>
                <a:spcPct val="80000"/>
              </a:lnSpc>
            </a:pPr>
            <a:r>
              <a:rPr lang="en-US" sz="2400" smtClean="0">
                <a:latin typeface="Times New Roman" pitchFamily="18" charset="0"/>
                <a:cs typeface="Times New Roman" pitchFamily="18" charset="0"/>
              </a:rPr>
              <a:t>The concept of data warehousing dates back to the late 1980s when IBM researchers Barry Devlin and Paul Murphy developed the "business data warehouse". </a:t>
            </a:r>
          </a:p>
          <a:p>
            <a:pPr algn="just">
              <a:lnSpc>
                <a:spcPct val="80000"/>
              </a:lnSpc>
            </a:pPr>
            <a:r>
              <a:rPr lang="en-US" sz="2400" smtClean="0">
                <a:latin typeface="Times New Roman" pitchFamily="18" charset="0"/>
                <a:cs typeface="Times New Roman" pitchFamily="18" charset="0"/>
              </a:rPr>
              <a:t>1960s - General Mills and Dartmouth College, in a joint research project, develop the terms </a:t>
            </a:r>
            <a:r>
              <a:rPr lang="en-US" sz="2400" i="1" smtClean="0">
                <a:latin typeface="Times New Roman" pitchFamily="18" charset="0"/>
                <a:cs typeface="Times New Roman" pitchFamily="18" charset="0"/>
              </a:rPr>
              <a:t>dimensions</a:t>
            </a:r>
            <a:r>
              <a:rPr lang="en-US" sz="2400" smtClean="0">
                <a:latin typeface="Times New Roman" pitchFamily="18" charset="0"/>
                <a:cs typeface="Times New Roman" pitchFamily="18" charset="0"/>
              </a:rPr>
              <a:t> and </a:t>
            </a:r>
            <a:r>
              <a:rPr lang="en-US" sz="2400" i="1" smtClean="0">
                <a:latin typeface="Times New Roman" pitchFamily="18" charset="0"/>
                <a:cs typeface="Times New Roman" pitchFamily="18" charset="0"/>
              </a:rPr>
              <a:t>facts</a:t>
            </a:r>
            <a:r>
              <a:rPr lang="en-US" sz="2400" smtClean="0">
                <a:latin typeface="Times New Roman" pitchFamily="18" charset="0"/>
                <a:cs typeface="Times New Roman" pitchFamily="18" charset="0"/>
              </a:rPr>
              <a:t>.</a:t>
            </a:r>
          </a:p>
          <a:p>
            <a:pPr algn="just">
              <a:lnSpc>
                <a:spcPct val="80000"/>
              </a:lnSpc>
            </a:pPr>
            <a:r>
              <a:rPr lang="en-US" sz="2400" smtClean="0">
                <a:latin typeface="Times New Roman" pitchFamily="18" charset="0"/>
                <a:cs typeface="Times New Roman" pitchFamily="18" charset="0"/>
              </a:rPr>
              <a:t>1970s - ACNielsen and IRI provide dimensional data marts for retail sales.</a:t>
            </a:r>
          </a:p>
          <a:p>
            <a:pPr algn="just">
              <a:lnSpc>
                <a:spcPct val="80000"/>
              </a:lnSpc>
            </a:pPr>
            <a:r>
              <a:rPr lang="en-US" sz="2400" smtClean="0">
                <a:latin typeface="Times New Roman" pitchFamily="18" charset="0"/>
                <a:cs typeface="Times New Roman" pitchFamily="18" charset="0"/>
              </a:rPr>
              <a:t>1983 – Tera data introduces a database management system specifically designed for decision support. </a:t>
            </a:r>
          </a:p>
          <a:p>
            <a:pPr algn="just">
              <a:lnSpc>
                <a:spcPct val="80000"/>
              </a:lnSpc>
            </a:pPr>
            <a:r>
              <a:rPr lang="en-US" sz="2400" smtClean="0">
                <a:latin typeface="Times New Roman" pitchFamily="18" charset="0"/>
                <a:cs typeface="Times New Roman" pitchFamily="18" charset="0"/>
              </a:rPr>
              <a:t>1988 - Barry Devlin and Paul Murphy publish the article </a:t>
            </a:r>
            <a:r>
              <a:rPr lang="en-US" sz="2400" i="1" smtClean="0">
                <a:latin typeface="Times New Roman" pitchFamily="18" charset="0"/>
                <a:cs typeface="Times New Roman" pitchFamily="18" charset="0"/>
              </a:rPr>
              <a:t>An architecture for a business and information systems</a:t>
            </a:r>
            <a:r>
              <a:rPr lang="en-US" sz="2400" smtClean="0">
                <a:latin typeface="Times New Roman" pitchFamily="18" charset="0"/>
                <a:cs typeface="Times New Roman" pitchFamily="18" charset="0"/>
              </a:rPr>
              <a:t> in </a:t>
            </a:r>
            <a:r>
              <a:rPr lang="en-US" sz="2400" i="1" smtClean="0">
                <a:latin typeface="Times New Roman" pitchFamily="18" charset="0"/>
                <a:cs typeface="Times New Roman" pitchFamily="18" charset="0"/>
              </a:rPr>
              <a:t>IBM Systems Journal</a:t>
            </a:r>
            <a:r>
              <a:rPr lang="en-US" sz="2400" smtClean="0">
                <a:latin typeface="Times New Roman" pitchFamily="18" charset="0"/>
                <a:cs typeface="Times New Roman" pitchFamily="18" charset="0"/>
              </a:rPr>
              <a:t> where they introduce the term "business data warehouse".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OLTP</a:t>
            </a:r>
          </a:p>
        </p:txBody>
      </p:sp>
      <p:sp>
        <p:nvSpPr>
          <p:cNvPr id="20483" name="Rectangle 3"/>
          <p:cNvSpPr>
            <a:spLocks noGrp="1" noChangeArrowheads="1"/>
          </p:cNvSpPr>
          <p:nvPr>
            <p:ph idx="1"/>
          </p:nvPr>
        </p:nvSpPr>
        <p:spPr/>
        <p:txBody>
          <a:bodyPr/>
          <a:lstStyle/>
          <a:p>
            <a:pPr>
              <a:lnSpc>
                <a:spcPct val="80000"/>
              </a:lnSpc>
              <a:buFont typeface="Arial" pitchFamily="34" charset="0"/>
              <a:buNone/>
            </a:pPr>
            <a:r>
              <a:rPr lang="en-US" sz="2800" b="1" smtClean="0">
                <a:latin typeface="Times New Roman" pitchFamily="18" charset="0"/>
                <a:cs typeface="Times New Roman" pitchFamily="18" charset="0"/>
              </a:rPr>
              <a:t>OLTP- ONLINE TRANSACTION PROCESSING</a:t>
            </a:r>
          </a:p>
          <a:p>
            <a:pPr>
              <a:lnSpc>
                <a:spcPct val="80000"/>
              </a:lnSpc>
            </a:pPr>
            <a:r>
              <a:rPr lang="en-US" sz="2800" smtClean="0">
                <a:latin typeface="Times New Roman" pitchFamily="18" charset="0"/>
                <a:cs typeface="Times New Roman" pitchFamily="18" charset="0"/>
              </a:rPr>
              <a:t>Special data organization, access methods and implementation methods are needed to support data warehouse queries (typically multidimensional queries)</a:t>
            </a:r>
          </a:p>
          <a:p>
            <a:pPr>
              <a:lnSpc>
                <a:spcPct val="80000"/>
              </a:lnSpc>
            </a:pPr>
            <a:r>
              <a:rPr lang="en-US" sz="2800" smtClean="0">
                <a:latin typeface="Times New Roman" pitchFamily="18" charset="0"/>
                <a:cs typeface="Times New Roman" pitchFamily="18" charset="0"/>
              </a:rPr>
              <a:t>OLTP systems are tuned for known transactions and workloads while workload is not known a priori in a data warehouse</a:t>
            </a:r>
          </a:p>
          <a:p>
            <a:pPr lvl="1">
              <a:lnSpc>
                <a:spcPct val="80000"/>
              </a:lnSpc>
            </a:pPr>
            <a:r>
              <a:rPr lang="en-US" smtClean="0">
                <a:latin typeface="Times New Roman" pitchFamily="18" charset="0"/>
                <a:cs typeface="Times New Roman" pitchFamily="18" charset="0"/>
              </a:rPr>
              <a:t>e.g</a:t>
            </a:r>
            <a:r>
              <a:rPr lang="en-US" i="1" smtClean="0">
                <a:latin typeface="Times New Roman" pitchFamily="18" charset="0"/>
                <a:cs typeface="Times New Roman" pitchFamily="18" charset="0"/>
              </a:rPr>
              <a:t>., average amount spent on phone calls between 9AM-5PM in Pune during the month of December</a:t>
            </a:r>
            <a:endParaRPr lang="en-US" sz="2400" smtClean="0">
              <a:latin typeface="Times New Roman" pitchFamily="18" charset="0"/>
              <a:cs typeface="Times New Roman" pitchFamily="18" charset="0"/>
            </a:endParaRPr>
          </a:p>
          <a:p>
            <a:pPr>
              <a:lnSpc>
                <a:spcPct val="80000"/>
              </a:lnSpc>
            </a:pPr>
            <a:endParaRPr lang="en-US" sz="2800" smtClean="0">
              <a:latin typeface="Times New Roman" pitchFamily="18" charset="0"/>
              <a:cs typeface="Times New Roman" pitchFamily="18" charset="0"/>
            </a:endParaRPr>
          </a:p>
          <a:p>
            <a:pPr>
              <a:lnSpc>
                <a:spcPct val="80000"/>
              </a:lnSpc>
            </a:pPr>
            <a:endParaRPr lang="en-U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8229600" cy="685800"/>
          </a:xfrm>
        </p:spPr>
        <p:txBody>
          <a:bodyPr/>
          <a:lstStyle/>
          <a:p>
            <a:r>
              <a:rPr lang="en-US" smtClean="0">
                <a:solidFill>
                  <a:srgbClr val="7030A0"/>
                </a:solidFill>
              </a:rPr>
              <a:t>OLTP vs Data Warehouse</a:t>
            </a:r>
          </a:p>
        </p:txBody>
      </p:sp>
      <p:sp>
        <p:nvSpPr>
          <p:cNvPr id="21507" name="Rectangle 4"/>
          <p:cNvSpPr>
            <a:spLocks noGrp="1" noChangeArrowheads="1"/>
          </p:cNvSpPr>
          <p:nvPr>
            <p:ph sz="half" idx="1"/>
          </p:nvPr>
        </p:nvSpPr>
        <p:spPr>
          <a:xfrm>
            <a:off x="228600" y="990600"/>
            <a:ext cx="4038600" cy="4525963"/>
          </a:xfrm>
        </p:spPr>
        <p:txBody>
          <a:bodyPr/>
          <a:lstStyle/>
          <a:p>
            <a:pPr marL="285750" lvl="1"/>
            <a:r>
              <a:rPr lang="en-US" b="1" smtClean="0"/>
              <a:t>OLTP</a:t>
            </a:r>
          </a:p>
          <a:p>
            <a:pPr marL="577850" lvl="2" indent="-342900"/>
            <a:r>
              <a:rPr lang="en-US" sz="1800" smtClean="0"/>
              <a:t>Application Oriented</a:t>
            </a:r>
          </a:p>
          <a:p>
            <a:pPr marL="577850" lvl="2" indent="-342900"/>
            <a:r>
              <a:rPr lang="en-US" sz="1800" smtClean="0"/>
              <a:t>Used to run business</a:t>
            </a:r>
          </a:p>
          <a:p>
            <a:pPr marL="577850" lvl="2" indent="-342900"/>
            <a:r>
              <a:rPr lang="en-US" sz="1800" smtClean="0"/>
              <a:t>Detailed data</a:t>
            </a:r>
          </a:p>
          <a:p>
            <a:pPr marL="577850" lvl="2" indent="-342900"/>
            <a:r>
              <a:rPr lang="en-US" sz="1800" smtClean="0"/>
              <a:t>Current up to date</a:t>
            </a:r>
          </a:p>
          <a:p>
            <a:pPr marL="577850" lvl="2" indent="-342900"/>
            <a:r>
              <a:rPr lang="en-US" sz="1800" smtClean="0"/>
              <a:t>Isolated Data</a:t>
            </a:r>
          </a:p>
          <a:p>
            <a:pPr marL="577850" lvl="2" indent="-342900"/>
            <a:r>
              <a:rPr lang="en-US" sz="1800" smtClean="0"/>
              <a:t>Clerical User</a:t>
            </a:r>
          </a:p>
          <a:p>
            <a:pPr marL="577850" lvl="2" indent="-342900"/>
            <a:r>
              <a:rPr lang="en-US" sz="1800" smtClean="0"/>
              <a:t>Few Records accessed at a time (tens)</a:t>
            </a:r>
          </a:p>
          <a:p>
            <a:pPr marL="577850" lvl="2" indent="-342900"/>
            <a:r>
              <a:rPr lang="en-US" sz="1800" smtClean="0"/>
              <a:t>Read/Update Access</a:t>
            </a:r>
          </a:p>
          <a:p>
            <a:pPr marL="577850" lvl="2" indent="-342900"/>
            <a:r>
              <a:rPr lang="en-US" sz="1800" smtClean="0"/>
              <a:t>No data redundancy</a:t>
            </a:r>
          </a:p>
          <a:p>
            <a:pPr marL="577850" lvl="2" indent="-342900"/>
            <a:r>
              <a:rPr lang="en-US" sz="1800" smtClean="0"/>
              <a:t>Database Size     100MB -100 GB</a:t>
            </a:r>
          </a:p>
          <a:p>
            <a:pPr marL="577850" lvl="2" indent="-342900"/>
            <a:r>
              <a:rPr lang="en-US" sz="1800" smtClean="0"/>
              <a:t>Transaction throughput is the performance metric</a:t>
            </a:r>
          </a:p>
          <a:p>
            <a:pPr marL="577850" lvl="2" indent="-342900"/>
            <a:r>
              <a:rPr lang="en-US" sz="1800" smtClean="0"/>
              <a:t>Thousands of users</a:t>
            </a:r>
          </a:p>
          <a:p>
            <a:pPr marL="577850" lvl="2" indent="-342900"/>
            <a:r>
              <a:rPr lang="en-US" sz="1800" smtClean="0"/>
              <a:t>Managed in entirety</a:t>
            </a:r>
            <a:endParaRPr lang="en-US" smtClean="0"/>
          </a:p>
        </p:txBody>
      </p:sp>
      <p:sp>
        <p:nvSpPr>
          <p:cNvPr id="21508" name="Rectangle 5"/>
          <p:cNvSpPr>
            <a:spLocks noGrp="1" noChangeArrowheads="1"/>
          </p:cNvSpPr>
          <p:nvPr>
            <p:ph sz="half" idx="2"/>
          </p:nvPr>
        </p:nvSpPr>
        <p:spPr>
          <a:xfrm>
            <a:off x="4038600" y="990600"/>
            <a:ext cx="4953000" cy="5410200"/>
          </a:xfrm>
        </p:spPr>
        <p:txBody>
          <a:bodyPr/>
          <a:lstStyle/>
          <a:p>
            <a:pPr algn="just"/>
            <a:r>
              <a:rPr lang="en-US" sz="2400" b="1" smtClean="0"/>
              <a:t>Warehouse (DSS)</a:t>
            </a:r>
          </a:p>
          <a:p>
            <a:pPr marL="520700" lvl="1" algn="just"/>
            <a:r>
              <a:rPr lang="en-US" sz="1800" smtClean="0"/>
              <a:t>Subject Oriented</a:t>
            </a:r>
          </a:p>
          <a:p>
            <a:pPr marL="520700" lvl="1" algn="just"/>
            <a:r>
              <a:rPr lang="en-US" sz="1800" smtClean="0"/>
              <a:t>Used to analyze business</a:t>
            </a:r>
          </a:p>
          <a:p>
            <a:pPr marL="520700" lvl="1" algn="just"/>
            <a:r>
              <a:rPr lang="en-US" sz="1800" smtClean="0"/>
              <a:t>Summarized and refined</a:t>
            </a:r>
          </a:p>
          <a:p>
            <a:pPr marL="520700" lvl="1" algn="just"/>
            <a:r>
              <a:rPr lang="en-US" sz="1800" smtClean="0"/>
              <a:t>Snapshot data</a:t>
            </a:r>
          </a:p>
          <a:p>
            <a:pPr marL="520700" lvl="1" algn="just"/>
            <a:r>
              <a:rPr lang="en-US" sz="1800" smtClean="0"/>
              <a:t>Integrated Data</a:t>
            </a:r>
          </a:p>
          <a:p>
            <a:pPr marL="520700" lvl="1" algn="just"/>
            <a:r>
              <a:rPr lang="en-US" sz="1800" smtClean="0"/>
              <a:t>Knowledge User (Manager)</a:t>
            </a:r>
          </a:p>
          <a:p>
            <a:pPr marL="520700" lvl="1" algn="just"/>
            <a:r>
              <a:rPr lang="en-US" sz="1800" smtClean="0"/>
              <a:t>Large volumes accessed at a time (millions)</a:t>
            </a:r>
          </a:p>
          <a:p>
            <a:pPr marL="520700" lvl="1" algn="just"/>
            <a:r>
              <a:rPr lang="en-US" sz="1800" smtClean="0"/>
              <a:t>Mostly Read (Batch Update)</a:t>
            </a:r>
          </a:p>
          <a:p>
            <a:pPr marL="520700" lvl="1" algn="just"/>
            <a:r>
              <a:rPr lang="en-US" sz="1800" smtClean="0"/>
              <a:t>Redundancy present</a:t>
            </a:r>
          </a:p>
          <a:p>
            <a:pPr marL="520700" lvl="1" algn="just"/>
            <a:r>
              <a:rPr lang="en-US" sz="1800" smtClean="0"/>
              <a:t>Database Size          100 GB - few terabytes</a:t>
            </a:r>
          </a:p>
          <a:p>
            <a:pPr marL="520700" lvl="1" algn="just"/>
            <a:r>
              <a:rPr lang="en-US" sz="1800" smtClean="0"/>
              <a:t>Query throughput is the performance metric</a:t>
            </a:r>
          </a:p>
          <a:p>
            <a:pPr marL="520700" lvl="1" algn="just"/>
            <a:r>
              <a:rPr lang="en-US" sz="1800" smtClean="0"/>
              <a:t>Hundreds of users</a:t>
            </a:r>
          </a:p>
          <a:p>
            <a:pPr marL="520700" lvl="1" algn="just"/>
            <a:r>
              <a:rPr lang="en-US" sz="1800" smtClean="0"/>
              <a:t>Managed by subsets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sz="quarter"/>
          </p:nvPr>
        </p:nvSpPr>
        <p:spPr/>
        <p:txBody>
          <a:bodyPr/>
          <a:lstStyle/>
          <a:p>
            <a:r>
              <a:rPr lang="en-US" smtClean="0"/>
              <a:t>To summarize ...</a:t>
            </a:r>
          </a:p>
        </p:txBody>
      </p:sp>
      <p:sp>
        <p:nvSpPr>
          <p:cNvPr id="4101" name="Rectangle 8"/>
          <p:cNvSpPr>
            <a:spLocks noGrp="1" noChangeArrowheads="1"/>
          </p:cNvSpPr>
          <p:nvPr>
            <p:ph sz="quarter" idx="1"/>
          </p:nvPr>
        </p:nvSpPr>
        <p:spPr>
          <a:xfrm>
            <a:off x="457200" y="1600200"/>
            <a:ext cx="3886200" cy="1219200"/>
          </a:xfrm>
        </p:spPr>
        <p:txBody>
          <a:bodyPr/>
          <a:lstStyle/>
          <a:p>
            <a:r>
              <a:rPr lang="en-US" sz="2400" smtClean="0"/>
              <a:t>OLTP Systems are </a:t>
            </a:r>
            <a:br>
              <a:rPr lang="en-US" sz="2400" smtClean="0"/>
            </a:br>
            <a:r>
              <a:rPr lang="en-US" sz="2400" smtClean="0"/>
              <a:t>used to </a:t>
            </a:r>
            <a:r>
              <a:rPr lang="en-US" sz="2400" i="1" smtClean="0">
                <a:solidFill>
                  <a:schemeClr val="tx2"/>
                </a:solidFill>
              </a:rPr>
              <a:t>“run”</a:t>
            </a:r>
            <a:r>
              <a:rPr lang="en-US" sz="2400" smtClean="0"/>
              <a:t> a business</a:t>
            </a:r>
          </a:p>
          <a:p>
            <a:endParaRPr lang="en-US" sz="2400" smtClean="0"/>
          </a:p>
          <a:p>
            <a:endParaRPr lang="en-US" sz="2400" smtClean="0"/>
          </a:p>
        </p:txBody>
      </p:sp>
      <p:graphicFrame>
        <p:nvGraphicFramePr>
          <p:cNvPr id="4098" name="Object 9"/>
          <p:cNvGraphicFramePr>
            <a:graphicFrameLocks noChangeAspect="1"/>
          </p:cNvGraphicFramePr>
          <p:nvPr>
            <p:ph sz="quarter" idx="2"/>
          </p:nvPr>
        </p:nvGraphicFramePr>
        <p:xfrm>
          <a:off x="2362200" y="4114800"/>
          <a:ext cx="1981200" cy="1862138"/>
        </p:xfrm>
        <a:graphic>
          <a:graphicData uri="http://schemas.openxmlformats.org/presentationml/2006/ole">
            <p:oleObj spid="_x0000_s4098" name="Clip" r:id="rId3" imgW="761744" imgH="716039" progId="">
              <p:embed/>
            </p:oleObj>
          </a:graphicData>
        </a:graphic>
      </p:graphicFrame>
      <p:graphicFrame>
        <p:nvGraphicFramePr>
          <p:cNvPr id="4099" name="Object 8"/>
          <p:cNvGraphicFramePr>
            <a:graphicFrameLocks noChangeAspect="1"/>
          </p:cNvGraphicFramePr>
          <p:nvPr>
            <p:ph sz="quarter" idx="3"/>
          </p:nvPr>
        </p:nvGraphicFramePr>
        <p:xfrm>
          <a:off x="4797425" y="1371600"/>
          <a:ext cx="692150" cy="1981200"/>
        </p:xfrm>
        <a:graphic>
          <a:graphicData uri="http://schemas.openxmlformats.org/presentationml/2006/ole">
            <p:oleObj spid="_x0000_s4099" name="Clip" r:id="rId4" imgW="1014480" imgH="2906280" progId="">
              <p:embed/>
            </p:oleObj>
          </a:graphicData>
        </a:graphic>
      </p:graphicFrame>
      <p:sp>
        <p:nvSpPr>
          <p:cNvPr id="4102" name="Rectangle 11"/>
          <p:cNvSpPr>
            <a:spLocks noGrp="1" noChangeArrowheads="1"/>
          </p:cNvSpPr>
          <p:nvPr>
            <p:ph sz="quarter" idx="4"/>
          </p:nvPr>
        </p:nvSpPr>
        <p:spPr>
          <a:xfrm>
            <a:off x="4648200" y="4648200"/>
            <a:ext cx="4114800" cy="1477963"/>
          </a:xfrm>
        </p:spPr>
        <p:txBody>
          <a:bodyPr/>
          <a:lstStyle/>
          <a:p>
            <a:r>
              <a:rPr lang="en-US" sz="2400" smtClean="0"/>
              <a:t>The Data Warehouse helps to </a:t>
            </a:r>
            <a:r>
              <a:rPr lang="en-US" sz="2400" i="1" smtClean="0">
                <a:solidFill>
                  <a:schemeClr val="tx2"/>
                </a:solidFill>
              </a:rPr>
              <a:t>“optimize”</a:t>
            </a:r>
            <a:r>
              <a:rPr lang="en-US" sz="2400" smtClean="0"/>
              <a:t> the business</a:t>
            </a:r>
          </a:p>
          <a:p>
            <a:pPr>
              <a:buFontTx/>
              <a:buNone/>
            </a:pPr>
            <a:endParaRPr lang="en-US" sz="2400" smtClean="0"/>
          </a:p>
          <a:p>
            <a:endParaRPr lang="en-US" sz="2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74638"/>
            <a:ext cx="9144000" cy="411162"/>
          </a:xfrm>
        </p:spPr>
        <p:txBody>
          <a:bodyPr/>
          <a:lstStyle/>
          <a:p>
            <a:r>
              <a:rPr lang="en-US" sz="3200" b="1" smtClean="0">
                <a:solidFill>
                  <a:srgbClr val="7030A0"/>
                </a:solidFill>
              </a:rPr>
              <a:t>Evolution in organizational use of data warehouses</a:t>
            </a:r>
          </a:p>
        </p:txBody>
      </p:sp>
      <p:sp>
        <p:nvSpPr>
          <p:cNvPr id="16387" name="Rectangle 3"/>
          <p:cNvSpPr>
            <a:spLocks noGrp="1" noChangeArrowheads="1"/>
          </p:cNvSpPr>
          <p:nvPr>
            <p:ph idx="1"/>
          </p:nvPr>
        </p:nvSpPr>
        <p:spPr>
          <a:xfrm>
            <a:off x="457200" y="914400"/>
            <a:ext cx="8229600" cy="5562600"/>
          </a:xfrm>
        </p:spPr>
        <p:txBody>
          <a:bodyPr rtlCol="0">
            <a:noAutofit/>
          </a:bodyPr>
          <a:lstStyle/>
          <a:p>
            <a:pPr marL="0" indent="0" algn="just" fontAlgn="auto">
              <a:lnSpc>
                <a:spcPct val="80000"/>
              </a:lnSpc>
              <a:spcAft>
                <a:spcPts val="0"/>
              </a:spcAft>
              <a:buFontTx/>
              <a:buNone/>
              <a:defRPr/>
            </a:pPr>
            <a:r>
              <a:rPr lang="en-US" sz="2000" dirty="0" smtClean="0"/>
              <a:t>Organizations generally start off with relatively simple use of data warehousing. Over time, more sophisticated use of data warehousing evolves. The following general stages of use of the data warehouse can be distinguished:</a:t>
            </a:r>
          </a:p>
          <a:p>
            <a:pPr marL="117475" indent="-117475" algn="just" fontAlgn="auto">
              <a:lnSpc>
                <a:spcPct val="80000"/>
              </a:lnSpc>
              <a:spcAft>
                <a:spcPts val="0"/>
              </a:spcAft>
              <a:defRPr/>
            </a:pPr>
            <a:r>
              <a:rPr lang="en-US" sz="2000" b="1" dirty="0" smtClean="0">
                <a:solidFill>
                  <a:srgbClr val="7030A0"/>
                </a:solidFill>
              </a:rPr>
              <a:t>Off line Operational Database </a:t>
            </a:r>
            <a:r>
              <a:rPr lang="en-US" sz="2000" dirty="0" smtClean="0">
                <a:solidFill>
                  <a:srgbClr val="7030A0"/>
                </a:solidFill>
              </a:rPr>
              <a:t> </a:t>
            </a:r>
          </a:p>
          <a:p>
            <a:pPr marL="236538" lvl="1" indent="-117475" algn="just" fontAlgn="auto">
              <a:lnSpc>
                <a:spcPct val="80000"/>
              </a:lnSpc>
              <a:spcAft>
                <a:spcPts val="0"/>
              </a:spcAft>
              <a:defRPr/>
            </a:pPr>
            <a:r>
              <a:rPr lang="en-US" sz="2000" dirty="0" smtClean="0"/>
              <a:t>Data warehouses in this initial stage are developed by simply copying the data off an operational system to another server where the processing load of reporting against the copied data does not impact the operational system's performance. </a:t>
            </a:r>
          </a:p>
          <a:p>
            <a:pPr marL="117475" indent="-117475" algn="just" fontAlgn="auto">
              <a:lnSpc>
                <a:spcPct val="80000"/>
              </a:lnSpc>
              <a:spcAft>
                <a:spcPts val="0"/>
              </a:spcAft>
              <a:defRPr/>
            </a:pPr>
            <a:r>
              <a:rPr lang="en-US" sz="2000" b="1" dirty="0" smtClean="0">
                <a:solidFill>
                  <a:srgbClr val="7030A0"/>
                </a:solidFill>
              </a:rPr>
              <a:t>Off line Data Warehouse  </a:t>
            </a:r>
          </a:p>
          <a:p>
            <a:pPr marL="236538" lvl="1" indent="-117475" algn="just" fontAlgn="auto">
              <a:lnSpc>
                <a:spcPct val="80000"/>
              </a:lnSpc>
              <a:spcAft>
                <a:spcPts val="0"/>
              </a:spcAft>
              <a:defRPr/>
            </a:pPr>
            <a:r>
              <a:rPr lang="en-US" sz="2000" dirty="0" smtClean="0"/>
              <a:t>Data warehouses at this stage are updated from data in the operational systems on a regular basis and the data warehouse data is stored in a data structure designed to facilitate reporting. </a:t>
            </a:r>
          </a:p>
          <a:p>
            <a:pPr marL="117475" indent="-117475" algn="just" fontAlgn="auto">
              <a:lnSpc>
                <a:spcPct val="80000"/>
              </a:lnSpc>
              <a:spcAft>
                <a:spcPts val="0"/>
              </a:spcAft>
              <a:defRPr/>
            </a:pPr>
            <a:r>
              <a:rPr lang="en-US" sz="2000" b="1" dirty="0" smtClean="0">
                <a:solidFill>
                  <a:srgbClr val="7030A0"/>
                </a:solidFill>
              </a:rPr>
              <a:t>Real Time Data Warehouse</a:t>
            </a:r>
            <a:r>
              <a:rPr lang="en-US" sz="2000" b="1" dirty="0" smtClean="0"/>
              <a:t> </a:t>
            </a:r>
            <a:r>
              <a:rPr lang="en-US" sz="2000" dirty="0" smtClean="0"/>
              <a:t> </a:t>
            </a:r>
          </a:p>
          <a:p>
            <a:pPr marL="236538" lvl="1" indent="-117475" algn="just" fontAlgn="auto">
              <a:lnSpc>
                <a:spcPct val="80000"/>
              </a:lnSpc>
              <a:spcAft>
                <a:spcPts val="0"/>
              </a:spcAft>
              <a:defRPr/>
            </a:pPr>
            <a:r>
              <a:rPr lang="en-US" sz="2000" dirty="0" smtClean="0"/>
              <a:t>Data warehouses at this stage are updated every time an operational system performs a transaction (e.g. an order or a delivery or a booking.) </a:t>
            </a:r>
          </a:p>
          <a:p>
            <a:pPr marL="117475" indent="-117475" algn="just" fontAlgn="auto">
              <a:lnSpc>
                <a:spcPct val="80000"/>
              </a:lnSpc>
              <a:spcAft>
                <a:spcPts val="0"/>
              </a:spcAft>
              <a:defRPr/>
            </a:pPr>
            <a:r>
              <a:rPr lang="en-US" sz="2000" b="1" dirty="0" smtClean="0">
                <a:solidFill>
                  <a:srgbClr val="7030A0"/>
                </a:solidFill>
              </a:rPr>
              <a:t>Integrated Data Warehouse</a:t>
            </a:r>
            <a:r>
              <a:rPr lang="en-US" sz="2000" b="1" dirty="0" smtClean="0"/>
              <a:t>  </a:t>
            </a:r>
          </a:p>
          <a:p>
            <a:pPr marL="236538" lvl="1" indent="-117475" algn="just" fontAlgn="auto">
              <a:lnSpc>
                <a:spcPct val="80000"/>
              </a:lnSpc>
              <a:spcAft>
                <a:spcPts val="0"/>
              </a:spcAft>
              <a:defRPr/>
            </a:pPr>
            <a:r>
              <a:rPr lang="en-US" sz="2000" dirty="0" smtClean="0"/>
              <a:t>Data warehouses at this stage are updated every time an operational system performs a transaction. The data warehouses then generate transactions that are passed back into the operational systems.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a:grpSpLocks/>
          </p:cNvGrpSpPr>
          <p:nvPr/>
        </p:nvGrpSpPr>
        <p:grpSpPr bwMode="auto">
          <a:xfrm>
            <a:off x="1752600" y="1371600"/>
            <a:ext cx="1660525" cy="468313"/>
            <a:chOff x="880" y="1248"/>
            <a:chExt cx="1046" cy="295"/>
          </a:xfrm>
        </p:grpSpPr>
        <p:sp>
          <p:nvSpPr>
            <p:cNvPr id="23603" name="Oval 5"/>
            <p:cNvSpPr>
              <a:spLocks noChangeArrowheads="1"/>
            </p:cNvSpPr>
            <p:nvPr/>
          </p:nvSpPr>
          <p:spPr bwMode="auto">
            <a:xfrm>
              <a:off x="880" y="1248"/>
              <a:ext cx="1046" cy="2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604" name="Rectangle 6"/>
            <p:cNvSpPr>
              <a:spLocks noChangeArrowheads="1"/>
            </p:cNvSpPr>
            <p:nvPr/>
          </p:nvSpPr>
          <p:spPr bwMode="auto">
            <a:xfrm>
              <a:off x="1140" y="1286"/>
              <a:ext cx="526" cy="250"/>
            </a:xfrm>
            <a:prstGeom prst="rect">
              <a:avLst/>
            </a:prstGeom>
            <a:noFill/>
            <a:ln w="9525">
              <a:noFill/>
              <a:miter lim="800000"/>
              <a:headEnd/>
              <a:tailEnd/>
            </a:ln>
          </p:spPr>
          <p:txBody>
            <a:bodyPr wrap="none" lIns="92075" tIns="46038" rIns="92075" bIns="46038">
              <a:spAutoFit/>
            </a:bodyPr>
            <a:lstStyle/>
            <a:p>
              <a:pPr eaLnBrk="0" hangingPunct="0"/>
              <a:r>
                <a:rPr lang="en-US" sz="2000">
                  <a:latin typeface="Arial" pitchFamily="34" charset="0"/>
                </a:rPr>
                <a:t>Client</a:t>
              </a:r>
            </a:p>
          </p:txBody>
        </p:sp>
      </p:grpSp>
      <p:grpSp>
        <p:nvGrpSpPr>
          <p:cNvPr id="23555" name="Group 7"/>
          <p:cNvGrpSpPr>
            <a:grpSpLocks/>
          </p:cNvGrpSpPr>
          <p:nvPr/>
        </p:nvGrpSpPr>
        <p:grpSpPr bwMode="auto">
          <a:xfrm>
            <a:off x="6511925" y="1320800"/>
            <a:ext cx="1660525" cy="468313"/>
            <a:chOff x="3919" y="1183"/>
            <a:chExt cx="1046" cy="295"/>
          </a:xfrm>
        </p:grpSpPr>
        <p:sp>
          <p:nvSpPr>
            <p:cNvPr id="23601" name="Oval 8"/>
            <p:cNvSpPr>
              <a:spLocks noChangeArrowheads="1"/>
            </p:cNvSpPr>
            <p:nvPr/>
          </p:nvSpPr>
          <p:spPr bwMode="auto">
            <a:xfrm>
              <a:off x="3919" y="1183"/>
              <a:ext cx="1046" cy="2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602" name="Rectangle 9"/>
            <p:cNvSpPr>
              <a:spLocks noChangeArrowheads="1"/>
            </p:cNvSpPr>
            <p:nvPr/>
          </p:nvSpPr>
          <p:spPr bwMode="auto">
            <a:xfrm>
              <a:off x="4179" y="1221"/>
              <a:ext cx="526" cy="250"/>
            </a:xfrm>
            <a:prstGeom prst="rect">
              <a:avLst/>
            </a:prstGeom>
            <a:noFill/>
            <a:ln w="9525">
              <a:noFill/>
              <a:miter lim="800000"/>
              <a:headEnd/>
              <a:tailEnd/>
            </a:ln>
          </p:spPr>
          <p:txBody>
            <a:bodyPr wrap="none" lIns="92075" tIns="46038" rIns="92075" bIns="46038">
              <a:spAutoFit/>
            </a:bodyPr>
            <a:lstStyle/>
            <a:p>
              <a:pPr eaLnBrk="0" hangingPunct="0"/>
              <a:r>
                <a:rPr lang="en-US" sz="2000">
                  <a:latin typeface="Arial" pitchFamily="34" charset="0"/>
                </a:rPr>
                <a:t>Client</a:t>
              </a:r>
            </a:p>
          </p:txBody>
        </p:sp>
      </p:grpSp>
      <p:grpSp>
        <p:nvGrpSpPr>
          <p:cNvPr id="23556" name="Group 10"/>
          <p:cNvGrpSpPr>
            <a:grpSpLocks/>
          </p:cNvGrpSpPr>
          <p:nvPr/>
        </p:nvGrpSpPr>
        <p:grpSpPr bwMode="auto">
          <a:xfrm>
            <a:off x="4038600" y="2743200"/>
            <a:ext cx="1944688" cy="950913"/>
            <a:chOff x="2361" y="2079"/>
            <a:chExt cx="1225" cy="599"/>
          </a:xfrm>
        </p:grpSpPr>
        <p:sp>
          <p:nvSpPr>
            <p:cNvPr id="23595" name="Oval 11"/>
            <p:cNvSpPr>
              <a:spLocks noChangeArrowheads="1"/>
            </p:cNvSpPr>
            <p:nvPr/>
          </p:nvSpPr>
          <p:spPr bwMode="auto">
            <a:xfrm>
              <a:off x="2373" y="2506"/>
              <a:ext cx="1213" cy="172"/>
            </a:xfrm>
            <a:prstGeom prst="ellipse">
              <a:avLst/>
            </a:prstGeom>
            <a:solidFill>
              <a:schemeClr val="tx2"/>
            </a:solidFill>
            <a:ln w="12700">
              <a:solidFill>
                <a:schemeClr val="tx1"/>
              </a:solidFill>
              <a:round/>
              <a:headEnd/>
              <a:tailEnd/>
            </a:ln>
          </p:spPr>
          <p:txBody>
            <a:bodyPr wrap="none" anchor="ctr"/>
            <a:lstStyle/>
            <a:p>
              <a:endParaRPr lang="en-US"/>
            </a:p>
          </p:txBody>
        </p:sp>
        <p:sp>
          <p:nvSpPr>
            <p:cNvPr id="23596" name="Rectangle 12"/>
            <p:cNvSpPr>
              <a:spLocks noChangeArrowheads="1"/>
            </p:cNvSpPr>
            <p:nvPr/>
          </p:nvSpPr>
          <p:spPr bwMode="auto">
            <a:xfrm>
              <a:off x="2361" y="2151"/>
              <a:ext cx="1216" cy="444"/>
            </a:xfrm>
            <a:prstGeom prst="rect">
              <a:avLst/>
            </a:prstGeom>
            <a:solidFill>
              <a:schemeClr val="tx2"/>
            </a:solidFill>
            <a:ln w="9525">
              <a:noFill/>
              <a:miter lim="800000"/>
              <a:headEnd/>
              <a:tailEnd/>
            </a:ln>
          </p:spPr>
          <p:txBody>
            <a:bodyPr wrap="none" anchor="ctr"/>
            <a:lstStyle/>
            <a:p>
              <a:endParaRPr lang="en-US"/>
            </a:p>
          </p:txBody>
        </p:sp>
        <p:sp>
          <p:nvSpPr>
            <p:cNvPr id="23597" name="Oval 13"/>
            <p:cNvSpPr>
              <a:spLocks noChangeArrowheads="1"/>
            </p:cNvSpPr>
            <p:nvPr/>
          </p:nvSpPr>
          <p:spPr bwMode="auto">
            <a:xfrm>
              <a:off x="2378" y="2079"/>
              <a:ext cx="1208" cy="130"/>
            </a:xfrm>
            <a:prstGeom prst="ellipse">
              <a:avLst/>
            </a:prstGeom>
            <a:solidFill>
              <a:schemeClr val="tx2"/>
            </a:solidFill>
            <a:ln w="12700">
              <a:solidFill>
                <a:schemeClr val="tx1"/>
              </a:solidFill>
              <a:round/>
              <a:headEnd/>
              <a:tailEnd/>
            </a:ln>
          </p:spPr>
          <p:txBody>
            <a:bodyPr wrap="none" anchor="ctr"/>
            <a:lstStyle/>
            <a:p>
              <a:endParaRPr lang="en-US"/>
            </a:p>
          </p:txBody>
        </p:sp>
        <p:sp>
          <p:nvSpPr>
            <p:cNvPr id="23598" name="Line 14"/>
            <p:cNvSpPr>
              <a:spLocks noChangeShapeType="1"/>
            </p:cNvSpPr>
            <p:nvPr/>
          </p:nvSpPr>
          <p:spPr bwMode="auto">
            <a:xfrm>
              <a:off x="3585" y="2169"/>
              <a:ext cx="0" cy="409"/>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99" name="Line 15"/>
            <p:cNvSpPr>
              <a:spLocks noChangeShapeType="1"/>
            </p:cNvSpPr>
            <p:nvPr/>
          </p:nvSpPr>
          <p:spPr bwMode="auto">
            <a:xfrm>
              <a:off x="2367" y="2183"/>
              <a:ext cx="0" cy="41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600" name="Rectangle 16"/>
            <p:cNvSpPr>
              <a:spLocks noChangeArrowheads="1"/>
            </p:cNvSpPr>
            <p:nvPr/>
          </p:nvSpPr>
          <p:spPr bwMode="auto">
            <a:xfrm>
              <a:off x="2489" y="2315"/>
              <a:ext cx="957" cy="250"/>
            </a:xfrm>
            <a:prstGeom prst="rect">
              <a:avLst/>
            </a:prstGeom>
            <a:noFill/>
            <a:ln w="9525">
              <a:noFill/>
              <a:miter lim="800000"/>
              <a:headEnd/>
              <a:tailEnd/>
            </a:ln>
          </p:spPr>
          <p:txBody>
            <a:bodyPr lIns="92075" tIns="46038" rIns="92075" bIns="46038">
              <a:spAutoFit/>
            </a:bodyPr>
            <a:lstStyle/>
            <a:p>
              <a:pPr eaLnBrk="0" hangingPunct="0"/>
              <a:r>
                <a:rPr lang="en-US" sz="2000">
                  <a:solidFill>
                    <a:schemeClr val="bg1"/>
                  </a:solidFill>
                  <a:latin typeface="Arial" pitchFamily="34" charset="0"/>
                </a:rPr>
                <a:t>Warehouse</a:t>
              </a:r>
            </a:p>
          </p:txBody>
        </p:sp>
      </p:grpSp>
      <p:sp>
        <p:nvSpPr>
          <p:cNvPr id="23557" name="Line 17"/>
          <p:cNvSpPr>
            <a:spLocks noChangeShapeType="1"/>
          </p:cNvSpPr>
          <p:nvPr/>
        </p:nvSpPr>
        <p:spPr bwMode="auto">
          <a:xfrm>
            <a:off x="3276600" y="1752600"/>
            <a:ext cx="511175" cy="14605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58" name="Line 18"/>
          <p:cNvSpPr>
            <a:spLocks noChangeShapeType="1"/>
          </p:cNvSpPr>
          <p:nvPr/>
        </p:nvSpPr>
        <p:spPr bwMode="auto">
          <a:xfrm flipH="1">
            <a:off x="6205538" y="1689100"/>
            <a:ext cx="481012" cy="263525"/>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59" name="Line 19"/>
          <p:cNvSpPr>
            <a:spLocks noChangeShapeType="1"/>
          </p:cNvSpPr>
          <p:nvPr/>
        </p:nvSpPr>
        <p:spPr bwMode="auto">
          <a:xfrm flipV="1">
            <a:off x="2176463" y="4506913"/>
            <a:ext cx="1547812" cy="376237"/>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0" name="Line 20"/>
          <p:cNvSpPr>
            <a:spLocks noChangeShapeType="1"/>
          </p:cNvSpPr>
          <p:nvPr/>
        </p:nvSpPr>
        <p:spPr bwMode="auto">
          <a:xfrm flipH="1" flipV="1">
            <a:off x="6248400" y="4506913"/>
            <a:ext cx="1398588" cy="392112"/>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1" name="Line 21"/>
          <p:cNvSpPr>
            <a:spLocks noChangeShapeType="1"/>
          </p:cNvSpPr>
          <p:nvPr/>
        </p:nvSpPr>
        <p:spPr bwMode="auto">
          <a:xfrm flipV="1">
            <a:off x="4933950" y="3675063"/>
            <a:ext cx="1588" cy="333375"/>
          </a:xfrm>
          <a:prstGeom prst="line">
            <a:avLst/>
          </a:prstGeom>
          <a:noFill/>
          <a:ln w="25400">
            <a:solidFill>
              <a:schemeClr val="tx1"/>
            </a:solidFill>
            <a:round/>
            <a:headEnd type="none" w="sm" len="sm"/>
            <a:tailEnd type="stealth" w="med" len="lg"/>
          </a:ln>
        </p:spPr>
        <p:txBody>
          <a:bodyPr wrap="none" anchor="ctr"/>
          <a:lstStyle/>
          <a:p>
            <a:endParaRPr lang="en-US"/>
          </a:p>
        </p:txBody>
      </p:sp>
      <p:grpSp>
        <p:nvGrpSpPr>
          <p:cNvPr id="23562" name="Group 22"/>
          <p:cNvGrpSpPr>
            <a:grpSpLocks/>
          </p:cNvGrpSpPr>
          <p:nvPr/>
        </p:nvGrpSpPr>
        <p:grpSpPr bwMode="auto">
          <a:xfrm>
            <a:off x="1535113" y="4878388"/>
            <a:ext cx="1157287" cy="995362"/>
            <a:chOff x="784" y="3424"/>
            <a:chExt cx="729" cy="627"/>
          </a:xfrm>
        </p:grpSpPr>
        <p:sp>
          <p:nvSpPr>
            <p:cNvPr id="23589" name="Oval 23"/>
            <p:cNvSpPr>
              <a:spLocks noChangeArrowheads="1"/>
            </p:cNvSpPr>
            <p:nvPr/>
          </p:nvSpPr>
          <p:spPr bwMode="auto">
            <a:xfrm>
              <a:off x="788" y="3888"/>
              <a:ext cx="708" cy="163"/>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23590" name="Rectangle 24"/>
            <p:cNvSpPr>
              <a:spLocks noChangeArrowheads="1"/>
            </p:cNvSpPr>
            <p:nvPr/>
          </p:nvSpPr>
          <p:spPr bwMode="auto">
            <a:xfrm>
              <a:off x="795" y="3515"/>
              <a:ext cx="715" cy="464"/>
            </a:xfrm>
            <a:prstGeom prst="rect">
              <a:avLst/>
            </a:prstGeom>
            <a:solidFill>
              <a:schemeClr val="accent2"/>
            </a:solidFill>
            <a:ln w="9525">
              <a:noFill/>
              <a:miter lim="800000"/>
              <a:headEnd/>
              <a:tailEnd/>
            </a:ln>
          </p:spPr>
          <p:txBody>
            <a:bodyPr wrap="none" anchor="ctr"/>
            <a:lstStyle/>
            <a:p>
              <a:endParaRPr lang="en-US"/>
            </a:p>
          </p:txBody>
        </p:sp>
        <p:sp>
          <p:nvSpPr>
            <p:cNvPr id="23591" name="Oval 25"/>
            <p:cNvSpPr>
              <a:spLocks noChangeArrowheads="1"/>
            </p:cNvSpPr>
            <p:nvPr/>
          </p:nvSpPr>
          <p:spPr bwMode="auto">
            <a:xfrm>
              <a:off x="784" y="3424"/>
              <a:ext cx="713" cy="159"/>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23592" name="Rectangle 26"/>
            <p:cNvSpPr>
              <a:spLocks noChangeArrowheads="1"/>
            </p:cNvSpPr>
            <p:nvPr/>
          </p:nvSpPr>
          <p:spPr bwMode="auto">
            <a:xfrm>
              <a:off x="857" y="3658"/>
              <a:ext cx="630" cy="250"/>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Source</a:t>
              </a:r>
            </a:p>
          </p:txBody>
        </p:sp>
        <p:sp>
          <p:nvSpPr>
            <p:cNvPr id="23593" name="Line 27"/>
            <p:cNvSpPr>
              <a:spLocks noChangeShapeType="1"/>
            </p:cNvSpPr>
            <p:nvPr/>
          </p:nvSpPr>
          <p:spPr bwMode="auto">
            <a:xfrm flipH="1">
              <a:off x="1509" y="3534"/>
              <a:ext cx="4" cy="4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94" name="Line 28"/>
            <p:cNvSpPr>
              <a:spLocks noChangeShapeType="1"/>
            </p:cNvSpPr>
            <p:nvPr/>
          </p:nvSpPr>
          <p:spPr bwMode="auto">
            <a:xfrm>
              <a:off x="786" y="3522"/>
              <a:ext cx="0" cy="429"/>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23563" name="Group 29"/>
          <p:cNvGrpSpPr>
            <a:grpSpLocks/>
          </p:cNvGrpSpPr>
          <p:nvPr/>
        </p:nvGrpSpPr>
        <p:grpSpPr bwMode="auto">
          <a:xfrm>
            <a:off x="4343400" y="5029200"/>
            <a:ext cx="1157288" cy="995363"/>
            <a:chOff x="2563" y="3437"/>
            <a:chExt cx="729" cy="627"/>
          </a:xfrm>
        </p:grpSpPr>
        <p:sp>
          <p:nvSpPr>
            <p:cNvPr id="23583" name="Oval 30"/>
            <p:cNvSpPr>
              <a:spLocks noChangeArrowheads="1"/>
            </p:cNvSpPr>
            <p:nvPr/>
          </p:nvSpPr>
          <p:spPr bwMode="auto">
            <a:xfrm>
              <a:off x="2567" y="3901"/>
              <a:ext cx="708" cy="1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84" name="Rectangle 31"/>
            <p:cNvSpPr>
              <a:spLocks noChangeArrowheads="1"/>
            </p:cNvSpPr>
            <p:nvPr/>
          </p:nvSpPr>
          <p:spPr bwMode="auto">
            <a:xfrm>
              <a:off x="2574" y="3528"/>
              <a:ext cx="715" cy="464"/>
            </a:xfrm>
            <a:prstGeom prst="rect">
              <a:avLst/>
            </a:prstGeom>
            <a:solidFill>
              <a:schemeClr val="accent1"/>
            </a:solidFill>
            <a:ln w="9525">
              <a:noFill/>
              <a:miter lim="800000"/>
              <a:headEnd/>
              <a:tailEnd/>
            </a:ln>
          </p:spPr>
          <p:txBody>
            <a:bodyPr wrap="none" anchor="ctr"/>
            <a:lstStyle/>
            <a:p>
              <a:endParaRPr lang="en-US"/>
            </a:p>
          </p:txBody>
        </p:sp>
        <p:sp>
          <p:nvSpPr>
            <p:cNvPr id="23585" name="Oval 32"/>
            <p:cNvSpPr>
              <a:spLocks noChangeArrowheads="1"/>
            </p:cNvSpPr>
            <p:nvPr/>
          </p:nvSpPr>
          <p:spPr bwMode="auto">
            <a:xfrm>
              <a:off x="2563" y="3437"/>
              <a:ext cx="713" cy="159"/>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86" name="Rectangle 33"/>
            <p:cNvSpPr>
              <a:spLocks noChangeArrowheads="1"/>
            </p:cNvSpPr>
            <p:nvPr/>
          </p:nvSpPr>
          <p:spPr bwMode="auto">
            <a:xfrm>
              <a:off x="2636" y="3671"/>
              <a:ext cx="630" cy="250"/>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Source</a:t>
              </a:r>
            </a:p>
          </p:txBody>
        </p:sp>
        <p:sp>
          <p:nvSpPr>
            <p:cNvPr id="23587" name="Line 34"/>
            <p:cNvSpPr>
              <a:spLocks noChangeShapeType="1"/>
            </p:cNvSpPr>
            <p:nvPr/>
          </p:nvSpPr>
          <p:spPr bwMode="auto">
            <a:xfrm flipH="1">
              <a:off x="3288" y="3547"/>
              <a:ext cx="4" cy="4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88" name="Line 35"/>
            <p:cNvSpPr>
              <a:spLocks noChangeShapeType="1"/>
            </p:cNvSpPr>
            <p:nvPr/>
          </p:nvSpPr>
          <p:spPr bwMode="auto">
            <a:xfrm>
              <a:off x="2565" y="3535"/>
              <a:ext cx="0" cy="429"/>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23564" name="Group 36"/>
          <p:cNvGrpSpPr>
            <a:grpSpLocks/>
          </p:cNvGrpSpPr>
          <p:nvPr/>
        </p:nvGrpSpPr>
        <p:grpSpPr bwMode="auto">
          <a:xfrm>
            <a:off x="7086600" y="4953000"/>
            <a:ext cx="1157288" cy="995363"/>
            <a:chOff x="4263" y="3438"/>
            <a:chExt cx="729" cy="627"/>
          </a:xfrm>
        </p:grpSpPr>
        <p:sp>
          <p:nvSpPr>
            <p:cNvPr id="23577" name="Oval 37"/>
            <p:cNvSpPr>
              <a:spLocks noChangeArrowheads="1"/>
            </p:cNvSpPr>
            <p:nvPr/>
          </p:nvSpPr>
          <p:spPr bwMode="auto">
            <a:xfrm>
              <a:off x="4267" y="3902"/>
              <a:ext cx="708" cy="163"/>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23578" name="Rectangle 38"/>
            <p:cNvSpPr>
              <a:spLocks noChangeArrowheads="1"/>
            </p:cNvSpPr>
            <p:nvPr/>
          </p:nvSpPr>
          <p:spPr bwMode="auto">
            <a:xfrm>
              <a:off x="4274" y="3529"/>
              <a:ext cx="715" cy="464"/>
            </a:xfrm>
            <a:prstGeom prst="rect">
              <a:avLst/>
            </a:prstGeom>
            <a:solidFill>
              <a:schemeClr val="folHlink"/>
            </a:solidFill>
            <a:ln w="9525">
              <a:noFill/>
              <a:miter lim="800000"/>
              <a:headEnd/>
              <a:tailEnd/>
            </a:ln>
          </p:spPr>
          <p:txBody>
            <a:bodyPr wrap="none" anchor="ctr"/>
            <a:lstStyle/>
            <a:p>
              <a:endParaRPr lang="en-US"/>
            </a:p>
          </p:txBody>
        </p:sp>
        <p:sp>
          <p:nvSpPr>
            <p:cNvPr id="23579" name="Oval 39"/>
            <p:cNvSpPr>
              <a:spLocks noChangeArrowheads="1"/>
            </p:cNvSpPr>
            <p:nvPr/>
          </p:nvSpPr>
          <p:spPr bwMode="auto">
            <a:xfrm>
              <a:off x="4263" y="3438"/>
              <a:ext cx="713" cy="159"/>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23580" name="Rectangle 40"/>
            <p:cNvSpPr>
              <a:spLocks noChangeArrowheads="1"/>
            </p:cNvSpPr>
            <p:nvPr/>
          </p:nvSpPr>
          <p:spPr bwMode="auto">
            <a:xfrm>
              <a:off x="4336" y="3672"/>
              <a:ext cx="630" cy="250"/>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Source</a:t>
              </a:r>
            </a:p>
          </p:txBody>
        </p:sp>
        <p:sp>
          <p:nvSpPr>
            <p:cNvPr id="23581" name="Line 41"/>
            <p:cNvSpPr>
              <a:spLocks noChangeShapeType="1"/>
            </p:cNvSpPr>
            <p:nvPr/>
          </p:nvSpPr>
          <p:spPr bwMode="auto">
            <a:xfrm flipH="1">
              <a:off x="4988" y="3548"/>
              <a:ext cx="4" cy="4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82" name="Line 42"/>
            <p:cNvSpPr>
              <a:spLocks noChangeShapeType="1"/>
            </p:cNvSpPr>
            <p:nvPr/>
          </p:nvSpPr>
          <p:spPr bwMode="auto">
            <a:xfrm>
              <a:off x="4265" y="3536"/>
              <a:ext cx="0" cy="429"/>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23565" name="Group 43"/>
          <p:cNvGrpSpPr>
            <a:grpSpLocks/>
          </p:cNvGrpSpPr>
          <p:nvPr/>
        </p:nvGrpSpPr>
        <p:grpSpPr bwMode="auto">
          <a:xfrm>
            <a:off x="3371850" y="1789113"/>
            <a:ext cx="3230563" cy="603250"/>
            <a:chOff x="1941" y="1478"/>
            <a:chExt cx="2035" cy="380"/>
          </a:xfrm>
        </p:grpSpPr>
        <p:sp>
          <p:nvSpPr>
            <p:cNvPr id="23575" name="AutoShape 44"/>
            <p:cNvSpPr>
              <a:spLocks noChangeArrowheads="1"/>
            </p:cNvSpPr>
            <p:nvPr/>
          </p:nvSpPr>
          <p:spPr bwMode="auto">
            <a:xfrm>
              <a:off x="1941" y="1478"/>
              <a:ext cx="2035" cy="380"/>
            </a:xfrm>
            <a:prstGeom prst="star16">
              <a:avLst>
                <a:gd name="adj" fmla="val 37500"/>
              </a:avLst>
            </a:prstGeom>
            <a:solidFill>
              <a:schemeClr val="bg2"/>
            </a:solidFill>
            <a:ln w="25400">
              <a:solidFill>
                <a:schemeClr val="tx1"/>
              </a:solidFill>
              <a:miter lim="800000"/>
              <a:headEnd/>
              <a:tailEnd/>
            </a:ln>
          </p:spPr>
          <p:txBody>
            <a:bodyPr wrap="none" anchor="ctr"/>
            <a:lstStyle/>
            <a:p>
              <a:endParaRPr lang="en-US"/>
            </a:p>
          </p:txBody>
        </p:sp>
        <p:sp>
          <p:nvSpPr>
            <p:cNvPr id="23576" name="Rectangle 45"/>
            <p:cNvSpPr>
              <a:spLocks noChangeArrowheads="1"/>
            </p:cNvSpPr>
            <p:nvPr/>
          </p:nvSpPr>
          <p:spPr bwMode="auto">
            <a:xfrm>
              <a:off x="2273" y="1546"/>
              <a:ext cx="1370" cy="250"/>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Query &amp; Analysis</a:t>
              </a:r>
            </a:p>
          </p:txBody>
        </p:sp>
      </p:grpSp>
      <p:grpSp>
        <p:nvGrpSpPr>
          <p:cNvPr id="23566" name="Group 46"/>
          <p:cNvGrpSpPr>
            <a:grpSpLocks/>
          </p:cNvGrpSpPr>
          <p:nvPr/>
        </p:nvGrpSpPr>
        <p:grpSpPr bwMode="auto">
          <a:xfrm>
            <a:off x="3319463" y="4043363"/>
            <a:ext cx="3230562" cy="603250"/>
            <a:chOff x="1908" y="2898"/>
            <a:chExt cx="2035" cy="380"/>
          </a:xfrm>
        </p:grpSpPr>
        <p:sp>
          <p:nvSpPr>
            <p:cNvPr id="23573" name="AutoShape 47"/>
            <p:cNvSpPr>
              <a:spLocks noChangeArrowheads="1"/>
            </p:cNvSpPr>
            <p:nvPr/>
          </p:nvSpPr>
          <p:spPr bwMode="auto">
            <a:xfrm>
              <a:off x="1908" y="2898"/>
              <a:ext cx="2035" cy="380"/>
            </a:xfrm>
            <a:prstGeom prst="star16">
              <a:avLst>
                <a:gd name="adj" fmla="val 37500"/>
              </a:avLst>
            </a:prstGeom>
            <a:solidFill>
              <a:schemeClr val="bg2"/>
            </a:solidFill>
            <a:ln w="25400">
              <a:solidFill>
                <a:schemeClr val="tx1"/>
              </a:solidFill>
              <a:miter lim="800000"/>
              <a:headEnd/>
              <a:tailEnd/>
            </a:ln>
          </p:spPr>
          <p:txBody>
            <a:bodyPr wrap="none" anchor="ctr"/>
            <a:lstStyle/>
            <a:p>
              <a:endParaRPr lang="en-US"/>
            </a:p>
          </p:txBody>
        </p:sp>
        <p:sp>
          <p:nvSpPr>
            <p:cNvPr id="23574" name="Rectangle 48"/>
            <p:cNvSpPr>
              <a:spLocks noChangeArrowheads="1"/>
            </p:cNvSpPr>
            <p:nvPr/>
          </p:nvSpPr>
          <p:spPr bwMode="auto">
            <a:xfrm>
              <a:off x="2527" y="2962"/>
              <a:ext cx="871" cy="250"/>
            </a:xfrm>
            <a:prstGeom prst="rect">
              <a:avLst/>
            </a:prstGeom>
            <a:noFill/>
            <a:ln w="9525">
              <a:noFill/>
              <a:miter lim="800000"/>
              <a:headEnd/>
              <a:tailEnd/>
            </a:ln>
          </p:spPr>
          <p:txBody>
            <a:bodyPr wrap="none" lIns="92075" tIns="46038" rIns="92075" bIns="46038">
              <a:spAutoFit/>
            </a:bodyPr>
            <a:lstStyle/>
            <a:p>
              <a:pPr eaLnBrk="0" hangingPunct="0"/>
              <a:r>
                <a:rPr lang="en-US" sz="2000">
                  <a:latin typeface="Arial" pitchFamily="34" charset="0"/>
                </a:rPr>
                <a:t>Integration</a:t>
              </a:r>
            </a:p>
          </p:txBody>
        </p:sp>
      </p:grpSp>
      <p:sp>
        <p:nvSpPr>
          <p:cNvPr id="23567" name="Line 49"/>
          <p:cNvSpPr>
            <a:spLocks noChangeShapeType="1"/>
          </p:cNvSpPr>
          <p:nvPr/>
        </p:nvSpPr>
        <p:spPr bwMode="auto">
          <a:xfrm>
            <a:off x="4994275" y="2405063"/>
            <a:ext cx="1588" cy="334962"/>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8" name="Line 50"/>
          <p:cNvSpPr>
            <a:spLocks noChangeShapeType="1"/>
          </p:cNvSpPr>
          <p:nvPr/>
        </p:nvSpPr>
        <p:spPr bwMode="auto">
          <a:xfrm flipV="1">
            <a:off x="4940300" y="4630738"/>
            <a:ext cx="1588" cy="333375"/>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9" name="Rectangle 51"/>
          <p:cNvSpPr>
            <a:spLocks noChangeArrowheads="1"/>
          </p:cNvSpPr>
          <p:nvPr/>
        </p:nvSpPr>
        <p:spPr bwMode="auto">
          <a:xfrm>
            <a:off x="1897063" y="2801938"/>
            <a:ext cx="1511300" cy="825500"/>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23570" name="Rectangle 52"/>
          <p:cNvSpPr>
            <a:spLocks noChangeArrowheads="1"/>
          </p:cNvSpPr>
          <p:nvPr/>
        </p:nvSpPr>
        <p:spPr bwMode="auto">
          <a:xfrm>
            <a:off x="2032000" y="3016250"/>
            <a:ext cx="1241425" cy="396875"/>
          </a:xfrm>
          <a:prstGeom prst="rect">
            <a:avLst/>
          </a:prstGeom>
          <a:noFill/>
          <a:ln w="9525">
            <a:noFill/>
            <a:miter lim="800000"/>
            <a:headEnd/>
            <a:tailEnd/>
          </a:ln>
        </p:spPr>
        <p:txBody>
          <a:bodyPr wrap="none" lIns="92075" tIns="46038" rIns="92075" bIns="46038">
            <a:spAutoFit/>
          </a:bodyPr>
          <a:lstStyle/>
          <a:p>
            <a:pPr eaLnBrk="0" hangingPunct="0"/>
            <a:r>
              <a:rPr lang="en-US" sz="2000">
                <a:solidFill>
                  <a:schemeClr val="bg1"/>
                </a:solidFill>
                <a:latin typeface="Arial" pitchFamily="34" charset="0"/>
              </a:rPr>
              <a:t>Metadata</a:t>
            </a:r>
          </a:p>
        </p:txBody>
      </p:sp>
      <p:sp>
        <p:nvSpPr>
          <p:cNvPr id="23571" name="Line 53"/>
          <p:cNvSpPr>
            <a:spLocks noChangeShapeType="1"/>
          </p:cNvSpPr>
          <p:nvPr/>
        </p:nvSpPr>
        <p:spPr bwMode="auto">
          <a:xfrm>
            <a:off x="3414713" y="3252788"/>
            <a:ext cx="609600" cy="1587"/>
          </a:xfrm>
          <a:prstGeom prst="line">
            <a:avLst/>
          </a:prstGeom>
          <a:noFill/>
          <a:ln w="38100" cmpd="dbl">
            <a:solidFill>
              <a:schemeClr val="tx1"/>
            </a:solidFill>
            <a:round/>
            <a:headEnd type="none" w="sm" len="sm"/>
            <a:tailEnd type="none" w="sm" len="sm"/>
          </a:ln>
        </p:spPr>
        <p:txBody>
          <a:bodyPr wrap="none" anchor="ctr"/>
          <a:lstStyle/>
          <a:p>
            <a:endParaRPr lang="en-US"/>
          </a:p>
        </p:txBody>
      </p:sp>
      <p:sp>
        <p:nvSpPr>
          <p:cNvPr id="74806" name="Rectangle 54"/>
          <p:cNvSpPr>
            <a:spLocks noGrp="1" noChangeArrowheads="1"/>
          </p:cNvSpPr>
          <p:nvPr>
            <p:ph type="title"/>
          </p:nvPr>
        </p:nvSpPr>
        <p:spPr>
          <a:xfrm>
            <a:off x="533400" y="457200"/>
            <a:ext cx="8001000" cy="533400"/>
          </a:xfrm>
        </p:spPr>
        <p:txBody>
          <a:bodyPr rtlCol="0">
            <a:normAutofit fontScale="90000"/>
          </a:bodyPr>
          <a:lstStyle/>
          <a:p>
            <a:pPr fontAlgn="auto">
              <a:spcAft>
                <a:spcPts val="0"/>
              </a:spcAft>
              <a:defRPr/>
            </a:pPr>
            <a:r>
              <a:rPr lang="en-US" sz="4000" smtClean="0"/>
              <a:t>Data Warehouse Architecture</a:t>
            </a:r>
            <a:br>
              <a:rPr lang="en-US" sz="4000" smtClean="0"/>
            </a:br>
            <a:endParaRPr lang="en-US" sz="4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457200" y="304800"/>
            <a:ext cx="8229600" cy="6324600"/>
          </a:xfrm>
        </p:spPr>
        <p:txBody>
          <a:bodyPr/>
          <a:lstStyle/>
          <a:p>
            <a:pPr>
              <a:lnSpc>
                <a:spcPct val="90000"/>
              </a:lnSpc>
            </a:pPr>
            <a:r>
              <a:rPr lang="en-US" sz="2000" smtClean="0"/>
              <a:t>The data has been selected from various sources and then integrate and store the data in a single and particular format.</a:t>
            </a:r>
          </a:p>
          <a:p>
            <a:pPr>
              <a:lnSpc>
                <a:spcPct val="90000"/>
              </a:lnSpc>
            </a:pPr>
            <a:r>
              <a:rPr lang="en-US" sz="2000" smtClean="0"/>
              <a:t>Data warehouses</a:t>
            </a:r>
            <a:r>
              <a:rPr lang="en-US" sz="2000" b="1" smtClean="0"/>
              <a:t> </a:t>
            </a:r>
            <a:r>
              <a:rPr lang="en-US" sz="2000" smtClean="0"/>
              <a:t>contain current detailed data, historical detailed data, lightly and highly summarized data, and metadata.</a:t>
            </a:r>
          </a:p>
          <a:p>
            <a:pPr>
              <a:lnSpc>
                <a:spcPct val="90000"/>
              </a:lnSpc>
            </a:pPr>
            <a:r>
              <a:rPr lang="en-US" sz="2000" u="sng" smtClean="0"/>
              <a:t>Current and historical data</a:t>
            </a:r>
            <a:r>
              <a:rPr lang="en-US" sz="2000" smtClean="0"/>
              <a:t> are voluminous because they are stored at the highest level of detail.</a:t>
            </a:r>
          </a:p>
          <a:p>
            <a:pPr>
              <a:lnSpc>
                <a:spcPct val="90000"/>
              </a:lnSpc>
            </a:pPr>
            <a:r>
              <a:rPr lang="en-US" sz="2000" u="sng" smtClean="0"/>
              <a:t>Lightly and highly summarized data</a:t>
            </a:r>
            <a:r>
              <a:rPr lang="en-US" sz="2000" smtClean="0"/>
              <a:t> are necessary to save processing time when users request them and are readily accessible.</a:t>
            </a:r>
          </a:p>
          <a:p>
            <a:pPr>
              <a:lnSpc>
                <a:spcPct val="90000"/>
              </a:lnSpc>
            </a:pPr>
            <a:r>
              <a:rPr lang="en-US" sz="2000" b="1" i="1" u="sng" smtClean="0"/>
              <a:t>Metadata</a:t>
            </a:r>
            <a:r>
              <a:rPr lang="en-US" sz="2000" i="1" smtClean="0"/>
              <a:t> </a:t>
            </a:r>
            <a:r>
              <a:rPr lang="en-US" sz="2000" smtClean="0"/>
              <a:t>are “data about data”. It is important for designing, constructing, retrieving, and controlling the warehouse data.</a:t>
            </a:r>
          </a:p>
          <a:p>
            <a:pPr>
              <a:lnSpc>
                <a:spcPct val="90000"/>
              </a:lnSpc>
              <a:buFontTx/>
              <a:buNone/>
            </a:pPr>
            <a:endParaRPr lang="en-US" sz="2000" u="sng" smtClean="0"/>
          </a:p>
          <a:p>
            <a:pPr>
              <a:lnSpc>
                <a:spcPct val="90000"/>
              </a:lnSpc>
              <a:buFontTx/>
              <a:buNone/>
            </a:pPr>
            <a:r>
              <a:rPr lang="en-US" sz="2000" u="sng" smtClean="0"/>
              <a:t>Technical metadata</a:t>
            </a:r>
            <a:r>
              <a:rPr lang="en-US" sz="2000" b="1" smtClean="0"/>
              <a:t> </a:t>
            </a:r>
            <a:r>
              <a:rPr lang="en-US" sz="2000" smtClean="0"/>
              <a:t>include where the data come from, how the data were changed, how the data are organized, how the data are stored, who owns the data, who is responsible for the data and how to contact them, who can access the data , and the date of last update.</a:t>
            </a:r>
          </a:p>
          <a:p>
            <a:pPr>
              <a:lnSpc>
                <a:spcPct val="90000"/>
              </a:lnSpc>
              <a:buFontTx/>
              <a:buNone/>
            </a:pPr>
            <a:endParaRPr lang="en-US" sz="2000" u="sng" smtClean="0"/>
          </a:p>
          <a:p>
            <a:pPr>
              <a:lnSpc>
                <a:spcPct val="90000"/>
              </a:lnSpc>
              <a:buFontTx/>
              <a:buNone/>
            </a:pPr>
            <a:r>
              <a:rPr lang="en-US" sz="2000" u="sng" smtClean="0"/>
              <a:t>Business metadata</a:t>
            </a:r>
            <a:r>
              <a:rPr lang="en-US" sz="2000" b="1" smtClean="0"/>
              <a:t> </a:t>
            </a:r>
            <a:r>
              <a:rPr lang="en-US" sz="2000" smtClean="0"/>
              <a:t>include what data are available, where the data are, what the data mean, how to access the data, predefined reports and queries, and how current the data are.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8001000" cy="715963"/>
          </a:xfrm>
        </p:spPr>
        <p:txBody>
          <a:bodyPr rtlCol="0">
            <a:noAutofit/>
          </a:bodyPr>
          <a:lstStyle/>
          <a:p>
            <a:pPr fontAlgn="auto">
              <a:spcAft>
                <a:spcPts val="0"/>
              </a:spcAft>
              <a:defRPr/>
            </a:pPr>
            <a:r>
              <a:rPr lang="en-US" b="1" dirty="0" smtClean="0">
                <a:solidFill>
                  <a:srgbClr val="7030A0"/>
                </a:solidFill>
                <a:effectLst>
                  <a:outerShdw blurRad="38100" dist="38100" dir="2700000" algn="tl">
                    <a:srgbClr val="000000">
                      <a:alpha val="43137"/>
                    </a:srgbClr>
                  </a:outerShdw>
                </a:effectLst>
                <a:latin typeface="Monotype Corsiva" pitchFamily="66" charset="0"/>
              </a:rPr>
              <a:t>Business advantages</a:t>
            </a:r>
          </a:p>
        </p:txBody>
      </p:sp>
      <p:sp>
        <p:nvSpPr>
          <p:cNvPr id="25603" name="Rectangle 3"/>
          <p:cNvSpPr>
            <a:spLocks noGrp="1" noChangeArrowheads="1"/>
          </p:cNvSpPr>
          <p:nvPr>
            <p:ph idx="1"/>
          </p:nvPr>
        </p:nvSpPr>
        <p:spPr>
          <a:xfrm>
            <a:off x="457200" y="1096963"/>
            <a:ext cx="8229600" cy="5334000"/>
          </a:xfrm>
        </p:spPr>
        <p:txBody>
          <a:bodyPr/>
          <a:lstStyle/>
          <a:p>
            <a:pPr algn="just"/>
            <a:r>
              <a:rPr lang="en-US" sz="2000" smtClean="0"/>
              <a:t>It provides business users with a “customer-centric” view of the company’s heterogeneous data by helping to integrate data from sales, service, manufacturing and distribution, and other customer-related business systems.</a:t>
            </a:r>
          </a:p>
          <a:p>
            <a:pPr algn="just"/>
            <a:r>
              <a:rPr lang="en-US" sz="2000" smtClean="0"/>
              <a:t>It provides added value to the company’s customers by allowing them to access better information when data warehousing is coupled with internet technology.</a:t>
            </a:r>
          </a:p>
          <a:p>
            <a:pPr algn="just"/>
            <a:r>
              <a:rPr lang="en-US" sz="2000" smtClean="0"/>
              <a:t>It consolidates data about individual customers and provides a repository of all customer contacts for segmentation modeling, customer retention planning, and cross sales analysis.</a:t>
            </a:r>
          </a:p>
          <a:p>
            <a:pPr algn="just"/>
            <a:r>
              <a:rPr lang="en-US" sz="2000" smtClean="0"/>
              <a:t>It removes barriers among functional areas by offering a way to reconcile views from multiple areas, thus providing a look at activities that cross functional lines.</a:t>
            </a:r>
          </a:p>
          <a:p>
            <a:pPr algn="just"/>
            <a:r>
              <a:rPr lang="en-US" sz="2000" smtClean="0"/>
              <a:t>It reports on trends across multidivisional, multinational operating units, including trends or relationships in areas such as merchandising, production planning etc.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a:xfrm>
            <a:off x="457200" y="274638"/>
            <a:ext cx="8077200" cy="411162"/>
          </a:xfrm>
        </p:spPr>
        <p:txBody>
          <a:bodyPr rtlCol="0">
            <a:normAutofit fontScale="90000"/>
          </a:bodyPr>
          <a:lstStyle/>
          <a:p>
            <a:pPr fontAlgn="auto">
              <a:spcAft>
                <a:spcPts val="0"/>
              </a:spcAft>
              <a:defRPr/>
            </a:pPr>
            <a:r>
              <a:rPr lang="en-US" sz="3200" smtClean="0"/>
              <a:t>Strategic uses of data warehousing</a:t>
            </a:r>
          </a:p>
        </p:txBody>
      </p:sp>
      <p:graphicFrame>
        <p:nvGraphicFramePr>
          <p:cNvPr id="78912" name="Group 64"/>
          <p:cNvGraphicFramePr>
            <a:graphicFrameLocks noGrp="1"/>
          </p:cNvGraphicFramePr>
          <p:nvPr>
            <p:ph type="tbl" idx="1"/>
          </p:nvPr>
        </p:nvGraphicFramePr>
        <p:xfrm>
          <a:off x="457200" y="990600"/>
          <a:ext cx="8229600" cy="5451475"/>
        </p:xfrm>
        <a:graphic>
          <a:graphicData uri="http://schemas.openxmlformats.org/drawingml/2006/table">
            <a:tbl>
              <a:tblPr/>
              <a:tblGrid>
                <a:gridCol w="2062163"/>
                <a:gridCol w="2389187"/>
                <a:gridCol w="3778250"/>
              </a:tblGrid>
              <a:tr h="611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Verdana" pitchFamily="34" charset="0"/>
                          <a:ea typeface="Calibri" pitchFamily="34" charset="0"/>
                          <a:cs typeface="Times New Roman" pitchFamily="18" charset="0"/>
                        </a:rPr>
                        <a:t>Industry</a:t>
                      </a:r>
                      <a:endParaRPr kumimoji="0" lang="en-US" sz="1600" b="1" i="0" u="none" strike="noStrike" cap="none" normalizeH="0" baseline="0" dirty="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Verdana" pitchFamily="34" charset="0"/>
                          <a:ea typeface="Calibri" pitchFamily="34" charset="0"/>
                          <a:cs typeface="Times New Roman" pitchFamily="18" charset="0"/>
                        </a:rPr>
                        <a:t>Functional areas of use</a:t>
                      </a:r>
                      <a:endParaRPr kumimoji="0" lang="en-US" sz="1600" b="1"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bg2"/>
                          </a:solidFill>
                          <a:effectLst/>
                          <a:latin typeface="Verdana" pitchFamily="34" charset="0"/>
                          <a:ea typeface="Calibri" pitchFamily="34" charset="0"/>
                          <a:cs typeface="Times New Roman" pitchFamily="18" charset="0"/>
                        </a:rPr>
                        <a:t>Strategic use</a:t>
                      </a:r>
                      <a:endParaRPr kumimoji="0" lang="en-US" sz="1600" b="1"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673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Airline</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Operations; marketing</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Crew assignment, aircraft development, mix of fares, analysis of route profitability, frequent flyer program promotions</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673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Banking</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Product development; Operations; marketing</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Customer service, trend analysis, product and service promotions, reduction of IS expenses</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4794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Credit card</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Product development; marketing</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Customer service, new information service, fraud detection</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2889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Health care</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2"/>
                          </a:solidFill>
                          <a:effectLst/>
                          <a:latin typeface="Verdana" pitchFamily="34" charset="0"/>
                          <a:ea typeface="Calibri" pitchFamily="34" charset="0"/>
                          <a:cs typeface="Times New Roman" pitchFamily="18" charset="0"/>
                        </a:rPr>
                        <a:t>Operations</a:t>
                      </a:r>
                      <a:endParaRPr kumimoji="0" lang="en-US" sz="1200" b="0" i="0" u="none" strike="noStrike" cap="none" normalizeH="0" baseline="0" dirty="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Reduction of operational expenses</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673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Investment and </a:t>
                      </a:r>
                      <a:endParaRPr kumimoji="0" lang="en-US" sz="1200" b="0" i="0" u="none" strike="noStrike" cap="none" normalizeH="0" baseline="0" smtClean="0">
                        <a:ln>
                          <a:noFill/>
                        </a:ln>
                        <a:solidFill>
                          <a:schemeClr val="bg2"/>
                        </a:solidFill>
                        <a:effectLst/>
                        <a:latin typeface="Bookshelf Symbol 7" pitchFamily="2" charset="2"/>
                        <a:ea typeface="Calibri" pitchFamily="34"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Insurance</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Product development; Operations; marketing</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Risk management, market movements analysis, customer tendencies analysis, portfolio management</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485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Retail chain</a:t>
                      </a:r>
                      <a:endParaRPr kumimoji="0" lang="en-US" sz="12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Distribution; marketing</a:t>
                      </a: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Trend analysis, buying pattern analysis, pricing policy, inventory control, sales promotions, optimal distribution channel</a:t>
                      </a:r>
                      <a:endParaRPr kumimoji="0" lang="en-US" sz="12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485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Telecommunications</a:t>
                      </a:r>
                      <a:endParaRPr kumimoji="0" lang="en-US" sz="12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Product development; Operations; marketing</a:t>
                      </a:r>
                      <a:endParaRPr kumimoji="0" lang="en-US" sz="12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New product and service promotions, reduction of IS budget, profitability analysis</a:t>
                      </a:r>
                      <a:endParaRPr kumimoji="0" lang="en-US" sz="12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485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Personal care</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Distribution; marketing</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Distribution decisions, product promotions, sales decisions, pricing policy</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r h="2873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2"/>
                          </a:solidFill>
                          <a:effectLst/>
                          <a:latin typeface="Verdana" pitchFamily="34" charset="0"/>
                          <a:ea typeface="Calibri" pitchFamily="34" charset="0"/>
                          <a:cs typeface="Times New Roman" pitchFamily="18" charset="0"/>
                        </a:rPr>
                        <a:t>Public sector</a:t>
                      </a:r>
                      <a:endParaRPr kumimoji="0" lang="en-US" sz="1200" b="0" i="0" u="none" strike="noStrike" cap="none" normalizeH="0" baseline="0" dirty="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bg2"/>
                          </a:solidFill>
                          <a:effectLst/>
                          <a:latin typeface="Verdana" pitchFamily="34" charset="0"/>
                          <a:ea typeface="Calibri" pitchFamily="34" charset="0"/>
                          <a:cs typeface="Times New Roman" pitchFamily="18" charset="0"/>
                        </a:rPr>
                        <a:t>Operations</a:t>
                      </a:r>
                      <a:endParaRPr kumimoji="0" lang="en-US" sz="1200" b="0" i="0" u="none" strike="noStrike" cap="none" normalizeH="0" baseline="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2"/>
                          </a:solidFill>
                          <a:effectLst/>
                          <a:latin typeface="Verdana" pitchFamily="34" charset="0"/>
                          <a:ea typeface="Calibri" pitchFamily="34" charset="0"/>
                          <a:cs typeface="Times New Roman" pitchFamily="18" charset="0"/>
                        </a:rPr>
                        <a:t>Intelligence gathering</a:t>
                      </a:r>
                      <a:endParaRPr kumimoji="0" lang="en-US" sz="1200" b="0" i="0" u="none" strike="noStrike" cap="none" normalizeH="0" baseline="0" dirty="0" smtClean="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792162"/>
          </a:xfrm>
        </p:spPr>
        <p:txBody>
          <a:bodyPr/>
          <a:lstStyle/>
          <a:p>
            <a:r>
              <a:rPr lang="en-US" sz="3600" b="1" smtClean="0">
                <a:solidFill>
                  <a:srgbClr val="7030A0"/>
                </a:solidFill>
              </a:rPr>
              <a:t>Disadvantages of data warehouses</a:t>
            </a:r>
          </a:p>
        </p:txBody>
      </p:sp>
      <p:sp>
        <p:nvSpPr>
          <p:cNvPr id="27651" name="Rectangle 3"/>
          <p:cNvSpPr>
            <a:spLocks noGrp="1" noChangeArrowheads="1"/>
          </p:cNvSpPr>
          <p:nvPr>
            <p:ph idx="1"/>
          </p:nvPr>
        </p:nvSpPr>
        <p:spPr>
          <a:xfrm>
            <a:off x="228600" y="1371600"/>
            <a:ext cx="8686800" cy="4876800"/>
          </a:xfrm>
        </p:spPr>
        <p:txBody>
          <a:bodyPr/>
          <a:lstStyle/>
          <a:p>
            <a:pPr algn="just">
              <a:lnSpc>
                <a:spcPct val="80000"/>
              </a:lnSpc>
            </a:pPr>
            <a:r>
              <a:rPr lang="en-US" sz="2400" smtClean="0"/>
              <a:t>Data warehouses are not the optimal environment for unstructured data. </a:t>
            </a:r>
          </a:p>
          <a:p>
            <a:pPr algn="just">
              <a:lnSpc>
                <a:spcPct val="80000"/>
              </a:lnSpc>
            </a:pPr>
            <a:r>
              <a:rPr lang="en-US" sz="2400" smtClean="0"/>
              <a:t>Because data must be extracted, transformed and loaded into the warehouse, there is an element of latency in data warehouse data. </a:t>
            </a:r>
          </a:p>
          <a:p>
            <a:pPr algn="just">
              <a:lnSpc>
                <a:spcPct val="80000"/>
              </a:lnSpc>
            </a:pPr>
            <a:r>
              <a:rPr lang="en-US" sz="2400" smtClean="0"/>
              <a:t>Over their life, data warehouses can have high costs. Maintenance costs are high. </a:t>
            </a:r>
          </a:p>
          <a:p>
            <a:pPr algn="just">
              <a:lnSpc>
                <a:spcPct val="80000"/>
              </a:lnSpc>
            </a:pPr>
            <a:r>
              <a:rPr lang="en-US" sz="2400" smtClean="0"/>
              <a:t>Data warehouses can get outdated relatively quickly. There is a cost of delivering suboptimal information to the organization. </a:t>
            </a:r>
          </a:p>
          <a:p>
            <a:pPr algn="just">
              <a:lnSpc>
                <a:spcPct val="80000"/>
              </a:lnSpc>
            </a:pPr>
            <a:r>
              <a:rPr lang="en-US" sz="2400" smtClean="0"/>
              <a:t>There is often a fine line between data warehouses and operational systems. Duplicate, expensive functionality may be developed. Or, functionality may be developed in the data warehouse that, in retrospect, should have been developed in the operational systems and vice versa.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001000" cy="563562"/>
          </a:xfrm>
        </p:spPr>
        <p:txBody>
          <a:bodyPr rtlCol="0">
            <a:normAutofit fontScale="90000"/>
          </a:bodyPr>
          <a:lstStyle/>
          <a:p>
            <a:pPr algn="r" fontAlgn="auto">
              <a:spcAft>
                <a:spcPts val="0"/>
              </a:spcAft>
              <a:defRPr/>
            </a:pPr>
            <a:r>
              <a:rPr lang="en-US" sz="4800" u="sng" dirty="0" smtClean="0"/>
              <a:t>CONTENTS</a:t>
            </a:r>
          </a:p>
        </p:txBody>
      </p:sp>
      <p:sp>
        <p:nvSpPr>
          <p:cNvPr id="14339" name="Rectangle 3"/>
          <p:cNvSpPr>
            <a:spLocks noGrp="1" noChangeArrowheads="1"/>
          </p:cNvSpPr>
          <p:nvPr>
            <p:ph idx="1"/>
          </p:nvPr>
        </p:nvSpPr>
        <p:spPr>
          <a:xfrm>
            <a:off x="457200" y="914400"/>
            <a:ext cx="8229600" cy="5211763"/>
          </a:xfrm>
        </p:spPr>
        <p:txBody>
          <a:bodyPr/>
          <a:lstStyle/>
          <a:p>
            <a:r>
              <a:rPr lang="en-US" sz="2000" smtClean="0"/>
              <a:t>Database and Data Warehousing</a:t>
            </a:r>
          </a:p>
          <a:p>
            <a:r>
              <a:rPr lang="en-US" sz="2000" smtClean="0"/>
              <a:t>History of data warehousing</a:t>
            </a:r>
          </a:p>
          <a:p>
            <a:r>
              <a:rPr lang="en-US" sz="2000" smtClean="0"/>
              <a:t>Evolution in organization use of data warehouses</a:t>
            </a:r>
          </a:p>
          <a:p>
            <a:r>
              <a:rPr lang="en-US" sz="2000" smtClean="0"/>
              <a:t>Data Warehouse Architecture</a:t>
            </a:r>
          </a:p>
          <a:p>
            <a:r>
              <a:rPr lang="en-US" sz="2000" smtClean="0"/>
              <a:t>Benefits of data warehousing</a:t>
            </a:r>
          </a:p>
          <a:p>
            <a:r>
              <a:rPr lang="en-US" sz="2000" smtClean="0"/>
              <a:t>Strategic uses of data warehousing</a:t>
            </a:r>
          </a:p>
          <a:p>
            <a:r>
              <a:rPr lang="en-US" sz="2000" smtClean="0"/>
              <a:t>Disadvantages of data warehouses</a:t>
            </a:r>
          </a:p>
          <a:p>
            <a:r>
              <a:rPr lang="en-US" sz="2000" smtClean="0"/>
              <a:t>Data mart</a:t>
            </a:r>
          </a:p>
          <a:p>
            <a:r>
              <a:rPr lang="en-US" sz="2000" smtClean="0"/>
              <a:t>Data mining</a:t>
            </a:r>
          </a:p>
          <a:p>
            <a:r>
              <a:rPr lang="en-US" sz="2000" smtClean="0"/>
              <a:t>Data mining for decision support</a:t>
            </a:r>
          </a:p>
          <a:p>
            <a:r>
              <a:rPr lang="en-US" sz="2000" smtClean="0"/>
              <a:t>Text mining</a:t>
            </a:r>
          </a:p>
          <a:p>
            <a:r>
              <a:rPr lang="en-US" sz="2000" smtClean="0"/>
              <a:t>OLAP</a:t>
            </a:r>
          </a:p>
          <a:p>
            <a:r>
              <a:rPr lang="en-US" sz="2000" smtClean="0"/>
              <a:t>Data warehousing integration</a:t>
            </a:r>
          </a:p>
          <a:p>
            <a:r>
              <a:rPr lang="en-US" sz="2000" smtClean="0"/>
              <a:t>Business intelligence</a:t>
            </a:r>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153400" cy="334962"/>
          </a:xfrm>
        </p:spPr>
        <p:txBody>
          <a:bodyPr rtlCol="0">
            <a:normAutofit fontScale="90000"/>
          </a:bodyPr>
          <a:lstStyle/>
          <a:p>
            <a:pPr fontAlgn="auto">
              <a:spcAft>
                <a:spcPts val="0"/>
              </a:spcAft>
              <a:defRPr/>
            </a:pPr>
            <a:r>
              <a:rPr lang="en-US" sz="4000" dirty="0" smtClean="0">
                <a:solidFill>
                  <a:srgbClr val="7030A0"/>
                </a:solidFill>
                <a:effectLst>
                  <a:outerShdw blurRad="38100" dist="38100" dir="2700000" algn="tl">
                    <a:srgbClr val="000000">
                      <a:alpha val="43137"/>
                    </a:srgbClr>
                  </a:outerShdw>
                </a:effectLst>
              </a:rPr>
              <a:t>Data Marts</a:t>
            </a:r>
          </a:p>
        </p:txBody>
      </p:sp>
      <p:sp>
        <p:nvSpPr>
          <p:cNvPr id="28675" name="Rectangle 3"/>
          <p:cNvSpPr>
            <a:spLocks noGrp="1" noChangeArrowheads="1"/>
          </p:cNvSpPr>
          <p:nvPr>
            <p:ph idx="1"/>
          </p:nvPr>
        </p:nvSpPr>
        <p:spPr>
          <a:xfrm>
            <a:off x="228600" y="914400"/>
            <a:ext cx="8686800" cy="5562600"/>
          </a:xfrm>
        </p:spPr>
        <p:txBody>
          <a:bodyPr/>
          <a:lstStyle/>
          <a:p>
            <a:pPr>
              <a:lnSpc>
                <a:spcPct val="80000"/>
              </a:lnSpc>
            </a:pPr>
            <a:r>
              <a:rPr lang="en-US" sz="2000" smtClean="0"/>
              <a:t>A data mart is a scaled down version of a data warehouse that focuses on a particular subject area.</a:t>
            </a:r>
          </a:p>
          <a:p>
            <a:pPr>
              <a:lnSpc>
                <a:spcPct val="80000"/>
              </a:lnSpc>
            </a:pPr>
            <a:r>
              <a:rPr lang="en-US" sz="2000" smtClean="0"/>
              <a:t>A </a:t>
            </a:r>
            <a:r>
              <a:rPr lang="en-US" sz="2000" b="1" smtClean="0"/>
              <a:t>data mart</a:t>
            </a:r>
            <a:r>
              <a:rPr lang="en-US" sz="2000" smtClean="0"/>
              <a:t> is a subset of an organizational data store, usually oriented to a specific purpose or major data subject, that may be distributed to support business needs.</a:t>
            </a:r>
          </a:p>
          <a:p>
            <a:pPr>
              <a:lnSpc>
                <a:spcPct val="80000"/>
              </a:lnSpc>
            </a:pPr>
            <a:r>
              <a:rPr lang="en-US" sz="2000" smtClean="0"/>
              <a:t> Data marts are analytical data stores designed to focus on specific business functions for a specific community within an organization. </a:t>
            </a:r>
          </a:p>
          <a:p>
            <a:pPr>
              <a:lnSpc>
                <a:spcPct val="80000"/>
              </a:lnSpc>
            </a:pPr>
            <a:r>
              <a:rPr lang="en-US" sz="2000" smtClean="0"/>
              <a:t>Usually designed to support the unique business requirements of a specified department or business process</a:t>
            </a:r>
          </a:p>
          <a:p>
            <a:pPr>
              <a:lnSpc>
                <a:spcPct val="80000"/>
              </a:lnSpc>
            </a:pPr>
            <a:r>
              <a:rPr lang="en-US" sz="2000" smtClean="0"/>
              <a:t>Implemented as the first step in proving the usefulness of the technologies to solve business problems</a:t>
            </a:r>
          </a:p>
          <a:p>
            <a:pPr>
              <a:lnSpc>
                <a:spcPct val="80000"/>
              </a:lnSpc>
            </a:pPr>
            <a:endParaRPr lang="en-US" sz="2000" smtClean="0"/>
          </a:p>
          <a:p>
            <a:pPr>
              <a:lnSpc>
                <a:spcPct val="80000"/>
              </a:lnSpc>
              <a:buFontTx/>
              <a:buNone/>
            </a:pPr>
            <a:r>
              <a:rPr lang="en-US" sz="2000" b="1" smtClean="0">
                <a:solidFill>
                  <a:schemeClr val="tx2"/>
                </a:solidFill>
              </a:rPr>
              <a:t>Reasons for creating a data mart</a:t>
            </a:r>
          </a:p>
          <a:p>
            <a:pPr>
              <a:lnSpc>
                <a:spcPct val="80000"/>
              </a:lnSpc>
            </a:pPr>
            <a:r>
              <a:rPr lang="en-US" sz="2000" smtClean="0"/>
              <a:t>Easy access to frequently needed data </a:t>
            </a:r>
          </a:p>
          <a:p>
            <a:pPr>
              <a:lnSpc>
                <a:spcPct val="80000"/>
              </a:lnSpc>
            </a:pPr>
            <a:r>
              <a:rPr lang="en-US" sz="2000" smtClean="0"/>
              <a:t>Creates collective view by a group of users </a:t>
            </a:r>
          </a:p>
          <a:p>
            <a:pPr>
              <a:lnSpc>
                <a:spcPct val="80000"/>
              </a:lnSpc>
            </a:pPr>
            <a:r>
              <a:rPr lang="en-US" sz="2000" smtClean="0"/>
              <a:t>Improves end-user response time </a:t>
            </a:r>
          </a:p>
          <a:p>
            <a:pPr>
              <a:lnSpc>
                <a:spcPct val="80000"/>
              </a:lnSpc>
            </a:pPr>
            <a:r>
              <a:rPr lang="en-US" sz="2000" smtClean="0"/>
              <a:t>Ease of creation in less time</a:t>
            </a:r>
          </a:p>
          <a:p>
            <a:pPr>
              <a:lnSpc>
                <a:spcPct val="80000"/>
              </a:lnSpc>
            </a:pPr>
            <a:r>
              <a:rPr lang="en-US" sz="2000" smtClean="0"/>
              <a:t>Lower cost than implementing a full Data warehouse</a:t>
            </a:r>
          </a:p>
          <a:p>
            <a:pPr>
              <a:lnSpc>
                <a:spcPct val="80000"/>
              </a:lnSpc>
            </a:pPr>
            <a:r>
              <a:rPr lang="en-US" sz="2000" smtClean="0"/>
              <a:t>Potential users are more clearly defined than in a full Data warehouse</a:t>
            </a:r>
          </a:p>
          <a:p>
            <a:pPr>
              <a:lnSpc>
                <a:spcPct val="80000"/>
              </a:lnSpc>
            </a:pPr>
            <a:endParaRPr lang="en-US" sz="2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7848600" cy="639762"/>
          </a:xfrm>
        </p:spPr>
        <p:txBody>
          <a:bodyPr/>
          <a:lstStyle/>
          <a:p>
            <a:r>
              <a:rPr lang="en-US" sz="2800" smtClean="0"/>
              <a:t>From the Data Warehouse to Data Marts</a:t>
            </a:r>
          </a:p>
        </p:txBody>
      </p:sp>
      <p:grpSp>
        <p:nvGrpSpPr>
          <p:cNvPr id="2" name="Group 4"/>
          <p:cNvGrpSpPr>
            <a:grpSpLocks/>
          </p:cNvGrpSpPr>
          <p:nvPr/>
        </p:nvGrpSpPr>
        <p:grpSpPr bwMode="auto">
          <a:xfrm>
            <a:off x="1138238" y="3055938"/>
            <a:ext cx="5029200" cy="1524000"/>
            <a:chOff x="576" y="2160"/>
            <a:chExt cx="3168" cy="960"/>
          </a:xfrm>
        </p:grpSpPr>
        <p:sp>
          <p:nvSpPr>
            <p:cNvPr id="29701" name="AutoShape 5"/>
            <p:cNvSpPr>
              <a:spLocks noChangeArrowheads="1"/>
            </p:cNvSpPr>
            <p:nvPr/>
          </p:nvSpPr>
          <p:spPr bwMode="auto">
            <a:xfrm>
              <a:off x="1632" y="2160"/>
              <a:ext cx="624" cy="480"/>
            </a:xfrm>
            <a:prstGeom prst="can">
              <a:avLst>
                <a:gd name="adj" fmla="val 25000"/>
              </a:avLst>
            </a:prstGeom>
            <a:gradFill rotWithShape="0">
              <a:gsLst>
                <a:gs pos="0">
                  <a:schemeClr val="tx2">
                    <a:gamma/>
                    <a:shade val="46275"/>
                    <a:invGamma/>
                  </a:schemeClr>
                </a:gs>
                <a:gs pos="100000">
                  <a:schemeClr val="tx2"/>
                </a:gs>
              </a:gsLst>
              <a:lin ang="5400000" scaled="1"/>
            </a:gradFill>
            <a:ln w="12700">
              <a:solidFill>
                <a:schemeClr val="tx1"/>
              </a:solidFill>
              <a:round/>
              <a:headEnd/>
              <a:tailEnd/>
            </a:ln>
            <a:effectLst/>
          </p:spPr>
          <p:txBody>
            <a:bodyPr wrap="none" anchor="ctr"/>
            <a:lstStyle/>
            <a:p>
              <a:pPr eaLnBrk="0" hangingPunct="0">
                <a:defRPr/>
              </a:pPr>
              <a:endParaRPr lang="en-US"/>
            </a:p>
          </p:txBody>
        </p:sp>
        <p:sp>
          <p:nvSpPr>
            <p:cNvPr id="29702" name="AutoShape 6"/>
            <p:cNvSpPr>
              <a:spLocks noChangeArrowheads="1"/>
            </p:cNvSpPr>
            <p:nvPr/>
          </p:nvSpPr>
          <p:spPr bwMode="auto">
            <a:xfrm>
              <a:off x="3120" y="2160"/>
              <a:ext cx="624" cy="480"/>
            </a:xfrm>
            <a:prstGeom prst="can">
              <a:avLst>
                <a:gd name="adj" fmla="val 25000"/>
              </a:avLst>
            </a:prstGeom>
            <a:gradFill rotWithShape="0">
              <a:gsLst>
                <a:gs pos="0">
                  <a:schemeClr val="tx2">
                    <a:gamma/>
                    <a:shade val="46275"/>
                    <a:invGamma/>
                  </a:schemeClr>
                </a:gs>
                <a:gs pos="100000">
                  <a:schemeClr val="tx2"/>
                </a:gs>
              </a:gsLst>
              <a:lin ang="5400000" scaled="1"/>
            </a:gradFill>
            <a:ln w="12700">
              <a:solidFill>
                <a:schemeClr val="tx1"/>
              </a:solidFill>
              <a:round/>
              <a:headEnd/>
              <a:tailEnd/>
            </a:ln>
            <a:effectLst/>
          </p:spPr>
          <p:txBody>
            <a:bodyPr wrap="none" anchor="ctr"/>
            <a:lstStyle/>
            <a:p>
              <a:pPr eaLnBrk="0" hangingPunct="0">
                <a:defRPr/>
              </a:pPr>
              <a:endParaRPr lang="en-US"/>
            </a:p>
          </p:txBody>
        </p:sp>
        <p:sp>
          <p:nvSpPr>
            <p:cNvPr id="29725" name="Line 7"/>
            <p:cNvSpPr>
              <a:spLocks noChangeShapeType="1"/>
            </p:cNvSpPr>
            <p:nvPr/>
          </p:nvSpPr>
          <p:spPr bwMode="auto">
            <a:xfrm flipH="1" flipV="1">
              <a:off x="2064" y="2640"/>
              <a:ext cx="288" cy="480"/>
            </a:xfrm>
            <a:prstGeom prst="line">
              <a:avLst/>
            </a:prstGeom>
            <a:noFill/>
            <a:ln w="76200">
              <a:solidFill>
                <a:schemeClr val="accent2"/>
              </a:solidFill>
              <a:round/>
              <a:headEnd/>
              <a:tailEnd type="triangle" w="med" len="med"/>
            </a:ln>
          </p:spPr>
          <p:txBody>
            <a:bodyPr wrap="none" anchor="ctr"/>
            <a:lstStyle/>
            <a:p>
              <a:endParaRPr lang="en-US"/>
            </a:p>
          </p:txBody>
        </p:sp>
        <p:sp>
          <p:nvSpPr>
            <p:cNvPr id="29726" name="Line 8"/>
            <p:cNvSpPr>
              <a:spLocks noChangeShapeType="1"/>
            </p:cNvSpPr>
            <p:nvPr/>
          </p:nvSpPr>
          <p:spPr bwMode="auto">
            <a:xfrm flipV="1">
              <a:off x="3024" y="2640"/>
              <a:ext cx="384" cy="480"/>
            </a:xfrm>
            <a:prstGeom prst="line">
              <a:avLst/>
            </a:prstGeom>
            <a:noFill/>
            <a:ln w="76200">
              <a:solidFill>
                <a:schemeClr val="accent2"/>
              </a:solidFill>
              <a:round/>
              <a:headEnd/>
              <a:tailEnd type="triangle" w="med" len="med"/>
            </a:ln>
          </p:spPr>
          <p:txBody>
            <a:bodyPr wrap="none" anchor="ctr"/>
            <a:lstStyle/>
            <a:p>
              <a:endParaRPr lang="en-US"/>
            </a:p>
          </p:txBody>
        </p:sp>
        <p:sp>
          <p:nvSpPr>
            <p:cNvPr id="29727" name="Text Box 9"/>
            <p:cNvSpPr txBox="1">
              <a:spLocks noChangeArrowheads="1"/>
            </p:cNvSpPr>
            <p:nvPr/>
          </p:nvSpPr>
          <p:spPr bwMode="auto">
            <a:xfrm>
              <a:off x="576" y="2252"/>
              <a:ext cx="1085" cy="404"/>
            </a:xfrm>
            <a:prstGeom prst="rect">
              <a:avLst/>
            </a:prstGeom>
            <a:noFill/>
            <a:ln w="12700">
              <a:noFill/>
              <a:miter lim="800000"/>
              <a:headEnd/>
              <a:tailEnd/>
            </a:ln>
          </p:spPr>
          <p:txBody>
            <a:bodyPr wrap="none">
              <a:spAutoFit/>
            </a:bodyPr>
            <a:lstStyle/>
            <a:p>
              <a:pPr eaLnBrk="0" hangingPunct="0"/>
              <a:r>
                <a:rPr lang="en-US">
                  <a:latin typeface="Tahoma" pitchFamily="34" charset="0"/>
                </a:rPr>
                <a:t>Departmentally</a:t>
              </a:r>
              <a:br>
                <a:rPr lang="en-US">
                  <a:latin typeface="Tahoma" pitchFamily="34" charset="0"/>
                </a:rPr>
              </a:br>
              <a:r>
                <a:rPr lang="en-US">
                  <a:latin typeface="Tahoma" pitchFamily="34" charset="0"/>
                </a:rPr>
                <a:t>Structured</a:t>
              </a:r>
              <a:endParaRPr lang="en-US" sz="2400">
                <a:latin typeface="Tahoma" pitchFamily="34" charset="0"/>
              </a:endParaRPr>
            </a:p>
          </p:txBody>
        </p:sp>
      </p:grpSp>
      <p:grpSp>
        <p:nvGrpSpPr>
          <p:cNvPr id="3" name="Group 10"/>
          <p:cNvGrpSpPr>
            <a:grpSpLocks/>
          </p:cNvGrpSpPr>
          <p:nvPr/>
        </p:nvGrpSpPr>
        <p:grpSpPr bwMode="auto">
          <a:xfrm>
            <a:off x="909638" y="2135188"/>
            <a:ext cx="6096000" cy="996950"/>
            <a:chOff x="432" y="1580"/>
            <a:chExt cx="3840" cy="628"/>
          </a:xfrm>
        </p:grpSpPr>
        <p:sp>
          <p:nvSpPr>
            <p:cNvPr id="7" name="AutoShape 11"/>
            <p:cNvSpPr>
              <a:spLocks noChangeArrowheads="1"/>
            </p:cNvSpPr>
            <p:nvPr/>
          </p:nvSpPr>
          <p:spPr bwMode="auto">
            <a:xfrm>
              <a:off x="1248"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8" name="AutoShape 12"/>
            <p:cNvSpPr>
              <a:spLocks noChangeArrowheads="1"/>
            </p:cNvSpPr>
            <p:nvPr/>
          </p:nvSpPr>
          <p:spPr bwMode="auto">
            <a:xfrm>
              <a:off x="2112"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9" name="AutoShape 13"/>
            <p:cNvSpPr>
              <a:spLocks noChangeArrowheads="1"/>
            </p:cNvSpPr>
            <p:nvPr/>
          </p:nvSpPr>
          <p:spPr bwMode="auto">
            <a:xfrm>
              <a:off x="2880"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10" name="AutoShape 14"/>
            <p:cNvSpPr>
              <a:spLocks noChangeArrowheads="1"/>
            </p:cNvSpPr>
            <p:nvPr/>
          </p:nvSpPr>
          <p:spPr bwMode="auto">
            <a:xfrm>
              <a:off x="3888"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29718" name="Line 15"/>
            <p:cNvSpPr>
              <a:spLocks noChangeShapeType="1"/>
            </p:cNvSpPr>
            <p:nvPr/>
          </p:nvSpPr>
          <p:spPr bwMode="auto">
            <a:xfrm flipV="1">
              <a:off x="2064" y="1872"/>
              <a:ext cx="288"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19" name="Line 16"/>
            <p:cNvSpPr>
              <a:spLocks noChangeShapeType="1"/>
            </p:cNvSpPr>
            <p:nvPr/>
          </p:nvSpPr>
          <p:spPr bwMode="auto">
            <a:xfrm flipV="1">
              <a:off x="3648" y="1872"/>
              <a:ext cx="336"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20" name="Line 17"/>
            <p:cNvSpPr>
              <a:spLocks noChangeShapeType="1"/>
            </p:cNvSpPr>
            <p:nvPr/>
          </p:nvSpPr>
          <p:spPr bwMode="auto">
            <a:xfrm flipH="1" flipV="1">
              <a:off x="1488" y="1872"/>
              <a:ext cx="288"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21" name="Line 18"/>
            <p:cNvSpPr>
              <a:spLocks noChangeShapeType="1"/>
            </p:cNvSpPr>
            <p:nvPr/>
          </p:nvSpPr>
          <p:spPr bwMode="auto">
            <a:xfrm flipH="1" flipV="1">
              <a:off x="3024" y="1872"/>
              <a:ext cx="288"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22" name="Text Box 19"/>
            <p:cNvSpPr txBox="1">
              <a:spLocks noChangeArrowheads="1"/>
            </p:cNvSpPr>
            <p:nvPr/>
          </p:nvSpPr>
          <p:spPr bwMode="auto">
            <a:xfrm>
              <a:off x="432" y="1580"/>
              <a:ext cx="842" cy="404"/>
            </a:xfrm>
            <a:prstGeom prst="rect">
              <a:avLst/>
            </a:prstGeom>
            <a:noFill/>
            <a:ln w="12700">
              <a:noFill/>
              <a:miter lim="800000"/>
              <a:headEnd/>
              <a:tailEnd/>
            </a:ln>
          </p:spPr>
          <p:txBody>
            <a:bodyPr wrap="none">
              <a:spAutoFit/>
            </a:bodyPr>
            <a:lstStyle/>
            <a:p>
              <a:pPr eaLnBrk="0" hangingPunct="0"/>
              <a:r>
                <a:rPr lang="en-US">
                  <a:latin typeface="Tahoma" pitchFamily="34" charset="0"/>
                </a:rPr>
                <a:t>Individually</a:t>
              </a:r>
              <a:br>
                <a:rPr lang="en-US">
                  <a:latin typeface="Tahoma" pitchFamily="34" charset="0"/>
                </a:rPr>
              </a:br>
              <a:r>
                <a:rPr lang="en-US">
                  <a:latin typeface="Tahoma" pitchFamily="34" charset="0"/>
                </a:rPr>
                <a:t>Structured</a:t>
              </a:r>
              <a:endParaRPr lang="en-US" sz="2400">
                <a:latin typeface="Tahoma" pitchFamily="34" charset="0"/>
              </a:endParaRPr>
            </a:p>
          </p:txBody>
        </p:sp>
      </p:grpSp>
      <p:grpSp>
        <p:nvGrpSpPr>
          <p:cNvPr id="4" name="Group 20"/>
          <p:cNvGrpSpPr>
            <a:grpSpLocks/>
          </p:cNvGrpSpPr>
          <p:nvPr/>
        </p:nvGrpSpPr>
        <p:grpSpPr bwMode="auto">
          <a:xfrm>
            <a:off x="1443038" y="4351338"/>
            <a:ext cx="4114800" cy="1447800"/>
            <a:chOff x="768" y="2976"/>
            <a:chExt cx="2592" cy="912"/>
          </a:xfrm>
        </p:grpSpPr>
        <p:sp>
          <p:nvSpPr>
            <p:cNvPr id="29717" name="AutoShape 21"/>
            <p:cNvSpPr>
              <a:spLocks noChangeArrowheads="1"/>
            </p:cNvSpPr>
            <p:nvPr/>
          </p:nvSpPr>
          <p:spPr bwMode="auto">
            <a:xfrm>
              <a:off x="2016" y="2976"/>
              <a:ext cx="1344" cy="912"/>
            </a:xfrm>
            <a:prstGeom prst="can">
              <a:avLst>
                <a:gd name="adj" fmla="val 25000"/>
              </a:avLst>
            </a:prstGeom>
            <a:gradFill rotWithShape="0">
              <a:gsLst>
                <a:gs pos="0">
                  <a:schemeClr val="accent1">
                    <a:gamma/>
                    <a:shade val="46275"/>
                    <a:invGamma/>
                  </a:schemeClr>
                </a:gs>
                <a:gs pos="100000">
                  <a:schemeClr val="accent1"/>
                </a:gs>
              </a:gsLst>
              <a:lin ang="5400000" scaled="1"/>
            </a:gradFill>
            <a:ln w="12700">
              <a:solidFill>
                <a:schemeClr val="tx1"/>
              </a:solidFill>
              <a:round/>
              <a:headEnd/>
              <a:tailEnd/>
            </a:ln>
            <a:effectLst/>
          </p:spPr>
          <p:txBody>
            <a:bodyPr wrap="none" anchor="ctr"/>
            <a:lstStyle/>
            <a:p>
              <a:pPr algn="ctr" eaLnBrk="0" hangingPunct="0">
                <a:defRPr/>
              </a:pPr>
              <a:r>
                <a:rPr lang="en-US" sz="2000">
                  <a:latin typeface="Tahoma" pitchFamily="34" charset="0"/>
                </a:rPr>
                <a:t>Data Warehouse</a:t>
              </a:r>
              <a:endParaRPr lang="en-US" sz="2400">
                <a:latin typeface="Tahoma" pitchFamily="34" charset="0"/>
              </a:endParaRPr>
            </a:p>
          </p:txBody>
        </p:sp>
        <p:sp>
          <p:nvSpPr>
            <p:cNvPr id="29713" name="Text Box 22"/>
            <p:cNvSpPr txBox="1">
              <a:spLocks noChangeArrowheads="1"/>
            </p:cNvSpPr>
            <p:nvPr/>
          </p:nvSpPr>
          <p:spPr bwMode="auto">
            <a:xfrm>
              <a:off x="768" y="3260"/>
              <a:ext cx="1132" cy="404"/>
            </a:xfrm>
            <a:prstGeom prst="rect">
              <a:avLst/>
            </a:prstGeom>
            <a:noFill/>
            <a:ln w="12700">
              <a:noFill/>
              <a:miter lim="800000"/>
              <a:headEnd/>
              <a:tailEnd/>
            </a:ln>
          </p:spPr>
          <p:txBody>
            <a:bodyPr wrap="none">
              <a:spAutoFit/>
            </a:bodyPr>
            <a:lstStyle/>
            <a:p>
              <a:pPr eaLnBrk="0" hangingPunct="0"/>
              <a:r>
                <a:rPr lang="en-US">
                  <a:latin typeface="Tahoma" pitchFamily="34" charset="0"/>
                </a:rPr>
                <a:t>Organizationally</a:t>
              </a:r>
              <a:br>
                <a:rPr lang="en-US">
                  <a:latin typeface="Tahoma" pitchFamily="34" charset="0"/>
                </a:rPr>
              </a:br>
              <a:r>
                <a:rPr lang="en-US">
                  <a:latin typeface="Tahoma" pitchFamily="34" charset="0"/>
                </a:rPr>
                <a:t>Structured</a:t>
              </a:r>
              <a:endParaRPr lang="en-US" sz="2400">
                <a:latin typeface="Tahoma" pitchFamily="34" charset="0"/>
              </a:endParaRPr>
            </a:p>
          </p:txBody>
        </p:sp>
      </p:grpSp>
      <p:grpSp>
        <p:nvGrpSpPr>
          <p:cNvPr id="5" name="Group 23"/>
          <p:cNvGrpSpPr>
            <a:grpSpLocks/>
          </p:cNvGrpSpPr>
          <p:nvPr/>
        </p:nvGrpSpPr>
        <p:grpSpPr bwMode="auto">
          <a:xfrm>
            <a:off x="7158038" y="2133600"/>
            <a:ext cx="1681162" cy="3132138"/>
            <a:chOff x="4368" y="1579"/>
            <a:chExt cx="1059" cy="1973"/>
          </a:xfrm>
        </p:grpSpPr>
        <p:sp>
          <p:nvSpPr>
            <p:cNvPr id="29707" name="Text Box 24"/>
            <p:cNvSpPr txBox="1">
              <a:spLocks noChangeArrowheads="1"/>
            </p:cNvSpPr>
            <p:nvPr/>
          </p:nvSpPr>
          <p:spPr bwMode="auto">
            <a:xfrm>
              <a:off x="4512" y="1579"/>
              <a:ext cx="485"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Less</a:t>
              </a:r>
            </a:p>
          </p:txBody>
        </p:sp>
        <p:sp>
          <p:nvSpPr>
            <p:cNvPr id="29708" name="Text Box 25"/>
            <p:cNvSpPr txBox="1">
              <a:spLocks noChangeArrowheads="1"/>
            </p:cNvSpPr>
            <p:nvPr/>
          </p:nvSpPr>
          <p:spPr bwMode="auto">
            <a:xfrm>
              <a:off x="4560" y="3264"/>
              <a:ext cx="538"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More</a:t>
              </a:r>
            </a:p>
          </p:txBody>
        </p:sp>
        <p:sp>
          <p:nvSpPr>
            <p:cNvPr id="29709" name="AutoShape 26"/>
            <p:cNvSpPr>
              <a:spLocks noChangeArrowheads="1"/>
            </p:cNvSpPr>
            <p:nvPr/>
          </p:nvSpPr>
          <p:spPr bwMode="auto">
            <a:xfrm>
              <a:off x="4608" y="2981"/>
              <a:ext cx="432" cy="240"/>
            </a:xfrm>
            <a:prstGeom prst="downArrow">
              <a:avLst>
                <a:gd name="adj1" fmla="val 50000"/>
                <a:gd name="adj2" fmla="val 25000"/>
              </a:avLst>
            </a:prstGeom>
            <a:solidFill>
              <a:schemeClr val="accent1"/>
            </a:solidFill>
            <a:ln w="12700">
              <a:solidFill>
                <a:schemeClr val="tx1"/>
              </a:solidFill>
              <a:miter lim="800000"/>
              <a:headEnd/>
              <a:tailEnd/>
            </a:ln>
          </p:spPr>
          <p:txBody>
            <a:bodyPr wrap="none" anchor="ctr"/>
            <a:lstStyle/>
            <a:p>
              <a:pPr eaLnBrk="0" hangingPunct="0"/>
              <a:endParaRPr lang="en-US"/>
            </a:p>
          </p:txBody>
        </p:sp>
        <p:sp>
          <p:nvSpPr>
            <p:cNvPr id="29710" name="AutoShape 27"/>
            <p:cNvSpPr>
              <a:spLocks noChangeArrowheads="1"/>
            </p:cNvSpPr>
            <p:nvPr/>
          </p:nvSpPr>
          <p:spPr bwMode="auto">
            <a:xfrm>
              <a:off x="4560" y="1872"/>
              <a:ext cx="432" cy="240"/>
            </a:xfrm>
            <a:prstGeom prst="downArrow">
              <a:avLst>
                <a:gd name="adj1" fmla="val 50000"/>
                <a:gd name="adj2" fmla="val 25000"/>
              </a:avLst>
            </a:prstGeom>
            <a:solidFill>
              <a:schemeClr val="accent1"/>
            </a:solidFill>
            <a:ln w="12700">
              <a:solidFill>
                <a:schemeClr val="tx1"/>
              </a:solidFill>
              <a:miter lim="800000"/>
              <a:headEnd/>
              <a:tailEnd/>
            </a:ln>
          </p:spPr>
          <p:txBody>
            <a:bodyPr wrap="none" anchor="ctr"/>
            <a:lstStyle/>
            <a:p>
              <a:pPr eaLnBrk="0" hangingPunct="0"/>
              <a:endParaRPr lang="en-US"/>
            </a:p>
          </p:txBody>
        </p:sp>
        <p:sp>
          <p:nvSpPr>
            <p:cNvPr id="29711" name="Text Box 28"/>
            <p:cNvSpPr txBox="1">
              <a:spLocks noChangeArrowheads="1"/>
            </p:cNvSpPr>
            <p:nvPr/>
          </p:nvSpPr>
          <p:spPr bwMode="auto">
            <a:xfrm>
              <a:off x="4368" y="2160"/>
              <a:ext cx="1059" cy="748"/>
            </a:xfrm>
            <a:prstGeom prst="rect">
              <a:avLst/>
            </a:prstGeom>
            <a:noFill/>
            <a:ln w="12700">
              <a:noFill/>
              <a:miter lim="800000"/>
              <a:headEnd/>
              <a:tailEnd/>
            </a:ln>
          </p:spPr>
          <p:txBody>
            <a:bodyPr wrap="none">
              <a:spAutoFit/>
            </a:bodyPr>
            <a:lstStyle/>
            <a:p>
              <a:pPr eaLnBrk="0" hangingPunct="0"/>
              <a:r>
                <a:rPr lang="en-US" sz="2400">
                  <a:latin typeface="Tahoma" pitchFamily="34" charset="0"/>
                </a:rPr>
                <a:t>History</a:t>
              </a:r>
            </a:p>
            <a:p>
              <a:pPr eaLnBrk="0" hangingPunct="0"/>
              <a:r>
                <a:rPr lang="en-US" sz="2400">
                  <a:latin typeface="Tahoma" pitchFamily="34" charset="0"/>
                </a:rPr>
                <a:t>Normalized</a:t>
              </a:r>
            </a:p>
            <a:p>
              <a:pPr eaLnBrk="0" hangingPunct="0"/>
              <a:r>
                <a:rPr lang="en-US" sz="2400">
                  <a:latin typeface="Tahoma" pitchFamily="34" charset="0"/>
                </a:rPr>
                <a:t>Detailed</a:t>
              </a:r>
            </a:p>
          </p:txBody>
        </p:sp>
      </p:grpSp>
      <p:grpSp>
        <p:nvGrpSpPr>
          <p:cNvPr id="6" name="Group 29"/>
          <p:cNvGrpSpPr>
            <a:grpSpLocks/>
          </p:cNvGrpSpPr>
          <p:nvPr/>
        </p:nvGrpSpPr>
        <p:grpSpPr bwMode="auto">
          <a:xfrm>
            <a:off x="528638" y="1371600"/>
            <a:ext cx="1762125" cy="4724400"/>
            <a:chOff x="192" y="1099"/>
            <a:chExt cx="1110" cy="2976"/>
          </a:xfrm>
        </p:grpSpPr>
        <p:sp>
          <p:nvSpPr>
            <p:cNvPr id="29704" name="Text Box 30"/>
            <p:cNvSpPr txBox="1">
              <a:spLocks noChangeArrowheads="1"/>
            </p:cNvSpPr>
            <p:nvPr/>
          </p:nvSpPr>
          <p:spPr bwMode="auto">
            <a:xfrm>
              <a:off x="192" y="3787"/>
              <a:ext cx="512"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Data</a:t>
              </a:r>
            </a:p>
          </p:txBody>
        </p:sp>
        <p:sp>
          <p:nvSpPr>
            <p:cNvPr id="29705" name="Text Box 31"/>
            <p:cNvSpPr txBox="1">
              <a:spLocks noChangeArrowheads="1"/>
            </p:cNvSpPr>
            <p:nvPr/>
          </p:nvSpPr>
          <p:spPr bwMode="auto">
            <a:xfrm>
              <a:off x="192" y="1099"/>
              <a:ext cx="1110"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Information</a:t>
              </a:r>
            </a:p>
          </p:txBody>
        </p:sp>
        <p:sp>
          <p:nvSpPr>
            <p:cNvPr id="29728" name="AutoShape 32"/>
            <p:cNvSpPr>
              <a:spLocks noChangeArrowheads="1"/>
            </p:cNvSpPr>
            <p:nvPr/>
          </p:nvSpPr>
          <p:spPr bwMode="auto">
            <a:xfrm>
              <a:off x="192" y="1392"/>
              <a:ext cx="192" cy="2352"/>
            </a:xfrm>
            <a:prstGeom prst="upArrow">
              <a:avLst>
                <a:gd name="adj1" fmla="val 50000"/>
                <a:gd name="adj2" fmla="val 306250"/>
              </a:avLst>
            </a:prstGeom>
            <a:gradFill rotWithShape="0">
              <a:gsLst>
                <a:gs pos="0">
                  <a:schemeClr val="hlink"/>
                </a:gs>
                <a:gs pos="100000">
                  <a:schemeClr val="hlink">
                    <a:gamma/>
                    <a:shade val="46275"/>
                    <a:invGamma/>
                  </a:schemeClr>
                </a:gs>
              </a:gsLst>
              <a:lin ang="5400000" scaled="1"/>
            </a:gradFill>
            <a:ln w="12700">
              <a:solidFill>
                <a:schemeClr val="tx1"/>
              </a:solidFill>
              <a:miter lim="800000"/>
              <a:headEnd/>
              <a:tailEnd/>
            </a:ln>
            <a:effectLst/>
          </p:spPr>
          <p:txBody>
            <a:bodyPr wrap="none" anchor="ctr"/>
            <a:lstStyle/>
            <a:p>
              <a:pP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274638"/>
            <a:ext cx="8839200" cy="1143000"/>
          </a:xfrm>
        </p:spPr>
        <p:txBody>
          <a:bodyPr rtlCol="0">
            <a:normAutofit fontScale="90000"/>
          </a:bodyPr>
          <a:lstStyle/>
          <a:p>
            <a:pPr algn="l" fontAlgn="auto">
              <a:spcAft>
                <a:spcPts val="0"/>
              </a:spcAft>
              <a:defRPr/>
            </a:pPr>
            <a:r>
              <a:rPr lang="en-US" sz="4000" dirty="0" smtClean="0">
                <a:latin typeface="Times New Roman" pitchFamily="18" charset="0"/>
                <a:cs typeface="Times New Roman" pitchFamily="18" charset="0"/>
              </a:rPr>
              <a:t>Characteristics of the Departmental Data Mart</a:t>
            </a:r>
          </a:p>
        </p:txBody>
      </p:sp>
      <p:sp>
        <p:nvSpPr>
          <p:cNvPr id="30723" name="Rectangle 8"/>
          <p:cNvSpPr>
            <a:spLocks noChangeArrowheads="1"/>
          </p:cNvSpPr>
          <p:nvPr/>
        </p:nvSpPr>
        <p:spPr bwMode="auto">
          <a:xfrm>
            <a:off x="3657600" y="1524000"/>
            <a:ext cx="4572000" cy="2308225"/>
          </a:xfrm>
          <a:prstGeom prst="rect">
            <a:avLst/>
          </a:prstGeom>
          <a:noFill/>
          <a:ln w="9525">
            <a:noFill/>
            <a:miter lim="800000"/>
            <a:headEnd/>
            <a:tailEnd/>
          </a:ln>
        </p:spPr>
        <p:txBody>
          <a:bodyPr>
            <a:spAutoFit/>
          </a:bodyPr>
          <a:lstStyle/>
          <a:p>
            <a:pPr marL="236538" indent="-236538" eaLnBrk="0" hangingPunct="0">
              <a:buFontTx/>
              <a:buChar char="•"/>
            </a:pPr>
            <a:r>
              <a:rPr kumimoji="1" lang="en-US" sz="2400">
                <a:latin typeface="Times New Roman" pitchFamily="18" charset="0"/>
                <a:cs typeface="Times New Roman" pitchFamily="18" charset="0"/>
              </a:rPr>
              <a:t>Small</a:t>
            </a:r>
          </a:p>
          <a:p>
            <a:pPr marL="236538" indent="-236538" eaLnBrk="0" hangingPunct="0">
              <a:buFontTx/>
              <a:buChar char="•"/>
            </a:pPr>
            <a:r>
              <a:rPr kumimoji="1" lang="en-US" sz="2400">
                <a:latin typeface="Times New Roman" pitchFamily="18" charset="0"/>
                <a:cs typeface="Times New Roman" pitchFamily="18" charset="0"/>
              </a:rPr>
              <a:t>Flexible</a:t>
            </a:r>
          </a:p>
          <a:p>
            <a:pPr marL="236538" indent="-236538" eaLnBrk="0" hangingPunct="0">
              <a:buFontTx/>
              <a:buChar char="•"/>
            </a:pPr>
            <a:r>
              <a:rPr kumimoji="1" lang="en-US" sz="2400">
                <a:latin typeface="Times New Roman" pitchFamily="18" charset="0"/>
                <a:cs typeface="Times New Roman" pitchFamily="18" charset="0"/>
              </a:rPr>
              <a:t>Customized by Department</a:t>
            </a:r>
          </a:p>
          <a:p>
            <a:pPr marL="236538" indent="-236538" eaLnBrk="0" hangingPunct="0">
              <a:buFontTx/>
              <a:buChar char="•"/>
            </a:pPr>
            <a:r>
              <a:rPr kumimoji="1" lang="en-US" sz="2400">
                <a:latin typeface="Times New Roman" pitchFamily="18" charset="0"/>
                <a:cs typeface="Times New Roman" pitchFamily="18" charset="0"/>
              </a:rPr>
              <a:t>OLAP</a:t>
            </a:r>
          </a:p>
          <a:p>
            <a:pPr marL="236538" indent="-236538" eaLnBrk="0" hangingPunct="0">
              <a:buFontTx/>
              <a:buChar char="•"/>
            </a:pPr>
            <a:r>
              <a:rPr kumimoji="1" lang="en-US" sz="2400">
                <a:latin typeface="Times New Roman" pitchFamily="18" charset="0"/>
                <a:cs typeface="Times New Roman" pitchFamily="18" charset="0"/>
              </a:rPr>
              <a:t>Source is departmentally structured data warehouse</a:t>
            </a:r>
          </a:p>
        </p:txBody>
      </p:sp>
      <p:grpSp>
        <p:nvGrpSpPr>
          <p:cNvPr id="30724" name="Group 10"/>
          <p:cNvGrpSpPr>
            <a:grpSpLocks/>
          </p:cNvGrpSpPr>
          <p:nvPr/>
        </p:nvGrpSpPr>
        <p:grpSpPr bwMode="auto">
          <a:xfrm>
            <a:off x="838200" y="1828800"/>
            <a:ext cx="2438400" cy="4038600"/>
            <a:chOff x="1680" y="1056"/>
            <a:chExt cx="1536" cy="3024"/>
          </a:xfrm>
        </p:grpSpPr>
        <p:sp>
          <p:nvSpPr>
            <p:cNvPr id="30728" name="AutoShape 11"/>
            <p:cNvSpPr>
              <a:spLocks noChangeArrowheads="1"/>
            </p:cNvSpPr>
            <p:nvPr/>
          </p:nvSpPr>
          <p:spPr bwMode="auto">
            <a:xfrm>
              <a:off x="1680" y="3024"/>
              <a:ext cx="1536" cy="1056"/>
            </a:xfrm>
            <a:prstGeom prst="can">
              <a:avLst>
                <a:gd name="adj" fmla="val 25000"/>
              </a:avLst>
            </a:prstGeom>
            <a:solidFill>
              <a:schemeClr val="accent1"/>
            </a:solidFill>
            <a:ln w="12700">
              <a:solidFill>
                <a:schemeClr val="tx1"/>
              </a:solidFill>
              <a:round/>
              <a:headEnd/>
              <a:tailEnd/>
            </a:ln>
          </p:spPr>
          <p:txBody>
            <a:bodyPr wrap="none" anchor="ctr"/>
            <a:lstStyle/>
            <a:p>
              <a:pPr eaLnBrk="0" hangingPunct="0"/>
              <a:endParaRPr lang="en-US">
                <a:latin typeface="Times New Roman" pitchFamily="18" charset="0"/>
                <a:cs typeface="Times New Roman" pitchFamily="18" charset="0"/>
              </a:endParaRPr>
            </a:p>
          </p:txBody>
        </p:sp>
        <p:sp>
          <p:nvSpPr>
            <p:cNvPr id="30729" name="AutoShape 12"/>
            <p:cNvSpPr>
              <a:spLocks noChangeArrowheads="1"/>
            </p:cNvSpPr>
            <p:nvPr/>
          </p:nvSpPr>
          <p:spPr bwMode="auto">
            <a:xfrm>
              <a:off x="2016" y="1056"/>
              <a:ext cx="864" cy="576"/>
            </a:xfrm>
            <a:prstGeom prst="can">
              <a:avLst>
                <a:gd name="adj" fmla="val 25000"/>
              </a:avLst>
            </a:prstGeom>
            <a:solidFill>
              <a:schemeClr val="accent1"/>
            </a:solidFill>
            <a:ln w="12700">
              <a:solidFill>
                <a:schemeClr val="tx1"/>
              </a:solidFill>
              <a:round/>
              <a:headEnd/>
              <a:tailEnd/>
            </a:ln>
          </p:spPr>
          <p:txBody>
            <a:bodyPr wrap="none" anchor="ctr"/>
            <a:lstStyle/>
            <a:p>
              <a:pPr eaLnBrk="0" hangingPunct="0"/>
              <a:endParaRPr lang="en-US">
                <a:latin typeface="Times New Roman" pitchFamily="18" charset="0"/>
                <a:cs typeface="Times New Roman" pitchFamily="18" charset="0"/>
              </a:endParaRPr>
            </a:p>
          </p:txBody>
        </p:sp>
        <p:sp>
          <p:nvSpPr>
            <p:cNvPr id="30730" name="Line 13"/>
            <p:cNvSpPr>
              <a:spLocks noChangeShapeType="1"/>
            </p:cNvSpPr>
            <p:nvPr/>
          </p:nvSpPr>
          <p:spPr bwMode="auto">
            <a:xfrm flipV="1">
              <a:off x="2448" y="1632"/>
              <a:ext cx="0" cy="1488"/>
            </a:xfrm>
            <a:prstGeom prst="line">
              <a:avLst/>
            </a:prstGeom>
            <a:noFill/>
            <a:ln w="76200">
              <a:solidFill>
                <a:schemeClr val="tx1"/>
              </a:solidFill>
              <a:round/>
              <a:headEnd/>
              <a:tailEnd type="triangle" w="med" len="med"/>
            </a:ln>
          </p:spPr>
          <p:txBody>
            <a:bodyPr wrap="none" anchor="ctr"/>
            <a:lstStyle/>
            <a:p>
              <a:endParaRPr lang="en-US"/>
            </a:p>
          </p:txBody>
        </p:sp>
      </p:grpSp>
      <p:sp>
        <p:nvSpPr>
          <p:cNvPr id="30725" name="Text Box 14"/>
          <p:cNvSpPr txBox="1">
            <a:spLocks noChangeArrowheads="1"/>
          </p:cNvSpPr>
          <p:nvPr/>
        </p:nvSpPr>
        <p:spPr bwMode="auto">
          <a:xfrm>
            <a:off x="1447800" y="2057400"/>
            <a:ext cx="1371600" cy="366713"/>
          </a:xfrm>
          <a:prstGeom prst="rect">
            <a:avLst/>
          </a:prstGeom>
          <a:noFill/>
          <a:ln w="9525">
            <a:noFill/>
            <a:miter lim="800000"/>
            <a:headEnd/>
            <a:tailEnd/>
          </a:ln>
        </p:spPr>
        <p:txBody>
          <a:bodyPr>
            <a:spAutoFit/>
          </a:bodyPr>
          <a:lstStyle/>
          <a:p>
            <a:pPr eaLnBrk="0" hangingPunct="0">
              <a:spcBef>
                <a:spcPct val="50000"/>
              </a:spcBef>
            </a:pPr>
            <a:r>
              <a:rPr lang="en-US">
                <a:solidFill>
                  <a:schemeClr val="bg1"/>
                </a:solidFill>
                <a:latin typeface="Times New Roman" pitchFamily="18" charset="0"/>
                <a:cs typeface="Times New Roman" pitchFamily="18" charset="0"/>
              </a:rPr>
              <a:t>Data mart</a:t>
            </a:r>
          </a:p>
        </p:txBody>
      </p:sp>
      <p:sp>
        <p:nvSpPr>
          <p:cNvPr id="30726" name="Text Box 15"/>
          <p:cNvSpPr txBox="1">
            <a:spLocks noChangeArrowheads="1"/>
          </p:cNvSpPr>
          <p:nvPr/>
        </p:nvSpPr>
        <p:spPr bwMode="auto">
          <a:xfrm>
            <a:off x="1143000" y="5105400"/>
            <a:ext cx="1905000" cy="366713"/>
          </a:xfrm>
          <a:prstGeom prst="rect">
            <a:avLst/>
          </a:prstGeom>
          <a:noFill/>
          <a:ln w="9525">
            <a:noFill/>
            <a:miter lim="800000"/>
            <a:headEnd/>
            <a:tailEnd/>
          </a:ln>
        </p:spPr>
        <p:txBody>
          <a:bodyPr>
            <a:spAutoFit/>
          </a:bodyPr>
          <a:lstStyle/>
          <a:p>
            <a:pPr eaLnBrk="0" hangingPunct="0">
              <a:spcBef>
                <a:spcPct val="50000"/>
              </a:spcBef>
            </a:pPr>
            <a:r>
              <a:rPr lang="en-US">
                <a:solidFill>
                  <a:schemeClr val="bg1"/>
                </a:solidFill>
                <a:latin typeface="Times New Roman" pitchFamily="18" charset="0"/>
                <a:cs typeface="Times New Roman" pitchFamily="18" charset="0"/>
              </a:rPr>
              <a:t>Data warehouse</a:t>
            </a:r>
          </a:p>
        </p:txBody>
      </p:sp>
      <p:pic>
        <p:nvPicPr>
          <p:cNvPr id="30727" name="Picture 5"/>
          <p:cNvPicPr>
            <a:picLocks noChangeAspect="1" noChangeArrowheads="1"/>
          </p:cNvPicPr>
          <p:nvPr/>
        </p:nvPicPr>
        <p:blipFill>
          <a:blip r:embed="rId2"/>
          <a:srcRect/>
          <a:stretch>
            <a:fillRect/>
          </a:stretch>
        </p:blipFill>
        <p:spPr bwMode="auto">
          <a:xfrm>
            <a:off x="5410200" y="4365625"/>
            <a:ext cx="3733800" cy="249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43400" y="228600"/>
            <a:ext cx="3276600" cy="914400"/>
          </a:xfrm>
        </p:spPr>
        <p:txBody>
          <a:bodyPr rtlCol="0">
            <a:normAutofit/>
          </a:bodyPr>
          <a:lstStyle/>
          <a:p>
            <a:pPr fontAlgn="auto">
              <a:spcAft>
                <a:spcPts val="0"/>
              </a:spcAft>
              <a:defRPr/>
            </a:pPr>
            <a:r>
              <a:rPr lang="en-US" b="1" dirty="0" smtClean="0">
                <a:solidFill>
                  <a:srgbClr val="7030A0"/>
                </a:solidFill>
                <a:effectLst>
                  <a:outerShdw blurRad="38100" dist="38100" dir="2700000" algn="tl">
                    <a:srgbClr val="000000">
                      <a:alpha val="43137"/>
                    </a:srgbClr>
                  </a:outerShdw>
                </a:effectLst>
              </a:rPr>
              <a:t>Data Mining</a:t>
            </a:r>
          </a:p>
        </p:txBody>
      </p:sp>
      <p:pic>
        <p:nvPicPr>
          <p:cNvPr id="31747" name="Picture 5" descr="See full size image">
            <a:hlinkClick r:id="rId2"/>
          </p:cNvPr>
          <p:cNvPicPr>
            <a:picLocks noChangeAspect="1" noChangeArrowheads="1"/>
          </p:cNvPicPr>
          <p:nvPr/>
        </p:nvPicPr>
        <p:blipFill>
          <a:blip r:embed="rId3"/>
          <a:srcRect/>
          <a:stretch>
            <a:fillRect/>
          </a:stretch>
        </p:blipFill>
        <p:spPr bwMode="auto">
          <a:xfrm>
            <a:off x="8001000" y="0"/>
            <a:ext cx="1143000" cy="1219200"/>
          </a:xfrm>
          <a:prstGeom prst="rect">
            <a:avLst/>
          </a:prstGeom>
          <a:noFill/>
          <a:ln w="9525">
            <a:noFill/>
            <a:miter lim="800000"/>
            <a:headEnd/>
            <a:tailEnd/>
          </a:ln>
        </p:spPr>
      </p:pic>
      <p:sp>
        <p:nvSpPr>
          <p:cNvPr id="24579" name="Rectangle 3"/>
          <p:cNvSpPr>
            <a:spLocks noGrp="1" noChangeArrowheads="1"/>
          </p:cNvSpPr>
          <p:nvPr>
            <p:ph idx="1"/>
          </p:nvPr>
        </p:nvSpPr>
        <p:spPr>
          <a:xfrm>
            <a:off x="228600" y="1295400"/>
            <a:ext cx="8686800" cy="5562600"/>
          </a:xfrm>
        </p:spPr>
        <p:txBody>
          <a:bodyPr rtlCol="0">
            <a:normAutofit lnSpcReduction="10000"/>
          </a:bodyPr>
          <a:lstStyle/>
          <a:p>
            <a:pPr algn="just" fontAlgn="auto">
              <a:lnSpc>
                <a:spcPct val="90000"/>
              </a:lnSpc>
              <a:spcAft>
                <a:spcPts val="0"/>
              </a:spcAft>
              <a:defRPr/>
            </a:pPr>
            <a:r>
              <a:rPr lang="en-US" sz="2400" b="1" u="sng" dirty="0" smtClean="0">
                <a:latin typeface="Times New Roman" pitchFamily="18" charset="0"/>
                <a:cs typeface="Times New Roman" pitchFamily="18" charset="0"/>
              </a:rPr>
              <a:t>Data Mining</a:t>
            </a:r>
            <a:r>
              <a:rPr lang="en-US" sz="2400" dirty="0" smtClean="0">
                <a:latin typeface="Times New Roman" pitchFamily="18" charset="0"/>
                <a:cs typeface="Times New Roman" pitchFamily="18" charset="0"/>
              </a:rPr>
              <a:t> is the process of extracting information from the company's various databases and re-organizing it for purposes other than what the databases were originally intended for. </a:t>
            </a:r>
          </a:p>
          <a:p>
            <a:pPr algn="just" fontAlgn="auto">
              <a:lnSpc>
                <a:spcPct val="90000"/>
              </a:lnSpc>
              <a:spcAft>
                <a:spcPts val="0"/>
              </a:spcAft>
              <a:defRPr/>
            </a:pPr>
            <a:r>
              <a:rPr lang="en-US" sz="2400" dirty="0" smtClean="0">
                <a:latin typeface="Times New Roman" pitchFamily="18" charset="0"/>
                <a:cs typeface="Times New Roman" pitchFamily="18" charset="0"/>
              </a:rPr>
              <a:t>It provides a means of extracting previously unknown, predictive information from the base of accessible data in data warehouses.</a:t>
            </a:r>
          </a:p>
          <a:p>
            <a:pPr algn="just" fontAlgn="auto">
              <a:lnSpc>
                <a:spcPct val="90000"/>
              </a:lnSpc>
              <a:spcAft>
                <a:spcPts val="0"/>
              </a:spcAft>
              <a:defRPr/>
            </a:pPr>
            <a:r>
              <a:rPr lang="en-US" sz="2400" dirty="0" smtClean="0">
                <a:latin typeface="Times New Roman" pitchFamily="18" charset="0"/>
                <a:cs typeface="Times New Roman" pitchFamily="18" charset="0"/>
              </a:rPr>
              <a:t>Data mining process is different for different organizations depending upon the nature of the data and organization.</a:t>
            </a:r>
          </a:p>
          <a:p>
            <a:pPr algn="just" fontAlgn="auto">
              <a:lnSpc>
                <a:spcPct val="80000"/>
              </a:lnSpc>
              <a:spcAft>
                <a:spcPts val="0"/>
              </a:spcAft>
              <a:defRPr/>
            </a:pPr>
            <a:r>
              <a:rPr lang="en-US" sz="2400" dirty="0" smtClean="0">
                <a:latin typeface="Times New Roman" pitchFamily="18" charset="0"/>
                <a:cs typeface="Times New Roman" pitchFamily="18" charset="0"/>
              </a:rPr>
              <a:t>Data mining tools use sophisticated, automated algorithms to discover hidden patterns, correlations, and relationships among organizational data.</a:t>
            </a:r>
          </a:p>
          <a:p>
            <a:pPr algn="just" fontAlgn="auto">
              <a:lnSpc>
                <a:spcPct val="80000"/>
              </a:lnSpc>
              <a:spcAft>
                <a:spcPts val="0"/>
              </a:spcAft>
              <a:defRPr/>
            </a:pPr>
            <a:r>
              <a:rPr lang="en-US" sz="2400" dirty="0" smtClean="0">
                <a:latin typeface="Times New Roman" pitchFamily="18" charset="0"/>
                <a:cs typeface="Times New Roman" pitchFamily="18" charset="0"/>
              </a:rPr>
              <a:t>Data mining tools are used to predict future trends and behaviors, allowing businesses to make proactive, knowledge driven decisions.</a:t>
            </a:r>
          </a:p>
          <a:p>
            <a:pPr algn="just" fontAlgn="auto">
              <a:lnSpc>
                <a:spcPct val="80000"/>
              </a:lnSpc>
              <a:spcAft>
                <a:spcPts val="0"/>
              </a:spcAft>
              <a:defRPr/>
            </a:pPr>
            <a:r>
              <a:rPr lang="en-US" sz="2400" dirty="0" smtClean="0">
                <a:latin typeface="Times New Roman" pitchFamily="18" charset="0"/>
                <a:cs typeface="Times New Roman" pitchFamily="18" charset="0"/>
              </a:rPr>
              <a:t>For ex: for targeted marketing, data mining can use data on past promotional mailings to identify the targets most likely to maximize the return on the company’s investment in future mailings.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410200" y="228600"/>
            <a:ext cx="2514600" cy="1143000"/>
          </a:xfrm>
        </p:spPr>
        <p:txBody>
          <a:bodyPr rtlCol="0">
            <a:normAutofit/>
          </a:bodyPr>
          <a:lstStyle/>
          <a:p>
            <a:pPr fontAlgn="auto">
              <a:spcAft>
                <a:spcPts val="0"/>
              </a:spcAft>
              <a:defRPr/>
            </a:pPr>
            <a:r>
              <a:rPr lang="en-US" b="1" dirty="0" smtClean="0">
                <a:solidFill>
                  <a:srgbClr val="7030A0"/>
                </a:solidFill>
                <a:effectLst>
                  <a:outerShdw blurRad="38100" dist="38100" dir="2700000" algn="tl">
                    <a:srgbClr val="000000">
                      <a:alpha val="43137"/>
                    </a:srgbClr>
                  </a:outerShdw>
                </a:effectLst>
              </a:rPr>
              <a:t>Functions </a:t>
            </a:r>
          </a:p>
        </p:txBody>
      </p:sp>
      <p:pic>
        <p:nvPicPr>
          <p:cNvPr id="32771" name="Picture 5" descr="datamining">
            <a:hlinkClick r:id="rId2"/>
          </p:cNvPr>
          <p:cNvPicPr>
            <a:picLocks noChangeAspect="1" noChangeArrowheads="1"/>
          </p:cNvPicPr>
          <p:nvPr/>
        </p:nvPicPr>
        <p:blipFill>
          <a:blip r:embed="rId3"/>
          <a:srcRect/>
          <a:stretch>
            <a:fillRect/>
          </a:stretch>
        </p:blipFill>
        <p:spPr bwMode="auto">
          <a:xfrm>
            <a:off x="7772400" y="0"/>
            <a:ext cx="1371600" cy="1358900"/>
          </a:xfrm>
          <a:prstGeom prst="rect">
            <a:avLst/>
          </a:prstGeom>
          <a:noFill/>
          <a:ln w="9525">
            <a:noFill/>
            <a:miter lim="800000"/>
            <a:headEnd/>
            <a:tailEnd/>
          </a:ln>
        </p:spPr>
      </p:pic>
      <p:sp>
        <p:nvSpPr>
          <p:cNvPr id="32772" name="Rectangle 3"/>
          <p:cNvSpPr>
            <a:spLocks noGrp="1" noChangeArrowheads="1"/>
          </p:cNvSpPr>
          <p:nvPr>
            <p:ph idx="1"/>
          </p:nvPr>
        </p:nvSpPr>
        <p:spPr>
          <a:xfrm>
            <a:off x="228600" y="1143000"/>
            <a:ext cx="8229600" cy="4800600"/>
          </a:xfrm>
        </p:spPr>
        <p:txBody>
          <a:bodyPr/>
          <a:lstStyle/>
          <a:p>
            <a:pPr algn="just"/>
            <a:r>
              <a:rPr lang="en-US" sz="2800" smtClean="0">
                <a:latin typeface="Times New Roman" pitchFamily="18" charset="0"/>
                <a:cs typeface="Times New Roman" pitchFamily="18" charset="0"/>
              </a:rPr>
              <a:t>Classification: It infers the defining characteristics of a certain group</a:t>
            </a:r>
          </a:p>
          <a:p>
            <a:pPr algn="just"/>
            <a:r>
              <a:rPr lang="en-US" sz="2800" smtClean="0">
                <a:latin typeface="Times New Roman" pitchFamily="18" charset="0"/>
                <a:cs typeface="Times New Roman" pitchFamily="18" charset="0"/>
              </a:rPr>
              <a:t>Clustering: identifies group of items that share a particular  characteristic</a:t>
            </a:r>
          </a:p>
          <a:p>
            <a:pPr algn="just"/>
            <a:r>
              <a:rPr lang="en-US" sz="2800" smtClean="0">
                <a:latin typeface="Times New Roman" pitchFamily="18" charset="0"/>
                <a:cs typeface="Times New Roman" pitchFamily="18" charset="0"/>
              </a:rPr>
              <a:t>Association: identifies relationships between events that occur at one time </a:t>
            </a:r>
          </a:p>
          <a:p>
            <a:pPr algn="just"/>
            <a:r>
              <a:rPr lang="en-US" sz="2800" smtClean="0">
                <a:latin typeface="Times New Roman" pitchFamily="18" charset="0"/>
                <a:cs typeface="Times New Roman" pitchFamily="18" charset="0"/>
              </a:rPr>
              <a:t>Sequencing: similar to association, except that the relationship exists over a period of time</a:t>
            </a:r>
          </a:p>
          <a:p>
            <a:pPr algn="just"/>
            <a:r>
              <a:rPr lang="en-US" sz="2800" smtClean="0">
                <a:latin typeface="Times New Roman" pitchFamily="18" charset="0"/>
                <a:cs typeface="Times New Roman" pitchFamily="18" charset="0"/>
              </a:rPr>
              <a:t>Forecasting: estimates future values based on patterns within large sets of data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04800"/>
            <a:ext cx="8229600" cy="1143000"/>
          </a:xfrm>
        </p:spPr>
        <p:txBody>
          <a:bodyPr/>
          <a:lstStyle/>
          <a:p>
            <a:r>
              <a:rPr lang="en-US" smtClean="0"/>
              <a:t>Characteristics </a:t>
            </a:r>
          </a:p>
        </p:txBody>
      </p:sp>
      <p:sp>
        <p:nvSpPr>
          <p:cNvPr id="33795" name="Rectangle 3"/>
          <p:cNvSpPr>
            <a:spLocks noGrp="1" noChangeArrowheads="1"/>
          </p:cNvSpPr>
          <p:nvPr>
            <p:ph idx="1"/>
          </p:nvPr>
        </p:nvSpPr>
        <p:spPr/>
        <p:txBody>
          <a:bodyPr/>
          <a:lstStyle/>
          <a:p>
            <a:pPr algn="just">
              <a:lnSpc>
                <a:spcPct val="90000"/>
              </a:lnSpc>
            </a:pPr>
            <a:r>
              <a:rPr lang="en-US" sz="2000" smtClean="0"/>
              <a:t>Data mining tools are needed to extract the buried information “ore”.</a:t>
            </a:r>
          </a:p>
          <a:p>
            <a:pPr algn="just">
              <a:lnSpc>
                <a:spcPct val="90000"/>
              </a:lnSpc>
            </a:pPr>
            <a:r>
              <a:rPr lang="en-US" sz="2000" smtClean="0"/>
              <a:t>The “miner” is often an end user, empowered by “data drills” and other power query tools to ask ad hoc questions and get answers quickly, with little or no programming skill.</a:t>
            </a:r>
          </a:p>
          <a:p>
            <a:pPr algn="just">
              <a:lnSpc>
                <a:spcPct val="90000"/>
              </a:lnSpc>
            </a:pPr>
            <a:r>
              <a:rPr lang="en-US" sz="2000" smtClean="0"/>
              <a:t>The data mining environment usually has a client/server architecture.</a:t>
            </a:r>
          </a:p>
          <a:p>
            <a:pPr algn="just">
              <a:lnSpc>
                <a:spcPct val="90000"/>
              </a:lnSpc>
            </a:pPr>
            <a:r>
              <a:rPr lang="en-US" sz="2000" smtClean="0"/>
              <a:t>Because of the large amounts of data, it is sometimes necessary to use parallel processing for data mining.</a:t>
            </a:r>
          </a:p>
          <a:p>
            <a:pPr algn="just">
              <a:lnSpc>
                <a:spcPct val="90000"/>
              </a:lnSpc>
            </a:pPr>
            <a:r>
              <a:rPr lang="en-US" sz="2000" smtClean="0"/>
              <a:t>Data mining tools are easily combined with spreadsheets and other end user software development tools, enabling the mined data to be analyzed and processed quickly and easily.</a:t>
            </a:r>
          </a:p>
          <a:p>
            <a:pPr algn="just">
              <a:lnSpc>
                <a:spcPct val="90000"/>
              </a:lnSpc>
            </a:pPr>
            <a:r>
              <a:rPr lang="en-US" sz="2000" smtClean="0"/>
              <a:t>Data mining yields five types of information: associations, sequences, classifications, clusters and forecasting.</a:t>
            </a:r>
          </a:p>
          <a:p>
            <a:pPr algn="just">
              <a:lnSpc>
                <a:spcPct val="90000"/>
              </a:lnSpc>
            </a:pPr>
            <a:r>
              <a:rPr lang="en-US" sz="2000" smtClean="0"/>
              <a:t>“Striking it rich” often involves finding unexpected, valuable results.</a:t>
            </a:r>
          </a:p>
          <a:p>
            <a:pPr algn="just">
              <a:lnSpc>
                <a:spcPct val="90000"/>
              </a:lnSpc>
            </a:pPr>
            <a:endParaRPr lang="en-US" sz="2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b="1" smtClean="0">
                <a:solidFill>
                  <a:srgbClr val="7030A0"/>
                </a:solidFill>
              </a:rPr>
              <a:t>Common data mining applications</a:t>
            </a:r>
          </a:p>
        </p:txBody>
      </p:sp>
      <p:graphicFrame>
        <p:nvGraphicFramePr>
          <p:cNvPr id="84351" name="Group 383"/>
          <p:cNvGraphicFramePr>
            <a:graphicFrameLocks noGrp="1"/>
          </p:cNvGraphicFramePr>
          <p:nvPr/>
        </p:nvGraphicFramePr>
        <p:xfrm>
          <a:off x="762000" y="1447800"/>
          <a:ext cx="7696200" cy="4875213"/>
        </p:xfrm>
        <a:graphic>
          <a:graphicData uri="http://schemas.openxmlformats.org/drawingml/2006/table">
            <a:tbl>
              <a:tblPr/>
              <a:tblGrid>
                <a:gridCol w="2111375"/>
                <a:gridCol w="5584825"/>
              </a:tblGrid>
              <a:tr h="407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APPLICATION</a:t>
                      </a:r>
                      <a:endParaRPr kumimoji="0" lang="en-US" sz="1600" b="1" i="0" u="none" strike="noStrike" cap="none" normalizeH="0" baseline="0" dirty="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ea typeface="Calibri" pitchFamily="34" charset="0"/>
                          <a:cs typeface="Times New Roman" pitchFamily="18" charset="0"/>
                        </a:rPr>
                        <a:t>DESCRIPTION</a:t>
                      </a:r>
                      <a:endParaRPr kumimoji="0" lang="en-US" sz="1600" b="1"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Market segmentation</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Identifies the common characteristics of customers who buys the same products from the company </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Customer churn</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Predicts which customers are likely to leave your company and go to a competitor</a:t>
                      </a:r>
                      <a:endParaRPr kumimoji="0" lang="en-US" sz="1600" b="0" i="0" u="none" strike="noStrike" cap="none" normalizeH="0" baseline="0" dirty="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Fraud detection</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Identifies which transactions are most likely to be fraudulent</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Direct marketing</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Identifies which prospects should be included in a mailing list to obtain the highest response rate</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Market based analysis</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Understands what products or services are commonly purchased together</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Trend analysis</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Reveals the difference between a typical customer this month versus last month</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ea typeface="Calibri" pitchFamily="34" charset="0"/>
                          <a:cs typeface="Times New Roman" pitchFamily="18" charset="0"/>
                        </a:rPr>
                        <a:t>Science</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ea typeface="Calibri" pitchFamily="34" charset="0"/>
                          <a:cs typeface="Times New Roman" pitchFamily="18" charset="0"/>
                        </a:rPr>
                        <a:t>Simulates nuclear explosions; visualizes quantum physics</a:t>
                      </a:r>
                      <a:endParaRPr kumimoji="0" lang="en-US" sz="1600" b="0" i="0" u="none" strike="noStrike" cap="none" normalizeH="0" baseline="0" dirty="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6094" name="Group 78"/>
          <p:cNvGraphicFramePr>
            <a:graphicFrameLocks noGrp="1"/>
          </p:cNvGraphicFramePr>
          <p:nvPr>
            <p:ph/>
          </p:nvPr>
        </p:nvGraphicFramePr>
        <p:xfrm>
          <a:off x="457200" y="685800"/>
          <a:ext cx="8229600" cy="5851525"/>
        </p:xfrm>
        <a:graphic>
          <a:graphicData uri="http://schemas.openxmlformats.org/drawingml/2006/table">
            <a:tbl>
              <a:tblPr/>
              <a:tblGrid>
                <a:gridCol w="2259013"/>
                <a:gridCol w="5970587"/>
              </a:tblGrid>
              <a:tr h="974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Entertainment</a:t>
                      </a:r>
                      <a:endParaRPr kumimoji="0" lang="en-US" sz="1600" b="0" i="0" u="none" strike="noStrike" cap="none" normalizeH="0" baseline="0" dirty="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Models customer flows in theme parks; analyzes safety of amusement parks rides</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63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Insurance and health care</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Predicts which customers will buy new policies; identifies behavior patterns that increase insurance risk; spots fraudulent claims</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4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Manufacturing</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Optimizes product design, balancing manufacturability and safety; improves shop-floor scheduling and machine utilization</a:t>
                      </a:r>
                      <a:endParaRPr kumimoji="0" lang="en-US" sz="1600" b="0" i="0" u="none" strike="noStrike" cap="none" normalizeH="0" baseline="0" dirty="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4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Medicine</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Ranks successful therapies for different illnesses; predicts drug efficacy; discovers new drugs and treatments</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63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Oil and gas</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Analyzes seismic data for signs of underground deposits ; prioritizes drilling locations; simulates underground flows to improve recovery</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74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ea typeface="Calibri" pitchFamily="34" charset="0"/>
                          <a:cs typeface="Times New Roman" pitchFamily="18" charset="0"/>
                        </a:rPr>
                        <a:t>Retailing</a:t>
                      </a:r>
                      <a:endParaRPr kumimoji="0" lang="en-US" sz="1600" b="0" i="0" u="none" strike="noStrike" cap="none" normalizeH="0" baseline="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ea typeface="Calibri" pitchFamily="34" charset="0"/>
                          <a:cs typeface="Times New Roman" pitchFamily="18" charset="0"/>
                        </a:rPr>
                        <a:t>Discerns buying-behavior patterns; predicts how customers will respond to marketing campaigns</a:t>
                      </a:r>
                      <a:endParaRPr kumimoji="0" lang="en-US" sz="1600" b="0" i="0" u="none" strike="noStrike" cap="none" normalizeH="0" baseline="0" dirty="0" smtClean="0">
                        <a:ln>
                          <a:noFill/>
                        </a:ln>
                        <a:solidFill>
                          <a:schemeClr val="tx1"/>
                        </a:solidFill>
                        <a:effectLst/>
                        <a:latin typeface="Bookshelf Symbol 7" pitchFamily="2" charset="2"/>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5" name="Object 5"/>
          <p:cNvGraphicFramePr>
            <a:graphicFrameLocks noChangeAspect="1"/>
          </p:cNvGraphicFramePr>
          <p:nvPr/>
        </p:nvGraphicFramePr>
        <p:xfrm>
          <a:off x="738188" y="1219200"/>
          <a:ext cx="2047875" cy="2514600"/>
        </p:xfrm>
        <a:graphic>
          <a:graphicData uri="http://schemas.openxmlformats.org/presentationml/2006/ole">
            <p:oleObj spid="_x0000_s5122" name="Clip" r:id="rId3" imgW="3216960" imgH="3951360" progId="">
              <p:embed/>
            </p:oleObj>
          </a:graphicData>
        </a:graphic>
      </p:graphicFrame>
      <p:sp>
        <p:nvSpPr>
          <p:cNvPr id="5124" name="Rectangle 6"/>
          <p:cNvSpPr>
            <a:spLocks noChangeArrowheads="1"/>
          </p:cNvSpPr>
          <p:nvPr/>
        </p:nvSpPr>
        <p:spPr bwMode="auto">
          <a:xfrm>
            <a:off x="3124200" y="1524000"/>
            <a:ext cx="4572000" cy="1384300"/>
          </a:xfrm>
          <a:prstGeom prst="rect">
            <a:avLst/>
          </a:prstGeom>
          <a:noFill/>
          <a:ln w="9525">
            <a:noFill/>
            <a:miter lim="800000"/>
            <a:headEnd/>
            <a:tailEnd/>
          </a:ln>
        </p:spPr>
        <p:txBody>
          <a:bodyPr>
            <a:spAutoFit/>
          </a:bodyPr>
          <a:lstStyle/>
          <a:p>
            <a:pPr eaLnBrk="0" hangingPunct="0">
              <a:spcBef>
                <a:spcPct val="50000"/>
              </a:spcBef>
              <a:buClr>
                <a:schemeClr val="accent2"/>
              </a:buClr>
              <a:buFont typeface="Monotype Sorts"/>
              <a:buChar char="z"/>
            </a:pPr>
            <a:r>
              <a:rPr kumimoji="1" lang="en-US" sz="2400" b="1">
                <a:latin typeface="Monotype Corsiva" pitchFamily="66" charset="0"/>
              </a:rPr>
              <a:t>  Data Warehousing provides the Enterprise with a memory</a:t>
            </a:r>
          </a:p>
          <a:p>
            <a:pPr eaLnBrk="0" hangingPunct="0">
              <a:spcBef>
                <a:spcPct val="50000"/>
              </a:spcBef>
              <a:buClr>
                <a:schemeClr val="accent2"/>
              </a:buClr>
              <a:buFont typeface="Monotype Sorts"/>
              <a:buChar char="z"/>
            </a:pPr>
            <a:endParaRPr kumimoji="1" lang="en-US" sz="2400" b="1">
              <a:latin typeface="Monotype Corsiva" pitchFamily="66" charset="0"/>
            </a:endParaRPr>
          </a:p>
        </p:txBody>
      </p:sp>
      <p:graphicFrame>
        <p:nvGraphicFramePr>
          <p:cNvPr id="71687" name="Object 7"/>
          <p:cNvGraphicFramePr>
            <a:graphicFrameLocks noChangeAspect="1"/>
          </p:cNvGraphicFramePr>
          <p:nvPr/>
        </p:nvGraphicFramePr>
        <p:xfrm>
          <a:off x="6477000" y="3673475"/>
          <a:ext cx="2160588" cy="2152650"/>
        </p:xfrm>
        <a:graphic>
          <a:graphicData uri="http://schemas.openxmlformats.org/presentationml/2006/ole">
            <p:oleObj spid="_x0000_s5123" name="Clip" r:id="rId4" imgW="3941280" imgH="3926880" progId="">
              <p:embed/>
            </p:oleObj>
          </a:graphicData>
        </a:graphic>
      </p:graphicFrame>
      <p:sp>
        <p:nvSpPr>
          <p:cNvPr id="5125" name="Rectangle 8"/>
          <p:cNvSpPr>
            <a:spLocks noChangeArrowheads="1"/>
          </p:cNvSpPr>
          <p:nvPr/>
        </p:nvSpPr>
        <p:spPr bwMode="auto">
          <a:xfrm>
            <a:off x="1143000" y="4114800"/>
            <a:ext cx="4572000" cy="1384300"/>
          </a:xfrm>
          <a:prstGeom prst="rect">
            <a:avLst/>
          </a:prstGeom>
          <a:noFill/>
          <a:ln w="9525">
            <a:noFill/>
            <a:miter lim="800000"/>
            <a:headEnd/>
            <a:tailEnd/>
          </a:ln>
        </p:spPr>
        <p:txBody>
          <a:bodyPr>
            <a:spAutoFit/>
          </a:bodyPr>
          <a:lstStyle/>
          <a:p>
            <a:pPr eaLnBrk="0" hangingPunct="0">
              <a:spcBef>
                <a:spcPct val="50000"/>
              </a:spcBef>
              <a:buClr>
                <a:schemeClr val="accent2"/>
              </a:buClr>
              <a:buFont typeface="Monotype Sorts"/>
              <a:buChar char="z"/>
            </a:pPr>
            <a:r>
              <a:rPr kumimoji="1" lang="en-US" sz="2400" b="1">
                <a:latin typeface="Monotype Corsiva" pitchFamily="66" charset="0"/>
              </a:rPr>
              <a:t>  Data Mining provides the Enterprise with intelligence</a:t>
            </a:r>
          </a:p>
          <a:p>
            <a:pPr eaLnBrk="0" hangingPunct="0">
              <a:spcBef>
                <a:spcPct val="50000"/>
              </a:spcBef>
              <a:buClr>
                <a:schemeClr val="accent2"/>
              </a:buClr>
              <a:buFont typeface="Monotype Sorts"/>
              <a:buChar char="z"/>
            </a:pPr>
            <a:endParaRPr kumimoji="1" lang="en-US" sz="2400" b="1">
              <a:latin typeface="Monotype Corsiva" pitchFamily="66" charset="0"/>
            </a:endParaRPr>
          </a:p>
        </p:txBody>
      </p:sp>
      <p:sp>
        <p:nvSpPr>
          <p:cNvPr id="4102" name="Rectangle 9"/>
          <p:cNvSpPr>
            <a:spLocks noGrp="1" noChangeArrowheads="1"/>
          </p:cNvSpPr>
          <p:nvPr>
            <p:ph type="title"/>
          </p:nvPr>
        </p:nvSpPr>
        <p:spPr/>
        <p:txBody>
          <a:bodyPr rtlCol="0">
            <a:normAutofit fontScale="90000"/>
          </a:bodyPr>
          <a:lstStyle/>
          <a:p>
            <a:pPr fontAlgn="auto">
              <a:spcAft>
                <a:spcPts val="0"/>
              </a:spcAft>
              <a:defRPr/>
            </a:pPr>
            <a:r>
              <a:rPr lang="en-US" sz="4000" smtClean="0"/>
              <a:t>Data Mining works with Data</a:t>
            </a:r>
            <a:br>
              <a:rPr lang="en-US" sz="4000" smtClean="0"/>
            </a:br>
            <a:r>
              <a:rPr lang="en-US" sz="4000" smtClean="0"/>
              <a:t>Warehouse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1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Data mining for decision support</a:t>
            </a:r>
          </a:p>
        </p:txBody>
      </p:sp>
      <p:sp>
        <p:nvSpPr>
          <p:cNvPr id="36867" name="Rectangle 3"/>
          <p:cNvSpPr>
            <a:spLocks noGrp="1" noChangeArrowheads="1"/>
          </p:cNvSpPr>
          <p:nvPr>
            <p:ph idx="1"/>
          </p:nvPr>
        </p:nvSpPr>
        <p:spPr/>
        <p:txBody>
          <a:bodyPr/>
          <a:lstStyle/>
          <a:p>
            <a:pPr>
              <a:buFontTx/>
              <a:buNone/>
            </a:pPr>
            <a:r>
              <a:rPr lang="en-US" sz="2800" smtClean="0"/>
              <a:t>Two capabilities are provided new business opportunities</a:t>
            </a:r>
          </a:p>
          <a:p>
            <a:pPr>
              <a:buFontTx/>
              <a:buNone/>
            </a:pPr>
            <a:endParaRPr lang="en-US" sz="2800" smtClean="0"/>
          </a:p>
          <a:p>
            <a:r>
              <a:rPr lang="en-US" sz="2400" smtClean="0"/>
              <a:t>Automated prediction of trends and behavior: for ex, targeted marketing.</a:t>
            </a:r>
          </a:p>
          <a:p>
            <a:endParaRPr lang="en-US" sz="2400" smtClean="0"/>
          </a:p>
          <a:p>
            <a:r>
              <a:rPr lang="en-US" sz="2400" smtClean="0"/>
              <a:t>Automated discovery of previously unknown patterns: for ex, detecting fraudulent credit card transactions and identifying anomalous data representing data entry-keying errors.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smtClean="0"/>
              <a:t>Database and Data Ware Housing…</a:t>
            </a:r>
            <a:r>
              <a:rPr lang="en-US" smtClean="0"/>
              <a:t>.</a:t>
            </a:r>
          </a:p>
        </p:txBody>
      </p:sp>
      <p:sp>
        <p:nvSpPr>
          <p:cNvPr id="15363" name="Content Placeholder 2"/>
          <p:cNvSpPr>
            <a:spLocks noGrp="1"/>
          </p:cNvSpPr>
          <p:nvPr>
            <p:ph idx="1"/>
          </p:nvPr>
        </p:nvSpPr>
        <p:spPr/>
        <p:txBody>
          <a:bodyPr/>
          <a:lstStyle/>
          <a:p>
            <a:r>
              <a:rPr lang="en-US" smtClean="0"/>
              <a:t>The Difference…</a:t>
            </a:r>
          </a:p>
          <a:p>
            <a:pPr lvl="1"/>
            <a:r>
              <a:rPr lang="en-US" smtClean="0"/>
              <a:t>DWH Constitute Entire Information Base For All Time..</a:t>
            </a:r>
          </a:p>
          <a:p>
            <a:pPr lvl="1"/>
            <a:r>
              <a:rPr lang="en-US" smtClean="0"/>
              <a:t>Database Constitute Real Time Information…</a:t>
            </a:r>
          </a:p>
          <a:p>
            <a:pPr lvl="1"/>
            <a:r>
              <a:rPr lang="en-US" smtClean="0"/>
              <a:t>DWH Supports DM And Business Intelligence.</a:t>
            </a:r>
          </a:p>
          <a:p>
            <a:pPr lvl="1"/>
            <a:r>
              <a:rPr lang="en-US" smtClean="0"/>
              <a:t>Database Is Used To Running The Business</a:t>
            </a:r>
          </a:p>
          <a:p>
            <a:pPr lvl="1"/>
            <a:r>
              <a:rPr lang="en-US" smtClean="0"/>
              <a:t>DWH Is How To Run The Business</a:t>
            </a:r>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4800" smtClean="0"/>
              <a:t>Data mining tools</a:t>
            </a:r>
          </a:p>
        </p:txBody>
      </p:sp>
      <p:sp>
        <p:nvSpPr>
          <p:cNvPr id="37891" name="Rectangle 3"/>
          <p:cNvSpPr>
            <a:spLocks noGrp="1" noChangeArrowheads="1"/>
          </p:cNvSpPr>
          <p:nvPr>
            <p:ph idx="1"/>
          </p:nvPr>
        </p:nvSpPr>
        <p:spPr/>
        <p:txBody>
          <a:bodyPr/>
          <a:lstStyle/>
          <a:p>
            <a:pPr>
              <a:buFontTx/>
              <a:buNone/>
            </a:pPr>
            <a:r>
              <a:rPr lang="en-US" sz="2800" smtClean="0"/>
              <a:t>IT tools and techniques are used by data miners </a:t>
            </a:r>
          </a:p>
          <a:p>
            <a:r>
              <a:rPr lang="en-US" sz="2800" smtClean="0"/>
              <a:t>Neural computing: </a:t>
            </a:r>
            <a:r>
              <a:rPr lang="en-US" sz="2000" smtClean="0"/>
              <a:t>It is a machine learning approach by which historical data can be examined for patterns.</a:t>
            </a:r>
          </a:p>
          <a:p>
            <a:endParaRPr lang="en-US" sz="2000" smtClean="0"/>
          </a:p>
          <a:p>
            <a:r>
              <a:rPr lang="en-US" sz="2800" smtClean="0"/>
              <a:t>Intelligent agents: </a:t>
            </a:r>
            <a:r>
              <a:rPr lang="en-US" sz="2000" smtClean="0"/>
              <a:t>It is the promising approach to retrieve information from the internet or from intranet-based databases.</a:t>
            </a:r>
          </a:p>
          <a:p>
            <a:endParaRPr lang="en-US" sz="2000" smtClean="0"/>
          </a:p>
          <a:p>
            <a:r>
              <a:rPr lang="en-US" sz="2800" smtClean="0"/>
              <a:t>Association analysis:</a:t>
            </a:r>
            <a:r>
              <a:rPr lang="en-US" sz="2000" smtClean="0"/>
              <a:t> An approach that uses a specialized set of algorithms that sort through large data sets and expresses statistical rules among items.</a:t>
            </a:r>
            <a:endParaRPr lang="en-US" sz="2800" smtClean="0"/>
          </a:p>
          <a:p>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descr="text_mining340x220">
            <a:hlinkClick r:id="rId2"/>
          </p:cNvPr>
          <p:cNvPicPr>
            <a:picLocks noChangeAspect="1" noChangeArrowheads="1"/>
          </p:cNvPicPr>
          <p:nvPr/>
        </p:nvPicPr>
        <p:blipFill>
          <a:blip r:embed="rId3"/>
          <a:srcRect/>
          <a:stretch>
            <a:fillRect/>
          </a:stretch>
        </p:blipFill>
        <p:spPr bwMode="auto">
          <a:xfrm>
            <a:off x="6858000" y="0"/>
            <a:ext cx="2286000" cy="1722438"/>
          </a:xfrm>
          <a:prstGeom prst="rect">
            <a:avLst/>
          </a:prstGeom>
          <a:noFill/>
          <a:ln w="9525">
            <a:noFill/>
            <a:miter lim="800000"/>
            <a:headEnd/>
            <a:tailEnd/>
          </a:ln>
        </p:spPr>
      </p:pic>
      <p:sp>
        <p:nvSpPr>
          <p:cNvPr id="38915" name="Rectangle 2"/>
          <p:cNvSpPr>
            <a:spLocks noGrp="1" noChangeArrowheads="1"/>
          </p:cNvSpPr>
          <p:nvPr>
            <p:ph type="title"/>
          </p:nvPr>
        </p:nvSpPr>
        <p:spPr>
          <a:xfrm>
            <a:off x="457200" y="304800"/>
            <a:ext cx="8229600" cy="1143000"/>
          </a:xfrm>
        </p:spPr>
        <p:txBody>
          <a:bodyPr/>
          <a:lstStyle/>
          <a:p>
            <a:r>
              <a:rPr lang="en-US" smtClean="0"/>
              <a:t>Text mining </a:t>
            </a:r>
          </a:p>
        </p:txBody>
      </p:sp>
      <p:sp>
        <p:nvSpPr>
          <p:cNvPr id="38916" name="Rectangle 3"/>
          <p:cNvSpPr>
            <a:spLocks noGrp="1" noChangeArrowheads="1"/>
          </p:cNvSpPr>
          <p:nvPr>
            <p:ph idx="1"/>
          </p:nvPr>
        </p:nvSpPr>
        <p:spPr/>
        <p:txBody>
          <a:bodyPr/>
          <a:lstStyle/>
          <a:p>
            <a:r>
              <a:rPr lang="en-US" smtClean="0"/>
              <a:t>Text mining is the application of data mining to non structured or less structured text files.</a:t>
            </a:r>
          </a:p>
          <a:p>
            <a:r>
              <a:rPr lang="en-US" smtClean="0"/>
              <a:t>Operates with less structured information </a:t>
            </a:r>
          </a:p>
          <a:p>
            <a:r>
              <a:rPr lang="en-US" smtClean="0"/>
              <a:t>Frequently focused on document format rather than document content</a:t>
            </a:r>
          </a:p>
          <a:p>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Text mining helps in….</a:t>
            </a:r>
          </a:p>
        </p:txBody>
      </p:sp>
      <p:sp>
        <p:nvSpPr>
          <p:cNvPr id="39939" name="Rectangle 3"/>
          <p:cNvSpPr>
            <a:spLocks noGrp="1" noChangeArrowheads="1"/>
          </p:cNvSpPr>
          <p:nvPr>
            <p:ph idx="1"/>
          </p:nvPr>
        </p:nvSpPr>
        <p:spPr/>
        <p:txBody>
          <a:bodyPr/>
          <a:lstStyle/>
          <a:p>
            <a:r>
              <a:rPr lang="en-US" sz="2400" smtClean="0"/>
              <a:t>Find the “hidden” content of documents</a:t>
            </a:r>
            <a:r>
              <a:rPr lang="en-US" smtClean="0"/>
              <a:t>, </a:t>
            </a:r>
            <a:r>
              <a:rPr lang="en-US" sz="2400" smtClean="0"/>
              <a:t>including additional useful relationships</a:t>
            </a:r>
          </a:p>
          <a:p>
            <a:r>
              <a:rPr lang="en-US" sz="2400" smtClean="0"/>
              <a:t>Relate documents across previously unnoticed divisions (e.g.: discover that customers in two different product divisions have the same characteristics)</a:t>
            </a:r>
          </a:p>
          <a:p>
            <a:r>
              <a:rPr lang="en-US" sz="2400" smtClean="0"/>
              <a:t>Group documents by common themes (e.g.: identify all the customers of an insurance firms who have similar complaints and cancel their policies)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sz="quarter"/>
          </p:nvPr>
        </p:nvSpPr>
        <p:spPr/>
        <p:txBody>
          <a:bodyPr/>
          <a:lstStyle/>
          <a:p>
            <a:r>
              <a:rPr lang="en-US" smtClean="0"/>
              <a:t>To summarize ...</a:t>
            </a:r>
          </a:p>
        </p:txBody>
      </p:sp>
      <p:sp>
        <p:nvSpPr>
          <p:cNvPr id="6149" name="Rectangle 4"/>
          <p:cNvSpPr>
            <a:spLocks noGrp="1" noChangeArrowheads="1"/>
          </p:cNvSpPr>
          <p:nvPr>
            <p:ph sz="quarter" idx="1"/>
          </p:nvPr>
        </p:nvSpPr>
        <p:spPr>
          <a:xfrm>
            <a:off x="533400" y="1295400"/>
            <a:ext cx="3962400" cy="1066800"/>
          </a:xfrm>
        </p:spPr>
        <p:txBody>
          <a:bodyPr/>
          <a:lstStyle/>
          <a:p>
            <a:r>
              <a:rPr lang="en-US" sz="2400" smtClean="0"/>
              <a:t>OLTP Systems are </a:t>
            </a:r>
            <a:br>
              <a:rPr lang="en-US" sz="2400" smtClean="0"/>
            </a:br>
            <a:r>
              <a:rPr lang="en-US" sz="2400" smtClean="0"/>
              <a:t>used to </a:t>
            </a:r>
            <a:r>
              <a:rPr lang="en-US" sz="2400" i="1" smtClean="0">
                <a:solidFill>
                  <a:schemeClr val="tx2"/>
                </a:solidFill>
              </a:rPr>
              <a:t>“run”</a:t>
            </a:r>
            <a:r>
              <a:rPr lang="en-US" sz="2400" smtClean="0"/>
              <a:t> a business</a:t>
            </a:r>
          </a:p>
          <a:p>
            <a:endParaRPr lang="en-US" sz="2400" smtClean="0"/>
          </a:p>
          <a:p>
            <a:endParaRPr lang="en-US" sz="2400" smtClean="0"/>
          </a:p>
        </p:txBody>
      </p:sp>
      <p:graphicFrame>
        <p:nvGraphicFramePr>
          <p:cNvPr id="6147" name="Object 9"/>
          <p:cNvGraphicFramePr>
            <a:graphicFrameLocks noChangeAspect="1"/>
          </p:cNvGraphicFramePr>
          <p:nvPr>
            <p:ph sz="quarter" idx="2"/>
          </p:nvPr>
        </p:nvGraphicFramePr>
        <p:xfrm>
          <a:off x="4343400" y="1371600"/>
          <a:ext cx="2474913" cy="2325688"/>
        </p:xfrm>
        <a:graphic>
          <a:graphicData uri="http://schemas.openxmlformats.org/presentationml/2006/ole">
            <p:oleObj spid="_x0000_s6147" name="Clip" r:id="rId3" imgW="761744" imgH="716039" progId="">
              <p:embed/>
            </p:oleObj>
          </a:graphicData>
        </a:graphic>
      </p:graphicFrame>
      <p:graphicFrame>
        <p:nvGraphicFramePr>
          <p:cNvPr id="6146" name="Object 8"/>
          <p:cNvGraphicFramePr>
            <a:graphicFrameLocks noChangeAspect="1"/>
          </p:cNvGraphicFramePr>
          <p:nvPr>
            <p:ph sz="quarter" idx="3"/>
          </p:nvPr>
        </p:nvGraphicFramePr>
        <p:xfrm>
          <a:off x="2095500" y="3940175"/>
          <a:ext cx="762000" cy="2182813"/>
        </p:xfrm>
        <a:graphic>
          <a:graphicData uri="http://schemas.openxmlformats.org/presentationml/2006/ole">
            <p:oleObj spid="_x0000_s6146" name="Clip" r:id="rId4" imgW="1014480" imgH="2906280" progId="">
              <p:embed/>
            </p:oleObj>
          </a:graphicData>
        </a:graphic>
      </p:graphicFrame>
      <p:sp>
        <p:nvSpPr>
          <p:cNvPr id="6150" name="Rectangle 7"/>
          <p:cNvSpPr>
            <a:spLocks noGrp="1" noChangeArrowheads="1"/>
          </p:cNvSpPr>
          <p:nvPr>
            <p:ph sz="quarter" idx="4"/>
          </p:nvPr>
        </p:nvSpPr>
        <p:spPr>
          <a:xfrm>
            <a:off x="4114800" y="4191000"/>
            <a:ext cx="3581400" cy="1776413"/>
          </a:xfrm>
        </p:spPr>
        <p:txBody>
          <a:bodyPr/>
          <a:lstStyle/>
          <a:p>
            <a:r>
              <a:rPr lang="en-US" sz="2400" smtClean="0"/>
              <a:t>The Data Warehouse helps to </a:t>
            </a:r>
            <a:r>
              <a:rPr lang="en-US" sz="2400" i="1" smtClean="0">
                <a:solidFill>
                  <a:schemeClr val="tx2"/>
                </a:solidFill>
              </a:rPr>
              <a:t>“optimize”</a:t>
            </a:r>
            <a:r>
              <a:rPr lang="en-US" sz="2400" smtClean="0"/>
              <a:t> the business</a:t>
            </a:r>
          </a:p>
          <a:p>
            <a:pPr>
              <a:buFontTx/>
              <a:buNone/>
            </a:pPr>
            <a:endParaRPr 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OLAP</a:t>
            </a:r>
          </a:p>
        </p:txBody>
      </p:sp>
      <p:sp>
        <p:nvSpPr>
          <p:cNvPr id="40963" name="Rectangle 3"/>
          <p:cNvSpPr>
            <a:spLocks noGrp="1" noChangeArrowheads="1"/>
          </p:cNvSpPr>
          <p:nvPr>
            <p:ph idx="1"/>
          </p:nvPr>
        </p:nvSpPr>
        <p:spPr/>
        <p:txBody>
          <a:bodyPr/>
          <a:lstStyle/>
          <a:p>
            <a:r>
              <a:rPr lang="en-US" smtClean="0"/>
              <a:t>Online Analytical Processing - coined by </a:t>
            </a:r>
            <a:br>
              <a:rPr lang="en-US" smtClean="0"/>
            </a:br>
            <a:r>
              <a:rPr lang="en-US" smtClean="0"/>
              <a:t>EF Codd in 1994 paper contracted by </a:t>
            </a:r>
            <a:br>
              <a:rPr lang="en-US" smtClean="0"/>
            </a:br>
            <a:r>
              <a:rPr lang="en-US" smtClean="0"/>
              <a:t>Arbor Software</a:t>
            </a:r>
          </a:p>
          <a:p>
            <a:r>
              <a:rPr lang="en-US" smtClean="0"/>
              <a:t>Generally synonymous with earlier terms such as Decisions Support, Business Intelligence, Executive Information System</a:t>
            </a:r>
          </a:p>
          <a:p>
            <a:r>
              <a:rPr lang="en-US" smtClean="0"/>
              <a:t>OLAP = Multidimensional Database</a:t>
            </a:r>
          </a:p>
          <a:p>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OLAP</a:t>
            </a:r>
          </a:p>
        </p:txBody>
      </p:sp>
      <p:sp>
        <p:nvSpPr>
          <p:cNvPr id="41987" name="Rectangle 3"/>
          <p:cNvSpPr>
            <a:spLocks noGrp="1" noChangeArrowheads="1"/>
          </p:cNvSpPr>
          <p:nvPr>
            <p:ph idx="1"/>
          </p:nvPr>
        </p:nvSpPr>
        <p:spPr/>
        <p:txBody>
          <a:bodyPr/>
          <a:lstStyle/>
          <a:p>
            <a:pPr>
              <a:lnSpc>
                <a:spcPct val="90000"/>
              </a:lnSpc>
            </a:pPr>
            <a:r>
              <a:rPr lang="en-US" smtClean="0"/>
              <a:t>Online analytical processing refers to such end user activities as DSS modelling using spreadsheets and graphics that are done online.</a:t>
            </a:r>
          </a:p>
          <a:p>
            <a:pPr>
              <a:lnSpc>
                <a:spcPct val="90000"/>
              </a:lnSpc>
            </a:pPr>
            <a:r>
              <a:rPr lang="en-US" smtClean="0"/>
              <a:t>OLAP involves many different data items in complex relationships.</a:t>
            </a:r>
          </a:p>
          <a:p>
            <a:pPr>
              <a:lnSpc>
                <a:spcPct val="90000"/>
              </a:lnSpc>
            </a:pPr>
            <a:r>
              <a:rPr lang="en-US" smtClean="0"/>
              <a:t>Objective of OLAP is to analyze complex relationships and look for patterns, trends and exceptions.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putting_info107"/>
          <p:cNvPicPr>
            <a:picLocks noGrp="1" noChangeAspect="1" noChangeArrowheads="1"/>
          </p:cNvPicPr>
          <p:nvPr>
            <p:ph idx="1"/>
          </p:nvPr>
        </p:nvPicPr>
        <p:blipFill>
          <a:blip r:embed="rId2"/>
          <a:srcRect/>
          <a:stretch>
            <a:fillRect/>
          </a:stretch>
        </p:blipFill>
        <p:spPr>
          <a:xfrm>
            <a:off x="1447800" y="1120775"/>
            <a:ext cx="6705600" cy="513238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OLAP Is FASMI</a:t>
            </a:r>
          </a:p>
        </p:txBody>
      </p:sp>
      <p:sp>
        <p:nvSpPr>
          <p:cNvPr id="44035" name="Rectangle 3"/>
          <p:cNvSpPr>
            <a:spLocks noGrp="1" noChangeArrowheads="1"/>
          </p:cNvSpPr>
          <p:nvPr>
            <p:ph idx="1"/>
          </p:nvPr>
        </p:nvSpPr>
        <p:spPr/>
        <p:txBody>
          <a:bodyPr/>
          <a:lstStyle/>
          <a:p>
            <a:r>
              <a:rPr lang="en-US" smtClean="0"/>
              <a:t>Fast</a:t>
            </a:r>
          </a:p>
          <a:p>
            <a:r>
              <a:rPr lang="en-US" smtClean="0"/>
              <a:t>Analysis</a:t>
            </a:r>
          </a:p>
          <a:p>
            <a:r>
              <a:rPr lang="en-US" smtClean="0"/>
              <a:t>Shared</a:t>
            </a:r>
          </a:p>
          <a:p>
            <a:r>
              <a:rPr lang="en-US" smtClean="0"/>
              <a:t>Multidimensional</a:t>
            </a:r>
          </a:p>
          <a:p>
            <a:r>
              <a:rPr lang="en-US" smtClean="0"/>
              <a:t>Information</a:t>
            </a:r>
          </a:p>
          <a:p>
            <a:endParaRPr lang="en-US" smtClean="0"/>
          </a:p>
          <a:p>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Strengths of OLAP</a:t>
            </a:r>
          </a:p>
        </p:txBody>
      </p:sp>
      <p:sp>
        <p:nvSpPr>
          <p:cNvPr id="45059" name="Rectangle 3"/>
          <p:cNvSpPr>
            <a:spLocks noGrp="1" noChangeArrowheads="1"/>
          </p:cNvSpPr>
          <p:nvPr>
            <p:ph idx="1"/>
          </p:nvPr>
        </p:nvSpPr>
        <p:spPr>
          <a:xfrm>
            <a:off x="457200" y="1600200"/>
            <a:ext cx="8229600" cy="4495800"/>
          </a:xfrm>
        </p:spPr>
        <p:txBody>
          <a:bodyPr/>
          <a:lstStyle/>
          <a:p>
            <a:pPr>
              <a:lnSpc>
                <a:spcPct val="130000"/>
              </a:lnSpc>
            </a:pPr>
            <a:r>
              <a:rPr lang="en-US" sz="2400" smtClean="0"/>
              <a:t>It is a powerful visualization paradigm</a:t>
            </a:r>
          </a:p>
          <a:p>
            <a:pPr>
              <a:lnSpc>
                <a:spcPct val="130000"/>
              </a:lnSpc>
            </a:pPr>
            <a:r>
              <a:rPr lang="en-US" sz="2400" smtClean="0"/>
              <a:t>It provides fast, interactive response times</a:t>
            </a:r>
          </a:p>
          <a:p>
            <a:pPr>
              <a:lnSpc>
                <a:spcPct val="130000"/>
              </a:lnSpc>
            </a:pPr>
            <a:r>
              <a:rPr lang="en-US" sz="2400" smtClean="0"/>
              <a:t>It is good for analyzing time series</a:t>
            </a:r>
          </a:p>
          <a:p>
            <a:pPr>
              <a:lnSpc>
                <a:spcPct val="130000"/>
              </a:lnSpc>
            </a:pPr>
            <a:r>
              <a:rPr lang="en-US" sz="2400" smtClean="0"/>
              <a:t>It can be useful to find some clusters and outliers</a:t>
            </a:r>
          </a:p>
          <a:p>
            <a:pPr>
              <a:lnSpc>
                <a:spcPct val="130000"/>
              </a:lnSpc>
            </a:pPr>
            <a:r>
              <a:rPr lang="en-US" sz="2400" smtClean="0"/>
              <a:t>Many vendors offer OLAP tools such as brio.com, cognus.com, microstrategy.com etc and it is possible to access an OLAP database from web.</a:t>
            </a:r>
          </a:p>
          <a:p>
            <a:pPr>
              <a:lnSpc>
                <a:spcPct val="90000"/>
              </a:lnSpc>
            </a:pPr>
            <a:endParaRPr lang="en-US" sz="24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274638"/>
            <a:ext cx="7391400" cy="563562"/>
          </a:xfrm>
        </p:spPr>
        <p:txBody>
          <a:bodyPr rtlCol="0">
            <a:normAutofit fontScale="90000"/>
          </a:bodyPr>
          <a:lstStyle/>
          <a:p>
            <a:pPr fontAlgn="auto">
              <a:spcAft>
                <a:spcPts val="0"/>
              </a:spcAft>
              <a:defRPr/>
            </a:pPr>
            <a:r>
              <a:rPr lang="en-US" sz="3200" smtClean="0"/>
              <a:t>Data warehousing integration</a:t>
            </a:r>
          </a:p>
        </p:txBody>
      </p:sp>
      <p:sp>
        <p:nvSpPr>
          <p:cNvPr id="46083" name="Text Box 4"/>
          <p:cNvSpPr txBox="1">
            <a:spLocks noChangeArrowheads="1"/>
          </p:cNvSpPr>
          <p:nvPr/>
        </p:nvSpPr>
        <p:spPr bwMode="auto">
          <a:xfrm>
            <a:off x="304800" y="1447800"/>
            <a:ext cx="1447800" cy="846138"/>
          </a:xfrm>
          <a:prstGeom prst="rect">
            <a:avLst/>
          </a:prstGeom>
          <a:solidFill>
            <a:srgbClr val="0000FF"/>
          </a:solidFill>
          <a:ln w="9525">
            <a:solidFill>
              <a:srgbClr val="FF6600"/>
            </a:solidFill>
            <a:miter lim="800000"/>
            <a:headEnd/>
            <a:tailEnd/>
          </a:ln>
        </p:spPr>
        <p:txBody>
          <a:bodyPr>
            <a:spAutoFit/>
          </a:bodyPr>
          <a:lstStyle/>
          <a:p>
            <a:pPr eaLnBrk="0" hangingPunct="0">
              <a:spcBef>
                <a:spcPct val="50000"/>
              </a:spcBef>
            </a:pPr>
            <a:r>
              <a:rPr lang="en-US" sz="1400">
                <a:latin typeface="Arial" pitchFamily="34" charset="0"/>
              </a:rPr>
              <a:t>DATA SOURCES</a:t>
            </a:r>
          </a:p>
          <a:p>
            <a:pPr eaLnBrk="0" hangingPunct="0">
              <a:spcBef>
                <a:spcPct val="50000"/>
              </a:spcBef>
            </a:pPr>
            <a:r>
              <a:rPr lang="en-US" sz="1400">
                <a:latin typeface="Arial" pitchFamily="34" charset="0"/>
              </a:rPr>
              <a:t>(databases)</a:t>
            </a:r>
          </a:p>
        </p:txBody>
      </p:sp>
      <p:sp>
        <p:nvSpPr>
          <p:cNvPr id="46084" name="Text Box 6"/>
          <p:cNvSpPr txBox="1">
            <a:spLocks noChangeArrowheads="1"/>
          </p:cNvSpPr>
          <p:nvPr/>
        </p:nvSpPr>
        <p:spPr bwMode="auto">
          <a:xfrm>
            <a:off x="5715000" y="1295400"/>
            <a:ext cx="2895600" cy="1165225"/>
          </a:xfrm>
          <a:prstGeom prst="rect">
            <a:avLst/>
          </a:prstGeom>
          <a:solidFill>
            <a:srgbClr val="0000FF"/>
          </a:solidFill>
          <a:ln w="9525">
            <a:solidFill>
              <a:srgbClr val="FF6600"/>
            </a:solidFill>
            <a:miter lim="800000"/>
            <a:headEnd/>
            <a:tailEnd/>
          </a:ln>
        </p:spPr>
        <p:txBody>
          <a:bodyPr>
            <a:spAutoFit/>
          </a:bodyPr>
          <a:lstStyle/>
          <a:p>
            <a:pPr algn="ctr" eaLnBrk="0" hangingPunct="0">
              <a:spcBef>
                <a:spcPct val="50000"/>
              </a:spcBef>
              <a:buFont typeface="Bookshelf Symbol 7" pitchFamily="2" charset="2"/>
              <a:buChar char=" "/>
            </a:pPr>
            <a:r>
              <a:rPr lang="en-US" sz="1400">
                <a:latin typeface="Arial" pitchFamily="34" charset="0"/>
              </a:rPr>
              <a:t>End Users:</a:t>
            </a:r>
          </a:p>
          <a:p>
            <a:pPr algn="ctr" eaLnBrk="0" hangingPunct="0">
              <a:spcBef>
                <a:spcPct val="50000"/>
              </a:spcBef>
              <a:buFont typeface="Bookshelf Symbol 7" pitchFamily="2" charset="2"/>
              <a:buChar char=" "/>
            </a:pPr>
            <a:r>
              <a:rPr lang="en-US" sz="1400">
                <a:latin typeface="Arial" pitchFamily="34" charset="0"/>
              </a:rPr>
              <a:t> Decision making and other tasks:</a:t>
            </a:r>
          </a:p>
          <a:p>
            <a:pPr algn="ctr" eaLnBrk="0" hangingPunct="0">
              <a:spcBef>
                <a:spcPct val="50000"/>
              </a:spcBef>
              <a:buFont typeface="Bookshelf Symbol 7" pitchFamily="2" charset="2"/>
              <a:buChar char=" "/>
            </a:pPr>
            <a:r>
              <a:rPr lang="en-US" sz="1400">
                <a:latin typeface="Arial" pitchFamily="34" charset="0"/>
              </a:rPr>
              <a:t>    CRM, DSS, EIS</a:t>
            </a:r>
            <a:endParaRPr lang="en-US" sz="1400"/>
          </a:p>
        </p:txBody>
      </p:sp>
      <p:sp>
        <p:nvSpPr>
          <p:cNvPr id="46085" name="Text Box 7"/>
          <p:cNvSpPr txBox="1">
            <a:spLocks noChangeArrowheads="1"/>
          </p:cNvSpPr>
          <p:nvPr/>
        </p:nvSpPr>
        <p:spPr bwMode="auto">
          <a:xfrm>
            <a:off x="2590800" y="2590800"/>
            <a:ext cx="2438400" cy="650875"/>
          </a:xfrm>
          <a:prstGeom prst="rect">
            <a:avLst/>
          </a:prstGeom>
          <a:solidFill>
            <a:srgbClr val="0000FF"/>
          </a:solidFill>
          <a:ln w="9525">
            <a:solidFill>
              <a:srgbClr val="FF6600"/>
            </a:solidFill>
            <a:miter lim="800000"/>
            <a:headEnd/>
            <a:tailEnd/>
          </a:ln>
        </p:spPr>
        <p:txBody>
          <a:bodyPr>
            <a:spAutoFit/>
          </a:bodyPr>
          <a:lstStyle/>
          <a:p>
            <a:pPr eaLnBrk="0" hangingPunct="0">
              <a:spcBef>
                <a:spcPct val="50000"/>
              </a:spcBef>
            </a:pPr>
            <a:r>
              <a:rPr lang="en-US">
                <a:latin typeface="Arial" pitchFamily="34" charset="0"/>
              </a:rPr>
              <a:t>Information Data Warehouse (storage)</a:t>
            </a:r>
          </a:p>
        </p:txBody>
      </p:sp>
      <p:sp>
        <p:nvSpPr>
          <p:cNvPr id="46086" name="Text Box 8"/>
          <p:cNvSpPr txBox="1">
            <a:spLocks noChangeArrowheads="1"/>
          </p:cNvSpPr>
          <p:nvPr/>
        </p:nvSpPr>
        <p:spPr bwMode="auto">
          <a:xfrm>
            <a:off x="2362200" y="4038600"/>
            <a:ext cx="2590800" cy="788988"/>
          </a:xfrm>
          <a:prstGeom prst="rect">
            <a:avLst/>
          </a:prstGeom>
          <a:solidFill>
            <a:srgbClr val="0000FF"/>
          </a:solidFill>
          <a:ln w="9525">
            <a:solidFill>
              <a:srgbClr val="FF6600"/>
            </a:solidFill>
            <a:miter lim="800000"/>
            <a:headEnd/>
            <a:tailEnd/>
          </a:ln>
        </p:spPr>
        <p:txBody>
          <a:bodyPr>
            <a:spAutoFit/>
          </a:bodyPr>
          <a:lstStyle/>
          <a:p>
            <a:pPr eaLnBrk="0" hangingPunct="0">
              <a:spcBef>
                <a:spcPct val="50000"/>
              </a:spcBef>
            </a:pPr>
            <a:r>
              <a:rPr lang="en-US">
                <a:latin typeface="Arial" pitchFamily="34" charset="0"/>
              </a:rPr>
              <a:t>Analytical processing,</a:t>
            </a:r>
          </a:p>
          <a:p>
            <a:pPr eaLnBrk="0" hangingPunct="0">
              <a:spcBef>
                <a:spcPct val="50000"/>
              </a:spcBef>
            </a:pPr>
            <a:r>
              <a:rPr lang="en-US">
                <a:latin typeface="Arial" pitchFamily="34" charset="0"/>
              </a:rPr>
              <a:t>       Data mining</a:t>
            </a:r>
          </a:p>
        </p:txBody>
      </p:sp>
      <p:sp>
        <p:nvSpPr>
          <p:cNvPr id="46087" name="Text Box 9"/>
          <p:cNvSpPr txBox="1">
            <a:spLocks noChangeArrowheads="1"/>
          </p:cNvSpPr>
          <p:nvPr/>
        </p:nvSpPr>
        <p:spPr bwMode="auto">
          <a:xfrm>
            <a:off x="5410200" y="3124200"/>
            <a:ext cx="2667000" cy="376238"/>
          </a:xfrm>
          <a:prstGeom prst="rect">
            <a:avLst/>
          </a:prstGeom>
          <a:solidFill>
            <a:srgbClr val="0000FF"/>
          </a:solidFill>
          <a:ln w="9525">
            <a:solidFill>
              <a:srgbClr val="FF6600"/>
            </a:solidFill>
            <a:miter lim="800000"/>
            <a:headEnd/>
            <a:tailEnd/>
          </a:ln>
        </p:spPr>
        <p:txBody>
          <a:bodyPr>
            <a:spAutoFit/>
          </a:bodyPr>
          <a:lstStyle/>
          <a:p>
            <a:pPr eaLnBrk="0" hangingPunct="0">
              <a:spcBef>
                <a:spcPct val="50000"/>
              </a:spcBef>
            </a:pPr>
            <a:r>
              <a:rPr lang="en-US">
                <a:latin typeface="Arial" pitchFamily="34" charset="0"/>
              </a:rPr>
              <a:t>       Data visualization </a:t>
            </a:r>
          </a:p>
        </p:txBody>
      </p:sp>
      <p:sp>
        <p:nvSpPr>
          <p:cNvPr id="46088" name="Text Box 10"/>
          <p:cNvSpPr txBox="1">
            <a:spLocks noChangeArrowheads="1"/>
          </p:cNvSpPr>
          <p:nvPr/>
        </p:nvSpPr>
        <p:spPr bwMode="auto">
          <a:xfrm>
            <a:off x="5334000" y="4114800"/>
            <a:ext cx="2590800" cy="376238"/>
          </a:xfrm>
          <a:prstGeom prst="rect">
            <a:avLst/>
          </a:prstGeom>
          <a:solidFill>
            <a:srgbClr val="0000FF"/>
          </a:solidFill>
          <a:ln w="9525">
            <a:solidFill>
              <a:srgbClr val="FF6600"/>
            </a:solidFill>
            <a:miter lim="800000"/>
            <a:headEnd/>
            <a:tailEnd/>
          </a:ln>
        </p:spPr>
        <p:txBody>
          <a:bodyPr>
            <a:spAutoFit/>
          </a:bodyPr>
          <a:lstStyle/>
          <a:p>
            <a:pPr eaLnBrk="0" hangingPunct="0">
              <a:spcBef>
                <a:spcPct val="50000"/>
              </a:spcBef>
            </a:pPr>
            <a:r>
              <a:rPr lang="en-US">
                <a:latin typeface="Arial" pitchFamily="34" charset="0"/>
              </a:rPr>
              <a:t>Generate knowledge</a:t>
            </a:r>
          </a:p>
        </p:txBody>
      </p:sp>
      <p:sp>
        <p:nvSpPr>
          <p:cNvPr id="46089" name="Text Box 11"/>
          <p:cNvSpPr txBox="1">
            <a:spLocks noChangeArrowheads="1"/>
          </p:cNvSpPr>
          <p:nvPr/>
        </p:nvSpPr>
        <p:spPr bwMode="auto">
          <a:xfrm>
            <a:off x="6096000" y="4953000"/>
            <a:ext cx="2514600" cy="788988"/>
          </a:xfrm>
          <a:prstGeom prst="rect">
            <a:avLst/>
          </a:prstGeom>
          <a:solidFill>
            <a:srgbClr val="0000FF"/>
          </a:solidFill>
          <a:ln w="9525">
            <a:solidFill>
              <a:srgbClr val="FF6600"/>
            </a:solidFill>
            <a:miter lim="800000"/>
            <a:headEnd/>
            <a:tailEnd/>
          </a:ln>
        </p:spPr>
        <p:txBody>
          <a:bodyPr>
            <a:spAutoFit/>
          </a:bodyPr>
          <a:lstStyle/>
          <a:p>
            <a:pPr eaLnBrk="0" hangingPunct="0">
              <a:spcBef>
                <a:spcPct val="50000"/>
              </a:spcBef>
            </a:pPr>
            <a:r>
              <a:rPr lang="en-US">
                <a:latin typeface="Arial" pitchFamily="34" charset="0"/>
              </a:rPr>
              <a:t>Organizational </a:t>
            </a:r>
          </a:p>
          <a:p>
            <a:pPr eaLnBrk="0" hangingPunct="0">
              <a:spcBef>
                <a:spcPct val="50000"/>
              </a:spcBef>
            </a:pPr>
            <a:r>
              <a:rPr lang="en-US">
                <a:latin typeface="Arial" pitchFamily="34" charset="0"/>
              </a:rPr>
              <a:t>Knowledge base</a:t>
            </a:r>
          </a:p>
        </p:txBody>
      </p:sp>
      <p:sp>
        <p:nvSpPr>
          <p:cNvPr id="46090" name="Text Box 12"/>
          <p:cNvSpPr txBox="1">
            <a:spLocks noChangeArrowheads="1"/>
          </p:cNvSpPr>
          <p:nvPr/>
        </p:nvSpPr>
        <p:spPr bwMode="auto">
          <a:xfrm>
            <a:off x="304800" y="5029200"/>
            <a:ext cx="1600200" cy="650875"/>
          </a:xfrm>
          <a:prstGeom prst="rect">
            <a:avLst/>
          </a:prstGeom>
          <a:solidFill>
            <a:srgbClr val="0000FF"/>
          </a:solidFill>
          <a:ln w="9525">
            <a:solidFill>
              <a:srgbClr val="FF6600"/>
            </a:solidFill>
            <a:miter lim="800000"/>
            <a:headEnd/>
            <a:tailEnd/>
          </a:ln>
        </p:spPr>
        <p:txBody>
          <a:bodyPr>
            <a:spAutoFit/>
          </a:bodyPr>
          <a:lstStyle/>
          <a:p>
            <a:pPr eaLnBrk="0" hangingPunct="0">
              <a:spcBef>
                <a:spcPct val="50000"/>
              </a:spcBef>
            </a:pPr>
            <a:r>
              <a:rPr lang="en-US">
                <a:latin typeface="Arial" pitchFamily="34" charset="0"/>
              </a:rPr>
              <a:t>Purchased knowledge</a:t>
            </a:r>
          </a:p>
        </p:txBody>
      </p:sp>
      <p:sp>
        <p:nvSpPr>
          <p:cNvPr id="46091" name="Line 13"/>
          <p:cNvSpPr>
            <a:spLocks noChangeShapeType="1"/>
          </p:cNvSpPr>
          <p:nvPr/>
        </p:nvSpPr>
        <p:spPr bwMode="auto">
          <a:xfrm>
            <a:off x="914400" y="2438400"/>
            <a:ext cx="0" cy="2057400"/>
          </a:xfrm>
          <a:prstGeom prst="line">
            <a:avLst/>
          </a:prstGeom>
          <a:noFill/>
          <a:ln w="9525">
            <a:solidFill>
              <a:schemeClr val="tx1"/>
            </a:solidFill>
            <a:round/>
            <a:headEnd/>
            <a:tailEnd/>
          </a:ln>
        </p:spPr>
        <p:txBody>
          <a:bodyPr/>
          <a:lstStyle/>
          <a:p>
            <a:endParaRPr lang="en-US"/>
          </a:p>
        </p:txBody>
      </p:sp>
      <p:sp>
        <p:nvSpPr>
          <p:cNvPr id="46092" name="Line 14"/>
          <p:cNvSpPr>
            <a:spLocks noChangeShapeType="1"/>
          </p:cNvSpPr>
          <p:nvPr/>
        </p:nvSpPr>
        <p:spPr bwMode="auto">
          <a:xfrm>
            <a:off x="914400" y="4495800"/>
            <a:ext cx="1295400" cy="0"/>
          </a:xfrm>
          <a:prstGeom prst="line">
            <a:avLst/>
          </a:prstGeom>
          <a:noFill/>
          <a:ln w="9525">
            <a:solidFill>
              <a:schemeClr val="tx1"/>
            </a:solidFill>
            <a:round/>
            <a:headEnd/>
            <a:tailEnd type="triangle" w="med" len="med"/>
          </a:ln>
        </p:spPr>
        <p:txBody>
          <a:bodyPr/>
          <a:lstStyle/>
          <a:p>
            <a:endParaRPr lang="en-US"/>
          </a:p>
        </p:txBody>
      </p:sp>
      <p:sp>
        <p:nvSpPr>
          <p:cNvPr id="46093" name="Text Box 15"/>
          <p:cNvSpPr txBox="1">
            <a:spLocks noChangeArrowheads="1"/>
          </p:cNvSpPr>
          <p:nvPr/>
        </p:nvSpPr>
        <p:spPr bwMode="auto">
          <a:xfrm>
            <a:off x="228600" y="2971800"/>
            <a:ext cx="838200" cy="244475"/>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Direct use</a:t>
            </a:r>
          </a:p>
        </p:txBody>
      </p:sp>
      <p:sp>
        <p:nvSpPr>
          <p:cNvPr id="46094" name="Line 16"/>
          <p:cNvSpPr>
            <a:spLocks noChangeShapeType="1"/>
          </p:cNvSpPr>
          <p:nvPr/>
        </p:nvSpPr>
        <p:spPr bwMode="auto">
          <a:xfrm>
            <a:off x="1447800" y="1828800"/>
            <a:ext cx="4191000" cy="0"/>
          </a:xfrm>
          <a:prstGeom prst="line">
            <a:avLst/>
          </a:prstGeom>
          <a:noFill/>
          <a:ln w="9525">
            <a:solidFill>
              <a:schemeClr val="tx1"/>
            </a:solidFill>
            <a:round/>
            <a:headEnd/>
            <a:tailEnd type="triangle" w="med" len="med"/>
          </a:ln>
        </p:spPr>
        <p:txBody>
          <a:bodyPr/>
          <a:lstStyle/>
          <a:p>
            <a:endParaRPr lang="en-US"/>
          </a:p>
        </p:txBody>
      </p:sp>
      <p:sp>
        <p:nvSpPr>
          <p:cNvPr id="46095" name="Line 17"/>
          <p:cNvSpPr>
            <a:spLocks noChangeShapeType="1"/>
          </p:cNvSpPr>
          <p:nvPr/>
        </p:nvSpPr>
        <p:spPr bwMode="auto">
          <a:xfrm flipV="1">
            <a:off x="6858000" y="2514600"/>
            <a:ext cx="0" cy="457200"/>
          </a:xfrm>
          <a:prstGeom prst="line">
            <a:avLst/>
          </a:prstGeom>
          <a:noFill/>
          <a:ln w="9525">
            <a:solidFill>
              <a:schemeClr val="tx1"/>
            </a:solidFill>
            <a:round/>
            <a:headEnd/>
            <a:tailEnd type="triangle" w="med" len="med"/>
          </a:ln>
        </p:spPr>
        <p:txBody>
          <a:bodyPr/>
          <a:lstStyle/>
          <a:p>
            <a:endParaRPr lang="en-US"/>
          </a:p>
        </p:txBody>
      </p:sp>
      <p:sp>
        <p:nvSpPr>
          <p:cNvPr id="46096" name="Line 18"/>
          <p:cNvSpPr>
            <a:spLocks noChangeShapeType="1"/>
          </p:cNvSpPr>
          <p:nvPr/>
        </p:nvSpPr>
        <p:spPr bwMode="auto">
          <a:xfrm>
            <a:off x="6858000" y="3505200"/>
            <a:ext cx="0" cy="609600"/>
          </a:xfrm>
          <a:prstGeom prst="line">
            <a:avLst/>
          </a:prstGeom>
          <a:noFill/>
          <a:ln w="9525">
            <a:solidFill>
              <a:schemeClr val="tx1"/>
            </a:solidFill>
            <a:round/>
            <a:headEnd/>
            <a:tailEnd type="triangle" w="med" len="med"/>
          </a:ln>
        </p:spPr>
        <p:txBody>
          <a:bodyPr/>
          <a:lstStyle/>
          <a:p>
            <a:endParaRPr lang="en-US"/>
          </a:p>
        </p:txBody>
      </p:sp>
      <p:sp>
        <p:nvSpPr>
          <p:cNvPr id="46097" name="Line 19"/>
          <p:cNvSpPr>
            <a:spLocks noChangeShapeType="1"/>
          </p:cNvSpPr>
          <p:nvPr/>
        </p:nvSpPr>
        <p:spPr bwMode="auto">
          <a:xfrm>
            <a:off x="8305800" y="2514600"/>
            <a:ext cx="0" cy="2362200"/>
          </a:xfrm>
          <a:prstGeom prst="line">
            <a:avLst/>
          </a:prstGeom>
          <a:noFill/>
          <a:ln w="9525">
            <a:solidFill>
              <a:schemeClr val="tx1"/>
            </a:solidFill>
            <a:round/>
            <a:headEnd/>
            <a:tailEnd type="triangle" w="med" len="med"/>
          </a:ln>
        </p:spPr>
        <p:txBody>
          <a:bodyPr/>
          <a:lstStyle/>
          <a:p>
            <a:endParaRPr lang="en-US"/>
          </a:p>
        </p:txBody>
      </p:sp>
      <p:sp>
        <p:nvSpPr>
          <p:cNvPr id="46098" name="Line 20"/>
          <p:cNvSpPr>
            <a:spLocks noChangeShapeType="1"/>
          </p:cNvSpPr>
          <p:nvPr/>
        </p:nvSpPr>
        <p:spPr bwMode="auto">
          <a:xfrm>
            <a:off x="6858000" y="4495800"/>
            <a:ext cx="0" cy="381000"/>
          </a:xfrm>
          <a:prstGeom prst="line">
            <a:avLst/>
          </a:prstGeom>
          <a:noFill/>
          <a:ln w="9525">
            <a:solidFill>
              <a:schemeClr val="tx1"/>
            </a:solidFill>
            <a:round/>
            <a:headEnd/>
            <a:tailEnd type="triangle" w="med" len="med"/>
          </a:ln>
        </p:spPr>
        <p:txBody>
          <a:bodyPr/>
          <a:lstStyle/>
          <a:p>
            <a:endParaRPr lang="en-US"/>
          </a:p>
        </p:txBody>
      </p:sp>
      <p:sp>
        <p:nvSpPr>
          <p:cNvPr id="46099" name="Line 21"/>
          <p:cNvSpPr>
            <a:spLocks noChangeShapeType="1"/>
          </p:cNvSpPr>
          <p:nvPr/>
        </p:nvSpPr>
        <p:spPr bwMode="auto">
          <a:xfrm>
            <a:off x="3733800" y="3352800"/>
            <a:ext cx="0" cy="609600"/>
          </a:xfrm>
          <a:prstGeom prst="line">
            <a:avLst/>
          </a:prstGeom>
          <a:noFill/>
          <a:ln w="9525">
            <a:solidFill>
              <a:schemeClr val="tx1"/>
            </a:solidFill>
            <a:round/>
            <a:headEnd/>
            <a:tailEnd type="triangle" w="med" len="med"/>
          </a:ln>
        </p:spPr>
        <p:txBody>
          <a:bodyPr/>
          <a:lstStyle/>
          <a:p>
            <a:endParaRPr lang="en-US"/>
          </a:p>
        </p:txBody>
      </p:sp>
      <p:sp>
        <p:nvSpPr>
          <p:cNvPr id="46100" name="Line 22"/>
          <p:cNvSpPr>
            <a:spLocks noChangeShapeType="1"/>
          </p:cNvSpPr>
          <p:nvPr/>
        </p:nvSpPr>
        <p:spPr bwMode="auto">
          <a:xfrm>
            <a:off x="1905000" y="5334000"/>
            <a:ext cx="4191000" cy="0"/>
          </a:xfrm>
          <a:prstGeom prst="line">
            <a:avLst/>
          </a:prstGeom>
          <a:noFill/>
          <a:ln w="9525">
            <a:solidFill>
              <a:schemeClr val="tx1"/>
            </a:solidFill>
            <a:round/>
            <a:headEnd/>
            <a:tailEnd type="triangle" w="med" len="med"/>
          </a:ln>
        </p:spPr>
        <p:txBody>
          <a:bodyPr/>
          <a:lstStyle/>
          <a:p>
            <a:endParaRPr lang="en-US"/>
          </a:p>
        </p:txBody>
      </p:sp>
      <p:sp>
        <p:nvSpPr>
          <p:cNvPr id="46101" name="Line 23"/>
          <p:cNvSpPr>
            <a:spLocks noChangeShapeType="1"/>
          </p:cNvSpPr>
          <p:nvPr/>
        </p:nvSpPr>
        <p:spPr bwMode="auto">
          <a:xfrm>
            <a:off x="1524000" y="2514600"/>
            <a:ext cx="0" cy="533400"/>
          </a:xfrm>
          <a:prstGeom prst="line">
            <a:avLst/>
          </a:prstGeom>
          <a:noFill/>
          <a:ln w="9525">
            <a:solidFill>
              <a:schemeClr val="tx1"/>
            </a:solidFill>
            <a:round/>
            <a:headEnd/>
            <a:tailEnd/>
          </a:ln>
        </p:spPr>
        <p:txBody>
          <a:bodyPr/>
          <a:lstStyle/>
          <a:p>
            <a:endParaRPr lang="en-US"/>
          </a:p>
        </p:txBody>
      </p:sp>
      <p:sp>
        <p:nvSpPr>
          <p:cNvPr id="46102" name="Line 24"/>
          <p:cNvSpPr>
            <a:spLocks noChangeShapeType="1"/>
          </p:cNvSpPr>
          <p:nvPr/>
        </p:nvSpPr>
        <p:spPr bwMode="auto">
          <a:xfrm>
            <a:off x="1524000" y="3048000"/>
            <a:ext cx="990600" cy="0"/>
          </a:xfrm>
          <a:prstGeom prst="line">
            <a:avLst/>
          </a:prstGeom>
          <a:noFill/>
          <a:ln w="9525">
            <a:solidFill>
              <a:schemeClr val="tx1"/>
            </a:solidFill>
            <a:round/>
            <a:headEnd/>
            <a:tailEnd type="triangle" w="med" len="med"/>
          </a:ln>
        </p:spPr>
        <p:txBody>
          <a:bodyPr/>
          <a:lstStyle/>
          <a:p>
            <a:endParaRPr lang="en-US"/>
          </a:p>
        </p:txBody>
      </p:sp>
      <p:sp>
        <p:nvSpPr>
          <p:cNvPr id="46103" name="Line 25"/>
          <p:cNvSpPr>
            <a:spLocks noChangeShapeType="1"/>
          </p:cNvSpPr>
          <p:nvPr/>
        </p:nvSpPr>
        <p:spPr bwMode="auto">
          <a:xfrm>
            <a:off x="1524000" y="2362200"/>
            <a:ext cx="0" cy="685800"/>
          </a:xfrm>
          <a:prstGeom prst="line">
            <a:avLst/>
          </a:prstGeom>
          <a:noFill/>
          <a:ln w="9525">
            <a:solidFill>
              <a:schemeClr val="tx1"/>
            </a:solidFill>
            <a:round/>
            <a:headEnd/>
            <a:tailEnd/>
          </a:ln>
        </p:spPr>
        <p:txBody>
          <a:bodyPr/>
          <a:lstStyle/>
          <a:p>
            <a:endParaRPr lang="en-US"/>
          </a:p>
        </p:txBody>
      </p:sp>
      <p:sp>
        <p:nvSpPr>
          <p:cNvPr id="46104" name="Line 26"/>
          <p:cNvSpPr>
            <a:spLocks noChangeShapeType="1"/>
          </p:cNvSpPr>
          <p:nvPr/>
        </p:nvSpPr>
        <p:spPr bwMode="auto">
          <a:xfrm flipV="1">
            <a:off x="4953000" y="4343400"/>
            <a:ext cx="381000" cy="0"/>
          </a:xfrm>
          <a:prstGeom prst="line">
            <a:avLst/>
          </a:prstGeom>
          <a:noFill/>
          <a:ln w="9525">
            <a:solidFill>
              <a:schemeClr val="tx1"/>
            </a:solidFill>
            <a:round/>
            <a:headEnd/>
            <a:tailEnd type="triangle" w="med" len="med"/>
          </a:ln>
        </p:spPr>
        <p:txBody>
          <a:bodyPr/>
          <a:lstStyle/>
          <a:p>
            <a:endParaRPr lang="en-US"/>
          </a:p>
        </p:txBody>
      </p:sp>
      <p:sp>
        <p:nvSpPr>
          <p:cNvPr id="46105" name="Line 28"/>
          <p:cNvSpPr>
            <a:spLocks noChangeShapeType="1"/>
          </p:cNvSpPr>
          <p:nvPr/>
        </p:nvSpPr>
        <p:spPr bwMode="auto">
          <a:xfrm flipV="1">
            <a:off x="5105400" y="2286000"/>
            <a:ext cx="0" cy="1905000"/>
          </a:xfrm>
          <a:prstGeom prst="line">
            <a:avLst/>
          </a:prstGeom>
          <a:noFill/>
          <a:ln w="9525">
            <a:solidFill>
              <a:schemeClr val="tx1"/>
            </a:solidFill>
            <a:round/>
            <a:headEnd/>
            <a:tailEnd/>
          </a:ln>
        </p:spPr>
        <p:txBody>
          <a:bodyPr/>
          <a:lstStyle/>
          <a:p>
            <a:endParaRPr lang="en-US"/>
          </a:p>
        </p:txBody>
      </p:sp>
      <p:sp>
        <p:nvSpPr>
          <p:cNvPr id="46106" name="Line 29"/>
          <p:cNvSpPr>
            <a:spLocks noChangeShapeType="1"/>
          </p:cNvSpPr>
          <p:nvPr/>
        </p:nvSpPr>
        <p:spPr bwMode="auto">
          <a:xfrm>
            <a:off x="5105400" y="2286000"/>
            <a:ext cx="533400" cy="0"/>
          </a:xfrm>
          <a:prstGeom prst="line">
            <a:avLst/>
          </a:prstGeom>
          <a:noFill/>
          <a:ln w="9525">
            <a:solidFill>
              <a:schemeClr val="tx1"/>
            </a:solidFill>
            <a:round/>
            <a:headEnd/>
            <a:tailEnd type="triangle" w="med" len="med"/>
          </a:ln>
        </p:spPr>
        <p:txBody>
          <a:bodyPr/>
          <a:lstStyle/>
          <a:p>
            <a:endParaRPr lang="en-US"/>
          </a:p>
        </p:txBody>
      </p:sp>
      <p:sp>
        <p:nvSpPr>
          <p:cNvPr id="46107" name="Line 30"/>
          <p:cNvSpPr>
            <a:spLocks noChangeShapeType="1"/>
          </p:cNvSpPr>
          <p:nvPr/>
        </p:nvSpPr>
        <p:spPr bwMode="auto">
          <a:xfrm flipH="1">
            <a:off x="8229600" y="3352800"/>
            <a:ext cx="0" cy="1524000"/>
          </a:xfrm>
          <a:prstGeom prst="line">
            <a:avLst/>
          </a:prstGeom>
          <a:noFill/>
          <a:ln w="9525">
            <a:solidFill>
              <a:schemeClr val="tx1"/>
            </a:solidFill>
            <a:round/>
            <a:headEnd/>
            <a:tailEnd type="triangle" w="med" len="med"/>
          </a:ln>
        </p:spPr>
        <p:txBody>
          <a:bodyPr/>
          <a:lstStyle/>
          <a:p>
            <a:endParaRPr lang="en-US"/>
          </a:p>
        </p:txBody>
      </p:sp>
      <p:sp>
        <p:nvSpPr>
          <p:cNvPr id="46108" name="Line 31"/>
          <p:cNvSpPr>
            <a:spLocks noChangeShapeType="1"/>
          </p:cNvSpPr>
          <p:nvPr/>
        </p:nvSpPr>
        <p:spPr bwMode="auto">
          <a:xfrm flipH="1">
            <a:off x="8153400" y="3352800"/>
            <a:ext cx="76200" cy="0"/>
          </a:xfrm>
          <a:prstGeom prst="line">
            <a:avLst/>
          </a:prstGeom>
          <a:noFill/>
          <a:ln w="9525">
            <a:solidFill>
              <a:schemeClr val="tx1"/>
            </a:solidFill>
            <a:round/>
            <a:headEnd/>
            <a:tailEnd/>
          </a:ln>
        </p:spPr>
        <p:txBody>
          <a:bodyPr/>
          <a:lstStyle/>
          <a:p>
            <a:endParaRPr lang="en-US"/>
          </a:p>
        </p:txBody>
      </p:sp>
      <p:sp>
        <p:nvSpPr>
          <p:cNvPr id="46109" name="Text Box 32"/>
          <p:cNvSpPr txBox="1">
            <a:spLocks noChangeArrowheads="1"/>
          </p:cNvSpPr>
          <p:nvPr/>
        </p:nvSpPr>
        <p:spPr bwMode="auto">
          <a:xfrm>
            <a:off x="3048000" y="1295400"/>
            <a:ext cx="1752600" cy="366713"/>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46110" name="Text Box 33"/>
          <p:cNvSpPr txBox="1">
            <a:spLocks noChangeArrowheads="1"/>
          </p:cNvSpPr>
          <p:nvPr/>
        </p:nvSpPr>
        <p:spPr bwMode="auto">
          <a:xfrm>
            <a:off x="2819400" y="1447800"/>
            <a:ext cx="1219200" cy="336550"/>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Direct</a:t>
            </a:r>
            <a:r>
              <a:rPr lang="en-US" sz="1600">
                <a:latin typeface="Arial" pitchFamily="34" charset="0"/>
              </a:rPr>
              <a:t> </a:t>
            </a:r>
            <a:r>
              <a:rPr lang="en-US" sz="1000">
                <a:latin typeface="Arial" pitchFamily="34" charset="0"/>
              </a:rPr>
              <a:t>use</a:t>
            </a:r>
          </a:p>
        </p:txBody>
      </p:sp>
      <p:sp>
        <p:nvSpPr>
          <p:cNvPr id="46111" name="Text Box 34"/>
          <p:cNvSpPr txBox="1">
            <a:spLocks noChangeArrowheads="1"/>
          </p:cNvSpPr>
          <p:nvPr/>
        </p:nvSpPr>
        <p:spPr bwMode="auto">
          <a:xfrm>
            <a:off x="3810000" y="3505200"/>
            <a:ext cx="838200" cy="366713"/>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Use</a:t>
            </a:r>
            <a:r>
              <a:rPr lang="en-US">
                <a:latin typeface="Arial" pitchFamily="34" charset="0"/>
              </a:rPr>
              <a:t> </a:t>
            </a:r>
          </a:p>
        </p:txBody>
      </p:sp>
      <p:sp>
        <p:nvSpPr>
          <p:cNvPr id="46112" name="Text Box 35"/>
          <p:cNvSpPr txBox="1">
            <a:spLocks noChangeArrowheads="1"/>
          </p:cNvSpPr>
          <p:nvPr/>
        </p:nvSpPr>
        <p:spPr bwMode="auto">
          <a:xfrm>
            <a:off x="5105400" y="2667000"/>
            <a:ext cx="1371600" cy="244475"/>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Use </a:t>
            </a:r>
          </a:p>
        </p:txBody>
      </p:sp>
      <p:sp>
        <p:nvSpPr>
          <p:cNvPr id="46113" name="Text Box 36"/>
          <p:cNvSpPr txBox="1">
            <a:spLocks noChangeArrowheads="1"/>
          </p:cNvSpPr>
          <p:nvPr/>
        </p:nvSpPr>
        <p:spPr bwMode="auto">
          <a:xfrm>
            <a:off x="3124200" y="5486400"/>
            <a:ext cx="1447800" cy="244475"/>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STORAGE</a:t>
            </a:r>
          </a:p>
        </p:txBody>
      </p:sp>
      <p:sp>
        <p:nvSpPr>
          <p:cNvPr id="46114" name="Text Box 39"/>
          <p:cNvSpPr txBox="1">
            <a:spLocks noChangeArrowheads="1"/>
          </p:cNvSpPr>
          <p:nvPr/>
        </p:nvSpPr>
        <p:spPr bwMode="auto">
          <a:xfrm>
            <a:off x="6172200" y="4572000"/>
            <a:ext cx="914400" cy="244475"/>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 storage</a:t>
            </a:r>
          </a:p>
        </p:txBody>
      </p:sp>
      <p:sp>
        <p:nvSpPr>
          <p:cNvPr id="46115" name="Line 40"/>
          <p:cNvSpPr>
            <a:spLocks noChangeShapeType="1"/>
          </p:cNvSpPr>
          <p:nvPr/>
        </p:nvSpPr>
        <p:spPr bwMode="auto">
          <a:xfrm flipH="1">
            <a:off x="4953000" y="4191000"/>
            <a:ext cx="152400" cy="0"/>
          </a:xfrm>
          <a:prstGeom prst="line">
            <a:avLst/>
          </a:prstGeom>
          <a:noFill/>
          <a:ln w="9525">
            <a:solidFill>
              <a:schemeClr val="tx1"/>
            </a:solidFill>
            <a:round/>
            <a:headEnd/>
            <a:tailEnd/>
          </a:ln>
        </p:spPr>
        <p:txBody>
          <a:bodyPr/>
          <a:lstStyle/>
          <a:p>
            <a:endParaRPr lang="en-US"/>
          </a:p>
        </p:txBody>
      </p:sp>
      <p:sp>
        <p:nvSpPr>
          <p:cNvPr id="46116" name="Text Box 41"/>
          <p:cNvSpPr txBox="1">
            <a:spLocks noChangeArrowheads="1"/>
          </p:cNvSpPr>
          <p:nvPr/>
        </p:nvSpPr>
        <p:spPr bwMode="auto">
          <a:xfrm>
            <a:off x="8382000" y="3124200"/>
            <a:ext cx="914400" cy="473075"/>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Use of</a:t>
            </a:r>
          </a:p>
          <a:p>
            <a:pPr eaLnBrk="0" hangingPunct="0">
              <a:spcBef>
                <a:spcPct val="50000"/>
              </a:spcBef>
            </a:pPr>
            <a:r>
              <a:rPr lang="en-US" sz="1000">
                <a:latin typeface="Arial" pitchFamily="34" charset="0"/>
              </a:rPr>
              <a:t>knowledge</a:t>
            </a:r>
          </a:p>
        </p:txBody>
      </p:sp>
      <p:sp>
        <p:nvSpPr>
          <p:cNvPr id="46117" name="Text Box 42"/>
          <p:cNvSpPr txBox="1">
            <a:spLocks noChangeArrowheads="1"/>
          </p:cNvSpPr>
          <p:nvPr/>
        </p:nvSpPr>
        <p:spPr bwMode="auto">
          <a:xfrm>
            <a:off x="1524000" y="2438400"/>
            <a:ext cx="990600" cy="549275"/>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Data organization ; storage</a:t>
            </a:r>
          </a:p>
        </p:txBody>
      </p:sp>
      <p:sp>
        <p:nvSpPr>
          <p:cNvPr id="46118" name="Text Box 43"/>
          <p:cNvSpPr txBox="1">
            <a:spLocks noChangeArrowheads="1"/>
          </p:cNvSpPr>
          <p:nvPr/>
        </p:nvSpPr>
        <p:spPr bwMode="auto">
          <a:xfrm>
            <a:off x="4953000" y="4267200"/>
            <a:ext cx="533400" cy="244475"/>
          </a:xfrm>
          <a:prstGeom prst="rect">
            <a:avLst/>
          </a:prstGeom>
          <a:noFill/>
          <a:ln w="9525">
            <a:noFill/>
            <a:miter lim="800000"/>
            <a:headEnd/>
            <a:tailEnd/>
          </a:ln>
        </p:spPr>
        <p:txBody>
          <a:bodyPr>
            <a:spAutoFit/>
          </a:bodyPr>
          <a:lstStyle/>
          <a:p>
            <a:pPr eaLnBrk="0" hangingPunct="0">
              <a:spcBef>
                <a:spcPct val="50000"/>
              </a:spcBef>
            </a:pPr>
            <a:r>
              <a:rPr lang="en-US" sz="1000">
                <a:latin typeface="Arial" pitchFamily="34" charset="0"/>
              </a:rPr>
              <a:t>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74638"/>
            <a:ext cx="7315200" cy="563562"/>
          </a:xfrm>
        </p:spPr>
        <p:txBody>
          <a:bodyPr/>
          <a:lstStyle/>
          <a:p>
            <a:r>
              <a:rPr lang="en-US" sz="2800" smtClean="0"/>
              <a:t>A producer wants to know….</a:t>
            </a:r>
          </a:p>
        </p:txBody>
      </p:sp>
      <p:graphicFrame>
        <p:nvGraphicFramePr>
          <p:cNvPr id="1026" name="Object 4"/>
          <p:cNvGraphicFramePr>
            <a:graphicFrameLocks noChangeAspect="1"/>
          </p:cNvGraphicFramePr>
          <p:nvPr>
            <p:ph idx="1"/>
          </p:nvPr>
        </p:nvGraphicFramePr>
        <p:xfrm>
          <a:off x="3200400" y="2743200"/>
          <a:ext cx="2424113" cy="2438400"/>
        </p:xfrm>
        <a:graphic>
          <a:graphicData uri="http://schemas.openxmlformats.org/presentationml/2006/ole">
            <p:oleObj spid="_x0000_s1026" name="Clip" r:id="rId3" imgW="3946320" imgH="3970080" progId="">
              <p:embed/>
            </p:oleObj>
          </a:graphicData>
        </a:graphic>
      </p:graphicFrame>
      <p:grpSp>
        <p:nvGrpSpPr>
          <p:cNvPr id="2" name="Group 6"/>
          <p:cNvGrpSpPr>
            <a:grpSpLocks/>
          </p:cNvGrpSpPr>
          <p:nvPr/>
        </p:nvGrpSpPr>
        <p:grpSpPr bwMode="auto">
          <a:xfrm>
            <a:off x="3048000" y="1447800"/>
            <a:ext cx="2514600" cy="1576388"/>
            <a:chOff x="1920" y="1008"/>
            <a:chExt cx="1545" cy="897"/>
          </a:xfrm>
        </p:grpSpPr>
        <p:sp>
          <p:nvSpPr>
            <p:cNvPr id="6151" name="Oval 7"/>
            <p:cNvSpPr>
              <a:spLocks noChangeArrowheads="1"/>
            </p:cNvSpPr>
            <p:nvPr/>
          </p:nvSpPr>
          <p:spPr bwMode="auto">
            <a:xfrm>
              <a:off x="1920" y="1008"/>
              <a:ext cx="1545" cy="686"/>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Which are our</a:t>
              </a:r>
              <a:br>
                <a:rPr lang="en-US">
                  <a:latin typeface="Tahoma" pitchFamily="34" charset="0"/>
                </a:rPr>
              </a:br>
              <a:r>
                <a:rPr lang="en-US">
                  <a:latin typeface="Tahoma" pitchFamily="34" charset="0"/>
                </a:rPr>
                <a:t> lowest/highest margin </a:t>
              </a:r>
              <a:br>
                <a:rPr lang="en-US">
                  <a:latin typeface="Tahoma" pitchFamily="34" charset="0"/>
                </a:rPr>
              </a:br>
              <a:r>
                <a:rPr lang="en-US">
                  <a:latin typeface="Tahoma" pitchFamily="34" charset="0"/>
                </a:rPr>
                <a:t>customers ?</a:t>
              </a:r>
              <a:endParaRPr lang="en-US" sz="1400">
                <a:latin typeface="Times New Roman" pitchFamily="18" charset="0"/>
              </a:endParaRPr>
            </a:p>
          </p:txBody>
        </p:sp>
        <p:sp>
          <p:nvSpPr>
            <p:cNvPr id="1045" name="Line 8"/>
            <p:cNvSpPr>
              <a:spLocks noChangeShapeType="1"/>
            </p:cNvSpPr>
            <p:nvPr/>
          </p:nvSpPr>
          <p:spPr bwMode="auto">
            <a:xfrm>
              <a:off x="2688" y="1680"/>
              <a:ext cx="0" cy="225"/>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3" name="Group 9"/>
          <p:cNvGrpSpPr>
            <a:grpSpLocks/>
          </p:cNvGrpSpPr>
          <p:nvPr/>
        </p:nvGrpSpPr>
        <p:grpSpPr bwMode="auto">
          <a:xfrm>
            <a:off x="5486400" y="2286000"/>
            <a:ext cx="3048000" cy="1447800"/>
            <a:chOff x="3456" y="1440"/>
            <a:chExt cx="1920" cy="912"/>
          </a:xfrm>
        </p:grpSpPr>
        <p:sp>
          <p:nvSpPr>
            <p:cNvPr id="6154" name="Oval 10"/>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Who are my customers </a:t>
              </a:r>
              <a:br>
                <a:rPr lang="en-US">
                  <a:latin typeface="Tahoma" pitchFamily="34" charset="0"/>
                </a:rPr>
              </a:br>
              <a:r>
                <a:rPr lang="en-US">
                  <a:latin typeface="Tahoma" pitchFamily="34" charset="0"/>
                </a:rPr>
                <a:t>and what products </a:t>
              </a:r>
              <a:br>
                <a:rPr lang="en-US">
                  <a:latin typeface="Tahoma" pitchFamily="34" charset="0"/>
                </a:rPr>
              </a:br>
              <a:r>
                <a:rPr lang="en-US">
                  <a:latin typeface="Tahoma" pitchFamily="34" charset="0"/>
                </a:rPr>
                <a:t>are they buying?</a:t>
              </a:r>
              <a:endParaRPr lang="en-US" sz="1400">
                <a:latin typeface="Times New Roman" pitchFamily="18" charset="0"/>
              </a:endParaRPr>
            </a:p>
          </p:txBody>
        </p:sp>
        <p:sp>
          <p:nvSpPr>
            <p:cNvPr id="1043" name="Line 11"/>
            <p:cNvSpPr>
              <a:spLocks noChangeShapeType="1"/>
            </p:cNvSpPr>
            <p:nvPr/>
          </p:nvSpPr>
          <p:spPr bwMode="auto">
            <a:xfrm flipH="1">
              <a:off x="3456" y="2112"/>
              <a:ext cx="254" cy="96"/>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4" name="Group 12"/>
          <p:cNvGrpSpPr>
            <a:grpSpLocks/>
          </p:cNvGrpSpPr>
          <p:nvPr/>
        </p:nvGrpSpPr>
        <p:grpSpPr bwMode="auto">
          <a:xfrm>
            <a:off x="457200" y="2743200"/>
            <a:ext cx="2819400" cy="1196975"/>
            <a:chOff x="288" y="1728"/>
            <a:chExt cx="1776" cy="754"/>
          </a:xfrm>
        </p:grpSpPr>
        <p:sp>
          <p:nvSpPr>
            <p:cNvPr id="6157" name="Oval 13"/>
            <p:cNvSpPr>
              <a:spLocks noChangeArrowheads="1"/>
            </p:cNvSpPr>
            <p:nvPr/>
          </p:nvSpPr>
          <p:spPr bwMode="auto">
            <a:xfrm>
              <a:off x="288" y="1728"/>
              <a:ext cx="1536"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is the most </a:t>
              </a:r>
              <a:br>
                <a:rPr lang="en-US">
                  <a:latin typeface="Tahoma" pitchFamily="34" charset="0"/>
                </a:rPr>
              </a:br>
              <a:r>
                <a:rPr lang="en-US">
                  <a:latin typeface="Tahoma" pitchFamily="34" charset="0"/>
                </a:rPr>
                <a:t>effective distribution </a:t>
              </a:r>
              <a:br>
                <a:rPr lang="en-US">
                  <a:latin typeface="Tahoma" pitchFamily="34" charset="0"/>
                </a:rPr>
              </a:br>
              <a:r>
                <a:rPr lang="en-US">
                  <a:latin typeface="Tahoma" pitchFamily="34" charset="0"/>
                </a:rPr>
                <a:t>channel?</a:t>
              </a:r>
              <a:endParaRPr lang="en-US" sz="1400">
                <a:latin typeface="Times New Roman" pitchFamily="18" charset="0"/>
              </a:endParaRPr>
            </a:p>
          </p:txBody>
        </p:sp>
        <p:sp>
          <p:nvSpPr>
            <p:cNvPr id="1041" name="Line 14"/>
            <p:cNvSpPr>
              <a:spLocks noChangeShapeType="1"/>
            </p:cNvSpPr>
            <p:nvPr/>
          </p:nvSpPr>
          <p:spPr bwMode="auto">
            <a:xfrm>
              <a:off x="1824" y="2160"/>
              <a:ext cx="240" cy="48"/>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5" name="Group 15"/>
          <p:cNvGrpSpPr>
            <a:grpSpLocks/>
          </p:cNvGrpSpPr>
          <p:nvPr/>
        </p:nvGrpSpPr>
        <p:grpSpPr bwMode="auto">
          <a:xfrm>
            <a:off x="228600" y="4114800"/>
            <a:ext cx="3154363" cy="1600200"/>
            <a:chOff x="96" y="2592"/>
            <a:chExt cx="1987" cy="914"/>
          </a:xfrm>
        </p:grpSpPr>
        <p:sp>
          <p:nvSpPr>
            <p:cNvPr id="6160" name="Oval 16"/>
            <p:cNvSpPr>
              <a:spLocks noChangeArrowheads="1"/>
            </p:cNvSpPr>
            <p:nvPr/>
          </p:nvSpPr>
          <p:spPr bwMode="auto">
            <a:xfrm>
              <a:off x="96" y="2592"/>
              <a:ext cx="1619" cy="91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product prom-</a:t>
              </a:r>
              <a:br>
                <a:rPr lang="en-US">
                  <a:latin typeface="Tahoma" pitchFamily="34" charset="0"/>
                </a:rPr>
              </a:br>
              <a:r>
                <a:rPr lang="en-US">
                  <a:latin typeface="Tahoma" pitchFamily="34" charset="0"/>
                </a:rPr>
                <a:t>-otions have the biggest </a:t>
              </a:r>
              <a:br>
                <a:rPr lang="en-US">
                  <a:latin typeface="Tahoma" pitchFamily="34" charset="0"/>
                </a:rPr>
              </a:br>
              <a:r>
                <a:rPr lang="en-US">
                  <a:latin typeface="Tahoma" pitchFamily="34" charset="0"/>
                </a:rPr>
                <a:t>impact on revenue?</a:t>
              </a:r>
              <a:endParaRPr lang="en-US" sz="1400">
                <a:latin typeface="Times New Roman" pitchFamily="18" charset="0"/>
              </a:endParaRPr>
            </a:p>
          </p:txBody>
        </p:sp>
        <p:sp>
          <p:nvSpPr>
            <p:cNvPr id="1039" name="Line 17"/>
            <p:cNvSpPr>
              <a:spLocks noChangeShapeType="1"/>
            </p:cNvSpPr>
            <p:nvPr/>
          </p:nvSpPr>
          <p:spPr bwMode="auto">
            <a:xfrm flipV="1">
              <a:off x="1728" y="3024"/>
              <a:ext cx="355" cy="0"/>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6" name="Group 18"/>
          <p:cNvGrpSpPr>
            <a:grpSpLocks/>
          </p:cNvGrpSpPr>
          <p:nvPr/>
        </p:nvGrpSpPr>
        <p:grpSpPr bwMode="auto">
          <a:xfrm>
            <a:off x="3124200" y="5029200"/>
            <a:ext cx="2570163" cy="1676400"/>
            <a:chOff x="1968" y="3168"/>
            <a:chExt cx="1619" cy="1056"/>
          </a:xfrm>
        </p:grpSpPr>
        <p:sp>
          <p:nvSpPr>
            <p:cNvPr id="6163" name="Oval 19"/>
            <p:cNvSpPr>
              <a:spLocks noChangeArrowheads="1"/>
            </p:cNvSpPr>
            <p:nvPr/>
          </p:nvSpPr>
          <p:spPr bwMode="auto">
            <a:xfrm>
              <a:off x="1968" y="3360"/>
              <a:ext cx="1619"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impact will </a:t>
              </a:r>
              <a:br>
                <a:rPr lang="en-US">
                  <a:latin typeface="Tahoma" pitchFamily="34" charset="0"/>
                </a:rPr>
              </a:br>
              <a:r>
                <a:rPr lang="en-US">
                  <a:latin typeface="Tahoma" pitchFamily="34" charset="0"/>
                </a:rPr>
                <a:t>new products/services </a:t>
              </a:r>
            </a:p>
            <a:p>
              <a:pPr algn="ctr" eaLnBrk="0" hangingPunct="0">
                <a:defRPr/>
              </a:pPr>
              <a:r>
                <a:rPr lang="en-US">
                  <a:latin typeface="Tahoma" pitchFamily="34" charset="0"/>
                </a:rPr>
                <a:t>have on revenue </a:t>
              </a:r>
              <a:br>
                <a:rPr lang="en-US">
                  <a:latin typeface="Tahoma" pitchFamily="34" charset="0"/>
                </a:rPr>
              </a:br>
              <a:r>
                <a:rPr lang="en-US">
                  <a:latin typeface="Tahoma" pitchFamily="34" charset="0"/>
                </a:rPr>
                <a:t>and margins?</a:t>
              </a:r>
              <a:endParaRPr lang="en-US" sz="1400">
                <a:latin typeface="Times New Roman" pitchFamily="18" charset="0"/>
              </a:endParaRPr>
            </a:p>
          </p:txBody>
        </p:sp>
        <p:sp>
          <p:nvSpPr>
            <p:cNvPr id="1037" name="Line 20"/>
            <p:cNvSpPr>
              <a:spLocks noChangeShapeType="1"/>
            </p:cNvSpPr>
            <p:nvPr/>
          </p:nvSpPr>
          <p:spPr bwMode="auto">
            <a:xfrm flipV="1">
              <a:off x="2784" y="3168"/>
              <a:ext cx="0" cy="192"/>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7" name="Group 21"/>
          <p:cNvGrpSpPr>
            <a:grpSpLocks/>
          </p:cNvGrpSpPr>
          <p:nvPr/>
        </p:nvGrpSpPr>
        <p:grpSpPr bwMode="auto">
          <a:xfrm>
            <a:off x="5410200" y="4343400"/>
            <a:ext cx="3554413" cy="1239838"/>
            <a:chOff x="3360" y="2688"/>
            <a:chExt cx="2239" cy="781"/>
          </a:xfrm>
        </p:grpSpPr>
        <p:sp>
          <p:nvSpPr>
            <p:cNvPr id="6166" name="Oval 22"/>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Which customers</a:t>
              </a:r>
              <a:br>
                <a:rPr lang="en-US">
                  <a:latin typeface="Tahoma" pitchFamily="34" charset="0"/>
                </a:rPr>
              </a:br>
              <a:r>
                <a:rPr lang="en-US">
                  <a:latin typeface="Tahoma" pitchFamily="34" charset="0"/>
                </a:rPr>
                <a:t> are most likely to go </a:t>
              </a:r>
              <a:br>
                <a:rPr lang="en-US">
                  <a:latin typeface="Tahoma" pitchFamily="34" charset="0"/>
                </a:rPr>
              </a:br>
              <a:r>
                <a:rPr lang="en-US">
                  <a:latin typeface="Tahoma" pitchFamily="34" charset="0"/>
                </a:rPr>
                <a:t>to the competition ?</a:t>
              </a:r>
              <a:r>
                <a:rPr lang="en-US" sz="1400">
                  <a:latin typeface="Times New Roman" pitchFamily="18" charset="0"/>
                </a:rPr>
                <a:t> </a:t>
              </a:r>
            </a:p>
          </p:txBody>
        </p:sp>
        <p:sp>
          <p:nvSpPr>
            <p:cNvPr id="1035" name="Line 23"/>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457200" y="304800"/>
            <a:ext cx="8305800" cy="5410200"/>
          </a:xfrm>
        </p:spPr>
        <p:txBody>
          <a:bodyPr/>
          <a:lstStyle/>
          <a:p>
            <a:pPr>
              <a:lnSpc>
                <a:spcPct val="80000"/>
              </a:lnSpc>
            </a:pPr>
            <a:r>
              <a:rPr lang="en-US" sz="2800" smtClean="0"/>
              <a:t>Businesses run on information and the knowledge of how to put that information to use. </a:t>
            </a:r>
          </a:p>
          <a:p>
            <a:pPr>
              <a:lnSpc>
                <a:spcPct val="80000"/>
              </a:lnSpc>
              <a:buFontTx/>
              <a:buNone/>
            </a:pPr>
            <a:r>
              <a:rPr lang="en-US" sz="2800" smtClean="0"/>
              <a:t> </a:t>
            </a:r>
          </a:p>
          <a:p>
            <a:pPr>
              <a:lnSpc>
                <a:spcPct val="80000"/>
              </a:lnSpc>
            </a:pPr>
            <a:r>
              <a:rPr lang="en-US" sz="2800" smtClean="0"/>
              <a:t>Knowledge is not readily available, it is continuously constructed from data and/or information, in a process that may not be simple or easy.</a:t>
            </a:r>
          </a:p>
          <a:p>
            <a:pPr>
              <a:lnSpc>
                <a:spcPct val="80000"/>
              </a:lnSpc>
              <a:buFontTx/>
              <a:buNone/>
            </a:pPr>
            <a:endParaRPr lang="en-US" sz="2800" smtClean="0"/>
          </a:p>
          <a:p>
            <a:pPr>
              <a:lnSpc>
                <a:spcPct val="80000"/>
              </a:lnSpc>
            </a:pPr>
            <a:r>
              <a:rPr lang="en-US" sz="2800" smtClean="0"/>
              <a:t>The transformation of data into knowledge may be accomplished in several ways </a:t>
            </a:r>
          </a:p>
          <a:p>
            <a:pPr>
              <a:lnSpc>
                <a:spcPct val="80000"/>
              </a:lnSpc>
            </a:pPr>
            <a:endParaRPr lang="en-US" sz="2800" smtClean="0"/>
          </a:p>
          <a:p>
            <a:pPr>
              <a:lnSpc>
                <a:spcPct val="80000"/>
              </a:lnSpc>
              <a:buFontTx/>
              <a:buNone/>
            </a:pPr>
            <a:r>
              <a:rPr lang="en-US" sz="2800" smtClean="0"/>
              <a:t>Data collection from various sources stored in simple databases </a:t>
            </a:r>
          </a:p>
          <a:p>
            <a:pPr>
              <a:lnSpc>
                <a:spcPct val="80000"/>
              </a:lnSpc>
              <a:buFontTx/>
              <a:buNone/>
            </a:pPr>
            <a:endParaRPr lang="en-US" sz="28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457200" y="304800"/>
            <a:ext cx="8382000" cy="6096000"/>
          </a:xfrm>
        </p:spPr>
        <p:txBody>
          <a:bodyPr/>
          <a:lstStyle/>
          <a:p>
            <a:r>
              <a:rPr lang="en-US" sz="2000" smtClean="0"/>
              <a:t>Data can be processed, organized, and stored in a data warehouse and then analyzed (e.g.) by using analytical processing) by end users for decision support. </a:t>
            </a:r>
          </a:p>
          <a:p>
            <a:r>
              <a:rPr lang="en-US" sz="2000" smtClean="0"/>
              <a:t>Some of the data are converted to information prior to storage in the data warehouse, and some of the data and/or information can be analyzed to generate knowledge.  For example, by using data mining, a process that looks for unknown relationships and patterns in the data, knowledge regarding the impact of advertising on a specific group of customers can be generated.</a:t>
            </a:r>
          </a:p>
          <a:p>
            <a:r>
              <a:rPr lang="en-US" sz="2000" smtClean="0"/>
              <a:t>This generated knowledge is stored in an organizational knowledge base, a repository of accumulated corporate knowledge and of purchased knowledge.</a:t>
            </a:r>
          </a:p>
          <a:p>
            <a:r>
              <a:rPr lang="en-US" sz="2000" smtClean="0"/>
              <a:t>  The knowledge in the knowledge base can be used to support less experienced and users, or to support complex decision making.  </a:t>
            </a:r>
          </a:p>
          <a:p>
            <a:pPr>
              <a:buFontTx/>
              <a:buNone/>
            </a:pPr>
            <a:endParaRPr lang="en-US" sz="2000" smtClean="0"/>
          </a:p>
          <a:p>
            <a:pPr>
              <a:buFontTx/>
              <a:buNone/>
            </a:pPr>
            <a:r>
              <a:rPr lang="en-US" sz="2000" smtClean="0"/>
              <a:t>Both the data and the information, at various times during the process, and the knowledge derived at the end of the process, may need to be presented to users.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smtClean="0"/>
              <a:t>Data Warehouse for Decision Support</a:t>
            </a:r>
          </a:p>
        </p:txBody>
      </p:sp>
      <p:sp>
        <p:nvSpPr>
          <p:cNvPr id="49155" name="Rectangle 3"/>
          <p:cNvSpPr>
            <a:spLocks noGrp="1" noChangeArrowheads="1"/>
          </p:cNvSpPr>
          <p:nvPr>
            <p:ph idx="1"/>
          </p:nvPr>
        </p:nvSpPr>
        <p:spPr/>
        <p:txBody>
          <a:bodyPr/>
          <a:lstStyle/>
          <a:p>
            <a:pPr>
              <a:lnSpc>
                <a:spcPct val="110000"/>
              </a:lnSpc>
            </a:pPr>
            <a:r>
              <a:rPr lang="en-US" sz="2400" smtClean="0"/>
              <a:t>Putting Information technology to help the knowledge worker make faster and better decisions</a:t>
            </a:r>
          </a:p>
          <a:p>
            <a:pPr>
              <a:lnSpc>
                <a:spcPct val="120000"/>
              </a:lnSpc>
            </a:pPr>
            <a:r>
              <a:rPr lang="en-US" sz="2400" smtClean="0"/>
              <a:t>Used to manage and control business</a:t>
            </a:r>
          </a:p>
          <a:p>
            <a:pPr>
              <a:lnSpc>
                <a:spcPct val="120000"/>
              </a:lnSpc>
            </a:pPr>
            <a:r>
              <a:rPr lang="en-US" sz="2400" smtClean="0"/>
              <a:t>Data is historical or point-in-time</a:t>
            </a:r>
          </a:p>
          <a:p>
            <a:pPr>
              <a:lnSpc>
                <a:spcPct val="120000"/>
              </a:lnSpc>
            </a:pPr>
            <a:r>
              <a:rPr lang="en-US" sz="2400" smtClean="0"/>
              <a:t>Optimized for inquiry rather than update</a:t>
            </a:r>
          </a:p>
          <a:p>
            <a:pPr>
              <a:lnSpc>
                <a:spcPct val="120000"/>
              </a:lnSpc>
            </a:pPr>
            <a:r>
              <a:rPr lang="en-US" sz="2400" smtClean="0"/>
              <a:t>Use of the system is loosely defined and can be ad-hoc</a:t>
            </a:r>
          </a:p>
          <a:p>
            <a:pPr>
              <a:lnSpc>
                <a:spcPct val="120000"/>
              </a:lnSpc>
            </a:pPr>
            <a:r>
              <a:rPr lang="en-US" sz="2400" smtClean="0"/>
              <a:t>Used by managers and end-users to understand the business and make judgments</a:t>
            </a:r>
            <a:endParaRPr lang="en-US" sz="2800" smtClean="0"/>
          </a:p>
          <a:p>
            <a:pPr>
              <a:lnSpc>
                <a:spcPct val="90000"/>
              </a:lnSpc>
            </a:pPr>
            <a:endParaRPr lang="en-US" sz="24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200" smtClean="0"/>
              <a:t>Business intelligence and data warehousing</a:t>
            </a:r>
          </a:p>
        </p:txBody>
      </p:sp>
      <p:pic>
        <p:nvPicPr>
          <p:cNvPr id="50179" name="Picture 5" descr="fg11_003">
            <a:hlinkClick r:id="rId2"/>
          </p:cNvPr>
          <p:cNvPicPr>
            <a:picLocks noGrp="1" noChangeAspect="1" noChangeArrowheads="1"/>
          </p:cNvPicPr>
          <p:nvPr>
            <p:ph idx="1"/>
          </p:nvPr>
        </p:nvPicPr>
        <p:blipFill>
          <a:blip r:embed="rId3"/>
          <a:srcRect/>
          <a:stretch>
            <a:fillRect/>
          </a:stretch>
        </p:blipFill>
        <p:spPr>
          <a:xfrm>
            <a:off x="1219200" y="1511300"/>
            <a:ext cx="6172200" cy="512445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Business Intelligence</a:t>
            </a:r>
          </a:p>
        </p:txBody>
      </p:sp>
      <p:sp>
        <p:nvSpPr>
          <p:cNvPr id="51203" name="Rectangle 3"/>
          <p:cNvSpPr>
            <a:spLocks noGrp="1" noChangeArrowheads="1"/>
          </p:cNvSpPr>
          <p:nvPr>
            <p:ph idx="1"/>
          </p:nvPr>
        </p:nvSpPr>
        <p:spPr/>
        <p:txBody>
          <a:bodyPr/>
          <a:lstStyle/>
          <a:p>
            <a:pPr>
              <a:lnSpc>
                <a:spcPct val="90000"/>
              </a:lnSpc>
            </a:pPr>
            <a:r>
              <a:rPr lang="en-US" sz="2400" smtClean="0"/>
              <a:t>One ultimate use of the data gathered and processed in the data life cycle is for business intelligence. </a:t>
            </a:r>
          </a:p>
          <a:p>
            <a:pPr>
              <a:lnSpc>
                <a:spcPct val="90000"/>
              </a:lnSpc>
            </a:pPr>
            <a:r>
              <a:rPr lang="en-US" sz="2400" smtClean="0"/>
              <a:t>Business intelligence generally involves the creation or use of a data warehouse and/or data mart for storage of data, and the use of front-end analytical tools such as Oracle’s Sales Analyzer and Financial Analyzer or Micro Strategy’s Web. </a:t>
            </a:r>
          </a:p>
          <a:p>
            <a:pPr>
              <a:lnSpc>
                <a:spcPct val="90000"/>
              </a:lnSpc>
            </a:pPr>
            <a:r>
              <a:rPr lang="en-US" sz="2400" smtClean="0"/>
              <a:t>Such tools can be employed by end users to access data, ask queries, request ad hoc (special) reports, examine scenarios, create CRM activities, devise pricing strategies, and much more.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smtClean="0"/>
              <a:t>How business intelligence works?</a:t>
            </a:r>
          </a:p>
        </p:txBody>
      </p:sp>
      <p:sp>
        <p:nvSpPr>
          <p:cNvPr id="52227" name="Rectangle 3"/>
          <p:cNvSpPr>
            <a:spLocks noGrp="1" noChangeArrowheads="1"/>
          </p:cNvSpPr>
          <p:nvPr>
            <p:ph idx="1"/>
          </p:nvPr>
        </p:nvSpPr>
        <p:spPr/>
        <p:txBody>
          <a:bodyPr/>
          <a:lstStyle/>
          <a:p>
            <a:pPr>
              <a:lnSpc>
                <a:spcPct val="80000"/>
              </a:lnSpc>
            </a:pPr>
            <a:r>
              <a:rPr lang="en-US" sz="2400" smtClean="0"/>
              <a:t>The process starts with raw data which are usually kept in corporate data bases.  For example, a national retail chain that sells everything from grills and patio furniture to plastic utensils had data about inventory, customer information, data about past promotions, and sales numbers in various databases.  </a:t>
            </a:r>
          </a:p>
          <a:p>
            <a:pPr>
              <a:lnSpc>
                <a:spcPct val="80000"/>
              </a:lnSpc>
            </a:pPr>
            <a:r>
              <a:rPr lang="en-US" sz="2400" smtClean="0"/>
              <a:t>Though all this information may be scattered across multiple systems-and may seem unrelated-business intelligence software can being it together.  This is done by using a data warehouse. </a:t>
            </a:r>
          </a:p>
          <a:p>
            <a:pPr>
              <a:lnSpc>
                <a:spcPct val="80000"/>
              </a:lnSpc>
            </a:pPr>
            <a:r>
              <a:rPr lang="en-US" sz="2400" smtClean="0"/>
              <a:t> In the data warehouse (or mart) tables can be linked, and data cubes are formed.  For instance, inventory information is linked to sales numbers and customer databases, allowing for deep analysis of information.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457200" y="533400"/>
            <a:ext cx="8153400" cy="5592763"/>
          </a:xfrm>
        </p:spPr>
        <p:txBody>
          <a:bodyPr/>
          <a:lstStyle/>
          <a:p>
            <a:pPr>
              <a:lnSpc>
                <a:spcPct val="90000"/>
              </a:lnSpc>
            </a:pPr>
            <a:r>
              <a:rPr lang="en-US" sz="2400" smtClean="0"/>
              <a:t>Using the business intelligence software the user can ask queries, request ad-hoc reports, or conduct any other analysis. </a:t>
            </a:r>
          </a:p>
          <a:p>
            <a:pPr>
              <a:lnSpc>
                <a:spcPct val="90000"/>
              </a:lnSpc>
            </a:pPr>
            <a:r>
              <a:rPr lang="en-US" sz="2400" smtClean="0"/>
              <a:t> For example, deep analysis can be carried out by performing multilayer queries.  Because all the databases are linked, one can search for what products a store has too much of, determine which of these products commonly sell with popular items, bases on previous sales.  After planning a promotion to move the excess stock along with the popular products (by bundling them together, for example), one can dig deeper to see where this promotion would be most popular (and most profitable).  The results of the request can be reports, predictions, alerts, and/or graphical presentations.  These can be disseminated to decision makers to help them in their decision-making tasks.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457200" y="914400"/>
            <a:ext cx="8229600" cy="5211763"/>
          </a:xfrm>
        </p:spPr>
        <p:txBody>
          <a:bodyPr/>
          <a:lstStyle/>
          <a:p>
            <a:pPr>
              <a:buFontTx/>
              <a:buNone/>
            </a:pPr>
            <a:r>
              <a:rPr lang="en-US" smtClean="0"/>
              <a:t>More advanced applications of business intelligence include outputs such as</a:t>
            </a:r>
          </a:p>
          <a:p>
            <a:r>
              <a:rPr lang="en-US" smtClean="0"/>
              <a:t>financial modeling</a:t>
            </a:r>
          </a:p>
          <a:p>
            <a:r>
              <a:rPr lang="en-US" smtClean="0"/>
              <a:t> budgeting</a:t>
            </a:r>
          </a:p>
          <a:p>
            <a:r>
              <a:rPr lang="en-US" smtClean="0"/>
              <a:t> resource allocation</a:t>
            </a:r>
          </a:p>
          <a:p>
            <a:r>
              <a:rPr lang="en-US" smtClean="0"/>
              <a:t> and competitive intelligence.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9" descr="ThankYouMistakeTheBeautiful">
            <a:hlinkClick r:id="rId2"/>
          </p:cNvPr>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fontScale="90000"/>
          </a:bodyPr>
          <a:lstStyle/>
          <a:p>
            <a:pPr fontAlgn="auto">
              <a:spcAft>
                <a:spcPts val="0"/>
              </a:spcAft>
              <a:defRPr/>
            </a:pPr>
            <a:r>
              <a:rPr lang="en-US" sz="4000" smtClean="0"/>
              <a:t>Data, Data everywhere</a:t>
            </a:r>
            <a:br>
              <a:rPr lang="en-US" sz="4000" smtClean="0"/>
            </a:br>
            <a:r>
              <a:rPr lang="en-US" sz="4000" smtClean="0"/>
              <a:t>yet ...</a:t>
            </a:r>
          </a:p>
        </p:txBody>
      </p:sp>
      <p:sp>
        <p:nvSpPr>
          <p:cNvPr id="16387" name="Rectangle 4"/>
          <p:cNvSpPr>
            <a:spLocks noGrp="1" noChangeArrowheads="1"/>
          </p:cNvSpPr>
          <p:nvPr>
            <p:ph type="body" sz="half" idx="1"/>
          </p:nvPr>
        </p:nvSpPr>
        <p:spPr>
          <a:xfrm>
            <a:off x="4572000" y="1371600"/>
            <a:ext cx="4038600" cy="4525963"/>
          </a:xfrm>
        </p:spPr>
        <p:txBody>
          <a:bodyPr/>
          <a:lstStyle/>
          <a:p>
            <a:r>
              <a:rPr lang="en-US" sz="1600" b="1" smtClean="0"/>
              <a:t>I can’t find the data I need</a:t>
            </a:r>
          </a:p>
          <a:p>
            <a:pPr lvl="1"/>
            <a:r>
              <a:rPr lang="en-US" sz="1600" smtClean="0"/>
              <a:t>data is scattered over the network</a:t>
            </a:r>
          </a:p>
          <a:p>
            <a:pPr lvl="1"/>
            <a:r>
              <a:rPr lang="en-US" sz="1600" smtClean="0"/>
              <a:t>many versions, subtle differences</a:t>
            </a:r>
          </a:p>
          <a:p>
            <a:r>
              <a:rPr lang="en-US" sz="1600" b="1" smtClean="0"/>
              <a:t>I can’t get the data I need</a:t>
            </a:r>
          </a:p>
          <a:p>
            <a:pPr lvl="1"/>
            <a:r>
              <a:rPr lang="en-US" sz="1600" smtClean="0"/>
              <a:t>need an expert to get the data</a:t>
            </a:r>
          </a:p>
          <a:p>
            <a:r>
              <a:rPr lang="en-US" sz="1600" b="1" smtClean="0"/>
              <a:t>I can’t understand the data I found</a:t>
            </a:r>
          </a:p>
          <a:p>
            <a:pPr lvl="1"/>
            <a:r>
              <a:rPr lang="en-US" sz="1600" smtClean="0"/>
              <a:t>available data poorly documented</a:t>
            </a:r>
          </a:p>
          <a:p>
            <a:endParaRPr lang="en-US" sz="1600" smtClean="0"/>
          </a:p>
          <a:p>
            <a:r>
              <a:rPr lang="en-US" sz="1600" b="1" smtClean="0"/>
              <a:t>I can’t use the data I found</a:t>
            </a:r>
          </a:p>
          <a:p>
            <a:pPr lvl="1"/>
            <a:r>
              <a:rPr lang="en-US" sz="1600" smtClean="0"/>
              <a:t>results are unexpected</a:t>
            </a:r>
          </a:p>
          <a:p>
            <a:pPr lvl="1"/>
            <a:r>
              <a:rPr lang="en-US" sz="1600" smtClean="0"/>
              <a:t>data needs to be transformed from one form to other</a:t>
            </a:r>
          </a:p>
          <a:p>
            <a:endParaRPr lang="en-US" sz="1600" smtClean="0"/>
          </a:p>
        </p:txBody>
      </p:sp>
      <p:grpSp>
        <p:nvGrpSpPr>
          <p:cNvPr id="16388" name="Group 6"/>
          <p:cNvGrpSpPr>
            <a:grpSpLocks/>
          </p:cNvGrpSpPr>
          <p:nvPr/>
        </p:nvGrpSpPr>
        <p:grpSpPr bwMode="auto">
          <a:xfrm>
            <a:off x="533400" y="3352800"/>
            <a:ext cx="2971800" cy="1447800"/>
            <a:chOff x="736" y="2142"/>
            <a:chExt cx="1382" cy="1139"/>
          </a:xfrm>
        </p:grpSpPr>
        <p:grpSp>
          <p:nvGrpSpPr>
            <p:cNvPr id="16558" name="Group 7"/>
            <p:cNvGrpSpPr>
              <a:grpSpLocks/>
            </p:cNvGrpSpPr>
            <p:nvPr/>
          </p:nvGrpSpPr>
          <p:grpSpPr bwMode="auto">
            <a:xfrm>
              <a:off x="736" y="2142"/>
              <a:ext cx="1382" cy="1139"/>
              <a:chOff x="736" y="2142"/>
              <a:chExt cx="1382" cy="1139"/>
            </a:xfrm>
          </p:grpSpPr>
          <p:sp>
            <p:nvSpPr>
              <p:cNvPr id="16561" name="Freeform 8"/>
              <p:cNvSpPr>
                <a:spLocks/>
              </p:cNvSpPr>
              <p:nvPr/>
            </p:nvSpPr>
            <p:spPr bwMode="auto">
              <a:xfrm>
                <a:off x="736" y="2142"/>
                <a:ext cx="1382" cy="1139"/>
              </a:xfrm>
              <a:custGeom>
                <a:avLst/>
                <a:gdLst>
                  <a:gd name="T0" fmla="*/ 7 w 2765"/>
                  <a:gd name="T1" fmla="*/ 724 h 2279"/>
                  <a:gd name="T2" fmla="*/ 18 w 2765"/>
                  <a:gd name="T3" fmla="*/ 588 h 2279"/>
                  <a:gd name="T4" fmla="*/ 0 w 2765"/>
                  <a:gd name="T5" fmla="*/ 445 h 2279"/>
                  <a:gd name="T6" fmla="*/ 18 w 2765"/>
                  <a:gd name="T7" fmla="*/ 338 h 2279"/>
                  <a:gd name="T8" fmla="*/ 110 w 2765"/>
                  <a:gd name="T9" fmla="*/ 272 h 2279"/>
                  <a:gd name="T10" fmla="*/ 352 w 2765"/>
                  <a:gd name="T11" fmla="*/ 202 h 2279"/>
                  <a:gd name="T12" fmla="*/ 547 w 2765"/>
                  <a:gd name="T13" fmla="*/ 180 h 2279"/>
                  <a:gd name="T14" fmla="*/ 706 w 2765"/>
                  <a:gd name="T15" fmla="*/ 136 h 2279"/>
                  <a:gd name="T16" fmla="*/ 801 w 2765"/>
                  <a:gd name="T17" fmla="*/ 103 h 2279"/>
                  <a:gd name="T18" fmla="*/ 901 w 2765"/>
                  <a:gd name="T19" fmla="*/ 33 h 2279"/>
                  <a:gd name="T20" fmla="*/ 1025 w 2765"/>
                  <a:gd name="T21" fmla="*/ 0 h 2279"/>
                  <a:gd name="T22" fmla="*/ 1088 w 2765"/>
                  <a:gd name="T23" fmla="*/ 30 h 2279"/>
                  <a:gd name="T24" fmla="*/ 1279 w 2765"/>
                  <a:gd name="T25" fmla="*/ 206 h 2279"/>
                  <a:gd name="T26" fmla="*/ 1382 w 2765"/>
                  <a:gd name="T27" fmla="*/ 313 h 2279"/>
                  <a:gd name="T28" fmla="*/ 1367 w 2765"/>
                  <a:gd name="T29" fmla="*/ 367 h 2279"/>
                  <a:gd name="T30" fmla="*/ 1353 w 2765"/>
                  <a:gd name="T31" fmla="*/ 537 h 2279"/>
                  <a:gd name="T32" fmla="*/ 1334 w 2765"/>
                  <a:gd name="T33" fmla="*/ 702 h 2279"/>
                  <a:gd name="T34" fmla="*/ 1283 w 2765"/>
                  <a:gd name="T35" fmla="*/ 764 h 2279"/>
                  <a:gd name="T36" fmla="*/ 1275 w 2765"/>
                  <a:gd name="T37" fmla="*/ 724 h 2279"/>
                  <a:gd name="T38" fmla="*/ 1198 w 2765"/>
                  <a:gd name="T39" fmla="*/ 698 h 2279"/>
                  <a:gd name="T40" fmla="*/ 1088 w 2765"/>
                  <a:gd name="T41" fmla="*/ 738 h 2279"/>
                  <a:gd name="T42" fmla="*/ 981 w 2765"/>
                  <a:gd name="T43" fmla="*/ 801 h 2279"/>
                  <a:gd name="T44" fmla="*/ 841 w 2765"/>
                  <a:gd name="T45" fmla="*/ 871 h 2279"/>
                  <a:gd name="T46" fmla="*/ 706 w 2765"/>
                  <a:gd name="T47" fmla="*/ 926 h 2279"/>
                  <a:gd name="T48" fmla="*/ 547 w 2765"/>
                  <a:gd name="T49" fmla="*/ 963 h 2279"/>
                  <a:gd name="T50" fmla="*/ 437 w 2765"/>
                  <a:gd name="T51" fmla="*/ 1000 h 2279"/>
                  <a:gd name="T52" fmla="*/ 419 w 2765"/>
                  <a:gd name="T53" fmla="*/ 1092 h 2279"/>
                  <a:gd name="T54" fmla="*/ 375 w 2765"/>
                  <a:gd name="T55" fmla="*/ 1139 h 2279"/>
                  <a:gd name="T56" fmla="*/ 309 w 2765"/>
                  <a:gd name="T57" fmla="*/ 1066 h 2279"/>
                  <a:gd name="T58" fmla="*/ 315 w 2765"/>
                  <a:gd name="T59" fmla="*/ 1007 h 2279"/>
                  <a:gd name="T60" fmla="*/ 147 w 2765"/>
                  <a:gd name="T61" fmla="*/ 838 h 2279"/>
                  <a:gd name="T62" fmla="*/ 58 w 2765"/>
                  <a:gd name="T63" fmla="*/ 764 h 2279"/>
                  <a:gd name="T64" fmla="*/ 58 w 2765"/>
                  <a:gd name="T65" fmla="*/ 838 h 22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5"/>
                  <a:gd name="T100" fmla="*/ 0 h 2279"/>
                  <a:gd name="T101" fmla="*/ 2765 w 2765"/>
                  <a:gd name="T102" fmla="*/ 2279 h 22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5" h="2279">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w="7938">
                <a:solidFill>
                  <a:srgbClr val="000000"/>
                </a:solidFill>
                <a:round/>
                <a:headEnd/>
                <a:tailEnd/>
              </a:ln>
            </p:spPr>
            <p:txBody>
              <a:bodyPr/>
              <a:lstStyle/>
              <a:p>
                <a:pPr eaLnBrk="0" hangingPunct="0"/>
                <a:endParaRPr lang="en-US"/>
              </a:p>
            </p:txBody>
          </p:sp>
          <p:sp>
            <p:nvSpPr>
              <p:cNvPr id="16562" name="Freeform 9"/>
              <p:cNvSpPr>
                <a:spLocks/>
              </p:cNvSpPr>
              <p:nvPr/>
            </p:nvSpPr>
            <p:spPr bwMode="auto">
              <a:xfrm>
                <a:off x="755" y="2474"/>
                <a:ext cx="1356" cy="805"/>
              </a:xfrm>
              <a:custGeom>
                <a:avLst/>
                <a:gdLst>
                  <a:gd name="T0" fmla="*/ 345 w 2713"/>
                  <a:gd name="T1" fmla="*/ 790 h 1611"/>
                  <a:gd name="T2" fmla="*/ 349 w 2713"/>
                  <a:gd name="T3" fmla="*/ 713 h 1611"/>
                  <a:gd name="T4" fmla="*/ 345 w 2713"/>
                  <a:gd name="T5" fmla="*/ 544 h 1611"/>
                  <a:gd name="T6" fmla="*/ 345 w 2713"/>
                  <a:gd name="T7" fmla="*/ 419 h 1611"/>
                  <a:gd name="T8" fmla="*/ 327 w 2713"/>
                  <a:gd name="T9" fmla="*/ 386 h 1611"/>
                  <a:gd name="T10" fmla="*/ 190 w 2713"/>
                  <a:gd name="T11" fmla="*/ 242 h 1611"/>
                  <a:gd name="T12" fmla="*/ 102 w 2713"/>
                  <a:gd name="T13" fmla="*/ 154 h 1611"/>
                  <a:gd name="T14" fmla="*/ 29 w 2713"/>
                  <a:gd name="T15" fmla="*/ 91 h 1611"/>
                  <a:gd name="T16" fmla="*/ 0 w 2713"/>
                  <a:gd name="T17" fmla="*/ 59 h 1611"/>
                  <a:gd name="T18" fmla="*/ 7 w 2713"/>
                  <a:gd name="T19" fmla="*/ 40 h 1611"/>
                  <a:gd name="T20" fmla="*/ 18 w 2713"/>
                  <a:gd name="T21" fmla="*/ 40 h 1611"/>
                  <a:gd name="T22" fmla="*/ 69 w 2713"/>
                  <a:gd name="T23" fmla="*/ 95 h 1611"/>
                  <a:gd name="T24" fmla="*/ 139 w 2713"/>
                  <a:gd name="T25" fmla="*/ 150 h 1611"/>
                  <a:gd name="T26" fmla="*/ 206 w 2713"/>
                  <a:gd name="T27" fmla="*/ 239 h 1611"/>
                  <a:gd name="T28" fmla="*/ 268 w 2713"/>
                  <a:gd name="T29" fmla="*/ 305 h 1611"/>
                  <a:gd name="T30" fmla="*/ 327 w 2713"/>
                  <a:gd name="T31" fmla="*/ 349 h 1611"/>
                  <a:gd name="T32" fmla="*/ 363 w 2713"/>
                  <a:gd name="T33" fmla="*/ 382 h 1611"/>
                  <a:gd name="T34" fmla="*/ 389 w 2713"/>
                  <a:gd name="T35" fmla="*/ 375 h 1611"/>
                  <a:gd name="T36" fmla="*/ 415 w 2713"/>
                  <a:gd name="T37" fmla="*/ 357 h 1611"/>
                  <a:gd name="T38" fmla="*/ 496 w 2713"/>
                  <a:gd name="T39" fmla="*/ 338 h 1611"/>
                  <a:gd name="T40" fmla="*/ 643 w 2713"/>
                  <a:gd name="T41" fmla="*/ 298 h 1611"/>
                  <a:gd name="T42" fmla="*/ 731 w 2713"/>
                  <a:gd name="T43" fmla="*/ 250 h 1611"/>
                  <a:gd name="T44" fmla="*/ 834 w 2713"/>
                  <a:gd name="T45" fmla="*/ 206 h 1611"/>
                  <a:gd name="T46" fmla="*/ 941 w 2713"/>
                  <a:gd name="T47" fmla="*/ 165 h 1611"/>
                  <a:gd name="T48" fmla="*/ 1051 w 2713"/>
                  <a:gd name="T49" fmla="*/ 117 h 1611"/>
                  <a:gd name="T50" fmla="*/ 1129 w 2713"/>
                  <a:gd name="T51" fmla="*/ 91 h 1611"/>
                  <a:gd name="T52" fmla="*/ 1220 w 2713"/>
                  <a:gd name="T53" fmla="*/ 51 h 1611"/>
                  <a:gd name="T54" fmla="*/ 1293 w 2713"/>
                  <a:gd name="T55" fmla="*/ 33 h 1611"/>
                  <a:gd name="T56" fmla="*/ 1356 w 2713"/>
                  <a:gd name="T57" fmla="*/ 0 h 1611"/>
                  <a:gd name="T58" fmla="*/ 1334 w 2713"/>
                  <a:gd name="T59" fmla="*/ 59 h 1611"/>
                  <a:gd name="T60" fmla="*/ 1297 w 2713"/>
                  <a:gd name="T61" fmla="*/ 59 h 1611"/>
                  <a:gd name="T62" fmla="*/ 1250 w 2713"/>
                  <a:gd name="T63" fmla="*/ 69 h 1611"/>
                  <a:gd name="T64" fmla="*/ 1165 w 2713"/>
                  <a:gd name="T65" fmla="*/ 95 h 1611"/>
                  <a:gd name="T66" fmla="*/ 1103 w 2713"/>
                  <a:gd name="T67" fmla="*/ 121 h 1611"/>
                  <a:gd name="T68" fmla="*/ 1025 w 2713"/>
                  <a:gd name="T69" fmla="*/ 147 h 1611"/>
                  <a:gd name="T70" fmla="*/ 974 w 2713"/>
                  <a:gd name="T71" fmla="*/ 173 h 1611"/>
                  <a:gd name="T72" fmla="*/ 889 w 2713"/>
                  <a:gd name="T73" fmla="*/ 206 h 1611"/>
                  <a:gd name="T74" fmla="*/ 834 w 2713"/>
                  <a:gd name="T75" fmla="*/ 206 h 1611"/>
                  <a:gd name="T76" fmla="*/ 753 w 2713"/>
                  <a:gd name="T77" fmla="*/ 264 h 1611"/>
                  <a:gd name="T78" fmla="*/ 698 w 2713"/>
                  <a:gd name="T79" fmla="*/ 290 h 1611"/>
                  <a:gd name="T80" fmla="*/ 628 w 2713"/>
                  <a:gd name="T81" fmla="*/ 316 h 1611"/>
                  <a:gd name="T82" fmla="*/ 540 w 2713"/>
                  <a:gd name="T83" fmla="*/ 346 h 1611"/>
                  <a:gd name="T84" fmla="*/ 470 w 2713"/>
                  <a:gd name="T85" fmla="*/ 363 h 1611"/>
                  <a:gd name="T86" fmla="*/ 422 w 2713"/>
                  <a:gd name="T87" fmla="*/ 386 h 1611"/>
                  <a:gd name="T88" fmla="*/ 379 w 2713"/>
                  <a:gd name="T89" fmla="*/ 408 h 1611"/>
                  <a:gd name="T90" fmla="*/ 368 w 2713"/>
                  <a:gd name="T91" fmla="*/ 467 h 1611"/>
                  <a:gd name="T92" fmla="*/ 368 w 2713"/>
                  <a:gd name="T93" fmla="*/ 606 h 1611"/>
                  <a:gd name="T94" fmla="*/ 368 w 2713"/>
                  <a:gd name="T95" fmla="*/ 702 h 1611"/>
                  <a:gd name="T96" fmla="*/ 374 w 2713"/>
                  <a:gd name="T97" fmla="*/ 783 h 1611"/>
                  <a:gd name="T98" fmla="*/ 353 w 2713"/>
                  <a:gd name="T99" fmla="*/ 805 h 1611"/>
                  <a:gd name="T100" fmla="*/ 345 w 2713"/>
                  <a:gd name="T101" fmla="*/ 790 h 16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13"/>
                  <a:gd name="T154" fmla="*/ 0 h 1611"/>
                  <a:gd name="T155" fmla="*/ 2713 w 2713"/>
                  <a:gd name="T156" fmla="*/ 1611 h 161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13" h="1611">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w="9525">
                <a:noFill/>
                <a:round/>
                <a:headEnd/>
                <a:tailEnd/>
              </a:ln>
            </p:spPr>
            <p:txBody>
              <a:bodyPr/>
              <a:lstStyle/>
              <a:p>
                <a:pPr eaLnBrk="0" hangingPunct="0"/>
                <a:endParaRPr lang="en-US"/>
              </a:p>
            </p:txBody>
          </p:sp>
        </p:grpSp>
        <p:sp>
          <p:nvSpPr>
            <p:cNvPr id="16559" name="Freeform 10"/>
            <p:cNvSpPr>
              <a:spLocks/>
            </p:cNvSpPr>
            <p:nvPr/>
          </p:nvSpPr>
          <p:spPr bwMode="auto">
            <a:xfrm>
              <a:off x="1309" y="2326"/>
              <a:ext cx="328" cy="227"/>
            </a:xfrm>
            <a:custGeom>
              <a:avLst/>
              <a:gdLst>
                <a:gd name="T0" fmla="*/ 4 w 655"/>
                <a:gd name="T1" fmla="*/ 66 h 456"/>
                <a:gd name="T2" fmla="*/ 85 w 655"/>
                <a:gd name="T3" fmla="*/ 48 h 456"/>
                <a:gd name="T4" fmla="*/ 133 w 655"/>
                <a:gd name="T5" fmla="*/ 26 h 456"/>
                <a:gd name="T6" fmla="*/ 166 w 655"/>
                <a:gd name="T7" fmla="*/ 0 h 456"/>
                <a:gd name="T8" fmla="*/ 199 w 655"/>
                <a:gd name="T9" fmla="*/ 33 h 456"/>
                <a:gd name="T10" fmla="*/ 250 w 655"/>
                <a:gd name="T11" fmla="*/ 81 h 456"/>
                <a:gd name="T12" fmla="*/ 295 w 655"/>
                <a:gd name="T13" fmla="*/ 107 h 456"/>
                <a:gd name="T14" fmla="*/ 328 w 655"/>
                <a:gd name="T15" fmla="*/ 140 h 456"/>
                <a:gd name="T16" fmla="*/ 309 w 655"/>
                <a:gd name="T17" fmla="*/ 169 h 456"/>
                <a:gd name="T18" fmla="*/ 244 w 655"/>
                <a:gd name="T19" fmla="*/ 198 h 456"/>
                <a:gd name="T20" fmla="*/ 177 w 655"/>
                <a:gd name="T21" fmla="*/ 227 h 456"/>
                <a:gd name="T22" fmla="*/ 148 w 655"/>
                <a:gd name="T23" fmla="*/ 227 h 456"/>
                <a:gd name="T24" fmla="*/ 107 w 655"/>
                <a:gd name="T25" fmla="*/ 176 h 456"/>
                <a:gd name="T26" fmla="*/ 67 w 655"/>
                <a:gd name="T27" fmla="*/ 143 h 456"/>
                <a:gd name="T28" fmla="*/ 26 w 655"/>
                <a:gd name="T29" fmla="*/ 121 h 456"/>
                <a:gd name="T30" fmla="*/ 0 w 655"/>
                <a:gd name="T31" fmla="*/ 85 h 456"/>
                <a:gd name="T32" fmla="*/ 4 w 655"/>
                <a:gd name="T33" fmla="*/ 66 h 4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5"/>
                <a:gd name="T52" fmla="*/ 0 h 456"/>
                <a:gd name="T53" fmla="*/ 655 w 655"/>
                <a:gd name="T54" fmla="*/ 456 h 4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5" h="456">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w="7938">
              <a:solidFill>
                <a:srgbClr val="000000"/>
              </a:solidFill>
              <a:round/>
              <a:headEnd/>
              <a:tailEnd/>
            </a:ln>
          </p:spPr>
          <p:txBody>
            <a:bodyPr/>
            <a:lstStyle/>
            <a:p>
              <a:pPr eaLnBrk="0" hangingPunct="0"/>
              <a:endParaRPr lang="en-US"/>
            </a:p>
          </p:txBody>
        </p:sp>
        <p:sp>
          <p:nvSpPr>
            <p:cNvPr id="16560" name="Freeform 11"/>
            <p:cNvSpPr>
              <a:spLocks/>
            </p:cNvSpPr>
            <p:nvPr/>
          </p:nvSpPr>
          <p:spPr bwMode="auto">
            <a:xfrm>
              <a:off x="1372" y="2326"/>
              <a:ext cx="70" cy="115"/>
            </a:xfrm>
            <a:custGeom>
              <a:avLst/>
              <a:gdLst>
                <a:gd name="T0" fmla="*/ 67 w 141"/>
                <a:gd name="T1" fmla="*/ 96 h 228"/>
                <a:gd name="T2" fmla="*/ 12 w 141"/>
                <a:gd name="T3" fmla="*/ 0 h 228"/>
                <a:gd name="T4" fmla="*/ 0 w 141"/>
                <a:gd name="T5" fmla="*/ 8 h 228"/>
                <a:gd name="T6" fmla="*/ 4 w 141"/>
                <a:gd name="T7" fmla="*/ 19 h 228"/>
                <a:gd name="T8" fmla="*/ 56 w 141"/>
                <a:gd name="T9" fmla="*/ 111 h 228"/>
                <a:gd name="T10" fmla="*/ 70 w 141"/>
                <a:gd name="T11" fmla="*/ 115 h 228"/>
                <a:gd name="T12" fmla="*/ 67 w 141"/>
                <a:gd name="T13" fmla="*/ 96 h 228"/>
                <a:gd name="T14" fmla="*/ 0 60000 65536"/>
                <a:gd name="T15" fmla="*/ 0 60000 65536"/>
                <a:gd name="T16" fmla="*/ 0 60000 65536"/>
                <a:gd name="T17" fmla="*/ 0 60000 65536"/>
                <a:gd name="T18" fmla="*/ 0 60000 65536"/>
                <a:gd name="T19" fmla="*/ 0 60000 65536"/>
                <a:gd name="T20" fmla="*/ 0 60000 65536"/>
                <a:gd name="T21" fmla="*/ 0 w 141"/>
                <a:gd name="T22" fmla="*/ 0 h 228"/>
                <a:gd name="T23" fmla="*/ 141 w 141"/>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 h="228">
                  <a:moveTo>
                    <a:pt x="134" y="191"/>
                  </a:moveTo>
                  <a:lnTo>
                    <a:pt x="24" y="0"/>
                  </a:lnTo>
                  <a:lnTo>
                    <a:pt x="0" y="15"/>
                  </a:lnTo>
                  <a:lnTo>
                    <a:pt x="9" y="37"/>
                  </a:lnTo>
                  <a:lnTo>
                    <a:pt x="113" y="221"/>
                  </a:lnTo>
                  <a:lnTo>
                    <a:pt x="141" y="228"/>
                  </a:lnTo>
                  <a:lnTo>
                    <a:pt x="134" y="191"/>
                  </a:lnTo>
                  <a:close/>
                </a:path>
              </a:pathLst>
            </a:custGeom>
            <a:solidFill>
              <a:srgbClr val="000000"/>
            </a:solidFill>
            <a:ln w="9525">
              <a:noFill/>
              <a:round/>
              <a:headEnd/>
              <a:tailEnd/>
            </a:ln>
          </p:spPr>
          <p:txBody>
            <a:bodyPr/>
            <a:lstStyle/>
            <a:p>
              <a:pPr eaLnBrk="0" hangingPunct="0"/>
              <a:endParaRPr lang="en-US"/>
            </a:p>
          </p:txBody>
        </p:sp>
      </p:grpSp>
      <p:grpSp>
        <p:nvGrpSpPr>
          <p:cNvPr id="4" name="Group 12"/>
          <p:cNvGrpSpPr>
            <a:grpSpLocks/>
          </p:cNvGrpSpPr>
          <p:nvPr/>
        </p:nvGrpSpPr>
        <p:grpSpPr bwMode="auto">
          <a:xfrm>
            <a:off x="677863" y="3979863"/>
            <a:ext cx="639762" cy="1446212"/>
            <a:chOff x="427" y="2507"/>
            <a:chExt cx="403" cy="911"/>
          </a:xfrm>
        </p:grpSpPr>
        <p:sp>
          <p:nvSpPr>
            <p:cNvPr id="16541" name="Freeform 13"/>
            <p:cNvSpPr>
              <a:spLocks/>
            </p:cNvSpPr>
            <p:nvPr/>
          </p:nvSpPr>
          <p:spPr bwMode="auto">
            <a:xfrm>
              <a:off x="435" y="2547"/>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5 w 424"/>
                <a:gd name="T33" fmla="*/ 638 h 1717"/>
                <a:gd name="T34" fmla="*/ 22 w 424"/>
                <a:gd name="T35" fmla="*/ 613 h 1717"/>
                <a:gd name="T36" fmla="*/ 19 w 424"/>
                <a:gd name="T37" fmla="*/ 599 h 1717"/>
                <a:gd name="T38" fmla="*/ 11 w 424"/>
                <a:gd name="T39" fmla="*/ 577 h 1717"/>
                <a:gd name="T40" fmla="*/ 8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8 w 424"/>
                <a:gd name="T75" fmla="*/ 195 h 1717"/>
                <a:gd name="T76" fmla="*/ 2 w 424"/>
                <a:gd name="T77" fmla="*/ 164 h 1717"/>
                <a:gd name="T78" fmla="*/ 7 w 424"/>
                <a:gd name="T79" fmla="*/ 147 h 1717"/>
                <a:gd name="T80" fmla="*/ 27 w 424"/>
                <a:gd name="T81" fmla="*/ 132 h 1717"/>
                <a:gd name="T82" fmla="*/ 22 w 424"/>
                <a:gd name="T83" fmla="*/ 118 h 1717"/>
                <a:gd name="T84" fmla="*/ 8 w 424"/>
                <a:gd name="T85" fmla="*/ 102 h 1717"/>
                <a:gd name="T86" fmla="*/ 8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542" name="Freeform 14"/>
            <p:cNvSpPr>
              <a:spLocks/>
            </p:cNvSpPr>
            <p:nvPr/>
          </p:nvSpPr>
          <p:spPr bwMode="auto">
            <a:xfrm>
              <a:off x="427" y="2560"/>
              <a:ext cx="61" cy="654"/>
            </a:xfrm>
            <a:custGeom>
              <a:avLst/>
              <a:gdLst>
                <a:gd name="T0" fmla="*/ 42 w 121"/>
                <a:gd name="T1" fmla="*/ 22 h 1309"/>
                <a:gd name="T2" fmla="*/ 61 w 121"/>
                <a:gd name="T3" fmla="*/ 45 h 1309"/>
                <a:gd name="T4" fmla="*/ 49 w 121"/>
                <a:gd name="T5" fmla="*/ 63 h 1309"/>
                <a:gd name="T6" fmla="*/ 23 w 121"/>
                <a:gd name="T7" fmla="*/ 76 h 1309"/>
                <a:gd name="T8" fmla="*/ 34 w 121"/>
                <a:gd name="T9" fmla="*/ 95 h 1309"/>
                <a:gd name="T10" fmla="*/ 45 w 121"/>
                <a:gd name="T11" fmla="*/ 118 h 1309"/>
                <a:gd name="T12" fmla="*/ 31 w 121"/>
                <a:gd name="T13" fmla="*/ 133 h 1309"/>
                <a:gd name="T14" fmla="*/ 19 w 121"/>
                <a:gd name="T15" fmla="*/ 152 h 1309"/>
                <a:gd name="T16" fmla="*/ 31 w 121"/>
                <a:gd name="T17" fmla="*/ 184 h 1309"/>
                <a:gd name="T18" fmla="*/ 45 w 121"/>
                <a:gd name="T19" fmla="*/ 214 h 1309"/>
                <a:gd name="T20" fmla="*/ 42 w 121"/>
                <a:gd name="T21" fmla="*/ 240 h 1309"/>
                <a:gd name="T22" fmla="*/ 23 w 121"/>
                <a:gd name="T23" fmla="*/ 262 h 1309"/>
                <a:gd name="T24" fmla="*/ 44 w 121"/>
                <a:gd name="T25" fmla="*/ 308 h 1309"/>
                <a:gd name="T26" fmla="*/ 53 w 121"/>
                <a:gd name="T27" fmla="*/ 338 h 1309"/>
                <a:gd name="T28" fmla="*/ 37 w 121"/>
                <a:gd name="T29" fmla="*/ 359 h 1309"/>
                <a:gd name="T30" fmla="*/ 40 w 121"/>
                <a:gd name="T31" fmla="*/ 393 h 1309"/>
                <a:gd name="T32" fmla="*/ 51 w 121"/>
                <a:gd name="T33" fmla="*/ 426 h 1309"/>
                <a:gd name="T34" fmla="*/ 38 w 121"/>
                <a:gd name="T35" fmla="*/ 444 h 1309"/>
                <a:gd name="T36" fmla="*/ 20 w 121"/>
                <a:gd name="T37" fmla="*/ 466 h 1309"/>
                <a:gd name="T38" fmla="*/ 38 w 121"/>
                <a:gd name="T39" fmla="*/ 506 h 1309"/>
                <a:gd name="T40" fmla="*/ 45 w 121"/>
                <a:gd name="T41" fmla="*/ 534 h 1309"/>
                <a:gd name="T42" fmla="*/ 29 w 121"/>
                <a:gd name="T43" fmla="*/ 540 h 1309"/>
                <a:gd name="T44" fmla="*/ 34 w 121"/>
                <a:gd name="T45" fmla="*/ 584 h 1309"/>
                <a:gd name="T46" fmla="*/ 42 w 121"/>
                <a:gd name="T47" fmla="*/ 607 h 1309"/>
                <a:gd name="T48" fmla="*/ 29 w 121"/>
                <a:gd name="T49" fmla="*/ 633 h 1309"/>
                <a:gd name="T50" fmla="*/ 1 w 121"/>
                <a:gd name="T51" fmla="*/ 647 h 1309"/>
                <a:gd name="T52" fmla="*/ 23 w 121"/>
                <a:gd name="T53" fmla="*/ 602 h 1309"/>
                <a:gd name="T54" fmla="*/ 12 w 121"/>
                <a:gd name="T55" fmla="*/ 565 h 1309"/>
                <a:gd name="T56" fmla="*/ 15 w 121"/>
                <a:gd name="T57" fmla="*/ 534 h 1309"/>
                <a:gd name="T58" fmla="*/ 23 w 121"/>
                <a:gd name="T59" fmla="*/ 518 h 1309"/>
                <a:gd name="T60" fmla="*/ 6 w 121"/>
                <a:gd name="T61" fmla="*/ 478 h 1309"/>
                <a:gd name="T62" fmla="*/ 6 w 121"/>
                <a:gd name="T63" fmla="*/ 438 h 1309"/>
                <a:gd name="T64" fmla="*/ 27 w 121"/>
                <a:gd name="T65" fmla="*/ 420 h 1309"/>
                <a:gd name="T66" fmla="*/ 23 w 121"/>
                <a:gd name="T67" fmla="*/ 390 h 1309"/>
                <a:gd name="T68" fmla="*/ 16 w 121"/>
                <a:gd name="T69" fmla="*/ 356 h 1309"/>
                <a:gd name="T70" fmla="*/ 34 w 121"/>
                <a:gd name="T71" fmla="*/ 334 h 1309"/>
                <a:gd name="T72" fmla="*/ 26 w 121"/>
                <a:gd name="T73" fmla="*/ 310 h 1309"/>
                <a:gd name="T74" fmla="*/ 6 w 121"/>
                <a:gd name="T75" fmla="*/ 271 h 1309"/>
                <a:gd name="T76" fmla="*/ 9 w 121"/>
                <a:gd name="T77" fmla="*/ 246 h 1309"/>
                <a:gd name="T78" fmla="*/ 27 w 121"/>
                <a:gd name="T79" fmla="*/ 225 h 1309"/>
                <a:gd name="T80" fmla="*/ 8 w 121"/>
                <a:gd name="T81" fmla="*/ 176 h 1309"/>
                <a:gd name="T82" fmla="*/ 0 w 121"/>
                <a:gd name="T83" fmla="*/ 148 h 1309"/>
                <a:gd name="T84" fmla="*/ 16 w 121"/>
                <a:gd name="T85" fmla="*/ 126 h 1309"/>
                <a:gd name="T86" fmla="*/ 23 w 121"/>
                <a:gd name="T87" fmla="*/ 111 h 1309"/>
                <a:gd name="T88" fmla="*/ 6 w 121"/>
                <a:gd name="T89" fmla="*/ 88 h 1309"/>
                <a:gd name="T90" fmla="*/ 12 w 121"/>
                <a:gd name="T91" fmla="*/ 66 h 1309"/>
                <a:gd name="T92" fmla="*/ 34 w 121"/>
                <a:gd name="T93" fmla="*/ 51 h 1309"/>
                <a:gd name="T94" fmla="*/ 34 w 121"/>
                <a:gd name="T95" fmla="*/ 34 h 1309"/>
                <a:gd name="T96" fmla="*/ 23 w 121"/>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pPr eaLnBrk="0" hangingPunct="0"/>
              <a:endParaRPr lang="en-US"/>
            </a:p>
          </p:txBody>
        </p:sp>
        <p:sp>
          <p:nvSpPr>
            <p:cNvPr id="16543" name="Freeform 15"/>
            <p:cNvSpPr>
              <a:spLocks/>
            </p:cNvSpPr>
            <p:nvPr/>
          </p:nvSpPr>
          <p:spPr bwMode="auto">
            <a:xfrm>
              <a:off x="592" y="2719"/>
              <a:ext cx="58" cy="529"/>
            </a:xfrm>
            <a:custGeom>
              <a:avLst/>
              <a:gdLst>
                <a:gd name="T0" fmla="*/ 52 w 116"/>
                <a:gd name="T1" fmla="*/ 15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544" name="Freeform 16"/>
            <p:cNvSpPr>
              <a:spLocks/>
            </p:cNvSpPr>
            <p:nvPr/>
          </p:nvSpPr>
          <p:spPr bwMode="auto">
            <a:xfrm>
              <a:off x="501" y="2655"/>
              <a:ext cx="132" cy="114"/>
            </a:xfrm>
            <a:custGeom>
              <a:avLst/>
              <a:gdLst>
                <a:gd name="T0" fmla="*/ 132 w 266"/>
                <a:gd name="T1" fmla="*/ 92 h 229"/>
                <a:gd name="T2" fmla="*/ 92 w 266"/>
                <a:gd name="T3" fmla="*/ 59 h 229"/>
                <a:gd name="T4" fmla="*/ 59 w 266"/>
                <a:gd name="T5" fmla="*/ 29 h 229"/>
                <a:gd name="T6" fmla="*/ 28 w 266"/>
                <a:gd name="T7" fmla="*/ 0 h 229"/>
                <a:gd name="T8" fmla="*/ 0 w 266"/>
                <a:gd name="T9" fmla="*/ 0 h 229"/>
                <a:gd name="T10" fmla="*/ 66 w 266"/>
                <a:gd name="T11" fmla="*/ 48 h 229"/>
                <a:gd name="T12" fmla="*/ 98 w 266"/>
                <a:gd name="T13" fmla="*/ 78 h 229"/>
                <a:gd name="T14" fmla="*/ 125 w 266"/>
                <a:gd name="T15" fmla="*/ 114 h 229"/>
                <a:gd name="T16" fmla="*/ 132 w 266"/>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pPr eaLnBrk="0" hangingPunct="0"/>
              <a:endParaRPr lang="en-US"/>
            </a:p>
          </p:txBody>
        </p:sp>
        <p:sp>
          <p:nvSpPr>
            <p:cNvPr id="16545" name="Freeform 17"/>
            <p:cNvSpPr>
              <a:spLocks/>
            </p:cNvSpPr>
            <p:nvPr/>
          </p:nvSpPr>
          <p:spPr bwMode="auto">
            <a:xfrm>
              <a:off x="499" y="2721"/>
              <a:ext cx="114" cy="93"/>
            </a:xfrm>
            <a:custGeom>
              <a:avLst/>
              <a:gdLst>
                <a:gd name="T0" fmla="*/ 114 w 228"/>
                <a:gd name="T1" fmla="*/ 58 h 186"/>
                <a:gd name="T2" fmla="*/ 85 w 228"/>
                <a:gd name="T3" fmla="*/ 48 h 186"/>
                <a:gd name="T4" fmla="*/ 62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546" name="Freeform 18"/>
            <p:cNvSpPr>
              <a:spLocks/>
            </p:cNvSpPr>
            <p:nvPr/>
          </p:nvSpPr>
          <p:spPr bwMode="auto">
            <a:xfrm>
              <a:off x="481" y="2777"/>
              <a:ext cx="136" cy="144"/>
            </a:xfrm>
            <a:custGeom>
              <a:avLst/>
              <a:gdLst>
                <a:gd name="T0" fmla="*/ 133 w 271"/>
                <a:gd name="T1" fmla="*/ 107 h 288"/>
                <a:gd name="T2" fmla="*/ 96 w 271"/>
                <a:gd name="T3" fmla="*/ 74 h 288"/>
                <a:gd name="T4" fmla="*/ 82 w 271"/>
                <a:gd name="T5" fmla="*/ 52 h 288"/>
                <a:gd name="T6" fmla="*/ 52 w 271"/>
                <a:gd name="T7" fmla="*/ 30 h 288"/>
                <a:gd name="T8" fmla="*/ 26 w 271"/>
                <a:gd name="T9" fmla="*/ 11 h 288"/>
                <a:gd name="T10" fmla="*/ 8 w 271"/>
                <a:gd name="T11" fmla="*/ 0 h 288"/>
                <a:gd name="T12" fmla="*/ 0 w 271"/>
                <a:gd name="T13" fmla="*/ 0 h 288"/>
                <a:gd name="T14" fmla="*/ 0 w 271"/>
                <a:gd name="T15" fmla="*/ 11 h 288"/>
                <a:gd name="T16" fmla="*/ 23 w 271"/>
                <a:gd name="T17" fmla="*/ 25 h 288"/>
                <a:gd name="T18" fmla="*/ 63 w 271"/>
                <a:gd name="T19" fmla="*/ 51 h 288"/>
                <a:gd name="T20" fmla="*/ 93 w 271"/>
                <a:gd name="T21" fmla="*/ 80 h 288"/>
                <a:gd name="T22" fmla="*/ 113 w 271"/>
                <a:gd name="T23" fmla="*/ 113 h 288"/>
                <a:gd name="T24" fmla="*/ 136 w 271"/>
                <a:gd name="T25" fmla="*/ 144 h 288"/>
                <a:gd name="T26" fmla="*/ 133 w 271"/>
                <a:gd name="T27" fmla="*/ 10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pPr eaLnBrk="0" hangingPunct="0"/>
              <a:endParaRPr lang="en-US"/>
            </a:p>
          </p:txBody>
        </p:sp>
        <p:sp>
          <p:nvSpPr>
            <p:cNvPr id="16547" name="Freeform 19"/>
            <p:cNvSpPr>
              <a:spLocks/>
            </p:cNvSpPr>
            <p:nvPr/>
          </p:nvSpPr>
          <p:spPr bwMode="auto">
            <a:xfrm>
              <a:off x="497" y="2895"/>
              <a:ext cx="103" cy="85"/>
            </a:xfrm>
            <a:custGeom>
              <a:avLst/>
              <a:gdLst>
                <a:gd name="T0" fmla="*/ 103 w 208"/>
                <a:gd name="T1" fmla="*/ 70 h 170"/>
                <a:gd name="T2" fmla="*/ 74 w 208"/>
                <a:gd name="T3" fmla="*/ 39 h 170"/>
                <a:gd name="T4" fmla="*/ 44 w 208"/>
                <a:gd name="T5" fmla="*/ 19 h 170"/>
                <a:gd name="T6" fmla="*/ 18 w 208"/>
                <a:gd name="T7" fmla="*/ 5 h 170"/>
                <a:gd name="T8" fmla="*/ 0 w 208"/>
                <a:gd name="T9" fmla="*/ 0 h 170"/>
                <a:gd name="T10" fmla="*/ 11 w 208"/>
                <a:gd name="T11" fmla="*/ 19 h 170"/>
                <a:gd name="T12" fmla="*/ 44 w 208"/>
                <a:gd name="T13" fmla="*/ 37 h 170"/>
                <a:gd name="T14" fmla="*/ 69 w 208"/>
                <a:gd name="T15" fmla="*/ 63 h 170"/>
                <a:gd name="T16" fmla="*/ 81 w 208"/>
                <a:gd name="T17" fmla="*/ 82 h 170"/>
                <a:gd name="T18" fmla="*/ 92 w 208"/>
                <a:gd name="T19" fmla="*/ 85 h 170"/>
                <a:gd name="T20" fmla="*/ 102 w 208"/>
                <a:gd name="T21" fmla="*/ 79 h 170"/>
                <a:gd name="T22" fmla="*/ 103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548" name="Freeform 20"/>
            <p:cNvSpPr>
              <a:spLocks/>
            </p:cNvSpPr>
            <p:nvPr/>
          </p:nvSpPr>
          <p:spPr bwMode="auto">
            <a:xfrm>
              <a:off x="484" y="2955"/>
              <a:ext cx="114" cy="105"/>
            </a:xfrm>
            <a:custGeom>
              <a:avLst/>
              <a:gdLst>
                <a:gd name="T0" fmla="*/ 114 w 230"/>
                <a:gd name="T1" fmla="*/ 98 h 211"/>
                <a:gd name="T2" fmla="*/ 85 w 230"/>
                <a:gd name="T3" fmla="*/ 66 h 211"/>
                <a:gd name="T4" fmla="*/ 48 w 230"/>
                <a:gd name="T5" fmla="*/ 28 h 211"/>
                <a:gd name="T6" fmla="*/ 26 w 230"/>
                <a:gd name="T7" fmla="*/ 9 h 211"/>
                <a:gd name="T8" fmla="*/ 9 w 230"/>
                <a:gd name="T9" fmla="*/ 0 h 211"/>
                <a:gd name="T10" fmla="*/ 0 w 230"/>
                <a:gd name="T11" fmla="*/ 6 h 211"/>
                <a:gd name="T12" fmla="*/ 20 w 230"/>
                <a:gd name="T13" fmla="*/ 22 h 211"/>
                <a:gd name="T14" fmla="*/ 52 w 230"/>
                <a:gd name="T15" fmla="*/ 55 h 211"/>
                <a:gd name="T16" fmla="*/ 83 w 230"/>
                <a:gd name="T17" fmla="*/ 88 h 211"/>
                <a:gd name="T18" fmla="*/ 103 w 230"/>
                <a:gd name="T19" fmla="*/ 105 h 211"/>
                <a:gd name="T20" fmla="*/ 108 w 230"/>
                <a:gd name="T21" fmla="*/ 105 h 211"/>
                <a:gd name="T22" fmla="*/ 114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549" name="Freeform 21"/>
            <p:cNvSpPr>
              <a:spLocks/>
            </p:cNvSpPr>
            <p:nvPr/>
          </p:nvSpPr>
          <p:spPr bwMode="auto">
            <a:xfrm>
              <a:off x="497" y="3043"/>
              <a:ext cx="81" cy="83"/>
            </a:xfrm>
            <a:custGeom>
              <a:avLst/>
              <a:gdLst>
                <a:gd name="T0" fmla="*/ 80 w 162"/>
                <a:gd name="T1" fmla="*/ 70 h 167"/>
                <a:gd name="T2" fmla="*/ 46 w 162"/>
                <a:gd name="T3" fmla="*/ 21 h 167"/>
                <a:gd name="T4" fmla="*/ 14 w 162"/>
                <a:gd name="T5" fmla="*/ 3 h 167"/>
                <a:gd name="T6" fmla="*/ 0 w 162"/>
                <a:gd name="T7" fmla="*/ 0 h 167"/>
                <a:gd name="T8" fmla="*/ 3 w 162"/>
                <a:gd name="T9" fmla="*/ 10 h 167"/>
                <a:gd name="T10" fmla="*/ 41 w 162"/>
                <a:gd name="T11" fmla="*/ 37 h 167"/>
                <a:gd name="T12" fmla="*/ 76 w 162"/>
                <a:gd name="T13" fmla="*/ 80 h 167"/>
                <a:gd name="T14" fmla="*/ 81 w 162"/>
                <a:gd name="T15" fmla="*/ 83 h 167"/>
                <a:gd name="T16" fmla="*/ 80 w 162"/>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pPr eaLnBrk="0" hangingPunct="0"/>
              <a:endParaRPr lang="en-US"/>
            </a:p>
          </p:txBody>
        </p:sp>
        <p:sp>
          <p:nvSpPr>
            <p:cNvPr id="16550" name="Freeform 22"/>
            <p:cNvSpPr>
              <a:spLocks/>
            </p:cNvSpPr>
            <p:nvPr/>
          </p:nvSpPr>
          <p:spPr bwMode="auto">
            <a:xfrm>
              <a:off x="499" y="3124"/>
              <a:ext cx="56" cy="63"/>
            </a:xfrm>
            <a:custGeom>
              <a:avLst/>
              <a:gdLst>
                <a:gd name="T0" fmla="*/ 54 w 110"/>
                <a:gd name="T1" fmla="*/ 48 h 126"/>
                <a:gd name="T2" fmla="*/ 26 w 110"/>
                <a:gd name="T3" fmla="*/ 11 h 126"/>
                <a:gd name="T4" fmla="*/ 1 w 110"/>
                <a:gd name="T5" fmla="*/ 0 h 126"/>
                <a:gd name="T6" fmla="*/ 0 w 110"/>
                <a:gd name="T7" fmla="*/ 11 h 126"/>
                <a:gd name="T8" fmla="*/ 12 w 110"/>
                <a:gd name="T9" fmla="*/ 30 h 126"/>
                <a:gd name="T10" fmla="*/ 42 w 110"/>
                <a:gd name="T11" fmla="*/ 54 h 126"/>
                <a:gd name="T12" fmla="*/ 50 w 110"/>
                <a:gd name="T13" fmla="*/ 63 h 126"/>
                <a:gd name="T14" fmla="*/ 56 w 110"/>
                <a:gd name="T15" fmla="*/ 59 h 126"/>
                <a:gd name="T16" fmla="*/ 54 w 110"/>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pPr eaLnBrk="0" hangingPunct="0"/>
              <a:endParaRPr lang="en-US"/>
            </a:p>
          </p:txBody>
        </p:sp>
        <p:sp>
          <p:nvSpPr>
            <p:cNvPr id="16551" name="Freeform 23"/>
            <p:cNvSpPr>
              <a:spLocks/>
            </p:cNvSpPr>
            <p:nvPr/>
          </p:nvSpPr>
          <p:spPr bwMode="auto">
            <a:xfrm>
              <a:off x="504" y="3207"/>
              <a:ext cx="70" cy="71"/>
            </a:xfrm>
            <a:custGeom>
              <a:avLst/>
              <a:gdLst>
                <a:gd name="T0" fmla="*/ 70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6 w 140"/>
                <a:gd name="T13" fmla="*/ 40 h 142"/>
                <a:gd name="T14" fmla="*/ 48 w 140"/>
                <a:gd name="T15" fmla="*/ 70 h 142"/>
                <a:gd name="T16" fmla="*/ 70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552" name="Freeform 24"/>
            <p:cNvSpPr>
              <a:spLocks/>
            </p:cNvSpPr>
            <p:nvPr/>
          </p:nvSpPr>
          <p:spPr bwMode="auto">
            <a:xfrm>
              <a:off x="598" y="2615"/>
              <a:ext cx="214" cy="791"/>
            </a:xfrm>
            <a:custGeom>
              <a:avLst/>
              <a:gdLst>
                <a:gd name="T0" fmla="*/ 31 w 426"/>
                <a:gd name="T1" fmla="*/ 97 h 1583"/>
                <a:gd name="T2" fmla="*/ 38 w 426"/>
                <a:gd name="T3" fmla="*/ 140 h 1583"/>
                <a:gd name="T4" fmla="*/ 20 w 426"/>
                <a:gd name="T5" fmla="*/ 170 h 1583"/>
                <a:gd name="T6" fmla="*/ 22 w 426"/>
                <a:gd name="T7" fmla="*/ 210 h 1583"/>
                <a:gd name="T8" fmla="*/ 33 w 426"/>
                <a:gd name="T9" fmla="*/ 244 h 1583"/>
                <a:gd name="T10" fmla="*/ 16 w 426"/>
                <a:gd name="T11" fmla="*/ 276 h 1583"/>
                <a:gd name="T12" fmla="*/ 34 w 426"/>
                <a:gd name="T13" fmla="*/ 334 h 1583"/>
                <a:gd name="T14" fmla="*/ 12 w 426"/>
                <a:gd name="T15" fmla="*/ 382 h 1583"/>
                <a:gd name="T16" fmla="*/ 23 w 426"/>
                <a:gd name="T17" fmla="*/ 430 h 1583"/>
                <a:gd name="T18" fmla="*/ 30 w 426"/>
                <a:gd name="T19" fmla="*/ 464 h 1583"/>
                <a:gd name="T20" fmla="*/ 8 w 426"/>
                <a:gd name="T21" fmla="*/ 493 h 1583"/>
                <a:gd name="T22" fmla="*/ 20 w 426"/>
                <a:gd name="T23" fmla="*/ 555 h 1583"/>
                <a:gd name="T24" fmla="*/ 19 w 426"/>
                <a:gd name="T25" fmla="*/ 587 h 1583"/>
                <a:gd name="T26" fmla="*/ 0 w 426"/>
                <a:gd name="T27" fmla="*/ 628 h 1583"/>
                <a:gd name="T28" fmla="*/ 11 w 426"/>
                <a:gd name="T29" fmla="*/ 663 h 1583"/>
                <a:gd name="T30" fmla="*/ 12 w 426"/>
                <a:gd name="T31" fmla="*/ 694 h 1583"/>
                <a:gd name="T32" fmla="*/ 16 w 426"/>
                <a:gd name="T33" fmla="*/ 728 h 1583"/>
                <a:gd name="T34" fmla="*/ 31 w 426"/>
                <a:gd name="T35" fmla="*/ 757 h 1583"/>
                <a:gd name="T36" fmla="*/ 33 w 426"/>
                <a:gd name="T37" fmla="*/ 791 h 1583"/>
                <a:gd name="T38" fmla="*/ 81 w 426"/>
                <a:gd name="T39" fmla="*/ 762 h 1583"/>
                <a:gd name="T40" fmla="*/ 138 w 426"/>
                <a:gd name="T41" fmla="*/ 754 h 1583"/>
                <a:gd name="T42" fmla="*/ 177 w 426"/>
                <a:gd name="T43" fmla="*/ 739 h 1583"/>
                <a:gd name="T44" fmla="*/ 189 w 426"/>
                <a:gd name="T45" fmla="*/ 717 h 1583"/>
                <a:gd name="T46" fmla="*/ 193 w 426"/>
                <a:gd name="T47" fmla="*/ 672 h 1583"/>
                <a:gd name="T48" fmla="*/ 185 w 426"/>
                <a:gd name="T49" fmla="*/ 615 h 1583"/>
                <a:gd name="T50" fmla="*/ 175 w 426"/>
                <a:gd name="T51" fmla="*/ 584 h 1583"/>
                <a:gd name="T52" fmla="*/ 181 w 426"/>
                <a:gd name="T53" fmla="*/ 547 h 1583"/>
                <a:gd name="T54" fmla="*/ 163 w 426"/>
                <a:gd name="T55" fmla="*/ 507 h 1583"/>
                <a:gd name="T56" fmla="*/ 188 w 426"/>
                <a:gd name="T57" fmla="*/ 475 h 1583"/>
                <a:gd name="T58" fmla="*/ 170 w 426"/>
                <a:gd name="T59" fmla="*/ 430 h 1583"/>
                <a:gd name="T60" fmla="*/ 160 w 426"/>
                <a:gd name="T61" fmla="*/ 386 h 1583"/>
                <a:gd name="T62" fmla="*/ 197 w 426"/>
                <a:gd name="T63" fmla="*/ 354 h 1583"/>
                <a:gd name="T64" fmla="*/ 185 w 426"/>
                <a:gd name="T65" fmla="*/ 330 h 1583"/>
                <a:gd name="T66" fmla="*/ 185 w 426"/>
                <a:gd name="T67" fmla="*/ 290 h 1583"/>
                <a:gd name="T68" fmla="*/ 167 w 426"/>
                <a:gd name="T69" fmla="*/ 264 h 1583"/>
                <a:gd name="T70" fmla="*/ 181 w 426"/>
                <a:gd name="T71" fmla="*/ 233 h 1583"/>
                <a:gd name="T72" fmla="*/ 170 w 426"/>
                <a:gd name="T73" fmla="*/ 207 h 1583"/>
                <a:gd name="T74" fmla="*/ 170 w 426"/>
                <a:gd name="T75" fmla="*/ 185 h 1583"/>
                <a:gd name="T76" fmla="*/ 182 w 426"/>
                <a:gd name="T77" fmla="*/ 165 h 1583"/>
                <a:gd name="T78" fmla="*/ 166 w 426"/>
                <a:gd name="T79" fmla="*/ 139 h 1583"/>
                <a:gd name="T80" fmla="*/ 163 w 426"/>
                <a:gd name="T81" fmla="*/ 103 h 1583"/>
                <a:gd name="T82" fmla="*/ 204 w 426"/>
                <a:gd name="T83" fmla="*/ 56 h 1583"/>
                <a:gd name="T84" fmla="*/ 214 w 426"/>
                <a:gd name="T85" fmla="*/ 7 h 1583"/>
                <a:gd name="T86" fmla="*/ 189 w 426"/>
                <a:gd name="T87" fmla="*/ 7 h 1583"/>
                <a:gd name="T88" fmla="*/ 118 w 426"/>
                <a:gd name="T89" fmla="*/ 45 h 1583"/>
                <a:gd name="T90" fmla="*/ 59 w 426"/>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pPr eaLnBrk="0" hangingPunct="0"/>
              <a:endParaRPr lang="en-US"/>
            </a:p>
          </p:txBody>
        </p:sp>
        <p:sp>
          <p:nvSpPr>
            <p:cNvPr id="16553" name="Freeform 25"/>
            <p:cNvSpPr>
              <a:spLocks/>
            </p:cNvSpPr>
            <p:nvPr/>
          </p:nvSpPr>
          <p:spPr bwMode="auto">
            <a:xfrm>
              <a:off x="449" y="2609"/>
              <a:ext cx="381" cy="809"/>
            </a:xfrm>
            <a:custGeom>
              <a:avLst/>
              <a:gdLst>
                <a:gd name="T0" fmla="*/ 249 w 761"/>
                <a:gd name="T1" fmla="*/ 760 h 1619"/>
                <a:gd name="T2" fmla="*/ 176 w 761"/>
                <a:gd name="T3" fmla="*/ 786 h 1619"/>
                <a:gd name="T4" fmla="*/ 31 w 761"/>
                <a:gd name="T5" fmla="*/ 655 h 1619"/>
                <a:gd name="T6" fmla="*/ 23 w 761"/>
                <a:gd name="T7" fmla="*/ 677 h 1619"/>
                <a:gd name="T8" fmla="*/ 181 w 761"/>
                <a:gd name="T9" fmla="*/ 809 h 1619"/>
                <a:gd name="T10" fmla="*/ 257 w 761"/>
                <a:gd name="T11" fmla="*/ 769 h 1619"/>
                <a:gd name="T12" fmla="*/ 360 w 761"/>
                <a:gd name="T13" fmla="*/ 735 h 1619"/>
                <a:gd name="T14" fmla="*/ 356 w 761"/>
                <a:gd name="T15" fmla="*/ 677 h 1619"/>
                <a:gd name="T16" fmla="*/ 334 w 761"/>
                <a:gd name="T17" fmla="*/ 613 h 1619"/>
                <a:gd name="T18" fmla="*/ 345 w 761"/>
                <a:gd name="T19" fmla="*/ 562 h 1619"/>
                <a:gd name="T20" fmla="*/ 322 w 761"/>
                <a:gd name="T21" fmla="*/ 512 h 1619"/>
                <a:gd name="T22" fmla="*/ 334 w 761"/>
                <a:gd name="T23" fmla="*/ 453 h 1619"/>
                <a:gd name="T24" fmla="*/ 342 w 761"/>
                <a:gd name="T25" fmla="*/ 394 h 1619"/>
                <a:gd name="T26" fmla="*/ 345 w 761"/>
                <a:gd name="T27" fmla="*/ 321 h 1619"/>
                <a:gd name="T28" fmla="*/ 330 w 761"/>
                <a:gd name="T29" fmla="*/ 258 h 1619"/>
                <a:gd name="T30" fmla="*/ 322 w 761"/>
                <a:gd name="T31" fmla="*/ 209 h 1619"/>
                <a:gd name="T32" fmla="*/ 341 w 761"/>
                <a:gd name="T33" fmla="*/ 167 h 1619"/>
                <a:gd name="T34" fmla="*/ 331 w 761"/>
                <a:gd name="T35" fmla="*/ 96 h 1619"/>
                <a:gd name="T36" fmla="*/ 378 w 761"/>
                <a:gd name="T37" fmla="*/ 8 h 1619"/>
                <a:gd name="T38" fmla="*/ 357 w 761"/>
                <a:gd name="T39" fmla="*/ 27 h 1619"/>
                <a:gd name="T40" fmla="*/ 309 w 761"/>
                <a:gd name="T41" fmla="*/ 107 h 1619"/>
                <a:gd name="T42" fmla="*/ 239 w 761"/>
                <a:gd name="T43" fmla="*/ 172 h 1619"/>
                <a:gd name="T44" fmla="*/ 311 w 761"/>
                <a:gd name="T45" fmla="*/ 148 h 1619"/>
                <a:gd name="T46" fmla="*/ 305 w 761"/>
                <a:gd name="T47" fmla="*/ 195 h 1619"/>
                <a:gd name="T48" fmla="*/ 271 w 761"/>
                <a:gd name="T49" fmla="*/ 243 h 1619"/>
                <a:gd name="T50" fmla="*/ 320 w 761"/>
                <a:gd name="T51" fmla="*/ 232 h 1619"/>
                <a:gd name="T52" fmla="*/ 308 w 761"/>
                <a:gd name="T53" fmla="*/ 269 h 1619"/>
                <a:gd name="T54" fmla="*/ 304 w 761"/>
                <a:gd name="T55" fmla="*/ 310 h 1619"/>
                <a:gd name="T56" fmla="*/ 232 w 761"/>
                <a:gd name="T57" fmla="*/ 364 h 1619"/>
                <a:gd name="T58" fmla="*/ 313 w 761"/>
                <a:gd name="T59" fmla="*/ 327 h 1619"/>
                <a:gd name="T60" fmla="*/ 342 w 761"/>
                <a:gd name="T61" fmla="*/ 364 h 1619"/>
                <a:gd name="T62" fmla="*/ 293 w 761"/>
                <a:gd name="T63" fmla="*/ 398 h 1619"/>
                <a:gd name="T64" fmla="*/ 202 w 761"/>
                <a:gd name="T65" fmla="*/ 442 h 1619"/>
                <a:gd name="T66" fmla="*/ 305 w 761"/>
                <a:gd name="T67" fmla="*/ 424 h 1619"/>
                <a:gd name="T68" fmla="*/ 326 w 761"/>
                <a:gd name="T69" fmla="*/ 492 h 1619"/>
                <a:gd name="T70" fmla="*/ 205 w 761"/>
                <a:gd name="T71" fmla="*/ 525 h 1619"/>
                <a:gd name="T72" fmla="*/ 271 w 761"/>
                <a:gd name="T73" fmla="*/ 523 h 1619"/>
                <a:gd name="T74" fmla="*/ 313 w 761"/>
                <a:gd name="T75" fmla="*/ 543 h 1619"/>
                <a:gd name="T76" fmla="*/ 311 w 761"/>
                <a:gd name="T77" fmla="*/ 584 h 1619"/>
                <a:gd name="T78" fmla="*/ 195 w 761"/>
                <a:gd name="T79" fmla="*/ 607 h 1619"/>
                <a:gd name="T80" fmla="*/ 252 w 761"/>
                <a:gd name="T81" fmla="*/ 607 h 1619"/>
                <a:gd name="T82" fmla="*/ 319 w 761"/>
                <a:gd name="T83" fmla="*/ 596 h 1619"/>
                <a:gd name="T84" fmla="*/ 261 w 761"/>
                <a:gd name="T85" fmla="*/ 651 h 1619"/>
                <a:gd name="T86" fmla="*/ 195 w 761"/>
                <a:gd name="T87" fmla="*/ 683 h 1619"/>
                <a:gd name="T88" fmla="*/ 278 w 761"/>
                <a:gd name="T89" fmla="*/ 653 h 1619"/>
                <a:gd name="T90" fmla="*/ 328 w 761"/>
                <a:gd name="T91" fmla="*/ 642 h 1619"/>
                <a:gd name="T92" fmla="*/ 326 w 761"/>
                <a:gd name="T93" fmla="*/ 690 h 1619"/>
                <a:gd name="T94" fmla="*/ 334 w 761"/>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554" name="Freeform 26"/>
            <p:cNvSpPr>
              <a:spLocks/>
            </p:cNvSpPr>
            <p:nvPr/>
          </p:nvSpPr>
          <p:spPr bwMode="auto">
            <a:xfrm>
              <a:off x="652" y="3304"/>
              <a:ext cx="110" cy="36"/>
            </a:xfrm>
            <a:custGeom>
              <a:avLst/>
              <a:gdLst>
                <a:gd name="T0" fmla="*/ 0 w 221"/>
                <a:gd name="T1" fmla="*/ 28 h 72"/>
                <a:gd name="T2" fmla="*/ 44 w 221"/>
                <a:gd name="T3" fmla="*/ 27 h 72"/>
                <a:gd name="T4" fmla="*/ 61 w 221"/>
                <a:gd name="T5" fmla="*/ 18 h 72"/>
                <a:gd name="T6" fmla="*/ 75 w 221"/>
                <a:gd name="T7" fmla="*/ 6 h 72"/>
                <a:gd name="T8" fmla="*/ 103 w 221"/>
                <a:gd name="T9" fmla="*/ 0 h 72"/>
                <a:gd name="T10" fmla="*/ 110 w 221"/>
                <a:gd name="T11" fmla="*/ 6 h 72"/>
                <a:gd name="T12" fmla="*/ 98 w 221"/>
                <a:gd name="T13" fmla="*/ 10 h 72"/>
                <a:gd name="T14" fmla="*/ 79 w 221"/>
                <a:gd name="T15" fmla="*/ 20 h 72"/>
                <a:gd name="T16" fmla="*/ 69 w 221"/>
                <a:gd name="T17" fmla="*/ 27 h 72"/>
                <a:gd name="T18" fmla="*/ 51 w 221"/>
                <a:gd name="T19" fmla="*/ 32 h 72"/>
                <a:gd name="T20" fmla="*/ 24 w 221"/>
                <a:gd name="T21" fmla="*/ 35 h 72"/>
                <a:gd name="T22" fmla="*/ 2 w 221"/>
                <a:gd name="T23" fmla="*/ 36 h 72"/>
                <a:gd name="T24" fmla="*/ 0 w 221"/>
                <a:gd name="T25" fmla="*/ 28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pPr eaLnBrk="0" hangingPunct="0"/>
              <a:endParaRPr lang="en-US"/>
            </a:p>
          </p:txBody>
        </p:sp>
        <p:sp>
          <p:nvSpPr>
            <p:cNvPr id="16555" name="Freeform 27"/>
            <p:cNvSpPr>
              <a:spLocks/>
            </p:cNvSpPr>
            <p:nvPr/>
          </p:nvSpPr>
          <p:spPr bwMode="auto">
            <a:xfrm>
              <a:off x="483" y="2512"/>
              <a:ext cx="320" cy="174"/>
            </a:xfrm>
            <a:custGeom>
              <a:avLst/>
              <a:gdLst>
                <a:gd name="T0" fmla="*/ 10 w 640"/>
                <a:gd name="T1" fmla="*/ 20 h 347"/>
                <a:gd name="T2" fmla="*/ 47 w 640"/>
                <a:gd name="T3" fmla="*/ 22 h 347"/>
                <a:gd name="T4" fmla="*/ 88 w 640"/>
                <a:gd name="T5" fmla="*/ 23 h 347"/>
                <a:gd name="T6" fmla="*/ 114 w 640"/>
                <a:gd name="T7" fmla="*/ 23 h 347"/>
                <a:gd name="T8" fmla="*/ 135 w 640"/>
                <a:gd name="T9" fmla="*/ 18 h 347"/>
                <a:gd name="T10" fmla="*/ 168 w 640"/>
                <a:gd name="T11" fmla="*/ 9 h 347"/>
                <a:gd name="T12" fmla="*/ 184 w 640"/>
                <a:gd name="T13" fmla="*/ 0 h 347"/>
                <a:gd name="T14" fmla="*/ 205 w 640"/>
                <a:gd name="T15" fmla="*/ 12 h 347"/>
                <a:gd name="T16" fmla="*/ 241 w 640"/>
                <a:gd name="T17" fmla="*/ 37 h 347"/>
                <a:gd name="T18" fmla="*/ 267 w 640"/>
                <a:gd name="T19" fmla="*/ 55 h 347"/>
                <a:gd name="T20" fmla="*/ 300 w 640"/>
                <a:gd name="T21" fmla="*/ 78 h 347"/>
                <a:gd name="T22" fmla="*/ 320 w 640"/>
                <a:gd name="T23" fmla="*/ 96 h 347"/>
                <a:gd name="T24" fmla="*/ 302 w 640"/>
                <a:gd name="T25" fmla="*/ 111 h 347"/>
                <a:gd name="T26" fmla="*/ 283 w 640"/>
                <a:gd name="T27" fmla="*/ 129 h 347"/>
                <a:gd name="T28" fmla="*/ 253 w 640"/>
                <a:gd name="T29" fmla="*/ 141 h 347"/>
                <a:gd name="T30" fmla="*/ 223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10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556" name="Freeform 28"/>
            <p:cNvSpPr>
              <a:spLocks/>
            </p:cNvSpPr>
            <p:nvPr/>
          </p:nvSpPr>
          <p:spPr bwMode="auto">
            <a:xfrm>
              <a:off x="475" y="2507"/>
              <a:ext cx="346" cy="202"/>
            </a:xfrm>
            <a:custGeom>
              <a:avLst/>
              <a:gdLst>
                <a:gd name="T0" fmla="*/ 170 w 692"/>
                <a:gd name="T1" fmla="*/ 173 h 404"/>
                <a:gd name="T2" fmla="*/ 224 w 692"/>
                <a:gd name="T3" fmla="*/ 158 h 404"/>
                <a:gd name="T4" fmla="*/ 269 w 692"/>
                <a:gd name="T5" fmla="*/ 139 h 404"/>
                <a:gd name="T6" fmla="*/ 301 w 692"/>
                <a:gd name="T7" fmla="*/ 116 h 404"/>
                <a:gd name="T8" fmla="*/ 314 w 692"/>
                <a:gd name="T9" fmla="*/ 103 h 404"/>
                <a:gd name="T10" fmla="*/ 268 w 692"/>
                <a:gd name="T11" fmla="*/ 61 h 404"/>
                <a:gd name="T12" fmla="*/ 230 w 692"/>
                <a:gd name="T13" fmla="*/ 39 h 404"/>
                <a:gd name="T14" fmla="*/ 195 w 692"/>
                <a:gd name="T15" fmla="*/ 17 h 404"/>
                <a:gd name="T16" fmla="*/ 188 w 692"/>
                <a:gd name="T17" fmla="*/ 17 h 404"/>
                <a:gd name="T18" fmla="*/ 166 w 692"/>
                <a:gd name="T19" fmla="*/ 25 h 404"/>
                <a:gd name="T20" fmla="*/ 136 w 692"/>
                <a:gd name="T21" fmla="*/ 33 h 404"/>
                <a:gd name="T22" fmla="*/ 84 w 692"/>
                <a:gd name="T23" fmla="*/ 37 h 404"/>
                <a:gd name="T24" fmla="*/ 33 w 692"/>
                <a:gd name="T25" fmla="*/ 36 h 404"/>
                <a:gd name="T26" fmla="*/ 19 w 692"/>
                <a:gd name="T27" fmla="*/ 37 h 404"/>
                <a:gd name="T28" fmla="*/ 19 w 692"/>
                <a:gd name="T29" fmla="*/ 47 h 404"/>
                <a:gd name="T30" fmla="*/ 29 w 692"/>
                <a:gd name="T31" fmla="*/ 61 h 404"/>
                <a:gd name="T32" fmla="*/ 51 w 692"/>
                <a:gd name="T33" fmla="*/ 88 h 404"/>
                <a:gd name="T34" fmla="*/ 78 w 692"/>
                <a:gd name="T35" fmla="*/ 110 h 404"/>
                <a:gd name="T36" fmla="*/ 110 w 692"/>
                <a:gd name="T37" fmla="*/ 142 h 404"/>
                <a:gd name="T38" fmla="*/ 143 w 692"/>
                <a:gd name="T39" fmla="*/ 165 h 404"/>
                <a:gd name="T40" fmla="*/ 162 w 692"/>
                <a:gd name="T41" fmla="*/ 179 h 404"/>
                <a:gd name="T42" fmla="*/ 169 w 692"/>
                <a:gd name="T43" fmla="*/ 194 h 404"/>
                <a:gd name="T44" fmla="*/ 161 w 692"/>
                <a:gd name="T45" fmla="*/ 202 h 404"/>
                <a:gd name="T46" fmla="*/ 150 w 692"/>
                <a:gd name="T47" fmla="*/ 198 h 404"/>
                <a:gd name="T48" fmla="*/ 118 w 692"/>
                <a:gd name="T49" fmla="*/ 168 h 404"/>
                <a:gd name="T50" fmla="*/ 78 w 692"/>
                <a:gd name="T51" fmla="*/ 135 h 404"/>
                <a:gd name="T52" fmla="*/ 48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3 w 692"/>
                <a:gd name="T73" fmla="*/ 17 h 404"/>
                <a:gd name="T74" fmla="*/ 172 w 692"/>
                <a:gd name="T75" fmla="*/ 11 h 404"/>
                <a:gd name="T76" fmla="*/ 184 w 692"/>
                <a:gd name="T77" fmla="*/ 0 h 404"/>
                <a:gd name="T78" fmla="*/ 198 w 692"/>
                <a:gd name="T79" fmla="*/ 0 h 404"/>
                <a:gd name="T80" fmla="*/ 228 w 692"/>
                <a:gd name="T81" fmla="*/ 19 h 404"/>
                <a:gd name="T82" fmla="*/ 262 w 692"/>
                <a:gd name="T83" fmla="*/ 44 h 404"/>
                <a:gd name="T84" fmla="*/ 297 w 692"/>
                <a:gd name="T85" fmla="*/ 66 h 404"/>
                <a:gd name="T86" fmla="*/ 317 w 692"/>
                <a:gd name="T87" fmla="*/ 81 h 404"/>
                <a:gd name="T88" fmla="*/ 337 w 692"/>
                <a:gd name="T89" fmla="*/ 94 h 404"/>
                <a:gd name="T90" fmla="*/ 346 w 692"/>
                <a:gd name="T91" fmla="*/ 99 h 404"/>
                <a:gd name="T92" fmla="*/ 342 w 692"/>
                <a:gd name="T93" fmla="*/ 109 h 404"/>
                <a:gd name="T94" fmla="*/ 327 w 692"/>
                <a:gd name="T95" fmla="*/ 117 h 404"/>
                <a:gd name="T96" fmla="*/ 309 w 692"/>
                <a:gd name="T97" fmla="*/ 133 h 404"/>
                <a:gd name="T98" fmla="*/ 294 w 692"/>
                <a:gd name="T99" fmla="*/ 139 h 404"/>
                <a:gd name="T100" fmla="*/ 264 w 692"/>
                <a:gd name="T101" fmla="*/ 151 h 404"/>
                <a:gd name="T102" fmla="*/ 243 w 692"/>
                <a:gd name="T103" fmla="*/ 161 h 404"/>
                <a:gd name="T104" fmla="*/ 219 w 692"/>
                <a:gd name="T105" fmla="*/ 175 h 404"/>
                <a:gd name="T106" fmla="*/ 195 w 692"/>
                <a:gd name="T107" fmla="*/ 179 h 404"/>
                <a:gd name="T108" fmla="*/ 176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557" name="Freeform 29"/>
            <p:cNvSpPr>
              <a:spLocks/>
            </p:cNvSpPr>
            <p:nvPr/>
          </p:nvSpPr>
          <p:spPr bwMode="auto">
            <a:xfrm>
              <a:off x="670" y="2660"/>
              <a:ext cx="110" cy="70"/>
            </a:xfrm>
            <a:custGeom>
              <a:avLst/>
              <a:gdLst>
                <a:gd name="T0" fmla="*/ 93 w 219"/>
                <a:gd name="T1" fmla="*/ 8 h 139"/>
                <a:gd name="T2" fmla="*/ 70 w 219"/>
                <a:gd name="T3" fmla="*/ 27 h 139"/>
                <a:gd name="T4" fmla="*/ 48 w 219"/>
                <a:gd name="T5" fmla="*/ 44 h 139"/>
                <a:gd name="T6" fmla="*/ 18 w 219"/>
                <a:gd name="T7" fmla="*/ 55 h 139"/>
                <a:gd name="T8" fmla="*/ 0 w 219"/>
                <a:gd name="T9" fmla="*/ 60 h 139"/>
                <a:gd name="T10" fmla="*/ 14 w 219"/>
                <a:gd name="T11" fmla="*/ 70 h 139"/>
                <a:gd name="T12" fmla="*/ 36 w 219"/>
                <a:gd name="T13" fmla="*/ 66 h 139"/>
                <a:gd name="T14" fmla="*/ 70 w 219"/>
                <a:gd name="T15" fmla="*/ 44 h 139"/>
                <a:gd name="T16" fmla="*/ 110 w 219"/>
                <a:gd name="T17" fmla="*/ 0 h 139"/>
                <a:gd name="T18" fmla="*/ 93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5" name="Group 30"/>
          <p:cNvGrpSpPr>
            <a:grpSpLocks/>
          </p:cNvGrpSpPr>
          <p:nvPr/>
        </p:nvGrpSpPr>
        <p:grpSpPr bwMode="auto">
          <a:xfrm>
            <a:off x="1335088" y="2516188"/>
            <a:ext cx="1927225" cy="1754187"/>
            <a:chOff x="841" y="1585"/>
            <a:chExt cx="1214" cy="1105"/>
          </a:xfrm>
        </p:grpSpPr>
        <p:grpSp>
          <p:nvGrpSpPr>
            <p:cNvPr id="16505" name="Group 31"/>
            <p:cNvGrpSpPr>
              <a:grpSpLocks/>
            </p:cNvGrpSpPr>
            <p:nvPr/>
          </p:nvGrpSpPr>
          <p:grpSpPr bwMode="auto">
            <a:xfrm>
              <a:off x="1651" y="1585"/>
              <a:ext cx="404" cy="911"/>
              <a:chOff x="1651" y="1585"/>
              <a:chExt cx="404" cy="911"/>
            </a:xfrm>
          </p:grpSpPr>
          <p:sp>
            <p:nvSpPr>
              <p:cNvPr id="16524" name="Freeform 32"/>
              <p:cNvSpPr>
                <a:spLocks/>
              </p:cNvSpPr>
              <p:nvPr/>
            </p:nvSpPr>
            <p:spPr bwMode="auto">
              <a:xfrm>
                <a:off x="1660" y="1625"/>
                <a:ext cx="211" cy="859"/>
              </a:xfrm>
              <a:custGeom>
                <a:avLst/>
                <a:gdLst>
                  <a:gd name="T0" fmla="*/ 208 w 424"/>
                  <a:gd name="T1" fmla="*/ 155 h 1717"/>
                  <a:gd name="T2" fmla="*/ 211 w 424"/>
                  <a:gd name="T3" fmla="*/ 186 h 1717"/>
                  <a:gd name="T4" fmla="*/ 211 w 424"/>
                  <a:gd name="T5" fmla="*/ 356 h 1717"/>
                  <a:gd name="T6" fmla="*/ 196 w 424"/>
                  <a:gd name="T7" fmla="*/ 585 h 1717"/>
                  <a:gd name="T8" fmla="*/ 198 w 424"/>
                  <a:gd name="T9" fmla="*/ 730 h 1717"/>
                  <a:gd name="T10" fmla="*/ 205 w 424"/>
                  <a:gd name="T11" fmla="*/ 831 h 1717"/>
                  <a:gd name="T12" fmla="*/ 198 w 424"/>
                  <a:gd name="T13" fmla="*/ 859 h 1717"/>
                  <a:gd name="T14" fmla="*/ 185 w 424"/>
                  <a:gd name="T15" fmla="*/ 853 h 1717"/>
                  <a:gd name="T16" fmla="*/ 113 w 424"/>
                  <a:gd name="T17" fmla="*/ 797 h 1717"/>
                  <a:gd name="T18" fmla="*/ 96 w 424"/>
                  <a:gd name="T19" fmla="*/ 786 h 1717"/>
                  <a:gd name="T20" fmla="*/ 85 w 424"/>
                  <a:gd name="T21" fmla="*/ 771 h 1717"/>
                  <a:gd name="T22" fmla="*/ 66 w 424"/>
                  <a:gd name="T23" fmla="*/ 749 h 1717"/>
                  <a:gd name="T24" fmla="*/ 41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8 w 424"/>
                  <a:gd name="T37" fmla="*/ 599 h 1717"/>
                  <a:gd name="T38" fmla="*/ 11 w 424"/>
                  <a:gd name="T39" fmla="*/ 577 h 1717"/>
                  <a:gd name="T40" fmla="*/ 8 w 424"/>
                  <a:gd name="T41" fmla="*/ 561 h 1717"/>
                  <a:gd name="T42" fmla="*/ 20 w 424"/>
                  <a:gd name="T43" fmla="*/ 537 h 1717"/>
                  <a:gd name="T44" fmla="*/ 20 w 424"/>
                  <a:gd name="T45" fmla="*/ 520 h 1717"/>
                  <a:gd name="T46" fmla="*/ 7 w 424"/>
                  <a:gd name="T47" fmla="*/ 488 h 1717"/>
                  <a:gd name="T48" fmla="*/ 7 w 424"/>
                  <a:gd name="T49" fmla="*/ 469 h 1717"/>
                  <a:gd name="T50" fmla="*/ 14 w 424"/>
                  <a:gd name="T51" fmla="*/ 455 h 1717"/>
                  <a:gd name="T52" fmla="*/ 26 w 424"/>
                  <a:gd name="T53" fmla="*/ 438 h 1717"/>
                  <a:gd name="T54" fmla="*/ 26 w 424"/>
                  <a:gd name="T55" fmla="*/ 408 h 1717"/>
                  <a:gd name="T56" fmla="*/ 18 w 424"/>
                  <a:gd name="T57" fmla="*/ 384 h 1717"/>
                  <a:gd name="T58" fmla="*/ 26 w 424"/>
                  <a:gd name="T59" fmla="*/ 356 h 1717"/>
                  <a:gd name="T60" fmla="*/ 33 w 424"/>
                  <a:gd name="T61" fmla="*/ 350 h 1717"/>
                  <a:gd name="T62" fmla="*/ 26 w 424"/>
                  <a:gd name="T63" fmla="*/ 324 h 1717"/>
                  <a:gd name="T64" fmla="*/ 11 w 424"/>
                  <a:gd name="T65" fmla="*/ 296 h 1717"/>
                  <a:gd name="T66" fmla="*/ 7 w 424"/>
                  <a:gd name="T67" fmla="*/ 278 h 1717"/>
                  <a:gd name="T68" fmla="*/ 11 w 424"/>
                  <a:gd name="T69" fmla="*/ 261 h 1717"/>
                  <a:gd name="T70" fmla="*/ 31 w 424"/>
                  <a:gd name="T71" fmla="*/ 246 h 1717"/>
                  <a:gd name="T72" fmla="*/ 29 w 424"/>
                  <a:gd name="T73" fmla="*/ 234 h 1717"/>
                  <a:gd name="T74" fmla="*/ 8 w 424"/>
                  <a:gd name="T75" fmla="*/ 195 h 1717"/>
                  <a:gd name="T76" fmla="*/ 1 w 424"/>
                  <a:gd name="T77" fmla="*/ 164 h 1717"/>
                  <a:gd name="T78" fmla="*/ 7 w 424"/>
                  <a:gd name="T79" fmla="*/ 147 h 1717"/>
                  <a:gd name="T80" fmla="*/ 26 w 424"/>
                  <a:gd name="T81" fmla="*/ 132 h 1717"/>
                  <a:gd name="T82" fmla="*/ 22 w 424"/>
                  <a:gd name="T83" fmla="*/ 118 h 1717"/>
                  <a:gd name="T84" fmla="*/ 8 w 424"/>
                  <a:gd name="T85" fmla="*/ 102 h 1717"/>
                  <a:gd name="T86" fmla="*/ 8 w 424"/>
                  <a:gd name="T87" fmla="*/ 85 h 1717"/>
                  <a:gd name="T88" fmla="*/ 31 w 424"/>
                  <a:gd name="T89" fmla="*/ 73 h 1717"/>
                  <a:gd name="T90" fmla="*/ 40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5 w 424"/>
                  <a:gd name="T105" fmla="*/ 102 h 1717"/>
                  <a:gd name="T106" fmla="*/ 165 w 424"/>
                  <a:gd name="T107" fmla="*/ 125 h 1717"/>
                  <a:gd name="T108" fmla="*/ 196 w 424"/>
                  <a:gd name="T109" fmla="*/ 144 h 1717"/>
                  <a:gd name="T110" fmla="*/ 208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525" name="Freeform 33"/>
              <p:cNvSpPr>
                <a:spLocks/>
              </p:cNvSpPr>
              <p:nvPr/>
            </p:nvSpPr>
            <p:spPr bwMode="auto">
              <a:xfrm>
                <a:off x="1651" y="1638"/>
                <a:ext cx="62" cy="654"/>
              </a:xfrm>
              <a:custGeom>
                <a:avLst/>
                <a:gdLst>
                  <a:gd name="T0" fmla="*/ 42 w 123"/>
                  <a:gd name="T1" fmla="*/ 22 h 1308"/>
                  <a:gd name="T2" fmla="*/ 62 w 123"/>
                  <a:gd name="T3" fmla="*/ 45 h 1308"/>
                  <a:gd name="T4" fmla="*/ 49 w 123"/>
                  <a:gd name="T5" fmla="*/ 63 h 1308"/>
                  <a:gd name="T6" fmla="*/ 23 w 123"/>
                  <a:gd name="T7" fmla="*/ 77 h 1308"/>
                  <a:gd name="T8" fmla="*/ 34 w 123"/>
                  <a:gd name="T9" fmla="*/ 95 h 1308"/>
                  <a:gd name="T10" fmla="*/ 46 w 123"/>
                  <a:gd name="T11" fmla="*/ 118 h 1308"/>
                  <a:gd name="T12" fmla="*/ 31 w 123"/>
                  <a:gd name="T13" fmla="*/ 134 h 1308"/>
                  <a:gd name="T14" fmla="*/ 19 w 123"/>
                  <a:gd name="T15" fmla="*/ 152 h 1308"/>
                  <a:gd name="T16" fmla="*/ 31 w 123"/>
                  <a:gd name="T17" fmla="*/ 184 h 1308"/>
                  <a:gd name="T18" fmla="*/ 46 w 123"/>
                  <a:gd name="T19" fmla="*/ 214 h 1308"/>
                  <a:gd name="T20" fmla="*/ 42 w 123"/>
                  <a:gd name="T21" fmla="*/ 240 h 1308"/>
                  <a:gd name="T22" fmla="*/ 23 w 123"/>
                  <a:gd name="T23" fmla="*/ 262 h 1308"/>
                  <a:gd name="T24" fmla="*/ 45 w 123"/>
                  <a:gd name="T25" fmla="*/ 309 h 1308"/>
                  <a:gd name="T26" fmla="*/ 53 w 123"/>
                  <a:gd name="T27" fmla="*/ 337 h 1308"/>
                  <a:gd name="T28" fmla="*/ 37 w 123"/>
                  <a:gd name="T29" fmla="*/ 359 h 1308"/>
                  <a:gd name="T30" fmla="*/ 40 w 123"/>
                  <a:gd name="T31" fmla="*/ 393 h 1308"/>
                  <a:gd name="T32" fmla="*/ 52 w 123"/>
                  <a:gd name="T33" fmla="*/ 426 h 1308"/>
                  <a:gd name="T34" fmla="*/ 38 w 123"/>
                  <a:gd name="T35" fmla="*/ 444 h 1308"/>
                  <a:gd name="T36" fmla="*/ 20 w 123"/>
                  <a:gd name="T37" fmla="*/ 466 h 1308"/>
                  <a:gd name="T38" fmla="*/ 38 w 123"/>
                  <a:gd name="T39" fmla="*/ 506 h 1308"/>
                  <a:gd name="T40" fmla="*/ 46 w 123"/>
                  <a:gd name="T41" fmla="*/ 534 h 1308"/>
                  <a:gd name="T42" fmla="*/ 29 w 123"/>
                  <a:gd name="T43" fmla="*/ 540 h 1308"/>
                  <a:gd name="T44" fmla="*/ 34 w 123"/>
                  <a:gd name="T45" fmla="*/ 584 h 1308"/>
                  <a:gd name="T46" fmla="*/ 42 w 123"/>
                  <a:gd name="T47" fmla="*/ 607 h 1308"/>
                  <a:gd name="T48" fmla="*/ 29 w 123"/>
                  <a:gd name="T49" fmla="*/ 633 h 1308"/>
                  <a:gd name="T50" fmla="*/ 1 w 123"/>
                  <a:gd name="T51" fmla="*/ 647 h 1308"/>
                  <a:gd name="T52" fmla="*/ 22 w 123"/>
                  <a:gd name="T53" fmla="*/ 602 h 1308"/>
                  <a:gd name="T54" fmla="*/ 12 w 123"/>
                  <a:gd name="T55" fmla="*/ 566 h 1308"/>
                  <a:gd name="T56" fmla="*/ 15 w 123"/>
                  <a:gd name="T57" fmla="*/ 534 h 1308"/>
                  <a:gd name="T58" fmla="*/ 23 w 123"/>
                  <a:gd name="T59" fmla="*/ 518 h 1308"/>
                  <a:gd name="T60" fmla="*/ 5 w 123"/>
                  <a:gd name="T61" fmla="*/ 478 h 1308"/>
                  <a:gd name="T62" fmla="*/ 5 w 123"/>
                  <a:gd name="T63" fmla="*/ 438 h 1308"/>
                  <a:gd name="T64" fmla="*/ 27 w 123"/>
                  <a:gd name="T65" fmla="*/ 419 h 1308"/>
                  <a:gd name="T66" fmla="*/ 22 w 123"/>
                  <a:gd name="T67" fmla="*/ 390 h 1308"/>
                  <a:gd name="T68" fmla="*/ 16 w 123"/>
                  <a:gd name="T69" fmla="*/ 356 h 1308"/>
                  <a:gd name="T70" fmla="*/ 34 w 123"/>
                  <a:gd name="T71" fmla="*/ 334 h 1308"/>
                  <a:gd name="T72" fmla="*/ 26 w 123"/>
                  <a:gd name="T73" fmla="*/ 310 h 1308"/>
                  <a:gd name="T74" fmla="*/ 5 w 123"/>
                  <a:gd name="T75" fmla="*/ 272 h 1308"/>
                  <a:gd name="T76" fmla="*/ 9 w 123"/>
                  <a:gd name="T77" fmla="*/ 246 h 1308"/>
                  <a:gd name="T78" fmla="*/ 27 w 123"/>
                  <a:gd name="T79" fmla="*/ 225 h 1308"/>
                  <a:gd name="T80" fmla="*/ 8 w 123"/>
                  <a:gd name="T81" fmla="*/ 176 h 1308"/>
                  <a:gd name="T82" fmla="*/ 0 w 123"/>
                  <a:gd name="T83" fmla="*/ 148 h 1308"/>
                  <a:gd name="T84" fmla="*/ 16 w 123"/>
                  <a:gd name="T85" fmla="*/ 126 h 1308"/>
                  <a:gd name="T86" fmla="*/ 23 w 123"/>
                  <a:gd name="T87" fmla="*/ 111 h 1308"/>
                  <a:gd name="T88" fmla="*/ 5 w 123"/>
                  <a:gd name="T89" fmla="*/ 88 h 1308"/>
                  <a:gd name="T90" fmla="*/ 12 w 123"/>
                  <a:gd name="T91" fmla="*/ 66 h 1308"/>
                  <a:gd name="T92" fmla="*/ 34 w 123"/>
                  <a:gd name="T93" fmla="*/ 51 h 1308"/>
                  <a:gd name="T94" fmla="*/ 34 w 123"/>
                  <a:gd name="T95" fmla="*/ 34 h 1308"/>
                  <a:gd name="T96" fmla="*/ 23 w 123"/>
                  <a:gd name="T97" fmla="*/ 11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308"/>
                  <a:gd name="T149" fmla="*/ 123 w 123"/>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pPr eaLnBrk="0" hangingPunct="0"/>
                <a:endParaRPr lang="en-US"/>
              </a:p>
            </p:txBody>
          </p:sp>
          <p:sp>
            <p:nvSpPr>
              <p:cNvPr id="16526" name="Freeform 34"/>
              <p:cNvSpPr>
                <a:spLocks/>
              </p:cNvSpPr>
              <p:nvPr/>
            </p:nvSpPr>
            <p:spPr bwMode="auto">
              <a:xfrm>
                <a:off x="1817" y="1797"/>
                <a:ext cx="58" cy="529"/>
              </a:xfrm>
              <a:custGeom>
                <a:avLst/>
                <a:gdLst>
                  <a:gd name="T0" fmla="*/ 52 w 115"/>
                  <a:gd name="T1" fmla="*/ 14 h 1058"/>
                  <a:gd name="T2" fmla="*/ 54 w 115"/>
                  <a:gd name="T3" fmla="*/ 51 h 1058"/>
                  <a:gd name="T4" fmla="*/ 30 w 115"/>
                  <a:gd name="T5" fmla="*/ 66 h 1058"/>
                  <a:gd name="T6" fmla="*/ 37 w 115"/>
                  <a:gd name="T7" fmla="*/ 106 h 1058"/>
                  <a:gd name="T8" fmla="*/ 48 w 115"/>
                  <a:gd name="T9" fmla="*/ 145 h 1058"/>
                  <a:gd name="T10" fmla="*/ 33 w 115"/>
                  <a:gd name="T11" fmla="*/ 165 h 1058"/>
                  <a:gd name="T12" fmla="*/ 37 w 115"/>
                  <a:gd name="T13" fmla="*/ 198 h 1058"/>
                  <a:gd name="T14" fmla="*/ 48 w 115"/>
                  <a:gd name="T15" fmla="*/ 233 h 1058"/>
                  <a:gd name="T16" fmla="*/ 41 w 115"/>
                  <a:gd name="T17" fmla="*/ 260 h 1058"/>
                  <a:gd name="T18" fmla="*/ 28 w 115"/>
                  <a:gd name="T19" fmla="*/ 283 h 1058"/>
                  <a:gd name="T20" fmla="*/ 44 w 115"/>
                  <a:gd name="T21" fmla="*/ 329 h 1058"/>
                  <a:gd name="T22" fmla="*/ 48 w 115"/>
                  <a:gd name="T23" fmla="*/ 360 h 1058"/>
                  <a:gd name="T24" fmla="*/ 21 w 115"/>
                  <a:gd name="T25" fmla="*/ 382 h 1058"/>
                  <a:gd name="T26" fmla="*/ 28 w 115"/>
                  <a:gd name="T27" fmla="*/ 428 h 1058"/>
                  <a:gd name="T28" fmla="*/ 36 w 115"/>
                  <a:gd name="T29" fmla="*/ 468 h 1058"/>
                  <a:gd name="T30" fmla="*/ 21 w 115"/>
                  <a:gd name="T31" fmla="*/ 492 h 1058"/>
                  <a:gd name="T32" fmla="*/ 14 w 115"/>
                  <a:gd name="T33" fmla="*/ 524 h 1058"/>
                  <a:gd name="T34" fmla="*/ 6 w 115"/>
                  <a:gd name="T35" fmla="*/ 510 h 1058"/>
                  <a:gd name="T36" fmla="*/ 21 w 115"/>
                  <a:gd name="T37" fmla="*/ 473 h 1058"/>
                  <a:gd name="T38" fmla="*/ 14 w 115"/>
                  <a:gd name="T39" fmla="*/ 419 h 1058"/>
                  <a:gd name="T40" fmla="*/ 10 w 115"/>
                  <a:gd name="T41" fmla="*/ 378 h 1058"/>
                  <a:gd name="T42" fmla="*/ 30 w 115"/>
                  <a:gd name="T43" fmla="*/ 351 h 1058"/>
                  <a:gd name="T44" fmla="*/ 14 w 115"/>
                  <a:gd name="T45" fmla="*/ 312 h 1058"/>
                  <a:gd name="T46" fmla="*/ 10 w 115"/>
                  <a:gd name="T47" fmla="*/ 275 h 1058"/>
                  <a:gd name="T48" fmla="*/ 25 w 115"/>
                  <a:gd name="T49" fmla="*/ 246 h 1058"/>
                  <a:gd name="T50" fmla="*/ 32 w 115"/>
                  <a:gd name="T51" fmla="*/ 224 h 1058"/>
                  <a:gd name="T52" fmla="*/ 17 w 115"/>
                  <a:gd name="T53" fmla="*/ 187 h 1058"/>
                  <a:gd name="T54" fmla="*/ 21 w 115"/>
                  <a:gd name="T55" fmla="*/ 156 h 1058"/>
                  <a:gd name="T56" fmla="*/ 30 w 115"/>
                  <a:gd name="T57" fmla="*/ 134 h 1058"/>
                  <a:gd name="T58" fmla="*/ 19 w 115"/>
                  <a:gd name="T59" fmla="*/ 101 h 1058"/>
                  <a:gd name="T60" fmla="*/ 15 w 115"/>
                  <a:gd name="T61" fmla="*/ 65 h 1058"/>
                  <a:gd name="T62" fmla="*/ 32 w 115"/>
                  <a:gd name="T63" fmla="*/ 40 h 1058"/>
                  <a:gd name="T64" fmla="*/ 33 w 115"/>
                  <a:gd name="T65" fmla="*/ 17 h 1058"/>
                  <a:gd name="T66" fmla="*/ 44 w 115"/>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
                  <a:gd name="T103" fmla="*/ 0 h 1058"/>
                  <a:gd name="T104" fmla="*/ 115 w 115"/>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pPr eaLnBrk="0" hangingPunct="0"/>
                <a:endParaRPr lang="en-US"/>
              </a:p>
            </p:txBody>
          </p:sp>
          <p:sp>
            <p:nvSpPr>
              <p:cNvPr id="16527" name="Freeform 35"/>
              <p:cNvSpPr>
                <a:spLocks/>
              </p:cNvSpPr>
              <p:nvPr/>
            </p:nvSpPr>
            <p:spPr bwMode="auto">
              <a:xfrm>
                <a:off x="1725" y="1734"/>
                <a:ext cx="132" cy="114"/>
              </a:xfrm>
              <a:custGeom>
                <a:avLst/>
                <a:gdLst>
                  <a:gd name="T0" fmla="*/ 132 w 264"/>
                  <a:gd name="T1" fmla="*/ 92 h 227"/>
                  <a:gd name="T2" fmla="*/ 92 w 264"/>
                  <a:gd name="T3" fmla="*/ 59 h 227"/>
                  <a:gd name="T4" fmla="*/ 58 w 264"/>
                  <a:gd name="T5" fmla="*/ 30 h 227"/>
                  <a:gd name="T6" fmla="*/ 28 w 264"/>
                  <a:gd name="T7" fmla="*/ 0 h 227"/>
                  <a:gd name="T8" fmla="*/ 0 w 264"/>
                  <a:gd name="T9" fmla="*/ 0 h 227"/>
                  <a:gd name="T10" fmla="*/ 66 w 264"/>
                  <a:gd name="T11" fmla="*/ 48 h 227"/>
                  <a:gd name="T12" fmla="*/ 97 w 264"/>
                  <a:gd name="T13" fmla="*/ 77 h 227"/>
                  <a:gd name="T14" fmla="*/ 124 w 264"/>
                  <a:gd name="T15" fmla="*/ 114 h 227"/>
                  <a:gd name="T16" fmla="*/ 132 w 264"/>
                  <a:gd name="T17" fmla="*/ 92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227"/>
                  <a:gd name="T29" fmla="*/ 264 w 26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pPr eaLnBrk="0" hangingPunct="0"/>
                <a:endParaRPr lang="en-US"/>
              </a:p>
            </p:txBody>
          </p:sp>
          <p:sp>
            <p:nvSpPr>
              <p:cNvPr id="16528" name="Freeform 36"/>
              <p:cNvSpPr>
                <a:spLocks/>
              </p:cNvSpPr>
              <p:nvPr/>
            </p:nvSpPr>
            <p:spPr bwMode="auto">
              <a:xfrm>
                <a:off x="1724" y="1799"/>
                <a:ext cx="114" cy="94"/>
              </a:xfrm>
              <a:custGeom>
                <a:avLst/>
                <a:gdLst>
                  <a:gd name="T0" fmla="*/ 114 w 228"/>
                  <a:gd name="T1" fmla="*/ 59 h 187"/>
                  <a:gd name="T2" fmla="*/ 85 w 228"/>
                  <a:gd name="T3" fmla="*/ 48 h 187"/>
                  <a:gd name="T4" fmla="*/ 62 w 228"/>
                  <a:gd name="T5" fmla="*/ 29 h 187"/>
                  <a:gd name="T6" fmla="*/ 23 w 228"/>
                  <a:gd name="T7" fmla="*/ 0 h 187"/>
                  <a:gd name="T8" fmla="*/ 0 w 228"/>
                  <a:gd name="T9" fmla="*/ 0 h 187"/>
                  <a:gd name="T10" fmla="*/ 52 w 228"/>
                  <a:gd name="T11" fmla="*/ 29 h 187"/>
                  <a:gd name="T12" fmla="*/ 72 w 228"/>
                  <a:gd name="T13" fmla="*/ 49 h 187"/>
                  <a:gd name="T14" fmla="*/ 114 w 228"/>
                  <a:gd name="T15" fmla="*/ 94 h 187"/>
                  <a:gd name="T16" fmla="*/ 112 w 228"/>
                  <a:gd name="T17" fmla="*/ 66 h 187"/>
                  <a:gd name="T18" fmla="*/ 114 w 228"/>
                  <a:gd name="T19" fmla="*/ 59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7"/>
                  <a:gd name="T32" fmla="*/ 228 w 228"/>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pPr eaLnBrk="0" hangingPunct="0"/>
                <a:endParaRPr lang="en-US"/>
              </a:p>
            </p:txBody>
          </p:sp>
          <p:sp>
            <p:nvSpPr>
              <p:cNvPr id="16529" name="Freeform 37"/>
              <p:cNvSpPr>
                <a:spLocks/>
              </p:cNvSpPr>
              <p:nvPr/>
            </p:nvSpPr>
            <p:spPr bwMode="auto">
              <a:xfrm>
                <a:off x="1707" y="1855"/>
                <a:ext cx="134" cy="145"/>
              </a:xfrm>
              <a:custGeom>
                <a:avLst/>
                <a:gdLst>
                  <a:gd name="T0" fmla="*/ 131 w 270"/>
                  <a:gd name="T1" fmla="*/ 108 h 290"/>
                  <a:gd name="T2" fmla="*/ 95 w 270"/>
                  <a:gd name="T3" fmla="*/ 75 h 290"/>
                  <a:gd name="T4" fmla="*/ 80 w 270"/>
                  <a:gd name="T5" fmla="*/ 53 h 290"/>
                  <a:gd name="T6" fmla="*/ 51 w 270"/>
                  <a:gd name="T7" fmla="*/ 31 h 290"/>
                  <a:gd name="T8" fmla="*/ 25 w 270"/>
                  <a:gd name="T9" fmla="*/ 11 h 290"/>
                  <a:gd name="T10" fmla="*/ 7 w 270"/>
                  <a:gd name="T11" fmla="*/ 0 h 290"/>
                  <a:gd name="T12" fmla="*/ 0 w 270"/>
                  <a:gd name="T13" fmla="*/ 0 h 290"/>
                  <a:gd name="T14" fmla="*/ 0 w 270"/>
                  <a:gd name="T15" fmla="*/ 11 h 290"/>
                  <a:gd name="T16" fmla="*/ 22 w 270"/>
                  <a:gd name="T17" fmla="*/ 26 h 290"/>
                  <a:gd name="T18" fmla="*/ 62 w 270"/>
                  <a:gd name="T19" fmla="*/ 51 h 290"/>
                  <a:gd name="T20" fmla="*/ 91 w 270"/>
                  <a:gd name="T21" fmla="*/ 81 h 290"/>
                  <a:gd name="T22" fmla="*/ 112 w 270"/>
                  <a:gd name="T23" fmla="*/ 114 h 290"/>
                  <a:gd name="T24" fmla="*/ 134 w 270"/>
                  <a:gd name="T25" fmla="*/ 145 h 290"/>
                  <a:gd name="T26" fmla="*/ 131 w 270"/>
                  <a:gd name="T27" fmla="*/ 108 h 2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290"/>
                  <a:gd name="T44" fmla="*/ 270 w 270"/>
                  <a:gd name="T45" fmla="*/ 290 h 2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pPr eaLnBrk="0" hangingPunct="0"/>
                <a:endParaRPr lang="en-US"/>
              </a:p>
            </p:txBody>
          </p:sp>
          <p:sp>
            <p:nvSpPr>
              <p:cNvPr id="16530" name="Freeform 38"/>
              <p:cNvSpPr>
                <a:spLocks/>
              </p:cNvSpPr>
              <p:nvPr/>
            </p:nvSpPr>
            <p:spPr bwMode="auto">
              <a:xfrm>
                <a:off x="1720" y="1973"/>
                <a:ext cx="104" cy="85"/>
              </a:xfrm>
              <a:custGeom>
                <a:avLst/>
                <a:gdLst>
                  <a:gd name="T0" fmla="*/ 104 w 210"/>
                  <a:gd name="T1" fmla="*/ 70 h 169"/>
                  <a:gd name="T2" fmla="*/ 75 w 210"/>
                  <a:gd name="T3" fmla="*/ 38 h 169"/>
                  <a:gd name="T4" fmla="*/ 44 w 210"/>
                  <a:gd name="T5" fmla="*/ 19 h 169"/>
                  <a:gd name="T6" fmla="*/ 18 w 210"/>
                  <a:gd name="T7" fmla="*/ 5 h 169"/>
                  <a:gd name="T8" fmla="*/ 0 w 210"/>
                  <a:gd name="T9" fmla="*/ 0 h 169"/>
                  <a:gd name="T10" fmla="*/ 12 w 210"/>
                  <a:gd name="T11" fmla="*/ 19 h 169"/>
                  <a:gd name="T12" fmla="*/ 44 w 210"/>
                  <a:gd name="T13" fmla="*/ 37 h 169"/>
                  <a:gd name="T14" fmla="*/ 70 w 210"/>
                  <a:gd name="T15" fmla="*/ 64 h 169"/>
                  <a:gd name="T16" fmla="*/ 82 w 210"/>
                  <a:gd name="T17" fmla="*/ 82 h 169"/>
                  <a:gd name="T18" fmla="*/ 93 w 210"/>
                  <a:gd name="T19" fmla="*/ 85 h 169"/>
                  <a:gd name="T20" fmla="*/ 103 w 210"/>
                  <a:gd name="T21" fmla="*/ 79 h 169"/>
                  <a:gd name="T22" fmla="*/ 104 w 210"/>
                  <a:gd name="T23" fmla="*/ 7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169"/>
                  <a:gd name="T38" fmla="*/ 210 w 210"/>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pPr eaLnBrk="0" hangingPunct="0"/>
                <a:endParaRPr lang="en-US"/>
              </a:p>
            </p:txBody>
          </p:sp>
          <p:sp>
            <p:nvSpPr>
              <p:cNvPr id="16531" name="Freeform 39"/>
              <p:cNvSpPr>
                <a:spLocks/>
              </p:cNvSpPr>
              <p:nvPr/>
            </p:nvSpPr>
            <p:spPr bwMode="auto">
              <a:xfrm>
                <a:off x="1707" y="2032"/>
                <a:ext cx="116" cy="106"/>
              </a:xfrm>
              <a:custGeom>
                <a:avLst/>
                <a:gdLst>
                  <a:gd name="T0" fmla="*/ 116 w 231"/>
                  <a:gd name="T1" fmla="*/ 98 h 210"/>
                  <a:gd name="T2" fmla="*/ 86 w 231"/>
                  <a:gd name="T3" fmla="*/ 67 h 210"/>
                  <a:gd name="T4" fmla="*/ 49 w 231"/>
                  <a:gd name="T5" fmla="*/ 28 h 210"/>
                  <a:gd name="T6" fmla="*/ 27 w 231"/>
                  <a:gd name="T7" fmla="*/ 10 h 210"/>
                  <a:gd name="T8" fmla="*/ 10 w 231"/>
                  <a:gd name="T9" fmla="*/ 0 h 210"/>
                  <a:gd name="T10" fmla="*/ 0 w 231"/>
                  <a:gd name="T11" fmla="*/ 6 h 210"/>
                  <a:gd name="T12" fmla="*/ 19 w 231"/>
                  <a:gd name="T13" fmla="*/ 22 h 210"/>
                  <a:gd name="T14" fmla="*/ 53 w 231"/>
                  <a:gd name="T15" fmla="*/ 56 h 210"/>
                  <a:gd name="T16" fmla="*/ 84 w 231"/>
                  <a:gd name="T17" fmla="*/ 89 h 210"/>
                  <a:gd name="T18" fmla="*/ 104 w 231"/>
                  <a:gd name="T19" fmla="*/ 106 h 210"/>
                  <a:gd name="T20" fmla="*/ 110 w 231"/>
                  <a:gd name="T21" fmla="*/ 106 h 210"/>
                  <a:gd name="T22" fmla="*/ 116 w 231"/>
                  <a:gd name="T23" fmla="*/ 98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210"/>
                  <a:gd name="T38" fmla="*/ 231 w 231"/>
                  <a:gd name="T39" fmla="*/ 210 h 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pPr eaLnBrk="0" hangingPunct="0"/>
                <a:endParaRPr lang="en-US"/>
              </a:p>
            </p:txBody>
          </p:sp>
          <p:sp>
            <p:nvSpPr>
              <p:cNvPr id="16532" name="Freeform 40"/>
              <p:cNvSpPr>
                <a:spLocks/>
              </p:cNvSpPr>
              <p:nvPr/>
            </p:nvSpPr>
            <p:spPr bwMode="auto">
              <a:xfrm>
                <a:off x="1721" y="2121"/>
                <a:ext cx="81" cy="83"/>
              </a:xfrm>
              <a:custGeom>
                <a:avLst/>
                <a:gdLst>
                  <a:gd name="T0" fmla="*/ 80 w 163"/>
                  <a:gd name="T1" fmla="*/ 70 h 167"/>
                  <a:gd name="T2" fmla="*/ 46 w 163"/>
                  <a:gd name="T3" fmla="*/ 21 h 167"/>
                  <a:gd name="T4" fmla="*/ 14 w 163"/>
                  <a:gd name="T5" fmla="*/ 3 h 167"/>
                  <a:gd name="T6" fmla="*/ 0 w 163"/>
                  <a:gd name="T7" fmla="*/ 0 h 167"/>
                  <a:gd name="T8" fmla="*/ 3 w 163"/>
                  <a:gd name="T9" fmla="*/ 9 h 167"/>
                  <a:gd name="T10" fmla="*/ 40 w 163"/>
                  <a:gd name="T11" fmla="*/ 37 h 167"/>
                  <a:gd name="T12" fmla="*/ 76 w 163"/>
                  <a:gd name="T13" fmla="*/ 80 h 167"/>
                  <a:gd name="T14" fmla="*/ 81 w 163"/>
                  <a:gd name="T15" fmla="*/ 83 h 167"/>
                  <a:gd name="T16" fmla="*/ 80 w 163"/>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167"/>
                  <a:gd name="T29" fmla="*/ 163 w 163"/>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pPr eaLnBrk="0" hangingPunct="0"/>
                <a:endParaRPr lang="en-US"/>
              </a:p>
            </p:txBody>
          </p:sp>
          <p:sp>
            <p:nvSpPr>
              <p:cNvPr id="16533" name="Freeform 41"/>
              <p:cNvSpPr>
                <a:spLocks/>
              </p:cNvSpPr>
              <p:nvPr/>
            </p:nvSpPr>
            <p:spPr bwMode="auto">
              <a:xfrm>
                <a:off x="1724" y="2202"/>
                <a:ext cx="55" cy="63"/>
              </a:xfrm>
              <a:custGeom>
                <a:avLst/>
                <a:gdLst>
                  <a:gd name="T0" fmla="*/ 52 w 109"/>
                  <a:gd name="T1" fmla="*/ 48 h 126"/>
                  <a:gd name="T2" fmla="*/ 26 w 109"/>
                  <a:gd name="T3" fmla="*/ 11 h 126"/>
                  <a:gd name="T4" fmla="*/ 2 w 109"/>
                  <a:gd name="T5" fmla="*/ 0 h 126"/>
                  <a:gd name="T6" fmla="*/ 0 w 109"/>
                  <a:gd name="T7" fmla="*/ 11 h 126"/>
                  <a:gd name="T8" fmla="*/ 11 w 109"/>
                  <a:gd name="T9" fmla="*/ 30 h 126"/>
                  <a:gd name="T10" fmla="*/ 41 w 109"/>
                  <a:gd name="T11" fmla="*/ 54 h 126"/>
                  <a:gd name="T12" fmla="*/ 49 w 109"/>
                  <a:gd name="T13" fmla="*/ 63 h 126"/>
                  <a:gd name="T14" fmla="*/ 55 w 109"/>
                  <a:gd name="T15" fmla="*/ 59 h 126"/>
                  <a:gd name="T16" fmla="*/ 52 w 109"/>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6"/>
                  <a:gd name="T29" fmla="*/ 109 w 109"/>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pPr eaLnBrk="0" hangingPunct="0"/>
                <a:endParaRPr lang="en-US"/>
              </a:p>
            </p:txBody>
          </p:sp>
          <p:sp>
            <p:nvSpPr>
              <p:cNvPr id="16534" name="Freeform 42"/>
              <p:cNvSpPr>
                <a:spLocks/>
              </p:cNvSpPr>
              <p:nvPr/>
            </p:nvSpPr>
            <p:spPr bwMode="auto">
              <a:xfrm>
                <a:off x="1728" y="2285"/>
                <a:ext cx="70" cy="71"/>
              </a:xfrm>
              <a:custGeom>
                <a:avLst/>
                <a:gdLst>
                  <a:gd name="T0" fmla="*/ 70 w 139"/>
                  <a:gd name="T1" fmla="*/ 71 h 143"/>
                  <a:gd name="T2" fmla="*/ 60 w 139"/>
                  <a:gd name="T3" fmla="*/ 60 h 143"/>
                  <a:gd name="T4" fmla="*/ 41 w 139"/>
                  <a:gd name="T5" fmla="*/ 31 h 143"/>
                  <a:gd name="T6" fmla="*/ 12 w 139"/>
                  <a:gd name="T7" fmla="*/ 0 h 143"/>
                  <a:gd name="T8" fmla="*/ 0 w 139"/>
                  <a:gd name="T9" fmla="*/ 0 h 143"/>
                  <a:gd name="T10" fmla="*/ 5 w 139"/>
                  <a:gd name="T11" fmla="*/ 11 h 143"/>
                  <a:gd name="T12" fmla="*/ 27 w 139"/>
                  <a:gd name="T13" fmla="*/ 40 h 143"/>
                  <a:gd name="T14" fmla="*/ 49 w 139"/>
                  <a:gd name="T15" fmla="*/ 70 h 143"/>
                  <a:gd name="T16" fmla="*/ 70 w 139"/>
                  <a:gd name="T17" fmla="*/ 71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3"/>
                  <a:gd name="T29" fmla="*/ 139 w 139"/>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pPr eaLnBrk="0" hangingPunct="0"/>
                <a:endParaRPr lang="en-US"/>
              </a:p>
            </p:txBody>
          </p:sp>
          <p:sp>
            <p:nvSpPr>
              <p:cNvPr id="16535" name="Freeform 43"/>
              <p:cNvSpPr>
                <a:spLocks/>
              </p:cNvSpPr>
              <p:nvPr/>
            </p:nvSpPr>
            <p:spPr bwMode="auto">
              <a:xfrm>
                <a:off x="1823" y="1693"/>
                <a:ext cx="213" cy="791"/>
              </a:xfrm>
              <a:custGeom>
                <a:avLst/>
                <a:gdLst>
                  <a:gd name="T0" fmla="*/ 30 w 427"/>
                  <a:gd name="T1" fmla="*/ 97 h 1582"/>
                  <a:gd name="T2" fmla="*/ 38 w 427"/>
                  <a:gd name="T3" fmla="*/ 140 h 1582"/>
                  <a:gd name="T4" fmla="*/ 20 w 427"/>
                  <a:gd name="T5" fmla="*/ 170 h 1582"/>
                  <a:gd name="T6" fmla="*/ 22 w 427"/>
                  <a:gd name="T7" fmla="*/ 210 h 1582"/>
                  <a:gd name="T8" fmla="*/ 33 w 427"/>
                  <a:gd name="T9" fmla="*/ 243 h 1582"/>
                  <a:gd name="T10" fmla="*/ 15 w 427"/>
                  <a:gd name="T11" fmla="*/ 276 h 1582"/>
                  <a:gd name="T12" fmla="*/ 34 w 427"/>
                  <a:gd name="T13" fmla="*/ 334 h 1582"/>
                  <a:gd name="T14" fmla="*/ 12 w 427"/>
                  <a:gd name="T15" fmla="*/ 382 h 1582"/>
                  <a:gd name="T16" fmla="*/ 23 w 427"/>
                  <a:gd name="T17" fmla="*/ 429 h 1582"/>
                  <a:gd name="T18" fmla="*/ 29 w 427"/>
                  <a:gd name="T19" fmla="*/ 463 h 1582"/>
                  <a:gd name="T20" fmla="*/ 7 w 427"/>
                  <a:gd name="T21" fmla="*/ 492 h 1582"/>
                  <a:gd name="T22" fmla="*/ 20 w 427"/>
                  <a:gd name="T23" fmla="*/ 554 h 1582"/>
                  <a:gd name="T24" fmla="*/ 18 w 427"/>
                  <a:gd name="T25" fmla="*/ 587 h 1582"/>
                  <a:gd name="T26" fmla="*/ 0 w 427"/>
                  <a:gd name="T27" fmla="*/ 628 h 1582"/>
                  <a:gd name="T28" fmla="*/ 11 w 427"/>
                  <a:gd name="T29" fmla="*/ 662 h 1582"/>
                  <a:gd name="T30" fmla="*/ 12 w 427"/>
                  <a:gd name="T31" fmla="*/ 694 h 1582"/>
                  <a:gd name="T32" fmla="*/ 15 w 427"/>
                  <a:gd name="T33" fmla="*/ 727 h 1582"/>
                  <a:gd name="T34" fmla="*/ 30 w 427"/>
                  <a:gd name="T35" fmla="*/ 756 h 1582"/>
                  <a:gd name="T36" fmla="*/ 33 w 427"/>
                  <a:gd name="T37" fmla="*/ 791 h 1582"/>
                  <a:gd name="T38" fmla="*/ 80 w 427"/>
                  <a:gd name="T39" fmla="*/ 762 h 1582"/>
                  <a:gd name="T40" fmla="*/ 137 w 427"/>
                  <a:gd name="T41" fmla="*/ 754 h 1582"/>
                  <a:gd name="T42" fmla="*/ 176 w 427"/>
                  <a:gd name="T43" fmla="*/ 738 h 1582"/>
                  <a:gd name="T44" fmla="*/ 188 w 427"/>
                  <a:gd name="T45" fmla="*/ 716 h 1582"/>
                  <a:gd name="T46" fmla="*/ 193 w 427"/>
                  <a:gd name="T47" fmla="*/ 672 h 1582"/>
                  <a:gd name="T48" fmla="*/ 184 w 427"/>
                  <a:gd name="T49" fmla="*/ 615 h 1582"/>
                  <a:gd name="T50" fmla="*/ 174 w 427"/>
                  <a:gd name="T51" fmla="*/ 584 h 1582"/>
                  <a:gd name="T52" fmla="*/ 180 w 427"/>
                  <a:gd name="T53" fmla="*/ 547 h 1582"/>
                  <a:gd name="T54" fmla="*/ 162 w 427"/>
                  <a:gd name="T55" fmla="*/ 506 h 1582"/>
                  <a:gd name="T56" fmla="*/ 187 w 427"/>
                  <a:gd name="T57" fmla="*/ 474 h 1582"/>
                  <a:gd name="T58" fmla="*/ 169 w 427"/>
                  <a:gd name="T59" fmla="*/ 429 h 1582"/>
                  <a:gd name="T60" fmla="*/ 159 w 427"/>
                  <a:gd name="T61" fmla="*/ 386 h 1582"/>
                  <a:gd name="T62" fmla="*/ 196 w 427"/>
                  <a:gd name="T63" fmla="*/ 354 h 1582"/>
                  <a:gd name="T64" fmla="*/ 184 w 427"/>
                  <a:gd name="T65" fmla="*/ 330 h 1582"/>
                  <a:gd name="T66" fmla="*/ 184 w 427"/>
                  <a:gd name="T67" fmla="*/ 290 h 1582"/>
                  <a:gd name="T68" fmla="*/ 167 w 427"/>
                  <a:gd name="T69" fmla="*/ 264 h 1582"/>
                  <a:gd name="T70" fmla="*/ 180 w 427"/>
                  <a:gd name="T71" fmla="*/ 232 h 1582"/>
                  <a:gd name="T72" fmla="*/ 169 w 427"/>
                  <a:gd name="T73" fmla="*/ 206 h 1582"/>
                  <a:gd name="T74" fmla="*/ 169 w 427"/>
                  <a:gd name="T75" fmla="*/ 185 h 1582"/>
                  <a:gd name="T76" fmla="*/ 181 w 427"/>
                  <a:gd name="T77" fmla="*/ 165 h 1582"/>
                  <a:gd name="T78" fmla="*/ 165 w 427"/>
                  <a:gd name="T79" fmla="*/ 140 h 1582"/>
                  <a:gd name="T80" fmla="*/ 162 w 427"/>
                  <a:gd name="T81" fmla="*/ 102 h 1582"/>
                  <a:gd name="T82" fmla="*/ 203 w 427"/>
                  <a:gd name="T83" fmla="*/ 56 h 1582"/>
                  <a:gd name="T84" fmla="*/ 213 w 427"/>
                  <a:gd name="T85" fmla="*/ 6 h 1582"/>
                  <a:gd name="T86" fmla="*/ 188 w 427"/>
                  <a:gd name="T87" fmla="*/ 6 h 1582"/>
                  <a:gd name="T88" fmla="*/ 117 w 427"/>
                  <a:gd name="T89" fmla="*/ 45 h 1582"/>
                  <a:gd name="T90" fmla="*/ 58 w 427"/>
                  <a:gd name="T91" fmla="*/ 67 h 15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2"/>
                  <a:gd name="T140" fmla="*/ 427 w 427"/>
                  <a:gd name="T141" fmla="*/ 1582 h 15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pPr eaLnBrk="0" hangingPunct="0"/>
                <a:endParaRPr lang="en-US"/>
              </a:p>
            </p:txBody>
          </p:sp>
          <p:sp>
            <p:nvSpPr>
              <p:cNvPr id="16536" name="Freeform 44"/>
              <p:cNvSpPr>
                <a:spLocks/>
              </p:cNvSpPr>
              <p:nvPr/>
            </p:nvSpPr>
            <p:spPr bwMode="auto">
              <a:xfrm>
                <a:off x="1674" y="1687"/>
                <a:ext cx="381" cy="809"/>
              </a:xfrm>
              <a:custGeom>
                <a:avLst/>
                <a:gdLst>
                  <a:gd name="T0" fmla="*/ 249 w 763"/>
                  <a:gd name="T1" fmla="*/ 760 h 1619"/>
                  <a:gd name="T2" fmla="*/ 175 w 763"/>
                  <a:gd name="T3" fmla="*/ 786 h 1619"/>
                  <a:gd name="T4" fmla="*/ 30 w 763"/>
                  <a:gd name="T5" fmla="*/ 655 h 1619"/>
                  <a:gd name="T6" fmla="*/ 23 w 763"/>
                  <a:gd name="T7" fmla="*/ 677 h 1619"/>
                  <a:gd name="T8" fmla="*/ 180 w 763"/>
                  <a:gd name="T9" fmla="*/ 809 h 1619"/>
                  <a:gd name="T10" fmla="*/ 256 w 763"/>
                  <a:gd name="T11" fmla="*/ 769 h 1619"/>
                  <a:gd name="T12" fmla="*/ 360 w 763"/>
                  <a:gd name="T13" fmla="*/ 735 h 1619"/>
                  <a:gd name="T14" fmla="*/ 355 w 763"/>
                  <a:gd name="T15" fmla="*/ 677 h 1619"/>
                  <a:gd name="T16" fmla="*/ 335 w 763"/>
                  <a:gd name="T17" fmla="*/ 613 h 1619"/>
                  <a:gd name="T18" fmla="*/ 344 w 763"/>
                  <a:gd name="T19" fmla="*/ 562 h 1619"/>
                  <a:gd name="T20" fmla="*/ 322 w 763"/>
                  <a:gd name="T21" fmla="*/ 512 h 1619"/>
                  <a:gd name="T22" fmla="*/ 333 w 763"/>
                  <a:gd name="T23" fmla="*/ 453 h 1619"/>
                  <a:gd name="T24" fmla="*/ 342 w 763"/>
                  <a:gd name="T25" fmla="*/ 394 h 1619"/>
                  <a:gd name="T26" fmla="*/ 344 w 763"/>
                  <a:gd name="T27" fmla="*/ 320 h 1619"/>
                  <a:gd name="T28" fmla="*/ 330 w 763"/>
                  <a:gd name="T29" fmla="*/ 258 h 1619"/>
                  <a:gd name="T30" fmla="*/ 322 w 763"/>
                  <a:gd name="T31" fmla="*/ 209 h 1619"/>
                  <a:gd name="T32" fmla="*/ 341 w 763"/>
                  <a:gd name="T33" fmla="*/ 167 h 1619"/>
                  <a:gd name="T34" fmla="*/ 331 w 763"/>
                  <a:gd name="T35" fmla="*/ 95 h 1619"/>
                  <a:gd name="T36" fmla="*/ 378 w 763"/>
                  <a:gd name="T37" fmla="*/ 8 h 1619"/>
                  <a:gd name="T38" fmla="*/ 357 w 763"/>
                  <a:gd name="T39" fmla="*/ 26 h 1619"/>
                  <a:gd name="T40" fmla="*/ 309 w 763"/>
                  <a:gd name="T41" fmla="*/ 106 h 1619"/>
                  <a:gd name="T42" fmla="*/ 239 w 763"/>
                  <a:gd name="T43" fmla="*/ 172 h 1619"/>
                  <a:gd name="T44" fmla="*/ 311 w 763"/>
                  <a:gd name="T45" fmla="*/ 148 h 1619"/>
                  <a:gd name="T46" fmla="*/ 305 w 763"/>
                  <a:gd name="T47" fmla="*/ 195 h 1619"/>
                  <a:gd name="T48" fmla="*/ 270 w 763"/>
                  <a:gd name="T49" fmla="*/ 243 h 1619"/>
                  <a:gd name="T50" fmla="*/ 320 w 763"/>
                  <a:gd name="T51" fmla="*/ 232 h 1619"/>
                  <a:gd name="T52" fmla="*/ 307 w 763"/>
                  <a:gd name="T53" fmla="*/ 269 h 1619"/>
                  <a:gd name="T54" fmla="*/ 304 w 763"/>
                  <a:gd name="T55" fmla="*/ 309 h 1619"/>
                  <a:gd name="T56" fmla="*/ 231 w 763"/>
                  <a:gd name="T57" fmla="*/ 363 h 1619"/>
                  <a:gd name="T58" fmla="*/ 312 w 763"/>
                  <a:gd name="T59" fmla="*/ 327 h 1619"/>
                  <a:gd name="T60" fmla="*/ 342 w 763"/>
                  <a:gd name="T61" fmla="*/ 363 h 1619"/>
                  <a:gd name="T62" fmla="*/ 293 w 763"/>
                  <a:gd name="T63" fmla="*/ 398 h 1619"/>
                  <a:gd name="T64" fmla="*/ 202 w 763"/>
                  <a:gd name="T65" fmla="*/ 442 h 1619"/>
                  <a:gd name="T66" fmla="*/ 305 w 763"/>
                  <a:gd name="T67" fmla="*/ 424 h 1619"/>
                  <a:gd name="T68" fmla="*/ 326 w 763"/>
                  <a:gd name="T69" fmla="*/ 492 h 1619"/>
                  <a:gd name="T70" fmla="*/ 205 w 763"/>
                  <a:gd name="T71" fmla="*/ 525 h 1619"/>
                  <a:gd name="T72" fmla="*/ 270 w 763"/>
                  <a:gd name="T73" fmla="*/ 523 h 1619"/>
                  <a:gd name="T74" fmla="*/ 312 w 763"/>
                  <a:gd name="T75" fmla="*/ 543 h 1619"/>
                  <a:gd name="T76" fmla="*/ 311 w 763"/>
                  <a:gd name="T77" fmla="*/ 584 h 1619"/>
                  <a:gd name="T78" fmla="*/ 195 w 763"/>
                  <a:gd name="T79" fmla="*/ 607 h 1619"/>
                  <a:gd name="T80" fmla="*/ 253 w 763"/>
                  <a:gd name="T81" fmla="*/ 607 h 1619"/>
                  <a:gd name="T82" fmla="*/ 318 w 763"/>
                  <a:gd name="T83" fmla="*/ 596 h 1619"/>
                  <a:gd name="T84" fmla="*/ 261 w 763"/>
                  <a:gd name="T85" fmla="*/ 651 h 1619"/>
                  <a:gd name="T86" fmla="*/ 195 w 763"/>
                  <a:gd name="T87" fmla="*/ 683 h 1619"/>
                  <a:gd name="T88" fmla="*/ 278 w 763"/>
                  <a:gd name="T89" fmla="*/ 653 h 1619"/>
                  <a:gd name="T90" fmla="*/ 327 w 763"/>
                  <a:gd name="T91" fmla="*/ 642 h 1619"/>
                  <a:gd name="T92" fmla="*/ 326 w 763"/>
                  <a:gd name="T93" fmla="*/ 690 h 1619"/>
                  <a:gd name="T94" fmla="*/ 333 w 763"/>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3"/>
                  <a:gd name="T145" fmla="*/ 0 h 1619"/>
                  <a:gd name="T146" fmla="*/ 763 w 763"/>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pPr eaLnBrk="0" hangingPunct="0"/>
                <a:endParaRPr lang="en-US"/>
              </a:p>
            </p:txBody>
          </p:sp>
          <p:sp>
            <p:nvSpPr>
              <p:cNvPr id="16537" name="Freeform 45"/>
              <p:cNvSpPr>
                <a:spLocks/>
              </p:cNvSpPr>
              <p:nvPr/>
            </p:nvSpPr>
            <p:spPr bwMode="auto">
              <a:xfrm>
                <a:off x="1876" y="2381"/>
                <a:ext cx="110" cy="36"/>
              </a:xfrm>
              <a:custGeom>
                <a:avLst/>
                <a:gdLst>
                  <a:gd name="T0" fmla="*/ 0 w 220"/>
                  <a:gd name="T1" fmla="*/ 29 h 73"/>
                  <a:gd name="T2" fmla="*/ 44 w 220"/>
                  <a:gd name="T3" fmla="*/ 28 h 73"/>
                  <a:gd name="T4" fmla="*/ 61 w 220"/>
                  <a:gd name="T5" fmla="*/ 18 h 73"/>
                  <a:gd name="T6" fmla="*/ 76 w 220"/>
                  <a:gd name="T7" fmla="*/ 7 h 73"/>
                  <a:gd name="T8" fmla="*/ 103 w 220"/>
                  <a:gd name="T9" fmla="*/ 0 h 73"/>
                  <a:gd name="T10" fmla="*/ 110 w 220"/>
                  <a:gd name="T11" fmla="*/ 7 h 73"/>
                  <a:gd name="T12" fmla="*/ 99 w 220"/>
                  <a:gd name="T13" fmla="*/ 11 h 73"/>
                  <a:gd name="T14" fmla="*/ 80 w 220"/>
                  <a:gd name="T15" fmla="*/ 21 h 73"/>
                  <a:gd name="T16" fmla="*/ 69 w 220"/>
                  <a:gd name="T17" fmla="*/ 28 h 73"/>
                  <a:gd name="T18" fmla="*/ 52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538" name="Freeform 46"/>
              <p:cNvSpPr>
                <a:spLocks/>
              </p:cNvSpPr>
              <p:nvPr/>
            </p:nvSpPr>
            <p:spPr bwMode="auto">
              <a:xfrm>
                <a:off x="1707" y="1590"/>
                <a:ext cx="320" cy="174"/>
              </a:xfrm>
              <a:custGeom>
                <a:avLst/>
                <a:gdLst>
                  <a:gd name="T0" fmla="*/ 10 w 640"/>
                  <a:gd name="T1" fmla="*/ 20 h 348"/>
                  <a:gd name="T2" fmla="*/ 48 w 640"/>
                  <a:gd name="T3" fmla="*/ 22 h 348"/>
                  <a:gd name="T4" fmla="*/ 88 w 640"/>
                  <a:gd name="T5" fmla="*/ 23 h 348"/>
                  <a:gd name="T6" fmla="*/ 114 w 640"/>
                  <a:gd name="T7" fmla="*/ 23 h 348"/>
                  <a:gd name="T8" fmla="*/ 135 w 640"/>
                  <a:gd name="T9" fmla="*/ 19 h 348"/>
                  <a:gd name="T10" fmla="*/ 168 w 640"/>
                  <a:gd name="T11" fmla="*/ 9 h 348"/>
                  <a:gd name="T12" fmla="*/ 184 w 640"/>
                  <a:gd name="T13" fmla="*/ 0 h 348"/>
                  <a:gd name="T14" fmla="*/ 205 w 640"/>
                  <a:gd name="T15" fmla="*/ 12 h 348"/>
                  <a:gd name="T16" fmla="*/ 241 w 640"/>
                  <a:gd name="T17" fmla="*/ 37 h 348"/>
                  <a:gd name="T18" fmla="*/ 267 w 640"/>
                  <a:gd name="T19" fmla="*/ 55 h 348"/>
                  <a:gd name="T20" fmla="*/ 300 w 640"/>
                  <a:gd name="T21" fmla="*/ 78 h 348"/>
                  <a:gd name="T22" fmla="*/ 320 w 640"/>
                  <a:gd name="T23" fmla="*/ 96 h 348"/>
                  <a:gd name="T24" fmla="*/ 302 w 640"/>
                  <a:gd name="T25" fmla="*/ 111 h 348"/>
                  <a:gd name="T26" fmla="*/ 283 w 640"/>
                  <a:gd name="T27" fmla="*/ 129 h 348"/>
                  <a:gd name="T28" fmla="*/ 253 w 640"/>
                  <a:gd name="T29" fmla="*/ 141 h 348"/>
                  <a:gd name="T30" fmla="*/ 223 w 640"/>
                  <a:gd name="T31" fmla="*/ 154 h 348"/>
                  <a:gd name="T32" fmla="*/ 195 w 640"/>
                  <a:gd name="T33" fmla="*/ 165 h 348"/>
                  <a:gd name="T34" fmla="*/ 169 w 640"/>
                  <a:gd name="T35" fmla="*/ 169 h 348"/>
                  <a:gd name="T36" fmla="*/ 142 w 640"/>
                  <a:gd name="T37" fmla="*/ 174 h 348"/>
                  <a:gd name="T38" fmla="*/ 108 w 640"/>
                  <a:gd name="T39" fmla="*/ 151 h 348"/>
                  <a:gd name="T40" fmla="*/ 83 w 640"/>
                  <a:gd name="T41" fmla="*/ 130 h 348"/>
                  <a:gd name="T42" fmla="*/ 54 w 640"/>
                  <a:gd name="T43" fmla="*/ 104 h 348"/>
                  <a:gd name="T44" fmla="*/ 29 w 640"/>
                  <a:gd name="T45" fmla="*/ 78 h 348"/>
                  <a:gd name="T46" fmla="*/ 11 w 640"/>
                  <a:gd name="T47" fmla="*/ 60 h 348"/>
                  <a:gd name="T48" fmla="*/ 0 w 640"/>
                  <a:gd name="T49" fmla="*/ 35 h 348"/>
                  <a:gd name="T50" fmla="*/ 10 w 640"/>
                  <a:gd name="T51" fmla="*/ 20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8"/>
                  <a:gd name="T80" fmla="*/ 640 w 640"/>
                  <a:gd name="T81" fmla="*/ 348 h 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pPr eaLnBrk="0" hangingPunct="0"/>
                <a:endParaRPr lang="en-US"/>
              </a:p>
            </p:txBody>
          </p:sp>
          <p:sp>
            <p:nvSpPr>
              <p:cNvPr id="16539" name="Freeform 47"/>
              <p:cNvSpPr>
                <a:spLocks/>
              </p:cNvSpPr>
              <p:nvPr/>
            </p:nvSpPr>
            <p:spPr bwMode="auto">
              <a:xfrm>
                <a:off x="1699" y="1585"/>
                <a:ext cx="345" cy="202"/>
              </a:xfrm>
              <a:custGeom>
                <a:avLst/>
                <a:gdLst>
                  <a:gd name="T0" fmla="*/ 169 w 691"/>
                  <a:gd name="T1" fmla="*/ 173 h 405"/>
                  <a:gd name="T2" fmla="*/ 224 w 691"/>
                  <a:gd name="T3" fmla="*/ 158 h 405"/>
                  <a:gd name="T4" fmla="*/ 268 w 691"/>
                  <a:gd name="T5" fmla="*/ 139 h 405"/>
                  <a:gd name="T6" fmla="*/ 299 w 691"/>
                  <a:gd name="T7" fmla="*/ 116 h 405"/>
                  <a:gd name="T8" fmla="*/ 312 w 691"/>
                  <a:gd name="T9" fmla="*/ 103 h 405"/>
                  <a:gd name="T10" fmla="*/ 267 w 691"/>
                  <a:gd name="T11" fmla="*/ 61 h 405"/>
                  <a:gd name="T12" fmla="*/ 230 w 691"/>
                  <a:gd name="T13" fmla="*/ 39 h 405"/>
                  <a:gd name="T14" fmla="*/ 194 w 691"/>
                  <a:gd name="T15" fmla="*/ 17 h 405"/>
                  <a:gd name="T16" fmla="*/ 187 w 691"/>
                  <a:gd name="T17" fmla="*/ 17 h 405"/>
                  <a:gd name="T18" fmla="*/ 165 w 691"/>
                  <a:gd name="T19" fmla="*/ 25 h 405"/>
                  <a:gd name="T20" fmla="*/ 135 w 691"/>
                  <a:gd name="T21" fmla="*/ 33 h 405"/>
                  <a:gd name="T22" fmla="*/ 83 w 691"/>
                  <a:gd name="T23" fmla="*/ 37 h 405"/>
                  <a:gd name="T24" fmla="*/ 31 w 691"/>
                  <a:gd name="T25" fmla="*/ 35 h 405"/>
                  <a:gd name="T26" fmla="*/ 18 w 691"/>
                  <a:gd name="T27" fmla="*/ 37 h 405"/>
                  <a:gd name="T28" fmla="*/ 18 w 691"/>
                  <a:gd name="T29" fmla="*/ 46 h 405"/>
                  <a:gd name="T30" fmla="*/ 29 w 691"/>
                  <a:gd name="T31" fmla="*/ 61 h 405"/>
                  <a:gd name="T32" fmla="*/ 50 w 691"/>
                  <a:gd name="T33" fmla="*/ 88 h 405"/>
                  <a:gd name="T34" fmla="*/ 77 w 691"/>
                  <a:gd name="T35" fmla="*/ 110 h 405"/>
                  <a:gd name="T36" fmla="*/ 110 w 691"/>
                  <a:gd name="T37" fmla="*/ 142 h 405"/>
                  <a:gd name="T38" fmla="*/ 141 w 691"/>
                  <a:gd name="T39" fmla="*/ 165 h 405"/>
                  <a:gd name="T40" fmla="*/ 161 w 691"/>
                  <a:gd name="T41" fmla="*/ 179 h 405"/>
                  <a:gd name="T42" fmla="*/ 167 w 691"/>
                  <a:gd name="T43" fmla="*/ 193 h 405"/>
                  <a:gd name="T44" fmla="*/ 160 w 691"/>
                  <a:gd name="T45" fmla="*/ 202 h 405"/>
                  <a:gd name="T46" fmla="*/ 149 w 691"/>
                  <a:gd name="T47" fmla="*/ 197 h 405"/>
                  <a:gd name="T48" fmla="*/ 117 w 691"/>
                  <a:gd name="T49" fmla="*/ 168 h 405"/>
                  <a:gd name="T50" fmla="*/ 77 w 691"/>
                  <a:gd name="T51" fmla="*/ 135 h 405"/>
                  <a:gd name="T52" fmla="*/ 47 w 691"/>
                  <a:gd name="T53" fmla="*/ 110 h 405"/>
                  <a:gd name="T54" fmla="*/ 28 w 691"/>
                  <a:gd name="T55" fmla="*/ 88 h 405"/>
                  <a:gd name="T56" fmla="*/ 11 w 691"/>
                  <a:gd name="T57" fmla="*/ 65 h 405"/>
                  <a:gd name="T58" fmla="*/ 3 w 691"/>
                  <a:gd name="T59" fmla="*/ 50 h 405"/>
                  <a:gd name="T60" fmla="*/ 0 w 691"/>
                  <a:gd name="T61" fmla="*/ 33 h 405"/>
                  <a:gd name="T62" fmla="*/ 5 w 691"/>
                  <a:gd name="T63" fmla="*/ 22 h 405"/>
                  <a:gd name="T64" fmla="*/ 17 w 691"/>
                  <a:gd name="T65" fmla="*/ 17 h 405"/>
                  <a:gd name="T66" fmla="*/ 39 w 691"/>
                  <a:gd name="T67" fmla="*/ 18 h 405"/>
                  <a:gd name="T68" fmla="*/ 81 w 691"/>
                  <a:gd name="T69" fmla="*/ 25 h 405"/>
                  <a:gd name="T70" fmla="*/ 116 w 691"/>
                  <a:gd name="T71" fmla="*/ 25 h 405"/>
                  <a:gd name="T72" fmla="*/ 141 w 691"/>
                  <a:gd name="T73" fmla="*/ 17 h 405"/>
                  <a:gd name="T74" fmla="*/ 171 w 691"/>
                  <a:gd name="T75" fmla="*/ 11 h 405"/>
                  <a:gd name="T76" fmla="*/ 183 w 691"/>
                  <a:gd name="T77" fmla="*/ 0 h 405"/>
                  <a:gd name="T78" fmla="*/ 197 w 691"/>
                  <a:gd name="T79" fmla="*/ 0 h 405"/>
                  <a:gd name="T80" fmla="*/ 228 w 691"/>
                  <a:gd name="T81" fmla="*/ 18 h 405"/>
                  <a:gd name="T82" fmla="*/ 260 w 691"/>
                  <a:gd name="T83" fmla="*/ 44 h 405"/>
                  <a:gd name="T84" fmla="*/ 296 w 691"/>
                  <a:gd name="T85" fmla="*/ 66 h 405"/>
                  <a:gd name="T86" fmla="*/ 316 w 691"/>
                  <a:gd name="T87" fmla="*/ 81 h 405"/>
                  <a:gd name="T88" fmla="*/ 336 w 691"/>
                  <a:gd name="T89" fmla="*/ 94 h 405"/>
                  <a:gd name="T90" fmla="*/ 345 w 691"/>
                  <a:gd name="T91" fmla="*/ 99 h 405"/>
                  <a:gd name="T92" fmla="*/ 340 w 691"/>
                  <a:gd name="T93" fmla="*/ 109 h 405"/>
                  <a:gd name="T94" fmla="*/ 325 w 691"/>
                  <a:gd name="T95" fmla="*/ 118 h 405"/>
                  <a:gd name="T96" fmla="*/ 308 w 691"/>
                  <a:gd name="T97" fmla="*/ 133 h 405"/>
                  <a:gd name="T98" fmla="*/ 292 w 691"/>
                  <a:gd name="T99" fmla="*/ 139 h 405"/>
                  <a:gd name="T100" fmla="*/ 263 w 691"/>
                  <a:gd name="T101" fmla="*/ 151 h 405"/>
                  <a:gd name="T102" fmla="*/ 242 w 691"/>
                  <a:gd name="T103" fmla="*/ 161 h 405"/>
                  <a:gd name="T104" fmla="*/ 219 w 691"/>
                  <a:gd name="T105" fmla="*/ 175 h 405"/>
                  <a:gd name="T106" fmla="*/ 194 w 691"/>
                  <a:gd name="T107" fmla="*/ 179 h 405"/>
                  <a:gd name="T108" fmla="*/ 175 w 691"/>
                  <a:gd name="T109" fmla="*/ 180 h 405"/>
                  <a:gd name="T110" fmla="*/ 169 w 691"/>
                  <a:gd name="T111" fmla="*/ 173 h 4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405"/>
                  <a:gd name="T170" fmla="*/ 691 w 691"/>
                  <a:gd name="T171" fmla="*/ 405 h 4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pPr eaLnBrk="0" hangingPunct="0"/>
                <a:endParaRPr lang="en-US"/>
              </a:p>
            </p:txBody>
          </p:sp>
          <p:sp>
            <p:nvSpPr>
              <p:cNvPr id="16540" name="Freeform 48"/>
              <p:cNvSpPr>
                <a:spLocks/>
              </p:cNvSpPr>
              <p:nvPr/>
            </p:nvSpPr>
            <p:spPr bwMode="auto">
              <a:xfrm>
                <a:off x="1895" y="1738"/>
                <a:ext cx="109" cy="70"/>
              </a:xfrm>
              <a:custGeom>
                <a:avLst/>
                <a:gdLst>
                  <a:gd name="T0" fmla="*/ 92 w 219"/>
                  <a:gd name="T1" fmla="*/ 8 h 139"/>
                  <a:gd name="T2" fmla="*/ 69 w 219"/>
                  <a:gd name="T3" fmla="*/ 27 h 139"/>
                  <a:gd name="T4" fmla="*/ 48 w 219"/>
                  <a:gd name="T5" fmla="*/ 44 h 139"/>
                  <a:gd name="T6" fmla="*/ 17 w 219"/>
                  <a:gd name="T7" fmla="*/ 55 h 139"/>
                  <a:gd name="T8" fmla="*/ 0 w 219"/>
                  <a:gd name="T9" fmla="*/ 60 h 139"/>
                  <a:gd name="T10" fmla="*/ 14 w 219"/>
                  <a:gd name="T11" fmla="*/ 70 h 139"/>
                  <a:gd name="T12" fmla="*/ 36 w 219"/>
                  <a:gd name="T13" fmla="*/ 66 h 139"/>
                  <a:gd name="T14" fmla="*/ 70 w 219"/>
                  <a:gd name="T15" fmla="*/ 44 h 139"/>
                  <a:gd name="T16" fmla="*/ 109 w 219"/>
                  <a:gd name="T17" fmla="*/ 0 h 139"/>
                  <a:gd name="T18" fmla="*/ 92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6506" name="Group 49"/>
            <p:cNvGrpSpPr>
              <a:grpSpLocks/>
            </p:cNvGrpSpPr>
            <p:nvPr/>
          </p:nvGrpSpPr>
          <p:grpSpPr bwMode="auto">
            <a:xfrm>
              <a:off x="841" y="1779"/>
              <a:ext cx="403" cy="911"/>
              <a:chOff x="841" y="1779"/>
              <a:chExt cx="403" cy="911"/>
            </a:xfrm>
          </p:grpSpPr>
          <p:sp>
            <p:nvSpPr>
              <p:cNvPr id="16507" name="Freeform 50"/>
              <p:cNvSpPr>
                <a:spLocks/>
              </p:cNvSpPr>
              <p:nvPr/>
            </p:nvSpPr>
            <p:spPr bwMode="auto">
              <a:xfrm>
                <a:off x="849" y="1819"/>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9 w 424"/>
                  <a:gd name="T37" fmla="*/ 599 h 1717"/>
                  <a:gd name="T38" fmla="*/ 11 w 424"/>
                  <a:gd name="T39" fmla="*/ 577 h 1717"/>
                  <a:gd name="T40" fmla="*/ 9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9 w 424"/>
                  <a:gd name="T75" fmla="*/ 195 h 1717"/>
                  <a:gd name="T76" fmla="*/ 2 w 424"/>
                  <a:gd name="T77" fmla="*/ 164 h 1717"/>
                  <a:gd name="T78" fmla="*/ 7 w 424"/>
                  <a:gd name="T79" fmla="*/ 147 h 1717"/>
                  <a:gd name="T80" fmla="*/ 27 w 424"/>
                  <a:gd name="T81" fmla="*/ 132 h 1717"/>
                  <a:gd name="T82" fmla="*/ 22 w 424"/>
                  <a:gd name="T83" fmla="*/ 118 h 1717"/>
                  <a:gd name="T84" fmla="*/ 9 w 424"/>
                  <a:gd name="T85" fmla="*/ 102 h 1717"/>
                  <a:gd name="T86" fmla="*/ 9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6 w 424"/>
                  <a:gd name="T99" fmla="*/ 0 h 1717"/>
                  <a:gd name="T100" fmla="*/ 70 w 424"/>
                  <a:gd name="T101" fmla="*/ 36 h 1717"/>
                  <a:gd name="T102" fmla="*/ 100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508" name="Freeform 51"/>
              <p:cNvSpPr>
                <a:spLocks/>
              </p:cNvSpPr>
              <p:nvPr/>
            </p:nvSpPr>
            <p:spPr bwMode="auto">
              <a:xfrm>
                <a:off x="841" y="1832"/>
                <a:ext cx="61" cy="654"/>
              </a:xfrm>
              <a:custGeom>
                <a:avLst/>
                <a:gdLst>
                  <a:gd name="T0" fmla="*/ 41 w 122"/>
                  <a:gd name="T1" fmla="*/ 22 h 1309"/>
                  <a:gd name="T2" fmla="*/ 61 w 122"/>
                  <a:gd name="T3" fmla="*/ 45 h 1309"/>
                  <a:gd name="T4" fmla="*/ 49 w 122"/>
                  <a:gd name="T5" fmla="*/ 63 h 1309"/>
                  <a:gd name="T6" fmla="*/ 23 w 122"/>
                  <a:gd name="T7" fmla="*/ 76 h 1309"/>
                  <a:gd name="T8" fmla="*/ 33 w 122"/>
                  <a:gd name="T9" fmla="*/ 95 h 1309"/>
                  <a:gd name="T10" fmla="*/ 45 w 122"/>
                  <a:gd name="T11" fmla="*/ 118 h 1309"/>
                  <a:gd name="T12" fmla="*/ 30 w 122"/>
                  <a:gd name="T13" fmla="*/ 133 h 1309"/>
                  <a:gd name="T14" fmla="*/ 18 w 122"/>
                  <a:gd name="T15" fmla="*/ 152 h 1309"/>
                  <a:gd name="T16" fmla="*/ 30 w 122"/>
                  <a:gd name="T17" fmla="*/ 184 h 1309"/>
                  <a:gd name="T18" fmla="*/ 45 w 122"/>
                  <a:gd name="T19" fmla="*/ 214 h 1309"/>
                  <a:gd name="T20" fmla="*/ 41 w 122"/>
                  <a:gd name="T21" fmla="*/ 240 h 1309"/>
                  <a:gd name="T22" fmla="*/ 23 w 122"/>
                  <a:gd name="T23" fmla="*/ 262 h 1309"/>
                  <a:gd name="T24" fmla="*/ 44 w 122"/>
                  <a:gd name="T25" fmla="*/ 308 h 1309"/>
                  <a:gd name="T26" fmla="*/ 52 w 122"/>
                  <a:gd name="T27" fmla="*/ 338 h 1309"/>
                  <a:gd name="T28" fmla="*/ 37 w 122"/>
                  <a:gd name="T29" fmla="*/ 359 h 1309"/>
                  <a:gd name="T30" fmla="*/ 40 w 122"/>
                  <a:gd name="T31" fmla="*/ 393 h 1309"/>
                  <a:gd name="T32" fmla="*/ 51 w 122"/>
                  <a:gd name="T33" fmla="*/ 426 h 1309"/>
                  <a:gd name="T34" fmla="*/ 38 w 122"/>
                  <a:gd name="T35" fmla="*/ 444 h 1309"/>
                  <a:gd name="T36" fmla="*/ 20 w 122"/>
                  <a:gd name="T37" fmla="*/ 466 h 1309"/>
                  <a:gd name="T38" fmla="*/ 38 w 122"/>
                  <a:gd name="T39" fmla="*/ 506 h 1309"/>
                  <a:gd name="T40" fmla="*/ 45 w 122"/>
                  <a:gd name="T41" fmla="*/ 534 h 1309"/>
                  <a:gd name="T42" fmla="*/ 29 w 122"/>
                  <a:gd name="T43" fmla="*/ 540 h 1309"/>
                  <a:gd name="T44" fmla="*/ 33 w 122"/>
                  <a:gd name="T45" fmla="*/ 584 h 1309"/>
                  <a:gd name="T46" fmla="*/ 41 w 122"/>
                  <a:gd name="T47" fmla="*/ 607 h 1309"/>
                  <a:gd name="T48" fmla="*/ 29 w 122"/>
                  <a:gd name="T49" fmla="*/ 633 h 1309"/>
                  <a:gd name="T50" fmla="*/ 1 w 122"/>
                  <a:gd name="T51" fmla="*/ 647 h 1309"/>
                  <a:gd name="T52" fmla="*/ 22 w 122"/>
                  <a:gd name="T53" fmla="*/ 602 h 1309"/>
                  <a:gd name="T54" fmla="*/ 12 w 122"/>
                  <a:gd name="T55" fmla="*/ 565 h 1309"/>
                  <a:gd name="T56" fmla="*/ 15 w 122"/>
                  <a:gd name="T57" fmla="*/ 534 h 1309"/>
                  <a:gd name="T58" fmla="*/ 23 w 122"/>
                  <a:gd name="T59" fmla="*/ 518 h 1309"/>
                  <a:gd name="T60" fmla="*/ 5 w 122"/>
                  <a:gd name="T61" fmla="*/ 478 h 1309"/>
                  <a:gd name="T62" fmla="*/ 5 w 122"/>
                  <a:gd name="T63" fmla="*/ 438 h 1309"/>
                  <a:gd name="T64" fmla="*/ 27 w 122"/>
                  <a:gd name="T65" fmla="*/ 420 h 1309"/>
                  <a:gd name="T66" fmla="*/ 22 w 122"/>
                  <a:gd name="T67" fmla="*/ 390 h 1309"/>
                  <a:gd name="T68" fmla="*/ 16 w 122"/>
                  <a:gd name="T69" fmla="*/ 356 h 1309"/>
                  <a:gd name="T70" fmla="*/ 33 w 122"/>
                  <a:gd name="T71" fmla="*/ 334 h 1309"/>
                  <a:gd name="T72" fmla="*/ 26 w 122"/>
                  <a:gd name="T73" fmla="*/ 310 h 1309"/>
                  <a:gd name="T74" fmla="*/ 5 w 122"/>
                  <a:gd name="T75" fmla="*/ 271 h 1309"/>
                  <a:gd name="T76" fmla="*/ 9 w 122"/>
                  <a:gd name="T77" fmla="*/ 246 h 1309"/>
                  <a:gd name="T78" fmla="*/ 27 w 122"/>
                  <a:gd name="T79" fmla="*/ 225 h 1309"/>
                  <a:gd name="T80" fmla="*/ 7 w 122"/>
                  <a:gd name="T81" fmla="*/ 176 h 1309"/>
                  <a:gd name="T82" fmla="*/ 0 w 122"/>
                  <a:gd name="T83" fmla="*/ 148 h 1309"/>
                  <a:gd name="T84" fmla="*/ 16 w 122"/>
                  <a:gd name="T85" fmla="*/ 126 h 1309"/>
                  <a:gd name="T86" fmla="*/ 23 w 122"/>
                  <a:gd name="T87" fmla="*/ 111 h 1309"/>
                  <a:gd name="T88" fmla="*/ 5 w 122"/>
                  <a:gd name="T89" fmla="*/ 88 h 1309"/>
                  <a:gd name="T90" fmla="*/ 12 w 122"/>
                  <a:gd name="T91" fmla="*/ 66 h 1309"/>
                  <a:gd name="T92" fmla="*/ 33 w 122"/>
                  <a:gd name="T93" fmla="*/ 51 h 1309"/>
                  <a:gd name="T94" fmla="*/ 34 w 122"/>
                  <a:gd name="T95" fmla="*/ 34 h 1309"/>
                  <a:gd name="T96" fmla="*/ 23 w 122"/>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pPr eaLnBrk="0" hangingPunct="0"/>
                <a:endParaRPr lang="en-US"/>
              </a:p>
            </p:txBody>
          </p:sp>
          <p:sp>
            <p:nvSpPr>
              <p:cNvPr id="16509" name="Freeform 52"/>
              <p:cNvSpPr>
                <a:spLocks/>
              </p:cNvSpPr>
              <p:nvPr/>
            </p:nvSpPr>
            <p:spPr bwMode="auto">
              <a:xfrm>
                <a:off x="1006" y="1991"/>
                <a:ext cx="58" cy="529"/>
              </a:xfrm>
              <a:custGeom>
                <a:avLst/>
                <a:gdLst>
                  <a:gd name="T0" fmla="*/ 52 w 116"/>
                  <a:gd name="T1" fmla="*/ 14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510" name="Freeform 53"/>
              <p:cNvSpPr>
                <a:spLocks/>
              </p:cNvSpPr>
              <p:nvPr/>
            </p:nvSpPr>
            <p:spPr bwMode="auto">
              <a:xfrm>
                <a:off x="914" y="1927"/>
                <a:ext cx="133" cy="114"/>
              </a:xfrm>
              <a:custGeom>
                <a:avLst/>
                <a:gdLst>
                  <a:gd name="T0" fmla="*/ 133 w 265"/>
                  <a:gd name="T1" fmla="*/ 92 h 229"/>
                  <a:gd name="T2" fmla="*/ 92 w 265"/>
                  <a:gd name="T3" fmla="*/ 59 h 229"/>
                  <a:gd name="T4" fmla="*/ 59 w 265"/>
                  <a:gd name="T5" fmla="*/ 29 h 229"/>
                  <a:gd name="T6" fmla="*/ 28 w 265"/>
                  <a:gd name="T7" fmla="*/ 0 h 229"/>
                  <a:gd name="T8" fmla="*/ 0 w 265"/>
                  <a:gd name="T9" fmla="*/ 0 h 229"/>
                  <a:gd name="T10" fmla="*/ 66 w 265"/>
                  <a:gd name="T11" fmla="*/ 48 h 229"/>
                  <a:gd name="T12" fmla="*/ 98 w 265"/>
                  <a:gd name="T13" fmla="*/ 78 h 229"/>
                  <a:gd name="T14" fmla="*/ 125 w 265"/>
                  <a:gd name="T15" fmla="*/ 114 h 229"/>
                  <a:gd name="T16" fmla="*/ 133 w 265"/>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pPr eaLnBrk="0" hangingPunct="0"/>
                <a:endParaRPr lang="en-US"/>
              </a:p>
            </p:txBody>
          </p:sp>
          <p:sp>
            <p:nvSpPr>
              <p:cNvPr id="16511" name="Freeform 54"/>
              <p:cNvSpPr>
                <a:spLocks/>
              </p:cNvSpPr>
              <p:nvPr/>
            </p:nvSpPr>
            <p:spPr bwMode="auto">
              <a:xfrm>
                <a:off x="913" y="1993"/>
                <a:ext cx="114" cy="93"/>
              </a:xfrm>
              <a:custGeom>
                <a:avLst/>
                <a:gdLst>
                  <a:gd name="T0" fmla="*/ 114 w 228"/>
                  <a:gd name="T1" fmla="*/ 58 h 186"/>
                  <a:gd name="T2" fmla="*/ 85 w 228"/>
                  <a:gd name="T3" fmla="*/ 48 h 186"/>
                  <a:gd name="T4" fmla="*/ 63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512" name="Freeform 55"/>
              <p:cNvSpPr>
                <a:spLocks/>
              </p:cNvSpPr>
              <p:nvPr/>
            </p:nvSpPr>
            <p:spPr bwMode="auto">
              <a:xfrm>
                <a:off x="896" y="2048"/>
                <a:ext cx="135" cy="144"/>
              </a:xfrm>
              <a:custGeom>
                <a:avLst/>
                <a:gdLst>
                  <a:gd name="T0" fmla="*/ 132 w 269"/>
                  <a:gd name="T1" fmla="*/ 108 h 289"/>
                  <a:gd name="T2" fmla="*/ 95 w 269"/>
                  <a:gd name="T3" fmla="*/ 75 h 289"/>
                  <a:gd name="T4" fmla="*/ 81 w 269"/>
                  <a:gd name="T5" fmla="*/ 53 h 289"/>
                  <a:gd name="T6" fmla="*/ 51 w 269"/>
                  <a:gd name="T7" fmla="*/ 31 h 289"/>
                  <a:gd name="T8" fmla="*/ 25 w 269"/>
                  <a:gd name="T9" fmla="*/ 12 h 289"/>
                  <a:gd name="T10" fmla="*/ 7 w 269"/>
                  <a:gd name="T11" fmla="*/ 0 h 289"/>
                  <a:gd name="T12" fmla="*/ 0 w 269"/>
                  <a:gd name="T13" fmla="*/ 0 h 289"/>
                  <a:gd name="T14" fmla="*/ 0 w 269"/>
                  <a:gd name="T15" fmla="*/ 12 h 289"/>
                  <a:gd name="T16" fmla="*/ 22 w 269"/>
                  <a:gd name="T17" fmla="*/ 26 h 289"/>
                  <a:gd name="T18" fmla="*/ 62 w 269"/>
                  <a:gd name="T19" fmla="*/ 52 h 289"/>
                  <a:gd name="T20" fmla="*/ 92 w 269"/>
                  <a:gd name="T21" fmla="*/ 81 h 289"/>
                  <a:gd name="T22" fmla="*/ 112 w 269"/>
                  <a:gd name="T23" fmla="*/ 114 h 289"/>
                  <a:gd name="T24" fmla="*/ 135 w 269"/>
                  <a:gd name="T25" fmla="*/ 144 h 289"/>
                  <a:gd name="T26" fmla="*/ 132 w 269"/>
                  <a:gd name="T27" fmla="*/ 108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9"/>
                  <a:gd name="T44" fmla="*/ 269 w 269"/>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pPr eaLnBrk="0" hangingPunct="0"/>
                <a:endParaRPr lang="en-US"/>
              </a:p>
            </p:txBody>
          </p:sp>
          <p:sp>
            <p:nvSpPr>
              <p:cNvPr id="16513" name="Freeform 56"/>
              <p:cNvSpPr>
                <a:spLocks/>
              </p:cNvSpPr>
              <p:nvPr/>
            </p:nvSpPr>
            <p:spPr bwMode="auto">
              <a:xfrm>
                <a:off x="910" y="2167"/>
                <a:ext cx="104" cy="85"/>
              </a:xfrm>
              <a:custGeom>
                <a:avLst/>
                <a:gdLst>
                  <a:gd name="T0" fmla="*/ 104 w 208"/>
                  <a:gd name="T1" fmla="*/ 70 h 170"/>
                  <a:gd name="T2" fmla="*/ 75 w 208"/>
                  <a:gd name="T3" fmla="*/ 39 h 170"/>
                  <a:gd name="T4" fmla="*/ 44 w 208"/>
                  <a:gd name="T5" fmla="*/ 19 h 170"/>
                  <a:gd name="T6" fmla="*/ 19 w 208"/>
                  <a:gd name="T7" fmla="*/ 5 h 170"/>
                  <a:gd name="T8" fmla="*/ 0 w 208"/>
                  <a:gd name="T9" fmla="*/ 0 h 170"/>
                  <a:gd name="T10" fmla="*/ 11 w 208"/>
                  <a:gd name="T11" fmla="*/ 19 h 170"/>
                  <a:gd name="T12" fmla="*/ 44 w 208"/>
                  <a:gd name="T13" fmla="*/ 37 h 170"/>
                  <a:gd name="T14" fmla="*/ 70 w 208"/>
                  <a:gd name="T15" fmla="*/ 63 h 170"/>
                  <a:gd name="T16" fmla="*/ 82 w 208"/>
                  <a:gd name="T17" fmla="*/ 82 h 170"/>
                  <a:gd name="T18" fmla="*/ 93 w 208"/>
                  <a:gd name="T19" fmla="*/ 85 h 170"/>
                  <a:gd name="T20" fmla="*/ 103 w 208"/>
                  <a:gd name="T21" fmla="*/ 79 h 170"/>
                  <a:gd name="T22" fmla="*/ 104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514" name="Freeform 57"/>
              <p:cNvSpPr>
                <a:spLocks/>
              </p:cNvSpPr>
              <p:nvPr/>
            </p:nvSpPr>
            <p:spPr bwMode="auto">
              <a:xfrm>
                <a:off x="897" y="2227"/>
                <a:ext cx="115" cy="105"/>
              </a:xfrm>
              <a:custGeom>
                <a:avLst/>
                <a:gdLst>
                  <a:gd name="T0" fmla="*/ 115 w 230"/>
                  <a:gd name="T1" fmla="*/ 98 h 211"/>
                  <a:gd name="T2" fmla="*/ 86 w 230"/>
                  <a:gd name="T3" fmla="*/ 66 h 211"/>
                  <a:gd name="T4" fmla="*/ 49 w 230"/>
                  <a:gd name="T5" fmla="*/ 28 h 211"/>
                  <a:gd name="T6" fmla="*/ 27 w 230"/>
                  <a:gd name="T7" fmla="*/ 9 h 211"/>
                  <a:gd name="T8" fmla="*/ 10 w 230"/>
                  <a:gd name="T9" fmla="*/ 0 h 211"/>
                  <a:gd name="T10" fmla="*/ 0 w 230"/>
                  <a:gd name="T11" fmla="*/ 6 h 211"/>
                  <a:gd name="T12" fmla="*/ 20 w 230"/>
                  <a:gd name="T13" fmla="*/ 22 h 211"/>
                  <a:gd name="T14" fmla="*/ 53 w 230"/>
                  <a:gd name="T15" fmla="*/ 55 h 211"/>
                  <a:gd name="T16" fmla="*/ 84 w 230"/>
                  <a:gd name="T17" fmla="*/ 88 h 211"/>
                  <a:gd name="T18" fmla="*/ 104 w 230"/>
                  <a:gd name="T19" fmla="*/ 105 h 211"/>
                  <a:gd name="T20" fmla="*/ 109 w 230"/>
                  <a:gd name="T21" fmla="*/ 105 h 211"/>
                  <a:gd name="T22" fmla="*/ 115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515" name="Freeform 58"/>
              <p:cNvSpPr>
                <a:spLocks/>
              </p:cNvSpPr>
              <p:nvPr/>
            </p:nvSpPr>
            <p:spPr bwMode="auto">
              <a:xfrm>
                <a:off x="911" y="2315"/>
                <a:ext cx="81" cy="83"/>
              </a:xfrm>
              <a:custGeom>
                <a:avLst/>
                <a:gdLst>
                  <a:gd name="T0" fmla="*/ 79 w 161"/>
                  <a:gd name="T1" fmla="*/ 70 h 167"/>
                  <a:gd name="T2" fmla="*/ 47 w 161"/>
                  <a:gd name="T3" fmla="*/ 21 h 167"/>
                  <a:gd name="T4" fmla="*/ 14 w 161"/>
                  <a:gd name="T5" fmla="*/ 3 h 167"/>
                  <a:gd name="T6" fmla="*/ 0 w 161"/>
                  <a:gd name="T7" fmla="*/ 0 h 167"/>
                  <a:gd name="T8" fmla="*/ 4 w 161"/>
                  <a:gd name="T9" fmla="*/ 10 h 167"/>
                  <a:gd name="T10" fmla="*/ 40 w 161"/>
                  <a:gd name="T11" fmla="*/ 37 h 167"/>
                  <a:gd name="T12" fmla="*/ 76 w 161"/>
                  <a:gd name="T13" fmla="*/ 80 h 167"/>
                  <a:gd name="T14" fmla="*/ 81 w 161"/>
                  <a:gd name="T15" fmla="*/ 83 h 167"/>
                  <a:gd name="T16" fmla="*/ 79 w 161"/>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67"/>
                  <a:gd name="T29" fmla="*/ 161 w 16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pPr eaLnBrk="0" hangingPunct="0"/>
                <a:endParaRPr lang="en-US"/>
              </a:p>
            </p:txBody>
          </p:sp>
          <p:sp>
            <p:nvSpPr>
              <p:cNvPr id="16516" name="Freeform 59"/>
              <p:cNvSpPr>
                <a:spLocks/>
              </p:cNvSpPr>
              <p:nvPr/>
            </p:nvSpPr>
            <p:spPr bwMode="auto">
              <a:xfrm>
                <a:off x="913" y="2396"/>
                <a:ext cx="55" cy="63"/>
              </a:xfrm>
              <a:custGeom>
                <a:avLst/>
                <a:gdLst>
                  <a:gd name="T0" fmla="*/ 53 w 111"/>
                  <a:gd name="T1" fmla="*/ 48 h 126"/>
                  <a:gd name="T2" fmla="*/ 26 w 111"/>
                  <a:gd name="T3" fmla="*/ 11 h 126"/>
                  <a:gd name="T4" fmla="*/ 1 w 111"/>
                  <a:gd name="T5" fmla="*/ 0 h 126"/>
                  <a:gd name="T6" fmla="*/ 0 w 111"/>
                  <a:gd name="T7" fmla="*/ 11 h 126"/>
                  <a:gd name="T8" fmla="*/ 11 w 111"/>
                  <a:gd name="T9" fmla="*/ 30 h 126"/>
                  <a:gd name="T10" fmla="*/ 41 w 111"/>
                  <a:gd name="T11" fmla="*/ 54 h 126"/>
                  <a:gd name="T12" fmla="*/ 49 w 111"/>
                  <a:gd name="T13" fmla="*/ 63 h 126"/>
                  <a:gd name="T14" fmla="*/ 55 w 111"/>
                  <a:gd name="T15" fmla="*/ 59 h 126"/>
                  <a:gd name="T16" fmla="*/ 53 w 111"/>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pPr eaLnBrk="0" hangingPunct="0"/>
                <a:endParaRPr lang="en-US"/>
              </a:p>
            </p:txBody>
          </p:sp>
          <p:sp>
            <p:nvSpPr>
              <p:cNvPr id="16517" name="Freeform 60"/>
              <p:cNvSpPr>
                <a:spLocks/>
              </p:cNvSpPr>
              <p:nvPr/>
            </p:nvSpPr>
            <p:spPr bwMode="auto">
              <a:xfrm>
                <a:off x="918" y="2479"/>
                <a:ext cx="69" cy="71"/>
              </a:xfrm>
              <a:custGeom>
                <a:avLst/>
                <a:gdLst>
                  <a:gd name="T0" fmla="*/ 69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7 w 140"/>
                  <a:gd name="T13" fmla="*/ 40 h 142"/>
                  <a:gd name="T14" fmla="*/ 48 w 140"/>
                  <a:gd name="T15" fmla="*/ 70 h 142"/>
                  <a:gd name="T16" fmla="*/ 69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518" name="Freeform 61"/>
              <p:cNvSpPr>
                <a:spLocks/>
              </p:cNvSpPr>
              <p:nvPr/>
            </p:nvSpPr>
            <p:spPr bwMode="auto">
              <a:xfrm>
                <a:off x="1012" y="1887"/>
                <a:ext cx="213" cy="791"/>
              </a:xfrm>
              <a:custGeom>
                <a:avLst/>
                <a:gdLst>
                  <a:gd name="T0" fmla="*/ 31 w 427"/>
                  <a:gd name="T1" fmla="*/ 97 h 1583"/>
                  <a:gd name="T2" fmla="*/ 38 w 427"/>
                  <a:gd name="T3" fmla="*/ 140 h 1583"/>
                  <a:gd name="T4" fmla="*/ 20 w 427"/>
                  <a:gd name="T5" fmla="*/ 170 h 1583"/>
                  <a:gd name="T6" fmla="*/ 22 w 427"/>
                  <a:gd name="T7" fmla="*/ 210 h 1583"/>
                  <a:gd name="T8" fmla="*/ 33 w 427"/>
                  <a:gd name="T9" fmla="*/ 244 h 1583"/>
                  <a:gd name="T10" fmla="*/ 16 w 427"/>
                  <a:gd name="T11" fmla="*/ 276 h 1583"/>
                  <a:gd name="T12" fmla="*/ 34 w 427"/>
                  <a:gd name="T13" fmla="*/ 334 h 1583"/>
                  <a:gd name="T14" fmla="*/ 12 w 427"/>
                  <a:gd name="T15" fmla="*/ 382 h 1583"/>
                  <a:gd name="T16" fmla="*/ 23 w 427"/>
                  <a:gd name="T17" fmla="*/ 430 h 1583"/>
                  <a:gd name="T18" fmla="*/ 29 w 427"/>
                  <a:gd name="T19" fmla="*/ 464 h 1583"/>
                  <a:gd name="T20" fmla="*/ 7 w 427"/>
                  <a:gd name="T21" fmla="*/ 493 h 1583"/>
                  <a:gd name="T22" fmla="*/ 20 w 427"/>
                  <a:gd name="T23" fmla="*/ 555 h 1583"/>
                  <a:gd name="T24" fmla="*/ 18 w 427"/>
                  <a:gd name="T25" fmla="*/ 587 h 1583"/>
                  <a:gd name="T26" fmla="*/ 0 w 427"/>
                  <a:gd name="T27" fmla="*/ 628 h 1583"/>
                  <a:gd name="T28" fmla="*/ 11 w 427"/>
                  <a:gd name="T29" fmla="*/ 663 h 1583"/>
                  <a:gd name="T30" fmla="*/ 12 w 427"/>
                  <a:gd name="T31" fmla="*/ 694 h 1583"/>
                  <a:gd name="T32" fmla="*/ 16 w 427"/>
                  <a:gd name="T33" fmla="*/ 728 h 1583"/>
                  <a:gd name="T34" fmla="*/ 31 w 427"/>
                  <a:gd name="T35" fmla="*/ 757 h 1583"/>
                  <a:gd name="T36" fmla="*/ 33 w 427"/>
                  <a:gd name="T37" fmla="*/ 791 h 1583"/>
                  <a:gd name="T38" fmla="*/ 80 w 427"/>
                  <a:gd name="T39" fmla="*/ 762 h 1583"/>
                  <a:gd name="T40" fmla="*/ 137 w 427"/>
                  <a:gd name="T41" fmla="*/ 754 h 1583"/>
                  <a:gd name="T42" fmla="*/ 176 w 427"/>
                  <a:gd name="T43" fmla="*/ 739 h 1583"/>
                  <a:gd name="T44" fmla="*/ 189 w 427"/>
                  <a:gd name="T45" fmla="*/ 717 h 1583"/>
                  <a:gd name="T46" fmla="*/ 193 w 427"/>
                  <a:gd name="T47" fmla="*/ 672 h 1583"/>
                  <a:gd name="T48" fmla="*/ 184 w 427"/>
                  <a:gd name="T49" fmla="*/ 615 h 1583"/>
                  <a:gd name="T50" fmla="*/ 174 w 427"/>
                  <a:gd name="T51" fmla="*/ 584 h 1583"/>
                  <a:gd name="T52" fmla="*/ 180 w 427"/>
                  <a:gd name="T53" fmla="*/ 547 h 1583"/>
                  <a:gd name="T54" fmla="*/ 163 w 427"/>
                  <a:gd name="T55" fmla="*/ 507 h 1583"/>
                  <a:gd name="T56" fmla="*/ 187 w 427"/>
                  <a:gd name="T57" fmla="*/ 475 h 1583"/>
                  <a:gd name="T58" fmla="*/ 169 w 427"/>
                  <a:gd name="T59" fmla="*/ 430 h 1583"/>
                  <a:gd name="T60" fmla="*/ 159 w 427"/>
                  <a:gd name="T61" fmla="*/ 386 h 1583"/>
                  <a:gd name="T62" fmla="*/ 196 w 427"/>
                  <a:gd name="T63" fmla="*/ 354 h 1583"/>
                  <a:gd name="T64" fmla="*/ 184 w 427"/>
                  <a:gd name="T65" fmla="*/ 330 h 1583"/>
                  <a:gd name="T66" fmla="*/ 184 w 427"/>
                  <a:gd name="T67" fmla="*/ 290 h 1583"/>
                  <a:gd name="T68" fmla="*/ 167 w 427"/>
                  <a:gd name="T69" fmla="*/ 264 h 1583"/>
                  <a:gd name="T70" fmla="*/ 180 w 427"/>
                  <a:gd name="T71" fmla="*/ 233 h 1583"/>
                  <a:gd name="T72" fmla="*/ 169 w 427"/>
                  <a:gd name="T73" fmla="*/ 207 h 1583"/>
                  <a:gd name="T74" fmla="*/ 169 w 427"/>
                  <a:gd name="T75" fmla="*/ 185 h 1583"/>
                  <a:gd name="T76" fmla="*/ 181 w 427"/>
                  <a:gd name="T77" fmla="*/ 165 h 1583"/>
                  <a:gd name="T78" fmla="*/ 165 w 427"/>
                  <a:gd name="T79" fmla="*/ 139 h 1583"/>
                  <a:gd name="T80" fmla="*/ 163 w 427"/>
                  <a:gd name="T81" fmla="*/ 103 h 1583"/>
                  <a:gd name="T82" fmla="*/ 204 w 427"/>
                  <a:gd name="T83" fmla="*/ 56 h 1583"/>
                  <a:gd name="T84" fmla="*/ 213 w 427"/>
                  <a:gd name="T85" fmla="*/ 7 h 1583"/>
                  <a:gd name="T86" fmla="*/ 189 w 427"/>
                  <a:gd name="T87" fmla="*/ 7 h 1583"/>
                  <a:gd name="T88" fmla="*/ 117 w 427"/>
                  <a:gd name="T89" fmla="*/ 45 h 1583"/>
                  <a:gd name="T90" fmla="*/ 59 w 427"/>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pPr eaLnBrk="0" hangingPunct="0"/>
                <a:endParaRPr lang="en-US"/>
              </a:p>
            </p:txBody>
          </p:sp>
          <p:sp>
            <p:nvSpPr>
              <p:cNvPr id="16519" name="Freeform 62"/>
              <p:cNvSpPr>
                <a:spLocks/>
              </p:cNvSpPr>
              <p:nvPr/>
            </p:nvSpPr>
            <p:spPr bwMode="auto">
              <a:xfrm>
                <a:off x="863" y="1881"/>
                <a:ext cx="381" cy="809"/>
              </a:xfrm>
              <a:custGeom>
                <a:avLst/>
                <a:gdLst>
                  <a:gd name="T0" fmla="*/ 249 w 762"/>
                  <a:gd name="T1" fmla="*/ 760 h 1619"/>
                  <a:gd name="T2" fmla="*/ 176 w 762"/>
                  <a:gd name="T3" fmla="*/ 786 h 1619"/>
                  <a:gd name="T4" fmla="*/ 31 w 762"/>
                  <a:gd name="T5" fmla="*/ 655 h 1619"/>
                  <a:gd name="T6" fmla="*/ 24 w 762"/>
                  <a:gd name="T7" fmla="*/ 677 h 1619"/>
                  <a:gd name="T8" fmla="*/ 181 w 762"/>
                  <a:gd name="T9" fmla="*/ 809 h 1619"/>
                  <a:gd name="T10" fmla="*/ 257 w 762"/>
                  <a:gd name="T11" fmla="*/ 769 h 1619"/>
                  <a:gd name="T12" fmla="*/ 361 w 762"/>
                  <a:gd name="T13" fmla="*/ 735 h 1619"/>
                  <a:gd name="T14" fmla="*/ 356 w 762"/>
                  <a:gd name="T15" fmla="*/ 677 h 1619"/>
                  <a:gd name="T16" fmla="*/ 335 w 762"/>
                  <a:gd name="T17" fmla="*/ 613 h 1619"/>
                  <a:gd name="T18" fmla="*/ 345 w 762"/>
                  <a:gd name="T19" fmla="*/ 562 h 1619"/>
                  <a:gd name="T20" fmla="*/ 322 w 762"/>
                  <a:gd name="T21" fmla="*/ 512 h 1619"/>
                  <a:gd name="T22" fmla="*/ 334 w 762"/>
                  <a:gd name="T23" fmla="*/ 453 h 1619"/>
                  <a:gd name="T24" fmla="*/ 342 w 762"/>
                  <a:gd name="T25" fmla="*/ 394 h 1619"/>
                  <a:gd name="T26" fmla="*/ 345 w 762"/>
                  <a:gd name="T27" fmla="*/ 321 h 1619"/>
                  <a:gd name="T28" fmla="*/ 330 w 762"/>
                  <a:gd name="T29" fmla="*/ 258 h 1619"/>
                  <a:gd name="T30" fmla="*/ 322 w 762"/>
                  <a:gd name="T31" fmla="*/ 209 h 1619"/>
                  <a:gd name="T32" fmla="*/ 341 w 762"/>
                  <a:gd name="T33" fmla="*/ 167 h 1619"/>
                  <a:gd name="T34" fmla="*/ 331 w 762"/>
                  <a:gd name="T35" fmla="*/ 96 h 1619"/>
                  <a:gd name="T36" fmla="*/ 378 w 762"/>
                  <a:gd name="T37" fmla="*/ 8 h 1619"/>
                  <a:gd name="T38" fmla="*/ 357 w 762"/>
                  <a:gd name="T39" fmla="*/ 27 h 1619"/>
                  <a:gd name="T40" fmla="*/ 309 w 762"/>
                  <a:gd name="T41" fmla="*/ 107 h 1619"/>
                  <a:gd name="T42" fmla="*/ 239 w 762"/>
                  <a:gd name="T43" fmla="*/ 172 h 1619"/>
                  <a:gd name="T44" fmla="*/ 311 w 762"/>
                  <a:gd name="T45" fmla="*/ 148 h 1619"/>
                  <a:gd name="T46" fmla="*/ 305 w 762"/>
                  <a:gd name="T47" fmla="*/ 195 h 1619"/>
                  <a:gd name="T48" fmla="*/ 271 w 762"/>
                  <a:gd name="T49" fmla="*/ 243 h 1619"/>
                  <a:gd name="T50" fmla="*/ 320 w 762"/>
                  <a:gd name="T51" fmla="*/ 232 h 1619"/>
                  <a:gd name="T52" fmla="*/ 308 w 762"/>
                  <a:gd name="T53" fmla="*/ 269 h 1619"/>
                  <a:gd name="T54" fmla="*/ 305 w 762"/>
                  <a:gd name="T55" fmla="*/ 310 h 1619"/>
                  <a:gd name="T56" fmla="*/ 232 w 762"/>
                  <a:gd name="T57" fmla="*/ 364 h 1619"/>
                  <a:gd name="T58" fmla="*/ 313 w 762"/>
                  <a:gd name="T59" fmla="*/ 327 h 1619"/>
                  <a:gd name="T60" fmla="*/ 342 w 762"/>
                  <a:gd name="T61" fmla="*/ 364 h 1619"/>
                  <a:gd name="T62" fmla="*/ 293 w 762"/>
                  <a:gd name="T63" fmla="*/ 398 h 1619"/>
                  <a:gd name="T64" fmla="*/ 202 w 762"/>
                  <a:gd name="T65" fmla="*/ 442 h 1619"/>
                  <a:gd name="T66" fmla="*/ 305 w 762"/>
                  <a:gd name="T67" fmla="*/ 424 h 1619"/>
                  <a:gd name="T68" fmla="*/ 326 w 762"/>
                  <a:gd name="T69" fmla="*/ 492 h 1619"/>
                  <a:gd name="T70" fmla="*/ 204 w 762"/>
                  <a:gd name="T71" fmla="*/ 525 h 1619"/>
                  <a:gd name="T72" fmla="*/ 271 w 762"/>
                  <a:gd name="T73" fmla="*/ 523 h 1619"/>
                  <a:gd name="T74" fmla="*/ 313 w 762"/>
                  <a:gd name="T75" fmla="*/ 543 h 1619"/>
                  <a:gd name="T76" fmla="*/ 311 w 762"/>
                  <a:gd name="T77" fmla="*/ 584 h 1619"/>
                  <a:gd name="T78" fmla="*/ 195 w 762"/>
                  <a:gd name="T79" fmla="*/ 607 h 1619"/>
                  <a:gd name="T80" fmla="*/ 252 w 762"/>
                  <a:gd name="T81" fmla="*/ 607 h 1619"/>
                  <a:gd name="T82" fmla="*/ 319 w 762"/>
                  <a:gd name="T83" fmla="*/ 596 h 1619"/>
                  <a:gd name="T84" fmla="*/ 261 w 762"/>
                  <a:gd name="T85" fmla="*/ 651 h 1619"/>
                  <a:gd name="T86" fmla="*/ 195 w 762"/>
                  <a:gd name="T87" fmla="*/ 683 h 1619"/>
                  <a:gd name="T88" fmla="*/ 279 w 762"/>
                  <a:gd name="T89" fmla="*/ 653 h 1619"/>
                  <a:gd name="T90" fmla="*/ 328 w 762"/>
                  <a:gd name="T91" fmla="*/ 642 h 1619"/>
                  <a:gd name="T92" fmla="*/ 326 w 762"/>
                  <a:gd name="T93" fmla="*/ 690 h 1619"/>
                  <a:gd name="T94" fmla="*/ 334 w 762"/>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1619"/>
                  <a:gd name="T146" fmla="*/ 762 w 762"/>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520" name="Freeform 63"/>
              <p:cNvSpPr>
                <a:spLocks/>
              </p:cNvSpPr>
              <p:nvPr/>
            </p:nvSpPr>
            <p:spPr bwMode="auto">
              <a:xfrm>
                <a:off x="1065" y="2575"/>
                <a:ext cx="110" cy="36"/>
              </a:xfrm>
              <a:custGeom>
                <a:avLst/>
                <a:gdLst>
                  <a:gd name="T0" fmla="*/ 0 w 220"/>
                  <a:gd name="T1" fmla="*/ 29 h 73"/>
                  <a:gd name="T2" fmla="*/ 44 w 220"/>
                  <a:gd name="T3" fmla="*/ 28 h 73"/>
                  <a:gd name="T4" fmla="*/ 60 w 220"/>
                  <a:gd name="T5" fmla="*/ 18 h 73"/>
                  <a:gd name="T6" fmla="*/ 75 w 220"/>
                  <a:gd name="T7" fmla="*/ 7 h 73"/>
                  <a:gd name="T8" fmla="*/ 103 w 220"/>
                  <a:gd name="T9" fmla="*/ 0 h 73"/>
                  <a:gd name="T10" fmla="*/ 110 w 220"/>
                  <a:gd name="T11" fmla="*/ 7 h 73"/>
                  <a:gd name="T12" fmla="*/ 99 w 220"/>
                  <a:gd name="T13" fmla="*/ 11 h 73"/>
                  <a:gd name="T14" fmla="*/ 79 w 220"/>
                  <a:gd name="T15" fmla="*/ 21 h 73"/>
                  <a:gd name="T16" fmla="*/ 69 w 220"/>
                  <a:gd name="T17" fmla="*/ 28 h 73"/>
                  <a:gd name="T18" fmla="*/ 51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521" name="Freeform 64"/>
              <p:cNvSpPr>
                <a:spLocks/>
              </p:cNvSpPr>
              <p:nvPr/>
            </p:nvSpPr>
            <p:spPr bwMode="auto">
              <a:xfrm>
                <a:off x="897" y="1784"/>
                <a:ext cx="319" cy="174"/>
              </a:xfrm>
              <a:custGeom>
                <a:avLst/>
                <a:gdLst>
                  <a:gd name="T0" fmla="*/ 9 w 640"/>
                  <a:gd name="T1" fmla="*/ 20 h 347"/>
                  <a:gd name="T2" fmla="*/ 48 w 640"/>
                  <a:gd name="T3" fmla="*/ 22 h 347"/>
                  <a:gd name="T4" fmla="*/ 88 w 640"/>
                  <a:gd name="T5" fmla="*/ 23 h 347"/>
                  <a:gd name="T6" fmla="*/ 114 w 640"/>
                  <a:gd name="T7" fmla="*/ 23 h 347"/>
                  <a:gd name="T8" fmla="*/ 134 w 640"/>
                  <a:gd name="T9" fmla="*/ 18 h 347"/>
                  <a:gd name="T10" fmla="*/ 167 w 640"/>
                  <a:gd name="T11" fmla="*/ 9 h 347"/>
                  <a:gd name="T12" fmla="*/ 183 w 640"/>
                  <a:gd name="T13" fmla="*/ 0 h 347"/>
                  <a:gd name="T14" fmla="*/ 205 w 640"/>
                  <a:gd name="T15" fmla="*/ 12 h 347"/>
                  <a:gd name="T16" fmla="*/ 241 w 640"/>
                  <a:gd name="T17" fmla="*/ 37 h 347"/>
                  <a:gd name="T18" fmla="*/ 267 w 640"/>
                  <a:gd name="T19" fmla="*/ 55 h 347"/>
                  <a:gd name="T20" fmla="*/ 299 w 640"/>
                  <a:gd name="T21" fmla="*/ 78 h 347"/>
                  <a:gd name="T22" fmla="*/ 319 w 640"/>
                  <a:gd name="T23" fmla="*/ 96 h 347"/>
                  <a:gd name="T24" fmla="*/ 301 w 640"/>
                  <a:gd name="T25" fmla="*/ 111 h 347"/>
                  <a:gd name="T26" fmla="*/ 282 w 640"/>
                  <a:gd name="T27" fmla="*/ 129 h 347"/>
                  <a:gd name="T28" fmla="*/ 253 w 640"/>
                  <a:gd name="T29" fmla="*/ 141 h 347"/>
                  <a:gd name="T30" fmla="*/ 222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9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522" name="Freeform 65"/>
              <p:cNvSpPr>
                <a:spLocks/>
              </p:cNvSpPr>
              <p:nvPr/>
            </p:nvSpPr>
            <p:spPr bwMode="auto">
              <a:xfrm>
                <a:off x="888" y="1779"/>
                <a:ext cx="346" cy="202"/>
              </a:xfrm>
              <a:custGeom>
                <a:avLst/>
                <a:gdLst>
                  <a:gd name="T0" fmla="*/ 170 w 692"/>
                  <a:gd name="T1" fmla="*/ 173 h 404"/>
                  <a:gd name="T2" fmla="*/ 224 w 692"/>
                  <a:gd name="T3" fmla="*/ 158 h 404"/>
                  <a:gd name="T4" fmla="*/ 269 w 692"/>
                  <a:gd name="T5" fmla="*/ 139 h 404"/>
                  <a:gd name="T6" fmla="*/ 301 w 692"/>
                  <a:gd name="T7" fmla="*/ 116 h 404"/>
                  <a:gd name="T8" fmla="*/ 313 w 692"/>
                  <a:gd name="T9" fmla="*/ 103 h 404"/>
                  <a:gd name="T10" fmla="*/ 267 w 692"/>
                  <a:gd name="T11" fmla="*/ 61 h 404"/>
                  <a:gd name="T12" fmla="*/ 230 w 692"/>
                  <a:gd name="T13" fmla="*/ 39 h 404"/>
                  <a:gd name="T14" fmla="*/ 194 w 692"/>
                  <a:gd name="T15" fmla="*/ 17 h 404"/>
                  <a:gd name="T16" fmla="*/ 188 w 692"/>
                  <a:gd name="T17" fmla="*/ 17 h 404"/>
                  <a:gd name="T18" fmla="*/ 166 w 692"/>
                  <a:gd name="T19" fmla="*/ 25 h 404"/>
                  <a:gd name="T20" fmla="*/ 136 w 692"/>
                  <a:gd name="T21" fmla="*/ 33 h 404"/>
                  <a:gd name="T22" fmla="*/ 83 w 692"/>
                  <a:gd name="T23" fmla="*/ 37 h 404"/>
                  <a:gd name="T24" fmla="*/ 32 w 692"/>
                  <a:gd name="T25" fmla="*/ 36 h 404"/>
                  <a:gd name="T26" fmla="*/ 19 w 692"/>
                  <a:gd name="T27" fmla="*/ 37 h 404"/>
                  <a:gd name="T28" fmla="*/ 19 w 692"/>
                  <a:gd name="T29" fmla="*/ 47 h 404"/>
                  <a:gd name="T30" fmla="*/ 29 w 692"/>
                  <a:gd name="T31" fmla="*/ 61 h 404"/>
                  <a:gd name="T32" fmla="*/ 50 w 692"/>
                  <a:gd name="T33" fmla="*/ 88 h 404"/>
                  <a:gd name="T34" fmla="*/ 77 w 692"/>
                  <a:gd name="T35" fmla="*/ 110 h 404"/>
                  <a:gd name="T36" fmla="*/ 110 w 692"/>
                  <a:gd name="T37" fmla="*/ 142 h 404"/>
                  <a:gd name="T38" fmla="*/ 142 w 692"/>
                  <a:gd name="T39" fmla="*/ 165 h 404"/>
                  <a:gd name="T40" fmla="*/ 162 w 692"/>
                  <a:gd name="T41" fmla="*/ 179 h 404"/>
                  <a:gd name="T42" fmla="*/ 168 w 692"/>
                  <a:gd name="T43" fmla="*/ 194 h 404"/>
                  <a:gd name="T44" fmla="*/ 161 w 692"/>
                  <a:gd name="T45" fmla="*/ 202 h 404"/>
                  <a:gd name="T46" fmla="*/ 150 w 692"/>
                  <a:gd name="T47" fmla="*/ 198 h 404"/>
                  <a:gd name="T48" fmla="*/ 117 w 692"/>
                  <a:gd name="T49" fmla="*/ 168 h 404"/>
                  <a:gd name="T50" fmla="*/ 77 w 692"/>
                  <a:gd name="T51" fmla="*/ 135 h 404"/>
                  <a:gd name="T52" fmla="*/ 47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2 w 692"/>
                  <a:gd name="T73" fmla="*/ 17 h 404"/>
                  <a:gd name="T74" fmla="*/ 172 w 692"/>
                  <a:gd name="T75" fmla="*/ 11 h 404"/>
                  <a:gd name="T76" fmla="*/ 183 w 692"/>
                  <a:gd name="T77" fmla="*/ 0 h 404"/>
                  <a:gd name="T78" fmla="*/ 197 w 692"/>
                  <a:gd name="T79" fmla="*/ 0 h 404"/>
                  <a:gd name="T80" fmla="*/ 228 w 692"/>
                  <a:gd name="T81" fmla="*/ 19 h 404"/>
                  <a:gd name="T82" fmla="*/ 261 w 692"/>
                  <a:gd name="T83" fmla="*/ 44 h 404"/>
                  <a:gd name="T84" fmla="*/ 297 w 692"/>
                  <a:gd name="T85" fmla="*/ 66 h 404"/>
                  <a:gd name="T86" fmla="*/ 317 w 692"/>
                  <a:gd name="T87" fmla="*/ 81 h 404"/>
                  <a:gd name="T88" fmla="*/ 337 w 692"/>
                  <a:gd name="T89" fmla="*/ 94 h 404"/>
                  <a:gd name="T90" fmla="*/ 346 w 692"/>
                  <a:gd name="T91" fmla="*/ 99 h 404"/>
                  <a:gd name="T92" fmla="*/ 341 w 692"/>
                  <a:gd name="T93" fmla="*/ 109 h 404"/>
                  <a:gd name="T94" fmla="*/ 326 w 692"/>
                  <a:gd name="T95" fmla="*/ 117 h 404"/>
                  <a:gd name="T96" fmla="*/ 309 w 692"/>
                  <a:gd name="T97" fmla="*/ 133 h 404"/>
                  <a:gd name="T98" fmla="*/ 293 w 692"/>
                  <a:gd name="T99" fmla="*/ 139 h 404"/>
                  <a:gd name="T100" fmla="*/ 264 w 692"/>
                  <a:gd name="T101" fmla="*/ 151 h 404"/>
                  <a:gd name="T102" fmla="*/ 242 w 692"/>
                  <a:gd name="T103" fmla="*/ 161 h 404"/>
                  <a:gd name="T104" fmla="*/ 219 w 692"/>
                  <a:gd name="T105" fmla="*/ 175 h 404"/>
                  <a:gd name="T106" fmla="*/ 194 w 692"/>
                  <a:gd name="T107" fmla="*/ 179 h 404"/>
                  <a:gd name="T108" fmla="*/ 175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523" name="Freeform 66"/>
              <p:cNvSpPr>
                <a:spLocks/>
              </p:cNvSpPr>
              <p:nvPr/>
            </p:nvSpPr>
            <p:spPr bwMode="auto">
              <a:xfrm>
                <a:off x="1084" y="1932"/>
                <a:ext cx="109" cy="70"/>
              </a:xfrm>
              <a:custGeom>
                <a:avLst/>
                <a:gdLst>
                  <a:gd name="T0" fmla="*/ 92 w 218"/>
                  <a:gd name="T1" fmla="*/ 8 h 139"/>
                  <a:gd name="T2" fmla="*/ 69 w 218"/>
                  <a:gd name="T3" fmla="*/ 27 h 139"/>
                  <a:gd name="T4" fmla="*/ 48 w 218"/>
                  <a:gd name="T5" fmla="*/ 44 h 139"/>
                  <a:gd name="T6" fmla="*/ 17 w 218"/>
                  <a:gd name="T7" fmla="*/ 55 h 139"/>
                  <a:gd name="T8" fmla="*/ 0 w 218"/>
                  <a:gd name="T9" fmla="*/ 60 h 139"/>
                  <a:gd name="T10" fmla="*/ 14 w 218"/>
                  <a:gd name="T11" fmla="*/ 70 h 139"/>
                  <a:gd name="T12" fmla="*/ 36 w 218"/>
                  <a:gd name="T13" fmla="*/ 66 h 139"/>
                  <a:gd name="T14" fmla="*/ 70 w 218"/>
                  <a:gd name="T15" fmla="*/ 44 h 139"/>
                  <a:gd name="T16" fmla="*/ 109 w 218"/>
                  <a:gd name="T17" fmla="*/ 0 h 139"/>
                  <a:gd name="T18" fmla="*/ 92 w 218"/>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39"/>
                  <a:gd name="T32" fmla="*/ 218 w 21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pPr eaLnBrk="0" hangingPunct="0"/>
                <a:endParaRPr lang="en-US"/>
              </a:p>
            </p:txBody>
          </p:sp>
        </p:grpSp>
      </p:grpSp>
      <p:grpSp>
        <p:nvGrpSpPr>
          <p:cNvPr id="16391" name="Group 67"/>
          <p:cNvGrpSpPr>
            <a:grpSpLocks/>
          </p:cNvGrpSpPr>
          <p:nvPr/>
        </p:nvGrpSpPr>
        <p:grpSpPr bwMode="auto">
          <a:xfrm>
            <a:off x="1927225" y="2819400"/>
            <a:ext cx="514350" cy="1116013"/>
            <a:chOff x="1214" y="1987"/>
            <a:chExt cx="324" cy="492"/>
          </a:xfrm>
        </p:grpSpPr>
        <p:sp>
          <p:nvSpPr>
            <p:cNvPr id="16502" name="Freeform 68"/>
            <p:cNvSpPr>
              <a:spLocks/>
            </p:cNvSpPr>
            <p:nvPr/>
          </p:nvSpPr>
          <p:spPr bwMode="auto">
            <a:xfrm>
              <a:off x="1327" y="1987"/>
              <a:ext cx="145" cy="199"/>
            </a:xfrm>
            <a:custGeom>
              <a:avLst/>
              <a:gdLst>
                <a:gd name="T0" fmla="*/ 11 w 290"/>
                <a:gd name="T1" fmla="*/ 51 h 398"/>
                <a:gd name="T2" fmla="*/ 22 w 290"/>
                <a:gd name="T3" fmla="*/ 31 h 398"/>
                <a:gd name="T4" fmla="*/ 43 w 290"/>
                <a:gd name="T5" fmla="*/ 9 h 398"/>
                <a:gd name="T6" fmla="*/ 65 w 290"/>
                <a:gd name="T7" fmla="*/ 1 h 398"/>
                <a:gd name="T8" fmla="*/ 83 w 290"/>
                <a:gd name="T9" fmla="*/ 0 h 398"/>
                <a:gd name="T10" fmla="*/ 104 w 290"/>
                <a:gd name="T11" fmla="*/ 12 h 398"/>
                <a:gd name="T12" fmla="*/ 117 w 290"/>
                <a:gd name="T13" fmla="*/ 38 h 398"/>
                <a:gd name="T14" fmla="*/ 124 w 290"/>
                <a:gd name="T15" fmla="*/ 59 h 398"/>
                <a:gd name="T16" fmla="*/ 122 w 290"/>
                <a:gd name="T17" fmla="*/ 81 h 398"/>
                <a:gd name="T18" fmla="*/ 117 w 290"/>
                <a:gd name="T19" fmla="*/ 107 h 398"/>
                <a:gd name="T20" fmla="*/ 111 w 290"/>
                <a:gd name="T21" fmla="*/ 132 h 398"/>
                <a:gd name="T22" fmla="*/ 111 w 290"/>
                <a:gd name="T23" fmla="*/ 137 h 398"/>
                <a:gd name="T24" fmla="*/ 121 w 290"/>
                <a:gd name="T25" fmla="*/ 162 h 398"/>
                <a:gd name="T26" fmla="*/ 140 w 290"/>
                <a:gd name="T27" fmla="*/ 184 h 398"/>
                <a:gd name="T28" fmla="*/ 145 w 290"/>
                <a:gd name="T29" fmla="*/ 190 h 398"/>
                <a:gd name="T30" fmla="*/ 140 w 290"/>
                <a:gd name="T31" fmla="*/ 198 h 398"/>
                <a:gd name="T32" fmla="*/ 130 w 290"/>
                <a:gd name="T33" fmla="*/ 199 h 398"/>
                <a:gd name="T34" fmla="*/ 112 w 290"/>
                <a:gd name="T35" fmla="*/ 169 h 398"/>
                <a:gd name="T36" fmla="*/ 103 w 290"/>
                <a:gd name="T37" fmla="*/ 149 h 398"/>
                <a:gd name="T38" fmla="*/ 92 w 290"/>
                <a:gd name="T39" fmla="*/ 166 h 398"/>
                <a:gd name="T40" fmla="*/ 83 w 290"/>
                <a:gd name="T41" fmla="*/ 179 h 398"/>
                <a:gd name="T42" fmla="*/ 62 w 290"/>
                <a:gd name="T43" fmla="*/ 192 h 398"/>
                <a:gd name="T44" fmla="*/ 46 w 290"/>
                <a:gd name="T45" fmla="*/ 196 h 398"/>
                <a:gd name="T46" fmla="*/ 18 w 290"/>
                <a:gd name="T47" fmla="*/ 189 h 398"/>
                <a:gd name="T48" fmla="*/ 4 w 290"/>
                <a:gd name="T49" fmla="*/ 156 h 398"/>
                <a:gd name="T50" fmla="*/ 0 w 290"/>
                <a:gd name="T51" fmla="*/ 110 h 398"/>
                <a:gd name="T52" fmla="*/ 2 w 290"/>
                <a:gd name="T53" fmla="*/ 66 h 398"/>
                <a:gd name="T54" fmla="*/ 11 w 290"/>
                <a:gd name="T55" fmla="*/ 51 h 3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0"/>
                <a:gd name="T85" fmla="*/ 0 h 398"/>
                <a:gd name="T86" fmla="*/ 290 w 290"/>
                <a:gd name="T87" fmla="*/ 398 h 3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0" h="398">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chemeClr val="tx1"/>
            </a:solidFill>
            <a:ln w="9525">
              <a:noFill/>
              <a:round/>
              <a:headEnd/>
              <a:tailEnd/>
            </a:ln>
          </p:spPr>
          <p:txBody>
            <a:bodyPr/>
            <a:lstStyle/>
            <a:p>
              <a:pPr eaLnBrk="0" hangingPunct="0"/>
              <a:endParaRPr lang="en-US"/>
            </a:p>
          </p:txBody>
        </p:sp>
        <p:sp>
          <p:nvSpPr>
            <p:cNvPr id="16503" name="Freeform 69"/>
            <p:cNvSpPr>
              <a:spLocks/>
            </p:cNvSpPr>
            <p:nvPr/>
          </p:nvSpPr>
          <p:spPr bwMode="auto">
            <a:xfrm>
              <a:off x="1214" y="2205"/>
              <a:ext cx="277" cy="274"/>
            </a:xfrm>
            <a:custGeom>
              <a:avLst/>
              <a:gdLst>
                <a:gd name="T0" fmla="*/ 85 w 553"/>
                <a:gd name="T1" fmla="*/ 11 h 548"/>
                <a:gd name="T2" fmla="*/ 111 w 553"/>
                <a:gd name="T3" fmla="*/ 2 h 548"/>
                <a:gd name="T4" fmla="*/ 129 w 553"/>
                <a:gd name="T5" fmla="*/ 0 h 548"/>
                <a:gd name="T6" fmla="*/ 144 w 553"/>
                <a:gd name="T7" fmla="*/ 2 h 548"/>
                <a:gd name="T8" fmla="*/ 152 w 553"/>
                <a:gd name="T9" fmla="*/ 9 h 548"/>
                <a:gd name="T10" fmla="*/ 148 w 553"/>
                <a:gd name="T11" fmla="*/ 28 h 548"/>
                <a:gd name="T12" fmla="*/ 122 w 553"/>
                <a:gd name="T13" fmla="*/ 39 h 548"/>
                <a:gd name="T14" fmla="*/ 95 w 553"/>
                <a:gd name="T15" fmla="*/ 39 h 548"/>
                <a:gd name="T16" fmla="*/ 66 w 553"/>
                <a:gd name="T17" fmla="*/ 43 h 548"/>
                <a:gd name="T18" fmla="*/ 44 w 553"/>
                <a:gd name="T19" fmla="*/ 53 h 548"/>
                <a:gd name="T20" fmla="*/ 23 w 553"/>
                <a:gd name="T21" fmla="*/ 68 h 548"/>
                <a:gd name="T22" fmla="*/ 22 w 553"/>
                <a:gd name="T23" fmla="*/ 90 h 548"/>
                <a:gd name="T24" fmla="*/ 30 w 553"/>
                <a:gd name="T25" fmla="*/ 112 h 548"/>
                <a:gd name="T26" fmla="*/ 51 w 553"/>
                <a:gd name="T27" fmla="*/ 131 h 548"/>
                <a:gd name="T28" fmla="*/ 84 w 553"/>
                <a:gd name="T29" fmla="*/ 145 h 548"/>
                <a:gd name="T30" fmla="*/ 129 w 553"/>
                <a:gd name="T31" fmla="*/ 161 h 548"/>
                <a:gd name="T32" fmla="*/ 174 w 553"/>
                <a:gd name="T33" fmla="*/ 174 h 548"/>
                <a:gd name="T34" fmla="*/ 203 w 553"/>
                <a:gd name="T35" fmla="*/ 186 h 548"/>
                <a:gd name="T36" fmla="*/ 217 w 553"/>
                <a:gd name="T37" fmla="*/ 190 h 548"/>
                <a:gd name="T38" fmla="*/ 213 w 553"/>
                <a:gd name="T39" fmla="*/ 207 h 548"/>
                <a:gd name="T40" fmla="*/ 217 w 553"/>
                <a:gd name="T41" fmla="*/ 231 h 548"/>
                <a:gd name="T42" fmla="*/ 243 w 553"/>
                <a:gd name="T43" fmla="*/ 242 h 548"/>
                <a:gd name="T44" fmla="*/ 276 w 553"/>
                <a:gd name="T45" fmla="*/ 256 h 548"/>
                <a:gd name="T46" fmla="*/ 277 w 553"/>
                <a:gd name="T47" fmla="*/ 274 h 548"/>
                <a:gd name="T48" fmla="*/ 243 w 553"/>
                <a:gd name="T49" fmla="*/ 259 h 548"/>
                <a:gd name="T50" fmla="*/ 203 w 553"/>
                <a:gd name="T51" fmla="*/ 242 h 548"/>
                <a:gd name="T52" fmla="*/ 194 w 553"/>
                <a:gd name="T53" fmla="*/ 223 h 548"/>
                <a:gd name="T54" fmla="*/ 194 w 553"/>
                <a:gd name="T55" fmla="*/ 201 h 548"/>
                <a:gd name="T56" fmla="*/ 174 w 553"/>
                <a:gd name="T57" fmla="*/ 190 h 548"/>
                <a:gd name="T58" fmla="*/ 121 w 553"/>
                <a:gd name="T59" fmla="*/ 175 h 548"/>
                <a:gd name="T60" fmla="*/ 82 w 553"/>
                <a:gd name="T61" fmla="*/ 161 h 548"/>
                <a:gd name="T62" fmla="*/ 38 w 553"/>
                <a:gd name="T63" fmla="*/ 141 h 548"/>
                <a:gd name="T64" fmla="*/ 7 w 553"/>
                <a:gd name="T65" fmla="*/ 119 h 548"/>
                <a:gd name="T66" fmla="*/ 1 w 553"/>
                <a:gd name="T67" fmla="*/ 99 h 548"/>
                <a:gd name="T68" fmla="*/ 0 w 553"/>
                <a:gd name="T69" fmla="*/ 82 h 548"/>
                <a:gd name="T70" fmla="*/ 1 w 553"/>
                <a:gd name="T71" fmla="*/ 58 h 548"/>
                <a:gd name="T72" fmla="*/ 19 w 553"/>
                <a:gd name="T73" fmla="*/ 40 h 548"/>
                <a:gd name="T74" fmla="*/ 47 w 553"/>
                <a:gd name="T75" fmla="*/ 28 h 548"/>
                <a:gd name="T76" fmla="*/ 70 w 553"/>
                <a:gd name="T77" fmla="*/ 17 h 548"/>
                <a:gd name="T78" fmla="*/ 85 w 553"/>
                <a:gd name="T79" fmla="*/ 11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53"/>
                <a:gd name="T121" fmla="*/ 0 h 548"/>
                <a:gd name="T122" fmla="*/ 553 w 553"/>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53" h="548">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chemeClr val="tx1"/>
            </a:solidFill>
            <a:ln w="9525">
              <a:noFill/>
              <a:round/>
              <a:headEnd/>
              <a:tailEnd/>
            </a:ln>
          </p:spPr>
          <p:txBody>
            <a:bodyPr/>
            <a:lstStyle/>
            <a:p>
              <a:pPr eaLnBrk="0" hangingPunct="0"/>
              <a:endParaRPr lang="en-US"/>
            </a:p>
          </p:txBody>
        </p:sp>
        <p:sp>
          <p:nvSpPr>
            <p:cNvPr id="16504" name="Freeform 70"/>
            <p:cNvSpPr>
              <a:spLocks/>
            </p:cNvSpPr>
            <p:nvPr/>
          </p:nvSpPr>
          <p:spPr bwMode="auto">
            <a:xfrm>
              <a:off x="1386" y="2202"/>
              <a:ext cx="152" cy="162"/>
            </a:xfrm>
            <a:custGeom>
              <a:avLst/>
              <a:gdLst>
                <a:gd name="T0" fmla="*/ 67 w 304"/>
                <a:gd name="T1" fmla="*/ 11 h 324"/>
                <a:gd name="T2" fmla="*/ 40 w 304"/>
                <a:gd name="T3" fmla="*/ 2 h 324"/>
                <a:gd name="T4" fmla="*/ 22 w 304"/>
                <a:gd name="T5" fmla="*/ 0 h 324"/>
                <a:gd name="T6" fmla="*/ 7 w 304"/>
                <a:gd name="T7" fmla="*/ 2 h 324"/>
                <a:gd name="T8" fmla="*/ 0 w 304"/>
                <a:gd name="T9" fmla="*/ 10 h 324"/>
                <a:gd name="T10" fmla="*/ 6 w 304"/>
                <a:gd name="T11" fmla="*/ 20 h 324"/>
                <a:gd name="T12" fmla="*/ 35 w 304"/>
                <a:gd name="T13" fmla="*/ 24 h 324"/>
                <a:gd name="T14" fmla="*/ 63 w 304"/>
                <a:gd name="T15" fmla="*/ 36 h 324"/>
                <a:gd name="T16" fmla="*/ 86 w 304"/>
                <a:gd name="T17" fmla="*/ 43 h 324"/>
                <a:gd name="T18" fmla="*/ 108 w 304"/>
                <a:gd name="T19" fmla="*/ 54 h 324"/>
                <a:gd name="T20" fmla="*/ 129 w 304"/>
                <a:gd name="T21" fmla="*/ 69 h 324"/>
                <a:gd name="T22" fmla="*/ 130 w 304"/>
                <a:gd name="T23" fmla="*/ 91 h 324"/>
                <a:gd name="T24" fmla="*/ 121 w 304"/>
                <a:gd name="T25" fmla="*/ 112 h 324"/>
                <a:gd name="T26" fmla="*/ 100 w 304"/>
                <a:gd name="T27" fmla="*/ 131 h 324"/>
                <a:gd name="T28" fmla="*/ 68 w 304"/>
                <a:gd name="T29" fmla="*/ 146 h 324"/>
                <a:gd name="T30" fmla="*/ 70 w 304"/>
                <a:gd name="T31" fmla="*/ 162 h 324"/>
                <a:gd name="T32" fmla="*/ 114 w 304"/>
                <a:gd name="T33" fmla="*/ 142 h 324"/>
                <a:gd name="T34" fmla="*/ 145 w 304"/>
                <a:gd name="T35" fmla="*/ 120 h 324"/>
                <a:gd name="T36" fmla="*/ 151 w 304"/>
                <a:gd name="T37" fmla="*/ 99 h 324"/>
                <a:gd name="T38" fmla="*/ 152 w 304"/>
                <a:gd name="T39" fmla="*/ 83 h 324"/>
                <a:gd name="T40" fmla="*/ 151 w 304"/>
                <a:gd name="T41" fmla="*/ 58 h 324"/>
                <a:gd name="T42" fmla="*/ 132 w 304"/>
                <a:gd name="T43" fmla="*/ 41 h 324"/>
                <a:gd name="T44" fmla="*/ 104 w 304"/>
                <a:gd name="T45" fmla="*/ 28 h 324"/>
                <a:gd name="T46" fmla="*/ 80 w 304"/>
                <a:gd name="T47" fmla="*/ 17 h 324"/>
                <a:gd name="T48" fmla="*/ 67 w 304"/>
                <a:gd name="T49" fmla="*/ 11 h 3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4"/>
                <a:gd name="T76" fmla="*/ 0 h 324"/>
                <a:gd name="T77" fmla="*/ 304 w 304"/>
                <a:gd name="T78" fmla="*/ 324 h 3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4" h="32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chemeClr val="tx1"/>
            </a:solidFill>
            <a:ln w="9525">
              <a:noFill/>
              <a:round/>
              <a:headEnd/>
              <a:tailEnd/>
            </a:ln>
          </p:spPr>
          <p:txBody>
            <a:bodyPr/>
            <a:lstStyle/>
            <a:p>
              <a:pPr eaLnBrk="0" hangingPunct="0"/>
              <a:endParaRPr lang="en-US"/>
            </a:p>
          </p:txBody>
        </p:sp>
      </p:grpSp>
      <p:grpSp>
        <p:nvGrpSpPr>
          <p:cNvPr id="9" name="Group 71"/>
          <p:cNvGrpSpPr>
            <a:grpSpLocks/>
          </p:cNvGrpSpPr>
          <p:nvPr/>
        </p:nvGrpSpPr>
        <p:grpSpPr bwMode="auto">
          <a:xfrm>
            <a:off x="830263" y="4132263"/>
            <a:ext cx="639762" cy="1446212"/>
            <a:chOff x="427" y="2507"/>
            <a:chExt cx="403" cy="911"/>
          </a:xfrm>
        </p:grpSpPr>
        <p:sp>
          <p:nvSpPr>
            <p:cNvPr id="16485" name="Freeform 72"/>
            <p:cNvSpPr>
              <a:spLocks/>
            </p:cNvSpPr>
            <p:nvPr/>
          </p:nvSpPr>
          <p:spPr bwMode="auto">
            <a:xfrm>
              <a:off x="435" y="2547"/>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5 w 424"/>
                <a:gd name="T33" fmla="*/ 638 h 1717"/>
                <a:gd name="T34" fmla="*/ 22 w 424"/>
                <a:gd name="T35" fmla="*/ 613 h 1717"/>
                <a:gd name="T36" fmla="*/ 19 w 424"/>
                <a:gd name="T37" fmla="*/ 599 h 1717"/>
                <a:gd name="T38" fmla="*/ 11 w 424"/>
                <a:gd name="T39" fmla="*/ 577 h 1717"/>
                <a:gd name="T40" fmla="*/ 8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8 w 424"/>
                <a:gd name="T75" fmla="*/ 195 h 1717"/>
                <a:gd name="T76" fmla="*/ 2 w 424"/>
                <a:gd name="T77" fmla="*/ 164 h 1717"/>
                <a:gd name="T78" fmla="*/ 7 w 424"/>
                <a:gd name="T79" fmla="*/ 147 h 1717"/>
                <a:gd name="T80" fmla="*/ 27 w 424"/>
                <a:gd name="T81" fmla="*/ 132 h 1717"/>
                <a:gd name="T82" fmla="*/ 22 w 424"/>
                <a:gd name="T83" fmla="*/ 118 h 1717"/>
                <a:gd name="T84" fmla="*/ 8 w 424"/>
                <a:gd name="T85" fmla="*/ 102 h 1717"/>
                <a:gd name="T86" fmla="*/ 8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86" name="Freeform 73"/>
            <p:cNvSpPr>
              <a:spLocks/>
            </p:cNvSpPr>
            <p:nvPr/>
          </p:nvSpPr>
          <p:spPr bwMode="auto">
            <a:xfrm>
              <a:off x="427" y="2560"/>
              <a:ext cx="61" cy="654"/>
            </a:xfrm>
            <a:custGeom>
              <a:avLst/>
              <a:gdLst>
                <a:gd name="T0" fmla="*/ 42 w 121"/>
                <a:gd name="T1" fmla="*/ 22 h 1309"/>
                <a:gd name="T2" fmla="*/ 61 w 121"/>
                <a:gd name="T3" fmla="*/ 45 h 1309"/>
                <a:gd name="T4" fmla="*/ 49 w 121"/>
                <a:gd name="T5" fmla="*/ 63 h 1309"/>
                <a:gd name="T6" fmla="*/ 23 w 121"/>
                <a:gd name="T7" fmla="*/ 76 h 1309"/>
                <a:gd name="T8" fmla="*/ 34 w 121"/>
                <a:gd name="T9" fmla="*/ 95 h 1309"/>
                <a:gd name="T10" fmla="*/ 45 w 121"/>
                <a:gd name="T11" fmla="*/ 118 h 1309"/>
                <a:gd name="T12" fmla="*/ 31 w 121"/>
                <a:gd name="T13" fmla="*/ 133 h 1309"/>
                <a:gd name="T14" fmla="*/ 19 w 121"/>
                <a:gd name="T15" fmla="*/ 152 h 1309"/>
                <a:gd name="T16" fmla="*/ 31 w 121"/>
                <a:gd name="T17" fmla="*/ 184 h 1309"/>
                <a:gd name="T18" fmla="*/ 45 w 121"/>
                <a:gd name="T19" fmla="*/ 214 h 1309"/>
                <a:gd name="T20" fmla="*/ 42 w 121"/>
                <a:gd name="T21" fmla="*/ 240 h 1309"/>
                <a:gd name="T22" fmla="*/ 23 w 121"/>
                <a:gd name="T23" fmla="*/ 262 h 1309"/>
                <a:gd name="T24" fmla="*/ 44 w 121"/>
                <a:gd name="T25" fmla="*/ 308 h 1309"/>
                <a:gd name="T26" fmla="*/ 53 w 121"/>
                <a:gd name="T27" fmla="*/ 338 h 1309"/>
                <a:gd name="T28" fmla="*/ 37 w 121"/>
                <a:gd name="T29" fmla="*/ 359 h 1309"/>
                <a:gd name="T30" fmla="*/ 40 w 121"/>
                <a:gd name="T31" fmla="*/ 393 h 1309"/>
                <a:gd name="T32" fmla="*/ 51 w 121"/>
                <a:gd name="T33" fmla="*/ 426 h 1309"/>
                <a:gd name="T34" fmla="*/ 38 w 121"/>
                <a:gd name="T35" fmla="*/ 444 h 1309"/>
                <a:gd name="T36" fmla="*/ 20 w 121"/>
                <a:gd name="T37" fmla="*/ 466 h 1309"/>
                <a:gd name="T38" fmla="*/ 38 w 121"/>
                <a:gd name="T39" fmla="*/ 506 h 1309"/>
                <a:gd name="T40" fmla="*/ 45 w 121"/>
                <a:gd name="T41" fmla="*/ 534 h 1309"/>
                <a:gd name="T42" fmla="*/ 29 w 121"/>
                <a:gd name="T43" fmla="*/ 540 h 1309"/>
                <a:gd name="T44" fmla="*/ 34 w 121"/>
                <a:gd name="T45" fmla="*/ 584 h 1309"/>
                <a:gd name="T46" fmla="*/ 42 w 121"/>
                <a:gd name="T47" fmla="*/ 607 h 1309"/>
                <a:gd name="T48" fmla="*/ 29 w 121"/>
                <a:gd name="T49" fmla="*/ 633 h 1309"/>
                <a:gd name="T50" fmla="*/ 1 w 121"/>
                <a:gd name="T51" fmla="*/ 647 h 1309"/>
                <a:gd name="T52" fmla="*/ 23 w 121"/>
                <a:gd name="T53" fmla="*/ 602 h 1309"/>
                <a:gd name="T54" fmla="*/ 12 w 121"/>
                <a:gd name="T55" fmla="*/ 565 h 1309"/>
                <a:gd name="T56" fmla="*/ 15 w 121"/>
                <a:gd name="T57" fmla="*/ 534 h 1309"/>
                <a:gd name="T58" fmla="*/ 23 w 121"/>
                <a:gd name="T59" fmla="*/ 518 h 1309"/>
                <a:gd name="T60" fmla="*/ 6 w 121"/>
                <a:gd name="T61" fmla="*/ 478 h 1309"/>
                <a:gd name="T62" fmla="*/ 6 w 121"/>
                <a:gd name="T63" fmla="*/ 438 h 1309"/>
                <a:gd name="T64" fmla="*/ 27 w 121"/>
                <a:gd name="T65" fmla="*/ 420 h 1309"/>
                <a:gd name="T66" fmla="*/ 23 w 121"/>
                <a:gd name="T67" fmla="*/ 390 h 1309"/>
                <a:gd name="T68" fmla="*/ 16 w 121"/>
                <a:gd name="T69" fmla="*/ 356 h 1309"/>
                <a:gd name="T70" fmla="*/ 34 w 121"/>
                <a:gd name="T71" fmla="*/ 334 h 1309"/>
                <a:gd name="T72" fmla="*/ 26 w 121"/>
                <a:gd name="T73" fmla="*/ 310 h 1309"/>
                <a:gd name="T74" fmla="*/ 6 w 121"/>
                <a:gd name="T75" fmla="*/ 271 h 1309"/>
                <a:gd name="T76" fmla="*/ 9 w 121"/>
                <a:gd name="T77" fmla="*/ 246 h 1309"/>
                <a:gd name="T78" fmla="*/ 27 w 121"/>
                <a:gd name="T79" fmla="*/ 225 h 1309"/>
                <a:gd name="T80" fmla="*/ 8 w 121"/>
                <a:gd name="T81" fmla="*/ 176 h 1309"/>
                <a:gd name="T82" fmla="*/ 0 w 121"/>
                <a:gd name="T83" fmla="*/ 148 h 1309"/>
                <a:gd name="T84" fmla="*/ 16 w 121"/>
                <a:gd name="T85" fmla="*/ 126 h 1309"/>
                <a:gd name="T86" fmla="*/ 23 w 121"/>
                <a:gd name="T87" fmla="*/ 111 h 1309"/>
                <a:gd name="T88" fmla="*/ 6 w 121"/>
                <a:gd name="T89" fmla="*/ 88 h 1309"/>
                <a:gd name="T90" fmla="*/ 12 w 121"/>
                <a:gd name="T91" fmla="*/ 66 h 1309"/>
                <a:gd name="T92" fmla="*/ 34 w 121"/>
                <a:gd name="T93" fmla="*/ 51 h 1309"/>
                <a:gd name="T94" fmla="*/ 34 w 121"/>
                <a:gd name="T95" fmla="*/ 34 h 1309"/>
                <a:gd name="T96" fmla="*/ 23 w 121"/>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pPr eaLnBrk="0" hangingPunct="0"/>
              <a:endParaRPr lang="en-US"/>
            </a:p>
          </p:txBody>
        </p:sp>
        <p:sp>
          <p:nvSpPr>
            <p:cNvPr id="16487" name="Freeform 74"/>
            <p:cNvSpPr>
              <a:spLocks/>
            </p:cNvSpPr>
            <p:nvPr/>
          </p:nvSpPr>
          <p:spPr bwMode="auto">
            <a:xfrm>
              <a:off x="592" y="2719"/>
              <a:ext cx="58" cy="529"/>
            </a:xfrm>
            <a:custGeom>
              <a:avLst/>
              <a:gdLst>
                <a:gd name="T0" fmla="*/ 52 w 116"/>
                <a:gd name="T1" fmla="*/ 15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88" name="Freeform 75"/>
            <p:cNvSpPr>
              <a:spLocks/>
            </p:cNvSpPr>
            <p:nvPr/>
          </p:nvSpPr>
          <p:spPr bwMode="auto">
            <a:xfrm>
              <a:off x="501" y="2655"/>
              <a:ext cx="132" cy="114"/>
            </a:xfrm>
            <a:custGeom>
              <a:avLst/>
              <a:gdLst>
                <a:gd name="T0" fmla="*/ 132 w 266"/>
                <a:gd name="T1" fmla="*/ 92 h 229"/>
                <a:gd name="T2" fmla="*/ 92 w 266"/>
                <a:gd name="T3" fmla="*/ 59 h 229"/>
                <a:gd name="T4" fmla="*/ 59 w 266"/>
                <a:gd name="T5" fmla="*/ 29 h 229"/>
                <a:gd name="T6" fmla="*/ 28 w 266"/>
                <a:gd name="T7" fmla="*/ 0 h 229"/>
                <a:gd name="T8" fmla="*/ 0 w 266"/>
                <a:gd name="T9" fmla="*/ 0 h 229"/>
                <a:gd name="T10" fmla="*/ 66 w 266"/>
                <a:gd name="T11" fmla="*/ 48 h 229"/>
                <a:gd name="T12" fmla="*/ 98 w 266"/>
                <a:gd name="T13" fmla="*/ 78 h 229"/>
                <a:gd name="T14" fmla="*/ 125 w 266"/>
                <a:gd name="T15" fmla="*/ 114 h 229"/>
                <a:gd name="T16" fmla="*/ 132 w 266"/>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pPr eaLnBrk="0" hangingPunct="0"/>
              <a:endParaRPr lang="en-US"/>
            </a:p>
          </p:txBody>
        </p:sp>
        <p:sp>
          <p:nvSpPr>
            <p:cNvPr id="16489" name="Freeform 76"/>
            <p:cNvSpPr>
              <a:spLocks/>
            </p:cNvSpPr>
            <p:nvPr/>
          </p:nvSpPr>
          <p:spPr bwMode="auto">
            <a:xfrm>
              <a:off x="499" y="2721"/>
              <a:ext cx="114" cy="93"/>
            </a:xfrm>
            <a:custGeom>
              <a:avLst/>
              <a:gdLst>
                <a:gd name="T0" fmla="*/ 114 w 228"/>
                <a:gd name="T1" fmla="*/ 58 h 186"/>
                <a:gd name="T2" fmla="*/ 85 w 228"/>
                <a:gd name="T3" fmla="*/ 48 h 186"/>
                <a:gd name="T4" fmla="*/ 62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90" name="Freeform 77"/>
            <p:cNvSpPr>
              <a:spLocks/>
            </p:cNvSpPr>
            <p:nvPr/>
          </p:nvSpPr>
          <p:spPr bwMode="auto">
            <a:xfrm>
              <a:off x="481" y="2777"/>
              <a:ext cx="136" cy="144"/>
            </a:xfrm>
            <a:custGeom>
              <a:avLst/>
              <a:gdLst>
                <a:gd name="T0" fmla="*/ 133 w 271"/>
                <a:gd name="T1" fmla="*/ 107 h 288"/>
                <a:gd name="T2" fmla="*/ 96 w 271"/>
                <a:gd name="T3" fmla="*/ 74 h 288"/>
                <a:gd name="T4" fmla="*/ 82 w 271"/>
                <a:gd name="T5" fmla="*/ 52 h 288"/>
                <a:gd name="T6" fmla="*/ 52 w 271"/>
                <a:gd name="T7" fmla="*/ 30 h 288"/>
                <a:gd name="T8" fmla="*/ 26 w 271"/>
                <a:gd name="T9" fmla="*/ 11 h 288"/>
                <a:gd name="T10" fmla="*/ 8 w 271"/>
                <a:gd name="T11" fmla="*/ 0 h 288"/>
                <a:gd name="T12" fmla="*/ 0 w 271"/>
                <a:gd name="T13" fmla="*/ 0 h 288"/>
                <a:gd name="T14" fmla="*/ 0 w 271"/>
                <a:gd name="T15" fmla="*/ 11 h 288"/>
                <a:gd name="T16" fmla="*/ 23 w 271"/>
                <a:gd name="T17" fmla="*/ 25 h 288"/>
                <a:gd name="T18" fmla="*/ 63 w 271"/>
                <a:gd name="T19" fmla="*/ 51 h 288"/>
                <a:gd name="T20" fmla="*/ 93 w 271"/>
                <a:gd name="T21" fmla="*/ 80 h 288"/>
                <a:gd name="T22" fmla="*/ 113 w 271"/>
                <a:gd name="T23" fmla="*/ 113 h 288"/>
                <a:gd name="T24" fmla="*/ 136 w 271"/>
                <a:gd name="T25" fmla="*/ 144 h 288"/>
                <a:gd name="T26" fmla="*/ 133 w 271"/>
                <a:gd name="T27" fmla="*/ 10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pPr eaLnBrk="0" hangingPunct="0"/>
              <a:endParaRPr lang="en-US"/>
            </a:p>
          </p:txBody>
        </p:sp>
        <p:sp>
          <p:nvSpPr>
            <p:cNvPr id="16491" name="Freeform 78"/>
            <p:cNvSpPr>
              <a:spLocks/>
            </p:cNvSpPr>
            <p:nvPr/>
          </p:nvSpPr>
          <p:spPr bwMode="auto">
            <a:xfrm>
              <a:off x="497" y="2895"/>
              <a:ext cx="103" cy="85"/>
            </a:xfrm>
            <a:custGeom>
              <a:avLst/>
              <a:gdLst>
                <a:gd name="T0" fmla="*/ 103 w 208"/>
                <a:gd name="T1" fmla="*/ 70 h 170"/>
                <a:gd name="T2" fmla="*/ 74 w 208"/>
                <a:gd name="T3" fmla="*/ 39 h 170"/>
                <a:gd name="T4" fmla="*/ 44 w 208"/>
                <a:gd name="T5" fmla="*/ 19 h 170"/>
                <a:gd name="T6" fmla="*/ 18 w 208"/>
                <a:gd name="T7" fmla="*/ 5 h 170"/>
                <a:gd name="T8" fmla="*/ 0 w 208"/>
                <a:gd name="T9" fmla="*/ 0 h 170"/>
                <a:gd name="T10" fmla="*/ 11 w 208"/>
                <a:gd name="T11" fmla="*/ 19 h 170"/>
                <a:gd name="T12" fmla="*/ 44 w 208"/>
                <a:gd name="T13" fmla="*/ 37 h 170"/>
                <a:gd name="T14" fmla="*/ 69 w 208"/>
                <a:gd name="T15" fmla="*/ 63 h 170"/>
                <a:gd name="T16" fmla="*/ 81 w 208"/>
                <a:gd name="T17" fmla="*/ 82 h 170"/>
                <a:gd name="T18" fmla="*/ 92 w 208"/>
                <a:gd name="T19" fmla="*/ 85 h 170"/>
                <a:gd name="T20" fmla="*/ 102 w 208"/>
                <a:gd name="T21" fmla="*/ 79 h 170"/>
                <a:gd name="T22" fmla="*/ 103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92" name="Freeform 79"/>
            <p:cNvSpPr>
              <a:spLocks/>
            </p:cNvSpPr>
            <p:nvPr/>
          </p:nvSpPr>
          <p:spPr bwMode="auto">
            <a:xfrm>
              <a:off x="484" y="2955"/>
              <a:ext cx="114" cy="105"/>
            </a:xfrm>
            <a:custGeom>
              <a:avLst/>
              <a:gdLst>
                <a:gd name="T0" fmla="*/ 114 w 230"/>
                <a:gd name="T1" fmla="*/ 98 h 211"/>
                <a:gd name="T2" fmla="*/ 85 w 230"/>
                <a:gd name="T3" fmla="*/ 66 h 211"/>
                <a:gd name="T4" fmla="*/ 48 w 230"/>
                <a:gd name="T5" fmla="*/ 28 h 211"/>
                <a:gd name="T6" fmla="*/ 26 w 230"/>
                <a:gd name="T7" fmla="*/ 9 h 211"/>
                <a:gd name="T8" fmla="*/ 9 w 230"/>
                <a:gd name="T9" fmla="*/ 0 h 211"/>
                <a:gd name="T10" fmla="*/ 0 w 230"/>
                <a:gd name="T11" fmla="*/ 6 h 211"/>
                <a:gd name="T12" fmla="*/ 20 w 230"/>
                <a:gd name="T13" fmla="*/ 22 h 211"/>
                <a:gd name="T14" fmla="*/ 52 w 230"/>
                <a:gd name="T15" fmla="*/ 55 h 211"/>
                <a:gd name="T16" fmla="*/ 83 w 230"/>
                <a:gd name="T17" fmla="*/ 88 h 211"/>
                <a:gd name="T18" fmla="*/ 103 w 230"/>
                <a:gd name="T19" fmla="*/ 105 h 211"/>
                <a:gd name="T20" fmla="*/ 108 w 230"/>
                <a:gd name="T21" fmla="*/ 105 h 211"/>
                <a:gd name="T22" fmla="*/ 114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93" name="Freeform 80"/>
            <p:cNvSpPr>
              <a:spLocks/>
            </p:cNvSpPr>
            <p:nvPr/>
          </p:nvSpPr>
          <p:spPr bwMode="auto">
            <a:xfrm>
              <a:off x="497" y="3043"/>
              <a:ext cx="81" cy="83"/>
            </a:xfrm>
            <a:custGeom>
              <a:avLst/>
              <a:gdLst>
                <a:gd name="T0" fmla="*/ 80 w 162"/>
                <a:gd name="T1" fmla="*/ 70 h 167"/>
                <a:gd name="T2" fmla="*/ 46 w 162"/>
                <a:gd name="T3" fmla="*/ 21 h 167"/>
                <a:gd name="T4" fmla="*/ 14 w 162"/>
                <a:gd name="T5" fmla="*/ 3 h 167"/>
                <a:gd name="T6" fmla="*/ 0 w 162"/>
                <a:gd name="T7" fmla="*/ 0 h 167"/>
                <a:gd name="T8" fmla="*/ 3 w 162"/>
                <a:gd name="T9" fmla="*/ 10 h 167"/>
                <a:gd name="T10" fmla="*/ 41 w 162"/>
                <a:gd name="T11" fmla="*/ 37 h 167"/>
                <a:gd name="T12" fmla="*/ 76 w 162"/>
                <a:gd name="T13" fmla="*/ 80 h 167"/>
                <a:gd name="T14" fmla="*/ 81 w 162"/>
                <a:gd name="T15" fmla="*/ 83 h 167"/>
                <a:gd name="T16" fmla="*/ 80 w 162"/>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pPr eaLnBrk="0" hangingPunct="0"/>
              <a:endParaRPr lang="en-US"/>
            </a:p>
          </p:txBody>
        </p:sp>
        <p:sp>
          <p:nvSpPr>
            <p:cNvPr id="16494" name="Freeform 81"/>
            <p:cNvSpPr>
              <a:spLocks/>
            </p:cNvSpPr>
            <p:nvPr/>
          </p:nvSpPr>
          <p:spPr bwMode="auto">
            <a:xfrm>
              <a:off x="499" y="3124"/>
              <a:ext cx="56" cy="63"/>
            </a:xfrm>
            <a:custGeom>
              <a:avLst/>
              <a:gdLst>
                <a:gd name="T0" fmla="*/ 54 w 110"/>
                <a:gd name="T1" fmla="*/ 48 h 126"/>
                <a:gd name="T2" fmla="*/ 26 w 110"/>
                <a:gd name="T3" fmla="*/ 11 h 126"/>
                <a:gd name="T4" fmla="*/ 1 w 110"/>
                <a:gd name="T5" fmla="*/ 0 h 126"/>
                <a:gd name="T6" fmla="*/ 0 w 110"/>
                <a:gd name="T7" fmla="*/ 11 h 126"/>
                <a:gd name="T8" fmla="*/ 12 w 110"/>
                <a:gd name="T9" fmla="*/ 30 h 126"/>
                <a:gd name="T10" fmla="*/ 42 w 110"/>
                <a:gd name="T11" fmla="*/ 54 h 126"/>
                <a:gd name="T12" fmla="*/ 50 w 110"/>
                <a:gd name="T13" fmla="*/ 63 h 126"/>
                <a:gd name="T14" fmla="*/ 56 w 110"/>
                <a:gd name="T15" fmla="*/ 59 h 126"/>
                <a:gd name="T16" fmla="*/ 54 w 110"/>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95" name="Freeform 82"/>
            <p:cNvSpPr>
              <a:spLocks/>
            </p:cNvSpPr>
            <p:nvPr/>
          </p:nvSpPr>
          <p:spPr bwMode="auto">
            <a:xfrm>
              <a:off x="504" y="3207"/>
              <a:ext cx="70" cy="71"/>
            </a:xfrm>
            <a:custGeom>
              <a:avLst/>
              <a:gdLst>
                <a:gd name="T0" fmla="*/ 70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6 w 140"/>
                <a:gd name="T13" fmla="*/ 40 h 142"/>
                <a:gd name="T14" fmla="*/ 48 w 140"/>
                <a:gd name="T15" fmla="*/ 70 h 142"/>
                <a:gd name="T16" fmla="*/ 70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96" name="Freeform 83"/>
            <p:cNvSpPr>
              <a:spLocks/>
            </p:cNvSpPr>
            <p:nvPr/>
          </p:nvSpPr>
          <p:spPr bwMode="auto">
            <a:xfrm>
              <a:off x="598" y="2615"/>
              <a:ext cx="214" cy="791"/>
            </a:xfrm>
            <a:custGeom>
              <a:avLst/>
              <a:gdLst>
                <a:gd name="T0" fmla="*/ 31 w 426"/>
                <a:gd name="T1" fmla="*/ 97 h 1583"/>
                <a:gd name="T2" fmla="*/ 38 w 426"/>
                <a:gd name="T3" fmla="*/ 140 h 1583"/>
                <a:gd name="T4" fmla="*/ 20 w 426"/>
                <a:gd name="T5" fmla="*/ 170 h 1583"/>
                <a:gd name="T6" fmla="*/ 22 w 426"/>
                <a:gd name="T7" fmla="*/ 210 h 1583"/>
                <a:gd name="T8" fmla="*/ 33 w 426"/>
                <a:gd name="T9" fmla="*/ 244 h 1583"/>
                <a:gd name="T10" fmla="*/ 16 w 426"/>
                <a:gd name="T11" fmla="*/ 276 h 1583"/>
                <a:gd name="T12" fmla="*/ 34 w 426"/>
                <a:gd name="T13" fmla="*/ 334 h 1583"/>
                <a:gd name="T14" fmla="*/ 12 w 426"/>
                <a:gd name="T15" fmla="*/ 382 h 1583"/>
                <a:gd name="T16" fmla="*/ 23 w 426"/>
                <a:gd name="T17" fmla="*/ 430 h 1583"/>
                <a:gd name="T18" fmla="*/ 30 w 426"/>
                <a:gd name="T19" fmla="*/ 464 h 1583"/>
                <a:gd name="T20" fmla="*/ 8 w 426"/>
                <a:gd name="T21" fmla="*/ 493 h 1583"/>
                <a:gd name="T22" fmla="*/ 20 w 426"/>
                <a:gd name="T23" fmla="*/ 555 h 1583"/>
                <a:gd name="T24" fmla="*/ 19 w 426"/>
                <a:gd name="T25" fmla="*/ 587 h 1583"/>
                <a:gd name="T26" fmla="*/ 0 w 426"/>
                <a:gd name="T27" fmla="*/ 628 h 1583"/>
                <a:gd name="T28" fmla="*/ 11 w 426"/>
                <a:gd name="T29" fmla="*/ 663 h 1583"/>
                <a:gd name="T30" fmla="*/ 12 w 426"/>
                <a:gd name="T31" fmla="*/ 694 h 1583"/>
                <a:gd name="T32" fmla="*/ 16 w 426"/>
                <a:gd name="T33" fmla="*/ 728 h 1583"/>
                <a:gd name="T34" fmla="*/ 31 w 426"/>
                <a:gd name="T35" fmla="*/ 757 h 1583"/>
                <a:gd name="T36" fmla="*/ 33 w 426"/>
                <a:gd name="T37" fmla="*/ 791 h 1583"/>
                <a:gd name="T38" fmla="*/ 81 w 426"/>
                <a:gd name="T39" fmla="*/ 762 h 1583"/>
                <a:gd name="T40" fmla="*/ 138 w 426"/>
                <a:gd name="T41" fmla="*/ 754 h 1583"/>
                <a:gd name="T42" fmla="*/ 177 w 426"/>
                <a:gd name="T43" fmla="*/ 739 h 1583"/>
                <a:gd name="T44" fmla="*/ 189 w 426"/>
                <a:gd name="T45" fmla="*/ 717 h 1583"/>
                <a:gd name="T46" fmla="*/ 193 w 426"/>
                <a:gd name="T47" fmla="*/ 672 h 1583"/>
                <a:gd name="T48" fmla="*/ 185 w 426"/>
                <a:gd name="T49" fmla="*/ 615 h 1583"/>
                <a:gd name="T50" fmla="*/ 175 w 426"/>
                <a:gd name="T51" fmla="*/ 584 h 1583"/>
                <a:gd name="T52" fmla="*/ 181 w 426"/>
                <a:gd name="T53" fmla="*/ 547 h 1583"/>
                <a:gd name="T54" fmla="*/ 163 w 426"/>
                <a:gd name="T55" fmla="*/ 507 h 1583"/>
                <a:gd name="T56" fmla="*/ 188 w 426"/>
                <a:gd name="T57" fmla="*/ 475 h 1583"/>
                <a:gd name="T58" fmla="*/ 170 w 426"/>
                <a:gd name="T59" fmla="*/ 430 h 1583"/>
                <a:gd name="T60" fmla="*/ 160 w 426"/>
                <a:gd name="T61" fmla="*/ 386 h 1583"/>
                <a:gd name="T62" fmla="*/ 197 w 426"/>
                <a:gd name="T63" fmla="*/ 354 h 1583"/>
                <a:gd name="T64" fmla="*/ 185 w 426"/>
                <a:gd name="T65" fmla="*/ 330 h 1583"/>
                <a:gd name="T66" fmla="*/ 185 w 426"/>
                <a:gd name="T67" fmla="*/ 290 h 1583"/>
                <a:gd name="T68" fmla="*/ 167 w 426"/>
                <a:gd name="T69" fmla="*/ 264 h 1583"/>
                <a:gd name="T70" fmla="*/ 181 w 426"/>
                <a:gd name="T71" fmla="*/ 233 h 1583"/>
                <a:gd name="T72" fmla="*/ 170 w 426"/>
                <a:gd name="T73" fmla="*/ 207 h 1583"/>
                <a:gd name="T74" fmla="*/ 170 w 426"/>
                <a:gd name="T75" fmla="*/ 185 h 1583"/>
                <a:gd name="T76" fmla="*/ 182 w 426"/>
                <a:gd name="T77" fmla="*/ 165 h 1583"/>
                <a:gd name="T78" fmla="*/ 166 w 426"/>
                <a:gd name="T79" fmla="*/ 139 h 1583"/>
                <a:gd name="T80" fmla="*/ 163 w 426"/>
                <a:gd name="T81" fmla="*/ 103 h 1583"/>
                <a:gd name="T82" fmla="*/ 204 w 426"/>
                <a:gd name="T83" fmla="*/ 56 h 1583"/>
                <a:gd name="T84" fmla="*/ 214 w 426"/>
                <a:gd name="T85" fmla="*/ 7 h 1583"/>
                <a:gd name="T86" fmla="*/ 189 w 426"/>
                <a:gd name="T87" fmla="*/ 7 h 1583"/>
                <a:gd name="T88" fmla="*/ 118 w 426"/>
                <a:gd name="T89" fmla="*/ 45 h 1583"/>
                <a:gd name="T90" fmla="*/ 59 w 426"/>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pPr eaLnBrk="0" hangingPunct="0"/>
              <a:endParaRPr lang="en-US"/>
            </a:p>
          </p:txBody>
        </p:sp>
        <p:sp>
          <p:nvSpPr>
            <p:cNvPr id="16497" name="Freeform 84"/>
            <p:cNvSpPr>
              <a:spLocks/>
            </p:cNvSpPr>
            <p:nvPr/>
          </p:nvSpPr>
          <p:spPr bwMode="auto">
            <a:xfrm>
              <a:off x="449" y="2609"/>
              <a:ext cx="381" cy="809"/>
            </a:xfrm>
            <a:custGeom>
              <a:avLst/>
              <a:gdLst>
                <a:gd name="T0" fmla="*/ 249 w 761"/>
                <a:gd name="T1" fmla="*/ 760 h 1619"/>
                <a:gd name="T2" fmla="*/ 176 w 761"/>
                <a:gd name="T3" fmla="*/ 786 h 1619"/>
                <a:gd name="T4" fmla="*/ 31 w 761"/>
                <a:gd name="T5" fmla="*/ 655 h 1619"/>
                <a:gd name="T6" fmla="*/ 23 w 761"/>
                <a:gd name="T7" fmla="*/ 677 h 1619"/>
                <a:gd name="T8" fmla="*/ 181 w 761"/>
                <a:gd name="T9" fmla="*/ 809 h 1619"/>
                <a:gd name="T10" fmla="*/ 257 w 761"/>
                <a:gd name="T11" fmla="*/ 769 h 1619"/>
                <a:gd name="T12" fmla="*/ 360 w 761"/>
                <a:gd name="T13" fmla="*/ 735 h 1619"/>
                <a:gd name="T14" fmla="*/ 356 w 761"/>
                <a:gd name="T15" fmla="*/ 677 h 1619"/>
                <a:gd name="T16" fmla="*/ 334 w 761"/>
                <a:gd name="T17" fmla="*/ 613 h 1619"/>
                <a:gd name="T18" fmla="*/ 345 w 761"/>
                <a:gd name="T19" fmla="*/ 562 h 1619"/>
                <a:gd name="T20" fmla="*/ 322 w 761"/>
                <a:gd name="T21" fmla="*/ 512 h 1619"/>
                <a:gd name="T22" fmla="*/ 334 w 761"/>
                <a:gd name="T23" fmla="*/ 453 h 1619"/>
                <a:gd name="T24" fmla="*/ 342 w 761"/>
                <a:gd name="T25" fmla="*/ 394 h 1619"/>
                <a:gd name="T26" fmla="*/ 345 w 761"/>
                <a:gd name="T27" fmla="*/ 321 h 1619"/>
                <a:gd name="T28" fmla="*/ 330 w 761"/>
                <a:gd name="T29" fmla="*/ 258 h 1619"/>
                <a:gd name="T30" fmla="*/ 322 w 761"/>
                <a:gd name="T31" fmla="*/ 209 h 1619"/>
                <a:gd name="T32" fmla="*/ 341 w 761"/>
                <a:gd name="T33" fmla="*/ 167 h 1619"/>
                <a:gd name="T34" fmla="*/ 331 w 761"/>
                <a:gd name="T35" fmla="*/ 96 h 1619"/>
                <a:gd name="T36" fmla="*/ 378 w 761"/>
                <a:gd name="T37" fmla="*/ 8 h 1619"/>
                <a:gd name="T38" fmla="*/ 357 w 761"/>
                <a:gd name="T39" fmla="*/ 27 h 1619"/>
                <a:gd name="T40" fmla="*/ 309 w 761"/>
                <a:gd name="T41" fmla="*/ 107 h 1619"/>
                <a:gd name="T42" fmla="*/ 239 w 761"/>
                <a:gd name="T43" fmla="*/ 172 h 1619"/>
                <a:gd name="T44" fmla="*/ 311 w 761"/>
                <a:gd name="T45" fmla="*/ 148 h 1619"/>
                <a:gd name="T46" fmla="*/ 305 w 761"/>
                <a:gd name="T47" fmla="*/ 195 h 1619"/>
                <a:gd name="T48" fmla="*/ 271 w 761"/>
                <a:gd name="T49" fmla="*/ 243 h 1619"/>
                <a:gd name="T50" fmla="*/ 320 w 761"/>
                <a:gd name="T51" fmla="*/ 232 h 1619"/>
                <a:gd name="T52" fmla="*/ 308 w 761"/>
                <a:gd name="T53" fmla="*/ 269 h 1619"/>
                <a:gd name="T54" fmla="*/ 304 w 761"/>
                <a:gd name="T55" fmla="*/ 310 h 1619"/>
                <a:gd name="T56" fmla="*/ 232 w 761"/>
                <a:gd name="T57" fmla="*/ 364 h 1619"/>
                <a:gd name="T58" fmla="*/ 313 w 761"/>
                <a:gd name="T59" fmla="*/ 327 h 1619"/>
                <a:gd name="T60" fmla="*/ 342 w 761"/>
                <a:gd name="T61" fmla="*/ 364 h 1619"/>
                <a:gd name="T62" fmla="*/ 293 w 761"/>
                <a:gd name="T63" fmla="*/ 398 h 1619"/>
                <a:gd name="T64" fmla="*/ 202 w 761"/>
                <a:gd name="T65" fmla="*/ 442 h 1619"/>
                <a:gd name="T66" fmla="*/ 305 w 761"/>
                <a:gd name="T67" fmla="*/ 424 h 1619"/>
                <a:gd name="T68" fmla="*/ 326 w 761"/>
                <a:gd name="T69" fmla="*/ 492 h 1619"/>
                <a:gd name="T70" fmla="*/ 205 w 761"/>
                <a:gd name="T71" fmla="*/ 525 h 1619"/>
                <a:gd name="T72" fmla="*/ 271 w 761"/>
                <a:gd name="T73" fmla="*/ 523 h 1619"/>
                <a:gd name="T74" fmla="*/ 313 w 761"/>
                <a:gd name="T75" fmla="*/ 543 h 1619"/>
                <a:gd name="T76" fmla="*/ 311 w 761"/>
                <a:gd name="T77" fmla="*/ 584 h 1619"/>
                <a:gd name="T78" fmla="*/ 195 w 761"/>
                <a:gd name="T79" fmla="*/ 607 h 1619"/>
                <a:gd name="T80" fmla="*/ 252 w 761"/>
                <a:gd name="T81" fmla="*/ 607 h 1619"/>
                <a:gd name="T82" fmla="*/ 319 w 761"/>
                <a:gd name="T83" fmla="*/ 596 h 1619"/>
                <a:gd name="T84" fmla="*/ 261 w 761"/>
                <a:gd name="T85" fmla="*/ 651 h 1619"/>
                <a:gd name="T86" fmla="*/ 195 w 761"/>
                <a:gd name="T87" fmla="*/ 683 h 1619"/>
                <a:gd name="T88" fmla="*/ 278 w 761"/>
                <a:gd name="T89" fmla="*/ 653 h 1619"/>
                <a:gd name="T90" fmla="*/ 328 w 761"/>
                <a:gd name="T91" fmla="*/ 642 h 1619"/>
                <a:gd name="T92" fmla="*/ 326 w 761"/>
                <a:gd name="T93" fmla="*/ 690 h 1619"/>
                <a:gd name="T94" fmla="*/ 334 w 761"/>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98" name="Freeform 85"/>
            <p:cNvSpPr>
              <a:spLocks/>
            </p:cNvSpPr>
            <p:nvPr/>
          </p:nvSpPr>
          <p:spPr bwMode="auto">
            <a:xfrm>
              <a:off x="652" y="3304"/>
              <a:ext cx="110" cy="36"/>
            </a:xfrm>
            <a:custGeom>
              <a:avLst/>
              <a:gdLst>
                <a:gd name="T0" fmla="*/ 0 w 221"/>
                <a:gd name="T1" fmla="*/ 28 h 72"/>
                <a:gd name="T2" fmla="*/ 44 w 221"/>
                <a:gd name="T3" fmla="*/ 27 h 72"/>
                <a:gd name="T4" fmla="*/ 61 w 221"/>
                <a:gd name="T5" fmla="*/ 18 h 72"/>
                <a:gd name="T6" fmla="*/ 75 w 221"/>
                <a:gd name="T7" fmla="*/ 6 h 72"/>
                <a:gd name="T8" fmla="*/ 103 w 221"/>
                <a:gd name="T9" fmla="*/ 0 h 72"/>
                <a:gd name="T10" fmla="*/ 110 w 221"/>
                <a:gd name="T11" fmla="*/ 6 h 72"/>
                <a:gd name="T12" fmla="*/ 98 w 221"/>
                <a:gd name="T13" fmla="*/ 10 h 72"/>
                <a:gd name="T14" fmla="*/ 79 w 221"/>
                <a:gd name="T15" fmla="*/ 20 h 72"/>
                <a:gd name="T16" fmla="*/ 69 w 221"/>
                <a:gd name="T17" fmla="*/ 27 h 72"/>
                <a:gd name="T18" fmla="*/ 51 w 221"/>
                <a:gd name="T19" fmla="*/ 32 h 72"/>
                <a:gd name="T20" fmla="*/ 24 w 221"/>
                <a:gd name="T21" fmla="*/ 35 h 72"/>
                <a:gd name="T22" fmla="*/ 2 w 221"/>
                <a:gd name="T23" fmla="*/ 36 h 72"/>
                <a:gd name="T24" fmla="*/ 0 w 221"/>
                <a:gd name="T25" fmla="*/ 28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pPr eaLnBrk="0" hangingPunct="0"/>
              <a:endParaRPr lang="en-US"/>
            </a:p>
          </p:txBody>
        </p:sp>
        <p:sp>
          <p:nvSpPr>
            <p:cNvPr id="16499" name="Freeform 86"/>
            <p:cNvSpPr>
              <a:spLocks/>
            </p:cNvSpPr>
            <p:nvPr/>
          </p:nvSpPr>
          <p:spPr bwMode="auto">
            <a:xfrm>
              <a:off x="483" y="2512"/>
              <a:ext cx="320" cy="174"/>
            </a:xfrm>
            <a:custGeom>
              <a:avLst/>
              <a:gdLst>
                <a:gd name="T0" fmla="*/ 10 w 640"/>
                <a:gd name="T1" fmla="*/ 20 h 347"/>
                <a:gd name="T2" fmla="*/ 47 w 640"/>
                <a:gd name="T3" fmla="*/ 22 h 347"/>
                <a:gd name="T4" fmla="*/ 88 w 640"/>
                <a:gd name="T5" fmla="*/ 23 h 347"/>
                <a:gd name="T6" fmla="*/ 114 w 640"/>
                <a:gd name="T7" fmla="*/ 23 h 347"/>
                <a:gd name="T8" fmla="*/ 135 w 640"/>
                <a:gd name="T9" fmla="*/ 18 h 347"/>
                <a:gd name="T10" fmla="*/ 168 w 640"/>
                <a:gd name="T11" fmla="*/ 9 h 347"/>
                <a:gd name="T12" fmla="*/ 184 w 640"/>
                <a:gd name="T13" fmla="*/ 0 h 347"/>
                <a:gd name="T14" fmla="*/ 205 w 640"/>
                <a:gd name="T15" fmla="*/ 12 h 347"/>
                <a:gd name="T16" fmla="*/ 241 w 640"/>
                <a:gd name="T17" fmla="*/ 37 h 347"/>
                <a:gd name="T18" fmla="*/ 267 w 640"/>
                <a:gd name="T19" fmla="*/ 55 h 347"/>
                <a:gd name="T20" fmla="*/ 300 w 640"/>
                <a:gd name="T21" fmla="*/ 78 h 347"/>
                <a:gd name="T22" fmla="*/ 320 w 640"/>
                <a:gd name="T23" fmla="*/ 96 h 347"/>
                <a:gd name="T24" fmla="*/ 302 w 640"/>
                <a:gd name="T25" fmla="*/ 111 h 347"/>
                <a:gd name="T26" fmla="*/ 283 w 640"/>
                <a:gd name="T27" fmla="*/ 129 h 347"/>
                <a:gd name="T28" fmla="*/ 253 w 640"/>
                <a:gd name="T29" fmla="*/ 141 h 347"/>
                <a:gd name="T30" fmla="*/ 223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10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500" name="Freeform 87"/>
            <p:cNvSpPr>
              <a:spLocks/>
            </p:cNvSpPr>
            <p:nvPr/>
          </p:nvSpPr>
          <p:spPr bwMode="auto">
            <a:xfrm>
              <a:off x="475" y="2507"/>
              <a:ext cx="346" cy="202"/>
            </a:xfrm>
            <a:custGeom>
              <a:avLst/>
              <a:gdLst>
                <a:gd name="T0" fmla="*/ 170 w 692"/>
                <a:gd name="T1" fmla="*/ 173 h 404"/>
                <a:gd name="T2" fmla="*/ 224 w 692"/>
                <a:gd name="T3" fmla="*/ 158 h 404"/>
                <a:gd name="T4" fmla="*/ 269 w 692"/>
                <a:gd name="T5" fmla="*/ 139 h 404"/>
                <a:gd name="T6" fmla="*/ 301 w 692"/>
                <a:gd name="T7" fmla="*/ 116 h 404"/>
                <a:gd name="T8" fmla="*/ 314 w 692"/>
                <a:gd name="T9" fmla="*/ 103 h 404"/>
                <a:gd name="T10" fmla="*/ 268 w 692"/>
                <a:gd name="T11" fmla="*/ 61 h 404"/>
                <a:gd name="T12" fmla="*/ 230 w 692"/>
                <a:gd name="T13" fmla="*/ 39 h 404"/>
                <a:gd name="T14" fmla="*/ 195 w 692"/>
                <a:gd name="T15" fmla="*/ 17 h 404"/>
                <a:gd name="T16" fmla="*/ 188 w 692"/>
                <a:gd name="T17" fmla="*/ 17 h 404"/>
                <a:gd name="T18" fmla="*/ 166 w 692"/>
                <a:gd name="T19" fmla="*/ 25 h 404"/>
                <a:gd name="T20" fmla="*/ 136 w 692"/>
                <a:gd name="T21" fmla="*/ 33 h 404"/>
                <a:gd name="T22" fmla="*/ 84 w 692"/>
                <a:gd name="T23" fmla="*/ 37 h 404"/>
                <a:gd name="T24" fmla="*/ 33 w 692"/>
                <a:gd name="T25" fmla="*/ 36 h 404"/>
                <a:gd name="T26" fmla="*/ 19 w 692"/>
                <a:gd name="T27" fmla="*/ 37 h 404"/>
                <a:gd name="T28" fmla="*/ 19 w 692"/>
                <a:gd name="T29" fmla="*/ 47 h 404"/>
                <a:gd name="T30" fmla="*/ 29 w 692"/>
                <a:gd name="T31" fmla="*/ 61 h 404"/>
                <a:gd name="T32" fmla="*/ 51 w 692"/>
                <a:gd name="T33" fmla="*/ 88 h 404"/>
                <a:gd name="T34" fmla="*/ 78 w 692"/>
                <a:gd name="T35" fmla="*/ 110 h 404"/>
                <a:gd name="T36" fmla="*/ 110 w 692"/>
                <a:gd name="T37" fmla="*/ 142 h 404"/>
                <a:gd name="T38" fmla="*/ 143 w 692"/>
                <a:gd name="T39" fmla="*/ 165 h 404"/>
                <a:gd name="T40" fmla="*/ 162 w 692"/>
                <a:gd name="T41" fmla="*/ 179 h 404"/>
                <a:gd name="T42" fmla="*/ 169 w 692"/>
                <a:gd name="T43" fmla="*/ 194 h 404"/>
                <a:gd name="T44" fmla="*/ 161 w 692"/>
                <a:gd name="T45" fmla="*/ 202 h 404"/>
                <a:gd name="T46" fmla="*/ 150 w 692"/>
                <a:gd name="T47" fmla="*/ 198 h 404"/>
                <a:gd name="T48" fmla="*/ 118 w 692"/>
                <a:gd name="T49" fmla="*/ 168 h 404"/>
                <a:gd name="T50" fmla="*/ 78 w 692"/>
                <a:gd name="T51" fmla="*/ 135 h 404"/>
                <a:gd name="T52" fmla="*/ 48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3 w 692"/>
                <a:gd name="T73" fmla="*/ 17 h 404"/>
                <a:gd name="T74" fmla="*/ 172 w 692"/>
                <a:gd name="T75" fmla="*/ 11 h 404"/>
                <a:gd name="T76" fmla="*/ 184 w 692"/>
                <a:gd name="T77" fmla="*/ 0 h 404"/>
                <a:gd name="T78" fmla="*/ 198 w 692"/>
                <a:gd name="T79" fmla="*/ 0 h 404"/>
                <a:gd name="T80" fmla="*/ 228 w 692"/>
                <a:gd name="T81" fmla="*/ 19 h 404"/>
                <a:gd name="T82" fmla="*/ 262 w 692"/>
                <a:gd name="T83" fmla="*/ 44 h 404"/>
                <a:gd name="T84" fmla="*/ 297 w 692"/>
                <a:gd name="T85" fmla="*/ 66 h 404"/>
                <a:gd name="T86" fmla="*/ 317 w 692"/>
                <a:gd name="T87" fmla="*/ 81 h 404"/>
                <a:gd name="T88" fmla="*/ 337 w 692"/>
                <a:gd name="T89" fmla="*/ 94 h 404"/>
                <a:gd name="T90" fmla="*/ 346 w 692"/>
                <a:gd name="T91" fmla="*/ 99 h 404"/>
                <a:gd name="T92" fmla="*/ 342 w 692"/>
                <a:gd name="T93" fmla="*/ 109 h 404"/>
                <a:gd name="T94" fmla="*/ 327 w 692"/>
                <a:gd name="T95" fmla="*/ 117 h 404"/>
                <a:gd name="T96" fmla="*/ 309 w 692"/>
                <a:gd name="T97" fmla="*/ 133 h 404"/>
                <a:gd name="T98" fmla="*/ 294 w 692"/>
                <a:gd name="T99" fmla="*/ 139 h 404"/>
                <a:gd name="T100" fmla="*/ 264 w 692"/>
                <a:gd name="T101" fmla="*/ 151 h 404"/>
                <a:gd name="T102" fmla="*/ 243 w 692"/>
                <a:gd name="T103" fmla="*/ 161 h 404"/>
                <a:gd name="T104" fmla="*/ 219 w 692"/>
                <a:gd name="T105" fmla="*/ 175 h 404"/>
                <a:gd name="T106" fmla="*/ 195 w 692"/>
                <a:gd name="T107" fmla="*/ 179 h 404"/>
                <a:gd name="T108" fmla="*/ 176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501" name="Freeform 88"/>
            <p:cNvSpPr>
              <a:spLocks/>
            </p:cNvSpPr>
            <p:nvPr/>
          </p:nvSpPr>
          <p:spPr bwMode="auto">
            <a:xfrm>
              <a:off x="670" y="2660"/>
              <a:ext cx="110" cy="70"/>
            </a:xfrm>
            <a:custGeom>
              <a:avLst/>
              <a:gdLst>
                <a:gd name="T0" fmla="*/ 93 w 219"/>
                <a:gd name="T1" fmla="*/ 8 h 139"/>
                <a:gd name="T2" fmla="*/ 70 w 219"/>
                <a:gd name="T3" fmla="*/ 27 h 139"/>
                <a:gd name="T4" fmla="*/ 48 w 219"/>
                <a:gd name="T5" fmla="*/ 44 h 139"/>
                <a:gd name="T6" fmla="*/ 18 w 219"/>
                <a:gd name="T7" fmla="*/ 55 h 139"/>
                <a:gd name="T8" fmla="*/ 0 w 219"/>
                <a:gd name="T9" fmla="*/ 60 h 139"/>
                <a:gd name="T10" fmla="*/ 14 w 219"/>
                <a:gd name="T11" fmla="*/ 70 h 139"/>
                <a:gd name="T12" fmla="*/ 36 w 219"/>
                <a:gd name="T13" fmla="*/ 66 h 139"/>
                <a:gd name="T14" fmla="*/ 70 w 219"/>
                <a:gd name="T15" fmla="*/ 44 h 139"/>
                <a:gd name="T16" fmla="*/ 110 w 219"/>
                <a:gd name="T17" fmla="*/ 0 h 139"/>
                <a:gd name="T18" fmla="*/ 93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0" name="Group 89"/>
          <p:cNvGrpSpPr>
            <a:grpSpLocks/>
          </p:cNvGrpSpPr>
          <p:nvPr/>
        </p:nvGrpSpPr>
        <p:grpSpPr bwMode="auto">
          <a:xfrm>
            <a:off x="982663" y="4284663"/>
            <a:ext cx="922337" cy="1125537"/>
            <a:chOff x="427" y="2507"/>
            <a:chExt cx="403" cy="911"/>
          </a:xfrm>
        </p:grpSpPr>
        <p:sp>
          <p:nvSpPr>
            <p:cNvPr id="16468" name="Freeform 90"/>
            <p:cNvSpPr>
              <a:spLocks/>
            </p:cNvSpPr>
            <p:nvPr/>
          </p:nvSpPr>
          <p:spPr bwMode="auto">
            <a:xfrm>
              <a:off x="435" y="2547"/>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5 w 424"/>
                <a:gd name="T33" fmla="*/ 638 h 1717"/>
                <a:gd name="T34" fmla="*/ 22 w 424"/>
                <a:gd name="T35" fmla="*/ 613 h 1717"/>
                <a:gd name="T36" fmla="*/ 19 w 424"/>
                <a:gd name="T37" fmla="*/ 599 h 1717"/>
                <a:gd name="T38" fmla="*/ 11 w 424"/>
                <a:gd name="T39" fmla="*/ 577 h 1717"/>
                <a:gd name="T40" fmla="*/ 8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8 w 424"/>
                <a:gd name="T75" fmla="*/ 195 h 1717"/>
                <a:gd name="T76" fmla="*/ 2 w 424"/>
                <a:gd name="T77" fmla="*/ 164 h 1717"/>
                <a:gd name="T78" fmla="*/ 7 w 424"/>
                <a:gd name="T79" fmla="*/ 147 h 1717"/>
                <a:gd name="T80" fmla="*/ 27 w 424"/>
                <a:gd name="T81" fmla="*/ 132 h 1717"/>
                <a:gd name="T82" fmla="*/ 22 w 424"/>
                <a:gd name="T83" fmla="*/ 118 h 1717"/>
                <a:gd name="T84" fmla="*/ 8 w 424"/>
                <a:gd name="T85" fmla="*/ 102 h 1717"/>
                <a:gd name="T86" fmla="*/ 8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69" name="Freeform 91"/>
            <p:cNvSpPr>
              <a:spLocks/>
            </p:cNvSpPr>
            <p:nvPr/>
          </p:nvSpPr>
          <p:spPr bwMode="auto">
            <a:xfrm>
              <a:off x="427" y="2560"/>
              <a:ext cx="61" cy="654"/>
            </a:xfrm>
            <a:custGeom>
              <a:avLst/>
              <a:gdLst>
                <a:gd name="T0" fmla="*/ 42 w 121"/>
                <a:gd name="T1" fmla="*/ 22 h 1309"/>
                <a:gd name="T2" fmla="*/ 61 w 121"/>
                <a:gd name="T3" fmla="*/ 45 h 1309"/>
                <a:gd name="T4" fmla="*/ 49 w 121"/>
                <a:gd name="T5" fmla="*/ 63 h 1309"/>
                <a:gd name="T6" fmla="*/ 23 w 121"/>
                <a:gd name="T7" fmla="*/ 76 h 1309"/>
                <a:gd name="T8" fmla="*/ 34 w 121"/>
                <a:gd name="T9" fmla="*/ 95 h 1309"/>
                <a:gd name="T10" fmla="*/ 45 w 121"/>
                <a:gd name="T11" fmla="*/ 118 h 1309"/>
                <a:gd name="T12" fmla="*/ 31 w 121"/>
                <a:gd name="T13" fmla="*/ 133 h 1309"/>
                <a:gd name="T14" fmla="*/ 19 w 121"/>
                <a:gd name="T15" fmla="*/ 152 h 1309"/>
                <a:gd name="T16" fmla="*/ 31 w 121"/>
                <a:gd name="T17" fmla="*/ 184 h 1309"/>
                <a:gd name="T18" fmla="*/ 45 w 121"/>
                <a:gd name="T19" fmla="*/ 214 h 1309"/>
                <a:gd name="T20" fmla="*/ 42 w 121"/>
                <a:gd name="T21" fmla="*/ 240 h 1309"/>
                <a:gd name="T22" fmla="*/ 23 w 121"/>
                <a:gd name="T23" fmla="*/ 262 h 1309"/>
                <a:gd name="T24" fmla="*/ 44 w 121"/>
                <a:gd name="T25" fmla="*/ 308 h 1309"/>
                <a:gd name="T26" fmla="*/ 53 w 121"/>
                <a:gd name="T27" fmla="*/ 338 h 1309"/>
                <a:gd name="T28" fmla="*/ 37 w 121"/>
                <a:gd name="T29" fmla="*/ 359 h 1309"/>
                <a:gd name="T30" fmla="*/ 40 w 121"/>
                <a:gd name="T31" fmla="*/ 393 h 1309"/>
                <a:gd name="T32" fmla="*/ 51 w 121"/>
                <a:gd name="T33" fmla="*/ 426 h 1309"/>
                <a:gd name="T34" fmla="*/ 38 w 121"/>
                <a:gd name="T35" fmla="*/ 444 h 1309"/>
                <a:gd name="T36" fmla="*/ 20 w 121"/>
                <a:gd name="T37" fmla="*/ 466 h 1309"/>
                <a:gd name="T38" fmla="*/ 38 w 121"/>
                <a:gd name="T39" fmla="*/ 506 h 1309"/>
                <a:gd name="T40" fmla="*/ 45 w 121"/>
                <a:gd name="T41" fmla="*/ 534 h 1309"/>
                <a:gd name="T42" fmla="*/ 29 w 121"/>
                <a:gd name="T43" fmla="*/ 540 h 1309"/>
                <a:gd name="T44" fmla="*/ 34 w 121"/>
                <a:gd name="T45" fmla="*/ 584 h 1309"/>
                <a:gd name="T46" fmla="*/ 42 w 121"/>
                <a:gd name="T47" fmla="*/ 607 h 1309"/>
                <a:gd name="T48" fmla="*/ 29 w 121"/>
                <a:gd name="T49" fmla="*/ 633 h 1309"/>
                <a:gd name="T50" fmla="*/ 1 w 121"/>
                <a:gd name="T51" fmla="*/ 647 h 1309"/>
                <a:gd name="T52" fmla="*/ 23 w 121"/>
                <a:gd name="T53" fmla="*/ 602 h 1309"/>
                <a:gd name="T54" fmla="*/ 12 w 121"/>
                <a:gd name="T55" fmla="*/ 565 h 1309"/>
                <a:gd name="T56" fmla="*/ 15 w 121"/>
                <a:gd name="T57" fmla="*/ 534 h 1309"/>
                <a:gd name="T58" fmla="*/ 23 w 121"/>
                <a:gd name="T59" fmla="*/ 518 h 1309"/>
                <a:gd name="T60" fmla="*/ 6 w 121"/>
                <a:gd name="T61" fmla="*/ 478 h 1309"/>
                <a:gd name="T62" fmla="*/ 6 w 121"/>
                <a:gd name="T63" fmla="*/ 438 h 1309"/>
                <a:gd name="T64" fmla="*/ 27 w 121"/>
                <a:gd name="T65" fmla="*/ 420 h 1309"/>
                <a:gd name="T66" fmla="*/ 23 w 121"/>
                <a:gd name="T67" fmla="*/ 390 h 1309"/>
                <a:gd name="T68" fmla="*/ 16 w 121"/>
                <a:gd name="T69" fmla="*/ 356 h 1309"/>
                <a:gd name="T70" fmla="*/ 34 w 121"/>
                <a:gd name="T71" fmla="*/ 334 h 1309"/>
                <a:gd name="T72" fmla="*/ 26 w 121"/>
                <a:gd name="T73" fmla="*/ 310 h 1309"/>
                <a:gd name="T74" fmla="*/ 6 w 121"/>
                <a:gd name="T75" fmla="*/ 271 h 1309"/>
                <a:gd name="T76" fmla="*/ 9 w 121"/>
                <a:gd name="T77" fmla="*/ 246 h 1309"/>
                <a:gd name="T78" fmla="*/ 27 w 121"/>
                <a:gd name="T79" fmla="*/ 225 h 1309"/>
                <a:gd name="T80" fmla="*/ 8 w 121"/>
                <a:gd name="T81" fmla="*/ 176 h 1309"/>
                <a:gd name="T82" fmla="*/ 0 w 121"/>
                <a:gd name="T83" fmla="*/ 148 h 1309"/>
                <a:gd name="T84" fmla="*/ 16 w 121"/>
                <a:gd name="T85" fmla="*/ 126 h 1309"/>
                <a:gd name="T86" fmla="*/ 23 w 121"/>
                <a:gd name="T87" fmla="*/ 111 h 1309"/>
                <a:gd name="T88" fmla="*/ 6 w 121"/>
                <a:gd name="T89" fmla="*/ 88 h 1309"/>
                <a:gd name="T90" fmla="*/ 12 w 121"/>
                <a:gd name="T91" fmla="*/ 66 h 1309"/>
                <a:gd name="T92" fmla="*/ 34 w 121"/>
                <a:gd name="T93" fmla="*/ 51 h 1309"/>
                <a:gd name="T94" fmla="*/ 34 w 121"/>
                <a:gd name="T95" fmla="*/ 34 h 1309"/>
                <a:gd name="T96" fmla="*/ 23 w 121"/>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pPr eaLnBrk="0" hangingPunct="0"/>
              <a:endParaRPr lang="en-US"/>
            </a:p>
          </p:txBody>
        </p:sp>
        <p:sp>
          <p:nvSpPr>
            <p:cNvPr id="16470" name="Freeform 92"/>
            <p:cNvSpPr>
              <a:spLocks/>
            </p:cNvSpPr>
            <p:nvPr/>
          </p:nvSpPr>
          <p:spPr bwMode="auto">
            <a:xfrm>
              <a:off x="592" y="2719"/>
              <a:ext cx="58" cy="529"/>
            </a:xfrm>
            <a:custGeom>
              <a:avLst/>
              <a:gdLst>
                <a:gd name="T0" fmla="*/ 52 w 116"/>
                <a:gd name="T1" fmla="*/ 15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71" name="Freeform 93"/>
            <p:cNvSpPr>
              <a:spLocks/>
            </p:cNvSpPr>
            <p:nvPr/>
          </p:nvSpPr>
          <p:spPr bwMode="auto">
            <a:xfrm>
              <a:off x="501" y="2655"/>
              <a:ext cx="132" cy="114"/>
            </a:xfrm>
            <a:custGeom>
              <a:avLst/>
              <a:gdLst>
                <a:gd name="T0" fmla="*/ 132 w 266"/>
                <a:gd name="T1" fmla="*/ 92 h 229"/>
                <a:gd name="T2" fmla="*/ 92 w 266"/>
                <a:gd name="T3" fmla="*/ 59 h 229"/>
                <a:gd name="T4" fmla="*/ 59 w 266"/>
                <a:gd name="T5" fmla="*/ 29 h 229"/>
                <a:gd name="T6" fmla="*/ 28 w 266"/>
                <a:gd name="T7" fmla="*/ 0 h 229"/>
                <a:gd name="T8" fmla="*/ 0 w 266"/>
                <a:gd name="T9" fmla="*/ 0 h 229"/>
                <a:gd name="T10" fmla="*/ 66 w 266"/>
                <a:gd name="T11" fmla="*/ 48 h 229"/>
                <a:gd name="T12" fmla="*/ 98 w 266"/>
                <a:gd name="T13" fmla="*/ 78 h 229"/>
                <a:gd name="T14" fmla="*/ 125 w 266"/>
                <a:gd name="T15" fmla="*/ 114 h 229"/>
                <a:gd name="T16" fmla="*/ 132 w 266"/>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pPr eaLnBrk="0" hangingPunct="0"/>
              <a:endParaRPr lang="en-US"/>
            </a:p>
          </p:txBody>
        </p:sp>
        <p:sp>
          <p:nvSpPr>
            <p:cNvPr id="16472" name="Freeform 94"/>
            <p:cNvSpPr>
              <a:spLocks/>
            </p:cNvSpPr>
            <p:nvPr/>
          </p:nvSpPr>
          <p:spPr bwMode="auto">
            <a:xfrm>
              <a:off x="499" y="2721"/>
              <a:ext cx="114" cy="93"/>
            </a:xfrm>
            <a:custGeom>
              <a:avLst/>
              <a:gdLst>
                <a:gd name="T0" fmla="*/ 114 w 228"/>
                <a:gd name="T1" fmla="*/ 58 h 186"/>
                <a:gd name="T2" fmla="*/ 85 w 228"/>
                <a:gd name="T3" fmla="*/ 48 h 186"/>
                <a:gd name="T4" fmla="*/ 62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73" name="Freeform 95"/>
            <p:cNvSpPr>
              <a:spLocks/>
            </p:cNvSpPr>
            <p:nvPr/>
          </p:nvSpPr>
          <p:spPr bwMode="auto">
            <a:xfrm>
              <a:off x="481" y="2777"/>
              <a:ext cx="136" cy="144"/>
            </a:xfrm>
            <a:custGeom>
              <a:avLst/>
              <a:gdLst>
                <a:gd name="T0" fmla="*/ 133 w 271"/>
                <a:gd name="T1" fmla="*/ 107 h 288"/>
                <a:gd name="T2" fmla="*/ 96 w 271"/>
                <a:gd name="T3" fmla="*/ 74 h 288"/>
                <a:gd name="T4" fmla="*/ 82 w 271"/>
                <a:gd name="T5" fmla="*/ 52 h 288"/>
                <a:gd name="T6" fmla="*/ 52 w 271"/>
                <a:gd name="T7" fmla="*/ 30 h 288"/>
                <a:gd name="T8" fmla="*/ 26 w 271"/>
                <a:gd name="T9" fmla="*/ 11 h 288"/>
                <a:gd name="T10" fmla="*/ 8 w 271"/>
                <a:gd name="T11" fmla="*/ 0 h 288"/>
                <a:gd name="T12" fmla="*/ 0 w 271"/>
                <a:gd name="T13" fmla="*/ 0 h 288"/>
                <a:gd name="T14" fmla="*/ 0 w 271"/>
                <a:gd name="T15" fmla="*/ 11 h 288"/>
                <a:gd name="T16" fmla="*/ 23 w 271"/>
                <a:gd name="T17" fmla="*/ 25 h 288"/>
                <a:gd name="T18" fmla="*/ 63 w 271"/>
                <a:gd name="T19" fmla="*/ 51 h 288"/>
                <a:gd name="T20" fmla="*/ 93 w 271"/>
                <a:gd name="T21" fmla="*/ 80 h 288"/>
                <a:gd name="T22" fmla="*/ 113 w 271"/>
                <a:gd name="T23" fmla="*/ 113 h 288"/>
                <a:gd name="T24" fmla="*/ 136 w 271"/>
                <a:gd name="T25" fmla="*/ 144 h 288"/>
                <a:gd name="T26" fmla="*/ 133 w 271"/>
                <a:gd name="T27" fmla="*/ 10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pPr eaLnBrk="0" hangingPunct="0"/>
              <a:endParaRPr lang="en-US"/>
            </a:p>
          </p:txBody>
        </p:sp>
        <p:sp>
          <p:nvSpPr>
            <p:cNvPr id="16474" name="Freeform 96"/>
            <p:cNvSpPr>
              <a:spLocks/>
            </p:cNvSpPr>
            <p:nvPr/>
          </p:nvSpPr>
          <p:spPr bwMode="auto">
            <a:xfrm>
              <a:off x="497" y="2895"/>
              <a:ext cx="103" cy="85"/>
            </a:xfrm>
            <a:custGeom>
              <a:avLst/>
              <a:gdLst>
                <a:gd name="T0" fmla="*/ 103 w 208"/>
                <a:gd name="T1" fmla="*/ 70 h 170"/>
                <a:gd name="T2" fmla="*/ 74 w 208"/>
                <a:gd name="T3" fmla="*/ 39 h 170"/>
                <a:gd name="T4" fmla="*/ 44 w 208"/>
                <a:gd name="T5" fmla="*/ 19 h 170"/>
                <a:gd name="T6" fmla="*/ 18 w 208"/>
                <a:gd name="T7" fmla="*/ 5 h 170"/>
                <a:gd name="T8" fmla="*/ 0 w 208"/>
                <a:gd name="T9" fmla="*/ 0 h 170"/>
                <a:gd name="T10" fmla="*/ 11 w 208"/>
                <a:gd name="T11" fmla="*/ 19 h 170"/>
                <a:gd name="T12" fmla="*/ 44 w 208"/>
                <a:gd name="T13" fmla="*/ 37 h 170"/>
                <a:gd name="T14" fmla="*/ 69 w 208"/>
                <a:gd name="T15" fmla="*/ 63 h 170"/>
                <a:gd name="T16" fmla="*/ 81 w 208"/>
                <a:gd name="T17" fmla="*/ 82 h 170"/>
                <a:gd name="T18" fmla="*/ 92 w 208"/>
                <a:gd name="T19" fmla="*/ 85 h 170"/>
                <a:gd name="T20" fmla="*/ 102 w 208"/>
                <a:gd name="T21" fmla="*/ 79 h 170"/>
                <a:gd name="T22" fmla="*/ 103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75" name="Freeform 97"/>
            <p:cNvSpPr>
              <a:spLocks/>
            </p:cNvSpPr>
            <p:nvPr/>
          </p:nvSpPr>
          <p:spPr bwMode="auto">
            <a:xfrm>
              <a:off x="484" y="2955"/>
              <a:ext cx="114" cy="105"/>
            </a:xfrm>
            <a:custGeom>
              <a:avLst/>
              <a:gdLst>
                <a:gd name="T0" fmla="*/ 114 w 230"/>
                <a:gd name="T1" fmla="*/ 98 h 211"/>
                <a:gd name="T2" fmla="*/ 85 w 230"/>
                <a:gd name="T3" fmla="*/ 66 h 211"/>
                <a:gd name="T4" fmla="*/ 48 w 230"/>
                <a:gd name="T5" fmla="*/ 28 h 211"/>
                <a:gd name="T6" fmla="*/ 26 w 230"/>
                <a:gd name="T7" fmla="*/ 9 h 211"/>
                <a:gd name="T8" fmla="*/ 9 w 230"/>
                <a:gd name="T9" fmla="*/ 0 h 211"/>
                <a:gd name="T10" fmla="*/ 0 w 230"/>
                <a:gd name="T11" fmla="*/ 6 h 211"/>
                <a:gd name="T12" fmla="*/ 20 w 230"/>
                <a:gd name="T13" fmla="*/ 22 h 211"/>
                <a:gd name="T14" fmla="*/ 52 w 230"/>
                <a:gd name="T15" fmla="*/ 55 h 211"/>
                <a:gd name="T16" fmla="*/ 83 w 230"/>
                <a:gd name="T17" fmla="*/ 88 h 211"/>
                <a:gd name="T18" fmla="*/ 103 w 230"/>
                <a:gd name="T19" fmla="*/ 105 h 211"/>
                <a:gd name="T20" fmla="*/ 108 w 230"/>
                <a:gd name="T21" fmla="*/ 105 h 211"/>
                <a:gd name="T22" fmla="*/ 114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76" name="Freeform 98"/>
            <p:cNvSpPr>
              <a:spLocks/>
            </p:cNvSpPr>
            <p:nvPr/>
          </p:nvSpPr>
          <p:spPr bwMode="auto">
            <a:xfrm>
              <a:off x="497" y="3043"/>
              <a:ext cx="81" cy="83"/>
            </a:xfrm>
            <a:custGeom>
              <a:avLst/>
              <a:gdLst>
                <a:gd name="T0" fmla="*/ 80 w 162"/>
                <a:gd name="T1" fmla="*/ 70 h 167"/>
                <a:gd name="T2" fmla="*/ 46 w 162"/>
                <a:gd name="T3" fmla="*/ 21 h 167"/>
                <a:gd name="T4" fmla="*/ 14 w 162"/>
                <a:gd name="T5" fmla="*/ 3 h 167"/>
                <a:gd name="T6" fmla="*/ 0 w 162"/>
                <a:gd name="T7" fmla="*/ 0 h 167"/>
                <a:gd name="T8" fmla="*/ 3 w 162"/>
                <a:gd name="T9" fmla="*/ 10 h 167"/>
                <a:gd name="T10" fmla="*/ 41 w 162"/>
                <a:gd name="T11" fmla="*/ 37 h 167"/>
                <a:gd name="T12" fmla="*/ 76 w 162"/>
                <a:gd name="T13" fmla="*/ 80 h 167"/>
                <a:gd name="T14" fmla="*/ 81 w 162"/>
                <a:gd name="T15" fmla="*/ 83 h 167"/>
                <a:gd name="T16" fmla="*/ 80 w 162"/>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pPr eaLnBrk="0" hangingPunct="0"/>
              <a:endParaRPr lang="en-US"/>
            </a:p>
          </p:txBody>
        </p:sp>
        <p:sp>
          <p:nvSpPr>
            <p:cNvPr id="16477" name="Freeform 99"/>
            <p:cNvSpPr>
              <a:spLocks/>
            </p:cNvSpPr>
            <p:nvPr/>
          </p:nvSpPr>
          <p:spPr bwMode="auto">
            <a:xfrm>
              <a:off x="499" y="3124"/>
              <a:ext cx="56" cy="63"/>
            </a:xfrm>
            <a:custGeom>
              <a:avLst/>
              <a:gdLst>
                <a:gd name="T0" fmla="*/ 54 w 110"/>
                <a:gd name="T1" fmla="*/ 48 h 126"/>
                <a:gd name="T2" fmla="*/ 26 w 110"/>
                <a:gd name="T3" fmla="*/ 11 h 126"/>
                <a:gd name="T4" fmla="*/ 1 w 110"/>
                <a:gd name="T5" fmla="*/ 0 h 126"/>
                <a:gd name="T6" fmla="*/ 0 w 110"/>
                <a:gd name="T7" fmla="*/ 11 h 126"/>
                <a:gd name="T8" fmla="*/ 12 w 110"/>
                <a:gd name="T9" fmla="*/ 30 h 126"/>
                <a:gd name="T10" fmla="*/ 42 w 110"/>
                <a:gd name="T11" fmla="*/ 54 h 126"/>
                <a:gd name="T12" fmla="*/ 50 w 110"/>
                <a:gd name="T13" fmla="*/ 63 h 126"/>
                <a:gd name="T14" fmla="*/ 56 w 110"/>
                <a:gd name="T15" fmla="*/ 59 h 126"/>
                <a:gd name="T16" fmla="*/ 54 w 110"/>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78" name="Freeform 100"/>
            <p:cNvSpPr>
              <a:spLocks/>
            </p:cNvSpPr>
            <p:nvPr/>
          </p:nvSpPr>
          <p:spPr bwMode="auto">
            <a:xfrm>
              <a:off x="504" y="3207"/>
              <a:ext cx="70" cy="71"/>
            </a:xfrm>
            <a:custGeom>
              <a:avLst/>
              <a:gdLst>
                <a:gd name="T0" fmla="*/ 70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6 w 140"/>
                <a:gd name="T13" fmla="*/ 40 h 142"/>
                <a:gd name="T14" fmla="*/ 48 w 140"/>
                <a:gd name="T15" fmla="*/ 70 h 142"/>
                <a:gd name="T16" fmla="*/ 70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79" name="Freeform 101"/>
            <p:cNvSpPr>
              <a:spLocks/>
            </p:cNvSpPr>
            <p:nvPr/>
          </p:nvSpPr>
          <p:spPr bwMode="auto">
            <a:xfrm>
              <a:off x="598" y="2615"/>
              <a:ext cx="214" cy="791"/>
            </a:xfrm>
            <a:custGeom>
              <a:avLst/>
              <a:gdLst>
                <a:gd name="T0" fmla="*/ 31 w 426"/>
                <a:gd name="T1" fmla="*/ 97 h 1583"/>
                <a:gd name="T2" fmla="*/ 38 w 426"/>
                <a:gd name="T3" fmla="*/ 140 h 1583"/>
                <a:gd name="T4" fmla="*/ 20 w 426"/>
                <a:gd name="T5" fmla="*/ 170 h 1583"/>
                <a:gd name="T6" fmla="*/ 22 w 426"/>
                <a:gd name="T7" fmla="*/ 210 h 1583"/>
                <a:gd name="T8" fmla="*/ 33 w 426"/>
                <a:gd name="T9" fmla="*/ 244 h 1583"/>
                <a:gd name="T10" fmla="*/ 16 w 426"/>
                <a:gd name="T11" fmla="*/ 276 h 1583"/>
                <a:gd name="T12" fmla="*/ 34 w 426"/>
                <a:gd name="T13" fmla="*/ 334 h 1583"/>
                <a:gd name="T14" fmla="*/ 12 w 426"/>
                <a:gd name="T15" fmla="*/ 382 h 1583"/>
                <a:gd name="T16" fmla="*/ 23 w 426"/>
                <a:gd name="T17" fmla="*/ 430 h 1583"/>
                <a:gd name="T18" fmla="*/ 30 w 426"/>
                <a:gd name="T19" fmla="*/ 464 h 1583"/>
                <a:gd name="T20" fmla="*/ 8 w 426"/>
                <a:gd name="T21" fmla="*/ 493 h 1583"/>
                <a:gd name="T22" fmla="*/ 20 w 426"/>
                <a:gd name="T23" fmla="*/ 555 h 1583"/>
                <a:gd name="T24" fmla="*/ 19 w 426"/>
                <a:gd name="T25" fmla="*/ 587 h 1583"/>
                <a:gd name="T26" fmla="*/ 0 w 426"/>
                <a:gd name="T27" fmla="*/ 628 h 1583"/>
                <a:gd name="T28" fmla="*/ 11 w 426"/>
                <a:gd name="T29" fmla="*/ 663 h 1583"/>
                <a:gd name="T30" fmla="*/ 12 w 426"/>
                <a:gd name="T31" fmla="*/ 694 h 1583"/>
                <a:gd name="T32" fmla="*/ 16 w 426"/>
                <a:gd name="T33" fmla="*/ 728 h 1583"/>
                <a:gd name="T34" fmla="*/ 31 w 426"/>
                <a:gd name="T35" fmla="*/ 757 h 1583"/>
                <a:gd name="T36" fmla="*/ 33 w 426"/>
                <a:gd name="T37" fmla="*/ 791 h 1583"/>
                <a:gd name="T38" fmla="*/ 81 w 426"/>
                <a:gd name="T39" fmla="*/ 762 h 1583"/>
                <a:gd name="T40" fmla="*/ 138 w 426"/>
                <a:gd name="T41" fmla="*/ 754 h 1583"/>
                <a:gd name="T42" fmla="*/ 177 w 426"/>
                <a:gd name="T43" fmla="*/ 739 h 1583"/>
                <a:gd name="T44" fmla="*/ 189 w 426"/>
                <a:gd name="T45" fmla="*/ 717 h 1583"/>
                <a:gd name="T46" fmla="*/ 193 w 426"/>
                <a:gd name="T47" fmla="*/ 672 h 1583"/>
                <a:gd name="T48" fmla="*/ 185 w 426"/>
                <a:gd name="T49" fmla="*/ 615 h 1583"/>
                <a:gd name="T50" fmla="*/ 175 w 426"/>
                <a:gd name="T51" fmla="*/ 584 h 1583"/>
                <a:gd name="T52" fmla="*/ 181 w 426"/>
                <a:gd name="T53" fmla="*/ 547 h 1583"/>
                <a:gd name="T54" fmla="*/ 163 w 426"/>
                <a:gd name="T55" fmla="*/ 507 h 1583"/>
                <a:gd name="T56" fmla="*/ 188 w 426"/>
                <a:gd name="T57" fmla="*/ 475 h 1583"/>
                <a:gd name="T58" fmla="*/ 170 w 426"/>
                <a:gd name="T59" fmla="*/ 430 h 1583"/>
                <a:gd name="T60" fmla="*/ 160 w 426"/>
                <a:gd name="T61" fmla="*/ 386 h 1583"/>
                <a:gd name="T62" fmla="*/ 197 w 426"/>
                <a:gd name="T63" fmla="*/ 354 h 1583"/>
                <a:gd name="T64" fmla="*/ 185 w 426"/>
                <a:gd name="T65" fmla="*/ 330 h 1583"/>
                <a:gd name="T66" fmla="*/ 185 w 426"/>
                <a:gd name="T67" fmla="*/ 290 h 1583"/>
                <a:gd name="T68" fmla="*/ 167 w 426"/>
                <a:gd name="T69" fmla="*/ 264 h 1583"/>
                <a:gd name="T70" fmla="*/ 181 w 426"/>
                <a:gd name="T71" fmla="*/ 233 h 1583"/>
                <a:gd name="T72" fmla="*/ 170 w 426"/>
                <a:gd name="T73" fmla="*/ 207 h 1583"/>
                <a:gd name="T74" fmla="*/ 170 w 426"/>
                <a:gd name="T75" fmla="*/ 185 h 1583"/>
                <a:gd name="T76" fmla="*/ 182 w 426"/>
                <a:gd name="T77" fmla="*/ 165 h 1583"/>
                <a:gd name="T78" fmla="*/ 166 w 426"/>
                <a:gd name="T79" fmla="*/ 139 h 1583"/>
                <a:gd name="T80" fmla="*/ 163 w 426"/>
                <a:gd name="T81" fmla="*/ 103 h 1583"/>
                <a:gd name="T82" fmla="*/ 204 w 426"/>
                <a:gd name="T83" fmla="*/ 56 h 1583"/>
                <a:gd name="T84" fmla="*/ 214 w 426"/>
                <a:gd name="T85" fmla="*/ 7 h 1583"/>
                <a:gd name="T86" fmla="*/ 189 w 426"/>
                <a:gd name="T87" fmla="*/ 7 h 1583"/>
                <a:gd name="T88" fmla="*/ 118 w 426"/>
                <a:gd name="T89" fmla="*/ 45 h 1583"/>
                <a:gd name="T90" fmla="*/ 59 w 426"/>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pPr eaLnBrk="0" hangingPunct="0"/>
              <a:endParaRPr lang="en-US"/>
            </a:p>
          </p:txBody>
        </p:sp>
        <p:sp>
          <p:nvSpPr>
            <p:cNvPr id="16480" name="Freeform 102"/>
            <p:cNvSpPr>
              <a:spLocks/>
            </p:cNvSpPr>
            <p:nvPr/>
          </p:nvSpPr>
          <p:spPr bwMode="auto">
            <a:xfrm>
              <a:off x="449" y="2609"/>
              <a:ext cx="381" cy="809"/>
            </a:xfrm>
            <a:custGeom>
              <a:avLst/>
              <a:gdLst>
                <a:gd name="T0" fmla="*/ 249 w 761"/>
                <a:gd name="T1" fmla="*/ 760 h 1619"/>
                <a:gd name="T2" fmla="*/ 176 w 761"/>
                <a:gd name="T3" fmla="*/ 786 h 1619"/>
                <a:gd name="T4" fmla="*/ 31 w 761"/>
                <a:gd name="T5" fmla="*/ 655 h 1619"/>
                <a:gd name="T6" fmla="*/ 23 w 761"/>
                <a:gd name="T7" fmla="*/ 677 h 1619"/>
                <a:gd name="T8" fmla="*/ 181 w 761"/>
                <a:gd name="T9" fmla="*/ 809 h 1619"/>
                <a:gd name="T10" fmla="*/ 257 w 761"/>
                <a:gd name="T11" fmla="*/ 769 h 1619"/>
                <a:gd name="T12" fmla="*/ 360 w 761"/>
                <a:gd name="T13" fmla="*/ 735 h 1619"/>
                <a:gd name="T14" fmla="*/ 356 w 761"/>
                <a:gd name="T15" fmla="*/ 677 h 1619"/>
                <a:gd name="T16" fmla="*/ 334 w 761"/>
                <a:gd name="T17" fmla="*/ 613 h 1619"/>
                <a:gd name="T18" fmla="*/ 345 w 761"/>
                <a:gd name="T19" fmla="*/ 562 h 1619"/>
                <a:gd name="T20" fmla="*/ 322 w 761"/>
                <a:gd name="T21" fmla="*/ 512 h 1619"/>
                <a:gd name="T22" fmla="*/ 334 w 761"/>
                <a:gd name="T23" fmla="*/ 453 h 1619"/>
                <a:gd name="T24" fmla="*/ 342 w 761"/>
                <a:gd name="T25" fmla="*/ 394 h 1619"/>
                <a:gd name="T26" fmla="*/ 345 w 761"/>
                <a:gd name="T27" fmla="*/ 321 h 1619"/>
                <a:gd name="T28" fmla="*/ 330 w 761"/>
                <a:gd name="T29" fmla="*/ 258 h 1619"/>
                <a:gd name="T30" fmla="*/ 322 w 761"/>
                <a:gd name="T31" fmla="*/ 209 h 1619"/>
                <a:gd name="T32" fmla="*/ 341 w 761"/>
                <a:gd name="T33" fmla="*/ 167 h 1619"/>
                <a:gd name="T34" fmla="*/ 331 w 761"/>
                <a:gd name="T35" fmla="*/ 96 h 1619"/>
                <a:gd name="T36" fmla="*/ 378 w 761"/>
                <a:gd name="T37" fmla="*/ 8 h 1619"/>
                <a:gd name="T38" fmla="*/ 357 w 761"/>
                <a:gd name="T39" fmla="*/ 27 h 1619"/>
                <a:gd name="T40" fmla="*/ 309 w 761"/>
                <a:gd name="T41" fmla="*/ 107 h 1619"/>
                <a:gd name="T42" fmla="*/ 239 w 761"/>
                <a:gd name="T43" fmla="*/ 172 h 1619"/>
                <a:gd name="T44" fmla="*/ 311 w 761"/>
                <a:gd name="T45" fmla="*/ 148 h 1619"/>
                <a:gd name="T46" fmla="*/ 305 w 761"/>
                <a:gd name="T47" fmla="*/ 195 h 1619"/>
                <a:gd name="T48" fmla="*/ 271 w 761"/>
                <a:gd name="T49" fmla="*/ 243 h 1619"/>
                <a:gd name="T50" fmla="*/ 320 w 761"/>
                <a:gd name="T51" fmla="*/ 232 h 1619"/>
                <a:gd name="T52" fmla="*/ 308 w 761"/>
                <a:gd name="T53" fmla="*/ 269 h 1619"/>
                <a:gd name="T54" fmla="*/ 304 w 761"/>
                <a:gd name="T55" fmla="*/ 310 h 1619"/>
                <a:gd name="T56" fmla="*/ 232 w 761"/>
                <a:gd name="T57" fmla="*/ 364 h 1619"/>
                <a:gd name="T58" fmla="*/ 313 w 761"/>
                <a:gd name="T59" fmla="*/ 327 h 1619"/>
                <a:gd name="T60" fmla="*/ 342 w 761"/>
                <a:gd name="T61" fmla="*/ 364 h 1619"/>
                <a:gd name="T62" fmla="*/ 293 w 761"/>
                <a:gd name="T63" fmla="*/ 398 h 1619"/>
                <a:gd name="T64" fmla="*/ 202 w 761"/>
                <a:gd name="T65" fmla="*/ 442 h 1619"/>
                <a:gd name="T66" fmla="*/ 305 w 761"/>
                <a:gd name="T67" fmla="*/ 424 h 1619"/>
                <a:gd name="T68" fmla="*/ 326 w 761"/>
                <a:gd name="T69" fmla="*/ 492 h 1619"/>
                <a:gd name="T70" fmla="*/ 205 w 761"/>
                <a:gd name="T71" fmla="*/ 525 h 1619"/>
                <a:gd name="T72" fmla="*/ 271 w 761"/>
                <a:gd name="T73" fmla="*/ 523 h 1619"/>
                <a:gd name="T74" fmla="*/ 313 w 761"/>
                <a:gd name="T75" fmla="*/ 543 h 1619"/>
                <a:gd name="T76" fmla="*/ 311 w 761"/>
                <a:gd name="T77" fmla="*/ 584 h 1619"/>
                <a:gd name="T78" fmla="*/ 195 w 761"/>
                <a:gd name="T79" fmla="*/ 607 h 1619"/>
                <a:gd name="T80" fmla="*/ 252 w 761"/>
                <a:gd name="T81" fmla="*/ 607 h 1619"/>
                <a:gd name="T82" fmla="*/ 319 w 761"/>
                <a:gd name="T83" fmla="*/ 596 h 1619"/>
                <a:gd name="T84" fmla="*/ 261 w 761"/>
                <a:gd name="T85" fmla="*/ 651 h 1619"/>
                <a:gd name="T86" fmla="*/ 195 w 761"/>
                <a:gd name="T87" fmla="*/ 683 h 1619"/>
                <a:gd name="T88" fmla="*/ 278 w 761"/>
                <a:gd name="T89" fmla="*/ 653 h 1619"/>
                <a:gd name="T90" fmla="*/ 328 w 761"/>
                <a:gd name="T91" fmla="*/ 642 h 1619"/>
                <a:gd name="T92" fmla="*/ 326 w 761"/>
                <a:gd name="T93" fmla="*/ 690 h 1619"/>
                <a:gd name="T94" fmla="*/ 334 w 761"/>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81" name="Freeform 103"/>
            <p:cNvSpPr>
              <a:spLocks/>
            </p:cNvSpPr>
            <p:nvPr/>
          </p:nvSpPr>
          <p:spPr bwMode="auto">
            <a:xfrm>
              <a:off x="652" y="3304"/>
              <a:ext cx="110" cy="36"/>
            </a:xfrm>
            <a:custGeom>
              <a:avLst/>
              <a:gdLst>
                <a:gd name="T0" fmla="*/ 0 w 221"/>
                <a:gd name="T1" fmla="*/ 28 h 72"/>
                <a:gd name="T2" fmla="*/ 44 w 221"/>
                <a:gd name="T3" fmla="*/ 27 h 72"/>
                <a:gd name="T4" fmla="*/ 61 w 221"/>
                <a:gd name="T5" fmla="*/ 18 h 72"/>
                <a:gd name="T6" fmla="*/ 75 w 221"/>
                <a:gd name="T7" fmla="*/ 6 h 72"/>
                <a:gd name="T8" fmla="*/ 103 w 221"/>
                <a:gd name="T9" fmla="*/ 0 h 72"/>
                <a:gd name="T10" fmla="*/ 110 w 221"/>
                <a:gd name="T11" fmla="*/ 6 h 72"/>
                <a:gd name="T12" fmla="*/ 98 w 221"/>
                <a:gd name="T13" fmla="*/ 10 h 72"/>
                <a:gd name="T14" fmla="*/ 79 w 221"/>
                <a:gd name="T15" fmla="*/ 20 h 72"/>
                <a:gd name="T16" fmla="*/ 69 w 221"/>
                <a:gd name="T17" fmla="*/ 27 h 72"/>
                <a:gd name="T18" fmla="*/ 51 w 221"/>
                <a:gd name="T19" fmla="*/ 32 h 72"/>
                <a:gd name="T20" fmla="*/ 24 w 221"/>
                <a:gd name="T21" fmla="*/ 35 h 72"/>
                <a:gd name="T22" fmla="*/ 2 w 221"/>
                <a:gd name="T23" fmla="*/ 36 h 72"/>
                <a:gd name="T24" fmla="*/ 0 w 221"/>
                <a:gd name="T25" fmla="*/ 28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pPr eaLnBrk="0" hangingPunct="0"/>
              <a:endParaRPr lang="en-US"/>
            </a:p>
          </p:txBody>
        </p:sp>
        <p:sp>
          <p:nvSpPr>
            <p:cNvPr id="16482" name="Freeform 104"/>
            <p:cNvSpPr>
              <a:spLocks/>
            </p:cNvSpPr>
            <p:nvPr/>
          </p:nvSpPr>
          <p:spPr bwMode="auto">
            <a:xfrm>
              <a:off x="483" y="2512"/>
              <a:ext cx="320" cy="174"/>
            </a:xfrm>
            <a:custGeom>
              <a:avLst/>
              <a:gdLst>
                <a:gd name="T0" fmla="*/ 10 w 640"/>
                <a:gd name="T1" fmla="*/ 20 h 347"/>
                <a:gd name="T2" fmla="*/ 47 w 640"/>
                <a:gd name="T3" fmla="*/ 22 h 347"/>
                <a:gd name="T4" fmla="*/ 88 w 640"/>
                <a:gd name="T5" fmla="*/ 23 h 347"/>
                <a:gd name="T6" fmla="*/ 114 w 640"/>
                <a:gd name="T7" fmla="*/ 23 h 347"/>
                <a:gd name="T8" fmla="*/ 135 w 640"/>
                <a:gd name="T9" fmla="*/ 18 h 347"/>
                <a:gd name="T10" fmla="*/ 168 w 640"/>
                <a:gd name="T11" fmla="*/ 9 h 347"/>
                <a:gd name="T12" fmla="*/ 184 w 640"/>
                <a:gd name="T13" fmla="*/ 0 h 347"/>
                <a:gd name="T14" fmla="*/ 205 w 640"/>
                <a:gd name="T15" fmla="*/ 12 h 347"/>
                <a:gd name="T16" fmla="*/ 241 w 640"/>
                <a:gd name="T17" fmla="*/ 37 h 347"/>
                <a:gd name="T18" fmla="*/ 267 w 640"/>
                <a:gd name="T19" fmla="*/ 55 h 347"/>
                <a:gd name="T20" fmla="*/ 300 w 640"/>
                <a:gd name="T21" fmla="*/ 78 h 347"/>
                <a:gd name="T22" fmla="*/ 320 w 640"/>
                <a:gd name="T23" fmla="*/ 96 h 347"/>
                <a:gd name="T24" fmla="*/ 302 w 640"/>
                <a:gd name="T25" fmla="*/ 111 h 347"/>
                <a:gd name="T26" fmla="*/ 283 w 640"/>
                <a:gd name="T27" fmla="*/ 129 h 347"/>
                <a:gd name="T28" fmla="*/ 253 w 640"/>
                <a:gd name="T29" fmla="*/ 141 h 347"/>
                <a:gd name="T30" fmla="*/ 223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10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483" name="Freeform 105"/>
            <p:cNvSpPr>
              <a:spLocks/>
            </p:cNvSpPr>
            <p:nvPr/>
          </p:nvSpPr>
          <p:spPr bwMode="auto">
            <a:xfrm>
              <a:off x="475" y="2507"/>
              <a:ext cx="346" cy="202"/>
            </a:xfrm>
            <a:custGeom>
              <a:avLst/>
              <a:gdLst>
                <a:gd name="T0" fmla="*/ 170 w 692"/>
                <a:gd name="T1" fmla="*/ 173 h 404"/>
                <a:gd name="T2" fmla="*/ 224 w 692"/>
                <a:gd name="T3" fmla="*/ 158 h 404"/>
                <a:gd name="T4" fmla="*/ 269 w 692"/>
                <a:gd name="T5" fmla="*/ 139 h 404"/>
                <a:gd name="T6" fmla="*/ 301 w 692"/>
                <a:gd name="T7" fmla="*/ 116 h 404"/>
                <a:gd name="T8" fmla="*/ 314 w 692"/>
                <a:gd name="T9" fmla="*/ 103 h 404"/>
                <a:gd name="T10" fmla="*/ 268 w 692"/>
                <a:gd name="T11" fmla="*/ 61 h 404"/>
                <a:gd name="T12" fmla="*/ 230 w 692"/>
                <a:gd name="T13" fmla="*/ 39 h 404"/>
                <a:gd name="T14" fmla="*/ 195 w 692"/>
                <a:gd name="T15" fmla="*/ 17 h 404"/>
                <a:gd name="T16" fmla="*/ 188 w 692"/>
                <a:gd name="T17" fmla="*/ 17 h 404"/>
                <a:gd name="T18" fmla="*/ 166 w 692"/>
                <a:gd name="T19" fmla="*/ 25 h 404"/>
                <a:gd name="T20" fmla="*/ 136 w 692"/>
                <a:gd name="T21" fmla="*/ 33 h 404"/>
                <a:gd name="T22" fmla="*/ 84 w 692"/>
                <a:gd name="T23" fmla="*/ 37 h 404"/>
                <a:gd name="T24" fmla="*/ 33 w 692"/>
                <a:gd name="T25" fmla="*/ 36 h 404"/>
                <a:gd name="T26" fmla="*/ 19 w 692"/>
                <a:gd name="T27" fmla="*/ 37 h 404"/>
                <a:gd name="T28" fmla="*/ 19 w 692"/>
                <a:gd name="T29" fmla="*/ 47 h 404"/>
                <a:gd name="T30" fmla="*/ 29 w 692"/>
                <a:gd name="T31" fmla="*/ 61 h 404"/>
                <a:gd name="T32" fmla="*/ 51 w 692"/>
                <a:gd name="T33" fmla="*/ 88 h 404"/>
                <a:gd name="T34" fmla="*/ 78 w 692"/>
                <a:gd name="T35" fmla="*/ 110 h 404"/>
                <a:gd name="T36" fmla="*/ 110 w 692"/>
                <a:gd name="T37" fmla="*/ 142 h 404"/>
                <a:gd name="T38" fmla="*/ 143 w 692"/>
                <a:gd name="T39" fmla="*/ 165 h 404"/>
                <a:gd name="T40" fmla="*/ 162 w 692"/>
                <a:gd name="T41" fmla="*/ 179 h 404"/>
                <a:gd name="T42" fmla="*/ 169 w 692"/>
                <a:gd name="T43" fmla="*/ 194 h 404"/>
                <a:gd name="T44" fmla="*/ 161 w 692"/>
                <a:gd name="T45" fmla="*/ 202 h 404"/>
                <a:gd name="T46" fmla="*/ 150 w 692"/>
                <a:gd name="T47" fmla="*/ 198 h 404"/>
                <a:gd name="T48" fmla="*/ 118 w 692"/>
                <a:gd name="T49" fmla="*/ 168 h 404"/>
                <a:gd name="T50" fmla="*/ 78 w 692"/>
                <a:gd name="T51" fmla="*/ 135 h 404"/>
                <a:gd name="T52" fmla="*/ 48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3 w 692"/>
                <a:gd name="T73" fmla="*/ 17 h 404"/>
                <a:gd name="T74" fmla="*/ 172 w 692"/>
                <a:gd name="T75" fmla="*/ 11 h 404"/>
                <a:gd name="T76" fmla="*/ 184 w 692"/>
                <a:gd name="T77" fmla="*/ 0 h 404"/>
                <a:gd name="T78" fmla="*/ 198 w 692"/>
                <a:gd name="T79" fmla="*/ 0 h 404"/>
                <a:gd name="T80" fmla="*/ 228 w 692"/>
                <a:gd name="T81" fmla="*/ 19 h 404"/>
                <a:gd name="T82" fmla="*/ 262 w 692"/>
                <a:gd name="T83" fmla="*/ 44 h 404"/>
                <a:gd name="T84" fmla="*/ 297 w 692"/>
                <a:gd name="T85" fmla="*/ 66 h 404"/>
                <a:gd name="T86" fmla="*/ 317 w 692"/>
                <a:gd name="T87" fmla="*/ 81 h 404"/>
                <a:gd name="T88" fmla="*/ 337 w 692"/>
                <a:gd name="T89" fmla="*/ 94 h 404"/>
                <a:gd name="T90" fmla="*/ 346 w 692"/>
                <a:gd name="T91" fmla="*/ 99 h 404"/>
                <a:gd name="T92" fmla="*/ 342 w 692"/>
                <a:gd name="T93" fmla="*/ 109 h 404"/>
                <a:gd name="T94" fmla="*/ 327 w 692"/>
                <a:gd name="T95" fmla="*/ 117 h 404"/>
                <a:gd name="T96" fmla="*/ 309 w 692"/>
                <a:gd name="T97" fmla="*/ 133 h 404"/>
                <a:gd name="T98" fmla="*/ 294 w 692"/>
                <a:gd name="T99" fmla="*/ 139 h 404"/>
                <a:gd name="T100" fmla="*/ 264 w 692"/>
                <a:gd name="T101" fmla="*/ 151 h 404"/>
                <a:gd name="T102" fmla="*/ 243 w 692"/>
                <a:gd name="T103" fmla="*/ 161 h 404"/>
                <a:gd name="T104" fmla="*/ 219 w 692"/>
                <a:gd name="T105" fmla="*/ 175 h 404"/>
                <a:gd name="T106" fmla="*/ 195 w 692"/>
                <a:gd name="T107" fmla="*/ 179 h 404"/>
                <a:gd name="T108" fmla="*/ 176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484" name="Freeform 106"/>
            <p:cNvSpPr>
              <a:spLocks/>
            </p:cNvSpPr>
            <p:nvPr/>
          </p:nvSpPr>
          <p:spPr bwMode="auto">
            <a:xfrm>
              <a:off x="670" y="2660"/>
              <a:ext cx="110" cy="70"/>
            </a:xfrm>
            <a:custGeom>
              <a:avLst/>
              <a:gdLst>
                <a:gd name="T0" fmla="*/ 93 w 219"/>
                <a:gd name="T1" fmla="*/ 8 h 139"/>
                <a:gd name="T2" fmla="*/ 70 w 219"/>
                <a:gd name="T3" fmla="*/ 27 h 139"/>
                <a:gd name="T4" fmla="*/ 48 w 219"/>
                <a:gd name="T5" fmla="*/ 44 h 139"/>
                <a:gd name="T6" fmla="*/ 18 w 219"/>
                <a:gd name="T7" fmla="*/ 55 h 139"/>
                <a:gd name="T8" fmla="*/ 0 w 219"/>
                <a:gd name="T9" fmla="*/ 60 h 139"/>
                <a:gd name="T10" fmla="*/ 14 w 219"/>
                <a:gd name="T11" fmla="*/ 70 h 139"/>
                <a:gd name="T12" fmla="*/ 36 w 219"/>
                <a:gd name="T13" fmla="*/ 66 h 139"/>
                <a:gd name="T14" fmla="*/ 70 w 219"/>
                <a:gd name="T15" fmla="*/ 44 h 139"/>
                <a:gd name="T16" fmla="*/ 110 w 219"/>
                <a:gd name="T17" fmla="*/ 0 h 139"/>
                <a:gd name="T18" fmla="*/ 93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1" name="Group 113"/>
          <p:cNvGrpSpPr>
            <a:grpSpLocks/>
          </p:cNvGrpSpPr>
          <p:nvPr/>
        </p:nvGrpSpPr>
        <p:grpSpPr bwMode="auto">
          <a:xfrm>
            <a:off x="1524000" y="2971800"/>
            <a:ext cx="1927225" cy="1754188"/>
            <a:chOff x="841" y="1585"/>
            <a:chExt cx="1214" cy="1105"/>
          </a:xfrm>
        </p:grpSpPr>
        <p:grpSp>
          <p:nvGrpSpPr>
            <p:cNvPr id="16432" name="Group 114"/>
            <p:cNvGrpSpPr>
              <a:grpSpLocks/>
            </p:cNvGrpSpPr>
            <p:nvPr/>
          </p:nvGrpSpPr>
          <p:grpSpPr bwMode="auto">
            <a:xfrm>
              <a:off x="1651" y="1585"/>
              <a:ext cx="404" cy="911"/>
              <a:chOff x="1651" y="1585"/>
              <a:chExt cx="404" cy="911"/>
            </a:xfrm>
          </p:grpSpPr>
          <p:sp>
            <p:nvSpPr>
              <p:cNvPr id="16451" name="Freeform 115"/>
              <p:cNvSpPr>
                <a:spLocks/>
              </p:cNvSpPr>
              <p:nvPr/>
            </p:nvSpPr>
            <p:spPr bwMode="auto">
              <a:xfrm>
                <a:off x="1660" y="1625"/>
                <a:ext cx="211" cy="859"/>
              </a:xfrm>
              <a:custGeom>
                <a:avLst/>
                <a:gdLst>
                  <a:gd name="T0" fmla="*/ 208 w 424"/>
                  <a:gd name="T1" fmla="*/ 155 h 1717"/>
                  <a:gd name="T2" fmla="*/ 211 w 424"/>
                  <a:gd name="T3" fmla="*/ 186 h 1717"/>
                  <a:gd name="T4" fmla="*/ 211 w 424"/>
                  <a:gd name="T5" fmla="*/ 356 h 1717"/>
                  <a:gd name="T6" fmla="*/ 196 w 424"/>
                  <a:gd name="T7" fmla="*/ 585 h 1717"/>
                  <a:gd name="T8" fmla="*/ 198 w 424"/>
                  <a:gd name="T9" fmla="*/ 730 h 1717"/>
                  <a:gd name="T10" fmla="*/ 205 w 424"/>
                  <a:gd name="T11" fmla="*/ 831 h 1717"/>
                  <a:gd name="T12" fmla="*/ 198 w 424"/>
                  <a:gd name="T13" fmla="*/ 859 h 1717"/>
                  <a:gd name="T14" fmla="*/ 185 w 424"/>
                  <a:gd name="T15" fmla="*/ 853 h 1717"/>
                  <a:gd name="T16" fmla="*/ 113 w 424"/>
                  <a:gd name="T17" fmla="*/ 797 h 1717"/>
                  <a:gd name="T18" fmla="*/ 96 w 424"/>
                  <a:gd name="T19" fmla="*/ 786 h 1717"/>
                  <a:gd name="T20" fmla="*/ 85 w 424"/>
                  <a:gd name="T21" fmla="*/ 771 h 1717"/>
                  <a:gd name="T22" fmla="*/ 66 w 424"/>
                  <a:gd name="T23" fmla="*/ 749 h 1717"/>
                  <a:gd name="T24" fmla="*/ 41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8 w 424"/>
                  <a:gd name="T37" fmla="*/ 599 h 1717"/>
                  <a:gd name="T38" fmla="*/ 11 w 424"/>
                  <a:gd name="T39" fmla="*/ 577 h 1717"/>
                  <a:gd name="T40" fmla="*/ 8 w 424"/>
                  <a:gd name="T41" fmla="*/ 561 h 1717"/>
                  <a:gd name="T42" fmla="*/ 20 w 424"/>
                  <a:gd name="T43" fmla="*/ 537 h 1717"/>
                  <a:gd name="T44" fmla="*/ 20 w 424"/>
                  <a:gd name="T45" fmla="*/ 520 h 1717"/>
                  <a:gd name="T46" fmla="*/ 7 w 424"/>
                  <a:gd name="T47" fmla="*/ 488 h 1717"/>
                  <a:gd name="T48" fmla="*/ 7 w 424"/>
                  <a:gd name="T49" fmla="*/ 469 h 1717"/>
                  <a:gd name="T50" fmla="*/ 14 w 424"/>
                  <a:gd name="T51" fmla="*/ 455 h 1717"/>
                  <a:gd name="T52" fmla="*/ 26 w 424"/>
                  <a:gd name="T53" fmla="*/ 438 h 1717"/>
                  <a:gd name="T54" fmla="*/ 26 w 424"/>
                  <a:gd name="T55" fmla="*/ 408 h 1717"/>
                  <a:gd name="T56" fmla="*/ 18 w 424"/>
                  <a:gd name="T57" fmla="*/ 384 h 1717"/>
                  <a:gd name="T58" fmla="*/ 26 w 424"/>
                  <a:gd name="T59" fmla="*/ 356 h 1717"/>
                  <a:gd name="T60" fmla="*/ 33 w 424"/>
                  <a:gd name="T61" fmla="*/ 350 h 1717"/>
                  <a:gd name="T62" fmla="*/ 26 w 424"/>
                  <a:gd name="T63" fmla="*/ 324 h 1717"/>
                  <a:gd name="T64" fmla="*/ 11 w 424"/>
                  <a:gd name="T65" fmla="*/ 296 h 1717"/>
                  <a:gd name="T66" fmla="*/ 7 w 424"/>
                  <a:gd name="T67" fmla="*/ 278 h 1717"/>
                  <a:gd name="T68" fmla="*/ 11 w 424"/>
                  <a:gd name="T69" fmla="*/ 261 h 1717"/>
                  <a:gd name="T70" fmla="*/ 31 w 424"/>
                  <a:gd name="T71" fmla="*/ 246 h 1717"/>
                  <a:gd name="T72" fmla="*/ 29 w 424"/>
                  <a:gd name="T73" fmla="*/ 234 h 1717"/>
                  <a:gd name="T74" fmla="*/ 8 w 424"/>
                  <a:gd name="T75" fmla="*/ 195 h 1717"/>
                  <a:gd name="T76" fmla="*/ 1 w 424"/>
                  <a:gd name="T77" fmla="*/ 164 h 1717"/>
                  <a:gd name="T78" fmla="*/ 7 w 424"/>
                  <a:gd name="T79" fmla="*/ 147 h 1717"/>
                  <a:gd name="T80" fmla="*/ 26 w 424"/>
                  <a:gd name="T81" fmla="*/ 132 h 1717"/>
                  <a:gd name="T82" fmla="*/ 22 w 424"/>
                  <a:gd name="T83" fmla="*/ 118 h 1717"/>
                  <a:gd name="T84" fmla="*/ 8 w 424"/>
                  <a:gd name="T85" fmla="*/ 102 h 1717"/>
                  <a:gd name="T86" fmla="*/ 8 w 424"/>
                  <a:gd name="T87" fmla="*/ 85 h 1717"/>
                  <a:gd name="T88" fmla="*/ 31 w 424"/>
                  <a:gd name="T89" fmla="*/ 73 h 1717"/>
                  <a:gd name="T90" fmla="*/ 40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5 w 424"/>
                  <a:gd name="T105" fmla="*/ 102 h 1717"/>
                  <a:gd name="T106" fmla="*/ 165 w 424"/>
                  <a:gd name="T107" fmla="*/ 125 h 1717"/>
                  <a:gd name="T108" fmla="*/ 196 w 424"/>
                  <a:gd name="T109" fmla="*/ 144 h 1717"/>
                  <a:gd name="T110" fmla="*/ 208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52" name="Freeform 116"/>
              <p:cNvSpPr>
                <a:spLocks/>
              </p:cNvSpPr>
              <p:nvPr/>
            </p:nvSpPr>
            <p:spPr bwMode="auto">
              <a:xfrm>
                <a:off x="1651" y="1638"/>
                <a:ext cx="62" cy="654"/>
              </a:xfrm>
              <a:custGeom>
                <a:avLst/>
                <a:gdLst>
                  <a:gd name="T0" fmla="*/ 42 w 123"/>
                  <a:gd name="T1" fmla="*/ 22 h 1308"/>
                  <a:gd name="T2" fmla="*/ 62 w 123"/>
                  <a:gd name="T3" fmla="*/ 45 h 1308"/>
                  <a:gd name="T4" fmla="*/ 49 w 123"/>
                  <a:gd name="T5" fmla="*/ 63 h 1308"/>
                  <a:gd name="T6" fmla="*/ 23 w 123"/>
                  <a:gd name="T7" fmla="*/ 77 h 1308"/>
                  <a:gd name="T8" fmla="*/ 34 w 123"/>
                  <a:gd name="T9" fmla="*/ 95 h 1308"/>
                  <a:gd name="T10" fmla="*/ 46 w 123"/>
                  <a:gd name="T11" fmla="*/ 118 h 1308"/>
                  <a:gd name="T12" fmla="*/ 31 w 123"/>
                  <a:gd name="T13" fmla="*/ 134 h 1308"/>
                  <a:gd name="T14" fmla="*/ 19 w 123"/>
                  <a:gd name="T15" fmla="*/ 152 h 1308"/>
                  <a:gd name="T16" fmla="*/ 31 w 123"/>
                  <a:gd name="T17" fmla="*/ 184 h 1308"/>
                  <a:gd name="T18" fmla="*/ 46 w 123"/>
                  <a:gd name="T19" fmla="*/ 214 h 1308"/>
                  <a:gd name="T20" fmla="*/ 42 w 123"/>
                  <a:gd name="T21" fmla="*/ 240 h 1308"/>
                  <a:gd name="T22" fmla="*/ 23 w 123"/>
                  <a:gd name="T23" fmla="*/ 262 h 1308"/>
                  <a:gd name="T24" fmla="*/ 45 w 123"/>
                  <a:gd name="T25" fmla="*/ 309 h 1308"/>
                  <a:gd name="T26" fmla="*/ 53 w 123"/>
                  <a:gd name="T27" fmla="*/ 337 h 1308"/>
                  <a:gd name="T28" fmla="*/ 37 w 123"/>
                  <a:gd name="T29" fmla="*/ 359 h 1308"/>
                  <a:gd name="T30" fmla="*/ 40 w 123"/>
                  <a:gd name="T31" fmla="*/ 393 h 1308"/>
                  <a:gd name="T32" fmla="*/ 52 w 123"/>
                  <a:gd name="T33" fmla="*/ 426 h 1308"/>
                  <a:gd name="T34" fmla="*/ 38 w 123"/>
                  <a:gd name="T35" fmla="*/ 444 h 1308"/>
                  <a:gd name="T36" fmla="*/ 20 w 123"/>
                  <a:gd name="T37" fmla="*/ 466 h 1308"/>
                  <a:gd name="T38" fmla="*/ 38 w 123"/>
                  <a:gd name="T39" fmla="*/ 506 h 1308"/>
                  <a:gd name="T40" fmla="*/ 46 w 123"/>
                  <a:gd name="T41" fmla="*/ 534 h 1308"/>
                  <a:gd name="T42" fmla="*/ 29 w 123"/>
                  <a:gd name="T43" fmla="*/ 540 h 1308"/>
                  <a:gd name="T44" fmla="*/ 34 w 123"/>
                  <a:gd name="T45" fmla="*/ 584 h 1308"/>
                  <a:gd name="T46" fmla="*/ 42 w 123"/>
                  <a:gd name="T47" fmla="*/ 607 h 1308"/>
                  <a:gd name="T48" fmla="*/ 29 w 123"/>
                  <a:gd name="T49" fmla="*/ 633 h 1308"/>
                  <a:gd name="T50" fmla="*/ 1 w 123"/>
                  <a:gd name="T51" fmla="*/ 647 h 1308"/>
                  <a:gd name="T52" fmla="*/ 22 w 123"/>
                  <a:gd name="T53" fmla="*/ 602 h 1308"/>
                  <a:gd name="T54" fmla="*/ 12 w 123"/>
                  <a:gd name="T55" fmla="*/ 566 h 1308"/>
                  <a:gd name="T56" fmla="*/ 15 w 123"/>
                  <a:gd name="T57" fmla="*/ 534 h 1308"/>
                  <a:gd name="T58" fmla="*/ 23 w 123"/>
                  <a:gd name="T59" fmla="*/ 518 h 1308"/>
                  <a:gd name="T60" fmla="*/ 5 w 123"/>
                  <a:gd name="T61" fmla="*/ 478 h 1308"/>
                  <a:gd name="T62" fmla="*/ 5 w 123"/>
                  <a:gd name="T63" fmla="*/ 438 h 1308"/>
                  <a:gd name="T64" fmla="*/ 27 w 123"/>
                  <a:gd name="T65" fmla="*/ 419 h 1308"/>
                  <a:gd name="T66" fmla="*/ 22 w 123"/>
                  <a:gd name="T67" fmla="*/ 390 h 1308"/>
                  <a:gd name="T68" fmla="*/ 16 w 123"/>
                  <a:gd name="T69" fmla="*/ 356 h 1308"/>
                  <a:gd name="T70" fmla="*/ 34 w 123"/>
                  <a:gd name="T71" fmla="*/ 334 h 1308"/>
                  <a:gd name="T72" fmla="*/ 26 w 123"/>
                  <a:gd name="T73" fmla="*/ 310 h 1308"/>
                  <a:gd name="T74" fmla="*/ 5 w 123"/>
                  <a:gd name="T75" fmla="*/ 272 h 1308"/>
                  <a:gd name="T76" fmla="*/ 9 w 123"/>
                  <a:gd name="T77" fmla="*/ 246 h 1308"/>
                  <a:gd name="T78" fmla="*/ 27 w 123"/>
                  <a:gd name="T79" fmla="*/ 225 h 1308"/>
                  <a:gd name="T80" fmla="*/ 8 w 123"/>
                  <a:gd name="T81" fmla="*/ 176 h 1308"/>
                  <a:gd name="T82" fmla="*/ 0 w 123"/>
                  <a:gd name="T83" fmla="*/ 148 h 1308"/>
                  <a:gd name="T84" fmla="*/ 16 w 123"/>
                  <a:gd name="T85" fmla="*/ 126 h 1308"/>
                  <a:gd name="T86" fmla="*/ 23 w 123"/>
                  <a:gd name="T87" fmla="*/ 111 h 1308"/>
                  <a:gd name="T88" fmla="*/ 5 w 123"/>
                  <a:gd name="T89" fmla="*/ 88 h 1308"/>
                  <a:gd name="T90" fmla="*/ 12 w 123"/>
                  <a:gd name="T91" fmla="*/ 66 h 1308"/>
                  <a:gd name="T92" fmla="*/ 34 w 123"/>
                  <a:gd name="T93" fmla="*/ 51 h 1308"/>
                  <a:gd name="T94" fmla="*/ 34 w 123"/>
                  <a:gd name="T95" fmla="*/ 34 h 1308"/>
                  <a:gd name="T96" fmla="*/ 23 w 123"/>
                  <a:gd name="T97" fmla="*/ 11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308"/>
                  <a:gd name="T149" fmla="*/ 123 w 123"/>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pPr eaLnBrk="0" hangingPunct="0"/>
                <a:endParaRPr lang="en-US"/>
              </a:p>
            </p:txBody>
          </p:sp>
          <p:sp>
            <p:nvSpPr>
              <p:cNvPr id="16453" name="Freeform 117"/>
              <p:cNvSpPr>
                <a:spLocks/>
              </p:cNvSpPr>
              <p:nvPr/>
            </p:nvSpPr>
            <p:spPr bwMode="auto">
              <a:xfrm>
                <a:off x="1817" y="1797"/>
                <a:ext cx="58" cy="529"/>
              </a:xfrm>
              <a:custGeom>
                <a:avLst/>
                <a:gdLst>
                  <a:gd name="T0" fmla="*/ 52 w 115"/>
                  <a:gd name="T1" fmla="*/ 14 h 1058"/>
                  <a:gd name="T2" fmla="*/ 54 w 115"/>
                  <a:gd name="T3" fmla="*/ 51 h 1058"/>
                  <a:gd name="T4" fmla="*/ 30 w 115"/>
                  <a:gd name="T5" fmla="*/ 66 h 1058"/>
                  <a:gd name="T6" fmla="*/ 37 w 115"/>
                  <a:gd name="T7" fmla="*/ 106 h 1058"/>
                  <a:gd name="T8" fmla="*/ 48 w 115"/>
                  <a:gd name="T9" fmla="*/ 145 h 1058"/>
                  <a:gd name="T10" fmla="*/ 33 w 115"/>
                  <a:gd name="T11" fmla="*/ 165 h 1058"/>
                  <a:gd name="T12" fmla="*/ 37 w 115"/>
                  <a:gd name="T13" fmla="*/ 198 h 1058"/>
                  <a:gd name="T14" fmla="*/ 48 w 115"/>
                  <a:gd name="T15" fmla="*/ 233 h 1058"/>
                  <a:gd name="T16" fmla="*/ 41 w 115"/>
                  <a:gd name="T17" fmla="*/ 260 h 1058"/>
                  <a:gd name="T18" fmla="*/ 28 w 115"/>
                  <a:gd name="T19" fmla="*/ 283 h 1058"/>
                  <a:gd name="T20" fmla="*/ 44 w 115"/>
                  <a:gd name="T21" fmla="*/ 329 h 1058"/>
                  <a:gd name="T22" fmla="*/ 48 w 115"/>
                  <a:gd name="T23" fmla="*/ 360 h 1058"/>
                  <a:gd name="T24" fmla="*/ 21 w 115"/>
                  <a:gd name="T25" fmla="*/ 382 h 1058"/>
                  <a:gd name="T26" fmla="*/ 28 w 115"/>
                  <a:gd name="T27" fmla="*/ 428 h 1058"/>
                  <a:gd name="T28" fmla="*/ 36 w 115"/>
                  <a:gd name="T29" fmla="*/ 468 h 1058"/>
                  <a:gd name="T30" fmla="*/ 21 w 115"/>
                  <a:gd name="T31" fmla="*/ 492 h 1058"/>
                  <a:gd name="T32" fmla="*/ 14 w 115"/>
                  <a:gd name="T33" fmla="*/ 524 h 1058"/>
                  <a:gd name="T34" fmla="*/ 6 w 115"/>
                  <a:gd name="T35" fmla="*/ 510 h 1058"/>
                  <a:gd name="T36" fmla="*/ 21 w 115"/>
                  <a:gd name="T37" fmla="*/ 473 h 1058"/>
                  <a:gd name="T38" fmla="*/ 14 w 115"/>
                  <a:gd name="T39" fmla="*/ 419 h 1058"/>
                  <a:gd name="T40" fmla="*/ 10 w 115"/>
                  <a:gd name="T41" fmla="*/ 378 h 1058"/>
                  <a:gd name="T42" fmla="*/ 30 w 115"/>
                  <a:gd name="T43" fmla="*/ 351 h 1058"/>
                  <a:gd name="T44" fmla="*/ 14 w 115"/>
                  <a:gd name="T45" fmla="*/ 312 h 1058"/>
                  <a:gd name="T46" fmla="*/ 10 w 115"/>
                  <a:gd name="T47" fmla="*/ 275 h 1058"/>
                  <a:gd name="T48" fmla="*/ 25 w 115"/>
                  <a:gd name="T49" fmla="*/ 246 h 1058"/>
                  <a:gd name="T50" fmla="*/ 32 w 115"/>
                  <a:gd name="T51" fmla="*/ 224 h 1058"/>
                  <a:gd name="T52" fmla="*/ 17 w 115"/>
                  <a:gd name="T53" fmla="*/ 187 h 1058"/>
                  <a:gd name="T54" fmla="*/ 21 w 115"/>
                  <a:gd name="T55" fmla="*/ 156 h 1058"/>
                  <a:gd name="T56" fmla="*/ 30 w 115"/>
                  <a:gd name="T57" fmla="*/ 134 h 1058"/>
                  <a:gd name="T58" fmla="*/ 19 w 115"/>
                  <a:gd name="T59" fmla="*/ 101 h 1058"/>
                  <a:gd name="T60" fmla="*/ 15 w 115"/>
                  <a:gd name="T61" fmla="*/ 65 h 1058"/>
                  <a:gd name="T62" fmla="*/ 32 w 115"/>
                  <a:gd name="T63" fmla="*/ 40 h 1058"/>
                  <a:gd name="T64" fmla="*/ 33 w 115"/>
                  <a:gd name="T65" fmla="*/ 17 h 1058"/>
                  <a:gd name="T66" fmla="*/ 44 w 115"/>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
                  <a:gd name="T103" fmla="*/ 0 h 1058"/>
                  <a:gd name="T104" fmla="*/ 115 w 115"/>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pPr eaLnBrk="0" hangingPunct="0"/>
                <a:endParaRPr lang="en-US"/>
              </a:p>
            </p:txBody>
          </p:sp>
          <p:sp>
            <p:nvSpPr>
              <p:cNvPr id="16454" name="Freeform 118"/>
              <p:cNvSpPr>
                <a:spLocks/>
              </p:cNvSpPr>
              <p:nvPr/>
            </p:nvSpPr>
            <p:spPr bwMode="auto">
              <a:xfrm>
                <a:off x="1725" y="1734"/>
                <a:ext cx="132" cy="114"/>
              </a:xfrm>
              <a:custGeom>
                <a:avLst/>
                <a:gdLst>
                  <a:gd name="T0" fmla="*/ 132 w 264"/>
                  <a:gd name="T1" fmla="*/ 92 h 227"/>
                  <a:gd name="T2" fmla="*/ 92 w 264"/>
                  <a:gd name="T3" fmla="*/ 59 h 227"/>
                  <a:gd name="T4" fmla="*/ 58 w 264"/>
                  <a:gd name="T5" fmla="*/ 30 h 227"/>
                  <a:gd name="T6" fmla="*/ 28 w 264"/>
                  <a:gd name="T7" fmla="*/ 0 h 227"/>
                  <a:gd name="T8" fmla="*/ 0 w 264"/>
                  <a:gd name="T9" fmla="*/ 0 h 227"/>
                  <a:gd name="T10" fmla="*/ 66 w 264"/>
                  <a:gd name="T11" fmla="*/ 48 h 227"/>
                  <a:gd name="T12" fmla="*/ 97 w 264"/>
                  <a:gd name="T13" fmla="*/ 77 h 227"/>
                  <a:gd name="T14" fmla="*/ 124 w 264"/>
                  <a:gd name="T15" fmla="*/ 114 h 227"/>
                  <a:gd name="T16" fmla="*/ 132 w 264"/>
                  <a:gd name="T17" fmla="*/ 92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227"/>
                  <a:gd name="T29" fmla="*/ 264 w 26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pPr eaLnBrk="0" hangingPunct="0"/>
                <a:endParaRPr lang="en-US"/>
              </a:p>
            </p:txBody>
          </p:sp>
          <p:sp>
            <p:nvSpPr>
              <p:cNvPr id="16455" name="Freeform 119"/>
              <p:cNvSpPr>
                <a:spLocks/>
              </p:cNvSpPr>
              <p:nvPr/>
            </p:nvSpPr>
            <p:spPr bwMode="auto">
              <a:xfrm>
                <a:off x="1724" y="1799"/>
                <a:ext cx="114" cy="94"/>
              </a:xfrm>
              <a:custGeom>
                <a:avLst/>
                <a:gdLst>
                  <a:gd name="T0" fmla="*/ 114 w 228"/>
                  <a:gd name="T1" fmla="*/ 59 h 187"/>
                  <a:gd name="T2" fmla="*/ 85 w 228"/>
                  <a:gd name="T3" fmla="*/ 48 h 187"/>
                  <a:gd name="T4" fmla="*/ 62 w 228"/>
                  <a:gd name="T5" fmla="*/ 29 h 187"/>
                  <a:gd name="T6" fmla="*/ 23 w 228"/>
                  <a:gd name="T7" fmla="*/ 0 h 187"/>
                  <a:gd name="T8" fmla="*/ 0 w 228"/>
                  <a:gd name="T9" fmla="*/ 0 h 187"/>
                  <a:gd name="T10" fmla="*/ 52 w 228"/>
                  <a:gd name="T11" fmla="*/ 29 h 187"/>
                  <a:gd name="T12" fmla="*/ 72 w 228"/>
                  <a:gd name="T13" fmla="*/ 49 h 187"/>
                  <a:gd name="T14" fmla="*/ 114 w 228"/>
                  <a:gd name="T15" fmla="*/ 94 h 187"/>
                  <a:gd name="T16" fmla="*/ 112 w 228"/>
                  <a:gd name="T17" fmla="*/ 66 h 187"/>
                  <a:gd name="T18" fmla="*/ 114 w 228"/>
                  <a:gd name="T19" fmla="*/ 59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7"/>
                  <a:gd name="T32" fmla="*/ 228 w 228"/>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pPr eaLnBrk="0" hangingPunct="0"/>
                <a:endParaRPr lang="en-US"/>
              </a:p>
            </p:txBody>
          </p:sp>
          <p:sp>
            <p:nvSpPr>
              <p:cNvPr id="16456" name="Freeform 120"/>
              <p:cNvSpPr>
                <a:spLocks/>
              </p:cNvSpPr>
              <p:nvPr/>
            </p:nvSpPr>
            <p:spPr bwMode="auto">
              <a:xfrm>
                <a:off x="1707" y="1855"/>
                <a:ext cx="134" cy="145"/>
              </a:xfrm>
              <a:custGeom>
                <a:avLst/>
                <a:gdLst>
                  <a:gd name="T0" fmla="*/ 131 w 270"/>
                  <a:gd name="T1" fmla="*/ 108 h 290"/>
                  <a:gd name="T2" fmla="*/ 95 w 270"/>
                  <a:gd name="T3" fmla="*/ 75 h 290"/>
                  <a:gd name="T4" fmla="*/ 80 w 270"/>
                  <a:gd name="T5" fmla="*/ 53 h 290"/>
                  <a:gd name="T6" fmla="*/ 51 w 270"/>
                  <a:gd name="T7" fmla="*/ 31 h 290"/>
                  <a:gd name="T8" fmla="*/ 25 w 270"/>
                  <a:gd name="T9" fmla="*/ 11 h 290"/>
                  <a:gd name="T10" fmla="*/ 7 w 270"/>
                  <a:gd name="T11" fmla="*/ 0 h 290"/>
                  <a:gd name="T12" fmla="*/ 0 w 270"/>
                  <a:gd name="T13" fmla="*/ 0 h 290"/>
                  <a:gd name="T14" fmla="*/ 0 w 270"/>
                  <a:gd name="T15" fmla="*/ 11 h 290"/>
                  <a:gd name="T16" fmla="*/ 22 w 270"/>
                  <a:gd name="T17" fmla="*/ 26 h 290"/>
                  <a:gd name="T18" fmla="*/ 62 w 270"/>
                  <a:gd name="T19" fmla="*/ 51 h 290"/>
                  <a:gd name="T20" fmla="*/ 91 w 270"/>
                  <a:gd name="T21" fmla="*/ 81 h 290"/>
                  <a:gd name="T22" fmla="*/ 112 w 270"/>
                  <a:gd name="T23" fmla="*/ 114 h 290"/>
                  <a:gd name="T24" fmla="*/ 134 w 270"/>
                  <a:gd name="T25" fmla="*/ 145 h 290"/>
                  <a:gd name="T26" fmla="*/ 131 w 270"/>
                  <a:gd name="T27" fmla="*/ 108 h 2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290"/>
                  <a:gd name="T44" fmla="*/ 270 w 270"/>
                  <a:gd name="T45" fmla="*/ 290 h 2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pPr eaLnBrk="0" hangingPunct="0"/>
                <a:endParaRPr lang="en-US"/>
              </a:p>
            </p:txBody>
          </p:sp>
          <p:sp>
            <p:nvSpPr>
              <p:cNvPr id="16457" name="Freeform 121"/>
              <p:cNvSpPr>
                <a:spLocks/>
              </p:cNvSpPr>
              <p:nvPr/>
            </p:nvSpPr>
            <p:spPr bwMode="auto">
              <a:xfrm>
                <a:off x="1720" y="1973"/>
                <a:ext cx="104" cy="85"/>
              </a:xfrm>
              <a:custGeom>
                <a:avLst/>
                <a:gdLst>
                  <a:gd name="T0" fmla="*/ 104 w 210"/>
                  <a:gd name="T1" fmla="*/ 70 h 169"/>
                  <a:gd name="T2" fmla="*/ 75 w 210"/>
                  <a:gd name="T3" fmla="*/ 38 h 169"/>
                  <a:gd name="T4" fmla="*/ 44 w 210"/>
                  <a:gd name="T5" fmla="*/ 19 h 169"/>
                  <a:gd name="T6" fmla="*/ 18 w 210"/>
                  <a:gd name="T7" fmla="*/ 5 h 169"/>
                  <a:gd name="T8" fmla="*/ 0 w 210"/>
                  <a:gd name="T9" fmla="*/ 0 h 169"/>
                  <a:gd name="T10" fmla="*/ 12 w 210"/>
                  <a:gd name="T11" fmla="*/ 19 h 169"/>
                  <a:gd name="T12" fmla="*/ 44 w 210"/>
                  <a:gd name="T13" fmla="*/ 37 h 169"/>
                  <a:gd name="T14" fmla="*/ 70 w 210"/>
                  <a:gd name="T15" fmla="*/ 64 h 169"/>
                  <a:gd name="T16" fmla="*/ 82 w 210"/>
                  <a:gd name="T17" fmla="*/ 82 h 169"/>
                  <a:gd name="T18" fmla="*/ 93 w 210"/>
                  <a:gd name="T19" fmla="*/ 85 h 169"/>
                  <a:gd name="T20" fmla="*/ 103 w 210"/>
                  <a:gd name="T21" fmla="*/ 79 h 169"/>
                  <a:gd name="T22" fmla="*/ 104 w 210"/>
                  <a:gd name="T23" fmla="*/ 7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169"/>
                  <a:gd name="T38" fmla="*/ 210 w 210"/>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pPr eaLnBrk="0" hangingPunct="0"/>
                <a:endParaRPr lang="en-US"/>
              </a:p>
            </p:txBody>
          </p:sp>
          <p:sp>
            <p:nvSpPr>
              <p:cNvPr id="16458" name="Freeform 122"/>
              <p:cNvSpPr>
                <a:spLocks/>
              </p:cNvSpPr>
              <p:nvPr/>
            </p:nvSpPr>
            <p:spPr bwMode="auto">
              <a:xfrm>
                <a:off x="1707" y="2032"/>
                <a:ext cx="116" cy="106"/>
              </a:xfrm>
              <a:custGeom>
                <a:avLst/>
                <a:gdLst>
                  <a:gd name="T0" fmla="*/ 116 w 231"/>
                  <a:gd name="T1" fmla="*/ 98 h 210"/>
                  <a:gd name="T2" fmla="*/ 86 w 231"/>
                  <a:gd name="T3" fmla="*/ 67 h 210"/>
                  <a:gd name="T4" fmla="*/ 49 w 231"/>
                  <a:gd name="T5" fmla="*/ 28 h 210"/>
                  <a:gd name="T6" fmla="*/ 27 w 231"/>
                  <a:gd name="T7" fmla="*/ 10 h 210"/>
                  <a:gd name="T8" fmla="*/ 10 w 231"/>
                  <a:gd name="T9" fmla="*/ 0 h 210"/>
                  <a:gd name="T10" fmla="*/ 0 w 231"/>
                  <a:gd name="T11" fmla="*/ 6 h 210"/>
                  <a:gd name="T12" fmla="*/ 19 w 231"/>
                  <a:gd name="T13" fmla="*/ 22 h 210"/>
                  <a:gd name="T14" fmla="*/ 53 w 231"/>
                  <a:gd name="T15" fmla="*/ 56 h 210"/>
                  <a:gd name="T16" fmla="*/ 84 w 231"/>
                  <a:gd name="T17" fmla="*/ 89 h 210"/>
                  <a:gd name="T18" fmla="*/ 104 w 231"/>
                  <a:gd name="T19" fmla="*/ 106 h 210"/>
                  <a:gd name="T20" fmla="*/ 110 w 231"/>
                  <a:gd name="T21" fmla="*/ 106 h 210"/>
                  <a:gd name="T22" fmla="*/ 116 w 231"/>
                  <a:gd name="T23" fmla="*/ 98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210"/>
                  <a:gd name="T38" fmla="*/ 231 w 231"/>
                  <a:gd name="T39" fmla="*/ 210 h 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pPr eaLnBrk="0" hangingPunct="0"/>
                <a:endParaRPr lang="en-US"/>
              </a:p>
            </p:txBody>
          </p:sp>
          <p:sp>
            <p:nvSpPr>
              <p:cNvPr id="16459" name="Freeform 123"/>
              <p:cNvSpPr>
                <a:spLocks/>
              </p:cNvSpPr>
              <p:nvPr/>
            </p:nvSpPr>
            <p:spPr bwMode="auto">
              <a:xfrm>
                <a:off x="1721" y="2121"/>
                <a:ext cx="81" cy="83"/>
              </a:xfrm>
              <a:custGeom>
                <a:avLst/>
                <a:gdLst>
                  <a:gd name="T0" fmla="*/ 80 w 163"/>
                  <a:gd name="T1" fmla="*/ 70 h 167"/>
                  <a:gd name="T2" fmla="*/ 46 w 163"/>
                  <a:gd name="T3" fmla="*/ 21 h 167"/>
                  <a:gd name="T4" fmla="*/ 14 w 163"/>
                  <a:gd name="T5" fmla="*/ 3 h 167"/>
                  <a:gd name="T6" fmla="*/ 0 w 163"/>
                  <a:gd name="T7" fmla="*/ 0 h 167"/>
                  <a:gd name="T8" fmla="*/ 3 w 163"/>
                  <a:gd name="T9" fmla="*/ 9 h 167"/>
                  <a:gd name="T10" fmla="*/ 40 w 163"/>
                  <a:gd name="T11" fmla="*/ 37 h 167"/>
                  <a:gd name="T12" fmla="*/ 76 w 163"/>
                  <a:gd name="T13" fmla="*/ 80 h 167"/>
                  <a:gd name="T14" fmla="*/ 81 w 163"/>
                  <a:gd name="T15" fmla="*/ 83 h 167"/>
                  <a:gd name="T16" fmla="*/ 80 w 163"/>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167"/>
                  <a:gd name="T29" fmla="*/ 163 w 163"/>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pPr eaLnBrk="0" hangingPunct="0"/>
                <a:endParaRPr lang="en-US"/>
              </a:p>
            </p:txBody>
          </p:sp>
          <p:sp>
            <p:nvSpPr>
              <p:cNvPr id="16460" name="Freeform 124"/>
              <p:cNvSpPr>
                <a:spLocks/>
              </p:cNvSpPr>
              <p:nvPr/>
            </p:nvSpPr>
            <p:spPr bwMode="auto">
              <a:xfrm>
                <a:off x="1724" y="2202"/>
                <a:ext cx="55" cy="63"/>
              </a:xfrm>
              <a:custGeom>
                <a:avLst/>
                <a:gdLst>
                  <a:gd name="T0" fmla="*/ 52 w 109"/>
                  <a:gd name="T1" fmla="*/ 48 h 126"/>
                  <a:gd name="T2" fmla="*/ 26 w 109"/>
                  <a:gd name="T3" fmla="*/ 11 h 126"/>
                  <a:gd name="T4" fmla="*/ 2 w 109"/>
                  <a:gd name="T5" fmla="*/ 0 h 126"/>
                  <a:gd name="T6" fmla="*/ 0 w 109"/>
                  <a:gd name="T7" fmla="*/ 11 h 126"/>
                  <a:gd name="T8" fmla="*/ 11 w 109"/>
                  <a:gd name="T9" fmla="*/ 30 h 126"/>
                  <a:gd name="T10" fmla="*/ 41 w 109"/>
                  <a:gd name="T11" fmla="*/ 54 h 126"/>
                  <a:gd name="T12" fmla="*/ 49 w 109"/>
                  <a:gd name="T13" fmla="*/ 63 h 126"/>
                  <a:gd name="T14" fmla="*/ 55 w 109"/>
                  <a:gd name="T15" fmla="*/ 59 h 126"/>
                  <a:gd name="T16" fmla="*/ 52 w 109"/>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6"/>
                  <a:gd name="T29" fmla="*/ 109 w 109"/>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pPr eaLnBrk="0" hangingPunct="0"/>
                <a:endParaRPr lang="en-US"/>
              </a:p>
            </p:txBody>
          </p:sp>
          <p:sp>
            <p:nvSpPr>
              <p:cNvPr id="16461" name="Freeform 125"/>
              <p:cNvSpPr>
                <a:spLocks/>
              </p:cNvSpPr>
              <p:nvPr/>
            </p:nvSpPr>
            <p:spPr bwMode="auto">
              <a:xfrm>
                <a:off x="1728" y="2285"/>
                <a:ext cx="70" cy="71"/>
              </a:xfrm>
              <a:custGeom>
                <a:avLst/>
                <a:gdLst>
                  <a:gd name="T0" fmla="*/ 70 w 139"/>
                  <a:gd name="T1" fmla="*/ 71 h 143"/>
                  <a:gd name="T2" fmla="*/ 60 w 139"/>
                  <a:gd name="T3" fmla="*/ 60 h 143"/>
                  <a:gd name="T4" fmla="*/ 41 w 139"/>
                  <a:gd name="T5" fmla="*/ 31 h 143"/>
                  <a:gd name="T6" fmla="*/ 12 w 139"/>
                  <a:gd name="T7" fmla="*/ 0 h 143"/>
                  <a:gd name="T8" fmla="*/ 0 w 139"/>
                  <a:gd name="T9" fmla="*/ 0 h 143"/>
                  <a:gd name="T10" fmla="*/ 5 w 139"/>
                  <a:gd name="T11" fmla="*/ 11 h 143"/>
                  <a:gd name="T12" fmla="*/ 27 w 139"/>
                  <a:gd name="T13" fmla="*/ 40 h 143"/>
                  <a:gd name="T14" fmla="*/ 49 w 139"/>
                  <a:gd name="T15" fmla="*/ 70 h 143"/>
                  <a:gd name="T16" fmla="*/ 70 w 139"/>
                  <a:gd name="T17" fmla="*/ 71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3"/>
                  <a:gd name="T29" fmla="*/ 139 w 139"/>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pPr eaLnBrk="0" hangingPunct="0"/>
                <a:endParaRPr lang="en-US"/>
              </a:p>
            </p:txBody>
          </p:sp>
          <p:sp>
            <p:nvSpPr>
              <p:cNvPr id="16462" name="Freeform 126"/>
              <p:cNvSpPr>
                <a:spLocks/>
              </p:cNvSpPr>
              <p:nvPr/>
            </p:nvSpPr>
            <p:spPr bwMode="auto">
              <a:xfrm>
                <a:off x="1823" y="1693"/>
                <a:ext cx="213" cy="791"/>
              </a:xfrm>
              <a:custGeom>
                <a:avLst/>
                <a:gdLst>
                  <a:gd name="T0" fmla="*/ 30 w 427"/>
                  <a:gd name="T1" fmla="*/ 97 h 1582"/>
                  <a:gd name="T2" fmla="*/ 38 w 427"/>
                  <a:gd name="T3" fmla="*/ 140 h 1582"/>
                  <a:gd name="T4" fmla="*/ 20 w 427"/>
                  <a:gd name="T5" fmla="*/ 170 h 1582"/>
                  <a:gd name="T6" fmla="*/ 22 w 427"/>
                  <a:gd name="T7" fmla="*/ 210 h 1582"/>
                  <a:gd name="T8" fmla="*/ 33 w 427"/>
                  <a:gd name="T9" fmla="*/ 243 h 1582"/>
                  <a:gd name="T10" fmla="*/ 15 w 427"/>
                  <a:gd name="T11" fmla="*/ 276 h 1582"/>
                  <a:gd name="T12" fmla="*/ 34 w 427"/>
                  <a:gd name="T13" fmla="*/ 334 h 1582"/>
                  <a:gd name="T14" fmla="*/ 12 w 427"/>
                  <a:gd name="T15" fmla="*/ 382 h 1582"/>
                  <a:gd name="T16" fmla="*/ 23 w 427"/>
                  <a:gd name="T17" fmla="*/ 429 h 1582"/>
                  <a:gd name="T18" fmla="*/ 29 w 427"/>
                  <a:gd name="T19" fmla="*/ 463 h 1582"/>
                  <a:gd name="T20" fmla="*/ 7 w 427"/>
                  <a:gd name="T21" fmla="*/ 492 h 1582"/>
                  <a:gd name="T22" fmla="*/ 20 w 427"/>
                  <a:gd name="T23" fmla="*/ 554 h 1582"/>
                  <a:gd name="T24" fmla="*/ 18 w 427"/>
                  <a:gd name="T25" fmla="*/ 587 h 1582"/>
                  <a:gd name="T26" fmla="*/ 0 w 427"/>
                  <a:gd name="T27" fmla="*/ 628 h 1582"/>
                  <a:gd name="T28" fmla="*/ 11 w 427"/>
                  <a:gd name="T29" fmla="*/ 662 h 1582"/>
                  <a:gd name="T30" fmla="*/ 12 w 427"/>
                  <a:gd name="T31" fmla="*/ 694 h 1582"/>
                  <a:gd name="T32" fmla="*/ 15 w 427"/>
                  <a:gd name="T33" fmla="*/ 727 h 1582"/>
                  <a:gd name="T34" fmla="*/ 30 w 427"/>
                  <a:gd name="T35" fmla="*/ 756 h 1582"/>
                  <a:gd name="T36" fmla="*/ 33 w 427"/>
                  <a:gd name="T37" fmla="*/ 791 h 1582"/>
                  <a:gd name="T38" fmla="*/ 80 w 427"/>
                  <a:gd name="T39" fmla="*/ 762 h 1582"/>
                  <a:gd name="T40" fmla="*/ 137 w 427"/>
                  <a:gd name="T41" fmla="*/ 754 h 1582"/>
                  <a:gd name="T42" fmla="*/ 176 w 427"/>
                  <a:gd name="T43" fmla="*/ 738 h 1582"/>
                  <a:gd name="T44" fmla="*/ 188 w 427"/>
                  <a:gd name="T45" fmla="*/ 716 h 1582"/>
                  <a:gd name="T46" fmla="*/ 193 w 427"/>
                  <a:gd name="T47" fmla="*/ 672 h 1582"/>
                  <a:gd name="T48" fmla="*/ 184 w 427"/>
                  <a:gd name="T49" fmla="*/ 615 h 1582"/>
                  <a:gd name="T50" fmla="*/ 174 w 427"/>
                  <a:gd name="T51" fmla="*/ 584 h 1582"/>
                  <a:gd name="T52" fmla="*/ 180 w 427"/>
                  <a:gd name="T53" fmla="*/ 547 h 1582"/>
                  <a:gd name="T54" fmla="*/ 162 w 427"/>
                  <a:gd name="T55" fmla="*/ 506 h 1582"/>
                  <a:gd name="T56" fmla="*/ 187 w 427"/>
                  <a:gd name="T57" fmla="*/ 474 h 1582"/>
                  <a:gd name="T58" fmla="*/ 169 w 427"/>
                  <a:gd name="T59" fmla="*/ 429 h 1582"/>
                  <a:gd name="T60" fmla="*/ 159 w 427"/>
                  <a:gd name="T61" fmla="*/ 386 h 1582"/>
                  <a:gd name="T62" fmla="*/ 196 w 427"/>
                  <a:gd name="T63" fmla="*/ 354 h 1582"/>
                  <a:gd name="T64" fmla="*/ 184 w 427"/>
                  <a:gd name="T65" fmla="*/ 330 h 1582"/>
                  <a:gd name="T66" fmla="*/ 184 w 427"/>
                  <a:gd name="T67" fmla="*/ 290 h 1582"/>
                  <a:gd name="T68" fmla="*/ 167 w 427"/>
                  <a:gd name="T69" fmla="*/ 264 h 1582"/>
                  <a:gd name="T70" fmla="*/ 180 w 427"/>
                  <a:gd name="T71" fmla="*/ 232 h 1582"/>
                  <a:gd name="T72" fmla="*/ 169 w 427"/>
                  <a:gd name="T73" fmla="*/ 206 h 1582"/>
                  <a:gd name="T74" fmla="*/ 169 w 427"/>
                  <a:gd name="T75" fmla="*/ 185 h 1582"/>
                  <a:gd name="T76" fmla="*/ 181 w 427"/>
                  <a:gd name="T77" fmla="*/ 165 h 1582"/>
                  <a:gd name="T78" fmla="*/ 165 w 427"/>
                  <a:gd name="T79" fmla="*/ 140 h 1582"/>
                  <a:gd name="T80" fmla="*/ 162 w 427"/>
                  <a:gd name="T81" fmla="*/ 102 h 1582"/>
                  <a:gd name="T82" fmla="*/ 203 w 427"/>
                  <a:gd name="T83" fmla="*/ 56 h 1582"/>
                  <a:gd name="T84" fmla="*/ 213 w 427"/>
                  <a:gd name="T85" fmla="*/ 6 h 1582"/>
                  <a:gd name="T86" fmla="*/ 188 w 427"/>
                  <a:gd name="T87" fmla="*/ 6 h 1582"/>
                  <a:gd name="T88" fmla="*/ 117 w 427"/>
                  <a:gd name="T89" fmla="*/ 45 h 1582"/>
                  <a:gd name="T90" fmla="*/ 58 w 427"/>
                  <a:gd name="T91" fmla="*/ 67 h 15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2"/>
                  <a:gd name="T140" fmla="*/ 427 w 427"/>
                  <a:gd name="T141" fmla="*/ 1582 h 15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pPr eaLnBrk="0" hangingPunct="0"/>
                <a:endParaRPr lang="en-US"/>
              </a:p>
            </p:txBody>
          </p:sp>
          <p:sp>
            <p:nvSpPr>
              <p:cNvPr id="16463" name="Freeform 127"/>
              <p:cNvSpPr>
                <a:spLocks/>
              </p:cNvSpPr>
              <p:nvPr/>
            </p:nvSpPr>
            <p:spPr bwMode="auto">
              <a:xfrm>
                <a:off x="1674" y="1687"/>
                <a:ext cx="381" cy="809"/>
              </a:xfrm>
              <a:custGeom>
                <a:avLst/>
                <a:gdLst>
                  <a:gd name="T0" fmla="*/ 249 w 763"/>
                  <a:gd name="T1" fmla="*/ 760 h 1619"/>
                  <a:gd name="T2" fmla="*/ 175 w 763"/>
                  <a:gd name="T3" fmla="*/ 786 h 1619"/>
                  <a:gd name="T4" fmla="*/ 30 w 763"/>
                  <a:gd name="T5" fmla="*/ 655 h 1619"/>
                  <a:gd name="T6" fmla="*/ 23 w 763"/>
                  <a:gd name="T7" fmla="*/ 677 h 1619"/>
                  <a:gd name="T8" fmla="*/ 180 w 763"/>
                  <a:gd name="T9" fmla="*/ 809 h 1619"/>
                  <a:gd name="T10" fmla="*/ 256 w 763"/>
                  <a:gd name="T11" fmla="*/ 769 h 1619"/>
                  <a:gd name="T12" fmla="*/ 360 w 763"/>
                  <a:gd name="T13" fmla="*/ 735 h 1619"/>
                  <a:gd name="T14" fmla="*/ 355 w 763"/>
                  <a:gd name="T15" fmla="*/ 677 h 1619"/>
                  <a:gd name="T16" fmla="*/ 335 w 763"/>
                  <a:gd name="T17" fmla="*/ 613 h 1619"/>
                  <a:gd name="T18" fmla="*/ 344 w 763"/>
                  <a:gd name="T19" fmla="*/ 562 h 1619"/>
                  <a:gd name="T20" fmla="*/ 322 w 763"/>
                  <a:gd name="T21" fmla="*/ 512 h 1619"/>
                  <a:gd name="T22" fmla="*/ 333 w 763"/>
                  <a:gd name="T23" fmla="*/ 453 h 1619"/>
                  <a:gd name="T24" fmla="*/ 342 w 763"/>
                  <a:gd name="T25" fmla="*/ 394 h 1619"/>
                  <a:gd name="T26" fmla="*/ 344 w 763"/>
                  <a:gd name="T27" fmla="*/ 320 h 1619"/>
                  <a:gd name="T28" fmla="*/ 330 w 763"/>
                  <a:gd name="T29" fmla="*/ 258 h 1619"/>
                  <a:gd name="T30" fmla="*/ 322 w 763"/>
                  <a:gd name="T31" fmla="*/ 209 h 1619"/>
                  <a:gd name="T32" fmla="*/ 341 w 763"/>
                  <a:gd name="T33" fmla="*/ 167 h 1619"/>
                  <a:gd name="T34" fmla="*/ 331 w 763"/>
                  <a:gd name="T35" fmla="*/ 95 h 1619"/>
                  <a:gd name="T36" fmla="*/ 378 w 763"/>
                  <a:gd name="T37" fmla="*/ 8 h 1619"/>
                  <a:gd name="T38" fmla="*/ 357 w 763"/>
                  <a:gd name="T39" fmla="*/ 26 h 1619"/>
                  <a:gd name="T40" fmla="*/ 309 w 763"/>
                  <a:gd name="T41" fmla="*/ 106 h 1619"/>
                  <a:gd name="T42" fmla="*/ 239 w 763"/>
                  <a:gd name="T43" fmla="*/ 172 h 1619"/>
                  <a:gd name="T44" fmla="*/ 311 w 763"/>
                  <a:gd name="T45" fmla="*/ 148 h 1619"/>
                  <a:gd name="T46" fmla="*/ 305 w 763"/>
                  <a:gd name="T47" fmla="*/ 195 h 1619"/>
                  <a:gd name="T48" fmla="*/ 270 w 763"/>
                  <a:gd name="T49" fmla="*/ 243 h 1619"/>
                  <a:gd name="T50" fmla="*/ 320 w 763"/>
                  <a:gd name="T51" fmla="*/ 232 h 1619"/>
                  <a:gd name="T52" fmla="*/ 307 w 763"/>
                  <a:gd name="T53" fmla="*/ 269 h 1619"/>
                  <a:gd name="T54" fmla="*/ 304 w 763"/>
                  <a:gd name="T55" fmla="*/ 309 h 1619"/>
                  <a:gd name="T56" fmla="*/ 231 w 763"/>
                  <a:gd name="T57" fmla="*/ 363 h 1619"/>
                  <a:gd name="T58" fmla="*/ 312 w 763"/>
                  <a:gd name="T59" fmla="*/ 327 h 1619"/>
                  <a:gd name="T60" fmla="*/ 342 w 763"/>
                  <a:gd name="T61" fmla="*/ 363 h 1619"/>
                  <a:gd name="T62" fmla="*/ 293 w 763"/>
                  <a:gd name="T63" fmla="*/ 398 h 1619"/>
                  <a:gd name="T64" fmla="*/ 202 w 763"/>
                  <a:gd name="T65" fmla="*/ 442 h 1619"/>
                  <a:gd name="T66" fmla="*/ 305 w 763"/>
                  <a:gd name="T67" fmla="*/ 424 h 1619"/>
                  <a:gd name="T68" fmla="*/ 326 w 763"/>
                  <a:gd name="T69" fmla="*/ 492 h 1619"/>
                  <a:gd name="T70" fmla="*/ 205 w 763"/>
                  <a:gd name="T71" fmla="*/ 525 h 1619"/>
                  <a:gd name="T72" fmla="*/ 270 w 763"/>
                  <a:gd name="T73" fmla="*/ 523 h 1619"/>
                  <a:gd name="T74" fmla="*/ 312 w 763"/>
                  <a:gd name="T75" fmla="*/ 543 h 1619"/>
                  <a:gd name="T76" fmla="*/ 311 w 763"/>
                  <a:gd name="T77" fmla="*/ 584 h 1619"/>
                  <a:gd name="T78" fmla="*/ 195 w 763"/>
                  <a:gd name="T79" fmla="*/ 607 h 1619"/>
                  <a:gd name="T80" fmla="*/ 253 w 763"/>
                  <a:gd name="T81" fmla="*/ 607 h 1619"/>
                  <a:gd name="T82" fmla="*/ 318 w 763"/>
                  <a:gd name="T83" fmla="*/ 596 h 1619"/>
                  <a:gd name="T84" fmla="*/ 261 w 763"/>
                  <a:gd name="T85" fmla="*/ 651 h 1619"/>
                  <a:gd name="T86" fmla="*/ 195 w 763"/>
                  <a:gd name="T87" fmla="*/ 683 h 1619"/>
                  <a:gd name="T88" fmla="*/ 278 w 763"/>
                  <a:gd name="T89" fmla="*/ 653 h 1619"/>
                  <a:gd name="T90" fmla="*/ 327 w 763"/>
                  <a:gd name="T91" fmla="*/ 642 h 1619"/>
                  <a:gd name="T92" fmla="*/ 326 w 763"/>
                  <a:gd name="T93" fmla="*/ 690 h 1619"/>
                  <a:gd name="T94" fmla="*/ 333 w 763"/>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3"/>
                  <a:gd name="T145" fmla="*/ 0 h 1619"/>
                  <a:gd name="T146" fmla="*/ 763 w 763"/>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pPr eaLnBrk="0" hangingPunct="0"/>
                <a:endParaRPr lang="en-US"/>
              </a:p>
            </p:txBody>
          </p:sp>
          <p:sp>
            <p:nvSpPr>
              <p:cNvPr id="16464" name="Freeform 128"/>
              <p:cNvSpPr>
                <a:spLocks/>
              </p:cNvSpPr>
              <p:nvPr/>
            </p:nvSpPr>
            <p:spPr bwMode="auto">
              <a:xfrm>
                <a:off x="1876" y="2381"/>
                <a:ext cx="110" cy="36"/>
              </a:xfrm>
              <a:custGeom>
                <a:avLst/>
                <a:gdLst>
                  <a:gd name="T0" fmla="*/ 0 w 220"/>
                  <a:gd name="T1" fmla="*/ 29 h 73"/>
                  <a:gd name="T2" fmla="*/ 44 w 220"/>
                  <a:gd name="T3" fmla="*/ 28 h 73"/>
                  <a:gd name="T4" fmla="*/ 61 w 220"/>
                  <a:gd name="T5" fmla="*/ 18 h 73"/>
                  <a:gd name="T6" fmla="*/ 76 w 220"/>
                  <a:gd name="T7" fmla="*/ 7 h 73"/>
                  <a:gd name="T8" fmla="*/ 103 w 220"/>
                  <a:gd name="T9" fmla="*/ 0 h 73"/>
                  <a:gd name="T10" fmla="*/ 110 w 220"/>
                  <a:gd name="T11" fmla="*/ 7 h 73"/>
                  <a:gd name="T12" fmla="*/ 99 w 220"/>
                  <a:gd name="T13" fmla="*/ 11 h 73"/>
                  <a:gd name="T14" fmla="*/ 80 w 220"/>
                  <a:gd name="T15" fmla="*/ 21 h 73"/>
                  <a:gd name="T16" fmla="*/ 69 w 220"/>
                  <a:gd name="T17" fmla="*/ 28 h 73"/>
                  <a:gd name="T18" fmla="*/ 52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65" name="Freeform 129"/>
              <p:cNvSpPr>
                <a:spLocks/>
              </p:cNvSpPr>
              <p:nvPr/>
            </p:nvSpPr>
            <p:spPr bwMode="auto">
              <a:xfrm>
                <a:off x="1707" y="1590"/>
                <a:ext cx="320" cy="174"/>
              </a:xfrm>
              <a:custGeom>
                <a:avLst/>
                <a:gdLst>
                  <a:gd name="T0" fmla="*/ 10 w 640"/>
                  <a:gd name="T1" fmla="*/ 20 h 348"/>
                  <a:gd name="T2" fmla="*/ 48 w 640"/>
                  <a:gd name="T3" fmla="*/ 22 h 348"/>
                  <a:gd name="T4" fmla="*/ 88 w 640"/>
                  <a:gd name="T5" fmla="*/ 23 h 348"/>
                  <a:gd name="T6" fmla="*/ 114 w 640"/>
                  <a:gd name="T7" fmla="*/ 23 h 348"/>
                  <a:gd name="T8" fmla="*/ 135 w 640"/>
                  <a:gd name="T9" fmla="*/ 19 h 348"/>
                  <a:gd name="T10" fmla="*/ 168 w 640"/>
                  <a:gd name="T11" fmla="*/ 9 h 348"/>
                  <a:gd name="T12" fmla="*/ 184 w 640"/>
                  <a:gd name="T13" fmla="*/ 0 h 348"/>
                  <a:gd name="T14" fmla="*/ 205 w 640"/>
                  <a:gd name="T15" fmla="*/ 12 h 348"/>
                  <a:gd name="T16" fmla="*/ 241 w 640"/>
                  <a:gd name="T17" fmla="*/ 37 h 348"/>
                  <a:gd name="T18" fmla="*/ 267 w 640"/>
                  <a:gd name="T19" fmla="*/ 55 h 348"/>
                  <a:gd name="T20" fmla="*/ 300 w 640"/>
                  <a:gd name="T21" fmla="*/ 78 h 348"/>
                  <a:gd name="T22" fmla="*/ 320 w 640"/>
                  <a:gd name="T23" fmla="*/ 96 h 348"/>
                  <a:gd name="T24" fmla="*/ 302 w 640"/>
                  <a:gd name="T25" fmla="*/ 111 h 348"/>
                  <a:gd name="T26" fmla="*/ 283 w 640"/>
                  <a:gd name="T27" fmla="*/ 129 h 348"/>
                  <a:gd name="T28" fmla="*/ 253 w 640"/>
                  <a:gd name="T29" fmla="*/ 141 h 348"/>
                  <a:gd name="T30" fmla="*/ 223 w 640"/>
                  <a:gd name="T31" fmla="*/ 154 h 348"/>
                  <a:gd name="T32" fmla="*/ 195 w 640"/>
                  <a:gd name="T33" fmla="*/ 165 h 348"/>
                  <a:gd name="T34" fmla="*/ 169 w 640"/>
                  <a:gd name="T35" fmla="*/ 169 h 348"/>
                  <a:gd name="T36" fmla="*/ 142 w 640"/>
                  <a:gd name="T37" fmla="*/ 174 h 348"/>
                  <a:gd name="T38" fmla="*/ 108 w 640"/>
                  <a:gd name="T39" fmla="*/ 151 h 348"/>
                  <a:gd name="T40" fmla="*/ 83 w 640"/>
                  <a:gd name="T41" fmla="*/ 130 h 348"/>
                  <a:gd name="T42" fmla="*/ 54 w 640"/>
                  <a:gd name="T43" fmla="*/ 104 h 348"/>
                  <a:gd name="T44" fmla="*/ 29 w 640"/>
                  <a:gd name="T45" fmla="*/ 78 h 348"/>
                  <a:gd name="T46" fmla="*/ 11 w 640"/>
                  <a:gd name="T47" fmla="*/ 60 h 348"/>
                  <a:gd name="T48" fmla="*/ 0 w 640"/>
                  <a:gd name="T49" fmla="*/ 35 h 348"/>
                  <a:gd name="T50" fmla="*/ 10 w 640"/>
                  <a:gd name="T51" fmla="*/ 20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8"/>
                  <a:gd name="T80" fmla="*/ 640 w 640"/>
                  <a:gd name="T81" fmla="*/ 348 h 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pPr eaLnBrk="0" hangingPunct="0"/>
                <a:endParaRPr lang="en-US"/>
              </a:p>
            </p:txBody>
          </p:sp>
          <p:sp>
            <p:nvSpPr>
              <p:cNvPr id="16466" name="Freeform 130"/>
              <p:cNvSpPr>
                <a:spLocks/>
              </p:cNvSpPr>
              <p:nvPr/>
            </p:nvSpPr>
            <p:spPr bwMode="auto">
              <a:xfrm>
                <a:off x="1699" y="1585"/>
                <a:ext cx="345" cy="202"/>
              </a:xfrm>
              <a:custGeom>
                <a:avLst/>
                <a:gdLst>
                  <a:gd name="T0" fmla="*/ 169 w 691"/>
                  <a:gd name="T1" fmla="*/ 173 h 405"/>
                  <a:gd name="T2" fmla="*/ 224 w 691"/>
                  <a:gd name="T3" fmla="*/ 158 h 405"/>
                  <a:gd name="T4" fmla="*/ 268 w 691"/>
                  <a:gd name="T5" fmla="*/ 139 h 405"/>
                  <a:gd name="T6" fmla="*/ 299 w 691"/>
                  <a:gd name="T7" fmla="*/ 116 h 405"/>
                  <a:gd name="T8" fmla="*/ 312 w 691"/>
                  <a:gd name="T9" fmla="*/ 103 h 405"/>
                  <a:gd name="T10" fmla="*/ 267 w 691"/>
                  <a:gd name="T11" fmla="*/ 61 h 405"/>
                  <a:gd name="T12" fmla="*/ 230 w 691"/>
                  <a:gd name="T13" fmla="*/ 39 h 405"/>
                  <a:gd name="T14" fmla="*/ 194 w 691"/>
                  <a:gd name="T15" fmla="*/ 17 h 405"/>
                  <a:gd name="T16" fmla="*/ 187 w 691"/>
                  <a:gd name="T17" fmla="*/ 17 h 405"/>
                  <a:gd name="T18" fmla="*/ 165 w 691"/>
                  <a:gd name="T19" fmla="*/ 25 h 405"/>
                  <a:gd name="T20" fmla="*/ 135 w 691"/>
                  <a:gd name="T21" fmla="*/ 33 h 405"/>
                  <a:gd name="T22" fmla="*/ 83 w 691"/>
                  <a:gd name="T23" fmla="*/ 37 h 405"/>
                  <a:gd name="T24" fmla="*/ 31 w 691"/>
                  <a:gd name="T25" fmla="*/ 35 h 405"/>
                  <a:gd name="T26" fmla="*/ 18 w 691"/>
                  <a:gd name="T27" fmla="*/ 37 h 405"/>
                  <a:gd name="T28" fmla="*/ 18 w 691"/>
                  <a:gd name="T29" fmla="*/ 46 h 405"/>
                  <a:gd name="T30" fmla="*/ 29 w 691"/>
                  <a:gd name="T31" fmla="*/ 61 h 405"/>
                  <a:gd name="T32" fmla="*/ 50 w 691"/>
                  <a:gd name="T33" fmla="*/ 88 h 405"/>
                  <a:gd name="T34" fmla="*/ 77 w 691"/>
                  <a:gd name="T35" fmla="*/ 110 h 405"/>
                  <a:gd name="T36" fmla="*/ 110 w 691"/>
                  <a:gd name="T37" fmla="*/ 142 h 405"/>
                  <a:gd name="T38" fmla="*/ 141 w 691"/>
                  <a:gd name="T39" fmla="*/ 165 h 405"/>
                  <a:gd name="T40" fmla="*/ 161 w 691"/>
                  <a:gd name="T41" fmla="*/ 179 h 405"/>
                  <a:gd name="T42" fmla="*/ 167 w 691"/>
                  <a:gd name="T43" fmla="*/ 193 h 405"/>
                  <a:gd name="T44" fmla="*/ 160 w 691"/>
                  <a:gd name="T45" fmla="*/ 202 h 405"/>
                  <a:gd name="T46" fmla="*/ 149 w 691"/>
                  <a:gd name="T47" fmla="*/ 197 h 405"/>
                  <a:gd name="T48" fmla="*/ 117 w 691"/>
                  <a:gd name="T49" fmla="*/ 168 h 405"/>
                  <a:gd name="T50" fmla="*/ 77 w 691"/>
                  <a:gd name="T51" fmla="*/ 135 h 405"/>
                  <a:gd name="T52" fmla="*/ 47 w 691"/>
                  <a:gd name="T53" fmla="*/ 110 h 405"/>
                  <a:gd name="T54" fmla="*/ 28 w 691"/>
                  <a:gd name="T55" fmla="*/ 88 h 405"/>
                  <a:gd name="T56" fmla="*/ 11 w 691"/>
                  <a:gd name="T57" fmla="*/ 65 h 405"/>
                  <a:gd name="T58" fmla="*/ 3 w 691"/>
                  <a:gd name="T59" fmla="*/ 50 h 405"/>
                  <a:gd name="T60" fmla="*/ 0 w 691"/>
                  <a:gd name="T61" fmla="*/ 33 h 405"/>
                  <a:gd name="T62" fmla="*/ 5 w 691"/>
                  <a:gd name="T63" fmla="*/ 22 h 405"/>
                  <a:gd name="T64" fmla="*/ 17 w 691"/>
                  <a:gd name="T65" fmla="*/ 17 h 405"/>
                  <a:gd name="T66" fmla="*/ 39 w 691"/>
                  <a:gd name="T67" fmla="*/ 18 h 405"/>
                  <a:gd name="T68" fmla="*/ 81 w 691"/>
                  <a:gd name="T69" fmla="*/ 25 h 405"/>
                  <a:gd name="T70" fmla="*/ 116 w 691"/>
                  <a:gd name="T71" fmla="*/ 25 h 405"/>
                  <a:gd name="T72" fmla="*/ 141 w 691"/>
                  <a:gd name="T73" fmla="*/ 17 h 405"/>
                  <a:gd name="T74" fmla="*/ 171 w 691"/>
                  <a:gd name="T75" fmla="*/ 11 h 405"/>
                  <a:gd name="T76" fmla="*/ 183 w 691"/>
                  <a:gd name="T77" fmla="*/ 0 h 405"/>
                  <a:gd name="T78" fmla="*/ 197 w 691"/>
                  <a:gd name="T79" fmla="*/ 0 h 405"/>
                  <a:gd name="T80" fmla="*/ 228 w 691"/>
                  <a:gd name="T81" fmla="*/ 18 h 405"/>
                  <a:gd name="T82" fmla="*/ 260 w 691"/>
                  <a:gd name="T83" fmla="*/ 44 h 405"/>
                  <a:gd name="T84" fmla="*/ 296 w 691"/>
                  <a:gd name="T85" fmla="*/ 66 h 405"/>
                  <a:gd name="T86" fmla="*/ 316 w 691"/>
                  <a:gd name="T87" fmla="*/ 81 h 405"/>
                  <a:gd name="T88" fmla="*/ 336 w 691"/>
                  <a:gd name="T89" fmla="*/ 94 h 405"/>
                  <a:gd name="T90" fmla="*/ 345 w 691"/>
                  <a:gd name="T91" fmla="*/ 99 h 405"/>
                  <a:gd name="T92" fmla="*/ 340 w 691"/>
                  <a:gd name="T93" fmla="*/ 109 h 405"/>
                  <a:gd name="T94" fmla="*/ 325 w 691"/>
                  <a:gd name="T95" fmla="*/ 118 h 405"/>
                  <a:gd name="T96" fmla="*/ 308 w 691"/>
                  <a:gd name="T97" fmla="*/ 133 h 405"/>
                  <a:gd name="T98" fmla="*/ 292 w 691"/>
                  <a:gd name="T99" fmla="*/ 139 h 405"/>
                  <a:gd name="T100" fmla="*/ 263 w 691"/>
                  <a:gd name="T101" fmla="*/ 151 h 405"/>
                  <a:gd name="T102" fmla="*/ 242 w 691"/>
                  <a:gd name="T103" fmla="*/ 161 h 405"/>
                  <a:gd name="T104" fmla="*/ 219 w 691"/>
                  <a:gd name="T105" fmla="*/ 175 h 405"/>
                  <a:gd name="T106" fmla="*/ 194 w 691"/>
                  <a:gd name="T107" fmla="*/ 179 h 405"/>
                  <a:gd name="T108" fmla="*/ 175 w 691"/>
                  <a:gd name="T109" fmla="*/ 180 h 405"/>
                  <a:gd name="T110" fmla="*/ 169 w 691"/>
                  <a:gd name="T111" fmla="*/ 173 h 4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405"/>
                  <a:gd name="T170" fmla="*/ 691 w 691"/>
                  <a:gd name="T171" fmla="*/ 405 h 4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pPr eaLnBrk="0" hangingPunct="0"/>
                <a:endParaRPr lang="en-US"/>
              </a:p>
            </p:txBody>
          </p:sp>
          <p:sp>
            <p:nvSpPr>
              <p:cNvPr id="16467" name="Freeform 131"/>
              <p:cNvSpPr>
                <a:spLocks/>
              </p:cNvSpPr>
              <p:nvPr/>
            </p:nvSpPr>
            <p:spPr bwMode="auto">
              <a:xfrm>
                <a:off x="1895" y="1738"/>
                <a:ext cx="109" cy="70"/>
              </a:xfrm>
              <a:custGeom>
                <a:avLst/>
                <a:gdLst>
                  <a:gd name="T0" fmla="*/ 92 w 219"/>
                  <a:gd name="T1" fmla="*/ 8 h 139"/>
                  <a:gd name="T2" fmla="*/ 69 w 219"/>
                  <a:gd name="T3" fmla="*/ 27 h 139"/>
                  <a:gd name="T4" fmla="*/ 48 w 219"/>
                  <a:gd name="T5" fmla="*/ 44 h 139"/>
                  <a:gd name="T6" fmla="*/ 17 w 219"/>
                  <a:gd name="T7" fmla="*/ 55 h 139"/>
                  <a:gd name="T8" fmla="*/ 0 w 219"/>
                  <a:gd name="T9" fmla="*/ 60 h 139"/>
                  <a:gd name="T10" fmla="*/ 14 w 219"/>
                  <a:gd name="T11" fmla="*/ 70 h 139"/>
                  <a:gd name="T12" fmla="*/ 36 w 219"/>
                  <a:gd name="T13" fmla="*/ 66 h 139"/>
                  <a:gd name="T14" fmla="*/ 70 w 219"/>
                  <a:gd name="T15" fmla="*/ 44 h 139"/>
                  <a:gd name="T16" fmla="*/ 109 w 219"/>
                  <a:gd name="T17" fmla="*/ 0 h 139"/>
                  <a:gd name="T18" fmla="*/ 92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6433" name="Group 132"/>
            <p:cNvGrpSpPr>
              <a:grpSpLocks/>
            </p:cNvGrpSpPr>
            <p:nvPr/>
          </p:nvGrpSpPr>
          <p:grpSpPr bwMode="auto">
            <a:xfrm>
              <a:off x="841" y="1779"/>
              <a:ext cx="403" cy="911"/>
              <a:chOff x="841" y="1779"/>
              <a:chExt cx="403" cy="911"/>
            </a:xfrm>
          </p:grpSpPr>
          <p:sp>
            <p:nvSpPr>
              <p:cNvPr id="16434" name="Freeform 133"/>
              <p:cNvSpPr>
                <a:spLocks/>
              </p:cNvSpPr>
              <p:nvPr/>
            </p:nvSpPr>
            <p:spPr bwMode="auto">
              <a:xfrm>
                <a:off x="849" y="1819"/>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9 w 424"/>
                  <a:gd name="T37" fmla="*/ 599 h 1717"/>
                  <a:gd name="T38" fmla="*/ 11 w 424"/>
                  <a:gd name="T39" fmla="*/ 577 h 1717"/>
                  <a:gd name="T40" fmla="*/ 9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9 w 424"/>
                  <a:gd name="T75" fmla="*/ 195 h 1717"/>
                  <a:gd name="T76" fmla="*/ 2 w 424"/>
                  <a:gd name="T77" fmla="*/ 164 h 1717"/>
                  <a:gd name="T78" fmla="*/ 7 w 424"/>
                  <a:gd name="T79" fmla="*/ 147 h 1717"/>
                  <a:gd name="T80" fmla="*/ 27 w 424"/>
                  <a:gd name="T81" fmla="*/ 132 h 1717"/>
                  <a:gd name="T82" fmla="*/ 22 w 424"/>
                  <a:gd name="T83" fmla="*/ 118 h 1717"/>
                  <a:gd name="T84" fmla="*/ 9 w 424"/>
                  <a:gd name="T85" fmla="*/ 102 h 1717"/>
                  <a:gd name="T86" fmla="*/ 9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6 w 424"/>
                  <a:gd name="T99" fmla="*/ 0 h 1717"/>
                  <a:gd name="T100" fmla="*/ 70 w 424"/>
                  <a:gd name="T101" fmla="*/ 36 h 1717"/>
                  <a:gd name="T102" fmla="*/ 100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35" name="Freeform 134"/>
              <p:cNvSpPr>
                <a:spLocks/>
              </p:cNvSpPr>
              <p:nvPr/>
            </p:nvSpPr>
            <p:spPr bwMode="auto">
              <a:xfrm>
                <a:off x="841" y="1832"/>
                <a:ext cx="61" cy="654"/>
              </a:xfrm>
              <a:custGeom>
                <a:avLst/>
                <a:gdLst>
                  <a:gd name="T0" fmla="*/ 41 w 122"/>
                  <a:gd name="T1" fmla="*/ 22 h 1309"/>
                  <a:gd name="T2" fmla="*/ 61 w 122"/>
                  <a:gd name="T3" fmla="*/ 45 h 1309"/>
                  <a:gd name="T4" fmla="*/ 49 w 122"/>
                  <a:gd name="T5" fmla="*/ 63 h 1309"/>
                  <a:gd name="T6" fmla="*/ 23 w 122"/>
                  <a:gd name="T7" fmla="*/ 76 h 1309"/>
                  <a:gd name="T8" fmla="*/ 33 w 122"/>
                  <a:gd name="T9" fmla="*/ 95 h 1309"/>
                  <a:gd name="T10" fmla="*/ 45 w 122"/>
                  <a:gd name="T11" fmla="*/ 118 h 1309"/>
                  <a:gd name="T12" fmla="*/ 30 w 122"/>
                  <a:gd name="T13" fmla="*/ 133 h 1309"/>
                  <a:gd name="T14" fmla="*/ 18 w 122"/>
                  <a:gd name="T15" fmla="*/ 152 h 1309"/>
                  <a:gd name="T16" fmla="*/ 30 w 122"/>
                  <a:gd name="T17" fmla="*/ 184 h 1309"/>
                  <a:gd name="T18" fmla="*/ 45 w 122"/>
                  <a:gd name="T19" fmla="*/ 214 h 1309"/>
                  <a:gd name="T20" fmla="*/ 41 w 122"/>
                  <a:gd name="T21" fmla="*/ 240 h 1309"/>
                  <a:gd name="T22" fmla="*/ 23 w 122"/>
                  <a:gd name="T23" fmla="*/ 262 h 1309"/>
                  <a:gd name="T24" fmla="*/ 44 w 122"/>
                  <a:gd name="T25" fmla="*/ 308 h 1309"/>
                  <a:gd name="T26" fmla="*/ 52 w 122"/>
                  <a:gd name="T27" fmla="*/ 338 h 1309"/>
                  <a:gd name="T28" fmla="*/ 37 w 122"/>
                  <a:gd name="T29" fmla="*/ 359 h 1309"/>
                  <a:gd name="T30" fmla="*/ 40 w 122"/>
                  <a:gd name="T31" fmla="*/ 393 h 1309"/>
                  <a:gd name="T32" fmla="*/ 51 w 122"/>
                  <a:gd name="T33" fmla="*/ 426 h 1309"/>
                  <a:gd name="T34" fmla="*/ 38 w 122"/>
                  <a:gd name="T35" fmla="*/ 444 h 1309"/>
                  <a:gd name="T36" fmla="*/ 20 w 122"/>
                  <a:gd name="T37" fmla="*/ 466 h 1309"/>
                  <a:gd name="T38" fmla="*/ 38 w 122"/>
                  <a:gd name="T39" fmla="*/ 506 h 1309"/>
                  <a:gd name="T40" fmla="*/ 45 w 122"/>
                  <a:gd name="T41" fmla="*/ 534 h 1309"/>
                  <a:gd name="T42" fmla="*/ 29 w 122"/>
                  <a:gd name="T43" fmla="*/ 540 h 1309"/>
                  <a:gd name="T44" fmla="*/ 33 w 122"/>
                  <a:gd name="T45" fmla="*/ 584 h 1309"/>
                  <a:gd name="T46" fmla="*/ 41 w 122"/>
                  <a:gd name="T47" fmla="*/ 607 h 1309"/>
                  <a:gd name="T48" fmla="*/ 29 w 122"/>
                  <a:gd name="T49" fmla="*/ 633 h 1309"/>
                  <a:gd name="T50" fmla="*/ 1 w 122"/>
                  <a:gd name="T51" fmla="*/ 647 h 1309"/>
                  <a:gd name="T52" fmla="*/ 22 w 122"/>
                  <a:gd name="T53" fmla="*/ 602 h 1309"/>
                  <a:gd name="T54" fmla="*/ 12 w 122"/>
                  <a:gd name="T55" fmla="*/ 565 h 1309"/>
                  <a:gd name="T56" fmla="*/ 15 w 122"/>
                  <a:gd name="T57" fmla="*/ 534 h 1309"/>
                  <a:gd name="T58" fmla="*/ 23 w 122"/>
                  <a:gd name="T59" fmla="*/ 518 h 1309"/>
                  <a:gd name="T60" fmla="*/ 5 w 122"/>
                  <a:gd name="T61" fmla="*/ 478 h 1309"/>
                  <a:gd name="T62" fmla="*/ 5 w 122"/>
                  <a:gd name="T63" fmla="*/ 438 h 1309"/>
                  <a:gd name="T64" fmla="*/ 27 w 122"/>
                  <a:gd name="T65" fmla="*/ 420 h 1309"/>
                  <a:gd name="T66" fmla="*/ 22 w 122"/>
                  <a:gd name="T67" fmla="*/ 390 h 1309"/>
                  <a:gd name="T68" fmla="*/ 16 w 122"/>
                  <a:gd name="T69" fmla="*/ 356 h 1309"/>
                  <a:gd name="T70" fmla="*/ 33 w 122"/>
                  <a:gd name="T71" fmla="*/ 334 h 1309"/>
                  <a:gd name="T72" fmla="*/ 26 w 122"/>
                  <a:gd name="T73" fmla="*/ 310 h 1309"/>
                  <a:gd name="T74" fmla="*/ 5 w 122"/>
                  <a:gd name="T75" fmla="*/ 271 h 1309"/>
                  <a:gd name="T76" fmla="*/ 9 w 122"/>
                  <a:gd name="T77" fmla="*/ 246 h 1309"/>
                  <a:gd name="T78" fmla="*/ 27 w 122"/>
                  <a:gd name="T79" fmla="*/ 225 h 1309"/>
                  <a:gd name="T80" fmla="*/ 7 w 122"/>
                  <a:gd name="T81" fmla="*/ 176 h 1309"/>
                  <a:gd name="T82" fmla="*/ 0 w 122"/>
                  <a:gd name="T83" fmla="*/ 148 h 1309"/>
                  <a:gd name="T84" fmla="*/ 16 w 122"/>
                  <a:gd name="T85" fmla="*/ 126 h 1309"/>
                  <a:gd name="T86" fmla="*/ 23 w 122"/>
                  <a:gd name="T87" fmla="*/ 111 h 1309"/>
                  <a:gd name="T88" fmla="*/ 5 w 122"/>
                  <a:gd name="T89" fmla="*/ 88 h 1309"/>
                  <a:gd name="T90" fmla="*/ 12 w 122"/>
                  <a:gd name="T91" fmla="*/ 66 h 1309"/>
                  <a:gd name="T92" fmla="*/ 33 w 122"/>
                  <a:gd name="T93" fmla="*/ 51 h 1309"/>
                  <a:gd name="T94" fmla="*/ 34 w 122"/>
                  <a:gd name="T95" fmla="*/ 34 h 1309"/>
                  <a:gd name="T96" fmla="*/ 23 w 122"/>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pPr eaLnBrk="0" hangingPunct="0"/>
                <a:endParaRPr lang="en-US"/>
              </a:p>
            </p:txBody>
          </p:sp>
          <p:sp>
            <p:nvSpPr>
              <p:cNvPr id="16436" name="Freeform 135"/>
              <p:cNvSpPr>
                <a:spLocks/>
              </p:cNvSpPr>
              <p:nvPr/>
            </p:nvSpPr>
            <p:spPr bwMode="auto">
              <a:xfrm>
                <a:off x="1006" y="1991"/>
                <a:ext cx="58" cy="529"/>
              </a:xfrm>
              <a:custGeom>
                <a:avLst/>
                <a:gdLst>
                  <a:gd name="T0" fmla="*/ 52 w 116"/>
                  <a:gd name="T1" fmla="*/ 14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37" name="Freeform 136"/>
              <p:cNvSpPr>
                <a:spLocks/>
              </p:cNvSpPr>
              <p:nvPr/>
            </p:nvSpPr>
            <p:spPr bwMode="auto">
              <a:xfrm>
                <a:off x="914" y="1927"/>
                <a:ext cx="133" cy="114"/>
              </a:xfrm>
              <a:custGeom>
                <a:avLst/>
                <a:gdLst>
                  <a:gd name="T0" fmla="*/ 133 w 265"/>
                  <a:gd name="T1" fmla="*/ 92 h 229"/>
                  <a:gd name="T2" fmla="*/ 92 w 265"/>
                  <a:gd name="T3" fmla="*/ 59 h 229"/>
                  <a:gd name="T4" fmla="*/ 59 w 265"/>
                  <a:gd name="T5" fmla="*/ 29 h 229"/>
                  <a:gd name="T6" fmla="*/ 28 w 265"/>
                  <a:gd name="T7" fmla="*/ 0 h 229"/>
                  <a:gd name="T8" fmla="*/ 0 w 265"/>
                  <a:gd name="T9" fmla="*/ 0 h 229"/>
                  <a:gd name="T10" fmla="*/ 66 w 265"/>
                  <a:gd name="T11" fmla="*/ 48 h 229"/>
                  <a:gd name="T12" fmla="*/ 98 w 265"/>
                  <a:gd name="T13" fmla="*/ 78 h 229"/>
                  <a:gd name="T14" fmla="*/ 125 w 265"/>
                  <a:gd name="T15" fmla="*/ 114 h 229"/>
                  <a:gd name="T16" fmla="*/ 133 w 265"/>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pPr eaLnBrk="0" hangingPunct="0"/>
                <a:endParaRPr lang="en-US"/>
              </a:p>
            </p:txBody>
          </p:sp>
          <p:sp>
            <p:nvSpPr>
              <p:cNvPr id="16438" name="Freeform 137"/>
              <p:cNvSpPr>
                <a:spLocks/>
              </p:cNvSpPr>
              <p:nvPr/>
            </p:nvSpPr>
            <p:spPr bwMode="auto">
              <a:xfrm>
                <a:off x="913" y="1993"/>
                <a:ext cx="114" cy="93"/>
              </a:xfrm>
              <a:custGeom>
                <a:avLst/>
                <a:gdLst>
                  <a:gd name="T0" fmla="*/ 114 w 228"/>
                  <a:gd name="T1" fmla="*/ 58 h 186"/>
                  <a:gd name="T2" fmla="*/ 85 w 228"/>
                  <a:gd name="T3" fmla="*/ 48 h 186"/>
                  <a:gd name="T4" fmla="*/ 63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39" name="Freeform 138"/>
              <p:cNvSpPr>
                <a:spLocks/>
              </p:cNvSpPr>
              <p:nvPr/>
            </p:nvSpPr>
            <p:spPr bwMode="auto">
              <a:xfrm>
                <a:off x="896" y="2048"/>
                <a:ext cx="135" cy="144"/>
              </a:xfrm>
              <a:custGeom>
                <a:avLst/>
                <a:gdLst>
                  <a:gd name="T0" fmla="*/ 132 w 269"/>
                  <a:gd name="T1" fmla="*/ 108 h 289"/>
                  <a:gd name="T2" fmla="*/ 95 w 269"/>
                  <a:gd name="T3" fmla="*/ 75 h 289"/>
                  <a:gd name="T4" fmla="*/ 81 w 269"/>
                  <a:gd name="T5" fmla="*/ 53 h 289"/>
                  <a:gd name="T6" fmla="*/ 51 w 269"/>
                  <a:gd name="T7" fmla="*/ 31 h 289"/>
                  <a:gd name="T8" fmla="*/ 25 w 269"/>
                  <a:gd name="T9" fmla="*/ 12 h 289"/>
                  <a:gd name="T10" fmla="*/ 7 w 269"/>
                  <a:gd name="T11" fmla="*/ 0 h 289"/>
                  <a:gd name="T12" fmla="*/ 0 w 269"/>
                  <a:gd name="T13" fmla="*/ 0 h 289"/>
                  <a:gd name="T14" fmla="*/ 0 w 269"/>
                  <a:gd name="T15" fmla="*/ 12 h 289"/>
                  <a:gd name="T16" fmla="*/ 22 w 269"/>
                  <a:gd name="T17" fmla="*/ 26 h 289"/>
                  <a:gd name="T18" fmla="*/ 62 w 269"/>
                  <a:gd name="T19" fmla="*/ 52 h 289"/>
                  <a:gd name="T20" fmla="*/ 92 w 269"/>
                  <a:gd name="T21" fmla="*/ 81 h 289"/>
                  <a:gd name="T22" fmla="*/ 112 w 269"/>
                  <a:gd name="T23" fmla="*/ 114 h 289"/>
                  <a:gd name="T24" fmla="*/ 135 w 269"/>
                  <a:gd name="T25" fmla="*/ 144 h 289"/>
                  <a:gd name="T26" fmla="*/ 132 w 269"/>
                  <a:gd name="T27" fmla="*/ 108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9"/>
                  <a:gd name="T44" fmla="*/ 269 w 269"/>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pPr eaLnBrk="0" hangingPunct="0"/>
                <a:endParaRPr lang="en-US"/>
              </a:p>
            </p:txBody>
          </p:sp>
          <p:sp>
            <p:nvSpPr>
              <p:cNvPr id="16440" name="Freeform 139"/>
              <p:cNvSpPr>
                <a:spLocks/>
              </p:cNvSpPr>
              <p:nvPr/>
            </p:nvSpPr>
            <p:spPr bwMode="auto">
              <a:xfrm>
                <a:off x="910" y="2167"/>
                <a:ext cx="104" cy="85"/>
              </a:xfrm>
              <a:custGeom>
                <a:avLst/>
                <a:gdLst>
                  <a:gd name="T0" fmla="*/ 104 w 208"/>
                  <a:gd name="T1" fmla="*/ 70 h 170"/>
                  <a:gd name="T2" fmla="*/ 75 w 208"/>
                  <a:gd name="T3" fmla="*/ 39 h 170"/>
                  <a:gd name="T4" fmla="*/ 44 w 208"/>
                  <a:gd name="T5" fmla="*/ 19 h 170"/>
                  <a:gd name="T6" fmla="*/ 19 w 208"/>
                  <a:gd name="T7" fmla="*/ 5 h 170"/>
                  <a:gd name="T8" fmla="*/ 0 w 208"/>
                  <a:gd name="T9" fmla="*/ 0 h 170"/>
                  <a:gd name="T10" fmla="*/ 11 w 208"/>
                  <a:gd name="T11" fmla="*/ 19 h 170"/>
                  <a:gd name="T12" fmla="*/ 44 w 208"/>
                  <a:gd name="T13" fmla="*/ 37 h 170"/>
                  <a:gd name="T14" fmla="*/ 70 w 208"/>
                  <a:gd name="T15" fmla="*/ 63 h 170"/>
                  <a:gd name="T16" fmla="*/ 82 w 208"/>
                  <a:gd name="T17" fmla="*/ 82 h 170"/>
                  <a:gd name="T18" fmla="*/ 93 w 208"/>
                  <a:gd name="T19" fmla="*/ 85 h 170"/>
                  <a:gd name="T20" fmla="*/ 103 w 208"/>
                  <a:gd name="T21" fmla="*/ 79 h 170"/>
                  <a:gd name="T22" fmla="*/ 104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41" name="Freeform 140"/>
              <p:cNvSpPr>
                <a:spLocks/>
              </p:cNvSpPr>
              <p:nvPr/>
            </p:nvSpPr>
            <p:spPr bwMode="auto">
              <a:xfrm>
                <a:off x="897" y="2227"/>
                <a:ext cx="115" cy="105"/>
              </a:xfrm>
              <a:custGeom>
                <a:avLst/>
                <a:gdLst>
                  <a:gd name="T0" fmla="*/ 115 w 230"/>
                  <a:gd name="T1" fmla="*/ 98 h 211"/>
                  <a:gd name="T2" fmla="*/ 86 w 230"/>
                  <a:gd name="T3" fmla="*/ 66 h 211"/>
                  <a:gd name="T4" fmla="*/ 49 w 230"/>
                  <a:gd name="T5" fmla="*/ 28 h 211"/>
                  <a:gd name="T6" fmla="*/ 27 w 230"/>
                  <a:gd name="T7" fmla="*/ 9 h 211"/>
                  <a:gd name="T8" fmla="*/ 10 w 230"/>
                  <a:gd name="T9" fmla="*/ 0 h 211"/>
                  <a:gd name="T10" fmla="*/ 0 w 230"/>
                  <a:gd name="T11" fmla="*/ 6 h 211"/>
                  <a:gd name="T12" fmla="*/ 20 w 230"/>
                  <a:gd name="T13" fmla="*/ 22 h 211"/>
                  <a:gd name="T14" fmla="*/ 53 w 230"/>
                  <a:gd name="T15" fmla="*/ 55 h 211"/>
                  <a:gd name="T16" fmla="*/ 84 w 230"/>
                  <a:gd name="T17" fmla="*/ 88 h 211"/>
                  <a:gd name="T18" fmla="*/ 104 w 230"/>
                  <a:gd name="T19" fmla="*/ 105 h 211"/>
                  <a:gd name="T20" fmla="*/ 109 w 230"/>
                  <a:gd name="T21" fmla="*/ 105 h 211"/>
                  <a:gd name="T22" fmla="*/ 115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42" name="Freeform 141"/>
              <p:cNvSpPr>
                <a:spLocks/>
              </p:cNvSpPr>
              <p:nvPr/>
            </p:nvSpPr>
            <p:spPr bwMode="auto">
              <a:xfrm>
                <a:off x="911" y="2315"/>
                <a:ext cx="81" cy="83"/>
              </a:xfrm>
              <a:custGeom>
                <a:avLst/>
                <a:gdLst>
                  <a:gd name="T0" fmla="*/ 79 w 161"/>
                  <a:gd name="T1" fmla="*/ 70 h 167"/>
                  <a:gd name="T2" fmla="*/ 47 w 161"/>
                  <a:gd name="T3" fmla="*/ 21 h 167"/>
                  <a:gd name="T4" fmla="*/ 14 w 161"/>
                  <a:gd name="T5" fmla="*/ 3 h 167"/>
                  <a:gd name="T6" fmla="*/ 0 w 161"/>
                  <a:gd name="T7" fmla="*/ 0 h 167"/>
                  <a:gd name="T8" fmla="*/ 4 w 161"/>
                  <a:gd name="T9" fmla="*/ 10 h 167"/>
                  <a:gd name="T10" fmla="*/ 40 w 161"/>
                  <a:gd name="T11" fmla="*/ 37 h 167"/>
                  <a:gd name="T12" fmla="*/ 76 w 161"/>
                  <a:gd name="T13" fmla="*/ 80 h 167"/>
                  <a:gd name="T14" fmla="*/ 81 w 161"/>
                  <a:gd name="T15" fmla="*/ 83 h 167"/>
                  <a:gd name="T16" fmla="*/ 79 w 161"/>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67"/>
                  <a:gd name="T29" fmla="*/ 161 w 16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pPr eaLnBrk="0" hangingPunct="0"/>
                <a:endParaRPr lang="en-US"/>
              </a:p>
            </p:txBody>
          </p:sp>
          <p:sp>
            <p:nvSpPr>
              <p:cNvPr id="16443" name="Freeform 142"/>
              <p:cNvSpPr>
                <a:spLocks/>
              </p:cNvSpPr>
              <p:nvPr/>
            </p:nvSpPr>
            <p:spPr bwMode="auto">
              <a:xfrm>
                <a:off x="913" y="2396"/>
                <a:ext cx="55" cy="63"/>
              </a:xfrm>
              <a:custGeom>
                <a:avLst/>
                <a:gdLst>
                  <a:gd name="T0" fmla="*/ 53 w 111"/>
                  <a:gd name="T1" fmla="*/ 48 h 126"/>
                  <a:gd name="T2" fmla="*/ 26 w 111"/>
                  <a:gd name="T3" fmla="*/ 11 h 126"/>
                  <a:gd name="T4" fmla="*/ 1 w 111"/>
                  <a:gd name="T5" fmla="*/ 0 h 126"/>
                  <a:gd name="T6" fmla="*/ 0 w 111"/>
                  <a:gd name="T7" fmla="*/ 11 h 126"/>
                  <a:gd name="T8" fmla="*/ 11 w 111"/>
                  <a:gd name="T9" fmla="*/ 30 h 126"/>
                  <a:gd name="T10" fmla="*/ 41 w 111"/>
                  <a:gd name="T11" fmla="*/ 54 h 126"/>
                  <a:gd name="T12" fmla="*/ 49 w 111"/>
                  <a:gd name="T13" fmla="*/ 63 h 126"/>
                  <a:gd name="T14" fmla="*/ 55 w 111"/>
                  <a:gd name="T15" fmla="*/ 59 h 126"/>
                  <a:gd name="T16" fmla="*/ 53 w 111"/>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44" name="Freeform 143"/>
              <p:cNvSpPr>
                <a:spLocks/>
              </p:cNvSpPr>
              <p:nvPr/>
            </p:nvSpPr>
            <p:spPr bwMode="auto">
              <a:xfrm>
                <a:off x="918" y="2479"/>
                <a:ext cx="69" cy="71"/>
              </a:xfrm>
              <a:custGeom>
                <a:avLst/>
                <a:gdLst>
                  <a:gd name="T0" fmla="*/ 69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7 w 140"/>
                  <a:gd name="T13" fmla="*/ 40 h 142"/>
                  <a:gd name="T14" fmla="*/ 48 w 140"/>
                  <a:gd name="T15" fmla="*/ 70 h 142"/>
                  <a:gd name="T16" fmla="*/ 69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45" name="Freeform 144"/>
              <p:cNvSpPr>
                <a:spLocks/>
              </p:cNvSpPr>
              <p:nvPr/>
            </p:nvSpPr>
            <p:spPr bwMode="auto">
              <a:xfrm>
                <a:off x="1012" y="1887"/>
                <a:ext cx="213" cy="791"/>
              </a:xfrm>
              <a:custGeom>
                <a:avLst/>
                <a:gdLst>
                  <a:gd name="T0" fmla="*/ 31 w 427"/>
                  <a:gd name="T1" fmla="*/ 97 h 1583"/>
                  <a:gd name="T2" fmla="*/ 38 w 427"/>
                  <a:gd name="T3" fmla="*/ 140 h 1583"/>
                  <a:gd name="T4" fmla="*/ 20 w 427"/>
                  <a:gd name="T5" fmla="*/ 170 h 1583"/>
                  <a:gd name="T6" fmla="*/ 22 w 427"/>
                  <a:gd name="T7" fmla="*/ 210 h 1583"/>
                  <a:gd name="T8" fmla="*/ 33 w 427"/>
                  <a:gd name="T9" fmla="*/ 244 h 1583"/>
                  <a:gd name="T10" fmla="*/ 16 w 427"/>
                  <a:gd name="T11" fmla="*/ 276 h 1583"/>
                  <a:gd name="T12" fmla="*/ 34 w 427"/>
                  <a:gd name="T13" fmla="*/ 334 h 1583"/>
                  <a:gd name="T14" fmla="*/ 12 w 427"/>
                  <a:gd name="T15" fmla="*/ 382 h 1583"/>
                  <a:gd name="T16" fmla="*/ 23 w 427"/>
                  <a:gd name="T17" fmla="*/ 430 h 1583"/>
                  <a:gd name="T18" fmla="*/ 29 w 427"/>
                  <a:gd name="T19" fmla="*/ 464 h 1583"/>
                  <a:gd name="T20" fmla="*/ 7 w 427"/>
                  <a:gd name="T21" fmla="*/ 493 h 1583"/>
                  <a:gd name="T22" fmla="*/ 20 w 427"/>
                  <a:gd name="T23" fmla="*/ 555 h 1583"/>
                  <a:gd name="T24" fmla="*/ 18 w 427"/>
                  <a:gd name="T25" fmla="*/ 587 h 1583"/>
                  <a:gd name="T26" fmla="*/ 0 w 427"/>
                  <a:gd name="T27" fmla="*/ 628 h 1583"/>
                  <a:gd name="T28" fmla="*/ 11 w 427"/>
                  <a:gd name="T29" fmla="*/ 663 h 1583"/>
                  <a:gd name="T30" fmla="*/ 12 w 427"/>
                  <a:gd name="T31" fmla="*/ 694 h 1583"/>
                  <a:gd name="T32" fmla="*/ 16 w 427"/>
                  <a:gd name="T33" fmla="*/ 728 h 1583"/>
                  <a:gd name="T34" fmla="*/ 31 w 427"/>
                  <a:gd name="T35" fmla="*/ 757 h 1583"/>
                  <a:gd name="T36" fmla="*/ 33 w 427"/>
                  <a:gd name="T37" fmla="*/ 791 h 1583"/>
                  <a:gd name="T38" fmla="*/ 80 w 427"/>
                  <a:gd name="T39" fmla="*/ 762 h 1583"/>
                  <a:gd name="T40" fmla="*/ 137 w 427"/>
                  <a:gd name="T41" fmla="*/ 754 h 1583"/>
                  <a:gd name="T42" fmla="*/ 176 w 427"/>
                  <a:gd name="T43" fmla="*/ 739 h 1583"/>
                  <a:gd name="T44" fmla="*/ 189 w 427"/>
                  <a:gd name="T45" fmla="*/ 717 h 1583"/>
                  <a:gd name="T46" fmla="*/ 193 w 427"/>
                  <a:gd name="T47" fmla="*/ 672 h 1583"/>
                  <a:gd name="T48" fmla="*/ 184 w 427"/>
                  <a:gd name="T49" fmla="*/ 615 h 1583"/>
                  <a:gd name="T50" fmla="*/ 174 w 427"/>
                  <a:gd name="T51" fmla="*/ 584 h 1583"/>
                  <a:gd name="T52" fmla="*/ 180 w 427"/>
                  <a:gd name="T53" fmla="*/ 547 h 1583"/>
                  <a:gd name="T54" fmla="*/ 163 w 427"/>
                  <a:gd name="T55" fmla="*/ 507 h 1583"/>
                  <a:gd name="T56" fmla="*/ 187 w 427"/>
                  <a:gd name="T57" fmla="*/ 475 h 1583"/>
                  <a:gd name="T58" fmla="*/ 169 w 427"/>
                  <a:gd name="T59" fmla="*/ 430 h 1583"/>
                  <a:gd name="T60" fmla="*/ 159 w 427"/>
                  <a:gd name="T61" fmla="*/ 386 h 1583"/>
                  <a:gd name="T62" fmla="*/ 196 w 427"/>
                  <a:gd name="T63" fmla="*/ 354 h 1583"/>
                  <a:gd name="T64" fmla="*/ 184 w 427"/>
                  <a:gd name="T65" fmla="*/ 330 h 1583"/>
                  <a:gd name="T66" fmla="*/ 184 w 427"/>
                  <a:gd name="T67" fmla="*/ 290 h 1583"/>
                  <a:gd name="T68" fmla="*/ 167 w 427"/>
                  <a:gd name="T69" fmla="*/ 264 h 1583"/>
                  <a:gd name="T70" fmla="*/ 180 w 427"/>
                  <a:gd name="T71" fmla="*/ 233 h 1583"/>
                  <a:gd name="T72" fmla="*/ 169 w 427"/>
                  <a:gd name="T73" fmla="*/ 207 h 1583"/>
                  <a:gd name="T74" fmla="*/ 169 w 427"/>
                  <a:gd name="T75" fmla="*/ 185 h 1583"/>
                  <a:gd name="T76" fmla="*/ 181 w 427"/>
                  <a:gd name="T77" fmla="*/ 165 h 1583"/>
                  <a:gd name="T78" fmla="*/ 165 w 427"/>
                  <a:gd name="T79" fmla="*/ 139 h 1583"/>
                  <a:gd name="T80" fmla="*/ 163 w 427"/>
                  <a:gd name="T81" fmla="*/ 103 h 1583"/>
                  <a:gd name="T82" fmla="*/ 204 w 427"/>
                  <a:gd name="T83" fmla="*/ 56 h 1583"/>
                  <a:gd name="T84" fmla="*/ 213 w 427"/>
                  <a:gd name="T85" fmla="*/ 7 h 1583"/>
                  <a:gd name="T86" fmla="*/ 189 w 427"/>
                  <a:gd name="T87" fmla="*/ 7 h 1583"/>
                  <a:gd name="T88" fmla="*/ 117 w 427"/>
                  <a:gd name="T89" fmla="*/ 45 h 1583"/>
                  <a:gd name="T90" fmla="*/ 59 w 427"/>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pPr eaLnBrk="0" hangingPunct="0"/>
                <a:endParaRPr lang="en-US"/>
              </a:p>
            </p:txBody>
          </p:sp>
          <p:sp>
            <p:nvSpPr>
              <p:cNvPr id="16446" name="Freeform 145"/>
              <p:cNvSpPr>
                <a:spLocks/>
              </p:cNvSpPr>
              <p:nvPr/>
            </p:nvSpPr>
            <p:spPr bwMode="auto">
              <a:xfrm>
                <a:off x="863" y="1881"/>
                <a:ext cx="381" cy="809"/>
              </a:xfrm>
              <a:custGeom>
                <a:avLst/>
                <a:gdLst>
                  <a:gd name="T0" fmla="*/ 249 w 762"/>
                  <a:gd name="T1" fmla="*/ 760 h 1619"/>
                  <a:gd name="T2" fmla="*/ 176 w 762"/>
                  <a:gd name="T3" fmla="*/ 786 h 1619"/>
                  <a:gd name="T4" fmla="*/ 31 w 762"/>
                  <a:gd name="T5" fmla="*/ 655 h 1619"/>
                  <a:gd name="T6" fmla="*/ 24 w 762"/>
                  <a:gd name="T7" fmla="*/ 677 h 1619"/>
                  <a:gd name="T8" fmla="*/ 181 w 762"/>
                  <a:gd name="T9" fmla="*/ 809 h 1619"/>
                  <a:gd name="T10" fmla="*/ 257 w 762"/>
                  <a:gd name="T11" fmla="*/ 769 h 1619"/>
                  <a:gd name="T12" fmla="*/ 361 w 762"/>
                  <a:gd name="T13" fmla="*/ 735 h 1619"/>
                  <a:gd name="T14" fmla="*/ 356 w 762"/>
                  <a:gd name="T15" fmla="*/ 677 h 1619"/>
                  <a:gd name="T16" fmla="*/ 335 w 762"/>
                  <a:gd name="T17" fmla="*/ 613 h 1619"/>
                  <a:gd name="T18" fmla="*/ 345 w 762"/>
                  <a:gd name="T19" fmla="*/ 562 h 1619"/>
                  <a:gd name="T20" fmla="*/ 322 w 762"/>
                  <a:gd name="T21" fmla="*/ 512 h 1619"/>
                  <a:gd name="T22" fmla="*/ 334 w 762"/>
                  <a:gd name="T23" fmla="*/ 453 h 1619"/>
                  <a:gd name="T24" fmla="*/ 342 w 762"/>
                  <a:gd name="T25" fmla="*/ 394 h 1619"/>
                  <a:gd name="T26" fmla="*/ 345 w 762"/>
                  <a:gd name="T27" fmla="*/ 321 h 1619"/>
                  <a:gd name="T28" fmla="*/ 330 w 762"/>
                  <a:gd name="T29" fmla="*/ 258 h 1619"/>
                  <a:gd name="T30" fmla="*/ 322 w 762"/>
                  <a:gd name="T31" fmla="*/ 209 h 1619"/>
                  <a:gd name="T32" fmla="*/ 341 w 762"/>
                  <a:gd name="T33" fmla="*/ 167 h 1619"/>
                  <a:gd name="T34" fmla="*/ 331 w 762"/>
                  <a:gd name="T35" fmla="*/ 96 h 1619"/>
                  <a:gd name="T36" fmla="*/ 378 w 762"/>
                  <a:gd name="T37" fmla="*/ 8 h 1619"/>
                  <a:gd name="T38" fmla="*/ 357 w 762"/>
                  <a:gd name="T39" fmla="*/ 27 h 1619"/>
                  <a:gd name="T40" fmla="*/ 309 w 762"/>
                  <a:gd name="T41" fmla="*/ 107 h 1619"/>
                  <a:gd name="T42" fmla="*/ 239 w 762"/>
                  <a:gd name="T43" fmla="*/ 172 h 1619"/>
                  <a:gd name="T44" fmla="*/ 311 w 762"/>
                  <a:gd name="T45" fmla="*/ 148 h 1619"/>
                  <a:gd name="T46" fmla="*/ 305 w 762"/>
                  <a:gd name="T47" fmla="*/ 195 h 1619"/>
                  <a:gd name="T48" fmla="*/ 271 w 762"/>
                  <a:gd name="T49" fmla="*/ 243 h 1619"/>
                  <a:gd name="T50" fmla="*/ 320 w 762"/>
                  <a:gd name="T51" fmla="*/ 232 h 1619"/>
                  <a:gd name="T52" fmla="*/ 308 w 762"/>
                  <a:gd name="T53" fmla="*/ 269 h 1619"/>
                  <a:gd name="T54" fmla="*/ 305 w 762"/>
                  <a:gd name="T55" fmla="*/ 310 h 1619"/>
                  <a:gd name="T56" fmla="*/ 232 w 762"/>
                  <a:gd name="T57" fmla="*/ 364 h 1619"/>
                  <a:gd name="T58" fmla="*/ 313 w 762"/>
                  <a:gd name="T59" fmla="*/ 327 h 1619"/>
                  <a:gd name="T60" fmla="*/ 342 w 762"/>
                  <a:gd name="T61" fmla="*/ 364 h 1619"/>
                  <a:gd name="T62" fmla="*/ 293 w 762"/>
                  <a:gd name="T63" fmla="*/ 398 h 1619"/>
                  <a:gd name="T64" fmla="*/ 202 w 762"/>
                  <a:gd name="T65" fmla="*/ 442 h 1619"/>
                  <a:gd name="T66" fmla="*/ 305 w 762"/>
                  <a:gd name="T67" fmla="*/ 424 h 1619"/>
                  <a:gd name="T68" fmla="*/ 326 w 762"/>
                  <a:gd name="T69" fmla="*/ 492 h 1619"/>
                  <a:gd name="T70" fmla="*/ 204 w 762"/>
                  <a:gd name="T71" fmla="*/ 525 h 1619"/>
                  <a:gd name="T72" fmla="*/ 271 w 762"/>
                  <a:gd name="T73" fmla="*/ 523 h 1619"/>
                  <a:gd name="T74" fmla="*/ 313 w 762"/>
                  <a:gd name="T75" fmla="*/ 543 h 1619"/>
                  <a:gd name="T76" fmla="*/ 311 w 762"/>
                  <a:gd name="T77" fmla="*/ 584 h 1619"/>
                  <a:gd name="T78" fmla="*/ 195 w 762"/>
                  <a:gd name="T79" fmla="*/ 607 h 1619"/>
                  <a:gd name="T80" fmla="*/ 252 w 762"/>
                  <a:gd name="T81" fmla="*/ 607 h 1619"/>
                  <a:gd name="T82" fmla="*/ 319 w 762"/>
                  <a:gd name="T83" fmla="*/ 596 h 1619"/>
                  <a:gd name="T84" fmla="*/ 261 w 762"/>
                  <a:gd name="T85" fmla="*/ 651 h 1619"/>
                  <a:gd name="T86" fmla="*/ 195 w 762"/>
                  <a:gd name="T87" fmla="*/ 683 h 1619"/>
                  <a:gd name="T88" fmla="*/ 279 w 762"/>
                  <a:gd name="T89" fmla="*/ 653 h 1619"/>
                  <a:gd name="T90" fmla="*/ 328 w 762"/>
                  <a:gd name="T91" fmla="*/ 642 h 1619"/>
                  <a:gd name="T92" fmla="*/ 326 w 762"/>
                  <a:gd name="T93" fmla="*/ 690 h 1619"/>
                  <a:gd name="T94" fmla="*/ 334 w 762"/>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1619"/>
                  <a:gd name="T146" fmla="*/ 762 w 762"/>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47" name="Freeform 146"/>
              <p:cNvSpPr>
                <a:spLocks/>
              </p:cNvSpPr>
              <p:nvPr/>
            </p:nvSpPr>
            <p:spPr bwMode="auto">
              <a:xfrm>
                <a:off x="1065" y="2575"/>
                <a:ext cx="110" cy="36"/>
              </a:xfrm>
              <a:custGeom>
                <a:avLst/>
                <a:gdLst>
                  <a:gd name="T0" fmla="*/ 0 w 220"/>
                  <a:gd name="T1" fmla="*/ 29 h 73"/>
                  <a:gd name="T2" fmla="*/ 44 w 220"/>
                  <a:gd name="T3" fmla="*/ 28 h 73"/>
                  <a:gd name="T4" fmla="*/ 60 w 220"/>
                  <a:gd name="T5" fmla="*/ 18 h 73"/>
                  <a:gd name="T6" fmla="*/ 75 w 220"/>
                  <a:gd name="T7" fmla="*/ 7 h 73"/>
                  <a:gd name="T8" fmla="*/ 103 w 220"/>
                  <a:gd name="T9" fmla="*/ 0 h 73"/>
                  <a:gd name="T10" fmla="*/ 110 w 220"/>
                  <a:gd name="T11" fmla="*/ 7 h 73"/>
                  <a:gd name="T12" fmla="*/ 99 w 220"/>
                  <a:gd name="T13" fmla="*/ 11 h 73"/>
                  <a:gd name="T14" fmla="*/ 79 w 220"/>
                  <a:gd name="T15" fmla="*/ 21 h 73"/>
                  <a:gd name="T16" fmla="*/ 69 w 220"/>
                  <a:gd name="T17" fmla="*/ 28 h 73"/>
                  <a:gd name="T18" fmla="*/ 51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48" name="Freeform 147"/>
              <p:cNvSpPr>
                <a:spLocks/>
              </p:cNvSpPr>
              <p:nvPr/>
            </p:nvSpPr>
            <p:spPr bwMode="auto">
              <a:xfrm>
                <a:off x="897" y="1784"/>
                <a:ext cx="319" cy="174"/>
              </a:xfrm>
              <a:custGeom>
                <a:avLst/>
                <a:gdLst>
                  <a:gd name="T0" fmla="*/ 9 w 640"/>
                  <a:gd name="T1" fmla="*/ 20 h 347"/>
                  <a:gd name="T2" fmla="*/ 48 w 640"/>
                  <a:gd name="T3" fmla="*/ 22 h 347"/>
                  <a:gd name="T4" fmla="*/ 88 w 640"/>
                  <a:gd name="T5" fmla="*/ 23 h 347"/>
                  <a:gd name="T6" fmla="*/ 114 w 640"/>
                  <a:gd name="T7" fmla="*/ 23 h 347"/>
                  <a:gd name="T8" fmla="*/ 134 w 640"/>
                  <a:gd name="T9" fmla="*/ 18 h 347"/>
                  <a:gd name="T10" fmla="*/ 167 w 640"/>
                  <a:gd name="T11" fmla="*/ 9 h 347"/>
                  <a:gd name="T12" fmla="*/ 183 w 640"/>
                  <a:gd name="T13" fmla="*/ 0 h 347"/>
                  <a:gd name="T14" fmla="*/ 205 w 640"/>
                  <a:gd name="T15" fmla="*/ 12 h 347"/>
                  <a:gd name="T16" fmla="*/ 241 w 640"/>
                  <a:gd name="T17" fmla="*/ 37 h 347"/>
                  <a:gd name="T18" fmla="*/ 267 w 640"/>
                  <a:gd name="T19" fmla="*/ 55 h 347"/>
                  <a:gd name="T20" fmla="*/ 299 w 640"/>
                  <a:gd name="T21" fmla="*/ 78 h 347"/>
                  <a:gd name="T22" fmla="*/ 319 w 640"/>
                  <a:gd name="T23" fmla="*/ 96 h 347"/>
                  <a:gd name="T24" fmla="*/ 301 w 640"/>
                  <a:gd name="T25" fmla="*/ 111 h 347"/>
                  <a:gd name="T26" fmla="*/ 282 w 640"/>
                  <a:gd name="T27" fmla="*/ 129 h 347"/>
                  <a:gd name="T28" fmla="*/ 253 w 640"/>
                  <a:gd name="T29" fmla="*/ 141 h 347"/>
                  <a:gd name="T30" fmla="*/ 222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9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449" name="Freeform 148"/>
              <p:cNvSpPr>
                <a:spLocks/>
              </p:cNvSpPr>
              <p:nvPr/>
            </p:nvSpPr>
            <p:spPr bwMode="auto">
              <a:xfrm>
                <a:off x="888" y="1779"/>
                <a:ext cx="346" cy="202"/>
              </a:xfrm>
              <a:custGeom>
                <a:avLst/>
                <a:gdLst>
                  <a:gd name="T0" fmla="*/ 170 w 692"/>
                  <a:gd name="T1" fmla="*/ 173 h 404"/>
                  <a:gd name="T2" fmla="*/ 224 w 692"/>
                  <a:gd name="T3" fmla="*/ 158 h 404"/>
                  <a:gd name="T4" fmla="*/ 269 w 692"/>
                  <a:gd name="T5" fmla="*/ 139 h 404"/>
                  <a:gd name="T6" fmla="*/ 301 w 692"/>
                  <a:gd name="T7" fmla="*/ 116 h 404"/>
                  <a:gd name="T8" fmla="*/ 313 w 692"/>
                  <a:gd name="T9" fmla="*/ 103 h 404"/>
                  <a:gd name="T10" fmla="*/ 267 w 692"/>
                  <a:gd name="T11" fmla="*/ 61 h 404"/>
                  <a:gd name="T12" fmla="*/ 230 w 692"/>
                  <a:gd name="T13" fmla="*/ 39 h 404"/>
                  <a:gd name="T14" fmla="*/ 194 w 692"/>
                  <a:gd name="T15" fmla="*/ 17 h 404"/>
                  <a:gd name="T16" fmla="*/ 188 w 692"/>
                  <a:gd name="T17" fmla="*/ 17 h 404"/>
                  <a:gd name="T18" fmla="*/ 166 w 692"/>
                  <a:gd name="T19" fmla="*/ 25 h 404"/>
                  <a:gd name="T20" fmla="*/ 136 w 692"/>
                  <a:gd name="T21" fmla="*/ 33 h 404"/>
                  <a:gd name="T22" fmla="*/ 83 w 692"/>
                  <a:gd name="T23" fmla="*/ 37 h 404"/>
                  <a:gd name="T24" fmla="*/ 32 w 692"/>
                  <a:gd name="T25" fmla="*/ 36 h 404"/>
                  <a:gd name="T26" fmla="*/ 19 w 692"/>
                  <a:gd name="T27" fmla="*/ 37 h 404"/>
                  <a:gd name="T28" fmla="*/ 19 w 692"/>
                  <a:gd name="T29" fmla="*/ 47 h 404"/>
                  <a:gd name="T30" fmla="*/ 29 w 692"/>
                  <a:gd name="T31" fmla="*/ 61 h 404"/>
                  <a:gd name="T32" fmla="*/ 50 w 692"/>
                  <a:gd name="T33" fmla="*/ 88 h 404"/>
                  <a:gd name="T34" fmla="*/ 77 w 692"/>
                  <a:gd name="T35" fmla="*/ 110 h 404"/>
                  <a:gd name="T36" fmla="*/ 110 w 692"/>
                  <a:gd name="T37" fmla="*/ 142 h 404"/>
                  <a:gd name="T38" fmla="*/ 142 w 692"/>
                  <a:gd name="T39" fmla="*/ 165 h 404"/>
                  <a:gd name="T40" fmla="*/ 162 w 692"/>
                  <a:gd name="T41" fmla="*/ 179 h 404"/>
                  <a:gd name="T42" fmla="*/ 168 w 692"/>
                  <a:gd name="T43" fmla="*/ 194 h 404"/>
                  <a:gd name="T44" fmla="*/ 161 w 692"/>
                  <a:gd name="T45" fmla="*/ 202 h 404"/>
                  <a:gd name="T46" fmla="*/ 150 w 692"/>
                  <a:gd name="T47" fmla="*/ 198 h 404"/>
                  <a:gd name="T48" fmla="*/ 117 w 692"/>
                  <a:gd name="T49" fmla="*/ 168 h 404"/>
                  <a:gd name="T50" fmla="*/ 77 w 692"/>
                  <a:gd name="T51" fmla="*/ 135 h 404"/>
                  <a:gd name="T52" fmla="*/ 47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2 w 692"/>
                  <a:gd name="T73" fmla="*/ 17 h 404"/>
                  <a:gd name="T74" fmla="*/ 172 w 692"/>
                  <a:gd name="T75" fmla="*/ 11 h 404"/>
                  <a:gd name="T76" fmla="*/ 183 w 692"/>
                  <a:gd name="T77" fmla="*/ 0 h 404"/>
                  <a:gd name="T78" fmla="*/ 197 w 692"/>
                  <a:gd name="T79" fmla="*/ 0 h 404"/>
                  <a:gd name="T80" fmla="*/ 228 w 692"/>
                  <a:gd name="T81" fmla="*/ 19 h 404"/>
                  <a:gd name="T82" fmla="*/ 261 w 692"/>
                  <a:gd name="T83" fmla="*/ 44 h 404"/>
                  <a:gd name="T84" fmla="*/ 297 w 692"/>
                  <a:gd name="T85" fmla="*/ 66 h 404"/>
                  <a:gd name="T86" fmla="*/ 317 w 692"/>
                  <a:gd name="T87" fmla="*/ 81 h 404"/>
                  <a:gd name="T88" fmla="*/ 337 w 692"/>
                  <a:gd name="T89" fmla="*/ 94 h 404"/>
                  <a:gd name="T90" fmla="*/ 346 w 692"/>
                  <a:gd name="T91" fmla="*/ 99 h 404"/>
                  <a:gd name="T92" fmla="*/ 341 w 692"/>
                  <a:gd name="T93" fmla="*/ 109 h 404"/>
                  <a:gd name="T94" fmla="*/ 326 w 692"/>
                  <a:gd name="T95" fmla="*/ 117 h 404"/>
                  <a:gd name="T96" fmla="*/ 309 w 692"/>
                  <a:gd name="T97" fmla="*/ 133 h 404"/>
                  <a:gd name="T98" fmla="*/ 293 w 692"/>
                  <a:gd name="T99" fmla="*/ 139 h 404"/>
                  <a:gd name="T100" fmla="*/ 264 w 692"/>
                  <a:gd name="T101" fmla="*/ 151 h 404"/>
                  <a:gd name="T102" fmla="*/ 242 w 692"/>
                  <a:gd name="T103" fmla="*/ 161 h 404"/>
                  <a:gd name="T104" fmla="*/ 219 w 692"/>
                  <a:gd name="T105" fmla="*/ 175 h 404"/>
                  <a:gd name="T106" fmla="*/ 194 w 692"/>
                  <a:gd name="T107" fmla="*/ 179 h 404"/>
                  <a:gd name="T108" fmla="*/ 175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450" name="Freeform 149"/>
              <p:cNvSpPr>
                <a:spLocks/>
              </p:cNvSpPr>
              <p:nvPr/>
            </p:nvSpPr>
            <p:spPr bwMode="auto">
              <a:xfrm>
                <a:off x="1084" y="1932"/>
                <a:ext cx="109" cy="70"/>
              </a:xfrm>
              <a:custGeom>
                <a:avLst/>
                <a:gdLst>
                  <a:gd name="T0" fmla="*/ 92 w 218"/>
                  <a:gd name="T1" fmla="*/ 8 h 139"/>
                  <a:gd name="T2" fmla="*/ 69 w 218"/>
                  <a:gd name="T3" fmla="*/ 27 h 139"/>
                  <a:gd name="T4" fmla="*/ 48 w 218"/>
                  <a:gd name="T5" fmla="*/ 44 h 139"/>
                  <a:gd name="T6" fmla="*/ 17 w 218"/>
                  <a:gd name="T7" fmla="*/ 55 h 139"/>
                  <a:gd name="T8" fmla="*/ 0 w 218"/>
                  <a:gd name="T9" fmla="*/ 60 h 139"/>
                  <a:gd name="T10" fmla="*/ 14 w 218"/>
                  <a:gd name="T11" fmla="*/ 70 h 139"/>
                  <a:gd name="T12" fmla="*/ 36 w 218"/>
                  <a:gd name="T13" fmla="*/ 66 h 139"/>
                  <a:gd name="T14" fmla="*/ 70 w 218"/>
                  <a:gd name="T15" fmla="*/ 44 h 139"/>
                  <a:gd name="T16" fmla="*/ 109 w 218"/>
                  <a:gd name="T17" fmla="*/ 0 h 139"/>
                  <a:gd name="T18" fmla="*/ 92 w 218"/>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39"/>
                  <a:gd name="T32" fmla="*/ 218 w 21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pPr eaLnBrk="0" hangingPunct="0"/>
                <a:endParaRPr lang="en-US"/>
              </a:p>
            </p:txBody>
          </p:sp>
        </p:grpSp>
      </p:grpSp>
      <p:grpSp>
        <p:nvGrpSpPr>
          <p:cNvPr id="14" name="Group 150"/>
          <p:cNvGrpSpPr>
            <a:grpSpLocks/>
          </p:cNvGrpSpPr>
          <p:nvPr/>
        </p:nvGrpSpPr>
        <p:grpSpPr bwMode="auto">
          <a:xfrm>
            <a:off x="1981200" y="3581400"/>
            <a:ext cx="1927225" cy="1754188"/>
            <a:chOff x="841" y="1585"/>
            <a:chExt cx="1214" cy="1105"/>
          </a:xfrm>
        </p:grpSpPr>
        <p:grpSp>
          <p:nvGrpSpPr>
            <p:cNvPr id="16396" name="Group 151"/>
            <p:cNvGrpSpPr>
              <a:grpSpLocks/>
            </p:cNvGrpSpPr>
            <p:nvPr/>
          </p:nvGrpSpPr>
          <p:grpSpPr bwMode="auto">
            <a:xfrm>
              <a:off x="1651" y="1585"/>
              <a:ext cx="404" cy="911"/>
              <a:chOff x="1651" y="1585"/>
              <a:chExt cx="404" cy="911"/>
            </a:xfrm>
          </p:grpSpPr>
          <p:sp>
            <p:nvSpPr>
              <p:cNvPr id="16415" name="Freeform 152"/>
              <p:cNvSpPr>
                <a:spLocks/>
              </p:cNvSpPr>
              <p:nvPr/>
            </p:nvSpPr>
            <p:spPr bwMode="auto">
              <a:xfrm>
                <a:off x="1660" y="1625"/>
                <a:ext cx="211" cy="859"/>
              </a:xfrm>
              <a:custGeom>
                <a:avLst/>
                <a:gdLst>
                  <a:gd name="T0" fmla="*/ 208 w 424"/>
                  <a:gd name="T1" fmla="*/ 155 h 1717"/>
                  <a:gd name="T2" fmla="*/ 211 w 424"/>
                  <a:gd name="T3" fmla="*/ 186 h 1717"/>
                  <a:gd name="T4" fmla="*/ 211 w 424"/>
                  <a:gd name="T5" fmla="*/ 356 h 1717"/>
                  <a:gd name="T6" fmla="*/ 196 w 424"/>
                  <a:gd name="T7" fmla="*/ 585 h 1717"/>
                  <a:gd name="T8" fmla="*/ 198 w 424"/>
                  <a:gd name="T9" fmla="*/ 730 h 1717"/>
                  <a:gd name="T10" fmla="*/ 205 w 424"/>
                  <a:gd name="T11" fmla="*/ 831 h 1717"/>
                  <a:gd name="T12" fmla="*/ 198 w 424"/>
                  <a:gd name="T13" fmla="*/ 859 h 1717"/>
                  <a:gd name="T14" fmla="*/ 185 w 424"/>
                  <a:gd name="T15" fmla="*/ 853 h 1717"/>
                  <a:gd name="T16" fmla="*/ 113 w 424"/>
                  <a:gd name="T17" fmla="*/ 797 h 1717"/>
                  <a:gd name="T18" fmla="*/ 96 w 424"/>
                  <a:gd name="T19" fmla="*/ 786 h 1717"/>
                  <a:gd name="T20" fmla="*/ 85 w 424"/>
                  <a:gd name="T21" fmla="*/ 771 h 1717"/>
                  <a:gd name="T22" fmla="*/ 66 w 424"/>
                  <a:gd name="T23" fmla="*/ 749 h 1717"/>
                  <a:gd name="T24" fmla="*/ 41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8 w 424"/>
                  <a:gd name="T37" fmla="*/ 599 h 1717"/>
                  <a:gd name="T38" fmla="*/ 11 w 424"/>
                  <a:gd name="T39" fmla="*/ 577 h 1717"/>
                  <a:gd name="T40" fmla="*/ 8 w 424"/>
                  <a:gd name="T41" fmla="*/ 561 h 1717"/>
                  <a:gd name="T42" fmla="*/ 20 w 424"/>
                  <a:gd name="T43" fmla="*/ 537 h 1717"/>
                  <a:gd name="T44" fmla="*/ 20 w 424"/>
                  <a:gd name="T45" fmla="*/ 520 h 1717"/>
                  <a:gd name="T46" fmla="*/ 7 w 424"/>
                  <a:gd name="T47" fmla="*/ 488 h 1717"/>
                  <a:gd name="T48" fmla="*/ 7 w 424"/>
                  <a:gd name="T49" fmla="*/ 469 h 1717"/>
                  <a:gd name="T50" fmla="*/ 14 w 424"/>
                  <a:gd name="T51" fmla="*/ 455 h 1717"/>
                  <a:gd name="T52" fmla="*/ 26 w 424"/>
                  <a:gd name="T53" fmla="*/ 438 h 1717"/>
                  <a:gd name="T54" fmla="*/ 26 w 424"/>
                  <a:gd name="T55" fmla="*/ 408 h 1717"/>
                  <a:gd name="T56" fmla="*/ 18 w 424"/>
                  <a:gd name="T57" fmla="*/ 384 h 1717"/>
                  <a:gd name="T58" fmla="*/ 26 w 424"/>
                  <a:gd name="T59" fmla="*/ 356 h 1717"/>
                  <a:gd name="T60" fmla="*/ 33 w 424"/>
                  <a:gd name="T61" fmla="*/ 350 h 1717"/>
                  <a:gd name="T62" fmla="*/ 26 w 424"/>
                  <a:gd name="T63" fmla="*/ 324 h 1717"/>
                  <a:gd name="T64" fmla="*/ 11 w 424"/>
                  <a:gd name="T65" fmla="*/ 296 h 1717"/>
                  <a:gd name="T66" fmla="*/ 7 w 424"/>
                  <a:gd name="T67" fmla="*/ 278 h 1717"/>
                  <a:gd name="T68" fmla="*/ 11 w 424"/>
                  <a:gd name="T69" fmla="*/ 261 h 1717"/>
                  <a:gd name="T70" fmla="*/ 31 w 424"/>
                  <a:gd name="T71" fmla="*/ 246 h 1717"/>
                  <a:gd name="T72" fmla="*/ 29 w 424"/>
                  <a:gd name="T73" fmla="*/ 234 h 1717"/>
                  <a:gd name="T74" fmla="*/ 8 w 424"/>
                  <a:gd name="T75" fmla="*/ 195 h 1717"/>
                  <a:gd name="T76" fmla="*/ 1 w 424"/>
                  <a:gd name="T77" fmla="*/ 164 h 1717"/>
                  <a:gd name="T78" fmla="*/ 7 w 424"/>
                  <a:gd name="T79" fmla="*/ 147 h 1717"/>
                  <a:gd name="T80" fmla="*/ 26 w 424"/>
                  <a:gd name="T81" fmla="*/ 132 h 1717"/>
                  <a:gd name="T82" fmla="*/ 22 w 424"/>
                  <a:gd name="T83" fmla="*/ 118 h 1717"/>
                  <a:gd name="T84" fmla="*/ 8 w 424"/>
                  <a:gd name="T85" fmla="*/ 102 h 1717"/>
                  <a:gd name="T86" fmla="*/ 8 w 424"/>
                  <a:gd name="T87" fmla="*/ 85 h 1717"/>
                  <a:gd name="T88" fmla="*/ 31 w 424"/>
                  <a:gd name="T89" fmla="*/ 73 h 1717"/>
                  <a:gd name="T90" fmla="*/ 40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5 w 424"/>
                  <a:gd name="T105" fmla="*/ 102 h 1717"/>
                  <a:gd name="T106" fmla="*/ 165 w 424"/>
                  <a:gd name="T107" fmla="*/ 125 h 1717"/>
                  <a:gd name="T108" fmla="*/ 196 w 424"/>
                  <a:gd name="T109" fmla="*/ 144 h 1717"/>
                  <a:gd name="T110" fmla="*/ 208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16" name="Freeform 153"/>
              <p:cNvSpPr>
                <a:spLocks/>
              </p:cNvSpPr>
              <p:nvPr/>
            </p:nvSpPr>
            <p:spPr bwMode="auto">
              <a:xfrm>
                <a:off x="1651" y="1638"/>
                <a:ext cx="62" cy="654"/>
              </a:xfrm>
              <a:custGeom>
                <a:avLst/>
                <a:gdLst>
                  <a:gd name="T0" fmla="*/ 42 w 123"/>
                  <a:gd name="T1" fmla="*/ 22 h 1308"/>
                  <a:gd name="T2" fmla="*/ 62 w 123"/>
                  <a:gd name="T3" fmla="*/ 45 h 1308"/>
                  <a:gd name="T4" fmla="*/ 49 w 123"/>
                  <a:gd name="T5" fmla="*/ 63 h 1308"/>
                  <a:gd name="T6" fmla="*/ 23 w 123"/>
                  <a:gd name="T7" fmla="*/ 77 h 1308"/>
                  <a:gd name="T8" fmla="*/ 34 w 123"/>
                  <a:gd name="T9" fmla="*/ 95 h 1308"/>
                  <a:gd name="T10" fmla="*/ 46 w 123"/>
                  <a:gd name="T11" fmla="*/ 118 h 1308"/>
                  <a:gd name="T12" fmla="*/ 31 w 123"/>
                  <a:gd name="T13" fmla="*/ 134 h 1308"/>
                  <a:gd name="T14" fmla="*/ 19 w 123"/>
                  <a:gd name="T15" fmla="*/ 152 h 1308"/>
                  <a:gd name="T16" fmla="*/ 31 w 123"/>
                  <a:gd name="T17" fmla="*/ 184 h 1308"/>
                  <a:gd name="T18" fmla="*/ 46 w 123"/>
                  <a:gd name="T19" fmla="*/ 214 h 1308"/>
                  <a:gd name="T20" fmla="*/ 42 w 123"/>
                  <a:gd name="T21" fmla="*/ 240 h 1308"/>
                  <a:gd name="T22" fmla="*/ 23 w 123"/>
                  <a:gd name="T23" fmla="*/ 262 h 1308"/>
                  <a:gd name="T24" fmla="*/ 45 w 123"/>
                  <a:gd name="T25" fmla="*/ 309 h 1308"/>
                  <a:gd name="T26" fmla="*/ 53 w 123"/>
                  <a:gd name="T27" fmla="*/ 337 h 1308"/>
                  <a:gd name="T28" fmla="*/ 37 w 123"/>
                  <a:gd name="T29" fmla="*/ 359 h 1308"/>
                  <a:gd name="T30" fmla="*/ 40 w 123"/>
                  <a:gd name="T31" fmla="*/ 393 h 1308"/>
                  <a:gd name="T32" fmla="*/ 52 w 123"/>
                  <a:gd name="T33" fmla="*/ 426 h 1308"/>
                  <a:gd name="T34" fmla="*/ 38 w 123"/>
                  <a:gd name="T35" fmla="*/ 444 h 1308"/>
                  <a:gd name="T36" fmla="*/ 20 w 123"/>
                  <a:gd name="T37" fmla="*/ 466 h 1308"/>
                  <a:gd name="T38" fmla="*/ 38 w 123"/>
                  <a:gd name="T39" fmla="*/ 506 h 1308"/>
                  <a:gd name="T40" fmla="*/ 46 w 123"/>
                  <a:gd name="T41" fmla="*/ 534 h 1308"/>
                  <a:gd name="T42" fmla="*/ 29 w 123"/>
                  <a:gd name="T43" fmla="*/ 540 h 1308"/>
                  <a:gd name="T44" fmla="*/ 34 w 123"/>
                  <a:gd name="T45" fmla="*/ 584 h 1308"/>
                  <a:gd name="T46" fmla="*/ 42 w 123"/>
                  <a:gd name="T47" fmla="*/ 607 h 1308"/>
                  <a:gd name="T48" fmla="*/ 29 w 123"/>
                  <a:gd name="T49" fmla="*/ 633 h 1308"/>
                  <a:gd name="T50" fmla="*/ 1 w 123"/>
                  <a:gd name="T51" fmla="*/ 647 h 1308"/>
                  <a:gd name="T52" fmla="*/ 22 w 123"/>
                  <a:gd name="T53" fmla="*/ 602 h 1308"/>
                  <a:gd name="T54" fmla="*/ 12 w 123"/>
                  <a:gd name="T55" fmla="*/ 566 h 1308"/>
                  <a:gd name="T56" fmla="*/ 15 w 123"/>
                  <a:gd name="T57" fmla="*/ 534 h 1308"/>
                  <a:gd name="T58" fmla="*/ 23 w 123"/>
                  <a:gd name="T59" fmla="*/ 518 h 1308"/>
                  <a:gd name="T60" fmla="*/ 5 w 123"/>
                  <a:gd name="T61" fmla="*/ 478 h 1308"/>
                  <a:gd name="T62" fmla="*/ 5 w 123"/>
                  <a:gd name="T63" fmla="*/ 438 h 1308"/>
                  <a:gd name="T64" fmla="*/ 27 w 123"/>
                  <a:gd name="T65" fmla="*/ 419 h 1308"/>
                  <a:gd name="T66" fmla="*/ 22 w 123"/>
                  <a:gd name="T67" fmla="*/ 390 h 1308"/>
                  <a:gd name="T68" fmla="*/ 16 w 123"/>
                  <a:gd name="T69" fmla="*/ 356 h 1308"/>
                  <a:gd name="T70" fmla="*/ 34 w 123"/>
                  <a:gd name="T71" fmla="*/ 334 h 1308"/>
                  <a:gd name="T72" fmla="*/ 26 w 123"/>
                  <a:gd name="T73" fmla="*/ 310 h 1308"/>
                  <a:gd name="T74" fmla="*/ 5 w 123"/>
                  <a:gd name="T75" fmla="*/ 272 h 1308"/>
                  <a:gd name="T76" fmla="*/ 9 w 123"/>
                  <a:gd name="T77" fmla="*/ 246 h 1308"/>
                  <a:gd name="T78" fmla="*/ 27 w 123"/>
                  <a:gd name="T79" fmla="*/ 225 h 1308"/>
                  <a:gd name="T80" fmla="*/ 8 w 123"/>
                  <a:gd name="T81" fmla="*/ 176 h 1308"/>
                  <a:gd name="T82" fmla="*/ 0 w 123"/>
                  <a:gd name="T83" fmla="*/ 148 h 1308"/>
                  <a:gd name="T84" fmla="*/ 16 w 123"/>
                  <a:gd name="T85" fmla="*/ 126 h 1308"/>
                  <a:gd name="T86" fmla="*/ 23 w 123"/>
                  <a:gd name="T87" fmla="*/ 111 h 1308"/>
                  <a:gd name="T88" fmla="*/ 5 w 123"/>
                  <a:gd name="T89" fmla="*/ 88 h 1308"/>
                  <a:gd name="T90" fmla="*/ 12 w 123"/>
                  <a:gd name="T91" fmla="*/ 66 h 1308"/>
                  <a:gd name="T92" fmla="*/ 34 w 123"/>
                  <a:gd name="T93" fmla="*/ 51 h 1308"/>
                  <a:gd name="T94" fmla="*/ 34 w 123"/>
                  <a:gd name="T95" fmla="*/ 34 h 1308"/>
                  <a:gd name="T96" fmla="*/ 23 w 123"/>
                  <a:gd name="T97" fmla="*/ 11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308"/>
                  <a:gd name="T149" fmla="*/ 123 w 123"/>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pPr eaLnBrk="0" hangingPunct="0"/>
                <a:endParaRPr lang="en-US"/>
              </a:p>
            </p:txBody>
          </p:sp>
          <p:sp>
            <p:nvSpPr>
              <p:cNvPr id="16417" name="Freeform 154"/>
              <p:cNvSpPr>
                <a:spLocks/>
              </p:cNvSpPr>
              <p:nvPr/>
            </p:nvSpPr>
            <p:spPr bwMode="auto">
              <a:xfrm>
                <a:off x="1817" y="1797"/>
                <a:ext cx="58" cy="529"/>
              </a:xfrm>
              <a:custGeom>
                <a:avLst/>
                <a:gdLst>
                  <a:gd name="T0" fmla="*/ 52 w 115"/>
                  <a:gd name="T1" fmla="*/ 14 h 1058"/>
                  <a:gd name="T2" fmla="*/ 54 w 115"/>
                  <a:gd name="T3" fmla="*/ 51 h 1058"/>
                  <a:gd name="T4" fmla="*/ 30 w 115"/>
                  <a:gd name="T5" fmla="*/ 66 h 1058"/>
                  <a:gd name="T6" fmla="*/ 37 w 115"/>
                  <a:gd name="T7" fmla="*/ 106 h 1058"/>
                  <a:gd name="T8" fmla="*/ 48 w 115"/>
                  <a:gd name="T9" fmla="*/ 145 h 1058"/>
                  <a:gd name="T10" fmla="*/ 33 w 115"/>
                  <a:gd name="T11" fmla="*/ 165 h 1058"/>
                  <a:gd name="T12" fmla="*/ 37 w 115"/>
                  <a:gd name="T13" fmla="*/ 198 h 1058"/>
                  <a:gd name="T14" fmla="*/ 48 w 115"/>
                  <a:gd name="T15" fmla="*/ 233 h 1058"/>
                  <a:gd name="T16" fmla="*/ 41 w 115"/>
                  <a:gd name="T17" fmla="*/ 260 h 1058"/>
                  <a:gd name="T18" fmla="*/ 28 w 115"/>
                  <a:gd name="T19" fmla="*/ 283 h 1058"/>
                  <a:gd name="T20" fmla="*/ 44 w 115"/>
                  <a:gd name="T21" fmla="*/ 329 h 1058"/>
                  <a:gd name="T22" fmla="*/ 48 w 115"/>
                  <a:gd name="T23" fmla="*/ 360 h 1058"/>
                  <a:gd name="T24" fmla="*/ 21 w 115"/>
                  <a:gd name="T25" fmla="*/ 382 h 1058"/>
                  <a:gd name="T26" fmla="*/ 28 w 115"/>
                  <a:gd name="T27" fmla="*/ 428 h 1058"/>
                  <a:gd name="T28" fmla="*/ 36 w 115"/>
                  <a:gd name="T29" fmla="*/ 468 h 1058"/>
                  <a:gd name="T30" fmla="*/ 21 w 115"/>
                  <a:gd name="T31" fmla="*/ 492 h 1058"/>
                  <a:gd name="T32" fmla="*/ 14 w 115"/>
                  <a:gd name="T33" fmla="*/ 524 h 1058"/>
                  <a:gd name="T34" fmla="*/ 6 w 115"/>
                  <a:gd name="T35" fmla="*/ 510 h 1058"/>
                  <a:gd name="T36" fmla="*/ 21 w 115"/>
                  <a:gd name="T37" fmla="*/ 473 h 1058"/>
                  <a:gd name="T38" fmla="*/ 14 w 115"/>
                  <a:gd name="T39" fmla="*/ 419 h 1058"/>
                  <a:gd name="T40" fmla="*/ 10 w 115"/>
                  <a:gd name="T41" fmla="*/ 378 h 1058"/>
                  <a:gd name="T42" fmla="*/ 30 w 115"/>
                  <a:gd name="T43" fmla="*/ 351 h 1058"/>
                  <a:gd name="T44" fmla="*/ 14 w 115"/>
                  <a:gd name="T45" fmla="*/ 312 h 1058"/>
                  <a:gd name="T46" fmla="*/ 10 w 115"/>
                  <a:gd name="T47" fmla="*/ 275 h 1058"/>
                  <a:gd name="T48" fmla="*/ 25 w 115"/>
                  <a:gd name="T49" fmla="*/ 246 h 1058"/>
                  <a:gd name="T50" fmla="*/ 32 w 115"/>
                  <a:gd name="T51" fmla="*/ 224 h 1058"/>
                  <a:gd name="T52" fmla="*/ 17 w 115"/>
                  <a:gd name="T53" fmla="*/ 187 h 1058"/>
                  <a:gd name="T54" fmla="*/ 21 w 115"/>
                  <a:gd name="T55" fmla="*/ 156 h 1058"/>
                  <a:gd name="T56" fmla="*/ 30 w 115"/>
                  <a:gd name="T57" fmla="*/ 134 h 1058"/>
                  <a:gd name="T58" fmla="*/ 19 w 115"/>
                  <a:gd name="T59" fmla="*/ 101 h 1058"/>
                  <a:gd name="T60" fmla="*/ 15 w 115"/>
                  <a:gd name="T61" fmla="*/ 65 h 1058"/>
                  <a:gd name="T62" fmla="*/ 32 w 115"/>
                  <a:gd name="T63" fmla="*/ 40 h 1058"/>
                  <a:gd name="T64" fmla="*/ 33 w 115"/>
                  <a:gd name="T65" fmla="*/ 17 h 1058"/>
                  <a:gd name="T66" fmla="*/ 44 w 115"/>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
                  <a:gd name="T103" fmla="*/ 0 h 1058"/>
                  <a:gd name="T104" fmla="*/ 115 w 115"/>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pPr eaLnBrk="0" hangingPunct="0"/>
                <a:endParaRPr lang="en-US"/>
              </a:p>
            </p:txBody>
          </p:sp>
          <p:sp>
            <p:nvSpPr>
              <p:cNvPr id="16418" name="Freeform 155"/>
              <p:cNvSpPr>
                <a:spLocks/>
              </p:cNvSpPr>
              <p:nvPr/>
            </p:nvSpPr>
            <p:spPr bwMode="auto">
              <a:xfrm>
                <a:off x="1725" y="1734"/>
                <a:ext cx="132" cy="114"/>
              </a:xfrm>
              <a:custGeom>
                <a:avLst/>
                <a:gdLst>
                  <a:gd name="T0" fmla="*/ 132 w 264"/>
                  <a:gd name="T1" fmla="*/ 92 h 227"/>
                  <a:gd name="T2" fmla="*/ 92 w 264"/>
                  <a:gd name="T3" fmla="*/ 59 h 227"/>
                  <a:gd name="T4" fmla="*/ 58 w 264"/>
                  <a:gd name="T5" fmla="*/ 30 h 227"/>
                  <a:gd name="T6" fmla="*/ 28 w 264"/>
                  <a:gd name="T7" fmla="*/ 0 h 227"/>
                  <a:gd name="T8" fmla="*/ 0 w 264"/>
                  <a:gd name="T9" fmla="*/ 0 h 227"/>
                  <a:gd name="T10" fmla="*/ 66 w 264"/>
                  <a:gd name="T11" fmla="*/ 48 h 227"/>
                  <a:gd name="T12" fmla="*/ 97 w 264"/>
                  <a:gd name="T13" fmla="*/ 77 h 227"/>
                  <a:gd name="T14" fmla="*/ 124 w 264"/>
                  <a:gd name="T15" fmla="*/ 114 h 227"/>
                  <a:gd name="T16" fmla="*/ 132 w 264"/>
                  <a:gd name="T17" fmla="*/ 92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227"/>
                  <a:gd name="T29" fmla="*/ 264 w 26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pPr eaLnBrk="0" hangingPunct="0"/>
                <a:endParaRPr lang="en-US"/>
              </a:p>
            </p:txBody>
          </p:sp>
          <p:sp>
            <p:nvSpPr>
              <p:cNvPr id="16419" name="Freeform 156"/>
              <p:cNvSpPr>
                <a:spLocks/>
              </p:cNvSpPr>
              <p:nvPr/>
            </p:nvSpPr>
            <p:spPr bwMode="auto">
              <a:xfrm>
                <a:off x="1724" y="1799"/>
                <a:ext cx="114" cy="94"/>
              </a:xfrm>
              <a:custGeom>
                <a:avLst/>
                <a:gdLst>
                  <a:gd name="T0" fmla="*/ 114 w 228"/>
                  <a:gd name="T1" fmla="*/ 59 h 187"/>
                  <a:gd name="T2" fmla="*/ 85 w 228"/>
                  <a:gd name="T3" fmla="*/ 48 h 187"/>
                  <a:gd name="T4" fmla="*/ 62 w 228"/>
                  <a:gd name="T5" fmla="*/ 29 h 187"/>
                  <a:gd name="T6" fmla="*/ 23 w 228"/>
                  <a:gd name="T7" fmla="*/ 0 h 187"/>
                  <a:gd name="T8" fmla="*/ 0 w 228"/>
                  <a:gd name="T9" fmla="*/ 0 h 187"/>
                  <a:gd name="T10" fmla="*/ 52 w 228"/>
                  <a:gd name="T11" fmla="*/ 29 h 187"/>
                  <a:gd name="T12" fmla="*/ 72 w 228"/>
                  <a:gd name="T13" fmla="*/ 49 h 187"/>
                  <a:gd name="T14" fmla="*/ 114 w 228"/>
                  <a:gd name="T15" fmla="*/ 94 h 187"/>
                  <a:gd name="T16" fmla="*/ 112 w 228"/>
                  <a:gd name="T17" fmla="*/ 66 h 187"/>
                  <a:gd name="T18" fmla="*/ 114 w 228"/>
                  <a:gd name="T19" fmla="*/ 59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7"/>
                  <a:gd name="T32" fmla="*/ 228 w 228"/>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pPr eaLnBrk="0" hangingPunct="0"/>
                <a:endParaRPr lang="en-US"/>
              </a:p>
            </p:txBody>
          </p:sp>
          <p:sp>
            <p:nvSpPr>
              <p:cNvPr id="16420" name="Freeform 157"/>
              <p:cNvSpPr>
                <a:spLocks/>
              </p:cNvSpPr>
              <p:nvPr/>
            </p:nvSpPr>
            <p:spPr bwMode="auto">
              <a:xfrm>
                <a:off x="1707" y="1855"/>
                <a:ext cx="134" cy="145"/>
              </a:xfrm>
              <a:custGeom>
                <a:avLst/>
                <a:gdLst>
                  <a:gd name="T0" fmla="*/ 131 w 270"/>
                  <a:gd name="T1" fmla="*/ 108 h 290"/>
                  <a:gd name="T2" fmla="*/ 95 w 270"/>
                  <a:gd name="T3" fmla="*/ 75 h 290"/>
                  <a:gd name="T4" fmla="*/ 80 w 270"/>
                  <a:gd name="T5" fmla="*/ 53 h 290"/>
                  <a:gd name="T6" fmla="*/ 51 w 270"/>
                  <a:gd name="T7" fmla="*/ 31 h 290"/>
                  <a:gd name="T8" fmla="*/ 25 w 270"/>
                  <a:gd name="T9" fmla="*/ 11 h 290"/>
                  <a:gd name="T10" fmla="*/ 7 w 270"/>
                  <a:gd name="T11" fmla="*/ 0 h 290"/>
                  <a:gd name="T12" fmla="*/ 0 w 270"/>
                  <a:gd name="T13" fmla="*/ 0 h 290"/>
                  <a:gd name="T14" fmla="*/ 0 w 270"/>
                  <a:gd name="T15" fmla="*/ 11 h 290"/>
                  <a:gd name="T16" fmla="*/ 22 w 270"/>
                  <a:gd name="T17" fmla="*/ 26 h 290"/>
                  <a:gd name="T18" fmla="*/ 62 w 270"/>
                  <a:gd name="T19" fmla="*/ 51 h 290"/>
                  <a:gd name="T20" fmla="*/ 91 w 270"/>
                  <a:gd name="T21" fmla="*/ 81 h 290"/>
                  <a:gd name="T22" fmla="*/ 112 w 270"/>
                  <a:gd name="T23" fmla="*/ 114 h 290"/>
                  <a:gd name="T24" fmla="*/ 134 w 270"/>
                  <a:gd name="T25" fmla="*/ 145 h 290"/>
                  <a:gd name="T26" fmla="*/ 131 w 270"/>
                  <a:gd name="T27" fmla="*/ 108 h 2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290"/>
                  <a:gd name="T44" fmla="*/ 270 w 270"/>
                  <a:gd name="T45" fmla="*/ 290 h 2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pPr eaLnBrk="0" hangingPunct="0"/>
                <a:endParaRPr lang="en-US"/>
              </a:p>
            </p:txBody>
          </p:sp>
          <p:sp>
            <p:nvSpPr>
              <p:cNvPr id="16421" name="Freeform 158"/>
              <p:cNvSpPr>
                <a:spLocks/>
              </p:cNvSpPr>
              <p:nvPr/>
            </p:nvSpPr>
            <p:spPr bwMode="auto">
              <a:xfrm>
                <a:off x="1720" y="1973"/>
                <a:ext cx="104" cy="85"/>
              </a:xfrm>
              <a:custGeom>
                <a:avLst/>
                <a:gdLst>
                  <a:gd name="T0" fmla="*/ 104 w 210"/>
                  <a:gd name="T1" fmla="*/ 70 h 169"/>
                  <a:gd name="T2" fmla="*/ 75 w 210"/>
                  <a:gd name="T3" fmla="*/ 38 h 169"/>
                  <a:gd name="T4" fmla="*/ 44 w 210"/>
                  <a:gd name="T5" fmla="*/ 19 h 169"/>
                  <a:gd name="T6" fmla="*/ 18 w 210"/>
                  <a:gd name="T7" fmla="*/ 5 h 169"/>
                  <a:gd name="T8" fmla="*/ 0 w 210"/>
                  <a:gd name="T9" fmla="*/ 0 h 169"/>
                  <a:gd name="T10" fmla="*/ 12 w 210"/>
                  <a:gd name="T11" fmla="*/ 19 h 169"/>
                  <a:gd name="T12" fmla="*/ 44 w 210"/>
                  <a:gd name="T13" fmla="*/ 37 h 169"/>
                  <a:gd name="T14" fmla="*/ 70 w 210"/>
                  <a:gd name="T15" fmla="*/ 64 h 169"/>
                  <a:gd name="T16" fmla="*/ 82 w 210"/>
                  <a:gd name="T17" fmla="*/ 82 h 169"/>
                  <a:gd name="T18" fmla="*/ 93 w 210"/>
                  <a:gd name="T19" fmla="*/ 85 h 169"/>
                  <a:gd name="T20" fmla="*/ 103 w 210"/>
                  <a:gd name="T21" fmla="*/ 79 h 169"/>
                  <a:gd name="T22" fmla="*/ 104 w 210"/>
                  <a:gd name="T23" fmla="*/ 7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169"/>
                  <a:gd name="T38" fmla="*/ 210 w 210"/>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pPr eaLnBrk="0" hangingPunct="0"/>
                <a:endParaRPr lang="en-US"/>
              </a:p>
            </p:txBody>
          </p:sp>
          <p:sp>
            <p:nvSpPr>
              <p:cNvPr id="16422" name="Freeform 159"/>
              <p:cNvSpPr>
                <a:spLocks/>
              </p:cNvSpPr>
              <p:nvPr/>
            </p:nvSpPr>
            <p:spPr bwMode="auto">
              <a:xfrm>
                <a:off x="1707" y="2032"/>
                <a:ext cx="116" cy="106"/>
              </a:xfrm>
              <a:custGeom>
                <a:avLst/>
                <a:gdLst>
                  <a:gd name="T0" fmla="*/ 116 w 231"/>
                  <a:gd name="T1" fmla="*/ 98 h 210"/>
                  <a:gd name="T2" fmla="*/ 86 w 231"/>
                  <a:gd name="T3" fmla="*/ 67 h 210"/>
                  <a:gd name="T4" fmla="*/ 49 w 231"/>
                  <a:gd name="T5" fmla="*/ 28 h 210"/>
                  <a:gd name="T6" fmla="*/ 27 w 231"/>
                  <a:gd name="T7" fmla="*/ 10 h 210"/>
                  <a:gd name="T8" fmla="*/ 10 w 231"/>
                  <a:gd name="T9" fmla="*/ 0 h 210"/>
                  <a:gd name="T10" fmla="*/ 0 w 231"/>
                  <a:gd name="T11" fmla="*/ 6 h 210"/>
                  <a:gd name="T12" fmla="*/ 19 w 231"/>
                  <a:gd name="T13" fmla="*/ 22 h 210"/>
                  <a:gd name="T14" fmla="*/ 53 w 231"/>
                  <a:gd name="T15" fmla="*/ 56 h 210"/>
                  <a:gd name="T16" fmla="*/ 84 w 231"/>
                  <a:gd name="T17" fmla="*/ 89 h 210"/>
                  <a:gd name="T18" fmla="*/ 104 w 231"/>
                  <a:gd name="T19" fmla="*/ 106 h 210"/>
                  <a:gd name="T20" fmla="*/ 110 w 231"/>
                  <a:gd name="T21" fmla="*/ 106 h 210"/>
                  <a:gd name="T22" fmla="*/ 116 w 231"/>
                  <a:gd name="T23" fmla="*/ 98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210"/>
                  <a:gd name="T38" fmla="*/ 231 w 231"/>
                  <a:gd name="T39" fmla="*/ 210 h 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pPr eaLnBrk="0" hangingPunct="0"/>
                <a:endParaRPr lang="en-US"/>
              </a:p>
            </p:txBody>
          </p:sp>
          <p:sp>
            <p:nvSpPr>
              <p:cNvPr id="16423" name="Freeform 160"/>
              <p:cNvSpPr>
                <a:spLocks/>
              </p:cNvSpPr>
              <p:nvPr/>
            </p:nvSpPr>
            <p:spPr bwMode="auto">
              <a:xfrm>
                <a:off x="1721" y="2121"/>
                <a:ext cx="81" cy="83"/>
              </a:xfrm>
              <a:custGeom>
                <a:avLst/>
                <a:gdLst>
                  <a:gd name="T0" fmla="*/ 80 w 163"/>
                  <a:gd name="T1" fmla="*/ 70 h 167"/>
                  <a:gd name="T2" fmla="*/ 46 w 163"/>
                  <a:gd name="T3" fmla="*/ 21 h 167"/>
                  <a:gd name="T4" fmla="*/ 14 w 163"/>
                  <a:gd name="T5" fmla="*/ 3 h 167"/>
                  <a:gd name="T6" fmla="*/ 0 w 163"/>
                  <a:gd name="T7" fmla="*/ 0 h 167"/>
                  <a:gd name="T8" fmla="*/ 3 w 163"/>
                  <a:gd name="T9" fmla="*/ 9 h 167"/>
                  <a:gd name="T10" fmla="*/ 40 w 163"/>
                  <a:gd name="T11" fmla="*/ 37 h 167"/>
                  <a:gd name="T12" fmla="*/ 76 w 163"/>
                  <a:gd name="T13" fmla="*/ 80 h 167"/>
                  <a:gd name="T14" fmla="*/ 81 w 163"/>
                  <a:gd name="T15" fmla="*/ 83 h 167"/>
                  <a:gd name="T16" fmla="*/ 80 w 163"/>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167"/>
                  <a:gd name="T29" fmla="*/ 163 w 163"/>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pPr eaLnBrk="0" hangingPunct="0"/>
                <a:endParaRPr lang="en-US"/>
              </a:p>
            </p:txBody>
          </p:sp>
          <p:sp>
            <p:nvSpPr>
              <p:cNvPr id="16424" name="Freeform 161"/>
              <p:cNvSpPr>
                <a:spLocks/>
              </p:cNvSpPr>
              <p:nvPr/>
            </p:nvSpPr>
            <p:spPr bwMode="auto">
              <a:xfrm>
                <a:off x="1724" y="2202"/>
                <a:ext cx="55" cy="63"/>
              </a:xfrm>
              <a:custGeom>
                <a:avLst/>
                <a:gdLst>
                  <a:gd name="T0" fmla="*/ 52 w 109"/>
                  <a:gd name="T1" fmla="*/ 48 h 126"/>
                  <a:gd name="T2" fmla="*/ 26 w 109"/>
                  <a:gd name="T3" fmla="*/ 11 h 126"/>
                  <a:gd name="T4" fmla="*/ 2 w 109"/>
                  <a:gd name="T5" fmla="*/ 0 h 126"/>
                  <a:gd name="T6" fmla="*/ 0 w 109"/>
                  <a:gd name="T7" fmla="*/ 11 h 126"/>
                  <a:gd name="T8" fmla="*/ 11 w 109"/>
                  <a:gd name="T9" fmla="*/ 30 h 126"/>
                  <a:gd name="T10" fmla="*/ 41 w 109"/>
                  <a:gd name="T11" fmla="*/ 54 h 126"/>
                  <a:gd name="T12" fmla="*/ 49 w 109"/>
                  <a:gd name="T13" fmla="*/ 63 h 126"/>
                  <a:gd name="T14" fmla="*/ 55 w 109"/>
                  <a:gd name="T15" fmla="*/ 59 h 126"/>
                  <a:gd name="T16" fmla="*/ 52 w 109"/>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6"/>
                  <a:gd name="T29" fmla="*/ 109 w 109"/>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pPr eaLnBrk="0" hangingPunct="0"/>
                <a:endParaRPr lang="en-US"/>
              </a:p>
            </p:txBody>
          </p:sp>
          <p:sp>
            <p:nvSpPr>
              <p:cNvPr id="16425" name="Freeform 162"/>
              <p:cNvSpPr>
                <a:spLocks/>
              </p:cNvSpPr>
              <p:nvPr/>
            </p:nvSpPr>
            <p:spPr bwMode="auto">
              <a:xfrm>
                <a:off x="1728" y="2285"/>
                <a:ext cx="70" cy="71"/>
              </a:xfrm>
              <a:custGeom>
                <a:avLst/>
                <a:gdLst>
                  <a:gd name="T0" fmla="*/ 70 w 139"/>
                  <a:gd name="T1" fmla="*/ 71 h 143"/>
                  <a:gd name="T2" fmla="*/ 60 w 139"/>
                  <a:gd name="T3" fmla="*/ 60 h 143"/>
                  <a:gd name="T4" fmla="*/ 41 w 139"/>
                  <a:gd name="T5" fmla="*/ 31 h 143"/>
                  <a:gd name="T6" fmla="*/ 12 w 139"/>
                  <a:gd name="T7" fmla="*/ 0 h 143"/>
                  <a:gd name="T8" fmla="*/ 0 w 139"/>
                  <a:gd name="T9" fmla="*/ 0 h 143"/>
                  <a:gd name="T10" fmla="*/ 5 w 139"/>
                  <a:gd name="T11" fmla="*/ 11 h 143"/>
                  <a:gd name="T12" fmla="*/ 27 w 139"/>
                  <a:gd name="T13" fmla="*/ 40 h 143"/>
                  <a:gd name="T14" fmla="*/ 49 w 139"/>
                  <a:gd name="T15" fmla="*/ 70 h 143"/>
                  <a:gd name="T16" fmla="*/ 70 w 139"/>
                  <a:gd name="T17" fmla="*/ 71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3"/>
                  <a:gd name="T29" fmla="*/ 139 w 139"/>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pPr eaLnBrk="0" hangingPunct="0"/>
                <a:endParaRPr lang="en-US"/>
              </a:p>
            </p:txBody>
          </p:sp>
          <p:sp>
            <p:nvSpPr>
              <p:cNvPr id="16426" name="Freeform 163"/>
              <p:cNvSpPr>
                <a:spLocks/>
              </p:cNvSpPr>
              <p:nvPr/>
            </p:nvSpPr>
            <p:spPr bwMode="auto">
              <a:xfrm>
                <a:off x="1823" y="1693"/>
                <a:ext cx="213" cy="791"/>
              </a:xfrm>
              <a:custGeom>
                <a:avLst/>
                <a:gdLst>
                  <a:gd name="T0" fmla="*/ 30 w 427"/>
                  <a:gd name="T1" fmla="*/ 97 h 1582"/>
                  <a:gd name="T2" fmla="*/ 38 w 427"/>
                  <a:gd name="T3" fmla="*/ 140 h 1582"/>
                  <a:gd name="T4" fmla="*/ 20 w 427"/>
                  <a:gd name="T5" fmla="*/ 170 h 1582"/>
                  <a:gd name="T6" fmla="*/ 22 w 427"/>
                  <a:gd name="T7" fmla="*/ 210 h 1582"/>
                  <a:gd name="T8" fmla="*/ 33 w 427"/>
                  <a:gd name="T9" fmla="*/ 243 h 1582"/>
                  <a:gd name="T10" fmla="*/ 15 w 427"/>
                  <a:gd name="T11" fmla="*/ 276 h 1582"/>
                  <a:gd name="T12" fmla="*/ 34 w 427"/>
                  <a:gd name="T13" fmla="*/ 334 h 1582"/>
                  <a:gd name="T14" fmla="*/ 12 w 427"/>
                  <a:gd name="T15" fmla="*/ 382 h 1582"/>
                  <a:gd name="T16" fmla="*/ 23 w 427"/>
                  <a:gd name="T17" fmla="*/ 429 h 1582"/>
                  <a:gd name="T18" fmla="*/ 29 w 427"/>
                  <a:gd name="T19" fmla="*/ 463 h 1582"/>
                  <a:gd name="T20" fmla="*/ 7 w 427"/>
                  <a:gd name="T21" fmla="*/ 492 h 1582"/>
                  <a:gd name="T22" fmla="*/ 20 w 427"/>
                  <a:gd name="T23" fmla="*/ 554 h 1582"/>
                  <a:gd name="T24" fmla="*/ 18 w 427"/>
                  <a:gd name="T25" fmla="*/ 587 h 1582"/>
                  <a:gd name="T26" fmla="*/ 0 w 427"/>
                  <a:gd name="T27" fmla="*/ 628 h 1582"/>
                  <a:gd name="T28" fmla="*/ 11 w 427"/>
                  <a:gd name="T29" fmla="*/ 662 h 1582"/>
                  <a:gd name="T30" fmla="*/ 12 w 427"/>
                  <a:gd name="T31" fmla="*/ 694 h 1582"/>
                  <a:gd name="T32" fmla="*/ 15 w 427"/>
                  <a:gd name="T33" fmla="*/ 727 h 1582"/>
                  <a:gd name="T34" fmla="*/ 30 w 427"/>
                  <a:gd name="T35" fmla="*/ 756 h 1582"/>
                  <a:gd name="T36" fmla="*/ 33 w 427"/>
                  <a:gd name="T37" fmla="*/ 791 h 1582"/>
                  <a:gd name="T38" fmla="*/ 80 w 427"/>
                  <a:gd name="T39" fmla="*/ 762 h 1582"/>
                  <a:gd name="T40" fmla="*/ 137 w 427"/>
                  <a:gd name="T41" fmla="*/ 754 h 1582"/>
                  <a:gd name="T42" fmla="*/ 176 w 427"/>
                  <a:gd name="T43" fmla="*/ 738 h 1582"/>
                  <a:gd name="T44" fmla="*/ 188 w 427"/>
                  <a:gd name="T45" fmla="*/ 716 h 1582"/>
                  <a:gd name="T46" fmla="*/ 193 w 427"/>
                  <a:gd name="T47" fmla="*/ 672 h 1582"/>
                  <a:gd name="T48" fmla="*/ 184 w 427"/>
                  <a:gd name="T49" fmla="*/ 615 h 1582"/>
                  <a:gd name="T50" fmla="*/ 174 w 427"/>
                  <a:gd name="T51" fmla="*/ 584 h 1582"/>
                  <a:gd name="T52" fmla="*/ 180 w 427"/>
                  <a:gd name="T53" fmla="*/ 547 h 1582"/>
                  <a:gd name="T54" fmla="*/ 162 w 427"/>
                  <a:gd name="T55" fmla="*/ 506 h 1582"/>
                  <a:gd name="T56" fmla="*/ 187 w 427"/>
                  <a:gd name="T57" fmla="*/ 474 h 1582"/>
                  <a:gd name="T58" fmla="*/ 169 w 427"/>
                  <a:gd name="T59" fmla="*/ 429 h 1582"/>
                  <a:gd name="T60" fmla="*/ 159 w 427"/>
                  <a:gd name="T61" fmla="*/ 386 h 1582"/>
                  <a:gd name="T62" fmla="*/ 196 w 427"/>
                  <a:gd name="T63" fmla="*/ 354 h 1582"/>
                  <a:gd name="T64" fmla="*/ 184 w 427"/>
                  <a:gd name="T65" fmla="*/ 330 h 1582"/>
                  <a:gd name="T66" fmla="*/ 184 w 427"/>
                  <a:gd name="T67" fmla="*/ 290 h 1582"/>
                  <a:gd name="T68" fmla="*/ 167 w 427"/>
                  <a:gd name="T69" fmla="*/ 264 h 1582"/>
                  <a:gd name="T70" fmla="*/ 180 w 427"/>
                  <a:gd name="T71" fmla="*/ 232 h 1582"/>
                  <a:gd name="T72" fmla="*/ 169 w 427"/>
                  <a:gd name="T73" fmla="*/ 206 h 1582"/>
                  <a:gd name="T74" fmla="*/ 169 w 427"/>
                  <a:gd name="T75" fmla="*/ 185 h 1582"/>
                  <a:gd name="T76" fmla="*/ 181 w 427"/>
                  <a:gd name="T77" fmla="*/ 165 h 1582"/>
                  <a:gd name="T78" fmla="*/ 165 w 427"/>
                  <a:gd name="T79" fmla="*/ 140 h 1582"/>
                  <a:gd name="T80" fmla="*/ 162 w 427"/>
                  <a:gd name="T81" fmla="*/ 102 h 1582"/>
                  <a:gd name="T82" fmla="*/ 203 w 427"/>
                  <a:gd name="T83" fmla="*/ 56 h 1582"/>
                  <a:gd name="T84" fmla="*/ 213 w 427"/>
                  <a:gd name="T85" fmla="*/ 6 h 1582"/>
                  <a:gd name="T86" fmla="*/ 188 w 427"/>
                  <a:gd name="T87" fmla="*/ 6 h 1582"/>
                  <a:gd name="T88" fmla="*/ 117 w 427"/>
                  <a:gd name="T89" fmla="*/ 45 h 1582"/>
                  <a:gd name="T90" fmla="*/ 58 w 427"/>
                  <a:gd name="T91" fmla="*/ 67 h 15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2"/>
                  <a:gd name="T140" fmla="*/ 427 w 427"/>
                  <a:gd name="T141" fmla="*/ 1582 h 15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pPr eaLnBrk="0" hangingPunct="0"/>
                <a:endParaRPr lang="en-US"/>
              </a:p>
            </p:txBody>
          </p:sp>
          <p:sp>
            <p:nvSpPr>
              <p:cNvPr id="16427" name="Freeform 164"/>
              <p:cNvSpPr>
                <a:spLocks/>
              </p:cNvSpPr>
              <p:nvPr/>
            </p:nvSpPr>
            <p:spPr bwMode="auto">
              <a:xfrm>
                <a:off x="1674" y="1687"/>
                <a:ext cx="381" cy="809"/>
              </a:xfrm>
              <a:custGeom>
                <a:avLst/>
                <a:gdLst>
                  <a:gd name="T0" fmla="*/ 249 w 763"/>
                  <a:gd name="T1" fmla="*/ 760 h 1619"/>
                  <a:gd name="T2" fmla="*/ 175 w 763"/>
                  <a:gd name="T3" fmla="*/ 786 h 1619"/>
                  <a:gd name="T4" fmla="*/ 30 w 763"/>
                  <a:gd name="T5" fmla="*/ 655 h 1619"/>
                  <a:gd name="T6" fmla="*/ 23 w 763"/>
                  <a:gd name="T7" fmla="*/ 677 h 1619"/>
                  <a:gd name="T8" fmla="*/ 180 w 763"/>
                  <a:gd name="T9" fmla="*/ 809 h 1619"/>
                  <a:gd name="T10" fmla="*/ 256 w 763"/>
                  <a:gd name="T11" fmla="*/ 769 h 1619"/>
                  <a:gd name="T12" fmla="*/ 360 w 763"/>
                  <a:gd name="T13" fmla="*/ 735 h 1619"/>
                  <a:gd name="T14" fmla="*/ 355 w 763"/>
                  <a:gd name="T15" fmla="*/ 677 h 1619"/>
                  <a:gd name="T16" fmla="*/ 335 w 763"/>
                  <a:gd name="T17" fmla="*/ 613 h 1619"/>
                  <a:gd name="T18" fmla="*/ 344 w 763"/>
                  <a:gd name="T19" fmla="*/ 562 h 1619"/>
                  <a:gd name="T20" fmla="*/ 322 w 763"/>
                  <a:gd name="T21" fmla="*/ 512 h 1619"/>
                  <a:gd name="T22" fmla="*/ 333 w 763"/>
                  <a:gd name="T23" fmla="*/ 453 h 1619"/>
                  <a:gd name="T24" fmla="*/ 342 w 763"/>
                  <a:gd name="T25" fmla="*/ 394 h 1619"/>
                  <a:gd name="T26" fmla="*/ 344 w 763"/>
                  <a:gd name="T27" fmla="*/ 320 h 1619"/>
                  <a:gd name="T28" fmla="*/ 330 w 763"/>
                  <a:gd name="T29" fmla="*/ 258 h 1619"/>
                  <a:gd name="T30" fmla="*/ 322 w 763"/>
                  <a:gd name="T31" fmla="*/ 209 h 1619"/>
                  <a:gd name="T32" fmla="*/ 341 w 763"/>
                  <a:gd name="T33" fmla="*/ 167 h 1619"/>
                  <a:gd name="T34" fmla="*/ 331 w 763"/>
                  <a:gd name="T35" fmla="*/ 95 h 1619"/>
                  <a:gd name="T36" fmla="*/ 378 w 763"/>
                  <a:gd name="T37" fmla="*/ 8 h 1619"/>
                  <a:gd name="T38" fmla="*/ 357 w 763"/>
                  <a:gd name="T39" fmla="*/ 26 h 1619"/>
                  <a:gd name="T40" fmla="*/ 309 w 763"/>
                  <a:gd name="T41" fmla="*/ 106 h 1619"/>
                  <a:gd name="T42" fmla="*/ 239 w 763"/>
                  <a:gd name="T43" fmla="*/ 172 h 1619"/>
                  <a:gd name="T44" fmla="*/ 311 w 763"/>
                  <a:gd name="T45" fmla="*/ 148 h 1619"/>
                  <a:gd name="T46" fmla="*/ 305 w 763"/>
                  <a:gd name="T47" fmla="*/ 195 h 1619"/>
                  <a:gd name="T48" fmla="*/ 270 w 763"/>
                  <a:gd name="T49" fmla="*/ 243 h 1619"/>
                  <a:gd name="T50" fmla="*/ 320 w 763"/>
                  <a:gd name="T51" fmla="*/ 232 h 1619"/>
                  <a:gd name="T52" fmla="*/ 307 w 763"/>
                  <a:gd name="T53" fmla="*/ 269 h 1619"/>
                  <a:gd name="T54" fmla="*/ 304 w 763"/>
                  <a:gd name="T55" fmla="*/ 309 h 1619"/>
                  <a:gd name="T56" fmla="*/ 231 w 763"/>
                  <a:gd name="T57" fmla="*/ 363 h 1619"/>
                  <a:gd name="T58" fmla="*/ 312 w 763"/>
                  <a:gd name="T59" fmla="*/ 327 h 1619"/>
                  <a:gd name="T60" fmla="*/ 342 w 763"/>
                  <a:gd name="T61" fmla="*/ 363 h 1619"/>
                  <a:gd name="T62" fmla="*/ 293 w 763"/>
                  <a:gd name="T63" fmla="*/ 398 h 1619"/>
                  <a:gd name="T64" fmla="*/ 202 w 763"/>
                  <a:gd name="T65" fmla="*/ 442 h 1619"/>
                  <a:gd name="T66" fmla="*/ 305 w 763"/>
                  <a:gd name="T67" fmla="*/ 424 h 1619"/>
                  <a:gd name="T68" fmla="*/ 326 w 763"/>
                  <a:gd name="T69" fmla="*/ 492 h 1619"/>
                  <a:gd name="T70" fmla="*/ 205 w 763"/>
                  <a:gd name="T71" fmla="*/ 525 h 1619"/>
                  <a:gd name="T72" fmla="*/ 270 w 763"/>
                  <a:gd name="T73" fmla="*/ 523 h 1619"/>
                  <a:gd name="T74" fmla="*/ 312 w 763"/>
                  <a:gd name="T75" fmla="*/ 543 h 1619"/>
                  <a:gd name="T76" fmla="*/ 311 w 763"/>
                  <a:gd name="T77" fmla="*/ 584 h 1619"/>
                  <a:gd name="T78" fmla="*/ 195 w 763"/>
                  <a:gd name="T79" fmla="*/ 607 h 1619"/>
                  <a:gd name="T80" fmla="*/ 253 w 763"/>
                  <a:gd name="T81" fmla="*/ 607 h 1619"/>
                  <a:gd name="T82" fmla="*/ 318 w 763"/>
                  <a:gd name="T83" fmla="*/ 596 h 1619"/>
                  <a:gd name="T84" fmla="*/ 261 w 763"/>
                  <a:gd name="T85" fmla="*/ 651 h 1619"/>
                  <a:gd name="T86" fmla="*/ 195 w 763"/>
                  <a:gd name="T87" fmla="*/ 683 h 1619"/>
                  <a:gd name="T88" fmla="*/ 278 w 763"/>
                  <a:gd name="T89" fmla="*/ 653 h 1619"/>
                  <a:gd name="T90" fmla="*/ 327 w 763"/>
                  <a:gd name="T91" fmla="*/ 642 h 1619"/>
                  <a:gd name="T92" fmla="*/ 326 w 763"/>
                  <a:gd name="T93" fmla="*/ 690 h 1619"/>
                  <a:gd name="T94" fmla="*/ 333 w 763"/>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3"/>
                  <a:gd name="T145" fmla="*/ 0 h 1619"/>
                  <a:gd name="T146" fmla="*/ 763 w 763"/>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pPr eaLnBrk="0" hangingPunct="0"/>
                <a:endParaRPr lang="en-US"/>
              </a:p>
            </p:txBody>
          </p:sp>
          <p:sp>
            <p:nvSpPr>
              <p:cNvPr id="16428" name="Freeform 165"/>
              <p:cNvSpPr>
                <a:spLocks/>
              </p:cNvSpPr>
              <p:nvPr/>
            </p:nvSpPr>
            <p:spPr bwMode="auto">
              <a:xfrm>
                <a:off x="1876" y="2381"/>
                <a:ext cx="110" cy="36"/>
              </a:xfrm>
              <a:custGeom>
                <a:avLst/>
                <a:gdLst>
                  <a:gd name="T0" fmla="*/ 0 w 220"/>
                  <a:gd name="T1" fmla="*/ 29 h 73"/>
                  <a:gd name="T2" fmla="*/ 44 w 220"/>
                  <a:gd name="T3" fmla="*/ 28 h 73"/>
                  <a:gd name="T4" fmla="*/ 61 w 220"/>
                  <a:gd name="T5" fmla="*/ 18 h 73"/>
                  <a:gd name="T6" fmla="*/ 76 w 220"/>
                  <a:gd name="T7" fmla="*/ 7 h 73"/>
                  <a:gd name="T8" fmla="*/ 103 w 220"/>
                  <a:gd name="T9" fmla="*/ 0 h 73"/>
                  <a:gd name="T10" fmla="*/ 110 w 220"/>
                  <a:gd name="T11" fmla="*/ 7 h 73"/>
                  <a:gd name="T12" fmla="*/ 99 w 220"/>
                  <a:gd name="T13" fmla="*/ 11 h 73"/>
                  <a:gd name="T14" fmla="*/ 80 w 220"/>
                  <a:gd name="T15" fmla="*/ 21 h 73"/>
                  <a:gd name="T16" fmla="*/ 69 w 220"/>
                  <a:gd name="T17" fmla="*/ 28 h 73"/>
                  <a:gd name="T18" fmla="*/ 52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29" name="Freeform 166"/>
              <p:cNvSpPr>
                <a:spLocks/>
              </p:cNvSpPr>
              <p:nvPr/>
            </p:nvSpPr>
            <p:spPr bwMode="auto">
              <a:xfrm>
                <a:off x="1707" y="1590"/>
                <a:ext cx="320" cy="174"/>
              </a:xfrm>
              <a:custGeom>
                <a:avLst/>
                <a:gdLst>
                  <a:gd name="T0" fmla="*/ 10 w 640"/>
                  <a:gd name="T1" fmla="*/ 20 h 348"/>
                  <a:gd name="T2" fmla="*/ 48 w 640"/>
                  <a:gd name="T3" fmla="*/ 22 h 348"/>
                  <a:gd name="T4" fmla="*/ 88 w 640"/>
                  <a:gd name="T5" fmla="*/ 23 h 348"/>
                  <a:gd name="T6" fmla="*/ 114 w 640"/>
                  <a:gd name="T7" fmla="*/ 23 h 348"/>
                  <a:gd name="T8" fmla="*/ 135 w 640"/>
                  <a:gd name="T9" fmla="*/ 19 h 348"/>
                  <a:gd name="T10" fmla="*/ 168 w 640"/>
                  <a:gd name="T11" fmla="*/ 9 h 348"/>
                  <a:gd name="T12" fmla="*/ 184 w 640"/>
                  <a:gd name="T13" fmla="*/ 0 h 348"/>
                  <a:gd name="T14" fmla="*/ 205 w 640"/>
                  <a:gd name="T15" fmla="*/ 12 h 348"/>
                  <a:gd name="T16" fmla="*/ 241 w 640"/>
                  <a:gd name="T17" fmla="*/ 37 h 348"/>
                  <a:gd name="T18" fmla="*/ 267 w 640"/>
                  <a:gd name="T19" fmla="*/ 55 h 348"/>
                  <a:gd name="T20" fmla="*/ 300 w 640"/>
                  <a:gd name="T21" fmla="*/ 78 h 348"/>
                  <a:gd name="T22" fmla="*/ 320 w 640"/>
                  <a:gd name="T23" fmla="*/ 96 h 348"/>
                  <a:gd name="T24" fmla="*/ 302 w 640"/>
                  <a:gd name="T25" fmla="*/ 111 h 348"/>
                  <a:gd name="T26" fmla="*/ 283 w 640"/>
                  <a:gd name="T27" fmla="*/ 129 h 348"/>
                  <a:gd name="T28" fmla="*/ 253 w 640"/>
                  <a:gd name="T29" fmla="*/ 141 h 348"/>
                  <a:gd name="T30" fmla="*/ 223 w 640"/>
                  <a:gd name="T31" fmla="*/ 154 h 348"/>
                  <a:gd name="T32" fmla="*/ 195 w 640"/>
                  <a:gd name="T33" fmla="*/ 165 h 348"/>
                  <a:gd name="T34" fmla="*/ 169 w 640"/>
                  <a:gd name="T35" fmla="*/ 169 h 348"/>
                  <a:gd name="T36" fmla="*/ 142 w 640"/>
                  <a:gd name="T37" fmla="*/ 174 h 348"/>
                  <a:gd name="T38" fmla="*/ 108 w 640"/>
                  <a:gd name="T39" fmla="*/ 151 h 348"/>
                  <a:gd name="T40" fmla="*/ 83 w 640"/>
                  <a:gd name="T41" fmla="*/ 130 h 348"/>
                  <a:gd name="T42" fmla="*/ 54 w 640"/>
                  <a:gd name="T43" fmla="*/ 104 h 348"/>
                  <a:gd name="T44" fmla="*/ 29 w 640"/>
                  <a:gd name="T45" fmla="*/ 78 h 348"/>
                  <a:gd name="T46" fmla="*/ 11 w 640"/>
                  <a:gd name="T47" fmla="*/ 60 h 348"/>
                  <a:gd name="T48" fmla="*/ 0 w 640"/>
                  <a:gd name="T49" fmla="*/ 35 h 348"/>
                  <a:gd name="T50" fmla="*/ 10 w 640"/>
                  <a:gd name="T51" fmla="*/ 20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8"/>
                  <a:gd name="T80" fmla="*/ 640 w 640"/>
                  <a:gd name="T81" fmla="*/ 348 h 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pPr eaLnBrk="0" hangingPunct="0"/>
                <a:endParaRPr lang="en-US"/>
              </a:p>
            </p:txBody>
          </p:sp>
          <p:sp>
            <p:nvSpPr>
              <p:cNvPr id="16430" name="Freeform 167"/>
              <p:cNvSpPr>
                <a:spLocks/>
              </p:cNvSpPr>
              <p:nvPr/>
            </p:nvSpPr>
            <p:spPr bwMode="auto">
              <a:xfrm>
                <a:off x="1699" y="1585"/>
                <a:ext cx="345" cy="202"/>
              </a:xfrm>
              <a:custGeom>
                <a:avLst/>
                <a:gdLst>
                  <a:gd name="T0" fmla="*/ 169 w 691"/>
                  <a:gd name="T1" fmla="*/ 173 h 405"/>
                  <a:gd name="T2" fmla="*/ 224 w 691"/>
                  <a:gd name="T3" fmla="*/ 158 h 405"/>
                  <a:gd name="T4" fmla="*/ 268 w 691"/>
                  <a:gd name="T5" fmla="*/ 139 h 405"/>
                  <a:gd name="T6" fmla="*/ 299 w 691"/>
                  <a:gd name="T7" fmla="*/ 116 h 405"/>
                  <a:gd name="T8" fmla="*/ 312 w 691"/>
                  <a:gd name="T9" fmla="*/ 103 h 405"/>
                  <a:gd name="T10" fmla="*/ 267 w 691"/>
                  <a:gd name="T11" fmla="*/ 61 h 405"/>
                  <a:gd name="T12" fmla="*/ 230 w 691"/>
                  <a:gd name="T13" fmla="*/ 39 h 405"/>
                  <a:gd name="T14" fmla="*/ 194 w 691"/>
                  <a:gd name="T15" fmla="*/ 17 h 405"/>
                  <a:gd name="T16" fmla="*/ 187 w 691"/>
                  <a:gd name="T17" fmla="*/ 17 h 405"/>
                  <a:gd name="T18" fmla="*/ 165 w 691"/>
                  <a:gd name="T19" fmla="*/ 25 h 405"/>
                  <a:gd name="T20" fmla="*/ 135 w 691"/>
                  <a:gd name="T21" fmla="*/ 33 h 405"/>
                  <a:gd name="T22" fmla="*/ 83 w 691"/>
                  <a:gd name="T23" fmla="*/ 37 h 405"/>
                  <a:gd name="T24" fmla="*/ 31 w 691"/>
                  <a:gd name="T25" fmla="*/ 35 h 405"/>
                  <a:gd name="T26" fmla="*/ 18 w 691"/>
                  <a:gd name="T27" fmla="*/ 37 h 405"/>
                  <a:gd name="T28" fmla="*/ 18 w 691"/>
                  <a:gd name="T29" fmla="*/ 46 h 405"/>
                  <a:gd name="T30" fmla="*/ 29 w 691"/>
                  <a:gd name="T31" fmla="*/ 61 h 405"/>
                  <a:gd name="T32" fmla="*/ 50 w 691"/>
                  <a:gd name="T33" fmla="*/ 88 h 405"/>
                  <a:gd name="T34" fmla="*/ 77 w 691"/>
                  <a:gd name="T35" fmla="*/ 110 h 405"/>
                  <a:gd name="T36" fmla="*/ 110 w 691"/>
                  <a:gd name="T37" fmla="*/ 142 h 405"/>
                  <a:gd name="T38" fmla="*/ 141 w 691"/>
                  <a:gd name="T39" fmla="*/ 165 h 405"/>
                  <a:gd name="T40" fmla="*/ 161 w 691"/>
                  <a:gd name="T41" fmla="*/ 179 h 405"/>
                  <a:gd name="T42" fmla="*/ 167 w 691"/>
                  <a:gd name="T43" fmla="*/ 193 h 405"/>
                  <a:gd name="T44" fmla="*/ 160 w 691"/>
                  <a:gd name="T45" fmla="*/ 202 h 405"/>
                  <a:gd name="T46" fmla="*/ 149 w 691"/>
                  <a:gd name="T47" fmla="*/ 197 h 405"/>
                  <a:gd name="T48" fmla="*/ 117 w 691"/>
                  <a:gd name="T49" fmla="*/ 168 h 405"/>
                  <a:gd name="T50" fmla="*/ 77 w 691"/>
                  <a:gd name="T51" fmla="*/ 135 h 405"/>
                  <a:gd name="T52" fmla="*/ 47 w 691"/>
                  <a:gd name="T53" fmla="*/ 110 h 405"/>
                  <a:gd name="T54" fmla="*/ 28 w 691"/>
                  <a:gd name="T55" fmla="*/ 88 h 405"/>
                  <a:gd name="T56" fmla="*/ 11 w 691"/>
                  <a:gd name="T57" fmla="*/ 65 h 405"/>
                  <a:gd name="T58" fmla="*/ 3 w 691"/>
                  <a:gd name="T59" fmla="*/ 50 h 405"/>
                  <a:gd name="T60" fmla="*/ 0 w 691"/>
                  <a:gd name="T61" fmla="*/ 33 h 405"/>
                  <a:gd name="T62" fmla="*/ 5 w 691"/>
                  <a:gd name="T63" fmla="*/ 22 h 405"/>
                  <a:gd name="T64" fmla="*/ 17 w 691"/>
                  <a:gd name="T65" fmla="*/ 17 h 405"/>
                  <a:gd name="T66" fmla="*/ 39 w 691"/>
                  <a:gd name="T67" fmla="*/ 18 h 405"/>
                  <a:gd name="T68" fmla="*/ 81 w 691"/>
                  <a:gd name="T69" fmla="*/ 25 h 405"/>
                  <a:gd name="T70" fmla="*/ 116 w 691"/>
                  <a:gd name="T71" fmla="*/ 25 h 405"/>
                  <a:gd name="T72" fmla="*/ 141 w 691"/>
                  <a:gd name="T73" fmla="*/ 17 h 405"/>
                  <a:gd name="T74" fmla="*/ 171 w 691"/>
                  <a:gd name="T75" fmla="*/ 11 h 405"/>
                  <a:gd name="T76" fmla="*/ 183 w 691"/>
                  <a:gd name="T77" fmla="*/ 0 h 405"/>
                  <a:gd name="T78" fmla="*/ 197 w 691"/>
                  <a:gd name="T79" fmla="*/ 0 h 405"/>
                  <a:gd name="T80" fmla="*/ 228 w 691"/>
                  <a:gd name="T81" fmla="*/ 18 h 405"/>
                  <a:gd name="T82" fmla="*/ 260 w 691"/>
                  <a:gd name="T83" fmla="*/ 44 h 405"/>
                  <a:gd name="T84" fmla="*/ 296 w 691"/>
                  <a:gd name="T85" fmla="*/ 66 h 405"/>
                  <a:gd name="T86" fmla="*/ 316 w 691"/>
                  <a:gd name="T87" fmla="*/ 81 h 405"/>
                  <a:gd name="T88" fmla="*/ 336 w 691"/>
                  <a:gd name="T89" fmla="*/ 94 h 405"/>
                  <a:gd name="T90" fmla="*/ 345 w 691"/>
                  <a:gd name="T91" fmla="*/ 99 h 405"/>
                  <a:gd name="T92" fmla="*/ 340 w 691"/>
                  <a:gd name="T93" fmla="*/ 109 h 405"/>
                  <a:gd name="T94" fmla="*/ 325 w 691"/>
                  <a:gd name="T95" fmla="*/ 118 h 405"/>
                  <a:gd name="T96" fmla="*/ 308 w 691"/>
                  <a:gd name="T97" fmla="*/ 133 h 405"/>
                  <a:gd name="T98" fmla="*/ 292 w 691"/>
                  <a:gd name="T99" fmla="*/ 139 h 405"/>
                  <a:gd name="T100" fmla="*/ 263 w 691"/>
                  <a:gd name="T101" fmla="*/ 151 h 405"/>
                  <a:gd name="T102" fmla="*/ 242 w 691"/>
                  <a:gd name="T103" fmla="*/ 161 h 405"/>
                  <a:gd name="T104" fmla="*/ 219 w 691"/>
                  <a:gd name="T105" fmla="*/ 175 h 405"/>
                  <a:gd name="T106" fmla="*/ 194 w 691"/>
                  <a:gd name="T107" fmla="*/ 179 h 405"/>
                  <a:gd name="T108" fmla="*/ 175 w 691"/>
                  <a:gd name="T109" fmla="*/ 180 h 405"/>
                  <a:gd name="T110" fmla="*/ 169 w 691"/>
                  <a:gd name="T111" fmla="*/ 173 h 4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405"/>
                  <a:gd name="T170" fmla="*/ 691 w 691"/>
                  <a:gd name="T171" fmla="*/ 405 h 4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pPr eaLnBrk="0" hangingPunct="0"/>
                <a:endParaRPr lang="en-US"/>
              </a:p>
            </p:txBody>
          </p:sp>
          <p:sp>
            <p:nvSpPr>
              <p:cNvPr id="16431" name="Freeform 168"/>
              <p:cNvSpPr>
                <a:spLocks/>
              </p:cNvSpPr>
              <p:nvPr/>
            </p:nvSpPr>
            <p:spPr bwMode="auto">
              <a:xfrm>
                <a:off x="1895" y="1738"/>
                <a:ext cx="109" cy="70"/>
              </a:xfrm>
              <a:custGeom>
                <a:avLst/>
                <a:gdLst>
                  <a:gd name="T0" fmla="*/ 92 w 219"/>
                  <a:gd name="T1" fmla="*/ 8 h 139"/>
                  <a:gd name="T2" fmla="*/ 69 w 219"/>
                  <a:gd name="T3" fmla="*/ 27 h 139"/>
                  <a:gd name="T4" fmla="*/ 48 w 219"/>
                  <a:gd name="T5" fmla="*/ 44 h 139"/>
                  <a:gd name="T6" fmla="*/ 17 w 219"/>
                  <a:gd name="T7" fmla="*/ 55 h 139"/>
                  <a:gd name="T8" fmla="*/ 0 w 219"/>
                  <a:gd name="T9" fmla="*/ 60 h 139"/>
                  <a:gd name="T10" fmla="*/ 14 w 219"/>
                  <a:gd name="T11" fmla="*/ 70 h 139"/>
                  <a:gd name="T12" fmla="*/ 36 w 219"/>
                  <a:gd name="T13" fmla="*/ 66 h 139"/>
                  <a:gd name="T14" fmla="*/ 70 w 219"/>
                  <a:gd name="T15" fmla="*/ 44 h 139"/>
                  <a:gd name="T16" fmla="*/ 109 w 219"/>
                  <a:gd name="T17" fmla="*/ 0 h 139"/>
                  <a:gd name="T18" fmla="*/ 92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6397" name="Group 169"/>
            <p:cNvGrpSpPr>
              <a:grpSpLocks/>
            </p:cNvGrpSpPr>
            <p:nvPr/>
          </p:nvGrpSpPr>
          <p:grpSpPr bwMode="auto">
            <a:xfrm>
              <a:off x="841" y="1779"/>
              <a:ext cx="403" cy="911"/>
              <a:chOff x="841" y="1779"/>
              <a:chExt cx="403" cy="911"/>
            </a:xfrm>
          </p:grpSpPr>
          <p:sp>
            <p:nvSpPr>
              <p:cNvPr id="16398" name="Freeform 170"/>
              <p:cNvSpPr>
                <a:spLocks/>
              </p:cNvSpPr>
              <p:nvPr/>
            </p:nvSpPr>
            <p:spPr bwMode="auto">
              <a:xfrm>
                <a:off x="849" y="1819"/>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9 w 424"/>
                  <a:gd name="T37" fmla="*/ 599 h 1717"/>
                  <a:gd name="T38" fmla="*/ 11 w 424"/>
                  <a:gd name="T39" fmla="*/ 577 h 1717"/>
                  <a:gd name="T40" fmla="*/ 9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9 w 424"/>
                  <a:gd name="T75" fmla="*/ 195 h 1717"/>
                  <a:gd name="T76" fmla="*/ 2 w 424"/>
                  <a:gd name="T77" fmla="*/ 164 h 1717"/>
                  <a:gd name="T78" fmla="*/ 7 w 424"/>
                  <a:gd name="T79" fmla="*/ 147 h 1717"/>
                  <a:gd name="T80" fmla="*/ 27 w 424"/>
                  <a:gd name="T81" fmla="*/ 132 h 1717"/>
                  <a:gd name="T82" fmla="*/ 22 w 424"/>
                  <a:gd name="T83" fmla="*/ 118 h 1717"/>
                  <a:gd name="T84" fmla="*/ 9 w 424"/>
                  <a:gd name="T85" fmla="*/ 102 h 1717"/>
                  <a:gd name="T86" fmla="*/ 9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6 w 424"/>
                  <a:gd name="T99" fmla="*/ 0 h 1717"/>
                  <a:gd name="T100" fmla="*/ 70 w 424"/>
                  <a:gd name="T101" fmla="*/ 36 h 1717"/>
                  <a:gd name="T102" fmla="*/ 100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399" name="Freeform 171"/>
              <p:cNvSpPr>
                <a:spLocks/>
              </p:cNvSpPr>
              <p:nvPr/>
            </p:nvSpPr>
            <p:spPr bwMode="auto">
              <a:xfrm>
                <a:off x="841" y="1832"/>
                <a:ext cx="61" cy="654"/>
              </a:xfrm>
              <a:custGeom>
                <a:avLst/>
                <a:gdLst>
                  <a:gd name="T0" fmla="*/ 41 w 122"/>
                  <a:gd name="T1" fmla="*/ 22 h 1309"/>
                  <a:gd name="T2" fmla="*/ 61 w 122"/>
                  <a:gd name="T3" fmla="*/ 45 h 1309"/>
                  <a:gd name="T4" fmla="*/ 49 w 122"/>
                  <a:gd name="T5" fmla="*/ 63 h 1309"/>
                  <a:gd name="T6" fmla="*/ 23 w 122"/>
                  <a:gd name="T7" fmla="*/ 76 h 1309"/>
                  <a:gd name="T8" fmla="*/ 33 w 122"/>
                  <a:gd name="T9" fmla="*/ 95 h 1309"/>
                  <a:gd name="T10" fmla="*/ 45 w 122"/>
                  <a:gd name="T11" fmla="*/ 118 h 1309"/>
                  <a:gd name="T12" fmla="*/ 30 w 122"/>
                  <a:gd name="T13" fmla="*/ 133 h 1309"/>
                  <a:gd name="T14" fmla="*/ 18 w 122"/>
                  <a:gd name="T15" fmla="*/ 152 h 1309"/>
                  <a:gd name="T16" fmla="*/ 30 w 122"/>
                  <a:gd name="T17" fmla="*/ 184 h 1309"/>
                  <a:gd name="T18" fmla="*/ 45 w 122"/>
                  <a:gd name="T19" fmla="*/ 214 h 1309"/>
                  <a:gd name="T20" fmla="*/ 41 w 122"/>
                  <a:gd name="T21" fmla="*/ 240 h 1309"/>
                  <a:gd name="T22" fmla="*/ 23 w 122"/>
                  <a:gd name="T23" fmla="*/ 262 h 1309"/>
                  <a:gd name="T24" fmla="*/ 44 w 122"/>
                  <a:gd name="T25" fmla="*/ 308 h 1309"/>
                  <a:gd name="T26" fmla="*/ 52 w 122"/>
                  <a:gd name="T27" fmla="*/ 338 h 1309"/>
                  <a:gd name="T28" fmla="*/ 37 w 122"/>
                  <a:gd name="T29" fmla="*/ 359 h 1309"/>
                  <a:gd name="T30" fmla="*/ 40 w 122"/>
                  <a:gd name="T31" fmla="*/ 393 h 1309"/>
                  <a:gd name="T32" fmla="*/ 51 w 122"/>
                  <a:gd name="T33" fmla="*/ 426 h 1309"/>
                  <a:gd name="T34" fmla="*/ 38 w 122"/>
                  <a:gd name="T35" fmla="*/ 444 h 1309"/>
                  <a:gd name="T36" fmla="*/ 20 w 122"/>
                  <a:gd name="T37" fmla="*/ 466 h 1309"/>
                  <a:gd name="T38" fmla="*/ 38 w 122"/>
                  <a:gd name="T39" fmla="*/ 506 h 1309"/>
                  <a:gd name="T40" fmla="*/ 45 w 122"/>
                  <a:gd name="T41" fmla="*/ 534 h 1309"/>
                  <a:gd name="T42" fmla="*/ 29 w 122"/>
                  <a:gd name="T43" fmla="*/ 540 h 1309"/>
                  <a:gd name="T44" fmla="*/ 33 w 122"/>
                  <a:gd name="T45" fmla="*/ 584 h 1309"/>
                  <a:gd name="T46" fmla="*/ 41 w 122"/>
                  <a:gd name="T47" fmla="*/ 607 h 1309"/>
                  <a:gd name="T48" fmla="*/ 29 w 122"/>
                  <a:gd name="T49" fmla="*/ 633 h 1309"/>
                  <a:gd name="T50" fmla="*/ 1 w 122"/>
                  <a:gd name="T51" fmla="*/ 647 h 1309"/>
                  <a:gd name="T52" fmla="*/ 22 w 122"/>
                  <a:gd name="T53" fmla="*/ 602 h 1309"/>
                  <a:gd name="T54" fmla="*/ 12 w 122"/>
                  <a:gd name="T55" fmla="*/ 565 h 1309"/>
                  <a:gd name="T56" fmla="*/ 15 w 122"/>
                  <a:gd name="T57" fmla="*/ 534 h 1309"/>
                  <a:gd name="T58" fmla="*/ 23 w 122"/>
                  <a:gd name="T59" fmla="*/ 518 h 1309"/>
                  <a:gd name="T60" fmla="*/ 5 w 122"/>
                  <a:gd name="T61" fmla="*/ 478 h 1309"/>
                  <a:gd name="T62" fmla="*/ 5 w 122"/>
                  <a:gd name="T63" fmla="*/ 438 h 1309"/>
                  <a:gd name="T64" fmla="*/ 27 w 122"/>
                  <a:gd name="T65" fmla="*/ 420 h 1309"/>
                  <a:gd name="T66" fmla="*/ 22 w 122"/>
                  <a:gd name="T67" fmla="*/ 390 h 1309"/>
                  <a:gd name="T68" fmla="*/ 16 w 122"/>
                  <a:gd name="T69" fmla="*/ 356 h 1309"/>
                  <a:gd name="T70" fmla="*/ 33 w 122"/>
                  <a:gd name="T71" fmla="*/ 334 h 1309"/>
                  <a:gd name="T72" fmla="*/ 26 w 122"/>
                  <a:gd name="T73" fmla="*/ 310 h 1309"/>
                  <a:gd name="T74" fmla="*/ 5 w 122"/>
                  <a:gd name="T75" fmla="*/ 271 h 1309"/>
                  <a:gd name="T76" fmla="*/ 9 w 122"/>
                  <a:gd name="T77" fmla="*/ 246 h 1309"/>
                  <a:gd name="T78" fmla="*/ 27 w 122"/>
                  <a:gd name="T79" fmla="*/ 225 h 1309"/>
                  <a:gd name="T80" fmla="*/ 7 w 122"/>
                  <a:gd name="T81" fmla="*/ 176 h 1309"/>
                  <a:gd name="T82" fmla="*/ 0 w 122"/>
                  <a:gd name="T83" fmla="*/ 148 h 1309"/>
                  <a:gd name="T84" fmla="*/ 16 w 122"/>
                  <a:gd name="T85" fmla="*/ 126 h 1309"/>
                  <a:gd name="T86" fmla="*/ 23 w 122"/>
                  <a:gd name="T87" fmla="*/ 111 h 1309"/>
                  <a:gd name="T88" fmla="*/ 5 w 122"/>
                  <a:gd name="T89" fmla="*/ 88 h 1309"/>
                  <a:gd name="T90" fmla="*/ 12 w 122"/>
                  <a:gd name="T91" fmla="*/ 66 h 1309"/>
                  <a:gd name="T92" fmla="*/ 33 w 122"/>
                  <a:gd name="T93" fmla="*/ 51 h 1309"/>
                  <a:gd name="T94" fmla="*/ 34 w 122"/>
                  <a:gd name="T95" fmla="*/ 34 h 1309"/>
                  <a:gd name="T96" fmla="*/ 23 w 122"/>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pPr eaLnBrk="0" hangingPunct="0"/>
                <a:endParaRPr lang="en-US"/>
              </a:p>
            </p:txBody>
          </p:sp>
          <p:sp>
            <p:nvSpPr>
              <p:cNvPr id="16400" name="Freeform 172"/>
              <p:cNvSpPr>
                <a:spLocks/>
              </p:cNvSpPr>
              <p:nvPr/>
            </p:nvSpPr>
            <p:spPr bwMode="auto">
              <a:xfrm>
                <a:off x="1006" y="1991"/>
                <a:ext cx="58" cy="529"/>
              </a:xfrm>
              <a:custGeom>
                <a:avLst/>
                <a:gdLst>
                  <a:gd name="T0" fmla="*/ 52 w 116"/>
                  <a:gd name="T1" fmla="*/ 14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01" name="Freeform 173"/>
              <p:cNvSpPr>
                <a:spLocks/>
              </p:cNvSpPr>
              <p:nvPr/>
            </p:nvSpPr>
            <p:spPr bwMode="auto">
              <a:xfrm>
                <a:off x="914" y="1927"/>
                <a:ext cx="133" cy="114"/>
              </a:xfrm>
              <a:custGeom>
                <a:avLst/>
                <a:gdLst>
                  <a:gd name="T0" fmla="*/ 133 w 265"/>
                  <a:gd name="T1" fmla="*/ 92 h 229"/>
                  <a:gd name="T2" fmla="*/ 92 w 265"/>
                  <a:gd name="T3" fmla="*/ 59 h 229"/>
                  <a:gd name="T4" fmla="*/ 59 w 265"/>
                  <a:gd name="T5" fmla="*/ 29 h 229"/>
                  <a:gd name="T6" fmla="*/ 28 w 265"/>
                  <a:gd name="T7" fmla="*/ 0 h 229"/>
                  <a:gd name="T8" fmla="*/ 0 w 265"/>
                  <a:gd name="T9" fmla="*/ 0 h 229"/>
                  <a:gd name="T10" fmla="*/ 66 w 265"/>
                  <a:gd name="T11" fmla="*/ 48 h 229"/>
                  <a:gd name="T12" fmla="*/ 98 w 265"/>
                  <a:gd name="T13" fmla="*/ 78 h 229"/>
                  <a:gd name="T14" fmla="*/ 125 w 265"/>
                  <a:gd name="T15" fmla="*/ 114 h 229"/>
                  <a:gd name="T16" fmla="*/ 133 w 265"/>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pPr eaLnBrk="0" hangingPunct="0"/>
                <a:endParaRPr lang="en-US"/>
              </a:p>
            </p:txBody>
          </p:sp>
          <p:sp>
            <p:nvSpPr>
              <p:cNvPr id="16402" name="Freeform 174"/>
              <p:cNvSpPr>
                <a:spLocks/>
              </p:cNvSpPr>
              <p:nvPr/>
            </p:nvSpPr>
            <p:spPr bwMode="auto">
              <a:xfrm>
                <a:off x="913" y="1993"/>
                <a:ext cx="114" cy="93"/>
              </a:xfrm>
              <a:custGeom>
                <a:avLst/>
                <a:gdLst>
                  <a:gd name="T0" fmla="*/ 114 w 228"/>
                  <a:gd name="T1" fmla="*/ 58 h 186"/>
                  <a:gd name="T2" fmla="*/ 85 w 228"/>
                  <a:gd name="T3" fmla="*/ 48 h 186"/>
                  <a:gd name="T4" fmla="*/ 63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03" name="Freeform 175"/>
              <p:cNvSpPr>
                <a:spLocks/>
              </p:cNvSpPr>
              <p:nvPr/>
            </p:nvSpPr>
            <p:spPr bwMode="auto">
              <a:xfrm>
                <a:off x="896" y="2048"/>
                <a:ext cx="135" cy="144"/>
              </a:xfrm>
              <a:custGeom>
                <a:avLst/>
                <a:gdLst>
                  <a:gd name="T0" fmla="*/ 132 w 269"/>
                  <a:gd name="T1" fmla="*/ 108 h 289"/>
                  <a:gd name="T2" fmla="*/ 95 w 269"/>
                  <a:gd name="T3" fmla="*/ 75 h 289"/>
                  <a:gd name="T4" fmla="*/ 81 w 269"/>
                  <a:gd name="T5" fmla="*/ 53 h 289"/>
                  <a:gd name="T6" fmla="*/ 51 w 269"/>
                  <a:gd name="T7" fmla="*/ 31 h 289"/>
                  <a:gd name="T8" fmla="*/ 25 w 269"/>
                  <a:gd name="T9" fmla="*/ 12 h 289"/>
                  <a:gd name="T10" fmla="*/ 7 w 269"/>
                  <a:gd name="T11" fmla="*/ 0 h 289"/>
                  <a:gd name="T12" fmla="*/ 0 w 269"/>
                  <a:gd name="T13" fmla="*/ 0 h 289"/>
                  <a:gd name="T14" fmla="*/ 0 w 269"/>
                  <a:gd name="T15" fmla="*/ 12 h 289"/>
                  <a:gd name="T16" fmla="*/ 22 w 269"/>
                  <a:gd name="T17" fmla="*/ 26 h 289"/>
                  <a:gd name="T18" fmla="*/ 62 w 269"/>
                  <a:gd name="T19" fmla="*/ 52 h 289"/>
                  <a:gd name="T20" fmla="*/ 92 w 269"/>
                  <a:gd name="T21" fmla="*/ 81 h 289"/>
                  <a:gd name="T22" fmla="*/ 112 w 269"/>
                  <a:gd name="T23" fmla="*/ 114 h 289"/>
                  <a:gd name="T24" fmla="*/ 135 w 269"/>
                  <a:gd name="T25" fmla="*/ 144 h 289"/>
                  <a:gd name="T26" fmla="*/ 132 w 269"/>
                  <a:gd name="T27" fmla="*/ 108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9"/>
                  <a:gd name="T44" fmla="*/ 269 w 269"/>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pPr eaLnBrk="0" hangingPunct="0"/>
                <a:endParaRPr lang="en-US"/>
              </a:p>
            </p:txBody>
          </p:sp>
          <p:sp>
            <p:nvSpPr>
              <p:cNvPr id="16404" name="Freeform 176"/>
              <p:cNvSpPr>
                <a:spLocks/>
              </p:cNvSpPr>
              <p:nvPr/>
            </p:nvSpPr>
            <p:spPr bwMode="auto">
              <a:xfrm>
                <a:off x="910" y="2167"/>
                <a:ext cx="104" cy="85"/>
              </a:xfrm>
              <a:custGeom>
                <a:avLst/>
                <a:gdLst>
                  <a:gd name="T0" fmla="*/ 104 w 208"/>
                  <a:gd name="T1" fmla="*/ 70 h 170"/>
                  <a:gd name="T2" fmla="*/ 75 w 208"/>
                  <a:gd name="T3" fmla="*/ 39 h 170"/>
                  <a:gd name="T4" fmla="*/ 44 w 208"/>
                  <a:gd name="T5" fmla="*/ 19 h 170"/>
                  <a:gd name="T6" fmla="*/ 19 w 208"/>
                  <a:gd name="T7" fmla="*/ 5 h 170"/>
                  <a:gd name="T8" fmla="*/ 0 w 208"/>
                  <a:gd name="T9" fmla="*/ 0 h 170"/>
                  <a:gd name="T10" fmla="*/ 11 w 208"/>
                  <a:gd name="T11" fmla="*/ 19 h 170"/>
                  <a:gd name="T12" fmla="*/ 44 w 208"/>
                  <a:gd name="T13" fmla="*/ 37 h 170"/>
                  <a:gd name="T14" fmla="*/ 70 w 208"/>
                  <a:gd name="T15" fmla="*/ 63 h 170"/>
                  <a:gd name="T16" fmla="*/ 82 w 208"/>
                  <a:gd name="T17" fmla="*/ 82 h 170"/>
                  <a:gd name="T18" fmla="*/ 93 w 208"/>
                  <a:gd name="T19" fmla="*/ 85 h 170"/>
                  <a:gd name="T20" fmla="*/ 103 w 208"/>
                  <a:gd name="T21" fmla="*/ 79 h 170"/>
                  <a:gd name="T22" fmla="*/ 104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05" name="Freeform 177"/>
              <p:cNvSpPr>
                <a:spLocks/>
              </p:cNvSpPr>
              <p:nvPr/>
            </p:nvSpPr>
            <p:spPr bwMode="auto">
              <a:xfrm>
                <a:off x="897" y="2227"/>
                <a:ext cx="115" cy="105"/>
              </a:xfrm>
              <a:custGeom>
                <a:avLst/>
                <a:gdLst>
                  <a:gd name="T0" fmla="*/ 115 w 230"/>
                  <a:gd name="T1" fmla="*/ 98 h 211"/>
                  <a:gd name="T2" fmla="*/ 86 w 230"/>
                  <a:gd name="T3" fmla="*/ 66 h 211"/>
                  <a:gd name="T4" fmla="*/ 49 w 230"/>
                  <a:gd name="T5" fmla="*/ 28 h 211"/>
                  <a:gd name="T6" fmla="*/ 27 w 230"/>
                  <a:gd name="T7" fmla="*/ 9 h 211"/>
                  <a:gd name="T8" fmla="*/ 10 w 230"/>
                  <a:gd name="T9" fmla="*/ 0 h 211"/>
                  <a:gd name="T10" fmla="*/ 0 w 230"/>
                  <a:gd name="T11" fmla="*/ 6 h 211"/>
                  <a:gd name="T12" fmla="*/ 20 w 230"/>
                  <a:gd name="T13" fmla="*/ 22 h 211"/>
                  <a:gd name="T14" fmla="*/ 53 w 230"/>
                  <a:gd name="T15" fmla="*/ 55 h 211"/>
                  <a:gd name="T16" fmla="*/ 84 w 230"/>
                  <a:gd name="T17" fmla="*/ 88 h 211"/>
                  <a:gd name="T18" fmla="*/ 104 w 230"/>
                  <a:gd name="T19" fmla="*/ 105 h 211"/>
                  <a:gd name="T20" fmla="*/ 109 w 230"/>
                  <a:gd name="T21" fmla="*/ 105 h 211"/>
                  <a:gd name="T22" fmla="*/ 115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06" name="Freeform 178"/>
              <p:cNvSpPr>
                <a:spLocks/>
              </p:cNvSpPr>
              <p:nvPr/>
            </p:nvSpPr>
            <p:spPr bwMode="auto">
              <a:xfrm>
                <a:off x="911" y="2315"/>
                <a:ext cx="81" cy="83"/>
              </a:xfrm>
              <a:custGeom>
                <a:avLst/>
                <a:gdLst>
                  <a:gd name="T0" fmla="*/ 79 w 161"/>
                  <a:gd name="T1" fmla="*/ 70 h 167"/>
                  <a:gd name="T2" fmla="*/ 47 w 161"/>
                  <a:gd name="T3" fmla="*/ 21 h 167"/>
                  <a:gd name="T4" fmla="*/ 14 w 161"/>
                  <a:gd name="T5" fmla="*/ 3 h 167"/>
                  <a:gd name="T6" fmla="*/ 0 w 161"/>
                  <a:gd name="T7" fmla="*/ 0 h 167"/>
                  <a:gd name="T8" fmla="*/ 4 w 161"/>
                  <a:gd name="T9" fmla="*/ 10 h 167"/>
                  <a:gd name="T10" fmla="*/ 40 w 161"/>
                  <a:gd name="T11" fmla="*/ 37 h 167"/>
                  <a:gd name="T12" fmla="*/ 76 w 161"/>
                  <a:gd name="T13" fmla="*/ 80 h 167"/>
                  <a:gd name="T14" fmla="*/ 81 w 161"/>
                  <a:gd name="T15" fmla="*/ 83 h 167"/>
                  <a:gd name="T16" fmla="*/ 79 w 161"/>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67"/>
                  <a:gd name="T29" fmla="*/ 161 w 16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pPr eaLnBrk="0" hangingPunct="0"/>
                <a:endParaRPr lang="en-US"/>
              </a:p>
            </p:txBody>
          </p:sp>
          <p:sp>
            <p:nvSpPr>
              <p:cNvPr id="16407" name="Freeform 179"/>
              <p:cNvSpPr>
                <a:spLocks/>
              </p:cNvSpPr>
              <p:nvPr/>
            </p:nvSpPr>
            <p:spPr bwMode="auto">
              <a:xfrm>
                <a:off x="913" y="2396"/>
                <a:ext cx="55" cy="63"/>
              </a:xfrm>
              <a:custGeom>
                <a:avLst/>
                <a:gdLst>
                  <a:gd name="T0" fmla="*/ 53 w 111"/>
                  <a:gd name="T1" fmla="*/ 48 h 126"/>
                  <a:gd name="T2" fmla="*/ 26 w 111"/>
                  <a:gd name="T3" fmla="*/ 11 h 126"/>
                  <a:gd name="T4" fmla="*/ 1 w 111"/>
                  <a:gd name="T5" fmla="*/ 0 h 126"/>
                  <a:gd name="T6" fmla="*/ 0 w 111"/>
                  <a:gd name="T7" fmla="*/ 11 h 126"/>
                  <a:gd name="T8" fmla="*/ 11 w 111"/>
                  <a:gd name="T9" fmla="*/ 30 h 126"/>
                  <a:gd name="T10" fmla="*/ 41 w 111"/>
                  <a:gd name="T11" fmla="*/ 54 h 126"/>
                  <a:gd name="T12" fmla="*/ 49 w 111"/>
                  <a:gd name="T13" fmla="*/ 63 h 126"/>
                  <a:gd name="T14" fmla="*/ 55 w 111"/>
                  <a:gd name="T15" fmla="*/ 59 h 126"/>
                  <a:gd name="T16" fmla="*/ 53 w 111"/>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08" name="Freeform 180"/>
              <p:cNvSpPr>
                <a:spLocks/>
              </p:cNvSpPr>
              <p:nvPr/>
            </p:nvSpPr>
            <p:spPr bwMode="auto">
              <a:xfrm>
                <a:off x="918" y="2479"/>
                <a:ext cx="69" cy="71"/>
              </a:xfrm>
              <a:custGeom>
                <a:avLst/>
                <a:gdLst>
                  <a:gd name="T0" fmla="*/ 69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7 w 140"/>
                  <a:gd name="T13" fmla="*/ 40 h 142"/>
                  <a:gd name="T14" fmla="*/ 48 w 140"/>
                  <a:gd name="T15" fmla="*/ 70 h 142"/>
                  <a:gd name="T16" fmla="*/ 69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09" name="Freeform 181"/>
              <p:cNvSpPr>
                <a:spLocks/>
              </p:cNvSpPr>
              <p:nvPr/>
            </p:nvSpPr>
            <p:spPr bwMode="auto">
              <a:xfrm>
                <a:off x="1012" y="1887"/>
                <a:ext cx="213" cy="791"/>
              </a:xfrm>
              <a:custGeom>
                <a:avLst/>
                <a:gdLst>
                  <a:gd name="T0" fmla="*/ 31 w 427"/>
                  <a:gd name="T1" fmla="*/ 97 h 1583"/>
                  <a:gd name="T2" fmla="*/ 38 w 427"/>
                  <a:gd name="T3" fmla="*/ 140 h 1583"/>
                  <a:gd name="T4" fmla="*/ 20 w 427"/>
                  <a:gd name="T5" fmla="*/ 170 h 1583"/>
                  <a:gd name="T6" fmla="*/ 22 w 427"/>
                  <a:gd name="T7" fmla="*/ 210 h 1583"/>
                  <a:gd name="T8" fmla="*/ 33 w 427"/>
                  <a:gd name="T9" fmla="*/ 244 h 1583"/>
                  <a:gd name="T10" fmla="*/ 16 w 427"/>
                  <a:gd name="T11" fmla="*/ 276 h 1583"/>
                  <a:gd name="T12" fmla="*/ 34 w 427"/>
                  <a:gd name="T13" fmla="*/ 334 h 1583"/>
                  <a:gd name="T14" fmla="*/ 12 w 427"/>
                  <a:gd name="T15" fmla="*/ 382 h 1583"/>
                  <a:gd name="T16" fmla="*/ 23 w 427"/>
                  <a:gd name="T17" fmla="*/ 430 h 1583"/>
                  <a:gd name="T18" fmla="*/ 29 w 427"/>
                  <a:gd name="T19" fmla="*/ 464 h 1583"/>
                  <a:gd name="T20" fmla="*/ 7 w 427"/>
                  <a:gd name="T21" fmla="*/ 493 h 1583"/>
                  <a:gd name="T22" fmla="*/ 20 w 427"/>
                  <a:gd name="T23" fmla="*/ 555 h 1583"/>
                  <a:gd name="T24" fmla="*/ 18 w 427"/>
                  <a:gd name="T25" fmla="*/ 587 h 1583"/>
                  <a:gd name="T26" fmla="*/ 0 w 427"/>
                  <a:gd name="T27" fmla="*/ 628 h 1583"/>
                  <a:gd name="T28" fmla="*/ 11 w 427"/>
                  <a:gd name="T29" fmla="*/ 663 h 1583"/>
                  <a:gd name="T30" fmla="*/ 12 w 427"/>
                  <a:gd name="T31" fmla="*/ 694 h 1583"/>
                  <a:gd name="T32" fmla="*/ 16 w 427"/>
                  <a:gd name="T33" fmla="*/ 728 h 1583"/>
                  <a:gd name="T34" fmla="*/ 31 w 427"/>
                  <a:gd name="T35" fmla="*/ 757 h 1583"/>
                  <a:gd name="T36" fmla="*/ 33 w 427"/>
                  <a:gd name="T37" fmla="*/ 791 h 1583"/>
                  <a:gd name="T38" fmla="*/ 80 w 427"/>
                  <a:gd name="T39" fmla="*/ 762 h 1583"/>
                  <a:gd name="T40" fmla="*/ 137 w 427"/>
                  <a:gd name="T41" fmla="*/ 754 h 1583"/>
                  <a:gd name="T42" fmla="*/ 176 w 427"/>
                  <a:gd name="T43" fmla="*/ 739 h 1583"/>
                  <a:gd name="T44" fmla="*/ 189 w 427"/>
                  <a:gd name="T45" fmla="*/ 717 h 1583"/>
                  <a:gd name="T46" fmla="*/ 193 w 427"/>
                  <a:gd name="T47" fmla="*/ 672 h 1583"/>
                  <a:gd name="T48" fmla="*/ 184 w 427"/>
                  <a:gd name="T49" fmla="*/ 615 h 1583"/>
                  <a:gd name="T50" fmla="*/ 174 w 427"/>
                  <a:gd name="T51" fmla="*/ 584 h 1583"/>
                  <a:gd name="T52" fmla="*/ 180 w 427"/>
                  <a:gd name="T53" fmla="*/ 547 h 1583"/>
                  <a:gd name="T54" fmla="*/ 163 w 427"/>
                  <a:gd name="T55" fmla="*/ 507 h 1583"/>
                  <a:gd name="T56" fmla="*/ 187 w 427"/>
                  <a:gd name="T57" fmla="*/ 475 h 1583"/>
                  <a:gd name="T58" fmla="*/ 169 w 427"/>
                  <a:gd name="T59" fmla="*/ 430 h 1583"/>
                  <a:gd name="T60" fmla="*/ 159 w 427"/>
                  <a:gd name="T61" fmla="*/ 386 h 1583"/>
                  <a:gd name="T62" fmla="*/ 196 w 427"/>
                  <a:gd name="T63" fmla="*/ 354 h 1583"/>
                  <a:gd name="T64" fmla="*/ 184 w 427"/>
                  <a:gd name="T65" fmla="*/ 330 h 1583"/>
                  <a:gd name="T66" fmla="*/ 184 w 427"/>
                  <a:gd name="T67" fmla="*/ 290 h 1583"/>
                  <a:gd name="T68" fmla="*/ 167 w 427"/>
                  <a:gd name="T69" fmla="*/ 264 h 1583"/>
                  <a:gd name="T70" fmla="*/ 180 w 427"/>
                  <a:gd name="T71" fmla="*/ 233 h 1583"/>
                  <a:gd name="T72" fmla="*/ 169 w 427"/>
                  <a:gd name="T73" fmla="*/ 207 h 1583"/>
                  <a:gd name="T74" fmla="*/ 169 w 427"/>
                  <a:gd name="T75" fmla="*/ 185 h 1583"/>
                  <a:gd name="T76" fmla="*/ 181 w 427"/>
                  <a:gd name="T77" fmla="*/ 165 h 1583"/>
                  <a:gd name="T78" fmla="*/ 165 w 427"/>
                  <a:gd name="T79" fmla="*/ 139 h 1583"/>
                  <a:gd name="T80" fmla="*/ 163 w 427"/>
                  <a:gd name="T81" fmla="*/ 103 h 1583"/>
                  <a:gd name="T82" fmla="*/ 204 w 427"/>
                  <a:gd name="T83" fmla="*/ 56 h 1583"/>
                  <a:gd name="T84" fmla="*/ 213 w 427"/>
                  <a:gd name="T85" fmla="*/ 7 h 1583"/>
                  <a:gd name="T86" fmla="*/ 189 w 427"/>
                  <a:gd name="T87" fmla="*/ 7 h 1583"/>
                  <a:gd name="T88" fmla="*/ 117 w 427"/>
                  <a:gd name="T89" fmla="*/ 45 h 1583"/>
                  <a:gd name="T90" fmla="*/ 59 w 427"/>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pPr eaLnBrk="0" hangingPunct="0"/>
                <a:endParaRPr lang="en-US"/>
              </a:p>
            </p:txBody>
          </p:sp>
          <p:sp>
            <p:nvSpPr>
              <p:cNvPr id="16410" name="Freeform 182"/>
              <p:cNvSpPr>
                <a:spLocks/>
              </p:cNvSpPr>
              <p:nvPr/>
            </p:nvSpPr>
            <p:spPr bwMode="auto">
              <a:xfrm>
                <a:off x="863" y="1881"/>
                <a:ext cx="381" cy="809"/>
              </a:xfrm>
              <a:custGeom>
                <a:avLst/>
                <a:gdLst>
                  <a:gd name="T0" fmla="*/ 249 w 762"/>
                  <a:gd name="T1" fmla="*/ 760 h 1619"/>
                  <a:gd name="T2" fmla="*/ 176 w 762"/>
                  <a:gd name="T3" fmla="*/ 786 h 1619"/>
                  <a:gd name="T4" fmla="*/ 31 w 762"/>
                  <a:gd name="T5" fmla="*/ 655 h 1619"/>
                  <a:gd name="T6" fmla="*/ 24 w 762"/>
                  <a:gd name="T7" fmla="*/ 677 h 1619"/>
                  <a:gd name="T8" fmla="*/ 181 w 762"/>
                  <a:gd name="T9" fmla="*/ 809 h 1619"/>
                  <a:gd name="T10" fmla="*/ 257 w 762"/>
                  <a:gd name="T11" fmla="*/ 769 h 1619"/>
                  <a:gd name="T12" fmla="*/ 361 w 762"/>
                  <a:gd name="T13" fmla="*/ 735 h 1619"/>
                  <a:gd name="T14" fmla="*/ 356 w 762"/>
                  <a:gd name="T15" fmla="*/ 677 h 1619"/>
                  <a:gd name="T16" fmla="*/ 335 w 762"/>
                  <a:gd name="T17" fmla="*/ 613 h 1619"/>
                  <a:gd name="T18" fmla="*/ 345 w 762"/>
                  <a:gd name="T19" fmla="*/ 562 h 1619"/>
                  <a:gd name="T20" fmla="*/ 322 w 762"/>
                  <a:gd name="T21" fmla="*/ 512 h 1619"/>
                  <a:gd name="T22" fmla="*/ 334 w 762"/>
                  <a:gd name="T23" fmla="*/ 453 h 1619"/>
                  <a:gd name="T24" fmla="*/ 342 w 762"/>
                  <a:gd name="T25" fmla="*/ 394 h 1619"/>
                  <a:gd name="T26" fmla="*/ 345 w 762"/>
                  <a:gd name="T27" fmla="*/ 321 h 1619"/>
                  <a:gd name="T28" fmla="*/ 330 w 762"/>
                  <a:gd name="T29" fmla="*/ 258 h 1619"/>
                  <a:gd name="T30" fmla="*/ 322 w 762"/>
                  <a:gd name="T31" fmla="*/ 209 h 1619"/>
                  <a:gd name="T32" fmla="*/ 341 w 762"/>
                  <a:gd name="T33" fmla="*/ 167 h 1619"/>
                  <a:gd name="T34" fmla="*/ 331 w 762"/>
                  <a:gd name="T35" fmla="*/ 96 h 1619"/>
                  <a:gd name="T36" fmla="*/ 378 w 762"/>
                  <a:gd name="T37" fmla="*/ 8 h 1619"/>
                  <a:gd name="T38" fmla="*/ 357 w 762"/>
                  <a:gd name="T39" fmla="*/ 27 h 1619"/>
                  <a:gd name="T40" fmla="*/ 309 w 762"/>
                  <a:gd name="T41" fmla="*/ 107 h 1619"/>
                  <a:gd name="T42" fmla="*/ 239 w 762"/>
                  <a:gd name="T43" fmla="*/ 172 h 1619"/>
                  <a:gd name="T44" fmla="*/ 311 w 762"/>
                  <a:gd name="T45" fmla="*/ 148 h 1619"/>
                  <a:gd name="T46" fmla="*/ 305 w 762"/>
                  <a:gd name="T47" fmla="*/ 195 h 1619"/>
                  <a:gd name="T48" fmla="*/ 271 w 762"/>
                  <a:gd name="T49" fmla="*/ 243 h 1619"/>
                  <a:gd name="T50" fmla="*/ 320 w 762"/>
                  <a:gd name="T51" fmla="*/ 232 h 1619"/>
                  <a:gd name="T52" fmla="*/ 308 w 762"/>
                  <a:gd name="T53" fmla="*/ 269 h 1619"/>
                  <a:gd name="T54" fmla="*/ 305 w 762"/>
                  <a:gd name="T55" fmla="*/ 310 h 1619"/>
                  <a:gd name="T56" fmla="*/ 232 w 762"/>
                  <a:gd name="T57" fmla="*/ 364 h 1619"/>
                  <a:gd name="T58" fmla="*/ 313 w 762"/>
                  <a:gd name="T59" fmla="*/ 327 h 1619"/>
                  <a:gd name="T60" fmla="*/ 342 w 762"/>
                  <a:gd name="T61" fmla="*/ 364 h 1619"/>
                  <a:gd name="T62" fmla="*/ 293 w 762"/>
                  <a:gd name="T63" fmla="*/ 398 h 1619"/>
                  <a:gd name="T64" fmla="*/ 202 w 762"/>
                  <a:gd name="T65" fmla="*/ 442 h 1619"/>
                  <a:gd name="T66" fmla="*/ 305 w 762"/>
                  <a:gd name="T67" fmla="*/ 424 h 1619"/>
                  <a:gd name="T68" fmla="*/ 326 w 762"/>
                  <a:gd name="T69" fmla="*/ 492 h 1619"/>
                  <a:gd name="T70" fmla="*/ 204 w 762"/>
                  <a:gd name="T71" fmla="*/ 525 h 1619"/>
                  <a:gd name="T72" fmla="*/ 271 w 762"/>
                  <a:gd name="T73" fmla="*/ 523 h 1619"/>
                  <a:gd name="T74" fmla="*/ 313 w 762"/>
                  <a:gd name="T75" fmla="*/ 543 h 1619"/>
                  <a:gd name="T76" fmla="*/ 311 w 762"/>
                  <a:gd name="T77" fmla="*/ 584 h 1619"/>
                  <a:gd name="T78" fmla="*/ 195 w 762"/>
                  <a:gd name="T79" fmla="*/ 607 h 1619"/>
                  <a:gd name="T80" fmla="*/ 252 w 762"/>
                  <a:gd name="T81" fmla="*/ 607 h 1619"/>
                  <a:gd name="T82" fmla="*/ 319 w 762"/>
                  <a:gd name="T83" fmla="*/ 596 h 1619"/>
                  <a:gd name="T84" fmla="*/ 261 w 762"/>
                  <a:gd name="T85" fmla="*/ 651 h 1619"/>
                  <a:gd name="T86" fmla="*/ 195 w 762"/>
                  <a:gd name="T87" fmla="*/ 683 h 1619"/>
                  <a:gd name="T88" fmla="*/ 279 w 762"/>
                  <a:gd name="T89" fmla="*/ 653 h 1619"/>
                  <a:gd name="T90" fmla="*/ 328 w 762"/>
                  <a:gd name="T91" fmla="*/ 642 h 1619"/>
                  <a:gd name="T92" fmla="*/ 326 w 762"/>
                  <a:gd name="T93" fmla="*/ 690 h 1619"/>
                  <a:gd name="T94" fmla="*/ 334 w 762"/>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1619"/>
                  <a:gd name="T146" fmla="*/ 762 w 762"/>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11" name="Freeform 183"/>
              <p:cNvSpPr>
                <a:spLocks/>
              </p:cNvSpPr>
              <p:nvPr/>
            </p:nvSpPr>
            <p:spPr bwMode="auto">
              <a:xfrm>
                <a:off x="1065" y="2575"/>
                <a:ext cx="110" cy="36"/>
              </a:xfrm>
              <a:custGeom>
                <a:avLst/>
                <a:gdLst>
                  <a:gd name="T0" fmla="*/ 0 w 220"/>
                  <a:gd name="T1" fmla="*/ 29 h 73"/>
                  <a:gd name="T2" fmla="*/ 44 w 220"/>
                  <a:gd name="T3" fmla="*/ 28 h 73"/>
                  <a:gd name="T4" fmla="*/ 60 w 220"/>
                  <a:gd name="T5" fmla="*/ 18 h 73"/>
                  <a:gd name="T6" fmla="*/ 75 w 220"/>
                  <a:gd name="T7" fmla="*/ 7 h 73"/>
                  <a:gd name="T8" fmla="*/ 103 w 220"/>
                  <a:gd name="T9" fmla="*/ 0 h 73"/>
                  <a:gd name="T10" fmla="*/ 110 w 220"/>
                  <a:gd name="T11" fmla="*/ 7 h 73"/>
                  <a:gd name="T12" fmla="*/ 99 w 220"/>
                  <a:gd name="T13" fmla="*/ 11 h 73"/>
                  <a:gd name="T14" fmla="*/ 79 w 220"/>
                  <a:gd name="T15" fmla="*/ 21 h 73"/>
                  <a:gd name="T16" fmla="*/ 69 w 220"/>
                  <a:gd name="T17" fmla="*/ 28 h 73"/>
                  <a:gd name="T18" fmla="*/ 51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12" name="Freeform 184"/>
              <p:cNvSpPr>
                <a:spLocks/>
              </p:cNvSpPr>
              <p:nvPr/>
            </p:nvSpPr>
            <p:spPr bwMode="auto">
              <a:xfrm>
                <a:off x="897" y="1784"/>
                <a:ext cx="319" cy="174"/>
              </a:xfrm>
              <a:custGeom>
                <a:avLst/>
                <a:gdLst>
                  <a:gd name="T0" fmla="*/ 9 w 640"/>
                  <a:gd name="T1" fmla="*/ 20 h 347"/>
                  <a:gd name="T2" fmla="*/ 48 w 640"/>
                  <a:gd name="T3" fmla="*/ 22 h 347"/>
                  <a:gd name="T4" fmla="*/ 88 w 640"/>
                  <a:gd name="T5" fmla="*/ 23 h 347"/>
                  <a:gd name="T6" fmla="*/ 114 w 640"/>
                  <a:gd name="T7" fmla="*/ 23 h 347"/>
                  <a:gd name="T8" fmla="*/ 134 w 640"/>
                  <a:gd name="T9" fmla="*/ 18 h 347"/>
                  <a:gd name="T10" fmla="*/ 167 w 640"/>
                  <a:gd name="T11" fmla="*/ 9 h 347"/>
                  <a:gd name="T12" fmla="*/ 183 w 640"/>
                  <a:gd name="T13" fmla="*/ 0 h 347"/>
                  <a:gd name="T14" fmla="*/ 205 w 640"/>
                  <a:gd name="T15" fmla="*/ 12 h 347"/>
                  <a:gd name="T16" fmla="*/ 241 w 640"/>
                  <a:gd name="T17" fmla="*/ 37 h 347"/>
                  <a:gd name="T18" fmla="*/ 267 w 640"/>
                  <a:gd name="T19" fmla="*/ 55 h 347"/>
                  <a:gd name="T20" fmla="*/ 299 w 640"/>
                  <a:gd name="T21" fmla="*/ 78 h 347"/>
                  <a:gd name="T22" fmla="*/ 319 w 640"/>
                  <a:gd name="T23" fmla="*/ 96 h 347"/>
                  <a:gd name="T24" fmla="*/ 301 w 640"/>
                  <a:gd name="T25" fmla="*/ 111 h 347"/>
                  <a:gd name="T26" fmla="*/ 282 w 640"/>
                  <a:gd name="T27" fmla="*/ 129 h 347"/>
                  <a:gd name="T28" fmla="*/ 253 w 640"/>
                  <a:gd name="T29" fmla="*/ 141 h 347"/>
                  <a:gd name="T30" fmla="*/ 222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9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413" name="Freeform 185"/>
              <p:cNvSpPr>
                <a:spLocks/>
              </p:cNvSpPr>
              <p:nvPr/>
            </p:nvSpPr>
            <p:spPr bwMode="auto">
              <a:xfrm>
                <a:off x="888" y="1779"/>
                <a:ext cx="346" cy="202"/>
              </a:xfrm>
              <a:custGeom>
                <a:avLst/>
                <a:gdLst>
                  <a:gd name="T0" fmla="*/ 170 w 692"/>
                  <a:gd name="T1" fmla="*/ 173 h 404"/>
                  <a:gd name="T2" fmla="*/ 224 w 692"/>
                  <a:gd name="T3" fmla="*/ 158 h 404"/>
                  <a:gd name="T4" fmla="*/ 269 w 692"/>
                  <a:gd name="T5" fmla="*/ 139 h 404"/>
                  <a:gd name="T6" fmla="*/ 301 w 692"/>
                  <a:gd name="T7" fmla="*/ 116 h 404"/>
                  <a:gd name="T8" fmla="*/ 313 w 692"/>
                  <a:gd name="T9" fmla="*/ 103 h 404"/>
                  <a:gd name="T10" fmla="*/ 267 w 692"/>
                  <a:gd name="T11" fmla="*/ 61 h 404"/>
                  <a:gd name="T12" fmla="*/ 230 w 692"/>
                  <a:gd name="T13" fmla="*/ 39 h 404"/>
                  <a:gd name="T14" fmla="*/ 194 w 692"/>
                  <a:gd name="T15" fmla="*/ 17 h 404"/>
                  <a:gd name="T16" fmla="*/ 188 w 692"/>
                  <a:gd name="T17" fmla="*/ 17 h 404"/>
                  <a:gd name="T18" fmla="*/ 166 w 692"/>
                  <a:gd name="T19" fmla="*/ 25 h 404"/>
                  <a:gd name="T20" fmla="*/ 136 w 692"/>
                  <a:gd name="T21" fmla="*/ 33 h 404"/>
                  <a:gd name="T22" fmla="*/ 83 w 692"/>
                  <a:gd name="T23" fmla="*/ 37 h 404"/>
                  <a:gd name="T24" fmla="*/ 32 w 692"/>
                  <a:gd name="T25" fmla="*/ 36 h 404"/>
                  <a:gd name="T26" fmla="*/ 19 w 692"/>
                  <a:gd name="T27" fmla="*/ 37 h 404"/>
                  <a:gd name="T28" fmla="*/ 19 w 692"/>
                  <a:gd name="T29" fmla="*/ 47 h 404"/>
                  <a:gd name="T30" fmla="*/ 29 w 692"/>
                  <a:gd name="T31" fmla="*/ 61 h 404"/>
                  <a:gd name="T32" fmla="*/ 50 w 692"/>
                  <a:gd name="T33" fmla="*/ 88 h 404"/>
                  <a:gd name="T34" fmla="*/ 77 w 692"/>
                  <a:gd name="T35" fmla="*/ 110 h 404"/>
                  <a:gd name="T36" fmla="*/ 110 w 692"/>
                  <a:gd name="T37" fmla="*/ 142 h 404"/>
                  <a:gd name="T38" fmla="*/ 142 w 692"/>
                  <a:gd name="T39" fmla="*/ 165 h 404"/>
                  <a:gd name="T40" fmla="*/ 162 w 692"/>
                  <a:gd name="T41" fmla="*/ 179 h 404"/>
                  <a:gd name="T42" fmla="*/ 168 w 692"/>
                  <a:gd name="T43" fmla="*/ 194 h 404"/>
                  <a:gd name="T44" fmla="*/ 161 w 692"/>
                  <a:gd name="T45" fmla="*/ 202 h 404"/>
                  <a:gd name="T46" fmla="*/ 150 w 692"/>
                  <a:gd name="T47" fmla="*/ 198 h 404"/>
                  <a:gd name="T48" fmla="*/ 117 w 692"/>
                  <a:gd name="T49" fmla="*/ 168 h 404"/>
                  <a:gd name="T50" fmla="*/ 77 w 692"/>
                  <a:gd name="T51" fmla="*/ 135 h 404"/>
                  <a:gd name="T52" fmla="*/ 47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2 w 692"/>
                  <a:gd name="T73" fmla="*/ 17 h 404"/>
                  <a:gd name="T74" fmla="*/ 172 w 692"/>
                  <a:gd name="T75" fmla="*/ 11 h 404"/>
                  <a:gd name="T76" fmla="*/ 183 w 692"/>
                  <a:gd name="T77" fmla="*/ 0 h 404"/>
                  <a:gd name="T78" fmla="*/ 197 w 692"/>
                  <a:gd name="T79" fmla="*/ 0 h 404"/>
                  <a:gd name="T80" fmla="*/ 228 w 692"/>
                  <a:gd name="T81" fmla="*/ 19 h 404"/>
                  <a:gd name="T82" fmla="*/ 261 w 692"/>
                  <a:gd name="T83" fmla="*/ 44 h 404"/>
                  <a:gd name="T84" fmla="*/ 297 w 692"/>
                  <a:gd name="T85" fmla="*/ 66 h 404"/>
                  <a:gd name="T86" fmla="*/ 317 w 692"/>
                  <a:gd name="T87" fmla="*/ 81 h 404"/>
                  <a:gd name="T88" fmla="*/ 337 w 692"/>
                  <a:gd name="T89" fmla="*/ 94 h 404"/>
                  <a:gd name="T90" fmla="*/ 346 w 692"/>
                  <a:gd name="T91" fmla="*/ 99 h 404"/>
                  <a:gd name="T92" fmla="*/ 341 w 692"/>
                  <a:gd name="T93" fmla="*/ 109 h 404"/>
                  <a:gd name="T94" fmla="*/ 326 w 692"/>
                  <a:gd name="T95" fmla="*/ 117 h 404"/>
                  <a:gd name="T96" fmla="*/ 309 w 692"/>
                  <a:gd name="T97" fmla="*/ 133 h 404"/>
                  <a:gd name="T98" fmla="*/ 293 w 692"/>
                  <a:gd name="T99" fmla="*/ 139 h 404"/>
                  <a:gd name="T100" fmla="*/ 264 w 692"/>
                  <a:gd name="T101" fmla="*/ 151 h 404"/>
                  <a:gd name="T102" fmla="*/ 242 w 692"/>
                  <a:gd name="T103" fmla="*/ 161 h 404"/>
                  <a:gd name="T104" fmla="*/ 219 w 692"/>
                  <a:gd name="T105" fmla="*/ 175 h 404"/>
                  <a:gd name="T106" fmla="*/ 194 w 692"/>
                  <a:gd name="T107" fmla="*/ 179 h 404"/>
                  <a:gd name="T108" fmla="*/ 175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414" name="Freeform 186"/>
              <p:cNvSpPr>
                <a:spLocks/>
              </p:cNvSpPr>
              <p:nvPr/>
            </p:nvSpPr>
            <p:spPr bwMode="auto">
              <a:xfrm>
                <a:off x="1084" y="1932"/>
                <a:ext cx="109" cy="70"/>
              </a:xfrm>
              <a:custGeom>
                <a:avLst/>
                <a:gdLst>
                  <a:gd name="T0" fmla="*/ 92 w 218"/>
                  <a:gd name="T1" fmla="*/ 8 h 139"/>
                  <a:gd name="T2" fmla="*/ 69 w 218"/>
                  <a:gd name="T3" fmla="*/ 27 h 139"/>
                  <a:gd name="T4" fmla="*/ 48 w 218"/>
                  <a:gd name="T5" fmla="*/ 44 h 139"/>
                  <a:gd name="T6" fmla="*/ 17 w 218"/>
                  <a:gd name="T7" fmla="*/ 55 h 139"/>
                  <a:gd name="T8" fmla="*/ 0 w 218"/>
                  <a:gd name="T9" fmla="*/ 60 h 139"/>
                  <a:gd name="T10" fmla="*/ 14 w 218"/>
                  <a:gd name="T11" fmla="*/ 70 h 139"/>
                  <a:gd name="T12" fmla="*/ 36 w 218"/>
                  <a:gd name="T13" fmla="*/ 66 h 139"/>
                  <a:gd name="T14" fmla="*/ 70 w 218"/>
                  <a:gd name="T15" fmla="*/ 44 h 139"/>
                  <a:gd name="T16" fmla="*/ 109 w 218"/>
                  <a:gd name="T17" fmla="*/ 0 h 139"/>
                  <a:gd name="T18" fmla="*/ 92 w 218"/>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39"/>
                  <a:gd name="T32" fmla="*/ 218 w 21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pPr eaLnBrk="0" hangingPunct="0"/>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What is a Data Warehouse?</a:t>
            </a:r>
          </a:p>
        </p:txBody>
      </p:sp>
      <p:sp>
        <p:nvSpPr>
          <p:cNvPr id="10244" name="Rectangle 4"/>
          <p:cNvSpPr>
            <a:spLocks noGrp="1" noChangeArrowheads="1"/>
          </p:cNvSpPr>
          <p:nvPr>
            <p:ph type="body" sz="half" idx="1"/>
          </p:nvPr>
        </p:nvSpPr>
        <p:spPr>
          <a:xfrm>
            <a:off x="457200" y="2332038"/>
            <a:ext cx="4038600" cy="2544762"/>
          </a:xfrm>
        </p:spPr>
        <p:txBody>
          <a:bodyPr rtlCol="0">
            <a:normAutofit/>
          </a:bodyPr>
          <a:lstStyle/>
          <a:p>
            <a:pPr marL="55563" indent="-1588" algn="just" fontAlgn="auto">
              <a:lnSpc>
                <a:spcPct val="90000"/>
              </a:lnSpc>
              <a:spcAft>
                <a:spcPts val="0"/>
              </a:spcAft>
              <a:buFontTx/>
              <a:buNone/>
              <a:defRPr/>
            </a:pPr>
            <a:r>
              <a:rPr lang="en-US" sz="2400" dirty="0">
                <a:latin typeface="Bodoni MT" pitchFamily="18" charset="0"/>
              </a:rPr>
              <a:t>A single</a:t>
            </a:r>
            <a:r>
              <a:rPr lang="en-US" sz="2400" dirty="0" smtClean="0">
                <a:latin typeface="Bodoni MT" pitchFamily="18" charset="0"/>
              </a:rPr>
              <a:t>, complete and </a:t>
            </a:r>
            <a:r>
              <a:rPr lang="en-US" sz="2400" dirty="0">
                <a:latin typeface="Bodoni MT" pitchFamily="18" charset="0"/>
              </a:rPr>
              <a:t>consistent store of data obtained from a variety of different sources made available to end users in a what they can understand and use in a business context</a:t>
            </a:r>
            <a:r>
              <a:rPr lang="en-US" sz="2400" dirty="0"/>
              <a:t>.</a:t>
            </a:r>
          </a:p>
          <a:p>
            <a:pPr algn="just" fontAlgn="auto">
              <a:lnSpc>
                <a:spcPct val="90000"/>
              </a:lnSpc>
              <a:spcAft>
                <a:spcPts val="0"/>
              </a:spcAft>
              <a:buFont typeface="Arial" pitchFamily="34" charset="0"/>
              <a:buNone/>
              <a:defRPr/>
            </a:pPr>
            <a:endParaRPr lang="en-US" sz="2400" dirty="0"/>
          </a:p>
        </p:txBody>
      </p:sp>
      <p:graphicFrame>
        <p:nvGraphicFramePr>
          <p:cNvPr id="10246" name="Object 6"/>
          <p:cNvGraphicFramePr>
            <a:graphicFrameLocks noChangeAspect="1"/>
          </p:cNvGraphicFramePr>
          <p:nvPr>
            <p:ph sz="half" idx="2"/>
          </p:nvPr>
        </p:nvGraphicFramePr>
        <p:xfrm>
          <a:off x="4826000" y="1649413"/>
          <a:ext cx="3681413" cy="4427537"/>
        </p:xfrm>
        <a:graphic>
          <a:graphicData uri="http://schemas.openxmlformats.org/presentationml/2006/ole">
            <p:oleObj spid="_x0000_s2050" name="Clip" r:id="rId3" imgW="3681360" imgH="44269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slide(fromBottom)">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What is Data Warehousing?</a:t>
            </a:r>
          </a:p>
        </p:txBody>
      </p:sp>
      <p:sp>
        <p:nvSpPr>
          <p:cNvPr id="3076" name="Rectangle 12"/>
          <p:cNvSpPr>
            <a:spLocks noGrp="1" noChangeArrowheads="1"/>
          </p:cNvSpPr>
          <p:nvPr>
            <p:ph type="body" sz="half" idx="1"/>
          </p:nvPr>
        </p:nvSpPr>
        <p:spPr>
          <a:xfrm>
            <a:off x="457200" y="1828800"/>
            <a:ext cx="4038600" cy="3810000"/>
          </a:xfrm>
        </p:spPr>
        <p:txBody>
          <a:bodyPr/>
          <a:lstStyle/>
          <a:p>
            <a:pPr>
              <a:buFontTx/>
              <a:buNone/>
            </a:pPr>
            <a:r>
              <a:rPr lang="en-US" smtClean="0"/>
              <a:t>	</a:t>
            </a:r>
            <a:r>
              <a:rPr lang="en-US" sz="2800" smtClean="0"/>
              <a:t>A process of </a:t>
            </a:r>
            <a:r>
              <a:rPr lang="en-US" sz="2800" b="1" smtClean="0"/>
              <a:t>transforming data into information</a:t>
            </a:r>
            <a:r>
              <a:rPr lang="en-US" sz="2800" smtClean="0"/>
              <a:t> and making it available to users in a timely enough manner to make a difference</a:t>
            </a:r>
          </a:p>
        </p:txBody>
      </p:sp>
      <p:grpSp>
        <p:nvGrpSpPr>
          <p:cNvPr id="2" name="Group 14"/>
          <p:cNvGrpSpPr>
            <a:grpSpLocks/>
          </p:cNvGrpSpPr>
          <p:nvPr/>
        </p:nvGrpSpPr>
        <p:grpSpPr bwMode="auto">
          <a:xfrm>
            <a:off x="4800600" y="1676400"/>
            <a:ext cx="3576638" cy="4173538"/>
            <a:chOff x="3360" y="1440"/>
            <a:chExt cx="2233" cy="2533"/>
          </a:xfrm>
        </p:grpSpPr>
        <p:graphicFrame>
          <p:nvGraphicFramePr>
            <p:cNvPr id="3074" name="Object 15"/>
            <p:cNvGraphicFramePr>
              <a:graphicFrameLocks noChangeAspect="1"/>
            </p:cNvGraphicFramePr>
            <p:nvPr/>
          </p:nvGraphicFramePr>
          <p:xfrm>
            <a:off x="3408" y="1872"/>
            <a:ext cx="1824" cy="1795"/>
          </p:xfrm>
          <a:graphic>
            <a:graphicData uri="http://schemas.openxmlformats.org/presentationml/2006/ole">
              <p:oleObj spid="_x0000_s3074" name="Clip" r:id="rId3" imgW="894960" imgH="880200" progId="">
                <p:embed/>
              </p:oleObj>
            </a:graphicData>
          </a:graphic>
        </p:graphicFrame>
        <p:sp>
          <p:nvSpPr>
            <p:cNvPr id="3078" name="Text Box 16"/>
            <p:cNvSpPr txBox="1">
              <a:spLocks noChangeArrowheads="1"/>
            </p:cNvSpPr>
            <p:nvPr/>
          </p:nvSpPr>
          <p:spPr bwMode="auto">
            <a:xfrm>
              <a:off x="3360" y="3658"/>
              <a:ext cx="641" cy="315"/>
            </a:xfrm>
            <a:prstGeom prst="rect">
              <a:avLst/>
            </a:prstGeom>
            <a:noFill/>
            <a:ln w="12700">
              <a:noFill/>
              <a:miter lim="800000"/>
              <a:headEnd/>
              <a:tailEnd/>
            </a:ln>
          </p:spPr>
          <p:txBody>
            <a:bodyPr wrap="none">
              <a:spAutoFit/>
            </a:bodyPr>
            <a:lstStyle/>
            <a:p>
              <a:pPr eaLnBrk="0" hangingPunct="0"/>
              <a:r>
                <a:rPr lang="en-US" sz="2800" b="1">
                  <a:latin typeface="Tahoma" pitchFamily="34" charset="0"/>
                </a:rPr>
                <a:t>Data</a:t>
              </a:r>
              <a:endParaRPr lang="en-US" sz="2400" b="1">
                <a:latin typeface="Times New Roman" pitchFamily="18" charset="0"/>
              </a:endParaRPr>
            </a:p>
          </p:txBody>
        </p:sp>
        <p:sp>
          <p:nvSpPr>
            <p:cNvPr id="3079" name="Text Box 17"/>
            <p:cNvSpPr txBox="1">
              <a:spLocks noChangeArrowheads="1"/>
            </p:cNvSpPr>
            <p:nvPr/>
          </p:nvSpPr>
          <p:spPr bwMode="auto">
            <a:xfrm>
              <a:off x="4128" y="1440"/>
              <a:ext cx="1465" cy="315"/>
            </a:xfrm>
            <a:prstGeom prst="rect">
              <a:avLst/>
            </a:prstGeom>
            <a:noFill/>
            <a:ln w="12700">
              <a:noFill/>
              <a:miter lim="800000"/>
              <a:headEnd/>
              <a:tailEnd/>
            </a:ln>
          </p:spPr>
          <p:txBody>
            <a:bodyPr wrap="none">
              <a:spAutoFit/>
            </a:bodyPr>
            <a:lstStyle/>
            <a:p>
              <a:pPr eaLnBrk="0" hangingPunct="0"/>
              <a:r>
                <a:rPr lang="en-US" sz="2800" b="1">
                  <a:latin typeface="Tahoma" pitchFamily="34" charset="0"/>
                </a:rPr>
                <a:t>Information</a:t>
              </a:r>
              <a:endParaRPr lang="en-US" sz="2400" b="1">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smtClean="0"/>
              <a:t>Data Warehousing -- a process</a:t>
            </a:r>
          </a:p>
        </p:txBody>
      </p:sp>
      <p:sp>
        <p:nvSpPr>
          <p:cNvPr id="17411" name="Rectangle 3"/>
          <p:cNvSpPr>
            <a:spLocks noGrp="1" noChangeArrowheads="1"/>
          </p:cNvSpPr>
          <p:nvPr>
            <p:ph idx="1"/>
          </p:nvPr>
        </p:nvSpPr>
        <p:spPr>
          <a:xfrm>
            <a:off x="457200" y="1722438"/>
            <a:ext cx="8229600" cy="4525962"/>
          </a:xfrm>
        </p:spPr>
        <p:txBody>
          <a:bodyPr/>
          <a:lstStyle/>
          <a:p>
            <a:pPr>
              <a:lnSpc>
                <a:spcPct val="90000"/>
              </a:lnSpc>
            </a:pPr>
            <a:r>
              <a:rPr lang="en-US" sz="2800" smtClean="0"/>
              <a:t>It is a relational or multidimensional database management system designed to support management decision making.</a:t>
            </a:r>
          </a:p>
          <a:p>
            <a:pPr>
              <a:lnSpc>
                <a:spcPct val="90000"/>
              </a:lnSpc>
            </a:pPr>
            <a:r>
              <a:rPr lang="en-US" sz="2800" smtClean="0"/>
              <a:t> A data warehousing is a copy of transaction data specifically structured for querying and reporting.</a:t>
            </a:r>
          </a:p>
          <a:p>
            <a:pPr>
              <a:lnSpc>
                <a:spcPct val="90000"/>
              </a:lnSpc>
            </a:pPr>
            <a:r>
              <a:rPr lang="en-US" sz="2800" smtClean="0"/>
              <a:t>Technique for assembling and managing data from various sources for the purpose of answering business questions. Thus making decisions that were not previous possible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868363"/>
          </a:xfrm>
        </p:spPr>
        <p:txBody>
          <a:bodyPr/>
          <a:lstStyle/>
          <a:p>
            <a:r>
              <a:rPr lang="en-US" sz="4800" b="1" smtClean="0"/>
              <a:t>Data warehousing is …</a:t>
            </a:r>
          </a:p>
        </p:txBody>
      </p:sp>
      <p:sp>
        <p:nvSpPr>
          <p:cNvPr id="18435" name="Rectangle 3"/>
          <p:cNvSpPr>
            <a:spLocks noGrp="1" noChangeArrowheads="1"/>
          </p:cNvSpPr>
          <p:nvPr>
            <p:ph idx="1"/>
          </p:nvPr>
        </p:nvSpPr>
        <p:spPr>
          <a:xfrm>
            <a:off x="304800" y="990600"/>
            <a:ext cx="8458200" cy="5486400"/>
          </a:xfrm>
        </p:spPr>
        <p:txBody>
          <a:bodyPr/>
          <a:lstStyle/>
          <a:p>
            <a:pPr algn="just">
              <a:lnSpc>
                <a:spcPct val="80000"/>
              </a:lnSpc>
            </a:pPr>
            <a:r>
              <a:rPr lang="en-US" sz="2000" b="1" smtClean="0">
                <a:latin typeface="Times New Roman" pitchFamily="18" charset="0"/>
                <a:cs typeface="Times New Roman" pitchFamily="18" charset="0"/>
              </a:rPr>
              <a:t>Subject Oriented: </a:t>
            </a:r>
            <a:r>
              <a:rPr lang="en-US" sz="2000" smtClean="0">
                <a:latin typeface="Times New Roman" pitchFamily="18" charset="0"/>
                <a:cs typeface="Times New Roman" pitchFamily="18" charset="0"/>
              </a:rPr>
              <a:t>Data that gives information about a particular subject instead of about a company's ongoing operations. </a:t>
            </a:r>
          </a:p>
          <a:p>
            <a:pPr algn="just">
              <a:lnSpc>
                <a:spcPct val="80000"/>
              </a:lnSpc>
            </a:pPr>
            <a:r>
              <a:rPr lang="en-US" sz="2000" b="1" smtClean="0">
                <a:latin typeface="Times New Roman" pitchFamily="18" charset="0"/>
                <a:cs typeface="Times New Roman" pitchFamily="18" charset="0"/>
              </a:rPr>
              <a:t>Integrated: </a:t>
            </a:r>
            <a:r>
              <a:rPr lang="en-US" sz="2000" smtClean="0">
                <a:latin typeface="Times New Roman" pitchFamily="18" charset="0"/>
                <a:cs typeface="Times New Roman" pitchFamily="18" charset="0"/>
              </a:rPr>
              <a:t>Data that is gathered into the data warehouse from a variety of sources and merged into a coherent whole. </a:t>
            </a:r>
          </a:p>
          <a:p>
            <a:pPr algn="just">
              <a:lnSpc>
                <a:spcPct val="80000"/>
              </a:lnSpc>
            </a:pPr>
            <a:r>
              <a:rPr lang="en-US" sz="2000" b="1" smtClean="0">
                <a:latin typeface="Times New Roman" pitchFamily="18" charset="0"/>
                <a:cs typeface="Times New Roman" pitchFamily="18" charset="0"/>
              </a:rPr>
              <a:t>Time-variant: </a:t>
            </a:r>
            <a:r>
              <a:rPr lang="en-US" sz="2000" smtClean="0">
                <a:latin typeface="Times New Roman" pitchFamily="18" charset="0"/>
                <a:cs typeface="Times New Roman" pitchFamily="18" charset="0"/>
              </a:rPr>
              <a:t>All data in the data warehouse is identified with a particular time period. </a:t>
            </a:r>
          </a:p>
          <a:p>
            <a:pPr algn="just">
              <a:lnSpc>
                <a:spcPct val="80000"/>
              </a:lnSpc>
            </a:pPr>
            <a:r>
              <a:rPr lang="en-US" sz="2000" b="1" smtClean="0">
                <a:latin typeface="Times New Roman" pitchFamily="18" charset="0"/>
                <a:cs typeface="Times New Roman" pitchFamily="18" charset="0"/>
              </a:rPr>
              <a:t>Non-volatile: </a:t>
            </a:r>
            <a:r>
              <a:rPr lang="en-US" sz="2000" smtClean="0">
                <a:latin typeface="Times New Roman" pitchFamily="18" charset="0"/>
                <a:cs typeface="Times New Roman" pitchFamily="18" charset="0"/>
              </a:rPr>
              <a:t>Data is stable in a data warehouse. More data is added but data is never removed. This enables management to gain a consistent picture of the business.</a:t>
            </a:r>
          </a:p>
          <a:p>
            <a:pPr algn="just">
              <a:lnSpc>
                <a:spcPct val="90000"/>
              </a:lnSpc>
            </a:pPr>
            <a:r>
              <a:rPr lang="en-US" sz="2000" smtClean="0">
                <a:latin typeface="Times New Roman" pitchFamily="18" charset="0"/>
                <a:cs typeface="Times New Roman" pitchFamily="18" charset="0"/>
              </a:rPr>
              <a:t>Data warehousing is combining data from multiple and usually varied sources into one comprehensive and easily manipulated database. </a:t>
            </a:r>
          </a:p>
          <a:p>
            <a:pPr algn="just">
              <a:lnSpc>
                <a:spcPct val="90000"/>
              </a:lnSpc>
            </a:pPr>
            <a:r>
              <a:rPr lang="en-US" sz="2000" smtClean="0">
                <a:latin typeface="Times New Roman" pitchFamily="18" charset="0"/>
                <a:cs typeface="Times New Roman" pitchFamily="18" charset="0"/>
              </a:rPr>
              <a:t>Common accessing systems of data warehousing include queries, analysis and reporting. </a:t>
            </a:r>
          </a:p>
          <a:p>
            <a:pPr algn="just">
              <a:lnSpc>
                <a:spcPct val="90000"/>
              </a:lnSpc>
            </a:pPr>
            <a:r>
              <a:rPr lang="en-US" sz="2000" smtClean="0">
                <a:latin typeface="Times New Roman" pitchFamily="18" charset="0"/>
                <a:cs typeface="Times New Roman" pitchFamily="18" charset="0"/>
              </a:rPr>
              <a:t>Because data warehousing creates one database in the end, the number of sources can be anything you want it to be, provided that the system can handle the volume, of course. </a:t>
            </a:r>
          </a:p>
          <a:p>
            <a:pPr algn="just">
              <a:lnSpc>
                <a:spcPct val="90000"/>
              </a:lnSpc>
            </a:pPr>
            <a:r>
              <a:rPr lang="en-US" sz="2000" smtClean="0">
                <a:latin typeface="Times New Roman" pitchFamily="18" charset="0"/>
                <a:cs typeface="Times New Roman" pitchFamily="18" charset="0"/>
              </a:rPr>
              <a:t>The final result, however, is homogeneous data, which can be more easily manipulated.</a:t>
            </a:r>
          </a:p>
          <a:p>
            <a:pPr algn="just">
              <a:lnSpc>
                <a:spcPct val="80000"/>
              </a:lnSpc>
              <a:buFontTx/>
              <a:buNone/>
            </a:pP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951</TotalTime>
  <Words>3367</Words>
  <Application>Microsoft PowerPoint</Application>
  <PresentationFormat>On-screen Show (4:3)</PresentationFormat>
  <Paragraphs>372</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Clip</vt:lpstr>
      <vt:lpstr>Slide 1</vt:lpstr>
      <vt:lpstr>CONTENTS</vt:lpstr>
      <vt:lpstr>Database and Data Ware Housing….</vt:lpstr>
      <vt:lpstr>A producer wants to know….</vt:lpstr>
      <vt:lpstr>Data, Data everywhere yet ...</vt:lpstr>
      <vt:lpstr>What is a Data Warehouse?</vt:lpstr>
      <vt:lpstr>What is Data Warehousing?</vt:lpstr>
      <vt:lpstr>Data Warehousing -- a process</vt:lpstr>
      <vt:lpstr>Data warehousing is …</vt:lpstr>
      <vt:lpstr>History of data warehousing</vt:lpstr>
      <vt:lpstr>OLTP</vt:lpstr>
      <vt:lpstr>OLTP vs Data Warehouse</vt:lpstr>
      <vt:lpstr>To summarize ...</vt:lpstr>
      <vt:lpstr>Evolution in organizational use of data warehouses</vt:lpstr>
      <vt:lpstr>Data Warehouse Architecture </vt:lpstr>
      <vt:lpstr>Slide 16</vt:lpstr>
      <vt:lpstr>Business advantages</vt:lpstr>
      <vt:lpstr>Strategic uses of data warehousing</vt:lpstr>
      <vt:lpstr>Disadvantages of data warehouses</vt:lpstr>
      <vt:lpstr>Data Marts</vt:lpstr>
      <vt:lpstr>From the Data Warehouse to Data Marts</vt:lpstr>
      <vt:lpstr>Characteristics of the Departmental Data Mart</vt:lpstr>
      <vt:lpstr>Data Mining</vt:lpstr>
      <vt:lpstr>Functions </vt:lpstr>
      <vt:lpstr>Characteristics </vt:lpstr>
      <vt:lpstr>Common data mining applications</vt:lpstr>
      <vt:lpstr>Slide 27</vt:lpstr>
      <vt:lpstr>Data Mining works with Data Warehouse</vt:lpstr>
      <vt:lpstr>Data mining for decision support</vt:lpstr>
      <vt:lpstr>Data mining tools</vt:lpstr>
      <vt:lpstr>Text mining </vt:lpstr>
      <vt:lpstr>Text mining helps in….</vt:lpstr>
      <vt:lpstr>To summarize ...</vt:lpstr>
      <vt:lpstr>OLAP</vt:lpstr>
      <vt:lpstr>OLAP</vt:lpstr>
      <vt:lpstr>Slide 36</vt:lpstr>
      <vt:lpstr>OLAP Is FASMI</vt:lpstr>
      <vt:lpstr>Strengths of OLAP</vt:lpstr>
      <vt:lpstr>Data warehousing integration</vt:lpstr>
      <vt:lpstr>Slide 40</vt:lpstr>
      <vt:lpstr>Slide 41</vt:lpstr>
      <vt:lpstr>Data Warehouse for Decision Support</vt:lpstr>
      <vt:lpstr>Business intelligence and data warehousing</vt:lpstr>
      <vt:lpstr>Business Intelligence</vt:lpstr>
      <vt:lpstr>How business intelligence works?</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Ankur</dc:creator>
  <cp:lastModifiedBy>Ankur Chandel</cp:lastModifiedBy>
  <cp:revision>55</cp:revision>
  <cp:lastPrinted>1601-01-01T00:00:00Z</cp:lastPrinted>
  <dcterms:created xsi:type="dcterms:W3CDTF">1601-01-01T00:00:00Z</dcterms:created>
  <dcterms:modified xsi:type="dcterms:W3CDTF">2010-02-27T15:26:10Z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