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608" r:id="rId2"/>
    <p:sldId id="635" r:id="rId3"/>
    <p:sldId id="665" r:id="rId4"/>
    <p:sldId id="667" r:id="rId5"/>
    <p:sldId id="666" r:id="rId6"/>
    <p:sldId id="668" r:id="rId7"/>
    <p:sldId id="669" r:id="rId8"/>
    <p:sldId id="670" r:id="rId9"/>
    <p:sldId id="671" r:id="rId10"/>
    <p:sldId id="673" r:id="rId11"/>
    <p:sldId id="672" r:id="rId12"/>
    <p:sldId id="674" r:id="rId13"/>
    <p:sldId id="67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van T. Bowman" initials="IT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9900"/>
    <a:srgbClr val="33CC33"/>
    <a:srgbClr val="6666FF"/>
    <a:srgbClr val="FF0000"/>
    <a:srgbClr val="339933"/>
    <a:srgbClr val="00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75000" autoAdjust="0"/>
  </p:normalViewPr>
  <p:slideViewPr>
    <p:cSldViewPr>
      <p:cViewPr>
        <p:scale>
          <a:sx n="70" d="100"/>
          <a:sy n="70" d="100"/>
        </p:scale>
        <p:origin x="-528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FF81F33-0D9F-4132-8ED8-6969A80E84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fld id="{9CA90CD8-A8E8-497B-82BC-0474371C3D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90CD8-A8E8-497B-82BC-0474371C3D92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90CD8-A8E8-497B-82BC-0474371C3D9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90CD8-A8E8-497B-82BC-0474371C3D9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90CD8-A8E8-497B-82BC-0474371C3D9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90CD8-A8E8-497B-82BC-0474371C3D9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90CD8-A8E8-497B-82BC-0474371C3D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90CD8-A8E8-497B-82BC-0474371C3D9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90CD8-A8E8-497B-82BC-0474371C3D9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90CD8-A8E8-497B-82BC-0474371C3D9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90CD8-A8E8-497B-82BC-0474371C3D9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90CD8-A8E8-497B-82BC-0474371C3D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90CD8-A8E8-497B-82BC-0474371C3D9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90CD8-A8E8-497B-82BC-0474371C3D9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7924800" cy="1524000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981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903B73F-D0E1-4BA4-ADC8-AF98E78214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8188B-6249-4108-B61F-457AB71CF8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0975" y="228600"/>
            <a:ext cx="1947863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92775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63CB2-9F4C-4C0D-AFA1-0364DA1080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A00D8-C319-4D57-86FD-8B94759C9F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B3921-CBE9-4888-B92E-8EEC197FB7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DFADA-738F-4DBB-AC29-7112F07C4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83DD1-B5D0-4376-A1B3-8ECAEB6CD2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E402E-5062-432E-8BA0-5C9D890564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46935-E857-4F6D-BB6B-31137572E2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C55E7-3579-4182-A728-74C5438C63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358E5-534B-4FBD-B5BF-051B9FCE9C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latin typeface="Tahoma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fld id="{33059A30-E87B-42DD-9AC0-4BCD9F55F9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88" name="Line 1040"/>
          <p:cNvSpPr>
            <a:spLocks noChangeShapeType="1"/>
          </p:cNvSpPr>
          <p:nvPr userDrawn="1"/>
        </p:nvSpPr>
        <p:spPr bwMode="auto">
          <a:xfrm>
            <a:off x="787400" y="1219200"/>
            <a:ext cx="756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6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676400"/>
          </a:xfrm>
        </p:spPr>
        <p:txBody>
          <a:bodyPr/>
          <a:lstStyle/>
          <a:p>
            <a:r>
              <a:rPr lang="en-CA" sz="3600" dirty="0" smtClean="0"/>
              <a:t/>
            </a:r>
            <a:br>
              <a:rPr lang="en-CA" sz="3600" dirty="0" smtClean="0"/>
            </a:br>
            <a:r>
              <a:rPr lang="en-CA" sz="3600" dirty="0" smtClean="0"/>
              <a:t/>
            </a:r>
            <a:br>
              <a:rPr lang="en-CA" sz="3600" dirty="0" smtClean="0"/>
            </a:br>
            <a:r>
              <a:rPr lang="en-US" sz="3200" dirty="0" smtClean="0"/>
              <a:t>Predicting System Performance for Multi-tenant Database Workloads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CA" sz="3600" dirty="0" smtClean="0"/>
              <a:t/>
            </a:r>
            <a:br>
              <a:rPr lang="en-CA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075" name="Subtitle 7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705600" cy="3352800"/>
          </a:xfrm>
        </p:spPr>
        <p:txBody>
          <a:bodyPr/>
          <a:lstStyle/>
          <a:p>
            <a:r>
              <a:rPr lang="en-US" sz="2800" b="1" dirty="0" err="1" smtClean="0"/>
              <a:t>Mumtaz</a:t>
            </a:r>
            <a:r>
              <a:rPr lang="en-US" sz="2800" b="1" dirty="0" smtClean="0"/>
              <a:t> Ahmad</a:t>
            </a:r>
            <a:r>
              <a:rPr lang="en-US" sz="2800" b="1" baseline="30000" dirty="0" smtClean="0"/>
              <a:t>1</a:t>
            </a:r>
            <a:r>
              <a:rPr lang="en-US" sz="2800" b="1" dirty="0" smtClean="0"/>
              <a:t>, Ivan Bowman</a:t>
            </a:r>
            <a:r>
              <a:rPr lang="en-US" sz="2800" b="1" baseline="30000" dirty="0" smtClean="0"/>
              <a:t>2</a:t>
            </a:r>
            <a:r>
              <a:rPr lang="en-US" sz="1800" b="1" dirty="0" smtClean="0"/>
              <a:t> </a:t>
            </a:r>
            <a:endParaRPr lang="en-US" sz="1800" b="1" baseline="30000" dirty="0" smtClean="0"/>
          </a:p>
          <a:p>
            <a:endParaRPr lang="en-US" sz="2000" dirty="0" smtClean="0"/>
          </a:p>
          <a:p>
            <a:r>
              <a:rPr lang="en-US" sz="2000" baseline="30000" dirty="0" smtClean="0"/>
              <a:t>1</a:t>
            </a:r>
            <a:r>
              <a:rPr lang="en-US" sz="2000" dirty="0" smtClean="0"/>
              <a:t>University of Waterloo,  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Sybase, an SAP company</a:t>
            </a:r>
          </a:p>
          <a:p>
            <a:endParaRPr lang="en-US" sz="2000" baseline="30000" dirty="0" smtClean="0"/>
          </a:p>
          <a:p>
            <a:endParaRPr lang="en-US" sz="2000" baseline="30000" dirty="0" smtClean="0"/>
          </a:p>
          <a:p>
            <a:endParaRPr lang="en-US" sz="2000" baseline="30000" dirty="0" smtClean="0"/>
          </a:p>
          <a:p>
            <a:endParaRPr lang="en-US" sz="2000" baseline="30000" dirty="0" smtClean="0"/>
          </a:p>
          <a:p>
            <a:endParaRPr lang="en-US" sz="2000" baseline="30000" dirty="0" smtClean="0"/>
          </a:p>
          <a:p>
            <a:endParaRPr lang="en-US" sz="2000" baseline="30000" dirty="0" smtClean="0"/>
          </a:p>
          <a:p>
            <a:endParaRPr lang="en-US" sz="2000" baseline="30000" dirty="0" smtClean="0"/>
          </a:p>
          <a:p>
            <a:endParaRPr lang="en-US" sz="2000" baseline="30000" dirty="0" smtClean="0"/>
          </a:p>
          <a:p>
            <a:endParaRPr lang="en-US" sz="20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Predicting Resource Metrics</a:t>
            </a:r>
            <a:endParaRPr lang="en-CA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dirty="0" smtClean="0"/>
              <a:t>Random sampling </a:t>
            </a:r>
            <a:r>
              <a:rPr lang="en-CA" dirty="0" smtClean="0"/>
              <a:t>for training </a:t>
            </a:r>
            <a:r>
              <a:rPr lang="en-CA" smtClean="0"/>
              <a:t>data collection </a:t>
            </a:r>
            <a:endParaRPr lang="en-CA" dirty="0" smtClean="0"/>
          </a:p>
          <a:p>
            <a:r>
              <a:rPr lang="en-CA" dirty="0" smtClean="0"/>
              <a:t>Modeling approaches: linear regression, Gaussian processes, </a:t>
            </a:r>
          </a:p>
          <a:p>
            <a:r>
              <a:rPr lang="en-CA" dirty="0" smtClean="0"/>
              <a:t>MRE error  </a:t>
            </a:r>
            <a:r>
              <a:rPr lang="en-CA" dirty="0" smtClean="0"/>
              <a:t>for </a:t>
            </a:r>
            <a:r>
              <a:rPr lang="en-CA" dirty="0" smtClean="0"/>
              <a:t>test mixes. </a:t>
            </a:r>
          </a:p>
          <a:p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 </a:t>
            </a:r>
          </a:p>
          <a:p>
            <a:pPr lvl="1"/>
            <a:endParaRPr lang="en-CA" b="1" i="1" dirty="0" smtClean="0">
              <a:solidFill>
                <a:srgbClr val="FF0000"/>
              </a:solidFill>
            </a:endParaRPr>
          </a:p>
          <a:p>
            <a:endParaRPr lang="en-CA" b="1" i="1" dirty="0" smtClean="0">
              <a:solidFill>
                <a:srgbClr val="FF0000"/>
              </a:solidFill>
            </a:endParaRP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220E85-56E1-41D1-BF90-BBF86362F543}" type="slidenum">
              <a:rPr lang="en-US" sz="1400" b="0">
                <a:latin typeface="Tahoma" pitchFamily="34" charset="0"/>
                <a:cs typeface="Times New Roman" pitchFamily="18" charset="0"/>
              </a:rPr>
              <a:pPr algn="r"/>
              <a:t>9</a:t>
            </a:fld>
            <a:endParaRPr lang="en-US" sz="1400" b="0" dirty="0">
              <a:latin typeface="Tahoma" pitchFamily="34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3810000"/>
          <a:ext cx="7239000" cy="1912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/>
                <a:gridCol w="2413000"/>
                <a:gridCol w="2413000"/>
              </a:tblGrid>
              <a:tr h="649791"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</a:t>
                      </a:r>
                      <a:endParaRPr lang="en-US" dirty="0"/>
                    </a:p>
                  </a:txBody>
                  <a:tcPr/>
                </a:tc>
              </a:tr>
              <a:tr h="373726">
                <a:tc>
                  <a:txBody>
                    <a:bodyPr/>
                    <a:lstStyle/>
                    <a:p>
                      <a:r>
                        <a:rPr lang="en-US" dirty="0" smtClean="0"/>
                        <a:t>CPU utilization (% processor time)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15.44</a:t>
                      </a:r>
                      <a:endParaRPr lang="en-US" dirty="0"/>
                    </a:p>
                  </a:txBody>
                  <a:tcPr/>
                </a:tc>
              </a:tr>
              <a:tr h="623010">
                <a:tc>
                  <a:txBody>
                    <a:bodyPr/>
                    <a:lstStyle/>
                    <a:p>
                      <a:r>
                        <a:rPr lang="en-US" dirty="0" smtClean="0"/>
                        <a:t>Disk ms/transfer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48.03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Predicting Resource Metrics</a:t>
            </a:r>
            <a:endParaRPr lang="en-CA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dirty="0" smtClean="0"/>
              <a:t>Heuristics:  Ignore errors when both actual and predicted are in desirable range</a:t>
            </a:r>
          </a:p>
          <a:p>
            <a:pPr>
              <a:buNone/>
            </a:pPr>
            <a:r>
              <a:rPr lang="en-CA" dirty="0" smtClean="0"/>
              <a:t>  </a:t>
            </a:r>
          </a:p>
          <a:p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 </a:t>
            </a:r>
          </a:p>
          <a:p>
            <a:pPr lvl="1"/>
            <a:endParaRPr lang="en-CA" b="1" i="1" dirty="0" smtClean="0">
              <a:solidFill>
                <a:srgbClr val="FF0000"/>
              </a:solidFill>
            </a:endParaRPr>
          </a:p>
          <a:p>
            <a:endParaRPr lang="en-CA" b="1" i="1" dirty="0" smtClean="0">
              <a:solidFill>
                <a:srgbClr val="FF0000"/>
              </a:solidFill>
            </a:endParaRP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220E85-56E1-41D1-BF90-BBF86362F543}" type="slidenum">
              <a:rPr lang="en-US" sz="1400" b="0">
                <a:latin typeface="Tahoma" pitchFamily="34" charset="0"/>
                <a:cs typeface="Times New Roman" pitchFamily="18" charset="0"/>
              </a:rPr>
              <a:pPr algn="r"/>
              <a:t>10</a:t>
            </a:fld>
            <a:endParaRPr lang="en-US" sz="1400" b="0" dirty="0">
              <a:latin typeface="Tahoma" pitchFamily="34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974853"/>
          <a:ext cx="7239000" cy="2892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/>
                <a:gridCol w="2413000"/>
                <a:gridCol w="2413000"/>
              </a:tblGrid>
              <a:tr h="649791"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</a:t>
                      </a:r>
                      <a:endParaRPr lang="en-US" dirty="0"/>
                    </a:p>
                  </a:txBody>
                  <a:tcPr/>
                </a:tc>
              </a:tr>
              <a:tr h="373726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CPU utilization (% processor time)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15.44</a:t>
                      </a:r>
                      <a:endParaRPr lang="en-US" dirty="0"/>
                    </a:p>
                  </a:txBody>
                  <a:tcPr/>
                </a:tc>
              </a:tr>
              <a:tr h="6230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11.10</a:t>
                      </a:r>
                      <a:endParaRPr 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14.10</a:t>
                      </a:r>
                      <a:endParaRPr 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2301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Disk ms/transfer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48.03</a:t>
                      </a:r>
                      <a:endParaRPr lang="en-US" dirty="0"/>
                    </a:p>
                  </a:txBody>
                  <a:tcPr/>
                </a:tc>
              </a:tr>
              <a:tr h="6230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8.42</a:t>
                      </a:r>
                      <a:endParaRPr 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11.42</a:t>
                      </a:r>
                      <a:endParaRPr 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CA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dirty="0" smtClean="0"/>
              <a:t>  Workload features </a:t>
            </a:r>
          </a:p>
          <a:p>
            <a:pPr lvl="1"/>
            <a:r>
              <a:rPr lang="en-CA" dirty="0" smtClean="0"/>
              <a:t> y  = f ( 1,0,0,1, ….)</a:t>
            </a:r>
          </a:p>
          <a:p>
            <a:pPr lvl="1"/>
            <a:r>
              <a:rPr lang="en-CA" dirty="0" smtClean="0"/>
              <a:t> Location independent: database file size, # of clients</a:t>
            </a:r>
          </a:p>
          <a:p>
            <a:pPr lvl="1"/>
            <a:r>
              <a:rPr lang="en-CA" dirty="0" smtClean="0"/>
              <a:t> Location dependent: query plan features</a:t>
            </a:r>
          </a:p>
          <a:p>
            <a:pPr lvl="1"/>
            <a:r>
              <a:rPr lang="en-CA" dirty="0" smtClean="0"/>
              <a:t> Workload definition</a:t>
            </a:r>
          </a:p>
          <a:p>
            <a:r>
              <a:rPr lang="en-CA" dirty="0" smtClean="0"/>
              <a:t> Collecting training data</a:t>
            </a:r>
          </a:p>
          <a:p>
            <a:pPr lvl="1"/>
            <a:r>
              <a:rPr lang="en-CA" dirty="0" smtClean="0"/>
              <a:t>Exhaustive training  </a:t>
            </a:r>
          </a:p>
          <a:p>
            <a:pPr lvl="1"/>
            <a:r>
              <a:rPr lang="en-CA" dirty="0" smtClean="0"/>
              <a:t>Passive sampling: Monitor execution of production workloads</a:t>
            </a:r>
          </a:p>
          <a:p>
            <a:pPr lvl="1">
              <a:buSzPct val="60000"/>
            </a:pPr>
            <a:r>
              <a:rPr lang="en-CA" dirty="0" smtClean="0"/>
              <a:t> Active Sampling: Schedule “experiments”, maximize space coverage  for a budget. 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 </a:t>
            </a:r>
          </a:p>
          <a:p>
            <a:pPr lvl="1"/>
            <a:endParaRPr lang="en-CA" b="1" i="1" dirty="0" smtClean="0">
              <a:solidFill>
                <a:srgbClr val="FF0000"/>
              </a:solidFill>
            </a:endParaRPr>
          </a:p>
          <a:p>
            <a:endParaRPr lang="en-CA" b="1" i="1" dirty="0" smtClean="0">
              <a:solidFill>
                <a:srgbClr val="FF0000"/>
              </a:solidFill>
            </a:endParaRP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220E85-56E1-41D1-BF90-BBF86362F543}" type="slidenum">
              <a:rPr lang="en-US" sz="1400" b="0">
                <a:latin typeface="Tahoma" pitchFamily="34" charset="0"/>
                <a:cs typeface="Times New Roman" pitchFamily="18" charset="0"/>
              </a:rPr>
              <a:pPr algn="r"/>
              <a:t>11</a:t>
            </a:fld>
            <a:endParaRPr lang="en-US" sz="1400" b="0" dirty="0">
              <a:latin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447800"/>
            <a:ext cx="8001000" cy="4876800"/>
          </a:xfrm>
        </p:spPr>
        <p:txBody>
          <a:bodyPr/>
          <a:lstStyle/>
          <a:p>
            <a:r>
              <a:rPr lang="en-CA" dirty="0" smtClean="0"/>
              <a:t>Presented a case for  studying workload mixes   in multi-tenant database systems</a:t>
            </a:r>
          </a:p>
          <a:p>
            <a:r>
              <a:rPr lang="en-CA" dirty="0" smtClean="0"/>
              <a:t>Modeling &amp; reasoning about workload interactions:</a:t>
            </a:r>
          </a:p>
          <a:p>
            <a:pPr lvl="1"/>
            <a:r>
              <a:rPr lang="en-CA" dirty="0" smtClean="0"/>
              <a:t>Staging  and simple additive approaches aren’t sufficient</a:t>
            </a:r>
          </a:p>
          <a:p>
            <a:pPr lvl="1"/>
            <a:r>
              <a:rPr lang="en-CA" dirty="0" smtClean="0"/>
              <a:t>Statistical modeling seems  promising</a:t>
            </a:r>
          </a:p>
          <a:p>
            <a:pPr lvl="1"/>
            <a:r>
              <a:rPr lang="en-CA" dirty="0" smtClean="0"/>
              <a:t>Simple heuristics  can lead to  better results</a:t>
            </a:r>
          </a:p>
        </p:txBody>
      </p:sp>
      <p:sp>
        <p:nvSpPr>
          <p:cNvPr id="56324" name="Slide Number Placeholder 3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BE18FF-10EF-4B99-A3FA-628FFF02BA19}" type="slidenum">
              <a:rPr lang="en-US" sz="1400" b="0">
                <a:latin typeface="Tahoma" pitchFamily="34" charset="0"/>
                <a:cs typeface="Times New Roman" pitchFamily="18" charset="0"/>
              </a:rPr>
              <a:pPr algn="r"/>
              <a:t>12</a:t>
            </a:fld>
            <a:endParaRPr lang="en-US" sz="1400" b="0">
              <a:latin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Multi-tenant Databases</a:t>
            </a:r>
            <a:endParaRPr lang="en-CA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dirty="0" smtClean="0"/>
              <a:t>Multi-tenancy:  </a:t>
            </a:r>
            <a:r>
              <a:rPr lang="en-CA" b="1" i="1" dirty="0" smtClean="0">
                <a:solidFill>
                  <a:srgbClr val="FF0000"/>
                </a:solidFill>
              </a:rPr>
              <a:t>single instance of  application software, serving multiple clients.</a:t>
            </a:r>
          </a:p>
          <a:p>
            <a:r>
              <a:rPr lang="en-CA" dirty="0" smtClean="0"/>
              <a:t>Multi-tenant databases</a:t>
            </a:r>
          </a:p>
          <a:p>
            <a:pPr lvl="1"/>
            <a:r>
              <a:rPr lang="en-CA" dirty="0" smtClean="0"/>
              <a:t>Security: data isolation</a:t>
            </a:r>
          </a:p>
          <a:p>
            <a:pPr lvl="1"/>
            <a:r>
              <a:rPr lang="en-CA" dirty="0" smtClean="0"/>
              <a:t>Performance</a:t>
            </a:r>
          </a:p>
          <a:p>
            <a:pPr lvl="1"/>
            <a:r>
              <a:rPr lang="en-CA" dirty="0" smtClean="0"/>
              <a:t>Flexibility:  customization for customers</a:t>
            </a:r>
          </a:p>
          <a:p>
            <a:pPr lvl="1"/>
            <a:r>
              <a:rPr lang="en-US" dirty="0" smtClean="0"/>
              <a:t># of tenants, size</a:t>
            </a:r>
          </a:p>
          <a:p>
            <a:pPr lvl="1"/>
            <a:endParaRPr lang="en-CA" dirty="0" smtClean="0"/>
          </a:p>
          <a:p>
            <a:pPr lvl="1"/>
            <a:endParaRPr lang="en-CA" b="1" i="1" dirty="0" smtClean="0">
              <a:solidFill>
                <a:srgbClr val="FF0000"/>
              </a:solidFill>
            </a:endParaRPr>
          </a:p>
          <a:p>
            <a:endParaRPr lang="en-CA" b="1" i="1" dirty="0" smtClean="0">
              <a:solidFill>
                <a:srgbClr val="FF0000"/>
              </a:solidFill>
            </a:endParaRP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220E85-56E1-41D1-BF90-BBF86362F543}" type="slidenum">
              <a:rPr lang="en-US" sz="1400" b="0">
                <a:latin typeface="Tahoma" pitchFamily="34" charset="0"/>
                <a:cs typeface="Times New Roman" pitchFamily="18" charset="0"/>
              </a:rPr>
              <a:pPr algn="r"/>
              <a:t>1</a:t>
            </a:fld>
            <a:endParaRPr lang="en-US" sz="1400" b="0">
              <a:latin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Multi-tenant Databases</a:t>
            </a:r>
            <a:endParaRPr lang="en-CA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dirty="0" smtClean="0"/>
              <a:t>Multiple  database servers per machine </a:t>
            </a:r>
          </a:p>
          <a:p>
            <a:pPr lvl="1"/>
            <a:r>
              <a:rPr lang="en-CA" dirty="0" smtClean="0"/>
              <a:t>Simplest approach</a:t>
            </a:r>
          </a:p>
          <a:p>
            <a:pPr lvl="1"/>
            <a:r>
              <a:rPr lang="en-CA" dirty="0" smtClean="0"/>
              <a:t>High isolation, restricted sharing of resources</a:t>
            </a:r>
            <a:endParaRPr lang="en-CA" b="1" i="1" dirty="0" smtClean="0">
              <a:solidFill>
                <a:srgbClr val="FF0000"/>
              </a:solidFill>
            </a:endParaRPr>
          </a:p>
          <a:p>
            <a:r>
              <a:rPr lang="en-CA" dirty="0" smtClean="0"/>
              <a:t> Single database server, Shared  schema</a:t>
            </a:r>
          </a:p>
          <a:p>
            <a:pPr lvl="1"/>
            <a:r>
              <a:rPr lang="en-CA" dirty="0" smtClean="0"/>
              <a:t>Security:   permission  mechanism needed to control data access for each tenant, </a:t>
            </a:r>
          </a:p>
          <a:p>
            <a:pPr lvl="1"/>
            <a:r>
              <a:rPr lang="en-CA" dirty="0" smtClean="0"/>
              <a:t> F</a:t>
            </a:r>
            <a:r>
              <a:rPr lang="en-US" dirty="0" err="1" smtClean="0"/>
              <a:t>lexibility</a:t>
            </a:r>
            <a:r>
              <a:rPr lang="en-US" dirty="0" smtClean="0"/>
              <a:t>: overhead for adding new column, adding new table, encrypting  the data for a client, migration, customization for individual clients</a:t>
            </a:r>
          </a:p>
          <a:p>
            <a:pPr lvl="1"/>
            <a:endParaRPr lang="en-CA" dirty="0" smtClean="0"/>
          </a:p>
          <a:p>
            <a:pPr lvl="1"/>
            <a:endParaRPr lang="en-CA" b="1" i="1" dirty="0" smtClean="0">
              <a:solidFill>
                <a:srgbClr val="FF0000"/>
              </a:solidFill>
            </a:endParaRPr>
          </a:p>
          <a:p>
            <a:endParaRPr lang="en-CA" b="1" i="1" dirty="0" smtClean="0">
              <a:solidFill>
                <a:srgbClr val="FF0000"/>
              </a:solidFill>
            </a:endParaRP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220E85-56E1-41D1-BF90-BBF86362F543}" type="slidenum">
              <a:rPr lang="en-US" sz="1400" b="0">
                <a:latin typeface="Tahoma" pitchFamily="34" charset="0"/>
                <a:cs typeface="Times New Roman" pitchFamily="18" charset="0"/>
              </a:rPr>
              <a:pPr algn="r"/>
              <a:t>2</a:t>
            </a:fld>
            <a:endParaRPr lang="en-US" sz="1400" b="0">
              <a:latin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Multi-tenant Databases</a:t>
            </a:r>
            <a:endParaRPr lang="en-CA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dirty="0" smtClean="0"/>
              <a:t> Single database server, Multiple databases</a:t>
            </a:r>
          </a:p>
          <a:p>
            <a:pPr lvl="1"/>
            <a:r>
              <a:rPr lang="en-CA" dirty="0" smtClean="0"/>
              <a:t> Middle of the road approach for security, flexibility and resource sharing</a:t>
            </a:r>
          </a:p>
          <a:p>
            <a:pPr lvl="1"/>
            <a:r>
              <a:rPr lang="en-CA" dirty="0" smtClean="0"/>
              <a:t>Well suited when packing databases with low demand</a:t>
            </a:r>
          </a:p>
          <a:p>
            <a:pPr lvl="1"/>
            <a:r>
              <a:rPr lang="en-CA" dirty="0" smtClean="0"/>
              <a:t>Order of magnitude better than  Multiple database servers per machine. </a:t>
            </a:r>
          </a:p>
          <a:p>
            <a:pPr lvl="1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b="1" i="1" dirty="0" smtClean="0">
              <a:solidFill>
                <a:srgbClr val="FF0000"/>
              </a:solidFill>
            </a:endParaRPr>
          </a:p>
          <a:p>
            <a:endParaRPr lang="en-CA" b="1" i="1" dirty="0" smtClean="0">
              <a:solidFill>
                <a:srgbClr val="FF0000"/>
              </a:solidFill>
            </a:endParaRP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220E85-56E1-41D1-BF90-BBF86362F543}" type="slidenum">
              <a:rPr lang="en-US" sz="1400" b="0">
                <a:latin typeface="Tahoma" pitchFamily="34" charset="0"/>
                <a:cs typeface="Times New Roman" pitchFamily="18" charset="0"/>
              </a:rPr>
              <a:pPr algn="r"/>
              <a:t>3</a:t>
            </a:fld>
            <a:endParaRPr lang="en-US" sz="1400" b="0">
              <a:latin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Performance of multi-tenant Databases</a:t>
            </a:r>
            <a:endParaRPr lang="en-CA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dirty="0" smtClean="0"/>
              <a:t>Workloads coming from different tenants.  </a:t>
            </a:r>
            <a:r>
              <a:rPr lang="en-CA" b="1" i="1" dirty="0" smtClean="0">
                <a:solidFill>
                  <a:srgbClr val="FF0000"/>
                </a:solidFill>
              </a:rPr>
              <a:t>Workloads interfering with each other</a:t>
            </a:r>
          </a:p>
          <a:p>
            <a:r>
              <a:rPr lang="en-CA" dirty="0" smtClean="0"/>
              <a:t> How is the performance impacted ?</a:t>
            </a:r>
          </a:p>
          <a:p>
            <a:pPr lvl="1"/>
            <a:r>
              <a:rPr lang="en-CA" dirty="0" smtClean="0"/>
              <a:t>Move  workload W4  to a different host? </a:t>
            </a:r>
          </a:p>
          <a:p>
            <a:pPr lvl="1"/>
            <a:r>
              <a:rPr lang="en-CA" dirty="0" smtClean="0"/>
              <a:t> Given : </a:t>
            </a:r>
            <a:r>
              <a:rPr lang="en-CA" i="1" dirty="0" smtClean="0"/>
              <a:t>W1, W2, W3 and  W4</a:t>
            </a:r>
          </a:p>
          <a:p>
            <a:pPr lvl="2"/>
            <a:r>
              <a:rPr lang="en-CA" dirty="0" smtClean="0"/>
              <a:t>( </a:t>
            </a:r>
            <a:r>
              <a:rPr lang="en-CA" i="1" dirty="0" smtClean="0"/>
              <a:t>W1, W2, W3</a:t>
            </a:r>
            <a:r>
              <a:rPr lang="en-CA" dirty="0" smtClean="0"/>
              <a:t>)   ? </a:t>
            </a:r>
          </a:p>
          <a:p>
            <a:pPr lvl="2"/>
            <a:r>
              <a:rPr lang="en-CA" dirty="0" smtClean="0"/>
              <a:t>(</a:t>
            </a:r>
            <a:r>
              <a:rPr lang="en-CA" i="1" dirty="0" smtClean="0"/>
              <a:t>W4</a:t>
            </a:r>
            <a:r>
              <a:rPr lang="en-CA" dirty="0" smtClean="0"/>
              <a:t>) ? </a:t>
            </a:r>
          </a:p>
          <a:p>
            <a:pPr lvl="2"/>
            <a:r>
              <a:rPr lang="en-CA" dirty="0" smtClean="0"/>
              <a:t>(</a:t>
            </a:r>
            <a:r>
              <a:rPr lang="en-CA" i="1" dirty="0" smtClean="0"/>
              <a:t>W2, W3, w4</a:t>
            </a:r>
            <a:r>
              <a:rPr lang="en-CA" dirty="0" smtClean="0"/>
              <a:t>) ? </a:t>
            </a:r>
          </a:p>
          <a:p>
            <a:pPr lvl="2"/>
            <a:r>
              <a:rPr lang="en-CA" dirty="0" smtClean="0"/>
              <a:t>(</a:t>
            </a:r>
            <a:r>
              <a:rPr lang="en-CA" i="1" dirty="0" smtClean="0"/>
              <a:t>W1, W2, W4</a:t>
            </a:r>
            <a:r>
              <a:rPr lang="en-CA" dirty="0" smtClean="0"/>
              <a:t>) ? </a:t>
            </a:r>
          </a:p>
          <a:p>
            <a:pPr>
              <a:buNone/>
            </a:pPr>
            <a:endParaRPr lang="en-CA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CA" dirty="0" smtClean="0"/>
              <a:t> </a:t>
            </a:r>
          </a:p>
          <a:p>
            <a:pPr lvl="1"/>
            <a:endParaRPr lang="en-CA" b="1" i="1" dirty="0" smtClean="0">
              <a:solidFill>
                <a:srgbClr val="FF0000"/>
              </a:solidFill>
            </a:endParaRPr>
          </a:p>
          <a:p>
            <a:endParaRPr lang="en-CA" b="1" i="1" dirty="0" smtClean="0">
              <a:solidFill>
                <a:srgbClr val="FF0000"/>
              </a:solidFill>
            </a:endParaRP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220E85-56E1-41D1-BF90-BBF86362F543}" type="slidenum">
              <a:rPr lang="en-US" sz="1400" b="0">
                <a:latin typeface="Tahoma" pitchFamily="34" charset="0"/>
                <a:cs typeface="Times New Roman" pitchFamily="18" charset="0"/>
              </a:rPr>
              <a:pPr algn="r"/>
              <a:t>4</a:t>
            </a:fld>
            <a:endParaRPr lang="en-US" sz="1400" b="0">
              <a:latin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Performance  Prediction Approaches </a:t>
            </a:r>
            <a:endParaRPr lang="en-CA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dirty="0" smtClean="0"/>
              <a:t> Traditional Approaches:   </a:t>
            </a:r>
          </a:p>
          <a:p>
            <a:pPr lvl="1"/>
            <a:r>
              <a:rPr lang="en-CA" dirty="0" smtClean="0"/>
              <a:t>Staging, individual workload profiles, Analytical models ? </a:t>
            </a:r>
          </a:p>
          <a:p>
            <a:r>
              <a:rPr lang="en-CA" dirty="0" smtClean="0"/>
              <a:t>Challenge:</a:t>
            </a:r>
          </a:p>
          <a:p>
            <a:pPr lvl="1"/>
            <a:r>
              <a:rPr lang="en-CA" dirty="0" smtClean="0"/>
              <a:t>Interactions are hard to understand based on individual profiles</a:t>
            </a:r>
          </a:p>
          <a:p>
            <a:pPr lvl="2"/>
            <a:r>
              <a:rPr lang="en-CA" dirty="0" smtClean="0"/>
              <a:t> A read workload may end up causing  many writes</a:t>
            </a:r>
          </a:p>
          <a:p>
            <a:pPr lvl="2"/>
            <a:r>
              <a:rPr lang="en-CA" dirty="0" smtClean="0"/>
              <a:t>Self managing optimizers,  query plans change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 </a:t>
            </a:r>
            <a:r>
              <a:rPr lang="en-CA" b="1" i="1" dirty="0" smtClean="0">
                <a:solidFill>
                  <a:srgbClr val="FF0000"/>
                </a:solidFill>
              </a:rPr>
              <a:t>Analyze workload mixes ! 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 </a:t>
            </a:r>
          </a:p>
          <a:p>
            <a:pPr lvl="1"/>
            <a:endParaRPr lang="en-CA" b="1" i="1" dirty="0" smtClean="0">
              <a:solidFill>
                <a:srgbClr val="FF0000"/>
              </a:solidFill>
            </a:endParaRPr>
          </a:p>
          <a:p>
            <a:endParaRPr lang="en-CA" b="1" i="1" dirty="0" smtClean="0">
              <a:solidFill>
                <a:srgbClr val="FF0000"/>
              </a:solidFill>
            </a:endParaRP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220E85-56E1-41D1-BF90-BBF86362F543}" type="slidenum">
              <a:rPr lang="en-US" sz="1400" b="0">
                <a:latin typeface="Tahoma" pitchFamily="34" charset="0"/>
                <a:cs typeface="Times New Roman" pitchFamily="18" charset="0"/>
              </a:rPr>
              <a:pPr algn="r"/>
              <a:t>5</a:t>
            </a:fld>
            <a:endParaRPr lang="en-US" sz="1400" b="0" dirty="0">
              <a:latin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Empirical Study</a:t>
            </a:r>
            <a:endParaRPr lang="en-CA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dirty="0" smtClean="0"/>
              <a:t> Resource metrics:  </a:t>
            </a:r>
          </a:p>
          <a:p>
            <a:pPr lvl="1"/>
            <a:r>
              <a:rPr lang="en-CA" dirty="0" smtClean="0"/>
              <a:t>CPU utilization:  % processor time</a:t>
            </a:r>
          </a:p>
          <a:p>
            <a:pPr lvl="1"/>
            <a:r>
              <a:rPr lang="en-CA" dirty="0" smtClean="0"/>
              <a:t>Disk transfer speed: Avg.  Disk sec/transfer</a:t>
            </a:r>
          </a:p>
          <a:p>
            <a:r>
              <a:rPr lang="en-CA" dirty="0" smtClean="0"/>
              <a:t>Single database server, Multiple databases</a:t>
            </a:r>
          </a:p>
          <a:p>
            <a:r>
              <a:rPr lang="en-CA" dirty="0" smtClean="0"/>
              <a:t>TPC-H, TPC-C  workloads</a:t>
            </a:r>
          </a:p>
          <a:p>
            <a:pPr lvl="1"/>
            <a:r>
              <a:rPr lang="en-CA" dirty="0" smtClean="0"/>
              <a:t> TPC-H: size, CPU usage profile,    </a:t>
            </a:r>
          </a:p>
          <a:p>
            <a:pPr lvl="1"/>
            <a:r>
              <a:rPr lang="en-CA" dirty="0" smtClean="0"/>
              <a:t>TPC-C :  # of transactions, think time</a:t>
            </a:r>
          </a:p>
          <a:p>
            <a:r>
              <a:rPr lang="en-CA" dirty="0" smtClean="0"/>
              <a:t> SQL Anywhere 12</a:t>
            </a:r>
            <a:endParaRPr lang="en-CA" b="1" i="1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 </a:t>
            </a:r>
          </a:p>
          <a:p>
            <a:pPr lvl="1"/>
            <a:endParaRPr lang="en-CA" b="1" i="1" dirty="0" smtClean="0">
              <a:solidFill>
                <a:srgbClr val="FF0000"/>
              </a:solidFill>
            </a:endParaRPr>
          </a:p>
          <a:p>
            <a:endParaRPr lang="en-CA" b="1" i="1" dirty="0" smtClean="0">
              <a:solidFill>
                <a:srgbClr val="FF0000"/>
              </a:solidFill>
            </a:endParaRP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220E85-56E1-41D1-BF90-BBF86362F543}" type="slidenum">
              <a:rPr lang="en-US" sz="1400" b="0">
                <a:latin typeface="Tahoma" pitchFamily="34" charset="0"/>
                <a:cs typeface="Times New Roman" pitchFamily="18" charset="0"/>
              </a:rPr>
              <a:pPr algn="r"/>
              <a:t>6</a:t>
            </a:fld>
            <a:endParaRPr lang="en-US" sz="1400" b="0" dirty="0">
              <a:latin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Multi-tenant Workloads</a:t>
            </a:r>
            <a:endParaRPr lang="en-CA" dirty="0" smtClean="0"/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220E85-56E1-41D1-BF90-BBF86362F543}" type="slidenum">
              <a:rPr lang="en-US" sz="1400" b="0">
                <a:latin typeface="Tahoma" pitchFamily="34" charset="0"/>
                <a:cs typeface="Times New Roman" pitchFamily="18" charset="0"/>
              </a:rPr>
              <a:pPr algn="r"/>
              <a:t>7</a:t>
            </a:fld>
            <a:endParaRPr lang="en-US" sz="1400" b="0" dirty="0">
              <a:latin typeface="Tahoma" pitchFamily="34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1524000"/>
          <a:ext cx="8915400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253"/>
                <a:gridCol w="596347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6907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W3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W4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W5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W6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W7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W8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W9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W10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W11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W12</a:t>
                      </a:r>
                      <a:endParaRPr lang="en-US" i="1" dirty="0"/>
                    </a:p>
                  </a:txBody>
                  <a:tcPr/>
                </a:tc>
              </a:tr>
              <a:tr h="5487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CPU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(%)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25.38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25.28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25.20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26.10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25.31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50.07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75.08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62.19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58.57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57.86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63.12</a:t>
                      </a:r>
                      <a:endParaRPr lang="en-US" sz="1400" b="1" dirty="0"/>
                    </a:p>
                  </a:txBody>
                  <a:tcPr/>
                </a:tc>
              </a:tr>
              <a:tr h="4001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Disk</a:t>
                      </a:r>
                    </a:p>
                    <a:p>
                      <a:r>
                        <a:rPr lang="en-US" sz="1400" dirty="0" smtClean="0"/>
                        <a:t>(ms/tr.)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5.92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6.74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5.93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6.59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6.86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3581400"/>
          <a:ext cx="7239000" cy="304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/>
                <a:gridCol w="2413000"/>
                <a:gridCol w="2413000"/>
              </a:tblGrid>
              <a:tr h="649791">
                <a:tc>
                  <a:txBody>
                    <a:bodyPr/>
                    <a:lstStyle/>
                    <a:p>
                      <a:r>
                        <a:rPr lang="en-US" dirty="0" smtClean="0"/>
                        <a:t>workloads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(utilization%)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Disk ms/transfer</a:t>
                      </a:r>
                      <a:endParaRPr lang="en-US" dirty="0"/>
                    </a:p>
                  </a:txBody>
                  <a:tcPr/>
                </a:tc>
              </a:tr>
              <a:tr h="373726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i="1" dirty="0" smtClean="0"/>
                        <a:t>w2,w3,w4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7.80</a:t>
                      </a:r>
                      <a:endParaRPr lang="en-US" dirty="0"/>
                    </a:p>
                  </a:txBody>
                  <a:tcPr/>
                </a:tc>
              </a:tr>
              <a:tr h="623010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i="1" dirty="0" smtClean="0"/>
                        <a:t>w10,w11,w12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6.44</a:t>
                      </a:r>
                      <a:endParaRPr lang="en-US" dirty="0"/>
                    </a:p>
                  </a:txBody>
                  <a:tcPr/>
                </a:tc>
              </a:tr>
              <a:tr h="373726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i="1" dirty="0" smtClean="0"/>
                        <a:t>w1,w2,… w12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35.30</a:t>
                      </a:r>
                      <a:endParaRPr 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53.27</a:t>
                      </a:r>
                      <a:endParaRPr 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3726">
                <a:tc>
                  <a:txBody>
                    <a:bodyPr/>
                    <a:lstStyle/>
                    <a:p>
                      <a:r>
                        <a:rPr lang="en-US" i="1" dirty="0" smtClean="0"/>
                        <a:t>(w1, …w9,w11)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74.63</a:t>
                      </a:r>
                      <a:endParaRPr lang="en-US" dirty="0"/>
                    </a:p>
                  </a:txBody>
                  <a:tcPr/>
                </a:tc>
              </a:tr>
              <a:tr h="654020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i="1" dirty="0" smtClean="0"/>
                        <a:t>w1,… w6, w9, w10, w11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Workload Mixes</a:t>
            </a:r>
            <a:endParaRPr lang="en-CA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dirty="0" smtClean="0"/>
              <a:t> Modeling workload mixes</a:t>
            </a:r>
          </a:p>
          <a:p>
            <a:pPr lvl="1"/>
            <a:r>
              <a:rPr lang="en-CA" dirty="0" smtClean="0"/>
              <a:t> Ideal: If we can observe every workload combination. 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 </a:t>
            </a:r>
          </a:p>
          <a:p>
            <a:pPr lvl="1"/>
            <a:endParaRPr lang="en-CA" b="1" i="1" dirty="0" smtClean="0">
              <a:solidFill>
                <a:srgbClr val="FF0000"/>
              </a:solidFill>
            </a:endParaRPr>
          </a:p>
          <a:p>
            <a:endParaRPr lang="en-CA" b="1" i="1" dirty="0" smtClean="0">
              <a:solidFill>
                <a:srgbClr val="FF0000"/>
              </a:solidFill>
            </a:endParaRP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220E85-56E1-41D1-BF90-BBF86362F543}" type="slidenum">
              <a:rPr lang="en-US" sz="1400" b="0">
                <a:latin typeface="Tahoma" pitchFamily="34" charset="0"/>
                <a:cs typeface="Times New Roman" pitchFamily="18" charset="0"/>
              </a:rPr>
              <a:pPr algn="r"/>
              <a:t>8</a:t>
            </a:fld>
            <a:endParaRPr lang="en-US" sz="1400" b="0" dirty="0">
              <a:latin typeface="Tahoma" pitchFamily="34" charset="0"/>
              <a:cs typeface="Times New Roman" pitchFamily="18" charset="0"/>
            </a:endParaRPr>
          </a:p>
        </p:txBody>
      </p:sp>
      <p:graphicFrame>
        <p:nvGraphicFramePr>
          <p:cNvPr id="5" name="Group 102"/>
          <p:cNvGraphicFramePr>
            <a:graphicFrameLocks noGrp="1"/>
          </p:cNvGraphicFramePr>
          <p:nvPr/>
        </p:nvGraphicFramePr>
        <p:xfrm>
          <a:off x="381000" y="3166121"/>
          <a:ext cx="2667000" cy="290968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42835"/>
                <a:gridCol w="554827"/>
                <a:gridCol w="661155"/>
                <a:gridCol w="808183"/>
              </a:tblGrid>
              <a:tr h="55216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</a:t>
                      </a:r>
                      <a:r>
                        <a:rPr kumimoji="0" lang="en-CA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Workloads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Metric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322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W1</a:t>
                      </a:r>
                      <a:endParaRPr kumimoji="0" lang="en-US" sz="18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W2</a:t>
                      </a:r>
                      <a:endParaRPr kumimoji="0" lang="en-US" sz="18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i="1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W3</a:t>
                      </a:r>
                      <a:endParaRPr kumimoji="0" lang="en-US" sz="18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i="1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mi</a:t>
                      </a:r>
                      <a:endParaRPr kumimoji="0" 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322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23.42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5521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55.12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5521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67.62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5521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20.45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6" name="Picture 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680471"/>
            <a:ext cx="2133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>
            <a:spLocks/>
          </p:cNvSpPr>
          <p:nvPr/>
        </p:nvSpPr>
        <p:spPr bwMode="auto">
          <a:xfrm>
            <a:off x="6096000" y="3657600"/>
            <a:ext cx="2895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CA" b="0" dirty="0" smtClean="0"/>
              <a:t>Linear </a:t>
            </a:r>
            <a:r>
              <a:rPr lang="en-CA" b="0" dirty="0"/>
              <a:t>regression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CA" b="0" dirty="0"/>
              <a:t>Regression trees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CA" b="0" dirty="0"/>
              <a:t>Gaussian process models</a:t>
            </a:r>
          </a:p>
        </p:txBody>
      </p:sp>
      <p:sp>
        <p:nvSpPr>
          <p:cNvPr id="8" name="AutoShape 98"/>
          <p:cNvSpPr>
            <a:spLocks noChangeArrowheads="1"/>
          </p:cNvSpPr>
          <p:nvPr/>
        </p:nvSpPr>
        <p:spPr bwMode="auto">
          <a:xfrm>
            <a:off x="3200400" y="2889896"/>
            <a:ext cx="1524000" cy="733425"/>
          </a:xfrm>
          <a:prstGeom prst="curvedDownArrow">
            <a:avLst>
              <a:gd name="adj1" fmla="val 41558"/>
              <a:gd name="adj2" fmla="val 83117"/>
              <a:gd name="adj3" fmla="val 33333"/>
            </a:avLst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99"/>
          <p:cNvSpPr>
            <a:spLocks noChangeArrowheads="1"/>
          </p:cNvSpPr>
          <p:nvPr/>
        </p:nvSpPr>
        <p:spPr bwMode="auto">
          <a:xfrm>
            <a:off x="5410200" y="2889896"/>
            <a:ext cx="1524000" cy="733425"/>
          </a:xfrm>
          <a:prstGeom prst="curvedDownArrow">
            <a:avLst>
              <a:gd name="adj1" fmla="val 41558"/>
              <a:gd name="adj2" fmla="val 83117"/>
              <a:gd name="adj3" fmla="val 33333"/>
            </a:avLst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21723</TotalTime>
  <Words>658</Words>
  <Application>Microsoft Office PowerPoint</Application>
  <PresentationFormat>On-screen Show (4:3)</PresentationFormat>
  <Paragraphs>240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Blends</vt:lpstr>
      <vt:lpstr>  Predicting System Performance for Multi-tenant Database Workloads   </vt:lpstr>
      <vt:lpstr>Multi-tenant Databases</vt:lpstr>
      <vt:lpstr>Multi-tenant Databases</vt:lpstr>
      <vt:lpstr>Multi-tenant Databases</vt:lpstr>
      <vt:lpstr>Performance of multi-tenant Databases</vt:lpstr>
      <vt:lpstr>Performance  Prediction Approaches </vt:lpstr>
      <vt:lpstr>Empirical Study</vt:lpstr>
      <vt:lpstr>Multi-tenant Workloads</vt:lpstr>
      <vt:lpstr>Workload Mixes</vt:lpstr>
      <vt:lpstr>Predicting Resource Metrics</vt:lpstr>
      <vt:lpstr>Predicting Resource Metrics</vt:lpstr>
      <vt:lpstr>Discussion</vt:lpstr>
      <vt:lpstr>Summary</vt:lpstr>
    </vt:vector>
  </TitlesOfParts>
  <Company>University of Wisconsin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 Aboulnaga</dc:creator>
  <cp:lastModifiedBy>pod22</cp:lastModifiedBy>
  <cp:revision>5229</cp:revision>
  <dcterms:created xsi:type="dcterms:W3CDTF">2002-03-03T04:32:27Z</dcterms:created>
  <dcterms:modified xsi:type="dcterms:W3CDTF">2011-06-13T12:26:06Z</dcterms:modified>
</cp:coreProperties>
</file>