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706" r:id="rId3"/>
    <p:sldMasterId id="2147483718" r:id="rId4"/>
  </p:sldMasterIdLst>
  <p:notesMasterIdLst>
    <p:notesMasterId r:id="rId21"/>
  </p:notesMasterIdLst>
  <p:sldIdLst>
    <p:sldId id="256" r:id="rId5"/>
    <p:sldId id="325" r:id="rId6"/>
    <p:sldId id="322" r:id="rId7"/>
    <p:sldId id="280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2" autoAdjust="0"/>
    <p:restoredTop sz="89461" autoAdjust="0"/>
  </p:normalViewPr>
  <p:slideViewPr>
    <p:cSldViewPr>
      <p:cViewPr varScale="1">
        <p:scale>
          <a:sx n="53" d="100"/>
          <a:sy n="53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7CCCAA-8F56-4D1F-9012-1435661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2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204550" indent="-20041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605377" indent="-20041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006204" indent="-20041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407032" indent="-20041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8C8637B-28AD-5540-952A-08490373D74E}" type="slidenum">
              <a:rPr lang="en-US" altLang="zh-CN">
                <a:solidFill>
                  <a:prstClr val="black"/>
                </a:solidFill>
              </a:rPr>
              <a:pPr eaLnBrk="1" hangingPunct="1"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ChangeArrowheads="1"/>
          </p:cNvSpPr>
          <p:nvPr>
            <p:ph type="body" idx="1"/>
          </p:nvPr>
        </p:nvSpPr>
        <p:spPr>
          <a:xfrm>
            <a:off x="685512" y="4343231"/>
            <a:ext cx="5486976" cy="420881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eaLnBrk="0" hangingPunct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204550" indent="-20041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605377" indent="-20041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006204" indent="-20041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407032" indent="-20041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/>
            <a:fld id="{1CFF2A11-106A-C94E-BBBC-BC0CB5384E36}" type="slidenum">
              <a:rPr lang="zh-CN" altLang="en-US">
                <a:solidFill>
                  <a:srgbClr val="000000"/>
                </a:solidFill>
                <a:latin typeface="Times New Roman" charset="0"/>
              </a:rPr>
              <a:pPr eaLnBrk="1"/>
              <a:t>16</a:t>
            </a:fld>
            <a:endParaRPr lang="zh-CN" altLang="en-US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94856-34C3-439B-B3AF-27CC37CF1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FF1DE-76B7-4238-8942-9DA310D4A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B1594-DE6B-4611-AC7B-31768BC63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696516"/>
            <a:ext cx="7773293" cy="4446984"/>
          </a:xfrm>
        </p:spPr>
        <p:txBody>
          <a:bodyPr/>
          <a:lstStyle>
            <a:lvl1pPr algn="just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797" y="5197078"/>
            <a:ext cx="7822406" cy="1393031"/>
          </a:xfrm>
        </p:spPr>
        <p:txBody>
          <a:bodyPr/>
          <a:lstStyle>
            <a:lvl1pPr marL="0" indent="0" algn="just">
              <a:buNone/>
              <a:defRPr b="1" cap="all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139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93000"/>
              <a:buFontTx/>
              <a:buBlip>
                <a:blip r:embed="rId2"/>
              </a:buBlip>
              <a:defRPr/>
            </a:lvl1pPr>
            <a:lvl2pPr>
              <a:buSzPct val="93000"/>
              <a:buFontTx/>
              <a:buBlip>
                <a:blip r:embed="rId2"/>
              </a:buBlip>
              <a:defRPr/>
            </a:lvl2pPr>
            <a:lvl3pPr>
              <a:buSzPct val="93000"/>
              <a:buFontTx/>
              <a:buBlip>
                <a:blip r:embed="rId2"/>
              </a:buBlip>
              <a:defRPr/>
            </a:lvl3pPr>
            <a:lvl4pPr>
              <a:buSzPct val="93000"/>
              <a:buFontTx/>
              <a:buBlip>
                <a:blip r:embed="rId2"/>
              </a:buBlip>
              <a:defRPr/>
            </a:lvl4pPr>
            <a:lvl5pPr>
              <a:buSzPct val="93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092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2357437"/>
            <a:ext cx="7772176" cy="3411141"/>
          </a:xfrm>
        </p:spPr>
        <p:txBody>
          <a:bodyPr anchor="t"/>
          <a:lstStyle>
            <a:lvl1pPr algn="l">
              <a:defRPr sz="8400" b="1" cap="all">
                <a:solidFill>
                  <a:srgbClr val="3E5D3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535781"/>
            <a:ext cx="7772176" cy="1660922"/>
          </a:xfrm>
        </p:spPr>
        <p:txBody>
          <a:bodyPr anchor="b"/>
          <a:lstStyle>
            <a:lvl1pPr marL="0" indent="0">
              <a:buNone/>
              <a:defRPr sz="4200" b="1" cap="all">
                <a:solidFill>
                  <a:srgbClr val="9CA6B0"/>
                </a:solidFill>
              </a:defRPr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09584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64" y="1946672"/>
            <a:ext cx="4308574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5395" y="1946672"/>
            <a:ext cx="4308574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439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buSzPct val="93000"/>
              <a:buFontTx/>
              <a:buBlip>
                <a:blip r:embed="rId2"/>
              </a:buBlip>
              <a:defRPr sz="1700"/>
            </a:lvl1pPr>
            <a:lvl2pPr>
              <a:buSzPct val="93000"/>
              <a:buFontTx/>
              <a:buBlip>
                <a:blip r:embed="rId2"/>
              </a:buBlip>
              <a:defRPr sz="1400"/>
            </a:lvl2pPr>
            <a:lvl3pPr>
              <a:buSzPct val="93000"/>
              <a:buFontTx/>
              <a:buBlip>
                <a:blip r:embed="rId2"/>
              </a:buBlip>
              <a:defRPr sz="1300"/>
            </a:lvl3pPr>
            <a:lvl4pPr>
              <a:buSzPct val="93000"/>
              <a:buFontTx/>
              <a:buBlip>
                <a:blip r:embed="rId2"/>
              </a:buBlip>
              <a:defRPr sz="1100"/>
            </a:lvl4pPr>
            <a:lvl5pPr>
              <a:buSzPct val="93000"/>
              <a:buFontTx/>
              <a:buBlip>
                <a:blip r:embed="rId2"/>
              </a:buBlip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buSzPct val="93000"/>
              <a:buFontTx/>
              <a:buBlip>
                <a:blip r:embed="rId2"/>
              </a:buBlip>
              <a:defRPr sz="1700"/>
            </a:lvl1pPr>
            <a:lvl2pPr>
              <a:buSzPct val="93000"/>
              <a:buFontTx/>
              <a:buBlip>
                <a:blip r:embed="rId2"/>
              </a:buBlip>
              <a:defRPr sz="1400"/>
            </a:lvl2pPr>
            <a:lvl3pPr>
              <a:buSzPct val="93000"/>
              <a:buFontTx/>
              <a:buBlip>
                <a:blip r:embed="rId2"/>
              </a:buBlip>
              <a:defRPr sz="1300"/>
            </a:lvl3pPr>
            <a:lvl4pPr>
              <a:buSzPct val="93000"/>
              <a:buFontTx/>
              <a:buBlip>
                <a:blip r:embed="rId2"/>
              </a:buBlip>
              <a:defRPr sz="1100"/>
            </a:lvl4pPr>
            <a:lvl5pPr>
              <a:buSzPct val="93000"/>
              <a:buFontTx/>
              <a:buBlip>
                <a:blip r:embed="rId2"/>
              </a:buBlip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960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3873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05498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007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988D1-3E3B-46BB-A175-034DA3BAA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8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821759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162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168" y="178594"/>
            <a:ext cx="2201168" cy="61882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664" y="178594"/>
            <a:ext cx="6496348" cy="61882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606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120" y="1219808"/>
            <a:ext cx="7925760" cy="914496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pPr defTabSz="414726"/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440" y="3961856"/>
            <a:ext cx="651168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defTabSz="414726"/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3680"/>
            <a:ext cx="7623360" cy="1752664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441" y="3961857"/>
            <a:ext cx="6553440" cy="1752664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800" y="6243056"/>
            <a:ext cx="2894400" cy="4579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256E7-83FB-E64B-A08C-D11EA6722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34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DC276-5D8C-E345-9ABB-A0DE7BDEDC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47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4A1DB-A602-3345-94C3-13D06A10C02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71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920" y="1600009"/>
            <a:ext cx="4044960" cy="453071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121" y="1600009"/>
            <a:ext cx="4046400" cy="453071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4E86D-A7A5-5B41-B41D-F14F644746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70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BC98B-7929-E341-B67E-87F36B99A80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0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40B04-A43C-0E49-9A99-EBEA466750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79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37DA4-1557-2A4D-878C-30868BD4A35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5E030-A522-41C6-A1BB-5ABFD52A4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45E4A-C148-7B49-93C7-25F11B8D094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72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600EE-4CEC-CB4B-AAC8-5E1B4CF39E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50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2DE98-EC15-8042-BB06-2841A34E7E8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31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1200" y="277950"/>
            <a:ext cx="2056320" cy="58527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921" y="277950"/>
            <a:ext cx="6035040" cy="58527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775DA-0724-0B40-A490-B0F17966BF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02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600" y="0"/>
            <a:ext cx="60912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5" name="矩形 11"/>
          <p:cNvSpPr/>
          <p:nvPr/>
        </p:nvSpPr>
        <p:spPr bwMode="auto">
          <a:xfrm>
            <a:off x="276480" y="0"/>
            <a:ext cx="10512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6" name="矩形 13"/>
          <p:cNvSpPr/>
          <p:nvPr/>
        </p:nvSpPr>
        <p:spPr bwMode="auto">
          <a:xfrm>
            <a:off x="990720" y="0"/>
            <a:ext cx="18144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7" name="矩形 18"/>
          <p:cNvSpPr/>
          <p:nvPr/>
        </p:nvSpPr>
        <p:spPr bwMode="auto">
          <a:xfrm>
            <a:off x="1141920" y="0"/>
            <a:ext cx="2304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56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392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656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704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76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681" y="0"/>
            <a:ext cx="7632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7" name="椭圆 20"/>
          <p:cNvSpPr/>
          <p:nvPr/>
        </p:nvSpPr>
        <p:spPr bwMode="auto">
          <a:xfrm>
            <a:off x="609120" y="3429002"/>
            <a:ext cx="1296000" cy="1294695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8" name="椭圆 22"/>
          <p:cNvSpPr/>
          <p:nvPr/>
        </p:nvSpPr>
        <p:spPr bwMode="auto">
          <a:xfrm>
            <a:off x="1308962" y="4866273"/>
            <a:ext cx="642240" cy="642307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9" name="椭圆 23"/>
          <p:cNvSpPr/>
          <p:nvPr/>
        </p:nvSpPr>
        <p:spPr bwMode="auto">
          <a:xfrm>
            <a:off x="1091522" y="5499939"/>
            <a:ext cx="136800" cy="13825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20" name="椭圆 25"/>
          <p:cNvSpPr/>
          <p:nvPr/>
        </p:nvSpPr>
        <p:spPr bwMode="auto">
          <a:xfrm>
            <a:off x="1664640" y="5787968"/>
            <a:ext cx="273600" cy="27506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21" name="椭圆 24"/>
          <p:cNvSpPr/>
          <p:nvPr/>
        </p:nvSpPr>
        <p:spPr>
          <a:xfrm>
            <a:off x="1905122" y="4496154"/>
            <a:ext cx="365760" cy="36579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06" indent="0" algn="ctr">
              <a:buNone/>
            </a:lvl2pPr>
            <a:lvl3pPr marL="914210" indent="0" algn="ctr">
              <a:buNone/>
            </a:lvl3pPr>
            <a:lvl4pPr marL="1371316" indent="0" algn="ctr">
              <a:buNone/>
            </a:lvl4pPr>
            <a:lvl5pPr marL="1828421" indent="0" algn="ctr">
              <a:buNone/>
            </a:lvl5pPr>
            <a:lvl6pPr marL="2285526" indent="0" algn="ctr">
              <a:buNone/>
            </a:lvl6pPr>
            <a:lvl7pPr marL="2742630" indent="0" algn="ctr">
              <a:buNone/>
            </a:lvl7pPr>
            <a:lvl8pPr marL="3199736" indent="0" algn="ctr">
              <a:buNone/>
            </a:lvl8pPr>
            <a:lvl9pPr marL="3656841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5081" y="1174464"/>
            <a:ext cx="2285520" cy="380160"/>
          </a:xfrm>
        </p:spPr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46C42497-B9EE-DC4A-9C27-8A96D8F054C6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6688" y="4181501"/>
            <a:ext cx="3657984" cy="384480"/>
          </a:xfrm>
        </p:spPr>
        <p:txBody>
          <a:bodyPr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6240" y="4928198"/>
            <a:ext cx="609120" cy="518454"/>
          </a:xfrm>
        </p:spPr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7F783EB9-5464-6442-AB29-AB07C7B32E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29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603C2673-1C05-F743-9151-F27605BA49A7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0C52EDCC-AD3E-3F41-9D8B-85556D87A84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198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600" y="0"/>
            <a:ext cx="60912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5" name="矩形 9"/>
          <p:cNvSpPr/>
          <p:nvPr/>
        </p:nvSpPr>
        <p:spPr bwMode="auto">
          <a:xfrm>
            <a:off x="276480" y="0"/>
            <a:ext cx="10512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6" name="矩形 10"/>
          <p:cNvSpPr/>
          <p:nvPr/>
        </p:nvSpPr>
        <p:spPr bwMode="auto">
          <a:xfrm>
            <a:off x="990720" y="0"/>
            <a:ext cx="18144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7" name="矩形 11"/>
          <p:cNvSpPr/>
          <p:nvPr/>
        </p:nvSpPr>
        <p:spPr bwMode="auto">
          <a:xfrm>
            <a:off x="1141920" y="0"/>
            <a:ext cx="2304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56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392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656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704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681" y="0"/>
            <a:ext cx="7632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4" name="椭圆 18"/>
          <p:cNvSpPr/>
          <p:nvPr/>
        </p:nvSpPr>
        <p:spPr bwMode="auto">
          <a:xfrm>
            <a:off x="609120" y="3429002"/>
            <a:ext cx="1296000" cy="129469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5" name="椭圆 19"/>
          <p:cNvSpPr/>
          <p:nvPr/>
        </p:nvSpPr>
        <p:spPr bwMode="auto">
          <a:xfrm>
            <a:off x="1324800" y="4866273"/>
            <a:ext cx="640800" cy="642307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6" name="椭圆 20"/>
          <p:cNvSpPr/>
          <p:nvPr/>
        </p:nvSpPr>
        <p:spPr bwMode="auto">
          <a:xfrm>
            <a:off x="1091522" y="5499939"/>
            <a:ext cx="136800" cy="13825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7" name="椭圆 21"/>
          <p:cNvSpPr/>
          <p:nvPr/>
        </p:nvSpPr>
        <p:spPr bwMode="auto">
          <a:xfrm>
            <a:off x="1664640" y="5790849"/>
            <a:ext cx="273600" cy="27506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8" name="椭圆 22"/>
          <p:cNvSpPr/>
          <p:nvPr/>
        </p:nvSpPr>
        <p:spPr bwMode="auto">
          <a:xfrm>
            <a:off x="1879202" y="4480311"/>
            <a:ext cx="365760" cy="36579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2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2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2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920" y="1170863"/>
            <a:ext cx="2286960" cy="380160"/>
          </a:xfrm>
        </p:spPr>
        <p:txBody>
          <a:bodyPr/>
          <a:lstStyle>
            <a:lvl1pPr defTabSz="414683">
              <a:defRPr>
                <a:solidFill>
                  <a:srgbClr val="FFF39D"/>
                </a:solidFill>
                <a:latin typeface="Arial" charset="0"/>
              </a:defRPr>
            </a:lvl1pPr>
          </a:lstStyle>
          <a:p>
            <a:fld id="{9DEAF273-0775-9548-8816-71C87C622909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08" y="4179339"/>
            <a:ext cx="3657984" cy="383040"/>
          </a:xfrm>
        </p:spPr>
        <p:txBody>
          <a:bodyPr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39D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40" y="4928198"/>
            <a:ext cx="609120" cy="518454"/>
          </a:xfrm>
        </p:spPr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1619940F-C7C7-1246-B1C6-7ACBA64FDF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76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7B6C1F58-0326-F64E-8177-8A702D101ABC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AD6A740C-EF06-CB43-81FE-24A4D68897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58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2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2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BEAEE226-FB3C-204F-9871-F3A0B5B238F4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096C1025-F4BA-DE45-BB11-3E4F537003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332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67E18B57-B0FF-CD44-9305-28E81B8FCF22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43189690-5A87-AC46-B217-EAF26C4B1058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7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D419B-13F6-4A3E-BCAD-A1B28299B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60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49E1C82E-0E5C-3F43-A146-868070E46E4F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585566D9-86B9-4E41-8B13-948CE55F01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179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2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16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000" y="0"/>
            <a:ext cx="0" cy="6858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414683"/>
            <a:endParaRPr lang="en-US" smtClean="0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360" y="0"/>
            <a:ext cx="0" cy="6858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414683"/>
            <a:endParaRPr lang="en-US" smtClean="0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8720" y="0"/>
            <a:ext cx="30528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040" y="0"/>
            <a:ext cx="0" cy="685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414683"/>
            <a:endParaRPr lang="en-US" smtClean="0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160" y="5714520"/>
            <a:ext cx="548640" cy="54869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2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A8970F59-5349-1043-BC66-4A51BE997D91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9D8015FD-3D7A-5645-88A0-017F5A949375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0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2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160" y="5714520"/>
            <a:ext cx="548640" cy="54869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36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414683"/>
            <a:endParaRPr lang="en-US" smtClean="0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8720" y="0"/>
            <a:ext cx="30528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040" y="0"/>
            <a:ext cx="0" cy="685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414683"/>
            <a:endParaRPr lang="en-US" smtClean="0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16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000" y="0"/>
            <a:ext cx="0" cy="6858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414683"/>
            <a:endParaRPr lang="en-US" smtClean="0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7"/>
            <a:ext cx="1524000" cy="4956048"/>
          </a:xfrm>
        </p:spPr>
        <p:txBody>
          <a:bodyPr rot="0" spcFirstLastPara="0" vertOverflow="overflow" horzOverflow="overflow" spcCol="274263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5FE6CE7B-D350-424F-9FAA-6BCE536CBED0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BB82E7CE-340C-4445-8205-D7BEB418619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570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04DE2B27-9517-904F-87D4-8FC5F1BC0E80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B1EBF426-C746-F24D-88DD-43A8098E69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062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4641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744B5003-A4A9-1A43-B721-8E402265A037}" type="datetimeFigureOut">
              <a:rPr lang="zh-CN" altLang="en-US"/>
              <a:pPr/>
              <a:t>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14683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14683">
              <a:defRPr>
                <a:latin typeface="Arial" charset="0"/>
              </a:defRPr>
            </a:lvl1pPr>
          </a:lstStyle>
          <a:p>
            <a:fld id="{1D9482AB-DDC1-2B4F-9EEC-62817588C7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D1D7-871F-4834-9DD1-C50C8C893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F7D8E-97D3-4A30-83BE-14AB55F87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FBF7A-D2CB-40DB-9CFD-A8B7FE675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9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1ADCA-82C9-4A45-A065-B11502CAA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E8C3C-EE1C-4D8E-B8F3-15A1CBAD3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851D07C-985D-4D1F-BC4C-5453C19E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179388"/>
            <a:ext cx="8804275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-108" charset="0"/>
              </a:rPr>
              <a:t>Click to edit Master title style</a:t>
            </a:r>
            <a:endParaRPr lang="en-US" dirty="0">
              <a:sym typeface="Arial" pitchFamily="-10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1946275"/>
            <a:ext cx="8724900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3076" name="Rectangle 3"/>
          <p:cNvSpPr>
            <a:spLocks noChangeArrowheads="1"/>
          </p:cNvSpPr>
          <p:nvPr userDrawn="1"/>
        </p:nvSpPr>
        <p:spPr bwMode="auto">
          <a:xfrm>
            <a:off x="82550" y="95250"/>
            <a:ext cx="8978900" cy="6664325"/>
          </a:xfrm>
          <a:prstGeom prst="rect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tabLst>
                <a:tab pos="1066800" algn="l"/>
              </a:tabLst>
            </a:pPr>
            <a:endParaRPr lang="en-US" sz="4200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r" rtl="0" eaLnBrk="0" fontAlgn="base" hangingPunct="0">
        <a:spcBef>
          <a:spcPct val="0"/>
        </a:spcBef>
        <a:spcAft>
          <a:spcPct val="0"/>
        </a:spcAft>
        <a:defRPr sz="5100" b="1" cap="all">
          <a:solidFill>
            <a:srgbClr val="406342"/>
          </a:solidFill>
          <a:latin typeface="+mj-lt"/>
          <a:ea typeface="+mj-ea"/>
          <a:cs typeface="+mj-cs"/>
          <a:sym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5100" b="1">
          <a:solidFill>
            <a:srgbClr val="406342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321457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642915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964372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285829" algn="r" rtl="0" eaLnBrk="1" fontAlgn="base" hangingPunct="1">
        <a:spcBef>
          <a:spcPct val="0"/>
        </a:spcBef>
        <a:spcAft>
          <a:spcPct val="0"/>
        </a:spcAft>
        <a:defRPr sz="5100" b="1">
          <a:solidFill>
            <a:srgbClr val="93852D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42950" indent="-555625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41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1pPr>
      <a:lvl2pPr marL="962025" indent="-461963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34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2pPr>
      <a:lvl3pPr marL="1165225" indent="-352425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21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3pPr>
      <a:lvl4pPr marL="1443038" indent="-317500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17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4pPr>
      <a:lvl5pPr marL="1754188" indent="-317500" algn="just" rtl="0" eaLnBrk="0" fontAlgn="base" hangingPunct="0">
        <a:spcBef>
          <a:spcPts val="1688"/>
        </a:spcBef>
        <a:spcAft>
          <a:spcPct val="0"/>
        </a:spcAft>
        <a:buSzPct val="93000"/>
        <a:buChar char="•"/>
        <a:defRPr sz="1700">
          <a:solidFill>
            <a:srgbClr val="252525"/>
          </a:solidFill>
          <a:latin typeface="+mn-lt"/>
          <a:ea typeface="+mn-ea"/>
          <a:cs typeface="+mn-cs"/>
          <a:sym typeface="Arial" pitchFamily="34" charset="0"/>
        </a:defRPr>
      </a:lvl5pPr>
      <a:lvl6pPr marL="2077195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6pPr>
      <a:lvl7pPr marL="2398652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7pPr>
      <a:lvl8pPr marL="2720110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8pPr>
      <a:lvl9pPr marL="3041567" indent="-318109" algn="just" rtl="0" eaLnBrk="1" fontAlgn="base" hangingPunct="1">
        <a:spcBef>
          <a:spcPts val="1687"/>
        </a:spcBef>
        <a:spcAft>
          <a:spcPct val="0"/>
        </a:spcAft>
        <a:buSzPct val="93000"/>
        <a:buChar char="•"/>
        <a:defRPr sz="1700">
          <a:solidFill>
            <a:srgbClr val="080079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921" y="277950"/>
            <a:ext cx="8229600" cy="113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21" y="1600009"/>
            <a:ext cx="8229600" cy="453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920" y="6243056"/>
            <a:ext cx="2132640" cy="45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defTabSz="914414">
              <a:defRPr sz="1200">
                <a:latin typeface="+mj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800" y="6248817"/>
            <a:ext cx="2894400" cy="45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ctr" defTabSz="914414">
              <a:defRPr sz="1200">
                <a:latin typeface="+mj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441" y="6243056"/>
            <a:ext cx="2134080" cy="45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 defTabSz="914414">
              <a:defRPr sz="1200">
                <a:latin typeface="Garamond" charset="0"/>
              </a:defRPr>
            </a:lvl1pPr>
          </a:lstStyle>
          <a:p>
            <a:fld id="{25659F16-D30D-584B-8F02-F2F5FDA200EB}" type="slidenum">
              <a:rPr lang="en-US" altLang="zh-CN" smtClean="0">
                <a:solidFill>
                  <a:srgbClr val="000000"/>
                </a:solidFill>
                <a:ea typeface="宋体" charset="0"/>
                <a:cs typeface="宋体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600" y="228984"/>
            <a:ext cx="8229600" cy="609184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pPr defTabSz="414726"/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921" y="6172488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pPr defTabSz="414726"/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14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宋体" charset="0"/>
        </a:defRPr>
      </a:lvl1pPr>
      <a:lvl2pPr algn="l" defTabSz="914414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  <a:cs typeface="宋体" charset="0"/>
        </a:defRPr>
      </a:lvl2pPr>
      <a:lvl3pPr algn="l" defTabSz="914414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  <a:cs typeface="宋体" charset="0"/>
        </a:defRPr>
      </a:lvl3pPr>
      <a:lvl4pPr algn="l" defTabSz="914414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  <a:cs typeface="宋体" charset="0"/>
        </a:defRPr>
      </a:lvl4pPr>
      <a:lvl5pPr algn="l" defTabSz="914414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  <a:cs typeface="宋体" charset="0"/>
        </a:defRPr>
      </a:lvl5pPr>
      <a:lvl6pPr marL="414726" algn="l" defTabSz="914414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829452" algn="l" defTabSz="914414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244178" algn="l" defTabSz="914414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658904" algn="l" defTabSz="914414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725" indent="-342725" algn="l" defTabSz="9144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69610" indent="-325445" algn="l" defTabSz="914414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+mn-ea"/>
          <a:cs typeface="宋体" charset="0"/>
        </a:defRPr>
      </a:lvl2pPr>
      <a:lvl3pPr marL="1022415" indent="-351365" algn="l" defTabSz="9144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+mn-ea"/>
          <a:cs typeface="宋体" charset="0"/>
        </a:defRPr>
      </a:lvl3pPr>
      <a:lvl4pPr marL="1339220" indent="-315365" algn="l" defTabSz="914414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1680505" indent="-339845" algn="l" defTabSz="9144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095231" indent="-339845" algn="l" defTabSz="914414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09957" indent="-339845" algn="l" defTabSz="914414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24684" indent="-339845" algn="l" defTabSz="914414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339410" indent="-339845" algn="l" defTabSz="914414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2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6482" y="275071"/>
            <a:ext cx="7467840" cy="1142039"/>
          </a:xfrm>
          <a:prstGeom prst="rect">
            <a:avLst/>
          </a:prstGeom>
        </p:spPr>
        <p:txBody>
          <a:bodyPr vert="horz" wrap="square" lIns="91420" tIns="45711" rIns="91420" bIns="4571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2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6482" y="1600008"/>
            <a:ext cx="7467840" cy="487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414" y="1082295"/>
            <a:ext cx="2011892" cy="383040"/>
          </a:xfrm>
          <a:prstGeom prst="rect">
            <a:avLst/>
          </a:prstGeom>
        </p:spPr>
        <p:txBody>
          <a:bodyPr vert="horz" wrap="square" lIns="91420" tIns="45711" rIns="91420" bIns="45711" numCol="1" anchor="ctr" anchorCtr="0" compatLnSpc="1">
            <a:prstTxWarp prst="textNoShape">
              <a:avLst/>
            </a:prstTxWarp>
          </a:bodyPr>
          <a:lstStyle>
            <a:lvl1pPr algn="r" defTabSz="912878">
              <a:defRPr sz="1200">
                <a:solidFill>
                  <a:srgbClr val="575F6D"/>
                </a:solidFill>
                <a:latin typeface="Century Schoolbook" charset="0"/>
              </a:defRPr>
            </a:lvl1pPr>
          </a:lstStyle>
          <a:p>
            <a:fld id="{EF993A81-19DF-EF40-B44E-896017C8EE44}" type="datetimeFigureOut">
              <a:rPr lang="zh-CN" altLang="en-US" smtClean="0">
                <a:ea typeface="宋体" charset="0"/>
                <a:cs typeface="宋体" charset="0"/>
              </a:rPr>
              <a:pPr/>
              <a:t>9/7/15</a:t>
            </a:fld>
            <a:endParaRPr lang="zh-CN" altLang="en-US" smtClean="0">
              <a:ea typeface="宋体" charset="0"/>
              <a:cs typeface="宋体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1034" y="3737212"/>
            <a:ext cx="3200016" cy="365760"/>
          </a:xfrm>
          <a:prstGeom prst="rect">
            <a:avLst/>
          </a:prstGeom>
        </p:spPr>
        <p:txBody>
          <a:bodyPr vert="horz" lIns="91420" tIns="45711" rIns="91420" bIns="45711" anchor="ctr" anchorCtr="0"/>
          <a:lstStyle>
            <a:lvl1pPr algn="l" defTabSz="91421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575F6D"/>
                </a:solidFill>
                <a:latin typeface="Century Schoolbook"/>
                <a:ea typeface="宋体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32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  <a:ea typeface="宋体" charset="0"/>
              <a:cs typeface="宋体" charset="0"/>
            </a:endParaRPr>
          </a:p>
        </p:txBody>
      </p:sp>
      <p:sp>
        <p:nvSpPr>
          <p:cNvPr id="2056" name="直接连接符 8"/>
          <p:cNvSpPr>
            <a:spLocks noChangeShapeType="1"/>
          </p:cNvSpPr>
          <p:nvPr/>
        </p:nvSpPr>
        <p:spPr bwMode="auto">
          <a:xfrm>
            <a:off x="8991360" y="0"/>
            <a:ext cx="0" cy="6858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414683"/>
            <a:endParaRPr lang="en-US" smtClean="0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8720" y="0"/>
            <a:ext cx="30528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2058" name="直接连接符 10"/>
          <p:cNvSpPr>
            <a:spLocks noChangeShapeType="1"/>
          </p:cNvSpPr>
          <p:nvPr/>
        </p:nvSpPr>
        <p:spPr bwMode="auto">
          <a:xfrm>
            <a:off x="8915040" y="0"/>
            <a:ext cx="0" cy="685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414683"/>
            <a:endParaRPr lang="en-US" smtClean="0">
              <a:solidFill>
                <a:prstClr val="black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160" y="5714520"/>
            <a:ext cx="548640" cy="54869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8800" y="5734682"/>
            <a:ext cx="609120" cy="519895"/>
          </a:xfrm>
          <a:prstGeom prst="rect">
            <a:avLst/>
          </a:prstGeom>
        </p:spPr>
        <p:txBody>
          <a:bodyPr vert="horz" wrap="square" lIns="91420" tIns="45711" rIns="91420" bIns="45711" numCol="1" anchor="ctr" anchorCtr="0" compatLnSpc="1">
            <a:prstTxWarp prst="textNoShape">
              <a:avLst/>
            </a:prstTxWarp>
          </a:bodyPr>
          <a:lstStyle>
            <a:lvl1pPr algn="ctr" defTabSz="912878">
              <a:defRPr sz="1400" b="1">
                <a:solidFill>
                  <a:srgbClr val="FFFFFF"/>
                </a:solidFill>
                <a:latin typeface="Century Schoolbook" charset="0"/>
              </a:defRPr>
            </a:lvl1pPr>
          </a:lstStyle>
          <a:p>
            <a:fld id="{5FF7BC7E-F7CC-7848-A861-A966F6039A5C}" type="slidenum">
              <a:rPr lang="zh-CN" altLang="en-US" smtClean="0">
                <a:ea typeface="宋体" charset="0"/>
                <a:cs typeface="宋体" charset="0"/>
              </a:rPr>
              <a:pPr/>
              <a:t>‹#›</a:t>
            </a:fld>
            <a:endParaRPr lang="zh-CN" altLang="en-US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1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ＭＳ Ｐゴシック" charset="0"/>
        </a:defRPr>
      </a:lvl5pPr>
      <a:lvl6pPr marL="414683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829366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244049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658732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576" indent="-273576" algn="l" rtl="0" eaLnBrk="0" fontAlgn="base" hangingPunct="0">
        <a:spcBef>
          <a:spcPts val="601"/>
        </a:spcBef>
        <a:spcAft>
          <a:spcPct val="0"/>
        </a:spcAft>
        <a:buClr>
          <a:schemeClr val="accent1"/>
        </a:buClr>
        <a:buSzPct val="70000"/>
        <a:buFont typeface="Wingdings" charset="0"/>
        <a:buChar char="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302" indent="-2735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2878" indent="-181425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0"/>
        <a:buChar char="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895" indent="-181425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0"/>
        <a:buChar char="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1471" indent="-181425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charset="0"/>
        <a:buChar char="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000" indent="-18284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264" indent="-18284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526" indent="-18284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790" indent="-18284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Data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Shivnath Babu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26670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Introduction to Parallel Execution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Other Common Tasks that Need Parallel Execution</a:t>
            </a:r>
            <a:endParaRPr 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286000"/>
            <a:ext cx="3733800" cy="3124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Word counting</a:t>
            </a:r>
          </a:p>
          <a:p>
            <a:pPr eaLnBrk="1" hangingPunct="1"/>
            <a:r>
              <a:rPr lang="en-US" dirty="0"/>
              <a:t>I</a:t>
            </a:r>
            <a:r>
              <a:rPr lang="en-US" dirty="0" smtClean="0"/>
              <a:t>nverted indexes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" name="Picture 1" descr="Screen Shot 2015-09-07 at 12.16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76400"/>
            <a:ext cx="5410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Other Common Tasks that Need Parallel Execution</a:t>
            </a:r>
            <a:endParaRPr 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TF-IDF</a:t>
            </a:r>
          </a:p>
          <a:p>
            <a:pPr lvl="1" eaLnBrk="1" hangingPunct="1"/>
            <a:r>
              <a:rPr lang="en-US" dirty="0"/>
              <a:t>http://</a:t>
            </a:r>
            <a:r>
              <a:rPr lang="en-US" dirty="0" err="1"/>
              <a:t>blog.cloudera.com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-content/uploads/2010/01/5-MapReduceAlgorithms.pdf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61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Other Common Tasks that Need Parallel Execution</a:t>
            </a:r>
            <a:endParaRPr 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Sorting</a:t>
            </a:r>
          </a:p>
          <a:p>
            <a:pPr eaLnBrk="1" hangingPunct="1"/>
            <a:r>
              <a:rPr lang="en-US" dirty="0" smtClean="0"/>
              <a:t>PageRank (will consider this when we study Graph Processing)</a:t>
            </a:r>
          </a:p>
          <a:p>
            <a:pPr eaLnBrk="1" hangingPunct="1"/>
            <a:r>
              <a:rPr lang="en-US" dirty="0" smtClean="0"/>
              <a:t>…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54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Join Example</a:t>
            </a:r>
            <a:r>
              <a:rPr lang="en-US" sz="3600" dirty="0" smtClean="0"/>
              <a:t>: Store that Sells Cars</a:t>
            </a:r>
          </a:p>
        </p:txBody>
      </p:sp>
      <p:graphicFrame>
        <p:nvGraphicFramePr>
          <p:cNvPr id="12446" name="Group 158"/>
          <p:cNvGraphicFramePr>
            <a:graphicFrameLocks noGrp="1"/>
          </p:cNvGraphicFramePr>
          <p:nvPr>
            <p:ph sz="half" idx="2"/>
          </p:nvPr>
        </p:nvGraphicFramePr>
        <p:xfrm>
          <a:off x="736600" y="4191000"/>
          <a:ext cx="3321050" cy="2378076"/>
        </p:xfrm>
        <a:graphic>
          <a:graphicData uri="http://schemas.openxmlformats.org/drawingml/2006/table">
            <a:tbl>
              <a:tblPr/>
              <a:tblGrid>
                <a:gridCol w="976313"/>
                <a:gridCol w="1106487"/>
                <a:gridCol w="123825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Toyota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Camry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Mini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Cooper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62" name="Group 174"/>
          <p:cNvGraphicFramePr>
            <a:graphicFrameLocks noGrp="1"/>
          </p:cNvGraphicFramePr>
          <p:nvPr>
            <p:ph sz="half" idx="1"/>
          </p:nvPr>
        </p:nvGraphicFramePr>
        <p:xfrm>
          <a:off x="5730875" y="4191000"/>
          <a:ext cx="2895600" cy="2378076"/>
        </p:xfrm>
        <a:graphic>
          <a:graphicData uri="http://schemas.openxmlformats.org/drawingml/2006/table">
            <a:tbl>
              <a:tblPr/>
              <a:tblGrid>
                <a:gridCol w="914400"/>
                <a:gridCol w="1219200"/>
                <a:gridCol w="762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Nemo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0303" name="Text Box 77"/>
          <p:cNvSpPr txBox="1">
            <a:spLocks noChangeArrowheads="1"/>
          </p:cNvSpPr>
          <p:nvPr/>
        </p:nvSpPr>
        <p:spPr bwMode="auto">
          <a:xfrm>
            <a:off x="771525" y="3657600"/>
            <a:ext cx="8286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Cars</a:t>
            </a:r>
          </a:p>
        </p:txBody>
      </p:sp>
      <p:sp>
        <p:nvSpPr>
          <p:cNvPr id="10304" name="Text Box 78"/>
          <p:cNvSpPr txBox="1">
            <a:spLocks noChangeArrowheads="1"/>
          </p:cNvSpPr>
          <p:nvPr/>
        </p:nvSpPr>
        <p:spPr bwMode="auto">
          <a:xfrm>
            <a:off x="5622925" y="3733800"/>
            <a:ext cx="12350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Owners</a:t>
            </a:r>
          </a:p>
        </p:txBody>
      </p:sp>
      <p:grpSp>
        <p:nvGrpSpPr>
          <p:cNvPr id="12463" name="Group 175"/>
          <p:cNvGrpSpPr>
            <a:grpSpLocks/>
          </p:cNvGrpSpPr>
          <p:nvPr/>
        </p:nvGrpSpPr>
        <p:grpSpPr bwMode="auto">
          <a:xfrm>
            <a:off x="1371600" y="2971800"/>
            <a:ext cx="3054350" cy="1295400"/>
            <a:chOff x="864" y="1872"/>
            <a:chExt cx="1924" cy="816"/>
          </a:xfrm>
        </p:grpSpPr>
        <p:sp>
          <p:nvSpPr>
            <p:cNvPr id="10344" name="Text Box 80"/>
            <p:cNvSpPr txBox="1">
              <a:spLocks noChangeArrowheads="1"/>
            </p:cNvSpPr>
            <p:nvPr/>
          </p:nvSpPr>
          <p:spPr bwMode="auto">
            <a:xfrm>
              <a:off x="864" y="1872"/>
              <a:ext cx="1924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rgbClr val="333399"/>
                  </a:solidFill>
                </a:rPr>
                <a:t>Filter (Make = Honda and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rgbClr val="333399"/>
                  </a:solidFill>
                </a:rPr>
                <a:t>Model = Accord)</a:t>
              </a:r>
            </a:p>
          </p:txBody>
        </p:sp>
        <p:sp>
          <p:nvSpPr>
            <p:cNvPr id="10345" name="Line 81"/>
            <p:cNvSpPr>
              <a:spLocks noChangeShapeType="1"/>
            </p:cNvSpPr>
            <p:nvPr/>
          </p:nvSpPr>
          <p:spPr bwMode="auto">
            <a:xfrm flipV="1">
              <a:off x="1776" y="2256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465" name="Group 177"/>
          <p:cNvGrpSpPr>
            <a:grpSpLocks/>
          </p:cNvGrpSpPr>
          <p:nvPr/>
        </p:nvGrpSpPr>
        <p:grpSpPr bwMode="auto">
          <a:xfrm>
            <a:off x="2590800" y="2224088"/>
            <a:ext cx="4648200" cy="747712"/>
            <a:chOff x="1632" y="1401"/>
            <a:chExt cx="2928" cy="471"/>
          </a:xfrm>
        </p:grpSpPr>
        <p:sp>
          <p:nvSpPr>
            <p:cNvPr id="10341" name="Text Box 83"/>
            <p:cNvSpPr txBox="1">
              <a:spLocks noChangeArrowheads="1"/>
            </p:cNvSpPr>
            <p:nvPr/>
          </p:nvSpPr>
          <p:spPr bwMode="auto">
            <a:xfrm>
              <a:off x="1632" y="1401"/>
              <a:ext cx="25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rgbClr val="333399"/>
                  </a:solidFill>
                </a:rPr>
                <a:t>Join (Cars.OwnerID = Owners.ID)</a:t>
              </a:r>
            </a:p>
          </p:txBody>
        </p:sp>
        <p:sp>
          <p:nvSpPr>
            <p:cNvPr id="10342" name="Line 84"/>
            <p:cNvSpPr>
              <a:spLocks noChangeShapeType="1"/>
            </p:cNvSpPr>
            <p:nvPr/>
          </p:nvSpPr>
          <p:spPr bwMode="auto">
            <a:xfrm flipV="1">
              <a:off x="2064" y="1632"/>
              <a:ext cx="72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43" name="Line 85"/>
            <p:cNvSpPr>
              <a:spLocks noChangeShapeType="1"/>
            </p:cNvSpPr>
            <p:nvPr/>
          </p:nvSpPr>
          <p:spPr bwMode="auto">
            <a:xfrm flipH="1" flipV="1">
              <a:off x="2880" y="1632"/>
              <a:ext cx="168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2431" name="Group 143"/>
          <p:cNvGraphicFramePr>
            <a:graphicFrameLocks noGrp="1"/>
          </p:cNvGraphicFramePr>
          <p:nvPr/>
        </p:nvGraphicFramePr>
        <p:xfrm>
          <a:off x="2079625" y="990600"/>
          <a:ext cx="6149975" cy="1189038"/>
        </p:xfrm>
        <a:graphic>
          <a:graphicData uri="http://schemas.openxmlformats.org/drawingml/2006/table">
            <a:tbl>
              <a:tblPr/>
              <a:tblGrid>
                <a:gridCol w="1123950"/>
                <a:gridCol w="1123950"/>
                <a:gridCol w="1411288"/>
                <a:gridCol w="692150"/>
                <a:gridCol w="911225"/>
                <a:gridCol w="88741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Nemo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Honda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Accord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412" name="Text Box 124"/>
          <p:cNvSpPr txBox="1">
            <a:spLocks noChangeArrowheads="1"/>
          </p:cNvSpPr>
          <p:nvPr/>
        </p:nvSpPr>
        <p:spPr bwMode="auto">
          <a:xfrm>
            <a:off x="212725" y="1109663"/>
            <a:ext cx="1920875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Owners of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Honda Accords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who are &lt;=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FF0000"/>
                </a:solidFill>
              </a:rPr>
              <a:t>23 years old</a:t>
            </a:r>
          </a:p>
        </p:txBody>
      </p:sp>
      <p:grpSp>
        <p:nvGrpSpPr>
          <p:cNvPr id="12464" name="Group 176"/>
          <p:cNvGrpSpPr>
            <a:grpSpLocks/>
          </p:cNvGrpSpPr>
          <p:nvPr/>
        </p:nvGrpSpPr>
        <p:grpSpPr bwMode="auto">
          <a:xfrm>
            <a:off x="6400800" y="3048000"/>
            <a:ext cx="2286000" cy="1219200"/>
            <a:chOff x="4032" y="1920"/>
            <a:chExt cx="1440" cy="768"/>
          </a:xfrm>
        </p:grpSpPr>
        <p:sp>
          <p:nvSpPr>
            <p:cNvPr id="10339" name="Text Box 138"/>
            <p:cNvSpPr txBox="1">
              <a:spLocks noChangeArrowheads="1"/>
            </p:cNvSpPr>
            <p:nvPr/>
          </p:nvSpPr>
          <p:spPr bwMode="auto">
            <a:xfrm>
              <a:off x="4032" y="1920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000">
                  <a:solidFill>
                    <a:schemeClr val="accent2"/>
                  </a:solidFill>
                </a:rPr>
                <a:t>Filter (Age &lt;= 23)</a:t>
              </a:r>
            </a:p>
          </p:txBody>
        </p:sp>
        <p:sp>
          <p:nvSpPr>
            <p:cNvPr id="10340" name="Line 139"/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37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Two typical types of join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0"/>
              </a:rPr>
              <a:t>Map-side join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0"/>
              </a:rPr>
              <a:t>Reduce-side join</a:t>
            </a:r>
          </a:p>
          <a:p>
            <a:pPr eaLnBrk="1" hangingPunct="1"/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Garamond" charset="0"/>
                <a:ea typeface="宋体" charset="0"/>
              </a:rPr>
              <a:t>Parallel Execution of Joins </a:t>
            </a:r>
            <a:r>
              <a:rPr lang="en-US" altLang="zh-CN" dirty="0">
                <a:latin typeface="Garamond" charset="0"/>
                <a:ea typeface="宋体" charset="0"/>
              </a:rPr>
              <a:t>in </a:t>
            </a:r>
            <a:r>
              <a:rPr lang="en-US" altLang="zh-CN" dirty="0" err="1" smtClean="0">
                <a:latin typeface="Garamond" charset="0"/>
                <a:ea typeface="宋体" charset="0"/>
              </a:rPr>
              <a:t>MapReduce</a:t>
            </a:r>
            <a:r>
              <a:rPr lang="en-US" altLang="zh-CN" dirty="0" smtClean="0">
                <a:latin typeface="Garamond" charset="0"/>
                <a:ea typeface="宋体" charset="0"/>
              </a:rPr>
              <a:t> Style</a:t>
            </a:r>
            <a:endParaRPr lang="en-US" altLang="zh-CN" dirty="0">
              <a:latin typeface="Garamond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2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3"/>
          <p:cNvGrpSpPr>
            <a:grpSpLocks/>
          </p:cNvGrpSpPr>
          <p:nvPr/>
        </p:nvGrpSpPr>
        <p:grpSpPr bwMode="auto">
          <a:xfrm>
            <a:off x="450720" y="1597128"/>
            <a:ext cx="8241120" cy="4533596"/>
            <a:chOff x="284" y="1006"/>
            <a:chExt cx="5191" cy="2856"/>
          </a:xfrm>
        </p:grpSpPr>
        <p:pic>
          <p:nvPicPr>
            <p:cNvPr id="4813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1006"/>
              <a:ext cx="5192" cy="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48137" name="Text Box 5"/>
            <p:cNvSpPr txBox="1">
              <a:spLocks noChangeArrowheads="1"/>
            </p:cNvSpPr>
            <p:nvPr/>
          </p:nvSpPr>
          <p:spPr bwMode="auto">
            <a:xfrm>
              <a:off x="284" y="1006"/>
              <a:ext cx="5192" cy="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14683"/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456482" y="2285521"/>
            <a:ext cx="1828800" cy="50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52" tIns="38152" rIns="69106" bIns="38152">
            <a:spAutoFit/>
          </a:bodyPr>
          <a:lstStyle/>
          <a:p>
            <a:pPr defTabSz="456440">
              <a:buClr>
                <a:srgbClr val="000000"/>
              </a:buClr>
              <a:buSzPct val="100000"/>
              <a:tabLst>
                <a:tab pos="0" algn="l"/>
                <a:tab pos="912878" algn="l"/>
                <a:tab pos="1827198" algn="l"/>
                <a:tab pos="2741516" algn="l"/>
                <a:tab pos="3655835" algn="l"/>
                <a:tab pos="4570153" algn="l"/>
                <a:tab pos="5484473" algn="l"/>
                <a:tab pos="6398790" algn="l"/>
                <a:tab pos="7313110" algn="l"/>
                <a:tab pos="8227428" algn="l"/>
                <a:tab pos="9141747" algn="l"/>
                <a:tab pos="10056065" algn="l"/>
              </a:tabLst>
            </a:pPr>
            <a:r>
              <a:rPr lang="en-US" sz="2800" b="1" dirty="0">
                <a:solidFill>
                  <a:srgbClr val="7030A0"/>
                </a:solidFill>
                <a:latin typeface="Calibri" charset="0"/>
                <a:ea typeface="MS PGothic" charset="0"/>
                <a:cs typeface="MS PGothic" charset="0"/>
              </a:rPr>
              <a:t>Map tasks:</a:t>
            </a:r>
          </a:p>
        </p:txBody>
      </p:sp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2895842" y="4800025"/>
            <a:ext cx="1218240" cy="50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52" tIns="38152" rIns="69106" bIns="38152">
            <a:spAutoFit/>
          </a:bodyPr>
          <a:lstStyle/>
          <a:p>
            <a:pPr defTabSz="456440">
              <a:buClr>
                <a:srgbClr val="000000"/>
              </a:buClr>
              <a:buSzPct val="100000"/>
              <a:tabLst>
                <a:tab pos="0" algn="l"/>
                <a:tab pos="912878" algn="l"/>
                <a:tab pos="1827198" algn="l"/>
                <a:tab pos="2741516" algn="l"/>
                <a:tab pos="3655835" algn="l"/>
                <a:tab pos="4570153" algn="l"/>
                <a:tab pos="5484473" algn="l"/>
                <a:tab pos="6398790" algn="l"/>
                <a:tab pos="7313110" algn="l"/>
                <a:tab pos="8227428" algn="l"/>
                <a:tab pos="9141747" algn="l"/>
                <a:tab pos="10056065" algn="l"/>
              </a:tabLst>
            </a:pPr>
            <a:r>
              <a:rPr lang="en-US" sz="2800" b="1">
                <a:solidFill>
                  <a:srgbClr val="7030A0"/>
                </a:solidFill>
                <a:latin typeface="Calibri" charset="0"/>
                <a:ea typeface="MS PGothic" charset="0"/>
                <a:cs typeface="MS PGothic" charset="0"/>
              </a:rPr>
              <a:t>Table R</a:t>
            </a:r>
          </a:p>
        </p:txBody>
      </p:sp>
      <p:sp>
        <p:nvSpPr>
          <p:cNvPr id="48133" name="Rectangle 8"/>
          <p:cNvSpPr>
            <a:spLocks noChangeArrowheads="1"/>
          </p:cNvSpPr>
          <p:nvPr/>
        </p:nvSpPr>
        <p:spPr bwMode="auto">
          <a:xfrm>
            <a:off x="4877282" y="1143480"/>
            <a:ext cx="1218240" cy="50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52" tIns="38152" rIns="69106" bIns="38152">
            <a:spAutoFit/>
          </a:bodyPr>
          <a:lstStyle/>
          <a:p>
            <a:pPr defTabSz="456440">
              <a:buClr>
                <a:srgbClr val="000000"/>
              </a:buClr>
              <a:buSzPct val="100000"/>
              <a:tabLst>
                <a:tab pos="0" algn="l"/>
                <a:tab pos="912878" algn="l"/>
                <a:tab pos="1827198" algn="l"/>
                <a:tab pos="2741516" algn="l"/>
                <a:tab pos="3655835" algn="l"/>
                <a:tab pos="4570153" algn="l"/>
                <a:tab pos="5484473" algn="l"/>
                <a:tab pos="6398790" algn="l"/>
                <a:tab pos="7313110" algn="l"/>
                <a:tab pos="8227428" algn="l"/>
                <a:tab pos="9141747" algn="l"/>
                <a:tab pos="10056065" algn="l"/>
              </a:tabLst>
            </a:pPr>
            <a:r>
              <a:rPr lang="en-US" sz="2800" b="1">
                <a:solidFill>
                  <a:srgbClr val="7030A0"/>
                </a:solidFill>
                <a:latin typeface="Calibri" charset="0"/>
                <a:ea typeface="MS PGothic" charset="0"/>
                <a:cs typeface="MS PGothic" charset="0"/>
              </a:rPr>
              <a:t>Table L</a:t>
            </a:r>
          </a:p>
        </p:txBody>
      </p:sp>
      <p:sp>
        <p:nvSpPr>
          <p:cNvPr id="48134" name="AutoShape 9"/>
          <p:cNvSpPr>
            <a:spLocks/>
          </p:cNvSpPr>
          <p:nvPr/>
        </p:nvSpPr>
        <p:spPr bwMode="auto">
          <a:xfrm rot="-5400000">
            <a:off x="5217825" y="-190616"/>
            <a:ext cx="305312" cy="3886560"/>
          </a:xfrm>
          <a:prstGeom prst="rightBrace">
            <a:avLst>
              <a:gd name="adj1" fmla="val 8311"/>
              <a:gd name="adj2" fmla="val 50000"/>
            </a:avLst>
          </a:prstGeom>
          <a:noFill/>
          <a:ln w="31680">
            <a:solidFill>
              <a:srgbClr val="4A7E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/>
          <a:p>
            <a:pPr defTabSz="414683"/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135" name="Rectangle 2"/>
          <p:cNvSpPr txBox="1">
            <a:spLocks noChangeArrowheads="1"/>
          </p:cNvSpPr>
          <p:nvPr/>
        </p:nvSpPr>
        <p:spPr bwMode="auto">
          <a:xfrm>
            <a:off x="457922" y="293791"/>
            <a:ext cx="8229600" cy="113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6" tIns="41469" rIns="82936" bIns="41469"/>
          <a:lstStyle>
            <a:lvl1pPr defTabSz="1008063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defTabSz="1008063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defTabSz="1008063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defTabSz="1008063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defTabSz="1008063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4200">
                <a:solidFill>
                  <a:srgbClr val="006633"/>
                </a:solidFill>
                <a:latin typeface="Garamond" charset="0"/>
              </a:rPr>
              <a:t>Map-side Join</a:t>
            </a:r>
          </a:p>
        </p:txBody>
      </p:sp>
    </p:spTree>
    <p:extLst>
      <p:ext uri="{BB962C8B-B14F-4D97-AF65-F5344CB8AC3E}">
        <p14:creationId xmlns:p14="http://schemas.microsoft.com/office/powerpoint/2010/main" val="35675547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483" y="214585"/>
            <a:ext cx="7467840" cy="5602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j-ea"/>
              </a:rPr>
              <a:t>REDUCE-SIDE JOIN</a:t>
            </a:r>
            <a:endParaRPr lang="zh-CN" altLang="en-US" dirty="0">
              <a:ea typeface="+mj-ea"/>
            </a:endParaRPr>
          </a:p>
        </p:txBody>
      </p:sp>
      <p:sp>
        <p:nvSpPr>
          <p:cNvPr id="74" name="内容占位符 2"/>
          <p:cNvSpPr>
            <a:spLocks noGrp="1"/>
          </p:cNvSpPr>
          <p:nvPr>
            <p:ph idx="1"/>
          </p:nvPr>
        </p:nvSpPr>
        <p:spPr>
          <a:xfrm>
            <a:off x="4896000" y="3560054"/>
            <a:ext cx="3960000" cy="19586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300">
                <a:solidFill>
                  <a:srgbClr val="C00000"/>
                </a:solidFill>
                <a:latin typeface="Century Schoolbook" charset="0"/>
                <a:ea typeface="宋体" charset="0"/>
                <a:cs typeface="宋体" charset="0"/>
              </a:rPr>
              <a:t>Drawback: all records may have to be buffered</a:t>
            </a:r>
            <a:endParaRPr lang="zh-CN" altLang="en-US" sz="1300">
              <a:solidFill>
                <a:srgbClr val="C00000"/>
              </a:solidFill>
              <a:latin typeface="Century Schoolbook" charset="0"/>
              <a:ea typeface="宋体" charset="0"/>
              <a:cs typeface="宋体" charset="0"/>
            </a:endParaRPr>
          </a:p>
        </p:txBody>
      </p:sp>
      <p:sp>
        <p:nvSpPr>
          <p:cNvPr id="129" name="内容占位符 2"/>
          <p:cNvSpPr txBox="1">
            <a:spLocks/>
          </p:cNvSpPr>
          <p:nvPr/>
        </p:nvSpPr>
        <p:spPr bwMode="auto">
          <a:xfrm>
            <a:off x="5214241" y="4082829"/>
            <a:ext cx="2593440" cy="57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0" tIns="45702" rIns="91400" bIns="45702"/>
          <a:lstStyle/>
          <a:p>
            <a:pPr defTabSz="914021">
              <a:spcBef>
                <a:spcPct val="20000"/>
              </a:spcBef>
              <a:buClr>
                <a:srgbClr val="D2611C"/>
              </a:buClr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Century Schoolbook"/>
                <a:ea typeface="宋体"/>
                <a:cs typeface="宋体" charset="0"/>
              </a:rPr>
              <a:t>Out of memory</a:t>
            </a:r>
          </a:p>
          <a:p>
            <a:pPr defTabSz="91402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Century Schoolbook"/>
                <a:ea typeface="宋体"/>
                <a:cs typeface="宋体" charset="0"/>
              </a:rPr>
              <a:t>  The key cardinality is small </a:t>
            </a:r>
          </a:p>
          <a:p>
            <a:pPr defTabSz="91402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Century Schoolbook"/>
                <a:ea typeface="宋体"/>
                <a:cs typeface="宋体" charset="0"/>
              </a:rPr>
              <a:t>  The data is highly skewed </a:t>
            </a:r>
            <a:endParaRPr lang="zh-CN" altLang="en-US" sz="1100" b="1" kern="0" dirty="0">
              <a:solidFill>
                <a:srgbClr val="C00000"/>
              </a:solidFill>
              <a:latin typeface="Century Schoolbook"/>
              <a:ea typeface="宋体"/>
              <a:cs typeface="宋体" charset="0"/>
            </a:endParaRPr>
          </a:p>
        </p:txBody>
      </p:sp>
      <p:sp>
        <p:nvSpPr>
          <p:cNvPr id="132" name="下箭头 131"/>
          <p:cNvSpPr/>
          <p:nvPr/>
        </p:nvSpPr>
        <p:spPr>
          <a:xfrm>
            <a:off x="5857920" y="3827924"/>
            <a:ext cx="288000" cy="254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entury Schoolbook"/>
              <a:ea typeface="宋体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rot="5400000">
            <a:off x="4645310" y="2209193"/>
            <a:ext cx="2520265" cy="0"/>
          </a:xfrm>
          <a:prstGeom prst="line">
            <a:avLst/>
          </a:prstGeom>
          <a:ln w="41275">
            <a:solidFill>
              <a:srgbClr val="CC99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 bwMode="auto">
          <a:xfrm rot="5400000">
            <a:off x="6227868" y="2209192"/>
            <a:ext cx="2521704" cy="1440"/>
          </a:xfrm>
          <a:prstGeom prst="line">
            <a:avLst/>
          </a:prstGeom>
          <a:ln w="41275">
            <a:solidFill>
              <a:srgbClr val="CC99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 bwMode="auto">
          <a:xfrm rot="5400000">
            <a:off x="2988550" y="2568511"/>
            <a:ext cx="3240340" cy="1440"/>
          </a:xfrm>
          <a:prstGeom prst="line">
            <a:avLst/>
          </a:prstGeom>
          <a:ln w="41275">
            <a:solidFill>
              <a:srgbClr val="CC99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 bwMode="auto">
          <a:xfrm rot="5400000">
            <a:off x="1259112" y="2568511"/>
            <a:ext cx="3240340" cy="1440"/>
          </a:xfrm>
          <a:prstGeom prst="line">
            <a:avLst/>
          </a:prstGeom>
          <a:ln w="41275">
            <a:solidFill>
              <a:srgbClr val="CC99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72000" y="2389213"/>
            <a:ext cx="1512000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2" rIns="91400" bIns="45702">
            <a:spAutoFit/>
          </a:bodyPr>
          <a:lstStyle>
            <a:lvl1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000000"/>
                </a:solidFill>
                <a:latin typeface="Century Schoolbook" charset="0"/>
              </a:rPr>
              <a:t>L: ratings.dat</a:t>
            </a:r>
            <a:endParaRPr lang="zh-CN" altLang="en-US" sz="1400">
              <a:solidFill>
                <a:srgbClr val="000000"/>
              </a:solidFill>
              <a:latin typeface="Century Schoolbook" charset="0"/>
            </a:endParaRPr>
          </a:p>
        </p:txBody>
      </p:sp>
      <p:sp>
        <p:nvSpPr>
          <p:cNvPr id="49163" name="TextBox 10"/>
          <p:cNvSpPr txBox="1">
            <a:spLocks noChangeArrowheads="1"/>
          </p:cNvSpPr>
          <p:nvPr/>
        </p:nvSpPr>
        <p:spPr bwMode="auto">
          <a:xfrm>
            <a:off x="144000" y="3849527"/>
            <a:ext cx="1368000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2" rIns="91400" bIns="45702">
            <a:spAutoFit/>
          </a:bodyPr>
          <a:lstStyle>
            <a:lvl1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000000"/>
                </a:solidFill>
                <a:latin typeface="Century Schoolbook" charset="0"/>
              </a:rPr>
              <a:t>R: movies.dat</a:t>
            </a:r>
            <a:endParaRPr lang="zh-CN" altLang="en-US" sz="1400">
              <a:solidFill>
                <a:srgbClr val="000000"/>
              </a:solidFill>
              <a:latin typeface="Century Schoolbook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72000" y="1309098"/>
            <a:ext cx="2160000" cy="2621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</p:spPr>
        <p:txBody>
          <a:bodyPr lIns="91400" tIns="45702" rIns="91400" bIns="45702">
            <a:spAutoFit/>
          </a:bodyPr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prstClr val="black"/>
                </a:solidFill>
                <a:latin typeface="Century Schoolbook"/>
                <a:ea typeface="宋体"/>
                <a:cs typeface="宋体" charset="0"/>
              </a:rPr>
              <a:t>Pairs: (key, targeted record)</a:t>
            </a:r>
            <a:endParaRPr lang="zh-CN" altLang="en-US" sz="1100" dirty="0">
              <a:solidFill>
                <a:prstClr val="black"/>
              </a:solidFill>
              <a:latin typeface="Century Schoolbook"/>
              <a:ea typeface="宋体"/>
              <a:cs typeface="宋体" charset="0"/>
            </a:endParaRPr>
          </a:p>
        </p:txBody>
      </p: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>
            <a:off x="1728000" y="1954286"/>
            <a:ext cx="288000" cy="28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6"/>
          <p:cNvCxnSpPr>
            <a:cxnSpLocks noChangeShapeType="1"/>
          </p:cNvCxnSpPr>
          <p:nvPr/>
        </p:nvCxnSpPr>
        <p:spPr bwMode="auto">
          <a:xfrm>
            <a:off x="1728000" y="3322432"/>
            <a:ext cx="288000" cy="28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 flipV="1">
            <a:off x="3816000" y="1741143"/>
            <a:ext cx="360000" cy="25202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>
            <a:off x="3816000" y="1993169"/>
            <a:ext cx="360000" cy="18001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 flipV="1">
            <a:off x="3816000" y="3037282"/>
            <a:ext cx="360000" cy="25058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箭头连接符 33"/>
          <p:cNvCxnSpPr>
            <a:cxnSpLocks noChangeShapeType="1"/>
          </p:cNvCxnSpPr>
          <p:nvPr/>
        </p:nvCxnSpPr>
        <p:spPr bwMode="auto">
          <a:xfrm>
            <a:off x="3816000" y="3287868"/>
            <a:ext cx="360000" cy="18145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 rot="16200000" flipH="1">
            <a:off x="4697972" y="1867171"/>
            <a:ext cx="540056" cy="28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接箭头连接符 48"/>
          <p:cNvCxnSpPr>
            <a:cxnSpLocks noChangeShapeType="1"/>
          </p:cNvCxnSpPr>
          <p:nvPr/>
        </p:nvCxnSpPr>
        <p:spPr bwMode="auto">
          <a:xfrm rot="5400000" flipH="1" flipV="1">
            <a:off x="4589960" y="2515239"/>
            <a:ext cx="756080" cy="28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 flipV="1">
            <a:off x="6552000" y="1885158"/>
            <a:ext cx="288000" cy="28659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箭头连接符 57"/>
          <p:cNvCxnSpPr>
            <a:cxnSpLocks noChangeShapeType="1"/>
          </p:cNvCxnSpPr>
          <p:nvPr/>
        </p:nvCxnSpPr>
        <p:spPr bwMode="auto">
          <a:xfrm flipV="1">
            <a:off x="8040960" y="1905320"/>
            <a:ext cx="23904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4689094" y="928674"/>
            <a:ext cx="1143744" cy="307777"/>
          </a:xfrm>
          <a:prstGeom prst="rect">
            <a:avLst/>
          </a:prstGeom>
          <a:noFill/>
        </p:spPr>
        <p:txBody>
          <a:bodyPr lIns="91400" tIns="45702" rIns="91400" bIns="45702">
            <a:spAutoFit/>
          </a:bodyPr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n w="1905"/>
                <a:solidFill>
                  <a:srgbClr val="CC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Schoolbook"/>
                <a:ea typeface="宋体"/>
                <a:cs typeface="宋体" charset="0"/>
              </a:rPr>
              <a:t>shuffle</a:t>
            </a:r>
            <a:endParaRPr lang="zh-CN" altLang="en-US" sz="1400" dirty="0">
              <a:ln w="1905"/>
              <a:solidFill>
                <a:srgbClr val="CC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Schoolbook"/>
              <a:ea typeface="宋体"/>
              <a:cs typeface="宋体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03926" y="928674"/>
            <a:ext cx="1143744" cy="307777"/>
          </a:xfrm>
          <a:prstGeom prst="rect">
            <a:avLst/>
          </a:prstGeom>
          <a:noFill/>
        </p:spPr>
        <p:txBody>
          <a:bodyPr lIns="91400" tIns="45702" rIns="91400" bIns="45702">
            <a:spAutoFit/>
          </a:bodyPr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n w="1905"/>
                <a:solidFill>
                  <a:srgbClr val="CC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Schoolbook"/>
                <a:ea typeface="宋体"/>
                <a:cs typeface="宋体" charset="0"/>
              </a:rPr>
              <a:t>input</a:t>
            </a:r>
            <a:endParaRPr lang="zh-CN" altLang="en-US" sz="1400" dirty="0">
              <a:ln w="1905"/>
              <a:solidFill>
                <a:srgbClr val="CC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Schoolbook"/>
              <a:ea typeface="宋体"/>
              <a:cs typeface="宋体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04126" y="928674"/>
            <a:ext cx="1143744" cy="307777"/>
          </a:xfrm>
          <a:prstGeom prst="rect">
            <a:avLst/>
          </a:prstGeom>
          <a:noFill/>
        </p:spPr>
        <p:txBody>
          <a:bodyPr lIns="91400" tIns="45702" rIns="91400" bIns="45702">
            <a:spAutoFit/>
          </a:bodyPr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n w="1905"/>
                <a:solidFill>
                  <a:srgbClr val="CC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Schoolbook"/>
                <a:ea typeface="宋体"/>
                <a:cs typeface="宋体" charset="0"/>
              </a:rPr>
              <a:t>map</a:t>
            </a:r>
            <a:endParaRPr lang="zh-CN" altLang="en-US" sz="1400" dirty="0">
              <a:ln w="1905"/>
              <a:solidFill>
                <a:srgbClr val="CC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Schoolbook"/>
              <a:ea typeface="宋体"/>
              <a:cs typeface="宋体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57246" y="928674"/>
            <a:ext cx="1143744" cy="307777"/>
          </a:xfrm>
          <a:prstGeom prst="rect">
            <a:avLst/>
          </a:prstGeom>
          <a:noFill/>
        </p:spPr>
        <p:txBody>
          <a:bodyPr lIns="91400" tIns="45702" rIns="91400" bIns="45702">
            <a:spAutoFit/>
          </a:bodyPr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n w="1905"/>
                <a:solidFill>
                  <a:srgbClr val="CC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Schoolbook"/>
                <a:ea typeface="宋体"/>
                <a:cs typeface="宋体" charset="0"/>
              </a:rPr>
              <a:t>reduce</a:t>
            </a:r>
            <a:endParaRPr lang="zh-CN" altLang="en-US" sz="1400" dirty="0">
              <a:ln w="1905"/>
              <a:solidFill>
                <a:srgbClr val="CC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Schoolbook"/>
              <a:ea typeface="宋体"/>
              <a:cs typeface="宋体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97408" y="928674"/>
            <a:ext cx="1143744" cy="307777"/>
          </a:xfrm>
          <a:prstGeom prst="rect">
            <a:avLst/>
          </a:prstGeom>
          <a:noFill/>
        </p:spPr>
        <p:txBody>
          <a:bodyPr lIns="91400" tIns="45702" rIns="91400" bIns="45702">
            <a:spAutoFit/>
          </a:bodyPr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n w="1905"/>
                <a:solidFill>
                  <a:srgbClr val="CC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Schoolbook"/>
                <a:ea typeface="宋体"/>
                <a:cs typeface="宋体" charset="0"/>
              </a:rPr>
              <a:t>output</a:t>
            </a:r>
            <a:endParaRPr lang="zh-CN" altLang="en-US" sz="1400" dirty="0">
              <a:ln w="1905"/>
              <a:solidFill>
                <a:srgbClr val="CC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Schoolbook"/>
              <a:ea typeface="宋体"/>
              <a:cs typeface="宋体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5644" y="1525273"/>
            <a:ext cx="1584176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00" tIns="45702" rIns="91400" bIns="45702">
            <a:spAutoFit/>
          </a:bodyPr>
          <a:lstStyle/>
          <a:p>
            <a:pPr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1::</a:t>
            </a:r>
            <a:r>
              <a:rPr lang="en-US" altLang="zh-CN" sz="1000" b="1" dirty="0">
                <a:solidFill>
                  <a:srgbClr val="000000"/>
                </a:solidFill>
                <a:latin typeface="Century Schoolbook"/>
                <a:ea typeface="宋体"/>
              </a:rPr>
              <a:t>1193</a:t>
            </a: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::5::978300760</a:t>
            </a:r>
          </a:p>
          <a:p>
            <a:pPr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1::</a:t>
            </a:r>
            <a:r>
              <a:rPr lang="en-US" altLang="zh-CN" sz="1000" b="1" dirty="0">
                <a:solidFill>
                  <a:srgbClr val="000000"/>
                </a:solidFill>
                <a:latin typeface="Century Schoolbook"/>
                <a:ea typeface="宋体"/>
              </a:rPr>
              <a:t>661</a:t>
            </a: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::3::978302109</a:t>
            </a:r>
          </a:p>
          <a:p>
            <a:pPr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1::</a:t>
            </a:r>
            <a:r>
              <a:rPr lang="en-US" altLang="zh-CN" sz="1000" b="1" dirty="0">
                <a:solidFill>
                  <a:srgbClr val="000000"/>
                </a:solidFill>
                <a:latin typeface="Century Schoolbook"/>
                <a:ea typeface="宋体"/>
              </a:rPr>
              <a:t>661</a:t>
            </a: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::3::978301968</a:t>
            </a:r>
          </a:p>
          <a:p>
            <a:pPr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1::</a:t>
            </a:r>
            <a:r>
              <a:rPr lang="en-US" altLang="zh-CN" sz="1000" b="1" dirty="0">
                <a:solidFill>
                  <a:srgbClr val="000000"/>
                </a:solidFill>
                <a:latin typeface="Century Schoolbook"/>
                <a:ea typeface="宋体"/>
              </a:rPr>
              <a:t>661</a:t>
            </a: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::4::978300275</a:t>
            </a:r>
          </a:p>
          <a:p>
            <a:pPr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1 ::</a:t>
            </a:r>
            <a:r>
              <a:rPr lang="en-US" altLang="zh-CN" sz="1000" b="1" dirty="0">
                <a:solidFill>
                  <a:srgbClr val="000000"/>
                </a:solidFill>
                <a:latin typeface="Century Schoolbook"/>
                <a:ea typeface="宋体"/>
              </a:rPr>
              <a:t>1193</a:t>
            </a:r>
            <a:r>
              <a:rPr lang="en-US" altLang="zh-CN" sz="900" dirty="0">
                <a:solidFill>
                  <a:srgbClr val="000000"/>
                </a:solidFill>
                <a:latin typeface="Century Schoolbook"/>
                <a:ea typeface="宋体"/>
              </a:rPr>
              <a:t>::5::97882429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901" y="2721243"/>
            <a:ext cx="1641359" cy="1138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00" tIns="45702" rIns="91400" bIns="45702">
            <a:spAutoFit/>
          </a:bodyPr>
          <a:lstStyle>
            <a:lvl1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defTabSz="10064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000" b="1">
                <a:solidFill>
                  <a:srgbClr val="000000"/>
                </a:solidFill>
                <a:latin typeface="Century Schoolbook" charset="0"/>
              </a:rPr>
              <a:t>661</a:t>
            </a:r>
            <a:r>
              <a:rPr lang="en-US" altLang="zh-CN" sz="900">
                <a:solidFill>
                  <a:srgbClr val="000000"/>
                </a:solidFill>
                <a:latin typeface="Century Schoolbook" charset="0"/>
              </a:rPr>
              <a:t>::James and the Glant…</a:t>
            </a:r>
          </a:p>
          <a:p>
            <a:pPr eaLnBrk="1" hangingPunct="1"/>
            <a:r>
              <a:rPr lang="en-US" altLang="zh-CN" sz="1000" b="1">
                <a:solidFill>
                  <a:srgbClr val="000000"/>
                </a:solidFill>
                <a:latin typeface="Century Schoolbook" charset="0"/>
              </a:rPr>
              <a:t>914</a:t>
            </a:r>
            <a:r>
              <a:rPr lang="en-US" altLang="zh-CN" sz="900">
                <a:solidFill>
                  <a:srgbClr val="000000"/>
                </a:solidFill>
                <a:latin typeface="Century Schoolbook" charset="0"/>
              </a:rPr>
              <a:t>::My Fair Lady..</a:t>
            </a:r>
          </a:p>
          <a:p>
            <a:pPr eaLnBrk="1" hangingPunct="1"/>
            <a:r>
              <a:rPr lang="en-US" altLang="zh-CN" sz="1000" b="1">
                <a:solidFill>
                  <a:srgbClr val="000000"/>
                </a:solidFill>
                <a:latin typeface="Century Schoolbook" charset="0"/>
              </a:rPr>
              <a:t>1193</a:t>
            </a:r>
            <a:r>
              <a:rPr lang="en-US" altLang="zh-CN" sz="900">
                <a:solidFill>
                  <a:srgbClr val="000000"/>
                </a:solidFill>
                <a:latin typeface="Century Schoolbook" charset="0"/>
              </a:rPr>
              <a:t>::One Flew Over the…</a:t>
            </a:r>
          </a:p>
          <a:p>
            <a:pPr eaLnBrk="1" hangingPunct="1"/>
            <a:r>
              <a:rPr lang="en-US" altLang="zh-CN" sz="1000" b="1">
                <a:solidFill>
                  <a:srgbClr val="000000"/>
                </a:solidFill>
                <a:latin typeface="Century Schoolbook" charset="0"/>
              </a:rPr>
              <a:t>2355</a:t>
            </a:r>
            <a:r>
              <a:rPr lang="en-US" altLang="zh-CN" sz="900">
                <a:solidFill>
                  <a:srgbClr val="000000"/>
                </a:solidFill>
                <a:latin typeface="Century Schoolbook" charset="0"/>
              </a:rPr>
              <a:t>::Bug’s Life, A…</a:t>
            </a:r>
          </a:p>
          <a:p>
            <a:pPr eaLnBrk="1" hangingPunct="1"/>
            <a:r>
              <a:rPr lang="en-US" altLang="zh-CN" sz="1000" b="1">
                <a:solidFill>
                  <a:srgbClr val="000000"/>
                </a:solidFill>
                <a:latin typeface="Century Schoolbook" charset="0"/>
              </a:rPr>
              <a:t>3408</a:t>
            </a:r>
            <a:r>
              <a:rPr lang="en-US" altLang="zh-CN" sz="900">
                <a:solidFill>
                  <a:srgbClr val="000000"/>
                </a:solidFill>
                <a:latin typeface="Century Schoolbook" charset="0"/>
              </a:rPr>
              <a:t>::Erin Brockovich…</a:t>
            </a: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1895040" y="1669136"/>
            <a:ext cx="1920960" cy="784882"/>
            <a:chOff x="1768732" y="1700808"/>
            <a:chExt cx="1786448" cy="1006356"/>
          </a:xfrm>
        </p:grpSpPr>
        <p:sp>
          <p:nvSpPr>
            <p:cNvPr id="95" name="圆角矩形 94"/>
            <p:cNvSpPr/>
            <p:nvPr/>
          </p:nvSpPr>
          <p:spPr bwMode="auto">
            <a:xfrm>
              <a:off x="1835697" y="1700808"/>
              <a:ext cx="1719483" cy="9233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defTabSz="914021">
                <a:defRPr/>
              </a:pPr>
              <a:endParaRPr lang="zh-CN" altLang="en-US" b="1" i="1">
                <a:solidFill>
                  <a:prstClr val="black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49253" name="TextBox 95"/>
            <p:cNvSpPr txBox="1">
              <a:spLocks noChangeArrowheads="1"/>
            </p:cNvSpPr>
            <p:nvPr/>
          </p:nvSpPr>
          <p:spPr bwMode="auto">
            <a:xfrm>
              <a:off x="1768732" y="1700808"/>
              <a:ext cx="1786448" cy="100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1193, </a:t>
              </a:r>
              <a:r>
                <a:rPr lang="en-US" altLang="zh-CN" sz="900">
                  <a:solidFill>
                    <a:srgbClr val="C00000"/>
                  </a:solidFill>
                  <a:latin typeface="Century Schoolbook" charset="0"/>
                </a:rPr>
                <a:t>L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:1::1193::5::978300760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661, </a:t>
              </a:r>
              <a:r>
                <a:rPr lang="en-US" altLang="zh-CN" sz="900">
                  <a:solidFill>
                    <a:srgbClr val="C00000"/>
                  </a:solidFill>
                  <a:latin typeface="Century Schoolbook" charset="0"/>
                </a:rPr>
                <a:t>L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 :1::661::3::978302109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661, </a:t>
              </a:r>
              <a:r>
                <a:rPr lang="en-US" altLang="zh-CN" sz="900">
                  <a:solidFill>
                    <a:srgbClr val="C00000"/>
                  </a:solidFill>
                  <a:latin typeface="Century Schoolbook" charset="0"/>
                </a:rPr>
                <a:t>L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 :1::661::3::978301968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661, </a:t>
              </a:r>
              <a:r>
                <a:rPr lang="en-US" altLang="zh-CN" sz="900">
                  <a:solidFill>
                    <a:srgbClr val="C00000"/>
                  </a:solidFill>
                  <a:latin typeface="Century Schoolbook" charset="0"/>
                </a:rPr>
                <a:t>L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 :1::661::4::978300275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1193, </a:t>
              </a:r>
              <a:r>
                <a:rPr lang="en-US" altLang="zh-CN" sz="900">
                  <a:solidFill>
                    <a:srgbClr val="C00000"/>
                  </a:solidFill>
                  <a:latin typeface="Century Schoolbook" charset="0"/>
                </a:rPr>
                <a:t>L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 :1 ::1193::5 ::97882429</a:t>
              </a:r>
            </a:p>
          </p:txBody>
        </p:sp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1895040" y="2893264"/>
            <a:ext cx="1992960" cy="862650"/>
            <a:chOff x="1774864" y="1693257"/>
            <a:chExt cx="1683726" cy="861774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1835698" y="1700808"/>
              <a:ext cx="1562059" cy="7845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defTabSz="914021">
                <a:defRPr/>
              </a:pPr>
              <a:endParaRPr lang="zh-CN" altLang="en-US" b="1" i="1">
                <a:solidFill>
                  <a:prstClr val="black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49249" name="TextBox 98"/>
            <p:cNvSpPr txBox="1">
              <a:spLocks noChangeArrowheads="1"/>
            </p:cNvSpPr>
            <p:nvPr/>
          </p:nvSpPr>
          <p:spPr bwMode="auto">
            <a:xfrm>
              <a:off x="1774864" y="1693257"/>
              <a:ext cx="168372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661, </a:t>
              </a:r>
              <a:r>
                <a:rPr lang="en-US" altLang="zh-CN" sz="1000">
                  <a:solidFill>
                    <a:srgbClr val="C00000"/>
                  </a:solidFill>
                  <a:latin typeface="Century Schoolbook" charset="0"/>
                </a:rPr>
                <a:t>R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:661::James and the Gla…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914, </a:t>
              </a:r>
              <a:r>
                <a:rPr lang="en-US" altLang="zh-CN" sz="1000">
                  <a:solidFill>
                    <a:srgbClr val="C00000"/>
                  </a:solidFill>
                  <a:latin typeface="Century Schoolbook" charset="0"/>
                </a:rPr>
                <a:t>R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: 914::My Fair Lady..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1193</a:t>
              </a:r>
              <a:r>
                <a:rPr lang="en-US" altLang="zh-CN" sz="1000">
                  <a:solidFill>
                    <a:srgbClr val="C00000"/>
                  </a:solidFill>
                  <a:latin typeface="Century Schoolbook" charset="0"/>
                </a:rPr>
                <a:t>, R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: 1193::One Flew Over …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2355, </a:t>
              </a:r>
              <a:r>
                <a:rPr lang="en-US" altLang="zh-CN" sz="1000">
                  <a:solidFill>
                    <a:srgbClr val="C00000"/>
                  </a:solidFill>
                  <a:latin typeface="Century Schoolbook" charset="0"/>
                </a:rPr>
                <a:t>R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: 2355::Bug’s Life, A…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3408, </a:t>
              </a:r>
              <a:r>
                <a:rPr lang="en-US" altLang="zh-CN" sz="1000">
                  <a:solidFill>
                    <a:srgbClr val="C00000"/>
                  </a:solidFill>
                  <a:latin typeface="Century Schoolbook" charset="0"/>
                </a:rPr>
                <a:t>R</a:t>
              </a:r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: 3408::Erin Brockovi…</a:t>
              </a:r>
            </a:p>
          </p:txBody>
        </p:sp>
      </p:grpSp>
      <p:grpSp>
        <p:nvGrpSpPr>
          <p:cNvPr id="5" name="组合 23"/>
          <p:cNvGrpSpPr>
            <a:grpSpLocks/>
          </p:cNvGrpSpPr>
          <p:nvPr/>
        </p:nvGrpSpPr>
        <p:grpSpPr bwMode="auto">
          <a:xfrm>
            <a:off x="4127042" y="1453115"/>
            <a:ext cx="678240" cy="508373"/>
            <a:chOff x="1835695" y="1700808"/>
            <a:chExt cx="545821" cy="577068"/>
          </a:xfrm>
        </p:grpSpPr>
        <p:sp>
          <p:nvSpPr>
            <p:cNvPr id="101" name="圆角矩形 100"/>
            <p:cNvSpPr>
              <a:spLocks noChangeArrowheads="1"/>
            </p:cNvSpPr>
            <p:nvPr/>
          </p:nvSpPr>
          <p:spPr bwMode="auto">
            <a:xfrm>
              <a:off x="1835695" y="1700808"/>
              <a:ext cx="521485" cy="57543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5E9EFF">
                    <a:alpha val="31999"/>
                  </a:srgbClr>
                </a:gs>
                <a:gs pos="39999">
                  <a:srgbClr val="85C2FF">
                    <a:alpha val="59199"/>
                  </a:srgbClr>
                </a:gs>
                <a:gs pos="70000">
                  <a:srgbClr val="C4D6EB">
                    <a:alpha val="79600"/>
                  </a:srgbClr>
                </a:gs>
                <a:gs pos="100000">
                  <a:srgbClr val="FFEBFA"/>
                </a:gs>
              </a:gsLst>
              <a:lin ang="15600000"/>
            </a:gradFill>
            <a:ln w="12700">
              <a:solidFill>
                <a:srgbClr val="FCC900"/>
              </a:solidFill>
              <a:round/>
              <a:headEnd/>
              <a:tailEnd/>
            </a:ln>
            <a:effectLst>
              <a:outerShdw blurRad="50800" dist="25000" dir="54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 defTabSz="914021">
                <a:defRPr/>
              </a:pPr>
              <a:endParaRPr lang="zh-CN" altLang="en-US" b="1" i="1">
                <a:solidFill>
                  <a:prstClr val="black"/>
                </a:solidFill>
                <a:ea typeface="华文细黑" pitchFamily="2" charset="-122"/>
                <a:cs typeface="宋体" charset="0"/>
              </a:endParaRPr>
            </a:p>
          </p:txBody>
        </p:sp>
        <p:sp>
          <p:nvSpPr>
            <p:cNvPr id="49245" name="TextBox 101"/>
            <p:cNvSpPr txBox="1">
              <a:spLocks noChangeArrowheads="1"/>
            </p:cNvSpPr>
            <p:nvPr/>
          </p:nvSpPr>
          <p:spPr bwMode="auto">
            <a:xfrm>
              <a:off x="1835697" y="1700808"/>
              <a:ext cx="545819" cy="577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(661, …)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(661, …)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(661, …)</a:t>
              </a:r>
            </a:p>
          </p:txBody>
        </p:sp>
      </p:grpSp>
      <p:grpSp>
        <p:nvGrpSpPr>
          <p:cNvPr id="6" name="组合 26"/>
          <p:cNvGrpSpPr>
            <a:grpSpLocks/>
          </p:cNvGrpSpPr>
          <p:nvPr/>
        </p:nvGrpSpPr>
        <p:grpSpPr bwMode="auto">
          <a:xfrm>
            <a:off x="4055040" y="2026295"/>
            <a:ext cx="792000" cy="372999"/>
            <a:chOff x="1777805" y="1700808"/>
            <a:chExt cx="636787" cy="422973"/>
          </a:xfrm>
        </p:grpSpPr>
        <p:sp>
          <p:nvSpPr>
            <p:cNvPr id="104" name="圆角矩形 103"/>
            <p:cNvSpPr/>
            <p:nvPr/>
          </p:nvSpPr>
          <p:spPr bwMode="auto">
            <a:xfrm>
              <a:off x="1835694" y="1700808"/>
              <a:ext cx="521009" cy="41241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defTabSz="914021">
                <a:defRPr/>
              </a:pPr>
              <a:endParaRPr lang="zh-CN" altLang="en-US" b="1" i="1">
                <a:solidFill>
                  <a:prstClr val="black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49243" name="TextBox 104"/>
            <p:cNvSpPr txBox="1">
              <a:spLocks noChangeArrowheads="1"/>
            </p:cNvSpPr>
            <p:nvPr/>
          </p:nvSpPr>
          <p:spPr bwMode="auto">
            <a:xfrm>
              <a:off x="1777805" y="1704094"/>
              <a:ext cx="636787" cy="41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(1193,  …)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(1193, …)</a:t>
              </a:r>
            </a:p>
          </p:txBody>
        </p:sp>
      </p:grp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4055040" y="2749252"/>
            <a:ext cx="720000" cy="508373"/>
            <a:chOff x="1835697" y="1700808"/>
            <a:chExt cx="578899" cy="577068"/>
          </a:xfrm>
        </p:grpSpPr>
        <p:sp>
          <p:nvSpPr>
            <p:cNvPr id="107" name="圆角矩形 106"/>
            <p:cNvSpPr>
              <a:spLocks noChangeArrowheads="1"/>
            </p:cNvSpPr>
            <p:nvPr/>
          </p:nvSpPr>
          <p:spPr bwMode="auto">
            <a:xfrm>
              <a:off x="1893587" y="1700808"/>
              <a:ext cx="521009" cy="57543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5E9EFF">
                    <a:alpha val="31999"/>
                  </a:srgbClr>
                </a:gs>
                <a:gs pos="39999">
                  <a:srgbClr val="85C2FF">
                    <a:alpha val="59199"/>
                  </a:srgbClr>
                </a:gs>
                <a:gs pos="70000">
                  <a:srgbClr val="C4D6EB">
                    <a:alpha val="79600"/>
                  </a:srgbClr>
                </a:gs>
                <a:gs pos="100000">
                  <a:srgbClr val="FFEBFA"/>
                </a:gs>
              </a:gsLst>
              <a:lin ang="15600000"/>
            </a:gradFill>
            <a:ln w="12700">
              <a:solidFill>
                <a:srgbClr val="FCC900"/>
              </a:solidFill>
              <a:round/>
              <a:headEnd/>
              <a:tailEnd/>
            </a:ln>
            <a:effectLst>
              <a:outerShdw blurRad="50800" dist="25000" dir="54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 defTabSz="914021">
                <a:defRPr/>
              </a:pPr>
              <a:endParaRPr lang="zh-CN" altLang="en-US" b="1" i="1">
                <a:solidFill>
                  <a:prstClr val="black"/>
                </a:solidFill>
                <a:ea typeface="华文细黑" pitchFamily="2" charset="-122"/>
                <a:cs typeface="宋体" charset="0"/>
              </a:endParaRPr>
            </a:p>
          </p:txBody>
        </p:sp>
        <p:sp>
          <p:nvSpPr>
            <p:cNvPr id="49239" name="TextBox 107"/>
            <p:cNvSpPr txBox="1">
              <a:spLocks noChangeArrowheads="1"/>
            </p:cNvSpPr>
            <p:nvPr/>
          </p:nvSpPr>
          <p:spPr bwMode="auto">
            <a:xfrm>
              <a:off x="1835697" y="1700808"/>
              <a:ext cx="578899" cy="577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(661, …)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(2355, …)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(3048, …)</a:t>
              </a:r>
            </a:p>
          </p:txBody>
        </p:sp>
      </p:grpSp>
      <p:grpSp>
        <p:nvGrpSpPr>
          <p:cNvPr id="8" name="组合 26"/>
          <p:cNvGrpSpPr>
            <a:grpSpLocks/>
          </p:cNvGrpSpPr>
          <p:nvPr/>
        </p:nvGrpSpPr>
        <p:grpSpPr bwMode="auto">
          <a:xfrm>
            <a:off x="4055040" y="3316669"/>
            <a:ext cx="720000" cy="368679"/>
            <a:chOff x="1772017" y="1857186"/>
            <a:chExt cx="636788" cy="419688"/>
          </a:xfrm>
        </p:grpSpPr>
        <p:sp>
          <p:nvSpPr>
            <p:cNvPr id="110" name="圆角矩形 109"/>
            <p:cNvSpPr/>
            <p:nvPr/>
          </p:nvSpPr>
          <p:spPr bwMode="auto">
            <a:xfrm>
              <a:off x="1835695" y="1867747"/>
              <a:ext cx="573110" cy="4091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defTabSz="914021">
                <a:defRPr/>
              </a:pPr>
              <a:endParaRPr lang="zh-CN" altLang="en-US" b="1" i="1">
                <a:solidFill>
                  <a:prstClr val="black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49237" name="TextBox 110"/>
            <p:cNvSpPr txBox="1">
              <a:spLocks noChangeArrowheads="1"/>
            </p:cNvSpPr>
            <p:nvPr/>
          </p:nvSpPr>
          <p:spPr bwMode="auto">
            <a:xfrm>
              <a:off x="1772017" y="1857186"/>
              <a:ext cx="636788" cy="41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(914,  …)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(1193, …)</a:t>
              </a:r>
            </a:p>
          </p:txBody>
        </p:sp>
      </p:grpSp>
      <p:grpSp>
        <p:nvGrpSpPr>
          <p:cNvPr id="9" name="组合 36"/>
          <p:cNvGrpSpPr>
            <a:grpSpLocks/>
          </p:cNvGrpSpPr>
          <p:nvPr/>
        </p:nvGrpSpPr>
        <p:grpSpPr bwMode="auto">
          <a:xfrm>
            <a:off x="5112000" y="1741145"/>
            <a:ext cx="1440000" cy="938979"/>
            <a:chOff x="1817316" y="1700808"/>
            <a:chExt cx="1140691" cy="938719"/>
          </a:xfrm>
        </p:grpSpPr>
        <p:sp>
          <p:nvSpPr>
            <p:cNvPr id="113" name="圆角矩形 112"/>
            <p:cNvSpPr/>
            <p:nvPr/>
          </p:nvSpPr>
          <p:spPr bwMode="auto">
            <a:xfrm>
              <a:off x="1817316" y="1700808"/>
              <a:ext cx="1140690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defTabSz="914021">
                <a:defRPr/>
              </a:pPr>
              <a:endParaRPr lang="zh-CN" altLang="en-US" b="1" i="1">
                <a:solidFill>
                  <a:prstClr val="black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49233" name="TextBox 113"/>
            <p:cNvSpPr txBox="1">
              <a:spLocks noChangeArrowheads="1"/>
            </p:cNvSpPr>
            <p:nvPr/>
          </p:nvSpPr>
          <p:spPr bwMode="auto">
            <a:xfrm>
              <a:off x="1817316" y="1700808"/>
              <a:ext cx="1140691" cy="938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sz="800">
                  <a:solidFill>
                    <a:srgbClr val="000000"/>
                  </a:solidFill>
                  <a:latin typeface="Century Schoolbook" charset="0"/>
                </a:rPr>
                <a:t>(</a:t>
              </a:r>
              <a:r>
                <a:rPr lang="en-US" altLang="zh-CN" sz="1100">
                  <a:solidFill>
                    <a:srgbClr val="000000"/>
                  </a:solidFill>
                  <a:latin typeface="Century Schoolbook" charset="0"/>
                </a:rPr>
                <a:t>661,</a:t>
              </a:r>
            </a:p>
            <a:p>
              <a:pPr eaLnBrk="1" hangingPunct="1"/>
              <a:r>
                <a:rPr lang="en-US" altLang="zh-CN" sz="1100">
                  <a:solidFill>
                    <a:srgbClr val="000000"/>
                  </a:solidFill>
                  <a:latin typeface="Century Schoolbook" charset="0"/>
                </a:rPr>
                <a:t>[</a:t>
              </a:r>
              <a:r>
                <a:rPr lang="en-US" altLang="zh-CN" sz="1100">
                  <a:solidFill>
                    <a:srgbClr val="C00000"/>
                  </a:solidFill>
                  <a:latin typeface="Century Schoolbook" charset="0"/>
                </a:rPr>
                <a:t>L</a:t>
              </a:r>
              <a:r>
                <a:rPr lang="en-US" altLang="zh-CN" sz="1100">
                  <a:solidFill>
                    <a:srgbClr val="000000"/>
                  </a:solidFill>
                  <a:latin typeface="Century Schoolbook" charset="0"/>
                </a:rPr>
                <a:t> :1::661::3::97…],</a:t>
              </a:r>
            </a:p>
            <a:p>
              <a:pPr eaLnBrk="1" hangingPunct="1"/>
              <a:r>
                <a:rPr lang="en-US" altLang="zh-CN" sz="1100">
                  <a:solidFill>
                    <a:srgbClr val="000000"/>
                  </a:solidFill>
                  <a:latin typeface="Century Schoolbook" charset="0"/>
                </a:rPr>
                <a:t>[</a:t>
              </a:r>
              <a:r>
                <a:rPr lang="en-US" altLang="zh-CN" sz="1100">
                  <a:solidFill>
                    <a:srgbClr val="C00000"/>
                  </a:solidFill>
                  <a:latin typeface="Century Schoolbook" charset="0"/>
                </a:rPr>
                <a:t>R</a:t>
              </a:r>
              <a:r>
                <a:rPr lang="en-US" altLang="zh-CN" sz="1100">
                  <a:solidFill>
                    <a:srgbClr val="000000"/>
                  </a:solidFill>
                  <a:latin typeface="Century Schoolbook" charset="0"/>
                </a:rPr>
                <a:t>:661::James…],</a:t>
              </a:r>
            </a:p>
            <a:p>
              <a:pPr eaLnBrk="1" hangingPunct="1"/>
              <a:r>
                <a:rPr lang="en-US" altLang="zh-CN" sz="1100">
                  <a:solidFill>
                    <a:srgbClr val="000000"/>
                  </a:solidFill>
                  <a:latin typeface="Century Schoolbook" charset="0"/>
                </a:rPr>
                <a:t>[</a:t>
              </a:r>
              <a:r>
                <a:rPr lang="en-US" altLang="zh-CN" sz="1100">
                  <a:solidFill>
                    <a:srgbClr val="C00000"/>
                  </a:solidFill>
                  <a:latin typeface="Century Schoolbook" charset="0"/>
                </a:rPr>
                <a:t>L</a:t>
              </a:r>
              <a:r>
                <a:rPr lang="en-US" altLang="zh-CN" sz="1100">
                  <a:solidFill>
                    <a:srgbClr val="000000"/>
                  </a:solidFill>
                  <a:latin typeface="Century Schoolbook" charset="0"/>
                </a:rPr>
                <a:t>:1::661::3::978…],</a:t>
              </a:r>
            </a:p>
            <a:p>
              <a:pPr eaLnBrk="1" hangingPunct="1"/>
              <a:r>
                <a:rPr lang="en-US" altLang="zh-CN" sz="1100">
                  <a:solidFill>
                    <a:srgbClr val="000000"/>
                  </a:solidFill>
                  <a:latin typeface="Century Schoolbook" charset="0"/>
                </a:rPr>
                <a:t>[</a:t>
              </a:r>
              <a:r>
                <a:rPr lang="en-US" altLang="zh-CN" sz="1100">
                  <a:solidFill>
                    <a:srgbClr val="C00000"/>
                  </a:solidFill>
                  <a:latin typeface="Century Schoolbook" charset="0"/>
                </a:rPr>
                <a:t>L </a:t>
              </a:r>
              <a:r>
                <a:rPr lang="en-US" altLang="zh-CN" sz="1100">
                  <a:solidFill>
                    <a:srgbClr val="000000"/>
                  </a:solidFill>
                  <a:latin typeface="Century Schoolbook" charset="0"/>
                </a:rPr>
                <a:t>:1::661::4::97…])</a:t>
              </a:r>
            </a:p>
          </p:txBody>
        </p:sp>
      </p:grpSp>
      <p:grpSp>
        <p:nvGrpSpPr>
          <p:cNvPr id="13" name="组合 36"/>
          <p:cNvGrpSpPr>
            <a:grpSpLocks/>
          </p:cNvGrpSpPr>
          <p:nvPr/>
        </p:nvGrpSpPr>
        <p:grpSpPr bwMode="auto">
          <a:xfrm>
            <a:off x="5063040" y="2780935"/>
            <a:ext cx="1656000" cy="400362"/>
            <a:chOff x="1775655" y="1660738"/>
            <a:chExt cx="1380969" cy="400110"/>
          </a:xfrm>
        </p:grpSpPr>
        <p:sp>
          <p:nvSpPr>
            <p:cNvPr id="116" name="圆角矩形 115"/>
            <p:cNvSpPr/>
            <p:nvPr/>
          </p:nvSpPr>
          <p:spPr bwMode="auto">
            <a:xfrm>
              <a:off x="1835697" y="1700808"/>
              <a:ext cx="1181494" cy="36004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defTabSz="914021">
                <a:defRPr/>
              </a:pPr>
              <a:endParaRPr lang="zh-CN" altLang="en-US" b="1" i="1">
                <a:solidFill>
                  <a:prstClr val="black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49229" name="TextBox 116"/>
            <p:cNvSpPr txBox="1">
              <a:spLocks noChangeArrowheads="1"/>
            </p:cNvSpPr>
            <p:nvPr/>
          </p:nvSpPr>
          <p:spPr bwMode="auto">
            <a:xfrm>
              <a:off x="1775655" y="1660738"/>
              <a:ext cx="13809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sz="800">
                  <a:solidFill>
                    <a:srgbClr val="000000"/>
                  </a:solidFill>
                  <a:latin typeface="Century Schoolbook" charset="0"/>
                </a:rPr>
                <a:t>(</a:t>
              </a:r>
              <a:r>
                <a:rPr lang="en-US" altLang="zh-CN" sz="1000">
                  <a:solidFill>
                    <a:srgbClr val="000000"/>
                  </a:solidFill>
                  <a:latin typeface="Century Schoolbook" charset="0"/>
                </a:rPr>
                <a:t>2355, [</a:t>
              </a:r>
              <a:r>
                <a:rPr lang="en-US" altLang="zh-CN" sz="1000">
                  <a:solidFill>
                    <a:srgbClr val="C00000"/>
                  </a:solidFill>
                  <a:latin typeface="Century Schoolbook" charset="0"/>
                </a:rPr>
                <a:t>R</a:t>
              </a:r>
              <a:r>
                <a:rPr lang="en-US" altLang="zh-CN" sz="1000">
                  <a:solidFill>
                    <a:srgbClr val="000000"/>
                  </a:solidFill>
                  <a:latin typeface="Century Schoolbook" charset="0"/>
                </a:rPr>
                <a:t>:2355::B’…])</a:t>
              </a:r>
            </a:p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Century Schoolbook" charset="0"/>
                </a:rPr>
                <a:t>(3408, [</a:t>
              </a:r>
              <a:r>
                <a:rPr lang="en-US" altLang="zh-CN" sz="1000">
                  <a:solidFill>
                    <a:srgbClr val="C00000"/>
                  </a:solidFill>
                  <a:latin typeface="Century Schoolbook" charset="0"/>
                </a:rPr>
                <a:t>R</a:t>
              </a:r>
              <a:r>
                <a:rPr lang="en-US" altLang="zh-CN" sz="1000">
                  <a:solidFill>
                    <a:srgbClr val="000000"/>
                  </a:solidFill>
                  <a:latin typeface="Century Schoolbook" charset="0"/>
                </a:rPr>
                <a:t>:3408::Eri…])</a:t>
              </a:r>
            </a:p>
          </p:txBody>
        </p:sp>
      </p:grpSp>
      <p:grpSp>
        <p:nvGrpSpPr>
          <p:cNvPr id="14" name="组合 23"/>
          <p:cNvGrpSpPr>
            <a:grpSpLocks/>
          </p:cNvGrpSpPr>
          <p:nvPr/>
        </p:nvGrpSpPr>
        <p:grpSpPr bwMode="auto">
          <a:xfrm>
            <a:off x="8208000" y="1669138"/>
            <a:ext cx="1080000" cy="508373"/>
            <a:chOff x="1810223" y="1697033"/>
            <a:chExt cx="337780" cy="507831"/>
          </a:xfrm>
        </p:grpSpPr>
        <p:sp>
          <p:nvSpPr>
            <p:cNvPr id="125" name="圆角矩形 124"/>
            <p:cNvSpPr>
              <a:spLocks noChangeArrowheads="1"/>
            </p:cNvSpPr>
            <p:nvPr/>
          </p:nvSpPr>
          <p:spPr bwMode="auto">
            <a:xfrm>
              <a:off x="1835894" y="1701348"/>
              <a:ext cx="233293" cy="503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5E9EFF">
                    <a:alpha val="31999"/>
                  </a:srgbClr>
                </a:gs>
                <a:gs pos="39999">
                  <a:srgbClr val="85C2FF">
                    <a:alpha val="59199"/>
                  </a:srgbClr>
                </a:gs>
                <a:gs pos="70000">
                  <a:srgbClr val="C4D6EB">
                    <a:alpha val="79600"/>
                  </a:srgbClr>
                </a:gs>
                <a:gs pos="100000">
                  <a:srgbClr val="FFEBFA"/>
                </a:gs>
              </a:gsLst>
              <a:lin ang="15600000"/>
            </a:gradFill>
            <a:ln w="12700">
              <a:solidFill>
                <a:srgbClr val="FCC900"/>
              </a:solidFill>
              <a:round/>
              <a:headEnd/>
              <a:tailEnd/>
            </a:ln>
            <a:effectLst>
              <a:outerShdw blurRad="50800" dist="25000" dir="54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 defTabSz="914021">
                <a:defRPr/>
              </a:pPr>
              <a:endParaRPr lang="zh-CN" altLang="en-US" b="1" i="1">
                <a:solidFill>
                  <a:prstClr val="black"/>
                </a:solidFill>
                <a:ea typeface="华文细黑" pitchFamily="2" charset="-122"/>
                <a:cs typeface="宋体" charset="0"/>
              </a:endParaRPr>
            </a:p>
          </p:txBody>
        </p:sp>
        <p:sp>
          <p:nvSpPr>
            <p:cNvPr id="49225" name="TextBox 125"/>
            <p:cNvSpPr txBox="1">
              <a:spLocks noChangeArrowheads="1"/>
            </p:cNvSpPr>
            <p:nvPr/>
          </p:nvSpPr>
          <p:spPr bwMode="auto">
            <a:xfrm>
              <a:off x="1810223" y="1697033"/>
              <a:ext cx="33778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defTabSz="10064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defTabSz="10064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(1,Ja..,3, …)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(1,Ja..,3, …)</a:t>
              </a:r>
            </a:p>
            <a:p>
              <a:pPr eaLnBrk="1" hangingPunct="1"/>
              <a:r>
                <a:rPr lang="en-US" altLang="zh-CN" sz="900">
                  <a:solidFill>
                    <a:srgbClr val="000000"/>
                  </a:solidFill>
                  <a:latin typeface="Century Schoolbook" charset="0"/>
                </a:rPr>
                <a:t>(1,Ja..,4, …)</a:t>
              </a:r>
            </a:p>
          </p:txBody>
        </p:sp>
      </p:grp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112000" y="1381107"/>
            <a:ext cx="1440000" cy="2462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</p:spPr>
        <p:txBody>
          <a:bodyPr lIns="91400" tIns="45702" rIns="91400" bIns="45702">
            <a:spAutoFit/>
          </a:bodyPr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latin typeface="Century Schoolbook"/>
                <a:ea typeface="宋体"/>
                <a:cs typeface="宋体" charset="0"/>
              </a:rPr>
              <a:t>Group by join key</a:t>
            </a:r>
            <a:endParaRPr lang="zh-CN" altLang="en-US" sz="1000" dirty="0">
              <a:solidFill>
                <a:prstClr val="black"/>
              </a:solidFill>
              <a:latin typeface="Century Schoolbook"/>
              <a:ea typeface="宋体"/>
              <a:cs typeface="宋体" charset="0"/>
            </a:endParaRP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696000" y="2461219"/>
            <a:ext cx="2053440" cy="70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</p:spPr>
        <p:txBody>
          <a:bodyPr lIns="91400" tIns="45702" rIns="91400" bIns="45702">
            <a:spAutoFit/>
          </a:bodyPr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latin typeface="Century Schoolbook"/>
                <a:ea typeface="宋体"/>
                <a:cs typeface="宋体" charset="0"/>
              </a:rPr>
              <a:t>Buffers records into two sets according to the table tag</a:t>
            </a:r>
          </a:p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latin typeface="Century Schoolbook"/>
                <a:ea typeface="宋体"/>
                <a:cs typeface="宋体" charset="0"/>
              </a:rPr>
              <a:t>+</a:t>
            </a:r>
          </a:p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latin typeface="Century Schoolbook"/>
                <a:ea typeface="宋体"/>
                <a:cs typeface="宋体" charset="0"/>
              </a:rPr>
              <a:t>Cross-product</a:t>
            </a:r>
            <a:endParaRPr lang="zh-CN" altLang="en-US" sz="1000" dirty="0">
              <a:solidFill>
                <a:prstClr val="black"/>
              </a:solidFill>
              <a:latin typeface="Century Schoolbook"/>
              <a:ea typeface="宋体"/>
              <a:cs typeface="宋体" charset="0"/>
            </a:endParaRPr>
          </a:p>
        </p:txBody>
      </p:sp>
      <p:cxnSp>
        <p:nvCxnSpPr>
          <p:cNvPr id="75" name="直接连接符 74"/>
          <p:cNvCxnSpPr>
            <a:cxnSpLocks noChangeShapeType="1"/>
          </p:cNvCxnSpPr>
          <p:nvPr/>
        </p:nvCxnSpPr>
        <p:spPr bwMode="auto">
          <a:xfrm>
            <a:off x="1944000" y="1883718"/>
            <a:ext cx="288000" cy="1441"/>
          </a:xfrm>
          <a:prstGeom prst="line">
            <a:avLst/>
          </a:prstGeom>
          <a:noFill/>
          <a:ln w="28575">
            <a:solidFill>
              <a:srgbClr val="F7D96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76"/>
          <p:cNvCxnSpPr>
            <a:cxnSpLocks noChangeShapeType="1"/>
          </p:cNvCxnSpPr>
          <p:nvPr/>
        </p:nvCxnSpPr>
        <p:spPr bwMode="auto">
          <a:xfrm>
            <a:off x="2304000" y="1885160"/>
            <a:ext cx="1440000" cy="144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组合 52"/>
          <p:cNvGrpSpPr>
            <a:grpSpLocks/>
          </p:cNvGrpSpPr>
          <p:nvPr/>
        </p:nvGrpSpPr>
        <p:grpSpPr bwMode="auto">
          <a:xfrm>
            <a:off x="6768000" y="1381106"/>
            <a:ext cx="1584000" cy="936098"/>
            <a:chOff x="3203846" y="4581128"/>
            <a:chExt cx="1584172" cy="936104"/>
          </a:xfrm>
        </p:grpSpPr>
        <p:grpSp>
          <p:nvGrpSpPr>
            <p:cNvPr id="49219" name="组合 23"/>
            <p:cNvGrpSpPr>
              <a:grpSpLocks/>
            </p:cNvGrpSpPr>
            <p:nvPr/>
          </p:nvGrpSpPr>
          <p:grpSpPr bwMode="auto">
            <a:xfrm>
              <a:off x="3203846" y="4581128"/>
              <a:ext cx="1584172" cy="936104"/>
              <a:chOff x="1809162" y="1700808"/>
              <a:chExt cx="583722" cy="936104"/>
            </a:xfrm>
          </p:grpSpPr>
          <p:sp>
            <p:nvSpPr>
              <p:cNvPr id="87" name="圆角矩形 86"/>
              <p:cNvSpPr>
                <a:spLocks noChangeArrowheads="1"/>
              </p:cNvSpPr>
              <p:nvPr/>
            </p:nvSpPr>
            <p:spPr bwMode="auto">
              <a:xfrm>
                <a:off x="1835695" y="1700808"/>
                <a:ext cx="424525" cy="93610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5E9EFF">
                      <a:alpha val="31999"/>
                    </a:srgbClr>
                  </a:gs>
                  <a:gs pos="39999">
                    <a:srgbClr val="85C2FF">
                      <a:alpha val="59199"/>
                    </a:srgbClr>
                  </a:gs>
                  <a:gs pos="70000">
                    <a:srgbClr val="C4D6EB">
                      <a:alpha val="79600"/>
                    </a:srgbClr>
                  </a:gs>
                  <a:gs pos="100000">
                    <a:srgbClr val="FFEBFA"/>
                  </a:gs>
                </a:gsLst>
                <a:lin ang="15600000"/>
              </a:gradFill>
              <a:ln w="12700">
                <a:solidFill>
                  <a:srgbClr val="FCC900"/>
                </a:solidFill>
                <a:round/>
                <a:headEnd/>
                <a:tailEnd/>
              </a:ln>
              <a:effectLst>
                <a:outerShdw blurRad="50800" dist="25000" dir="5400000" rotWithShape="0">
                  <a:srgbClr val="000000">
                    <a:alpha val="39999"/>
                  </a:srgbClr>
                </a:outerShdw>
              </a:effectLst>
            </p:spPr>
            <p:txBody>
              <a:bodyPr/>
              <a:lstStyle/>
              <a:p>
                <a:pPr defTabSz="914021">
                  <a:defRPr/>
                </a:pPr>
                <a:endParaRPr lang="zh-CN" altLang="en-US" b="1" i="1">
                  <a:solidFill>
                    <a:prstClr val="black"/>
                  </a:solidFill>
                  <a:ea typeface="华文细黑" pitchFamily="2" charset="-122"/>
                  <a:cs typeface="宋体" charset="0"/>
                </a:endParaRPr>
              </a:p>
            </p:txBody>
          </p:sp>
          <p:sp>
            <p:nvSpPr>
              <p:cNvPr id="49223" name="TextBox 87"/>
              <p:cNvSpPr txBox="1">
                <a:spLocks noChangeArrowheads="1"/>
              </p:cNvSpPr>
              <p:nvPr/>
            </p:nvSpPr>
            <p:spPr bwMode="auto">
              <a:xfrm>
                <a:off x="1809162" y="1700809"/>
                <a:ext cx="583722" cy="861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1006475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defTabSz="1006475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defTabSz="1006475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defTabSz="1006475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defTabSz="1006475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defTabSz="10064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defTabSz="10064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defTabSz="10064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defTabSz="10064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Century Schoolbook" charset="0"/>
                  </a:rPr>
                  <a:t> {(661::James…) }</a:t>
                </a:r>
              </a:p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Century Schoolbook" charset="0"/>
                  </a:rPr>
                  <a:t>           X</a:t>
                </a:r>
              </a:p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Century Schoolbook" charset="0"/>
                  </a:rPr>
                  <a:t>  (1::661::3::97…),</a:t>
                </a:r>
              </a:p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Century Schoolbook" charset="0"/>
                  </a:rPr>
                  <a:t>  (1::661::3::97…),</a:t>
                </a:r>
              </a:p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Century Schoolbook" charset="0"/>
                  </a:rPr>
                  <a:t>  (1::661::4::97…)</a:t>
                </a:r>
              </a:p>
            </p:txBody>
          </p:sp>
        </p:grpSp>
        <p:sp>
          <p:nvSpPr>
            <p:cNvPr id="85" name="左大括号 84"/>
            <p:cNvSpPr>
              <a:spLocks/>
            </p:cNvSpPr>
            <p:nvPr/>
          </p:nvSpPr>
          <p:spPr bwMode="auto">
            <a:xfrm>
              <a:off x="3275854" y="4941168"/>
              <a:ext cx="72008" cy="43204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50800" dist="25000" dir="5400000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9140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Century Schoolbook"/>
                <a:ea typeface="宋体"/>
                <a:cs typeface="宋体" charset="0"/>
              </a:endParaRPr>
            </a:p>
          </p:txBody>
        </p:sp>
        <p:sp>
          <p:nvSpPr>
            <p:cNvPr id="86" name="右大括号 85"/>
            <p:cNvSpPr>
              <a:spLocks/>
            </p:cNvSpPr>
            <p:nvPr/>
          </p:nvSpPr>
          <p:spPr bwMode="auto">
            <a:xfrm>
              <a:off x="4355971" y="4941168"/>
              <a:ext cx="72008" cy="43204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50800" dist="25000" dir="5400000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9140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Century Schoolbook"/>
                <a:ea typeface="宋体"/>
                <a:cs typeface="宋体" charset="0"/>
              </a:endParaRPr>
            </a:p>
          </p:txBody>
        </p:sp>
      </p:grpSp>
      <p:pic>
        <p:nvPicPr>
          <p:cNvPr id="128002" name="Picture 2" descr="C:\Documents and Settings\jing\Local Settings\Temporary Internet Files\Content.IE5\2TD6V2PO\dglxasset[2].as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02" y="4241246"/>
            <a:ext cx="828000" cy="68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下箭头 79"/>
          <p:cNvSpPr/>
          <p:nvPr/>
        </p:nvSpPr>
        <p:spPr>
          <a:xfrm>
            <a:off x="5929920" y="4742421"/>
            <a:ext cx="288000" cy="254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defTabSz="91402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Century Schoolbook"/>
              <a:ea typeface="宋体"/>
            </a:endParaRPr>
          </a:p>
        </p:txBody>
      </p:sp>
      <p:graphicFrame>
        <p:nvGraphicFramePr>
          <p:cNvPr id="82" name="Content Placeholder 4"/>
          <p:cNvGraphicFramePr>
            <a:graphicFrameLocks/>
          </p:cNvGraphicFramePr>
          <p:nvPr/>
        </p:nvGraphicFramePr>
        <p:xfrm>
          <a:off x="285120" y="5072213"/>
          <a:ext cx="8002081" cy="164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639"/>
                <a:gridCol w="5112442"/>
              </a:tblGrid>
              <a:tr h="304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Phase /Function</a:t>
                      </a:r>
                      <a:endParaRPr lang="en-US" sz="1400" dirty="0"/>
                    </a:p>
                  </a:txBody>
                  <a:tcPr marL="91452" marR="91452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Improvement</a:t>
                      </a:r>
                      <a:endParaRPr lang="en-US" sz="1400" dirty="0"/>
                    </a:p>
                  </a:txBody>
                  <a:tcPr marL="91452" marR="91452" marT="45725" marB="45725"/>
                </a:tc>
              </a:tr>
              <a:tr h="5182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 Function</a:t>
                      </a:r>
                      <a:endParaRPr lang="en-US" sz="1400" dirty="0"/>
                    </a:p>
                  </a:txBody>
                  <a:tcPr marL="91452" marR="91452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 key is changed to a composite of the join key and the table tag.</a:t>
                      </a:r>
                      <a:endParaRPr lang="en-US" sz="1400" dirty="0"/>
                    </a:p>
                  </a:txBody>
                  <a:tcPr marL="91452" marR="91452" marT="45725" marB="45725"/>
                </a:tc>
              </a:tr>
              <a:tr h="5182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Partitioning function</a:t>
                      </a:r>
                      <a:endParaRPr lang="en-US" sz="1400" dirty="0"/>
                    </a:p>
                  </a:txBody>
                  <a:tcPr marL="91452" marR="91452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Hashcode is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computed from just the join key part of  the composite key</a:t>
                      </a:r>
                      <a:endParaRPr lang="en-US" sz="1400" dirty="0"/>
                    </a:p>
                  </a:txBody>
                  <a:tcPr marL="91452" marR="91452" marT="45725" marB="45725"/>
                </a:tc>
              </a:tr>
              <a:tr h="304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Grouping</a:t>
                      </a:r>
                      <a:r>
                        <a:rPr lang="en-US" sz="1400" baseline="0" dirty="0" smtClean="0"/>
                        <a:t> function</a:t>
                      </a:r>
                      <a:endParaRPr lang="en-US" sz="1400" dirty="0"/>
                    </a:p>
                  </a:txBody>
                  <a:tcPr marL="91452" marR="91452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Records are grouped on just the join key</a:t>
                      </a:r>
                      <a:endParaRPr lang="en-US" sz="1400" dirty="0"/>
                    </a:p>
                  </a:txBody>
                  <a:tcPr marL="91452" marR="91452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50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129" grpId="0"/>
      <p:bldP spid="132" grpId="0" animBg="1"/>
      <p:bldP spid="12" grpId="0" animBg="1"/>
      <p:bldP spid="127" grpId="0" animBg="1"/>
      <p:bldP spid="128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Introduction to Parallel Execution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3505200" y="48768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5"/>
          <p:cNvSpPr>
            <a:spLocks noChangeShapeType="1"/>
          </p:cNvSpPr>
          <p:nvPr/>
        </p:nvSpPr>
        <p:spPr bwMode="auto">
          <a:xfrm>
            <a:off x="3810000" y="1676400"/>
            <a:ext cx="0" cy="1143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164648" y="1752600"/>
            <a:ext cx="2579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Query or </a:t>
            </a:r>
          </a:p>
          <a:p>
            <a:pPr algn="ctr" eaLnBrk="0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Spark Program Q 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1269" name="Picture 7" descr="j029231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895600" y="2895600"/>
            <a:ext cx="2743200" cy="1524000"/>
          </a:xfrm>
          <a:prstGeom prst="rect">
            <a:avLst/>
          </a:prstGeom>
          <a:solidFill>
            <a:srgbClr val="FFCC99">
              <a:alpha val="89018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3620259" y="3124200"/>
            <a:ext cx="1287532" cy="10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3200" dirty="0" smtClean="0">
                <a:solidFill>
                  <a:srgbClr val="333399"/>
                </a:solidFill>
              </a:rPr>
              <a:t>Spark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3200" dirty="0" smtClean="0">
                <a:solidFill>
                  <a:srgbClr val="333399"/>
                </a:solidFill>
              </a:rPr>
              <a:t>Driver</a:t>
            </a:r>
            <a:endParaRPr lang="en-US" sz="3200" dirty="0">
              <a:solidFill>
                <a:srgbClr val="333399"/>
              </a:solidFill>
            </a:endParaRP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3420098" y="52578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11273" name="Group 11"/>
          <p:cNvGrpSpPr>
            <a:grpSpLocks/>
          </p:cNvGrpSpPr>
          <p:nvPr/>
        </p:nvGrpSpPr>
        <p:grpSpPr bwMode="auto">
          <a:xfrm>
            <a:off x="4724400" y="1676400"/>
            <a:ext cx="1519238" cy="1143000"/>
            <a:chOff x="2976" y="1056"/>
            <a:chExt cx="957" cy="720"/>
          </a:xfrm>
        </p:grpSpPr>
        <p:sp>
          <p:nvSpPr>
            <p:cNvPr id="11292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7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93" name="Text Box 13"/>
            <p:cNvSpPr txBox="1">
              <a:spLocks noChangeArrowheads="1"/>
            </p:cNvSpPr>
            <p:nvPr/>
          </p:nvSpPr>
          <p:spPr bwMode="auto">
            <a:xfrm>
              <a:off x="3065" y="1344"/>
              <a:ext cx="86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 dirty="0" smtClean="0"/>
                <a:t>Answers</a:t>
              </a:r>
              <a:endParaRPr lang="en-US" sz="2400" dirty="0"/>
            </a:p>
          </p:txBody>
        </p:sp>
      </p:grpSp>
      <p:grpSp>
        <p:nvGrpSpPr>
          <p:cNvPr id="11274" name="Group 14"/>
          <p:cNvGrpSpPr>
            <a:grpSpLocks/>
          </p:cNvGrpSpPr>
          <p:nvPr/>
        </p:nvGrpSpPr>
        <p:grpSpPr bwMode="auto">
          <a:xfrm>
            <a:off x="5029200" y="2895600"/>
            <a:ext cx="3627438" cy="1169988"/>
            <a:chOff x="3168" y="1824"/>
            <a:chExt cx="2285" cy="737"/>
          </a:xfrm>
        </p:grpSpPr>
        <p:sp>
          <p:nvSpPr>
            <p:cNvPr id="11290" name="Text Box 15"/>
            <p:cNvSpPr txBox="1">
              <a:spLocks noChangeArrowheads="1"/>
            </p:cNvSpPr>
            <p:nvPr/>
          </p:nvSpPr>
          <p:spPr bwMode="auto">
            <a:xfrm>
              <a:off x="3817" y="1824"/>
              <a:ext cx="1636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 dirty="0"/>
                <a:t>Translates Q into</a:t>
              </a:r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 dirty="0" smtClean="0"/>
                <a:t>an </a:t>
              </a:r>
              <a:r>
                <a:rPr lang="en-US" sz="2400" dirty="0" smtClean="0">
                  <a:solidFill>
                    <a:schemeClr val="tx2"/>
                  </a:solidFill>
                </a:rPr>
                <a:t>execution </a:t>
              </a:r>
              <a:r>
                <a:rPr lang="en-US" sz="2400" dirty="0">
                  <a:solidFill>
                    <a:schemeClr val="tx2"/>
                  </a:solidFill>
                </a:rPr>
                <a:t>plan</a:t>
              </a:r>
              <a:endParaRPr lang="en-US" sz="2400" dirty="0"/>
            </a:p>
            <a:p>
              <a:pPr algn="ctr">
                <a:lnSpc>
                  <a:spcPct val="90000"/>
                </a:lnSpc>
                <a:spcAft>
                  <a:spcPct val="10000"/>
                </a:spcAft>
              </a:pPr>
              <a:r>
                <a:rPr lang="en-US" sz="2400" dirty="0" smtClean="0"/>
                <a:t>and runs the plan</a:t>
              </a:r>
              <a:endParaRPr lang="en-US" sz="2400" dirty="0"/>
            </a:p>
          </p:txBody>
        </p:sp>
        <p:sp>
          <p:nvSpPr>
            <p:cNvPr id="11291" name="Line 16"/>
            <p:cNvSpPr>
              <a:spLocks noChangeShapeType="1"/>
            </p:cNvSpPr>
            <p:nvPr/>
          </p:nvSpPr>
          <p:spPr bwMode="auto">
            <a:xfrm flipH="1">
              <a:off x="3168" y="2304"/>
              <a:ext cx="528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75" name="Group 17"/>
          <p:cNvGrpSpPr>
            <a:grpSpLocks/>
          </p:cNvGrpSpPr>
          <p:nvPr/>
        </p:nvGrpSpPr>
        <p:grpSpPr bwMode="auto">
          <a:xfrm>
            <a:off x="3886200" y="5715000"/>
            <a:ext cx="762000" cy="242888"/>
            <a:chOff x="3024" y="2592"/>
            <a:chExt cx="1056" cy="144"/>
          </a:xfrm>
        </p:grpSpPr>
        <p:sp>
          <p:nvSpPr>
            <p:cNvPr id="11286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9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1276" name="Rectangle 22"/>
          <p:cNvSpPr>
            <a:spLocks noChangeArrowheads="1"/>
          </p:cNvSpPr>
          <p:nvPr/>
        </p:nvSpPr>
        <p:spPr bwMode="auto">
          <a:xfrm>
            <a:off x="38862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23"/>
          <p:cNvSpPr>
            <a:spLocks noChangeArrowheads="1"/>
          </p:cNvSpPr>
          <p:nvPr/>
        </p:nvSpPr>
        <p:spPr bwMode="auto">
          <a:xfrm>
            <a:off x="42672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4"/>
          <p:cNvSpPr>
            <a:spLocks noChangeShapeType="1"/>
          </p:cNvSpPr>
          <p:nvPr/>
        </p:nvSpPr>
        <p:spPr bwMode="auto">
          <a:xfrm>
            <a:off x="3886200" y="6086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9" name="Line 25"/>
          <p:cNvSpPr>
            <a:spLocks noChangeShapeType="1"/>
          </p:cNvSpPr>
          <p:nvPr/>
        </p:nvSpPr>
        <p:spPr bwMode="auto">
          <a:xfrm>
            <a:off x="3886200" y="61674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752600" y="48768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30"/>
          <p:cNvSpPr txBox="1">
            <a:spLocks noChangeArrowheads="1"/>
          </p:cNvSpPr>
          <p:nvPr/>
        </p:nvSpPr>
        <p:spPr bwMode="auto">
          <a:xfrm>
            <a:off x="-381000" y="4419600"/>
            <a:ext cx="27432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400" dirty="0" smtClean="0"/>
              <a:t>Data resides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400" dirty="0" smtClean="0"/>
              <a:t>on one or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400" dirty="0" smtClean="0"/>
              <a:t>more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400" dirty="0" smtClean="0"/>
              <a:t>machines</a:t>
            </a:r>
            <a:endParaRPr lang="en-US" sz="2400" dirty="0"/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1667498" y="52578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34" name="Group 17"/>
          <p:cNvGrpSpPr>
            <a:grpSpLocks/>
          </p:cNvGrpSpPr>
          <p:nvPr/>
        </p:nvGrpSpPr>
        <p:grpSpPr bwMode="auto">
          <a:xfrm>
            <a:off x="2133600" y="5715000"/>
            <a:ext cx="762000" cy="242888"/>
            <a:chOff x="3024" y="2592"/>
            <a:chExt cx="1056" cy="144"/>
          </a:xfrm>
        </p:grpSpPr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21336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2514600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2133600" y="6086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2133600" y="61674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5342902" y="48768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257800" y="52578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5723902" y="5715000"/>
            <a:ext cx="762000" cy="242888"/>
            <a:chOff x="3024" y="2592"/>
            <a:chExt cx="1056" cy="144"/>
          </a:xfrm>
        </p:grpSpPr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5723902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6104902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5723902" y="6086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723902" y="61674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AutoShape 3"/>
          <p:cNvSpPr>
            <a:spLocks noChangeArrowheads="1"/>
          </p:cNvSpPr>
          <p:nvPr/>
        </p:nvSpPr>
        <p:spPr bwMode="auto">
          <a:xfrm>
            <a:off x="7171702" y="48768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7086600" y="52578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56" name="Group 17"/>
          <p:cNvGrpSpPr>
            <a:grpSpLocks/>
          </p:cNvGrpSpPr>
          <p:nvPr/>
        </p:nvGrpSpPr>
        <p:grpSpPr bwMode="auto">
          <a:xfrm>
            <a:off x="7552702" y="5715000"/>
            <a:ext cx="762000" cy="242888"/>
            <a:chOff x="3024" y="2592"/>
            <a:chExt cx="1056" cy="144"/>
          </a:xfrm>
        </p:grpSpPr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7552702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7933702" y="60055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4"/>
          <p:cNvSpPr>
            <a:spLocks noChangeShapeType="1"/>
          </p:cNvSpPr>
          <p:nvPr/>
        </p:nvSpPr>
        <p:spPr bwMode="auto">
          <a:xfrm>
            <a:off x="7552702" y="6086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7552702" y="61674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3" name="Line 31"/>
          <p:cNvSpPr>
            <a:spLocks noChangeShapeType="1"/>
          </p:cNvSpPr>
          <p:nvPr/>
        </p:nvSpPr>
        <p:spPr bwMode="auto">
          <a:xfrm flipH="1">
            <a:off x="990600" y="6096000"/>
            <a:ext cx="99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Example: At a Company</a:t>
            </a:r>
          </a:p>
        </p:txBody>
      </p:sp>
      <p:graphicFrame>
        <p:nvGraphicFramePr>
          <p:cNvPr id="13449" name="Group 137"/>
          <p:cNvGraphicFramePr>
            <a:graphicFrameLocks noGrp="1"/>
          </p:cNvGraphicFramePr>
          <p:nvPr>
            <p:ph sz="half" idx="2"/>
          </p:nvPr>
        </p:nvGraphicFramePr>
        <p:xfrm>
          <a:off x="304800" y="3800475"/>
          <a:ext cx="5181600" cy="2378076"/>
        </p:xfrm>
        <a:graphic>
          <a:graphicData uri="http://schemas.openxmlformats.org/drawingml/2006/table">
            <a:tbl>
              <a:tblPr/>
              <a:tblGrid>
                <a:gridCol w="685800"/>
                <a:gridCol w="990600"/>
                <a:gridCol w="1066800"/>
                <a:gridCol w="1143000"/>
                <a:gridCol w="1295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Nemo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43" name="Group 131"/>
          <p:cNvGraphicFramePr>
            <a:graphicFrameLocks noGrp="1"/>
          </p:cNvGraphicFramePr>
          <p:nvPr>
            <p:ph sz="half" idx="1"/>
          </p:nvPr>
        </p:nvGraphicFramePr>
        <p:xfrm>
          <a:off x="5867400" y="3800475"/>
          <a:ext cx="2971800" cy="2378076"/>
        </p:xfrm>
        <a:graphic>
          <a:graphicData uri="http://schemas.openxmlformats.org/drawingml/2006/table">
            <a:tbl>
              <a:tblPr/>
              <a:tblGrid>
                <a:gridCol w="914400"/>
                <a:gridCol w="1485900"/>
                <a:gridCol w="5715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609600" y="3333750"/>
            <a:ext cx="15414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Employee</a:t>
            </a: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5851525" y="3333750"/>
            <a:ext cx="1778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400">
                <a:solidFill>
                  <a:schemeClr val="tx2"/>
                </a:solidFill>
              </a:rPr>
              <a:t>Department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533400" y="838200"/>
            <a:ext cx="657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1: Is there an employee named “Nemo”?</a:t>
            </a:r>
          </a:p>
        </p:txBody>
      </p:sp>
      <p:sp>
        <p:nvSpPr>
          <p:cNvPr id="13451" name="Text Box 139"/>
          <p:cNvSpPr txBox="1">
            <a:spLocks noChangeArrowheads="1"/>
          </p:cNvSpPr>
          <p:nvPr/>
        </p:nvSpPr>
        <p:spPr bwMode="auto">
          <a:xfrm>
            <a:off x="533400" y="1219200"/>
            <a:ext cx="48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2: What is “Nemo’s” salary?</a:t>
            </a:r>
          </a:p>
        </p:txBody>
      </p:sp>
      <p:sp>
        <p:nvSpPr>
          <p:cNvPr id="13452" name="Text Box 140"/>
          <p:cNvSpPr txBox="1">
            <a:spLocks noChangeArrowheads="1"/>
          </p:cNvSpPr>
          <p:nvPr/>
        </p:nvSpPr>
        <p:spPr bwMode="auto">
          <a:xfrm>
            <a:off x="533400" y="1600200"/>
            <a:ext cx="828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3: How many departments are there in the company?</a:t>
            </a:r>
          </a:p>
        </p:txBody>
      </p:sp>
      <p:sp>
        <p:nvSpPr>
          <p:cNvPr id="13453" name="Text Box 141"/>
          <p:cNvSpPr txBox="1">
            <a:spLocks noChangeArrowheads="1"/>
          </p:cNvSpPr>
          <p:nvPr/>
        </p:nvSpPr>
        <p:spPr bwMode="auto">
          <a:xfrm>
            <a:off x="533400" y="1981200"/>
            <a:ext cx="726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4: What is the name of “Nemo’s” department?</a:t>
            </a:r>
          </a:p>
        </p:txBody>
      </p:sp>
      <p:sp>
        <p:nvSpPr>
          <p:cNvPr id="13455" name="Text Box 143"/>
          <p:cNvSpPr txBox="1">
            <a:spLocks noChangeArrowheads="1"/>
          </p:cNvSpPr>
          <p:nvPr/>
        </p:nvSpPr>
        <p:spPr bwMode="auto">
          <a:xfrm>
            <a:off x="533400" y="2362200"/>
            <a:ext cx="6657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Query 5: How many employees are there in the </a:t>
            </a:r>
          </a:p>
          <a:p>
            <a:pPr eaLnBrk="1" hangingPunct="1"/>
            <a:r>
              <a:rPr lang="en-US" sz="2400"/>
              <a:t>              “Accounts” department?</a:t>
            </a:r>
          </a:p>
        </p:txBody>
      </p:sp>
    </p:spTree>
    <p:extLst>
      <p:ext uri="{BB962C8B-B14F-4D97-AF65-F5344CB8AC3E}">
        <p14:creationId xmlns:p14="http://schemas.microsoft.com/office/powerpoint/2010/main" val="252254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0" grpId="0"/>
      <p:bldP spid="13451" grpId="0"/>
      <p:bldP spid="13452" grpId="0"/>
      <p:bldP spid="13453" grpId="0"/>
      <p:bldP spid="134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</a:t>
            </a:r>
            <a:r>
              <a:rPr lang="en-US" sz="3600" dirty="0" smtClean="0"/>
              <a:t>ounting the number of records that will be read or transferred over the network in a parallel execution </a:t>
            </a:r>
            <a:endParaRPr 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610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We have</a:t>
            </a:r>
            <a:r>
              <a:rPr lang="en-US" dirty="0" smtClean="0"/>
              <a:t> a dataset R with two attributes A and B</a:t>
            </a:r>
          </a:p>
          <a:p>
            <a:pPr eaLnBrk="1" hangingPunct="1"/>
            <a:r>
              <a:rPr lang="en-US" dirty="0" smtClean="0"/>
              <a:t>There are 10000 records in R, with 2500 unique values of A and 5000 unique values of B</a:t>
            </a:r>
          </a:p>
          <a:p>
            <a:pPr eaLnBrk="1" hangingPunct="1"/>
            <a:r>
              <a:rPr lang="en-US" dirty="0" smtClean="0"/>
              <a:t>See Figure 1 on next slide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9-06 at 11.3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5900"/>
            <a:ext cx="48641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0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</a:t>
            </a:r>
            <a:r>
              <a:rPr lang="en-US" sz="3600" dirty="0" smtClean="0"/>
              <a:t>ounting exercise (contd.)</a:t>
            </a:r>
            <a:endParaRPr 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Dataset </a:t>
            </a:r>
            <a:r>
              <a:rPr lang="en-US" dirty="0" smtClean="0"/>
              <a:t>R has 10 partitions</a:t>
            </a:r>
          </a:p>
          <a:p>
            <a:pPr eaLnBrk="1" hangingPunct="1"/>
            <a:r>
              <a:rPr lang="en-US" dirty="0" smtClean="0"/>
              <a:t>R is stored on 10 machines, with one partition per machine</a:t>
            </a:r>
          </a:p>
          <a:p>
            <a:pPr eaLnBrk="1" hangingPunct="1"/>
            <a:r>
              <a:rPr lang="en-US" dirty="0" smtClean="0"/>
              <a:t>We want to find the result of: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See Figure on next slide</a:t>
            </a:r>
            <a:endParaRPr lang="en-US" dirty="0" smtClean="0"/>
          </a:p>
        </p:txBody>
      </p:sp>
      <p:pic>
        <p:nvPicPr>
          <p:cNvPr id="2" name="Picture 1" descr="Screen Shot 2015-09-06 at 11.4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810000"/>
            <a:ext cx="3924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3810000" y="51816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3724898" y="55626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11275" name="Group 17"/>
          <p:cNvGrpSpPr>
            <a:grpSpLocks/>
          </p:cNvGrpSpPr>
          <p:nvPr/>
        </p:nvGrpSpPr>
        <p:grpSpPr bwMode="auto">
          <a:xfrm>
            <a:off x="4191000" y="6019800"/>
            <a:ext cx="762000" cy="242888"/>
            <a:chOff x="3024" y="2592"/>
            <a:chExt cx="1056" cy="144"/>
          </a:xfrm>
        </p:grpSpPr>
        <p:sp>
          <p:nvSpPr>
            <p:cNvPr id="11286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9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1276" name="Rectangle 22"/>
          <p:cNvSpPr>
            <a:spLocks noChangeArrowheads="1"/>
          </p:cNvSpPr>
          <p:nvPr/>
        </p:nvSpPr>
        <p:spPr bwMode="auto">
          <a:xfrm>
            <a:off x="41910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23"/>
          <p:cNvSpPr>
            <a:spLocks noChangeArrowheads="1"/>
          </p:cNvSpPr>
          <p:nvPr/>
        </p:nvSpPr>
        <p:spPr bwMode="auto">
          <a:xfrm>
            <a:off x="45720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4"/>
          <p:cNvSpPr>
            <a:spLocks noChangeShapeType="1"/>
          </p:cNvSpPr>
          <p:nvPr/>
        </p:nvSpPr>
        <p:spPr bwMode="auto">
          <a:xfrm>
            <a:off x="4191000" y="63912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9" name="Line 25"/>
          <p:cNvSpPr>
            <a:spLocks noChangeShapeType="1"/>
          </p:cNvSpPr>
          <p:nvPr/>
        </p:nvSpPr>
        <p:spPr bwMode="auto">
          <a:xfrm>
            <a:off x="4191000" y="64722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2057400" y="51816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1972298" y="55626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34" name="Group 17"/>
          <p:cNvGrpSpPr>
            <a:grpSpLocks/>
          </p:cNvGrpSpPr>
          <p:nvPr/>
        </p:nvGrpSpPr>
        <p:grpSpPr bwMode="auto">
          <a:xfrm>
            <a:off x="2438400" y="6019800"/>
            <a:ext cx="762000" cy="242888"/>
            <a:chOff x="3024" y="2592"/>
            <a:chExt cx="1056" cy="144"/>
          </a:xfrm>
        </p:grpSpPr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24384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28194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2438400" y="63912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2438400" y="64722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5562600" y="51816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477498" y="55626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5943600" y="6019800"/>
            <a:ext cx="762000" cy="242888"/>
            <a:chOff x="3024" y="2592"/>
            <a:chExt cx="1056" cy="144"/>
          </a:xfrm>
        </p:grpSpPr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59436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63246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5943600" y="63912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943600" y="64722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AutoShape 3"/>
          <p:cNvSpPr>
            <a:spLocks noChangeArrowheads="1"/>
          </p:cNvSpPr>
          <p:nvPr/>
        </p:nvSpPr>
        <p:spPr bwMode="auto">
          <a:xfrm>
            <a:off x="7315200" y="51816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7230098" y="55626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56" name="Group 17"/>
          <p:cNvGrpSpPr>
            <a:grpSpLocks/>
          </p:cNvGrpSpPr>
          <p:nvPr/>
        </p:nvGrpSpPr>
        <p:grpSpPr bwMode="auto">
          <a:xfrm>
            <a:off x="7696200" y="6019800"/>
            <a:ext cx="762000" cy="242888"/>
            <a:chOff x="3024" y="2592"/>
            <a:chExt cx="1056" cy="144"/>
          </a:xfrm>
        </p:grpSpPr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76962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80772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4"/>
          <p:cNvSpPr>
            <a:spLocks noChangeShapeType="1"/>
          </p:cNvSpPr>
          <p:nvPr/>
        </p:nvSpPr>
        <p:spPr bwMode="auto">
          <a:xfrm>
            <a:off x="7696200" y="63912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7696200" y="64722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5" name="AutoShape 3"/>
          <p:cNvSpPr>
            <a:spLocks noChangeArrowheads="1"/>
          </p:cNvSpPr>
          <p:nvPr/>
        </p:nvSpPr>
        <p:spPr bwMode="auto">
          <a:xfrm>
            <a:off x="304800" y="51816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219698" y="55626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67" name="Group 17"/>
          <p:cNvGrpSpPr>
            <a:grpSpLocks/>
          </p:cNvGrpSpPr>
          <p:nvPr/>
        </p:nvGrpSpPr>
        <p:grpSpPr bwMode="auto">
          <a:xfrm>
            <a:off x="685800" y="6019800"/>
            <a:ext cx="762000" cy="242888"/>
            <a:chOff x="3024" y="2592"/>
            <a:chExt cx="1056" cy="144"/>
          </a:xfrm>
        </p:grpSpPr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6858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1066800" y="63103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685800" y="63912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685800" y="64722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" name="AutoShape 3"/>
          <p:cNvSpPr>
            <a:spLocks noChangeArrowheads="1"/>
          </p:cNvSpPr>
          <p:nvPr/>
        </p:nvSpPr>
        <p:spPr bwMode="auto">
          <a:xfrm>
            <a:off x="3810000" y="5334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724898" y="9144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78" name="Group 17"/>
          <p:cNvGrpSpPr>
            <a:grpSpLocks/>
          </p:cNvGrpSpPr>
          <p:nvPr/>
        </p:nvGrpSpPr>
        <p:grpSpPr bwMode="auto">
          <a:xfrm>
            <a:off x="4191000" y="1371600"/>
            <a:ext cx="762000" cy="242888"/>
            <a:chOff x="3024" y="2592"/>
            <a:chExt cx="1056" cy="144"/>
          </a:xfrm>
        </p:grpSpPr>
        <p:sp>
          <p:nvSpPr>
            <p:cNvPr id="79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41910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23"/>
          <p:cNvSpPr>
            <a:spLocks noChangeArrowheads="1"/>
          </p:cNvSpPr>
          <p:nvPr/>
        </p:nvSpPr>
        <p:spPr bwMode="auto">
          <a:xfrm>
            <a:off x="45720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>
            <a:off x="4191000" y="17430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" name="Line 25"/>
          <p:cNvSpPr>
            <a:spLocks noChangeShapeType="1"/>
          </p:cNvSpPr>
          <p:nvPr/>
        </p:nvSpPr>
        <p:spPr bwMode="auto">
          <a:xfrm>
            <a:off x="4191000" y="18240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7" name="AutoShape 3"/>
          <p:cNvSpPr>
            <a:spLocks noChangeArrowheads="1"/>
          </p:cNvSpPr>
          <p:nvPr/>
        </p:nvSpPr>
        <p:spPr bwMode="auto">
          <a:xfrm>
            <a:off x="2057400" y="5334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1972298" y="9144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89" name="Group 17"/>
          <p:cNvGrpSpPr>
            <a:grpSpLocks/>
          </p:cNvGrpSpPr>
          <p:nvPr/>
        </p:nvGrpSpPr>
        <p:grpSpPr bwMode="auto">
          <a:xfrm>
            <a:off x="2438400" y="1371600"/>
            <a:ext cx="762000" cy="242888"/>
            <a:chOff x="3024" y="2592"/>
            <a:chExt cx="1056" cy="144"/>
          </a:xfrm>
        </p:grpSpPr>
        <p:sp>
          <p:nvSpPr>
            <p:cNvPr id="90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24384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28194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4"/>
          <p:cNvSpPr>
            <a:spLocks noChangeShapeType="1"/>
          </p:cNvSpPr>
          <p:nvPr/>
        </p:nvSpPr>
        <p:spPr bwMode="auto">
          <a:xfrm>
            <a:off x="2438400" y="17430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" name="Line 25"/>
          <p:cNvSpPr>
            <a:spLocks noChangeShapeType="1"/>
          </p:cNvSpPr>
          <p:nvPr/>
        </p:nvSpPr>
        <p:spPr bwMode="auto">
          <a:xfrm>
            <a:off x="2438400" y="18240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8" name="AutoShape 3"/>
          <p:cNvSpPr>
            <a:spLocks noChangeArrowheads="1"/>
          </p:cNvSpPr>
          <p:nvPr/>
        </p:nvSpPr>
        <p:spPr bwMode="auto">
          <a:xfrm>
            <a:off x="5562600" y="5334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5477498" y="9144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100" name="Group 17"/>
          <p:cNvGrpSpPr>
            <a:grpSpLocks/>
          </p:cNvGrpSpPr>
          <p:nvPr/>
        </p:nvGrpSpPr>
        <p:grpSpPr bwMode="auto">
          <a:xfrm>
            <a:off x="5943600" y="1371600"/>
            <a:ext cx="762000" cy="242888"/>
            <a:chOff x="3024" y="2592"/>
            <a:chExt cx="1056" cy="144"/>
          </a:xfrm>
        </p:grpSpPr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05" name="Rectangle 22"/>
          <p:cNvSpPr>
            <a:spLocks noChangeArrowheads="1"/>
          </p:cNvSpPr>
          <p:nvPr/>
        </p:nvSpPr>
        <p:spPr bwMode="auto">
          <a:xfrm>
            <a:off x="59436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23"/>
          <p:cNvSpPr>
            <a:spLocks noChangeArrowheads="1"/>
          </p:cNvSpPr>
          <p:nvPr/>
        </p:nvSpPr>
        <p:spPr bwMode="auto">
          <a:xfrm>
            <a:off x="63246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4"/>
          <p:cNvSpPr>
            <a:spLocks noChangeShapeType="1"/>
          </p:cNvSpPr>
          <p:nvPr/>
        </p:nvSpPr>
        <p:spPr bwMode="auto">
          <a:xfrm>
            <a:off x="5943600" y="17430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8" name="Line 25"/>
          <p:cNvSpPr>
            <a:spLocks noChangeShapeType="1"/>
          </p:cNvSpPr>
          <p:nvPr/>
        </p:nvSpPr>
        <p:spPr bwMode="auto">
          <a:xfrm>
            <a:off x="5943600" y="18240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9" name="AutoShape 3"/>
          <p:cNvSpPr>
            <a:spLocks noChangeArrowheads="1"/>
          </p:cNvSpPr>
          <p:nvPr/>
        </p:nvSpPr>
        <p:spPr bwMode="auto">
          <a:xfrm>
            <a:off x="7315200" y="5334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7230098" y="9144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111" name="Group 17"/>
          <p:cNvGrpSpPr>
            <a:grpSpLocks/>
          </p:cNvGrpSpPr>
          <p:nvPr/>
        </p:nvGrpSpPr>
        <p:grpSpPr bwMode="auto">
          <a:xfrm>
            <a:off x="7696200" y="1371600"/>
            <a:ext cx="762000" cy="242888"/>
            <a:chOff x="3024" y="2592"/>
            <a:chExt cx="1056" cy="144"/>
          </a:xfrm>
        </p:grpSpPr>
        <p:sp>
          <p:nvSpPr>
            <p:cNvPr id="112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5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16" name="Rectangle 22"/>
          <p:cNvSpPr>
            <a:spLocks noChangeArrowheads="1"/>
          </p:cNvSpPr>
          <p:nvPr/>
        </p:nvSpPr>
        <p:spPr bwMode="auto">
          <a:xfrm>
            <a:off x="76962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80772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24"/>
          <p:cNvSpPr>
            <a:spLocks noChangeShapeType="1"/>
          </p:cNvSpPr>
          <p:nvPr/>
        </p:nvSpPr>
        <p:spPr bwMode="auto">
          <a:xfrm>
            <a:off x="7696200" y="17430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9" name="Line 25"/>
          <p:cNvSpPr>
            <a:spLocks noChangeShapeType="1"/>
          </p:cNvSpPr>
          <p:nvPr/>
        </p:nvSpPr>
        <p:spPr bwMode="auto">
          <a:xfrm>
            <a:off x="7696200" y="18240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0" name="AutoShape 3"/>
          <p:cNvSpPr>
            <a:spLocks noChangeArrowheads="1"/>
          </p:cNvSpPr>
          <p:nvPr/>
        </p:nvSpPr>
        <p:spPr bwMode="auto">
          <a:xfrm>
            <a:off x="304800" y="533400"/>
            <a:ext cx="1524000" cy="14478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auto">
          <a:xfrm>
            <a:off x="219698" y="914400"/>
            <a:ext cx="168530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b="1" dirty="0" smtClean="0"/>
              <a:t>Data Partition</a:t>
            </a:r>
            <a:endParaRPr lang="en-US" b="1" dirty="0"/>
          </a:p>
        </p:txBody>
      </p:sp>
      <p:grpSp>
        <p:nvGrpSpPr>
          <p:cNvPr id="122" name="Group 17"/>
          <p:cNvGrpSpPr>
            <a:grpSpLocks/>
          </p:cNvGrpSpPr>
          <p:nvPr/>
        </p:nvGrpSpPr>
        <p:grpSpPr bwMode="auto">
          <a:xfrm>
            <a:off x="685800" y="1371600"/>
            <a:ext cx="762000" cy="242888"/>
            <a:chOff x="3024" y="2592"/>
            <a:chExt cx="1056" cy="144"/>
          </a:xfrm>
        </p:grpSpPr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19"/>
            <p:cNvSpPr>
              <a:spLocks noChangeArrowheads="1"/>
            </p:cNvSpPr>
            <p:nvPr/>
          </p:nvSpPr>
          <p:spPr bwMode="auto">
            <a:xfrm>
              <a:off x="3552" y="2592"/>
              <a:ext cx="52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0"/>
            <p:cNvSpPr>
              <a:spLocks noChangeShapeType="1"/>
            </p:cNvSpPr>
            <p:nvPr/>
          </p:nvSpPr>
          <p:spPr bwMode="auto">
            <a:xfrm>
              <a:off x="3024" y="268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6" name="Line 21"/>
            <p:cNvSpPr>
              <a:spLocks noChangeShapeType="1"/>
            </p:cNvSpPr>
            <p:nvPr/>
          </p:nvSpPr>
          <p:spPr bwMode="auto">
            <a:xfrm>
              <a:off x="3024" y="264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27" name="Rectangle 22"/>
          <p:cNvSpPr>
            <a:spLocks noChangeArrowheads="1"/>
          </p:cNvSpPr>
          <p:nvPr/>
        </p:nvSpPr>
        <p:spPr bwMode="auto">
          <a:xfrm>
            <a:off x="6858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23"/>
          <p:cNvSpPr>
            <a:spLocks noChangeArrowheads="1"/>
          </p:cNvSpPr>
          <p:nvPr/>
        </p:nvSpPr>
        <p:spPr bwMode="auto">
          <a:xfrm>
            <a:off x="1066800" y="1662113"/>
            <a:ext cx="381000" cy="242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24"/>
          <p:cNvSpPr>
            <a:spLocks noChangeShapeType="1"/>
          </p:cNvSpPr>
          <p:nvPr/>
        </p:nvSpPr>
        <p:spPr bwMode="auto">
          <a:xfrm>
            <a:off x="685800" y="17430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0" name="Line 25"/>
          <p:cNvSpPr>
            <a:spLocks noChangeShapeType="1"/>
          </p:cNvSpPr>
          <p:nvPr/>
        </p:nvSpPr>
        <p:spPr bwMode="auto">
          <a:xfrm>
            <a:off x="685800" y="18240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30"/>
          <p:cNvSpPr txBox="1">
            <a:spLocks noChangeArrowheads="1"/>
          </p:cNvSpPr>
          <p:nvPr/>
        </p:nvSpPr>
        <p:spPr bwMode="auto">
          <a:xfrm>
            <a:off x="533400" y="1981200"/>
            <a:ext cx="10668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M1: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1 &lt;= A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&lt;= 250</a:t>
            </a:r>
            <a:endParaRPr lang="en-US" sz="2000" dirty="0"/>
          </a:p>
        </p:txBody>
      </p:sp>
      <p:sp>
        <p:nvSpPr>
          <p:cNvPr id="133" name="Text Box 30"/>
          <p:cNvSpPr txBox="1">
            <a:spLocks noChangeArrowheads="1"/>
          </p:cNvSpPr>
          <p:nvPr/>
        </p:nvSpPr>
        <p:spPr bwMode="auto">
          <a:xfrm>
            <a:off x="2057400" y="1981200"/>
            <a:ext cx="12954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M2: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251</a:t>
            </a:r>
            <a:r>
              <a:rPr lang="en-US" sz="2000" dirty="0" smtClean="0"/>
              <a:t> &lt;= A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&lt;= 500</a:t>
            </a:r>
            <a:endParaRPr lang="en-US" sz="2000" dirty="0"/>
          </a:p>
        </p:txBody>
      </p:sp>
      <p:sp>
        <p:nvSpPr>
          <p:cNvPr id="134" name="Text Box 30"/>
          <p:cNvSpPr txBox="1">
            <a:spLocks noChangeArrowheads="1"/>
          </p:cNvSpPr>
          <p:nvPr/>
        </p:nvSpPr>
        <p:spPr bwMode="auto">
          <a:xfrm>
            <a:off x="7543800" y="1981785"/>
            <a:ext cx="14478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M5: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1001 &lt;= A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&lt;= 1250</a:t>
            </a:r>
            <a:endParaRPr lang="en-US" sz="2000" dirty="0"/>
          </a:p>
        </p:txBody>
      </p:sp>
      <p:sp>
        <p:nvSpPr>
          <p:cNvPr id="135" name="Line 25"/>
          <p:cNvSpPr>
            <a:spLocks noChangeShapeType="1"/>
          </p:cNvSpPr>
          <p:nvPr/>
        </p:nvSpPr>
        <p:spPr bwMode="auto">
          <a:xfrm>
            <a:off x="4572000" y="41100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6" name="Line 25"/>
          <p:cNvSpPr>
            <a:spLocks noChangeShapeType="1"/>
          </p:cNvSpPr>
          <p:nvPr/>
        </p:nvSpPr>
        <p:spPr bwMode="auto">
          <a:xfrm>
            <a:off x="2819400" y="41100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7" name="Line 25"/>
          <p:cNvSpPr>
            <a:spLocks noChangeShapeType="1"/>
          </p:cNvSpPr>
          <p:nvPr/>
        </p:nvSpPr>
        <p:spPr bwMode="auto">
          <a:xfrm>
            <a:off x="6324600" y="41100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8" name="Line 25"/>
          <p:cNvSpPr>
            <a:spLocks noChangeShapeType="1"/>
          </p:cNvSpPr>
          <p:nvPr/>
        </p:nvSpPr>
        <p:spPr bwMode="auto">
          <a:xfrm>
            <a:off x="8077200" y="41100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9" name="Line 25"/>
          <p:cNvSpPr>
            <a:spLocks noChangeShapeType="1"/>
          </p:cNvSpPr>
          <p:nvPr/>
        </p:nvSpPr>
        <p:spPr bwMode="auto">
          <a:xfrm>
            <a:off x="685800" y="3805238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0" name="Text Box 30"/>
          <p:cNvSpPr txBox="1">
            <a:spLocks noChangeArrowheads="1"/>
          </p:cNvSpPr>
          <p:nvPr/>
        </p:nvSpPr>
        <p:spPr bwMode="auto">
          <a:xfrm>
            <a:off x="304800" y="4191585"/>
            <a:ext cx="13716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M6: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1251</a:t>
            </a:r>
            <a:r>
              <a:rPr lang="en-US" sz="2000" dirty="0" smtClean="0"/>
              <a:t> &lt;= A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&lt;= 1500</a:t>
            </a:r>
            <a:endParaRPr lang="en-US" sz="2000" dirty="0"/>
          </a:p>
        </p:txBody>
      </p:sp>
      <p:sp>
        <p:nvSpPr>
          <p:cNvPr id="141" name="Text Box 30"/>
          <p:cNvSpPr txBox="1">
            <a:spLocks noChangeArrowheads="1"/>
          </p:cNvSpPr>
          <p:nvPr/>
        </p:nvSpPr>
        <p:spPr bwMode="auto">
          <a:xfrm>
            <a:off x="2057400" y="4191585"/>
            <a:ext cx="14478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M7: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1501</a:t>
            </a:r>
            <a:r>
              <a:rPr lang="en-US" sz="2000" dirty="0" smtClean="0"/>
              <a:t> &lt;= A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&lt;= 1750</a:t>
            </a:r>
            <a:endParaRPr lang="en-US" sz="2000" dirty="0"/>
          </a:p>
        </p:txBody>
      </p:sp>
      <p:sp>
        <p:nvSpPr>
          <p:cNvPr id="142" name="Text Box 30"/>
          <p:cNvSpPr txBox="1">
            <a:spLocks noChangeArrowheads="1"/>
          </p:cNvSpPr>
          <p:nvPr/>
        </p:nvSpPr>
        <p:spPr bwMode="auto">
          <a:xfrm>
            <a:off x="7543800" y="4191585"/>
            <a:ext cx="14478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M10: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2251</a:t>
            </a:r>
            <a:r>
              <a:rPr lang="en-US" sz="2000" dirty="0" smtClean="0"/>
              <a:t> &lt;= A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&lt;= 2500</a:t>
            </a:r>
            <a:endParaRPr lang="en-US" sz="2000" dirty="0"/>
          </a:p>
        </p:txBody>
      </p:sp>
      <p:sp>
        <p:nvSpPr>
          <p:cNvPr id="143" name="AutoShape 3"/>
          <p:cNvSpPr>
            <a:spLocks noChangeArrowheads="1"/>
          </p:cNvSpPr>
          <p:nvPr/>
        </p:nvSpPr>
        <p:spPr bwMode="auto">
          <a:xfrm>
            <a:off x="3962400" y="3429000"/>
            <a:ext cx="1447800" cy="8382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 smtClean="0"/>
              <a:t>R1</a:t>
            </a:r>
            <a:endParaRPr lang="en-US" sz="2800" b="1" dirty="0"/>
          </a:p>
        </p:txBody>
      </p:sp>
      <p:sp>
        <p:nvSpPr>
          <p:cNvPr id="144" name="AutoShape 3"/>
          <p:cNvSpPr>
            <a:spLocks noChangeArrowheads="1"/>
          </p:cNvSpPr>
          <p:nvPr/>
        </p:nvSpPr>
        <p:spPr bwMode="auto">
          <a:xfrm>
            <a:off x="5943600" y="3429000"/>
            <a:ext cx="1447800" cy="838200"/>
          </a:xfrm>
          <a:prstGeom prst="can">
            <a:avLst>
              <a:gd name="adj" fmla="val 21273"/>
            </a:avLst>
          </a:prstGeom>
          <a:solidFill>
            <a:srgbClr val="CC9900">
              <a:alpha val="65097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 smtClean="0"/>
              <a:t>R2</a:t>
            </a:r>
            <a:endParaRPr lang="en-US" sz="2800" b="1" dirty="0"/>
          </a:p>
        </p:txBody>
      </p:sp>
      <p:sp>
        <p:nvSpPr>
          <p:cNvPr id="145" name="Text Box 30"/>
          <p:cNvSpPr txBox="1">
            <a:spLocks noChangeArrowheads="1"/>
          </p:cNvSpPr>
          <p:nvPr/>
        </p:nvSpPr>
        <p:spPr bwMode="auto">
          <a:xfrm>
            <a:off x="3200400" y="2822962"/>
            <a:ext cx="2438400" cy="68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Send records with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1</a:t>
            </a:r>
            <a:r>
              <a:rPr lang="en-US" sz="2000" dirty="0" smtClean="0"/>
              <a:t> &lt;= A &lt;= 1250</a:t>
            </a:r>
            <a:endParaRPr lang="en-US" sz="2000" dirty="0"/>
          </a:p>
        </p:txBody>
      </p:sp>
      <p:sp>
        <p:nvSpPr>
          <p:cNvPr id="146" name="Text Box 30"/>
          <p:cNvSpPr txBox="1">
            <a:spLocks noChangeArrowheads="1"/>
          </p:cNvSpPr>
          <p:nvPr/>
        </p:nvSpPr>
        <p:spPr bwMode="auto">
          <a:xfrm>
            <a:off x="5410200" y="2822962"/>
            <a:ext cx="2438400" cy="68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Send records with </a:t>
            </a:r>
          </a:p>
          <a:p>
            <a:pPr algn="ctr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1251 </a:t>
            </a:r>
            <a:r>
              <a:rPr lang="en-US" sz="2000" dirty="0" smtClean="0"/>
              <a:t>&lt;= A &lt;= 2500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72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Partitioning and Load Balancing</a:t>
            </a:r>
            <a:endParaRPr 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10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Looking at data as Key-Value pairs </a:t>
            </a:r>
          </a:p>
          <a:p>
            <a:pPr eaLnBrk="1" hangingPunct="1"/>
            <a:r>
              <a:rPr lang="en-US" dirty="0"/>
              <a:t>The Map Vs. Reduce model of parallel </a:t>
            </a:r>
            <a:r>
              <a:rPr lang="en-US" dirty="0" smtClean="0"/>
              <a:t>execution</a:t>
            </a:r>
          </a:p>
          <a:p>
            <a:pPr eaLnBrk="1" hangingPunct="1"/>
            <a:r>
              <a:rPr lang="en-US" dirty="0" smtClean="0"/>
              <a:t>Partitioning:</a:t>
            </a:r>
          </a:p>
          <a:p>
            <a:pPr lvl="1" eaLnBrk="1" hangingPunct="1"/>
            <a:r>
              <a:rPr lang="en-US" dirty="0" smtClean="0"/>
              <a:t>Range Partitioning</a:t>
            </a:r>
          </a:p>
          <a:p>
            <a:pPr lvl="1" eaLnBrk="1" hangingPunct="1"/>
            <a:r>
              <a:rPr lang="en-US" dirty="0" smtClean="0"/>
              <a:t>Hash partitioning</a:t>
            </a:r>
          </a:p>
          <a:p>
            <a:pPr lvl="1" eaLnBrk="1" hangingPunct="1"/>
            <a:r>
              <a:rPr lang="en-US" dirty="0" smtClean="0"/>
              <a:t>List partitioning</a:t>
            </a:r>
          </a:p>
          <a:p>
            <a:pPr eaLnBrk="1" hangingPunct="1"/>
            <a:r>
              <a:rPr lang="en-US" dirty="0" smtClean="0"/>
              <a:t>The Shuffle step in parallel execution</a:t>
            </a:r>
          </a:p>
          <a:p>
            <a:pPr eaLnBrk="1" hangingPunct="1"/>
            <a:r>
              <a:rPr lang="en-US" dirty="0" smtClean="0"/>
              <a:t>Load balancing and skew problems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47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Sam</a:t>
            </a:r>
            <a:r>
              <a:rPr lang="en-US" sz="3600" dirty="0" smtClean="0"/>
              <a:t>e example (contd.)</a:t>
            </a:r>
            <a:endParaRPr 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610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Suppose records in R are partitioned randomly across M1-M10. What, if anything, changes?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89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DFF0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66800" algn="l"/>
          </a:tabLst>
          <a:defRPr kumimoji="0" lang="en-US" sz="4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66800" algn="l"/>
          </a:tabLst>
          <a:defRPr kumimoji="0" lang="en-US" sz="4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1158</Words>
  <Application>Microsoft Macintosh PowerPoint</Application>
  <PresentationFormat>On-screen Show (4:3)</PresentationFormat>
  <Paragraphs>290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Default Design</vt:lpstr>
      <vt:lpstr>1_Title &amp; Bullets</vt:lpstr>
      <vt:lpstr>Edge</vt:lpstr>
      <vt:lpstr>凸显</vt:lpstr>
      <vt:lpstr>Data Engineering</vt:lpstr>
      <vt:lpstr>Introduction to Parallel Execution</vt:lpstr>
      <vt:lpstr>Example: At a Company</vt:lpstr>
      <vt:lpstr>Counting the number of records that will be read or transferred over the network in a parallel execution </vt:lpstr>
      <vt:lpstr>PowerPoint Presentation</vt:lpstr>
      <vt:lpstr>Counting exercise (contd.)</vt:lpstr>
      <vt:lpstr>PowerPoint Presentation</vt:lpstr>
      <vt:lpstr>Partitioning and Load Balancing</vt:lpstr>
      <vt:lpstr>Same example (contd.)</vt:lpstr>
      <vt:lpstr>Other Common Tasks that Need Parallel Execution</vt:lpstr>
      <vt:lpstr>Other Common Tasks that Need Parallel Execution</vt:lpstr>
      <vt:lpstr>Other Common Tasks that Need Parallel Execution</vt:lpstr>
      <vt:lpstr>Join Example: Store that Sells Cars</vt:lpstr>
      <vt:lpstr>Parallel Execution of Joins in MapReduce Style</vt:lpstr>
      <vt:lpstr>PowerPoint Presentation</vt:lpstr>
      <vt:lpstr>REDUCE-SIDE JOIN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216: Advanced Database Systems</dc:title>
  <dc:creator>Shivnath Babu</dc:creator>
  <cp:lastModifiedBy>Shivnath Babu</cp:lastModifiedBy>
  <cp:revision>472</cp:revision>
  <dcterms:created xsi:type="dcterms:W3CDTF">2006-08-27T00:21:58Z</dcterms:created>
  <dcterms:modified xsi:type="dcterms:W3CDTF">2015-09-07T04:41:39Z</dcterms:modified>
</cp:coreProperties>
</file>