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63" r:id="rId4"/>
    <p:sldId id="291" r:id="rId5"/>
    <p:sldId id="322" r:id="rId6"/>
    <p:sldId id="294" r:id="rId7"/>
    <p:sldId id="295" r:id="rId8"/>
    <p:sldId id="326" r:id="rId9"/>
    <p:sldId id="386" r:id="rId10"/>
    <p:sldId id="375" r:id="rId11"/>
    <p:sldId id="377" r:id="rId12"/>
    <p:sldId id="380" r:id="rId13"/>
    <p:sldId id="303" r:id="rId14"/>
    <p:sldId id="366" r:id="rId15"/>
    <p:sldId id="368" r:id="rId16"/>
    <p:sldId id="378" r:id="rId17"/>
    <p:sldId id="379" r:id="rId18"/>
    <p:sldId id="307" r:id="rId19"/>
    <p:sldId id="308" r:id="rId20"/>
    <p:sldId id="381" r:id="rId21"/>
    <p:sldId id="384" r:id="rId22"/>
    <p:sldId id="313" r:id="rId23"/>
    <p:sldId id="389" r:id="rId24"/>
    <p:sldId id="339" r:id="rId25"/>
    <p:sldId id="338" r:id="rId26"/>
    <p:sldId id="406" r:id="rId27"/>
    <p:sldId id="390" r:id="rId28"/>
    <p:sldId id="391" r:id="rId29"/>
    <p:sldId id="392" r:id="rId30"/>
    <p:sldId id="404" r:id="rId31"/>
    <p:sldId id="407" r:id="rId32"/>
    <p:sldId id="408" r:id="rId33"/>
    <p:sldId id="400" r:id="rId34"/>
    <p:sldId id="402" r:id="rId35"/>
    <p:sldId id="401" r:id="rId36"/>
    <p:sldId id="405" r:id="rId37"/>
    <p:sldId id="345" r:id="rId38"/>
    <p:sldId id="282" r:id="rId39"/>
    <p:sldId id="382" r:id="rId40"/>
    <p:sldId id="383" r:id="rId41"/>
    <p:sldId id="38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30D"/>
    <a:srgbClr val="880B08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66" autoAdjust="0"/>
  </p:normalViewPr>
  <p:slideViewPr>
    <p:cSldViewPr snapToGrid="0" snapToObjects="1" showGuides="1">
      <p:cViewPr varScale="1">
        <p:scale>
          <a:sx n="89" d="100"/>
          <a:sy n="89" d="100"/>
        </p:scale>
        <p:origin x="-1664" y="-112"/>
      </p:cViewPr>
      <p:guideLst>
        <p:guide orient="horz" pos="2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0D330-C69F-5240-A683-FEB7C654FCFA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D6E0256-1A64-BB41-8399-DF805CF52AF8}">
      <dgm:prSet phldrT="[Text]"/>
      <dgm:spPr/>
      <dgm:t>
        <a:bodyPr/>
        <a:lstStyle/>
        <a:p>
          <a:r>
            <a:rPr lang="en-US" dirty="0" smtClean="0"/>
            <a:t>1.0 Beta (End of Q2, 2014)</a:t>
          </a:r>
          <a:endParaRPr lang="en-US" dirty="0"/>
        </a:p>
      </dgm:t>
    </dgm:pt>
    <dgm:pt modelId="{0A8C66C5-D032-AE4E-B9F1-C10911DC33B4}" type="parTrans" cxnId="{536F9399-A69B-DF46-BB8C-8556DDFAE85C}">
      <dgm:prSet/>
      <dgm:spPr/>
      <dgm:t>
        <a:bodyPr/>
        <a:lstStyle/>
        <a:p>
          <a:endParaRPr lang="en-US"/>
        </a:p>
      </dgm:t>
    </dgm:pt>
    <dgm:pt modelId="{33E78995-3FC8-3648-9272-267A7A9175B2}" type="sibTrans" cxnId="{536F9399-A69B-DF46-BB8C-8556DDFAE85C}">
      <dgm:prSet/>
      <dgm:spPr/>
      <dgm:t>
        <a:bodyPr/>
        <a:lstStyle/>
        <a:p>
          <a:endParaRPr lang="en-US"/>
        </a:p>
      </dgm:t>
    </dgm:pt>
    <dgm:pt modelId="{C8D4F192-E13A-3C44-A348-6D25BE849A73}">
      <dgm:prSet phldrT="[Text]"/>
      <dgm:spPr/>
      <dgm:t>
        <a:bodyPr/>
        <a:lstStyle/>
        <a:p>
          <a:r>
            <a:rPr lang="en-US" dirty="0" smtClean="0"/>
            <a:t>1.0 GA (Q3, 2014)</a:t>
          </a:r>
          <a:endParaRPr lang="en-US" dirty="0"/>
        </a:p>
      </dgm:t>
    </dgm:pt>
    <dgm:pt modelId="{4563664B-679C-0048-B393-FC5AB338E517}" type="parTrans" cxnId="{00624002-276E-264C-AF36-6BDFB44F4013}">
      <dgm:prSet/>
      <dgm:spPr/>
      <dgm:t>
        <a:bodyPr/>
        <a:lstStyle/>
        <a:p>
          <a:endParaRPr lang="en-US"/>
        </a:p>
      </dgm:t>
    </dgm:pt>
    <dgm:pt modelId="{2A273A5A-8CE7-434C-B342-76B0A0BEAEFD}" type="sibTrans" cxnId="{00624002-276E-264C-AF36-6BDFB44F4013}">
      <dgm:prSet/>
      <dgm:spPr/>
      <dgm:t>
        <a:bodyPr/>
        <a:lstStyle/>
        <a:p>
          <a:endParaRPr lang="en-US"/>
        </a:p>
      </dgm:t>
    </dgm:pt>
    <dgm:pt modelId="{87ABD987-0AC9-7E46-8A91-ADDC3D4C11B6}" type="pres">
      <dgm:prSet presAssocID="{7610D330-C69F-5240-A683-FEB7C654FCFA}" presName="CompostProcess" presStyleCnt="0">
        <dgm:presLayoutVars>
          <dgm:dir/>
          <dgm:resizeHandles val="exact"/>
        </dgm:presLayoutVars>
      </dgm:prSet>
      <dgm:spPr/>
    </dgm:pt>
    <dgm:pt modelId="{587EDA1F-E841-164D-8697-33490286A3F6}" type="pres">
      <dgm:prSet presAssocID="{7610D330-C69F-5240-A683-FEB7C654FCFA}" presName="arrow" presStyleLbl="bgShp" presStyleIdx="0" presStyleCnt="1"/>
      <dgm:spPr/>
    </dgm:pt>
    <dgm:pt modelId="{63518EB6-C29A-AA46-8BC9-860FB33E949B}" type="pres">
      <dgm:prSet presAssocID="{7610D330-C69F-5240-A683-FEB7C654FCFA}" presName="linearProcess" presStyleCnt="0"/>
      <dgm:spPr/>
    </dgm:pt>
    <dgm:pt modelId="{FAE83017-4F71-424E-B380-173DA75AA594}" type="pres">
      <dgm:prSet presAssocID="{3D6E0256-1A64-BB41-8399-DF805CF52AF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C3ABE-9D53-7B4A-87D7-248BF1DC7D1F}" type="pres">
      <dgm:prSet presAssocID="{33E78995-3FC8-3648-9272-267A7A9175B2}" presName="sibTrans" presStyleCnt="0"/>
      <dgm:spPr/>
    </dgm:pt>
    <dgm:pt modelId="{854CDD7D-FB4A-324C-9E3A-5B2EB4150C52}" type="pres">
      <dgm:prSet presAssocID="{C8D4F192-E13A-3C44-A348-6D25BE849A7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F9399-A69B-DF46-BB8C-8556DDFAE85C}" srcId="{7610D330-C69F-5240-A683-FEB7C654FCFA}" destId="{3D6E0256-1A64-BB41-8399-DF805CF52AF8}" srcOrd="0" destOrd="0" parTransId="{0A8C66C5-D032-AE4E-B9F1-C10911DC33B4}" sibTransId="{33E78995-3FC8-3648-9272-267A7A9175B2}"/>
    <dgm:cxn modelId="{3B31610C-584F-9C4A-8805-743873026F4D}" type="presOf" srcId="{3D6E0256-1A64-BB41-8399-DF805CF52AF8}" destId="{FAE83017-4F71-424E-B380-173DA75AA594}" srcOrd="0" destOrd="0" presId="urn:microsoft.com/office/officeart/2005/8/layout/hProcess9"/>
    <dgm:cxn modelId="{7ABCFB48-311A-274E-BFFB-13FA70935189}" type="presOf" srcId="{7610D330-C69F-5240-A683-FEB7C654FCFA}" destId="{87ABD987-0AC9-7E46-8A91-ADDC3D4C11B6}" srcOrd="0" destOrd="0" presId="urn:microsoft.com/office/officeart/2005/8/layout/hProcess9"/>
    <dgm:cxn modelId="{00624002-276E-264C-AF36-6BDFB44F4013}" srcId="{7610D330-C69F-5240-A683-FEB7C654FCFA}" destId="{C8D4F192-E13A-3C44-A348-6D25BE849A73}" srcOrd="1" destOrd="0" parTransId="{4563664B-679C-0048-B393-FC5AB338E517}" sibTransId="{2A273A5A-8CE7-434C-B342-76B0A0BEAEFD}"/>
    <dgm:cxn modelId="{E4ADBAD6-98A1-344D-931A-20B94081605A}" type="presOf" srcId="{C8D4F192-E13A-3C44-A348-6D25BE849A73}" destId="{854CDD7D-FB4A-324C-9E3A-5B2EB4150C52}" srcOrd="0" destOrd="0" presId="urn:microsoft.com/office/officeart/2005/8/layout/hProcess9"/>
    <dgm:cxn modelId="{9C462541-9473-224D-ABEA-1CE6A717092A}" type="presParOf" srcId="{87ABD987-0AC9-7E46-8A91-ADDC3D4C11B6}" destId="{587EDA1F-E841-164D-8697-33490286A3F6}" srcOrd="0" destOrd="0" presId="urn:microsoft.com/office/officeart/2005/8/layout/hProcess9"/>
    <dgm:cxn modelId="{FE040E31-6054-5D4A-BFC4-C956B443658A}" type="presParOf" srcId="{87ABD987-0AC9-7E46-8A91-ADDC3D4C11B6}" destId="{63518EB6-C29A-AA46-8BC9-860FB33E949B}" srcOrd="1" destOrd="0" presId="urn:microsoft.com/office/officeart/2005/8/layout/hProcess9"/>
    <dgm:cxn modelId="{0832124A-9A0A-484F-AB39-7BCC9323747E}" type="presParOf" srcId="{63518EB6-C29A-AA46-8BC9-860FB33E949B}" destId="{FAE83017-4F71-424E-B380-173DA75AA594}" srcOrd="0" destOrd="0" presId="urn:microsoft.com/office/officeart/2005/8/layout/hProcess9"/>
    <dgm:cxn modelId="{81A6D8D7-E239-5045-8DBB-B7EB95232A76}" type="presParOf" srcId="{63518EB6-C29A-AA46-8BC9-860FB33E949B}" destId="{C86C3ABE-9D53-7B4A-87D7-248BF1DC7D1F}" srcOrd="1" destOrd="0" presId="urn:microsoft.com/office/officeart/2005/8/layout/hProcess9"/>
    <dgm:cxn modelId="{261C4E0F-AA3A-3A49-BFE7-3B55D5F63E78}" type="presParOf" srcId="{63518EB6-C29A-AA46-8BC9-860FB33E949B}" destId="{854CDD7D-FB4A-324C-9E3A-5B2EB4150C5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EDA1F-E841-164D-8697-33490286A3F6}">
      <dsp:nvSpPr>
        <dsp:cNvPr id="0" name=""/>
        <dsp:cNvSpPr/>
      </dsp:nvSpPr>
      <dsp:spPr>
        <a:xfrm>
          <a:off x="617219" y="0"/>
          <a:ext cx="6995160" cy="15214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83017-4F71-424E-B380-173DA75AA594}">
      <dsp:nvSpPr>
        <dsp:cNvPr id="0" name=""/>
        <dsp:cNvSpPr/>
      </dsp:nvSpPr>
      <dsp:spPr>
        <a:xfrm>
          <a:off x="285403" y="456428"/>
          <a:ext cx="3729037" cy="608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1.0 Beta (End of Q2, 2014)</a:t>
          </a:r>
          <a:endParaRPr lang="en-US" sz="2500" kern="1200" dirty="0"/>
        </a:p>
      </dsp:txBody>
      <dsp:txXfrm>
        <a:off x="315111" y="486136"/>
        <a:ext cx="3669621" cy="549155"/>
      </dsp:txXfrm>
    </dsp:sp>
    <dsp:sp modelId="{854CDD7D-FB4A-324C-9E3A-5B2EB4150C52}">
      <dsp:nvSpPr>
        <dsp:cNvPr id="0" name=""/>
        <dsp:cNvSpPr/>
      </dsp:nvSpPr>
      <dsp:spPr>
        <a:xfrm>
          <a:off x="4215158" y="456428"/>
          <a:ext cx="3729037" cy="608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1.0 GA (Q3, 2014)</a:t>
          </a:r>
          <a:endParaRPr lang="en-US" sz="2500" kern="1200" dirty="0"/>
        </a:p>
      </dsp:txBody>
      <dsp:txXfrm>
        <a:off x="4244866" y="486136"/>
        <a:ext cx="3669621" cy="54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156F-0BA8-4B4F-9434-2D29491DB960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2A697-EA2C-8143-B1EB-E275A7D3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 of workloads exist for Big data, batch, machine learning, search, interactive SQL, Operational/user facing applications</a:t>
            </a:r>
          </a:p>
          <a:p>
            <a:r>
              <a:rPr lang="en-US" dirty="0" smtClean="0"/>
              <a:t>Apache Drill fits into the interactive SQL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B8A80-35B2-6A41-B9BE-646BE5A1E1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2A697-EA2C-8143-B1EB-E275A7D3A5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8932-7A25-5240-B9BA-D3C5466B7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EA04-FED2-4441-B74E-66F0FED9710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0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B8A80-35B2-6A41-B9BE-646BE5A1E1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8932-7A25-5240-B9BA-D3C5466B7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2A697-EA2C-8143-B1EB-E275A7D3A5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sz="2400" dirty="0" smtClean="0"/>
              <a:t>Analytics on Semi-Structured/Nested data</a:t>
            </a:r>
          </a:p>
          <a:p>
            <a:pPr lvl="1"/>
            <a:r>
              <a:rPr lang="en-US" sz="2000" dirty="0" smtClean="0"/>
              <a:t>Use standard SQL to query Nested data without upfront flattening/modeling</a:t>
            </a:r>
          </a:p>
          <a:p>
            <a:pPr lvl="1"/>
            <a:r>
              <a:rPr lang="en-US" sz="2000" dirty="0" smtClean="0"/>
              <a:t>Extensions to ANSI SQL to operate on nested data</a:t>
            </a:r>
          </a:p>
          <a:p>
            <a:pPr lvl="1"/>
            <a:r>
              <a:rPr lang="en-US" sz="2000" dirty="0" smtClean="0"/>
              <a:t>Generic architecture for a broad variety of nested data types (</a:t>
            </a:r>
            <a:r>
              <a:rPr lang="en-US" sz="2000" dirty="0" err="1" smtClean="0"/>
              <a:t>eg:JSON</a:t>
            </a:r>
            <a:r>
              <a:rPr lang="en-US" sz="2000" dirty="0" smtClean="0"/>
              <a:t>, BSON, XML, AVRO, Protocol Buffers)</a:t>
            </a:r>
          </a:p>
          <a:p>
            <a:pPr lvl="1"/>
            <a:endParaRPr lang="en-US" sz="2000" dirty="0" smtClean="0"/>
          </a:p>
          <a:p>
            <a:pPr lvl="0"/>
            <a:r>
              <a:rPr lang="en-US" sz="2400" dirty="0" smtClean="0"/>
              <a:t>Performance with ground up design for Nested data</a:t>
            </a:r>
          </a:p>
          <a:p>
            <a:pPr lvl="1"/>
            <a:r>
              <a:rPr lang="en-US" sz="2000" dirty="0" smtClean="0"/>
              <a:t>In-memory columnar/hierarchical data model enabling SQL processing directly on Nested data</a:t>
            </a:r>
          </a:p>
          <a:p>
            <a:pPr lvl="1"/>
            <a:r>
              <a:rPr lang="en-US" sz="2000" dirty="0" smtClean="0"/>
              <a:t>Push-down SQL functionality to </a:t>
            </a:r>
            <a:r>
              <a:rPr lang="en-US" sz="2000" dirty="0" err="1" smtClean="0"/>
              <a:t>HBase</a:t>
            </a:r>
            <a:r>
              <a:rPr lang="en-US" sz="2000" dirty="0" smtClean="0"/>
              <a:t> for query speed ups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2A697-EA2C-8143-B1EB-E275A7D3A5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3BA8-074F-D043-B3DE-9FCD15C994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39700"/>
            <a:ext cx="9144000" cy="1990725"/>
          </a:xfrm>
          <a:prstGeom prst="rect">
            <a:avLst/>
          </a:prstGeom>
          <a:solidFill>
            <a:srgbClr val="880B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 descr="ApacheDrillLogo2Inve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85" y="339619"/>
            <a:ext cx="3086100" cy="15367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044589"/>
            <a:ext cx="9144000" cy="844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R Transition Background (blue)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1963" y="1640723"/>
            <a:ext cx="530013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Transition Slide</a:t>
            </a:r>
            <a:endParaRPr lang="en-US" dirty="0"/>
          </a:p>
        </p:txBody>
      </p:sp>
      <p:pic>
        <p:nvPicPr>
          <p:cNvPr id="4" name="Picture 3" descr="MapR006_DphIV_app_ppt_elephant_rgb128-161-182.eps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225232"/>
            <a:ext cx="508000" cy="3302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 flipH="1">
            <a:off x="5093420" y="6324600"/>
            <a:ext cx="206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err="1">
                <a:solidFill>
                  <a:schemeClr val="bg1"/>
                </a:solidFill>
                <a:latin typeface="Arial"/>
                <a:cs typeface="Arial"/>
              </a:rPr>
              <a:t>MapR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 Technologies,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confidential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MapR006_DphIV_app_ppt_logotype_white_noBox_Jan2014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6272590"/>
            <a:ext cx="1109420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30842"/>
            <a:ext cx="8229600" cy="407122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2600" b="0">
                <a:solidFill>
                  <a:srgbClr val="2056D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603"/>
            <a:ext cx="8229600" cy="399302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009"/>
            <a:ext cx="8229600" cy="4671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012546"/>
            <a:ext cx="8229600" cy="442463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0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2B7-D80E-F34C-AD10-46B4B24A232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A33-D9A8-1C45-B268-A5A17586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448218"/>
            <a:ext cx="9144000" cy="409781"/>
          </a:xfrm>
          <a:prstGeom prst="rect">
            <a:avLst/>
          </a:prstGeom>
          <a:solidFill>
            <a:srgbClr val="880B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09538"/>
            <a:ext cx="9144000" cy="1143000"/>
          </a:xfrm>
          <a:prstGeom prst="rect">
            <a:avLst/>
          </a:prstGeom>
          <a:solidFill>
            <a:srgbClr val="880B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0180" y="6475399"/>
            <a:ext cx="1803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E8832B7-D80E-F34C-AD10-46B4B24A232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650" y="648433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21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B02A33-D9A8-1C45-B268-A5A175869C5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InvertedBit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087"/>
            <a:ext cx="1004240" cy="3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drill-dev@incubator.apache.org" TargetMode="External"/><Relationship Id="rId4" Type="http://schemas.openxmlformats.org/officeDocument/2006/relationships/hyperlink" Target="http://github.com/apache/incubator-drill/" TargetMode="External"/><Relationship Id="rId5" Type="http://schemas.openxmlformats.org/officeDocument/2006/relationships/hyperlink" Target="https://issues.apache.org/jira/browse/DRILL" TargetMode="External"/><Relationship Id="rId6" Type="http://schemas.openxmlformats.org/officeDocument/2006/relationships/hyperlink" Target="https://cwiki.apache.org/confluence/display/DRILL/Apache+Drill+in+10+Minutes" TargetMode="External"/><Relationship Id="rId7" Type="http://schemas.openxmlformats.org/officeDocument/2006/relationships/hyperlink" Target="http://incubator.apache.org/drill/" TargetMode="External"/><Relationship Id="rId8" Type="http://schemas.openxmlformats.org/officeDocument/2006/relationships/hyperlink" Target="https://cwiki.apache.org/confluence/display/DRILL/Apache+Drill+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rill-user@incubator.apache.or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Arial"/>
                <a:cs typeface="Arial"/>
              </a:rPr>
              <a:t>Building Highly Flexible, High Performance query engines - 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Highlights from Apache Drill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7473" y="3895558"/>
            <a:ext cx="4804611" cy="1752600"/>
          </a:xfrm>
        </p:spPr>
        <p:txBody>
          <a:bodyPr/>
          <a:lstStyle/>
          <a:p>
            <a:r>
              <a:rPr lang="en-US" dirty="0" smtClean="0"/>
              <a:t>       Neeraja Rentachintala</a:t>
            </a:r>
          </a:p>
          <a:p>
            <a:r>
              <a:rPr lang="en-US" sz="1600" dirty="0" smtClean="0"/>
              <a:t>       Director</a:t>
            </a:r>
            <a:r>
              <a:rPr lang="en-US" sz="1600" dirty="0"/>
              <a:t>, Product </a:t>
            </a:r>
            <a:r>
              <a:rPr lang="en-US" sz="1600" dirty="0" smtClean="0"/>
              <a:t>Management</a:t>
            </a:r>
          </a:p>
          <a:p>
            <a:r>
              <a:rPr lang="en-US" sz="1600" dirty="0" smtClean="0"/>
              <a:t> MapR Technologies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552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Flexible schema management</a:t>
            </a:r>
            <a:endParaRPr lang="en-US" sz="3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25512" y="2095411"/>
            <a:ext cx="2260327" cy="2763449"/>
            <a:chOff x="6432048" y="2362200"/>
            <a:chExt cx="1868113" cy="2278141"/>
          </a:xfrm>
        </p:grpSpPr>
        <p:grpSp>
          <p:nvGrpSpPr>
            <p:cNvPr id="43" name="Group 42"/>
            <p:cNvGrpSpPr/>
            <p:nvPr/>
          </p:nvGrpSpPr>
          <p:grpSpPr>
            <a:xfrm>
              <a:off x="6432048" y="2362200"/>
              <a:ext cx="1868113" cy="2278141"/>
              <a:chOff x="9524998" y="2212776"/>
              <a:chExt cx="2232401" cy="272238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9524998" y="2212776"/>
                <a:ext cx="2161302" cy="2722387"/>
                <a:chOff x="9524998" y="2212777"/>
                <a:chExt cx="1639746" cy="2065432"/>
              </a:xfrm>
            </p:grpSpPr>
            <p:sp>
              <p:nvSpPr>
                <p:cNvPr id="47" name="Freeform 13"/>
                <p:cNvSpPr>
                  <a:spLocks/>
                </p:cNvSpPr>
                <p:nvPr/>
              </p:nvSpPr>
              <p:spPr bwMode="auto">
                <a:xfrm>
                  <a:off x="9587993" y="2275771"/>
                  <a:ext cx="1527121" cy="1939444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" name="Freeform 14"/>
                <p:cNvSpPr>
                  <a:spLocks noEditPoints="1"/>
                </p:cNvSpPr>
                <p:nvPr/>
              </p:nvSpPr>
              <p:spPr bwMode="auto">
                <a:xfrm>
                  <a:off x="9524998" y="2212777"/>
                  <a:ext cx="1639746" cy="2065432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9605110" y="2412028"/>
                <a:ext cx="2152289" cy="191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/>
                    </a:solidFill>
                  </a:rPr>
                  <a:t> 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{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“ID”: 1,</a:t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“NAME”: “Fairmont San Francisco”,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“DESCRIPTION”: “Historic grandeur…”,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“AVG_REVIEWER_SCORE”: “4.3”,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“AMENITY”: </a:t>
                </a:r>
                <a:r>
                  <a:rPr lang="en-US" sz="800" b="1" dirty="0" smtClean="0">
                    <a:solidFill>
                      <a:srgbClr val="FF0000"/>
                    </a:solidFill>
                  </a:rPr>
                  <a:t>{“TYPE”: “gym”,</a:t>
                </a:r>
              </a:p>
              <a:p>
                <a:r>
                  <a:rPr lang="en-US" sz="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800" b="1" dirty="0" smtClean="0">
                    <a:solidFill>
                      <a:srgbClr val="FF0000"/>
                    </a:solidFill>
                  </a:rPr>
                  <a:t>                              DESCRIPTION: “fitness center”</a:t>
                </a:r>
              </a:p>
              <a:p>
                <a:r>
                  <a:rPr lang="en-US" sz="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800" b="1" dirty="0" smtClean="0">
                    <a:solidFill>
                      <a:srgbClr val="FF0000"/>
                    </a:solidFill>
                  </a:rPr>
                  <a:t>                           },</a:t>
                </a:r>
              </a:p>
              <a:p>
                <a:r>
                  <a:rPr lang="en-US" sz="800" b="1" dirty="0" smtClean="0">
                    <a:solidFill>
                      <a:schemeClr val="accent1"/>
                    </a:solidFill>
                  </a:rPr>
                  <a:t>                            {“TYPE”: “</a:t>
                </a:r>
                <a:r>
                  <a:rPr lang="en-US" sz="800" b="1" dirty="0" err="1" smtClean="0">
                    <a:solidFill>
                      <a:schemeClr val="accent1"/>
                    </a:solidFill>
                  </a:rPr>
                  <a:t>wifi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”,</a:t>
                </a:r>
              </a:p>
              <a:p>
                <a:r>
                  <a:rPr lang="en-US" sz="800" b="1" dirty="0" smtClean="0">
                    <a:solidFill>
                      <a:schemeClr val="accent1"/>
                    </a:solidFill>
                  </a:rPr>
                  <a:t>                             “DESCRIPTION”: “free </a:t>
                </a:r>
                <a:r>
                  <a:rPr lang="en-US" sz="800" b="1" dirty="0" err="1" smtClean="0">
                    <a:solidFill>
                      <a:schemeClr val="accent1"/>
                    </a:solidFill>
                  </a:rPr>
                  <a:t>wifi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”},</a:t>
                </a:r>
                <a:endParaRPr lang="en-US" sz="800" b="1" dirty="0">
                  <a:solidFill>
                    <a:schemeClr val="accent1"/>
                  </a:solidFill>
                </a:endParaRP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“RATE_TYPE”: “nightly”,</a:t>
                </a: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    “PRICE”: “$199”,</a:t>
                </a: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    “REVIEWS”: [“review_1”, “review_2”],</a:t>
                </a: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    “ATTRACTIONS”: “Chinatown”,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 smtClean="0">
                    <a:solidFill>
                      <a:schemeClr val="accent1"/>
                    </a:solidFill>
                  </a:rPr>
                  <a:t>  }</a:t>
                </a:r>
                <a:endParaRPr lang="en-US" sz="8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149343" y="4281251"/>
              <a:ext cx="1031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spc="-50" dirty="0" smtClean="0">
                  <a:solidFill>
                    <a:schemeClr val="accent1"/>
                  </a:solidFill>
                </a:rPr>
                <a:t>JSON</a:t>
              </a:r>
              <a:endParaRPr lang="en-US" sz="1400" b="1" spc="-5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0" y="3016160"/>
            <a:ext cx="143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SQL solutions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1603433" y="3146498"/>
            <a:ext cx="3722079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21502" y="3071292"/>
            <a:ext cx="3993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F261D"/>
                </a:solidFill>
              </a:rPr>
              <a:t>X</a:t>
            </a:r>
            <a:endParaRPr lang="en-US" sz="3200" b="1" dirty="0">
              <a:solidFill>
                <a:srgbClr val="7F261D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282703" y="3140152"/>
            <a:ext cx="105361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883533"/>
              </p:ext>
            </p:extLst>
          </p:nvPr>
        </p:nvGraphicFramePr>
        <p:xfrm>
          <a:off x="2521502" y="2644616"/>
          <a:ext cx="1664610" cy="64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05"/>
                <a:gridCol w="832305"/>
              </a:tblGrid>
              <a:tr h="197670"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HotelID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AmenityID</a:t>
                      </a:r>
                      <a:endParaRPr lang="en-US" sz="800" b="0" dirty="0"/>
                    </a:p>
                  </a:txBody>
                  <a:tcPr/>
                </a:tc>
              </a:tr>
              <a:tr h="2020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21338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432309"/>
              </p:ext>
            </p:extLst>
          </p:nvPr>
        </p:nvGraphicFramePr>
        <p:xfrm>
          <a:off x="2569081" y="3146498"/>
          <a:ext cx="1624227" cy="90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09"/>
                <a:gridCol w="541409"/>
                <a:gridCol w="541409"/>
              </a:tblGrid>
              <a:tr h="278935"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ID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Description</a:t>
                      </a:r>
                      <a:endParaRPr lang="en-US" sz="800" b="0" dirty="0"/>
                    </a:p>
                  </a:txBody>
                  <a:tcPr/>
                </a:tc>
              </a:tr>
              <a:tr h="27893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Gym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Fitness center</a:t>
                      </a:r>
                      <a:endParaRPr lang="en-US" sz="800" dirty="0"/>
                    </a:p>
                  </a:txBody>
                  <a:tcPr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Free </a:t>
                      </a:r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94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64" grpId="0"/>
      <p:bldP spid="64" grpId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772964" y="2545274"/>
            <a:ext cx="57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Drill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372048" y="1998817"/>
            <a:ext cx="2188338" cy="2678902"/>
            <a:chOff x="6432048" y="2362200"/>
            <a:chExt cx="1868113" cy="2278141"/>
          </a:xfrm>
        </p:grpSpPr>
        <p:grpSp>
          <p:nvGrpSpPr>
            <p:cNvPr id="74" name="Group 73"/>
            <p:cNvGrpSpPr/>
            <p:nvPr/>
          </p:nvGrpSpPr>
          <p:grpSpPr>
            <a:xfrm>
              <a:off x="6432048" y="2362200"/>
              <a:ext cx="1868113" cy="2278141"/>
              <a:chOff x="9524998" y="2212776"/>
              <a:chExt cx="2232401" cy="2722387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524998" y="2212776"/>
                <a:ext cx="2161302" cy="2722387"/>
                <a:chOff x="9524998" y="2212777"/>
                <a:chExt cx="1639746" cy="2065432"/>
              </a:xfrm>
            </p:grpSpPr>
            <p:sp>
              <p:nvSpPr>
                <p:cNvPr id="78" name="Freeform 13"/>
                <p:cNvSpPr>
                  <a:spLocks/>
                </p:cNvSpPr>
                <p:nvPr/>
              </p:nvSpPr>
              <p:spPr bwMode="auto">
                <a:xfrm>
                  <a:off x="9587993" y="2275771"/>
                  <a:ext cx="1527121" cy="1939444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Freeform 14"/>
                <p:cNvSpPr>
                  <a:spLocks noEditPoints="1"/>
                </p:cNvSpPr>
                <p:nvPr/>
              </p:nvSpPr>
              <p:spPr bwMode="auto">
                <a:xfrm>
                  <a:off x="9524998" y="2212777"/>
                  <a:ext cx="1639746" cy="2065432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9605111" y="2412028"/>
                <a:ext cx="2152288" cy="212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accent1"/>
                    </a:solidFill>
                  </a:rPr>
                  <a:t> </a:t>
                </a:r>
                <a:r>
                  <a:rPr lang="en-US" sz="900" b="1" dirty="0" smtClean="0">
                    <a:solidFill>
                      <a:schemeClr val="accent1"/>
                    </a:solidFill>
                  </a:rPr>
                  <a:t>{</a:t>
                </a:r>
                <a:r>
                  <a:rPr lang="en-US" sz="9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900" b="1" dirty="0">
                    <a:solidFill>
                      <a:schemeClr val="accent1"/>
                    </a:solidFill>
                  </a:rPr>
                </a:br>
                <a:r>
                  <a:rPr lang="en-US" sz="9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>   “ID”: 1,</a:t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“NAME”: “Fairmont San Francisco”,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“DESCRIPTION”: “Historic grandeur…”,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“AVG_REVIEWER_SCORE”: “4.3”,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“AMENITY”: </a:t>
                </a:r>
                <a:r>
                  <a:rPr lang="en-US" sz="800" b="1" dirty="0" smtClean="0">
                    <a:solidFill>
                      <a:srgbClr val="FF0000"/>
                    </a:solidFill>
                  </a:rPr>
                  <a:t>{“TYPE”: “gym”,</a:t>
                </a:r>
              </a:p>
              <a:p>
                <a:r>
                  <a:rPr lang="en-US" sz="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800" b="1" dirty="0" smtClean="0">
                    <a:solidFill>
                      <a:srgbClr val="FF0000"/>
                    </a:solidFill>
                  </a:rPr>
                  <a:t>                              DESCRIPTION: “fitness center”</a:t>
                </a:r>
              </a:p>
              <a:p>
                <a:r>
                  <a:rPr lang="en-US" sz="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800" b="1" dirty="0" smtClean="0">
                    <a:solidFill>
                      <a:srgbClr val="FF0000"/>
                    </a:solidFill>
                  </a:rPr>
                  <a:t>                           },</a:t>
                </a:r>
              </a:p>
              <a:p>
                <a:r>
                  <a:rPr lang="en-US" sz="800" b="1" dirty="0" smtClean="0">
                    <a:solidFill>
                      <a:schemeClr val="accent1"/>
                    </a:solidFill>
                  </a:rPr>
                  <a:t>                            {“TYPE”: “</a:t>
                </a:r>
                <a:r>
                  <a:rPr lang="en-US" sz="800" b="1" dirty="0" err="1" smtClean="0">
                    <a:solidFill>
                      <a:schemeClr val="accent1"/>
                    </a:solidFill>
                  </a:rPr>
                  <a:t>wifi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”,</a:t>
                </a:r>
              </a:p>
              <a:p>
                <a:r>
                  <a:rPr lang="en-US" sz="800" b="1" dirty="0" smtClean="0">
                    <a:solidFill>
                      <a:schemeClr val="accent1"/>
                    </a:solidFill>
                  </a:rPr>
                  <a:t>                             “DESCRIPTION”: “free </a:t>
                </a:r>
                <a:r>
                  <a:rPr lang="en-US" sz="800" b="1" dirty="0" err="1" smtClean="0">
                    <a:solidFill>
                      <a:schemeClr val="accent1"/>
                    </a:solidFill>
                  </a:rPr>
                  <a:t>wifi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”},</a:t>
                </a:r>
                <a:endParaRPr lang="en-US" sz="800" b="1" dirty="0">
                  <a:solidFill>
                    <a:schemeClr val="accent1"/>
                  </a:solidFill>
                </a:endParaRP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  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“RATE_TYPE”: “nightly”,</a:t>
                </a: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    “PRICE”: “$199”,</a:t>
                </a: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    “REVIEWS”: [“review_1”, “review_2”],</a:t>
                </a:r>
              </a:p>
              <a:p>
                <a:r>
                  <a:rPr lang="en-US" sz="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800" b="1" dirty="0" smtClean="0">
                    <a:solidFill>
                      <a:schemeClr val="accent1"/>
                    </a:solidFill>
                  </a:rPr>
                  <a:t>    “ATTRACTIONS”: “Chinatown”,</a:t>
                </a:r>
                <a:r>
                  <a:rPr lang="en-US" sz="800" b="1" dirty="0">
                    <a:solidFill>
                      <a:schemeClr val="accent1"/>
                    </a:solidFill>
                  </a:rPr>
                  <a:t/>
                </a:r>
                <a:br>
                  <a:rPr lang="en-US" sz="800" b="1" dirty="0">
                    <a:solidFill>
                      <a:schemeClr val="accent1"/>
                    </a:solidFill>
                  </a:rPr>
                </a:br>
                <a:r>
                  <a:rPr lang="en-US" sz="800" b="1" dirty="0" smtClean="0">
                    <a:solidFill>
                      <a:schemeClr val="accent1"/>
                    </a:solidFill>
                  </a:rPr>
                  <a:t>  }</a:t>
                </a:r>
                <a:endParaRPr lang="en-US" sz="8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49343" y="4281251"/>
              <a:ext cx="1031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spc="-50" dirty="0" smtClean="0">
                  <a:solidFill>
                    <a:schemeClr val="accent1"/>
                  </a:solidFill>
                </a:rPr>
                <a:t>JSON</a:t>
              </a:r>
              <a:endParaRPr lang="en-US" sz="1400" b="1" spc="-5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1282605" y="3395872"/>
            <a:ext cx="308944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1349139" y="2562157"/>
            <a:ext cx="906135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3465911" y="2545274"/>
            <a:ext cx="906135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30705" y="3402649"/>
            <a:ext cx="14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Drill</a:t>
            </a:r>
            <a:endParaRPr lang="en-US" dirty="0"/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66534" y="138041"/>
            <a:ext cx="8464451" cy="839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Flexible schema management</a:t>
            </a:r>
            <a:endParaRPr lang="en-US" sz="3600" dirty="0"/>
          </a:p>
        </p:txBody>
      </p:sp>
      <p:graphicFrame>
        <p:nvGraphicFramePr>
          <p:cNvPr id="2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615505"/>
              </p:ext>
            </p:extLst>
          </p:nvPr>
        </p:nvGraphicFramePr>
        <p:xfrm>
          <a:off x="2209833" y="2004002"/>
          <a:ext cx="1664610" cy="64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05"/>
                <a:gridCol w="832305"/>
              </a:tblGrid>
              <a:tr h="197670"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HotelID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AmenityID</a:t>
                      </a:r>
                      <a:endParaRPr lang="en-US" sz="800" b="0" dirty="0"/>
                    </a:p>
                  </a:txBody>
                  <a:tcPr/>
                </a:tc>
              </a:tr>
              <a:tr h="2020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21338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633536"/>
              </p:ext>
            </p:extLst>
          </p:nvPr>
        </p:nvGraphicFramePr>
        <p:xfrm>
          <a:off x="2209833" y="2368229"/>
          <a:ext cx="1624227" cy="90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09"/>
                <a:gridCol w="541409"/>
                <a:gridCol w="541409"/>
              </a:tblGrid>
              <a:tr h="278935"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ID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Description</a:t>
                      </a:r>
                      <a:endParaRPr lang="en-US" sz="800" b="0" dirty="0"/>
                    </a:p>
                  </a:txBody>
                  <a:tcPr/>
                </a:tc>
              </a:tr>
              <a:tr h="27893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Gym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Fitness center</a:t>
                      </a:r>
                      <a:endParaRPr lang="en-US" sz="800" dirty="0"/>
                    </a:p>
                  </a:txBody>
                  <a:tcPr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Free </a:t>
                      </a:r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45268" y="4907434"/>
            <a:ext cx="8385717" cy="1026529"/>
          </a:xfrm>
          <a:prstGeom prst="rect">
            <a:avLst/>
          </a:prstGeom>
          <a:solidFill>
            <a:srgbClr val="2D7E9B"/>
          </a:solidFill>
          <a:ln>
            <a:noFill/>
          </a:ln>
          <a:effectLst>
            <a:outerShdw blurRad="76200" sx="101000" sy="101000" algn="ctr" rotWithShape="0">
              <a:prstClr val="black">
                <a:alpha val="31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en-US" b="1" dirty="0" smtClean="0">
                <a:solidFill>
                  <a:schemeClr val="bg1"/>
                </a:solidFill>
              </a:rPr>
              <a:t>Drill </a:t>
            </a:r>
            <a:r>
              <a:rPr lang="en-US" b="1" dirty="0" err="1" smtClean="0">
                <a:solidFill>
                  <a:schemeClr val="bg1"/>
                </a:solidFill>
              </a:rPr>
              <a:t>doesn</a:t>
            </a:r>
            <a:r>
              <a:rPr lang="fr-FR" b="1" dirty="0" smtClean="0">
                <a:solidFill>
                  <a:schemeClr val="bg1"/>
                </a:solidFill>
              </a:rPr>
              <a:t>’</a:t>
            </a:r>
            <a:r>
              <a:rPr lang="en-US" b="1" dirty="0" smtClean="0">
                <a:solidFill>
                  <a:schemeClr val="bg1"/>
                </a:solidFill>
              </a:rPr>
              <a:t>t require any schema definitions to query data making it faster to get insights from data for users. Drill leverages schema definitions if exists.</a:t>
            </a:r>
          </a:p>
        </p:txBody>
      </p:sp>
    </p:spTree>
    <p:extLst>
      <p:ext uri="{BB962C8B-B14F-4D97-AF65-F5344CB8AC3E}">
        <p14:creationId xmlns:p14="http://schemas.microsoft.com/office/powerpoint/2010/main" val="2113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80" grpId="0" animBg="1"/>
      <p:bldP spid="87" grpId="0" animBg="1"/>
      <p:bldP spid="88" grpId="0" animBg="1"/>
      <p:bldP spid="89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Dynamic/schema-less queries</a:t>
            </a:r>
          </a:p>
          <a:p>
            <a:r>
              <a:rPr lang="en-US" sz="2800" dirty="0" smtClean="0"/>
              <a:t>Nested data</a:t>
            </a:r>
          </a:p>
          <a:p>
            <a:r>
              <a:rPr lang="en-US" sz="2800" dirty="0" smtClean="0"/>
              <a:t>Apache Hive </a:t>
            </a:r>
            <a:r>
              <a:rPr lang="en-US" sz="2800" dirty="0" smtClean="0"/>
              <a:t>integration</a:t>
            </a:r>
          </a:p>
          <a:p>
            <a:r>
              <a:rPr lang="en-US" sz="2800" dirty="0" smtClean="0"/>
              <a:t>ANSI SQL/BI tool integration</a:t>
            </a: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679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Querying files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84869" y="1469628"/>
            <a:ext cx="8641027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Direct queries on a local or a distributed file system (HDFS, S3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Configure one or more directories in file system as “Workspaces” 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hink of this as similar to schemas in </a:t>
            </a:r>
            <a:r>
              <a:rPr lang="en-US" sz="2000" dirty="0" smtClean="0"/>
              <a:t>databases</a:t>
            </a:r>
            <a:endParaRPr lang="en-US" sz="2000" dirty="0" smtClean="0"/>
          </a:p>
          <a:p>
            <a:pPr lvl="1"/>
            <a:r>
              <a:rPr lang="en-US" sz="2000" dirty="0" smtClean="0"/>
              <a:t>Default workspace points to “root” location</a:t>
            </a:r>
          </a:p>
          <a:p>
            <a:r>
              <a:rPr lang="en-US" sz="2400" dirty="0" smtClean="0"/>
              <a:t>Specify a single file or a directory as ‘Table’ within query</a:t>
            </a:r>
          </a:p>
          <a:p>
            <a:r>
              <a:rPr lang="en-US" sz="2400" dirty="0" smtClean="0"/>
              <a:t>Specify schema in query or let Drill discover </a:t>
            </a:r>
            <a:r>
              <a:rPr lang="en-US" sz="2400" dirty="0" smtClean="0"/>
              <a:t>it</a:t>
            </a:r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SELECT * FROM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dfs.users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.`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/home/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mapr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/sample-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data/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profiles.json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`</a:t>
            </a:r>
          </a:p>
          <a:p>
            <a:pPr lvl="1"/>
            <a:endParaRPr lang="en-US" sz="1600" b="1" dirty="0" smtClean="0">
              <a:solidFill>
                <a:schemeClr val="accent3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 	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urier"/>
              <a:cs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>
              <a:buFontTx/>
              <a:buChar char="-"/>
            </a:pP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51211"/>
              </p:ext>
            </p:extLst>
          </p:nvPr>
        </p:nvGraphicFramePr>
        <p:xfrm>
          <a:off x="1001740" y="5175401"/>
          <a:ext cx="6096000" cy="1193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17723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dfs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 system as data source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users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Workspace (corresponds to a directory)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"/>
                          <a:cs typeface="Courier"/>
                        </a:rPr>
                        <a:t>/home/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"/>
                          <a:cs typeface="Courier"/>
                        </a:rPr>
                        <a:t>mapr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"/>
                          <a:cs typeface="Courier"/>
                        </a:rPr>
                        <a:t>/sample-data/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"/>
                          <a:cs typeface="Courier"/>
                        </a:rPr>
                        <a:t>profiles.json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Table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6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2" y="1600200"/>
            <a:ext cx="8930348" cy="4525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cs typeface="Calibri"/>
              </a:rPr>
              <a:t>Query </a:t>
            </a:r>
            <a:r>
              <a:rPr lang="en-US" sz="2200" dirty="0">
                <a:cs typeface="Calibri"/>
              </a:rPr>
              <a:t>on </a:t>
            </a:r>
            <a:r>
              <a:rPr lang="en-US" sz="2200" dirty="0" smtClean="0">
                <a:cs typeface="Calibri"/>
              </a:rPr>
              <a:t>single file</a:t>
            </a:r>
            <a:endParaRPr lang="en-US" sz="2200" dirty="0">
              <a:cs typeface="Calibri"/>
            </a:endParaRPr>
          </a:p>
          <a:p>
            <a:pPr marL="51435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SELECT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* FROM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dfs.logs.`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AppServerLogs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/2014/Jan/part0001.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txt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`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200" dirty="0" smtClean="0">
                <a:cs typeface="Calibri"/>
              </a:rPr>
              <a:t>Query on directory</a:t>
            </a: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SELECT * 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FROM 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dfs.logs.`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AppServerLogs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/2014/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Jan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`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where 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errorLevel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=1;</a:t>
            </a:r>
            <a:endParaRPr lang="en-US" sz="1800" dirty="0">
              <a:solidFill>
                <a:srgbClr val="4F6228"/>
              </a:solidFill>
              <a:latin typeface="Courier"/>
              <a:cs typeface="Courier"/>
            </a:endParaRPr>
          </a:p>
          <a:p>
            <a:r>
              <a:rPr lang="en-US" sz="2200" dirty="0">
                <a:cs typeface="Calibri"/>
              </a:rPr>
              <a:t>Joins on files</a:t>
            </a:r>
          </a:p>
          <a:p>
            <a:pPr marL="514350" lvl="1" indent="0">
              <a:buNone/>
            </a:pP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SELECT  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c.c_custkey,sum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o.o_totalprice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) </a:t>
            </a:r>
          </a:p>
          <a:p>
            <a:pPr marL="514350" lvl="1" indent="0">
              <a:buNone/>
            </a:pP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FROM</a:t>
            </a: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dfs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.`/home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mapr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tpch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customer.parquet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` c </a:t>
            </a:r>
            <a:endParaRPr lang="en-US" sz="1800" dirty="0" smtClean="0">
              <a:solidFill>
                <a:srgbClr val="4F6228"/>
              </a:solidFill>
              <a:latin typeface="Courier"/>
              <a:cs typeface="Courier"/>
            </a:endParaRPr>
          </a:p>
          <a:p>
            <a:pPr marL="514350" lvl="1" indent="0">
              <a:buNone/>
            </a:pP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JOIN</a:t>
            </a:r>
            <a:endParaRPr lang="en-US" sz="1800" dirty="0">
              <a:solidFill>
                <a:srgbClr val="4F6228"/>
              </a:solidFill>
              <a:latin typeface="Courier"/>
              <a:cs typeface="Courier"/>
            </a:endParaRP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dfs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.`/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home/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mapr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solidFill>
                  <a:srgbClr val="4F6228"/>
                </a:solidFill>
                <a:latin typeface="Courier"/>
                <a:cs typeface="Courier"/>
              </a:rPr>
              <a:t>tpch</a:t>
            </a: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/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orders.parquet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` o</a:t>
            </a: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	ON 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c.c_custkey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 = 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o.o_custkey</a:t>
            </a:r>
            <a:endParaRPr lang="en-US" sz="1800" dirty="0">
              <a:solidFill>
                <a:srgbClr val="4F6228"/>
              </a:solidFill>
              <a:latin typeface="Courier"/>
              <a:cs typeface="Courier"/>
            </a:endParaRPr>
          </a:p>
          <a:p>
            <a:pPr marL="514350" lvl="1" indent="0">
              <a:buNone/>
            </a:pP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GROUP BY 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c.c_custkey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 </a:t>
            </a:r>
            <a:endParaRPr lang="en-US" sz="1800" dirty="0" smtClean="0">
              <a:solidFill>
                <a:srgbClr val="4F6228"/>
              </a:solidFill>
              <a:latin typeface="Courier"/>
              <a:cs typeface="Courier"/>
            </a:endParaRP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4F6228"/>
                </a:solidFill>
                <a:latin typeface="Courier"/>
                <a:cs typeface="Courier"/>
              </a:rPr>
              <a:t>LIMIT 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0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49243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Querying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1457"/>
            <a:ext cx="8587393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Direct queries on </a:t>
            </a:r>
            <a:r>
              <a:rPr lang="en-US" sz="2400" dirty="0" err="1" smtClean="0">
                <a:latin typeface="Calibri"/>
                <a:cs typeface="Calibri"/>
              </a:rPr>
              <a:t>HBase</a:t>
            </a:r>
            <a:r>
              <a:rPr lang="en-US" sz="2400" dirty="0" smtClean="0">
                <a:latin typeface="Calibri"/>
                <a:cs typeface="Calibri"/>
              </a:rPr>
              <a:t> tables</a:t>
            </a:r>
          </a:p>
          <a:p>
            <a:pPr lvl="1"/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SELECT </a:t>
            </a:r>
            <a:r>
              <a:rPr lang="en-US" sz="1800" dirty="0" err="1">
                <a:solidFill>
                  <a:srgbClr val="4F6228"/>
                </a:solidFill>
                <a:latin typeface="Courier"/>
                <a:cs typeface="Courier"/>
              </a:rPr>
              <a:t>row_key</a:t>
            </a:r>
            <a:r>
              <a:rPr lang="en-US" sz="1800" dirty="0">
                <a:solidFill>
                  <a:srgbClr val="4F6228"/>
                </a:solidFill>
                <a:latin typeface="Courier"/>
                <a:cs typeface="Courier"/>
              </a:rPr>
              <a:t>, cf1.month, cf1.year FROM hbase.table1;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SELECT CONVERT_FROM(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row_key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, UTF-8) as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HotelName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 from FROM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HotelData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No need to define a parallel/overlay schema in Hive</a:t>
            </a:r>
          </a:p>
          <a:p>
            <a:r>
              <a:rPr lang="en-US" sz="2400" dirty="0" smtClean="0">
                <a:latin typeface="Calibri"/>
                <a:cs typeface="Calibri"/>
              </a:rPr>
              <a:t>Encode and Decode data from </a:t>
            </a:r>
            <a:r>
              <a:rPr lang="en-US" sz="2400" dirty="0" err="1" smtClean="0">
                <a:latin typeface="Calibri"/>
                <a:cs typeface="Calibri"/>
              </a:rPr>
              <a:t>HBase</a:t>
            </a:r>
            <a:r>
              <a:rPr lang="en-US" sz="2400" dirty="0" smtClean="0">
                <a:latin typeface="Calibri"/>
                <a:cs typeface="Calibri"/>
              </a:rPr>
              <a:t> using Convert functions</a:t>
            </a:r>
          </a:p>
          <a:p>
            <a:pPr lvl="1"/>
            <a:r>
              <a:rPr lang="en-US" sz="2000" dirty="0" err="1" smtClean="0">
                <a:latin typeface="Calibri"/>
                <a:cs typeface="Calibri"/>
              </a:rPr>
              <a:t>Convert_To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and </a:t>
            </a:r>
            <a:r>
              <a:rPr lang="en-US" sz="2000" dirty="0" err="1" smtClean="0">
                <a:latin typeface="Calibri"/>
                <a:cs typeface="Calibri"/>
              </a:rPr>
              <a:t>Convert_From</a:t>
            </a:r>
            <a:endParaRPr lang="en-US" sz="20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3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Nested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0" y="1600200"/>
            <a:ext cx="8502600" cy="4525963"/>
          </a:xfrm>
        </p:spPr>
        <p:txBody>
          <a:bodyPr>
            <a:normAutofit fontScale="85000" lnSpcReduction="20000"/>
          </a:bodyPr>
          <a:lstStyle/>
          <a:p>
            <a:pPr marL="514350" indent="-457200"/>
            <a:r>
              <a:rPr lang="en-US" sz="2800" dirty="0"/>
              <a:t>Nested data as first class entity: Extensions to SQL for nested data types, similar to </a:t>
            </a:r>
            <a:r>
              <a:rPr lang="en-US" sz="2800" dirty="0" err="1"/>
              <a:t>BigQuery</a:t>
            </a:r>
            <a:r>
              <a:rPr lang="en-US" sz="2800" dirty="0"/>
              <a:t>  </a:t>
            </a:r>
            <a:endParaRPr lang="en-US" sz="2800" dirty="0" smtClean="0"/>
          </a:p>
          <a:p>
            <a:pPr marL="514350" indent="-457200"/>
            <a:r>
              <a:rPr lang="en-US" sz="2800" dirty="0" smtClean="0"/>
              <a:t>No </a:t>
            </a:r>
            <a:r>
              <a:rPr lang="en-US" sz="2800" dirty="0"/>
              <a:t>upfront flattening/</a:t>
            </a:r>
            <a:r>
              <a:rPr lang="en-US" sz="2800" dirty="0" smtClean="0"/>
              <a:t>modeling required</a:t>
            </a:r>
          </a:p>
          <a:p>
            <a:pPr marL="514350" indent="-457200"/>
            <a:r>
              <a:rPr lang="en-US" sz="2800" dirty="0" smtClean="0"/>
              <a:t>Generic </a:t>
            </a:r>
            <a:r>
              <a:rPr lang="en-US" sz="2800" dirty="0"/>
              <a:t>architecture for a broad variety of nested data types (</a:t>
            </a:r>
            <a:r>
              <a:rPr lang="en-US" sz="2800" dirty="0" err="1"/>
              <a:t>eg:JSON</a:t>
            </a:r>
            <a:r>
              <a:rPr lang="en-US" sz="2800" dirty="0"/>
              <a:t>, BSON, XML, AVRO, Protocol Buffers</a:t>
            </a:r>
            <a:r>
              <a:rPr lang="en-US" sz="2800" dirty="0" smtClean="0"/>
              <a:t>)</a:t>
            </a:r>
          </a:p>
          <a:p>
            <a:pPr marL="514350" indent="-457200"/>
            <a:r>
              <a:rPr lang="en-US" sz="2800" dirty="0" smtClean="0"/>
              <a:t>Performance </a:t>
            </a:r>
            <a:r>
              <a:rPr lang="en-US" sz="2800" dirty="0"/>
              <a:t>with ground up design for </a:t>
            </a:r>
            <a:r>
              <a:rPr lang="en-US" sz="2800" dirty="0" smtClean="0"/>
              <a:t>nested data</a:t>
            </a:r>
          </a:p>
          <a:p>
            <a:pPr marL="514350" indent="-457200"/>
            <a:r>
              <a:rPr lang="en-US" sz="2800" dirty="0" smtClean="0"/>
              <a:t>Example: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SELECT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c.name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c.address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, REPEATED_COUNT(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c.children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) 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FROM(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  SELECT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	CONVERT_FROM(cf1.user-json-blob, JSON) AS c 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  FROM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  	hbase.table1</a:t>
            </a:r>
          </a:p>
          <a:p>
            <a:pPr marL="722376" lvl="3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)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92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4900" dirty="0" smtClean="0"/>
              <a:t>Apache Hive integration</a:t>
            </a:r>
            <a:r>
              <a:rPr lang="en-US" sz="4900" dirty="0"/>
              <a:t/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3443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Plug and Play integration in existing Hive deployments</a:t>
            </a:r>
          </a:p>
          <a:p>
            <a:r>
              <a:rPr lang="en-US" sz="2400" dirty="0" smtClean="0"/>
              <a:t>Use Drill to query data in Hive tables/views </a:t>
            </a:r>
          </a:p>
          <a:p>
            <a:r>
              <a:rPr lang="en-US" sz="2400" dirty="0" smtClean="0"/>
              <a:t>Support to work with more than one Hive </a:t>
            </a:r>
            <a:r>
              <a:rPr lang="en-US" sz="2400" dirty="0" err="1" smtClean="0"/>
              <a:t>metastore</a:t>
            </a:r>
            <a:endParaRPr lang="en-US" sz="2400" dirty="0" smtClean="0"/>
          </a:p>
          <a:p>
            <a:r>
              <a:rPr lang="en-US" sz="2400" dirty="0" smtClean="0"/>
              <a:t>Support for all Hive file formats</a:t>
            </a:r>
          </a:p>
          <a:p>
            <a:r>
              <a:rPr lang="en-US" sz="2400" dirty="0" smtClean="0"/>
              <a:t>Ability to use Hive UDFs as part of Drill queries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383" y="1822101"/>
            <a:ext cx="764672" cy="25399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meta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9054" y="3605190"/>
            <a:ext cx="1389079" cy="756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8134" y="3579535"/>
            <a:ext cx="1140247" cy="782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9055" y="1822101"/>
            <a:ext cx="1389079" cy="8481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</a:p>
          <a:p>
            <a:pPr algn="ctr"/>
            <a:r>
              <a:rPr lang="en-US" sz="1400" dirty="0" smtClean="0"/>
              <a:t>SQL layer</a:t>
            </a:r>
          </a:p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748135" y="1822101"/>
            <a:ext cx="1140247" cy="1765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Drill</a:t>
            </a:r>
          </a:p>
          <a:p>
            <a:pPr algn="ctr"/>
            <a:r>
              <a:rPr lang="en-US" sz="1400" dirty="0" smtClean="0"/>
              <a:t>SQL layer + execution engine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359056" y="2670258"/>
            <a:ext cx="1389079" cy="9168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MapReduce</a:t>
            </a:r>
            <a:r>
              <a:rPr lang="en-US" dirty="0" smtClean="0"/>
              <a:t> </a:t>
            </a:r>
            <a:r>
              <a:rPr lang="en-US" sz="1200" dirty="0" smtClean="0"/>
              <a:t>execution framework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328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data source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Combine data from Files, </a:t>
            </a:r>
            <a:r>
              <a:rPr lang="en-US" sz="2600" dirty="0" err="1" smtClean="0"/>
              <a:t>HBase</a:t>
            </a:r>
            <a:r>
              <a:rPr lang="en-US" sz="2600" dirty="0" smtClean="0"/>
              <a:t>, Hive in one query</a:t>
            </a:r>
          </a:p>
          <a:p>
            <a:r>
              <a:rPr lang="en-US" sz="2600" dirty="0" smtClean="0"/>
              <a:t>No central metadata definitions necessary</a:t>
            </a:r>
          </a:p>
          <a:p>
            <a:r>
              <a:rPr lang="en-US" sz="2600" dirty="0" smtClean="0"/>
              <a:t>Example:</a:t>
            </a:r>
            <a:endParaRPr lang="en-US" sz="2200" dirty="0" smtClean="0"/>
          </a:p>
          <a:p>
            <a:pPr lvl="1"/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USE </a:t>
            </a:r>
            <a:r>
              <a:rPr lang="en-US" sz="1400" dirty="0" err="1">
                <a:solidFill>
                  <a:srgbClr val="4F6228"/>
                </a:solidFill>
                <a:latin typeface="Courier"/>
                <a:cs typeface="Courier"/>
              </a:rPr>
              <a:t>HiveTest.CustomersDB</a:t>
            </a:r>
            <a:endParaRPr lang="en-US" sz="1400" dirty="0">
              <a:solidFill>
                <a:srgbClr val="4F6228"/>
              </a:solidFill>
              <a:latin typeface="Courier"/>
              <a:cs typeface="Courier"/>
            </a:endParaRPr>
          </a:p>
          <a:p>
            <a:pPr lvl="1"/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SELECT </a:t>
            </a:r>
            <a:r>
              <a:rPr lang="en-US" sz="1400" dirty="0" err="1" smtClean="0">
                <a:solidFill>
                  <a:srgbClr val="4F6228"/>
                </a:solidFill>
                <a:latin typeface="Courier"/>
                <a:cs typeface="Courier"/>
              </a:rPr>
              <a:t>Customers.customer_name</a:t>
            </a:r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4F6228"/>
                </a:solidFill>
                <a:latin typeface="Courier"/>
                <a:cs typeface="Courier"/>
              </a:rPr>
              <a:t>SocialData.Tweets.Count</a:t>
            </a:r>
            <a:endParaRPr lang="en-US" sz="1400" dirty="0">
              <a:solidFill>
                <a:srgbClr val="4F6228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   FROM Customers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   JOIN </a:t>
            </a:r>
            <a:r>
              <a:rPr lang="en-US" sz="1400" dirty="0" err="1" smtClean="0">
                <a:solidFill>
                  <a:srgbClr val="4F6228"/>
                </a:solidFill>
                <a:latin typeface="Courier"/>
                <a:cs typeface="Courier"/>
              </a:rPr>
              <a:t>HBaseCatalog.SocialData</a:t>
            </a:r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4F6228"/>
                </a:solidFill>
                <a:latin typeface="Courier"/>
                <a:cs typeface="Courier"/>
              </a:rPr>
              <a:t>SocialData</a:t>
            </a:r>
            <a:r>
              <a:rPr lang="en-US" sz="1400" dirty="0">
                <a:solidFill>
                  <a:srgbClr val="4F6228"/>
                </a:solidFill>
                <a:latin typeface="Courier"/>
                <a:cs typeface="Courier"/>
              </a:rPr>
              <a:t>  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4F6228"/>
                </a:solidFill>
                <a:latin typeface="Courier"/>
                <a:cs typeface="Courier"/>
              </a:rPr>
              <a:t>   ON </a:t>
            </a:r>
            <a:r>
              <a:rPr lang="en-US" sz="1400" dirty="0" err="1">
                <a:solidFill>
                  <a:srgbClr val="4F6228"/>
                </a:solidFill>
                <a:latin typeface="Courier"/>
                <a:cs typeface="Courier"/>
              </a:rPr>
              <a:t>Customers.Customer_id</a:t>
            </a:r>
            <a:r>
              <a:rPr lang="en-US" sz="1400" dirty="0">
                <a:solidFill>
                  <a:srgbClr val="4F6228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4F6228"/>
                </a:solidFill>
                <a:latin typeface="Courier"/>
                <a:cs typeface="Courier"/>
              </a:rPr>
              <a:t>Convert_From</a:t>
            </a:r>
            <a:r>
              <a:rPr lang="en-US" sz="1400" dirty="0">
                <a:solidFill>
                  <a:srgbClr val="4F6228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4F6228"/>
                </a:solidFill>
                <a:latin typeface="Courier"/>
                <a:cs typeface="Courier"/>
              </a:rPr>
              <a:t>SocialData.rowkey</a:t>
            </a:r>
            <a:r>
              <a:rPr lang="en-US" sz="1400" dirty="0">
                <a:solidFill>
                  <a:srgbClr val="4F6228"/>
                </a:solidFill>
                <a:latin typeface="Courier"/>
                <a:cs typeface="Courier"/>
              </a:rPr>
              <a:t>, UTF-8) </a:t>
            </a:r>
          </a:p>
          <a:p>
            <a:endParaRPr lang="en-US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9" y="264609"/>
            <a:ext cx="83255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 tool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00303" y="4249527"/>
            <a:ext cx="7415810" cy="1570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700" dirty="0" smtClean="0"/>
          </a:p>
          <a:p>
            <a:r>
              <a:rPr lang="en-US" sz="2400" dirty="0" smtClean="0"/>
              <a:t>Standard </a:t>
            </a:r>
            <a:r>
              <a:rPr lang="en-US" sz="2400" dirty="0"/>
              <a:t>JDBC/ODBC drivers</a:t>
            </a:r>
          </a:p>
          <a:p>
            <a:r>
              <a:rPr lang="en-US" sz="2400" dirty="0"/>
              <a:t>Integration Tableau, Excel, </a:t>
            </a:r>
            <a:r>
              <a:rPr lang="en-US" sz="2400" dirty="0" err="1"/>
              <a:t>Microstrategy</a:t>
            </a:r>
            <a:r>
              <a:rPr lang="en-US" sz="2400" dirty="0"/>
              <a:t>, Toad, </a:t>
            </a:r>
            <a:r>
              <a:rPr lang="en-US" sz="2400" dirty="0" err="1"/>
              <a:t>SQuirreL</a:t>
            </a:r>
            <a:r>
              <a:rPr lang="en-US" sz="2400" dirty="0"/>
              <a:t>.</a:t>
            </a:r>
            <a:r>
              <a:rPr lang="en-US" sz="1900" dirty="0"/>
              <a:t>..</a:t>
            </a:r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Screen Shot 2014-03-20 at 12.5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69" y="1407609"/>
            <a:ext cx="3497769" cy="2292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4686" y="2726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4-04-03 at 11.22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1" y="1407609"/>
            <a:ext cx="3272787" cy="2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Apache Drill overview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Drill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Under the Hood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Status and progress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9" y="264609"/>
            <a:ext cx="83255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0236" y="1407609"/>
            <a:ext cx="8312661" cy="4685677"/>
          </a:xfrm>
        </p:spPr>
        <p:txBody>
          <a:bodyPr>
            <a:normAutofit/>
          </a:bodyPr>
          <a:lstStyle/>
          <a:p>
            <a:r>
              <a:rPr lang="en-US" dirty="0" smtClean="0"/>
              <a:t>ANSI SQL compatibility</a:t>
            </a:r>
          </a:p>
          <a:p>
            <a:pPr lvl="1"/>
            <a:r>
              <a:rPr lang="en-US" sz="1600" dirty="0"/>
              <a:t>“SQL Like” not enough</a:t>
            </a:r>
          </a:p>
          <a:p>
            <a:r>
              <a:rPr lang="en-US" sz="2400" dirty="0" smtClean="0"/>
              <a:t>SQL </a:t>
            </a:r>
            <a:r>
              <a:rPr lang="en-US" sz="2400" dirty="0"/>
              <a:t>data types </a:t>
            </a:r>
            <a:endParaRPr lang="en-US" sz="2400" dirty="0" smtClean="0"/>
          </a:p>
          <a:p>
            <a:pPr lvl="1"/>
            <a:r>
              <a:rPr lang="en-US" sz="1200" dirty="0" smtClean="0">
                <a:latin typeface="Courier"/>
                <a:cs typeface="Courier"/>
              </a:rPr>
              <a:t>SMALLINT</a:t>
            </a:r>
            <a:r>
              <a:rPr lang="en-US" sz="1200" dirty="0">
                <a:latin typeface="Courier"/>
                <a:cs typeface="Courier"/>
              </a:rPr>
              <a:t>, BIGINT, TINYINT, INT, FLOAT, DOUBLE,DATE, TIMESTAMP, DECIMAL, VARCHAR, </a:t>
            </a:r>
            <a:r>
              <a:rPr lang="en-US" sz="1200" dirty="0" smtClean="0">
                <a:latin typeface="Courier"/>
                <a:cs typeface="Courier"/>
              </a:rPr>
              <a:t>VARBINARY ….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2400" dirty="0" smtClean="0"/>
              <a:t>All </a:t>
            </a:r>
            <a:r>
              <a:rPr lang="en-US" sz="2400" dirty="0"/>
              <a:t>common SQL constructs</a:t>
            </a:r>
          </a:p>
          <a:p>
            <a:pPr lvl="2"/>
            <a:r>
              <a:rPr lang="en-US" sz="1200" dirty="0">
                <a:latin typeface="Courier"/>
                <a:cs typeface="Courier"/>
              </a:rPr>
              <a:t>SELECT, GROUP BY, ORDER BY, LIMIT, JOIN, HAVING, UNION, UNION ALL</a:t>
            </a:r>
            <a:r>
              <a:rPr lang="en-US" sz="1200" dirty="0" smtClean="0">
                <a:latin typeface="Courier"/>
                <a:cs typeface="Courier"/>
              </a:rPr>
              <a:t>, IN/NOT IN, </a:t>
            </a:r>
            <a:r>
              <a:rPr lang="en-US" sz="1200" dirty="0" smtClean="0">
                <a:latin typeface="Courier"/>
                <a:cs typeface="Courier"/>
              </a:rPr>
              <a:t>EXISTS/NOT EXISTS,</a:t>
            </a:r>
            <a:r>
              <a:rPr lang="en-US" sz="1200" dirty="0">
                <a:latin typeface="Courier"/>
                <a:cs typeface="Courier"/>
              </a:rPr>
              <a:t>DISTINCT, </a:t>
            </a:r>
            <a:r>
              <a:rPr lang="en-US" sz="1200" dirty="0" smtClean="0">
                <a:latin typeface="Courier"/>
                <a:cs typeface="Courier"/>
              </a:rPr>
              <a:t>BETWEEN, CREATE TABLE/VIEW AS ….</a:t>
            </a:r>
            <a:endParaRPr lang="en-US" sz="1200" dirty="0">
              <a:latin typeface="Courier"/>
              <a:cs typeface="Courier"/>
            </a:endParaRPr>
          </a:p>
          <a:p>
            <a:pPr lvl="2"/>
            <a:r>
              <a:rPr lang="en-US" sz="1400" dirty="0" smtClean="0">
                <a:latin typeface="Courier"/>
                <a:cs typeface="Courier"/>
              </a:rPr>
              <a:t>Scalar and correlated sub queries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2400" dirty="0" smtClean="0"/>
              <a:t>Metadata </a:t>
            </a:r>
            <a:r>
              <a:rPr lang="en-US" sz="2400" dirty="0"/>
              <a:t>discovery using </a:t>
            </a:r>
            <a:r>
              <a:rPr lang="en-US" sz="2400" dirty="0" smtClean="0"/>
              <a:t>INFORMATION_SCHEMA</a:t>
            </a:r>
          </a:p>
          <a:p>
            <a:r>
              <a:rPr lang="en-US" sz="2400" dirty="0" smtClean="0"/>
              <a:t>Support for datasets that do not fit in memory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64686" y="2726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5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Packaging/install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all </a:t>
            </a:r>
            <a:r>
              <a:rPr lang="en-US" dirty="0" err="1" smtClean="0"/>
              <a:t>Hadoop</a:t>
            </a:r>
            <a:r>
              <a:rPr lang="en-US" dirty="0" smtClean="0"/>
              <a:t> distributions</a:t>
            </a:r>
          </a:p>
          <a:p>
            <a:r>
              <a:rPr lang="en-US" dirty="0" smtClean="0"/>
              <a:t>Easy ramp up with embedded/standalone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Try out Drill easily on your machine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Hadoop</a:t>
            </a:r>
            <a:r>
              <a:rPr lang="en-US" dirty="0"/>
              <a:t> requirement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5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7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199" y="1011194"/>
            <a:ext cx="8420171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/>
              <a:t>Drillbits</a:t>
            </a:r>
            <a:r>
              <a:rPr lang="en-US" sz="2000" dirty="0"/>
              <a:t> run on each node, designed to maximize data locality</a:t>
            </a:r>
          </a:p>
          <a:p>
            <a:r>
              <a:rPr lang="en-US" sz="2000" dirty="0"/>
              <a:t>Drill includes a distributed execution environment built specifically for distributed query </a:t>
            </a:r>
            <a:r>
              <a:rPr lang="en-US" sz="2000" dirty="0" smtClean="0"/>
              <a:t>processing</a:t>
            </a:r>
          </a:p>
          <a:p>
            <a:r>
              <a:rPr lang="en-US" sz="2000" dirty="0" smtClean="0"/>
              <a:t>Any </a:t>
            </a:r>
            <a:r>
              <a:rPr lang="en-US" sz="2000" dirty="0" err="1" smtClean="0"/>
              <a:t>Drillbit</a:t>
            </a:r>
            <a:r>
              <a:rPr lang="en-US" sz="2000" dirty="0"/>
              <a:t> </a:t>
            </a:r>
            <a:r>
              <a:rPr lang="en-US" sz="2000" dirty="0" smtClean="0"/>
              <a:t>can act as endpoint for particular query.</a:t>
            </a:r>
          </a:p>
          <a:p>
            <a:r>
              <a:rPr lang="en-US" sz="2000" dirty="0" smtClean="0"/>
              <a:t>Zookeeper maintains ephemeral cluster membership information only</a:t>
            </a:r>
          </a:p>
          <a:p>
            <a:r>
              <a:rPr lang="en-US" sz="2000" dirty="0" smtClean="0"/>
              <a:t>Small distributed cache utilizing embedded </a:t>
            </a:r>
            <a:r>
              <a:rPr lang="en-US" sz="2000" dirty="0" err="1" smtClean="0"/>
              <a:t>Hazelcast</a:t>
            </a:r>
            <a:r>
              <a:rPr lang="en-US" sz="2000" dirty="0" smtClean="0"/>
              <a:t> maintains information about individual queue depth, cached query plans, metadata, locality information,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4874" y="5212296"/>
            <a:ext cx="1221926" cy="440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0349" y="5689557"/>
            <a:ext cx="1221926" cy="614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7933" y="5689557"/>
            <a:ext cx="1221926" cy="614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49617" y="5689557"/>
            <a:ext cx="1221926" cy="614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Process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50349" y="4569293"/>
            <a:ext cx="1221926" cy="854623"/>
            <a:chOff x="950349" y="4569293"/>
            <a:chExt cx="1221926" cy="854623"/>
          </a:xfrm>
        </p:grpSpPr>
        <p:sp>
          <p:nvSpPr>
            <p:cNvPr id="4" name="Rectangle 3"/>
            <p:cNvSpPr/>
            <p:nvPr/>
          </p:nvSpPr>
          <p:spPr>
            <a:xfrm>
              <a:off x="950349" y="4569293"/>
              <a:ext cx="1221926" cy="614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Drillbit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0349" y="5187638"/>
              <a:ext cx="1221926" cy="2362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Distributed Cache</a:t>
              </a:r>
              <a:endParaRPr lang="en-US" sz="11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17933" y="4569293"/>
            <a:ext cx="1221926" cy="854623"/>
            <a:chOff x="950349" y="4569293"/>
            <a:chExt cx="1221926" cy="854623"/>
          </a:xfrm>
        </p:grpSpPr>
        <p:sp>
          <p:nvSpPr>
            <p:cNvPr id="25" name="Rectangle 24"/>
            <p:cNvSpPr/>
            <p:nvPr/>
          </p:nvSpPr>
          <p:spPr>
            <a:xfrm>
              <a:off x="950349" y="4569293"/>
              <a:ext cx="1221926" cy="614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Drillbit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0349" y="5187638"/>
              <a:ext cx="1221926" cy="2362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Distributed Cache</a:t>
              </a:r>
              <a:endParaRPr lang="en-US" sz="11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49887" y="4569293"/>
            <a:ext cx="1221926" cy="854623"/>
            <a:chOff x="950349" y="4569293"/>
            <a:chExt cx="1221926" cy="854623"/>
          </a:xfrm>
        </p:grpSpPr>
        <p:sp>
          <p:nvSpPr>
            <p:cNvPr id="28" name="Rectangle 27"/>
            <p:cNvSpPr/>
            <p:nvPr/>
          </p:nvSpPr>
          <p:spPr>
            <a:xfrm>
              <a:off x="950349" y="4569293"/>
              <a:ext cx="1221926" cy="614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Drillbit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50349" y="5187638"/>
              <a:ext cx="1221926" cy="2362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Distributed Cache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59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36"/>
          <p:cNvSpPr/>
          <p:nvPr/>
        </p:nvSpPr>
        <p:spPr>
          <a:xfrm rot="10800000">
            <a:off x="2172545" y="4346223"/>
            <a:ext cx="3177342" cy="220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2172545" y="4125859"/>
            <a:ext cx="3177342" cy="220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query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4874" y="4623031"/>
            <a:ext cx="1221926" cy="440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0349" y="5100292"/>
            <a:ext cx="1221926" cy="614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DFS/HBase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7933" y="5100292"/>
            <a:ext cx="1221926" cy="614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DFS/HBase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49617" y="5100292"/>
            <a:ext cx="1221926" cy="614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DFS/HBase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0349" y="3980028"/>
            <a:ext cx="1221926" cy="854623"/>
            <a:chOff x="950349" y="4569293"/>
            <a:chExt cx="1221926" cy="854623"/>
          </a:xfrm>
        </p:grpSpPr>
        <p:sp>
          <p:nvSpPr>
            <p:cNvPr id="4" name="Rectangle 3"/>
            <p:cNvSpPr/>
            <p:nvPr/>
          </p:nvSpPr>
          <p:spPr>
            <a:xfrm>
              <a:off x="950349" y="4569293"/>
              <a:ext cx="1221926" cy="614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Drillbit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0349" y="5187638"/>
              <a:ext cx="1221926" cy="2362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Distributed Cache</a:t>
              </a:r>
              <a:endParaRPr lang="en-US" sz="11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17933" y="3980028"/>
            <a:ext cx="1221926" cy="854623"/>
            <a:chOff x="950349" y="4569293"/>
            <a:chExt cx="1221926" cy="854623"/>
          </a:xfrm>
        </p:grpSpPr>
        <p:sp>
          <p:nvSpPr>
            <p:cNvPr id="25" name="Rectangle 24"/>
            <p:cNvSpPr/>
            <p:nvPr/>
          </p:nvSpPr>
          <p:spPr>
            <a:xfrm>
              <a:off x="950349" y="4569293"/>
              <a:ext cx="1221926" cy="614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Drillbit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0349" y="5187638"/>
              <a:ext cx="1221926" cy="2362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Distributed Cache</a:t>
              </a:r>
              <a:endParaRPr lang="en-US" sz="11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49887" y="3980028"/>
            <a:ext cx="1221926" cy="854623"/>
            <a:chOff x="950349" y="4569293"/>
            <a:chExt cx="1221926" cy="854623"/>
          </a:xfrm>
        </p:grpSpPr>
        <p:sp>
          <p:nvSpPr>
            <p:cNvPr id="28" name="Rectangle 27"/>
            <p:cNvSpPr/>
            <p:nvPr/>
          </p:nvSpPr>
          <p:spPr>
            <a:xfrm>
              <a:off x="950349" y="4569293"/>
              <a:ext cx="1221926" cy="614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Drillbit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50349" y="5187638"/>
              <a:ext cx="1221926" cy="2362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Distributed Cache</a:t>
              </a:r>
              <a:endParaRPr lang="en-US" sz="11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1763890"/>
            <a:ext cx="1320800" cy="63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>
            <a:off x="1117600" y="2398890"/>
            <a:ext cx="443712" cy="1581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9556" y="2434749"/>
            <a:ext cx="46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Query comes to any </a:t>
            </a:r>
            <a:r>
              <a:rPr lang="en-US" dirty="0" err="1" smtClean="0"/>
              <a:t>Drillbit</a:t>
            </a:r>
            <a:r>
              <a:rPr lang="en-US" dirty="0" smtClean="0"/>
              <a:t> (JDBC, ODBC, CLI)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35667" y="2747637"/>
            <a:ext cx="712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Drillbit</a:t>
            </a:r>
            <a:r>
              <a:rPr lang="en-US" dirty="0" smtClean="0"/>
              <a:t> generates execution plan based on </a:t>
            </a:r>
            <a:r>
              <a:rPr lang="en-US" dirty="0"/>
              <a:t>query optimization &amp; </a:t>
            </a:r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73498" y="308874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Fragments are farmed to individual nodes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51675" y="3458079"/>
            <a:ext cx="3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Data is returned to driving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8" grpId="0" animBg="1"/>
      <p:bldP spid="12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 within a </a:t>
            </a:r>
            <a:r>
              <a:rPr lang="en-US" dirty="0" err="1" smtClean="0"/>
              <a:t>Drillbit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5776" y="2780480"/>
            <a:ext cx="1221926" cy="1145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Parser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6790" y="2780481"/>
            <a:ext cx="1221926" cy="1145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0766" y="2140870"/>
            <a:ext cx="279023" cy="24023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Physical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7669" y="2566394"/>
            <a:ext cx="1758355" cy="428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97669" y="3231236"/>
            <a:ext cx="1758356" cy="428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4331458" y="-1479005"/>
            <a:ext cx="279024" cy="65871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RPC Endpoint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4331457" y="1583039"/>
            <a:ext cx="279024" cy="6587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Distributed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77823" y="2163069"/>
            <a:ext cx="279023" cy="24023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Storage Engine Interface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03428" y="2140870"/>
            <a:ext cx="279023" cy="24023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66123" y="2780480"/>
            <a:ext cx="1898811" cy="1145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97668" y="3925485"/>
            <a:ext cx="1758356" cy="428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 </a:t>
            </a:r>
            <a:r>
              <a:rPr lang="en-US" b="1" dirty="0" smtClean="0"/>
              <a:t>query</a:t>
            </a:r>
            <a:r>
              <a:rPr lang="en-US" dirty="0" smtClean="0"/>
              <a:t>—what </a:t>
            </a:r>
            <a:r>
              <a:rPr lang="en-US" dirty="0"/>
              <a:t>we want to do (analyst friendly)</a:t>
            </a:r>
          </a:p>
          <a:p>
            <a:r>
              <a:rPr lang="en-US" b="1" dirty="0"/>
              <a:t>Logical </a:t>
            </a:r>
            <a:r>
              <a:rPr lang="en-US" b="1" dirty="0" smtClean="0"/>
              <a:t>Plan</a:t>
            </a:r>
            <a:r>
              <a:rPr lang="en-US" dirty="0" smtClean="0"/>
              <a:t>— what </a:t>
            </a:r>
            <a:r>
              <a:rPr lang="en-US" dirty="0"/>
              <a:t>we want to do (language agnostic, computer friendly)</a:t>
            </a:r>
          </a:p>
          <a:p>
            <a:r>
              <a:rPr lang="en-US" b="1" dirty="0"/>
              <a:t>Physical </a:t>
            </a:r>
            <a:r>
              <a:rPr lang="en-US" b="1" dirty="0" smtClean="0"/>
              <a:t>Plan</a:t>
            </a:r>
            <a:r>
              <a:rPr lang="en-US" dirty="0" smtClean="0"/>
              <a:t>—how </a:t>
            </a:r>
            <a:r>
              <a:rPr lang="en-US" dirty="0"/>
              <a:t>we want to do it (the best way we can tell)</a:t>
            </a:r>
          </a:p>
          <a:p>
            <a:r>
              <a:rPr lang="en-US" b="1" dirty="0"/>
              <a:t>Execution </a:t>
            </a:r>
            <a:r>
              <a:rPr lang="en-US" b="1" dirty="0" smtClean="0"/>
              <a:t>Plan</a:t>
            </a:r>
            <a:r>
              <a:rPr lang="en-US" dirty="0" smtClean="0"/>
              <a:t>—</a:t>
            </a: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we want to do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Query engine that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Optimistic/pipelined</a:t>
            </a:r>
          </a:p>
          <a:p>
            <a:r>
              <a:rPr lang="en-US" dirty="0" smtClean="0"/>
              <a:t>Columnar/</a:t>
            </a:r>
            <a:r>
              <a:rPr lang="en-US" dirty="0" err="1" smtClean="0"/>
              <a:t>Vectorized</a:t>
            </a:r>
            <a:endParaRPr lang="en-US" dirty="0" smtClean="0"/>
          </a:p>
          <a:p>
            <a:r>
              <a:rPr lang="en-US" dirty="0" smtClean="0"/>
              <a:t>Runtime compiled</a:t>
            </a:r>
            <a:endParaRPr lang="en-US" dirty="0" smtClean="0"/>
          </a:p>
          <a:p>
            <a:r>
              <a:rPr lang="en-US" dirty="0" smtClean="0"/>
              <a:t>Late </a:t>
            </a:r>
            <a:r>
              <a:rPr lang="en-US" dirty="0" smtClean="0"/>
              <a:t>binding </a:t>
            </a:r>
          </a:p>
          <a:p>
            <a:r>
              <a:rPr lang="en-US" dirty="0" smtClean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178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Optimistic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short time horizon, failures infrequent</a:t>
            </a:r>
          </a:p>
          <a:p>
            <a:pPr lvl="1"/>
            <a:r>
              <a:rPr lang="en-US" dirty="0" smtClean="0"/>
              <a:t>Don’t spend energy and time creating boundaries and checkpoints to minimize recovery time</a:t>
            </a:r>
          </a:p>
          <a:p>
            <a:pPr lvl="1"/>
            <a:r>
              <a:rPr lang="en-US" dirty="0" smtClean="0"/>
              <a:t>Rerun entire query in face of failure</a:t>
            </a:r>
          </a:p>
          <a:p>
            <a:r>
              <a:rPr lang="en-US" dirty="0" smtClean="0"/>
              <a:t>No barriers</a:t>
            </a:r>
          </a:p>
          <a:p>
            <a:r>
              <a:rPr lang="en-US" dirty="0" smtClean="0"/>
              <a:t>No persistence unless memory overflow</a:t>
            </a:r>
          </a:p>
        </p:txBody>
      </p:sp>
    </p:spTree>
    <p:extLst>
      <p:ext uri="{BB962C8B-B14F-4D97-AF65-F5344CB8AC3E}">
        <p14:creationId xmlns:p14="http://schemas.microsoft.com/office/powerpoint/2010/main" val="271666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JIT help</a:t>
            </a:r>
          </a:p>
          <a:p>
            <a:r>
              <a:rPr lang="en-US" dirty="0" smtClean="0"/>
              <a:t>Avoid virtual method invocation</a:t>
            </a:r>
          </a:p>
          <a:p>
            <a:r>
              <a:rPr lang="en-US" dirty="0" smtClean="0"/>
              <a:t>Avoid heap allocation and object overhead </a:t>
            </a:r>
          </a:p>
          <a:p>
            <a:r>
              <a:rPr lang="en-US" dirty="0" smtClean="0"/>
              <a:t>Minimize memory overhead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73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Apache drill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 versus Columnar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861" y="1842910"/>
            <a:ext cx="4067573" cy="4009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261" y="1995310"/>
            <a:ext cx="3738323" cy="8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7261" y="2951460"/>
            <a:ext cx="3738323" cy="8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261" y="3860391"/>
            <a:ext cx="3738323" cy="8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261" y="4799462"/>
            <a:ext cx="3738323" cy="8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96077" y="1842910"/>
            <a:ext cx="4067573" cy="4009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48477" y="1995310"/>
            <a:ext cx="1096611" cy="36058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97488" y="1995309"/>
            <a:ext cx="1096611" cy="36058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46499" y="1995308"/>
            <a:ext cx="1096611" cy="36058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3980" y="5932071"/>
            <a:ext cx="12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Record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045088" y="5956734"/>
            <a:ext cx="131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Column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43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en-US" baseline="0" dirty="0" smtClean="0"/>
              <a:t> Format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50505"/>
              </p:ext>
            </p:extLst>
          </p:nvPr>
        </p:nvGraphicFramePr>
        <p:xfrm>
          <a:off x="675249" y="1220175"/>
          <a:ext cx="7829675" cy="212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09892"/>
                <a:gridCol w="1378954"/>
                <a:gridCol w="3840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Bacon</a:t>
                      </a:r>
                      <a:r>
                        <a:rPr lang="en-US" baseline="0" dirty="0" smtClean="0"/>
                        <a:t> Maple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[Maple Frosting, Bacon]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Portland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[Chocolate]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[Vanilla, </a:t>
                      </a:r>
                      <a:r>
                        <a:rPr lang="en-US" dirty="0" err="1" smtClean="0"/>
                        <a:t>Fruitloops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Triple Chocolate</a:t>
                      </a:r>
                      <a:r>
                        <a:rPr lang="en-US" baseline="0" dirty="0" smtClean="0"/>
                        <a:t> Penetration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[Chocolate, Cocoa Puffs]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248" y="3488277"/>
            <a:ext cx="78296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Record Encoding</a:t>
            </a:r>
          </a:p>
          <a:p>
            <a:r>
              <a:rPr lang="en-US" dirty="0" smtClean="0"/>
              <a:t>Bacon Maple Bar, 2.19, Maple Frosting, Bacon, Portland Cream, 1.79, Chocolate</a:t>
            </a:r>
          </a:p>
          <a:p>
            <a:r>
              <a:rPr lang="en-US" dirty="0" smtClean="0"/>
              <a:t>The Loop, 2.29, Vanilla, </a:t>
            </a:r>
            <a:r>
              <a:rPr lang="en-US" dirty="0" err="1" smtClean="0"/>
              <a:t>Fruitloops</a:t>
            </a:r>
            <a:r>
              <a:rPr lang="en-US" dirty="0" smtClean="0"/>
              <a:t>, Triple Chocolate Penetration, 2.79, Chocolate, Cocoa Puffs</a:t>
            </a:r>
          </a:p>
          <a:p>
            <a:r>
              <a:rPr lang="en-US" sz="2400" b="1" dirty="0" smtClean="0"/>
              <a:t>Columnar Encoding</a:t>
            </a:r>
          </a:p>
          <a:p>
            <a:r>
              <a:rPr lang="en-US" dirty="0" smtClean="0"/>
              <a:t>Bacon Maple Bar, Portland Cream, The Loop, Triple Chocolate Penetration</a:t>
            </a:r>
          </a:p>
          <a:p>
            <a:r>
              <a:rPr lang="en-US" dirty="0" smtClean="0"/>
              <a:t>2.19, 1.79, 2.29, 2.79</a:t>
            </a:r>
          </a:p>
          <a:p>
            <a:r>
              <a:rPr lang="en-US" dirty="0" smtClean="0"/>
              <a:t>Maple Frosting, Bacon, Chocolate, Vanilla, </a:t>
            </a:r>
            <a:r>
              <a:rPr lang="en-US" dirty="0" err="1" smtClean="0"/>
              <a:t>Fruitloops</a:t>
            </a:r>
            <a:r>
              <a:rPr lang="en-US" dirty="0" smtClean="0"/>
              <a:t>, Chocolate, Cocoa Puffs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4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RLE and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Dataset </a:t>
            </a:r>
          </a:p>
          <a:p>
            <a:pPr lvl="1"/>
            <a:r>
              <a:rPr lang="en-US" sz="2400" dirty="0" smtClean="0"/>
              <a:t>2,</a:t>
            </a:r>
            <a:r>
              <a:rPr lang="en-US" sz="2400" baseline="0" dirty="0" smtClean="0"/>
              <a:t> 4</a:t>
            </a:r>
          </a:p>
          <a:p>
            <a:pPr lvl="1"/>
            <a:r>
              <a:rPr lang="en-US" sz="2400" baseline="0" dirty="0" smtClean="0"/>
              <a:t>8, 10</a:t>
            </a:r>
          </a:p>
          <a:p>
            <a:r>
              <a:rPr lang="en-US" sz="2700" dirty="0" smtClean="0"/>
              <a:t>Goal</a:t>
            </a:r>
          </a:p>
          <a:p>
            <a:pPr lvl="1"/>
            <a:r>
              <a:rPr lang="en-US" sz="2400" baseline="0" dirty="0" smtClean="0"/>
              <a:t>Sum all the records</a:t>
            </a:r>
          </a:p>
          <a:p>
            <a:pPr lvl="0"/>
            <a:r>
              <a:rPr lang="en-US" sz="2400" dirty="0" smtClean="0"/>
              <a:t>Normal Work</a:t>
            </a:r>
          </a:p>
          <a:p>
            <a:pPr lvl="1"/>
            <a:r>
              <a:rPr lang="en-US" sz="2400" dirty="0" smtClean="0"/>
              <a:t>Decompress &amp; store: 2, 2, 2, 2, 8, 8, 8, 8, 8, 8, 8, 8, 8, 8</a:t>
            </a:r>
          </a:p>
          <a:p>
            <a:pPr lvl="1"/>
            <a:r>
              <a:rPr lang="en-US" sz="2400" dirty="0" smtClean="0"/>
              <a:t>Add: 2 + 2 + 2 + 2 + 8 + 8 + 8 + 8 + 8 + 8 + 8 + 8 + 8 + 8</a:t>
            </a:r>
          </a:p>
          <a:p>
            <a:pPr lvl="0"/>
            <a:r>
              <a:rPr lang="en-US" sz="2400" dirty="0" smtClean="0"/>
              <a:t>Optimized Work</a:t>
            </a:r>
          </a:p>
          <a:p>
            <a:pPr lvl="1"/>
            <a:r>
              <a:rPr lang="en-US" sz="2400" dirty="0" smtClean="0"/>
              <a:t>2 * 4 + 8 * 10</a:t>
            </a:r>
          </a:p>
          <a:p>
            <a:pPr lvl="1"/>
            <a:r>
              <a:rPr lang="en-US" sz="2400" dirty="0" smtClean="0"/>
              <a:t>Less Memory, less operations</a:t>
            </a:r>
          </a:p>
        </p:txBody>
      </p:sp>
    </p:spTree>
    <p:extLst>
      <p:ext uri="{BB962C8B-B14F-4D97-AF65-F5344CB8AC3E}">
        <p14:creationId xmlns:p14="http://schemas.microsoft.com/office/powerpoint/2010/main" val="84829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4635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Drill optimizes for BOTH columnar STORAGE and Execution</a:t>
            </a:r>
          </a:p>
          <a:p>
            <a:r>
              <a:rPr lang="en-US" dirty="0" smtClean="0"/>
              <a:t>Record Batch is unit of work for the query system</a:t>
            </a:r>
          </a:p>
          <a:p>
            <a:pPr lvl="1"/>
            <a:r>
              <a:rPr lang="en-US" dirty="0" smtClean="0"/>
              <a:t>Operators always work on a batch of records</a:t>
            </a:r>
          </a:p>
          <a:p>
            <a:r>
              <a:rPr lang="en-US" dirty="0" smtClean="0"/>
              <a:t>All values associated with a particular collection of records</a:t>
            </a:r>
          </a:p>
          <a:p>
            <a:r>
              <a:rPr lang="en-US" dirty="0" smtClean="0"/>
              <a:t>Each record batch must have a single defined schema</a:t>
            </a:r>
          </a:p>
          <a:p>
            <a:pPr lvl="0"/>
            <a:r>
              <a:rPr lang="en-US" dirty="0" smtClean="0"/>
              <a:t>Record batches are pipelined between operators and nodes</a:t>
            </a:r>
          </a:p>
          <a:p>
            <a:pPr lvl="0"/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6254798" y="1403705"/>
            <a:ext cx="2540892" cy="1597142"/>
            <a:chOff x="6322758" y="1842910"/>
            <a:chExt cx="2540892" cy="1597142"/>
          </a:xfrm>
        </p:grpSpPr>
        <p:sp>
          <p:nvSpPr>
            <p:cNvPr id="4" name="Rectangle 3"/>
            <p:cNvSpPr/>
            <p:nvPr/>
          </p:nvSpPr>
          <p:spPr>
            <a:xfrm>
              <a:off x="6322758" y="1842910"/>
              <a:ext cx="2540892" cy="15971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6328" y="1842910"/>
              <a:ext cx="137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RecordBatch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9220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34515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49810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65105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56419" y="3064347"/>
            <a:ext cx="2540892" cy="1597142"/>
            <a:chOff x="6322758" y="1842910"/>
            <a:chExt cx="2540892" cy="1597142"/>
          </a:xfrm>
        </p:grpSpPr>
        <p:sp>
          <p:nvSpPr>
            <p:cNvPr id="31" name="Rectangle 30"/>
            <p:cNvSpPr/>
            <p:nvPr/>
          </p:nvSpPr>
          <p:spPr>
            <a:xfrm>
              <a:off x="6322758" y="1842910"/>
              <a:ext cx="2540892" cy="15971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26328" y="1842910"/>
              <a:ext cx="137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RecordBatch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19220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34515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49810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65105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58040" y="4724989"/>
            <a:ext cx="2540892" cy="1597142"/>
            <a:chOff x="6322758" y="1842910"/>
            <a:chExt cx="2540892" cy="1597142"/>
          </a:xfrm>
        </p:grpSpPr>
        <p:sp>
          <p:nvSpPr>
            <p:cNvPr id="38" name="Rectangle 37"/>
            <p:cNvSpPr/>
            <p:nvPr/>
          </p:nvSpPr>
          <p:spPr>
            <a:xfrm>
              <a:off x="6322758" y="1842910"/>
              <a:ext cx="2540892" cy="15971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26328" y="1842910"/>
              <a:ext cx="137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RecordBatch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19220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34515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49810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65105" y="2202276"/>
              <a:ext cx="534910" cy="1109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8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Strengths of </a:t>
            </a:r>
            <a:r>
              <a:rPr lang="en-US" dirty="0" err="1" smtClean="0"/>
              <a:t>RecordBatch</a:t>
            </a:r>
            <a:r>
              <a:rPr lang="en-US" dirty="0" smtClean="0"/>
              <a:t> + </a:t>
            </a:r>
            <a:r>
              <a:rPr lang="en-US" dirty="0" err="1" smtClean="0"/>
              <a:t>ValueVectors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RecordBatch</a:t>
            </a:r>
            <a:r>
              <a:rPr lang="en-US" sz="2400" dirty="0" smtClean="0"/>
              <a:t> clearly delineates low overhead/high performance</a:t>
            </a:r>
            <a:r>
              <a:rPr lang="en-US" sz="2400" dirty="0"/>
              <a:t> </a:t>
            </a:r>
            <a:r>
              <a:rPr lang="en-US" sz="2400" dirty="0" smtClean="0"/>
              <a:t>space</a:t>
            </a:r>
          </a:p>
          <a:p>
            <a:pPr lvl="1"/>
            <a:r>
              <a:rPr lang="en-US" sz="2400" dirty="0" smtClean="0"/>
              <a:t>Record-by-record, avoid method invocation</a:t>
            </a:r>
          </a:p>
          <a:p>
            <a:pPr lvl="1"/>
            <a:r>
              <a:rPr lang="en-US" sz="2400" dirty="0" smtClean="0"/>
              <a:t>Batch-by-batch, trust JVM</a:t>
            </a:r>
          </a:p>
          <a:p>
            <a:r>
              <a:rPr lang="en-US" sz="2400" dirty="0" smtClean="0"/>
              <a:t>Avoid serialization/deserialization</a:t>
            </a:r>
          </a:p>
          <a:p>
            <a:r>
              <a:rPr lang="en-US" sz="2400" dirty="0" smtClean="0"/>
              <a:t>Off-heap means large memory footprint without GC woes</a:t>
            </a:r>
          </a:p>
          <a:p>
            <a:r>
              <a:rPr lang="en-US" sz="2400" dirty="0" smtClean="0"/>
              <a:t>Full specification combined with off-heap and batch-level execution allows C/C++ operators as necessary</a:t>
            </a:r>
          </a:p>
          <a:p>
            <a:r>
              <a:rPr lang="en-US" sz="2400" dirty="0" smtClean="0"/>
              <a:t>Random access: sort without copy or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00733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</a:t>
            </a:r>
            <a:r>
              <a:rPr lang="en-US" baseline="0" dirty="0" smtClean="0"/>
              <a:t> Schema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 can change over course of query</a:t>
            </a:r>
          </a:p>
          <a:p>
            <a:r>
              <a:rPr lang="en-US" dirty="0" smtClean="0"/>
              <a:t>Operators are able to reconfigure themselves on schema change events</a:t>
            </a:r>
          </a:p>
        </p:txBody>
      </p:sp>
    </p:spTree>
    <p:extLst>
      <p:ext uri="{BB962C8B-B14F-4D97-AF65-F5344CB8AC3E}">
        <p14:creationId xmlns:p14="http://schemas.microsoft.com/office/powerpoint/2010/main" val="80913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and </a:t>
            </a:r>
            <a:r>
              <a:rPr lang="en-US" dirty="0" smtClean="0"/>
              <a:t>Extensibility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973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Support UDFs</a:t>
            </a:r>
          </a:p>
          <a:p>
            <a:pPr lvl="1"/>
            <a:r>
              <a:rPr lang="en-US" sz="1800" dirty="0"/>
              <a:t>UDFs/UDAFs using high performance Java API</a:t>
            </a:r>
          </a:p>
          <a:p>
            <a:r>
              <a:rPr lang="en-US" sz="2200" dirty="0" smtClean="0"/>
              <a:t>Not </a:t>
            </a:r>
            <a:r>
              <a:rPr lang="en-US" sz="2200" dirty="0" err="1"/>
              <a:t>Hadoop</a:t>
            </a:r>
            <a:r>
              <a:rPr lang="en-US" sz="2200" dirty="0"/>
              <a:t> centric</a:t>
            </a:r>
          </a:p>
          <a:p>
            <a:pPr lvl="1"/>
            <a:r>
              <a:rPr lang="en-US" sz="1800" dirty="0"/>
              <a:t>Work with other </a:t>
            </a:r>
            <a:r>
              <a:rPr lang="en-US" sz="1800" dirty="0" err="1"/>
              <a:t>NoSQL</a:t>
            </a:r>
            <a:r>
              <a:rPr lang="en-US" sz="1800" dirty="0"/>
              <a:t> solutions including </a:t>
            </a:r>
            <a:r>
              <a:rPr lang="en-US" sz="1800" dirty="0" err="1"/>
              <a:t>MongoDB</a:t>
            </a:r>
            <a:r>
              <a:rPr lang="en-US" sz="1800" dirty="0"/>
              <a:t>, Cassandra, </a:t>
            </a:r>
            <a:r>
              <a:rPr lang="en-US" sz="1800" dirty="0" err="1"/>
              <a:t>Riak</a:t>
            </a:r>
            <a:r>
              <a:rPr lang="en-US" sz="1800" dirty="0"/>
              <a:t>, etc.</a:t>
            </a:r>
          </a:p>
          <a:p>
            <a:pPr lvl="1"/>
            <a:r>
              <a:rPr lang="en-US" sz="1800" dirty="0"/>
              <a:t>Build one distributed query engine together than per </a:t>
            </a:r>
            <a:r>
              <a:rPr lang="en-US" sz="1800" dirty="0" smtClean="0"/>
              <a:t>technology</a:t>
            </a:r>
          </a:p>
          <a:p>
            <a:r>
              <a:rPr lang="en-US" sz="2200" dirty="0" smtClean="0"/>
              <a:t>Built in </a:t>
            </a:r>
            <a:r>
              <a:rPr lang="en-US" sz="2200" dirty="0" err="1" smtClean="0"/>
              <a:t>classpath</a:t>
            </a:r>
            <a:r>
              <a:rPr lang="en-US" sz="2200" dirty="0" smtClean="0"/>
              <a:t> scanning and plugin concept to add additional storage engines, function and operators with zero configuration</a:t>
            </a:r>
          </a:p>
          <a:p>
            <a:r>
              <a:rPr lang="en-US" sz="2200" dirty="0" smtClean="0"/>
              <a:t>Support direct execution of strongly specified JSON based logical and physical plans</a:t>
            </a:r>
          </a:p>
          <a:p>
            <a:pPr lvl="1"/>
            <a:r>
              <a:rPr lang="en-US" sz="1800" dirty="0" smtClean="0"/>
              <a:t>Simplifies testing</a:t>
            </a:r>
          </a:p>
          <a:p>
            <a:pPr lvl="1"/>
            <a:r>
              <a:rPr lang="en-US" sz="1800" dirty="0" smtClean="0"/>
              <a:t>Enables integration of alternative query languages </a:t>
            </a:r>
          </a:p>
        </p:txBody>
      </p:sp>
    </p:spTree>
    <p:extLst>
      <p:ext uri="{BB962C8B-B14F-4D97-AF65-F5344CB8AC3E}">
        <p14:creationId xmlns:p14="http://schemas.microsoft.com/office/powerpoint/2010/main" val="22083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Barriers</a:t>
            </a:r>
          </a:p>
          <a:p>
            <a:pPr lvl="1"/>
            <a:r>
              <a:rPr lang="en-US" sz="2400" dirty="0" smtClean="0"/>
              <a:t>Map completion required before shuffle/reduce commencement</a:t>
            </a:r>
          </a:p>
          <a:p>
            <a:pPr lvl="1"/>
            <a:r>
              <a:rPr lang="en-US" sz="2400" dirty="0" smtClean="0"/>
              <a:t>All maps must complete before reduce can start</a:t>
            </a:r>
          </a:p>
          <a:p>
            <a:pPr lvl="1"/>
            <a:r>
              <a:rPr lang="en-US" sz="2400" dirty="0" smtClean="0"/>
              <a:t>In chained jobs, one job must finish entirely before the next one can start</a:t>
            </a:r>
          </a:p>
          <a:p>
            <a:r>
              <a:rPr lang="en-US" sz="2800" dirty="0" smtClean="0"/>
              <a:t>Persistence and Recoverability</a:t>
            </a:r>
          </a:p>
          <a:p>
            <a:pPr lvl="1"/>
            <a:r>
              <a:rPr lang="en-US" sz="2400" dirty="0" smtClean="0"/>
              <a:t>Data is persisted to disk between each barrier</a:t>
            </a:r>
          </a:p>
          <a:p>
            <a:pPr lvl="1"/>
            <a:r>
              <a:rPr lang="en-US" sz="2400" dirty="0" smtClean="0"/>
              <a:t>Serialization and deserialization are required between execution phase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134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3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5318"/>
            <a:ext cx="7761714" cy="317485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Heavy </a:t>
            </a:r>
            <a:r>
              <a:rPr lang="en-US" dirty="0">
                <a:solidFill>
                  <a:srgbClr val="000000"/>
                </a:solidFill>
              </a:rPr>
              <a:t>active </a:t>
            </a:r>
            <a:r>
              <a:rPr lang="en-US" dirty="0" smtClean="0">
                <a:solidFill>
                  <a:srgbClr val="000000"/>
                </a:solidFill>
              </a:rPr>
              <a:t>development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Significant community momentum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dirty="0" smtClean="0">
                <a:solidFill>
                  <a:srgbClr val="000000"/>
                </a:solidFill>
              </a:rPr>
              <a:t>15</a:t>
            </a:r>
            <a:r>
              <a:rPr lang="en-US" dirty="0" smtClean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contributors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400+ people </a:t>
            </a:r>
            <a:r>
              <a:rPr lang="en-US" dirty="0">
                <a:solidFill>
                  <a:srgbClr val="000000"/>
                </a:solidFill>
              </a:rPr>
              <a:t>in Drill mailing lists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400+ members </a:t>
            </a:r>
            <a:r>
              <a:rPr lang="en-US" dirty="0">
                <a:solidFill>
                  <a:srgbClr val="000000"/>
                </a:solidFill>
              </a:rPr>
              <a:t>in Bay area Drill user </a:t>
            </a:r>
            <a:r>
              <a:rPr lang="en-US" dirty="0" smtClean="0">
                <a:solidFill>
                  <a:srgbClr val="000000"/>
                </a:solidFill>
              </a:rPr>
              <a:t>group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Current state : Alpha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Timeline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052667" y="-551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97167589"/>
              </p:ext>
            </p:extLst>
          </p:nvPr>
        </p:nvGraphicFramePr>
        <p:xfrm>
          <a:off x="542688" y="4332582"/>
          <a:ext cx="8229600" cy="152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8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67" y="274638"/>
            <a:ext cx="8481533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workloads and APIs</a:t>
            </a:r>
            <a:endParaRPr lang="en-US" sz="36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577909"/>
              </p:ext>
            </p:extLst>
          </p:nvPr>
        </p:nvGraphicFramePr>
        <p:xfrm>
          <a:off x="205267" y="2090738"/>
          <a:ext cx="8685357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109"/>
                <a:gridCol w="1493143"/>
                <a:gridCol w="1540038"/>
                <a:gridCol w="1773011"/>
                <a:gridCol w="1121064"/>
                <a:gridCol w="1537992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</a:rPr>
                        <a:t>Use case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ETL and aggregation (batch)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Predictive modeling and </a:t>
                      </a:r>
                      <a:r>
                        <a:rPr lang="en-US" sz="1800" dirty="0" smtClean="0">
                          <a:effectLst/>
                        </a:rPr>
                        <a:t>analytics </a:t>
                      </a:r>
                      <a:r>
                        <a:rPr lang="en-US" sz="1800" dirty="0">
                          <a:effectLst/>
                        </a:rPr>
                        <a:t>(batch)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Interactive SQL – </a:t>
                      </a:r>
                      <a:r>
                        <a:rPr lang="en-US" sz="1800" dirty="0" smtClean="0">
                          <a:effectLst/>
                        </a:rPr>
                        <a:t>Data </a:t>
                      </a:r>
                      <a:r>
                        <a:rPr lang="en-US" sz="1800" dirty="0">
                          <a:effectLst/>
                        </a:rPr>
                        <a:t>exploration, </a:t>
                      </a:r>
                      <a:r>
                        <a:rPr lang="en-US" sz="1800" dirty="0" err="1" smtClean="0">
                          <a:effectLst/>
                        </a:rPr>
                        <a:t>Adhoc</a:t>
                      </a:r>
                      <a:r>
                        <a:rPr lang="en-US" sz="1800" dirty="0" smtClean="0">
                          <a:effectLst/>
                        </a:rPr>
                        <a:t> queries &amp; reporting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Operational</a:t>
                      </a:r>
                      <a:r>
                        <a:rPr lang="en-US" sz="1800" baseline="0" dirty="0" smtClean="0">
                          <a:effectLst/>
                        </a:rPr>
                        <a:t> (</a:t>
                      </a:r>
                      <a:r>
                        <a:rPr lang="en-US" sz="1800" dirty="0" smtClean="0">
                          <a:effectLst/>
                        </a:rPr>
                        <a:t>user</a:t>
                      </a:r>
                      <a:r>
                        <a:rPr lang="en-US" sz="1800" baseline="0" dirty="0" smtClean="0">
                          <a:effectLst/>
                        </a:rPr>
                        <a:t> facing applications, point queries)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MapReduce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Hive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Cascading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Mahout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MLLib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Spark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  <a:cs typeface="Calibri"/>
                        </a:rPr>
                        <a:t>Drill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/>
                          <a:cs typeface="Calibri"/>
                        </a:rPr>
                        <a:t>Shark</a:t>
                      </a:r>
                      <a:endParaRPr lang="en-US" sz="1800" b="0" dirty="0">
                        <a:effectLst/>
                        <a:latin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/>
                          <a:cs typeface="Calibri"/>
                        </a:rPr>
                        <a:t>Impala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/>
                          <a:cs typeface="Calibri"/>
                        </a:rPr>
                        <a:t>Hive on </a:t>
                      </a:r>
                      <a:r>
                        <a:rPr lang="en-US" sz="1800" b="0" dirty="0" err="1" smtClean="0">
                          <a:effectLst/>
                          <a:latin typeface="Calibri"/>
                          <a:cs typeface="Calibri"/>
                        </a:rPr>
                        <a:t>Tez</a:t>
                      </a:r>
                      <a:endParaRPr lang="en-US" sz="1800" b="0" dirty="0" smtClean="0">
                        <a:effectLst/>
                        <a:latin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/>
                          <a:cs typeface="Calibri"/>
                        </a:rPr>
                        <a:t>Presto</a:t>
                      </a:r>
                      <a:endParaRPr lang="en-US" sz="1800" b="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Solr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Elasticsearch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HBase</a:t>
                      </a:r>
                      <a:r>
                        <a:rPr lang="en-US" sz="1800" baseline="0" dirty="0" smtClean="0">
                          <a:effectLst/>
                        </a:rPr>
                        <a:t> API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ＭＳ 明朝"/>
                          <a:cs typeface="Calibri"/>
                        </a:rPr>
                        <a:t>Phoenix</a:t>
                      </a:r>
                      <a:endParaRPr lang="en-US" sz="18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 in Apache Drill?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Join the community</a:t>
            </a:r>
          </a:p>
          <a:p>
            <a:pPr lvl="1"/>
            <a:r>
              <a:rPr lang="en-US" dirty="0"/>
              <a:t>Join the Drill mailing </a:t>
            </a:r>
            <a:r>
              <a:rPr lang="en-US" dirty="0" smtClean="0"/>
              <a:t>lists</a:t>
            </a:r>
          </a:p>
          <a:p>
            <a:pPr lvl="2"/>
            <a:r>
              <a:rPr lang="en-US" dirty="0">
                <a:hlinkClick r:id="rId2"/>
              </a:rPr>
              <a:t>drill-user@</a:t>
            </a:r>
            <a:r>
              <a:rPr lang="en-US" dirty="0" smtClean="0">
                <a:hlinkClick r:id="rId2"/>
              </a:rPr>
              <a:t>incubator.apache.org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drill-dev@</a:t>
            </a:r>
            <a:r>
              <a:rPr lang="en-US" dirty="0" smtClean="0">
                <a:hlinkClick r:id="rId3"/>
              </a:rPr>
              <a:t>incubator.apache.org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Contribute</a:t>
            </a:r>
            <a:endParaRPr lang="en-US" dirty="0"/>
          </a:p>
          <a:p>
            <a:pPr lvl="2"/>
            <a:r>
              <a:rPr lang="en-US" dirty="0"/>
              <a:t>U</a:t>
            </a:r>
            <a:r>
              <a:rPr lang="en-US" dirty="0" smtClean="0"/>
              <a:t>se cases/Sample queries, JIRAs</a:t>
            </a:r>
            <a:r>
              <a:rPr lang="en-US" dirty="0"/>
              <a:t>, code, unit tests, documentation, ... </a:t>
            </a:r>
            <a:endParaRPr lang="en-US" dirty="0" smtClean="0"/>
          </a:p>
          <a:p>
            <a:pPr lvl="1"/>
            <a:r>
              <a:rPr lang="en-US" dirty="0"/>
              <a:t>Fork us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http://github.com/apache/incubator-drill/</a:t>
            </a:r>
            <a:endParaRPr lang="en-US" dirty="0"/>
          </a:p>
          <a:p>
            <a:pPr lvl="1"/>
            <a:r>
              <a:rPr lang="en-US" dirty="0"/>
              <a:t>Create a JIRA: </a:t>
            </a:r>
            <a:r>
              <a:rPr lang="en-US" dirty="0">
                <a:hlinkClick r:id="rId5"/>
              </a:rPr>
              <a:t>https://issues.apache.org/jira/browse/</a:t>
            </a:r>
            <a:r>
              <a:rPr lang="en-US" dirty="0" smtClean="0">
                <a:hlinkClick r:id="rId5"/>
              </a:rPr>
              <a:t>DRILL</a:t>
            </a:r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sz="2200" dirty="0" smtClean="0">
                <a:hlinkClick r:id="rId6"/>
              </a:rPr>
              <a:t>Try out Drill in 10mins</a:t>
            </a:r>
            <a:endParaRPr lang="en-US" sz="2200" dirty="0" smtClean="0">
              <a:hlinkClick r:id="rId7"/>
            </a:endParaRPr>
          </a:p>
          <a:p>
            <a:pPr lvl="1"/>
            <a:r>
              <a:rPr lang="en-US" sz="2200" dirty="0" smtClean="0">
                <a:hlinkClick r:id="rId7"/>
              </a:rPr>
              <a:t>http</a:t>
            </a:r>
            <a:r>
              <a:rPr lang="en-US" sz="2200" dirty="0">
                <a:hlinkClick r:id="rId7"/>
              </a:rPr>
              <a:t>://incubator.apache.org/drill</a:t>
            </a:r>
            <a:r>
              <a:rPr lang="en-US" sz="2200" dirty="0" smtClean="0">
                <a:hlinkClick r:id="rId7"/>
              </a:rPr>
              <a:t>/</a:t>
            </a:r>
            <a:endParaRPr lang="en-US" sz="2200" dirty="0" smtClean="0"/>
          </a:p>
          <a:p>
            <a:pPr lvl="1"/>
            <a:r>
              <a:rPr lang="en-US" sz="2200" dirty="0">
                <a:hlinkClick r:id="rId8"/>
              </a:rPr>
              <a:t>https://cwiki.apache.org/confluence/display/DRILL/Apache+Drill+</a:t>
            </a:r>
            <a:r>
              <a:rPr lang="en-US" sz="2200" dirty="0" smtClean="0">
                <a:hlinkClick r:id="rId8"/>
              </a:rPr>
              <a:t>Wiki</a:t>
            </a:r>
            <a:r>
              <a:rPr lang="en-US" sz="2200" dirty="0" smtClean="0"/>
              <a:t> </a:t>
            </a:r>
            <a:endParaRPr lang="en-US" sz="2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09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8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52" y="274639"/>
            <a:ext cx="8229600" cy="923528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SQL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2155" y="1422139"/>
            <a:ext cx="5460813" cy="470683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990427" indent="-380933" algn="l" defTabSz="609493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52373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2133227" indent="-304747" algn="l" defTabSz="609493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742720" indent="-304747" algn="l" defTabSz="60949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21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Opens up </a:t>
            </a:r>
            <a:r>
              <a:rPr lang="en-US" sz="2400" dirty="0" err="1" smtClean="0">
                <a:solidFill>
                  <a:schemeClr val="tx1"/>
                </a:solidFill>
              </a:rPr>
              <a:t>Hadoop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data to broader </a:t>
            </a:r>
            <a:r>
              <a:rPr lang="en-US" sz="2400" dirty="0" smtClean="0">
                <a:solidFill>
                  <a:schemeClr val="tx1"/>
                </a:solidFill>
              </a:rPr>
              <a:t>audience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Existing SQL skill sets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Broad eco system of tools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New and improved BI/Analytics use cases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Analysis on more raw </a:t>
            </a:r>
            <a:r>
              <a:rPr lang="en-US" sz="2000" dirty="0">
                <a:solidFill>
                  <a:schemeClr val="tx1"/>
                </a:solidFill>
              </a:rPr>
              <a:t>data, new </a:t>
            </a:r>
            <a:r>
              <a:rPr lang="en-US" sz="2000" dirty="0" smtClean="0">
                <a:solidFill>
                  <a:schemeClr val="tx1"/>
                </a:solidFill>
              </a:rPr>
              <a:t>types of data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real time data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Cost savings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4504" y="3676532"/>
            <a:ext cx="6173808" cy="24070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5968" indent="-255968" algn="l" defTabSz="457085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Char char="§"/>
              <a:defRPr sz="2300" kern="1200">
                <a:solidFill>
                  <a:srgbClr val="01467F"/>
                </a:solidFill>
                <a:latin typeface="Calibri"/>
                <a:ea typeface="+mn-ea"/>
                <a:cs typeface="+mn-cs"/>
              </a:defRPr>
            </a:lvl1pPr>
            <a:lvl2pPr marL="466227" indent="-191976" algn="l" defTabSz="457085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/>
              <a:buChar char="–"/>
              <a:defRPr sz="2000" kern="1200">
                <a:solidFill>
                  <a:srgbClr val="01467F"/>
                </a:solidFill>
                <a:latin typeface="Calibri"/>
                <a:ea typeface="+mn-ea"/>
                <a:cs typeface="+mn-cs"/>
              </a:defRPr>
            </a:lvl2pPr>
            <a:lvl3pPr marL="685630" indent="-182835" algn="l" defTabSz="457085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/>
              <a:buChar char="•"/>
              <a:defRPr sz="1800" kern="1200">
                <a:solidFill>
                  <a:srgbClr val="01467F"/>
                </a:solidFill>
                <a:latin typeface="Calibri"/>
                <a:ea typeface="+mn-ea"/>
                <a:cs typeface="+mn-cs"/>
              </a:defRPr>
            </a:lvl3pPr>
            <a:lvl4pPr marL="914172" indent="-182835" algn="l" defTabSz="457085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/>
              <a:buChar char="–"/>
              <a:defRPr sz="1600" kern="1200">
                <a:solidFill>
                  <a:srgbClr val="01467F"/>
                </a:solidFill>
                <a:latin typeface="Calibri"/>
                <a:ea typeface="+mn-ea"/>
                <a:cs typeface="+mn-cs"/>
              </a:defRPr>
            </a:lvl4pPr>
            <a:lvl5pPr marL="1142715" indent="-182835" algn="l" defTabSz="457085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/>
              <a:buChar char="»"/>
              <a:defRPr sz="1400" kern="1200">
                <a:solidFill>
                  <a:srgbClr val="01467F"/>
                </a:solidFill>
                <a:latin typeface="Calibri"/>
                <a:ea typeface="+mn-ea"/>
                <a:cs typeface="+mn-cs"/>
              </a:defRPr>
            </a:lvl5pPr>
            <a:lvl6pPr marL="2513970" indent="-228542" algn="l" defTabSz="45708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2" algn="l" defTabSz="45708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3" indent="-228542" algn="l" defTabSz="45708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2" algn="l" defTabSz="45708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1467F"/>
              </a:buClr>
              <a:buNone/>
            </a:pPr>
            <a:endParaRPr lang="en-US" dirty="0" smtClean="0"/>
          </a:p>
          <a:p>
            <a:pPr>
              <a:buClr>
                <a:srgbClr val="01467F"/>
              </a:buClr>
            </a:pPr>
            <a:endParaRPr lang="en-US" dirty="0" smtClean="0"/>
          </a:p>
          <a:p>
            <a:pPr>
              <a:buClr>
                <a:srgbClr val="01467F"/>
              </a:buClr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42752" y="4569651"/>
            <a:ext cx="1716700" cy="1627844"/>
          </a:xfrm>
          <a:prstGeom prst="rect">
            <a:avLst/>
          </a:prstGeom>
          <a:solidFill>
            <a:srgbClr val="880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5000"/>
              </a:lnSpc>
            </a:pPr>
            <a:endParaRPr 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206885" y="5023106"/>
            <a:ext cx="742457" cy="607428"/>
            <a:chOff x="225425" y="2940050"/>
            <a:chExt cx="6351586" cy="38973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957262" y="3600450"/>
              <a:ext cx="2392362" cy="3236913"/>
            </a:xfrm>
            <a:custGeom>
              <a:avLst/>
              <a:gdLst>
                <a:gd name="T0" fmla="*/ 84 w 209"/>
                <a:gd name="T1" fmla="*/ 279 h 280"/>
                <a:gd name="T2" fmla="*/ 84 w 209"/>
                <a:gd name="T3" fmla="*/ 279 h 280"/>
                <a:gd name="T4" fmla="*/ 125 w 209"/>
                <a:gd name="T5" fmla="*/ 279 h 280"/>
                <a:gd name="T6" fmla="*/ 124 w 209"/>
                <a:gd name="T7" fmla="*/ 265 h 280"/>
                <a:gd name="T8" fmla="*/ 53 w 209"/>
                <a:gd name="T9" fmla="*/ 159 h 280"/>
                <a:gd name="T10" fmla="*/ 97 w 209"/>
                <a:gd name="T11" fmla="*/ 32 h 280"/>
                <a:gd name="T12" fmla="*/ 205 w 209"/>
                <a:gd name="T13" fmla="*/ 32 h 280"/>
                <a:gd name="T14" fmla="*/ 209 w 209"/>
                <a:gd name="T15" fmla="*/ 6 h 280"/>
                <a:gd name="T16" fmla="*/ 104 w 209"/>
                <a:gd name="T17" fmla="*/ 0 h 280"/>
                <a:gd name="T18" fmla="*/ 3 w 209"/>
                <a:gd name="T19" fmla="*/ 113 h 280"/>
                <a:gd name="T20" fmla="*/ 75 w 209"/>
                <a:gd name="T21" fmla="*/ 271 h 280"/>
                <a:gd name="T22" fmla="*/ 84 w 209"/>
                <a:gd name="T23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80">
                  <a:moveTo>
                    <a:pt x="84" y="279"/>
                  </a:moveTo>
                  <a:lnTo>
                    <a:pt x="84" y="279"/>
                  </a:lnTo>
                  <a:cubicBezTo>
                    <a:pt x="86" y="279"/>
                    <a:pt x="121" y="279"/>
                    <a:pt x="125" y="279"/>
                  </a:cubicBezTo>
                  <a:cubicBezTo>
                    <a:pt x="126" y="280"/>
                    <a:pt x="136" y="278"/>
                    <a:pt x="124" y="265"/>
                  </a:cubicBezTo>
                  <a:cubicBezTo>
                    <a:pt x="107" y="244"/>
                    <a:pt x="77" y="210"/>
                    <a:pt x="53" y="159"/>
                  </a:cubicBezTo>
                  <a:cubicBezTo>
                    <a:pt x="35" y="123"/>
                    <a:pt x="30" y="34"/>
                    <a:pt x="97" y="32"/>
                  </a:cubicBezTo>
                  <a:cubicBezTo>
                    <a:pt x="97" y="32"/>
                    <a:pt x="194" y="33"/>
                    <a:pt x="205" y="32"/>
                  </a:cubicBezTo>
                  <a:cubicBezTo>
                    <a:pt x="199" y="18"/>
                    <a:pt x="209" y="6"/>
                    <a:pt x="209" y="6"/>
                  </a:cubicBezTo>
                  <a:lnTo>
                    <a:pt x="104" y="0"/>
                  </a:lnTo>
                  <a:cubicBezTo>
                    <a:pt x="23" y="5"/>
                    <a:pt x="0" y="64"/>
                    <a:pt x="3" y="113"/>
                  </a:cubicBezTo>
                  <a:cubicBezTo>
                    <a:pt x="5" y="158"/>
                    <a:pt x="74" y="267"/>
                    <a:pt x="75" y="271"/>
                  </a:cubicBezTo>
                  <a:cubicBezTo>
                    <a:pt x="77" y="274"/>
                    <a:pt x="79" y="278"/>
                    <a:pt x="84" y="27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4300537" y="3241675"/>
              <a:ext cx="1830387" cy="1260475"/>
            </a:xfrm>
            <a:custGeom>
              <a:avLst/>
              <a:gdLst>
                <a:gd name="T0" fmla="*/ 3 w 160"/>
                <a:gd name="T1" fmla="*/ 19 h 109"/>
                <a:gd name="T2" fmla="*/ 3 w 160"/>
                <a:gd name="T3" fmla="*/ 19 h 109"/>
                <a:gd name="T4" fmla="*/ 55 w 160"/>
                <a:gd name="T5" fmla="*/ 15 h 109"/>
                <a:gd name="T6" fmla="*/ 131 w 160"/>
                <a:gd name="T7" fmla="*/ 90 h 109"/>
                <a:gd name="T8" fmla="*/ 146 w 160"/>
                <a:gd name="T9" fmla="*/ 69 h 109"/>
                <a:gd name="T10" fmla="*/ 137 w 160"/>
                <a:gd name="T11" fmla="*/ 43 h 109"/>
                <a:gd name="T12" fmla="*/ 151 w 160"/>
                <a:gd name="T13" fmla="*/ 63 h 109"/>
                <a:gd name="T14" fmla="*/ 138 w 160"/>
                <a:gd name="T15" fmla="*/ 98 h 109"/>
                <a:gd name="T16" fmla="*/ 60 w 160"/>
                <a:gd name="T17" fmla="*/ 42 h 109"/>
                <a:gd name="T18" fmla="*/ 11 w 160"/>
                <a:gd name="T19" fmla="*/ 24 h 109"/>
                <a:gd name="T20" fmla="*/ 3 w 160"/>
                <a:gd name="T21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9">
                  <a:moveTo>
                    <a:pt x="3" y="19"/>
                  </a:moveTo>
                  <a:lnTo>
                    <a:pt x="3" y="19"/>
                  </a:lnTo>
                  <a:cubicBezTo>
                    <a:pt x="0" y="13"/>
                    <a:pt x="30" y="0"/>
                    <a:pt x="55" y="15"/>
                  </a:cubicBezTo>
                  <a:cubicBezTo>
                    <a:pt x="81" y="32"/>
                    <a:pt x="106" y="88"/>
                    <a:pt x="131" y="90"/>
                  </a:cubicBezTo>
                  <a:cubicBezTo>
                    <a:pt x="145" y="90"/>
                    <a:pt x="148" y="78"/>
                    <a:pt x="146" y="69"/>
                  </a:cubicBezTo>
                  <a:cubicBezTo>
                    <a:pt x="144" y="60"/>
                    <a:pt x="135" y="45"/>
                    <a:pt x="137" y="43"/>
                  </a:cubicBezTo>
                  <a:cubicBezTo>
                    <a:pt x="139" y="41"/>
                    <a:pt x="146" y="50"/>
                    <a:pt x="151" y="63"/>
                  </a:cubicBezTo>
                  <a:cubicBezTo>
                    <a:pt x="155" y="72"/>
                    <a:pt x="160" y="95"/>
                    <a:pt x="138" y="98"/>
                  </a:cubicBezTo>
                  <a:cubicBezTo>
                    <a:pt x="134" y="99"/>
                    <a:pt x="108" y="109"/>
                    <a:pt x="60" y="42"/>
                  </a:cubicBezTo>
                  <a:cubicBezTo>
                    <a:pt x="42" y="19"/>
                    <a:pt x="25" y="21"/>
                    <a:pt x="11" y="24"/>
                  </a:cubicBezTo>
                  <a:cubicBezTo>
                    <a:pt x="7" y="24"/>
                    <a:pt x="3" y="19"/>
                    <a:pt x="3" y="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5203824" y="2940050"/>
              <a:ext cx="1373187" cy="2128838"/>
            </a:xfrm>
            <a:custGeom>
              <a:avLst/>
              <a:gdLst>
                <a:gd name="T0" fmla="*/ 92 w 120"/>
                <a:gd name="T1" fmla="*/ 119 h 184"/>
                <a:gd name="T2" fmla="*/ 92 w 120"/>
                <a:gd name="T3" fmla="*/ 119 h 184"/>
                <a:gd name="T4" fmla="*/ 67 w 120"/>
                <a:gd name="T5" fmla="*/ 56 h 184"/>
                <a:gd name="T6" fmla="*/ 56 w 120"/>
                <a:gd name="T7" fmla="*/ 43 h 184"/>
                <a:gd name="T8" fmla="*/ 46 w 120"/>
                <a:gd name="T9" fmla="*/ 13 h 184"/>
                <a:gd name="T10" fmla="*/ 58 w 120"/>
                <a:gd name="T11" fmla="*/ 1 h 184"/>
                <a:gd name="T12" fmla="*/ 67 w 120"/>
                <a:gd name="T13" fmla="*/ 8 h 184"/>
                <a:gd name="T14" fmla="*/ 66 w 120"/>
                <a:gd name="T15" fmla="*/ 14 h 184"/>
                <a:gd name="T16" fmla="*/ 78 w 120"/>
                <a:gd name="T17" fmla="*/ 52 h 184"/>
                <a:gd name="T18" fmla="*/ 104 w 120"/>
                <a:gd name="T19" fmla="*/ 139 h 184"/>
                <a:gd name="T20" fmla="*/ 0 w 120"/>
                <a:gd name="T21" fmla="*/ 164 h 184"/>
                <a:gd name="T22" fmla="*/ 13 w 120"/>
                <a:gd name="T23" fmla="*/ 161 h 184"/>
                <a:gd name="T24" fmla="*/ 92 w 120"/>
                <a:gd name="T25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84">
                  <a:moveTo>
                    <a:pt x="92" y="119"/>
                  </a:moveTo>
                  <a:lnTo>
                    <a:pt x="92" y="119"/>
                  </a:lnTo>
                  <a:cubicBezTo>
                    <a:pt x="95" y="110"/>
                    <a:pt x="99" y="89"/>
                    <a:pt x="67" y="56"/>
                  </a:cubicBezTo>
                  <a:cubicBezTo>
                    <a:pt x="65" y="54"/>
                    <a:pt x="62" y="49"/>
                    <a:pt x="56" y="43"/>
                  </a:cubicBezTo>
                  <a:cubicBezTo>
                    <a:pt x="42" y="30"/>
                    <a:pt x="46" y="15"/>
                    <a:pt x="46" y="13"/>
                  </a:cubicBezTo>
                  <a:cubicBezTo>
                    <a:pt x="50" y="3"/>
                    <a:pt x="56" y="0"/>
                    <a:pt x="58" y="1"/>
                  </a:cubicBezTo>
                  <a:cubicBezTo>
                    <a:pt x="60" y="2"/>
                    <a:pt x="65" y="6"/>
                    <a:pt x="67" y="8"/>
                  </a:cubicBezTo>
                  <a:cubicBezTo>
                    <a:pt x="68" y="9"/>
                    <a:pt x="67" y="11"/>
                    <a:pt x="66" y="14"/>
                  </a:cubicBezTo>
                  <a:cubicBezTo>
                    <a:pt x="61" y="24"/>
                    <a:pt x="58" y="33"/>
                    <a:pt x="78" y="52"/>
                  </a:cubicBezTo>
                  <a:cubicBezTo>
                    <a:pt x="95" y="69"/>
                    <a:pt x="120" y="109"/>
                    <a:pt x="104" y="139"/>
                  </a:cubicBezTo>
                  <a:cubicBezTo>
                    <a:pt x="81" y="184"/>
                    <a:pt x="0" y="171"/>
                    <a:pt x="0" y="164"/>
                  </a:cubicBezTo>
                  <a:cubicBezTo>
                    <a:pt x="0" y="159"/>
                    <a:pt x="4" y="160"/>
                    <a:pt x="13" y="161"/>
                  </a:cubicBezTo>
                  <a:cubicBezTo>
                    <a:pt x="47" y="167"/>
                    <a:pt x="85" y="151"/>
                    <a:pt x="92" y="1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4746624" y="3981450"/>
              <a:ext cx="307975" cy="277813"/>
            </a:xfrm>
            <a:custGeom>
              <a:avLst/>
              <a:gdLst>
                <a:gd name="T0" fmla="*/ 6 w 27"/>
                <a:gd name="T1" fmla="*/ 8 h 24"/>
                <a:gd name="T2" fmla="*/ 6 w 27"/>
                <a:gd name="T3" fmla="*/ 8 h 24"/>
                <a:gd name="T4" fmla="*/ 8 w 27"/>
                <a:gd name="T5" fmla="*/ 19 h 24"/>
                <a:gd name="T6" fmla="*/ 25 w 27"/>
                <a:gd name="T7" fmla="*/ 18 h 24"/>
                <a:gd name="T8" fmla="*/ 14 w 27"/>
                <a:gd name="T9" fmla="*/ 1 h 24"/>
                <a:gd name="T10" fmla="*/ 6 w 27"/>
                <a:gd name="T1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6" y="8"/>
                  </a:moveTo>
                  <a:lnTo>
                    <a:pt x="6" y="8"/>
                  </a:lnTo>
                  <a:cubicBezTo>
                    <a:pt x="0" y="11"/>
                    <a:pt x="6" y="17"/>
                    <a:pt x="8" y="19"/>
                  </a:cubicBezTo>
                  <a:cubicBezTo>
                    <a:pt x="14" y="24"/>
                    <a:pt x="27" y="23"/>
                    <a:pt x="25" y="18"/>
                  </a:cubicBezTo>
                  <a:cubicBezTo>
                    <a:pt x="23" y="12"/>
                    <a:pt x="21" y="2"/>
                    <a:pt x="14" y="1"/>
                  </a:cubicBezTo>
                  <a:cubicBezTo>
                    <a:pt x="0" y="0"/>
                    <a:pt x="7" y="7"/>
                    <a:pt x="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auto">
            <a:xfrm>
              <a:off x="2754312" y="3136900"/>
              <a:ext cx="2128837" cy="2336800"/>
            </a:xfrm>
            <a:custGeom>
              <a:avLst/>
              <a:gdLst>
                <a:gd name="T0" fmla="*/ 186 w 186"/>
                <a:gd name="T1" fmla="*/ 141 h 202"/>
                <a:gd name="T2" fmla="*/ 186 w 186"/>
                <a:gd name="T3" fmla="*/ 141 h 202"/>
                <a:gd name="T4" fmla="*/ 171 w 186"/>
                <a:gd name="T5" fmla="*/ 133 h 202"/>
                <a:gd name="T6" fmla="*/ 49 w 186"/>
                <a:gd name="T7" fmla="*/ 61 h 202"/>
                <a:gd name="T8" fmla="*/ 49 w 186"/>
                <a:gd name="T9" fmla="*/ 61 h 202"/>
                <a:gd name="T10" fmla="*/ 95 w 186"/>
                <a:gd name="T11" fmla="*/ 19 h 202"/>
                <a:gd name="T12" fmla="*/ 99 w 186"/>
                <a:gd name="T13" fmla="*/ 18 h 202"/>
                <a:gd name="T14" fmla="*/ 100 w 186"/>
                <a:gd name="T15" fmla="*/ 7 h 202"/>
                <a:gd name="T16" fmla="*/ 91 w 186"/>
                <a:gd name="T17" fmla="*/ 5 h 202"/>
                <a:gd name="T18" fmla="*/ 13 w 186"/>
                <a:gd name="T19" fmla="*/ 53 h 202"/>
                <a:gd name="T20" fmla="*/ 101 w 186"/>
                <a:gd name="T21" fmla="*/ 160 h 202"/>
                <a:gd name="T22" fmla="*/ 185 w 186"/>
                <a:gd name="T23" fmla="*/ 143 h 202"/>
                <a:gd name="T24" fmla="*/ 186 w 186"/>
                <a:gd name="T25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02">
                  <a:moveTo>
                    <a:pt x="186" y="141"/>
                  </a:moveTo>
                  <a:lnTo>
                    <a:pt x="186" y="141"/>
                  </a:lnTo>
                  <a:cubicBezTo>
                    <a:pt x="184" y="139"/>
                    <a:pt x="172" y="134"/>
                    <a:pt x="171" y="133"/>
                  </a:cubicBezTo>
                  <a:cubicBezTo>
                    <a:pt x="99" y="202"/>
                    <a:pt x="47" y="103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4" y="14"/>
                    <a:pt x="89" y="19"/>
                    <a:pt x="95" y="19"/>
                  </a:cubicBezTo>
                  <a:cubicBezTo>
                    <a:pt x="99" y="18"/>
                    <a:pt x="98" y="18"/>
                    <a:pt x="99" y="18"/>
                  </a:cubicBezTo>
                  <a:cubicBezTo>
                    <a:pt x="106" y="18"/>
                    <a:pt x="108" y="8"/>
                    <a:pt x="100" y="7"/>
                  </a:cubicBezTo>
                  <a:cubicBezTo>
                    <a:pt x="99" y="6"/>
                    <a:pt x="92" y="5"/>
                    <a:pt x="91" y="5"/>
                  </a:cubicBezTo>
                  <a:cubicBezTo>
                    <a:pt x="47" y="3"/>
                    <a:pt x="24" y="0"/>
                    <a:pt x="13" y="53"/>
                  </a:cubicBezTo>
                  <a:cubicBezTo>
                    <a:pt x="0" y="120"/>
                    <a:pt x="83" y="154"/>
                    <a:pt x="101" y="160"/>
                  </a:cubicBezTo>
                  <a:cubicBezTo>
                    <a:pt x="149" y="173"/>
                    <a:pt x="181" y="157"/>
                    <a:pt x="185" y="143"/>
                  </a:cubicBezTo>
                  <a:cubicBezTo>
                    <a:pt x="186" y="142"/>
                    <a:pt x="186" y="141"/>
                    <a:pt x="186" y="1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225425" y="5449888"/>
              <a:ext cx="1006475" cy="1376363"/>
            </a:xfrm>
            <a:custGeom>
              <a:avLst/>
              <a:gdLst>
                <a:gd name="T0" fmla="*/ 84 w 88"/>
                <a:gd name="T1" fmla="*/ 70 h 119"/>
                <a:gd name="T2" fmla="*/ 84 w 88"/>
                <a:gd name="T3" fmla="*/ 70 h 119"/>
                <a:gd name="T4" fmla="*/ 88 w 88"/>
                <a:gd name="T5" fmla="*/ 57 h 119"/>
                <a:gd name="T6" fmla="*/ 68 w 88"/>
                <a:gd name="T7" fmla="*/ 25 h 119"/>
                <a:gd name="T8" fmla="*/ 68 w 88"/>
                <a:gd name="T9" fmla="*/ 25 h 119"/>
                <a:gd name="T10" fmla="*/ 21 w 88"/>
                <a:gd name="T11" fmla="*/ 91 h 119"/>
                <a:gd name="T12" fmla="*/ 40 w 88"/>
                <a:gd name="T13" fmla="*/ 119 h 119"/>
                <a:gd name="T14" fmla="*/ 53 w 88"/>
                <a:gd name="T15" fmla="*/ 112 h 119"/>
                <a:gd name="T16" fmla="*/ 84 w 88"/>
                <a:gd name="T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9">
                  <a:moveTo>
                    <a:pt x="84" y="70"/>
                  </a:moveTo>
                  <a:lnTo>
                    <a:pt x="84" y="70"/>
                  </a:lnTo>
                  <a:cubicBezTo>
                    <a:pt x="87" y="66"/>
                    <a:pt x="88" y="61"/>
                    <a:pt x="88" y="57"/>
                  </a:cubicBezTo>
                  <a:cubicBezTo>
                    <a:pt x="87" y="46"/>
                    <a:pt x="83" y="0"/>
                    <a:pt x="68" y="25"/>
                  </a:cubicBezTo>
                  <a:lnTo>
                    <a:pt x="68" y="25"/>
                  </a:lnTo>
                  <a:lnTo>
                    <a:pt x="21" y="91"/>
                  </a:lnTo>
                  <a:cubicBezTo>
                    <a:pt x="0" y="119"/>
                    <a:pt x="30" y="118"/>
                    <a:pt x="40" y="119"/>
                  </a:cubicBezTo>
                  <a:cubicBezTo>
                    <a:pt x="49" y="119"/>
                    <a:pt x="51" y="116"/>
                    <a:pt x="53" y="112"/>
                  </a:cubicBezTo>
                  <a:cubicBezTo>
                    <a:pt x="56" y="108"/>
                    <a:pt x="84" y="70"/>
                    <a:pt x="84" y="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auto">
            <a:xfrm>
              <a:off x="3074987" y="5218113"/>
              <a:ext cx="2541587" cy="1619250"/>
            </a:xfrm>
            <a:custGeom>
              <a:avLst/>
              <a:gdLst>
                <a:gd name="T0" fmla="*/ 107 w 222"/>
                <a:gd name="T1" fmla="*/ 57 h 140"/>
                <a:gd name="T2" fmla="*/ 107 w 222"/>
                <a:gd name="T3" fmla="*/ 57 h 140"/>
                <a:gd name="T4" fmla="*/ 107 w 222"/>
                <a:gd name="T5" fmla="*/ 57 h 140"/>
                <a:gd name="T6" fmla="*/ 163 w 222"/>
                <a:gd name="T7" fmla="*/ 131 h 140"/>
                <a:gd name="T8" fmla="*/ 175 w 222"/>
                <a:gd name="T9" fmla="*/ 139 h 140"/>
                <a:gd name="T10" fmla="*/ 208 w 222"/>
                <a:gd name="T11" fmla="*/ 139 h 140"/>
                <a:gd name="T12" fmla="*/ 208 w 222"/>
                <a:gd name="T13" fmla="*/ 124 h 140"/>
                <a:gd name="T14" fmla="*/ 147 w 222"/>
                <a:gd name="T15" fmla="*/ 54 h 140"/>
                <a:gd name="T16" fmla="*/ 87 w 222"/>
                <a:gd name="T17" fmla="*/ 27 h 140"/>
                <a:gd name="T18" fmla="*/ 72 w 222"/>
                <a:gd name="T19" fmla="*/ 46 h 140"/>
                <a:gd name="T20" fmla="*/ 23 w 222"/>
                <a:gd name="T21" fmla="*/ 111 h 140"/>
                <a:gd name="T22" fmla="*/ 41 w 222"/>
                <a:gd name="T23" fmla="*/ 139 h 140"/>
                <a:gd name="T24" fmla="*/ 55 w 222"/>
                <a:gd name="T2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140">
                  <a:moveTo>
                    <a:pt x="107" y="57"/>
                  </a:moveTo>
                  <a:lnTo>
                    <a:pt x="107" y="57"/>
                  </a:lnTo>
                  <a:lnTo>
                    <a:pt x="107" y="57"/>
                  </a:lnTo>
                  <a:cubicBezTo>
                    <a:pt x="128" y="88"/>
                    <a:pt x="162" y="128"/>
                    <a:pt x="163" y="131"/>
                  </a:cubicBezTo>
                  <a:cubicBezTo>
                    <a:pt x="166" y="134"/>
                    <a:pt x="170" y="138"/>
                    <a:pt x="175" y="139"/>
                  </a:cubicBezTo>
                  <a:cubicBezTo>
                    <a:pt x="177" y="140"/>
                    <a:pt x="205" y="139"/>
                    <a:pt x="208" y="139"/>
                  </a:cubicBezTo>
                  <a:cubicBezTo>
                    <a:pt x="209" y="139"/>
                    <a:pt x="222" y="139"/>
                    <a:pt x="208" y="124"/>
                  </a:cubicBezTo>
                  <a:cubicBezTo>
                    <a:pt x="192" y="107"/>
                    <a:pt x="163" y="71"/>
                    <a:pt x="147" y="54"/>
                  </a:cubicBezTo>
                  <a:cubicBezTo>
                    <a:pt x="118" y="21"/>
                    <a:pt x="109" y="0"/>
                    <a:pt x="87" y="27"/>
                  </a:cubicBezTo>
                  <a:lnTo>
                    <a:pt x="72" y="46"/>
                  </a:lnTo>
                  <a:lnTo>
                    <a:pt x="23" y="111"/>
                  </a:lnTo>
                  <a:cubicBezTo>
                    <a:pt x="0" y="139"/>
                    <a:pt x="31" y="138"/>
                    <a:pt x="41" y="139"/>
                  </a:cubicBezTo>
                  <a:cubicBezTo>
                    <a:pt x="51" y="139"/>
                    <a:pt x="52" y="136"/>
                    <a:pt x="55" y="13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2738" y="1358151"/>
            <a:ext cx="1659946" cy="1524576"/>
            <a:chOff x="5210042" y="898718"/>
            <a:chExt cx="1768740" cy="1524576"/>
          </a:xfrm>
        </p:grpSpPr>
        <p:sp>
          <p:nvSpPr>
            <p:cNvPr id="32" name="Rectangle 31"/>
            <p:cNvSpPr/>
            <p:nvPr/>
          </p:nvSpPr>
          <p:spPr>
            <a:xfrm>
              <a:off x="5210042" y="898718"/>
              <a:ext cx="1768740" cy="15245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25400" dist="12700" dir="5400000" algn="t" rotWithShape="0">
                <a:prstClr val="black">
                  <a:alpha val="12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52000"/>
                  </a:prst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Round Single Corner Rectangle 32"/>
            <p:cNvSpPr/>
            <p:nvPr/>
          </p:nvSpPr>
          <p:spPr>
            <a:xfrm>
              <a:off x="5313063" y="1897908"/>
              <a:ext cx="1580400" cy="404422"/>
            </a:xfrm>
            <a:prstGeom prst="round1Rect">
              <a:avLst>
                <a:gd name="adj" fmla="val 0"/>
              </a:avLst>
            </a:prstGeom>
            <a:gradFill>
              <a:gsLst>
                <a:gs pos="50000">
                  <a:srgbClr val="688096"/>
                </a:gs>
                <a:gs pos="51000">
                  <a:srgbClr val="688096">
                    <a:lumMod val="86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Enterprise users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6690" y="1173109"/>
              <a:ext cx="1145033" cy="581208"/>
              <a:chOff x="5667597" y="1066801"/>
              <a:chExt cx="911510" cy="462674"/>
            </a:xfrm>
          </p:grpSpPr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6026890" y="1066801"/>
                <a:ext cx="177015" cy="177013"/>
              </a:xfrm>
              <a:prstGeom prst="ellipse">
                <a:avLst/>
              </a:prstGeom>
              <a:solidFill>
                <a:srgbClr val="68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667597" y="1128904"/>
                <a:ext cx="911510" cy="400571"/>
                <a:chOff x="5667597" y="1128904"/>
                <a:chExt cx="911510" cy="400571"/>
              </a:xfrm>
            </p:grpSpPr>
            <p:sp>
              <p:nvSpPr>
                <p:cNvPr id="37" name="Freeform 7"/>
                <p:cNvSpPr>
                  <a:spLocks/>
                </p:cNvSpPr>
                <p:nvPr/>
              </p:nvSpPr>
              <p:spPr bwMode="auto">
                <a:xfrm>
                  <a:off x="5947947" y="1261311"/>
                  <a:ext cx="334494" cy="268164"/>
                </a:xfrm>
                <a:custGeom>
                  <a:avLst/>
                  <a:gdLst>
                    <a:gd name="T0" fmla="*/ 348 w 348"/>
                    <a:gd name="T1" fmla="*/ 165 h 279"/>
                    <a:gd name="T2" fmla="*/ 348 w 348"/>
                    <a:gd name="T3" fmla="*/ 256 h 279"/>
                    <a:gd name="T4" fmla="*/ 347 w 348"/>
                    <a:gd name="T5" fmla="*/ 279 h 279"/>
                    <a:gd name="T6" fmla="*/ 1 w 348"/>
                    <a:gd name="T7" fmla="*/ 279 h 279"/>
                    <a:gd name="T8" fmla="*/ 0 w 348"/>
                    <a:gd name="T9" fmla="*/ 256 h 279"/>
                    <a:gd name="T10" fmla="*/ 0 w 348"/>
                    <a:gd name="T11" fmla="*/ 165 h 279"/>
                    <a:gd name="T12" fmla="*/ 119 w 348"/>
                    <a:gd name="T13" fmla="*/ 0 h 279"/>
                    <a:gd name="T14" fmla="*/ 174 w 348"/>
                    <a:gd name="T15" fmla="*/ 23 h 279"/>
                    <a:gd name="T16" fmla="*/ 229 w 348"/>
                    <a:gd name="T17" fmla="*/ 0 h 279"/>
                    <a:gd name="T18" fmla="*/ 297 w 348"/>
                    <a:gd name="T19" fmla="*/ 42 h 279"/>
                    <a:gd name="T20" fmla="*/ 348 w 348"/>
                    <a:gd name="T21" fmla="*/ 165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279">
                      <a:moveTo>
                        <a:pt x="348" y="165"/>
                      </a:moveTo>
                      <a:cubicBezTo>
                        <a:pt x="348" y="256"/>
                        <a:pt x="348" y="256"/>
                        <a:pt x="348" y="256"/>
                      </a:cubicBezTo>
                      <a:cubicBezTo>
                        <a:pt x="348" y="264"/>
                        <a:pt x="348" y="272"/>
                        <a:pt x="347" y="279"/>
                      </a:cubicBezTo>
                      <a:cubicBezTo>
                        <a:pt x="1" y="279"/>
                        <a:pt x="1" y="279"/>
                        <a:pt x="1" y="279"/>
                      </a:cubicBezTo>
                      <a:cubicBezTo>
                        <a:pt x="0" y="272"/>
                        <a:pt x="0" y="264"/>
                        <a:pt x="0" y="256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88"/>
                        <a:pt x="50" y="23"/>
                        <a:pt x="119" y="0"/>
                      </a:cubicBezTo>
                      <a:cubicBezTo>
                        <a:pt x="133" y="14"/>
                        <a:pt x="152" y="23"/>
                        <a:pt x="174" y="23"/>
                      </a:cubicBezTo>
                      <a:cubicBezTo>
                        <a:pt x="195" y="23"/>
                        <a:pt x="215" y="14"/>
                        <a:pt x="229" y="0"/>
                      </a:cubicBezTo>
                      <a:cubicBezTo>
                        <a:pt x="255" y="9"/>
                        <a:pt x="278" y="23"/>
                        <a:pt x="297" y="42"/>
                      </a:cubicBezTo>
                      <a:cubicBezTo>
                        <a:pt x="329" y="74"/>
                        <a:pt x="348" y="117"/>
                        <a:pt x="348" y="165"/>
                      </a:cubicBezTo>
                      <a:close/>
                    </a:path>
                  </a:pathLst>
                </a:custGeom>
                <a:solidFill>
                  <a:srgbClr val="6880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5667597" y="1128904"/>
                  <a:ext cx="911510" cy="338468"/>
                  <a:chOff x="5500350" y="1066801"/>
                  <a:chExt cx="1246004" cy="462674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500350" y="1066801"/>
                    <a:ext cx="334494" cy="462674"/>
                    <a:chOff x="5287303" y="1066801"/>
                    <a:chExt cx="334494" cy="462674"/>
                  </a:xfrm>
                </p:grpSpPr>
                <p:sp>
                  <p:nvSpPr>
                    <p:cNvPr id="43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287303" y="1261311"/>
                      <a:ext cx="334494" cy="268164"/>
                    </a:xfrm>
                    <a:custGeom>
                      <a:avLst/>
                      <a:gdLst>
                        <a:gd name="T0" fmla="*/ 348 w 348"/>
                        <a:gd name="T1" fmla="*/ 165 h 279"/>
                        <a:gd name="T2" fmla="*/ 348 w 348"/>
                        <a:gd name="T3" fmla="*/ 256 h 279"/>
                        <a:gd name="T4" fmla="*/ 347 w 348"/>
                        <a:gd name="T5" fmla="*/ 279 h 279"/>
                        <a:gd name="T6" fmla="*/ 1 w 348"/>
                        <a:gd name="T7" fmla="*/ 279 h 279"/>
                        <a:gd name="T8" fmla="*/ 0 w 348"/>
                        <a:gd name="T9" fmla="*/ 256 h 279"/>
                        <a:gd name="T10" fmla="*/ 0 w 348"/>
                        <a:gd name="T11" fmla="*/ 165 h 279"/>
                        <a:gd name="T12" fmla="*/ 119 w 348"/>
                        <a:gd name="T13" fmla="*/ 0 h 279"/>
                        <a:gd name="T14" fmla="*/ 174 w 348"/>
                        <a:gd name="T15" fmla="*/ 23 h 279"/>
                        <a:gd name="T16" fmla="*/ 229 w 348"/>
                        <a:gd name="T17" fmla="*/ 0 h 279"/>
                        <a:gd name="T18" fmla="*/ 297 w 348"/>
                        <a:gd name="T19" fmla="*/ 42 h 279"/>
                        <a:gd name="T20" fmla="*/ 348 w 348"/>
                        <a:gd name="T21" fmla="*/ 165 h 2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8" h="279">
                          <a:moveTo>
                            <a:pt x="348" y="165"/>
                          </a:moveTo>
                          <a:cubicBezTo>
                            <a:pt x="348" y="256"/>
                            <a:pt x="348" y="256"/>
                            <a:pt x="348" y="256"/>
                          </a:cubicBezTo>
                          <a:cubicBezTo>
                            <a:pt x="348" y="264"/>
                            <a:pt x="348" y="272"/>
                            <a:pt x="347" y="279"/>
                          </a:cubicBezTo>
                          <a:cubicBezTo>
                            <a:pt x="1" y="279"/>
                            <a:pt x="1" y="279"/>
                            <a:pt x="1" y="279"/>
                          </a:cubicBezTo>
                          <a:cubicBezTo>
                            <a:pt x="0" y="272"/>
                            <a:pt x="0" y="264"/>
                            <a:pt x="0" y="256"/>
                          </a:cubicBezTo>
                          <a:cubicBezTo>
                            <a:pt x="0" y="165"/>
                            <a:pt x="0" y="165"/>
                            <a:pt x="0" y="165"/>
                          </a:cubicBezTo>
                          <a:cubicBezTo>
                            <a:pt x="0" y="88"/>
                            <a:pt x="50" y="23"/>
                            <a:pt x="119" y="0"/>
                          </a:cubicBezTo>
                          <a:cubicBezTo>
                            <a:pt x="133" y="14"/>
                            <a:pt x="152" y="23"/>
                            <a:pt x="174" y="23"/>
                          </a:cubicBezTo>
                          <a:cubicBezTo>
                            <a:pt x="195" y="23"/>
                            <a:pt x="215" y="14"/>
                            <a:pt x="229" y="0"/>
                          </a:cubicBezTo>
                          <a:cubicBezTo>
                            <a:pt x="255" y="9"/>
                            <a:pt x="278" y="23"/>
                            <a:pt x="297" y="42"/>
                          </a:cubicBezTo>
                          <a:cubicBezTo>
                            <a:pt x="329" y="74"/>
                            <a:pt x="348" y="117"/>
                            <a:pt x="348" y="165"/>
                          </a:cubicBezTo>
                          <a:close/>
                        </a:path>
                      </a:pathLst>
                    </a:cu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6246" y="1066801"/>
                      <a:ext cx="177015" cy="177013"/>
                    </a:xfrm>
                    <a:prstGeom prst="ellipse">
                      <a:avLst/>
                    </a:pr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6411860" y="1066801"/>
                    <a:ext cx="334494" cy="462674"/>
                    <a:chOff x="6608589" y="1066801"/>
                    <a:chExt cx="334494" cy="462674"/>
                  </a:xfrm>
                </p:grpSpPr>
                <p:sp>
                  <p:nvSpPr>
                    <p:cNvPr id="41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608589" y="1261311"/>
                      <a:ext cx="334494" cy="268164"/>
                    </a:xfrm>
                    <a:custGeom>
                      <a:avLst/>
                      <a:gdLst>
                        <a:gd name="T0" fmla="*/ 348 w 348"/>
                        <a:gd name="T1" fmla="*/ 165 h 279"/>
                        <a:gd name="T2" fmla="*/ 348 w 348"/>
                        <a:gd name="T3" fmla="*/ 256 h 279"/>
                        <a:gd name="T4" fmla="*/ 347 w 348"/>
                        <a:gd name="T5" fmla="*/ 279 h 279"/>
                        <a:gd name="T6" fmla="*/ 1 w 348"/>
                        <a:gd name="T7" fmla="*/ 279 h 279"/>
                        <a:gd name="T8" fmla="*/ 0 w 348"/>
                        <a:gd name="T9" fmla="*/ 256 h 279"/>
                        <a:gd name="T10" fmla="*/ 0 w 348"/>
                        <a:gd name="T11" fmla="*/ 165 h 279"/>
                        <a:gd name="T12" fmla="*/ 119 w 348"/>
                        <a:gd name="T13" fmla="*/ 0 h 279"/>
                        <a:gd name="T14" fmla="*/ 174 w 348"/>
                        <a:gd name="T15" fmla="*/ 23 h 279"/>
                        <a:gd name="T16" fmla="*/ 229 w 348"/>
                        <a:gd name="T17" fmla="*/ 0 h 279"/>
                        <a:gd name="T18" fmla="*/ 297 w 348"/>
                        <a:gd name="T19" fmla="*/ 42 h 279"/>
                        <a:gd name="T20" fmla="*/ 348 w 348"/>
                        <a:gd name="T21" fmla="*/ 165 h 2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8" h="279">
                          <a:moveTo>
                            <a:pt x="348" y="165"/>
                          </a:moveTo>
                          <a:cubicBezTo>
                            <a:pt x="348" y="256"/>
                            <a:pt x="348" y="256"/>
                            <a:pt x="348" y="256"/>
                          </a:cubicBezTo>
                          <a:cubicBezTo>
                            <a:pt x="348" y="264"/>
                            <a:pt x="348" y="272"/>
                            <a:pt x="347" y="279"/>
                          </a:cubicBezTo>
                          <a:cubicBezTo>
                            <a:pt x="1" y="279"/>
                            <a:pt x="1" y="279"/>
                            <a:pt x="1" y="279"/>
                          </a:cubicBezTo>
                          <a:cubicBezTo>
                            <a:pt x="0" y="272"/>
                            <a:pt x="0" y="264"/>
                            <a:pt x="0" y="256"/>
                          </a:cubicBezTo>
                          <a:cubicBezTo>
                            <a:pt x="0" y="165"/>
                            <a:pt x="0" y="165"/>
                            <a:pt x="0" y="165"/>
                          </a:cubicBezTo>
                          <a:cubicBezTo>
                            <a:pt x="0" y="88"/>
                            <a:pt x="50" y="23"/>
                            <a:pt x="119" y="0"/>
                          </a:cubicBezTo>
                          <a:cubicBezTo>
                            <a:pt x="133" y="14"/>
                            <a:pt x="152" y="23"/>
                            <a:pt x="174" y="23"/>
                          </a:cubicBezTo>
                          <a:cubicBezTo>
                            <a:pt x="195" y="23"/>
                            <a:pt x="215" y="14"/>
                            <a:pt x="229" y="0"/>
                          </a:cubicBezTo>
                          <a:cubicBezTo>
                            <a:pt x="255" y="9"/>
                            <a:pt x="278" y="23"/>
                            <a:pt x="297" y="42"/>
                          </a:cubicBezTo>
                          <a:cubicBezTo>
                            <a:pt x="329" y="74"/>
                            <a:pt x="348" y="117"/>
                            <a:pt x="348" y="165"/>
                          </a:cubicBezTo>
                          <a:close/>
                        </a:path>
                      </a:pathLst>
                    </a:cu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2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87533" y="1066801"/>
                      <a:ext cx="177015" cy="177013"/>
                    </a:xfrm>
                    <a:prstGeom prst="ellipse">
                      <a:avLst/>
                    </a:pr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38" y="3312626"/>
            <a:ext cx="2142513" cy="41957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649" y="2874284"/>
            <a:ext cx="2142929" cy="399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35" y="3809787"/>
            <a:ext cx="2096779" cy="5052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564" y="3312626"/>
            <a:ext cx="1099776" cy="5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173789" y="225550"/>
            <a:ext cx="8506647" cy="618291"/>
          </a:xfrm>
          <a:prstGeom prst="rect">
            <a:avLst/>
          </a:prstGeom>
        </p:spPr>
        <p:txBody>
          <a:bodyPr vert="horz" wrap="square" lIns="0" tIns="45720" rIns="0" bIns="45720" rtlCol="0" anchor="ctr">
            <a:noAutofit/>
          </a:bodyPr>
          <a:lstStyle>
            <a:lvl1pPr algn="l" defTabSz="6094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5000"/>
              </a:lnSpc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landscape is changing</a:t>
            </a:r>
            <a:endParaRPr lang="en-US" sz="3000" spc="-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42" y="1451500"/>
            <a:ext cx="4678376" cy="572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New types of applications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Social, mobile, Web, “Internet of Things”, Cloud…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Iterative/Agile in nature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More users, more data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New data models &amp; data types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Flexible (schema-less)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Rapidly changing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Semi-structured/Nested data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solidFill>
                <a:srgbClr val="4D4F53"/>
              </a:solidFill>
            </a:endParaRPr>
          </a:p>
          <a:p>
            <a:endParaRPr lang="en-US" sz="2400" dirty="0" smtClean="0">
              <a:solidFill>
                <a:srgbClr val="4D4F53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1418" y="1451500"/>
            <a:ext cx="3928495" cy="38164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   "data": </a:t>
            </a:r>
            <a:r>
              <a:rPr lang="en-US" sz="1100" dirty="0" smtClean="0"/>
              <a:t>[</a:t>
            </a:r>
            <a:endParaRPr lang="en-US" sz="1100" dirty="0"/>
          </a:p>
          <a:p>
            <a:r>
              <a:rPr lang="en-US" sz="1100" dirty="0"/>
              <a:t>         "id": "X999_Y999",</a:t>
            </a:r>
          </a:p>
          <a:p>
            <a:r>
              <a:rPr lang="en-US" sz="1100" dirty="0"/>
              <a:t>         "from": {</a:t>
            </a:r>
          </a:p>
          <a:p>
            <a:r>
              <a:rPr lang="en-US" sz="1100" dirty="0"/>
              <a:t>            "name": "Tom Brady", "id": "X12"</a:t>
            </a:r>
          </a:p>
          <a:p>
            <a:r>
              <a:rPr lang="en-US" sz="1100" dirty="0"/>
              <a:t>         },</a:t>
            </a:r>
          </a:p>
          <a:p>
            <a:r>
              <a:rPr lang="en-US" sz="1100" dirty="0"/>
              <a:t>         "message": "Looking forward to </a:t>
            </a:r>
            <a:r>
              <a:rPr lang="en-US" sz="1100" dirty="0" smtClean="0"/>
              <a:t>2014!</a:t>
            </a:r>
            <a:r>
              <a:rPr lang="en-US" sz="1100" dirty="0"/>
              <a:t>",</a:t>
            </a:r>
          </a:p>
          <a:p>
            <a:r>
              <a:rPr lang="en-US" sz="1100" dirty="0"/>
              <a:t>         "actions": [</a:t>
            </a:r>
          </a:p>
          <a:p>
            <a:r>
              <a:rPr lang="en-US" sz="1100" dirty="0"/>
              <a:t>            {</a:t>
            </a:r>
          </a:p>
          <a:p>
            <a:r>
              <a:rPr lang="en-US" sz="1100" dirty="0"/>
              <a:t>               "name": "Comment",</a:t>
            </a:r>
          </a:p>
          <a:p>
            <a:r>
              <a:rPr lang="en-US" sz="1100" dirty="0"/>
              <a:t>               "link": "http://</a:t>
            </a:r>
            <a:r>
              <a:rPr lang="en-US" sz="1100" dirty="0" err="1"/>
              <a:t>www.facebook.com</a:t>
            </a:r>
            <a:r>
              <a:rPr lang="en-US" sz="1100" dirty="0"/>
              <a:t>/</a:t>
            </a:r>
            <a:r>
              <a:rPr lang="en-US" sz="1100" dirty="0" smtClean="0"/>
              <a:t>X99/posts Y999</a:t>
            </a:r>
            <a:r>
              <a:rPr lang="en-US" sz="1100" dirty="0"/>
              <a:t>"</a:t>
            </a:r>
          </a:p>
          <a:p>
            <a:r>
              <a:rPr lang="en-US" sz="1100" dirty="0"/>
              <a:t>            },</a:t>
            </a:r>
          </a:p>
          <a:p>
            <a:r>
              <a:rPr lang="en-US" sz="1100" dirty="0"/>
              <a:t>            {</a:t>
            </a:r>
          </a:p>
          <a:p>
            <a:r>
              <a:rPr lang="en-US" sz="1100" dirty="0"/>
              <a:t>               "name": "Like",</a:t>
            </a:r>
          </a:p>
          <a:p>
            <a:r>
              <a:rPr lang="en-US" sz="1100" dirty="0"/>
              <a:t>               "link": "http://</a:t>
            </a:r>
            <a:r>
              <a:rPr lang="en-US" sz="1100" dirty="0" err="1"/>
              <a:t>www.facebook.com</a:t>
            </a:r>
            <a:r>
              <a:rPr lang="en-US" sz="1100" dirty="0"/>
              <a:t>/</a:t>
            </a:r>
            <a:r>
              <a:rPr lang="en-US" sz="1100" dirty="0" smtClean="0"/>
              <a:t>X99</a:t>
            </a:r>
            <a:r>
              <a:rPr lang="en-US" sz="1100" dirty="0"/>
              <a:t>/</a:t>
            </a:r>
            <a:r>
              <a:rPr lang="en-US" sz="1100" dirty="0" smtClean="0"/>
              <a:t>posts Y999</a:t>
            </a:r>
            <a:r>
              <a:rPr lang="en-US" sz="1100" dirty="0"/>
              <a:t>"</a:t>
            </a:r>
          </a:p>
          <a:p>
            <a:r>
              <a:rPr lang="en-US" sz="1100" dirty="0"/>
              <a:t>            }</a:t>
            </a:r>
          </a:p>
          <a:p>
            <a:r>
              <a:rPr lang="en-US" sz="1100" dirty="0"/>
              <a:t>         ],</a:t>
            </a:r>
          </a:p>
          <a:p>
            <a:r>
              <a:rPr lang="en-US" sz="1100" dirty="0"/>
              <a:t>         "type": "status",</a:t>
            </a:r>
          </a:p>
          <a:p>
            <a:r>
              <a:rPr lang="en-US" sz="1100" dirty="0"/>
              <a:t>         "</a:t>
            </a:r>
            <a:r>
              <a:rPr lang="en-US" sz="1100" dirty="0" err="1"/>
              <a:t>created_time</a:t>
            </a:r>
            <a:r>
              <a:rPr lang="en-US" sz="1100" dirty="0"/>
              <a:t>": "</a:t>
            </a:r>
            <a:r>
              <a:rPr lang="en-US" sz="1100" dirty="0" smtClean="0"/>
              <a:t>2013-</a:t>
            </a:r>
            <a:r>
              <a:rPr lang="en-US" sz="1100" dirty="0"/>
              <a:t>08-02T21:27:44+0000",</a:t>
            </a:r>
          </a:p>
          <a:p>
            <a:r>
              <a:rPr lang="en-US" sz="1100" dirty="0"/>
              <a:t>         "</a:t>
            </a:r>
            <a:r>
              <a:rPr lang="en-US" sz="1100" dirty="0" err="1"/>
              <a:t>updated_time</a:t>
            </a:r>
            <a:r>
              <a:rPr lang="en-US" sz="1100" dirty="0"/>
              <a:t>": "</a:t>
            </a:r>
            <a:r>
              <a:rPr lang="en-US" sz="1100" dirty="0" smtClean="0"/>
              <a:t>2013-</a:t>
            </a:r>
            <a:r>
              <a:rPr lang="en-US" sz="1100" dirty="0"/>
              <a:t>08-02T21:27:44+0000"</a:t>
            </a:r>
          </a:p>
          <a:p>
            <a:r>
              <a:rPr lang="en-US" sz="1100" dirty="0"/>
              <a:t>     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       </a:t>
            </a:r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8153992" y="1637766"/>
            <a:ext cx="85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23" y="2050951"/>
            <a:ext cx="803093" cy="806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57" y="2067065"/>
            <a:ext cx="1706432" cy="4235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870" y="1900217"/>
            <a:ext cx="1276556" cy="7941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4177" y="3068828"/>
            <a:ext cx="4068578" cy="3190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 smtClean="0">
                <a:solidFill>
                  <a:schemeClr val="accent1"/>
                </a:solidFill>
                <a:latin typeface="Calibri"/>
                <a:cs typeface="Calibri"/>
              </a:rPr>
              <a:t>Traditional datasets</a:t>
            </a:r>
            <a:endParaRPr lang="en-US" sz="2400" b="1" u="sng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 defTabSz="914400">
              <a:lnSpc>
                <a:spcPct val="95000"/>
              </a:lnSpc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Comes from transactional applications</a:t>
            </a:r>
          </a:p>
          <a:p>
            <a:pPr marL="171450" indent="-171450" defTabSz="914400">
              <a:lnSpc>
                <a:spcPct val="95000"/>
              </a:lnSpc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Stored for historical purposes and/or for large scale ETL/Analytics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Well defined </a:t>
            </a:r>
            <a:r>
              <a:rPr lang="en-US" dirty="0" smtClean="0">
                <a:latin typeface="Calibri"/>
                <a:cs typeface="Calibri"/>
              </a:rPr>
              <a:t>schemas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Managed centrally by DBAs</a:t>
            </a:r>
            <a:endParaRPr lang="en-US" dirty="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No frequent changes to schema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Flat datasets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9704" y="3068821"/>
            <a:ext cx="4092091" cy="32316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 smtClean="0">
                <a:solidFill>
                  <a:srgbClr val="C60C30"/>
                </a:solidFill>
                <a:latin typeface="Calibri"/>
                <a:cs typeface="Calibri"/>
              </a:rPr>
              <a:t>New datasets</a:t>
            </a:r>
            <a:endParaRPr lang="en-US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Comes from new applications (Ex: Social feeds, clickstream, logs, sensor data)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Enable new use cases such as Customer </a:t>
            </a:r>
            <a:r>
              <a:rPr lang="en-US" dirty="0" smtClean="0"/>
              <a:t>Satisfaction</a:t>
            </a:r>
            <a:r>
              <a:rPr lang="en-US" dirty="0"/>
              <a:t>, Product/</a:t>
            </a:r>
            <a:r>
              <a:rPr lang="en-US" dirty="0" smtClean="0"/>
              <a:t>Service optimization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Flexible data models/managed within applications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Schemas evolving </a:t>
            </a:r>
            <a:r>
              <a:rPr lang="en-US" dirty="0"/>
              <a:t>rapidly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Semi-structured/Nested data</a:t>
            </a:r>
            <a:endParaRPr lang="en-US" sz="2400" dirty="0"/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066" y="2467009"/>
            <a:ext cx="1294511" cy="457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734" y="2265547"/>
            <a:ext cx="1301106" cy="428829"/>
          </a:xfrm>
          <a:prstGeom prst="rect">
            <a:avLst/>
          </a:prstGeom>
        </p:spPr>
      </p:pic>
      <p:sp>
        <p:nvSpPr>
          <p:cNvPr id="13" name="Title Placeholder 1"/>
          <p:cNvSpPr txBox="1">
            <a:spLocks/>
          </p:cNvSpPr>
          <p:nvPr/>
        </p:nvSpPr>
        <p:spPr>
          <a:xfrm>
            <a:off x="254557" y="225550"/>
            <a:ext cx="8889443" cy="618291"/>
          </a:xfrm>
          <a:prstGeom prst="rect">
            <a:avLst/>
          </a:prstGeom>
        </p:spPr>
        <p:txBody>
          <a:bodyPr vert="horz" wrap="square" lIns="0" tIns="45720" rIns="0" bIns="45720" rtlCol="0" anchor="ctr">
            <a:noAutofit/>
          </a:bodyPr>
          <a:lstStyle>
            <a:lvl1pPr algn="l" defTabSz="6094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5000"/>
              </a:lnSpc>
              <a:defRPr/>
            </a:pPr>
            <a:r>
              <a:rPr lang="en-US" sz="3200" dirty="0" err="1" smtClean="0">
                <a:solidFill>
                  <a:srgbClr val="FFFFFF"/>
                </a:solidFill>
              </a:rPr>
              <a:t>Hadoop</a:t>
            </a:r>
            <a:r>
              <a:rPr lang="en-US" sz="3200" dirty="0" smtClean="0">
                <a:solidFill>
                  <a:srgbClr val="FFFFFF"/>
                </a:solidFill>
              </a:rPr>
              <a:t> evolving as central hub for analysis</a:t>
            </a:r>
            <a:endParaRPr lang="en-US" sz="3000" spc="-100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1" y="1320151"/>
            <a:ext cx="8925897" cy="407122"/>
          </a:xfrm>
        </p:spPr>
        <p:txBody>
          <a:bodyPr>
            <a:noAutofit/>
          </a:bodyPr>
          <a:lstStyle/>
          <a:p>
            <a:pPr algn="ctr" defTabSz="914400"/>
            <a:r>
              <a:rPr lang="en-US" sz="2400" spc="-100" dirty="0">
                <a:solidFill>
                  <a:srgbClr val="000000"/>
                </a:solidFill>
                <a:cs typeface="Arial"/>
              </a:rPr>
              <a:t>Provides Cost effective, flexible way to store and and process data </a:t>
            </a:r>
            <a:r>
              <a:rPr lang="en-US" sz="2400" spc="-100" dirty="0" smtClean="0">
                <a:solidFill>
                  <a:srgbClr val="000000"/>
                </a:solidFill>
                <a:cs typeface="Arial"/>
              </a:rPr>
              <a:t>at  </a:t>
            </a:r>
            <a:r>
              <a:rPr lang="en-US" sz="2400" spc="-100" dirty="0">
                <a:solidFill>
                  <a:srgbClr val="000000"/>
                </a:solidFill>
                <a:cs typeface="Arial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3269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Existing SQL approaches will not always work for big data needs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1519" y="3864585"/>
            <a:ext cx="8686801" cy="266995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New data models/types don</a:t>
            </a:r>
            <a:r>
              <a:rPr lang="fr-FR" sz="2400" dirty="0">
                <a:solidFill>
                  <a:srgbClr val="000000"/>
                </a:solidFill>
              </a:rPr>
              <a:t>’</a:t>
            </a:r>
            <a:r>
              <a:rPr lang="en-US" sz="2400" dirty="0">
                <a:solidFill>
                  <a:srgbClr val="000000"/>
                </a:solidFill>
              </a:rPr>
              <a:t>t map well to the relational models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Many data sources do not have rigid schemas (</a:t>
            </a:r>
            <a:r>
              <a:rPr lang="en-US" sz="1800" dirty="0" err="1">
                <a:solidFill>
                  <a:srgbClr val="000000"/>
                </a:solidFill>
              </a:rPr>
              <a:t>HBase</a:t>
            </a:r>
            <a:r>
              <a:rPr lang="en-US" sz="1800" dirty="0">
                <a:solidFill>
                  <a:srgbClr val="000000"/>
                </a:solidFill>
              </a:rPr>
              <a:t>, Mongo 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Each record has a separate schema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Sparse and wide rows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Flattening nested data is error-prone and often impossible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Think about repeated and optional fields at every level…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A single </a:t>
            </a:r>
            <a:r>
              <a:rPr lang="en-US" sz="1800" dirty="0" err="1">
                <a:solidFill>
                  <a:srgbClr val="000000"/>
                </a:solidFill>
              </a:rPr>
              <a:t>HBase</a:t>
            </a:r>
            <a:r>
              <a:rPr lang="en-US" sz="1800" dirty="0">
                <a:solidFill>
                  <a:srgbClr val="000000"/>
                </a:solidFill>
              </a:rPr>
              <a:t> value could be a JSON document (compound nested type)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Centralized schemas </a:t>
            </a:r>
            <a:r>
              <a:rPr lang="en-US" sz="2400" dirty="0" smtClean="0">
                <a:solidFill>
                  <a:srgbClr val="000000"/>
                </a:solidFill>
              </a:rPr>
              <a:t>are hard </a:t>
            </a:r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manage for big data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Rapidly </a:t>
            </a:r>
            <a:r>
              <a:rPr lang="en-US" sz="1800" dirty="0" smtClean="0">
                <a:solidFill>
                  <a:srgbClr val="000000"/>
                </a:solidFill>
              </a:rPr>
              <a:t>evolving data source </a:t>
            </a:r>
            <a:r>
              <a:rPr lang="en-US" sz="1800" dirty="0">
                <a:solidFill>
                  <a:srgbClr val="000000"/>
                </a:solidFill>
              </a:rPr>
              <a:t>schemas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Lots of new data sources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Third party </a:t>
            </a:r>
            <a:r>
              <a:rPr lang="en-US" sz="1800" dirty="0" smtClean="0">
                <a:solidFill>
                  <a:srgbClr val="000000"/>
                </a:solidFill>
              </a:rPr>
              <a:t>data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Unknown questions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74" y="1678227"/>
            <a:ext cx="483936" cy="2332253"/>
          </a:xfrm>
          <a:prstGeom prst="rect">
            <a:avLst/>
          </a:prstGeom>
          <a:gradFill>
            <a:gsLst>
              <a:gs pos="50000">
                <a:srgbClr val="688096"/>
              </a:gs>
              <a:gs pos="51000">
                <a:srgbClr val="688096">
                  <a:lumMod val="86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>
              <a:lnSpc>
                <a:spcPct val="95000"/>
              </a:lnSpc>
            </a:pPr>
            <a:endParaRPr lang="en-US" sz="1200" b="1" kern="0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 rot="5400000">
            <a:off x="225838" y="2440201"/>
            <a:ext cx="378836" cy="365398"/>
            <a:chOff x="1719263" y="2974975"/>
            <a:chExt cx="1387475" cy="1338263"/>
          </a:xfrm>
          <a:solidFill>
            <a:schemeClr val="bg1"/>
          </a:solidFill>
        </p:grpSpPr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2233613" y="3956050"/>
              <a:ext cx="355600" cy="357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2082801" y="3690938"/>
              <a:ext cx="660400" cy="220663"/>
            </a:xfrm>
            <a:custGeom>
              <a:avLst/>
              <a:gdLst>
                <a:gd name="T0" fmla="*/ 176 w 176"/>
                <a:gd name="T1" fmla="*/ 38 h 59"/>
                <a:gd name="T2" fmla="*/ 163 w 176"/>
                <a:gd name="T3" fmla="*/ 59 h 59"/>
                <a:gd name="T4" fmla="*/ 88 w 176"/>
                <a:gd name="T5" fmla="*/ 24 h 59"/>
                <a:gd name="T6" fmla="*/ 12 w 176"/>
                <a:gd name="T7" fmla="*/ 59 h 59"/>
                <a:gd name="T8" fmla="*/ 0 w 176"/>
                <a:gd name="T9" fmla="*/ 38 h 59"/>
                <a:gd name="T10" fmla="*/ 88 w 176"/>
                <a:gd name="T11" fmla="*/ 0 h 59"/>
                <a:gd name="T12" fmla="*/ 176 w 176"/>
                <a:gd name="T13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59">
                  <a:moveTo>
                    <a:pt x="176" y="38"/>
                  </a:moveTo>
                  <a:cubicBezTo>
                    <a:pt x="163" y="59"/>
                    <a:pt x="163" y="59"/>
                    <a:pt x="163" y="59"/>
                  </a:cubicBezTo>
                  <a:cubicBezTo>
                    <a:pt x="145" y="38"/>
                    <a:pt x="118" y="24"/>
                    <a:pt x="88" y="24"/>
                  </a:cubicBezTo>
                  <a:cubicBezTo>
                    <a:pt x="58" y="24"/>
                    <a:pt x="30" y="38"/>
                    <a:pt x="12" y="5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2" y="15"/>
                    <a:pt x="53" y="0"/>
                    <a:pt x="88" y="0"/>
                  </a:cubicBezTo>
                  <a:cubicBezTo>
                    <a:pt x="122" y="0"/>
                    <a:pt x="153" y="15"/>
                    <a:pt x="17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auto">
            <a:xfrm>
              <a:off x="1963738" y="3462338"/>
              <a:ext cx="895350" cy="242888"/>
            </a:xfrm>
            <a:custGeom>
              <a:avLst/>
              <a:gdLst>
                <a:gd name="T0" fmla="*/ 239 w 239"/>
                <a:gd name="T1" fmla="*/ 44 h 65"/>
                <a:gd name="T2" fmla="*/ 227 w 239"/>
                <a:gd name="T3" fmla="*/ 65 h 65"/>
                <a:gd name="T4" fmla="*/ 120 w 239"/>
                <a:gd name="T5" fmla="*/ 24 h 65"/>
                <a:gd name="T6" fmla="*/ 13 w 239"/>
                <a:gd name="T7" fmla="*/ 65 h 65"/>
                <a:gd name="T8" fmla="*/ 0 w 239"/>
                <a:gd name="T9" fmla="*/ 44 h 65"/>
                <a:gd name="T10" fmla="*/ 120 w 239"/>
                <a:gd name="T11" fmla="*/ 0 h 65"/>
                <a:gd name="T12" fmla="*/ 239 w 239"/>
                <a:gd name="T13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5">
                  <a:moveTo>
                    <a:pt x="239" y="44"/>
                  </a:moveTo>
                  <a:cubicBezTo>
                    <a:pt x="227" y="65"/>
                    <a:pt x="227" y="65"/>
                    <a:pt x="227" y="65"/>
                  </a:cubicBezTo>
                  <a:cubicBezTo>
                    <a:pt x="198" y="40"/>
                    <a:pt x="161" y="24"/>
                    <a:pt x="120" y="24"/>
                  </a:cubicBezTo>
                  <a:cubicBezTo>
                    <a:pt x="79" y="24"/>
                    <a:pt x="41" y="40"/>
                    <a:pt x="13" y="6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2" y="17"/>
                    <a:pt x="74" y="0"/>
                    <a:pt x="120" y="0"/>
                  </a:cubicBezTo>
                  <a:cubicBezTo>
                    <a:pt x="165" y="0"/>
                    <a:pt x="207" y="17"/>
                    <a:pt x="23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1835151" y="3203575"/>
              <a:ext cx="1155700" cy="276225"/>
            </a:xfrm>
            <a:custGeom>
              <a:avLst/>
              <a:gdLst>
                <a:gd name="T0" fmla="*/ 308 w 308"/>
                <a:gd name="T1" fmla="*/ 53 h 74"/>
                <a:gd name="T2" fmla="*/ 296 w 308"/>
                <a:gd name="T3" fmla="*/ 74 h 74"/>
                <a:gd name="T4" fmla="*/ 154 w 308"/>
                <a:gd name="T5" fmla="*/ 24 h 74"/>
                <a:gd name="T6" fmla="*/ 12 w 308"/>
                <a:gd name="T7" fmla="*/ 74 h 74"/>
                <a:gd name="T8" fmla="*/ 0 w 308"/>
                <a:gd name="T9" fmla="*/ 53 h 74"/>
                <a:gd name="T10" fmla="*/ 154 w 308"/>
                <a:gd name="T11" fmla="*/ 0 h 74"/>
                <a:gd name="T12" fmla="*/ 308 w 308"/>
                <a:gd name="T13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74">
                  <a:moveTo>
                    <a:pt x="308" y="53"/>
                  </a:moveTo>
                  <a:cubicBezTo>
                    <a:pt x="296" y="74"/>
                    <a:pt x="296" y="74"/>
                    <a:pt x="296" y="74"/>
                  </a:cubicBezTo>
                  <a:cubicBezTo>
                    <a:pt x="257" y="43"/>
                    <a:pt x="207" y="24"/>
                    <a:pt x="154" y="24"/>
                  </a:cubicBezTo>
                  <a:cubicBezTo>
                    <a:pt x="100" y="24"/>
                    <a:pt x="51" y="43"/>
                    <a:pt x="12" y="7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2" y="20"/>
                    <a:pt x="96" y="0"/>
                    <a:pt x="154" y="0"/>
                  </a:cubicBezTo>
                  <a:cubicBezTo>
                    <a:pt x="212" y="0"/>
                    <a:pt x="265" y="20"/>
                    <a:pt x="30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>
              <a:off x="1719263" y="2974975"/>
              <a:ext cx="1387475" cy="306388"/>
            </a:xfrm>
            <a:custGeom>
              <a:avLst/>
              <a:gdLst>
                <a:gd name="T0" fmla="*/ 370 w 370"/>
                <a:gd name="T1" fmla="*/ 61 h 82"/>
                <a:gd name="T2" fmla="*/ 357 w 370"/>
                <a:gd name="T3" fmla="*/ 82 h 82"/>
                <a:gd name="T4" fmla="*/ 185 w 370"/>
                <a:gd name="T5" fmla="*/ 24 h 82"/>
                <a:gd name="T6" fmla="*/ 12 w 370"/>
                <a:gd name="T7" fmla="*/ 82 h 82"/>
                <a:gd name="T8" fmla="*/ 0 w 370"/>
                <a:gd name="T9" fmla="*/ 61 h 82"/>
                <a:gd name="T10" fmla="*/ 185 w 370"/>
                <a:gd name="T11" fmla="*/ 0 h 82"/>
                <a:gd name="T12" fmla="*/ 370 w 370"/>
                <a:gd name="T13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82">
                  <a:moveTo>
                    <a:pt x="370" y="61"/>
                  </a:moveTo>
                  <a:cubicBezTo>
                    <a:pt x="357" y="82"/>
                    <a:pt x="357" y="82"/>
                    <a:pt x="357" y="82"/>
                  </a:cubicBezTo>
                  <a:cubicBezTo>
                    <a:pt x="309" y="46"/>
                    <a:pt x="249" y="24"/>
                    <a:pt x="185" y="24"/>
                  </a:cubicBezTo>
                  <a:cubicBezTo>
                    <a:pt x="120" y="24"/>
                    <a:pt x="60" y="46"/>
                    <a:pt x="12" y="8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2" y="23"/>
                    <a:pt x="116" y="0"/>
                    <a:pt x="185" y="0"/>
                  </a:cubicBezTo>
                  <a:cubicBezTo>
                    <a:pt x="254" y="0"/>
                    <a:pt x="318" y="23"/>
                    <a:pt x="37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 noChangeAspect="1"/>
          </p:cNvGrpSpPr>
          <p:nvPr/>
        </p:nvGrpSpPr>
        <p:grpSpPr bwMode="auto">
          <a:xfrm>
            <a:off x="175865" y="3522366"/>
            <a:ext cx="453209" cy="342219"/>
            <a:chOff x="3701" y="2050"/>
            <a:chExt cx="294" cy="222"/>
          </a:xfrm>
        </p:grpSpPr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3883" y="2088"/>
              <a:ext cx="38" cy="139"/>
            </a:xfrm>
            <a:custGeom>
              <a:avLst/>
              <a:gdLst>
                <a:gd name="T0" fmla="*/ 5 w 16"/>
                <a:gd name="T1" fmla="*/ 59 h 59"/>
                <a:gd name="T2" fmla="*/ 0 w 16"/>
                <a:gd name="T3" fmla="*/ 56 h 59"/>
                <a:gd name="T4" fmla="*/ 10 w 16"/>
                <a:gd name="T5" fmla="*/ 29 h 59"/>
                <a:gd name="T6" fmla="*/ 0 w 16"/>
                <a:gd name="T7" fmla="*/ 3 h 59"/>
                <a:gd name="T8" fmla="*/ 5 w 16"/>
                <a:gd name="T9" fmla="*/ 0 h 59"/>
                <a:gd name="T10" fmla="*/ 16 w 16"/>
                <a:gd name="T11" fmla="*/ 29 h 59"/>
                <a:gd name="T12" fmla="*/ 5 w 1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9">
                  <a:moveTo>
                    <a:pt x="5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49"/>
                    <a:pt x="10" y="39"/>
                    <a:pt x="10" y="29"/>
                  </a:cubicBezTo>
                  <a:cubicBezTo>
                    <a:pt x="10" y="19"/>
                    <a:pt x="6" y="10"/>
                    <a:pt x="0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8"/>
                    <a:pt x="16" y="18"/>
                    <a:pt x="16" y="29"/>
                  </a:cubicBezTo>
                  <a:cubicBezTo>
                    <a:pt x="16" y="40"/>
                    <a:pt x="11" y="51"/>
                    <a:pt x="5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3916" y="2069"/>
              <a:ext cx="43" cy="177"/>
            </a:xfrm>
            <a:custGeom>
              <a:avLst/>
              <a:gdLst>
                <a:gd name="T0" fmla="*/ 5 w 18"/>
                <a:gd name="T1" fmla="*/ 75 h 75"/>
                <a:gd name="T2" fmla="*/ 0 w 18"/>
                <a:gd name="T3" fmla="*/ 72 h 75"/>
                <a:gd name="T4" fmla="*/ 13 w 18"/>
                <a:gd name="T5" fmla="*/ 37 h 75"/>
                <a:gd name="T6" fmla="*/ 0 w 18"/>
                <a:gd name="T7" fmla="*/ 3 h 75"/>
                <a:gd name="T8" fmla="*/ 5 w 18"/>
                <a:gd name="T9" fmla="*/ 0 h 75"/>
                <a:gd name="T10" fmla="*/ 18 w 18"/>
                <a:gd name="T11" fmla="*/ 37 h 75"/>
                <a:gd name="T12" fmla="*/ 5 w 18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5">
                  <a:moveTo>
                    <a:pt x="5" y="75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" y="63"/>
                    <a:pt x="13" y="51"/>
                    <a:pt x="13" y="37"/>
                  </a:cubicBezTo>
                  <a:cubicBezTo>
                    <a:pt x="13" y="24"/>
                    <a:pt x="8" y="12"/>
                    <a:pt x="0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4" y="10"/>
                    <a:pt x="18" y="23"/>
                    <a:pt x="18" y="37"/>
                  </a:cubicBezTo>
                  <a:cubicBezTo>
                    <a:pt x="18" y="52"/>
                    <a:pt x="14" y="65"/>
                    <a:pt x="5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3947" y="2050"/>
              <a:ext cx="48" cy="215"/>
            </a:xfrm>
            <a:custGeom>
              <a:avLst/>
              <a:gdLst>
                <a:gd name="T0" fmla="*/ 5 w 20"/>
                <a:gd name="T1" fmla="*/ 91 h 91"/>
                <a:gd name="T2" fmla="*/ 0 w 20"/>
                <a:gd name="T3" fmla="*/ 87 h 91"/>
                <a:gd name="T4" fmla="*/ 14 w 20"/>
                <a:gd name="T5" fmla="*/ 45 h 91"/>
                <a:gd name="T6" fmla="*/ 0 w 20"/>
                <a:gd name="T7" fmla="*/ 3 h 91"/>
                <a:gd name="T8" fmla="*/ 5 w 20"/>
                <a:gd name="T9" fmla="*/ 0 h 91"/>
                <a:gd name="T10" fmla="*/ 20 w 20"/>
                <a:gd name="T11" fmla="*/ 45 h 91"/>
                <a:gd name="T12" fmla="*/ 5 w 20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1">
                  <a:moveTo>
                    <a:pt x="5" y="91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9" y="76"/>
                    <a:pt x="14" y="61"/>
                    <a:pt x="14" y="45"/>
                  </a:cubicBezTo>
                  <a:cubicBezTo>
                    <a:pt x="14" y="29"/>
                    <a:pt x="9" y="15"/>
                    <a:pt x="0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3"/>
                    <a:pt x="20" y="28"/>
                    <a:pt x="20" y="45"/>
                  </a:cubicBezTo>
                  <a:cubicBezTo>
                    <a:pt x="20" y="62"/>
                    <a:pt x="15" y="78"/>
                    <a:pt x="5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3701" y="2055"/>
              <a:ext cx="154" cy="217"/>
            </a:xfrm>
            <a:custGeom>
              <a:avLst/>
              <a:gdLst>
                <a:gd name="T0" fmla="*/ 65 w 65"/>
                <a:gd name="T1" fmla="*/ 47 h 92"/>
                <a:gd name="T2" fmla="*/ 65 w 65"/>
                <a:gd name="T3" fmla="*/ 87 h 92"/>
                <a:gd name="T4" fmla="*/ 63 w 65"/>
                <a:gd name="T5" fmla="*/ 91 h 92"/>
                <a:gd name="T6" fmla="*/ 57 w 65"/>
                <a:gd name="T7" fmla="*/ 90 h 92"/>
                <a:gd name="T8" fmla="*/ 32 w 65"/>
                <a:gd name="T9" fmla="*/ 68 h 92"/>
                <a:gd name="T10" fmla="*/ 27 w 65"/>
                <a:gd name="T11" fmla="*/ 67 h 92"/>
                <a:gd name="T12" fmla="*/ 5 w 65"/>
                <a:gd name="T13" fmla="*/ 67 h 92"/>
                <a:gd name="T14" fmla="*/ 0 w 65"/>
                <a:gd name="T15" fmla="*/ 62 h 92"/>
                <a:gd name="T16" fmla="*/ 0 w 65"/>
                <a:gd name="T17" fmla="*/ 31 h 92"/>
                <a:gd name="T18" fmla="*/ 5 w 65"/>
                <a:gd name="T19" fmla="*/ 25 h 92"/>
                <a:gd name="T20" fmla="*/ 29 w 65"/>
                <a:gd name="T21" fmla="*/ 25 h 92"/>
                <a:gd name="T22" fmla="*/ 31 w 65"/>
                <a:gd name="T23" fmla="*/ 25 h 92"/>
                <a:gd name="T24" fmla="*/ 57 w 65"/>
                <a:gd name="T25" fmla="*/ 2 h 92"/>
                <a:gd name="T26" fmla="*/ 63 w 65"/>
                <a:gd name="T27" fmla="*/ 1 h 92"/>
                <a:gd name="T28" fmla="*/ 65 w 65"/>
                <a:gd name="T29" fmla="*/ 5 h 92"/>
                <a:gd name="T30" fmla="*/ 65 w 65"/>
                <a:gd name="T31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92">
                  <a:moveTo>
                    <a:pt x="65" y="47"/>
                  </a:moveTo>
                  <a:cubicBezTo>
                    <a:pt x="65" y="59"/>
                    <a:pt x="65" y="73"/>
                    <a:pt x="65" y="87"/>
                  </a:cubicBezTo>
                  <a:cubicBezTo>
                    <a:pt x="65" y="89"/>
                    <a:pt x="65" y="90"/>
                    <a:pt x="63" y="91"/>
                  </a:cubicBezTo>
                  <a:cubicBezTo>
                    <a:pt x="61" y="92"/>
                    <a:pt x="58" y="91"/>
                    <a:pt x="57" y="90"/>
                  </a:cubicBezTo>
                  <a:cubicBezTo>
                    <a:pt x="49" y="83"/>
                    <a:pt x="40" y="75"/>
                    <a:pt x="32" y="68"/>
                  </a:cubicBezTo>
                  <a:cubicBezTo>
                    <a:pt x="31" y="67"/>
                    <a:pt x="29" y="67"/>
                    <a:pt x="27" y="67"/>
                  </a:cubicBezTo>
                  <a:cubicBezTo>
                    <a:pt x="19" y="67"/>
                    <a:pt x="13" y="67"/>
                    <a:pt x="5" y="67"/>
                  </a:cubicBezTo>
                  <a:cubicBezTo>
                    <a:pt x="2" y="67"/>
                    <a:pt x="0" y="65"/>
                    <a:pt x="0" y="62"/>
                  </a:cubicBezTo>
                  <a:cubicBezTo>
                    <a:pt x="0" y="51"/>
                    <a:pt x="0" y="41"/>
                    <a:pt x="0" y="31"/>
                  </a:cubicBezTo>
                  <a:cubicBezTo>
                    <a:pt x="0" y="27"/>
                    <a:pt x="2" y="25"/>
                    <a:pt x="5" y="25"/>
                  </a:cubicBezTo>
                  <a:cubicBezTo>
                    <a:pt x="13" y="25"/>
                    <a:pt x="21" y="25"/>
                    <a:pt x="29" y="25"/>
                  </a:cubicBezTo>
                  <a:cubicBezTo>
                    <a:pt x="30" y="25"/>
                    <a:pt x="31" y="25"/>
                    <a:pt x="31" y="25"/>
                  </a:cubicBezTo>
                  <a:cubicBezTo>
                    <a:pt x="40" y="17"/>
                    <a:pt x="49" y="9"/>
                    <a:pt x="57" y="2"/>
                  </a:cubicBezTo>
                  <a:cubicBezTo>
                    <a:pt x="59" y="1"/>
                    <a:pt x="61" y="0"/>
                    <a:pt x="63" y="1"/>
                  </a:cubicBezTo>
                  <a:cubicBezTo>
                    <a:pt x="65" y="2"/>
                    <a:pt x="65" y="3"/>
                    <a:pt x="65" y="5"/>
                  </a:cubicBezTo>
                  <a:cubicBezTo>
                    <a:pt x="65" y="19"/>
                    <a:pt x="65" y="33"/>
                    <a:pt x="65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89"/>
          <p:cNvGrpSpPr>
            <a:grpSpLocks noChangeAspect="1"/>
          </p:cNvGrpSpPr>
          <p:nvPr/>
        </p:nvGrpSpPr>
        <p:grpSpPr bwMode="auto">
          <a:xfrm>
            <a:off x="147163" y="1929468"/>
            <a:ext cx="477446" cy="366014"/>
            <a:chOff x="2386" y="1033"/>
            <a:chExt cx="2905" cy="2227"/>
          </a:xfrm>
        </p:grpSpPr>
        <p:sp>
          <p:nvSpPr>
            <p:cNvPr id="18" name="Freeform 90"/>
            <p:cNvSpPr>
              <a:spLocks/>
            </p:cNvSpPr>
            <p:nvPr/>
          </p:nvSpPr>
          <p:spPr bwMode="auto">
            <a:xfrm>
              <a:off x="3451" y="1536"/>
              <a:ext cx="1840" cy="1724"/>
            </a:xfrm>
            <a:custGeom>
              <a:avLst/>
              <a:gdLst>
                <a:gd name="T0" fmla="*/ 684 w 779"/>
                <a:gd name="T1" fmla="*/ 76 h 730"/>
                <a:gd name="T2" fmla="*/ 609 w 779"/>
                <a:gd name="T3" fmla="*/ 0 h 730"/>
                <a:gd name="T4" fmla="*/ 659 w 779"/>
                <a:gd name="T5" fmla="*/ 148 h 730"/>
                <a:gd name="T6" fmla="*/ 586 w 779"/>
                <a:gd name="T7" fmla="*/ 392 h 730"/>
                <a:gd name="T8" fmla="*/ 378 w 779"/>
                <a:gd name="T9" fmla="*/ 550 h 730"/>
                <a:gd name="T10" fmla="*/ 105 w 779"/>
                <a:gd name="T11" fmla="*/ 608 h 730"/>
                <a:gd name="T12" fmla="*/ 1 w 779"/>
                <a:gd name="T13" fmla="*/ 600 h 730"/>
                <a:gd name="T14" fmla="*/ 0 w 779"/>
                <a:gd name="T15" fmla="*/ 600 h 730"/>
                <a:gd name="T16" fmla="*/ 319 w 779"/>
                <a:gd name="T17" fmla="*/ 634 h 730"/>
                <a:gd name="T18" fmla="*/ 436 w 779"/>
                <a:gd name="T19" fmla="*/ 670 h 730"/>
                <a:gd name="T20" fmla="*/ 523 w 779"/>
                <a:gd name="T21" fmla="*/ 730 h 730"/>
                <a:gd name="T22" fmla="*/ 499 w 779"/>
                <a:gd name="T23" fmla="*/ 610 h 730"/>
                <a:gd name="T24" fmla="*/ 511 w 779"/>
                <a:gd name="T25" fmla="*/ 583 h 730"/>
                <a:gd name="T26" fmla="*/ 664 w 779"/>
                <a:gd name="T27" fmla="*/ 470 h 730"/>
                <a:gd name="T28" fmla="*/ 684 w 779"/>
                <a:gd name="T29" fmla="*/ 7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9" h="730">
                  <a:moveTo>
                    <a:pt x="684" y="76"/>
                  </a:moveTo>
                  <a:cubicBezTo>
                    <a:pt x="662" y="46"/>
                    <a:pt x="637" y="21"/>
                    <a:pt x="609" y="0"/>
                  </a:cubicBezTo>
                  <a:cubicBezTo>
                    <a:pt x="638" y="46"/>
                    <a:pt x="655" y="96"/>
                    <a:pt x="659" y="148"/>
                  </a:cubicBezTo>
                  <a:cubicBezTo>
                    <a:pt x="667" y="233"/>
                    <a:pt x="641" y="317"/>
                    <a:pt x="586" y="392"/>
                  </a:cubicBezTo>
                  <a:cubicBezTo>
                    <a:pt x="535" y="459"/>
                    <a:pt x="467" y="511"/>
                    <a:pt x="378" y="550"/>
                  </a:cubicBezTo>
                  <a:cubicBezTo>
                    <a:pt x="290" y="589"/>
                    <a:pt x="198" y="608"/>
                    <a:pt x="105" y="608"/>
                  </a:cubicBezTo>
                  <a:cubicBezTo>
                    <a:pt x="71" y="608"/>
                    <a:pt x="36" y="606"/>
                    <a:pt x="1" y="600"/>
                  </a:cubicBezTo>
                  <a:cubicBezTo>
                    <a:pt x="1" y="600"/>
                    <a:pt x="1" y="600"/>
                    <a:pt x="0" y="600"/>
                  </a:cubicBezTo>
                  <a:cubicBezTo>
                    <a:pt x="103" y="639"/>
                    <a:pt x="210" y="651"/>
                    <a:pt x="319" y="634"/>
                  </a:cubicBezTo>
                  <a:cubicBezTo>
                    <a:pt x="368" y="626"/>
                    <a:pt x="402" y="645"/>
                    <a:pt x="436" y="670"/>
                  </a:cubicBezTo>
                  <a:cubicBezTo>
                    <a:pt x="463" y="689"/>
                    <a:pt x="491" y="708"/>
                    <a:pt x="523" y="730"/>
                  </a:cubicBezTo>
                  <a:cubicBezTo>
                    <a:pt x="514" y="685"/>
                    <a:pt x="508" y="647"/>
                    <a:pt x="499" y="610"/>
                  </a:cubicBezTo>
                  <a:cubicBezTo>
                    <a:pt x="496" y="596"/>
                    <a:pt x="499" y="590"/>
                    <a:pt x="511" y="583"/>
                  </a:cubicBezTo>
                  <a:cubicBezTo>
                    <a:pt x="567" y="552"/>
                    <a:pt x="621" y="517"/>
                    <a:pt x="664" y="470"/>
                  </a:cubicBezTo>
                  <a:cubicBezTo>
                    <a:pt x="771" y="353"/>
                    <a:pt x="779" y="201"/>
                    <a:pt x="684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1"/>
            <p:cNvSpPr>
              <a:spLocks noEditPoints="1"/>
            </p:cNvSpPr>
            <p:nvPr/>
          </p:nvSpPr>
          <p:spPr bwMode="auto">
            <a:xfrm>
              <a:off x="2386" y="1033"/>
              <a:ext cx="2513" cy="2034"/>
            </a:xfrm>
            <a:custGeom>
              <a:avLst/>
              <a:gdLst>
                <a:gd name="T0" fmla="*/ 932 w 1064"/>
                <a:gd name="T1" fmla="*/ 140 h 861"/>
                <a:gd name="T2" fmla="*/ 343 w 1064"/>
                <a:gd name="T3" fmla="*/ 801 h 861"/>
                <a:gd name="T4" fmla="*/ 399 w 1064"/>
                <a:gd name="T5" fmla="*/ 768 h 861"/>
                <a:gd name="T6" fmla="*/ 428 w 1064"/>
                <a:gd name="T7" fmla="*/ 763 h 861"/>
                <a:gd name="T8" fmla="*/ 460 w 1064"/>
                <a:gd name="T9" fmla="*/ 766 h 861"/>
                <a:gd name="T10" fmla="*/ 551 w 1064"/>
                <a:gd name="T11" fmla="*/ 773 h 861"/>
                <a:gd name="T12" fmla="*/ 637 w 1064"/>
                <a:gd name="T13" fmla="*/ 768 h 861"/>
                <a:gd name="T14" fmla="*/ 721 w 1064"/>
                <a:gd name="T15" fmla="*/ 751 h 861"/>
                <a:gd name="T16" fmla="*/ 809 w 1064"/>
                <a:gd name="T17" fmla="*/ 719 h 861"/>
                <a:gd name="T18" fmla="*/ 1036 w 1064"/>
                <a:gd name="T19" fmla="*/ 512 h 861"/>
                <a:gd name="T20" fmla="*/ 910 w 1064"/>
                <a:gd name="T21" fmla="*/ 398 h 861"/>
                <a:gd name="T22" fmla="*/ 906 w 1064"/>
                <a:gd name="T23" fmla="*/ 416 h 861"/>
                <a:gd name="T24" fmla="*/ 898 w 1064"/>
                <a:gd name="T25" fmla="*/ 433 h 861"/>
                <a:gd name="T26" fmla="*/ 888 w 1064"/>
                <a:gd name="T27" fmla="*/ 449 h 861"/>
                <a:gd name="T28" fmla="*/ 875 w 1064"/>
                <a:gd name="T29" fmla="*/ 461 h 861"/>
                <a:gd name="T30" fmla="*/ 859 w 1064"/>
                <a:gd name="T31" fmla="*/ 472 h 861"/>
                <a:gd name="T32" fmla="*/ 842 w 1064"/>
                <a:gd name="T33" fmla="*/ 479 h 861"/>
                <a:gd name="T34" fmla="*/ 823 w 1064"/>
                <a:gd name="T35" fmla="*/ 482 h 861"/>
                <a:gd name="T36" fmla="*/ 749 w 1064"/>
                <a:gd name="T37" fmla="*/ 458 h 861"/>
                <a:gd name="T38" fmla="*/ 721 w 1064"/>
                <a:gd name="T39" fmla="*/ 367 h 861"/>
                <a:gd name="T40" fmla="*/ 726 w 1064"/>
                <a:gd name="T41" fmla="*/ 349 h 861"/>
                <a:gd name="T42" fmla="*/ 735 w 1064"/>
                <a:gd name="T43" fmla="*/ 333 h 861"/>
                <a:gd name="T44" fmla="*/ 747 w 1064"/>
                <a:gd name="T45" fmla="*/ 319 h 861"/>
                <a:gd name="T46" fmla="*/ 761 w 1064"/>
                <a:gd name="T47" fmla="*/ 307 h 861"/>
                <a:gd name="T48" fmla="*/ 778 w 1064"/>
                <a:gd name="T49" fmla="*/ 298 h 861"/>
                <a:gd name="T50" fmla="*/ 796 w 1064"/>
                <a:gd name="T51" fmla="*/ 293 h 861"/>
                <a:gd name="T52" fmla="*/ 816 w 1064"/>
                <a:gd name="T53" fmla="*/ 291 h 861"/>
                <a:gd name="T54" fmla="*/ 910 w 1064"/>
                <a:gd name="T55" fmla="*/ 394 h 861"/>
                <a:gd name="T56" fmla="*/ 608 w 1064"/>
                <a:gd name="T57" fmla="*/ 458 h 861"/>
                <a:gd name="T58" fmla="*/ 535 w 1064"/>
                <a:gd name="T59" fmla="*/ 483 h 861"/>
                <a:gd name="T60" fmla="*/ 517 w 1064"/>
                <a:gd name="T61" fmla="*/ 479 h 861"/>
                <a:gd name="T62" fmla="*/ 501 w 1064"/>
                <a:gd name="T63" fmla="*/ 472 h 861"/>
                <a:gd name="T64" fmla="*/ 485 w 1064"/>
                <a:gd name="T65" fmla="*/ 463 h 861"/>
                <a:gd name="T66" fmla="*/ 472 w 1064"/>
                <a:gd name="T67" fmla="*/ 450 h 861"/>
                <a:gd name="T68" fmla="*/ 461 w 1064"/>
                <a:gd name="T69" fmla="*/ 435 h 861"/>
                <a:gd name="T70" fmla="*/ 453 w 1064"/>
                <a:gd name="T71" fmla="*/ 418 h 861"/>
                <a:gd name="T72" fmla="*/ 449 w 1064"/>
                <a:gd name="T73" fmla="*/ 399 h 861"/>
                <a:gd name="T74" fmla="*/ 534 w 1064"/>
                <a:gd name="T75" fmla="*/ 292 h 861"/>
                <a:gd name="T76" fmla="*/ 559 w 1064"/>
                <a:gd name="T77" fmla="*/ 293 h 861"/>
                <a:gd name="T78" fmla="*/ 577 w 1064"/>
                <a:gd name="T79" fmla="*/ 297 h 861"/>
                <a:gd name="T80" fmla="*/ 594 w 1064"/>
                <a:gd name="T81" fmla="*/ 305 h 861"/>
                <a:gd name="T82" fmla="*/ 608 w 1064"/>
                <a:gd name="T83" fmla="*/ 315 h 861"/>
                <a:gd name="T84" fmla="*/ 621 w 1064"/>
                <a:gd name="T85" fmla="*/ 329 h 861"/>
                <a:gd name="T86" fmla="*/ 630 w 1064"/>
                <a:gd name="T87" fmla="*/ 344 h 861"/>
                <a:gd name="T88" fmla="*/ 637 w 1064"/>
                <a:gd name="T89" fmla="*/ 362 h 861"/>
                <a:gd name="T90" fmla="*/ 639 w 1064"/>
                <a:gd name="T91" fmla="*/ 381 h 861"/>
                <a:gd name="T92" fmla="*/ 229 w 1064"/>
                <a:gd name="T93" fmla="*/ 302 h 861"/>
                <a:gd name="T94" fmla="*/ 256 w 1064"/>
                <a:gd name="T95" fmla="*/ 293 h 861"/>
                <a:gd name="T96" fmla="*/ 282 w 1064"/>
                <a:gd name="T97" fmla="*/ 292 h 861"/>
                <a:gd name="T98" fmla="*/ 301 w 1064"/>
                <a:gd name="T99" fmla="*/ 296 h 861"/>
                <a:gd name="T100" fmla="*/ 319 w 1064"/>
                <a:gd name="T101" fmla="*/ 303 h 861"/>
                <a:gd name="T102" fmla="*/ 335 w 1064"/>
                <a:gd name="T103" fmla="*/ 313 h 861"/>
                <a:gd name="T104" fmla="*/ 348 w 1064"/>
                <a:gd name="T105" fmla="*/ 326 h 861"/>
                <a:gd name="T106" fmla="*/ 358 w 1064"/>
                <a:gd name="T107" fmla="*/ 341 h 861"/>
                <a:gd name="T108" fmla="*/ 366 w 1064"/>
                <a:gd name="T109" fmla="*/ 358 h 861"/>
                <a:gd name="T110" fmla="*/ 370 w 1064"/>
                <a:gd name="T111" fmla="*/ 377 h 861"/>
                <a:gd name="T112" fmla="*/ 359 w 1064"/>
                <a:gd name="T113" fmla="*/ 432 h 861"/>
                <a:gd name="T114" fmla="*/ 266 w 1064"/>
                <a:gd name="T115" fmla="*/ 482 h 861"/>
                <a:gd name="T116" fmla="*/ 247 w 1064"/>
                <a:gd name="T117" fmla="*/ 479 h 861"/>
                <a:gd name="T118" fmla="*/ 216 w 1064"/>
                <a:gd name="T119" fmla="*/ 31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4" h="861">
                  <a:moveTo>
                    <a:pt x="1063" y="366"/>
                  </a:moveTo>
                  <a:cubicBezTo>
                    <a:pt x="1058" y="317"/>
                    <a:pt x="1041" y="269"/>
                    <a:pt x="1011" y="224"/>
                  </a:cubicBezTo>
                  <a:cubicBezTo>
                    <a:pt x="1005" y="216"/>
                    <a:pt x="999" y="208"/>
                    <a:pt x="993" y="200"/>
                  </a:cubicBezTo>
                  <a:cubicBezTo>
                    <a:pt x="984" y="189"/>
                    <a:pt x="973" y="177"/>
                    <a:pt x="962" y="166"/>
                  </a:cubicBezTo>
                  <a:cubicBezTo>
                    <a:pt x="957" y="162"/>
                    <a:pt x="952" y="157"/>
                    <a:pt x="947" y="153"/>
                  </a:cubicBezTo>
                  <a:cubicBezTo>
                    <a:pt x="942" y="148"/>
                    <a:pt x="937" y="144"/>
                    <a:pt x="932" y="140"/>
                  </a:cubicBezTo>
                  <a:cubicBezTo>
                    <a:pt x="932" y="140"/>
                    <a:pt x="932" y="140"/>
                    <a:pt x="932" y="140"/>
                  </a:cubicBezTo>
                  <a:cubicBezTo>
                    <a:pt x="932" y="140"/>
                    <a:pt x="932" y="140"/>
                    <a:pt x="932" y="140"/>
                  </a:cubicBezTo>
                  <a:cubicBezTo>
                    <a:pt x="852" y="73"/>
                    <a:pt x="759" y="36"/>
                    <a:pt x="655" y="20"/>
                  </a:cubicBezTo>
                  <a:cubicBezTo>
                    <a:pt x="533" y="0"/>
                    <a:pt x="412" y="12"/>
                    <a:pt x="297" y="59"/>
                  </a:cubicBezTo>
                  <a:cubicBezTo>
                    <a:pt x="217" y="91"/>
                    <a:pt x="147" y="138"/>
                    <a:pt x="95" y="207"/>
                  </a:cubicBezTo>
                  <a:cubicBezTo>
                    <a:pt x="0" y="332"/>
                    <a:pt x="8" y="485"/>
                    <a:pt x="115" y="601"/>
                  </a:cubicBezTo>
                  <a:cubicBezTo>
                    <a:pt x="158" y="649"/>
                    <a:pt x="212" y="683"/>
                    <a:pt x="268" y="715"/>
                  </a:cubicBezTo>
                  <a:cubicBezTo>
                    <a:pt x="280" y="721"/>
                    <a:pt x="283" y="728"/>
                    <a:pt x="280" y="741"/>
                  </a:cubicBezTo>
                  <a:cubicBezTo>
                    <a:pt x="271" y="779"/>
                    <a:pt x="265" y="817"/>
                    <a:pt x="256" y="861"/>
                  </a:cubicBezTo>
                  <a:cubicBezTo>
                    <a:pt x="288" y="840"/>
                    <a:pt x="316" y="820"/>
                    <a:pt x="343" y="801"/>
                  </a:cubicBezTo>
                  <a:cubicBezTo>
                    <a:pt x="356" y="793"/>
                    <a:pt x="364" y="783"/>
                    <a:pt x="375" y="777"/>
                  </a:cubicBezTo>
                  <a:cubicBezTo>
                    <a:pt x="376" y="777"/>
                    <a:pt x="377" y="776"/>
                    <a:pt x="378" y="776"/>
                  </a:cubicBezTo>
                  <a:cubicBezTo>
                    <a:pt x="379" y="775"/>
                    <a:pt x="380" y="775"/>
                    <a:pt x="381" y="774"/>
                  </a:cubicBezTo>
                  <a:cubicBezTo>
                    <a:pt x="383" y="773"/>
                    <a:pt x="384" y="773"/>
                    <a:pt x="385" y="772"/>
                  </a:cubicBezTo>
                  <a:cubicBezTo>
                    <a:pt x="386" y="772"/>
                    <a:pt x="387" y="772"/>
                    <a:pt x="388" y="771"/>
                  </a:cubicBezTo>
                  <a:cubicBezTo>
                    <a:pt x="389" y="771"/>
                    <a:pt x="391" y="770"/>
                    <a:pt x="392" y="770"/>
                  </a:cubicBezTo>
                  <a:cubicBezTo>
                    <a:pt x="393" y="769"/>
                    <a:pt x="394" y="769"/>
                    <a:pt x="395" y="769"/>
                  </a:cubicBezTo>
                  <a:cubicBezTo>
                    <a:pt x="396" y="768"/>
                    <a:pt x="397" y="768"/>
                    <a:pt x="399" y="768"/>
                  </a:cubicBezTo>
                  <a:cubicBezTo>
                    <a:pt x="400" y="767"/>
                    <a:pt x="401" y="767"/>
                    <a:pt x="402" y="767"/>
                  </a:cubicBezTo>
                  <a:cubicBezTo>
                    <a:pt x="403" y="766"/>
                    <a:pt x="405" y="766"/>
                    <a:pt x="406" y="766"/>
                  </a:cubicBezTo>
                  <a:cubicBezTo>
                    <a:pt x="407" y="766"/>
                    <a:pt x="408" y="765"/>
                    <a:pt x="409" y="765"/>
                  </a:cubicBezTo>
                  <a:cubicBezTo>
                    <a:pt x="411" y="765"/>
                    <a:pt x="412" y="765"/>
                    <a:pt x="413" y="765"/>
                  </a:cubicBezTo>
                  <a:cubicBezTo>
                    <a:pt x="414" y="764"/>
                    <a:pt x="416" y="764"/>
                    <a:pt x="417" y="764"/>
                  </a:cubicBezTo>
                  <a:cubicBezTo>
                    <a:pt x="418" y="764"/>
                    <a:pt x="419" y="764"/>
                    <a:pt x="421" y="764"/>
                  </a:cubicBezTo>
                  <a:cubicBezTo>
                    <a:pt x="422" y="764"/>
                    <a:pt x="423" y="764"/>
                    <a:pt x="425" y="764"/>
                  </a:cubicBezTo>
                  <a:cubicBezTo>
                    <a:pt x="426" y="763"/>
                    <a:pt x="427" y="763"/>
                    <a:pt x="428" y="763"/>
                  </a:cubicBezTo>
                  <a:cubicBezTo>
                    <a:pt x="430" y="763"/>
                    <a:pt x="431" y="763"/>
                    <a:pt x="433" y="763"/>
                  </a:cubicBezTo>
                  <a:cubicBezTo>
                    <a:pt x="434" y="763"/>
                    <a:pt x="434" y="763"/>
                    <a:pt x="435" y="763"/>
                  </a:cubicBezTo>
                  <a:cubicBezTo>
                    <a:pt x="437" y="764"/>
                    <a:pt x="439" y="764"/>
                    <a:pt x="440" y="764"/>
                  </a:cubicBezTo>
                  <a:cubicBezTo>
                    <a:pt x="441" y="764"/>
                    <a:pt x="442" y="764"/>
                    <a:pt x="443" y="764"/>
                  </a:cubicBezTo>
                  <a:cubicBezTo>
                    <a:pt x="445" y="764"/>
                    <a:pt x="447" y="764"/>
                    <a:pt x="449" y="764"/>
                  </a:cubicBezTo>
                  <a:cubicBezTo>
                    <a:pt x="450" y="764"/>
                    <a:pt x="450" y="765"/>
                    <a:pt x="451" y="765"/>
                  </a:cubicBezTo>
                  <a:cubicBezTo>
                    <a:pt x="454" y="765"/>
                    <a:pt x="457" y="765"/>
                    <a:pt x="460" y="766"/>
                  </a:cubicBezTo>
                  <a:cubicBezTo>
                    <a:pt x="460" y="766"/>
                    <a:pt x="460" y="766"/>
                    <a:pt x="460" y="766"/>
                  </a:cubicBezTo>
                  <a:cubicBezTo>
                    <a:pt x="467" y="767"/>
                    <a:pt x="474" y="768"/>
                    <a:pt x="481" y="769"/>
                  </a:cubicBezTo>
                  <a:cubicBezTo>
                    <a:pt x="481" y="769"/>
                    <a:pt x="482" y="769"/>
                    <a:pt x="483" y="769"/>
                  </a:cubicBezTo>
                  <a:cubicBezTo>
                    <a:pt x="489" y="770"/>
                    <a:pt x="496" y="770"/>
                    <a:pt x="503" y="771"/>
                  </a:cubicBezTo>
                  <a:cubicBezTo>
                    <a:pt x="504" y="771"/>
                    <a:pt x="505" y="771"/>
                    <a:pt x="506" y="771"/>
                  </a:cubicBezTo>
                  <a:cubicBezTo>
                    <a:pt x="512" y="772"/>
                    <a:pt x="519" y="772"/>
                    <a:pt x="525" y="772"/>
                  </a:cubicBezTo>
                  <a:cubicBezTo>
                    <a:pt x="526" y="772"/>
                    <a:pt x="527" y="773"/>
                    <a:pt x="528" y="773"/>
                  </a:cubicBezTo>
                  <a:cubicBezTo>
                    <a:pt x="535" y="773"/>
                    <a:pt x="541" y="773"/>
                    <a:pt x="548" y="773"/>
                  </a:cubicBezTo>
                  <a:cubicBezTo>
                    <a:pt x="549" y="773"/>
                    <a:pt x="550" y="773"/>
                    <a:pt x="551" y="773"/>
                  </a:cubicBezTo>
                  <a:cubicBezTo>
                    <a:pt x="553" y="773"/>
                    <a:pt x="555" y="773"/>
                    <a:pt x="556" y="773"/>
                  </a:cubicBezTo>
                  <a:cubicBezTo>
                    <a:pt x="561" y="773"/>
                    <a:pt x="565" y="773"/>
                    <a:pt x="569" y="773"/>
                  </a:cubicBezTo>
                  <a:cubicBezTo>
                    <a:pt x="570" y="773"/>
                    <a:pt x="571" y="773"/>
                    <a:pt x="572" y="773"/>
                  </a:cubicBezTo>
                  <a:cubicBezTo>
                    <a:pt x="578" y="773"/>
                    <a:pt x="585" y="773"/>
                    <a:pt x="592" y="772"/>
                  </a:cubicBezTo>
                  <a:cubicBezTo>
                    <a:pt x="593" y="772"/>
                    <a:pt x="595" y="772"/>
                    <a:pt x="597" y="772"/>
                  </a:cubicBezTo>
                  <a:cubicBezTo>
                    <a:pt x="602" y="772"/>
                    <a:pt x="607" y="771"/>
                    <a:pt x="612" y="771"/>
                  </a:cubicBezTo>
                  <a:cubicBezTo>
                    <a:pt x="614" y="771"/>
                    <a:pt x="616" y="770"/>
                    <a:pt x="618" y="770"/>
                  </a:cubicBezTo>
                  <a:cubicBezTo>
                    <a:pt x="624" y="769"/>
                    <a:pt x="631" y="769"/>
                    <a:pt x="637" y="768"/>
                  </a:cubicBezTo>
                  <a:cubicBezTo>
                    <a:pt x="638" y="768"/>
                    <a:pt x="638" y="768"/>
                    <a:pt x="639" y="768"/>
                  </a:cubicBezTo>
                  <a:cubicBezTo>
                    <a:pt x="645" y="767"/>
                    <a:pt x="651" y="766"/>
                    <a:pt x="657" y="765"/>
                  </a:cubicBezTo>
                  <a:cubicBezTo>
                    <a:pt x="659" y="765"/>
                    <a:pt x="661" y="764"/>
                    <a:pt x="663" y="764"/>
                  </a:cubicBezTo>
                  <a:cubicBezTo>
                    <a:pt x="668" y="763"/>
                    <a:pt x="673" y="762"/>
                    <a:pt x="678" y="761"/>
                  </a:cubicBezTo>
                  <a:cubicBezTo>
                    <a:pt x="679" y="761"/>
                    <a:pt x="681" y="760"/>
                    <a:pt x="683" y="760"/>
                  </a:cubicBezTo>
                  <a:cubicBezTo>
                    <a:pt x="689" y="759"/>
                    <a:pt x="695" y="757"/>
                    <a:pt x="702" y="756"/>
                  </a:cubicBezTo>
                  <a:cubicBezTo>
                    <a:pt x="703" y="755"/>
                    <a:pt x="704" y="755"/>
                    <a:pt x="706" y="755"/>
                  </a:cubicBezTo>
                  <a:cubicBezTo>
                    <a:pt x="711" y="753"/>
                    <a:pt x="716" y="752"/>
                    <a:pt x="721" y="751"/>
                  </a:cubicBezTo>
                  <a:cubicBezTo>
                    <a:pt x="723" y="750"/>
                    <a:pt x="725" y="750"/>
                    <a:pt x="727" y="749"/>
                  </a:cubicBezTo>
                  <a:cubicBezTo>
                    <a:pt x="732" y="747"/>
                    <a:pt x="738" y="746"/>
                    <a:pt x="743" y="744"/>
                  </a:cubicBezTo>
                  <a:cubicBezTo>
                    <a:pt x="744" y="744"/>
                    <a:pt x="745" y="744"/>
                    <a:pt x="746" y="743"/>
                  </a:cubicBezTo>
                  <a:cubicBezTo>
                    <a:pt x="753" y="741"/>
                    <a:pt x="759" y="739"/>
                    <a:pt x="765" y="737"/>
                  </a:cubicBezTo>
                  <a:cubicBezTo>
                    <a:pt x="767" y="736"/>
                    <a:pt x="769" y="735"/>
                    <a:pt x="770" y="735"/>
                  </a:cubicBezTo>
                  <a:cubicBezTo>
                    <a:pt x="775" y="733"/>
                    <a:pt x="780" y="731"/>
                    <a:pt x="785" y="729"/>
                  </a:cubicBezTo>
                  <a:cubicBezTo>
                    <a:pt x="787" y="729"/>
                    <a:pt x="789" y="728"/>
                    <a:pt x="790" y="727"/>
                  </a:cubicBezTo>
                  <a:cubicBezTo>
                    <a:pt x="797" y="725"/>
                    <a:pt x="803" y="722"/>
                    <a:pt x="809" y="719"/>
                  </a:cubicBezTo>
                  <a:cubicBezTo>
                    <a:pt x="809" y="719"/>
                    <a:pt x="809" y="719"/>
                    <a:pt x="809" y="719"/>
                  </a:cubicBezTo>
                  <a:cubicBezTo>
                    <a:pt x="823" y="713"/>
                    <a:pt x="837" y="707"/>
                    <a:pt x="850" y="700"/>
                  </a:cubicBezTo>
                  <a:cubicBezTo>
                    <a:pt x="859" y="695"/>
                    <a:pt x="868" y="690"/>
                    <a:pt x="876" y="685"/>
                  </a:cubicBezTo>
                  <a:cubicBezTo>
                    <a:pt x="885" y="680"/>
                    <a:pt x="893" y="674"/>
                    <a:pt x="901" y="669"/>
                  </a:cubicBezTo>
                  <a:cubicBezTo>
                    <a:pt x="917" y="657"/>
                    <a:pt x="933" y="645"/>
                    <a:pt x="948" y="632"/>
                  </a:cubicBezTo>
                  <a:cubicBezTo>
                    <a:pt x="966" y="615"/>
                    <a:pt x="983" y="597"/>
                    <a:pt x="998" y="576"/>
                  </a:cubicBezTo>
                  <a:cubicBezTo>
                    <a:pt x="1011" y="559"/>
                    <a:pt x="1021" y="543"/>
                    <a:pt x="1030" y="525"/>
                  </a:cubicBezTo>
                  <a:cubicBezTo>
                    <a:pt x="1032" y="521"/>
                    <a:pt x="1034" y="517"/>
                    <a:pt x="1036" y="512"/>
                  </a:cubicBezTo>
                  <a:cubicBezTo>
                    <a:pt x="1040" y="504"/>
                    <a:pt x="1044" y="495"/>
                    <a:pt x="1047" y="486"/>
                  </a:cubicBezTo>
                  <a:cubicBezTo>
                    <a:pt x="1052" y="473"/>
                    <a:pt x="1055" y="459"/>
                    <a:pt x="1058" y="446"/>
                  </a:cubicBezTo>
                  <a:cubicBezTo>
                    <a:pt x="1060" y="437"/>
                    <a:pt x="1061" y="428"/>
                    <a:pt x="1062" y="419"/>
                  </a:cubicBezTo>
                  <a:cubicBezTo>
                    <a:pt x="1063" y="415"/>
                    <a:pt x="1063" y="410"/>
                    <a:pt x="1063" y="406"/>
                  </a:cubicBezTo>
                  <a:cubicBezTo>
                    <a:pt x="1064" y="401"/>
                    <a:pt x="1064" y="397"/>
                    <a:pt x="1064" y="392"/>
                  </a:cubicBezTo>
                  <a:cubicBezTo>
                    <a:pt x="1064" y="383"/>
                    <a:pt x="1063" y="374"/>
                    <a:pt x="1063" y="366"/>
                  </a:cubicBezTo>
                  <a:close/>
                  <a:moveTo>
                    <a:pt x="910" y="394"/>
                  </a:moveTo>
                  <a:cubicBezTo>
                    <a:pt x="910" y="395"/>
                    <a:pt x="910" y="397"/>
                    <a:pt x="910" y="398"/>
                  </a:cubicBezTo>
                  <a:cubicBezTo>
                    <a:pt x="910" y="398"/>
                    <a:pt x="910" y="399"/>
                    <a:pt x="910" y="400"/>
                  </a:cubicBezTo>
                  <a:cubicBezTo>
                    <a:pt x="910" y="401"/>
                    <a:pt x="909" y="402"/>
                    <a:pt x="909" y="402"/>
                  </a:cubicBezTo>
                  <a:cubicBezTo>
                    <a:pt x="909" y="403"/>
                    <a:pt x="909" y="404"/>
                    <a:pt x="909" y="405"/>
                  </a:cubicBezTo>
                  <a:cubicBezTo>
                    <a:pt x="909" y="405"/>
                    <a:pt x="909" y="406"/>
                    <a:pt x="908" y="407"/>
                  </a:cubicBezTo>
                  <a:cubicBezTo>
                    <a:pt x="908" y="408"/>
                    <a:pt x="908" y="409"/>
                    <a:pt x="908" y="409"/>
                  </a:cubicBezTo>
                  <a:cubicBezTo>
                    <a:pt x="908" y="410"/>
                    <a:pt x="907" y="411"/>
                    <a:pt x="907" y="412"/>
                  </a:cubicBezTo>
                  <a:cubicBezTo>
                    <a:pt x="907" y="413"/>
                    <a:pt x="907" y="413"/>
                    <a:pt x="907" y="414"/>
                  </a:cubicBezTo>
                  <a:cubicBezTo>
                    <a:pt x="906" y="415"/>
                    <a:pt x="906" y="416"/>
                    <a:pt x="906" y="416"/>
                  </a:cubicBezTo>
                  <a:cubicBezTo>
                    <a:pt x="906" y="417"/>
                    <a:pt x="905" y="418"/>
                    <a:pt x="905" y="418"/>
                  </a:cubicBezTo>
                  <a:cubicBezTo>
                    <a:pt x="905" y="419"/>
                    <a:pt x="905" y="420"/>
                    <a:pt x="904" y="421"/>
                  </a:cubicBezTo>
                  <a:cubicBezTo>
                    <a:pt x="904" y="421"/>
                    <a:pt x="904" y="422"/>
                    <a:pt x="903" y="423"/>
                  </a:cubicBezTo>
                  <a:cubicBezTo>
                    <a:pt x="903" y="424"/>
                    <a:pt x="903" y="424"/>
                    <a:pt x="902" y="425"/>
                  </a:cubicBezTo>
                  <a:cubicBezTo>
                    <a:pt x="902" y="426"/>
                    <a:pt x="902" y="426"/>
                    <a:pt x="902" y="427"/>
                  </a:cubicBezTo>
                  <a:cubicBezTo>
                    <a:pt x="901" y="428"/>
                    <a:pt x="901" y="429"/>
                    <a:pt x="900" y="429"/>
                  </a:cubicBezTo>
                  <a:cubicBezTo>
                    <a:pt x="900" y="430"/>
                    <a:pt x="900" y="431"/>
                    <a:pt x="899" y="431"/>
                  </a:cubicBezTo>
                  <a:cubicBezTo>
                    <a:pt x="899" y="432"/>
                    <a:pt x="899" y="433"/>
                    <a:pt x="898" y="433"/>
                  </a:cubicBezTo>
                  <a:cubicBezTo>
                    <a:pt x="898" y="434"/>
                    <a:pt x="898" y="435"/>
                    <a:pt x="897" y="435"/>
                  </a:cubicBezTo>
                  <a:cubicBezTo>
                    <a:pt x="897" y="436"/>
                    <a:pt x="896" y="437"/>
                    <a:pt x="896" y="437"/>
                  </a:cubicBezTo>
                  <a:cubicBezTo>
                    <a:pt x="896" y="438"/>
                    <a:pt x="895" y="439"/>
                    <a:pt x="895" y="439"/>
                  </a:cubicBezTo>
                  <a:cubicBezTo>
                    <a:pt x="894" y="440"/>
                    <a:pt x="894" y="441"/>
                    <a:pt x="893" y="441"/>
                  </a:cubicBezTo>
                  <a:cubicBezTo>
                    <a:pt x="893" y="442"/>
                    <a:pt x="893" y="442"/>
                    <a:pt x="892" y="443"/>
                  </a:cubicBezTo>
                  <a:cubicBezTo>
                    <a:pt x="892" y="444"/>
                    <a:pt x="891" y="444"/>
                    <a:pt x="891" y="445"/>
                  </a:cubicBezTo>
                  <a:cubicBezTo>
                    <a:pt x="890" y="446"/>
                    <a:pt x="890" y="446"/>
                    <a:pt x="889" y="447"/>
                  </a:cubicBezTo>
                  <a:cubicBezTo>
                    <a:pt x="889" y="447"/>
                    <a:pt x="888" y="448"/>
                    <a:pt x="888" y="449"/>
                  </a:cubicBezTo>
                  <a:cubicBezTo>
                    <a:pt x="887" y="449"/>
                    <a:pt x="887" y="450"/>
                    <a:pt x="886" y="450"/>
                  </a:cubicBezTo>
                  <a:cubicBezTo>
                    <a:pt x="886" y="451"/>
                    <a:pt x="885" y="451"/>
                    <a:pt x="885" y="452"/>
                  </a:cubicBezTo>
                  <a:cubicBezTo>
                    <a:pt x="884" y="453"/>
                    <a:pt x="884" y="453"/>
                    <a:pt x="883" y="454"/>
                  </a:cubicBezTo>
                  <a:cubicBezTo>
                    <a:pt x="883" y="454"/>
                    <a:pt x="882" y="455"/>
                    <a:pt x="881" y="455"/>
                  </a:cubicBezTo>
                  <a:cubicBezTo>
                    <a:pt x="881" y="456"/>
                    <a:pt x="880" y="456"/>
                    <a:pt x="880" y="457"/>
                  </a:cubicBezTo>
                  <a:cubicBezTo>
                    <a:pt x="879" y="457"/>
                    <a:pt x="879" y="458"/>
                    <a:pt x="878" y="458"/>
                  </a:cubicBezTo>
                  <a:cubicBezTo>
                    <a:pt x="878" y="459"/>
                    <a:pt x="877" y="459"/>
                    <a:pt x="876" y="460"/>
                  </a:cubicBezTo>
                  <a:cubicBezTo>
                    <a:pt x="876" y="460"/>
                    <a:pt x="875" y="461"/>
                    <a:pt x="875" y="461"/>
                  </a:cubicBezTo>
                  <a:cubicBezTo>
                    <a:pt x="874" y="462"/>
                    <a:pt x="873" y="462"/>
                    <a:pt x="873" y="463"/>
                  </a:cubicBezTo>
                  <a:cubicBezTo>
                    <a:pt x="872" y="463"/>
                    <a:pt x="872" y="464"/>
                    <a:pt x="871" y="464"/>
                  </a:cubicBezTo>
                  <a:cubicBezTo>
                    <a:pt x="870" y="465"/>
                    <a:pt x="870" y="465"/>
                    <a:pt x="869" y="466"/>
                  </a:cubicBezTo>
                  <a:cubicBezTo>
                    <a:pt x="868" y="466"/>
                    <a:pt x="868" y="466"/>
                    <a:pt x="867" y="467"/>
                  </a:cubicBezTo>
                  <a:cubicBezTo>
                    <a:pt x="866" y="467"/>
                    <a:pt x="866" y="468"/>
                    <a:pt x="865" y="468"/>
                  </a:cubicBezTo>
                  <a:cubicBezTo>
                    <a:pt x="865" y="468"/>
                    <a:pt x="864" y="469"/>
                    <a:pt x="863" y="469"/>
                  </a:cubicBezTo>
                  <a:cubicBezTo>
                    <a:pt x="863" y="470"/>
                    <a:pt x="862" y="470"/>
                    <a:pt x="861" y="470"/>
                  </a:cubicBezTo>
                  <a:cubicBezTo>
                    <a:pt x="861" y="471"/>
                    <a:pt x="860" y="471"/>
                    <a:pt x="859" y="472"/>
                  </a:cubicBezTo>
                  <a:cubicBezTo>
                    <a:pt x="858" y="472"/>
                    <a:pt x="858" y="472"/>
                    <a:pt x="857" y="473"/>
                  </a:cubicBezTo>
                  <a:cubicBezTo>
                    <a:pt x="856" y="473"/>
                    <a:pt x="856" y="473"/>
                    <a:pt x="855" y="474"/>
                  </a:cubicBezTo>
                  <a:cubicBezTo>
                    <a:pt x="854" y="474"/>
                    <a:pt x="854" y="474"/>
                    <a:pt x="853" y="475"/>
                  </a:cubicBezTo>
                  <a:cubicBezTo>
                    <a:pt x="852" y="475"/>
                    <a:pt x="851" y="475"/>
                    <a:pt x="851" y="476"/>
                  </a:cubicBezTo>
                  <a:cubicBezTo>
                    <a:pt x="850" y="476"/>
                    <a:pt x="849" y="476"/>
                    <a:pt x="849" y="476"/>
                  </a:cubicBezTo>
                  <a:cubicBezTo>
                    <a:pt x="848" y="477"/>
                    <a:pt x="847" y="477"/>
                    <a:pt x="846" y="477"/>
                  </a:cubicBezTo>
                  <a:cubicBezTo>
                    <a:pt x="846" y="477"/>
                    <a:pt x="845" y="478"/>
                    <a:pt x="844" y="478"/>
                  </a:cubicBezTo>
                  <a:cubicBezTo>
                    <a:pt x="843" y="478"/>
                    <a:pt x="843" y="478"/>
                    <a:pt x="842" y="479"/>
                  </a:cubicBezTo>
                  <a:cubicBezTo>
                    <a:pt x="841" y="479"/>
                    <a:pt x="840" y="479"/>
                    <a:pt x="840" y="479"/>
                  </a:cubicBezTo>
                  <a:cubicBezTo>
                    <a:pt x="839" y="480"/>
                    <a:pt x="838" y="480"/>
                    <a:pt x="837" y="480"/>
                  </a:cubicBezTo>
                  <a:cubicBezTo>
                    <a:pt x="836" y="480"/>
                    <a:pt x="836" y="480"/>
                    <a:pt x="835" y="480"/>
                  </a:cubicBezTo>
                  <a:cubicBezTo>
                    <a:pt x="834" y="481"/>
                    <a:pt x="833" y="481"/>
                    <a:pt x="832" y="481"/>
                  </a:cubicBezTo>
                  <a:cubicBezTo>
                    <a:pt x="832" y="481"/>
                    <a:pt x="831" y="481"/>
                    <a:pt x="830" y="481"/>
                  </a:cubicBezTo>
                  <a:cubicBezTo>
                    <a:pt x="829" y="482"/>
                    <a:pt x="829" y="482"/>
                    <a:pt x="828" y="482"/>
                  </a:cubicBezTo>
                  <a:cubicBezTo>
                    <a:pt x="827" y="482"/>
                    <a:pt x="826" y="482"/>
                    <a:pt x="825" y="482"/>
                  </a:cubicBezTo>
                  <a:cubicBezTo>
                    <a:pt x="825" y="482"/>
                    <a:pt x="824" y="482"/>
                    <a:pt x="823" y="482"/>
                  </a:cubicBezTo>
                  <a:cubicBezTo>
                    <a:pt x="822" y="482"/>
                    <a:pt x="821" y="482"/>
                    <a:pt x="820" y="483"/>
                  </a:cubicBezTo>
                  <a:cubicBezTo>
                    <a:pt x="820" y="483"/>
                    <a:pt x="819" y="483"/>
                    <a:pt x="818" y="483"/>
                  </a:cubicBezTo>
                  <a:cubicBezTo>
                    <a:pt x="817" y="483"/>
                    <a:pt x="816" y="483"/>
                    <a:pt x="816" y="483"/>
                  </a:cubicBezTo>
                  <a:cubicBezTo>
                    <a:pt x="815" y="483"/>
                    <a:pt x="814" y="483"/>
                    <a:pt x="812" y="483"/>
                  </a:cubicBezTo>
                  <a:cubicBezTo>
                    <a:pt x="803" y="483"/>
                    <a:pt x="793" y="481"/>
                    <a:pt x="784" y="478"/>
                  </a:cubicBezTo>
                  <a:cubicBezTo>
                    <a:pt x="781" y="477"/>
                    <a:pt x="778" y="476"/>
                    <a:pt x="775" y="475"/>
                  </a:cubicBezTo>
                  <a:cubicBezTo>
                    <a:pt x="774" y="474"/>
                    <a:pt x="773" y="474"/>
                    <a:pt x="771" y="473"/>
                  </a:cubicBezTo>
                  <a:cubicBezTo>
                    <a:pt x="763" y="469"/>
                    <a:pt x="756" y="464"/>
                    <a:pt x="749" y="458"/>
                  </a:cubicBezTo>
                  <a:cubicBezTo>
                    <a:pt x="730" y="440"/>
                    <a:pt x="719" y="415"/>
                    <a:pt x="719" y="386"/>
                  </a:cubicBezTo>
                  <a:cubicBezTo>
                    <a:pt x="719" y="385"/>
                    <a:pt x="719" y="383"/>
                    <a:pt x="719" y="381"/>
                  </a:cubicBezTo>
                  <a:cubicBezTo>
                    <a:pt x="719" y="381"/>
                    <a:pt x="719" y="380"/>
                    <a:pt x="719" y="380"/>
                  </a:cubicBezTo>
                  <a:cubicBezTo>
                    <a:pt x="719" y="379"/>
                    <a:pt x="719" y="378"/>
                    <a:pt x="719" y="376"/>
                  </a:cubicBezTo>
                  <a:cubicBezTo>
                    <a:pt x="719" y="376"/>
                    <a:pt x="719" y="375"/>
                    <a:pt x="720" y="375"/>
                  </a:cubicBezTo>
                  <a:cubicBezTo>
                    <a:pt x="720" y="374"/>
                    <a:pt x="720" y="373"/>
                    <a:pt x="720" y="372"/>
                  </a:cubicBezTo>
                  <a:cubicBezTo>
                    <a:pt x="720" y="371"/>
                    <a:pt x="720" y="371"/>
                    <a:pt x="720" y="370"/>
                  </a:cubicBezTo>
                  <a:cubicBezTo>
                    <a:pt x="720" y="369"/>
                    <a:pt x="721" y="368"/>
                    <a:pt x="721" y="367"/>
                  </a:cubicBezTo>
                  <a:cubicBezTo>
                    <a:pt x="721" y="366"/>
                    <a:pt x="721" y="366"/>
                    <a:pt x="721" y="365"/>
                  </a:cubicBezTo>
                  <a:cubicBezTo>
                    <a:pt x="721" y="364"/>
                    <a:pt x="722" y="363"/>
                    <a:pt x="722" y="362"/>
                  </a:cubicBezTo>
                  <a:cubicBezTo>
                    <a:pt x="722" y="362"/>
                    <a:pt x="722" y="361"/>
                    <a:pt x="722" y="361"/>
                  </a:cubicBezTo>
                  <a:cubicBezTo>
                    <a:pt x="723" y="360"/>
                    <a:pt x="723" y="359"/>
                    <a:pt x="723" y="358"/>
                  </a:cubicBezTo>
                  <a:cubicBezTo>
                    <a:pt x="723" y="357"/>
                    <a:pt x="723" y="357"/>
                    <a:pt x="724" y="356"/>
                  </a:cubicBezTo>
                  <a:cubicBezTo>
                    <a:pt x="724" y="355"/>
                    <a:pt x="724" y="354"/>
                    <a:pt x="725" y="353"/>
                  </a:cubicBezTo>
                  <a:cubicBezTo>
                    <a:pt x="725" y="353"/>
                    <a:pt x="725" y="352"/>
                    <a:pt x="725" y="352"/>
                  </a:cubicBezTo>
                  <a:cubicBezTo>
                    <a:pt x="726" y="351"/>
                    <a:pt x="726" y="350"/>
                    <a:pt x="726" y="349"/>
                  </a:cubicBezTo>
                  <a:cubicBezTo>
                    <a:pt x="727" y="348"/>
                    <a:pt x="727" y="348"/>
                    <a:pt x="727" y="347"/>
                  </a:cubicBezTo>
                  <a:cubicBezTo>
                    <a:pt x="727" y="346"/>
                    <a:pt x="728" y="345"/>
                    <a:pt x="728" y="345"/>
                  </a:cubicBezTo>
                  <a:cubicBezTo>
                    <a:pt x="729" y="344"/>
                    <a:pt x="729" y="344"/>
                    <a:pt x="729" y="343"/>
                  </a:cubicBezTo>
                  <a:cubicBezTo>
                    <a:pt x="729" y="342"/>
                    <a:pt x="730" y="341"/>
                    <a:pt x="730" y="340"/>
                  </a:cubicBezTo>
                  <a:cubicBezTo>
                    <a:pt x="731" y="340"/>
                    <a:pt x="731" y="340"/>
                    <a:pt x="731" y="339"/>
                  </a:cubicBezTo>
                  <a:cubicBezTo>
                    <a:pt x="732" y="338"/>
                    <a:pt x="732" y="337"/>
                    <a:pt x="733" y="336"/>
                  </a:cubicBezTo>
                  <a:cubicBezTo>
                    <a:pt x="733" y="336"/>
                    <a:pt x="733" y="336"/>
                    <a:pt x="734" y="335"/>
                  </a:cubicBezTo>
                  <a:cubicBezTo>
                    <a:pt x="734" y="334"/>
                    <a:pt x="735" y="333"/>
                    <a:pt x="735" y="333"/>
                  </a:cubicBezTo>
                  <a:cubicBezTo>
                    <a:pt x="736" y="332"/>
                    <a:pt x="736" y="332"/>
                    <a:pt x="736" y="331"/>
                  </a:cubicBezTo>
                  <a:cubicBezTo>
                    <a:pt x="737" y="330"/>
                    <a:pt x="737" y="330"/>
                    <a:pt x="738" y="329"/>
                  </a:cubicBezTo>
                  <a:cubicBezTo>
                    <a:pt x="738" y="328"/>
                    <a:pt x="739" y="328"/>
                    <a:pt x="739" y="328"/>
                  </a:cubicBezTo>
                  <a:cubicBezTo>
                    <a:pt x="740" y="327"/>
                    <a:pt x="740" y="326"/>
                    <a:pt x="741" y="325"/>
                  </a:cubicBezTo>
                  <a:cubicBezTo>
                    <a:pt x="741" y="325"/>
                    <a:pt x="741" y="324"/>
                    <a:pt x="742" y="324"/>
                  </a:cubicBezTo>
                  <a:cubicBezTo>
                    <a:pt x="742" y="323"/>
                    <a:pt x="743" y="323"/>
                    <a:pt x="744" y="322"/>
                  </a:cubicBezTo>
                  <a:cubicBezTo>
                    <a:pt x="744" y="321"/>
                    <a:pt x="745" y="321"/>
                    <a:pt x="745" y="321"/>
                  </a:cubicBezTo>
                  <a:cubicBezTo>
                    <a:pt x="746" y="320"/>
                    <a:pt x="746" y="319"/>
                    <a:pt x="747" y="319"/>
                  </a:cubicBezTo>
                  <a:cubicBezTo>
                    <a:pt x="747" y="318"/>
                    <a:pt x="748" y="318"/>
                    <a:pt x="748" y="317"/>
                  </a:cubicBezTo>
                  <a:cubicBezTo>
                    <a:pt x="749" y="317"/>
                    <a:pt x="750" y="316"/>
                    <a:pt x="750" y="315"/>
                  </a:cubicBezTo>
                  <a:cubicBezTo>
                    <a:pt x="751" y="315"/>
                    <a:pt x="751" y="315"/>
                    <a:pt x="752" y="314"/>
                  </a:cubicBezTo>
                  <a:cubicBezTo>
                    <a:pt x="752" y="314"/>
                    <a:pt x="753" y="313"/>
                    <a:pt x="754" y="312"/>
                  </a:cubicBezTo>
                  <a:cubicBezTo>
                    <a:pt x="754" y="312"/>
                    <a:pt x="755" y="312"/>
                    <a:pt x="755" y="311"/>
                  </a:cubicBezTo>
                  <a:cubicBezTo>
                    <a:pt x="756" y="311"/>
                    <a:pt x="757" y="310"/>
                    <a:pt x="757" y="310"/>
                  </a:cubicBezTo>
                  <a:cubicBezTo>
                    <a:pt x="758" y="309"/>
                    <a:pt x="758" y="309"/>
                    <a:pt x="759" y="309"/>
                  </a:cubicBezTo>
                  <a:cubicBezTo>
                    <a:pt x="760" y="308"/>
                    <a:pt x="760" y="308"/>
                    <a:pt x="761" y="307"/>
                  </a:cubicBezTo>
                  <a:cubicBezTo>
                    <a:pt x="762" y="307"/>
                    <a:pt x="762" y="306"/>
                    <a:pt x="763" y="306"/>
                  </a:cubicBezTo>
                  <a:cubicBezTo>
                    <a:pt x="764" y="306"/>
                    <a:pt x="764" y="305"/>
                    <a:pt x="765" y="305"/>
                  </a:cubicBezTo>
                  <a:cubicBezTo>
                    <a:pt x="766" y="304"/>
                    <a:pt x="766" y="304"/>
                    <a:pt x="767" y="304"/>
                  </a:cubicBezTo>
                  <a:cubicBezTo>
                    <a:pt x="768" y="303"/>
                    <a:pt x="768" y="303"/>
                    <a:pt x="769" y="302"/>
                  </a:cubicBezTo>
                  <a:cubicBezTo>
                    <a:pt x="770" y="302"/>
                    <a:pt x="770" y="302"/>
                    <a:pt x="771" y="301"/>
                  </a:cubicBezTo>
                  <a:cubicBezTo>
                    <a:pt x="772" y="301"/>
                    <a:pt x="773" y="301"/>
                    <a:pt x="773" y="300"/>
                  </a:cubicBezTo>
                  <a:cubicBezTo>
                    <a:pt x="774" y="300"/>
                    <a:pt x="775" y="300"/>
                    <a:pt x="775" y="299"/>
                  </a:cubicBezTo>
                  <a:cubicBezTo>
                    <a:pt x="776" y="299"/>
                    <a:pt x="777" y="299"/>
                    <a:pt x="778" y="298"/>
                  </a:cubicBezTo>
                  <a:cubicBezTo>
                    <a:pt x="778" y="298"/>
                    <a:pt x="779" y="298"/>
                    <a:pt x="780" y="298"/>
                  </a:cubicBezTo>
                  <a:cubicBezTo>
                    <a:pt x="780" y="297"/>
                    <a:pt x="781" y="297"/>
                    <a:pt x="782" y="297"/>
                  </a:cubicBezTo>
                  <a:cubicBezTo>
                    <a:pt x="783" y="297"/>
                    <a:pt x="783" y="296"/>
                    <a:pt x="784" y="296"/>
                  </a:cubicBezTo>
                  <a:cubicBezTo>
                    <a:pt x="785" y="296"/>
                    <a:pt x="786" y="296"/>
                    <a:pt x="787" y="295"/>
                  </a:cubicBezTo>
                  <a:cubicBezTo>
                    <a:pt x="787" y="295"/>
                    <a:pt x="788" y="295"/>
                    <a:pt x="789" y="295"/>
                  </a:cubicBezTo>
                  <a:cubicBezTo>
                    <a:pt x="790" y="295"/>
                    <a:pt x="790" y="294"/>
                    <a:pt x="791" y="294"/>
                  </a:cubicBezTo>
                  <a:cubicBezTo>
                    <a:pt x="792" y="294"/>
                    <a:pt x="793" y="294"/>
                    <a:pt x="793" y="294"/>
                  </a:cubicBezTo>
                  <a:cubicBezTo>
                    <a:pt x="794" y="293"/>
                    <a:pt x="795" y="293"/>
                    <a:pt x="796" y="293"/>
                  </a:cubicBezTo>
                  <a:cubicBezTo>
                    <a:pt x="797" y="293"/>
                    <a:pt x="797" y="293"/>
                    <a:pt x="798" y="293"/>
                  </a:cubicBezTo>
                  <a:cubicBezTo>
                    <a:pt x="799" y="293"/>
                    <a:pt x="800" y="292"/>
                    <a:pt x="801" y="292"/>
                  </a:cubicBezTo>
                  <a:cubicBezTo>
                    <a:pt x="801" y="292"/>
                    <a:pt x="802" y="292"/>
                    <a:pt x="803" y="292"/>
                  </a:cubicBezTo>
                  <a:cubicBezTo>
                    <a:pt x="804" y="292"/>
                    <a:pt x="805" y="292"/>
                    <a:pt x="806" y="292"/>
                  </a:cubicBezTo>
                  <a:cubicBezTo>
                    <a:pt x="806" y="292"/>
                    <a:pt x="807" y="292"/>
                    <a:pt x="808" y="292"/>
                  </a:cubicBezTo>
                  <a:cubicBezTo>
                    <a:pt x="809" y="291"/>
                    <a:pt x="810" y="291"/>
                    <a:pt x="810" y="291"/>
                  </a:cubicBezTo>
                  <a:cubicBezTo>
                    <a:pt x="811" y="291"/>
                    <a:pt x="812" y="291"/>
                    <a:pt x="813" y="291"/>
                  </a:cubicBezTo>
                  <a:cubicBezTo>
                    <a:pt x="814" y="291"/>
                    <a:pt x="815" y="291"/>
                    <a:pt x="816" y="291"/>
                  </a:cubicBezTo>
                  <a:cubicBezTo>
                    <a:pt x="845" y="291"/>
                    <a:pt x="872" y="306"/>
                    <a:pt x="889" y="327"/>
                  </a:cubicBezTo>
                  <a:cubicBezTo>
                    <a:pt x="891" y="330"/>
                    <a:pt x="893" y="332"/>
                    <a:pt x="895" y="335"/>
                  </a:cubicBezTo>
                  <a:cubicBezTo>
                    <a:pt x="897" y="339"/>
                    <a:pt x="900" y="343"/>
                    <a:pt x="902" y="347"/>
                  </a:cubicBezTo>
                  <a:cubicBezTo>
                    <a:pt x="903" y="350"/>
                    <a:pt x="904" y="352"/>
                    <a:pt x="905" y="355"/>
                  </a:cubicBezTo>
                  <a:cubicBezTo>
                    <a:pt x="906" y="358"/>
                    <a:pt x="907" y="361"/>
                    <a:pt x="908" y="364"/>
                  </a:cubicBezTo>
                  <a:cubicBezTo>
                    <a:pt x="910" y="372"/>
                    <a:pt x="911" y="380"/>
                    <a:pt x="911" y="388"/>
                  </a:cubicBezTo>
                  <a:cubicBezTo>
                    <a:pt x="911" y="389"/>
                    <a:pt x="910" y="391"/>
                    <a:pt x="910" y="393"/>
                  </a:cubicBezTo>
                  <a:cubicBezTo>
                    <a:pt x="910" y="393"/>
                    <a:pt x="910" y="394"/>
                    <a:pt x="910" y="394"/>
                  </a:cubicBezTo>
                  <a:close/>
                  <a:moveTo>
                    <a:pt x="639" y="401"/>
                  </a:moveTo>
                  <a:cubicBezTo>
                    <a:pt x="638" y="406"/>
                    <a:pt x="637" y="410"/>
                    <a:pt x="636" y="415"/>
                  </a:cubicBezTo>
                  <a:cubicBezTo>
                    <a:pt x="635" y="417"/>
                    <a:pt x="635" y="418"/>
                    <a:pt x="634" y="420"/>
                  </a:cubicBezTo>
                  <a:cubicBezTo>
                    <a:pt x="633" y="422"/>
                    <a:pt x="633" y="424"/>
                    <a:pt x="632" y="426"/>
                  </a:cubicBezTo>
                  <a:cubicBezTo>
                    <a:pt x="631" y="427"/>
                    <a:pt x="630" y="429"/>
                    <a:pt x="630" y="430"/>
                  </a:cubicBezTo>
                  <a:cubicBezTo>
                    <a:pt x="629" y="432"/>
                    <a:pt x="628" y="433"/>
                    <a:pt x="628" y="434"/>
                  </a:cubicBezTo>
                  <a:cubicBezTo>
                    <a:pt x="624" y="442"/>
                    <a:pt x="618" y="449"/>
                    <a:pt x="612" y="455"/>
                  </a:cubicBezTo>
                  <a:cubicBezTo>
                    <a:pt x="611" y="456"/>
                    <a:pt x="610" y="457"/>
                    <a:pt x="608" y="458"/>
                  </a:cubicBezTo>
                  <a:cubicBezTo>
                    <a:pt x="606" y="460"/>
                    <a:pt x="605" y="462"/>
                    <a:pt x="602" y="463"/>
                  </a:cubicBezTo>
                  <a:cubicBezTo>
                    <a:pt x="602" y="464"/>
                    <a:pt x="601" y="464"/>
                    <a:pt x="601" y="465"/>
                  </a:cubicBezTo>
                  <a:cubicBezTo>
                    <a:pt x="592" y="471"/>
                    <a:pt x="582" y="476"/>
                    <a:pt x="571" y="479"/>
                  </a:cubicBezTo>
                  <a:cubicBezTo>
                    <a:pt x="569" y="480"/>
                    <a:pt x="566" y="480"/>
                    <a:pt x="564" y="481"/>
                  </a:cubicBezTo>
                  <a:cubicBezTo>
                    <a:pt x="557" y="482"/>
                    <a:pt x="550" y="483"/>
                    <a:pt x="542" y="483"/>
                  </a:cubicBezTo>
                  <a:cubicBezTo>
                    <a:pt x="542" y="483"/>
                    <a:pt x="541" y="483"/>
                    <a:pt x="540" y="483"/>
                  </a:cubicBezTo>
                  <a:cubicBezTo>
                    <a:pt x="539" y="483"/>
                    <a:pt x="538" y="483"/>
                    <a:pt x="538" y="483"/>
                  </a:cubicBezTo>
                  <a:cubicBezTo>
                    <a:pt x="537" y="483"/>
                    <a:pt x="536" y="483"/>
                    <a:pt x="535" y="483"/>
                  </a:cubicBezTo>
                  <a:cubicBezTo>
                    <a:pt x="535" y="483"/>
                    <a:pt x="534" y="483"/>
                    <a:pt x="533" y="482"/>
                  </a:cubicBezTo>
                  <a:cubicBezTo>
                    <a:pt x="532" y="482"/>
                    <a:pt x="532" y="482"/>
                    <a:pt x="531" y="482"/>
                  </a:cubicBezTo>
                  <a:cubicBezTo>
                    <a:pt x="530" y="482"/>
                    <a:pt x="529" y="482"/>
                    <a:pt x="528" y="482"/>
                  </a:cubicBezTo>
                  <a:cubicBezTo>
                    <a:pt x="528" y="482"/>
                    <a:pt x="527" y="482"/>
                    <a:pt x="526" y="481"/>
                  </a:cubicBezTo>
                  <a:cubicBezTo>
                    <a:pt x="525" y="481"/>
                    <a:pt x="525" y="481"/>
                    <a:pt x="524" y="481"/>
                  </a:cubicBezTo>
                  <a:cubicBezTo>
                    <a:pt x="523" y="481"/>
                    <a:pt x="522" y="481"/>
                    <a:pt x="522" y="480"/>
                  </a:cubicBezTo>
                  <a:cubicBezTo>
                    <a:pt x="521" y="480"/>
                    <a:pt x="520" y="480"/>
                    <a:pt x="519" y="480"/>
                  </a:cubicBezTo>
                  <a:cubicBezTo>
                    <a:pt x="519" y="480"/>
                    <a:pt x="518" y="479"/>
                    <a:pt x="517" y="479"/>
                  </a:cubicBezTo>
                  <a:cubicBezTo>
                    <a:pt x="517" y="479"/>
                    <a:pt x="516" y="479"/>
                    <a:pt x="515" y="479"/>
                  </a:cubicBezTo>
                  <a:cubicBezTo>
                    <a:pt x="514" y="478"/>
                    <a:pt x="514" y="478"/>
                    <a:pt x="513" y="478"/>
                  </a:cubicBezTo>
                  <a:cubicBezTo>
                    <a:pt x="512" y="478"/>
                    <a:pt x="512" y="477"/>
                    <a:pt x="511" y="477"/>
                  </a:cubicBezTo>
                  <a:cubicBezTo>
                    <a:pt x="510" y="477"/>
                    <a:pt x="509" y="477"/>
                    <a:pt x="509" y="476"/>
                  </a:cubicBezTo>
                  <a:cubicBezTo>
                    <a:pt x="508" y="476"/>
                    <a:pt x="507" y="476"/>
                    <a:pt x="506" y="475"/>
                  </a:cubicBezTo>
                  <a:cubicBezTo>
                    <a:pt x="506" y="475"/>
                    <a:pt x="505" y="475"/>
                    <a:pt x="505" y="474"/>
                  </a:cubicBezTo>
                  <a:cubicBezTo>
                    <a:pt x="504" y="474"/>
                    <a:pt x="503" y="474"/>
                    <a:pt x="502" y="473"/>
                  </a:cubicBezTo>
                  <a:cubicBezTo>
                    <a:pt x="502" y="473"/>
                    <a:pt x="501" y="473"/>
                    <a:pt x="501" y="472"/>
                  </a:cubicBezTo>
                  <a:cubicBezTo>
                    <a:pt x="500" y="472"/>
                    <a:pt x="499" y="472"/>
                    <a:pt x="498" y="471"/>
                  </a:cubicBezTo>
                  <a:cubicBezTo>
                    <a:pt x="498" y="471"/>
                    <a:pt x="497" y="471"/>
                    <a:pt x="497" y="470"/>
                  </a:cubicBezTo>
                  <a:cubicBezTo>
                    <a:pt x="496" y="470"/>
                    <a:pt x="495" y="469"/>
                    <a:pt x="494" y="469"/>
                  </a:cubicBezTo>
                  <a:cubicBezTo>
                    <a:pt x="494" y="469"/>
                    <a:pt x="493" y="468"/>
                    <a:pt x="493" y="468"/>
                  </a:cubicBezTo>
                  <a:cubicBezTo>
                    <a:pt x="492" y="467"/>
                    <a:pt x="491" y="467"/>
                    <a:pt x="490" y="466"/>
                  </a:cubicBezTo>
                  <a:cubicBezTo>
                    <a:pt x="490" y="466"/>
                    <a:pt x="490" y="466"/>
                    <a:pt x="489" y="465"/>
                  </a:cubicBezTo>
                  <a:cubicBezTo>
                    <a:pt x="488" y="465"/>
                    <a:pt x="488" y="464"/>
                    <a:pt x="487" y="464"/>
                  </a:cubicBezTo>
                  <a:cubicBezTo>
                    <a:pt x="486" y="463"/>
                    <a:pt x="486" y="463"/>
                    <a:pt x="485" y="463"/>
                  </a:cubicBezTo>
                  <a:cubicBezTo>
                    <a:pt x="485" y="462"/>
                    <a:pt x="484" y="461"/>
                    <a:pt x="483" y="461"/>
                  </a:cubicBezTo>
                  <a:cubicBezTo>
                    <a:pt x="483" y="460"/>
                    <a:pt x="482" y="460"/>
                    <a:pt x="482" y="460"/>
                  </a:cubicBezTo>
                  <a:cubicBezTo>
                    <a:pt x="481" y="459"/>
                    <a:pt x="480" y="458"/>
                    <a:pt x="480" y="458"/>
                  </a:cubicBezTo>
                  <a:cubicBezTo>
                    <a:pt x="479" y="457"/>
                    <a:pt x="479" y="457"/>
                    <a:pt x="479" y="457"/>
                  </a:cubicBezTo>
                  <a:cubicBezTo>
                    <a:pt x="478" y="456"/>
                    <a:pt x="477" y="455"/>
                    <a:pt x="476" y="454"/>
                  </a:cubicBezTo>
                  <a:cubicBezTo>
                    <a:pt x="476" y="454"/>
                    <a:pt x="476" y="454"/>
                    <a:pt x="475" y="454"/>
                  </a:cubicBezTo>
                  <a:cubicBezTo>
                    <a:pt x="475" y="453"/>
                    <a:pt x="474" y="452"/>
                    <a:pt x="473" y="451"/>
                  </a:cubicBezTo>
                  <a:cubicBezTo>
                    <a:pt x="473" y="451"/>
                    <a:pt x="473" y="450"/>
                    <a:pt x="472" y="450"/>
                  </a:cubicBezTo>
                  <a:cubicBezTo>
                    <a:pt x="472" y="449"/>
                    <a:pt x="471" y="449"/>
                    <a:pt x="470" y="448"/>
                  </a:cubicBezTo>
                  <a:cubicBezTo>
                    <a:pt x="470" y="447"/>
                    <a:pt x="470" y="447"/>
                    <a:pt x="469" y="447"/>
                  </a:cubicBezTo>
                  <a:cubicBezTo>
                    <a:pt x="469" y="446"/>
                    <a:pt x="468" y="445"/>
                    <a:pt x="467" y="444"/>
                  </a:cubicBezTo>
                  <a:cubicBezTo>
                    <a:pt x="467" y="444"/>
                    <a:pt x="467" y="443"/>
                    <a:pt x="467" y="443"/>
                  </a:cubicBezTo>
                  <a:cubicBezTo>
                    <a:pt x="466" y="442"/>
                    <a:pt x="465" y="441"/>
                    <a:pt x="465" y="440"/>
                  </a:cubicBezTo>
                  <a:cubicBezTo>
                    <a:pt x="464" y="440"/>
                    <a:pt x="464" y="440"/>
                    <a:pt x="464" y="439"/>
                  </a:cubicBezTo>
                  <a:cubicBezTo>
                    <a:pt x="463" y="438"/>
                    <a:pt x="463" y="437"/>
                    <a:pt x="462" y="436"/>
                  </a:cubicBezTo>
                  <a:cubicBezTo>
                    <a:pt x="462" y="436"/>
                    <a:pt x="462" y="436"/>
                    <a:pt x="461" y="435"/>
                  </a:cubicBezTo>
                  <a:cubicBezTo>
                    <a:pt x="461" y="434"/>
                    <a:pt x="460" y="433"/>
                    <a:pt x="460" y="433"/>
                  </a:cubicBezTo>
                  <a:cubicBezTo>
                    <a:pt x="459" y="432"/>
                    <a:pt x="459" y="432"/>
                    <a:pt x="459" y="431"/>
                  </a:cubicBezTo>
                  <a:cubicBezTo>
                    <a:pt x="458" y="430"/>
                    <a:pt x="458" y="429"/>
                    <a:pt x="458" y="428"/>
                  </a:cubicBezTo>
                  <a:cubicBezTo>
                    <a:pt x="457" y="428"/>
                    <a:pt x="457" y="427"/>
                    <a:pt x="457" y="427"/>
                  </a:cubicBezTo>
                  <a:cubicBezTo>
                    <a:pt x="456" y="426"/>
                    <a:pt x="456" y="425"/>
                    <a:pt x="456" y="424"/>
                  </a:cubicBezTo>
                  <a:cubicBezTo>
                    <a:pt x="455" y="424"/>
                    <a:pt x="455" y="423"/>
                    <a:pt x="455" y="423"/>
                  </a:cubicBezTo>
                  <a:cubicBezTo>
                    <a:pt x="455" y="422"/>
                    <a:pt x="454" y="421"/>
                    <a:pt x="454" y="420"/>
                  </a:cubicBezTo>
                  <a:cubicBezTo>
                    <a:pt x="454" y="420"/>
                    <a:pt x="453" y="419"/>
                    <a:pt x="453" y="418"/>
                  </a:cubicBezTo>
                  <a:cubicBezTo>
                    <a:pt x="453" y="418"/>
                    <a:pt x="453" y="417"/>
                    <a:pt x="452" y="416"/>
                  </a:cubicBezTo>
                  <a:cubicBezTo>
                    <a:pt x="452" y="415"/>
                    <a:pt x="452" y="414"/>
                    <a:pt x="452" y="414"/>
                  </a:cubicBezTo>
                  <a:cubicBezTo>
                    <a:pt x="451" y="413"/>
                    <a:pt x="451" y="412"/>
                    <a:pt x="451" y="411"/>
                  </a:cubicBezTo>
                  <a:cubicBezTo>
                    <a:pt x="451" y="411"/>
                    <a:pt x="451" y="410"/>
                    <a:pt x="450" y="409"/>
                  </a:cubicBezTo>
                  <a:cubicBezTo>
                    <a:pt x="450" y="408"/>
                    <a:pt x="450" y="408"/>
                    <a:pt x="450" y="407"/>
                  </a:cubicBezTo>
                  <a:cubicBezTo>
                    <a:pt x="450" y="406"/>
                    <a:pt x="449" y="405"/>
                    <a:pt x="449" y="404"/>
                  </a:cubicBezTo>
                  <a:cubicBezTo>
                    <a:pt x="449" y="403"/>
                    <a:pt x="449" y="403"/>
                    <a:pt x="449" y="402"/>
                  </a:cubicBezTo>
                  <a:cubicBezTo>
                    <a:pt x="449" y="401"/>
                    <a:pt x="449" y="400"/>
                    <a:pt x="449" y="399"/>
                  </a:cubicBezTo>
                  <a:cubicBezTo>
                    <a:pt x="448" y="399"/>
                    <a:pt x="448" y="398"/>
                    <a:pt x="448" y="398"/>
                  </a:cubicBezTo>
                  <a:cubicBezTo>
                    <a:pt x="448" y="395"/>
                    <a:pt x="448" y="392"/>
                    <a:pt x="448" y="388"/>
                  </a:cubicBezTo>
                  <a:cubicBezTo>
                    <a:pt x="448" y="362"/>
                    <a:pt x="458" y="337"/>
                    <a:pt x="476" y="320"/>
                  </a:cubicBezTo>
                  <a:cubicBezTo>
                    <a:pt x="480" y="315"/>
                    <a:pt x="485" y="312"/>
                    <a:pt x="490" y="308"/>
                  </a:cubicBezTo>
                  <a:cubicBezTo>
                    <a:pt x="493" y="306"/>
                    <a:pt x="497" y="304"/>
                    <a:pt x="501" y="302"/>
                  </a:cubicBezTo>
                  <a:cubicBezTo>
                    <a:pt x="502" y="301"/>
                    <a:pt x="503" y="301"/>
                    <a:pt x="504" y="300"/>
                  </a:cubicBezTo>
                  <a:cubicBezTo>
                    <a:pt x="509" y="298"/>
                    <a:pt x="514" y="296"/>
                    <a:pt x="519" y="295"/>
                  </a:cubicBezTo>
                  <a:cubicBezTo>
                    <a:pt x="524" y="294"/>
                    <a:pt x="529" y="293"/>
                    <a:pt x="534" y="292"/>
                  </a:cubicBezTo>
                  <a:cubicBezTo>
                    <a:pt x="536" y="292"/>
                    <a:pt x="537" y="292"/>
                    <a:pt x="539" y="292"/>
                  </a:cubicBezTo>
                  <a:cubicBezTo>
                    <a:pt x="541" y="292"/>
                    <a:pt x="542" y="291"/>
                    <a:pt x="544" y="291"/>
                  </a:cubicBezTo>
                  <a:cubicBezTo>
                    <a:pt x="545" y="291"/>
                    <a:pt x="546" y="292"/>
                    <a:pt x="547" y="292"/>
                  </a:cubicBezTo>
                  <a:cubicBezTo>
                    <a:pt x="547" y="292"/>
                    <a:pt x="548" y="292"/>
                    <a:pt x="549" y="292"/>
                  </a:cubicBezTo>
                  <a:cubicBezTo>
                    <a:pt x="550" y="292"/>
                    <a:pt x="551" y="292"/>
                    <a:pt x="551" y="292"/>
                  </a:cubicBezTo>
                  <a:cubicBezTo>
                    <a:pt x="552" y="292"/>
                    <a:pt x="553" y="292"/>
                    <a:pt x="554" y="292"/>
                  </a:cubicBezTo>
                  <a:cubicBezTo>
                    <a:pt x="555" y="292"/>
                    <a:pt x="556" y="292"/>
                    <a:pt x="556" y="292"/>
                  </a:cubicBezTo>
                  <a:cubicBezTo>
                    <a:pt x="557" y="292"/>
                    <a:pt x="558" y="292"/>
                    <a:pt x="559" y="293"/>
                  </a:cubicBezTo>
                  <a:cubicBezTo>
                    <a:pt x="560" y="293"/>
                    <a:pt x="560" y="293"/>
                    <a:pt x="561" y="293"/>
                  </a:cubicBezTo>
                  <a:cubicBezTo>
                    <a:pt x="562" y="293"/>
                    <a:pt x="563" y="293"/>
                    <a:pt x="564" y="293"/>
                  </a:cubicBezTo>
                  <a:cubicBezTo>
                    <a:pt x="564" y="293"/>
                    <a:pt x="565" y="294"/>
                    <a:pt x="566" y="294"/>
                  </a:cubicBezTo>
                  <a:cubicBezTo>
                    <a:pt x="567" y="294"/>
                    <a:pt x="567" y="294"/>
                    <a:pt x="568" y="294"/>
                  </a:cubicBezTo>
                  <a:cubicBezTo>
                    <a:pt x="569" y="295"/>
                    <a:pt x="570" y="295"/>
                    <a:pt x="570" y="295"/>
                  </a:cubicBezTo>
                  <a:cubicBezTo>
                    <a:pt x="571" y="295"/>
                    <a:pt x="572" y="295"/>
                    <a:pt x="573" y="296"/>
                  </a:cubicBezTo>
                  <a:cubicBezTo>
                    <a:pt x="573" y="296"/>
                    <a:pt x="574" y="296"/>
                    <a:pt x="575" y="296"/>
                  </a:cubicBezTo>
                  <a:cubicBezTo>
                    <a:pt x="576" y="296"/>
                    <a:pt x="576" y="297"/>
                    <a:pt x="577" y="297"/>
                  </a:cubicBezTo>
                  <a:cubicBezTo>
                    <a:pt x="578" y="297"/>
                    <a:pt x="578" y="297"/>
                    <a:pt x="579" y="298"/>
                  </a:cubicBezTo>
                  <a:cubicBezTo>
                    <a:pt x="580" y="298"/>
                    <a:pt x="581" y="298"/>
                    <a:pt x="582" y="299"/>
                  </a:cubicBezTo>
                  <a:cubicBezTo>
                    <a:pt x="582" y="299"/>
                    <a:pt x="583" y="299"/>
                    <a:pt x="583" y="299"/>
                  </a:cubicBezTo>
                  <a:cubicBezTo>
                    <a:pt x="584" y="300"/>
                    <a:pt x="585" y="300"/>
                    <a:pt x="586" y="300"/>
                  </a:cubicBezTo>
                  <a:cubicBezTo>
                    <a:pt x="586" y="301"/>
                    <a:pt x="587" y="301"/>
                    <a:pt x="588" y="301"/>
                  </a:cubicBezTo>
                  <a:cubicBezTo>
                    <a:pt x="588" y="302"/>
                    <a:pt x="589" y="302"/>
                    <a:pt x="590" y="303"/>
                  </a:cubicBezTo>
                  <a:cubicBezTo>
                    <a:pt x="590" y="303"/>
                    <a:pt x="591" y="303"/>
                    <a:pt x="592" y="303"/>
                  </a:cubicBezTo>
                  <a:cubicBezTo>
                    <a:pt x="592" y="304"/>
                    <a:pt x="593" y="304"/>
                    <a:pt x="594" y="305"/>
                  </a:cubicBezTo>
                  <a:cubicBezTo>
                    <a:pt x="594" y="305"/>
                    <a:pt x="595" y="305"/>
                    <a:pt x="595" y="306"/>
                  </a:cubicBezTo>
                  <a:cubicBezTo>
                    <a:pt x="596" y="306"/>
                    <a:pt x="597" y="307"/>
                    <a:pt x="598" y="307"/>
                  </a:cubicBezTo>
                  <a:cubicBezTo>
                    <a:pt x="598" y="307"/>
                    <a:pt x="599" y="308"/>
                    <a:pt x="599" y="308"/>
                  </a:cubicBezTo>
                  <a:cubicBezTo>
                    <a:pt x="600" y="309"/>
                    <a:pt x="601" y="309"/>
                    <a:pt x="601" y="310"/>
                  </a:cubicBezTo>
                  <a:cubicBezTo>
                    <a:pt x="602" y="310"/>
                    <a:pt x="602" y="310"/>
                    <a:pt x="603" y="311"/>
                  </a:cubicBezTo>
                  <a:cubicBezTo>
                    <a:pt x="604" y="311"/>
                    <a:pt x="604" y="312"/>
                    <a:pt x="605" y="312"/>
                  </a:cubicBezTo>
                  <a:cubicBezTo>
                    <a:pt x="606" y="313"/>
                    <a:pt x="606" y="313"/>
                    <a:pt x="606" y="314"/>
                  </a:cubicBezTo>
                  <a:cubicBezTo>
                    <a:pt x="607" y="314"/>
                    <a:pt x="608" y="315"/>
                    <a:pt x="608" y="315"/>
                  </a:cubicBezTo>
                  <a:cubicBezTo>
                    <a:pt x="609" y="316"/>
                    <a:pt x="609" y="316"/>
                    <a:pt x="610" y="317"/>
                  </a:cubicBezTo>
                  <a:cubicBezTo>
                    <a:pt x="610" y="317"/>
                    <a:pt x="611" y="318"/>
                    <a:pt x="612" y="318"/>
                  </a:cubicBezTo>
                  <a:cubicBezTo>
                    <a:pt x="612" y="319"/>
                    <a:pt x="613" y="319"/>
                    <a:pt x="613" y="320"/>
                  </a:cubicBezTo>
                  <a:cubicBezTo>
                    <a:pt x="614" y="320"/>
                    <a:pt x="614" y="321"/>
                    <a:pt x="615" y="322"/>
                  </a:cubicBezTo>
                  <a:cubicBezTo>
                    <a:pt x="615" y="322"/>
                    <a:pt x="616" y="323"/>
                    <a:pt x="616" y="323"/>
                  </a:cubicBezTo>
                  <a:cubicBezTo>
                    <a:pt x="617" y="324"/>
                    <a:pt x="617" y="324"/>
                    <a:pt x="618" y="325"/>
                  </a:cubicBezTo>
                  <a:cubicBezTo>
                    <a:pt x="618" y="326"/>
                    <a:pt x="619" y="326"/>
                    <a:pt x="619" y="326"/>
                  </a:cubicBezTo>
                  <a:cubicBezTo>
                    <a:pt x="620" y="327"/>
                    <a:pt x="620" y="328"/>
                    <a:pt x="621" y="329"/>
                  </a:cubicBezTo>
                  <a:cubicBezTo>
                    <a:pt x="621" y="329"/>
                    <a:pt x="621" y="330"/>
                    <a:pt x="622" y="330"/>
                  </a:cubicBezTo>
                  <a:cubicBezTo>
                    <a:pt x="622" y="331"/>
                    <a:pt x="623" y="332"/>
                    <a:pt x="623" y="332"/>
                  </a:cubicBezTo>
                  <a:cubicBezTo>
                    <a:pt x="624" y="333"/>
                    <a:pt x="624" y="333"/>
                    <a:pt x="624" y="334"/>
                  </a:cubicBezTo>
                  <a:cubicBezTo>
                    <a:pt x="625" y="335"/>
                    <a:pt x="625" y="335"/>
                    <a:pt x="626" y="336"/>
                  </a:cubicBezTo>
                  <a:cubicBezTo>
                    <a:pt x="626" y="337"/>
                    <a:pt x="626" y="337"/>
                    <a:pt x="627" y="338"/>
                  </a:cubicBezTo>
                  <a:cubicBezTo>
                    <a:pt x="627" y="338"/>
                    <a:pt x="628" y="339"/>
                    <a:pt x="628" y="340"/>
                  </a:cubicBezTo>
                  <a:cubicBezTo>
                    <a:pt x="628" y="341"/>
                    <a:pt x="629" y="341"/>
                    <a:pt x="629" y="342"/>
                  </a:cubicBezTo>
                  <a:cubicBezTo>
                    <a:pt x="629" y="343"/>
                    <a:pt x="630" y="343"/>
                    <a:pt x="630" y="344"/>
                  </a:cubicBezTo>
                  <a:cubicBezTo>
                    <a:pt x="630" y="345"/>
                    <a:pt x="631" y="345"/>
                    <a:pt x="631" y="346"/>
                  </a:cubicBezTo>
                  <a:cubicBezTo>
                    <a:pt x="631" y="347"/>
                    <a:pt x="632" y="348"/>
                    <a:pt x="632" y="348"/>
                  </a:cubicBezTo>
                  <a:cubicBezTo>
                    <a:pt x="632" y="349"/>
                    <a:pt x="632" y="349"/>
                    <a:pt x="633" y="350"/>
                  </a:cubicBezTo>
                  <a:cubicBezTo>
                    <a:pt x="633" y="351"/>
                    <a:pt x="633" y="352"/>
                    <a:pt x="634" y="353"/>
                  </a:cubicBezTo>
                  <a:cubicBezTo>
                    <a:pt x="634" y="353"/>
                    <a:pt x="634" y="354"/>
                    <a:pt x="634" y="354"/>
                  </a:cubicBezTo>
                  <a:cubicBezTo>
                    <a:pt x="635" y="355"/>
                    <a:pt x="635" y="356"/>
                    <a:pt x="635" y="357"/>
                  </a:cubicBezTo>
                  <a:cubicBezTo>
                    <a:pt x="635" y="358"/>
                    <a:pt x="636" y="358"/>
                    <a:pt x="636" y="359"/>
                  </a:cubicBezTo>
                  <a:cubicBezTo>
                    <a:pt x="636" y="360"/>
                    <a:pt x="636" y="361"/>
                    <a:pt x="637" y="362"/>
                  </a:cubicBezTo>
                  <a:cubicBezTo>
                    <a:pt x="637" y="362"/>
                    <a:pt x="637" y="363"/>
                    <a:pt x="637" y="364"/>
                  </a:cubicBezTo>
                  <a:cubicBezTo>
                    <a:pt x="637" y="365"/>
                    <a:pt x="637" y="365"/>
                    <a:pt x="638" y="366"/>
                  </a:cubicBezTo>
                  <a:cubicBezTo>
                    <a:pt x="638" y="367"/>
                    <a:pt x="638" y="368"/>
                    <a:pt x="638" y="369"/>
                  </a:cubicBezTo>
                  <a:cubicBezTo>
                    <a:pt x="638" y="369"/>
                    <a:pt x="638" y="370"/>
                    <a:pt x="638" y="371"/>
                  </a:cubicBezTo>
                  <a:cubicBezTo>
                    <a:pt x="639" y="372"/>
                    <a:pt x="639" y="373"/>
                    <a:pt x="639" y="374"/>
                  </a:cubicBezTo>
                  <a:cubicBezTo>
                    <a:pt x="639" y="375"/>
                    <a:pt x="639" y="375"/>
                    <a:pt x="639" y="376"/>
                  </a:cubicBezTo>
                  <a:cubicBezTo>
                    <a:pt x="639" y="377"/>
                    <a:pt x="639" y="378"/>
                    <a:pt x="639" y="380"/>
                  </a:cubicBezTo>
                  <a:cubicBezTo>
                    <a:pt x="639" y="380"/>
                    <a:pt x="639" y="380"/>
                    <a:pt x="639" y="381"/>
                  </a:cubicBezTo>
                  <a:cubicBezTo>
                    <a:pt x="640" y="382"/>
                    <a:pt x="640" y="384"/>
                    <a:pt x="640" y="386"/>
                  </a:cubicBezTo>
                  <a:cubicBezTo>
                    <a:pt x="640" y="387"/>
                    <a:pt x="640" y="389"/>
                    <a:pt x="640" y="391"/>
                  </a:cubicBezTo>
                  <a:cubicBezTo>
                    <a:pt x="639" y="394"/>
                    <a:pt x="639" y="397"/>
                    <a:pt x="639" y="401"/>
                  </a:cubicBezTo>
                  <a:close/>
                  <a:moveTo>
                    <a:pt x="216" y="311"/>
                  </a:moveTo>
                  <a:cubicBezTo>
                    <a:pt x="218" y="309"/>
                    <a:pt x="220" y="308"/>
                    <a:pt x="221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4" y="305"/>
                    <a:pt x="226" y="304"/>
                    <a:pt x="228" y="303"/>
                  </a:cubicBezTo>
                  <a:cubicBezTo>
                    <a:pt x="228" y="303"/>
                    <a:pt x="229" y="302"/>
                    <a:pt x="229" y="302"/>
                  </a:cubicBezTo>
                  <a:cubicBezTo>
                    <a:pt x="231" y="301"/>
                    <a:pt x="233" y="300"/>
                    <a:pt x="235" y="300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37" y="298"/>
                    <a:pt x="239" y="298"/>
                    <a:pt x="241" y="297"/>
                  </a:cubicBezTo>
                  <a:cubicBezTo>
                    <a:pt x="241" y="297"/>
                    <a:pt x="242" y="297"/>
                    <a:pt x="242" y="296"/>
                  </a:cubicBezTo>
                  <a:cubicBezTo>
                    <a:pt x="244" y="296"/>
                    <a:pt x="246" y="295"/>
                    <a:pt x="249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3"/>
                    <a:pt x="255" y="293"/>
                  </a:cubicBezTo>
                  <a:cubicBezTo>
                    <a:pt x="256" y="293"/>
                    <a:pt x="256" y="293"/>
                    <a:pt x="256" y="293"/>
                  </a:cubicBezTo>
                  <a:cubicBezTo>
                    <a:pt x="259" y="292"/>
                    <a:pt x="261" y="292"/>
                    <a:pt x="263" y="292"/>
                  </a:cubicBezTo>
                  <a:cubicBezTo>
                    <a:pt x="263" y="292"/>
                    <a:pt x="264" y="292"/>
                    <a:pt x="264" y="292"/>
                  </a:cubicBezTo>
                  <a:cubicBezTo>
                    <a:pt x="267" y="292"/>
                    <a:pt x="269" y="291"/>
                    <a:pt x="271" y="291"/>
                  </a:cubicBezTo>
                  <a:cubicBezTo>
                    <a:pt x="271" y="291"/>
                    <a:pt x="271" y="291"/>
                    <a:pt x="271" y="291"/>
                  </a:cubicBezTo>
                  <a:cubicBezTo>
                    <a:pt x="272" y="291"/>
                    <a:pt x="273" y="291"/>
                    <a:pt x="274" y="292"/>
                  </a:cubicBezTo>
                  <a:cubicBezTo>
                    <a:pt x="275" y="292"/>
                    <a:pt x="276" y="292"/>
                    <a:pt x="277" y="292"/>
                  </a:cubicBezTo>
                  <a:cubicBezTo>
                    <a:pt x="278" y="292"/>
                    <a:pt x="278" y="292"/>
                    <a:pt x="279" y="292"/>
                  </a:cubicBezTo>
                  <a:cubicBezTo>
                    <a:pt x="280" y="292"/>
                    <a:pt x="281" y="292"/>
                    <a:pt x="282" y="292"/>
                  </a:cubicBezTo>
                  <a:cubicBezTo>
                    <a:pt x="283" y="292"/>
                    <a:pt x="283" y="292"/>
                    <a:pt x="284" y="292"/>
                  </a:cubicBezTo>
                  <a:cubicBezTo>
                    <a:pt x="285" y="292"/>
                    <a:pt x="286" y="292"/>
                    <a:pt x="287" y="293"/>
                  </a:cubicBezTo>
                  <a:cubicBezTo>
                    <a:pt x="288" y="293"/>
                    <a:pt x="288" y="293"/>
                    <a:pt x="289" y="293"/>
                  </a:cubicBezTo>
                  <a:cubicBezTo>
                    <a:pt x="290" y="293"/>
                    <a:pt x="291" y="293"/>
                    <a:pt x="292" y="293"/>
                  </a:cubicBezTo>
                  <a:cubicBezTo>
                    <a:pt x="293" y="293"/>
                    <a:pt x="293" y="294"/>
                    <a:pt x="294" y="294"/>
                  </a:cubicBezTo>
                  <a:cubicBezTo>
                    <a:pt x="295" y="294"/>
                    <a:pt x="296" y="294"/>
                    <a:pt x="297" y="294"/>
                  </a:cubicBezTo>
                  <a:cubicBezTo>
                    <a:pt x="297" y="295"/>
                    <a:pt x="298" y="295"/>
                    <a:pt x="299" y="295"/>
                  </a:cubicBezTo>
                  <a:cubicBezTo>
                    <a:pt x="300" y="295"/>
                    <a:pt x="300" y="295"/>
                    <a:pt x="301" y="296"/>
                  </a:cubicBezTo>
                  <a:cubicBezTo>
                    <a:pt x="302" y="296"/>
                    <a:pt x="303" y="296"/>
                    <a:pt x="304" y="296"/>
                  </a:cubicBezTo>
                  <a:cubicBezTo>
                    <a:pt x="304" y="297"/>
                    <a:pt x="305" y="297"/>
                    <a:pt x="306" y="297"/>
                  </a:cubicBezTo>
                  <a:cubicBezTo>
                    <a:pt x="307" y="297"/>
                    <a:pt x="307" y="298"/>
                    <a:pt x="308" y="298"/>
                  </a:cubicBezTo>
                  <a:cubicBezTo>
                    <a:pt x="309" y="298"/>
                    <a:pt x="310" y="298"/>
                    <a:pt x="310" y="299"/>
                  </a:cubicBezTo>
                  <a:cubicBezTo>
                    <a:pt x="311" y="299"/>
                    <a:pt x="312" y="299"/>
                    <a:pt x="312" y="300"/>
                  </a:cubicBezTo>
                  <a:cubicBezTo>
                    <a:pt x="313" y="300"/>
                    <a:pt x="314" y="300"/>
                    <a:pt x="315" y="301"/>
                  </a:cubicBezTo>
                  <a:cubicBezTo>
                    <a:pt x="315" y="301"/>
                    <a:pt x="316" y="301"/>
                    <a:pt x="317" y="302"/>
                  </a:cubicBezTo>
                  <a:cubicBezTo>
                    <a:pt x="318" y="302"/>
                    <a:pt x="318" y="302"/>
                    <a:pt x="319" y="303"/>
                  </a:cubicBezTo>
                  <a:cubicBezTo>
                    <a:pt x="320" y="303"/>
                    <a:pt x="320" y="303"/>
                    <a:pt x="321" y="304"/>
                  </a:cubicBezTo>
                  <a:cubicBezTo>
                    <a:pt x="322" y="304"/>
                    <a:pt x="322" y="305"/>
                    <a:pt x="323" y="305"/>
                  </a:cubicBezTo>
                  <a:cubicBezTo>
                    <a:pt x="324" y="305"/>
                    <a:pt x="324" y="306"/>
                    <a:pt x="325" y="306"/>
                  </a:cubicBezTo>
                  <a:cubicBezTo>
                    <a:pt x="326" y="307"/>
                    <a:pt x="326" y="307"/>
                    <a:pt x="327" y="307"/>
                  </a:cubicBezTo>
                  <a:cubicBezTo>
                    <a:pt x="328" y="308"/>
                    <a:pt x="328" y="308"/>
                    <a:pt x="329" y="309"/>
                  </a:cubicBezTo>
                  <a:cubicBezTo>
                    <a:pt x="330" y="309"/>
                    <a:pt x="330" y="310"/>
                    <a:pt x="331" y="310"/>
                  </a:cubicBezTo>
                  <a:cubicBezTo>
                    <a:pt x="332" y="310"/>
                    <a:pt x="332" y="311"/>
                    <a:pt x="333" y="311"/>
                  </a:cubicBezTo>
                  <a:cubicBezTo>
                    <a:pt x="333" y="312"/>
                    <a:pt x="334" y="312"/>
                    <a:pt x="335" y="313"/>
                  </a:cubicBezTo>
                  <a:cubicBezTo>
                    <a:pt x="335" y="313"/>
                    <a:pt x="336" y="314"/>
                    <a:pt x="336" y="314"/>
                  </a:cubicBezTo>
                  <a:cubicBezTo>
                    <a:pt x="337" y="315"/>
                    <a:pt x="338" y="315"/>
                    <a:pt x="338" y="316"/>
                  </a:cubicBezTo>
                  <a:cubicBezTo>
                    <a:pt x="339" y="316"/>
                    <a:pt x="339" y="317"/>
                    <a:pt x="340" y="317"/>
                  </a:cubicBezTo>
                  <a:cubicBezTo>
                    <a:pt x="340" y="318"/>
                    <a:pt x="341" y="318"/>
                    <a:pt x="342" y="319"/>
                  </a:cubicBezTo>
                  <a:cubicBezTo>
                    <a:pt x="342" y="319"/>
                    <a:pt x="343" y="320"/>
                    <a:pt x="343" y="321"/>
                  </a:cubicBezTo>
                  <a:cubicBezTo>
                    <a:pt x="344" y="321"/>
                    <a:pt x="344" y="322"/>
                    <a:pt x="345" y="322"/>
                  </a:cubicBezTo>
                  <a:cubicBezTo>
                    <a:pt x="345" y="323"/>
                    <a:pt x="346" y="323"/>
                    <a:pt x="346" y="324"/>
                  </a:cubicBezTo>
                  <a:cubicBezTo>
                    <a:pt x="347" y="324"/>
                    <a:pt x="347" y="325"/>
                    <a:pt x="348" y="326"/>
                  </a:cubicBezTo>
                  <a:cubicBezTo>
                    <a:pt x="348" y="326"/>
                    <a:pt x="349" y="327"/>
                    <a:pt x="349" y="327"/>
                  </a:cubicBezTo>
                  <a:cubicBezTo>
                    <a:pt x="350" y="328"/>
                    <a:pt x="350" y="329"/>
                    <a:pt x="351" y="329"/>
                  </a:cubicBezTo>
                  <a:cubicBezTo>
                    <a:pt x="351" y="330"/>
                    <a:pt x="352" y="330"/>
                    <a:pt x="352" y="331"/>
                  </a:cubicBezTo>
                  <a:cubicBezTo>
                    <a:pt x="353" y="332"/>
                    <a:pt x="353" y="332"/>
                    <a:pt x="354" y="333"/>
                  </a:cubicBezTo>
                  <a:cubicBezTo>
                    <a:pt x="354" y="334"/>
                    <a:pt x="354" y="334"/>
                    <a:pt x="355" y="335"/>
                  </a:cubicBezTo>
                  <a:cubicBezTo>
                    <a:pt x="355" y="336"/>
                    <a:pt x="356" y="336"/>
                    <a:pt x="356" y="337"/>
                  </a:cubicBezTo>
                  <a:cubicBezTo>
                    <a:pt x="356" y="338"/>
                    <a:pt x="357" y="338"/>
                    <a:pt x="357" y="339"/>
                  </a:cubicBezTo>
                  <a:cubicBezTo>
                    <a:pt x="358" y="340"/>
                    <a:pt x="358" y="340"/>
                    <a:pt x="358" y="341"/>
                  </a:cubicBezTo>
                  <a:cubicBezTo>
                    <a:pt x="359" y="342"/>
                    <a:pt x="359" y="342"/>
                    <a:pt x="359" y="343"/>
                  </a:cubicBezTo>
                  <a:cubicBezTo>
                    <a:pt x="360" y="344"/>
                    <a:pt x="360" y="344"/>
                    <a:pt x="361" y="345"/>
                  </a:cubicBezTo>
                  <a:cubicBezTo>
                    <a:pt x="361" y="346"/>
                    <a:pt x="361" y="346"/>
                    <a:pt x="362" y="347"/>
                  </a:cubicBezTo>
                  <a:cubicBezTo>
                    <a:pt x="362" y="348"/>
                    <a:pt x="362" y="349"/>
                    <a:pt x="363" y="349"/>
                  </a:cubicBezTo>
                  <a:cubicBezTo>
                    <a:pt x="363" y="350"/>
                    <a:pt x="363" y="351"/>
                    <a:pt x="363" y="351"/>
                  </a:cubicBezTo>
                  <a:cubicBezTo>
                    <a:pt x="364" y="352"/>
                    <a:pt x="364" y="353"/>
                    <a:pt x="364" y="354"/>
                  </a:cubicBezTo>
                  <a:cubicBezTo>
                    <a:pt x="365" y="354"/>
                    <a:pt x="365" y="355"/>
                    <a:pt x="365" y="356"/>
                  </a:cubicBezTo>
                  <a:cubicBezTo>
                    <a:pt x="365" y="357"/>
                    <a:pt x="366" y="357"/>
                    <a:pt x="366" y="358"/>
                  </a:cubicBezTo>
                  <a:cubicBezTo>
                    <a:pt x="366" y="359"/>
                    <a:pt x="366" y="360"/>
                    <a:pt x="366" y="360"/>
                  </a:cubicBezTo>
                  <a:cubicBezTo>
                    <a:pt x="367" y="361"/>
                    <a:pt x="367" y="362"/>
                    <a:pt x="367" y="363"/>
                  </a:cubicBezTo>
                  <a:cubicBezTo>
                    <a:pt x="367" y="364"/>
                    <a:pt x="368" y="364"/>
                    <a:pt x="368" y="365"/>
                  </a:cubicBezTo>
                  <a:cubicBezTo>
                    <a:pt x="368" y="366"/>
                    <a:pt x="368" y="367"/>
                    <a:pt x="368" y="367"/>
                  </a:cubicBezTo>
                  <a:cubicBezTo>
                    <a:pt x="368" y="368"/>
                    <a:pt x="369" y="369"/>
                    <a:pt x="369" y="370"/>
                  </a:cubicBezTo>
                  <a:cubicBezTo>
                    <a:pt x="369" y="371"/>
                    <a:pt x="369" y="371"/>
                    <a:pt x="369" y="372"/>
                  </a:cubicBezTo>
                  <a:cubicBezTo>
                    <a:pt x="369" y="373"/>
                    <a:pt x="369" y="374"/>
                    <a:pt x="369" y="375"/>
                  </a:cubicBezTo>
                  <a:cubicBezTo>
                    <a:pt x="370" y="375"/>
                    <a:pt x="370" y="376"/>
                    <a:pt x="370" y="377"/>
                  </a:cubicBezTo>
                  <a:cubicBezTo>
                    <a:pt x="370" y="378"/>
                    <a:pt x="370" y="379"/>
                    <a:pt x="370" y="379"/>
                  </a:cubicBezTo>
                  <a:cubicBezTo>
                    <a:pt x="370" y="380"/>
                    <a:pt x="370" y="381"/>
                    <a:pt x="370" y="382"/>
                  </a:cubicBezTo>
                  <a:cubicBezTo>
                    <a:pt x="370" y="383"/>
                    <a:pt x="370" y="383"/>
                    <a:pt x="370" y="384"/>
                  </a:cubicBezTo>
                  <a:cubicBezTo>
                    <a:pt x="370" y="385"/>
                    <a:pt x="370" y="386"/>
                    <a:pt x="370" y="387"/>
                  </a:cubicBezTo>
                  <a:cubicBezTo>
                    <a:pt x="370" y="392"/>
                    <a:pt x="370" y="397"/>
                    <a:pt x="369" y="401"/>
                  </a:cubicBezTo>
                  <a:cubicBezTo>
                    <a:pt x="369" y="404"/>
                    <a:pt x="368" y="407"/>
                    <a:pt x="367" y="410"/>
                  </a:cubicBezTo>
                  <a:cubicBezTo>
                    <a:pt x="366" y="416"/>
                    <a:pt x="364" y="422"/>
                    <a:pt x="361" y="428"/>
                  </a:cubicBezTo>
                  <a:cubicBezTo>
                    <a:pt x="360" y="429"/>
                    <a:pt x="360" y="430"/>
                    <a:pt x="359" y="432"/>
                  </a:cubicBezTo>
                  <a:cubicBezTo>
                    <a:pt x="358" y="434"/>
                    <a:pt x="356" y="437"/>
                    <a:pt x="354" y="440"/>
                  </a:cubicBezTo>
                  <a:cubicBezTo>
                    <a:pt x="351" y="445"/>
                    <a:pt x="347" y="450"/>
                    <a:pt x="343" y="454"/>
                  </a:cubicBezTo>
                  <a:cubicBezTo>
                    <a:pt x="341" y="456"/>
                    <a:pt x="338" y="458"/>
                    <a:pt x="336" y="460"/>
                  </a:cubicBezTo>
                  <a:cubicBezTo>
                    <a:pt x="320" y="474"/>
                    <a:pt x="299" y="483"/>
                    <a:pt x="277" y="483"/>
                  </a:cubicBezTo>
                  <a:cubicBezTo>
                    <a:pt x="276" y="483"/>
                    <a:pt x="275" y="483"/>
                    <a:pt x="274" y="483"/>
                  </a:cubicBezTo>
                  <a:cubicBezTo>
                    <a:pt x="273" y="483"/>
                    <a:pt x="272" y="483"/>
                    <a:pt x="272" y="483"/>
                  </a:cubicBezTo>
                  <a:cubicBezTo>
                    <a:pt x="271" y="483"/>
                    <a:pt x="270" y="483"/>
                    <a:pt x="269" y="483"/>
                  </a:cubicBezTo>
                  <a:cubicBezTo>
                    <a:pt x="268" y="482"/>
                    <a:pt x="267" y="482"/>
                    <a:pt x="266" y="482"/>
                  </a:cubicBezTo>
                  <a:cubicBezTo>
                    <a:pt x="266" y="482"/>
                    <a:pt x="265" y="482"/>
                    <a:pt x="264" y="482"/>
                  </a:cubicBezTo>
                  <a:cubicBezTo>
                    <a:pt x="263" y="482"/>
                    <a:pt x="262" y="482"/>
                    <a:pt x="262" y="482"/>
                  </a:cubicBezTo>
                  <a:cubicBezTo>
                    <a:pt x="261" y="482"/>
                    <a:pt x="260" y="482"/>
                    <a:pt x="259" y="481"/>
                  </a:cubicBezTo>
                  <a:cubicBezTo>
                    <a:pt x="258" y="481"/>
                    <a:pt x="257" y="481"/>
                    <a:pt x="257" y="481"/>
                  </a:cubicBezTo>
                  <a:cubicBezTo>
                    <a:pt x="256" y="481"/>
                    <a:pt x="255" y="481"/>
                    <a:pt x="254" y="481"/>
                  </a:cubicBezTo>
                  <a:cubicBezTo>
                    <a:pt x="253" y="480"/>
                    <a:pt x="253" y="480"/>
                    <a:pt x="252" y="480"/>
                  </a:cubicBezTo>
                  <a:cubicBezTo>
                    <a:pt x="251" y="480"/>
                    <a:pt x="250" y="480"/>
                    <a:pt x="250" y="479"/>
                  </a:cubicBezTo>
                  <a:cubicBezTo>
                    <a:pt x="249" y="479"/>
                    <a:pt x="248" y="479"/>
                    <a:pt x="247" y="479"/>
                  </a:cubicBezTo>
                  <a:cubicBezTo>
                    <a:pt x="247" y="479"/>
                    <a:pt x="246" y="478"/>
                    <a:pt x="245" y="478"/>
                  </a:cubicBezTo>
                  <a:cubicBezTo>
                    <a:pt x="244" y="478"/>
                    <a:pt x="244" y="478"/>
                    <a:pt x="243" y="477"/>
                  </a:cubicBezTo>
                  <a:cubicBezTo>
                    <a:pt x="242" y="477"/>
                    <a:pt x="242" y="477"/>
                    <a:pt x="241" y="477"/>
                  </a:cubicBezTo>
                  <a:cubicBezTo>
                    <a:pt x="240" y="476"/>
                    <a:pt x="239" y="476"/>
                    <a:pt x="238" y="476"/>
                  </a:cubicBezTo>
                  <a:cubicBezTo>
                    <a:pt x="238" y="476"/>
                    <a:pt x="238" y="475"/>
                    <a:pt x="237" y="475"/>
                  </a:cubicBezTo>
                  <a:cubicBezTo>
                    <a:pt x="203" y="461"/>
                    <a:pt x="180" y="429"/>
                    <a:pt x="179" y="389"/>
                  </a:cubicBezTo>
                  <a:cubicBezTo>
                    <a:pt x="179" y="388"/>
                    <a:pt x="179" y="388"/>
                    <a:pt x="179" y="387"/>
                  </a:cubicBezTo>
                  <a:cubicBezTo>
                    <a:pt x="179" y="356"/>
                    <a:pt x="193" y="328"/>
                    <a:pt x="216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95"/>
          <p:cNvGrpSpPr>
            <a:grpSpLocks noChangeAspect="1"/>
          </p:cNvGrpSpPr>
          <p:nvPr/>
        </p:nvGrpSpPr>
        <p:grpSpPr bwMode="auto">
          <a:xfrm>
            <a:off x="147163" y="2995419"/>
            <a:ext cx="494356" cy="339077"/>
            <a:chOff x="3604" y="1998"/>
            <a:chExt cx="468" cy="321"/>
          </a:xfrm>
          <a:solidFill>
            <a:schemeClr val="bg1"/>
          </a:solidFill>
        </p:grpSpPr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3797" y="2199"/>
              <a:ext cx="10" cy="4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7"/>
            <p:cNvSpPr>
              <a:spLocks/>
            </p:cNvSpPr>
            <p:nvPr/>
          </p:nvSpPr>
          <p:spPr bwMode="auto">
            <a:xfrm>
              <a:off x="3705" y="2199"/>
              <a:ext cx="12" cy="42"/>
            </a:xfrm>
            <a:custGeom>
              <a:avLst/>
              <a:gdLst>
                <a:gd name="T0" fmla="*/ 3 w 5"/>
                <a:gd name="T1" fmla="*/ 18 h 18"/>
                <a:gd name="T2" fmla="*/ 5 w 5"/>
                <a:gd name="T3" fmla="*/ 9 h 18"/>
                <a:gd name="T4" fmla="*/ 3 w 5"/>
                <a:gd name="T5" fmla="*/ 0 h 18"/>
                <a:gd name="T6" fmla="*/ 1 w 5"/>
                <a:gd name="T7" fmla="*/ 9 h 18"/>
                <a:gd name="T8" fmla="*/ 3 w 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3" y="18"/>
                  </a:moveTo>
                  <a:cubicBezTo>
                    <a:pt x="5" y="18"/>
                    <a:pt x="5" y="15"/>
                    <a:pt x="5" y="9"/>
                  </a:cubicBezTo>
                  <a:cubicBezTo>
                    <a:pt x="5" y="3"/>
                    <a:pt x="5" y="0"/>
                    <a:pt x="3" y="0"/>
                  </a:cubicBezTo>
                  <a:cubicBezTo>
                    <a:pt x="1" y="0"/>
                    <a:pt x="1" y="3"/>
                    <a:pt x="1" y="9"/>
                  </a:cubicBezTo>
                  <a:cubicBezTo>
                    <a:pt x="0" y="15"/>
                    <a:pt x="1" y="18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3604" y="2118"/>
              <a:ext cx="468" cy="201"/>
            </a:xfrm>
            <a:custGeom>
              <a:avLst/>
              <a:gdLst>
                <a:gd name="T0" fmla="*/ 0 w 198"/>
                <a:gd name="T1" fmla="*/ 53 h 85"/>
                <a:gd name="T2" fmla="*/ 36 w 198"/>
                <a:gd name="T3" fmla="*/ 85 h 85"/>
                <a:gd name="T4" fmla="*/ 162 w 198"/>
                <a:gd name="T5" fmla="*/ 85 h 85"/>
                <a:gd name="T6" fmla="*/ 198 w 198"/>
                <a:gd name="T7" fmla="*/ 53 h 85"/>
                <a:gd name="T8" fmla="*/ 198 w 198"/>
                <a:gd name="T9" fmla="*/ 0 h 85"/>
                <a:gd name="T10" fmla="*/ 0 w 198"/>
                <a:gd name="T11" fmla="*/ 0 h 85"/>
                <a:gd name="T12" fmla="*/ 0 w 198"/>
                <a:gd name="T13" fmla="*/ 53 h 85"/>
                <a:gd name="T14" fmla="*/ 122 w 198"/>
                <a:gd name="T15" fmla="*/ 34 h 85"/>
                <a:gd name="T16" fmla="*/ 161 w 198"/>
                <a:gd name="T17" fmla="*/ 34 h 85"/>
                <a:gd name="T18" fmla="*/ 146 w 198"/>
                <a:gd name="T19" fmla="*/ 20 h 85"/>
                <a:gd name="T20" fmla="*/ 164 w 198"/>
                <a:gd name="T21" fmla="*/ 20 h 85"/>
                <a:gd name="T22" fmla="*/ 184 w 198"/>
                <a:gd name="T23" fmla="*/ 40 h 85"/>
                <a:gd name="T24" fmla="*/ 164 w 198"/>
                <a:gd name="T25" fmla="*/ 60 h 85"/>
                <a:gd name="T26" fmla="*/ 146 w 198"/>
                <a:gd name="T27" fmla="*/ 60 h 85"/>
                <a:gd name="T28" fmla="*/ 161 w 198"/>
                <a:gd name="T29" fmla="*/ 46 h 85"/>
                <a:gd name="T30" fmla="*/ 122 w 198"/>
                <a:gd name="T31" fmla="*/ 46 h 85"/>
                <a:gd name="T32" fmla="*/ 116 w 198"/>
                <a:gd name="T33" fmla="*/ 40 h 85"/>
                <a:gd name="T34" fmla="*/ 122 w 198"/>
                <a:gd name="T35" fmla="*/ 34 h 85"/>
                <a:gd name="T36" fmla="*/ 84 w 198"/>
                <a:gd name="T37" fmla="*/ 29 h 85"/>
                <a:gd name="T38" fmla="*/ 92 w 198"/>
                <a:gd name="T39" fmla="*/ 43 h 85"/>
                <a:gd name="T40" fmla="*/ 84 w 198"/>
                <a:gd name="T41" fmla="*/ 56 h 85"/>
                <a:gd name="T42" fmla="*/ 76 w 198"/>
                <a:gd name="T43" fmla="*/ 43 h 85"/>
                <a:gd name="T44" fmla="*/ 84 w 198"/>
                <a:gd name="T45" fmla="*/ 29 h 85"/>
                <a:gd name="T46" fmla="*/ 57 w 198"/>
                <a:gd name="T47" fmla="*/ 52 h 85"/>
                <a:gd name="T48" fmla="*/ 60 w 198"/>
                <a:gd name="T49" fmla="*/ 49 h 85"/>
                <a:gd name="T50" fmla="*/ 66 w 198"/>
                <a:gd name="T51" fmla="*/ 37 h 85"/>
                <a:gd name="T52" fmla="*/ 63 w 198"/>
                <a:gd name="T53" fmla="*/ 34 h 85"/>
                <a:gd name="T54" fmla="*/ 59 w 198"/>
                <a:gd name="T55" fmla="*/ 35 h 85"/>
                <a:gd name="T56" fmla="*/ 58 w 198"/>
                <a:gd name="T57" fmla="*/ 31 h 85"/>
                <a:gd name="T58" fmla="*/ 64 w 198"/>
                <a:gd name="T59" fmla="*/ 29 h 85"/>
                <a:gd name="T60" fmla="*/ 71 w 198"/>
                <a:gd name="T61" fmla="*/ 37 h 85"/>
                <a:gd name="T62" fmla="*/ 65 w 198"/>
                <a:gd name="T63" fmla="*/ 49 h 85"/>
                <a:gd name="T64" fmla="*/ 64 w 198"/>
                <a:gd name="T65" fmla="*/ 51 h 85"/>
                <a:gd name="T66" fmla="*/ 64 w 198"/>
                <a:gd name="T67" fmla="*/ 51 h 85"/>
                <a:gd name="T68" fmla="*/ 72 w 198"/>
                <a:gd name="T69" fmla="*/ 51 h 85"/>
                <a:gd name="T70" fmla="*/ 72 w 198"/>
                <a:gd name="T71" fmla="*/ 56 h 85"/>
                <a:gd name="T72" fmla="*/ 57 w 198"/>
                <a:gd name="T73" fmla="*/ 56 h 85"/>
                <a:gd name="T74" fmla="*/ 57 w 198"/>
                <a:gd name="T75" fmla="*/ 52 h 85"/>
                <a:gd name="T76" fmla="*/ 46 w 198"/>
                <a:gd name="T77" fmla="*/ 29 h 85"/>
                <a:gd name="T78" fmla="*/ 53 w 198"/>
                <a:gd name="T79" fmla="*/ 43 h 85"/>
                <a:gd name="T80" fmla="*/ 46 w 198"/>
                <a:gd name="T81" fmla="*/ 56 h 85"/>
                <a:gd name="T82" fmla="*/ 38 w 198"/>
                <a:gd name="T83" fmla="*/ 43 h 85"/>
                <a:gd name="T84" fmla="*/ 46 w 198"/>
                <a:gd name="T85" fmla="*/ 29 h 85"/>
                <a:gd name="T86" fmla="*/ 26 w 198"/>
                <a:gd name="T87" fmla="*/ 30 h 85"/>
                <a:gd name="T88" fmla="*/ 31 w 198"/>
                <a:gd name="T89" fmla="*/ 30 h 85"/>
                <a:gd name="T90" fmla="*/ 31 w 198"/>
                <a:gd name="T91" fmla="*/ 56 h 85"/>
                <a:gd name="T92" fmla="*/ 25 w 198"/>
                <a:gd name="T93" fmla="*/ 56 h 85"/>
                <a:gd name="T94" fmla="*/ 25 w 198"/>
                <a:gd name="T95" fmla="*/ 35 h 85"/>
                <a:gd name="T96" fmla="*/ 25 w 198"/>
                <a:gd name="T97" fmla="*/ 35 h 85"/>
                <a:gd name="T98" fmla="*/ 21 w 198"/>
                <a:gd name="T99" fmla="*/ 37 h 85"/>
                <a:gd name="T100" fmla="*/ 20 w 198"/>
                <a:gd name="T101" fmla="*/ 33 h 85"/>
                <a:gd name="T102" fmla="*/ 26 w 198"/>
                <a:gd name="T103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8" h="85">
                  <a:moveTo>
                    <a:pt x="0" y="53"/>
                  </a:moveTo>
                  <a:cubicBezTo>
                    <a:pt x="0" y="80"/>
                    <a:pt x="9" y="85"/>
                    <a:pt x="36" y="85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8" y="85"/>
                    <a:pt x="198" y="80"/>
                    <a:pt x="198" y="53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"/>
                  </a:lnTo>
                  <a:close/>
                  <a:moveTo>
                    <a:pt x="122" y="34"/>
                  </a:moveTo>
                  <a:cubicBezTo>
                    <a:pt x="161" y="34"/>
                    <a:pt x="161" y="34"/>
                    <a:pt x="161" y="34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61" y="46"/>
                    <a:pt x="161" y="46"/>
                    <a:pt x="161" y="46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19" y="46"/>
                    <a:pt x="116" y="43"/>
                    <a:pt x="116" y="40"/>
                  </a:cubicBezTo>
                  <a:cubicBezTo>
                    <a:pt x="116" y="37"/>
                    <a:pt x="119" y="34"/>
                    <a:pt x="122" y="34"/>
                  </a:cubicBezTo>
                  <a:close/>
                  <a:moveTo>
                    <a:pt x="84" y="29"/>
                  </a:moveTo>
                  <a:cubicBezTo>
                    <a:pt x="90" y="29"/>
                    <a:pt x="92" y="36"/>
                    <a:pt x="92" y="43"/>
                  </a:cubicBezTo>
                  <a:cubicBezTo>
                    <a:pt x="92" y="52"/>
                    <a:pt x="88" y="56"/>
                    <a:pt x="84" y="56"/>
                  </a:cubicBezTo>
                  <a:cubicBezTo>
                    <a:pt x="78" y="56"/>
                    <a:pt x="76" y="50"/>
                    <a:pt x="76" y="43"/>
                  </a:cubicBezTo>
                  <a:cubicBezTo>
                    <a:pt x="76" y="35"/>
                    <a:pt x="79" y="29"/>
                    <a:pt x="84" y="29"/>
                  </a:cubicBezTo>
                  <a:close/>
                  <a:moveTo>
                    <a:pt x="57" y="52"/>
                  </a:moveTo>
                  <a:cubicBezTo>
                    <a:pt x="60" y="49"/>
                    <a:pt x="60" y="49"/>
                    <a:pt x="60" y="49"/>
                  </a:cubicBezTo>
                  <a:cubicBezTo>
                    <a:pt x="63" y="45"/>
                    <a:pt x="66" y="41"/>
                    <a:pt x="66" y="37"/>
                  </a:cubicBezTo>
                  <a:cubicBezTo>
                    <a:pt x="66" y="35"/>
                    <a:pt x="65" y="34"/>
                    <a:pt x="63" y="34"/>
                  </a:cubicBezTo>
                  <a:cubicBezTo>
                    <a:pt x="61" y="34"/>
                    <a:pt x="60" y="35"/>
                    <a:pt x="59" y="35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0"/>
                    <a:pt x="61" y="29"/>
                    <a:pt x="64" y="29"/>
                  </a:cubicBezTo>
                  <a:cubicBezTo>
                    <a:pt x="69" y="29"/>
                    <a:pt x="71" y="33"/>
                    <a:pt x="71" y="37"/>
                  </a:cubicBezTo>
                  <a:cubicBezTo>
                    <a:pt x="71" y="42"/>
                    <a:pt x="68" y="46"/>
                    <a:pt x="65" y="49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57" y="56"/>
                    <a:pt x="57" y="56"/>
                    <a:pt x="57" y="56"/>
                  </a:cubicBezTo>
                  <a:lnTo>
                    <a:pt x="57" y="52"/>
                  </a:lnTo>
                  <a:close/>
                  <a:moveTo>
                    <a:pt x="46" y="29"/>
                  </a:moveTo>
                  <a:cubicBezTo>
                    <a:pt x="52" y="29"/>
                    <a:pt x="53" y="36"/>
                    <a:pt x="53" y="43"/>
                  </a:cubicBezTo>
                  <a:cubicBezTo>
                    <a:pt x="53" y="52"/>
                    <a:pt x="50" y="56"/>
                    <a:pt x="46" y="56"/>
                  </a:cubicBezTo>
                  <a:cubicBezTo>
                    <a:pt x="40" y="56"/>
                    <a:pt x="38" y="50"/>
                    <a:pt x="38" y="43"/>
                  </a:cubicBezTo>
                  <a:cubicBezTo>
                    <a:pt x="38" y="35"/>
                    <a:pt x="41" y="29"/>
                    <a:pt x="46" y="29"/>
                  </a:cubicBezTo>
                  <a:close/>
                  <a:moveTo>
                    <a:pt x="26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"/>
            <p:cNvSpPr>
              <a:spLocks/>
            </p:cNvSpPr>
            <p:nvPr/>
          </p:nvSpPr>
          <p:spPr bwMode="auto">
            <a:xfrm>
              <a:off x="3604" y="1998"/>
              <a:ext cx="468" cy="78"/>
            </a:xfrm>
            <a:custGeom>
              <a:avLst/>
              <a:gdLst>
                <a:gd name="T0" fmla="*/ 162 w 198"/>
                <a:gd name="T1" fmla="*/ 0 h 33"/>
                <a:gd name="T2" fmla="*/ 36 w 198"/>
                <a:gd name="T3" fmla="*/ 0 h 33"/>
                <a:gd name="T4" fmla="*/ 0 w 198"/>
                <a:gd name="T5" fmla="*/ 32 h 33"/>
                <a:gd name="T6" fmla="*/ 0 w 198"/>
                <a:gd name="T7" fmla="*/ 33 h 33"/>
                <a:gd name="T8" fmla="*/ 198 w 198"/>
                <a:gd name="T9" fmla="*/ 33 h 33"/>
                <a:gd name="T10" fmla="*/ 198 w 198"/>
                <a:gd name="T11" fmla="*/ 32 h 33"/>
                <a:gd name="T12" fmla="*/ 162 w 198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3">
                  <a:moveTo>
                    <a:pt x="1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0" y="6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98" y="33"/>
                    <a:pt x="198" y="33"/>
                    <a:pt x="198" y="33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198" y="6"/>
                    <a:pt x="188" y="0"/>
                    <a:pt x="1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 bwMode="auto">
          <a:xfrm flipV="1">
            <a:off x="624609" y="2576068"/>
            <a:ext cx="416017" cy="16908"/>
          </a:xfrm>
          <a:prstGeom prst="straightConnector1">
            <a:avLst/>
          </a:prstGeom>
          <a:noFill/>
          <a:ln w="31750" cap="rnd" cmpd="sng" algn="ctr">
            <a:solidFill>
              <a:srgbClr val="1F497D"/>
            </a:solidFill>
            <a:prstDash val="sysDot"/>
            <a:headEnd type="none"/>
            <a:tailEnd type="triangle" w="lg" len="me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3330412" y="2342302"/>
            <a:ext cx="1482969" cy="501347"/>
          </a:xfrm>
          <a:prstGeom prst="rect">
            <a:avLst/>
          </a:prstGeom>
          <a:gradFill>
            <a:gsLst>
              <a:gs pos="50000">
                <a:srgbClr val="688096"/>
              </a:gs>
              <a:gs pos="51000">
                <a:srgbClr val="596E81"/>
              </a:gs>
            </a:gsLst>
            <a:lin ang="54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0" bIns="182880" rtlCol="0" anchor="ctr"/>
          <a:lstStyle/>
          <a:p>
            <a:pPr defTabSz="914400">
              <a:lnSpc>
                <a:spcPct val="95000"/>
              </a:lnSpc>
            </a:pPr>
            <a:r>
              <a:rPr lang="en-US" sz="1200" b="1" dirty="0" smtClean="0">
                <a:solidFill>
                  <a:prstClr val="white"/>
                </a:solidFill>
              </a:rPr>
              <a:t>     Model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71904" y="2335531"/>
            <a:ext cx="1503022" cy="501347"/>
          </a:xfrm>
          <a:prstGeom prst="rect">
            <a:avLst/>
          </a:prstGeom>
          <a:gradFill>
            <a:gsLst>
              <a:gs pos="50000">
                <a:srgbClr val="688096"/>
              </a:gs>
              <a:gs pos="51000">
                <a:srgbClr val="596E81"/>
              </a:gs>
            </a:gsLst>
            <a:lin ang="5400000" scaled="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0" bIns="182880" rtlCol="0" anchor="ctr"/>
          <a:lstStyle/>
          <a:p>
            <a:pPr defTabSz="914400">
              <a:lnSpc>
                <a:spcPct val="95000"/>
              </a:lnSpc>
            </a:pPr>
            <a:r>
              <a:rPr lang="en-US" sz="1200" b="1" dirty="0" smtClean="0">
                <a:solidFill>
                  <a:prstClr val="white"/>
                </a:solidFill>
              </a:rPr>
              <a:t> Move data into traditional systems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764378" y="2547422"/>
            <a:ext cx="416017" cy="5787"/>
          </a:xfrm>
          <a:prstGeom prst="straightConnector1">
            <a:avLst/>
          </a:prstGeom>
          <a:noFill/>
          <a:ln w="31750" cap="rnd" cmpd="sng" algn="ctr">
            <a:solidFill>
              <a:srgbClr val="1F497D"/>
            </a:solidFill>
            <a:prstDash val="sysDot"/>
            <a:headEnd type="none"/>
            <a:tailEnd type="triangle" w="lg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843915" y="2586205"/>
            <a:ext cx="416017" cy="5787"/>
          </a:xfrm>
          <a:prstGeom prst="straightConnector1">
            <a:avLst/>
          </a:prstGeom>
          <a:noFill/>
          <a:ln w="31750" cap="rnd" cmpd="sng" algn="ctr">
            <a:solidFill>
              <a:srgbClr val="1F497D"/>
            </a:solidFill>
            <a:prstDash val="sysDot"/>
            <a:headEnd type="none"/>
            <a:tailEnd type="triangle" w="lg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7386555" y="2429509"/>
            <a:ext cx="748231" cy="0"/>
          </a:xfrm>
          <a:prstGeom prst="straightConnector1">
            <a:avLst/>
          </a:prstGeom>
          <a:noFill/>
          <a:ln w="31750" cap="rnd" cmpd="sng" algn="ctr">
            <a:solidFill>
              <a:schemeClr val="bg2"/>
            </a:solidFill>
            <a:prstDash val="sysDot"/>
            <a:headEnd type="none"/>
            <a:tailEnd type="triangle" w="lg" len="med"/>
          </a:ln>
          <a:effectLst/>
        </p:spPr>
      </p:cxnSp>
      <p:sp>
        <p:nvSpPr>
          <p:cNvPr id="31" name="Curved Down Arrow 30"/>
          <p:cNvSpPr/>
          <p:nvPr/>
        </p:nvSpPr>
        <p:spPr>
          <a:xfrm rot="10800000">
            <a:off x="4222203" y="2850484"/>
            <a:ext cx="4420302" cy="974021"/>
          </a:xfrm>
          <a:prstGeom prst="curvedDownArrow">
            <a:avLst/>
          </a:prstGeom>
          <a:solidFill>
            <a:srgbClr val="627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>
              <a:solidFill>
                <a:prstClr val="black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V="1">
            <a:off x="1700703" y="2832916"/>
            <a:ext cx="2585850" cy="962299"/>
          </a:xfrm>
          <a:prstGeom prst="curvedDownArrow">
            <a:avLst/>
          </a:prstGeom>
          <a:solidFill>
            <a:srgbClr val="627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3956" y="3205362"/>
            <a:ext cx="2380844" cy="37558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</a:rPr>
              <a:t>New questions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</a:rPr>
              <a:t>/requirements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94586" y="3252103"/>
            <a:ext cx="2661221" cy="2170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srgbClr val="595959"/>
                </a:solidFill>
                <a:latin typeface="Arial"/>
              </a:rPr>
              <a:t>Schema changes or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srgbClr val="595959"/>
                </a:solidFill>
                <a:latin typeface="Arial"/>
              </a:rPr>
              <a:t> new data sources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64246" y="1503693"/>
            <a:ext cx="222307" cy="222363"/>
          </a:xfrm>
          <a:prstGeom prst="ellipse">
            <a:avLst/>
          </a:prstGeom>
          <a:solidFill>
            <a:srgbClr val="6880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7"/>
          <p:cNvSpPr>
            <a:spLocks/>
          </p:cNvSpPr>
          <p:nvPr/>
        </p:nvSpPr>
        <p:spPr bwMode="auto">
          <a:xfrm>
            <a:off x="3965104" y="1748035"/>
            <a:ext cx="420080" cy="336866"/>
          </a:xfrm>
          <a:custGeom>
            <a:avLst/>
            <a:gdLst>
              <a:gd name="T0" fmla="*/ 348 w 348"/>
              <a:gd name="T1" fmla="*/ 165 h 279"/>
              <a:gd name="T2" fmla="*/ 348 w 348"/>
              <a:gd name="T3" fmla="*/ 256 h 279"/>
              <a:gd name="T4" fmla="*/ 347 w 348"/>
              <a:gd name="T5" fmla="*/ 279 h 279"/>
              <a:gd name="T6" fmla="*/ 1 w 348"/>
              <a:gd name="T7" fmla="*/ 279 h 279"/>
              <a:gd name="T8" fmla="*/ 0 w 348"/>
              <a:gd name="T9" fmla="*/ 256 h 279"/>
              <a:gd name="T10" fmla="*/ 0 w 348"/>
              <a:gd name="T11" fmla="*/ 165 h 279"/>
              <a:gd name="T12" fmla="*/ 119 w 348"/>
              <a:gd name="T13" fmla="*/ 0 h 279"/>
              <a:gd name="T14" fmla="*/ 174 w 348"/>
              <a:gd name="T15" fmla="*/ 23 h 279"/>
              <a:gd name="T16" fmla="*/ 229 w 348"/>
              <a:gd name="T17" fmla="*/ 0 h 279"/>
              <a:gd name="T18" fmla="*/ 297 w 348"/>
              <a:gd name="T19" fmla="*/ 42 h 279"/>
              <a:gd name="T20" fmla="*/ 348 w 348"/>
              <a:gd name="T21" fmla="*/ 16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279">
                <a:moveTo>
                  <a:pt x="348" y="165"/>
                </a:moveTo>
                <a:cubicBezTo>
                  <a:pt x="348" y="256"/>
                  <a:pt x="348" y="256"/>
                  <a:pt x="348" y="256"/>
                </a:cubicBezTo>
                <a:cubicBezTo>
                  <a:pt x="348" y="264"/>
                  <a:pt x="348" y="272"/>
                  <a:pt x="347" y="279"/>
                </a:cubicBezTo>
                <a:cubicBezTo>
                  <a:pt x="1" y="279"/>
                  <a:pt x="1" y="279"/>
                  <a:pt x="1" y="279"/>
                </a:cubicBezTo>
                <a:cubicBezTo>
                  <a:pt x="0" y="272"/>
                  <a:pt x="0" y="264"/>
                  <a:pt x="0" y="256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88"/>
                  <a:pt x="50" y="23"/>
                  <a:pt x="119" y="0"/>
                </a:cubicBezTo>
                <a:cubicBezTo>
                  <a:pt x="133" y="14"/>
                  <a:pt x="152" y="23"/>
                  <a:pt x="174" y="23"/>
                </a:cubicBezTo>
                <a:cubicBezTo>
                  <a:pt x="195" y="23"/>
                  <a:pt x="215" y="14"/>
                  <a:pt x="229" y="0"/>
                </a:cubicBezTo>
                <a:cubicBezTo>
                  <a:pt x="255" y="9"/>
                  <a:pt x="278" y="23"/>
                  <a:pt x="297" y="42"/>
                </a:cubicBezTo>
                <a:cubicBezTo>
                  <a:pt x="329" y="74"/>
                  <a:pt x="348" y="117"/>
                  <a:pt x="348" y="165"/>
                </a:cubicBezTo>
                <a:close/>
              </a:path>
            </a:pathLst>
          </a:custGeom>
          <a:solidFill>
            <a:srgbClr val="6880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3613022" y="1760454"/>
            <a:ext cx="307308" cy="246434"/>
          </a:xfrm>
          <a:custGeom>
            <a:avLst/>
            <a:gdLst>
              <a:gd name="T0" fmla="*/ 348 w 348"/>
              <a:gd name="T1" fmla="*/ 165 h 279"/>
              <a:gd name="T2" fmla="*/ 348 w 348"/>
              <a:gd name="T3" fmla="*/ 256 h 279"/>
              <a:gd name="T4" fmla="*/ 347 w 348"/>
              <a:gd name="T5" fmla="*/ 279 h 279"/>
              <a:gd name="T6" fmla="*/ 1 w 348"/>
              <a:gd name="T7" fmla="*/ 279 h 279"/>
              <a:gd name="T8" fmla="*/ 0 w 348"/>
              <a:gd name="T9" fmla="*/ 256 h 279"/>
              <a:gd name="T10" fmla="*/ 0 w 348"/>
              <a:gd name="T11" fmla="*/ 165 h 279"/>
              <a:gd name="T12" fmla="*/ 119 w 348"/>
              <a:gd name="T13" fmla="*/ 0 h 279"/>
              <a:gd name="T14" fmla="*/ 174 w 348"/>
              <a:gd name="T15" fmla="*/ 23 h 279"/>
              <a:gd name="T16" fmla="*/ 229 w 348"/>
              <a:gd name="T17" fmla="*/ 0 h 279"/>
              <a:gd name="T18" fmla="*/ 297 w 348"/>
              <a:gd name="T19" fmla="*/ 42 h 279"/>
              <a:gd name="T20" fmla="*/ 348 w 348"/>
              <a:gd name="T21" fmla="*/ 16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279">
                <a:moveTo>
                  <a:pt x="348" y="165"/>
                </a:moveTo>
                <a:cubicBezTo>
                  <a:pt x="348" y="256"/>
                  <a:pt x="348" y="256"/>
                  <a:pt x="348" y="256"/>
                </a:cubicBezTo>
                <a:cubicBezTo>
                  <a:pt x="348" y="264"/>
                  <a:pt x="348" y="272"/>
                  <a:pt x="347" y="279"/>
                </a:cubicBezTo>
                <a:cubicBezTo>
                  <a:pt x="1" y="279"/>
                  <a:pt x="1" y="279"/>
                  <a:pt x="1" y="279"/>
                </a:cubicBezTo>
                <a:cubicBezTo>
                  <a:pt x="0" y="272"/>
                  <a:pt x="0" y="264"/>
                  <a:pt x="0" y="256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88"/>
                  <a:pt x="50" y="23"/>
                  <a:pt x="119" y="0"/>
                </a:cubicBezTo>
                <a:cubicBezTo>
                  <a:pt x="133" y="14"/>
                  <a:pt x="152" y="23"/>
                  <a:pt x="174" y="23"/>
                </a:cubicBezTo>
                <a:cubicBezTo>
                  <a:pt x="195" y="23"/>
                  <a:pt x="215" y="14"/>
                  <a:pt x="229" y="0"/>
                </a:cubicBezTo>
                <a:cubicBezTo>
                  <a:pt x="255" y="9"/>
                  <a:pt x="278" y="23"/>
                  <a:pt x="297" y="42"/>
                </a:cubicBezTo>
                <a:cubicBezTo>
                  <a:pt x="329" y="74"/>
                  <a:pt x="348" y="117"/>
                  <a:pt x="348" y="165"/>
                </a:cubicBezTo>
                <a:close/>
              </a:path>
            </a:pathLst>
          </a:custGeom>
          <a:solidFill>
            <a:srgbClr val="6880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3685549" y="1581706"/>
            <a:ext cx="162628" cy="162669"/>
          </a:xfrm>
          <a:prstGeom prst="ellipse">
            <a:avLst/>
          </a:prstGeom>
          <a:solidFill>
            <a:srgbClr val="6880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7"/>
          <p:cNvSpPr>
            <a:spLocks/>
          </p:cNvSpPr>
          <p:nvPr/>
        </p:nvSpPr>
        <p:spPr bwMode="auto">
          <a:xfrm>
            <a:off x="4450449" y="1760454"/>
            <a:ext cx="307308" cy="246434"/>
          </a:xfrm>
          <a:custGeom>
            <a:avLst/>
            <a:gdLst>
              <a:gd name="T0" fmla="*/ 348 w 348"/>
              <a:gd name="T1" fmla="*/ 165 h 279"/>
              <a:gd name="T2" fmla="*/ 348 w 348"/>
              <a:gd name="T3" fmla="*/ 256 h 279"/>
              <a:gd name="T4" fmla="*/ 347 w 348"/>
              <a:gd name="T5" fmla="*/ 279 h 279"/>
              <a:gd name="T6" fmla="*/ 1 w 348"/>
              <a:gd name="T7" fmla="*/ 279 h 279"/>
              <a:gd name="T8" fmla="*/ 0 w 348"/>
              <a:gd name="T9" fmla="*/ 256 h 279"/>
              <a:gd name="T10" fmla="*/ 0 w 348"/>
              <a:gd name="T11" fmla="*/ 165 h 279"/>
              <a:gd name="T12" fmla="*/ 119 w 348"/>
              <a:gd name="T13" fmla="*/ 0 h 279"/>
              <a:gd name="T14" fmla="*/ 174 w 348"/>
              <a:gd name="T15" fmla="*/ 23 h 279"/>
              <a:gd name="T16" fmla="*/ 229 w 348"/>
              <a:gd name="T17" fmla="*/ 0 h 279"/>
              <a:gd name="T18" fmla="*/ 297 w 348"/>
              <a:gd name="T19" fmla="*/ 42 h 279"/>
              <a:gd name="T20" fmla="*/ 348 w 348"/>
              <a:gd name="T21" fmla="*/ 16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279">
                <a:moveTo>
                  <a:pt x="348" y="165"/>
                </a:moveTo>
                <a:cubicBezTo>
                  <a:pt x="348" y="256"/>
                  <a:pt x="348" y="256"/>
                  <a:pt x="348" y="256"/>
                </a:cubicBezTo>
                <a:cubicBezTo>
                  <a:pt x="348" y="264"/>
                  <a:pt x="348" y="272"/>
                  <a:pt x="347" y="279"/>
                </a:cubicBezTo>
                <a:cubicBezTo>
                  <a:pt x="1" y="279"/>
                  <a:pt x="1" y="279"/>
                  <a:pt x="1" y="279"/>
                </a:cubicBezTo>
                <a:cubicBezTo>
                  <a:pt x="0" y="272"/>
                  <a:pt x="0" y="264"/>
                  <a:pt x="0" y="256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88"/>
                  <a:pt x="50" y="23"/>
                  <a:pt x="119" y="0"/>
                </a:cubicBezTo>
                <a:cubicBezTo>
                  <a:pt x="133" y="14"/>
                  <a:pt x="152" y="23"/>
                  <a:pt x="174" y="23"/>
                </a:cubicBezTo>
                <a:cubicBezTo>
                  <a:pt x="195" y="23"/>
                  <a:pt x="215" y="14"/>
                  <a:pt x="229" y="0"/>
                </a:cubicBezTo>
                <a:cubicBezTo>
                  <a:pt x="255" y="9"/>
                  <a:pt x="278" y="23"/>
                  <a:pt x="297" y="42"/>
                </a:cubicBezTo>
                <a:cubicBezTo>
                  <a:pt x="329" y="74"/>
                  <a:pt x="348" y="117"/>
                  <a:pt x="348" y="165"/>
                </a:cubicBezTo>
                <a:close/>
              </a:path>
            </a:pathLst>
          </a:custGeom>
          <a:solidFill>
            <a:srgbClr val="6880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4522977" y="1581706"/>
            <a:ext cx="162628" cy="162669"/>
          </a:xfrm>
          <a:prstGeom prst="ellipse">
            <a:avLst/>
          </a:prstGeom>
          <a:solidFill>
            <a:srgbClr val="6880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99734" y="1253138"/>
            <a:ext cx="145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DBA/DWH teams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35753" y="1775903"/>
            <a:ext cx="1543560" cy="1346274"/>
          </a:xfrm>
          <a:prstGeom prst="rect">
            <a:avLst/>
          </a:prstGeom>
          <a:gradFill>
            <a:gsLst>
              <a:gs pos="51000">
                <a:srgbClr val="B00B2B"/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5000"/>
              </a:lnSpc>
            </a:pPr>
            <a:endParaRPr lang="en-US" sz="2000" b="1" dirty="0">
              <a:solidFill>
                <a:prstClr val="white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418867" y="2180155"/>
            <a:ext cx="989685" cy="607428"/>
            <a:chOff x="225425" y="2940050"/>
            <a:chExt cx="6351586" cy="3897313"/>
          </a:xfrm>
          <a:solidFill>
            <a:schemeClr val="bg1"/>
          </a:solidFill>
        </p:grpSpPr>
        <p:sp>
          <p:nvSpPr>
            <p:cNvPr id="44" name="Freeform 5"/>
            <p:cNvSpPr>
              <a:spLocks/>
            </p:cNvSpPr>
            <p:nvPr userDrawn="1"/>
          </p:nvSpPr>
          <p:spPr bwMode="auto">
            <a:xfrm>
              <a:off x="957262" y="3600450"/>
              <a:ext cx="2392362" cy="3236913"/>
            </a:xfrm>
            <a:custGeom>
              <a:avLst/>
              <a:gdLst>
                <a:gd name="T0" fmla="*/ 84 w 209"/>
                <a:gd name="T1" fmla="*/ 279 h 280"/>
                <a:gd name="T2" fmla="*/ 84 w 209"/>
                <a:gd name="T3" fmla="*/ 279 h 280"/>
                <a:gd name="T4" fmla="*/ 125 w 209"/>
                <a:gd name="T5" fmla="*/ 279 h 280"/>
                <a:gd name="T6" fmla="*/ 124 w 209"/>
                <a:gd name="T7" fmla="*/ 265 h 280"/>
                <a:gd name="T8" fmla="*/ 53 w 209"/>
                <a:gd name="T9" fmla="*/ 159 h 280"/>
                <a:gd name="T10" fmla="*/ 97 w 209"/>
                <a:gd name="T11" fmla="*/ 32 h 280"/>
                <a:gd name="T12" fmla="*/ 205 w 209"/>
                <a:gd name="T13" fmla="*/ 32 h 280"/>
                <a:gd name="T14" fmla="*/ 209 w 209"/>
                <a:gd name="T15" fmla="*/ 6 h 280"/>
                <a:gd name="T16" fmla="*/ 104 w 209"/>
                <a:gd name="T17" fmla="*/ 0 h 280"/>
                <a:gd name="T18" fmla="*/ 3 w 209"/>
                <a:gd name="T19" fmla="*/ 113 h 280"/>
                <a:gd name="T20" fmla="*/ 75 w 209"/>
                <a:gd name="T21" fmla="*/ 271 h 280"/>
                <a:gd name="T22" fmla="*/ 84 w 209"/>
                <a:gd name="T23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80">
                  <a:moveTo>
                    <a:pt x="84" y="279"/>
                  </a:moveTo>
                  <a:lnTo>
                    <a:pt x="84" y="279"/>
                  </a:lnTo>
                  <a:cubicBezTo>
                    <a:pt x="86" y="279"/>
                    <a:pt x="121" y="279"/>
                    <a:pt x="125" y="279"/>
                  </a:cubicBezTo>
                  <a:cubicBezTo>
                    <a:pt x="126" y="280"/>
                    <a:pt x="136" y="278"/>
                    <a:pt x="124" y="265"/>
                  </a:cubicBezTo>
                  <a:cubicBezTo>
                    <a:pt x="107" y="244"/>
                    <a:pt x="77" y="210"/>
                    <a:pt x="53" y="159"/>
                  </a:cubicBezTo>
                  <a:cubicBezTo>
                    <a:pt x="35" y="123"/>
                    <a:pt x="30" y="34"/>
                    <a:pt x="97" y="32"/>
                  </a:cubicBezTo>
                  <a:cubicBezTo>
                    <a:pt x="97" y="32"/>
                    <a:pt x="194" y="33"/>
                    <a:pt x="205" y="32"/>
                  </a:cubicBezTo>
                  <a:cubicBezTo>
                    <a:pt x="199" y="18"/>
                    <a:pt x="209" y="6"/>
                    <a:pt x="209" y="6"/>
                  </a:cubicBezTo>
                  <a:lnTo>
                    <a:pt x="104" y="0"/>
                  </a:lnTo>
                  <a:cubicBezTo>
                    <a:pt x="23" y="5"/>
                    <a:pt x="0" y="64"/>
                    <a:pt x="3" y="113"/>
                  </a:cubicBezTo>
                  <a:cubicBezTo>
                    <a:pt x="5" y="158"/>
                    <a:pt x="74" y="267"/>
                    <a:pt x="75" y="271"/>
                  </a:cubicBezTo>
                  <a:cubicBezTo>
                    <a:pt x="77" y="274"/>
                    <a:pt x="79" y="278"/>
                    <a:pt x="84" y="27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5" name="Freeform 6"/>
            <p:cNvSpPr>
              <a:spLocks/>
            </p:cNvSpPr>
            <p:nvPr userDrawn="1"/>
          </p:nvSpPr>
          <p:spPr bwMode="auto">
            <a:xfrm>
              <a:off x="4300537" y="3241675"/>
              <a:ext cx="1830387" cy="1260475"/>
            </a:xfrm>
            <a:custGeom>
              <a:avLst/>
              <a:gdLst>
                <a:gd name="T0" fmla="*/ 3 w 160"/>
                <a:gd name="T1" fmla="*/ 19 h 109"/>
                <a:gd name="T2" fmla="*/ 3 w 160"/>
                <a:gd name="T3" fmla="*/ 19 h 109"/>
                <a:gd name="T4" fmla="*/ 55 w 160"/>
                <a:gd name="T5" fmla="*/ 15 h 109"/>
                <a:gd name="T6" fmla="*/ 131 w 160"/>
                <a:gd name="T7" fmla="*/ 90 h 109"/>
                <a:gd name="T8" fmla="*/ 146 w 160"/>
                <a:gd name="T9" fmla="*/ 69 h 109"/>
                <a:gd name="T10" fmla="*/ 137 w 160"/>
                <a:gd name="T11" fmla="*/ 43 h 109"/>
                <a:gd name="T12" fmla="*/ 151 w 160"/>
                <a:gd name="T13" fmla="*/ 63 h 109"/>
                <a:gd name="T14" fmla="*/ 138 w 160"/>
                <a:gd name="T15" fmla="*/ 98 h 109"/>
                <a:gd name="T16" fmla="*/ 60 w 160"/>
                <a:gd name="T17" fmla="*/ 42 h 109"/>
                <a:gd name="T18" fmla="*/ 11 w 160"/>
                <a:gd name="T19" fmla="*/ 24 h 109"/>
                <a:gd name="T20" fmla="*/ 3 w 160"/>
                <a:gd name="T21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9">
                  <a:moveTo>
                    <a:pt x="3" y="19"/>
                  </a:moveTo>
                  <a:lnTo>
                    <a:pt x="3" y="19"/>
                  </a:lnTo>
                  <a:cubicBezTo>
                    <a:pt x="0" y="13"/>
                    <a:pt x="30" y="0"/>
                    <a:pt x="55" y="15"/>
                  </a:cubicBezTo>
                  <a:cubicBezTo>
                    <a:pt x="81" y="32"/>
                    <a:pt x="106" y="88"/>
                    <a:pt x="131" y="90"/>
                  </a:cubicBezTo>
                  <a:cubicBezTo>
                    <a:pt x="145" y="90"/>
                    <a:pt x="148" y="78"/>
                    <a:pt x="146" y="69"/>
                  </a:cubicBezTo>
                  <a:cubicBezTo>
                    <a:pt x="144" y="60"/>
                    <a:pt x="135" y="45"/>
                    <a:pt x="137" y="43"/>
                  </a:cubicBezTo>
                  <a:cubicBezTo>
                    <a:pt x="139" y="41"/>
                    <a:pt x="146" y="50"/>
                    <a:pt x="151" y="63"/>
                  </a:cubicBezTo>
                  <a:cubicBezTo>
                    <a:pt x="155" y="72"/>
                    <a:pt x="160" y="95"/>
                    <a:pt x="138" y="98"/>
                  </a:cubicBezTo>
                  <a:cubicBezTo>
                    <a:pt x="134" y="99"/>
                    <a:pt x="108" y="109"/>
                    <a:pt x="60" y="42"/>
                  </a:cubicBezTo>
                  <a:cubicBezTo>
                    <a:pt x="42" y="19"/>
                    <a:pt x="25" y="21"/>
                    <a:pt x="11" y="24"/>
                  </a:cubicBezTo>
                  <a:cubicBezTo>
                    <a:pt x="7" y="24"/>
                    <a:pt x="3" y="19"/>
                    <a:pt x="3" y="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/>
            </p:cNvSpPr>
            <p:nvPr userDrawn="1"/>
          </p:nvSpPr>
          <p:spPr bwMode="auto">
            <a:xfrm>
              <a:off x="5203824" y="2940050"/>
              <a:ext cx="1373187" cy="2128838"/>
            </a:xfrm>
            <a:custGeom>
              <a:avLst/>
              <a:gdLst>
                <a:gd name="T0" fmla="*/ 92 w 120"/>
                <a:gd name="T1" fmla="*/ 119 h 184"/>
                <a:gd name="T2" fmla="*/ 92 w 120"/>
                <a:gd name="T3" fmla="*/ 119 h 184"/>
                <a:gd name="T4" fmla="*/ 67 w 120"/>
                <a:gd name="T5" fmla="*/ 56 h 184"/>
                <a:gd name="T6" fmla="*/ 56 w 120"/>
                <a:gd name="T7" fmla="*/ 43 h 184"/>
                <a:gd name="T8" fmla="*/ 46 w 120"/>
                <a:gd name="T9" fmla="*/ 13 h 184"/>
                <a:gd name="T10" fmla="*/ 58 w 120"/>
                <a:gd name="T11" fmla="*/ 1 h 184"/>
                <a:gd name="T12" fmla="*/ 67 w 120"/>
                <a:gd name="T13" fmla="*/ 8 h 184"/>
                <a:gd name="T14" fmla="*/ 66 w 120"/>
                <a:gd name="T15" fmla="*/ 14 h 184"/>
                <a:gd name="T16" fmla="*/ 78 w 120"/>
                <a:gd name="T17" fmla="*/ 52 h 184"/>
                <a:gd name="T18" fmla="*/ 104 w 120"/>
                <a:gd name="T19" fmla="*/ 139 h 184"/>
                <a:gd name="T20" fmla="*/ 0 w 120"/>
                <a:gd name="T21" fmla="*/ 164 h 184"/>
                <a:gd name="T22" fmla="*/ 13 w 120"/>
                <a:gd name="T23" fmla="*/ 161 h 184"/>
                <a:gd name="T24" fmla="*/ 92 w 120"/>
                <a:gd name="T25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84">
                  <a:moveTo>
                    <a:pt x="92" y="119"/>
                  </a:moveTo>
                  <a:lnTo>
                    <a:pt x="92" y="119"/>
                  </a:lnTo>
                  <a:cubicBezTo>
                    <a:pt x="95" y="110"/>
                    <a:pt x="99" y="89"/>
                    <a:pt x="67" y="56"/>
                  </a:cubicBezTo>
                  <a:cubicBezTo>
                    <a:pt x="65" y="54"/>
                    <a:pt x="62" y="49"/>
                    <a:pt x="56" y="43"/>
                  </a:cubicBezTo>
                  <a:cubicBezTo>
                    <a:pt x="42" y="30"/>
                    <a:pt x="46" y="15"/>
                    <a:pt x="46" y="13"/>
                  </a:cubicBezTo>
                  <a:cubicBezTo>
                    <a:pt x="50" y="3"/>
                    <a:pt x="56" y="0"/>
                    <a:pt x="58" y="1"/>
                  </a:cubicBezTo>
                  <a:cubicBezTo>
                    <a:pt x="60" y="2"/>
                    <a:pt x="65" y="6"/>
                    <a:pt x="67" y="8"/>
                  </a:cubicBezTo>
                  <a:cubicBezTo>
                    <a:pt x="68" y="9"/>
                    <a:pt x="67" y="11"/>
                    <a:pt x="66" y="14"/>
                  </a:cubicBezTo>
                  <a:cubicBezTo>
                    <a:pt x="61" y="24"/>
                    <a:pt x="58" y="33"/>
                    <a:pt x="78" y="52"/>
                  </a:cubicBezTo>
                  <a:cubicBezTo>
                    <a:pt x="95" y="69"/>
                    <a:pt x="120" y="109"/>
                    <a:pt x="104" y="139"/>
                  </a:cubicBezTo>
                  <a:cubicBezTo>
                    <a:pt x="81" y="184"/>
                    <a:pt x="0" y="171"/>
                    <a:pt x="0" y="164"/>
                  </a:cubicBezTo>
                  <a:cubicBezTo>
                    <a:pt x="0" y="159"/>
                    <a:pt x="4" y="160"/>
                    <a:pt x="13" y="161"/>
                  </a:cubicBezTo>
                  <a:cubicBezTo>
                    <a:pt x="47" y="167"/>
                    <a:pt x="85" y="151"/>
                    <a:pt x="92" y="1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4746624" y="3981450"/>
              <a:ext cx="307975" cy="277813"/>
            </a:xfrm>
            <a:custGeom>
              <a:avLst/>
              <a:gdLst>
                <a:gd name="T0" fmla="*/ 6 w 27"/>
                <a:gd name="T1" fmla="*/ 8 h 24"/>
                <a:gd name="T2" fmla="*/ 6 w 27"/>
                <a:gd name="T3" fmla="*/ 8 h 24"/>
                <a:gd name="T4" fmla="*/ 8 w 27"/>
                <a:gd name="T5" fmla="*/ 19 h 24"/>
                <a:gd name="T6" fmla="*/ 25 w 27"/>
                <a:gd name="T7" fmla="*/ 18 h 24"/>
                <a:gd name="T8" fmla="*/ 14 w 27"/>
                <a:gd name="T9" fmla="*/ 1 h 24"/>
                <a:gd name="T10" fmla="*/ 6 w 27"/>
                <a:gd name="T1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6" y="8"/>
                  </a:moveTo>
                  <a:lnTo>
                    <a:pt x="6" y="8"/>
                  </a:lnTo>
                  <a:cubicBezTo>
                    <a:pt x="0" y="11"/>
                    <a:pt x="6" y="17"/>
                    <a:pt x="8" y="19"/>
                  </a:cubicBezTo>
                  <a:cubicBezTo>
                    <a:pt x="14" y="24"/>
                    <a:pt x="27" y="23"/>
                    <a:pt x="25" y="18"/>
                  </a:cubicBezTo>
                  <a:cubicBezTo>
                    <a:pt x="23" y="12"/>
                    <a:pt x="21" y="2"/>
                    <a:pt x="14" y="1"/>
                  </a:cubicBezTo>
                  <a:cubicBezTo>
                    <a:pt x="0" y="0"/>
                    <a:pt x="7" y="7"/>
                    <a:pt x="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2754312" y="3136900"/>
              <a:ext cx="2128837" cy="2336800"/>
            </a:xfrm>
            <a:custGeom>
              <a:avLst/>
              <a:gdLst>
                <a:gd name="T0" fmla="*/ 186 w 186"/>
                <a:gd name="T1" fmla="*/ 141 h 202"/>
                <a:gd name="T2" fmla="*/ 186 w 186"/>
                <a:gd name="T3" fmla="*/ 141 h 202"/>
                <a:gd name="T4" fmla="*/ 171 w 186"/>
                <a:gd name="T5" fmla="*/ 133 h 202"/>
                <a:gd name="T6" fmla="*/ 49 w 186"/>
                <a:gd name="T7" fmla="*/ 61 h 202"/>
                <a:gd name="T8" fmla="*/ 49 w 186"/>
                <a:gd name="T9" fmla="*/ 61 h 202"/>
                <a:gd name="T10" fmla="*/ 95 w 186"/>
                <a:gd name="T11" fmla="*/ 19 h 202"/>
                <a:gd name="T12" fmla="*/ 99 w 186"/>
                <a:gd name="T13" fmla="*/ 18 h 202"/>
                <a:gd name="T14" fmla="*/ 100 w 186"/>
                <a:gd name="T15" fmla="*/ 7 h 202"/>
                <a:gd name="T16" fmla="*/ 91 w 186"/>
                <a:gd name="T17" fmla="*/ 5 h 202"/>
                <a:gd name="T18" fmla="*/ 13 w 186"/>
                <a:gd name="T19" fmla="*/ 53 h 202"/>
                <a:gd name="T20" fmla="*/ 101 w 186"/>
                <a:gd name="T21" fmla="*/ 160 h 202"/>
                <a:gd name="T22" fmla="*/ 185 w 186"/>
                <a:gd name="T23" fmla="*/ 143 h 202"/>
                <a:gd name="T24" fmla="*/ 186 w 186"/>
                <a:gd name="T25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02">
                  <a:moveTo>
                    <a:pt x="186" y="141"/>
                  </a:moveTo>
                  <a:lnTo>
                    <a:pt x="186" y="141"/>
                  </a:lnTo>
                  <a:cubicBezTo>
                    <a:pt x="184" y="139"/>
                    <a:pt x="172" y="134"/>
                    <a:pt x="171" y="133"/>
                  </a:cubicBezTo>
                  <a:cubicBezTo>
                    <a:pt x="99" y="202"/>
                    <a:pt x="47" y="103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4" y="14"/>
                    <a:pt x="89" y="19"/>
                    <a:pt x="95" y="19"/>
                  </a:cubicBezTo>
                  <a:cubicBezTo>
                    <a:pt x="99" y="18"/>
                    <a:pt x="98" y="18"/>
                    <a:pt x="99" y="18"/>
                  </a:cubicBezTo>
                  <a:cubicBezTo>
                    <a:pt x="106" y="18"/>
                    <a:pt x="108" y="8"/>
                    <a:pt x="100" y="7"/>
                  </a:cubicBezTo>
                  <a:cubicBezTo>
                    <a:pt x="99" y="6"/>
                    <a:pt x="92" y="5"/>
                    <a:pt x="91" y="5"/>
                  </a:cubicBezTo>
                  <a:cubicBezTo>
                    <a:pt x="47" y="3"/>
                    <a:pt x="24" y="0"/>
                    <a:pt x="13" y="53"/>
                  </a:cubicBezTo>
                  <a:cubicBezTo>
                    <a:pt x="0" y="120"/>
                    <a:pt x="83" y="154"/>
                    <a:pt x="101" y="160"/>
                  </a:cubicBezTo>
                  <a:cubicBezTo>
                    <a:pt x="149" y="173"/>
                    <a:pt x="181" y="157"/>
                    <a:pt x="185" y="143"/>
                  </a:cubicBezTo>
                  <a:cubicBezTo>
                    <a:pt x="186" y="142"/>
                    <a:pt x="186" y="141"/>
                    <a:pt x="186" y="1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/>
            </p:cNvSpPr>
            <p:nvPr userDrawn="1"/>
          </p:nvSpPr>
          <p:spPr bwMode="auto">
            <a:xfrm>
              <a:off x="225425" y="5449888"/>
              <a:ext cx="1006475" cy="1376363"/>
            </a:xfrm>
            <a:custGeom>
              <a:avLst/>
              <a:gdLst>
                <a:gd name="T0" fmla="*/ 84 w 88"/>
                <a:gd name="T1" fmla="*/ 70 h 119"/>
                <a:gd name="T2" fmla="*/ 84 w 88"/>
                <a:gd name="T3" fmla="*/ 70 h 119"/>
                <a:gd name="T4" fmla="*/ 88 w 88"/>
                <a:gd name="T5" fmla="*/ 57 h 119"/>
                <a:gd name="T6" fmla="*/ 68 w 88"/>
                <a:gd name="T7" fmla="*/ 25 h 119"/>
                <a:gd name="T8" fmla="*/ 68 w 88"/>
                <a:gd name="T9" fmla="*/ 25 h 119"/>
                <a:gd name="T10" fmla="*/ 21 w 88"/>
                <a:gd name="T11" fmla="*/ 91 h 119"/>
                <a:gd name="T12" fmla="*/ 40 w 88"/>
                <a:gd name="T13" fmla="*/ 119 h 119"/>
                <a:gd name="T14" fmla="*/ 53 w 88"/>
                <a:gd name="T15" fmla="*/ 112 h 119"/>
                <a:gd name="T16" fmla="*/ 84 w 88"/>
                <a:gd name="T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9">
                  <a:moveTo>
                    <a:pt x="84" y="70"/>
                  </a:moveTo>
                  <a:lnTo>
                    <a:pt x="84" y="70"/>
                  </a:lnTo>
                  <a:cubicBezTo>
                    <a:pt x="87" y="66"/>
                    <a:pt x="88" y="61"/>
                    <a:pt x="88" y="57"/>
                  </a:cubicBezTo>
                  <a:cubicBezTo>
                    <a:pt x="87" y="46"/>
                    <a:pt x="83" y="0"/>
                    <a:pt x="68" y="25"/>
                  </a:cubicBezTo>
                  <a:lnTo>
                    <a:pt x="68" y="25"/>
                  </a:lnTo>
                  <a:lnTo>
                    <a:pt x="21" y="91"/>
                  </a:lnTo>
                  <a:cubicBezTo>
                    <a:pt x="0" y="119"/>
                    <a:pt x="30" y="118"/>
                    <a:pt x="40" y="119"/>
                  </a:cubicBezTo>
                  <a:cubicBezTo>
                    <a:pt x="49" y="119"/>
                    <a:pt x="51" y="116"/>
                    <a:pt x="53" y="112"/>
                  </a:cubicBezTo>
                  <a:cubicBezTo>
                    <a:pt x="56" y="108"/>
                    <a:pt x="84" y="70"/>
                    <a:pt x="84" y="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 userDrawn="1"/>
          </p:nvSpPr>
          <p:spPr bwMode="auto">
            <a:xfrm>
              <a:off x="3074987" y="5218113"/>
              <a:ext cx="2541587" cy="1619250"/>
            </a:xfrm>
            <a:custGeom>
              <a:avLst/>
              <a:gdLst>
                <a:gd name="T0" fmla="*/ 107 w 222"/>
                <a:gd name="T1" fmla="*/ 57 h 140"/>
                <a:gd name="T2" fmla="*/ 107 w 222"/>
                <a:gd name="T3" fmla="*/ 57 h 140"/>
                <a:gd name="T4" fmla="*/ 107 w 222"/>
                <a:gd name="T5" fmla="*/ 57 h 140"/>
                <a:gd name="T6" fmla="*/ 163 w 222"/>
                <a:gd name="T7" fmla="*/ 131 h 140"/>
                <a:gd name="T8" fmla="*/ 175 w 222"/>
                <a:gd name="T9" fmla="*/ 139 h 140"/>
                <a:gd name="T10" fmla="*/ 208 w 222"/>
                <a:gd name="T11" fmla="*/ 139 h 140"/>
                <a:gd name="T12" fmla="*/ 208 w 222"/>
                <a:gd name="T13" fmla="*/ 124 h 140"/>
                <a:gd name="T14" fmla="*/ 147 w 222"/>
                <a:gd name="T15" fmla="*/ 54 h 140"/>
                <a:gd name="T16" fmla="*/ 87 w 222"/>
                <a:gd name="T17" fmla="*/ 27 h 140"/>
                <a:gd name="T18" fmla="*/ 72 w 222"/>
                <a:gd name="T19" fmla="*/ 46 h 140"/>
                <a:gd name="T20" fmla="*/ 23 w 222"/>
                <a:gd name="T21" fmla="*/ 111 h 140"/>
                <a:gd name="T22" fmla="*/ 41 w 222"/>
                <a:gd name="T23" fmla="*/ 139 h 140"/>
                <a:gd name="T24" fmla="*/ 55 w 222"/>
                <a:gd name="T2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140">
                  <a:moveTo>
                    <a:pt x="107" y="57"/>
                  </a:moveTo>
                  <a:lnTo>
                    <a:pt x="107" y="57"/>
                  </a:lnTo>
                  <a:lnTo>
                    <a:pt x="107" y="57"/>
                  </a:lnTo>
                  <a:cubicBezTo>
                    <a:pt x="128" y="88"/>
                    <a:pt x="162" y="128"/>
                    <a:pt x="163" y="131"/>
                  </a:cubicBezTo>
                  <a:cubicBezTo>
                    <a:pt x="166" y="134"/>
                    <a:pt x="170" y="138"/>
                    <a:pt x="175" y="139"/>
                  </a:cubicBezTo>
                  <a:cubicBezTo>
                    <a:pt x="177" y="140"/>
                    <a:pt x="205" y="139"/>
                    <a:pt x="208" y="139"/>
                  </a:cubicBezTo>
                  <a:cubicBezTo>
                    <a:pt x="209" y="139"/>
                    <a:pt x="222" y="139"/>
                    <a:pt x="208" y="124"/>
                  </a:cubicBezTo>
                  <a:cubicBezTo>
                    <a:pt x="192" y="107"/>
                    <a:pt x="163" y="71"/>
                    <a:pt x="147" y="54"/>
                  </a:cubicBezTo>
                  <a:cubicBezTo>
                    <a:pt x="118" y="21"/>
                    <a:pt x="109" y="0"/>
                    <a:pt x="87" y="27"/>
                  </a:cubicBezTo>
                  <a:lnTo>
                    <a:pt x="72" y="46"/>
                  </a:lnTo>
                  <a:lnTo>
                    <a:pt x="23" y="111"/>
                  </a:lnTo>
                  <a:cubicBezTo>
                    <a:pt x="0" y="139"/>
                    <a:pt x="31" y="138"/>
                    <a:pt x="41" y="139"/>
                  </a:cubicBezTo>
                  <a:cubicBezTo>
                    <a:pt x="51" y="139"/>
                    <a:pt x="52" y="136"/>
                    <a:pt x="55" y="13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75721" y="1667957"/>
            <a:ext cx="1768279" cy="1524576"/>
            <a:chOff x="5210042" y="1124006"/>
            <a:chExt cx="1768740" cy="1524576"/>
          </a:xfrm>
        </p:grpSpPr>
        <p:sp>
          <p:nvSpPr>
            <p:cNvPr id="53" name="Rectangle 52"/>
            <p:cNvSpPr/>
            <p:nvPr/>
          </p:nvSpPr>
          <p:spPr>
            <a:xfrm>
              <a:off x="5210042" y="1124006"/>
              <a:ext cx="1768740" cy="15245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25400" dist="12700" dir="5400000" algn="t" rotWithShape="0">
                <a:prstClr val="black">
                  <a:alpha val="12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52000"/>
                  </a:prst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Round Single Corner Rectangle 53"/>
            <p:cNvSpPr/>
            <p:nvPr/>
          </p:nvSpPr>
          <p:spPr>
            <a:xfrm>
              <a:off x="5313063" y="2013712"/>
              <a:ext cx="1580400" cy="404422"/>
            </a:xfrm>
            <a:prstGeom prst="round1Rect">
              <a:avLst>
                <a:gd name="adj" fmla="val 0"/>
              </a:avLst>
            </a:prstGeom>
            <a:gradFill>
              <a:gsLst>
                <a:gs pos="50000">
                  <a:srgbClr val="688096"/>
                </a:gs>
                <a:gs pos="51000">
                  <a:srgbClr val="688096">
                    <a:lumMod val="86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Analyze Big data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576690" y="1270793"/>
              <a:ext cx="1145033" cy="581209"/>
              <a:chOff x="5667597" y="1144561"/>
              <a:chExt cx="911510" cy="462674"/>
            </a:xfrm>
          </p:grpSpPr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>
                <a:off x="6026890" y="1144561"/>
                <a:ext cx="177015" cy="177013"/>
              </a:xfrm>
              <a:prstGeom prst="ellipse">
                <a:avLst/>
              </a:prstGeom>
              <a:solidFill>
                <a:srgbClr val="68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5667597" y="1206664"/>
                <a:ext cx="911510" cy="400571"/>
                <a:chOff x="5667597" y="1206664"/>
                <a:chExt cx="911510" cy="400571"/>
              </a:xfrm>
            </p:grpSpPr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5947947" y="1339071"/>
                  <a:ext cx="334494" cy="268164"/>
                </a:xfrm>
                <a:custGeom>
                  <a:avLst/>
                  <a:gdLst>
                    <a:gd name="T0" fmla="*/ 348 w 348"/>
                    <a:gd name="T1" fmla="*/ 165 h 279"/>
                    <a:gd name="T2" fmla="*/ 348 w 348"/>
                    <a:gd name="T3" fmla="*/ 256 h 279"/>
                    <a:gd name="T4" fmla="*/ 347 w 348"/>
                    <a:gd name="T5" fmla="*/ 279 h 279"/>
                    <a:gd name="T6" fmla="*/ 1 w 348"/>
                    <a:gd name="T7" fmla="*/ 279 h 279"/>
                    <a:gd name="T8" fmla="*/ 0 w 348"/>
                    <a:gd name="T9" fmla="*/ 256 h 279"/>
                    <a:gd name="T10" fmla="*/ 0 w 348"/>
                    <a:gd name="T11" fmla="*/ 165 h 279"/>
                    <a:gd name="T12" fmla="*/ 119 w 348"/>
                    <a:gd name="T13" fmla="*/ 0 h 279"/>
                    <a:gd name="T14" fmla="*/ 174 w 348"/>
                    <a:gd name="T15" fmla="*/ 23 h 279"/>
                    <a:gd name="T16" fmla="*/ 229 w 348"/>
                    <a:gd name="T17" fmla="*/ 0 h 279"/>
                    <a:gd name="T18" fmla="*/ 297 w 348"/>
                    <a:gd name="T19" fmla="*/ 42 h 279"/>
                    <a:gd name="T20" fmla="*/ 348 w 348"/>
                    <a:gd name="T21" fmla="*/ 165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279">
                      <a:moveTo>
                        <a:pt x="348" y="165"/>
                      </a:moveTo>
                      <a:cubicBezTo>
                        <a:pt x="348" y="256"/>
                        <a:pt x="348" y="256"/>
                        <a:pt x="348" y="256"/>
                      </a:cubicBezTo>
                      <a:cubicBezTo>
                        <a:pt x="348" y="264"/>
                        <a:pt x="348" y="272"/>
                        <a:pt x="347" y="279"/>
                      </a:cubicBezTo>
                      <a:cubicBezTo>
                        <a:pt x="1" y="279"/>
                        <a:pt x="1" y="279"/>
                        <a:pt x="1" y="279"/>
                      </a:cubicBezTo>
                      <a:cubicBezTo>
                        <a:pt x="0" y="272"/>
                        <a:pt x="0" y="264"/>
                        <a:pt x="0" y="256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88"/>
                        <a:pt x="50" y="23"/>
                        <a:pt x="119" y="0"/>
                      </a:cubicBezTo>
                      <a:cubicBezTo>
                        <a:pt x="133" y="14"/>
                        <a:pt x="152" y="23"/>
                        <a:pt x="174" y="23"/>
                      </a:cubicBezTo>
                      <a:cubicBezTo>
                        <a:pt x="195" y="23"/>
                        <a:pt x="215" y="14"/>
                        <a:pt x="229" y="0"/>
                      </a:cubicBezTo>
                      <a:cubicBezTo>
                        <a:pt x="255" y="9"/>
                        <a:pt x="278" y="23"/>
                        <a:pt x="297" y="42"/>
                      </a:cubicBezTo>
                      <a:cubicBezTo>
                        <a:pt x="329" y="74"/>
                        <a:pt x="348" y="117"/>
                        <a:pt x="348" y="165"/>
                      </a:cubicBezTo>
                      <a:close/>
                    </a:path>
                  </a:pathLst>
                </a:custGeom>
                <a:solidFill>
                  <a:srgbClr val="6880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5667597" y="1206664"/>
                  <a:ext cx="911510" cy="338468"/>
                  <a:chOff x="5500350" y="1173096"/>
                  <a:chExt cx="1246004" cy="462674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5500350" y="1173096"/>
                    <a:ext cx="334494" cy="462674"/>
                    <a:chOff x="5287303" y="1173096"/>
                    <a:chExt cx="334494" cy="462674"/>
                  </a:xfrm>
                </p:grpSpPr>
                <p:sp>
                  <p:nvSpPr>
                    <p:cNvPr id="64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287303" y="1367607"/>
                      <a:ext cx="334494" cy="268163"/>
                    </a:xfrm>
                    <a:custGeom>
                      <a:avLst/>
                      <a:gdLst>
                        <a:gd name="T0" fmla="*/ 348 w 348"/>
                        <a:gd name="T1" fmla="*/ 165 h 279"/>
                        <a:gd name="T2" fmla="*/ 348 w 348"/>
                        <a:gd name="T3" fmla="*/ 256 h 279"/>
                        <a:gd name="T4" fmla="*/ 347 w 348"/>
                        <a:gd name="T5" fmla="*/ 279 h 279"/>
                        <a:gd name="T6" fmla="*/ 1 w 348"/>
                        <a:gd name="T7" fmla="*/ 279 h 279"/>
                        <a:gd name="T8" fmla="*/ 0 w 348"/>
                        <a:gd name="T9" fmla="*/ 256 h 279"/>
                        <a:gd name="T10" fmla="*/ 0 w 348"/>
                        <a:gd name="T11" fmla="*/ 165 h 279"/>
                        <a:gd name="T12" fmla="*/ 119 w 348"/>
                        <a:gd name="T13" fmla="*/ 0 h 279"/>
                        <a:gd name="T14" fmla="*/ 174 w 348"/>
                        <a:gd name="T15" fmla="*/ 23 h 279"/>
                        <a:gd name="T16" fmla="*/ 229 w 348"/>
                        <a:gd name="T17" fmla="*/ 0 h 279"/>
                        <a:gd name="T18" fmla="*/ 297 w 348"/>
                        <a:gd name="T19" fmla="*/ 42 h 279"/>
                        <a:gd name="T20" fmla="*/ 348 w 348"/>
                        <a:gd name="T21" fmla="*/ 165 h 2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8" h="279">
                          <a:moveTo>
                            <a:pt x="348" y="165"/>
                          </a:moveTo>
                          <a:cubicBezTo>
                            <a:pt x="348" y="256"/>
                            <a:pt x="348" y="256"/>
                            <a:pt x="348" y="256"/>
                          </a:cubicBezTo>
                          <a:cubicBezTo>
                            <a:pt x="348" y="264"/>
                            <a:pt x="348" y="272"/>
                            <a:pt x="347" y="279"/>
                          </a:cubicBezTo>
                          <a:cubicBezTo>
                            <a:pt x="1" y="279"/>
                            <a:pt x="1" y="279"/>
                            <a:pt x="1" y="279"/>
                          </a:cubicBezTo>
                          <a:cubicBezTo>
                            <a:pt x="0" y="272"/>
                            <a:pt x="0" y="264"/>
                            <a:pt x="0" y="256"/>
                          </a:cubicBezTo>
                          <a:cubicBezTo>
                            <a:pt x="0" y="165"/>
                            <a:pt x="0" y="165"/>
                            <a:pt x="0" y="165"/>
                          </a:cubicBezTo>
                          <a:cubicBezTo>
                            <a:pt x="0" y="88"/>
                            <a:pt x="50" y="23"/>
                            <a:pt x="119" y="0"/>
                          </a:cubicBezTo>
                          <a:cubicBezTo>
                            <a:pt x="133" y="14"/>
                            <a:pt x="152" y="23"/>
                            <a:pt x="174" y="23"/>
                          </a:cubicBezTo>
                          <a:cubicBezTo>
                            <a:pt x="195" y="23"/>
                            <a:pt x="215" y="14"/>
                            <a:pt x="229" y="0"/>
                          </a:cubicBezTo>
                          <a:cubicBezTo>
                            <a:pt x="255" y="9"/>
                            <a:pt x="278" y="23"/>
                            <a:pt x="297" y="42"/>
                          </a:cubicBezTo>
                          <a:cubicBezTo>
                            <a:pt x="329" y="74"/>
                            <a:pt x="348" y="117"/>
                            <a:pt x="348" y="165"/>
                          </a:cubicBezTo>
                          <a:close/>
                        </a:path>
                      </a:pathLst>
                    </a:cu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6246" y="1173096"/>
                      <a:ext cx="177015" cy="177013"/>
                    </a:xfrm>
                    <a:prstGeom prst="ellipse">
                      <a:avLst/>
                    </a:pr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6411860" y="1173096"/>
                    <a:ext cx="334494" cy="462674"/>
                    <a:chOff x="6608589" y="1173096"/>
                    <a:chExt cx="334494" cy="462674"/>
                  </a:xfrm>
                </p:grpSpPr>
                <p:sp>
                  <p:nvSpPr>
                    <p:cNvPr id="62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608589" y="1367607"/>
                      <a:ext cx="334494" cy="268163"/>
                    </a:xfrm>
                    <a:custGeom>
                      <a:avLst/>
                      <a:gdLst>
                        <a:gd name="T0" fmla="*/ 348 w 348"/>
                        <a:gd name="T1" fmla="*/ 165 h 279"/>
                        <a:gd name="T2" fmla="*/ 348 w 348"/>
                        <a:gd name="T3" fmla="*/ 256 h 279"/>
                        <a:gd name="T4" fmla="*/ 347 w 348"/>
                        <a:gd name="T5" fmla="*/ 279 h 279"/>
                        <a:gd name="T6" fmla="*/ 1 w 348"/>
                        <a:gd name="T7" fmla="*/ 279 h 279"/>
                        <a:gd name="T8" fmla="*/ 0 w 348"/>
                        <a:gd name="T9" fmla="*/ 256 h 279"/>
                        <a:gd name="T10" fmla="*/ 0 w 348"/>
                        <a:gd name="T11" fmla="*/ 165 h 279"/>
                        <a:gd name="T12" fmla="*/ 119 w 348"/>
                        <a:gd name="T13" fmla="*/ 0 h 279"/>
                        <a:gd name="T14" fmla="*/ 174 w 348"/>
                        <a:gd name="T15" fmla="*/ 23 h 279"/>
                        <a:gd name="T16" fmla="*/ 229 w 348"/>
                        <a:gd name="T17" fmla="*/ 0 h 279"/>
                        <a:gd name="T18" fmla="*/ 297 w 348"/>
                        <a:gd name="T19" fmla="*/ 42 h 279"/>
                        <a:gd name="T20" fmla="*/ 348 w 348"/>
                        <a:gd name="T21" fmla="*/ 165 h 2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8" h="279">
                          <a:moveTo>
                            <a:pt x="348" y="165"/>
                          </a:moveTo>
                          <a:cubicBezTo>
                            <a:pt x="348" y="256"/>
                            <a:pt x="348" y="256"/>
                            <a:pt x="348" y="256"/>
                          </a:cubicBezTo>
                          <a:cubicBezTo>
                            <a:pt x="348" y="264"/>
                            <a:pt x="348" y="272"/>
                            <a:pt x="347" y="279"/>
                          </a:cubicBezTo>
                          <a:cubicBezTo>
                            <a:pt x="1" y="279"/>
                            <a:pt x="1" y="279"/>
                            <a:pt x="1" y="279"/>
                          </a:cubicBezTo>
                          <a:cubicBezTo>
                            <a:pt x="0" y="272"/>
                            <a:pt x="0" y="264"/>
                            <a:pt x="0" y="256"/>
                          </a:cubicBezTo>
                          <a:cubicBezTo>
                            <a:pt x="0" y="165"/>
                            <a:pt x="0" y="165"/>
                            <a:pt x="0" y="165"/>
                          </a:cubicBezTo>
                          <a:cubicBezTo>
                            <a:pt x="0" y="88"/>
                            <a:pt x="50" y="23"/>
                            <a:pt x="119" y="0"/>
                          </a:cubicBezTo>
                          <a:cubicBezTo>
                            <a:pt x="133" y="14"/>
                            <a:pt x="152" y="23"/>
                            <a:pt x="174" y="23"/>
                          </a:cubicBezTo>
                          <a:cubicBezTo>
                            <a:pt x="195" y="23"/>
                            <a:pt x="215" y="14"/>
                            <a:pt x="229" y="0"/>
                          </a:cubicBezTo>
                          <a:cubicBezTo>
                            <a:pt x="255" y="9"/>
                            <a:pt x="278" y="23"/>
                            <a:pt x="297" y="42"/>
                          </a:cubicBezTo>
                          <a:cubicBezTo>
                            <a:pt x="329" y="74"/>
                            <a:pt x="348" y="117"/>
                            <a:pt x="348" y="165"/>
                          </a:cubicBezTo>
                          <a:close/>
                        </a:path>
                      </a:pathLst>
                    </a:cu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87533" y="1173096"/>
                      <a:ext cx="177015" cy="177013"/>
                    </a:xfrm>
                    <a:prstGeom prst="ellipse">
                      <a:avLst/>
                    </a:prstGeom>
                    <a:solidFill>
                      <a:srgbClr val="6880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7411021" y="1365193"/>
            <a:ext cx="145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Enterprise Users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6918892" y="2540000"/>
            <a:ext cx="416017" cy="5787"/>
          </a:xfrm>
          <a:prstGeom prst="straightConnector1">
            <a:avLst/>
          </a:prstGeom>
          <a:noFill/>
          <a:ln w="31750" cap="rnd" cmpd="sng" algn="ctr">
            <a:solidFill>
              <a:srgbClr val="1F497D"/>
            </a:solidFill>
            <a:prstDash val="sysDot"/>
            <a:headEnd type="none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61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6" grpId="0" animBg="1"/>
      <p:bldP spid="27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67" grpId="0"/>
      <p:bldP spid="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Drill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457200" y="1262268"/>
            <a:ext cx="8229600" cy="407122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Open Source SQL on </a:t>
            </a:r>
            <a:r>
              <a:rPr lang="en-US" i="1" dirty="0" err="1" smtClean="0"/>
              <a:t>Hadoop</a:t>
            </a:r>
            <a:r>
              <a:rPr lang="en-US" i="1" dirty="0" smtClean="0"/>
              <a:t> for Agility with Big Data exploration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497" y="1982954"/>
            <a:ext cx="2112096" cy="3109637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5000"/>
              </a:lnSpc>
            </a:pPr>
            <a:endParaRPr lang="en-US" sz="2000" b="1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9850" y="2406312"/>
            <a:ext cx="2286332" cy="938613"/>
            <a:chOff x="968188" y="3584451"/>
            <a:chExt cx="3047649" cy="661235"/>
          </a:xfrm>
        </p:grpSpPr>
        <p:sp>
          <p:nvSpPr>
            <p:cNvPr id="7" name="Right Triangle 6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lnSpc>
                  <a:spcPct val="95000"/>
                </a:lnSpc>
              </a:pPr>
              <a:endParaRPr lang="en-US" sz="20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rgbClr val="A6BCC6"/>
                </a:gs>
                <a:gs pos="49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lnSpc>
                  <a:spcPct val="95000"/>
                </a:lnSpc>
              </a:pP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454208" y="1982954"/>
            <a:ext cx="2116734" cy="3109637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5000"/>
              </a:lnSpc>
            </a:pPr>
            <a:endParaRPr lang="en-US" sz="2000" b="1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96562" y="2406312"/>
            <a:ext cx="2286332" cy="938613"/>
            <a:chOff x="968188" y="3584451"/>
            <a:chExt cx="3047649" cy="661235"/>
          </a:xfrm>
        </p:grpSpPr>
        <p:sp>
          <p:nvSpPr>
            <p:cNvPr id="11" name="Right Triangle 10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lnSpc>
                  <a:spcPct val="95000"/>
                </a:lnSpc>
              </a:pPr>
              <a:endParaRPr lang="en-US" sz="20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rgbClr val="A6BCC6"/>
                </a:gs>
                <a:gs pos="49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lnSpc>
                  <a:spcPct val="95000"/>
                </a:lnSpc>
              </a:pP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370920" y="1982954"/>
            <a:ext cx="2116734" cy="3109637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5000"/>
              </a:lnSpc>
            </a:pPr>
            <a:endParaRPr lang="en-US" sz="2000" b="1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13273" y="2406312"/>
            <a:ext cx="2286332" cy="938613"/>
            <a:chOff x="968188" y="3584451"/>
            <a:chExt cx="3047649" cy="661235"/>
          </a:xfrm>
        </p:grpSpPr>
        <p:sp>
          <p:nvSpPr>
            <p:cNvPr id="15" name="Right Triangle 14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lnSpc>
                  <a:spcPct val="95000"/>
                </a:lnSpc>
              </a:pPr>
              <a:endParaRPr lang="en-US" sz="20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rgbClr val="A6BCC6"/>
                </a:gs>
                <a:gs pos="49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lnSpc>
                  <a:spcPct val="95000"/>
                </a:lnSpc>
              </a:pP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25"/>
          <p:cNvSpPr txBox="1">
            <a:spLocks/>
          </p:cNvSpPr>
          <p:nvPr/>
        </p:nvSpPr>
        <p:spPr>
          <a:xfrm>
            <a:off x="586166" y="2374951"/>
            <a:ext cx="2063425" cy="707782"/>
          </a:xfrm>
          <a:prstGeom prst="rect">
            <a:avLst/>
          </a:prstGeom>
          <a:effectLst/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  <a:defRPr lang="en-US" sz="2200" kern="1200" cap="all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Font typeface="Arial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0050" indent="-17145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925" indent="-169863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57200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25475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04863" indent="-1793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688096">
                    <a:lumMod val="50000"/>
                  </a:srgbClr>
                </a:solidFill>
              </a:rPr>
              <a:t>Flexible schema management</a:t>
            </a:r>
            <a:endParaRPr sz="2000" dirty="0">
              <a:solidFill>
                <a:srgbClr val="688096">
                  <a:lumMod val="50000"/>
                </a:srgbClr>
              </a:solidFill>
            </a:endParaRPr>
          </a:p>
        </p:txBody>
      </p:sp>
      <p:sp>
        <p:nvSpPr>
          <p:cNvPr id="18" name="Text Placeholder 25"/>
          <p:cNvSpPr txBox="1">
            <a:spLocks/>
          </p:cNvSpPr>
          <p:nvPr/>
        </p:nvSpPr>
        <p:spPr>
          <a:xfrm>
            <a:off x="3458845" y="3344924"/>
            <a:ext cx="2092349" cy="1096454"/>
          </a:xfrm>
          <a:prstGeom prst="rect">
            <a:avLst/>
          </a:prstGeom>
          <a:effectLst/>
        </p:spPr>
        <p:txBody>
          <a:bodyPr vert="horz" wrap="square" lIns="0" tIns="0" rIns="0" bIns="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  <a:defRPr lang="en-US" sz="7300" b="1" kern="1200" cap="all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Arial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Font typeface="Arial" pitchFamily="34" charset="0"/>
              <a:buChar char=" 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0050" indent="-17145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88925" indent="-169863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57200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25475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04863" indent="-1793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>
              <a:solidFill>
                <a:prstClr val="white"/>
              </a:solidFill>
            </a:endParaRPr>
          </a:p>
        </p:txBody>
      </p:sp>
      <p:sp>
        <p:nvSpPr>
          <p:cNvPr id="19" name="Text Placeholder 25"/>
          <p:cNvSpPr txBox="1">
            <a:spLocks/>
          </p:cNvSpPr>
          <p:nvPr/>
        </p:nvSpPr>
        <p:spPr>
          <a:xfrm>
            <a:off x="3527988" y="2406311"/>
            <a:ext cx="1944785" cy="707782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  <a:defRPr lang="en-US" sz="2200" kern="1200" cap="all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Font typeface="Arial" pitchFamily="34" charset="0"/>
              <a:buChar char=" 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0050" indent="-17145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88925" indent="-169863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57200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25475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04863" indent="-1793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688096">
                    <a:lumMod val="50000"/>
                  </a:srgbClr>
                </a:solidFill>
              </a:rPr>
              <a:t>Analytics on </a:t>
            </a:r>
            <a:r>
              <a:rPr lang="en-US" sz="2000" dirty="0" err="1" smtClean="0">
                <a:solidFill>
                  <a:srgbClr val="688096">
                    <a:lumMod val="50000"/>
                  </a:srgbClr>
                </a:solidFill>
              </a:rPr>
              <a:t>NoSQL</a:t>
            </a:r>
            <a:r>
              <a:rPr lang="en-US" sz="2000" dirty="0" smtClean="0">
                <a:solidFill>
                  <a:srgbClr val="688096">
                    <a:lumMod val="50000"/>
                  </a:srgbClr>
                </a:solidFill>
              </a:rPr>
              <a:t> data</a:t>
            </a:r>
            <a:endParaRPr sz="2000" dirty="0">
              <a:solidFill>
                <a:srgbClr val="688096">
                  <a:lumMod val="50000"/>
                </a:srgbClr>
              </a:solidFill>
            </a:endParaRPr>
          </a:p>
        </p:txBody>
      </p:sp>
      <p:sp>
        <p:nvSpPr>
          <p:cNvPr id="20" name="Text Placeholder 25"/>
          <p:cNvSpPr txBox="1">
            <a:spLocks/>
          </p:cNvSpPr>
          <p:nvPr/>
        </p:nvSpPr>
        <p:spPr>
          <a:xfrm>
            <a:off x="6456891" y="2406311"/>
            <a:ext cx="1944785" cy="707782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  <a:defRPr lang="en-US" sz="2200" kern="1200" cap="all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Font typeface="Arial" pitchFamily="34" charset="0"/>
              <a:buChar char=" 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0050" indent="-17145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88925" indent="-169863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57200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25475" indent="-168275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04863" indent="-1793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688096">
                    <a:lumMod val="50000"/>
                  </a:srgbClr>
                </a:solidFill>
              </a:rPr>
              <a:t>Plug and play with existing tools</a:t>
            </a:r>
            <a:endParaRPr sz="2000" dirty="0">
              <a:solidFill>
                <a:srgbClr val="688096">
                  <a:lumMod val="50000"/>
                </a:srgb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5423" y="3412326"/>
            <a:ext cx="2112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Analyze data with or without centralized schemas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8846" y="3381694"/>
            <a:ext cx="2112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FFFFFF"/>
              </a:solidFill>
            </a:endParaRPr>
          </a:p>
          <a:p>
            <a:endParaRPr lang="en-US" sz="2000" dirty="0"/>
          </a:p>
          <a:p>
            <a:pPr algn="ctr" defTabSz="914400"/>
            <a:endParaRPr lang="en-US" sz="2000" spc="-100" dirty="0" smtClean="0">
              <a:gradFill>
                <a:gsLst>
                  <a:gs pos="100000">
                    <a:srgbClr val="3B6E8E">
                      <a:lumMod val="20000"/>
                      <a:lumOff val="80000"/>
                    </a:srgbClr>
                  </a:gs>
                  <a:gs pos="0">
                    <a:prstClr val="white"/>
                  </a:gs>
                </a:gsLst>
                <a:lin ang="5400000" scaled="0"/>
              </a:gradFill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13273" y="3604833"/>
            <a:ext cx="22863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Analyze data using familiar BI/Analytics and SQL based tools</a:t>
            </a: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100262" y="222069"/>
            <a:ext cx="6643576" cy="72281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60949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54208" y="3412326"/>
            <a:ext cx="20969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Analyze semi structured &amp; </a:t>
            </a:r>
            <a:r>
              <a:rPr lang="en-US" sz="2000" dirty="0" smtClean="0">
                <a:solidFill>
                  <a:schemeClr val="bg1"/>
                </a:solidFill>
              </a:rPr>
              <a:t>nested data </a:t>
            </a:r>
            <a:r>
              <a:rPr lang="en-US" sz="2000" dirty="0">
                <a:solidFill>
                  <a:schemeClr val="bg1"/>
                </a:solidFill>
              </a:rPr>
              <a:t>with no modeling/</a:t>
            </a:r>
            <a:r>
              <a:rPr lang="en-US" sz="2000" dirty="0" smtClean="0">
                <a:solidFill>
                  <a:schemeClr val="bg1"/>
                </a:solidFill>
              </a:rPr>
              <a:t>ETL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689" y="5320686"/>
            <a:ext cx="8204743" cy="6461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5000"/>
              </a:lnSpc>
            </a:pPr>
            <a:endParaRPr 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423" y="5435896"/>
            <a:ext cx="7973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b="1" spc="-100" dirty="0" smtClean="0">
                <a:gradFill>
                  <a:gsLst>
                    <a:gs pos="100000">
                      <a:srgbClr val="3B6E8E">
                        <a:lumMod val="20000"/>
                        <a:lumOff val="80000"/>
                      </a:srgbClr>
                    </a:gs>
                    <a:gs pos="0">
                      <a:prstClr val="white"/>
                    </a:gs>
                  </a:gsLst>
                  <a:lin ang="5400000" scaled="0"/>
                </a:gradFill>
                <a:cs typeface="Arial"/>
              </a:rPr>
              <a:t>… and with an architecture built ground up for </a:t>
            </a:r>
            <a:r>
              <a:rPr lang="en-US" b="1" u="sng" spc="-100" dirty="0" smtClean="0">
                <a:gradFill>
                  <a:gsLst>
                    <a:gs pos="100000">
                      <a:srgbClr val="3B6E8E">
                        <a:lumMod val="20000"/>
                        <a:lumOff val="80000"/>
                      </a:srgbClr>
                    </a:gs>
                    <a:gs pos="0">
                      <a:prstClr val="white"/>
                    </a:gs>
                  </a:gsLst>
                  <a:lin ang="5400000" scaled="0"/>
                </a:gradFill>
                <a:cs typeface="Arial"/>
              </a:rPr>
              <a:t>Low </a:t>
            </a:r>
            <a:r>
              <a:rPr lang="en-US" b="1" u="sng" spc="-100" dirty="0">
                <a:gradFill>
                  <a:gsLst>
                    <a:gs pos="100000">
                      <a:srgbClr val="3B6E8E">
                        <a:lumMod val="20000"/>
                        <a:lumOff val="80000"/>
                      </a:srgbClr>
                    </a:gs>
                    <a:gs pos="0">
                      <a:prstClr val="white"/>
                    </a:gs>
                  </a:gsLst>
                  <a:lin ang="5400000" scaled="0"/>
                </a:gradFill>
                <a:cs typeface="Arial"/>
              </a:rPr>
              <a:t>L</a:t>
            </a:r>
            <a:r>
              <a:rPr lang="en-US" b="1" u="sng" spc="-100" dirty="0" smtClean="0">
                <a:gradFill>
                  <a:gsLst>
                    <a:gs pos="100000">
                      <a:srgbClr val="3B6E8E">
                        <a:lumMod val="20000"/>
                        <a:lumOff val="80000"/>
                      </a:srgbClr>
                    </a:gs>
                    <a:gs pos="0">
                      <a:prstClr val="white"/>
                    </a:gs>
                  </a:gsLst>
                  <a:lin ang="5400000" scaled="0"/>
                </a:gradFill>
                <a:cs typeface="Arial"/>
              </a:rPr>
              <a:t>atency </a:t>
            </a:r>
            <a:r>
              <a:rPr lang="en-US" b="1" spc="-100" dirty="0" smtClean="0">
                <a:gradFill>
                  <a:gsLst>
                    <a:gs pos="100000">
                      <a:srgbClr val="3B6E8E">
                        <a:lumMod val="20000"/>
                        <a:lumOff val="80000"/>
                      </a:srgbClr>
                    </a:gs>
                    <a:gs pos="0">
                      <a:prstClr val="white"/>
                    </a:gs>
                  </a:gsLst>
                  <a:lin ang="5400000" scaled="0"/>
                </a:gradFill>
                <a:cs typeface="Arial"/>
              </a:rPr>
              <a:t>queries at </a:t>
            </a:r>
            <a:r>
              <a:rPr lang="en-US" b="1" u="sng" spc="-100" dirty="0" smtClean="0">
                <a:gradFill>
                  <a:gsLst>
                    <a:gs pos="100000">
                      <a:srgbClr val="3B6E8E">
                        <a:lumMod val="20000"/>
                        <a:lumOff val="80000"/>
                      </a:srgbClr>
                    </a:gs>
                    <a:gs pos="0">
                      <a:prstClr val="white"/>
                    </a:gs>
                  </a:gsLst>
                  <a:lin ang="5400000" scaled="0"/>
                </a:gradFill>
                <a:cs typeface="Arial"/>
              </a:rPr>
              <a:t>Scale</a:t>
            </a:r>
            <a:endParaRPr lang="en-US" u="sng" spc="-100" dirty="0">
              <a:gradFill>
                <a:gsLst>
                  <a:gs pos="100000">
                    <a:srgbClr val="3B6E8E">
                      <a:lumMod val="20000"/>
                      <a:lumOff val="80000"/>
                    </a:srgbClr>
                  </a:gs>
                  <a:gs pos="0">
                    <a:prstClr val="white"/>
                  </a:gs>
                </a:gsLst>
                <a:lin ang="5400000" scaled="0"/>
              </a:gra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6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11039</TotalTime>
  <Words>2215</Words>
  <Application>Microsoft Macintosh PowerPoint</Application>
  <PresentationFormat>On-screen Show (4:3)</PresentationFormat>
  <Paragraphs>501</Paragraphs>
  <Slides>41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Building Highly Flexible, High Performance query engines -   Highlights from Apache Drill project</vt:lpstr>
      <vt:lpstr>Agenda</vt:lpstr>
      <vt:lpstr>Apache drill Overview</vt:lpstr>
      <vt:lpstr>Hadoop workloads and APIs</vt:lpstr>
      <vt:lpstr>Interactive SQL and Hadoop</vt:lpstr>
      <vt:lpstr>PowerPoint Presentation</vt:lpstr>
      <vt:lpstr>PowerPoint Presentation</vt:lpstr>
      <vt:lpstr>Existing SQL approaches will not always work for big data needs</vt:lpstr>
      <vt:lpstr>Apache Drill</vt:lpstr>
      <vt:lpstr>Flexible schema management</vt:lpstr>
      <vt:lpstr>Flexible schema management</vt:lpstr>
      <vt:lpstr>Key features</vt:lpstr>
      <vt:lpstr>Querying files</vt:lpstr>
      <vt:lpstr>More examples</vt:lpstr>
      <vt:lpstr>Querying HBase</vt:lpstr>
      <vt:lpstr>Nested data</vt:lpstr>
      <vt:lpstr> Apache Hive integration </vt:lpstr>
      <vt:lpstr>Cross data source queries</vt:lpstr>
      <vt:lpstr>BI tool integration</vt:lpstr>
      <vt:lpstr>SQL support</vt:lpstr>
      <vt:lpstr>Packaging/install</vt:lpstr>
      <vt:lpstr>Under the Hood</vt:lpstr>
      <vt:lpstr>High Level Architecture</vt:lpstr>
      <vt:lpstr>Basic query flow</vt:lpstr>
      <vt:lpstr>Core Modules within a Drillbit</vt:lpstr>
      <vt:lpstr>Query Execution</vt:lpstr>
      <vt:lpstr>A Query engine that is…</vt:lpstr>
      <vt:lpstr>Optimistic Execution</vt:lpstr>
      <vt:lpstr>Runtime Compilation</vt:lpstr>
      <vt:lpstr>Record versus Columnar Representation</vt:lpstr>
      <vt:lpstr>Data Format Example</vt:lpstr>
      <vt:lpstr>Example: RLE and Sum</vt:lpstr>
      <vt:lpstr>Record Batch</vt:lpstr>
      <vt:lpstr>Strengths of RecordBatch + ValueVectors</vt:lpstr>
      <vt:lpstr>Late Schema Binding</vt:lpstr>
      <vt:lpstr>Integration and Extensibility points</vt:lpstr>
      <vt:lpstr>Comparison with MapReduce</vt:lpstr>
      <vt:lpstr>Status</vt:lpstr>
      <vt:lpstr>Status</vt:lpstr>
      <vt:lpstr>Interested in Apache Drill?</vt:lpstr>
      <vt:lpstr>Demo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Nadeau</dc:creator>
  <cp:lastModifiedBy>Neeraja rentachintala</cp:lastModifiedBy>
  <cp:revision>644</cp:revision>
  <cp:lastPrinted>2013-02-03T22:27:07Z</cp:lastPrinted>
  <dcterms:created xsi:type="dcterms:W3CDTF">2013-02-03T21:42:01Z</dcterms:created>
  <dcterms:modified xsi:type="dcterms:W3CDTF">2014-04-09T18:36:29Z</dcterms:modified>
</cp:coreProperties>
</file>