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60" r:id="rId4"/>
    <p:sldId id="361" r:id="rId5"/>
    <p:sldId id="324" r:id="rId6"/>
    <p:sldId id="362" r:id="rId7"/>
    <p:sldId id="363" r:id="rId8"/>
    <p:sldId id="376" r:id="rId9"/>
    <p:sldId id="370" r:id="rId10"/>
    <p:sldId id="364" r:id="rId11"/>
    <p:sldId id="365" r:id="rId12"/>
    <p:sldId id="352" r:id="rId13"/>
    <p:sldId id="378" r:id="rId14"/>
    <p:sldId id="354" r:id="rId15"/>
    <p:sldId id="366" r:id="rId16"/>
    <p:sldId id="368" r:id="rId17"/>
    <p:sldId id="369" r:id="rId18"/>
    <p:sldId id="371" r:id="rId19"/>
    <p:sldId id="373" r:id="rId20"/>
    <p:sldId id="374" r:id="rId21"/>
    <p:sldId id="372" r:id="rId22"/>
    <p:sldId id="375" r:id="rId23"/>
    <p:sldId id="377" r:id="rId24"/>
    <p:sldId id="274" r:id="rId25"/>
    <p:sldId id="367" r:id="rId26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DEFF"/>
    <a:srgbClr val="979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8776" autoAdjust="0"/>
  </p:normalViewPr>
  <p:slideViewPr>
    <p:cSldViewPr snapToGrid="0" snapToObjects="1">
      <p:cViewPr varScale="1">
        <p:scale>
          <a:sx n="103" d="100"/>
          <a:sy n="103" d="100"/>
        </p:scale>
        <p:origin x="-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8D38-6B09-064D-874D-3087BD3B7D72}" type="datetimeFigureOut">
              <a:rPr lang="en-US" smtClean="0"/>
              <a:t>6/22/14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214B-DBB1-0847-B644-BD835351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4D74-C8D9-7740-ADA3-0CBDABB33BB2}" type="datetimeFigureOut">
              <a:rPr lang="en-US" smtClean="0"/>
              <a:t>6/22/14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4F550-77C4-A344-95AD-F366E072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6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aseline="0" dirty="0" smtClean="0"/>
              <a:t>hash functions used are different for each dimension (why is this?)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|}{\prod_{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|}{\prod_{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\tilde{O} 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}{\min_{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p_z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p^{1/3}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(q))}{\log (2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1/\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varepsilon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(6/21/13 17:58) -----</a:t>
            </a:r>
          </a:p>
          <a:p>
            <a:r>
              <a:rPr lang="en-US" dirty="0"/>
              <a:t>switch the order.</a:t>
            </a:r>
          </a:p>
          <a:p>
            <a:r>
              <a:rPr lang="en-US" dirty="0"/>
              <a:t>First talk about the lower bound, and then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\max \left(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{M_1}{p},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{M_2}{p},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{\frac{\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m_1(h)m_2(h)}{p}}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(6/21/13 17:58) -----</a:t>
            </a:r>
          </a:p>
          <a:p>
            <a:r>
              <a:rPr lang="en-US" dirty="0"/>
              <a:t>switch the order.</a:t>
            </a:r>
          </a:p>
          <a:p>
            <a:r>
              <a:rPr lang="en-US" dirty="0"/>
              <a:t>First talk about the lower bound, and then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(6/21/13 17:58) -----</a:t>
            </a:r>
          </a:p>
          <a:p>
            <a:r>
              <a:rPr lang="en-US" dirty="0"/>
              <a:t>switch the order.</a:t>
            </a:r>
          </a:p>
          <a:p>
            <a:r>
              <a:rPr lang="en-US" dirty="0"/>
              <a:t>First talk about the lower bound, and then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one is the one that maximizes</a:t>
            </a:r>
            <a:r>
              <a:rPr lang="en-US" baseline="0" dirty="0" smtClean="0"/>
              <a:t> the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the order.</a:t>
            </a:r>
          </a:p>
          <a:p>
            <a:r>
              <a:rPr lang="en-US" dirty="0"/>
              <a:t>First talk about the lower bound, and then upper </a:t>
            </a:r>
            <a:r>
              <a:rPr lang="en-US" dirty="0" smtClean="0"/>
              <a:t>bound.</a:t>
            </a:r>
          </a:p>
          <a:p>
            <a:r>
              <a:rPr lang="en-US" dirty="0" smtClean="0"/>
              <a:t>make it consistent: use of red</a:t>
            </a:r>
          </a:p>
          <a:p>
            <a:r>
              <a:rPr lang="en-US" dirty="0" smtClean="0"/>
              <a:t>skew</a:t>
            </a:r>
            <a:r>
              <a:rPr lang="en-US" dirty="0"/>
              <a:t>-free (use no skew)</a:t>
            </a:r>
          </a:p>
          <a:p>
            <a:endParaRPr lang="en-US" dirty="0"/>
          </a:p>
          <a:p>
            <a:r>
              <a:rPr lang="en-US" dirty="0"/>
              <a:t>more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(q))}{\log (2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1/\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varepsilon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p_z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p^{1/3}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 Meeting Notes (6/13/14 16:45) -----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 is an integer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it so a share is a definition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52B-954C-7642-A361-73B55FDD56F4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1B57-8211-B449-857C-0AD23157BCF4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4D82-1B99-5A49-B1A6-00B949DD5BF8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DE4D-2235-274C-BDDC-0723BFA5F59A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59D0-9772-6B41-9444-5399F8CF4909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8-CAC3-DE4B-9377-C730BA202748}" type="datetime1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65D-184E-A247-AEAB-088063C897EA}" type="datetime1">
              <a:rPr lang="en-US" smtClean="0"/>
              <a:t>6/22/14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A48-5E7D-AA46-A31F-066247D013E2}" type="datetime1">
              <a:rPr lang="en-US" smtClean="0"/>
              <a:t>6/22/14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B96-2D95-EC4F-A4C2-BD3D5B8CE960}" type="datetime1">
              <a:rPr lang="en-US" smtClean="0"/>
              <a:t>6/22/14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033-ABC4-D546-B243-835D73D300F8}" type="datetime1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8FD-53AE-C649-87F1-E61BDB4A1F6E}" type="datetime1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7427-5DBC-0A49-B41A-4871140B5849}" type="datetime1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09"/>
            <a:ext cx="7772400" cy="1921841"/>
          </a:xfrm>
        </p:spPr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Skew in Parallel </a:t>
            </a:r>
            <a:br>
              <a:rPr lang="en-US" cap="small" dirty="0" smtClean="0">
                <a:latin typeface="Cambria"/>
                <a:cs typeface="Cambria"/>
              </a:rPr>
            </a:br>
            <a:r>
              <a:rPr lang="en-US" cap="small" dirty="0" smtClean="0">
                <a:latin typeface="Cambria"/>
                <a:cs typeface="Cambria"/>
              </a:rPr>
              <a:t>Query Processing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70" y="4648382"/>
            <a:ext cx="3465443" cy="130405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Cambria"/>
                <a:cs typeface="Cambria"/>
              </a:rPr>
              <a:t>Paraschos</a:t>
            </a:r>
            <a:r>
              <a:rPr lang="en-US" sz="2000" b="1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ambria"/>
                <a:cs typeface="Cambria"/>
              </a:rPr>
              <a:t>Koutris</a:t>
            </a:r>
            <a:endParaRPr lang="en-US" sz="20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  <a:cs typeface="Cambria"/>
              </a:rPr>
              <a:t>Paul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  <a:cs typeface="Cambria"/>
              </a:rPr>
              <a:t>Beame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/>
              <a:cs typeface="Cambria"/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  <a:cs typeface="Cambria"/>
              </a:rPr>
              <a:t>Dan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  <a:cs typeface="Cambria"/>
              </a:rPr>
              <a:t>Suciu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92757" y="4648382"/>
            <a:ext cx="3465443" cy="130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University of Washington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mbria"/>
                <a:cs typeface="Cambria"/>
              </a:rPr>
              <a:t>PODS 2014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6402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err="1" smtClean="0">
                <a:latin typeface="Cambria"/>
                <a:cs typeface="Cambria"/>
              </a:rPr>
              <a:t>HyperCube</a:t>
            </a:r>
            <a:r>
              <a:rPr lang="en-US" cap="small" dirty="0" smtClean="0">
                <a:latin typeface="Cambria"/>
                <a:cs typeface="Cambria"/>
              </a:rPr>
              <a:t> Algorithm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7694989" cy="402086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Cambria"/>
              </a:rPr>
              <a:t>Q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cs typeface="Cambria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,…, </a:t>
            </a:r>
            <a:r>
              <a:rPr lang="en-US" sz="2400" dirty="0" err="1" smtClean="0">
                <a:solidFill>
                  <a:srgbClr val="000000"/>
                </a:solidFill>
                <a:cs typeface="Cambria"/>
              </a:rPr>
              <a:t>x</a:t>
            </a:r>
            <a:r>
              <a:rPr lang="en-US" sz="2400" baseline="-25000" dirty="0" err="1" smtClean="0">
                <a:solidFill>
                  <a:srgbClr val="000000"/>
                </a:solidFill>
                <a:cs typeface="Cambria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) = </a:t>
            </a:r>
            <a:r>
              <a:rPr lang="en-US" sz="2400" b="1" dirty="0" smtClean="0">
                <a:solidFill>
                  <a:srgbClr val="008000"/>
                </a:solidFill>
                <a:cs typeface="Cambria"/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  <a:cs typeface="Cambria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(…), …, </a:t>
            </a:r>
            <a:r>
              <a:rPr lang="en-US" sz="2400" b="1" dirty="0" err="1" smtClean="0">
                <a:solidFill>
                  <a:srgbClr val="008000"/>
                </a:solidFill>
                <a:cs typeface="Cambria"/>
              </a:rPr>
              <a:t>S</a:t>
            </a:r>
            <a:r>
              <a:rPr lang="en-US" sz="2400" b="1" baseline="-25000" dirty="0" err="1">
                <a:solidFill>
                  <a:srgbClr val="008000"/>
                </a:solidFill>
                <a:cs typeface="Cambria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…)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For each 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variable </a:t>
            </a:r>
            <a:r>
              <a:rPr lang="en-US" sz="2400" dirty="0" smtClean="0">
                <a:latin typeface="Cambria"/>
                <a:cs typeface="Cambria"/>
              </a:rPr>
              <a:t>x</a:t>
            </a:r>
            <a:r>
              <a:rPr lang="en-US" sz="2400" baseline="-25000" dirty="0" smtClean="0">
                <a:latin typeface="Cambria"/>
                <a:cs typeface="Cambria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define the </a:t>
            </a:r>
            <a:r>
              <a:rPr lang="en-US" sz="2400" dirty="0" smtClean="0">
                <a:solidFill>
                  <a:srgbClr val="C00000"/>
                </a:solidFill>
                <a:latin typeface="Cambria"/>
                <a:cs typeface="Cambria"/>
              </a:rPr>
              <a:t>share </a:t>
            </a:r>
            <a:r>
              <a:rPr lang="en-US" sz="2400" dirty="0" smtClean="0">
                <a:latin typeface="Cambria"/>
                <a:cs typeface="Cambria"/>
              </a:rPr>
              <a:t>to be an integer p</a:t>
            </a:r>
            <a:r>
              <a:rPr lang="en-US" sz="2400" baseline="-25000" dirty="0" smtClean="0">
                <a:latin typeface="Cambria"/>
                <a:cs typeface="Cambria"/>
              </a:rPr>
              <a:t>i </a:t>
            </a:r>
            <a:r>
              <a:rPr lang="en-US" sz="2400" dirty="0" smtClean="0">
                <a:latin typeface="Cambria"/>
                <a:cs typeface="Cambria"/>
              </a:rPr>
              <a:t>such that:</a:t>
            </a:r>
            <a:endParaRPr lang="en-US" sz="2400" b="1" dirty="0" smtClean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ambria"/>
                <a:cs typeface="Cambria"/>
              </a:rPr>
              <a:t>          </a:t>
            </a:r>
            <a:r>
              <a:rPr lang="en-US" sz="2400" b="1" dirty="0" smtClean="0">
                <a:latin typeface="Cambria"/>
                <a:cs typeface="Cambria"/>
              </a:rPr>
              <a:t>p</a:t>
            </a:r>
            <a:r>
              <a:rPr lang="en-US" sz="2400" dirty="0" smtClean="0">
                <a:latin typeface="Cambria"/>
                <a:cs typeface="Cambria"/>
              </a:rPr>
              <a:t> = p</a:t>
            </a:r>
            <a:r>
              <a:rPr lang="en-US" sz="2400" baseline="-25000" dirty="0" smtClean="0">
                <a:latin typeface="Cambria"/>
                <a:cs typeface="Cambria"/>
              </a:rPr>
              <a:t>1</a:t>
            </a:r>
            <a:r>
              <a:rPr lang="en-US" sz="2400" dirty="0" smtClean="0">
                <a:latin typeface="Cambria"/>
                <a:cs typeface="Cambri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× </a:t>
            </a:r>
            <a:r>
              <a:rPr lang="en-US" sz="2400" dirty="0" smtClean="0">
                <a:solidFill>
                  <a:srgbClr val="000000"/>
                </a:solidFill>
              </a:rPr>
              <a:t>.. </a:t>
            </a:r>
            <a:r>
              <a:rPr lang="en-US" sz="2400" b="1" dirty="0" smtClean="0">
                <a:solidFill>
                  <a:srgbClr val="000000"/>
                </a:solidFill>
              </a:rPr>
              <a:t>× 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</a:rPr>
              <a:t>k</a:t>
            </a:r>
            <a:endParaRPr lang="en-US" sz="2400" baseline="-25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sv-SE" sz="2400" dirty="0" err="1" smtClean="0">
                <a:latin typeface="Cambria"/>
                <a:cs typeface="Cambria"/>
              </a:rPr>
              <a:t>Assign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each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of</a:t>
            </a:r>
            <a:r>
              <a:rPr lang="sv-SE" sz="2400" dirty="0" smtClean="0">
                <a:latin typeface="Cambria"/>
                <a:cs typeface="Cambria"/>
              </a:rPr>
              <a:t> the </a:t>
            </a:r>
            <a:r>
              <a:rPr lang="sv-SE" sz="2400" b="1" dirty="0" smtClean="0">
                <a:latin typeface="Cambria"/>
                <a:cs typeface="Cambria"/>
              </a:rPr>
              <a:t>p</a:t>
            </a:r>
            <a:r>
              <a:rPr lang="sv-SE" sz="2400" dirty="0" smtClean="0">
                <a:latin typeface="Cambria"/>
                <a:cs typeface="Cambria"/>
              </a:rPr>
              <a:t> servers </a:t>
            </a:r>
            <a:r>
              <a:rPr lang="sv-SE" sz="2400" dirty="0" err="1" smtClean="0">
                <a:latin typeface="Cambria"/>
                <a:cs typeface="Cambria"/>
              </a:rPr>
              <a:t>to</a:t>
            </a:r>
            <a:r>
              <a:rPr lang="sv-SE" sz="2400" dirty="0" smtClean="0">
                <a:latin typeface="Cambria"/>
                <a:cs typeface="Cambria"/>
              </a:rPr>
              <a:t> a </a:t>
            </a:r>
            <a:r>
              <a:rPr lang="sv-SE" sz="2400" dirty="0" err="1" smtClean="0">
                <a:latin typeface="Cambria"/>
                <a:cs typeface="Cambria"/>
              </a:rPr>
              <a:t>point</a:t>
            </a:r>
            <a:r>
              <a:rPr lang="sv-SE" sz="2400" dirty="0" smtClean="0">
                <a:latin typeface="Cambria"/>
                <a:cs typeface="Cambria"/>
              </a:rPr>
              <a:t> on the  k-dimensional </a:t>
            </a:r>
            <a:r>
              <a:rPr lang="sv-SE" sz="2400" dirty="0" err="1" smtClean="0">
                <a:solidFill>
                  <a:srgbClr val="C00000"/>
                </a:solidFill>
                <a:latin typeface="Cambria"/>
                <a:cs typeface="Cambria"/>
              </a:rPr>
              <a:t>hypercube</a:t>
            </a:r>
            <a:r>
              <a:rPr lang="sv-SE" sz="2400" dirty="0" smtClean="0">
                <a:latin typeface="Cambria"/>
                <a:cs typeface="Cambria"/>
              </a:rPr>
              <a:t>:</a:t>
            </a:r>
          </a:p>
          <a:p>
            <a:pPr marL="0" indent="0">
              <a:buNone/>
            </a:pPr>
            <a:r>
              <a:rPr lang="sv-SE" sz="2400" dirty="0" smtClean="0">
                <a:latin typeface="Cambria"/>
                <a:cs typeface="Cambria"/>
              </a:rPr>
              <a:t>		     [p] = [p</a:t>
            </a:r>
            <a:r>
              <a:rPr lang="sv-SE" sz="2400" baseline="-25000" dirty="0">
                <a:latin typeface="Cambria"/>
                <a:cs typeface="Cambria"/>
              </a:rPr>
              <a:t>1</a:t>
            </a:r>
            <a:r>
              <a:rPr lang="sv-SE" sz="2400" dirty="0" smtClean="0">
                <a:latin typeface="Cambria"/>
                <a:cs typeface="Cambria"/>
              </a:rPr>
              <a:t>] </a:t>
            </a:r>
            <a:r>
              <a:rPr lang="en-US" sz="2400" b="1" dirty="0" smtClean="0">
                <a:solidFill>
                  <a:srgbClr val="000000"/>
                </a:solidFill>
              </a:rPr>
              <a:t>× </a:t>
            </a:r>
            <a:r>
              <a:rPr lang="en-US" sz="2400" dirty="0" smtClean="0">
                <a:solidFill>
                  <a:srgbClr val="000000"/>
                </a:solidFill>
              </a:rPr>
              <a:t>… </a:t>
            </a:r>
            <a:r>
              <a:rPr lang="en-US" sz="2400" b="1" dirty="0" smtClean="0">
                <a:solidFill>
                  <a:srgbClr val="000000"/>
                </a:solidFill>
              </a:rPr>
              <a:t>× 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]</a:t>
            </a:r>
          </a:p>
          <a:p>
            <a:r>
              <a:rPr lang="sv-SE" sz="2400" dirty="0" err="1" smtClean="0">
                <a:latin typeface="Cambria"/>
                <a:cs typeface="Cambria"/>
              </a:rPr>
              <a:t>Hash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each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tuple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to</a:t>
            </a:r>
            <a:r>
              <a:rPr lang="sv-SE" sz="2400" dirty="0" smtClean="0">
                <a:latin typeface="Cambria"/>
                <a:cs typeface="Cambria"/>
              </a:rPr>
              <a:t> the </a:t>
            </a:r>
            <a:r>
              <a:rPr lang="sv-SE" sz="2400" dirty="0" err="1" smtClean="0">
                <a:latin typeface="Cambria"/>
                <a:cs typeface="Cambria"/>
              </a:rPr>
              <a:t>appropriate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subcube</a:t>
            </a:r>
            <a:endParaRPr lang="sv-SE" sz="2400" dirty="0" smtClean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3366FF"/>
                </a:solidFill>
                <a:latin typeface="Cambria"/>
                <a:cs typeface="Cambria"/>
              </a:rPr>
              <a:t>	</a:t>
            </a:r>
            <a:r>
              <a:rPr lang="sv-SE" sz="2400" dirty="0" smtClean="0">
                <a:solidFill>
                  <a:srgbClr val="3366FF"/>
                </a:solidFill>
                <a:latin typeface="Cambria"/>
                <a:cs typeface="Cambria"/>
              </a:rPr>
              <a:t>		</a:t>
            </a:r>
            <a:r>
              <a:rPr lang="sv-SE" sz="2400" dirty="0" err="1" smtClean="0">
                <a:solidFill>
                  <a:srgbClr val="000000"/>
                </a:solidFill>
                <a:latin typeface="Cambria"/>
                <a:cs typeface="Cambria"/>
              </a:rPr>
              <a:t>e.g</a:t>
            </a:r>
            <a:r>
              <a:rPr lang="sv-SE" sz="2400" dirty="0" smtClean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r>
              <a:rPr lang="sv-SE" sz="2400" dirty="0" smtClean="0">
                <a:solidFill>
                  <a:srgbClr val="3366FF"/>
                </a:solidFill>
                <a:latin typeface="Cambria"/>
                <a:cs typeface="Cambria"/>
              </a:rPr>
              <a:t> </a:t>
            </a:r>
            <a:r>
              <a:rPr lang="sv-SE" sz="2400" b="1" dirty="0" smtClean="0">
                <a:solidFill>
                  <a:srgbClr val="008000"/>
                </a:solidFill>
                <a:latin typeface="Cambria"/>
                <a:cs typeface="Cambria"/>
              </a:rPr>
              <a:t>S</a:t>
            </a:r>
            <a:r>
              <a:rPr lang="sv-SE" sz="2400" b="1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3</a:t>
            </a:r>
            <a:r>
              <a:rPr lang="sv-SE" sz="2400" b="1" baseline="-25000" dirty="0" smtClean="0">
                <a:solidFill>
                  <a:srgbClr val="3366FF"/>
                </a:solidFill>
                <a:latin typeface="Cambria"/>
                <a:cs typeface="Cambria"/>
              </a:rPr>
              <a:t> </a:t>
            </a:r>
            <a:r>
              <a:rPr lang="sv-SE" sz="2400" dirty="0" smtClean="0">
                <a:latin typeface="Cambria"/>
                <a:cs typeface="Cambria"/>
              </a:rPr>
              <a:t>(x</a:t>
            </a:r>
            <a:r>
              <a:rPr lang="sv-SE" sz="2400" baseline="-25000" dirty="0" smtClean="0">
                <a:latin typeface="Cambria"/>
                <a:cs typeface="Cambria"/>
              </a:rPr>
              <a:t>3</a:t>
            </a:r>
            <a:r>
              <a:rPr lang="sv-SE" sz="2400" dirty="0" smtClean="0">
                <a:latin typeface="Cambria"/>
                <a:cs typeface="Cambria"/>
              </a:rPr>
              <a:t>, x</a:t>
            </a:r>
            <a:r>
              <a:rPr lang="sv-SE" sz="2400" baseline="-25000" dirty="0" smtClean="0">
                <a:latin typeface="Cambria"/>
                <a:cs typeface="Cambria"/>
              </a:rPr>
              <a:t>4</a:t>
            </a:r>
            <a:r>
              <a:rPr lang="sv-SE" sz="2400" dirty="0" smtClean="0">
                <a:latin typeface="Cambria"/>
                <a:cs typeface="Cambria"/>
              </a:rPr>
              <a:t>) </a:t>
            </a:r>
            <a:r>
              <a:rPr lang="sv-SE" sz="2400" dirty="0" smtClean="0">
                <a:latin typeface="Cambria"/>
                <a:cs typeface="Cambria"/>
                <a:sym typeface="Wingdings"/>
              </a:rPr>
              <a:t></a:t>
            </a:r>
            <a:r>
              <a:rPr lang="sv-SE" sz="2400" dirty="0" smtClean="0">
                <a:latin typeface="Cambria"/>
                <a:cs typeface="Cambria"/>
              </a:rPr>
              <a:t> (* , *, h</a:t>
            </a:r>
            <a:r>
              <a:rPr lang="sv-SE" sz="2400" baseline="-25000" dirty="0" smtClean="0">
                <a:latin typeface="Cambria"/>
                <a:cs typeface="Cambria"/>
              </a:rPr>
              <a:t>3</a:t>
            </a:r>
            <a:r>
              <a:rPr lang="sv-SE" sz="2400" dirty="0" smtClean="0">
                <a:latin typeface="Cambria"/>
                <a:cs typeface="Cambria"/>
              </a:rPr>
              <a:t>(x</a:t>
            </a:r>
            <a:r>
              <a:rPr lang="sv-SE" sz="2400" baseline="-25000" dirty="0" smtClean="0">
                <a:latin typeface="Cambria"/>
                <a:cs typeface="Cambria"/>
              </a:rPr>
              <a:t>3</a:t>
            </a:r>
            <a:r>
              <a:rPr lang="sv-SE" sz="2400" dirty="0" smtClean="0">
                <a:latin typeface="Cambria"/>
                <a:cs typeface="Cambria"/>
              </a:rPr>
              <a:t>), h</a:t>
            </a:r>
            <a:r>
              <a:rPr lang="sv-SE" sz="2400" baseline="-25000" dirty="0" smtClean="0">
                <a:latin typeface="Cambria"/>
                <a:cs typeface="Cambria"/>
              </a:rPr>
              <a:t>4</a:t>
            </a:r>
            <a:r>
              <a:rPr lang="sv-SE" sz="2400" dirty="0" smtClean="0">
                <a:latin typeface="Cambria"/>
                <a:cs typeface="Cambria"/>
              </a:rPr>
              <a:t>(x</a:t>
            </a:r>
            <a:r>
              <a:rPr lang="sv-SE" sz="2400" baseline="-25000" dirty="0" smtClean="0">
                <a:latin typeface="Cambria"/>
                <a:cs typeface="Cambria"/>
              </a:rPr>
              <a:t>4</a:t>
            </a:r>
            <a:r>
              <a:rPr lang="sv-SE" sz="2400" dirty="0" smtClean="0">
                <a:latin typeface="Cambria"/>
                <a:cs typeface="Cambria"/>
              </a:rPr>
              <a:t>), *, …)</a:t>
            </a:r>
            <a:endParaRPr lang="sv-SE" sz="2400" b="1" dirty="0" smtClean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10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4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Example: The Triangle Query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2832061"/>
          </a:xfrm>
        </p:spPr>
        <p:txBody>
          <a:bodyPr>
            <a:normAutofit/>
          </a:bodyPr>
          <a:lstStyle/>
          <a:p>
            <a:r>
              <a:rPr lang="sv-SE" sz="2400" b="1" dirty="0" err="1" smtClean="0">
                <a:solidFill>
                  <a:srgbClr val="000000"/>
                </a:solidFill>
                <a:latin typeface="Cambria"/>
                <a:cs typeface="Cambria"/>
              </a:rPr>
              <a:t>Algorithm</a:t>
            </a:r>
            <a:r>
              <a:rPr lang="sv-SE" sz="2400" b="1" dirty="0" smtClean="0">
                <a:latin typeface="Cambria"/>
                <a:cs typeface="Cambria"/>
              </a:rPr>
              <a:t>:  </a:t>
            </a:r>
            <a:r>
              <a:rPr lang="en-US" sz="1800" dirty="0" smtClean="0">
                <a:solidFill>
                  <a:srgbClr val="3366FF"/>
                </a:solidFill>
              </a:rPr>
              <a:t>[</a:t>
            </a:r>
            <a:r>
              <a:rPr lang="en-US" sz="1800" dirty="0" err="1" smtClean="0">
                <a:solidFill>
                  <a:srgbClr val="3366FF"/>
                </a:solidFill>
              </a:rPr>
              <a:t>Ganguly</a:t>
            </a:r>
            <a:r>
              <a:rPr lang="en-US" sz="1800" dirty="0" smtClean="0">
                <a:solidFill>
                  <a:srgbClr val="3366FF"/>
                </a:solidFill>
              </a:rPr>
              <a:t> ’92, </a:t>
            </a:r>
            <a:r>
              <a:rPr lang="en-US" sz="1800" dirty="0" err="1" smtClean="0">
                <a:solidFill>
                  <a:srgbClr val="3366FF"/>
                </a:solidFill>
              </a:rPr>
              <a:t>Afrati</a:t>
            </a:r>
            <a:r>
              <a:rPr lang="en-US" sz="1800" dirty="0" smtClean="0">
                <a:solidFill>
                  <a:srgbClr val="3366FF"/>
                </a:solidFill>
              </a:rPr>
              <a:t> ’</a:t>
            </a:r>
            <a:r>
              <a:rPr lang="en-US" sz="1800" dirty="0">
                <a:solidFill>
                  <a:srgbClr val="3366FF"/>
                </a:solidFill>
              </a:rPr>
              <a:t>10, </a:t>
            </a:r>
            <a:r>
              <a:rPr lang="en-US" sz="1800" dirty="0" err="1">
                <a:solidFill>
                  <a:srgbClr val="3366FF"/>
                </a:solidFill>
              </a:rPr>
              <a:t>Suri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fr-FR" sz="1800" dirty="0" smtClean="0">
                <a:solidFill>
                  <a:srgbClr val="3366FF"/>
                </a:solidFill>
              </a:rPr>
              <a:t>’</a:t>
            </a:r>
            <a:r>
              <a:rPr lang="en-US" sz="1800" dirty="0" smtClean="0">
                <a:solidFill>
                  <a:srgbClr val="3366FF"/>
                </a:solidFill>
              </a:rPr>
              <a:t>11]</a:t>
            </a:r>
            <a:endParaRPr lang="sv-SE" sz="2400" dirty="0" smtClean="0">
              <a:solidFill>
                <a:srgbClr val="3366FF"/>
              </a:solidFill>
              <a:latin typeface="Cambria"/>
              <a:cs typeface="Cambria"/>
            </a:endParaRPr>
          </a:p>
          <a:p>
            <a:pPr lvl="1"/>
            <a:r>
              <a:rPr lang="sv-SE" sz="2000" dirty="0" smtClean="0">
                <a:latin typeface="Cambria"/>
                <a:cs typeface="Cambria"/>
              </a:rPr>
              <a:t>The </a:t>
            </a:r>
            <a:r>
              <a:rPr lang="sv-SE" sz="2000" b="1" dirty="0" smtClean="0">
                <a:solidFill>
                  <a:srgbClr val="008000"/>
                </a:solidFill>
                <a:latin typeface="Cambria"/>
                <a:cs typeface="Cambria"/>
              </a:rPr>
              <a:t>p</a:t>
            </a:r>
            <a:r>
              <a:rPr lang="sv-SE" sz="2000" dirty="0" smtClean="0">
                <a:latin typeface="Cambria"/>
                <a:cs typeface="Cambria"/>
              </a:rPr>
              <a:t> servers form a </a:t>
            </a:r>
            <a:r>
              <a:rPr lang="sv-SE" sz="2000" dirty="0" err="1" smtClean="0">
                <a:latin typeface="Cambria"/>
                <a:cs typeface="Cambria"/>
              </a:rPr>
              <a:t>cube</a:t>
            </a:r>
            <a:r>
              <a:rPr lang="sv-SE" sz="2000" dirty="0" smtClean="0">
                <a:latin typeface="Cambria"/>
                <a:cs typeface="Cambria"/>
              </a:rPr>
              <a:t>: [p</a:t>
            </a:r>
            <a:r>
              <a:rPr lang="sv-SE" sz="2000" baseline="30000" dirty="0" smtClean="0">
                <a:latin typeface="Cambria"/>
                <a:cs typeface="Cambria"/>
              </a:rPr>
              <a:t>1/3</a:t>
            </a:r>
            <a:r>
              <a:rPr lang="sv-SE" sz="2000" dirty="0" smtClean="0">
                <a:latin typeface="Cambria"/>
                <a:cs typeface="Cambria"/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×</a:t>
            </a:r>
            <a:r>
              <a:rPr lang="en-US" sz="2000" b="1" dirty="0">
                <a:solidFill>
                  <a:srgbClr val="800000"/>
                </a:solidFill>
              </a:rPr>
              <a:t> </a:t>
            </a:r>
            <a:r>
              <a:rPr lang="sv-SE" sz="2000" dirty="0" smtClean="0">
                <a:cs typeface="Cambria"/>
              </a:rPr>
              <a:t>[</a:t>
            </a:r>
            <a:r>
              <a:rPr lang="sv-SE" sz="2000" dirty="0">
                <a:cs typeface="Cambria"/>
              </a:rPr>
              <a:t>p</a:t>
            </a:r>
            <a:r>
              <a:rPr lang="sv-SE" sz="2000" baseline="30000" dirty="0">
                <a:cs typeface="Cambria"/>
              </a:rPr>
              <a:t>1/3</a:t>
            </a:r>
            <a:r>
              <a:rPr lang="sv-SE" sz="2000" dirty="0" smtClean="0">
                <a:cs typeface="Cambria"/>
              </a:rPr>
              <a:t>]</a:t>
            </a:r>
            <a:r>
              <a:rPr lang="en-US" sz="2000" b="1" dirty="0" smtClean="0">
                <a:solidFill>
                  <a:srgbClr val="000000"/>
                </a:solidFill>
              </a:rPr>
              <a:t> ×</a:t>
            </a:r>
            <a:r>
              <a:rPr lang="sv-SE" sz="2000" dirty="0" smtClean="0">
                <a:cs typeface="Cambria"/>
              </a:rPr>
              <a:t> [</a:t>
            </a:r>
            <a:r>
              <a:rPr lang="sv-SE" sz="2000" dirty="0">
                <a:cs typeface="Cambria"/>
              </a:rPr>
              <a:t>p</a:t>
            </a:r>
            <a:r>
              <a:rPr lang="sv-SE" sz="2000" baseline="30000" dirty="0">
                <a:cs typeface="Cambria"/>
              </a:rPr>
              <a:t>1/3</a:t>
            </a:r>
            <a:r>
              <a:rPr lang="sv-SE" sz="2000" dirty="0">
                <a:cs typeface="Cambria"/>
              </a:rPr>
              <a:t>] </a:t>
            </a:r>
            <a:endParaRPr lang="sv-SE" sz="2000" dirty="0" smtClean="0">
              <a:cs typeface="Cambria"/>
            </a:endParaRPr>
          </a:p>
          <a:p>
            <a:pPr lvl="1"/>
            <a:r>
              <a:rPr lang="sv-SE" sz="2000" dirty="0" err="1" smtClean="0">
                <a:latin typeface="Cambria"/>
                <a:cs typeface="Cambria"/>
              </a:rPr>
              <a:t>Send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each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tuple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to</a:t>
            </a:r>
            <a:r>
              <a:rPr lang="sv-SE" sz="2000" dirty="0" smtClean="0">
                <a:latin typeface="Cambria"/>
                <a:cs typeface="Cambria"/>
              </a:rPr>
              <a:t> servers:</a:t>
            </a:r>
          </a:p>
          <a:p>
            <a:pPr lvl="2"/>
            <a:r>
              <a:rPr lang="sv-SE" sz="2000" b="1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lang="sv-SE" sz="2000" dirty="0" smtClean="0">
                <a:latin typeface="Cambria"/>
                <a:cs typeface="Cambria"/>
              </a:rPr>
              <a:t>(a, </a:t>
            </a:r>
            <a:r>
              <a:rPr lang="sv-SE" sz="2000" dirty="0">
                <a:latin typeface="Cambria"/>
                <a:cs typeface="Cambria"/>
              </a:rPr>
              <a:t>b</a:t>
            </a:r>
            <a:r>
              <a:rPr lang="sv-SE" sz="2000" dirty="0" smtClean="0">
                <a:latin typeface="Cambria"/>
                <a:cs typeface="Cambria"/>
              </a:rPr>
              <a:t>)  </a:t>
            </a:r>
            <a:r>
              <a:rPr lang="sv-SE" sz="2000" dirty="0" smtClean="0">
                <a:latin typeface="Cambria"/>
                <a:cs typeface="Cambria"/>
                <a:sym typeface="Wingdings"/>
              </a:rPr>
              <a:t></a:t>
            </a:r>
            <a:r>
              <a:rPr lang="sv-SE" sz="2000" dirty="0" smtClean="0">
                <a:latin typeface="Cambria"/>
                <a:cs typeface="Cambria"/>
              </a:rPr>
              <a:t>  (</a:t>
            </a:r>
            <a:r>
              <a:rPr lang="sv-SE" sz="2000" dirty="0" err="1" smtClean="0">
                <a:latin typeface="Cambria"/>
                <a:cs typeface="Cambria"/>
              </a:rPr>
              <a:t>h</a:t>
            </a:r>
            <a:r>
              <a:rPr lang="sv-SE" sz="2000" baseline="-25000" dirty="0" err="1">
                <a:latin typeface="Cambria"/>
                <a:cs typeface="Cambria"/>
              </a:rPr>
              <a:t>x</a:t>
            </a:r>
            <a:r>
              <a:rPr lang="sv-SE" sz="2000" dirty="0" smtClean="0">
                <a:latin typeface="Cambria"/>
                <a:cs typeface="Cambria"/>
              </a:rPr>
              <a:t>(a), </a:t>
            </a:r>
            <a:r>
              <a:rPr lang="sv-SE" sz="2000" dirty="0" smtClean="0">
                <a:cs typeface="Cambria"/>
              </a:rPr>
              <a:t>h</a:t>
            </a:r>
            <a:r>
              <a:rPr lang="sv-SE" sz="2000" baseline="-25000" dirty="0">
                <a:cs typeface="Cambria"/>
              </a:rPr>
              <a:t>y</a:t>
            </a:r>
            <a:r>
              <a:rPr lang="sv-SE" sz="2000" dirty="0" smtClean="0">
                <a:latin typeface="Cambria"/>
                <a:cs typeface="Cambria"/>
              </a:rPr>
              <a:t>(b), - )</a:t>
            </a:r>
          </a:p>
          <a:p>
            <a:pPr lvl="2"/>
            <a:r>
              <a:rPr lang="sv-SE" sz="2000" b="1" dirty="0" smtClean="0">
                <a:solidFill>
                  <a:srgbClr val="008000"/>
                </a:solidFill>
                <a:cs typeface="Cambria"/>
              </a:rPr>
              <a:t>S</a:t>
            </a:r>
            <a:r>
              <a:rPr lang="sv-SE" sz="2000" dirty="0" smtClean="0">
                <a:cs typeface="Cambria"/>
              </a:rPr>
              <a:t>(b, c)   </a:t>
            </a:r>
            <a:r>
              <a:rPr lang="sv-SE" sz="2000" dirty="0" smtClean="0">
                <a:cs typeface="Cambria"/>
                <a:sym typeface="Wingdings"/>
              </a:rPr>
              <a:t></a:t>
            </a:r>
            <a:r>
              <a:rPr lang="sv-SE" sz="2000" dirty="0" smtClean="0">
                <a:cs typeface="Cambria"/>
              </a:rPr>
              <a:t>  (-, h</a:t>
            </a:r>
            <a:r>
              <a:rPr lang="sv-SE" sz="2000" baseline="-25000" dirty="0">
                <a:cs typeface="Cambria"/>
              </a:rPr>
              <a:t>y</a:t>
            </a:r>
            <a:r>
              <a:rPr lang="sv-SE" sz="2000" dirty="0" smtClean="0">
                <a:cs typeface="Cambria"/>
              </a:rPr>
              <a:t>(b)</a:t>
            </a:r>
            <a:r>
              <a:rPr lang="sv-SE" sz="2000" dirty="0">
                <a:cs typeface="Cambria"/>
              </a:rPr>
              <a:t>, </a:t>
            </a:r>
            <a:r>
              <a:rPr lang="sv-SE" sz="2000" dirty="0" err="1" smtClean="0">
                <a:cs typeface="Cambria"/>
              </a:rPr>
              <a:t>h</a:t>
            </a:r>
            <a:r>
              <a:rPr lang="sv-SE" sz="2000" baseline="-25000" dirty="0" err="1">
                <a:cs typeface="Cambria"/>
              </a:rPr>
              <a:t>z</a:t>
            </a:r>
            <a:r>
              <a:rPr lang="sv-SE" sz="2000" dirty="0" smtClean="0">
                <a:cs typeface="Cambria"/>
              </a:rPr>
              <a:t>(c) )          </a:t>
            </a:r>
            <a:r>
              <a:rPr lang="sv-SE" sz="2000" dirty="0" err="1" smtClean="0">
                <a:cs typeface="Cambria"/>
              </a:rPr>
              <a:t>each</a:t>
            </a:r>
            <a:r>
              <a:rPr lang="sv-SE" sz="2000" dirty="0" smtClean="0">
                <a:cs typeface="Cambria"/>
              </a:rPr>
              <a:t> </a:t>
            </a:r>
            <a:r>
              <a:rPr lang="sv-SE" sz="2000" dirty="0" err="1" smtClean="0">
                <a:cs typeface="Cambria"/>
              </a:rPr>
              <a:t>tuple</a:t>
            </a:r>
            <a:r>
              <a:rPr lang="sv-SE" sz="2000" dirty="0" smtClean="0">
                <a:cs typeface="Cambria"/>
              </a:rPr>
              <a:t> </a:t>
            </a:r>
            <a:r>
              <a:rPr lang="sv-SE" sz="2000" dirty="0" err="1" smtClean="0">
                <a:cs typeface="Cambria"/>
              </a:rPr>
              <a:t>replicated</a:t>
            </a:r>
            <a:r>
              <a:rPr lang="sv-SE" sz="2000" dirty="0" smtClean="0">
                <a:cs typeface="Cambria"/>
              </a:rPr>
              <a:t> </a:t>
            </a:r>
            <a:r>
              <a:rPr lang="sv-SE" sz="2000" dirty="0">
                <a:solidFill>
                  <a:srgbClr val="C00000"/>
                </a:solidFill>
                <a:cs typeface="Cambria"/>
              </a:rPr>
              <a:t>p</a:t>
            </a:r>
            <a:r>
              <a:rPr lang="sv-SE" sz="2000" baseline="30000" dirty="0">
                <a:solidFill>
                  <a:srgbClr val="C00000"/>
                </a:solidFill>
                <a:cs typeface="Cambria"/>
              </a:rPr>
              <a:t>1/</a:t>
            </a:r>
            <a:r>
              <a:rPr lang="sv-SE" sz="2000" baseline="30000" dirty="0" smtClean="0">
                <a:solidFill>
                  <a:srgbClr val="C00000"/>
                </a:solidFill>
                <a:cs typeface="Cambria"/>
              </a:rPr>
              <a:t>3</a:t>
            </a:r>
            <a:r>
              <a:rPr lang="sv-SE" sz="2000" dirty="0" smtClean="0">
                <a:cs typeface="Cambria"/>
              </a:rPr>
              <a:t> </a:t>
            </a:r>
            <a:r>
              <a:rPr lang="sv-SE" sz="2000" dirty="0" err="1" smtClean="0">
                <a:cs typeface="Cambria"/>
              </a:rPr>
              <a:t>times</a:t>
            </a:r>
            <a:endParaRPr lang="sv-SE" sz="2000" dirty="0">
              <a:cs typeface="Cambria"/>
            </a:endParaRPr>
          </a:p>
          <a:p>
            <a:pPr lvl="2"/>
            <a:r>
              <a:rPr lang="sv-SE" sz="2000" b="1" dirty="0" smtClean="0">
                <a:solidFill>
                  <a:srgbClr val="0000FF"/>
                </a:solidFill>
                <a:cs typeface="Cambria"/>
              </a:rPr>
              <a:t>T</a:t>
            </a:r>
            <a:r>
              <a:rPr lang="sv-SE" sz="2000" dirty="0" smtClean="0">
                <a:cs typeface="Cambria"/>
              </a:rPr>
              <a:t>(c, </a:t>
            </a:r>
            <a:r>
              <a:rPr lang="sv-SE" sz="2000" dirty="0">
                <a:cs typeface="Cambria"/>
              </a:rPr>
              <a:t>a</a:t>
            </a:r>
            <a:r>
              <a:rPr lang="sv-SE" sz="2000" dirty="0" smtClean="0">
                <a:cs typeface="Cambria"/>
              </a:rPr>
              <a:t>)   </a:t>
            </a:r>
            <a:r>
              <a:rPr lang="sv-SE" sz="2000" dirty="0" smtClean="0">
                <a:cs typeface="Cambria"/>
                <a:sym typeface="Wingdings"/>
              </a:rPr>
              <a:t></a:t>
            </a:r>
            <a:r>
              <a:rPr lang="sv-SE" sz="2000" dirty="0" smtClean="0">
                <a:cs typeface="Cambria"/>
              </a:rPr>
              <a:t>  </a:t>
            </a:r>
            <a:r>
              <a:rPr lang="sv-SE" sz="2000" dirty="0">
                <a:cs typeface="Cambria"/>
              </a:rPr>
              <a:t>(</a:t>
            </a:r>
            <a:r>
              <a:rPr lang="sv-SE" sz="2000" dirty="0" err="1" smtClean="0">
                <a:cs typeface="Cambria"/>
              </a:rPr>
              <a:t>h</a:t>
            </a:r>
            <a:r>
              <a:rPr lang="sv-SE" sz="2000" baseline="-25000" dirty="0" err="1">
                <a:cs typeface="Cambria"/>
              </a:rPr>
              <a:t>x</a:t>
            </a:r>
            <a:r>
              <a:rPr lang="sv-SE" sz="2000" dirty="0" smtClean="0">
                <a:cs typeface="Cambria"/>
              </a:rPr>
              <a:t>(a), -, </a:t>
            </a:r>
            <a:r>
              <a:rPr lang="sv-SE" sz="2000" dirty="0" err="1" smtClean="0">
                <a:cs typeface="Cambria"/>
              </a:rPr>
              <a:t>h</a:t>
            </a:r>
            <a:r>
              <a:rPr lang="sv-SE" sz="2000" baseline="-25000" dirty="0" err="1">
                <a:cs typeface="Cambria"/>
              </a:rPr>
              <a:t>z</a:t>
            </a:r>
            <a:r>
              <a:rPr lang="sv-SE" sz="2000" dirty="0" smtClean="0">
                <a:cs typeface="Cambria"/>
              </a:rPr>
              <a:t>(c)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11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4682433" y="2908195"/>
            <a:ext cx="320477" cy="10564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3989456" y="5295693"/>
            <a:ext cx="1904875" cy="371736"/>
          </a:xfrm>
          <a:prstGeom prst="cub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810865" y="4421500"/>
            <a:ext cx="2384089" cy="2120519"/>
          </a:xfrm>
          <a:prstGeom prst="cub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814418" y="5996772"/>
            <a:ext cx="534448" cy="53263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48866" y="5996772"/>
            <a:ext cx="184608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48866" y="4421500"/>
            <a:ext cx="0" cy="15752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62923" y="4743033"/>
            <a:ext cx="2098066" cy="694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04346" y="47207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2377" y="4600956"/>
            <a:ext cx="2236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sv-SE" sz="2000" dirty="0">
                <a:cs typeface="Cambria"/>
              </a:rPr>
              <a:t>(</a:t>
            </a:r>
            <a:r>
              <a:rPr lang="sv-SE" sz="2000" dirty="0" err="1" smtClean="0">
                <a:cs typeface="Cambria"/>
              </a:rPr>
              <a:t>h</a:t>
            </a:r>
            <a:r>
              <a:rPr lang="sv-SE" sz="2000" baseline="-25000" dirty="0" err="1">
                <a:cs typeface="Cambria"/>
              </a:rPr>
              <a:t>x</a:t>
            </a:r>
            <a:r>
              <a:rPr lang="sv-SE" sz="2000" dirty="0" smtClean="0">
                <a:cs typeface="Cambria"/>
              </a:rPr>
              <a:t>(</a:t>
            </a:r>
            <a:r>
              <a:rPr lang="sv-SE" sz="2000" dirty="0">
                <a:cs typeface="Cambria"/>
              </a:rPr>
              <a:t>a), </a:t>
            </a:r>
            <a:r>
              <a:rPr lang="sv-SE" sz="2000" dirty="0" smtClean="0">
                <a:cs typeface="Cambria"/>
              </a:rPr>
              <a:t>h</a:t>
            </a:r>
            <a:r>
              <a:rPr lang="sv-SE" sz="2000" baseline="-25000" dirty="0">
                <a:cs typeface="Cambria"/>
              </a:rPr>
              <a:t>y</a:t>
            </a:r>
            <a:r>
              <a:rPr lang="sv-SE" sz="2000" dirty="0" smtClean="0">
                <a:cs typeface="Cambria"/>
              </a:rPr>
              <a:t>(</a:t>
            </a:r>
            <a:r>
              <a:rPr lang="sv-SE" sz="2000" dirty="0">
                <a:cs typeface="Cambria"/>
              </a:rPr>
              <a:t>b), </a:t>
            </a:r>
            <a:r>
              <a:rPr lang="sv-SE" sz="2000" dirty="0" err="1" smtClean="0">
                <a:cs typeface="Cambria"/>
              </a:rPr>
              <a:t>h</a:t>
            </a:r>
            <a:r>
              <a:rPr lang="sv-SE" sz="2000" baseline="-25000" dirty="0" err="1">
                <a:cs typeface="Cambria"/>
              </a:rPr>
              <a:t>z</a:t>
            </a:r>
            <a:r>
              <a:rPr lang="sv-SE" sz="2000" dirty="0" smtClean="0">
                <a:cs typeface="Cambria"/>
              </a:rPr>
              <a:t>(c))</a:t>
            </a:r>
            <a:endParaRPr lang="sv-SE" sz="2000" dirty="0"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120" y="546913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4" name="Cube 23"/>
          <p:cNvSpPr/>
          <p:nvPr/>
        </p:nvSpPr>
        <p:spPr>
          <a:xfrm>
            <a:off x="4682434" y="4848739"/>
            <a:ext cx="400228" cy="1611955"/>
          </a:xfrm>
          <a:prstGeom prst="cube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Analysis of Hypercube (1)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226975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For </a:t>
            </a:r>
            <a:r>
              <a:rPr lang="en-US" sz="2400" dirty="0" smtClean="0"/>
              <a:t>a vector of shares </a:t>
            </a:r>
            <a:r>
              <a:rPr lang="en-US" sz="2400" b="1" dirty="0" smtClean="0"/>
              <a:t>p </a:t>
            </a:r>
            <a:r>
              <a:rPr lang="en-US" sz="2400" dirty="0" smtClean="0"/>
              <a:t> = (p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</a:t>
            </a:r>
            <a:r>
              <a:rPr lang="en-US" sz="2400" dirty="0" smtClean="0"/>
              <a:t>, how is relation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distributed to the servers?</a:t>
            </a:r>
          </a:p>
          <a:p>
            <a:pPr lvl="0"/>
            <a:r>
              <a:rPr lang="en-US" sz="2400" dirty="0" smtClean="0"/>
              <a:t>Ideally, each server receives                        tuples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>
                <a:solidFill>
                  <a:srgbClr val="008000"/>
                </a:solidFill>
              </a:rPr>
              <a:t>Example</a:t>
            </a:r>
            <a:r>
              <a:rPr lang="en-US" sz="2400" dirty="0" smtClean="0"/>
              <a:t>: relation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(x, y) of the triangle query</a:t>
            </a:r>
          </a:p>
          <a:p>
            <a:pPr lvl="1"/>
            <a:r>
              <a:rPr lang="en-US" sz="2000" dirty="0" smtClean="0"/>
              <a:t>Ideal load </a:t>
            </a:r>
            <a:r>
              <a:rPr lang="en-US" sz="2000" b="1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 = M / #cells = M/p</a:t>
            </a:r>
            <a:r>
              <a:rPr lang="en-US" sz="2000" baseline="30000" dirty="0" smtClean="0"/>
              <a:t>2/3</a:t>
            </a:r>
          </a:p>
          <a:p>
            <a:pPr lvl="1"/>
            <a:r>
              <a:rPr lang="en-US" sz="2000" dirty="0" smtClean="0"/>
              <a:t>If  </a:t>
            </a:r>
            <a:r>
              <a:rPr lang="en-US" sz="2000" b="1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/>
              <a:t> has a single value in the x-column, the load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will instead be M/p</a:t>
            </a:r>
            <a:r>
              <a:rPr lang="en-US" sz="2000" baseline="30000" dirty="0" smtClean="0"/>
              <a:t>1/3</a:t>
            </a:r>
            <a:endParaRPr lang="en-US" sz="2000" dirty="0" smtClean="0"/>
          </a:p>
          <a:p>
            <a:pPr lvl="1"/>
            <a:r>
              <a:rPr lang="en-US" sz="2000" dirty="0" smtClean="0"/>
              <a:t>The load will be O(M/p</a:t>
            </a:r>
            <a:r>
              <a:rPr lang="en-US" sz="2000" baseline="30000" dirty="0" smtClean="0"/>
              <a:t>2/3</a:t>
            </a:r>
            <a:r>
              <a:rPr lang="en-US" sz="2000" dirty="0" smtClean="0"/>
              <a:t>) if each value appears</a:t>
            </a:r>
          </a:p>
          <a:p>
            <a:pPr marL="457200" lvl="1" indent="0">
              <a:buNone/>
            </a:pPr>
            <a:r>
              <a:rPr lang="en-US" sz="2000" dirty="0" smtClean="0"/>
              <a:t>      in the x and y columns at most M/p</a:t>
            </a:r>
            <a:r>
              <a:rPr lang="en-US" sz="2000" baseline="30000" dirty="0" smtClean="0"/>
              <a:t>1/3</a:t>
            </a:r>
            <a:r>
              <a:rPr lang="en-US" sz="2000" dirty="0" smtClean="0"/>
              <a:t> times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12</a:t>
            </a:fld>
            <a:endParaRPr lang="en-US">
              <a:latin typeface="Cambria"/>
              <a:cs typeface="Cambria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37" y="2393065"/>
            <a:ext cx="1319175" cy="81247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10766"/>
              </p:ext>
            </p:extLst>
          </p:nvPr>
        </p:nvGraphicFramePr>
        <p:xfrm>
          <a:off x="6696927" y="4104270"/>
          <a:ext cx="138778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947"/>
                <a:gridCol w="346947"/>
                <a:gridCol w="346947"/>
                <a:gridCol w="346947"/>
              </a:tblGrid>
              <a:tr h="336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6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6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6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52579" y="3600065"/>
            <a:ext cx="55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 smtClean="0"/>
              <a:t>1/3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7895" y="4648835"/>
            <a:ext cx="55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2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Analysis of Hypercube </a:t>
            </a:r>
            <a:r>
              <a:rPr lang="en-US" cap="small" dirty="0" smtClean="0">
                <a:latin typeface="Cambria"/>
                <a:cs typeface="Cambria"/>
              </a:rPr>
              <a:t>(2)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55985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general, a </a:t>
            </a:r>
            <a:r>
              <a:rPr lang="en-US" sz="2400" dirty="0" smtClean="0"/>
              <a:t>relation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C00000"/>
                </a:solidFill>
              </a:rPr>
              <a:t>skew-free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to </a:t>
            </a:r>
            <a:r>
              <a:rPr lang="en-US" sz="2400" b="1" dirty="0" smtClean="0"/>
              <a:t>p </a:t>
            </a:r>
            <a:r>
              <a:rPr lang="en-US" sz="2400" dirty="0" smtClean="0"/>
              <a:t>if for any subset of variables </a:t>
            </a:r>
            <a:r>
              <a:rPr lang="en-US" sz="2400" b="1" dirty="0" smtClean="0"/>
              <a:t>x </a:t>
            </a:r>
            <a:r>
              <a:rPr lang="en-US" sz="2400" dirty="0" smtClean="0"/>
              <a:t>of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j</a:t>
            </a:r>
            <a:r>
              <a:rPr lang="en-US" sz="2400" b="1" dirty="0" smtClean="0"/>
              <a:t>)</a:t>
            </a:r>
            <a:r>
              <a:rPr lang="en-US" sz="2400" dirty="0" smtClean="0"/>
              <a:t>, </a:t>
            </a:r>
            <a:r>
              <a:rPr lang="en-US" sz="2400" dirty="0" smtClean="0"/>
              <a:t>every </a:t>
            </a:r>
            <a:r>
              <a:rPr lang="en-US" sz="2400" dirty="0" smtClean="0"/>
              <a:t>value appears at most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0"/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lvl="0"/>
            <a:r>
              <a:rPr lang="en-US" sz="2400" dirty="0" smtClean="0"/>
              <a:t>If every relation is skew-free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</a:t>
            </a:r>
            <a:r>
              <a:rPr lang="en-US" sz="2400" b="1" dirty="0" smtClean="0"/>
              <a:t>p </a:t>
            </a:r>
            <a:r>
              <a:rPr lang="en-US" sz="2400" dirty="0" smtClean="0"/>
              <a:t>then the maximum load of the HYPERCUBE algorithm is:</a:t>
            </a: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13</a:t>
            </a:fld>
            <a:endParaRPr lang="en-US">
              <a:latin typeface="Cambria"/>
              <a:cs typeface="Cambria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87" y="4887773"/>
            <a:ext cx="3175525" cy="94938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81" y="2652717"/>
            <a:ext cx="1211560" cy="7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Analysis of Hypercube </a:t>
            </a:r>
            <a:r>
              <a:rPr lang="en-US" cap="small" dirty="0" smtClean="0">
                <a:latin typeface="Cambria"/>
                <a:cs typeface="Cambria"/>
              </a:rPr>
              <a:t>(3)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468697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dirty="0" smtClean="0"/>
              <a:t>maximum load of the HYPERCUBE algorithm is always bounded by</a:t>
            </a:r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  <a:p>
            <a:pPr lvl="0"/>
            <a:r>
              <a:rPr lang="en-US" sz="2400" dirty="0" smtClean="0"/>
              <a:t>Join with </a:t>
            </a:r>
            <a:r>
              <a:rPr lang="en-US" sz="2400" dirty="0" smtClean="0"/>
              <a:t>shares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 =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=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= p</a:t>
            </a:r>
            <a:r>
              <a:rPr lang="en-US" sz="2400" baseline="30000" dirty="0" smtClean="0"/>
              <a:t>1/3</a:t>
            </a:r>
            <a:endParaRPr lang="en-US" sz="2400" dirty="0"/>
          </a:p>
          <a:p>
            <a:pPr lvl="1"/>
            <a:r>
              <a:rPr lang="en-US" sz="2400" dirty="0" smtClean="0"/>
              <a:t>For a </a:t>
            </a:r>
            <a:r>
              <a:rPr lang="en-US" sz="2400" dirty="0" smtClean="0"/>
              <a:t>skew-free </a:t>
            </a:r>
            <a:r>
              <a:rPr lang="en-US" sz="2400" dirty="0" smtClean="0"/>
              <a:t>database</a:t>
            </a:r>
            <a:r>
              <a:rPr lang="en-US" sz="2400" dirty="0" smtClean="0"/>
              <a:t>, the load is O</a:t>
            </a:r>
            <a:r>
              <a:rPr lang="en-US" sz="2400" dirty="0" smtClean="0"/>
              <a:t>(M/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2/3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Otherwise, </a:t>
            </a:r>
            <a:r>
              <a:rPr lang="en-US" sz="2400" dirty="0" smtClean="0"/>
              <a:t>the load is </a:t>
            </a:r>
            <a:r>
              <a:rPr lang="en-US" sz="2400" dirty="0" smtClean="0"/>
              <a:t>always bounded by O(M/</a:t>
            </a:r>
            <a:r>
              <a:rPr lang="en-US" sz="2400" dirty="0" smtClean="0"/>
              <a:t>p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14</a:t>
            </a:fld>
            <a:endParaRPr lang="en-US">
              <a:latin typeface="Cambria"/>
              <a:cs typeface="Cambria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75" y="2575123"/>
            <a:ext cx="3301950" cy="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Computing The Shares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7694989" cy="1305005"/>
          </a:xfrm>
        </p:spPr>
        <p:txBody>
          <a:bodyPr>
            <a:normAutofit/>
          </a:bodyPr>
          <a:lstStyle/>
          <a:p>
            <a:r>
              <a:rPr lang="sv-SE" sz="2400" dirty="0" smtClean="0">
                <a:latin typeface="Cambria"/>
                <a:cs typeface="Cambria"/>
              </a:rPr>
              <a:t>The </a:t>
            </a:r>
            <a:r>
              <a:rPr lang="sv-SE" sz="2400" dirty="0" smtClean="0">
                <a:latin typeface="Cambria"/>
                <a:cs typeface="Cambria"/>
              </a:rPr>
              <a:t>optimal </a:t>
            </a:r>
            <a:r>
              <a:rPr lang="sv-SE" sz="2400" dirty="0" err="1" smtClean="0">
                <a:solidFill>
                  <a:srgbClr val="C00000"/>
                </a:solidFill>
                <a:latin typeface="Cambria"/>
                <a:cs typeface="Cambria"/>
              </a:rPr>
              <a:t>shares</a:t>
            </a:r>
            <a:r>
              <a:rPr lang="sv-SE" sz="2400" dirty="0" smtClean="0">
                <a:solidFill>
                  <a:srgbClr val="C00000"/>
                </a:solidFill>
                <a:latin typeface="Cambria"/>
                <a:cs typeface="Cambria"/>
              </a:rPr>
              <a:t>                  </a:t>
            </a:r>
            <a:r>
              <a:rPr lang="sv-SE" sz="2400" dirty="0" err="1" smtClean="0">
                <a:latin typeface="Cambria"/>
                <a:cs typeface="Cambria"/>
              </a:rPr>
              <a:t>are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computed</a:t>
            </a:r>
            <a:r>
              <a:rPr lang="sv-SE" sz="2400" dirty="0" smtClean="0">
                <a:latin typeface="Cambria"/>
                <a:cs typeface="Cambria"/>
              </a:rPr>
              <a:t> by </a:t>
            </a:r>
            <a:r>
              <a:rPr lang="sv-SE" sz="2400" dirty="0" err="1" smtClean="0">
                <a:latin typeface="Cambria"/>
                <a:cs typeface="Cambria"/>
              </a:rPr>
              <a:t>solving</a:t>
            </a:r>
            <a:r>
              <a:rPr lang="sv-SE" sz="2400" dirty="0" smtClean="0">
                <a:latin typeface="Cambria"/>
                <a:cs typeface="Cambria"/>
              </a:rPr>
              <a:t> a </a:t>
            </a:r>
            <a:r>
              <a:rPr lang="sv-SE" sz="2400" dirty="0" err="1" smtClean="0">
                <a:solidFill>
                  <a:srgbClr val="C00000"/>
                </a:solidFill>
                <a:latin typeface="Cambria"/>
                <a:cs typeface="Cambria"/>
              </a:rPr>
              <a:t>Linear</a:t>
            </a:r>
            <a:r>
              <a:rPr lang="sv-SE" sz="2400" dirty="0" smtClean="0">
                <a:solidFill>
                  <a:srgbClr val="C00000"/>
                </a:solidFill>
                <a:latin typeface="Cambria"/>
                <a:cs typeface="Cambria"/>
              </a:rPr>
              <a:t> Program (LP)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15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57" y="3272119"/>
            <a:ext cx="5289645" cy="234409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83" y="1798338"/>
            <a:ext cx="1018136" cy="2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Analysis of </a:t>
            </a:r>
            <a:r>
              <a:rPr lang="en-US" cap="small" dirty="0" err="1" smtClean="0">
                <a:latin typeface="Cambria"/>
                <a:cs typeface="Cambria"/>
              </a:rPr>
              <a:t>HyperCube</a:t>
            </a:r>
            <a:endParaRPr lang="en-US" cap="small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16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45117"/>
            <a:ext cx="7694890" cy="2677656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 smtClean="0">
                <a:latin typeface="Cambria"/>
                <a:cs typeface="Cambria"/>
              </a:rPr>
              <a:t>Theorem</a:t>
            </a:r>
            <a:r>
              <a:rPr lang="en-US" sz="2400" b="1" dirty="0" smtClean="0"/>
              <a:t> </a:t>
            </a:r>
            <a:r>
              <a:rPr lang="en-US" sz="2400" dirty="0" smtClean="0"/>
              <a:t>For a conjunctive query </a:t>
            </a:r>
            <a:r>
              <a:rPr lang="en-US" sz="2400" b="1" dirty="0">
                <a:solidFill>
                  <a:srgbClr val="000000"/>
                </a:solidFill>
              </a:rPr>
              <a:t>Q</a:t>
            </a:r>
            <a:r>
              <a:rPr lang="en-US" sz="2400" dirty="0" smtClean="0"/>
              <a:t>, where relation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j</a:t>
            </a:r>
            <a:r>
              <a:rPr lang="en-US" sz="2400" dirty="0" smtClean="0"/>
              <a:t> has size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C00000"/>
                </a:solidFill>
              </a:rPr>
              <a:t>skew-free</a:t>
            </a:r>
            <a:r>
              <a:rPr lang="en-US" sz="2400" dirty="0" smtClean="0"/>
              <a:t>, </a:t>
            </a:r>
            <a:r>
              <a:rPr lang="en-US" sz="2400" dirty="0" smtClean="0"/>
              <a:t>there exist shares such that the </a:t>
            </a:r>
            <a:r>
              <a:rPr lang="en-US" sz="2400" dirty="0" smtClean="0"/>
              <a:t>HYPERCUBE algorithm </a:t>
            </a:r>
            <a:r>
              <a:rPr lang="en-US" sz="2400" dirty="0" smtClean="0"/>
              <a:t>runs with maximum load</a:t>
            </a:r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			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42639"/>
            <a:ext cx="8229600" cy="87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cs typeface="Cambria"/>
              </a:rPr>
              <a:t>By 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using an LP duality argument, we can prove that the load 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matches the lower bound</a:t>
            </a:r>
            <a:endParaRPr lang="en-US" sz="2400" b="1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333458"/>
            <a:ext cx="8229600" cy="87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cs typeface="Cambria"/>
              </a:rPr>
              <a:t>p</a:t>
            </a:r>
            <a:r>
              <a:rPr lang="en-US" sz="2400" b="1" dirty="0" err="1" smtClean="0">
                <a:cs typeface="Cambria"/>
              </a:rPr>
              <a:t>k</a:t>
            </a:r>
            <a:r>
              <a:rPr lang="en-US" sz="2400" b="1" dirty="0" smtClean="0">
                <a:cs typeface="Cambria"/>
              </a:rPr>
              <a:t>(Q)</a:t>
            </a:r>
            <a:r>
              <a:rPr lang="en-US" sz="2400" dirty="0" smtClean="0">
                <a:cs typeface="Cambria"/>
              </a:rPr>
              <a:t> = set of all fractional edge </a:t>
            </a:r>
            <a:r>
              <a:rPr lang="en-US" sz="2400" dirty="0" err="1" smtClean="0">
                <a:cs typeface="Cambria"/>
              </a:rPr>
              <a:t>packings</a:t>
            </a:r>
            <a:endParaRPr lang="en-US" sz="2400" b="1" dirty="0">
              <a:solidFill>
                <a:srgbClr val="000000"/>
              </a:solidFill>
              <a:cs typeface="Cambria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6" y="3742205"/>
            <a:ext cx="5162376" cy="10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8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Edge </a:t>
            </a:r>
            <a:r>
              <a:rPr lang="en-US" cap="small" dirty="0" err="1" smtClean="0">
                <a:latin typeface="Cambria"/>
                <a:cs typeface="Cambria"/>
              </a:rPr>
              <a:t>Packings</a:t>
            </a:r>
            <a:r>
              <a:rPr lang="en-US" cap="small" dirty="0" smtClean="0">
                <a:latin typeface="Cambria"/>
                <a:cs typeface="Cambria"/>
              </a:rPr>
              <a:t> </a:t>
            </a:r>
            <a:r>
              <a:rPr lang="en-US" cap="small" dirty="0" smtClean="0">
                <a:latin typeface="Cambria"/>
                <a:cs typeface="Cambria"/>
              </a:rPr>
              <a:t>For The Triangle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17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91538"/>
              </p:ext>
            </p:extLst>
          </p:nvPr>
        </p:nvGraphicFramePr>
        <p:xfrm>
          <a:off x="1542285" y="3699518"/>
          <a:ext cx="4860332" cy="2387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166"/>
                <a:gridCol w="2430166"/>
              </a:tblGrid>
              <a:tr h="4861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Egde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packing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u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Load (asymptotic)</a:t>
                      </a:r>
                      <a:endParaRPr lang="en-US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470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(1/2,</a:t>
                      </a:r>
                      <a:r>
                        <a:rPr lang="en-US" baseline="0" dirty="0" smtClean="0">
                          <a:latin typeface="+mn-lt"/>
                        </a:rPr>
                        <a:t> 1/2</a:t>
                      </a:r>
                      <a:r>
                        <a:rPr lang="en-US" dirty="0" smtClean="0">
                          <a:latin typeface="+mn-lt"/>
                        </a:rPr>
                        <a:t>, 1/2)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(M</a:t>
                      </a:r>
                      <a:r>
                        <a:rPr lang="en-US" baseline="-25000" dirty="0" smtClean="0">
                          <a:latin typeface="+mn-lt"/>
                        </a:rPr>
                        <a:t>R</a:t>
                      </a:r>
                      <a:r>
                        <a:rPr lang="en-US" baseline="0" dirty="0" smtClean="0">
                          <a:latin typeface="+mn-lt"/>
                        </a:rPr>
                        <a:t>M</a:t>
                      </a:r>
                      <a:r>
                        <a:rPr lang="en-US" baseline="-25000" dirty="0" smtClean="0">
                          <a:latin typeface="+mn-lt"/>
                        </a:rPr>
                        <a:t>S</a:t>
                      </a:r>
                      <a:r>
                        <a:rPr lang="en-US" baseline="0" dirty="0" smtClean="0">
                          <a:latin typeface="+mn-lt"/>
                        </a:rPr>
                        <a:t>M</a:t>
                      </a:r>
                      <a:r>
                        <a:rPr lang="en-US" baseline="-25000" dirty="0" smtClean="0">
                          <a:latin typeface="+mn-lt"/>
                        </a:rPr>
                        <a:t>T</a:t>
                      </a:r>
                      <a:r>
                        <a:rPr lang="en-US" dirty="0" smtClean="0">
                          <a:latin typeface="+mn-lt"/>
                        </a:rPr>
                        <a:t>)</a:t>
                      </a:r>
                      <a:r>
                        <a:rPr lang="en-US" baseline="30000" dirty="0" smtClean="0">
                          <a:latin typeface="+mn-lt"/>
                        </a:rPr>
                        <a:t>1/3</a:t>
                      </a:r>
                      <a:r>
                        <a:rPr lang="en-US" baseline="0" dirty="0" smtClean="0">
                          <a:latin typeface="+mn-lt"/>
                        </a:rPr>
                        <a:t>/p</a:t>
                      </a:r>
                      <a:r>
                        <a:rPr lang="en-US" baseline="30000" dirty="0" smtClean="0">
                          <a:latin typeface="+mn-lt"/>
                        </a:rPr>
                        <a:t>2/3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(1,0,0)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r>
                        <a:rPr lang="en-US" baseline="-25000" dirty="0" smtClean="0">
                          <a:latin typeface="+mn-lt"/>
                        </a:rPr>
                        <a:t>R</a:t>
                      </a:r>
                      <a:r>
                        <a:rPr lang="en-US" baseline="0" dirty="0" smtClean="0">
                          <a:latin typeface="+mn-lt"/>
                        </a:rPr>
                        <a:t>/p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4681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(0,1,0)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r>
                        <a:rPr lang="en-US" baseline="-25000" dirty="0" smtClean="0">
                          <a:latin typeface="+mn-lt"/>
                        </a:rPr>
                        <a:t>S</a:t>
                      </a:r>
                      <a:r>
                        <a:rPr lang="en-US" baseline="0" dirty="0" smtClean="0">
                          <a:latin typeface="+mn-lt"/>
                        </a:rPr>
                        <a:t>/p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528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(0,0,1)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</a:t>
                      </a:r>
                      <a:r>
                        <a:rPr lang="en-US" baseline="-25000" dirty="0" smtClean="0">
                          <a:latin typeface="+mn-lt"/>
                        </a:rPr>
                        <a:t>T</a:t>
                      </a:r>
                      <a:r>
                        <a:rPr lang="en-US" baseline="0" dirty="0" smtClean="0">
                          <a:latin typeface="+mn-lt"/>
                        </a:rPr>
                        <a:t>/p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85564" y="172771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56379" y="2734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72756" y="283508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807448" y="2734991"/>
            <a:ext cx="3168117" cy="52147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222650">
            <a:off x="2656045" y="2238821"/>
            <a:ext cx="2591592" cy="55478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87102" y="20994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mbria"/>
              </a:rPr>
              <a:t>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1193" y="3256469"/>
            <a:ext cx="30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cs typeface="Cambria"/>
              </a:rPr>
              <a:t>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6494" y="2071005"/>
            <a:ext cx="3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cs typeface="Cambria"/>
              </a:rPr>
              <a:t>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7071349">
            <a:off x="1710392" y="2190473"/>
            <a:ext cx="2391877" cy="5233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22974" y="1727713"/>
            <a:ext cx="373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mbria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x, y, 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z) 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= </a:t>
            </a:r>
            <a:r>
              <a:rPr lang="en-US" sz="2000" b="1" dirty="0">
                <a:solidFill>
                  <a:srgbClr val="FF0000"/>
                </a:solidFill>
                <a:cs typeface="Cambria"/>
              </a:rPr>
              <a:t>R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(x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, y)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, </a:t>
            </a:r>
            <a:r>
              <a:rPr lang="en-US" sz="2000" b="1" dirty="0">
                <a:solidFill>
                  <a:srgbClr val="3366FF"/>
                </a:solidFill>
                <a:cs typeface="Cambria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(y, z)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, </a:t>
            </a:r>
            <a:r>
              <a:rPr lang="en-US" sz="2000" b="1" dirty="0">
                <a:solidFill>
                  <a:srgbClr val="008000"/>
                </a:solidFill>
                <a:cs typeface="Cambria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(z, x)</a:t>
            </a:r>
            <a:endParaRPr lang="en-US" sz="2000" dirty="0">
              <a:solidFill>
                <a:srgbClr val="000000"/>
              </a:solidFill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772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The Presence of Skew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094337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 simple join</a:t>
            </a:r>
          </a:p>
          <a:p>
            <a:pPr marL="0" lv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/>
              <a:t>Q</a:t>
            </a:r>
            <a:r>
              <a:rPr lang="en-US" sz="2400" dirty="0" smtClean="0"/>
              <a:t>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b="1" dirty="0" smtClean="0">
                <a:solidFill>
                  <a:srgbClr val="008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(x, z), </a:t>
            </a:r>
            <a:r>
              <a:rPr lang="en-US" sz="2400" b="1" dirty="0" smtClean="0">
                <a:solidFill>
                  <a:srgbClr val="0000FF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(y, z) </a:t>
            </a:r>
          </a:p>
          <a:p>
            <a:pPr lvl="0"/>
            <a:r>
              <a:rPr lang="en-US" sz="2400" dirty="0" smtClean="0"/>
              <a:t>Optimal </a:t>
            </a:r>
            <a:r>
              <a:rPr lang="en-US" sz="2400" dirty="0" smtClean="0">
                <a:solidFill>
                  <a:srgbClr val="C00000"/>
                </a:solidFill>
              </a:rPr>
              <a:t>shares</a:t>
            </a:r>
            <a:r>
              <a:rPr lang="en-US" sz="2400" dirty="0" smtClean="0"/>
              <a:t> 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 =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= 1,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= p</a:t>
            </a:r>
          </a:p>
          <a:p>
            <a:pPr lvl="1"/>
            <a:r>
              <a:rPr lang="en-US" sz="2400" dirty="0" smtClean="0"/>
              <a:t>Standard parallel </a:t>
            </a:r>
            <a:r>
              <a:rPr lang="en-US" sz="2400" dirty="0" smtClean="0">
                <a:solidFill>
                  <a:srgbClr val="000000"/>
                </a:solidFill>
              </a:rPr>
              <a:t>hash-join</a:t>
            </a:r>
          </a:p>
          <a:p>
            <a:pPr lvl="1"/>
            <a:r>
              <a:rPr lang="en-US" sz="2400" dirty="0" smtClean="0"/>
              <a:t>If the database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C00000"/>
                </a:solidFill>
              </a:rPr>
              <a:t>no skew</a:t>
            </a:r>
            <a:r>
              <a:rPr lang="en-US" sz="2400" dirty="0" smtClean="0"/>
              <a:t>, L = O(max{M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} /</a:t>
            </a:r>
            <a:r>
              <a:rPr lang="en-US" sz="2400" dirty="0" smtClean="0"/>
              <a:t>p)</a:t>
            </a:r>
          </a:p>
          <a:p>
            <a:pPr lvl="1"/>
            <a:r>
              <a:rPr lang="en-US" sz="2400" dirty="0" smtClean="0"/>
              <a:t>If it is </a:t>
            </a:r>
            <a:r>
              <a:rPr lang="en-US" sz="2400" dirty="0" smtClean="0">
                <a:solidFill>
                  <a:srgbClr val="C00000"/>
                </a:solidFill>
              </a:rPr>
              <a:t>skewed</a:t>
            </a:r>
            <a:r>
              <a:rPr lang="en-US" sz="2400" dirty="0" smtClean="0"/>
              <a:t>, the load can be as bad as O(M) </a:t>
            </a:r>
            <a:r>
              <a:rPr lang="en-US" sz="2400" dirty="0" smtClean="0"/>
              <a:t>(all tuples are sent to the same server)</a:t>
            </a:r>
          </a:p>
          <a:p>
            <a:pPr lvl="0"/>
            <a:r>
              <a:rPr lang="en-US" sz="2400" dirty="0"/>
              <a:t>For any value h of </a:t>
            </a:r>
            <a:r>
              <a:rPr lang="en-US" sz="2400" dirty="0">
                <a:solidFill>
                  <a:srgbClr val="C00000"/>
                </a:solidFill>
              </a:rPr>
              <a:t>z</a:t>
            </a:r>
            <a:r>
              <a:rPr lang="en-US" sz="2400" dirty="0"/>
              <a:t>, </a:t>
            </a:r>
            <a:r>
              <a:rPr lang="en-US" sz="2400" b="1" dirty="0" err="1"/>
              <a:t>m</a:t>
            </a:r>
            <a:r>
              <a:rPr lang="en-US" sz="2400" b="1" baseline="-25000" dirty="0" err="1"/>
              <a:t>j</a:t>
            </a:r>
            <a:r>
              <a:rPr lang="en-US" sz="2400" b="1" dirty="0"/>
              <a:t>(h) </a:t>
            </a:r>
            <a:r>
              <a:rPr lang="en-US" sz="2400" dirty="0"/>
              <a:t>= frequency of h in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j</a:t>
            </a:r>
            <a:endParaRPr lang="en-US" sz="2400" b="1" baseline="-25000" dirty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18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7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Skew-</a:t>
            </a:r>
            <a:r>
              <a:rPr lang="en-US" cap="small" dirty="0">
                <a:latin typeface="Cambria"/>
                <a:cs typeface="Cambria"/>
              </a:rPr>
              <a:t>A</a:t>
            </a:r>
            <a:r>
              <a:rPr lang="en-US" cap="small" dirty="0" smtClean="0">
                <a:latin typeface="Cambria"/>
                <a:cs typeface="Cambria"/>
              </a:rPr>
              <a:t>ware Join (1)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0943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Q</a:t>
            </a:r>
            <a:r>
              <a:rPr lang="en-US" sz="2400" dirty="0" smtClean="0"/>
              <a:t>(</a:t>
            </a:r>
            <a:r>
              <a:rPr lang="en-US" sz="2400" dirty="0" err="1"/>
              <a:t>x,y,z</a:t>
            </a:r>
            <a:r>
              <a:rPr lang="en-US" sz="2400" dirty="0"/>
              <a:t>) = </a:t>
            </a:r>
            <a:r>
              <a:rPr lang="en-US" sz="2400" b="1" dirty="0">
                <a:solidFill>
                  <a:srgbClr val="008000"/>
                </a:solidFill>
              </a:rPr>
              <a:t>S</a:t>
            </a:r>
            <a:r>
              <a:rPr lang="en-US" sz="2400" b="1" baseline="-25000" dirty="0">
                <a:solidFill>
                  <a:srgbClr val="008000"/>
                </a:solidFill>
              </a:rPr>
              <a:t>1</a:t>
            </a:r>
            <a:r>
              <a:rPr lang="en-US" sz="2400" dirty="0"/>
              <a:t>(x, z), </a:t>
            </a:r>
            <a:r>
              <a:rPr lang="en-US" sz="2400" b="1" dirty="0">
                <a:solidFill>
                  <a:srgbClr val="0000FF"/>
                </a:solidFill>
              </a:rPr>
              <a:t>S</a:t>
            </a:r>
            <a:r>
              <a:rPr lang="en-US" sz="2400" b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(y, z) </a:t>
            </a:r>
          </a:p>
          <a:p>
            <a:pPr lvl="0"/>
            <a:r>
              <a:rPr lang="en-US" sz="2400" b="1" dirty="0" smtClean="0"/>
              <a:t>Idea: </a:t>
            </a:r>
            <a:r>
              <a:rPr lang="en-US" sz="2400" dirty="0" smtClean="0"/>
              <a:t>identify the heavy hitters and treat them differently</a:t>
            </a:r>
          </a:p>
          <a:p>
            <a:pPr lvl="0"/>
            <a:r>
              <a:rPr lang="en-US" sz="2400" dirty="0" smtClean="0"/>
              <a:t>h is a </a:t>
            </a:r>
            <a:r>
              <a:rPr lang="en-US" sz="2400" dirty="0" smtClean="0">
                <a:solidFill>
                  <a:srgbClr val="C00000"/>
                </a:solidFill>
              </a:rPr>
              <a:t>heavy hitter </a:t>
            </a:r>
            <a:r>
              <a:rPr lang="en-US" sz="2400" dirty="0" smtClean="0"/>
              <a:t>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(h) &gt; </a:t>
            </a:r>
            <a:r>
              <a:rPr lang="en-US" sz="2400" dirty="0" err="1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/p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C00000"/>
                </a:solidFill>
              </a:rPr>
              <a:t>light</a:t>
            </a:r>
            <a:r>
              <a:rPr lang="en-US" sz="2400" dirty="0" smtClean="0"/>
              <a:t> otherwise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b="1" dirty="0" smtClean="0"/>
              <a:t>CASE 1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LIGHT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For all light values h, run the </a:t>
            </a:r>
            <a:r>
              <a:rPr lang="en-US" sz="2400" dirty="0" err="1" smtClean="0"/>
              <a:t>HyperCube</a:t>
            </a:r>
            <a:r>
              <a:rPr lang="en-US" sz="2400" dirty="0" smtClean="0"/>
              <a:t> algorithm (hash-join on z) on all </a:t>
            </a:r>
            <a:r>
              <a:rPr lang="en-US" sz="2400" b="1" dirty="0" smtClean="0"/>
              <a:t>p </a:t>
            </a:r>
            <a:r>
              <a:rPr lang="en-US" sz="2400" dirty="0" smtClean="0"/>
              <a:t>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19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0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 Motivation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03038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/>
                <a:cs typeface="Cambria"/>
              </a:rPr>
              <a:t>Understand the complexity of </a:t>
            </a:r>
            <a:r>
              <a:rPr lang="en-US" sz="2400" dirty="0" smtClean="0">
                <a:solidFill>
                  <a:srgbClr val="C00000"/>
                </a:solidFill>
                <a:latin typeface="Cambria"/>
                <a:cs typeface="Cambria"/>
              </a:rPr>
              <a:t>parallel query processing </a:t>
            </a:r>
            <a:r>
              <a:rPr lang="en-US" sz="2400" dirty="0" smtClean="0">
                <a:latin typeface="Cambria"/>
                <a:cs typeface="Cambria"/>
              </a:rPr>
              <a:t>on big data</a:t>
            </a:r>
          </a:p>
          <a:p>
            <a:pPr lvl="1"/>
            <a:r>
              <a:rPr lang="en-US" sz="2000" dirty="0" smtClean="0">
                <a:latin typeface="Cambria"/>
                <a:cs typeface="Cambria"/>
              </a:rPr>
              <a:t>on </a:t>
            </a:r>
            <a:r>
              <a:rPr lang="en-US" sz="2000" dirty="0" smtClean="0">
                <a:solidFill>
                  <a:srgbClr val="C00000"/>
                </a:solidFill>
                <a:latin typeface="Cambria"/>
                <a:cs typeface="Cambria"/>
              </a:rPr>
              <a:t>shared-nothing</a:t>
            </a:r>
            <a:r>
              <a:rPr lang="en-US" sz="2000" dirty="0" smtClean="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lang="en-US" sz="2000" dirty="0" smtClean="0">
                <a:latin typeface="Cambria"/>
                <a:cs typeface="Cambria"/>
              </a:rPr>
              <a:t>architectures </a:t>
            </a:r>
            <a:r>
              <a:rPr lang="en-US" sz="2000" dirty="0" smtClean="0">
                <a:latin typeface="Cambria"/>
                <a:cs typeface="Cambria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ambria"/>
                <a:cs typeface="Cambria"/>
              </a:rPr>
              <a:t>e.g. </a:t>
            </a:r>
            <a:r>
              <a:rPr lang="en-US" sz="2000" dirty="0" err="1" smtClean="0">
                <a:solidFill>
                  <a:srgbClr val="008000"/>
                </a:solidFill>
                <a:latin typeface="Cambria"/>
                <a:cs typeface="Cambria"/>
              </a:rPr>
              <a:t>MapReduce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)</a:t>
            </a:r>
          </a:p>
          <a:p>
            <a:pPr lvl="1"/>
            <a:r>
              <a:rPr lang="en-US" sz="2000" dirty="0">
                <a:latin typeface="Cambria"/>
                <a:cs typeface="Cambria"/>
              </a:rPr>
              <a:t>e</a:t>
            </a:r>
            <a:r>
              <a:rPr lang="en-US" sz="2000" dirty="0" smtClean="0">
                <a:latin typeface="Cambria"/>
                <a:cs typeface="Cambria"/>
              </a:rPr>
              <a:t>ven in the presence of </a:t>
            </a:r>
            <a:r>
              <a:rPr lang="en-US" sz="2000" dirty="0" smtClean="0">
                <a:solidFill>
                  <a:srgbClr val="C00000"/>
                </a:solidFill>
                <a:latin typeface="Cambria"/>
                <a:cs typeface="Cambria"/>
              </a:rPr>
              <a:t>data skew</a:t>
            </a:r>
          </a:p>
          <a:p>
            <a:pPr lvl="1"/>
            <a:endParaRPr lang="en-US" sz="2000" dirty="0" smtClean="0">
              <a:latin typeface="Cambria"/>
              <a:cs typeface="Cambri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Dominating parameters of computation: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Communication cost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Number of communication rounds</a:t>
            </a:r>
            <a:endParaRPr lang="en-US" sz="2000" dirty="0" smtClean="0">
              <a:latin typeface="Cambria"/>
              <a:cs typeface="Cambria"/>
            </a:endParaRPr>
          </a:p>
          <a:p>
            <a:endParaRPr lang="sv-SE" sz="2200" dirty="0">
              <a:solidFill>
                <a:srgbClr val="3366FF"/>
              </a:solidFill>
              <a:latin typeface="Cambria"/>
              <a:cs typeface="Cambria"/>
            </a:endParaRPr>
          </a:p>
          <a:p>
            <a:pPr lvl="1"/>
            <a:endParaRPr lang="sv-SE" sz="1800" dirty="0" smtClean="0">
              <a:solidFill>
                <a:srgbClr val="3366FF"/>
              </a:solidFill>
              <a:latin typeface="Cambria"/>
              <a:cs typeface="Cambria"/>
            </a:endParaRPr>
          </a:p>
          <a:p>
            <a:pPr lvl="1"/>
            <a:endParaRPr lang="en-US" sz="1800" dirty="0" smtClean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867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cs typeface="Cambria"/>
              </a:rPr>
              <a:t>Skew-Aware Join (2)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1"/>
            <a:ext cx="8229600" cy="3877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CASE 2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HEAVY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For any </a:t>
            </a:r>
            <a:r>
              <a:rPr lang="en-US" sz="2400" dirty="0" smtClean="0">
                <a:solidFill>
                  <a:srgbClr val="C00000"/>
                </a:solidFill>
              </a:rPr>
              <a:t>heavy hitter </a:t>
            </a:r>
            <a:r>
              <a:rPr lang="en-US" sz="2400" dirty="0" smtClean="0"/>
              <a:t>h (either in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or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Compute the </a:t>
            </a:r>
            <a:r>
              <a:rPr lang="en-US" sz="2400" b="1" dirty="0" smtClean="0">
                <a:solidFill>
                  <a:srgbClr val="000000"/>
                </a:solidFill>
              </a:rPr>
              <a:t>residual query </a:t>
            </a:r>
            <a:r>
              <a:rPr lang="en-US" sz="2400" dirty="0" smtClean="0">
                <a:solidFill>
                  <a:srgbClr val="000000"/>
                </a:solidFill>
              </a:rPr>
              <a:t>(a </a:t>
            </a:r>
            <a:r>
              <a:rPr lang="en-US" sz="2400" dirty="0" err="1" smtClean="0">
                <a:solidFill>
                  <a:srgbClr val="000000"/>
                </a:solidFill>
              </a:rPr>
              <a:t>cartesian</a:t>
            </a:r>
            <a:r>
              <a:rPr lang="en-US" sz="2400" dirty="0" smtClean="0">
                <a:solidFill>
                  <a:srgbClr val="000000"/>
                </a:solidFill>
              </a:rPr>
              <a:t> product)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dirty="0" smtClean="0">
                <a:solidFill>
                  <a:srgbClr val="000000"/>
                </a:solidFill>
              </a:rPr>
              <a:t>z\</a:t>
            </a:r>
            <a:r>
              <a:rPr lang="en-US" sz="2400" dirty="0" smtClean="0">
                <a:solidFill>
                  <a:srgbClr val="C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] = </a:t>
            </a:r>
            <a:r>
              <a:rPr lang="en-US" sz="2400" b="1" dirty="0" smtClean="0">
                <a:solidFill>
                  <a:srgbClr val="000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(x, </a:t>
            </a:r>
            <a:r>
              <a:rPr lang="en-US" sz="2400" dirty="0" smtClean="0">
                <a:solidFill>
                  <a:srgbClr val="C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), </a:t>
            </a:r>
            <a:r>
              <a:rPr lang="en-US" sz="2400" b="1" dirty="0" smtClean="0">
                <a:solidFill>
                  <a:srgbClr val="000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(y, </a:t>
            </a:r>
            <a:r>
              <a:rPr lang="en-US" sz="2400" dirty="0" smtClean="0">
                <a:solidFill>
                  <a:srgbClr val="C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using </a:t>
            </a:r>
            <a:r>
              <a:rPr lang="en-US" sz="2400" dirty="0" err="1" smtClean="0">
                <a:solidFill>
                  <a:srgbClr val="C00000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exclusive </a:t>
            </a:r>
            <a:r>
              <a:rPr lang="en-US" sz="2400" dirty="0" smtClean="0">
                <a:solidFill>
                  <a:srgbClr val="000000"/>
                </a:solidFill>
              </a:rPr>
              <a:t>servers.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Choose 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 such that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 sum of the </a:t>
            </a:r>
            <a:r>
              <a:rPr lang="en-US" sz="2000" dirty="0" err="1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O(p)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 load for every residual query </a:t>
            </a:r>
            <a:r>
              <a:rPr lang="en-US" sz="2000" b="1" dirty="0">
                <a:solidFill>
                  <a:srgbClr val="000000"/>
                </a:solidFill>
              </a:rPr>
              <a:t>Q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 smtClean="0">
                <a:solidFill>
                  <a:srgbClr val="000000"/>
                </a:solidFill>
              </a:rPr>
              <a:t>z\h] is </a:t>
            </a:r>
            <a:r>
              <a:rPr lang="en-US" sz="2000" dirty="0" smtClean="0">
                <a:solidFill>
                  <a:srgbClr val="000000"/>
                </a:solidFill>
              </a:rPr>
              <a:t>the same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20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Skew: Simple Join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21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1852819"/>
            <a:ext cx="769489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 smtClean="0">
                <a:latin typeface="Cambria"/>
                <a:cs typeface="Cambria"/>
              </a:rPr>
              <a:t>Theorem</a:t>
            </a:r>
            <a:r>
              <a:rPr lang="en-US" sz="2400" b="1" dirty="0" smtClean="0"/>
              <a:t> </a:t>
            </a:r>
            <a:r>
              <a:rPr lang="en-US" sz="2400" dirty="0" smtClean="0"/>
              <a:t>Any MPC algorithm that computes the </a:t>
            </a:r>
            <a:r>
              <a:rPr lang="en-US" sz="2400" dirty="0" smtClean="0">
                <a:solidFill>
                  <a:srgbClr val="C00000"/>
                </a:solidFill>
              </a:rPr>
              <a:t>join query</a:t>
            </a:r>
            <a:r>
              <a:rPr lang="en-US" sz="2400" b="1" dirty="0" smtClean="0"/>
              <a:t> </a:t>
            </a:r>
            <a:r>
              <a:rPr lang="en-US" sz="2400" dirty="0" smtClean="0"/>
              <a:t>in one round must satisfy: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sz="2400" dirty="0" smtClean="0"/>
              <a:t>			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The skew-aware join achieves the above optimal load</a:t>
            </a:r>
            <a:endParaRPr lang="en-US" sz="2400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74" y="2767113"/>
            <a:ext cx="5263523" cy="9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cs typeface="Cambria"/>
              </a:rPr>
              <a:t>Skew In Conjunctive Queries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1"/>
            <a:ext cx="8229600" cy="387705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For any conjunctive query </a:t>
            </a:r>
            <a:r>
              <a:rPr lang="en-US" sz="2400" b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 our algorithm computes the light values using HYPERCUBE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Since there is no skew, this part is optimal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For the heavy hitters, it considers the residual queries and assigns appropriately an exclusive number of servers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 values of the heavy hitters and their frequency must be known to the algorithm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22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6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cs typeface="Cambria"/>
              </a:rPr>
              <a:t>Conclusion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1"/>
            <a:ext cx="8229600" cy="387705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Summary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Upper and lower bounds for computing Conjunctive Queries in the MPC model in the presence of </a:t>
            </a:r>
            <a:r>
              <a:rPr lang="en-US" sz="2400" dirty="0" smtClean="0">
                <a:solidFill>
                  <a:srgbClr val="C00000"/>
                </a:solidFill>
              </a:rPr>
              <a:t>skew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Open Problems</a:t>
            </a:r>
          </a:p>
          <a:p>
            <a:r>
              <a:rPr lang="en-US" sz="2400" dirty="0" smtClean="0"/>
              <a:t>What is the load </a:t>
            </a:r>
            <a:r>
              <a:rPr lang="en-US" sz="2400" b="1" dirty="0" smtClean="0">
                <a:solidFill>
                  <a:srgbClr val="008000"/>
                </a:solidFill>
              </a:rPr>
              <a:t>L</a:t>
            </a:r>
            <a:r>
              <a:rPr lang="en-US" sz="2400" dirty="0" smtClean="0"/>
              <a:t> when we consider more rounds?</a:t>
            </a:r>
          </a:p>
          <a:p>
            <a:r>
              <a:rPr lang="en-US" sz="2400" dirty="0" smtClean="0"/>
              <a:t>How do other classes of queries behave?</a:t>
            </a:r>
            <a:endParaRPr lang="en-US" sz="2400" dirty="0"/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23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3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0415"/>
            <a:ext cx="8229600" cy="10248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ambria"/>
                <a:cs typeface="Cambria"/>
              </a:rPr>
              <a:t>	Thank you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24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3513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Duality: Edge Packing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776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cs typeface="Cambria"/>
              </a:rPr>
              <a:t>Fractional edge packing</a:t>
            </a:r>
            <a:r>
              <a:rPr lang="en-US" sz="2400" dirty="0" smtClean="0">
                <a:cs typeface="Cambria"/>
              </a:rPr>
              <a:t>: assign </a:t>
            </a:r>
            <a:r>
              <a:rPr lang="en-US" sz="2400" dirty="0" err="1" smtClean="0">
                <a:solidFill>
                  <a:srgbClr val="C00000"/>
                </a:solidFill>
                <a:cs typeface="Cambria"/>
              </a:rPr>
              <a:t>u</a:t>
            </a:r>
            <a:r>
              <a:rPr lang="en-US" sz="2400" baseline="-25000" dirty="0" err="1" smtClean="0">
                <a:solidFill>
                  <a:srgbClr val="C00000"/>
                </a:solidFill>
                <a:cs typeface="Cambria"/>
              </a:rPr>
              <a:t>j</a:t>
            </a:r>
            <a:r>
              <a:rPr lang="en-US" sz="2400" dirty="0" smtClean="0">
                <a:cs typeface="Cambria"/>
              </a:rPr>
              <a:t> to </a:t>
            </a:r>
            <a:r>
              <a:rPr lang="en-US" sz="2400" b="1" dirty="0" err="1" smtClean="0">
                <a:solidFill>
                  <a:srgbClr val="3366FF"/>
                </a:solidFill>
                <a:cs typeface="Cambria"/>
              </a:rPr>
              <a:t>S</a:t>
            </a:r>
            <a:r>
              <a:rPr lang="en-US" sz="2400" b="1" baseline="-25000" dirty="0" err="1" smtClean="0">
                <a:solidFill>
                  <a:srgbClr val="3366FF"/>
                </a:solidFill>
                <a:cs typeface="Cambria"/>
              </a:rPr>
              <a:t>j</a:t>
            </a:r>
            <a:r>
              <a:rPr lang="en-US" sz="2400" dirty="0" smtClean="0">
                <a:cs typeface="Cambria"/>
              </a:rPr>
              <a:t> such that for each variable </a:t>
            </a:r>
            <a:r>
              <a:rPr lang="en-US" sz="2400" dirty="0" smtClean="0">
                <a:solidFill>
                  <a:srgbClr val="C00000"/>
                </a:solidFill>
                <a:cs typeface="Cambria"/>
              </a:rPr>
              <a:t>x</a:t>
            </a:r>
            <a:r>
              <a:rPr lang="en-US" sz="2400" baseline="-25000" dirty="0" smtClean="0">
                <a:solidFill>
                  <a:srgbClr val="C00000"/>
                </a:solidFill>
                <a:cs typeface="Cambria"/>
              </a:rPr>
              <a:t>i</a:t>
            </a:r>
            <a:r>
              <a:rPr lang="en-US" sz="2400" dirty="0" smtClean="0">
                <a:cs typeface="Cambria"/>
              </a:rPr>
              <a:t>, the sum of edges that contain it</a:t>
            </a:r>
            <a:r>
              <a:rPr lang="en-US" sz="2400" dirty="0" smtClean="0">
                <a:solidFill>
                  <a:srgbClr val="C00000"/>
                </a:solidFill>
                <a:cs typeface="Cambria"/>
              </a:rPr>
              <a:t> </a:t>
            </a:r>
            <a:r>
              <a:rPr lang="en-US" sz="2400" dirty="0" smtClean="0">
                <a:cs typeface="Cambria"/>
              </a:rPr>
              <a:t>is at most 1</a:t>
            </a:r>
            <a:endParaRPr lang="en-US" sz="2400" b="1" dirty="0"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25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64363" y="3312129"/>
            <a:ext cx="3713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mbria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x, y, 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z) 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= </a:t>
            </a:r>
            <a:r>
              <a:rPr lang="en-US" sz="2000" b="1" dirty="0">
                <a:solidFill>
                  <a:srgbClr val="FF0000"/>
                </a:solidFill>
                <a:cs typeface="Cambria"/>
              </a:rPr>
              <a:t>R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(x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, y)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, </a:t>
            </a:r>
            <a:r>
              <a:rPr lang="en-US" sz="2000" b="1" dirty="0">
                <a:solidFill>
                  <a:srgbClr val="3366FF"/>
                </a:solidFill>
                <a:cs typeface="Cambria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(y, z)</a:t>
            </a:r>
            <a:r>
              <a:rPr lang="en-US" sz="2000" dirty="0">
                <a:solidFill>
                  <a:srgbClr val="000000"/>
                </a:solidFill>
                <a:cs typeface="Cambria"/>
              </a:rPr>
              <a:t>, </a:t>
            </a:r>
            <a:r>
              <a:rPr lang="en-US" sz="2000" b="1" dirty="0">
                <a:solidFill>
                  <a:srgbClr val="008000"/>
                </a:solidFill>
                <a:cs typeface="Cambria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cs typeface="Cambria"/>
              </a:rPr>
              <a:t>(z, x)</a:t>
            </a:r>
            <a:endParaRPr lang="en-US" sz="2000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7375" y="3907325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1/2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8444" y="279873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69259" y="3806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636" y="39061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520328" y="3806015"/>
            <a:ext cx="3168117" cy="52147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222650">
            <a:off x="3368925" y="3309845"/>
            <a:ext cx="2591592" cy="55478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9982" y="31705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mbria"/>
              </a:rPr>
              <a:t>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34073" y="4327493"/>
            <a:ext cx="30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cs typeface="Cambria"/>
              </a:rPr>
              <a:t>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9374" y="3142029"/>
            <a:ext cx="3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cs typeface="Cambria"/>
              </a:rPr>
              <a:t>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7071349">
            <a:off x="2423272" y="3261497"/>
            <a:ext cx="2391877" cy="5233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2616" y="3326695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1/2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4103" y="3170518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1/2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4589267"/>
            <a:ext cx="8229600" cy="116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cs typeface="Cambria"/>
              </a:rPr>
              <a:t>By </a:t>
            </a:r>
            <a:r>
              <a:rPr lang="en-US" sz="2400" dirty="0" smtClean="0">
                <a:solidFill>
                  <a:srgbClr val="C00000"/>
                </a:solidFill>
                <a:cs typeface="Cambria"/>
              </a:rPr>
              <a:t>duality</a:t>
            </a:r>
            <a:r>
              <a:rPr lang="en-US" sz="2400" dirty="0" smtClean="0">
                <a:cs typeface="Cambria"/>
              </a:rPr>
              <a:t>, the minimum value of the LP is equal to the maximum value, over all edge </a:t>
            </a:r>
            <a:r>
              <a:rPr lang="en-US" sz="2400" dirty="0" err="1" smtClean="0">
                <a:cs typeface="Cambria"/>
              </a:rPr>
              <a:t>packings</a:t>
            </a:r>
            <a:r>
              <a:rPr lang="en-US" sz="2400" dirty="0" smtClean="0">
                <a:cs typeface="Cambria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cs typeface="Cambria"/>
              </a:rPr>
              <a:t>pk</a:t>
            </a:r>
            <a:r>
              <a:rPr lang="en-US" sz="2400" dirty="0" smtClean="0">
                <a:solidFill>
                  <a:srgbClr val="C00000"/>
                </a:solidFill>
                <a:cs typeface="Cambria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cs typeface="Cambria"/>
              </a:rPr>
              <a:t>q</a:t>
            </a:r>
            <a:r>
              <a:rPr lang="en-US" sz="2400" dirty="0" smtClean="0">
                <a:solidFill>
                  <a:srgbClr val="C00000"/>
                </a:solidFill>
                <a:cs typeface="Cambria"/>
              </a:rPr>
              <a:t>)</a:t>
            </a:r>
            <a:r>
              <a:rPr lang="en-US" sz="2400" dirty="0" smtClean="0">
                <a:cs typeface="Cambria"/>
              </a:rPr>
              <a:t>, of  </a:t>
            </a:r>
            <a:endParaRPr lang="en-US" sz="2400" b="1" dirty="0">
              <a:cs typeface="Cambria"/>
            </a:endParaRPr>
          </a:p>
        </p:txBody>
      </p:sp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6" y="5455558"/>
            <a:ext cx="2469671" cy="9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73378" y="2787908"/>
            <a:ext cx="556249" cy="598287"/>
            <a:chOff x="871107" y="4523892"/>
            <a:chExt cx="556249" cy="598287"/>
          </a:xfrm>
        </p:grpSpPr>
        <p:sp>
          <p:nvSpPr>
            <p:cNvPr id="6" name="Rectangle 5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The MPC Model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6324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 proceeds in </a:t>
            </a:r>
            <a:r>
              <a:rPr lang="en-US" sz="2400" dirty="0" smtClean="0">
                <a:solidFill>
                  <a:srgbClr val="C00000"/>
                </a:solidFill>
              </a:rPr>
              <a:t>synchronous rounds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Local Computation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Global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3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273378" y="5758063"/>
            <a:ext cx="556249" cy="598287"/>
            <a:chOff x="871107" y="4523892"/>
            <a:chExt cx="556249" cy="598287"/>
          </a:xfrm>
        </p:grpSpPr>
        <p:sp>
          <p:nvSpPr>
            <p:cNvPr id="16" name="Rectangle 15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36" name="Can 35"/>
          <p:cNvSpPr/>
          <p:nvPr/>
        </p:nvSpPr>
        <p:spPr>
          <a:xfrm>
            <a:off x="1116489" y="4427930"/>
            <a:ext cx="451297" cy="51543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03" y="3873807"/>
            <a:ext cx="116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   INPUT</a:t>
            </a:r>
          </a:p>
          <a:p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smtClean="0">
                <a:solidFill>
                  <a:srgbClr val="008000"/>
                </a:solidFill>
              </a:rPr>
              <a:t>size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 M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>
            <a:endCxn id="45" idx="1"/>
          </p:cNvCxnSpPr>
          <p:nvPr/>
        </p:nvCxnSpPr>
        <p:spPr>
          <a:xfrm>
            <a:off x="2822803" y="3078590"/>
            <a:ext cx="1239537" cy="1054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062340" y="3834193"/>
            <a:ext cx="556249" cy="598287"/>
            <a:chOff x="871107" y="4523892"/>
            <a:chExt cx="556249" cy="598287"/>
          </a:xfrm>
        </p:grpSpPr>
        <p:sp>
          <p:nvSpPr>
            <p:cNvPr id="45" name="Rectangle 44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095535" y="5758406"/>
            <a:ext cx="556249" cy="598287"/>
            <a:chOff x="871107" y="4523892"/>
            <a:chExt cx="556249" cy="598287"/>
          </a:xfrm>
        </p:grpSpPr>
        <p:sp>
          <p:nvSpPr>
            <p:cNvPr id="48" name="Rectangle 47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234470" y="4724831"/>
            <a:ext cx="23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834142" y="4355499"/>
            <a:ext cx="1156132" cy="1709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73378" y="2789201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3378" y="5758406"/>
            <a:ext cx="32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37891" y="4056612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ound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1167" y="4056612"/>
            <a:ext cx="94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ound </a:t>
            </a:r>
            <a:r>
              <a:rPr lang="en-US" b="1" dirty="0" smtClean="0">
                <a:solidFill>
                  <a:srgbClr val="008000"/>
                </a:solidFill>
              </a:rPr>
              <a:t>r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410530" y="3004554"/>
            <a:ext cx="692303" cy="1350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492842" y="5114839"/>
            <a:ext cx="692303" cy="106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273378" y="3834614"/>
            <a:ext cx="556249" cy="598287"/>
            <a:chOff x="871107" y="4523892"/>
            <a:chExt cx="556249" cy="598287"/>
          </a:xfrm>
        </p:grpSpPr>
        <p:sp>
          <p:nvSpPr>
            <p:cNvPr id="62" name="Rectangle 61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2412313" y="4653601"/>
            <a:ext cx="23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3410" y="3834614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671497" y="4070032"/>
            <a:ext cx="513648" cy="519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083780" y="2789201"/>
            <a:ext cx="556249" cy="598287"/>
            <a:chOff x="871107" y="4523892"/>
            <a:chExt cx="556249" cy="598287"/>
          </a:xfrm>
        </p:grpSpPr>
        <p:sp>
          <p:nvSpPr>
            <p:cNvPr id="77" name="Rectangle 76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4076091" y="2791239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62340" y="3836290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95535" y="5758063"/>
            <a:ext cx="32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52908" y="4248235"/>
            <a:ext cx="63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 .   .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760128" y="2791239"/>
            <a:ext cx="556249" cy="598287"/>
            <a:chOff x="871107" y="4523892"/>
            <a:chExt cx="556249" cy="598287"/>
          </a:xfrm>
        </p:grpSpPr>
        <p:sp>
          <p:nvSpPr>
            <p:cNvPr id="87" name="Rectangle 86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6752439" y="2793277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748373" y="3829643"/>
            <a:ext cx="556249" cy="598287"/>
            <a:chOff x="871107" y="4523892"/>
            <a:chExt cx="556249" cy="598287"/>
          </a:xfrm>
        </p:grpSpPr>
        <p:sp>
          <p:nvSpPr>
            <p:cNvPr id="91" name="Rectangle 90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781568" y="5753856"/>
            <a:ext cx="556249" cy="598287"/>
            <a:chOff x="871107" y="4523892"/>
            <a:chExt cx="556249" cy="598287"/>
          </a:xfrm>
        </p:grpSpPr>
        <p:sp>
          <p:nvSpPr>
            <p:cNvPr id="94" name="Rectangle 93"/>
            <p:cNvSpPr/>
            <p:nvPr/>
          </p:nvSpPr>
          <p:spPr>
            <a:xfrm>
              <a:off x="871107" y="4523892"/>
              <a:ext cx="556249" cy="59828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gea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92" y="4822615"/>
              <a:ext cx="299564" cy="299564"/>
            </a:xfrm>
            <a:prstGeom prst="rect">
              <a:avLst/>
            </a:prstGeom>
          </p:spPr>
        </p:pic>
      </p:grpSp>
      <p:sp>
        <p:nvSpPr>
          <p:cNvPr id="96" name="TextBox 95"/>
          <p:cNvSpPr txBox="1"/>
          <p:nvPr/>
        </p:nvSpPr>
        <p:spPr>
          <a:xfrm>
            <a:off x="6920503" y="4720281"/>
            <a:ext cx="23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48373" y="3831740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781568" y="5753513"/>
            <a:ext cx="32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</a:t>
            </a:r>
          </a:p>
        </p:txBody>
      </p:sp>
      <p:cxnSp>
        <p:nvCxnSpPr>
          <p:cNvPr id="102" name="Straight Arrow Connector 101"/>
          <p:cNvCxnSpPr>
            <a:endCxn id="48" idx="1"/>
          </p:cNvCxnSpPr>
          <p:nvPr/>
        </p:nvCxnSpPr>
        <p:spPr>
          <a:xfrm>
            <a:off x="2834558" y="4248235"/>
            <a:ext cx="1260977" cy="1809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080215" y="407196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OUTPUT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566567" y="3010974"/>
            <a:ext cx="692303" cy="106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566567" y="4248236"/>
            <a:ext cx="5136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566567" y="4520138"/>
            <a:ext cx="513648" cy="1370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85145" y="2670565"/>
            <a:ext cx="5381422" cy="834836"/>
          </a:xfrm>
          <a:prstGeom prst="round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185145" y="3707841"/>
            <a:ext cx="5381422" cy="834836"/>
          </a:xfrm>
          <a:prstGeom prst="round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85145" y="5635161"/>
            <a:ext cx="5381422" cy="834836"/>
          </a:xfrm>
          <a:prstGeom prst="roundRect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527329" y="2205097"/>
            <a:ext cx="349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#bits received at each rounds  ≤ </a:t>
            </a:r>
            <a:r>
              <a:rPr lang="en-US" b="1" dirty="0" smtClean="0">
                <a:solidFill>
                  <a:srgbClr val="008000"/>
                </a:solidFill>
              </a:rPr>
              <a:t>L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07" name="Straight Arrow Connector 106"/>
          <p:cNvCxnSpPr>
            <a:endCxn id="77" idx="1"/>
          </p:cNvCxnSpPr>
          <p:nvPr/>
        </p:nvCxnSpPr>
        <p:spPr>
          <a:xfrm flipV="1">
            <a:off x="2834142" y="3088345"/>
            <a:ext cx="1249638" cy="1152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7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The MPC Model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2222"/>
            <a:ext cx="8229600" cy="212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</a:rPr>
              <a:t>What is the </a:t>
            </a:r>
            <a:r>
              <a:rPr lang="en-US" sz="2400" i="1" dirty="0" smtClean="0">
                <a:solidFill>
                  <a:srgbClr val="000000"/>
                </a:solidFill>
              </a:rPr>
              <a:t>minimum load </a:t>
            </a:r>
            <a:r>
              <a:rPr lang="en-US" sz="2400" b="1" i="1" dirty="0">
                <a:solidFill>
                  <a:srgbClr val="008000"/>
                </a:solidFill>
              </a:rPr>
              <a:t>L</a:t>
            </a:r>
            <a:r>
              <a:rPr lang="en-US" sz="2400" i="1" dirty="0">
                <a:solidFill>
                  <a:srgbClr val="000000"/>
                </a:solidFill>
              </a:rPr>
              <a:t> of an MPC algorithm that </a:t>
            </a:r>
            <a:r>
              <a:rPr lang="en-US" sz="2400" i="1" dirty="0" smtClean="0">
                <a:solidFill>
                  <a:srgbClr val="000000"/>
                </a:solidFill>
              </a:rPr>
              <a:t>computes a </a:t>
            </a:r>
            <a:r>
              <a:rPr lang="en-US" sz="2400" i="1" dirty="0">
                <a:solidFill>
                  <a:srgbClr val="000000"/>
                </a:solidFill>
              </a:rPr>
              <a:t>C</a:t>
            </a:r>
            <a:r>
              <a:rPr lang="en-US" sz="2400" i="1" dirty="0" smtClean="0">
                <a:solidFill>
                  <a:srgbClr val="000000"/>
                </a:solidFill>
              </a:rPr>
              <a:t>onjunctive </a:t>
            </a:r>
            <a:r>
              <a:rPr lang="en-US" sz="2400" i="1" dirty="0">
                <a:solidFill>
                  <a:srgbClr val="000000"/>
                </a:solidFill>
              </a:rPr>
              <a:t>Q</a:t>
            </a:r>
            <a:r>
              <a:rPr lang="en-US" sz="2400" i="1" dirty="0" smtClean="0">
                <a:solidFill>
                  <a:srgbClr val="000000"/>
                </a:solidFill>
              </a:rPr>
              <a:t>uery </a:t>
            </a:r>
            <a:r>
              <a:rPr lang="en-US" sz="2400" b="1" i="1" dirty="0" smtClean="0">
                <a:solidFill>
                  <a:srgbClr val="000000"/>
                </a:solidFill>
              </a:rPr>
              <a:t>Q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in </a:t>
            </a:r>
            <a:r>
              <a:rPr lang="en-US" sz="2400" i="1" dirty="0" smtClean="0"/>
              <a:t>one </a:t>
            </a:r>
            <a:r>
              <a:rPr lang="en-US" sz="2400" i="1" dirty="0" smtClean="0"/>
              <a:t>round</a:t>
            </a:r>
            <a:r>
              <a:rPr lang="en-US" sz="2400" i="1" dirty="0" smtClean="0">
                <a:solidFill>
                  <a:srgbClr val="000000"/>
                </a:solidFill>
              </a:rPr>
              <a:t>?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[</a:t>
            </a:r>
            <a:r>
              <a:rPr lang="en-US" sz="1800" dirty="0" err="1">
                <a:solidFill>
                  <a:srgbClr val="0000FF"/>
                </a:solidFill>
              </a:rPr>
              <a:t>Beame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b="1" dirty="0">
                <a:solidFill>
                  <a:srgbClr val="0000FF"/>
                </a:solidFill>
              </a:rPr>
              <a:t>K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dirty="0" err="1">
                <a:solidFill>
                  <a:srgbClr val="0000FF"/>
                </a:solidFill>
              </a:rPr>
              <a:t>Suciu</a:t>
            </a:r>
            <a:r>
              <a:rPr lang="en-US" sz="1800" dirty="0">
                <a:solidFill>
                  <a:srgbClr val="0000FF"/>
                </a:solidFill>
              </a:rPr>
              <a:t>, PODS 2013</a:t>
            </a:r>
            <a:r>
              <a:rPr lang="en-US" sz="1800" dirty="0" smtClean="0">
                <a:solidFill>
                  <a:srgbClr val="0000FF"/>
                </a:solidFill>
              </a:rPr>
              <a:t>] </a:t>
            </a:r>
            <a:r>
              <a:rPr lang="en-US" sz="2400" dirty="0" smtClean="0"/>
              <a:t>Tight </a:t>
            </a:r>
            <a:r>
              <a:rPr lang="en-US" sz="2400" dirty="0"/>
              <a:t>upper and lower bounds for </a:t>
            </a:r>
            <a:r>
              <a:rPr lang="en-US" sz="2400" dirty="0" smtClean="0"/>
              <a:t>relations </a:t>
            </a:r>
            <a:r>
              <a:rPr lang="en-US" sz="2400" dirty="0" smtClean="0"/>
              <a:t>of equal </a:t>
            </a:r>
            <a:r>
              <a:rPr lang="en-US" sz="2400" dirty="0"/>
              <a:t>size (</a:t>
            </a:r>
            <a:r>
              <a:rPr lang="en-US" sz="2400" b="1" dirty="0">
                <a:solidFill>
                  <a:srgbClr val="008000"/>
                </a:solidFill>
              </a:rPr>
              <a:t>M</a:t>
            </a:r>
            <a:r>
              <a:rPr lang="en-US" sz="2400" dirty="0"/>
              <a:t> bits) </a:t>
            </a:r>
            <a:r>
              <a:rPr lang="en-US" sz="2400" dirty="0" smtClean="0"/>
              <a:t>and no </a:t>
            </a:r>
            <a:r>
              <a:rPr lang="en-US" sz="2400" dirty="0"/>
              <a:t>skew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4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38836" y="2071284"/>
            <a:ext cx="756947" cy="601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97424" y="2178957"/>
            <a:ext cx="331624" cy="494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248" y="2914952"/>
            <a:ext cx="3110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data is evenly distributed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Maximizes parallelism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4666" y="2914952"/>
            <a:ext cx="3880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sequential computation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parallelism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9895" y="24883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maximum load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86022" y="2178957"/>
            <a:ext cx="0" cy="30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82" y="1459682"/>
            <a:ext cx="2565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Results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40943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Computing a Conjunctive Query </a:t>
            </a:r>
            <a:r>
              <a:rPr lang="en-US" sz="2400" b="1" dirty="0" smtClean="0"/>
              <a:t>Q</a:t>
            </a:r>
            <a:r>
              <a:rPr lang="en-US" sz="2400" dirty="0" smtClean="0"/>
              <a:t> in the MPC model in </a:t>
            </a:r>
            <a:r>
              <a:rPr lang="en-US" sz="2400" dirty="0" smtClean="0"/>
              <a:t>one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round for relations with </a:t>
            </a:r>
            <a:r>
              <a:rPr lang="en-US" sz="2400" dirty="0" smtClean="0">
                <a:solidFill>
                  <a:srgbClr val="C00000"/>
                </a:solidFill>
              </a:rPr>
              <a:t>different sizes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skew</a:t>
            </a:r>
            <a:endParaRPr lang="en-US" sz="2400" dirty="0">
              <a:solidFill>
                <a:srgbClr val="C00000"/>
              </a:solidFill>
            </a:endParaRP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Matching upper and lower bounds for any </a:t>
            </a:r>
            <a:r>
              <a:rPr lang="en-US" sz="2400" dirty="0" smtClean="0"/>
              <a:t>skew-free input </a:t>
            </a:r>
            <a:r>
              <a:rPr lang="en-US" sz="2400" dirty="0" smtClean="0"/>
              <a:t>database </a:t>
            </a:r>
            <a:r>
              <a:rPr lang="en-US" sz="2400" dirty="0" smtClean="0"/>
              <a:t>and different relation sizes</a:t>
            </a:r>
            <a:endParaRPr lang="en-US" sz="2400" dirty="0" smtClean="0"/>
          </a:p>
          <a:p>
            <a:pPr lvl="0"/>
            <a:r>
              <a:rPr lang="en-US" sz="2400" dirty="0" smtClean="0"/>
              <a:t>Almost matching upper </a:t>
            </a:r>
            <a:r>
              <a:rPr lang="en-US" sz="2400" dirty="0" smtClean="0"/>
              <a:t>and lower bounds in the presence of skew</a:t>
            </a:r>
          </a:p>
          <a:p>
            <a:pPr lvl="1"/>
            <a:r>
              <a:rPr lang="en-US" sz="2000" dirty="0" smtClean="0"/>
              <a:t>Matching bounds in the case of </a:t>
            </a:r>
            <a:r>
              <a:rPr lang="en-US" sz="2000" dirty="0" smtClean="0">
                <a:solidFill>
                  <a:srgbClr val="C00000"/>
                </a:solidFill>
              </a:rPr>
              <a:t>simple joins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5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22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Conjunctive Queries</a:t>
            </a:r>
            <a:endParaRPr lang="en-US" cap="small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0"/>
            <a:ext cx="8229600" cy="219451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mbria"/>
                <a:cs typeface="Cambria"/>
              </a:rPr>
              <a:t>Full </a:t>
            </a:r>
            <a:r>
              <a:rPr lang="en-US" sz="2400" dirty="0" err="1" smtClean="0">
                <a:solidFill>
                  <a:srgbClr val="C00000"/>
                </a:solidFill>
                <a:latin typeface="Cambria"/>
                <a:cs typeface="Cambria"/>
              </a:rPr>
              <a:t>Conjuctive</a:t>
            </a:r>
            <a:r>
              <a:rPr lang="en-US" sz="2400" dirty="0" smtClean="0">
                <a:solidFill>
                  <a:srgbClr val="C00000"/>
                </a:solidFill>
                <a:latin typeface="Cambria"/>
                <a:cs typeface="Cambria"/>
              </a:rPr>
              <a:t> Queries </a:t>
            </a:r>
            <a:r>
              <a:rPr lang="en-US" sz="2400" dirty="0" smtClean="0">
                <a:latin typeface="Cambria"/>
                <a:cs typeface="Cambria"/>
              </a:rPr>
              <a:t>w/o self-joins: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mbria"/>
                <a:cs typeface="Cambria"/>
              </a:rPr>
              <a:t>Q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x, y, z) = </a:t>
            </a:r>
            <a:r>
              <a:rPr lang="en-US" sz="2000" b="1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(x, y), </a:t>
            </a:r>
            <a:r>
              <a:rPr lang="en-US" sz="2000" b="1" dirty="0" smtClean="0">
                <a:solidFill>
                  <a:srgbClr val="3366FF"/>
                </a:solidFill>
                <a:latin typeface="Cambria"/>
                <a:cs typeface="Cambria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(y, z), </a:t>
            </a:r>
            <a:r>
              <a:rPr lang="en-US" sz="2000" b="1" dirty="0">
                <a:solidFill>
                  <a:srgbClr val="008000"/>
                </a:solidFill>
                <a:latin typeface="Cambria"/>
                <a:cs typeface="Cambria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(z, x)			[the </a:t>
            </a:r>
            <a:r>
              <a:rPr lang="en-US" sz="2000" i="1" dirty="0" smtClean="0">
                <a:solidFill>
                  <a:srgbClr val="000000"/>
                </a:solidFill>
                <a:latin typeface="Cambria"/>
                <a:cs typeface="Cambria"/>
              </a:rPr>
              <a:t>triangle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 query]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400" dirty="0" smtClean="0">
                <a:cs typeface="Cambria"/>
              </a:rPr>
              <a:t>The </a:t>
            </a:r>
            <a:r>
              <a:rPr lang="en-US" sz="2400" dirty="0" err="1">
                <a:solidFill>
                  <a:srgbClr val="C00000"/>
                </a:solidFill>
                <a:cs typeface="Cambria"/>
              </a:rPr>
              <a:t>hypergraph</a:t>
            </a:r>
            <a:r>
              <a:rPr lang="en-US" sz="2400" dirty="0">
                <a:solidFill>
                  <a:srgbClr val="C00000"/>
                </a:solidFill>
                <a:cs typeface="Cambria"/>
              </a:rPr>
              <a:t> </a:t>
            </a:r>
            <a:r>
              <a:rPr lang="en-US" sz="2400" dirty="0">
                <a:cs typeface="Cambria"/>
              </a:rPr>
              <a:t>of the </a:t>
            </a:r>
            <a:r>
              <a:rPr lang="en-US" sz="2400" dirty="0" smtClean="0">
                <a:cs typeface="Cambria"/>
              </a:rPr>
              <a:t>query </a:t>
            </a:r>
            <a:r>
              <a:rPr lang="en-US" sz="2400" b="1" dirty="0">
                <a:cs typeface="Cambria"/>
              </a:rPr>
              <a:t>Q</a:t>
            </a:r>
            <a:r>
              <a:rPr lang="en-US" sz="2400" dirty="0" smtClean="0">
                <a:cs typeface="Cambria"/>
              </a:rPr>
              <a:t>:</a:t>
            </a:r>
            <a:endParaRPr lang="en-US" sz="2400" dirty="0">
              <a:cs typeface="Cambria"/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  <a:cs typeface="Cambria"/>
              </a:rPr>
              <a:t>Variables </a:t>
            </a:r>
            <a:r>
              <a:rPr lang="en-US" sz="2000" dirty="0">
                <a:cs typeface="Cambria"/>
              </a:rPr>
              <a:t>as vertices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cs typeface="Cambria"/>
              </a:rPr>
              <a:t>Atoms </a:t>
            </a:r>
            <a:r>
              <a:rPr lang="en-US" sz="2000" dirty="0">
                <a:cs typeface="Cambria"/>
              </a:rPr>
              <a:t>as </a:t>
            </a:r>
            <a:r>
              <a:rPr lang="en-US" sz="2000" dirty="0" err="1" smtClean="0">
                <a:cs typeface="Cambria"/>
              </a:rPr>
              <a:t>hyperedges</a:t>
            </a:r>
            <a:endParaRPr lang="sv-SE" sz="2200" dirty="0" smtClean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6</a:t>
            </a:fld>
            <a:endParaRPr lang="en-US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5166" y="37367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25981" y="4743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2358" y="484408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3977050" y="4743995"/>
            <a:ext cx="3168117" cy="52147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222650">
            <a:off x="4825647" y="4247825"/>
            <a:ext cx="2591592" cy="55478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6704" y="41084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mbria"/>
              </a:rPr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0795" y="5265473"/>
            <a:ext cx="30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cs typeface="Cambria"/>
              </a:rPr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096" y="4080009"/>
            <a:ext cx="3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cs typeface="Cambria"/>
              </a:rPr>
              <a:t>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7071349">
            <a:off x="3879994" y="4199477"/>
            <a:ext cx="2391877" cy="5233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Example: Cartesian Product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1"/>
            <a:ext cx="8229600" cy="4461225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The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</a:t>
            </a:r>
            <a:r>
              <a:rPr lang="en-US" sz="2400" dirty="0" smtClean="0"/>
              <a:t> </a:t>
            </a:r>
            <a:r>
              <a:rPr lang="en-US" sz="2400" dirty="0" smtClean="0"/>
              <a:t>product: </a:t>
            </a:r>
          </a:p>
          <a:p>
            <a:pPr marL="0" lv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/>
              <a:t>Q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</a:t>
            </a:r>
            <a:r>
              <a:rPr lang="en-US" sz="2400" b="1" dirty="0">
                <a:solidFill>
                  <a:srgbClr val="008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(x), </a:t>
            </a:r>
            <a:r>
              <a:rPr lang="en-US" sz="2400" b="1" dirty="0">
                <a:solidFill>
                  <a:srgbClr val="0000FF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(y)  </a:t>
            </a:r>
            <a:r>
              <a:rPr lang="en-US" sz="2400" dirty="0" smtClean="0">
                <a:solidFill>
                  <a:srgbClr val="000000"/>
                </a:solidFill>
              </a:rPr>
              <a:t>with c</a:t>
            </a:r>
            <a:r>
              <a:rPr lang="en-US" sz="2400" dirty="0" smtClean="0"/>
              <a:t>ardinalities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</a:t>
            </a:r>
          </a:p>
          <a:p>
            <a:r>
              <a:rPr lang="en-US" sz="2400" b="1" dirty="0" smtClean="0"/>
              <a:t>ALGORITHM</a:t>
            </a:r>
          </a:p>
          <a:p>
            <a:pPr lvl="1"/>
            <a:r>
              <a:rPr lang="en-US" sz="2000" dirty="0" smtClean="0"/>
              <a:t>Organize the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p</a:t>
            </a:r>
            <a:r>
              <a:rPr lang="en-US" sz="2000" b="1" dirty="0" smtClean="0"/>
              <a:t> </a:t>
            </a:r>
            <a:r>
              <a:rPr lang="en-US" sz="2000" dirty="0" smtClean="0"/>
              <a:t>servers in a                   rectangle</a:t>
            </a:r>
          </a:p>
          <a:p>
            <a:pPr lvl="1"/>
            <a:r>
              <a:rPr lang="en-US" sz="2000" dirty="0" smtClean="0"/>
              <a:t>The load will be</a:t>
            </a:r>
            <a:endParaRPr lang="en-US" sz="2000" dirty="0"/>
          </a:p>
          <a:p>
            <a:pPr lvl="1"/>
            <a:r>
              <a:rPr lang="en-US" sz="2000" dirty="0" smtClean="0"/>
              <a:t>To minimize </a:t>
            </a:r>
            <a:r>
              <a:rPr lang="en-US" sz="2000" b="1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 choose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algorithm is </a:t>
            </a:r>
            <a:r>
              <a:rPr lang="en-US" sz="2400" dirty="0" smtClean="0">
                <a:solidFill>
                  <a:srgbClr val="C00000"/>
                </a:solidFill>
              </a:rPr>
              <a:t>optimal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7</a:t>
            </a:fld>
            <a:endParaRPr lang="en-US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45730"/>
              </p:ext>
            </p:extLst>
          </p:nvPr>
        </p:nvGraphicFramePr>
        <p:xfrm>
          <a:off x="6737473" y="3807109"/>
          <a:ext cx="1736634" cy="1944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78"/>
                <a:gridCol w="578878"/>
                <a:gridCol w="578878"/>
              </a:tblGrid>
              <a:tr h="486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62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9798" y="4840477"/>
            <a:ext cx="18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S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r>
              <a:rPr lang="en-US" dirty="0"/>
              <a:t>(x) </a:t>
            </a:r>
            <a:r>
              <a:rPr lang="en-US" dirty="0">
                <a:sym typeface="Wingdings"/>
              </a:rPr>
              <a:t> (h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(x), *)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657" y="3285823"/>
            <a:ext cx="189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ym typeface="Wingdings"/>
              </a:rPr>
              <a:t>(y)  (*, h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(y))</a:t>
            </a:r>
          </a:p>
          <a:p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20" y="3092849"/>
            <a:ext cx="823851" cy="19297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13" y="3439637"/>
            <a:ext cx="1728788" cy="367472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70" y="4156981"/>
            <a:ext cx="3422231" cy="13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Lower Bounds (1)</a:t>
            </a:r>
            <a:endParaRPr lang="en-US" cap="small" baseline="300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612"/>
            <a:ext cx="8229600" cy="3832446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For a </a:t>
            </a:r>
            <a:r>
              <a:rPr lang="en-US" sz="2400" dirty="0" err="1" smtClean="0"/>
              <a:t>cartesian</a:t>
            </a:r>
            <a:r>
              <a:rPr lang="en-US" sz="2400" dirty="0" smtClean="0"/>
              <a:t> product </a:t>
            </a:r>
            <a:r>
              <a:rPr lang="en-US" sz="2400" dirty="0"/>
              <a:t> </a:t>
            </a:r>
            <a:r>
              <a:rPr lang="en-US" sz="2400" b="1" dirty="0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008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 × </a:t>
            </a:r>
            <a:r>
              <a:rPr lang="en-US" sz="2400" b="1" dirty="0" smtClean="0">
                <a:solidFill>
                  <a:srgbClr val="008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× … × </a:t>
            </a:r>
            <a:r>
              <a:rPr lang="en-US" sz="2400" b="1" dirty="0" smtClean="0">
                <a:solidFill>
                  <a:srgbClr val="008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8000"/>
                </a:solidFill>
              </a:rPr>
              <a:t>u</a:t>
            </a:r>
            <a:r>
              <a:rPr lang="en-US" sz="2400" dirty="0" smtClean="0"/>
              <a:t> </a:t>
            </a:r>
            <a:r>
              <a:rPr lang="en-US" sz="2400" dirty="0" smtClean="0"/>
              <a:t>the lower bound for </a:t>
            </a:r>
            <a:r>
              <a:rPr lang="en-US" sz="2400" dirty="0" smtClean="0">
                <a:solidFill>
                  <a:srgbClr val="C00000"/>
                </a:solidFill>
              </a:rPr>
              <a:t>load</a:t>
            </a:r>
            <a:r>
              <a:rPr lang="en-US" sz="2400" dirty="0" smtClean="0"/>
              <a:t> is </a:t>
            </a:r>
          </a:p>
          <a:p>
            <a:pPr lvl="0"/>
            <a:endParaRPr lang="en-US" sz="2400" dirty="0" smtClean="0"/>
          </a:p>
          <a:p>
            <a:r>
              <a:rPr lang="en-US" sz="2400" dirty="0" smtClean="0"/>
              <a:t>For a Conjunctive Query </a:t>
            </a:r>
            <a:r>
              <a:rPr lang="en-US" sz="2400" b="1" dirty="0" smtClean="0">
                <a:solidFill>
                  <a:srgbClr val="000000"/>
                </a:solidFill>
                <a:cs typeface="Cambria"/>
              </a:rPr>
              <a:t>Q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(</a:t>
            </a:r>
            <a:r>
              <a:rPr lang="en-US" sz="2400" dirty="0">
                <a:solidFill>
                  <a:srgbClr val="000000"/>
                </a:solidFill>
                <a:cs typeface="Cambria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cs typeface="Cambria"/>
              </a:rPr>
              <a:t>1</a:t>
            </a:r>
            <a:r>
              <a:rPr lang="en-US" sz="2400" dirty="0">
                <a:solidFill>
                  <a:srgbClr val="000000"/>
                </a:solidFill>
                <a:cs typeface="Cambria"/>
              </a:rPr>
              <a:t>,…, </a:t>
            </a:r>
            <a:r>
              <a:rPr lang="en-US" sz="2400" dirty="0" err="1">
                <a:solidFill>
                  <a:srgbClr val="000000"/>
                </a:solidFill>
                <a:cs typeface="Cambria"/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  <a:cs typeface="Cambria"/>
              </a:rPr>
              <a:t>k</a:t>
            </a:r>
            <a:r>
              <a:rPr lang="en-US" sz="2400" dirty="0">
                <a:solidFill>
                  <a:srgbClr val="000000"/>
                </a:solidFill>
                <a:cs typeface="Cambria"/>
              </a:rPr>
              <a:t>) = </a:t>
            </a:r>
            <a:r>
              <a:rPr lang="en-US" sz="2400" b="1" dirty="0">
                <a:solidFill>
                  <a:srgbClr val="008000"/>
                </a:solidFill>
                <a:cs typeface="Cambria"/>
              </a:rPr>
              <a:t>S</a:t>
            </a:r>
            <a:r>
              <a:rPr lang="en-US" sz="2400" b="1" baseline="-25000" dirty="0">
                <a:solidFill>
                  <a:srgbClr val="008000"/>
                </a:solidFill>
                <a:cs typeface="Cambria"/>
              </a:rPr>
              <a:t>1</a:t>
            </a:r>
            <a:r>
              <a:rPr lang="en-US" sz="2400" dirty="0">
                <a:solidFill>
                  <a:srgbClr val="000000"/>
                </a:solidFill>
                <a:cs typeface="Cambria"/>
              </a:rPr>
              <a:t>(…), …, </a:t>
            </a:r>
            <a:r>
              <a:rPr lang="en-US" sz="2400" b="1" dirty="0" err="1">
                <a:solidFill>
                  <a:srgbClr val="008000"/>
                </a:solidFill>
                <a:cs typeface="Cambria"/>
              </a:rPr>
              <a:t>S</a:t>
            </a:r>
            <a:r>
              <a:rPr lang="en-US" sz="2400" b="1" baseline="-25000" dirty="0" err="1">
                <a:solidFill>
                  <a:srgbClr val="008000"/>
                </a:solidFill>
                <a:cs typeface="Cambria"/>
              </a:rPr>
              <a:t>l</a:t>
            </a:r>
            <a:r>
              <a:rPr lang="en-US" sz="2400" dirty="0">
                <a:solidFill>
                  <a:srgbClr val="000000"/>
                </a:solidFill>
                <a:cs typeface="Cambria"/>
              </a:rPr>
              <a:t>(…</a:t>
            </a:r>
            <a:r>
              <a:rPr lang="en-US" sz="2400" dirty="0" smtClean="0">
                <a:solidFill>
                  <a:srgbClr val="000000"/>
                </a:solidFill>
                <a:cs typeface="Cambria"/>
              </a:rPr>
              <a:t>) </a:t>
            </a:r>
            <a:r>
              <a:rPr lang="en-US" sz="2400" dirty="0" smtClean="0"/>
              <a:t>any subset of relations S</a:t>
            </a:r>
            <a:r>
              <a:rPr lang="en-US" sz="2400" baseline="-25000" dirty="0" smtClean="0"/>
              <a:t>j1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j2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ju</a:t>
            </a:r>
            <a:r>
              <a:rPr lang="en-US" sz="2400" dirty="0"/>
              <a:t> </a:t>
            </a:r>
            <a:r>
              <a:rPr lang="en-US" sz="2400" dirty="0" smtClean="0"/>
              <a:t>without shared variables (an </a:t>
            </a:r>
            <a:r>
              <a:rPr lang="en-US" sz="2400" dirty="0" smtClean="0">
                <a:solidFill>
                  <a:srgbClr val="C00000"/>
                </a:solidFill>
              </a:rPr>
              <a:t>edge packing </a:t>
            </a:r>
            <a:r>
              <a:rPr lang="en-US" sz="2400" dirty="0" smtClean="0"/>
              <a:t>for the </a:t>
            </a:r>
            <a:r>
              <a:rPr lang="en-US" sz="2400" dirty="0" err="1" smtClean="0"/>
              <a:t>hypergraph</a:t>
            </a:r>
            <a:r>
              <a:rPr lang="en-US" sz="2400" dirty="0" smtClean="0"/>
              <a:t> of </a:t>
            </a:r>
            <a:r>
              <a:rPr lang="en-US" sz="2400" b="1" dirty="0" smtClean="0"/>
              <a:t>Q</a:t>
            </a:r>
            <a:r>
              <a:rPr lang="en-US" sz="2400" dirty="0" smtClean="0"/>
              <a:t>) gives a lower bound for the load</a:t>
            </a:r>
          </a:p>
          <a:p>
            <a:r>
              <a:rPr lang="en-US" sz="2400" dirty="0" smtClean="0"/>
              <a:t>The lowe</a:t>
            </a:r>
            <a:r>
              <a:rPr lang="en-US" sz="2400" dirty="0" smtClean="0"/>
              <a:t>r bound also holds with any </a:t>
            </a:r>
            <a:r>
              <a:rPr lang="en-US" sz="2400" dirty="0" smtClean="0">
                <a:solidFill>
                  <a:srgbClr val="C00000"/>
                </a:solidFill>
              </a:rPr>
              <a:t>fractional edge packing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8</a:t>
            </a:fld>
            <a:endParaRPr lang="en-US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84" y="2465883"/>
            <a:ext cx="3367184" cy="5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Cambria"/>
                <a:cs typeface="Cambria"/>
              </a:rPr>
              <a:t>Lower </a:t>
            </a:r>
            <a:r>
              <a:rPr lang="en-US" cap="small" dirty="0" smtClean="0">
                <a:latin typeface="Cambria"/>
                <a:cs typeface="Cambria"/>
              </a:rPr>
              <a:t>Bounds (2)</a:t>
            </a:r>
            <a:endParaRPr lang="en-US" cap="small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7912" y="1214781"/>
            <a:ext cx="3434522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latin typeface="Cambria"/>
                <a:cs typeface="Cambria"/>
              </a:rPr>
              <a:t>9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46556"/>
            <a:ext cx="7694890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 smtClean="0">
                <a:latin typeface="Cambria"/>
                <a:cs typeface="Cambria"/>
              </a:rPr>
              <a:t>Theorem</a:t>
            </a:r>
            <a:r>
              <a:rPr lang="en-US" sz="2400" b="1" dirty="0" smtClean="0"/>
              <a:t> </a:t>
            </a:r>
            <a:r>
              <a:rPr lang="en-US" sz="2400" dirty="0" smtClean="0"/>
              <a:t>For a </a:t>
            </a:r>
            <a:r>
              <a:rPr lang="en-US" sz="2400" dirty="0" smtClean="0"/>
              <a:t>Conjunctive </a:t>
            </a:r>
            <a:r>
              <a:rPr lang="en-US" sz="2400" dirty="0"/>
              <a:t>Q</a:t>
            </a:r>
            <a:r>
              <a:rPr lang="en-US" sz="2400" dirty="0" smtClean="0"/>
              <a:t>uery </a:t>
            </a:r>
            <a:r>
              <a:rPr lang="en-US" sz="2400" b="1" dirty="0">
                <a:solidFill>
                  <a:srgbClr val="000000"/>
                </a:solidFill>
              </a:rPr>
              <a:t>Q</a:t>
            </a:r>
            <a:r>
              <a:rPr lang="en-US" sz="2400" dirty="0" smtClean="0"/>
              <a:t>, where relation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j</a:t>
            </a:r>
            <a:r>
              <a:rPr lang="en-US" sz="2400" dirty="0" smtClean="0"/>
              <a:t> has size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(in bits), </a:t>
            </a:r>
            <a:r>
              <a:rPr lang="en-US" sz="2400" dirty="0" smtClean="0"/>
              <a:t>any MPC algorithm that computes </a:t>
            </a:r>
            <a:r>
              <a:rPr lang="en-US" sz="2400" b="1" dirty="0"/>
              <a:t>Q</a:t>
            </a:r>
            <a:r>
              <a:rPr lang="en-US" sz="2400" b="1" dirty="0" smtClean="0"/>
              <a:t> </a:t>
            </a:r>
            <a:r>
              <a:rPr lang="en-US" sz="2400" dirty="0" smtClean="0"/>
              <a:t>in one round with maximum load </a:t>
            </a:r>
            <a:r>
              <a:rPr lang="en-US" sz="2400" b="1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must satisfy for some constant c and for any </a:t>
            </a:r>
            <a:r>
              <a:rPr lang="en-US" sz="2400" dirty="0" smtClean="0"/>
              <a:t>fractional edge </a:t>
            </a:r>
            <a:r>
              <a:rPr lang="en-US" sz="2400" dirty="0" smtClean="0"/>
              <a:t>packing </a:t>
            </a:r>
            <a:r>
              <a:rPr lang="en-US" sz="2400" b="1" dirty="0" smtClean="0"/>
              <a:t>u</a:t>
            </a:r>
            <a:r>
              <a:rPr lang="en-US" sz="2400" dirty="0" smtClean="0"/>
              <a:t>: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sz="2400" dirty="0" smtClean="0"/>
              <a:t>			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66" y="3237814"/>
            <a:ext cx="4129807" cy="115250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891633"/>
            <a:ext cx="8229600" cy="1458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dirty="0" err="1" smtClean="0">
                <a:latin typeface="Cambria"/>
                <a:cs typeface="Cambria"/>
              </a:rPr>
              <a:t>Proof</a:t>
            </a:r>
            <a:r>
              <a:rPr lang="sv-SE" sz="2400" dirty="0" smtClean="0">
                <a:latin typeface="Cambria"/>
                <a:cs typeface="Cambria"/>
              </a:rPr>
              <a:t> </a:t>
            </a:r>
            <a:r>
              <a:rPr lang="sv-SE" sz="2400" dirty="0" err="1" smtClean="0">
                <a:latin typeface="Cambria"/>
                <a:cs typeface="Cambria"/>
              </a:rPr>
              <a:t>techniques</a:t>
            </a:r>
            <a:r>
              <a:rPr lang="sv-SE" sz="2400" dirty="0" smtClean="0">
                <a:latin typeface="Cambria"/>
                <a:cs typeface="Cambria"/>
              </a:rPr>
              <a:t>:</a:t>
            </a:r>
            <a:endParaRPr lang="sv-SE" sz="1800" dirty="0">
              <a:solidFill>
                <a:srgbClr val="3366FF"/>
              </a:solidFill>
              <a:latin typeface="Cambria"/>
              <a:cs typeface="Cambria"/>
            </a:endParaRPr>
          </a:p>
          <a:p>
            <a:r>
              <a:rPr lang="sv-SE" sz="2000" dirty="0" err="1" smtClean="0">
                <a:latin typeface="Cambria"/>
                <a:cs typeface="Cambria"/>
              </a:rPr>
              <a:t>Using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solidFill>
                  <a:srgbClr val="C00000"/>
                </a:solidFill>
                <a:latin typeface="Cambria"/>
                <a:cs typeface="Cambria"/>
              </a:rPr>
              <a:t>entropy</a:t>
            </a:r>
            <a:r>
              <a:rPr lang="sv-SE" sz="200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to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bound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knowledge</a:t>
            </a:r>
            <a:endParaRPr lang="sv-SE" sz="2000" dirty="0" smtClean="0">
              <a:latin typeface="Cambria"/>
              <a:cs typeface="Cambria"/>
            </a:endParaRPr>
          </a:p>
          <a:p>
            <a:r>
              <a:rPr lang="sv-SE" sz="2000" dirty="0" err="1" smtClean="0">
                <a:solidFill>
                  <a:srgbClr val="C00000"/>
                </a:solidFill>
                <a:latin typeface="Cambria"/>
                <a:cs typeface="Cambria"/>
              </a:rPr>
              <a:t>Friedgut’s</a:t>
            </a:r>
            <a:r>
              <a:rPr lang="sv-SE" sz="200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sv-SE" sz="2000" dirty="0" err="1" smtClean="0">
                <a:solidFill>
                  <a:srgbClr val="C00000"/>
                </a:solidFill>
                <a:latin typeface="Cambria"/>
                <a:cs typeface="Cambria"/>
              </a:rPr>
              <a:t>inequality</a:t>
            </a:r>
            <a:r>
              <a:rPr lang="sv-SE" sz="200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to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bound</a:t>
            </a:r>
            <a:r>
              <a:rPr lang="sv-SE" sz="2000" dirty="0" smtClean="0">
                <a:latin typeface="Cambria"/>
                <a:cs typeface="Cambria"/>
              </a:rPr>
              <a:t> the maximum </a:t>
            </a:r>
            <a:r>
              <a:rPr lang="sv-SE" sz="2000" dirty="0" err="1" smtClean="0">
                <a:latin typeface="Cambria"/>
                <a:cs typeface="Cambria"/>
              </a:rPr>
              <a:t>size</a:t>
            </a:r>
            <a:r>
              <a:rPr lang="sv-SE" sz="2000" dirty="0" smtClean="0">
                <a:latin typeface="Cambria"/>
                <a:cs typeface="Cambria"/>
              </a:rPr>
              <a:t> </a:t>
            </a:r>
            <a:r>
              <a:rPr lang="sv-SE" sz="2000" dirty="0" err="1" smtClean="0">
                <a:latin typeface="Cambria"/>
                <a:cs typeface="Cambria"/>
              </a:rPr>
              <a:t>of</a:t>
            </a:r>
            <a:r>
              <a:rPr lang="sv-SE" sz="2000" dirty="0" smtClean="0">
                <a:latin typeface="Cambria"/>
                <a:cs typeface="Cambria"/>
              </a:rPr>
              <a:t> a </a:t>
            </a:r>
            <a:r>
              <a:rPr lang="sv-SE" sz="2000" dirty="0" err="1" smtClean="0">
                <a:latin typeface="Cambria"/>
                <a:cs typeface="Cambria"/>
              </a:rPr>
              <a:t>query</a:t>
            </a:r>
            <a:endParaRPr lang="sv-SE" sz="2000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322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APARIS@W88152TVYJZT3PP7" val="4404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7394</TotalTime>
  <Words>1858</Words>
  <Application>Microsoft Macintosh PowerPoint</Application>
  <PresentationFormat>On-screen Show (4:3)</PresentationFormat>
  <Paragraphs>307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Skew in Parallel  Query Processing</vt:lpstr>
      <vt:lpstr> Motivation</vt:lpstr>
      <vt:lpstr>The MPC Model</vt:lpstr>
      <vt:lpstr>The MPC Model</vt:lpstr>
      <vt:lpstr>Results</vt:lpstr>
      <vt:lpstr>Conjunctive Queries</vt:lpstr>
      <vt:lpstr>Example: Cartesian Product</vt:lpstr>
      <vt:lpstr>Lower Bounds (1)</vt:lpstr>
      <vt:lpstr>Lower Bounds (2)</vt:lpstr>
      <vt:lpstr>HyperCube Algorithm</vt:lpstr>
      <vt:lpstr>Example: The Triangle Query</vt:lpstr>
      <vt:lpstr>Analysis of Hypercube (1)</vt:lpstr>
      <vt:lpstr>Analysis of Hypercube (2)</vt:lpstr>
      <vt:lpstr>Analysis of Hypercube (3)</vt:lpstr>
      <vt:lpstr>Computing The Shares</vt:lpstr>
      <vt:lpstr>Analysis of HyperCube</vt:lpstr>
      <vt:lpstr>Edge Packings For The Triangle</vt:lpstr>
      <vt:lpstr>The Presence of Skew</vt:lpstr>
      <vt:lpstr>Skew-Aware Join (1)</vt:lpstr>
      <vt:lpstr>Skew-Aware Join (2)</vt:lpstr>
      <vt:lpstr>Skew: Simple Join</vt:lpstr>
      <vt:lpstr>Skew In Conjunctive Queries</vt:lpstr>
      <vt:lpstr>Conclusion</vt:lpstr>
      <vt:lpstr>PowerPoint Presentation</vt:lpstr>
      <vt:lpstr>Duality: Edge Packing</vt:lpstr>
    </vt:vector>
  </TitlesOfParts>
  <Company>ntua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Query-Based Data Pricing</dc:title>
  <dc:creator>Paris</dc:creator>
  <cp:lastModifiedBy>Paris</cp:lastModifiedBy>
  <cp:revision>4422</cp:revision>
  <dcterms:created xsi:type="dcterms:W3CDTF">2012-01-23T07:00:32Z</dcterms:created>
  <dcterms:modified xsi:type="dcterms:W3CDTF">2014-06-23T23:29:09Z</dcterms:modified>
</cp:coreProperties>
</file>