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9"/>
  </p:notesMasterIdLst>
  <p:handoutMasterIdLst>
    <p:handoutMasterId r:id="rId30"/>
  </p:handoutMasterIdLst>
  <p:sldIdLst>
    <p:sldId id="320" r:id="rId2"/>
    <p:sldId id="343"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44" r:id="rId26"/>
    <p:sldId id="345" r:id="rId27"/>
    <p:sldId id="346" r:id="rId28"/>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
          <p15:clr>
            <a:srgbClr val="A4A3A4"/>
          </p15:clr>
        </p15:guide>
        <p15:guide id="2" orient="horz" pos="3059">
          <p15:clr>
            <a:srgbClr val="A4A3A4"/>
          </p15:clr>
        </p15:guide>
        <p15:guide id="3" orient="horz" pos="1618">
          <p15:clr>
            <a:srgbClr val="A4A3A4"/>
          </p15:clr>
        </p15:guide>
        <p15:guide id="4" orient="horz" pos="714">
          <p15:clr>
            <a:srgbClr val="A4A3A4"/>
          </p15:clr>
        </p15:guide>
        <p15:guide id="5" orient="horz" pos="525">
          <p15:clr>
            <a:srgbClr val="A4A3A4"/>
          </p15:clr>
        </p15:guide>
        <p15:guide id="6" orient="horz" pos="332">
          <p15:clr>
            <a:srgbClr val="A4A3A4"/>
          </p15:clr>
        </p15:guide>
        <p15:guide id="7" orient="horz" pos="1440">
          <p15:clr>
            <a:srgbClr val="A4A3A4"/>
          </p15:clr>
        </p15:guide>
        <p15:guide id="8" orient="horz" pos="2609">
          <p15:clr>
            <a:srgbClr val="A4A3A4"/>
          </p15:clr>
        </p15:guide>
        <p15:guide id="9" orient="horz" pos="2763">
          <p15:clr>
            <a:srgbClr val="A4A3A4"/>
          </p15:clr>
        </p15:guide>
        <p15:guide id="10" pos="179">
          <p15:clr>
            <a:srgbClr val="A4A3A4"/>
          </p15:clr>
        </p15:guide>
        <p15:guide id="11" pos="5579">
          <p15:clr>
            <a:srgbClr val="A4A3A4"/>
          </p15:clr>
        </p15:guide>
        <p15:guide id="12" pos="284">
          <p15:clr>
            <a:srgbClr val="A4A3A4"/>
          </p15:clr>
        </p15:guide>
        <p15:guide id="13" pos="1980">
          <p15:clr>
            <a:srgbClr val="A4A3A4"/>
          </p15:clr>
        </p15:guide>
        <p15:guide id="14" pos="2087">
          <p15:clr>
            <a:srgbClr val="A4A3A4"/>
          </p15:clr>
        </p15:guide>
        <p15:guide id="15" pos="2884">
          <p15:clr>
            <a:srgbClr val="A4A3A4"/>
          </p15:clr>
        </p15:guide>
        <p15:guide id="16" pos="2990">
          <p15:clr>
            <a:srgbClr val="A4A3A4"/>
          </p15:clr>
        </p15:guide>
        <p15:guide id="17" pos="3780">
          <p15:clr>
            <a:srgbClr val="A4A3A4"/>
          </p15:clr>
        </p15:guide>
        <p15:guide id="18" pos="389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50607"/>
    <a:srgbClr val="E4001E"/>
    <a:srgbClr val="35414F"/>
    <a:srgbClr val="FC2018"/>
    <a:srgbClr val="425264"/>
    <a:srgbClr val="EC2027"/>
    <a:srgbClr val="640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71" autoAdjust="0"/>
    <p:restoredTop sz="87373" autoAdjust="0"/>
  </p:normalViewPr>
  <p:slideViewPr>
    <p:cSldViewPr snapToGrid="0" snapToObjects="1" showGuides="1">
      <p:cViewPr>
        <p:scale>
          <a:sx n="100" d="100"/>
          <a:sy n="100" d="100"/>
        </p:scale>
        <p:origin x="1458" y="678"/>
      </p:cViewPr>
      <p:guideLst>
        <p:guide orient="horz" pos="181"/>
        <p:guide orient="horz" pos="3059"/>
        <p:guide orient="horz" pos="1618"/>
        <p:guide orient="horz" pos="714"/>
        <p:guide orient="horz" pos="525"/>
        <p:guide orient="horz" pos="332"/>
        <p:guide orient="horz" pos="1440"/>
        <p:guide orient="horz" pos="2609"/>
        <p:guide orient="horz" pos="2763"/>
        <p:guide pos="179"/>
        <p:guide pos="5579"/>
        <p:guide pos="284"/>
        <p:guide pos="1980"/>
        <p:guide pos="2087"/>
        <p:guide pos="2884"/>
        <p:guide pos="2990"/>
        <p:guide pos="3780"/>
        <p:guide pos="389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66" d="100"/>
          <a:sy n="66" d="100"/>
        </p:scale>
        <p:origin x="32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02E4372-6A1C-9C46-9F64-D67BD06041B8}" type="datetimeFigureOut">
              <a:rPr lang="en-US" smtClean="0"/>
              <a:t>4/23/2015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B5174FF-8965-1446-AC6E-294756273BF7}" type="slidenum">
              <a:rPr lang="en-US" smtClean="0"/>
              <a:t>‹#›</a:t>
            </a:fld>
            <a:endParaRPr lang="en-US"/>
          </a:p>
        </p:txBody>
      </p:sp>
    </p:spTree>
    <p:extLst>
      <p:ext uri="{BB962C8B-B14F-4D97-AF65-F5344CB8AC3E}">
        <p14:creationId xmlns:p14="http://schemas.microsoft.com/office/powerpoint/2010/main" val="4107576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F66C1B1-88DE-F04C-8AAB-B69AA4BA0EEF}" type="datetimeFigureOut">
              <a:rPr lang="en-US" smtClean="0"/>
              <a:t>4/23/2015</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C696F6F-60C4-CD42-AC33-D931F27D4AE4}" type="slidenum">
              <a:rPr lang="en-US" smtClean="0"/>
              <a:t>‹#›</a:t>
            </a:fld>
            <a:endParaRPr lang="en-US"/>
          </a:p>
        </p:txBody>
      </p:sp>
    </p:spTree>
    <p:extLst>
      <p:ext uri="{BB962C8B-B14F-4D97-AF65-F5344CB8AC3E}">
        <p14:creationId xmlns:p14="http://schemas.microsoft.com/office/powerpoint/2010/main" val="35409819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696F6F-60C4-CD42-AC33-D931F27D4AE4}" type="slidenum">
              <a:rPr lang="en-US" smtClean="0"/>
              <a:t>1</a:t>
            </a:fld>
            <a:endParaRPr lang="en-US"/>
          </a:p>
        </p:txBody>
      </p:sp>
    </p:spTree>
    <p:extLst>
      <p:ext uri="{BB962C8B-B14F-4D97-AF65-F5344CB8AC3E}">
        <p14:creationId xmlns:p14="http://schemas.microsoft.com/office/powerpoint/2010/main" val="2876225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11</a:t>
            </a:fld>
            <a:endParaRPr lang="en-US"/>
          </a:p>
        </p:txBody>
      </p:sp>
    </p:spTree>
    <p:extLst>
      <p:ext uri="{BB962C8B-B14F-4D97-AF65-F5344CB8AC3E}">
        <p14:creationId xmlns:p14="http://schemas.microsoft.com/office/powerpoint/2010/main" val="3148308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12</a:t>
            </a:fld>
            <a:endParaRPr lang="en-US"/>
          </a:p>
        </p:txBody>
      </p:sp>
    </p:spTree>
    <p:extLst>
      <p:ext uri="{BB962C8B-B14F-4D97-AF65-F5344CB8AC3E}">
        <p14:creationId xmlns:p14="http://schemas.microsoft.com/office/powerpoint/2010/main" val="152433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13</a:t>
            </a:fld>
            <a:endParaRPr lang="en-US"/>
          </a:p>
        </p:txBody>
      </p:sp>
    </p:spTree>
    <p:extLst>
      <p:ext uri="{BB962C8B-B14F-4D97-AF65-F5344CB8AC3E}">
        <p14:creationId xmlns:p14="http://schemas.microsoft.com/office/powerpoint/2010/main" val="60078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14</a:t>
            </a:fld>
            <a:endParaRPr lang="en-US"/>
          </a:p>
        </p:txBody>
      </p:sp>
    </p:spTree>
    <p:extLst>
      <p:ext uri="{BB962C8B-B14F-4D97-AF65-F5344CB8AC3E}">
        <p14:creationId xmlns:p14="http://schemas.microsoft.com/office/powerpoint/2010/main" val="2455165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15</a:t>
            </a:fld>
            <a:endParaRPr lang="en-US"/>
          </a:p>
        </p:txBody>
      </p:sp>
    </p:spTree>
    <p:extLst>
      <p:ext uri="{BB962C8B-B14F-4D97-AF65-F5344CB8AC3E}">
        <p14:creationId xmlns:p14="http://schemas.microsoft.com/office/powerpoint/2010/main" val="279425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solidFill>
                  <a:schemeClr val="accent3"/>
                </a:solidFill>
              </a:rPr>
              <a:t>Update in place often better than batch processing for </a:t>
            </a:r>
            <a:r>
              <a:rPr lang="en-US" sz="1200" i="1" dirty="0" err="1" smtClean="0">
                <a:solidFill>
                  <a:schemeClr val="accent3"/>
                </a:solidFill>
              </a:rPr>
              <a:t>sessionization</a:t>
            </a:r>
            <a:r>
              <a:rPr lang="en-US" sz="1200" i="1" dirty="0" smtClean="0">
                <a:solidFill>
                  <a:schemeClr val="accent3"/>
                </a:solidFill>
              </a:rPr>
              <a:t>, enrichment, aggregation, and other streaming ETL functions.</a:t>
            </a:r>
          </a:p>
          <a:p>
            <a:endParaRPr lang="en-US" dirty="0" smtClean="0"/>
          </a:p>
          <a:p>
            <a:r>
              <a:rPr lang="en-US" sz="1200" kern="1200" dirty="0" smtClean="0">
                <a:solidFill>
                  <a:schemeClr val="tx1"/>
                </a:solidFill>
                <a:latin typeface="+mn-lt"/>
                <a:ea typeface="+mn-ea"/>
                <a:cs typeface="+mn-cs"/>
              </a:rPr>
              <a:t>In *theory* a system could be more available than us if they were less consistent.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practice, there are some systems that are more available, BUT many systems that give up ACID are not necessarily any more available than we are, and many are actually worse. Also, some software systems that are really good at being available, like Cassandra, could be run in less available ways, either by using features of Cassandra that compromise availability (quorum-reads/writes, CAS), by making poor choices during deployment or even by making cost-</a:t>
            </a:r>
            <a:r>
              <a:rPr lang="en-US" sz="1200" kern="1200" dirty="0" err="1" smtClean="0">
                <a:solidFill>
                  <a:schemeClr val="tx1"/>
                </a:solidFill>
                <a:latin typeface="+mn-lt"/>
                <a:ea typeface="+mn-ea"/>
                <a:cs typeface="+mn-cs"/>
              </a:rPr>
              <a:t>concious</a:t>
            </a:r>
            <a:r>
              <a:rPr lang="en-US" sz="1200" kern="1200" dirty="0" smtClean="0">
                <a:solidFill>
                  <a:schemeClr val="tx1"/>
                </a:solidFill>
                <a:latin typeface="+mn-lt"/>
                <a:ea typeface="+mn-ea"/>
                <a:cs typeface="+mn-cs"/>
              </a:rPr>
              <a:t> choices during development.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Redis</a:t>
            </a:r>
            <a:r>
              <a:rPr lang="en-US" dirty="0" smtClean="0"/>
              <a:t>, HBASE, </a:t>
            </a:r>
            <a:r>
              <a:rPr lang="en-US" dirty="0" err="1" smtClean="0"/>
              <a:t>MongoDB</a:t>
            </a:r>
            <a:r>
              <a:rPr lang="en-US" dirty="0" smtClean="0"/>
              <a:t>, </a:t>
            </a:r>
            <a:r>
              <a:rPr lang="en-US" dirty="0" err="1" smtClean="0"/>
              <a:t>RethinkDB</a:t>
            </a:r>
            <a:r>
              <a:rPr lang="en-US" dirty="0" smtClean="0"/>
              <a:t>, </a:t>
            </a:r>
            <a:r>
              <a:rPr lang="en-US" dirty="0" err="1" smtClean="0"/>
              <a:t>FoundationDB</a:t>
            </a:r>
            <a:r>
              <a:rPr lang="en-US" dirty="0" smtClean="0"/>
              <a:t>, </a:t>
            </a:r>
            <a:r>
              <a:rPr lang="en-US" dirty="0" err="1" smtClean="0"/>
              <a:t>ElasticSearch</a:t>
            </a:r>
            <a:r>
              <a:rPr lang="en-US" dirty="0" smtClean="0"/>
              <a:t>…</a:t>
            </a:r>
          </a:p>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17</a:t>
            </a:fld>
            <a:endParaRPr lang="en-US"/>
          </a:p>
        </p:txBody>
      </p:sp>
    </p:spTree>
    <p:extLst>
      <p:ext uri="{BB962C8B-B14F-4D97-AF65-F5344CB8AC3E}">
        <p14:creationId xmlns:p14="http://schemas.microsoft.com/office/powerpoint/2010/main" val="2883977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Shape 1165"/>
          <p:cNvSpPr txBox="1">
            <a:spLocks noGrp="1"/>
          </p:cNvSpPr>
          <p:nvPr>
            <p:ph type="body" idx="1"/>
          </p:nvPr>
        </p:nvSpPr>
        <p:spPr>
          <a:xfrm>
            <a:off x="685802"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166" name="Shape 1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21852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22</a:t>
            </a:fld>
            <a:endParaRPr lang="en-US"/>
          </a:p>
        </p:txBody>
      </p:sp>
    </p:spTree>
    <p:extLst>
      <p:ext uri="{BB962C8B-B14F-4D97-AF65-F5344CB8AC3E}">
        <p14:creationId xmlns:p14="http://schemas.microsoft.com/office/powerpoint/2010/main" val="388924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23</a:t>
            </a:fld>
            <a:endParaRPr lang="en-US" dirty="0"/>
          </a:p>
        </p:txBody>
      </p:sp>
    </p:spTree>
    <p:extLst>
      <p:ext uri="{BB962C8B-B14F-4D97-AF65-F5344CB8AC3E}">
        <p14:creationId xmlns:p14="http://schemas.microsoft.com/office/powerpoint/2010/main" val="323368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24</a:t>
            </a:fld>
            <a:endParaRPr lang="en-US"/>
          </a:p>
        </p:txBody>
      </p:sp>
    </p:spTree>
    <p:extLst>
      <p:ext uri="{BB962C8B-B14F-4D97-AF65-F5344CB8AC3E}">
        <p14:creationId xmlns:p14="http://schemas.microsoft.com/office/powerpoint/2010/main" val="2844026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46090-6C7A-9A45-AA6F-8958502C41EB}" type="slidenum">
              <a:rPr lang="en-US" smtClean="0"/>
              <a:t>2</a:t>
            </a:fld>
            <a:endParaRPr lang="en-US" dirty="0"/>
          </a:p>
        </p:txBody>
      </p:sp>
    </p:spTree>
    <p:extLst>
      <p:ext uri="{BB962C8B-B14F-4D97-AF65-F5344CB8AC3E}">
        <p14:creationId xmlns:p14="http://schemas.microsoft.com/office/powerpoint/2010/main" val="3640059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26</a:t>
            </a:fld>
            <a:endParaRPr lang="en-US"/>
          </a:p>
        </p:txBody>
      </p:sp>
    </p:spTree>
    <p:extLst>
      <p:ext uri="{BB962C8B-B14F-4D97-AF65-F5344CB8AC3E}">
        <p14:creationId xmlns:p14="http://schemas.microsoft.com/office/powerpoint/2010/main" val="379307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3</a:t>
            </a:fld>
            <a:endParaRPr lang="en-US"/>
          </a:p>
        </p:txBody>
      </p:sp>
    </p:spTree>
    <p:extLst>
      <p:ext uri="{BB962C8B-B14F-4D97-AF65-F5344CB8AC3E}">
        <p14:creationId xmlns:p14="http://schemas.microsoft.com/office/powerpoint/2010/main" val="415500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start today with a brief overview</a:t>
            </a:r>
            <a:r>
              <a:rPr lang="en-US" baseline="0" dirty="0" smtClean="0"/>
              <a:t> of the  emerging Big Data Ecosystems. </a:t>
            </a:r>
          </a:p>
          <a:p>
            <a:endParaRPr lang="en-US" baseline="0" dirty="0" smtClean="0"/>
          </a:p>
          <a:p>
            <a:r>
              <a:rPr lang="en-US" baseline="0" dirty="0" smtClean="0"/>
              <a:t>We developers, (Product Companies) are building a data management stack to accommodate a cycle of activities: </a:t>
            </a:r>
          </a:p>
          <a:p>
            <a:pPr marL="174708" indent="-174708">
              <a:buFont typeface="Arial" panose="020B0604020202020204" pitchFamily="34" charset="0"/>
              <a:buChar char="•"/>
            </a:pPr>
            <a:r>
              <a:rPr lang="en-US" baseline="0" dirty="0" smtClean="0"/>
              <a:t>Collect</a:t>
            </a:r>
          </a:p>
          <a:p>
            <a:pPr marL="174708" indent="-174708">
              <a:buFont typeface="Arial" panose="020B0604020202020204" pitchFamily="34" charset="0"/>
              <a:buChar char="•"/>
            </a:pPr>
            <a:r>
              <a:rPr lang="en-US" baseline="0" dirty="0" smtClean="0"/>
              <a:t>Explore</a:t>
            </a:r>
          </a:p>
          <a:p>
            <a:pPr marL="174708" indent="-174708">
              <a:buFont typeface="Arial" panose="020B0604020202020204" pitchFamily="34" charset="0"/>
              <a:buChar char="•"/>
            </a:pPr>
            <a:r>
              <a:rPr lang="en-US" baseline="0" dirty="0" smtClean="0"/>
              <a:t>Analyze</a:t>
            </a:r>
          </a:p>
          <a:p>
            <a:pPr marL="174708" indent="-174708">
              <a:buFont typeface="Arial" panose="020B0604020202020204" pitchFamily="34" charset="0"/>
              <a:buChar char="•"/>
            </a:pPr>
            <a:r>
              <a:rPr lang="en-US" baseline="0" dirty="0" smtClean="0"/>
              <a:t>Act</a:t>
            </a:r>
          </a:p>
          <a:p>
            <a:endParaRPr lang="en-US" baseline="0" dirty="0" smtClean="0"/>
          </a:p>
          <a:p>
            <a:r>
              <a:rPr lang="en-US" baseline="0" dirty="0" smtClean="0"/>
              <a:t>The tools that facilitate this work cycle fall into two categories, Fast and Big</a:t>
            </a:r>
            <a:endParaRPr lang="en-US" dirty="0"/>
          </a:p>
        </p:txBody>
      </p:sp>
      <p:sp>
        <p:nvSpPr>
          <p:cNvPr id="4" name="Slide Number Placeholder 3"/>
          <p:cNvSpPr>
            <a:spLocks noGrp="1"/>
          </p:cNvSpPr>
          <p:nvPr>
            <p:ph type="sldNum" sz="quarter" idx="10"/>
          </p:nvPr>
        </p:nvSpPr>
        <p:spPr/>
        <p:txBody>
          <a:bodyPr/>
          <a:lstStyle/>
          <a:p>
            <a:fld id="{BA046090-6C7A-9A45-AA6F-8958502C41EB}" type="slidenum">
              <a:rPr lang="en-US" smtClean="0"/>
              <a:t>4</a:t>
            </a:fld>
            <a:endParaRPr lang="en-US" dirty="0"/>
          </a:p>
        </p:txBody>
      </p:sp>
    </p:spTree>
    <p:extLst>
      <p:ext uri="{BB962C8B-B14F-4D97-AF65-F5344CB8AC3E}">
        <p14:creationId xmlns:p14="http://schemas.microsoft.com/office/powerpoint/2010/main" val="3163235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31" name="Shape 531"/>
          <p:cNvSpPr txBox="1">
            <a:spLocks noGrp="1"/>
          </p:cNvSpPr>
          <p:nvPr>
            <p:ph type="body" idx="1"/>
          </p:nvPr>
        </p:nvSpPr>
        <p:spPr>
          <a:xfrm>
            <a:off x="685802" y="4343400"/>
            <a:ext cx="5486399" cy="4114800"/>
          </a:xfrm>
          <a:prstGeom prst="rect">
            <a:avLst/>
          </a:prstGeom>
          <a:noFill/>
          <a:ln>
            <a:noFill/>
          </a:ln>
        </p:spPr>
        <p:txBody>
          <a:bodyPr lIns="91275" tIns="45650" rIns="91275" bIns="45650" anchor="t" anchorCtr="0">
            <a:noAutofit/>
          </a:bodyPr>
          <a:lstStyle/>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The solution to this problem is not complex – but it does require distinguishing “fast” from “big.”  If you think getting value from “big data” is hard – maybe that’s because you aren’t considering the important differences between “fast” and “big.”</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Big data is the accumulation of vast amounts of information that are used for exploration (by data scientists), for large, historical analytics (like back testing and recommendation system calculations). </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Fast data is about operationalizing the learning and insights that you derive from “big data” – and making real time, per-event decisions that have direct impact on interactions and observations in real time.</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Your fast data archicture is responsible for ingesting data, processing, correlating, filtering, transforming and making optimized decisions in real time – then connecting that processed, enriched stream to your big data / OLAP infrastructure for archival and downstream OLAP.</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a:solidFill>
                  <a:schemeClr val="dk1"/>
                </a:solidFill>
                <a:latin typeface="Calibri"/>
                <a:ea typeface="Calibri"/>
                <a:cs typeface="Calibri"/>
                <a:sym typeface="Calibri"/>
              </a:rPr>
              <a:t>You must combine FAST with BIG to unleash value. Modern applications deliver real time personalization, real time security, fraud and monitoring, real time operational analytics.</a:t>
            </a:r>
          </a:p>
        </p:txBody>
      </p:sp>
      <p:sp>
        <p:nvSpPr>
          <p:cNvPr id="532" name="Shape 532"/>
          <p:cNvSpPr txBox="1">
            <a:spLocks noGrp="1"/>
          </p:cNvSpPr>
          <p:nvPr>
            <p:ph type="sldNum" idx="12"/>
          </p:nvPr>
        </p:nvSpPr>
        <p:spPr>
          <a:xfrm>
            <a:off x="3884615" y="8685212"/>
            <a:ext cx="2971799" cy="457200"/>
          </a:xfrm>
          <a:prstGeom prst="rect">
            <a:avLst/>
          </a:prstGeom>
          <a:noFill/>
          <a:ln>
            <a:noFill/>
          </a:ln>
        </p:spPr>
        <p:txBody>
          <a:bodyPr lIns="91275" tIns="45650" rIns="91275" bIns="45650" anchor="b" anchorCtr="0">
            <a:noAutofit/>
          </a:bodyPr>
          <a:lstStyle/>
          <a:p>
            <a:pPr marL="0" marR="0" lvl="0" indent="0" algn="r" rtl="0">
              <a:spcBef>
                <a:spcPts val="0"/>
              </a:spcBef>
              <a:buSzPct val="25000"/>
              <a:buNone/>
            </a:pPr>
            <a:r>
              <a:rPr lang="en" sz="1400"/>
              <a:t> </a:t>
            </a:r>
          </a:p>
        </p:txBody>
      </p:sp>
    </p:spTree>
    <p:extLst>
      <p:ext uri="{BB962C8B-B14F-4D97-AF65-F5344CB8AC3E}">
        <p14:creationId xmlns:p14="http://schemas.microsoft.com/office/powerpoint/2010/main" val="95587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big side we perform analytics to discover</a:t>
            </a:r>
            <a:r>
              <a:rPr lang="en-US" baseline="0" dirty="0" smtClean="0"/>
              <a:t> and report.</a:t>
            </a:r>
          </a:p>
          <a:p>
            <a:endParaRPr lang="en-US" baseline="0" dirty="0" smtClean="0"/>
          </a:p>
          <a:p>
            <a:r>
              <a:rPr lang="en-US" baseline="0" dirty="0" smtClean="0"/>
              <a:t>On the fast side we perform analytics for different reasons:</a:t>
            </a:r>
          </a:p>
          <a:p>
            <a:r>
              <a:rPr lang="en-US" baseline="0" dirty="0" smtClean="0"/>
              <a:t>    1. To inform real time decisions (optimize customer experience, pick best utilized-resource)</a:t>
            </a:r>
          </a:p>
          <a:p>
            <a:r>
              <a:rPr lang="en-US" baseline="0" dirty="0" smtClean="0"/>
              <a:t>    2. Operational monitoring in fast changing systems</a:t>
            </a:r>
            <a:endParaRPr lang="en-US" baseline="0" dirty="0"/>
          </a:p>
          <a:p>
            <a:endParaRPr lang="en-US" baseline="0" dirty="0" smtClean="0"/>
          </a:p>
          <a:p>
            <a:r>
              <a:rPr lang="en-US" baseline="0" dirty="0" smtClean="0"/>
              <a:t>In both of these cases, applications evolve to require an automated action. </a:t>
            </a:r>
          </a:p>
          <a:p>
            <a:endParaRPr lang="en-US" baseline="0" dirty="0" smtClean="0"/>
          </a:p>
          <a:p>
            <a:r>
              <a:rPr lang="en-US" baseline="0" dirty="0" smtClean="0"/>
              <a:t>In (1), the action is implicit. There is an authorization or policy evaluation occurring with each incoming event.</a:t>
            </a:r>
          </a:p>
          <a:p>
            <a:endParaRPr lang="en-US" baseline="0" dirty="0" smtClean="0"/>
          </a:p>
          <a:p>
            <a:r>
              <a:rPr lang="en-US" baseline="0" dirty="0" smtClean="0"/>
              <a:t>In (2), the action is usually an automated result to an alert. In environments that change very rapidly, human operators react to slowly (and at insufficient scale). Often monitoring begins to gain transparency and quickly is evolved to include an action when thresholds are exceeded.</a:t>
            </a:r>
          </a:p>
          <a:p>
            <a:endParaRPr lang="en-US" baseline="0" dirty="0" smtClean="0"/>
          </a:p>
          <a:p>
            <a:r>
              <a:rPr lang="en-US" baseline="0" dirty="0" smtClean="0"/>
              <a:t>These automated actions, at the technical level, are database transactions. </a:t>
            </a:r>
          </a:p>
        </p:txBody>
      </p:sp>
      <p:sp>
        <p:nvSpPr>
          <p:cNvPr id="4" name="Slide Number Placeholder 3"/>
          <p:cNvSpPr>
            <a:spLocks noGrp="1"/>
          </p:cNvSpPr>
          <p:nvPr>
            <p:ph type="sldNum" sz="quarter" idx="10"/>
          </p:nvPr>
        </p:nvSpPr>
        <p:spPr/>
        <p:txBody>
          <a:bodyPr/>
          <a:lstStyle/>
          <a:p>
            <a:fld id="{2C696F6F-60C4-CD42-AC33-D931F27D4AE4}" type="slidenum">
              <a:rPr lang="en-US" smtClean="0"/>
              <a:t>6</a:t>
            </a:fld>
            <a:endParaRPr lang="en-US" dirty="0"/>
          </a:p>
        </p:txBody>
      </p:sp>
    </p:spTree>
    <p:extLst>
      <p:ext uri="{BB962C8B-B14F-4D97-AF65-F5344CB8AC3E}">
        <p14:creationId xmlns:p14="http://schemas.microsoft.com/office/powerpoint/2010/main" val="261394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7</a:t>
            </a:fld>
            <a:endParaRPr lang="en-US"/>
          </a:p>
        </p:txBody>
      </p:sp>
    </p:spTree>
    <p:extLst>
      <p:ext uri="{BB962C8B-B14F-4D97-AF65-F5344CB8AC3E}">
        <p14:creationId xmlns:p14="http://schemas.microsoft.com/office/powerpoint/2010/main" val="315940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CEP differentiation?</a:t>
            </a:r>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8</a:t>
            </a:fld>
            <a:endParaRPr lang="en-US" dirty="0"/>
          </a:p>
        </p:txBody>
      </p:sp>
    </p:spTree>
    <p:extLst>
      <p:ext uri="{BB962C8B-B14F-4D97-AF65-F5344CB8AC3E}">
        <p14:creationId xmlns:p14="http://schemas.microsoft.com/office/powerpoint/2010/main" val="200543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F6F-60C4-CD42-AC33-D931F27D4AE4}" type="slidenum">
              <a:rPr lang="en-US" smtClean="0"/>
              <a:t>10</a:t>
            </a:fld>
            <a:endParaRPr lang="en-US"/>
          </a:p>
        </p:txBody>
      </p:sp>
    </p:spTree>
    <p:extLst>
      <p:ext uri="{BB962C8B-B14F-4D97-AF65-F5344CB8AC3E}">
        <p14:creationId xmlns:p14="http://schemas.microsoft.com/office/powerpoint/2010/main" val="2566229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18" Type="http://schemas.openxmlformats.org/officeDocument/2006/relationships/image" Target="../media/image20.jpg"/><Relationship Id="rId26" Type="http://schemas.openxmlformats.org/officeDocument/2006/relationships/image" Target="../media/image1.jpg"/><Relationship Id="rId3" Type="http://schemas.openxmlformats.org/officeDocument/2006/relationships/image" Target="file://localhost/Users/yulymekler/JOBS/14-447_VODB_ICONS/VODB_ICONS_08-21-14_Production_300px/VODB_ICONS_08-21-14_300px_11.jpg" TargetMode="External"/><Relationship Id="rId21" Type="http://schemas.openxmlformats.org/officeDocument/2006/relationships/image" Target="../media/image23.jpg"/><Relationship Id="rId7" Type="http://schemas.openxmlformats.org/officeDocument/2006/relationships/image" Target="../media/image9.jpg"/><Relationship Id="rId12" Type="http://schemas.openxmlformats.org/officeDocument/2006/relationships/image" Target="../media/image14.jpg"/><Relationship Id="rId17" Type="http://schemas.openxmlformats.org/officeDocument/2006/relationships/image" Target="../media/image19.jpg"/><Relationship Id="rId25" Type="http://schemas.openxmlformats.org/officeDocument/2006/relationships/image" Target="../media/image27.jpg"/><Relationship Id="rId2" Type="http://schemas.openxmlformats.org/officeDocument/2006/relationships/image" Target="../media/image5.jpeg"/><Relationship Id="rId16" Type="http://schemas.openxmlformats.org/officeDocument/2006/relationships/image" Target="../media/image18.jpg"/><Relationship Id="rId20" Type="http://schemas.openxmlformats.org/officeDocument/2006/relationships/image" Target="../media/image22.jpg"/><Relationship Id="rId1" Type="http://schemas.openxmlformats.org/officeDocument/2006/relationships/slideMaster" Target="../slideMasters/slideMaster1.xml"/><Relationship Id="rId6" Type="http://schemas.openxmlformats.org/officeDocument/2006/relationships/image" Target="../media/image8.jpg"/><Relationship Id="rId11" Type="http://schemas.openxmlformats.org/officeDocument/2006/relationships/image" Target="../media/image13.jpg"/><Relationship Id="rId24" Type="http://schemas.openxmlformats.org/officeDocument/2006/relationships/image" Target="../media/image26.jpg"/><Relationship Id="rId5" Type="http://schemas.openxmlformats.org/officeDocument/2006/relationships/image" Target="../media/image7.jpg"/><Relationship Id="rId15" Type="http://schemas.openxmlformats.org/officeDocument/2006/relationships/image" Target="../media/image17.jpg"/><Relationship Id="rId23" Type="http://schemas.openxmlformats.org/officeDocument/2006/relationships/image" Target="../media/image25.jpg"/><Relationship Id="rId10" Type="http://schemas.openxmlformats.org/officeDocument/2006/relationships/image" Target="../media/image12.jpg"/><Relationship Id="rId19" Type="http://schemas.openxmlformats.org/officeDocument/2006/relationships/image" Target="../media/image21.jp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 Id="rId22" Type="http://schemas.openxmlformats.org/officeDocument/2006/relationships/image" Target="../media/image2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VODB_PP_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317792" y="2452614"/>
            <a:ext cx="5783384" cy="1216875"/>
          </a:xfrm>
        </p:spPr>
        <p:txBody>
          <a:bodyPr>
            <a:noAutofit/>
          </a:bodyPr>
          <a:lstStyle>
            <a:lvl1pPr>
              <a:defRPr sz="3200" b="0" i="0" baseline="0">
                <a:solidFill>
                  <a:schemeClr val="bg1"/>
                </a:solidFill>
                <a:latin typeface="Lato Light"/>
              </a:defRPr>
            </a:lvl1pPr>
          </a:lstStyle>
          <a:p>
            <a:r>
              <a:rPr lang="en-US" smtClean="0"/>
              <a:t>Click to edit Master title style</a:t>
            </a:r>
            <a:endParaRPr lang="en-US" dirty="0"/>
          </a:p>
        </p:txBody>
      </p:sp>
      <p:sp>
        <p:nvSpPr>
          <p:cNvPr id="3" name="Subtitle 2"/>
          <p:cNvSpPr>
            <a:spLocks noGrp="1"/>
          </p:cNvSpPr>
          <p:nvPr>
            <p:ph type="subTitle" idx="1"/>
          </p:nvPr>
        </p:nvSpPr>
        <p:spPr>
          <a:xfrm>
            <a:off x="457498" y="2499455"/>
            <a:ext cx="2309481" cy="694460"/>
          </a:xfrm>
        </p:spPr>
        <p:txBody>
          <a:bodyPr>
            <a:noAutofit/>
          </a:bodyPr>
          <a:lstStyle>
            <a:lvl1pPr marL="0" indent="0" algn="l">
              <a:buNone/>
              <a:defRPr sz="1800">
                <a:solidFill>
                  <a:srgbClr val="FFFFFF"/>
                </a:solidFill>
                <a:latin typeface="Lato Hairline"/>
                <a:cs typeface="Lato Hairlin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5444597"/>
            <a:ext cx="2133600" cy="273844"/>
          </a:xfrm>
        </p:spPr>
        <p:txBody>
          <a:bodyPr/>
          <a:lstStyle/>
          <a:p>
            <a:endParaRPr lang="en-US" dirty="0"/>
          </a:p>
        </p:txBody>
      </p:sp>
      <p:sp>
        <p:nvSpPr>
          <p:cNvPr id="5" name="Footer Placeholder 4"/>
          <p:cNvSpPr>
            <a:spLocks noGrp="1"/>
          </p:cNvSpPr>
          <p:nvPr>
            <p:ph type="ftr" sz="quarter" idx="11"/>
          </p:nvPr>
        </p:nvSpPr>
        <p:spPr>
          <a:xfrm>
            <a:off x="3124200" y="5450988"/>
            <a:ext cx="2895600" cy="273844"/>
          </a:xfrm>
        </p:spPr>
        <p:txBody>
          <a:bodyPr/>
          <a:lstStyle/>
          <a:p>
            <a:endParaRPr lang="en-US" dirty="0"/>
          </a:p>
        </p:txBody>
      </p:sp>
      <p:sp>
        <p:nvSpPr>
          <p:cNvPr id="10" name="Slide Number Placeholder 5"/>
          <p:cNvSpPr txBox="1">
            <a:spLocks/>
          </p:cNvSpPr>
          <p:nvPr userDrawn="1"/>
        </p:nvSpPr>
        <p:spPr>
          <a:xfrm>
            <a:off x="8877504" y="4954474"/>
            <a:ext cx="266496" cy="125526"/>
          </a:xfrm>
          <a:prstGeom prst="rect">
            <a:avLst/>
          </a:prstGeom>
        </p:spPr>
        <p:txBody>
          <a:bodyPr vert="horz" lIns="0" tIns="0" rIns="0" bIns="0" rtlCol="0" anchor="t" anchorCtr="0"/>
          <a:lstStyle>
            <a:defPPr>
              <a:defRPr lang="en-US"/>
            </a:defPPr>
            <a:lvl1pPr marL="0" algn="l" defTabSz="457200" rtl="0" eaLnBrk="1" latinLnBrk="0" hangingPunct="1">
              <a:defRPr sz="600" b="0" i="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1" name="Footer Placeholder 4"/>
          <p:cNvSpPr txBox="1">
            <a:spLocks/>
          </p:cNvSpPr>
          <p:nvPr userDrawn="1"/>
        </p:nvSpPr>
        <p:spPr>
          <a:xfrm>
            <a:off x="8686800" y="4954474"/>
            <a:ext cx="169863"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2558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DBD45-6F02-E84E-8941-3E1B79A47335}" type="slidenum">
              <a:rPr lang="en-US" smtClean="0"/>
              <a:t>‹#›</a:t>
            </a:fld>
            <a:endParaRPr lang="en-US"/>
          </a:p>
        </p:txBody>
      </p:sp>
    </p:spTree>
    <p:extLst>
      <p:ext uri="{BB962C8B-B14F-4D97-AF65-F5344CB8AC3E}">
        <p14:creationId xmlns:p14="http://schemas.microsoft.com/office/powerpoint/2010/main" val="72551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DBD45-6F02-E84E-8941-3E1B79A47335}" type="slidenum">
              <a:rPr lang="en-US" smtClean="0"/>
              <a:t>‹#›</a:t>
            </a:fld>
            <a:endParaRPr lang="en-US"/>
          </a:p>
        </p:txBody>
      </p:sp>
    </p:spTree>
    <p:extLst>
      <p:ext uri="{BB962C8B-B14F-4D97-AF65-F5344CB8AC3E}">
        <p14:creationId xmlns:p14="http://schemas.microsoft.com/office/powerpoint/2010/main" val="31262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DBD45-6F02-E84E-8941-3E1B79A47335}" type="slidenum">
              <a:rPr lang="en-US" smtClean="0"/>
              <a:t>‹#›</a:t>
            </a:fld>
            <a:endParaRPr lang="en-US"/>
          </a:p>
        </p:txBody>
      </p:sp>
    </p:spTree>
    <p:extLst>
      <p:ext uri="{BB962C8B-B14F-4D97-AF65-F5344CB8AC3E}">
        <p14:creationId xmlns:p14="http://schemas.microsoft.com/office/powerpoint/2010/main" val="287770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3" descr="VODB_PPP_Agenda_Ba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317875" y="836494"/>
            <a:ext cx="4178300" cy="3733919"/>
          </a:xfrm>
        </p:spPr>
        <p:txBody>
          <a:bodyPr/>
          <a:lstStyle>
            <a:lvl1pPr marL="0" indent="-182880">
              <a:spcBef>
                <a:spcPts val="0"/>
              </a:spcBef>
              <a:spcAft>
                <a:spcPts val="1200"/>
              </a:spcAft>
              <a:buFont typeface="Arial"/>
              <a:buChar char="•"/>
              <a:defRPr sz="1800" b="0" i="0" spc="0" baseline="0">
                <a:latin typeface="Lato"/>
              </a:defRPr>
            </a:lvl1pPr>
            <a:lvl2pPr marL="0" indent="-182880">
              <a:spcBef>
                <a:spcPts val="0"/>
              </a:spcBef>
              <a:spcAft>
                <a:spcPts val="1200"/>
              </a:spcAft>
              <a:buFont typeface="Arial"/>
              <a:buChar char="•"/>
              <a:defRPr sz="1800" b="0" i="0" spc="0" baseline="0">
                <a:latin typeface="Lato"/>
              </a:defRPr>
            </a:lvl2pPr>
            <a:lvl3pPr marL="0" indent="-182880">
              <a:spcBef>
                <a:spcPts val="0"/>
              </a:spcBef>
              <a:spcAft>
                <a:spcPts val="1200"/>
              </a:spcAft>
              <a:buFont typeface="Arial"/>
              <a:buChar char="•"/>
              <a:defRPr sz="1800" b="0" i="0" spc="0" baseline="0">
                <a:latin typeface="Lato"/>
              </a:defRPr>
            </a:lvl3pPr>
            <a:lvl4pPr marL="0" indent="-182880">
              <a:spcBef>
                <a:spcPts val="0"/>
              </a:spcBef>
              <a:spcAft>
                <a:spcPts val="1200"/>
              </a:spcAft>
              <a:buFont typeface="Arial"/>
              <a:buChar char="•"/>
              <a:defRPr sz="1800" b="0" i="0" spc="0" baseline="0">
                <a:latin typeface="Lato"/>
              </a:defRPr>
            </a:lvl4pPr>
            <a:lvl5pPr marL="0" indent="-182880">
              <a:spcBef>
                <a:spcPts val="0"/>
              </a:spcBef>
              <a:spcAft>
                <a:spcPts val="1200"/>
              </a:spcAft>
              <a:buFont typeface="Arial"/>
              <a:buChar char="•"/>
              <a:defRPr sz="1800" b="0" i="0" spc="0" baseline="0">
                <a:latin typeface="Lat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71CDBD45-6F02-E84E-8941-3E1B79A47335}" type="slidenum">
              <a:rPr lang="en-US" smtClean="0"/>
              <a:pPr/>
              <a:t>‹#›</a:t>
            </a:fld>
            <a:endParaRPr lang="en-US" dirty="0"/>
          </a:p>
        </p:txBody>
      </p:sp>
      <p:sp>
        <p:nvSpPr>
          <p:cNvPr id="9" name="Footer Placeholder 4"/>
          <p:cNvSpPr txBox="1">
            <a:spLocks/>
          </p:cNvSpPr>
          <p:nvPr userDrawn="1"/>
        </p:nvSpPr>
        <p:spPr>
          <a:xfrm>
            <a:off x="7368070" y="4986224"/>
            <a:ext cx="1194573"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2015 VoltDB PROPRIETARY</a:t>
            </a:r>
            <a:endParaRPr lang="en-US" dirty="0"/>
          </a:p>
        </p:txBody>
      </p:sp>
      <p:pic>
        <p:nvPicPr>
          <p:cNvPr id="11" name="Picture 10" descr="VODB_PPP_Log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0749" y="4840592"/>
            <a:ext cx="1181503" cy="242274"/>
          </a:xfrm>
          <a:prstGeom prst="rect">
            <a:avLst/>
          </a:prstGeom>
        </p:spPr>
      </p:pic>
      <p:cxnSp>
        <p:nvCxnSpPr>
          <p:cNvPr id="12" name="Straight Connector 11"/>
          <p:cNvCxnSpPr/>
          <p:nvPr userDrawn="1"/>
        </p:nvCxnSpPr>
        <p:spPr>
          <a:xfrm>
            <a:off x="7270199" y="4954474"/>
            <a:ext cx="0" cy="189026"/>
          </a:xfrm>
          <a:prstGeom prst="line">
            <a:avLst/>
          </a:prstGeom>
          <a:ln w="3175" cmpd="sng">
            <a:solidFill>
              <a:srgbClr val="35414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500233" y="4954474"/>
            <a:ext cx="0" cy="189026"/>
          </a:xfrm>
          <a:prstGeom prst="line">
            <a:avLst/>
          </a:prstGeom>
          <a:ln w="3175" cmpd="sng">
            <a:solidFill>
              <a:srgbClr val="35414F"/>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txBox="1">
            <a:spLocks/>
          </p:cNvSpPr>
          <p:nvPr userDrawn="1"/>
        </p:nvSpPr>
        <p:spPr>
          <a:xfrm>
            <a:off x="8625053" y="4945255"/>
            <a:ext cx="274068"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page</a:t>
            </a:r>
            <a:endParaRPr lang="en-US" dirty="0"/>
          </a:p>
        </p:txBody>
      </p:sp>
    </p:spTree>
    <p:extLst>
      <p:ext uri="{BB962C8B-B14F-4D97-AF65-F5344CB8AC3E}">
        <p14:creationId xmlns:p14="http://schemas.microsoft.com/office/powerpoint/2010/main" val="374412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VODB_PP_Divider_B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3320168" y="2568575"/>
            <a:ext cx="3180010" cy="921255"/>
          </a:xfrm>
        </p:spPr>
        <p:txBody>
          <a:bodyPr anchor="t"/>
          <a:lstStyle>
            <a:lvl1pPr algn="l">
              <a:defRPr sz="3200" b="0" i="0"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65255" y="2135037"/>
            <a:ext cx="7419683" cy="1125140"/>
          </a:xfrm>
        </p:spPr>
        <p:txBody>
          <a:bodyPr lIns="0" tIns="0" rIns="0" bIns="0" anchor="t" anchorCtr="0">
            <a:noAutofit/>
          </a:bodyPr>
          <a:lstStyle>
            <a:lvl1pPr marL="0" indent="0">
              <a:spcBef>
                <a:spcPts val="0"/>
              </a:spcBef>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626955"/>
            <a:ext cx="2133600" cy="273844"/>
          </a:xfrm>
        </p:spPr>
        <p:txBody>
          <a:bodyPr/>
          <a:lstStyle/>
          <a:p>
            <a:endParaRPr lang="en-US" dirty="0"/>
          </a:p>
        </p:txBody>
      </p:sp>
      <p:sp>
        <p:nvSpPr>
          <p:cNvPr id="5" name="Footer Placeholder 4"/>
          <p:cNvSpPr>
            <a:spLocks noGrp="1"/>
          </p:cNvSpPr>
          <p:nvPr>
            <p:ph type="ftr" sz="quarter" idx="11"/>
          </p:nvPr>
        </p:nvSpPr>
        <p:spPr>
          <a:xfrm>
            <a:off x="3124200" y="5626955"/>
            <a:ext cx="2895600" cy="273844"/>
          </a:xfrm>
        </p:spPr>
        <p:txBody>
          <a:bodyPr/>
          <a:lstStyle/>
          <a:p>
            <a:endParaRPr lang="en-US" dirty="0"/>
          </a:p>
        </p:txBody>
      </p:sp>
      <p:sp>
        <p:nvSpPr>
          <p:cNvPr id="6" name="Slide Number Placeholder 5"/>
          <p:cNvSpPr>
            <a:spLocks noGrp="1"/>
          </p:cNvSpPr>
          <p:nvPr>
            <p:ph type="sldNum" sz="quarter" idx="12"/>
          </p:nvPr>
        </p:nvSpPr>
        <p:spPr>
          <a:xfrm>
            <a:off x="8877504" y="4952905"/>
            <a:ext cx="266496" cy="127095"/>
          </a:xfrm>
        </p:spPr>
        <p:txBody>
          <a:bodyPr/>
          <a:lstStyle>
            <a:lvl1pPr algn="l">
              <a:defRPr sz="600">
                <a:solidFill>
                  <a:srgbClr val="35414F"/>
                </a:solidFill>
                <a:latin typeface="Lato Light"/>
                <a:cs typeface="Lato Light"/>
              </a:defRPr>
            </a:lvl1pPr>
          </a:lstStyle>
          <a:p>
            <a:fld id="{71CDBD45-6F02-E84E-8941-3E1B79A47335}" type="slidenum">
              <a:rPr lang="en-US" smtClean="0"/>
              <a:pPr/>
              <a:t>‹#›</a:t>
            </a:fld>
            <a:endParaRPr lang="en-US" dirty="0"/>
          </a:p>
        </p:txBody>
      </p:sp>
      <p:sp>
        <p:nvSpPr>
          <p:cNvPr id="10" name="Footer Placeholder 4"/>
          <p:cNvSpPr txBox="1">
            <a:spLocks/>
          </p:cNvSpPr>
          <p:nvPr userDrawn="1"/>
        </p:nvSpPr>
        <p:spPr>
          <a:xfrm>
            <a:off x="7408863" y="4954474"/>
            <a:ext cx="1194573"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2015 VoltDB PROPRIETARY</a:t>
            </a:r>
            <a:endParaRPr lang="en-US" dirty="0"/>
          </a:p>
        </p:txBody>
      </p:sp>
      <p:sp>
        <p:nvSpPr>
          <p:cNvPr id="11" name="Slide Number Placeholder 5"/>
          <p:cNvSpPr txBox="1">
            <a:spLocks/>
          </p:cNvSpPr>
          <p:nvPr userDrawn="1"/>
        </p:nvSpPr>
        <p:spPr>
          <a:xfrm>
            <a:off x="8877504" y="4954474"/>
            <a:ext cx="266496" cy="125526"/>
          </a:xfrm>
          <a:prstGeom prst="rect">
            <a:avLst/>
          </a:prstGeom>
        </p:spPr>
        <p:txBody>
          <a:bodyPr vert="horz" lIns="0" tIns="0" rIns="0" bIns="0" rtlCol="0" anchor="t" anchorCtr="0"/>
          <a:lstStyle>
            <a:defPPr>
              <a:defRPr lang="en-US"/>
            </a:defPPr>
            <a:lvl1pPr marL="0" algn="l" defTabSz="457200" rtl="0" eaLnBrk="1" latinLnBrk="0" hangingPunct="1">
              <a:defRPr sz="600" b="0" i="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4"/>
          <p:cNvSpPr txBox="1">
            <a:spLocks/>
          </p:cNvSpPr>
          <p:nvPr userDrawn="1"/>
        </p:nvSpPr>
        <p:spPr>
          <a:xfrm>
            <a:off x="8603436" y="4954474"/>
            <a:ext cx="253227" cy="128392"/>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page</a:t>
            </a:r>
            <a:endParaRPr lang="en-US" dirty="0"/>
          </a:p>
        </p:txBody>
      </p:sp>
      <p:pic>
        <p:nvPicPr>
          <p:cNvPr id="13" name="Picture 12" descr="VODB_PPP_Log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0749" y="4840592"/>
            <a:ext cx="1181503" cy="242274"/>
          </a:xfrm>
          <a:prstGeom prst="rect">
            <a:avLst/>
          </a:prstGeom>
        </p:spPr>
      </p:pic>
      <p:cxnSp>
        <p:nvCxnSpPr>
          <p:cNvPr id="14" name="Straight Connector 13"/>
          <p:cNvCxnSpPr/>
          <p:nvPr userDrawn="1"/>
        </p:nvCxnSpPr>
        <p:spPr>
          <a:xfrm>
            <a:off x="7270199" y="4954474"/>
            <a:ext cx="0" cy="189026"/>
          </a:xfrm>
          <a:prstGeom prst="line">
            <a:avLst/>
          </a:prstGeom>
          <a:ln w="3175" cmpd="sng">
            <a:solidFill>
              <a:srgbClr val="35414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8500233" y="4954474"/>
            <a:ext cx="0" cy="189026"/>
          </a:xfrm>
          <a:prstGeom prst="line">
            <a:avLst/>
          </a:prstGeom>
          <a:ln w="3175" cmpd="sng">
            <a:solidFill>
              <a:srgbClr val="35414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75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7371035" y="4967832"/>
            <a:ext cx="1194573" cy="125526"/>
          </a:xfrm>
        </p:spPr>
        <p:txBody>
          <a:bodyPr/>
          <a:lstStyle/>
          <a:p>
            <a:endParaRPr lang="en-US"/>
          </a:p>
        </p:txBody>
      </p:sp>
      <p:sp>
        <p:nvSpPr>
          <p:cNvPr id="5" name="Slide Number Placeholder 4"/>
          <p:cNvSpPr>
            <a:spLocks noGrp="1"/>
          </p:cNvSpPr>
          <p:nvPr>
            <p:ph type="sldNum" sz="quarter" idx="12"/>
          </p:nvPr>
        </p:nvSpPr>
        <p:spPr/>
        <p:txBody>
          <a:bodyPr/>
          <a:lstStyle/>
          <a:p>
            <a:fld id="{71CDBD45-6F02-E84E-8941-3E1B79A47335}" type="slidenum">
              <a:rPr lang="en-US" smtClean="0"/>
              <a:t>‹#›</a:t>
            </a:fld>
            <a:endParaRPr lang="en-US"/>
          </a:p>
        </p:txBody>
      </p:sp>
      <p:sp>
        <p:nvSpPr>
          <p:cNvPr id="6" name="Footer Placeholder 4"/>
          <p:cNvSpPr txBox="1">
            <a:spLocks/>
          </p:cNvSpPr>
          <p:nvPr userDrawn="1"/>
        </p:nvSpPr>
        <p:spPr>
          <a:xfrm>
            <a:off x="7371035" y="4954474"/>
            <a:ext cx="1194573"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2015 VoltDB PROPRIETARY</a:t>
            </a:r>
            <a:endParaRPr lang="en-US" dirty="0"/>
          </a:p>
        </p:txBody>
      </p:sp>
    </p:spTree>
    <p:extLst>
      <p:ext uri="{BB962C8B-B14F-4D97-AF65-F5344CB8AC3E}">
        <p14:creationId xmlns:p14="http://schemas.microsoft.com/office/powerpoint/2010/main" val="189345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l">
              <a:defRPr/>
            </a:lvl1pPr>
          </a:lstStyle>
          <a:p>
            <a:fld id="{71CDBD45-6F02-E84E-8941-3E1B79A47335}" type="slidenum">
              <a:rPr lang="en-US" smtClean="0"/>
              <a:pPr/>
              <a:t>‹#›</a:t>
            </a:fld>
            <a:endParaRPr lang="en-US" dirty="0"/>
          </a:p>
        </p:txBody>
      </p:sp>
      <p:sp>
        <p:nvSpPr>
          <p:cNvPr id="9" name="Footer Placeholder 4"/>
          <p:cNvSpPr txBox="1">
            <a:spLocks/>
          </p:cNvSpPr>
          <p:nvPr userDrawn="1"/>
        </p:nvSpPr>
        <p:spPr>
          <a:xfrm>
            <a:off x="7339321" y="4955523"/>
            <a:ext cx="1194573"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2015 VoltDB PROPRIETARY</a:t>
            </a:r>
            <a:endParaRPr lang="en-US" dirty="0"/>
          </a:p>
        </p:txBody>
      </p:sp>
    </p:spTree>
    <p:extLst>
      <p:ext uri="{BB962C8B-B14F-4D97-AF65-F5344CB8AC3E}">
        <p14:creationId xmlns:p14="http://schemas.microsoft.com/office/powerpoint/2010/main" val="137302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RESOURCES">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470647"/>
            <a:ext cx="2133600" cy="273844"/>
          </a:xfrm>
        </p:spPr>
        <p:txBody>
          <a:bodyPr/>
          <a:lstStyle/>
          <a:p>
            <a:endParaRPr lang="en-US" dirty="0"/>
          </a:p>
        </p:txBody>
      </p:sp>
      <p:sp>
        <p:nvSpPr>
          <p:cNvPr id="3" name="Footer Placeholder 2"/>
          <p:cNvSpPr>
            <a:spLocks noGrp="1"/>
          </p:cNvSpPr>
          <p:nvPr>
            <p:ph type="ftr" sz="quarter" idx="11"/>
          </p:nvPr>
        </p:nvSpPr>
        <p:spPr>
          <a:xfrm>
            <a:off x="3124200" y="5425057"/>
            <a:ext cx="2895600" cy="273844"/>
          </a:xfrm>
        </p:spPr>
        <p:txBody>
          <a:bodyPr/>
          <a:lstStyle/>
          <a:p>
            <a:endParaRPr lang="en-US" dirty="0"/>
          </a:p>
        </p:txBody>
      </p:sp>
      <p:sp>
        <p:nvSpPr>
          <p:cNvPr id="4" name="Slide Number Placeholder 3"/>
          <p:cNvSpPr>
            <a:spLocks noGrp="1"/>
          </p:cNvSpPr>
          <p:nvPr>
            <p:ph type="sldNum" sz="quarter" idx="12"/>
          </p:nvPr>
        </p:nvSpPr>
        <p:spPr>
          <a:xfrm>
            <a:off x="8867471" y="4958006"/>
            <a:ext cx="297707" cy="112338"/>
          </a:xfrm>
        </p:spPr>
        <p:txBody>
          <a:bodyPr/>
          <a:lstStyle/>
          <a:p>
            <a:fld id="{71CDBD45-6F02-E84E-8941-3E1B79A47335}" type="slidenum">
              <a:rPr lang="en-US" smtClean="0"/>
              <a:t>‹#›</a:t>
            </a:fld>
            <a:endParaRPr lang="en-US" dirty="0"/>
          </a:p>
        </p:txBody>
      </p:sp>
      <p:sp>
        <p:nvSpPr>
          <p:cNvPr id="11" name="Footer Placeholder 4"/>
          <p:cNvSpPr txBox="1">
            <a:spLocks/>
          </p:cNvSpPr>
          <p:nvPr userDrawn="1"/>
        </p:nvSpPr>
        <p:spPr>
          <a:xfrm>
            <a:off x="7408863" y="4954474"/>
            <a:ext cx="1194573"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2015 VoltDB PROPRIETARY</a:t>
            </a:r>
            <a:endParaRPr lang="en-US" dirty="0"/>
          </a:p>
        </p:txBody>
      </p:sp>
      <p:pic>
        <p:nvPicPr>
          <p:cNvPr id="7" name="VODB_ICONS_08-21-14_300px_11.jpg" descr="/Users/yulymekler/JOBS/14-447_VODB_ICONS/VODB_ICONS_08-21-14_Production_300px/VODB_ICONS_08-21-14_300px_1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2405538" y="1997302"/>
            <a:ext cx="457200" cy="457200"/>
          </a:xfrm>
          <a:prstGeom prst="rect">
            <a:avLst/>
          </a:prstGeom>
        </p:spPr>
      </p:pic>
      <p:pic>
        <p:nvPicPr>
          <p:cNvPr id="8" name="Picture 7" descr="VODB_ICONS_08-21-14_300px_1.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1997302"/>
            <a:ext cx="457200" cy="457200"/>
          </a:xfrm>
          <a:prstGeom prst="rect">
            <a:avLst/>
          </a:prstGeom>
        </p:spPr>
      </p:pic>
      <p:pic>
        <p:nvPicPr>
          <p:cNvPr id="9" name="Picture 8" descr="VODB_ICONS_08-21-14_300px_3.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1663" y="1997302"/>
            <a:ext cx="457200" cy="457200"/>
          </a:xfrm>
          <a:prstGeom prst="rect">
            <a:avLst/>
          </a:prstGeom>
        </p:spPr>
      </p:pic>
      <p:pic>
        <p:nvPicPr>
          <p:cNvPr id="10" name="Picture 9" descr="VODB_ICONS_08-21-14_300px_4.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302214" y="1997302"/>
            <a:ext cx="457200" cy="457200"/>
          </a:xfrm>
          <a:prstGeom prst="rect">
            <a:avLst/>
          </a:prstGeom>
        </p:spPr>
      </p:pic>
      <p:pic>
        <p:nvPicPr>
          <p:cNvPr id="12" name="Picture 11" descr="VODB_ICONS_08-21-14_300px_5.jp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652768" y="1997302"/>
            <a:ext cx="457200" cy="457200"/>
          </a:xfrm>
          <a:prstGeom prst="rect">
            <a:avLst/>
          </a:prstGeom>
        </p:spPr>
      </p:pic>
      <p:pic>
        <p:nvPicPr>
          <p:cNvPr id="13" name="Picture 12" descr="VODB_ICONS_08-21-14_300px_6.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003322" y="1997302"/>
            <a:ext cx="457200" cy="457200"/>
          </a:xfrm>
          <a:prstGeom prst="rect">
            <a:avLst/>
          </a:prstGeom>
        </p:spPr>
      </p:pic>
      <p:pic>
        <p:nvPicPr>
          <p:cNvPr id="14" name="Picture 13" descr="VODB_ICONS_08-21-14_300px_7.jp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353876" y="1997302"/>
            <a:ext cx="457200" cy="457200"/>
          </a:xfrm>
          <a:prstGeom prst="rect">
            <a:avLst/>
          </a:prstGeom>
        </p:spPr>
      </p:pic>
      <p:pic>
        <p:nvPicPr>
          <p:cNvPr id="15" name="Picture 14" descr="VODB_ICONS_08-21-14_300px_8.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704430" y="1997302"/>
            <a:ext cx="457200" cy="457200"/>
          </a:xfrm>
          <a:prstGeom prst="rect">
            <a:avLst/>
          </a:prstGeom>
        </p:spPr>
      </p:pic>
      <p:pic>
        <p:nvPicPr>
          <p:cNvPr id="16" name="Picture 15" descr="VODB_ICONS_08-21-14_300px_9.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054984" y="1997302"/>
            <a:ext cx="457200" cy="457200"/>
          </a:xfrm>
          <a:prstGeom prst="rect">
            <a:avLst/>
          </a:prstGeom>
        </p:spPr>
      </p:pic>
      <p:pic>
        <p:nvPicPr>
          <p:cNvPr id="17" name="Picture 16" descr="VODB_ICONS_08-21-14_300px_10.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756092" y="1997302"/>
            <a:ext cx="457200" cy="457200"/>
          </a:xfrm>
          <a:prstGeom prst="rect">
            <a:avLst/>
          </a:prstGeom>
        </p:spPr>
      </p:pic>
      <p:pic>
        <p:nvPicPr>
          <p:cNvPr id="18" name="Picture 17" descr="VODB_ICONS_08-21-14_300px_2.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6646" y="1997302"/>
            <a:ext cx="457200" cy="457200"/>
          </a:xfrm>
          <a:prstGeom prst="rect">
            <a:avLst/>
          </a:prstGeom>
        </p:spPr>
      </p:pic>
      <p:pic>
        <p:nvPicPr>
          <p:cNvPr id="19" name="Picture 18" descr="VODB_Icons_PPP_08-27_1.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446083" y="167415"/>
            <a:ext cx="1962780" cy="1593123"/>
          </a:xfrm>
          <a:prstGeom prst="rect">
            <a:avLst/>
          </a:prstGeom>
        </p:spPr>
      </p:pic>
      <p:pic>
        <p:nvPicPr>
          <p:cNvPr id="20" name="Picture 19" descr="VODB_Icons_PPP_08-27_2.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717526" y="3770539"/>
            <a:ext cx="1126973" cy="914400"/>
          </a:xfrm>
          <a:prstGeom prst="rect">
            <a:avLst/>
          </a:prstGeom>
        </p:spPr>
      </p:pic>
      <p:pic>
        <p:nvPicPr>
          <p:cNvPr id="21" name="Picture 20" descr="VODB_Icons_PPP_08-27_3.jp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623975" y="3770539"/>
            <a:ext cx="1126973" cy="914400"/>
          </a:xfrm>
          <a:prstGeom prst="rect">
            <a:avLst/>
          </a:prstGeom>
        </p:spPr>
      </p:pic>
      <p:pic>
        <p:nvPicPr>
          <p:cNvPr id="22" name="Picture 21" descr="VODB_Icons_PPP_08-27_4.jp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811076" y="3770539"/>
            <a:ext cx="1126973" cy="914400"/>
          </a:xfrm>
          <a:prstGeom prst="rect">
            <a:avLst/>
          </a:prstGeom>
        </p:spPr>
      </p:pic>
      <p:pic>
        <p:nvPicPr>
          <p:cNvPr id="23" name="Picture 22" descr="VODB_Icons_PPP_08-27_5.jp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384442" y="2661555"/>
            <a:ext cx="1126973" cy="914400"/>
          </a:xfrm>
          <a:prstGeom prst="rect">
            <a:avLst/>
          </a:prstGeom>
        </p:spPr>
      </p:pic>
      <p:pic>
        <p:nvPicPr>
          <p:cNvPr id="24" name="Picture 23" descr="VODB_Icons_PPP_08-27_6.jp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83092" y="2661555"/>
            <a:ext cx="1126973" cy="914400"/>
          </a:xfrm>
          <a:prstGeom prst="rect">
            <a:avLst/>
          </a:prstGeom>
        </p:spPr>
      </p:pic>
      <p:pic>
        <p:nvPicPr>
          <p:cNvPr id="25" name="Picture 24" descr="VODB_Icons_PPP_08-27_7.jp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485117" y="2661555"/>
            <a:ext cx="1126973" cy="914400"/>
          </a:xfrm>
          <a:prstGeom prst="rect">
            <a:avLst/>
          </a:prstGeom>
        </p:spPr>
      </p:pic>
      <p:pic>
        <p:nvPicPr>
          <p:cNvPr id="26" name="Picture 25" descr="VODB_Icons_PPP_08-27_8.jp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5686469" y="2661555"/>
            <a:ext cx="1126973" cy="914400"/>
          </a:xfrm>
          <a:prstGeom prst="rect">
            <a:avLst/>
          </a:prstGeom>
        </p:spPr>
      </p:pic>
      <p:pic>
        <p:nvPicPr>
          <p:cNvPr id="27" name="Picture 26" descr="VODB_Icons_PPP_08-27_9.jp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283767" y="2661555"/>
            <a:ext cx="1126973" cy="914400"/>
          </a:xfrm>
          <a:prstGeom prst="rect">
            <a:avLst/>
          </a:prstGeom>
        </p:spPr>
      </p:pic>
      <p:pic>
        <p:nvPicPr>
          <p:cNvPr id="28" name="Picture 27" descr="VODB_Icons_PPP_08-27_10.jp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4585792" y="2661555"/>
            <a:ext cx="1126973" cy="914400"/>
          </a:xfrm>
          <a:prstGeom prst="rect">
            <a:avLst/>
          </a:prstGeom>
        </p:spPr>
      </p:pic>
      <p:pic>
        <p:nvPicPr>
          <p:cNvPr id="29" name="Picture 28" descr="VODB_Icons_PPP_08-27_11.jp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530424" y="3770539"/>
            <a:ext cx="1126973" cy="914400"/>
          </a:xfrm>
          <a:prstGeom prst="rect">
            <a:avLst/>
          </a:prstGeom>
        </p:spPr>
      </p:pic>
      <p:pic>
        <p:nvPicPr>
          <p:cNvPr id="30" name="Picture 29" descr="VODB_Icons_PPP_08-27_12.jpg"/>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436873" y="3770539"/>
            <a:ext cx="1126973" cy="914400"/>
          </a:xfrm>
          <a:prstGeom prst="rect">
            <a:avLst/>
          </a:prstGeom>
        </p:spPr>
      </p:pic>
      <p:pic>
        <p:nvPicPr>
          <p:cNvPr id="31" name="Picture 30" descr="VODB_PPP_Logo.jpg"/>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318415" y="315494"/>
            <a:ext cx="4184650" cy="858088"/>
          </a:xfrm>
          <a:prstGeom prst="rect">
            <a:avLst/>
          </a:prstGeom>
        </p:spPr>
      </p:pic>
    </p:spTree>
    <p:extLst>
      <p:ext uri="{BB962C8B-B14F-4D97-AF65-F5344CB8AC3E}">
        <p14:creationId xmlns:p14="http://schemas.microsoft.com/office/powerpoint/2010/main" val="251003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DBD45-6F02-E84E-8941-3E1B79A47335}" type="slidenum">
              <a:rPr lang="en-US" smtClean="0"/>
              <a:t>‹#›</a:t>
            </a:fld>
            <a:endParaRPr lang="en-US"/>
          </a:p>
        </p:txBody>
      </p:sp>
    </p:spTree>
    <p:extLst>
      <p:ext uri="{BB962C8B-B14F-4D97-AF65-F5344CB8AC3E}">
        <p14:creationId xmlns:p14="http://schemas.microsoft.com/office/powerpoint/2010/main" val="221905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7408863" y="4965885"/>
            <a:ext cx="1194573" cy="125526"/>
          </a:xfrm>
        </p:spPr>
        <p:txBody>
          <a:bodyPr/>
          <a:lstStyle/>
          <a:p>
            <a:endParaRPr lang="en-US" dirty="0"/>
          </a:p>
        </p:txBody>
      </p:sp>
      <p:sp>
        <p:nvSpPr>
          <p:cNvPr id="7" name="Slide Number Placeholder 6"/>
          <p:cNvSpPr>
            <a:spLocks noGrp="1"/>
          </p:cNvSpPr>
          <p:nvPr>
            <p:ph type="sldNum" sz="quarter" idx="12"/>
          </p:nvPr>
        </p:nvSpPr>
        <p:spPr/>
        <p:txBody>
          <a:bodyPr/>
          <a:lstStyle/>
          <a:p>
            <a:fld id="{71CDBD45-6F02-E84E-8941-3E1B79A47335}" type="slidenum">
              <a:rPr lang="en-US" smtClean="0"/>
              <a:t>‹#›</a:t>
            </a:fld>
            <a:endParaRPr lang="en-US"/>
          </a:p>
        </p:txBody>
      </p:sp>
      <p:sp>
        <p:nvSpPr>
          <p:cNvPr id="8" name="Footer Placeholder 4"/>
          <p:cNvSpPr txBox="1">
            <a:spLocks/>
          </p:cNvSpPr>
          <p:nvPr userDrawn="1"/>
        </p:nvSpPr>
        <p:spPr>
          <a:xfrm>
            <a:off x="7353899" y="4965885"/>
            <a:ext cx="1194573" cy="114115"/>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2015 VoltDB PROPRIETARY</a:t>
            </a:r>
            <a:endParaRPr lang="en-US" dirty="0"/>
          </a:p>
        </p:txBody>
      </p:sp>
    </p:spTree>
    <p:extLst>
      <p:ext uri="{BB962C8B-B14F-4D97-AF65-F5344CB8AC3E}">
        <p14:creationId xmlns:p14="http://schemas.microsoft.com/office/powerpoint/2010/main" val="1338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DBD45-6F02-E84E-8941-3E1B79A47335}" type="slidenum">
              <a:rPr lang="en-US" smtClean="0"/>
              <a:t>‹#›</a:t>
            </a:fld>
            <a:endParaRPr lang="en-US"/>
          </a:p>
        </p:txBody>
      </p:sp>
    </p:spTree>
    <p:extLst>
      <p:ext uri="{BB962C8B-B14F-4D97-AF65-F5344CB8AC3E}">
        <p14:creationId xmlns:p14="http://schemas.microsoft.com/office/powerpoint/2010/main" val="418156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VODB_PPP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00749" y="4840592"/>
            <a:ext cx="1181503" cy="242274"/>
          </a:xfrm>
          <a:prstGeom prst="rect">
            <a:avLst/>
          </a:prstGeom>
        </p:spPr>
      </p:pic>
      <p:sp>
        <p:nvSpPr>
          <p:cNvPr id="2" name="Title Placeholder 1"/>
          <p:cNvSpPr>
            <a:spLocks noGrp="1"/>
          </p:cNvSpPr>
          <p:nvPr>
            <p:ph type="title"/>
          </p:nvPr>
        </p:nvSpPr>
        <p:spPr>
          <a:xfrm>
            <a:off x="453519" y="199354"/>
            <a:ext cx="7481455" cy="5365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33104"/>
            <a:ext cx="8229600" cy="3733919"/>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5522750"/>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408863" y="4954474"/>
            <a:ext cx="1194573" cy="125526"/>
          </a:xfrm>
          <a:prstGeom prst="rect">
            <a:avLst/>
          </a:prstGeom>
        </p:spPr>
        <p:txBody>
          <a:bodyPr vert="horz" lIns="0" tIns="0" rIns="0" bIns="0" rtlCol="0" anchor="t" anchorCtr="0"/>
          <a:lstStyle>
            <a:lvl1pPr algn="l">
              <a:defRPr sz="600">
                <a:solidFill>
                  <a:srgbClr val="35414F"/>
                </a:solidFill>
                <a:latin typeface="Lato Light"/>
              </a:defRPr>
            </a:lvl1pPr>
          </a:lstStyle>
          <a:p>
            <a:endParaRPr lang="en-US" dirty="0"/>
          </a:p>
        </p:txBody>
      </p:sp>
      <p:sp>
        <p:nvSpPr>
          <p:cNvPr id="6" name="Slide Number Placeholder 5"/>
          <p:cNvSpPr>
            <a:spLocks noGrp="1"/>
          </p:cNvSpPr>
          <p:nvPr>
            <p:ph type="sldNum" sz="quarter" idx="4"/>
          </p:nvPr>
        </p:nvSpPr>
        <p:spPr>
          <a:xfrm>
            <a:off x="8877504" y="4954474"/>
            <a:ext cx="266496" cy="125526"/>
          </a:xfrm>
          <a:prstGeom prst="rect">
            <a:avLst/>
          </a:prstGeom>
        </p:spPr>
        <p:txBody>
          <a:bodyPr vert="horz" lIns="0" tIns="0" rIns="0" bIns="0" rtlCol="0" anchor="t" anchorCtr="0"/>
          <a:lstStyle>
            <a:lvl1pPr algn="l">
              <a:defRPr sz="600" b="0" i="0">
                <a:solidFill>
                  <a:srgbClr val="35414F"/>
                </a:solidFill>
                <a:latin typeface="Lato Light"/>
              </a:defRPr>
            </a:lvl1pPr>
          </a:lstStyle>
          <a:p>
            <a:fld id="{71CDBD45-6F02-E84E-8941-3E1B79A47335}" type="slidenum">
              <a:rPr lang="en-US" smtClean="0"/>
              <a:pPr/>
              <a:t>‹#›</a:t>
            </a:fld>
            <a:endParaRPr lang="en-US" dirty="0"/>
          </a:p>
        </p:txBody>
      </p:sp>
      <p:sp>
        <p:nvSpPr>
          <p:cNvPr id="14" name="Footer Placeholder 4"/>
          <p:cNvSpPr txBox="1">
            <a:spLocks/>
          </p:cNvSpPr>
          <p:nvPr/>
        </p:nvSpPr>
        <p:spPr>
          <a:xfrm>
            <a:off x="8625053" y="4945255"/>
            <a:ext cx="274068" cy="125526"/>
          </a:xfrm>
          <a:prstGeom prst="rect">
            <a:avLst/>
          </a:prstGeom>
        </p:spPr>
        <p:txBody>
          <a:bodyPr vert="horz" lIns="0" tIns="0" rIns="0" bIns="0" rtlCol="0" anchor="t" anchorCtr="0"/>
          <a:lstStyle>
            <a:defPPr>
              <a:defRPr lang="en-US"/>
            </a:defPPr>
            <a:lvl1pPr marL="0" algn="l" defTabSz="457200" rtl="0" eaLnBrk="1" latinLnBrk="0" hangingPunct="1">
              <a:defRPr sz="600" kern="1200">
                <a:solidFill>
                  <a:srgbClr val="35414F"/>
                </a:solidFill>
                <a:latin typeface="Lato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page</a:t>
            </a:r>
            <a:endParaRPr lang="en-US" dirty="0"/>
          </a:p>
        </p:txBody>
      </p:sp>
      <p:cxnSp>
        <p:nvCxnSpPr>
          <p:cNvPr id="16" name="Straight Connector 15"/>
          <p:cNvCxnSpPr/>
          <p:nvPr/>
        </p:nvCxnSpPr>
        <p:spPr>
          <a:xfrm>
            <a:off x="7270199" y="4954474"/>
            <a:ext cx="0" cy="189026"/>
          </a:xfrm>
          <a:prstGeom prst="line">
            <a:avLst/>
          </a:prstGeom>
          <a:ln w="3175" cmpd="sng">
            <a:solidFill>
              <a:srgbClr val="35414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500233" y="4954474"/>
            <a:ext cx="0" cy="189026"/>
          </a:xfrm>
          <a:prstGeom prst="line">
            <a:avLst/>
          </a:prstGeom>
          <a:ln w="3175" cmpd="sng">
            <a:solidFill>
              <a:srgbClr val="35414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54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60" r:id="rId5"/>
    <p:sldLayoutId id="2147483655" r:id="rId6"/>
    <p:sldLayoutId id="2147483653" r:id="rId7"/>
    <p:sldLayoutId id="2147483652"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marL="0" indent="0" algn="l" defTabSz="457200" rtl="0" eaLnBrk="1" latinLnBrk="0" hangingPunct="1">
        <a:spcBef>
          <a:spcPct val="0"/>
        </a:spcBef>
        <a:buFont typeface="Arial"/>
        <a:buNone/>
        <a:tabLst/>
        <a:defRPr sz="2400" strike="noStrike" kern="1200" cap="all" normalizeH="0" baseline="0">
          <a:solidFill>
            <a:srgbClr val="EC2027"/>
          </a:solidFill>
          <a:latin typeface="Lato Light"/>
          <a:ea typeface="+mj-ea"/>
          <a:cs typeface="Lato Light"/>
        </a:defRPr>
      </a:lvl1pPr>
    </p:titleStyle>
    <p:bodyStyle>
      <a:lvl1pPr marL="342900" indent="-342900" algn="l" defTabSz="457200" rtl="0" eaLnBrk="1" latinLnBrk="0" hangingPunct="1">
        <a:spcBef>
          <a:spcPct val="20000"/>
        </a:spcBef>
        <a:buFont typeface="Arial"/>
        <a:buChar char="•"/>
        <a:defRPr sz="3200" b="0" i="0" kern="1200">
          <a:solidFill>
            <a:srgbClr val="35414F"/>
          </a:solidFill>
          <a:latin typeface="Lato Light"/>
          <a:ea typeface="+mn-ea"/>
          <a:cs typeface="Lato Light"/>
        </a:defRPr>
      </a:lvl1pPr>
      <a:lvl2pPr marL="742950" indent="-285750" algn="l" defTabSz="457200" rtl="0" eaLnBrk="1" latinLnBrk="0" hangingPunct="1">
        <a:spcBef>
          <a:spcPct val="20000"/>
        </a:spcBef>
        <a:buFont typeface="Arial"/>
        <a:buChar char="•"/>
        <a:defRPr sz="2800" b="0" i="0" kern="1200">
          <a:solidFill>
            <a:srgbClr val="35414F"/>
          </a:solidFill>
          <a:latin typeface="Lato Light"/>
          <a:ea typeface="+mn-ea"/>
          <a:cs typeface="Lato Light"/>
        </a:defRPr>
      </a:lvl2pPr>
      <a:lvl3pPr marL="1143000" indent="-228600" algn="l" defTabSz="457200" rtl="0" eaLnBrk="1" latinLnBrk="0" hangingPunct="1">
        <a:spcBef>
          <a:spcPct val="20000"/>
        </a:spcBef>
        <a:buFont typeface="Arial"/>
        <a:buChar char="•"/>
        <a:defRPr sz="2400" b="0" i="0" kern="1200">
          <a:solidFill>
            <a:srgbClr val="35414F"/>
          </a:solidFill>
          <a:latin typeface="Lato Light"/>
          <a:ea typeface="+mn-ea"/>
          <a:cs typeface="Lato Light"/>
        </a:defRPr>
      </a:lvl3pPr>
      <a:lvl4pPr marL="1600200" indent="-228600" algn="l" defTabSz="457200" rtl="0" eaLnBrk="1" latinLnBrk="0" hangingPunct="1">
        <a:spcBef>
          <a:spcPct val="20000"/>
        </a:spcBef>
        <a:buFont typeface="Arial"/>
        <a:buChar char="•"/>
        <a:defRPr sz="2000" b="0" i="0" kern="1200">
          <a:solidFill>
            <a:srgbClr val="35414F"/>
          </a:solidFill>
          <a:latin typeface="Lato Light"/>
          <a:ea typeface="+mn-ea"/>
          <a:cs typeface="Lato Light"/>
        </a:defRPr>
      </a:lvl4pPr>
      <a:lvl5pPr marL="2057400" indent="-228600" algn="l" defTabSz="457200" rtl="0" eaLnBrk="1" latinLnBrk="0" hangingPunct="1">
        <a:spcBef>
          <a:spcPct val="20000"/>
        </a:spcBef>
        <a:buFont typeface="Arial"/>
        <a:buChar char="•"/>
        <a:defRPr sz="2000" b="0" i="0" kern="1200">
          <a:solidFill>
            <a:srgbClr val="35414F"/>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ww.voltdb.com/download"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www.voltdb.com/community/applicatio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9088" y="2266744"/>
            <a:ext cx="7184912" cy="1216875"/>
          </a:xfrm>
        </p:spPr>
        <p:txBody>
          <a:bodyPr/>
          <a:lstStyle/>
          <a:p>
            <a:r>
              <a:rPr lang="en-US" sz="2400" dirty="0"/>
              <a:t>How to Build Real-Time Streaming Analytics with an </a:t>
            </a:r>
            <a:r>
              <a:rPr lang="en-US" sz="2400" dirty="0" err="1"/>
              <a:t>In-memory</a:t>
            </a:r>
            <a:r>
              <a:rPr lang="en-US" sz="2400" dirty="0"/>
              <a:t>, Scale-out SQL Database</a:t>
            </a:r>
          </a:p>
        </p:txBody>
      </p:sp>
      <p:sp>
        <p:nvSpPr>
          <p:cNvPr id="3" name="Subtitle 2"/>
          <p:cNvSpPr>
            <a:spLocks noGrp="1"/>
          </p:cNvSpPr>
          <p:nvPr>
            <p:ph type="subTitle" idx="1"/>
          </p:nvPr>
        </p:nvSpPr>
        <p:spPr>
          <a:xfrm>
            <a:off x="1916265" y="3483619"/>
            <a:ext cx="5247749" cy="694460"/>
          </a:xfrm>
        </p:spPr>
        <p:txBody>
          <a:bodyPr>
            <a:noAutofit/>
          </a:bodyPr>
          <a:lstStyle/>
          <a:p>
            <a:r>
              <a:rPr lang="en-US" sz="2000" dirty="0" smtClean="0"/>
              <a:t>Ryan Betts, CTO</a:t>
            </a:r>
          </a:p>
          <a:p>
            <a:r>
              <a:rPr lang="en-US" sz="2000" dirty="0" err="1" smtClean="0"/>
              <a:t>VoltDB</a:t>
            </a:r>
            <a:endParaRPr lang="en-US" sz="2000" dirty="0"/>
          </a:p>
        </p:txBody>
      </p:sp>
      <p:sp>
        <p:nvSpPr>
          <p:cNvPr id="4" name="Slide Number Placeholder 3"/>
          <p:cNvSpPr>
            <a:spLocks noGrp="1"/>
          </p:cNvSpPr>
          <p:nvPr>
            <p:ph type="sldNum" sz="quarter" idx="4294967295"/>
          </p:nvPr>
        </p:nvSpPr>
        <p:spPr>
          <a:xfrm>
            <a:off x="8862013" y="4958613"/>
            <a:ext cx="281987" cy="96387"/>
          </a:xfrm>
          <a:prstGeom prst="rect">
            <a:avLst/>
          </a:prstGeom>
        </p:spPr>
        <p:txBody>
          <a:bodyPr/>
          <a:lstStyle/>
          <a:p>
            <a:fld id="{71CDBD45-6F02-E84E-8941-3E1B79A47335}" type="slidenum">
              <a:rPr lang="en-US" smtClean="0"/>
              <a:t>1</a:t>
            </a:fld>
            <a:endParaRPr lang="en-US" dirty="0"/>
          </a:p>
        </p:txBody>
      </p:sp>
    </p:spTree>
    <p:extLst>
      <p:ext uri="{BB962C8B-B14F-4D97-AF65-F5344CB8AC3E}">
        <p14:creationId xmlns:p14="http://schemas.microsoft.com/office/powerpoint/2010/main" val="2123336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 For streaming aggregation</a:t>
            </a:r>
            <a:endParaRPr lang="en-US" dirty="0"/>
          </a:p>
        </p:txBody>
      </p:sp>
      <p:sp>
        <p:nvSpPr>
          <p:cNvPr id="3" name="Content Placeholder 2"/>
          <p:cNvSpPr>
            <a:spLocks noGrp="1"/>
          </p:cNvSpPr>
          <p:nvPr>
            <p:ph sz="half" idx="1"/>
          </p:nvPr>
        </p:nvSpPr>
        <p:spPr>
          <a:xfrm>
            <a:off x="457200" y="1200151"/>
            <a:ext cx="3620911" cy="3394472"/>
          </a:xfrm>
        </p:spPr>
        <p:txBody>
          <a:bodyPr/>
          <a:lstStyle/>
          <a:p>
            <a:r>
              <a:rPr lang="en-US" sz="2400" dirty="0" smtClean="0"/>
              <a:t>Partitioned on cluster</a:t>
            </a:r>
          </a:p>
          <a:p>
            <a:r>
              <a:rPr lang="en-US" sz="2400" dirty="0" smtClean="0"/>
              <a:t>Immediately up-to-date</a:t>
            </a:r>
          </a:p>
          <a:p>
            <a:r>
              <a:rPr lang="en-US" sz="2400" dirty="0" smtClean="0"/>
              <a:t>Active/active HA</a:t>
            </a:r>
            <a:endParaRPr lang="en-US" sz="2400" dirty="0"/>
          </a:p>
        </p:txBody>
      </p:sp>
      <p:sp>
        <p:nvSpPr>
          <p:cNvPr id="5" name="Slide Number Placeholder 4"/>
          <p:cNvSpPr>
            <a:spLocks noGrp="1"/>
          </p:cNvSpPr>
          <p:nvPr>
            <p:ph type="sldNum" sz="quarter" idx="12"/>
          </p:nvPr>
        </p:nvSpPr>
        <p:spPr/>
        <p:txBody>
          <a:bodyPr/>
          <a:lstStyle/>
          <a:p>
            <a:fld id="{71CDBD45-6F02-E84E-8941-3E1B79A47335}" type="slidenum">
              <a:rPr lang="en-US" smtClean="0"/>
              <a:t>10</a:t>
            </a:fld>
            <a:endParaRPr lang="en-US"/>
          </a:p>
        </p:txBody>
      </p:sp>
      <p:pic>
        <p:nvPicPr>
          <p:cNvPr id="6" name="Picture 5" descr="MV-partitio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135" y="-9621"/>
            <a:ext cx="7083677" cy="5089621"/>
          </a:xfrm>
          <a:prstGeom prst="rect">
            <a:avLst/>
          </a:prstGeom>
        </p:spPr>
      </p:pic>
      <p:sp>
        <p:nvSpPr>
          <p:cNvPr id="9" name="Rectangle 8"/>
          <p:cNvSpPr/>
          <p:nvPr/>
        </p:nvSpPr>
        <p:spPr>
          <a:xfrm>
            <a:off x="5240632" y="4009847"/>
            <a:ext cx="3226411" cy="584776"/>
          </a:xfrm>
          <a:prstGeom prst="rect">
            <a:avLst/>
          </a:prstGeom>
        </p:spPr>
        <p:txBody>
          <a:bodyPr wrap="square">
            <a:spAutoFit/>
          </a:bodyPr>
          <a:lstStyle/>
          <a:p>
            <a:r>
              <a:rPr lang="en-US" sz="1600" b="1" dirty="0" smtClean="0">
                <a:solidFill>
                  <a:schemeClr val="accent3"/>
                </a:solidFill>
                <a:latin typeface="Inconsolata"/>
                <a:cs typeface="Inconsolata"/>
              </a:rPr>
              <a:t>Global Read: </a:t>
            </a:r>
            <a:r>
              <a:rPr lang="en-US" sz="1600" dirty="0" smtClean="0">
                <a:latin typeface="Inconsolata"/>
                <a:cs typeface="Inconsolata"/>
              </a:rPr>
              <a:t>SELECT sum(count) WHERE sec &gt; 130 and sec &lt; 140;</a:t>
            </a:r>
            <a:endParaRPr lang="en-US" sz="1600" dirty="0">
              <a:latin typeface="Inconsolata"/>
              <a:cs typeface="Inconsolata"/>
            </a:endParaRPr>
          </a:p>
        </p:txBody>
      </p:sp>
    </p:spTree>
    <p:extLst>
      <p:ext uri="{BB962C8B-B14F-4D97-AF65-F5344CB8AC3E}">
        <p14:creationId xmlns:p14="http://schemas.microsoft.com/office/powerpoint/2010/main" val="1274562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Materialized views with acid transactions</a:t>
            </a:r>
            <a:endParaRPr lang="en-US" dirty="0"/>
          </a:p>
        </p:txBody>
      </p:sp>
      <p:sp>
        <p:nvSpPr>
          <p:cNvPr id="3" name="Content Placeholder 2"/>
          <p:cNvSpPr>
            <a:spLocks noGrp="1"/>
          </p:cNvSpPr>
          <p:nvPr>
            <p:ph sz="half" idx="1"/>
          </p:nvPr>
        </p:nvSpPr>
        <p:spPr/>
        <p:txBody>
          <a:bodyPr/>
          <a:lstStyle/>
          <a:p>
            <a:r>
              <a:rPr lang="en-US" sz="2400" dirty="0" smtClean="0"/>
              <a:t>Can be queried as part of a transaction</a:t>
            </a:r>
          </a:p>
          <a:p>
            <a:r>
              <a:rPr lang="en-US" sz="2400" dirty="0" smtClean="0"/>
              <a:t>Example: fast quota enforcement</a:t>
            </a:r>
            <a:endParaRPr lang="en-US" sz="2400" dirty="0"/>
          </a:p>
        </p:txBody>
      </p:sp>
      <p:sp>
        <p:nvSpPr>
          <p:cNvPr id="5" name="Slide Number Placeholder 4"/>
          <p:cNvSpPr>
            <a:spLocks noGrp="1"/>
          </p:cNvSpPr>
          <p:nvPr>
            <p:ph type="sldNum" sz="quarter" idx="12"/>
          </p:nvPr>
        </p:nvSpPr>
        <p:spPr/>
        <p:txBody>
          <a:bodyPr/>
          <a:lstStyle/>
          <a:p>
            <a:fld id="{71CDBD45-6F02-E84E-8941-3E1B79A47335}" type="slidenum">
              <a:rPr lang="en-US" smtClean="0"/>
              <a:t>11</a:t>
            </a:fld>
            <a:endParaRPr lang="en-US"/>
          </a:p>
        </p:txBody>
      </p:sp>
      <p:pic>
        <p:nvPicPr>
          <p:cNvPr id="7" name="Picture 6" descr="Screen Shot 2015-04-22 at 1.48.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609" y="1004028"/>
            <a:ext cx="3996862" cy="3001505"/>
          </a:xfrm>
          <a:prstGeom prst="rect">
            <a:avLst/>
          </a:prstGeom>
        </p:spPr>
      </p:pic>
      <p:sp>
        <p:nvSpPr>
          <p:cNvPr id="8" name="TextBox 7"/>
          <p:cNvSpPr txBox="1"/>
          <p:nvPr/>
        </p:nvSpPr>
        <p:spPr>
          <a:xfrm>
            <a:off x="4581609" y="4005533"/>
            <a:ext cx="4407276" cy="646331"/>
          </a:xfrm>
          <a:prstGeom prst="rect">
            <a:avLst/>
          </a:prstGeom>
          <a:noFill/>
        </p:spPr>
        <p:txBody>
          <a:bodyPr wrap="none" rtlCol="0">
            <a:spAutoFit/>
          </a:bodyPr>
          <a:lstStyle/>
          <a:p>
            <a:r>
              <a:rPr lang="en-US" dirty="0" smtClean="0"/>
              <a:t>1-partition throughput (transactions/second)</a:t>
            </a:r>
          </a:p>
          <a:p>
            <a:r>
              <a:rPr lang="en-US" dirty="0" smtClean="0"/>
              <a:t>10GB of data being aggregated.</a:t>
            </a:r>
          </a:p>
        </p:txBody>
      </p:sp>
    </p:spTree>
    <p:extLst>
      <p:ext uri="{BB962C8B-B14F-4D97-AF65-F5344CB8AC3E}">
        <p14:creationId xmlns:p14="http://schemas.microsoft.com/office/powerpoint/2010/main" val="1027743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Capped collections</a:t>
            </a:r>
            <a:endParaRPr lang="en-US" dirty="0"/>
          </a:p>
        </p:txBody>
      </p:sp>
      <p:sp>
        <p:nvSpPr>
          <p:cNvPr id="6" name="Content Placeholder 5"/>
          <p:cNvSpPr>
            <a:spLocks noGrp="1"/>
          </p:cNvSpPr>
          <p:nvPr>
            <p:ph sz="half" idx="1"/>
          </p:nvPr>
        </p:nvSpPr>
        <p:spPr>
          <a:xfrm>
            <a:off x="126999" y="1224424"/>
            <a:ext cx="3358446" cy="3164132"/>
          </a:xfrm>
        </p:spPr>
        <p:txBody>
          <a:bodyPr/>
          <a:lstStyle/>
          <a:p>
            <a:r>
              <a:rPr lang="en-US" sz="2400" dirty="0" smtClean="0"/>
              <a:t>Simple windows</a:t>
            </a:r>
          </a:p>
          <a:p>
            <a:r>
              <a:rPr lang="en-US" sz="2400" dirty="0" smtClean="0"/>
              <a:t>Durable, </a:t>
            </a:r>
            <a:r>
              <a:rPr lang="en-US" sz="2400" dirty="0" err="1" smtClean="0"/>
              <a:t>queryable</a:t>
            </a:r>
            <a:endParaRPr lang="en-US" sz="2400" dirty="0" smtClean="0"/>
          </a:p>
          <a:p>
            <a:r>
              <a:rPr lang="en-US" sz="2400" dirty="0" smtClean="0"/>
              <a:t>Support Mat. Views</a:t>
            </a:r>
            <a:endParaRPr lang="en-US" sz="2400" dirty="0"/>
          </a:p>
          <a:p>
            <a:endParaRPr lang="en-US" dirty="0" smtClean="0"/>
          </a:p>
        </p:txBody>
      </p:sp>
      <p:sp>
        <p:nvSpPr>
          <p:cNvPr id="4" name="Slide Number Placeholder 3"/>
          <p:cNvSpPr>
            <a:spLocks noGrp="1"/>
          </p:cNvSpPr>
          <p:nvPr>
            <p:ph type="sldNum" sz="quarter" idx="12"/>
          </p:nvPr>
        </p:nvSpPr>
        <p:spPr/>
        <p:txBody>
          <a:bodyPr/>
          <a:lstStyle/>
          <a:p>
            <a:fld id="{71CDBD45-6F02-E84E-8941-3E1B79A47335}" type="slidenum">
              <a:rPr lang="en-US" smtClean="0"/>
              <a:pPr/>
              <a:t>12</a:t>
            </a:fld>
            <a:endParaRPr lang="en-US" dirty="0"/>
          </a:p>
        </p:txBody>
      </p:sp>
      <p:pic>
        <p:nvPicPr>
          <p:cNvPr id="8" name="Picture 7" descr="Screen Shot 2015-04-22 at 7.3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445" y="1256672"/>
            <a:ext cx="5658555" cy="2567261"/>
          </a:xfrm>
          <a:prstGeom prst="rect">
            <a:avLst/>
          </a:prstGeom>
        </p:spPr>
      </p:pic>
    </p:spTree>
    <p:extLst>
      <p:ext uri="{BB962C8B-B14F-4D97-AF65-F5344CB8AC3E}">
        <p14:creationId xmlns:p14="http://schemas.microsoft.com/office/powerpoint/2010/main" val="745499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indexes for leaderboards</a:t>
            </a:r>
            <a:endParaRPr lang="en-US" dirty="0"/>
          </a:p>
        </p:txBody>
      </p:sp>
      <p:sp>
        <p:nvSpPr>
          <p:cNvPr id="3" name="Content Placeholder 2"/>
          <p:cNvSpPr>
            <a:spLocks noGrp="1"/>
          </p:cNvSpPr>
          <p:nvPr>
            <p:ph sz="half" idx="1"/>
          </p:nvPr>
        </p:nvSpPr>
        <p:spPr>
          <a:xfrm>
            <a:off x="457199" y="1200151"/>
            <a:ext cx="4780139" cy="2200627"/>
          </a:xfrm>
        </p:spPr>
        <p:txBody>
          <a:bodyPr/>
          <a:lstStyle/>
          <a:p>
            <a:r>
              <a:rPr lang="en-US" sz="2400" dirty="0" smtClean="0"/>
              <a:t>Sorted indexes are ordered statistic trees for O(log(n)) </a:t>
            </a:r>
            <a:r>
              <a:rPr lang="en-US" sz="2400" dirty="0" smtClean="0"/>
              <a:t>ranking</a:t>
            </a:r>
            <a:endParaRPr lang="en-US" sz="2400" dirty="0" smtClean="0"/>
          </a:p>
          <a:p>
            <a:r>
              <a:rPr lang="en-US" sz="2400" dirty="0" smtClean="0"/>
              <a:t>Quickly find overall </a:t>
            </a:r>
            <a:r>
              <a:rPr lang="en-US" sz="2400" dirty="0" smtClean="0"/>
              <a:t>rank</a:t>
            </a:r>
            <a:endParaRPr lang="en-US" sz="2400" dirty="0" smtClean="0"/>
          </a:p>
          <a:p>
            <a:r>
              <a:rPr lang="en-US" sz="2400" dirty="0" smtClean="0"/>
              <a:t>Quickly count items in range</a:t>
            </a:r>
          </a:p>
          <a:p>
            <a:endParaRPr lang="en-US" sz="2400" dirty="0" smtClean="0"/>
          </a:p>
          <a:p>
            <a:endParaRPr lang="en-US" sz="2400" dirty="0" smtClean="0"/>
          </a:p>
          <a:p>
            <a:endParaRPr lang="en-US" sz="2400" dirty="0"/>
          </a:p>
        </p:txBody>
      </p:sp>
      <p:sp>
        <p:nvSpPr>
          <p:cNvPr id="5" name="Slide Number Placeholder 4"/>
          <p:cNvSpPr>
            <a:spLocks noGrp="1"/>
          </p:cNvSpPr>
          <p:nvPr>
            <p:ph type="sldNum" sz="quarter" idx="12"/>
          </p:nvPr>
        </p:nvSpPr>
        <p:spPr/>
        <p:txBody>
          <a:bodyPr/>
          <a:lstStyle/>
          <a:p>
            <a:fld id="{71CDBD45-6F02-E84E-8941-3E1B79A47335}" type="slidenum">
              <a:rPr lang="en-US" smtClean="0"/>
              <a:t>13</a:t>
            </a:fld>
            <a:endParaRPr lang="en-US"/>
          </a:p>
        </p:txBody>
      </p:sp>
      <p:pic>
        <p:nvPicPr>
          <p:cNvPr id="7" name="Picture 6" descr="RankingIndex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339" y="879123"/>
            <a:ext cx="3467100" cy="2870200"/>
          </a:xfrm>
          <a:prstGeom prst="rect">
            <a:avLst/>
          </a:prstGeom>
        </p:spPr>
      </p:pic>
      <p:sp>
        <p:nvSpPr>
          <p:cNvPr id="8" name="Rectangle 7"/>
          <p:cNvSpPr/>
          <p:nvPr/>
        </p:nvSpPr>
        <p:spPr>
          <a:xfrm>
            <a:off x="457199" y="3749323"/>
            <a:ext cx="6635263" cy="369332"/>
          </a:xfrm>
          <a:prstGeom prst="rect">
            <a:avLst/>
          </a:prstGeom>
        </p:spPr>
        <p:txBody>
          <a:bodyPr wrap="square">
            <a:spAutoFit/>
          </a:bodyPr>
          <a:lstStyle/>
          <a:p>
            <a:r>
              <a:rPr lang="en-US" dirty="0">
                <a:latin typeface="Inconsolata"/>
                <a:cs typeface="Inconsolata"/>
              </a:rPr>
              <a:t>SELECT COUNT(*) FROM scores WHERE score &gt; 281;</a:t>
            </a:r>
          </a:p>
        </p:txBody>
      </p:sp>
      <p:sp>
        <p:nvSpPr>
          <p:cNvPr id="9" name="Rectangle 8"/>
          <p:cNvSpPr/>
          <p:nvPr/>
        </p:nvSpPr>
        <p:spPr>
          <a:xfrm>
            <a:off x="437446" y="4118655"/>
            <a:ext cx="7930444" cy="369332"/>
          </a:xfrm>
          <a:prstGeom prst="rect">
            <a:avLst/>
          </a:prstGeom>
        </p:spPr>
        <p:txBody>
          <a:bodyPr wrap="square">
            <a:spAutoFit/>
          </a:bodyPr>
          <a:lstStyle/>
          <a:p>
            <a:r>
              <a:rPr lang="en-US" dirty="0">
                <a:latin typeface="Inconsolata"/>
                <a:cs typeface="Inconsolata"/>
              </a:rPr>
              <a:t>SELECT COUNT(*) FROM scores WHERE score &gt;= 10 AND score &lt;= 200;</a:t>
            </a:r>
          </a:p>
        </p:txBody>
      </p:sp>
    </p:spTree>
    <p:extLst>
      <p:ext uri="{BB962C8B-B14F-4D97-AF65-F5344CB8AC3E}">
        <p14:creationId xmlns:p14="http://schemas.microsoft.com/office/powerpoint/2010/main" val="165260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support</a:t>
            </a:r>
            <a:endParaRPr lang="en-US" dirty="0"/>
          </a:p>
        </p:txBody>
      </p:sp>
      <p:sp>
        <p:nvSpPr>
          <p:cNvPr id="5" name="Slide Number Placeholder 4"/>
          <p:cNvSpPr>
            <a:spLocks noGrp="1"/>
          </p:cNvSpPr>
          <p:nvPr>
            <p:ph type="sldNum" sz="quarter" idx="12"/>
          </p:nvPr>
        </p:nvSpPr>
        <p:spPr/>
        <p:txBody>
          <a:bodyPr/>
          <a:lstStyle/>
          <a:p>
            <a:fld id="{71CDBD45-6F02-E84E-8941-3E1B79A47335}" type="slidenum">
              <a:rPr lang="en-US" smtClean="0"/>
              <a:t>14</a:t>
            </a:fld>
            <a:endParaRPr lang="en-US"/>
          </a:p>
        </p:txBody>
      </p:sp>
      <p:sp>
        <p:nvSpPr>
          <p:cNvPr id="7" name="TextBox 6"/>
          <p:cNvSpPr txBox="1"/>
          <p:nvPr/>
        </p:nvSpPr>
        <p:spPr>
          <a:xfrm>
            <a:off x="581000" y="4394839"/>
            <a:ext cx="6814686" cy="369332"/>
          </a:xfrm>
          <a:prstGeom prst="rect">
            <a:avLst/>
          </a:prstGeom>
          <a:noFill/>
        </p:spPr>
        <p:txBody>
          <a:bodyPr wrap="none" rtlCol="0">
            <a:spAutoFit/>
          </a:bodyPr>
          <a:lstStyle/>
          <a:p>
            <a:r>
              <a:rPr lang="en-US" dirty="0"/>
              <a:t>http://</a:t>
            </a:r>
            <a:r>
              <a:rPr lang="en-US" dirty="0" err="1"/>
              <a:t>downloads.voltdb.com</a:t>
            </a:r>
            <a:r>
              <a:rPr lang="en-US" dirty="0"/>
              <a:t>/documentation/</a:t>
            </a:r>
            <a:r>
              <a:rPr lang="en-US" dirty="0" err="1"/>
              <a:t>TriFoldDevQuickRef.pdf</a:t>
            </a:r>
            <a:endParaRPr lang="en-US" dirty="0"/>
          </a:p>
        </p:txBody>
      </p:sp>
      <p:sp>
        <p:nvSpPr>
          <p:cNvPr id="9" name="TextBox 8"/>
          <p:cNvSpPr txBox="1"/>
          <p:nvPr/>
        </p:nvSpPr>
        <p:spPr>
          <a:xfrm>
            <a:off x="581000" y="762967"/>
            <a:ext cx="8147876" cy="3416320"/>
          </a:xfrm>
          <a:prstGeom prst="rect">
            <a:avLst/>
          </a:prstGeom>
          <a:noFill/>
        </p:spPr>
        <p:txBody>
          <a:bodyPr wrap="square" rtlCol="0">
            <a:spAutoFit/>
          </a:bodyPr>
          <a:lstStyle/>
          <a:p>
            <a:pPr marL="342900" indent="-342900">
              <a:buFont typeface="Arial"/>
              <a:buChar char="•"/>
            </a:pPr>
            <a:r>
              <a:rPr lang="en-US" sz="2400" dirty="0" smtClean="0"/>
              <a:t>ALTER TABLE|CONSTRAINT|COLUMN|PROCEDURE</a:t>
            </a:r>
          </a:p>
          <a:p>
            <a:pPr marL="342900" indent="-342900">
              <a:buFont typeface="Arial"/>
              <a:buChar char="•"/>
            </a:pPr>
            <a:r>
              <a:rPr lang="en-US" sz="2400" dirty="0" smtClean="0"/>
              <a:t>UNIQUE, MULTI-KEY INDEXES</a:t>
            </a:r>
          </a:p>
          <a:p>
            <a:pPr marL="342900" indent="-342900">
              <a:buFont typeface="Arial"/>
              <a:buChar char="•"/>
            </a:pPr>
            <a:r>
              <a:rPr lang="en-US" sz="2400" dirty="0" smtClean="0"/>
              <a:t>INDEXES ON COLUMN FUNCTIONS</a:t>
            </a:r>
          </a:p>
          <a:p>
            <a:pPr marL="342900" indent="-342900">
              <a:buFont typeface="Arial"/>
              <a:buChar char="•"/>
            </a:pPr>
            <a:r>
              <a:rPr lang="en-US" sz="2400" dirty="0" smtClean="0"/>
              <a:t>SQL ONLY DDL STORED PROCEDURES</a:t>
            </a:r>
          </a:p>
          <a:p>
            <a:pPr marL="342900" indent="-342900">
              <a:buFont typeface="Arial"/>
              <a:buChar char="•"/>
            </a:pPr>
            <a:r>
              <a:rPr lang="en-US" sz="2400" dirty="0" smtClean="0"/>
              <a:t>JAVA STORED PROCEDURES</a:t>
            </a:r>
          </a:p>
          <a:p>
            <a:pPr marL="342900" indent="-342900">
              <a:buFont typeface="Arial"/>
              <a:buChar char="•"/>
            </a:pPr>
            <a:r>
              <a:rPr lang="en-US" sz="2400" dirty="0" smtClean="0"/>
              <a:t>AUTO-GENERATED CRUD COMMANDS + REST API</a:t>
            </a:r>
          </a:p>
          <a:p>
            <a:pPr marL="342900" indent="-342900">
              <a:buFont typeface="Arial"/>
              <a:buChar char="•"/>
            </a:pPr>
            <a:r>
              <a:rPr lang="en-US" sz="2400" dirty="0" smtClean="0"/>
              <a:t>MATERIALIZED VIEWS</a:t>
            </a:r>
          </a:p>
          <a:p>
            <a:pPr marL="342900" indent="-342900">
              <a:buFont typeface="Arial"/>
              <a:buChar char="•"/>
            </a:pPr>
            <a:r>
              <a:rPr lang="en-US" sz="2400" dirty="0" smtClean="0"/>
              <a:t>SUBQUERY, UPSERT|INTO, JOIN, SELF-JOIN, INSERT SELECT</a:t>
            </a:r>
          </a:p>
          <a:p>
            <a:pPr marL="342900" indent="-342900">
              <a:buFont typeface="Arial"/>
              <a:buChar char="•"/>
            </a:pPr>
            <a:r>
              <a:rPr lang="en-US" sz="2400" dirty="0" smtClean="0"/>
              <a:t>~60 COLUMN FUNCTIONS</a:t>
            </a:r>
          </a:p>
        </p:txBody>
      </p:sp>
    </p:spTree>
    <p:extLst>
      <p:ext uri="{BB962C8B-B14F-4D97-AF65-F5344CB8AC3E}">
        <p14:creationId xmlns:p14="http://schemas.microsoft.com/office/powerpoint/2010/main" val="376452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java + </a:t>
            </a:r>
            <a:r>
              <a:rPr lang="en-US" dirty="0" err="1" smtClean="0"/>
              <a:t>sql</a:t>
            </a:r>
            <a:endParaRPr lang="en-US" dirty="0"/>
          </a:p>
        </p:txBody>
      </p:sp>
      <p:sp>
        <p:nvSpPr>
          <p:cNvPr id="3" name="Content Placeholder 2"/>
          <p:cNvSpPr>
            <a:spLocks noGrp="1"/>
          </p:cNvSpPr>
          <p:nvPr>
            <p:ph sz="half" idx="1"/>
          </p:nvPr>
        </p:nvSpPr>
        <p:spPr>
          <a:xfrm>
            <a:off x="453519" y="902956"/>
            <a:ext cx="3380105" cy="3394472"/>
          </a:xfrm>
        </p:spPr>
        <p:txBody>
          <a:bodyPr/>
          <a:lstStyle/>
          <a:p>
            <a:r>
              <a:rPr lang="en-US" sz="2400" dirty="0" smtClean="0"/>
              <a:t>Logic + SQL</a:t>
            </a:r>
          </a:p>
          <a:p>
            <a:r>
              <a:rPr lang="en-US" sz="2400" dirty="0" smtClean="0"/>
              <a:t>3</a:t>
            </a:r>
            <a:r>
              <a:rPr lang="en-US" sz="2400" baseline="30000" dirty="0" smtClean="0"/>
              <a:t>rd</a:t>
            </a:r>
            <a:r>
              <a:rPr lang="en-US" sz="2400" dirty="0" smtClean="0"/>
              <a:t> party code</a:t>
            </a:r>
          </a:p>
          <a:p>
            <a:pPr marL="0" indent="0">
              <a:buNone/>
            </a:pPr>
            <a:endParaRPr lang="en-US" dirty="0"/>
          </a:p>
        </p:txBody>
      </p:sp>
      <p:sp>
        <p:nvSpPr>
          <p:cNvPr id="5" name="Slide Number Placeholder 4"/>
          <p:cNvSpPr>
            <a:spLocks noGrp="1"/>
          </p:cNvSpPr>
          <p:nvPr>
            <p:ph type="sldNum" sz="quarter" idx="12"/>
          </p:nvPr>
        </p:nvSpPr>
        <p:spPr/>
        <p:txBody>
          <a:bodyPr/>
          <a:lstStyle/>
          <a:p>
            <a:fld id="{71CDBD45-6F02-E84E-8941-3E1B79A47335}" type="slidenum">
              <a:rPr lang="en-US" smtClean="0"/>
              <a:t>15</a:t>
            </a:fld>
            <a:endParaRPr lang="en-US"/>
          </a:p>
        </p:txBody>
      </p:sp>
      <p:pic>
        <p:nvPicPr>
          <p:cNvPr id="6" name="Picture 5" descr="Screen Shot 2015-04-22 at 8.26.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100" y="902956"/>
            <a:ext cx="5930900" cy="2108200"/>
          </a:xfrm>
          <a:prstGeom prst="rect">
            <a:avLst/>
          </a:prstGeom>
        </p:spPr>
      </p:pic>
      <p:graphicFrame>
        <p:nvGraphicFramePr>
          <p:cNvPr id="7" name="Table 6"/>
          <p:cNvGraphicFramePr>
            <a:graphicFrameLocks noGrp="1"/>
          </p:cNvGraphicFramePr>
          <p:nvPr>
            <p:extLst/>
          </p:nvPr>
        </p:nvGraphicFramePr>
        <p:xfrm>
          <a:off x="1054633" y="3540189"/>
          <a:ext cx="7131652" cy="741680"/>
        </p:xfrm>
        <a:graphic>
          <a:graphicData uri="http://schemas.openxmlformats.org/drawingml/2006/table">
            <a:tbl>
              <a:tblPr firstRow="1" bandRow="1">
                <a:tableStyleId>{5C22544A-7EE6-4342-B048-85BDC9FD1C3A}</a:tableStyleId>
              </a:tblPr>
              <a:tblGrid>
                <a:gridCol w="1782913"/>
                <a:gridCol w="1782913"/>
                <a:gridCol w="1782913"/>
                <a:gridCol w="1782913"/>
              </a:tblGrid>
              <a:tr h="370840">
                <a:tc gridSpan="4">
                  <a:txBody>
                    <a:bodyPr/>
                    <a:lstStyle/>
                    <a:p>
                      <a:pPr algn="ctr"/>
                      <a:r>
                        <a:rPr lang="en-US" dirty="0" smtClean="0"/>
                        <a:t>VoltDB</a:t>
                      </a:r>
                      <a:r>
                        <a:rPr lang="en-US" baseline="0" dirty="0" smtClean="0"/>
                        <a:t> architecture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algn="ctr"/>
                      <a:r>
                        <a:rPr lang="en-US" dirty="0" smtClean="0"/>
                        <a:t>Commodity HW</a:t>
                      </a:r>
                      <a:endParaRPr lang="en-US" dirty="0"/>
                    </a:p>
                  </a:txBody>
                  <a:tcPr/>
                </a:tc>
                <a:tc>
                  <a:txBody>
                    <a:bodyPr/>
                    <a:lstStyle/>
                    <a:p>
                      <a:pPr algn="ctr"/>
                      <a:r>
                        <a:rPr lang="en-US" baseline="0" dirty="0" smtClean="0"/>
                        <a:t>HA + ACID</a:t>
                      </a:r>
                      <a:endParaRPr lang="en-US" dirty="0"/>
                    </a:p>
                  </a:txBody>
                  <a:tcPr/>
                </a:tc>
                <a:tc>
                  <a:txBody>
                    <a:bodyPr/>
                    <a:lstStyle/>
                    <a:p>
                      <a:pPr algn="ctr"/>
                      <a:r>
                        <a:rPr lang="en-US" baseline="0" dirty="0" smtClean="0"/>
                        <a:t>Scale-out</a:t>
                      </a:r>
                      <a:endParaRPr lang="en-US" dirty="0"/>
                    </a:p>
                  </a:txBody>
                  <a:tcPr/>
                </a:tc>
                <a:tc>
                  <a:txBody>
                    <a:bodyPr/>
                    <a:lstStyle/>
                    <a:p>
                      <a:pPr algn="ctr"/>
                      <a:r>
                        <a:rPr lang="en-US" dirty="0" smtClean="0"/>
                        <a:t>VM-friendly</a:t>
                      </a:r>
                      <a:endParaRPr lang="en-US" dirty="0"/>
                    </a:p>
                  </a:txBody>
                  <a:tcPr/>
                </a:tc>
              </a:tr>
            </a:tbl>
          </a:graphicData>
        </a:graphic>
      </p:graphicFrame>
    </p:spTree>
    <p:extLst>
      <p:ext uri="{BB962C8B-B14F-4D97-AF65-F5344CB8AC3E}">
        <p14:creationId xmlns:p14="http://schemas.microsoft.com/office/powerpoint/2010/main" val="93949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processing</a:t>
            </a:r>
            <a:endParaRPr lang="en-US" dirty="0"/>
          </a:p>
        </p:txBody>
      </p:sp>
      <p:sp>
        <p:nvSpPr>
          <p:cNvPr id="3" name="Content Placeholder 2"/>
          <p:cNvSpPr>
            <a:spLocks noGrp="1"/>
          </p:cNvSpPr>
          <p:nvPr>
            <p:ph sz="half" idx="1"/>
          </p:nvPr>
        </p:nvSpPr>
        <p:spPr>
          <a:xfrm>
            <a:off x="457200" y="1200151"/>
            <a:ext cx="6149990" cy="3394472"/>
          </a:xfrm>
        </p:spPr>
        <p:txBody>
          <a:bodyPr/>
          <a:lstStyle/>
          <a:p>
            <a:r>
              <a:rPr lang="en-US" sz="2400" dirty="0" smtClean="0"/>
              <a:t>Sync intra-cluster replication</a:t>
            </a:r>
          </a:p>
          <a:p>
            <a:r>
              <a:rPr lang="en-US" sz="2400" dirty="0" smtClean="0"/>
              <a:t>Replicated durability</a:t>
            </a:r>
          </a:p>
          <a:p>
            <a:r>
              <a:rPr lang="en-US" sz="2400" dirty="0" smtClean="0"/>
              <a:t>High availability (configurable)</a:t>
            </a:r>
          </a:p>
          <a:p>
            <a:r>
              <a:rPr lang="en-US" sz="2400" dirty="0" smtClean="0"/>
              <a:t>Serializable isolation</a:t>
            </a:r>
          </a:p>
          <a:p>
            <a:r>
              <a:rPr lang="en-US" sz="2400" dirty="0" smtClean="0"/>
              <a:t>Atomic ad-hoc or stored </a:t>
            </a:r>
            <a:r>
              <a:rPr lang="en-US" sz="2400" dirty="0" smtClean="0"/>
              <a:t>procedures</a:t>
            </a:r>
            <a:endParaRPr lang="en-US" sz="2400" dirty="0" smtClean="0"/>
          </a:p>
          <a:p>
            <a:r>
              <a:rPr lang="en-US" sz="2400" dirty="0" smtClean="0"/>
              <a:t>Partitioned &amp; distributed </a:t>
            </a:r>
            <a:r>
              <a:rPr lang="en-US" sz="2400" dirty="0" err="1" smtClean="0"/>
              <a:t>txns</a:t>
            </a:r>
            <a:endParaRPr lang="en-US" sz="2400" dirty="0" smtClean="0"/>
          </a:p>
          <a:p>
            <a:r>
              <a:rPr lang="en-US" sz="2400" dirty="0" smtClean="0"/>
              <a:t>Load balanced reads across replicas</a:t>
            </a:r>
          </a:p>
        </p:txBody>
      </p:sp>
      <p:sp>
        <p:nvSpPr>
          <p:cNvPr id="5" name="Slide Number Placeholder 4"/>
          <p:cNvSpPr>
            <a:spLocks noGrp="1"/>
          </p:cNvSpPr>
          <p:nvPr>
            <p:ph type="sldNum" sz="quarter" idx="12"/>
          </p:nvPr>
        </p:nvSpPr>
        <p:spPr/>
        <p:txBody>
          <a:bodyPr/>
          <a:lstStyle/>
          <a:p>
            <a:fld id="{71CDBD45-6F02-E84E-8941-3E1B79A47335}" type="slidenum">
              <a:rPr lang="en-US" smtClean="0"/>
              <a:t>16</a:t>
            </a:fld>
            <a:endParaRPr lang="en-US"/>
          </a:p>
        </p:txBody>
      </p:sp>
      <p:pic>
        <p:nvPicPr>
          <p:cNvPr id="6" name="Picture 5" descr="txn-diagram3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286" y="935347"/>
            <a:ext cx="3284999" cy="2508910"/>
          </a:xfrm>
          <a:prstGeom prst="rect">
            <a:avLst/>
          </a:prstGeom>
        </p:spPr>
      </p:pic>
    </p:spTree>
    <p:extLst>
      <p:ext uri="{BB962C8B-B14F-4D97-AF65-F5344CB8AC3E}">
        <p14:creationId xmlns:p14="http://schemas.microsoft.com/office/powerpoint/2010/main" val="2628289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matters</a:t>
            </a:r>
            <a:endParaRPr lang="en-US" dirty="0"/>
          </a:p>
        </p:txBody>
      </p:sp>
      <p:sp>
        <p:nvSpPr>
          <p:cNvPr id="3" name="Content Placeholder 2"/>
          <p:cNvSpPr>
            <a:spLocks noGrp="1"/>
          </p:cNvSpPr>
          <p:nvPr>
            <p:ph sz="half" idx="1"/>
          </p:nvPr>
        </p:nvSpPr>
        <p:spPr>
          <a:xfrm>
            <a:off x="457200" y="1200151"/>
            <a:ext cx="8230782" cy="2379698"/>
          </a:xfrm>
        </p:spPr>
        <p:txBody>
          <a:bodyPr/>
          <a:lstStyle/>
          <a:p>
            <a:r>
              <a:rPr lang="en-US" sz="2400" dirty="0" smtClean="0"/>
              <a:t>Speed of </a:t>
            </a:r>
            <a:r>
              <a:rPr lang="en-US" sz="2400" dirty="0" smtClean="0"/>
              <a:t>development</a:t>
            </a:r>
            <a:endParaRPr lang="en-US" sz="2400" dirty="0" smtClean="0"/>
          </a:p>
          <a:p>
            <a:r>
              <a:rPr lang="en-US" sz="2400" dirty="0" smtClean="0"/>
              <a:t>Richness of </a:t>
            </a:r>
            <a:r>
              <a:rPr lang="en-US" sz="2400" dirty="0" smtClean="0"/>
              <a:t>application</a:t>
            </a:r>
            <a:endParaRPr lang="en-US" sz="2400" dirty="0" smtClean="0"/>
          </a:p>
          <a:p>
            <a:r>
              <a:rPr lang="en-US" sz="2400" dirty="0" smtClean="0"/>
              <a:t>Obvious for billing, policy enforcement, </a:t>
            </a:r>
            <a:r>
              <a:rPr lang="en-US" sz="2400" dirty="0" smtClean="0"/>
              <a:t>authorization</a:t>
            </a:r>
            <a:endParaRPr lang="en-US" sz="2400" dirty="0" smtClean="0"/>
          </a:p>
          <a:p>
            <a:r>
              <a:rPr lang="en-US" sz="2400" dirty="0" smtClean="0"/>
              <a:t>Equally necessary for </a:t>
            </a:r>
            <a:r>
              <a:rPr lang="en-US" sz="2400" dirty="0" smtClean="0"/>
              <a:t>aggregation</a:t>
            </a:r>
            <a:endParaRPr lang="en-US" sz="2400" dirty="0" smtClean="0"/>
          </a:p>
          <a:p>
            <a:r>
              <a:rPr lang="en-US" sz="2400" dirty="0" smtClean="0"/>
              <a:t>Update in place desirable vs. batch process for </a:t>
            </a:r>
            <a:r>
              <a:rPr lang="en-US" sz="2400" dirty="0" smtClean="0"/>
              <a:t>ingest</a:t>
            </a:r>
            <a:endParaRPr lang="en-US" sz="2400" dirty="0" smtClean="0"/>
          </a:p>
          <a:p>
            <a:endParaRPr lang="en-US" sz="2400" dirty="0"/>
          </a:p>
        </p:txBody>
      </p:sp>
      <p:sp>
        <p:nvSpPr>
          <p:cNvPr id="5" name="Slide Number Placeholder 4"/>
          <p:cNvSpPr>
            <a:spLocks noGrp="1"/>
          </p:cNvSpPr>
          <p:nvPr>
            <p:ph type="sldNum" sz="quarter" idx="12"/>
          </p:nvPr>
        </p:nvSpPr>
        <p:spPr/>
        <p:txBody>
          <a:bodyPr/>
          <a:lstStyle/>
          <a:p>
            <a:fld id="{71CDBD45-6F02-E84E-8941-3E1B79A47335}" type="slidenum">
              <a:rPr lang="en-US" smtClean="0"/>
              <a:t>17</a:t>
            </a:fld>
            <a:endParaRPr lang="en-US"/>
          </a:p>
        </p:txBody>
      </p:sp>
    </p:spTree>
    <p:extLst>
      <p:ext uri="{BB962C8B-B14F-4D97-AF65-F5344CB8AC3E}">
        <p14:creationId xmlns:p14="http://schemas.microsoft.com/office/powerpoint/2010/main" val="562737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Shape 1160"/>
          <p:cNvSpPr txBox="1">
            <a:spLocks noGrp="1"/>
          </p:cNvSpPr>
          <p:nvPr>
            <p:ph type="title"/>
          </p:nvPr>
        </p:nvSpPr>
        <p:spPr>
          <a:xfrm>
            <a:off x="453518" y="199354"/>
            <a:ext cx="7481454" cy="536595"/>
          </a:xfrm>
          <a:prstGeom prst="rect">
            <a:avLst/>
          </a:prstGeom>
          <a:noFill/>
          <a:ln>
            <a:noFill/>
          </a:ln>
        </p:spPr>
        <p:txBody>
          <a:bodyPr lIns="0" tIns="0" rIns="0" bIns="0" anchor="t" anchorCtr="0">
            <a:noAutofit/>
          </a:bodyPr>
          <a:lstStyle/>
          <a:p>
            <a:pPr marL="0" marR="0" lvl="0" indent="0" algn="l" rtl="0">
              <a:spcBef>
                <a:spcPts val="0"/>
              </a:spcBef>
              <a:buClr>
                <a:srgbClr val="EC2027"/>
              </a:buClr>
              <a:buSzPct val="25000"/>
              <a:buFont typeface="Lato"/>
              <a:buNone/>
            </a:pPr>
            <a:r>
              <a:rPr lang="en-US" cap="none" dirty="0" smtClean="0">
                <a:ea typeface="Lato"/>
                <a:sym typeface="Lato"/>
              </a:rPr>
              <a:t>Performance – </a:t>
            </a:r>
            <a:r>
              <a:rPr lang="en-US" sz="2400" u="none" strike="noStrike" cap="none" baseline="0" dirty="0" smtClean="0">
                <a:solidFill>
                  <a:srgbClr val="EC2027"/>
                </a:solidFill>
                <a:ea typeface="Lato"/>
                <a:sym typeface="Lato"/>
              </a:rPr>
              <a:t>millisecond</a:t>
            </a:r>
            <a:r>
              <a:rPr lang="en-US" cap="none" dirty="0" smtClean="0">
                <a:ea typeface="Lato"/>
                <a:sym typeface="Lato"/>
              </a:rPr>
              <a:t> per-event responses</a:t>
            </a:r>
            <a:endParaRPr lang="en" sz="2400" u="none" strike="noStrike" cap="none" baseline="0" dirty="0">
              <a:solidFill>
                <a:srgbClr val="EC2027"/>
              </a:solidFill>
              <a:ea typeface="Lato"/>
              <a:sym typeface="Lato"/>
            </a:endParaRPr>
          </a:p>
        </p:txBody>
      </p:sp>
      <p:grpSp>
        <p:nvGrpSpPr>
          <p:cNvPr id="6" name="Group 15"/>
          <p:cNvGrpSpPr>
            <a:grpSpLocks/>
          </p:cNvGrpSpPr>
          <p:nvPr/>
        </p:nvGrpSpPr>
        <p:grpSpPr bwMode="auto">
          <a:xfrm>
            <a:off x="5029252" y="1354931"/>
            <a:ext cx="3794125" cy="2312988"/>
            <a:chOff x="5111180" y="2731049"/>
            <a:chExt cx="3793754" cy="2312485"/>
          </a:xfrm>
        </p:grpSpPr>
        <p:pic>
          <p:nvPicPr>
            <p:cNvPr id="7"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1180" y="2731049"/>
              <a:ext cx="3793754" cy="2312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5699289" y="2740572"/>
              <a:ext cx="2638049" cy="261553"/>
            </a:xfrm>
            <a:prstGeom prst="rect">
              <a:avLst/>
            </a:prstGeom>
            <a:solidFill>
              <a:schemeClr val="bg1"/>
            </a:solidFill>
          </p:spPr>
          <p:txBody>
            <a:bodyPr wrap="square">
              <a:spAutoFit/>
            </a:bodyPr>
            <a:lstStyle/>
            <a:p>
              <a:pPr eaLnBrk="1" fontAlgn="auto" hangingPunct="1">
                <a:spcBef>
                  <a:spcPts val="0"/>
                </a:spcBef>
                <a:spcAft>
                  <a:spcPts val="0"/>
                </a:spcAft>
                <a:defRPr/>
              </a:pPr>
              <a:r>
                <a:rPr lang="en-US" sz="1050" dirty="0">
                  <a:solidFill>
                    <a:schemeClr val="tx1">
                      <a:lumMod val="65000"/>
                      <a:lumOff val="35000"/>
                    </a:schemeClr>
                  </a:solidFill>
                  <a:latin typeface="Lato Light"/>
                  <a:cs typeface="Helvetica" panose="020B0604020202020204" pitchFamily="34" charset="0"/>
                </a:rPr>
                <a:t>SoftLayer: Update and Read Latency</a:t>
              </a:r>
            </a:p>
          </p:txBody>
        </p:sp>
        <p:sp>
          <p:nvSpPr>
            <p:cNvPr id="9" name="Rectangle 8"/>
            <p:cNvSpPr/>
            <p:nvPr/>
          </p:nvSpPr>
          <p:spPr>
            <a:xfrm rot="16200000">
              <a:off x="4954873" y="3779352"/>
              <a:ext cx="779292" cy="215879"/>
            </a:xfrm>
            <a:prstGeom prst="rect">
              <a:avLst/>
            </a:prstGeom>
            <a:solidFill>
              <a:schemeClr val="bg1"/>
            </a:solidFill>
          </p:spPr>
          <p:txBody>
            <a:bodyPr wrap="none">
              <a:spAutoFit/>
            </a:bodyPr>
            <a:lstStyle/>
            <a:p>
              <a:pPr eaLnBrk="1" fontAlgn="auto" hangingPunct="1">
                <a:spcBef>
                  <a:spcPts val="0"/>
                </a:spcBef>
                <a:spcAft>
                  <a:spcPts val="0"/>
                </a:spcAft>
                <a:defRPr/>
              </a:pPr>
              <a:r>
                <a:rPr lang="en-US" sz="800" dirty="0">
                  <a:solidFill>
                    <a:schemeClr val="tx1">
                      <a:lumMod val="65000"/>
                      <a:lumOff val="35000"/>
                    </a:schemeClr>
                  </a:solidFill>
                  <a:latin typeface="Lato Light"/>
                  <a:cs typeface="Helvetica" panose="020B0604020202020204" pitchFamily="34" charset="0"/>
                </a:rPr>
                <a:t>Latency (ms)</a:t>
              </a:r>
            </a:p>
          </p:txBody>
        </p:sp>
        <p:sp>
          <p:nvSpPr>
            <p:cNvPr id="10" name="Rectangle 9"/>
            <p:cNvSpPr/>
            <p:nvPr/>
          </p:nvSpPr>
          <p:spPr>
            <a:xfrm>
              <a:off x="6366769" y="4813396"/>
              <a:ext cx="1166699" cy="214266"/>
            </a:xfrm>
            <a:prstGeom prst="rect">
              <a:avLst/>
            </a:prstGeom>
            <a:solidFill>
              <a:schemeClr val="bg1"/>
            </a:solidFill>
          </p:spPr>
          <p:txBody>
            <a:bodyPr wrap="none">
              <a:spAutoFit/>
            </a:bodyPr>
            <a:lstStyle/>
            <a:p>
              <a:pPr eaLnBrk="1" fontAlgn="auto" hangingPunct="1">
                <a:spcBef>
                  <a:spcPts val="0"/>
                </a:spcBef>
                <a:spcAft>
                  <a:spcPts val="0"/>
                </a:spcAft>
                <a:defRPr/>
              </a:pPr>
              <a:r>
                <a:rPr lang="en-US" sz="800" dirty="0">
                  <a:solidFill>
                    <a:schemeClr val="tx1">
                      <a:lumMod val="65000"/>
                      <a:lumOff val="35000"/>
                    </a:schemeClr>
                  </a:solidFill>
                  <a:latin typeface="Lato Light"/>
                  <a:cs typeface="Helvetica" panose="020B0604020202020204" pitchFamily="34" charset="0"/>
                </a:rPr>
                <a:t>Throughput (ops/sec)</a:t>
              </a:r>
            </a:p>
          </p:txBody>
        </p:sp>
      </p:grpSp>
      <p:pic>
        <p:nvPicPr>
          <p:cNvPr id="1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4796" y="1354930"/>
            <a:ext cx="4735472" cy="2297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7"/>
          <p:cNvSpPr>
            <a:spLocks noChangeArrowheads="1"/>
          </p:cNvSpPr>
          <p:nvPr/>
        </p:nvSpPr>
        <p:spPr bwMode="auto">
          <a:xfrm>
            <a:off x="1823018" y="2264320"/>
            <a:ext cx="787400" cy="261938"/>
          </a:xfrm>
          <a:prstGeom prst="rect">
            <a:avLst/>
          </a:prstGeom>
          <a:noFill/>
          <a:ln>
            <a:noFill/>
          </a:ln>
          <a:extLst/>
        </p:spPr>
        <p:txBody>
          <a:bodyPr wrap="none">
            <a:spAutoFit/>
          </a:bodyPr>
          <a:lstStyle>
            <a:lvl1pPr>
              <a:lnSpc>
                <a:spcPct val="130000"/>
              </a:lnSpc>
              <a:spcBef>
                <a:spcPct val="20000"/>
              </a:spcBef>
              <a:buClr>
                <a:srgbClr val="FDB813"/>
              </a:buClr>
              <a:buFont typeface="Arial" panose="020B0604020202020204" pitchFamily="34" charset="0"/>
              <a:buChar char="•"/>
              <a:defRPr sz="2200">
                <a:solidFill>
                  <a:schemeClr val="tx1"/>
                </a:solidFill>
                <a:latin typeface="Helvetica" panose="020B0604020202020204" pitchFamily="34" charset="0"/>
                <a:ea typeface="Helvetica" panose="020B0604020202020204" pitchFamily="34" charset="0"/>
                <a:cs typeface="Helvetica" panose="020B0604020202020204" pitchFamily="34" charset="0"/>
              </a:defRPr>
            </a:lvl1pPr>
            <a:lvl2pPr marL="742950" indent="-285750">
              <a:spcBef>
                <a:spcPct val="20000"/>
              </a:spcBef>
              <a:buClr>
                <a:srgbClr val="6DB33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2pPr>
            <a:lvl3pPr marL="1143000" indent="-228600">
              <a:spcBef>
                <a:spcPct val="20000"/>
              </a:spcBef>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3pPr>
            <a:lvl4pPr marL="1600200" indent="-228600">
              <a:spcBef>
                <a:spcPct val="20000"/>
              </a:spcBef>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4pPr>
            <a:lvl5pPr marL="2057400" indent="-228600">
              <a:spcBef>
                <a:spcPct val="20000"/>
              </a:spcBef>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5pPr>
            <a:lvl6pPr marL="25146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6pPr>
            <a:lvl7pPr marL="29718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7pPr>
            <a:lvl8pPr marL="34290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8pPr>
            <a:lvl9pPr marL="38862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9pPr>
          </a:lstStyle>
          <a:p>
            <a:pPr eaLnBrk="1" hangingPunct="1">
              <a:lnSpc>
                <a:spcPct val="100000"/>
              </a:lnSpc>
              <a:spcBef>
                <a:spcPct val="0"/>
              </a:spcBef>
              <a:buClrTx/>
              <a:buFontTx/>
              <a:buNone/>
            </a:pPr>
            <a:r>
              <a:rPr lang="en-US" altLang="en-US" sz="1100" dirty="0">
                <a:solidFill>
                  <a:srgbClr val="0079C1"/>
                </a:solidFill>
                <a:latin typeface="Lato Light"/>
                <a:cs typeface="Arial" panose="020B0604020202020204" pitchFamily="34" charset="0"/>
              </a:rPr>
              <a:t>SoftLayer</a:t>
            </a:r>
          </a:p>
        </p:txBody>
      </p:sp>
      <p:sp>
        <p:nvSpPr>
          <p:cNvPr id="13" name="Rectangle 10"/>
          <p:cNvSpPr>
            <a:spLocks noChangeArrowheads="1"/>
          </p:cNvSpPr>
          <p:nvPr/>
        </p:nvSpPr>
        <p:spPr bwMode="auto">
          <a:xfrm>
            <a:off x="2713108" y="2887091"/>
            <a:ext cx="508000" cy="261938"/>
          </a:xfrm>
          <a:prstGeom prst="rect">
            <a:avLst/>
          </a:prstGeom>
          <a:noFill/>
          <a:ln>
            <a:noFill/>
          </a:ln>
          <a:extLst/>
        </p:spPr>
        <p:txBody>
          <a:bodyPr wrap="none">
            <a:spAutoFit/>
          </a:bodyPr>
          <a:lstStyle>
            <a:lvl1pPr>
              <a:lnSpc>
                <a:spcPct val="130000"/>
              </a:lnSpc>
              <a:spcBef>
                <a:spcPct val="20000"/>
              </a:spcBef>
              <a:buClr>
                <a:srgbClr val="FDB813"/>
              </a:buClr>
              <a:buFont typeface="Arial" panose="020B0604020202020204" pitchFamily="34" charset="0"/>
              <a:buChar char="•"/>
              <a:defRPr sz="2200">
                <a:solidFill>
                  <a:schemeClr val="tx1"/>
                </a:solidFill>
                <a:latin typeface="Helvetica" panose="020B0604020202020204" pitchFamily="34" charset="0"/>
                <a:ea typeface="Helvetica" panose="020B0604020202020204" pitchFamily="34" charset="0"/>
                <a:cs typeface="Helvetica" panose="020B0604020202020204" pitchFamily="34" charset="0"/>
              </a:defRPr>
            </a:lvl1pPr>
            <a:lvl2pPr marL="742950" indent="-285750">
              <a:spcBef>
                <a:spcPct val="20000"/>
              </a:spcBef>
              <a:buClr>
                <a:srgbClr val="6DB33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2pPr>
            <a:lvl3pPr marL="1143000" indent="-228600">
              <a:spcBef>
                <a:spcPct val="20000"/>
              </a:spcBef>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3pPr>
            <a:lvl4pPr marL="1600200" indent="-228600">
              <a:spcBef>
                <a:spcPct val="20000"/>
              </a:spcBef>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4pPr>
            <a:lvl5pPr marL="2057400" indent="-228600">
              <a:spcBef>
                <a:spcPct val="20000"/>
              </a:spcBef>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5pPr>
            <a:lvl6pPr marL="25146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6pPr>
            <a:lvl7pPr marL="29718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7pPr>
            <a:lvl8pPr marL="34290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8pPr>
            <a:lvl9pPr marL="3886200" indent="-228600" defTabSz="457200" eaLnBrk="0" fontAlgn="base" hangingPunct="0">
              <a:spcBef>
                <a:spcPct val="20000"/>
              </a:spcBef>
              <a:spcAft>
                <a:spcPct val="0"/>
              </a:spcAft>
              <a:buClr>
                <a:srgbClr val="BFBFBF"/>
              </a:buClr>
              <a:buFont typeface="Arial" panose="020B0604020202020204" pitchFamily="34" charset="0"/>
              <a:buChar char="»"/>
              <a:defRPr>
                <a:solidFill>
                  <a:schemeClr val="tx1"/>
                </a:solidFill>
                <a:latin typeface="Helvetica" panose="020B0604020202020204" pitchFamily="34" charset="0"/>
                <a:ea typeface="Helvetica" panose="020B0604020202020204" pitchFamily="34" charset="0"/>
                <a:cs typeface="Helvetica" panose="020B0604020202020204" pitchFamily="34" charset="0"/>
              </a:defRPr>
            </a:lvl9pPr>
          </a:lstStyle>
          <a:p>
            <a:pPr eaLnBrk="1" hangingPunct="1">
              <a:lnSpc>
                <a:spcPct val="100000"/>
              </a:lnSpc>
              <a:spcBef>
                <a:spcPct val="0"/>
              </a:spcBef>
              <a:buClrTx/>
              <a:buFontTx/>
              <a:buNone/>
            </a:pPr>
            <a:r>
              <a:rPr lang="en-US" altLang="en-US" sz="1100" dirty="0">
                <a:solidFill>
                  <a:srgbClr val="0079C1"/>
                </a:solidFill>
                <a:latin typeface="Lato Light"/>
                <a:cs typeface="Arial" panose="020B0604020202020204" pitchFamily="34" charset="0"/>
              </a:rPr>
              <a:t>AWS</a:t>
            </a:r>
          </a:p>
        </p:txBody>
      </p:sp>
      <p:sp>
        <p:nvSpPr>
          <p:cNvPr id="14" name="Rectangle 13"/>
          <p:cNvSpPr/>
          <p:nvPr/>
        </p:nvSpPr>
        <p:spPr bwMode="auto">
          <a:xfrm>
            <a:off x="897565" y="1383729"/>
            <a:ext cx="2638307" cy="261610"/>
          </a:xfrm>
          <a:prstGeom prst="rect">
            <a:avLst/>
          </a:prstGeom>
          <a:solidFill>
            <a:schemeClr val="bg1"/>
          </a:solidFill>
        </p:spPr>
        <p:txBody>
          <a:bodyPr wrap="square">
            <a:spAutoFit/>
          </a:bodyPr>
          <a:lstStyle/>
          <a:p>
            <a:pPr eaLnBrk="1" fontAlgn="auto" hangingPunct="1">
              <a:spcBef>
                <a:spcPts val="0"/>
              </a:spcBef>
              <a:spcAft>
                <a:spcPts val="0"/>
              </a:spcAft>
              <a:defRPr/>
            </a:pPr>
            <a:r>
              <a:rPr lang="en-US" sz="1050" dirty="0" smtClean="0">
                <a:solidFill>
                  <a:schemeClr val="tx1">
                    <a:lumMod val="65000"/>
                    <a:lumOff val="35000"/>
                  </a:schemeClr>
                </a:solidFill>
                <a:latin typeface="Lato Light"/>
                <a:cs typeface="Helvetica" panose="020B0604020202020204" pitchFamily="34" charset="0"/>
              </a:rPr>
              <a:t>YCSB Workload B – SoftLayer vs AWS</a:t>
            </a:r>
            <a:endParaRPr lang="en-US" sz="1050" dirty="0">
              <a:solidFill>
                <a:schemeClr val="tx1">
                  <a:lumMod val="65000"/>
                  <a:lumOff val="35000"/>
                </a:schemeClr>
              </a:solidFill>
              <a:latin typeface="Lato Light"/>
              <a:cs typeface="Helvetica" panose="020B0604020202020204" pitchFamily="34" charset="0"/>
            </a:endParaRPr>
          </a:p>
        </p:txBody>
      </p:sp>
    </p:spTree>
    <p:extLst>
      <p:ext uri="{BB962C8B-B14F-4D97-AF65-F5344CB8AC3E}">
        <p14:creationId xmlns:p14="http://schemas.microsoft.com/office/powerpoint/2010/main" val="335387587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Lato"/>
              </a:rPr>
              <a:t>Integrating Data Sources with VoltDB</a:t>
            </a:r>
            <a:endParaRPr lang="en-US" dirty="0">
              <a:latin typeface="Lato"/>
            </a:endParaRPr>
          </a:p>
        </p:txBody>
      </p:sp>
      <p:sp>
        <p:nvSpPr>
          <p:cNvPr id="3" name="Content Placeholder 2"/>
          <p:cNvSpPr>
            <a:spLocks noGrp="1"/>
          </p:cNvSpPr>
          <p:nvPr>
            <p:ph idx="1"/>
          </p:nvPr>
        </p:nvSpPr>
        <p:spPr>
          <a:xfrm>
            <a:off x="1086207" y="2890886"/>
            <a:ext cx="4405033" cy="1837166"/>
          </a:xfrm>
        </p:spPr>
        <p:txBody>
          <a:bodyPr>
            <a:normAutofit/>
          </a:bodyPr>
          <a:lstStyle/>
          <a:p>
            <a:r>
              <a:rPr lang="en-US" sz="2000" dirty="0" smtClean="0">
                <a:solidFill>
                  <a:schemeClr val="tx1"/>
                </a:solidFill>
                <a:latin typeface="Lato"/>
              </a:rPr>
              <a:t>CSV loader</a:t>
            </a:r>
          </a:p>
          <a:p>
            <a:r>
              <a:rPr lang="en-US" sz="2000" dirty="0" smtClean="0">
                <a:solidFill>
                  <a:schemeClr val="tx1"/>
                </a:solidFill>
                <a:latin typeface="Lato"/>
              </a:rPr>
              <a:t>Kafka loader</a:t>
            </a:r>
          </a:p>
          <a:p>
            <a:r>
              <a:rPr lang="en-US" sz="2000" dirty="0" smtClean="0">
                <a:solidFill>
                  <a:schemeClr val="tx1"/>
                </a:solidFill>
                <a:latin typeface="Lato"/>
              </a:rPr>
              <a:t>JDBC loader</a:t>
            </a:r>
          </a:p>
          <a:p>
            <a:r>
              <a:rPr lang="en-US" sz="2000" dirty="0" err="1">
                <a:latin typeface="Lato"/>
              </a:rPr>
              <a:t>Vertica</a:t>
            </a:r>
            <a:r>
              <a:rPr lang="en-US" sz="2000" dirty="0">
                <a:latin typeface="Lato"/>
              </a:rPr>
              <a:t> </a:t>
            </a:r>
            <a:r>
              <a:rPr lang="en-US" sz="2000" dirty="0" err="1" smtClean="0">
                <a:latin typeface="Lato"/>
              </a:rPr>
              <a:t>UDx</a:t>
            </a:r>
            <a:endParaRPr lang="en-US" sz="2000" dirty="0" smtClean="0">
              <a:solidFill>
                <a:schemeClr val="tx1"/>
              </a:solidFill>
              <a:latin typeface="Lato"/>
            </a:endParaRPr>
          </a:p>
          <a:p>
            <a:r>
              <a:rPr lang="en-US" sz="2000" dirty="0" smtClean="0">
                <a:solidFill>
                  <a:schemeClr val="tx1"/>
                </a:solidFill>
                <a:latin typeface="Lato"/>
              </a:rPr>
              <a:t>Extensible loader API</a:t>
            </a:r>
          </a:p>
        </p:txBody>
      </p:sp>
      <p:pic>
        <p:nvPicPr>
          <p:cNvPr id="5" name="Picture 4" descr="VODB_Icons_PPP_08-27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894" y="1274537"/>
            <a:ext cx="1126973" cy="914400"/>
          </a:xfrm>
          <a:prstGeom prst="rect">
            <a:avLst/>
          </a:prstGeom>
        </p:spPr>
      </p:pic>
      <p:pic>
        <p:nvPicPr>
          <p:cNvPr id="6" name="Picture 5" descr="VODB_Icons_PPP_08-27_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43" y="1274537"/>
            <a:ext cx="1126973" cy="914400"/>
          </a:xfrm>
          <a:prstGeom prst="rect">
            <a:avLst/>
          </a:prstGeom>
        </p:spPr>
      </p:pic>
      <p:pic>
        <p:nvPicPr>
          <p:cNvPr id="7" name="Picture 6" descr="VODB_ICONS_08-21-14_300px_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724" y="1274537"/>
            <a:ext cx="914400" cy="914400"/>
          </a:xfrm>
          <a:prstGeom prst="rect">
            <a:avLst/>
          </a:prstGeom>
          <a:ln w="12700" cmpd="sng">
            <a:solidFill>
              <a:schemeClr val="tx1"/>
            </a:solidFill>
          </a:ln>
        </p:spPr>
      </p:pic>
      <p:pic>
        <p:nvPicPr>
          <p:cNvPr id="8" name="Picture 7" descr="VODB_Icons_PPP_08-27_3.jpg"/>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03124" y="1274537"/>
            <a:ext cx="1126973" cy="914400"/>
          </a:xfrm>
          <a:prstGeom prst="rect">
            <a:avLst/>
          </a:prstGeom>
        </p:spPr>
      </p:pic>
      <p:pic>
        <p:nvPicPr>
          <p:cNvPr id="9" name="Picture 8" descr="VODB_ICONS_08-21-14_300px_4.jpg"/>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91909" y="1106518"/>
            <a:ext cx="914400" cy="914400"/>
          </a:xfrm>
          <a:prstGeom prst="rect">
            <a:avLst/>
          </a:prstGeom>
        </p:spPr>
      </p:pic>
      <p:pic>
        <p:nvPicPr>
          <p:cNvPr id="10" name="Picture 9" descr="VODB_ICONS_08-21-14_300px_4.jpg"/>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44309" y="1258918"/>
            <a:ext cx="914400" cy="914400"/>
          </a:xfrm>
          <a:prstGeom prst="rect">
            <a:avLst/>
          </a:prstGeom>
        </p:spPr>
      </p:pic>
      <p:pic>
        <p:nvPicPr>
          <p:cNvPr id="11" name="Picture 10" descr="VODB_ICONS_08-21-14_300px_4.jpg"/>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496709" y="1411318"/>
            <a:ext cx="914400" cy="914400"/>
          </a:xfrm>
          <a:prstGeom prst="rect">
            <a:avLst/>
          </a:prstGeom>
        </p:spPr>
      </p:pic>
      <p:sp>
        <p:nvSpPr>
          <p:cNvPr id="12" name="Rectangle 11"/>
          <p:cNvSpPr/>
          <p:nvPr/>
        </p:nvSpPr>
        <p:spPr>
          <a:xfrm>
            <a:off x="4330124" y="2890886"/>
            <a:ext cx="4572000" cy="1323439"/>
          </a:xfrm>
          <a:prstGeom prst="rect">
            <a:avLst/>
          </a:prstGeom>
        </p:spPr>
        <p:txBody>
          <a:bodyPr>
            <a:spAutoFit/>
          </a:bodyPr>
          <a:lstStyle/>
          <a:p>
            <a:pPr marL="285750" indent="-285750">
              <a:buFont typeface="Arial"/>
              <a:buChar char="•"/>
            </a:pPr>
            <a:r>
              <a:rPr lang="en-US" sz="2000" dirty="0" smtClean="0">
                <a:latin typeface="Lato"/>
              </a:rPr>
              <a:t>JDBC</a:t>
            </a:r>
            <a:endParaRPr lang="en-US" sz="2000" dirty="0">
              <a:latin typeface="Lato"/>
            </a:endParaRPr>
          </a:p>
          <a:p>
            <a:pPr marL="285750" indent="-285750">
              <a:buFont typeface="Arial"/>
              <a:buChar char="•"/>
            </a:pPr>
            <a:r>
              <a:rPr lang="en-US" sz="2000" dirty="0">
                <a:latin typeface="Lato"/>
              </a:rPr>
              <a:t>ODBC</a:t>
            </a:r>
          </a:p>
          <a:p>
            <a:pPr marL="285750" indent="-285750">
              <a:buFont typeface="Arial"/>
              <a:buChar char="•"/>
            </a:pPr>
            <a:r>
              <a:rPr lang="en-US" sz="2000" dirty="0">
                <a:latin typeface="Lato"/>
              </a:rPr>
              <a:t>HTTP </a:t>
            </a:r>
            <a:r>
              <a:rPr lang="en-US" sz="2000" dirty="0" smtClean="0">
                <a:latin typeface="Lato"/>
              </a:rPr>
              <a:t>JSON</a:t>
            </a:r>
          </a:p>
          <a:p>
            <a:pPr marL="285750" indent="-285750">
              <a:buFont typeface="Arial"/>
              <a:buChar char="•"/>
            </a:pPr>
            <a:r>
              <a:rPr lang="en-US" sz="2000" dirty="0" smtClean="0">
                <a:latin typeface="Lato"/>
              </a:rPr>
              <a:t>Native client drivers / SDKs</a:t>
            </a:r>
            <a:endParaRPr lang="en-US" sz="2000" dirty="0">
              <a:latin typeface="Lato"/>
            </a:endParaRPr>
          </a:p>
        </p:txBody>
      </p:sp>
      <p:sp>
        <p:nvSpPr>
          <p:cNvPr id="13" name="TextBox 12"/>
          <p:cNvSpPr txBox="1"/>
          <p:nvPr/>
        </p:nvSpPr>
        <p:spPr>
          <a:xfrm>
            <a:off x="1086343" y="2548769"/>
            <a:ext cx="2018501" cy="369332"/>
          </a:xfrm>
          <a:prstGeom prst="rect">
            <a:avLst/>
          </a:prstGeom>
          <a:noFill/>
        </p:spPr>
        <p:txBody>
          <a:bodyPr wrap="none" rtlCol="0">
            <a:spAutoFit/>
          </a:bodyPr>
          <a:lstStyle/>
          <a:p>
            <a:r>
              <a:rPr lang="en-US" b="1" dirty="0" smtClean="0">
                <a:latin typeface="Lato"/>
              </a:rPr>
              <a:t>BULK LOADERS</a:t>
            </a:r>
            <a:endParaRPr lang="en-US" b="1" dirty="0">
              <a:latin typeface="Lato"/>
            </a:endParaRPr>
          </a:p>
        </p:txBody>
      </p:sp>
      <p:sp>
        <p:nvSpPr>
          <p:cNvPr id="14" name="TextBox 13"/>
          <p:cNvSpPr txBox="1"/>
          <p:nvPr/>
        </p:nvSpPr>
        <p:spPr>
          <a:xfrm>
            <a:off x="4330124" y="2555724"/>
            <a:ext cx="3258200" cy="369332"/>
          </a:xfrm>
          <a:prstGeom prst="rect">
            <a:avLst/>
          </a:prstGeom>
          <a:noFill/>
        </p:spPr>
        <p:txBody>
          <a:bodyPr wrap="none" rtlCol="0">
            <a:spAutoFit/>
          </a:bodyPr>
          <a:lstStyle/>
          <a:p>
            <a:r>
              <a:rPr lang="en-US" b="1" dirty="0" smtClean="0">
                <a:latin typeface="Lato"/>
              </a:rPr>
              <a:t>APPLICATION INTERFACES</a:t>
            </a:r>
            <a:endParaRPr lang="en-US" b="1" dirty="0">
              <a:latin typeface="Lato"/>
            </a:endParaRPr>
          </a:p>
        </p:txBody>
      </p:sp>
    </p:spTree>
    <p:extLst>
      <p:ext uri="{BB962C8B-B14F-4D97-AF65-F5344CB8AC3E}">
        <p14:creationId xmlns:p14="http://schemas.microsoft.com/office/powerpoint/2010/main" val="1498873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Speaker</a:t>
            </a:r>
            <a:endParaRPr lang="en-US" dirty="0"/>
          </a:p>
        </p:txBody>
      </p:sp>
      <p:sp>
        <p:nvSpPr>
          <p:cNvPr id="3" name="Content Placeholder 2"/>
          <p:cNvSpPr>
            <a:spLocks noGrp="1"/>
          </p:cNvSpPr>
          <p:nvPr>
            <p:ph idx="1"/>
          </p:nvPr>
        </p:nvSpPr>
        <p:spPr>
          <a:xfrm>
            <a:off x="3803929" y="3212475"/>
            <a:ext cx="1733945" cy="1061546"/>
          </a:xfrm>
        </p:spPr>
        <p:txBody>
          <a:bodyPr/>
          <a:lstStyle/>
          <a:p>
            <a:pPr marL="0" indent="0">
              <a:spcBef>
                <a:spcPts val="0"/>
              </a:spcBef>
              <a:buNone/>
            </a:pPr>
            <a:r>
              <a:rPr lang="en-US" sz="2000" dirty="0" smtClean="0"/>
              <a:t>Ryan Betts</a:t>
            </a:r>
          </a:p>
          <a:p>
            <a:pPr marL="0" indent="0">
              <a:spcBef>
                <a:spcPts val="0"/>
              </a:spcBef>
              <a:buNone/>
            </a:pPr>
            <a:r>
              <a:rPr lang="en-US" sz="2000" dirty="0" smtClean="0"/>
              <a:t>CTO at VoltDB                              	</a:t>
            </a:r>
            <a:endParaRPr lang="en-US" sz="2000" dirty="0"/>
          </a:p>
        </p:txBody>
      </p:sp>
      <p:sp>
        <p:nvSpPr>
          <p:cNvPr id="6" name="Slide Number Placeholder 5"/>
          <p:cNvSpPr>
            <a:spLocks noGrp="1"/>
          </p:cNvSpPr>
          <p:nvPr>
            <p:ph type="sldNum" sz="quarter" idx="12"/>
          </p:nvPr>
        </p:nvSpPr>
        <p:spPr/>
        <p:txBody>
          <a:bodyPr/>
          <a:lstStyle/>
          <a:p>
            <a:fld id="{71CDBD45-6F02-E84E-8941-3E1B79A47335}" type="slidenum">
              <a:rPr lang="en-US" smtClean="0"/>
              <a:pPr/>
              <a:t>2</a:t>
            </a:fld>
            <a:endParaRPr lang="en-US" dirty="0"/>
          </a:p>
        </p:txBody>
      </p:sp>
      <p:sp>
        <p:nvSpPr>
          <p:cNvPr id="7" name="Rectangle 6"/>
          <p:cNvSpPr/>
          <p:nvPr/>
        </p:nvSpPr>
        <p:spPr>
          <a:xfrm>
            <a:off x="903867" y="3430193"/>
            <a:ext cx="3844447" cy="461665"/>
          </a:xfrm>
          <a:prstGeom prst="rect">
            <a:avLst/>
          </a:prstGeom>
        </p:spPr>
        <p:txBody>
          <a:bodyPr wrap="square">
            <a:spAutoFit/>
          </a:bodyPr>
          <a:lstStyle/>
          <a:p>
            <a:endParaRPr lang="en-US" sz="2400" u="sng"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898" y="745748"/>
            <a:ext cx="1969625" cy="2357868"/>
          </a:xfrm>
          <a:prstGeom prst="rect">
            <a:avLst/>
          </a:prstGeom>
        </p:spPr>
      </p:pic>
    </p:spTree>
    <p:extLst>
      <p:ext uri="{BB962C8B-B14F-4D97-AF65-F5344CB8AC3E}">
        <p14:creationId xmlns:p14="http://schemas.microsoft.com/office/powerpoint/2010/main" val="28660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Voltdb</a:t>
            </a:r>
            <a:r>
              <a:rPr lang="en-US" dirty="0" smtClean="0"/>
              <a:t> export UI</a:t>
            </a:r>
            <a:endParaRPr lang="en-US" dirty="0"/>
          </a:p>
        </p:txBody>
      </p:sp>
      <p:sp>
        <p:nvSpPr>
          <p:cNvPr id="3" name="Content Placeholder 2"/>
          <p:cNvSpPr>
            <a:spLocks noGrp="1"/>
          </p:cNvSpPr>
          <p:nvPr>
            <p:ph idx="1"/>
          </p:nvPr>
        </p:nvSpPr>
        <p:spPr>
          <a:xfrm>
            <a:off x="4593793" y="1185782"/>
            <a:ext cx="4381127" cy="1845796"/>
          </a:xfrm>
        </p:spPr>
        <p:txBody>
          <a:bodyPr/>
          <a:lstStyle/>
          <a:p>
            <a:pPr marL="0" indent="0">
              <a:buNone/>
            </a:pPr>
            <a:r>
              <a:rPr lang="en-US" sz="1800" dirty="0" smtClean="0">
                <a:latin typeface="Menlo Regular"/>
                <a:cs typeface="Menlo Regular"/>
              </a:rPr>
              <a:t>CREATE </a:t>
            </a:r>
            <a:r>
              <a:rPr lang="en-US" sz="1800" dirty="0">
                <a:latin typeface="Menlo Regular"/>
                <a:cs typeface="Menlo Regular"/>
              </a:rPr>
              <a:t>TABLE events (</a:t>
            </a:r>
          </a:p>
          <a:p>
            <a:pPr marL="0" indent="0">
              <a:buNone/>
            </a:pPr>
            <a:r>
              <a:rPr lang="en-US" sz="1800" dirty="0">
                <a:latin typeface="Menlo Regular"/>
                <a:cs typeface="Menlo Regular"/>
              </a:rPr>
              <a:t>   </a:t>
            </a:r>
            <a:r>
              <a:rPr lang="en-US" sz="1800" dirty="0" err="1">
                <a:latin typeface="Menlo Regular"/>
                <a:cs typeface="Menlo Regular"/>
              </a:rPr>
              <a:t>EventID</a:t>
            </a:r>
            <a:r>
              <a:rPr lang="en-US" sz="1800" dirty="0">
                <a:latin typeface="Menlo Regular"/>
                <a:cs typeface="Menlo Regular"/>
              </a:rPr>
              <a:t> </a:t>
            </a:r>
            <a:r>
              <a:rPr lang="en-US" sz="1800" dirty="0" smtClean="0">
                <a:latin typeface="Menlo Regular"/>
                <a:cs typeface="Menlo Regular"/>
              </a:rPr>
              <a:t>INTEGER,</a:t>
            </a:r>
            <a:endParaRPr lang="en-US" sz="1800" dirty="0">
              <a:latin typeface="Menlo Regular"/>
              <a:cs typeface="Menlo Regular"/>
            </a:endParaRPr>
          </a:p>
          <a:p>
            <a:pPr marL="0" indent="0">
              <a:buNone/>
            </a:pPr>
            <a:r>
              <a:rPr lang="en-US" sz="1800" dirty="0">
                <a:latin typeface="Menlo Regular"/>
                <a:cs typeface="Menlo Regular"/>
              </a:rPr>
              <a:t>   time    </a:t>
            </a:r>
            <a:r>
              <a:rPr lang="en-US" sz="1800" dirty="0" smtClean="0">
                <a:latin typeface="Menlo Regular"/>
                <a:cs typeface="Menlo Regular"/>
              </a:rPr>
              <a:t>TIMESTAMP,</a:t>
            </a:r>
            <a:endParaRPr lang="en-US" sz="1800" dirty="0">
              <a:latin typeface="Menlo Regular"/>
              <a:cs typeface="Menlo Regular"/>
            </a:endParaRPr>
          </a:p>
          <a:p>
            <a:pPr marL="0" indent="0">
              <a:buNone/>
            </a:pPr>
            <a:r>
              <a:rPr lang="en-US" sz="1800" dirty="0">
                <a:latin typeface="Menlo Regular"/>
                <a:cs typeface="Menlo Regular"/>
              </a:rPr>
              <a:t>   </a:t>
            </a:r>
            <a:r>
              <a:rPr lang="en-US" sz="1800" dirty="0" err="1">
                <a:latin typeface="Menlo Regular"/>
                <a:cs typeface="Menlo Regular"/>
              </a:rPr>
              <a:t>msg</a:t>
            </a:r>
            <a:r>
              <a:rPr lang="en-US" sz="1800" dirty="0">
                <a:latin typeface="Menlo Regular"/>
                <a:cs typeface="Menlo Regular"/>
              </a:rPr>
              <a:t>     VARCHAR(128</a:t>
            </a:r>
            <a:r>
              <a:rPr lang="en-US" sz="1800" dirty="0" smtClean="0">
                <a:latin typeface="Menlo Regular"/>
                <a:cs typeface="Menlo Regular"/>
              </a:rPr>
              <a:t>))</a:t>
            </a:r>
            <a:r>
              <a:rPr lang="en-US" sz="1800" dirty="0">
                <a:latin typeface="Menlo Regular"/>
                <a:cs typeface="Menlo Regular"/>
              </a:rPr>
              <a:t>;</a:t>
            </a:r>
          </a:p>
          <a:p>
            <a:pPr marL="0" indent="0">
              <a:buNone/>
            </a:pPr>
            <a:r>
              <a:rPr lang="en-US" sz="1800" b="1" dirty="0">
                <a:latin typeface="Menlo Regular"/>
                <a:cs typeface="Menlo Regular"/>
              </a:rPr>
              <a:t>EXPORT TABLE events;</a:t>
            </a:r>
          </a:p>
        </p:txBody>
      </p:sp>
      <p:sp>
        <p:nvSpPr>
          <p:cNvPr id="4" name="Slide Number Placeholder 3"/>
          <p:cNvSpPr>
            <a:spLocks noGrp="1"/>
          </p:cNvSpPr>
          <p:nvPr>
            <p:ph type="sldNum" sz="quarter" idx="12"/>
          </p:nvPr>
        </p:nvSpPr>
        <p:spPr/>
        <p:txBody>
          <a:bodyPr/>
          <a:lstStyle/>
          <a:p>
            <a:fld id="{71CDBD45-6F02-E84E-8941-3E1B79A47335}" type="slidenum">
              <a:rPr lang="en-US" smtClean="0"/>
              <a:pPr/>
              <a:t>20</a:t>
            </a:fld>
            <a:endParaRPr lang="en-US" dirty="0"/>
          </a:p>
        </p:txBody>
      </p:sp>
      <p:sp>
        <p:nvSpPr>
          <p:cNvPr id="5" name="Content Placeholder 2"/>
          <p:cNvSpPr txBox="1">
            <a:spLocks/>
          </p:cNvSpPr>
          <p:nvPr/>
        </p:nvSpPr>
        <p:spPr>
          <a:xfrm>
            <a:off x="4657293" y="3773714"/>
            <a:ext cx="4381128" cy="952637"/>
          </a:xfrm>
          <a:prstGeom prst="rect">
            <a:avLst/>
          </a:prstGeom>
        </p:spPr>
        <p:txBody>
          <a:bodyPr vert="horz" lIns="0" tIns="0" rIns="0" bIns="0" rtlCol="0">
            <a:noAutofit/>
          </a:bodyPr>
          <a:lstStyle>
            <a:lvl1pPr marL="342900" indent="-342900" algn="l" defTabSz="457200" rtl="0" eaLnBrk="1" latinLnBrk="0" hangingPunct="1">
              <a:spcBef>
                <a:spcPct val="20000"/>
              </a:spcBef>
              <a:buFont typeface="Arial"/>
              <a:buChar char="•"/>
              <a:defRPr sz="3200" b="0" i="0" kern="1200">
                <a:solidFill>
                  <a:srgbClr val="35414F"/>
                </a:solidFill>
                <a:latin typeface="Lato Light"/>
                <a:ea typeface="+mn-ea"/>
                <a:cs typeface="Lato Light"/>
              </a:defRPr>
            </a:lvl1pPr>
            <a:lvl2pPr marL="742950" indent="-285750" algn="l" defTabSz="457200" rtl="0" eaLnBrk="1" latinLnBrk="0" hangingPunct="1">
              <a:spcBef>
                <a:spcPct val="20000"/>
              </a:spcBef>
              <a:buFont typeface="Arial"/>
              <a:buChar char="•"/>
              <a:defRPr sz="2800" b="0" i="0" kern="1200">
                <a:solidFill>
                  <a:srgbClr val="35414F"/>
                </a:solidFill>
                <a:latin typeface="Lato Light"/>
                <a:ea typeface="+mn-ea"/>
                <a:cs typeface="Lato Light"/>
              </a:defRPr>
            </a:lvl2pPr>
            <a:lvl3pPr marL="1143000" indent="-228600" algn="l" defTabSz="457200" rtl="0" eaLnBrk="1" latinLnBrk="0" hangingPunct="1">
              <a:spcBef>
                <a:spcPct val="20000"/>
              </a:spcBef>
              <a:buFont typeface="Arial"/>
              <a:buChar char="•"/>
              <a:defRPr sz="2400" b="0" i="0" kern="1200">
                <a:solidFill>
                  <a:srgbClr val="35414F"/>
                </a:solidFill>
                <a:latin typeface="Lato Light"/>
                <a:ea typeface="+mn-ea"/>
                <a:cs typeface="Lato Light"/>
              </a:defRPr>
            </a:lvl3pPr>
            <a:lvl4pPr marL="1600200" indent="-228600" algn="l" defTabSz="457200" rtl="0" eaLnBrk="1" latinLnBrk="0" hangingPunct="1">
              <a:spcBef>
                <a:spcPct val="20000"/>
              </a:spcBef>
              <a:buFont typeface="Arial"/>
              <a:buChar char="•"/>
              <a:defRPr sz="2000" b="0" i="0" kern="1200">
                <a:solidFill>
                  <a:srgbClr val="35414F"/>
                </a:solidFill>
                <a:latin typeface="Lato Light"/>
                <a:ea typeface="+mn-ea"/>
                <a:cs typeface="Lato Light"/>
              </a:defRPr>
            </a:lvl4pPr>
            <a:lvl5pPr marL="2057400" indent="-228600" algn="l" defTabSz="457200" rtl="0" eaLnBrk="1" latinLnBrk="0" hangingPunct="1">
              <a:spcBef>
                <a:spcPct val="20000"/>
              </a:spcBef>
              <a:buFont typeface="Arial"/>
              <a:buChar char="•"/>
              <a:defRPr sz="2000" b="0" i="0" kern="1200">
                <a:solidFill>
                  <a:srgbClr val="35414F"/>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latin typeface="Menlo Regular"/>
                <a:cs typeface="Menlo Regular"/>
              </a:rPr>
              <a:t>&lt;</a:t>
            </a:r>
            <a:r>
              <a:rPr lang="en-US" sz="2000" dirty="0">
                <a:latin typeface="Menlo Regular"/>
                <a:cs typeface="Menlo Regular"/>
              </a:rPr>
              <a:t>export enabled="true" target="file"&gt;</a:t>
            </a:r>
          </a:p>
          <a:p>
            <a:pPr marL="0" indent="0">
              <a:buFont typeface="Arial"/>
              <a:buNone/>
            </a:pPr>
            <a:endParaRPr lang="en-US" sz="2000" b="1" dirty="0" smtClean="0">
              <a:latin typeface="Courier New"/>
              <a:cs typeface="Courier New"/>
            </a:endParaRPr>
          </a:p>
        </p:txBody>
      </p:sp>
      <p:sp>
        <p:nvSpPr>
          <p:cNvPr id="6" name="TextBox 5"/>
          <p:cNvSpPr txBox="1"/>
          <p:nvPr/>
        </p:nvSpPr>
        <p:spPr>
          <a:xfrm>
            <a:off x="4593793" y="711331"/>
            <a:ext cx="3262064" cy="369332"/>
          </a:xfrm>
          <a:prstGeom prst="rect">
            <a:avLst/>
          </a:prstGeom>
          <a:solidFill>
            <a:schemeClr val="accent1"/>
          </a:solidFill>
        </p:spPr>
        <p:txBody>
          <a:bodyPr wrap="square" rtlCol="0">
            <a:spAutoFit/>
          </a:bodyPr>
          <a:lstStyle/>
          <a:p>
            <a:r>
              <a:rPr lang="en-US" b="1" dirty="0" err="1" smtClean="0">
                <a:solidFill>
                  <a:schemeClr val="bg1"/>
                </a:solidFill>
                <a:latin typeface="Menlo Regular"/>
                <a:cs typeface="Menlo Regular"/>
              </a:rPr>
              <a:t>ddl.sql</a:t>
            </a:r>
            <a:endParaRPr lang="en-US" b="1" dirty="0">
              <a:solidFill>
                <a:schemeClr val="bg1"/>
              </a:solidFill>
              <a:latin typeface="Menlo Regular"/>
              <a:cs typeface="Menlo Regular"/>
            </a:endParaRPr>
          </a:p>
        </p:txBody>
      </p:sp>
      <p:sp>
        <p:nvSpPr>
          <p:cNvPr id="7" name="Rectangle 6"/>
          <p:cNvSpPr/>
          <p:nvPr/>
        </p:nvSpPr>
        <p:spPr>
          <a:xfrm>
            <a:off x="4657293" y="3396609"/>
            <a:ext cx="3198564" cy="369332"/>
          </a:xfrm>
          <a:prstGeom prst="rect">
            <a:avLst/>
          </a:prstGeom>
          <a:solidFill>
            <a:srgbClr val="4F81BD"/>
          </a:solidFill>
        </p:spPr>
        <p:txBody>
          <a:bodyPr wrap="square">
            <a:spAutoFit/>
          </a:bodyPr>
          <a:lstStyle/>
          <a:p>
            <a:r>
              <a:rPr lang="en-US" b="1" dirty="0" err="1">
                <a:solidFill>
                  <a:srgbClr val="FFFFFF"/>
                </a:solidFill>
                <a:latin typeface="Courier New"/>
                <a:cs typeface="Courier New"/>
              </a:rPr>
              <a:t>deployment.xml</a:t>
            </a:r>
            <a:endParaRPr lang="en-US" dirty="0">
              <a:solidFill>
                <a:srgbClr val="FFFFFF"/>
              </a:solidFill>
              <a:latin typeface="Menlo Regular"/>
              <a:cs typeface="Menlo Regular"/>
            </a:endParaRPr>
          </a:p>
        </p:txBody>
      </p:sp>
      <p:pic>
        <p:nvPicPr>
          <p:cNvPr id="9" name="Picture 8" descr="VODB_ICONS_08-21-14_300px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19" y="915661"/>
            <a:ext cx="2115917" cy="2115917"/>
          </a:xfrm>
          <a:prstGeom prst="rect">
            <a:avLst/>
          </a:prstGeom>
          <a:ln w="12700" cmpd="sng">
            <a:noFill/>
          </a:ln>
        </p:spPr>
      </p:pic>
      <p:pic>
        <p:nvPicPr>
          <p:cNvPr id="10" name="Picture 9" descr="VODB_ICONS_08-21-14_300px_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153" y="1894721"/>
            <a:ext cx="789441" cy="789441"/>
          </a:xfrm>
          <a:prstGeom prst="rect">
            <a:avLst/>
          </a:prstGeom>
        </p:spPr>
      </p:pic>
      <p:sp>
        <p:nvSpPr>
          <p:cNvPr id="11" name="TextBox 10"/>
          <p:cNvSpPr txBox="1"/>
          <p:nvPr/>
        </p:nvSpPr>
        <p:spPr>
          <a:xfrm>
            <a:off x="453519" y="3473705"/>
            <a:ext cx="3801041" cy="369332"/>
          </a:xfrm>
          <a:prstGeom prst="rect">
            <a:avLst/>
          </a:prstGeom>
          <a:noFill/>
        </p:spPr>
        <p:txBody>
          <a:bodyPr wrap="none" rtlCol="0">
            <a:spAutoFit/>
          </a:bodyPr>
          <a:lstStyle/>
          <a:p>
            <a:r>
              <a:rPr lang="en-US" dirty="0" smtClean="0">
                <a:latin typeface="Menlo Regular"/>
                <a:cs typeface="Menlo Regular"/>
              </a:rPr>
              <a:t>INSERT into TABLE values…</a:t>
            </a:r>
            <a:endParaRPr lang="en-US" dirty="0">
              <a:latin typeface="Menlo Regular"/>
              <a:cs typeface="Menlo Regular"/>
            </a:endParaRPr>
          </a:p>
        </p:txBody>
      </p:sp>
      <p:sp>
        <p:nvSpPr>
          <p:cNvPr id="12" name="TextBox 11"/>
          <p:cNvSpPr txBox="1"/>
          <p:nvPr/>
        </p:nvSpPr>
        <p:spPr>
          <a:xfrm>
            <a:off x="557562" y="3104373"/>
            <a:ext cx="3262064" cy="369332"/>
          </a:xfrm>
          <a:prstGeom prst="rect">
            <a:avLst/>
          </a:prstGeom>
          <a:solidFill>
            <a:schemeClr val="accent1"/>
          </a:solidFill>
        </p:spPr>
        <p:txBody>
          <a:bodyPr wrap="square" rtlCol="0">
            <a:spAutoFit/>
          </a:bodyPr>
          <a:lstStyle/>
          <a:p>
            <a:r>
              <a:rPr lang="en-US" b="1" dirty="0" smtClean="0">
                <a:solidFill>
                  <a:schemeClr val="bg1"/>
                </a:solidFill>
                <a:latin typeface="Menlo Regular"/>
                <a:cs typeface="Menlo Regular"/>
              </a:rPr>
              <a:t>Application SQL</a:t>
            </a:r>
            <a:endParaRPr lang="en-US" b="1" dirty="0">
              <a:solidFill>
                <a:schemeClr val="bg1"/>
              </a:solidFill>
              <a:latin typeface="Menlo Regular"/>
              <a:cs typeface="Menlo Regular"/>
            </a:endParaRPr>
          </a:p>
        </p:txBody>
      </p:sp>
    </p:spTree>
    <p:extLst>
      <p:ext uri="{BB962C8B-B14F-4D97-AF65-F5344CB8AC3E}">
        <p14:creationId xmlns:p14="http://schemas.microsoft.com/office/powerpoint/2010/main" val="3148473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a:t>
            </a:r>
            <a:r>
              <a:rPr lang="en-US" dirty="0" err="1" smtClean="0"/>
              <a:t>voltdb</a:t>
            </a:r>
            <a:r>
              <a:rPr lang="en-US" dirty="0" smtClean="0"/>
              <a:t> with export targets</a:t>
            </a:r>
            <a:endParaRPr lang="en-US" dirty="0"/>
          </a:p>
        </p:txBody>
      </p:sp>
      <p:sp>
        <p:nvSpPr>
          <p:cNvPr id="4" name="Slide Number Placeholder 3"/>
          <p:cNvSpPr>
            <a:spLocks noGrp="1"/>
          </p:cNvSpPr>
          <p:nvPr>
            <p:ph type="sldNum" sz="quarter" idx="12"/>
          </p:nvPr>
        </p:nvSpPr>
        <p:spPr/>
        <p:txBody>
          <a:bodyPr/>
          <a:lstStyle/>
          <a:p>
            <a:fld id="{71CDBD45-6F02-E84E-8941-3E1B79A47335}" type="slidenum">
              <a:rPr lang="en-US" smtClean="0"/>
              <a:pPr/>
              <a:t>21</a:t>
            </a:fld>
            <a:endParaRPr lang="en-US" dirty="0"/>
          </a:p>
        </p:txBody>
      </p:sp>
      <p:pic>
        <p:nvPicPr>
          <p:cNvPr id="8" name="Picture 7" descr="VODB_ICONS_08-21-14_300px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749" y="1154719"/>
            <a:ext cx="914400" cy="914400"/>
          </a:xfrm>
          <a:prstGeom prst="rect">
            <a:avLst/>
          </a:prstGeom>
          <a:ln w="12700" cmpd="sng">
            <a:solidFill>
              <a:schemeClr val="tx1"/>
            </a:solidFill>
          </a:ln>
        </p:spPr>
      </p:pic>
      <p:grpSp>
        <p:nvGrpSpPr>
          <p:cNvPr id="13" name="Group 12"/>
          <p:cNvGrpSpPr/>
          <p:nvPr/>
        </p:nvGrpSpPr>
        <p:grpSpPr>
          <a:xfrm>
            <a:off x="1653225" y="1002319"/>
            <a:ext cx="5324766" cy="1219200"/>
            <a:chOff x="1499011" y="1307119"/>
            <a:chExt cx="5324766" cy="1219200"/>
          </a:xfrm>
        </p:grpSpPr>
        <p:pic>
          <p:nvPicPr>
            <p:cNvPr id="6" name="Picture 5" descr="VODB_Icons_PPP_08-27_3.jpg"/>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92562" y="1475138"/>
              <a:ext cx="1126973" cy="914400"/>
            </a:xfrm>
            <a:prstGeom prst="rect">
              <a:avLst/>
            </a:prstGeom>
          </p:spPr>
        </p:pic>
        <p:pic>
          <p:nvPicPr>
            <p:cNvPr id="7" name="Picture 6" descr="VODB_Icons_PPP_08-27_11.jpg"/>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99011" y="1475138"/>
              <a:ext cx="1126973" cy="914400"/>
            </a:xfrm>
            <a:prstGeom prst="rect">
              <a:avLst/>
            </a:prstGeom>
          </p:spPr>
        </p:pic>
        <p:pic>
          <p:nvPicPr>
            <p:cNvPr id="9" name="Picture 8" descr="VODB_Icons_PPP_08-27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935" y="1475138"/>
              <a:ext cx="1126973" cy="914400"/>
            </a:xfrm>
            <a:prstGeom prst="rect">
              <a:avLst/>
            </a:prstGeom>
          </p:spPr>
        </p:pic>
        <p:pic>
          <p:nvPicPr>
            <p:cNvPr id="10" name="Picture 9" descr="VODB_ICONS_08-21-14_300px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577" y="1307119"/>
              <a:ext cx="914400" cy="914400"/>
            </a:xfrm>
            <a:prstGeom prst="rect">
              <a:avLst/>
            </a:prstGeom>
          </p:spPr>
        </p:pic>
        <p:pic>
          <p:nvPicPr>
            <p:cNvPr id="11" name="Picture 10" descr="VODB_ICONS_08-21-14_300px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977" y="1459519"/>
              <a:ext cx="914400" cy="914400"/>
            </a:xfrm>
            <a:prstGeom prst="rect">
              <a:avLst/>
            </a:prstGeom>
          </p:spPr>
        </p:pic>
        <p:pic>
          <p:nvPicPr>
            <p:cNvPr id="12" name="Picture 11" descr="VODB_ICONS_08-21-14_300px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377" y="1611919"/>
              <a:ext cx="914400" cy="914400"/>
            </a:xfrm>
            <a:prstGeom prst="rect">
              <a:avLst/>
            </a:prstGeom>
          </p:spPr>
        </p:pic>
      </p:grpSp>
      <p:sp>
        <p:nvSpPr>
          <p:cNvPr id="14" name="TextBox 13"/>
          <p:cNvSpPr txBox="1"/>
          <p:nvPr/>
        </p:nvSpPr>
        <p:spPr>
          <a:xfrm>
            <a:off x="3873749" y="2322286"/>
            <a:ext cx="3512446" cy="2246769"/>
          </a:xfrm>
          <a:prstGeom prst="rect">
            <a:avLst/>
          </a:prstGeom>
          <a:noFill/>
        </p:spPr>
        <p:txBody>
          <a:bodyPr wrap="square" rtlCol="0">
            <a:spAutoFit/>
          </a:bodyPr>
          <a:lstStyle/>
          <a:p>
            <a:pPr marL="285750" indent="-285750">
              <a:buFont typeface="Arial"/>
              <a:buChar char="•"/>
            </a:pPr>
            <a:r>
              <a:rPr lang="en-US" sz="2000" dirty="0" smtClean="0">
                <a:latin typeface="Lato"/>
              </a:rPr>
              <a:t>Local file system export</a:t>
            </a:r>
          </a:p>
          <a:p>
            <a:pPr marL="285750" indent="-285750">
              <a:buFont typeface="Arial"/>
              <a:buChar char="•"/>
            </a:pPr>
            <a:r>
              <a:rPr lang="en-US" sz="2000" dirty="0" smtClean="0">
                <a:latin typeface="Lato"/>
              </a:rPr>
              <a:t>JDBC export</a:t>
            </a:r>
          </a:p>
          <a:p>
            <a:pPr marL="285750" indent="-285750">
              <a:buFont typeface="Arial"/>
              <a:buChar char="•"/>
            </a:pPr>
            <a:r>
              <a:rPr lang="en-US" sz="2000" dirty="0" smtClean="0">
                <a:latin typeface="Lato"/>
              </a:rPr>
              <a:t>Kafka export</a:t>
            </a:r>
          </a:p>
          <a:p>
            <a:pPr marL="285750" indent="-285750">
              <a:buFont typeface="Arial"/>
              <a:buChar char="•"/>
            </a:pPr>
            <a:r>
              <a:rPr lang="en-US" sz="2000" dirty="0" err="1" smtClean="0">
                <a:latin typeface="Lato"/>
              </a:rPr>
              <a:t>RabbitMQ</a:t>
            </a:r>
            <a:r>
              <a:rPr lang="en-US" sz="2000" dirty="0" smtClean="0">
                <a:latin typeface="Lato"/>
              </a:rPr>
              <a:t> export</a:t>
            </a:r>
          </a:p>
          <a:p>
            <a:pPr marL="285750" indent="-285750">
              <a:buFont typeface="Arial"/>
              <a:buChar char="•"/>
            </a:pPr>
            <a:r>
              <a:rPr lang="en-US" sz="2000" dirty="0" smtClean="0">
                <a:latin typeface="Lato"/>
              </a:rPr>
              <a:t>HDFS export</a:t>
            </a:r>
          </a:p>
          <a:p>
            <a:pPr marL="285750" indent="-285750">
              <a:buFont typeface="Arial"/>
              <a:buChar char="•"/>
            </a:pPr>
            <a:r>
              <a:rPr lang="en-US" sz="2000" dirty="0" smtClean="0">
                <a:latin typeface="Lato"/>
              </a:rPr>
              <a:t>HTTP export</a:t>
            </a:r>
          </a:p>
          <a:p>
            <a:pPr marL="285750" indent="-285750">
              <a:buFont typeface="Arial"/>
              <a:buChar char="•"/>
            </a:pPr>
            <a:r>
              <a:rPr lang="en-US" sz="2000" dirty="0" smtClean="0">
                <a:latin typeface="Lato"/>
              </a:rPr>
              <a:t>Extensible API</a:t>
            </a:r>
            <a:endParaRPr lang="en-US" sz="2000" dirty="0">
              <a:latin typeface="Lato"/>
            </a:endParaRPr>
          </a:p>
        </p:txBody>
      </p:sp>
    </p:spTree>
    <p:extLst>
      <p:ext uri="{BB962C8B-B14F-4D97-AF65-F5344CB8AC3E}">
        <p14:creationId xmlns:p14="http://schemas.microsoft.com/office/powerpoint/2010/main" val="306714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Extensible open source </a:t>
            </a:r>
            <a:r>
              <a:rPr lang="en-US" dirty="0" err="1" smtClean="0"/>
              <a:t>api</a:t>
            </a:r>
            <a:endParaRPr lang="en-US" dirty="0"/>
          </a:p>
        </p:txBody>
      </p:sp>
      <p:sp>
        <p:nvSpPr>
          <p:cNvPr id="4" name="Slide Number Placeholder 3"/>
          <p:cNvSpPr>
            <a:spLocks noGrp="1"/>
          </p:cNvSpPr>
          <p:nvPr>
            <p:ph type="sldNum" sz="quarter" idx="12"/>
          </p:nvPr>
        </p:nvSpPr>
        <p:spPr/>
        <p:txBody>
          <a:bodyPr/>
          <a:lstStyle/>
          <a:p>
            <a:fld id="{71CDBD45-6F02-E84E-8941-3E1B79A47335}" type="slidenum">
              <a:rPr lang="en-US" smtClean="0"/>
              <a:pPr/>
              <a:t>22</a:t>
            </a:fld>
            <a:endParaRPr lang="en-US" dirty="0"/>
          </a:p>
        </p:txBody>
      </p:sp>
      <p:sp>
        <p:nvSpPr>
          <p:cNvPr id="6" name="Content Placeholder 5"/>
          <p:cNvSpPr>
            <a:spLocks noGrp="1"/>
          </p:cNvSpPr>
          <p:nvPr>
            <p:ph idx="1"/>
          </p:nvPr>
        </p:nvSpPr>
        <p:spPr>
          <a:xfrm>
            <a:off x="453519" y="1025961"/>
            <a:ext cx="8229600" cy="2240614"/>
          </a:xfrm>
          <a:prstGeom prst="rect">
            <a:avLst/>
          </a:prstGeom>
        </p:spPr>
        <p:txBody>
          <a:bodyPr wrap="square">
            <a:spAutoFit/>
          </a:bodyPr>
          <a:lstStyle/>
          <a:p>
            <a:pPr marL="0" indent="0">
              <a:buNone/>
            </a:pPr>
            <a:r>
              <a:rPr lang="en-US" sz="1400" dirty="0" smtClean="0">
                <a:latin typeface="Menlo Regular"/>
                <a:cs typeface="Menlo Regular"/>
              </a:rPr>
              <a:t>public </a:t>
            </a:r>
            <a:r>
              <a:rPr lang="en-US" sz="1400" dirty="0">
                <a:latin typeface="Menlo Regular"/>
                <a:cs typeface="Menlo Regular"/>
              </a:rPr>
              <a:t>void </a:t>
            </a:r>
            <a:r>
              <a:rPr lang="en-US" sz="1400" dirty="0" err="1">
                <a:solidFill>
                  <a:srgbClr val="9BBB59"/>
                </a:solidFill>
                <a:latin typeface="Menlo Regular"/>
                <a:cs typeface="Menlo Regular"/>
              </a:rPr>
              <a:t>onBlockStart</a:t>
            </a:r>
            <a:r>
              <a:rPr lang="en-US" sz="1400" dirty="0">
                <a:latin typeface="Menlo Regular"/>
                <a:cs typeface="Menlo Regular"/>
              </a:rPr>
              <a:t>() throws </a:t>
            </a:r>
            <a:r>
              <a:rPr lang="en-US" sz="1400" dirty="0" err="1" smtClean="0">
                <a:latin typeface="Menlo Regular"/>
                <a:cs typeface="Menlo Regular"/>
              </a:rPr>
              <a:t>RestartBlockException</a:t>
            </a:r>
            <a:r>
              <a:rPr lang="en-US" sz="1400" dirty="0" smtClean="0">
                <a:latin typeface="Menlo Regular"/>
                <a:cs typeface="Menlo Regular"/>
              </a:rPr>
              <a:t>;{</a:t>
            </a:r>
          </a:p>
          <a:p>
            <a:pPr marL="0" indent="0">
              <a:buNone/>
            </a:pPr>
            <a:r>
              <a:rPr lang="en-US" sz="1400" dirty="0">
                <a:latin typeface="Menlo Regular"/>
                <a:cs typeface="Menlo Regular"/>
              </a:rPr>
              <a:t>}</a:t>
            </a:r>
            <a:endParaRPr lang="en-US" sz="1400" dirty="0" smtClean="0">
              <a:latin typeface="Menlo Regular"/>
              <a:cs typeface="Menlo Regular"/>
            </a:endParaRPr>
          </a:p>
          <a:p>
            <a:pPr marL="0" indent="0">
              <a:buNone/>
            </a:pPr>
            <a:endParaRPr lang="en-US" sz="1400" dirty="0">
              <a:latin typeface="Menlo Regular"/>
              <a:cs typeface="Menlo Regular"/>
            </a:endParaRPr>
          </a:p>
          <a:p>
            <a:pPr marL="0" indent="0">
              <a:buNone/>
            </a:pPr>
            <a:r>
              <a:rPr lang="en-US" sz="1400" dirty="0" smtClean="0">
                <a:latin typeface="Menlo Regular"/>
                <a:cs typeface="Menlo Regular"/>
              </a:rPr>
              <a:t>public </a:t>
            </a:r>
            <a:r>
              <a:rPr lang="en-US" sz="1400" dirty="0" err="1">
                <a:latin typeface="Menlo Regular"/>
                <a:cs typeface="Menlo Regular"/>
              </a:rPr>
              <a:t>boolean</a:t>
            </a:r>
            <a:r>
              <a:rPr lang="en-US" sz="1400" dirty="0">
                <a:latin typeface="Menlo Regular"/>
                <a:cs typeface="Menlo Regular"/>
              </a:rPr>
              <a:t> </a:t>
            </a:r>
            <a:r>
              <a:rPr lang="en-US" sz="1400" dirty="0" err="1">
                <a:solidFill>
                  <a:srgbClr val="9BBB59"/>
                </a:solidFill>
                <a:latin typeface="Menlo Regular"/>
                <a:cs typeface="Menlo Regular"/>
              </a:rPr>
              <a:t>processRow</a:t>
            </a:r>
            <a:r>
              <a:rPr lang="en-US" sz="1400" dirty="0">
                <a:latin typeface="Menlo Regular"/>
                <a:cs typeface="Menlo Regular"/>
              </a:rPr>
              <a:t>(</a:t>
            </a:r>
            <a:r>
              <a:rPr lang="en-US" sz="1400" dirty="0" err="1">
                <a:latin typeface="Menlo Regular"/>
                <a:cs typeface="Menlo Regular"/>
              </a:rPr>
              <a:t>int</a:t>
            </a:r>
            <a:r>
              <a:rPr lang="en-US" sz="1400" dirty="0">
                <a:latin typeface="Menlo Regular"/>
                <a:cs typeface="Menlo Regular"/>
              </a:rPr>
              <a:t> </a:t>
            </a:r>
            <a:r>
              <a:rPr lang="en-US" sz="1400" dirty="0" err="1">
                <a:latin typeface="Menlo Regular"/>
                <a:cs typeface="Menlo Regular"/>
              </a:rPr>
              <a:t>rowSize</a:t>
            </a:r>
            <a:r>
              <a:rPr lang="en-US" sz="1400" dirty="0">
                <a:latin typeface="Menlo Regular"/>
                <a:cs typeface="Menlo Regular"/>
              </a:rPr>
              <a:t>, byte[] </a:t>
            </a:r>
            <a:r>
              <a:rPr lang="en-US" sz="1400" dirty="0" err="1">
                <a:latin typeface="Menlo Regular"/>
                <a:cs typeface="Menlo Regular"/>
              </a:rPr>
              <a:t>rowData</a:t>
            </a:r>
            <a:r>
              <a:rPr lang="en-US" sz="1400" dirty="0">
                <a:latin typeface="Menlo Regular"/>
                <a:cs typeface="Menlo Regular"/>
              </a:rPr>
              <a:t>) throws </a:t>
            </a:r>
            <a:r>
              <a:rPr lang="en-US" sz="1400" dirty="0" smtClean="0">
                <a:latin typeface="Menlo Regular"/>
                <a:cs typeface="Menlo Regular"/>
              </a:rPr>
              <a:t>	</a:t>
            </a:r>
            <a:r>
              <a:rPr lang="en-US" sz="1400" dirty="0" err="1" smtClean="0">
                <a:latin typeface="Menlo Regular"/>
                <a:cs typeface="Menlo Regular"/>
              </a:rPr>
              <a:t>RestartBlockException</a:t>
            </a:r>
            <a:r>
              <a:rPr lang="en-US" sz="1400" dirty="0" smtClean="0">
                <a:latin typeface="Menlo Regular"/>
                <a:cs typeface="Menlo Regular"/>
              </a:rPr>
              <a:t> {</a:t>
            </a:r>
          </a:p>
          <a:p>
            <a:pPr marL="0" indent="0">
              <a:buNone/>
            </a:pPr>
            <a:r>
              <a:rPr lang="en-US" sz="1400" dirty="0" smtClean="0">
                <a:latin typeface="Menlo Regular"/>
                <a:cs typeface="Menlo Regular"/>
              </a:rPr>
              <a:t>}</a:t>
            </a:r>
            <a:endParaRPr lang="en-US" sz="1400" dirty="0">
              <a:latin typeface="Menlo Regular"/>
              <a:cs typeface="Menlo Regular"/>
            </a:endParaRPr>
          </a:p>
          <a:p>
            <a:pPr marL="0" indent="0">
              <a:buNone/>
            </a:pPr>
            <a:endParaRPr lang="en-US" sz="1400" dirty="0">
              <a:latin typeface="Menlo Regular"/>
              <a:cs typeface="Menlo Regular"/>
            </a:endParaRPr>
          </a:p>
          <a:p>
            <a:pPr marL="0" indent="0">
              <a:buNone/>
            </a:pPr>
            <a:r>
              <a:rPr lang="en-US" sz="1400" dirty="0" smtClean="0">
                <a:latin typeface="Menlo Regular"/>
                <a:cs typeface="Menlo Regular"/>
              </a:rPr>
              <a:t>public </a:t>
            </a:r>
            <a:r>
              <a:rPr lang="en-US" sz="1400" dirty="0">
                <a:latin typeface="Menlo Regular"/>
                <a:cs typeface="Menlo Regular"/>
              </a:rPr>
              <a:t>void </a:t>
            </a:r>
            <a:r>
              <a:rPr lang="en-US" sz="1400" dirty="0" err="1">
                <a:solidFill>
                  <a:srgbClr val="9BBB59"/>
                </a:solidFill>
                <a:latin typeface="Menlo Regular"/>
                <a:cs typeface="Menlo Regular"/>
              </a:rPr>
              <a:t>onBlockCompletion</a:t>
            </a:r>
            <a:r>
              <a:rPr lang="en-US" sz="1400" dirty="0">
                <a:latin typeface="Menlo Regular"/>
                <a:cs typeface="Menlo Regular"/>
              </a:rPr>
              <a:t>() throws </a:t>
            </a:r>
            <a:r>
              <a:rPr lang="en-US" sz="1400" dirty="0" err="1">
                <a:latin typeface="Menlo Regular"/>
                <a:cs typeface="Menlo Regular"/>
              </a:rPr>
              <a:t>RestartBlockException</a:t>
            </a:r>
            <a:r>
              <a:rPr lang="en-US" sz="1400" dirty="0">
                <a:latin typeface="Menlo Regular"/>
                <a:cs typeface="Menlo Regular"/>
              </a:rPr>
              <a:t> </a:t>
            </a:r>
            <a:r>
              <a:rPr lang="en-US" sz="1400" dirty="0" smtClean="0">
                <a:latin typeface="Menlo Regular"/>
                <a:cs typeface="Menlo Regular"/>
              </a:rPr>
              <a:t>{</a:t>
            </a:r>
          </a:p>
          <a:p>
            <a:pPr marL="0" indent="0">
              <a:buNone/>
            </a:pPr>
            <a:r>
              <a:rPr lang="en-US" sz="1400" dirty="0">
                <a:latin typeface="Menlo Regular"/>
                <a:cs typeface="Menlo Regular"/>
              </a:rPr>
              <a:t>}</a:t>
            </a:r>
          </a:p>
        </p:txBody>
      </p:sp>
      <p:graphicFrame>
        <p:nvGraphicFramePr>
          <p:cNvPr id="7" name="Table 6"/>
          <p:cNvGraphicFramePr>
            <a:graphicFrameLocks noGrp="1"/>
          </p:cNvGraphicFramePr>
          <p:nvPr>
            <p:extLst/>
          </p:nvPr>
        </p:nvGraphicFramePr>
        <p:xfrm>
          <a:off x="453519" y="3756331"/>
          <a:ext cx="7131652" cy="741680"/>
        </p:xfrm>
        <a:graphic>
          <a:graphicData uri="http://schemas.openxmlformats.org/drawingml/2006/table">
            <a:tbl>
              <a:tblPr firstRow="1" bandRow="1">
                <a:tableStyleId>{5C22544A-7EE6-4342-B048-85BDC9FD1C3A}</a:tableStyleId>
              </a:tblPr>
              <a:tblGrid>
                <a:gridCol w="1782913"/>
                <a:gridCol w="1782913"/>
                <a:gridCol w="1782913"/>
                <a:gridCol w="1782913"/>
              </a:tblGrid>
              <a:tr h="370840">
                <a:tc gridSpan="4">
                  <a:txBody>
                    <a:bodyPr/>
                    <a:lstStyle/>
                    <a:p>
                      <a:pPr algn="ctr"/>
                      <a:r>
                        <a:rPr lang="en-US" dirty="0" smtClean="0"/>
                        <a:t>VoltDB</a:t>
                      </a:r>
                      <a:r>
                        <a:rPr lang="en-US" baseline="0" dirty="0" smtClean="0"/>
                        <a:t> architecture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algn="ctr"/>
                      <a:r>
                        <a:rPr lang="en-US" dirty="0" smtClean="0"/>
                        <a:t>Commodity HW</a:t>
                      </a:r>
                      <a:endParaRPr lang="en-US" dirty="0"/>
                    </a:p>
                  </a:txBody>
                  <a:tcPr/>
                </a:tc>
                <a:tc>
                  <a:txBody>
                    <a:bodyPr/>
                    <a:lstStyle/>
                    <a:p>
                      <a:pPr algn="ctr"/>
                      <a:r>
                        <a:rPr lang="en-US" baseline="0" dirty="0" smtClean="0"/>
                        <a:t>HA + ACID</a:t>
                      </a:r>
                      <a:endParaRPr lang="en-US" dirty="0"/>
                    </a:p>
                  </a:txBody>
                  <a:tcPr/>
                </a:tc>
                <a:tc>
                  <a:txBody>
                    <a:bodyPr/>
                    <a:lstStyle/>
                    <a:p>
                      <a:pPr algn="ctr"/>
                      <a:r>
                        <a:rPr lang="en-US" baseline="0" dirty="0" smtClean="0"/>
                        <a:t>Scale-out</a:t>
                      </a:r>
                      <a:endParaRPr lang="en-US" dirty="0"/>
                    </a:p>
                  </a:txBody>
                  <a:tcPr/>
                </a:tc>
                <a:tc>
                  <a:txBody>
                    <a:bodyPr/>
                    <a:lstStyle/>
                    <a:p>
                      <a:pPr algn="ctr"/>
                      <a:r>
                        <a:rPr lang="en-US" dirty="0" smtClean="0"/>
                        <a:t>VM-friendly</a:t>
                      </a:r>
                      <a:endParaRPr lang="en-US" dirty="0"/>
                    </a:p>
                  </a:txBody>
                  <a:tcPr/>
                </a:tc>
              </a:tr>
            </a:tbl>
          </a:graphicData>
        </a:graphic>
      </p:graphicFrame>
    </p:spTree>
    <p:extLst>
      <p:ext uri="{BB962C8B-B14F-4D97-AF65-F5344CB8AC3E}">
        <p14:creationId xmlns:p14="http://schemas.microsoft.com/office/powerpoint/2010/main" val="187797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dirty="0" smtClean="0">
                <a:latin typeface="Lato"/>
                <a:ea typeface="ＭＳ Ｐゴシック" charset="0"/>
              </a:rPr>
              <a:t>Review</a:t>
            </a:r>
            <a:endParaRPr lang="en-US" dirty="0">
              <a:latin typeface="Lato"/>
              <a:ea typeface="ＭＳ Ｐゴシック" charset="0"/>
            </a:endParaRPr>
          </a:p>
        </p:txBody>
      </p:sp>
      <p:sp>
        <p:nvSpPr>
          <p:cNvPr id="4" name="Rectangle 3"/>
          <p:cNvSpPr/>
          <p:nvPr/>
        </p:nvSpPr>
        <p:spPr>
          <a:xfrm>
            <a:off x="865932" y="2934332"/>
            <a:ext cx="1395112" cy="1250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Lato"/>
                <a:cs typeface="Avenir Light"/>
              </a:rPr>
              <a:t>Application</a:t>
            </a:r>
            <a:endParaRPr lang="en-US" dirty="0">
              <a:latin typeface="Lato"/>
              <a:cs typeface="Avenir Light"/>
            </a:endParaRPr>
          </a:p>
        </p:txBody>
      </p:sp>
      <p:sp>
        <p:nvSpPr>
          <p:cNvPr id="11" name="Rectangle 10"/>
          <p:cNvSpPr/>
          <p:nvPr/>
        </p:nvSpPr>
        <p:spPr>
          <a:xfrm>
            <a:off x="865932" y="1316512"/>
            <a:ext cx="1395112" cy="1250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Lato"/>
                <a:cs typeface="Avenir Light"/>
              </a:rPr>
              <a:t>Event Sources</a:t>
            </a:r>
            <a:endParaRPr lang="en-US" dirty="0">
              <a:latin typeface="Lato"/>
              <a:cs typeface="Avenir Light"/>
            </a:endParaRPr>
          </a:p>
        </p:txBody>
      </p:sp>
      <p:sp>
        <p:nvSpPr>
          <p:cNvPr id="12" name="Rectangle 11"/>
          <p:cNvSpPr/>
          <p:nvPr/>
        </p:nvSpPr>
        <p:spPr>
          <a:xfrm>
            <a:off x="2846410" y="2044627"/>
            <a:ext cx="1395112" cy="1250700"/>
          </a:xfrm>
          <a:prstGeom prst="rect">
            <a:avLst/>
          </a:prstGeom>
          <a:ln>
            <a:solidFill>
              <a:srgbClr val="FC2018"/>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Lato"/>
                <a:cs typeface="Avenir Light"/>
              </a:rPr>
              <a:t>VoltDB</a:t>
            </a:r>
          </a:p>
          <a:p>
            <a:pPr algn="ctr"/>
            <a:r>
              <a:rPr lang="en-US" dirty="0" smtClean="0">
                <a:latin typeface="Lato"/>
                <a:cs typeface="Avenir Light"/>
              </a:rPr>
              <a:t>Client</a:t>
            </a:r>
          </a:p>
          <a:p>
            <a:pPr algn="ctr"/>
            <a:r>
              <a:rPr lang="en-US" dirty="0" smtClean="0">
                <a:latin typeface="Lato"/>
                <a:cs typeface="Avenir Light"/>
              </a:rPr>
              <a:t>Interface</a:t>
            </a:r>
            <a:endParaRPr lang="en-US" dirty="0">
              <a:latin typeface="Lato"/>
              <a:cs typeface="Avenir Light"/>
            </a:endParaRPr>
          </a:p>
        </p:txBody>
      </p:sp>
      <p:sp>
        <p:nvSpPr>
          <p:cNvPr id="13" name="Rectangle 12"/>
          <p:cNvSpPr/>
          <p:nvPr/>
        </p:nvSpPr>
        <p:spPr>
          <a:xfrm>
            <a:off x="4538245" y="995962"/>
            <a:ext cx="1395112" cy="1250700"/>
          </a:xfrm>
          <a:prstGeom prst="rect">
            <a:avLst/>
          </a:prstGeom>
          <a:ln>
            <a:solidFill>
              <a:srgbClr val="FC2018"/>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Lato"/>
                <a:cs typeface="Avenir Light"/>
              </a:rPr>
              <a:t>Partition Replica 1</a:t>
            </a:r>
            <a:endParaRPr lang="en-US" dirty="0">
              <a:latin typeface="Lato"/>
              <a:cs typeface="Avenir Light"/>
            </a:endParaRPr>
          </a:p>
        </p:txBody>
      </p:sp>
      <p:sp>
        <p:nvSpPr>
          <p:cNvPr id="15" name="Rectangle 14"/>
          <p:cNvSpPr/>
          <p:nvPr/>
        </p:nvSpPr>
        <p:spPr>
          <a:xfrm>
            <a:off x="4538245" y="2934332"/>
            <a:ext cx="1395112" cy="1250700"/>
          </a:xfrm>
          <a:prstGeom prst="rect">
            <a:avLst/>
          </a:prstGeom>
          <a:ln>
            <a:solidFill>
              <a:srgbClr val="FC2018"/>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Lato"/>
                <a:cs typeface="Avenir Light"/>
              </a:rPr>
              <a:t>Partition</a:t>
            </a:r>
          </a:p>
          <a:p>
            <a:pPr algn="ctr"/>
            <a:r>
              <a:rPr lang="en-US" dirty="0" smtClean="0">
                <a:latin typeface="Lato"/>
                <a:cs typeface="Avenir Light"/>
              </a:rPr>
              <a:t>Replica 2</a:t>
            </a:r>
            <a:endParaRPr lang="en-US" dirty="0">
              <a:latin typeface="Lato"/>
              <a:cs typeface="Avenir Light"/>
            </a:endParaRPr>
          </a:p>
        </p:txBody>
      </p:sp>
      <p:sp>
        <p:nvSpPr>
          <p:cNvPr id="16" name="Rectangle 15"/>
          <p:cNvSpPr/>
          <p:nvPr/>
        </p:nvSpPr>
        <p:spPr>
          <a:xfrm>
            <a:off x="7397363" y="2934332"/>
            <a:ext cx="1395112" cy="12507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Lato"/>
                <a:cs typeface="Avenir Light"/>
              </a:rPr>
              <a:t>Export Destination </a:t>
            </a:r>
            <a:r>
              <a:rPr lang="en-US" sz="1600" dirty="0" smtClean="0">
                <a:latin typeface="Lato"/>
                <a:cs typeface="Avenir Light"/>
              </a:rPr>
              <a:t>(OLAP, HTTP)</a:t>
            </a:r>
            <a:endParaRPr lang="en-US" sz="1600" dirty="0">
              <a:latin typeface="Lato"/>
              <a:cs typeface="Avenir Light"/>
            </a:endParaRPr>
          </a:p>
        </p:txBody>
      </p:sp>
      <p:cxnSp>
        <p:nvCxnSpPr>
          <p:cNvPr id="6" name="Straight Arrow Connector 5"/>
          <p:cNvCxnSpPr>
            <a:stCxn id="11" idx="3"/>
            <a:endCxn id="12" idx="1"/>
          </p:cNvCxnSpPr>
          <p:nvPr/>
        </p:nvCxnSpPr>
        <p:spPr>
          <a:xfrm>
            <a:off x="2261044" y="1941862"/>
            <a:ext cx="585366" cy="728115"/>
          </a:xfrm>
          <a:prstGeom prst="straightConnector1">
            <a:avLst/>
          </a:prstGeom>
          <a:ln w="38100">
            <a:headEnd type="none" w="med" len="lg"/>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3"/>
            <a:endCxn id="12" idx="1"/>
          </p:cNvCxnSpPr>
          <p:nvPr/>
        </p:nvCxnSpPr>
        <p:spPr>
          <a:xfrm flipV="1">
            <a:off x="2261044" y="2669977"/>
            <a:ext cx="585366" cy="889705"/>
          </a:xfrm>
          <a:prstGeom prst="straightConnector1">
            <a:avLst/>
          </a:prstGeom>
          <a:ln w="38100">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3"/>
            <a:endCxn id="13" idx="1"/>
          </p:cNvCxnSpPr>
          <p:nvPr/>
        </p:nvCxnSpPr>
        <p:spPr>
          <a:xfrm flipV="1">
            <a:off x="4241522" y="1621312"/>
            <a:ext cx="296723" cy="1048665"/>
          </a:xfrm>
          <a:prstGeom prst="straightConnector1">
            <a:avLst/>
          </a:prstGeom>
          <a:ln>
            <a:headEnd type="stealth" w="med" len="lg"/>
            <a:tailEnd type="stealth" w="med"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3"/>
            <a:endCxn id="15" idx="1"/>
          </p:cNvCxnSpPr>
          <p:nvPr/>
        </p:nvCxnSpPr>
        <p:spPr>
          <a:xfrm>
            <a:off x="4241522" y="2669977"/>
            <a:ext cx="296723" cy="889705"/>
          </a:xfrm>
          <a:prstGeom prst="straightConnector1">
            <a:avLst/>
          </a:prstGeom>
          <a:ln>
            <a:headEnd type="stealth" w="med" len="lg"/>
            <a:tailEnd type="stealth" w="med" len="lg"/>
          </a:ln>
        </p:spPr>
        <p:style>
          <a:lnRef idx="2">
            <a:schemeClr val="accent1"/>
          </a:lnRef>
          <a:fillRef idx="0">
            <a:schemeClr val="accent1"/>
          </a:fillRef>
          <a:effectRef idx="1">
            <a:schemeClr val="accent1"/>
          </a:effectRef>
          <a:fontRef idx="minor">
            <a:schemeClr val="tx1"/>
          </a:fontRef>
        </p:style>
      </p:cxnSp>
      <p:sp>
        <p:nvSpPr>
          <p:cNvPr id="28" name="Snip Single Corner Rectangle 27"/>
          <p:cNvSpPr/>
          <p:nvPr/>
        </p:nvSpPr>
        <p:spPr>
          <a:xfrm>
            <a:off x="5933357" y="317486"/>
            <a:ext cx="2859118" cy="2462914"/>
          </a:xfrm>
          <a:prstGeom prst="snip1Rect">
            <a:avLst/>
          </a:prstGeom>
          <a:ln>
            <a:solidFill>
              <a:srgbClr val="FC2018"/>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SzPct val="75000"/>
              <a:buFont typeface="Arial"/>
              <a:buChar char="•"/>
            </a:pPr>
            <a:r>
              <a:rPr lang="en-US" sz="1400" dirty="0" smtClean="0">
                <a:latin typeface="Lato"/>
                <a:cs typeface="Avenir Light"/>
              </a:rPr>
              <a:t>SQL + Java transactions</a:t>
            </a:r>
          </a:p>
          <a:p>
            <a:pPr marL="285750" indent="-285750">
              <a:buSzPct val="75000"/>
              <a:buFont typeface="Arial"/>
              <a:buChar char="•"/>
            </a:pPr>
            <a:r>
              <a:rPr lang="en-US" sz="1400" dirty="0" smtClean="0">
                <a:latin typeface="Lato"/>
                <a:cs typeface="Avenir Light"/>
              </a:rPr>
              <a:t>JSON column values</a:t>
            </a:r>
          </a:p>
          <a:p>
            <a:pPr marL="285750" indent="-285750">
              <a:buSzPct val="75000"/>
              <a:buFont typeface="Arial"/>
              <a:buChar char="•"/>
            </a:pPr>
            <a:r>
              <a:rPr lang="en-US" sz="1400" dirty="0" smtClean="0">
                <a:latin typeface="Lato"/>
                <a:cs typeface="Avenir Light"/>
              </a:rPr>
              <a:t>HA  in-memory processing</a:t>
            </a:r>
          </a:p>
          <a:p>
            <a:pPr marL="285750" indent="-285750">
              <a:buSzPct val="75000"/>
              <a:buFont typeface="Arial"/>
              <a:buChar char="•"/>
            </a:pPr>
            <a:r>
              <a:rPr lang="en-US" sz="1400" dirty="0" smtClean="0">
                <a:latin typeface="Lato"/>
                <a:cs typeface="Avenir Light"/>
              </a:rPr>
              <a:t>ACID (durable to disk)</a:t>
            </a:r>
          </a:p>
          <a:p>
            <a:pPr marL="285750" indent="-285750">
              <a:buSzPct val="75000"/>
              <a:buFont typeface="Arial"/>
              <a:buChar char="•"/>
            </a:pPr>
            <a:r>
              <a:rPr lang="en-US" sz="1400" dirty="0" smtClean="0">
                <a:latin typeface="Lato"/>
                <a:cs typeface="Avenir Light"/>
              </a:rPr>
              <a:t>Ranking indexes</a:t>
            </a:r>
          </a:p>
          <a:p>
            <a:pPr marL="285750" indent="-285750">
              <a:buSzPct val="75000"/>
              <a:buFont typeface="Arial"/>
              <a:buChar char="•"/>
            </a:pPr>
            <a:r>
              <a:rPr lang="en-US" sz="1400" dirty="0" smtClean="0">
                <a:latin typeface="Lato"/>
                <a:cs typeface="Avenir Light"/>
              </a:rPr>
              <a:t>Indexes on functions</a:t>
            </a:r>
          </a:p>
          <a:p>
            <a:pPr marL="285750" indent="-285750">
              <a:buSzPct val="75000"/>
              <a:buFont typeface="Arial"/>
              <a:buChar char="•"/>
            </a:pPr>
            <a:r>
              <a:rPr lang="en-US" sz="1400" dirty="0" smtClean="0">
                <a:latin typeface="Lato"/>
                <a:cs typeface="Avenir Light"/>
              </a:rPr>
              <a:t>Capped tables</a:t>
            </a:r>
          </a:p>
          <a:p>
            <a:pPr marL="285750" indent="-285750">
              <a:buSzPct val="75000"/>
              <a:buFont typeface="Arial"/>
              <a:buChar char="•"/>
            </a:pPr>
            <a:r>
              <a:rPr lang="en-US" sz="1400" dirty="0" smtClean="0">
                <a:latin typeface="Lato"/>
                <a:cs typeface="Avenir Light"/>
              </a:rPr>
              <a:t>Mat. views: RT aggregation</a:t>
            </a:r>
          </a:p>
          <a:p>
            <a:pPr marL="285750" indent="-285750">
              <a:buSzPct val="75000"/>
              <a:buFont typeface="Arial"/>
              <a:buChar char="•"/>
            </a:pPr>
            <a:r>
              <a:rPr lang="en-US" sz="1400" dirty="0" smtClean="0">
                <a:latin typeface="Lato"/>
                <a:cs typeface="Avenir Light"/>
              </a:rPr>
              <a:t>Append only export</a:t>
            </a:r>
          </a:p>
          <a:p>
            <a:pPr marL="285750" indent="-285750">
              <a:buSzPct val="75000"/>
              <a:buFont typeface="Arial"/>
              <a:buChar char="•"/>
            </a:pPr>
            <a:r>
              <a:rPr lang="en-US" sz="1400" dirty="0" smtClean="0">
                <a:latin typeface="Lato"/>
                <a:cs typeface="Avenir Light"/>
              </a:rPr>
              <a:t>1-5 </a:t>
            </a:r>
            <a:r>
              <a:rPr lang="en-US" sz="1400" dirty="0" err="1" smtClean="0">
                <a:latin typeface="Lato"/>
                <a:cs typeface="Avenir Light"/>
              </a:rPr>
              <a:t>ms</a:t>
            </a:r>
            <a:r>
              <a:rPr lang="en-US" sz="1400" dirty="0">
                <a:latin typeface="Lato"/>
                <a:cs typeface="Avenir Light"/>
              </a:rPr>
              <a:t> </a:t>
            </a:r>
            <a:r>
              <a:rPr lang="en-US" sz="1400" dirty="0" smtClean="0">
                <a:latin typeface="Lato"/>
                <a:cs typeface="Avenir Light"/>
              </a:rPr>
              <a:t>@ 99% responses</a:t>
            </a:r>
          </a:p>
        </p:txBody>
      </p:sp>
      <p:sp>
        <p:nvSpPr>
          <p:cNvPr id="29" name="Can 28"/>
          <p:cNvSpPr/>
          <p:nvPr/>
        </p:nvSpPr>
        <p:spPr>
          <a:xfrm>
            <a:off x="5432861" y="1933222"/>
            <a:ext cx="391393" cy="222809"/>
          </a:xfrm>
          <a:prstGeom prst="can">
            <a:avLst/>
          </a:prstGeom>
          <a:ln>
            <a:solidFill>
              <a:srgbClr val="FC2018"/>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Lato"/>
            </a:endParaRPr>
          </a:p>
        </p:txBody>
      </p:sp>
      <p:sp>
        <p:nvSpPr>
          <p:cNvPr id="36" name="Can 35"/>
          <p:cNvSpPr/>
          <p:nvPr/>
        </p:nvSpPr>
        <p:spPr>
          <a:xfrm>
            <a:off x="5432861" y="3885685"/>
            <a:ext cx="391393" cy="222809"/>
          </a:xfrm>
          <a:prstGeom prst="can">
            <a:avLst/>
          </a:prstGeom>
          <a:ln>
            <a:solidFill>
              <a:srgbClr val="FC2018"/>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Lato"/>
            </a:endParaRPr>
          </a:p>
        </p:txBody>
      </p:sp>
    </p:spTree>
    <p:extLst>
      <p:ext uri="{BB962C8B-B14F-4D97-AF65-F5344CB8AC3E}">
        <p14:creationId xmlns:p14="http://schemas.microsoft.com/office/powerpoint/2010/main" val="102666559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picture</a:t>
            </a:r>
            <a:endParaRPr lang="en-US" dirty="0"/>
          </a:p>
        </p:txBody>
      </p:sp>
      <p:sp>
        <p:nvSpPr>
          <p:cNvPr id="5" name="Slide Number Placeholder 4"/>
          <p:cNvSpPr>
            <a:spLocks noGrp="1"/>
          </p:cNvSpPr>
          <p:nvPr>
            <p:ph type="sldNum" sz="quarter" idx="12"/>
          </p:nvPr>
        </p:nvSpPr>
        <p:spPr/>
        <p:txBody>
          <a:bodyPr/>
          <a:lstStyle/>
          <a:p>
            <a:fld id="{71CDBD45-6F02-E84E-8941-3E1B79A47335}" type="slidenum">
              <a:rPr lang="en-US" smtClean="0"/>
              <a:t>24</a:t>
            </a:fld>
            <a:endParaRPr lang="en-US"/>
          </a:p>
        </p:txBody>
      </p:sp>
      <p:pic>
        <p:nvPicPr>
          <p:cNvPr id="7"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53519" y="949556"/>
            <a:ext cx="8229600" cy="3619500"/>
          </a:xfrm>
        </p:spPr>
      </p:pic>
      <p:pic>
        <p:nvPicPr>
          <p:cNvPr id="8" name="Picture 2" descr="http://geekfluent.com/wp-content/uploads/2013/05/Hado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205" y="2119746"/>
            <a:ext cx="989778" cy="66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6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1CDBD45-6F02-E84E-8941-3E1B79A47335}" type="slidenum">
              <a:rPr lang="en-US" smtClean="0"/>
              <a:pPr/>
              <a:t>25</a:t>
            </a:fld>
            <a:endParaRPr lang="en-US"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06286" y="212386"/>
            <a:ext cx="3886539" cy="4620361"/>
          </a:xfrm>
          <a:prstGeom prst="rect">
            <a:avLst/>
          </a:prstGeom>
        </p:spPr>
      </p:pic>
    </p:spTree>
    <p:extLst>
      <p:ext uri="{BB962C8B-B14F-4D97-AF65-F5344CB8AC3E}">
        <p14:creationId xmlns:p14="http://schemas.microsoft.com/office/powerpoint/2010/main" val="3756364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3519" y="994167"/>
            <a:ext cx="8110378" cy="3710740"/>
          </a:xfrm>
        </p:spPr>
        <p:txBody>
          <a:bodyPr>
            <a:normAutofit fontScale="92500"/>
          </a:bodyPr>
          <a:lstStyle/>
          <a:p>
            <a:r>
              <a:rPr lang="en-US" dirty="0" smtClean="0">
                <a:cs typeface="Helvetica" panose="020B0604020202020204" pitchFamily="34" charset="0"/>
              </a:rPr>
              <a:t>Use the chat window to type in your questions</a:t>
            </a:r>
          </a:p>
          <a:p>
            <a:r>
              <a:rPr lang="en-US" dirty="0" smtClean="0">
                <a:cs typeface="Helvetica" panose="020B0604020202020204" pitchFamily="34" charset="0"/>
              </a:rPr>
              <a:t>Try </a:t>
            </a:r>
            <a:r>
              <a:rPr lang="en-US" dirty="0" smtClean="0">
                <a:cs typeface="Helvetica" panose="020B0604020202020204" pitchFamily="34" charset="0"/>
              </a:rPr>
              <a:t>VoltDB yourself:</a:t>
            </a:r>
          </a:p>
          <a:p>
            <a:endParaRPr lang="en-US" sz="1800" dirty="0">
              <a:cs typeface="Helvetica" panose="020B0604020202020204" pitchFamily="34" charset="0"/>
            </a:endParaRPr>
          </a:p>
          <a:p>
            <a:pPr lvl="1">
              <a:buFont typeface="Wingdings" panose="05000000000000000000" pitchFamily="2" charset="2"/>
              <a:buChar char="Ø"/>
            </a:pPr>
            <a:r>
              <a:rPr lang="en-US" sz="1700" dirty="0" smtClean="0">
                <a:cs typeface="Helvetica" panose="020B0604020202020204" pitchFamily="34" charset="0"/>
              </a:rPr>
              <a:t>Download the </a:t>
            </a:r>
            <a:r>
              <a:rPr lang="en-US" sz="1700" dirty="0">
                <a:cs typeface="Helvetica" panose="020B0604020202020204" pitchFamily="34" charset="0"/>
              </a:rPr>
              <a:t>Enterprise Edition:</a:t>
            </a:r>
          </a:p>
          <a:p>
            <a:pPr lvl="2"/>
            <a:r>
              <a:rPr lang="en-US" sz="1700" dirty="0" smtClean="0">
                <a:cs typeface="Helvetica" panose="020B0604020202020204" pitchFamily="34" charset="0"/>
                <a:hlinkClick r:id="rId3"/>
              </a:rPr>
              <a:t>www.voltdb.com/download</a:t>
            </a:r>
            <a:endParaRPr lang="en-US" sz="1700" dirty="0" smtClean="0">
              <a:cs typeface="Helvetica" panose="020B0604020202020204" pitchFamily="34" charset="0"/>
            </a:endParaRPr>
          </a:p>
          <a:p>
            <a:pPr marL="914400" lvl="2" indent="0">
              <a:buNone/>
            </a:pPr>
            <a:endParaRPr lang="en-US" sz="1700" dirty="0">
              <a:cs typeface="Helvetica" panose="020B0604020202020204" pitchFamily="34" charset="0"/>
            </a:endParaRPr>
          </a:p>
          <a:p>
            <a:pPr lvl="1">
              <a:buFont typeface="Wingdings" panose="05000000000000000000" pitchFamily="2" charset="2"/>
              <a:buChar char="Ø"/>
            </a:pPr>
            <a:r>
              <a:rPr lang="en-US" sz="1700" dirty="0" smtClean="0">
                <a:cs typeface="Helvetica" panose="020B0604020202020204" pitchFamily="34" charset="0"/>
              </a:rPr>
              <a:t>Check out our Sample Apps:</a:t>
            </a:r>
            <a:endParaRPr lang="en-US" sz="1700" dirty="0">
              <a:cs typeface="Helvetica" panose="020B0604020202020204" pitchFamily="34" charset="0"/>
            </a:endParaRPr>
          </a:p>
          <a:p>
            <a:pPr lvl="2">
              <a:buFont typeface="Arial" panose="020B0604020202020204" pitchFamily="34" charset="0"/>
              <a:buChar char="•"/>
            </a:pPr>
            <a:r>
              <a:rPr lang="en-US" sz="1700" dirty="0" smtClean="0">
                <a:cs typeface="Helvetica" panose="020B0604020202020204" pitchFamily="34" charset="0"/>
                <a:hlinkClick r:id="rId4"/>
              </a:rPr>
              <a:t>www.voltdb.com/community/applications</a:t>
            </a:r>
            <a:endParaRPr lang="en-US" sz="1700" dirty="0" smtClean="0">
              <a:cs typeface="Helvetica" panose="020B0604020202020204" pitchFamily="34" charset="0"/>
            </a:endParaRPr>
          </a:p>
          <a:p>
            <a:pPr marL="914400" lvl="2" indent="0">
              <a:buNone/>
            </a:pPr>
            <a:endParaRPr lang="en-US" sz="1700" dirty="0">
              <a:cs typeface="Helvetica" panose="020B0604020202020204" pitchFamily="34" charset="0"/>
            </a:endParaRPr>
          </a:p>
          <a:p>
            <a:pPr lvl="1">
              <a:buFont typeface="Wingdings" panose="05000000000000000000" pitchFamily="2" charset="2"/>
              <a:buChar char="Ø"/>
            </a:pPr>
            <a:r>
              <a:rPr lang="en-US" sz="1700" dirty="0">
                <a:cs typeface="Helvetica" panose="020B0604020202020204" pitchFamily="34" charset="0"/>
              </a:rPr>
              <a:t>Open source version is available on github.com</a:t>
            </a:r>
          </a:p>
          <a:p>
            <a:pPr marL="0" indent="0">
              <a:buNone/>
            </a:pPr>
            <a:endParaRPr lang="en-US" sz="2550" dirty="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71CDBD45-6F02-E84E-8941-3E1B79A47335}" type="slidenum">
              <a:rPr lang="en-US" smtClean="0"/>
              <a:pPr/>
              <a:t>26</a:t>
            </a:fld>
            <a:endParaRPr lang="en-US" dirty="0"/>
          </a:p>
        </p:txBody>
      </p:sp>
    </p:spTree>
    <p:extLst>
      <p:ext uri="{BB962C8B-B14F-4D97-AF65-F5344CB8AC3E}">
        <p14:creationId xmlns:p14="http://schemas.microsoft.com/office/powerpoint/2010/main" val="1690862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71CDBD45-6F02-E84E-8941-3E1B79A47335}" type="slidenum">
              <a:rPr lang="en-US" smtClean="0"/>
              <a:pPr/>
              <a:t>27</a:t>
            </a:fld>
            <a:endParaRPr lang="en-US" dirty="0"/>
          </a:p>
        </p:txBody>
      </p:sp>
    </p:spTree>
    <p:extLst>
      <p:ext uri="{BB962C8B-B14F-4D97-AF65-F5344CB8AC3E}">
        <p14:creationId xmlns:p14="http://schemas.microsoft.com/office/powerpoint/2010/main" val="1029151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265280" y="1304324"/>
            <a:ext cx="4178300" cy="1894703"/>
          </a:xfrm>
        </p:spPr>
        <p:txBody>
          <a:bodyPr/>
          <a:lstStyle/>
          <a:p>
            <a:r>
              <a:rPr lang="en-US" dirty="0" smtClean="0"/>
              <a:t>Setup: Fast vs. Big</a:t>
            </a:r>
          </a:p>
          <a:p>
            <a:r>
              <a:rPr lang="en-US" dirty="0" smtClean="0"/>
              <a:t>Fast data application requirements</a:t>
            </a:r>
          </a:p>
          <a:p>
            <a:r>
              <a:rPr lang="en-US" dirty="0" smtClean="0"/>
              <a:t>The role of analytics</a:t>
            </a:r>
            <a:endParaRPr lang="en-US" dirty="0"/>
          </a:p>
          <a:p>
            <a:r>
              <a:rPr lang="en-US" dirty="0" smtClean="0"/>
              <a:t>Concrete examples</a:t>
            </a:r>
          </a:p>
        </p:txBody>
      </p:sp>
      <p:sp>
        <p:nvSpPr>
          <p:cNvPr id="4" name="Slide Number Placeholder 3"/>
          <p:cNvSpPr>
            <a:spLocks noGrp="1"/>
          </p:cNvSpPr>
          <p:nvPr>
            <p:ph type="sldNum" sz="quarter" idx="12"/>
          </p:nvPr>
        </p:nvSpPr>
        <p:spPr/>
        <p:txBody>
          <a:bodyPr/>
          <a:lstStyle/>
          <a:p>
            <a:fld id="{71CDBD45-6F02-E84E-8941-3E1B79A47335}" type="slidenum">
              <a:rPr lang="en-US" smtClean="0"/>
              <a:pPr/>
              <a:t>3</a:t>
            </a:fld>
            <a:endParaRPr lang="en-US" dirty="0"/>
          </a:p>
        </p:txBody>
      </p:sp>
    </p:spTree>
    <p:extLst>
      <p:ext uri="{BB962C8B-B14F-4D97-AF65-F5344CB8AC3E}">
        <p14:creationId xmlns:p14="http://schemas.microsoft.com/office/powerpoint/2010/main" val="4216776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ent Arrow 21"/>
          <p:cNvSpPr/>
          <p:nvPr/>
        </p:nvSpPr>
        <p:spPr>
          <a:xfrm rot="16200000">
            <a:off x="578531" y="2306918"/>
            <a:ext cx="1843628" cy="1926079"/>
          </a:xfrm>
          <a:prstGeom prst="bentArrow">
            <a:avLst>
              <a:gd name="adj1" fmla="val 46755"/>
              <a:gd name="adj2" fmla="val 41888"/>
              <a:gd name="adj3" fmla="val 45444"/>
              <a:gd name="adj4" fmla="val 29715"/>
            </a:avLst>
          </a:prstGeom>
          <a:noFill/>
          <a:ln>
            <a:solidFill>
              <a:srgbClr val="FF0000"/>
            </a:solidFill>
          </a:ln>
        </p:spPr>
        <p:style>
          <a:lnRef idx="1">
            <a:schemeClr val="accent3"/>
          </a:lnRef>
          <a:fillRef idx="3">
            <a:schemeClr val="accent3"/>
          </a:fillRef>
          <a:effectRef idx="2">
            <a:schemeClr val="accent3"/>
          </a:effectRef>
          <a:fontRef idx="minor">
            <a:schemeClr val="lt1"/>
          </a:fontRef>
        </p:style>
        <p:txBody>
          <a:bodyPr/>
          <a:lstStyle/>
          <a:p>
            <a:endParaRPr lang="en-US" dirty="0"/>
          </a:p>
        </p:txBody>
      </p:sp>
      <p:sp>
        <p:nvSpPr>
          <p:cNvPr id="23" name="Bent Arrow 22"/>
          <p:cNvSpPr/>
          <p:nvPr/>
        </p:nvSpPr>
        <p:spPr>
          <a:xfrm>
            <a:off x="943874" y="601975"/>
            <a:ext cx="1689460" cy="1734963"/>
          </a:xfrm>
          <a:prstGeom prst="bentArrow">
            <a:avLst>
              <a:gd name="adj1" fmla="val 46755"/>
              <a:gd name="adj2" fmla="val 41888"/>
              <a:gd name="adj3" fmla="val 45444"/>
              <a:gd name="adj4" fmla="val 2971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dirty="0">
              <a:solidFill>
                <a:srgbClr val="425264"/>
              </a:solidFill>
            </a:endParaRPr>
          </a:p>
        </p:txBody>
      </p:sp>
      <p:sp>
        <p:nvSpPr>
          <p:cNvPr id="21" name="Bent Arrow 20"/>
          <p:cNvSpPr/>
          <p:nvPr/>
        </p:nvSpPr>
        <p:spPr>
          <a:xfrm rot="10800000">
            <a:off x="2463385" y="2628202"/>
            <a:ext cx="1689460" cy="1734963"/>
          </a:xfrm>
          <a:prstGeom prst="bentArrow">
            <a:avLst>
              <a:gd name="adj1" fmla="val 46755"/>
              <a:gd name="adj2" fmla="val 41888"/>
              <a:gd name="adj3" fmla="val 45444"/>
              <a:gd name="adj4" fmla="val 2971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dirty="0">
              <a:solidFill>
                <a:srgbClr val="425264"/>
              </a:solidFill>
            </a:endParaRPr>
          </a:p>
        </p:txBody>
      </p:sp>
      <p:sp>
        <p:nvSpPr>
          <p:cNvPr id="6" name="Bent Arrow 5"/>
          <p:cNvSpPr/>
          <p:nvPr/>
        </p:nvSpPr>
        <p:spPr>
          <a:xfrm rot="5400000">
            <a:off x="2656085" y="915991"/>
            <a:ext cx="1689460" cy="1734963"/>
          </a:xfrm>
          <a:prstGeom prst="bentArrow">
            <a:avLst>
              <a:gd name="adj1" fmla="val 46755"/>
              <a:gd name="adj2" fmla="val 41888"/>
              <a:gd name="adj3" fmla="val 45444"/>
              <a:gd name="adj4" fmla="val 29715"/>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dirty="0">
              <a:solidFill>
                <a:srgbClr val="425264"/>
              </a:solidFill>
            </a:endParaRPr>
          </a:p>
        </p:txBody>
      </p:sp>
      <p:sp>
        <p:nvSpPr>
          <p:cNvPr id="10" name="TextBox 9"/>
          <p:cNvSpPr txBox="1"/>
          <p:nvPr/>
        </p:nvSpPr>
        <p:spPr>
          <a:xfrm>
            <a:off x="1178985" y="1191282"/>
            <a:ext cx="857251" cy="338554"/>
          </a:xfrm>
          <a:prstGeom prst="rect">
            <a:avLst/>
          </a:prstGeom>
          <a:noFill/>
        </p:spPr>
        <p:txBody>
          <a:bodyPr wrap="none" rtlCol="0">
            <a:spAutoFit/>
          </a:bodyPr>
          <a:lstStyle/>
          <a:p>
            <a:r>
              <a:rPr lang="en-US" sz="1600" dirty="0" smtClean="0">
                <a:solidFill>
                  <a:srgbClr val="425264"/>
                </a:solidFill>
                <a:latin typeface="Avenir Black"/>
                <a:cs typeface="Avenir Black"/>
              </a:rPr>
              <a:t>Collect</a:t>
            </a:r>
            <a:endParaRPr lang="en-US" sz="1600" dirty="0">
              <a:solidFill>
                <a:srgbClr val="425264"/>
              </a:solidFill>
              <a:latin typeface="Avenir Black"/>
              <a:cs typeface="Avenir Black"/>
            </a:endParaRPr>
          </a:p>
        </p:txBody>
      </p:sp>
      <p:sp>
        <p:nvSpPr>
          <p:cNvPr id="11" name="TextBox 10"/>
          <p:cNvSpPr txBox="1"/>
          <p:nvPr/>
        </p:nvSpPr>
        <p:spPr>
          <a:xfrm>
            <a:off x="2924034" y="1191282"/>
            <a:ext cx="933373" cy="338554"/>
          </a:xfrm>
          <a:prstGeom prst="rect">
            <a:avLst/>
          </a:prstGeom>
          <a:noFill/>
        </p:spPr>
        <p:txBody>
          <a:bodyPr wrap="none" rtlCol="0">
            <a:spAutoFit/>
          </a:bodyPr>
          <a:lstStyle/>
          <a:p>
            <a:r>
              <a:rPr lang="en-US" sz="1600" dirty="0" smtClean="0">
                <a:solidFill>
                  <a:srgbClr val="425264"/>
                </a:solidFill>
                <a:latin typeface="Avenir Black"/>
                <a:cs typeface="Avenir Black"/>
              </a:rPr>
              <a:t>Explore</a:t>
            </a:r>
            <a:endParaRPr lang="en-US" sz="1600" dirty="0">
              <a:solidFill>
                <a:srgbClr val="425264"/>
              </a:solidFill>
              <a:latin typeface="Avenir Black"/>
              <a:cs typeface="Avenir Black"/>
            </a:endParaRPr>
          </a:p>
        </p:txBody>
      </p:sp>
      <p:sp>
        <p:nvSpPr>
          <p:cNvPr id="12" name="TextBox 11"/>
          <p:cNvSpPr txBox="1"/>
          <p:nvPr/>
        </p:nvSpPr>
        <p:spPr>
          <a:xfrm>
            <a:off x="3052808" y="3419100"/>
            <a:ext cx="954107" cy="338554"/>
          </a:xfrm>
          <a:prstGeom prst="rect">
            <a:avLst/>
          </a:prstGeom>
          <a:noFill/>
        </p:spPr>
        <p:txBody>
          <a:bodyPr wrap="none" rtlCol="0">
            <a:spAutoFit/>
          </a:bodyPr>
          <a:lstStyle/>
          <a:p>
            <a:r>
              <a:rPr lang="en-US" sz="1600" dirty="0" smtClean="0">
                <a:solidFill>
                  <a:srgbClr val="425264"/>
                </a:solidFill>
                <a:latin typeface="Avenir Black"/>
                <a:cs typeface="Avenir Black"/>
              </a:rPr>
              <a:t>Analyze</a:t>
            </a:r>
            <a:endParaRPr lang="en-US" sz="1600" dirty="0">
              <a:solidFill>
                <a:srgbClr val="425264"/>
              </a:solidFill>
              <a:latin typeface="Avenir Black"/>
              <a:cs typeface="Avenir Black"/>
            </a:endParaRPr>
          </a:p>
        </p:txBody>
      </p:sp>
      <p:sp>
        <p:nvSpPr>
          <p:cNvPr id="13" name="TextBox 12"/>
          <p:cNvSpPr txBox="1"/>
          <p:nvPr/>
        </p:nvSpPr>
        <p:spPr>
          <a:xfrm>
            <a:off x="1289638" y="3422477"/>
            <a:ext cx="519114" cy="338554"/>
          </a:xfrm>
          <a:prstGeom prst="rect">
            <a:avLst/>
          </a:prstGeom>
          <a:noFill/>
        </p:spPr>
        <p:txBody>
          <a:bodyPr wrap="none" rtlCol="0">
            <a:spAutoFit/>
          </a:bodyPr>
          <a:lstStyle/>
          <a:p>
            <a:r>
              <a:rPr lang="en-US" sz="1600" dirty="0" smtClean="0">
                <a:solidFill>
                  <a:srgbClr val="FF0000"/>
                </a:solidFill>
                <a:latin typeface="Avenir Black"/>
                <a:cs typeface="Avenir Black"/>
              </a:rPr>
              <a:t>Act</a:t>
            </a:r>
            <a:endParaRPr lang="en-US" sz="1600" dirty="0">
              <a:solidFill>
                <a:srgbClr val="FF0000"/>
              </a:solidFill>
              <a:latin typeface="Avenir Black"/>
              <a:cs typeface="Avenir Black"/>
            </a:endParaRPr>
          </a:p>
        </p:txBody>
      </p:sp>
      <p:sp>
        <p:nvSpPr>
          <p:cNvPr id="2" name="Slide Number Placeholder 1"/>
          <p:cNvSpPr>
            <a:spLocks noGrp="1"/>
          </p:cNvSpPr>
          <p:nvPr>
            <p:ph type="sldNum" sz="quarter" idx="12"/>
          </p:nvPr>
        </p:nvSpPr>
        <p:spPr/>
        <p:txBody>
          <a:bodyPr/>
          <a:lstStyle/>
          <a:p>
            <a:fld id="{71CDBD45-6F02-E84E-8941-3E1B79A47335}" type="slidenum">
              <a:rPr lang="en-US" smtClean="0"/>
              <a:pPr/>
              <a:t>4</a:t>
            </a:fld>
            <a:endParaRPr lang="en-US" dirty="0"/>
          </a:p>
        </p:txBody>
      </p:sp>
      <p:sp>
        <p:nvSpPr>
          <p:cNvPr id="3" name="TextBox 2"/>
          <p:cNvSpPr txBox="1"/>
          <p:nvPr/>
        </p:nvSpPr>
        <p:spPr>
          <a:xfrm>
            <a:off x="4879485" y="1335541"/>
            <a:ext cx="3998019" cy="2585323"/>
          </a:xfrm>
          <a:prstGeom prst="rect">
            <a:avLst/>
          </a:prstGeom>
          <a:noFill/>
        </p:spPr>
        <p:txBody>
          <a:bodyPr wrap="square" rtlCol="0">
            <a:spAutoFit/>
          </a:bodyPr>
          <a:lstStyle/>
          <a:p>
            <a:r>
              <a:rPr lang="en-US" b="1" dirty="0" smtClean="0">
                <a:latin typeface="Lato"/>
                <a:cs typeface="Avenir Light"/>
              </a:rPr>
              <a:t>Big Data analytic results:</a:t>
            </a:r>
          </a:p>
          <a:p>
            <a:endParaRPr lang="en-US" dirty="0" smtClean="0">
              <a:latin typeface="Lato"/>
              <a:cs typeface="Avenir Light"/>
            </a:endParaRPr>
          </a:p>
          <a:p>
            <a:pPr marL="342900" indent="-342900">
              <a:buAutoNum type="arabicPeriod"/>
            </a:pPr>
            <a:r>
              <a:rPr lang="en-US" i="1" dirty="0" smtClean="0">
                <a:solidFill>
                  <a:srgbClr val="FF0000"/>
                </a:solidFill>
                <a:latin typeface="Lato"/>
                <a:cs typeface="Avenir Light"/>
              </a:rPr>
              <a:t>Discoveries</a:t>
            </a:r>
            <a:r>
              <a:rPr lang="en-US" dirty="0" smtClean="0">
                <a:latin typeface="Lato"/>
                <a:cs typeface="Avenir Light"/>
              </a:rPr>
              <a:t>: seasonal predictions, scientific results, long-term capacity planning</a:t>
            </a:r>
          </a:p>
          <a:p>
            <a:endParaRPr lang="en-US" dirty="0" smtClean="0">
              <a:latin typeface="Lato"/>
              <a:cs typeface="Avenir Light"/>
            </a:endParaRPr>
          </a:p>
          <a:p>
            <a:pPr marL="342900" indent="-342900">
              <a:buAutoNum type="arabicPeriod"/>
            </a:pPr>
            <a:r>
              <a:rPr lang="en-US" i="1" dirty="0" smtClean="0">
                <a:solidFill>
                  <a:srgbClr val="FF0000"/>
                </a:solidFill>
                <a:latin typeface="Lato"/>
                <a:cs typeface="Avenir Light"/>
              </a:rPr>
              <a:t>Optimizations</a:t>
            </a:r>
            <a:r>
              <a:rPr lang="en-US" i="1" dirty="0" smtClean="0">
                <a:latin typeface="Lato"/>
                <a:cs typeface="Avenir Light"/>
              </a:rPr>
              <a:t>:</a:t>
            </a:r>
            <a:r>
              <a:rPr lang="en-US" i="1" dirty="0">
                <a:latin typeface="Lato"/>
                <a:cs typeface="Avenir Light"/>
              </a:rPr>
              <a:t> </a:t>
            </a:r>
            <a:r>
              <a:rPr lang="en-US" dirty="0" smtClean="0">
                <a:latin typeface="Lato"/>
                <a:cs typeface="Avenir Light"/>
              </a:rPr>
              <a:t>market segmentation, fraud heuristics, optimal customer journey</a:t>
            </a:r>
            <a:endParaRPr lang="en-US" i="1" dirty="0">
              <a:latin typeface="Lato"/>
              <a:cs typeface="Avenir Light"/>
            </a:endParaRPr>
          </a:p>
        </p:txBody>
      </p:sp>
    </p:spTree>
    <p:extLst>
      <p:ext uri="{BB962C8B-B14F-4D97-AF65-F5344CB8AC3E}">
        <p14:creationId xmlns:p14="http://schemas.microsoft.com/office/powerpoint/2010/main" val="5186473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8" name="Shape 478"/>
          <p:cNvGrpSpPr/>
          <p:nvPr/>
        </p:nvGrpSpPr>
        <p:grpSpPr>
          <a:xfrm>
            <a:off x="2837094" y="3514926"/>
            <a:ext cx="3135342" cy="1699294"/>
            <a:chOff x="2837094" y="3514926"/>
            <a:chExt cx="3135342" cy="1699294"/>
          </a:xfrm>
        </p:grpSpPr>
        <p:sp>
          <p:nvSpPr>
            <p:cNvPr id="479" name="Shape 479"/>
            <p:cNvSpPr txBox="1"/>
            <p:nvPr/>
          </p:nvSpPr>
          <p:spPr>
            <a:xfrm>
              <a:off x="3123016" y="4691021"/>
              <a:ext cx="1449299" cy="5232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dirty="0">
                <a:solidFill>
                  <a:schemeClr val="dk1"/>
                </a:solidFill>
                <a:latin typeface="Lato"/>
                <a:ea typeface="Lato"/>
                <a:cs typeface="Lato"/>
                <a:sym typeface="Lato"/>
              </a:endParaRPr>
            </a:p>
            <a:p>
              <a:pPr marL="0" marR="0" lvl="0" indent="0" algn="l" rtl="0">
                <a:spcBef>
                  <a:spcPts val="0"/>
                </a:spcBef>
                <a:buSzPct val="25000"/>
                <a:buNone/>
              </a:pPr>
              <a:r>
                <a:rPr lang="en" sz="1200" b="0" i="0" u="none" strike="noStrike" cap="none" baseline="0" dirty="0">
                  <a:solidFill>
                    <a:schemeClr val="dk1"/>
                  </a:solidFill>
                  <a:latin typeface="Avenir Light"/>
                  <a:ea typeface="Lato"/>
                  <a:cs typeface="Avenir Light"/>
                  <a:sym typeface="Lato"/>
                </a:rPr>
                <a:t>Enterprise Apps</a:t>
              </a:r>
            </a:p>
          </p:txBody>
        </p:sp>
        <p:sp>
          <p:nvSpPr>
            <p:cNvPr id="480" name="Shape 480"/>
            <p:cNvSpPr/>
            <p:nvPr/>
          </p:nvSpPr>
          <p:spPr>
            <a:xfrm>
              <a:off x="4624237" y="3765126"/>
              <a:ext cx="1348200" cy="319499"/>
            </a:xfrm>
            <a:prstGeom prst="rect">
              <a:avLst/>
            </a:prstGeom>
            <a:solidFill>
              <a:srgbClr val="C4BD97"/>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800" b="0" i="0" u="none" strike="noStrike" cap="none" baseline="0" dirty="0">
                  <a:solidFill>
                    <a:schemeClr val="lt1"/>
                  </a:solidFill>
                  <a:latin typeface="Avenir Light"/>
                  <a:ea typeface="Lato"/>
                  <a:cs typeface="Avenir Light"/>
                  <a:sym typeface="Lato"/>
                </a:rPr>
                <a:t>ETL</a:t>
              </a:r>
            </a:p>
          </p:txBody>
        </p:sp>
        <p:sp>
          <p:nvSpPr>
            <p:cNvPr id="481" name="Shape 481"/>
            <p:cNvSpPr/>
            <p:nvPr/>
          </p:nvSpPr>
          <p:spPr>
            <a:xfrm>
              <a:off x="2837094" y="4361501"/>
              <a:ext cx="621300" cy="582599"/>
            </a:xfrm>
            <a:prstGeom prst="can">
              <a:avLst>
                <a:gd name="adj" fmla="val 25000"/>
              </a:avLst>
            </a:prstGeom>
            <a:solidFill>
              <a:srgbClr val="C4BD97"/>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0" i="0" u="none" strike="noStrike" cap="none" baseline="0">
                  <a:solidFill>
                    <a:schemeClr val="lt1"/>
                  </a:solidFill>
                  <a:latin typeface="Avenir Light"/>
                  <a:ea typeface="Lato"/>
                  <a:cs typeface="Avenir Light"/>
                  <a:sym typeface="Lato"/>
                </a:rPr>
                <a:t>CRM</a:t>
              </a:r>
            </a:p>
          </p:txBody>
        </p:sp>
        <p:sp>
          <p:nvSpPr>
            <p:cNvPr id="482" name="Shape 482"/>
            <p:cNvSpPr/>
            <p:nvPr/>
          </p:nvSpPr>
          <p:spPr>
            <a:xfrm>
              <a:off x="3499385" y="4361501"/>
              <a:ext cx="568200" cy="582599"/>
            </a:xfrm>
            <a:prstGeom prst="can">
              <a:avLst>
                <a:gd name="adj" fmla="val 25000"/>
              </a:avLst>
            </a:prstGeom>
            <a:solidFill>
              <a:srgbClr val="C4BD97"/>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0" i="0" u="none" strike="noStrike" cap="none" baseline="0">
                  <a:solidFill>
                    <a:schemeClr val="lt1"/>
                  </a:solidFill>
                  <a:latin typeface="Avenir Light"/>
                  <a:ea typeface="Lato"/>
                  <a:cs typeface="Avenir Light"/>
                  <a:sym typeface="Lato"/>
                </a:rPr>
                <a:t>ERP</a:t>
              </a:r>
            </a:p>
          </p:txBody>
        </p:sp>
        <p:sp>
          <p:nvSpPr>
            <p:cNvPr id="483" name="Shape 483"/>
            <p:cNvSpPr/>
            <p:nvPr/>
          </p:nvSpPr>
          <p:spPr>
            <a:xfrm>
              <a:off x="4112141" y="4361501"/>
              <a:ext cx="568200" cy="582599"/>
            </a:xfrm>
            <a:prstGeom prst="can">
              <a:avLst>
                <a:gd name="adj" fmla="val 25000"/>
              </a:avLst>
            </a:prstGeom>
            <a:solidFill>
              <a:srgbClr val="C4BD97"/>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0" i="0" u="none" strike="noStrike" cap="none" baseline="0">
                  <a:solidFill>
                    <a:schemeClr val="lt1"/>
                  </a:solidFill>
                  <a:latin typeface="Avenir Light"/>
                  <a:ea typeface="Lato"/>
                  <a:cs typeface="Avenir Light"/>
                  <a:sym typeface="Lato"/>
                </a:rPr>
                <a:t>Etc.</a:t>
              </a:r>
            </a:p>
          </p:txBody>
        </p:sp>
        <p:cxnSp>
          <p:nvCxnSpPr>
            <p:cNvPr id="484" name="Shape 484"/>
            <p:cNvCxnSpPr>
              <a:endCxn id="480" idx="2"/>
            </p:cNvCxnSpPr>
            <p:nvPr/>
          </p:nvCxnSpPr>
          <p:spPr>
            <a:xfrm rot="10800000" flipH="1">
              <a:off x="3161437" y="4084626"/>
              <a:ext cx="2136900" cy="195300"/>
            </a:xfrm>
            <a:prstGeom prst="straightConnector1">
              <a:avLst/>
            </a:prstGeom>
            <a:noFill/>
            <a:ln w="9525" cap="flat">
              <a:solidFill>
                <a:srgbClr val="938953"/>
              </a:solidFill>
              <a:prstDash val="solid"/>
              <a:round/>
              <a:headEnd type="none" w="med" len="med"/>
              <a:tailEnd type="stealth" w="lg" len="lg"/>
            </a:ln>
          </p:spPr>
        </p:cxnSp>
        <p:cxnSp>
          <p:nvCxnSpPr>
            <p:cNvPr id="485" name="Shape 485"/>
            <p:cNvCxnSpPr>
              <a:stCxn id="481" idx="1"/>
            </p:cNvCxnSpPr>
            <p:nvPr/>
          </p:nvCxnSpPr>
          <p:spPr>
            <a:xfrm rot="10800000" flipH="1">
              <a:off x="3147744" y="4279901"/>
              <a:ext cx="25200" cy="81600"/>
            </a:xfrm>
            <a:prstGeom prst="straightConnector1">
              <a:avLst/>
            </a:prstGeom>
            <a:noFill/>
            <a:ln w="9525" cap="flat">
              <a:solidFill>
                <a:srgbClr val="948A54"/>
              </a:solidFill>
              <a:prstDash val="solid"/>
              <a:round/>
              <a:headEnd type="none" w="med" len="med"/>
              <a:tailEnd type="none" w="med" len="med"/>
            </a:ln>
          </p:spPr>
        </p:cxnSp>
        <p:cxnSp>
          <p:nvCxnSpPr>
            <p:cNvPr id="486" name="Shape 486"/>
            <p:cNvCxnSpPr>
              <a:stCxn id="480" idx="0"/>
              <a:endCxn id="487" idx="3"/>
            </p:cNvCxnSpPr>
            <p:nvPr/>
          </p:nvCxnSpPr>
          <p:spPr>
            <a:xfrm rot="10800000">
              <a:off x="5291737" y="3514926"/>
              <a:ext cx="6600" cy="250200"/>
            </a:xfrm>
            <a:prstGeom prst="straightConnector1">
              <a:avLst/>
            </a:prstGeom>
            <a:noFill/>
            <a:ln w="9525" cap="flat">
              <a:solidFill>
                <a:srgbClr val="938953"/>
              </a:solidFill>
              <a:prstDash val="solid"/>
              <a:round/>
              <a:headEnd type="none" w="med" len="med"/>
              <a:tailEnd type="stealth" w="lg" len="lg"/>
            </a:ln>
          </p:spPr>
        </p:cxnSp>
        <p:cxnSp>
          <p:nvCxnSpPr>
            <p:cNvPr id="488" name="Shape 488"/>
            <p:cNvCxnSpPr/>
            <p:nvPr/>
          </p:nvCxnSpPr>
          <p:spPr>
            <a:xfrm rot="10800000">
              <a:off x="3774885" y="4275676"/>
              <a:ext cx="1199" cy="81600"/>
            </a:xfrm>
            <a:prstGeom prst="straightConnector1">
              <a:avLst/>
            </a:prstGeom>
            <a:noFill/>
            <a:ln w="9525" cap="flat">
              <a:solidFill>
                <a:srgbClr val="948A54"/>
              </a:solidFill>
              <a:prstDash val="solid"/>
              <a:round/>
              <a:headEnd type="none" w="med" len="med"/>
              <a:tailEnd type="none" w="med" len="med"/>
            </a:ln>
          </p:spPr>
        </p:cxnSp>
        <p:cxnSp>
          <p:nvCxnSpPr>
            <p:cNvPr id="489" name="Shape 489"/>
            <p:cNvCxnSpPr/>
            <p:nvPr/>
          </p:nvCxnSpPr>
          <p:spPr>
            <a:xfrm rot="10800000">
              <a:off x="4380576" y="4279901"/>
              <a:ext cx="1199" cy="81600"/>
            </a:xfrm>
            <a:prstGeom prst="straightConnector1">
              <a:avLst/>
            </a:prstGeom>
            <a:noFill/>
            <a:ln w="9525" cap="flat">
              <a:solidFill>
                <a:srgbClr val="948A54"/>
              </a:solidFill>
              <a:prstDash val="solid"/>
              <a:round/>
              <a:headEnd type="none" w="med" len="med"/>
              <a:tailEnd type="none" w="med" len="med"/>
            </a:ln>
          </p:spPr>
        </p:cxnSp>
      </p:grpSp>
      <p:cxnSp>
        <p:nvCxnSpPr>
          <p:cNvPr id="490" name="Shape 490"/>
          <p:cNvCxnSpPr>
            <a:stCxn id="480" idx="0"/>
          </p:cNvCxnSpPr>
          <p:nvPr/>
        </p:nvCxnSpPr>
        <p:spPr>
          <a:xfrm rot="10800000" flipH="1">
            <a:off x="5298337" y="2837526"/>
            <a:ext cx="503400" cy="927600"/>
          </a:xfrm>
          <a:prstGeom prst="straightConnector1">
            <a:avLst/>
          </a:prstGeom>
          <a:noFill/>
          <a:ln w="9525" cap="flat">
            <a:solidFill>
              <a:srgbClr val="938953"/>
            </a:solidFill>
            <a:prstDash val="solid"/>
            <a:round/>
            <a:headEnd type="none" w="med" len="med"/>
            <a:tailEnd type="stealth" w="lg" len="lg"/>
          </a:ln>
        </p:spPr>
      </p:cxnSp>
      <p:sp>
        <p:nvSpPr>
          <p:cNvPr id="487" name="Shape 487"/>
          <p:cNvSpPr/>
          <p:nvPr/>
        </p:nvSpPr>
        <p:spPr>
          <a:xfrm>
            <a:off x="4179428" y="3031289"/>
            <a:ext cx="2224500" cy="483600"/>
          </a:xfrm>
          <a:prstGeom prst="can">
            <a:avLst>
              <a:gd name="adj" fmla="val 25000"/>
            </a:avLst>
          </a:prstGeom>
          <a:solidFill>
            <a:srgbClr val="00B1E2"/>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dirty="0">
                <a:solidFill>
                  <a:srgbClr val="000000"/>
                </a:solidFill>
                <a:latin typeface="Avenir Light"/>
                <a:ea typeface="Lato"/>
                <a:cs typeface="Avenir Light"/>
                <a:sym typeface="Lato"/>
              </a:rPr>
              <a:t>Data</a:t>
            </a:r>
            <a:r>
              <a:rPr lang="en" sz="1400" b="0" i="0" u="none" strike="noStrike" cap="none" baseline="0" dirty="0">
                <a:solidFill>
                  <a:srgbClr val="000000"/>
                </a:solidFill>
                <a:latin typeface="Avenir Light"/>
                <a:ea typeface="Lato"/>
                <a:cs typeface="Avenir Light"/>
                <a:sym typeface="Lato"/>
              </a:rPr>
              <a:t> Lake (HDFS)</a:t>
            </a:r>
          </a:p>
        </p:txBody>
      </p:sp>
      <p:grpSp>
        <p:nvGrpSpPr>
          <p:cNvPr id="491" name="Shape 491"/>
          <p:cNvGrpSpPr/>
          <p:nvPr/>
        </p:nvGrpSpPr>
        <p:grpSpPr>
          <a:xfrm>
            <a:off x="4112141" y="887128"/>
            <a:ext cx="4962599" cy="2942699"/>
            <a:chOff x="4112141" y="869966"/>
            <a:chExt cx="4962599" cy="2942699"/>
          </a:xfrm>
        </p:grpSpPr>
        <p:sp>
          <p:nvSpPr>
            <p:cNvPr id="492" name="Shape 492"/>
            <p:cNvSpPr/>
            <p:nvPr/>
          </p:nvSpPr>
          <p:spPr>
            <a:xfrm>
              <a:off x="4112141" y="869966"/>
              <a:ext cx="4962599" cy="2942699"/>
            </a:xfrm>
            <a:prstGeom prst="rect">
              <a:avLst/>
            </a:prstGeom>
            <a:noFill/>
            <a:ln w="9525" cap="flat">
              <a:solidFill>
                <a:srgbClr val="4A7DBB"/>
              </a:solidFill>
              <a:prstDash val="dash"/>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a:solidFill>
                    <a:srgbClr val="376092"/>
                  </a:solidFill>
                  <a:latin typeface="Lato"/>
                  <a:ea typeface="Lato"/>
                  <a:cs typeface="Lato"/>
                  <a:sym typeface="Lato"/>
                </a:rPr>
                <a:t>BIG DATA</a:t>
              </a:r>
            </a:p>
          </p:txBody>
        </p:sp>
        <p:sp>
          <p:nvSpPr>
            <p:cNvPr id="493" name="Shape 493"/>
            <p:cNvSpPr/>
            <p:nvPr/>
          </p:nvSpPr>
          <p:spPr>
            <a:xfrm>
              <a:off x="7422789" y="3093716"/>
              <a:ext cx="1353299" cy="510300"/>
            </a:xfrm>
            <a:prstGeom prst="rect">
              <a:avLst/>
            </a:prstGeom>
            <a:solidFill>
              <a:srgbClr val="00B1E2"/>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dirty="0">
                  <a:solidFill>
                    <a:schemeClr val="dk1"/>
                  </a:solidFill>
                  <a:latin typeface="Avenir Light"/>
                  <a:ea typeface="Lato"/>
                  <a:cs typeface="Avenir Light"/>
                  <a:sym typeface="Lato"/>
                </a:rPr>
                <a:t>Non Relational Processing</a:t>
              </a:r>
            </a:p>
          </p:txBody>
        </p:sp>
        <p:cxnSp>
          <p:nvCxnSpPr>
            <p:cNvPr id="494" name="Shape 494"/>
            <p:cNvCxnSpPr>
              <a:stCxn id="493" idx="1"/>
              <a:endCxn id="487" idx="4"/>
            </p:cNvCxnSpPr>
            <p:nvPr/>
          </p:nvCxnSpPr>
          <p:spPr>
            <a:xfrm rot="10800000">
              <a:off x="6403928" y="3273089"/>
              <a:ext cx="1018800" cy="75900"/>
            </a:xfrm>
            <a:prstGeom prst="straightConnector1">
              <a:avLst/>
            </a:prstGeom>
            <a:noFill/>
            <a:ln w="9525" cap="flat">
              <a:solidFill>
                <a:schemeClr val="accent1"/>
              </a:solidFill>
              <a:prstDash val="solid"/>
              <a:round/>
              <a:headEnd type="stealth" w="lg" len="lg"/>
              <a:tailEnd type="none" w="med" len="med"/>
            </a:ln>
          </p:spPr>
        </p:cxnSp>
        <p:sp>
          <p:nvSpPr>
            <p:cNvPr id="495" name="Shape 495"/>
            <p:cNvSpPr/>
            <p:nvPr/>
          </p:nvSpPr>
          <p:spPr>
            <a:xfrm>
              <a:off x="7422789" y="1059558"/>
              <a:ext cx="1353299" cy="463499"/>
            </a:xfrm>
            <a:prstGeom prst="rect">
              <a:avLst/>
            </a:prstGeom>
            <a:solidFill>
              <a:srgbClr val="00B1E2"/>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dirty="0">
                  <a:solidFill>
                    <a:schemeClr val="dk1"/>
                  </a:solidFill>
                  <a:latin typeface="Avenir Light"/>
                  <a:ea typeface="Lato"/>
                  <a:cs typeface="Avenir Light"/>
                  <a:sym typeface="Lato"/>
                </a:rPr>
                <a:t>BI Reporting</a:t>
              </a:r>
            </a:p>
          </p:txBody>
        </p:sp>
      </p:grpSp>
      <p:sp>
        <p:nvSpPr>
          <p:cNvPr id="496" name="Shape 496"/>
          <p:cNvSpPr/>
          <p:nvPr/>
        </p:nvSpPr>
        <p:spPr>
          <a:xfrm>
            <a:off x="284288" y="1716708"/>
            <a:ext cx="3736499" cy="1736699"/>
          </a:xfrm>
          <a:prstGeom prst="can">
            <a:avLst>
              <a:gd name="adj" fmla="val 13027"/>
            </a:avLst>
          </a:prstGeom>
          <a:solidFill>
            <a:srgbClr val="76BD1D">
              <a:alpha val="40000"/>
            </a:srgbClr>
          </a:solidFill>
          <a:ln w="9525" cap="flat">
            <a:solidFill>
              <a:srgbClr val="4A7DBB"/>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400" b="0" i="0" u="none" strike="noStrike" cap="none" baseline="0" dirty="0">
                <a:solidFill>
                  <a:schemeClr val="dk1"/>
                </a:solidFill>
                <a:latin typeface="Lato"/>
                <a:ea typeface="Lato"/>
                <a:cs typeface="Lato"/>
                <a:sym typeface="Lato"/>
              </a:rPr>
              <a:t>Fast Operational</a:t>
            </a:r>
          </a:p>
          <a:p>
            <a:pPr marL="0" marR="0" lvl="0" indent="0" algn="l" rtl="0">
              <a:spcBef>
                <a:spcPts val="0"/>
              </a:spcBef>
              <a:buSzPct val="25000"/>
              <a:buNone/>
            </a:pPr>
            <a:r>
              <a:rPr lang="en" sz="1400" b="0" i="0" u="none" strike="noStrike" cap="none" baseline="0" dirty="0">
                <a:solidFill>
                  <a:schemeClr val="dk1"/>
                </a:solidFill>
                <a:latin typeface="Lato"/>
                <a:ea typeface="Lato"/>
                <a:cs typeface="Lato"/>
                <a:sym typeface="Lato"/>
              </a:rPr>
              <a:t>Database</a:t>
            </a:r>
          </a:p>
        </p:txBody>
      </p:sp>
      <p:grpSp>
        <p:nvGrpSpPr>
          <p:cNvPr id="497" name="Shape 497"/>
          <p:cNvGrpSpPr/>
          <p:nvPr/>
        </p:nvGrpSpPr>
        <p:grpSpPr>
          <a:xfrm>
            <a:off x="23964" y="869966"/>
            <a:ext cx="4155550" cy="2942699"/>
            <a:chOff x="23964" y="869966"/>
            <a:chExt cx="4155550" cy="2942699"/>
          </a:xfrm>
        </p:grpSpPr>
        <p:cxnSp>
          <p:nvCxnSpPr>
            <p:cNvPr id="498" name="Shape 498"/>
            <p:cNvCxnSpPr/>
            <p:nvPr/>
          </p:nvCxnSpPr>
          <p:spPr>
            <a:xfrm>
              <a:off x="302915" y="2885372"/>
              <a:ext cx="3876599" cy="4799"/>
            </a:xfrm>
            <a:prstGeom prst="straightConnector1">
              <a:avLst/>
            </a:prstGeom>
            <a:noFill/>
            <a:ln w="9525" cap="flat">
              <a:solidFill>
                <a:srgbClr val="77933C"/>
              </a:solidFill>
              <a:prstDash val="solid"/>
              <a:round/>
              <a:headEnd type="none" w="med" len="med"/>
              <a:tailEnd type="stealth" w="lg" len="lg"/>
            </a:ln>
          </p:spPr>
        </p:cxnSp>
        <p:sp>
          <p:nvSpPr>
            <p:cNvPr id="499" name="Shape 499"/>
            <p:cNvSpPr/>
            <p:nvPr/>
          </p:nvSpPr>
          <p:spPr>
            <a:xfrm>
              <a:off x="142170" y="869966"/>
              <a:ext cx="3867899" cy="2942699"/>
            </a:xfrm>
            <a:prstGeom prst="rect">
              <a:avLst/>
            </a:prstGeom>
            <a:noFill/>
            <a:ln w="9525" cap="flat">
              <a:solidFill>
                <a:srgbClr val="76923C"/>
              </a:solidFill>
              <a:prstDash val="dash"/>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a:solidFill>
                    <a:srgbClr val="76923C"/>
                  </a:solidFill>
                  <a:latin typeface="Lato"/>
                  <a:ea typeface="Lato"/>
                  <a:cs typeface="Lato"/>
                  <a:sym typeface="Lato"/>
                </a:rPr>
                <a:t>FAST DATA</a:t>
              </a:r>
            </a:p>
          </p:txBody>
        </p:sp>
        <p:sp>
          <p:nvSpPr>
            <p:cNvPr id="500" name="Shape 500"/>
            <p:cNvSpPr/>
            <p:nvPr/>
          </p:nvSpPr>
          <p:spPr>
            <a:xfrm>
              <a:off x="2837094" y="2631560"/>
              <a:ext cx="1024500" cy="463499"/>
            </a:xfrm>
            <a:prstGeom prst="rect">
              <a:avLst/>
            </a:prstGeom>
            <a:solidFill>
              <a:srgbClr val="76BD1D"/>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a:solidFill>
                    <a:schemeClr val="dk1"/>
                  </a:solidFill>
                  <a:latin typeface="Avenir Light"/>
                  <a:ea typeface="Lato"/>
                  <a:cs typeface="Avenir Light"/>
                  <a:sym typeface="Lato"/>
                </a:rPr>
                <a:t>Export</a:t>
              </a:r>
            </a:p>
          </p:txBody>
        </p:sp>
        <p:cxnSp>
          <p:nvCxnSpPr>
            <p:cNvPr id="501" name="Shape 501"/>
            <p:cNvCxnSpPr/>
            <p:nvPr/>
          </p:nvCxnSpPr>
          <p:spPr>
            <a:xfrm>
              <a:off x="23964" y="2712190"/>
              <a:ext cx="303299" cy="0"/>
            </a:xfrm>
            <a:prstGeom prst="straightConnector1">
              <a:avLst/>
            </a:prstGeom>
            <a:noFill/>
            <a:ln w="12700" cap="flat">
              <a:solidFill>
                <a:schemeClr val="dk1"/>
              </a:solidFill>
              <a:prstDash val="solid"/>
              <a:round/>
              <a:headEnd type="none" w="med" len="med"/>
              <a:tailEnd type="none" w="med" len="med"/>
            </a:ln>
          </p:spPr>
        </p:cxnSp>
        <p:cxnSp>
          <p:nvCxnSpPr>
            <p:cNvPr id="502" name="Shape 502"/>
            <p:cNvCxnSpPr/>
            <p:nvPr/>
          </p:nvCxnSpPr>
          <p:spPr>
            <a:xfrm>
              <a:off x="23964" y="2837498"/>
              <a:ext cx="303299" cy="0"/>
            </a:xfrm>
            <a:prstGeom prst="straightConnector1">
              <a:avLst/>
            </a:prstGeom>
            <a:noFill/>
            <a:ln w="12700" cap="flat">
              <a:solidFill>
                <a:schemeClr val="dk1"/>
              </a:solidFill>
              <a:prstDash val="solid"/>
              <a:round/>
              <a:headEnd type="none" w="med" len="med"/>
              <a:tailEnd type="none" w="med" len="med"/>
            </a:ln>
          </p:spPr>
        </p:cxnSp>
        <p:cxnSp>
          <p:nvCxnSpPr>
            <p:cNvPr id="503" name="Shape 503"/>
            <p:cNvCxnSpPr/>
            <p:nvPr/>
          </p:nvCxnSpPr>
          <p:spPr>
            <a:xfrm>
              <a:off x="23964" y="2962806"/>
              <a:ext cx="303299" cy="0"/>
            </a:xfrm>
            <a:prstGeom prst="straightConnector1">
              <a:avLst/>
            </a:prstGeom>
            <a:noFill/>
            <a:ln w="12700" cap="flat">
              <a:solidFill>
                <a:schemeClr val="dk1"/>
              </a:solidFill>
              <a:prstDash val="solid"/>
              <a:round/>
              <a:headEnd type="none" w="med" len="med"/>
              <a:tailEnd type="none" w="med" len="med"/>
            </a:ln>
          </p:spPr>
        </p:cxnSp>
        <p:cxnSp>
          <p:nvCxnSpPr>
            <p:cNvPr id="504" name="Shape 504"/>
            <p:cNvCxnSpPr/>
            <p:nvPr/>
          </p:nvCxnSpPr>
          <p:spPr>
            <a:xfrm>
              <a:off x="23964" y="2774843"/>
              <a:ext cx="303299" cy="0"/>
            </a:xfrm>
            <a:prstGeom prst="straightConnector1">
              <a:avLst/>
            </a:prstGeom>
            <a:noFill/>
            <a:ln w="12700" cap="flat">
              <a:solidFill>
                <a:schemeClr val="dk1"/>
              </a:solidFill>
              <a:prstDash val="solid"/>
              <a:round/>
              <a:headEnd type="none" w="med" len="med"/>
              <a:tailEnd type="none" w="med" len="med"/>
            </a:ln>
          </p:spPr>
        </p:cxnSp>
        <p:cxnSp>
          <p:nvCxnSpPr>
            <p:cNvPr id="505" name="Shape 505"/>
            <p:cNvCxnSpPr/>
            <p:nvPr/>
          </p:nvCxnSpPr>
          <p:spPr>
            <a:xfrm>
              <a:off x="23964" y="3025458"/>
              <a:ext cx="303299" cy="0"/>
            </a:xfrm>
            <a:prstGeom prst="straightConnector1">
              <a:avLst/>
            </a:prstGeom>
            <a:noFill/>
            <a:ln w="12700" cap="flat">
              <a:solidFill>
                <a:schemeClr val="dk1"/>
              </a:solidFill>
              <a:prstDash val="solid"/>
              <a:round/>
              <a:headEnd type="none" w="med" len="med"/>
              <a:tailEnd type="none" w="med" len="med"/>
            </a:ln>
          </p:spPr>
        </p:cxnSp>
        <p:cxnSp>
          <p:nvCxnSpPr>
            <p:cNvPr id="506" name="Shape 506"/>
            <p:cNvCxnSpPr/>
            <p:nvPr/>
          </p:nvCxnSpPr>
          <p:spPr>
            <a:xfrm>
              <a:off x="23964" y="2900151"/>
              <a:ext cx="303299" cy="0"/>
            </a:xfrm>
            <a:prstGeom prst="straightConnector1">
              <a:avLst/>
            </a:prstGeom>
            <a:noFill/>
            <a:ln w="12700" cap="flat">
              <a:solidFill>
                <a:schemeClr val="dk1"/>
              </a:solidFill>
              <a:prstDash val="solid"/>
              <a:round/>
              <a:headEnd type="none" w="med" len="med"/>
              <a:tailEnd type="none" w="med" len="med"/>
            </a:ln>
          </p:spPr>
        </p:cxnSp>
        <p:sp>
          <p:nvSpPr>
            <p:cNvPr id="507" name="Shape 507"/>
            <p:cNvSpPr/>
            <p:nvPr/>
          </p:nvSpPr>
          <p:spPr>
            <a:xfrm>
              <a:off x="303200" y="2645144"/>
              <a:ext cx="1024500" cy="463499"/>
            </a:xfrm>
            <a:prstGeom prst="rect">
              <a:avLst/>
            </a:prstGeom>
            <a:solidFill>
              <a:srgbClr val="76BD1D"/>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dirty="0">
                  <a:solidFill>
                    <a:schemeClr val="dk1"/>
                  </a:solidFill>
                  <a:latin typeface="Avenir Light"/>
                  <a:ea typeface="Lato"/>
                  <a:cs typeface="Avenir Light"/>
                  <a:sym typeface="Lato"/>
                </a:rPr>
                <a:t>Ingest / Interactive</a:t>
              </a:r>
            </a:p>
          </p:txBody>
        </p:sp>
        <p:sp>
          <p:nvSpPr>
            <p:cNvPr id="508" name="Shape 508"/>
            <p:cNvSpPr/>
            <p:nvPr/>
          </p:nvSpPr>
          <p:spPr>
            <a:xfrm>
              <a:off x="1814893" y="2027769"/>
              <a:ext cx="1024500" cy="463499"/>
            </a:xfrm>
            <a:prstGeom prst="rect">
              <a:avLst/>
            </a:prstGeom>
            <a:solidFill>
              <a:srgbClr val="76BD1D"/>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dirty="0" smtClean="0">
                  <a:solidFill>
                    <a:schemeClr val="dk1"/>
                  </a:solidFill>
                  <a:latin typeface="Avenir Light"/>
                  <a:ea typeface="Lato"/>
                  <a:cs typeface="Avenir Light"/>
                  <a:sym typeface="Lato"/>
                </a:rPr>
                <a:t>Real-time</a:t>
              </a:r>
              <a:r>
                <a:rPr lang="en-US" sz="1200" b="0" i="0" u="none" strike="noStrike" cap="none" dirty="0" smtClean="0">
                  <a:solidFill>
                    <a:schemeClr val="dk1"/>
                  </a:solidFill>
                  <a:latin typeface="Avenir Light"/>
                  <a:ea typeface="Lato"/>
                  <a:cs typeface="Avenir Light"/>
                  <a:sym typeface="Lato"/>
                </a:rPr>
                <a:t> Analytics</a:t>
              </a:r>
              <a:endParaRPr lang="en" sz="1200" b="0" i="0" u="none" strike="noStrike" cap="none" baseline="0" dirty="0">
                <a:solidFill>
                  <a:schemeClr val="dk1"/>
                </a:solidFill>
                <a:latin typeface="Avenir Light"/>
                <a:ea typeface="Lato"/>
                <a:cs typeface="Avenir Light"/>
                <a:sym typeface="Lato"/>
              </a:endParaRPr>
            </a:p>
          </p:txBody>
        </p:sp>
        <p:grpSp>
          <p:nvGrpSpPr>
            <p:cNvPr id="509" name="Shape 509"/>
            <p:cNvGrpSpPr/>
            <p:nvPr/>
          </p:nvGrpSpPr>
          <p:grpSpPr>
            <a:xfrm>
              <a:off x="1768909" y="1096742"/>
              <a:ext cx="648899" cy="487499"/>
              <a:chOff x="1768909" y="1096742"/>
              <a:chExt cx="648899" cy="487499"/>
            </a:xfrm>
          </p:grpSpPr>
          <p:sp>
            <p:nvSpPr>
              <p:cNvPr id="510" name="Shape 510"/>
              <p:cNvSpPr/>
              <p:nvPr/>
            </p:nvSpPr>
            <p:spPr>
              <a:xfrm>
                <a:off x="1768909" y="1096742"/>
                <a:ext cx="648899" cy="487499"/>
              </a:xfrm>
              <a:prstGeom prst="frame">
                <a:avLst>
                  <a:gd name="adj1" fmla="val 19897"/>
                </a:avLst>
              </a:prstGeom>
              <a:solidFill>
                <a:srgbClr val="BFBFBF"/>
              </a:solidFill>
              <a:ln w="9525" cap="flat">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Lato"/>
                  <a:ea typeface="Lato"/>
                  <a:cs typeface="Lato"/>
                  <a:sym typeface="Lato"/>
                </a:endParaRPr>
              </a:p>
            </p:txBody>
          </p:sp>
          <p:sp>
            <p:nvSpPr>
              <p:cNvPr id="511" name="Shape 511"/>
              <p:cNvSpPr/>
              <p:nvPr/>
            </p:nvSpPr>
            <p:spPr>
              <a:xfrm>
                <a:off x="1898469" y="1350041"/>
                <a:ext cx="84600" cy="129899"/>
              </a:xfrm>
              <a:prstGeom prst="rect">
                <a:avLst/>
              </a:prstGeom>
              <a:solidFill>
                <a:srgbClr val="6DB33F"/>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ato"/>
                  <a:ea typeface="Lato"/>
                  <a:cs typeface="Lato"/>
                  <a:sym typeface="Lato"/>
                </a:endParaRPr>
              </a:p>
            </p:txBody>
          </p:sp>
          <p:sp>
            <p:nvSpPr>
              <p:cNvPr id="512" name="Shape 512"/>
              <p:cNvSpPr/>
              <p:nvPr/>
            </p:nvSpPr>
            <p:spPr>
              <a:xfrm>
                <a:off x="1983140" y="1269344"/>
                <a:ext cx="84600" cy="210600"/>
              </a:xfrm>
              <a:prstGeom prst="rect">
                <a:avLst/>
              </a:prstGeom>
              <a:solidFill>
                <a:srgbClr val="93B3D7"/>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ato"/>
                  <a:ea typeface="Lato"/>
                  <a:cs typeface="Lato"/>
                  <a:sym typeface="Lato"/>
                </a:endParaRPr>
              </a:p>
            </p:txBody>
          </p:sp>
          <p:sp>
            <p:nvSpPr>
              <p:cNvPr id="513" name="Shape 513"/>
              <p:cNvSpPr/>
              <p:nvPr/>
            </p:nvSpPr>
            <p:spPr>
              <a:xfrm>
                <a:off x="2067809" y="1303379"/>
                <a:ext cx="84600" cy="176400"/>
              </a:xfrm>
              <a:prstGeom prst="rect">
                <a:avLst/>
              </a:prstGeom>
              <a:solidFill>
                <a:srgbClr val="6DB33F"/>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ato"/>
                  <a:ea typeface="Lato"/>
                  <a:cs typeface="Lato"/>
                  <a:sym typeface="Lato"/>
                </a:endParaRPr>
              </a:p>
            </p:txBody>
          </p:sp>
          <p:sp>
            <p:nvSpPr>
              <p:cNvPr id="514" name="Shape 514"/>
              <p:cNvSpPr/>
              <p:nvPr/>
            </p:nvSpPr>
            <p:spPr>
              <a:xfrm>
                <a:off x="2152480" y="1372166"/>
                <a:ext cx="84600" cy="107700"/>
              </a:xfrm>
              <a:prstGeom prst="rect">
                <a:avLst/>
              </a:prstGeom>
              <a:gradFill>
                <a:gsLst>
                  <a:gs pos="0">
                    <a:srgbClr val="3E7FCE"/>
                  </a:gs>
                  <a:gs pos="100000">
                    <a:srgbClr val="BFDCFF"/>
                  </a:gs>
                </a:gsLst>
                <a:lin ang="16200037"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ato"/>
                  <a:ea typeface="Lato"/>
                  <a:cs typeface="Lato"/>
                  <a:sym typeface="Lato"/>
                </a:endParaRPr>
              </a:p>
            </p:txBody>
          </p:sp>
        </p:grpSp>
        <p:sp>
          <p:nvSpPr>
            <p:cNvPr id="515" name="Shape 515"/>
            <p:cNvSpPr/>
            <p:nvPr/>
          </p:nvSpPr>
          <p:spPr>
            <a:xfrm rot="-5400000">
              <a:off x="2011550" y="1670681"/>
              <a:ext cx="375900" cy="276899"/>
            </a:xfrm>
            <a:prstGeom prst="rightArrow">
              <a:avLst>
                <a:gd name="adj1" fmla="val 50000"/>
                <a:gd name="adj2" fmla="val 50000"/>
              </a:avLst>
            </a:prstGeom>
            <a:solidFill>
              <a:srgbClr val="76BD1D"/>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Lato"/>
                <a:ea typeface="Lato"/>
                <a:cs typeface="Lato"/>
                <a:sym typeface="Lato"/>
              </a:endParaRPr>
            </a:p>
          </p:txBody>
        </p:sp>
        <p:sp>
          <p:nvSpPr>
            <p:cNvPr id="516" name="Shape 516"/>
            <p:cNvSpPr txBox="1"/>
            <p:nvPr/>
          </p:nvSpPr>
          <p:spPr>
            <a:xfrm>
              <a:off x="2417800" y="1143874"/>
              <a:ext cx="620700" cy="3078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700" b="0" i="0" u="none" strike="noStrike" cap="none" baseline="0" dirty="0">
                  <a:solidFill>
                    <a:schemeClr val="dk1"/>
                  </a:solidFill>
                  <a:latin typeface="Lato"/>
                  <a:ea typeface="Lato"/>
                  <a:cs typeface="Lato"/>
                  <a:sym typeface="Lato"/>
                </a:rPr>
                <a:t>Fast Serve</a:t>
              </a:r>
            </a:p>
            <a:p>
              <a:pPr marL="0" marR="0" lvl="0" indent="0" algn="ctr" rtl="0">
                <a:spcBef>
                  <a:spcPts val="0"/>
                </a:spcBef>
                <a:buSzPct val="25000"/>
                <a:buNone/>
              </a:pPr>
              <a:r>
                <a:rPr lang="en" sz="700" b="0" i="0" u="none" strike="noStrike" cap="none" baseline="0" dirty="0">
                  <a:solidFill>
                    <a:schemeClr val="dk1"/>
                  </a:solidFill>
                  <a:latin typeface="Lato"/>
                  <a:ea typeface="Lato"/>
                  <a:cs typeface="Lato"/>
                  <a:sym typeface="Lato"/>
                </a:rPr>
                <a:t>Analytics</a:t>
              </a:r>
            </a:p>
          </p:txBody>
        </p:sp>
        <p:cxnSp>
          <p:nvCxnSpPr>
            <p:cNvPr id="517" name="Shape 517"/>
            <p:cNvCxnSpPr>
              <a:stCxn id="518" idx="1"/>
              <a:endCxn id="507" idx="3"/>
            </p:cNvCxnSpPr>
            <p:nvPr/>
          </p:nvCxnSpPr>
          <p:spPr>
            <a:xfrm flipH="1">
              <a:off x="1327728" y="2870609"/>
              <a:ext cx="320100" cy="6300"/>
            </a:xfrm>
            <a:prstGeom prst="straightConnector1">
              <a:avLst/>
            </a:prstGeom>
            <a:noFill/>
            <a:ln w="9525" cap="flat">
              <a:solidFill>
                <a:srgbClr val="77933C"/>
              </a:solidFill>
              <a:prstDash val="solid"/>
              <a:round/>
              <a:headEnd type="stealth" w="lg" len="lg"/>
              <a:tailEnd type="stealth" w="lg" len="lg"/>
            </a:ln>
          </p:spPr>
        </p:cxnSp>
        <p:sp>
          <p:nvSpPr>
            <p:cNvPr id="518" name="Shape 518"/>
            <p:cNvSpPr/>
            <p:nvPr/>
          </p:nvSpPr>
          <p:spPr>
            <a:xfrm>
              <a:off x="1647828" y="2638859"/>
              <a:ext cx="1024500" cy="463499"/>
            </a:xfrm>
            <a:prstGeom prst="rect">
              <a:avLst/>
            </a:prstGeom>
            <a:solidFill>
              <a:srgbClr val="76BD1D"/>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a:solidFill>
                    <a:schemeClr val="dk1"/>
                  </a:solidFill>
                  <a:latin typeface="Avenir Light"/>
                  <a:ea typeface="Lato"/>
                  <a:cs typeface="Avenir Light"/>
                  <a:sym typeface="Lato"/>
                </a:rPr>
                <a:t>Decisioning</a:t>
              </a:r>
            </a:p>
          </p:txBody>
        </p:sp>
        <p:cxnSp>
          <p:nvCxnSpPr>
            <p:cNvPr id="519" name="Shape 519"/>
            <p:cNvCxnSpPr>
              <a:stCxn id="518" idx="0"/>
            </p:cNvCxnSpPr>
            <p:nvPr/>
          </p:nvCxnSpPr>
          <p:spPr>
            <a:xfrm rot="10800000">
              <a:off x="2160078" y="2491259"/>
              <a:ext cx="0" cy="147600"/>
            </a:xfrm>
            <a:prstGeom prst="straightConnector1">
              <a:avLst/>
            </a:prstGeom>
            <a:noFill/>
            <a:ln w="9525" cap="flat">
              <a:solidFill>
                <a:srgbClr val="77933C"/>
              </a:solidFill>
              <a:prstDash val="solid"/>
              <a:round/>
              <a:headEnd type="none" w="med" len="med"/>
              <a:tailEnd type="stealth" w="lg" len="lg"/>
            </a:ln>
          </p:spPr>
        </p:cxnSp>
      </p:grpSp>
      <p:sp>
        <p:nvSpPr>
          <p:cNvPr id="520" name="Shape 520"/>
          <p:cNvSpPr/>
          <p:nvPr/>
        </p:nvSpPr>
        <p:spPr>
          <a:xfrm>
            <a:off x="4194251" y="1372167"/>
            <a:ext cx="2224500" cy="1465200"/>
          </a:xfrm>
          <a:prstGeom prst="can">
            <a:avLst>
              <a:gd name="adj" fmla="val 25000"/>
            </a:avLst>
          </a:prstGeom>
          <a:solidFill>
            <a:srgbClr val="00B1E2"/>
          </a:soli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dirty="0">
                <a:latin typeface="Avenir Light"/>
                <a:ea typeface="Lato"/>
                <a:cs typeface="Avenir Light"/>
                <a:sym typeface="Lato"/>
              </a:rPr>
              <a:t>Data Warehouse</a:t>
            </a:r>
          </a:p>
        </p:txBody>
      </p:sp>
      <p:cxnSp>
        <p:nvCxnSpPr>
          <p:cNvPr id="521" name="Shape 521"/>
          <p:cNvCxnSpPr/>
          <p:nvPr/>
        </p:nvCxnSpPr>
        <p:spPr>
          <a:xfrm>
            <a:off x="5295417" y="2837498"/>
            <a:ext cx="0" cy="273299"/>
          </a:xfrm>
          <a:prstGeom prst="straightConnector1">
            <a:avLst/>
          </a:prstGeom>
          <a:noFill/>
          <a:ln w="9525" cap="flat">
            <a:solidFill>
              <a:schemeClr val="accent1"/>
            </a:solidFill>
            <a:prstDash val="solid"/>
            <a:round/>
            <a:headEnd type="stealth" w="lg" len="lg"/>
            <a:tailEnd type="stealth" w="lg" len="lg"/>
          </a:ln>
        </p:spPr>
      </p:cxnSp>
      <p:sp>
        <p:nvSpPr>
          <p:cNvPr id="522" name="Shape 522"/>
          <p:cNvSpPr/>
          <p:nvPr/>
        </p:nvSpPr>
        <p:spPr>
          <a:xfrm>
            <a:off x="7422789" y="1721050"/>
            <a:ext cx="1353299" cy="653400"/>
          </a:xfrm>
          <a:prstGeom prst="rect">
            <a:avLst/>
          </a:prstGeom>
          <a:solidFill>
            <a:srgbClr val="00B1E2"/>
          </a:solid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200" b="0" i="0" u="none" strike="noStrike" cap="none" baseline="0" dirty="0">
                <a:solidFill>
                  <a:schemeClr val="dk1"/>
                </a:solidFill>
                <a:latin typeface="Avenir Light"/>
                <a:ea typeface="Lato"/>
                <a:cs typeface="Avenir Light"/>
                <a:sym typeface="Lato"/>
              </a:rPr>
              <a:t>Columnar Analytics OLAP</a:t>
            </a:r>
          </a:p>
        </p:txBody>
      </p:sp>
      <p:cxnSp>
        <p:nvCxnSpPr>
          <p:cNvPr id="523" name="Shape 523"/>
          <p:cNvCxnSpPr/>
          <p:nvPr/>
        </p:nvCxnSpPr>
        <p:spPr>
          <a:xfrm flipH="1">
            <a:off x="6418811" y="2054582"/>
            <a:ext cx="1018799" cy="241800"/>
          </a:xfrm>
          <a:prstGeom prst="straightConnector1">
            <a:avLst/>
          </a:prstGeom>
          <a:noFill/>
          <a:ln w="9525" cap="flat">
            <a:solidFill>
              <a:schemeClr val="accent1"/>
            </a:solidFill>
            <a:prstDash val="solid"/>
            <a:round/>
            <a:headEnd type="stealth" w="lg" len="lg"/>
            <a:tailEnd type="none" w="med" len="med"/>
          </a:ln>
        </p:spPr>
      </p:cxnSp>
      <p:cxnSp>
        <p:nvCxnSpPr>
          <p:cNvPr id="524" name="Shape 524"/>
          <p:cNvCxnSpPr>
            <a:stCxn id="495" idx="1"/>
          </p:cNvCxnSpPr>
          <p:nvPr/>
        </p:nvCxnSpPr>
        <p:spPr>
          <a:xfrm flipH="1">
            <a:off x="6418689" y="1308469"/>
            <a:ext cx="1004100" cy="954900"/>
          </a:xfrm>
          <a:prstGeom prst="straightConnector1">
            <a:avLst/>
          </a:prstGeom>
          <a:noFill/>
          <a:ln w="9525" cap="flat">
            <a:solidFill>
              <a:schemeClr val="accent1"/>
            </a:solidFill>
            <a:prstDash val="solid"/>
            <a:round/>
            <a:headEnd type="stealth" w="lg" len="lg"/>
            <a:tailEnd type="none" w="med" len="med"/>
          </a:ln>
        </p:spPr>
      </p:cxnSp>
      <p:sp>
        <p:nvSpPr>
          <p:cNvPr id="525" name="Shape 525"/>
          <p:cNvSpPr/>
          <p:nvPr/>
        </p:nvSpPr>
        <p:spPr>
          <a:xfrm>
            <a:off x="2508953" y="1230463"/>
            <a:ext cx="2849674" cy="597069"/>
          </a:xfrm>
          <a:custGeom>
            <a:avLst/>
            <a:gdLst/>
            <a:ahLst/>
            <a:cxnLst/>
            <a:rect l="0" t="0" r="0" b="0"/>
            <a:pathLst>
              <a:path w="2849675" h="1047491" extrusionOk="0">
                <a:moveTo>
                  <a:pt x="2849675" y="737719"/>
                </a:moveTo>
                <a:cubicBezTo>
                  <a:pt x="2699964" y="345341"/>
                  <a:pt x="2550253" y="-47036"/>
                  <a:pt x="2075307" y="4593"/>
                </a:cubicBezTo>
                <a:cubicBezTo>
                  <a:pt x="1600361" y="56222"/>
                  <a:pt x="285656" y="939071"/>
                  <a:pt x="0" y="1047491"/>
                </a:cubicBezTo>
              </a:path>
            </a:pathLst>
          </a:custGeom>
          <a:noFill/>
          <a:ln w="9525"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526" name="Shape 526"/>
          <p:cNvSpPr txBox="1">
            <a:spLocks noGrp="1"/>
          </p:cNvSpPr>
          <p:nvPr>
            <p:ph type="title"/>
          </p:nvPr>
        </p:nvSpPr>
        <p:spPr>
          <a:xfrm>
            <a:off x="453518" y="199354"/>
            <a:ext cx="7481399" cy="536700"/>
          </a:xfrm>
          <a:prstGeom prst="rect">
            <a:avLst/>
          </a:prstGeom>
          <a:noFill/>
          <a:ln>
            <a:noFill/>
          </a:ln>
        </p:spPr>
        <p:txBody>
          <a:bodyPr lIns="0" tIns="0" rIns="0" bIns="0" anchor="t" anchorCtr="0">
            <a:noAutofit/>
          </a:bodyPr>
          <a:lstStyle/>
          <a:p>
            <a:pPr marL="0" marR="0" lvl="0" indent="0" algn="l" rtl="0">
              <a:spcBef>
                <a:spcPts val="0"/>
              </a:spcBef>
              <a:buClr>
                <a:srgbClr val="EC2027"/>
              </a:buClr>
              <a:buSzPct val="25000"/>
              <a:buFont typeface="Arial"/>
              <a:buNone/>
            </a:pPr>
            <a:r>
              <a:rPr lang="en" sz="2400" u="none" strike="noStrike" cap="none" baseline="0" dirty="0">
                <a:solidFill>
                  <a:srgbClr val="EC2027"/>
                </a:solidFill>
                <a:ea typeface="Lato"/>
                <a:sym typeface="Lato"/>
              </a:rPr>
              <a:t> DATA ARCHITECTURE FOR FAST + BIG DATA</a:t>
            </a:r>
          </a:p>
        </p:txBody>
      </p:sp>
      <p:sp>
        <p:nvSpPr>
          <p:cNvPr id="527" name="Shape 527"/>
          <p:cNvSpPr txBox="1">
            <a:spLocks noGrp="1"/>
          </p:cNvSpPr>
          <p:nvPr>
            <p:ph type="sldNum" idx="12"/>
          </p:nvPr>
        </p:nvSpPr>
        <p:spPr>
          <a:xfrm>
            <a:off x="8877503" y="4954473"/>
            <a:ext cx="266399" cy="1253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a:t> </a:t>
            </a:r>
          </a:p>
        </p:txBody>
      </p:sp>
      <p:sp>
        <p:nvSpPr>
          <p:cNvPr id="528" name="Shape 528"/>
          <p:cNvSpPr/>
          <p:nvPr/>
        </p:nvSpPr>
        <p:spPr>
          <a:xfrm>
            <a:off x="7331653" y="4946658"/>
            <a:ext cx="1227299" cy="189000"/>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6901780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1CDBD45-6F02-E84E-8941-3E1B79A47335}"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72922061"/>
              </p:ext>
            </p:extLst>
          </p:nvPr>
        </p:nvGraphicFramePr>
        <p:xfrm>
          <a:off x="879293" y="1293665"/>
          <a:ext cx="3048000" cy="2828720"/>
        </p:xfrm>
        <a:graphic>
          <a:graphicData uri="http://schemas.openxmlformats.org/drawingml/2006/table">
            <a:tbl>
              <a:tblPr firstRow="1" bandRow="1">
                <a:tableStyleId>{2D5ABB26-0587-4C30-8999-92F81FD0307C}</a:tableStyleId>
              </a:tblPr>
              <a:tblGrid>
                <a:gridCol w="3048000"/>
              </a:tblGrid>
              <a:tr h="581554">
                <a:tc>
                  <a:txBody>
                    <a:bodyPr/>
                    <a:lstStyle/>
                    <a:p>
                      <a:pPr algn="ctr"/>
                      <a:r>
                        <a:rPr lang="en-US" sz="3200" b="1" dirty="0" smtClean="0"/>
                        <a:t>Fast (in motion)</a:t>
                      </a:r>
                      <a:endParaRPr lang="en-US" sz="3200"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6DD68"/>
                    </a:solidFill>
                  </a:tcPr>
                </a:tc>
              </a:tr>
              <a:tr h="1123583">
                <a:tc>
                  <a:txBody>
                    <a:bodyPr/>
                    <a:lstStyle/>
                    <a:p>
                      <a:pPr algn="ctr"/>
                      <a:r>
                        <a:rPr lang="en-US" b="1" dirty="0" smtClean="0"/>
                        <a:t>Streaming Analytics</a:t>
                      </a:r>
                      <a:r>
                        <a:rPr lang="en-US" b="0" i="1" dirty="0" smtClean="0"/>
                        <a:t>:</a:t>
                      </a:r>
                      <a:r>
                        <a:rPr lang="en-US" b="0" i="1" baseline="0" dirty="0" smtClean="0"/>
                        <a:t> </a:t>
                      </a:r>
                    </a:p>
                    <a:p>
                      <a:pPr algn="ctr"/>
                      <a:r>
                        <a:rPr lang="en-US" b="0" i="1" baseline="0" dirty="0" smtClean="0"/>
                        <a:t>real time summary and aggregation</a:t>
                      </a:r>
                      <a:endParaRPr lang="en-US" b="1" i="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ash"/>
                      <a:round/>
                      <a:headEnd type="none" w="med" len="med"/>
                      <a:tailEnd type="none" w="med" len="med"/>
                    </a:lnB>
                    <a:solidFill>
                      <a:srgbClr val="B6DD68"/>
                    </a:solidFill>
                  </a:tcPr>
                </a:tc>
              </a:tr>
              <a:tr h="1123583">
                <a:tc>
                  <a:txBody>
                    <a:bodyPr/>
                    <a:lstStyle/>
                    <a:p>
                      <a:pPr algn="ctr"/>
                      <a:r>
                        <a:rPr lang="en-US" b="1" dirty="0" smtClean="0"/>
                        <a:t>Transaction Processing: </a:t>
                      </a:r>
                    </a:p>
                    <a:p>
                      <a:pPr algn="ctr"/>
                      <a:r>
                        <a:rPr lang="en-US" b="0" i="1" dirty="0" smtClean="0"/>
                        <a:t>per-event</a:t>
                      </a:r>
                      <a:r>
                        <a:rPr lang="en-US" b="0" i="1" baseline="0" dirty="0" smtClean="0"/>
                        <a:t> decisions using context + </a:t>
                      </a:r>
                      <a:r>
                        <a:rPr lang="en-US" b="0" i="1" baseline="0" dirty="0" smtClean="0"/>
                        <a:t>history</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ash"/>
                      <a:round/>
                      <a:headEnd type="none" w="med" len="med"/>
                      <a:tailEnd type="none" w="med" len="med"/>
                    </a:lnT>
                    <a:lnB w="12700" cap="flat" cmpd="sng" algn="ctr">
                      <a:solidFill>
                        <a:scrgbClr r="0" g="0" b="0"/>
                      </a:solidFill>
                      <a:prstDash val="solid"/>
                      <a:round/>
                      <a:headEnd type="none" w="med" len="med"/>
                      <a:tailEnd type="none" w="med" len="med"/>
                    </a:lnB>
                    <a:solidFill>
                      <a:srgbClr val="B6DD68"/>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58863923"/>
              </p:ext>
            </p:extLst>
          </p:nvPr>
        </p:nvGraphicFramePr>
        <p:xfrm>
          <a:off x="5332502" y="1293665"/>
          <a:ext cx="3048000" cy="2828720"/>
        </p:xfrm>
        <a:graphic>
          <a:graphicData uri="http://schemas.openxmlformats.org/drawingml/2006/table">
            <a:tbl>
              <a:tblPr firstRow="1" bandRow="1">
                <a:tableStyleId>{2D5ABB26-0587-4C30-8999-92F81FD0307C}</a:tableStyleId>
              </a:tblPr>
              <a:tblGrid>
                <a:gridCol w="3048000"/>
              </a:tblGrid>
              <a:tr h="581554">
                <a:tc>
                  <a:txBody>
                    <a:bodyPr/>
                    <a:lstStyle/>
                    <a:p>
                      <a:pPr algn="ctr"/>
                      <a:r>
                        <a:rPr lang="en-US" sz="3200" b="1" dirty="0" smtClean="0"/>
                        <a:t>Big (at rest)</a:t>
                      </a:r>
                      <a:endParaRPr lang="en-US" sz="3200"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60000"/>
                        <a:lumOff val="40000"/>
                      </a:schemeClr>
                    </a:solidFill>
                  </a:tcPr>
                </a:tc>
              </a:tr>
              <a:tr h="1123583">
                <a:tc>
                  <a:txBody>
                    <a:bodyPr/>
                    <a:lstStyle/>
                    <a:p>
                      <a:pPr algn="ctr"/>
                      <a:r>
                        <a:rPr lang="en-US" b="1" dirty="0" smtClean="0"/>
                        <a:t>Exploration</a:t>
                      </a:r>
                      <a:r>
                        <a:rPr lang="en-US" dirty="0" smtClean="0"/>
                        <a:t>: </a:t>
                      </a:r>
                    </a:p>
                    <a:p>
                      <a:pPr algn="ctr"/>
                      <a:r>
                        <a:rPr lang="en-US" i="1" dirty="0" smtClean="0"/>
                        <a:t>data science, investigation</a:t>
                      </a:r>
                      <a:r>
                        <a:rPr lang="en-US" i="1" baseline="0" dirty="0" smtClean="0"/>
                        <a:t> of large data sets</a:t>
                      </a:r>
                      <a:endParaRPr lang="en-US" i="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60000"/>
                        <a:lumOff val="40000"/>
                      </a:schemeClr>
                    </a:solidFill>
                  </a:tcPr>
                </a:tc>
              </a:tr>
              <a:tr h="1123583">
                <a:tc>
                  <a:txBody>
                    <a:bodyPr/>
                    <a:lstStyle/>
                    <a:p>
                      <a:pPr algn="ctr"/>
                      <a:r>
                        <a:rPr lang="en-US" b="1" dirty="0" smtClean="0"/>
                        <a:t>Reporting</a:t>
                      </a:r>
                      <a:r>
                        <a:rPr lang="en-US" dirty="0" smtClean="0"/>
                        <a:t>:</a:t>
                      </a:r>
                    </a:p>
                    <a:p>
                      <a:pPr algn="ctr"/>
                      <a:r>
                        <a:rPr lang="en-US" baseline="0" dirty="0" smtClean="0"/>
                        <a:t> </a:t>
                      </a:r>
                      <a:r>
                        <a:rPr lang="en-US" i="1" baseline="0" dirty="0" smtClean="0"/>
                        <a:t>recommendation </a:t>
                      </a:r>
                      <a:r>
                        <a:rPr lang="en-US" i="1" baseline="0" dirty="0" smtClean="0"/>
                        <a:t>matrices, </a:t>
                      </a:r>
                      <a:r>
                        <a:rPr lang="en-US" i="1" baseline="0" dirty="0" smtClean="0"/>
                        <a:t>search indexes, trend and BI</a:t>
                      </a:r>
                      <a:endParaRPr lang="en-US" i="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60000"/>
                        <a:lumOff val="40000"/>
                      </a:schemeClr>
                    </a:solidFill>
                  </a:tcPr>
                </a:tc>
              </a:tr>
            </a:tbl>
          </a:graphicData>
        </a:graphic>
      </p:graphicFrame>
      <p:sp>
        <p:nvSpPr>
          <p:cNvPr id="2" name="Curved Right Arrow 1"/>
          <p:cNvSpPr/>
          <p:nvPr/>
        </p:nvSpPr>
        <p:spPr>
          <a:xfrm rot="16200000">
            <a:off x="4358666" y="2591594"/>
            <a:ext cx="731520" cy="1216152"/>
          </a:xfrm>
          <a:prstGeom prst="curvedRightArrow">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Curved Right Arrow 5"/>
          <p:cNvSpPr/>
          <p:nvPr/>
        </p:nvSpPr>
        <p:spPr>
          <a:xfrm rot="5400000">
            <a:off x="4169609" y="1757128"/>
            <a:ext cx="731520" cy="1216152"/>
          </a:xfrm>
          <a:prstGeom prst="curvedRightArrow">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0975459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t>
            </a:r>
            <a:r>
              <a:rPr lang="en-US" dirty="0" err="1" smtClean="0"/>
              <a:t>oltp</a:t>
            </a:r>
            <a:endParaRPr lang="en-US" dirty="0"/>
          </a:p>
        </p:txBody>
      </p:sp>
      <p:sp>
        <p:nvSpPr>
          <p:cNvPr id="4" name="Slide Number Placeholder 3"/>
          <p:cNvSpPr>
            <a:spLocks noGrp="1"/>
          </p:cNvSpPr>
          <p:nvPr>
            <p:ph type="sldNum" sz="quarter" idx="12"/>
          </p:nvPr>
        </p:nvSpPr>
        <p:spPr/>
        <p:txBody>
          <a:bodyPr/>
          <a:lstStyle/>
          <a:p>
            <a:fld id="{71CDBD45-6F02-E84E-8941-3E1B79A47335}" type="slidenum">
              <a:rPr lang="en-US" smtClean="0"/>
              <a:pPr/>
              <a:t>7</a:t>
            </a:fld>
            <a:endParaRPr lang="en-US" dirty="0"/>
          </a:p>
        </p:txBody>
      </p:sp>
      <p:sp>
        <p:nvSpPr>
          <p:cNvPr id="5" name="TextBox 4"/>
          <p:cNvSpPr txBox="1"/>
          <p:nvPr/>
        </p:nvSpPr>
        <p:spPr>
          <a:xfrm>
            <a:off x="453519" y="2459457"/>
            <a:ext cx="8423985" cy="1477327"/>
          </a:xfrm>
          <a:prstGeom prst="rect">
            <a:avLst/>
          </a:prstGeom>
          <a:noFill/>
        </p:spPr>
        <p:txBody>
          <a:bodyPr wrap="square" rtlCol="0">
            <a:spAutoFit/>
          </a:bodyPr>
          <a:lstStyle/>
          <a:p>
            <a:pPr marL="342900" indent="-342900">
              <a:buAutoNum type="arabicPeriod"/>
            </a:pPr>
            <a:r>
              <a:rPr lang="en-US" sz="2400" dirty="0" smtClean="0"/>
              <a:t>Processing streams requires integrated access to state.</a:t>
            </a:r>
          </a:p>
          <a:p>
            <a:pPr marL="342900" indent="-342900">
              <a:buAutoNum type="arabicPeriod"/>
            </a:pPr>
            <a:r>
              <a:rPr lang="en-US" sz="2400" dirty="0" smtClean="0"/>
              <a:t>Using real time analytics requires a query interface.</a:t>
            </a:r>
          </a:p>
          <a:p>
            <a:pPr marL="342900" indent="-342900">
              <a:buAutoNum type="arabicPeriod"/>
            </a:pPr>
            <a:r>
              <a:rPr lang="en-US" sz="2400" dirty="0" smtClean="0"/>
              <a:t>Reacting to incoming events requires transactions.</a:t>
            </a:r>
          </a:p>
          <a:p>
            <a:endParaRPr lang="en-US" dirty="0"/>
          </a:p>
        </p:txBody>
      </p:sp>
      <p:sp>
        <p:nvSpPr>
          <p:cNvPr id="6" name="TextBox 5"/>
          <p:cNvSpPr txBox="1"/>
          <p:nvPr/>
        </p:nvSpPr>
        <p:spPr>
          <a:xfrm>
            <a:off x="453519" y="3936784"/>
            <a:ext cx="8423985" cy="461665"/>
          </a:xfrm>
          <a:prstGeom prst="rect">
            <a:avLst/>
          </a:prstGeom>
          <a:noFill/>
        </p:spPr>
        <p:txBody>
          <a:bodyPr wrap="square" rtlCol="0">
            <a:spAutoFit/>
          </a:bodyPr>
          <a:lstStyle/>
          <a:p>
            <a:r>
              <a:rPr lang="en-US" sz="2400" dirty="0" smtClean="0"/>
              <a:t>State + Query + Transactions = OLTP</a:t>
            </a:r>
            <a:endParaRPr lang="en-US" sz="2400" dirty="0"/>
          </a:p>
        </p:txBody>
      </p:sp>
      <p:cxnSp>
        <p:nvCxnSpPr>
          <p:cNvPr id="8" name="Straight Connector 7"/>
          <p:cNvCxnSpPr/>
          <p:nvPr/>
        </p:nvCxnSpPr>
        <p:spPr>
          <a:xfrm>
            <a:off x="605919" y="3758764"/>
            <a:ext cx="8271585" cy="237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extLst/>
          </p:nvPr>
        </p:nvGraphicFramePr>
        <p:xfrm>
          <a:off x="453519" y="1012156"/>
          <a:ext cx="2067640" cy="1136761"/>
        </p:xfrm>
        <a:graphic>
          <a:graphicData uri="http://schemas.openxmlformats.org/drawingml/2006/table">
            <a:tbl>
              <a:tblPr firstRow="1" bandRow="1">
                <a:tableStyleId>{2D5ABB26-0587-4C30-8999-92F81FD0307C}</a:tableStyleId>
              </a:tblPr>
              <a:tblGrid>
                <a:gridCol w="2067640"/>
              </a:tblGrid>
              <a:tr h="392555">
                <a:tc>
                  <a:txBody>
                    <a:bodyPr/>
                    <a:lstStyle/>
                    <a:p>
                      <a:pPr algn="ctr"/>
                      <a:r>
                        <a:rPr lang="en-US" sz="1600" b="1" dirty="0" smtClean="0"/>
                        <a:t>Fast</a:t>
                      </a:r>
                      <a:endParaRPr lang="en-US" sz="1600"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6DD68"/>
                    </a:solidFill>
                  </a:tcPr>
                </a:tc>
              </a:tr>
              <a:tr h="372103">
                <a:tc>
                  <a:txBody>
                    <a:bodyPr/>
                    <a:lstStyle/>
                    <a:p>
                      <a:pPr algn="ctr"/>
                      <a:r>
                        <a:rPr lang="en-US" sz="1600" b="0" dirty="0" smtClean="0"/>
                        <a:t>Streaming Analytics</a:t>
                      </a:r>
                      <a:endParaRPr lang="en-US" sz="1600" b="0" i="1" baseline="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dash"/>
                      <a:round/>
                      <a:headEnd type="none" w="med" len="med"/>
                      <a:tailEnd type="none" w="med" len="med"/>
                    </a:lnB>
                    <a:solidFill>
                      <a:srgbClr val="B6DD68"/>
                    </a:solidFill>
                  </a:tcPr>
                </a:tc>
              </a:tr>
              <a:tr h="372103">
                <a:tc>
                  <a:txBody>
                    <a:bodyPr/>
                    <a:lstStyle/>
                    <a:p>
                      <a:pPr algn="ctr"/>
                      <a:r>
                        <a:rPr lang="en-US" sz="1600" b="0" dirty="0" smtClean="0"/>
                        <a:t>Transaction Processing</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dash"/>
                      <a:round/>
                      <a:headEnd type="none" w="med" len="med"/>
                      <a:tailEnd type="none" w="med" len="med"/>
                    </a:lnT>
                    <a:lnB w="12700" cap="flat" cmpd="sng" algn="ctr">
                      <a:solidFill>
                        <a:scrgbClr r="0" g="0" b="0"/>
                      </a:solidFill>
                      <a:prstDash val="solid"/>
                      <a:round/>
                      <a:headEnd type="none" w="med" len="med"/>
                      <a:tailEnd type="none" w="med" len="med"/>
                    </a:lnB>
                    <a:solidFill>
                      <a:srgbClr val="B6DD68"/>
                    </a:solidFill>
                  </a:tcPr>
                </a:tc>
              </a:tr>
            </a:tbl>
          </a:graphicData>
        </a:graphic>
      </p:graphicFrame>
    </p:spTree>
    <p:extLst>
      <p:ext uri="{BB962C8B-B14F-4D97-AF65-F5344CB8AC3E}">
        <p14:creationId xmlns:p14="http://schemas.microsoft.com/office/powerpoint/2010/main" val="5318085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1CDBD45-6F02-E84E-8941-3E1B79A47335}" type="slidenum">
              <a:rPr lang="en-US" smtClean="0"/>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25257060"/>
              </p:ext>
            </p:extLst>
          </p:nvPr>
        </p:nvGraphicFramePr>
        <p:xfrm>
          <a:off x="1054633" y="850953"/>
          <a:ext cx="7131651" cy="2252220"/>
        </p:xfrm>
        <a:graphic>
          <a:graphicData uri="http://schemas.openxmlformats.org/drawingml/2006/table">
            <a:tbl>
              <a:tblPr firstRow="1" bandRow="1">
                <a:tableStyleId>{2D5ABB26-0587-4C30-8999-92F81FD0307C}</a:tableStyleId>
              </a:tblPr>
              <a:tblGrid>
                <a:gridCol w="2377217"/>
                <a:gridCol w="2377217"/>
                <a:gridCol w="2377217"/>
              </a:tblGrid>
              <a:tr h="701164">
                <a:tc>
                  <a:txBody>
                    <a:bodyPr/>
                    <a:lstStyle/>
                    <a:p>
                      <a:pPr algn="ctr"/>
                      <a:r>
                        <a:rPr lang="en-US" b="1" u="none" dirty="0" smtClean="0">
                          <a:solidFill>
                            <a:schemeClr val="tx2"/>
                          </a:solidFill>
                          <a:latin typeface="Avenir Book"/>
                          <a:cs typeface="Avenir Book"/>
                        </a:rPr>
                        <a:t>Continuous</a:t>
                      </a:r>
                      <a:r>
                        <a:rPr lang="en-US" b="1" u="none" baseline="0" dirty="0" smtClean="0">
                          <a:solidFill>
                            <a:schemeClr val="tx2"/>
                          </a:solidFill>
                          <a:latin typeface="Avenir Book"/>
                          <a:cs typeface="Avenir Book"/>
                        </a:rPr>
                        <a:t> Query</a:t>
                      </a:r>
                      <a:endParaRPr lang="en-US" b="1" u="none" dirty="0">
                        <a:solidFill>
                          <a:schemeClr val="tx2"/>
                        </a:solidFill>
                        <a:latin typeface="Avenir Book"/>
                        <a:cs typeface="Avenir Book"/>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u="none" dirty="0" smtClean="0">
                          <a:solidFill>
                            <a:schemeClr val="tx2"/>
                          </a:solidFill>
                          <a:latin typeface="Avenir Book"/>
                          <a:cs typeface="Avenir Book"/>
                        </a:rPr>
                        <a:t>Transactions</a:t>
                      </a:r>
                      <a:endParaRPr lang="en-US" b="1" u="none" dirty="0">
                        <a:solidFill>
                          <a:schemeClr val="tx2"/>
                        </a:solidFill>
                        <a:latin typeface="Avenir Book"/>
                        <a:cs typeface="Avenir Book"/>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u="none" dirty="0" smtClean="0">
                          <a:solidFill>
                            <a:schemeClr val="tx2"/>
                          </a:solidFill>
                          <a:latin typeface="Avenir Book"/>
                          <a:cs typeface="Avenir Book"/>
                        </a:rPr>
                        <a:t>Transformations</a:t>
                      </a:r>
                      <a:endParaRPr lang="en-US" b="1" u="none" dirty="0">
                        <a:solidFill>
                          <a:schemeClr val="tx2"/>
                        </a:solidFill>
                        <a:latin typeface="Avenir Book"/>
                        <a:cs typeface="Avenir Book"/>
                      </a:endParaRP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1551056">
                <a:tc>
                  <a:txBody>
                    <a:bodyPr/>
                    <a:lstStyle/>
                    <a:p>
                      <a:pPr marL="285750" indent="-285750" algn="l">
                        <a:buFont typeface="Arial"/>
                        <a:buChar char="•"/>
                      </a:pPr>
                      <a:r>
                        <a:rPr lang="en-US" dirty="0" smtClean="0">
                          <a:solidFill>
                            <a:srgbClr val="1F3468"/>
                          </a:solidFill>
                          <a:latin typeface="Avenir Book"/>
                          <a:cs typeface="Avenir Book"/>
                        </a:rPr>
                        <a:t>Materialized</a:t>
                      </a:r>
                      <a:r>
                        <a:rPr lang="en-US" baseline="0" dirty="0" smtClean="0">
                          <a:solidFill>
                            <a:srgbClr val="1F3468"/>
                          </a:solidFill>
                          <a:latin typeface="Avenir Book"/>
                          <a:cs typeface="Avenir Book"/>
                        </a:rPr>
                        <a:t> Views</a:t>
                      </a:r>
                    </a:p>
                    <a:p>
                      <a:pPr marL="285750" indent="-285750" algn="l">
                        <a:buFont typeface="Arial"/>
                        <a:buChar char="•"/>
                      </a:pPr>
                      <a:r>
                        <a:rPr lang="en-US" baseline="0" dirty="0" smtClean="0">
                          <a:solidFill>
                            <a:srgbClr val="1F3468"/>
                          </a:solidFill>
                          <a:latin typeface="Avenir Book"/>
                          <a:cs typeface="Avenir Book"/>
                        </a:rPr>
                        <a:t>Capped Tables</a:t>
                      </a:r>
                    </a:p>
                    <a:p>
                      <a:pPr marL="285750" indent="-285750" algn="l">
                        <a:buFont typeface="Arial"/>
                        <a:buChar char="•"/>
                      </a:pPr>
                      <a:r>
                        <a:rPr lang="en-US" baseline="0" dirty="0" smtClean="0">
                          <a:solidFill>
                            <a:srgbClr val="1F3468"/>
                          </a:solidFill>
                          <a:latin typeface="Avenir Book"/>
                          <a:cs typeface="Avenir Book"/>
                        </a:rPr>
                        <a:t>Ranking Indexes</a:t>
                      </a:r>
                    </a:p>
                    <a:p>
                      <a:pPr marL="285750" indent="-285750" algn="l">
                        <a:buFont typeface="Arial"/>
                        <a:buChar char="•"/>
                      </a:pPr>
                      <a:r>
                        <a:rPr lang="en-US" baseline="0" dirty="0" smtClean="0">
                          <a:solidFill>
                            <a:srgbClr val="1F3468"/>
                          </a:solidFill>
                          <a:latin typeface="Avenir Book"/>
                          <a:cs typeface="Avenir Book"/>
                        </a:rPr>
                        <a:t>Per-event Java + SQL</a:t>
                      </a:r>
                      <a:endParaRPr lang="en-US" dirty="0">
                        <a:solidFill>
                          <a:srgbClr val="1F3468"/>
                        </a:solidFill>
                        <a:latin typeface="Avenir Book"/>
                        <a:cs typeface="Avenir Book"/>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a:buChar char="•"/>
                      </a:pPr>
                      <a:r>
                        <a:rPr lang="en-US" baseline="0" dirty="0" smtClean="0">
                          <a:solidFill>
                            <a:srgbClr val="1F3468"/>
                          </a:solidFill>
                          <a:latin typeface="Avenir Book"/>
                          <a:cs typeface="Avenir Book"/>
                        </a:rPr>
                        <a:t>ACID processing</a:t>
                      </a:r>
                    </a:p>
                    <a:p>
                      <a:pPr marL="285750" indent="-285750" algn="l">
                        <a:buFont typeface="Arial"/>
                        <a:buChar char="•"/>
                      </a:pPr>
                      <a:r>
                        <a:rPr lang="en-US" i="0" baseline="0" dirty="0" smtClean="0">
                          <a:solidFill>
                            <a:srgbClr val="1F3468"/>
                          </a:solidFill>
                          <a:latin typeface="Avenir Book"/>
                          <a:cs typeface="Avenir Book"/>
                        </a:rPr>
                        <a:t>Millisecond latency </a:t>
                      </a:r>
                      <a:r>
                        <a:rPr lang="en-US" i="0" baseline="0" dirty="0" smtClean="0">
                          <a:solidFill>
                            <a:srgbClr val="1F3468"/>
                          </a:solidFill>
                          <a:latin typeface="Avenir Book"/>
                          <a:cs typeface="Avenir Book"/>
                        </a:rPr>
                        <a:t>responses</a:t>
                      </a:r>
                      <a:endParaRPr lang="en-US" i="1" baseline="0" dirty="0" smtClean="0">
                        <a:solidFill>
                          <a:srgbClr val="1F3468"/>
                        </a:solidFill>
                        <a:latin typeface="Avenir Book"/>
                        <a:cs typeface="Avenir Book"/>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a:buChar char="•"/>
                      </a:pPr>
                      <a:r>
                        <a:rPr lang="en-US" dirty="0" smtClean="0">
                          <a:solidFill>
                            <a:srgbClr val="1F3468"/>
                          </a:solidFill>
                          <a:latin typeface="Avenir Book"/>
                          <a:cs typeface="Avenir Book"/>
                        </a:rPr>
                        <a:t>Loaders/Importers</a:t>
                      </a:r>
                    </a:p>
                    <a:p>
                      <a:pPr marL="285750" indent="-285750" algn="l">
                        <a:buFont typeface="Arial"/>
                        <a:buChar char="•"/>
                      </a:pPr>
                      <a:r>
                        <a:rPr lang="en-US" dirty="0" smtClean="0">
                          <a:solidFill>
                            <a:srgbClr val="1F3468"/>
                          </a:solidFill>
                          <a:latin typeface="Avenir Book"/>
                          <a:cs typeface="Avenir Book"/>
                        </a:rPr>
                        <a:t>Export</a:t>
                      </a:r>
                      <a:r>
                        <a:rPr lang="en-US" baseline="0" dirty="0" smtClean="0">
                          <a:solidFill>
                            <a:srgbClr val="1F3468"/>
                          </a:solidFill>
                          <a:latin typeface="Avenir Book"/>
                          <a:cs typeface="Avenir Book"/>
                        </a:rPr>
                        <a:t> Connectors</a:t>
                      </a:r>
                      <a:endParaRPr lang="en-US" baseline="0" dirty="0">
                        <a:solidFill>
                          <a:srgbClr val="1F3468"/>
                        </a:solidFill>
                        <a:latin typeface="Avenir Book"/>
                        <a:cs typeface="Avenir Book"/>
                      </a:endParaRPr>
                    </a:p>
                    <a:p>
                      <a:pPr marL="285750" indent="-285750" algn="l">
                        <a:buFont typeface="Arial"/>
                        <a:buChar char="•"/>
                      </a:pPr>
                      <a:r>
                        <a:rPr lang="en-US" baseline="0" dirty="0" smtClean="0">
                          <a:solidFill>
                            <a:srgbClr val="1F3468"/>
                          </a:solidFill>
                          <a:latin typeface="Avenir Book"/>
                          <a:cs typeface="Avenir Book"/>
                        </a:rPr>
                        <a:t>State for </a:t>
                      </a:r>
                      <a:r>
                        <a:rPr lang="en-US" baseline="0" dirty="0" err="1" smtClean="0">
                          <a:solidFill>
                            <a:srgbClr val="1F3468"/>
                          </a:solidFill>
                          <a:latin typeface="Avenir Book"/>
                          <a:cs typeface="Avenir Book"/>
                        </a:rPr>
                        <a:t>sessionization</a:t>
                      </a:r>
                      <a:r>
                        <a:rPr lang="en-US" baseline="0" dirty="0" smtClean="0">
                          <a:solidFill>
                            <a:srgbClr val="1F3468"/>
                          </a:solidFill>
                          <a:latin typeface="Avenir Book"/>
                          <a:cs typeface="Avenir Book"/>
                        </a:rPr>
                        <a:t>, enrichment</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82322453"/>
              </p:ext>
            </p:extLst>
          </p:nvPr>
        </p:nvGraphicFramePr>
        <p:xfrm>
          <a:off x="1054633" y="3540189"/>
          <a:ext cx="7131652" cy="741680"/>
        </p:xfrm>
        <a:graphic>
          <a:graphicData uri="http://schemas.openxmlformats.org/drawingml/2006/table">
            <a:tbl>
              <a:tblPr firstRow="1" bandRow="1">
                <a:tableStyleId>{5C22544A-7EE6-4342-B048-85BDC9FD1C3A}</a:tableStyleId>
              </a:tblPr>
              <a:tblGrid>
                <a:gridCol w="1782913"/>
                <a:gridCol w="1782913"/>
                <a:gridCol w="1782913"/>
                <a:gridCol w="1782913"/>
              </a:tblGrid>
              <a:tr h="370840">
                <a:tc gridSpan="4">
                  <a:txBody>
                    <a:bodyPr/>
                    <a:lstStyle/>
                    <a:p>
                      <a:pPr algn="ctr"/>
                      <a:r>
                        <a:rPr lang="en-US" dirty="0" smtClean="0"/>
                        <a:t>VoltDB</a:t>
                      </a:r>
                      <a:r>
                        <a:rPr lang="en-US" baseline="0" dirty="0" smtClean="0"/>
                        <a:t> </a:t>
                      </a:r>
                      <a:r>
                        <a:rPr lang="en-US" baseline="0" dirty="0" smtClean="0"/>
                        <a:t>Architecture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algn="ctr"/>
                      <a:r>
                        <a:rPr lang="en-US" dirty="0" smtClean="0"/>
                        <a:t>Commodity HW</a:t>
                      </a:r>
                      <a:endParaRPr lang="en-US" dirty="0"/>
                    </a:p>
                  </a:txBody>
                  <a:tcPr/>
                </a:tc>
                <a:tc>
                  <a:txBody>
                    <a:bodyPr/>
                    <a:lstStyle/>
                    <a:p>
                      <a:pPr algn="ctr"/>
                      <a:r>
                        <a:rPr lang="en-US" baseline="0" dirty="0" smtClean="0"/>
                        <a:t>HA + ACID</a:t>
                      </a:r>
                      <a:endParaRPr lang="en-US" dirty="0"/>
                    </a:p>
                  </a:txBody>
                  <a:tcPr/>
                </a:tc>
                <a:tc>
                  <a:txBody>
                    <a:bodyPr/>
                    <a:lstStyle/>
                    <a:p>
                      <a:pPr algn="ctr"/>
                      <a:r>
                        <a:rPr lang="en-US" baseline="0" dirty="0" smtClean="0"/>
                        <a:t>Scale-out</a:t>
                      </a:r>
                      <a:endParaRPr lang="en-US" dirty="0"/>
                    </a:p>
                  </a:txBody>
                  <a:tcPr/>
                </a:tc>
                <a:tc>
                  <a:txBody>
                    <a:bodyPr/>
                    <a:lstStyle/>
                    <a:p>
                      <a:pPr algn="ctr"/>
                      <a:r>
                        <a:rPr lang="en-US" dirty="0" smtClean="0"/>
                        <a:t>VM-friendly</a:t>
                      </a:r>
                      <a:endParaRPr lang="en-US" dirty="0"/>
                    </a:p>
                  </a:txBody>
                  <a:tcPr/>
                </a:tc>
              </a:tr>
            </a:tbl>
          </a:graphicData>
        </a:graphic>
      </p:graphicFrame>
    </p:spTree>
    <p:extLst>
      <p:ext uri="{BB962C8B-B14F-4D97-AF65-F5344CB8AC3E}">
        <p14:creationId xmlns:p14="http://schemas.microsoft.com/office/powerpoint/2010/main" val="128228278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Materialized views</a:t>
            </a:r>
            <a:endParaRPr lang="en-US" dirty="0"/>
          </a:p>
        </p:txBody>
      </p:sp>
      <p:sp>
        <p:nvSpPr>
          <p:cNvPr id="3" name="Content Placeholder 2"/>
          <p:cNvSpPr>
            <a:spLocks noGrp="1"/>
          </p:cNvSpPr>
          <p:nvPr>
            <p:ph sz="half" idx="1"/>
          </p:nvPr>
        </p:nvSpPr>
        <p:spPr>
          <a:xfrm>
            <a:off x="457200" y="1200151"/>
            <a:ext cx="4038600" cy="2258169"/>
          </a:xfrm>
        </p:spPr>
        <p:txBody>
          <a:bodyPr/>
          <a:lstStyle/>
          <a:p>
            <a:r>
              <a:rPr lang="en-US" sz="2400" dirty="0" smtClean="0"/>
              <a:t>Declarative SQL</a:t>
            </a:r>
          </a:p>
          <a:p>
            <a:r>
              <a:rPr lang="en-US" sz="2400" dirty="0" smtClean="0"/>
              <a:t>Fully transactional</a:t>
            </a:r>
          </a:p>
          <a:p>
            <a:r>
              <a:rPr lang="en-US" sz="2400" dirty="0" smtClean="0"/>
              <a:t>Supports ad-hoc query</a:t>
            </a:r>
          </a:p>
          <a:p>
            <a:pPr marL="0" indent="0">
              <a:buNone/>
            </a:pPr>
            <a:endParaRPr lang="en-US" sz="2400" dirty="0"/>
          </a:p>
        </p:txBody>
      </p:sp>
      <p:sp>
        <p:nvSpPr>
          <p:cNvPr id="5" name="Slide Number Placeholder 4"/>
          <p:cNvSpPr>
            <a:spLocks noGrp="1"/>
          </p:cNvSpPr>
          <p:nvPr>
            <p:ph type="sldNum" sz="quarter" idx="12"/>
          </p:nvPr>
        </p:nvSpPr>
        <p:spPr/>
        <p:txBody>
          <a:bodyPr/>
          <a:lstStyle/>
          <a:p>
            <a:fld id="{71CDBD45-6F02-E84E-8941-3E1B79A47335}" type="slidenum">
              <a:rPr lang="en-US" smtClean="0"/>
              <a:t>9</a:t>
            </a:fld>
            <a:endParaRPr lang="en-US"/>
          </a:p>
        </p:txBody>
      </p:sp>
      <p:pic>
        <p:nvPicPr>
          <p:cNvPr id="7" name="Picture 6" descr="Screen Shot 2015-04-22 at 12.5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584" y="365345"/>
            <a:ext cx="3697452" cy="3092975"/>
          </a:xfrm>
          <a:prstGeom prst="rect">
            <a:avLst/>
          </a:prstGeom>
        </p:spPr>
      </p:pic>
      <p:sp>
        <p:nvSpPr>
          <p:cNvPr id="8" name="Rectangle 7"/>
          <p:cNvSpPr/>
          <p:nvPr/>
        </p:nvSpPr>
        <p:spPr>
          <a:xfrm>
            <a:off x="4907687" y="3555767"/>
            <a:ext cx="3686072" cy="1169551"/>
          </a:xfrm>
          <a:prstGeom prst="rect">
            <a:avLst/>
          </a:prstGeom>
        </p:spPr>
        <p:txBody>
          <a:bodyPr wrap="square">
            <a:spAutoFit/>
          </a:bodyPr>
          <a:lstStyle/>
          <a:p>
            <a:r>
              <a:rPr lang="en-US" sz="1400" dirty="0">
                <a:latin typeface="Inconsolata"/>
                <a:cs typeface="Inconsolata"/>
              </a:rPr>
              <a:t>CREATE VIEW </a:t>
            </a:r>
            <a:r>
              <a:rPr lang="en-US" sz="1400" dirty="0" err="1">
                <a:latin typeface="Inconsolata"/>
                <a:cs typeface="Inconsolata"/>
              </a:rPr>
              <a:t>registrations_by_zipcode</a:t>
            </a:r>
            <a:r>
              <a:rPr lang="en-US" sz="1400" dirty="0">
                <a:latin typeface="Inconsolata"/>
                <a:cs typeface="Inconsolata"/>
              </a:rPr>
              <a:t> (</a:t>
            </a:r>
          </a:p>
          <a:p>
            <a:r>
              <a:rPr lang="en-US" sz="1400" dirty="0">
                <a:latin typeface="Inconsolata"/>
                <a:cs typeface="Inconsolata"/>
              </a:rPr>
              <a:t>    </a:t>
            </a:r>
            <a:r>
              <a:rPr lang="en-US" sz="1400" dirty="0" err="1">
                <a:latin typeface="Inconsolata"/>
                <a:cs typeface="Inconsolata"/>
              </a:rPr>
              <a:t>zipcode</a:t>
            </a:r>
            <a:r>
              <a:rPr lang="en-US" sz="1400" dirty="0">
                <a:latin typeface="Inconsolata"/>
                <a:cs typeface="Inconsolata"/>
              </a:rPr>
              <a:t>, </a:t>
            </a:r>
            <a:r>
              <a:rPr lang="en-US" sz="1400" dirty="0" err="1">
                <a:latin typeface="Inconsolata"/>
                <a:cs typeface="Inconsolata"/>
              </a:rPr>
              <a:t>registered_voters</a:t>
            </a:r>
            <a:endParaRPr lang="en-US" sz="1400" dirty="0">
              <a:latin typeface="Inconsolata"/>
              <a:cs typeface="Inconsolata"/>
            </a:endParaRPr>
          </a:p>
          <a:p>
            <a:r>
              <a:rPr lang="en-US" sz="1400" dirty="0">
                <a:latin typeface="Inconsolata"/>
                <a:cs typeface="Inconsolata"/>
              </a:rPr>
              <a:t>) AS</a:t>
            </a:r>
          </a:p>
          <a:p>
            <a:r>
              <a:rPr lang="en-US" sz="1400" dirty="0">
                <a:latin typeface="Inconsolata"/>
                <a:cs typeface="Inconsolata"/>
              </a:rPr>
              <a:t>SELECT </a:t>
            </a:r>
            <a:r>
              <a:rPr lang="en-US" sz="1400" dirty="0" err="1">
                <a:latin typeface="Inconsolata"/>
                <a:cs typeface="Inconsolata"/>
              </a:rPr>
              <a:t>zipcode</a:t>
            </a:r>
            <a:r>
              <a:rPr lang="en-US" sz="1400" dirty="0">
                <a:latin typeface="Inconsolata"/>
                <a:cs typeface="Inconsolata"/>
              </a:rPr>
              <a:t>, count(*) from voters where registration=1 GROUP BY </a:t>
            </a:r>
            <a:r>
              <a:rPr lang="en-US" sz="1400" dirty="0" err="1">
                <a:latin typeface="Inconsolata"/>
                <a:cs typeface="Inconsolata"/>
              </a:rPr>
              <a:t>zipcode</a:t>
            </a:r>
            <a:r>
              <a:rPr lang="en-US" sz="1400" dirty="0">
                <a:latin typeface="Inconsolata"/>
                <a:cs typeface="Inconsolata"/>
              </a:rPr>
              <a:t>;</a:t>
            </a:r>
          </a:p>
        </p:txBody>
      </p:sp>
    </p:spTree>
    <p:extLst>
      <p:ext uri="{BB962C8B-B14F-4D97-AF65-F5344CB8AC3E}">
        <p14:creationId xmlns:p14="http://schemas.microsoft.com/office/powerpoint/2010/main" val="2080069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VoltDB - template with new logo and identity">
  <a:themeElements>
    <a:clrScheme name="Custom 1">
      <a:dk1>
        <a:srgbClr val="1B2152"/>
      </a:dk1>
      <a:lt1>
        <a:sysClr val="window" lastClr="FFFFFF"/>
      </a:lt1>
      <a:dk2>
        <a:srgbClr val="1F3468"/>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VoltDB - template with new logo and identity.potx</Template>
  <TotalTime>0</TotalTime>
  <Words>1346</Words>
  <Application>Microsoft Office PowerPoint</Application>
  <PresentationFormat>On-screen Show (16:9)</PresentationFormat>
  <Paragraphs>307</Paragraphs>
  <Slides>27</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ＭＳ Ｐゴシック</vt:lpstr>
      <vt:lpstr>Arial</vt:lpstr>
      <vt:lpstr>Avenir Black</vt:lpstr>
      <vt:lpstr>Avenir Book</vt:lpstr>
      <vt:lpstr>Avenir Light</vt:lpstr>
      <vt:lpstr>Calibri</vt:lpstr>
      <vt:lpstr>Courier New</vt:lpstr>
      <vt:lpstr>Helvetica</vt:lpstr>
      <vt:lpstr>Inconsolata</vt:lpstr>
      <vt:lpstr>Lato</vt:lpstr>
      <vt:lpstr>Lato Hairline</vt:lpstr>
      <vt:lpstr>Lato Light</vt:lpstr>
      <vt:lpstr>Menlo Regular</vt:lpstr>
      <vt:lpstr>Wingdings</vt:lpstr>
      <vt:lpstr>VoltDB - template with new logo and identity</vt:lpstr>
      <vt:lpstr>How to Build Real-Time Streaming Analytics with an In-memory, Scale-out SQL Database</vt:lpstr>
      <vt:lpstr>Our Speaker</vt:lpstr>
      <vt:lpstr>agenda</vt:lpstr>
      <vt:lpstr>PowerPoint Presentation</vt:lpstr>
      <vt:lpstr> DATA ARCHITECTURE FOR FAST + BIG DATA</vt:lpstr>
      <vt:lpstr>PowerPoint Presentation</vt:lpstr>
      <vt:lpstr>Modern oltp</vt:lpstr>
      <vt:lpstr>PowerPoint Presentation</vt:lpstr>
      <vt:lpstr>Materialized views</vt:lpstr>
      <vt:lpstr>MV For streaming aggregation</vt:lpstr>
      <vt:lpstr>Materialized views with acid transactions</vt:lpstr>
      <vt:lpstr>Capped collections</vt:lpstr>
      <vt:lpstr>Ranking indexes for leaderboards</vt:lpstr>
      <vt:lpstr>SQL support</vt:lpstr>
      <vt:lpstr>Combined java + sql</vt:lpstr>
      <vt:lpstr>ACID processing</vt:lpstr>
      <vt:lpstr>Acid matters</vt:lpstr>
      <vt:lpstr>Performance – millisecond per-event responses</vt:lpstr>
      <vt:lpstr>Integrating Data Sources with VoltDB</vt:lpstr>
      <vt:lpstr>Voltdb export UI</vt:lpstr>
      <vt:lpstr>Integrating voltdb with export targets</vt:lpstr>
      <vt:lpstr>Extensible open source api</vt:lpstr>
      <vt:lpstr>Review</vt:lpstr>
      <vt:lpstr>Bigger picture</vt:lpstr>
      <vt:lpstr>PowerPoint Presentation</vt:lpstr>
      <vt:lpstr>Questions?</vt:lpstr>
      <vt:lpstr>Thank you!</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2014-11-06T15:05:12Z</dcterms:created>
  <dcterms:modified xsi:type="dcterms:W3CDTF">2015-04-23T15:02:25Z</dcterms:modified>
  <cp:category/>
</cp:coreProperties>
</file>