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5"/>
    <p:sldMasterId id="2147483798" r:id="rId6"/>
  </p:sldMasterIdLst>
  <p:notesMasterIdLst>
    <p:notesMasterId r:id="rId29"/>
  </p:notesMasterIdLst>
  <p:handoutMasterIdLst>
    <p:handoutMasterId r:id="rId30"/>
  </p:handoutMasterIdLst>
  <p:sldIdLst>
    <p:sldId id="256" r:id="rId7"/>
    <p:sldId id="360" r:id="rId8"/>
    <p:sldId id="362" r:id="rId9"/>
    <p:sldId id="386" r:id="rId10"/>
    <p:sldId id="385" r:id="rId11"/>
    <p:sldId id="368" r:id="rId12"/>
    <p:sldId id="369" r:id="rId13"/>
    <p:sldId id="370" r:id="rId14"/>
    <p:sldId id="371" r:id="rId15"/>
    <p:sldId id="387" r:id="rId16"/>
    <p:sldId id="388" r:id="rId17"/>
    <p:sldId id="392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94" r:id="rId28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ct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ct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ct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ct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rene O'Brien" initials="" lastIdx="19" clrIdx="0"/>
  <p:cmAuthor id="1" name="Jacobsen, Kathy" initials="KJ" lastIdx="3" clrIdx="1"/>
  <p:cmAuthor id="2" name="Biplab Batabyal" initials="BB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D1C24"/>
    <a:srgbClr val="FFD400"/>
    <a:srgbClr val="254EA2"/>
    <a:srgbClr val="FFFFFF"/>
    <a:srgbClr val="CCCCCC"/>
    <a:srgbClr val="D9D9D9"/>
    <a:srgbClr val="FFC000"/>
    <a:srgbClr val="EF00FF"/>
    <a:srgbClr val="469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809" autoAdjust="0"/>
    <p:restoredTop sz="92652" autoAdjust="0"/>
  </p:normalViewPr>
  <p:slideViewPr>
    <p:cSldViewPr snapToGrid="0">
      <p:cViewPr>
        <p:scale>
          <a:sx n="70" d="100"/>
          <a:sy n="70" d="100"/>
        </p:scale>
        <p:origin x="-1620" y="-78"/>
      </p:cViewPr>
      <p:guideLst>
        <p:guide orient="horz" pos="2015"/>
        <p:guide orient="horz" pos="4166"/>
        <p:guide orient="horz" pos="1045"/>
        <p:guide pos="5557"/>
        <p:guide pos="2132"/>
        <p:guide pos="213"/>
        <p:guide pos="1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80952380952399"/>
          <c:y val="8.3932853717026523E-2"/>
          <c:w val="0.553968253968254"/>
          <c:h val="0.83693045563549207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Speed</c:v>
                </c:pt>
              </c:strCache>
            </c:strRef>
          </c:tx>
          <c:spPr>
            <a:solidFill>
              <a:schemeClr val="accent1"/>
            </a:solidFill>
            <a:ln w="179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4"/>
              </a:solidFill>
              <a:ln w="1794">
                <a:noFill/>
                <a:prstDash val="solid"/>
              </a:ln>
            </c:spPr>
          </c:dPt>
          <c:dPt>
            <c:idx val="1"/>
            <c:bubble3D val="0"/>
            <c:spPr>
              <a:solidFill>
                <a:schemeClr val="accent6"/>
              </a:solidFill>
              <a:ln w="1794">
                <a:noFill/>
                <a:prstDash val="solid"/>
              </a:ln>
            </c:spPr>
          </c:dPt>
          <c:cat>
            <c:strRef>
              <c:f>Sheet1!$B$1:$C$1</c:f>
              <c:strCache>
                <c:ptCount val="2"/>
                <c:pt idx="0">
                  <c:v>Days</c:v>
                </c:pt>
                <c:pt idx="1">
                  <c:v>Hours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3589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254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80952380952399"/>
          <c:y val="8.3932853717026634E-2"/>
          <c:w val="0.553968253968254"/>
          <c:h val="0.83693045563549306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Speed</c:v>
                </c:pt>
              </c:strCache>
            </c:strRef>
          </c:tx>
          <c:spPr>
            <a:solidFill>
              <a:schemeClr val="accent1"/>
            </a:solidFill>
            <a:ln w="179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4"/>
              </a:solidFill>
              <a:ln w="1794">
                <a:noFill/>
                <a:prstDash val="solid"/>
              </a:ln>
            </c:spPr>
          </c:dPt>
          <c:dPt>
            <c:idx val="1"/>
            <c:bubble3D val="0"/>
            <c:spPr>
              <a:solidFill>
                <a:srgbClr val="6D6F71"/>
              </a:solidFill>
              <a:ln w="1794">
                <a:noFill/>
                <a:prstDash val="solid"/>
              </a:ln>
            </c:spPr>
          </c:dPt>
          <c:cat>
            <c:strRef>
              <c:f>Sheet1!$B$1:$C$1</c:f>
              <c:strCache>
                <c:ptCount val="2"/>
                <c:pt idx="0">
                  <c:v>Days</c:v>
                </c:pt>
                <c:pt idx="1">
                  <c:v>Hours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3589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254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80952380952399"/>
          <c:y val="8.3932853717026717E-2"/>
          <c:w val="0.553968253968254"/>
          <c:h val="0.83693045563549306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Speed</c:v>
                </c:pt>
              </c:strCache>
            </c:strRef>
          </c:tx>
          <c:spPr>
            <a:solidFill>
              <a:schemeClr val="accent1"/>
            </a:solidFill>
            <a:ln w="179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4"/>
              </a:solidFill>
              <a:ln w="1794">
                <a:noFill/>
                <a:prstDash val="solid"/>
              </a:ln>
            </c:spPr>
          </c:dPt>
          <c:dPt>
            <c:idx val="1"/>
            <c:bubble3D val="0"/>
            <c:spPr>
              <a:solidFill>
                <a:srgbClr val="6D6F71"/>
              </a:solidFill>
              <a:ln w="1794">
                <a:noFill/>
                <a:prstDash val="solid"/>
              </a:ln>
            </c:spPr>
          </c:dPt>
          <c:cat>
            <c:strRef>
              <c:f>Sheet1!$B$1:$C$1</c:f>
              <c:strCache>
                <c:ptCount val="2"/>
                <c:pt idx="0">
                  <c:v>Days</c:v>
                </c:pt>
                <c:pt idx="1">
                  <c:v>Hours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3589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254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80952380952399"/>
          <c:y val="8.3932853717026829E-2"/>
          <c:w val="0.553968253968254"/>
          <c:h val="0.83693045563549406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Speed</c:v>
                </c:pt>
              </c:strCache>
            </c:strRef>
          </c:tx>
          <c:spPr>
            <a:solidFill>
              <a:schemeClr val="accent1"/>
            </a:solidFill>
            <a:ln w="179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4"/>
              </a:solidFill>
              <a:ln w="1794">
                <a:noFill/>
                <a:prstDash val="solid"/>
              </a:ln>
            </c:spPr>
          </c:dPt>
          <c:dPt>
            <c:idx val="1"/>
            <c:bubble3D val="0"/>
            <c:spPr>
              <a:solidFill>
                <a:srgbClr val="6D6F71"/>
              </a:solidFill>
              <a:ln w="1794">
                <a:noFill/>
                <a:prstDash val="solid"/>
              </a:ln>
            </c:spPr>
          </c:dPt>
          <c:cat>
            <c:strRef>
              <c:f>Sheet1!$B$1:$C$1</c:f>
              <c:strCache>
                <c:ptCount val="2"/>
                <c:pt idx="0">
                  <c:v>Days</c:v>
                </c:pt>
                <c:pt idx="1">
                  <c:v>Hours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3589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254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80952380952399"/>
          <c:y val="8.3932853717026523E-2"/>
          <c:w val="0.553968253968254"/>
          <c:h val="0.83693045563549207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Speed</c:v>
                </c:pt>
              </c:strCache>
            </c:strRef>
          </c:tx>
          <c:spPr>
            <a:solidFill>
              <a:schemeClr val="accent1"/>
            </a:solidFill>
            <a:ln w="179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4"/>
              </a:solidFill>
              <a:ln w="1794">
                <a:noFill/>
                <a:prstDash val="solid"/>
              </a:ln>
            </c:spPr>
          </c:dPt>
          <c:dPt>
            <c:idx val="1"/>
            <c:bubble3D val="0"/>
            <c:spPr>
              <a:solidFill>
                <a:srgbClr val="6D6F71"/>
              </a:solidFill>
              <a:ln w="1794">
                <a:noFill/>
                <a:prstDash val="solid"/>
              </a:ln>
            </c:spPr>
          </c:dPt>
          <c:cat>
            <c:strRef>
              <c:f>Sheet1!$B$1:$C$1</c:f>
              <c:strCache>
                <c:ptCount val="2"/>
                <c:pt idx="0">
                  <c:v>Days</c:v>
                </c:pt>
                <c:pt idx="1">
                  <c:v>Hours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3589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254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DE410B-CC84-4970-9F79-A5916BBFA635}" type="doc">
      <dgm:prSet loTypeId="urn:microsoft.com/office/officeart/2005/8/layout/radial3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382D081-5804-4087-AAA9-D9AABE27D71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Data Integration Hub</a:t>
          </a:r>
        </a:p>
        <a:p>
          <a:r>
            <a:rPr lang="en-US" sz="1600" dirty="0" smtClean="0">
              <a:solidFill>
                <a:schemeClr val="bg1"/>
              </a:solidFill>
            </a:rPr>
            <a:t>(Publish/ Subscribe)</a:t>
          </a:r>
          <a:endParaRPr lang="en-US" sz="1600" dirty="0">
            <a:solidFill>
              <a:schemeClr val="bg1"/>
            </a:solidFill>
          </a:endParaRPr>
        </a:p>
      </dgm:t>
    </dgm:pt>
    <dgm:pt modelId="{1FBCA6B6-973A-4612-8A94-E9967456C949}" type="parTrans" cxnId="{88641938-A4C4-422E-8C9F-C3BF90CFE7FC}">
      <dgm:prSet/>
      <dgm:spPr/>
      <dgm:t>
        <a:bodyPr/>
        <a:lstStyle/>
        <a:p>
          <a:endParaRPr lang="en-US"/>
        </a:p>
      </dgm:t>
    </dgm:pt>
    <dgm:pt modelId="{42A1CC24-C069-4859-A7B5-811CBE0B8F46}" type="sibTrans" cxnId="{88641938-A4C4-422E-8C9F-C3BF90CFE7FC}">
      <dgm:prSet/>
      <dgm:spPr/>
      <dgm:t>
        <a:bodyPr/>
        <a:lstStyle/>
        <a:p>
          <a:endParaRPr lang="en-US"/>
        </a:p>
      </dgm:t>
    </dgm:pt>
    <dgm:pt modelId="{1D68D5E2-B923-41FF-B7D2-CBCFF07E5D9D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100" dirty="0" smtClean="0"/>
            <a:t>Define Topic</a:t>
          </a:r>
          <a:endParaRPr lang="en-US" sz="1100" dirty="0"/>
        </a:p>
      </dgm:t>
    </dgm:pt>
    <dgm:pt modelId="{67A31810-4F31-4EDD-8252-2BD59A89A15A}" type="parTrans" cxnId="{4405F7BB-031E-4AC1-9D72-DB2A5FB216F8}">
      <dgm:prSet/>
      <dgm:spPr/>
      <dgm:t>
        <a:bodyPr/>
        <a:lstStyle/>
        <a:p>
          <a:endParaRPr lang="en-US"/>
        </a:p>
      </dgm:t>
    </dgm:pt>
    <dgm:pt modelId="{99B635F4-5C61-4F43-A241-C61067327FAB}" type="sibTrans" cxnId="{4405F7BB-031E-4AC1-9D72-DB2A5FB216F8}">
      <dgm:prSet/>
      <dgm:spPr/>
      <dgm:t>
        <a:bodyPr/>
        <a:lstStyle/>
        <a:p>
          <a:endParaRPr lang="en-US"/>
        </a:p>
      </dgm:t>
    </dgm:pt>
    <dgm:pt modelId="{4480A8F7-E45D-47F0-B8DA-83476254A133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100" dirty="0" smtClean="0"/>
            <a:t>Define Subscribers (Connection properties, Mode, Frequency)</a:t>
          </a:r>
          <a:endParaRPr lang="en-US" sz="1100" dirty="0"/>
        </a:p>
      </dgm:t>
    </dgm:pt>
    <dgm:pt modelId="{06F0F713-4863-4E22-AE38-C4BD7E4531A7}" type="parTrans" cxnId="{46D4A13C-4E10-4317-B867-F68C3BF3FDAB}">
      <dgm:prSet/>
      <dgm:spPr/>
      <dgm:t>
        <a:bodyPr/>
        <a:lstStyle/>
        <a:p>
          <a:endParaRPr lang="en-US"/>
        </a:p>
      </dgm:t>
    </dgm:pt>
    <dgm:pt modelId="{4E4283E7-4096-4C10-AF21-29A79EB66AF9}" type="sibTrans" cxnId="{46D4A13C-4E10-4317-B867-F68C3BF3FDAB}">
      <dgm:prSet/>
      <dgm:spPr/>
      <dgm:t>
        <a:bodyPr/>
        <a:lstStyle/>
        <a:p>
          <a:endParaRPr lang="en-US"/>
        </a:p>
      </dgm:t>
    </dgm:pt>
    <dgm:pt modelId="{4B0A5AB7-8FC3-40D2-988E-9A3BDA785A5F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100" dirty="0" smtClean="0"/>
            <a:t>Define Publishers (Connection properties, Mode, Frequency)</a:t>
          </a:r>
          <a:endParaRPr lang="en-US" sz="1100" dirty="0"/>
        </a:p>
      </dgm:t>
    </dgm:pt>
    <dgm:pt modelId="{AF113BFD-9940-4C6C-B583-C454809D1157}" type="parTrans" cxnId="{1344E0ED-ECB6-4AED-9184-52B819ABD5B7}">
      <dgm:prSet/>
      <dgm:spPr/>
      <dgm:t>
        <a:bodyPr/>
        <a:lstStyle/>
        <a:p>
          <a:endParaRPr lang="en-US"/>
        </a:p>
      </dgm:t>
    </dgm:pt>
    <dgm:pt modelId="{7AF29EBF-CF52-41ED-9EEB-C346FD33CE6E}" type="sibTrans" cxnId="{1344E0ED-ECB6-4AED-9184-52B819ABD5B7}">
      <dgm:prSet/>
      <dgm:spPr/>
      <dgm:t>
        <a:bodyPr/>
        <a:lstStyle/>
        <a:p>
          <a:endParaRPr lang="en-US"/>
        </a:p>
      </dgm:t>
    </dgm:pt>
    <dgm:pt modelId="{96E34BD5-57C2-4F14-806E-B35A2AD00CB2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100" dirty="0" smtClean="0"/>
            <a:t>Define </a:t>
          </a:r>
          <a:r>
            <a:rPr lang="en-US" sz="1050" dirty="0" smtClean="0"/>
            <a:t>Transformation</a:t>
          </a:r>
          <a:r>
            <a:rPr lang="en-US" sz="1100" dirty="0" smtClean="0"/>
            <a:t> and validation rules</a:t>
          </a:r>
          <a:endParaRPr lang="en-US" sz="1100" dirty="0"/>
        </a:p>
      </dgm:t>
    </dgm:pt>
    <dgm:pt modelId="{9EC7A9A8-0639-4A41-A4BA-B270EAB77170}" type="parTrans" cxnId="{A9E2F675-4BEF-48C8-81DD-5FE89D6791DF}">
      <dgm:prSet/>
      <dgm:spPr/>
      <dgm:t>
        <a:bodyPr/>
        <a:lstStyle/>
        <a:p>
          <a:endParaRPr lang="en-US"/>
        </a:p>
      </dgm:t>
    </dgm:pt>
    <dgm:pt modelId="{6ABEB8E4-07B6-4BB9-B0A2-00856910F8AF}" type="sibTrans" cxnId="{A9E2F675-4BEF-48C8-81DD-5FE89D6791DF}">
      <dgm:prSet/>
      <dgm:spPr/>
      <dgm:t>
        <a:bodyPr/>
        <a:lstStyle/>
        <a:p>
          <a:endParaRPr lang="en-US"/>
        </a:p>
      </dgm:t>
    </dgm:pt>
    <dgm:pt modelId="{A71A6C3A-9F07-48DE-AB5E-E17540EF4C88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100" dirty="0" smtClean="0"/>
            <a:t>Define Security &amp; Access Policies</a:t>
          </a:r>
          <a:endParaRPr lang="en-US" sz="1100" dirty="0"/>
        </a:p>
      </dgm:t>
    </dgm:pt>
    <dgm:pt modelId="{F5326FF5-C366-4F31-BA57-F889BDF96837}" type="parTrans" cxnId="{F763E9D8-5E7E-423C-8E06-BE1E8A8E204C}">
      <dgm:prSet/>
      <dgm:spPr/>
      <dgm:t>
        <a:bodyPr/>
        <a:lstStyle/>
        <a:p>
          <a:endParaRPr lang="en-US"/>
        </a:p>
      </dgm:t>
    </dgm:pt>
    <dgm:pt modelId="{FAFE6B7E-D29D-46B0-8501-904EDAF2B84D}" type="sibTrans" cxnId="{F763E9D8-5E7E-423C-8E06-BE1E8A8E204C}">
      <dgm:prSet/>
      <dgm:spPr/>
      <dgm:t>
        <a:bodyPr/>
        <a:lstStyle/>
        <a:p>
          <a:endParaRPr lang="en-US"/>
        </a:p>
      </dgm:t>
    </dgm:pt>
    <dgm:pt modelId="{394E3A5F-A3A6-4AE0-AC10-1EF2A6157094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100" dirty="0" smtClean="0"/>
            <a:t>Deploy (Instantiate persistence and data integration flows)</a:t>
          </a:r>
          <a:endParaRPr lang="en-US" sz="1100" dirty="0"/>
        </a:p>
      </dgm:t>
    </dgm:pt>
    <dgm:pt modelId="{114EA0B2-F882-4998-BA70-D9549323C261}" type="parTrans" cxnId="{CB2FB023-049A-44CD-9DC2-6B5B919BFC21}">
      <dgm:prSet/>
      <dgm:spPr/>
      <dgm:t>
        <a:bodyPr/>
        <a:lstStyle/>
        <a:p>
          <a:endParaRPr lang="en-US"/>
        </a:p>
      </dgm:t>
    </dgm:pt>
    <dgm:pt modelId="{6B1F15A6-9FDC-4D38-A8F3-BE1386EDA01F}" type="sibTrans" cxnId="{CB2FB023-049A-44CD-9DC2-6B5B919BFC21}">
      <dgm:prSet/>
      <dgm:spPr/>
      <dgm:t>
        <a:bodyPr/>
        <a:lstStyle/>
        <a:p>
          <a:endParaRPr lang="en-US"/>
        </a:p>
      </dgm:t>
    </dgm:pt>
    <dgm:pt modelId="{B5366355-BA7C-454B-84F3-4EB96FCC1EC9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100" dirty="0" smtClean="0"/>
            <a:t>Monitor, Govern, Alert &amp; Audit</a:t>
          </a:r>
          <a:endParaRPr lang="en-US" sz="1100" dirty="0"/>
        </a:p>
      </dgm:t>
    </dgm:pt>
    <dgm:pt modelId="{8D7BF87F-0892-4260-A1CA-C3C8E05ABB11}" type="parTrans" cxnId="{90E36DE8-F9E8-48BE-866B-034AA48AAC34}">
      <dgm:prSet/>
      <dgm:spPr/>
      <dgm:t>
        <a:bodyPr/>
        <a:lstStyle/>
        <a:p>
          <a:endParaRPr lang="en-US"/>
        </a:p>
      </dgm:t>
    </dgm:pt>
    <dgm:pt modelId="{A2474997-6AF5-4FC4-8FCD-A1513FFDC4D8}" type="sibTrans" cxnId="{90E36DE8-F9E8-48BE-866B-034AA48AAC34}">
      <dgm:prSet/>
      <dgm:spPr/>
      <dgm:t>
        <a:bodyPr/>
        <a:lstStyle/>
        <a:p>
          <a:endParaRPr lang="en-US"/>
        </a:p>
      </dgm:t>
    </dgm:pt>
    <dgm:pt modelId="{F7040F0C-BE69-4083-92FF-FBEBDAD819A3}" type="pres">
      <dgm:prSet presAssocID="{85DE410B-CC84-4970-9F79-A5916BBFA63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1DB371-DEA0-4CEC-86D1-D14E3AC51460}" type="pres">
      <dgm:prSet presAssocID="{85DE410B-CC84-4970-9F79-A5916BBFA635}" presName="radial" presStyleCnt="0">
        <dgm:presLayoutVars>
          <dgm:animLvl val="ctr"/>
        </dgm:presLayoutVars>
      </dgm:prSet>
      <dgm:spPr/>
    </dgm:pt>
    <dgm:pt modelId="{05F6C61C-3793-4F9E-9EC8-E3F99BAD6BA6}" type="pres">
      <dgm:prSet presAssocID="{C382D081-5804-4087-AAA9-D9AABE27D719}" presName="centerShape" presStyleLbl="vennNode1" presStyleIdx="0" presStyleCnt="8"/>
      <dgm:spPr/>
      <dgm:t>
        <a:bodyPr/>
        <a:lstStyle/>
        <a:p>
          <a:endParaRPr lang="en-US"/>
        </a:p>
      </dgm:t>
    </dgm:pt>
    <dgm:pt modelId="{3A3C4112-95A8-49B4-868C-09F190760DA4}" type="pres">
      <dgm:prSet presAssocID="{1D68D5E2-B923-41FF-B7D2-CBCFF07E5D9D}" presName="node" presStyleLbl="venn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C2C74-A392-4BEB-87B7-9637260366FD}" type="pres">
      <dgm:prSet presAssocID="{4B0A5AB7-8FC3-40D2-988E-9A3BDA785A5F}" presName="node" presStyleLbl="venn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C772A-640B-46F0-8EB8-2E98DDD17038}" type="pres">
      <dgm:prSet presAssocID="{96E34BD5-57C2-4F14-806E-B35A2AD00CB2}" presName="node" presStyleLbl="venn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6F4BE-7DF1-48CB-BF09-C026A3921F6E}" type="pres">
      <dgm:prSet presAssocID="{A71A6C3A-9F07-48DE-AB5E-E17540EF4C88}" presName="node" presStyleLbl="venn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89693-F87D-40BD-838D-6126E2ACBF25}" type="pres">
      <dgm:prSet presAssocID="{4480A8F7-E45D-47F0-B8DA-83476254A133}" presName="node" presStyleLbl="venn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56BB0-E252-46DE-866B-E1B6E006B0EC}" type="pres">
      <dgm:prSet presAssocID="{394E3A5F-A3A6-4AE0-AC10-1EF2A6157094}" presName="node" presStyleLbl="venn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3D091-DC5F-4463-B21B-B17BC16A95D2}" type="pres">
      <dgm:prSet presAssocID="{B5366355-BA7C-454B-84F3-4EB96FCC1EC9}" presName="node" presStyleLbl="venn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DA23C2-1191-45B9-8EB1-A8E43FA04EBF}" type="presOf" srcId="{C382D081-5804-4087-AAA9-D9AABE27D719}" destId="{05F6C61C-3793-4F9E-9EC8-E3F99BAD6BA6}" srcOrd="0" destOrd="0" presId="urn:microsoft.com/office/officeart/2005/8/layout/radial3"/>
    <dgm:cxn modelId="{88641938-A4C4-422E-8C9F-C3BF90CFE7FC}" srcId="{85DE410B-CC84-4970-9F79-A5916BBFA635}" destId="{C382D081-5804-4087-AAA9-D9AABE27D719}" srcOrd="0" destOrd="0" parTransId="{1FBCA6B6-973A-4612-8A94-E9967456C949}" sibTransId="{42A1CC24-C069-4859-A7B5-811CBE0B8F46}"/>
    <dgm:cxn modelId="{EA6A9272-B892-4E6B-8AC3-CB6A67154B54}" type="presOf" srcId="{A71A6C3A-9F07-48DE-AB5E-E17540EF4C88}" destId="{B896F4BE-7DF1-48CB-BF09-C026A3921F6E}" srcOrd="0" destOrd="0" presId="urn:microsoft.com/office/officeart/2005/8/layout/radial3"/>
    <dgm:cxn modelId="{24D2F9D5-B9A1-42A0-AE95-B2E96E361B1B}" type="presOf" srcId="{394E3A5F-A3A6-4AE0-AC10-1EF2A6157094}" destId="{17E56BB0-E252-46DE-866B-E1B6E006B0EC}" srcOrd="0" destOrd="0" presId="urn:microsoft.com/office/officeart/2005/8/layout/radial3"/>
    <dgm:cxn modelId="{CB2FB023-049A-44CD-9DC2-6B5B919BFC21}" srcId="{C382D081-5804-4087-AAA9-D9AABE27D719}" destId="{394E3A5F-A3A6-4AE0-AC10-1EF2A6157094}" srcOrd="5" destOrd="0" parTransId="{114EA0B2-F882-4998-BA70-D9549323C261}" sibTransId="{6B1F15A6-9FDC-4D38-A8F3-BE1386EDA01F}"/>
    <dgm:cxn modelId="{4470EC3F-D73F-4D37-B314-389EBD623AC4}" type="presOf" srcId="{4480A8F7-E45D-47F0-B8DA-83476254A133}" destId="{A6489693-F87D-40BD-838D-6126E2ACBF25}" srcOrd="0" destOrd="0" presId="urn:microsoft.com/office/officeart/2005/8/layout/radial3"/>
    <dgm:cxn modelId="{3B2DD32C-9C28-4590-A293-5ED6A1244C68}" type="presOf" srcId="{1D68D5E2-B923-41FF-B7D2-CBCFF07E5D9D}" destId="{3A3C4112-95A8-49B4-868C-09F190760DA4}" srcOrd="0" destOrd="0" presId="urn:microsoft.com/office/officeart/2005/8/layout/radial3"/>
    <dgm:cxn modelId="{F763E9D8-5E7E-423C-8E06-BE1E8A8E204C}" srcId="{C382D081-5804-4087-AAA9-D9AABE27D719}" destId="{A71A6C3A-9F07-48DE-AB5E-E17540EF4C88}" srcOrd="3" destOrd="0" parTransId="{F5326FF5-C366-4F31-BA57-F889BDF96837}" sibTransId="{FAFE6B7E-D29D-46B0-8501-904EDAF2B84D}"/>
    <dgm:cxn modelId="{4EE44329-7F70-46B7-83FC-2D33B0755E59}" type="presOf" srcId="{85DE410B-CC84-4970-9F79-A5916BBFA635}" destId="{F7040F0C-BE69-4083-92FF-FBEBDAD819A3}" srcOrd="0" destOrd="0" presId="urn:microsoft.com/office/officeart/2005/8/layout/radial3"/>
    <dgm:cxn modelId="{46D4A13C-4E10-4317-B867-F68C3BF3FDAB}" srcId="{C382D081-5804-4087-AAA9-D9AABE27D719}" destId="{4480A8F7-E45D-47F0-B8DA-83476254A133}" srcOrd="4" destOrd="0" parTransId="{06F0F713-4863-4E22-AE38-C4BD7E4531A7}" sibTransId="{4E4283E7-4096-4C10-AF21-29A79EB66AF9}"/>
    <dgm:cxn modelId="{DB5DBE18-8F32-4100-933A-604282C9D9DA}" type="presOf" srcId="{96E34BD5-57C2-4F14-806E-B35A2AD00CB2}" destId="{D05C772A-640B-46F0-8EB8-2E98DDD17038}" srcOrd="0" destOrd="0" presId="urn:microsoft.com/office/officeart/2005/8/layout/radial3"/>
    <dgm:cxn modelId="{90E36DE8-F9E8-48BE-866B-034AA48AAC34}" srcId="{C382D081-5804-4087-AAA9-D9AABE27D719}" destId="{B5366355-BA7C-454B-84F3-4EB96FCC1EC9}" srcOrd="6" destOrd="0" parTransId="{8D7BF87F-0892-4260-A1CA-C3C8E05ABB11}" sibTransId="{A2474997-6AF5-4FC4-8FCD-A1513FFDC4D8}"/>
    <dgm:cxn modelId="{4405F7BB-031E-4AC1-9D72-DB2A5FB216F8}" srcId="{C382D081-5804-4087-AAA9-D9AABE27D719}" destId="{1D68D5E2-B923-41FF-B7D2-CBCFF07E5D9D}" srcOrd="0" destOrd="0" parTransId="{67A31810-4F31-4EDD-8252-2BD59A89A15A}" sibTransId="{99B635F4-5C61-4F43-A241-C61067327FAB}"/>
    <dgm:cxn modelId="{EB2B41ED-2CB0-4973-946C-9DFC2E669EC0}" type="presOf" srcId="{4B0A5AB7-8FC3-40D2-988E-9A3BDA785A5F}" destId="{EA9C2C74-A392-4BEB-87B7-9637260366FD}" srcOrd="0" destOrd="0" presId="urn:microsoft.com/office/officeart/2005/8/layout/radial3"/>
    <dgm:cxn modelId="{49CC3957-5876-4D71-988D-558CF24AAFAC}" type="presOf" srcId="{B5366355-BA7C-454B-84F3-4EB96FCC1EC9}" destId="{7DB3D091-DC5F-4463-B21B-B17BC16A95D2}" srcOrd="0" destOrd="0" presId="urn:microsoft.com/office/officeart/2005/8/layout/radial3"/>
    <dgm:cxn modelId="{A9E2F675-4BEF-48C8-81DD-5FE89D6791DF}" srcId="{C382D081-5804-4087-AAA9-D9AABE27D719}" destId="{96E34BD5-57C2-4F14-806E-B35A2AD00CB2}" srcOrd="2" destOrd="0" parTransId="{9EC7A9A8-0639-4A41-A4BA-B270EAB77170}" sibTransId="{6ABEB8E4-07B6-4BB9-B0A2-00856910F8AF}"/>
    <dgm:cxn modelId="{1344E0ED-ECB6-4AED-9184-52B819ABD5B7}" srcId="{C382D081-5804-4087-AAA9-D9AABE27D719}" destId="{4B0A5AB7-8FC3-40D2-988E-9A3BDA785A5F}" srcOrd="1" destOrd="0" parTransId="{AF113BFD-9940-4C6C-B583-C454809D1157}" sibTransId="{7AF29EBF-CF52-41ED-9EEB-C346FD33CE6E}"/>
    <dgm:cxn modelId="{221FFE41-8023-47E6-9C9D-59054864742A}" type="presParOf" srcId="{F7040F0C-BE69-4083-92FF-FBEBDAD819A3}" destId="{071DB371-DEA0-4CEC-86D1-D14E3AC51460}" srcOrd="0" destOrd="0" presId="urn:microsoft.com/office/officeart/2005/8/layout/radial3"/>
    <dgm:cxn modelId="{C213FEF1-290B-449B-8171-EECBD6ACF2D6}" type="presParOf" srcId="{071DB371-DEA0-4CEC-86D1-D14E3AC51460}" destId="{05F6C61C-3793-4F9E-9EC8-E3F99BAD6BA6}" srcOrd="0" destOrd="0" presId="urn:microsoft.com/office/officeart/2005/8/layout/radial3"/>
    <dgm:cxn modelId="{5AFA853C-A518-4C74-BBCD-44D6E7DD6049}" type="presParOf" srcId="{071DB371-DEA0-4CEC-86D1-D14E3AC51460}" destId="{3A3C4112-95A8-49B4-868C-09F190760DA4}" srcOrd="1" destOrd="0" presId="urn:microsoft.com/office/officeart/2005/8/layout/radial3"/>
    <dgm:cxn modelId="{38210D36-8F93-4D84-88D5-20BEFCB28353}" type="presParOf" srcId="{071DB371-DEA0-4CEC-86D1-D14E3AC51460}" destId="{EA9C2C74-A392-4BEB-87B7-9637260366FD}" srcOrd="2" destOrd="0" presId="urn:microsoft.com/office/officeart/2005/8/layout/radial3"/>
    <dgm:cxn modelId="{459CE0A5-1B9C-45FB-BCAB-9EB5D0F794AD}" type="presParOf" srcId="{071DB371-DEA0-4CEC-86D1-D14E3AC51460}" destId="{D05C772A-640B-46F0-8EB8-2E98DDD17038}" srcOrd="3" destOrd="0" presId="urn:microsoft.com/office/officeart/2005/8/layout/radial3"/>
    <dgm:cxn modelId="{DA69450A-B580-4FF4-8E32-50E99D7F9B9F}" type="presParOf" srcId="{071DB371-DEA0-4CEC-86D1-D14E3AC51460}" destId="{B896F4BE-7DF1-48CB-BF09-C026A3921F6E}" srcOrd="4" destOrd="0" presId="urn:microsoft.com/office/officeart/2005/8/layout/radial3"/>
    <dgm:cxn modelId="{DFE83B12-D1EA-4451-96AC-73A35539CB4D}" type="presParOf" srcId="{071DB371-DEA0-4CEC-86D1-D14E3AC51460}" destId="{A6489693-F87D-40BD-838D-6126E2ACBF25}" srcOrd="5" destOrd="0" presId="urn:microsoft.com/office/officeart/2005/8/layout/radial3"/>
    <dgm:cxn modelId="{58514519-881D-4B76-8BD9-0F74A7B6FBF6}" type="presParOf" srcId="{071DB371-DEA0-4CEC-86D1-D14E3AC51460}" destId="{17E56BB0-E252-46DE-866B-E1B6E006B0EC}" srcOrd="6" destOrd="0" presId="urn:microsoft.com/office/officeart/2005/8/layout/radial3"/>
    <dgm:cxn modelId="{D07821D0-B6F9-4675-A764-EC73E58CAACE}" type="presParOf" srcId="{071DB371-DEA0-4CEC-86D1-D14E3AC51460}" destId="{7DB3D091-DC5F-4463-B21B-B17BC16A95D2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6C61C-3793-4F9E-9EC8-E3F99BAD6BA6}">
      <dsp:nvSpPr>
        <dsp:cNvPr id="0" name=""/>
        <dsp:cNvSpPr/>
      </dsp:nvSpPr>
      <dsp:spPr>
        <a:xfrm>
          <a:off x="2266625" y="1100305"/>
          <a:ext cx="2631823" cy="2631823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Data Integration Hub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(Publish/ Subscribe)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652047" y="1485727"/>
        <a:ext cx="1860979" cy="1860979"/>
      </dsp:txXfrm>
    </dsp:sp>
    <dsp:sp modelId="{3A3C4112-95A8-49B4-868C-09F190760DA4}">
      <dsp:nvSpPr>
        <dsp:cNvPr id="0" name=""/>
        <dsp:cNvSpPr/>
      </dsp:nvSpPr>
      <dsp:spPr>
        <a:xfrm>
          <a:off x="2924581" y="43372"/>
          <a:ext cx="1315911" cy="131591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Define Topic</a:t>
          </a:r>
          <a:endParaRPr lang="en-US" sz="1100" kern="1200" dirty="0"/>
        </a:p>
      </dsp:txBody>
      <dsp:txXfrm>
        <a:off x="3117292" y="236083"/>
        <a:ext cx="930489" cy="930489"/>
      </dsp:txXfrm>
    </dsp:sp>
    <dsp:sp modelId="{EA9C2C74-A392-4BEB-87B7-9637260366FD}">
      <dsp:nvSpPr>
        <dsp:cNvPr id="0" name=""/>
        <dsp:cNvSpPr/>
      </dsp:nvSpPr>
      <dsp:spPr>
        <a:xfrm>
          <a:off x="4265335" y="689045"/>
          <a:ext cx="1315911" cy="131591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Define Publishers (Connection properties, Mode, Frequency)</a:t>
          </a:r>
          <a:endParaRPr lang="en-US" sz="1100" kern="1200" dirty="0"/>
        </a:p>
      </dsp:txBody>
      <dsp:txXfrm>
        <a:off x="4458046" y="881756"/>
        <a:ext cx="930489" cy="930489"/>
      </dsp:txXfrm>
    </dsp:sp>
    <dsp:sp modelId="{D05C772A-640B-46F0-8EB8-2E98DDD17038}">
      <dsp:nvSpPr>
        <dsp:cNvPr id="0" name=""/>
        <dsp:cNvSpPr/>
      </dsp:nvSpPr>
      <dsp:spPr>
        <a:xfrm>
          <a:off x="4596474" y="2139860"/>
          <a:ext cx="1315911" cy="131591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Define </a:t>
          </a:r>
          <a:r>
            <a:rPr lang="en-US" sz="1050" kern="1200" dirty="0" smtClean="0"/>
            <a:t>Transformation</a:t>
          </a:r>
          <a:r>
            <a:rPr lang="en-US" sz="1100" kern="1200" dirty="0" smtClean="0"/>
            <a:t> and validation rules</a:t>
          </a:r>
          <a:endParaRPr lang="en-US" sz="1100" kern="1200" dirty="0"/>
        </a:p>
      </dsp:txBody>
      <dsp:txXfrm>
        <a:off x="4789185" y="2332571"/>
        <a:ext cx="930489" cy="930489"/>
      </dsp:txXfrm>
    </dsp:sp>
    <dsp:sp modelId="{B896F4BE-7DF1-48CB-BF09-C026A3921F6E}">
      <dsp:nvSpPr>
        <dsp:cNvPr id="0" name=""/>
        <dsp:cNvSpPr/>
      </dsp:nvSpPr>
      <dsp:spPr>
        <a:xfrm>
          <a:off x="3668643" y="3303323"/>
          <a:ext cx="1315911" cy="131591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Define Security &amp; Access Policies</a:t>
          </a:r>
          <a:endParaRPr lang="en-US" sz="1100" kern="1200" dirty="0"/>
        </a:p>
      </dsp:txBody>
      <dsp:txXfrm>
        <a:off x="3861354" y="3496034"/>
        <a:ext cx="930489" cy="930489"/>
      </dsp:txXfrm>
    </dsp:sp>
    <dsp:sp modelId="{A6489693-F87D-40BD-838D-6126E2ACBF25}">
      <dsp:nvSpPr>
        <dsp:cNvPr id="0" name=""/>
        <dsp:cNvSpPr/>
      </dsp:nvSpPr>
      <dsp:spPr>
        <a:xfrm>
          <a:off x="2180518" y="3303323"/>
          <a:ext cx="1315911" cy="131591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Define Subscribers (Connection properties, Mode, Frequency)</a:t>
          </a:r>
          <a:endParaRPr lang="en-US" sz="1100" kern="1200" dirty="0"/>
        </a:p>
      </dsp:txBody>
      <dsp:txXfrm>
        <a:off x="2373229" y="3496034"/>
        <a:ext cx="930489" cy="930489"/>
      </dsp:txXfrm>
    </dsp:sp>
    <dsp:sp modelId="{17E56BB0-E252-46DE-866B-E1B6E006B0EC}">
      <dsp:nvSpPr>
        <dsp:cNvPr id="0" name=""/>
        <dsp:cNvSpPr/>
      </dsp:nvSpPr>
      <dsp:spPr>
        <a:xfrm>
          <a:off x="1252687" y="2139860"/>
          <a:ext cx="1315911" cy="131591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Deploy (Instantiate persistence and data integration flows)</a:t>
          </a:r>
          <a:endParaRPr lang="en-US" sz="1100" kern="1200" dirty="0"/>
        </a:p>
      </dsp:txBody>
      <dsp:txXfrm>
        <a:off x="1445398" y="2332571"/>
        <a:ext cx="930489" cy="930489"/>
      </dsp:txXfrm>
    </dsp:sp>
    <dsp:sp modelId="{7DB3D091-DC5F-4463-B21B-B17BC16A95D2}">
      <dsp:nvSpPr>
        <dsp:cNvPr id="0" name=""/>
        <dsp:cNvSpPr/>
      </dsp:nvSpPr>
      <dsp:spPr>
        <a:xfrm>
          <a:off x="1583826" y="689045"/>
          <a:ext cx="1315911" cy="131591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Monitor, Govern, Alert &amp; Audit</a:t>
          </a:r>
          <a:endParaRPr lang="en-US" sz="1100" kern="1200" dirty="0"/>
        </a:p>
      </dsp:txBody>
      <dsp:txXfrm>
        <a:off x="1776537" y="881756"/>
        <a:ext cx="930489" cy="930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241730A-729C-2A43-B024-5E3307DBF531}" type="datetimeFigureOut">
              <a:rPr lang="en-US"/>
              <a:pPr>
                <a:defRPr/>
              </a:pPr>
              <a:t>7/31/2013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C0557BE-4205-0940-9DAF-F5D0A88CE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159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" charset="0"/>
                <a:cs typeface="+mn-cs"/>
              </a:defRPr>
            </a:lvl1pPr>
          </a:lstStyle>
          <a:p>
            <a:pPr>
              <a:defRPr/>
            </a:pPr>
            <a:fld id="{C679CBD9-A0A7-A44C-9967-6069F4F62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57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atica.com/potential-at-work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smtClean="0"/>
              <a:t>Growth and acquisitions often result in a series of “siloed” applications.</a:t>
            </a:r>
          </a:p>
          <a:p>
            <a:r>
              <a:rPr lang="en-US" sz="1200" smtClean="0"/>
              <a:t>As more data is needed, it is pulled from other sources via additional interfaces, extracts, and batch processes.</a:t>
            </a:r>
            <a:endParaRPr lang="en-US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79CBD9-A0A7-A44C-9967-6069F4F6278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79CBD9-A0A7-A44C-9967-6069F4F6278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79CBD9-A0A7-A44C-9967-6069F4F6278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79CBD9-A0A7-A44C-9967-6069F4F6278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0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80000"/>
              </a:lnSpc>
              <a:spcBef>
                <a:spcPct val="65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1600" kern="0" dirty="0" smtClean="0">
                <a:solidFill>
                  <a:schemeClr val="tx1"/>
                </a:solidFill>
                <a:latin typeface="Times" pitchFamily="18" charset="0"/>
                <a:ea typeface="ヒラギノ角ゴ Pro W3" charset="0"/>
                <a:cs typeface="ヒラギノ角ゴ Pro W3" charset="0"/>
              </a:rPr>
              <a:t>One Approach, One Platform </a:t>
            </a:r>
            <a:br>
              <a:rPr lang="en-US" sz="1600" kern="0" dirty="0" smtClean="0">
                <a:solidFill>
                  <a:schemeClr val="tx1"/>
                </a:solidFill>
                <a:latin typeface="Times" pitchFamily="18" charset="0"/>
                <a:ea typeface="ヒラギノ角ゴ Pro W3" charset="0"/>
                <a:cs typeface="ヒラギノ角ゴ Pro W3" charset="0"/>
              </a:rPr>
            </a:br>
            <a:r>
              <a:rPr lang="en-US" sz="1600" kern="0" dirty="0" smtClean="0">
                <a:solidFill>
                  <a:schemeClr val="tx1"/>
                </a:solidFill>
                <a:latin typeface="Times" pitchFamily="18" charset="0"/>
                <a:ea typeface="ヒラギノ角ゴ Pro W3" charset="0"/>
                <a:cs typeface="ヒラギノ角ゴ Pro W3" charset="0"/>
              </a:rPr>
              <a:t>for Application Data Exchanges.</a:t>
            </a:r>
          </a:p>
          <a:p>
            <a:pPr marL="342900" indent="-342900" algn="l">
              <a:lnSpc>
                <a:spcPct val="80000"/>
              </a:lnSpc>
              <a:spcBef>
                <a:spcPct val="65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1800" kern="0" dirty="0" smtClean="0"/>
              <a:t>In-Process Data Certification.</a:t>
            </a:r>
            <a:endParaRPr lang="en-US" sz="1600" kern="0" dirty="0" smtClean="0">
              <a:solidFill>
                <a:schemeClr val="tx1"/>
              </a:solidFill>
              <a:latin typeface="Times" pitchFamily="18" charset="0"/>
              <a:ea typeface="ヒラギノ角ゴ Pro W3" charset="0"/>
              <a:cs typeface="ヒラギノ角ゴ Pro W3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65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1600" kern="0" dirty="0" smtClean="0">
                <a:solidFill>
                  <a:schemeClr val="tx1"/>
                </a:solidFill>
                <a:latin typeface="Times" pitchFamily="18" charset="0"/>
                <a:ea typeface="ヒラギノ角ゴ Pro W3" charset="0"/>
                <a:cs typeface="ヒラギノ角ゴ Pro W3" charset="0"/>
              </a:rPr>
              <a:t>Supports any style of integration.</a:t>
            </a:r>
          </a:p>
          <a:p>
            <a:pPr marL="742950" lvl="1" indent="-285750" algn="l">
              <a:lnSpc>
                <a:spcPct val="75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1400" kern="0" dirty="0" smtClean="0">
                <a:solidFill>
                  <a:schemeClr val="tx1"/>
                </a:solidFill>
                <a:latin typeface="Times" pitchFamily="18" charset="0"/>
                <a:ea typeface="ヒラギノ角ゴ Pro W3" charset="0"/>
                <a:cs typeface="Arial" charset="0"/>
              </a:rPr>
              <a:t>Batch/Bulk orientation (File, RDBMS, Applications)</a:t>
            </a:r>
          </a:p>
          <a:p>
            <a:pPr marL="742950" lvl="1" indent="-285750" algn="l">
              <a:lnSpc>
                <a:spcPct val="75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1400" kern="0" dirty="0" smtClean="0">
                <a:solidFill>
                  <a:schemeClr val="tx1"/>
                </a:solidFill>
                <a:latin typeface="Times" pitchFamily="18" charset="0"/>
                <a:ea typeface="ヒラギノ角ゴ Pro W3" charset="0"/>
                <a:cs typeface="Arial" charset="0"/>
              </a:rPr>
              <a:t>Message orientation (JMS and other MOM)</a:t>
            </a:r>
          </a:p>
          <a:p>
            <a:pPr marL="742950" lvl="1" indent="-285750" algn="l">
              <a:lnSpc>
                <a:spcPct val="75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1400" kern="0" dirty="0" smtClean="0">
                <a:solidFill>
                  <a:schemeClr val="tx1"/>
                </a:solidFill>
                <a:latin typeface="Times" pitchFamily="18" charset="0"/>
                <a:ea typeface="ヒラギノ角ゴ Pro W3" charset="0"/>
                <a:cs typeface="Arial" charset="0"/>
              </a:rPr>
              <a:t>Service Orientation (Web Services)</a:t>
            </a:r>
          </a:p>
          <a:p>
            <a:pPr marL="342900" indent="-342900" algn="l">
              <a:lnSpc>
                <a:spcPct val="80000"/>
              </a:lnSpc>
              <a:spcBef>
                <a:spcPct val="65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1600" kern="0" dirty="0" smtClean="0">
                <a:solidFill>
                  <a:schemeClr val="tx1"/>
                </a:solidFill>
                <a:latin typeface="Times" pitchFamily="18" charset="0"/>
                <a:ea typeface="ヒラギノ角ゴ Pro W3" charset="0"/>
                <a:cs typeface="ヒラギノ角ゴ Pro W3" charset="0"/>
              </a:rPr>
              <a:t>Manage any hand shake pattern.</a:t>
            </a:r>
          </a:p>
          <a:p>
            <a:pPr marL="742950" lvl="1" indent="-285750" algn="l">
              <a:lnSpc>
                <a:spcPct val="75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1400" kern="0" dirty="0" smtClean="0">
                <a:solidFill>
                  <a:schemeClr val="tx1"/>
                </a:solidFill>
                <a:latin typeface="Times" pitchFamily="18" charset="0"/>
                <a:ea typeface="ヒラギノ角ゴ Pro W3" charset="0"/>
                <a:cs typeface="Arial" charset="0"/>
              </a:rPr>
              <a:t>Point 2 Point, Pub/Sub, Request/Response, </a:t>
            </a:r>
            <a:br>
              <a:rPr lang="en-US" sz="1400" kern="0" dirty="0" smtClean="0">
                <a:solidFill>
                  <a:schemeClr val="tx1"/>
                </a:solidFill>
                <a:latin typeface="Times" pitchFamily="18" charset="0"/>
                <a:ea typeface="ヒラギノ角ゴ Pro W3" charset="0"/>
                <a:cs typeface="Arial" charset="0"/>
              </a:rPr>
            </a:br>
            <a:r>
              <a:rPr lang="en-US" sz="1400" kern="0" dirty="0" smtClean="0">
                <a:solidFill>
                  <a:schemeClr val="tx1"/>
                </a:solidFill>
                <a:latin typeface="Times" pitchFamily="18" charset="0"/>
                <a:ea typeface="ヒラギノ角ゴ Pro W3" charset="0"/>
                <a:cs typeface="Arial" charset="0"/>
              </a:rPr>
              <a:t>Event based, Push, Pull, </a:t>
            </a:r>
          </a:p>
          <a:p>
            <a:pPr marL="342900" indent="-342900" algn="l">
              <a:lnSpc>
                <a:spcPct val="80000"/>
              </a:lnSpc>
              <a:spcBef>
                <a:spcPct val="65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1600" kern="0" dirty="0" smtClean="0">
                <a:solidFill>
                  <a:schemeClr val="tx1"/>
                </a:solidFill>
                <a:latin typeface="Times" pitchFamily="18" charset="0"/>
                <a:ea typeface="ヒラギノ角ゴ Pro W3" charset="0"/>
                <a:cs typeface="ヒラギノ角ゴ Pro W3" charset="0"/>
              </a:rPr>
              <a:t>Any integration latency.</a:t>
            </a:r>
          </a:p>
          <a:p>
            <a:pPr marL="742950" lvl="1" indent="-285750" algn="l">
              <a:lnSpc>
                <a:spcPct val="75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1400" kern="0" dirty="0" smtClean="0">
                <a:solidFill>
                  <a:schemeClr val="tx1"/>
                </a:solidFill>
                <a:latin typeface="Times" pitchFamily="18" charset="0"/>
                <a:ea typeface="ヒラギノ角ゴ Pro W3" charset="0"/>
                <a:cs typeface="Arial" charset="0"/>
              </a:rPr>
              <a:t>Batch, Near RT and RT</a:t>
            </a:r>
          </a:p>
          <a:p>
            <a:pPr marL="342900" indent="-342900" algn="l">
              <a:lnSpc>
                <a:spcPct val="80000"/>
              </a:lnSpc>
              <a:spcBef>
                <a:spcPct val="65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1600" kern="0" dirty="0" smtClean="0">
                <a:solidFill>
                  <a:schemeClr val="tx1"/>
                </a:solidFill>
                <a:latin typeface="Times" pitchFamily="18" charset="0"/>
                <a:ea typeface="ヒラギノ角ゴ Pro W3" charset="0"/>
                <a:cs typeface="ヒラギノ角ゴ Pro W3" charset="0"/>
              </a:rPr>
              <a:t>Any format/conversion.</a:t>
            </a:r>
          </a:p>
          <a:p>
            <a:pPr marL="742950" lvl="1" indent="-285750" algn="l">
              <a:lnSpc>
                <a:spcPct val="75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1400" kern="0" dirty="0" smtClean="0">
                <a:solidFill>
                  <a:schemeClr val="tx1"/>
                </a:solidFill>
                <a:latin typeface="Times" pitchFamily="18" charset="0"/>
                <a:ea typeface="ヒラギノ角ゴ Pro W3" charset="0"/>
                <a:cs typeface="Arial" charset="0"/>
              </a:rPr>
              <a:t>Proprietary, native, industry standards.</a:t>
            </a:r>
          </a:p>
          <a:p>
            <a:pPr marL="742950" lvl="1" indent="-285750" algn="l">
              <a:lnSpc>
                <a:spcPct val="75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1400" kern="0" dirty="0" smtClean="0">
                <a:solidFill>
                  <a:schemeClr val="tx1"/>
                </a:solidFill>
                <a:latin typeface="Times" pitchFamily="18" charset="0"/>
                <a:ea typeface="ヒラギノ角ゴ Pro W3" charset="0"/>
                <a:cs typeface="Arial" charset="0"/>
              </a:rPr>
              <a:t>Office Documents</a:t>
            </a:r>
          </a:p>
          <a:p>
            <a:pPr marL="342900" indent="-342900" algn="l">
              <a:lnSpc>
                <a:spcPct val="80000"/>
              </a:lnSpc>
              <a:spcBef>
                <a:spcPct val="65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1600" kern="0" dirty="0" smtClean="0">
                <a:solidFill>
                  <a:schemeClr val="tx1"/>
                </a:solidFill>
                <a:latin typeface="Times" pitchFamily="18" charset="0"/>
                <a:ea typeface="ヒラギノ角ゴ Pro W3" charset="0"/>
                <a:cs typeface="ヒラギノ角ゴ Pro W3" charset="0"/>
              </a:rPr>
              <a:t>Administration.</a:t>
            </a:r>
          </a:p>
          <a:p>
            <a:pPr marL="742950" lvl="1" indent="-285750" algn="l">
              <a:lnSpc>
                <a:spcPct val="75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1400" kern="0" dirty="0" smtClean="0">
                <a:solidFill>
                  <a:schemeClr val="tx1"/>
                </a:solidFill>
                <a:latin typeface="Times" pitchFamily="18" charset="0"/>
                <a:ea typeface="ヒラギノ角ゴ Pro W3" charset="0"/>
                <a:cs typeface="Arial" charset="0"/>
              </a:rPr>
              <a:t>End to end Traceability</a:t>
            </a:r>
          </a:p>
          <a:p>
            <a:pPr marL="742950" lvl="1" indent="-285750" algn="l">
              <a:lnSpc>
                <a:spcPct val="75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1400" kern="0" dirty="0" smtClean="0">
                <a:solidFill>
                  <a:schemeClr val="tx1"/>
                </a:solidFill>
                <a:latin typeface="Times" pitchFamily="18" charset="0"/>
                <a:ea typeface="ヒラギノ角ゴ Pro W3" charset="0"/>
                <a:cs typeface="Arial" charset="0"/>
              </a:rPr>
              <a:t>Error management</a:t>
            </a:r>
          </a:p>
          <a:p>
            <a:pPr marL="742950" lvl="1" indent="-285750" algn="l">
              <a:lnSpc>
                <a:spcPct val="75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1400" kern="0" dirty="0" smtClean="0">
                <a:solidFill>
                  <a:schemeClr val="tx1"/>
                </a:solidFill>
                <a:latin typeface="Times" pitchFamily="18" charset="0"/>
                <a:ea typeface="ヒラギノ角ゴ Pro W3" charset="0"/>
                <a:cs typeface="Arial" charset="0"/>
              </a:rPr>
              <a:t>Declarative configuration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79CBD9-A0A7-A44C-9967-6069F4F6278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/>
              <a:t>Did</a:t>
            </a:r>
            <a:r>
              <a:rPr lang="en-US" baseline="0" dirty="0" smtClean="0"/>
              <a:t> you hear about our exclusive new Potential at Work Communities? </a:t>
            </a:r>
            <a:r>
              <a:rPr lang="en-US" sz="1200" dirty="0" smtClean="0"/>
              <a:t>When you join, you’ll get access to </a:t>
            </a:r>
            <a:r>
              <a:rPr lang="en-US" sz="1200" b="1" dirty="0" smtClean="0"/>
              <a:t>strategic insights and best practices</a:t>
            </a:r>
            <a:r>
              <a:rPr lang="en-US" sz="1200" dirty="0" smtClean="0"/>
              <a:t> to help you in your role today and your career ahead. They</a:t>
            </a:r>
            <a:r>
              <a:rPr lang="en-US" sz="1200" baseline="0" dirty="0" smtClean="0"/>
              <a:t> focus on t</a:t>
            </a:r>
            <a:r>
              <a:rPr lang="en-US" sz="1200" dirty="0" smtClean="0"/>
              <a:t>he </a:t>
            </a:r>
            <a:r>
              <a:rPr lang="en-US" sz="1200" b="1" dirty="0" smtClean="0"/>
              <a:t>power and potential of information </a:t>
            </a:r>
            <a:r>
              <a:rPr lang="en-US" sz="1200" dirty="0" smtClean="0"/>
              <a:t>and will transform the way you think about the role of data in today’s world. </a:t>
            </a:r>
            <a:br>
              <a:rPr lang="en-US" sz="1200" dirty="0" smtClean="0"/>
            </a:br>
            <a:r>
              <a:rPr lang="en-US" sz="1200" b="1" dirty="0" smtClean="0"/>
              <a:t>Visit our Potential</a:t>
            </a:r>
            <a:r>
              <a:rPr lang="en-US" sz="1200" b="1" baseline="0" dirty="0" smtClean="0"/>
              <a:t> at Work Kiosk in the Pavilion </a:t>
            </a:r>
            <a:r>
              <a:rPr lang="en-US" sz="1200" baseline="0" dirty="0" smtClean="0"/>
              <a:t>or visit </a:t>
            </a:r>
            <a:r>
              <a:rPr lang="en-US" sz="1200" dirty="0" smtClean="0">
                <a:solidFill>
                  <a:schemeClr val="tx1"/>
                </a:solidFill>
                <a:hlinkClick r:id="rId3"/>
              </a:rPr>
              <a:t>www.informatica.com/potential-at-work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 algn="l">
              <a:buFont typeface="Arial" pitchFamily="34" charset="0"/>
              <a:buChar char="•"/>
            </a:pPr>
            <a:endParaRPr lang="en-US" sz="1200" dirty="0" smtClean="0">
              <a:solidFill>
                <a:schemeClr val="accent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And don’t forget,</a:t>
            </a:r>
            <a:r>
              <a:rPr lang="en-US" baseline="0" dirty="0" smtClean="0">
                <a:solidFill>
                  <a:srgbClr val="FF0000"/>
                </a:solidFill>
              </a:rPr>
              <a:t> as </a:t>
            </a:r>
            <a:r>
              <a:rPr lang="en-US" dirty="0" smtClean="0">
                <a:solidFill>
                  <a:srgbClr val="FF0000"/>
                </a:solidFill>
              </a:rPr>
              <a:t>an IW13 attendee</a:t>
            </a:r>
            <a:r>
              <a:rPr lang="en-US" baseline="0" dirty="0" smtClean="0">
                <a:solidFill>
                  <a:srgbClr val="FF0000"/>
                </a:solidFill>
              </a:rPr>
              <a:t> you will be receiving an email with a link to your </a:t>
            </a:r>
            <a:r>
              <a:rPr lang="en-US" b="1" baseline="0" dirty="0" smtClean="0">
                <a:solidFill>
                  <a:srgbClr val="FF0000"/>
                </a:solidFill>
              </a:rPr>
              <a:t>free download of PowerCenter Express</a:t>
            </a:r>
            <a:r>
              <a:rPr lang="en-US" baseline="0" dirty="0" smtClean="0">
                <a:solidFill>
                  <a:srgbClr val="FF0000"/>
                </a:solidFill>
              </a:rPr>
              <a:t>, our new entry-level data integration product. </a:t>
            </a:r>
            <a:br>
              <a:rPr lang="en-US" baseline="0" dirty="0" smtClean="0">
                <a:solidFill>
                  <a:srgbClr val="FF0000"/>
                </a:solidFill>
              </a:rPr>
            </a:br>
            <a:r>
              <a:rPr lang="en-US" baseline="0" dirty="0" smtClean="0">
                <a:solidFill>
                  <a:srgbClr val="FF0000"/>
                </a:solidFill>
              </a:rPr>
              <a:t>But in the meantime, why not get yourself a demo by </a:t>
            </a:r>
            <a:r>
              <a:rPr lang="en-US" b="1" baseline="0" dirty="0" smtClean="0">
                <a:solidFill>
                  <a:srgbClr val="FF0000"/>
                </a:solidFill>
              </a:rPr>
              <a:t>visiting the PowerCenter Express Kiosk in the Pavilion</a:t>
            </a:r>
            <a:r>
              <a:rPr lang="en-US" baseline="0" dirty="0" smtClean="0">
                <a:solidFill>
                  <a:srgbClr val="FF0000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It would mean a lot to</a:t>
            </a:r>
            <a:r>
              <a:rPr lang="en-US" baseline="0" dirty="0" smtClean="0"/>
              <a:t> me if you shared your</a:t>
            </a:r>
            <a:r>
              <a:rPr lang="en-US" dirty="0" smtClean="0"/>
              <a:t> feedback about this session. Please take out</a:t>
            </a:r>
            <a:r>
              <a:rPr lang="en-US" baseline="0" dirty="0" smtClean="0"/>
              <a:t> your mobile app right now. Click on evaluations. There are three short questions. It should take you less than 2 minutes to complete.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Thank you.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79CBD9-A0A7-A44C-9967-6069F4F6278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4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749509" y="1580102"/>
            <a:ext cx="3502315" cy="738550"/>
            <a:chOff x="1749509" y="1580102"/>
            <a:chExt cx="3502315" cy="738550"/>
          </a:xfrm>
        </p:grpSpPr>
        <p:sp>
          <p:nvSpPr>
            <p:cNvPr id="33" name="Rectangle 23"/>
            <p:cNvSpPr>
              <a:spLocks/>
            </p:cNvSpPr>
            <p:nvPr/>
          </p:nvSpPr>
          <p:spPr bwMode="black">
            <a:xfrm>
              <a:off x="1765435" y="2000139"/>
              <a:ext cx="109489" cy="30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AutoShape 24"/>
            <p:cNvSpPr>
              <a:spLocks/>
            </p:cNvSpPr>
            <p:nvPr/>
          </p:nvSpPr>
          <p:spPr bwMode="black">
            <a:xfrm>
              <a:off x="1945925" y="1989523"/>
              <a:ext cx="325149" cy="318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AutoShape 25"/>
            <p:cNvSpPr>
              <a:spLocks/>
            </p:cNvSpPr>
            <p:nvPr/>
          </p:nvSpPr>
          <p:spPr bwMode="black">
            <a:xfrm>
              <a:off x="2312215" y="1803725"/>
              <a:ext cx="224286" cy="50497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AutoShape 26"/>
            <p:cNvSpPr>
              <a:spLocks/>
            </p:cNvSpPr>
            <p:nvPr/>
          </p:nvSpPr>
          <p:spPr bwMode="black">
            <a:xfrm>
              <a:off x="2545791" y="1989523"/>
              <a:ext cx="371598" cy="3291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AutoShape 27"/>
            <p:cNvSpPr>
              <a:spLocks/>
            </p:cNvSpPr>
            <p:nvPr/>
          </p:nvSpPr>
          <p:spPr bwMode="black">
            <a:xfrm>
              <a:off x="2965167" y="1994832"/>
              <a:ext cx="231586" cy="31254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AutoShape 28"/>
            <p:cNvSpPr>
              <a:spLocks/>
            </p:cNvSpPr>
            <p:nvPr/>
          </p:nvSpPr>
          <p:spPr bwMode="black">
            <a:xfrm>
              <a:off x="3235902" y="1989523"/>
              <a:ext cx="522893" cy="318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AutoShape 29"/>
            <p:cNvSpPr>
              <a:spLocks/>
            </p:cNvSpPr>
            <p:nvPr/>
          </p:nvSpPr>
          <p:spPr bwMode="black">
            <a:xfrm>
              <a:off x="3803918" y="1989523"/>
              <a:ext cx="359654" cy="3291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AutoShape 30"/>
            <p:cNvSpPr>
              <a:spLocks/>
            </p:cNvSpPr>
            <p:nvPr/>
          </p:nvSpPr>
          <p:spPr bwMode="black">
            <a:xfrm>
              <a:off x="4207367" y="1904586"/>
              <a:ext cx="206369" cy="40079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ectangle 31"/>
            <p:cNvSpPr>
              <a:spLocks/>
            </p:cNvSpPr>
            <p:nvPr/>
          </p:nvSpPr>
          <p:spPr bwMode="black">
            <a:xfrm>
              <a:off x="4446253" y="2000139"/>
              <a:ext cx="109489" cy="30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AutoShape 32"/>
            <p:cNvSpPr>
              <a:spLocks/>
            </p:cNvSpPr>
            <p:nvPr/>
          </p:nvSpPr>
          <p:spPr bwMode="black">
            <a:xfrm>
              <a:off x="4605507" y="1989523"/>
              <a:ext cx="244858" cy="3291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AutoShape 33"/>
            <p:cNvSpPr>
              <a:spLocks/>
            </p:cNvSpPr>
            <p:nvPr/>
          </p:nvSpPr>
          <p:spPr bwMode="black">
            <a:xfrm>
              <a:off x="4892170" y="1989523"/>
              <a:ext cx="359654" cy="3291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AutoShape 34"/>
            <p:cNvSpPr>
              <a:spLocks/>
            </p:cNvSpPr>
            <p:nvPr/>
          </p:nvSpPr>
          <p:spPr bwMode="black">
            <a:xfrm>
              <a:off x="1749509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AutoShape 35"/>
            <p:cNvSpPr>
              <a:spLocks/>
            </p:cNvSpPr>
            <p:nvPr/>
          </p:nvSpPr>
          <p:spPr bwMode="black">
            <a:xfrm>
              <a:off x="2046788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AutoShape 36"/>
            <p:cNvSpPr>
              <a:spLocks/>
            </p:cNvSpPr>
            <p:nvPr/>
          </p:nvSpPr>
          <p:spPr bwMode="black">
            <a:xfrm>
              <a:off x="2344065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AutoShape 37"/>
            <p:cNvSpPr>
              <a:spLocks/>
            </p:cNvSpPr>
            <p:nvPr/>
          </p:nvSpPr>
          <p:spPr bwMode="black">
            <a:xfrm>
              <a:off x="2641345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AutoShape 38"/>
            <p:cNvSpPr>
              <a:spLocks/>
            </p:cNvSpPr>
            <p:nvPr/>
          </p:nvSpPr>
          <p:spPr bwMode="black">
            <a:xfrm>
              <a:off x="2938624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AutoShape 39"/>
            <p:cNvSpPr>
              <a:spLocks/>
            </p:cNvSpPr>
            <p:nvPr/>
          </p:nvSpPr>
          <p:spPr bwMode="black">
            <a:xfrm>
              <a:off x="3235902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AutoShape 40"/>
            <p:cNvSpPr>
              <a:spLocks/>
            </p:cNvSpPr>
            <p:nvPr/>
          </p:nvSpPr>
          <p:spPr bwMode="black">
            <a:xfrm>
              <a:off x="3538490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AutoShape 41"/>
            <p:cNvSpPr>
              <a:spLocks/>
            </p:cNvSpPr>
            <p:nvPr/>
          </p:nvSpPr>
          <p:spPr bwMode="black">
            <a:xfrm>
              <a:off x="4133047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AutoShape 42"/>
            <p:cNvSpPr>
              <a:spLocks/>
            </p:cNvSpPr>
            <p:nvPr/>
          </p:nvSpPr>
          <p:spPr bwMode="black">
            <a:xfrm>
              <a:off x="3835768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AutoShape 43"/>
            <p:cNvSpPr>
              <a:spLocks/>
            </p:cNvSpPr>
            <p:nvPr/>
          </p:nvSpPr>
          <p:spPr bwMode="black">
            <a:xfrm>
              <a:off x="4430327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58779" y="2484242"/>
            <a:ext cx="6332936" cy="1044840"/>
          </a:xfrm>
        </p:spPr>
        <p:txBody>
          <a:bodyPr anchor="b">
            <a:noAutofit/>
          </a:bodyPr>
          <a:lstStyle>
            <a:lvl1pPr algn="l">
              <a:defRPr sz="36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/>
          </p:nvPr>
        </p:nvSpPr>
        <p:spPr>
          <a:xfrm>
            <a:off x="1758778" y="3541533"/>
            <a:ext cx="6332935" cy="1599089"/>
          </a:xfrm>
        </p:spPr>
        <p:txBody>
          <a:bodyPr lIns="0" rIns="0" anchor="t"/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018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813" y="336550"/>
            <a:ext cx="7056830" cy="5302250"/>
          </a:xfrm>
        </p:spPr>
        <p:txBody>
          <a:bodyPr lIns="0" tIns="0" rIns="0" bIns="0" anchor="ctr">
            <a:noAutofit/>
          </a:bodyPr>
          <a:lstStyle>
            <a:lvl1pPr marL="0" indent="0" algn="l">
              <a:spcAft>
                <a:spcPts val="0"/>
              </a:spcAft>
              <a:buNone/>
              <a:defRPr sz="28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212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391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173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>
  <p:cSld name="Blank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94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13" y="139700"/>
            <a:ext cx="8275637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92138" y="1412875"/>
            <a:ext cx="8293100" cy="40941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601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749509" y="1580102"/>
            <a:ext cx="3502315" cy="738550"/>
            <a:chOff x="1749509" y="1580102"/>
            <a:chExt cx="3502315" cy="738550"/>
          </a:xfrm>
        </p:grpSpPr>
        <p:sp>
          <p:nvSpPr>
            <p:cNvPr id="33" name="Rectangle 23"/>
            <p:cNvSpPr>
              <a:spLocks/>
            </p:cNvSpPr>
            <p:nvPr/>
          </p:nvSpPr>
          <p:spPr bwMode="black">
            <a:xfrm>
              <a:off x="1765435" y="2000139"/>
              <a:ext cx="109489" cy="30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FFFFFF"/>
                </a:solidFill>
              </a:endParaRPr>
            </a:p>
          </p:txBody>
        </p:sp>
        <p:sp>
          <p:nvSpPr>
            <p:cNvPr id="34" name="AutoShape 24"/>
            <p:cNvSpPr>
              <a:spLocks/>
            </p:cNvSpPr>
            <p:nvPr/>
          </p:nvSpPr>
          <p:spPr bwMode="black">
            <a:xfrm>
              <a:off x="1945925" y="1989523"/>
              <a:ext cx="325149" cy="318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FFFFFF"/>
                </a:solidFill>
              </a:endParaRPr>
            </a:p>
          </p:txBody>
        </p:sp>
        <p:sp>
          <p:nvSpPr>
            <p:cNvPr id="35" name="AutoShape 25"/>
            <p:cNvSpPr>
              <a:spLocks/>
            </p:cNvSpPr>
            <p:nvPr/>
          </p:nvSpPr>
          <p:spPr bwMode="black">
            <a:xfrm>
              <a:off x="2312215" y="1803725"/>
              <a:ext cx="224286" cy="50497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FFFFFF"/>
                </a:solidFill>
              </a:endParaRPr>
            </a:p>
          </p:txBody>
        </p:sp>
        <p:sp>
          <p:nvSpPr>
            <p:cNvPr id="36" name="AutoShape 26"/>
            <p:cNvSpPr>
              <a:spLocks/>
            </p:cNvSpPr>
            <p:nvPr/>
          </p:nvSpPr>
          <p:spPr bwMode="black">
            <a:xfrm>
              <a:off x="2545791" y="1989523"/>
              <a:ext cx="371598" cy="3291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FFFFFF"/>
                </a:solidFill>
              </a:endParaRPr>
            </a:p>
          </p:txBody>
        </p:sp>
        <p:sp>
          <p:nvSpPr>
            <p:cNvPr id="37" name="AutoShape 27"/>
            <p:cNvSpPr>
              <a:spLocks/>
            </p:cNvSpPr>
            <p:nvPr/>
          </p:nvSpPr>
          <p:spPr bwMode="black">
            <a:xfrm>
              <a:off x="2965167" y="1994832"/>
              <a:ext cx="231586" cy="31254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FFFFFF"/>
                </a:solidFill>
              </a:endParaRPr>
            </a:p>
          </p:txBody>
        </p:sp>
        <p:sp>
          <p:nvSpPr>
            <p:cNvPr id="38" name="AutoShape 28"/>
            <p:cNvSpPr>
              <a:spLocks/>
            </p:cNvSpPr>
            <p:nvPr/>
          </p:nvSpPr>
          <p:spPr bwMode="black">
            <a:xfrm>
              <a:off x="3235902" y="1989523"/>
              <a:ext cx="522893" cy="318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FFFFFF"/>
                </a:solidFill>
              </a:endParaRPr>
            </a:p>
          </p:txBody>
        </p:sp>
        <p:sp>
          <p:nvSpPr>
            <p:cNvPr id="39" name="AutoShape 29"/>
            <p:cNvSpPr>
              <a:spLocks/>
            </p:cNvSpPr>
            <p:nvPr/>
          </p:nvSpPr>
          <p:spPr bwMode="black">
            <a:xfrm>
              <a:off x="3803918" y="1989523"/>
              <a:ext cx="359654" cy="3291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FFFFFF"/>
                </a:solidFill>
              </a:endParaRPr>
            </a:p>
          </p:txBody>
        </p:sp>
        <p:sp>
          <p:nvSpPr>
            <p:cNvPr id="40" name="AutoShape 30"/>
            <p:cNvSpPr>
              <a:spLocks/>
            </p:cNvSpPr>
            <p:nvPr/>
          </p:nvSpPr>
          <p:spPr bwMode="black">
            <a:xfrm>
              <a:off x="4207367" y="1904586"/>
              <a:ext cx="206369" cy="40079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FFFFFF"/>
                </a:solidFill>
              </a:endParaRPr>
            </a:p>
          </p:txBody>
        </p:sp>
        <p:sp>
          <p:nvSpPr>
            <p:cNvPr id="41" name="Rectangle 31"/>
            <p:cNvSpPr>
              <a:spLocks/>
            </p:cNvSpPr>
            <p:nvPr/>
          </p:nvSpPr>
          <p:spPr bwMode="black">
            <a:xfrm>
              <a:off x="4446253" y="2000139"/>
              <a:ext cx="109489" cy="30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FFFFFF"/>
                </a:solidFill>
              </a:endParaRPr>
            </a:p>
          </p:txBody>
        </p:sp>
        <p:sp>
          <p:nvSpPr>
            <p:cNvPr id="42" name="AutoShape 32"/>
            <p:cNvSpPr>
              <a:spLocks/>
            </p:cNvSpPr>
            <p:nvPr/>
          </p:nvSpPr>
          <p:spPr bwMode="black">
            <a:xfrm>
              <a:off x="4605507" y="1989523"/>
              <a:ext cx="244858" cy="3291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FFFFFF"/>
                </a:solidFill>
              </a:endParaRPr>
            </a:p>
          </p:txBody>
        </p:sp>
        <p:sp>
          <p:nvSpPr>
            <p:cNvPr id="43" name="AutoShape 33"/>
            <p:cNvSpPr>
              <a:spLocks/>
            </p:cNvSpPr>
            <p:nvPr/>
          </p:nvSpPr>
          <p:spPr bwMode="black">
            <a:xfrm>
              <a:off x="4892170" y="1989523"/>
              <a:ext cx="359654" cy="3291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AutoShape 34"/>
            <p:cNvSpPr>
              <a:spLocks/>
            </p:cNvSpPr>
            <p:nvPr/>
          </p:nvSpPr>
          <p:spPr bwMode="black">
            <a:xfrm>
              <a:off x="1749509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FFFFFF"/>
                </a:solidFill>
              </a:endParaRPr>
            </a:p>
          </p:txBody>
        </p:sp>
        <p:sp>
          <p:nvSpPr>
            <p:cNvPr id="45" name="AutoShape 35"/>
            <p:cNvSpPr>
              <a:spLocks/>
            </p:cNvSpPr>
            <p:nvPr/>
          </p:nvSpPr>
          <p:spPr bwMode="black">
            <a:xfrm>
              <a:off x="2046788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36"/>
            <p:cNvSpPr>
              <a:spLocks/>
            </p:cNvSpPr>
            <p:nvPr/>
          </p:nvSpPr>
          <p:spPr bwMode="black">
            <a:xfrm>
              <a:off x="2344065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37"/>
            <p:cNvSpPr>
              <a:spLocks/>
            </p:cNvSpPr>
            <p:nvPr/>
          </p:nvSpPr>
          <p:spPr bwMode="black">
            <a:xfrm>
              <a:off x="2641345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AutoShape 38"/>
            <p:cNvSpPr>
              <a:spLocks/>
            </p:cNvSpPr>
            <p:nvPr/>
          </p:nvSpPr>
          <p:spPr bwMode="black">
            <a:xfrm>
              <a:off x="2938624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AutoShape 39"/>
            <p:cNvSpPr>
              <a:spLocks/>
            </p:cNvSpPr>
            <p:nvPr/>
          </p:nvSpPr>
          <p:spPr bwMode="black">
            <a:xfrm>
              <a:off x="3235902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AutoShape 40"/>
            <p:cNvSpPr>
              <a:spLocks/>
            </p:cNvSpPr>
            <p:nvPr/>
          </p:nvSpPr>
          <p:spPr bwMode="black">
            <a:xfrm>
              <a:off x="3538490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AutoShape 41"/>
            <p:cNvSpPr>
              <a:spLocks/>
            </p:cNvSpPr>
            <p:nvPr/>
          </p:nvSpPr>
          <p:spPr bwMode="black">
            <a:xfrm>
              <a:off x="4133047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AutoShape 42"/>
            <p:cNvSpPr>
              <a:spLocks/>
            </p:cNvSpPr>
            <p:nvPr/>
          </p:nvSpPr>
          <p:spPr bwMode="black">
            <a:xfrm>
              <a:off x="3835768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AutoShape 43"/>
            <p:cNvSpPr>
              <a:spLocks/>
            </p:cNvSpPr>
            <p:nvPr/>
          </p:nvSpPr>
          <p:spPr bwMode="black">
            <a:xfrm>
              <a:off x="4430327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58779" y="2484242"/>
            <a:ext cx="6332936" cy="1044840"/>
          </a:xfrm>
        </p:spPr>
        <p:txBody>
          <a:bodyPr anchor="b">
            <a:noAutofit/>
          </a:bodyPr>
          <a:lstStyle>
            <a:lvl1pPr algn="l">
              <a:defRPr sz="36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/>
          </p:nvPr>
        </p:nvSpPr>
        <p:spPr>
          <a:xfrm>
            <a:off x="1758778" y="3541533"/>
            <a:ext cx="6332935" cy="1599089"/>
          </a:xfrm>
        </p:spPr>
        <p:txBody>
          <a:bodyPr lIns="0" rIns="0" anchor="t"/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808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AutoShape 1"/>
          <p:cNvSpPr>
            <a:spLocks/>
          </p:cNvSpPr>
          <p:nvPr/>
        </p:nvSpPr>
        <p:spPr bwMode="auto">
          <a:xfrm>
            <a:off x="2708057" y="990469"/>
            <a:ext cx="755708" cy="84975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16198" y="21600"/>
                </a:lnTo>
                <a:lnTo>
                  <a:pt x="21600" y="14404"/>
                </a:lnTo>
                <a:lnTo>
                  <a:pt x="10798" y="0"/>
                </a:lnTo>
                <a:cubicBezTo>
                  <a:pt x="10798" y="0"/>
                  <a:pt x="0" y="0"/>
                  <a:pt x="0" y="0"/>
                </a:cubicBezTo>
                <a:close/>
                <a:moveTo>
                  <a:pt x="0" y="0"/>
                </a:move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88" name="AutoShape 2"/>
          <p:cNvSpPr>
            <a:spLocks/>
          </p:cNvSpPr>
          <p:nvPr/>
        </p:nvSpPr>
        <p:spPr bwMode="auto">
          <a:xfrm>
            <a:off x="3460455" y="990469"/>
            <a:ext cx="756827" cy="84975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7" y="0"/>
                </a:moveTo>
                <a:lnTo>
                  <a:pt x="0" y="14404"/>
                </a:lnTo>
                <a:lnTo>
                  <a:pt x="5393" y="21600"/>
                </a:lnTo>
                <a:lnTo>
                  <a:pt x="21600" y="0"/>
                </a:lnTo>
                <a:cubicBezTo>
                  <a:pt x="21600" y="0"/>
                  <a:pt x="10807" y="0"/>
                  <a:pt x="10807" y="0"/>
                </a:cubicBezTo>
                <a:close/>
                <a:moveTo>
                  <a:pt x="10807" y="0"/>
                </a:move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89" name="AutoShape 3"/>
          <p:cNvSpPr>
            <a:spLocks/>
          </p:cNvSpPr>
          <p:nvPr/>
        </p:nvSpPr>
        <p:spPr bwMode="auto">
          <a:xfrm>
            <a:off x="3084232" y="990469"/>
            <a:ext cx="756827" cy="56650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10794" y="21600"/>
                </a:ln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  <a:moveTo>
                  <a:pt x="0" y="0"/>
                </a:moveTo>
              </a:path>
            </a:pathLst>
          </a:custGeom>
          <a:solidFill>
            <a:srgbClr val="FFA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90" name="AutoShape 4"/>
          <p:cNvSpPr>
            <a:spLocks/>
          </p:cNvSpPr>
          <p:nvPr/>
        </p:nvSpPr>
        <p:spPr bwMode="auto">
          <a:xfrm>
            <a:off x="1767621" y="990469"/>
            <a:ext cx="849752" cy="84975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91" name="AutoShape 5"/>
          <p:cNvSpPr>
            <a:spLocks/>
          </p:cNvSpPr>
          <p:nvPr/>
        </p:nvSpPr>
        <p:spPr bwMode="auto">
          <a:xfrm>
            <a:off x="4212755" y="963599"/>
            <a:ext cx="918045" cy="90461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799" y="0"/>
                </a:moveTo>
                <a:cubicBezTo>
                  <a:pt x="4838" y="0"/>
                  <a:pt x="0" y="4831"/>
                  <a:pt x="0" y="10798"/>
                </a:cubicBezTo>
                <a:cubicBezTo>
                  <a:pt x="0" y="16766"/>
                  <a:pt x="4838" y="21600"/>
                  <a:pt x="10799" y="21600"/>
                </a:cubicBezTo>
                <a:cubicBezTo>
                  <a:pt x="16762" y="21600"/>
                  <a:pt x="21600" y="16766"/>
                  <a:pt x="21600" y="10798"/>
                </a:cubicBezTo>
                <a:cubicBezTo>
                  <a:pt x="21600" y="4831"/>
                  <a:pt x="16762" y="0"/>
                  <a:pt x="10799" y="0"/>
                </a:cubicBezTo>
                <a:close/>
                <a:moveTo>
                  <a:pt x="10799" y="0"/>
                </a:move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92" name="AutoShape 6"/>
          <p:cNvSpPr>
            <a:spLocks/>
          </p:cNvSpPr>
          <p:nvPr/>
        </p:nvSpPr>
        <p:spPr bwMode="auto">
          <a:xfrm>
            <a:off x="4445625" y="1214382"/>
            <a:ext cx="438870" cy="41312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090" y="21600"/>
                </a:moveTo>
                <a:cubicBezTo>
                  <a:pt x="11683" y="21600"/>
                  <a:pt x="8999" y="19071"/>
                  <a:pt x="8845" y="15718"/>
                </a:cubicBezTo>
                <a:lnTo>
                  <a:pt x="8810" y="14924"/>
                </a:lnTo>
                <a:lnTo>
                  <a:pt x="12378" y="14924"/>
                </a:lnTo>
                <a:lnTo>
                  <a:pt x="12454" y="15590"/>
                </a:lnTo>
                <a:cubicBezTo>
                  <a:pt x="12616" y="17004"/>
                  <a:pt x="13769" y="17991"/>
                  <a:pt x="15261" y="17991"/>
                </a:cubicBezTo>
                <a:cubicBezTo>
                  <a:pt x="16828" y="17991"/>
                  <a:pt x="18011" y="16690"/>
                  <a:pt x="18011" y="14966"/>
                </a:cubicBezTo>
                <a:cubicBezTo>
                  <a:pt x="18011" y="13011"/>
                  <a:pt x="16812" y="11846"/>
                  <a:pt x="14950" y="11990"/>
                </a:cubicBezTo>
                <a:lnTo>
                  <a:pt x="14187" y="12051"/>
                </a:lnTo>
                <a:lnTo>
                  <a:pt x="14187" y="8484"/>
                </a:lnTo>
                <a:lnTo>
                  <a:pt x="14898" y="8484"/>
                </a:lnTo>
                <a:cubicBezTo>
                  <a:pt x="17451" y="8484"/>
                  <a:pt x="17746" y="7152"/>
                  <a:pt x="17746" y="6149"/>
                </a:cubicBezTo>
                <a:cubicBezTo>
                  <a:pt x="17746" y="4653"/>
                  <a:pt x="16743" y="3609"/>
                  <a:pt x="15308" y="3609"/>
                </a:cubicBezTo>
                <a:cubicBezTo>
                  <a:pt x="14058" y="3609"/>
                  <a:pt x="13196" y="4401"/>
                  <a:pt x="13004" y="5727"/>
                </a:cubicBezTo>
                <a:lnTo>
                  <a:pt x="12911" y="6369"/>
                </a:lnTo>
                <a:lnTo>
                  <a:pt x="9239" y="6369"/>
                </a:lnTo>
                <a:lnTo>
                  <a:pt x="9358" y="5503"/>
                </a:lnTo>
                <a:cubicBezTo>
                  <a:pt x="9836" y="2006"/>
                  <a:pt x="12029" y="0"/>
                  <a:pt x="15378" y="0"/>
                </a:cubicBezTo>
                <a:cubicBezTo>
                  <a:pt x="18832" y="0"/>
                  <a:pt x="21337" y="2500"/>
                  <a:pt x="21337" y="5944"/>
                </a:cubicBezTo>
                <a:cubicBezTo>
                  <a:pt x="21337" y="7705"/>
                  <a:pt x="20727" y="9195"/>
                  <a:pt x="19599" y="10248"/>
                </a:cubicBezTo>
                <a:cubicBezTo>
                  <a:pt x="20884" y="11323"/>
                  <a:pt x="21600" y="13022"/>
                  <a:pt x="21600" y="15068"/>
                </a:cubicBezTo>
                <a:cubicBezTo>
                  <a:pt x="21600" y="18914"/>
                  <a:pt x="18924" y="21600"/>
                  <a:pt x="15090" y="21600"/>
                </a:cubicBezTo>
                <a:close/>
                <a:moveTo>
                  <a:pt x="5813" y="21190"/>
                </a:moveTo>
                <a:lnTo>
                  <a:pt x="2224" y="21190"/>
                </a:lnTo>
                <a:lnTo>
                  <a:pt x="2224" y="4121"/>
                </a:lnTo>
                <a:lnTo>
                  <a:pt x="0" y="4121"/>
                </a:lnTo>
                <a:lnTo>
                  <a:pt x="0" y="409"/>
                </a:lnTo>
                <a:lnTo>
                  <a:pt x="5813" y="409"/>
                </a:lnTo>
                <a:cubicBezTo>
                  <a:pt x="5813" y="409"/>
                  <a:pt x="5813" y="21190"/>
                  <a:pt x="5813" y="21190"/>
                </a:cubicBezTo>
                <a:close/>
                <a:moveTo>
                  <a:pt x="5813" y="21190"/>
                </a:moveTo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93" name="AutoShape 7"/>
          <p:cNvSpPr>
            <a:spLocks/>
          </p:cNvSpPr>
          <p:nvPr/>
        </p:nvSpPr>
        <p:spPr bwMode="auto">
          <a:xfrm>
            <a:off x="1767621" y="2027188"/>
            <a:ext cx="33587" cy="2698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94" name="AutoShape 8"/>
          <p:cNvSpPr>
            <a:spLocks/>
          </p:cNvSpPr>
          <p:nvPr/>
        </p:nvSpPr>
        <p:spPr bwMode="auto">
          <a:xfrm>
            <a:off x="1830317" y="2123471"/>
            <a:ext cx="143305" cy="17353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4872" y="3451"/>
                </a:moveTo>
                <a:lnTo>
                  <a:pt x="4984" y="3451"/>
                </a:lnTo>
                <a:cubicBezTo>
                  <a:pt x="6496" y="1209"/>
                  <a:pt x="9529" y="0"/>
                  <a:pt x="12615" y="0"/>
                </a:cubicBezTo>
                <a:cubicBezTo>
                  <a:pt x="19759" y="0"/>
                  <a:pt x="21600" y="3986"/>
                  <a:pt x="21600" y="9098"/>
                </a:cubicBezTo>
                <a:lnTo>
                  <a:pt x="21600" y="21600"/>
                </a:lnTo>
                <a:lnTo>
                  <a:pt x="16727" y="21600"/>
                </a:lnTo>
                <a:lnTo>
                  <a:pt x="16727" y="9592"/>
                </a:lnTo>
                <a:cubicBezTo>
                  <a:pt x="16727" y="6006"/>
                  <a:pt x="16132" y="3583"/>
                  <a:pt x="11153" y="3583"/>
                </a:cubicBezTo>
                <a:cubicBezTo>
                  <a:pt x="4872" y="3583"/>
                  <a:pt x="4872" y="8158"/>
                  <a:pt x="4872" y="11964"/>
                </a:cubicBezTo>
                <a:lnTo>
                  <a:pt x="4872" y="21600"/>
                </a:lnTo>
                <a:lnTo>
                  <a:pt x="0" y="21600"/>
                </a:lnTo>
                <a:lnTo>
                  <a:pt x="0" y="626"/>
                </a:lnTo>
                <a:lnTo>
                  <a:pt x="4872" y="626"/>
                </a:lnTo>
                <a:cubicBezTo>
                  <a:pt x="4872" y="626"/>
                  <a:pt x="4872" y="3451"/>
                  <a:pt x="4872" y="3451"/>
                </a:cubicBezTo>
                <a:close/>
                <a:moveTo>
                  <a:pt x="4872" y="3451"/>
                </a:moveTo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95" name="AutoShape 9"/>
          <p:cNvSpPr>
            <a:spLocks/>
          </p:cNvSpPr>
          <p:nvPr/>
        </p:nvSpPr>
        <p:spPr bwMode="auto">
          <a:xfrm>
            <a:off x="2009447" y="2026069"/>
            <a:ext cx="91804" cy="27093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961"/>
                </a:moveTo>
                <a:cubicBezTo>
                  <a:pt x="20079" y="2731"/>
                  <a:pt x="18129" y="2414"/>
                  <a:pt x="16517" y="2414"/>
                </a:cubicBezTo>
                <a:cubicBezTo>
                  <a:pt x="11100" y="2414"/>
                  <a:pt x="11100" y="4743"/>
                  <a:pt x="11100" y="6063"/>
                </a:cubicBezTo>
                <a:lnTo>
                  <a:pt x="11100" y="8152"/>
                </a:lnTo>
                <a:lnTo>
                  <a:pt x="21600" y="8152"/>
                </a:lnTo>
                <a:lnTo>
                  <a:pt x="21600" y="10567"/>
                </a:lnTo>
                <a:lnTo>
                  <a:pt x="11100" y="10567"/>
                </a:lnTo>
                <a:lnTo>
                  <a:pt x="11100" y="21600"/>
                </a:lnTo>
                <a:lnTo>
                  <a:pt x="3476" y="21600"/>
                </a:lnTo>
                <a:lnTo>
                  <a:pt x="3476" y="10567"/>
                </a:lnTo>
                <a:lnTo>
                  <a:pt x="0" y="10567"/>
                </a:lnTo>
                <a:lnTo>
                  <a:pt x="0" y="8152"/>
                </a:lnTo>
                <a:lnTo>
                  <a:pt x="3476" y="8152"/>
                </a:lnTo>
                <a:lnTo>
                  <a:pt x="3476" y="5288"/>
                </a:lnTo>
                <a:cubicBezTo>
                  <a:pt x="3476" y="2357"/>
                  <a:pt x="6441" y="0"/>
                  <a:pt x="16262" y="0"/>
                </a:cubicBezTo>
                <a:cubicBezTo>
                  <a:pt x="18129" y="0"/>
                  <a:pt x="19908" y="116"/>
                  <a:pt x="21600" y="345"/>
                </a:cubicBezTo>
                <a:cubicBezTo>
                  <a:pt x="21600" y="345"/>
                  <a:pt x="21600" y="2961"/>
                  <a:pt x="21600" y="2961"/>
                </a:cubicBezTo>
                <a:close/>
                <a:moveTo>
                  <a:pt x="21600" y="2961"/>
                </a:moveTo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96" name="AutoShape 10"/>
          <p:cNvSpPr>
            <a:spLocks/>
          </p:cNvSpPr>
          <p:nvPr/>
        </p:nvSpPr>
        <p:spPr bwMode="auto">
          <a:xfrm>
            <a:off x="2099013" y="2117873"/>
            <a:ext cx="180251" cy="17913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3888" y="10800"/>
                </a:moveTo>
                <a:cubicBezTo>
                  <a:pt x="3888" y="14616"/>
                  <a:pt x="6956" y="17870"/>
                  <a:pt x="10799" y="17870"/>
                </a:cubicBezTo>
                <a:cubicBezTo>
                  <a:pt x="14644" y="17870"/>
                  <a:pt x="17712" y="14616"/>
                  <a:pt x="17712" y="10800"/>
                </a:cubicBezTo>
                <a:cubicBezTo>
                  <a:pt x="17712" y="6939"/>
                  <a:pt x="14644" y="3732"/>
                  <a:pt x="10799" y="3732"/>
                </a:cubicBezTo>
                <a:cubicBezTo>
                  <a:pt x="6956" y="3732"/>
                  <a:pt x="3888" y="6939"/>
                  <a:pt x="3888" y="10800"/>
                </a:cubicBezTo>
                <a:close/>
                <a:moveTo>
                  <a:pt x="21600" y="10800"/>
                </a:moveTo>
                <a:cubicBezTo>
                  <a:pt x="21600" y="16916"/>
                  <a:pt x="16849" y="21600"/>
                  <a:pt x="10799" y="21600"/>
                </a:cubicBezTo>
                <a:cubicBezTo>
                  <a:pt x="4754" y="21600"/>
                  <a:pt x="0" y="16916"/>
                  <a:pt x="0" y="10800"/>
                </a:cubicBezTo>
                <a:cubicBezTo>
                  <a:pt x="0" y="4683"/>
                  <a:pt x="4754" y="0"/>
                  <a:pt x="10799" y="0"/>
                </a:cubicBezTo>
                <a:cubicBezTo>
                  <a:pt x="16849" y="0"/>
                  <a:pt x="21600" y="4683"/>
                  <a:pt x="21600" y="10800"/>
                </a:cubicBezTo>
                <a:close/>
                <a:moveTo>
                  <a:pt x="21600" y="10800"/>
                </a:moveTo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97" name="AutoShape 11"/>
          <p:cNvSpPr>
            <a:spLocks/>
          </p:cNvSpPr>
          <p:nvPr/>
        </p:nvSpPr>
        <p:spPr bwMode="auto">
          <a:xfrm>
            <a:off x="2305013" y="2123471"/>
            <a:ext cx="106359" cy="17353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6589" y="4034"/>
                </a:moveTo>
                <a:lnTo>
                  <a:pt x="6809" y="4034"/>
                </a:lnTo>
                <a:cubicBezTo>
                  <a:pt x="8418" y="1567"/>
                  <a:pt x="11786" y="0"/>
                  <a:pt x="16183" y="0"/>
                </a:cubicBezTo>
                <a:cubicBezTo>
                  <a:pt x="18084" y="0"/>
                  <a:pt x="19986" y="404"/>
                  <a:pt x="21600" y="1032"/>
                </a:cubicBezTo>
                <a:lnTo>
                  <a:pt x="18598" y="4705"/>
                </a:lnTo>
                <a:cubicBezTo>
                  <a:pt x="17429" y="4079"/>
                  <a:pt x="16104" y="3856"/>
                  <a:pt x="14568" y="3856"/>
                </a:cubicBezTo>
                <a:cubicBezTo>
                  <a:pt x="7467" y="3856"/>
                  <a:pt x="6589" y="7886"/>
                  <a:pt x="6589" y="11294"/>
                </a:cubicBezTo>
                <a:lnTo>
                  <a:pt x="6589" y="21600"/>
                </a:lnTo>
                <a:lnTo>
                  <a:pt x="0" y="21600"/>
                </a:lnTo>
                <a:lnTo>
                  <a:pt x="0" y="626"/>
                </a:lnTo>
                <a:lnTo>
                  <a:pt x="6589" y="626"/>
                </a:lnTo>
                <a:cubicBezTo>
                  <a:pt x="6589" y="626"/>
                  <a:pt x="6589" y="4034"/>
                  <a:pt x="6589" y="4034"/>
                </a:cubicBezTo>
                <a:close/>
                <a:moveTo>
                  <a:pt x="6589" y="4034"/>
                </a:moveTo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98" name="AutoShape 12"/>
          <p:cNvSpPr>
            <a:spLocks/>
          </p:cNvSpPr>
          <p:nvPr/>
        </p:nvSpPr>
        <p:spPr bwMode="auto">
          <a:xfrm>
            <a:off x="2430405" y="2123471"/>
            <a:ext cx="235109" cy="17353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990" y="3274"/>
                </a:moveTo>
                <a:lnTo>
                  <a:pt x="3057" y="3274"/>
                </a:lnTo>
                <a:cubicBezTo>
                  <a:pt x="3922" y="1433"/>
                  <a:pt x="5484" y="0"/>
                  <a:pt x="7178" y="0"/>
                </a:cubicBezTo>
                <a:cubicBezTo>
                  <a:pt x="9204" y="0"/>
                  <a:pt x="10665" y="1388"/>
                  <a:pt x="11664" y="3719"/>
                </a:cubicBezTo>
                <a:cubicBezTo>
                  <a:pt x="12627" y="1479"/>
                  <a:pt x="14488" y="0"/>
                  <a:pt x="16450" y="0"/>
                </a:cubicBezTo>
                <a:cubicBezTo>
                  <a:pt x="20537" y="0"/>
                  <a:pt x="21600" y="4302"/>
                  <a:pt x="21600" y="9057"/>
                </a:cubicBezTo>
                <a:lnTo>
                  <a:pt x="21600" y="21600"/>
                </a:lnTo>
                <a:lnTo>
                  <a:pt x="18610" y="21600"/>
                </a:lnTo>
                <a:lnTo>
                  <a:pt x="18610" y="9725"/>
                </a:lnTo>
                <a:cubicBezTo>
                  <a:pt x="18610" y="7035"/>
                  <a:pt x="18344" y="3583"/>
                  <a:pt x="15718" y="3583"/>
                </a:cubicBezTo>
                <a:cubicBezTo>
                  <a:pt x="12528" y="3583"/>
                  <a:pt x="12296" y="8065"/>
                  <a:pt x="12296" y="11294"/>
                </a:cubicBezTo>
                <a:lnTo>
                  <a:pt x="12296" y="21600"/>
                </a:lnTo>
                <a:lnTo>
                  <a:pt x="9304" y="21600"/>
                </a:lnTo>
                <a:lnTo>
                  <a:pt x="9304" y="10486"/>
                </a:lnTo>
                <a:cubicBezTo>
                  <a:pt x="9304" y="7754"/>
                  <a:pt x="9204" y="3583"/>
                  <a:pt x="6445" y="3583"/>
                </a:cubicBezTo>
                <a:cubicBezTo>
                  <a:pt x="3255" y="3583"/>
                  <a:pt x="2990" y="8023"/>
                  <a:pt x="2990" y="11294"/>
                </a:cubicBezTo>
                <a:lnTo>
                  <a:pt x="2990" y="21600"/>
                </a:lnTo>
                <a:lnTo>
                  <a:pt x="0" y="21600"/>
                </a:lnTo>
                <a:lnTo>
                  <a:pt x="0" y="626"/>
                </a:lnTo>
                <a:lnTo>
                  <a:pt x="2990" y="626"/>
                </a:lnTo>
                <a:cubicBezTo>
                  <a:pt x="2990" y="626"/>
                  <a:pt x="2990" y="3274"/>
                  <a:pt x="2990" y="3274"/>
                </a:cubicBezTo>
                <a:close/>
                <a:moveTo>
                  <a:pt x="2990" y="3274"/>
                </a:moveTo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99" name="AutoShape 13"/>
          <p:cNvSpPr>
            <a:spLocks/>
          </p:cNvSpPr>
          <p:nvPr/>
        </p:nvSpPr>
        <p:spPr bwMode="auto">
          <a:xfrm>
            <a:off x="2690144" y="2117873"/>
            <a:ext cx="171294" cy="17913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738" y="10756"/>
                </a:moveTo>
                <a:cubicBezTo>
                  <a:pt x="17738" y="6809"/>
                  <a:pt x="15238" y="3468"/>
                  <a:pt x="10824" y="3468"/>
                </a:cubicBezTo>
                <a:cubicBezTo>
                  <a:pt x="6596" y="3468"/>
                  <a:pt x="4094" y="6984"/>
                  <a:pt x="4094" y="10756"/>
                </a:cubicBezTo>
                <a:cubicBezTo>
                  <a:pt x="4094" y="14574"/>
                  <a:pt x="6504" y="18129"/>
                  <a:pt x="10824" y="18129"/>
                </a:cubicBezTo>
                <a:cubicBezTo>
                  <a:pt x="15281" y="18129"/>
                  <a:pt x="17738" y="14749"/>
                  <a:pt x="17738" y="10756"/>
                </a:cubicBezTo>
                <a:close/>
                <a:moveTo>
                  <a:pt x="21600" y="20905"/>
                </a:moveTo>
                <a:lnTo>
                  <a:pt x="17510" y="20905"/>
                </a:lnTo>
                <a:lnTo>
                  <a:pt x="17510" y="17740"/>
                </a:lnTo>
                <a:lnTo>
                  <a:pt x="17418" y="17740"/>
                </a:lnTo>
                <a:cubicBezTo>
                  <a:pt x="15781" y="20040"/>
                  <a:pt x="13233" y="21600"/>
                  <a:pt x="10188" y="21600"/>
                </a:cubicBezTo>
                <a:cubicBezTo>
                  <a:pt x="3686" y="21600"/>
                  <a:pt x="0" y="16438"/>
                  <a:pt x="0" y="10627"/>
                </a:cubicBezTo>
                <a:cubicBezTo>
                  <a:pt x="0" y="5073"/>
                  <a:pt x="3865" y="0"/>
                  <a:pt x="10051" y="0"/>
                </a:cubicBezTo>
                <a:cubicBezTo>
                  <a:pt x="13190" y="0"/>
                  <a:pt x="15735" y="1562"/>
                  <a:pt x="17418" y="3988"/>
                </a:cubicBezTo>
                <a:lnTo>
                  <a:pt x="17510" y="3988"/>
                </a:lnTo>
                <a:lnTo>
                  <a:pt x="17510" y="606"/>
                </a:lnTo>
                <a:lnTo>
                  <a:pt x="21600" y="606"/>
                </a:lnTo>
                <a:cubicBezTo>
                  <a:pt x="21600" y="606"/>
                  <a:pt x="21600" y="20905"/>
                  <a:pt x="21600" y="20905"/>
                </a:cubicBezTo>
                <a:close/>
                <a:moveTo>
                  <a:pt x="21600" y="20905"/>
                </a:moveTo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100" name="AutoShape 14"/>
          <p:cNvSpPr>
            <a:spLocks/>
          </p:cNvSpPr>
          <p:nvPr/>
        </p:nvSpPr>
        <p:spPr bwMode="auto">
          <a:xfrm>
            <a:off x="2896144" y="2063014"/>
            <a:ext cx="81729" cy="23399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3222" y="21600"/>
                </a:moveTo>
                <a:lnTo>
                  <a:pt x="4666" y="21600"/>
                </a:lnTo>
                <a:lnTo>
                  <a:pt x="4666" y="8783"/>
                </a:lnTo>
                <a:lnTo>
                  <a:pt x="0" y="8783"/>
                </a:lnTo>
                <a:lnTo>
                  <a:pt x="0" y="5977"/>
                </a:lnTo>
                <a:lnTo>
                  <a:pt x="4666" y="5977"/>
                </a:lnTo>
                <a:lnTo>
                  <a:pt x="4666" y="0"/>
                </a:lnTo>
                <a:lnTo>
                  <a:pt x="13222" y="0"/>
                </a:lnTo>
                <a:lnTo>
                  <a:pt x="13222" y="5977"/>
                </a:lnTo>
                <a:lnTo>
                  <a:pt x="21600" y="5977"/>
                </a:lnTo>
                <a:lnTo>
                  <a:pt x="21600" y="8783"/>
                </a:lnTo>
                <a:lnTo>
                  <a:pt x="13222" y="8783"/>
                </a:lnTo>
                <a:cubicBezTo>
                  <a:pt x="13222" y="8783"/>
                  <a:pt x="13222" y="21600"/>
                  <a:pt x="13222" y="21600"/>
                </a:cubicBezTo>
                <a:close/>
                <a:moveTo>
                  <a:pt x="13222" y="21600"/>
                </a:moveTo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101" name="AutoShape 15"/>
          <p:cNvSpPr>
            <a:spLocks/>
          </p:cNvSpPr>
          <p:nvPr/>
        </p:nvSpPr>
        <p:spPr bwMode="auto">
          <a:xfrm>
            <a:off x="2994666" y="2028308"/>
            <a:ext cx="44783" cy="26869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644" y="21600"/>
                </a:moveTo>
                <a:lnTo>
                  <a:pt x="2961" y="21600"/>
                </a:lnTo>
                <a:lnTo>
                  <a:pt x="2961" y="8031"/>
                </a:lnTo>
                <a:lnTo>
                  <a:pt x="18644" y="8031"/>
                </a:lnTo>
                <a:cubicBezTo>
                  <a:pt x="18644" y="8031"/>
                  <a:pt x="18644" y="21600"/>
                  <a:pt x="18644" y="21600"/>
                </a:cubicBezTo>
                <a:close/>
                <a:moveTo>
                  <a:pt x="21600" y="1828"/>
                </a:moveTo>
                <a:cubicBezTo>
                  <a:pt x="21600" y="2812"/>
                  <a:pt x="16723" y="3594"/>
                  <a:pt x="10798" y="3594"/>
                </a:cubicBezTo>
                <a:cubicBezTo>
                  <a:pt x="4873" y="3594"/>
                  <a:pt x="0" y="2812"/>
                  <a:pt x="0" y="1828"/>
                </a:cubicBezTo>
                <a:cubicBezTo>
                  <a:pt x="0" y="812"/>
                  <a:pt x="4873" y="0"/>
                  <a:pt x="10798" y="0"/>
                </a:cubicBezTo>
                <a:cubicBezTo>
                  <a:pt x="16723" y="0"/>
                  <a:pt x="21600" y="812"/>
                  <a:pt x="21600" y="1828"/>
                </a:cubicBezTo>
                <a:close/>
                <a:moveTo>
                  <a:pt x="21600" y="1828"/>
                </a:moveTo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102" name="AutoShape 16"/>
          <p:cNvSpPr>
            <a:spLocks/>
          </p:cNvSpPr>
          <p:nvPr/>
        </p:nvSpPr>
        <p:spPr bwMode="auto">
          <a:xfrm>
            <a:off x="3066319" y="2117873"/>
            <a:ext cx="136587" cy="17913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6377"/>
                </a:moveTo>
                <a:cubicBezTo>
                  <a:pt x="19552" y="4599"/>
                  <a:pt x="17051" y="3641"/>
                  <a:pt x="13979" y="3641"/>
                </a:cubicBezTo>
                <a:cubicBezTo>
                  <a:pt x="8980" y="3641"/>
                  <a:pt x="5117" y="7028"/>
                  <a:pt x="5117" y="10756"/>
                </a:cubicBezTo>
                <a:cubicBezTo>
                  <a:pt x="5117" y="14921"/>
                  <a:pt x="8921" y="17956"/>
                  <a:pt x="14321" y="17956"/>
                </a:cubicBezTo>
                <a:cubicBezTo>
                  <a:pt x="17276" y="17956"/>
                  <a:pt x="19668" y="16916"/>
                  <a:pt x="21600" y="15269"/>
                </a:cubicBezTo>
                <a:lnTo>
                  <a:pt x="21600" y="20257"/>
                </a:lnTo>
                <a:cubicBezTo>
                  <a:pt x="19266" y="21211"/>
                  <a:pt x="16942" y="21600"/>
                  <a:pt x="14269" y="21600"/>
                </a:cubicBezTo>
                <a:cubicBezTo>
                  <a:pt x="6419" y="21600"/>
                  <a:pt x="0" y="17000"/>
                  <a:pt x="0" y="10930"/>
                </a:cubicBezTo>
                <a:cubicBezTo>
                  <a:pt x="0" y="4641"/>
                  <a:pt x="6366" y="0"/>
                  <a:pt x="14550" y="0"/>
                </a:cubicBezTo>
                <a:cubicBezTo>
                  <a:pt x="16942" y="0"/>
                  <a:pt x="19552" y="433"/>
                  <a:pt x="21600" y="1343"/>
                </a:cubicBezTo>
                <a:cubicBezTo>
                  <a:pt x="21600" y="1343"/>
                  <a:pt x="21600" y="6377"/>
                  <a:pt x="21600" y="6377"/>
                </a:cubicBezTo>
                <a:close/>
                <a:moveTo>
                  <a:pt x="21600" y="6377"/>
                </a:moveTo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103" name="AutoShape 17"/>
          <p:cNvSpPr>
            <a:spLocks/>
          </p:cNvSpPr>
          <p:nvPr/>
        </p:nvSpPr>
        <p:spPr bwMode="auto">
          <a:xfrm>
            <a:off x="3227536" y="2117873"/>
            <a:ext cx="171294" cy="17913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733" y="10756"/>
                </a:moveTo>
                <a:cubicBezTo>
                  <a:pt x="17733" y="6809"/>
                  <a:pt x="15232" y="3468"/>
                  <a:pt x="10826" y="3468"/>
                </a:cubicBezTo>
                <a:cubicBezTo>
                  <a:pt x="6592" y="3468"/>
                  <a:pt x="4090" y="6984"/>
                  <a:pt x="4090" y="10756"/>
                </a:cubicBezTo>
                <a:cubicBezTo>
                  <a:pt x="4090" y="14574"/>
                  <a:pt x="6501" y="18129"/>
                  <a:pt x="10826" y="18129"/>
                </a:cubicBezTo>
                <a:cubicBezTo>
                  <a:pt x="15275" y="18129"/>
                  <a:pt x="17733" y="14749"/>
                  <a:pt x="17733" y="10756"/>
                </a:cubicBezTo>
                <a:close/>
                <a:moveTo>
                  <a:pt x="21600" y="20905"/>
                </a:moveTo>
                <a:lnTo>
                  <a:pt x="17509" y="20905"/>
                </a:lnTo>
                <a:lnTo>
                  <a:pt x="17509" y="17740"/>
                </a:lnTo>
                <a:lnTo>
                  <a:pt x="17416" y="17740"/>
                </a:lnTo>
                <a:cubicBezTo>
                  <a:pt x="15777" y="20040"/>
                  <a:pt x="13233" y="21600"/>
                  <a:pt x="10186" y="21600"/>
                </a:cubicBezTo>
                <a:cubicBezTo>
                  <a:pt x="3683" y="21600"/>
                  <a:pt x="0" y="16438"/>
                  <a:pt x="0" y="10627"/>
                </a:cubicBezTo>
                <a:cubicBezTo>
                  <a:pt x="0" y="5073"/>
                  <a:pt x="3863" y="0"/>
                  <a:pt x="10051" y="0"/>
                </a:cubicBezTo>
                <a:cubicBezTo>
                  <a:pt x="13184" y="0"/>
                  <a:pt x="15733" y="1562"/>
                  <a:pt x="17416" y="3988"/>
                </a:cubicBezTo>
                <a:lnTo>
                  <a:pt x="17509" y="3988"/>
                </a:lnTo>
                <a:lnTo>
                  <a:pt x="17509" y="606"/>
                </a:lnTo>
                <a:lnTo>
                  <a:pt x="21600" y="606"/>
                </a:lnTo>
                <a:cubicBezTo>
                  <a:pt x="21600" y="606"/>
                  <a:pt x="21600" y="20905"/>
                  <a:pt x="21600" y="20905"/>
                </a:cubicBezTo>
                <a:close/>
                <a:moveTo>
                  <a:pt x="21600" y="20905"/>
                </a:moveTo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104" name="AutoShape 18"/>
          <p:cNvSpPr>
            <a:spLocks/>
          </p:cNvSpPr>
          <p:nvPr/>
        </p:nvSpPr>
        <p:spPr bwMode="auto">
          <a:xfrm>
            <a:off x="3415623" y="2027188"/>
            <a:ext cx="379534" cy="2698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6427" y="15579"/>
                </a:moveTo>
                <a:lnTo>
                  <a:pt x="10578" y="0"/>
                </a:lnTo>
                <a:lnTo>
                  <a:pt x="11002" y="0"/>
                </a:lnTo>
                <a:lnTo>
                  <a:pt x="15174" y="15579"/>
                </a:lnTo>
                <a:lnTo>
                  <a:pt x="19506" y="0"/>
                </a:lnTo>
                <a:lnTo>
                  <a:pt x="21600" y="0"/>
                </a:lnTo>
                <a:lnTo>
                  <a:pt x="15445" y="21600"/>
                </a:lnTo>
                <a:lnTo>
                  <a:pt x="14899" y="21600"/>
                </a:lnTo>
                <a:lnTo>
                  <a:pt x="10801" y="6664"/>
                </a:lnTo>
                <a:lnTo>
                  <a:pt x="6668" y="21600"/>
                </a:lnTo>
                <a:lnTo>
                  <a:pt x="6168" y="21600"/>
                </a:lnTo>
                <a:lnTo>
                  <a:pt x="0" y="0"/>
                </a:lnTo>
                <a:lnTo>
                  <a:pt x="2094" y="0"/>
                </a:lnTo>
                <a:cubicBezTo>
                  <a:pt x="2094" y="0"/>
                  <a:pt x="6427" y="15579"/>
                  <a:pt x="6427" y="15579"/>
                </a:cubicBezTo>
                <a:close/>
                <a:moveTo>
                  <a:pt x="6427" y="15579"/>
                </a:moveTo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105" name="AutoShape 19"/>
          <p:cNvSpPr>
            <a:spLocks/>
          </p:cNvSpPr>
          <p:nvPr/>
        </p:nvSpPr>
        <p:spPr bwMode="auto">
          <a:xfrm>
            <a:off x="3764928" y="2117873"/>
            <a:ext cx="180251" cy="17913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3887" y="10800"/>
                </a:moveTo>
                <a:cubicBezTo>
                  <a:pt x="3887" y="14616"/>
                  <a:pt x="6960" y="17870"/>
                  <a:pt x="10799" y="17870"/>
                </a:cubicBezTo>
                <a:cubicBezTo>
                  <a:pt x="14643" y="17870"/>
                  <a:pt x="17709" y="14616"/>
                  <a:pt x="17709" y="10800"/>
                </a:cubicBezTo>
                <a:cubicBezTo>
                  <a:pt x="17709" y="6939"/>
                  <a:pt x="14643" y="3732"/>
                  <a:pt x="10799" y="3732"/>
                </a:cubicBezTo>
                <a:cubicBezTo>
                  <a:pt x="6960" y="3732"/>
                  <a:pt x="3887" y="6939"/>
                  <a:pt x="3887" y="10800"/>
                </a:cubicBezTo>
                <a:close/>
                <a:moveTo>
                  <a:pt x="21600" y="10800"/>
                </a:moveTo>
                <a:cubicBezTo>
                  <a:pt x="21600" y="16916"/>
                  <a:pt x="16846" y="21600"/>
                  <a:pt x="10799" y="21600"/>
                </a:cubicBezTo>
                <a:cubicBezTo>
                  <a:pt x="4754" y="21600"/>
                  <a:pt x="0" y="16916"/>
                  <a:pt x="0" y="10800"/>
                </a:cubicBezTo>
                <a:cubicBezTo>
                  <a:pt x="0" y="4683"/>
                  <a:pt x="4754" y="0"/>
                  <a:pt x="10799" y="0"/>
                </a:cubicBezTo>
                <a:cubicBezTo>
                  <a:pt x="16846" y="0"/>
                  <a:pt x="21600" y="4683"/>
                  <a:pt x="21600" y="10800"/>
                </a:cubicBezTo>
                <a:close/>
                <a:moveTo>
                  <a:pt x="21600" y="10800"/>
                </a:moveTo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106" name="AutoShape 20"/>
          <p:cNvSpPr>
            <a:spLocks/>
          </p:cNvSpPr>
          <p:nvPr/>
        </p:nvSpPr>
        <p:spPr bwMode="auto">
          <a:xfrm>
            <a:off x="3970929" y="2123471"/>
            <a:ext cx="106359" cy="17353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6586" y="4034"/>
                </a:moveTo>
                <a:lnTo>
                  <a:pt x="6809" y="4034"/>
                </a:lnTo>
                <a:cubicBezTo>
                  <a:pt x="8420" y="1567"/>
                  <a:pt x="11791" y="0"/>
                  <a:pt x="16183" y="0"/>
                </a:cubicBezTo>
                <a:cubicBezTo>
                  <a:pt x="18084" y="0"/>
                  <a:pt x="19985" y="404"/>
                  <a:pt x="21600" y="1032"/>
                </a:cubicBezTo>
                <a:lnTo>
                  <a:pt x="18596" y="4705"/>
                </a:lnTo>
                <a:cubicBezTo>
                  <a:pt x="17429" y="4079"/>
                  <a:pt x="16107" y="3856"/>
                  <a:pt x="14568" y="3856"/>
                </a:cubicBezTo>
                <a:cubicBezTo>
                  <a:pt x="7467" y="3856"/>
                  <a:pt x="6586" y="7886"/>
                  <a:pt x="6586" y="11294"/>
                </a:cubicBezTo>
                <a:lnTo>
                  <a:pt x="6586" y="21600"/>
                </a:lnTo>
                <a:lnTo>
                  <a:pt x="0" y="21600"/>
                </a:lnTo>
                <a:lnTo>
                  <a:pt x="0" y="626"/>
                </a:lnTo>
                <a:lnTo>
                  <a:pt x="6586" y="626"/>
                </a:lnTo>
                <a:cubicBezTo>
                  <a:pt x="6586" y="626"/>
                  <a:pt x="6586" y="4034"/>
                  <a:pt x="6586" y="4034"/>
                </a:cubicBezTo>
                <a:close/>
                <a:moveTo>
                  <a:pt x="6586" y="4034"/>
                </a:moveTo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107" name="AutoShape 21"/>
          <p:cNvSpPr>
            <a:spLocks/>
          </p:cNvSpPr>
          <p:nvPr/>
        </p:nvSpPr>
        <p:spPr bwMode="auto">
          <a:xfrm>
            <a:off x="4096320" y="2026069"/>
            <a:ext cx="32468" cy="27093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108" name="AutoShape 22"/>
          <p:cNvSpPr>
            <a:spLocks/>
          </p:cNvSpPr>
          <p:nvPr/>
        </p:nvSpPr>
        <p:spPr bwMode="auto">
          <a:xfrm>
            <a:off x="4150059" y="2020471"/>
            <a:ext cx="171294" cy="27653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738" y="14552"/>
                </a:moveTo>
                <a:cubicBezTo>
                  <a:pt x="17738" y="11986"/>
                  <a:pt x="15231" y="9815"/>
                  <a:pt x="10821" y="9815"/>
                </a:cubicBezTo>
                <a:cubicBezTo>
                  <a:pt x="6590" y="9815"/>
                  <a:pt x="4092" y="12100"/>
                  <a:pt x="4092" y="14552"/>
                </a:cubicBezTo>
                <a:cubicBezTo>
                  <a:pt x="4092" y="17033"/>
                  <a:pt x="6498" y="19344"/>
                  <a:pt x="10821" y="19344"/>
                </a:cubicBezTo>
                <a:cubicBezTo>
                  <a:pt x="15273" y="19344"/>
                  <a:pt x="17738" y="17147"/>
                  <a:pt x="17738" y="14552"/>
                </a:cubicBezTo>
                <a:close/>
                <a:moveTo>
                  <a:pt x="17505" y="19091"/>
                </a:moveTo>
                <a:lnTo>
                  <a:pt x="17413" y="19091"/>
                </a:lnTo>
                <a:cubicBezTo>
                  <a:pt x="15779" y="20586"/>
                  <a:pt x="13188" y="21600"/>
                  <a:pt x="10184" y="21600"/>
                </a:cubicBezTo>
                <a:cubicBezTo>
                  <a:pt x="3632" y="21600"/>
                  <a:pt x="0" y="18245"/>
                  <a:pt x="0" y="14468"/>
                </a:cubicBezTo>
                <a:cubicBezTo>
                  <a:pt x="0" y="10858"/>
                  <a:pt x="3862" y="7561"/>
                  <a:pt x="10000" y="7561"/>
                </a:cubicBezTo>
                <a:cubicBezTo>
                  <a:pt x="13188" y="7561"/>
                  <a:pt x="15730" y="8576"/>
                  <a:pt x="17413" y="10153"/>
                </a:cubicBezTo>
                <a:lnTo>
                  <a:pt x="17505" y="10153"/>
                </a:lnTo>
                <a:lnTo>
                  <a:pt x="17505" y="0"/>
                </a:lnTo>
                <a:lnTo>
                  <a:pt x="21600" y="0"/>
                </a:lnTo>
                <a:lnTo>
                  <a:pt x="21600" y="21148"/>
                </a:lnTo>
                <a:lnTo>
                  <a:pt x="17505" y="21148"/>
                </a:lnTo>
                <a:cubicBezTo>
                  <a:pt x="17505" y="21148"/>
                  <a:pt x="17505" y="19091"/>
                  <a:pt x="17505" y="19091"/>
                </a:cubicBezTo>
                <a:close/>
                <a:moveTo>
                  <a:pt x="17505" y="19091"/>
                </a:moveTo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109" name="AutoShape 23"/>
          <p:cNvSpPr>
            <a:spLocks/>
          </p:cNvSpPr>
          <p:nvPr/>
        </p:nvSpPr>
        <p:spPr bwMode="auto">
          <a:xfrm>
            <a:off x="4400842" y="2021590"/>
            <a:ext cx="173533" cy="275414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9188"/>
                </a:moveTo>
                <a:lnTo>
                  <a:pt x="21600" y="21600"/>
                </a:lnTo>
                <a:lnTo>
                  <a:pt x="0" y="21600"/>
                </a:lnTo>
                <a:lnTo>
                  <a:pt x="14632" y="10239"/>
                </a:lnTo>
                <a:cubicBezTo>
                  <a:pt x="16008" y="9172"/>
                  <a:pt x="17604" y="7853"/>
                  <a:pt x="17604" y="6452"/>
                </a:cubicBezTo>
                <a:cubicBezTo>
                  <a:pt x="17604" y="4236"/>
                  <a:pt x="14502" y="2413"/>
                  <a:pt x="11043" y="2413"/>
                </a:cubicBezTo>
                <a:cubicBezTo>
                  <a:pt x="7626" y="2413"/>
                  <a:pt x="4835" y="4151"/>
                  <a:pt x="4611" y="6285"/>
                </a:cubicBezTo>
                <a:lnTo>
                  <a:pt x="442" y="6285"/>
                </a:lnTo>
                <a:cubicBezTo>
                  <a:pt x="1109" y="2524"/>
                  <a:pt x="4967" y="0"/>
                  <a:pt x="11043" y="0"/>
                </a:cubicBezTo>
                <a:cubicBezTo>
                  <a:pt x="16716" y="0"/>
                  <a:pt x="21600" y="2665"/>
                  <a:pt x="21600" y="6339"/>
                </a:cubicBezTo>
                <a:cubicBezTo>
                  <a:pt x="21600" y="7910"/>
                  <a:pt x="20662" y="9482"/>
                  <a:pt x="19113" y="10688"/>
                </a:cubicBezTo>
                <a:lnTo>
                  <a:pt x="8113" y="19188"/>
                </a:lnTo>
                <a:cubicBezTo>
                  <a:pt x="8113" y="19188"/>
                  <a:pt x="21600" y="19188"/>
                  <a:pt x="21600" y="19188"/>
                </a:cubicBezTo>
                <a:close/>
                <a:moveTo>
                  <a:pt x="21600" y="19188"/>
                </a:moveTo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110" name="AutoShape 24"/>
          <p:cNvSpPr>
            <a:spLocks/>
          </p:cNvSpPr>
          <p:nvPr/>
        </p:nvSpPr>
        <p:spPr bwMode="auto">
          <a:xfrm>
            <a:off x="4615799" y="2015992"/>
            <a:ext cx="188087" cy="28101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3695" y="10773"/>
                </a:moveTo>
                <a:cubicBezTo>
                  <a:pt x="3695" y="13630"/>
                  <a:pt x="5254" y="19291"/>
                  <a:pt x="10800" y="19291"/>
                </a:cubicBezTo>
                <a:cubicBezTo>
                  <a:pt x="16341" y="19291"/>
                  <a:pt x="17904" y="13630"/>
                  <a:pt x="17904" y="10773"/>
                </a:cubicBezTo>
                <a:cubicBezTo>
                  <a:pt x="17904" y="7915"/>
                  <a:pt x="16341" y="2198"/>
                  <a:pt x="10800" y="2198"/>
                </a:cubicBezTo>
                <a:cubicBezTo>
                  <a:pt x="5254" y="2198"/>
                  <a:pt x="3695" y="7915"/>
                  <a:pt x="3695" y="10773"/>
                </a:cubicBezTo>
                <a:close/>
                <a:moveTo>
                  <a:pt x="0" y="10800"/>
                </a:moveTo>
                <a:cubicBezTo>
                  <a:pt x="0" y="6539"/>
                  <a:pt x="2790" y="0"/>
                  <a:pt x="10800" y="0"/>
                </a:cubicBezTo>
                <a:cubicBezTo>
                  <a:pt x="18807" y="0"/>
                  <a:pt x="21600" y="6539"/>
                  <a:pt x="21600" y="10800"/>
                </a:cubicBezTo>
                <a:cubicBezTo>
                  <a:pt x="21600" y="15031"/>
                  <a:pt x="18767" y="21600"/>
                  <a:pt x="10800" y="21600"/>
                </a:cubicBezTo>
                <a:cubicBezTo>
                  <a:pt x="2832" y="21600"/>
                  <a:pt x="0" y="15031"/>
                  <a:pt x="0" y="10800"/>
                </a:cubicBezTo>
                <a:close/>
                <a:moveTo>
                  <a:pt x="0" y="10800"/>
                </a:moveTo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111" name="AutoShape 25"/>
          <p:cNvSpPr>
            <a:spLocks/>
          </p:cNvSpPr>
          <p:nvPr/>
        </p:nvSpPr>
        <p:spPr bwMode="auto">
          <a:xfrm>
            <a:off x="4821800" y="2027188"/>
            <a:ext cx="78370" cy="2698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2465"/>
                </a:moveTo>
                <a:lnTo>
                  <a:pt x="5077" y="0"/>
                </a:lnTo>
                <a:lnTo>
                  <a:pt x="21600" y="0"/>
                </a:lnTo>
                <a:lnTo>
                  <a:pt x="21600" y="21600"/>
                </a:lnTo>
                <a:lnTo>
                  <a:pt x="12802" y="21600"/>
                </a:lnTo>
                <a:lnTo>
                  <a:pt x="12802" y="2465"/>
                </a:lnTo>
                <a:cubicBezTo>
                  <a:pt x="12802" y="2465"/>
                  <a:pt x="0" y="2465"/>
                  <a:pt x="0" y="2465"/>
                </a:cubicBezTo>
                <a:close/>
                <a:moveTo>
                  <a:pt x="0" y="2465"/>
                </a:moveTo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112" name="AutoShape 26"/>
          <p:cNvSpPr>
            <a:spLocks/>
          </p:cNvSpPr>
          <p:nvPr/>
        </p:nvSpPr>
        <p:spPr bwMode="auto">
          <a:xfrm>
            <a:off x="4947191" y="2015992"/>
            <a:ext cx="167935" cy="28101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183" y="9124"/>
                </a:moveTo>
                <a:cubicBezTo>
                  <a:pt x="13894" y="9124"/>
                  <a:pt x="16966" y="8299"/>
                  <a:pt x="16966" y="5799"/>
                </a:cubicBezTo>
                <a:cubicBezTo>
                  <a:pt x="16966" y="3710"/>
                  <a:pt x="14400" y="2253"/>
                  <a:pt x="10960" y="2253"/>
                </a:cubicBezTo>
                <a:cubicBezTo>
                  <a:pt x="7843" y="2253"/>
                  <a:pt x="5689" y="3435"/>
                  <a:pt x="5226" y="5220"/>
                </a:cubicBezTo>
                <a:lnTo>
                  <a:pt x="964" y="5220"/>
                </a:lnTo>
                <a:cubicBezTo>
                  <a:pt x="1789" y="1813"/>
                  <a:pt x="5413" y="0"/>
                  <a:pt x="11098" y="0"/>
                </a:cubicBezTo>
                <a:cubicBezTo>
                  <a:pt x="16603" y="0"/>
                  <a:pt x="21094" y="2117"/>
                  <a:pt x="21094" y="5579"/>
                </a:cubicBezTo>
                <a:cubicBezTo>
                  <a:pt x="21094" y="7611"/>
                  <a:pt x="19626" y="9260"/>
                  <a:pt x="16692" y="10251"/>
                </a:cubicBezTo>
                <a:cubicBezTo>
                  <a:pt x="20086" y="11212"/>
                  <a:pt x="21600" y="13163"/>
                  <a:pt x="21600" y="15390"/>
                </a:cubicBezTo>
                <a:cubicBezTo>
                  <a:pt x="21600" y="19264"/>
                  <a:pt x="16739" y="21600"/>
                  <a:pt x="10547" y="21600"/>
                </a:cubicBezTo>
                <a:cubicBezTo>
                  <a:pt x="5139" y="21600"/>
                  <a:pt x="277" y="19455"/>
                  <a:pt x="0" y="16049"/>
                </a:cubicBezTo>
                <a:lnTo>
                  <a:pt x="4177" y="16049"/>
                </a:lnTo>
                <a:cubicBezTo>
                  <a:pt x="4588" y="18082"/>
                  <a:pt x="7568" y="19347"/>
                  <a:pt x="10871" y="19347"/>
                </a:cubicBezTo>
                <a:cubicBezTo>
                  <a:pt x="14724" y="19347"/>
                  <a:pt x="17473" y="17533"/>
                  <a:pt x="17473" y="15279"/>
                </a:cubicBezTo>
                <a:cubicBezTo>
                  <a:pt x="17473" y="12640"/>
                  <a:pt x="14445" y="11075"/>
                  <a:pt x="10183" y="11266"/>
                </a:cubicBezTo>
                <a:cubicBezTo>
                  <a:pt x="10183" y="11266"/>
                  <a:pt x="10183" y="9124"/>
                  <a:pt x="10183" y="9124"/>
                </a:cubicBezTo>
                <a:close/>
                <a:moveTo>
                  <a:pt x="10183" y="9124"/>
                </a:moveTo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58779" y="2484242"/>
            <a:ext cx="6332936" cy="1044840"/>
          </a:xfrm>
        </p:spPr>
        <p:txBody>
          <a:bodyPr anchor="b">
            <a:noAutofit/>
          </a:bodyPr>
          <a:lstStyle>
            <a:lvl1pPr algn="l">
              <a:defRPr sz="36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/>
          </p:nvPr>
        </p:nvSpPr>
        <p:spPr>
          <a:xfrm>
            <a:off x="1758778" y="3541533"/>
            <a:ext cx="6332935" cy="1599089"/>
          </a:xfrm>
        </p:spPr>
        <p:txBody>
          <a:bodyPr lIns="0" rIns="0" anchor="t"/>
          <a:lstStyle>
            <a:lvl1pPr marL="0" indent="0" algn="l">
              <a:spcAft>
                <a:spcPts val="0"/>
              </a:spcAft>
              <a:buNone/>
              <a:defRPr>
                <a:solidFill>
                  <a:srgbClr val="93959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486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043350" y="1294543"/>
            <a:ext cx="7034591" cy="2145245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36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1047750" y="3476030"/>
            <a:ext cx="7040563" cy="826787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331633" y="6327776"/>
            <a:ext cx="1359950" cy="286780"/>
            <a:chOff x="331633" y="6327776"/>
            <a:chExt cx="1359950" cy="286780"/>
          </a:xfrm>
        </p:grpSpPr>
        <p:sp>
          <p:nvSpPr>
            <p:cNvPr id="30" name="Rectangle 23"/>
            <p:cNvSpPr>
              <a:spLocks/>
            </p:cNvSpPr>
            <p:nvPr/>
          </p:nvSpPr>
          <p:spPr bwMode="black">
            <a:xfrm>
              <a:off x="337817" y="6490877"/>
              <a:ext cx="42515" cy="1198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31" name="AutoShape 24"/>
            <p:cNvSpPr>
              <a:spLocks/>
            </p:cNvSpPr>
            <p:nvPr/>
          </p:nvSpPr>
          <p:spPr bwMode="black">
            <a:xfrm>
              <a:off x="407902" y="6486755"/>
              <a:ext cx="126255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32" name="AutoShape 25"/>
            <p:cNvSpPr>
              <a:spLocks/>
            </p:cNvSpPr>
            <p:nvPr/>
          </p:nvSpPr>
          <p:spPr bwMode="black">
            <a:xfrm>
              <a:off x="550132" y="6414609"/>
              <a:ext cx="87091" cy="1960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33" name="AutoShape 26"/>
            <p:cNvSpPr>
              <a:spLocks/>
            </p:cNvSpPr>
            <p:nvPr/>
          </p:nvSpPr>
          <p:spPr bwMode="black">
            <a:xfrm>
              <a:off x="640830" y="6486755"/>
              <a:ext cx="144292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48" name="AutoShape 27"/>
            <p:cNvSpPr>
              <a:spLocks/>
            </p:cNvSpPr>
            <p:nvPr/>
          </p:nvSpPr>
          <p:spPr bwMode="black">
            <a:xfrm>
              <a:off x="803673" y="6488816"/>
              <a:ext cx="89925" cy="1213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49" name="AutoShape 28"/>
            <p:cNvSpPr>
              <a:spLocks/>
            </p:cNvSpPr>
            <p:nvPr/>
          </p:nvSpPr>
          <p:spPr bwMode="black">
            <a:xfrm>
              <a:off x="908800" y="6486755"/>
              <a:ext cx="203040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50" name="AutoShape 29"/>
            <p:cNvSpPr>
              <a:spLocks/>
            </p:cNvSpPr>
            <p:nvPr/>
          </p:nvSpPr>
          <p:spPr bwMode="black">
            <a:xfrm>
              <a:off x="1129361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51" name="AutoShape 30"/>
            <p:cNvSpPr>
              <a:spLocks/>
            </p:cNvSpPr>
            <p:nvPr/>
          </p:nvSpPr>
          <p:spPr bwMode="black">
            <a:xfrm>
              <a:off x="1286020" y="6453774"/>
              <a:ext cx="80134" cy="1556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52" name="Rectangle 31"/>
            <p:cNvSpPr>
              <a:spLocks/>
            </p:cNvSpPr>
            <p:nvPr/>
          </p:nvSpPr>
          <p:spPr bwMode="black">
            <a:xfrm>
              <a:off x="1378780" y="6490877"/>
              <a:ext cx="42515" cy="1198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53" name="AutoShape 32"/>
            <p:cNvSpPr>
              <a:spLocks/>
            </p:cNvSpPr>
            <p:nvPr/>
          </p:nvSpPr>
          <p:spPr bwMode="black">
            <a:xfrm>
              <a:off x="1440618" y="6486755"/>
              <a:ext cx="95078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54" name="AutoShape 33"/>
            <p:cNvSpPr>
              <a:spLocks/>
            </p:cNvSpPr>
            <p:nvPr/>
          </p:nvSpPr>
          <p:spPr bwMode="black">
            <a:xfrm>
              <a:off x="1551929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55" name="AutoShape 34"/>
            <p:cNvSpPr>
              <a:spLocks/>
            </p:cNvSpPr>
            <p:nvPr/>
          </p:nvSpPr>
          <p:spPr bwMode="black">
            <a:xfrm>
              <a:off x="331633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56" name="AutoShape 35"/>
            <p:cNvSpPr>
              <a:spLocks/>
            </p:cNvSpPr>
            <p:nvPr/>
          </p:nvSpPr>
          <p:spPr bwMode="black">
            <a:xfrm>
              <a:off x="447066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AutoShape 36"/>
            <p:cNvSpPr>
              <a:spLocks/>
            </p:cNvSpPr>
            <p:nvPr/>
          </p:nvSpPr>
          <p:spPr bwMode="black">
            <a:xfrm>
              <a:off x="562499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AutoShape 37"/>
            <p:cNvSpPr>
              <a:spLocks/>
            </p:cNvSpPr>
            <p:nvPr/>
          </p:nvSpPr>
          <p:spPr bwMode="black">
            <a:xfrm>
              <a:off x="677934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AutoShape 38"/>
            <p:cNvSpPr>
              <a:spLocks/>
            </p:cNvSpPr>
            <p:nvPr/>
          </p:nvSpPr>
          <p:spPr bwMode="black">
            <a:xfrm>
              <a:off x="79336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AutoShape 39"/>
            <p:cNvSpPr>
              <a:spLocks/>
            </p:cNvSpPr>
            <p:nvPr/>
          </p:nvSpPr>
          <p:spPr bwMode="black">
            <a:xfrm>
              <a:off x="908800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AutoShape 40"/>
            <p:cNvSpPr>
              <a:spLocks/>
            </p:cNvSpPr>
            <p:nvPr/>
          </p:nvSpPr>
          <p:spPr bwMode="black">
            <a:xfrm>
              <a:off x="1026295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AutoShape 41"/>
            <p:cNvSpPr>
              <a:spLocks/>
            </p:cNvSpPr>
            <p:nvPr/>
          </p:nvSpPr>
          <p:spPr bwMode="black">
            <a:xfrm>
              <a:off x="125716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AutoShape 42"/>
            <p:cNvSpPr>
              <a:spLocks/>
            </p:cNvSpPr>
            <p:nvPr/>
          </p:nvSpPr>
          <p:spPr bwMode="black">
            <a:xfrm>
              <a:off x="1141728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AutoShape 43"/>
            <p:cNvSpPr>
              <a:spLocks/>
            </p:cNvSpPr>
            <p:nvPr/>
          </p:nvSpPr>
          <p:spPr bwMode="black">
            <a:xfrm>
              <a:off x="1372595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203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333375" y="1143000"/>
            <a:ext cx="8478837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939598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9101262" y="445327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9524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338137" y="1567403"/>
            <a:ext cx="8474076" cy="46079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939598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805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 - IW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767621" y="963599"/>
            <a:ext cx="3363179" cy="1333405"/>
            <a:chOff x="5718641" y="402690"/>
            <a:chExt cx="4768850" cy="1890713"/>
          </a:xfrm>
        </p:grpSpPr>
        <p:sp>
          <p:nvSpPr>
            <p:cNvPr id="87" name="AutoShape 1"/>
            <p:cNvSpPr>
              <a:spLocks/>
            </p:cNvSpPr>
            <p:nvPr/>
          </p:nvSpPr>
          <p:spPr bwMode="auto">
            <a:xfrm>
              <a:off x="7052141" y="440790"/>
              <a:ext cx="1071563" cy="1204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16198" y="21600"/>
                  </a:lnTo>
                  <a:lnTo>
                    <a:pt x="21600" y="14404"/>
                  </a:lnTo>
                  <a:lnTo>
                    <a:pt x="10798" y="0"/>
                  </a:lnTo>
                  <a:cubicBezTo>
                    <a:pt x="10798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AutoShape 2"/>
            <p:cNvSpPr>
              <a:spLocks/>
            </p:cNvSpPr>
            <p:nvPr/>
          </p:nvSpPr>
          <p:spPr bwMode="auto">
            <a:xfrm>
              <a:off x="8119010" y="440790"/>
              <a:ext cx="1073150" cy="1204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7" y="0"/>
                  </a:moveTo>
                  <a:lnTo>
                    <a:pt x="0" y="14404"/>
                  </a:lnTo>
                  <a:lnTo>
                    <a:pt x="5393" y="21600"/>
                  </a:lnTo>
                  <a:lnTo>
                    <a:pt x="21600" y="0"/>
                  </a:lnTo>
                  <a:cubicBezTo>
                    <a:pt x="21600" y="0"/>
                    <a:pt x="10807" y="0"/>
                    <a:pt x="10807" y="0"/>
                  </a:cubicBezTo>
                  <a:close/>
                  <a:moveTo>
                    <a:pt x="10807" y="0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AutoShape 3"/>
            <p:cNvSpPr>
              <a:spLocks/>
            </p:cNvSpPr>
            <p:nvPr/>
          </p:nvSpPr>
          <p:spPr bwMode="auto">
            <a:xfrm>
              <a:off x="7585541" y="440790"/>
              <a:ext cx="1073150" cy="8032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10794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AutoShape 4"/>
            <p:cNvSpPr>
              <a:spLocks/>
            </p:cNvSpPr>
            <p:nvPr/>
          </p:nvSpPr>
          <p:spPr bwMode="auto">
            <a:xfrm>
              <a:off x="5718641" y="440790"/>
              <a:ext cx="1204913" cy="1204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AutoShape 5"/>
            <p:cNvSpPr>
              <a:spLocks/>
            </p:cNvSpPr>
            <p:nvPr/>
          </p:nvSpPr>
          <p:spPr bwMode="auto">
            <a:xfrm>
              <a:off x="9185741" y="402690"/>
              <a:ext cx="1301750" cy="12827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799" y="0"/>
                  </a:moveTo>
                  <a:cubicBezTo>
                    <a:pt x="4838" y="0"/>
                    <a:pt x="0" y="4831"/>
                    <a:pt x="0" y="10798"/>
                  </a:cubicBezTo>
                  <a:cubicBezTo>
                    <a:pt x="0" y="16766"/>
                    <a:pt x="4838" y="21600"/>
                    <a:pt x="10799" y="21600"/>
                  </a:cubicBezTo>
                  <a:cubicBezTo>
                    <a:pt x="16762" y="21600"/>
                    <a:pt x="21600" y="16766"/>
                    <a:pt x="21600" y="10798"/>
                  </a:cubicBezTo>
                  <a:cubicBezTo>
                    <a:pt x="21600" y="4831"/>
                    <a:pt x="16762" y="0"/>
                    <a:pt x="10799" y="0"/>
                  </a:cubicBezTo>
                  <a:close/>
                  <a:moveTo>
                    <a:pt x="10799" y="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AutoShape 6"/>
            <p:cNvSpPr>
              <a:spLocks/>
            </p:cNvSpPr>
            <p:nvPr/>
          </p:nvSpPr>
          <p:spPr bwMode="auto">
            <a:xfrm>
              <a:off x="9515941" y="758290"/>
              <a:ext cx="622300" cy="5857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90" y="21600"/>
                  </a:moveTo>
                  <a:cubicBezTo>
                    <a:pt x="11683" y="21600"/>
                    <a:pt x="8999" y="19071"/>
                    <a:pt x="8845" y="15718"/>
                  </a:cubicBezTo>
                  <a:lnTo>
                    <a:pt x="8810" y="14924"/>
                  </a:lnTo>
                  <a:lnTo>
                    <a:pt x="12378" y="14924"/>
                  </a:lnTo>
                  <a:lnTo>
                    <a:pt x="12454" y="15590"/>
                  </a:lnTo>
                  <a:cubicBezTo>
                    <a:pt x="12616" y="17004"/>
                    <a:pt x="13769" y="17991"/>
                    <a:pt x="15261" y="17991"/>
                  </a:cubicBezTo>
                  <a:cubicBezTo>
                    <a:pt x="16828" y="17991"/>
                    <a:pt x="18011" y="16690"/>
                    <a:pt x="18011" y="14966"/>
                  </a:cubicBezTo>
                  <a:cubicBezTo>
                    <a:pt x="18011" y="13011"/>
                    <a:pt x="16812" y="11846"/>
                    <a:pt x="14950" y="11990"/>
                  </a:cubicBezTo>
                  <a:lnTo>
                    <a:pt x="14187" y="12051"/>
                  </a:lnTo>
                  <a:lnTo>
                    <a:pt x="14187" y="8484"/>
                  </a:lnTo>
                  <a:lnTo>
                    <a:pt x="14898" y="8484"/>
                  </a:lnTo>
                  <a:cubicBezTo>
                    <a:pt x="17451" y="8484"/>
                    <a:pt x="17746" y="7152"/>
                    <a:pt x="17746" y="6149"/>
                  </a:cubicBezTo>
                  <a:cubicBezTo>
                    <a:pt x="17746" y="4653"/>
                    <a:pt x="16743" y="3609"/>
                    <a:pt x="15308" y="3609"/>
                  </a:cubicBezTo>
                  <a:cubicBezTo>
                    <a:pt x="14058" y="3609"/>
                    <a:pt x="13196" y="4401"/>
                    <a:pt x="13004" y="5727"/>
                  </a:cubicBezTo>
                  <a:lnTo>
                    <a:pt x="12911" y="6369"/>
                  </a:lnTo>
                  <a:lnTo>
                    <a:pt x="9239" y="6369"/>
                  </a:lnTo>
                  <a:lnTo>
                    <a:pt x="9358" y="5503"/>
                  </a:lnTo>
                  <a:cubicBezTo>
                    <a:pt x="9836" y="2006"/>
                    <a:pt x="12029" y="0"/>
                    <a:pt x="15378" y="0"/>
                  </a:cubicBezTo>
                  <a:cubicBezTo>
                    <a:pt x="18832" y="0"/>
                    <a:pt x="21337" y="2500"/>
                    <a:pt x="21337" y="5944"/>
                  </a:cubicBezTo>
                  <a:cubicBezTo>
                    <a:pt x="21337" y="7705"/>
                    <a:pt x="20727" y="9195"/>
                    <a:pt x="19599" y="10248"/>
                  </a:cubicBezTo>
                  <a:cubicBezTo>
                    <a:pt x="20884" y="11323"/>
                    <a:pt x="21600" y="13022"/>
                    <a:pt x="21600" y="15068"/>
                  </a:cubicBezTo>
                  <a:cubicBezTo>
                    <a:pt x="21600" y="18914"/>
                    <a:pt x="18924" y="21600"/>
                    <a:pt x="15090" y="21600"/>
                  </a:cubicBezTo>
                  <a:close/>
                  <a:moveTo>
                    <a:pt x="5813" y="21190"/>
                  </a:moveTo>
                  <a:lnTo>
                    <a:pt x="2224" y="21190"/>
                  </a:lnTo>
                  <a:lnTo>
                    <a:pt x="2224" y="4121"/>
                  </a:lnTo>
                  <a:lnTo>
                    <a:pt x="0" y="4121"/>
                  </a:lnTo>
                  <a:lnTo>
                    <a:pt x="0" y="409"/>
                  </a:lnTo>
                  <a:lnTo>
                    <a:pt x="5813" y="409"/>
                  </a:lnTo>
                  <a:cubicBezTo>
                    <a:pt x="5813" y="409"/>
                    <a:pt x="5813" y="21190"/>
                    <a:pt x="5813" y="21190"/>
                  </a:cubicBezTo>
                  <a:close/>
                  <a:moveTo>
                    <a:pt x="5813" y="2119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AutoShape 7"/>
            <p:cNvSpPr>
              <a:spLocks/>
            </p:cNvSpPr>
            <p:nvPr/>
          </p:nvSpPr>
          <p:spPr bwMode="auto">
            <a:xfrm>
              <a:off x="5718641" y="1910815"/>
              <a:ext cx="47625" cy="382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AutoShape 8"/>
            <p:cNvSpPr>
              <a:spLocks/>
            </p:cNvSpPr>
            <p:nvPr/>
          </p:nvSpPr>
          <p:spPr bwMode="auto">
            <a:xfrm>
              <a:off x="5807541" y="2047340"/>
              <a:ext cx="203200" cy="246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872" y="3451"/>
                  </a:moveTo>
                  <a:lnTo>
                    <a:pt x="4984" y="3451"/>
                  </a:lnTo>
                  <a:cubicBezTo>
                    <a:pt x="6496" y="1209"/>
                    <a:pt x="9529" y="0"/>
                    <a:pt x="12615" y="0"/>
                  </a:cubicBezTo>
                  <a:cubicBezTo>
                    <a:pt x="19759" y="0"/>
                    <a:pt x="21600" y="3986"/>
                    <a:pt x="21600" y="9098"/>
                  </a:cubicBezTo>
                  <a:lnTo>
                    <a:pt x="21600" y="21600"/>
                  </a:lnTo>
                  <a:lnTo>
                    <a:pt x="16727" y="21600"/>
                  </a:lnTo>
                  <a:lnTo>
                    <a:pt x="16727" y="9592"/>
                  </a:lnTo>
                  <a:cubicBezTo>
                    <a:pt x="16727" y="6006"/>
                    <a:pt x="16132" y="3583"/>
                    <a:pt x="11153" y="3583"/>
                  </a:cubicBezTo>
                  <a:cubicBezTo>
                    <a:pt x="4872" y="3583"/>
                    <a:pt x="4872" y="8158"/>
                    <a:pt x="4872" y="11964"/>
                  </a:cubicBezTo>
                  <a:lnTo>
                    <a:pt x="4872" y="21600"/>
                  </a:lnTo>
                  <a:lnTo>
                    <a:pt x="0" y="21600"/>
                  </a:lnTo>
                  <a:lnTo>
                    <a:pt x="0" y="626"/>
                  </a:lnTo>
                  <a:lnTo>
                    <a:pt x="4872" y="626"/>
                  </a:lnTo>
                  <a:cubicBezTo>
                    <a:pt x="4872" y="626"/>
                    <a:pt x="4872" y="3451"/>
                    <a:pt x="4872" y="3451"/>
                  </a:cubicBezTo>
                  <a:close/>
                  <a:moveTo>
                    <a:pt x="4872" y="3451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AutoShape 9"/>
            <p:cNvSpPr>
              <a:spLocks/>
            </p:cNvSpPr>
            <p:nvPr/>
          </p:nvSpPr>
          <p:spPr bwMode="auto">
            <a:xfrm>
              <a:off x="6061541" y="1909228"/>
              <a:ext cx="130175" cy="384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961"/>
                  </a:moveTo>
                  <a:cubicBezTo>
                    <a:pt x="20079" y="2731"/>
                    <a:pt x="18129" y="2414"/>
                    <a:pt x="16517" y="2414"/>
                  </a:cubicBezTo>
                  <a:cubicBezTo>
                    <a:pt x="11100" y="2414"/>
                    <a:pt x="11100" y="4743"/>
                    <a:pt x="11100" y="6063"/>
                  </a:cubicBezTo>
                  <a:lnTo>
                    <a:pt x="11100" y="8152"/>
                  </a:lnTo>
                  <a:lnTo>
                    <a:pt x="21600" y="8152"/>
                  </a:lnTo>
                  <a:lnTo>
                    <a:pt x="21600" y="10567"/>
                  </a:lnTo>
                  <a:lnTo>
                    <a:pt x="11100" y="10567"/>
                  </a:lnTo>
                  <a:lnTo>
                    <a:pt x="11100" y="21600"/>
                  </a:lnTo>
                  <a:lnTo>
                    <a:pt x="3476" y="21600"/>
                  </a:lnTo>
                  <a:lnTo>
                    <a:pt x="3476" y="10567"/>
                  </a:lnTo>
                  <a:lnTo>
                    <a:pt x="0" y="10567"/>
                  </a:lnTo>
                  <a:lnTo>
                    <a:pt x="0" y="8152"/>
                  </a:lnTo>
                  <a:lnTo>
                    <a:pt x="3476" y="8152"/>
                  </a:lnTo>
                  <a:lnTo>
                    <a:pt x="3476" y="5288"/>
                  </a:lnTo>
                  <a:cubicBezTo>
                    <a:pt x="3476" y="2357"/>
                    <a:pt x="6441" y="0"/>
                    <a:pt x="16262" y="0"/>
                  </a:cubicBezTo>
                  <a:cubicBezTo>
                    <a:pt x="18129" y="0"/>
                    <a:pt x="19908" y="116"/>
                    <a:pt x="21600" y="345"/>
                  </a:cubicBezTo>
                  <a:cubicBezTo>
                    <a:pt x="21600" y="345"/>
                    <a:pt x="21600" y="2961"/>
                    <a:pt x="21600" y="2961"/>
                  </a:cubicBezTo>
                  <a:close/>
                  <a:moveTo>
                    <a:pt x="21600" y="2961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AutoShape 10"/>
            <p:cNvSpPr>
              <a:spLocks/>
            </p:cNvSpPr>
            <p:nvPr/>
          </p:nvSpPr>
          <p:spPr bwMode="auto">
            <a:xfrm>
              <a:off x="6188541" y="2039403"/>
              <a:ext cx="255588" cy="254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888" y="10800"/>
                  </a:moveTo>
                  <a:cubicBezTo>
                    <a:pt x="3888" y="14616"/>
                    <a:pt x="6956" y="17870"/>
                    <a:pt x="10799" y="17870"/>
                  </a:cubicBezTo>
                  <a:cubicBezTo>
                    <a:pt x="14644" y="17870"/>
                    <a:pt x="17712" y="14616"/>
                    <a:pt x="17712" y="10800"/>
                  </a:cubicBezTo>
                  <a:cubicBezTo>
                    <a:pt x="17712" y="6939"/>
                    <a:pt x="14644" y="3732"/>
                    <a:pt x="10799" y="3732"/>
                  </a:cubicBezTo>
                  <a:cubicBezTo>
                    <a:pt x="6956" y="3732"/>
                    <a:pt x="3888" y="6939"/>
                    <a:pt x="3888" y="10800"/>
                  </a:cubicBezTo>
                  <a:close/>
                  <a:moveTo>
                    <a:pt x="21600" y="10800"/>
                  </a:moveTo>
                  <a:cubicBezTo>
                    <a:pt x="21600" y="16916"/>
                    <a:pt x="16849" y="21600"/>
                    <a:pt x="10799" y="21600"/>
                  </a:cubicBezTo>
                  <a:cubicBezTo>
                    <a:pt x="4754" y="21600"/>
                    <a:pt x="0" y="16916"/>
                    <a:pt x="0" y="10800"/>
                  </a:cubicBezTo>
                  <a:cubicBezTo>
                    <a:pt x="0" y="4683"/>
                    <a:pt x="4754" y="0"/>
                    <a:pt x="10799" y="0"/>
                  </a:cubicBezTo>
                  <a:cubicBezTo>
                    <a:pt x="16849" y="0"/>
                    <a:pt x="21600" y="4683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AutoShape 11"/>
            <p:cNvSpPr>
              <a:spLocks/>
            </p:cNvSpPr>
            <p:nvPr/>
          </p:nvSpPr>
          <p:spPr bwMode="auto">
            <a:xfrm>
              <a:off x="6480641" y="2047340"/>
              <a:ext cx="150813" cy="246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589" y="4034"/>
                  </a:moveTo>
                  <a:lnTo>
                    <a:pt x="6809" y="4034"/>
                  </a:lnTo>
                  <a:cubicBezTo>
                    <a:pt x="8418" y="1567"/>
                    <a:pt x="11786" y="0"/>
                    <a:pt x="16183" y="0"/>
                  </a:cubicBezTo>
                  <a:cubicBezTo>
                    <a:pt x="18084" y="0"/>
                    <a:pt x="19986" y="404"/>
                    <a:pt x="21600" y="1032"/>
                  </a:cubicBezTo>
                  <a:lnTo>
                    <a:pt x="18598" y="4705"/>
                  </a:lnTo>
                  <a:cubicBezTo>
                    <a:pt x="17429" y="4079"/>
                    <a:pt x="16104" y="3856"/>
                    <a:pt x="14568" y="3856"/>
                  </a:cubicBezTo>
                  <a:cubicBezTo>
                    <a:pt x="7467" y="3856"/>
                    <a:pt x="6589" y="7886"/>
                    <a:pt x="6589" y="11294"/>
                  </a:cubicBezTo>
                  <a:lnTo>
                    <a:pt x="6589" y="21600"/>
                  </a:lnTo>
                  <a:lnTo>
                    <a:pt x="0" y="21600"/>
                  </a:lnTo>
                  <a:lnTo>
                    <a:pt x="0" y="626"/>
                  </a:lnTo>
                  <a:lnTo>
                    <a:pt x="6589" y="626"/>
                  </a:lnTo>
                  <a:cubicBezTo>
                    <a:pt x="6589" y="626"/>
                    <a:pt x="6589" y="4034"/>
                    <a:pt x="6589" y="4034"/>
                  </a:cubicBezTo>
                  <a:close/>
                  <a:moveTo>
                    <a:pt x="6589" y="4034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AutoShape 12"/>
            <p:cNvSpPr>
              <a:spLocks/>
            </p:cNvSpPr>
            <p:nvPr/>
          </p:nvSpPr>
          <p:spPr bwMode="auto">
            <a:xfrm>
              <a:off x="6658441" y="2047340"/>
              <a:ext cx="333375" cy="246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990" y="3274"/>
                  </a:moveTo>
                  <a:lnTo>
                    <a:pt x="3057" y="3274"/>
                  </a:lnTo>
                  <a:cubicBezTo>
                    <a:pt x="3922" y="1433"/>
                    <a:pt x="5484" y="0"/>
                    <a:pt x="7178" y="0"/>
                  </a:cubicBezTo>
                  <a:cubicBezTo>
                    <a:pt x="9204" y="0"/>
                    <a:pt x="10665" y="1388"/>
                    <a:pt x="11664" y="3719"/>
                  </a:cubicBezTo>
                  <a:cubicBezTo>
                    <a:pt x="12627" y="1479"/>
                    <a:pt x="14488" y="0"/>
                    <a:pt x="16450" y="0"/>
                  </a:cubicBezTo>
                  <a:cubicBezTo>
                    <a:pt x="20537" y="0"/>
                    <a:pt x="21600" y="4302"/>
                    <a:pt x="21600" y="9057"/>
                  </a:cubicBezTo>
                  <a:lnTo>
                    <a:pt x="21600" y="21600"/>
                  </a:lnTo>
                  <a:lnTo>
                    <a:pt x="18610" y="21600"/>
                  </a:lnTo>
                  <a:lnTo>
                    <a:pt x="18610" y="9725"/>
                  </a:lnTo>
                  <a:cubicBezTo>
                    <a:pt x="18610" y="7035"/>
                    <a:pt x="18344" y="3583"/>
                    <a:pt x="15718" y="3583"/>
                  </a:cubicBezTo>
                  <a:cubicBezTo>
                    <a:pt x="12528" y="3583"/>
                    <a:pt x="12296" y="8065"/>
                    <a:pt x="12296" y="11294"/>
                  </a:cubicBezTo>
                  <a:lnTo>
                    <a:pt x="12296" y="21600"/>
                  </a:lnTo>
                  <a:lnTo>
                    <a:pt x="9304" y="21600"/>
                  </a:lnTo>
                  <a:lnTo>
                    <a:pt x="9304" y="10486"/>
                  </a:lnTo>
                  <a:cubicBezTo>
                    <a:pt x="9304" y="7754"/>
                    <a:pt x="9204" y="3583"/>
                    <a:pt x="6445" y="3583"/>
                  </a:cubicBezTo>
                  <a:cubicBezTo>
                    <a:pt x="3255" y="3583"/>
                    <a:pt x="2990" y="8023"/>
                    <a:pt x="2990" y="11294"/>
                  </a:cubicBezTo>
                  <a:lnTo>
                    <a:pt x="2990" y="21600"/>
                  </a:lnTo>
                  <a:lnTo>
                    <a:pt x="0" y="21600"/>
                  </a:lnTo>
                  <a:lnTo>
                    <a:pt x="0" y="626"/>
                  </a:lnTo>
                  <a:lnTo>
                    <a:pt x="2990" y="626"/>
                  </a:lnTo>
                  <a:cubicBezTo>
                    <a:pt x="2990" y="626"/>
                    <a:pt x="2990" y="3274"/>
                    <a:pt x="2990" y="3274"/>
                  </a:cubicBezTo>
                  <a:close/>
                  <a:moveTo>
                    <a:pt x="2990" y="3274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AutoShape 13"/>
            <p:cNvSpPr>
              <a:spLocks/>
            </p:cNvSpPr>
            <p:nvPr/>
          </p:nvSpPr>
          <p:spPr bwMode="auto">
            <a:xfrm>
              <a:off x="7026741" y="2039403"/>
              <a:ext cx="242888" cy="254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7738" y="10756"/>
                  </a:moveTo>
                  <a:cubicBezTo>
                    <a:pt x="17738" y="6809"/>
                    <a:pt x="15238" y="3468"/>
                    <a:pt x="10824" y="3468"/>
                  </a:cubicBezTo>
                  <a:cubicBezTo>
                    <a:pt x="6596" y="3468"/>
                    <a:pt x="4094" y="6984"/>
                    <a:pt x="4094" y="10756"/>
                  </a:cubicBezTo>
                  <a:cubicBezTo>
                    <a:pt x="4094" y="14574"/>
                    <a:pt x="6504" y="18129"/>
                    <a:pt x="10824" y="18129"/>
                  </a:cubicBezTo>
                  <a:cubicBezTo>
                    <a:pt x="15281" y="18129"/>
                    <a:pt x="17738" y="14749"/>
                    <a:pt x="17738" y="10756"/>
                  </a:cubicBezTo>
                  <a:close/>
                  <a:moveTo>
                    <a:pt x="21600" y="20905"/>
                  </a:moveTo>
                  <a:lnTo>
                    <a:pt x="17510" y="20905"/>
                  </a:lnTo>
                  <a:lnTo>
                    <a:pt x="17510" y="17740"/>
                  </a:lnTo>
                  <a:lnTo>
                    <a:pt x="17418" y="17740"/>
                  </a:lnTo>
                  <a:cubicBezTo>
                    <a:pt x="15781" y="20040"/>
                    <a:pt x="13233" y="21600"/>
                    <a:pt x="10188" y="21600"/>
                  </a:cubicBezTo>
                  <a:cubicBezTo>
                    <a:pt x="3686" y="21600"/>
                    <a:pt x="0" y="16438"/>
                    <a:pt x="0" y="10627"/>
                  </a:cubicBezTo>
                  <a:cubicBezTo>
                    <a:pt x="0" y="5073"/>
                    <a:pt x="3865" y="0"/>
                    <a:pt x="10051" y="0"/>
                  </a:cubicBezTo>
                  <a:cubicBezTo>
                    <a:pt x="13190" y="0"/>
                    <a:pt x="15735" y="1562"/>
                    <a:pt x="17418" y="3988"/>
                  </a:cubicBezTo>
                  <a:lnTo>
                    <a:pt x="17510" y="3988"/>
                  </a:lnTo>
                  <a:lnTo>
                    <a:pt x="17510" y="606"/>
                  </a:lnTo>
                  <a:lnTo>
                    <a:pt x="21600" y="606"/>
                  </a:lnTo>
                  <a:cubicBezTo>
                    <a:pt x="21600" y="606"/>
                    <a:pt x="21600" y="20905"/>
                    <a:pt x="21600" y="20905"/>
                  </a:cubicBezTo>
                  <a:close/>
                  <a:moveTo>
                    <a:pt x="21600" y="20905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AutoShape 14"/>
            <p:cNvSpPr>
              <a:spLocks/>
            </p:cNvSpPr>
            <p:nvPr/>
          </p:nvSpPr>
          <p:spPr bwMode="auto">
            <a:xfrm>
              <a:off x="7318841" y="1961615"/>
              <a:ext cx="115888" cy="3317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222" y="21600"/>
                  </a:moveTo>
                  <a:lnTo>
                    <a:pt x="4666" y="21600"/>
                  </a:lnTo>
                  <a:lnTo>
                    <a:pt x="4666" y="8783"/>
                  </a:lnTo>
                  <a:lnTo>
                    <a:pt x="0" y="8783"/>
                  </a:lnTo>
                  <a:lnTo>
                    <a:pt x="0" y="5977"/>
                  </a:lnTo>
                  <a:lnTo>
                    <a:pt x="4666" y="5977"/>
                  </a:lnTo>
                  <a:lnTo>
                    <a:pt x="4666" y="0"/>
                  </a:lnTo>
                  <a:lnTo>
                    <a:pt x="13222" y="0"/>
                  </a:lnTo>
                  <a:lnTo>
                    <a:pt x="13222" y="5977"/>
                  </a:lnTo>
                  <a:lnTo>
                    <a:pt x="21600" y="5977"/>
                  </a:lnTo>
                  <a:lnTo>
                    <a:pt x="21600" y="8783"/>
                  </a:lnTo>
                  <a:lnTo>
                    <a:pt x="13222" y="8783"/>
                  </a:lnTo>
                  <a:cubicBezTo>
                    <a:pt x="13222" y="8783"/>
                    <a:pt x="13222" y="21600"/>
                    <a:pt x="13222" y="21600"/>
                  </a:cubicBezTo>
                  <a:close/>
                  <a:moveTo>
                    <a:pt x="13222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AutoShape 15"/>
            <p:cNvSpPr>
              <a:spLocks/>
            </p:cNvSpPr>
            <p:nvPr/>
          </p:nvSpPr>
          <p:spPr bwMode="auto">
            <a:xfrm>
              <a:off x="7458541" y="1912403"/>
              <a:ext cx="63500" cy="381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644" y="21600"/>
                  </a:moveTo>
                  <a:lnTo>
                    <a:pt x="2961" y="21600"/>
                  </a:lnTo>
                  <a:lnTo>
                    <a:pt x="2961" y="8031"/>
                  </a:lnTo>
                  <a:lnTo>
                    <a:pt x="18644" y="8031"/>
                  </a:lnTo>
                  <a:cubicBezTo>
                    <a:pt x="18644" y="8031"/>
                    <a:pt x="18644" y="21600"/>
                    <a:pt x="18644" y="21600"/>
                  </a:cubicBezTo>
                  <a:close/>
                  <a:moveTo>
                    <a:pt x="21600" y="1828"/>
                  </a:moveTo>
                  <a:cubicBezTo>
                    <a:pt x="21600" y="2812"/>
                    <a:pt x="16723" y="3594"/>
                    <a:pt x="10798" y="3594"/>
                  </a:cubicBezTo>
                  <a:cubicBezTo>
                    <a:pt x="4873" y="3594"/>
                    <a:pt x="0" y="2812"/>
                    <a:pt x="0" y="1828"/>
                  </a:cubicBezTo>
                  <a:cubicBezTo>
                    <a:pt x="0" y="812"/>
                    <a:pt x="4873" y="0"/>
                    <a:pt x="10798" y="0"/>
                  </a:cubicBezTo>
                  <a:cubicBezTo>
                    <a:pt x="16723" y="0"/>
                    <a:pt x="21600" y="812"/>
                    <a:pt x="21600" y="1828"/>
                  </a:cubicBezTo>
                  <a:close/>
                  <a:moveTo>
                    <a:pt x="21600" y="1828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AutoShape 16"/>
            <p:cNvSpPr>
              <a:spLocks/>
            </p:cNvSpPr>
            <p:nvPr/>
          </p:nvSpPr>
          <p:spPr bwMode="auto">
            <a:xfrm>
              <a:off x="7560141" y="2039403"/>
              <a:ext cx="193675" cy="254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6377"/>
                  </a:moveTo>
                  <a:cubicBezTo>
                    <a:pt x="19552" y="4599"/>
                    <a:pt x="17051" y="3641"/>
                    <a:pt x="13979" y="3641"/>
                  </a:cubicBezTo>
                  <a:cubicBezTo>
                    <a:pt x="8980" y="3641"/>
                    <a:pt x="5117" y="7028"/>
                    <a:pt x="5117" y="10756"/>
                  </a:cubicBezTo>
                  <a:cubicBezTo>
                    <a:pt x="5117" y="14921"/>
                    <a:pt x="8921" y="17956"/>
                    <a:pt x="14321" y="17956"/>
                  </a:cubicBezTo>
                  <a:cubicBezTo>
                    <a:pt x="17276" y="17956"/>
                    <a:pt x="19668" y="16916"/>
                    <a:pt x="21600" y="15269"/>
                  </a:cubicBezTo>
                  <a:lnTo>
                    <a:pt x="21600" y="20257"/>
                  </a:lnTo>
                  <a:cubicBezTo>
                    <a:pt x="19266" y="21211"/>
                    <a:pt x="16942" y="21600"/>
                    <a:pt x="14269" y="21600"/>
                  </a:cubicBezTo>
                  <a:cubicBezTo>
                    <a:pt x="6419" y="21600"/>
                    <a:pt x="0" y="17000"/>
                    <a:pt x="0" y="10930"/>
                  </a:cubicBezTo>
                  <a:cubicBezTo>
                    <a:pt x="0" y="4641"/>
                    <a:pt x="6366" y="0"/>
                    <a:pt x="14550" y="0"/>
                  </a:cubicBezTo>
                  <a:cubicBezTo>
                    <a:pt x="16942" y="0"/>
                    <a:pt x="19552" y="433"/>
                    <a:pt x="21600" y="1343"/>
                  </a:cubicBezTo>
                  <a:cubicBezTo>
                    <a:pt x="21600" y="1343"/>
                    <a:pt x="21600" y="6377"/>
                    <a:pt x="21600" y="6377"/>
                  </a:cubicBezTo>
                  <a:close/>
                  <a:moveTo>
                    <a:pt x="21600" y="6377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AutoShape 17"/>
            <p:cNvSpPr>
              <a:spLocks/>
            </p:cNvSpPr>
            <p:nvPr/>
          </p:nvSpPr>
          <p:spPr bwMode="auto">
            <a:xfrm>
              <a:off x="7788741" y="2039403"/>
              <a:ext cx="242888" cy="254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7733" y="10756"/>
                  </a:moveTo>
                  <a:cubicBezTo>
                    <a:pt x="17733" y="6809"/>
                    <a:pt x="15232" y="3468"/>
                    <a:pt x="10826" y="3468"/>
                  </a:cubicBezTo>
                  <a:cubicBezTo>
                    <a:pt x="6592" y="3468"/>
                    <a:pt x="4090" y="6984"/>
                    <a:pt x="4090" y="10756"/>
                  </a:cubicBezTo>
                  <a:cubicBezTo>
                    <a:pt x="4090" y="14574"/>
                    <a:pt x="6501" y="18129"/>
                    <a:pt x="10826" y="18129"/>
                  </a:cubicBezTo>
                  <a:cubicBezTo>
                    <a:pt x="15275" y="18129"/>
                    <a:pt x="17733" y="14749"/>
                    <a:pt x="17733" y="10756"/>
                  </a:cubicBezTo>
                  <a:close/>
                  <a:moveTo>
                    <a:pt x="21600" y="20905"/>
                  </a:moveTo>
                  <a:lnTo>
                    <a:pt x="17509" y="20905"/>
                  </a:lnTo>
                  <a:lnTo>
                    <a:pt x="17509" y="17740"/>
                  </a:lnTo>
                  <a:lnTo>
                    <a:pt x="17416" y="17740"/>
                  </a:lnTo>
                  <a:cubicBezTo>
                    <a:pt x="15777" y="20040"/>
                    <a:pt x="13233" y="21600"/>
                    <a:pt x="10186" y="21600"/>
                  </a:cubicBezTo>
                  <a:cubicBezTo>
                    <a:pt x="3683" y="21600"/>
                    <a:pt x="0" y="16438"/>
                    <a:pt x="0" y="10627"/>
                  </a:cubicBezTo>
                  <a:cubicBezTo>
                    <a:pt x="0" y="5073"/>
                    <a:pt x="3863" y="0"/>
                    <a:pt x="10051" y="0"/>
                  </a:cubicBezTo>
                  <a:cubicBezTo>
                    <a:pt x="13184" y="0"/>
                    <a:pt x="15733" y="1562"/>
                    <a:pt x="17416" y="3988"/>
                  </a:cubicBezTo>
                  <a:lnTo>
                    <a:pt x="17509" y="3988"/>
                  </a:lnTo>
                  <a:lnTo>
                    <a:pt x="17509" y="606"/>
                  </a:lnTo>
                  <a:lnTo>
                    <a:pt x="21600" y="606"/>
                  </a:lnTo>
                  <a:cubicBezTo>
                    <a:pt x="21600" y="606"/>
                    <a:pt x="21600" y="20905"/>
                    <a:pt x="21600" y="20905"/>
                  </a:cubicBezTo>
                  <a:close/>
                  <a:moveTo>
                    <a:pt x="21600" y="20905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AutoShape 18"/>
            <p:cNvSpPr>
              <a:spLocks/>
            </p:cNvSpPr>
            <p:nvPr/>
          </p:nvSpPr>
          <p:spPr bwMode="auto">
            <a:xfrm>
              <a:off x="8055441" y="1910815"/>
              <a:ext cx="538163" cy="382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427" y="15579"/>
                  </a:moveTo>
                  <a:lnTo>
                    <a:pt x="10578" y="0"/>
                  </a:lnTo>
                  <a:lnTo>
                    <a:pt x="11002" y="0"/>
                  </a:lnTo>
                  <a:lnTo>
                    <a:pt x="15174" y="15579"/>
                  </a:lnTo>
                  <a:lnTo>
                    <a:pt x="19506" y="0"/>
                  </a:lnTo>
                  <a:lnTo>
                    <a:pt x="21600" y="0"/>
                  </a:lnTo>
                  <a:lnTo>
                    <a:pt x="15445" y="21600"/>
                  </a:lnTo>
                  <a:lnTo>
                    <a:pt x="14899" y="21600"/>
                  </a:lnTo>
                  <a:lnTo>
                    <a:pt x="10801" y="6664"/>
                  </a:lnTo>
                  <a:lnTo>
                    <a:pt x="6668" y="21600"/>
                  </a:lnTo>
                  <a:lnTo>
                    <a:pt x="6168" y="21600"/>
                  </a:lnTo>
                  <a:lnTo>
                    <a:pt x="0" y="0"/>
                  </a:lnTo>
                  <a:lnTo>
                    <a:pt x="2094" y="0"/>
                  </a:lnTo>
                  <a:cubicBezTo>
                    <a:pt x="2094" y="0"/>
                    <a:pt x="6427" y="15579"/>
                    <a:pt x="6427" y="15579"/>
                  </a:cubicBezTo>
                  <a:close/>
                  <a:moveTo>
                    <a:pt x="6427" y="15579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AutoShape 19"/>
            <p:cNvSpPr>
              <a:spLocks/>
            </p:cNvSpPr>
            <p:nvPr/>
          </p:nvSpPr>
          <p:spPr bwMode="auto">
            <a:xfrm>
              <a:off x="8550741" y="2039403"/>
              <a:ext cx="255588" cy="254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887" y="10800"/>
                  </a:moveTo>
                  <a:cubicBezTo>
                    <a:pt x="3887" y="14616"/>
                    <a:pt x="6960" y="17870"/>
                    <a:pt x="10799" y="17870"/>
                  </a:cubicBezTo>
                  <a:cubicBezTo>
                    <a:pt x="14643" y="17870"/>
                    <a:pt x="17709" y="14616"/>
                    <a:pt x="17709" y="10800"/>
                  </a:cubicBezTo>
                  <a:cubicBezTo>
                    <a:pt x="17709" y="6939"/>
                    <a:pt x="14643" y="3732"/>
                    <a:pt x="10799" y="3732"/>
                  </a:cubicBezTo>
                  <a:cubicBezTo>
                    <a:pt x="6960" y="3732"/>
                    <a:pt x="3887" y="6939"/>
                    <a:pt x="3887" y="10800"/>
                  </a:cubicBezTo>
                  <a:close/>
                  <a:moveTo>
                    <a:pt x="21600" y="10800"/>
                  </a:moveTo>
                  <a:cubicBezTo>
                    <a:pt x="21600" y="16916"/>
                    <a:pt x="16846" y="21600"/>
                    <a:pt x="10799" y="21600"/>
                  </a:cubicBezTo>
                  <a:cubicBezTo>
                    <a:pt x="4754" y="21600"/>
                    <a:pt x="0" y="16916"/>
                    <a:pt x="0" y="10800"/>
                  </a:cubicBezTo>
                  <a:cubicBezTo>
                    <a:pt x="0" y="4683"/>
                    <a:pt x="4754" y="0"/>
                    <a:pt x="10799" y="0"/>
                  </a:cubicBezTo>
                  <a:cubicBezTo>
                    <a:pt x="16846" y="0"/>
                    <a:pt x="21600" y="4683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AutoShape 20"/>
            <p:cNvSpPr>
              <a:spLocks/>
            </p:cNvSpPr>
            <p:nvPr/>
          </p:nvSpPr>
          <p:spPr bwMode="auto">
            <a:xfrm>
              <a:off x="8842841" y="2047340"/>
              <a:ext cx="150813" cy="246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586" y="4034"/>
                  </a:moveTo>
                  <a:lnTo>
                    <a:pt x="6809" y="4034"/>
                  </a:lnTo>
                  <a:cubicBezTo>
                    <a:pt x="8420" y="1567"/>
                    <a:pt x="11791" y="0"/>
                    <a:pt x="16183" y="0"/>
                  </a:cubicBezTo>
                  <a:cubicBezTo>
                    <a:pt x="18084" y="0"/>
                    <a:pt x="19985" y="404"/>
                    <a:pt x="21600" y="1032"/>
                  </a:cubicBezTo>
                  <a:lnTo>
                    <a:pt x="18596" y="4705"/>
                  </a:lnTo>
                  <a:cubicBezTo>
                    <a:pt x="17429" y="4079"/>
                    <a:pt x="16107" y="3856"/>
                    <a:pt x="14568" y="3856"/>
                  </a:cubicBezTo>
                  <a:cubicBezTo>
                    <a:pt x="7467" y="3856"/>
                    <a:pt x="6586" y="7886"/>
                    <a:pt x="6586" y="11294"/>
                  </a:cubicBezTo>
                  <a:lnTo>
                    <a:pt x="6586" y="21600"/>
                  </a:lnTo>
                  <a:lnTo>
                    <a:pt x="0" y="21600"/>
                  </a:lnTo>
                  <a:lnTo>
                    <a:pt x="0" y="626"/>
                  </a:lnTo>
                  <a:lnTo>
                    <a:pt x="6586" y="626"/>
                  </a:lnTo>
                  <a:cubicBezTo>
                    <a:pt x="6586" y="626"/>
                    <a:pt x="6586" y="4034"/>
                    <a:pt x="6586" y="4034"/>
                  </a:cubicBezTo>
                  <a:close/>
                  <a:moveTo>
                    <a:pt x="6586" y="4034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AutoShape 21"/>
            <p:cNvSpPr>
              <a:spLocks/>
            </p:cNvSpPr>
            <p:nvPr/>
          </p:nvSpPr>
          <p:spPr bwMode="auto">
            <a:xfrm>
              <a:off x="9020641" y="1909228"/>
              <a:ext cx="46038" cy="384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AutoShape 22"/>
            <p:cNvSpPr>
              <a:spLocks/>
            </p:cNvSpPr>
            <p:nvPr/>
          </p:nvSpPr>
          <p:spPr bwMode="auto">
            <a:xfrm>
              <a:off x="9096841" y="1901290"/>
              <a:ext cx="242888" cy="3921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7738" y="14552"/>
                  </a:moveTo>
                  <a:cubicBezTo>
                    <a:pt x="17738" y="11986"/>
                    <a:pt x="15231" y="9815"/>
                    <a:pt x="10821" y="9815"/>
                  </a:cubicBezTo>
                  <a:cubicBezTo>
                    <a:pt x="6590" y="9815"/>
                    <a:pt x="4092" y="12100"/>
                    <a:pt x="4092" y="14552"/>
                  </a:cubicBezTo>
                  <a:cubicBezTo>
                    <a:pt x="4092" y="17033"/>
                    <a:pt x="6498" y="19344"/>
                    <a:pt x="10821" y="19344"/>
                  </a:cubicBezTo>
                  <a:cubicBezTo>
                    <a:pt x="15273" y="19344"/>
                    <a:pt x="17738" y="17147"/>
                    <a:pt x="17738" y="14552"/>
                  </a:cubicBezTo>
                  <a:close/>
                  <a:moveTo>
                    <a:pt x="17505" y="19091"/>
                  </a:moveTo>
                  <a:lnTo>
                    <a:pt x="17413" y="19091"/>
                  </a:lnTo>
                  <a:cubicBezTo>
                    <a:pt x="15779" y="20586"/>
                    <a:pt x="13188" y="21600"/>
                    <a:pt x="10184" y="21600"/>
                  </a:cubicBezTo>
                  <a:cubicBezTo>
                    <a:pt x="3632" y="21600"/>
                    <a:pt x="0" y="18245"/>
                    <a:pt x="0" y="14468"/>
                  </a:cubicBezTo>
                  <a:cubicBezTo>
                    <a:pt x="0" y="10858"/>
                    <a:pt x="3862" y="7561"/>
                    <a:pt x="10000" y="7561"/>
                  </a:cubicBezTo>
                  <a:cubicBezTo>
                    <a:pt x="13188" y="7561"/>
                    <a:pt x="15730" y="8576"/>
                    <a:pt x="17413" y="10153"/>
                  </a:cubicBezTo>
                  <a:lnTo>
                    <a:pt x="17505" y="10153"/>
                  </a:lnTo>
                  <a:lnTo>
                    <a:pt x="17505" y="0"/>
                  </a:lnTo>
                  <a:lnTo>
                    <a:pt x="21600" y="0"/>
                  </a:lnTo>
                  <a:lnTo>
                    <a:pt x="21600" y="21148"/>
                  </a:lnTo>
                  <a:lnTo>
                    <a:pt x="17505" y="21148"/>
                  </a:lnTo>
                  <a:cubicBezTo>
                    <a:pt x="17505" y="21148"/>
                    <a:pt x="17505" y="19091"/>
                    <a:pt x="17505" y="19091"/>
                  </a:cubicBezTo>
                  <a:close/>
                  <a:moveTo>
                    <a:pt x="17505" y="19091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AutoShape 23"/>
            <p:cNvSpPr>
              <a:spLocks/>
            </p:cNvSpPr>
            <p:nvPr/>
          </p:nvSpPr>
          <p:spPr bwMode="auto">
            <a:xfrm>
              <a:off x="9452441" y="1902878"/>
              <a:ext cx="246063" cy="390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9188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4632" y="10239"/>
                  </a:lnTo>
                  <a:cubicBezTo>
                    <a:pt x="16008" y="9172"/>
                    <a:pt x="17604" y="7853"/>
                    <a:pt x="17604" y="6452"/>
                  </a:cubicBezTo>
                  <a:cubicBezTo>
                    <a:pt x="17604" y="4236"/>
                    <a:pt x="14502" y="2413"/>
                    <a:pt x="11043" y="2413"/>
                  </a:cubicBezTo>
                  <a:cubicBezTo>
                    <a:pt x="7626" y="2413"/>
                    <a:pt x="4835" y="4151"/>
                    <a:pt x="4611" y="6285"/>
                  </a:cubicBezTo>
                  <a:lnTo>
                    <a:pt x="442" y="6285"/>
                  </a:lnTo>
                  <a:cubicBezTo>
                    <a:pt x="1109" y="2524"/>
                    <a:pt x="4967" y="0"/>
                    <a:pt x="11043" y="0"/>
                  </a:cubicBezTo>
                  <a:cubicBezTo>
                    <a:pt x="16716" y="0"/>
                    <a:pt x="21600" y="2665"/>
                    <a:pt x="21600" y="6339"/>
                  </a:cubicBezTo>
                  <a:cubicBezTo>
                    <a:pt x="21600" y="7910"/>
                    <a:pt x="20662" y="9482"/>
                    <a:pt x="19113" y="10688"/>
                  </a:cubicBezTo>
                  <a:lnTo>
                    <a:pt x="8113" y="19188"/>
                  </a:lnTo>
                  <a:cubicBezTo>
                    <a:pt x="8113" y="19188"/>
                    <a:pt x="21600" y="19188"/>
                    <a:pt x="21600" y="19188"/>
                  </a:cubicBezTo>
                  <a:close/>
                  <a:moveTo>
                    <a:pt x="21600" y="19188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AutoShape 24"/>
            <p:cNvSpPr>
              <a:spLocks/>
            </p:cNvSpPr>
            <p:nvPr/>
          </p:nvSpPr>
          <p:spPr bwMode="auto">
            <a:xfrm>
              <a:off x="9757241" y="1894940"/>
              <a:ext cx="266700" cy="398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695" y="10773"/>
                  </a:moveTo>
                  <a:cubicBezTo>
                    <a:pt x="3695" y="13630"/>
                    <a:pt x="5254" y="19291"/>
                    <a:pt x="10800" y="19291"/>
                  </a:cubicBezTo>
                  <a:cubicBezTo>
                    <a:pt x="16341" y="19291"/>
                    <a:pt x="17904" y="13630"/>
                    <a:pt x="17904" y="10773"/>
                  </a:cubicBezTo>
                  <a:cubicBezTo>
                    <a:pt x="17904" y="7915"/>
                    <a:pt x="16341" y="2198"/>
                    <a:pt x="10800" y="2198"/>
                  </a:cubicBezTo>
                  <a:cubicBezTo>
                    <a:pt x="5254" y="2198"/>
                    <a:pt x="3695" y="7915"/>
                    <a:pt x="3695" y="10773"/>
                  </a:cubicBezTo>
                  <a:close/>
                  <a:moveTo>
                    <a:pt x="0" y="10800"/>
                  </a:moveTo>
                  <a:cubicBezTo>
                    <a:pt x="0" y="6539"/>
                    <a:pt x="2790" y="0"/>
                    <a:pt x="10800" y="0"/>
                  </a:cubicBezTo>
                  <a:cubicBezTo>
                    <a:pt x="18807" y="0"/>
                    <a:pt x="21600" y="6539"/>
                    <a:pt x="21600" y="10800"/>
                  </a:cubicBezTo>
                  <a:cubicBezTo>
                    <a:pt x="21600" y="15031"/>
                    <a:pt x="18767" y="21600"/>
                    <a:pt x="10800" y="21600"/>
                  </a:cubicBezTo>
                  <a:cubicBezTo>
                    <a:pt x="2832" y="21600"/>
                    <a:pt x="0" y="15031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AutoShape 25"/>
            <p:cNvSpPr>
              <a:spLocks/>
            </p:cNvSpPr>
            <p:nvPr/>
          </p:nvSpPr>
          <p:spPr bwMode="auto">
            <a:xfrm>
              <a:off x="10049341" y="1910815"/>
              <a:ext cx="111125" cy="382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465"/>
                  </a:moveTo>
                  <a:lnTo>
                    <a:pt x="5077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2802" y="21600"/>
                  </a:lnTo>
                  <a:lnTo>
                    <a:pt x="12802" y="2465"/>
                  </a:lnTo>
                  <a:cubicBezTo>
                    <a:pt x="12802" y="2465"/>
                    <a:pt x="0" y="2465"/>
                    <a:pt x="0" y="2465"/>
                  </a:cubicBezTo>
                  <a:close/>
                  <a:moveTo>
                    <a:pt x="0" y="2465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AutoShape 26"/>
            <p:cNvSpPr>
              <a:spLocks/>
            </p:cNvSpPr>
            <p:nvPr/>
          </p:nvSpPr>
          <p:spPr bwMode="auto">
            <a:xfrm>
              <a:off x="10227141" y="1894940"/>
              <a:ext cx="238125" cy="398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183" y="9124"/>
                  </a:moveTo>
                  <a:cubicBezTo>
                    <a:pt x="13894" y="9124"/>
                    <a:pt x="16966" y="8299"/>
                    <a:pt x="16966" y="5799"/>
                  </a:cubicBezTo>
                  <a:cubicBezTo>
                    <a:pt x="16966" y="3710"/>
                    <a:pt x="14400" y="2253"/>
                    <a:pt x="10960" y="2253"/>
                  </a:cubicBezTo>
                  <a:cubicBezTo>
                    <a:pt x="7843" y="2253"/>
                    <a:pt x="5689" y="3435"/>
                    <a:pt x="5226" y="5220"/>
                  </a:cubicBezTo>
                  <a:lnTo>
                    <a:pt x="964" y="5220"/>
                  </a:lnTo>
                  <a:cubicBezTo>
                    <a:pt x="1789" y="1813"/>
                    <a:pt x="5413" y="0"/>
                    <a:pt x="11098" y="0"/>
                  </a:cubicBezTo>
                  <a:cubicBezTo>
                    <a:pt x="16603" y="0"/>
                    <a:pt x="21094" y="2117"/>
                    <a:pt x="21094" y="5579"/>
                  </a:cubicBezTo>
                  <a:cubicBezTo>
                    <a:pt x="21094" y="7611"/>
                    <a:pt x="19626" y="9260"/>
                    <a:pt x="16692" y="10251"/>
                  </a:cubicBezTo>
                  <a:cubicBezTo>
                    <a:pt x="20086" y="11212"/>
                    <a:pt x="21600" y="13163"/>
                    <a:pt x="21600" y="15390"/>
                  </a:cubicBezTo>
                  <a:cubicBezTo>
                    <a:pt x="21600" y="19264"/>
                    <a:pt x="16739" y="21600"/>
                    <a:pt x="10547" y="21600"/>
                  </a:cubicBezTo>
                  <a:cubicBezTo>
                    <a:pt x="5139" y="21600"/>
                    <a:pt x="277" y="19455"/>
                    <a:pt x="0" y="16049"/>
                  </a:cubicBezTo>
                  <a:lnTo>
                    <a:pt x="4177" y="16049"/>
                  </a:lnTo>
                  <a:cubicBezTo>
                    <a:pt x="4588" y="18082"/>
                    <a:pt x="7568" y="19347"/>
                    <a:pt x="10871" y="19347"/>
                  </a:cubicBezTo>
                  <a:cubicBezTo>
                    <a:pt x="14724" y="19347"/>
                    <a:pt x="17473" y="17533"/>
                    <a:pt x="17473" y="15279"/>
                  </a:cubicBezTo>
                  <a:cubicBezTo>
                    <a:pt x="17473" y="12640"/>
                    <a:pt x="14445" y="11075"/>
                    <a:pt x="10183" y="11266"/>
                  </a:cubicBezTo>
                  <a:cubicBezTo>
                    <a:pt x="10183" y="11266"/>
                    <a:pt x="10183" y="9124"/>
                    <a:pt x="10183" y="9124"/>
                  </a:cubicBezTo>
                  <a:close/>
                  <a:moveTo>
                    <a:pt x="10183" y="9124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58779" y="2484242"/>
            <a:ext cx="6332936" cy="1044840"/>
          </a:xfrm>
        </p:spPr>
        <p:txBody>
          <a:bodyPr anchor="b">
            <a:noAutofit/>
          </a:bodyPr>
          <a:lstStyle>
            <a:lvl1pPr algn="l">
              <a:defRPr sz="36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/>
          </p:nvPr>
        </p:nvSpPr>
        <p:spPr>
          <a:xfrm>
            <a:off x="1758778" y="3541533"/>
            <a:ext cx="6332935" cy="1599089"/>
          </a:xfrm>
        </p:spPr>
        <p:txBody>
          <a:bodyPr lIns="0" rIns="0" anchor="t"/>
          <a:lstStyle>
            <a:lvl1pPr marL="0" indent="0" algn="l">
              <a:spcAft>
                <a:spcPts val="0"/>
              </a:spcAft>
              <a:buNone/>
              <a:defRPr>
                <a:solidFill>
                  <a:srgbClr val="93959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908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424" y="1153495"/>
            <a:ext cx="4200317" cy="5021879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+mn-lt"/>
              </a:defRPr>
            </a:lvl1pPr>
            <a:lvl2pPr>
              <a:defRPr sz="220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274" y="1158263"/>
            <a:ext cx="4201939" cy="5021879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+mn-lt"/>
              </a:defRPr>
            </a:lvl1pPr>
            <a:lvl2pPr>
              <a:defRPr sz="220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939598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52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137" y="3264299"/>
            <a:ext cx="2771683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chemeClr val="tx1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6973" y="3264299"/>
            <a:ext cx="2772076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41598" y="3264299"/>
            <a:ext cx="2770615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chemeClr val="tx1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939598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939598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61279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939598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136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939598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939598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350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813" y="336550"/>
            <a:ext cx="7056830" cy="5302250"/>
          </a:xfrm>
        </p:spPr>
        <p:txBody>
          <a:bodyPr lIns="0" tIns="0" rIns="0" bIns="0" anchor="ctr">
            <a:noAutofit/>
          </a:bodyPr>
          <a:lstStyle>
            <a:lvl1pPr marL="0" indent="0" algn="l">
              <a:spcAft>
                <a:spcPts val="0"/>
              </a:spcAft>
              <a:buNone/>
              <a:defRPr sz="28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939598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395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362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54997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939598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395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808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>
  <p:cSld name="Blank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939598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39598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75" y="6327776"/>
            <a:ext cx="1359950" cy="286780"/>
            <a:chOff x="333375" y="6327776"/>
            <a:chExt cx="1359950" cy="286780"/>
          </a:xfrm>
        </p:grpSpPr>
        <p:sp>
          <p:nvSpPr>
            <p:cNvPr id="28" name="Rectangle 23"/>
            <p:cNvSpPr>
              <a:spLocks/>
            </p:cNvSpPr>
            <p:nvPr/>
          </p:nvSpPr>
          <p:spPr bwMode="black">
            <a:xfrm>
              <a:off x="339559" y="6490877"/>
              <a:ext cx="42515" cy="119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AutoShape 24"/>
            <p:cNvSpPr>
              <a:spLocks/>
            </p:cNvSpPr>
            <p:nvPr/>
          </p:nvSpPr>
          <p:spPr bwMode="black">
            <a:xfrm>
              <a:off x="409644" y="6486755"/>
              <a:ext cx="126255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AutoShape 25"/>
            <p:cNvSpPr>
              <a:spLocks/>
            </p:cNvSpPr>
            <p:nvPr/>
          </p:nvSpPr>
          <p:spPr bwMode="black">
            <a:xfrm>
              <a:off x="551874" y="6414609"/>
              <a:ext cx="87091" cy="1960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utoShape 26"/>
            <p:cNvSpPr>
              <a:spLocks/>
            </p:cNvSpPr>
            <p:nvPr/>
          </p:nvSpPr>
          <p:spPr bwMode="black">
            <a:xfrm>
              <a:off x="642572" y="6486755"/>
              <a:ext cx="144292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27"/>
            <p:cNvSpPr>
              <a:spLocks/>
            </p:cNvSpPr>
            <p:nvPr/>
          </p:nvSpPr>
          <p:spPr bwMode="black">
            <a:xfrm>
              <a:off x="805415" y="6488816"/>
              <a:ext cx="89925" cy="1213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AutoShape 28"/>
            <p:cNvSpPr>
              <a:spLocks/>
            </p:cNvSpPr>
            <p:nvPr/>
          </p:nvSpPr>
          <p:spPr bwMode="black">
            <a:xfrm>
              <a:off x="910542" y="6486755"/>
              <a:ext cx="203040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29"/>
            <p:cNvSpPr>
              <a:spLocks/>
            </p:cNvSpPr>
            <p:nvPr/>
          </p:nvSpPr>
          <p:spPr bwMode="black">
            <a:xfrm>
              <a:off x="1131103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AutoShape 30"/>
            <p:cNvSpPr>
              <a:spLocks/>
            </p:cNvSpPr>
            <p:nvPr/>
          </p:nvSpPr>
          <p:spPr bwMode="black">
            <a:xfrm>
              <a:off x="1287762" y="6453774"/>
              <a:ext cx="80134" cy="1556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ctangle 31"/>
            <p:cNvSpPr>
              <a:spLocks/>
            </p:cNvSpPr>
            <p:nvPr/>
          </p:nvSpPr>
          <p:spPr bwMode="black">
            <a:xfrm>
              <a:off x="1380522" y="6490877"/>
              <a:ext cx="42515" cy="119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AutoShape 32"/>
            <p:cNvSpPr>
              <a:spLocks/>
            </p:cNvSpPr>
            <p:nvPr/>
          </p:nvSpPr>
          <p:spPr bwMode="black">
            <a:xfrm>
              <a:off x="1442360" y="6486755"/>
              <a:ext cx="95078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AutoShape 33"/>
            <p:cNvSpPr>
              <a:spLocks/>
            </p:cNvSpPr>
            <p:nvPr/>
          </p:nvSpPr>
          <p:spPr bwMode="black">
            <a:xfrm>
              <a:off x="1553671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AutoShape 34"/>
            <p:cNvSpPr>
              <a:spLocks/>
            </p:cNvSpPr>
            <p:nvPr/>
          </p:nvSpPr>
          <p:spPr bwMode="black">
            <a:xfrm>
              <a:off x="333375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AutoShape 35"/>
            <p:cNvSpPr>
              <a:spLocks/>
            </p:cNvSpPr>
            <p:nvPr/>
          </p:nvSpPr>
          <p:spPr bwMode="black">
            <a:xfrm>
              <a:off x="448808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AutoShape 36"/>
            <p:cNvSpPr>
              <a:spLocks/>
            </p:cNvSpPr>
            <p:nvPr/>
          </p:nvSpPr>
          <p:spPr bwMode="black">
            <a:xfrm>
              <a:off x="56424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AutoShape 37"/>
            <p:cNvSpPr>
              <a:spLocks/>
            </p:cNvSpPr>
            <p:nvPr/>
          </p:nvSpPr>
          <p:spPr bwMode="black">
            <a:xfrm>
              <a:off x="679676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AutoShape 38"/>
            <p:cNvSpPr>
              <a:spLocks/>
            </p:cNvSpPr>
            <p:nvPr/>
          </p:nvSpPr>
          <p:spPr bwMode="black">
            <a:xfrm>
              <a:off x="795109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AutoShape 39"/>
            <p:cNvSpPr>
              <a:spLocks/>
            </p:cNvSpPr>
            <p:nvPr/>
          </p:nvSpPr>
          <p:spPr bwMode="black">
            <a:xfrm>
              <a:off x="910542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AutoShape 40"/>
            <p:cNvSpPr>
              <a:spLocks/>
            </p:cNvSpPr>
            <p:nvPr/>
          </p:nvSpPr>
          <p:spPr bwMode="black">
            <a:xfrm>
              <a:off x="102803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AutoShape 41"/>
            <p:cNvSpPr>
              <a:spLocks/>
            </p:cNvSpPr>
            <p:nvPr/>
          </p:nvSpPr>
          <p:spPr bwMode="black">
            <a:xfrm>
              <a:off x="1258903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AutoShape 42"/>
            <p:cNvSpPr>
              <a:spLocks/>
            </p:cNvSpPr>
            <p:nvPr/>
          </p:nvSpPr>
          <p:spPr bwMode="black">
            <a:xfrm>
              <a:off x="1143470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AutoShape 43"/>
            <p:cNvSpPr>
              <a:spLocks/>
            </p:cNvSpPr>
            <p:nvPr/>
          </p:nvSpPr>
          <p:spPr bwMode="black">
            <a:xfrm>
              <a:off x="137433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2545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043350" y="1294543"/>
            <a:ext cx="7034591" cy="2145245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36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1047750" y="3476030"/>
            <a:ext cx="7040563" cy="826787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26307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333375" y="1143000"/>
            <a:ext cx="8478837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9101262" y="445327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61011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338137" y="1567403"/>
            <a:ext cx="8474076" cy="46079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466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424" y="1153495"/>
            <a:ext cx="4200317" cy="5021879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+mn-lt"/>
              </a:defRPr>
            </a:lvl1pPr>
            <a:lvl2pPr>
              <a:defRPr sz="220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274" y="1158263"/>
            <a:ext cx="4201939" cy="5021879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+mn-lt"/>
              </a:defRPr>
            </a:lvl1pPr>
            <a:lvl2pPr>
              <a:defRPr sz="220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4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137" y="3264299"/>
            <a:ext cx="2771683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chemeClr val="tx1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6973" y="3264299"/>
            <a:ext cx="2772076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41598" y="3264299"/>
            <a:ext cx="2770615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chemeClr val="tx1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939598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2540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38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939598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0667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9168" y="1146617"/>
            <a:ext cx="8473045" cy="50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08286" y="6369878"/>
            <a:ext cx="3486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accent5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41756" y="341914"/>
            <a:ext cx="8470457" cy="49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2260" y="6368994"/>
            <a:ext cx="319953" cy="290231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000" b="0">
                <a:solidFill>
                  <a:schemeClr val="accent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763468" y="6370311"/>
            <a:ext cx="639756" cy="284489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800">
                <a:solidFill>
                  <a:schemeClr val="accent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03459" y="62877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dirty="0" err="1" smtClean="0">
              <a:solidFill>
                <a:srgbClr val="000000"/>
              </a:solidFill>
            </a:endParaRPr>
          </a:p>
        </p:txBody>
      </p:sp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334181" y="6329363"/>
            <a:ext cx="1362857" cy="284162"/>
            <a:chOff x="2336800" y="2667000"/>
            <a:chExt cx="3098800" cy="646113"/>
          </a:xfrm>
        </p:grpSpPr>
        <p:sp>
          <p:nvSpPr>
            <p:cNvPr id="43" name="AutoShape 1"/>
            <p:cNvSpPr>
              <a:spLocks/>
            </p:cNvSpPr>
            <p:nvPr/>
          </p:nvSpPr>
          <p:spPr bwMode="auto">
            <a:xfrm>
              <a:off x="2349500" y="2857500"/>
              <a:ext cx="3086100" cy="455613"/>
            </a:xfrm>
            <a:custGeom>
              <a:avLst/>
              <a:gdLst/>
              <a:ahLst/>
              <a:cxnLst/>
              <a:rect l="0" t="0" r="r" b="b"/>
              <a:pathLst>
                <a:path w="21600" h="21599">
                  <a:moveTo>
                    <a:pt x="0" y="21169"/>
                  </a:moveTo>
                  <a:lnTo>
                    <a:pt x="679" y="21169"/>
                  </a:lnTo>
                  <a:lnTo>
                    <a:pt x="679" y="8241"/>
                  </a:lnTo>
                  <a:lnTo>
                    <a:pt x="0" y="8241"/>
                  </a:lnTo>
                  <a:lnTo>
                    <a:pt x="0" y="21169"/>
                  </a:lnTo>
                  <a:close/>
                  <a:moveTo>
                    <a:pt x="2405" y="7812"/>
                  </a:moveTo>
                  <a:cubicBezTo>
                    <a:pt x="2140" y="7812"/>
                    <a:pt x="1950" y="8341"/>
                    <a:pt x="1793" y="9904"/>
                  </a:cubicBezTo>
                  <a:lnTo>
                    <a:pt x="1786" y="9904"/>
                  </a:lnTo>
                  <a:lnTo>
                    <a:pt x="1786" y="8241"/>
                  </a:lnTo>
                  <a:lnTo>
                    <a:pt x="1107" y="8241"/>
                  </a:lnTo>
                  <a:lnTo>
                    <a:pt x="1107" y="21169"/>
                  </a:lnTo>
                  <a:lnTo>
                    <a:pt x="1786" y="21169"/>
                  </a:lnTo>
                  <a:lnTo>
                    <a:pt x="1786" y="14466"/>
                  </a:lnTo>
                  <a:cubicBezTo>
                    <a:pt x="1786" y="12853"/>
                    <a:pt x="1864" y="11467"/>
                    <a:pt x="2140" y="11467"/>
                  </a:cubicBezTo>
                  <a:cubicBezTo>
                    <a:pt x="2476" y="11467"/>
                    <a:pt x="2446" y="13635"/>
                    <a:pt x="2446" y="14869"/>
                  </a:cubicBezTo>
                  <a:lnTo>
                    <a:pt x="2446" y="21169"/>
                  </a:lnTo>
                  <a:lnTo>
                    <a:pt x="3124" y="21169"/>
                  </a:lnTo>
                  <a:lnTo>
                    <a:pt x="3124" y="13181"/>
                  </a:lnTo>
                  <a:cubicBezTo>
                    <a:pt x="3124" y="10005"/>
                    <a:pt x="2919" y="7812"/>
                    <a:pt x="2405" y="7812"/>
                  </a:cubicBezTo>
                  <a:close/>
                  <a:moveTo>
                    <a:pt x="3814" y="2067"/>
                  </a:moveTo>
                  <a:cubicBezTo>
                    <a:pt x="3628" y="3503"/>
                    <a:pt x="3620" y="4813"/>
                    <a:pt x="3620" y="6602"/>
                  </a:cubicBezTo>
                  <a:lnTo>
                    <a:pt x="3620" y="8241"/>
                  </a:lnTo>
                  <a:lnTo>
                    <a:pt x="3382" y="8241"/>
                  </a:lnTo>
                  <a:lnTo>
                    <a:pt x="3382" y="12023"/>
                  </a:lnTo>
                  <a:lnTo>
                    <a:pt x="3620" y="12023"/>
                  </a:lnTo>
                  <a:lnTo>
                    <a:pt x="3620" y="21169"/>
                  </a:lnTo>
                  <a:lnTo>
                    <a:pt x="4299" y="21169"/>
                  </a:lnTo>
                  <a:lnTo>
                    <a:pt x="4299" y="12023"/>
                  </a:lnTo>
                  <a:lnTo>
                    <a:pt x="4772" y="12023"/>
                  </a:lnTo>
                  <a:lnTo>
                    <a:pt x="4772" y="8241"/>
                  </a:lnTo>
                  <a:lnTo>
                    <a:pt x="4299" y="8241"/>
                  </a:lnTo>
                  <a:lnTo>
                    <a:pt x="4299" y="6150"/>
                  </a:lnTo>
                  <a:cubicBezTo>
                    <a:pt x="4299" y="4687"/>
                    <a:pt x="4359" y="3982"/>
                    <a:pt x="4534" y="3982"/>
                  </a:cubicBezTo>
                  <a:cubicBezTo>
                    <a:pt x="4623" y="3982"/>
                    <a:pt x="4694" y="4184"/>
                    <a:pt x="4773" y="4410"/>
                  </a:cubicBezTo>
                  <a:lnTo>
                    <a:pt x="4773" y="453"/>
                  </a:lnTo>
                  <a:cubicBezTo>
                    <a:pt x="4679" y="126"/>
                    <a:pt x="4586" y="0"/>
                    <a:pt x="4482" y="0"/>
                  </a:cubicBezTo>
                  <a:cubicBezTo>
                    <a:pt x="4225" y="-1"/>
                    <a:pt x="3982" y="731"/>
                    <a:pt x="3814" y="2067"/>
                  </a:cubicBezTo>
                  <a:close/>
                  <a:moveTo>
                    <a:pt x="5992" y="7812"/>
                  </a:moveTo>
                  <a:cubicBezTo>
                    <a:pt x="5377" y="7812"/>
                    <a:pt x="4840" y="10307"/>
                    <a:pt x="4840" y="14718"/>
                  </a:cubicBezTo>
                  <a:cubicBezTo>
                    <a:pt x="4840" y="19129"/>
                    <a:pt x="5380" y="21598"/>
                    <a:pt x="5992" y="21598"/>
                  </a:cubicBezTo>
                  <a:cubicBezTo>
                    <a:pt x="6607" y="21598"/>
                    <a:pt x="7144" y="19104"/>
                    <a:pt x="7144" y="14718"/>
                  </a:cubicBezTo>
                  <a:cubicBezTo>
                    <a:pt x="7144" y="10307"/>
                    <a:pt x="6607" y="7812"/>
                    <a:pt x="5992" y="7812"/>
                  </a:cubicBezTo>
                  <a:close/>
                  <a:moveTo>
                    <a:pt x="5992" y="17616"/>
                  </a:moveTo>
                  <a:cubicBezTo>
                    <a:pt x="5716" y="17616"/>
                    <a:pt x="5556" y="16356"/>
                    <a:pt x="5556" y="14718"/>
                  </a:cubicBezTo>
                  <a:cubicBezTo>
                    <a:pt x="5556" y="13130"/>
                    <a:pt x="5716" y="11794"/>
                    <a:pt x="5992" y="11794"/>
                  </a:cubicBezTo>
                  <a:cubicBezTo>
                    <a:pt x="6268" y="11794"/>
                    <a:pt x="6428" y="13131"/>
                    <a:pt x="6428" y="14718"/>
                  </a:cubicBezTo>
                  <a:cubicBezTo>
                    <a:pt x="6428" y="16356"/>
                    <a:pt x="6268" y="17616"/>
                    <a:pt x="5992" y="17616"/>
                  </a:cubicBezTo>
                  <a:close/>
                  <a:moveTo>
                    <a:pt x="8117" y="10358"/>
                  </a:moveTo>
                  <a:lnTo>
                    <a:pt x="8110" y="10358"/>
                  </a:lnTo>
                  <a:lnTo>
                    <a:pt x="8110" y="8241"/>
                  </a:lnTo>
                  <a:lnTo>
                    <a:pt x="7431" y="8241"/>
                  </a:lnTo>
                  <a:lnTo>
                    <a:pt x="7431" y="21171"/>
                  </a:lnTo>
                  <a:lnTo>
                    <a:pt x="8110" y="21171"/>
                  </a:lnTo>
                  <a:lnTo>
                    <a:pt x="8110" y="15952"/>
                  </a:lnTo>
                  <a:cubicBezTo>
                    <a:pt x="8110" y="13735"/>
                    <a:pt x="8203" y="12047"/>
                    <a:pt x="8580" y="12047"/>
                  </a:cubicBezTo>
                  <a:cubicBezTo>
                    <a:pt x="8684" y="12047"/>
                    <a:pt x="8773" y="12121"/>
                    <a:pt x="8866" y="12475"/>
                  </a:cubicBezTo>
                  <a:lnTo>
                    <a:pt x="8866" y="8063"/>
                  </a:lnTo>
                  <a:lnTo>
                    <a:pt x="8736" y="8063"/>
                  </a:lnTo>
                  <a:cubicBezTo>
                    <a:pt x="8471" y="8064"/>
                    <a:pt x="8248" y="8771"/>
                    <a:pt x="8117" y="10358"/>
                  </a:cubicBezTo>
                  <a:close/>
                  <a:moveTo>
                    <a:pt x="11693" y="7812"/>
                  </a:moveTo>
                  <a:cubicBezTo>
                    <a:pt x="11432" y="7812"/>
                    <a:pt x="11174" y="8671"/>
                    <a:pt x="11044" y="10283"/>
                  </a:cubicBezTo>
                  <a:cubicBezTo>
                    <a:pt x="10906" y="8569"/>
                    <a:pt x="10667" y="7812"/>
                    <a:pt x="10392" y="7812"/>
                  </a:cubicBezTo>
                  <a:cubicBezTo>
                    <a:pt x="10146" y="7812"/>
                    <a:pt x="9948" y="8417"/>
                    <a:pt x="9788" y="9854"/>
                  </a:cubicBezTo>
                  <a:lnTo>
                    <a:pt x="9780" y="9854"/>
                  </a:lnTo>
                  <a:lnTo>
                    <a:pt x="9780" y="8241"/>
                  </a:lnTo>
                  <a:lnTo>
                    <a:pt x="9102" y="8241"/>
                  </a:lnTo>
                  <a:lnTo>
                    <a:pt x="9102" y="21169"/>
                  </a:lnTo>
                  <a:lnTo>
                    <a:pt x="9780" y="21169"/>
                  </a:lnTo>
                  <a:lnTo>
                    <a:pt x="9780" y="14996"/>
                  </a:lnTo>
                  <a:cubicBezTo>
                    <a:pt x="9780" y="13559"/>
                    <a:pt x="9780" y="11366"/>
                    <a:pt x="10082" y="11366"/>
                  </a:cubicBezTo>
                  <a:cubicBezTo>
                    <a:pt x="10384" y="11366"/>
                    <a:pt x="10384" y="13559"/>
                    <a:pt x="10384" y="14996"/>
                  </a:cubicBezTo>
                  <a:lnTo>
                    <a:pt x="10384" y="21169"/>
                  </a:lnTo>
                  <a:lnTo>
                    <a:pt x="11063" y="21169"/>
                  </a:lnTo>
                  <a:lnTo>
                    <a:pt x="11063" y="14996"/>
                  </a:lnTo>
                  <a:cubicBezTo>
                    <a:pt x="11063" y="13459"/>
                    <a:pt x="11074" y="11467"/>
                    <a:pt x="11387" y="11467"/>
                  </a:cubicBezTo>
                  <a:cubicBezTo>
                    <a:pt x="11674" y="11467"/>
                    <a:pt x="11667" y="13659"/>
                    <a:pt x="11667" y="14996"/>
                  </a:cubicBezTo>
                  <a:lnTo>
                    <a:pt x="11667" y="21169"/>
                  </a:lnTo>
                  <a:lnTo>
                    <a:pt x="12345" y="21169"/>
                  </a:lnTo>
                  <a:lnTo>
                    <a:pt x="12345" y="12927"/>
                  </a:lnTo>
                  <a:cubicBezTo>
                    <a:pt x="12345" y="9955"/>
                    <a:pt x="12177" y="7812"/>
                    <a:pt x="11693" y="7812"/>
                  </a:cubicBezTo>
                  <a:close/>
                  <a:moveTo>
                    <a:pt x="14184" y="9501"/>
                  </a:moveTo>
                  <a:cubicBezTo>
                    <a:pt x="14042" y="8367"/>
                    <a:pt x="13811" y="7812"/>
                    <a:pt x="13591" y="7812"/>
                  </a:cubicBezTo>
                  <a:cubicBezTo>
                    <a:pt x="13024" y="7812"/>
                    <a:pt x="12633" y="10988"/>
                    <a:pt x="12633" y="14692"/>
                  </a:cubicBezTo>
                  <a:cubicBezTo>
                    <a:pt x="12633" y="18398"/>
                    <a:pt x="13032" y="21598"/>
                    <a:pt x="13598" y="21598"/>
                  </a:cubicBezTo>
                  <a:cubicBezTo>
                    <a:pt x="13822" y="21598"/>
                    <a:pt x="14057" y="21020"/>
                    <a:pt x="14176" y="19734"/>
                  </a:cubicBezTo>
                  <a:lnTo>
                    <a:pt x="14184" y="19734"/>
                  </a:lnTo>
                  <a:lnTo>
                    <a:pt x="14184" y="21169"/>
                  </a:lnTo>
                  <a:lnTo>
                    <a:pt x="14862" y="21169"/>
                  </a:lnTo>
                  <a:lnTo>
                    <a:pt x="14862" y="8241"/>
                  </a:lnTo>
                  <a:lnTo>
                    <a:pt x="14184" y="8241"/>
                  </a:lnTo>
                  <a:lnTo>
                    <a:pt x="14184" y="9501"/>
                  </a:lnTo>
                  <a:close/>
                  <a:moveTo>
                    <a:pt x="13770" y="17616"/>
                  </a:moveTo>
                  <a:cubicBezTo>
                    <a:pt x="13494" y="17616"/>
                    <a:pt x="13334" y="16356"/>
                    <a:pt x="13334" y="14718"/>
                  </a:cubicBezTo>
                  <a:cubicBezTo>
                    <a:pt x="13334" y="13129"/>
                    <a:pt x="13494" y="11794"/>
                    <a:pt x="13770" y="11794"/>
                  </a:cubicBezTo>
                  <a:cubicBezTo>
                    <a:pt x="14046" y="11794"/>
                    <a:pt x="14206" y="13130"/>
                    <a:pt x="14206" y="14718"/>
                  </a:cubicBezTo>
                  <a:cubicBezTo>
                    <a:pt x="14206" y="16356"/>
                    <a:pt x="14046" y="17616"/>
                    <a:pt x="13770" y="17616"/>
                  </a:cubicBezTo>
                  <a:close/>
                  <a:moveTo>
                    <a:pt x="16037" y="4360"/>
                  </a:moveTo>
                  <a:lnTo>
                    <a:pt x="15358" y="4360"/>
                  </a:lnTo>
                  <a:lnTo>
                    <a:pt x="15358" y="8241"/>
                  </a:lnTo>
                  <a:lnTo>
                    <a:pt x="15138" y="8241"/>
                  </a:lnTo>
                  <a:lnTo>
                    <a:pt x="15138" y="12023"/>
                  </a:lnTo>
                  <a:lnTo>
                    <a:pt x="15358" y="12023"/>
                  </a:lnTo>
                  <a:lnTo>
                    <a:pt x="15358" y="21169"/>
                  </a:lnTo>
                  <a:lnTo>
                    <a:pt x="16037" y="21169"/>
                  </a:lnTo>
                  <a:lnTo>
                    <a:pt x="16037" y="12023"/>
                  </a:lnTo>
                  <a:lnTo>
                    <a:pt x="16421" y="12023"/>
                  </a:lnTo>
                  <a:lnTo>
                    <a:pt x="16421" y="8241"/>
                  </a:lnTo>
                  <a:lnTo>
                    <a:pt x="16037" y="8241"/>
                  </a:lnTo>
                  <a:lnTo>
                    <a:pt x="16037" y="4360"/>
                  </a:lnTo>
                  <a:close/>
                  <a:moveTo>
                    <a:pt x="16619" y="21169"/>
                  </a:moveTo>
                  <a:lnTo>
                    <a:pt x="17297" y="21169"/>
                  </a:lnTo>
                  <a:lnTo>
                    <a:pt x="17297" y="8241"/>
                  </a:lnTo>
                  <a:lnTo>
                    <a:pt x="16619" y="8241"/>
                  </a:lnTo>
                  <a:lnTo>
                    <a:pt x="16619" y="21169"/>
                  </a:lnTo>
                  <a:close/>
                  <a:moveTo>
                    <a:pt x="17588" y="14845"/>
                  </a:moveTo>
                  <a:cubicBezTo>
                    <a:pt x="17588" y="18750"/>
                    <a:pt x="18062" y="21598"/>
                    <a:pt x="18628" y="21598"/>
                  </a:cubicBezTo>
                  <a:cubicBezTo>
                    <a:pt x="18792" y="21598"/>
                    <a:pt x="18956" y="21372"/>
                    <a:pt x="19106" y="20867"/>
                  </a:cubicBezTo>
                  <a:lnTo>
                    <a:pt x="19106" y="16986"/>
                  </a:lnTo>
                  <a:cubicBezTo>
                    <a:pt x="19016" y="17541"/>
                    <a:pt x="18886" y="17868"/>
                    <a:pt x="18766" y="17868"/>
                  </a:cubicBezTo>
                  <a:cubicBezTo>
                    <a:pt x="18487" y="17868"/>
                    <a:pt x="18289" y="16559"/>
                    <a:pt x="18289" y="14692"/>
                  </a:cubicBezTo>
                  <a:cubicBezTo>
                    <a:pt x="18289" y="12903"/>
                    <a:pt x="18494" y="11543"/>
                    <a:pt x="18755" y="11543"/>
                  </a:cubicBezTo>
                  <a:cubicBezTo>
                    <a:pt x="18886" y="11543"/>
                    <a:pt x="19005" y="11946"/>
                    <a:pt x="19106" y="12450"/>
                  </a:cubicBezTo>
                  <a:lnTo>
                    <a:pt x="19106" y="8570"/>
                  </a:lnTo>
                  <a:cubicBezTo>
                    <a:pt x="18971" y="8064"/>
                    <a:pt x="18815" y="7812"/>
                    <a:pt x="18658" y="7812"/>
                  </a:cubicBezTo>
                  <a:cubicBezTo>
                    <a:pt x="18058" y="7812"/>
                    <a:pt x="17588" y="10685"/>
                    <a:pt x="17588" y="14845"/>
                  </a:cubicBezTo>
                  <a:close/>
                  <a:moveTo>
                    <a:pt x="20921" y="8241"/>
                  </a:moveTo>
                  <a:lnTo>
                    <a:pt x="20921" y="9502"/>
                  </a:lnTo>
                  <a:cubicBezTo>
                    <a:pt x="20780" y="8368"/>
                    <a:pt x="20549" y="7812"/>
                    <a:pt x="20329" y="7812"/>
                  </a:cubicBezTo>
                  <a:cubicBezTo>
                    <a:pt x="19762" y="7812"/>
                    <a:pt x="19370" y="10989"/>
                    <a:pt x="19370" y="14693"/>
                  </a:cubicBezTo>
                  <a:cubicBezTo>
                    <a:pt x="19370" y="18398"/>
                    <a:pt x="19769" y="21599"/>
                    <a:pt x="20336" y="21599"/>
                  </a:cubicBezTo>
                  <a:cubicBezTo>
                    <a:pt x="20560" y="21599"/>
                    <a:pt x="20795" y="21020"/>
                    <a:pt x="20914" y="19734"/>
                  </a:cubicBezTo>
                  <a:lnTo>
                    <a:pt x="20921" y="19734"/>
                  </a:lnTo>
                  <a:lnTo>
                    <a:pt x="20921" y="21169"/>
                  </a:lnTo>
                  <a:lnTo>
                    <a:pt x="21600" y="21169"/>
                  </a:lnTo>
                  <a:lnTo>
                    <a:pt x="21600" y="8241"/>
                  </a:lnTo>
                  <a:lnTo>
                    <a:pt x="20921" y="8241"/>
                  </a:lnTo>
                  <a:close/>
                  <a:moveTo>
                    <a:pt x="20508" y="17616"/>
                  </a:moveTo>
                  <a:cubicBezTo>
                    <a:pt x="20232" y="17616"/>
                    <a:pt x="20071" y="16356"/>
                    <a:pt x="20071" y="14718"/>
                  </a:cubicBezTo>
                  <a:cubicBezTo>
                    <a:pt x="20071" y="13129"/>
                    <a:pt x="20232" y="11794"/>
                    <a:pt x="20508" y="11794"/>
                  </a:cubicBezTo>
                  <a:cubicBezTo>
                    <a:pt x="20783" y="11794"/>
                    <a:pt x="20944" y="13130"/>
                    <a:pt x="20944" y="14718"/>
                  </a:cubicBezTo>
                  <a:cubicBezTo>
                    <a:pt x="20944" y="16356"/>
                    <a:pt x="20783" y="17616"/>
                    <a:pt x="20508" y="17616"/>
                  </a:cubicBezTo>
                  <a:close/>
                  <a:moveTo>
                    <a:pt x="20508" y="17616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AutoShape 2"/>
            <p:cNvSpPr>
              <a:spLocks/>
            </p:cNvSpPr>
            <p:nvPr/>
          </p:nvSpPr>
          <p:spPr bwMode="auto">
            <a:xfrm>
              <a:off x="23368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1"/>
                  </a:moveTo>
                  <a:cubicBezTo>
                    <a:pt x="21600" y="16736"/>
                    <a:pt x="16731" y="21600"/>
                    <a:pt x="10800" y="21600"/>
                  </a:cubicBezTo>
                  <a:cubicBezTo>
                    <a:pt x="4869" y="21600"/>
                    <a:pt x="0" y="16736"/>
                    <a:pt x="0" y="10801"/>
                  </a:cubicBezTo>
                  <a:cubicBezTo>
                    <a:pt x="0" y="4875"/>
                    <a:pt x="4869" y="0"/>
                    <a:pt x="10800" y="0"/>
                  </a:cubicBezTo>
                  <a:cubicBezTo>
                    <a:pt x="16731" y="0"/>
                    <a:pt x="21600" y="4873"/>
                    <a:pt x="21600" y="1080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AutoShape 3"/>
            <p:cNvSpPr>
              <a:spLocks/>
            </p:cNvSpPr>
            <p:nvPr/>
          </p:nvSpPr>
          <p:spPr bwMode="auto">
            <a:xfrm>
              <a:off x="26035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32" y="21598"/>
                    <a:pt x="10799" y="21598"/>
                  </a:cubicBezTo>
                  <a:cubicBezTo>
                    <a:pt x="4871" y="21598"/>
                    <a:pt x="0" y="16734"/>
                    <a:pt x="0" y="10800"/>
                  </a:cubicBezTo>
                  <a:cubicBezTo>
                    <a:pt x="0" y="4874"/>
                    <a:pt x="4871" y="0"/>
                    <a:pt x="10799" y="0"/>
                  </a:cubicBezTo>
                  <a:cubicBezTo>
                    <a:pt x="16729" y="-2"/>
                    <a:pt x="21600" y="4872"/>
                    <a:pt x="21600" y="10800"/>
                  </a:cubicBezTo>
                </a:path>
              </a:pathLst>
            </a:custGeom>
            <a:solidFill>
              <a:srgbClr val="245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AutoShape 4"/>
            <p:cNvSpPr>
              <a:spLocks/>
            </p:cNvSpPr>
            <p:nvPr/>
          </p:nvSpPr>
          <p:spPr bwMode="auto">
            <a:xfrm>
              <a:off x="28702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6" y="21598"/>
                    <a:pt x="10798" y="21598"/>
                  </a:cubicBezTo>
                  <a:cubicBezTo>
                    <a:pt x="4868" y="21598"/>
                    <a:pt x="0" y="16734"/>
                    <a:pt x="0" y="10800"/>
                  </a:cubicBezTo>
                  <a:cubicBezTo>
                    <a:pt x="0" y="4874"/>
                    <a:pt x="4868" y="0"/>
                    <a:pt x="10798" y="0"/>
                  </a:cubicBezTo>
                  <a:cubicBezTo>
                    <a:pt x="16726" y="-2"/>
                    <a:pt x="21600" y="4872"/>
                    <a:pt x="21600" y="10800"/>
                  </a:cubicBezTo>
                </a:path>
              </a:pathLst>
            </a:custGeom>
            <a:solidFill>
              <a:srgbClr val="EB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AutoShape 5"/>
            <p:cNvSpPr>
              <a:spLocks/>
            </p:cNvSpPr>
            <p:nvPr/>
          </p:nvSpPr>
          <p:spPr bwMode="auto">
            <a:xfrm>
              <a:off x="31242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9" y="21598"/>
                    <a:pt x="10797" y="21598"/>
                  </a:cubicBezTo>
                  <a:cubicBezTo>
                    <a:pt x="4871" y="21598"/>
                    <a:pt x="0" y="16734"/>
                    <a:pt x="0" y="10800"/>
                  </a:cubicBezTo>
                  <a:cubicBezTo>
                    <a:pt x="0" y="4874"/>
                    <a:pt x="4871" y="0"/>
                    <a:pt x="10797" y="0"/>
                  </a:cubicBezTo>
                  <a:cubicBezTo>
                    <a:pt x="16729" y="-2"/>
                    <a:pt x="21600" y="4872"/>
                    <a:pt x="21600" y="10800"/>
                  </a:cubicBezTo>
                </a:path>
              </a:pathLst>
            </a:custGeom>
            <a:solidFill>
              <a:srgbClr val="FDD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AutoShape 6"/>
            <p:cNvSpPr>
              <a:spLocks/>
            </p:cNvSpPr>
            <p:nvPr/>
          </p:nvSpPr>
          <p:spPr bwMode="auto">
            <a:xfrm>
              <a:off x="33909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8" y="21598"/>
                    <a:pt x="10797" y="21598"/>
                  </a:cubicBezTo>
                  <a:cubicBezTo>
                    <a:pt x="4874" y="21598"/>
                    <a:pt x="0" y="16734"/>
                    <a:pt x="0" y="10800"/>
                  </a:cubicBezTo>
                  <a:cubicBezTo>
                    <a:pt x="0" y="4874"/>
                    <a:pt x="4874" y="0"/>
                    <a:pt x="10797" y="0"/>
                  </a:cubicBezTo>
                  <a:cubicBezTo>
                    <a:pt x="16726" y="-2"/>
                    <a:pt x="21600" y="4872"/>
                    <a:pt x="21600" y="10800"/>
                  </a:cubicBezTo>
                </a:path>
              </a:pathLst>
            </a:custGeom>
            <a:solidFill>
              <a:srgbClr val="245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AutoShape 7"/>
            <p:cNvSpPr>
              <a:spLocks/>
            </p:cNvSpPr>
            <p:nvPr/>
          </p:nvSpPr>
          <p:spPr bwMode="auto">
            <a:xfrm>
              <a:off x="36576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1"/>
                  </a:moveTo>
                  <a:cubicBezTo>
                    <a:pt x="21600" y="16736"/>
                    <a:pt x="16727" y="21600"/>
                    <a:pt x="10799" y="21600"/>
                  </a:cubicBezTo>
                  <a:cubicBezTo>
                    <a:pt x="4871" y="21600"/>
                    <a:pt x="0" y="16736"/>
                    <a:pt x="0" y="10801"/>
                  </a:cubicBezTo>
                  <a:cubicBezTo>
                    <a:pt x="0" y="4875"/>
                    <a:pt x="4871" y="0"/>
                    <a:pt x="10799" y="0"/>
                  </a:cubicBezTo>
                  <a:cubicBezTo>
                    <a:pt x="16727" y="0"/>
                    <a:pt x="21600" y="4873"/>
                    <a:pt x="21600" y="10801"/>
                  </a:cubicBezTo>
                </a:path>
              </a:pathLst>
            </a:custGeom>
            <a:solidFill>
              <a:srgbClr val="EB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AutoShape 8"/>
            <p:cNvSpPr>
              <a:spLocks/>
            </p:cNvSpPr>
            <p:nvPr/>
          </p:nvSpPr>
          <p:spPr bwMode="auto">
            <a:xfrm>
              <a:off x="39243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8" y="21598"/>
                    <a:pt x="10802" y="21598"/>
                  </a:cubicBezTo>
                  <a:cubicBezTo>
                    <a:pt x="4872" y="21598"/>
                    <a:pt x="0" y="16734"/>
                    <a:pt x="0" y="10800"/>
                  </a:cubicBezTo>
                  <a:cubicBezTo>
                    <a:pt x="0" y="4874"/>
                    <a:pt x="4872" y="0"/>
                    <a:pt x="10802" y="0"/>
                  </a:cubicBezTo>
                  <a:cubicBezTo>
                    <a:pt x="16728" y="-2"/>
                    <a:pt x="21600" y="4872"/>
                    <a:pt x="21600" y="10800"/>
                  </a:cubicBezTo>
                </a:path>
              </a:pathLst>
            </a:custGeom>
            <a:solidFill>
              <a:srgbClr val="245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AutoShape 9"/>
            <p:cNvSpPr>
              <a:spLocks/>
            </p:cNvSpPr>
            <p:nvPr/>
          </p:nvSpPr>
          <p:spPr bwMode="auto">
            <a:xfrm>
              <a:off x="44450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1"/>
                  </a:moveTo>
                  <a:cubicBezTo>
                    <a:pt x="21600" y="16736"/>
                    <a:pt x="16723" y="21600"/>
                    <a:pt x="10796" y="21600"/>
                  </a:cubicBezTo>
                  <a:cubicBezTo>
                    <a:pt x="4869" y="21600"/>
                    <a:pt x="0" y="16736"/>
                    <a:pt x="0" y="10801"/>
                  </a:cubicBezTo>
                  <a:cubicBezTo>
                    <a:pt x="0" y="4875"/>
                    <a:pt x="4869" y="0"/>
                    <a:pt x="10796" y="0"/>
                  </a:cubicBezTo>
                  <a:cubicBezTo>
                    <a:pt x="16723" y="0"/>
                    <a:pt x="21600" y="4873"/>
                    <a:pt x="21600" y="10801"/>
                  </a:cubicBezTo>
                </a:path>
              </a:pathLst>
            </a:custGeom>
            <a:solidFill>
              <a:srgbClr val="EB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AutoShape 10"/>
            <p:cNvSpPr>
              <a:spLocks/>
            </p:cNvSpPr>
            <p:nvPr/>
          </p:nvSpPr>
          <p:spPr bwMode="auto">
            <a:xfrm>
              <a:off x="41783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1"/>
                  </a:moveTo>
                  <a:cubicBezTo>
                    <a:pt x="21600" y="16736"/>
                    <a:pt x="16731" y="21600"/>
                    <a:pt x="10800" y="21600"/>
                  </a:cubicBezTo>
                  <a:cubicBezTo>
                    <a:pt x="4869" y="21600"/>
                    <a:pt x="0" y="16736"/>
                    <a:pt x="0" y="10801"/>
                  </a:cubicBezTo>
                  <a:cubicBezTo>
                    <a:pt x="0" y="4875"/>
                    <a:pt x="4869" y="0"/>
                    <a:pt x="10800" y="0"/>
                  </a:cubicBezTo>
                  <a:cubicBezTo>
                    <a:pt x="16731" y="0"/>
                    <a:pt x="21600" y="4873"/>
                    <a:pt x="21600" y="10801"/>
                  </a:cubicBezTo>
                </a:path>
              </a:pathLst>
            </a:custGeom>
            <a:solidFill>
              <a:srgbClr val="FDD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AutoShape 11"/>
            <p:cNvSpPr>
              <a:spLocks/>
            </p:cNvSpPr>
            <p:nvPr/>
          </p:nvSpPr>
          <p:spPr bwMode="auto">
            <a:xfrm>
              <a:off x="47117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7" y="21598"/>
                    <a:pt x="10796" y="21598"/>
                  </a:cubicBezTo>
                  <a:cubicBezTo>
                    <a:pt x="4869" y="21598"/>
                    <a:pt x="0" y="16734"/>
                    <a:pt x="0" y="10800"/>
                  </a:cubicBezTo>
                  <a:cubicBezTo>
                    <a:pt x="0" y="4874"/>
                    <a:pt x="4869" y="0"/>
                    <a:pt x="10796" y="0"/>
                  </a:cubicBezTo>
                  <a:cubicBezTo>
                    <a:pt x="16727" y="-2"/>
                    <a:pt x="21600" y="4872"/>
                    <a:pt x="21600" y="1080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96" r:id="rId2"/>
    <p:sldLayoutId id="2147483795" r:id="rId3"/>
    <p:sldLayoutId id="2147483773" r:id="rId4"/>
    <p:sldLayoutId id="2147483774" r:id="rId5"/>
    <p:sldLayoutId id="2147483775" r:id="rId6"/>
    <p:sldLayoutId id="2147483789" r:id="rId7"/>
    <p:sldLayoutId id="2147483776" r:id="rId8"/>
    <p:sldLayoutId id="2147483792" r:id="rId9"/>
    <p:sldLayoutId id="2147483785" r:id="rId10"/>
    <p:sldLayoutId id="2147483783" r:id="rId11"/>
    <p:sldLayoutId id="2147483778" r:id="rId12"/>
    <p:sldLayoutId id="2147483784" r:id="rId13"/>
    <p:sldLayoutId id="2147483797" r:id="rId14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9pPr>
    </p:titleStyle>
    <p:bodyStyle>
      <a:lvl1pPr marL="320040" indent="-320040" algn="l" rtl="0" eaLnBrk="1" fontAlgn="base" hangingPunct="1">
        <a:spcBef>
          <a:spcPct val="0"/>
        </a:spcBef>
        <a:spcAft>
          <a:spcPts val="800"/>
        </a:spcAft>
        <a:buClr>
          <a:schemeClr val="accent2"/>
        </a:buClr>
        <a:buSzPct val="120000"/>
        <a:buFont typeface="Arial" charset="0"/>
        <a:buChar char="•"/>
        <a:defRPr sz="2400" kern="1200">
          <a:solidFill>
            <a:schemeClr val="tx1"/>
          </a:solidFill>
          <a:latin typeface="Arial"/>
          <a:ea typeface="ヒラギノ角ゴ Pro W3" charset="0"/>
          <a:cs typeface="Arial"/>
        </a:defRPr>
      </a:lvl1pPr>
      <a:lvl2pPr marL="640080" indent="-320040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SzPct val="120000"/>
        <a:buFont typeface="Arial"/>
        <a:buChar char="•"/>
        <a:defRPr sz="2200" kern="1200">
          <a:solidFill>
            <a:schemeClr val="tx1"/>
          </a:solidFill>
          <a:latin typeface="Arial"/>
          <a:ea typeface="ヒラギノ角ゴ Pro W3" charset="0"/>
          <a:cs typeface="Arial"/>
        </a:defRPr>
      </a:lvl2pPr>
      <a:lvl3pPr marL="960120" indent="-320040" algn="l" rtl="0" eaLnBrk="1" fontAlgn="base" hangingPunct="1">
        <a:spcBef>
          <a:spcPct val="0"/>
        </a:spcBef>
        <a:spcAft>
          <a:spcPts val="80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ヒラギノ角ゴ Pro W3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Arial" charset="0"/>
        <a:buChar char="•"/>
        <a:defRPr sz="1600" kern="1200">
          <a:solidFill>
            <a:srgbClr val="3D3D3D"/>
          </a:solidFill>
          <a:latin typeface="+mn-lt"/>
          <a:ea typeface="ヒラギノ角ゴ Pro W3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Arial" charset="0"/>
        <a:buChar char="•"/>
        <a:defRPr sz="1400" kern="1200">
          <a:solidFill>
            <a:srgbClr val="3D3D3D"/>
          </a:solidFill>
          <a:latin typeface="+mn-lt"/>
          <a:ea typeface="ヒラギノ角ゴ Pro W3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9168" y="1146617"/>
            <a:ext cx="8473045" cy="50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08286" y="6369878"/>
            <a:ext cx="3486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accent5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41756" y="341914"/>
            <a:ext cx="8470457" cy="49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2260" y="6368994"/>
            <a:ext cx="319953" cy="290231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000" b="0">
                <a:solidFill>
                  <a:schemeClr val="accent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16578208-8498-2F44-B6B8-75D12F0F2A3C}" type="slidenum">
              <a:rPr lang="en-US" smtClean="0">
                <a:solidFill>
                  <a:srgbClr val="939598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39598"/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763468" y="6370311"/>
            <a:ext cx="639756" cy="284489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800">
                <a:solidFill>
                  <a:schemeClr val="accent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>
              <a:solidFill>
                <a:srgbClr val="939598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31633" y="6327776"/>
            <a:ext cx="1359950" cy="286780"/>
            <a:chOff x="331633" y="6327776"/>
            <a:chExt cx="1359950" cy="286780"/>
          </a:xfrm>
        </p:grpSpPr>
        <p:sp>
          <p:nvSpPr>
            <p:cNvPr id="28" name="Rectangle 23"/>
            <p:cNvSpPr>
              <a:spLocks/>
            </p:cNvSpPr>
            <p:nvPr/>
          </p:nvSpPr>
          <p:spPr bwMode="black">
            <a:xfrm>
              <a:off x="337817" y="6490877"/>
              <a:ext cx="42515" cy="1198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29" name="AutoShape 24"/>
            <p:cNvSpPr>
              <a:spLocks/>
            </p:cNvSpPr>
            <p:nvPr/>
          </p:nvSpPr>
          <p:spPr bwMode="black">
            <a:xfrm>
              <a:off x="407902" y="6486755"/>
              <a:ext cx="126255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30" name="AutoShape 25"/>
            <p:cNvSpPr>
              <a:spLocks/>
            </p:cNvSpPr>
            <p:nvPr/>
          </p:nvSpPr>
          <p:spPr bwMode="black">
            <a:xfrm>
              <a:off x="550132" y="6414609"/>
              <a:ext cx="87091" cy="1960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31" name="AutoShape 26"/>
            <p:cNvSpPr>
              <a:spLocks/>
            </p:cNvSpPr>
            <p:nvPr/>
          </p:nvSpPr>
          <p:spPr bwMode="black">
            <a:xfrm>
              <a:off x="640830" y="6486755"/>
              <a:ext cx="144292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32" name="AutoShape 27"/>
            <p:cNvSpPr>
              <a:spLocks/>
            </p:cNvSpPr>
            <p:nvPr/>
          </p:nvSpPr>
          <p:spPr bwMode="black">
            <a:xfrm>
              <a:off x="803673" y="6488816"/>
              <a:ext cx="89925" cy="1213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33" name="AutoShape 28"/>
            <p:cNvSpPr>
              <a:spLocks/>
            </p:cNvSpPr>
            <p:nvPr/>
          </p:nvSpPr>
          <p:spPr bwMode="black">
            <a:xfrm>
              <a:off x="908800" y="6486755"/>
              <a:ext cx="203040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AutoShape 29"/>
            <p:cNvSpPr>
              <a:spLocks/>
            </p:cNvSpPr>
            <p:nvPr/>
          </p:nvSpPr>
          <p:spPr bwMode="black">
            <a:xfrm>
              <a:off x="1129361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35" name="AutoShape 30"/>
            <p:cNvSpPr>
              <a:spLocks/>
            </p:cNvSpPr>
            <p:nvPr/>
          </p:nvSpPr>
          <p:spPr bwMode="black">
            <a:xfrm>
              <a:off x="1286020" y="6453774"/>
              <a:ext cx="80134" cy="1556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1"/>
            <p:cNvSpPr>
              <a:spLocks/>
            </p:cNvSpPr>
            <p:nvPr/>
          </p:nvSpPr>
          <p:spPr bwMode="black">
            <a:xfrm>
              <a:off x="1378780" y="6490877"/>
              <a:ext cx="42515" cy="1198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37" name="AutoShape 32"/>
            <p:cNvSpPr>
              <a:spLocks/>
            </p:cNvSpPr>
            <p:nvPr/>
          </p:nvSpPr>
          <p:spPr bwMode="black">
            <a:xfrm>
              <a:off x="1440618" y="6486755"/>
              <a:ext cx="95078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38" name="AutoShape 33"/>
            <p:cNvSpPr>
              <a:spLocks/>
            </p:cNvSpPr>
            <p:nvPr/>
          </p:nvSpPr>
          <p:spPr bwMode="black">
            <a:xfrm>
              <a:off x="1551929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39" name="AutoShape 34"/>
            <p:cNvSpPr>
              <a:spLocks/>
            </p:cNvSpPr>
            <p:nvPr/>
          </p:nvSpPr>
          <p:spPr bwMode="black">
            <a:xfrm>
              <a:off x="331633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40" name="AutoShape 35"/>
            <p:cNvSpPr>
              <a:spLocks/>
            </p:cNvSpPr>
            <p:nvPr/>
          </p:nvSpPr>
          <p:spPr bwMode="black">
            <a:xfrm>
              <a:off x="447066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AutoShape 36"/>
            <p:cNvSpPr>
              <a:spLocks/>
            </p:cNvSpPr>
            <p:nvPr/>
          </p:nvSpPr>
          <p:spPr bwMode="black">
            <a:xfrm>
              <a:off x="562499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AutoShape 37"/>
            <p:cNvSpPr>
              <a:spLocks/>
            </p:cNvSpPr>
            <p:nvPr/>
          </p:nvSpPr>
          <p:spPr bwMode="black">
            <a:xfrm>
              <a:off x="677934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38"/>
            <p:cNvSpPr>
              <a:spLocks/>
            </p:cNvSpPr>
            <p:nvPr/>
          </p:nvSpPr>
          <p:spPr bwMode="black">
            <a:xfrm>
              <a:off x="79336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39"/>
            <p:cNvSpPr>
              <a:spLocks/>
            </p:cNvSpPr>
            <p:nvPr/>
          </p:nvSpPr>
          <p:spPr bwMode="black">
            <a:xfrm>
              <a:off x="908800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utoShape 40"/>
            <p:cNvSpPr>
              <a:spLocks/>
            </p:cNvSpPr>
            <p:nvPr/>
          </p:nvSpPr>
          <p:spPr bwMode="black">
            <a:xfrm>
              <a:off x="1026295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41"/>
            <p:cNvSpPr>
              <a:spLocks/>
            </p:cNvSpPr>
            <p:nvPr/>
          </p:nvSpPr>
          <p:spPr bwMode="black">
            <a:xfrm>
              <a:off x="125716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42"/>
            <p:cNvSpPr>
              <a:spLocks/>
            </p:cNvSpPr>
            <p:nvPr/>
          </p:nvSpPr>
          <p:spPr bwMode="black">
            <a:xfrm>
              <a:off x="1141728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AutoShape 43"/>
            <p:cNvSpPr>
              <a:spLocks/>
            </p:cNvSpPr>
            <p:nvPr/>
          </p:nvSpPr>
          <p:spPr bwMode="black">
            <a:xfrm>
              <a:off x="1372595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03459" y="62877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dirty="0" err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91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9pPr>
    </p:titleStyle>
    <p:bodyStyle>
      <a:lvl1pPr marL="320040" indent="-320040" algn="l" rtl="0" eaLnBrk="1" fontAlgn="base" hangingPunct="1">
        <a:spcBef>
          <a:spcPct val="0"/>
        </a:spcBef>
        <a:spcAft>
          <a:spcPts val="800"/>
        </a:spcAft>
        <a:buClr>
          <a:schemeClr val="accent2"/>
        </a:buClr>
        <a:buSzPct val="120000"/>
        <a:buFont typeface="Arial" charset="0"/>
        <a:buChar char="•"/>
        <a:defRPr sz="2400" kern="1200">
          <a:solidFill>
            <a:schemeClr val="tx1"/>
          </a:solidFill>
          <a:latin typeface="Arial"/>
          <a:ea typeface="ヒラギノ角ゴ Pro W3" charset="0"/>
          <a:cs typeface="Arial"/>
        </a:defRPr>
      </a:lvl1pPr>
      <a:lvl2pPr marL="640080" indent="-320040" algn="l" rtl="0" eaLnBrk="1" fontAlgn="base" hangingPunct="1">
        <a:spcBef>
          <a:spcPct val="0"/>
        </a:spcBef>
        <a:spcAft>
          <a:spcPts val="800"/>
        </a:spcAft>
        <a:buClr>
          <a:schemeClr val="accent3"/>
        </a:buClr>
        <a:buSzPct val="120000"/>
        <a:buFont typeface="Arial"/>
        <a:buChar char="•"/>
        <a:defRPr sz="2200" kern="1200">
          <a:solidFill>
            <a:schemeClr val="tx1"/>
          </a:solidFill>
          <a:latin typeface="Arial"/>
          <a:ea typeface="ヒラギノ角ゴ Pro W3" charset="0"/>
          <a:cs typeface="Arial"/>
        </a:defRPr>
      </a:lvl2pPr>
      <a:lvl3pPr marL="960120" indent="-320040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ヒラギノ角ゴ Pro W3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Arial" charset="0"/>
        <a:buChar char="•"/>
        <a:defRPr sz="1600" kern="1200">
          <a:solidFill>
            <a:srgbClr val="3D3D3D"/>
          </a:solidFill>
          <a:latin typeface="+mn-lt"/>
          <a:ea typeface="ヒラギノ角ゴ Pro W3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Arial" charset="0"/>
        <a:buChar char="•"/>
        <a:defRPr sz="1400" kern="1200">
          <a:solidFill>
            <a:srgbClr val="3D3D3D"/>
          </a:solidFill>
          <a:latin typeface="+mn-lt"/>
          <a:ea typeface="ヒラギノ角ゴ Pro W3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5" Type="http://schemas.openxmlformats.org/officeDocument/2006/relationships/image" Target="../media/image19.jpe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diagramColors" Target="../diagrams/colors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diagramQuickStyle" Target="../diagrams/quickStyl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diagramLayout" Target="../diagrams/layout1.xml"/><Relationship Id="rId5" Type="http://schemas.openxmlformats.org/officeDocument/2006/relationships/tags" Target="../tags/tag5.xml"/><Relationship Id="rId10" Type="http://schemas.openxmlformats.org/officeDocument/2006/relationships/diagramData" Target="../diagrams/data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Relationship Id="rId14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72633" y="3972889"/>
            <a:ext cx="6332936" cy="1044840"/>
          </a:xfrm>
        </p:spPr>
        <p:txBody>
          <a:bodyPr/>
          <a:lstStyle/>
          <a:p>
            <a:r>
              <a:rPr lang="en-US" dirty="0" smtClean="0"/>
              <a:t>Real-Time Data Integration</a:t>
            </a:r>
            <a:br>
              <a:rPr lang="en-US" dirty="0" smtClean="0"/>
            </a:br>
            <a:r>
              <a:rPr lang="en-US" dirty="0" smtClean="0"/>
              <a:t>Best Practices and Architectures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 bwMode="gray">
          <a:xfrm>
            <a:off x="1772633" y="4889570"/>
            <a:ext cx="6332935" cy="583193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 Nelson </a:t>
            </a:r>
            <a:r>
              <a:rPr lang="en-US" dirty="0" err="1" smtClean="0"/>
              <a:t>Petracek</a:t>
            </a:r>
            <a:r>
              <a:rPr lang="en-US" dirty="0" smtClean="0"/>
              <a:t>, </a:t>
            </a:r>
            <a:r>
              <a:rPr lang="en-US" dirty="0" err="1" smtClean="0"/>
              <a:t>Informatica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336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Data Processing</a:t>
            </a:r>
            <a:endParaRPr lang="en-US" dirty="0"/>
          </a:p>
        </p:txBody>
      </p:sp>
      <p:sp>
        <p:nvSpPr>
          <p:cNvPr id="54" name="Slide Number Placeholder 3"/>
          <p:cNvSpPr>
            <a:spLocks noGrp="1"/>
          </p:cNvSpPr>
          <p:nvPr>
            <p:ph type="sldNum" sz="quarter" idx="2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6048" y="1784193"/>
            <a:ext cx="4371279" cy="14496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385" y="1672681"/>
            <a:ext cx="8441474" cy="16726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385" y="1237783"/>
            <a:ext cx="490653" cy="4348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64" y="1285954"/>
            <a:ext cx="157094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0525" y="2001191"/>
            <a:ext cx="4019498" cy="10156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 dirty="0" smtClean="0">
                <a:solidFill>
                  <a:schemeClr val="bg1"/>
                </a:solidFill>
              </a:rPr>
              <a:t>Operational BI &amp; Real-Time DW</a:t>
            </a: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Provide freshest information to business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w/o impact, off-load reporting, &amp; do high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volume updates (ODS/OLTP/DW/Appliance)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6048" y="4204006"/>
            <a:ext cx="4371279" cy="14496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385" y="4092494"/>
            <a:ext cx="8441474" cy="16726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385" y="3657596"/>
            <a:ext cx="490653" cy="4348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0164" y="3705767"/>
            <a:ext cx="157095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0525" y="4421004"/>
            <a:ext cx="4007507" cy="10156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 dirty="0" smtClean="0">
                <a:solidFill>
                  <a:schemeClr val="bg1"/>
                </a:solidFill>
              </a:rPr>
              <a:t>Operational (Sync)</a:t>
            </a: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IN" sz="1600" dirty="0" smtClean="0">
                <a:solidFill>
                  <a:schemeClr val="bg1"/>
                </a:solidFill>
              </a:rPr>
              <a:t>Ensure all users are seeing the same,</a:t>
            </a:r>
            <a:br>
              <a:rPr lang="en-IN" sz="1600" dirty="0" smtClean="0">
                <a:solidFill>
                  <a:schemeClr val="bg1"/>
                </a:solidFill>
              </a:rPr>
            </a:br>
            <a:r>
              <a:rPr lang="en-IN" sz="1600" dirty="0" smtClean="0">
                <a:solidFill>
                  <a:schemeClr val="bg1"/>
                </a:solidFill>
              </a:rPr>
              <a:t>trusted, up-to-date data that is synchronized</a:t>
            </a:r>
            <a:br>
              <a:rPr lang="en-IN" sz="1600" dirty="0" smtClean="0">
                <a:solidFill>
                  <a:schemeClr val="bg1"/>
                </a:solidFill>
              </a:rPr>
            </a:br>
            <a:r>
              <a:rPr lang="en-IN" sz="1600" dirty="0" smtClean="0">
                <a:solidFill>
                  <a:schemeClr val="bg1"/>
                </a:solidFill>
              </a:rPr>
              <a:t>across the organization.</a:t>
            </a: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5301852" y="2831329"/>
            <a:ext cx="15420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000" b="1" dirty="0" smtClean="0">
                <a:solidFill>
                  <a:srgbClr val="000000"/>
                </a:solidFill>
                <a:latin typeface="+mj-lt"/>
              </a:rPr>
              <a:t>Transactional/Production</a:t>
            </a:r>
            <a:endParaRPr lang="en-US" sz="1000" b="1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r>
              <a:rPr lang="en-US" sz="1000" b="1" dirty="0">
                <a:solidFill>
                  <a:srgbClr val="000000"/>
                </a:solidFill>
                <a:latin typeface="+mj-lt"/>
              </a:rPr>
              <a:t>Applications</a:t>
            </a: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7435222" y="1805056"/>
            <a:ext cx="78867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700" b="1" dirty="0" smtClean="0">
                <a:solidFill>
                  <a:srgbClr val="000000"/>
                </a:solidFill>
                <a:latin typeface="+mj-lt"/>
              </a:rPr>
              <a:t>Merge/Apply,</a:t>
            </a:r>
          </a:p>
          <a:p>
            <a:pPr eaLnBrk="1" hangingPunct="1"/>
            <a:r>
              <a:rPr lang="en-US" sz="700" b="1" dirty="0" smtClean="0">
                <a:solidFill>
                  <a:srgbClr val="000000"/>
                </a:solidFill>
                <a:latin typeface="+mj-lt"/>
              </a:rPr>
              <a:t>Reports &amp; Queries</a:t>
            </a:r>
            <a:endParaRPr lang="en-US" sz="7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0" name="AutoShape 129"/>
          <p:cNvSpPr>
            <a:spLocks noChangeArrowheads="1"/>
          </p:cNvSpPr>
          <p:nvPr/>
        </p:nvSpPr>
        <p:spPr bwMode="auto">
          <a:xfrm>
            <a:off x="5656115" y="2678852"/>
            <a:ext cx="833563" cy="10413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75000"/>
              </a:lnSpc>
            </a:pPr>
            <a:r>
              <a:rPr lang="en-US" sz="900" b="1" dirty="0">
                <a:latin typeface="+mj-lt"/>
              </a:rPr>
              <a:t>Source System</a:t>
            </a:r>
          </a:p>
        </p:txBody>
      </p:sp>
      <p:sp>
        <p:nvSpPr>
          <p:cNvPr id="31" name="AutoShape 129"/>
          <p:cNvSpPr>
            <a:spLocks noChangeArrowheads="1"/>
          </p:cNvSpPr>
          <p:nvPr/>
        </p:nvSpPr>
        <p:spPr bwMode="auto">
          <a:xfrm>
            <a:off x="7399955" y="2678852"/>
            <a:ext cx="859210" cy="10413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75000"/>
              </a:lnSpc>
            </a:pPr>
            <a:r>
              <a:rPr lang="en-US" sz="900" b="1" dirty="0">
                <a:latin typeface="+mj-lt"/>
              </a:rPr>
              <a:t>Target Systems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7050380" y="2831329"/>
            <a:ext cx="1558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000" b="1" dirty="0" smtClean="0">
                <a:solidFill>
                  <a:srgbClr val="000000"/>
                </a:solidFill>
                <a:latin typeface="+mj-lt"/>
              </a:rPr>
              <a:t>ODS/OLTP/</a:t>
            </a:r>
            <a:br>
              <a:rPr lang="en-US" sz="1000" b="1" dirty="0" smtClean="0">
                <a:solidFill>
                  <a:srgbClr val="000000"/>
                </a:solidFill>
                <a:latin typeface="+mj-lt"/>
              </a:rPr>
            </a:br>
            <a:r>
              <a:rPr lang="en-US" sz="1000" b="1" dirty="0" smtClean="0">
                <a:solidFill>
                  <a:srgbClr val="000000"/>
                </a:solidFill>
                <a:latin typeface="+mj-lt"/>
              </a:rPr>
              <a:t>DW/Appliance</a:t>
            </a:r>
            <a:endParaRPr lang="en-US" sz="10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791093" y="2285998"/>
            <a:ext cx="356839" cy="211873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flipH="1">
            <a:off x="6791093" y="2520174"/>
            <a:ext cx="356839" cy="211873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5658691" y="5262293"/>
            <a:ext cx="8303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000" b="1" dirty="0" smtClean="0">
                <a:solidFill>
                  <a:srgbClr val="000000"/>
                </a:solidFill>
                <a:latin typeface="+mj-lt"/>
              </a:rPr>
              <a:t>Transactional</a:t>
            </a:r>
            <a:endParaRPr lang="en-US" sz="1000" b="1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r>
              <a:rPr lang="en-US" sz="1000" b="1" dirty="0">
                <a:solidFill>
                  <a:srgbClr val="000000"/>
                </a:solidFill>
                <a:latin typeface="+mj-lt"/>
              </a:rPr>
              <a:t>Applications</a:t>
            </a: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7435222" y="4236020"/>
            <a:ext cx="78867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700" b="1" dirty="0" smtClean="0">
                <a:solidFill>
                  <a:srgbClr val="000000"/>
                </a:solidFill>
                <a:latin typeface="+mj-lt"/>
              </a:rPr>
              <a:t>Merge/Apply,</a:t>
            </a:r>
          </a:p>
          <a:p>
            <a:pPr eaLnBrk="1" hangingPunct="1"/>
            <a:r>
              <a:rPr lang="en-US" sz="700" b="1" dirty="0" smtClean="0">
                <a:solidFill>
                  <a:srgbClr val="000000"/>
                </a:solidFill>
                <a:latin typeface="+mj-lt"/>
              </a:rPr>
              <a:t>Reports &amp; Queries</a:t>
            </a:r>
            <a:endParaRPr lang="en-US" sz="7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9" name="AutoShape 129"/>
          <p:cNvSpPr>
            <a:spLocks noChangeArrowheads="1"/>
          </p:cNvSpPr>
          <p:nvPr/>
        </p:nvSpPr>
        <p:spPr bwMode="auto">
          <a:xfrm>
            <a:off x="5656115" y="5109816"/>
            <a:ext cx="833563" cy="10413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75000"/>
              </a:lnSpc>
            </a:pPr>
            <a:r>
              <a:rPr lang="en-US" sz="900" b="1" dirty="0">
                <a:latin typeface="+mj-lt"/>
              </a:rPr>
              <a:t>Source System</a:t>
            </a:r>
          </a:p>
        </p:txBody>
      </p:sp>
      <p:sp>
        <p:nvSpPr>
          <p:cNvPr id="50" name="AutoShape 129"/>
          <p:cNvSpPr>
            <a:spLocks noChangeArrowheads="1"/>
          </p:cNvSpPr>
          <p:nvPr/>
        </p:nvSpPr>
        <p:spPr bwMode="auto">
          <a:xfrm>
            <a:off x="7399955" y="5109816"/>
            <a:ext cx="859210" cy="10413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75000"/>
              </a:lnSpc>
            </a:pPr>
            <a:r>
              <a:rPr lang="en-US" sz="900" b="1" dirty="0">
                <a:latin typeface="+mj-lt"/>
              </a:rPr>
              <a:t>Target Systems</a:t>
            </a: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7050380" y="5262293"/>
            <a:ext cx="15583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000" b="1" dirty="0" smtClean="0">
                <a:solidFill>
                  <a:srgbClr val="000000"/>
                </a:solidFill>
                <a:latin typeface="+mj-lt"/>
              </a:rPr>
              <a:t>ODS/OLTP/DW</a:t>
            </a:r>
            <a:endParaRPr lang="en-US" sz="10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6791093" y="4716962"/>
            <a:ext cx="356839" cy="211873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flipH="1">
            <a:off x="6791093" y="4951138"/>
            <a:ext cx="356839" cy="211873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grpSp>
        <p:nvGrpSpPr>
          <p:cNvPr id="2" name="Group 56"/>
          <p:cNvGrpSpPr/>
          <p:nvPr/>
        </p:nvGrpSpPr>
        <p:grpSpPr>
          <a:xfrm flipH="1">
            <a:off x="5809180" y="2082647"/>
            <a:ext cx="543542" cy="552695"/>
            <a:chOff x="3492500" y="3251200"/>
            <a:chExt cx="814388" cy="709789"/>
          </a:xfrm>
        </p:grpSpPr>
        <p:sp>
          <p:nvSpPr>
            <p:cNvPr id="80" name="AutoShape 15"/>
            <p:cNvSpPr>
              <a:spLocks/>
            </p:cNvSpPr>
            <p:nvPr/>
          </p:nvSpPr>
          <p:spPr bwMode="auto">
            <a:xfrm>
              <a:off x="3492500" y="3390900"/>
              <a:ext cx="812800" cy="431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6988"/>
                  </a:moveTo>
                  <a:cubicBezTo>
                    <a:pt x="5433" y="6988"/>
                    <a:pt x="0" y="4588"/>
                    <a:pt x="0" y="0"/>
                  </a:cubicBezTo>
                  <a:lnTo>
                    <a:pt x="0" y="20965"/>
                  </a:lnTo>
                  <a:cubicBezTo>
                    <a:pt x="0" y="21182"/>
                    <a:pt x="16" y="21393"/>
                    <a:pt x="40" y="21600"/>
                  </a:cubicBezTo>
                  <a:cubicBezTo>
                    <a:pt x="518" y="17427"/>
                    <a:pt x="5687" y="15247"/>
                    <a:pt x="10800" y="15247"/>
                  </a:cubicBezTo>
                  <a:cubicBezTo>
                    <a:pt x="15913" y="15247"/>
                    <a:pt x="21082" y="17427"/>
                    <a:pt x="21560" y="21600"/>
                  </a:cubicBezTo>
                  <a:cubicBezTo>
                    <a:pt x="21584" y="21393"/>
                    <a:pt x="21600" y="21182"/>
                    <a:pt x="21600" y="20965"/>
                  </a:cubicBezTo>
                  <a:lnTo>
                    <a:pt x="21600" y="0"/>
                  </a:lnTo>
                  <a:cubicBezTo>
                    <a:pt x="21600" y="4588"/>
                    <a:pt x="16167" y="6988"/>
                    <a:pt x="10800" y="6988"/>
                  </a:cubicBezTo>
                  <a:close/>
                  <a:moveTo>
                    <a:pt x="10800" y="6988"/>
                  </a:moveTo>
                </a:path>
              </a:pathLst>
            </a:custGeom>
            <a:solidFill>
              <a:srgbClr val="6D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81" name="AutoShape 16"/>
            <p:cNvSpPr>
              <a:spLocks/>
            </p:cNvSpPr>
            <p:nvPr/>
          </p:nvSpPr>
          <p:spPr bwMode="auto">
            <a:xfrm>
              <a:off x="3492500" y="3378200"/>
              <a:ext cx="1588" cy="158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653"/>
                  </a:moveTo>
                  <a:lnTo>
                    <a:pt x="0" y="21600"/>
                  </a:lnTo>
                  <a:cubicBezTo>
                    <a:pt x="0" y="14162"/>
                    <a:pt x="7632" y="6962"/>
                    <a:pt x="21600" y="0"/>
                  </a:cubicBezTo>
                  <a:cubicBezTo>
                    <a:pt x="8275" y="4133"/>
                    <a:pt x="0" y="8726"/>
                    <a:pt x="0" y="13653"/>
                  </a:cubicBezTo>
                  <a:close/>
                  <a:moveTo>
                    <a:pt x="0" y="13653"/>
                  </a:move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82" name="AutoShape 17"/>
            <p:cNvSpPr>
              <a:spLocks/>
            </p:cNvSpPr>
            <p:nvPr/>
          </p:nvSpPr>
          <p:spPr bwMode="auto">
            <a:xfrm>
              <a:off x="4305300" y="3378200"/>
              <a:ext cx="1588" cy="158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3971" y="6961"/>
                    <a:pt x="21600" y="14177"/>
                    <a:pt x="21600" y="21600"/>
                  </a:cubicBezTo>
                  <a:lnTo>
                    <a:pt x="21600" y="13653"/>
                  </a:lnTo>
                  <a:cubicBezTo>
                    <a:pt x="21600" y="8726"/>
                    <a:pt x="13434" y="4133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83" name="AutoShape 18"/>
            <p:cNvSpPr>
              <a:spLocks/>
            </p:cNvSpPr>
            <p:nvPr/>
          </p:nvSpPr>
          <p:spPr bwMode="auto">
            <a:xfrm>
              <a:off x="3492500" y="3251200"/>
              <a:ext cx="812800" cy="279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32" y="9466"/>
                  </a:moveTo>
                  <a:cubicBezTo>
                    <a:pt x="20895" y="3245"/>
                    <a:pt x="15819" y="0"/>
                    <a:pt x="10800" y="0"/>
                  </a:cubicBezTo>
                  <a:cubicBezTo>
                    <a:pt x="5781" y="0"/>
                    <a:pt x="705" y="3245"/>
                    <a:pt x="68" y="9466"/>
                  </a:cubicBezTo>
                  <a:cubicBezTo>
                    <a:pt x="24" y="9896"/>
                    <a:pt x="0" y="10341"/>
                    <a:pt x="0" y="10800"/>
                  </a:cubicBezTo>
                  <a:cubicBezTo>
                    <a:pt x="0" y="17891"/>
                    <a:pt x="5433" y="21600"/>
                    <a:pt x="10800" y="21600"/>
                  </a:cubicBezTo>
                  <a:cubicBezTo>
                    <a:pt x="16167" y="21600"/>
                    <a:pt x="21600" y="17891"/>
                    <a:pt x="21600" y="10800"/>
                  </a:cubicBezTo>
                  <a:cubicBezTo>
                    <a:pt x="21600" y="10341"/>
                    <a:pt x="21576" y="9896"/>
                    <a:pt x="21532" y="9466"/>
                  </a:cubicBezTo>
                  <a:close/>
                  <a:moveTo>
                    <a:pt x="21532" y="9466"/>
                  </a:move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84" name="AutoShape 19"/>
            <p:cNvSpPr>
              <a:spLocks/>
            </p:cNvSpPr>
            <p:nvPr/>
          </p:nvSpPr>
          <p:spPr bwMode="auto">
            <a:xfrm>
              <a:off x="3492500" y="3681589"/>
              <a:ext cx="812800" cy="279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60" y="9818"/>
                  </a:moveTo>
                  <a:cubicBezTo>
                    <a:pt x="21082" y="3370"/>
                    <a:pt x="15913" y="0"/>
                    <a:pt x="10800" y="0"/>
                  </a:cubicBezTo>
                  <a:cubicBezTo>
                    <a:pt x="5687" y="0"/>
                    <a:pt x="518" y="3370"/>
                    <a:pt x="40" y="9818"/>
                  </a:cubicBezTo>
                  <a:cubicBezTo>
                    <a:pt x="16" y="10138"/>
                    <a:pt x="0" y="10464"/>
                    <a:pt x="0" y="10800"/>
                  </a:cubicBezTo>
                  <a:cubicBezTo>
                    <a:pt x="0" y="17891"/>
                    <a:pt x="5433" y="21600"/>
                    <a:pt x="10800" y="21600"/>
                  </a:cubicBezTo>
                  <a:cubicBezTo>
                    <a:pt x="16167" y="21600"/>
                    <a:pt x="21600" y="17891"/>
                    <a:pt x="21600" y="10800"/>
                  </a:cubicBezTo>
                  <a:cubicBezTo>
                    <a:pt x="21600" y="10464"/>
                    <a:pt x="21584" y="10138"/>
                    <a:pt x="21560" y="9818"/>
                  </a:cubicBezTo>
                  <a:close/>
                  <a:moveTo>
                    <a:pt x="21560" y="9818"/>
                  </a:move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grpSp>
        <p:nvGrpSpPr>
          <p:cNvPr id="3" name="Group 84"/>
          <p:cNvGrpSpPr/>
          <p:nvPr/>
        </p:nvGrpSpPr>
        <p:grpSpPr>
          <a:xfrm flipH="1">
            <a:off x="7536380" y="2082647"/>
            <a:ext cx="543542" cy="552695"/>
            <a:chOff x="3492500" y="3251200"/>
            <a:chExt cx="814388" cy="709789"/>
          </a:xfrm>
        </p:grpSpPr>
        <p:sp>
          <p:nvSpPr>
            <p:cNvPr id="86" name="AutoShape 15"/>
            <p:cNvSpPr>
              <a:spLocks/>
            </p:cNvSpPr>
            <p:nvPr/>
          </p:nvSpPr>
          <p:spPr bwMode="auto">
            <a:xfrm>
              <a:off x="3492500" y="3390900"/>
              <a:ext cx="812800" cy="431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6988"/>
                  </a:moveTo>
                  <a:cubicBezTo>
                    <a:pt x="5433" y="6988"/>
                    <a:pt x="0" y="4588"/>
                    <a:pt x="0" y="0"/>
                  </a:cubicBezTo>
                  <a:lnTo>
                    <a:pt x="0" y="20965"/>
                  </a:lnTo>
                  <a:cubicBezTo>
                    <a:pt x="0" y="21182"/>
                    <a:pt x="16" y="21393"/>
                    <a:pt x="40" y="21600"/>
                  </a:cubicBezTo>
                  <a:cubicBezTo>
                    <a:pt x="518" y="17427"/>
                    <a:pt x="5687" y="15247"/>
                    <a:pt x="10800" y="15247"/>
                  </a:cubicBezTo>
                  <a:cubicBezTo>
                    <a:pt x="15913" y="15247"/>
                    <a:pt x="21082" y="17427"/>
                    <a:pt x="21560" y="21600"/>
                  </a:cubicBezTo>
                  <a:cubicBezTo>
                    <a:pt x="21584" y="21393"/>
                    <a:pt x="21600" y="21182"/>
                    <a:pt x="21600" y="20965"/>
                  </a:cubicBezTo>
                  <a:lnTo>
                    <a:pt x="21600" y="0"/>
                  </a:lnTo>
                  <a:cubicBezTo>
                    <a:pt x="21600" y="4588"/>
                    <a:pt x="16167" y="6988"/>
                    <a:pt x="10800" y="6988"/>
                  </a:cubicBezTo>
                  <a:close/>
                  <a:moveTo>
                    <a:pt x="10800" y="6988"/>
                  </a:moveTo>
                </a:path>
              </a:pathLst>
            </a:custGeom>
            <a:solidFill>
              <a:srgbClr val="6D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87" name="AutoShape 16"/>
            <p:cNvSpPr>
              <a:spLocks/>
            </p:cNvSpPr>
            <p:nvPr/>
          </p:nvSpPr>
          <p:spPr bwMode="auto">
            <a:xfrm>
              <a:off x="3492500" y="3378200"/>
              <a:ext cx="1588" cy="158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653"/>
                  </a:moveTo>
                  <a:lnTo>
                    <a:pt x="0" y="21600"/>
                  </a:lnTo>
                  <a:cubicBezTo>
                    <a:pt x="0" y="14162"/>
                    <a:pt x="7632" y="6962"/>
                    <a:pt x="21600" y="0"/>
                  </a:cubicBezTo>
                  <a:cubicBezTo>
                    <a:pt x="8275" y="4133"/>
                    <a:pt x="0" y="8726"/>
                    <a:pt x="0" y="13653"/>
                  </a:cubicBezTo>
                  <a:close/>
                  <a:moveTo>
                    <a:pt x="0" y="13653"/>
                  </a:move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88" name="AutoShape 17"/>
            <p:cNvSpPr>
              <a:spLocks/>
            </p:cNvSpPr>
            <p:nvPr/>
          </p:nvSpPr>
          <p:spPr bwMode="auto">
            <a:xfrm>
              <a:off x="4305300" y="3378200"/>
              <a:ext cx="1588" cy="158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3971" y="6961"/>
                    <a:pt x="21600" y="14177"/>
                    <a:pt x="21600" y="21600"/>
                  </a:cubicBezTo>
                  <a:lnTo>
                    <a:pt x="21600" y="13653"/>
                  </a:lnTo>
                  <a:cubicBezTo>
                    <a:pt x="21600" y="8726"/>
                    <a:pt x="13434" y="4133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89" name="AutoShape 18"/>
            <p:cNvSpPr>
              <a:spLocks/>
            </p:cNvSpPr>
            <p:nvPr/>
          </p:nvSpPr>
          <p:spPr bwMode="auto">
            <a:xfrm>
              <a:off x="3492500" y="3251200"/>
              <a:ext cx="812800" cy="279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32" y="9466"/>
                  </a:moveTo>
                  <a:cubicBezTo>
                    <a:pt x="20895" y="3245"/>
                    <a:pt x="15819" y="0"/>
                    <a:pt x="10800" y="0"/>
                  </a:cubicBezTo>
                  <a:cubicBezTo>
                    <a:pt x="5781" y="0"/>
                    <a:pt x="705" y="3245"/>
                    <a:pt x="68" y="9466"/>
                  </a:cubicBezTo>
                  <a:cubicBezTo>
                    <a:pt x="24" y="9896"/>
                    <a:pt x="0" y="10341"/>
                    <a:pt x="0" y="10800"/>
                  </a:cubicBezTo>
                  <a:cubicBezTo>
                    <a:pt x="0" y="17891"/>
                    <a:pt x="5433" y="21600"/>
                    <a:pt x="10800" y="21600"/>
                  </a:cubicBezTo>
                  <a:cubicBezTo>
                    <a:pt x="16167" y="21600"/>
                    <a:pt x="21600" y="17891"/>
                    <a:pt x="21600" y="10800"/>
                  </a:cubicBezTo>
                  <a:cubicBezTo>
                    <a:pt x="21600" y="10341"/>
                    <a:pt x="21576" y="9896"/>
                    <a:pt x="21532" y="9466"/>
                  </a:cubicBezTo>
                  <a:close/>
                  <a:moveTo>
                    <a:pt x="21532" y="9466"/>
                  </a:move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90" name="AutoShape 19"/>
            <p:cNvSpPr>
              <a:spLocks/>
            </p:cNvSpPr>
            <p:nvPr/>
          </p:nvSpPr>
          <p:spPr bwMode="auto">
            <a:xfrm>
              <a:off x="3492500" y="3681589"/>
              <a:ext cx="812800" cy="279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60" y="9818"/>
                  </a:moveTo>
                  <a:cubicBezTo>
                    <a:pt x="21082" y="3370"/>
                    <a:pt x="15913" y="0"/>
                    <a:pt x="10800" y="0"/>
                  </a:cubicBezTo>
                  <a:cubicBezTo>
                    <a:pt x="5687" y="0"/>
                    <a:pt x="518" y="3370"/>
                    <a:pt x="40" y="9818"/>
                  </a:cubicBezTo>
                  <a:cubicBezTo>
                    <a:pt x="16" y="10138"/>
                    <a:pt x="0" y="10464"/>
                    <a:pt x="0" y="10800"/>
                  </a:cubicBezTo>
                  <a:cubicBezTo>
                    <a:pt x="0" y="17891"/>
                    <a:pt x="5433" y="21600"/>
                    <a:pt x="10800" y="21600"/>
                  </a:cubicBezTo>
                  <a:cubicBezTo>
                    <a:pt x="16167" y="21600"/>
                    <a:pt x="21600" y="17891"/>
                    <a:pt x="21600" y="10800"/>
                  </a:cubicBezTo>
                  <a:cubicBezTo>
                    <a:pt x="21600" y="10464"/>
                    <a:pt x="21584" y="10138"/>
                    <a:pt x="21560" y="9818"/>
                  </a:cubicBezTo>
                  <a:close/>
                  <a:moveTo>
                    <a:pt x="21560" y="9818"/>
                  </a:move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grpSp>
        <p:nvGrpSpPr>
          <p:cNvPr id="5" name="Group 90"/>
          <p:cNvGrpSpPr/>
          <p:nvPr/>
        </p:nvGrpSpPr>
        <p:grpSpPr>
          <a:xfrm flipH="1">
            <a:off x="5809180" y="4511522"/>
            <a:ext cx="543542" cy="552695"/>
            <a:chOff x="3492500" y="3251200"/>
            <a:chExt cx="814388" cy="709789"/>
          </a:xfrm>
        </p:grpSpPr>
        <p:sp>
          <p:nvSpPr>
            <p:cNvPr id="92" name="AutoShape 15"/>
            <p:cNvSpPr>
              <a:spLocks/>
            </p:cNvSpPr>
            <p:nvPr/>
          </p:nvSpPr>
          <p:spPr bwMode="auto">
            <a:xfrm>
              <a:off x="3492500" y="3390900"/>
              <a:ext cx="812800" cy="431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6988"/>
                  </a:moveTo>
                  <a:cubicBezTo>
                    <a:pt x="5433" y="6988"/>
                    <a:pt x="0" y="4588"/>
                    <a:pt x="0" y="0"/>
                  </a:cubicBezTo>
                  <a:lnTo>
                    <a:pt x="0" y="20965"/>
                  </a:lnTo>
                  <a:cubicBezTo>
                    <a:pt x="0" y="21182"/>
                    <a:pt x="16" y="21393"/>
                    <a:pt x="40" y="21600"/>
                  </a:cubicBezTo>
                  <a:cubicBezTo>
                    <a:pt x="518" y="17427"/>
                    <a:pt x="5687" y="15247"/>
                    <a:pt x="10800" y="15247"/>
                  </a:cubicBezTo>
                  <a:cubicBezTo>
                    <a:pt x="15913" y="15247"/>
                    <a:pt x="21082" y="17427"/>
                    <a:pt x="21560" y="21600"/>
                  </a:cubicBezTo>
                  <a:cubicBezTo>
                    <a:pt x="21584" y="21393"/>
                    <a:pt x="21600" y="21182"/>
                    <a:pt x="21600" y="20965"/>
                  </a:cubicBezTo>
                  <a:lnTo>
                    <a:pt x="21600" y="0"/>
                  </a:lnTo>
                  <a:cubicBezTo>
                    <a:pt x="21600" y="4588"/>
                    <a:pt x="16167" y="6988"/>
                    <a:pt x="10800" y="6988"/>
                  </a:cubicBezTo>
                  <a:close/>
                  <a:moveTo>
                    <a:pt x="10800" y="6988"/>
                  </a:moveTo>
                </a:path>
              </a:pathLst>
            </a:custGeom>
            <a:solidFill>
              <a:srgbClr val="6D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93" name="AutoShape 16"/>
            <p:cNvSpPr>
              <a:spLocks/>
            </p:cNvSpPr>
            <p:nvPr/>
          </p:nvSpPr>
          <p:spPr bwMode="auto">
            <a:xfrm>
              <a:off x="3492500" y="3378200"/>
              <a:ext cx="1588" cy="158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653"/>
                  </a:moveTo>
                  <a:lnTo>
                    <a:pt x="0" y="21600"/>
                  </a:lnTo>
                  <a:cubicBezTo>
                    <a:pt x="0" y="14162"/>
                    <a:pt x="7632" y="6962"/>
                    <a:pt x="21600" y="0"/>
                  </a:cubicBezTo>
                  <a:cubicBezTo>
                    <a:pt x="8275" y="4133"/>
                    <a:pt x="0" y="8726"/>
                    <a:pt x="0" y="13653"/>
                  </a:cubicBezTo>
                  <a:close/>
                  <a:moveTo>
                    <a:pt x="0" y="13653"/>
                  </a:move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94" name="AutoShape 17"/>
            <p:cNvSpPr>
              <a:spLocks/>
            </p:cNvSpPr>
            <p:nvPr/>
          </p:nvSpPr>
          <p:spPr bwMode="auto">
            <a:xfrm>
              <a:off x="4305300" y="3378200"/>
              <a:ext cx="1588" cy="158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3971" y="6961"/>
                    <a:pt x="21600" y="14177"/>
                    <a:pt x="21600" y="21600"/>
                  </a:cubicBezTo>
                  <a:lnTo>
                    <a:pt x="21600" y="13653"/>
                  </a:lnTo>
                  <a:cubicBezTo>
                    <a:pt x="21600" y="8726"/>
                    <a:pt x="13434" y="4133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95" name="AutoShape 18"/>
            <p:cNvSpPr>
              <a:spLocks/>
            </p:cNvSpPr>
            <p:nvPr/>
          </p:nvSpPr>
          <p:spPr bwMode="auto">
            <a:xfrm>
              <a:off x="3492500" y="3251200"/>
              <a:ext cx="812800" cy="279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32" y="9466"/>
                  </a:moveTo>
                  <a:cubicBezTo>
                    <a:pt x="20895" y="3245"/>
                    <a:pt x="15819" y="0"/>
                    <a:pt x="10800" y="0"/>
                  </a:cubicBezTo>
                  <a:cubicBezTo>
                    <a:pt x="5781" y="0"/>
                    <a:pt x="705" y="3245"/>
                    <a:pt x="68" y="9466"/>
                  </a:cubicBezTo>
                  <a:cubicBezTo>
                    <a:pt x="24" y="9896"/>
                    <a:pt x="0" y="10341"/>
                    <a:pt x="0" y="10800"/>
                  </a:cubicBezTo>
                  <a:cubicBezTo>
                    <a:pt x="0" y="17891"/>
                    <a:pt x="5433" y="21600"/>
                    <a:pt x="10800" y="21600"/>
                  </a:cubicBezTo>
                  <a:cubicBezTo>
                    <a:pt x="16167" y="21600"/>
                    <a:pt x="21600" y="17891"/>
                    <a:pt x="21600" y="10800"/>
                  </a:cubicBezTo>
                  <a:cubicBezTo>
                    <a:pt x="21600" y="10341"/>
                    <a:pt x="21576" y="9896"/>
                    <a:pt x="21532" y="9466"/>
                  </a:cubicBezTo>
                  <a:close/>
                  <a:moveTo>
                    <a:pt x="21532" y="9466"/>
                  </a:move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96" name="AutoShape 19"/>
            <p:cNvSpPr>
              <a:spLocks/>
            </p:cNvSpPr>
            <p:nvPr/>
          </p:nvSpPr>
          <p:spPr bwMode="auto">
            <a:xfrm>
              <a:off x="3492500" y="3681589"/>
              <a:ext cx="812800" cy="279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60" y="9818"/>
                  </a:moveTo>
                  <a:cubicBezTo>
                    <a:pt x="21082" y="3370"/>
                    <a:pt x="15913" y="0"/>
                    <a:pt x="10800" y="0"/>
                  </a:cubicBezTo>
                  <a:cubicBezTo>
                    <a:pt x="5687" y="0"/>
                    <a:pt x="518" y="3370"/>
                    <a:pt x="40" y="9818"/>
                  </a:cubicBezTo>
                  <a:cubicBezTo>
                    <a:pt x="16" y="10138"/>
                    <a:pt x="0" y="10464"/>
                    <a:pt x="0" y="10800"/>
                  </a:cubicBezTo>
                  <a:cubicBezTo>
                    <a:pt x="0" y="17891"/>
                    <a:pt x="5433" y="21600"/>
                    <a:pt x="10800" y="21600"/>
                  </a:cubicBezTo>
                  <a:cubicBezTo>
                    <a:pt x="16167" y="21600"/>
                    <a:pt x="21600" y="17891"/>
                    <a:pt x="21600" y="10800"/>
                  </a:cubicBezTo>
                  <a:cubicBezTo>
                    <a:pt x="21600" y="10464"/>
                    <a:pt x="21584" y="10138"/>
                    <a:pt x="21560" y="9818"/>
                  </a:cubicBezTo>
                  <a:close/>
                  <a:moveTo>
                    <a:pt x="21560" y="9818"/>
                  </a:move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grpSp>
        <p:nvGrpSpPr>
          <p:cNvPr id="16" name="Group 96"/>
          <p:cNvGrpSpPr/>
          <p:nvPr/>
        </p:nvGrpSpPr>
        <p:grpSpPr>
          <a:xfrm flipH="1">
            <a:off x="7536380" y="4511522"/>
            <a:ext cx="543542" cy="552695"/>
            <a:chOff x="3492500" y="3251200"/>
            <a:chExt cx="814388" cy="709789"/>
          </a:xfrm>
        </p:grpSpPr>
        <p:sp>
          <p:nvSpPr>
            <p:cNvPr id="98" name="AutoShape 15"/>
            <p:cNvSpPr>
              <a:spLocks/>
            </p:cNvSpPr>
            <p:nvPr/>
          </p:nvSpPr>
          <p:spPr bwMode="auto">
            <a:xfrm>
              <a:off x="3492500" y="3390900"/>
              <a:ext cx="812800" cy="431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6988"/>
                  </a:moveTo>
                  <a:cubicBezTo>
                    <a:pt x="5433" y="6988"/>
                    <a:pt x="0" y="4588"/>
                    <a:pt x="0" y="0"/>
                  </a:cubicBezTo>
                  <a:lnTo>
                    <a:pt x="0" y="20965"/>
                  </a:lnTo>
                  <a:cubicBezTo>
                    <a:pt x="0" y="21182"/>
                    <a:pt x="16" y="21393"/>
                    <a:pt x="40" y="21600"/>
                  </a:cubicBezTo>
                  <a:cubicBezTo>
                    <a:pt x="518" y="17427"/>
                    <a:pt x="5687" y="15247"/>
                    <a:pt x="10800" y="15247"/>
                  </a:cubicBezTo>
                  <a:cubicBezTo>
                    <a:pt x="15913" y="15247"/>
                    <a:pt x="21082" y="17427"/>
                    <a:pt x="21560" y="21600"/>
                  </a:cubicBezTo>
                  <a:cubicBezTo>
                    <a:pt x="21584" y="21393"/>
                    <a:pt x="21600" y="21182"/>
                    <a:pt x="21600" y="20965"/>
                  </a:cubicBezTo>
                  <a:lnTo>
                    <a:pt x="21600" y="0"/>
                  </a:lnTo>
                  <a:cubicBezTo>
                    <a:pt x="21600" y="4588"/>
                    <a:pt x="16167" y="6988"/>
                    <a:pt x="10800" y="6988"/>
                  </a:cubicBezTo>
                  <a:close/>
                  <a:moveTo>
                    <a:pt x="10800" y="6988"/>
                  </a:moveTo>
                </a:path>
              </a:pathLst>
            </a:custGeom>
            <a:solidFill>
              <a:srgbClr val="6D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99" name="AutoShape 16"/>
            <p:cNvSpPr>
              <a:spLocks/>
            </p:cNvSpPr>
            <p:nvPr/>
          </p:nvSpPr>
          <p:spPr bwMode="auto">
            <a:xfrm>
              <a:off x="3492500" y="3378200"/>
              <a:ext cx="1588" cy="158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653"/>
                  </a:moveTo>
                  <a:lnTo>
                    <a:pt x="0" y="21600"/>
                  </a:lnTo>
                  <a:cubicBezTo>
                    <a:pt x="0" y="14162"/>
                    <a:pt x="7632" y="6962"/>
                    <a:pt x="21600" y="0"/>
                  </a:cubicBezTo>
                  <a:cubicBezTo>
                    <a:pt x="8275" y="4133"/>
                    <a:pt x="0" y="8726"/>
                    <a:pt x="0" y="13653"/>
                  </a:cubicBezTo>
                  <a:close/>
                  <a:moveTo>
                    <a:pt x="0" y="13653"/>
                  </a:move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00" name="AutoShape 17"/>
            <p:cNvSpPr>
              <a:spLocks/>
            </p:cNvSpPr>
            <p:nvPr/>
          </p:nvSpPr>
          <p:spPr bwMode="auto">
            <a:xfrm>
              <a:off x="4305300" y="3378200"/>
              <a:ext cx="1588" cy="158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3971" y="6961"/>
                    <a:pt x="21600" y="14177"/>
                    <a:pt x="21600" y="21600"/>
                  </a:cubicBezTo>
                  <a:lnTo>
                    <a:pt x="21600" y="13653"/>
                  </a:lnTo>
                  <a:cubicBezTo>
                    <a:pt x="21600" y="8726"/>
                    <a:pt x="13434" y="4133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01" name="AutoShape 18"/>
            <p:cNvSpPr>
              <a:spLocks/>
            </p:cNvSpPr>
            <p:nvPr/>
          </p:nvSpPr>
          <p:spPr bwMode="auto">
            <a:xfrm>
              <a:off x="3492500" y="3251200"/>
              <a:ext cx="812800" cy="279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32" y="9466"/>
                  </a:moveTo>
                  <a:cubicBezTo>
                    <a:pt x="20895" y="3245"/>
                    <a:pt x="15819" y="0"/>
                    <a:pt x="10800" y="0"/>
                  </a:cubicBezTo>
                  <a:cubicBezTo>
                    <a:pt x="5781" y="0"/>
                    <a:pt x="705" y="3245"/>
                    <a:pt x="68" y="9466"/>
                  </a:cubicBezTo>
                  <a:cubicBezTo>
                    <a:pt x="24" y="9896"/>
                    <a:pt x="0" y="10341"/>
                    <a:pt x="0" y="10800"/>
                  </a:cubicBezTo>
                  <a:cubicBezTo>
                    <a:pt x="0" y="17891"/>
                    <a:pt x="5433" y="21600"/>
                    <a:pt x="10800" y="21600"/>
                  </a:cubicBezTo>
                  <a:cubicBezTo>
                    <a:pt x="16167" y="21600"/>
                    <a:pt x="21600" y="17891"/>
                    <a:pt x="21600" y="10800"/>
                  </a:cubicBezTo>
                  <a:cubicBezTo>
                    <a:pt x="21600" y="10341"/>
                    <a:pt x="21576" y="9896"/>
                    <a:pt x="21532" y="9466"/>
                  </a:cubicBezTo>
                  <a:close/>
                  <a:moveTo>
                    <a:pt x="21532" y="9466"/>
                  </a:move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02" name="AutoShape 19"/>
            <p:cNvSpPr>
              <a:spLocks/>
            </p:cNvSpPr>
            <p:nvPr/>
          </p:nvSpPr>
          <p:spPr bwMode="auto">
            <a:xfrm>
              <a:off x="3492500" y="3681589"/>
              <a:ext cx="812800" cy="279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60" y="9818"/>
                  </a:moveTo>
                  <a:cubicBezTo>
                    <a:pt x="21082" y="3370"/>
                    <a:pt x="15913" y="0"/>
                    <a:pt x="10800" y="0"/>
                  </a:cubicBezTo>
                  <a:cubicBezTo>
                    <a:pt x="5687" y="0"/>
                    <a:pt x="518" y="3370"/>
                    <a:pt x="40" y="9818"/>
                  </a:cubicBezTo>
                  <a:cubicBezTo>
                    <a:pt x="16" y="10138"/>
                    <a:pt x="0" y="10464"/>
                    <a:pt x="0" y="10800"/>
                  </a:cubicBezTo>
                  <a:cubicBezTo>
                    <a:pt x="0" y="17891"/>
                    <a:pt x="5433" y="21600"/>
                    <a:pt x="10800" y="21600"/>
                  </a:cubicBezTo>
                  <a:cubicBezTo>
                    <a:pt x="16167" y="21600"/>
                    <a:pt x="21600" y="17891"/>
                    <a:pt x="21600" y="10800"/>
                  </a:cubicBezTo>
                  <a:cubicBezTo>
                    <a:pt x="21600" y="10464"/>
                    <a:pt x="21584" y="10138"/>
                    <a:pt x="21560" y="9818"/>
                  </a:cubicBezTo>
                  <a:close/>
                  <a:moveTo>
                    <a:pt x="21560" y="9818"/>
                  </a:move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Data Processing</a:t>
            </a:r>
            <a:endParaRPr lang="en-US" dirty="0"/>
          </a:p>
        </p:txBody>
      </p:sp>
      <p:sp>
        <p:nvSpPr>
          <p:cNvPr id="165" name="Slide Number Placeholder 3"/>
          <p:cNvSpPr>
            <a:spLocks noGrp="1"/>
          </p:cNvSpPr>
          <p:nvPr>
            <p:ph type="sldNum" sz="quarter" idx="2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67" name="Group 166"/>
          <p:cNvGrpSpPr/>
          <p:nvPr/>
        </p:nvGrpSpPr>
        <p:grpSpPr>
          <a:xfrm>
            <a:off x="1505082" y="929225"/>
            <a:ext cx="6133836" cy="5126225"/>
            <a:chOff x="2136707" y="1271239"/>
            <a:chExt cx="5430644" cy="4538547"/>
          </a:xfrm>
        </p:grpSpPr>
        <p:sp>
          <p:nvSpPr>
            <p:cNvPr id="61" name="Rectangle 60"/>
            <p:cNvSpPr/>
            <p:nvPr/>
          </p:nvSpPr>
          <p:spPr>
            <a:xfrm>
              <a:off x="2136707" y="1271239"/>
              <a:ext cx="5430644" cy="4538547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>
              <a:off x="3588933" y="3144600"/>
              <a:ext cx="0" cy="73411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7" name="Elbow Connector 46"/>
            <p:cNvCxnSpPr/>
            <p:nvPr/>
          </p:nvCxnSpPr>
          <p:spPr bwMode="auto">
            <a:xfrm rot="5400000">
              <a:off x="3705228" y="3135493"/>
              <a:ext cx="773912" cy="712536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 rot="5400000">
              <a:off x="5275515" y="3514881"/>
              <a:ext cx="726382" cy="12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" name="Rounded Rectangle 6"/>
            <p:cNvSpPr/>
            <p:nvPr/>
          </p:nvSpPr>
          <p:spPr bwMode="auto">
            <a:xfrm>
              <a:off x="2326266" y="4164284"/>
              <a:ext cx="959018" cy="12329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1" name="Picture 45" descr="LOGO_Oracle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2561911" y="4242187"/>
              <a:ext cx="487728" cy="6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2451524" y="4449347"/>
              <a:ext cx="708503" cy="146540"/>
            </a:xfrm>
            <a:prstGeom prst="rect">
              <a:avLst/>
            </a:prstGeom>
          </p:spPr>
        </p:pic>
        <p:pic>
          <p:nvPicPr>
            <p:cNvPr id="13" name="Picture 10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2636540" y="4733898"/>
              <a:ext cx="338469" cy="338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7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2590869" y="5172899"/>
              <a:ext cx="429812" cy="131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ounded Rectangle 14"/>
            <p:cNvSpPr/>
            <p:nvPr/>
          </p:nvSpPr>
          <p:spPr bwMode="auto">
            <a:xfrm>
              <a:off x="6065128" y="4041717"/>
              <a:ext cx="1334955" cy="16008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7" name="Picture 45"/>
            <p:cNvPicPr>
              <a:picLocks noChangeAspect="1" noChangeArrowheads="1"/>
            </p:cNvPicPr>
            <p:nvPr/>
          </p:nvPicPr>
          <p:blipFill>
            <a:blip r:embed="rId7" cstate="print"/>
            <a:stretch>
              <a:fillRect/>
            </a:stretch>
          </p:blipFill>
          <p:spPr bwMode="auto">
            <a:xfrm>
              <a:off x="6192361" y="4156875"/>
              <a:ext cx="526041" cy="74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59854" y="4364067"/>
              <a:ext cx="590854" cy="122207"/>
            </a:xfrm>
            <a:prstGeom prst="rect">
              <a:avLst/>
            </a:prstGeom>
          </p:spPr>
        </p:pic>
        <p:pic>
          <p:nvPicPr>
            <p:cNvPr id="19" name="Picture 15"/>
            <p:cNvPicPr>
              <a:picLocks noChangeAspect="1" noChangeArrowheads="1"/>
            </p:cNvPicPr>
            <p:nvPr/>
          </p:nvPicPr>
          <p:blipFill>
            <a:blip r:embed="rId9" cstate="print"/>
            <a:stretch>
              <a:fillRect/>
            </a:stretch>
          </p:blipFill>
          <p:spPr bwMode="auto">
            <a:xfrm>
              <a:off x="6298385" y="4539885"/>
              <a:ext cx="313994" cy="162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7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18792" y="5131265"/>
              <a:ext cx="473181" cy="145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6316780" y="4762060"/>
              <a:ext cx="277204" cy="27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9"/>
            <p:cNvPicPr>
              <a:picLocks noChangeAspect="1" noChangeArrowheads="1"/>
            </p:cNvPicPr>
            <p:nvPr/>
          </p:nvPicPr>
          <p:blipFill>
            <a:blip r:embed="rId11" cstate="print"/>
            <a:stretch>
              <a:fillRect/>
            </a:stretch>
          </p:blipFill>
          <p:spPr bwMode="auto">
            <a:xfrm>
              <a:off x="6820954" y="4363717"/>
              <a:ext cx="473179" cy="128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12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820953" y="4109477"/>
              <a:ext cx="473182" cy="1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3"/>
            <p:cNvPicPr>
              <a:picLocks noChangeAspect="1" noChangeArrowheads="1"/>
            </p:cNvPicPr>
            <p:nvPr/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6819021" y="4655632"/>
              <a:ext cx="477046" cy="156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14"/>
            <p:cNvPicPr>
              <a:picLocks noChangeAspect="1" noChangeArrowheads="1"/>
            </p:cNvPicPr>
            <p:nvPr/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6855296" y="5019849"/>
              <a:ext cx="407431" cy="183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>
              <a:off x="3408628" y="2818840"/>
              <a:ext cx="654574" cy="3529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headEnd/>
              <a:tailEnd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r>
                <a:rPr lang="en-US" sz="800" b="1" dirty="0" smtClean="0">
                  <a:solidFill>
                    <a:schemeClr val="bg1"/>
                  </a:solidFill>
                  <a:latin typeface="Arial" pitchFamily="34" charset="0"/>
                </a:rPr>
                <a:t>EXTRACT</a:t>
              </a:r>
              <a:endParaRPr lang="en-US" sz="800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8" name="AutoShape 23"/>
            <p:cNvSpPr>
              <a:spLocks noChangeArrowheads="1"/>
            </p:cNvSpPr>
            <p:nvPr/>
          </p:nvSpPr>
          <p:spPr bwMode="auto">
            <a:xfrm>
              <a:off x="3408628" y="3905887"/>
              <a:ext cx="654574" cy="3529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headEnd/>
              <a:tailEnd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r>
                <a:rPr lang="en-US" sz="800" b="1" dirty="0" smtClean="0">
                  <a:solidFill>
                    <a:schemeClr val="bg1"/>
                  </a:solidFill>
                  <a:latin typeface="Arial" pitchFamily="34" charset="0"/>
                </a:rPr>
                <a:t>SERVER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r>
                <a:rPr lang="en-US" sz="800" b="1" dirty="0" smtClean="0">
                  <a:solidFill>
                    <a:schemeClr val="bg1"/>
                  </a:solidFill>
                  <a:latin typeface="Arial" pitchFamily="34" charset="0"/>
                </a:rPr>
                <a:t>MANAGER</a:t>
              </a:r>
              <a:endParaRPr lang="en-US" sz="800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9" name="AutoShape 23"/>
            <p:cNvSpPr>
              <a:spLocks noChangeArrowheads="1"/>
            </p:cNvSpPr>
            <p:nvPr/>
          </p:nvSpPr>
          <p:spPr bwMode="auto">
            <a:xfrm>
              <a:off x="5311418" y="3898151"/>
              <a:ext cx="654574" cy="3529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headEnd/>
              <a:tailEnd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r>
                <a:rPr lang="en-US" sz="800" b="1" dirty="0" smtClean="0">
                  <a:solidFill>
                    <a:schemeClr val="bg1"/>
                  </a:solidFill>
                  <a:latin typeface="Arial" pitchFamily="34" charset="0"/>
                </a:rPr>
                <a:t>SERVER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r>
                <a:rPr lang="en-US" sz="800" b="1" dirty="0" smtClean="0">
                  <a:solidFill>
                    <a:schemeClr val="bg1"/>
                  </a:solidFill>
                  <a:latin typeface="Arial" pitchFamily="34" charset="0"/>
                </a:rPr>
                <a:t>MANAGER</a:t>
              </a:r>
              <a:endParaRPr lang="en-US" sz="800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2467" y="1620125"/>
              <a:ext cx="983024" cy="689364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Left-Right Arrow 30"/>
            <p:cNvSpPr/>
            <p:nvPr/>
          </p:nvSpPr>
          <p:spPr bwMode="auto">
            <a:xfrm>
              <a:off x="4121674" y="3856108"/>
              <a:ext cx="1086498" cy="432965"/>
            </a:xfrm>
            <a:prstGeom prst="leftRightArrow">
              <a:avLst/>
            </a:prstGeom>
            <a:solidFill>
              <a:schemeClr val="accent5"/>
            </a:solidFill>
            <a:ln>
              <a:headEnd/>
              <a:tailEnd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buSzTx/>
                <a:buFontTx/>
                <a:buNone/>
                <a:tabLst/>
                <a:defRPr/>
              </a:pPr>
              <a:r>
                <a:rPr lang="en-US" sz="800" b="1" dirty="0" smtClean="0">
                  <a:solidFill>
                    <a:schemeClr val="bg1"/>
                  </a:solidFill>
                  <a:latin typeface="Arial" pitchFamily="34" charset="0"/>
                </a:rPr>
                <a:t>http://</a:t>
              </a:r>
            </a:p>
          </p:txBody>
        </p:sp>
        <p:sp>
          <p:nvSpPr>
            <p:cNvPr id="35" name="AutoShape 23"/>
            <p:cNvSpPr>
              <a:spLocks noChangeArrowheads="1"/>
            </p:cNvSpPr>
            <p:nvPr/>
          </p:nvSpPr>
          <p:spPr bwMode="auto">
            <a:xfrm>
              <a:off x="5311418" y="2818840"/>
              <a:ext cx="654574" cy="3529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headEnd/>
              <a:tailEnd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r>
                <a:rPr lang="en-US" sz="800" b="1" dirty="0" smtClean="0">
                  <a:solidFill>
                    <a:schemeClr val="bg1"/>
                  </a:solidFill>
                  <a:latin typeface="Arial" pitchFamily="34" charset="0"/>
                </a:rPr>
                <a:t>APPLY</a:t>
              </a:r>
              <a:endParaRPr lang="en-US" sz="800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>
              <a:off x="4589311" y="3024413"/>
              <a:ext cx="1985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ight Arrow 36"/>
            <p:cNvSpPr/>
            <p:nvPr/>
          </p:nvSpPr>
          <p:spPr bwMode="auto">
            <a:xfrm>
              <a:off x="4102749" y="2855819"/>
              <a:ext cx="245474" cy="278970"/>
            </a:xfrm>
            <a:prstGeom prst="rightArrow">
              <a:avLst/>
            </a:prstGeom>
            <a:solidFill>
              <a:schemeClr val="accent5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ight Arrow 37"/>
            <p:cNvSpPr/>
            <p:nvPr/>
          </p:nvSpPr>
          <p:spPr bwMode="auto">
            <a:xfrm>
              <a:off x="5989394" y="2855819"/>
              <a:ext cx="245474" cy="278970"/>
            </a:xfrm>
            <a:prstGeom prst="rightArrow">
              <a:avLst/>
            </a:prstGeom>
            <a:solidFill>
              <a:schemeClr val="accent5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ght Arrow 38"/>
            <p:cNvSpPr/>
            <p:nvPr/>
          </p:nvSpPr>
          <p:spPr bwMode="auto">
            <a:xfrm>
              <a:off x="5040889" y="2855819"/>
              <a:ext cx="245474" cy="278970"/>
            </a:xfrm>
            <a:prstGeom prst="rightArrow">
              <a:avLst/>
            </a:prstGeom>
            <a:solidFill>
              <a:schemeClr val="accent5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ight Arrow 39"/>
            <p:cNvSpPr/>
            <p:nvPr/>
          </p:nvSpPr>
          <p:spPr bwMode="auto">
            <a:xfrm>
              <a:off x="3144184" y="2855819"/>
              <a:ext cx="245474" cy="278970"/>
            </a:xfrm>
            <a:prstGeom prst="rightArrow">
              <a:avLst/>
            </a:prstGeom>
            <a:solidFill>
              <a:schemeClr val="accent5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87032" y="1436772"/>
              <a:ext cx="493893" cy="14987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b="1" dirty="0" smtClean="0">
                  <a:solidFill>
                    <a:schemeClr val="accent1"/>
                  </a:solidFill>
                </a:rPr>
                <a:t>Console</a:t>
              </a:r>
              <a:endParaRPr 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14426" y="2630387"/>
              <a:ext cx="902632" cy="14987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b="1" dirty="0" smtClean="0">
                  <a:solidFill>
                    <a:schemeClr val="accent1"/>
                  </a:solidFill>
                </a:rPr>
                <a:t>Source System</a:t>
              </a:r>
              <a:endParaRPr 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35445" y="2630387"/>
              <a:ext cx="860055" cy="14987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b="1" dirty="0" smtClean="0">
                  <a:solidFill>
                    <a:schemeClr val="accent1"/>
                  </a:solidFill>
                </a:rPr>
                <a:t>Target System</a:t>
              </a:r>
              <a:endParaRPr 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44" name="TextBox 43"/>
            <p:cNvSpPr txBox="1">
              <a:spLocks noChangeArrowheads="1"/>
            </p:cNvSpPr>
            <p:nvPr/>
          </p:nvSpPr>
          <p:spPr bwMode="auto">
            <a:xfrm>
              <a:off x="5353739" y="2280207"/>
              <a:ext cx="7673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SQL Apply 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Merge Apply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Audit Apply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4224412" y="2710629"/>
              <a:ext cx="81913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900" dirty="0" smtClean="0"/>
                <a:t>Intermediate Files</a:t>
              </a:r>
              <a:endParaRPr lang="en-US" sz="900" dirty="0"/>
            </a:p>
          </p:txBody>
        </p:sp>
        <p:sp>
          <p:nvSpPr>
            <p:cNvPr id="49" name="TextBox 44"/>
            <p:cNvSpPr txBox="1">
              <a:spLocks noChangeArrowheads="1"/>
            </p:cNvSpPr>
            <p:nvPr/>
          </p:nvSpPr>
          <p:spPr bwMode="auto">
            <a:xfrm>
              <a:off x="4786946" y="3150541"/>
              <a:ext cx="496931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Committed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TextBox 44"/>
            <p:cNvSpPr txBox="1">
              <a:spLocks noChangeArrowheads="1"/>
            </p:cNvSpPr>
            <p:nvPr/>
          </p:nvSpPr>
          <p:spPr bwMode="auto">
            <a:xfrm>
              <a:off x="3621591" y="3276645"/>
              <a:ext cx="51616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900" i="1" dirty="0" smtClean="0">
                  <a:solidFill>
                    <a:srgbClr val="FF0000"/>
                  </a:solidFill>
                </a:rPr>
                <a:t>Checkpoint</a:t>
              </a:r>
              <a:endParaRPr lang="en-US" sz="900" i="1" dirty="0">
                <a:solidFill>
                  <a:srgbClr val="FF0000"/>
                </a:solidFill>
              </a:endParaRPr>
            </a:p>
          </p:txBody>
        </p:sp>
        <p:sp>
          <p:nvSpPr>
            <p:cNvPr id="51" name="Right Arrow 50"/>
            <p:cNvSpPr/>
            <p:nvPr/>
          </p:nvSpPr>
          <p:spPr bwMode="auto">
            <a:xfrm rot="5400000">
              <a:off x="4287838" y="2382641"/>
              <a:ext cx="245474" cy="328824"/>
            </a:xfrm>
            <a:prstGeom prst="rightArrow">
              <a:avLst/>
            </a:prstGeom>
            <a:solidFill>
              <a:schemeClr val="accent5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Right Arrow 51"/>
            <p:cNvSpPr/>
            <p:nvPr/>
          </p:nvSpPr>
          <p:spPr bwMode="auto">
            <a:xfrm rot="5400000">
              <a:off x="4738543" y="2382641"/>
              <a:ext cx="245474" cy="328824"/>
            </a:xfrm>
            <a:prstGeom prst="rightArrow">
              <a:avLst/>
            </a:prstGeom>
            <a:solidFill>
              <a:schemeClr val="accent5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44"/>
            <p:cNvSpPr txBox="1">
              <a:spLocks noChangeArrowheads="1"/>
            </p:cNvSpPr>
            <p:nvPr/>
          </p:nvSpPr>
          <p:spPr bwMode="auto">
            <a:xfrm>
              <a:off x="5024477" y="3592338"/>
              <a:ext cx="51616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900" i="1" dirty="0" smtClean="0">
                  <a:solidFill>
                    <a:srgbClr val="FF0000"/>
                  </a:solidFill>
                </a:rPr>
                <a:t>Checkpoint</a:t>
              </a:r>
              <a:endParaRPr lang="en-US" sz="900" i="1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22845" y="3529054"/>
              <a:ext cx="5658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High Speed</a:t>
              </a:r>
              <a:br>
                <a:rPr 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Extraction</a:t>
              </a:r>
              <a:endParaRPr 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91166" y="3529054"/>
              <a:ext cx="68287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High Speed</a:t>
              </a:r>
              <a:br>
                <a:rPr 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Parallel Apply</a:t>
              </a:r>
              <a:endParaRPr 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6" name="Picture 7"/>
            <p:cNvPicPr>
              <a:picLocks noChangeAspect="1" noChangeArrowheads="1"/>
            </p:cNvPicPr>
            <p:nvPr/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6915452" y="5320498"/>
              <a:ext cx="284184" cy="254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6141034" y="5310038"/>
              <a:ext cx="628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 Black" pitchFamily="34" charset="0"/>
                </a:rPr>
                <a:t>JMS*</a:t>
              </a:r>
              <a:endParaRPr lang="en-US" sz="1400" dirty="0">
                <a:latin typeface="Arial Black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523982" y="2806547"/>
              <a:ext cx="642166" cy="637427"/>
              <a:chOff x="3736358" y="3289301"/>
              <a:chExt cx="642166" cy="637427"/>
            </a:xfrm>
          </p:grpSpPr>
          <p:grpSp>
            <p:nvGrpSpPr>
              <p:cNvPr id="4" name="Group 57"/>
              <p:cNvGrpSpPr/>
              <p:nvPr/>
            </p:nvGrpSpPr>
            <p:grpSpPr>
              <a:xfrm flipH="1">
                <a:off x="3736358" y="3289301"/>
                <a:ext cx="543542" cy="552695"/>
                <a:chOff x="3492500" y="3251200"/>
                <a:chExt cx="814388" cy="709789"/>
              </a:xfrm>
            </p:grpSpPr>
            <p:sp>
              <p:nvSpPr>
                <p:cNvPr id="59" name="AutoShape 15"/>
                <p:cNvSpPr>
                  <a:spLocks/>
                </p:cNvSpPr>
                <p:nvPr/>
              </p:nvSpPr>
              <p:spPr bwMode="auto">
                <a:xfrm>
                  <a:off x="3492500" y="3390900"/>
                  <a:ext cx="812800" cy="4318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60" name="AutoShape 16"/>
                <p:cNvSpPr>
                  <a:spLocks/>
                </p:cNvSpPr>
                <p:nvPr/>
              </p:nvSpPr>
              <p:spPr bwMode="auto">
                <a:xfrm>
                  <a:off x="34925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13653"/>
                      </a:moveTo>
                      <a:lnTo>
                        <a:pt x="0" y="21600"/>
                      </a:lnTo>
                      <a:cubicBezTo>
                        <a:pt x="0" y="14162"/>
                        <a:pt x="7632" y="6962"/>
                        <a:pt x="21600" y="0"/>
                      </a:cubicBezTo>
                      <a:cubicBezTo>
                        <a:pt x="8275" y="4133"/>
                        <a:pt x="0" y="8726"/>
                        <a:pt x="0" y="13653"/>
                      </a:cubicBezTo>
                      <a:close/>
                      <a:moveTo>
                        <a:pt x="0" y="13653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62" name="AutoShape 17"/>
                <p:cNvSpPr>
                  <a:spLocks/>
                </p:cNvSpPr>
                <p:nvPr/>
              </p:nvSpPr>
              <p:spPr bwMode="auto">
                <a:xfrm>
                  <a:off x="43053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13971" y="6961"/>
                        <a:pt x="21600" y="14177"/>
                        <a:pt x="21600" y="21600"/>
                      </a:cubicBezTo>
                      <a:lnTo>
                        <a:pt x="21600" y="13653"/>
                      </a:lnTo>
                      <a:cubicBezTo>
                        <a:pt x="21600" y="8726"/>
                        <a:pt x="13434" y="4133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63" name="AutoShape 18"/>
                <p:cNvSpPr>
                  <a:spLocks/>
                </p:cNvSpPr>
                <p:nvPr/>
              </p:nvSpPr>
              <p:spPr bwMode="auto">
                <a:xfrm>
                  <a:off x="3492500" y="3251200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69" name="AutoShape 19"/>
                <p:cNvSpPr>
                  <a:spLocks/>
                </p:cNvSpPr>
                <p:nvPr/>
              </p:nvSpPr>
              <p:spPr bwMode="auto">
                <a:xfrm>
                  <a:off x="3492500" y="3681589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5" name="Group 83"/>
              <p:cNvGrpSpPr/>
              <p:nvPr/>
            </p:nvGrpSpPr>
            <p:grpSpPr>
              <a:xfrm>
                <a:off x="4083264" y="3559946"/>
                <a:ext cx="295260" cy="366782"/>
                <a:chOff x="8410039" y="2345591"/>
                <a:chExt cx="302947" cy="376331"/>
              </a:xfrm>
            </p:grpSpPr>
            <p:grpSp>
              <p:nvGrpSpPr>
                <p:cNvPr id="6" name="Group 82"/>
                <p:cNvGrpSpPr/>
                <p:nvPr/>
              </p:nvGrpSpPr>
              <p:grpSpPr>
                <a:xfrm>
                  <a:off x="8410039" y="2345591"/>
                  <a:ext cx="229828" cy="313042"/>
                  <a:chOff x="2630420" y="263462"/>
                  <a:chExt cx="3766135" cy="5129746"/>
                </a:xfrm>
              </p:grpSpPr>
              <p:sp>
                <p:nvSpPr>
                  <p:cNvPr id="100" name="AutoShape 8"/>
                  <p:cNvSpPr>
                    <a:spLocks/>
                  </p:cNvSpPr>
                  <p:nvPr/>
                </p:nvSpPr>
                <p:spPr bwMode="auto">
                  <a:xfrm>
                    <a:off x="2630420" y="263462"/>
                    <a:ext cx="3766135" cy="5129746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1382" y="5355"/>
                        </a:moveTo>
                        <a:lnTo>
                          <a:pt x="14306" y="160"/>
                        </a:lnTo>
                        <a:cubicBezTo>
                          <a:pt x="14166" y="58"/>
                          <a:pt x="13977" y="0"/>
                          <a:pt x="13779" y="0"/>
                        </a:cubicBezTo>
                        <a:lnTo>
                          <a:pt x="3724" y="0"/>
                        </a:lnTo>
                        <a:cubicBezTo>
                          <a:pt x="1670" y="0"/>
                          <a:pt x="0" y="1227"/>
                          <a:pt x="0" y="2734"/>
                        </a:cubicBezTo>
                        <a:lnTo>
                          <a:pt x="0" y="18866"/>
                        </a:lnTo>
                        <a:cubicBezTo>
                          <a:pt x="0" y="20373"/>
                          <a:pt x="1670" y="21600"/>
                          <a:pt x="3724" y="21600"/>
                        </a:cubicBezTo>
                        <a:lnTo>
                          <a:pt x="17876" y="21600"/>
                        </a:lnTo>
                        <a:cubicBezTo>
                          <a:pt x="19929" y="21600"/>
                          <a:pt x="21600" y="20373"/>
                          <a:pt x="21600" y="18866"/>
                        </a:cubicBezTo>
                        <a:lnTo>
                          <a:pt x="21600" y="5742"/>
                        </a:lnTo>
                        <a:cubicBezTo>
                          <a:pt x="21600" y="5597"/>
                          <a:pt x="21521" y="5458"/>
                          <a:pt x="21382" y="5355"/>
                        </a:cubicBezTo>
                        <a:close/>
                        <a:moveTo>
                          <a:pt x="21382" y="5355"/>
                        </a:moveTo>
                      </a:path>
                    </a:pathLst>
                  </a:custGeom>
                  <a:solidFill>
                    <a:schemeClr val="accent4"/>
                  </a:solidFill>
                  <a:ln w="3175">
                    <a:solidFill>
                      <a:schemeClr val="bg1"/>
                    </a:solidFill>
                  </a:ln>
                  <a:extLst/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1" name="AutoShape 11"/>
                  <p:cNvSpPr>
                    <a:spLocks/>
                  </p:cNvSpPr>
                  <p:nvPr/>
                </p:nvSpPr>
                <p:spPr bwMode="auto">
                  <a:xfrm>
                    <a:off x="3025747" y="3305835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/>
                </p:spPr>
                <p:txBody>
                  <a:bodyPr lIns="0" tIns="0" rIns="0" bIns="0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2000" kern="0">
                      <a:solidFill>
                        <a:sysClr val="windowText" lastClr="0000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2" name="AutoShape 10"/>
                  <p:cNvSpPr>
                    <a:spLocks/>
                  </p:cNvSpPr>
                  <p:nvPr/>
                </p:nvSpPr>
                <p:spPr bwMode="auto">
                  <a:xfrm>
                    <a:off x="3025747" y="2648998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3" name="AutoShape 12"/>
                  <p:cNvSpPr>
                    <a:spLocks/>
                  </p:cNvSpPr>
                  <p:nvPr/>
                </p:nvSpPr>
                <p:spPr bwMode="auto">
                  <a:xfrm>
                    <a:off x="3025747" y="4619510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4" name="AutoShape 13"/>
                  <p:cNvSpPr>
                    <a:spLocks/>
                  </p:cNvSpPr>
                  <p:nvPr/>
                </p:nvSpPr>
                <p:spPr bwMode="auto">
                  <a:xfrm>
                    <a:off x="3025747" y="3962673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5" name="AutoShape 14"/>
                  <p:cNvSpPr>
                    <a:spLocks/>
                  </p:cNvSpPr>
                  <p:nvPr/>
                </p:nvSpPr>
                <p:spPr bwMode="auto">
                  <a:xfrm>
                    <a:off x="4799209" y="350066"/>
                    <a:ext cx="1510726" cy="1510726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599" h="21453">
                        <a:moveTo>
                          <a:pt x="20882" y="18121"/>
                        </a:moveTo>
                        <a:lnTo>
                          <a:pt x="3203" y="547"/>
                        </a:lnTo>
                        <a:cubicBezTo>
                          <a:pt x="2668" y="13"/>
                          <a:pt x="1860" y="-147"/>
                          <a:pt x="1159" y="142"/>
                        </a:cubicBezTo>
                        <a:cubicBezTo>
                          <a:pt x="457" y="431"/>
                          <a:pt x="0" y="1111"/>
                          <a:pt x="0" y="1866"/>
                        </a:cubicBezTo>
                        <a:lnTo>
                          <a:pt x="0" y="19588"/>
                        </a:lnTo>
                        <a:cubicBezTo>
                          <a:pt x="0" y="20617"/>
                          <a:pt x="841" y="21453"/>
                          <a:pt x="1877" y="21453"/>
                        </a:cubicBezTo>
                        <a:lnTo>
                          <a:pt x="19704" y="21453"/>
                        </a:lnTo>
                        <a:cubicBezTo>
                          <a:pt x="19710" y="21452"/>
                          <a:pt x="19716" y="21452"/>
                          <a:pt x="19723" y="21453"/>
                        </a:cubicBezTo>
                        <a:cubicBezTo>
                          <a:pt x="20758" y="21453"/>
                          <a:pt x="21599" y="20617"/>
                          <a:pt x="21599" y="19588"/>
                        </a:cubicBezTo>
                        <a:cubicBezTo>
                          <a:pt x="21600" y="18993"/>
                          <a:pt x="21319" y="18463"/>
                          <a:pt x="20882" y="18121"/>
                        </a:cubicBezTo>
                        <a:close/>
                        <a:moveTo>
                          <a:pt x="20882" y="18121"/>
                        </a:moveTo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8" name="Group 103"/>
                <p:cNvGrpSpPr/>
                <p:nvPr/>
              </p:nvGrpSpPr>
              <p:grpSpPr>
                <a:xfrm>
                  <a:off x="8446599" y="2377236"/>
                  <a:ext cx="229828" cy="313042"/>
                  <a:chOff x="2630420" y="263462"/>
                  <a:chExt cx="3766135" cy="5129746"/>
                </a:xfrm>
              </p:grpSpPr>
              <p:sp>
                <p:nvSpPr>
                  <p:cNvPr id="94" name="AutoShape 8"/>
                  <p:cNvSpPr>
                    <a:spLocks/>
                  </p:cNvSpPr>
                  <p:nvPr/>
                </p:nvSpPr>
                <p:spPr bwMode="auto">
                  <a:xfrm>
                    <a:off x="2630420" y="263462"/>
                    <a:ext cx="3766135" cy="5129746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1382" y="5355"/>
                        </a:moveTo>
                        <a:lnTo>
                          <a:pt x="14306" y="160"/>
                        </a:lnTo>
                        <a:cubicBezTo>
                          <a:pt x="14166" y="58"/>
                          <a:pt x="13977" y="0"/>
                          <a:pt x="13779" y="0"/>
                        </a:cubicBezTo>
                        <a:lnTo>
                          <a:pt x="3724" y="0"/>
                        </a:lnTo>
                        <a:cubicBezTo>
                          <a:pt x="1670" y="0"/>
                          <a:pt x="0" y="1227"/>
                          <a:pt x="0" y="2734"/>
                        </a:cubicBezTo>
                        <a:lnTo>
                          <a:pt x="0" y="18866"/>
                        </a:lnTo>
                        <a:cubicBezTo>
                          <a:pt x="0" y="20373"/>
                          <a:pt x="1670" y="21600"/>
                          <a:pt x="3724" y="21600"/>
                        </a:cubicBezTo>
                        <a:lnTo>
                          <a:pt x="17876" y="21600"/>
                        </a:lnTo>
                        <a:cubicBezTo>
                          <a:pt x="19929" y="21600"/>
                          <a:pt x="21600" y="20373"/>
                          <a:pt x="21600" y="18866"/>
                        </a:cubicBezTo>
                        <a:lnTo>
                          <a:pt x="21600" y="5742"/>
                        </a:lnTo>
                        <a:cubicBezTo>
                          <a:pt x="21600" y="5597"/>
                          <a:pt x="21521" y="5458"/>
                          <a:pt x="21382" y="5355"/>
                        </a:cubicBezTo>
                        <a:close/>
                        <a:moveTo>
                          <a:pt x="21382" y="5355"/>
                        </a:moveTo>
                      </a:path>
                    </a:pathLst>
                  </a:custGeom>
                  <a:solidFill>
                    <a:schemeClr val="accent4"/>
                  </a:solidFill>
                  <a:ln w="3175">
                    <a:solidFill>
                      <a:schemeClr val="bg1"/>
                    </a:solidFill>
                  </a:ln>
                  <a:extLst/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5" name="AutoShape 11"/>
                  <p:cNvSpPr>
                    <a:spLocks/>
                  </p:cNvSpPr>
                  <p:nvPr/>
                </p:nvSpPr>
                <p:spPr bwMode="auto">
                  <a:xfrm>
                    <a:off x="3025747" y="3305835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/>
                </p:spPr>
                <p:txBody>
                  <a:bodyPr lIns="0" tIns="0" rIns="0" bIns="0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2000" kern="0">
                      <a:solidFill>
                        <a:sysClr val="windowText" lastClr="0000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6" name="AutoShape 10"/>
                  <p:cNvSpPr>
                    <a:spLocks/>
                  </p:cNvSpPr>
                  <p:nvPr/>
                </p:nvSpPr>
                <p:spPr bwMode="auto">
                  <a:xfrm>
                    <a:off x="3025747" y="2648998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7" name="AutoShape 12"/>
                  <p:cNvSpPr>
                    <a:spLocks/>
                  </p:cNvSpPr>
                  <p:nvPr/>
                </p:nvSpPr>
                <p:spPr bwMode="auto">
                  <a:xfrm>
                    <a:off x="3025747" y="4619510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8" name="AutoShape 13"/>
                  <p:cNvSpPr>
                    <a:spLocks/>
                  </p:cNvSpPr>
                  <p:nvPr/>
                </p:nvSpPr>
                <p:spPr bwMode="auto">
                  <a:xfrm>
                    <a:off x="3025747" y="3962673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9" name="AutoShape 14"/>
                  <p:cNvSpPr>
                    <a:spLocks/>
                  </p:cNvSpPr>
                  <p:nvPr/>
                </p:nvSpPr>
                <p:spPr bwMode="auto">
                  <a:xfrm>
                    <a:off x="4799209" y="350066"/>
                    <a:ext cx="1510726" cy="1510726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599" h="21453">
                        <a:moveTo>
                          <a:pt x="20882" y="18121"/>
                        </a:moveTo>
                        <a:lnTo>
                          <a:pt x="3203" y="547"/>
                        </a:lnTo>
                        <a:cubicBezTo>
                          <a:pt x="2668" y="13"/>
                          <a:pt x="1860" y="-147"/>
                          <a:pt x="1159" y="142"/>
                        </a:cubicBezTo>
                        <a:cubicBezTo>
                          <a:pt x="457" y="431"/>
                          <a:pt x="0" y="1111"/>
                          <a:pt x="0" y="1866"/>
                        </a:cubicBezTo>
                        <a:lnTo>
                          <a:pt x="0" y="19588"/>
                        </a:lnTo>
                        <a:cubicBezTo>
                          <a:pt x="0" y="20617"/>
                          <a:pt x="841" y="21453"/>
                          <a:pt x="1877" y="21453"/>
                        </a:cubicBezTo>
                        <a:lnTo>
                          <a:pt x="19704" y="21453"/>
                        </a:lnTo>
                        <a:cubicBezTo>
                          <a:pt x="19710" y="21452"/>
                          <a:pt x="19716" y="21452"/>
                          <a:pt x="19723" y="21453"/>
                        </a:cubicBezTo>
                        <a:cubicBezTo>
                          <a:pt x="20758" y="21453"/>
                          <a:pt x="21599" y="20617"/>
                          <a:pt x="21599" y="19588"/>
                        </a:cubicBezTo>
                        <a:cubicBezTo>
                          <a:pt x="21600" y="18993"/>
                          <a:pt x="21319" y="18463"/>
                          <a:pt x="20882" y="18121"/>
                        </a:cubicBezTo>
                        <a:close/>
                        <a:moveTo>
                          <a:pt x="20882" y="18121"/>
                        </a:moveTo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9" name="Group 110"/>
                <p:cNvGrpSpPr/>
                <p:nvPr/>
              </p:nvGrpSpPr>
              <p:grpSpPr>
                <a:xfrm>
                  <a:off x="8483158" y="2408880"/>
                  <a:ext cx="229828" cy="313042"/>
                  <a:chOff x="2630420" y="263462"/>
                  <a:chExt cx="3766135" cy="5129746"/>
                </a:xfrm>
              </p:grpSpPr>
              <p:sp>
                <p:nvSpPr>
                  <p:cNvPr id="88" name="AutoShape 8"/>
                  <p:cNvSpPr>
                    <a:spLocks/>
                  </p:cNvSpPr>
                  <p:nvPr/>
                </p:nvSpPr>
                <p:spPr bwMode="auto">
                  <a:xfrm>
                    <a:off x="2630420" y="263462"/>
                    <a:ext cx="3766135" cy="5129746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1382" y="5355"/>
                        </a:moveTo>
                        <a:lnTo>
                          <a:pt x="14306" y="160"/>
                        </a:lnTo>
                        <a:cubicBezTo>
                          <a:pt x="14166" y="58"/>
                          <a:pt x="13977" y="0"/>
                          <a:pt x="13779" y="0"/>
                        </a:cubicBezTo>
                        <a:lnTo>
                          <a:pt x="3724" y="0"/>
                        </a:lnTo>
                        <a:cubicBezTo>
                          <a:pt x="1670" y="0"/>
                          <a:pt x="0" y="1227"/>
                          <a:pt x="0" y="2734"/>
                        </a:cubicBezTo>
                        <a:lnTo>
                          <a:pt x="0" y="18866"/>
                        </a:lnTo>
                        <a:cubicBezTo>
                          <a:pt x="0" y="20373"/>
                          <a:pt x="1670" y="21600"/>
                          <a:pt x="3724" y="21600"/>
                        </a:cubicBezTo>
                        <a:lnTo>
                          <a:pt x="17876" y="21600"/>
                        </a:lnTo>
                        <a:cubicBezTo>
                          <a:pt x="19929" y="21600"/>
                          <a:pt x="21600" y="20373"/>
                          <a:pt x="21600" y="18866"/>
                        </a:cubicBezTo>
                        <a:lnTo>
                          <a:pt x="21600" y="5742"/>
                        </a:lnTo>
                        <a:cubicBezTo>
                          <a:pt x="21600" y="5597"/>
                          <a:pt x="21521" y="5458"/>
                          <a:pt x="21382" y="5355"/>
                        </a:cubicBezTo>
                        <a:close/>
                        <a:moveTo>
                          <a:pt x="21382" y="5355"/>
                        </a:moveTo>
                      </a:path>
                    </a:pathLst>
                  </a:custGeom>
                  <a:solidFill>
                    <a:schemeClr val="accent4"/>
                  </a:solidFill>
                  <a:ln w="3175">
                    <a:solidFill>
                      <a:schemeClr val="bg1"/>
                    </a:solidFill>
                  </a:ln>
                  <a:extLst/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89" name="AutoShape 11"/>
                  <p:cNvSpPr>
                    <a:spLocks/>
                  </p:cNvSpPr>
                  <p:nvPr/>
                </p:nvSpPr>
                <p:spPr bwMode="auto">
                  <a:xfrm>
                    <a:off x="3025747" y="3305835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/>
                </p:spPr>
                <p:txBody>
                  <a:bodyPr lIns="0" tIns="0" rIns="0" bIns="0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2000" kern="0">
                      <a:solidFill>
                        <a:sysClr val="windowText" lastClr="0000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0" name="AutoShape 10"/>
                  <p:cNvSpPr>
                    <a:spLocks/>
                  </p:cNvSpPr>
                  <p:nvPr/>
                </p:nvSpPr>
                <p:spPr bwMode="auto">
                  <a:xfrm>
                    <a:off x="3025747" y="2648998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1" name="AutoShape 12"/>
                  <p:cNvSpPr>
                    <a:spLocks/>
                  </p:cNvSpPr>
                  <p:nvPr/>
                </p:nvSpPr>
                <p:spPr bwMode="auto">
                  <a:xfrm>
                    <a:off x="3025747" y="4619510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2" name="AutoShape 13"/>
                  <p:cNvSpPr>
                    <a:spLocks/>
                  </p:cNvSpPr>
                  <p:nvPr/>
                </p:nvSpPr>
                <p:spPr bwMode="auto">
                  <a:xfrm>
                    <a:off x="3025747" y="3962673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3" name="AutoShape 14"/>
                  <p:cNvSpPr>
                    <a:spLocks/>
                  </p:cNvSpPr>
                  <p:nvPr/>
                </p:nvSpPr>
                <p:spPr bwMode="auto">
                  <a:xfrm>
                    <a:off x="4799209" y="350066"/>
                    <a:ext cx="1510726" cy="1510726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599" h="21453">
                        <a:moveTo>
                          <a:pt x="20882" y="18121"/>
                        </a:moveTo>
                        <a:lnTo>
                          <a:pt x="3203" y="547"/>
                        </a:lnTo>
                        <a:cubicBezTo>
                          <a:pt x="2668" y="13"/>
                          <a:pt x="1860" y="-147"/>
                          <a:pt x="1159" y="142"/>
                        </a:cubicBezTo>
                        <a:cubicBezTo>
                          <a:pt x="457" y="431"/>
                          <a:pt x="0" y="1111"/>
                          <a:pt x="0" y="1866"/>
                        </a:cubicBezTo>
                        <a:lnTo>
                          <a:pt x="0" y="19588"/>
                        </a:lnTo>
                        <a:cubicBezTo>
                          <a:pt x="0" y="20617"/>
                          <a:pt x="841" y="21453"/>
                          <a:pt x="1877" y="21453"/>
                        </a:cubicBezTo>
                        <a:lnTo>
                          <a:pt x="19704" y="21453"/>
                        </a:lnTo>
                        <a:cubicBezTo>
                          <a:pt x="19710" y="21452"/>
                          <a:pt x="19716" y="21452"/>
                          <a:pt x="19723" y="21453"/>
                        </a:cubicBezTo>
                        <a:cubicBezTo>
                          <a:pt x="20758" y="21453"/>
                          <a:pt x="21599" y="20617"/>
                          <a:pt x="21599" y="19588"/>
                        </a:cubicBezTo>
                        <a:cubicBezTo>
                          <a:pt x="21600" y="18993"/>
                          <a:pt x="21319" y="18463"/>
                          <a:pt x="20882" y="18121"/>
                        </a:cubicBezTo>
                        <a:close/>
                        <a:moveTo>
                          <a:pt x="20882" y="18121"/>
                        </a:moveTo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grpSp>
          <p:nvGrpSpPr>
            <p:cNvPr id="14" name="Group 134"/>
            <p:cNvGrpSpPr/>
            <p:nvPr/>
          </p:nvGrpSpPr>
          <p:grpSpPr>
            <a:xfrm>
              <a:off x="6295882" y="2806547"/>
              <a:ext cx="642166" cy="637427"/>
              <a:chOff x="3736358" y="3289301"/>
              <a:chExt cx="642166" cy="637427"/>
            </a:xfrm>
          </p:grpSpPr>
          <p:grpSp>
            <p:nvGrpSpPr>
              <p:cNvPr id="16" name="Group 135"/>
              <p:cNvGrpSpPr/>
              <p:nvPr/>
            </p:nvGrpSpPr>
            <p:grpSpPr>
              <a:xfrm flipH="1">
                <a:off x="3736358" y="3289301"/>
                <a:ext cx="543542" cy="552695"/>
                <a:chOff x="3492500" y="3251200"/>
                <a:chExt cx="814388" cy="709789"/>
              </a:xfrm>
            </p:grpSpPr>
            <p:sp>
              <p:nvSpPr>
                <p:cNvPr id="159" name="AutoShape 15"/>
                <p:cNvSpPr>
                  <a:spLocks/>
                </p:cNvSpPr>
                <p:nvPr/>
              </p:nvSpPr>
              <p:spPr bwMode="auto">
                <a:xfrm>
                  <a:off x="3492500" y="3390900"/>
                  <a:ext cx="812800" cy="4318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160" name="AutoShape 16"/>
                <p:cNvSpPr>
                  <a:spLocks/>
                </p:cNvSpPr>
                <p:nvPr/>
              </p:nvSpPr>
              <p:spPr bwMode="auto">
                <a:xfrm>
                  <a:off x="34925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13653"/>
                      </a:moveTo>
                      <a:lnTo>
                        <a:pt x="0" y="21600"/>
                      </a:lnTo>
                      <a:cubicBezTo>
                        <a:pt x="0" y="14162"/>
                        <a:pt x="7632" y="6962"/>
                        <a:pt x="21600" y="0"/>
                      </a:cubicBezTo>
                      <a:cubicBezTo>
                        <a:pt x="8275" y="4133"/>
                        <a:pt x="0" y="8726"/>
                        <a:pt x="0" y="13653"/>
                      </a:cubicBezTo>
                      <a:close/>
                      <a:moveTo>
                        <a:pt x="0" y="13653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161" name="AutoShape 17"/>
                <p:cNvSpPr>
                  <a:spLocks/>
                </p:cNvSpPr>
                <p:nvPr/>
              </p:nvSpPr>
              <p:spPr bwMode="auto">
                <a:xfrm>
                  <a:off x="43053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13971" y="6961"/>
                        <a:pt x="21600" y="14177"/>
                        <a:pt x="21600" y="21600"/>
                      </a:cubicBezTo>
                      <a:lnTo>
                        <a:pt x="21600" y="13653"/>
                      </a:lnTo>
                      <a:cubicBezTo>
                        <a:pt x="21600" y="8726"/>
                        <a:pt x="13434" y="4133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162" name="AutoShape 18"/>
                <p:cNvSpPr>
                  <a:spLocks/>
                </p:cNvSpPr>
                <p:nvPr/>
              </p:nvSpPr>
              <p:spPr bwMode="auto">
                <a:xfrm>
                  <a:off x="3492500" y="3251200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163" name="AutoShape 19"/>
                <p:cNvSpPr>
                  <a:spLocks/>
                </p:cNvSpPr>
                <p:nvPr/>
              </p:nvSpPr>
              <p:spPr bwMode="auto">
                <a:xfrm>
                  <a:off x="3492500" y="3681589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6" name="Group 136"/>
              <p:cNvGrpSpPr/>
              <p:nvPr/>
            </p:nvGrpSpPr>
            <p:grpSpPr>
              <a:xfrm>
                <a:off x="4083264" y="3559946"/>
                <a:ext cx="295260" cy="366782"/>
                <a:chOff x="8410039" y="2345591"/>
                <a:chExt cx="302947" cy="376331"/>
              </a:xfrm>
            </p:grpSpPr>
            <p:grpSp>
              <p:nvGrpSpPr>
                <p:cNvPr id="32" name="Group 82"/>
                <p:cNvGrpSpPr/>
                <p:nvPr/>
              </p:nvGrpSpPr>
              <p:grpSpPr>
                <a:xfrm>
                  <a:off x="8410039" y="2345591"/>
                  <a:ext cx="229828" cy="313042"/>
                  <a:chOff x="2630420" y="263462"/>
                  <a:chExt cx="3766135" cy="5129746"/>
                </a:xfrm>
              </p:grpSpPr>
              <p:sp>
                <p:nvSpPr>
                  <p:cNvPr id="153" name="AutoShape 8"/>
                  <p:cNvSpPr>
                    <a:spLocks/>
                  </p:cNvSpPr>
                  <p:nvPr/>
                </p:nvSpPr>
                <p:spPr bwMode="auto">
                  <a:xfrm>
                    <a:off x="2630420" y="263462"/>
                    <a:ext cx="3766135" cy="5129746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1382" y="5355"/>
                        </a:moveTo>
                        <a:lnTo>
                          <a:pt x="14306" y="160"/>
                        </a:lnTo>
                        <a:cubicBezTo>
                          <a:pt x="14166" y="58"/>
                          <a:pt x="13977" y="0"/>
                          <a:pt x="13779" y="0"/>
                        </a:cubicBezTo>
                        <a:lnTo>
                          <a:pt x="3724" y="0"/>
                        </a:lnTo>
                        <a:cubicBezTo>
                          <a:pt x="1670" y="0"/>
                          <a:pt x="0" y="1227"/>
                          <a:pt x="0" y="2734"/>
                        </a:cubicBezTo>
                        <a:lnTo>
                          <a:pt x="0" y="18866"/>
                        </a:lnTo>
                        <a:cubicBezTo>
                          <a:pt x="0" y="20373"/>
                          <a:pt x="1670" y="21600"/>
                          <a:pt x="3724" y="21600"/>
                        </a:cubicBezTo>
                        <a:lnTo>
                          <a:pt x="17876" y="21600"/>
                        </a:lnTo>
                        <a:cubicBezTo>
                          <a:pt x="19929" y="21600"/>
                          <a:pt x="21600" y="20373"/>
                          <a:pt x="21600" y="18866"/>
                        </a:cubicBezTo>
                        <a:lnTo>
                          <a:pt x="21600" y="5742"/>
                        </a:lnTo>
                        <a:cubicBezTo>
                          <a:pt x="21600" y="5597"/>
                          <a:pt x="21521" y="5458"/>
                          <a:pt x="21382" y="5355"/>
                        </a:cubicBezTo>
                        <a:close/>
                        <a:moveTo>
                          <a:pt x="21382" y="5355"/>
                        </a:moveTo>
                      </a:path>
                    </a:pathLst>
                  </a:custGeom>
                  <a:solidFill>
                    <a:schemeClr val="accent4"/>
                  </a:solidFill>
                  <a:ln w="3175">
                    <a:solidFill>
                      <a:schemeClr val="bg1"/>
                    </a:solidFill>
                  </a:ln>
                  <a:extLst/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54" name="AutoShape 11"/>
                  <p:cNvSpPr>
                    <a:spLocks/>
                  </p:cNvSpPr>
                  <p:nvPr/>
                </p:nvSpPr>
                <p:spPr bwMode="auto">
                  <a:xfrm>
                    <a:off x="3025747" y="3305835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/>
                </p:spPr>
                <p:txBody>
                  <a:bodyPr lIns="0" tIns="0" rIns="0" bIns="0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2000" kern="0">
                      <a:solidFill>
                        <a:sysClr val="windowText" lastClr="0000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55" name="AutoShape 10"/>
                  <p:cNvSpPr>
                    <a:spLocks/>
                  </p:cNvSpPr>
                  <p:nvPr/>
                </p:nvSpPr>
                <p:spPr bwMode="auto">
                  <a:xfrm>
                    <a:off x="3025747" y="2648998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56" name="AutoShape 12"/>
                  <p:cNvSpPr>
                    <a:spLocks/>
                  </p:cNvSpPr>
                  <p:nvPr/>
                </p:nvSpPr>
                <p:spPr bwMode="auto">
                  <a:xfrm>
                    <a:off x="3025747" y="4619510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57" name="AutoShape 13"/>
                  <p:cNvSpPr>
                    <a:spLocks/>
                  </p:cNvSpPr>
                  <p:nvPr/>
                </p:nvSpPr>
                <p:spPr bwMode="auto">
                  <a:xfrm>
                    <a:off x="3025747" y="3962673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58" name="AutoShape 14"/>
                  <p:cNvSpPr>
                    <a:spLocks/>
                  </p:cNvSpPr>
                  <p:nvPr/>
                </p:nvSpPr>
                <p:spPr bwMode="auto">
                  <a:xfrm>
                    <a:off x="4799209" y="350066"/>
                    <a:ext cx="1510726" cy="1510726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599" h="21453">
                        <a:moveTo>
                          <a:pt x="20882" y="18121"/>
                        </a:moveTo>
                        <a:lnTo>
                          <a:pt x="3203" y="547"/>
                        </a:lnTo>
                        <a:cubicBezTo>
                          <a:pt x="2668" y="13"/>
                          <a:pt x="1860" y="-147"/>
                          <a:pt x="1159" y="142"/>
                        </a:cubicBezTo>
                        <a:cubicBezTo>
                          <a:pt x="457" y="431"/>
                          <a:pt x="0" y="1111"/>
                          <a:pt x="0" y="1866"/>
                        </a:cubicBezTo>
                        <a:lnTo>
                          <a:pt x="0" y="19588"/>
                        </a:lnTo>
                        <a:cubicBezTo>
                          <a:pt x="0" y="20617"/>
                          <a:pt x="841" y="21453"/>
                          <a:pt x="1877" y="21453"/>
                        </a:cubicBezTo>
                        <a:lnTo>
                          <a:pt x="19704" y="21453"/>
                        </a:lnTo>
                        <a:cubicBezTo>
                          <a:pt x="19710" y="21452"/>
                          <a:pt x="19716" y="21452"/>
                          <a:pt x="19723" y="21453"/>
                        </a:cubicBezTo>
                        <a:cubicBezTo>
                          <a:pt x="20758" y="21453"/>
                          <a:pt x="21599" y="20617"/>
                          <a:pt x="21599" y="19588"/>
                        </a:cubicBezTo>
                        <a:cubicBezTo>
                          <a:pt x="21600" y="18993"/>
                          <a:pt x="21319" y="18463"/>
                          <a:pt x="20882" y="18121"/>
                        </a:cubicBezTo>
                        <a:close/>
                        <a:moveTo>
                          <a:pt x="20882" y="18121"/>
                        </a:moveTo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3" name="Group 103"/>
                <p:cNvGrpSpPr/>
                <p:nvPr/>
              </p:nvGrpSpPr>
              <p:grpSpPr>
                <a:xfrm>
                  <a:off x="8446599" y="2377236"/>
                  <a:ext cx="229828" cy="313042"/>
                  <a:chOff x="2630420" y="263462"/>
                  <a:chExt cx="3766135" cy="5129746"/>
                </a:xfrm>
              </p:grpSpPr>
              <p:sp>
                <p:nvSpPr>
                  <p:cNvPr id="147" name="AutoShape 8"/>
                  <p:cNvSpPr>
                    <a:spLocks/>
                  </p:cNvSpPr>
                  <p:nvPr/>
                </p:nvSpPr>
                <p:spPr bwMode="auto">
                  <a:xfrm>
                    <a:off x="2630420" y="263462"/>
                    <a:ext cx="3766135" cy="5129746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1382" y="5355"/>
                        </a:moveTo>
                        <a:lnTo>
                          <a:pt x="14306" y="160"/>
                        </a:lnTo>
                        <a:cubicBezTo>
                          <a:pt x="14166" y="58"/>
                          <a:pt x="13977" y="0"/>
                          <a:pt x="13779" y="0"/>
                        </a:cubicBezTo>
                        <a:lnTo>
                          <a:pt x="3724" y="0"/>
                        </a:lnTo>
                        <a:cubicBezTo>
                          <a:pt x="1670" y="0"/>
                          <a:pt x="0" y="1227"/>
                          <a:pt x="0" y="2734"/>
                        </a:cubicBezTo>
                        <a:lnTo>
                          <a:pt x="0" y="18866"/>
                        </a:lnTo>
                        <a:cubicBezTo>
                          <a:pt x="0" y="20373"/>
                          <a:pt x="1670" y="21600"/>
                          <a:pt x="3724" y="21600"/>
                        </a:cubicBezTo>
                        <a:lnTo>
                          <a:pt x="17876" y="21600"/>
                        </a:lnTo>
                        <a:cubicBezTo>
                          <a:pt x="19929" y="21600"/>
                          <a:pt x="21600" y="20373"/>
                          <a:pt x="21600" y="18866"/>
                        </a:cubicBezTo>
                        <a:lnTo>
                          <a:pt x="21600" y="5742"/>
                        </a:lnTo>
                        <a:cubicBezTo>
                          <a:pt x="21600" y="5597"/>
                          <a:pt x="21521" y="5458"/>
                          <a:pt x="21382" y="5355"/>
                        </a:cubicBezTo>
                        <a:close/>
                        <a:moveTo>
                          <a:pt x="21382" y="5355"/>
                        </a:moveTo>
                      </a:path>
                    </a:pathLst>
                  </a:custGeom>
                  <a:solidFill>
                    <a:schemeClr val="accent4"/>
                  </a:solidFill>
                  <a:ln w="3175">
                    <a:solidFill>
                      <a:schemeClr val="bg1"/>
                    </a:solidFill>
                  </a:ln>
                  <a:extLst/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48" name="AutoShape 11"/>
                  <p:cNvSpPr>
                    <a:spLocks/>
                  </p:cNvSpPr>
                  <p:nvPr/>
                </p:nvSpPr>
                <p:spPr bwMode="auto">
                  <a:xfrm>
                    <a:off x="3025747" y="3305835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/>
                </p:spPr>
                <p:txBody>
                  <a:bodyPr lIns="0" tIns="0" rIns="0" bIns="0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2000" kern="0">
                      <a:solidFill>
                        <a:sysClr val="windowText" lastClr="0000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49" name="AutoShape 10"/>
                  <p:cNvSpPr>
                    <a:spLocks/>
                  </p:cNvSpPr>
                  <p:nvPr/>
                </p:nvSpPr>
                <p:spPr bwMode="auto">
                  <a:xfrm>
                    <a:off x="3025747" y="2648998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50" name="AutoShape 12"/>
                  <p:cNvSpPr>
                    <a:spLocks/>
                  </p:cNvSpPr>
                  <p:nvPr/>
                </p:nvSpPr>
                <p:spPr bwMode="auto">
                  <a:xfrm>
                    <a:off x="3025747" y="4619510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51" name="AutoShape 13"/>
                  <p:cNvSpPr>
                    <a:spLocks/>
                  </p:cNvSpPr>
                  <p:nvPr/>
                </p:nvSpPr>
                <p:spPr bwMode="auto">
                  <a:xfrm>
                    <a:off x="3025747" y="3962673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52" name="AutoShape 14"/>
                  <p:cNvSpPr>
                    <a:spLocks/>
                  </p:cNvSpPr>
                  <p:nvPr/>
                </p:nvSpPr>
                <p:spPr bwMode="auto">
                  <a:xfrm>
                    <a:off x="4799209" y="350066"/>
                    <a:ext cx="1510726" cy="1510726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599" h="21453">
                        <a:moveTo>
                          <a:pt x="20882" y="18121"/>
                        </a:moveTo>
                        <a:lnTo>
                          <a:pt x="3203" y="547"/>
                        </a:lnTo>
                        <a:cubicBezTo>
                          <a:pt x="2668" y="13"/>
                          <a:pt x="1860" y="-147"/>
                          <a:pt x="1159" y="142"/>
                        </a:cubicBezTo>
                        <a:cubicBezTo>
                          <a:pt x="457" y="431"/>
                          <a:pt x="0" y="1111"/>
                          <a:pt x="0" y="1866"/>
                        </a:cubicBezTo>
                        <a:lnTo>
                          <a:pt x="0" y="19588"/>
                        </a:lnTo>
                        <a:cubicBezTo>
                          <a:pt x="0" y="20617"/>
                          <a:pt x="841" y="21453"/>
                          <a:pt x="1877" y="21453"/>
                        </a:cubicBezTo>
                        <a:lnTo>
                          <a:pt x="19704" y="21453"/>
                        </a:lnTo>
                        <a:cubicBezTo>
                          <a:pt x="19710" y="21452"/>
                          <a:pt x="19716" y="21452"/>
                          <a:pt x="19723" y="21453"/>
                        </a:cubicBezTo>
                        <a:cubicBezTo>
                          <a:pt x="20758" y="21453"/>
                          <a:pt x="21599" y="20617"/>
                          <a:pt x="21599" y="19588"/>
                        </a:cubicBezTo>
                        <a:cubicBezTo>
                          <a:pt x="21600" y="18993"/>
                          <a:pt x="21319" y="18463"/>
                          <a:pt x="20882" y="18121"/>
                        </a:cubicBezTo>
                        <a:close/>
                        <a:moveTo>
                          <a:pt x="20882" y="18121"/>
                        </a:moveTo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4" name="Group 139"/>
                <p:cNvGrpSpPr/>
                <p:nvPr/>
              </p:nvGrpSpPr>
              <p:grpSpPr>
                <a:xfrm>
                  <a:off x="8483158" y="2408880"/>
                  <a:ext cx="229828" cy="313042"/>
                  <a:chOff x="2630420" y="263462"/>
                  <a:chExt cx="3766135" cy="5129746"/>
                </a:xfrm>
              </p:grpSpPr>
              <p:sp>
                <p:nvSpPr>
                  <p:cNvPr id="141" name="AutoShape 8"/>
                  <p:cNvSpPr>
                    <a:spLocks/>
                  </p:cNvSpPr>
                  <p:nvPr/>
                </p:nvSpPr>
                <p:spPr bwMode="auto">
                  <a:xfrm>
                    <a:off x="2630420" y="263462"/>
                    <a:ext cx="3766135" cy="5129746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1382" y="5355"/>
                        </a:moveTo>
                        <a:lnTo>
                          <a:pt x="14306" y="160"/>
                        </a:lnTo>
                        <a:cubicBezTo>
                          <a:pt x="14166" y="58"/>
                          <a:pt x="13977" y="0"/>
                          <a:pt x="13779" y="0"/>
                        </a:cubicBezTo>
                        <a:lnTo>
                          <a:pt x="3724" y="0"/>
                        </a:lnTo>
                        <a:cubicBezTo>
                          <a:pt x="1670" y="0"/>
                          <a:pt x="0" y="1227"/>
                          <a:pt x="0" y="2734"/>
                        </a:cubicBezTo>
                        <a:lnTo>
                          <a:pt x="0" y="18866"/>
                        </a:lnTo>
                        <a:cubicBezTo>
                          <a:pt x="0" y="20373"/>
                          <a:pt x="1670" y="21600"/>
                          <a:pt x="3724" y="21600"/>
                        </a:cubicBezTo>
                        <a:lnTo>
                          <a:pt x="17876" y="21600"/>
                        </a:lnTo>
                        <a:cubicBezTo>
                          <a:pt x="19929" y="21600"/>
                          <a:pt x="21600" y="20373"/>
                          <a:pt x="21600" y="18866"/>
                        </a:cubicBezTo>
                        <a:lnTo>
                          <a:pt x="21600" y="5742"/>
                        </a:lnTo>
                        <a:cubicBezTo>
                          <a:pt x="21600" y="5597"/>
                          <a:pt x="21521" y="5458"/>
                          <a:pt x="21382" y="5355"/>
                        </a:cubicBezTo>
                        <a:close/>
                        <a:moveTo>
                          <a:pt x="21382" y="5355"/>
                        </a:moveTo>
                      </a:path>
                    </a:pathLst>
                  </a:custGeom>
                  <a:solidFill>
                    <a:schemeClr val="accent4"/>
                  </a:solidFill>
                  <a:ln w="3175">
                    <a:solidFill>
                      <a:schemeClr val="bg1"/>
                    </a:solidFill>
                  </a:ln>
                  <a:extLst/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42" name="AutoShape 11"/>
                  <p:cNvSpPr>
                    <a:spLocks/>
                  </p:cNvSpPr>
                  <p:nvPr/>
                </p:nvSpPr>
                <p:spPr bwMode="auto">
                  <a:xfrm>
                    <a:off x="3025747" y="3305835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/>
                </p:spPr>
                <p:txBody>
                  <a:bodyPr lIns="0" tIns="0" rIns="0" bIns="0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2000" kern="0">
                      <a:solidFill>
                        <a:sysClr val="windowText" lastClr="0000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43" name="AutoShape 10"/>
                  <p:cNvSpPr>
                    <a:spLocks/>
                  </p:cNvSpPr>
                  <p:nvPr/>
                </p:nvSpPr>
                <p:spPr bwMode="auto">
                  <a:xfrm>
                    <a:off x="3025747" y="2648998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44" name="AutoShape 12"/>
                  <p:cNvSpPr>
                    <a:spLocks/>
                  </p:cNvSpPr>
                  <p:nvPr/>
                </p:nvSpPr>
                <p:spPr bwMode="auto">
                  <a:xfrm>
                    <a:off x="3025747" y="4619510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45" name="AutoShape 13"/>
                  <p:cNvSpPr>
                    <a:spLocks/>
                  </p:cNvSpPr>
                  <p:nvPr/>
                </p:nvSpPr>
                <p:spPr bwMode="auto">
                  <a:xfrm>
                    <a:off x="3025747" y="3962673"/>
                    <a:ext cx="2495983" cy="26273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600" h="21600">
                        <a:moveTo>
                          <a:pt x="20463" y="21600"/>
                        </a:moveTo>
                        <a:lnTo>
                          <a:pt x="1137" y="21600"/>
                        </a:lnTo>
                        <a:cubicBezTo>
                          <a:pt x="509" y="21600"/>
                          <a:pt x="0" y="16762"/>
                          <a:pt x="0" y="10800"/>
                        </a:cubicBezTo>
                        <a:cubicBezTo>
                          <a:pt x="0" y="4838"/>
                          <a:pt x="509" y="0"/>
                          <a:pt x="1137" y="0"/>
                        </a:cubicBezTo>
                        <a:lnTo>
                          <a:pt x="20463" y="0"/>
                        </a:lnTo>
                        <a:cubicBezTo>
                          <a:pt x="21091" y="0"/>
                          <a:pt x="21600" y="4838"/>
                          <a:pt x="21600" y="10800"/>
                        </a:cubicBezTo>
                        <a:cubicBezTo>
                          <a:pt x="21600" y="16762"/>
                          <a:pt x="21091" y="21600"/>
                          <a:pt x="20463" y="21600"/>
                        </a:cubicBezTo>
                        <a:close/>
                        <a:moveTo>
                          <a:pt x="20463" y="21600"/>
                        </a:move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46" name="AutoShape 14"/>
                  <p:cNvSpPr>
                    <a:spLocks/>
                  </p:cNvSpPr>
                  <p:nvPr/>
                </p:nvSpPr>
                <p:spPr bwMode="auto">
                  <a:xfrm>
                    <a:off x="4799209" y="350066"/>
                    <a:ext cx="1510726" cy="1510726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599" h="21453">
                        <a:moveTo>
                          <a:pt x="20882" y="18121"/>
                        </a:moveTo>
                        <a:lnTo>
                          <a:pt x="3203" y="547"/>
                        </a:lnTo>
                        <a:cubicBezTo>
                          <a:pt x="2668" y="13"/>
                          <a:pt x="1860" y="-147"/>
                          <a:pt x="1159" y="142"/>
                        </a:cubicBezTo>
                        <a:cubicBezTo>
                          <a:pt x="457" y="431"/>
                          <a:pt x="0" y="1111"/>
                          <a:pt x="0" y="1866"/>
                        </a:cubicBezTo>
                        <a:lnTo>
                          <a:pt x="0" y="19588"/>
                        </a:lnTo>
                        <a:cubicBezTo>
                          <a:pt x="0" y="20617"/>
                          <a:pt x="841" y="21453"/>
                          <a:pt x="1877" y="21453"/>
                        </a:cubicBezTo>
                        <a:lnTo>
                          <a:pt x="19704" y="21453"/>
                        </a:lnTo>
                        <a:cubicBezTo>
                          <a:pt x="19710" y="21452"/>
                          <a:pt x="19716" y="21452"/>
                          <a:pt x="19723" y="21453"/>
                        </a:cubicBezTo>
                        <a:cubicBezTo>
                          <a:pt x="20758" y="21453"/>
                          <a:pt x="21599" y="20617"/>
                          <a:pt x="21599" y="19588"/>
                        </a:cubicBezTo>
                        <a:cubicBezTo>
                          <a:pt x="21600" y="18993"/>
                          <a:pt x="21319" y="18463"/>
                          <a:pt x="20882" y="18121"/>
                        </a:cubicBezTo>
                        <a:close/>
                        <a:moveTo>
                          <a:pt x="20882" y="18121"/>
                        </a:moveTo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grpSp>
          <p:nvGrpSpPr>
            <p:cNvPr id="58" name="Group 165"/>
            <p:cNvGrpSpPr/>
            <p:nvPr/>
          </p:nvGrpSpPr>
          <p:grpSpPr>
            <a:xfrm>
              <a:off x="4356314" y="2886692"/>
              <a:ext cx="176374" cy="219098"/>
              <a:chOff x="8410039" y="2345591"/>
              <a:chExt cx="302947" cy="376331"/>
            </a:xfrm>
          </p:grpSpPr>
          <p:grpSp>
            <p:nvGrpSpPr>
              <p:cNvPr id="65" name="Group 82"/>
              <p:cNvGrpSpPr/>
              <p:nvPr/>
            </p:nvGrpSpPr>
            <p:grpSpPr>
              <a:xfrm>
                <a:off x="8410039" y="2345591"/>
                <a:ext cx="229828" cy="313042"/>
                <a:chOff x="2630420" y="263462"/>
                <a:chExt cx="3766135" cy="5129746"/>
              </a:xfrm>
            </p:grpSpPr>
            <p:sp>
              <p:nvSpPr>
                <p:cNvPr id="182" name="AutoShape 8"/>
                <p:cNvSpPr>
                  <a:spLocks/>
                </p:cNvSpPr>
                <p:nvPr/>
              </p:nvSpPr>
              <p:spPr bwMode="auto">
                <a:xfrm>
                  <a:off x="2630420" y="263462"/>
                  <a:ext cx="3766135" cy="512974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382" y="5355"/>
                      </a:moveTo>
                      <a:lnTo>
                        <a:pt x="14306" y="160"/>
                      </a:lnTo>
                      <a:cubicBezTo>
                        <a:pt x="14166" y="58"/>
                        <a:pt x="13977" y="0"/>
                        <a:pt x="13779" y="0"/>
                      </a:cubicBezTo>
                      <a:lnTo>
                        <a:pt x="3724" y="0"/>
                      </a:lnTo>
                      <a:cubicBezTo>
                        <a:pt x="1670" y="0"/>
                        <a:pt x="0" y="1227"/>
                        <a:pt x="0" y="2734"/>
                      </a:cubicBezTo>
                      <a:lnTo>
                        <a:pt x="0" y="18866"/>
                      </a:lnTo>
                      <a:cubicBezTo>
                        <a:pt x="0" y="20373"/>
                        <a:pt x="1670" y="21600"/>
                        <a:pt x="3724" y="21600"/>
                      </a:cubicBezTo>
                      <a:lnTo>
                        <a:pt x="17876" y="21600"/>
                      </a:lnTo>
                      <a:cubicBezTo>
                        <a:pt x="19929" y="21600"/>
                        <a:pt x="21600" y="20373"/>
                        <a:pt x="21600" y="18866"/>
                      </a:cubicBezTo>
                      <a:lnTo>
                        <a:pt x="21600" y="5742"/>
                      </a:lnTo>
                      <a:cubicBezTo>
                        <a:pt x="21600" y="5597"/>
                        <a:pt x="21521" y="5458"/>
                        <a:pt x="21382" y="5355"/>
                      </a:cubicBezTo>
                      <a:close/>
                      <a:moveTo>
                        <a:pt x="21382" y="5355"/>
                      </a:moveTo>
                    </a:path>
                  </a:pathLst>
                </a:custGeom>
                <a:solidFill>
                  <a:schemeClr val="accent4"/>
                </a:solidFill>
                <a:ln w="3175">
                  <a:solidFill>
                    <a:schemeClr val="bg1"/>
                  </a:solidFill>
                </a:ln>
                <a:extLst/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183" name="AutoShape 11"/>
                <p:cNvSpPr>
                  <a:spLocks/>
                </p:cNvSpPr>
                <p:nvPr/>
              </p:nvSpPr>
              <p:spPr bwMode="auto">
                <a:xfrm>
                  <a:off x="3025747" y="3305835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2000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84" name="AutoShape 10"/>
                <p:cNvSpPr>
                  <a:spLocks/>
                </p:cNvSpPr>
                <p:nvPr/>
              </p:nvSpPr>
              <p:spPr bwMode="auto">
                <a:xfrm>
                  <a:off x="3025747" y="2648998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185" name="AutoShape 12"/>
                <p:cNvSpPr>
                  <a:spLocks/>
                </p:cNvSpPr>
                <p:nvPr/>
              </p:nvSpPr>
              <p:spPr bwMode="auto">
                <a:xfrm>
                  <a:off x="3025747" y="4619510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186" name="AutoShape 13"/>
                <p:cNvSpPr>
                  <a:spLocks/>
                </p:cNvSpPr>
                <p:nvPr/>
              </p:nvSpPr>
              <p:spPr bwMode="auto">
                <a:xfrm>
                  <a:off x="3025747" y="3962673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187" name="AutoShape 14"/>
                <p:cNvSpPr>
                  <a:spLocks/>
                </p:cNvSpPr>
                <p:nvPr/>
              </p:nvSpPr>
              <p:spPr bwMode="auto">
                <a:xfrm>
                  <a:off x="4799209" y="350066"/>
                  <a:ext cx="1510726" cy="151072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599" h="21453">
                      <a:moveTo>
                        <a:pt x="20882" y="18121"/>
                      </a:moveTo>
                      <a:lnTo>
                        <a:pt x="3203" y="547"/>
                      </a:lnTo>
                      <a:cubicBezTo>
                        <a:pt x="2668" y="13"/>
                        <a:pt x="1860" y="-147"/>
                        <a:pt x="1159" y="142"/>
                      </a:cubicBezTo>
                      <a:cubicBezTo>
                        <a:pt x="457" y="431"/>
                        <a:pt x="0" y="1111"/>
                        <a:pt x="0" y="1866"/>
                      </a:cubicBezTo>
                      <a:lnTo>
                        <a:pt x="0" y="19588"/>
                      </a:lnTo>
                      <a:cubicBezTo>
                        <a:pt x="0" y="20617"/>
                        <a:pt x="841" y="21453"/>
                        <a:pt x="1877" y="21453"/>
                      </a:cubicBezTo>
                      <a:lnTo>
                        <a:pt x="19704" y="21453"/>
                      </a:lnTo>
                      <a:cubicBezTo>
                        <a:pt x="19710" y="21452"/>
                        <a:pt x="19716" y="21452"/>
                        <a:pt x="19723" y="21453"/>
                      </a:cubicBezTo>
                      <a:cubicBezTo>
                        <a:pt x="20758" y="21453"/>
                        <a:pt x="21599" y="20617"/>
                        <a:pt x="21599" y="19588"/>
                      </a:cubicBezTo>
                      <a:cubicBezTo>
                        <a:pt x="21600" y="18993"/>
                        <a:pt x="21319" y="18463"/>
                        <a:pt x="20882" y="18121"/>
                      </a:cubicBezTo>
                      <a:close/>
                      <a:moveTo>
                        <a:pt x="20882" y="18121"/>
                      </a:move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66" name="Group 103"/>
              <p:cNvGrpSpPr/>
              <p:nvPr/>
            </p:nvGrpSpPr>
            <p:grpSpPr>
              <a:xfrm>
                <a:off x="8446599" y="2377236"/>
                <a:ext cx="229828" cy="313042"/>
                <a:chOff x="2630420" y="263462"/>
                <a:chExt cx="3766135" cy="5129746"/>
              </a:xfrm>
            </p:grpSpPr>
            <p:sp>
              <p:nvSpPr>
                <p:cNvPr id="176" name="AutoShape 8"/>
                <p:cNvSpPr>
                  <a:spLocks/>
                </p:cNvSpPr>
                <p:nvPr/>
              </p:nvSpPr>
              <p:spPr bwMode="auto">
                <a:xfrm>
                  <a:off x="2630420" y="263462"/>
                  <a:ext cx="3766135" cy="512974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382" y="5355"/>
                      </a:moveTo>
                      <a:lnTo>
                        <a:pt x="14306" y="160"/>
                      </a:lnTo>
                      <a:cubicBezTo>
                        <a:pt x="14166" y="58"/>
                        <a:pt x="13977" y="0"/>
                        <a:pt x="13779" y="0"/>
                      </a:cubicBezTo>
                      <a:lnTo>
                        <a:pt x="3724" y="0"/>
                      </a:lnTo>
                      <a:cubicBezTo>
                        <a:pt x="1670" y="0"/>
                        <a:pt x="0" y="1227"/>
                        <a:pt x="0" y="2734"/>
                      </a:cubicBezTo>
                      <a:lnTo>
                        <a:pt x="0" y="18866"/>
                      </a:lnTo>
                      <a:cubicBezTo>
                        <a:pt x="0" y="20373"/>
                        <a:pt x="1670" y="21600"/>
                        <a:pt x="3724" y="21600"/>
                      </a:cubicBezTo>
                      <a:lnTo>
                        <a:pt x="17876" y="21600"/>
                      </a:lnTo>
                      <a:cubicBezTo>
                        <a:pt x="19929" y="21600"/>
                        <a:pt x="21600" y="20373"/>
                        <a:pt x="21600" y="18866"/>
                      </a:cubicBezTo>
                      <a:lnTo>
                        <a:pt x="21600" y="5742"/>
                      </a:lnTo>
                      <a:cubicBezTo>
                        <a:pt x="21600" y="5597"/>
                        <a:pt x="21521" y="5458"/>
                        <a:pt x="21382" y="5355"/>
                      </a:cubicBezTo>
                      <a:close/>
                      <a:moveTo>
                        <a:pt x="21382" y="5355"/>
                      </a:moveTo>
                    </a:path>
                  </a:pathLst>
                </a:custGeom>
                <a:solidFill>
                  <a:schemeClr val="accent4"/>
                </a:solidFill>
                <a:ln w="3175">
                  <a:solidFill>
                    <a:schemeClr val="bg1"/>
                  </a:solidFill>
                </a:ln>
                <a:extLst/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177" name="AutoShape 11"/>
                <p:cNvSpPr>
                  <a:spLocks/>
                </p:cNvSpPr>
                <p:nvPr/>
              </p:nvSpPr>
              <p:spPr bwMode="auto">
                <a:xfrm>
                  <a:off x="3025747" y="3305835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2000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78" name="AutoShape 10"/>
                <p:cNvSpPr>
                  <a:spLocks/>
                </p:cNvSpPr>
                <p:nvPr/>
              </p:nvSpPr>
              <p:spPr bwMode="auto">
                <a:xfrm>
                  <a:off x="3025747" y="2648998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179" name="AutoShape 12"/>
                <p:cNvSpPr>
                  <a:spLocks/>
                </p:cNvSpPr>
                <p:nvPr/>
              </p:nvSpPr>
              <p:spPr bwMode="auto">
                <a:xfrm>
                  <a:off x="3025747" y="4619510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180" name="AutoShape 13"/>
                <p:cNvSpPr>
                  <a:spLocks/>
                </p:cNvSpPr>
                <p:nvPr/>
              </p:nvSpPr>
              <p:spPr bwMode="auto">
                <a:xfrm>
                  <a:off x="3025747" y="3962673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181" name="AutoShape 14"/>
                <p:cNvSpPr>
                  <a:spLocks/>
                </p:cNvSpPr>
                <p:nvPr/>
              </p:nvSpPr>
              <p:spPr bwMode="auto">
                <a:xfrm>
                  <a:off x="4799209" y="350066"/>
                  <a:ext cx="1510726" cy="151072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599" h="21453">
                      <a:moveTo>
                        <a:pt x="20882" y="18121"/>
                      </a:moveTo>
                      <a:lnTo>
                        <a:pt x="3203" y="547"/>
                      </a:lnTo>
                      <a:cubicBezTo>
                        <a:pt x="2668" y="13"/>
                        <a:pt x="1860" y="-147"/>
                        <a:pt x="1159" y="142"/>
                      </a:cubicBezTo>
                      <a:cubicBezTo>
                        <a:pt x="457" y="431"/>
                        <a:pt x="0" y="1111"/>
                        <a:pt x="0" y="1866"/>
                      </a:cubicBezTo>
                      <a:lnTo>
                        <a:pt x="0" y="19588"/>
                      </a:lnTo>
                      <a:cubicBezTo>
                        <a:pt x="0" y="20617"/>
                        <a:pt x="841" y="21453"/>
                        <a:pt x="1877" y="21453"/>
                      </a:cubicBezTo>
                      <a:lnTo>
                        <a:pt x="19704" y="21453"/>
                      </a:lnTo>
                      <a:cubicBezTo>
                        <a:pt x="19710" y="21452"/>
                        <a:pt x="19716" y="21452"/>
                        <a:pt x="19723" y="21453"/>
                      </a:cubicBezTo>
                      <a:cubicBezTo>
                        <a:pt x="20758" y="21453"/>
                        <a:pt x="21599" y="20617"/>
                        <a:pt x="21599" y="19588"/>
                      </a:cubicBezTo>
                      <a:cubicBezTo>
                        <a:pt x="21600" y="18993"/>
                        <a:pt x="21319" y="18463"/>
                        <a:pt x="20882" y="18121"/>
                      </a:cubicBezTo>
                      <a:close/>
                      <a:moveTo>
                        <a:pt x="20882" y="18121"/>
                      </a:move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67" name="Group 168"/>
              <p:cNvGrpSpPr/>
              <p:nvPr/>
            </p:nvGrpSpPr>
            <p:grpSpPr>
              <a:xfrm>
                <a:off x="8483158" y="2408880"/>
                <a:ext cx="229828" cy="313042"/>
                <a:chOff x="2630420" y="263462"/>
                <a:chExt cx="3766135" cy="5129746"/>
              </a:xfrm>
            </p:grpSpPr>
            <p:sp>
              <p:nvSpPr>
                <p:cNvPr id="170" name="AutoShape 8"/>
                <p:cNvSpPr>
                  <a:spLocks/>
                </p:cNvSpPr>
                <p:nvPr/>
              </p:nvSpPr>
              <p:spPr bwMode="auto">
                <a:xfrm>
                  <a:off x="2630420" y="263462"/>
                  <a:ext cx="3766135" cy="512974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382" y="5355"/>
                      </a:moveTo>
                      <a:lnTo>
                        <a:pt x="14306" y="160"/>
                      </a:lnTo>
                      <a:cubicBezTo>
                        <a:pt x="14166" y="58"/>
                        <a:pt x="13977" y="0"/>
                        <a:pt x="13779" y="0"/>
                      </a:cubicBezTo>
                      <a:lnTo>
                        <a:pt x="3724" y="0"/>
                      </a:lnTo>
                      <a:cubicBezTo>
                        <a:pt x="1670" y="0"/>
                        <a:pt x="0" y="1227"/>
                        <a:pt x="0" y="2734"/>
                      </a:cubicBezTo>
                      <a:lnTo>
                        <a:pt x="0" y="18866"/>
                      </a:lnTo>
                      <a:cubicBezTo>
                        <a:pt x="0" y="20373"/>
                        <a:pt x="1670" y="21600"/>
                        <a:pt x="3724" y="21600"/>
                      </a:cubicBezTo>
                      <a:lnTo>
                        <a:pt x="17876" y="21600"/>
                      </a:lnTo>
                      <a:cubicBezTo>
                        <a:pt x="19929" y="21600"/>
                        <a:pt x="21600" y="20373"/>
                        <a:pt x="21600" y="18866"/>
                      </a:cubicBezTo>
                      <a:lnTo>
                        <a:pt x="21600" y="5742"/>
                      </a:lnTo>
                      <a:cubicBezTo>
                        <a:pt x="21600" y="5597"/>
                        <a:pt x="21521" y="5458"/>
                        <a:pt x="21382" y="5355"/>
                      </a:cubicBezTo>
                      <a:close/>
                      <a:moveTo>
                        <a:pt x="21382" y="5355"/>
                      </a:moveTo>
                    </a:path>
                  </a:pathLst>
                </a:custGeom>
                <a:solidFill>
                  <a:schemeClr val="accent4"/>
                </a:solidFill>
                <a:ln w="3175">
                  <a:solidFill>
                    <a:schemeClr val="bg1"/>
                  </a:solidFill>
                </a:ln>
                <a:extLst/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171" name="AutoShape 11"/>
                <p:cNvSpPr>
                  <a:spLocks/>
                </p:cNvSpPr>
                <p:nvPr/>
              </p:nvSpPr>
              <p:spPr bwMode="auto">
                <a:xfrm>
                  <a:off x="3025747" y="3305835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2000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72" name="AutoShape 10"/>
                <p:cNvSpPr>
                  <a:spLocks/>
                </p:cNvSpPr>
                <p:nvPr/>
              </p:nvSpPr>
              <p:spPr bwMode="auto">
                <a:xfrm>
                  <a:off x="3025747" y="2648998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173" name="AutoShape 12"/>
                <p:cNvSpPr>
                  <a:spLocks/>
                </p:cNvSpPr>
                <p:nvPr/>
              </p:nvSpPr>
              <p:spPr bwMode="auto">
                <a:xfrm>
                  <a:off x="3025747" y="4619510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174" name="AutoShape 13"/>
                <p:cNvSpPr>
                  <a:spLocks/>
                </p:cNvSpPr>
                <p:nvPr/>
              </p:nvSpPr>
              <p:spPr bwMode="auto">
                <a:xfrm>
                  <a:off x="3025747" y="3962673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175" name="AutoShape 14"/>
                <p:cNvSpPr>
                  <a:spLocks/>
                </p:cNvSpPr>
                <p:nvPr/>
              </p:nvSpPr>
              <p:spPr bwMode="auto">
                <a:xfrm>
                  <a:off x="4799209" y="350066"/>
                  <a:ext cx="1510726" cy="151072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599" h="21453">
                      <a:moveTo>
                        <a:pt x="20882" y="18121"/>
                      </a:moveTo>
                      <a:lnTo>
                        <a:pt x="3203" y="547"/>
                      </a:lnTo>
                      <a:cubicBezTo>
                        <a:pt x="2668" y="13"/>
                        <a:pt x="1860" y="-147"/>
                        <a:pt x="1159" y="142"/>
                      </a:cubicBezTo>
                      <a:cubicBezTo>
                        <a:pt x="457" y="431"/>
                        <a:pt x="0" y="1111"/>
                        <a:pt x="0" y="1866"/>
                      </a:cubicBezTo>
                      <a:lnTo>
                        <a:pt x="0" y="19588"/>
                      </a:lnTo>
                      <a:cubicBezTo>
                        <a:pt x="0" y="20617"/>
                        <a:pt x="841" y="21453"/>
                        <a:pt x="1877" y="21453"/>
                      </a:cubicBezTo>
                      <a:lnTo>
                        <a:pt x="19704" y="21453"/>
                      </a:lnTo>
                      <a:cubicBezTo>
                        <a:pt x="19710" y="21452"/>
                        <a:pt x="19716" y="21452"/>
                        <a:pt x="19723" y="21453"/>
                      </a:cubicBezTo>
                      <a:cubicBezTo>
                        <a:pt x="20758" y="21453"/>
                        <a:pt x="21599" y="20617"/>
                        <a:pt x="21599" y="19588"/>
                      </a:cubicBezTo>
                      <a:cubicBezTo>
                        <a:pt x="21600" y="18993"/>
                        <a:pt x="21319" y="18463"/>
                        <a:pt x="20882" y="18121"/>
                      </a:cubicBezTo>
                      <a:close/>
                      <a:moveTo>
                        <a:pt x="20882" y="18121"/>
                      </a:move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68" name="Group 192"/>
            <p:cNvGrpSpPr/>
            <p:nvPr/>
          </p:nvGrpSpPr>
          <p:grpSpPr>
            <a:xfrm>
              <a:off x="4844469" y="2886692"/>
              <a:ext cx="176374" cy="219098"/>
              <a:chOff x="8410039" y="2345591"/>
              <a:chExt cx="302947" cy="376331"/>
            </a:xfrm>
          </p:grpSpPr>
          <p:grpSp>
            <p:nvGrpSpPr>
              <p:cNvPr id="70" name="Group 82"/>
              <p:cNvGrpSpPr/>
              <p:nvPr/>
            </p:nvGrpSpPr>
            <p:grpSpPr>
              <a:xfrm>
                <a:off x="8410039" y="2345591"/>
                <a:ext cx="229828" cy="313042"/>
                <a:chOff x="2630420" y="263462"/>
                <a:chExt cx="3766135" cy="5129746"/>
              </a:xfrm>
            </p:grpSpPr>
            <p:sp>
              <p:nvSpPr>
                <p:cNvPr id="209" name="AutoShape 8"/>
                <p:cNvSpPr>
                  <a:spLocks/>
                </p:cNvSpPr>
                <p:nvPr/>
              </p:nvSpPr>
              <p:spPr bwMode="auto">
                <a:xfrm>
                  <a:off x="2630420" y="263462"/>
                  <a:ext cx="3766135" cy="512974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382" y="5355"/>
                      </a:moveTo>
                      <a:lnTo>
                        <a:pt x="14306" y="160"/>
                      </a:lnTo>
                      <a:cubicBezTo>
                        <a:pt x="14166" y="58"/>
                        <a:pt x="13977" y="0"/>
                        <a:pt x="13779" y="0"/>
                      </a:cubicBezTo>
                      <a:lnTo>
                        <a:pt x="3724" y="0"/>
                      </a:lnTo>
                      <a:cubicBezTo>
                        <a:pt x="1670" y="0"/>
                        <a:pt x="0" y="1227"/>
                        <a:pt x="0" y="2734"/>
                      </a:cubicBezTo>
                      <a:lnTo>
                        <a:pt x="0" y="18866"/>
                      </a:lnTo>
                      <a:cubicBezTo>
                        <a:pt x="0" y="20373"/>
                        <a:pt x="1670" y="21600"/>
                        <a:pt x="3724" y="21600"/>
                      </a:cubicBezTo>
                      <a:lnTo>
                        <a:pt x="17876" y="21600"/>
                      </a:lnTo>
                      <a:cubicBezTo>
                        <a:pt x="19929" y="21600"/>
                        <a:pt x="21600" y="20373"/>
                        <a:pt x="21600" y="18866"/>
                      </a:cubicBezTo>
                      <a:lnTo>
                        <a:pt x="21600" y="5742"/>
                      </a:lnTo>
                      <a:cubicBezTo>
                        <a:pt x="21600" y="5597"/>
                        <a:pt x="21521" y="5458"/>
                        <a:pt x="21382" y="5355"/>
                      </a:cubicBezTo>
                      <a:close/>
                      <a:moveTo>
                        <a:pt x="21382" y="5355"/>
                      </a:moveTo>
                    </a:path>
                  </a:pathLst>
                </a:custGeom>
                <a:solidFill>
                  <a:schemeClr val="accent4"/>
                </a:solidFill>
                <a:ln w="3175">
                  <a:solidFill>
                    <a:schemeClr val="bg1"/>
                  </a:solidFill>
                </a:ln>
                <a:extLst/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210" name="AutoShape 11"/>
                <p:cNvSpPr>
                  <a:spLocks/>
                </p:cNvSpPr>
                <p:nvPr/>
              </p:nvSpPr>
              <p:spPr bwMode="auto">
                <a:xfrm>
                  <a:off x="3025747" y="3305835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2000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211" name="AutoShape 10"/>
                <p:cNvSpPr>
                  <a:spLocks/>
                </p:cNvSpPr>
                <p:nvPr/>
              </p:nvSpPr>
              <p:spPr bwMode="auto">
                <a:xfrm>
                  <a:off x="3025747" y="2648998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212" name="AutoShape 12"/>
                <p:cNvSpPr>
                  <a:spLocks/>
                </p:cNvSpPr>
                <p:nvPr/>
              </p:nvSpPr>
              <p:spPr bwMode="auto">
                <a:xfrm>
                  <a:off x="3025747" y="4619510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213" name="AutoShape 13"/>
                <p:cNvSpPr>
                  <a:spLocks/>
                </p:cNvSpPr>
                <p:nvPr/>
              </p:nvSpPr>
              <p:spPr bwMode="auto">
                <a:xfrm>
                  <a:off x="3025747" y="3962673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214" name="AutoShape 14"/>
                <p:cNvSpPr>
                  <a:spLocks/>
                </p:cNvSpPr>
                <p:nvPr/>
              </p:nvSpPr>
              <p:spPr bwMode="auto">
                <a:xfrm>
                  <a:off x="4799209" y="350066"/>
                  <a:ext cx="1510726" cy="151072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599" h="21453">
                      <a:moveTo>
                        <a:pt x="20882" y="18121"/>
                      </a:moveTo>
                      <a:lnTo>
                        <a:pt x="3203" y="547"/>
                      </a:lnTo>
                      <a:cubicBezTo>
                        <a:pt x="2668" y="13"/>
                        <a:pt x="1860" y="-147"/>
                        <a:pt x="1159" y="142"/>
                      </a:cubicBezTo>
                      <a:cubicBezTo>
                        <a:pt x="457" y="431"/>
                        <a:pt x="0" y="1111"/>
                        <a:pt x="0" y="1866"/>
                      </a:cubicBezTo>
                      <a:lnTo>
                        <a:pt x="0" y="19588"/>
                      </a:lnTo>
                      <a:cubicBezTo>
                        <a:pt x="0" y="20617"/>
                        <a:pt x="841" y="21453"/>
                        <a:pt x="1877" y="21453"/>
                      </a:cubicBezTo>
                      <a:lnTo>
                        <a:pt x="19704" y="21453"/>
                      </a:lnTo>
                      <a:cubicBezTo>
                        <a:pt x="19710" y="21452"/>
                        <a:pt x="19716" y="21452"/>
                        <a:pt x="19723" y="21453"/>
                      </a:cubicBezTo>
                      <a:cubicBezTo>
                        <a:pt x="20758" y="21453"/>
                        <a:pt x="21599" y="20617"/>
                        <a:pt x="21599" y="19588"/>
                      </a:cubicBezTo>
                      <a:cubicBezTo>
                        <a:pt x="21600" y="18993"/>
                        <a:pt x="21319" y="18463"/>
                        <a:pt x="20882" y="18121"/>
                      </a:cubicBezTo>
                      <a:close/>
                      <a:moveTo>
                        <a:pt x="20882" y="18121"/>
                      </a:move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1" name="Group 103"/>
              <p:cNvGrpSpPr/>
              <p:nvPr/>
            </p:nvGrpSpPr>
            <p:grpSpPr>
              <a:xfrm>
                <a:off x="8446599" y="2377236"/>
                <a:ext cx="229828" cy="313042"/>
                <a:chOff x="2630420" y="263462"/>
                <a:chExt cx="3766135" cy="5129746"/>
              </a:xfrm>
            </p:grpSpPr>
            <p:sp>
              <p:nvSpPr>
                <p:cNvPr id="203" name="AutoShape 8"/>
                <p:cNvSpPr>
                  <a:spLocks/>
                </p:cNvSpPr>
                <p:nvPr/>
              </p:nvSpPr>
              <p:spPr bwMode="auto">
                <a:xfrm>
                  <a:off x="2630420" y="263462"/>
                  <a:ext cx="3766135" cy="512974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382" y="5355"/>
                      </a:moveTo>
                      <a:lnTo>
                        <a:pt x="14306" y="160"/>
                      </a:lnTo>
                      <a:cubicBezTo>
                        <a:pt x="14166" y="58"/>
                        <a:pt x="13977" y="0"/>
                        <a:pt x="13779" y="0"/>
                      </a:cubicBezTo>
                      <a:lnTo>
                        <a:pt x="3724" y="0"/>
                      </a:lnTo>
                      <a:cubicBezTo>
                        <a:pt x="1670" y="0"/>
                        <a:pt x="0" y="1227"/>
                        <a:pt x="0" y="2734"/>
                      </a:cubicBezTo>
                      <a:lnTo>
                        <a:pt x="0" y="18866"/>
                      </a:lnTo>
                      <a:cubicBezTo>
                        <a:pt x="0" y="20373"/>
                        <a:pt x="1670" y="21600"/>
                        <a:pt x="3724" y="21600"/>
                      </a:cubicBezTo>
                      <a:lnTo>
                        <a:pt x="17876" y="21600"/>
                      </a:lnTo>
                      <a:cubicBezTo>
                        <a:pt x="19929" y="21600"/>
                        <a:pt x="21600" y="20373"/>
                        <a:pt x="21600" y="18866"/>
                      </a:cubicBezTo>
                      <a:lnTo>
                        <a:pt x="21600" y="5742"/>
                      </a:lnTo>
                      <a:cubicBezTo>
                        <a:pt x="21600" y="5597"/>
                        <a:pt x="21521" y="5458"/>
                        <a:pt x="21382" y="5355"/>
                      </a:cubicBezTo>
                      <a:close/>
                      <a:moveTo>
                        <a:pt x="21382" y="5355"/>
                      </a:moveTo>
                    </a:path>
                  </a:pathLst>
                </a:custGeom>
                <a:solidFill>
                  <a:schemeClr val="accent4"/>
                </a:solidFill>
                <a:ln w="3175">
                  <a:solidFill>
                    <a:schemeClr val="bg1"/>
                  </a:solidFill>
                </a:ln>
                <a:extLst/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204" name="AutoShape 11"/>
                <p:cNvSpPr>
                  <a:spLocks/>
                </p:cNvSpPr>
                <p:nvPr/>
              </p:nvSpPr>
              <p:spPr bwMode="auto">
                <a:xfrm>
                  <a:off x="3025747" y="3305835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2000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205" name="AutoShape 10"/>
                <p:cNvSpPr>
                  <a:spLocks/>
                </p:cNvSpPr>
                <p:nvPr/>
              </p:nvSpPr>
              <p:spPr bwMode="auto">
                <a:xfrm>
                  <a:off x="3025747" y="2648998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206" name="AutoShape 12"/>
                <p:cNvSpPr>
                  <a:spLocks/>
                </p:cNvSpPr>
                <p:nvPr/>
              </p:nvSpPr>
              <p:spPr bwMode="auto">
                <a:xfrm>
                  <a:off x="3025747" y="4619510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207" name="AutoShape 13"/>
                <p:cNvSpPr>
                  <a:spLocks/>
                </p:cNvSpPr>
                <p:nvPr/>
              </p:nvSpPr>
              <p:spPr bwMode="auto">
                <a:xfrm>
                  <a:off x="3025747" y="3962673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208" name="AutoShape 14"/>
                <p:cNvSpPr>
                  <a:spLocks/>
                </p:cNvSpPr>
                <p:nvPr/>
              </p:nvSpPr>
              <p:spPr bwMode="auto">
                <a:xfrm>
                  <a:off x="4799209" y="350066"/>
                  <a:ext cx="1510726" cy="151072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599" h="21453">
                      <a:moveTo>
                        <a:pt x="20882" y="18121"/>
                      </a:moveTo>
                      <a:lnTo>
                        <a:pt x="3203" y="547"/>
                      </a:lnTo>
                      <a:cubicBezTo>
                        <a:pt x="2668" y="13"/>
                        <a:pt x="1860" y="-147"/>
                        <a:pt x="1159" y="142"/>
                      </a:cubicBezTo>
                      <a:cubicBezTo>
                        <a:pt x="457" y="431"/>
                        <a:pt x="0" y="1111"/>
                        <a:pt x="0" y="1866"/>
                      </a:cubicBezTo>
                      <a:lnTo>
                        <a:pt x="0" y="19588"/>
                      </a:lnTo>
                      <a:cubicBezTo>
                        <a:pt x="0" y="20617"/>
                        <a:pt x="841" y="21453"/>
                        <a:pt x="1877" y="21453"/>
                      </a:cubicBezTo>
                      <a:lnTo>
                        <a:pt x="19704" y="21453"/>
                      </a:lnTo>
                      <a:cubicBezTo>
                        <a:pt x="19710" y="21452"/>
                        <a:pt x="19716" y="21452"/>
                        <a:pt x="19723" y="21453"/>
                      </a:cubicBezTo>
                      <a:cubicBezTo>
                        <a:pt x="20758" y="21453"/>
                        <a:pt x="21599" y="20617"/>
                        <a:pt x="21599" y="19588"/>
                      </a:cubicBezTo>
                      <a:cubicBezTo>
                        <a:pt x="21600" y="18993"/>
                        <a:pt x="21319" y="18463"/>
                        <a:pt x="20882" y="18121"/>
                      </a:cubicBezTo>
                      <a:close/>
                      <a:moveTo>
                        <a:pt x="20882" y="18121"/>
                      </a:move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2" name="Group 195"/>
              <p:cNvGrpSpPr/>
              <p:nvPr/>
            </p:nvGrpSpPr>
            <p:grpSpPr>
              <a:xfrm>
                <a:off x="8483158" y="2408880"/>
                <a:ext cx="229828" cy="313042"/>
                <a:chOff x="2630420" y="263462"/>
                <a:chExt cx="3766135" cy="5129746"/>
              </a:xfrm>
            </p:grpSpPr>
            <p:sp>
              <p:nvSpPr>
                <p:cNvPr id="197" name="AutoShape 8"/>
                <p:cNvSpPr>
                  <a:spLocks/>
                </p:cNvSpPr>
                <p:nvPr/>
              </p:nvSpPr>
              <p:spPr bwMode="auto">
                <a:xfrm>
                  <a:off x="2630420" y="263462"/>
                  <a:ext cx="3766135" cy="512974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382" y="5355"/>
                      </a:moveTo>
                      <a:lnTo>
                        <a:pt x="14306" y="160"/>
                      </a:lnTo>
                      <a:cubicBezTo>
                        <a:pt x="14166" y="58"/>
                        <a:pt x="13977" y="0"/>
                        <a:pt x="13779" y="0"/>
                      </a:cubicBezTo>
                      <a:lnTo>
                        <a:pt x="3724" y="0"/>
                      </a:lnTo>
                      <a:cubicBezTo>
                        <a:pt x="1670" y="0"/>
                        <a:pt x="0" y="1227"/>
                        <a:pt x="0" y="2734"/>
                      </a:cubicBezTo>
                      <a:lnTo>
                        <a:pt x="0" y="18866"/>
                      </a:lnTo>
                      <a:cubicBezTo>
                        <a:pt x="0" y="20373"/>
                        <a:pt x="1670" y="21600"/>
                        <a:pt x="3724" y="21600"/>
                      </a:cubicBezTo>
                      <a:lnTo>
                        <a:pt x="17876" y="21600"/>
                      </a:lnTo>
                      <a:cubicBezTo>
                        <a:pt x="19929" y="21600"/>
                        <a:pt x="21600" y="20373"/>
                        <a:pt x="21600" y="18866"/>
                      </a:cubicBezTo>
                      <a:lnTo>
                        <a:pt x="21600" y="5742"/>
                      </a:lnTo>
                      <a:cubicBezTo>
                        <a:pt x="21600" y="5597"/>
                        <a:pt x="21521" y="5458"/>
                        <a:pt x="21382" y="5355"/>
                      </a:cubicBezTo>
                      <a:close/>
                      <a:moveTo>
                        <a:pt x="21382" y="5355"/>
                      </a:moveTo>
                    </a:path>
                  </a:pathLst>
                </a:custGeom>
                <a:solidFill>
                  <a:schemeClr val="accent4"/>
                </a:solidFill>
                <a:ln w="3175">
                  <a:solidFill>
                    <a:schemeClr val="bg1"/>
                  </a:solidFill>
                </a:ln>
                <a:extLst/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198" name="AutoShape 11"/>
                <p:cNvSpPr>
                  <a:spLocks/>
                </p:cNvSpPr>
                <p:nvPr/>
              </p:nvSpPr>
              <p:spPr bwMode="auto">
                <a:xfrm>
                  <a:off x="3025747" y="3305835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2000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99" name="AutoShape 10"/>
                <p:cNvSpPr>
                  <a:spLocks/>
                </p:cNvSpPr>
                <p:nvPr/>
              </p:nvSpPr>
              <p:spPr bwMode="auto">
                <a:xfrm>
                  <a:off x="3025747" y="2648998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200" name="AutoShape 12"/>
                <p:cNvSpPr>
                  <a:spLocks/>
                </p:cNvSpPr>
                <p:nvPr/>
              </p:nvSpPr>
              <p:spPr bwMode="auto">
                <a:xfrm>
                  <a:off x="3025747" y="4619510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201" name="AutoShape 13"/>
                <p:cNvSpPr>
                  <a:spLocks/>
                </p:cNvSpPr>
                <p:nvPr/>
              </p:nvSpPr>
              <p:spPr bwMode="auto">
                <a:xfrm>
                  <a:off x="3025747" y="3962673"/>
                  <a:ext cx="2495983" cy="26273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0463" y="21600"/>
                      </a:moveTo>
                      <a:lnTo>
                        <a:pt x="1137" y="21600"/>
                      </a:lnTo>
                      <a:cubicBezTo>
                        <a:pt x="509" y="21600"/>
                        <a:pt x="0" y="16762"/>
                        <a:pt x="0" y="10800"/>
                      </a:cubicBezTo>
                      <a:cubicBezTo>
                        <a:pt x="0" y="4838"/>
                        <a:pt x="509" y="0"/>
                        <a:pt x="1137" y="0"/>
                      </a:cubicBezTo>
                      <a:lnTo>
                        <a:pt x="20463" y="0"/>
                      </a:lnTo>
                      <a:cubicBezTo>
                        <a:pt x="21091" y="0"/>
                        <a:pt x="21600" y="4838"/>
                        <a:pt x="21600" y="10800"/>
                      </a:cubicBezTo>
                      <a:cubicBezTo>
                        <a:pt x="21600" y="16762"/>
                        <a:pt x="21091" y="21600"/>
                        <a:pt x="20463" y="21600"/>
                      </a:cubicBezTo>
                      <a:close/>
                      <a:moveTo>
                        <a:pt x="20463" y="21600"/>
                      </a:move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202" name="AutoShape 14"/>
                <p:cNvSpPr>
                  <a:spLocks/>
                </p:cNvSpPr>
                <p:nvPr/>
              </p:nvSpPr>
              <p:spPr bwMode="auto">
                <a:xfrm>
                  <a:off x="4799209" y="350066"/>
                  <a:ext cx="1510726" cy="151072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599" h="21453">
                      <a:moveTo>
                        <a:pt x="20882" y="18121"/>
                      </a:moveTo>
                      <a:lnTo>
                        <a:pt x="3203" y="547"/>
                      </a:lnTo>
                      <a:cubicBezTo>
                        <a:pt x="2668" y="13"/>
                        <a:pt x="1860" y="-147"/>
                        <a:pt x="1159" y="142"/>
                      </a:cubicBezTo>
                      <a:cubicBezTo>
                        <a:pt x="457" y="431"/>
                        <a:pt x="0" y="1111"/>
                        <a:pt x="0" y="1866"/>
                      </a:cubicBezTo>
                      <a:lnTo>
                        <a:pt x="0" y="19588"/>
                      </a:lnTo>
                      <a:cubicBezTo>
                        <a:pt x="0" y="20617"/>
                        <a:pt x="841" y="21453"/>
                        <a:pt x="1877" y="21453"/>
                      </a:cubicBezTo>
                      <a:lnTo>
                        <a:pt x="19704" y="21453"/>
                      </a:lnTo>
                      <a:cubicBezTo>
                        <a:pt x="19710" y="21452"/>
                        <a:pt x="19716" y="21452"/>
                        <a:pt x="19723" y="21453"/>
                      </a:cubicBezTo>
                      <a:cubicBezTo>
                        <a:pt x="20758" y="21453"/>
                        <a:pt x="21599" y="20617"/>
                        <a:pt x="21599" y="19588"/>
                      </a:cubicBezTo>
                      <a:cubicBezTo>
                        <a:pt x="21600" y="18993"/>
                        <a:pt x="21319" y="18463"/>
                        <a:pt x="20882" y="18121"/>
                      </a:cubicBezTo>
                      <a:close/>
                      <a:moveTo>
                        <a:pt x="20882" y="18121"/>
                      </a:move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Cache Synchronization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6338" y="4981433"/>
            <a:ext cx="8431324" cy="914400"/>
          </a:xfrm>
          <a:prstGeom prst="rect">
            <a:avLst/>
          </a:prstGeom>
          <a:solidFill>
            <a:schemeClr val="bg2"/>
          </a:solidFill>
          <a:ln w="12700">
            <a:noFill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defTabSz="45720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600" b="1" smtClean="0">
              <a:latin typeface="+mn-lt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31229" y="1339924"/>
            <a:ext cx="1474630" cy="99724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Cache Node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31229" y="2534702"/>
            <a:ext cx="1474630" cy="99724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Cache Node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31229" y="3733106"/>
            <a:ext cx="1474630" cy="99724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Cache Node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6648714" y="2865935"/>
            <a:ext cx="779930" cy="334778"/>
          </a:xfrm>
          <a:prstGeom prst="rightArrow">
            <a:avLst/>
          </a:prstGeom>
          <a:solidFill>
            <a:schemeClr val="accent5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ight Arrow 21"/>
          <p:cNvSpPr/>
          <p:nvPr/>
        </p:nvSpPr>
        <p:spPr>
          <a:xfrm>
            <a:off x="2175326" y="2865935"/>
            <a:ext cx="779930" cy="334778"/>
          </a:xfrm>
          <a:prstGeom prst="rightArrow">
            <a:avLst/>
          </a:prstGeom>
          <a:solidFill>
            <a:schemeClr val="accent5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ight Arrow 22"/>
          <p:cNvSpPr/>
          <p:nvPr/>
        </p:nvSpPr>
        <p:spPr>
          <a:xfrm>
            <a:off x="4122460" y="2865935"/>
            <a:ext cx="779930" cy="334778"/>
          </a:xfrm>
          <a:prstGeom prst="rightArrow">
            <a:avLst/>
          </a:prstGeom>
          <a:solidFill>
            <a:schemeClr val="accent5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753689" y="5146246"/>
            <a:ext cx="110965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b="1" dirty="0" smtClean="0"/>
              <a:t>Data Sources</a:t>
            </a:r>
            <a:endParaRPr lang="en-CA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677461" y="5023135"/>
            <a:ext cx="147124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b="1" dirty="0" smtClean="0"/>
              <a:t>Real Time Data Replication</a:t>
            </a:r>
            <a:endParaRPr lang="en-CA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962819" y="5146246"/>
            <a:ext cx="147124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b="1" dirty="0" smtClean="0"/>
              <a:t>In Memory Grid</a:t>
            </a:r>
            <a:endParaRPr lang="en-CA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48176" y="5146246"/>
            <a:ext cx="147124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b="1" dirty="0" smtClean="0"/>
              <a:t>Consuming Applications</a:t>
            </a:r>
            <a:endParaRPr lang="en-CA" sz="1600" b="1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671092" y="2164618"/>
            <a:ext cx="1391152" cy="514752"/>
            <a:chOff x="874523" y="1420926"/>
            <a:chExt cx="1705146" cy="630936"/>
          </a:xfrm>
        </p:grpSpPr>
        <p:sp>
          <p:nvSpPr>
            <p:cNvPr id="107" name="AutoShape 95"/>
            <p:cNvSpPr>
              <a:spLocks/>
            </p:cNvSpPr>
            <p:nvPr/>
          </p:nvSpPr>
          <p:spPr bwMode="auto">
            <a:xfrm>
              <a:off x="874523" y="1420926"/>
              <a:ext cx="462685" cy="63093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382" y="5355"/>
                  </a:moveTo>
                  <a:lnTo>
                    <a:pt x="14306" y="160"/>
                  </a:lnTo>
                  <a:cubicBezTo>
                    <a:pt x="14167" y="58"/>
                    <a:pt x="13977" y="0"/>
                    <a:pt x="13779" y="0"/>
                  </a:cubicBezTo>
                  <a:lnTo>
                    <a:pt x="3724" y="0"/>
                  </a:lnTo>
                  <a:cubicBezTo>
                    <a:pt x="1670" y="0"/>
                    <a:pt x="0" y="1226"/>
                    <a:pt x="0" y="2734"/>
                  </a:cubicBezTo>
                  <a:lnTo>
                    <a:pt x="0" y="18866"/>
                  </a:lnTo>
                  <a:cubicBezTo>
                    <a:pt x="0" y="20373"/>
                    <a:pt x="1670" y="21600"/>
                    <a:pt x="3724" y="21600"/>
                  </a:cubicBezTo>
                  <a:lnTo>
                    <a:pt x="17876" y="21600"/>
                  </a:lnTo>
                  <a:cubicBezTo>
                    <a:pt x="19929" y="21600"/>
                    <a:pt x="21600" y="20373"/>
                    <a:pt x="21600" y="18866"/>
                  </a:cubicBezTo>
                  <a:lnTo>
                    <a:pt x="21600" y="5741"/>
                  </a:lnTo>
                  <a:cubicBezTo>
                    <a:pt x="21600" y="5596"/>
                    <a:pt x="21522" y="5458"/>
                    <a:pt x="21382" y="5355"/>
                  </a:cubicBezTo>
                  <a:close/>
                  <a:moveTo>
                    <a:pt x="21382" y="5355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AutoShape 96"/>
            <p:cNvSpPr>
              <a:spLocks/>
            </p:cNvSpPr>
            <p:nvPr/>
          </p:nvSpPr>
          <p:spPr bwMode="auto">
            <a:xfrm>
              <a:off x="1154940" y="1420926"/>
              <a:ext cx="183438" cy="183439"/>
            </a:xfrm>
            <a:custGeom>
              <a:avLst/>
              <a:gdLst/>
              <a:ahLst/>
              <a:cxnLst/>
              <a:rect l="0" t="0" r="r" b="b"/>
              <a:pathLst>
                <a:path w="21600" h="21453">
                  <a:moveTo>
                    <a:pt x="20882" y="18120"/>
                  </a:moveTo>
                  <a:lnTo>
                    <a:pt x="3204" y="548"/>
                  </a:lnTo>
                  <a:cubicBezTo>
                    <a:pt x="2669" y="13"/>
                    <a:pt x="1860" y="-147"/>
                    <a:pt x="1160" y="143"/>
                  </a:cubicBezTo>
                  <a:cubicBezTo>
                    <a:pt x="460" y="433"/>
                    <a:pt x="0" y="1113"/>
                    <a:pt x="0" y="1867"/>
                  </a:cubicBezTo>
                  <a:lnTo>
                    <a:pt x="0" y="19587"/>
                  </a:lnTo>
                  <a:cubicBezTo>
                    <a:pt x="0" y="20617"/>
                    <a:pt x="843" y="21453"/>
                    <a:pt x="1878" y="21453"/>
                  </a:cubicBezTo>
                  <a:lnTo>
                    <a:pt x="19704" y="21453"/>
                  </a:lnTo>
                  <a:cubicBezTo>
                    <a:pt x="19711" y="21451"/>
                    <a:pt x="19718" y="21451"/>
                    <a:pt x="19723" y="21453"/>
                  </a:cubicBezTo>
                  <a:cubicBezTo>
                    <a:pt x="20760" y="21453"/>
                    <a:pt x="21600" y="20617"/>
                    <a:pt x="21600" y="19587"/>
                  </a:cubicBezTo>
                  <a:cubicBezTo>
                    <a:pt x="21599" y="18991"/>
                    <a:pt x="21319" y="18463"/>
                    <a:pt x="20882" y="18120"/>
                  </a:cubicBezTo>
                  <a:close/>
                  <a:moveTo>
                    <a:pt x="20882" y="18120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AutoShape 97"/>
            <p:cNvSpPr>
              <a:spLocks/>
            </p:cNvSpPr>
            <p:nvPr/>
          </p:nvSpPr>
          <p:spPr bwMode="auto">
            <a:xfrm>
              <a:off x="986690" y="1720036"/>
              <a:ext cx="238353" cy="9580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474" y="0"/>
                  </a:moveTo>
                  <a:lnTo>
                    <a:pt x="0" y="0"/>
                  </a:lnTo>
                  <a:lnTo>
                    <a:pt x="0" y="21598"/>
                  </a:lnTo>
                  <a:lnTo>
                    <a:pt x="2270" y="21598"/>
                  </a:lnTo>
                  <a:lnTo>
                    <a:pt x="2270" y="14436"/>
                  </a:lnTo>
                  <a:lnTo>
                    <a:pt x="3556" y="14436"/>
                  </a:lnTo>
                  <a:cubicBezTo>
                    <a:pt x="5536" y="14436"/>
                    <a:pt x="6648" y="12201"/>
                    <a:pt x="6648" y="7103"/>
                  </a:cubicBezTo>
                  <a:cubicBezTo>
                    <a:pt x="6647" y="2147"/>
                    <a:pt x="5350" y="0"/>
                    <a:pt x="3474" y="0"/>
                  </a:cubicBezTo>
                  <a:close/>
                  <a:moveTo>
                    <a:pt x="2653" y="9914"/>
                  </a:moveTo>
                  <a:lnTo>
                    <a:pt x="2270" y="9914"/>
                  </a:lnTo>
                  <a:lnTo>
                    <a:pt x="2270" y="4527"/>
                  </a:lnTo>
                  <a:lnTo>
                    <a:pt x="2653" y="4527"/>
                  </a:lnTo>
                  <a:cubicBezTo>
                    <a:pt x="3532" y="4527"/>
                    <a:pt x="4285" y="4556"/>
                    <a:pt x="4285" y="7277"/>
                  </a:cubicBezTo>
                  <a:cubicBezTo>
                    <a:pt x="4285" y="9914"/>
                    <a:pt x="3474" y="9914"/>
                    <a:pt x="2653" y="9914"/>
                  </a:cubicBezTo>
                  <a:close/>
                  <a:moveTo>
                    <a:pt x="10985" y="0"/>
                  </a:moveTo>
                  <a:lnTo>
                    <a:pt x="7765" y="0"/>
                  </a:lnTo>
                  <a:lnTo>
                    <a:pt x="7765" y="21598"/>
                  </a:lnTo>
                  <a:lnTo>
                    <a:pt x="10985" y="21598"/>
                  </a:lnTo>
                  <a:cubicBezTo>
                    <a:pt x="13406" y="21598"/>
                    <a:pt x="15420" y="16868"/>
                    <a:pt x="15420" y="10799"/>
                  </a:cubicBezTo>
                  <a:cubicBezTo>
                    <a:pt x="15421" y="4726"/>
                    <a:pt x="13417" y="0"/>
                    <a:pt x="10985" y="0"/>
                  </a:cubicBezTo>
                  <a:close/>
                  <a:moveTo>
                    <a:pt x="10546" y="16841"/>
                  </a:moveTo>
                  <a:lnTo>
                    <a:pt x="10036" y="16841"/>
                  </a:lnTo>
                  <a:lnTo>
                    <a:pt x="10036" y="4755"/>
                  </a:lnTo>
                  <a:lnTo>
                    <a:pt x="10569" y="4755"/>
                  </a:lnTo>
                  <a:cubicBezTo>
                    <a:pt x="12028" y="4755"/>
                    <a:pt x="13058" y="6933"/>
                    <a:pt x="13058" y="10801"/>
                  </a:cubicBezTo>
                  <a:cubicBezTo>
                    <a:pt x="13059" y="15010"/>
                    <a:pt x="11900" y="16841"/>
                    <a:pt x="10546" y="16841"/>
                  </a:cubicBezTo>
                  <a:close/>
                  <a:moveTo>
                    <a:pt x="21600" y="4755"/>
                  </a:moveTo>
                  <a:lnTo>
                    <a:pt x="21600" y="2"/>
                  </a:lnTo>
                  <a:lnTo>
                    <a:pt x="16585" y="2"/>
                  </a:lnTo>
                  <a:lnTo>
                    <a:pt x="16585" y="21600"/>
                  </a:lnTo>
                  <a:lnTo>
                    <a:pt x="18855" y="21600"/>
                  </a:lnTo>
                  <a:lnTo>
                    <a:pt x="18855" y="13118"/>
                  </a:lnTo>
                  <a:lnTo>
                    <a:pt x="21344" y="13118"/>
                  </a:lnTo>
                  <a:lnTo>
                    <a:pt x="21344" y="8365"/>
                  </a:lnTo>
                  <a:lnTo>
                    <a:pt x="18855" y="8365"/>
                  </a:lnTo>
                  <a:lnTo>
                    <a:pt x="18855" y="4755"/>
                  </a:lnTo>
                  <a:lnTo>
                    <a:pt x="21600" y="4755"/>
                  </a:lnTo>
                  <a:close/>
                  <a:moveTo>
                    <a:pt x="21600" y="4755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AutoShape 98"/>
            <p:cNvSpPr>
              <a:spLocks/>
            </p:cNvSpPr>
            <p:nvPr/>
          </p:nvSpPr>
          <p:spPr bwMode="auto">
            <a:xfrm>
              <a:off x="1495169" y="1420926"/>
              <a:ext cx="462685" cy="63093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382" y="5355"/>
                  </a:moveTo>
                  <a:lnTo>
                    <a:pt x="14306" y="160"/>
                  </a:lnTo>
                  <a:cubicBezTo>
                    <a:pt x="14167" y="58"/>
                    <a:pt x="13977" y="0"/>
                    <a:pt x="13779" y="0"/>
                  </a:cubicBezTo>
                  <a:lnTo>
                    <a:pt x="3724" y="0"/>
                  </a:lnTo>
                  <a:cubicBezTo>
                    <a:pt x="1670" y="0"/>
                    <a:pt x="0" y="1226"/>
                    <a:pt x="0" y="2734"/>
                  </a:cubicBezTo>
                  <a:lnTo>
                    <a:pt x="0" y="18866"/>
                  </a:lnTo>
                  <a:cubicBezTo>
                    <a:pt x="0" y="20373"/>
                    <a:pt x="1670" y="21600"/>
                    <a:pt x="3724" y="21600"/>
                  </a:cubicBezTo>
                  <a:lnTo>
                    <a:pt x="17876" y="21600"/>
                  </a:lnTo>
                  <a:cubicBezTo>
                    <a:pt x="19929" y="21600"/>
                    <a:pt x="21600" y="20373"/>
                    <a:pt x="21600" y="18866"/>
                  </a:cubicBezTo>
                  <a:lnTo>
                    <a:pt x="21600" y="5741"/>
                  </a:lnTo>
                  <a:cubicBezTo>
                    <a:pt x="21600" y="5596"/>
                    <a:pt x="21522" y="5458"/>
                    <a:pt x="21382" y="5355"/>
                  </a:cubicBezTo>
                  <a:close/>
                  <a:moveTo>
                    <a:pt x="21382" y="5355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AutoShape 99"/>
            <p:cNvSpPr>
              <a:spLocks/>
            </p:cNvSpPr>
            <p:nvPr/>
          </p:nvSpPr>
          <p:spPr bwMode="auto">
            <a:xfrm>
              <a:off x="1775585" y="1420926"/>
              <a:ext cx="183438" cy="183439"/>
            </a:xfrm>
            <a:custGeom>
              <a:avLst/>
              <a:gdLst/>
              <a:ahLst/>
              <a:cxnLst/>
              <a:rect l="0" t="0" r="r" b="b"/>
              <a:pathLst>
                <a:path w="21600" h="21453">
                  <a:moveTo>
                    <a:pt x="20882" y="18120"/>
                  </a:moveTo>
                  <a:lnTo>
                    <a:pt x="3204" y="548"/>
                  </a:lnTo>
                  <a:cubicBezTo>
                    <a:pt x="2669" y="13"/>
                    <a:pt x="1860" y="-147"/>
                    <a:pt x="1160" y="143"/>
                  </a:cubicBezTo>
                  <a:cubicBezTo>
                    <a:pt x="460" y="433"/>
                    <a:pt x="0" y="1113"/>
                    <a:pt x="0" y="1867"/>
                  </a:cubicBezTo>
                  <a:lnTo>
                    <a:pt x="0" y="19587"/>
                  </a:lnTo>
                  <a:cubicBezTo>
                    <a:pt x="0" y="20617"/>
                    <a:pt x="843" y="21453"/>
                    <a:pt x="1878" y="21453"/>
                  </a:cubicBezTo>
                  <a:lnTo>
                    <a:pt x="19704" y="21453"/>
                  </a:lnTo>
                  <a:cubicBezTo>
                    <a:pt x="19711" y="21451"/>
                    <a:pt x="19718" y="21451"/>
                    <a:pt x="19723" y="21453"/>
                  </a:cubicBezTo>
                  <a:cubicBezTo>
                    <a:pt x="20760" y="21453"/>
                    <a:pt x="21600" y="20617"/>
                    <a:pt x="21600" y="19587"/>
                  </a:cubicBezTo>
                  <a:cubicBezTo>
                    <a:pt x="21599" y="18991"/>
                    <a:pt x="21319" y="18463"/>
                    <a:pt x="20882" y="18120"/>
                  </a:cubicBezTo>
                  <a:close/>
                  <a:moveTo>
                    <a:pt x="20882" y="18120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AutoShape 100"/>
            <p:cNvSpPr>
              <a:spLocks/>
            </p:cNvSpPr>
            <p:nvPr/>
          </p:nvSpPr>
          <p:spPr bwMode="auto">
            <a:xfrm>
              <a:off x="1588640" y="1720036"/>
              <a:ext cx="280416" cy="1028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733" y="671"/>
                  </a:moveTo>
                  <a:lnTo>
                    <a:pt x="0" y="671"/>
                  </a:lnTo>
                  <a:lnTo>
                    <a:pt x="0" y="20929"/>
                  </a:lnTo>
                  <a:lnTo>
                    <a:pt x="2733" y="20929"/>
                  </a:lnTo>
                  <a:cubicBezTo>
                    <a:pt x="4788" y="20929"/>
                    <a:pt x="6498" y="16492"/>
                    <a:pt x="6498" y="10800"/>
                  </a:cubicBezTo>
                  <a:cubicBezTo>
                    <a:pt x="6498" y="5104"/>
                    <a:pt x="4798" y="671"/>
                    <a:pt x="2733" y="671"/>
                  </a:cubicBezTo>
                  <a:close/>
                  <a:moveTo>
                    <a:pt x="2360" y="16467"/>
                  </a:moveTo>
                  <a:lnTo>
                    <a:pt x="1926" y="16467"/>
                  </a:lnTo>
                  <a:lnTo>
                    <a:pt x="1926" y="5131"/>
                  </a:lnTo>
                  <a:lnTo>
                    <a:pt x="2379" y="5131"/>
                  </a:lnTo>
                  <a:cubicBezTo>
                    <a:pt x="3618" y="5131"/>
                    <a:pt x="4492" y="7174"/>
                    <a:pt x="4492" y="10802"/>
                  </a:cubicBezTo>
                  <a:cubicBezTo>
                    <a:pt x="4493" y="14749"/>
                    <a:pt x="3510" y="16467"/>
                    <a:pt x="2360" y="16467"/>
                  </a:cubicBezTo>
                  <a:close/>
                  <a:moveTo>
                    <a:pt x="11213" y="0"/>
                  </a:moveTo>
                  <a:cubicBezTo>
                    <a:pt x="9080" y="0"/>
                    <a:pt x="7113" y="4297"/>
                    <a:pt x="7113" y="10425"/>
                  </a:cubicBezTo>
                  <a:cubicBezTo>
                    <a:pt x="7113" y="16981"/>
                    <a:pt x="8834" y="21600"/>
                    <a:pt x="11213" y="21600"/>
                  </a:cubicBezTo>
                  <a:cubicBezTo>
                    <a:pt x="13592" y="21600"/>
                    <a:pt x="15312" y="16979"/>
                    <a:pt x="15312" y="10425"/>
                  </a:cubicBezTo>
                  <a:cubicBezTo>
                    <a:pt x="15312" y="4299"/>
                    <a:pt x="13346" y="0"/>
                    <a:pt x="11213" y="0"/>
                  </a:cubicBezTo>
                  <a:close/>
                  <a:moveTo>
                    <a:pt x="11213" y="16494"/>
                  </a:moveTo>
                  <a:cubicBezTo>
                    <a:pt x="10062" y="16494"/>
                    <a:pt x="9119" y="13945"/>
                    <a:pt x="9119" y="10453"/>
                  </a:cubicBezTo>
                  <a:cubicBezTo>
                    <a:pt x="9119" y="7657"/>
                    <a:pt x="10062" y="5104"/>
                    <a:pt x="11213" y="5104"/>
                  </a:cubicBezTo>
                  <a:cubicBezTo>
                    <a:pt x="12364" y="5104"/>
                    <a:pt x="13307" y="7657"/>
                    <a:pt x="13307" y="10453"/>
                  </a:cubicBezTo>
                  <a:cubicBezTo>
                    <a:pt x="13307" y="13945"/>
                    <a:pt x="12364" y="16494"/>
                    <a:pt x="11213" y="16494"/>
                  </a:cubicBezTo>
                  <a:close/>
                  <a:moveTo>
                    <a:pt x="19909" y="5237"/>
                  </a:moveTo>
                  <a:cubicBezTo>
                    <a:pt x="20568" y="5237"/>
                    <a:pt x="21207" y="6014"/>
                    <a:pt x="21600" y="7469"/>
                  </a:cubicBezTo>
                  <a:lnTo>
                    <a:pt x="21600" y="1154"/>
                  </a:lnTo>
                  <a:cubicBezTo>
                    <a:pt x="21030" y="510"/>
                    <a:pt x="20460" y="133"/>
                    <a:pt x="19841" y="133"/>
                  </a:cubicBezTo>
                  <a:cubicBezTo>
                    <a:pt x="18799" y="133"/>
                    <a:pt x="17746" y="1368"/>
                    <a:pt x="17019" y="3412"/>
                  </a:cubicBezTo>
                  <a:cubicBezTo>
                    <a:pt x="16311" y="5398"/>
                    <a:pt x="15927" y="8058"/>
                    <a:pt x="15927" y="10826"/>
                  </a:cubicBezTo>
                  <a:cubicBezTo>
                    <a:pt x="15927" y="13835"/>
                    <a:pt x="16301" y="16465"/>
                    <a:pt x="17117" y="18481"/>
                  </a:cubicBezTo>
                  <a:cubicBezTo>
                    <a:pt x="17884" y="20391"/>
                    <a:pt x="18867" y="21465"/>
                    <a:pt x="19899" y="21465"/>
                  </a:cubicBezTo>
                  <a:cubicBezTo>
                    <a:pt x="20499" y="21465"/>
                    <a:pt x="20961" y="21062"/>
                    <a:pt x="21599" y="20524"/>
                  </a:cubicBezTo>
                  <a:lnTo>
                    <a:pt x="21599" y="14210"/>
                  </a:lnTo>
                  <a:cubicBezTo>
                    <a:pt x="21196" y="15525"/>
                    <a:pt x="20567" y="16357"/>
                    <a:pt x="19939" y="16357"/>
                  </a:cubicBezTo>
                  <a:cubicBezTo>
                    <a:pt x="18739" y="16357"/>
                    <a:pt x="17933" y="14049"/>
                    <a:pt x="17933" y="10851"/>
                  </a:cubicBezTo>
                  <a:cubicBezTo>
                    <a:pt x="17933" y="7710"/>
                    <a:pt x="18729" y="5237"/>
                    <a:pt x="19909" y="5237"/>
                  </a:cubicBezTo>
                  <a:close/>
                  <a:moveTo>
                    <a:pt x="19909" y="5237"/>
                  </a:moveTo>
                </a:path>
              </a:pathLst>
            </a:custGeom>
            <a:solidFill>
              <a:srgbClr val="E6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AutoShape 101"/>
            <p:cNvSpPr>
              <a:spLocks/>
            </p:cNvSpPr>
            <p:nvPr/>
          </p:nvSpPr>
          <p:spPr bwMode="auto">
            <a:xfrm>
              <a:off x="2115814" y="1420926"/>
              <a:ext cx="462685" cy="63093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382" y="5355"/>
                  </a:moveTo>
                  <a:lnTo>
                    <a:pt x="14306" y="160"/>
                  </a:lnTo>
                  <a:cubicBezTo>
                    <a:pt x="14167" y="58"/>
                    <a:pt x="13977" y="0"/>
                    <a:pt x="13779" y="0"/>
                  </a:cubicBezTo>
                  <a:lnTo>
                    <a:pt x="3724" y="0"/>
                  </a:lnTo>
                  <a:cubicBezTo>
                    <a:pt x="1670" y="0"/>
                    <a:pt x="0" y="1226"/>
                    <a:pt x="0" y="2734"/>
                  </a:cubicBezTo>
                  <a:lnTo>
                    <a:pt x="0" y="18866"/>
                  </a:lnTo>
                  <a:cubicBezTo>
                    <a:pt x="0" y="20373"/>
                    <a:pt x="1670" y="21600"/>
                    <a:pt x="3724" y="21600"/>
                  </a:cubicBezTo>
                  <a:lnTo>
                    <a:pt x="17876" y="21600"/>
                  </a:lnTo>
                  <a:cubicBezTo>
                    <a:pt x="19929" y="21600"/>
                    <a:pt x="21600" y="20373"/>
                    <a:pt x="21600" y="18866"/>
                  </a:cubicBezTo>
                  <a:lnTo>
                    <a:pt x="21600" y="5741"/>
                  </a:lnTo>
                  <a:cubicBezTo>
                    <a:pt x="21600" y="5596"/>
                    <a:pt x="21522" y="5458"/>
                    <a:pt x="21382" y="5355"/>
                  </a:cubicBezTo>
                  <a:close/>
                  <a:moveTo>
                    <a:pt x="21382" y="5355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AutoShape 102"/>
            <p:cNvSpPr>
              <a:spLocks/>
            </p:cNvSpPr>
            <p:nvPr/>
          </p:nvSpPr>
          <p:spPr bwMode="auto">
            <a:xfrm>
              <a:off x="2396231" y="1420926"/>
              <a:ext cx="183438" cy="183439"/>
            </a:xfrm>
            <a:custGeom>
              <a:avLst/>
              <a:gdLst/>
              <a:ahLst/>
              <a:cxnLst/>
              <a:rect l="0" t="0" r="r" b="b"/>
              <a:pathLst>
                <a:path w="21600" h="21453">
                  <a:moveTo>
                    <a:pt x="20882" y="18120"/>
                  </a:moveTo>
                  <a:lnTo>
                    <a:pt x="3204" y="548"/>
                  </a:lnTo>
                  <a:cubicBezTo>
                    <a:pt x="2669" y="13"/>
                    <a:pt x="1860" y="-147"/>
                    <a:pt x="1160" y="143"/>
                  </a:cubicBezTo>
                  <a:cubicBezTo>
                    <a:pt x="460" y="433"/>
                    <a:pt x="0" y="1113"/>
                    <a:pt x="0" y="1867"/>
                  </a:cubicBezTo>
                  <a:lnTo>
                    <a:pt x="0" y="19587"/>
                  </a:lnTo>
                  <a:cubicBezTo>
                    <a:pt x="0" y="20617"/>
                    <a:pt x="842" y="21453"/>
                    <a:pt x="1877" y="21453"/>
                  </a:cubicBezTo>
                  <a:lnTo>
                    <a:pt x="19704" y="21453"/>
                  </a:lnTo>
                  <a:cubicBezTo>
                    <a:pt x="19711" y="21451"/>
                    <a:pt x="19717" y="21451"/>
                    <a:pt x="19723" y="21453"/>
                  </a:cubicBezTo>
                  <a:cubicBezTo>
                    <a:pt x="20760" y="21453"/>
                    <a:pt x="21600" y="20617"/>
                    <a:pt x="21600" y="19587"/>
                  </a:cubicBezTo>
                  <a:cubicBezTo>
                    <a:pt x="21600" y="18991"/>
                    <a:pt x="21320" y="18463"/>
                    <a:pt x="20882" y="18120"/>
                  </a:cubicBezTo>
                  <a:close/>
                  <a:moveTo>
                    <a:pt x="20882" y="18120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AutoShape 103"/>
            <p:cNvSpPr>
              <a:spLocks/>
            </p:cNvSpPr>
            <p:nvPr/>
          </p:nvSpPr>
          <p:spPr bwMode="auto">
            <a:xfrm>
              <a:off x="2227981" y="1720036"/>
              <a:ext cx="241859" cy="100483"/>
            </a:xfrm>
            <a:custGeom>
              <a:avLst/>
              <a:gdLst/>
              <a:ahLst/>
              <a:cxnLst/>
              <a:rect l="0" t="0" r="r" b="b"/>
              <a:pathLst>
                <a:path w="21599" h="21600">
                  <a:moveTo>
                    <a:pt x="8716" y="541"/>
                  </a:moveTo>
                  <a:lnTo>
                    <a:pt x="5973" y="541"/>
                  </a:lnTo>
                  <a:lnTo>
                    <a:pt x="4665" y="5843"/>
                  </a:lnTo>
                  <a:lnTo>
                    <a:pt x="3356" y="541"/>
                  </a:lnTo>
                  <a:lnTo>
                    <a:pt x="614" y="541"/>
                  </a:lnTo>
                  <a:lnTo>
                    <a:pt x="3356" y="10090"/>
                  </a:lnTo>
                  <a:lnTo>
                    <a:pt x="0" y="21053"/>
                  </a:lnTo>
                  <a:lnTo>
                    <a:pt x="2697" y="21053"/>
                  </a:lnTo>
                  <a:lnTo>
                    <a:pt x="4665" y="14361"/>
                  </a:lnTo>
                  <a:lnTo>
                    <a:pt x="6463" y="21053"/>
                  </a:lnTo>
                  <a:lnTo>
                    <a:pt x="9148" y="21053"/>
                  </a:lnTo>
                  <a:lnTo>
                    <a:pt x="5974" y="10090"/>
                  </a:lnTo>
                  <a:lnTo>
                    <a:pt x="8716" y="541"/>
                  </a:lnTo>
                  <a:close/>
                  <a:moveTo>
                    <a:pt x="12136" y="541"/>
                  </a:moveTo>
                  <a:lnTo>
                    <a:pt x="9905" y="541"/>
                  </a:lnTo>
                  <a:lnTo>
                    <a:pt x="9905" y="21051"/>
                  </a:lnTo>
                  <a:lnTo>
                    <a:pt x="14809" y="21051"/>
                  </a:lnTo>
                  <a:lnTo>
                    <a:pt x="14809" y="16534"/>
                  </a:lnTo>
                  <a:lnTo>
                    <a:pt x="12135" y="16534"/>
                  </a:lnTo>
                  <a:lnTo>
                    <a:pt x="12135" y="541"/>
                  </a:lnTo>
                  <a:close/>
                  <a:moveTo>
                    <a:pt x="19483" y="8538"/>
                  </a:moveTo>
                  <a:lnTo>
                    <a:pt x="18914" y="8131"/>
                  </a:lnTo>
                  <a:cubicBezTo>
                    <a:pt x="18527" y="7833"/>
                    <a:pt x="17925" y="7370"/>
                    <a:pt x="17925" y="6171"/>
                  </a:cubicBezTo>
                  <a:cubicBezTo>
                    <a:pt x="17925" y="5030"/>
                    <a:pt x="18471" y="4460"/>
                    <a:pt x="18880" y="4460"/>
                  </a:cubicBezTo>
                  <a:cubicBezTo>
                    <a:pt x="19426" y="4460"/>
                    <a:pt x="19950" y="5002"/>
                    <a:pt x="20359" y="5819"/>
                  </a:cubicBezTo>
                  <a:lnTo>
                    <a:pt x="21247" y="1685"/>
                  </a:lnTo>
                  <a:cubicBezTo>
                    <a:pt x="20484" y="652"/>
                    <a:pt x="19426" y="0"/>
                    <a:pt x="18561" y="0"/>
                  </a:cubicBezTo>
                  <a:cubicBezTo>
                    <a:pt x="16844" y="0"/>
                    <a:pt x="15602" y="2717"/>
                    <a:pt x="15602" y="6883"/>
                  </a:cubicBezTo>
                  <a:cubicBezTo>
                    <a:pt x="15602" y="10854"/>
                    <a:pt x="16524" y="11724"/>
                    <a:pt x="17924" y="12674"/>
                  </a:cubicBezTo>
                  <a:cubicBezTo>
                    <a:pt x="18402" y="13000"/>
                    <a:pt x="19278" y="13521"/>
                    <a:pt x="19278" y="15015"/>
                  </a:cubicBezTo>
                  <a:cubicBezTo>
                    <a:pt x="19278" y="16456"/>
                    <a:pt x="18720" y="17084"/>
                    <a:pt x="18197" y="17084"/>
                  </a:cubicBezTo>
                  <a:cubicBezTo>
                    <a:pt x="17434" y="17084"/>
                    <a:pt x="16775" y="16130"/>
                    <a:pt x="16217" y="14962"/>
                  </a:cubicBezTo>
                  <a:lnTo>
                    <a:pt x="15261" y="19259"/>
                  </a:lnTo>
                  <a:cubicBezTo>
                    <a:pt x="16138" y="20729"/>
                    <a:pt x="17195" y="21600"/>
                    <a:pt x="18277" y="21600"/>
                  </a:cubicBezTo>
                  <a:cubicBezTo>
                    <a:pt x="19142" y="21600"/>
                    <a:pt x="20040" y="21030"/>
                    <a:pt x="20712" y="19666"/>
                  </a:cubicBezTo>
                  <a:cubicBezTo>
                    <a:pt x="21395" y="18281"/>
                    <a:pt x="21599" y="16184"/>
                    <a:pt x="21599" y="14147"/>
                  </a:cubicBezTo>
                  <a:cubicBezTo>
                    <a:pt x="21600" y="10824"/>
                    <a:pt x="20679" y="9381"/>
                    <a:pt x="19483" y="8538"/>
                  </a:cubicBezTo>
                  <a:close/>
                  <a:moveTo>
                    <a:pt x="19483" y="8538"/>
                  </a:moveTo>
                </a:path>
              </a:pathLst>
            </a:custGeom>
            <a:solidFill>
              <a:srgbClr val="E6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873562" y="2564200"/>
            <a:ext cx="411724" cy="471833"/>
            <a:chOff x="5382342" y="4709374"/>
            <a:chExt cx="92839" cy="215051"/>
          </a:xfrm>
        </p:grpSpPr>
        <p:grpSp>
          <p:nvGrpSpPr>
            <p:cNvPr id="117" name="Group 435"/>
            <p:cNvGrpSpPr/>
            <p:nvPr/>
          </p:nvGrpSpPr>
          <p:grpSpPr bwMode="gray">
            <a:xfrm flipH="1">
              <a:off x="5382342" y="4709374"/>
              <a:ext cx="92839" cy="94401"/>
              <a:chOff x="3492500" y="3251200"/>
              <a:chExt cx="814388" cy="709789"/>
            </a:xfrm>
          </p:grpSpPr>
          <p:sp>
            <p:nvSpPr>
              <p:cNvPr id="130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31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32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33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34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grpSp>
          <p:nvGrpSpPr>
            <p:cNvPr id="118" name="Group 436"/>
            <p:cNvGrpSpPr/>
            <p:nvPr/>
          </p:nvGrpSpPr>
          <p:grpSpPr bwMode="gray">
            <a:xfrm flipH="1">
              <a:off x="5382342" y="4769699"/>
              <a:ext cx="92839" cy="94401"/>
              <a:chOff x="3492500" y="3251200"/>
              <a:chExt cx="814388" cy="709789"/>
            </a:xfrm>
          </p:grpSpPr>
          <p:sp>
            <p:nvSpPr>
              <p:cNvPr id="125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26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27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28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29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grpSp>
          <p:nvGrpSpPr>
            <p:cNvPr id="119" name="Group 437"/>
            <p:cNvGrpSpPr/>
            <p:nvPr/>
          </p:nvGrpSpPr>
          <p:grpSpPr bwMode="gray">
            <a:xfrm flipH="1">
              <a:off x="5382342" y="4830024"/>
              <a:ext cx="92839" cy="94401"/>
              <a:chOff x="3492500" y="3251200"/>
              <a:chExt cx="814388" cy="709789"/>
            </a:xfrm>
          </p:grpSpPr>
          <p:sp>
            <p:nvSpPr>
              <p:cNvPr id="120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21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22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23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24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671092" y="3238500"/>
            <a:ext cx="1391152" cy="514752"/>
            <a:chOff x="874523" y="1420926"/>
            <a:chExt cx="1705146" cy="630936"/>
          </a:xfrm>
        </p:grpSpPr>
        <p:sp>
          <p:nvSpPr>
            <p:cNvPr id="136" name="AutoShape 95"/>
            <p:cNvSpPr>
              <a:spLocks/>
            </p:cNvSpPr>
            <p:nvPr/>
          </p:nvSpPr>
          <p:spPr bwMode="auto">
            <a:xfrm>
              <a:off x="874523" y="1420926"/>
              <a:ext cx="462685" cy="63093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382" y="5355"/>
                  </a:moveTo>
                  <a:lnTo>
                    <a:pt x="14306" y="160"/>
                  </a:lnTo>
                  <a:cubicBezTo>
                    <a:pt x="14167" y="58"/>
                    <a:pt x="13977" y="0"/>
                    <a:pt x="13779" y="0"/>
                  </a:cubicBezTo>
                  <a:lnTo>
                    <a:pt x="3724" y="0"/>
                  </a:lnTo>
                  <a:cubicBezTo>
                    <a:pt x="1670" y="0"/>
                    <a:pt x="0" y="1226"/>
                    <a:pt x="0" y="2734"/>
                  </a:cubicBezTo>
                  <a:lnTo>
                    <a:pt x="0" y="18866"/>
                  </a:lnTo>
                  <a:cubicBezTo>
                    <a:pt x="0" y="20373"/>
                    <a:pt x="1670" y="21600"/>
                    <a:pt x="3724" y="21600"/>
                  </a:cubicBezTo>
                  <a:lnTo>
                    <a:pt x="17876" y="21600"/>
                  </a:lnTo>
                  <a:cubicBezTo>
                    <a:pt x="19929" y="21600"/>
                    <a:pt x="21600" y="20373"/>
                    <a:pt x="21600" y="18866"/>
                  </a:cubicBezTo>
                  <a:lnTo>
                    <a:pt x="21600" y="5741"/>
                  </a:lnTo>
                  <a:cubicBezTo>
                    <a:pt x="21600" y="5596"/>
                    <a:pt x="21522" y="5458"/>
                    <a:pt x="21382" y="5355"/>
                  </a:cubicBezTo>
                  <a:close/>
                  <a:moveTo>
                    <a:pt x="21382" y="5355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AutoShape 96"/>
            <p:cNvSpPr>
              <a:spLocks/>
            </p:cNvSpPr>
            <p:nvPr/>
          </p:nvSpPr>
          <p:spPr bwMode="auto">
            <a:xfrm>
              <a:off x="1154940" y="1420926"/>
              <a:ext cx="183438" cy="183439"/>
            </a:xfrm>
            <a:custGeom>
              <a:avLst/>
              <a:gdLst/>
              <a:ahLst/>
              <a:cxnLst/>
              <a:rect l="0" t="0" r="r" b="b"/>
              <a:pathLst>
                <a:path w="21600" h="21453">
                  <a:moveTo>
                    <a:pt x="20882" y="18120"/>
                  </a:moveTo>
                  <a:lnTo>
                    <a:pt x="3204" y="548"/>
                  </a:lnTo>
                  <a:cubicBezTo>
                    <a:pt x="2669" y="13"/>
                    <a:pt x="1860" y="-147"/>
                    <a:pt x="1160" y="143"/>
                  </a:cubicBezTo>
                  <a:cubicBezTo>
                    <a:pt x="460" y="433"/>
                    <a:pt x="0" y="1113"/>
                    <a:pt x="0" y="1867"/>
                  </a:cubicBezTo>
                  <a:lnTo>
                    <a:pt x="0" y="19587"/>
                  </a:lnTo>
                  <a:cubicBezTo>
                    <a:pt x="0" y="20617"/>
                    <a:pt x="843" y="21453"/>
                    <a:pt x="1878" y="21453"/>
                  </a:cubicBezTo>
                  <a:lnTo>
                    <a:pt x="19704" y="21453"/>
                  </a:lnTo>
                  <a:cubicBezTo>
                    <a:pt x="19711" y="21451"/>
                    <a:pt x="19718" y="21451"/>
                    <a:pt x="19723" y="21453"/>
                  </a:cubicBezTo>
                  <a:cubicBezTo>
                    <a:pt x="20760" y="21453"/>
                    <a:pt x="21600" y="20617"/>
                    <a:pt x="21600" y="19587"/>
                  </a:cubicBezTo>
                  <a:cubicBezTo>
                    <a:pt x="21599" y="18991"/>
                    <a:pt x="21319" y="18463"/>
                    <a:pt x="20882" y="18120"/>
                  </a:cubicBezTo>
                  <a:close/>
                  <a:moveTo>
                    <a:pt x="20882" y="18120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AutoShape 97"/>
            <p:cNvSpPr>
              <a:spLocks/>
            </p:cNvSpPr>
            <p:nvPr/>
          </p:nvSpPr>
          <p:spPr bwMode="auto">
            <a:xfrm>
              <a:off x="986690" y="1720036"/>
              <a:ext cx="238353" cy="9580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474" y="0"/>
                  </a:moveTo>
                  <a:lnTo>
                    <a:pt x="0" y="0"/>
                  </a:lnTo>
                  <a:lnTo>
                    <a:pt x="0" y="21598"/>
                  </a:lnTo>
                  <a:lnTo>
                    <a:pt x="2270" y="21598"/>
                  </a:lnTo>
                  <a:lnTo>
                    <a:pt x="2270" y="14436"/>
                  </a:lnTo>
                  <a:lnTo>
                    <a:pt x="3556" y="14436"/>
                  </a:lnTo>
                  <a:cubicBezTo>
                    <a:pt x="5536" y="14436"/>
                    <a:pt x="6648" y="12201"/>
                    <a:pt x="6648" y="7103"/>
                  </a:cubicBezTo>
                  <a:cubicBezTo>
                    <a:pt x="6647" y="2147"/>
                    <a:pt x="5350" y="0"/>
                    <a:pt x="3474" y="0"/>
                  </a:cubicBezTo>
                  <a:close/>
                  <a:moveTo>
                    <a:pt x="2653" y="9914"/>
                  </a:moveTo>
                  <a:lnTo>
                    <a:pt x="2270" y="9914"/>
                  </a:lnTo>
                  <a:lnTo>
                    <a:pt x="2270" y="4527"/>
                  </a:lnTo>
                  <a:lnTo>
                    <a:pt x="2653" y="4527"/>
                  </a:lnTo>
                  <a:cubicBezTo>
                    <a:pt x="3532" y="4527"/>
                    <a:pt x="4285" y="4556"/>
                    <a:pt x="4285" y="7277"/>
                  </a:cubicBezTo>
                  <a:cubicBezTo>
                    <a:pt x="4285" y="9914"/>
                    <a:pt x="3474" y="9914"/>
                    <a:pt x="2653" y="9914"/>
                  </a:cubicBezTo>
                  <a:close/>
                  <a:moveTo>
                    <a:pt x="10985" y="0"/>
                  </a:moveTo>
                  <a:lnTo>
                    <a:pt x="7765" y="0"/>
                  </a:lnTo>
                  <a:lnTo>
                    <a:pt x="7765" y="21598"/>
                  </a:lnTo>
                  <a:lnTo>
                    <a:pt x="10985" y="21598"/>
                  </a:lnTo>
                  <a:cubicBezTo>
                    <a:pt x="13406" y="21598"/>
                    <a:pt x="15420" y="16868"/>
                    <a:pt x="15420" y="10799"/>
                  </a:cubicBezTo>
                  <a:cubicBezTo>
                    <a:pt x="15421" y="4726"/>
                    <a:pt x="13417" y="0"/>
                    <a:pt x="10985" y="0"/>
                  </a:cubicBezTo>
                  <a:close/>
                  <a:moveTo>
                    <a:pt x="10546" y="16841"/>
                  </a:moveTo>
                  <a:lnTo>
                    <a:pt x="10036" y="16841"/>
                  </a:lnTo>
                  <a:lnTo>
                    <a:pt x="10036" y="4755"/>
                  </a:lnTo>
                  <a:lnTo>
                    <a:pt x="10569" y="4755"/>
                  </a:lnTo>
                  <a:cubicBezTo>
                    <a:pt x="12028" y="4755"/>
                    <a:pt x="13058" y="6933"/>
                    <a:pt x="13058" y="10801"/>
                  </a:cubicBezTo>
                  <a:cubicBezTo>
                    <a:pt x="13059" y="15010"/>
                    <a:pt x="11900" y="16841"/>
                    <a:pt x="10546" y="16841"/>
                  </a:cubicBezTo>
                  <a:close/>
                  <a:moveTo>
                    <a:pt x="21600" y="4755"/>
                  </a:moveTo>
                  <a:lnTo>
                    <a:pt x="21600" y="2"/>
                  </a:lnTo>
                  <a:lnTo>
                    <a:pt x="16585" y="2"/>
                  </a:lnTo>
                  <a:lnTo>
                    <a:pt x="16585" y="21600"/>
                  </a:lnTo>
                  <a:lnTo>
                    <a:pt x="18855" y="21600"/>
                  </a:lnTo>
                  <a:lnTo>
                    <a:pt x="18855" y="13118"/>
                  </a:lnTo>
                  <a:lnTo>
                    <a:pt x="21344" y="13118"/>
                  </a:lnTo>
                  <a:lnTo>
                    <a:pt x="21344" y="8365"/>
                  </a:lnTo>
                  <a:lnTo>
                    <a:pt x="18855" y="8365"/>
                  </a:lnTo>
                  <a:lnTo>
                    <a:pt x="18855" y="4755"/>
                  </a:lnTo>
                  <a:lnTo>
                    <a:pt x="21600" y="4755"/>
                  </a:lnTo>
                  <a:close/>
                  <a:moveTo>
                    <a:pt x="21600" y="4755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AutoShape 98"/>
            <p:cNvSpPr>
              <a:spLocks/>
            </p:cNvSpPr>
            <p:nvPr/>
          </p:nvSpPr>
          <p:spPr bwMode="auto">
            <a:xfrm>
              <a:off x="1495169" y="1420926"/>
              <a:ext cx="462685" cy="63093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382" y="5355"/>
                  </a:moveTo>
                  <a:lnTo>
                    <a:pt x="14306" y="160"/>
                  </a:lnTo>
                  <a:cubicBezTo>
                    <a:pt x="14167" y="58"/>
                    <a:pt x="13977" y="0"/>
                    <a:pt x="13779" y="0"/>
                  </a:cubicBezTo>
                  <a:lnTo>
                    <a:pt x="3724" y="0"/>
                  </a:lnTo>
                  <a:cubicBezTo>
                    <a:pt x="1670" y="0"/>
                    <a:pt x="0" y="1226"/>
                    <a:pt x="0" y="2734"/>
                  </a:cubicBezTo>
                  <a:lnTo>
                    <a:pt x="0" y="18866"/>
                  </a:lnTo>
                  <a:cubicBezTo>
                    <a:pt x="0" y="20373"/>
                    <a:pt x="1670" y="21600"/>
                    <a:pt x="3724" y="21600"/>
                  </a:cubicBezTo>
                  <a:lnTo>
                    <a:pt x="17876" y="21600"/>
                  </a:lnTo>
                  <a:cubicBezTo>
                    <a:pt x="19929" y="21600"/>
                    <a:pt x="21600" y="20373"/>
                    <a:pt x="21600" y="18866"/>
                  </a:cubicBezTo>
                  <a:lnTo>
                    <a:pt x="21600" y="5741"/>
                  </a:lnTo>
                  <a:cubicBezTo>
                    <a:pt x="21600" y="5596"/>
                    <a:pt x="21522" y="5458"/>
                    <a:pt x="21382" y="5355"/>
                  </a:cubicBezTo>
                  <a:close/>
                  <a:moveTo>
                    <a:pt x="21382" y="5355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AutoShape 99"/>
            <p:cNvSpPr>
              <a:spLocks/>
            </p:cNvSpPr>
            <p:nvPr/>
          </p:nvSpPr>
          <p:spPr bwMode="auto">
            <a:xfrm>
              <a:off x="1775585" y="1420926"/>
              <a:ext cx="183438" cy="183439"/>
            </a:xfrm>
            <a:custGeom>
              <a:avLst/>
              <a:gdLst/>
              <a:ahLst/>
              <a:cxnLst/>
              <a:rect l="0" t="0" r="r" b="b"/>
              <a:pathLst>
                <a:path w="21600" h="21453">
                  <a:moveTo>
                    <a:pt x="20882" y="18120"/>
                  </a:moveTo>
                  <a:lnTo>
                    <a:pt x="3204" y="548"/>
                  </a:lnTo>
                  <a:cubicBezTo>
                    <a:pt x="2669" y="13"/>
                    <a:pt x="1860" y="-147"/>
                    <a:pt x="1160" y="143"/>
                  </a:cubicBezTo>
                  <a:cubicBezTo>
                    <a:pt x="460" y="433"/>
                    <a:pt x="0" y="1113"/>
                    <a:pt x="0" y="1867"/>
                  </a:cubicBezTo>
                  <a:lnTo>
                    <a:pt x="0" y="19587"/>
                  </a:lnTo>
                  <a:cubicBezTo>
                    <a:pt x="0" y="20617"/>
                    <a:pt x="843" y="21453"/>
                    <a:pt x="1878" y="21453"/>
                  </a:cubicBezTo>
                  <a:lnTo>
                    <a:pt x="19704" y="21453"/>
                  </a:lnTo>
                  <a:cubicBezTo>
                    <a:pt x="19711" y="21451"/>
                    <a:pt x="19718" y="21451"/>
                    <a:pt x="19723" y="21453"/>
                  </a:cubicBezTo>
                  <a:cubicBezTo>
                    <a:pt x="20760" y="21453"/>
                    <a:pt x="21600" y="20617"/>
                    <a:pt x="21600" y="19587"/>
                  </a:cubicBezTo>
                  <a:cubicBezTo>
                    <a:pt x="21599" y="18991"/>
                    <a:pt x="21319" y="18463"/>
                    <a:pt x="20882" y="18120"/>
                  </a:cubicBezTo>
                  <a:close/>
                  <a:moveTo>
                    <a:pt x="20882" y="18120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" name="AutoShape 100"/>
            <p:cNvSpPr>
              <a:spLocks/>
            </p:cNvSpPr>
            <p:nvPr/>
          </p:nvSpPr>
          <p:spPr bwMode="auto">
            <a:xfrm>
              <a:off x="1588640" y="1720036"/>
              <a:ext cx="280416" cy="1028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733" y="671"/>
                  </a:moveTo>
                  <a:lnTo>
                    <a:pt x="0" y="671"/>
                  </a:lnTo>
                  <a:lnTo>
                    <a:pt x="0" y="20929"/>
                  </a:lnTo>
                  <a:lnTo>
                    <a:pt x="2733" y="20929"/>
                  </a:lnTo>
                  <a:cubicBezTo>
                    <a:pt x="4788" y="20929"/>
                    <a:pt x="6498" y="16492"/>
                    <a:pt x="6498" y="10800"/>
                  </a:cubicBezTo>
                  <a:cubicBezTo>
                    <a:pt x="6498" y="5104"/>
                    <a:pt x="4798" y="671"/>
                    <a:pt x="2733" y="671"/>
                  </a:cubicBezTo>
                  <a:close/>
                  <a:moveTo>
                    <a:pt x="2360" y="16467"/>
                  </a:moveTo>
                  <a:lnTo>
                    <a:pt x="1926" y="16467"/>
                  </a:lnTo>
                  <a:lnTo>
                    <a:pt x="1926" y="5131"/>
                  </a:lnTo>
                  <a:lnTo>
                    <a:pt x="2379" y="5131"/>
                  </a:lnTo>
                  <a:cubicBezTo>
                    <a:pt x="3618" y="5131"/>
                    <a:pt x="4492" y="7174"/>
                    <a:pt x="4492" y="10802"/>
                  </a:cubicBezTo>
                  <a:cubicBezTo>
                    <a:pt x="4493" y="14749"/>
                    <a:pt x="3510" y="16467"/>
                    <a:pt x="2360" y="16467"/>
                  </a:cubicBezTo>
                  <a:close/>
                  <a:moveTo>
                    <a:pt x="11213" y="0"/>
                  </a:moveTo>
                  <a:cubicBezTo>
                    <a:pt x="9080" y="0"/>
                    <a:pt x="7113" y="4297"/>
                    <a:pt x="7113" y="10425"/>
                  </a:cubicBezTo>
                  <a:cubicBezTo>
                    <a:pt x="7113" y="16981"/>
                    <a:pt x="8834" y="21600"/>
                    <a:pt x="11213" y="21600"/>
                  </a:cubicBezTo>
                  <a:cubicBezTo>
                    <a:pt x="13592" y="21600"/>
                    <a:pt x="15312" y="16979"/>
                    <a:pt x="15312" y="10425"/>
                  </a:cubicBezTo>
                  <a:cubicBezTo>
                    <a:pt x="15312" y="4299"/>
                    <a:pt x="13346" y="0"/>
                    <a:pt x="11213" y="0"/>
                  </a:cubicBezTo>
                  <a:close/>
                  <a:moveTo>
                    <a:pt x="11213" y="16494"/>
                  </a:moveTo>
                  <a:cubicBezTo>
                    <a:pt x="10062" y="16494"/>
                    <a:pt x="9119" y="13945"/>
                    <a:pt x="9119" y="10453"/>
                  </a:cubicBezTo>
                  <a:cubicBezTo>
                    <a:pt x="9119" y="7657"/>
                    <a:pt x="10062" y="5104"/>
                    <a:pt x="11213" y="5104"/>
                  </a:cubicBezTo>
                  <a:cubicBezTo>
                    <a:pt x="12364" y="5104"/>
                    <a:pt x="13307" y="7657"/>
                    <a:pt x="13307" y="10453"/>
                  </a:cubicBezTo>
                  <a:cubicBezTo>
                    <a:pt x="13307" y="13945"/>
                    <a:pt x="12364" y="16494"/>
                    <a:pt x="11213" y="16494"/>
                  </a:cubicBezTo>
                  <a:close/>
                  <a:moveTo>
                    <a:pt x="19909" y="5237"/>
                  </a:moveTo>
                  <a:cubicBezTo>
                    <a:pt x="20568" y="5237"/>
                    <a:pt x="21207" y="6014"/>
                    <a:pt x="21600" y="7469"/>
                  </a:cubicBezTo>
                  <a:lnTo>
                    <a:pt x="21600" y="1154"/>
                  </a:lnTo>
                  <a:cubicBezTo>
                    <a:pt x="21030" y="510"/>
                    <a:pt x="20460" y="133"/>
                    <a:pt x="19841" y="133"/>
                  </a:cubicBezTo>
                  <a:cubicBezTo>
                    <a:pt x="18799" y="133"/>
                    <a:pt x="17746" y="1368"/>
                    <a:pt x="17019" y="3412"/>
                  </a:cubicBezTo>
                  <a:cubicBezTo>
                    <a:pt x="16311" y="5398"/>
                    <a:pt x="15927" y="8058"/>
                    <a:pt x="15927" y="10826"/>
                  </a:cubicBezTo>
                  <a:cubicBezTo>
                    <a:pt x="15927" y="13835"/>
                    <a:pt x="16301" y="16465"/>
                    <a:pt x="17117" y="18481"/>
                  </a:cubicBezTo>
                  <a:cubicBezTo>
                    <a:pt x="17884" y="20391"/>
                    <a:pt x="18867" y="21465"/>
                    <a:pt x="19899" y="21465"/>
                  </a:cubicBezTo>
                  <a:cubicBezTo>
                    <a:pt x="20499" y="21465"/>
                    <a:pt x="20961" y="21062"/>
                    <a:pt x="21599" y="20524"/>
                  </a:cubicBezTo>
                  <a:lnTo>
                    <a:pt x="21599" y="14210"/>
                  </a:lnTo>
                  <a:cubicBezTo>
                    <a:pt x="21196" y="15525"/>
                    <a:pt x="20567" y="16357"/>
                    <a:pt x="19939" y="16357"/>
                  </a:cubicBezTo>
                  <a:cubicBezTo>
                    <a:pt x="18739" y="16357"/>
                    <a:pt x="17933" y="14049"/>
                    <a:pt x="17933" y="10851"/>
                  </a:cubicBezTo>
                  <a:cubicBezTo>
                    <a:pt x="17933" y="7710"/>
                    <a:pt x="18729" y="5237"/>
                    <a:pt x="19909" y="5237"/>
                  </a:cubicBezTo>
                  <a:close/>
                  <a:moveTo>
                    <a:pt x="19909" y="5237"/>
                  </a:moveTo>
                </a:path>
              </a:pathLst>
            </a:custGeom>
            <a:solidFill>
              <a:srgbClr val="E6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AutoShape 101"/>
            <p:cNvSpPr>
              <a:spLocks/>
            </p:cNvSpPr>
            <p:nvPr/>
          </p:nvSpPr>
          <p:spPr bwMode="auto">
            <a:xfrm>
              <a:off x="2115814" y="1420926"/>
              <a:ext cx="462685" cy="63093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382" y="5355"/>
                  </a:moveTo>
                  <a:lnTo>
                    <a:pt x="14306" y="160"/>
                  </a:lnTo>
                  <a:cubicBezTo>
                    <a:pt x="14167" y="58"/>
                    <a:pt x="13977" y="0"/>
                    <a:pt x="13779" y="0"/>
                  </a:cubicBezTo>
                  <a:lnTo>
                    <a:pt x="3724" y="0"/>
                  </a:lnTo>
                  <a:cubicBezTo>
                    <a:pt x="1670" y="0"/>
                    <a:pt x="0" y="1226"/>
                    <a:pt x="0" y="2734"/>
                  </a:cubicBezTo>
                  <a:lnTo>
                    <a:pt x="0" y="18866"/>
                  </a:lnTo>
                  <a:cubicBezTo>
                    <a:pt x="0" y="20373"/>
                    <a:pt x="1670" y="21600"/>
                    <a:pt x="3724" y="21600"/>
                  </a:cubicBezTo>
                  <a:lnTo>
                    <a:pt x="17876" y="21600"/>
                  </a:lnTo>
                  <a:cubicBezTo>
                    <a:pt x="19929" y="21600"/>
                    <a:pt x="21600" y="20373"/>
                    <a:pt x="21600" y="18866"/>
                  </a:cubicBezTo>
                  <a:lnTo>
                    <a:pt x="21600" y="5741"/>
                  </a:lnTo>
                  <a:cubicBezTo>
                    <a:pt x="21600" y="5596"/>
                    <a:pt x="21522" y="5458"/>
                    <a:pt x="21382" y="5355"/>
                  </a:cubicBezTo>
                  <a:close/>
                  <a:moveTo>
                    <a:pt x="21382" y="5355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AutoShape 102"/>
            <p:cNvSpPr>
              <a:spLocks/>
            </p:cNvSpPr>
            <p:nvPr/>
          </p:nvSpPr>
          <p:spPr bwMode="auto">
            <a:xfrm>
              <a:off x="2396231" y="1420926"/>
              <a:ext cx="183438" cy="183439"/>
            </a:xfrm>
            <a:custGeom>
              <a:avLst/>
              <a:gdLst/>
              <a:ahLst/>
              <a:cxnLst/>
              <a:rect l="0" t="0" r="r" b="b"/>
              <a:pathLst>
                <a:path w="21600" h="21453">
                  <a:moveTo>
                    <a:pt x="20882" y="18120"/>
                  </a:moveTo>
                  <a:lnTo>
                    <a:pt x="3204" y="548"/>
                  </a:lnTo>
                  <a:cubicBezTo>
                    <a:pt x="2669" y="13"/>
                    <a:pt x="1860" y="-147"/>
                    <a:pt x="1160" y="143"/>
                  </a:cubicBezTo>
                  <a:cubicBezTo>
                    <a:pt x="460" y="433"/>
                    <a:pt x="0" y="1113"/>
                    <a:pt x="0" y="1867"/>
                  </a:cubicBezTo>
                  <a:lnTo>
                    <a:pt x="0" y="19587"/>
                  </a:lnTo>
                  <a:cubicBezTo>
                    <a:pt x="0" y="20617"/>
                    <a:pt x="842" y="21453"/>
                    <a:pt x="1877" y="21453"/>
                  </a:cubicBezTo>
                  <a:lnTo>
                    <a:pt x="19704" y="21453"/>
                  </a:lnTo>
                  <a:cubicBezTo>
                    <a:pt x="19711" y="21451"/>
                    <a:pt x="19717" y="21451"/>
                    <a:pt x="19723" y="21453"/>
                  </a:cubicBezTo>
                  <a:cubicBezTo>
                    <a:pt x="20760" y="21453"/>
                    <a:pt x="21600" y="20617"/>
                    <a:pt x="21600" y="19587"/>
                  </a:cubicBezTo>
                  <a:cubicBezTo>
                    <a:pt x="21600" y="18991"/>
                    <a:pt x="21320" y="18463"/>
                    <a:pt x="20882" y="18120"/>
                  </a:cubicBezTo>
                  <a:close/>
                  <a:moveTo>
                    <a:pt x="20882" y="18120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AutoShape 103"/>
            <p:cNvSpPr>
              <a:spLocks/>
            </p:cNvSpPr>
            <p:nvPr/>
          </p:nvSpPr>
          <p:spPr bwMode="auto">
            <a:xfrm>
              <a:off x="2227981" y="1720036"/>
              <a:ext cx="241859" cy="100483"/>
            </a:xfrm>
            <a:custGeom>
              <a:avLst/>
              <a:gdLst/>
              <a:ahLst/>
              <a:cxnLst/>
              <a:rect l="0" t="0" r="r" b="b"/>
              <a:pathLst>
                <a:path w="21599" h="21600">
                  <a:moveTo>
                    <a:pt x="8716" y="541"/>
                  </a:moveTo>
                  <a:lnTo>
                    <a:pt x="5973" y="541"/>
                  </a:lnTo>
                  <a:lnTo>
                    <a:pt x="4665" y="5843"/>
                  </a:lnTo>
                  <a:lnTo>
                    <a:pt x="3356" y="541"/>
                  </a:lnTo>
                  <a:lnTo>
                    <a:pt x="614" y="541"/>
                  </a:lnTo>
                  <a:lnTo>
                    <a:pt x="3356" y="10090"/>
                  </a:lnTo>
                  <a:lnTo>
                    <a:pt x="0" y="21053"/>
                  </a:lnTo>
                  <a:lnTo>
                    <a:pt x="2697" y="21053"/>
                  </a:lnTo>
                  <a:lnTo>
                    <a:pt x="4665" y="14361"/>
                  </a:lnTo>
                  <a:lnTo>
                    <a:pt x="6463" y="21053"/>
                  </a:lnTo>
                  <a:lnTo>
                    <a:pt x="9148" y="21053"/>
                  </a:lnTo>
                  <a:lnTo>
                    <a:pt x="5974" y="10090"/>
                  </a:lnTo>
                  <a:lnTo>
                    <a:pt x="8716" y="541"/>
                  </a:lnTo>
                  <a:close/>
                  <a:moveTo>
                    <a:pt x="12136" y="541"/>
                  </a:moveTo>
                  <a:lnTo>
                    <a:pt x="9905" y="541"/>
                  </a:lnTo>
                  <a:lnTo>
                    <a:pt x="9905" y="21051"/>
                  </a:lnTo>
                  <a:lnTo>
                    <a:pt x="14809" y="21051"/>
                  </a:lnTo>
                  <a:lnTo>
                    <a:pt x="14809" y="16534"/>
                  </a:lnTo>
                  <a:lnTo>
                    <a:pt x="12135" y="16534"/>
                  </a:lnTo>
                  <a:lnTo>
                    <a:pt x="12135" y="541"/>
                  </a:lnTo>
                  <a:close/>
                  <a:moveTo>
                    <a:pt x="19483" y="8538"/>
                  </a:moveTo>
                  <a:lnTo>
                    <a:pt x="18914" y="8131"/>
                  </a:lnTo>
                  <a:cubicBezTo>
                    <a:pt x="18527" y="7833"/>
                    <a:pt x="17925" y="7370"/>
                    <a:pt x="17925" y="6171"/>
                  </a:cubicBezTo>
                  <a:cubicBezTo>
                    <a:pt x="17925" y="5030"/>
                    <a:pt x="18471" y="4460"/>
                    <a:pt x="18880" y="4460"/>
                  </a:cubicBezTo>
                  <a:cubicBezTo>
                    <a:pt x="19426" y="4460"/>
                    <a:pt x="19950" y="5002"/>
                    <a:pt x="20359" y="5819"/>
                  </a:cubicBezTo>
                  <a:lnTo>
                    <a:pt x="21247" y="1685"/>
                  </a:lnTo>
                  <a:cubicBezTo>
                    <a:pt x="20484" y="652"/>
                    <a:pt x="19426" y="0"/>
                    <a:pt x="18561" y="0"/>
                  </a:cubicBezTo>
                  <a:cubicBezTo>
                    <a:pt x="16844" y="0"/>
                    <a:pt x="15602" y="2717"/>
                    <a:pt x="15602" y="6883"/>
                  </a:cubicBezTo>
                  <a:cubicBezTo>
                    <a:pt x="15602" y="10854"/>
                    <a:pt x="16524" y="11724"/>
                    <a:pt x="17924" y="12674"/>
                  </a:cubicBezTo>
                  <a:cubicBezTo>
                    <a:pt x="18402" y="13000"/>
                    <a:pt x="19278" y="13521"/>
                    <a:pt x="19278" y="15015"/>
                  </a:cubicBezTo>
                  <a:cubicBezTo>
                    <a:pt x="19278" y="16456"/>
                    <a:pt x="18720" y="17084"/>
                    <a:pt x="18197" y="17084"/>
                  </a:cubicBezTo>
                  <a:cubicBezTo>
                    <a:pt x="17434" y="17084"/>
                    <a:pt x="16775" y="16130"/>
                    <a:pt x="16217" y="14962"/>
                  </a:cubicBezTo>
                  <a:lnTo>
                    <a:pt x="15261" y="19259"/>
                  </a:lnTo>
                  <a:cubicBezTo>
                    <a:pt x="16138" y="20729"/>
                    <a:pt x="17195" y="21600"/>
                    <a:pt x="18277" y="21600"/>
                  </a:cubicBezTo>
                  <a:cubicBezTo>
                    <a:pt x="19142" y="21600"/>
                    <a:pt x="20040" y="21030"/>
                    <a:pt x="20712" y="19666"/>
                  </a:cubicBezTo>
                  <a:cubicBezTo>
                    <a:pt x="21395" y="18281"/>
                    <a:pt x="21599" y="16184"/>
                    <a:pt x="21599" y="14147"/>
                  </a:cubicBezTo>
                  <a:cubicBezTo>
                    <a:pt x="21600" y="10824"/>
                    <a:pt x="20679" y="9381"/>
                    <a:pt x="19483" y="8538"/>
                  </a:cubicBezTo>
                  <a:close/>
                  <a:moveTo>
                    <a:pt x="19483" y="8538"/>
                  </a:moveTo>
                </a:path>
              </a:pathLst>
            </a:custGeom>
            <a:solidFill>
              <a:srgbClr val="E6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873562" y="3638082"/>
            <a:ext cx="411724" cy="471833"/>
            <a:chOff x="5382342" y="4709374"/>
            <a:chExt cx="92839" cy="215051"/>
          </a:xfrm>
        </p:grpSpPr>
        <p:grpSp>
          <p:nvGrpSpPr>
            <p:cNvPr id="146" name="Group 435"/>
            <p:cNvGrpSpPr/>
            <p:nvPr/>
          </p:nvGrpSpPr>
          <p:grpSpPr bwMode="gray">
            <a:xfrm flipH="1">
              <a:off x="5382342" y="4709374"/>
              <a:ext cx="92839" cy="94401"/>
              <a:chOff x="3492500" y="3251200"/>
              <a:chExt cx="814388" cy="709789"/>
            </a:xfrm>
          </p:grpSpPr>
          <p:sp>
            <p:nvSpPr>
              <p:cNvPr id="159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60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61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62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63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grpSp>
          <p:nvGrpSpPr>
            <p:cNvPr id="147" name="Group 436"/>
            <p:cNvGrpSpPr/>
            <p:nvPr/>
          </p:nvGrpSpPr>
          <p:grpSpPr bwMode="gray">
            <a:xfrm flipH="1">
              <a:off x="5382342" y="4769699"/>
              <a:ext cx="92839" cy="94401"/>
              <a:chOff x="3492500" y="3251200"/>
              <a:chExt cx="814388" cy="709789"/>
            </a:xfrm>
          </p:grpSpPr>
          <p:sp>
            <p:nvSpPr>
              <p:cNvPr id="154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55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56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57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58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grpSp>
          <p:nvGrpSpPr>
            <p:cNvPr id="148" name="Group 437"/>
            <p:cNvGrpSpPr/>
            <p:nvPr/>
          </p:nvGrpSpPr>
          <p:grpSpPr bwMode="gray">
            <a:xfrm flipH="1">
              <a:off x="5382342" y="4830024"/>
              <a:ext cx="92839" cy="94401"/>
              <a:chOff x="3492500" y="3251200"/>
              <a:chExt cx="814388" cy="709789"/>
            </a:xfrm>
          </p:grpSpPr>
          <p:sp>
            <p:nvSpPr>
              <p:cNvPr id="149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50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51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52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153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3167391" y="2682809"/>
            <a:ext cx="673912" cy="673912"/>
            <a:chOff x="3434091" y="2682809"/>
            <a:chExt cx="673912" cy="673912"/>
          </a:xfrm>
        </p:grpSpPr>
        <p:sp>
          <p:nvSpPr>
            <p:cNvPr id="77" name="AutoShape 68"/>
            <p:cNvSpPr>
              <a:spLocks/>
            </p:cNvSpPr>
            <p:nvPr/>
          </p:nvSpPr>
          <p:spPr bwMode="auto">
            <a:xfrm>
              <a:off x="3434091" y="2682809"/>
              <a:ext cx="673912" cy="67391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938"/>
                  </a:moveTo>
                  <a:cubicBezTo>
                    <a:pt x="0" y="1315"/>
                    <a:pt x="1315" y="0"/>
                    <a:pt x="2938" y="0"/>
                  </a:cubicBezTo>
                  <a:lnTo>
                    <a:pt x="18662" y="0"/>
                  </a:lnTo>
                  <a:cubicBezTo>
                    <a:pt x="20285" y="0"/>
                    <a:pt x="21600" y="1315"/>
                    <a:pt x="21600" y="2938"/>
                  </a:cubicBezTo>
                  <a:lnTo>
                    <a:pt x="21600" y="18662"/>
                  </a:lnTo>
                  <a:cubicBezTo>
                    <a:pt x="21600" y="20285"/>
                    <a:pt x="20285" y="21600"/>
                    <a:pt x="18662" y="21600"/>
                  </a:cubicBezTo>
                  <a:lnTo>
                    <a:pt x="0" y="21600"/>
                  </a:lnTo>
                  <a:lnTo>
                    <a:pt x="0" y="2938"/>
                  </a:lnTo>
                  <a:close/>
                  <a:moveTo>
                    <a:pt x="0" y="2938"/>
                  </a:moveTo>
                </a:path>
              </a:pathLst>
            </a:custGeom>
            <a:solidFill>
              <a:srgbClr val="BCBDC0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AutoShape 69"/>
            <p:cNvSpPr>
              <a:spLocks/>
            </p:cNvSpPr>
            <p:nvPr/>
          </p:nvSpPr>
          <p:spPr bwMode="auto">
            <a:xfrm>
              <a:off x="3471531" y="2720249"/>
              <a:ext cx="120743" cy="1207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ED1C24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AutoShape 70"/>
            <p:cNvSpPr>
              <a:spLocks/>
            </p:cNvSpPr>
            <p:nvPr/>
          </p:nvSpPr>
          <p:spPr bwMode="auto">
            <a:xfrm>
              <a:off x="3628777" y="2720249"/>
              <a:ext cx="120743" cy="1207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254EA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AutoShape 71"/>
            <p:cNvSpPr>
              <a:spLocks/>
            </p:cNvSpPr>
            <p:nvPr/>
          </p:nvSpPr>
          <p:spPr bwMode="auto">
            <a:xfrm>
              <a:off x="3786023" y="2720249"/>
              <a:ext cx="120743" cy="1207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D400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AutoShape 72"/>
            <p:cNvSpPr>
              <a:spLocks/>
            </p:cNvSpPr>
            <p:nvPr/>
          </p:nvSpPr>
          <p:spPr bwMode="auto">
            <a:xfrm>
              <a:off x="3943269" y="2720249"/>
              <a:ext cx="120743" cy="1207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AutoShape 73"/>
            <p:cNvSpPr>
              <a:spLocks/>
            </p:cNvSpPr>
            <p:nvPr/>
          </p:nvSpPr>
          <p:spPr bwMode="auto">
            <a:xfrm>
              <a:off x="3471531" y="2899958"/>
              <a:ext cx="470803" cy="21902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51" y="0"/>
                  </a:moveTo>
                  <a:lnTo>
                    <a:pt x="0" y="0"/>
                  </a:lnTo>
                  <a:lnTo>
                    <a:pt x="0" y="7782"/>
                  </a:lnTo>
                  <a:lnTo>
                    <a:pt x="736" y="7782"/>
                  </a:lnTo>
                  <a:cubicBezTo>
                    <a:pt x="1881" y="7782"/>
                    <a:pt x="2786" y="6502"/>
                    <a:pt x="2786" y="3849"/>
                  </a:cubicBezTo>
                  <a:cubicBezTo>
                    <a:pt x="2786" y="1259"/>
                    <a:pt x="1862" y="0"/>
                    <a:pt x="751" y="0"/>
                  </a:cubicBezTo>
                  <a:close/>
                  <a:moveTo>
                    <a:pt x="611" y="6894"/>
                  </a:moveTo>
                  <a:lnTo>
                    <a:pt x="452" y="6894"/>
                  </a:lnTo>
                  <a:lnTo>
                    <a:pt x="452" y="888"/>
                  </a:lnTo>
                  <a:lnTo>
                    <a:pt x="611" y="888"/>
                  </a:lnTo>
                  <a:cubicBezTo>
                    <a:pt x="1535" y="888"/>
                    <a:pt x="2334" y="1620"/>
                    <a:pt x="2334" y="3891"/>
                  </a:cubicBezTo>
                  <a:cubicBezTo>
                    <a:pt x="2334" y="6151"/>
                    <a:pt x="1535" y="6894"/>
                    <a:pt x="611" y="6894"/>
                  </a:cubicBezTo>
                  <a:close/>
                  <a:moveTo>
                    <a:pt x="5301" y="7783"/>
                  </a:moveTo>
                  <a:lnTo>
                    <a:pt x="5301" y="2952"/>
                  </a:lnTo>
                  <a:lnTo>
                    <a:pt x="4868" y="2952"/>
                  </a:lnTo>
                  <a:lnTo>
                    <a:pt x="4868" y="3758"/>
                  </a:lnTo>
                  <a:lnTo>
                    <a:pt x="4858" y="3758"/>
                  </a:lnTo>
                  <a:cubicBezTo>
                    <a:pt x="4680" y="3179"/>
                    <a:pt x="4411" y="2808"/>
                    <a:pt x="4079" y="2808"/>
                  </a:cubicBezTo>
                  <a:cubicBezTo>
                    <a:pt x="3425" y="2808"/>
                    <a:pt x="3015" y="4015"/>
                    <a:pt x="3015" y="5336"/>
                  </a:cubicBezTo>
                  <a:cubicBezTo>
                    <a:pt x="3015" y="6719"/>
                    <a:pt x="3405" y="7948"/>
                    <a:pt x="4093" y="7948"/>
                  </a:cubicBezTo>
                  <a:cubicBezTo>
                    <a:pt x="4416" y="7948"/>
                    <a:pt x="4685" y="7576"/>
                    <a:pt x="4858" y="7029"/>
                  </a:cubicBezTo>
                  <a:lnTo>
                    <a:pt x="4868" y="7029"/>
                  </a:lnTo>
                  <a:lnTo>
                    <a:pt x="4868" y="7783"/>
                  </a:lnTo>
                  <a:lnTo>
                    <a:pt x="5301" y="7783"/>
                  </a:lnTo>
                  <a:close/>
                  <a:moveTo>
                    <a:pt x="4160" y="7122"/>
                  </a:moveTo>
                  <a:cubicBezTo>
                    <a:pt x="3703" y="7122"/>
                    <a:pt x="3448" y="6276"/>
                    <a:pt x="3448" y="5367"/>
                  </a:cubicBezTo>
                  <a:cubicBezTo>
                    <a:pt x="3448" y="4469"/>
                    <a:pt x="3713" y="3633"/>
                    <a:pt x="4160" y="3633"/>
                  </a:cubicBezTo>
                  <a:cubicBezTo>
                    <a:pt x="4627" y="3633"/>
                    <a:pt x="4892" y="4427"/>
                    <a:pt x="4892" y="5367"/>
                  </a:cubicBezTo>
                  <a:cubicBezTo>
                    <a:pt x="4892" y="6316"/>
                    <a:pt x="4632" y="7122"/>
                    <a:pt x="4160" y="7122"/>
                  </a:cubicBezTo>
                  <a:close/>
                  <a:moveTo>
                    <a:pt x="5925" y="7783"/>
                  </a:moveTo>
                  <a:lnTo>
                    <a:pt x="6358" y="7783"/>
                  </a:lnTo>
                  <a:lnTo>
                    <a:pt x="6358" y="3819"/>
                  </a:lnTo>
                  <a:lnTo>
                    <a:pt x="6782" y="3819"/>
                  </a:lnTo>
                  <a:lnTo>
                    <a:pt x="6782" y="2952"/>
                  </a:lnTo>
                  <a:lnTo>
                    <a:pt x="6358" y="2952"/>
                  </a:lnTo>
                  <a:lnTo>
                    <a:pt x="6358" y="1104"/>
                  </a:lnTo>
                  <a:lnTo>
                    <a:pt x="5925" y="1104"/>
                  </a:lnTo>
                  <a:lnTo>
                    <a:pt x="5925" y="2952"/>
                  </a:lnTo>
                  <a:lnTo>
                    <a:pt x="5689" y="2952"/>
                  </a:lnTo>
                  <a:lnTo>
                    <a:pt x="5689" y="3819"/>
                  </a:lnTo>
                  <a:lnTo>
                    <a:pt x="5925" y="3819"/>
                  </a:lnTo>
                  <a:lnTo>
                    <a:pt x="5925" y="7783"/>
                  </a:lnTo>
                  <a:close/>
                  <a:moveTo>
                    <a:pt x="9129" y="7783"/>
                  </a:moveTo>
                  <a:lnTo>
                    <a:pt x="9129" y="2952"/>
                  </a:lnTo>
                  <a:lnTo>
                    <a:pt x="8696" y="2952"/>
                  </a:lnTo>
                  <a:lnTo>
                    <a:pt x="8696" y="3758"/>
                  </a:lnTo>
                  <a:lnTo>
                    <a:pt x="8687" y="3758"/>
                  </a:lnTo>
                  <a:cubicBezTo>
                    <a:pt x="8509" y="3179"/>
                    <a:pt x="8239" y="2808"/>
                    <a:pt x="7907" y="2808"/>
                  </a:cubicBezTo>
                  <a:cubicBezTo>
                    <a:pt x="7253" y="2808"/>
                    <a:pt x="6844" y="4015"/>
                    <a:pt x="6844" y="5336"/>
                  </a:cubicBezTo>
                  <a:cubicBezTo>
                    <a:pt x="6844" y="6719"/>
                    <a:pt x="7234" y="7948"/>
                    <a:pt x="7922" y="7948"/>
                  </a:cubicBezTo>
                  <a:cubicBezTo>
                    <a:pt x="8244" y="7948"/>
                    <a:pt x="8514" y="7576"/>
                    <a:pt x="8687" y="7029"/>
                  </a:cubicBezTo>
                  <a:lnTo>
                    <a:pt x="8696" y="7029"/>
                  </a:lnTo>
                  <a:lnTo>
                    <a:pt x="8696" y="7783"/>
                  </a:lnTo>
                  <a:lnTo>
                    <a:pt x="9129" y="7783"/>
                  </a:lnTo>
                  <a:close/>
                  <a:moveTo>
                    <a:pt x="7989" y="7122"/>
                  </a:moveTo>
                  <a:cubicBezTo>
                    <a:pt x="7532" y="7122"/>
                    <a:pt x="7277" y="6276"/>
                    <a:pt x="7277" y="5367"/>
                  </a:cubicBezTo>
                  <a:cubicBezTo>
                    <a:pt x="7277" y="4469"/>
                    <a:pt x="7542" y="3633"/>
                    <a:pt x="7989" y="3633"/>
                  </a:cubicBezTo>
                  <a:cubicBezTo>
                    <a:pt x="8455" y="3633"/>
                    <a:pt x="8720" y="4427"/>
                    <a:pt x="8720" y="5367"/>
                  </a:cubicBezTo>
                  <a:cubicBezTo>
                    <a:pt x="8720" y="6316"/>
                    <a:pt x="8460" y="7122"/>
                    <a:pt x="7989" y="7122"/>
                  </a:cubicBezTo>
                  <a:close/>
                  <a:moveTo>
                    <a:pt x="2021" y="13271"/>
                  </a:moveTo>
                  <a:cubicBezTo>
                    <a:pt x="2021" y="12528"/>
                    <a:pt x="1848" y="11795"/>
                    <a:pt x="1544" y="11413"/>
                  </a:cubicBezTo>
                  <a:cubicBezTo>
                    <a:pt x="1256" y="11062"/>
                    <a:pt x="909" y="11052"/>
                    <a:pt x="587" y="11052"/>
                  </a:cubicBezTo>
                  <a:lnTo>
                    <a:pt x="38" y="11052"/>
                  </a:lnTo>
                  <a:lnTo>
                    <a:pt x="38" y="18834"/>
                  </a:lnTo>
                  <a:lnTo>
                    <a:pt x="490" y="18834"/>
                  </a:lnTo>
                  <a:lnTo>
                    <a:pt x="490" y="15542"/>
                  </a:lnTo>
                  <a:lnTo>
                    <a:pt x="678" y="15542"/>
                  </a:lnTo>
                  <a:lnTo>
                    <a:pt x="1746" y="18834"/>
                  </a:lnTo>
                  <a:lnTo>
                    <a:pt x="2295" y="18834"/>
                  </a:lnTo>
                  <a:lnTo>
                    <a:pt x="1149" y="15449"/>
                  </a:lnTo>
                  <a:cubicBezTo>
                    <a:pt x="1675" y="15314"/>
                    <a:pt x="2021" y="14386"/>
                    <a:pt x="2021" y="13271"/>
                  </a:cubicBezTo>
                  <a:close/>
                  <a:moveTo>
                    <a:pt x="635" y="14736"/>
                  </a:moveTo>
                  <a:lnTo>
                    <a:pt x="491" y="14736"/>
                  </a:lnTo>
                  <a:lnTo>
                    <a:pt x="491" y="11919"/>
                  </a:lnTo>
                  <a:lnTo>
                    <a:pt x="611" y="11919"/>
                  </a:lnTo>
                  <a:cubicBezTo>
                    <a:pt x="1059" y="11919"/>
                    <a:pt x="1598" y="12094"/>
                    <a:pt x="1598" y="13313"/>
                  </a:cubicBezTo>
                  <a:cubicBezTo>
                    <a:pt x="1597" y="14551"/>
                    <a:pt x="1097" y="14736"/>
                    <a:pt x="635" y="14736"/>
                  </a:cubicBezTo>
                  <a:close/>
                  <a:moveTo>
                    <a:pt x="3526" y="13859"/>
                  </a:moveTo>
                  <a:cubicBezTo>
                    <a:pt x="2799" y="13859"/>
                    <a:pt x="2429" y="14974"/>
                    <a:pt x="2429" y="16460"/>
                  </a:cubicBezTo>
                  <a:cubicBezTo>
                    <a:pt x="2429" y="17884"/>
                    <a:pt x="2847" y="18998"/>
                    <a:pt x="3536" y="18998"/>
                  </a:cubicBezTo>
                  <a:cubicBezTo>
                    <a:pt x="3974" y="18998"/>
                    <a:pt x="4368" y="18514"/>
                    <a:pt x="4580" y="17677"/>
                  </a:cubicBezTo>
                  <a:lnTo>
                    <a:pt x="4214" y="17233"/>
                  </a:lnTo>
                  <a:cubicBezTo>
                    <a:pt x="4051" y="17812"/>
                    <a:pt x="3873" y="18173"/>
                    <a:pt x="3541" y="18173"/>
                  </a:cubicBezTo>
                  <a:cubicBezTo>
                    <a:pt x="3127" y="18173"/>
                    <a:pt x="2867" y="17398"/>
                    <a:pt x="2862" y="16572"/>
                  </a:cubicBezTo>
                  <a:lnTo>
                    <a:pt x="4580" y="16572"/>
                  </a:lnTo>
                  <a:lnTo>
                    <a:pt x="4580" y="16429"/>
                  </a:lnTo>
                  <a:cubicBezTo>
                    <a:pt x="4579" y="14995"/>
                    <a:pt x="4243" y="13859"/>
                    <a:pt x="3526" y="13859"/>
                  </a:cubicBezTo>
                  <a:close/>
                  <a:moveTo>
                    <a:pt x="2886" y="15872"/>
                  </a:moveTo>
                  <a:cubicBezTo>
                    <a:pt x="2938" y="15181"/>
                    <a:pt x="3189" y="14663"/>
                    <a:pt x="3526" y="14663"/>
                  </a:cubicBezTo>
                  <a:cubicBezTo>
                    <a:pt x="3872" y="14663"/>
                    <a:pt x="4093" y="15149"/>
                    <a:pt x="4146" y="15872"/>
                  </a:cubicBezTo>
                  <a:lnTo>
                    <a:pt x="2886" y="15872"/>
                  </a:lnTo>
                  <a:close/>
                  <a:moveTo>
                    <a:pt x="6142" y="13859"/>
                  </a:moveTo>
                  <a:cubicBezTo>
                    <a:pt x="5806" y="13859"/>
                    <a:pt x="5536" y="14231"/>
                    <a:pt x="5358" y="14809"/>
                  </a:cubicBezTo>
                  <a:lnTo>
                    <a:pt x="5348" y="14809"/>
                  </a:lnTo>
                  <a:lnTo>
                    <a:pt x="5348" y="14003"/>
                  </a:lnTo>
                  <a:lnTo>
                    <a:pt x="4915" y="14003"/>
                  </a:lnTo>
                  <a:lnTo>
                    <a:pt x="4915" y="21600"/>
                  </a:lnTo>
                  <a:lnTo>
                    <a:pt x="5348" y="21600"/>
                  </a:lnTo>
                  <a:lnTo>
                    <a:pt x="5348" y="18080"/>
                  </a:lnTo>
                  <a:lnTo>
                    <a:pt x="5358" y="18080"/>
                  </a:lnTo>
                  <a:cubicBezTo>
                    <a:pt x="5531" y="18627"/>
                    <a:pt x="5806" y="18999"/>
                    <a:pt x="6123" y="18999"/>
                  </a:cubicBezTo>
                  <a:cubicBezTo>
                    <a:pt x="6816" y="18999"/>
                    <a:pt x="7201" y="17771"/>
                    <a:pt x="7201" y="16388"/>
                  </a:cubicBezTo>
                  <a:cubicBezTo>
                    <a:pt x="7201" y="15066"/>
                    <a:pt x="6792" y="13859"/>
                    <a:pt x="6142" y="13859"/>
                  </a:cubicBezTo>
                  <a:close/>
                  <a:moveTo>
                    <a:pt x="6036" y="18173"/>
                  </a:moveTo>
                  <a:cubicBezTo>
                    <a:pt x="5579" y="18173"/>
                    <a:pt x="5324" y="17327"/>
                    <a:pt x="5324" y="16418"/>
                  </a:cubicBezTo>
                  <a:cubicBezTo>
                    <a:pt x="5324" y="15520"/>
                    <a:pt x="5589" y="14685"/>
                    <a:pt x="6036" y="14685"/>
                  </a:cubicBezTo>
                  <a:cubicBezTo>
                    <a:pt x="6503" y="14685"/>
                    <a:pt x="6768" y="15479"/>
                    <a:pt x="6768" y="16418"/>
                  </a:cubicBezTo>
                  <a:cubicBezTo>
                    <a:pt x="6768" y="17367"/>
                    <a:pt x="6508" y="18173"/>
                    <a:pt x="6036" y="18173"/>
                  </a:cubicBezTo>
                  <a:close/>
                  <a:moveTo>
                    <a:pt x="7642" y="18834"/>
                  </a:moveTo>
                  <a:lnTo>
                    <a:pt x="8075" y="18834"/>
                  </a:lnTo>
                  <a:lnTo>
                    <a:pt x="8075" y="9876"/>
                  </a:lnTo>
                  <a:lnTo>
                    <a:pt x="7642" y="9876"/>
                  </a:lnTo>
                  <a:lnTo>
                    <a:pt x="7642" y="18834"/>
                  </a:lnTo>
                  <a:close/>
                  <a:moveTo>
                    <a:pt x="9003" y="11145"/>
                  </a:moveTo>
                  <a:cubicBezTo>
                    <a:pt x="8840" y="11145"/>
                    <a:pt x="8705" y="11434"/>
                    <a:pt x="8705" y="11795"/>
                  </a:cubicBezTo>
                  <a:cubicBezTo>
                    <a:pt x="8705" y="12146"/>
                    <a:pt x="8840" y="12424"/>
                    <a:pt x="9003" y="12424"/>
                  </a:cubicBezTo>
                  <a:cubicBezTo>
                    <a:pt x="9167" y="12424"/>
                    <a:pt x="9302" y="12146"/>
                    <a:pt x="9302" y="11795"/>
                  </a:cubicBezTo>
                  <a:cubicBezTo>
                    <a:pt x="9302" y="11434"/>
                    <a:pt x="9167" y="11145"/>
                    <a:pt x="9003" y="11145"/>
                  </a:cubicBezTo>
                  <a:close/>
                  <a:moveTo>
                    <a:pt x="8787" y="18834"/>
                  </a:moveTo>
                  <a:lnTo>
                    <a:pt x="9220" y="18834"/>
                  </a:lnTo>
                  <a:lnTo>
                    <a:pt x="9220" y="14003"/>
                  </a:lnTo>
                  <a:lnTo>
                    <a:pt x="8787" y="14003"/>
                  </a:lnTo>
                  <a:lnTo>
                    <a:pt x="8787" y="18834"/>
                  </a:lnTo>
                  <a:close/>
                  <a:moveTo>
                    <a:pt x="9739" y="16460"/>
                  </a:moveTo>
                  <a:cubicBezTo>
                    <a:pt x="9739" y="17904"/>
                    <a:pt x="10283" y="18998"/>
                    <a:pt x="10947" y="18998"/>
                  </a:cubicBezTo>
                  <a:cubicBezTo>
                    <a:pt x="11173" y="18998"/>
                    <a:pt x="11370" y="18906"/>
                    <a:pt x="11567" y="18678"/>
                  </a:cubicBezTo>
                  <a:lnTo>
                    <a:pt x="11567" y="17492"/>
                  </a:lnTo>
                  <a:cubicBezTo>
                    <a:pt x="11404" y="17884"/>
                    <a:pt x="11202" y="18131"/>
                    <a:pt x="10951" y="18131"/>
                  </a:cubicBezTo>
                  <a:cubicBezTo>
                    <a:pt x="10494" y="18131"/>
                    <a:pt x="10172" y="17409"/>
                    <a:pt x="10172" y="16418"/>
                  </a:cubicBezTo>
                  <a:cubicBezTo>
                    <a:pt x="10172" y="15531"/>
                    <a:pt x="10499" y="14725"/>
                    <a:pt x="10923" y="14725"/>
                  </a:cubicBezTo>
                  <a:cubicBezTo>
                    <a:pt x="11182" y="14725"/>
                    <a:pt x="11394" y="14953"/>
                    <a:pt x="11567" y="15376"/>
                  </a:cubicBezTo>
                  <a:lnTo>
                    <a:pt x="11567" y="14179"/>
                  </a:lnTo>
                  <a:cubicBezTo>
                    <a:pt x="11394" y="13962"/>
                    <a:pt x="11173" y="13859"/>
                    <a:pt x="10971" y="13859"/>
                  </a:cubicBezTo>
                  <a:cubicBezTo>
                    <a:pt x="10278" y="13859"/>
                    <a:pt x="9739" y="14963"/>
                    <a:pt x="9739" y="16460"/>
                  </a:cubicBezTo>
                  <a:close/>
                  <a:moveTo>
                    <a:pt x="13712" y="14809"/>
                  </a:moveTo>
                  <a:lnTo>
                    <a:pt x="13703" y="14809"/>
                  </a:lnTo>
                  <a:cubicBezTo>
                    <a:pt x="13525" y="14231"/>
                    <a:pt x="13255" y="13859"/>
                    <a:pt x="12923" y="13859"/>
                  </a:cubicBezTo>
                  <a:cubicBezTo>
                    <a:pt x="12269" y="13859"/>
                    <a:pt x="11860" y="15067"/>
                    <a:pt x="11860" y="16388"/>
                  </a:cubicBezTo>
                  <a:cubicBezTo>
                    <a:pt x="11860" y="17771"/>
                    <a:pt x="12250" y="18999"/>
                    <a:pt x="12938" y="18999"/>
                  </a:cubicBezTo>
                  <a:cubicBezTo>
                    <a:pt x="13260" y="18999"/>
                    <a:pt x="13530" y="18627"/>
                    <a:pt x="13703" y="18080"/>
                  </a:cubicBezTo>
                  <a:lnTo>
                    <a:pt x="13712" y="18080"/>
                  </a:lnTo>
                  <a:lnTo>
                    <a:pt x="13712" y="18834"/>
                  </a:lnTo>
                  <a:lnTo>
                    <a:pt x="14145" y="18834"/>
                  </a:lnTo>
                  <a:lnTo>
                    <a:pt x="14145" y="14003"/>
                  </a:lnTo>
                  <a:lnTo>
                    <a:pt x="13712" y="14003"/>
                  </a:lnTo>
                  <a:lnTo>
                    <a:pt x="13712" y="14809"/>
                  </a:lnTo>
                  <a:close/>
                  <a:moveTo>
                    <a:pt x="13005" y="18173"/>
                  </a:moveTo>
                  <a:cubicBezTo>
                    <a:pt x="12548" y="18173"/>
                    <a:pt x="12293" y="17327"/>
                    <a:pt x="12293" y="16418"/>
                  </a:cubicBezTo>
                  <a:cubicBezTo>
                    <a:pt x="12293" y="15520"/>
                    <a:pt x="12557" y="14685"/>
                    <a:pt x="13005" y="14685"/>
                  </a:cubicBezTo>
                  <a:cubicBezTo>
                    <a:pt x="13472" y="14685"/>
                    <a:pt x="13736" y="15479"/>
                    <a:pt x="13736" y="16418"/>
                  </a:cubicBezTo>
                  <a:cubicBezTo>
                    <a:pt x="13736" y="17367"/>
                    <a:pt x="13476" y="18173"/>
                    <a:pt x="13005" y="18173"/>
                  </a:cubicBezTo>
                  <a:close/>
                  <a:moveTo>
                    <a:pt x="15203" y="12156"/>
                  </a:moveTo>
                  <a:lnTo>
                    <a:pt x="14770" y="12156"/>
                  </a:lnTo>
                  <a:lnTo>
                    <a:pt x="14770" y="14003"/>
                  </a:lnTo>
                  <a:lnTo>
                    <a:pt x="14534" y="14003"/>
                  </a:lnTo>
                  <a:lnTo>
                    <a:pt x="14534" y="14871"/>
                  </a:lnTo>
                  <a:lnTo>
                    <a:pt x="14770" y="14871"/>
                  </a:lnTo>
                  <a:lnTo>
                    <a:pt x="14770" y="18834"/>
                  </a:lnTo>
                  <a:lnTo>
                    <a:pt x="15203" y="18834"/>
                  </a:lnTo>
                  <a:lnTo>
                    <a:pt x="15203" y="14871"/>
                  </a:lnTo>
                  <a:lnTo>
                    <a:pt x="15626" y="14871"/>
                  </a:lnTo>
                  <a:lnTo>
                    <a:pt x="15626" y="14003"/>
                  </a:lnTo>
                  <a:lnTo>
                    <a:pt x="15203" y="14003"/>
                  </a:lnTo>
                  <a:lnTo>
                    <a:pt x="15203" y="12156"/>
                  </a:lnTo>
                  <a:close/>
                  <a:moveTo>
                    <a:pt x="16174" y="11145"/>
                  </a:moveTo>
                  <a:cubicBezTo>
                    <a:pt x="16011" y="11145"/>
                    <a:pt x="15876" y="11434"/>
                    <a:pt x="15876" y="11795"/>
                  </a:cubicBezTo>
                  <a:cubicBezTo>
                    <a:pt x="15876" y="12146"/>
                    <a:pt x="16011" y="12424"/>
                    <a:pt x="16174" y="12424"/>
                  </a:cubicBezTo>
                  <a:cubicBezTo>
                    <a:pt x="16338" y="12424"/>
                    <a:pt x="16473" y="12146"/>
                    <a:pt x="16473" y="11795"/>
                  </a:cubicBezTo>
                  <a:cubicBezTo>
                    <a:pt x="16472" y="11434"/>
                    <a:pt x="16338" y="11145"/>
                    <a:pt x="16174" y="11145"/>
                  </a:cubicBezTo>
                  <a:close/>
                  <a:moveTo>
                    <a:pt x="15957" y="18834"/>
                  </a:moveTo>
                  <a:lnTo>
                    <a:pt x="16390" y="18834"/>
                  </a:lnTo>
                  <a:lnTo>
                    <a:pt x="16390" y="14003"/>
                  </a:lnTo>
                  <a:lnTo>
                    <a:pt x="15957" y="14003"/>
                  </a:lnTo>
                  <a:lnTo>
                    <a:pt x="15957" y="18834"/>
                  </a:lnTo>
                  <a:close/>
                  <a:moveTo>
                    <a:pt x="18084" y="13859"/>
                  </a:moveTo>
                  <a:cubicBezTo>
                    <a:pt x="17410" y="13859"/>
                    <a:pt x="16881" y="14974"/>
                    <a:pt x="16881" y="16429"/>
                  </a:cubicBezTo>
                  <a:cubicBezTo>
                    <a:pt x="16881" y="17884"/>
                    <a:pt x="17410" y="18998"/>
                    <a:pt x="18084" y="18998"/>
                  </a:cubicBezTo>
                  <a:cubicBezTo>
                    <a:pt x="18757" y="18998"/>
                    <a:pt x="19286" y="17884"/>
                    <a:pt x="19286" y="16429"/>
                  </a:cubicBezTo>
                  <a:cubicBezTo>
                    <a:pt x="19287" y="14973"/>
                    <a:pt x="18757" y="13859"/>
                    <a:pt x="18084" y="13859"/>
                  </a:cubicBezTo>
                  <a:close/>
                  <a:moveTo>
                    <a:pt x="18084" y="18111"/>
                  </a:moveTo>
                  <a:cubicBezTo>
                    <a:pt x="17655" y="18111"/>
                    <a:pt x="17314" y="17337"/>
                    <a:pt x="17314" y="16429"/>
                  </a:cubicBezTo>
                  <a:cubicBezTo>
                    <a:pt x="17314" y="15511"/>
                    <a:pt x="17655" y="14747"/>
                    <a:pt x="18084" y="14747"/>
                  </a:cubicBezTo>
                  <a:cubicBezTo>
                    <a:pt x="18512" y="14747"/>
                    <a:pt x="18854" y="15511"/>
                    <a:pt x="18854" y="16429"/>
                  </a:cubicBezTo>
                  <a:cubicBezTo>
                    <a:pt x="18854" y="17337"/>
                    <a:pt x="18512" y="18111"/>
                    <a:pt x="18084" y="18111"/>
                  </a:cubicBezTo>
                  <a:close/>
                  <a:moveTo>
                    <a:pt x="20801" y="13859"/>
                  </a:moveTo>
                  <a:cubicBezTo>
                    <a:pt x="20527" y="13859"/>
                    <a:pt x="20257" y="14138"/>
                    <a:pt x="20123" y="14654"/>
                  </a:cubicBezTo>
                  <a:lnTo>
                    <a:pt x="20113" y="14654"/>
                  </a:lnTo>
                  <a:lnTo>
                    <a:pt x="20113" y="14003"/>
                  </a:lnTo>
                  <a:lnTo>
                    <a:pt x="19680" y="14003"/>
                  </a:lnTo>
                  <a:lnTo>
                    <a:pt x="19680" y="18834"/>
                  </a:lnTo>
                  <a:lnTo>
                    <a:pt x="20113" y="18834"/>
                  </a:lnTo>
                  <a:lnTo>
                    <a:pt x="20113" y="16615"/>
                  </a:lnTo>
                  <a:cubicBezTo>
                    <a:pt x="20113" y="15737"/>
                    <a:pt x="20113" y="14685"/>
                    <a:pt x="20671" y="14685"/>
                  </a:cubicBezTo>
                  <a:cubicBezTo>
                    <a:pt x="21114" y="14685"/>
                    <a:pt x="21167" y="15242"/>
                    <a:pt x="21167" y="16068"/>
                  </a:cubicBezTo>
                  <a:lnTo>
                    <a:pt x="21167" y="18834"/>
                  </a:lnTo>
                  <a:lnTo>
                    <a:pt x="21600" y="18834"/>
                  </a:lnTo>
                  <a:lnTo>
                    <a:pt x="21600" y="15955"/>
                  </a:lnTo>
                  <a:cubicBezTo>
                    <a:pt x="21600" y="14777"/>
                    <a:pt x="21436" y="13859"/>
                    <a:pt x="20801" y="13859"/>
                  </a:cubicBezTo>
                  <a:close/>
                  <a:moveTo>
                    <a:pt x="20801" y="13859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706927" y="2158089"/>
            <a:ext cx="522674" cy="711917"/>
            <a:chOff x="2500277" y="350066"/>
            <a:chExt cx="3809658" cy="5189017"/>
          </a:xfrm>
        </p:grpSpPr>
        <p:sp>
          <p:nvSpPr>
            <p:cNvPr id="84" name="AutoShape 8"/>
            <p:cNvSpPr>
              <a:spLocks/>
            </p:cNvSpPr>
            <p:nvPr/>
          </p:nvSpPr>
          <p:spPr bwMode="auto">
            <a:xfrm>
              <a:off x="2500277" y="350066"/>
              <a:ext cx="3809658" cy="518901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382" y="5355"/>
                  </a:moveTo>
                  <a:lnTo>
                    <a:pt x="14306" y="160"/>
                  </a:lnTo>
                  <a:cubicBezTo>
                    <a:pt x="14166" y="58"/>
                    <a:pt x="13977" y="0"/>
                    <a:pt x="13779" y="0"/>
                  </a:cubicBezTo>
                  <a:lnTo>
                    <a:pt x="3724" y="0"/>
                  </a:lnTo>
                  <a:cubicBezTo>
                    <a:pt x="1670" y="0"/>
                    <a:pt x="0" y="1227"/>
                    <a:pt x="0" y="2734"/>
                  </a:cubicBezTo>
                  <a:lnTo>
                    <a:pt x="0" y="18866"/>
                  </a:lnTo>
                  <a:cubicBezTo>
                    <a:pt x="0" y="20373"/>
                    <a:pt x="1670" y="21600"/>
                    <a:pt x="3724" y="21600"/>
                  </a:cubicBezTo>
                  <a:lnTo>
                    <a:pt x="17876" y="21600"/>
                  </a:lnTo>
                  <a:cubicBezTo>
                    <a:pt x="19929" y="21600"/>
                    <a:pt x="21600" y="20373"/>
                    <a:pt x="21600" y="18866"/>
                  </a:cubicBezTo>
                  <a:lnTo>
                    <a:pt x="21600" y="5742"/>
                  </a:lnTo>
                  <a:cubicBezTo>
                    <a:pt x="21600" y="5597"/>
                    <a:pt x="21521" y="5458"/>
                    <a:pt x="21382" y="5355"/>
                  </a:cubicBezTo>
                  <a:close/>
                  <a:moveTo>
                    <a:pt x="21382" y="5355"/>
                  </a:moveTo>
                </a:path>
              </a:pathLst>
            </a:custGeom>
            <a:solidFill>
              <a:srgbClr val="BC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85" name="AutoShape 11"/>
            <p:cNvSpPr>
              <a:spLocks/>
            </p:cNvSpPr>
            <p:nvPr/>
          </p:nvSpPr>
          <p:spPr bwMode="auto">
            <a:xfrm>
              <a:off x="3025747" y="3305835"/>
              <a:ext cx="2495983" cy="2627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463" y="21600"/>
                  </a:moveTo>
                  <a:lnTo>
                    <a:pt x="1137" y="21600"/>
                  </a:lnTo>
                  <a:cubicBezTo>
                    <a:pt x="509" y="21600"/>
                    <a:pt x="0" y="16762"/>
                    <a:pt x="0" y="10800"/>
                  </a:cubicBezTo>
                  <a:cubicBezTo>
                    <a:pt x="0" y="4838"/>
                    <a:pt x="509" y="0"/>
                    <a:pt x="1137" y="0"/>
                  </a:cubicBezTo>
                  <a:lnTo>
                    <a:pt x="20463" y="0"/>
                  </a:lnTo>
                  <a:cubicBezTo>
                    <a:pt x="21091" y="0"/>
                    <a:pt x="21600" y="4838"/>
                    <a:pt x="21600" y="10800"/>
                  </a:cubicBezTo>
                  <a:cubicBezTo>
                    <a:pt x="21600" y="16762"/>
                    <a:pt x="21091" y="21600"/>
                    <a:pt x="20463" y="21600"/>
                  </a:cubicBezTo>
                  <a:close/>
                  <a:moveTo>
                    <a:pt x="20463" y="21600"/>
                  </a:moveTo>
                </a:path>
              </a:pathLst>
            </a:custGeom>
            <a:solidFill>
              <a:srgbClr val="BCBDC0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86" name="AutoShape 10"/>
            <p:cNvSpPr>
              <a:spLocks/>
            </p:cNvSpPr>
            <p:nvPr/>
          </p:nvSpPr>
          <p:spPr bwMode="auto">
            <a:xfrm>
              <a:off x="3025747" y="2648998"/>
              <a:ext cx="2495983" cy="2627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463" y="21600"/>
                  </a:moveTo>
                  <a:lnTo>
                    <a:pt x="1137" y="21600"/>
                  </a:lnTo>
                  <a:cubicBezTo>
                    <a:pt x="509" y="21600"/>
                    <a:pt x="0" y="16762"/>
                    <a:pt x="0" y="10800"/>
                  </a:cubicBezTo>
                  <a:cubicBezTo>
                    <a:pt x="0" y="4838"/>
                    <a:pt x="509" y="0"/>
                    <a:pt x="1137" y="0"/>
                  </a:cubicBezTo>
                  <a:lnTo>
                    <a:pt x="20463" y="0"/>
                  </a:lnTo>
                  <a:cubicBezTo>
                    <a:pt x="21091" y="0"/>
                    <a:pt x="21600" y="4838"/>
                    <a:pt x="21600" y="10800"/>
                  </a:cubicBezTo>
                  <a:cubicBezTo>
                    <a:pt x="21600" y="16762"/>
                    <a:pt x="21091" y="21600"/>
                    <a:pt x="20463" y="21600"/>
                  </a:cubicBezTo>
                  <a:close/>
                  <a:moveTo>
                    <a:pt x="20463" y="21600"/>
                  </a:moveTo>
                </a:path>
              </a:pathLst>
            </a:custGeom>
            <a:solidFill>
              <a:srgbClr val="BCBDC0">
                <a:lumMod val="40000"/>
                <a:lumOff val="6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87" name="AutoShape 12"/>
            <p:cNvSpPr>
              <a:spLocks/>
            </p:cNvSpPr>
            <p:nvPr/>
          </p:nvSpPr>
          <p:spPr bwMode="auto">
            <a:xfrm>
              <a:off x="3025747" y="4619510"/>
              <a:ext cx="2495983" cy="2627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463" y="21600"/>
                  </a:moveTo>
                  <a:lnTo>
                    <a:pt x="1137" y="21600"/>
                  </a:lnTo>
                  <a:cubicBezTo>
                    <a:pt x="509" y="21600"/>
                    <a:pt x="0" y="16762"/>
                    <a:pt x="0" y="10800"/>
                  </a:cubicBezTo>
                  <a:cubicBezTo>
                    <a:pt x="0" y="4838"/>
                    <a:pt x="509" y="0"/>
                    <a:pt x="1137" y="0"/>
                  </a:cubicBezTo>
                  <a:lnTo>
                    <a:pt x="20463" y="0"/>
                  </a:lnTo>
                  <a:cubicBezTo>
                    <a:pt x="21091" y="0"/>
                    <a:pt x="21600" y="4838"/>
                    <a:pt x="21600" y="10800"/>
                  </a:cubicBezTo>
                  <a:cubicBezTo>
                    <a:pt x="21600" y="16762"/>
                    <a:pt x="21091" y="21600"/>
                    <a:pt x="20463" y="21600"/>
                  </a:cubicBezTo>
                  <a:close/>
                  <a:moveTo>
                    <a:pt x="20463" y="21600"/>
                  </a:moveTo>
                </a:path>
              </a:pathLst>
            </a:custGeom>
            <a:solidFill>
              <a:srgbClr val="BCBDC0">
                <a:lumMod val="40000"/>
                <a:lumOff val="6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88" name="AutoShape 13"/>
            <p:cNvSpPr>
              <a:spLocks/>
            </p:cNvSpPr>
            <p:nvPr/>
          </p:nvSpPr>
          <p:spPr bwMode="auto">
            <a:xfrm>
              <a:off x="3025747" y="3962673"/>
              <a:ext cx="2495983" cy="2627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463" y="21600"/>
                  </a:moveTo>
                  <a:lnTo>
                    <a:pt x="1137" y="21600"/>
                  </a:lnTo>
                  <a:cubicBezTo>
                    <a:pt x="509" y="21600"/>
                    <a:pt x="0" y="16762"/>
                    <a:pt x="0" y="10800"/>
                  </a:cubicBezTo>
                  <a:cubicBezTo>
                    <a:pt x="0" y="4838"/>
                    <a:pt x="509" y="0"/>
                    <a:pt x="1137" y="0"/>
                  </a:cubicBezTo>
                  <a:lnTo>
                    <a:pt x="20463" y="0"/>
                  </a:lnTo>
                  <a:cubicBezTo>
                    <a:pt x="21091" y="0"/>
                    <a:pt x="21600" y="4838"/>
                    <a:pt x="21600" y="10800"/>
                  </a:cubicBezTo>
                  <a:cubicBezTo>
                    <a:pt x="21600" y="16762"/>
                    <a:pt x="21091" y="21600"/>
                    <a:pt x="20463" y="21600"/>
                  </a:cubicBezTo>
                  <a:close/>
                  <a:moveTo>
                    <a:pt x="20463" y="21600"/>
                  </a:moveTo>
                </a:path>
              </a:pathLst>
            </a:custGeom>
            <a:solidFill>
              <a:srgbClr val="BCBDC0">
                <a:lumMod val="40000"/>
                <a:lumOff val="6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89" name="AutoShape 14"/>
            <p:cNvSpPr>
              <a:spLocks/>
            </p:cNvSpPr>
            <p:nvPr/>
          </p:nvSpPr>
          <p:spPr bwMode="auto">
            <a:xfrm>
              <a:off x="4799209" y="350066"/>
              <a:ext cx="1510726" cy="1510726"/>
            </a:xfrm>
            <a:custGeom>
              <a:avLst/>
              <a:gdLst/>
              <a:ahLst/>
              <a:cxnLst/>
              <a:rect l="0" t="0" r="r" b="b"/>
              <a:pathLst>
                <a:path w="21599" h="21453">
                  <a:moveTo>
                    <a:pt x="20882" y="18121"/>
                  </a:moveTo>
                  <a:lnTo>
                    <a:pt x="3203" y="547"/>
                  </a:lnTo>
                  <a:cubicBezTo>
                    <a:pt x="2668" y="13"/>
                    <a:pt x="1860" y="-147"/>
                    <a:pt x="1159" y="142"/>
                  </a:cubicBezTo>
                  <a:cubicBezTo>
                    <a:pt x="457" y="431"/>
                    <a:pt x="0" y="1111"/>
                    <a:pt x="0" y="1866"/>
                  </a:cubicBezTo>
                  <a:lnTo>
                    <a:pt x="0" y="19588"/>
                  </a:lnTo>
                  <a:cubicBezTo>
                    <a:pt x="0" y="20617"/>
                    <a:pt x="841" y="21453"/>
                    <a:pt x="1877" y="21453"/>
                  </a:cubicBezTo>
                  <a:lnTo>
                    <a:pt x="19704" y="21453"/>
                  </a:lnTo>
                  <a:cubicBezTo>
                    <a:pt x="19710" y="21452"/>
                    <a:pt x="19716" y="21452"/>
                    <a:pt x="19723" y="21453"/>
                  </a:cubicBezTo>
                  <a:cubicBezTo>
                    <a:pt x="20758" y="21453"/>
                    <a:pt x="21599" y="20617"/>
                    <a:pt x="21599" y="19588"/>
                  </a:cubicBezTo>
                  <a:cubicBezTo>
                    <a:pt x="21600" y="18993"/>
                    <a:pt x="21319" y="18463"/>
                    <a:pt x="20882" y="18121"/>
                  </a:cubicBezTo>
                  <a:close/>
                  <a:moveTo>
                    <a:pt x="20882" y="18121"/>
                  </a:moveTo>
                </a:path>
              </a:pathLst>
            </a:custGeom>
            <a:solidFill>
              <a:srgbClr val="6D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558130" y="3598984"/>
            <a:ext cx="839669" cy="713719"/>
            <a:chOff x="5969000" y="5702300"/>
            <a:chExt cx="1016000" cy="863600"/>
          </a:xfrm>
        </p:grpSpPr>
        <p:sp>
          <p:nvSpPr>
            <p:cNvPr id="91" name="AutoShape 1"/>
            <p:cNvSpPr>
              <a:spLocks/>
            </p:cNvSpPr>
            <p:nvPr/>
          </p:nvSpPr>
          <p:spPr bwMode="auto">
            <a:xfrm>
              <a:off x="6197600" y="5956300"/>
              <a:ext cx="558800" cy="609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618" y="17100"/>
                  </a:moveTo>
                  <a:lnTo>
                    <a:pt x="14236" y="17100"/>
                  </a:lnTo>
                  <a:lnTo>
                    <a:pt x="14236" y="900"/>
                  </a:lnTo>
                  <a:cubicBezTo>
                    <a:pt x="14236" y="403"/>
                    <a:pt x="13797" y="0"/>
                    <a:pt x="13255" y="0"/>
                  </a:cubicBezTo>
                  <a:lnTo>
                    <a:pt x="8345" y="0"/>
                  </a:lnTo>
                  <a:cubicBezTo>
                    <a:pt x="7803" y="0"/>
                    <a:pt x="7364" y="403"/>
                    <a:pt x="7364" y="900"/>
                  </a:cubicBezTo>
                  <a:lnTo>
                    <a:pt x="7364" y="17100"/>
                  </a:lnTo>
                  <a:lnTo>
                    <a:pt x="982" y="17100"/>
                  </a:lnTo>
                  <a:cubicBezTo>
                    <a:pt x="440" y="17100"/>
                    <a:pt x="0" y="17503"/>
                    <a:pt x="0" y="18000"/>
                  </a:cubicBezTo>
                  <a:lnTo>
                    <a:pt x="0" y="20700"/>
                  </a:lnTo>
                  <a:cubicBezTo>
                    <a:pt x="0" y="21197"/>
                    <a:pt x="440" y="21600"/>
                    <a:pt x="982" y="21600"/>
                  </a:cubicBezTo>
                  <a:lnTo>
                    <a:pt x="8345" y="21600"/>
                  </a:lnTo>
                  <a:lnTo>
                    <a:pt x="13255" y="21600"/>
                  </a:lnTo>
                  <a:lnTo>
                    <a:pt x="20618" y="21600"/>
                  </a:lnTo>
                  <a:cubicBezTo>
                    <a:pt x="21161" y="21600"/>
                    <a:pt x="21600" y="21197"/>
                    <a:pt x="21600" y="20700"/>
                  </a:cubicBezTo>
                  <a:lnTo>
                    <a:pt x="21600" y="18000"/>
                  </a:lnTo>
                  <a:cubicBezTo>
                    <a:pt x="21600" y="17503"/>
                    <a:pt x="21161" y="17100"/>
                    <a:pt x="20618" y="17100"/>
                  </a:cubicBezTo>
                  <a:close/>
                  <a:moveTo>
                    <a:pt x="20618" y="17100"/>
                  </a:move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92" name="Rectangle 2"/>
            <p:cNvSpPr>
              <a:spLocks/>
            </p:cNvSpPr>
            <p:nvPr/>
          </p:nvSpPr>
          <p:spPr bwMode="auto">
            <a:xfrm>
              <a:off x="6019800" y="5753100"/>
              <a:ext cx="914400" cy="508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93" name="AutoShape 3"/>
            <p:cNvSpPr>
              <a:spLocks/>
            </p:cNvSpPr>
            <p:nvPr/>
          </p:nvSpPr>
          <p:spPr bwMode="auto">
            <a:xfrm>
              <a:off x="5969000" y="5702300"/>
              <a:ext cx="1016000" cy="609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03"/>
                    <a:pt x="0" y="900"/>
                  </a:cubicBezTo>
                  <a:lnTo>
                    <a:pt x="0" y="20700"/>
                  </a:lnTo>
                  <a:cubicBezTo>
                    <a:pt x="0" y="21197"/>
                    <a:pt x="242" y="21600"/>
                    <a:pt x="540" y="21600"/>
                  </a:cubicBezTo>
                  <a:lnTo>
                    <a:pt x="21060" y="21600"/>
                  </a:lnTo>
                  <a:cubicBezTo>
                    <a:pt x="21358" y="21600"/>
                    <a:pt x="21600" y="21197"/>
                    <a:pt x="21600" y="20700"/>
                  </a:cubicBezTo>
                  <a:lnTo>
                    <a:pt x="21600" y="900"/>
                  </a:lnTo>
                  <a:cubicBezTo>
                    <a:pt x="21600" y="403"/>
                    <a:pt x="21359" y="0"/>
                    <a:pt x="21060" y="0"/>
                  </a:cubicBezTo>
                  <a:close/>
                  <a:moveTo>
                    <a:pt x="20520" y="19800"/>
                  </a:moveTo>
                  <a:lnTo>
                    <a:pt x="1080" y="19800"/>
                  </a:lnTo>
                  <a:lnTo>
                    <a:pt x="1080" y="1800"/>
                  </a:lnTo>
                  <a:lnTo>
                    <a:pt x="20520" y="1800"/>
                  </a:lnTo>
                  <a:lnTo>
                    <a:pt x="20520" y="19800"/>
                  </a:lnTo>
                  <a:close/>
                  <a:moveTo>
                    <a:pt x="20520" y="19800"/>
                  </a:moveTo>
                </a:path>
              </a:pathLst>
            </a:custGeom>
            <a:solidFill>
              <a:srgbClr val="6D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94" name="AutoShape 38"/>
            <p:cNvSpPr>
              <a:spLocks/>
            </p:cNvSpPr>
            <p:nvPr/>
          </p:nvSpPr>
          <p:spPr bwMode="auto">
            <a:xfrm>
              <a:off x="6083300" y="5842000"/>
              <a:ext cx="773113" cy="342900"/>
            </a:xfrm>
            <a:custGeom>
              <a:avLst/>
              <a:gdLst/>
              <a:ahLst/>
              <a:cxnLst/>
              <a:rect l="0" t="0" r="r" b="b"/>
              <a:pathLst>
                <a:path w="21417" h="21387">
                  <a:moveTo>
                    <a:pt x="703" y="21387"/>
                  </a:moveTo>
                  <a:cubicBezTo>
                    <a:pt x="497" y="21387"/>
                    <a:pt x="293" y="21183"/>
                    <a:pt x="154" y="20793"/>
                  </a:cubicBezTo>
                  <a:cubicBezTo>
                    <a:pt x="-88" y="20110"/>
                    <a:pt x="-39" y="19114"/>
                    <a:pt x="263" y="18566"/>
                  </a:cubicBezTo>
                  <a:lnTo>
                    <a:pt x="3770" y="12229"/>
                  </a:lnTo>
                  <a:cubicBezTo>
                    <a:pt x="3956" y="11893"/>
                    <a:pt x="4205" y="11791"/>
                    <a:pt x="4431" y="11962"/>
                  </a:cubicBezTo>
                  <a:lnTo>
                    <a:pt x="8278" y="14852"/>
                  </a:lnTo>
                  <a:lnTo>
                    <a:pt x="12191" y="7496"/>
                  </a:lnTo>
                  <a:cubicBezTo>
                    <a:pt x="12386" y="7128"/>
                    <a:pt x="12655" y="7028"/>
                    <a:pt x="12892" y="7234"/>
                  </a:cubicBezTo>
                  <a:lnTo>
                    <a:pt x="16946" y="10754"/>
                  </a:lnTo>
                  <a:lnTo>
                    <a:pt x="20144" y="662"/>
                  </a:lnTo>
                  <a:cubicBezTo>
                    <a:pt x="20370" y="-49"/>
                    <a:pt x="20809" y="-213"/>
                    <a:pt x="21124" y="295"/>
                  </a:cubicBezTo>
                  <a:cubicBezTo>
                    <a:pt x="21439" y="804"/>
                    <a:pt x="21512" y="1793"/>
                    <a:pt x="21287" y="2505"/>
                  </a:cubicBezTo>
                  <a:lnTo>
                    <a:pt x="17771" y="13594"/>
                  </a:lnTo>
                  <a:cubicBezTo>
                    <a:pt x="17585" y="14181"/>
                    <a:pt x="17247" y="14412"/>
                    <a:pt x="16948" y="14151"/>
                  </a:cubicBezTo>
                  <a:lnTo>
                    <a:pt x="12773" y="10525"/>
                  </a:lnTo>
                  <a:lnTo>
                    <a:pt x="8876" y="17850"/>
                  </a:lnTo>
                  <a:cubicBezTo>
                    <a:pt x="8690" y="18200"/>
                    <a:pt x="8435" y="18310"/>
                    <a:pt x="8205" y="18136"/>
                  </a:cubicBezTo>
                  <a:lnTo>
                    <a:pt x="4350" y="15240"/>
                  </a:lnTo>
                  <a:lnTo>
                    <a:pt x="1141" y="21038"/>
                  </a:lnTo>
                  <a:cubicBezTo>
                    <a:pt x="1012" y="21273"/>
                    <a:pt x="856" y="21387"/>
                    <a:pt x="703" y="21387"/>
                  </a:cubicBezTo>
                  <a:close/>
                  <a:moveTo>
                    <a:pt x="703" y="21387"/>
                  </a:move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Integration Hub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05668983"/>
              </p:ext>
            </p:extLst>
          </p:nvPr>
        </p:nvGraphicFramePr>
        <p:xfrm>
          <a:off x="900575" y="1165389"/>
          <a:ext cx="7165074" cy="4662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7" name="TextBox 14"/>
          <p:cNvSpPr txBox="1"/>
          <p:nvPr/>
        </p:nvSpPr>
        <p:spPr>
          <a:xfrm>
            <a:off x="405075" y="4255794"/>
            <a:ext cx="772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Cloud</a:t>
            </a:r>
            <a:r>
              <a:rPr lang="en-US" sz="1100" dirty="0"/>
              <a:t> </a:t>
            </a:r>
            <a:endParaRPr lang="en-US" sz="1100" dirty="0" smtClean="0"/>
          </a:p>
          <a:p>
            <a:pPr algn="ctr"/>
            <a:r>
              <a:rPr lang="en-US" sz="1100" dirty="0" smtClean="0"/>
              <a:t>App (HR)</a:t>
            </a:r>
          </a:p>
        </p:txBody>
      </p:sp>
      <p:sp>
        <p:nvSpPr>
          <p:cNvPr id="10" name="TextBox 17"/>
          <p:cNvSpPr txBox="1"/>
          <p:nvPr/>
        </p:nvSpPr>
        <p:spPr>
          <a:xfrm>
            <a:off x="550147" y="5576325"/>
            <a:ext cx="4828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POS</a:t>
            </a:r>
          </a:p>
          <a:p>
            <a:pPr algn="ctr"/>
            <a:r>
              <a:rPr lang="en-US" sz="1100" dirty="0" smtClean="0"/>
              <a:t>App</a:t>
            </a:r>
            <a:endParaRPr lang="en-US" sz="1100" dirty="0"/>
          </a:p>
        </p:txBody>
      </p:sp>
      <p:sp>
        <p:nvSpPr>
          <p:cNvPr id="13" name="TextBox 20"/>
          <p:cNvSpPr txBox="1"/>
          <p:nvPr/>
        </p:nvSpPr>
        <p:spPr>
          <a:xfrm>
            <a:off x="538124" y="1952765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CRM</a:t>
            </a:r>
          </a:p>
        </p:txBody>
      </p:sp>
      <p:sp>
        <p:nvSpPr>
          <p:cNvPr id="16" name="TextBox 23"/>
          <p:cNvSpPr txBox="1"/>
          <p:nvPr/>
        </p:nvSpPr>
        <p:spPr>
          <a:xfrm>
            <a:off x="423510" y="3036138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Planning</a:t>
            </a:r>
          </a:p>
        </p:txBody>
      </p:sp>
      <p:sp>
        <p:nvSpPr>
          <p:cNvPr id="19" name="TextBox 26"/>
          <p:cNvSpPr txBox="1"/>
          <p:nvPr/>
        </p:nvSpPr>
        <p:spPr>
          <a:xfrm>
            <a:off x="7939245" y="1773585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Master</a:t>
            </a:r>
          </a:p>
          <a:p>
            <a:pPr algn="ctr"/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22" name="TextBox 29"/>
          <p:cNvSpPr txBox="1"/>
          <p:nvPr/>
        </p:nvSpPr>
        <p:spPr>
          <a:xfrm>
            <a:off x="7793372" y="4282688"/>
            <a:ext cx="906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Data</a:t>
            </a:r>
          </a:p>
          <a:p>
            <a:pPr algn="ctr"/>
            <a:r>
              <a:rPr lang="en-US" sz="1100" dirty="0" smtClean="0"/>
              <a:t>Warehouse</a:t>
            </a:r>
            <a:endParaRPr lang="en-US" sz="1100" dirty="0"/>
          </a:p>
        </p:txBody>
      </p:sp>
      <p:sp>
        <p:nvSpPr>
          <p:cNvPr id="25" name="TextBox 32"/>
          <p:cNvSpPr txBox="1"/>
          <p:nvPr/>
        </p:nvSpPr>
        <p:spPr>
          <a:xfrm>
            <a:off x="7824630" y="2989640"/>
            <a:ext cx="843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Big Data</a:t>
            </a:r>
          </a:p>
          <a:p>
            <a:pPr algn="ctr"/>
            <a:r>
              <a:rPr lang="en-US" sz="1100" dirty="0" smtClean="0"/>
              <a:t>(Analytics)</a:t>
            </a:r>
            <a:endParaRPr lang="en-US" sz="1100" dirty="0"/>
          </a:p>
        </p:txBody>
      </p:sp>
      <p:sp>
        <p:nvSpPr>
          <p:cNvPr id="28" name="TextBox 35"/>
          <p:cNvSpPr txBox="1"/>
          <p:nvPr/>
        </p:nvSpPr>
        <p:spPr>
          <a:xfrm>
            <a:off x="7902377" y="5684208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Finance</a:t>
            </a:r>
          </a:p>
        </p:txBody>
      </p:sp>
      <p:grpSp>
        <p:nvGrpSpPr>
          <p:cNvPr id="212" name="Group 211"/>
          <p:cNvGrpSpPr/>
          <p:nvPr/>
        </p:nvGrpSpPr>
        <p:grpSpPr>
          <a:xfrm>
            <a:off x="1325757" y="1816926"/>
            <a:ext cx="842427" cy="3326177"/>
            <a:chOff x="1325757" y="1888176"/>
            <a:chExt cx="842427" cy="3326177"/>
          </a:xfrm>
        </p:grpSpPr>
        <p:sp>
          <p:nvSpPr>
            <p:cNvPr id="208" name="Left-Right Arrow 5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 rot="515521">
              <a:off x="1330780" y="2907503"/>
              <a:ext cx="724248" cy="262709"/>
            </a:xfrm>
            <a:prstGeom prst="leftRightArrow">
              <a:avLst>
                <a:gd name="adj1" fmla="val 50000"/>
                <a:gd name="adj2" fmla="val 49995"/>
              </a:avLst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209" name="Left-Right Arrow 5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 rot="21283674">
              <a:off x="1325757" y="3932317"/>
              <a:ext cx="724248" cy="262709"/>
            </a:xfrm>
            <a:prstGeom prst="leftRightArrow">
              <a:avLst>
                <a:gd name="adj1" fmla="val 50000"/>
                <a:gd name="adj2" fmla="val 49995"/>
              </a:avLst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210" name="Left-Right Arrow 54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 rot="20084732">
              <a:off x="1330036" y="4957131"/>
              <a:ext cx="838148" cy="257222"/>
            </a:xfrm>
            <a:prstGeom prst="leftRightArrow">
              <a:avLst>
                <a:gd name="adj1" fmla="val 50000"/>
                <a:gd name="adj2" fmla="val 49998"/>
              </a:avLst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211" name="Left-Right Arrow 5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 rot="1515268" flipV="1">
              <a:off x="1330036" y="1888176"/>
              <a:ext cx="838148" cy="257222"/>
            </a:xfrm>
            <a:prstGeom prst="leftRightArrow">
              <a:avLst>
                <a:gd name="adj1" fmla="val 50000"/>
                <a:gd name="adj2" fmla="val 49998"/>
              </a:avLst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en-US" sz="800">
                <a:solidFill>
                  <a:srgbClr val="000000"/>
                </a:solidFill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 flipH="1">
            <a:off x="6792679" y="1816926"/>
            <a:ext cx="842427" cy="3326177"/>
            <a:chOff x="1325757" y="1888176"/>
            <a:chExt cx="842427" cy="3326177"/>
          </a:xfrm>
        </p:grpSpPr>
        <p:sp>
          <p:nvSpPr>
            <p:cNvPr id="219" name="Left-Right Arrow 52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 rot="515521">
              <a:off x="1330780" y="2907503"/>
              <a:ext cx="724248" cy="262709"/>
            </a:xfrm>
            <a:prstGeom prst="leftRightArrow">
              <a:avLst>
                <a:gd name="adj1" fmla="val 50000"/>
                <a:gd name="adj2" fmla="val 49995"/>
              </a:avLst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220" name="Left-Right Arrow 5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 rot="21283674">
              <a:off x="1325757" y="3932317"/>
              <a:ext cx="724248" cy="262709"/>
            </a:xfrm>
            <a:prstGeom prst="leftRightArrow">
              <a:avLst>
                <a:gd name="adj1" fmla="val 50000"/>
                <a:gd name="adj2" fmla="val 49995"/>
              </a:avLst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221" name="Left-Right Arrow 5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 rot="20084732">
              <a:off x="1330036" y="4957131"/>
              <a:ext cx="838148" cy="257222"/>
            </a:xfrm>
            <a:prstGeom prst="leftRightArrow">
              <a:avLst>
                <a:gd name="adj1" fmla="val 50000"/>
                <a:gd name="adj2" fmla="val 49998"/>
              </a:avLst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222" name="Left-Right Arrow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 rot="1515268" flipV="1">
              <a:off x="1330036" y="1888176"/>
              <a:ext cx="838148" cy="257222"/>
            </a:xfrm>
            <a:prstGeom prst="leftRightArrow">
              <a:avLst>
                <a:gd name="adj1" fmla="val 50000"/>
                <a:gd name="adj2" fmla="val 49998"/>
              </a:avLst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en-US" sz="800">
                <a:solidFill>
                  <a:srgbClr val="000000"/>
                </a:solidFill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49325" y="1236253"/>
            <a:ext cx="284468" cy="658938"/>
            <a:chOff x="5382342" y="4709374"/>
            <a:chExt cx="92839" cy="215051"/>
          </a:xfrm>
        </p:grpSpPr>
        <p:grpSp>
          <p:nvGrpSpPr>
            <p:cNvPr id="243" name="Group 435"/>
            <p:cNvGrpSpPr/>
            <p:nvPr/>
          </p:nvGrpSpPr>
          <p:grpSpPr bwMode="gray">
            <a:xfrm flipH="1">
              <a:off x="5382342" y="4709374"/>
              <a:ext cx="92839" cy="94401"/>
              <a:chOff x="3492500" y="3251200"/>
              <a:chExt cx="814388" cy="709789"/>
            </a:xfrm>
          </p:grpSpPr>
          <p:sp>
            <p:nvSpPr>
              <p:cNvPr id="256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57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58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59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60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grpSp>
          <p:nvGrpSpPr>
            <p:cNvPr id="244" name="Group 436"/>
            <p:cNvGrpSpPr/>
            <p:nvPr/>
          </p:nvGrpSpPr>
          <p:grpSpPr bwMode="gray">
            <a:xfrm flipH="1">
              <a:off x="5382342" y="4769699"/>
              <a:ext cx="92839" cy="94401"/>
              <a:chOff x="3492500" y="3251200"/>
              <a:chExt cx="814388" cy="709789"/>
            </a:xfrm>
          </p:grpSpPr>
          <p:sp>
            <p:nvSpPr>
              <p:cNvPr id="251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52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53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54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55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grpSp>
          <p:nvGrpSpPr>
            <p:cNvPr id="245" name="Group 437"/>
            <p:cNvGrpSpPr/>
            <p:nvPr/>
          </p:nvGrpSpPr>
          <p:grpSpPr bwMode="gray">
            <a:xfrm flipH="1">
              <a:off x="5382342" y="4830024"/>
              <a:ext cx="92839" cy="94401"/>
              <a:chOff x="3492500" y="3251200"/>
              <a:chExt cx="814388" cy="709789"/>
            </a:xfrm>
          </p:grpSpPr>
          <p:sp>
            <p:nvSpPr>
              <p:cNvPr id="246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47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48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49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50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61" name="Group 260"/>
          <p:cNvGrpSpPr/>
          <p:nvPr/>
        </p:nvGrpSpPr>
        <p:grpSpPr>
          <a:xfrm>
            <a:off x="649325" y="2362200"/>
            <a:ext cx="284468" cy="658938"/>
            <a:chOff x="5382342" y="4709374"/>
            <a:chExt cx="92839" cy="215051"/>
          </a:xfrm>
        </p:grpSpPr>
        <p:grpSp>
          <p:nvGrpSpPr>
            <p:cNvPr id="262" name="Group 435"/>
            <p:cNvGrpSpPr/>
            <p:nvPr/>
          </p:nvGrpSpPr>
          <p:grpSpPr bwMode="gray">
            <a:xfrm flipH="1">
              <a:off x="5382342" y="4709374"/>
              <a:ext cx="92839" cy="94401"/>
              <a:chOff x="3492500" y="3251200"/>
              <a:chExt cx="814388" cy="709789"/>
            </a:xfrm>
          </p:grpSpPr>
          <p:sp>
            <p:nvSpPr>
              <p:cNvPr id="275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76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77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78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79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grpSp>
          <p:nvGrpSpPr>
            <p:cNvPr id="263" name="Group 436"/>
            <p:cNvGrpSpPr/>
            <p:nvPr/>
          </p:nvGrpSpPr>
          <p:grpSpPr bwMode="gray">
            <a:xfrm flipH="1">
              <a:off x="5382342" y="4769699"/>
              <a:ext cx="92839" cy="94401"/>
              <a:chOff x="3492500" y="3251200"/>
              <a:chExt cx="814388" cy="709789"/>
            </a:xfrm>
          </p:grpSpPr>
          <p:sp>
            <p:nvSpPr>
              <p:cNvPr id="270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71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72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73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74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grpSp>
          <p:nvGrpSpPr>
            <p:cNvPr id="264" name="Group 437"/>
            <p:cNvGrpSpPr/>
            <p:nvPr/>
          </p:nvGrpSpPr>
          <p:grpSpPr bwMode="gray">
            <a:xfrm flipH="1">
              <a:off x="5382342" y="4830024"/>
              <a:ext cx="92839" cy="94401"/>
              <a:chOff x="3492500" y="3251200"/>
              <a:chExt cx="814388" cy="709789"/>
            </a:xfrm>
          </p:grpSpPr>
          <p:sp>
            <p:nvSpPr>
              <p:cNvPr id="265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66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67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68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69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80" name="Group 279"/>
          <p:cNvGrpSpPr>
            <a:grpSpLocks noChangeAspect="1"/>
          </p:cNvGrpSpPr>
          <p:nvPr/>
        </p:nvGrpSpPr>
        <p:grpSpPr>
          <a:xfrm>
            <a:off x="400185" y="3763430"/>
            <a:ext cx="782749" cy="357306"/>
            <a:chOff x="3022600" y="4305300"/>
            <a:chExt cx="1495425" cy="682625"/>
          </a:xfrm>
        </p:grpSpPr>
        <p:sp>
          <p:nvSpPr>
            <p:cNvPr id="281" name="AutoShape 171"/>
            <p:cNvSpPr>
              <a:spLocks/>
            </p:cNvSpPr>
            <p:nvPr/>
          </p:nvSpPr>
          <p:spPr bwMode="auto">
            <a:xfrm>
              <a:off x="3022600" y="4710112"/>
              <a:ext cx="512763" cy="2778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075" y="19948"/>
                  </a:moveTo>
                  <a:cubicBezTo>
                    <a:pt x="3075" y="12079"/>
                    <a:pt x="6540" y="5679"/>
                    <a:pt x="10800" y="5679"/>
                  </a:cubicBezTo>
                  <a:cubicBezTo>
                    <a:pt x="15060" y="5679"/>
                    <a:pt x="18525" y="12079"/>
                    <a:pt x="18525" y="19948"/>
                  </a:cubicBezTo>
                  <a:cubicBezTo>
                    <a:pt x="18525" y="20506"/>
                    <a:pt x="18503" y="21057"/>
                    <a:pt x="18468" y="21600"/>
                  </a:cubicBezTo>
                  <a:lnTo>
                    <a:pt x="21554" y="21600"/>
                  </a:lnTo>
                  <a:cubicBezTo>
                    <a:pt x="21579" y="21054"/>
                    <a:pt x="21600" y="20505"/>
                    <a:pt x="21600" y="19948"/>
                  </a:cubicBezTo>
                  <a:cubicBezTo>
                    <a:pt x="21600" y="8949"/>
                    <a:pt x="16755" y="0"/>
                    <a:pt x="10800" y="0"/>
                  </a:cubicBezTo>
                  <a:cubicBezTo>
                    <a:pt x="4845" y="0"/>
                    <a:pt x="0" y="8948"/>
                    <a:pt x="0" y="19948"/>
                  </a:cubicBezTo>
                  <a:cubicBezTo>
                    <a:pt x="0" y="20504"/>
                    <a:pt x="21" y="21054"/>
                    <a:pt x="45" y="21600"/>
                  </a:cubicBezTo>
                  <a:lnTo>
                    <a:pt x="3131" y="21600"/>
                  </a:lnTo>
                  <a:cubicBezTo>
                    <a:pt x="3097" y="21057"/>
                    <a:pt x="3075" y="20507"/>
                    <a:pt x="3075" y="19948"/>
                  </a:cubicBezTo>
                  <a:close/>
                  <a:moveTo>
                    <a:pt x="3075" y="19948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2" name="AutoShape 172"/>
            <p:cNvSpPr>
              <a:spLocks/>
            </p:cNvSpPr>
            <p:nvPr/>
          </p:nvSpPr>
          <p:spPr bwMode="auto">
            <a:xfrm>
              <a:off x="3094831" y="4783137"/>
              <a:ext cx="368300" cy="2047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301" y="19358"/>
                  </a:moveTo>
                  <a:cubicBezTo>
                    <a:pt x="4301" y="12933"/>
                    <a:pt x="7216" y="7707"/>
                    <a:pt x="10801" y="7707"/>
                  </a:cubicBezTo>
                  <a:cubicBezTo>
                    <a:pt x="14385" y="7707"/>
                    <a:pt x="17301" y="12933"/>
                    <a:pt x="17301" y="19358"/>
                  </a:cubicBezTo>
                  <a:cubicBezTo>
                    <a:pt x="17301" y="20124"/>
                    <a:pt x="17256" y="20874"/>
                    <a:pt x="17178" y="21600"/>
                  </a:cubicBezTo>
                  <a:lnTo>
                    <a:pt x="21522" y="21600"/>
                  </a:lnTo>
                  <a:cubicBezTo>
                    <a:pt x="21569" y="20863"/>
                    <a:pt x="21600" y="20117"/>
                    <a:pt x="21600" y="19358"/>
                  </a:cubicBezTo>
                  <a:cubicBezTo>
                    <a:pt x="21600" y="8683"/>
                    <a:pt x="16756" y="0"/>
                    <a:pt x="10800" y="0"/>
                  </a:cubicBezTo>
                  <a:cubicBezTo>
                    <a:pt x="4845" y="0"/>
                    <a:pt x="0" y="8683"/>
                    <a:pt x="0" y="19358"/>
                  </a:cubicBezTo>
                  <a:cubicBezTo>
                    <a:pt x="0" y="20116"/>
                    <a:pt x="31" y="20863"/>
                    <a:pt x="78" y="21600"/>
                  </a:cubicBezTo>
                  <a:lnTo>
                    <a:pt x="4422" y="21600"/>
                  </a:lnTo>
                  <a:cubicBezTo>
                    <a:pt x="4345" y="20874"/>
                    <a:pt x="4301" y="20125"/>
                    <a:pt x="4301" y="19358"/>
                  </a:cubicBezTo>
                  <a:close/>
                  <a:moveTo>
                    <a:pt x="4301" y="19358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3" name="AutoShape 173"/>
            <p:cNvSpPr>
              <a:spLocks/>
            </p:cNvSpPr>
            <p:nvPr/>
          </p:nvSpPr>
          <p:spPr bwMode="auto">
            <a:xfrm>
              <a:off x="3166269" y="4854575"/>
              <a:ext cx="225425" cy="133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974" y="18180"/>
                  </a:moveTo>
                  <a:cubicBezTo>
                    <a:pt x="6974" y="14630"/>
                    <a:pt x="8690" y="11739"/>
                    <a:pt x="10799" y="11739"/>
                  </a:cubicBezTo>
                  <a:cubicBezTo>
                    <a:pt x="12908" y="11739"/>
                    <a:pt x="14625" y="14630"/>
                    <a:pt x="14625" y="18180"/>
                  </a:cubicBezTo>
                  <a:cubicBezTo>
                    <a:pt x="14625" y="19436"/>
                    <a:pt x="14401" y="20605"/>
                    <a:pt x="14030" y="21600"/>
                  </a:cubicBezTo>
                  <a:lnTo>
                    <a:pt x="21401" y="21600"/>
                  </a:lnTo>
                  <a:cubicBezTo>
                    <a:pt x="21527" y="20491"/>
                    <a:pt x="21600" y="19349"/>
                    <a:pt x="21600" y="18180"/>
                  </a:cubicBezTo>
                  <a:cubicBezTo>
                    <a:pt x="21600" y="8155"/>
                    <a:pt x="16755" y="0"/>
                    <a:pt x="10799" y="0"/>
                  </a:cubicBezTo>
                  <a:cubicBezTo>
                    <a:pt x="4845" y="0"/>
                    <a:pt x="0" y="8155"/>
                    <a:pt x="0" y="18180"/>
                  </a:cubicBezTo>
                  <a:cubicBezTo>
                    <a:pt x="0" y="19349"/>
                    <a:pt x="72" y="20491"/>
                    <a:pt x="197" y="21600"/>
                  </a:cubicBezTo>
                  <a:lnTo>
                    <a:pt x="7569" y="21600"/>
                  </a:lnTo>
                  <a:cubicBezTo>
                    <a:pt x="7198" y="20607"/>
                    <a:pt x="6974" y="19440"/>
                    <a:pt x="6974" y="18180"/>
                  </a:cubicBezTo>
                  <a:close/>
                  <a:moveTo>
                    <a:pt x="6974" y="18180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4" name="AutoShape 174"/>
            <p:cNvSpPr>
              <a:spLocks/>
            </p:cNvSpPr>
            <p:nvPr/>
          </p:nvSpPr>
          <p:spPr bwMode="auto">
            <a:xfrm>
              <a:off x="3225800" y="4516437"/>
              <a:ext cx="708025" cy="471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231" y="16184"/>
                  </a:moveTo>
                  <a:cubicBezTo>
                    <a:pt x="2231" y="9103"/>
                    <a:pt x="6075" y="3343"/>
                    <a:pt x="10800" y="3343"/>
                  </a:cubicBezTo>
                  <a:cubicBezTo>
                    <a:pt x="15525" y="3343"/>
                    <a:pt x="19369" y="9103"/>
                    <a:pt x="19369" y="16184"/>
                  </a:cubicBezTo>
                  <a:cubicBezTo>
                    <a:pt x="19369" y="18118"/>
                    <a:pt x="19080" y="19953"/>
                    <a:pt x="18567" y="21600"/>
                  </a:cubicBezTo>
                  <a:lnTo>
                    <a:pt x="20976" y="21600"/>
                  </a:lnTo>
                  <a:cubicBezTo>
                    <a:pt x="21379" y="19905"/>
                    <a:pt x="21600" y="18083"/>
                    <a:pt x="21600" y="16184"/>
                  </a:cubicBezTo>
                  <a:cubicBezTo>
                    <a:pt x="21600" y="7260"/>
                    <a:pt x="16755" y="0"/>
                    <a:pt x="10800" y="0"/>
                  </a:cubicBezTo>
                  <a:cubicBezTo>
                    <a:pt x="4845" y="0"/>
                    <a:pt x="0" y="7260"/>
                    <a:pt x="0" y="16184"/>
                  </a:cubicBezTo>
                  <a:cubicBezTo>
                    <a:pt x="0" y="18083"/>
                    <a:pt x="221" y="19905"/>
                    <a:pt x="624" y="21600"/>
                  </a:cubicBezTo>
                  <a:lnTo>
                    <a:pt x="3033" y="21600"/>
                  </a:lnTo>
                  <a:cubicBezTo>
                    <a:pt x="2519" y="19953"/>
                    <a:pt x="2231" y="18118"/>
                    <a:pt x="2231" y="16184"/>
                  </a:cubicBezTo>
                  <a:close/>
                  <a:moveTo>
                    <a:pt x="2231" y="16184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AutoShape 176"/>
            <p:cNvSpPr>
              <a:spLocks/>
            </p:cNvSpPr>
            <p:nvPr/>
          </p:nvSpPr>
          <p:spPr bwMode="auto">
            <a:xfrm>
              <a:off x="3409156" y="4699000"/>
              <a:ext cx="341313" cy="2889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2765"/>
                  </a:moveTo>
                  <a:cubicBezTo>
                    <a:pt x="21600" y="5716"/>
                    <a:pt x="16765" y="0"/>
                    <a:pt x="10800" y="0"/>
                  </a:cubicBezTo>
                  <a:cubicBezTo>
                    <a:pt x="4835" y="0"/>
                    <a:pt x="0" y="5716"/>
                    <a:pt x="0" y="12765"/>
                  </a:cubicBezTo>
                  <a:cubicBezTo>
                    <a:pt x="0" y="16197"/>
                    <a:pt x="1152" y="19306"/>
                    <a:pt x="3018" y="21600"/>
                  </a:cubicBezTo>
                  <a:lnTo>
                    <a:pt x="18584" y="21600"/>
                  </a:lnTo>
                  <a:cubicBezTo>
                    <a:pt x="20448" y="19306"/>
                    <a:pt x="21600" y="16197"/>
                    <a:pt x="21600" y="12765"/>
                  </a:cubicBezTo>
                  <a:close/>
                  <a:moveTo>
                    <a:pt x="21600" y="12765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6" name="AutoShape 177"/>
            <p:cNvSpPr>
              <a:spLocks/>
            </p:cNvSpPr>
            <p:nvPr/>
          </p:nvSpPr>
          <p:spPr bwMode="auto">
            <a:xfrm>
              <a:off x="3370215" y="4662487"/>
              <a:ext cx="414338" cy="325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802" y="13755"/>
                  </a:moveTo>
                  <a:cubicBezTo>
                    <a:pt x="3802" y="8840"/>
                    <a:pt x="6941" y="4842"/>
                    <a:pt x="10800" y="4842"/>
                  </a:cubicBezTo>
                  <a:cubicBezTo>
                    <a:pt x="14659" y="4842"/>
                    <a:pt x="17798" y="8840"/>
                    <a:pt x="17798" y="13755"/>
                  </a:cubicBezTo>
                  <a:cubicBezTo>
                    <a:pt x="17798" y="17142"/>
                    <a:pt x="16306" y="20093"/>
                    <a:pt x="14115" y="21600"/>
                  </a:cubicBezTo>
                  <a:lnTo>
                    <a:pt x="19659" y="21600"/>
                  </a:lnTo>
                  <a:cubicBezTo>
                    <a:pt x="20879" y="19373"/>
                    <a:pt x="21600" y="16671"/>
                    <a:pt x="21600" y="13755"/>
                  </a:cubicBezTo>
                  <a:cubicBezTo>
                    <a:pt x="21600" y="6170"/>
                    <a:pt x="16755" y="0"/>
                    <a:pt x="10800" y="0"/>
                  </a:cubicBezTo>
                  <a:cubicBezTo>
                    <a:pt x="4845" y="0"/>
                    <a:pt x="0" y="6170"/>
                    <a:pt x="0" y="13755"/>
                  </a:cubicBezTo>
                  <a:cubicBezTo>
                    <a:pt x="0" y="16671"/>
                    <a:pt x="721" y="19373"/>
                    <a:pt x="1941" y="21600"/>
                  </a:cubicBezTo>
                  <a:lnTo>
                    <a:pt x="7484" y="21600"/>
                  </a:lnTo>
                  <a:cubicBezTo>
                    <a:pt x="5294" y="20093"/>
                    <a:pt x="3802" y="17142"/>
                    <a:pt x="3802" y="13755"/>
                  </a:cubicBezTo>
                  <a:close/>
                  <a:moveTo>
                    <a:pt x="3802" y="13755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7" name="AutoShape 175"/>
            <p:cNvSpPr>
              <a:spLocks/>
            </p:cNvSpPr>
            <p:nvPr/>
          </p:nvSpPr>
          <p:spPr bwMode="auto">
            <a:xfrm>
              <a:off x="3296864" y="4589462"/>
              <a:ext cx="563142" cy="398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812" y="15192"/>
                  </a:moveTo>
                  <a:cubicBezTo>
                    <a:pt x="2812" y="8996"/>
                    <a:pt x="6395" y="3955"/>
                    <a:pt x="10800" y="3955"/>
                  </a:cubicBezTo>
                  <a:cubicBezTo>
                    <a:pt x="15204" y="3955"/>
                    <a:pt x="18788" y="8996"/>
                    <a:pt x="18788" y="15192"/>
                  </a:cubicBezTo>
                  <a:cubicBezTo>
                    <a:pt x="18788" y="17574"/>
                    <a:pt x="18255" y="19780"/>
                    <a:pt x="17353" y="21600"/>
                  </a:cubicBezTo>
                  <a:lnTo>
                    <a:pt x="20589" y="21600"/>
                  </a:lnTo>
                  <a:cubicBezTo>
                    <a:pt x="21236" y="19651"/>
                    <a:pt x="21600" y="17481"/>
                    <a:pt x="21600" y="15192"/>
                  </a:cubicBezTo>
                  <a:cubicBezTo>
                    <a:pt x="21600" y="6815"/>
                    <a:pt x="16755" y="0"/>
                    <a:pt x="10800" y="0"/>
                  </a:cubicBezTo>
                  <a:cubicBezTo>
                    <a:pt x="4845" y="0"/>
                    <a:pt x="0" y="6815"/>
                    <a:pt x="0" y="15192"/>
                  </a:cubicBezTo>
                  <a:cubicBezTo>
                    <a:pt x="0" y="17481"/>
                    <a:pt x="364" y="19651"/>
                    <a:pt x="1011" y="21600"/>
                  </a:cubicBezTo>
                  <a:lnTo>
                    <a:pt x="4247" y="21600"/>
                  </a:lnTo>
                  <a:cubicBezTo>
                    <a:pt x="3344" y="19780"/>
                    <a:pt x="2812" y="17574"/>
                    <a:pt x="2812" y="15192"/>
                  </a:cubicBezTo>
                  <a:close/>
                  <a:moveTo>
                    <a:pt x="2812" y="15192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8" name="AutoShape 178"/>
            <p:cNvSpPr>
              <a:spLocks/>
            </p:cNvSpPr>
            <p:nvPr/>
          </p:nvSpPr>
          <p:spPr bwMode="auto">
            <a:xfrm>
              <a:off x="3479800" y="4305300"/>
              <a:ext cx="917575" cy="682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791" y="14525"/>
                  </a:moveTo>
                  <a:cubicBezTo>
                    <a:pt x="1791" y="7844"/>
                    <a:pt x="5832" y="2410"/>
                    <a:pt x="10799" y="2410"/>
                  </a:cubicBezTo>
                  <a:cubicBezTo>
                    <a:pt x="15767" y="2410"/>
                    <a:pt x="19808" y="7844"/>
                    <a:pt x="19808" y="14525"/>
                  </a:cubicBezTo>
                  <a:cubicBezTo>
                    <a:pt x="19808" y="17164"/>
                    <a:pt x="19175" y="19608"/>
                    <a:pt x="18106" y="21600"/>
                  </a:cubicBezTo>
                  <a:lnTo>
                    <a:pt x="20227" y="21600"/>
                  </a:lnTo>
                  <a:cubicBezTo>
                    <a:pt x="21100" y="19505"/>
                    <a:pt x="21600" y="17092"/>
                    <a:pt x="21600" y="14525"/>
                  </a:cubicBezTo>
                  <a:cubicBezTo>
                    <a:pt x="21600" y="6516"/>
                    <a:pt x="16755" y="0"/>
                    <a:pt x="10800" y="0"/>
                  </a:cubicBezTo>
                  <a:cubicBezTo>
                    <a:pt x="4845" y="0"/>
                    <a:pt x="0" y="6516"/>
                    <a:pt x="0" y="14525"/>
                  </a:cubicBezTo>
                  <a:cubicBezTo>
                    <a:pt x="0" y="17093"/>
                    <a:pt x="500" y="19505"/>
                    <a:pt x="1373" y="21600"/>
                  </a:cubicBezTo>
                  <a:lnTo>
                    <a:pt x="3494" y="21600"/>
                  </a:lnTo>
                  <a:cubicBezTo>
                    <a:pt x="2424" y="19608"/>
                    <a:pt x="1791" y="17164"/>
                    <a:pt x="1791" y="14525"/>
                  </a:cubicBezTo>
                  <a:close/>
                  <a:moveTo>
                    <a:pt x="1791" y="14525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9" name="AutoShape 179"/>
            <p:cNvSpPr>
              <a:spLocks/>
            </p:cNvSpPr>
            <p:nvPr/>
          </p:nvSpPr>
          <p:spPr bwMode="auto">
            <a:xfrm>
              <a:off x="3552825" y="4378325"/>
              <a:ext cx="771525" cy="609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31" y="13676"/>
                  </a:moveTo>
                  <a:cubicBezTo>
                    <a:pt x="2131" y="7623"/>
                    <a:pt x="6019" y="2699"/>
                    <a:pt x="10800" y="2699"/>
                  </a:cubicBezTo>
                  <a:cubicBezTo>
                    <a:pt x="15580" y="2699"/>
                    <a:pt x="19469" y="7623"/>
                    <a:pt x="19469" y="13676"/>
                  </a:cubicBezTo>
                  <a:cubicBezTo>
                    <a:pt x="19469" y="16788"/>
                    <a:pt x="18439" y="19600"/>
                    <a:pt x="16791" y="21600"/>
                  </a:cubicBezTo>
                  <a:lnTo>
                    <a:pt x="19595" y="21600"/>
                  </a:lnTo>
                  <a:cubicBezTo>
                    <a:pt x="20855" y="19363"/>
                    <a:pt x="21600" y="16628"/>
                    <a:pt x="21600" y="13676"/>
                  </a:cubicBezTo>
                  <a:cubicBezTo>
                    <a:pt x="21600" y="6135"/>
                    <a:pt x="16755" y="0"/>
                    <a:pt x="10800" y="0"/>
                  </a:cubicBezTo>
                  <a:cubicBezTo>
                    <a:pt x="4844" y="0"/>
                    <a:pt x="0" y="6135"/>
                    <a:pt x="0" y="13676"/>
                  </a:cubicBezTo>
                  <a:cubicBezTo>
                    <a:pt x="0" y="16628"/>
                    <a:pt x="745" y="19363"/>
                    <a:pt x="2005" y="21600"/>
                  </a:cubicBezTo>
                  <a:lnTo>
                    <a:pt x="4809" y="21600"/>
                  </a:lnTo>
                  <a:cubicBezTo>
                    <a:pt x="3160" y="19600"/>
                    <a:pt x="2131" y="16788"/>
                    <a:pt x="2131" y="13676"/>
                  </a:cubicBezTo>
                  <a:close/>
                  <a:moveTo>
                    <a:pt x="2131" y="13676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AutoShape 180"/>
            <p:cNvSpPr>
              <a:spLocks/>
            </p:cNvSpPr>
            <p:nvPr/>
          </p:nvSpPr>
          <p:spPr bwMode="auto">
            <a:xfrm>
              <a:off x="3663950" y="4489450"/>
              <a:ext cx="549275" cy="498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1908"/>
                  </a:moveTo>
                  <a:cubicBezTo>
                    <a:pt x="21600" y="5331"/>
                    <a:pt x="16765" y="0"/>
                    <a:pt x="10799" y="0"/>
                  </a:cubicBezTo>
                  <a:cubicBezTo>
                    <a:pt x="4834" y="0"/>
                    <a:pt x="0" y="5331"/>
                    <a:pt x="0" y="11908"/>
                  </a:cubicBezTo>
                  <a:cubicBezTo>
                    <a:pt x="0" y="15906"/>
                    <a:pt x="1787" y="19440"/>
                    <a:pt x="4526" y="21600"/>
                  </a:cubicBezTo>
                  <a:lnTo>
                    <a:pt x="17074" y="21600"/>
                  </a:lnTo>
                  <a:cubicBezTo>
                    <a:pt x="19813" y="19440"/>
                    <a:pt x="21600" y="15906"/>
                    <a:pt x="21600" y="11908"/>
                  </a:cubicBezTo>
                  <a:close/>
                  <a:moveTo>
                    <a:pt x="21600" y="11908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AutoShape 181"/>
            <p:cNvSpPr>
              <a:spLocks/>
            </p:cNvSpPr>
            <p:nvPr/>
          </p:nvSpPr>
          <p:spPr bwMode="auto">
            <a:xfrm>
              <a:off x="3625850" y="4451350"/>
              <a:ext cx="625475" cy="5365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629" y="12596"/>
                  </a:moveTo>
                  <a:cubicBezTo>
                    <a:pt x="2629" y="7341"/>
                    <a:pt x="6294" y="3066"/>
                    <a:pt x="10799" y="3066"/>
                  </a:cubicBezTo>
                  <a:cubicBezTo>
                    <a:pt x="15305" y="3066"/>
                    <a:pt x="18971" y="7341"/>
                    <a:pt x="18971" y="12596"/>
                  </a:cubicBezTo>
                  <a:cubicBezTo>
                    <a:pt x="18971" y="16766"/>
                    <a:pt x="16661" y="20310"/>
                    <a:pt x="13456" y="21600"/>
                  </a:cubicBezTo>
                  <a:lnTo>
                    <a:pt x="18343" y="21600"/>
                  </a:lnTo>
                  <a:cubicBezTo>
                    <a:pt x="20350" y="19311"/>
                    <a:pt x="21600" y="16121"/>
                    <a:pt x="21600" y="12596"/>
                  </a:cubicBezTo>
                  <a:cubicBezTo>
                    <a:pt x="21600" y="5651"/>
                    <a:pt x="16754" y="0"/>
                    <a:pt x="10799" y="0"/>
                  </a:cubicBezTo>
                  <a:cubicBezTo>
                    <a:pt x="4845" y="0"/>
                    <a:pt x="0" y="5651"/>
                    <a:pt x="0" y="12596"/>
                  </a:cubicBezTo>
                  <a:cubicBezTo>
                    <a:pt x="0" y="16121"/>
                    <a:pt x="1250" y="19311"/>
                    <a:pt x="3257" y="21600"/>
                  </a:cubicBezTo>
                  <a:lnTo>
                    <a:pt x="8143" y="21600"/>
                  </a:lnTo>
                  <a:cubicBezTo>
                    <a:pt x="4940" y="20310"/>
                    <a:pt x="2629" y="16766"/>
                    <a:pt x="2629" y="12596"/>
                  </a:cubicBezTo>
                  <a:close/>
                  <a:moveTo>
                    <a:pt x="2629" y="12596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AutoShape 184"/>
            <p:cNvSpPr>
              <a:spLocks/>
            </p:cNvSpPr>
            <p:nvPr/>
          </p:nvSpPr>
          <p:spPr bwMode="auto">
            <a:xfrm>
              <a:off x="4000500" y="4699000"/>
              <a:ext cx="341313" cy="2889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2765"/>
                  </a:moveTo>
                  <a:cubicBezTo>
                    <a:pt x="21600" y="5716"/>
                    <a:pt x="16765" y="0"/>
                    <a:pt x="10800" y="0"/>
                  </a:cubicBezTo>
                  <a:cubicBezTo>
                    <a:pt x="4835" y="0"/>
                    <a:pt x="0" y="5716"/>
                    <a:pt x="0" y="12765"/>
                  </a:cubicBezTo>
                  <a:cubicBezTo>
                    <a:pt x="0" y="16197"/>
                    <a:pt x="1152" y="19306"/>
                    <a:pt x="3018" y="21600"/>
                  </a:cubicBezTo>
                  <a:lnTo>
                    <a:pt x="18584" y="21600"/>
                  </a:lnTo>
                  <a:cubicBezTo>
                    <a:pt x="20448" y="19306"/>
                    <a:pt x="21600" y="16197"/>
                    <a:pt x="21600" y="12765"/>
                  </a:cubicBezTo>
                  <a:close/>
                  <a:moveTo>
                    <a:pt x="21600" y="12765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AutoShape 185"/>
            <p:cNvSpPr>
              <a:spLocks/>
            </p:cNvSpPr>
            <p:nvPr/>
          </p:nvSpPr>
          <p:spPr bwMode="auto">
            <a:xfrm>
              <a:off x="3955629" y="4662487"/>
              <a:ext cx="418872" cy="325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802" y="13755"/>
                  </a:moveTo>
                  <a:cubicBezTo>
                    <a:pt x="3802" y="8840"/>
                    <a:pt x="6941" y="4842"/>
                    <a:pt x="10800" y="4842"/>
                  </a:cubicBezTo>
                  <a:cubicBezTo>
                    <a:pt x="14659" y="4842"/>
                    <a:pt x="17798" y="8840"/>
                    <a:pt x="17798" y="13755"/>
                  </a:cubicBezTo>
                  <a:cubicBezTo>
                    <a:pt x="17798" y="17142"/>
                    <a:pt x="16306" y="20093"/>
                    <a:pt x="14115" y="21600"/>
                  </a:cubicBezTo>
                  <a:lnTo>
                    <a:pt x="19659" y="21600"/>
                  </a:lnTo>
                  <a:cubicBezTo>
                    <a:pt x="20879" y="19373"/>
                    <a:pt x="21600" y="16671"/>
                    <a:pt x="21600" y="13755"/>
                  </a:cubicBezTo>
                  <a:cubicBezTo>
                    <a:pt x="21600" y="6170"/>
                    <a:pt x="16755" y="0"/>
                    <a:pt x="10800" y="0"/>
                  </a:cubicBezTo>
                  <a:cubicBezTo>
                    <a:pt x="4845" y="0"/>
                    <a:pt x="0" y="6170"/>
                    <a:pt x="0" y="13755"/>
                  </a:cubicBezTo>
                  <a:cubicBezTo>
                    <a:pt x="0" y="16671"/>
                    <a:pt x="722" y="19373"/>
                    <a:pt x="1941" y="21600"/>
                  </a:cubicBezTo>
                  <a:lnTo>
                    <a:pt x="7484" y="21600"/>
                  </a:lnTo>
                  <a:cubicBezTo>
                    <a:pt x="5294" y="20093"/>
                    <a:pt x="3802" y="17142"/>
                    <a:pt x="3802" y="13755"/>
                  </a:cubicBezTo>
                  <a:close/>
                  <a:moveTo>
                    <a:pt x="3802" y="13755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AutoShape 183"/>
            <p:cNvSpPr>
              <a:spLocks/>
            </p:cNvSpPr>
            <p:nvPr/>
          </p:nvSpPr>
          <p:spPr bwMode="auto">
            <a:xfrm>
              <a:off x="3882604" y="4589462"/>
              <a:ext cx="563497" cy="398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812" y="15192"/>
                  </a:moveTo>
                  <a:cubicBezTo>
                    <a:pt x="2812" y="8996"/>
                    <a:pt x="6395" y="3955"/>
                    <a:pt x="10800" y="3955"/>
                  </a:cubicBezTo>
                  <a:cubicBezTo>
                    <a:pt x="15204" y="3955"/>
                    <a:pt x="18788" y="8996"/>
                    <a:pt x="18788" y="15192"/>
                  </a:cubicBezTo>
                  <a:cubicBezTo>
                    <a:pt x="18788" y="17574"/>
                    <a:pt x="18255" y="19780"/>
                    <a:pt x="17353" y="21600"/>
                  </a:cubicBezTo>
                  <a:lnTo>
                    <a:pt x="20589" y="21600"/>
                  </a:lnTo>
                  <a:cubicBezTo>
                    <a:pt x="21236" y="19651"/>
                    <a:pt x="21600" y="17481"/>
                    <a:pt x="21600" y="15192"/>
                  </a:cubicBezTo>
                  <a:cubicBezTo>
                    <a:pt x="21600" y="6815"/>
                    <a:pt x="16755" y="0"/>
                    <a:pt x="10800" y="0"/>
                  </a:cubicBezTo>
                  <a:cubicBezTo>
                    <a:pt x="4845" y="0"/>
                    <a:pt x="0" y="6815"/>
                    <a:pt x="0" y="15192"/>
                  </a:cubicBezTo>
                  <a:cubicBezTo>
                    <a:pt x="0" y="17481"/>
                    <a:pt x="364" y="19651"/>
                    <a:pt x="1011" y="21600"/>
                  </a:cubicBezTo>
                  <a:lnTo>
                    <a:pt x="4247" y="21600"/>
                  </a:lnTo>
                  <a:cubicBezTo>
                    <a:pt x="3344" y="19780"/>
                    <a:pt x="2812" y="17574"/>
                    <a:pt x="2812" y="15192"/>
                  </a:cubicBezTo>
                  <a:close/>
                  <a:moveTo>
                    <a:pt x="2812" y="15192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AutoShape 182"/>
            <p:cNvSpPr>
              <a:spLocks/>
            </p:cNvSpPr>
            <p:nvPr/>
          </p:nvSpPr>
          <p:spPr bwMode="auto">
            <a:xfrm>
              <a:off x="3810000" y="4516437"/>
              <a:ext cx="708025" cy="471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231" y="16184"/>
                  </a:moveTo>
                  <a:cubicBezTo>
                    <a:pt x="2231" y="9103"/>
                    <a:pt x="6075" y="3343"/>
                    <a:pt x="10800" y="3343"/>
                  </a:cubicBezTo>
                  <a:cubicBezTo>
                    <a:pt x="15525" y="3343"/>
                    <a:pt x="19369" y="9103"/>
                    <a:pt x="19369" y="16184"/>
                  </a:cubicBezTo>
                  <a:cubicBezTo>
                    <a:pt x="19369" y="18118"/>
                    <a:pt x="19080" y="19953"/>
                    <a:pt x="18567" y="21600"/>
                  </a:cubicBezTo>
                  <a:lnTo>
                    <a:pt x="20976" y="21600"/>
                  </a:lnTo>
                  <a:cubicBezTo>
                    <a:pt x="21379" y="19905"/>
                    <a:pt x="21600" y="18083"/>
                    <a:pt x="21600" y="16184"/>
                  </a:cubicBezTo>
                  <a:cubicBezTo>
                    <a:pt x="21600" y="7260"/>
                    <a:pt x="16755" y="0"/>
                    <a:pt x="10800" y="0"/>
                  </a:cubicBezTo>
                  <a:cubicBezTo>
                    <a:pt x="4845" y="0"/>
                    <a:pt x="0" y="7260"/>
                    <a:pt x="0" y="16184"/>
                  </a:cubicBezTo>
                  <a:cubicBezTo>
                    <a:pt x="0" y="18083"/>
                    <a:pt x="221" y="19905"/>
                    <a:pt x="624" y="21600"/>
                  </a:cubicBezTo>
                  <a:lnTo>
                    <a:pt x="3033" y="21600"/>
                  </a:lnTo>
                  <a:cubicBezTo>
                    <a:pt x="2519" y="19953"/>
                    <a:pt x="2231" y="18118"/>
                    <a:pt x="2231" y="16184"/>
                  </a:cubicBezTo>
                  <a:close/>
                  <a:moveTo>
                    <a:pt x="2231" y="16184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7919636" y="3684001"/>
            <a:ext cx="653491" cy="651300"/>
            <a:chOff x="5408665" y="5227792"/>
            <a:chExt cx="266648" cy="265754"/>
          </a:xfrm>
        </p:grpSpPr>
        <p:grpSp>
          <p:nvGrpSpPr>
            <p:cNvPr id="297" name="Group 360"/>
            <p:cNvGrpSpPr/>
            <p:nvPr/>
          </p:nvGrpSpPr>
          <p:grpSpPr bwMode="gray">
            <a:xfrm rot="23700000" flipH="1">
              <a:off x="5486181" y="5276174"/>
              <a:ext cx="70344" cy="27432"/>
              <a:chOff x="4992877" y="4525871"/>
              <a:chExt cx="81567" cy="13715"/>
            </a:xfrm>
          </p:grpSpPr>
          <p:sp>
            <p:nvSpPr>
              <p:cNvPr id="330" name="Isosceles Triangle 329"/>
              <p:cNvSpPr/>
              <p:nvPr/>
            </p:nvSpPr>
            <p:spPr bwMode="gray">
              <a:xfrm rot="16200000" flipH="1">
                <a:off x="4999736" y="4519012"/>
                <a:ext cx="13715" cy="27433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1" name="Freeform 330"/>
              <p:cNvSpPr/>
              <p:nvPr/>
            </p:nvSpPr>
            <p:spPr bwMode="gray">
              <a:xfrm>
                <a:off x="5007769" y="4533328"/>
                <a:ext cx="66675" cy="0"/>
              </a:xfrm>
              <a:custGeom>
                <a:avLst/>
                <a:gdLst>
                  <a:gd name="connsiteX0" fmla="*/ 0 w 66675"/>
                  <a:gd name="connsiteY0" fmla="*/ 0 h 0"/>
                  <a:gd name="connsiteX1" fmla="*/ 66675 w 6667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>
                    <a:moveTo>
                      <a:pt x="0" y="0"/>
                    </a:moveTo>
                    <a:lnTo>
                      <a:pt x="66675" y="0"/>
                    </a:lnTo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Freeform 331"/>
              <p:cNvSpPr/>
              <p:nvPr/>
            </p:nvSpPr>
            <p:spPr bwMode="gray">
              <a:xfrm>
                <a:off x="5005388" y="4533328"/>
                <a:ext cx="69056" cy="0"/>
              </a:xfrm>
              <a:custGeom>
                <a:avLst/>
                <a:gdLst>
                  <a:gd name="connsiteX0" fmla="*/ 0 w 69056"/>
                  <a:gd name="connsiteY0" fmla="*/ 0 h 0"/>
                  <a:gd name="connsiteX1" fmla="*/ 69056 w 69056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56">
                    <a:moveTo>
                      <a:pt x="0" y="0"/>
                    </a:moveTo>
                    <a:lnTo>
                      <a:pt x="69056" y="0"/>
                    </a:lnTo>
                  </a:path>
                </a:pathLst>
              </a:custGeom>
              <a:noFill/>
              <a:ln w="3175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8" name="Group 361"/>
            <p:cNvGrpSpPr/>
            <p:nvPr/>
          </p:nvGrpSpPr>
          <p:grpSpPr bwMode="gray">
            <a:xfrm flipH="1">
              <a:off x="5575355" y="5299233"/>
              <a:ext cx="99958" cy="101642"/>
              <a:chOff x="3492500" y="3251200"/>
              <a:chExt cx="814388" cy="709789"/>
            </a:xfrm>
          </p:grpSpPr>
          <p:sp>
            <p:nvSpPr>
              <p:cNvPr id="325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26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27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28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29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grpSp>
          <p:nvGrpSpPr>
            <p:cNvPr id="299" name="Group 362"/>
            <p:cNvGrpSpPr/>
            <p:nvPr/>
          </p:nvGrpSpPr>
          <p:grpSpPr bwMode="gray">
            <a:xfrm flipH="1">
              <a:off x="5408665" y="5227792"/>
              <a:ext cx="71661" cy="72868"/>
              <a:chOff x="3492500" y="3251200"/>
              <a:chExt cx="814388" cy="709789"/>
            </a:xfrm>
          </p:grpSpPr>
          <p:sp>
            <p:nvSpPr>
              <p:cNvPr id="320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21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22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23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24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grpSp>
          <p:nvGrpSpPr>
            <p:cNvPr id="300" name="Group 363"/>
            <p:cNvGrpSpPr/>
            <p:nvPr/>
          </p:nvGrpSpPr>
          <p:grpSpPr bwMode="gray">
            <a:xfrm flipH="1">
              <a:off x="5408665" y="5323044"/>
              <a:ext cx="71661" cy="72868"/>
              <a:chOff x="3492500" y="3251200"/>
              <a:chExt cx="814388" cy="709789"/>
            </a:xfrm>
          </p:grpSpPr>
          <p:sp>
            <p:nvSpPr>
              <p:cNvPr id="315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16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17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18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19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grpSp>
          <p:nvGrpSpPr>
            <p:cNvPr id="301" name="Group 364"/>
            <p:cNvGrpSpPr/>
            <p:nvPr/>
          </p:nvGrpSpPr>
          <p:grpSpPr bwMode="gray">
            <a:xfrm flipH="1">
              <a:off x="5408665" y="5420678"/>
              <a:ext cx="71661" cy="72868"/>
              <a:chOff x="3492500" y="3251200"/>
              <a:chExt cx="814388" cy="709789"/>
            </a:xfrm>
          </p:grpSpPr>
          <p:sp>
            <p:nvSpPr>
              <p:cNvPr id="310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11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12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13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14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grpSp>
          <p:nvGrpSpPr>
            <p:cNvPr id="302" name="Group 365"/>
            <p:cNvGrpSpPr/>
            <p:nvPr/>
          </p:nvGrpSpPr>
          <p:grpSpPr bwMode="gray">
            <a:xfrm rot="19500000" flipH="1" flipV="1">
              <a:off x="5488560" y="5423813"/>
              <a:ext cx="70344" cy="27432"/>
              <a:chOff x="4992877" y="4525871"/>
              <a:chExt cx="81567" cy="13715"/>
            </a:xfrm>
          </p:grpSpPr>
          <p:sp>
            <p:nvSpPr>
              <p:cNvPr id="307" name="Isosceles Triangle 306"/>
              <p:cNvSpPr/>
              <p:nvPr/>
            </p:nvSpPr>
            <p:spPr bwMode="gray">
              <a:xfrm rot="16200000" flipH="1">
                <a:off x="4999736" y="4519012"/>
                <a:ext cx="13715" cy="27433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8" name="Freeform 307"/>
              <p:cNvSpPr/>
              <p:nvPr/>
            </p:nvSpPr>
            <p:spPr bwMode="gray">
              <a:xfrm>
                <a:off x="5007769" y="4533328"/>
                <a:ext cx="66675" cy="0"/>
              </a:xfrm>
              <a:custGeom>
                <a:avLst/>
                <a:gdLst>
                  <a:gd name="connsiteX0" fmla="*/ 0 w 66675"/>
                  <a:gd name="connsiteY0" fmla="*/ 0 h 0"/>
                  <a:gd name="connsiteX1" fmla="*/ 66675 w 6667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>
                    <a:moveTo>
                      <a:pt x="0" y="0"/>
                    </a:moveTo>
                    <a:lnTo>
                      <a:pt x="66675" y="0"/>
                    </a:lnTo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Freeform 308"/>
              <p:cNvSpPr/>
              <p:nvPr/>
            </p:nvSpPr>
            <p:spPr bwMode="gray">
              <a:xfrm>
                <a:off x="5005388" y="4533328"/>
                <a:ext cx="69056" cy="0"/>
              </a:xfrm>
              <a:custGeom>
                <a:avLst/>
                <a:gdLst>
                  <a:gd name="connsiteX0" fmla="*/ 0 w 69056"/>
                  <a:gd name="connsiteY0" fmla="*/ 0 h 0"/>
                  <a:gd name="connsiteX1" fmla="*/ 69056 w 69056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56">
                    <a:moveTo>
                      <a:pt x="0" y="0"/>
                    </a:moveTo>
                    <a:lnTo>
                      <a:pt x="69056" y="0"/>
                    </a:lnTo>
                  </a:path>
                </a:pathLst>
              </a:custGeom>
              <a:noFill/>
              <a:ln w="3175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66"/>
            <p:cNvGrpSpPr/>
            <p:nvPr/>
          </p:nvGrpSpPr>
          <p:grpSpPr bwMode="gray">
            <a:xfrm flipH="1" flipV="1">
              <a:off x="5488560" y="5336338"/>
              <a:ext cx="70344" cy="27432"/>
              <a:chOff x="4992877" y="4525871"/>
              <a:chExt cx="81567" cy="13715"/>
            </a:xfrm>
          </p:grpSpPr>
          <p:sp>
            <p:nvSpPr>
              <p:cNvPr id="304" name="Isosceles Triangle 303"/>
              <p:cNvSpPr/>
              <p:nvPr/>
            </p:nvSpPr>
            <p:spPr bwMode="gray">
              <a:xfrm rot="16200000" flipH="1">
                <a:off x="4999736" y="4519012"/>
                <a:ext cx="13715" cy="27433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5" name="Freeform 304"/>
              <p:cNvSpPr/>
              <p:nvPr/>
            </p:nvSpPr>
            <p:spPr bwMode="gray">
              <a:xfrm>
                <a:off x="5007769" y="4533328"/>
                <a:ext cx="66675" cy="0"/>
              </a:xfrm>
              <a:custGeom>
                <a:avLst/>
                <a:gdLst>
                  <a:gd name="connsiteX0" fmla="*/ 0 w 66675"/>
                  <a:gd name="connsiteY0" fmla="*/ 0 h 0"/>
                  <a:gd name="connsiteX1" fmla="*/ 66675 w 6667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>
                    <a:moveTo>
                      <a:pt x="0" y="0"/>
                    </a:moveTo>
                    <a:lnTo>
                      <a:pt x="66675" y="0"/>
                    </a:lnTo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Freeform 305"/>
              <p:cNvSpPr/>
              <p:nvPr/>
            </p:nvSpPr>
            <p:spPr bwMode="gray">
              <a:xfrm>
                <a:off x="5005388" y="4533328"/>
                <a:ext cx="69056" cy="0"/>
              </a:xfrm>
              <a:custGeom>
                <a:avLst/>
                <a:gdLst>
                  <a:gd name="connsiteX0" fmla="*/ 0 w 69056"/>
                  <a:gd name="connsiteY0" fmla="*/ 0 h 0"/>
                  <a:gd name="connsiteX1" fmla="*/ 69056 w 69056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56">
                    <a:moveTo>
                      <a:pt x="0" y="0"/>
                    </a:moveTo>
                    <a:lnTo>
                      <a:pt x="69056" y="0"/>
                    </a:lnTo>
                  </a:path>
                </a:pathLst>
              </a:custGeom>
              <a:noFill/>
              <a:ln w="3175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3" name="Group 332"/>
          <p:cNvGrpSpPr/>
          <p:nvPr/>
        </p:nvGrpSpPr>
        <p:grpSpPr>
          <a:xfrm>
            <a:off x="8104147" y="5034376"/>
            <a:ext cx="284468" cy="658938"/>
            <a:chOff x="5382342" y="4709374"/>
            <a:chExt cx="92839" cy="215051"/>
          </a:xfrm>
        </p:grpSpPr>
        <p:grpSp>
          <p:nvGrpSpPr>
            <p:cNvPr id="334" name="Group 435"/>
            <p:cNvGrpSpPr/>
            <p:nvPr/>
          </p:nvGrpSpPr>
          <p:grpSpPr bwMode="gray">
            <a:xfrm flipH="1">
              <a:off x="5382342" y="4709374"/>
              <a:ext cx="92839" cy="94401"/>
              <a:chOff x="3492500" y="3251200"/>
              <a:chExt cx="814388" cy="709789"/>
            </a:xfrm>
          </p:grpSpPr>
          <p:sp>
            <p:nvSpPr>
              <p:cNvPr id="347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48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49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50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51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grpSp>
          <p:nvGrpSpPr>
            <p:cNvPr id="335" name="Group 436"/>
            <p:cNvGrpSpPr/>
            <p:nvPr/>
          </p:nvGrpSpPr>
          <p:grpSpPr bwMode="gray">
            <a:xfrm flipH="1">
              <a:off x="5382342" y="4769699"/>
              <a:ext cx="92839" cy="94401"/>
              <a:chOff x="3492500" y="3251200"/>
              <a:chExt cx="814388" cy="709789"/>
            </a:xfrm>
          </p:grpSpPr>
          <p:sp>
            <p:nvSpPr>
              <p:cNvPr id="342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43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44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45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46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grpSp>
          <p:nvGrpSpPr>
            <p:cNvPr id="336" name="Group 437"/>
            <p:cNvGrpSpPr/>
            <p:nvPr/>
          </p:nvGrpSpPr>
          <p:grpSpPr bwMode="gray">
            <a:xfrm flipH="1">
              <a:off x="5382342" y="4830024"/>
              <a:ext cx="92839" cy="94401"/>
              <a:chOff x="3492500" y="3251200"/>
              <a:chExt cx="814388" cy="709789"/>
            </a:xfrm>
          </p:grpSpPr>
          <p:sp>
            <p:nvSpPr>
              <p:cNvPr id="337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38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39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40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341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360" name="Group 359"/>
          <p:cNvGrpSpPr/>
          <p:nvPr/>
        </p:nvGrpSpPr>
        <p:grpSpPr>
          <a:xfrm>
            <a:off x="7928892" y="1301157"/>
            <a:ext cx="634979" cy="503893"/>
            <a:chOff x="7793038" y="1301157"/>
            <a:chExt cx="634979" cy="503893"/>
          </a:xfrm>
        </p:grpSpPr>
        <p:grpSp>
          <p:nvGrpSpPr>
            <p:cNvPr id="50" name="Group 49"/>
            <p:cNvGrpSpPr/>
            <p:nvPr/>
          </p:nvGrpSpPr>
          <p:grpSpPr bwMode="gray">
            <a:xfrm flipH="1">
              <a:off x="8007285" y="1455628"/>
              <a:ext cx="190832" cy="194045"/>
              <a:chOff x="3492500" y="3251200"/>
              <a:chExt cx="814388" cy="709789"/>
            </a:xfrm>
          </p:grpSpPr>
          <p:sp>
            <p:nvSpPr>
              <p:cNvPr id="51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52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53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54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55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 bwMode="gray">
            <a:xfrm flipH="1">
              <a:off x="7793038" y="1301157"/>
              <a:ext cx="136013" cy="138302"/>
              <a:chOff x="3492500" y="3251200"/>
              <a:chExt cx="814388" cy="709789"/>
            </a:xfrm>
          </p:grpSpPr>
          <p:sp>
            <p:nvSpPr>
              <p:cNvPr id="57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58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59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60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61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 bwMode="gray">
            <a:xfrm flipH="1">
              <a:off x="7797545" y="1666748"/>
              <a:ext cx="136013" cy="138302"/>
              <a:chOff x="3492500" y="3251200"/>
              <a:chExt cx="814388" cy="709789"/>
            </a:xfrm>
          </p:grpSpPr>
          <p:sp>
            <p:nvSpPr>
              <p:cNvPr id="63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64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65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66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67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 bwMode="gray">
            <a:xfrm flipH="1">
              <a:off x="8292004" y="1301157"/>
              <a:ext cx="136013" cy="138302"/>
              <a:chOff x="3492500" y="3251200"/>
              <a:chExt cx="814388" cy="709789"/>
            </a:xfrm>
          </p:grpSpPr>
          <p:sp>
            <p:nvSpPr>
              <p:cNvPr id="69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70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71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72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73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 bwMode="gray">
            <a:xfrm flipH="1">
              <a:off x="8287498" y="1666748"/>
              <a:ext cx="136013" cy="138302"/>
              <a:chOff x="3492500" y="3251200"/>
              <a:chExt cx="814388" cy="709789"/>
            </a:xfrm>
          </p:grpSpPr>
          <p:sp>
            <p:nvSpPr>
              <p:cNvPr id="75" name="AutoShape 15"/>
              <p:cNvSpPr>
                <a:spLocks/>
              </p:cNvSpPr>
              <p:nvPr/>
            </p:nvSpPr>
            <p:spPr bwMode="gray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76" name="AutoShape 16"/>
              <p:cNvSpPr>
                <a:spLocks/>
              </p:cNvSpPr>
              <p:nvPr/>
            </p:nvSpPr>
            <p:spPr bwMode="gray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77" name="AutoShape 17"/>
              <p:cNvSpPr>
                <a:spLocks/>
              </p:cNvSpPr>
              <p:nvPr/>
            </p:nvSpPr>
            <p:spPr bwMode="gray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78" name="AutoShape 18"/>
              <p:cNvSpPr>
                <a:spLocks/>
              </p:cNvSpPr>
              <p:nvPr/>
            </p:nvSpPr>
            <p:spPr bwMode="gray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79" name="AutoShape 19"/>
              <p:cNvSpPr>
                <a:spLocks/>
              </p:cNvSpPr>
              <p:nvPr/>
            </p:nvSpPr>
            <p:spPr bwMode="gray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 bwMode="gray">
            <a:xfrm rot="1947377">
              <a:off x="7925763" y="1423805"/>
              <a:ext cx="89492" cy="53695"/>
              <a:chOff x="4986337" y="4519613"/>
              <a:chExt cx="106017" cy="27432"/>
            </a:xfrm>
          </p:grpSpPr>
          <p:sp>
            <p:nvSpPr>
              <p:cNvPr id="81" name="Isosceles Triangle 80"/>
              <p:cNvSpPr/>
              <p:nvPr/>
            </p:nvSpPr>
            <p:spPr bwMode="gray">
              <a:xfrm rot="16200000" flipH="1">
                <a:off x="4986337" y="4519613"/>
                <a:ext cx="27432" cy="2743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 bwMode="gray">
              <a:xfrm>
                <a:off x="5007769" y="4533328"/>
                <a:ext cx="66675" cy="0"/>
              </a:xfrm>
              <a:custGeom>
                <a:avLst/>
                <a:gdLst>
                  <a:gd name="connsiteX0" fmla="*/ 0 w 66675"/>
                  <a:gd name="connsiteY0" fmla="*/ 0 h 0"/>
                  <a:gd name="connsiteX1" fmla="*/ 66675 w 6667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>
                    <a:moveTo>
                      <a:pt x="0" y="0"/>
                    </a:moveTo>
                    <a:lnTo>
                      <a:pt x="66675" y="0"/>
                    </a:lnTo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 bwMode="gray">
              <a:xfrm>
                <a:off x="5005388" y="4533328"/>
                <a:ext cx="69056" cy="0"/>
              </a:xfrm>
              <a:custGeom>
                <a:avLst/>
                <a:gdLst>
                  <a:gd name="connsiteX0" fmla="*/ 0 w 69056"/>
                  <a:gd name="connsiteY0" fmla="*/ 0 h 0"/>
                  <a:gd name="connsiteX1" fmla="*/ 69056 w 69056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56">
                    <a:moveTo>
                      <a:pt x="0" y="0"/>
                    </a:moveTo>
                    <a:lnTo>
                      <a:pt x="69056" y="0"/>
                    </a:lnTo>
                  </a:path>
                </a:pathLst>
              </a:custGeom>
              <a:noFill/>
              <a:ln w="3175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Isosceles Triangle 83"/>
              <p:cNvSpPr/>
              <p:nvPr/>
            </p:nvSpPr>
            <p:spPr bwMode="gray">
              <a:xfrm rot="5400000">
                <a:off x="5064922" y="4519613"/>
                <a:ext cx="27432" cy="2743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 bwMode="gray">
            <a:xfrm rot="19652623" flipH="1">
              <a:off x="8196093" y="1423803"/>
              <a:ext cx="89492" cy="53695"/>
              <a:chOff x="4986337" y="4519613"/>
              <a:chExt cx="106017" cy="27432"/>
            </a:xfrm>
          </p:grpSpPr>
          <p:sp>
            <p:nvSpPr>
              <p:cNvPr id="86" name="Isosceles Triangle 85"/>
              <p:cNvSpPr/>
              <p:nvPr/>
            </p:nvSpPr>
            <p:spPr bwMode="gray">
              <a:xfrm rot="16200000" flipH="1">
                <a:off x="4986337" y="4519613"/>
                <a:ext cx="27432" cy="2743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Freeform 86"/>
              <p:cNvSpPr/>
              <p:nvPr/>
            </p:nvSpPr>
            <p:spPr bwMode="gray">
              <a:xfrm>
                <a:off x="5007769" y="4533328"/>
                <a:ext cx="66675" cy="0"/>
              </a:xfrm>
              <a:custGeom>
                <a:avLst/>
                <a:gdLst>
                  <a:gd name="connsiteX0" fmla="*/ 0 w 66675"/>
                  <a:gd name="connsiteY0" fmla="*/ 0 h 0"/>
                  <a:gd name="connsiteX1" fmla="*/ 66675 w 6667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>
                    <a:moveTo>
                      <a:pt x="0" y="0"/>
                    </a:moveTo>
                    <a:lnTo>
                      <a:pt x="66675" y="0"/>
                    </a:lnTo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 bwMode="gray">
              <a:xfrm>
                <a:off x="5005388" y="4533328"/>
                <a:ext cx="69056" cy="0"/>
              </a:xfrm>
              <a:custGeom>
                <a:avLst/>
                <a:gdLst>
                  <a:gd name="connsiteX0" fmla="*/ 0 w 69056"/>
                  <a:gd name="connsiteY0" fmla="*/ 0 h 0"/>
                  <a:gd name="connsiteX1" fmla="*/ 69056 w 69056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56">
                    <a:moveTo>
                      <a:pt x="0" y="0"/>
                    </a:moveTo>
                    <a:lnTo>
                      <a:pt x="69056" y="0"/>
                    </a:lnTo>
                  </a:path>
                </a:pathLst>
              </a:custGeom>
              <a:noFill/>
              <a:ln w="3175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Isosceles Triangle 88"/>
              <p:cNvSpPr/>
              <p:nvPr/>
            </p:nvSpPr>
            <p:spPr bwMode="gray">
              <a:xfrm rot="5400000">
                <a:off x="5064922" y="4519613"/>
                <a:ext cx="27432" cy="2743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 bwMode="gray">
            <a:xfrm rot="19652623" flipH="1">
              <a:off x="7925763" y="1628892"/>
              <a:ext cx="89492" cy="53695"/>
              <a:chOff x="4986337" y="4519613"/>
              <a:chExt cx="106017" cy="27432"/>
            </a:xfrm>
          </p:grpSpPr>
          <p:sp>
            <p:nvSpPr>
              <p:cNvPr id="91" name="Isosceles Triangle 90"/>
              <p:cNvSpPr/>
              <p:nvPr/>
            </p:nvSpPr>
            <p:spPr bwMode="gray">
              <a:xfrm rot="16200000" flipH="1">
                <a:off x="4986337" y="4519613"/>
                <a:ext cx="27432" cy="2743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 bwMode="gray">
              <a:xfrm>
                <a:off x="5007769" y="4533328"/>
                <a:ext cx="66675" cy="0"/>
              </a:xfrm>
              <a:custGeom>
                <a:avLst/>
                <a:gdLst>
                  <a:gd name="connsiteX0" fmla="*/ 0 w 66675"/>
                  <a:gd name="connsiteY0" fmla="*/ 0 h 0"/>
                  <a:gd name="connsiteX1" fmla="*/ 66675 w 6667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>
                    <a:moveTo>
                      <a:pt x="0" y="0"/>
                    </a:moveTo>
                    <a:lnTo>
                      <a:pt x="66675" y="0"/>
                    </a:lnTo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 bwMode="gray">
              <a:xfrm>
                <a:off x="5005388" y="4533328"/>
                <a:ext cx="69056" cy="0"/>
              </a:xfrm>
              <a:custGeom>
                <a:avLst/>
                <a:gdLst>
                  <a:gd name="connsiteX0" fmla="*/ 0 w 69056"/>
                  <a:gd name="connsiteY0" fmla="*/ 0 h 0"/>
                  <a:gd name="connsiteX1" fmla="*/ 69056 w 69056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56">
                    <a:moveTo>
                      <a:pt x="0" y="0"/>
                    </a:moveTo>
                    <a:lnTo>
                      <a:pt x="69056" y="0"/>
                    </a:lnTo>
                  </a:path>
                </a:pathLst>
              </a:custGeom>
              <a:noFill/>
              <a:ln w="3175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Isosceles Triangle 93"/>
              <p:cNvSpPr/>
              <p:nvPr/>
            </p:nvSpPr>
            <p:spPr bwMode="gray">
              <a:xfrm rot="5400000">
                <a:off x="5064922" y="4519613"/>
                <a:ext cx="27432" cy="2743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5" name="Group 354"/>
            <p:cNvGrpSpPr/>
            <p:nvPr/>
          </p:nvGrpSpPr>
          <p:grpSpPr bwMode="gray">
            <a:xfrm rot="1947377" flipH="1" flipV="1">
              <a:off x="8196093" y="1628892"/>
              <a:ext cx="89492" cy="53695"/>
              <a:chOff x="4986337" y="4519613"/>
              <a:chExt cx="106017" cy="27432"/>
            </a:xfrm>
          </p:grpSpPr>
          <p:sp>
            <p:nvSpPr>
              <p:cNvPr id="356" name="Isosceles Triangle 355"/>
              <p:cNvSpPr/>
              <p:nvPr/>
            </p:nvSpPr>
            <p:spPr bwMode="gray">
              <a:xfrm rot="16200000" flipH="1">
                <a:off x="4986337" y="4519613"/>
                <a:ext cx="27432" cy="2743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Freeform 356"/>
              <p:cNvSpPr/>
              <p:nvPr/>
            </p:nvSpPr>
            <p:spPr bwMode="gray">
              <a:xfrm>
                <a:off x="5007769" y="4533328"/>
                <a:ext cx="66675" cy="0"/>
              </a:xfrm>
              <a:custGeom>
                <a:avLst/>
                <a:gdLst>
                  <a:gd name="connsiteX0" fmla="*/ 0 w 66675"/>
                  <a:gd name="connsiteY0" fmla="*/ 0 h 0"/>
                  <a:gd name="connsiteX1" fmla="*/ 66675 w 6667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>
                    <a:moveTo>
                      <a:pt x="0" y="0"/>
                    </a:moveTo>
                    <a:lnTo>
                      <a:pt x="66675" y="0"/>
                    </a:lnTo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Freeform 357"/>
              <p:cNvSpPr/>
              <p:nvPr/>
            </p:nvSpPr>
            <p:spPr bwMode="gray">
              <a:xfrm>
                <a:off x="5005388" y="4533328"/>
                <a:ext cx="69056" cy="0"/>
              </a:xfrm>
              <a:custGeom>
                <a:avLst/>
                <a:gdLst>
                  <a:gd name="connsiteX0" fmla="*/ 0 w 69056"/>
                  <a:gd name="connsiteY0" fmla="*/ 0 h 0"/>
                  <a:gd name="connsiteX1" fmla="*/ 69056 w 69056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56">
                    <a:moveTo>
                      <a:pt x="0" y="0"/>
                    </a:moveTo>
                    <a:lnTo>
                      <a:pt x="69056" y="0"/>
                    </a:lnTo>
                  </a:path>
                </a:pathLst>
              </a:custGeom>
              <a:noFill/>
              <a:ln w="3175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Isosceles Triangle 358"/>
              <p:cNvSpPr/>
              <p:nvPr/>
            </p:nvSpPr>
            <p:spPr bwMode="gray">
              <a:xfrm rot="5400000">
                <a:off x="5064922" y="4519613"/>
                <a:ext cx="27432" cy="2743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7978321" y="2279103"/>
            <a:ext cx="521173" cy="708471"/>
            <a:chOff x="3441700" y="279400"/>
            <a:chExt cx="812800" cy="1104900"/>
          </a:xfrm>
        </p:grpSpPr>
        <p:sp>
          <p:nvSpPr>
            <p:cNvPr id="187" name="AutoShape 5"/>
            <p:cNvSpPr>
              <a:spLocks/>
            </p:cNvSpPr>
            <p:nvPr/>
          </p:nvSpPr>
          <p:spPr bwMode="auto">
            <a:xfrm>
              <a:off x="3441700" y="660400"/>
              <a:ext cx="203200" cy="7239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0842"/>
                  </a:moveTo>
                  <a:lnTo>
                    <a:pt x="21600" y="758"/>
                  </a:lnTo>
                  <a:cubicBezTo>
                    <a:pt x="21600" y="340"/>
                    <a:pt x="20390" y="0"/>
                    <a:pt x="18900" y="0"/>
                  </a:cubicBezTo>
                  <a:lnTo>
                    <a:pt x="2700" y="0"/>
                  </a:lnTo>
                  <a:cubicBezTo>
                    <a:pt x="1210" y="0"/>
                    <a:pt x="0" y="340"/>
                    <a:pt x="0" y="758"/>
                  </a:cubicBezTo>
                  <a:lnTo>
                    <a:pt x="0" y="20842"/>
                  </a:lnTo>
                  <a:cubicBezTo>
                    <a:pt x="0" y="21260"/>
                    <a:pt x="1210" y="21600"/>
                    <a:pt x="2700" y="21600"/>
                  </a:cubicBezTo>
                  <a:lnTo>
                    <a:pt x="18900" y="21600"/>
                  </a:lnTo>
                  <a:cubicBezTo>
                    <a:pt x="20390" y="21600"/>
                    <a:pt x="21600" y="21260"/>
                    <a:pt x="21600" y="20842"/>
                  </a:cubicBezTo>
                  <a:close/>
                  <a:moveTo>
                    <a:pt x="21600" y="20842"/>
                  </a:moveTo>
                </a:path>
              </a:pathLst>
            </a:custGeom>
            <a:solidFill>
              <a:srgbClr val="BC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88" name="AutoShape 6"/>
            <p:cNvSpPr>
              <a:spLocks/>
            </p:cNvSpPr>
            <p:nvPr/>
          </p:nvSpPr>
          <p:spPr bwMode="auto">
            <a:xfrm>
              <a:off x="3644900" y="279400"/>
              <a:ext cx="203200" cy="11049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103"/>
                  </a:moveTo>
                  <a:lnTo>
                    <a:pt x="21600" y="497"/>
                  </a:lnTo>
                  <a:cubicBezTo>
                    <a:pt x="21600" y="222"/>
                    <a:pt x="20390" y="0"/>
                    <a:pt x="18900" y="0"/>
                  </a:cubicBezTo>
                  <a:lnTo>
                    <a:pt x="2700" y="0"/>
                  </a:lnTo>
                  <a:cubicBezTo>
                    <a:pt x="1210" y="0"/>
                    <a:pt x="0" y="222"/>
                    <a:pt x="0" y="497"/>
                  </a:cubicBezTo>
                  <a:lnTo>
                    <a:pt x="0" y="21103"/>
                  </a:lnTo>
                  <a:cubicBezTo>
                    <a:pt x="0" y="21378"/>
                    <a:pt x="1210" y="21600"/>
                    <a:pt x="2700" y="21600"/>
                  </a:cubicBezTo>
                  <a:lnTo>
                    <a:pt x="18900" y="21600"/>
                  </a:lnTo>
                  <a:cubicBezTo>
                    <a:pt x="20390" y="21600"/>
                    <a:pt x="21600" y="21378"/>
                    <a:pt x="21600" y="21103"/>
                  </a:cubicBezTo>
                  <a:close/>
                  <a:moveTo>
                    <a:pt x="21600" y="21103"/>
                  </a:move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89" name="AutoShape 7"/>
            <p:cNvSpPr>
              <a:spLocks/>
            </p:cNvSpPr>
            <p:nvPr/>
          </p:nvSpPr>
          <p:spPr bwMode="auto">
            <a:xfrm>
              <a:off x="3848100" y="914400"/>
              <a:ext cx="203200" cy="4699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0432"/>
                  </a:moveTo>
                  <a:lnTo>
                    <a:pt x="21600" y="1168"/>
                  </a:lnTo>
                  <a:cubicBezTo>
                    <a:pt x="21600" y="523"/>
                    <a:pt x="20390" y="0"/>
                    <a:pt x="18900" y="0"/>
                  </a:cubicBezTo>
                  <a:lnTo>
                    <a:pt x="2700" y="0"/>
                  </a:lnTo>
                  <a:cubicBezTo>
                    <a:pt x="1210" y="0"/>
                    <a:pt x="0" y="523"/>
                    <a:pt x="0" y="1168"/>
                  </a:cubicBezTo>
                  <a:lnTo>
                    <a:pt x="0" y="20432"/>
                  </a:lnTo>
                  <a:cubicBezTo>
                    <a:pt x="0" y="21077"/>
                    <a:pt x="1210" y="21600"/>
                    <a:pt x="2700" y="21600"/>
                  </a:cubicBezTo>
                  <a:lnTo>
                    <a:pt x="18900" y="21600"/>
                  </a:lnTo>
                  <a:cubicBezTo>
                    <a:pt x="20390" y="21600"/>
                    <a:pt x="21600" y="21077"/>
                    <a:pt x="21600" y="20432"/>
                  </a:cubicBezTo>
                  <a:close/>
                  <a:moveTo>
                    <a:pt x="21600" y="20432"/>
                  </a:moveTo>
                </a:path>
              </a:pathLst>
            </a:custGeom>
            <a:solidFill>
              <a:srgbClr val="6D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90" name="AutoShape 8"/>
            <p:cNvSpPr>
              <a:spLocks/>
            </p:cNvSpPr>
            <p:nvPr/>
          </p:nvSpPr>
          <p:spPr bwMode="auto">
            <a:xfrm>
              <a:off x="4051300" y="533400"/>
              <a:ext cx="203200" cy="8509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0955"/>
                  </a:moveTo>
                  <a:lnTo>
                    <a:pt x="21600" y="645"/>
                  </a:lnTo>
                  <a:cubicBezTo>
                    <a:pt x="21600" y="289"/>
                    <a:pt x="20390" y="0"/>
                    <a:pt x="18900" y="0"/>
                  </a:cubicBezTo>
                  <a:lnTo>
                    <a:pt x="2700" y="0"/>
                  </a:lnTo>
                  <a:cubicBezTo>
                    <a:pt x="1210" y="0"/>
                    <a:pt x="0" y="289"/>
                    <a:pt x="0" y="645"/>
                  </a:cubicBezTo>
                  <a:lnTo>
                    <a:pt x="0" y="20955"/>
                  </a:lnTo>
                  <a:cubicBezTo>
                    <a:pt x="0" y="21311"/>
                    <a:pt x="1210" y="21600"/>
                    <a:pt x="2700" y="21600"/>
                  </a:cubicBezTo>
                  <a:lnTo>
                    <a:pt x="18900" y="21600"/>
                  </a:lnTo>
                  <a:cubicBezTo>
                    <a:pt x="20390" y="21600"/>
                    <a:pt x="21600" y="21311"/>
                    <a:pt x="21600" y="20955"/>
                  </a:cubicBezTo>
                  <a:close/>
                  <a:moveTo>
                    <a:pt x="21600" y="20955"/>
                  </a:move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609308" y="4934787"/>
            <a:ext cx="482892" cy="482892"/>
            <a:chOff x="838200" y="5664200"/>
            <a:chExt cx="982663" cy="982663"/>
          </a:xfrm>
        </p:grpSpPr>
        <p:sp>
          <p:nvSpPr>
            <p:cNvPr id="192" name="AutoShape 82"/>
            <p:cNvSpPr>
              <a:spLocks/>
            </p:cNvSpPr>
            <p:nvPr/>
          </p:nvSpPr>
          <p:spPr bwMode="auto">
            <a:xfrm>
              <a:off x="1066800" y="5664200"/>
              <a:ext cx="754063" cy="754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945" y="0"/>
                  </a:moveTo>
                  <a:lnTo>
                    <a:pt x="655" y="0"/>
                  </a:lnTo>
                  <a:cubicBezTo>
                    <a:pt x="293" y="0"/>
                    <a:pt x="0" y="293"/>
                    <a:pt x="0" y="655"/>
                  </a:cubicBezTo>
                  <a:lnTo>
                    <a:pt x="0" y="20945"/>
                  </a:lnTo>
                  <a:cubicBezTo>
                    <a:pt x="0" y="21307"/>
                    <a:pt x="293" y="21600"/>
                    <a:pt x="655" y="21600"/>
                  </a:cubicBezTo>
                  <a:lnTo>
                    <a:pt x="20945" y="21600"/>
                  </a:lnTo>
                  <a:cubicBezTo>
                    <a:pt x="21307" y="21600"/>
                    <a:pt x="21600" y="21307"/>
                    <a:pt x="21600" y="20945"/>
                  </a:cubicBezTo>
                  <a:lnTo>
                    <a:pt x="21600" y="655"/>
                  </a:lnTo>
                  <a:cubicBezTo>
                    <a:pt x="21600" y="293"/>
                    <a:pt x="21307" y="0"/>
                    <a:pt x="20945" y="0"/>
                  </a:cubicBezTo>
                  <a:close/>
                  <a:moveTo>
                    <a:pt x="20945" y="0"/>
                  </a:move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93" name="AutoShape 83"/>
            <p:cNvSpPr>
              <a:spLocks/>
            </p:cNvSpPr>
            <p:nvPr/>
          </p:nvSpPr>
          <p:spPr bwMode="auto">
            <a:xfrm>
              <a:off x="952500" y="5778500"/>
              <a:ext cx="754063" cy="754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945" y="0"/>
                  </a:moveTo>
                  <a:lnTo>
                    <a:pt x="655" y="0"/>
                  </a:lnTo>
                  <a:cubicBezTo>
                    <a:pt x="293" y="0"/>
                    <a:pt x="0" y="293"/>
                    <a:pt x="0" y="655"/>
                  </a:cubicBezTo>
                  <a:lnTo>
                    <a:pt x="0" y="20945"/>
                  </a:lnTo>
                  <a:cubicBezTo>
                    <a:pt x="0" y="21307"/>
                    <a:pt x="293" y="21600"/>
                    <a:pt x="655" y="21600"/>
                  </a:cubicBezTo>
                  <a:lnTo>
                    <a:pt x="20945" y="21600"/>
                  </a:lnTo>
                  <a:cubicBezTo>
                    <a:pt x="21307" y="21600"/>
                    <a:pt x="21600" y="21307"/>
                    <a:pt x="21600" y="20945"/>
                  </a:cubicBezTo>
                  <a:lnTo>
                    <a:pt x="21600" y="655"/>
                  </a:lnTo>
                  <a:cubicBezTo>
                    <a:pt x="21600" y="293"/>
                    <a:pt x="21307" y="0"/>
                    <a:pt x="20945" y="0"/>
                  </a:cubicBezTo>
                  <a:close/>
                  <a:moveTo>
                    <a:pt x="20945" y="0"/>
                  </a:moveTo>
                </a:path>
              </a:pathLst>
            </a:custGeom>
            <a:solidFill>
              <a:srgbClr val="6D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94" name="AutoShape 84"/>
            <p:cNvSpPr>
              <a:spLocks/>
            </p:cNvSpPr>
            <p:nvPr/>
          </p:nvSpPr>
          <p:spPr bwMode="auto">
            <a:xfrm>
              <a:off x="838200" y="5892800"/>
              <a:ext cx="754063" cy="754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945" y="0"/>
                  </a:moveTo>
                  <a:lnTo>
                    <a:pt x="655" y="0"/>
                  </a:lnTo>
                  <a:cubicBezTo>
                    <a:pt x="293" y="0"/>
                    <a:pt x="0" y="293"/>
                    <a:pt x="0" y="655"/>
                  </a:cubicBezTo>
                  <a:lnTo>
                    <a:pt x="0" y="20945"/>
                  </a:lnTo>
                  <a:cubicBezTo>
                    <a:pt x="0" y="21307"/>
                    <a:pt x="293" y="21600"/>
                    <a:pt x="655" y="21600"/>
                  </a:cubicBezTo>
                  <a:lnTo>
                    <a:pt x="20945" y="21600"/>
                  </a:lnTo>
                  <a:cubicBezTo>
                    <a:pt x="21307" y="21600"/>
                    <a:pt x="21600" y="21307"/>
                    <a:pt x="21600" y="20945"/>
                  </a:cubicBezTo>
                  <a:lnTo>
                    <a:pt x="21600" y="655"/>
                  </a:lnTo>
                  <a:cubicBezTo>
                    <a:pt x="21600" y="293"/>
                    <a:pt x="21307" y="0"/>
                    <a:pt x="20945" y="0"/>
                  </a:cubicBezTo>
                  <a:close/>
                  <a:moveTo>
                    <a:pt x="20945" y="0"/>
                  </a:moveTo>
                </a:path>
              </a:pathLst>
            </a:custGeom>
            <a:solidFill>
              <a:srgbClr val="BC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95" name="AutoShape 85"/>
            <p:cNvSpPr>
              <a:spLocks/>
            </p:cNvSpPr>
            <p:nvPr/>
          </p:nvSpPr>
          <p:spPr bwMode="auto">
            <a:xfrm>
              <a:off x="990600" y="6057900"/>
              <a:ext cx="433388" cy="461963"/>
            </a:xfrm>
            <a:custGeom>
              <a:avLst/>
              <a:gdLst/>
              <a:ahLst/>
              <a:cxnLst/>
              <a:rect l="0" t="0" r="r" b="b"/>
              <a:pathLst>
                <a:path w="21312" h="20938">
                  <a:moveTo>
                    <a:pt x="14030" y="10502"/>
                  </a:moveTo>
                  <a:lnTo>
                    <a:pt x="17331" y="7868"/>
                  </a:lnTo>
                  <a:cubicBezTo>
                    <a:pt x="18701" y="6775"/>
                    <a:pt x="18426" y="5420"/>
                    <a:pt x="16720" y="4858"/>
                  </a:cubicBezTo>
                  <a:lnTo>
                    <a:pt x="2525" y="170"/>
                  </a:lnTo>
                  <a:cubicBezTo>
                    <a:pt x="819" y="-393"/>
                    <a:pt x="-288" y="487"/>
                    <a:pt x="66" y="2124"/>
                  </a:cubicBezTo>
                  <a:lnTo>
                    <a:pt x="3667" y="18766"/>
                  </a:lnTo>
                  <a:lnTo>
                    <a:pt x="9046" y="14475"/>
                  </a:lnTo>
                  <a:lnTo>
                    <a:pt x="14668" y="20150"/>
                  </a:lnTo>
                  <a:cubicBezTo>
                    <a:pt x="15646" y="21136"/>
                    <a:pt x="17322" y="21207"/>
                    <a:pt x="18393" y="20305"/>
                  </a:cubicBezTo>
                  <a:lnTo>
                    <a:pt x="21312" y="17849"/>
                  </a:lnTo>
                  <a:lnTo>
                    <a:pt x="14030" y="10502"/>
                  </a:lnTo>
                  <a:close/>
                  <a:moveTo>
                    <a:pt x="14030" y="10502"/>
                  </a:move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Integration Hub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2815050" y="2182317"/>
            <a:ext cx="3547054" cy="2503803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en-US" sz="1200" b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56"/>
          <p:cNvSpPr>
            <a:spLocks noChangeArrowheads="1"/>
          </p:cNvSpPr>
          <p:nvPr/>
        </p:nvSpPr>
        <p:spPr bwMode="gray">
          <a:xfrm rot="10800000">
            <a:off x="2920370" y="2267806"/>
            <a:ext cx="278200" cy="2001013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eaVert" wrap="none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Pub. Identification</a:t>
            </a:r>
          </a:p>
        </p:txBody>
      </p:sp>
      <p:sp>
        <p:nvSpPr>
          <p:cNvPr id="9" name="Rectangle 57"/>
          <p:cNvSpPr>
            <a:spLocks noChangeArrowheads="1"/>
          </p:cNvSpPr>
          <p:nvPr/>
        </p:nvSpPr>
        <p:spPr bwMode="gray">
          <a:xfrm rot="10800000">
            <a:off x="3735008" y="2269255"/>
            <a:ext cx="278200" cy="199956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eaVert" wrap="none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Data Quality Firewall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Rectangle 58"/>
          <p:cNvSpPr>
            <a:spLocks noChangeArrowheads="1"/>
          </p:cNvSpPr>
          <p:nvPr/>
        </p:nvSpPr>
        <p:spPr bwMode="gray">
          <a:xfrm>
            <a:off x="2918921" y="4336921"/>
            <a:ext cx="3336954" cy="27530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State logging, </a:t>
            </a:r>
            <a:r>
              <a:rPr lang="en-US" sz="1200" b="1" dirty="0" smtClean="0">
                <a:solidFill>
                  <a:schemeClr val="bg1"/>
                </a:solidFill>
              </a:rPr>
              <a:t>Error </a:t>
            </a:r>
            <a:r>
              <a:rPr lang="en-US" sz="1200" b="1" dirty="0">
                <a:solidFill>
                  <a:schemeClr val="bg1"/>
                </a:solidFill>
              </a:rPr>
              <a:t>handling</a:t>
            </a:r>
          </a:p>
        </p:txBody>
      </p:sp>
      <p:sp>
        <p:nvSpPr>
          <p:cNvPr id="11" name="Rectangle 59"/>
          <p:cNvSpPr>
            <a:spLocks noChangeArrowheads="1"/>
          </p:cNvSpPr>
          <p:nvPr/>
        </p:nvSpPr>
        <p:spPr bwMode="gray">
          <a:xfrm rot="10800000">
            <a:off x="3317547" y="2269255"/>
            <a:ext cx="278200" cy="199956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eaVert" wrap="none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XML Normalization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Rectangle 60"/>
          <p:cNvSpPr>
            <a:spLocks noChangeArrowheads="1"/>
          </p:cNvSpPr>
          <p:nvPr/>
        </p:nvSpPr>
        <p:spPr bwMode="gray">
          <a:xfrm rot="10800000">
            <a:off x="4603380" y="2269255"/>
            <a:ext cx="558574" cy="199956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eaVert" wrap="none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Sub. Transformation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 Sync-up Control</a:t>
            </a:r>
          </a:p>
        </p:txBody>
      </p:sp>
      <p:sp>
        <p:nvSpPr>
          <p:cNvPr id="13" name="Rectangle 61"/>
          <p:cNvSpPr>
            <a:spLocks noChangeArrowheads="1"/>
          </p:cNvSpPr>
          <p:nvPr/>
        </p:nvSpPr>
        <p:spPr bwMode="gray">
          <a:xfrm rot="10800000">
            <a:off x="4160340" y="2269255"/>
            <a:ext cx="278200" cy="199956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eaVert" wrap="none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Sub. Identification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gray">
          <a:xfrm rot="10800000">
            <a:off x="5304395" y="2277948"/>
            <a:ext cx="278200" cy="199956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eaVert" wrap="none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Sub. Delivery</a:t>
            </a:r>
          </a:p>
        </p:txBody>
      </p:sp>
      <p:sp>
        <p:nvSpPr>
          <p:cNvPr id="15" name="Rectangle 64" descr="Large checker board"/>
          <p:cNvSpPr>
            <a:spLocks noChangeArrowheads="1"/>
          </p:cNvSpPr>
          <p:nvPr/>
        </p:nvSpPr>
        <p:spPr bwMode="gray">
          <a:xfrm rot="10800000">
            <a:off x="5737228" y="2269255"/>
            <a:ext cx="489748" cy="199956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eaVert" wrap="none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Sub. </a:t>
            </a:r>
            <a:endParaRPr lang="en-US" sz="1200" b="1" dirty="0" smtClean="0">
              <a:solidFill>
                <a:schemeClr val="bg1"/>
              </a:solidFill>
            </a:endParaRPr>
          </a:p>
          <a:p>
            <a:r>
              <a:rPr lang="en-US" sz="1200" b="1" dirty="0" smtClean="0">
                <a:solidFill>
                  <a:schemeClr val="bg1"/>
                </a:solidFill>
              </a:rPr>
              <a:t>Acknowledgement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805581" y="2182317"/>
            <a:ext cx="904151" cy="2503803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en-US" sz="1200" b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2815050" y="1208616"/>
            <a:ext cx="3547054" cy="834601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en-US" sz="1200" b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gray">
          <a:xfrm>
            <a:off x="3758134" y="1204482"/>
            <a:ext cx="17556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/>
              <a:t>C</a:t>
            </a:r>
            <a:r>
              <a:rPr lang="en-US" sz="1400" dirty="0" smtClean="0"/>
              <a:t>ommand </a:t>
            </a:r>
            <a:r>
              <a:rPr lang="en-US" sz="1400" dirty="0"/>
              <a:t>I</a:t>
            </a:r>
            <a:r>
              <a:rPr lang="en-US" sz="1400" dirty="0" smtClean="0"/>
              <a:t>nterface</a:t>
            </a:r>
            <a:endParaRPr lang="en-US" sz="1400" dirty="0"/>
          </a:p>
        </p:txBody>
      </p:sp>
      <p:grpSp>
        <p:nvGrpSpPr>
          <p:cNvPr id="29" name="Group 19"/>
          <p:cNvGrpSpPr>
            <a:grpSpLocks/>
          </p:cNvGrpSpPr>
          <p:nvPr/>
        </p:nvGrpSpPr>
        <p:grpSpPr bwMode="auto">
          <a:xfrm>
            <a:off x="2807350" y="4825220"/>
            <a:ext cx="3547054" cy="834601"/>
            <a:chOff x="190" y="3120"/>
            <a:chExt cx="225" cy="202"/>
          </a:xfrm>
        </p:grpSpPr>
        <p:sp>
          <p:nvSpPr>
            <p:cNvPr id="30" name="AutoShape 20"/>
            <p:cNvSpPr>
              <a:spLocks noChangeArrowheads="1"/>
            </p:cNvSpPr>
            <p:nvPr/>
          </p:nvSpPr>
          <p:spPr bwMode="auto">
            <a:xfrm>
              <a:off x="190" y="3120"/>
              <a:ext cx="225" cy="202"/>
            </a:xfrm>
            <a:prstGeom prst="roundRect">
              <a:avLst>
                <a:gd name="adj" fmla="val 907"/>
              </a:avLst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/>
              <a:endParaRPr lang="en-US" sz="1200" b="1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AutoShape 21"/>
            <p:cNvSpPr>
              <a:spLocks noChangeArrowheads="1"/>
            </p:cNvSpPr>
            <p:nvPr/>
          </p:nvSpPr>
          <p:spPr bwMode="auto">
            <a:xfrm>
              <a:off x="190" y="3120"/>
              <a:ext cx="225" cy="202"/>
            </a:xfrm>
            <a:prstGeom prst="roundRect">
              <a:avLst>
                <a:gd name="adj" fmla="val 907"/>
              </a:avLst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/>
              <a:endParaRPr lang="en-US" sz="1200" b="1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7" name="Text Box 27"/>
          <p:cNvSpPr txBox="1">
            <a:spLocks noChangeArrowheads="1"/>
          </p:cNvSpPr>
          <p:nvPr/>
        </p:nvSpPr>
        <p:spPr bwMode="gray">
          <a:xfrm>
            <a:off x="3504858" y="4830612"/>
            <a:ext cx="22621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smtClean="0"/>
              <a:t>Monitor </a:t>
            </a:r>
            <a:r>
              <a:rPr lang="en-US" sz="1400" dirty="0"/>
              <a:t>and </a:t>
            </a:r>
            <a:r>
              <a:rPr lang="en-US" sz="1400" dirty="0" smtClean="0"/>
              <a:t>Alert Interface</a:t>
            </a:r>
            <a:endParaRPr lang="en-US" sz="1400" dirty="0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gray">
          <a:xfrm>
            <a:off x="1817472" y="2173623"/>
            <a:ext cx="880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/>
              <a:t>Transfer</a:t>
            </a:r>
            <a:br>
              <a:rPr lang="en-US" sz="1400" dirty="0"/>
            </a:br>
            <a:r>
              <a:rPr lang="en-US" sz="1400" dirty="0" smtClean="0"/>
              <a:t>Interface</a:t>
            </a:r>
            <a:endParaRPr lang="en-US" sz="1400" dirty="0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gray">
          <a:xfrm>
            <a:off x="448361" y="1208615"/>
            <a:ext cx="1251902" cy="4446000"/>
          </a:xfrm>
          <a:prstGeom prst="rect">
            <a:avLst/>
          </a:prstGeom>
          <a:noFill/>
          <a:ln w="12700" algn="ctr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endParaRPr lang="en-US" sz="1800"/>
          </a:p>
        </p:txBody>
      </p:sp>
      <p:sp>
        <p:nvSpPr>
          <p:cNvPr id="48" name="Text Box 38"/>
          <p:cNvSpPr txBox="1">
            <a:spLocks noChangeArrowheads="1"/>
          </p:cNvSpPr>
          <p:nvPr/>
        </p:nvSpPr>
        <p:spPr bwMode="gray">
          <a:xfrm>
            <a:off x="498674" y="1278166"/>
            <a:ext cx="11512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/>
              <a:t>Applications</a:t>
            </a:r>
          </a:p>
        </p:txBody>
      </p:sp>
      <p:sp>
        <p:nvSpPr>
          <p:cNvPr id="52" name="Rectangle 42"/>
          <p:cNvSpPr>
            <a:spLocks noChangeArrowheads="1"/>
          </p:cNvSpPr>
          <p:nvPr/>
        </p:nvSpPr>
        <p:spPr bwMode="gray">
          <a:xfrm>
            <a:off x="7461491" y="1208616"/>
            <a:ext cx="1251902" cy="4446000"/>
          </a:xfrm>
          <a:prstGeom prst="rect">
            <a:avLst/>
          </a:prstGeom>
          <a:noFill/>
          <a:ln w="12700" algn="ctr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endParaRPr lang="en-US" sz="1800"/>
          </a:p>
        </p:txBody>
      </p:sp>
      <p:sp>
        <p:nvSpPr>
          <p:cNvPr id="53" name="Text Box 43"/>
          <p:cNvSpPr txBox="1">
            <a:spLocks noChangeArrowheads="1"/>
          </p:cNvSpPr>
          <p:nvPr/>
        </p:nvSpPr>
        <p:spPr bwMode="gray">
          <a:xfrm>
            <a:off x="7511804" y="1278166"/>
            <a:ext cx="11512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Applications</a:t>
            </a:r>
          </a:p>
        </p:txBody>
      </p:sp>
      <p:sp>
        <p:nvSpPr>
          <p:cNvPr id="55" name="AutoShape 45"/>
          <p:cNvSpPr>
            <a:spLocks noChangeArrowheads="1"/>
          </p:cNvSpPr>
          <p:nvPr/>
        </p:nvSpPr>
        <p:spPr bwMode="auto">
          <a:xfrm>
            <a:off x="6467423" y="2182317"/>
            <a:ext cx="904151" cy="2503803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en-US" sz="1200" b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Text Box 48"/>
          <p:cNvSpPr txBox="1">
            <a:spLocks noChangeArrowheads="1"/>
          </p:cNvSpPr>
          <p:nvPr/>
        </p:nvSpPr>
        <p:spPr bwMode="gray">
          <a:xfrm>
            <a:off x="6479314" y="2173623"/>
            <a:ext cx="880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/>
              <a:t>Transfer</a:t>
            </a:r>
            <a:br>
              <a:rPr lang="en-US" sz="1400" dirty="0"/>
            </a:br>
            <a:r>
              <a:rPr lang="en-US" sz="1400" dirty="0" smtClean="0"/>
              <a:t>Interface</a:t>
            </a:r>
            <a:endParaRPr lang="en-US" sz="1400" dirty="0"/>
          </a:p>
        </p:txBody>
      </p:sp>
      <p:sp>
        <p:nvSpPr>
          <p:cNvPr id="63" name="AutoShape 54"/>
          <p:cNvSpPr>
            <a:spLocks noChangeArrowheads="1"/>
          </p:cNvSpPr>
          <p:nvPr/>
        </p:nvSpPr>
        <p:spPr bwMode="auto">
          <a:xfrm>
            <a:off x="1805581" y="1208616"/>
            <a:ext cx="904151" cy="834601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en-US" sz="1200" b="1">
              <a:latin typeface="+mn-lt"/>
              <a:ea typeface="+mn-ea"/>
              <a:cs typeface="+mn-cs"/>
            </a:endParaRPr>
          </a:p>
        </p:txBody>
      </p:sp>
      <p:sp>
        <p:nvSpPr>
          <p:cNvPr id="65" name="Text Box 56"/>
          <p:cNvSpPr txBox="1">
            <a:spLocks noChangeArrowheads="1"/>
          </p:cNvSpPr>
          <p:nvPr/>
        </p:nvSpPr>
        <p:spPr bwMode="gray">
          <a:xfrm>
            <a:off x="1830845" y="1252107"/>
            <a:ext cx="8213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/>
              <a:t>Enterprise</a:t>
            </a:r>
            <a:br>
              <a:rPr lang="en-US" sz="1200" dirty="0"/>
            </a:br>
            <a:r>
              <a:rPr lang="en-US" sz="1200" dirty="0"/>
              <a:t>Scheduler</a:t>
            </a:r>
          </a:p>
        </p:txBody>
      </p:sp>
      <p:sp>
        <p:nvSpPr>
          <p:cNvPr id="69" name="AutoShape 68"/>
          <p:cNvSpPr>
            <a:spLocks noChangeArrowheads="1"/>
          </p:cNvSpPr>
          <p:nvPr/>
        </p:nvSpPr>
        <p:spPr bwMode="auto">
          <a:xfrm>
            <a:off x="1805581" y="4816526"/>
            <a:ext cx="904151" cy="834601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en-US" sz="1200" b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gray">
          <a:xfrm>
            <a:off x="1829598" y="4878237"/>
            <a:ext cx="8238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/>
              <a:t>Enterprise</a:t>
            </a:r>
            <a:br>
              <a:rPr lang="en-US" sz="1200" dirty="0"/>
            </a:br>
            <a:r>
              <a:rPr lang="en-US" sz="1200" dirty="0"/>
              <a:t>Monitor</a:t>
            </a: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6467423" y="1208616"/>
            <a:ext cx="904151" cy="834601"/>
            <a:chOff x="190" y="3120"/>
            <a:chExt cx="225" cy="202"/>
          </a:xfrm>
        </p:grpSpPr>
        <p:sp>
          <p:nvSpPr>
            <p:cNvPr id="73" name="AutoShape 72"/>
            <p:cNvSpPr>
              <a:spLocks noChangeArrowheads="1"/>
            </p:cNvSpPr>
            <p:nvPr/>
          </p:nvSpPr>
          <p:spPr bwMode="auto">
            <a:xfrm>
              <a:off x="190" y="3120"/>
              <a:ext cx="225" cy="202"/>
            </a:xfrm>
            <a:prstGeom prst="roundRect">
              <a:avLst>
                <a:gd name="adj" fmla="val 907"/>
              </a:avLst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/>
              <a:endParaRPr lang="en-US" sz="1200" b="1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" name="AutoShape 73"/>
            <p:cNvSpPr>
              <a:spLocks noChangeArrowheads="1"/>
            </p:cNvSpPr>
            <p:nvPr/>
          </p:nvSpPr>
          <p:spPr bwMode="auto">
            <a:xfrm>
              <a:off x="190" y="3120"/>
              <a:ext cx="225" cy="202"/>
            </a:xfrm>
            <a:prstGeom prst="roundRect">
              <a:avLst>
                <a:gd name="adj" fmla="val 907"/>
              </a:avLst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/>
              <a:endParaRPr lang="en-US" sz="1200" b="1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5" name="Text Box 74"/>
          <p:cNvSpPr txBox="1">
            <a:spLocks noChangeArrowheads="1"/>
          </p:cNvSpPr>
          <p:nvPr/>
        </p:nvSpPr>
        <p:spPr bwMode="gray">
          <a:xfrm>
            <a:off x="6498376" y="1252107"/>
            <a:ext cx="8422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/>
              <a:t>File Manager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5367197" y="5266950"/>
            <a:ext cx="367271" cy="226921"/>
            <a:chOff x="821296" y="1874223"/>
            <a:chExt cx="889000" cy="549275"/>
          </a:xfrm>
        </p:grpSpPr>
        <p:sp>
          <p:nvSpPr>
            <p:cNvPr id="92" name="AutoShape 21"/>
            <p:cNvSpPr>
              <a:spLocks/>
            </p:cNvSpPr>
            <p:nvPr/>
          </p:nvSpPr>
          <p:spPr bwMode="auto">
            <a:xfrm>
              <a:off x="822883" y="1902798"/>
              <a:ext cx="884238" cy="5207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4"/>
                  </a:moveTo>
                  <a:lnTo>
                    <a:pt x="21600" y="20351"/>
                  </a:lnTo>
                  <a:cubicBezTo>
                    <a:pt x="21600" y="21041"/>
                    <a:pt x="21270" y="21600"/>
                    <a:pt x="20863" y="21600"/>
                  </a:cubicBezTo>
                  <a:lnTo>
                    <a:pt x="737" y="21600"/>
                  </a:lnTo>
                  <a:cubicBezTo>
                    <a:pt x="330" y="21600"/>
                    <a:pt x="0" y="21041"/>
                    <a:pt x="0" y="20351"/>
                  </a:cubicBezTo>
                  <a:lnTo>
                    <a:pt x="0" y="0"/>
                  </a:lnTo>
                  <a:lnTo>
                    <a:pt x="21600" y="4"/>
                  </a:lnTo>
                  <a:close/>
                  <a:moveTo>
                    <a:pt x="21600" y="4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AutoShape 22"/>
            <p:cNvSpPr>
              <a:spLocks/>
            </p:cNvSpPr>
            <p:nvPr/>
          </p:nvSpPr>
          <p:spPr bwMode="auto">
            <a:xfrm>
              <a:off x="821296" y="1902798"/>
              <a:ext cx="312738" cy="4905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9838"/>
                  </a:lnTo>
                  <a:lnTo>
                    <a:pt x="0" y="2160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AutoShape 23"/>
            <p:cNvSpPr>
              <a:spLocks/>
            </p:cNvSpPr>
            <p:nvPr/>
          </p:nvSpPr>
          <p:spPr bwMode="auto">
            <a:xfrm>
              <a:off x="1399146" y="1902798"/>
              <a:ext cx="311150" cy="4905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9805"/>
                  </a:lnTo>
                  <a:lnTo>
                    <a:pt x="21600" y="21600"/>
                  </a:lnTo>
                  <a:close/>
                  <a:moveTo>
                    <a:pt x="21600" y="0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AutoShape 24"/>
            <p:cNvSpPr>
              <a:spLocks/>
            </p:cNvSpPr>
            <p:nvPr/>
          </p:nvSpPr>
          <p:spPr bwMode="auto">
            <a:xfrm>
              <a:off x="824471" y="1874223"/>
              <a:ext cx="884238" cy="3460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959"/>
                  </a:moveTo>
                  <a:lnTo>
                    <a:pt x="10798" y="21600"/>
                  </a:lnTo>
                  <a:lnTo>
                    <a:pt x="21600" y="1963"/>
                  </a:lnTo>
                  <a:lnTo>
                    <a:pt x="21600" y="1876"/>
                  </a:lnTo>
                  <a:cubicBezTo>
                    <a:pt x="21600" y="840"/>
                    <a:pt x="21270" y="0"/>
                    <a:pt x="20863" y="0"/>
                  </a:cubicBezTo>
                  <a:lnTo>
                    <a:pt x="737" y="0"/>
                  </a:lnTo>
                  <a:cubicBezTo>
                    <a:pt x="330" y="0"/>
                    <a:pt x="0" y="840"/>
                    <a:pt x="0" y="1876"/>
                  </a:cubicBezTo>
                  <a:lnTo>
                    <a:pt x="0" y="2647"/>
                  </a:lnTo>
                  <a:lnTo>
                    <a:pt x="0" y="1959"/>
                  </a:lnTo>
                  <a:close/>
                  <a:moveTo>
                    <a:pt x="0" y="1959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590999" y="5242405"/>
            <a:ext cx="393106" cy="276011"/>
            <a:chOff x="4247556" y="3827901"/>
            <a:chExt cx="1193800" cy="838200"/>
          </a:xfrm>
        </p:grpSpPr>
        <p:sp>
          <p:nvSpPr>
            <p:cNvPr id="97" name="AutoShape 65"/>
            <p:cNvSpPr>
              <a:spLocks/>
            </p:cNvSpPr>
            <p:nvPr/>
          </p:nvSpPr>
          <p:spPr bwMode="auto">
            <a:xfrm>
              <a:off x="4247556" y="3827901"/>
              <a:ext cx="571500" cy="354013"/>
            </a:xfrm>
            <a:custGeom>
              <a:avLst/>
              <a:gdLst/>
              <a:ahLst/>
              <a:cxnLst/>
              <a:rect l="0" t="0" r="r" b="b"/>
              <a:pathLst>
                <a:path w="21447" h="21501">
                  <a:moveTo>
                    <a:pt x="21218" y="9858"/>
                  </a:moveTo>
                  <a:lnTo>
                    <a:pt x="15341" y="372"/>
                  </a:lnTo>
                  <a:cubicBezTo>
                    <a:pt x="15117" y="10"/>
                    <a:pt x="14779" y="-99"/>
                    <a:pt x="14487" y="97"/>
                  </a:cubicBezTo>
                  <a:cubicBezTo>
                    <a:pt x="14194" y="293"/>
                    <a:pt x="14003" y="754"/>
                    <a:pt x="14003" y="1266"/>
                  </a:cubicBezTo>
                  <a:lnTo>
                    <a:pt x="14003" y="4428"/>
                  </a:lnTo>
                  <a:lnTo>
                    <a:pt x="7444" y="4428"/>
                  </a:lnTo>
                  <a:lnTo>
                    <a:pt x="7444" y="1266"/>
                  </a:lnTo>
                  <a:cubicBezTo>
                    <a:pt x="7444" y="755"/>
                    <a:pt x="7253" y="293"/>
                    <a:pt x="6960" y="97"/>
                  </a:cubicBezTo>
                  <a:cubicBezTo>
                    <a:pt x="6668" y="-99"/>
                    <a:pt x="6330" y="9"/>
                    <a:pt x="6106" y="372"/>
                  </a:cubicBezTo>
                  <a:lnTo>
                    <a:pt x="229" y="9858"/>
                  </a:lnTo>
                  <a:cubicBezTo>
                    <a:pt x="-77" y="10352"/>
                    <a:pt x="-77" y="11151"/>
                    <a:pt x="229" y="11645"/>
                  </a:cubicBezTo>
                  <a:lnTo>
                    <a:pt x="6106" y="21131"/>
                  </a:lnTo>
                  <a:cubicBezTo>
                    <a:pt x="6256" y="21373"/>
                    <a:pt x="6456" y="21501"/>
                    <a:pt x="6660" y="21501"/>
                  </a:cubicBezTo>
                  <a:cubicBezTo>
                    <a:pt x="6761" y="21501"/>
                    <a:pt x="6864" y="21469"/>
                    <a:pt x="6960" y="21406"/>
                  </a:cubicBezTo>
                  <a:cubicBezTo>
                    <a:pt x="7252" y="21209"/>
                    <a:pt x="7444" y="20748"/>
                    <a:pt x="7444" y="20235"/>
                  </a:cubicBezTo>
                  <a:lnTo>
                    <a:pt x="7444" y="17075"/>
                  </a:lnTo>
                  <a:lnTo>
                    <a:pt x="14003" y="17075"/>
                  </a:lnTo>
                  <a:lnTo>
                    <a:pt x="14003" y="20235"/>
                  </a:lnTo>
                  <a:cubicBezTo>
                    <a:pt x="14003" y="20747"/>
                    <a:pt x="14194" y="21209"/>
                    <a:pt x="14487" y="21406"/>
                  </a:cubicBezTo>
                  <a:cubicBezTo>
                    <a:pt x="14584" y="21469"/>
                    <a:pt x="14686" y="21501"/>
                    <a:pt x="14787" y="21501"/>
                  </a:cubicBezTo>
                  <a:cubicBezTo>
                    <a:pt x="14990" y="21501"/>
                    <a:pt x="15191" y="21373"/>
                    <a:pt x="15341" y="21131"/>
                  </a:cubicBezTo>
                  <a:lnTo>
                    <a:pt x="21218" y="11645"/>
                  </a:lnTo>
                  <a:cubicBezTo>
                    <a:pt x="21523" y="11151"/>
                    <a:pt x="21523" y="10351"/>
                    <a:pt x="21218" y="9858"/>
                  </a:cubicBezTo>
                  <a:close/>
                  <a:moveTo>
                    <a:pt x="21218" y="9858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AutoShape 66"/>
            <p:cNvSpPr>
              <a:spLocks/>
            </p:cNvSpPr>
            <p:nvPr/>
          </p:nvSpPr>
          <p:spPr bwMode="auto">
            <a:xfrm>
              <a:off x="4868269" y="3827901"/>
              <a:ext cx="573087" cy="354013"/>
            </a:xfrm>
            <a:custGeom>
              <a:avLst/>
              <a:gdLst/>
              <a:ahLst/>
              <a:cxnLst/>
              <a:rect l="0" t="0" r="r" b="b"/>
              <a:pathLst>
                <a:path w="21447" h="21501">
                  <a:moveTo>
                    <a:pt x="21217" y="9858"/>
                  </a:moveTo>
                  <a:lnTo>
                    <a:pt x="15341" y="372"/>
                  </a:lnTo>
                  <a:cubicBezTo>
                    <a:pt x="15117" y="10"/>
                    <a:pt x="14779" y="-99"/>
                    <a:pt x="14487" y="97"/>
                  </a:cubicBezTo>
                  <a:cubicBezTo>
                    <a:pt x="14194" y="293"/>
                    <a:pt x="14002" y="754"/>
                    <a:pt x="14002" y="1266"/>
                  </a:cubicBezTo>
                  <a:lnTo>
                    <a:pt x="14002" y="4428"/>
                  </a:lnTo>
                  <a:lnTo>
                    <a:pt x="7444" y="4428"/>
                  </a:lnTo>
                  <a:lnTo>
                    <a:pt x="7444" y="1266"/>
                  </a:lnTo>
                  <a:cubicBezTo>
                    <a:pt x="7444" y="755"/>
                    <a:pt x="7253" y="293"/>
                    <a:pt x="6961" y="97"/>
                  </a:cubicBezTo>
                  <a:cubicBezTo>
                    <a:pt x="6669" y="-99"/>
                    <a:pt x="6330" y="9"/>
                    <a:pt x="6106" y="372"/>
                  </a:cubicBezTo>
                  <a:lnTo>
                    <a:pt x="230" y="9858"/>
                  </a:lnTo>
                  <a:cubicBezTo>
                    <a:pt x="-77" y="10352"/>
                    <a:pt x="-77" y="11151"/>
                    <a:pt x="230" y="11645"/>
                  </a:cubicBezTo>
                  <a:lnTo>
                    <a:pt x="6106" y="21131"/>
                  </a:lnTo>
                  <a:cubicBezTo>
                    <a:pt x="6256" y="21373"/>
                    <a:pt x="6457" y="21501"/>
                    <a:pt x="6661" y="21501"/>
                  </a:cubicBezTo>
                  <a:cubicBezTo>
                    <a:pt x="6762" y="21501"/>
                    <a:pt x="6864" y="21469"/>
                    <a:pt x="6961" y="21406"/>
                  </a:cubicBezTo>
                  <a:cubicBezTo>
                    <a:pt x="7253" y="21209"/>
                    <a:pt x="7444" y="20748"/>
                    <a:pt x="7444" y="20235"/>
                  </a:cubicBezTo>
                  <a:lnTo>
                    <a:pt x="7444" y="17075"/>
                  </a:lnTo>
                  <a:lnTo>
                    <a:pt x="14002" y="17075"/>
                  </a:lnTo>
                  <a:lnTo>
                    <a:pt x="14002" y="20235"/>
                  </a:lnTo>
                  <a:cubicBezTo>
                    <a:pt x="14002" y="20747"/>
                    <a:pt x="14194" y="21209"/>
                    <a:pt x="14488" y="21406"/>
                  </a:cubicBezTo>
                  <a:cubicBezTo>
                    <a:pt x="14584" y="21469"/>
                    <a:pt x="14686" y="21501"/>
                    <a:pt x="14787" y="21501"/>
                  </a:cubicBezTo>
                  <a:cubicBezTo>
                    <a:pt x="14991" y="21501"/>
                    <a:pt x="15191" y="21373"/>
                    <a:pt x="15341" y="21131"/>
                  </a:cubicBezTo>
                  <a:lnTo>
                    <a:pt x="21218" y="11645"/>
                  </a:lnTo>
                  <a:cubicBezTo>
                    <a:pt x="21523" y="11151"/>
                    <a:pt x="21523" y="10351"/>
                    <a:pt x="21217" y="9858"/>
                  </a:cubicBezTo>
                  <a:close/>
                  <a:moveTo>
                    <a:pt x="21217" y="9858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AutoShape 67"/>
            <p:cNvSpPr>
              <a:spLocks/>
            </p:cNvSpPr>
            <p:nvPr/>
          </p:nvSpPr>
          <p:spPr bwMode="auto">
            <a:xfrm>
              <a:off x="4667450" y="4094601"/>
              <a:ext cx="354013" cy="571500"/>
            </a:xfrm>
            <a:custGeom>
              <a:avLst/>
              <a:gdLst/>
              <a:ahLst/>
              <a:cxnLst/>
              <a:rect l="0" t="0" r="r" b="b"/>
              <a:pathLst>
                <a:path w="21501" h="21447">
                  <a:moveTo>
                    <a:pt x="9857" y="230"/>
                  </a:moveTo>
                  <a:lnTo>
                    <a:pt x="372" y="6106"/>
                  </a:lnTo>
                  <a:cubicBezTo>
                    <a:pt x="9" y="6330"/>
                    <a:pt x="-99" y="6667"/>
                    <a:pt x="97" y="6961"/>
                  </a:cubicBezTo>
                  <a:cubicBezTo>
                    <a:pt x="292" y="7253"/>
                    <a:pt x="754" y="7444"/>
                    <a:pt x="1266" y="7444"/>
                  </a:cubicBezTo>
                  <a:lnTo>
                    <a:pt x="4428" y="7444"/>
                  </a:lnTo>
                  <a:lnTo>
                    <a:pt x="4428" y="14003"/>
                  </a:lnTo>
                  <a:lnTo>
                    <a:pt x="1266" y="14003"/>
                  </a:lnTo>
                  <a:cubicBezTo>
                    <a:pt x="754" y="14003"/>
                    <a:pt x="292" y="14194"/>
                    <a:pt x="97" y="14487"/>
                  </a:cubicBezTo>
                  <a:cubicBezTo>
                    <a:pt x="-99" y="14779"/>
                    <a:pt x="8" y="15117"/>
                    <a:pt x="372" y="15341"/>
                  </a:cubicBezTo>
                  <a:lnTo>
                    <a:pt x="9857" y="21218"/>
                  </a:lnTo>
                  <a:cubicBezTo>
                    <a:pt x="10351" y="21524"/>
                    <a:pt x="11151" y="21524"/>
                    <a:pt x="11646" y="21218"/>
                  </a:cubicBezTo>
                  <a:lnTo>
                    <a:pt x="21130" y="15341"/>
                  </a:lnTo>
                  <a:cubicBezTo>
                    <a:pt x="21373" y="15191"/>
                    <a:pt x="21501" y="14990"/>
                    <a:pt x="21501" y="14787"/>
                  </a:cubicBezTo>
                  <a:cubicBezTo>
                    <a:pt x="21501" y="14686"/>
                    <a:pt x="21469" y="14584"/>
                    <a:pt x="21405" y="14487"/>
                  </a:cubicBezTo>
                  <a:cubicBezTo>
                    <a:pt x="21209" y="14195"/>
                    <a:pt x="20748" y="14003"/>
                    <a:pt x="20236" y="14003"/>
                  </a:cubicBezTo>
                  <a:lnTo>
                    <a:pt x="17075" y="14003"/>
                  </a:lnTo>
                  <a:lnTo>
                    <a:pt x="17075" y="7444"/>
                  </a:lnTo>
                  <a:lnTo>
                    <a:pt x="20236" y="7444"/>
                  </a:lnTo>
                  <a:cubicBezTo>
                    <a:pt x="20748" y="7444"/>
                    <a:pt x="21209" y="7254"/>
                    <a:pt x="21405" y="6961"/>
                  </a:cubicBezTo>
                  <a:cubicBezTo>
                    <a:pt x="21469" y="6863"/>
                    <a:pt x="21501" y="6761"/>
                    <a:pt x="21501" y="6660"/>
                  </a:cubicBezTo>
                  <a:cubicBezTo>
                    <a:pt x="21501" y="6457"/>
                    <a:pt x="21373" y="6256"/>
                    <a:pt x="21130" y="6106"/>
                  </a:cubicBezTo>
                  <a:lnTo>
                    <a:pt x="11646" y="230"/>
                  </a:lnTo>
                  <a:cubicBezTo>
                    <a:pt x="11151" y="-76"/>
                    <a:pt x="10351" y="-76"/>
                    <a:pt x="9857" y="230"/>
                  </a:cubicBezTo>
                  <a:close/>
                  <a:moveTo>
                    <a:pt x="9857" y="230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061103" y="3810721"/>
            <a:ext cx="393106" cy="276011"/>
            <a:chOff x="4247556" y="3827901"/>
            <a:chExt cx="1193800" cy="838200"/>
          </a:xfrm>
        </p:grpSpPr>
        <p:sp>
          <p:nvSpPr>
            <p:cNvPr id="105" name="AutoShape 65"/>
            <p:cNvSpPr>
              <a:spLocks/>
            </p:cNvSpPr>
            <p:nvPr/>
          </p:nvSpPr>
          <p:spPr bwMode="auto">
            <a:xfrm>
              <a:off x="4247556" y="3827901"/>
              <a:ext cx="571500" cy="354013"/>
            </a:xfrm>
            <a:custGeom>
              <a:avLst/>
              <a:gdLst/>
              <a:ahLst/>
              <a:cxnLst/>
              <a:rect l="0" t="0" r="r" b="b"/>
              <a:pathLst>
                <a:path w="21447" h="21501">
                  <a:moveTo>
                    <a:pt x="21218" y="9858"/>
                  </a:moveTo>
                  <a:lnTo>
                    <a:pt x="15341" y="372"/>
                  </a:lnTo>
                  <a:cubicBezTo>
                    <a:pt x="15117" y="10"/>
                    <a:pt x="14779" y="-99"/>
                    <a:pt x="14487" y="97"/>
                  </a:cubicBezTo>
                  <a:cubicBezTo>
                    <a:pt x="14194" y="293"/>
                    <a:pt x="14003" y="754"/>
                    <a:pt x="14003" y="1266"/>
                  </a:cubicBezTo>
                  <a:lnTo>
                    <a:pt x="14003" y="4428"/>
                  </a:lnTo>
                  <a:lnTo>
                    <a:pt x="7444" y="4428"/>
                  </a:lnTo>
                  <a:lnTo>
                    <a:pt x="7444" y="1266"/>
                  </a:lnTo>
                  <a:cubicBezTo>
                    <a:pt x="7444" y="755"/>
                    <a:pt x="7253" y="293"/>
                    <a:pt x="6960" y="97"/>
                  </a:cubicBezTo>
                  <a:cubicBezTo>
                    <a:pt x="6668" y="-99"/>
                    <a:pt x="6330" y="9"/>
                    <a:pt x="6106" y="372"/>
                  </a:cubicBezTo>
                  <a:lnTo>
                    <a:pt x="229" y="9858"/>
                  </a:lnTo>
                  <a:cubicBezTo>
                    <a:pt x="-77" y="10352"/>
                    <a:pt x="-77" y="11151"/>
                    <a:pt x="229" y="11645"/>
                  </a:cubicBezTo>
                  <a:lnTo>
                    <a:pt x="6106" y="21131"/>
                  </a:lnTo>
                  <a:cubicBezTo>
                    <a:pt x="6256" y="21373"/>
                    <a:pt x="6456" y="21501"/>
                    <a:pt x="6660" y="21501"/>
                  </a:cubicBezTo>
                  <a:cubicBezTo>
                    <a:pt x="6761" y="21501"/>
                    <a:pt x="6864" y="21469"/>
                    <a:pt x="6960" y="21406"/>
                  </a:cubicBezTo>
                  <a:cubicBezTo>
                    <a:pt x="7252" y="21209"/>
                    <a:pt x="7444" y="20748"/>
                    <a:pt x="7444" y="20235"/>
                  </a:cubicBezTo>
                  <a:lnTo>
                    <a:pt x="7444" y="17075"/>
                  </a:lnTo>
                  <a:lnTo>
                    <a:pt x="14003" y="17075"/>
                  </a:lnTo>
                  <a:lnTo>
                    <a:pt x="14003" y="20235"/>
                  </a:lnTo>
                  <a:cubicBezTo>
                    <a:pt x="14003" y="20747"/>
                    <a:pt x="14194" y="21209"/>
                    <a:pt x="14487" y="21406"/>
                  </a:cubicBezTo>
                  <a:cubicBezTo>
                    <a:pt x="14584" y="21469"/>
                    <a:pt x="14686" y="21501"/>
                    <a:pt x="14787" y="21501"/>
                  </a:cubicBezTo>
                  <a:cubicBezTo>
                    <a:pt x="14990" y="21501"/>
                    <a:pt x="15191" y="21373"/>
                    <a:pt x="15341" y="21131"/>
                  </a:cubicBezTo>
                  <a:lnTo>
                    <a:pt x="21218" y="11645"/>
                  </a:lnTo>
                  <a:cubicBezTo>
                    <a:pt x="21523" y="11151"/>
                    <a:pt x="21523" y="10351"/>
                    <a:pt x="21218" y="9858"/>
                  </a:cubicBezTo>
                  <a:close/>
                  <a:moveTo>
                    <a:pt x="21218" y="9858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AutoShape 66"/>
            <p:cNvSpPr>
              <a:spLocks/>
            </p:cNvSpPr>
            <p:nvPr/>
          </p:nvSpPr>
          <p:spPr bwMode="auto">
            <a:xfrm>
              <a:off x="4868269" y="3827901"/>
              <a:ext cx="573087" cy="354013"/>
            </a:xfrm>
            <a:custGeom>
              <a:avLst/>
              <a:gdLst/>
              <a:ahLst/>
              <a:cxnLst/>
              <a:rect l="0" t="0" r="r" b="b"/>
              <a:pathLst>
                <a:path w="21447" h="21501">
                  <a:moveTo>
                    <a:pt x="21217" y="9858"/>
                  </a:moveTo>
                  <a:lnTo>
                    <a:pt x="15341" y="372"/>
                  </a:lnTo>
                  <a:cubicBezTo>
                    <a:pt x="15117" y="10"/>
                    <a:pt x="14779" y="-99"/>
                    <a:pt x="14487" y="97"/>
                  </a:cubicBezTo>
                  <a:cubicBezTo>
                    <a:pt x="14194" y="293"/>
                    <a:pt x="14002" y="754"/>
                    <a:pt x="14002" y="1266"/>
                  </a:cubicBezTo>
                  <a:lnTo>
                    <a:pt x="14002" y="4428"/>
                  </a:lnTo>
                  <a:lnTo>
                    <a:pt x="7444" y="4428"/>
                  </a:lnTo>
                  <a:lnTo>
                    <a:pt x="7444" y="1266"/>
                  </a:lnTo>
                  <a:cubicBezTo>
                    <a:pt x="7444" y="755"/>
                    <a:pt x="7253" y="293"/>
                    <a:pt x="6961" y="97"/>
                  </a:cubicBezTo>
                  <a:cubicBezTo>
                    <a:pt x="6669" y="-99"/>
                    <a:pt x="6330" y="9"/>
                    <a:pt x="6106" y="372"/>
                  </a:cubicBezTo>
                  <a:lnTo>
                    <a:pt x="230" y="9858"/>
                  </a:lnTo>
                  <a:cubicBezTo>
                    <a:pt x="-77" y="10352"/>
                    <a:pt x="-77" y="11151"/>
                    <a:pt x="230" y="11645"/>
                  </a:cubicBezTo>
                  <a:lnTo>
                    <a:pt x="6106" y="21131"/>
                  </a:lnTo>
                  <a:cubicBezTo>
                    <a:pt x="6256" y="21373"/>
                    <a:pt x="6457" y="21501"/>
                    <a:pt x="6661" y="21501"/>
                  </a:cubicBezTo>
                  <a:cubicBezTo>
                    <a:pt x="6762" y="21501"/>
                    <a:pt x="6864" y="21469"/>
                    <a:pt x="6961" y="21406"/>
                  </a:cubicBezTo>
                  <a:cubicBezTo>
                    <a:pt x="7253" y="21209"/>
                    <a:pt x="7444" y="20748"/>
                    <a:pt x="7444" y="20235"/>
                  </a:cubicBezTo>
                  <a:lnTo>
                    <a:pt x="7444" y="17075"/>
                  </a:lnTo>
                  <a:lnTo>
                    <a:pt x="14002" y="17075"/>
                  </a:lnTo>
                  <a:lnTo>
                    <a:pt x="14002" y="20235"/>
                  </a:lnTo>
                  <a:cubicBezTo>
                    <a:pt x="14002" y="20747"/>
                    <a:pt x="14194" y="21209"/>
                    <a:pt x="14488" y="21406"/>
                  </a:cubicBezTo>
                  <a:cubicBezTo>
                    <a:pt x="14584" y="21469"/>
                    <a:pt x="14686" y="21501"/>
                    <a:pt x="14787" y="21501"/>
                  </a:cubicBezTo>
                  <a:cubicBezTo>
                    <a:pt x="14991" y="21501"/>
                    <a:pt x="15191" y="21373"/>
                    <a:pt x="15341" y="21131"/>
                  </a:cubicBezTo>
                  <a:lnTo>
                    <a:pt x="21218" y="11645"/>
                  </a:lnTo>
                  <a:cubicBezTo>
                    <a:pt x="21523" y="11151"/>
                    <a:pt x="21523" y="10351"/>
                    <a:pt x="21217" y="9858"/>
                  </a:cubicBezTo>
                  <a:close/>
                  <a:moveTo>
                    <a:pt x="21217" y="9858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AutoShape 67"/>
            <p:cNvSpPr>
              <a:spLocks/>
            </p:cNvSpPr>
            <p:nvPr/>
          </p:nvSpPr>
          <p:spPr bwMode="auto">
            <a:xfrm>
              <a:off x="4667450" y="4094601"/>
              <a:ext cx="354013" cy="571500"/>
            </a:xfrm>
            <a:custGeom>
              <a:avLst/>
              <a:gdLst/>
              <a:ahLst/>
              <a:cxnLst/>
              <a:rect l="0" t="0" r="r" b="b"/>
              <a:pathLst>
                <a:path w="21501" h="21447">
                  <a:moveTo>
                    <a:pt x="9857" y="230"/>
                  </a:moveTo>
                  <a:lnTo>
                    <a:pt x="372" y="6106"/>
                  </a:lnTo>
                  <a:cubicBezTo>
                    <a:pt x="9" y="6330"/>
                    <a:pt x="-99" y="6667"/>
                    <a:pt x="97" y="6961"/>
                  </a:cubicBezTo>
                  <a:cubicBezTo>
                    <a:pt x="292" y="7253"/>
                    <a:pt x="754" y="7444"/>
                    <a:pt x="1266" y="7444"/>
                  </a:cubicBezTo>
                  <a:lnTo>
                    <a:pt x="4428" y="7444"/>
                  </a:lnTo>
                  <a:lnTo>
                    <a:pt x="4428" y="14003"/>
                  </a:lnTo>
                  <a:lnTo>
                    <a:pt x="1266" y="14003"/>
                  </a:lnTo>
                  <a:cubicBezTo>
                    <a:pt x="754" y="14003"/>
                    <a:pt x="292" y="14194"/>
                    <a:pt x="97" y="14487"/>
                  </a:cubicBezTo>
                  <a:cubicBezTo>
                    <a:pt x="-99" y="14779"/>
                    <a:pt x="8" y="15117"/>
                    <a:pt x="372" y="15341"/>
                  </a:cubicBezTo>
                  <a:lnTo>
                    <a:pt x="9857" y="21218"/>
                  </a:lnTo>
                  <a:cubicBezTo>
                    <a:pt x="10351" y="21524"/>
                    <a:pt x="11151" y="21524"/>
                    <a:pt x="11646" y="21218"/>
                  </a:cubicBezTo>
                  <a:lnTo>
                    <a:pt x="21130" y="15341"/>
                  </a:lnTo>
                  <a:cubicBezTo>
                    <a:pt x="21373" y="15191"/>
                    <a:pt x="21501" y="14990"/>
                    <a:pt x="21501" y="14787"/>
                  </a:cubicBezTo>
                  <a:cubicBezTo>
                    <a:pt x="21501" y="14686"/>
                    <a:pt x="21469" y="14584"/>
                    <a:pt x="21405" y="14487"/>
                  </a:cubicBezTo>
                  <a:cubicBezTo>
                    <a:pt x="21209" y="14195"/>
                    <a:pt x="20748" y="14003"/>
                    <a:pt x="20236" y="14003"/>
                  </a:cubicBezTo>
                  <a:lnTo>
                    <a:pt x="17075" y="14003"/>
                  </a:lnTo>
                  <a:lnTo>
                    <a:pt x="17075" y="7444"/>
                  </a:lnTo>
                  <a:lnTo>
                    <a:pt x="20236" y="7444"/>
                  </a:lnTo>
                  <a:cubicBezTo>
                    <a:pt x="20748" y="7444"/>
                    <a:pt x="21209" y="7254"/>
                    <a:pt x="21405" y="6961"/>
                  </a:cubicBezTo>
                  <a:cubicBezTo>
                    <a:pt x="21469" y="6863"/>
                    <a:pt x="21501" y="6761"/>
                    <a:pt x="21501" y="6660"/>
                  </a:cubicBezTo>
                  <a:cubicBezTo>
                    <a:pt x="21501" y="6457"/>
                    <a:pt x="21373" y="6256"/>
                    <a:pt x="21130" y="6106"/>
                  </a:cubicBezTo>
                  <a:lnTo>
                    <a:pt x="11646" y="230"/>
                  </a:lnTo>
                  <a:cubicBezTo>
                    <a:pt x="11151" y="-76"/>
                    <a:pt x="10351" y="-76"/>
                    <a:pt x="9857" y="230"/>
                  </a:cubicBezTo>
                  <a:close/>
                  <a:moveTo>
                    <a:pt x="9857" y="230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5865699" y="5174739"/>
            <a:ext cx="406707" cy="411342"/>
            <a:chOff x="4405750" y="1705154"/>
            <a:chExt cx="877413" cy="887413"/>
          </a:xfrm>
        </p:grpSpPr>
        <p:sp>
          <p:nvSpPr>
            <p:cNvPr id="117" name="AutoShape 17"/>
            <p:cNvSpPr>
              <a:spLocks/>
            </p:cNvSpPr>
            <p:nvPr/>
          </p:nvSpPr>
          <p:spPr bwMode="auto">
            <a:xfrm>
              <a:off x="4865650" y="1705154"/>
              <a:ext cx="417513" cy="887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" y="21565"/>
                  </a:moveTo>
                  <a:lnTo>
                    <a:pt x="1" y="21600"/>
                  </a:lnTo>
                  <a:cubicBezTo>
                    <a:pt x="5729" y="21446"/>
                    <a:pt x="10895" y="20304"/>
                    <a:pt x="14742" y="18528"/>
                  </a:cubicBezTo>
                  <a:lnTo>
                    <a:pt x="7856" y="18528"/>
                  </a:lnTo>
                  <a:cubicBezTo>
                    <a:pt x="5785" y="20200"/>
                    <a:pt x="3046" y="21313"/>
                    <a:pt x="1" y="21565"/>
                  </a:cubicBezTo>
                  <a:close/>
                  <a:moveTo>
                    <a:pt x="11775" y="10182"/>
                  </a:moveTo>
                  <a:lnTo>
                    <a:pt x="21600" y="10182"/>
                  </a:lnTo>
                  <a:cubicBezTo>
                    <a:pt x="21337" y="7985"/>
                    <a:pt x="19685" y="5963"/>
                    <a:pt x="17048" y="4309"/>
                  </a:cubicBezTo>
                  <a:lnTo>
                    <a:pt x="9173" y="4309"/>
                  </a:lnTo>
                  <a:cubicBezTo>
                    <a:pt x="10680" y="5963"/>
                    <a:pt x="11624" y="7985"/>
                    <a:pt x="11775" y="10182"/>
                  </a:cubicBezTo>
                  <a:close/>
                  <a:moveTo>
                    <a:pt x="9173" y="17291"/>
                  </a:moveTo>
                  <a:lnTo>
                    <a:pt x="17048" y="17291"/>
                  </a:lnTo>
                  <a:cubicBezTo>
                    <a:pt x="19685" y="15637"/>
                    <a:pt x="21337" y="13615"/>
                    <a:pt x="21600" y="11418"/>
                  </a:cubicBezTo>
                  <a:lnTo>
                    <a:pt x="11775" y="11418"/>
                  </a:lnTo>
                  <a:cubicBezTo>
                    <a:pt x="11624" y="13616"/>
                    <a:pt x="10680" y="15638"/>
                    <a:pt x="9173" y="17291"/>
                  </a:cubicBezTo>
                  <a:close/>
                  <a:moveTo>
                    <a:pt x="7856" y="3072"/>
                  </a:moveTo>
                  <a:lnTo>
                    <a:pt x="14741" y="3072"/>
                  </a:lnTo>
                  <a:cubicBezTo>
                    <a:pt x="10894" y="1297"/>
                    <a:pt x="5729" y="154"/>
                    <a:pt x="0" y="0"/>
                  </a:cubicBezTo>
                  <a:lnTo>
                    <a:pt x="0" y="35"/>
                  </a:lnTo>
                  <a:cubicBezTo>
                    <a:pt x="3046" y="288"/>
                    <a:pt x="5785" y="1400"/>
                    <a:pt x="7856" y="3072"/>
                  </a:cubicBezTo>
                  <a:close/>
                  <a:moveTo>
                    <a:pt x="7856" y="3072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AutoShape 18"/>
            <p:cNvSpPr>
              <a:spLocks/>
            </p:cNvSpPr>
            <p:nvPr/>
          </p:nvSpPr>
          <p:spPr bwMode="auto">
            <a:xfrm>
              <a:off x="4405750" y="1705154"/>
              <a:ext cx="417513" cy="887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412" y="4309"/>
                  </a:moveTo>
                  <a:lnTo>
                    <a:pt x="4547" y="4309"/>
                  </a:lnTo>
                  <a:cubicBezTo>
                    <a:pt x="1913" y="5963"/>
                    <a:pt x="263" y="7985"/>
                    <a:pt x="1" y="10182"/>
                  </a:cubicBezTo>
                  <a:lnTo>
                    <a:pt x="9814" y="10182"/>
                  </a:lnTo>
                  <a:cubicBezTo>
                    <a:pt x="9964" y="7985"/>
                    <a:pt x="10907" y="5963"/>
                    <a:pt x="12412" y="4309"/>
                  </a:cubicBezTo>
                  <a:close/>
                  <a:moveTo>
                    <a:pt x="9814" y="11418"/>
                  </a:moveTo>
                  <a:lnTo>
                    <a:pt x="0" y="11418"/>
                  </a:lnTo>
                  <a:cubicBezTo>
                    <a:pt x="262" y="13615"/>
                    <a:pt x="1913" y="15637"/>
                    <a:pt x="4547" y="17291"/>
                  </a:cubicBezTo>
                  <a:lnTo>
                    <a:pt x="12411" y="17291"/>
                  </a:lnTo>
                  <a:cubicBezTo>
                    <a:pt x="10907" y="15637"/>
                    <a:pt x="9964" y="13616"/>
                    <a:pt x="9814" y="11418"/>
                  </a:cubicBezTo>
                  <a:close/>
                  <a:moveTo>
                    <a:pt x="13728" y="18528"/>
                  </a:moveTo>
                  <a:lnTo>
                    <a:pt x="6851" y="18528"/>
                  </a:lnTo>
                  <a:cubicBezTo>
                    <a:pt x="10699" y="20305"/>
                    <a:pt x="15868" y="21449"/>
                    <a:pt x="21600" y="21600"/>
                  </a:cubicBezTo>
                  <a:lnTo>
                    <a:pt x="21600" y="21565"/>
                  </a:lnTo>
                  <a:cubicBezTo>
                    <a:pt x="18547" y="21318"/>
                    <a:pt x="15802" y="20204"/>
                    <a:pt x="13728" y="18528"/>
                  </a:cubicBezTo>
                  <a:close/>
                  <a:moveTo>
                    <a:pt x="6851" y="3073"/>
                  </a:moveTo>
                  <a:lnTo>
                    <a:pt x="13728" y="3073"/>
                  </a:lnTo>
                  <a:cubicBezTo>
                    <a:pt x="15802" y="1396"/>
                    <a:pt x="18547" y="283"/>
                    <a:pt x="21600" y="35"/>
                  </a:cubicBezTo>
                  <a:lnTo>
                    <a:pt x="21600" y="0"/>
                  </a:lnTo>
                  <a:cubicBezTo>
                    <a:pt x="15868" y="151"/>
                    <a:pt x="10699" y="1295"/>
                    <a:pt x="6851" y="3073"/>
                  </a:cubicBezTo>
                  <a:close/>
                  <a:moveTo>
                    <a:pt x="6851" y="3073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AutoShape 19"/>
            <p:cNvSpPr>
              <a:spLocks/>
            </p:cNvSpPr>
            <p:nvPr/>
          </p:nvSpPr>
          <p:spPr bwMode="auto">
            <a:xfrm>
              <a:off x="4869063" y="1705154"/>
              <a:ext cx="228600" cy="8842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6827" y="4287"/>
                  </a:moveTo>
                  <a:lnTo>
                    <a:pt x="0" y="4287"/>
                  </a:lnTo>
                  <a:lnTo>
                    <a:pt x="0" y="10180"/>
                  </a:lnTo>
                  <a:lnTo>
                    <a:pt x="21600" y="10180"/>
                  </a:lnTo>
                  <a:cubicBezTo>
                    <a:pt x="21324" y="7975"/>
                    <a:pt x="19592" y="5947"/>
                    <a:pt x="16827" y="4287"/>
                  </a:cubicBezTo>
                  <a:close/>
                  <a:moveTo>
                    <a:pt x="0" y="21600"/>
                  </a:moveTo>
                  <a:cubicBezTo>
                    <a:pt x="5589" y="21347"/>
                    <a:pt x="10612" y="20231"/>
                    <a:pt x="14412" y="18553"/>
                  </a:cubicBezTo>
                  <a:lnTo>
                    <a:pt x="0" y="18553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0" y="3047"/>
                  </a:lnTo>
                  <a:lnTo>
                    <a:pt x="14412" y="3047"/>
                  </a:lnTo>
                  <a:cubicBezTo>
                    <a:pt x="10612" y="1369"/>
                    <a:pt x="5587" y="253"/>
                    <a:pt x="0" y="0"/>
                  </a:cubicBezTo>
                  <a:close/>
                  <a:moveTo>
                    <a:pt x="0" y="17313"/>
                  </a:moveTo>
                  <a:lnTo>
                    <a:pt x="16827" y="17313"/>
                  </a:lnTo>
                  <a:cubicBezTo>
                    <a:pt x="19592" y="15653"/>
                    <a:pt x="21324" y="13624"/>
                    <a:pt x="21600" y="11420"/>
                  </a:cubicBezTo>
                  <a:lnTo>
                    <a:pt x="0" y="11420"/>
                  </a:lnTo>
                  <a:lnTo>
                    <a:pt x="0" y="17313"/>
                  </a:lnTo>
                  <a:close/>
                  <a:moveTo>
                    <a:pt x="0" y="17313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AutoShape 20"/>
            <p:cNvSpPr>
              <a:spLocks/>
            </p:cNvSpPr>
            <p:nvPr/>
          </p:nvSpPr>
          <p:spPr bwMode="auto">
            <a:xfrm>
              <a:off x="4591250" y="1705154"/>
              <a:ext cx="227013" cy="8842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180"/>
                  </a:moveTo>
                  <a:lnTo>
                    <a:pt x="21599" y="10180"/>
                  </a:lnTo>
                  <a:lnTo>
                    <a:pt x="21599" y="4288"/>
                  </a:lnTo>
                  <a:lnTo>
                    <a:pt x="4761" y="4288"/>
                  </a:lnTo>
                  <a:cubicBezTo>
                    <a:pt x="2003" y="5948"/>
                    <a:pt x="275" y="7976"/>
                    <a:pt x="0" y="10180"/>
                  </a:cubicBezTo>
                  <a:close/>
                  <a:moveTo>
                    <a:pt x="4762" y="17312"/>
                  </a:moveTo>
                  <a:lnTo>
                    <a:pt x="21600" y="17312"/>
                  </a:lnTo>
                  <a:lnTo>
                    <a:pt x="21600" y="11420"/>
                  </a:lnTo>
                  <a:lnTo>
                    <a:pt x="1" y="11420"/>
                  </a:lnTo>
                  <a:cubicBezTo>
                    <a:pt x="275" y="13624"/>
                    <a:pt x="2003" y="15653"/>
                    <a:pt x="4762" y="17312"/>
                  </a:cubicBezTo>
                  <a:close/>
                  <a:moveTo>
                    <a:pt x="7174" y="3048"/>
                  </a:moveTo>
                  <a:lnTo>
                    <a:pt x="21600" y="3048"/>
                  </a:lnTo>
                  <a:lnTo>
                    <a:pt x="21600" y="0"/>
                  </a:lnTo>
                  <a:cubicBezTo>
                    <a:pt x="16005" y="249"/>
                    <a:pt x="10974" y="1366"/>
                    <a:pt x="7174" y="3048"/>
                  </a:cubicBezTo>
                  <a:close/>
                  <a:moveTo>
                    <a:pt x="21600" y="21600"/>
                  </a:moveTo>
                  <a:lnTo>
                    <a:pt x="21600" y="18552"/>
                  </a:lnTo>
                  <a:lnTo>
                    <a:pt x="7174" y="18552"/>
                  </a:lnTo>
                  <a:cubicBezTo>
                    <a:pt x="10974" y="20234"/>
                    <a:pt x="16005" y="21351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0" y="2981708"/>
            <a:ext cx="604904" cy="53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9" name="Group 158"/>
          <p:cNvGrpSpPr/>
          <p:nvPr/>
        </p:nvGrpSpPr>
        <p:grpSpPr>
          <a:xfrm>
            <a:off x="627216" y="3829050"/>
            <a:ext cx="894193" cy="713250"/>
            <a:chOff x="522471" y="2356412"/>
            <a:chExt cx="568502" cy="453464"/>
          </a:xfrm>
        </p:grpSpPr>
        <p:grpSp>
          <p:nvGrpSpPr>
            <p:cNvPr id="160" name="Group 179"/>
            <p:cNvGrpSpPr/>
            <p:nvPr/>
          </p:nvGrpSpPr>
          <p:grpSpPr>
            <a:xfrm>
              <a:off x="522471" y="2356412"/>
              <a:ext cx="252773" cy="453464"/>
              <a:chOff x="2656071" y="1760526"/>
              <a:chExt cx="415285" cy="745003"/>
            </a:xfrm>
          </p:grpSpPr>
          <p:sp>
            <p:nvSpPr>
              <p:cNvPr id="166" name="AutoShape 10"/>
              <p:cNvSpPr>
                <a:spLocks/>
              </p:cNvSpPr>
              <p:nvPr/>
            </p:nvSpPr>
            <p:spPr bwMode="auto">
              <a:xfrm>
                <a:off x="2656071" y="1760526"/>
                <a:ext cx="415285" cy="7450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00" y="0"/>
                    </a:moveTo>
                    <a:lnTo>
                      <a:pt x="900" y="0"/>
                    </a:lnTo>
                    <a:cubicBezTo>
                      <a:pt x="403" y="0"/>
                      <a:pt x="0" y="225"/>
                      <a:pt x="0" y="502"/>
                    </a:cubicBezTo>
                    <a:lnTo>
                      <a:pt x="0" y="21098"/>
                    </a:lnTo>
                    <a:cubicBezTo>
                      <a:pt x="0" y="21375"/>
                      <a:pt x="403" y="21600"/>
                      <a:pt x="900" y="21600"/>
                    </a:cubicBezTo>
                    <a:lnTo>
                      <a:pt x="20700" y="21600"/>
                    </a:lnTo>
                    <a:cubicBezTo>
                      <a:pt x="21197" y="21600"/>
                      <a:pt x="21600" y="21375"/>
                      <a:pt x="21600" y="21098"/>
                    </a:cubicBezTo>
                    <a:lnTo>
                      <a:pt x="21600" y="502"/>
                    </a:lnTo>
                    <a:cubicBezTo>
                      <a:pt x="21600" y="225"/>
                      <a:pt x="21197" y="0"/>
                      <a:pt x="20700" y="0"/>
                    </a:cubicBezTo>
                    <a:close/>
                    <a:moveTo>
                      <a:pt x="20700" y="0"/>
                    </a:moveTo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AutoShape 11"/>
              <p:cNvSpPr>
                <a:spLocks/>
              </p:cNvSpPr>
              <p:nvPr/>
            </p:nvSpPr>
            <p:spPr bwMode="auto">
              <a:xfrm>
                <a:off x="2802106" y="1842670"/>
                <a:ext cx="34227" cy="260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440"/>
                    </a:moveTo>
                    <a:lnTo>
                      <a:pt x="21600" y="20160"/>
                    </a:lnTo>
                    <a:cubicBezTo>
                      <a:pt x="21600" y="20955"/>
                      <a:pt x="16763" y="21600"/>
                      <a:pt x="10800" y="21600"/>
                    </a:cubicBezTo>
                    <a:cubicBezTo>
                      <a:pt x="4837" y="21600"/>
                      <a:pt x="0" y="20955"/>
                      <a:pt x="0" y="20160"/>
                    </a:cubicBezTo>
                    <a:lnTo>
                      <a:pt x="0" y="1440"/>
                    </a:lnTo>
                    <a:cubicBezTo>
                      <a:pt x="0" y="645"/>
                      <a:pt x="4837" y="0"/>
                      <a:pt x="10800" y="0"/>
                    </a:cubicBezTo>
                    <a:cubicBezTo>
                      <a:pt x="16763" y="0"/>
                      <a:pt x="21600" y="645"/>
                      <a:pt x="21600" y="1440"/>
                    </a:cubicBezTo>
                    <a:close/>
                    <a:moveTo>
                      <a:pt x="21600" y="1440"/>
                    </a:moveTo>
                  </a:path>
                </a:pathLst>
              </a:custGeom>
              <a:solidFill>
                <a:srgbClr val="E6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8" name="AutoShape 12"/>
              <p:cNvSpPr>
                <a:spLocks/>
              </p:cNvSpPr>
              <p:nvPr/>
            </p:nvSpPr>
            <p:spPr bwMode="auto">
              <a:xfrm>
                <a:off x="2885639" y="1842670"/>
                <a:ext cx="34227" cy="260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440"/>
                    </a:moveTo>
                    <a:lnTo>
                      <a:pt x="21600" y="20160"/>
                    </a:lnTo>
                    <a:cubicBezTo>
                      <a:pt x="21600" y="20955"/>
                      <a:pt x="16763" y="21600"/>
                      <a:pt x="10800" y="21600"/>
                    </a:cubicBezTo>
                    <a:cubicBezTo>
                      <a:pt x="4837" y="21600"/>
                      <a:pt x="0" y="20955"/>
                      <a:pt x="0" y="20160"/>
                    </a:cubicBezTo>
                    <a:lnTo>
                      <a:pt x="0" y="1440"/>
                    </a:lnTo>
                    <a:cubicBezTo>
                      <a:pt x="0" y="645"/>
                      <a:pt x="4837" y="0"/>
                      <a:pt x="10800" y="0"/>
                    </a:cubicBezTo>
                    <a:cubicBezTo>
                      <a:pt x="16763" y="0"/>
                      <a:pt x="21600" y="645"/>
                      <a:pt x="21600" y="1440"/>
                    </a:cubicBezTo>
                    <a:close/>
                    <a:moveTo>
                      <a:pt x="21600" y="1440"/>
                    </a:moveTo>
                  </a:path>
                </a:pathLst>
              </a:custGeom>
              <a:solidFill>
                <a:srgbClr val="E6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9" name="AutoShape 13"/>
              <p:cNvSpPr>
                <a:spLocks/>
              </p:cNvSpPr>
              <p:nvPr/>
            </p:nvSpPr>
            <p:spPr bwMode="auto">
              <a:xfrm>
                <a:off x="2969171" y="1842670"/>
                <a:ext cx="34227" cy="260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440"/>
                    </a:moveTo>
                    <a:lnTo>
                      <a:pt x="21600" y="20160"/>
                    </a:lnTo>
                    <a:cubicBezTo>
                      <a:pt x="21600" y="20955"/>
                      <a:pt x="16763" y="21600"/>
                      <a:pt x="10800" y="21600"/>
                    </a:cubicBezTo>
                    <a:cubicBezTo>
                      <a:pt x="4837" y="21600"/>
                      <a:pt x="0" y="20955"/>
                      <a:pt x="0" y="20160"/>
                    </a:cubicBezTo>
                    <a:lnTo>
                      <a:pt x="0" y="1440"/>
                    </a:lnTo>
                    <a:cubicBezTo>
                      <a:pt x="0" y="645"/>
                      <a:pt x="4837" y="0"/>
                      <a:pt x="10800" y="0"/>
                    </a:cubicBezTo>
                    <a:cubicBezTo>
                      <a:pt x="16763" y="0"/>
                      <a:pt x="21600" y="645"/>
                      <a:pt x="21600" y="1440"/>
                    </a:cubicBezTo>
                    <a:close/>
                    <a:moveTo>
                      <a:pt x="21600" y="1440"/>
                    </a:moveTo>
                  </a:path>
                </a:pathLst>
              </a:custGeom>
              <a:solidFill>
                <a:srgbClr val="E6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61" name="Group 180"/>
            <p:cNvGrpSpPr/>
            <p:nvPr/>
          </p:nvGrpSpPr>
          <p:grpSpPr>
            <a:xfrm>
              <a:off x="838200" y="2356412"/>
              <a:ext cx="252773" cy="453464"/>
              <a:chOff x="2656071" y="1760526"/>
              <a:chExt cx="415285" cy="745003"/>
            </a:xfrm>
          </p:grpSpPr>
          <p:sp>
            <p:nvSpPr>
              <p:cNvPr id="162" name="AutoShape 10"/>
              <p:cNvSpPr>
                <a:spLocks/>
              </p:cNvSpPr>
              <p:nvPr/>
            </p:nvSpPr>
            <p:spPr bwMode="auto">
              <a:xfrm>
                <a:off x="2656071" y="1760526"/>
                <a:ext cx="415285" cy="7450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00" y="0"/>
                    </a:moveTo>
                    <a:lnTo>
                      <a:pt x="900" y="0"/>
                    </a:lnTo>
                    <a:cubicBezTo>
                      <a:pt x="403" y="0"/>
                      <a:pt x="0" y="225"/>
                      <a:pt x="0" y="502"/>
                    </a:cubicBezTo>
                    <a:lnTo>
                      <a:pt x="0" y="21098"/>
                    </a:lnTo>
                    <a:cubicBezTo>
                      <a:pt x="0" y="21375"/>
                      <a:pt x="403" y="21600"/>
                      <a:pt x="900" y="21600"/>
                    </a:cubicBezTo>
                    <a:lnTo>
                      <a:pt x="20700" y="21600"/>
                    </a:lnTo>
                    <a:cubicBezTo>
                      <a:pt x="21197" y="21600"/>
                      <a:pt x="21600" y="21375"/>
                      <a:pt x="21600" y="21098"/>
                    </a:cubicBezTo>
                    <a:lnTo>
                      <a:pt x="21600" y="502"/>
                    </a:lnTo>
                    <a:cubicBezTo>
                      <a:pt x="21600" y="225"/>
                      <a:pt x="21197" y="0"/>
                      <a:pt x="20700" y="0"/>
                    </a:cubicBezTo>
                    <a:close/>
                    <a:moveTo>
                      <a:pt x="20700" y="0"/>
                    </a:moveTo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3" name="AutoShape 11"/>
              <p:cNvSpPr>
                <a:spLocks/>
              </p:cNvSpPr>
              <p:nvPr/>
            </p:nvSpPr>
            <p:spPr bwMode="auto">
              <a:xfrm>
                <a:off x="2802106" y="1842670"/>
                <a:ext cx="34227" cy="260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440"/>
                    </a:moveTo>
                    <a:lnTo>
                      <a:pt x="21600" y="20160"/>
                    </a:lnTo>
                    <a:cubicBezTo>
                      <a:pt x="21600" y="20955"/>
                      <a:pt x="16763" y="21600"/>
                      <a:pt x="10800" y="21600"/>
                    </a:cubicBezTo>
                    <a:cubicBezTo>
                      <a:pt x="4837" y="21600"/>
                      <a:pt x="0" y="20955"/>
                      <a:pt x="0" y="20160"/>
                    </a:cubicBezTo>
                    <a:lnTo>
                      <a:pt x="0" y="1440"/>
                    </a:lnTo>
                    <a:cubicBezTo>
                      <a:pt x="0" y="645"/>
                      <a:pt x="4837" y="0"/>
                      <a:pt x="10800" y="0"/>
                    </a:cubicBezTo>
                    <a:cubicBezTo>
                      <a:pt x="16763" y="0"/>
                      <a:pt x="21600" y="645"/>
                      <a:pt x="21600" y="1440"/>
                    </a:cubicBezTo>
                    <a:close/>
                    <a:moveTo>
                      <a:pt x="21600" y="1440"/>
                    </a:moveTo>
                  </a:path>
                </a:pathLst>
              </a:custGeom>
              <a:solidFill>
                <a:srgbClr val="E6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4" name="AutoShape 12"/>
              <p:cNvSpPr>
                <a:spLocks/>
              </p:cNvSpPr>
              <p:nvPr/>
            </p:nvSpPr>
            <p:spPr bwMode="auto">
              <a:xfrm>
                <a:off x="2885639" y="1842670"/>
                <a:ext cx="34227" cy="260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440"/>
                    </a:moveTo>
                    <a:lnTo>
                      <a:pt x="21600" y="20160"/>
                    </a:lnTo>
                    <a:cubicBezTo>
                      <a:pt x="21600" y="20955"/>
                      <a:pt x="16763" y="21600"/>
                      <a:pt x="10800" y="21600"/>
                    </a:cubicBezTo>
                    <a:cubicBezTo>
                      <a:pt x="4837" y="21600"/>
                      <a:pt x="0" y="20955"/>
                      <a:pt x="0" y="20160"/>
                    </a:cubicBezTo>
                    <a:lnTo>
                      <a:pt x="0" y="1440"/>
                    </a:lnTo>
                    <a:cubicBezTo>
                      <a:pt x="0" y="645"/>
                      <a:pt x="4837" y="0"/>
                      <a:pt x="10800" y="0"/>
                    </a:cubicBezTo>
                    <a:cubicBezTo>
                      <a:pt x="16763" y="0"/>
                      <a:pt x="21600" y="645"/>
                      <a:pt x="21600" y="1440"/>
                    </a:cubicBezTo>
                    <a:close/>
                    <a:moveTo>
                      <a:pt x="21600" y="1440"/>
                    </a:moveTo>
                  </a:path>
                </a:pathLst>
              </a:custGeom>
              <a:solidFill>
                <a:srgbClr val="E6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5" name="AutoShape 13"/>
              <p:cNvSpPr>
                <a:spLocks/>
              </p:cNvSpPr>
              <p:nvPr/>
            </p:nvSpPr>
            <p:spPr bwMode="auto">
              <a:xfrm>
                <a:off x="2969171" y="1842670"/>
                <a:ext cx="34227" cy="260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440"/>
                    </a:moveTo>
                    <a:lnTo>
                      <a:pt x="21600" y="20160"/>
                    </a:lnTo>
                    <a:cubicBezTo>
                      <a:pt x="21600" y="20955"/>
                      <a:pt x="16763" y="21600"/>
                      <a:pt x="10800" y="21600"/>
                    </a:cubicBezTo>
                    <a:cubicBezTo>
                      <a:pt x="4837" y="21600"/>
                      <a:pt x="0" y="20955"/>
                      <a:pt x="0" y="20160"/>
                    </a:cubicBezTo>
                    <a:lnTo>
                      <a:pt x="0" y="1440"/>
                    </a:lnTo>
                    <a:cubicBezTo>
                      <a:pt x="0" y="645"/>
                      <a:pt x="4837" y="0"/>
                      <a:pt x="10800" y="0"/>
                    </a:cubicBezTo>
                    <a:cubicBezTo>
                      <a:pt x="16763" y="0"/>
                      <a:pt x="21600" y="645"/>
                      <a:pt x="21600" y="1440"/>
                    </a:cubicBezTo>
                    <a:close/>
                    <a:moveTo>
                      <a:pt x="21600" y="1440"/>
                    </a:moveTo>
                  </a:path>
                </a:pathLst>
              </a:custGeom>
              <a:solidFill>
                <a:srgbClr val="E6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82" name="Group 179"/>
          <p:cNvGrpSpPr/>
          <p:nvPr/>
        </p:nvGrpSpPr>
        <p:grpSpPr>
          <a:xfrm>
            <a:off x="875520" y="1952625"/>
            <a:ext cx="397585" cy="713250"/>
            <a:chOff x="2656071" y="1760526"/>
            <a:chExt cx="415285" cy="745003"/>
          </a:xfrm>
        </p:grpSpPr>
        <p:sp>
          <p:nvSpPr>
            <p:cNvPr id="188" name="AutoShape 10"/>
            <p:cNvSpPr>
              <a:spLocks/>
            </p:cNvSpPr>
            <p:nvPr/>
          </p:nvSpPr>
          <p:spPr bwMode="auto">
            <a:xfrm>
              <a:off x="2656071" y="1760526"/>
              <a:ext cx="415285" cy="74500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700" y="0"/>
                  </a:moveTo>
                  <a:lnTo>
                    <a:pt x="900" y="0"/>
                  </a:lnTo>
                  <a:cubicBezTo>
                    <a:pt x="403" y="0"/>
                    <a:pt x="0" y="225"/>
                    <a:pt x="0" y="502"/>
                  </a:cubicBezTo>
                  <a:lnTo>
                    <a:pt x="0" y="21098"/>
                  </a:lnTo>
                  <a:cubicBezTo>
                    <a:pt x="0" y="21375"/>
                    <a:pt x="403" y="21600"/>
                    <a:pt x="900" y="21600"/>
                  </a:cubicBezTo>
                  <a:lnTo>
                    <a:pt x="20700" y="21600"/>
                  </a:lnTo>
                  <a:cubicBezTo>
                    <a:pt x="21197" y="21600"/>
                    <a:pt x="21600" y="21375"/>
                    <a:pt x="21600" y="21098"/>
                  </a:cubicBezTo>
                  <a:lnTo>
                    <a:pt x="21600" y="502"/>
                  </a:lnTo>
                  <a:cubicBezTo>
                    <a:pt x="21600" y="225"/>
                    <a:pt x="21197" y="0"/>
                    <a:pt x="20700" y="0"/>
                  </a:cubicBezTo>
                  <a:close/>
                  <a:moveTo>
                    <a:pt x="20700" y="0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" name="AutoShape 11"/>
            <p:cNvSpPr>
              <a:spLocks/>
            </p:cNvSpPr>
            <p:nvPr/>
          </p:nvSpPr>
          <p:spPr bwMode="auto">
            <a:xfrm>
              <a:off x="2802106" y="1842670"/>
              <a:ext cx="34227" cy="26012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440"/>
                  </a:moveTo>
                  <a:lnTo>
                    <a:pt x="21600" y="20160"/>
                  </a:lnTo>
                  <a:cubicBezTo>
                    <a:pt x="21600" y="20955"/>
                    <a:pt x="16763" y="21600"/>
                    <a:pt x="10800" y="21600"/>
                  </a:cubicBezTo>
                  <a:cubicBezTo>
                    <a:pt x="4837" y="21600"/>
                    <a:pt x="0" y="20955"/>
                    <a:pt x="0" y="20160"/>
                  </a:cubicBezTo>
                  <a:lnTo>
                    <a:pt x="0" y="1440"/>
                  </a:lnTo>
                  <a:cubicBezTo>
                    <a:pt x="0" y="645"/>
                    <a:pt x="4837" y="0"/>
                    <a:pt x="10800" y="0"/>
                  </a:cubicBezTo>
                  <a:cubicBezTo>
                    <a:pt x="16763" y="0"/>
                    <a:pt x="21600" y="645"/>
                    <a:pt x="21600" y="1440"/>
                  </a:cubicBezTo>
                  <a:close/>
                  <a:moveTo>
                    <a:pt x="21600" y="1440"/>
                  </a:moveTo>
                </a:path>
              </a:pathLst>
            </a:custGeom>
            <a:solidFill>
              <a:srgbClr val="E6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0" name="AutoShape 12"/>
            <p:cNvSpPr>
              <a:spLocks/>
            </p:cNvSpPr>
            <p:nvPr/>
          </p:nvSpPr>
          <p:spPr bwMode="auto">
            <a:xfrm>
              <a:off x="2885639" y="1842670"/>
              <a:ext cx="34227" cy="26012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440"/>
                  </a:moveTo>
                  <a:lnTo>
                    <a:pt x="21600" y="20160"/>
                  </a:lnTo>
                  <a:cubicBezTo>
                    <a:pt x="21600" y="20955"/>
                    <a:pt x="16763" y="21600"/>
                    <a:pt x="10800" y="21600"/>
                  </a:cubicBezTo>
                  <a:cubicBezTo>
                    <a:pt x="4837" y="21600"/>
                    <a:pt x="0" y="20955"/>
                    <a:pt x="0" y="20160"/>
                  </a:cubicBezTo>
                  <a:lnTo>
                    <a:pt x="0" y="1440"/>
                  </a:lnTo>
                  <a:cubicBezTo>
                    <a:pt x="0" y="645"/>
                    <a:pt x="4837" y="0"/>
                    <a:pt x="10800" y="0"/>
                  </a:cubicBezTo>
                  <a:cubicBezTo>
                    <a:pt x="16763" y="0"/>
                    <a:pt x="21600" y="645"/>
                    <a:pt x="21600" y="1440"/>
                  </a:cubicBezTo>
                  <a:close/>
                  <a:moveTo>
                    <a:pt x="21600" y="1440"/>
                  </a:moveTo>
                </a:path>
              </a:pathLst>
            </a:custGeom>
            <a:solidFill>
              <a:srgbClr val="E6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" name="AutoShape 13"/>
            <p:cNvSpPr>
              <a:spLocks/>
            </p:cNvSpPr>
            <p:nvPr/>
          </p:nvSpPr>
          <p:spPr bwMode="auto">
            <a:xfrm>
              <a:off x="2969171" y="1842670"/>
              <a:ext cx="34227" cy="26012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440"/>
                  </a:moveTo>
                  <a:lnTo>
                    <a:pt x="21600" y="20160"/>
                  </a:lnTo>
                  <a:cubicBezTo>
                    <a:pt x="21600" y="20955"/>
                    <a:pt x="16763" y="21600"/>
                    <a:pt x="10800" y="21600"/>
                  </a:cubicBezTo>
                  <a:cubicBezTo>
                    <a:pt x="4837" y="21600"/>
                    <a:pt x="0" y="20955"/>
                    <a:pt x="0" y="20160"/>
                  </a:cubicBezTo>
                  <a:lnTo>
                    <a:pt x="0" y="1440"/>
                  </a:lnTo>
                  <a:cubicBezTo>
                    <a:pt x="0" y="645"/>
                    <a:pt x="4837" y="0"/>
                    <a:pt x="10800" y="0"/>
                  </a:cubicBezTo>
                  <a:cubicBezTo>
                    <a:pt x="16763" y="0"/>
                    <a:pt x="21600" y="645"/>
                    <a:pt x="21600" y="1440"/>
                  </a:cubicBezTo>
                  <a:close/>
                  <a:moveTo>
                    <a:pt x="21600" y="1440"/>
                  </a:moveTo>
                </a:path>
              </a:pathLst>
            </a:custGeom>
            <a:solidFill>
              <a:srgbClr val="E6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9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990" y="2981708"/>
            <a:ext cx="604904" cy="53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3" name="Group 192"/>
          <p:cNvGrpSpPr/>
          <p:nvPr/>
        </p:nvGrpSpPr>
        <p:grpSpPr>
          <a:xfrm>
            <a:off x="7640346" y="3829050"/>
            <a:ext cx="894193" cy="713250"/>
            <a:chOff x="522471" y="2356412"/>
            <a:chExt cx="568502" cy="453464"/>
          </a:xfrm>
        </p:grpSpPr>
        <p:grpSp>
          <p:nvGrpSpPr>
            <p:cNvPr id="194" name="Group 179"/>
            <p:cNvGrpSpPr/>
            <p:nvPr/>
          </p:nvGrpSpPr>
          <p:grpSpPr>
            <a:xfrm>
              <a:off x="522471" y="2356412"/>
              <a:ext cx="252773" cy="453464"/>
              <a:chOff x="2656071" y="1760526"/>
              <a:chExt cx="415285" cy="745003"/>
            </a:xfrm>
          </p:grpSpPr>
          <p:sp>
            <p:nvSpPr>
              <p:cNvPr id="200" name="AutoShape 10"/>
              <p:cNvSpPr>
                <a:spLocks/>
              </p:cNvSpPr>
              <p:nvPr/>
            </p:nvSpPr>
            <p:spPr bwMode="auto">
              <a:xfrm>
                <a:off x="2656071" y="1760526"/>
                <a:ext cx="415285" cy="7450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00" y="0"/>
                    </a:moveTo>
                    <a:lnTo>
                      <a:pt x="900" y="0"/>
                    </a:lnTo>
                    <a:cubicBezTo>
                      <a:pt x="403" y="0"/>
                      <a:pt x="0" y="225"/>
                      <a:pt x="0" y="502"/>
                    </a:cubicBezTo>
                    <a:lnTo>
                      <a:pt x="0" y="21098"/>
                    </a:lnTo>
                    <a:cubicBezTo>
                      <a:pt x="0" y="21375"/>
                      <a:pt x="403" y="21600"/>
                      <a:pt x="900" y="21600"/>
                    </a:cubicBezTo>
                    <a:lnTo>
                      <a:pt x="20700" y="21600"/>
                    </a:lnTo>
                    <a:cubicBezTo>
                      <a:pt x="21197" y="21600"/>
                      <a:pt x="21600" y="21375"/>
                      <a:pt x="21600" y="21098"/>
                    </a:cubicBezTo>
                    <a:lnTo>
                      <a:pt x="21600" y="502"/>
                    </a:lnTo>
                    <a:cubicBezTo>
                      <a:pt x="21600" y="225"/>
                      <a:pt x="21197" y="0"/>
                      <a:pt x="20700" y="0"/>
                    </a:cubicBezTo>
                    <a:close/>
                    <a:moveTo>
                      <a:pt x="20700" y="0"/>
                    </a:moveTo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1" name="AutoShape 11"/>
              <p:cNvSpPr>
                <a:spLocks/>
              </p:cNvSpPr>
              <p:nvPr/>
            </p:nvSpPr>
            <p:spPr bwMode="auto">
              <a:xfrm>
                <a:off x="2802106" y="1842670"/>
                <a:ext cx="34227" cy="260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440"/>
                    </a:moveTo>
                    <a:lnTo>
                      <a:pt x="21600" y="20160"/>
                    </a:lnTo>
                    <a:cubicBezTo>
                      <a:pt x="21600" y="20955"/>
                      <a:pt x="16763" y="21600"/>
                      <a:pt x="10800" y="21600"/>
                    </a:cubicBezTo>
                    <a:cubicBezTo>
                      <a:pt x="4837" y="21600"/>
                      <a:pt x="0" y="20955"/>
                      <a:pt x="0" y="20160"/>
                    </a:cubicBezTo>
                    <a:lnTo>
                      <a:pt x="0" y="1440"/>
                    </a:lnTo>
                    <a:cubicBezTo>
                      <a:pt x="0" y="645"/>
                      <a:pt x="4837" y="0"/>
                      <a:pt x="10800" y="0"/>
                    </a:cubicBezTo>
                    <a:cubicBezTo>
                      <a:pt x="16763" y="0"/>
                      <a:pt x="21600" y="645"/>
                      <a:pt x="21600" y="1440"/>
                    </a:cubicBezTo>
                    <a:close/>
                    <a:moveTo>
                      <a:pt x="21600" y="1440"/>
                    </a:moveTo>
                  </a:path>
                </a:pathLst>
              </a:custGeom>
              <a:solidFill>
                <a:srgbClr val="E6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2" name="AutoShape 12"/>
              <p:cNvSpPr>
                <a:spLocks/>
              </p:cNvSpPr>
              <p:nvPr/>
            </p:nvSpPr>
            <p:spPr bwMode="auto">
              <a:xfrm>
                <a:off x="2885639" y="1842670"/>
                <a:ext cx="34227" cy="260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440"/>
                    </a:moveTo>
                    <a:lnTo>
                      <a:pt x="21600" y="20160"/>
                    </a:lnTo>
                    <a:cubicBezTo>
                      <a:pt x="21600" y="20955"/>
                      <a:pt x="16763" y="21600"/>
                      <a:pt x="10800" y="21600"/>
                    </a:cubicBezTo>
                    <a:cubicBezTo>
                      <a:pt x="4837" y="21600"/>
                      <a:pt x="0" y="20955"/>
                      <a:pt x="0" y="20160"/>
                    </a:cubicBezTo>
                    <a:lnTo>
                      <a:pt x="0" y="1440"/>
                    </a:lnTo>
                    <a:cubicBezTo>
                      <a:pt x="0" y="645"/>
                      <a:pt x="4837" y="0"/>
                      <a:pt x="10800" y="0"/>
                    </a:cubicBezTo>
                    <a:cubicBezTo>
                      <a:pt x="16763" y="0"/>
                      <a:pt x="21600" y="645"/>
                      <a:pt x="21600" y="1440"/>
                    </a:cubicBezTo>
                    <a:close/>
                    <a:moveTo>
                      <a:pt x="21600" y="1440"/>
                    </a:moveTo>
                  </a:path>
                </a:pathLst>
              </a:custGeom>
              <a:solidFill>
                <a:srgbClr val="E6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3" name="AutoShape 13"/>
              <p:cNvSpPr>
                <a:spLocks/>
              </p:cNvSpPr>
              <p:nvPr/>
            </p:nvSpPr>
            <p:spPr bwMode="auto">
              <a:xfrm>
                <a:off x="2969171" y="1842670"/>
                <a:ext cx="34227" cy="260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440"/>
                    </a:moveTo>
                    <a:lnTo>
                      <a:pt x="21600" y="20160"/>
                    </a:lnTo>
                    <a:cubicBezTo>
                      <a:pt x="21600" y="20955"/>
                      <a:pt x="16763" y="21600"/>
                      <a:pt x="10800" y="21600"/>
                    </a:cubicBezTo>
                    <a:cubicBezTo>
                      <a:pt x="4837" y="21600"/>
                      <a:pt x="0" y="20955"/>
                      <a:pt x="0" y="20160"/>
                    </a:cubicBezTo>
                    <a:lnTo>
                      <a:pt x="0" y="1440"/>
                    </a:lnTo>
                    <a:cubicBezTo>
                      <a:pt x="0" y="645"/>
                      <a:pt x="4837" y="0"/>
                      <a:pt x="10800" y="0"/>
                    </a:cubicBezTo>
                    <a:cubicBezTo>
                      <a:pt x="16763" y="0"/>
                      <a:pt x="21600" y="645"/>
                      <a:pt x="21600" y="1440"/>
                    </a:cubicBezTo>
                    <a:close/>
                    <a:moveTo>
                      <a:pt x="21600" y="1440"/>
                    </a:moveTo>
                  </a:path>
                </a:pathLst>
              </a:custGeom>
              <a:solidFill>
                <a:srgbClr val="E6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95" name="Group 180"/>
            <p:cNvGrpSpPr/>
            <p:nvPr/>
          </p:nvGrpSpPr>
          <p:grpSpPr>
            <a:xfrm>
              <a:off x="838200" y="2356412"/>
              <a:ext cx="252773" cy="453464"/>
              <a:chOff x="2656071" y="1760526"/>
              <a:chExt cx="415285" cy="745003"/>
            </a:xfrm>
          </p:grpSpPr>
          <p:sp>
            <p:nvSpPr>
              <p:cNvPr id="196" name="AutoShape 10"/>
              <p:cNvSpPr>
                <a:spLocks/>
              </p:cNvSpPr>
              <p:nvPr/>
            </p:nvSpPr>
            <p:spPr bwMode="auto">
              <a:xfrm>
                <a:off x="2656071" y="1760526"/>
                <a:ext cx="415285" cy="7450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00" y="0"/>
                    </a:moveTo>
                    <a:lnTo>
                      <a:pt x="900" y="0"/>
                    </a:lnTo>
                    <a:cubicBezTo>
                      <a:pt x="403" y="0"/>
                      <a:pt x="0" y="225"/>
                      <a:pt x="0" y="502"/>
                    </a:cubicBezTo>
                    <a:lnTo>
                      <a:pt x="0" y="21098"/>
                    </a:lnTo>
                    <a:cubicBezTo>
                      <a:pt x="0" y="21375"/>
                      <a:pt x="403" y="21600"/>
                      <a:pt x="900" y="21600"/>
                    </a:cubicBezTo>
                    <a:lnTo>
                      <a:pt x="20700" y="21600"/>
                    </a:lnTo>
                    <a:cubicBezTo>
                      <a:pt x="21197" y="21600"/>
                      <a:pt x="21600" y="21375"/>
                      <a:pt x="21600" y="21098"/>
                    </a:cubicBezTo>
                    <a:lnTo>
                      <a:pt x="21600" y="502"/>
                    </a:lnTo>
                    <a:cubicBezTo>
                      <a:pt x="21600" y="225"/>
                      <a:pt x="21197" y="0"/>
                      <a:pt x="20700" y="0"/>
                    </a:cubicBezTo>
                    <a:close/>
                    <a:moveTo>
                      <a:pt x="20700" y="0"/>
                    </a:moveTo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AutoShape 11"/>
              <p:cNvSpPr>
                <a:spLocks/>
              </p:cNvSpPr>
              <p:nvPr/>
            </p:nvSpPr>
            <p:spPr bwMode="auto">
              <a:xfrm>
                <a:off x="2802106" y="1842670"/>
                <a:ext cx="34227" cy="260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440"/>
                    </a:moveTo>
                    <a:lnTo>
                      <a:pt x="21600" y="20160"/>
                    </a:lnTo>
                    <a:cubicBezTo>
                      <a:pt x="21600" y="20955"/>
                      <a:pt x="16763" y="21600"/>
                      <a:pt x="10800" y="21600"/>
                    </a:cubicBezTo>
                    <a:cubicBezTo>
                      <a:pt x="4837" y="21600"/>
                      <a:pt x="0" y="20955"/>
                      <a:pt x="0" y="20160"/>
                    </a:cubicBezTo>
                    <a:lnTo>
                      <a:pt x="0" y="1440"/>
                    </a:lnTo>
                    <a:cubicBezTo>
                      <a:pt x="0" y="645"/>
                      <a:pt x="4837" y="0"/>
                      <a:pt x="10800" y="0"/>
                    </a:cubicBezTo>
                    <a:cubicBezTo>
                      <a:pt x="16763" y="0"/>
                      <a:pt x="21600" y="645"/>
                      <a:pt x="21600" y="1440"/>
                    </a:cubicBezTo>
                    <a:close/>
                    <a:moveTo>
                      <a:pt x="21600" y="1440"/>
                    </a:moveTo>
                  </a:path>
                </a:pathLst>
              </a:custGeom>
              <a:solidFill>
                <a:srgbClr val="E6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8" name="AutoShape 12"/>
              <p:cNvSpPr>
                <a:spLocks/>
              </p:cNvSpPr>
              <p:nvPr/>
            </p:nvSpPr>
            <p:spPr bwMode="auto">
              <a:xfrm>
                <a:off x="2885639" y="1842670"/>
                <a:ext cx="34227" cy="260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440"/>
                    </a:moveTo>
                    <a:lnTo>
                      <a:pt x="21600" y="20160"/>
                    </a:lnTo>
                    <a:cubicBezTo>
                      <a:pt x="21600" y="20955"/>
                      <a:pt x="16763" y="21600"/>
                      <a:pt x="10800" y="21600"/>
                    </a:cubicBezTo>
                    <a:cubicBezTo>
                      <a:pt x="4837" y="21600"/>
                      <a:pt x="0" y="20955"/>
                      <a:pt x="0" y="20160"/>
                    </a:cubicBezTo>
                    <a:lnTo>
                      <a:pt x="0" y="1440"/>
                    </a:lnTo>
                    <a:cubicBezTo>
                      <a:pt x="0" y="645"/>
                      <a:pt x="4837" y="0"/>
                      <a:pt x="10800" y="0"/>
                    </a:cubicBezTo>
                    <a:cubicBezTo>
                      <a:pt x="16763" y="0"/>
                      <a:pt x="21600" y="645"/>
                      <a:pt x="21600" y="1440"/>
                    </a:cubicBezTo>
                    <a:close/>
                    <a:moveTo>
                      <a:pt x="21600" y="1440"/>
                    </a:moveTo>
                  </a:path>
                </a:pathLst>
              </a:custGeom>
              <a:solidFill>
                <a:srgbClr val="E6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9" name="AutoShape 13"/>
              <p:cNvSpPr>
                <a:spLocks/>
              </p:cNvSpPr>
              <p:nvPr/>
            </p:nvSpPr>
            <p:spPr bwMode="auto">
              <a:xfrm>
                <a:off x="2969171" y="1842670"/>
                <a:ext cx="34227" cy="260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440"/>
                    </a:moveTo>
                    <a:lnTo>
                      <a:pt x="21600" y="20160"/>
                    </a:lnTo>
                    <a:cubicBezTo>
                      <a:pt x="21600" y="20955"/>
                      <a:pt x="16763" y="21600"/>
                      <a:pt x="10800" y="21600"/>
                    </a:cubicBezTo>
                    <a:cubicBezTo>
                      <a:pt x="4837" y="21600"/>
                      <a:pt x="0" y="20955"/>
                      <a:pt x="0" y="20160"/>
                    </a:cubicBezTo>
                    <a:lnTo>
                      <a:pt x="0" y="1440"/>
                    </a:lnTo>
                    <a:cubicBezTo>
                      <a:pt x="0" y="645"/>
                      <a:pt x="4837" y="0"/>
                      <a:pt x="10800" y="0"/>
                    </a:cubicBezTo>
                    <a:cubicBezTo>
                      <a:pt x="16763" y="0"/>
                      <a:pt x="21600" y="645"/>
                      <a:pt x="21600" y="1440"/>
                    </a:cubicBezTo>
                    <a:close/>
                    <a:moveTo>
                      <a:pt x="21600" y="1440"/>
                    </a:moveTo>
                  </a:path>
                </a:pathLst>
              </a:custGeom>
              <a:solidFill>
                <a:srgbClr val="E6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04" name="Group 179"/>
          <p:cNvGrpSpPr/>
          <p:nvPr/>
        </p:nvGrpSpPr>
        <p:grpSpPr>
          <a:xfrm>
            <a:off x="7888650" y="1952625"/>
            <a:ext cx="397585" cy="713250"/>
            <a:chOff x="2656071" y="1760526"/>
            <a:chExt cx="415285" cy="745003"/>
          </a:xfrm>
        </p:grpSpPr>
        <p:sp>
          <p:nvSpPr>
            <p:cNvPr id="205" name="AutoShape 10"/>
            <p:cNvSpPr>
              <a:spLocks/>
            </p:cNvSpPr>
            <p:nvPr/>
          </p:nvSpPr>
          <p:spPr bwMode="auto">
            <a:xfrm>
              <a:off x="2656071" y="1760526"/>
              <a:ext cx="415285" cy="74500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700" y="0"/>
                  </a:moveTo>
                  <a:lnTo>
                    <a:pt x="900" y="0"/>
                  </a:lnTo>
                  <a:cubicBezTo>
                    <a:pt x="403" y="0"/>
                    <a:pt x="0" y="225"/>
                    <a:pt x="0" y="502"/>
                  </a:cubicBezTo>
                  <a:lnTo>
                    <a:pt x="0" y="21098"/>
                  </a:lnTo>
                  <a:cubicBezTo>
                    <a:pt x="0" y="21375"/>
                    <a:pt x="403" y="21600"/>
                    <a:pt x="900" y="21600"/>
                  </a:cubicBezTo>
                  <a:lnTo>
                    <a:pt x="20700" y="21600"/>
                  </a:lnTo>
                  <a:cubicBezTo>
                    <a:pt x="21197" y="21600"/>
                    <a:pt x="21600" y="21375"/>
                    <a:pt x="21600" y="21098"/>
                  </a:cubicBezTo>
                  <a:lnTo>
                    <a:pt x="21600" y="502"/>
                  </a:lnTo>
                  <a:cubicBezTo>
                    <a:pt x="21600" y="225"/>
                    <a:pt x="21197" y="0"/>
                    <a:pt x="20700" y="0"/>
                  </a:cubicBezTo>
                  <a:close/>
                  <a:moveTo>
                    <a:pt x="20700" y="0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AutoShape 11"/>
            <p:cNvSpPr>
              <a:spLocks/>
            </p:cNvSpPr>
            <p:nvPr/>
          </p:nvSpPr>
          <p:spPr bwMode="auto">
            <a:xfrm>
              <a:off x="2802106" y="1842670"/>
              <a:ext cx="34227" cy="26012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440"/>
                  </a:moveTo>
                  <a:lnTo>
                    <a:pt x="21600" y="20160"/>
                  </a:lnTo>
                  <a:cubicBezTo>
                    <a:pt x="21600" y="20955"/>
                    <a:pt x="16763" y="21600"/>
                    <a:pt x="10800" y="21600"/>
                  </a:cubicBezTo>
                  <a:cubicBezTo>
                    <a:pt x="4837" y="21600"/>
                    <a:pt x="0" y="20955"/>
                    <a:pt x="0" y="20160"/>
                  </a:cubicBezTo>
                  <a:lnTo>
                    <a:pt x="0" y="1440"/>
                  </a:lnTo>
                  <a:cubicBezTo>
                    <a:pt x="0" y="645"/>
                    <a:pt x="4837" y="0"/>
                    <a:pt x="10800" y="0"/>
                  </a:cubicBezTo>
                  <a:cubicBezTo>
                    <a:pt x="16763" y="0"/>
                    <a:pt x="21600" y="645"/>
                    <a:pt x="21600" y="1440"/>
                  </a:cubicBezTo>
                  <a:close/>
                  <a:moveTo>
                    <a:pt x="21600" y="1440"/>
                  </a:moveTo>
                </a:path>
              </a:pathLst>
            </a:custGeom>
            <a:solidFill>
              <a:srgbClr val="E6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7" name="AutoShape 12"/>
            <p:cNvSpPr>
              <a:spLocks/>
            </p:cNvSpPr>
            <p:nvPr/>
          </p:nvSpPr>
          <p:spPr bwMode="auto">
            <a:xfrm>
              <a:off x="2885639" y="1842670"/>
              <a:ext cx="34227" cy="26012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440"/>
                  </a:moveTo>
                  <a:lnTo>
                    <a:pt x="21600" y="20160"/>
                  </a:lnTo>
                  <a:cubicBezTo>
                    <a:pt x="21600" y="20955"/>
                    <a:pt x="16763" y="21600"/>
                    <a:pt x="10800" y="21600"/>
                  </a:cubicBezTo>
                  <a:cubicBezTo>
                    <a:pt x="4837" y="21600"/>
                    <a:pt x="0" y="20955"/>
                    <a:pt x="0" y="20160"/>
                  </a:cubicBezTo>
                  <a:lnTo>
                    <a:pt x="0" y="1440"/>
                  </a:lnTo>
                  <a:cubicBezTo>
                    <a:pt x="0" y="645"/>
                    <a:pt x="4837" y="0"/>
                    <a:pt x="10800" y="0"/>
                  </a:cubicBezTo>
                  <a:cubicBezTo>
                    <a:pt x="16763" y="0"/>
                    <a:pt x="21600" y="645"/>
                    <a:pt x="21600" y="1440"/>
                  </a:cubicBezTo>
                  <a:close/>
                  <a:moveTo>
                    <a:pt x="21600" y="1440"/>
                  </a:moveTo>
                </a:path>
              </a:pathLst>
            </a:custGeom>
            <a:solidFill>
              <a:srgbClr val="E6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8" name="AutoShape 13"/>
            <p:cNvSpPr>
              <a:spLocks/>
            </p:cNvSpPr>
            <p:nvPr/>
          </p:nvSpPr>
          <p:spPr bwMode="auto">
            <a:xfrm>
              <a:off x="2969171" y="1842670"/>
              <a:ext cx="34227" cy="26012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440"/>
                  </a:moveTo>
                  <a:lnTo>
                    <a:pt x="21600" y="20160"/>
                  </a:lnTo>
                  <a:cubicBezTo>
                    <a:pt x="21600" y="20955"/>
                    <a:pt x="16763" y="21600"/>
                    <a:pt x="10800" y="21600"/>
                  </a:cubicBezTo>
                  <a:cubicBezTo>
                    <a:pt x="4837" y="21600"/>
                    <a:pt x="0" y="20955"/>
                    <a:pt x="0" y="20160"/>
                  </a:cubicBezTo>
                  <a:lnTo>
                    <a:pt x="0" y="1440"/>
                  </a:lnTo>
                  <a:cubicBezTo>
                    <a:pt x="0" y="645"/>
                    <a:pt x="4837" y="0"/>
                    <a:pt x="10800" y="0"/>
                  </a:cubicBezTo>
                  <a:cubicBezTo>
                    <a:pt x="16763" y="0"/>
                    <a:pt x="21600" y="645"/>
                    <a:pt x="21600" y="1440"/>
                  </a:cubicBezTo>
                  <a:close/>
                  <a:moveTo>
                    <a:pt x="21600" y="1440"/>
                  </a:moveTo>
                </a:path>
              </a:pathLst>
            </a:custGeom>
            <a:solidFill>
              <a:srgbClr val="E6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2038634" y="2827840"/>
            <a:ext cx="438044" cy="332361"/>
            <a:chOff x="-1283168" y="4033260"/>
            <a:chExt cx="1104917" cy="838344"/>
          </a:xfrm>
        </p:grpSpPr>
        <p:sp>
          <p:nvSpPr>
            <p:cNvPr id="228" name="AutoShape 23"/>
            <p:cNvSpPr>
              <a:spLocks/>
            </p:cNvSpPr>
            <p:nvPr/>
          </p:nvSpPr>
          <p:spPr bwMode="auto">
            <a:xfrm>
              <a:off x="-1283168" y="4033260"/>
              <a:ext cx="744682" cy="825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620" y="1642"/>
                  </a:moveTo>
                  <a:lnTo>
                    <a:pt x="9134" y="1642"/>
                  </a:lnTo>
                  <a:cubicBezTo>
                    <a:pt x="9108" y="1616"/>
                    <a:pt x="9082" y="1589"/>
                    <a:pt x="9055" y="1561"/>
                  </a:cubicBezTo>
                  <a:cubicBezTo>
                    <a:pt x="8482" y="977"/>
                    <a:pt x="7524" y="0"/>
                    <a:pt x="5768" y="0"/>
                  </a:cubicBezTo>
                  <a:lnTo>
                    <a:pt x="1979" y="0"/>
                  </a:lnTo>
                  <a:cubicBezTo>
                    <a:pt x="888" y="0"/>
                    <a:pt x="0" y="801"/>
                    <a:pt x="0" y="1786"/>
                  </a:cubicBezTo>
                  <a:lnTo>
                    <a:pt x="0" y="19815"/>
                  </a:lnTo>
                  <a:cubicBezTo>
                    <a:pt x="0" y="20799"/>
                    <a:pt x="888" y="21600"/>
                    <a:pt x="1979" y="21600"/>
                  </a:cubicBezTo>
                  <a:lnTo>
                    <a:pt x="19621" y="21600"/>
                  </a:lnTo>
                  <a:cubicBezTo>
                    <a:pt x="20712" y="21600"/>
                    <a:pt x="21600" y="20799"/>
                    <a:pt x="21600" y="19815"/>
                  </a:cubicBezTo>
                  <a:lnTo>
                    <a:pt x="21600" y="3427"/>
                  </a:lnTo>
                  <a:cubicBezTo>
                    <a:pt x="21600" y="2443"/>
                    <a:pt x="20712" y="1642"/>
                    <a:pt x="19620" y="1642"/>
                  </a:cubicBezTo>
                  <a:close/>
                  <a:moveTo>
                    <a:pt x="19620" y="1642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229" name="Group 121"/>
            <p:cNvGrpSpPr/>
            <p:nvPr/>
          </p:nvGrpSpPr>
          <p:grpSpPr>
            <a:xfrm>
              <a:off x="-1276513" y="4223615"/>
              <a:ext cx="1098262" cy="647989"/>
              <a:chOff x="3429000" y="3124200"/>
              <a:chExt cx="1208088" cy="712788"/>
            </a:xfrm>
          </p:grpSpPr>
          <p:sp>
            <p:nvSpPr>
              <p:cNvPr id="230" name="AutoShape 24"/>
              <p:cNvSpPr>
                <a:spLocks/>
              </p:cNvSpPr>
              <p:nvPr/>
            </p:nvSpPr>
            <p:spPr bwMode="auto">
              <a:xfrm>
                <a:off x="3429000" y="3124200"/>
                <a:ext cx="957263" cy="712788"/>
              </a:xfrm>
              <a:custGeom>
                <a:avLst/>
                <a:gdLst/>
                <a:ahLst/>
                <a:cxnLst/>
                <a:rect l="0" t="0" r="r" b="b"/>
                <a:pathLst>
                  <a:path w="21494" h="21600">
                    <a:moveTo>
                      <a:pt x="21239" y="607"/>
                    </a:moveTo>
                    <a:cubicBezTo>
                      <a:pt x="21011" y="221"/>
                      <a:pt x="20657" y="0"/>
                      <a:pt x="20267" y="0"/>
                    </a:cubicBezTo>
                    <a:lnTo>
                      <a:pt x="4649" y="0"/>
                    </a:lnTo>
                    <a:cubicBezTo>
                      <a:pt x="3934" y="0"/>
                      <a:pt x="3248" y="736"/>
                      <a:pt x="3088" y="1676"/>
                    </a:cubicBezTo>
                    <a:lnTo>
                      <a:pt x="35" y="19580"/>
                    </a:lnTo>
                    <a:cubicBezTo>
                      <a:pt x="-53" y="20092"/>
                      <a:pt x="28" y="20607"/>
                      <a:pt x="255" y="20993"/>
                    </a:cubicBezTo>
                    <a:cubicBezTo>
                      <a:pt x="483" y="21379"/>
                      <a:pt x="837" y="21600"/>
                      <a:pt x="1227" y="21600"/>
                    </a:cubicBezTo>
                    <a:lnTo>
                      <a:pt x="16846" y="21600"/>
                    </a:lnTo>
                    <a:cubicBezTo>
                      <a:pt x="17561" y="21600"/>
                      <a:pt x="18246" y="20864"/>
                      <a:pt x="18407" y="19924"/>
                    </a:cubicBezTo>
                    <a:lnTo>
                      <a:pt x="21459" y="2020"/>
                    </a:lnTo>
                    <a:cubicBezTo>
                      <a:pt x="21547" y="1508"/>
                      <a:pt x="21466" y="993"/>
                      <a:pt x="21239" y="607"/>
                    </a:cubicBezTo>
                    <a:close/>
                    <a:moveTo>
                      <a:pt x="21239" y="607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31" name="AutoShape 25"/>
              <p:cNvSpPr>
                <a:spLocks/>
              </p:cNvSpPr>
              <p:nvPr/>
            </p:nvSpPr>
            <p:spPr bwMode="auto">
              <a:xfrm>
                <a:off x="3441700" y="3251200"/>
                <a:ext cx="1077913" cy="585788"/>
              </a:xfrm>
              <a:custGeom>
                <a:avLst/>
                <a:gdLst/>
                <a:ahLst/>
                <a:cxnLst/>
                <a:rect l="0" t="0" r="r" b="b"/>
                <a:pathLst>
                  <a:path w="21509" h="21600">
                    <a:moveTo>
                      <a:pt x="21389" y="803"/>
                    </a:moveTo>
                    <a:cubicBezTo>
                      <a:pt x="21223" y="293"/>
                      <a:pt x="20914" y="0"/>
                      <a:pt x="20540" y="0"/>
                    </a:cubicBezTo>
                    <a:lnTo>
                      <a:pt x="6662" y="0"/>
                    </a:lnTo>
                    <a:cubicBezTo>
                      <a:pt x="6073" y="0"/>
                      <a:pt x="5419" y="724"/>
                      <a:pt x="5142" y="1685"/>
                    </a:cubicBezTo>
                    <a:lnTo>
                      <a:pt x="136" y="19036"/>
                    </a:lnTo>
                    <a:cubicBezTo>
                      <a:pt x="-39" y="19645"/>
                      <a:pt x="-45" y="20287"/>
                      <a:pt x="121" y="20797"/>
                    </a:cubicBezTo>
                    <a:cubicBezTo>
                      <a:pt x="287" y="21307"/>
                      <a:pt x="596" y="21600"/>
                      <a:pt x="970" y="21600"/>
                    </a:cubicBezTo>
                    <a:lnTo>
                      <a:pt x="14849" y="21600"/>
                    </a:lnTo>
                    <a:cubicBezTo>
                      <a:pt x="15438" y="21600"/>
                      <a:pt x="16092" y="20875"/>
                      <a:pt x="16369" y="19915"/>
                    </a:cubicBezTo>
                    <a:lnTo>
                      <a:pt x="21374" y="2564"/>
                    </a:lnTo>
                    <a:cubicBezTo>
                      <a:pt x="21550" y="1956"/>
                      <a:pt x="21555" y="1314"/>
                      <a:pt x="21389" y="803"/>
                    </a:cubicBezTo>
                    <a:close/>
                    <a:moveTo>
                      <a:pt x="21389" y="803"/>
                    </a:moveTo>
                  </a:path>
                </a:pathLst>
              </a:custGeom>
              <a:solidFill>
                <a:srgbClr val="BCB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32" name="AutoShape 26"/>
              <p:cNvSpPr>
                <a:spLocks/>
              </p:cNvSpPr>
              <p:nvPr/>
            </p:nvSpPr>
            <p:spPr bwMode="auto">
              <a:xfrm>
                <a:off x="3441700" y="3378200"/>
                <a:ext cx="1195388" cy="454025"/>
              </a:xfrm>
              <a:custGeom>
                <a:avLst/>
                <a:gdLst/>
                <a:ahLst/>
                <a:cxnLst/>
                <a:rect l="0" t="0" r="r" b="b"/>
                <a:pathLst>
                  <a:path w="21428" h="21600">
                    <a:moveTo>
                      <a:pt x="21384" y="1109"/>
                    </a:moveTo>
                    <a:cubicBezTo>
                      <a:pt x="21333" y="776"/>
                      <a:pt x="21157" y="0"/>
                      <a:pt x="20638" y="0"/>
                    </a:cubicBezTo>
                    <a:lnTo>
                      <a:pt x="8180" y="0"/>
                    </a:lnTo>
                    <a:cubicBezTo>
                      <a:pt x="7701" y="0"/>
                      <a:pt x="7082" y="671"/>
                      <a:pt x="6739" y="1560"/>
                    </a:cubicBezTo>
                    <a:lnTo>
                      <a:pt x="286" y="18312"/>
                    </a:lnTo>
                    <a:cubicBezTo>
                      <a:pt x="-86" y="19277"/>
                      <a:pt x="-7" y="20157"/>
                      <a:pt x="44" y="20491"/>
                    </a:cubicBezTo>
                    <a:cubicBezTo>
                      <a:pt x="95" y="20824"/>
                      <a:pt x="271" y="21600"/>
                      <a:pt x="790" y="21600"/>
                    </a:cubicBezTo>
                    <a:lnTo>
                      <a:pt x="13248" y="21600"/>
                    </a:lnTo>
                    <a:cubicBezTo>
                      <a:pt x="13727" y="21600"/>
                      <a:pt x="14347" y="20929"/>
                      <a:pt x="14689" y="20040"/>
                    </a:cubicBezTo>
                    <a:lnTo>
                      <a:pt x="21142" y="3288"/>
                    </a:lnTo>
                    <a:cubicBezTo>
                      <a:pt x="21514" y="2323"/>
                      <a:pt x="21435" y="1443"/>
                      <a:pt x="21384" y="1109"/>
                    </a:cubicBezTo>
                    <a:close/>
                    <a:moveTo>
                      <a:pt x="21384" y="1109"/>
                    </a:move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grpSp>
        <p:nvGrpSpPr>
          <p:cNvPr id="243" name="Group 242"/>
          <p:cNvGrpSpPr>
            <a:grpSpLocks noChangeAspect="1"/>
          </p:cNvGrpSpPr>
          <p:nvPr/>
        </p:nvGrpSpPr>
        <p:grpSpPr>
          <a:xfrm>
            <a:off x="2004581" y="3372120"/>
            <a:ext cx="506151" cy="226682"/>
            <a:chOff x="9690444" y="2032000"/>
            <a:chExt cx="1429214" cy="640080"/>
          </a:xfrm>
        </p:grpSpPr>
        <p:sp>
          <p:nvSpPr>
            <p:cNvPr id="244" name="AutoShape 14"/>
            <p:cNvSpPr>
              <a:spLocks/>
            </p:cNvSpPr>
            <p:nvPr/>
          </p:nvSpPr>
          <p:spPr bwMode="auto">
            <a:xfrm>
              <a:off x="10145299" y="2032000"/>
              <a:ext cx="223469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769" y="10800"/>
                  </a:moveTo>
                  <a:cubicBezTo>
                    <a:pt x="10769" y="16167"/>
                    <a:pt x="7068" y="21600"/>
                    <a:pt x="0" y="21600"/>
                  </a:cubicBezTo>
                  <a:lnTo>
                    <a:pt x="20624" y="21600"/>
                  </a:lnTo>
                  <a:cubicBezTo>
                    <a:pt x="20959" y="21600"/>
                    <a:pt x="21282" y="21584"/>
                    <a:pt x="21600" y="21561"/>
                  </a:cubicBezTo>
                  <a:cubicBezTo>
                    <a:pt x="15173" y="21082"/>
                    <a:pt x="11813" y="15913"/>
                    <a:pt x="11813" y="10800"/>
                  </a:cubicBezTo>
                  <a:cubicBezTo>
                    <a:pt x="11813" y="5687"/>
                    <a:pt x="15174" y="518"/>
                    <a:pt x="21600" y="40"/>
                  </a:cubicBezTo>
                  <a:cubicBezTo>
                    <a:pt x="21282" y="16"/>
                    <a:pt x="20959" y="0"/>
                    <a:pt x="20624" y="0"/>
                  </a:cubicBezTo>
                  <a:lnTo>
                    <a:pt x="0" y="0"/>
                  </a:lnTo>
                  <a:cubicBezTo>
                    <a:pt x="7069" y="0"/>
                    <a:pt x="10769" y="5433"/>
                    <a:pt x="10769" y="10800"/>
                  </a:cubicBezTo>
                  <a:close/>
                  <a:moveTo>
                    <a:pt x="10769" y="10800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AutoShape 15"/>
            <p:cNvSpPr>
              <a:spLocks/>
            </p:cNvSpPr>
            <p:nvPr/>
          </p:nvSpPr>
          <p:spPr bwMode="auto">
            <a:xfrm>
              <a:off x="10041837" y="2032000"/>
              <a:ext cx="221874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66" y="68"/>
                  </a:moveTo>
                  <a:cubicBezTo>
                    <a:pt x="3244" y="705"/>
                    <a:pt x="0" y="5781"/>
                    <a:pt x="0" y="10800"/>
                  </a:cubicBezTo>
                  <a:cubicBezTo>
                    <a:pt x="0" y="15819"/>
                    <a:pt x="3244" y="20895"/>
                    <a:pt x="9466" y="21533"/>
                  </a:cubicBezTo>
                  <a:cubicBezTo>
                    <a:pt x="9896" y="21576"/>
                    <a:pt x="10340" y="21600"/>
                    <a:pt x="10802" y="21600"/>
                  </a:cubicBezTo>
                  <a:cubicBezTo>
                    <a:pt x="17890" y="21600"/>
                    <a:pt x="21600" y="16167"/>
                    <a:pt x="21600" y="10800"/>
                  </a:cubicBezTo>
                  <a:cubicBezTo>
                    <a:pt x="21600" y="5434"/>
                    <a:pt x="17890" y="0"/>
                    <a:pt x="10802" y="0"/>
                  </a:cubicBezTo>
                  <a:cubicBezTo>
                    <a:pt x="10340" y="0"/>
                    <a:pt x="9896" y="24"/>
                    <a:pt x="9466" y="68"/>
                  </a:cubicBezTo>
                  <a:close/>
                  <a:moveTo>
                    <a:pt x="9466" y="68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AutoShape 17"/>
            <p:cNvSpPr>
              <a:spLocks/>
            </p:cNvSpPr>
            <p:nvPr/>
          </p:nvSpPr>
          <p:spPr bwMode="auto">
            <a:xfrm>
              <a:off x="10372465" y="2032000"/>
              <a:ext cx="223469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769" y="10800"/>
                  </a:moveTo>
                  <a:cubicBezTo>
                    <a:pt x="10769" y="16167"/>
                    <a:pt x="7068" y="21600"/>
                    <a:pt x="0" y="21600"/>
                  </a:cubicBezTo>
                  <a:lnTo>
                    <a:pt x="20625" y="21600"/>
                  </a:lnTo>
                  <a:cubicBezTo>
                    <a:pt x="20960" y="21600"/>
                    <a:pt x="21282" y="21584"/>
                    <a:pt x="21600" y="21561"/>
                  </a:cubicBezTo>
                  <a:cubicBezTo>
                    <a:pt x="15172" y="21082"/>
                    <a:pt x="11813" y="15913"/>
                    <a:pt x="11813" y="10800"/>
                  </a:cubicBezTo>
                  <a:cubicBezTo>
                    <a:pt x="11813" y="5687"/>
                    <a:pt x="15173" y="518"/>
                    <a:pt x="21600" y="40"/>
                  </a:cubicBezTo>
                  <a:cubicBezTo>
                    <a:pt x="21282" y="16"/>
                    <a:pt x="20960" y="0"/>
                    <a:pt x="20625" y="0"/>
                  </a:cubicBezTo>
                  <a:lnTo>
                    <a:pt x="0" y="0"/>
                  </a:lnTo>
                  <a:cubicBezTo>
                    <a:pt x="7068" y="0"/>
                    <a:pt x="10769" y="5433"/>
                    <a:pt x="10769" y="10800"/>
                  </a:cubicBezTo>
                  <a:close/>
                  <a:moveTo>
                    <a:pt x="10769" y="10800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7" name="AutoShape 18"/>
            <p:cNvSpPr>
              <a:spLocks/>
            </p:cNvSpPr>
            <p:nvPr/>
          </p:nvSpPr>
          <p:spPr bwMode="auto">
            <a:xfrm>
              <a:off x="10264820" y="2032000"/>
              <a:ext cx="221874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66" y="68"/>
                  </a:moveTo>
                  <a:cubicBezTo>
                    <a:pt x="3244" y="705"/>
                    <a:pt x="0" y="5781"/>
                    <a:pt x="0" y="10800"/>
                  </a:cubicBezTo>
                  <a:cubicBezTo>
                    <a:pt x="0" y="15819"/>
                    <a:pt x="3244" y="20895"/>
                    <a:pt x="9466" y="21533"/>
                  </a:cubicBezTo>
                  <a:cubicBezTo>
                    <a:pt x="9894" y="21576"/>
                    <a:pt x="10340" y="21600"/>
                    <a:pt x="10802" y="21600"/>
                  </a:cubicBezTo>
                  <a:cubicBezTo>
                    <a:pt x="17890" y="21600"/>
                    <a:pt x="21600" y="16167"/>
                    <a:pt x="21600" y="10800"/>
                  </a:cubicBezTo>
                  <a:cubicBezTo>
                    <a:pt x="21600" y="5434"/>
                    <a:pt x="17890" y="0"/>
                    <a:pt x="10802" y="0"/>
                  </a:cubicBezTo>
                  <a:cubicBezTo>
                    <a:pt x="10340" y="0"/>
                    <a:pt x="9894" y="24"/>
                    <a:pt x="9466" y="68"/>
                  </a:cubicBezTo>
                  <a:close/>
                  <a:moveTo>
                    <a:pt x="9466" y="68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8" name="AutoShape 20"/>
            <p:cNvSpPr>
              <a:spLocks/>
            </p:cNvSpPr>
            <p:nvPr/>
          </p:nvSpPr>
          <p:spPr bwMode="auto">
            <a:xfrm>
              <a:off x="10584046" y="2032000"/>
              <a:ext cx="223469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768" y="10800"/>
                  </a:moveTo>
                  <a:cubicBezTo>
                    <a:pt x="10768" y="16167"/>
                    <a:pt x="7068" y="21600"/>
                    <a:pt x="0" y="21600"/>
                  </a:cubicBezTo>
                  <a:lnTo>
                    <a:pt x="20624" y="21600"/>
                  </a:lnTo>
                  <a:cubicBezTo>
                    <a:pt x="20959" y="21600"/>
                    <a:pt x="21282" y="21584"/>
                    <a:pt x="21600" y="21561"/>
                  </a:cubicBezTo>
                  <a:cubicBezTo>
                    <a:pt x="15172" y="21082"/>
                    <a:pt x="11813" y="15913"/>
                    <a:pt x="11813" y="10800"/>
                  </a:cubicBezTo>
                  <a:cubicBezTo>
                    <a:pt x="11813" y="5687"/>
                    <a:pt x="15173" y="518"/>
                    <a:pt x="21600" y="40"/>
                  </a:cubicBezTo>
                  <a:cubicBezTo>
                    <a:pt x="21282" y="16"/>
                    <a:pt x="20959" y="0"/>
                    <a:pt x="20624" y="0"/>
                  </a:cubicBezTo>
                  <a:lnTo>
                    <a:pt x="0" y="0"/>
                  </a:lnTo>
                  <a:cubicBezTo>
                    <a:pt x="7068" y="0"/>
                    <a:pt x="10768" y="5433"/>
                    <a:pt x="10768" y="10800"/>
                  </a:cubicBezTo>
                  <a:close/>
                  <a:moveTo>
                    <a:pt x="10768" y="10800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AutoShape 21"/>
            <p:cNvSpPr>
              <a:spLocks/>
            </p:cNvSpPr>
            <p:nvPr/>
          </p:nvSpPr>
          <p:spPr bwMode="auto">
            <a:xfrm>
              <a:off x="10480849" y="2032000"/>
              <a:ext cx="221874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67" y="68"/>
                  </a:moveTo>
                  <a:cubicBezTo>
                    <a:pt x="3244" y="705"/>
                    <a:pt x="0" y="5781"/>
                    <a:pt x="0" y="10800"/>
                  </a:cubicBezTo>
                  <a:cubicBezTo>
                    <a:pt x="0" y="15819"/>
                    <a:pt x="3244" y="20895"/>
                    <a:pt x="9467" y="21533"/>
                  </a:cubicBezTo>
                  <a:cubicBezTo>
                    <a:pt x="9896" y="21576"/>
                    <a:pt x="10340" y="21600"/>
                    <a:pt x="10802" y="21600"/>
                  </a:cubicBezTo>
                  <a:cubicBezTo>
                    <a:pt x="17890" y="21600"/>
                    <a:pt x="21600" y="16167"/>
                    <a:pt x="21600" y="10800"/>
                  </a:cubicBezTo>
                  <a:cubicBezTo>
                    <a:pt x="21600" y="5434"/>
                    <a:pt x="17890" y="0"/>
                    <a:pt x="10802" y="0"/>
                  </a:cubicBezTo>
                  <a:cubicBezTo>
                    <a:pt x="10340" y="0"/>
                    <a:pt x="9896" y="24"/>
                    <a:pt x="9467" y="68"/>
                  </a:cubicBezTo>
                  <a:close/>
                  <a:moveTo>
                    <a:pt x="9467" y="68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AutoShape 22"/>
            <p:cNvSpPr>
              <a:spLocks/>
            </p:cNvSpPr>
            <p:nvPr/>
          </p:nvSpPr>
          <p:spPr bwMode="auto">
            <a:xfrm>
              <a:off x="10698973" y="2032000"/>
              <a:ext cx="221874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816" y="40"/>
                  </a:moveTo>
                  <a:cubicBezTo>
                    <a:pt x="3369" y="518"/>
                    <a:pt x="0" y="5687"/>
                    <a:pt x="0" y="10800"/>
                  </a:cubicBezTo>
                  <a:cubicBezTo>
                    <a:pt x="0" y="15913"/>
                    <a:pt x="3370" y="21082"/>
                    <a:pt x="9816" y="21561"/>
                  </a:cubicBezTo>
                  <a:cubicBezTo>
                    <a:pt x="10142" y="21584"/>
                    <a:pt x="10464" y="21600"/>
                    <a:pt x="10798" y="21600"/>
                  </a:cubicBezTo>
                  <a:cubicBezTo>
                    <a:pt x="17890" y="21600"/>
                    <a:pt x="21600" y="16167"/>
                    <a:pt x="21600" y="10800"/>
                  </a:cubicBezTo>
                  <a:cubicBezTo>
                    <a:pt x="21600" y="5434"/>
                    <a:pt x="17890" y="0"/>
                    <a:pt x="10798" y="0"/>
                  </a:cubicBezTo>
                  <a:cubicBezTo>
                    <a:pt x="10464" y="0"/>
                    <a:pt x="10140" y="16"/>
                    <a:pt x="9816" y="40"/>
                  </a:cubicBezTo>
                  <a:close/>
                  <a:moveTo>
                    <a:pt x="9816" y="40"/>
                  </a:moveTo>
                </a:path>
              </a:pathLst>
            </a:custGeom>
            <a:solidFill>
              <a:srgbClr val="E6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AutoShape 23"/>
            <p:cNvSpPr>
              <a:spLocks/>
            </p:cNvSpPr>
            <p:nvPr/>
          </p:nvSpPr>
          <p:spPr bwMode="auto">
            <a:xfrm>
              <a:off x="10817974" y="2223545"/>
              <a:ext cx="301684" cy="250605"/>
            </a:xfrm>
            <a:custGeom>
              <a:avLst/>
              <a:gdLst/>
              <a:ahLst/>
              <a:cxnLst/>
              <a:rect l="0" t="0" r="r" b="b"/>
              <a:pathLst>
                <a:path w="21455" h="21458">
                  <a:moveTo>
                    <a:pt x="21020" y="9465"/>
                  </a:moveTo>
                  <a:lnTo>
                    <a:pt x="13600" y="524"/>
                  </a:lnTo>
                  <a:cubicBezTo>
                    <a:pt x="13175" y="13"/>
                    <a:pt x="12539" y="-142"/>
                    <a:pt x="11979" y="137"/>
                  </a:cubicBezTo>
                  <a:cubicBezTo>
                    <a:pt x="11427" y="410"/>
                    <a:pt x="11066" y="1065"/>
                    <a:pt x="11066" y="1789"/>
                  </a:cubicBezTo>
                  <a:lnTo>
                    <a:pt x="11066" y="4470"/>
                  </a:lnTo>
                  <a:lnTo>
                    <a:pt x="1485" y="4470"/>
                  </a:lnTo>
                  <a:cubicBezTo>
                    <a:pt x="663" y="4470"/>
                    <a:pt x="0" y="5269"/>
                    <a:pt x="0" y="6257"/>
                  </a:cubicBezTo>
                  <a:lnTo>
                    <a:pt x="0" y="15198"/>
                  </a:lnTo>
                  <a:cubicBezTo>
                    <a:pt x="0" y="16183"/>
                    <a:pt x="662" y="16988"/>
                    <a:pt x="1485" y="16988"/>
                  </a:cubicBezTo>
                  <a:lnTo>
                    <a:pt x="11066" y="16988"/>
                  </a:lnTo>
                  <a:lnTo>
                    <a:pt x="11066" y="19670"/>
                  </a:lnTo>
                  <a:cubicBezTo>
                    <a:pt x="11066" y="20395"/>
                    <a:pt x="11426" y="21044"/>
                    <a:pt x="11979" y="21320"/>
                  </a:cubicBezTo>
                  <a:cubicBezTo>
                    <a:pt x="12166" y="21413"/>
                    <a:pt x="12360" y="21458"/>
                    <a:pt x="12551" y="21458"/>
                  </a:cubicBezTo>
                  <a:cubicBezTo>
                    <a:pt x="12936" y="21458"/>
                    <a:pt x="13316" y="21275"/>
                    <a:pt x="13600" y="20935"/>
                  </a:cubicBezTo>
                  <a:lnTo>
                    <a:pt x="21020" y="11994"/>
                  </a:lnTo>
                  <a:cubicBezTo>
                    <a:pt x="21600" y="11296"/>
                    <a:pt x="21600" y="10165"/>
                    <a:pt x="21020" y="9465"/>
                  </a:cubicBezTo>
                  <a:close/>
                  <a:moveTo>
                    <a:pt x="21020" y="9465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AutoShape 24"/>
            <p:cNvSpPr>
              <a:spLocks/>
            </p:cNvSpPr>
            <p:nvPr/>
          </p:nvSpPr>
          <p:spPr bwMode="auto">
            <a:xfrm>
              <a:off x="9690444" y="2223545"/>
              <a:ext cx="301684" cy="250605"/>
            </a:xfrm>
            <a:custGeom>
              <a:avLst/>
              <a:gdLst/>
              <a:ahLst/>
              <a:cxnLst/>
              <a:rect l="0" t="0" r="r" b="b"/>
              <a:pathLst>
                <a:path w="21455" h="21458">
                  <a:moveTo>
                    <a:pt x="21021" y="9465"/>
                  </a:moveTo>
                  <a:lnTo>
                    <a:pt x="13600" y="524"/>
                  </a:lnTo>
                  <a:cubicBezTo>
                    <a:pt x="13175" y="13"/>
                    <a:pt x="12538" y="-142"/>
                    <a:pt x="11981" y="137"/>
                  </a:cubicBezTo>
                  <a:cubicBezTo>
                    <a:pt x="11427" y="410"/>
                    <a:pt x="11065" y="1065"/>
                    <a:pt x="11065" y="1789"/>
                  </a:cubicBezTo>
                  <a:lnTo>
                    <a:pt x="11065" y="4470"/>
                  </a:lnTo>
                  <a:lnTo>
                    <a:pt x="1486" y="4470"/>
                  </a:lnTo>
                  <a:cubicBezTo>
                    <a:pt x="663" y="4470"/>
                    <a:pt x="0" y="5269"/>
                    <a:pt x="0" y="6257"/>
                  </a:cubicBezTo>
                  <a:lnTo>
                    <a:pt x="0" y="15198"/>
                  </a:lnTo>
                  <a:cubicBezTo>
                    <a:pt x="0" y="16183"/>
                    <a:pt x="662" y="16988"/>
                    <a:pt x="1486" y="16988"/>
                  </a:cubicBezTo>
                  <a:lnTo>
                    <a:pt x="11065" y="16988"/>
                  </a:lnTo>
                  <a:lnTo>
                    <a:pt x="11065" y="19670"/>
                  </a:lnTo>
                  <a:cubicBezTo>
                    <a:pt x="11065" y="20395"/>
                    <a:pt x="11426" y="21044"/>
                    <a:pt x="11981" y="21320"/>
                  </a:cubicBezTo>
                  <a:cubicBezTo>
                    <a:pt x="12166" y="21413"/>
                    <a:pt x="12359" y="21458"/>
                    <a:pt x="12550" y="21458"/>
                  </a:cubicBezTo>
                  <a:cubicBezTo>
                    <a:pt x="12938" y="21458"/>
                    <a:pt x="13315" y="21275"/>
                    <a:pt x="13600" y="20935"/>
                  </a:cubicBezTo>
                  <a:lnTo>
                    <a:pt x="21021" y="11994"/>
                  </a:lnTo>
                  <a:cubicBezTo>
                    <a:pt x="21600" y="11296"/>
                    <a:pt x="21600" y="10165"/>
                    <a:pt x="21021" y="9465"/>
                  </a:cubicBezTo>
                  <a:close/>
                  <a:moveTo>
                    <a:pt x="21021" y="9465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018590" y="1624364"/>
            <a:ext cx="393106" cy="276011"/>
            <a:chOff x="4247556" y="3827901"/>
            <a:chExt cx="1193800" cy="838200"/>
          </a:xfrm>
        </p:grpSpPr>
        <p:sp>
          <p:nvSpPr>
            <p:cNvPr id="113" name="AutoShape 65"/>
            <p:cNvSpPr>
              <a:spLocks/>
            </p:cNvSpPr>
            <p:nvPr/>
          </p:nvSpPr>
          <p:spPr bwMode="auto">
            <a:xfrm>
              <a:off x="4247556" y="3827901"/>
              <a:ext cx="571500" cy="354013"/>
            </a:xfrm>
            <a:custGeom>
              <a:avLst/>
              <a:gdLst/>
              <a:ahLst/>
              <a:cxnLst/>
              <a:rect l="0" t="0" r="r" b="b"/>
              <a:pathLst>
                <a:path w="21447" h="21501">
                  <a:moveTo>
                    <a:pt x="21218" y="9858"/>
                  </a:moveTo>
                  <a:lnTo>
                    <a:pt x="15341" y="372"/>
                  </a:lnTo>
                  <a:cubicBezTo>
                    <a:pt x="15117" y="10"/>
                    <a:pt x="14779" y="-99"/>
                    <a:pt x="14487" y="97"/>
                  </a:cubicBezTo>
                  <a:cubicBezTo>
                    <a:pt x="14194" y="293"/>
                    <a:pt x="14003" y="754"/>
                    <a:pt x="14003" y="1266"/>
                  </a:cubicBezTo>
                  <a:lnTo>
                    <a:pt x="14003" y="4428"/>
                  </a:lnTo>
                  <a:lnTo>
                    <a:pt x="7444" y="4428"/>
                  </a:lnTo>
                  <a:lnTo>
                    <a:pt x="7444" y="1266"/>
                  </a:lnTo>
                  <a:cubicBezTo>
                    <a:pt x="7444" y="755"/>
                    <a:pt x="7253" y="293"/>
                    <a:pt x="6960" y="97"/>
                  </a:cubicBezTo>
                  <a:cubicBezTo>
                    <a:pt x="6668" y="-99"/>
                    <a:pt x="6330" y="9"/>
                    <a:pt x="6106" y="372"/>
                  </a:cubicBezTo>
                  <a:lnTo>
                    <a:pt x="229" y="9858"/>
                  </a:lnTo>
                  <a:cubicBezTo>
                    <a:pt x="-77" y="10352"/>
                    <a:pt x="-77" y="11151"/>
                    <a:pt x="229" y="11645"/>
                  </a:cubicBezTo>
                  <a:lnTo>
                    <a:pt x="6106" y="21131"/>
                  </a:lnTo>
                  <a:cubicBezTo>
                    <a:pt x="6256" y="21373"/>
                    <a:pt x="6456" y="21501"/>
                    <a:pt x="6660" y="21501"/>
                  </a:cubicBezTo>
                  <a:cubicBezTo>
                    <a:pt x="6761" y="21501"/>
                    <a:pt x="6864" y="21469"/>
                    <a:pt x="6960" y="21406"/>
                  </a:cubicBezTo>
                  <a:cubicBezTo>
                    <a:pt x="7252" y="21209"/>
                    <a:pt x="7444" y="20748"/>
                    <a:pt x="7444" y="20235"/>
                  </a:cubicBezTo>
                  <a:lnTo>
                    <a:pt x="7444" y="17075"/>
                  </a:lnTo>
                  <a:lnTo>
                    <a:pt x="14003" y="17075"/>
                  </a:lnTo>
                  <a:lnTo>
                    <a:pt x="14003" y="20235"/>
                  </a:lnTo>
                  <a:cubicBezTo>
                    <a:pt x="14003" y="20747"/>
                    <a:pt x="14194" y="21209"/>
                    <a:pt x="14487" y="21406"/>
                  </a:cubicBezTo>
                  <a:cubicBezTo>
                    <a:pt x="14584" y="21469"/>
                    <a:pt x="14686" y="21501"/>
                    <a:pt x="14787" y="21501"/>
                  </a:cubicBezTo>
                  <a:cubicBezTo>
                    <a:pt x="14990" y="21501"/>
                    <a:pt x="15191" y="21373"/>
                    <a:pt x="15341" y="21131"/>
                  </a:cubicBezTo>
                  <a:lnTo>
                    <a:pt x="21218" y="11645"/>
                  </a:lnTo>
                  <a:cubicBezTo>
                    <a:pt x="21523" y="11151"/>
                    <a:pt x="21523" y="10351"/>
                    <a:pt x="21218" y="9858"/>
                  </a:cubicBezTo>
                  <a:close/>
                  <a:moveTo>
                    <a:pt x="21218" y="9858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AutoShape 66"/>
            <p:cNvSpPr>
              <a:spLocks/>
            </p:cNvSpPr>
            <p:nvPr/>
          </p:nvSpPr>
          <p:spPr bwMode="auto">
            <a:xfrm>
              <a:off x="4868269" y="3827901"/>
              <a:ext cx="573087" cy="354013"/>
            </a:xfrm>
            <a:custGeom>
              <a:avLst/>
              <a:gdLst/>
              <a:ahLst/>
              <a:cxnLst/>
              <a:rect l="0" t="0" r="r" b="b"/>
              <a:pathLst>
                <a:path w="21447" h="21501">
                  <a:moveTo>
                    <a:pt x="21217" y="9858"/>
                  </a:moveTo>
                  <a:lnTo>
                    <a:pt x="15341" y="372"/>
                  </a:lnTo>
                  <a:cubicBezTo>
                    <a:pt x="15117" y="10"/>
                    <a:pt x="14779" y="-99"/>
                    <a:pt x="14487" y="97"/>
                  </a:cubicBezTo>
                  <a:cubicBezTo>
                    <a:pt x="14194" y="293"/>
                    <a:pt x="14002" y="754"/>
                    <a:pt x="14002" y="1266"/>
                  </a:cubicBezTo>
                  <a:lnTo>
                    <a:pt x="14002" y="4428"/>
                  </a:lnTo>
                  <a:lnTo>
                    <a:pt x="7444" y="4428"/>
                  </a:lnTo>
                  <a:lnTo>
                    <a:pt x="7444" y="1266"/>
                  </a:lnTo>
                  <a:cubicBezTo>
                    <a:pt x="7444" y="755"/>
                    <a:pt x="7253" y="293"/>
                    <a:pt x="6961" y="97"/>
                  </a:cubicBezTo>
                  <a:cubicBezTo>
                    <a:pt x="6669" y="-99"/>
                    <a:pt x="6330" y="9"/>
                    <a:pt x="6106" y="372"/>
                  </a:cubicBezTo>
                  <a:lnTo>
                    <a:pt x="230" y="9858"/>
                  </a:lnTo>
                  <a:cubicBezTo>
                    <a:pt x="-77" y="10352"/>
                    <a:pt x="-77" y="11151"/>
                    <a:pt x="230" y="11645"/>
                  </a:cubicBezTo>
                  <a:lnTo>
                    <a:pt x="6106" y="21131"/>
                  </a:lnTo>
                  <a:cubicBezTo>
                    <a:pt x="6256" y="21373"/>
                    <a:pt x="6457" y="21501"/>
                    <a:pt x="6661" y="21501"/>
                  </a:cubicBezTo>
                  <a:cubicBezTo>
                    <a:pt x="6762" y="21501"/>
                    <a:pt x="6864" y="21469"/>
                    <a:pt x="6961" y="21406"/>
                  </a:cubicBezTo>
                  <a:cubicBezTo>
                    <a:pt x="7253" y="21209"/>
                    <a:pt x="7444" y="20748"/>
                    <a:pt x="7444" y="20235"/>
                  </a:cubicBezTo>
                  <a:lnTo>
                    <a:pt x="7444" y="17075"/>
                  </a:lnTo>
                  <a:lnTo>
                    <a:pt x="14002" y="17075"/>
                  </a:lnTo>
                  <a:lnTo>
                    <a:pt x="14002" y="20235"/>
                  </a:lnTo>
                  <a:cubicBezTo>
                    <a:pt x="14002" y="20747"/>
                    <a:pt x="14194" y="21209"/>
                    <a:pt x="14488" y="21406"/>
                  </a:cubicBezTo>
                  <a:cubicBezTo>
                    <a:pt x="14584" y="21469"/>
                    <a:pt x="14686" y="21501"/>
                    <a:pt x="14787" y="21501"/>
                  </a:cubicBezTo>
                  <a:cubicBezTo>
                    <a:pt x="14991" y="21501"/>
                    <a:pt x="15191" y="21373"/>
                    <a:pt x="15341" y="21131"/>
                  </a:cubicBezTo>
                  <a:lnTo>
                    <a:pt x="21218" y="11645"/>
                  </a:lnTo>
                  <a:cubicBezTo>
                    <a:pt x="21523" y="11151"/>
                    <a:pt x="21523" y="10351"/>
                    <a:pt x="21217" y="9858"/>
                  </a:cubicBezTo>
                  <a:close/>
                  <a:moveTo>
                    <a:pt x="21217" y="9858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AutoShape 67"/>
            <p:cNvSpPr>
              <a:spLocks/>
            </p:cNvSpPr>
            <p:nvPr/>
          </p:nvSpPr>
          <p:spPr bwMode="auto">
            <a:xfrm>
              <a:off x="4667450" y="4094601"/>
              <a:ext cx="354013" cy="571500"/>
            </a:xfrm>
            <a:custGeom>
              <a:avLst/>
              <a:gdLst/>
              <a:ahLst/>
              <a:cxnLst/>
              <a:rect l="0" t="0" r="r" b="b"/>
              <a:pathLst>
                <a:path w="21501" h="21447">
                  <a:moveTo>
                    <a:pt x="9857" y="230"/>
                  </a:moveTo>
                  <a:lnTo>
                    <a:pt x="372" y="6106"/>
                  </a:lnTo>
                  <a:cubicBezTo>
                    <a:pt x="9" y="6330"/>
                    <a:pt x="-99" y="6667"/>
                    <a:pt x="97" y="6961"/>
                  </a:cubicBezTo>
                  <a:cubicBezTo>
                    <a:pt x="292" y="7253"/>
                    <a:pt x="754" y="7444"/>
                    <a:pt x="1266" y="7444"/>
                  </a:cubicBezTo>
                  <a:lnTo>
                    <a:pt x="4428" y="7444"/>
                  </a:lnTo>
                  <a:lnTo>
                    <a:pt x="4428" y="14003"/>
                  </a:lnTo>
                  <a:lnTo>
                    <a:pt x="1266" y="14003"/>
                  </a:lnTo>
                  <a:cubicBezTo>
                    <a:pt x="754" y="14003"/>
                    <a:pt x="292" y="14194"/>
                    <a:pt x="97" y="14487"/>
                  </a:cubicBezTo>
                  <a:cubicBezTo>
                    <a:pt x="-99" y="14779"/>
                    <a:pt x="8" y="15117"/>
                    <a:pt x="372" y="15341"/>
                  </a:cubicBezTo>
                  <a:lnTo>
                    <a:pt x="9857" y="21218"/>
                  </a:lnTo>
                  <a:cubicBezTo>
                    <a:pt x="10351" y="21524"/>
                    <a:pt x="11151" y="21524"/>
                    <a:pt x="11646" y="21218"/>
                  </a:cubicBezTo>
                  <a:lnTo>
                    <a:pt x="21130" y="15341"/>
                  </a:lnTo>
                  <a:cubicBezTo>
                    <a:pt x="21373" y="15191"/>
                    <a:pt x="21501" y="14990"/>
                    <a:pt x="21501" y="14787"/>
                  </a:cubicBezTo>
                  <a:cubicBezTo>
                    <a:pt x="21501" y="14686"/>
                    <a:pt x="21469" y="14584"/>
                    <a:pt x="21405" y="14487"/>
                  </a:cubicBezTo>
                  <a:cubicBezTo>
                    <a:pt x="21209" y="14195"/>
                    <a:pt x="20748" y="14003"/>
                    <a:pt x="20236" y="14003"/>
                  </a:cubicBezTo>
                  <a:lnTo>
                    <a:pt x="17075" y="14003"/>
                  </a:lnTo>
                  <a:lnTo>
                    <a:pt x="17075" y="7444"/>
                  </a:lnTo>
                  <a:lnTo>
                    <a:pt x="20236" y="7444"/>
                  </a:lnTo>
                  <a:cubicBezTo>
                    <a:pt x="20748" y="7444"/>
                    <a:pt x="21209" y="7254"/>
                    <a:pt x="21405" y="6961"/>
                  </a:cubicBezTo>
                  <a:cubicBezTo>
                    <a:pt x="21469" y="6863"/>
                    <a:pt x="21501" y="6761"/>
                    <a:pt x="21501" y="6660"/>
                  </a:cubicBezTo>
                  <a:cubicBezTo>
                    <a:pt x="21501" y="6457"/>
                    <a:pt x="21373" y="6256"/>
                    <a:pt x="21130" y="6106"/>
                  </a:cubicBezTo>
                  <a:lnTo>
                    <a:pt x="11646" y="230"/>
                  </a:lnTo>
                  <a:cubicBezTo>
                    <a:pt x="11151" y="-76"/>
                    <a:pt x="10351" y="-76"/>
                    <a:pt x="9857" y="230"/>
                  </a:cubicBezTo>
                  <a:close/>
                  <a:moveTo>
                    <a:pt x="9857" y="230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668906" y="1556698"/>
            <a:ext cx="406707" cy="411342"/>
            <a:chOff x="4405750" y="1705154"/>
            <a:chExt cx="877413" cy="887413"/>
          </a:xfrm>
        </p:grpSpPr>
        <p:sp>
          <p:nvSpPr>
            <p:cNvPr id="127" name="AutoShape 17"/>
            <p:cNvSpPr>
              <a:spLocks/>
            </p:cNvSpPr>
            <p:nvPr/>
          </p:nvSpPr>
          <p:spPr bwMode="auto">
            <a:xfrm>
              <a:off x="4865650" y="1705154"/>
              <a:ext cx="417513" cy="887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" y="21565"/>
                  </a:moveTo>
                  <a:lnTo>
                    <a:pt x="1" y="21600"/>
                  </a:lnTo>
                  <a:cubicBezTo>
                    <a:pt x="5729" y="21446"/>
                    <a:pt x="10895" y="20304"/>
                    <a:pt x="14742" y="18528"/>
                  </a:cubicBezTo>
                  <a:lnTo>
                    <a:pt x="7856" y="18528"/>
                  </a:lnTo>
                  <a:cubicBezTo>
                    <a:pt x="5785" y="20200"/>
                    <a:pt x="3046" y="21313"/>
                    <a:pt x="1" y="21565"/>
                  </a:cubicBezTo>
                  <a:close/>
                  <a:moveTo>
                    <a:pt x="11775" y="10182"/>
                  </a:moveTo>
                  <a:lnTo>
                    <a:pt x="21600" y="10182"/>
                  </a:lnTo>
                  <a:cubicBezTo>
                    <a:pt x="21337" y="7985"/>
                    <a:pt x="19685" y="5963"/>
                    <a:pt x="17048" y="4309"/>
                  </a:cubicBezTo>
                  <a:lnTo>
                    <a:pt x="9173" y="4309"/>
                  </a:lnTo>
                  <a:cubicBezTo>
                    <a:pt x="10680" y="5963"/>
                    <a:pt x="11624" y="7985"/>
                    <a:pt x="11775" y="10182"/>
                  </a:cubicBezTo>
                  <a:close/>
                  <a:moveTo>
                    <a:pt x="9173" y="17291"/>
                  </a:moveTo>
                  <a:lnTo>
                    <a:pt x="17048" y="17291"/>
                  </a:lnTo>
                  <a:cubicBezTo>
                    <a:pt x="19685" y="15637"/>
                    <a:pt x="21337" y="13615"/>
                    <a:pt x="21600" y="11418"/>
                  </a:cubicBezTo>
                  <a:lnTo>
                    <a:pt x="11775" y="11418"/>
                  </a:lnTo>
                  <a:cubicBezTo>
                    <a:pt x="11624" y="13616"/>
                    <a:pt x="10680" y="15638"/>
                    <a:pt x="9173" y="17291"/>
                  </a:cubicBezTo>
                  <a:close/>
                  <a:moveTo>
                    <a:pt x="7856" y="3072"/>
                  </a:moveTo>
                  <a:lnTo>
                    <a:pt x="14741" y="3072"/>
                  </a:lnTo>
                  <a:cubicBezTo>
                    <a:pt x="10894" y="1297"/>
                    <a:pt x="5729" y="154"/>
                    <a:pt x="0" y="0"/>
                  </a:cubicBezTo>
                  <a:lnTo>
                    <a:pt x="0" y="35"/>
                  </a:lnTo>
                  <a:cubicBezTo>
                    <a:pt x="3046" y="288"/>
                    <a:pt x="5785" y="1400"/>
                    <a:pt x="7856" y="3072"/>
                  </a:cubicBezTo>
                  <a:close/>
                  <a:moveTo>
                    <a:pt x="7856" y="3072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AutoShape 18"/>
            <p:cNvSpPr>
              <a:spLocks/>
            </p:cNvSpPr>
            <p:nvPr/>
          </p:nvSpPr>
          <p:spPr bwMode="auto">
            <a:xfrm>
              <a:off x="4405750" y="1705154"/>
              <a:ext cx="417513" cy="887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412" y="4309"/>
                  </a:moveTo>
                  <a:lnTo>
                    <a:pt x="4547" y="4309"/>
                  </a:lnTo>
                  <a:cubicBezTo>
                    <a:pt x="1913" y="5963"/>
                    <a:pt x="263" y="7985"/>
                    <a:pt x="1" y="10182"/>
                  </a:cubicBezTo>
                  <a:lnTo>
                    <a:pt x="9814" y="10182"/>
                  </a:lnTo>
                  <a:cubicBezTo>
                    <a:pt x="9964" y="7985"/>
                    <a:pt x="10907" y="5963"/>
                    <a:pt x="12412" y="4309"/>
                  </a:cubicBezTo>
                  <a:close/>
                  <a:moveTo>
                    <a:pt x="9814" y="11418"/>
                  </a:moveTo>
                  <a:lnTo>
                    <a:pt x="0" y="11418"/>
                  </a:lnTo>
                  <a:cubicBezTo>
                    <a:pt x="262" y="13615"/>
                    <a:pt x="1913" y="15637"/>
                    <a:pt x="4547" y="17291"/>
                  </a:cubicBezTo>
                  <a:lnTo>
                    <a:pt x="12411" y="17291"/>
                  </a:lnTo>
                  <a:cubicBezTo>
                    <a:pt x="10907" y="15637"/>
                    <a:pt x="9964" y="13616"/>
                    <a:pt x="9814" y="11418"/>
                  </a:cubicBezTo>
                  <a:close/>
                  <a:moveTo>
                    <a:pt x="13728" y="18528"/>
                  </a:moveTo>
                  <a:lnTo>
                    <a:pt x="6851" y="18528"/>
                  </a:lnTo>
                  <a:cubicBezTo>
                    <a:pt x="10699" y="20305"/>
                    <a:pt x="15868" y="21449"/>
                    <a:pt x="21600" y="21600"/>
                  </a:cubicBezTo>
                  <a:lnTo>
                    <a:pt x="21600" y="21565"/>
                  </a:lnTo>
                  <a:cubicBezTo>
                    <a:pt x="18547" y="21318"/>
                    <a:pt x="15802" y="20204"/>
                    <a:pt x="13728" y="18528"/>
                  </a:cubicBezTo>
                  <a:close/>
                  <a:moveTo>
                    <a:pt x="6851" y="3073"/>
                  </a:moveTo>
                  <a:lnTo>
                    <a:pt x="13728" y="3073"/>
                  </a:lnTo>
                  <a:cubicBezTo>
                    <a:pt x="15802" y="1396"/>
                    <a:pt x="18547" y="283"/>
                    <a:pt x="21600" y="35"/>
                  </a:cubicBezTo>
                  <a:lnTo>
                    <a:pt x="21600" y="0"/>
                  </a:lnTo>
                  <a:cubicBezTo>
                    <a:pt x="15868" y="151"/>
                    <a:pt x="10699" y="1295"/>
                    <a:pt x="6851" y="3073"/>
                  </a:cubicBezTo>
                  <a:close/>
                  <a:moveTo>
                    <a:pt x="6851" y="3073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AutoShape 19"/>
            <p:cNvSpPr>
              <a:spLocks/>
            </p:cNvSpPr>
            <p:nvPr/>
          </p:nvSpPr>
          <p:spPr bwMode="auto">
            <a:xfrm>
              <a:off x="4869063" y="1705154"/>
              <a:ext cx="228600" cy="8842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6827" y="4287"/>
                  </a:moveTo>
                  <a:lnTo>
                    <a:pt x="0" y="4287"/>
                  </a:lnTo>
                  <a:lnTo>
                    <a:pt x="0" y="10180"/>
                  </a:lnTo>
                  <a:lnTo>
                    <a:pt x="21600" y="10180"/>
                  </a:lnTo>
                  <a:cubicBezTo>
                    <a:pt x="21324" y="7975"/>
                    <a:pt x="19592" y="5947"/>
                    <a:pt x="16827" y="4287"/>
                  </a:cubicBezTo>
                  <a:close/>
                  <a:moveTo>
                    <a:pt x="0" y="21600"/>
                  </a:moveTo>
                  <a:cubicBezTo>
                    <a:pt x="5589" y="21347"/>
                    <a:pt x="10612" y="20231"/>
                    <a:pt x="14412" y="18553"/>
                  </a:cubicBezTo>
                  <a:lnTo>
                    <a:pt x="0" y="18553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0" y="3047"/>
                  </a:lnTo>
                  <a:lnTo>
                    <a:pt x="14412" y="3047"/>
                  </a:lnTo>
                  <a:cubicBezTo>
                    <a:pt x="10612" y="1369"/>
                    <a:pt x="5587" y="253"/>
                    <a:pt x="0" y="0"/>
                  </a:cubicBezTo>
                  <a:close/>
                  <a:moveTo>
                    <a:pt x="0" y="17313"/>
                  </a:moveTo>
                  <a:lnTo>
                    <a:pt x="16827" y="17313"/>
                  </a:lnTo>
                  <a:cubicBezTo>
                    <a:pt x="19592" y="15653"/>
                    <a:pt x="21324" y="13624"/>
                    <a:pt x="21600" y="11420"/>
                  </a:cubicBezTo>
                  <a:lnTo>
                    <a:pt x="0" y="11420"/>
                  </a:lnTo>
                  <a:lnTo>
                    <a:pt x="0" y="17313"/>
                  </a:lnTo>
                  <a:close/>
                  <a:moveTo>
                    <a:pt x="0" y="17313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AutoShape 20"/>
            <p:cNvSpPr>
              <a:spLocks/>
            </p:cNvSpPr>
            <p:nvPr/>
          </p:nvSpPr>
          <p:spPr bwMode="auto">
            <a:xfrm>
              <a:off x="4591250" y="1705154"/>
              <a:ext cx="227013" cy="8842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180"/>
                  </a:moveTo>
                  <a:lnTo>
                    <a:pt x="21599" y="10180"/>
                  </a:lnTo>
                  <a:lnTo>
                    <a:pt x="21599" y="4288"/>
                  </a:lnTo>
                  <a:lnTo>
                    <a:pt x="4761" y="4288"/>
                  </a:lnTo>
                  <a:cubicBezTo>
                    <a:pt x="2003" y="5948"/>
                    <a:pt x="275" y="7976"/>
                    <a:pt x="0" y="10180"/>
                  </a:cubicBezTo>
                  <a:close/>
                  <a:moveTo>
                    <a:pt x="4762" y="17312"/>
                  </a:moveTo>
                  <a:lnTo>
                    <a:pt x="21600" y="17312"/>
                  </a:lnTo>
                  <a:lnTo>
                    <a:pt x="21600" y="11420"/>
                  </a:lnTo>
                  <a:lnTo>
                    <a:pt x="1" y="11420"/>
                  </a:lnTo>
                  <a:cubicBezTo>
                    <a:pt x="275" y="13624"/>
                    <a:pt x="2003" y="15653"/>
                    <a:pt x="4762" y="17312"/>
                  </a:cubicBezTo>
                  <a:close/>
                  <a:moveTo>
                    <a:pt x="7174" y="3048"/>
                  </a:moveTo>
                  <a:lnTo>
                    <a:pt x="21600" y="3048"/>
                  </a:lnTo>
                  <a:lnTo>
                    <a:pt x="21600" y="0"/>
                  </a:lnTo>
                  <a:cubicBezTo>
                    <a:pt x="16005" y="249"/>
                    <a:pt x="10974" y="1366"/>
                    <a:pt x="7174" y="3048"/>
                  </a:cubicBezTo>
                  <a:close/>
                  <a:moveTo>
                    <a:pt x="21600" y="21600"/>
                  </a:moveTo>
                  <a:lnTo>
                    <a:pt x="21600" y="18552"/>
                  </a:lnTo>
                  <a:lnTo>
                    <a:pt x="7174" y="18552"/>
                  </a:lnTo>
                  <a:cubicBezTo>
                    <a:pt x="10974" y="20234"/>
                    <a:pt x="16005" y="21351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3" name="Group 262"/>
          <p:cNvGrpSpPr>
            <a:grpSpLocks noChangeAspect="1"/>
          </p:cNvGrpSpPr>
          <p:nvPr/>
        </p:nvGrpSpPr>
        <p:grpSpPr>
          <a:xfrm>
            <a:off x="3097431" y="1633782"/>
            <a:ext cx="574238" cy="257175"/>
            <a:chOff x="9690444" y="2032000"/>
            <a:chExt cx="1429214" cy="640080"/>
          </a:xfrm>
        </p:grpSpPr>
        <p:sp>
          <p:nvSpPr>
            <p:cNvPr id="264" name="AutoShape 14"/>
            <p:cNvSpPr>
              <a:spLocks/>
            </p:cNvSpPr>
            <p:nvPr/>
          </p:nvSpPr>
          <p:spPr bwMode="auto">
            <a:xfrm>
              <a:off x="10145299" y="2032000"/>
              <a:ext cx="223469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769" y="10800"/>
                  </a:moveTo>
                  <a:cubicBezTo>
                    <a:pt x="10769" y="16167"/>
                    <a:pt x="7068" y="21600"/>
                    <a:pt x="0" y="21600"/>
                  </a:cubicBezTo>
                  <a:lnTo>
                    <a:pt x="20624" y="21600"/>
                  </a:lnTo>
                  <a:cubicBezTo>
                    <a:pt x="20959" y="21600"/>
                    <a:pt x="21282" y="21584"/>
                    <a:pt x="21600" y="21561"/>
                  </a:cubicBezTo>
                  <a:cubicBezTo>
                    <a:pt x="15173" y="21082"/>
                    <a:pt x="11813" y="15913"/>
                    <a:pt x="11813" y="10800"/>
                  </a:cubicBezTo>
                  <a:cubicBezTo>
                    <a:pt x="11813" y="5687"/>
                    <a:pt x="15174" y="518"/>
                    <a:pt x="21600" y="40"/>
                  </a:cubicBezTo>
                  <a:cubicBezTo>
                    <a:pt x="21282" y="16"/>
                    <a:pt x="20959" y="0"/>
                    <a:pt x="20624" y="0"/>
                  </a:cubicBezTo>
                  <a:lnTo>
                    <a:pt x="0" y="0"/>
                  </a:lnTo>
                  <a:cubicBezTo>
                    <a:pt x="7069" y="0"/>
                    <a:pt x="10769" y="5433"/>
                    <a:pt x="10769" y="10800"/>
                  </a:cubicBezTo>
                  <a:close/>
                  <a:moveTo>
                    <a:pt x="10769" y="10800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5" name="AutoShape 15"/>
            <p:cNvSpPr>
              <a:spLocks/>
            </p:cNvSpPr>
            <p:nvPr/>
          </p:nvSpPr>
          <p:spPr bwMode="auto">
            <a:xfrm>
              <a:off x="10041837" y="2032000"/>
              <a:ext cx="221874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66" y="68"/>
                  </a:moveTo>
                  <a:cubicBezTo>
                    <a:pt x="3244" y="705"/>
                    <a:pt x="0" y="5781"/>
                    <a:pt x="0" y="10800"/>
                  </a:cubicBezTo>
                  <a:cubicBezTo>
                    <a:pt x="0" y="15819"/>
                    <a:pt x="3244" y="20895"/>
                    <a:pt x="9466" y="21533"/>
                  </a:cubicBezTo>
                  <a:cubicBezTo>
                    <a:pt x="9896" y="21576"/>
                    <a:pt x="10340" y="21600"/>
                    <a:pt x="10802" y="21600"/>
                  </a:cubicBezTo>
                  <a:cubicBezTo>
                    <a:pt x="17890" y="21600"/>
                    <a:pt x="21600" y="16167"/>
                    <a:pt x="21600" y="10800"/>
                  </a:cubicBezTo>
                  <a:cubicBezTo>
                    <a:pt x="21600" y="5434"/>
                    <a:pt x="17890" y="0"/>
                    <a:pt x="10802" y="0"/>
                  </a:cubicBezTo>
                  <a:cubicBezTo>
                    <a:pt x="10340" y="0"/>
                    <a:pt x="9896" y="24"/>
                    <a:pt x="9466" y="68"/>
                  </a:cubicBezTo>
                  <a:close/>
                  <a:moveTo>
                    <a:pt x="9466" y="68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6" name="AutoShape 17"/>
            <p:cNvSpPr>
              <a:spLocks/>
            </p:cNvSpPr>
            <p:nvPr/>
          </p:nvSpPr>
          <p:spPr bwMode="auto">
            <a:xfrm>
              <a:off x="10372465" y="2032000"/>
              <a:ext cx="223469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769" y="10800"/>
                  </a:moveTo>
                  <a:cubicBezTo>
                    <a:pt x="10769" y="16167"/>
                    <a:pt x="7068" y="21600"/>
                    <a:pt x="0" y="21600"/>
                  </a:cubicBezTo>
                  <a:lnTo>
                    <a:pt x="20625" y="21600"/>
                  </a:lnTo>
                  <a:cubicBezTo>
                    <a:pt x="20960" y="21600"/>
                    <a:pt x="21282" y="21584"/>
                    <a:pt x="21600" y="21561"/>
                  </a:cubicBezTo>
                  <a:cubicBezTo>
                    <a:pt x="15172" y="21082"/>
                    <a:pt x="11813" y="15913"/>
                    <a:pt x="11813" y="10800"/>
                  </a:cubicBezTo>
                  <a:cubicBezTo>
                    <a:pt x="11813" y="5687"/>
                    <a:pt x="15173" y="518"/>
                    <a:pt x="21600" y="40"/>
                  </a:cubicBezTo>
                  <a:cubicBezTo>
                    <a:pt x="21282" y="16"/>
                    <a:pt x="20960" y="0"/>
                    <a:pt x="20625" y="0"/>
                  </a:cubicBezTo>
                  <a:lnTo>
                    <a:pt x="0" y="0"/>
                  </a:lnTo>
                  <a:cubicBezTo>
                    <a:pt x="7068" y="0"/>
                    <a:pt x="10769" y="5433"/>
                    <a:pt x="10769" y="10800"/>
                  </a:cubicBezTo>
                  <a:close/>
                  <a:moveTo>
                    <a:pt x="10769" y="10800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AutoShape 18"/>
            <p:cNvSpPr>
              <a:spLocks/>
            </p:cNvSpPr>
            <p:nvPr/>
          </p:nvSpPr>
          <p:spPr bwMode="auto">
            <a:xfrm>
              <a:off x="10264820" y="2032000"/>
              <a:ext cx="221874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66" y="68"/>
                  </a:moveTo>
                  <a:cubicBezTo>
                    <a:pt x="3244" y="705"/>
                    <a:pt x="0" y="5781"/>
                    <a:pt x="0" y="10800"/>
                  </a:cubicBezTo>
                  <a:cubicBezTo>
                    <a:pt x="0" y="15819"/>
                    <a:pt x="3244" y="20895"/>
                    <a:pt x="9466" y="21533"/>
                  </a:cubicBezTo>
                  <a:cubicBezTo>
                    <a:pt x="9894" y="21576"/>
                    <a:pt x="10340" y="21600"/>
                    <a:pt x="10802" y="21600"/>
                  </a:cubicBezTo>
                  <a:cubicBezTo>
                    <a:pt x="17890" y="21600"/>
                    <a:pt x="21600" y="16167"/>
                    <a:pt x="21600" y="10800"/>
                  </a:cubicBezTo>
                  <a:cubicBezTo>
                    <a:pt x="21600" y="5434"/>
                    <a:pt x="17890" y="0"/>
                    <a:pt x="10802" y="0"/>
                  </a:cubicBezTo>
                  <a:cubicBezTo>
                    <a:pt x="10340" y="0"/>
                    <a:pt x="9894" y="24"/>
                    <a:pt x="9466" y="68"/>
                  </a:cubicBezTo>
                  <a:close/>
                  <a:moveTo>
                    <a:pt x="9466" y="68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8" name="AutoShape 20"/>
            <p:cNvSpPr>
              <a:spLocks/>
            </p:cNvSpPr>
            <p:nvPr/>
          </p:nvSpPr>
          <p:spPr bwMode="auto">
            <a:xfrm>
              <a:off x="10584046" y="2032000"/>
              <a:ext cx="223469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768" y="10800"/>
                  </a:moveTo>
                  <a:cubicBezTo>
                    <a:pt x="10768" y="16167"/>
                    <a:pt x="7068" y="21600"/>
                    <a:pt x="0" y="21600"/>
                  </a:cubicBezTo>
                  <a:lnTo>
                    <a:pt x="20624" y="21600"/>
                  </a:lnTo>
                  <a:cubicBezTo>
                    <a:pt x="20959" y="21600"/>
                    <a:pt x="21282" y="21584"/>
                    <a:pt x="21600" y="21561"/>
                  </a:cubicBezTo>
                  <a:cubicBezTo>
                    <a:pt x="15172" y="21082"/>
                    <a:pt x="11813" y="15913"/>
                    <a:pt x="11813" y="10800"/>
                  </a:cubicBezTo>
                  <a:cubicBezTo>
                    <a:pt x="11813" y="5687"/>
                    <a:pt x="15173" y="518"/>
                    <a:pt x="21600" y="40"/>
                  </a:cubicBezTo>
                  <a:cubicBezTo>
                    <a:pt x="21282" y="16"/>
                    <a:pt x="20959" y="0"/>
                    <a:pt x="20624" y="0"/>
                  </a:cubicBezTo>
                  <a:lnTo>
                    <a:pt x="0" y="0"/>
                  </a:lnTo>
                  <a:cubicBezTo>
                    <a:pt x="7068" y="0"/>
                    <a:pt x="10768" y="5433"/>
                    <a:pt x="10768" y="10800"/>
                  </a:cubicBezTo>
                  <a:close/>
                  <a:moveTo>
                    <a:pt x="10768" y="10800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9" name="AutoShape 21"/>
            <p:cNvSpPr>
              <a:spLocks/>
            </p:cNvSpPr>
            <p:nvPr/>
          </p:nvSpPr>
          <p:spPr bwMode="auto">
            <a:xfrm>
              <a:off x="10480849" y="2032000"/>
              <a:ext cx="221874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67" y="68"/>
                  </a:moveTo>
                  <a:cubicBezTo>
                    <a:pt x="3244" y="705"/>
                    <a:pt x="0" y="5781"/>
                    <a:pt x="0" y="10800"/>
                  </a:cubicBezTo>
                  <a:cubicBezTo>
                    <a:pt x="0" y="15819"/>
                    <a:pt x="3244" y="20895"/>
                    <a:pt x="9467" y="21533"/>
                  </a:cubicBezTo>
                  <a:cubicBezTo>
                    <a:pt x="9896" y="21576"/>
                    <a:pt x="10340" y="21600"/>
                    <a:pt x="10802" y="21600"/>
                  </a:cubicBezTo>
                  <a:cubicBezTo>
                    <a:pt x="17890" y="21600"/>
                    <a:pt x="21600" y="16167"/>
                    <a:pt x="21600" y="10800"/>
                  </a:cubicBezTo>
                  <a:cubicBezTo>
                    <a:pt x="21600" y="5434"/>
                    <a:pt x="17890" y="0"/>
                    <a:pt x="10802" y="0"/>
                  </a:cubicBezTo>
                  <a:cubicBezTo>
                    <a:pt x="10340" y="0"/>
                    <a:pt x="9896" y="24"/>
                    <a:pt x="9467" y="68"/>
                  </a:cubicBezTo>
                  <a:close/>
                  <a:moveTo>
                    <a:pt x="9467" y="68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AutoShape 22"/>
            <p:cNvSpPr>
              <a:spLocks/>
            </p:cNvSpPr>
            <p:nvPr/>
          </p:nvSpPr>
          <p:spPr bwMode="auto">
            <a:xfrm>
              <a:off x="10698973" y="2032000"/>
              <a:ext cx="221874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816" y="40"/>
                  </a:moveTo>
                  <a:cubicBezTo>
                    <a:pt x="3369" y="518"/>
                    <a:pt x="0" y="5687"/>
                    <a:pt x="0" y="10800"/>
                  </a:cubicBezTo>
                  <a:cubicBezTo>
                    <a:pt x="0" y="15913"/>
                    <a:pt x="3370" y="21082"/>
                    <a:pt x="9816" y="21561"/>
                  </a:cubicBezTo>
                  <a:cubicBezTo>
                    <a:pt x="10142" y="21584"/>
                    <a:pt x="10464" y="21600"/>
                    <a:pt x="10798" y="21600"/>
                  </a:cubicBezTo>
                  <a:cubicBezTo>
                    <a:pt x="17890" y="21600"/>
                    <a:pt x="21600" y="16167"/>
                    <a:pt x="21600" y="10800"/>
                  </a:cubicBezTo>
                  <a:cubicBezTo>
                    <a:pt x="21600" y="5434"/>
                    <a:pt x="17890" y="0"/>
                    <a:pt x="10798" y="0"/>
                  </a:cubicBezTo>
                  <a:cubicBezTo>
                    <a:pt x="10464" y="0"/>
                    <a:pt x="10140" y="16"/>
                    <a:pt x="9816" y="40"/>
                  </a:cubicBezTo>
                  <a:close/>
                  <a:moveTo>
                    <a:pt x="9816" y="40"/>
                  </a:moveTo>
                </a:path>
              </a:pathLst>
            </a:custGeom>
            <a:solidFill>
              <a:srgbClr val="E6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AutoShape 23"/>
            <p:cNvSpPr>
              <a:spLocks/>
            </p:cNvSpPr>
            <p:nvPr/>
          </p:nvSpPr>
          <p:spPr bwMode="auto">
            <a:xfrm>
              <a:off x="10817974" y="2223545"/>
              <a:ext cx="301684" cy="250605"/>
            </a:xfrm>
            <a:custGeom>
              <a:avLst/>
              <a:gdLst/>
              <a:ahLst/>
              <a:cxnLst/>
              <a:rect l="0" t="0" r="r" b="b"/>
              <a:pathLst>
                <a:path w="21455" h="21458">
                  <a:moveTo>
                    <a:pt x="21020" y="9465"/>
                  </a:moveTo>
                  <a:lnTo>
                    <a:pt x="13600" y="524"/>
                  </a:lnTo>
                  <a:cubicBezTo>
                    <a:pt x="13175" y="13"/>
                    <a:pt x="12539" y="-142"/>
                    <a:pt x="11979" y="137"/>
                  </a:cubicBezTo>
                  <a:cubicBezTo>
                    <a:pt x="11427" y="410"/>
                    <a:pt x="11066" y="1065"/>
                    <a:pt x="11066" y="1789"/>
                  </a:cubicBezTo>
                  <a:lnTo>
                    <a:pt x="11066" y="4470"/>
                  </a:lnTo>
                  <a:lnTo>
                    <a:pt x="1485" y="4470"/>
                  </a:lnTo>
                  <a:cubicBezTo>
                    <a:pt x="663" y="4470"/>
                    <a:pt x="0" y="5269"/>
                    <a:pt x="0" y="6257"/>
                  </a:cubicBezTo>
                  <a:lnTo>
                    <a:pt x="0" y="15198"/>
                  </a:lnTo>
                  <a:cubicBezTo>
                    <a:pt x="0" y="16183"/>
                    <a:pt x="662" y="16988"/>
                    <a:pt x="1485" y="16988"/>
                  </a:cubicBezTo>
                  <a:lnTo>
                    <a:pt x="11066" y="16988"/>
                  </a:lnTo>
                  <a:lnTo>
                    <a:pt x="11066" y="19670"/>
                  </a:lnTo>
                  <a:cubicBezTo>
                    <a:pt x="11066" y="20395"/>
                    <a:pt x="11426" y="21044"/>
                    <a:pt x="11979" y="21320"/>
                  </a:cubicBezTo>
                  <a:cubicBezTo>
                    <a:pt x="12166" y="21413"/>
                    <a:pt x="12360" y="21458"/>
                    <a:pt x="12551" y="21458"/>
                  </a:cubicBezTo>
                  <a:cubicBezTo>
                    <a:pt x="12936" y="21458"/>
                    <a:pt x="13316" y="21275"/>
                    <a:pt x="13600" y="20935"/>
                  </a:cubicBezTo>
                  <a:lnTo>
                    <a:pt x="21020" y="11994"/>
                  </a:lnTo>
                  <a:cubicBezTo>
                    <a:pt x="21600" y="11296"/>
                    <a:pt x="21600" y="10165"/>
                    <a:pt x="21020" y="9465"/>
                  </a:cubicBezTo>
                  <a:close/>
                  <a:moveTo>
                    <a:pt x="21020" y="9465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AutoShape 24"/>
            <p:cNvSpPr>
              <a:spLocks/>
            </p:cNvSpPr>
            <p:nvPr/>
          </p:nvSpPr>
          <p:spPr bwMode="auto">
            <a:xfrm>
              <a:off x="9690444" y="2223545"/>
              <a:ext cx="301684" cy="250605"/>
            </a:xfrm>
            <a:custGeom>
              <a:avLst/>
              <a:gdLst/>
              <a:ahLst/>
              <a:cxnLst/>
              <a:rect l="0" t="0" r="r" b="b"/>
              <a:pathLst>
                <a:path w="21455" h="21458">
                  <a:moveTo>
                    <a:pt x="21021" y="9465"/>
                  </a:moveTo>
                  <a:lnTo>
                    <a:pt x="13600" y="524"/>
                  </a:lnTo>
                  <a:cubicBezTo>
                    <a:pt x="13175" y="13"/>
                    <a:pt x="12538" y="-142"/>
                    <a:pt x="11981" y="137"/>
                  </a:cubicBezTo>
                  <a:cubicBezTo>
                    <a:pt x="11427" y="410"/>
                    <a:pt x="11065" y="1065"/>
                    <a:pt x="11065" y="1789"/>
                  </a:cubicBezTo>
                  <a:lnTo>
                    <a:pt x="11065" y="4470"/>
                  </a:lnTo>
                  <a:lnTo>
                    <a:pt x="1486" y="4470"/>
                  </a:lnTo>
                  <a:cubicBezTo>
                    <a:pt x="663" y="4470"/>
                    <a:pt x="0" y="5269"/>
                    <a:pt x="0" y="6257"/>
                  </a:cubicBezTo>
                  <a:lnTo>
                    <a:pt x="0" y="15198"/>
                  </a:lnTo>
                  <a:cubicBezTo>
                    <a:pt x="0" y="16183"/>
                    <a:pt x="662" y="16988"/>
                    <a:pt x="1486" y="16988"/>
                  </a:cubicBezTo>
                  <a:lnTo>
                    <a:pt x="11065" y="16988"/>
                  </a:lnTo>
                  <a:lnTo>
                    <a:pt x="11065" y="19670"/>
                  </a:lnTo>
                  <a:cubicBezTo>
                    <a:pt x="11065" y="20395"/>
                    <a:pt x="11426" y="21044"/>
                    <a:pt x="11981" y="21320"/>
                  </a:cubicBezTo>
                  <a:cubicBezTo>
                    <a:pt x="12166" y="21413"/>
                    <a:pt x="12359" y="21458"/>
                    <a:pt x="12550" y="21458"/>
                  </a:cubicBezTo>
                  <a:cubicBezTo>
                    <a:pt x="12938" y="21458"/>
                    <a:pt x="13315" y="21275"/>
                    <a:pt x="13600" y="20935"/>
                  </a:cubicBezTo>
                  <a:lnTo>
                    <a:pt x="21021" y="11994"/>
                  </a:lnTo>
                  <a:cubicBezTo>
                    <a:pt x="21600" y="11296"/>
                    <a:pt x="21600" y="10165"/>
                    <a:pt x="21021" y="9465"/>
                  </a:cubicBezTo>
                  <a:close/>
                  <a:moveTo>
                    <a:pt x="21021" y="9465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3" name="Group 282"/>
          <p:cNvGrpSpPr>
            <a:grpSpLocks noChangeAspect="1"/>
          </p:cNvGrpSpPr>
          <p:nvPr/>
        </p:nvGrpSpPr>
        <p:grpSpPr>
          <a:xfrm>
            <a:off x="2896415" y="5251823"/>
            <a:ext cx="574238" cy="257175"/>
            <a:chOff x="9690444" y="2032000"/>
            <a:chExt cx="1429214" cy="640080"/>
          </a:xfrm>
        </p:grpSpPr>
        <p:sp>
          <p:nvSpPr>
            <p:cNvPr id="284" name="AutoShape 14"/>
            <p:cNvSpPr>
              <a:spLocks/>
            </p:cNvSpPr>
            <p:nvPr/>
          </p:nvSpPr>
          <p:spPr bwMode="auto">
            <a:xfrm>
              <a:off x="10145299" y="2032000"/>
              <a:ext cx="223469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769" y="10800"/>
                  </a:moveTo>
                  <a:cubicBezTo>
                    <a:pt x="10769" y="16167"/>
                    <a:pt x="7068" y="21600"/>
                    <a:pt x="0" y="21600"/>
                  </a:cubicBezTo>
                  <a:lnTo>
                    <a:pt x="20624" y="21600"/>
                  </a:lnTo>
                  <a:cubicBezTo>
                    <a:pt x="20959" y="21600"/>
                    <a:pt x="21282" y="21584"/>
                    <a:pt x="21600" y="21561"/>
                  </a:cubicBezTo>
                  <a:cubicBezTo>
                    <a:pt x="15173" y="21082"/>
                    <a:pt x="11813" y="15913"/>
                    <a:pt x="11813" y="10800"/>
                  </a:cubicBezTo>
                  <a:cubicBezTo>
                    <a:pt x="11813" y="5687"/>
                    <a:pt x="15174" y="518"/>
                    <a:pt x="21600" y="40"/>
                  </a:cubicBezTo>
                  <a:cubicBezTo>
                    <a:pt x="21282" y="16"/>
                    <a:pt x="20959" y="0"/>
                    <a:pt x="20624" y="0"/>
                  </a:cubicBezTo>
                  <a:lnTo>
                    <a:pt x="0" y="0"/>
                  </a:lnTo>
                  <a:cubicBezTo>
                    <a:pt x="7069" y="0"/>
                    <a:pt x="10769" y="5433"/>
                    <a:pt x="10769" y="10800"/>
                  </a:cubicBezTo>
                  <a:close/>
                  <a:moveTo>
                    <a:pt x="10769" y="10800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AutoShape 15"/>
            <p:cNvSpPr>
              <a:spLocks/>
            </p:cNvSpPr>
            <p:nvPr/>
          </p:nvSpPr>
          <p:spPr bwMode="auto">
            <a:xfrm>
              <a:off x="10041837" y="2032000"/>
              <a:ext cx="221874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66" y="68"/>
                  </a:moveTo>
                  <a:cubicBezTo>
                    <a:pt x="3244" y="705"/>
                    <a:pt x="0" y="5781"/>
                    <a:pt x="0" y="10800"/>
                  </a:cubicBezTo>
                  <a:cubicBezTo>
                    <a:pt x="0" y="15819"/>
                    <a:pt x="3244" y="20895"/>
                    <a:pt x="9466" y="21533"/>
                  </a:cubicBezTo>
                  <a:cubicBezTo>
                    <a:pt x="9896" y="21576"/>
                    <a:pt x="10340" y="21600"/>
                    <a:pt x="10802" y="21600"/>
                  </a:cubicBezTo>
                  <a:cubicBezTo>
                    <a:pt x="17890" y="21600"/>
                    <a:pt x="21600" y="16167"/>
                    <a:pt x="21600" y="10800"/>
                  </a:cubicBezTo>
                  <a:cubicBezTo>
                    <a:pt x="21600" y="5434"/>
                    <a:pt x="17890" y="0"/>
                    <a:pt x="10802" y="0"/>
                  </a:cubicBezTo>
                  <a:cubicBezTo>
                    <a:pt x="10340" y="0"/>
                    <a:pt x="9896" y="24"/>
                    <a:pt x="9466" y="68"/>
                  </a:cubicBezTo>
                  <a:close/>
                  <a:moveTo>
                    <a:pt x="9466" y="68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6" name="AutoShape 17"/>
            <p:cNvSpPr>
              <a:spLocks/>
            </p:cNvSpPr>
            <p:nvPr/>
          </p:nvSpPr>
          <p:spPr bwMode="auto">
            <a:xfrm>
              <a:off x="10372465" y="2032000"/>
              <a:ext cx="223469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769" y="10800"/>
                  </a:moveTo>
                  <a:cubicBezTo>
                    <a:pt x="10769" y="16167"/>
                    <a:pt x="7068" y="21600"/>
                    <a:pt x="0" y="21600"/>
                  </a:cubicBezTo>
                  <a:lnTo>
                    <a:pt x="20625" y="21600"/>
                  </a:lnTo>
                  <a:cubicBezTo>
                    <a:pt x="20960" y="21600"/>
                    <a:pt x="21282" y="21584"/>
                    <a:pt x="21600" y="21561"/>
                  </a:cubicBezTo>
                  <a:cubicBezTo>
                    <a:pt x="15172" y="21082"/>
                    <a:pt x="11813" y="15913"/>
                    <a:pt x="11813" y="10800"/>
                  </a:cubicBezTo>
                  <a:cubicBezTo>
                    <a:pt x="11813" y="5687"/>
                    <a:pt x="15173" y="518"/>
                    <a:pt x="21600" y="40"/>
                  </a:cubicBezTo>
                  <a:cubicBezTo>
                    <a:pt x="21282" y="16"/>
                    <a:pt x="20960" y="0"/>
                    <a:pt x="20625" y="0"/>
                  </a:cubicBezTo>
                  <a:lnTo>
                    <a:pt x="0" y="0"/>
                  </a:lnTo>
                  <a:cubicBezTo>
                    <a:pt x="7068" y="0"/>
                    <a:pt x="10769" y="5433"/>
                    <a:pt x="10769" y="10800"/>
                  </a:cubicBezTo>
                  <a:close/>
                  <a:moveTo>
                    <a:pt x="10769" y="10800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7" name="AutoShape 18"/>
            <p:cNvSpPr>
              <a:spLocks/>
            </p:cNvSpPr>
            <p:nvPr/>
          </p:nvSpPr>
          <p:spPr bwMode="auto">
            <a:xfrm>
              <a:off x="10264820" y="2032000"/>
              <a:ext cx="221874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66" y="68"/>
                  </a:moveTo>
                  <a:cubicBezTo>
                    <a:pt x="3244" y="705"/>
                    <a:pt x="0" y="5781"/>
                    <a:pt x="0" y="10800"/>
                  </a:cubicBezTo>
                  <a:cubicBezTo>
                    <a:pt x="0" y="15819"/>
                    <a:pt x="3244" y="20895"/>
                    <a:pt x="9466" y="21533"/>
                  </a:cubicBezTo>
                  <a:cubicBezTo>
                    <a:pt x="9894" y="21576"/>
                    <a:pt x="10340" y="21600"/>
                    <a:pt x="10802" y="21600"/>
                  </a:cubicBezTo>
                  <a:cubicBezTo>
                    <a:pt x="17890" y="21600"/>
                    <a:pt x="21600" y="16167"/>
                    <a:pt x="21600" y="10800"/>
                  </a:cubicBezTo>
                  <a:cubicBezTo>
                    <a:pt x="21600" y="5434"/>
                    <a:pt x="17890" y="0"/>
                    <a:pt x="10802" y="0"/>
                  </a:cubicBezTo>
                  <a:cubicBezTo>
                    <a:pt x="10340" y="0"/>
                    <a:pt x="9894" y="24"/>
                    <a:pt x="9466" y="68"/>
                  </a:cubicBezTo>
                  <a:close/>
                  <a:moveTo>
                    <a:pt x="9466" y="68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8" name="AutoShape 20"/>
            <p:cNvSpPr>
              <a:spLocks/>
            </p:cNvSpPr>
            <p:nvPr/>
          </p:nvSpPr>
          <p:spPr bwMode="auto">
            <a:xfrm>
              <a:off x="10584046" y="2032000"/>
              <a:ext cx="223469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768" y="10800"/>
                  </a:moveTo>
                  <a:cubicBezTo>
                    <a:pt x="10768" y="16167"/>
                    <a:pt x="7068" y="21600"/>
                    <a:pt x="0" y="21600"/>
                  </a:cubicBezTo>
                  <a:lnTo>
                    <a:pt x="20624" y="21600"/>
                  </a:lnTo>
                  <a:cubicBezTo>
                    <a:pt x="20959" y="21600"/>
                    <a:pt x="21282" y="21584"/>
                    <a:pt x="21600" y="21561"/>
                  </a:cubicBezTo>
                  <a:cubicBezTo>
                    <a:pt x="15172" y="21082"/>
                    <a:pt x="11813" y="15913"/>
                    <a:pt x="11813" y="10800"/>
                  </a:cubicBezTo>
                  <a:cubicBezTo>
                    <a:pt x="11813" y="5687"/>
                    <a:pt x="15173" y="518"/>
                    <a:pt x="21600" y="40"/>
                  </a:cubicBezTo>
                  <a:cubicBezTo>
                    <a:pt x="21282" y="16"/>
                    <a:pt x="20959" y="0"/>
                    <a:pt x="20624" y="0"/>
                  </a:cubicBezTo>
                  <a:lnTo>
                    <a:pt x="0" y="0"/>
                  </a:lnTo>
                  <a:cubicBezTo>
                    <a:pt x="7068" y="0"/>
                    <a:pt x="10768" y="5433"/>
                    <a:pt x="10768" y="10800"/>
                  </a:cubicBezTo>
                  <a:close/>
                  <a:moveTo>
                    <a:pt x="10768" y="10800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9" name="AutoShape 21"/>
            <p:cNvSpPr>
              <a:spLocks/>
            </p:cNvSpPr>
            <p:nvPr/>
          </p:nvSpPr>
          <p:spPr bwMode="auto">
            <a:xfrm>
              <a:off x="10480849" y="2032000"/>
              <a:ext cx="221874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67" y="68"/>
                  </a:moveTo>
                  <a:cubicBezTo>
                    <a:pt x="3244" y="705"/>
                    <a:pt x="0" y="5781"/>
                    <a:pt x="0" y="10800"/>
                  </a:cubicBezTo>
                  <a:cubicBezTo>
                    <a:pt x="0" y="15819"/>
                    <a:pt x="3244" y="20895"/>
                    <a:pt x="9467" y="21533"/>
                  </a:cubicBezTo>
                  <a:cubicBezTo>
                    <a:pt x="9896" y="21576"/>
                    <a:pt x="10340" y="21600"/>
                    <a:pt x="10802" y="21600"/>
                  </a:cubicBezTo>
                  <a:cubicBezTo>
                    <a:pt x="17890" y="21600"/>
                    <a:pt x="21600" y="16167"/>
                    <a:pt x="21600" y="10800"/>
                  </a:cubicBezTo>
                  <a:cubicBezTo>
                    <a:pt x="21600" y="5434"/>
                    <a:pt x="17890" y="0"/>
                    <a:pt x="10802" y="0"/>
                  </a:cubicBezTo>
                  <a:cubicBezTo>
                    <a:pt x="10340" y="0"/>
                    <a:pt x="9896" y="24"/>
                    <a:pt x="9467" y="68"/>
                  </a:cubicBezTo>
                  <a:close/>
                  <a:moveTo>
                    <a:pt x="9467" y="68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AutoShape 22"/>
            <p:cNvSpPr>
              <a:spLocks/>
            </p:cNvSpPr>
            <p:nvPr/>
          </p:nvSpPr>
          <p:spPr bwMode="auto">
            <a:xfrm>
              <a:off x="10698973" y="2032000"/>
              <a:ext cx="221874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816" y="40"/>
                  </a:moveTo>
                  <a:cubicBezTo>
                    <a:pt x="3369" y="518"/>
                    <a:pt x="0" y="5687"/>
                    <a:pt x="0" y="10800"/>
                  </a:cubicBezTo>
                  <a:cubicBezTo>
                    <a:pt x="0" y="15913"/>
                    <a:pt x="3370" y="21082"/>
                    <a:pt x="9816" y="21561"/>
                  </a:cubicBezTo>
                  <a:cubicBezTo>
                    <a:pt x="10142" y="21584"/>
                    <a:pt x="10464" y="21600"/>
                    <a:pt x="10798" y="21600"/>
                  </a:cubicBezTo>
                  <a:cubicBezTo>
                    <a:pt x="17890" y="21600"/>
                    <a:pt x="21600" y="16167"/>
                    <a:pt x="21600" y="10800"/>
                  </a:cubicBezTo>
                  <a:cubicBezTo>
                    <a:pt x="21600" y="5434"/>
                    <a:pt x="17890" y="0"/>
                    <a:pt x="10798" y="0"/>
                  </a:cubicBezTo>
                  <a:cubicBezTo>
                    <a:pt x="10464" y="0"/>
                    <a:pt x="10140" y="16"/>
                    <a:pt x="9816" y="40"/>
                  </a:cubicBezTo>
                  <a:close/>
                  <a:moveTo>
                    <a:pt x="9816" y="40"/>
                  </a:moveTo>
                </a:path>
              </a:pathLst>
            </a:custGeom>
            <a:solidFill>
              <a:srgbClr val="E6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AutoShape 23"/>
            <p:cNvSpPr>
              <a:spLocks/>
            </p:cNvSpPr>
            <p:nvPr/>
          </p:nvSpPr>
          <p:spPr bwMode="auto">
            <a:xfrm>
              <a:off x="10817974" y="2223545"/>
              <a:ext cx="301684" cy="250605"/>
            </a:xfrm>
            <a:custGeom>
              <a:avLst/>
              <a:gdLst/>
              <a:ahLst/>
              <a:cxnLst/>
              <a:rect l="0" t="0" r="r" b="b"/>
              <a:pathLst>
                <a:path w="21455" h="21458">
                  <a:moveTo>
                    <a:pt x="21020" y="9465"/>
                  </a:moveTo>
                  <a:lnTo>
                    <a:pt x="13600" y="524"/>
                  </a:lnTo>
                  <a:cubicBezTo>
                    <a:pt x="13175" y="13"/>
                    <a:pt x="12539" y="-142"/>
                    <a:pt x="11979" y="137"/>
                  </a:cubicBezTo>
                  <a:cubicBezTo>
                    <a:pt x="11427" y="410"/>
                    <a:pt x="11066" y="1065"/>
                    <a:pt x="11066" y="1789"/>
                  </a:cubicBezTo>
                  <a:lnTo>
                    <a:pt x="11066" y="4470"/>
                  </a:lnTo>
                  <a:lnTo>
                    <a:pt x="1485" y="4470"/>
                  </a:lnTo>
                  <a:cubicBezTo>
                    <a:pt x="663" y="4470"/>
                    <a:pt x="0" y="5269"/>
                    <a:pt x="0" y="6257"/>
                  </a:cubicBezTo>
                  <a:lnTo>
                    <a:pt x="0" y="15198"/>
                  </a:lnTo>
                  <a:cubicBezTo>
                    <a:pt x="0" y="16183"/>
                    <a:pt x="662" y="16988"/>
                    <a:pt x="1485" y="16988"/>
                  </a:cubicBezTo>
                  <a:lnTo>
                    <a:pt x="11066" y="16988"/>
                  </a:lnTo>
                  <a:lnTo>
                    <a:pt x="11066" y="19670"/>
                  </a:lnTo>
                  <a:cubicBezTo>
                    <a:pt x="11066" y="20395"/>
                    <a:pt x="11426" y="21044"/>
                    <a:pt x="11979" y="21320"/>
                  </a:cubicBezTo>
                  <a:cubicBezTo>
                    <a:pt x="12166" y="21413"/>
                    <a:pt x="12360" y="21458"/>
                    <a:pt x="12551" y="21458"/>
                  </a:cubicBezTo>
                  <a:cubicBezTo>
                    <a:pt x="12936" y="21458"/>
                    <a:pt x="13316" y="21275"/>
                    <a:pt x="13600" y="20935"/>
                  </a:cubicBezTo>
                  <a:lnTo>
                    <a:pt x="21020" y="11994"/>
                  </a:lnTo>
                  <a:cubicBezTo>
                    <a:pt x="21600" y="11296"/>
                    <a:pt x="21600" y="10165"/>
                    <a:pt x="21020" y="9465"/>
                  </a:cubicBezTo>
                  <a:close/>
                  <a:moveTo>
                    <a:pt x="21020" y="9465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AutoShape 24"/>
            <p:cNvSpPr>
              <a:spLocks/>
            </p:cNvSpPr>
            <p:nvPr/>
          </p:nvSpPr>
          <p:spPr bwMode="auto">
            <a:xfrm>
              <a:off x="9690444" y="2223545"/>
              <a:ext cx="301684" cy="250605"/>
            </a:xfrm>
            <a:custGeom>
              <a:avLst/>
              <a:gdLst/>
              <a:ahLst/>
              <a:cxnLst/>
              <a:rect l="0" t="0" r="r" b="b"/>
              <a:pathLst>
                <a:path w="21455" h="21458">
                  <a:moveTo>
                    <a:pt x="21021" y="9465"/>
                  </a:moveTo>
                  <a:lnTo>
                    <a:pt x="13600" y="524"/>
                  </a:lnTo>
                  <a:cubicBezTo>
                    <a:pt x="13175" y="13"/>
                    <a:pt x="12538" y="-142"/>
                    <a:pt x="11981" y="137"/>
                  </a:cubicBezTo>
                  <a:cubicBezTo>
                    <a:pt x="11427" y="410"/>
                    <a:pt x="11065" y="1065"/>
                    <a:pt x="11065" y="1789"/>
                  </a:cubicBezTo>
                  <a:lnTo>
                    <a:pt x="11065" y="4470"/>
                  </a:lnTo>
                  <a:lnTo>
                    <a:pt x="1486" y="4470"/>
                  </a:lnTo>
                  <a:cubicBezTo>
                    <a:pt x="663" y="4470"/>
                    <a:pt x="0" y="5269"/>
                    <a:pt x="0" y="6257"/>
                  </a:cubicBezTo>
                  <a:lnTo>
                    <a:pt x="0" y="15198"/>
                  </a:lnTo>
                  <a:cubicBezTo>
                    <a:pt x="0" y="16183"/>
                    <a:pt x="662" y="16988"/>
                    <a:pt x="1486" y="16988"/>
                  </a:cubicBezTo>
                  <a:lnTo>
                    <a:pt x="11065" y="16988"/>
                  </a:lnTo>
                  <a:lnTo>
                    <a:pt x="11065" y="19670"/>
                  </a:lnTo>
                  <a:cubicBezTo>
                    <a:pt x="11065" y="20395"/>
                    <a:pt x="11426" y="21044"/>
                    <a:pt x="11981" y="21320"/>
                  </a:cubicBezTo>
                  <a:cubicBezTo>
                    <a:pt x="12166" y="21413"/>
                    <a:pt x="12359" y="21458"/>
                    <a:pt x="12550" y="21458"/>
                  </a:cubicBezTo>
                  <a:cubicBezTo>
                    <a:pt x="12938" y="21458"/>
                    <a:pt x="13315" y="21275"/>
                    <a:pt x="13600" y="20935"/>
                  </a:cubicBezTo>
                  <a:lnTo>
                    <a:pt x="21021" y="11994"/>
                  </a:lnTo>
                  <a:cubicBezTo>
                    <a:pt x="21600" y="11296"/>
                    <a:pt x="21600" y="10165"/>
                    <a:pt x="21021" y="9465"/>
                  </a:cubicBezTo>
                  <a:close/>
                  <a:moveTo>
                    <a:pt x="21021" y="9465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6722945" y="3810721"/>
            <a:ext cx="393106" cy="276011"/>
            <a:chOff x="4247556" y="3827901"/>
            <a:chExt cx="1193800" cy="838200"/>
          </a:xfrm>
        </p:grpSpPr>
        <p:sp>
          <p:nvSpPr>
            <p:cNvPr id="301" name="AutoShape 65"/>
            <p:cNvSpPr>
              <a:spLocks/>
            </p:cNvSpPr>
            <p:nvPr/>
          </p:nvSpPr>
          <p:spPr bwMode="auto">
            <a:xfrm>
              <a:off x="4247556" y="3827901"/>
              <a:ext cx="571500" cy="354013"/>
            </a:xfrm>
            <a:custGeom>
              <a:avLst/>
              <a:gdLst/>
              <a:ahLst/>
              <a:cxnLst/>
              <a:rect l="0" t="0" r="r" b="b"/>
              <a:pathLst>
                <a:path w="21447" h="21501">
                  <a:moveTo>
                    <a:pt x="21218" y="9858"/>
                  </a:moveTo>
                  <a:lnTo>
                    <a:pt x="15341" y="372"/>
                  </a:lnTo>
                  <a:cubicBezTo>
                    <a:pt x="15117" y="10"/>
                    <a:pt x="14779" y="-99"/>
                    <a:pt x="14487" y="97"/>
                  </a:cubicBezTo>
                  <a:cubicBezTo>
                    <a:pt x="14194" y="293"/>
                    <a:pt x="14003" y="754"/>
                    <a:pt x="14003" y="1266"/>
                  </a:cubicBezTo>
                  <a:lnTo>
                    <a:pt x="14003" y="4428"/>
                  </a:lnTo>
                  <a:lnTo>
                    <a:pt x="7444" y="4428"/>
                  </a:lnTo>
                  <a:lnTo>
                    <a:pt x="7444" y="1266"/>
                  </a:lnTo>
                  <a:cubicBezTo>
                    <a:pt x="7444" y="755"/>
                    <a:pt x="7253" y="293"/>
                    <a:pt x="6960" y="97"/>
                  </a:cubicBezTo>
                  <a:cubicBezTo>
                    <a:pt x="6668" y="-99"/>
                    <a:pt x="6330" y="9"/>
                    <a:pt x="6106" y="372"/>
                  </a:cubicBezTo>
                  <a:lnTo>
                    <a:pt x="229" y="9858"/>
                  </a:lnTo>
                  <a:cubicBezTo>
                    <a:pt x="-77" y="10352"/>
                    <a:pt x="-77" y="11151"/>
                    <a:pt x="229" y="11645"/>
                  </a:cubicBezTo>
                  <a:lnTo>
                    <a:pt x="6106" y="21131"/>
                  </a:lnTo>
                  <a:cubicBezTo>
                    <a:pt x="6256" y="21373"/>
                    <a:pt x="6456" y="21501"/>
                    <a:pt x="6660" y="21501"/>
                  </a:cubicBezTo>
                  <a:cubicBezTo>
                    <a:pt x="6761" y="21501"/>
                    <a:pt x="6864" y="21469"/>
                    <a:pt x="6960" y="21406"/>
                  </a:cubicBezTo>
                  <a:cubicBezTo>
                    <a:pt x="7252" y="21209"/>
                    <a:pt x="7444" y="20748"/>
                    <a:pt x="7444" y="20235"/>
                  </a:cubicBezTo>
                  <a:lnTo>
                    <a:pt x="7444" y="17075"/>
                  </a:lnTo>
                  <a:lnTo>
                    <a:pt x="14003" y="17075"/>
                  </a:lnTo>
                  <a:lnTo>
                    <a:pt x="14003" y="20235"/>
                  </a:lnTo>
                  <a:cubicBezTo>
                    <a:pt x="14003" y="20747"/>
                    <a:pt x="14194" y="21209"/>
                    <a:pt x="14487" y="21406"/>
                  </a:cubicBezTo>
                  <a:cubicBezTo>
                    <a:pt x="14584" y="21469"/>
                    <a:pt x="14686" y="21501"/>
                    <a:pt x="14787" y="21501"/>
                  </a:cubicBezTo>
                  <a:cubicBezTo>
                    <a:pt x="14990" y="21501"/>
                    <a:pt x="15191" y="21373"/>
                    <a:pt x="15341" y="21131"/>
                  </a:cubicBezTo>
                  <a:lnTo>
                    <a:pt x="21218" y="11645"/>
                  </a:lnTo>
                  <a:cubicBezTo>
                    <a:pt x="21523" y="11151"/>
                    <a:pt x="21523" y="10351"/>
                    <a:pt x="21218" y="9858"/>
                  </a:cubicBezTo>
                  <a:close/>
                  <a:moveTo>
                    <a:pt x="21218" y="9858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2" name="AutoShape 66"/>
            <p:cNvSpPr>
              <a:spLocks/>
            </p:cNvSpPr>
            <p:nvPr/>
          </p:nvSpPr>
          <p:spPr bwMode="auto">
            <a:xfrm>
              <a:off x="4868269" y="3827901"/>
              <a:ext cx="573087" cy="354013"/>
            </a:xfrm>
            <a:custGeom>
              <a:avLst/>
              <a:gdLst/>
              <a:ahLst/>
              <a:cxnLst/>
              <a:rect l="0" t="0" r="r" b="b"/>
              <a:pathLst>
                <a:path w="21447" h="21501">
                  <a:moveTo>
                    <a:pt x="21217" y="9858"/>
                  </a:moveTo>
                  <a:lnTo>
                    <a:pt x="15341" y="372"/>
                  </a:lnTo>
                  <a:cubicBezTo>
                    <a:pt x="15117" y="10"/>
                    <a:pt x="14779" y="-99"/>
                    <a:pt x="14487" y="97"/>
                  </a:cubicBezTo>
                  <a:cubicBezTo>
                    <a:pt x="14194" y="293"/>
                    <a:pt x="14002" y="754"/>
                    <a:pt x="14002" y="1266"/>
                  </a:cubicBezTo>
                  <a:lnTo>
                    <a:pt x="14002" y="4428"/>
                  </a:lnTo>
                  <a:lnTo>
                    <a:pt x="7444" y="4428"/>
                  </a:lnTo>
                  <a:lnTo>
                    <a:pt x="7444" y="1266"/>
                  </a:lnTo>
                  <a:cubicBezTo>
                    <a:pt x="7444" y="755"/>
                    <a:pt x="7253" y="293"/>
                    <a:pt x="6961" y="97"/>
                  </a:cubicBezTo>
                  <a:cubicBezTo>
                    <a:pt x="6669" y="-99"/>
                    <a:pt x="6330" y="9"/>
                    <a:pt x="6106" y="372"/>
                  </a:cubicBezTo>
                  <a:lnTo>
                    <a:pt x="230" y="9858"/>
                  </a:lnTo>
                  <a:cubicBezTo>
                    <a:pt x="-77" y="10352"/>
                    <a:pt x="-77" y="11151"/>
                    <a:pt x="230" y="11645"/>
                  </a:cubicBezTo>
                  <a:lnTo>
                    <a:pt x="6106" y="21131"/>
                  </a:lnTo>
                  <a:cubicBezTo>
                    <a:pt x="6256" y="21373"/>
                    <a:pt x="6457" y="21501"/>
                    <a:pt x="6661" y="21501"/>
                  </a:cubicBezTo>
                  <a:cubicBezTo>
                    <a:pt x="6762" y="21501"/>
                    <a:pt x="6864" y="21469"/>
                    <a:pt x="6961" y="21406"/>
                  </a:cubicBezTo>
                  <a:cubicBezTo>
                    <a:pt x="7253" y="21209"/>
                    <a:pt x="7444" y="20748"/>
                    <a:pt x="7444" y="20235"/>
                  </a:cubicBezTo>
                  <a:lnTo>
                    <a:pt x="7444" y="17075"/>
                  </a:lnTo>
                  <a:lnTo>
                    <a:pt x="14002" y="17075"/>
                  </a:lnTo>
                  <a:lnTo>
                    <a:pt x="14002" y="20235"/>
                  </a:lnTo>
                  <a:cubicBezTo>
                    <a:pt x="14002" y="20747"/>
                    <a:pt x="14194" y="21209"/>
                    <a:pt x="14488" y="21406"/>
                  </a:cubicBezTo>
                  <a:cubicBezTo>
                    <a:pt x="14584" y="21469"/>
                    <a:pt x="14686" y="21501"/>
                    <a:pt x="14787" y="21501"/>
                  </a:cubicBezTo>
                  <a:cubicBezTo>
                    <a:pt x="14991" y="21501"/>
                    <a:pt x="15191" y="21373"/>
                    <a:pt x="15341" y="21131"/>
                  </a:cubicBezTo>
                  <a:lnTo>
                    <a:pt x="21218" y="11645"/>
                  </a:lnTo>
                  <a:cubicBezTo>
                    <a:pt x="21523" y="11151"/>
                    <a:pt x="21523" y="10351"/>
                    <a:pt x="21217" y="9858"/>
                  </a:cubicBezTo>
                  <a:close/>
                  <a:moveTo>
                    <a:pt x="21217" y="9858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3" name="AutoShape 67"/>
            <p:cNvSpPr>
              <a:spLocks/>
            </p:cNvSpPr>
            <p:nvPr/>
          </p:nvSpPr>
          <p:spPr bwMode="auto">
            <a:xfrm>
              <a:off x="4667450" y="4094601"/>
              <a:ext cx="354013" cy="571500"/>
            </a:xfrm>
            <a:custGeom>
              <a:avLst/>
              <a:gdLst/>
              <a:ahLst/>
              <a:cxnLst/>
              <a:rect l="0" t="0" r="r" b="b"/>
              <a:pathLst>
                <a:path w="21501" h="21447">
                  <a:moveTo>
                    <a:pt x="9857" y="230"/>
                  </a:moveTo>
                  <a:lnTo>
                    <a:pt x="372" y="6106"/>
                  </a:lnTo>
                  <a:cubicBezTo>
                    <a:pt x="9" y="6330"/>
                    <a:pt x="-99" y="6667"/>
                    <a:pt x="97" y="6961"/>
                  </a:cubicBezTo>
                  <a:cubicBezTo>
                    <a:pt x="292" y="7253"/>
                    <a:pt x="754" y="7444"/>
                    <a:pt x="1266" y="7444"/>
                  </a:cubicBezTo>
                  <a:lnTo>
                    <a:pt x="4428" y="7444"/>
                  </a:lnTo>
                  <a:lnTo>
                    <a:pt x="4428" y="14003"/>
                  </a:lnTo>
                  <a:lnTo>
                    <a:pt x="1266" y="14003"/>
                  </a:lnTo>
                  <a:cubicBezTo>
                    <a:pt x="754" y="14003"/>
                    <a:pt x="292" y="14194"/>
                    <a:pt x="97" y="14487"/>
                  </a:cubicBezTo>
                  <a:cubicBezTo>
                    <a:pt x="-99" y="14779"/>
                    <a:pt x="8" y="15117"/>
                    <a:pt x="372" y="15341"/>
                  </a:cubicBezTo>
                  <a:lnTo>
                    <a:pt x="9857" y="21218"/>
                  </a:lnTo>
                  <a:cubicBezTo>
                    <a:pt x="10351" y="21524"/>
                    <a:pt x="11151" y="21524"/>
                    <a:pt x="11646" y="21218"/>
                  </a:cubicBezTo>
                  <a:lnTo>
                    <a:pt x="21130" y="15341"/>
                  </a:lnTo>
                  <a:cubicBezTo>
                    <a:pt x="21373" y="15191"/>
                    <a:pt x="21501" y="14990"/>
                    <a:pt x="21501" y="14787"/>
                  </a:cubicBezTo>
                  <a:cubicBezTo>
                    <a:pt x="21501" y="14686"/>
                    <a:pt x="21469" y="14584"/>
                    <a:pt x="21405" y="14487"/>
                  </a:cubicBezTo>
                  <a:cubicBezTo>
                    <a:pt x="21209" y="14195"/>
                    <a:pt x="20748" y="14003"/>
                    <a:pt x="20236" y="14003"/>
                  </a:cubicBezTo>
                  <a:lnTo>
                    <a:pt x="17075" y="14003"/>
                  </a:lnTo>
                  <a:lnTo>
                    <a:pt x="17075" y="7444"/>
                  </a:lnTo>
                  <a:lnTo>
                    <a:pt x="20236" y="7444"/>
                  </a:lnTo>
                  <a:cubicBezTo>
                    <a:pt x="20748" y="7444"/>
                    <a:pt x="21209" y="7254"/>
                    <a:pt x="21405" y="6961"/>
                  </a:cubicBezTo>
                  <a:cubicBezTo>
                    <a:pt x="21469" y="6863"/>
                    <a:pt x="21501" y="6761"/>
                    <a:pt x="21501" y="6660"/>
                  </a:cubicBezTo>
                  <a:cubicBezTo>
                    <a:pt x="21501" y="6457"/>
                    <a:pt x="21373" y="6256"/>
                    <a:pt x="21130" y="6106"/>
                  </a:cubicBezTo>
                  <a:lnTo>
                    <a:pt x="11646" y="230"/>
                  </a:lnTo>
                  <a:cubicBezTo>
                    <a:pt x="11151" y="-76"/>
                    <a:pt x="10351" y="-76"/>
                    <a:pt x="9857" y="230"/>
                  </a:cubicBezTo>
                  <a:close/>
                  <a:moveTo>
                    <a:pt x="9857" y="230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6700476" y="2827840"/>
            <a:ext cx="438044" cy="332361"/>
            <a:chOff x="-1283168" y="4033260"/>
            <a:chExt cx="1104917" cy="838344"/>
          </a:xfrm>
        </p:grpSpPr>
        <p:sp>
          <p:nvSpPr>
            <p:cNvPr id="305" name="AutoShape 23"/>
            <p:cNvSpPr>
              <a:spLocks/>
            </p:cNvSpPr>
            <p:nvPr/>
          </p:nvSpPr>
          <p:spPr bwMode="auto">
            <a:xfrm>
              <a:off x="-1283168" y="4033260"/>
              <a:ext cx="744682" cy="825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620" y="1642"/>
                  </a:moveTo>
                  <a:lnTo>
                    <a:pt x="9134" y="1642"/>
                  </a:lnTo>
                  <a:cubicBezTo>
                    <a:pt x="9108" y="1616"/>
                    <a:pt x="9082" y="1589"/>
                    <a:pt x="9055" y="1561"/>
                  </a:cubicBezTo>
                  <a:cubicBezTo>
                    <a:pt x="8482" y="977"/>
                    <a:pt x="7524" y="0"/>
                    <a:pt x="5768" y="0"/>
                  </a:cubicBezTo>
                  <a:lnTo>
                    <a:pt x="1979" y="0"/>
                  </a:lnTo>
                  <a:cubicBezTo>
                    <a:pt x="888" y="0"/>
                    <a:pt x="0" y="801"/>
                    <a:pt x="0" y="1786"/>
                  </a:cubicBezTo>
                  <a:lnTo>
                    <a:pt x="0" y="19815"/>
                  </a:lnTo>
                  <a:cubicBezTo>
                    <a:pt x="0" y="20799"/>
                    <a:pt x="888" y="21600"/>
                    <a:pt x="1979" y="21600"/>
                  </a:cubicBezTo>
                  <a:lnTo>
                    <a:pt x="19621" y="21600"/>
                  </a:lnTo>
                  <a:cubicBezTo>
                    <a:pt x="20712" y="21600"/>
                    <a:pt x="21600" y="20799"/>
                    <a:pt x="21600" y="19815"/>
                  </a:cubicBezTo>
                  <a:lnTo>
                    <a:pt x="21600" y="3427"/>
                  </a:lnTo>
                  <a:cubicBezTo>
                    <a:pt x="21600" y="2443"/>
                    <a:pt x="20712" y="1642"/>
                    <a:pt x="19620" y="1642"/>
                  </a:cubicBezTo>
                  <a:close/>
                  <a:moveTo>
                    <a:pt x="19620" y="1642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306" name="Group 121"/>
            <p:cNvGrpSpPr/>
            <p:nvPr/>
          </p:nvGrpSpPr>
          <p:grpSpPr>
            <a:xfrm>
              <a:off x="-1276513" y="4223615"/>
              <a:ext cx="1098262" cy="647989"/>
              <a:chOff x="3429000" y="3124200"/>
              <a:chExt cx="1208088" cy="712788"/>
            </a:xfrm>
          </p:grpSpPr>
          <p:sp>
            <p:nvSpPr>
              <p:cNvPr id="307" name="AutoShape 24"/>
              <p:cNvSpPr>
                <a:spLocks/>
              </p:cNvSpPr>
              <p:nvPr/>
            </p:nvSpPr>
            <p:spPr bwMode="auto">
              <a:xfrm>
                <a:off x="3429000" y="3124200"/>
                <a:ext cx="957263" cy="712788"/>
              </a:xfrm>
              <a:custGeom>
                <a:avLst/>
                <a:gdLst/>
                <a:ahLst/>
                <a:cxnLst/>
                <a:rect l="0" t="0" r="r" b="b"/>
                <a:pathLst>
                  <a:path w="21494" h="21600">
                    <a:moveTo>
                      <a:pt x="21239" y="607"/>
                    </a:moveTo>
                    <a:cubicBezTo>
                      <a:pt x="21011" y="221"/>
                      <a:pt x="20657" y="0"/>
                      <a:pt x="20267" y="0"/>
                    </a:cubicBezTo>
                    <a:lnTo>
                      <a:pt x="4649" y="0"/>
                    </a:lnTo>
                    <a:cubicBezTo>
                      <a:pt x="3934" y="0"/>
                      <a:pt x="3248" y="736"/>
                      <a:pt x="3088" y="1676"/>
                    </a:cubicBezTo>
                    <a:lnTo>
                      <a:pt x="35" y="19580"/>
                    </a:lnTo>
                    <a:cubicBezTo>
                      <a:pt x="-53" y="20092"/>
                      <a:pt x="28" y="20607"/>
                      <a:pt x="255" y="20993"/>
                    </a:cubicBezTo>
                    <a:cubicBezTo>
                      <a:pt x="483" y="21379"/>
                      <a:pt x="837" y="21600"/>
                      <a:pt x="1227" y="21600"/>
                    </a:cubicBezTo>
                    <a:lnTo>
                      <a:pt x="16846" y="21600"/>
                    </a:lnTo>
                    <a:cubicBezTo>
                      <a:pt x="17561" y="21600"/>
                      <a:pt x="18246" y="20864"/>
                      <a:pt x="18407" y="19924"/>
                    </a:cubicBezTo>
                    <a:lnTo>
                      <a:pt x="21459" y="2020"/>
                    </a:lnTo>
                    <a:cubicBezTo>
                      <a:pt x="21547" y="1508"/>
                      <a:pt x="21466" y="993"/>
                      <a:pt x="21239" y="607"/>
                    </a:cubicBezTo>
                    <a:close/>
                    <a:moveTo>
                      <a:pt x="21239" y="607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08" name="AutoShape 25"/>
              <p:cNvSpPr>
                <a:spLocks/>
              </p:cNvSpPr>
              <p:nvPr/>
            </p:nvSpPr>
            <p:spPr bwMode="auto">
              <a:xfrm>
                <a:off x="3441700" y="3251200"/>
                <a:ext cx="1077913" cy="585788"/>
              </a:xfrm>
              <a:custGeom>
                <a:avLst/>
                <a:gdLst/>
                <a:ahLst/>
                <a:cxnLst/>
                <a:rect l="0" t="0" r="r" b="b"/>
                <a:pathLst>
                  <a:path w="21509" h="21600">
                    <a:moveTo>
                      <a:pt x="21389" y="803"/>
                    </a:moveTo>
                    <a:cubicBezTo>
                      <a:pt x="21223" y="293"/>
                      <a:pt x="20914" y="0"/>
                      <a:pt x="20540" y="0"/>
                    </a:cubicBezTo>
                    <a:lnTo>
                      <a:pt x="6662" y="0"/>
                    </a:lnTo>
                    <a:cubicBezTo>
                      <a:pt x="6073" y="0"/>
                      <a:pt x="5419" y="724"/>
                      <a:pt x="5142" y="1685"/>
                    </a:cubicBezTo>
                    <a:lnTo>
                      <a:pt x="136" y="19036"/>
                    </a:lnTo>
                    <a:cubicBezTo>
                      <a:pt x="-39" y="19645"/>
                      <a:pt x="-45" y="20287"/>
                      <a:pt x="121" y="20797"/>
                    </a:cubicBezTo>
                    <a:cubicBezTo>
                      <a:pt x="287" y="21307"/>
                      <a:pt x="596" y="21600"/>
                      <a:pt x="970" y="21600"/>
                    </a:cubicBezTo>
                    <a:lnTo>
                      <a:pt x="14849" y="21600"/>
                    </a:lnTo>
                    <a:cubicBezTo>
                      <a:pt x="15438" y="21600"/>
                      <a:pt x="16092" y="20875"/>
                      <a:pt x="16369" y="19915"/>
                    </a:cubicBezTo>
                    <a:lnTo>
                      <a:pt x="21374" y="2564"/>
                    </a:lnTo>
                    <a:cubicBezTo>
                      <a:pt x="21550" y="1956"/>
                      <a:pt x="21555" y="1314"/>
                      <a:pt x="21389" y="803"/>
                    </a:cubicBezTo>
                    <a:close/>
                    <a:moveTo>
                      <a:pt x="21389" y="803"/>
                    </a:moveTo>
                  </a:path>
                </a:pathLst>
              </a:custGeom>
              <a:solidFill>
                <a:srgbClr val="BCB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09" name="AutoShape 26"/>
              <p:cNvSpPr>
                <a:spLocks/>
              </p:cNvSpPr>
              <p:nvPr/>
            </p:nvSpPr>
            <p:spPr bwMode="auto">
              <a:xfrm>
                <a:off x="3441700" y="3378200"/>
                <a:ext cx="1195388" cy="454025"/>
              </a:xfrm>
              <a:custGeom>
                <a:avLst/>
                <a:gdLst/>
                <a:ahLst/>
                <a:cxnLst/>
                <a:rect l="0" t="0" r="r" b="b"/>
                <a:pathLst>
                  <a:path w="21428" h="21600">
                    <a:moveTo>
                      <a:pt x="21384" y="1109"/>
                    </a:moveTo>
                    <a:cubicBezTo>
                      <a:pt x="21333" y="776"/>
                      <a:pt x="21157" y="0"/>
                      <a:pt x="20638" y="0"/>
                    </a:cubicBezTo>
                    <a:lnTo>
                      <a:pt x="8180" y="0"/>
                    </a:lnTo>
                    <a:cubicBezTo>
                      <a:pt x="7701" y="0"/>
                      <a:pt x="7082" y="671"/>
                      <a:pt x="6739" y="1560"/>
                    </a:cubicBezTo>
                    <a:lnTo>
                      <a:pt x="286" y="18312"/>
                    </a:lnTo>
                    <a:cubicBezTo>
                      <a:pt x="-86" y="19277"/>
                      <a:pt x="-7" y="20157"/>
                      <a:pt x="44" y="20491"/>
                    </a:cubicBezTo>
                    <a:cubicBezTo>
                      <a:pt x="95" y="20824"/>
                      <a:pt x="271" y="21600"/>
                      <a:pt x="790" y="21600"/>
                    </a:cubicBezTo>
                    <a:lnTo>
                      <a:pt x="13248" y="21600"/>
                    </a:lnTo>
                    <a:cubicBezTo>
                      <a:pt x="13727" y="21600"/>
                      <a:pt x="14347" y="20929"/>
                      <a:pt x="14689" y="20040"/>
                    </a:cubicBezTo>
                    <a:lnTo>
                      <a:pt x="21142" y="3288"/>
                    </a:lnTo>
                    <a:cubicBezTo>
                      <a:pt x="21514" y="2323"/>
                      <a:pt x="21435" y="1443"/>
                      <a:pt x="21384" y="1109"/>
                    </a:cubicBezTo>
                    <a:close/>
                    <a:moveTo>
                      <a:pt x="21384" y="1109"/>
                    </a:move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grpSp>
        <p:nvGrpSpPr>
          <p:cNvPr id="310" name="Group 309"/>
          <p:cNvGrpSpPr>
            <a:grpSpLocks noChangeAspect="1"/>
          </p:cNvGrpSpPr>
          <p:nvPr/>
        </p:nvGrpSpPr>
        <p:grpSpPr>
          <a:xfrm>
            <a:off x="6666423" y="3372120"/>
            <a:ext cx="506151" cy="226682"/>
            <a:chOff x="9690444" y="2032000"/>
            <a:chExt cx="1429214" cy="640080"/>
          </a:xfrm>
        </p:grpSpPr>
        <p:sp>
          <p:nvSpPr>
            <p:cNvPr id="311" name="AutoShape 14"/>
            <p:cNvSpPr>
              <a:spLocks/>
            </p:cNvSpPr>
            <p:nvPr/>
          </p:nvSpPr>
          <p:spPr bwMode="auto">
            <a:xfrm>
              <a:off x="10145299" y="2032000"/>
              <a:ext cx="223469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769" y="10800"/>
                  </a:moveTo>
                  <a:cubicBezTo>
                    <a:pt x="10769" y="16167"/>
                    <a:pt x="7068" y="21600"/>
                    <a:pt x="0" y="21600"/>
                  </a:cubicBezTo>
                  <a:lnTo>
                    <a:pt x="20624" y="21600"/>
                  </a:lnTo>
                  <a:cubicBezTo>
                    <a:pt x="20959" y="21600"/>
                    <a:pt x="21282" y="21584"/>
                    <a:pt x="21600" y="21561"/>
                  </a:cubicBezTo>
                  <a:cubicBezTo>
                    <a:pt x="15173" y="21082"/>
                    <a:pt x="11813" y="15913"/>
                    <a:pt x="11813" y="10800"/>
                  </a:cubicBezTo>
                  <a:cubicBezTo>
                    <a:pt x="11813" y="5687"/>
                    <a:pt x="15174" y="518"/>
                    <a:pt x="21600" y="40"/>
                  </a:cubicBezTo>
                  <a:cubicBezTo>
                    <a:pt x="21282" y="16"/>
                    <a:pt x="20959" y="0"/>
                    <a:pt x="20624" y="0"/>
                  </a:cubicBezTo>
                  <a:lnTo>
                    <a:pt x="0" y="0"/>
                  </a:lnTo>
                  <a:cubicBezTo>
                    <a:pt x="7069" y="0"/>
                    <a:pt x="10769" y="5433"/>
                    <a:pt x="10769" y="10800"/>
                  </a:cubicBezTo>
                  <a:close/>
                  <a:moveTo>
                    <a:pt x="10769" y="10800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AutoShape 15"/>
            <p:cNvSpPr>
              <a:spLocks/>
            </p:cNvSpPr>
            <p:nvPr/>
          </p:nvSpPr>
          <p:spPr bwMode="auto">
            <a:xfrm>
              <a:off x="10041837" y="2032000"/>
              <a:ext cx="221874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66" y="68"/>
                  </a:moveTo>
                  <a:cubicBezTo>
                    <a:pt x="3244" y="705"/>
                    <a:pt x="0" y="5781"/>
                    <a:pt x="0" y="10800"/>
                  </a:cubicBezTo>
                  <a:cubicBezTo>
                    <a:pt x="0" y="15819"/>
                    <a:pt x="3244" y="20895"/>
                    <a:pt x="9466" y="21533"/>
                  </a:cubicBezTo>
                  <a:cubicBezTo>
                    <a:pt x="9896" y="21576"/>
                    <a:pt x="10340" y="21600"/>
                    <a:pt x="10802" y="21600"/>
                  </a:cubicBezTo>
                  <a:cubicBezTo>
                    <a:pt x="17890" y="21600"/>
                    <a:pt x="21600" y="16167"/>
                    <a:pt x="21600" y="10800"/>
                  </a:cubicBezTo>
                  <a:cubicBezTo>
                    <a:pt x="21600" y="5434"/>
                    <a:pt x="17890" y="0"/>
                    <a:pt x="10802" y="0"/>
                  </a:cubicBezTo>
                  <a:cubicBezTo>
                    <a:pt x="10340" y="0"/>
                    <a:pt x="9896" y="24"/>
                    <a:pt x="9466" y="68"/>
                  </a:cubicBezTo>
                  <a:close/>
                  <a:moveTo>
                    <a:pt x="9466" y="68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AutoShape 17"/>
            <p:cNvSpPr>
              <a:spLocks/>
            </p:cNvSpPr>
            <p:nvPr/>
          </p:nvSpPr>
          <p:spPr bwMode="auto">
            <a:xfrm>
              <a:off x="10372465" y="2032000"/>
              <a:ext cx="223469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769" y="10800"/>
                  </a:moveTo>
                  <a:cubicBezTo>
                    <a:pt x="10769" y="16167"/>
                    <a:pt x="7068" y="21600"/>
                    <a:pt x="0" y="21600"/>
                  </a:cubicBezTo>
                  <a:lnTo>
                    <a:pt x="20625" y="21600"/>
                  </a:lnTo>
                  <a:cubicBezTo>
                    <a:pt x="20960" y="21600"/>
                    <a:pt x="21282" y="21584"/>
                    <a:pt x="21600" y="21561"/>
                  </a:cubicBezTo>
                  <a:cubicBezTo>
                    <a:pt x="15172" y="21082"/>
                    <a:pt x="11813" y="15913"/>
                    <a:pt x="11813" y="10800"/>
                  </a:cubicBezTo>
                  <a:cubicBezTo>
                    <a:pt x="11813" y="5687"/>
                    <a:pt x="15173" y="518"/>
                    <a:pt x="21600" y="40"/>
                  </a:cubicBezTo>
                  <a:cubicBezTo>
                    <a:pt x="21282" y="16"/>
                    <a:pt x="20960" y="0"/>
                    <a:pt x="20625" y="0"/>
                  </a:cubicBezTo>
                  <a:lnTo>
                    <a:pt x="0" y="0"/>
                  </a:lnTo>
                  <a:cubicBezTo>
                    <a:pt x="7068" y="0"/>
                    <a:pt x="10769" y="5433"/>
                    <a:pt x="10769" y="10800"/>
                  </a:cubicBezTo>
                  <a:close/>
                  <a:moveTo>
                    <a:pt x="10769" y="10800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AutoShape 18"/>
            <p:cNvSpPr>
              <a:spLocks/>
            </p:cNvSpPr>
            <p:nvPr/>
          </p:nvSpPr>
          <p:spPr bwMode="auto">
            <a:xfrm>
              <a:off x="10264820" y="2032000"/>
              <a:ext cx="221874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66" y="68"/>
                  </a:moveTo>
                  <a:cubicBezTo>
                    <a:pt x="3244" y="705"/>
                    <a:pt x="0" y="5781"/>
                    <a:pt x="0" y="10800"/>
                  </a:cubicBezTo>
                  <a:cubicBezTo>
                    <a:pt x="0" y="15819"/>
                    <a:pt x="3244" y="20895"/>
                    <a:pt x="9466" y="21533"/>
                  </a:cubicBezTo>
                  <a:cubicBezTo>
                    <a:pt x="9894" y="21576"/>
                    <a:pt x="10340" y="21600"/>
                    <a:pt x="10802" y="21600"/>
                  </a:cubicBezTo>
                  <a:cubicBezTo>
                    <a:pt x="17890" y="21600"/>
                    <a:pt x="21600" y="16167"/>
                    <a:pt x="21600" y="10800"/>
                  </a:cubicBezTo>
                  <a:cubicBezTo>
                    <a:pt x="21600" y="5434"/>
                    <a:pt x="17890" y="0"/>
                    <a:pt x="10802" y="0"/>
                  </a:cubicBezTo>
                  <a:cubicBezTo>
                    <a:pt x="10340" y="0"/>
                    <a:pt x="9894" y="24"/>
                    <a:pt x="9466" y="68"/>
                  </a:cubicBezTo>
                  <a:close/>
                  <a:moveTo>
                    <a:pt x="9466" y="68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AutoShape 20"/>
            <p:cNvSpPr>
              <a:spLocks/>
            </p:cNvSpPr>
            <p:nvPr/>
          </p:nvSpPr>
          <p:spPr bwMode="auto">
            <a:xfrm>
              <a:off x="10584046" y="2032000"/>
              <a:ext cx="223469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768" y="10800"/>
                  </a:moveTo>
                  <a:cubicBezTo>
                    <a:pt x="10768" y="16167"/>
                    <a:pt x="7068" y="21600"/>
                    <a:pt x="0" y="21600"/>
                  </a:cubicBezTo>
                  <a:lnTo>
                    <a:pt x="20624" y="21600"/>
                  </a:lnTo>
                  <a:cubicBezTo>
                    <a:pt x="20959" y="21600"/>
                    <a:pt x="21282" y="21584"/>
                    <a:pt x="21600" y="21561"/>
                  </a:cubicBezTo>
                  <a:cubicBezTo>
                    <a:pt x="15172" y="21082"/>
                    <a:pt x="11813" y="15913"/>
                    <a:pt x="11813" y="10800"/>
                  </a:cubicBezTo>
                  <a:cubicBezTo>
                    <a:pt x="11813" y="5687"/>
                    <a:pt x="15173" y="518"/>
                    <a:pt x="21600" y="40"/>
                  </a:cubicBezTo>
                  <a:cubicBezTo>
                    <a:pt x="21282" y="16"/>
                    <a:pt x="20959" y="0"/>
                    <a:pt x="20624" y="0"/>
                  </a:cubicBezTo>
                  <a:lnTo>
                    <a:pt x="0" y="0"/>
                  </a:lnTo>
                  <a:cubicBezTo>
                    <a:pt x="7068" y="0"/>
                    <a:pt x="10768" y="5433"/>
                    <a:pt x="10768" y="10800"/>
                  </a:cubicBezTo>
                  <a:close/>
                  <a:moveTo>
                    <a:pt x="10768" y="10800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AutoShape 21"/>
            <p:cNvSpPr>
              <a:spLocks/>
            </p:cNvSpPr>
            <p:nvPr/>
          </p:nvSpPr>
          <p:spPr bwMode="auto">
            <a:xfrm>
              <a:off x="10480849" y="2032000"/>
              <a:ext cx="221874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67" y="68"/>
                  </a:moveTo>
                  <a:cubicBezTo>
                    <a:pt x="3244" y="705"/>
                    <a:pt x="0" y="5781"/>
                    <a:pt x="0" y="10800"/>
                  </a:cubicBezTo>
                  <a:cubicBezTo>
                    <a:pt x="0" y="15819"/>
                    <a:pt x="3244" y="20895"/>
                    <a:pt x="9467" y="21533"/>
                  </a:cubicBezTo>
                  <a:cubicBezTo>
                    <a:pt x="9896" y="21576"/>
                    <a:pt x="10340" y="21600"/>
                    <a:pt x="10802" y="21600"/>
                  </a:cubicBezTo>
                  <a:cubicBezTo>
                    <a:pt x="17890" y="21600"/>
                    <a:pt x="21600" y="16167"/>
                    <a:pt x="21600" y="10800"/>
                  </a:cubicBezTo>
                  <a:cubicBezTo>
                    <a:pt x="21600" y="5434"/>
                    <a:pt x="17890" y="0"/>
                    <a:pt x="10802" y="0"/>
                  </a:cubicBezTo>
                  <a:cubicBezTo>
                    <a:pt x="10340" y="0"/>
                    <a:pt x="9896" y="24"/>
                    <a:pt x="9467" y="68"/>
                  </a:cubicBezTo>
                  <a:close/>
                  <a:moveTo>
                    <a:pt x="9467" y="68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AutoShape 22"/>
            <p:cNvSpPr>
              <a:spLocks/>
            </p:cNvSpPr>
            <p:nvPr/>
          </p:nvSpPr>
          <p:spPr bwMode="auto">
            <a:xfrm>
              <a:off x="10698973" y="2032000"/>
              <a:ext cx="221874" cy="6400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816" y="40"/>
                  </a:moveTo>
                  <a:cubicBezTo>
                    <a:pt x="3369" y="518"/>
                    <a:pt x="0" y="5687"/>
                    <a:pt x="0" y="10800"/>
                  </a:cubicBezTo>
                  <a:cubicBezTo>
                    <a:pt x="0" y="15913"/>
                    <a:pt x="3370" y="21082"/>
                    <a:pt x="9816" y="21561"/>
                  </a:cubicBezTo>
                  <a:cubicBezTo>
                    <a:pt x="10142" y="21584"/>
                    <a:pt x="10464" y="21600"/>
                    <a:pt x="10798" y="21600"/>
                  </a:cubicBezTo>
                  <a:cubicBezTo>
                    <a:pt x="17890" y="21600"/>
                    <a:pt x="21600" y="16167"/>
                    <a:pt x="21600" y="10800"/>
                  </a:cubicBezTo>
                  <a:cubicBezTo>
                    <a:pt x="21600" y="5434"/>
                    <a:pt x="17890" y="0"/>
                    <a:pt x="10798" y="0"/>
                  </a:cubicBezTo>
                  <a:cubicBezTo>
                    <a:pt x="10464" y="0"/>
                    <a:pt x="10140" y="16"/>
                    <a:pt x="9816" y="40"/>
                  </a:cubicBezTo>
                  <a:close/>
                  <a:moveTo>
                    <a:pt x="9816" y="40"/>
                  </a:moveTo>
                </a:path>
              </a:pathLst>
            </a:custGeom>
            <a:solidFill>
              <a:srgbClr val="E6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AutoShape 23"/>
            <p:cNvSpPr>
              <a:spLocks/>
            </p:cNvSpPr>
            <p:nvPr/>
          </p:nvSpPr>
          <p:spPr bwMode="auto">
            <a:xfrm>
              <a:off x="10817974" y="2223545"/>
              <a:ext cx="301684" cy="250605"/>
            </a:xfrm>
            <a:custGeom>
              <a:avLst/>
              <a:gdLst/>
              <a:ahLst/>
              <a:cxnLst/>
              <a:rect l="0" t="0" r="r" b="b"/>
              <a:pathLst>
                <a:path w="21455" h="21458">
                  <a:moveTo>
                    <a:pt x="21020" y="9465"/>
                  </a:moveTo>
                  <a:lnTo>
                    <a:pt x="13600" y="524"/>
                  </a:lnTo>
                  <a:cubicBezTo>
                    <a:pt x="13175" y="13"/>
                    <a:pt x="12539" y="-142"/>
                    <a:pt x="11979" y="137"/>
                  </a:cubicBezTo>
                  <a:cubicBezTo>
                    <a:pt x="11427" y="410"/>
                    <a:pt x="11066" y="1065"/>
                    <a:pt x="11066" y="1789"/>
                  </a:cubicBezTo>
                  <a:lnTo>
                    <a:pt x="11066" y="4470"/>
                  </a:lnTo>
                  <a:lnTo>
                    <a:pt x="1485" y="4470"/>
                  </a:lnTo>
                  <a:cubicBezTo>
                    <a:pt x="663" y="4470"/>
                    <a:pt x="0" y="5269"/>
                    <a:pt x="0" y="6257"/>
                  </a:cubicBezTo>
                  <a:lnTo>
                    <a:pt x="0" y="15198"/>
                  </a:lnTo>
                  <a:cubicBezTo>
                    <a:pt x="0" y="16183"/>
                    <a:pt x="662" y="16988"/>
                    <a:pt x="1485" y="16988"/>
                  </a:cubicBezTo>
                  <a:lnTo>
                    <a:pt x="11066" y="16988"/>
                  </a:lnTo>
                  <a:lnTo>
                    <a:pt x="11066" y="19670"/>
                  </a:lnTo>
                  <a:cubicBezTo>
                    <a:pt x="11066" y="20395"/>
                    <a:pt x="11426" y="21044"/>
                    <a:pt x="11979" y="21320"/>
                  </a:cubicBezTo>
                  <a:cubicBezTo>
                    <a:pt x="12166" y="21413"/>
                    <a:pt x="12360" y="21458"/>
                    <a:pt x="12551" y="21458"/>
                  </a:cubicBezTo>
                  <a:cubicBezTo>
                    <a:pt x="12936" y="21458"/>
                    <a:pt x="13316" y="21275"/>
                    <a:pt x="13600" y="20935"/>
                  </a:cubicBezTo>
                  <a:lnTo>
                    <a:pt x="21020" y="11994"/>
                  </a:lnTo>
                  <a:cubicBezTo>
                    <a:pt x="21600" y="11296"/>
                    <a:pt x="21600" y="10165"/>
                    <a:pt x="21020" y="9465"/>
                  </a:cubicBezTo>
                  <a:close/>
                  <a:moveTo>
                    <a:pt x="21020" y="9465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AutoShape 24"/>
            <p:cNvSpPr>
              <a:spLocks/>
            </p:cNvSpPr>
            <p:nvPr/>
          </p:nvSpPr>
          <p:spPr bwMode="auto">
            <a:xfrm>
              <a:off x="9690444" y="2223545"/>
              <a:ext cx="301684" cy="250605"/>
            </a:xfrm>
            <a:custGeom>
              <a:avLst/>
              <a:gdLst/>
              <a:ahLst/>
              <a:cxnLst/>
              <a:rect l="0" t="0" r="r" b="b"/>
              <a:pathLst>
                <a:path w="21455" h="21458">
                  <a:moveTo>
                    <a:pt x="21021" y="9465"/>
                  </a:moveTo>
                  <a:lnTo>
                    <a:pt x="13600" y="524"/>
                  </a:lnTo>
                  <a:cubicBezTo>
                    <a:pt x="13175" y="13"/>
                    <a:pt x="12538" y="-142"/>
                    <a:pt x="11981" y="137"/>
                  </a:cubicBezTo>
                  <a:cubicBezTo>
                    <a:pt x="11427" y="410"/>
                    <a:pt x="11065" y="1065"/>
                    <a:pt x="11065" y="1789"/>
                  </a:cubicBezTo>
                  <a:lnTo>
                    <a:pt x="11065" y="4470"/>
                  </a:lnTo>
                  <a:lnTo>
                    <a:pt x="1486" y="4470"/>
                  </a:lnTo>
                  <a:cubicBezTo>
                    <a:pt x="663" y="4470"/>
                    <a:pt x="0" y="5269"/>
                    <a:pt x="0" y="6257"/>
                  </a:cubicBezTo>
                  <a:lnTo>
                    <a:pt x="0" y="15198"/>
                  </a:lnTo>
                  <a:cubicBezTo>
                    <a:pt x="0" y="16183"/>
                    <a:pt x="662" y="16988"/>
                    <a:pt x="1486" y="16988"/>
                  </a:cubicBezTo>
                  <a:lnTo>
                    <a:pt x="11065" y="16988"/>
                  </a:lnTo>
                  <a:lnTo>
                    <a:pt x="11065" y="19670"/>
                  </a:lnTo>
                  <a:cubicBezTo>
                    <a:pt x="11065" y="20395"/>
                    <a:pt x="11426" y="21044"/>
                    <a:pt x="11981" y="21320"/>
                  </a:cubicBezTo>
                  <a:cubicBezTo>
                    <a:pt x="12166" y="21413"/>
                    <a:pt x="12359" y="21458"/>
                    <a:pt x="12550" y="21458"/>
                  </a:cubicBezTo>
                  <a:cubicBezTo>
                    <a:pt x="12938" y="21458"/>
                    <a:pt x="13315" y="21275"/>
                    <a:pt x="13600" y="20935"/>
                  </a:cubicBezTo>
                  <a:lnTo>
                    <a:pt x="21021" y="11994"/>
                  </a:lnTo>
                  <a:cubicBezTo>
                    <a:pt x="21600" y="11296"/>
                    <a:pt x="21600" y="10165"/>
                    <a:pt x="21021" y="9465"/>
                  </a:cubicBezTo>
                  <a:close/>
                  <a:moveTo>
                    <a:pt x="21021" y="9465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1" name="Rectangle 58"/>
          <p:cNvSpPr>
            <a:spLocks noChangeArrowheads="1"/>
          </p:cNvSpPr>
          <p:nvPr/>
        </p:nvSpPr>
        <p:spPr bwMode="gray">
          <a:xfrm>
            <a:off x="1879656" y="4295978"/>
            <a:ext cx="756000" cy="27530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Connector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73" name="Rectangle 58"/>
          <p:cNvSpPr>
            <a:spLocks noChangeArrowheads="1"/>
          </p:cNvSpPr>
          <p:nvPr/>
        </p:nvSpPr>
        <p:spPr bwMode="gray">
          <a:xfrm>
            <a:off x="6541498" y="4295978"/>
            <a:ext cx="756000" cy="27530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Connector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82143" y="5265056"/>
            <a:ext cx="511629" cy="228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Prompt:$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4724400" y="5265056"/>
            <a:ext cx="511629" cy="228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SNMP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4811486" y="1658938"/>
            <a:ext cx="511629" cy="228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Prompt:$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33375" y="4548249"/>
            <a:ext cx="8478837" cy="1627126"/>
          </a:xfrm>
        </p:spPr>
        <p:txBody>
          <a:bodyPr/>
          <a:lstStyle/>
          <a:p>
            <a:r>
              <a:rPr lang="en-IN" dirty="0" smtClean="0"/>
              <a:t>An architecture in which the activity is driven by </a:t>
            </a:r>
            <a:r>
              <a:rPr lang="en-IN" b="1" dirty="0" smtClean="0">
                <a:solidFill>
                  <a:schemeClr val="accent1"/>
                </a:solidFill>
              </a:rPr>
              <a:t>changes in state</a:t>
            </a:r>
            <a:r>
              <a:rPr lang="en-IN" dirty="0" smtClean="0"/>
              <a:t> within an environment.</a:t>
            </a:r>
          </a:p>
          <a:p>
            <a:r>
              <a:rPr lang="en-IN" dirty="0" smtClean="0"/>
              <a:t>Events </a:t>
            </a:r>
            <a:r>
              <a:rPr lang="en-IN" b="1" dirty="0" smtClean="0">
                <a:solidFill>
                  <a:schemeClr val="accent1"/>
                </a:solidFill>
              </a:rPr>
              <a:t>drive</a:t>
            </a:r>
            <a:r>
              <a:rPr lang="en-IN" dirty="0" smtClean="0"/>
              <a:t> the execution of logic.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80967" y="1332373"/>
            <a:ext cx="352822" cy="2628000"/>
          </a:xfrm>
          <a:prstGeom prst="rect">
            <a:avLst/>
          </a:prstGeom>
          <a:noFill/>
          <a:ln w="127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200"/>
            <a:r>
              <a:rPr lang="en-CA" sz="1200" b="1" dirty="0" smtClean="0">
                <a:solidFill>
                  <a:schemeClr val="tx1"/>
                </a:solidFill>
                <a:latin typeface="Arial"/>
                <a:cs typeface="Arial"/>
              </a:rPr>
              <a:t>Event Sources (Producers)</a:t>
            </a:r>
            <a:endParaRPr lang="en-CA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92063" y="1332373"/>
            <a:ext cx="352822" cy="2628000"/>
          </a:xfrm>
          <a:prstGeom prst="rect">
            <a:avLst/>
          </a:prstGeom>
          <a:noFill/>
          <a:ln w="127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defTabSz="457200"/>
            <a:r>
              <a:rPr lang="en-CA" sz="1200" b="1" dirty="0" smtClean="0">
                <a:solidFill>
                  <a:schemeClr val="tx1"/>
                </a:solidFill>
                <a:latin typeface="Arial"/>
                <a:cs typeface="Arial"/>
              </a:rPr>
              <a:t>Detected Situations (Consumers)</a:t>
            </a:r>
            <a:endParaRPr lang="en-CA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39752" y="1332373"/>
            <a:ext cx="352822" cy="2628000"/>
          </a:xfrm>
          <a:prstGeom prst="rect">
            <a:avLst/>
          </a:prstGeom>
          <a:noFill/>
          <a:ln w="127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200"/>
            <a:r>
              <a:rPr lang="en-CA" sz="1200" b="1" dirty="0" smtClean="0">
                <a:solidFill>
                  <a:schemeClr val="tx1"/>
                </a:solidFill>
                <a:latin typeface="Arial"/>
                <a:cs typeface="Arial"/>
              </a:rPr>
              <a:t>Integration/Direct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833277" y="1332373"/>
            <a:ext cx="352822" cy="2628000"/>
          </a:xfrm>
          <a:prstGeom prst="rect">
            <a:avLst/>
          </a:prstGeom>
          <a:noFill/>
          <a:ln w="127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defTabSz="457200"/>
            <a:r>
              <a:rPr lang="en-CA" sz="1200" b="1" dirty="0" smtClean="0">
                <a:solidFill>
                  <a:schemeClr val="tx1"/>
                </a:solidFill>
                <a:latin typeface="Arial"/>
                <a:cs typeface="Arial"/>
              </a:rPr>
              <a:t>Integration/Direct</a:t>
            </a:r>
            <a:endParaRPr lang="en-CA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98537" y="1332373"/>
            <a:ext cx="1128777" cy="262800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40867" y="1390097"/>
            <a:ext cx="1044116" cy="48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Pre-Process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40867" y="2407587"/>
            <a:ext cx="1044116" cy="48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Process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40867" y="3425093"/>
            <a:ext cx="1044116" cy="48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Post-Process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Up Arrow 32"/>
          <p:cNvSpPr/>
          <p:nvPr/>
        </p:nvSpPr>
        <p:spPr>
          <a:xfrm rot="10800000">
            <a:off x="4095525" y="1920967"/>
            <a:ext cx="334800" cy="451153"/>
          </a:xfrm>
          <a:prstGeom prst="upArrow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CA" sz="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4" name="Up Arrow 33"/>
          <p:cNvSpPr/>
          <p:nvPr/>
        </p:nvSpPr>
        <p:spPr>
          <a:xfrm rot="10800000">
            <a:off x="4095525" y="2945202"/>
            <a:ext cx="334800" cy="451153"/>
          </a:xfrm>
          <a:prstGeom prst="upArrow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CA" sz="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1883" y="1751218"/>
            <a:ext cx="928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 smtClean="0"/>
              <a:t>Patterns</a:t>
            </a:r>
            <a:endParaRPr lang="en-CA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61883" y="224741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 smtClean="0"/>
              <a:t>Alerts</a:t>
            </a:r>
            <a:endParaRPr lang="en-CA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361882" y="2742330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 smtClean="0"/>
              <a:t>Event Streams</a:t>
            </a:r>
            <a:endParaRPr lang="en-CA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361883" y="3233753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 smtClean="0"/>
              <a:t>Actions</a:t>
            </a:r>
            <a:endParaRPr lang="en-CA" sz="1400" b="1" dirty="0"/>
          </a:p>
        </p:txBody>
      </p:sp>
      <p:sp>
        <p:nvSpPr>
          <p:cNvPr id="19" name="Right Arrow 18"/>
          <p:cNvSpPr/>
          <p:nvPr/>
        </p:nvSpPr>
        <p:spPr>
          <a:xfrm>
            <a:off x="2186171" y="1737717"/>
            <a:ext cx="779930" cy="334778"/>
          </a:xfrm>
          <a:prstGeom prst="rightArrow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CA" sz="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186171" y="2233913"/>
            <a:ext cx="779930" cy="334778"/>
          </a:xfrm>
          <a:prstGeom prst="rightArrow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CA" sz="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186170" y="2728829"/>
            <a:ext cx="779930" cy="334778"/>
          </a:xfrm>
          <a:prstGeom prst="rightArrow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CA" sz="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186171" y="3220252"/>
            <a:ext cx="779930" cy="334778"/>
          </a:xfrm>
          <a:prstGeom prst="rightArrow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CA" sz="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7262" y="175121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 smtClean="0"/>
              <a:t>Devices</a:t>
            </a:r>
            <a:endParaRPr lang="en-CA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236296" y="2247414"/>
            <a:ext cx="949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 smtClean="0"/>
              <a:t>Systems</a:t>
            </a:r>
            <a:endParaRPr lang="en-CA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17875" y="2742330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 smtClean="0"/>
              <a:t>Applications</a:t>
            </a:r>
            <a:endParaRPr lang="en-CA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11150" y="3233753"/>
            <a:ext cx="775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 smtClean="0"/>
              <a:t>People</a:t>
            </a:r>
            <a:endParaRPr lang="en-CA" sz="1400" b="1" dirty="0"/>
          </a:p>
        </p:txBody>
      </p:sp>
      <p:sp>
        <p:nvSpPr>
          <p:cNvPr id="35" name="Right Arrow 34"/>
          <p:cNvSpPr/>
          <p:nvPr/>
        </p:nvSpPr>
        <p:spPr>
          <a:xfrm>
            <a:off x="5557235" y="1737717"/>
            <a:ext cx="779930" cy="334778"/>
          </a:xfrm>
          <a:prstGeom prst="rightArrow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CA" sz="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5557235" y="2231895"/>
            <a:ext cx="779930" cy="334778"/>
          </a:xfrm>
          <a:prstGeom prst="rightArrow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CA" sz="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5557235" y="2726073"/>
            <a:ext cx="779930" cy="334778"/>
          </a:xfrm>
          <a:prstGeom prst="rightArrow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CA" sz="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557235" y="3220252"/>
            <a:ext cx="779930" cy="334778"/>
          </a:xfrm>
          <a:prstGeom prst="rightArrow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CA" sz="6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EDA Reference Architecture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65023" y="4677103"/>
            <a:ext cx="1964" cy="423603"/>
          </a:xfrm>
          <a:prstGeom prst="straightConnector1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5221559" y="4677103"/>
            <a:ext cx="1" cy="423603"/>
          </a:xfrm>
          <a:prstGeom prst="straightConnector1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619072" y="4677103"/>
            <a:ext cx="0" cy="426833"/>
          </a:xfrm>
          <a:prstGeom prst="straightConnector1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955847" y="4677103"/>
            <a:ext cx="3497" cy="410329"/>
          </a:xfrm>
          <a:prstGeom prst="straightConnector1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940999" y="1939237"/>
            <a:ext cx="0" cy="218957"/>
          </a:xfrm>
          <a:prstGeom prst="straightConnector1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315541" y="1939237"/>
            <a:ext cx="0" cy="214935"/>
          </a:xfrm>
          <a:prstGeom prst="straightConnector1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608170" y="1939237"/>
            <a:ext cx="0" cy="206309"/>
          </a:xfrm>
          <a:prstGeom prst="straightConnector1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57374" y="1939237"/>
            <a:ext cx="0" cy="1154067"/>
          </a:xfrm>
          <a:prstGeom prst="straightConnector1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46683" y="1939237"/>
            <a:ext cx="3932" cy="691332"/>
          </a:xfrm>
          <a:prstGeom prst="straightConnector1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78132" y="4677103"/>
            <a:ext cx="0" cy="410329"/>
          </a:xfrm>
          <a:prstGeom prst="straightConnector1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478132" y="1939237"/>
            <a:ext cx="0" cy="1630863"/>
          </a:xfrm>
          <a:prstGeom prst="straightConnector1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561167" y="3571036"/>
            <a:ext cx="6924907" cy="1106067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11268" y="5022649"/>
            <a:ext cx="6401266" cy="590752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sz="1400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0588" y="5234376"/>
            <a:ext cx="43150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400" b="1" dirty="0" smtClean="0"/>
              <a:t>Operational Data (Field Devices, Applications, etc.)</a:t>
            </a:r>
            <a:endParaRPr lang="en-CA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2717427" y="3095872"/>
            <a:ext cx="5695107" cy="4356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14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70563" y="1122599"/>
            <a:ext cx="2641971" cy="816638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sz="1400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45" y="1207753"/>
            <a:ext cx="743793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1400" b="1" dirty="0" smtClean="0"/>
              <a:t>Location</a:t>
            </a:r>
            <a:br>
              <a:rPr lang="en-CA" sz="1400" b="1" dirty="0" smtClean="0"/>
            </a:br>
            <a:r>
              <a:rPr lang="en-CA" sz="1400" b="1" dirty="0" smtClean="0"/>
              <a:t>Context</a:t>
            </a:r>
          </a:p>
          <a:p>
            <a:r>
              <a:rPr lang="en-CA" sz="1400" b="1" dirty="0" smtClean="0"/>
              <a:t>(GIS)</a:t>
            </a:r>
            <a:endParaRPr lang="en-CA" sz="1400" b="1" dirty="0"/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539" y="1230168"/>
            <a:ext cx="1419262" cy="6184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187040" y="1122599"/>
            <a:ext cx="1507918" cy="816638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sz="1400" b="1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11268" y="1122599"/>
            <a:ext cx="2100166" cy="816638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sz="1400" b="1" dirty="0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17028" y="2145546"/>
            <a:ext cx="4395506" cy="4356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1400" b="1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25456" y="3639771"/>
            <a:ext cx="5987078" cy="43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1400" b="1" dirty="0" smtClean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38949" y="2620709"/>
            <a:ext cx="5073585" cy="4356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1400" b="1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53690" y="1323948"/>
            <a:ext cx="1649736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CA" sz="1400" b="1" dirty="0" smtClean="0"/>
              <a:t>BI, DW, </a:t>
            </a:r>
          </a:p>
          <a:p>
            <a:r>
              <a:rPr lang="en-CA" sz="1400" b="1" dirty="0" smtClean="0"/>
              <a:t>Other Targets</a:t>
            </a:r>
            <a:endParaRPr lang="en-CA" sz="1400" b="1" dirty="0"/>
          </a:p>
        </p:txBody>
      </p:sp>
      <p:sp>
        <p:nvSpPr>
          <p:cNvPr id="29" name="Rectangle 28"/>
          <p:cNvSpPr/>
          <p:nvPr/>
        </p:nvSpPr>
        <p:spPr>
          <a:xfrm>
            <a:off x="2425334" y="4128548"/>
            <a:ext cx="5987200" cy="4886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1400" b="1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03993" y="1315475"/>
            <a:ext cx="1074012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1400" b="1" dirty="0" smtClean="0"/>
              <a:t>Event Based</a:t>
            </a:r>
            <a:br>
              <a:rPr lang="en-CA" sz="1400" b="1" dirty="0" smtClean="0"/>
            </a:br>
            <a:r>
              <a:rPr lang="en-CA" sz="1400" b="1" dirty="0" smtClean="0"/>
              <a:t>Applications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6363" y="4280524"/>
            <a:ext cx="232595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</a:rPr>
              <a:t>Connectivity &amp; Data Replication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75931" y="3765238"/>
            <a:ext cx="195200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</a:rPr>
              <a:t>Transformation &amp; Mapping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49831" y="3221339"/>
            <a:ext cx="136300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Real Time Delivery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87811" y="2746176"/>
            <a:ext cx="12904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Event Processing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72039" y="2271013"/>
            <a:ext cx="23541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IN" sz="1200" b="1" dirty="0" smtClean="0">
                <a:solidFill>
                  <a:schemeClr val="bg1"/>
                </a:solidFill>
              </a:rPr>
              <a:t>Real Time Web Content Delivery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61167" y="2082583"/>
            <a:ext cx="6924907" cy="1487285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93" y="2071099"/>
            <a:ext cx="767254" cy="77349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68" y="2989165"/>
            <a:ext cx="773492" cy="77349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4" y="3908573"/>
            <a:ext cx="773492" cy="77349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32" y="3939446"/>
            <a:ext cx="524582" cy="347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Enablement and Transformation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333375" y="2715904"/>
            <a:ext cx="8478837" cy="345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/>
          <a:p>
            <a:pPr marL="320040" lvl="0" indent="-320040" algn="l">
              <a:spcAft>
                <a:spcPts val="800"/>
              </a:spcAft>
              <a:buClr>
                <a:srgbClr val="ED1C24"/>
              </a:buClr>
              <a:buSzPct val="120000"/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Event-enable and collect events from underlying systems and applications.</a:t>
            </a:r>
          </a:p>
          <a:p>
            <a:pPr marL="640080" lvl="1" indent="-320040" algn="l">
              <a:spcAft>
                <a:spcPts val="800"/>
              </a:spcAft>
              <a:buClr>
                <a:srgbClr val="254EA2"/>
              </a:buClr>
              <a:buSzPct val="120000"/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Data Replication</a:t>
            </a:r>
          </a:p>
          <a:p>
            <a:pPr marL="640080" lvl="1" indent="-320040" algn="l">
              <a:spcAft>
                <a:spcPts val="800"/>
              </a:spcAft>
              <a:buClr>
                <a:srgbClr val="254EA2"/>
              </a:buClr>
              <a:buSzPct val="120000"/>
              <a:buFont typeface="Arial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PowerExchange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/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PowerCenter</a:t>
            </a:r>
            <a:endParaRPr lang="en-US" sz="20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320040" lvl="0" indent="-320040" algn="l">
              <a:spcAft>
                <a:spcPts val="800"/>
              </a:spcAft>
              <a:buClr>
                <a:srgbClr val="ED1C24"/>
              </a:buClr>
              <a:buSzPct val="120000"/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Transform events to normalized format for downstream processing.</a:t>
            </a:r>
          </a:p>
          <a:p>
            <a:pPr marL="640080" lvl="1" indent="-320040" algn="l">
              <a:spcAft>
                <a:spcPts val="800"/>
              </a:spcAft>
              <a:buClr>
                <a:srgbClr val="254EA2"/>
              </a:buClr>
              <a:buSzPct val="120000"/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B2B Data Transformation</a:t>
            </a:r>
          </a:p>
          <a:p>
            <a:pPr marL="320040" lvl="0" indent="-320040" algn="l">
              <a:spcAft>
                <a:spcPts val="800"/>
              </a:spcAft>
              <a:buClr>
                <a:srgbClr val="ED1C24"/>
              </a:buClr>
              <a:buSzPct val="120000"/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Enrich events as needed.</a:t>
            </a:r>
          </a:p>
          <a:p>
            <a:pPr marL="640080" lvl="1" indent="-320040" algn="l">
              <a:spcAft>
                <a:spcPts val="800"/>
              </a:spcAft>
              <a:buClr>
                <a:srgbClr val="254EA2"/>
              </a:buClr>
              <a:buSzPct val="120000"/>
              <a:buFont typeface="Arial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35369" y="1236492"/>
            <a:ext cx="7189952" cy="1106067"/>
            <a:chOff x="935369" y="1227367"/>
            <a:chExt cx="7189952" cy="1106067"/>
          </a:xfrm>
        </p:grpSpPr>
        <p:sp>
          <p:nvSpPr>
            <p:cNvPr id="6" name="Rounded Rectangle 5"/>
            <p:cNvSpPr/>
            <p:nvPr/>
          </p:nvSpPr>
          <p:spPr>
            <a:xfrm>
              <a:off x="935369" y="1227367"/>
              <a:ext cx="7189952" cy="1106067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60097" y="1296102"/>
              <a:ext cx="6401137" cy="4356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CA" sz="1400" b="1" dirty="0" smtClean="0">
                  <a:solidFill>
                    <a:schemeClr val="tx1"/>
                  </a:solidFill>
                </a:rPr>
                <a:t>Transformation &amp; Mapping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660097" y="1784879"/>
              <a:ext cx="6401267" cy="488618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CA" sz="1400" b="1" dirty="0" smtClean="0">
                  <a:solidFill>
                    <a:schemeClr val="tx1"/>
                  </a:solidFill>
                </a:rPr>
                <a:t>Connectivity &amp; Data Replication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7191" y="1227367"/>
              <a:ext cx="685907" cy="110606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endParaRPr lang="en-US" sz="1200" b="1" dirty="0" smtClean="0">
                <a:latin typeface="+mn-lt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574826"/>
            <a:ext cx="524582" cy="347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Transport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333375" y="2715904"/>
            <a:ext cx="8478837" cy="345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/>
          <a:p>
            <a:pPr marL="320040" lvl="0" indent="-320040" algn="l">
              <a:spcAft>
                <a:spcPts val="800"/>
              </a:spcAft>
              <a:buClr>
                <a:srgbClr val="ED1C24"/>
              </a:buClr>
              <a:buSzPct val="120000"/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Deliver transformed events to downstream applications, systems, and event processors.</a:t>
            </a:r>
          </a:p>
          <a:p>
            <a:pPr marL="640080" lvl="1" indent="-320040" algn="l">
              <a:spcAft>
                <a:spcPts val="800"/>
              </a:spcAft>
              <a:buClr>
                <a:srgbClr val="254EA2"/>
              </a:buClr>
              <a:buSzPct val="120000"/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Ultra Messaging</a:t>
            </a:r>
          </a:p>
          <a:p>
            <a:pPr marL="640080" lvl="1" indent="-320040" algn="l">
              <a:spcAft>
                <a:spcPts val="800"/>
              </a:spcAft>
              <a:buClr>
                <a:srgbClr val="254EA2"/>
              </a:buClr>
              <a:buSzPct val="120000"/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Dynamic Routing</a:t>
            </a:r>
          </a:p>
          <a:p>
            <a:pPr marL="640080" lvl="1" indent="-320040" algn="l">
              <a:spcAft>
                <a:spcPts val="800"/>
              </a:spcAft>
              <a:buClr>
                <a:srgbClr val="254EA2"/>
              </a:buClr>
              <a:buSzPct val="120000"/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Parallel Persistence</a:t>
            </a:r>
          </a:p>
          <a:p>
            <a:pPr marL="320040" lvl="0" indent="-320040" algn="l">
              <a:spcAft>
                <a:spcPts val="800"/>
              </a:spcAft>
              <a:buClr>
                <a:srgbClr val="ED1C24"/>
              </a:buClr>
              <a:buSzPct val="120000"/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Guarantees delivery, and decouples event producers from event consumers.</a:t>
            </a:r>
            <a:endParaRPr lang="en-US" sz="20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36981" y="1906959"/>
            <a:ext cx="7009200" cy="43560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 smtClean="0">
                <a:solidFill>
                  <a:schemeClr val="tx1"/>
                </a:solidFill>
              </a:rPr>
              <a:t>Real Time Delivery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Rules and Delivery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333375" y="2715904"/>
            <a:ext cx="8478837" cy="3459600"/>
          </a:xfrm>
        </p:spPr>
        <p:txBody>
          <a:bodyPr/>
          <a:lstStyle/>
          <a:p>
            <a:r>
              <a:rPr lang="en-IN" dirty="0" smtClean="0"/>
              <a:t>Processes events, applies user/business defined rules, and generates responses.</a:t>
            </a:r>
          </a:p>
          <a:p>
            <a:pPr lvl="1"/>
            <a:r>
              <a:rPr lang="en-IN" dirty="0" err="1" smtClean="0"/>
              <a:t>RulePoint</a:t>
            </a:r>
            <a:endParaRPr lang="en-IN" dirty="0" smtClean="0"/>
          </a:p>
          <a:p>
            <a:r>
              <a:rPr lang="en-IN" dirty="0" smtClean="0"/>
              <a:t>Rules may be applied across events and over time/space.</a:t>
            </a:r>
          </a:p>
          <a:p>
            <a:r>
              <a:rPr lang="en-IN" dirty="0" smtClean="0"/>
              <a:t>Alerts/notifications may be sent to BI environments, web applications, etc.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737982" y="1433259"/>
            <a:ext cx="4395506" cy="43560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 smtClean="0">
                <a:solidFill>
                  <a:schemeClr val="tx1"/>
                </a:solidFill>
              </a:rPr>
              <a:t>Real Time Web Content Delivery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61507" y="1216317"/>
            <a:ext cx="0" cy="218957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054514" y="1216317"/>
            <a:ext cx="0" cy="214935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51322" y="1216317"/>
            <a:ext cx="0" cy="206309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367766" y="1226950"/>
            <a:ext cx="3932" cy="691332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676295" y="1906959"/>
            <a:ext cx="5457193" cy="43560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 smtClean="0">
                <a:solidFill>
                  <a:schemeClr val="tx1"/>
                </a:solidFill>
              </a:rPr>
              <a:t>Event Processing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Freeform 258"/>
          <p:cNvSpPr/>
          <p:nvPr/>
        </p:nvSpPr>
        <p:spPr>
          <a:xfrm>
            <a:off x="5140344" y="1605510"/>
            <a:ext cx="686308" cy="792633"/>
          </a:xfrm>
          <a:custGeom>
            <a:avLst/>
            <a:gdLst>
              <a:gd name="connsiteX0" fmla="*/ 241539 w 250166"/>
              <a:gd name="connsiteY0" fmla="*/ 0 h 948905"/>
              <a:gd name="connsiteX1" fmla="*/ 0 w 250166"/>
              <a:gd name="connsiteY1" fmla="*/ 0 h 948905"/>
              <a:gd name="connsiteX2" fmla="*/ 0 w 250166"/>
              <a:gd name="connsiteY2" fmla="*/ 948905 h 948905"/>
              <a:gd name="connsiteX3" fmla="*/ 250166 w 250166"/>
              <a:gd name="connsiteY3" fmla="*/ 948905 h 948905"/>
              <a:gd name="connsiteX0" fmla="*/ 241539 w 241539"/>
              <a:gd name="connsiteY0" fmla="*/ 0 h 948905"/>
              <a:gd name="connsiteX1" fmla="*/ 0 w 241539"/>
              <a:gd name="connsiteY1" fmla="*/ 0 h 948905"/>
              <a:gd name="connsiteX2" fmla="*/ 0 w 241539"/>
              <a:gd name="connsiteY2" fmla="*/ 948905 h 94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539" h="948905">
                <a:moveTo>
                  <a:pt x="241539" y="0"/>
                </a:moveTo>
                <a:lnTo>
                  <a:pt x="0" y="0"/>
                </a:lnTo>
                <a:lnTo>
                  <a:pt x="0" y="948905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8" name="AutoShape 62"/>
          <p:cNvSpPr>
            <a:spLocks noChangeArrowheads="1"/>
          </p:cNvSpPr>
          <p:nvPr/>
        </p:nvSpPr>
        <p:spPr bwMode="gray">
          <a:xfrm flipH="1">
            <a:off x="7222878" y="1923803"/>
            <a:ext cx="1373052" cy="9717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algn="ctr">
            <a:solidFill>
              <a:schemeClr val="accent4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5000"/>
              </a:lnSpc>
            </a:pPr>
            <a:endParaRPr lang="fr-FR" sz="500">
              <a:solidFill>
                <a:schemeClr val="bg1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7439604" y="2066828"/>
            <a:ext cx="939600" cy="6005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Real-time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Data Quality</a:t>
            </a:r>
          </a:p>
        </p:txBody>
      </p:sp>
      <p:cxnSp>
        <p:nvCxnSpPr>
          <p:cNvPr id="264" name="Straight Connector 263"/>
          <p:cNvCxnSpPr/>
          <p:nvPr/>
        </p:nvCxnSpPr>
        <p:spPr>
          <a:xfrm flipH="1">
            <a:off x="2385945" y="5527443"/>
            <a:ext cx="2520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 type="none" w="med" len="sm"/>
            <a:tailEnd type="arrow" w="med" len="sm"/>
          </a:ln>
          <a:effectLst/>
        </p:spPr>
      </p:cxnSp>
      <p:sp>
        <p:nvSpPr>
          <p:cNvPr id="227" name="AutoShape 117"/>
          <p:cNvSpPr>
            <a:spLocks noChangeArrowheads="1"/>
          </p:cNvSpPr>
          <p:nvPr/>
        </p:nvSpPr>
        <p:spPr bwMode="gray">
          <a:xfrm>
            <a:off x="7141040" y="4384003"/>
            <a:ext cx="1561902" cy="137636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 dirty="0" smtClean="0">
                <a:solidFill>
                  <a:schemeClr val="bg1"/>
                </a:solidFill>
              </a:rPr>
              <a:t>Missed Opportunities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5" name="AutoShape 117"/>
          <p:cNvSpPr>
            <a:spLocks noChangeArrowheads="1"/>
          </p:cNvSpPr>
          <p:nvPr/>
        </p:nvSpPr>
        <p:spPr bwMode="gray">
          <a:xfrm>
            <a:off x="7141040" y="4384003"/>
            <a:ext cx="1561902" cy="137636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 dirty="0" smtClean="0">
                <a:solidFill>
                  <a:schemeClr val="bg1"/>
                </a:solidFill>
              </a:rPr>
              <a:t>Lower Customer Service Levels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Timely Information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cxnSp>
        <p:nvCxnSpPr>
          <p:cNvPr id="12" name="AutoShape 13"/>
          <p:cNvCxnSpPr>
            <a:cxnSpLocks noChangeShapeType="1"/>
            <a:endCxn id="10" idx="0"/>
          </p:cNvCxnSpPr>
          <p:nvPr/>
        </p:nvCxnSpPr>
        <p:spPr bwMode="auto">
          <a:xfrm>
            <a:off x="2716242" y="1748753"/>
            <a:ext cx="1131887" cy="219075"/>
          </a:xfrm>
          <a:prstGeom prst="bentConnector2">
            <a:avLst/>
          </a:prstGeom>
          <a:noFill/>
          <a:ln w="19050">
            <a:solidFill>
              <a:schemeClr val="accent1"/>
            </a:solidFill>
            <a:miter lim="800000"/>
            <a:headEnd type="arrow" w="med" len="sm"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4"/>
          <p:cNvCxnSpPr>
            <a:cxnSpLocks noChangeShapeType="1"/>
            <a:endCxn id="10" idx="0"/>
          </p:cNvCxnSpPr>
          <p:nvPr/>
        </p:nvCxnSpPr>
        <p:spPr bwMode="auto">
          <a:xfrm>
            <a:off x="2716242" y="1520153"/>
            <a:ext cx="1131887" cy="447675"/>
          </a:xfrm>
          <a:prstGeom prst="bentConnector2">
            <a:avLst/>
          </a:prstGeom>
          <a:noFill/>
          <a:ln w="19050">
            <a:solidFill>
              <a:schemeClr val="accent1"/>
            </a:solidFill>
            <a:miter lim="800000"/>
            <a:headEnd type="arrow" w="med" len="sm"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5"/>
          <p:cNvCxnSpPr>
            <a:cxnSpLocks noChangeShapeType="1"/>
            <a:endCxn id="10" idx="0"/>
          </p:cNvCxnSpPr>
          <p:nvPr/>
        </p:nvCxnSpPr>
        <p:spPr bwMode="auto">
          <a:xfrm>
            <a:off x="2716242" y="1291553"/>
            <a:ext cx="1131887" cy="676275"/>
          </a:xfrm>
          <a:prstGeom prst="bentConnector2">
            <a:avLst/>
          </a:prstGeom>
          <a:noFill/>
          <a:ln w="19050">
            <a:solidFill>
              <a:schemeClr val="accent1"/>
            </a:solidFill>
            <a:miter lim="800000"/>
            <a:headEnd type="arrow" w="med" len="sm"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utoShape 16"/>
          <p:cNvSpPr>
            <a:spLocks noChangeArrowheads="1"/>
          </p:cNvSpPr>
          <p:nvPr/>
        </p:nvSpPr>
        <p:spPr bwMode="auto">
          <a:xfrm rot="16200000">
            <a:off x="3417124" y="1122484"/>
            <a:ext cx="152400" cy="338137"/>
          </a:xfrm>
          <a:prstGeom prst="can">
            <a:avLst>
              <a:gd name="adj" fmla="val 57677"/>
            </a:avLst>
          </a:prstGeom>
          <a:solidFill>
            <a:schemeClr val="accent4"/>
          </a:solidFill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fr-FR" sz="900"/>
          </a:p>
        </p:txBody>
      </p:sp>
      <p:cxnSp>
        <p:nvCxnSpPr>
          <p:cNvPr id="32" name="AutoShape 33"/>
          <p:cNvCxnSpPr>
            <a:cxnSpLocks noChangeShapeType="1"/>
          </p:cNvCxnSpPr>
          <p:nvPr/>
        </p:nvCxnSpPr>
        <p:spPr bwMode="auto">
          <a:xfrm rot="16200000">
            <a:off x="7783404" y="1896603"/>
            <a:ext cx="252000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34"/>
          <p:cNvCxnSpPr>
            <a:cxnSpLocks noChangeShapeType="1"/>
          </p:cNvCxnSpPr>
          <p:nvPr/>
        </p:nvCxnSpPr>
        <p:spPr bwMode="auto">
          <a:xfrm rot="16200000">
            <a:off x="680675" y="1710434"/>
            <a:ext cx="1332000" cy="1260000"/>
          </a:xfrm>
          <a:prstGeom prst="bentConnector2">
            <a:avLst/>
          </a:prstGeom>
          <a:noFill/>
          <a:ln w="19050">
            <a:solidFill>
              <a:schemeClr val="accent4"/>
            </a:solidFill>
            <a:prstDash val="dash"/>
            <a:miter lim="800000"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7"/>
          <p:cNvCxnSpPr>
            <a:cxnSpLocks noChangeShapeType="1"/>
          </p:cNvCxnSpPr>
          <p:nvPr/>
        </p:nvCxnSpPr>
        <p:spPr bwMode="auto">
          <a:xfrm rot="16200000" flipH="1">
            <a:off x="2010576" y="2352454"/>
            <a:ext cx="2268000" cy="4932000"/>
          </a:xfrm>
          <a:prstGeom prst="bentConnector3">
            <a:avLst>
              <a:gd name="adj1" fmla="val 108567"/>
            </a:avLst>
          </a:prstGeom>
          <a:noFill/>
          <a:ln w="19050">
            <a:solidFill>
              <a:schemeClr val="accent4"/>
            </a:solidFill>
            <a:prstDash val="dash"/>
            <a:miter lim="800000"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AutoShape 48"/>
          <p:cNvSpPr>
            <a:spLocks noChangeArrowheads="1"/>
          </p:cNvSpPr>
          <p:nvPr/>
        </p:nvSpPr>
        <p:spPr bwMode="auto">
          <a:xfrm rot="16200000">
            <a:off x="3412361" y="1344734"/>
            <a:ext cx="152400" cy="338138"/>
          </a:xfrm>
          <a:prstGeom prst="can">
            <a:avLst>
              <a:gd name="adj" fmla="val 57677"/>
            </a:avLst>
          </a:prstGeom>
          <a:solidFill>
            <a:schemeClr val="accent4"/>
          </a:solidFill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fr-FR" sz="900"/>
          </a:p>
        </p:txBody>
      </p:sp>
      <p:sp>
        <p:nvSpPr>
          <p:cNvPr id="40" name="AutoShape 49"/>
          <p:cNvSpPr>
            <a:spLocks noChangeArrowheads="1"/>
          </p:cNvSpPr>
          <p:nvPr/>
        </p:nvSpPr>
        <p:spPr bwMode="auto">
          <a:xfrm rot="16200000">
            <a:off x="3412361" y="1570159"/>
            <a:ext cx="152400" cy="338138"/>
          </a:xfrm>
          <a:prstGeom prst="can">
            <a:avLst>
              <a:gd name="adj" fmla="val 57677"/>
            </a:avLst>
          </a:prstGeom>
          <a:solidFill>
            <a:schemeClr val="accent4"/>
          </a:solidFill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fr-FR" sz="900"/>
          </a:p>
        </p:txBody>
      </p:sp>
      <p:cxnSp>
        <p:nvCxnSpPr>
          <p:cNvPr id="62" name="AutoShape 71"/>
          <p:cNvCxnSpPr>
            <a:cxnSpLocks noChangeShapeType="1"/>
          </p:cNvCxnSpPr>
          <p:nvPr/>
        </p:nvCxnSpPr>
        <p:spPr bwMode="auto">
          <a:xfrm flipH="1">
            <a:off x="6397947" y="2584244"/>
            <a:ext cx="126000" cy="1656000"/>
          </a:xfrm>
          <a:prstGeom prst="bentConnector4">
            <a:avLst>
              <a:gd name="adj1" fmla="val -171213"/>
              <a:gd name="adj2" fmla="val 58409"/>
            </a:avLst>
          </a:prstGeom>
          <a:noFill/>
          <a:ln w="19050">
            <a:solidFill>
              <a:schemeClr val="accent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75"/>
          <p:cNvCxnSpPr>
            <a:cxnSpLocks noChangeShapeType="1"/>
          </p:cNvCxnSpPr>
          <p:nvPr/>
        </p:nvCxnSpPr>
        <p:spPr bwMode="auto">
          <a:xfrm>
            <a:off x="2269614" y="2779041"/>
            <a:ext cx="1656000" cy="782637"/>
          </a:xfrm>
          <a:prstGeom prst="bentConnector3">
            <a:avLst>
              <a:gd name="adj1" fmla="val 37901"/>
            </a:avLst>
          </a:prstGeom>
          <a:noFill/>
          <a:ln w="19050">
            <a:solidFill>
              <a:schemeClr val="accent1"/>
            </a:solidFill>
            <a:miter lim="800000"/>
            <a:headEnd type="arrow" w="med" len="sm"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76"/>
          <p:cNvCxnSpPr>
            <a:cxnSpLocks noChangeShapeType="1"/>
          </p:cNvCxnSpPr>
          <p:nvPr/>
        </p:nvCxnSpPr>
        <p:spPr bwMode="auto">
          <a:xfrm rot="16200000" flipH="1">
            <a:off x="4006354" y="2306169"/>
            <a:ext cx="324000" cy="612000"/>
          </a:xfrm>
          <a:prstGeom prst="bentConnector3">
            <a:avLst>
              <a:gd name="adj1" fmla="val 39245"/>
            </a:avLst>
          </a:prstGeom>
          <a:noFill/>
          <a:ln w="1905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78"/>
          <p:cNvCxnSpPr>
            <a:cxnSpLocks noChangeShapeType="1"/>
            <a:stCxn id="18" idx="0"/>
          </p:cNvCxnSpPr>
          <p:nvPr/>
        </p:nvCxnSpPr>
        <p:spPr bwMode="auto">
          <a:xfrm flipH="1" flipV="1">
            <a:off x="6099655" y="1781299"/>
            <a:ext cx="429" cy="599042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79"/>
          <p:cNvCxnSpPr>
            <a:cxnSpLocks noChangeShapeType="1"/>
          </p:cNvCxnSpPr>
          <p:nvPr/>
        </p:nvCxnSpPr>
        <p:spPr bwMode="auto">
          <a:xfrm rot="10800000" flipV="1">
            <a:off x="4474539" y="2576169"/>
            <a:ext cx="1368000" cy="198000"/>
          </a:xfrm>
          <a:prstGeom prst="bentConnector2">
            <a:avLst/>
          </a:prstGeom>
          <a:noFill/>
          <a:ln w="19050">
            <a:solidFill>
              <a:schemeClr val="accent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87"/>
          <p:cNvCxnSpPr>
            <a:cxnSpLocks noChangeShapeType="1"/>
          </p:cNvCxnSpPr>
          <p:nvPr/>
        </p:nvCxnSpPr>
        <p:spPr bwMode="auto">
          <a:xfrm rot="5400000">
            <a:off x="5694780" y="4621641"/>
            <a:ext cx="425450" cy="6350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81" name="Object 6"/>
          <p:cNvGraphicFramePr>
            <a:graphicFrameLocks noChangeAspect="1"/>
          </p:cNvGraphicFramePr>
          <p:nvPr/>
        </p:nvGraphicFramePr>
        <p:xfrm>
          <a:off x="2429287" y="5290906"/>
          <a:ext cx="760413" cy="47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6" name="Text Box 122"/>
          <p:cNvSpPr txBox="1">
            <a:spLocks noChangeArrowheads="1"/>
          </p:cNvSpPr>
          <p:nvPr/>
        </p:nvSpPr>
        <p:spPr bwMode="gray">
          <a:xfrm>
            <a:off x="297754" y="3477956"/>
            <a:ext cx="8034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Customers</a:t>
            </a:r>
          </a:p>
        </p:txBody>
      </p:sp>
      <p:sp>
        <p:nvSpPr>
          <p:cNvPr id="107" name="Text Box 123"/>
          <p:cNvSpPr txBox="1">
            <a:spLocks noChangeArrowheads="1"/>
          </p:cNvSpPr>
          <p:nvPr/>
        </p:nvSpPr>
        <p:spPr bwMode="gray">
          <a:xfrm>
            <a:off x="1282700" y="3187028"/>
            <a:ext cx="1460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Indirect Sales Channel</a:t>
            </a:r>
          </a:p>
        </p:txBody>
      </p:sp>
      <p:sp>
        <p:nvSpPr>
          <p:cNvPr id="108" name="Text Box 124"/>
          <p:cNvSpPr txBox="1">
            <a:spLocks noChangeArrowheads="1"/>
          </p:cNvSpPr>
          <p:nvPr/>
        </p:nvSpPr>
        <p:spPr bwMode="gray">
          <a:xfrm>
            <a:off x="3259114" y="5752428"/>
            <a:ext cx="12202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Sales &amp; Marketing</a:t>
            </a:r>
          </a:p>
        </p:txBody>
      </p:sp>
      <p:sp>
        <p:nvSpPr>
          <p:cNvPr id="110" name="Text Box 126"/>
          <p:cNvSpPr txBox="1">
            <a:spLocks noChangeArrowheads="1"/>
          </p:cNvSpPr>
          <p:nvPr/>
        </p:nvSpPr>
        <p:spPr bwMode="gray">
          <a:xfrm>
            <a:off x="7526126" y="3654538"/>
            <a:ext cx="76655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Enterprise</a:t>
            </a:r>
          </a:p>
        </p:txBody>
      </p:sp>
      <p:sp>
        <p:nvSpPr>
          <p:cNvPr id="111" name="Text Box 127"/>
          <p:cNvSpPr txBox="1">
            <a:spLocks noChangeArrowheads="1"/>
          </p:cNvSpPr>
          <p:nvPr/>
        </p:nvSpPr>
        <p:spPr bwMode="gray">
          <a:xfrm>
            <a:off x="5455793" y="840665"/>
            <a:ext cx="123463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Product Designers</a:t>
            </a:r>
          </a:p>
        </p:txBody>
      </p:sp>
      <p:sp>
        <p:nvSpPr>
          <p:cNvPr id="112" name="Text Box 128"/>
          <p:cNvSpPr txBox="1">
            <a:spLocks noChangeArrowheads="1"/>
          </p:cNvSpPr>
          <p:nvPr/>
        </p:nvSpPr>
        <p:spPr bwMode="gray">
          <a:xfrm>
            <a:off x="3817604" y="2755228"/>
            <a:ext cx="12843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Enterprise</a:t>
            </a:r>
            <a:br>
              <a:rPr lang="en-US" sz="1000" dirty="0" smtClean="0"/>
            </a:br>
            <a:r>
              <a:rPr lang="en-US" sz="1000" dirty="0" smtClean="0"/>
              <a:t>Information </a:t>
            </a:r>
            <a:r>
              <a:rPr lang="en-US" sz="1000" dirty="0"/>
              <a:t>System</a:t>
            </a:r>
          </a:p>
        </p:txBody>
      </p:sp>
      <p:sp>
        <p:nvSpPr>
          <p:cNvPr id="113" name="Text Box 129"/>
          <p:cNvSpPr txBox="1">
            <a:spLocks noChangeArrowheads="1"/>
          </p:cNvSpPr>
          <p:nvPr/>
        </p:nvSpPr>
        <p:spPr bwMode="gray">
          <a:xfrm>
            <a:off x="1904560" y="1036608"/>
            <a:ext cx="9156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Retail Stores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7626016" y="2815839"/>
            <a:ext cx="566777" cy="839669"/>
            <a:chOff x="5446676" y="1363804"/>
            <a:chExt cx="566777" cy="839669"/>
          </a:xfrm>
        </p:grpSpPr>
        <p:sp>
          <p:nvSpPr>
            <p:cNvPr id="128" name="AutoShape 22"/>
            <p:cNvSpPr>
              <a:spLocks/>
            </p:cNvSpPr>
            <p:nvPr/>
          </p:nvSpPr>
          <p:spPr bwMode="auto">
            <a:xfrm>
              <a:off x="5446676" y="1363804"/>
              <a:ext cx="566777" cy="83966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400" y="0"/>
                  </a:moveTo>
                  <a:lnTo>
                    <a:pt x="6400" y="8640"/>
                  </a:lnTo>
                  <a:lnTo>
                    <a:pt x="0" y="8640"/>
                  </a:lnTo>
                  <a:lnTo>
                    <a:pt x="0" y="21600"/>
                  </a:lnTo>
                  <a:lnTo>
                    <a:pt x="640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6400" y="0"/>
                  </a:moveTo>
                </a:path>
              </a:pathLst>
            </a:custGeom>
            <a:solidFill>
              <a:srgbClr val="6D6F7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29" name="Rectangle 23"/>
            <p:cNvSpPr>
              <a:spLocks/>
            </p:cNvSpPr>
            <p:nvPr/>
          </p:nvSpPr>
          <p:spPr bwMode="auto">
            <a:xfrm>
              <a:off x="5677585" y="2098514"/>
              <a:ext cx="104959" cy="104959"/>
            </a:xfrm>
            <a:prstGeom prst="rect">
              <a:avLst/>
            </a:prstGeom>
            <a:solidFill>
              <a:srgbClr val="939598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30" name="Rectangle 24"/>
            <p:cNvSpPr>
              <a:spLocks/>
            </p:cNvSpPr>
            <p:nvPr/>
          </p:nvSpPr>
          <p:spPr bwMode="auto">
            <a:xfrm>
              <a:off x="5509651" y="1762647"/>
              <a:ext cx="104959" cy="10495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31" name="Rectangle 25"/>
            <p:cNvSpPr>
              <a:spLocks/>
            </p:cNvSpPr>
            <p:nvPr/>
          </p:nvSpPr>
          <p:spPr bwMode="auto">
            <a:xfrm>
              <a:off x="5677585" y="1762647"/>
              <a:ext cx="104959" cy="10495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32" name="Rectangle 26"/>
            <p:cNvSpPr>
              <a:spLocks/>
            </p:cNvSpPr>
            <p:nvPr/>
          </p:nvSpPr>
          <p:spPr bwMode="auto">
            <a:xfrm>
              <a:off x="5845519" y="1762647"/>
              <a:ext cx="104959" cy="10495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33" name="Rectangle 27"/>
            <p:cNvSpPr>
              <a:spLocks/>
            </p:cNvSpPr>
            <p:nvPr/>
          </p:nvSpPr>
          <p:spPr bwMode="auto">
            <a:xfrm>
              <a:off x="5509651" y="1930581"/>
              <a:ext cx="104959" cy="10495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34" name="Rectangle 28"/>
            <p:cNvSpPr>
              <a:spLocks/>
            </p:cNvSpPr>
            <p:nvPr/>
          </p:nvSpPr>
          <p:spPr bwMode="auto">
            <a:xfrm>
              <a:off x="5677585" y="1930581"/>
              <a:ext cx="104959" cy="10495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35" name="Rectangle 29"/>
            <p:cNvSpPr>
              <a:spLocks/>
            </p:cNvSpPr>
            <p:nvPr/>
          </p:nvSpPr>
          <p:spPr bwMode="auto">
            <a:xfrm>
              <a:off x="5845519" y="1930581"/>
              <a:ext cx="104959" cy="10495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36" name="Rectangle 30"/>
            <p:cNvSpPr>
              <a:spLocks/>
            </p:cNvSpPr>
            <p:nvPr/>
          </p:nvSpPr>
          <p:spPr bwMode="auto">
            <a:xfrm>
              <a:off x="5845519" y="1426779"/>
              <a:ext cx="104959" cy="10495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37" name="Rectangle 31"/>
            <p:cNvSpPr>
              <a:spLocks/>
            </p:cNvSpPr>
            <p:nvPr/>
          </p:nvSpPr>
          <p:spPr bwMode="auto">
            <a:xfrm>
              <a:off x="5845519" y="1594713"/>
              <a:ext cx="104959" cy="10495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38" name="Rectangle 32"/>
            <p:cNvSpPr>
              <a:spLocks/>
            </p:cNvSpPr>
            <p:nvPr/>
          </p:nvSpPr>
          <p:spPr bwMode="auto">
            <a:xfrm>
              <a:off x="5677585" y="1426779"/>
              <a:ext cx="104959" cy="10495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39" name="Rectangle 33"/>
            <p:cNvSpPr>
              <a:spLocks/>
            </p:cNvSpPr>
            <p:nvPr/>
          </p:nvSpPr>
          <p:spPr bwMode="auto">
            <a:xfrm>
              <a:off x="5677585" y="1594713"/>
              <a:ext cx="104959" cy="10495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067366" y="1300364"/>
            <a:ext cx="590022" cy="532755"/>
            <a:chOff x="814349" y="3186113"/>
            <a:chExt cx="1014451" cy="915987"/>
          </a:xfrm>
        </p:grpSpPr>
        <p:sp>
          <p:nvSpPr>
            <p:cNvPr id="141" name="AutoShape 72"/>
            <p:cNvSpPr>
              <a:spLocks/>
            </p:cNvSpPr>
            <p:nvPr/>
          </p:nvSpPr>
          <p:spPr bwMode="auto">
            <a:xfrm>
              <a:off x="814349" y="3492499"/>
              <a:ext cx="152400" cy="6096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000" y="20700"/>
                  </a:moveTo>
                  <a:lnTo>
                    <a:pt x="18000" y="900"/>
                  </a:lnTo>
                  <a:cubicBezTo>
                    <a:pt x="18000" y="403"/>
                    <a:pt x="19613" y="0"/>
                    <a:pt x="21600" y="0"/>
                  </a:cubicBezTo>
                  <a:lnTo>
                    <a:pt x="3600" y="0"/>
                  </a:lnTo>
                  <a:cubicBezTo>
                    <a:pt x="1613" y="0"/>
                    <a:pt x="0" y="403"/>
                    <a:pt x="0" y="900"/>
                  </a:cubicBezTo>
                  <a:lnTo>
                    <a:pt x="0" y="20700"/>
                  </a:lnTo>
                  <a:cubicBezTo>
                    <a:pt x="0" y="21197"/>
                    <a:pt x="1613" y="21600"/>
                    <a:pt x="3600" y="21600"/>
                  </a:cubicBezTo>
                  <a:lnTo>
                    <a:pt x="21600" y="21600"/>
                  </a:lnTo>
                  <a:cubicBezTo>
                    <a:pt x="19613" y="21600"/>
                    <a:pt x="18000" y="21197"/>
                    <a:pt x="18000" y="20700"/>
                  </a:cubicBezTo>
                  <a:close/>
                  <a:moveTo>
                    <a:pt x="18000" y="20700"/>
                  </a:move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AutoShape 73"/>
            <p:cNvSpPr>
              <a:spLocks/>
            </p:cNvSpPr>
            <p:nvPr/>
          </p:nvSpPr>
          <p:spPr bwMode="auto">
            <a:xfrm>
              <a:off x="1054100" y="3187700"/>
              <a:ext cx="265113" cy="304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114" y="14400"/>
                  </a:moveTo>
                  <a:cubicBezTo>
                    <a:pt x="4114" y="8621"/>
                    <a:pt x="9333" y="3902"/>
                    <a:pt x="15860" y="3627"/>
                  </a:cubicBezTo>
                  <a:cubicBezTo>
                    <a:pt x="17514" y="2346"/>
                    <a:pt x="19457" y="1350"/>
                    <a:pt x="21600" y="731"/>
                  </a:cubicBezTo>
                  <a:cubicBezTo>
                    <a:pt x="19980" y="263"/>
                    <a:pt x="18254" y="0"/>
                    <a:pt x="16457" y="0"/>
                  </a:cubicBezTo>
                  <a:cubicBezTo>
                    <a:pt x="7382" y="0"/>
                    <a:pt x="0" y="6459"/>
                    <a:pt x="0" y="14399"/>
                  </a:cubicBezTo>
                  <a:lnTo>
                    <a:pt x="0" y="21600"/>
                  </a:lnTo>
                  <a:lnTo>
                    <a:pt x="4114" y="21600"/>
                  </a:lnTo>
                  <a:lnTo>
                    <a:pt x="4114" y="14400"/>
                  </a:lnTo>
                  <a:close/>
                  <a:moveTo>
                    <a:pt x="4114" y="14400"/>
                  </a:move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AutoShape 74"/>
            <p:cNvSpPr>
              <a:spLocks/>
            </p:cNvSpPr>
            <p:nvPr/>
          </p:nvSpPr>
          <p:spPr bwMode="auto">
            <a:xfrm>
              <a:off x="1320800" y="3238500"/>
              <a:ext cx="139700" cy="254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745" y="12959"/>
                  </a:moveTo>
                  <a:lnTo>
                    <a:pt x="13745" y="21600"/>
                  </a:lnTo>
                  <a:lnTo>
                    <a:pt x="21600" y="21600"/>
                  </a:lnTo>
                  <a:lnTo>
                    <a:pt x="21598" y="12959"/>
                  </a:lnTo>
                  <a:cubicBezTo>
                    <a:pt x="21598" y="7814"/>
                    <a:pt x="17467" y="3200"/>
                    <a:pt x="10957" y="31"/>
                  </a:cubicBezTo>
                  <a:cubicBezTo>
                    <a:pt x="10578" y="22"/>
                    <a:pt x="10203" y="0"/>
                    <a:pt x="9818" y="0"/>
                  </a:cubicBezTo>
                  <a:cubicBezTo>
                    <a:pt x="6311" y="0"/>
                    <a:pt x="2993" y="435"/>
                    <a:pt x="0" y="1193"/>
                  </a:cubicBezTo>
                  <a:cubicBezTo>
                    <a:pt x="8096" y="3246"/>
                    <a:pt x="13743" y="7741"/>
                    <a:pt x="13745" y="12959"/>
                  </a:cubicBezTo>
                  <a:close/>
                  <a:moveTo>
                    <a:pt x="13745" y="12959"/>
                  </a:move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AutoShape 76"/>
            <p:cNvSpPr>
              <a:spLocks/>
            </p:cNvSpPr>
            <p:nvPr/>
          </p:nvSpPr>
          <p:spPr bwMode="auto">
            <a:xfrm>
              <a:off x="1181100" y="3186113"/>
              <a:ext cx="406400" cy="44608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99" y="9873"/>
                  </a:moveTo>
                  <a:cubicBezTo>
                    <a:pt x="21599" y="4429"/>
                    <a:pt x="16754" y="0"/>
                    <a:pt x="10799" y="0"/>
                  </a:cubicBezTo>
                  <a:cubicBezTo>
                    <a:pt x="9620" y="0"/>
                    <a:pt x="8487" y="180"/>
                    <a:pt x="7424" y="501"/>
                  </a:cubicBezTo>
                  <a:cubicBezTo>
                    <a:pt x="6018" y="926"/>
                    <a:pt x="4743" y="1609"/>
                    <a:pt x="3658" y="2487"/>
                  </a:cubicBezTo>
                  <a:cubicBezTo>
                    <a:pt x="1420" y="4298"/>
                    <a:pt x="0" y="6934"/>
                    <a:pt x="0" y="9874"/>
                  </a:cubicBezTo>
                  <a:lnTo>
                    <a:pt x="0" y="20366"/>
                  </a:lnTo>
                  <a:cubicBezTo>
                    <a:pt x="0" y="21047"/>
                    <a:pt x="605" y="21600"/>
                    <a:pt x="1350" y="21600"/>
                  </a:cubicBezTo>
                  <a:cubicBezTo>
                    <a:pt x="2095" y="21600"/>
                    <a:pt x="2700" y="21047"/>
                    <a:pt x="2700" y="20366"/>
                  </a:cubicBezTo>
                  <a:lnTo>
                    <a:pt x="2700" y="9874"/>
                  </a:lnTo>
                  <a:cubicBezTo>
                    <a:pt x="2700" y="6893"/>
                    <a:pt x="4641" y="4324"/>
                    <a:pt x="7424" y="3151"/>
                  </a:cubicBezTo>
                  <a:cubicBezTo>
                    <a:pt x="8453" y="2717"/>
                    <a:pt x="9594" y="2469"/>
                    <a:pt x="10799" y="2469"/>
                  </a:cubicBezTo>
                  <a:cubicBezTo>
                    <a:pt x="10932" y="2469"/>
                    <a:pt x="11060" y="2481"/>
                    <a:pt x="11191" y="2487"/>
                  </a:cubicBezTo>
                  <a:cubicBezTo>
                    <a:pt x="15474" y="2676"/>
                    <a:pt x="18899" y="5911"/>
                    <a:pt x="18900" y="9874"/>
                  </a:cubicBezTo>
                  <a:lnTo>
                    <a:pt x="18900" y="20366"/>
                  </a:lnTo>
                  <a:cubicBezTo>
                    <a:pt x="18900" y="21047"/>
                    <a:pt x="19505" y="21600"/>
                    <a:pt x="20250" y="21600"/>
                  </a:cubicBezTo>
                  <a:cubicBezTo>
                    <a:pt x="20995" y="21600"/>
                    <a:pt x="21600" y="21047"/>
                    <a:pt x="21600" y="20366"/>
                  </a:cubicBezTo>
                  <a:lnTo>
                    <a:pt x="21599" y="9873"/>
                  </a:lnTo>
                  <a:close/>
                  <a:moveTo>
                    <a:pt x="21599" y="9873"/>
                  </a:moveTo>
                </a:path>
              </a:pathLst>
            </a:custGeom>
            <a:solidFill>
              <a:srgbClr val="BC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AutoShape 77"/>
            <p:cNvSpPr>
              <a:spLocks/>
            </p:cNvSpPr>
            <p:nvPr/>
          </p:nvSpPr>
          <p:spPr bwMode="auto">
            <a:xfrm>
              <a:off x="939800" y="3492500"/>
              <a:ext cx="889000" cy="609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983" y="0"/>
                  </a:moveTo>
                  <a:lnTo>
                    <a:pt x="15737" y="0"/>
                  </a:lnTo>
                  <a:lnTo>
                    <a:pt x="15737" y="4050"/>
                  </a:lnTo>
                  <a:cubicBezTo>
                    <a:pt x="15737" y="4547"/>
                    <a:pt x="15461" y="4950"/>
                    <a:pt x="15120" y="4950"/>
                  </a:cubicBezTo>
                  <a:cubicBezTo>
                    <a:pt x="14779" y="4950"/>
                    <a:pt x="14503" y="4547"/>
                    <a:pt x="14503" y="4050"/>
                  </a:cubicBezTo>
                  <a:lnTo>
                    <a:pt x="14503" y="0"/>
                  </a:lnTo>
                  <a:lnTo>
                    <a:pt x="7097" y="0"/>
                  </a:lnTo>
                  <a:lnTo>
                    <a:pt x="7097" y="4050"/>
                  </a:lnTo>
                  <a:cubicBezTo>
                    <a:pt x="7097" y="4547"/>
                    <a:pt x="6821" y="4950"/>
                    <a:pt x="6480" y="4950"/>
                  </a:cubicBezTo>
                  <a:cubicBezTo>
                    <a:pt x="6139" y="4950"/>
                    <a:pt x="5863" y="4547"/>
                    <a:pt x="5863" y="4050"/>
                  </a:cubicBezTo>
                  <a:lnTo>
                    <a:pt x="5863" y="0"/>
                  </a:lnTo>
                  <a:lnTo>
                    <a:pt x="617" y="0"/>
                  </a:lnTo>
                  <a:cubicBezTo>
                    <a:pt x="276" y="0"/>
                    <a:pt x="0" y="403"/>
                    <a:pt x="0" y="900"/>
                  </a:cubicBezTo>
                  <a:lnTo>
                    <a:pt x="0" y="20700"/>
                  </a:lnTo>
                  <a:cubicBezTo>
                    <a:pt x="0" y="21197"/>
                    <a:pt x="276" y="21600"/>
                    <a:pt x="617" y="21600"/>
                  </a:cubicBezTo>
                  <a:lnTo>
                    <a:pt x="20983" y="21600"/>
                  </a:lnTo>
                  <a:cubicBezTo>
                    <a:pt x="21324" y="21600"/>
                    <a:pt x="21600" y="21197"/>
                    <a:pt x="21600" y="20700"/>
                  </a:cubicBezTo>
                  <a:lnTo>
                    <a:pt x="21600" y="900"/>
                  </a:lnTo>
                  <a:cubicBezTo>
                    <a:pt x="21600" y="403"/>
                    <a:pt x="21324" y="0"/>
                    <a:pt x="20983" y="0"/>
                  </a:cubicBezTo>
                  <a:close/>
                  <a:moveTo>
                    <a:pt x="20983" y="0"/>
                  </a:moveTo>
                </a:path>
              </a:pathLst>
            </a:custGeom>
            <a:solidFill>
              <a:srgbClr val="6D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3417108" y="5148744"/>
            <a:ext cx="904218" cy="600043"/>
            <a:chOff x="401121" y="753006"/>
            <a:chExt cx="6784726" cy="4502373"/>
          </a:xfrm>
        </p:grpSpPr>
        <p:sp>
          <p:nvSpPr>
            <p:cNvPr id="178" name="AutoShape 44"/>
            <p:cNvSpPr>
              <a:spLocks/>
            </p:cNvSpPr>
            <p:nvPr/>
          </p:nvSpPr>
          <p:spPr bwMode="auto">
            <a:xfrm>
              <a:off x="401121" y="1921889"/>
              <a:ext cx="1359649" cy="211103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1786" y="2798"/>
                  </a:lnTo>
                  <a:cubicBezTo>
                    <a:pt x="744" y="2946"/>
                    <a:pt x="0" y="3540"/>
                    <a:pt x="0" y="4226"/>
                  </a:cubicBezTo>
                  <a:lnTo>
                    <a:pt x="0" y="17374"/>
                  </a:lnTo>
                  <a:cubicBezTo>
                    <a:pt x="0" y="18060"/>
                    <a:pt x="742" y="18654"/>
                    <a:pt x="1786" y="18802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solidFill>
              <a:srgbClr val="BC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9" name="AutoShape 45"/>
            <p:cNvSpPr>
              <a:spLocks/>
            </p:cNvSpPr>
            <p:nvPr/>
          </p:nvSpPr>
          <p:spPr bwMode="auto">
            <a:xfrm>
              <a:off x="3536267" y="753006"/>
              <a:ext cx="3649580" cy="4427804"/>
            </a:xfrm>
            <a:custGeom>
              <a:avLst/>
              <a:gdLst/>
              <a:ahLst/>
              <a:cxnLst/>
              <a:rect l="0" t="0" r="r" b="b"/>
              <a:pathLst>
                <a:path w="21600" h="21571">
                  <a:moveTo>
                    <a:pt x="21284" y="154"/>
                  </a:moveTo>
                  <a:cubicBezTo>
                    <a:pt x="21084" y="22"/>
                    <a:pt x="20822" y="-29"/>
                    <a:pt x="20571" y="17"/>
                  </a:cubicBezTo>
                  <a:lnTo>
                    <a:pt x="0" y="3731"/>
                  </a:lnTo>
                  <a:lnTo>
                    <a:pt x="0" y="16976"/>
                  </a:lnTo>
                  <a:lnTo>
                    <a:pt x="0" y="17841"/>
                  </a:lnTo>
                  <a:lnTo>
                    <a:pt x="20571" y="21555"/>
                  </a:lnTo>
                  <a:cubicBezTo>
                    <a:pt x="20631" y="21566"/>
                    <a:pt x="20692" y="21571"/>
                    <a:pt x="20753" y="21571"/>
                  </a:cubicBezTo>
                  <a:cubicBezTo>
                    <a:pt x="20944" y="21571"/>
                    <a:pt x="21132" y="21518"/>
                    <a:pt x="21284" y="21418"/>
                  </a:cubicBezTo>
                  <a:cubicBezTo>
                    <a:pt x="21483" y="21286"/>
                    <a:pt x="21600" y="21086"/>
                    <a:pt x="21600" y="20875"/>
                  </a:cubicBezTo>
                  <a:lnTo>
                    <a:pt x="21600" y="696"/>
                  </a:lnTo>
                  <a:cubicBezTo>
                    <a:pt x="21600" y="486"/>
                    <a:pt x="21484" y="286"/>
                    <a:pt x="21284" y="154"/>
                  </a:cubicBezTo>
                  <a:close/>
                  <a:moveTo>
                    <a:pt x="21284" y="154"/>
                  </a:moveTo>
                </a:path>
              </a:pathLst>
            </a:custGeom>
            <a:solidFill>
              <a:srgbClr val="6D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0" name="AutoShape 46"/>
            <p:cNvSpPr>
              <a:spLocks/>
            </p:cNvSpPr>
            <p:nvPr/>
          </p:nvSpPr>
          <p:spPr bwMode="auto">
            <a:xfrm>
              <a:off x="1760769" y="1516348"/>
              <a:ext cx="1789010" cy="373903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270"/>
                  </a:moveTo>
                  <a:lnTo>
                    <a:pt x="0" y="17468"/>
                  </a:lnTo>
                  <a:cubicBezTo>
                    <a:pt x="0" y="19746"/>
                    <a:pt x="3876" y="21600"/>
                    <a:pt x="8640" y="21600"/>
                  </a:cubicBezTo>
                  <a:lnTo>
                    <a:pt x="12960" y="21600"/>
                  </a:lnTo>
                  <a:cubicBezTo>
                    <a:pt x="17724" y="21600"/>
                    <a:pt x="21600" y="19746"/>
                    <a:pt x="21600" y="17468"/>
                  </a:cubicBezTo>
                  <a:lnTo>
                    <a:pt x="21600" y="0"/>
                  </a:lnTo>
                  <a:lnTo>
                    <a:pt x="0" y="2270"/>
                  </a:lnTo>
                  <a:close/>
                  <a:moveTo>
                    <a:pt x="18144" y="17468"/>
                  </a:moveTo>
                  <a:cubicBezTo>
                    <a:pt x="18144" y="18835"/>
                    <a:pt x="15819" y="19947"/>
                    <a:pt x="12960" y="19947"/>
                  </a:cubicBezTo>
                  <a:lnTo>
                    <a:pt x="8640" y="19947"/>
                  </a:lnTo>
                  <a:cubicBezTo>
                    <a:pt x="5781" y="19947"/>
                    <a:pt x="3456" y="18835"/>
                    <a:pt x="3456" y="17468"/>
                  </a:cubicBezTo>
                  <a:lnTo>
                    <a:pt x="3456" y="14850"/>
                  </a:lnTo>
                  <a:lnTo>
                    <a:pt x="18144" y="16394"/>
                  </a:lnTo>
                  <a:lnTo>
                    <a:pt x="18144" y="17468"/>
                  </a:lnTo>
                  <a:close/>
                  <a:moveTo>
                    <a:pt x="18144" y="17468"/>
                  </a:move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aphicFrame>
        <p:nvGraphicFramePr>
          <p:cNvPr id="205" name="Object 3"/>
          <p:cNvGraphicFramePr>
            <a:graphicFrameLocks noChangeAspect="1"/>
          </p:cNvGraphicFramePr>
          <p:nvPr/>
        </p:nvGraphicFramePr>
        <p:xfrm>
          <a:off x="4768605" y="2332645"/>
          <a:ext cx="760413" cy="47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1" name="Object 3"/>
          <p:cNvGraphicFramePr>
            <a:graphicFrameLocks noChangeAspect="1"/>
          </p:cNvGraphicFramePr>
          <p:nvPr/>
        </p:nvGraphicFramePr>
        <p:xfrm>
          <a:off x="7529198" y="2130548"/>
          <a:ext cx="760413" cy="47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7" name="Object 3"/>
          <p:cNvGraphicFramePr>
            <a:graphicFrameLocks noChangeAspect="1"/>
          </p:cNvGraphicFramePr>
          <p:nvPr/>
        </p:nvGraphicFramePr>
        <p:xfrm>
          <a:off x="5524917" y="4713716"/>
          <a:ext cx="760413" cy="47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9" name="Text Box 125"/>
          <p:cNvSpPr txBox="1">
            <a:spLocks noChangeArrowheads="1"/>
          </p:cNvSpPr>
          <p:nvPr/>
        </p:nvSpPr>
        <p:spPr bwMode="gray">
          <a:xfrm>
            <a:off x="5171584" y="5752428"/>
            <a:ext cx="82426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Call Center</a:t>
            </a:r>
          </a:p>
        </p:txBody>
      </p:sp>
      <p:sp>
        <p:nvSpPr>
          <p:cNvPr id="223" name="AutoShape 121"/>
          <p:cNvSpPr>
            <a:spLocks noChangeArrowheads="1"/>
          </p:cNvSpPr>
          <p:nvPr/>
        </p:nvSpPr>
        <p:spPr bwMode="gray">
          <a:xfrm>
            <a:off x="7141040" y="4385165"/>
            <a:ext cx="1562400" cy="1375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 dirty="0" smtClean="0">
                <a:solidFill>
                  <a:schemeClr val="bg1"/>
                </a:solidFill>
              </a:rPr>
              <a:t>Increased Costs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1" name="AutoShape 117"/>
          <p:cNvSpPr>
            <a:spLocks noChangeArrowheads="1"/>
          </p:cNvSpPr>
          <p:nvPr/>
        </p:nvSpPr>
        <p:spPr bwMode="gray">
          <a:xfrm>
            <a:off x="7141040" y="4384003"/>
            <a:ext cx="1561902" cy="137636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 dirty="0">
                <a:solidFill>
                  <a:schemeClr val="bg1"/>
                </a:solidFill>
              </a:rPr>
              <a:t>Market Share Erosion</a:t>
            </a:r>
          </a:p>
        </p:txBody>
      </p:sp>
      <p:sp>
        <p:nvSpPr>
          <p:cNvPr id="224" name="AutoShape 117"/>
          <p:cNvSpPr>
            <a:spLocks noChangeArrowheads="1"/>
          </p:cNvSpPr>
          <p:nvPr/>
        </p:nvSpPr>
        <p:spPr bwMode="gray">
          <a:xfrm>
            <a:off x="7141040" y="4384003"/>
            <a:ext cx="1561902" cy="137636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 smtClean="0">
                <a:solidFill>
                  <a:schemeClr val="bg1"/>
                </a:solidFill>
              </a:rPr>
              <a:t>Increased Exposure to Risk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6527187" y="2887246"/>
            <a:ext cx="433421" cy="304317"/>
            <a:chOff x="4247556" y="3827901"/>
            <a:chExt cx="1193800" cy="838200"/>
          </a:xfrm>
        </p:grpSpPr>
        <p:sp>
          <p:nvSpPr>
            <p:cNvPr id="233" name="AutoShape 65"/>
            <p:cNvSpPr>
              <a:spLocks/>
            </p:cNvSpPr>
            <p:nvPr/>
          </p:nvSpPr>
          <p:spPr bwMode="auto">
            <a:xfrm>
              <a:off x="4247556" y="3827901"/>
              <a:ext cx="571500" cy="354013"/>
            </a:xfrm>
            <a:custGeom>
              <a:avLst/>
              <a:gdLst/>
              <a:ahLst/>
              <a:cxnLst/>
              <a:rect l="0" t="0" r="r" b="b"/>
              <a:pathLst>
                <a:path w="21447" h="21501">
                  <a:moveTo>
                    <a:pt x="21218" y="9858"/>
                  </a:moveTo>
                  <a:lnTo>
                    <a:pt x="15341" y="372"/>
                  </a:lnTo>
                  <a:cubicBezTo>
                    <a:pt x="15117" y="10"/>
                    <a:pt x="14779" y="-99"/>
                    <a:pt x="14487" y="97"/>
                  </a:cubicBezTo>
                  <a:cubicBezTo>
                    <a:pt x="14194" y="293"/>
                    <a:pt x="14003" y="754"/>
                    <a:pt x="14003" y="1266"/>
                  </a:cubicBezTo>
                  <a:lnTo>
                    <a:pt x="14003" y="4428"/>
                  </a:lnTo>
                  <a:lnTo>
                    <a:pt x="7444" y="4428"/>
                  </a:lnTo>
                  <a:lnTo>
                    <a:pt x="7444" y="1266"/>
                  </a:lnTo>
                  <a:cubicBezTo>
                    <a:pt x="7444" y="755"/>
                    <a:pt x="7253" y="293"/>
                    <a:pt x="6960" y="97"/>
                  </a:cubicBezTo>
                  <a:cubicBezTo>
                    <a:pt x="6668" y="-99"/>
                    <a:pt x="6330" y="9"/>
                    <a:pt x="6106" y="372"/>
                  </a:cubicBezTo>
                  <a:lnTo>
                    <a:pt x="229" y="9858"/>
                  </a:lnTo>
                  <a:cubicBezTo>
                    <a:pt x="-77" y="10352"/>
                    <a:pt x="-77" y="11151"/>
                    <a:pt x="229" y="11645"/>
                  </a:cubicBezTo>
                  <a:lnTo>
                    <a:pt x="6106" y="21131"/>
                  </a:lnTo>
                  <a:cubicBezTo>
                    <a:pt x="6256" y="21373"/>
                    <a:pt x="6456" y="21501"/>
                    <a:pt x="6660" y="21501"/>
                  </a:cubicBezTo>
                  <a:cubicBezTo>
                    <a:pt x="6761" y="21501"/>
                    <a:pt x="6864" y="21469"/>
                    <a:pt x="6960" y="21406"/>
                  </a:cubicBezTo>
                  <a:cubicBezTo>
                    <a:pt x="7252" y="21209"/>
                    <a:pt x="7444" y="20748"/>
                    <a:pt x="7444" y="20235"/>
                  </a:cubicBezTo>
                  <a:lnTo>
                    <a:pt x="7444" y="17075"/>
                  </a:lnTo>
                  <a:lnTo>
                    <a:pt x="14003" y="17075"/>
                  </a:lnTo>
                  <a:lnTo>
                    <a:pt x="14003" y="20235"/>
                  </a:lnTo>
                  <a:cubicBezTo>
                    <a:pt x="14003" y="20747"/>
                    <a:pt x="14194" y="21209"/>
                    <a:pt x="14487" y="21406"/>
                  </a:cubicBezTo>
                  <a:cubicBezTo>
                    <a:pt x="14584" y="21469"/>
                    <a:pt x="14686" y="21501"/>
                    <a:pt x="14787" y="21501"/>
                  </a:cubicBezTo>
                  <a:cubicBezTo>
                    <a:pt x="14990" y="21501"/>
                    <a:pt x="15191" y="21373"/>
                    <a:pt x="15341" y="21131"/>
                  </a:cubicBezTo>
                  <a:lnTo>
                    <a:pt x="21218" y="11645"/>
                  </a:lnTo>
                  <a:cubicBezTo>
                    <a:pt x="21523" y="11151"/>
                    <a:pt x="21523" y="10351"/>
                    <a:pt x="21218" y="9858"/>
                  </a:cubicBezTo>
                  <a:close/>
                  <a:moveTo>
                    <a:pt x="21218" y="9858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AutoShape 66"/>
            <p:cNvSpPr>
              <a:spLocks/>
            </p:cNvSpPr>
            <p:nvPr/>
          </p:nvSpPr>
          <p:spPr bwMode="auto">
            <a:xfrm>
              <a:off x="4868269" y="3827901"/>
              <a:ext cx="573087" cy="354013"/>
            </a:xfrm>
            <a:custGeom>
              <a:avLst/>
              <a:gdLst/>
              <a:ahLst/>
              <a:cxnLst/>
              <a:rect l="0" t="0" r="r" b="b"/>
              <a:pathLst>
                <a:path w="21447" h="21501">
                  <a:moveTo>
                    <a:pt x="21217" y="9858"/>
                  </a:moveTo>
                  <a:lnTo>
                    <a:pt x="15341" y="372"/>
                  </a:lnTo>
                  <a:cubicBezTo>
                    <a:pt x="15117" y="10"/>
                    <a:pt x="14779" y="-99"/>
                    <a:pt x="14487" y="97"/>
                  </a:cubicBezTo>
                  <a:cubicBezTo>
                    <a:pt x="14194" y="293"/>
                    <a:pt x="14002" y="754"/>
                    <a:pt x="14002" y="1266"/>
                  </a:cubicBezTo>
                  <a:lnTo>
                    <a:pt x="14002" y="4428"/>
                  </a:lnTo>
                  <a:lnTo>
                    <a:pt x="7444" y="4428"/>
                  </a:lnTo>
                  <a:lnTo>
                    <a:pt x="7444" y="1266"/>
                  </a:lnTo>
                  <a:cubicBezTo>
                    <a:pt x="7444" y="755"/>
                    <a:pt x="7253" y="293"/>
                    <a:pt x="6961" y="97"/>
                  </a:cubicBezTo>
                  <a:cubicBezTo>
                    <a:pt x="6669" y="-99"/>
                    <a:pt x="6330" y="9"/>
                    <a:pt x="6106" y="372"/>
                  </a:cubicBezTo>
                  <a:lnTo>
                    <a:pt x="230" y="9858"/>
                  </a:lnTo>
                  <a:cubicBezTo>
                    <a:pt x="-77" y="10352"/>
                    <a:pt x="-77" y="11151"/>
                    <a:pt x="230" y="11645"/>
                  </a:cubicBezTo>
                  <a:lnTo>
                    <a:pt x="6106" y="21131"/>
                  </a:lnTo>
                  <a:cubicBezTo>
                    <a:pt x="6256" y="21373"/>
                    <a:pt x="6457" y="21501"/>
                    <a:pt x="6661" y="21501"/>
                  </a:cubicBezTo>
                  <a:cubicBezTo>
                    <a:pt x="6762" y="21501"/>
                    <a:pt x="6864" y="21469"/>
                    <a:pt x="6961" y="21406"/>
                  </a:cubicBezTo>
                  <a:cubicBezTo>
                    <a:pt x="7253" y="21209"/>
                    <a:pt x="7444" y="20748"/>
                    <a:pt x="7444" y="20235"/>
                  </a:cubicBezTo>
                  <a:lnTo>
                    <a:pt x="7444" y="17075"/>
                  </a:lnTo>
                  <a:lnTo>
                    <a:pt x="14002" y="17075"/>
                  </a:lnTo>
                  <a:lnTo>
                    <a:pt x="14002" y="20235"/>
                  </a:lnTo>
                  <a:cubicBezTo>
                    <a:pt x="14002" y="20747"/>
                    <a:pt x="14194" y="21209"/>
                    <a:pt x="14488" y="21406"/>
                  </a:cubicBezTo>
                  <a:cubicBezTo>
                    <a:pt x="14584" y="21469"/>
                    <a:pt x="14686" y="21501"/>
                    <a:pt x="14787" y="21501"/>
                  </a:cubicBezTo>
                  <a:cubicBezTo>
                    <a:pt x="14991" y="21501"/>
                    <a:pt x="15191" y="21373"/>
                    <a:pt x="15341" y="21131"/>
                  </a:cubicBezTo>
                  <a:lnTo>
                    <a:pt x="21218" y="11645"/>
                  </a:lnTo>
                  <a:cubicBezTo>
                    <a:pt x="21523" y="11151"/>
                    <a:pt x="21523" y="10351"/>
                    <a:pt x="21217" y="9858"/>
                  </a:cubicBezTo>
                  <a:close/>
                  <a:moveTo>
                    <a:pt x="21217" y="9858"/>
                  </a:moveTo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AutoShape 67"/>
            <p:cNvSpPr>
              <a:spLocks/>
            </p:cNvSpPr>
            <p:nvPr/>
          </p:nvSpPr>
          <p:spPr bwMode="auto">
            <a:xfrm>
              <a:off x="4667450" y="4094601"/>
              <a:ext cx="354013" cy="571500"/>
            </a:xfrm>
            <a:custGeom>
              <a:avLst/>
              <a:gdLst/>
              <a:ahLst/>
              <a:cxnLst/>
              <a:rect l="0" t="0" r="r" b="b"/>
              <a:pathLst>
                <a:path w="21501" h="21447">
                  <a:moveTo>
                    <a:pt x="9857" y="230"/>
                  </a:moveTo>
                  <a:lnTo>
                    <a:pt x="372" y="6106"/>
                  </a:lnTo>
                  <a:cubicBezTo>
                    <a:pt x="9" y="6330"/>
                    <a:pt x="-99" y="6667"/>
                    <a:pt x="97" y="6961"/>
                  </a:cubicBezTo>
                  <a:cubicBezTo>
                    <a:pt x="292" y="7253"/>
                    <a:pt x="754" y="7444"/>
                    <a:pt x="1266" y="7444"/>
                  </a:cubicBezTo>
                  <a:lnTo>
                    <a:pt x="4428" y="7444"/>
                  </a:lnTo>
                  <a:lnTo>
                    <a:pt x="4428" y="14003"/>
                  </a:lnTo>
                  <a:lnTo>
                    <a:pt x="1266" y="14003"/>
                  </a:lnTo>
                  <a:cubicBezTo>
                    <a:pt x="754" y="14003"/>
                    <a:pt x="292" y="14194"/>
                    <a:pt x="97" y="14487"/>
                  </a:cubicBezTo>
                  <a:cubicBezTo>
                    <a:pt x="-99" y="14779"/>
                    <a:pt x="8" y="15117"/>
                    <a:pt x="372" y="15341"/>
                  </a:cubicBezTo>
                  <a:lnTo>
                    <a:pt x="9857" y="21218"/>
                  </a:lnTo>
                  <a:cubicBezTo>
                    <a:pt x="10351" y="21524"/>
                    <a:pt x="11151" y="21524"/>
                    <a:pt x="11646" y="21218"/>
                  </a:cubicBezTo>
                  <a:lnTo>
                    <a:pt x="21130" y="15341"/>
                  </a:lnTo>
                  <a:cubicBezTo>
                    <a:pt x="21373" y="15191"/>
                    <a:pt x="21501" y="14990"/>
                    <a:pt x="21501" y="14787"/>
                  </a:cubicBezTo>
                  <a:cubicBezTo>
                    <a:pt x="21501" y="14686"/>
                    <a:pt x="21469" y="14584"/>
                    <a:pt x="21405" y="14487"/>
                  </a:cubicBezTo>
                  <a:cubicBezTo>
                    <a:pt x="21209" y="14195"/>
                    <a:pt x="20748" y="14003"/>
                    <a:pt x="20236" y="14003"/>
                  </a:cubicBezTo>
                  <a:lnTo>
                    <a:pt x="17075" y="14003"/>
                  </a:lnTo>
                  <a:lnTo>
                    <a:pt x="17075" y="7444"/>
                  </a:lnTo>
                  <a:lnTo>
                    <a:pt x="20236" y="7444"/>
                  </a:lnTo>
                  <a:cubicBezTo>
                    <a:pt x="20748" y="7444"/>
                    <a:pt x="21209" y="7254"/>
                    <a:pt x="21405" y="6961"/>
                  </a:cubicBezTo>
                  <a:cubicBezTo>
                    <a:pt x="21469" y="6863"/>
                    <a:pt x="21501" y="6761"/>
                    <a:pt x="21501" y="6660"/>
                  </a:cubicBezTo>
                  <a:cubicBezTo>
                    <a:pt x="21501" y="6457"/>
                    <a:pt x="21373" y="6256"/>
                    <a:pt x="21130" y="6106"/>
                  </a:cubicBezTo>
                  <a:lnTo>
                    <a:pt x="11646" y="230"/>
                  </a:lnTo>
                  <a:cubicBezTo>
                    <a:pt x="11151" y="-76"/>
                    <a:pt x="10351" y="-76"/>
                    <a:pt x="9857" y="230"/>
                  </a:cubicBezTo>
                  <a:close/>
                  <a:moveTo>
                    <a:pt x="9857" y="230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63" name="Straight Connector 262"/>
          <p:cNvCxnSpPr/>
          <p:nvPr/>
        </p:nvCxnSpPr>
        <p:spPr>
          <a:xfrm>
            <a:off x="2986020" y="5527443"/>
            <a:ext cx="2520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 type="none" w="med" len="med"/>
            <a:tailEnd type="arrow" w="med" len="sm"/>
          </a:ln>
          <a:effectLst/>
        </p:spPr>
      </p:cxnSp>
      <p:cxnSp>
        <p:nvCxnSpPr>
          <p:cNvPr id="265" name="Straight Connector 264"/>
          <p:cNvCxnSpPr/>
          <p:nvPr/>
        </p:nvCxnSpPr>
        <p:spPr>
          <a:xfrm flipH="1">
            <a:off x="4942114" y="3549787"/>
            <a:ext cx="145328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 type="none" w="med" len="med"/>
            <a:tailEnd type="triangle" w="med" len="med"/>
          </a:ln>
          <a:effectLst/>
        </p:spPr>
      </p:cxnSp>
      <p:grpSp>
        <p:nvGrpSpPr>
          <p:cNvPr id="188" name="Group 187"/>
          <p:cNvGrpSpPr/>
          <p:nvPr/>
        </p:nvGrpSpPr>
        <p:grpSpPr>
          <a:xfrm>
            <a:off x="5159403" y="5128931"/>
            <a:ext cx="255746" cy="654350"/>
            <a:chOff x="3657600" y="2768600"/>
            <a:chExt cx="406400" cy="1039813"/>
          </a:xfrm>
        </p:grpSpPr>
        <p:sp>
          <p:nvSpPr>
            <p:cNvPr id="189" name="AutoShape 40"/>
            <p:cNvSpPr>
              <a:spLocks/>
            </p:cNvSpPr>
            <p:nvPr/>
          </p:nvSpPr>
          <p:spPr bwMode="auto">
            <a:xfrm>
              <a:off x="3746500" y="2768600"/>
              <a:ext cx="214313" cy="214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90" name="AutoShape 41"/>
            <p:cNvSpPr>
              <a:spLocks/>
            </p:cNvSpPr>
            <p:nvPr/>
          </p:nvSpPr>
          <p:spPr bwMode="auto">
            <a:xfrm>
              <a:off x="3657600" y="3022600"/>
              <a:ext cx="406400" cy="358775"/>
            </a:xfrm>
            <a:custGeom>
              <a:avLst/>
              <a:gdLst/>
              <a:ahLst/>
              <a:cxnLst/>
              <a:rect l="0" t="0" r="r" b="b"/>
              <a:pathLst>
                <a:path w="21482" h="21600">
                  <a:moveTo>
                    <a:pt x="20224" y="21600"/>
                  </a:moveTo>
                  <a:cubicBezTo>
                    <a:pt x="20615" y="21598"/>
                    <a:pt x="20984" y="21391"/>
                    <a:pt x="21222" y="21036"/>
                  </a:cubicBezTo>
                  <a:cubicBezTo>
                    <a:pt x="21460" y="20681"/>
                    <a:pt x="21541" y="20219"/>
                    <a:pt x="21438" y="19787"/>
                  </a:cubicBezTo>
                  <a:lnTo>
                    <a:pt x="17015" y="1066"/>
                  </a:lnTo>
                  <a:cubicBezTo>
                    <a:pt x="16867" y="438"/>
                    <a:pt x="16366" y="0"/>
                    <a:pt x="15795" y="0"/>
                  </a:cubicBezTo>
                  <a:lnTo>
                    <a:pt x="5686" y="0"/>
                  </a:lnTo>
                  <a:cubicBezTo>
                    <a:pt x="5114" y="0"/>
                    <a:pt x="4614" y="437"/>
                    <a:pt x="4466" y="1066"/>
                  </a:cubicBezTo>
                  <a:lnTo>
                    <a:pt x="43" y="19787"/>
                  </a:lnTo>
                  <a:cubicBezTo>
                    <a:pt x="-59" y="20218"/>
                    <a:pt x="21" y="20681"/>
                    <a:pt x="259" y="21036"/>
                  </a:cubicBezTo>
                  <a:cubicBezTo>
                    <a:pt x="499" y="21391"/>
                    <a:pt x="869" y="21600"/>
                    <a:pt x="1263" y="21600"/>
                  </a:cubicBezTo>
                  <a:lnTo>
                    <a:pt x="2527" y="21600"/>
                  </a:lnTo>
                  <a:lnTo>
                    <a:pt x="20224" y="21600"/>
                  </a:lnTo>
                  <a:close/>
                  <a:moveTo>
                    <a:pt x="20224" y="21600"/>
                  </a:moveTo>
                </a:path>
              </a:pathLst>
            </a:custGeom>
            <a:solidFill>
              <a:srgbClr val="BC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91" name="AutoShape 42"/>
            <p:cNvSpPr>
              <a:spLocks/>
            </p:cNvSpPr>
            <p:nvPr/>
          </p:nvSpPr>
          <p:spPr bwMode="auto">
            <a:xfrm>
              <a:off x="3733800" y="3378200"/>
              <a:ext cx="234950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125" y="20499"/>
                  </a:moveTo>
                  <a:cubicBezTo>
                    <a:pt x="3220" y="21122"/>
                    <a:pt x="4171" y="21600"/>
                    <a:pt x="5313" y="21600"/>
                  </a:cubicBezTo>
                  <a:lnTo>
                    <a:pt x="16287" y="21600"/>
                  </a:lnTo>
                  <a:cubicBezTo>
                    <a:pt x="17428" y="21600"/>
                    <a:pt x="18380" y="21122"/>
                    <a:pt x="18475" y="20499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3125" y="20499"/>
                  </a:lnTo>
                  <a:close/>
                  <a:moveTo>
                    <a:pt x="3125" y="20499"/>
                  </a:moveTo>
                </a:path>
              </a:pathLst>
            </a:custGeom>
            <a:solidFill>
              <a:srgbClr val="6D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5453062" y="5272644"/>
            <a:ext cx="574294" cy="488150"/>
            <a:chOff x="3352800" y="5384800"/>
            <a:chExt cx="1016000" cy="863600"/>
          </a:xfrm>
        </p:grpSpPr>
        <p:sp>
          <p:nvSpPr>
            <p:cNvPr id="197" name="AutoShape 53"/>
            <p:cNvSpPr>
              <a:spLocks/>
            </p:cNvSpPr>
            <p:nvPr/>
          </p:nvSpPr>
          <p:spPr bwMode="auto">
            <a:xfrm>
              <a:off x="3581400" y="5638800"/>
              <a:ext cx="558800" cy="609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618" y="17100"/>
                  </a:moveTo>
                  <a:lnTo>
                    <a:pt x="14236" y="17100"/>
                  </a:lnTo>
                  <a:lnTo>
                    <a:pt x="14236" y="900"/>
                  </a:lnTo>
                  <a:cubicBezTo>
                    <a:pt x="14236" y="403"/>
                    <a:pt x="13797" y="0"/>
                    <a:pt x="13255" y="0"/>
                  </a:cubicBezTo>
                  <a:lnTo>
                    <a:pt x="8345" y="0"/>
                  </a:lnTo>
                  <a:cubicBezTo>
                    <a:pt x="7803" y="0"/>
                    <a:pt x="7364" y="403"/>
                    <a:pt x="7364" y="900"/>
                  </a:cubicBezTo>
                  <a:lnTo>
                    <a:pt x="7364" y="17100"/>
                  </a:lnTo>
                  <a:lnTo>
                    <a:pt x="982" y="17100"/>
                  </a:lnTo>
                  <a:cubicBezTo>
                    <a:pt x="440" y="17100"/>
                    <a:pt x="0" y="17503"/>
                    <a:pt x="0" y="18000"/>
                  </a:cubicBezTo>
                  <a:lnTo>
                    <a:pt x="0" y="20700"/>
                  </a:lnTo>
                  <a:cubicBezTo>
                    <a:pt x="0" y="21197"/>
                    <a:pt x="440" y="21600"/>
                    <a:pt x="982" y="21600"/>
                  </a:cubicBezTo>
                  <a:lnTo>
                    <a:pt x="8345" y="21600"/>
                  </a:lnTo>
                  <a:lnTo>
                    <a:pt x="13255" y="21600"/>
                  </a:lnTo>
                  <a:lnTo>
                    <a:pt x="20618" y="21600"/>
                  </a:lnTo>
                  <a:cubicBezTo>
                    <a:pt x="21160" y="21600"/>
                    <a:pt x="21600" y="21197"/>
                    <a:pt x="21600" y="20700"/>
                  </a:cubicBezTo>
                  <a:lnTo>
                    <a:pt x="21600" y="18000"/>
                  </a:lnTo>
                  <a:cubicBezTo>
                    <a:pt x="21600" y="17502"/>
                    <a:pt x="21161" y="17100"/>
                    <a:pt x="20618" y="17100"/>
                  </a:cubicBezTo>
                  <a:close/>
                  <a:moveTo>
                    <a:pt x="20618" y="17100"/>
                  </a:moveTo>
                </a:path>
              </a:pathLst>
            </a:custGeom>
            <a:solidFill>
              <a:srgbClr val="93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99" name="Rectangle 54"/>
            <p:cNvSpPr>
              <a:spLocks/>
            </p:cNvSpPr>
            <p:nvPr/>
          </p:nvSpPr>
          <p:spPr bwMode="auto">
            <a:xfrm>
              <a:off x="3403600" y="5435600"/>
              <a:ext cx="914400" cy="508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00" name="AutoShape 55"/>
            <p:cNvSpPr>
              <a:spLocks/>
            </p:cNvSpPr>
            <p:nvPr/>
          </p:nvSpPr>
          <p:spPr bwMode="auto">
            <a:xfrm>
              <a:off x="3352800" y="5384800"/>
              <a:ext cx="1016000" cy="609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03"/>
                    <a:pt x="0" y="900"/>
                  </a:cubicBezTo>
                  <a:lnTo>
                    <a:pt x="0" y="20700"/>
                  </a:lnTo>
                  <a:cubicBezTo>
                    <a:pt x="0" y="21197"/>
                    <a:pt x="242" y="21600"/>
                    <a:pt x="540" y="21600"/>
                  </a:cubicBezTo>
                  <a:lnTo>
                    <a:pt x="21060" y="21600"/>
                  </a:lnTo>
                  <a:cubicBezTo>
                    <a:pt x="21358" y="21600"/>
                    <a:pt x="21600" y="21197"/>
                    <a:pt x="21600" y="20700"/>
                  </a:cubicBezTo>
                  <a:lnTo>
                    <a:pt x="21600" y="900"/>
                  </a:lnTo>
                  <a:cubicBezTo>
                    <a:pt x="21600" y="402"/>
                    <a:pt x="21358" y="0"/>
                    <a:pt x="21060" y="0"/>
                  </a:cubicBezTo>
                  <a:close/>
                  <a:moveTo>
                    <a:pt x="20520" y="19800"/>
                  </a:moveTo>
                  <a:lnTo>
                    <a:pt x="1080" y="19800"/>
                  </a:lnTo>
                  <a:lnTo>
                    <a:pt x="1080" y="1800"/>
                  </a:lnTo>
                  <a:lnTo>
                    <a:pt x="20520" y="1800"/>
                  </a:lnTo>
                  <a:lnTo>
                    <a:pt x="20520" y="19800"/>
                  </a:lnTo>
                  <a:close/>
                  <a:moveTo>
                    <a:pt x="20520" y="19800"/>
                  </a:moveTo>
                </a:path>
              </a:pathLst>
            </a:custGeom>
            <a:solidFill>
              <a:srgbClr val="6D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01" name="AutoShape 56"/>
            <p:cNvSpPr>
              <a:spLocks/>
            </p:cNvSpPr>
            <p:nvPr/>
          </p:nvSpPr>
          <p:spPr bwMode="auto">
            <a:xfrm>
              <a:off x="3695701" y="5524501"/>
              <a:ext cx="330200" cy="3302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6D6F71"/>
            </a:solidFill>
            <a:ln w="25400" cap="flat">
              <a:solidFill>
                <a:srgbClr val="6D6E7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02" name="AutoShape 57"/>
            <p:cNvSpPr>
              <a:spLocks/>
            </p:cNvSpPr>
            <p:nvPr/>
          </p:nvSpPr>
          <p:spPr bwMode="auto">
            <a:xfrm>
              <a:off x="3784600" y="5537201"/>
              <a:ext cx="292100" cy="2095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45"/>
                  </a:moveTo>
                  <a:lnTo>
                    <a:pt x="5635" y="21600"/>
                  </a:lnTo>
                  <a:lnTo>
                    <a:pt x="21600" y="0"/>
                  </a:lnTo>
                </a:path>
              </a:pathLst>
            </a:custGeom>
            <a:noFill/>
            <a:ln w="63500" cap="flat">
              <a:solidFill>
                <a:srgbClr val="BCBDC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sp>
        <p:nvSpPr>
          <p:cNvPr id="38" name="AutoShape 39"/>
          <p:cNvSpPr>
            <a:spLocks noChangeArrowheads="1"/>
          </p:cNvSpPr>
          <p:nvPr/>
        </p:nvSpPr>
        <p:spPr bwMode="auto">
          <a:xfrm>
            <a:off x="6049914" y="5272643"/>
            <a:ext cx="362762" cy="302302"/>
          </a:xfrm>
          <a:custGeom>
            <a:avLst/>
            <a:gdLst>
              <a:gd name="G0" fmla="+- -103957 0 0"/>
              <a:gd name="G1" fmla="+- -9800923 0 0"/>
              <a:gd name="G2" fmla="+- -103957 0 -9800923"/>
              <a:gd name="G3" fmla="+- 10800 0 0"/>
              <a:gd name="G4" fmla="+- 0 0 -103957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10403 0 0"/>
              <a:gd name="G9" fmla="+- 0 0 -9800923"/>
              <a:gd name="G10" fmla="+- 10403 0 2700"/>
              <a:gd name="G11" fmla="cos G10 -103957"/>
              <a:gd name="G12" fmla="sin G10 -103957"/>
              <a:gd name="G13" fmla="cos 13500 -103957"/>
              <a:gd name="G14" fmla="sin 13500 -103957"/>
              <a:gd name="G15" fmla="+- G11 10800 0"/>
              <a:gd name="G16" fmla="+- G12 10800 0"/>
              <a:gd name="G17" fmla="+- G13 10800 0"/>
              <a:gd name="G18" fmla="+- G14 10800 0"/>
              <a:gd name="G19" fmla="*/ 10403 1 2"/>
              <a:gd name="G20" fmla="+- G19 5400 0"/>
              <a:gd name="G21" fmla="cos G20 -103957"/>
              <a:gd name="G22" fmla="sin G20 -103957"/>
              <a:gd name="G23" fmla="+- G21 10800 0"/>
              <a:gd name="G24" fmla="+- G12 G23 G22"/>
              <a:gd name="G25" fmla="+- G22 G23 G11"/>
              <a:gd name="G26" fmla="cos 10800 -103957"/>
              <a:gd name="G27" fmla="sin 10800 -103957"/>
              <a:gd name="G28" fmla="cos 10403 -103957"/>
              <a:gd name="G29" fmla="sin 10403 -103957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9800923"/>
              <a:gd name="G36" fmla="sin G34 -9800923"/>
              <a:gd name="G37" fmla="+/ -9800923 -103957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10403 G39"/>
              <a:gd name="G43" fmla="sin 10403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3491 w 21600"/>
              <a:gd name="T5" fmla="*/ 340 h 21600"/>
              <a:gd name="T6" fmla="*/ 1660 w 21600"/>
              <a:gd name="T7" fmla="*/ 5427 h 21600"/>
              <a:gd name="T8" fmla="*/ 13392 w 21600"/>
              <a:gd name="T9" fmla="*/ 725 h 21600"/>
              <a:gd name="T10" fmla="*/ 24294 w 21600"/>
              <a:gd name="T11" fmla="*/ 10426 h 21600"/>
              <a:gd name="T12" fmla="*/ 21477 w 21600"/>
              <a:gd name="T13" fmla="*/ 13403 h 21600"/>
              <a:gd name="T14" fmla="*/ 18500 w 21600"/>
              <a:gd name="T15" fmla="*/ 10586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1199" y="10512"/>
                </a:moveTo>
                <a:cubicBezTo>
                  <a:pt x="21043" y="4880"/>
                  <a:pt x="16433" y="397"/>
                  <a:pt x="10800" y="397"/>
                </a:cubicBezTo>
                <a:cubicBezTo>
                  <a:pt x="7112" y="396"/>
                  <a:pt x="3700" y="2349"/>
                  <a:pt x="1831" y="5527"/>
                </a:cubicBezTo>
                <a:lnTo>
                  <a:pt x="1489" y="5326"/>
                </a:lnTo>
                <a:cubicBezTo>
                  <a:pt x="3429" y="2026"/>
                  <a:pt x="6971" y="-1"/>
                  <a:pt x="10800" y="0"/>
                </a:cubicBezTo>
                <a:cubicBezTo>
                  <a:pt x="16648" y="0"/>
                  <a:pt x="21433" y="4655"/>
                  <a:pt x="21595" y="10501"/>
                </a:cubicBezTo>
                <a:lnTo>
                  <a:pt x="24294" y="10426"/>
                </a:lnTo>
                <a:lnTo>
                  <a:pt x="21477" y="13403"/>
                </a:lnTo>
                <a:lnTo>
                  <a:pt x="18500" y="10586"/>
                </a:lnTo>
                <a:lnTo>
                  <a:pt x="21199" y="10512"/>
                </a:lnTo>
                <a:close/>
              </a:path>
            </a:pathLst>
          </a:cu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" name="AutoShape 39"/>
          <p:cNvSpPr>
            <a:spLocks noChangeArrowheads="1"/>
          </p:cNvSpPr>
          <p:nvPr/>
        </p:nvSpPr>
        <p:spPr bwMode="auto">
          <a:xfrm rot="10800000">
            <a:off x="6104395" y="5340879"/>
            <a:ext cx="403283" cy="336069"/>
          </a:xfrm>
          <a:custGeom>
            <a:avLst/>
            <a:gdLst>
              <a:gd name="G0" fmla="+- -103957 0 0"/>
              <a:gd name="G1" fmla="+- -9800923 0 0"/>
              <a:gd name="G2" fmla="+- -103957 0 -9800923"/>
              <a:gd name="G3" fmla="+- 10800 0 0"/>
              <a:gd name="G4" fmla="+- 0 0 -103957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10403 0 0"/>
              <a:gd name="G9" fmla="+- 0 0 -9800923"/>
              <a:gd name="G10" fmla="+- 10403 0 2700"/>
              <a:gd name="G11" fmla="cos G10 -103957"/>
              <a:gd name="G12" fmla="sin G10 -103957"/>
              <a:gd name="G13" fmla="cos 13500 -103957"/>
              <a:gd name="G14" fmla="sin 13500 -103957"/>
              <a:gd name="G15" fmla="+- G11 10800 0"/>
              <a:gd name="G16" fmla="+- G12 10800 0"/>
              <a:gd name="G17" fmla="+- G13 10800 0"/>
              <a:gd name="G18" fmla="+- G14 10800 0"/>
              <a:gd name="G19" fmla="*/ 10403 1 2"/>
              <a:gd name="G20" fmla="+- G19 5400 0"/>
              <a:gd name="G21" fmla="cos G20 -103957"/>
              <a:gd name="G22" fmla="sin G20 -103957"/>
              <a:gd name="G23" fmla="+- G21 10800 0"/>
              <a:gd name="G24" fmla="+- G12 G23 G22"/>
              <a:gd name="G25" fmla="+- G22 G23 G11"/>
              <a:gd name="G26" fmla="cos 10800 -103957"/>
              <a:gd name="G27" fmla="sin 10800 -103957"/>
              <a:gd name="G28" fmla="cos 10403 -103957"/>
              <a:gd name="G29" fmla="sin 10403 -103957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9800923"/>
              <a:gd name="G36" fmla="sin G34 -9800923"/>
              <a:gd name="G37" fmla="+/ -9800923 -103957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10403 G39"/>
              <a:gd name="G43" fmla="sin 10403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3491 w 21600"/>
              <a:gd name="T5" fmla="*/ 340 h 21600"/>
              <a:gd name="T6" fmla="*/ 1660 w 21600"/>
              <a:gd name="T7" fmla="*/ 5427 h 21600"/>
              <a:gd name="T8" fmla="*/ 13392 w 21600"/>
              <a:gd name="T9" fmla="*/ 725 h 21600"/>
              <a:gd name="T10" fmla="*/ 24294 w 21600"/>
              <a:gd name="T11" fmla="*/ 10426 h 21600"/>
              <a:gd name="T12" fmla="*/ 21477 w 21600"/>
              <a:gd name="T13" fmla="*/ 13403 h 21600"/>
              <a:gd name="T14" fmla="*/ 18500 w 21600"/>
              <a:gd name="T15" fmla="*/ 10586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1199" y="10512"/>
                </a:moveTo>
                <a:cubicBezTo>
                  <a:pt x="21043" y="4880"/>
                  <a:pt x="16433" y="397"/>
                  <a:pt x="10800" y="397"/>
                </a:cubicBezTo>
                <a:cubicBezTo>
                  <a:pt x="7112" y="396"/>
                  <a:pt x="3700" y="2349"/>
                  <a:pt x="1831" y="5527"/>
                </a:cubicBezTo>
                <a:lnTo>
                  <a:pt x="1489" y="5326"/>
                </a:lnTo>
                <a:cubicBezTo>
                  <a:pt x="3429" y="2026"/>
                  <a:pt x="6971" y="-1"/>
                  <a:pt x="10800" y="0"/>
                </a:cubicBezTo>
                <a:cubicBezTo>
                  <a:pt x="16648" y="0"/>
                  <a:pt x="21433" y="4655"/>
                  <a:pt x="21595" y="10501"/>
                </a:cubicBezTo>
                <a:lnTo>
                  <a:pt x="24294" y="10426"/>
                </a:lnTo>
                <a:lnTo>
                  <a:pt x="21477" y="13403"/>
                </a:lnTo>
                <a:lnTo>
                  <a:pt x="18500" y="10586"/>
                </a:lnTo>
                <a:lnTo>
                  <a:pt x="21199" y="10512"/>
                </a:lnTo>
                <a:close/>
              </a:path>
            </a:pathLst>
          </a:cu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1526617" y="5236145"/>
            <a:ext cx="864000" cy="582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bg1"/>
                </a:solidFill>
              </a:rPr>
              <a:t>RT Data Warehouse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3135086" y="1971304"/>
            <a:ext cx="936000" cy="4631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Synchronization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7499371" y="1282144"/>
            <a:ext cx="820067" cy="48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Operational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Data Hub</a:t>
            </a:r>
          </a:p>
        </p:txBody>
      </p:sp>
      <p:sp>
        <p:nvSpPr>
          <p:cNvPr id="248" name="Freeform 247"/>
          <p:cNvSpPr/>
          <p:nvPr/>
        </p:nvSpPr>
        <p:spPr>
          <a:xfrm>
            <a:off x="1157360" y="2871147"/>
            <a:ext cx="215660" cy="871263"/>
          </a:xfrm>
          <a:custGeom>
            <a:avLst/>
            <a:gdLst>
              <a:gd name="connsiteX0" fmla="*/ 241539 w 250166"/>
              <a:gd name="connsiteY0" fmla="*/ 0 h 948905"/>
              <a:gd name="connsiteX1" fmla="*/ 0 w 250166"/>
              <a:gd name="connsiteY1" fmla="*/ 0 h 948905"/>
              <a:gd name="connsiteX2" fmla="*/ 0 w 250166"/>
              <a:gd name="connsiteY2" fmla="*/ 948905 h 948905"/>
              <a:gd name="connsiteX3" fmla="*/ 250166 w 250166"/>
              <a:gd name="connsiteY3" fmla="*/ 948905 h 94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166" h="948905">
                <a:moveTo>
                  <a:pt x="241539" y="0"/>
                </a:moveTo>
                <a:lnTo>
                  <a:pt x="0" y="0"/>
                </a:lnTo>
                <a:lnTo>
                  <a:pt x="0" y="948905"/>
                </a:lnTo>
                <a:lnTo>
                  <a:pt x="250166" y="948905"/>
                </a:lnTo>
              </a:path>
            </a:pathLst>
          </a:custGeom>
          <a:noFill/>
          <a:ln w="19050">
            <a:solidFill>
              <a:schemeClr val="accent4"/>
            </a:solidFill>
            <a:prstDash val="dash"/>
            <a:miter lim="800000"/>
            <a:headEnd type="arrow" w="med" len="sm"/>
            <a:tailEnd type="arrow" w="med" len="sm"/>
          </a:ln>
          <a:effectLst/>
        </p:spPr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0" name="Straight Connector 249"/>
          <p:cNvCxnSpPr/>
          <p:nvPr/>
        </p:nvCxnSpPr>
        <p:spPr>
          <a:xfrm>
            <a:off x="1009291" y="3306778"/>
            <a:ext cx="180000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dash"/>
            <a:miter lim="800000"/>
            <a:headEnd/>
            <a:tailEnd type="none" w="med" len="sm"/>
          </a:ln>
          <a:effectLst/>
        </p:spPr>
      </p:cxnSp>
      <p:sp>
        <p:nvSpPr>
          <p:cNvPr id="253" name="Rectangle 252"/>
          <p:cNvSpPr/>
          <p:nvPr/>
        </p:nvSpPr>
        <p:spPr>
          <a:xfrm>
            <a:off x="5959783" y="4241727"/>
            <a:ext cx="684000" cy="48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 smtClean="0">
                <a:solidFill>
                  <a:schemeClr val="bg1"/>
                </a:solidFill>
              </a:rPr>
              <a:t>Data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Warehouse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5843933" y="2382489"/>
            <a:ext cx="684000" cy="48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Operational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Data Hub</a:t>
            </a:r>
          </a:p>
        </p:txBody>
      </p:sp>
      <p:cxnSp>
        <p:nvCxnSpPr>
          <p:cNvPr id="262" name="Straight Connector 261"/>
          <p:cNvCxnSpPr/>
          <p:nvPr/>
        </p:nvCxnSpPr>
        <p:spPr>
          <a:xfrm>
            <a:off x="2380593" y="3862551"/>
            <a:ext cx="1545021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66" name="Group 165"/>
          <p:cNvGrpSpPr/>
          <p:nvPr/>
        </p:nvGrpSpPr>
        <p:grpSpPr>
          <a:xfrm>
            <a:off x="1722205" y="3540040"/>
            <a:ext cx="681966" cy="699246"/>
            <a:chOff x="5981700" y="2844800"/>
            <a:chExt cx="939800" cy="963613"/>
          </a:xfrm>
        </p:grpSpPr>
        <p:sp>
          <p:nvSpPr>
            <p:cNvPr id="167" name="AutoShape 34"/>
            <p:cNvSpPr>
              <a:spLocks/>
            </p:cNvSpPr>
            <p:nvPr/>
          </p:nvSpPr>
          <p:spPr bwMode="auto">
            <a:xfrm>
              <a:off x="6070600" y="2844800"/>
              <a:ext cx="198438" cy="19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BC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68" name="AutoShape 35"/>
            <p:cNvSpPr>
              <a:spLocks/>
            </p:cNvSpPr>
            <p:nvPr/>
          </p:nvSpPr>
          <p:spPr bwMode="auto">
            <a:xfrm>
              <a:off x="5981700" y="3073400"/>
              <a:ext cx="381000" cy="735013"/>
            </a:xfrm>
            <a:custGeom>
              <a:avLst/>
              <a:gdLst/>
              <a:ahLst/>
              <a:cxnLst/>
              <a:rect l="0" t="0" r="r" b="b"/>
              <a:pathLst>
                <a:path w="21467" h="21600">
                  <a:moveTo>
                    <a:pt x="21418" y="8985"/>
                  </a:moveTo>
                  <a:lnTo>
                    <a:pt x="17074" y="551"/>
                  </a:lnTo>
                  <a:cubicBezTo>
                    <a:pt x="16907" y="226"/>
                    <a:pt x="16342" y="0"/>
                    <a:pt x="15697" y="0"/>
                  </a:cubicBezTo>
                  <a:lnTo>
                    <a:pt x="5769" y="0"/>
                  </a:lnTo>
                  <a:cubicBezTo>
                    <a:pt x="5125" y="0"/>
                    <a:pt x="4561" y="226"/>
                    <a:pt x="4393" y="551"/>
                  </a:cubicBezTo>
                  <a:lnTo>
                    <a:pt x="49" y="8985"/>
                  </a:lnTo>
                  <a:cubicBezTo>
                    <a:pt x="-66" y="9209"/>
                    <a:pt x="25" y="9448"/>
                    <a:pt x="294" y="9632"/>
                  </a:cubicBezTo>
                  <a:cubicBezTo>
                    <a:pt x="564" y="9816"/>
                    <a:pt x="982" y="9924"/>
                    <a:pt x="1426" y="9924"/>
                  </a:cubicBezTo>
                  <a:lnTo>
                    <a:pt x="4458" y="9924"/>
                  </a:lnTo>
                  <a:lnTo>
                    <a:pt x="6210" y="20917"/>
                  </a:lnTo>
                  <a:cubicBezTo>
                    <a:pt x="6272" y="21303"/>
                    <a:pt x="6890" y="21600"/>
                    <a:pt x="7631" y="21600"/>
                  </a:cubicBezTo>
                  <a:lnTo>
                    <a:pt x="13836" y="21600"/>
                  </a:lnTo>
                  <a:cubicBezTo>
                    <a:pt x="14576" y="21600"/>
                    <a:pt x="15194" y="21303"/>
                    <a:pt x="15256" y="20917"/>
                  </a:cubicBezTo>
                  <a:lnTo>
                    <a:pt x="17008" y="9924"/>
                  </a:lnTo>
                  <a:lnTo>
                    <a:pt x="20040" y="9924"/>
                  </a:lnTo>
                  <a:cubicBezTo>
                    <a:pt x="20484" y="9924"/>
                    <a:pt x="20902" y="9816"/>
                    <a:pt x="21172" y="9632"/>
                  </a:cubicBezTo>
                  <a:cubicBezTo>
                    <a:pt x="21443" y="9448"/>
                    <a:pt x="21534" y="9209"/>
                    <a:pt x="21418" y="8985"/>
                  </a:cubicBezTo>
                  <a:close/>
                  <a:moveTo>
                    <a:pt x="21418" y="8985"/>
                  </a:moveTo>
                </a:path>
              </a:pathLst>
            </a:custGeom>
            <a:solidFill>
              <a:srgbClr val="BC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69" name="AutoShape 36"/>
            <p:cNvSpPr>
              <a:spLocks/>
            </p:cNvSpPr>
            <p:nvPr/>
          </p:nvSpPr>
          <p:spPr bwMode="auto">
            <a:xfrm>
              <a:off x="6350000" y="2844800"/>
              <a:ext cx="211138" cy="2111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799" y="21600"/>
                  </a:moveTo>
                  <a:cubicBezTo>
                    <a:pt x="16755" y="21600"/>
                    <a:pt x="21600" y="16756"/>
                    <a:pt x="21600" y="10799"/>
                  </a:cubicBezTo>
                  <a:cubicBezTo>
                    <a:pt x="21600" y="4845"/>
                    <a:pt x="16755" y="0"/>
                    <a:pt x="10799" y="0"/>
                  </a:cubicBezTo>
                  <a:cubicBezTo>
                    <a:pt x="4843" y="0"/>
                    <a:pt x="0" y="4844"/>
                    <a:pt x="0" y="10799"/>
                  </a:cubicBezTo>
                  <a:cubicBezTo>
                    <a:pt x="0" y="16754"/>
                    <a:pt x="4843" y="21600"/>
                    <a:pt x="10799" y="21600"/>
                  </a:cubicBezTo>
                  <a:close/>
                  <a:moveTo>
                    <a:pt x="10799" y="21600"/>
                  </a:move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70" name="AutoShape 37"/>
            <p:cNvSpPr>
              <a:spLocks/>
            </p:cNvSpPr>
            <p:nvPr/>
          </p:nvSpPr>
          <p:spPr bwMode="auto">
            <a:xfrm>
              <a:off x="6261100" y="3073400"/>
              <a:ext cx="381000" cy="735013"/>
            </a:xfrm>
            <a:custGeom>
              <a:avLst/>
              <a:gdLst/>
              <a:ahLst/>
              <a:cxnLst/>
              <a:rect l="0" t="0" r="r" b="b"/>
              <a:pathLst>
                <a:path w="21468" h="21600">
                  <a:moveTo>
                    <a:pt x="21419" y="8985"/>
                  </a:moveTo>
                  <a:lnTo>
                    <a:pt x="17075" y="551"/>
                  </a:lnTo>
                  <a:cubicBezTo>
                    <a:pt x="16908" y="226"/>
                    <a:pt x="16343" y="0"/>
                    <a:pt x="15698" y="0"/>
                  </a:cubicBezTo>
                  <a:lnTo>
                    <a:pt x="5770" y="0"/>
                  </a:lnTo>
                  <a:cubicBezTo>
                    <a:pt x="5125" y="0"/>
                    <a:pt x="4561" y="226"/>
                    <a:pt x="4393" y="551"/>
                  </a:cubicBezTo>
                  <a:lnTo>
                    <a:pt x="49" y="8985"/>
                  </a:lnTo>
                  <a:cubicBezTo>
                    <a:pt x="-66" y="9209"/>
                    <a:pt x="25" y="9448"/>
                    <a:pt x="294" y="9632"/>
                  </a:cubicBezTo>
                  <a:cubicBezTo>
                    <a:pt x="563" y="9816"/>
                    <a:pt x="983" y="9924"/>
                    <a:pt x="1425" y="9924"/>
                  </a:cubicBezTo>
                  <a:lnTo>
                    <a:pt x="4457" y="9924"/>
                  </a:lnTo>
                  <a:lnTo>
                    <a:pt x="6210" y="20917"/>
                  </a:lnTo>
                  <a:cubicBezTo>
                    <a:pt x="6272" y="21303"/>
                    <a:pt x="6889" y="21600"/>
                    <a:pt x="7631" y="21600"/>
                  </a:cubicBezTo>
                  <a:lnTo>
                    <a:pt x="13836" y="21600"/>
                  </a:lnTo>
                  <a:cubicBezTo>
                    <a:pt x="14577" y="21600"/>
                    <a:pt x="15195" y="21303"/>
                    <a:pt x="15257" y="20917"/>
                  </a:cubicBezTo>
                  <a:lnTo>
                    <a:pt x="17009" y="9924"/>
                  </a:lnTo>
                  <a:lnTo>
                    <a:pt x="20041" y="9924"/>
                  </a:lnTo>
                  <a:cubicBezTo>
                    <a:pt x="20485" y="9924"/>
                    <a:pt x="20903" y="9816"/>
                    <a:pt x="21173" y="9632"/>
                  </a:cubicBezTo>
                  <a:cubicBezTo>
                    <a:pt x="21443" y="9448"/>
                    <a:pt x="21534" y="9209"/>
                    <a:pt x="21419" y="8985"/>
                  </a:cubicBezTo>
                  <a:close/>
                  <a:moveTo>
                    <a:pt x="21419" y="8985"/>
                  </a:move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71" name="AutoShape 38"/>
            <p:cNvSpPr>
              <a:spLocks/>
            </p:cNvSpPr>
            <p:nvPr/>
          </p:nvSpPr>
          <p:spPr bwMode="auto">
            <a:xfrm>
              <a:off x="6629400" y="2844800"/>
              <a:ext cx="211138" cy="2111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1" y="21600"/>
                  </a:moveTo>
                  <a:cubicBezTo>
                    <a:pt x="16756" y="21600"/>
                    <a:pt x="21600" y="16756"/>
                    <a:pt x="21600" y="10799"/>
                  </a:cubicBezTo>
                  <a:cubicBezTo>
                    <a:pt x="21600" y="4845"/>
                    <a:pt x="16756" y="0"/>
                    <a:pt x="10801" y="0"/>
                  </a:cubicBezTo>
                  <a:cubicBezTo>
                    <a:pt x="4846" y="0"/>
                    <a:pt x="0" y="4844"/>
                    <a:pt x="0" y="10799"/>
                  </a:cubicBezTo>
                  <a:cubicBezTo>
                    <a:pt x="0" y="16754"/>
                    <a:pt x="4846" y="21600"/>
                    <a:pt x="10801" y="21600"/>
                  </a:cubicBezTo>
                  <a:close/>
                  <a:moveTo>
                    <a:pt x="10801" y="21600"/>
                  </a:moveTo>
                </a:path>
              </a:pathLst>
            </a:custGeom>
            <a:solidFill>
              <a:srgbClr val="6D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72" name="AutoShape 39"/>
            <p:cNvSpPr>
              <a:spLocks/>
            </p:cNvSpPr>
            <p:nvPr/>
          </p:nvSpPr>
          <p:spPr bwMode="auto">
            <a:xfrm>
              <a:off x="6540500" y="3073400"/>
              <a:ext cx="381000" cy="735013"/>
            </a:xfrm>
            <a:custGeom>
              <a:avLst/>
              <a:gdLst/>
              <a:ahLst/>
              <a:cxnLst/>
              <a:rect l="0" t="0" r="r" b="b"/>
              <a:pathLst>
                <a:path w="21468" h="21600">
                  <a:moveTo>
                    <a:pt x="21419" y="8985"/>
                  </a:moveTo>
                  <a:lnTo>
                    <a:pt x="17075" y="551"/>
                  </a:lnTo>
                  <a:cubicBezTo>
                    <a:pt x="16908" y="226"/>
                    <a:pt x="16344" y="0"/>
                    <a:pt x="15699" y="0"/>
                  </a:cubicBezTo>
                  <a:lnTo>
                    <a:pt x="5770" y="0"/>
                  </a:lnTo>
                  <a:cubicBezTo>
                    <a:pt x="5126" y="0"/>
                    <a:pt x="4561" y="226"/>
                    <a:pt x="4393" y="551"/>
                  </a:cubicBezTo>
                  <a:lnTo>
                    <a:pt x="49" y="8985"/>
                  </a:lnTo>
                  <a:cubicBezTo>
                    <a:pt x="-66" y="9209"/>
                    <a:pt x="25" y="9448"/>
                    <a:pt x="295" y="9632"/>
                  </a:cubicBezTo>
                  <a:cubicBezTo>
                    <a:pt x="565" y="9816"/>
                    <a:pt x="982" y="9924"/>
                    <a:pt x="1427" y="9924"/>
                  </a:cubicBezTo>
                  <a:lnTo>
                    <a:pt x="4459" y="9924"/>
                  </a:lnTo>
                  <a:lnTo>
                    <a:pt x="6211" y="20917"/>
                  </a:lnTo>
                  <a:cubicBezTo>
                    <a:pt x="6273" y="21303"/>
                    <a:pt x="6890" y="21600"/>
                    <a:pt x="7631" y="21600"/>
                  </a:cubicBezTo>
                  <a:lnTo>
                    <a:pt x="13836" y="21600"/>
                  </a:lnTo>
                  <a:cubicBezTo>
                    <a:pt x="14578" y="21600"/>
                    <a:pt x="15195" y="21303"/>
                    <a:pt x="15257" y="20917"/>
                  </a:cubicBezTo>
                  <a:lnTo>
                    <a:pt x="17009" y="9924"/>
                  </a:lnTo>
                  <a:lnTo>
                    <a:pt x="20041" y="9924"/>
                  </a:lnTo>
                  <a:cubicBezTo>
                    <a:pt x="20485" y="9924"/>
                    <a:pt x="20903" y="9816"/>
                    <a:pt x="21173" y="9632"/>
                  </a:cubicBezTo>
                  <a:cubicBezTo>
                    <a:pt x="21443" y="9448"/>
                    <a:pt x="21534" y="9209"/>
                    <a:pt x="21419" y="8985"/>
                  </a:cubicBezTo>
                  <a:close/>
                  <a:moveTo>
                    <a:pt x="21419" y="8985"/>
                  </a:moveTo>
                </a:path>
              </a:pathLst>
            </a:custGeom>
            <a:solidFill>
              <a:srgbClr val="6D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cxnSp>
        <p:nvCxnSpPr>
          <p:cNvPr id="281" name="Straight Connector 280"/>
          <p:cNvCxnSpPr/>
          <p:nvPr/>
        </p:nvCxnSpPr>
        <p:spPr>
          <a:xfrm>
            <a:off x="2664378" y="2774731"/>
            <a:ext cx="0" cy="68400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 type="none" w="med" len="sm"/>
            <a:tailEnd type="none" w="med" len="sm"/>
          </a:ln>
          <a:effectLst/>
        </p:spPr>
      </p:cxnSp>
      <p:graphicFrame>
        <p:nvGraphicFramePr>
          <p:cNvPr id="182" name="Object 3"/>
          <p:cNvGraphicFramePr>
            <a:graphicFrameLocks noChangeAspect="1"/>
          </p:cNvGraphicFramePr>
          <p:nvPr/>
        </p:nvGraphicFramePr>
        <p:xfrm>
          <a:off x="2396674" y="2569491"/>
          <a:ext cx="760413" cy="47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85" name="Straight Connector 284"/>
          <p:cNvCxnSpPr/>
          <p:nvPr/>
        </p:nvCxnSpPr>
        <p:spPr>
          <a:xfrm flipV="1">
            <a:off x="2017987" y="4288220"/>
            <a:ext cx="0" cy="93600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 type="arrow" w="med" len="sm"/>
            <a:tailEnd type="none" w="med" len="sm"/>
          </a:ln>
          <a:effectLst/>
        </p:spPr>
      </p:cxnSp>
      <p:grpSp>
        <p:nvGrpSpPr>
          <p:cNvPr id="187" name="Group 186"/>
          <p:cNvGrpSpPr/>
          <p:nvPr/>
        </p:nvGrpSpPr>
        <p:grpSpPr>
          <a:xfrm>
            <a:off x="4050000" y="3198813"/>
            <a:ext cx="814388" cy="709789"/>
            <a:chOff x="3492500" y="3251200"/>
            <a:chExt cx="814388" cy="709789"/>
          </a:xfrm>
        </p:grpSpPr>
        <p:sp>
          <p:nvSpPr>
            <p:cNvPr id="192" name="AutoShape 15"/>
            <p:cNvSpPr>
              <a:spLocks/>
            </p:cNvSpPr>
            <p:nvPr/>
          </p:nvSpPr>
          <p:spPr bwMode="auto">
            <a:xfrm>
              <a:off x="3492500" y="3390900"/>
              <a:ext cx="812800" cy="431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6988"/>
                  </a:moveTo>
                  <a:cubicBezTo>
                    <a:pt x="5433" y="6988"/>
                    <a:pt x="0" y="4588"/>
                    <a:pt x="0" y="0"/>
                  </a:cubicBezTo>
                  <a:lnTo>
                    <a:pt x="0" y="20965"/>
                  </a:lnTo>
                  <a:cubicBezTo>
                    <a:pt x="0" y="21182"/>
                    <a:pt x="16" y="21393"/>
                    <a:pt x="40" y="21600"/>
                  </a:cubicBezTo>
                  <a:cubicBezTo>
                    <a:pt x="518" y="17427"/>
                    <a:pt x="5687" y="15247"/>
                    <a:pt x="10800" y="15247"/>
                  </a:cubicBezTo>
                  <a:cubicBezTo>
                    <a:pt x="15913" y="15247"/>
                    <a:pt x="21082" y="17427"/>
                    <a:pt x="21560" y="21600"/>
                  </a:cubicBezTo>
                  <a:cubicBezTo>
                    <a:pt x="21584" y="21393"/>
                    <a:pt x="21600" y="21182"/>
                    <a:pt x="21600" y="20965"/>
                  </a:cubicBezTo>
                  <a:lnTo>
                    <a:pt x="21600" y="0"/>
                  </a:lnTo>
                  <a:cubicBezTo>
                    <a:pt x="21600" y="4588"/>
                    <a:pt x="16167" y="6988"/>
                    <a:pt x="10800" y="6988"/>
                  </a:cubicBezTo>
                  <a:close/>
                  <a:moveTo>
                    <a:pt x="10800" y="6988"/>
                  </a:moveTo>
                </a:path>
              </a:pathLst>
            </a:custGeom>
            <a:solidFill>
              <a:srgbClr val="6D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93" name="AutoShape 16"/>
            <p:cNvSpPr>
              <a:spLocks/>
            </p:cNvSpPr>
            <p:nvPr/>
          </p:nvSpPr>
          <p:spPr bwMode="auto">
            <a:xfrm>
              <a:off x="3492500" y="3378200"/>
              <a:ext cx="1588" cy="158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653"/>
                  </a:moveTo>
                  <a:lnTo>
                    <a:pt x="0" y="21600"/>
                  </a:lnTo>
                  <a:cubicBezTo>
                    <a:pt x="0" y="14162"/>
                    <a:pt x="7632" y="6962"/>
                    <a:pt x="21600" y="0"/>
                  </a:cubicBezTo>
                  <a:cubicBezTo>
                    <a:pt x="8275" y="4133"/>
                    <a:pt x="0" y="8726"/>
                    <a:pt x="0" y="13653"/>
                  </a:cubicBezTo>
                  <a:close/>
                  <a:moveTo>
                    <a:pt x="0" y="13653"/>
                  </a:move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94" name="AutoShape 17"/>
            <p:cNvSpPr>
              <a:spLocks/>
            </p:cNvSpPr>
            <p:nvPr/>
          </p:nvSpPr>
          <p:spPr bwMode="auto">
            <a:xfrm>
              <a:off x="4305300" y="3378200"/>
              <a:ext cx="1588" cy="158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3971" y="6961"/>
                    <a:pt x="21600" y="14177"/>
                    <a:pt x="21600" y="21600"/>
                  </a:cubicBezTo>
                  <a:lnTo>
                    <a:pt x="21600" y="13653"/>
                  </a:lnTo>
                  <a:cubicBezTo>
                    <a:pt x="21600" y="8726"/>
                    <a:pt x="13434" y="4133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96" name="AutoShape 18"/>
            <p:cNvSpPr>
              <a:spLocks/>
            </p:cNvSpPr>
            <p:nvPr/>
          </p:nvSpPr>
          <p:spPr bwMode="auto">
            <a:xfrm>
              <a:off x="3492500" y="3251200"/>
              <a:ext cx="812800" cy="279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32" y="9466"/>
                  </a:moveTo>
                  <a:cubicBezTo>
                    <a:pt x="20895" y="3245"/>
                    <a:pt x="15819" y="0"/>
                    <a:pt x="10800" y="0"/>
                  </a:cubicBezTo>
                  <a:cubicBezTo>
                    <a:pt x="5781" y="0"/>
                    <a:pt x="705" y="3245"/>
                    <a:pt x="68" y="9466"/>
                  </a:cubicBezTo>
                  <a:cubicBezTo>
                    <a:pt x="24" y="9896"/>
                    <a:pt x="0" y="10341"/>
                    <a:pt x="0" y="10800"/>
                  </a:cubicBezTo>
                  <a:cubicBezTo>
                    <a:pt x="0" y="17891"/>
                    <a:pt x="5433" y="21600"/>
                    <a:pt x="10800" y="21600"/>
                  </a:cubicBezTo>
                  <a:cubicBezTo>
                    <a:pt x="16167" y="21600"/>
                    <a:pt x="21600" y="17891"/>
                    <a:pt x="21600" y="10800"/>
                  </a:cubicBezTo>
                  <a:cubicBezTo>
                    <a:pt x="21600" y="10341"/>
                    <a:pt x="21576" y="9896"/>
                    <a:pt x="21532" y="9466"/>
                  </a:cubicBezTo>
                  <a:close/>
                  <a:moveTo>
                    <a:pt x="21532" y="9466"/>
                  </a:moveTo>
                </a:path>
              </a:pathLst>
            </a:custGeom>
            <a:solidFill>
              <a:srgbClr val="BC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03" name="AutoShape 19"/>
            <p:cNvSpPr>
              <a:spLocks/>
            </p:cNvSpPr>
            <p:nvPr/>
          </p:nvSpPr>
          <p:spPr bwMode="auto">
            <a:xfrm>
              <a:off x="3492500" y="3681589"/>
              <a:ext cx="812800" cy="279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60" y="9818"/>
                  </a:moveTo>
                  <a:cubicBezTo>
                    <a:pt x="21082" y="3370"/>
                    <a:pt x="15913" y="0"/>
                    <a:pt x="10800" y="0"/>
                  </a:cubicBezTo>
                  <a:cubicBezTo>
                    <a:pt x="5687" y="0"/>
                    <a:pt x="518" y="3370"/>
                    <a:pt x="40" y="9818"/>
                  </a:cubicBezTo>
                  <a:cubicBezTo>
                    <a:pt x="16" y="10138"/>
                    <a:pt x="0" y="10464"/>
                    <a:pt x="0" y="10800"/>
                  </a:cubicBezTo>
                  <a:cubicBezTo>
                    <a:pt x="0" y="17891"/>
                    <a:pt x="5433" y="21600"/>
                    <a:pt x="10800" y="21600"/>
                  </a:cubicBezTo>
                  <a:cubicBezTo>
                    <a:pt x="16167" y="21600"/>
                    <a:pt x="21600" y="17891"/>
                    <a:pt x="21600" y="10800"/>
                  </a:cubicBezTo>
                  <a:cubicBezTo>
                    <a:pt x="21600" y="10464"/>
                    <a:pt x="21584" y="10138"/>
                    <a:pt x="21560" y="9818"/>
                  </a:cubicBezTo>
                  <a:close/>
                  <a:moveTo>
                    <a:pt x="21560" y="9818"/>
                  </a:move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1416906" y="2463202"/>
            <a:ext cx="726417" cy="617455"/>
            <a:chOff x="762000" y="5321300"/>
            <a:chExt cx="1016000" cy="863600"/>
          </a:xfrm>
        </p:grpSpPr>
        <p:sp>
          <p:nvSpPr>
            <p:cNvPr id="206" name="AutoShape 31"/>
            <p:cNvSpPr>
              <a:spLocks/>
            </p:cNvSpPr>
            <p:nvPr/>
          </p:nvSpPr>
          <p:spPr bwMode="auto">
            <a:xfrm>
              <a:off x="990600" y="5575300"/>
              <a:ext cx="558800" cy="609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618" y="17100"/>
                  </a:moveTo>
                  <a:lnTo>
                    <a:pt x="14236" y="17100"/>
                  </a:lnTo>
                  <a:lnTo>
                    <a:pt x="14236" y="900"/>
                  </a:lnTo>
                  <a:cubicBezTo>
                    <a:pt x="14236" y="403"/>
                    <a:pt x="13797" y="0"/>
                    <a:pt x="13255" y="0"/>
                  </a:cubicBezTo>
                  <a:lnTo>
                    <a:pt x="8345" y="0"/>
                  </a:lnTo>
                  <a:cubicBezTo>
                    <a:pt x="7803" y="0"/>
                    <a:pt x="7364" y="403"/>
                    <a:pt x="7364" y="900"/>
                  </a:cubicBezTo>
                  <a:lnTo>
                    <a:pt x="7364" y="17100"/>
                  </a:lnTo>
                  <a:lnTo>
                    <a:pt x="982" y="17100"/>
                  </a:lnTo>
                  <a:cubicBezTo>
                    <a:pt x="440" y="17100"/>
                    <a:pt x="0" y="17503"/>
                    <a:pt x="0" y="18000"/>
                  </a:cubicBezTo>
                  <a:lnTo>
                    <a:pt x="0" y="20700"/>
                  </a:lnTo>
                  <a:cubicBezTo>
                    <a:pt x="0" y="21197"/>
                    <a:pt x="440" y="21600"/>
                    <a:pt x="982" y="21600"/>
                  </a:cubicBezTo>
                  <a:lnTo>
                    <a:pt x="8345" y="21600"/>
                  </a:lnTo>
                  <a:lnTo>
                    <a:pt x="13255" y="21600"/>
                  </a:lnTo>
                  <a:lnTo>
                    <a:pt x="20618" y="21600"/>
                  </a:lnTo>
                  <a:cubicBezTo>
                    <a:pt x="21161" y="21600"/>
                    <a:pt x="21600" y="21197"/>
                    <a:pt x="21600" y="20700"/>
                  </a:cubicBezTo>
                  <a:lnTo>
                    <a:pt x="21600" y="18000"/>
                  </a:lnTo>
                  <a:cubicBezTo>
                    <a:pt x="21600" y="17503"/>
                    <a:pt x="21161" y="17100"/>
                    <a:pt x="20618" y="17100"/>
                  </a:cubicBezTo>
                  <a:close/>
                  <a:moveTo>
                    <a:pt x="20618" y="17100"/>
                  </a:move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07" name="Rectangle 32"/>
            <p:cNvSpPr>
              <a:spLocks/>
            </p:cNvSpPr>
            <p:nvPr/>
          </p:nvSpPr>
          <p:spPr bwMode="auto">
            <a:xfrm>
              <a:off x="812800" y="5372100"/>
              <a:ext cx="914400" cy="508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08" name="AutoShape 33"/>
            <p:cNvSpPr>
              <a:spLocks/>
            </p:cNvSpPr>
            <p:nvPr/>
          </p:nvSpPr>
          <p:spPr bwMode="auto">
            <a:xfrm>
              <a:off x="762000" y="5321300"/>
              <a:ext cx="1016000" cy="609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03"/>
                    <a:pt x="0" y="900"/>
                  </a:cubicBezTo>
                  <a:lnTo>
                    <a:pt x="0" y="20700"/>
                  </a:lnTo>
                  <a:cubicBezTo>
                    <a:pt x="0" y="21197"/>
                    <a:pt x="242" y="21600"/>
                    <a:pt x="540" y="21600"/>
                  </a:cubicBezTo>
                  <a:lnTo>
                    <a:pt x="21060" y="21600"/>
                  </a:lnTo>
                  <a:cubicBezTo>
                    <a:pt x="21358" y="21600"/>
                    <a:pt x="21600" y="21197"/>
                    <a:pt x="21600" y="20700"/>
                  </a:cubicBezTo>
                  <a:lnTo>
                    <a:pt x="21600" y="900"/>
                  </a:lnTo>
                  <a:cubicBezTo>
                    <a:pt x="21600" y="403"/>
                    <a:pt x="21359" y="0"/>
                    <a:pt x="21060" y="0"/>
                  </a:cubicBezTo>
                  <a:close/>
                  <a:moveTo>
                    <a:pt x="20520" y="19800"/>
                  </a:moveTo>
                  <a:lnTo>
                    <a:pt x="1080" y="19800"/>
                  </a:lnTo>
                  <a:lnTo>
                    <a:pt x="1080" y="1800"/>
                  </a:lnTo>
                  <a:lnTo>
                    <a:pt x="20520" y="1800"/>
                  </a:lnTo>
                  <a:lnTo>
                    <a:pt x="20520" y="19800"/>
                  </a:lnTo>
                  <a:close/>
                  <a:moveTo>
                    <a:pt x="20520" y="19800"/>
                  </a:moveTo>
                </a:path>
              </a:pathLst>
            </a:custGeom>
            <a:solidFill>
              <a:srgbClr val="6D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598289" y="2788502"/>
            <a:ext cx="255746" cy="654350"/>
            <a:chOff x="3657600" y="2768600"/>
            <a:chExt cx="406400" cy="1039813"/>
          </a:xfrm>
        </p:grpSpPr>
        <p:sp>
          <p:nvSpPr>
            <p:cNvPr id="215" name="AutoShape 40"/>
            <p:cNvSpPr>
              <a:spLocks/>
            </p:cNvSpPr>
            <p:nvPr/>
          </p:nvSpPr>
          <p:spPr bwMode="auto">
            <a:xfrm>
              <a:off x="3746500" y="2768600"/>
              <a:ext cx="214313" cy="214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16" name="AutoShape 41"/>
            <p:cNvSpPr>
              <a:spLocks/>
            </p:cNvSpPr>
            <p:nvPr/>
          </p:nvSpPr>
          <p:spPr bwMode="auto">
            <a:xfrm>
              <a:off x="3657600" y="3022600"/>
              <a:ext cx="406400" cy="358775"/>
            </a:xfrm>
            <a:custGeom>
              <a:avLst/>
              <a:gdLst/>
              <a:ahLst/>
              <a:cxnLst/>
              <a:rect l="0" t="0" r="r" b="b"/>
              <a:pathLst>
                <a:path w="21482" h="21600">
                  <a:moveTo>
                    <a:pt x="20224" y="21600"/>
                  </a:moveTo>
                  <a:cubicBezTo>
                    <a:pt x="20615" y="21598"/>
                    <a:pt x="20984" y="21391"/>
                    <a:pt x="21222" y="21036"/>
                  </a:cubicBezTo>
                  <a:cubicBezTo>
                    <a:pt x="21460" y="20681"/>
                    <a:pt x="21541" y="20219"/>
                    <a:pt x="21438" y="19787"/>
                  </a:cubicBezTo>
                  <a:lnTo>
                    <a:pt x="17015" y="1066"/>
                  </a:lnTo>
                  <a:cubicBezTo>
                    <a:pt x="16867" y="438"/>
                    <a:pt x="16366" y="0"/>
                    <a:pt x="15795" y="0"/>
                  </a:cubicBezTo>
                  <a:lnTo>
                    <a:pt x="5686" y="0"/>
                  </a:lnTo>
                  <a:cubicBezTo>
                    <a:pt x="5114" y="0"/>
                    <a:pt x="4614" y="437"/>
                    <a:pt x="4466" y="1066"/>
                  </a:cubicBezTo>
                  <a:lnTo>
                    <a:pt x="43" y="19787"/>
                  </a:lnTo>
                  <a:cubicBezTo>
                    <a:pt x="-59" y="20218"/>
                    <a:pt x="21" y="20681"/>
                    <a:pt x="259" y="21036"/>
                  </a:cubicBezTo>
                  <a:cubicBezTo>
                    <a:pt x="499" y="21391"/>
                    <a:pt x="869" y="21600"/>
                    <a:pt x="1263" y="21600"/>
                  </a:cubicBezTo>
                  <a:lnTo>
                    <a:pt x="2527" y="21600"/>
                  </a:lnTo>
                  <a:lnTo>
                    <a:pt x="20224" y="21600"/>
                  </a:lnTo>
                  <a:close/>
                  <a:moveTo>
                    <a:pt x="20224" y="21600"/>
                  </a:moveTo>
                </a:path>
              </a:pathLst>
            </a:custGeom>
            <a:solidFill>
              <a:srgbClr val="BC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18" name="AutoShape 42"/>
            <p:cNvSpPr>
              <a:spLocks/>
            </p:cNvSpPr>
            <p:nvPr/>
          </p:nvSpPr>
          <p:spPr bwMode="auto">
            <a:xfrm>
              <a:off x="3733800" y="3378200"/>
              <a:ext cx="234950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125" y="20499"/>
                  </a:moveTo>
                  <a:cubicBezTo>
                    <a:pt x="3220" y="21122"/>
                    <a:pt x="4171" y="21600"/>
                    <a:pt x="5313" y="21600"/>
                  </a:cubicBezTo>
                  <a:lnTo>
                    <a:pt x="16287" y="21600"/>
                  </a:lnTo>
                  <a:cubicBezTo>
                    <a:pt x="17428" y="21600"/>
                    <a:pt x="18380" y="21122"/>
                    <a:pt x="18475" y="20499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3125" y="20499"/>
                  </a:lnTo>
                  <a:close/>
                  <a:moveTo>
                    <a:pt x="3125" y="20499"/>
                  </a:moveTo>
                </a:path>
              </a:pathLst>
            </a:custGeom>
            <a:solidFill>
              <a:srgbClr val="6D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5987143" y="1081392"/>
            <a:ext cx="255746" cy="654350"/>
            <a:chOff x="3657600" y="2768600"/>
            <a:chExt cx="406400" cy="1039813"/>
          </a:xfrm>
        </p:grpSpPr>
        <p:sp>
          <p:nvSpPr>
            <p:cNvPr id="220" name="AutoShape 40"/>
            <p:cNvSpPr>
              <a:spLocks/>
            </p:cNvSpPr>
            <p:nvPr/>
          </p:nvSpPr>
          <p:spPr bwMode="auto">
            <a:xfrm>
              <a:off x="3746500" y="2768600"/>
              <a:ext cx="214313" cy="214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21" name="AutoShape 41"/>
            <p:cNvSpPr>
              <a:spLocks/>
            </p:cNvSpPr>
            <p:nvPr/>
          </p:nvSpPr>
          <p:spPr bwMode="auto">
            <a:xfrm>
              <a:off x="3657600" y="3022600"/>
              <a:ext cx="406400" cy="358775"/>
            </a:xfrm>
            <a:custGeom>
              <a:avLst/>
              <a:gdLst/>
              <a:ahLst/>
              <a:cxnLst/>
              <a:rect l="0" t="0" r="r" b="b"/>
              <a:pathLst>
                <a:path w="21482" h="21600">
                  <a:moveTo>
                    <a:pt x="20224" y="21600"/>
                  </a:moveTo>
                  <a:cubicBezTo>
                    <a:pt x="20615" y="21598"/>
                    <a:pt x="20984" y="21391"/>
                    <a:pt x="21222" y="21036"/>
                  </a:cubicBezTo>
                  <a:cubicBezTo>
                    <a:pt x="21460" y="20681"/>
                    <a:pt x="21541" y="20219"/>
                    <a:pt x="21438" y="19787"/>
                  </a:cubicBezTo>
                  <a:lnTo>
                    <a:pt x="17015" y="1066"/>
                  </a:lnTo>
                  <a:cubicBezTo>
                    <a:pt x="16867" y="438"/>
                    <a:pt x="16366" y="0"/>
                    <a:pt x="15795" y="0"/>
                  </a:cubicBezTo>
                  <a:lnTo>
                    <a:pt x="5686" y="0"/>
                  </a:lnTo>
                  <a:cubicBezTo>
                    <a:pt x="5114" y="0"/>
                    <a:pt x="4614" y="437"/>
                    <a:pt x="4466" y="1066"/>
                  </a:cubicBezTo>
                  <a:lnTo>
                    <a:pt x="43" y="19787"/>
                  </a:lnTo>
                  <a:cubicBezTo>
                    <a:pt x="-59" y="20218"/>
                    <a:pt x="21" y="20681"/>
                    <a:pt x="259" y="21036"/>
                  </a:cubicBezTo>
                  <a:cubicBezTo>
                    <a:pt x="499" y="21391"/>
                    <a:pt x="869" y="21600"/>
                    <a:pt x="1263" y="21600"/>
                  </a:cubicBezTo>
                  <a:lnTo>
                    <a:pt x="2527" y="21600"/>
                  </a:lnTo>
                  <a:lnTo>
                    <a:pt x="20224" y="21600"/>
                  </a:lnTo>
                  <a:close/>
                  <a:moveTo>
                    <a:pt x="20224" y="21600"/>
                  </a:moveTo>
                </a:path>
              </a:pathLst>
            </a:custGeom>
            <a:solidFill>
              <a:srgbClr val="BC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22" name="AutoShape 42"/>
            <p:cNvSpPr>
              <a:spLocks/>
            </p:cNvSpPr>
            <p:nvPr/>
          </p:nvSpPr>
          <p:spPr bwMode="auto">
            <a:xfrm>
              <a:off x="3733800" y="3378200"/>
              <a:ext cx="234950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125" y="20499"/>
                  </a:moveTo>
                  <a:cubicBezTo>
                    <a:pt x="3220" y="21122"/>
                    <a:pt x="4171" y="21600"/>
                    <a:pt x="5313" y="21600"/>
                  </a:cubicBezTo>
                  <a:lnTo>
                    <a:pt x="16287" y="21600"/>
                  </a:lnTo>
                  <a:cubicBezTo>
                    <a:pt x="17428" y="21600"/>
                    <a:pt x="18380" y="21122"/>
                    <a:pt x="18475" y="20499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3125" y="20499"/>
                  </a:lnTo>
                  <a:close/>
                  <a:moveTo>
                    <a:pt x="3125" y="20499"/>
                  </a:moveTo>
                </a:path>
              </a:pathLst>
            </a:custGeom>
            <a:solidFill>
              <a:srgbClr val="6D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225" grpId="0" animBg="1"/>
      <p:bldGraphic spid="181" grpId="0">
        <p:bldAsOne/>
      </p:bldGraphic>
      <p:bldGraphic spid="181" grpId="1">
        <p:bldAsOne/>
      </p:bldGraphic>
      <p:bldGraphic spid="205" grpId="0">
        <p:bldAsOne/>
      </p:bldGraphic>
      <p:bldGraphic spid="205" grpId="1">
        <p:bldAsOne/>
      </p:bldGraphic>
      <p:bldGraphic spid="211" grpId="0">
        <p:bldAsOne/>
      </p:bldGraphic>
      <p:bldGraphic spid="217" grpId="0">
        <p:bldAsOne/>
      </p:bldGraphic>
      <p:bldGraphic spid="217" grpId="1">
        <p:bldAsOne/>
      </p:bldGraphic>
      <p:bldP spid="223" grpId="0" animBg="1"/>
      <p:bldP spid="101" grpId="0" animBg="1"/>
      <p:bldP spid="224" grpId="0" animBg="1"/>
      <p:bldGraphic spid="182" grpId="0">
        <p:bldAsOne/>
      </p:bldGraphic>
      <p:bldGraphic spid="182" grpId="1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Implications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9143" y="1488686"/>
            <a:ext cx="2340000" cy="1170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385" y="1438505"/>
            <a:ext cx="8441474" cy="1271243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6375" y="1797127"/>
            <a:ext cx="226492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800" b="1" dirty="0" smtClean="0">
                <a:solidFill>
                  <a:srgbClr val="FFFFFF"/>
                </a:solidFill>
              </a:rPr>
              <a:t>Information and Data Architecture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143" y="3063205"/>
            <a:ext cx="2340000" cy="1170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385" y="3013024"/>
            <a:ext cx="8441474" cy="1271243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6375" y="3233147"/>
            <a:ext cx="2264925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800" b="1" dirty="0" smtClean="0">
                <a:solidFill>
                  <a:srgbClr val="FFFFFF"/>
                </a:solidFill>
              </a:rPr>
              <a:t>Application Architecture and Development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9143" y="4637723"/>
            <a:ext cx="2340000" cy="1170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385" y="4587542"/>
            <a:ext cx="8441474" cy="1271243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6375" y="4946164"/>
            <a:ext cx="226492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800" b="1" dirty="0" smtClean="0">
                <a:solidFill>
                  <a:srgbClr val="FFFFFF"/>
                </a:solidFill>
              </a:rPr>
              <a:t>Infrastructure Architecture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7"/>
          </p:nvPr>
        </p:nvSpPr>
        <p:spPr>
          <a:xfrm>
            <a:off x="2876550" y="1642334"/>
            <a:ext cx="5810250" cy="895117"/>
          </a:xfrm>
        </p:spPr>
        <p:txBody>
          <a:bodyPr wrap="square">
            <a:spAutoFit/>
          </a:bodyPr>
          <a:lstStyle/>
          <a:p>
            <a:pPr lvl="0">
              <a:spcAft>
                <a:spcPts val="500"/>
              </a:spcAft>
            </a:pPr>
            <a:r>
              <a:rPr lang="en-US" sz="1600" dirty="0" smtClean="0"/>
              <a:t>Shift to modeling events as enterprise assets. Incorporate the processing of immediate, individual events.</a:t>
            </a:r>
          </a:p>
          <a:p>
            <a:pPr lvl="0">
              <a:spcAft>
                <a:spcPts val="500"/>
              </a:spcAft>
            </a:pPr>
            <a:r>
              <a:rPr lang="en-US" sz="1600" dirty="0" smtClean="0"/>
              <a:t>Deliver quality data as it is needed by the business.</a:t>
            </a:r>
            <a:endParaRPr lang="en-IN" sz="16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876550" y="3074506"/>
            <a:ext cx="5848350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20040" lvl="0" indent="-320040" algn="l">
              <a:spcAft>
                <a:spcPts val="500"/>
              </a:spcAft>
              <a:buClr>
                <a:schemeClr val="accent2"/>
              </a:buClr>
              <a:buSzPct val="120000"/>
              <a:buFont typeface="Arial" charset="0"/>
              <a:buChar char="•"/>
            </a:pPr>
            <a:r>
              <a:rPr lang="en-IN" sz="1600" dirty="0" smtClean="0">
                <a:latin typeface="Arial"/>
                <a:cs typeface="Arial"/>
              </a:rPr>
              <a:t>Complement existing SOA strategies with event</a:t>
            </a:r>
            <a:br>
              <a:rPr lang="en-IN" sz="1600" dirty="0" smtClean="0">
                <a:latin typeface="Arial"/>
                <a:cs typeface="Arial"/>
              </a:rPr>
            </a:br>
            <a:r>
              <a:rPr lang="en-IN" sz="1600" dirty="0" smtClean="0">
                <a:latin typeface="Arial"/>
                <a:cs typeface="Arial"/>
              </a:rPr>
              <a:t>driven applications.</a:t>
            </a:r>
          </a:p>
          <a:p>
            <a:pPr marL="320040" lvl="0" indent="-320040" algn="l">
              <a:spcAft>
                <a:spcPts val="500"/>
              </a:spcAft>
              <a:buClr>
                <a:schemeClr val="accent2"/>
              </a:buClr>
              <a:buSzPct val="120000"/>
              <a:buFont typeface="Arial" charset="0"/>
              <a:buChar char="•"/>
            </a:pPr>
            <a:r>
              <a:rPr lang="en-IN" sz="1600" dirty="0" smtClean="0">
                <a:latin typeface="Arial"/>
                <a:cs typeface="Arial"/>
              </a:rPr>
              <a:t>Move to a single environment that supports different integration delivery models.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876550" y="4649024"/>
            <a:ext cx="5668962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20040" lvl="0" indent="-320040" algn="l">
              <a:spcAft>
                <a:spcPts val="500"/>
              </a:spcAft>
              <a:buClr>
                <a:schemeClr val="accent2"/>
              </a:buClr>
              <a:buSzPct val="120000"/>
              <a:buFont typeface="Arial" charset="0"/>
              <a:buChar char="•"/>
            </a:pPr>
            <a:r>
              <a:rPr lang="en-IN" sz="1600" dirty="0" smtClean="0">
                <a:latin typeface="Arial"/>
                <a:cs typeface="Arial"/>
              </a:rPr>
              <a:t>Shift from centralized, database-centric client-server applications to distributed systems.</a:t>
            </a:r>
          </a:p>
          <a:p>
            <a:pPr marL="320040" lvl="0" indent="-320040" algn="l">
              <a:spcAft>
                <a:spcPts val="500"/>
              </a:spcAft>
              <a:buClr>
                <a:schemeClr val="accent2"/>
              </a:buClr>
              <a:buSzPct val="120000"/>
              <a:buFont typeface="Arial" charset="0"/>
              <a:buChar char="•"/>
            </a:pPr>
            <a:r>
              <a:rPr lang="en-IN" sz="1600" dirty="0" smtClean="0">
                <a:latin typeface="Arial"/>
                <a:cs typeface="Arial"/>
              </a:rPr>
              <a:t>Deploy infrastructure that can support data delivery over different latencies.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IN" dirty="0" smtClean="0"/>
              <a:t>Augment traditional integration solutions with real-time data integration to:</a:t>
            </a:r>
          </a:p>
          <a:p>
            <a:pPr lvl="1"/>
            <a:r>
              <a:rPr lang="en-IN" dirty="0" smtClean="0"/>
              <a:t>Reduce decision latency.</a:t>
            </a:r>
          </a:p>
          <a:p>
            <a:pPr lvl="1"/>
            <a:r>
              <a:rPr lang="en-IN" dirty="0" smtClean="0"/>
              <a:t>Improve decision making and responsiveness.</a:t>
            </a:r>
          </a:p>
          <a:p>
            <a:pPr lvl="1"/>
            <a:r>
              <a:rPr lang="en-IN" dirty="0" smtClean="0"/>
              <a:t>Increase visibility.</a:t>
            </a:r>
          </a:p>
          <a:p>
            <a:r>
              <a:rPr lang="en-IN" dirty="0" smtClean="0"/>
              <a:t>Build upon the principles of SOA and an event-driven architecture (EDA).</a:t>
            </a:r>
          </a:p>
          <a:p>
            <a:r>
              <a:rPr lang="en-IN" dirty="0" err="1" smtClean="0"/>
              <a:t>Informatica</a:t>
            </a:r>
            <a:r>
              <a:rPr lang="en-IN" dirty="0" smtClean="0"/>
              <a:t> provides the capabilities for adding real-time data integration to your environment.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8208-8498-2F44-B6B8-75D12F0F2A3C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3" name="Group 13"/>
          <p:cNvGrpSpPr/>
          <p:nvPr/>
        </p:nvGrpSpPr>
        <p:grpSpPr>
          <a:xfrm>
            <a:off x="1207455" y="990466"/>
            <a:ext cx="1024682" cy="1100880"/>
            <a:chOff x="1767620" y="990469"/>
            <a:chExt cx="849752" cy="912944"/>
          </a:xfrm>
        </p:grpSpPr>
        <p:sp>
          <p:nvSpPr>
            <p:cNvPr id="7" name="AutoShape 4"/>
            <p:cNvSpPr>
              <a:spLocks/>
            </p:cNvSpPr>
            <p:nvPr/>
          </p:nvSpPr>
          <p:spPr bwMode="auto">
            <a:xfrm>
              <a:off x="1767620" y="990469"/>
              <a:ext cx="849752" cy="849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845717" y="1060589"/>
              <a:ext cx="696592" cy="8428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064710" y="2692637"/>
            <a:ext cx="1368942" cy="1315535"/>
            <a:chOff x="1624875" y="2556164"/>
            <a:chExt cx="1135241" cy="1090954"/>
          </a:xfrm>
        </p:grpSpPr>
        <p:sp>
          <p:nvSpPr>
            <p:cNvPr id="6" name="AutoShape 3"/>
            <p:cNvSpPr>
              <a:spLocks/>
            </p:cNvSpPr>
            <p:nvPr/>
          </p:nvSpPr>
          <p:spPr bwMode="auto">
            <a:xfrm rot="10800000">
              <a:off x="1624875" y="2556164"/>
              <a:ext cx="1135241" cy="96866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10794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45717" y="2804294"/>
              <a:ext cx="696592" cy="8428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5400" dirty="0" smtClean="0"/>
                <a:t>2</a:t>
              </a:r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1173309" y="4558857"/>
            <a:ext cx="1107034" cy="1127625"/>
            <a:chOff x="1733474" y="4558853"/>
            <a:chExt cx="918045" cy="935120"/>
          </a:xfrm>
        </p:grpSpPr>
        <p:sp>
          <p:nvSpPr>
            <p:cNvPr id="8" name="AutoShape 5"/>
            <p:cNvSpPr>
              <a:spLocks/>
            </p:cNvSpPr>
            <p:nvPr/>
          </p:nvSpPr>
          <p:spPr bwMode="auto">
            <a:xfrm>
              <a:off x="1733474" y="4558853"/>
              <a:ext cx="918045" cy="90461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799" y="0"/>
                  </a:moveTo>
                  <a:cubicBezTo>
                    <a:pt x="4838" y="0"/>
                    <a:pt x="0" y="4831"/>
                    <a:pt x="0" y="10798"/>
                  </a:cubicBezTo>
                  <a:cubicBezTo>
                    <a:pt x="0" y="16766"/>
                    <a:pt x="4838" y="21600"/>
                    <a:pt x="10799" y="21600"/>
                  </a:cubicBezTo>
                  <a:cubicBezTo>
                    <a:pt x="16762" y="21600"/>
                    <a:pt x="21600" y="16766"/>
                    <a:pt x="21600" y="10798"/>
                  </a:cubicBezTo>
                  <a:cubicBezTo>
                    <a:pt x="21600" y="4831"/>
                    <a:pt x="16762" y="0"/>
                    <a:pt x="10799" y="0"/>
                  </a:cubicBezTo>
                  <a:close/>
                  <a:moveTo>
                    <a:pt x="10799" y="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45717" y="4651149"/>
              <a:ext cx="696592" cy="8428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5400" dirty="0" smtClean="0"/>
                <a:t>3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33255" y="1161218"/>
            <a:ext cx="3172690" cy="121349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2400" b="1" dirty="0"/>
              <a:t>Join our exclusive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1" dirty="0" smtClean="0"/>
              <a:t>Potential </a:t>
            </a:r>
            <a:r>
              <a:rPr lang="en-US" sz="2400" b="1" i="1" dirty="0"/>
              <a:t>at Work </a:t>
            </a:r>
            <a:r>
              <a:rPr lang="en-US" sz="2400" b="1" dirty="0"/>
              <a:t>Communities. </a:t>
            </a:r>
            <a:br>
              <a:rPr lang="en-US" sz="2400" b="1" dirty="0"/>
            </a:br>
            <a:r>
              <a:rPr lang="en-US" sz="1800" b="1" dirty="0"/>
              <a:t>Visit the kiosk. 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833254" y="3073645"/>
            <a:ext cx="5955903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 algn="l"/>
            <a:r>
              <a:rPr lang="en-US" sz="2400" b="1" dirty="0" smtClean="0"/>
              <a:t>Get a PowerCenter </a:t>
            </a:r>
            <a:r>
              <a:rPr lang="en-US" sz="2400" b="1" dirty="0"/>
              <a:t>Express </a:t>
            </a:r>
            <a:r>
              <a:rPr lang="en-US" sz="2400" b="1" dirty="0" smtClean="0"/>
              <a:t>demo!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1800" b="1" dirty="0"/>
              <a:t>Visit the </a:t>
            </a:r>
            <a:r>
              <a:rPr lang="en-US" sz="1800" b="1" dirty="0" smtClean="0"/>
              <a:t>Pavilion kiosk.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33255" y="4876800"/>
            <a:ext cx="6133324" cy="80968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2400" b="1" dirty="0"/>
              <a:t>Tell us what you think.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1800" b="1" dirty="0"/>
              <a:t>Click on </a:t>
            </a:r>
            <a:r>
              <a:rPr lang="en-US" sz="1800" b="1" dirty="0" smtClean="0"/>
              <a:t>Evaluations </a:t>
            </a:r>
            <a:r>
              <a:rPr lang="en-US" sz="1800" b="1" dirty="0"/>
              <a:t>in the IW13 Mobile App.</a:t>
            </a:r>
            <a:r>
              <a:rPr lang="en-US" sz="2000" b="1" dirty="0"/>
              <a:t> </a:t>
            </a:r>
          </a:p>
          <a:p>
            <a:pPr algn="l"/>
            <a:endParaRPr lang="en-US" dirty="0" err="1" smtClean="0"/>
          </a:p>
        </p:txBody>
      </p:sp>
      <p:pic>
        <p:nvPicPr>
          <p:cNvPr id="1026" name="Picture 2" descr="C:\Users\jgeiger\AppData\Local\Microsoft\Windows\Temporary Internet Files\Content.Outlook\4NBT07ER\PaW_qrcod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80" y="1051848"/>
            <a:ext cx="1065574" cy="106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5799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882000" y="914405"/>
            <a:ext cx="7380000" cy="4801308"/>
          </a:xfrm>
          <a:prstGeom prst="roundRect">
            <a:avLst>
              <a:gd name="adj" fmla="val 0"/>
            </a:avLst>
          </a:prstGeom>
          <a:solidFill>
            <a:srgbClr val="244EA1"/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Applications created in 2012 using traditional architecture models will be an IT-constraining legacy by 2016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kern="0" dirty="0" smtClean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leading business applications of 2016 are designed today using Nexus-enabled application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architecture principles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 rotWithShape="1">
          <a:blip r:embed="rId2" cstate="email">
            <a:clrChange>
              <a:clrFrom>
                <a:srgbClr val="2952A3"/>
              </a:clrFrom>
              <a:clrTo>
                <a:srgbClr val="2952A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96" t="90959" r="6439" b="3092"/>
          <a:stretch/>
        </p:blipFill>
        <p:spPr bwMode="auto">
          <a:xfrm>
            <a:off x="6909252" y="5109093"/>
            <a:ext cx="1053885" cy="39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Perspectives 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33375" y="1143000"/>
            <a:ext cx="6045123" cy="5032375"/>
          </a:xfrm>
        </p:spPr>
        <p:txBody>
          <a:bodyPr/>
          <a:lstStyle/>
          <a:p>
            <a:r>
              <a:rPr lang="en-US" dirty="0" smtClean="0"/>
              <a:t>It is no longer sufficient to view information “after the fact”.</a:t>
            </a:r>
          </a:p>
          <a:p>
            <a:r>
              <a:rPr lang="en-US" dirty="0" smtClean="0"/>
              <a:t>Business demands information sooner, with more accuracy, in order to meet competitive and regulatory demands.</a:t>
            </a:r>
          </a:p>
          <a:p>
            <a:r>
              <a:rPr lang="en-US" dirty="0" smtClean="0"/>
              <a:t>Business needs to respond to “threats” and “opportunities sooner.</a:t>
            </a:r>
          </a:p>
          <a:p>
            <a:pPr lvl="1"/>
            <a:r>
              <a:rPr lang="en-US" dirty="0" smtClean="0"/>
              <a:t>Reduce decision latency.</a:t>
            </a:r>
          </a:p>
          <a:p>
            <a:pPr lvl="1"/>
            <a:r>
              <a:rPr lang="en-US" dirty="0" smtClean="0"/>
              <a:t>Proactive Alerts and Notifications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2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2" descr="http://t3.gstatic.com/images?q=tbn:ANd9GcRX7WIunhuIm33hJgMlQ6uLPw_DCKYt_8ore0IofEgYPXSRNGL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154" y="1379156"/>
            <a:ext cx="2212848" cy="1591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performancemanagementperspectives.files.wordpress.com/2011/03/screen-shot-2011-03-09-at-3-19-51-pm.png?w=62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154" y="3987800"/>
            <a:ext cx="2212848" cy="1573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wn Arrow 8"/>
          <p:cNvSpPr/>
          <p:nvPr/>
        </p:nvSpPr>
        <p:spPr>
          <a:xfrm>
            <a:off x="7451923" y="3199548"/>
            <a:ext cx="459311" cy="559559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“Real-Time” mean to you?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0942" y="5430643"/>
            <a:ext cx="8071715" cy="27779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0942" y="5731581"/>
            <a:ext cx="8071715" cy="27779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-974606" y="3817167"/>
            <a:ext cx="3200400" cy="1588"/>
          </a:xfrm>
          <a:prstGeom prst="line">
            <a:avLst/>
          </a:prstGeom>
          <a:ln w="12700" cmpd="sng">
            <a:solidFill>
              <a:schemeClr val="accent5"/>
            </a:solidFill>
            <a:prstDash val="dash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Triangle 7"/>
          <p:cNvSpPr/>
          <p:nvPr/>
        </p:nvSpPr>
        <p:spPr>
          <a:xfrm>
            <a:off x="880946" y="3002507"/>
            <a:ext cx="8071985" cy="2415654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274" y="1563539"/>
            <a:ext cx="151002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Days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>Performance Management</a:t>
            </a:r>
            <a:br>
              <a:rPr lang="en-US" sz="1000" dirty="0" smtClean="0"/>
            </a:br>
            <a:r>
              <a:rPr lang="en-US" sz="1000" dirty="0" smtClean="0"/>
              <a:t>Sales by Business Unit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6361" y="2303076"/>
            <a:ext cx="130324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Hour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>Inventory Management</a:t>
            </a:r>
            <a:br>
              <a:rPr lang="en-US" sz="1000" dirty="0" smtClean="0"/>
            </a:br>
            <a:r>
              <a:rPr lang="en-US" sz="1000" dirty="0" smtClean="0"/>
              <a:t>Compliance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99489" y="2836673"/>
            <a:ext cx="11076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Minutes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sz="1000" dirty="0" smtClean="0"/>
              <a:t>Order Confirmation</a:t>
            </a:r>
            <a:br>
              <a:rPr lang="en-US" sz="1000" dirty="0" smtClean="0"/>
            </a:br>
            <a:r>
              <a:rPr lang="en-US" sz="1000" dirty="0" smtClean="0"/>
              <a:t>Operational Metrics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4489" y="3208032"/>
            <a:ext cx="1580561" cy="7078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Second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>Straight-through Processing</a:t>
            </a:r>
            <a:br>
              <a:rPr lang="en-US" sz="1000" dirty="0" smtClean="0"/>
            </a:br>
            <a:r>
              <a:rPr lang="en-US" sz="1000" dirty="0" smtClean="0"/>
              <a:t>Call-center Analytics</a:t>
            </a:r>
            <a:br>
              <a:rPr lang="en-US" sz="1000" dirty="0" smtClean="0"/>
            </a:br>
            <a:r>
              <a:rPr lang="en-US" sz="1000" dirty="0" smtClean="0"/>
              <a:t>Point-of-entry Applications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71001" y="4055101"/>
            <a:ext cx="1389804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Instantaneous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sz="1000" dirty="0" smtClean="0"/>
              <a:t>Securities Exchange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29750" y="5468367"/>
            <a:ext cx="207108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Operational Data Integration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46181" y="5780601"/>
            <a:ext cx="19412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Analytical Data Integration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1267602" y="4173071"/>
            <a:ext cx="2432304" cy="1588"/>
          </a:xfrm>
          <a:prstGeom prst="line">
            <a:avLst/>
          </a:prstGeom>
          <a:ln w="12700" cmpd="sng">
            <a:solidFill>
              <a:schemeClr val="accent5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3385216" y="4458617"/>
            <a:ext cx="1938528" cy="1588"/>
          </a:xfrm>
          <a:prstGeom prst="line">
            <a:avLst/>
          </a:prstGeom>
          <a:ln w="12700" cmpd="sng">
            <a:solidFill>
              <a:schemeClr val="accent5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580681" y="4715164"/>
            <a:ext cx="1408176" cy="1588"/>
          </a:xfrm>
          <a:prstGeom prst="line">
            <a:avLst/>
          </a:prstGeom>
          <a:ln w="12700" cmpd="sng">
            <a:solidFill>
              <a:schemeClr val="accent5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7616834" y="4977018"/>
            <a:ext cx="868680" cy="1588"/>
          </a:xfrm>
          <a:prstGeom prst="line">
            <a:avLst/>
          </a:prstGeom>
          <a:ln w="12700" cmpd="sng">
            <a:solidFill>
              <a:schemeClr val="accent5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-735068" y="3817167"/>
            <a:ext cx="3200400" cy="1588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85360" y="1976155"/>
            <a:ext cx="1602428" cy="3319695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rtlCol="0" anchor="t" anchorCtr="0"/>
          <a:lstStyle/>
          <a:p>
            <a:pPr defTabSz="457200"/>
            <a:r>
              <a:rPr lang="en-CA" sz="1800" dirty="0" smtClean="0">
                <a:solidFill>
                  <a:schemeClr val="tx1"/>
                </a:solidFill>
                <a:latin typeface="Arial"/>
                <a:cs typeface="Arial"/>
              </a:rPr>
              <a:t>Application 2</a:t>
            </a:r>
            <a:endParaRPr lang="en-CA"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10800000">
            <a:off x="5303011" y="3210663"/>
            <a:ext cx="1476000" cy="909148"/>
          </a:xfrm>
          <a:prstGeom prst="bentConnector3">
            <a:avLst/>
          </a:prstGeom>
          <a:noFill/>
          <a:ln w="38100" cap="rnd" cmpd="sng">
            <a:solidFill>
              <a:schemeClr val="accent5"/>
            </a:solidFill>
            <a:prstDash val="solid"/>
            <a:round/>
            <a:headEnd type="none" w="sm" len="sm"/>
            <a:tailEnd type="arrow" w="med" len="sm"/>
          </a:ln>
        </p:spPr>
      </p:cxnSp>
      <p:cxnSp>
        <p:nvCxnSpPr>
          <p:cNvPr id="14" name="Elbow Connector 13"/>
          <p:cNvCxnSpPr/>
          <p:nvPr/>
        </p:nvCxnSpPr>
        <p:spPr>
          <a:xfrm rot="5400000" flipH="1" flipV="1">
            <a:off x="4586571" y="-1036548"/>
            <a:ext cx="7" cy="6006351"/>
          </a:xfrm>
          <a:prstGeom prst="bentConnector3">
            <a:avLst>
              <a:gd name="adj1" fmla="val 3265814286"/>
            </a:avLst>
          </a:prstGeom>
          <a:noFill/>
          <a:ln w="38100" cap="rnd" cmpd="sng">
            <a:solidFill>
              <a:schemeClr val="accent5"/>
            </a:solidFill>
            <a:prstDash val="solid"/>
            <a:round/>
            <a:headEnd type="none" w="sm" len="sm"/>
            <a:tailEnd type="arrow" w="med" len="sm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Integration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82185" y="1976155"/>
            <a:ext cx="1602428" cy="3319695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rtlCol="0" anchor="t" anchorCtr="0"/>
          <a:lstStyle/>
          <a:p>
            <a:pPr defTabSz="457200"/>
            <a:r>
              <a:rPr lang="en-CA" sz="1800" dirty="0" smtClean="0">
                <a:solidFill>
                  <a:schemeClr val="tx1"/>
                </a:solidFill>
                <a:latin typeface="Arial"/>
                <a:cs typeface="Arial"/>
              </a:rPr>
              <a:t>Application 1</a:t>
            </a:r>
            <a:endParaRPr lang="en-CA"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53921" y="2626155"/>
            <a:ext cx="1458957" cy="84128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CA" sz="1400" b="1" dirty="0" smtClean="0">
                <a:solidFill>
                  <a:schemeClr val="bg1"/>
                </a:solidFill>
                <a:latin typeface="Arial" charset="0"/>
              </a:rPr>
              <a:t>Application Logic</a:t>
            </a:r>
            <a:endParaRPr lang="en-CA" sz="1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53921" y="4444449"/>
            <a:ext cx="1458957" cy="636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CA" sz="1400" b="1" dirty="0" smtClean="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rPr>
              <a:t>Data</a:t>
            </a:r>
            <a:endParaRPr lang="en-CA" sz="1400" b="1" dirty="0">
              <a:solidFill>
                <a:schemeClr val="bg1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857096" y="2626157"/>
            <a:ext cx="1458957" cy="84128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CA" sz="1400" b="1" dirty="0" smtClean="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rPr>
              <a:t>Application Logic</a:t>
            </a:r>
            <a:endParaRPr lang="en-CA" sz="1400" b="1" dirty="0">
              <a:solidFill>
                <a:schemeClr val="bg1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857096" y="4444449"/>
            <a:ext cx="1458957" cy="636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CA" sz="1400" b="1" dirty="0" smtClean="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rPr>
              <a:t>Data</a:t>
            </a:r>
            <a:endParaRPr lang="en-CA" sz="1400" b="1" dirty="0">
              <a:solidFill>
                <a:schemeClr val="bg1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88536" y="1976148"/>
            <a:ext cx="1602428" cy="3319695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rtlCol="0" anchor="t" anchorCtr="0"/>
          <a:lstStyle/>
          <a:p>
            <a:pPr defTabSz="457200"/>
            <a:r>
              <a:rPr lang="en-CA" sz="1800" dirty="0" smtClean="0">
                <a:solidFill>
                  <a:schemeClr val="tx1"/>
                </a:solidFill>
                <a:latin typeface="Arial"/>
                <a:cs typeface="Arial"/>
              </a:rPr>
              <a:t>Application 3</a:t>
            </a:r>
            <a:endParaRPr lang="en-CA"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860272" y="2626155"/>
            <a:ext cx="1458957" cy="84128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CA" sz="1400" b="1" dirty="0" smtClean="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rPr>
              <a:t>Application Logic</a:t>
            </a:r>
            <a:endParaRPr lang="en-CA" sz="1400" b="1" dirty="0">
              <a:solidFill>
                <a:schemeClr val="bg1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860272" y="4444442"/>
            <a:ext cx="1458957" cy="636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CA" sz="1400" b="1" dirty="0" smtClean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8825" y="1257893"/>
            <a:ext cx="600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 smtClean="0"/>
              <a:t>Custom Extracts and Interfaces</a:t>
            </a:r>
            <a:endParaRPr lang="en-CA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03812" y="2724289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/>
              <a:t>Query/pull</a:t>
            </a:r>
            <a:endParaRPr lang="en-CA" sz="12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857096" y="3631298"/>
            <a:ext cx="1458957" cy="64928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CA" sz="1400" b="1" dirty="0" smtClean="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rPr>
              <a:t>Interfaces</a:t>
            </a:r>
            <a:endParaRPr lang="en-CA" sz="1400" b="1" dirty="0">
              <a:solidFill>
                <a:schemeClr val="bg1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60272" y="3631298"/>
            <a:ext cx="1458957" cy="64928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CA" sz="1400" b="1" dirty="0" smtClean="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rPr>
              <a:t>Interfaces</a:t>
            </a:r>
            <a:endParaRPr lang="en-CA" sz="1400" b="1" dirty="0">
              <a:solidFill>
                <a:schemeClr val="bg1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cxnSp>
        <p:nvCxnSpPr>
          <p:cNvPr id="15" name="Elbow Connector 14"/>
          <p:cNvCxnSpPr>
            <a:stCxn id="11" idx="3"/>
            <a:endCxn id="22" idx="1"/>
          </p:cNvCxnSpPr>
          <p:nvPr/>
        </p:nvCxnSpPr>
        <p:spPr>
          <a:xfrm flipV="1">
            <a:off x="2312878" y="3046797"/>
            <a:ext cx="1544218" cy="909145"/>
          </a:xfrm>
          <a:prstGeom prst="bentConnector3">
            <a:avLst>
              <a:gd name="adj1" fmla="val 50000"/>
            </a:avLst>
          </a:prstGeom>
          <a:noFill/>
          <a:ln w="38100" cap="rnd" cmpd="sng">
            <a:solidFill>
              <a:schemeClr val="accent5"/>
            </a:solidFill>
            <a:prstDash val="solid"/>
            <a:round/>
            <a:headEnd type="none" w="sm" len="sm"/>
            <a:tailEnd type="arrow" w="med" len="sm"/>
          </a:ln>
        </p:spPr>
      </p:cxnSp>
      <p:sp>
        <p:nvSpPr>
          <p:cNvPr id="17" name="TextBox 16"/>
          <p:cNvSpPr txBox="1"/>
          <p:nvPr/>
        </p:nvSpPr>
        <p:spPr>
          <a:xfrm>
            <a:off x="5406988" y="2748696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/>
              <a:t>Query/pull</a:t>
            </a:r>
            <a:endParaRPr lang="en-CA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7610" y="5494067"/>
            <a:ext cx="76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 smtClean="0"/>
              <a:t>“</a:t>
            </a:r>
            <a:r>
              <a:rPr lang="en-CA" sz="1800" b="1" dirty="0" err="1" smtClean="0"/>
              <a:t>Siloed</a:t>
            </a:r>
            <a:r>
              <a:rPr lang="en-CA" sz="1800" b="1" dirty="0" smtClean="0"/>
              <a:t>” Applications, Embedded Interfaces and Transformation</a:t>
            </a:r>
            <a:endParaRPr lang="en-CA" sz="1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853921" y="3631298"/>
            <a:ext cx="1458957" cy="64928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CA" sz="1400" b="1" dirty="0" smtClean="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rPr>
              <a:t>Interfaces</a:t>
            </a:r>
            <a:endParaRPr lang="en-CA" sz="1400" b="1" dirty="0">
              <a:solidFill>
                <a:schemeClr val="bg1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Integration: Result…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616608" y="1437557"/>
            <a:ext cx="7871785" cy="4358280"/>
            <a:chOff x="1776" y="2112"/>
            <a:chExt cx="2736" cy="1208"/>
          </a:xfrm>
        </p:grpSpPr>
        <p:pic>
          <p:nvPicPr>
            <p:cNvPr id="7" name="Picture 5" descr="sdarch1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112"/>
              <a:ext cx="2736" cy="12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4"/>
            <p:cNvSpPr>
              <a:spLocks noChangeArrowheads="1"/>
            </p:cNvSpPr>
            <p:nvPr/>
          </p:nvSpPr>
          <p:spPr bwMode="gray">
            <a:xfrm>
              <a:off x="1797" y="2406"/>
              <a:ext cx="212" cy="2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gray">
            <a:xfrm>
              <a:off x="1803" y="2116"/>
              <a:ext cx="120" cy="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gray">
            <a:xfrm>
              <a:off x="2544" y="2129"/>
              <a:ext cx="432" cy="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4128" y="2133"/>
              <a:ext cx="323" cy="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Considerations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33375" y="1143000"/>
            <a:ext cx="8478837" cy="5032375"/>
          </a:xfrm>
        </p:spPr>
        <p:txBody>
          <a:bodyPr/>
          <a:lstStyle/>
          <a:p>
            <a:r>
              <a:rPr lang="en-IN" dirty="0" smtClean="0"/>
              <a:t>Complexity of source and targets.</a:t>
            </a:r>
          </a:p>
          <a:p>
            <a:pPr lvl="1"/>
            <a:r>
              <a:rPr lang="en-IN" dirty="0" smtClean="0"/>
              <a:t>Data formats.</a:t>
            </a:r>
          </a:p>
          <a:p>
            <a:pPr lvl="1"/>
            <a:r>
              <a:rPr lang="en-IN" dirty="0" smtClean="0"/>
              <a:t>Level of quality.</a:t>
            </a:r>
          </a:p>
          <a:p>
            <a:pPr lvl="1"/>
            <a:r>
              <a:rPr lang="en-IN" dirty="0" smtClean="0"/>
              <a:t>Availability of source/target interfaces.</a:t>
            </a:r>
          </a:p>
          <a:p>
            <a:r>
              <a:rPr lang="en-IN" dirty="0" smtClean="0"/>
              <a:t>Volume, velocity; and variety.</a:t>
            </a:r>
          </a:p>
          <a:p>
            <a:r>
              <a:rPr lang="en-IN" dirty="0" smtClean="0"/>
              <a:t>Delivery requirements.</a:t>
            </a:r>
          </a:p>
          <a:p>
            <a:pPr lvl="1"/>
            <a:r>
              <a:rPr lang="en-IN" dirty="0" smtClean="0"/>
              <a:t>Real-time, near real-time, batch/scheduled.</a:t>
            </a:r>
          </a:p>
          <a:p>
            <a:r>
              <a:rPr lang="en-IN" dirty="0" smtClean="0"/>
              <a:t>Loose coupling/reusability.</a:t>
            </a:r>
          </a:p>
          <a:p>
            <a:r>
              <a:rPr lang="en-IN" dirty="0" smtClean="0"/>
              <a:t>Performance/Availability.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Data Integration Patterns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33375" y="1143001"/>
            <a:ext cx="8478837" cy="2134590"/>
          </a:xfrm>
        </p:spPr>
        <p:txBody>
          <a:bodyPr/>
          <a:lstStyle/>
          <a:p>
            <a:r>
              <a:rPr lang="en-IN" dirty="0" smtClean="0"/>
              <a:t>Transactional Data Processing</a:t>
            </a:r>
          </a:p>
          <a:p>
            <a:pPr lvl="1"/>
            <a:r>
              <a:rPr lang="en-IN" dirty="0" smtClean="0"/>
              <a:t>Data Replication</a:t>
            </a:r>
          </a:p>
          <a:p>
            <a:r>
              <a:rPr lang="en-IN" dirty="0" smtClean="0"/>
              <a:t>Data Integration Hub (DIH)</a:t>
            </a:r>
          </a:p>
          <a:p>
            <a:r>
              <a:rPr lang="en-IN" dirty="0" smtClean="0"/>
              <a:t>Event Driven Architecture (EDA)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667" name="Group 666"/>
          <p:cNvGrpSpPr/>
          <p:nvPr/>
        </p:nvGrpSpPr>
        <p:grpSpPr>
          <a:xfrm>
            <a:off x="271453" y="3681513"/>
            <a:ext cx="2536876" cy="2078058"/>
            <a:chOff x="271453" y="3586348"/>
            <a:chExt cx="2682000" cy="2196935"/>
          </a:xfrm>
        </p:grpSpPr>
        <p:grpSp>
          <p:nvGrpSpPr>
            <p:cNvPr id="130" name="Group 12"/>
            <p:cNvGrpSpPr>
              <a:grpSpLocks noChangeAspect="1"/>
            </p:cNvGrpSpPr>
            <p:nvPr/>
          </p:nvGrpSpPr>
          <p:grpSpPr>
            <a:xfrm>
              <a:off x="444822" y="3833310"/>
              <a:ext cx="200014" cy="200014"/>
              <a:chOff x="838200" y="5664200"/>
              <a:chExt cx="982663" cy="982663"/>
            </a:xfrm>
          </p:grpSpPr>
          <p:sp>
            <p:nvSpPr>
              <p:cNvPr id="241" name="AutoShape 82"/>
              <p:cNvSpPr>
                <a:spLocks/>
              </p:cNvSpPr>
              <p:nvPr/>
            </p:nvSpPr>
            <p:spPr bwMode="auto">
              <a:xfrm>
                <a:off x="1066800" y="5664200"/>
                <a:ext cx="754063" cy="7540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45" y="0"/>
                    </a:moveTo>
                    <a:lnTo>
                      <a:pt x="655" y="0"/>
                    </a:lnTo>
                    <a:cubicBezTo>
                      <a:pt x="293" y="0"/>
                      <a:pt x="0" y="293"/>
                      <a:pt x="0" y="655"/>
                    </a:cubicBezTo>
                    <a:lnTo>
                      <a:pt x="0" y="20945"/>
                    </a:lnTo>
                    <a:cubicBezTo>
                      <a:pt x="0" y="21307"/>
                      <a:pt x="293" y="21600"/>
                      <a:pt x="655" y="21600"/>
                    </a:cubicBezTo>
                    <a:lnTo>
                      <a:pt x="20945" y="21600"/>
                    </a:lnTo>
                    <a:cubicBezTo>
                      <a:pt x="21307" y="21600"/>
                      <a:pt x="21600" y="21307"/>
                      <a:pt x="21600" y="20945"/>
                    </a:cubicBezTo>
                    <a:lnTo>
                      <a:pt x="21600" y="655"/>
                    </a:lnTo>
                    <a:cubicBezTo>
                      <a:pt x="21600" y="293"/>
                      <a:pt x="21307" y="0"/>
                      <a:pt x="20945" y="0"/>
                    </a:cubicBezTo>
                    <a:close/>
                    <a:moveTo>
                      <a:pt x="20945" y="0"/>
                    </a:move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42" name="AutoShape 83"/>
              <p:cNvSpPr>
                <a:spLocks/>
              </p:cNvSpPr>
              <p:nvPr/>
            </p:nvSpPr>
            <p:spPr bwMode="auto">
              <a:xfrm>
                <a:off x="952500" y="5778500"/>
                <a:ext cx="754063" cy="7540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45" y="0"/>
                    </a:moveTo>
                    <a:lnTo>
                      <a:pt x="655" y="0"/>
                    </a:lnTo>
                    <a:cubicBezTo>
                      <a:pt x="293" y="0"/>
                      <a:pt x="0" y="293"/>
                      <a:pt x="0" y="655"/>
                    </a:cubicBezTo>
                    <a:lnTo>
                      <a:pt x="0" y="20945"/>
                    </a:lnTo>
                    <a:cubicBezTo>
                      <a:pt x="0" y="21307"/>
                      <a:pt x="293" y="21600"/>
                      <a:pt x="655" y="21600"/>
                    </a:cubicBezTo>
                    <a:lnTo>
                      <a:pt x="20945" y="21600"/>
                    </a:lnTo>
                    <a:cubicBezTo>
                      <a:pt x="21307" y="21600"/>
                      <a:pt x="21600" y="21307"/>
                      <a:pt x="21600" y="20945"/>
                    </a:cubicBezTo>
                    <a:lnTo>
                      <a:pt x="21600" y="655"/>
                    </a:lnTo>
                    <a:cubicBezTo>
                      <a:pt x="21600" y="293"/>
                      <a:pt x="21307" y="0"/>
                      <a:pt x="20945" y="0"/>
                    </a:cubicBezTo>
                    <a:close/>
                    <a:moveTo>
                      <a:pt x="20945" y="0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43" name="AutoShape 84"/>
              <p:cNvSpPr>
                <a:spLocks/>
              </p:cNvSpPr>
              <p:nvPr/>
            </p:nvSpPr>
            <p:spPr bwMode="auto">
              <a:xfrm>
                <a:off x="838200" y="5892800"/>
                <a:ext cx="754063" cy="7540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45" y="0"/>
                    </a:moveTo>
                    <a:lnTo>
                      <a:pt x="655" y="0"/>
                    </a:lnTo>
                    <a:cubicBezTo>
                      <a:pt x="293" y="0"/>
                      <a:pt x="0" y="293"/>
                      <a:pt x="0" y="655"/>
                    </a:cubicBezTo>
                    <a:lnTo>
                      <a:pt x="0" y="20945"/>
                    </a:lnTo>
                    <a:cubicBezTo>
                      <a:pt x="0" y="21307"/>
                      <a:pt x="293" y="21600"/>
                      <a:pt x="655" y="21600"/>
                    </a:cubicBezTo>
                    <a:lnTo>
                      <a:pt x="20945" y="21600"/>
                    </a:lnTo>
                    <a:cubicBezTo>
                      <a:pt x="21307" y="21600"/>
                      <a:pt x="21600" y="21307"/>
                      <a:pt x="21600" y="20945"/>
                    </a:cubicBezTo>
                    <a:lnTo>
                      <a:pt x="21600" y="655"/>
                    </a:lnTo>
                    <a:cubicBezTo>
                      <a:pt x="21600" y="293"/>
                      <a:pt x="21307" y="0"/>
                      <a:pt x="20945" y="0"/>
                    </a:cubicBezTo>
                    <a:close/>
                    <a:moveTo>
                      <a:pt x="20945" y="0"/>
                    </a:moveTo>
                  </a:path>
                </a:pathLst>
              </a:custGeom>
              <a:solidFill>
                <a:srgbClr val="BCB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44" name="AutoShape 85"/>
              <p:cNvSpPr>
                <a:spLocks/>
              </p:cNvSpPr>
              <p:nvPr/>
            </p:nvSpPr>
            <p:spPr bwMode="auto">
              <a:xfrm>
                <a:off x="990600" y="6057900"/>
                <a:ext cx="433388" cy="461963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0938">
                    <a:moveTo>
                      <a:pt x="14030" y="10502"/>
                    </a:moveTo>
                    <a:lnTo>
                      <a:pt x="17331" y="7868"/>
                    </a:lnTo>
                    <a:cubicBezTo>
                      <a:pt x="18701" y="6775"/>
                      <a:pt x="18426" y="5420"/>
                      <a:pt x="16720" y="4858"/>
                    </a:cubicBezTo>
                    <a:lnTo>
                      <a:pt x="2525" y="170"/>
                    </a:lnTo>
                    <a:cubicBezTo>
                      <a:pt x="819" y="-393"/>
                      <a:pt x="-288" y="487"/>
                      <a:pt x="66" y="2124"/>
                    </a:cubicBezTo>
                    <a:lnTo>
                      <a:pt x="3667" y="18766"/>
                    </a:lnTo>
                    <a:lnTo>
                      <a:pt x="9046" y="14475"/>
                    </a:lnTo>
                    <a:lnTo>
                      <a:pt x="14668" y="20150"/>
                    </a:lnTo>
                    <a:cubicBezTo>
                      <a:pt x="15646" y="21136"/>
                      <a:pt x="17322" y="21207"/>
                      <a:pt x="18393" y="20305"/>
                    </a:cubicBezTo>
                    <a:lnTo>
                      <a:pt x="21312" y="17849"/>
                    </a:lnTo>
                    <a:lnTo>
                      <a:pt x="14030" y="10502"/>
                    </a:lnTo>
                    <a:close/>
                    <a:moveTo>
                      <a:pt x="14030" y="10502"/>
                    </a:move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grpSp>
          <p:nvGrpSpPr>
            <p:cNvPr id="131" name="Group 17"/>
            <p:cNvGrpSpPr>
              <a:grpSpLocks noChangeAspect="1"/>
            </p:cNvGrpSpPr>
            <p:nvPr/>
          </p:nvGrpSpPr>
          <p:grpSpPr>
            <a:xfrm>
              <a:off x="969360" y="3833310"/>
              <a:ext cx="211360" cy="200014"/>
              <a:chOff x="1783537" y="610039"/>
              <a:chExt cx="5806896" cy="5495177"/>
            </a:xfrm>
          </p:grpSpPr>
          <p:sp>
            <p:nvSpPr>
              <p:cNvPr id="228" name="AutoShape 69"/>
              <p:cNvSpPr>
                <a:spLocks/>
              </p:cNvSpPr>
              <p:nvPr/>
            </p:nvSpPr>
            <p:spPr bwMode="auto">
              <a:xfrm>
                <a:off x="4138335" y="2512216"/>
                <a:ext cx="616446" cy="9598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6724" y="0"/>
                    </a:moveTo>
                    <a:lnTo>
                      <a:pt x="0" y="0"/>
                    </a:lnTo>
                    <a:cubicBezTo>
                      <a:pt x="453" y="1008"/>
                      <a:pt x="724" y="2062"/>
                      <a:pt x="817" y="3146"/>
                    </a:cubicBezTo>
                    <a:cubicBezTo>
                      <a:pt x="841" y="3407"/>
                      <a:pt x="878" y="3667"/>
                      <a:pt x="878" y="3933"/>
                    </a:cubicBezTo>
                    <a:cubicBezTo>
                      <a:pt x="878" y="4738"/>
                      <a:pt x="748" y="5523"/>
                      <a:pt x="546" y="6292"/>
                    </a:cubicBezTo>
                    <a:lnTo>
                      <a:pt x="11848" y="6292"/>
                    </a:lnTo>
                    <a:lnTo>
                      <a:pt x="11848" y="21600"/>
                    </a:lnTo>
                    <a:cubicBezTo>
                      <a:pt x="13421" y="21370"/>
                      <a:pt x="15047" y="21237"/>
                      <a:pt x="16724" y="21237"/>
                    </a:cubicBezTo>
                    <a:cubicBezTo>
                      <a:pt x="18401" y="21237"/>
                      <a:pt x="20027" y="21370"/>
                      <a:pt x="21600" y="21600"/>
                    </a:cubicBezTo>
                    <a:lnTo>
                      <a:pt x="21600" y="3146"/>
                    </a:lnTo>
                    <a:cubicBezTo>
                      <a:pt x="21600" y="1409"/>
                      <a:pt x="19416" y="0"/>
                      <a:pt x="16724" y="0"/>
                    </a:cubicBezTo>
                    <a:close/>
                    <a:moveTo>
                      <a:pt x="16724" y="0"/>
                    </a:move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29" name="AutoShape 70"/>
              <p:cNvSpPr>
                <a:spLocks/>
              </p:cNvSpPr>
              <p:nvPr/>
            </p:nvSpPr>
            <p:spPr bwMode="auto">
              <a:xfrm>
                <a:off x="2276694" y="2512216"/>
                <a:ext cx="686897" cy="9598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66" y="3146"/>
                    </a:moveTo>
                    <a:cubicBezTo>
                      <a:pt x="20949" y="2062"/>
                      <a:pt x="21193" y="1008"/>
                      <a:pt x="21600" y="0"/>
                    </a:cubicBezTo>
                    <a:lnTo>
                      <a:pt x="4381" y="0"/>
                    </a:lnTo>
                    <a:cubicBezTo>
                      <a:pt x="1963" y="0"/>
                      <a:pt x="0" y="1409"/>
                      <a:pt x="0" y="3146"/>
                    </a:cubicBezTo>
                    <a:lnTo>
                      <a:pt x="0" y="21600"/>
                    </a:lnTo>
                    <a:cubicBezTo>
                      <a:pt x="1413" y="21370"/>
                      <a:pt x="2874" y="21237"/>
                      <a:pt x="4381" y="21237"/>
                    </a:cubicBezTo>
                    <a:cubicBezTo>
                      <a:pt x="5889" y="21237"/>
                      <a:pt x="7350" y="21370"/>
                      <a:pt x="8763" y="21600"/>
                    </a:cubicBezTo>
                    <a:lnTo>
                      <a:pt x="8763" y="6292"/>
                    </a:lnTo>
                    <a:lnTo>
                      <a:pt x="21109" y="6292"/>
                    </a:lnTo>
                    <a:cubicBezTo>
                      <a:pt x="20927" y="5523"/>
                      <a:pt x="20811" y="4738"/>
                      <a:pt x="20811" y="3933"/>
                    </a:cubicBezTo>
                    <a:cubicBezTo>
                      <a:pt x="20811" y="3667"/>
                      <a:pt x="20846" y="3407"/>
                      <a:pt x="20866" y="3146"/>
                    </a:cubicBezTo>
                    <a:close/>
                    <a:moveTo>
                      <a:pt x="20866" y="3146"/>
                    </a:move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30" name="AutoShape 71"/>
              <p:cNvSpPr>
                <a:spLocks/>
              </p:cNvSpPr>
              <p:nvPr/>
            </p:nvSpPr>
            <p:spPr bwMode="auto">
              <a:xfrm>
                <a:off x="6392766" y="2512216"/>
                <a:ext cx="686897" cy="9598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219" y="0"/>
                    </a:moveTo>
                    <a:lnTo>
                      <a:pt x="0" y="0"/>
                    </a:lnTo>
                    <a:cubicBezTo>
                      <a:pt x="407" y="1008"/>
                      <a:pt x="651" y="2062"/>
                      <a:pt x="734" y="3146"/>
                    </a:cubicBezTo>
                    <a:cubicBezTo>
                      <a:pt x="756" y="3407"/>
                      <a:pt x="789" y="3667"/>
                      <a:pt x="789" y="3933"/>
                    </a:cubicBezTo>
                    <a:cubicBezTo>
                      <a:pt x="789" y="4738"/>
                      <a:pt x="673" y="5523"/>
                      <a:pt x="491" y="6292"/>
                    </a:cubicBezTo>
                    <a:lnTo>
                      <a:pt x="12837" y="6292"/>
                    </a:lnTo>
                    <a:lnTo>
                      <a:pt x="12837" y="21600"/>
                    </a:lnTo>
                    <a:cubicBezTo>
                      <a:pt x="14250" y="21370"/>
                      <a:pt x="15711" y="21237"/>
                      <a:pt x="17219" y="21237"/>
                    </a:cubicBezTo>
                    <a:cubicBezTo>
                      <a:pt x="18726" y="21237"/>
                      <a:pt x="20187" y="21370"/>
                      <a:pt x="21600" y="21600"/>
                    </a:cubicBezTo>
                    <a:lnTo>
                      <a:pt x="21600" y="3146"/>
                    </a:lnTo>
                    <a:cubicBezTo>
                      <a:pt x="21600" y="1409"/>
                      <a:pt x="19637" y="0"/>
                      <a:pt x="17219" y="0"/>
                    </a:cubicBezTo>
                    <a:close/>
                    <a:moveTo>
                      <a:pt x="17219" y="0"/>
                    </a:move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31" name="AutoShape 72"/>
              <p:cNvSpPr>
                <a:spLocks/>
              </p:cNvSpPr>
              <p:nvPr/>
            </p:nvSpPr>
            <p:spPr bwMode="auto">
              <a:xfrm>
                <a:off x="3333459" y="3921235"/>
                <a:ext cx="722123" cy="9598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02" y="3146"/>
                    </a:moveTo>
                    <a:cubicBezTo>
                      <a:pt x="20981" y="2062"/>
                      <a:pt x="21212" y="1008"/>
                      <a:pt x="21600" y="0"/>
                    </a:cubicBezTo>
                    <a:lnTo>
                      <a:pt x="4170" y="0"/>
                    </a:lnTo>
                    <a:cubicBezTo>
                      <a:pt x="1868" y="0"/>
                      <a:pt x="0" y="1409"/>
                      <a:pt x="0" y="3146"/>
                    </a:cubicBezTo>
                    <a:lnTo>
                      <a:pt x="0" y="21600"/>
                    </a:lnTo>
                    <a:cubicBezTo>
                      <a:pt x="1345" y="21370"/>
                      <a:pt x="2735" y="21237"/>
                      <a:pt x="4170" y="21237"/>
                    </a:cubicBezTo>
                    <a:cubicBezTo>
                      <a:pt x="5604" y="21237"/>
                      <a:pt x="6995" y="21370"/>
                      <a:pt x="8340" y="21600"/>
                    </a:cubicBezTo>
                    <a:lnTo>
                      <a:pt x="8340" y="6292"/>
                    </a:lnTo>
                    <a:lnTo>
                      <a:pt x="21133" y="6292"/>
                    </a:lnTo>
                    <a:cubicBezTo>
                      <a:pt x="20960" y="5523"/>
                      <a:pt x="20849" y="4738"/>
                      <a:pt x="20849" y="3933"/>
                    </a:cubicBezTo>
                    <a:cubicBezTo>
                      <a:pt x="20849" y="3667"/>
                      <a:pt x="20883" y="3407"/>
                      <a:pt x="20902" y="3146"/>
                    </a:cubicBezTo>
                    <a:close/>
                    <a:moveTo>
                      <a:pt x="20902" y="3146"/>
                    </a:moveTo>
                  </a:path>
                </a:pathLst>
              </a:custGeom>
              <a:solidFill>
                <a:srgbClr val="BCB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32" name="AutoShape 73"/>
              <p:cNvSpPr>
                <a:spLocks/>
              </p:cNvSpPr>
              <p:nvPr/>
            </p:nvSpPr>
            <p:spPr bwMode="auto">
              <a:xfrm>
                <a:off x="5225014" y="3921235"/>
                <a:ext cx="651672" cy="9598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6985" y="0"/>
                    </a:moveTo>
                    <a:lnTo>
                      <a:pt x="0" y="0"/>
                    </a:lnTo>
                    <a:cubicBezTo>
                      <a:pt x="429" y="1008"/>
                      <a:pt x="685" y="2062"/>
                      <a:pt x="773" y="3146"/>
                    </a:cubicBezTo>
                    <a:cubicBezTo>
                      <a:pt x="796" y="3407"/>
                      <a:pt x="831" y="3667"/>
                      <a:pt x="831" y="3933"/>
                    </a:cubicBezTo>
                    <a:cubicBezTo>
                      <a:pt x="831" y="4738"/>
                      <a:pt x="709" y="5523"/>
                      <a:pt x="517" y="6292"/>
                    </a:cubicBezTo>
                    <a:lnTo>
                      <a:pt x="12369" y="6292"/>
                    </a:lnTo>
                    <a:lnTo>
                      <a:pt x="12369" y="21600"/>
                    </a:lnTo>
                    <a:cubicBezTo>
                      <a:pt x="13858" y="21370"/>
                      <a:pt x="15397" y="21237"/>
                      <a:pt x="16985" y="21237"/>
                    </a:cubicBezTo>
                    <a:cubicBezTo>
                      <a:pt x="18572" y="21237"/>
                      <a:pt x="20111" y="21370"/>
                      <a:pt x="21600" y="21600"/>
                    </a:cubicBezTo>
                    <a:lnTo>
                      <a:pt x="21600" y="3146"/>
                    </a:lnTo>
                    <a:cubicBezTo>
                      <a:pt x="21600" y="1409"/>
                      <a:pt x="19532" y="0"/>
                      <a:pt x="16985" y="0"/>
                    </a:cubicBezTo>
                    <a:close/>
                    <a:moveTo>
                      <a:pt x="16985" y="0"/>
                    </a:moveTo>
                  </a:path>
                </a:pathLst>
              </a:custGeom>
              <a:solidFill>
                <a:srgbClr val="BCB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33" name="AutoShape 74"/>
              <p:cNvSpPr>
                <a:spLocks/>
              </p:cNvSpPr>
              <p:nvPr/>
            </p:nvSpPr>
            <p:spPr bwMode="auto">
              <a:xfrm>
                <a:off x="6322315" y="3428078"/>
                <a:ext cx="1268118" cy="126811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3200" y="277"/>
                    </a:moveTo>
                    <a:cubicBezTo>
                      <a:pt x="12426" y="102"/>
                      <a:pt x="11626" y="0"/>
                      <a:pt x="10800" y="0"/>
                    </a:cubicBezTo>
                    <a:cubicBezTo>
                      <a:pt x="9974" y="0"/>
                      <a:pt x="9174" y="102"/>
                      <a:pt x="8400" y="277"/>
                    </a:cubicBezTo>
                    <a:cubicBezTo>
                      <a:pt x="6860" y="629"/>
                      <a:pt x="5449" y="1310"/>
                      <a:pt x="4235" y="2243"/>
                    </a:cubicBezTo>
                    <a:cubicBezTo>
                      <a:pt x="1666" y="4218"/>
                      <a:pt x="0" y="7315"/>
                      <a:pt x="0" y="10800"/>
                    </a:cubicBezTo>
                    <a:cubicBezTo>
                      <a:pt x="0" y="16756"/>
                      <a:pt x="4844" y="21600"/>
                      <a:pt x="10800" y="21600"/>
                    </a:cubicBezTo>
                    <a:cubicBezTo>
                      <a:pt x="16756" y="21600"/>
                      <a:pt x="21600" y="16756"/>
                      <a:pt x="21600" y="10800"/>
                    </a:cubicBezTo>
                    <a:cubicBezTo>
                      <a:pt x="21600" y="5671"/>
                      <a:pt x="18002" y="1374"/>
                      <a:pt x="13200" y="277"/>
                    </a:cubicBezTo>
                    <a:close/>
                    <a:moveTo>
                      <a:pt x="13200" y="277"/>
                    </a:moveTo>
                  </a:path>
                </a:pathLst>
              </a:custGeom>
              <a:solidFill>
                <a:srgbClr val="BCB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34" name="AutoShape 75"/>
              <p:cNvSpPr>
                <a:spLocks/>
              </p:cNvSpPr>
              <p:nvPr/>
            </p:nvSpPr>
            <p:spPr bwMode="auto">
              <a:xfrm>
                <a:off x="3997433" y="3428078"/>
                <a:ext cx="1268118" cy="126811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70" y="10200"/>
                    </a:moveTo>
                    <a:cubicBezTo>
                      <a:pt x="21524" y="9373"/>
                      <a:pt x="21391" y="8569"/>
                      <a:pt x="21168" y="7800"/>
                    </a:cubicBezTo>
                    <a:cubicBezTo>
                      <a:pt x="20083" y="4057"/>
                      <a:pt x="17028" y="1151"/>
                      <a:pt x="13200" y="277"/>
                    </a:cubicBezTo>
                    <a:cubicBezTo>
                      <a:pt x="12426" y="102"/>
                      <a:pt x="11626" y="0"/>
                      <a:pt x="10800" y="0"/>
                    </a:cubicBezTo>
                    <a:cubicBezTo>
                      <a:pt x="9974" y="0"/>
                      <a:pt x="9174" y="102"/>
                      <a:pt x="8400" y="277"/>
                    </a:cubicBezTo>
                    <a:cubicBezTo>
                      <a:pt x="4573" y="1151"/>
                      <a:pt x="1518" y="4056"/>
                      <a:pt x="432" y="7800"/>
                    </a:cubicBezTo>
                    <a:cubicBezTo>
                      <a:pt x="209" y="8569"/>
                      <a:pt x="76" y="9373"/>
                      <a:pt x="30" y="10200"/>
                    </a:cubicBezTo>
                    <a:cubicBezTo>
                      <a:pt x="18" y="10399"/>
                      <a:pt x="0" y="10597"/>
                      <a:pt x="0" y="10800"/>
                    </a:cubicBezTo>
                    <a:cubicBezTo>
                      <a:pt x="0" y="11414"/>
                      <a:pt x="64" y="12013"/>
                      <a:pt x="163" y="12600"/>
                    </a:cubicBezTo>
                    <a:cubicBezTo>
                      <a:pt x="1025" y="17700"/>
                      <a:pt x="5460" y="21600"/>
                      <a:pt x="10800" y="21600"/>
                    </a:cubicBezTo>
                    <a:cubicBezTo>
                      <a:pt x="16140" y="21600"/>
                      <a:pt x="20575" y="17700"/>
                      <a:pt x="21437" y="12600"/>
                    </a:cubicBezTo>
                    <a:cubicBezTo>
                      <a:pt x="21536" y="12013"/>
                      <a:pt x="21600" y="11414"/>
                      <a:pt x="21600" y="10800"/>
                    </a:cubicBezTo>
                    <a:cubicBezTo>
                      <a:pt x="21600" y="10597"/>
                      <a:pt x="21581" y="10399"/>
                      <a:pt x="21570" y="10200"/>
                    </a:cubicBezTo>
                    <a:close/>
                    <a:moveTo>
                      <a:pt x="21570" y="10200"/>
                    </a:moveTo>
                  </a:path>
                </a:pathLst>
              </a:custGeom>
              <a:solidFill>
                <a:srgbClr val="BCB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35" name="AutoShape 76"/>
              <p:cNvSpPr>
                <a:spLocks/>
              </p:cNvSpPr>
              <p:nvPr/>
            </p:nvSpPr>
            <p:spPr bwMode="auto">
              <a:xfrm>
                <a:off x="1783537" y="3428078"/>
                <a:ext cx="1268118" cy="126811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70" y="10200"/>
                    </a:moveTo>
                    <a:cubicBezTo>
                      <a:pt x="21300" y="5339"/>
                      <a:pt x="17813" y="1330"/>
                      <a:pt x="13200" y="277"/>
                    </a:cubicBezTo>
                    <a:cubicBezTo>
                      <a:pt x="12426" y="102"/>
                      <a:pt x="11626" y="0"/>
                      <a:pt x="10800" y="0"/>
                    </a:cubicBezTo>
                    <a:cubicBezTo>
                      <a:pt x="9974" y="0"/>
                      <a:pt x="9174" y="102"/>
                      <a:pt x="8400" y="277"/>
                    </a:cubicBezTo>
                    <a:cubicBezTo>
                      <a:pt x="3598" y="1373"/>
                      <a:pt x="0" y="5670"/>
                      <a:pt x="0" y="10800"/>
                    </a:cubicBezTo>
                    <a:cubicBezTo>
                      <a:pt x="0" y="16756"/>
                      <a:pt x="4844" y="21600"/>
                      <a:pt x="10800" y="21600"/>
                    </a:cubicBezTo>
                    <a:cubicBezTo>
                      <a:pt x="16756" y="21600"/>
                      <a:pt x="21600" y="16756"/>
                      <a:pt x="21600" y="10800"/>
                    </a:cubicBezTo>
                    <a:cubicBezTo>
                      <a:pt x="21600" y="10597"/>
                      <a:pt x="21581" y="10399"/>
                      <a:pt x="21570" y="10200"/>
                    </a:cubicBezTo>
                    <a:close/>
                    <a:moveTo>
                      <a:pt x="21570" y="10200"/>
                    </a:moveTo>
                  </a:path>
                </a:pathLst>
              </a:custGeom>
              <a:solidFill>
                <a:srgbClr val="BCB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36" name="AutoShape 77"/>
              <p:cNvSpPr>
                <a:spLocks/>
              </p:cNvSpPr>
              <p:nvPr/>
            </p:nvSpPr>
            <p:spPr bwMode="auto">
              <a:xfrm>
                <a:off x="2910753" y="2019059"/>
                <a:ext cx="1268118" cy="125931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9" y="10200"/>
                    </a:moveTo>
                    <a:cubicBezTo>
                      <a:pt x="21523" y="9373"/>
                      <a:pt x="21390" y="8569"/>
                      <a:pt x="21167" y="7800"/>
                    </a:cubicBezTo>
                    <a:cubicBezTo>
                      <a:pt x="20081" y="4051"/>
                      <a:pt x="17016" y="1140"/>
                      <a:pt x="13181" y="274"/>
                    </a:cubicBezTo>
                    <a:cubicBezTo>
                      <a:pt x="12413" y="100"/>
                      <a:pt x="11618" y="0"/>
                      <a:pt x="10800" y="0"/>
                    </a:cubicBezTo>
                    <a:cubicBezTo>
                      <a:pt x="10793" y="0"/>
                      <a:pt x="10787" y="1"/>
                      <a:pt x="10781" y="1"/>
                    </a:cubicBezTo>
                    <a:cubicBezTo>
                      <a:pt x="9955" y="2"/>
                      <a:pt x="9154" y="106"/>
                      <a:pt x="8381" y="283"/>
                    </a:cubicBezTo>
                    <a:cubicBezTo>
                      <a:pt x="4562" y="1160"/>
                      <a:pt x="1516" y="4063"/>
                      <a:pt x="432" y="7800"/>
                    </a:cubicBezTo>
                    <a:cubicBezTo>
                      <a:pt x="209" y="8569"/>
                      <a:pt x="76" y="9373"/>
                      <a:pt x="30" y="10200"/>
                    </a:cubicBezTo>
                    <a:cubicBezTo>
                      <a:pt x="18" y="10399"/>
                      <a:pt x="0" y="10597"/>
                      <a:pt x="0" y="10800"/>
                    </a:cubicBezTo>
                    <a:cubicBezTo>
                      <a:pt x="0" y="11414"/>
                      <a:pt x="64" y="12013"/>
                      <a:pt x="163" y="12600"/>
                    </a:cubicBezTo>
                    <a:cubicBezTo>
                      <a:pt x="1025" y="17700"/>
                      <a:pt x="5460" y="21600"/>
                      <a:pt x="10800" y="21600"/>
                    </a:cubicBezTo>
                    <a:cubicBezTo>
                      <a:pt x="16140" y="21600"/>
                      <a:pt x="20575" y="17700"/>
                      <a:pt x="21437" y="12600"/>
                    </a:cubicBezTo>
                    <a:cubicBezTo>
                      <a:pt x="21536" y="12013"/>
                      <a:pt x="21600" y="11414"/>
                      <a:pt x="21600" y="10800"/>
                    </a:cubicBezTo>
                    <a:cubicBezTo>
                      <a:pt x="21599" y="10597"/>
                      <a:pt x="21580" y="10399"/>
                      <a:pt x="21569" y="10200"/>
                    </a:cubicBezTo>
                    <a:close/>
                    <a:moveTo>
                      <a:pt x="21569" y="10200"/>
                    </a:move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37" name="AutoShape 78"/>
              <p:cNvSpPr>
                <a:spLocks/>
              </p:cNvSpPr>
              <p:nvPr/>
            </p:nvSpPr>
            <p:spPr bwMode="auto">
              <a:xfrm>
                <a:off x="5165184" y="2019059"/>
                <a:ext cx="1268118" cy="125931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9" y="10200"/>
                    </a:moveTo>
                    <a:cubicBezTo>
                      <a:pt x="21523" y="9373"/>
                      <a:pt x="21390" y="8569"/>
                      <a:pt x="21167" y="7800"/>
                    </a:cubicBezTo>
                    <a:cubicBezTo>
                      <a:pt x="20081" y="4051"/>
                      <a:pt x="17016" y="1140"/>
                      <a:pt x="13181" y="274"/>
                    </a:cubicBezTo>
                    <a:cubicBezTo>
                      <a:pt x="12413" y="100"/>
                      <a:pt x="11618" y="0"/>
                      <a:pt x="10800" y="0"/>
                    </a:cubicBezTo>
                    <a:cubicBezTo>
                      <a:pt x="10793" y="0"/>
                      <a:pt x="10787" y="1"/>
                      <a:pt x="10781" y="1"/>
                    </a:cubicBezTo>
                    <a:cubicBezTo>
                      <a:pt x="9955" y="2"/>
                      <a:pt x="9154" y="106"/>
                      <a:pt x="8381" y="283"/>
                    </a:cubicBezTo>
                    <a:cubicBezTo>
                      <a:pt x="3778" y="1342"/>
                      <a:pt x="299" y="5346"/>
                      <a:pt x="30" y="10200"/>
                    </a:cubicBezTo>
                    <a:cubicBezTo>
                      <a:pt x="18" y="10399"/>
                      <a:pt x="0" y="10597"/>
                      <a:pt x="0" y="10800"/>
                    </a:cubicBezTo>
                    <a:cubicBezTo>
                      <a:pt x="0" y="16756"/>
                      <a:pt x="4844" y="21600"/>
                      <a:pt x="10800" y="21600"/>
                    </a:cubicBezTo>
                    <a:cubicBezTo>
                      <a:pt x="13544" y="21600"/>
                      <a:pt x="16045" y="20563"/>
                      <a:pt x="17953" y="18870"/>
                    </a:cubicBezTo>
                    <a:cubicBezTo>
                      <a:pt x="19757" y="17269"/>
                      <a:pt x="21019" y="15080"/>
                      <a:pt x="21437" y="12600"/>
                    </a:cubicBezTo>
                    <a:cubicBezTo>
                      <a:pt x="21536" y="12013"/>
                      <a:pt x="21600" y="11414"/>
                      <a:pt x="21600" y="10800"/>
                    </a:cubicBezTo>
                    <a:cubicBezTo>
                      <a:pt x="21599" y="10597"/>
                      <a:pt x="21580" y="10399"/>
                      <a:pt x="21569" y="10200"/>
                    </a:cubicBezTo>
                    <a:close/>
                    <a:moveTo>
                      <a:pt x="21569" y="10200"/>
                    </a:move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38" name="AutoShape 79"/>
              <p:cNvSpPr>
                <a:spLocks/>
              </p:cNvSpPr>
              <p:nvPr/>
            </p:nvSpPr>
            <p:spPr bwMode="auto">
              <a:xfrm>
                <a:off x="2840302" y="4837098"/>
                <a:ext cx="1268118" cy="126811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70" y="10200"/>
                    </a:moveTo>
                    <a:cubicBezTo>
                      <a:pt x="21300" y="5339"/>
                      <a:pt x="17813" y="1330"/>
                      <a:pt x="13200" y="277"/>
                    </a:cubicBezTo>
                    <a:cubicBezTo>
                      <a:pt x="12426" y="102"/>
                      <a:pt x="11626" y="0"/>
                      <a:pt x="10800" y="0"/>
                    </a:cubicBezTo>
                    <a:cubicBezTo>
                      <a:pt x="9974" y="0"/>
                      <a:pt x="9174" y="102"/>
                      <a:pt x="8400" y="277"/>
                    </a:cubicBezTo>
                    <a:cubicBezTo>
                      <a:pt x="3598" y="1373"/>
                      <a:pt x="0" y="5670"/>
                      <a:pt x="0" y="10800"/>
                    </a:cubicBezTo>
                    <a:cubicBezTo>
                      <a:pt x="0" y="16756"/>
                      <a:pt x="4844" y="21600"/>
                      <a:pt x="10800" y="21600"/>
                    </a:cubicBezTo>
                    <a:cubicBezTo>
                      <a:pt x="16756" y="21600"/>
                      <a:pt x="21600" y="16756"/>
                      <a:pt x="21600" y="10800"/>
                    </a:cubicBezTo>
                    <a:cubicBezTo>
                      <a:pt x="21600" y="10597"/>
                      <a:pt x="21581" y="10399"/>
                      <a:pt x="21570" y="10200"/>
                    </a:cubicBezTo>
                    <a:close/>
                    <a:moveTo>
                      <a:pt x="21570" y="10200"/>
                    </a:moveTo>
                  </a:path>
                </a:pathLst>
              </a:custGeom>
              <a:solidFill>
                <a:srgbClr val="BCB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39" name="AutoShape 80"/>
              <p:cNvSpPr>
                <a:spLocks/>
              </p:cNvSpPr>
              <p:nvPr/>
            </p:nvSpPr>
            <p:spPr bwMode="auto">
              <a:xfrm>
                <a:off x="5084112" y="4837098"/>
                <a:ext cx="1268118" cy="126811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3200" y="277"/>
                    </a:moveTo>
                    <a:cubicBezTo>
                      <a:pt x="12426" y="102"/>
                      <a:pt x="11626" y="0"/>
                      <a:pt x="10800" y="0"/>
                    </a:cubicBezTo>
                    <a:cubicBezTo>
                      <a:pt x="9974" y="0"/>
                      <a:pt x="9174" y="102"/>
                      <a:pt x="8400" y="277"/>
                    </a:cubicBezTo>
                    <a:cubicBezTo>
                      <a:pt x="3787" y="1330"/>
                      <a:pt x="300" y="5339"/>
                      <a:pt x="30" y="10200"/>
                    </a:cubicBezTo>
                    <a:cubicBezTo>
                      <a:pt x="18" y="10399"/>
                      <a:pt x="0" y="10597"/>
                      <a:pt x="0" y="10800"/>
                    </a:cubicBezTo>
                    <a:cubicBezTo>
                      <a:pt x="0" y="16756"/>
                      <a:pt x="4844" y="21600"/>
                      <a:pt x="10800" y="21600"/>
                    </a:cubicBezTo>
                    <a:cubicBezTo>
                      <a:pt x="16756" y="21600"/>
                      <a:pt x="21600" y="16756"/>
                      <a:pt x="21600" y="10800"/>
                    </a:cubicBezTo>
                    <a:cubicBezTo>
                      <a:pt x="21600" y="5671"/>
                      <a:pt x="18002" y="1374"/>
                      <a:pt x="13200" y="277"/>
                    </a:cubicBezTo>
                    <a:close/>
                    <a:moveTo>
                      <a:pt x="13200" y="277"/>
                    </a:moveTo>
                  </a:path>
                </a:pathLst>
              </a:custGeom>
              <a:solidFill>
                <a:srgbClr val="BCB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40" name="AutoShape 81"/>
              <p:cNvSpPr>
                <a:spLocks/>
              </p:cNvSpPr>
              <p:nvPr/>
            </p:nvSpPr>
            <p:spPr bwMode="auto">
              <a:xfrm>
                <a:off x="3403910" y="610039"/>
                <a:ext cx="2536236" cy="14530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400" y="7292"/>
                    </a:moveTo>
                    <a:lnTo>
                      <a:pt x="16070" y="7292"/>
                    </a:lnTo>
                    <a:cubicBezTo>
                      <a:pt x="15523" y="3123"/>
                      <a:pt x="13374" y="0"/>
                      <a:pt x="10809" y="0"/>
                    </a:cubicBezTo>
                    <a:cubicBezTo>
                      <a:pt x="8244" y="0"/>
                      <a:pt x="6096" y="3123"/>
                      <a:pt x="5549" y="7292"/>
                    </a:cubicBezTo>
                    <a:lnTo>
                      <a:pt x="1200" y="7292"/>
                    </a:lnTo>
                    <a:cubicBezTo>
                      <a:pt x="537" y="7292"/>
                      <a:pt x="0" y="8225"/>
                      <a:pt x="0" y="9375"/>
                    </a:cubicBezTo>
                    <a:lnTo>
                      <a:pt x="0" y="21600"/>
                    </a:lnTo>
                    <a:cubicBezTo>
                      <a:pt x="386" y="21446"/>
                      <a:pt x="787" y="21356"/>
                      <a:pt x="1200" y="21355"/>
                    </a:cubicBezTo>
                    <a:cubicBezTo>
                      <a:pt x="1203" y="21355"/>
                      <a:pt x="1206" y="21354"/>
                      <a:pt x="1210" y="21354"/>
                    </a:cubicBezTo>
                    <a:cubicBezTo>
                      <a:pt x="1619" y="21354"/>
                      <a:pt x="2017" y="21441"/>
                      <a:pt x="2400" y="21592"/>
                    </a:cubicBezTo>
                    <a:lnTo>
                      <a:pt x="2400" y="11458"/>
                    </a:lnTo>
                    <a:lnTo>
                      <a:pt x="5549" y="11458"/>
                    </a:lnTo>
                    <a:cubicBezTo>
                      <a:pt x="6096" y="15627"/>
                      <a:pt x="8244" y="18750"/>
                      <a:pt x="10809" y="18750"/>
                    </a:cubicBezTo>
                    <a:cubicBezTo>
                      <a:pt x="13374" y="18750"/>
                      <a:pt x="15522" y="15627"/>
                      <a:pt x="16070" y="11458"/>
                    </a:cubicBezTo>
                    <a:lnTo>
                      <a:pt x="19200" y="11458"/>
                    </a:lnTo>
                    <a:lnTo>
                      <a:pt x="19200" y="21600"/>
                    </a:lnTo>
                    <a:cubicBezTo>
                      <a:pt x="19586" y="21446"/>
                      <a:pt x="19987" y="21356"/>
                      <a:pt x="20400" y="21355"/>
                    </a:cubicBezTo>
                    <a:cubicBezTo>
                      <a:pt x="20403" y="21355"/>
                      <a:pt x="20406" y="21354"/>
                      <a:pt x="20410" y="21354"/>
                    </a:cubicBezTo>
                    <a:cubicBezTo>
                      <a:pt x="20819" y="21354"/>
                      <a:pt x="21217" y="21441"/>
                      <a:pt x="21600" y="21592"/>
                    </a:cubicBezTo>
                    <a:lnTo>
                      <a:pt x="21600" y="9375"/>
                    </a:lnTo>
                    <a:cubicBezTo>
                      <a:pt x="21600" y="8225"/>
                      <a:pt x="21062" y="7292"/>
                      <a:pt x="20400" y="7292"/>
                    </a:cubicBezTo>
                    <a:close/>
                    <a:moveTo>
                      <a:pt x="20400" y="7292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370581" y="4060962"/>
              <a:ext cx="351311" cy="8513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Applications</a:t>
              </a: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919438" y="4060962"/>
              <a:ext cx="303926" cy="8513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Processes</a:t>
              </a: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1441155" y="4060962"/>
              <a:ext cx="240829" cy="8513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BI Tools</a:t>
              </a: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1991709" y="4060962"/>
              <a:ext cx="206462" cy="8513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Portals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2468998" y="4060962"/>
              <a:ext cx="401966" cy="8513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Web Services</a:t>
              </a:r>
            </a:p>
          </p:txBody>
        </p:sp>
        <p:grpSp>
          <p:nvGrpSpPr>
            <p:cNvPr id="245" name="Group 244"/>
            <p:cNvGrpSpPr/>
            <p:nvPr/>
          </p:nvGrpSpPr>
          <p:grpSpPr>
            <a:xfrm>
              <a:off x="362599" y="4592946"/>
              <a:ext cx="2499708" cy="192421"/>
              <a:chOff x="385515" y="4592946"/>
              <a:chExt cx="2499708" cy="192421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385515" y="4592946"/>
                <a:ext cx="638048" cy="19242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 smtClean="0">
                    <a:solidFill>
                      <a:schemeClr val="bg1"/>
                    </a:solidFill>
                  </a:rPr>
                  <a:t>Batch</a:t>
                </a: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316345" y="4592946"/>
                <a:ext cx="638048" cy="19242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 smtClean="0">
                    <a:solidFill>
                      <a:schemeClr val="bg1"/>
                    </a:solidFill>
                  </a:rPr>
                  <a:t>Trickle Feed</a:t>
                </a: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247175" y="4592946"/>
                <a:ext cx="638048" cy="19242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b="1" dirty="0" smtClean="0">
                    <a:solidFill>
                      <a:schemeClr val="bg1"/>
                    </a:solidFill>
                  </a:rPr>
                  <a:t>Real Time</a:t>
                </a:r>
              </a:p>
            </p:txBody>
          </p:sp>
        </p:grpSp>
        <p:grpSp>
          <p:nvGrpSpPr>
            <p:cNvPr id="140" name="Group 39"/>
            <p:cNvGrpSpPr>
              <a:grpSpLocks noChangeAspect="1"/>
            </p:cNvGrpSpPr>
            <p:nvPr/>
          </p:nvGrpSpPr>
          <p:grpSpPr>
            <a:xfrm>
              <a:off x="386971" y="5229147"/>
              <a:ext cx="200014" cy="200014"/>
              <a:chOff x="838200" y="5664200"/>
              <a:chExt cx="982663" cy="982663"/>
            </a:xfrm>
          </p:grpSpPr>
          <p:sp>
            <p:nvSpPr>
              <p:cNvPr id="224" name="AutoShape 82"/>
              <p:cNvSpPr>
                <a:spLocks/>
              </p:cNvSpPr>
              <p:nvPr/>
            </p:nvSpPr>
            <p:spPr bwMode="auto">
              <a:xfrm>
                <a:off x="1066800" y="5664200"/>
                <a:ext cx="754063" cy="7540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45" y="0"/>
                    </a:moveTo>
                    <a:lnTo>
                      <a:pt x="655" y="0"/>
                    </a:lnTo>
                    <a:cubicBezTo>
                      <a:pt x="293" y="0"/>
                      <a:pt x="0" y="293"/>
                      <a:pt x="0" y="655"/>
                    </a:cubicBezTo>
                    <a:lnTo>
                      <a:pt x="0" y="20945"/>
                    </a:lnTo>
                    <a:cubicBezTo>
                      <a:pt x="0" y="21307"/>
                      <a:pt x="293" y="21600"/>
                      <a:pt x="655" y="21600"/>
                    </a:cubicBezTo>
                    <a:lnTo>
                      <a:pt x="20945" y="21600"/>
                    </a:lnTo>
                    <a:cubicBezTo>
                      <a:pt x="21307" y="21600"/>
                      <a:pt x="21600" y="21307"/>
                      <a:pt x="21600" y="20945"/>
                    </a:cubicBezTo>
                    <a:lnTo>
                      <a:pt x="21600" y="655"/>
                    </a:lnTo>
                    <a:cubicBezTo>
                      <a:pt x="21600" y="293"/>
                      <a:pt x="21307" y="0"/>
                      <a:pt x="20945" y="0"/>
                    </a:cubicBezTo>
                    <a:close/>
                    <a:moveTo>
                      <a:pt x="20945" y="0"/>
                    </a:move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25" name="AutoShape 83"/>
              <p:cNvSpPr>
                <a:spLocks/>
              </p:cNvSpPr>
              <p:nvPr/>
            </p:nvSpPr>
            <p:spPr bwMode="auto">
              <a:xfrm>
                <a:off x="952500" y="5778500"/>
                <a:ext cx="754063" cy="7540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45" y="0"/>
                    </a:moveTo>
                    <a:lnTo>
                      <a:pt x="655" y="0"/>
                    </a:lnTo>
                    <a:cubicBezTo>
                      <a:pt x="293" y="0"/>
                      <a:pt x="0" y="293"/>
                      <a:pt x="0" y="655"/>
                    </a:cubicBezTo>
                    <a:lnTo>
                      <a:pt x="0" y="20945"/>
                    </a:lnTo>
                    <a:cubicBezTo>
                      <a:pt x="0" y="21307"/>
                      <a:pt x="293" y="21600"/>
                      <a:pt x="655" y="21600"/>
                    </a:cubicBezTo>
                    <a:lnTo>
                      <a:pt x="20945" y="21600"/>
                    </a:lnTo>
                    <a:cubicBezTo>
                      <a:pt x="21307" y="21600"/>
                      <a:pt x="21600" y="21307"/>
                      <a:pt x="21600" y="20945"/>
                    </a:cubicBezTo>
                    <a:lnTo>
                      <a:pt x="21600" y="655"/>
                    </a:lnTo>
                    <a:cubicBezTo>
                      <a:pt x="21600" y="293"/>
                      <a:pt x="21307" y="0"/>
                      <a:pt x="20945" y="0"/>
                    </a:cubicBezTo>
                    <a:close/>
                    <a:moveTo>
                      <a:pt x="20945" y="0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26" name="AutoShape 84"/>
              <p:cNvSpPr>
                <a:spLocks/>
              </p:cNvSpPr>
              <p:nvPr/>
            </p:nvSpPr>
            <p:spPr bwMode="auto">
              <a:xfrm>
                <a:off x="838200" y="5892800"/>
                <a:ext cx="754063" cy="7540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45" y="0"/>
                    </a:moveTo>
                    <a:lnTo>
                      <a:pt x="655" y="0"/>
                    </a:lnTo>
                    <a:cubicBezTo>
                      <a:pt x="293" y="0"/>
                      <a:pt x="0" y="293"/>
                      <a:pt x="0" y="655"/>
                    </a:cubicBezTo>
                    <a:lnTo>
                      <a:pt x="0" y="20945"/>
                    </a:lnTo>
                    <a:cubicBezTo>
                      <a:pt x="0" y="21307"/>
                      <a:pt x="293" y="21600"/>
                      <a:pt x="655" y="21600"/>
                    </a:cubicBezTo>
                    <a:lnTo>
                      <a:pt x="20945" y="21600"/>
                    </a:lnTo>
                    <a:cubicBezTo>
                      <a:pt x="21307" y="21600"/>
                      <a:pt x="21600" y="21307"/>
                      <a:pt x="21600" y="20945"/>
                    </a:cubicBezTo>
                    <a:lnTo>
                      <a:pt x="21600" y="655"/>
                    </a:lnTo>
                    <a:cubicBezTo>
                      <a:pt x="21600" y="293"/>
                      <a:pt x="21307" y="0"/>
                      <a:pt x="20945" y="0"/>
                    </a:cubicBezTo>
                    <a:close/>
                    <a:moveTo>
                      <a:pt x="20945" y="0"/>
                    </a:moveTo>
                  </a:path>
                </a:pathLst>
              </a:custGeom>
              <a:solidFill>
                <a:srgbClr val="BCB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27" name="AutoShape 85"/>
              <p:cNvSpPr>
                <a:spLocks/>
              </p:cNvSpPr>
              <p:nvPr/>
            </p:nvSpPr>
            <p:spPr bwMode="auto">
              <a:xfrm>
                <a:off x="990600" y="6057900"/>
                <a:ext cx="433388" cy="461963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0938">
                    <a:moveTo>
                      <a:pt x="14030" y="10502"/>
                    </a:moveTo>
                    <a:lnTo>
                      <a:pt x="17331" y="7868"/>
                    </a:lnTo>
                    <a:cubicBezTo>
                      <a:pt x="18701" y="6775"/>
                      <a:pt x="18426" y="5420"/>
                      <a:pt x="16720" y="4858"/>
                    </a:cubicBezTo>
                    <a:lnTo>
                      <a:pt x="2525" y="170"/>
                    </a:lnTo>
                    <a:cubicBezTo>
                      <a:pt x="819" y="-393"/>
                      <a:pt x="-288" y="487"/>
                      <a:pt x="66" y="2124"/>
                    </a:cubicBezTo>
                    <a:lnTo>
                      <a:pt x="3667" y="18766"/>
                    </a:lnTo>
                    <a:lnTo>
                      <a:pt x="9046" y="14475"/>
                    </a:lnTo>
                    <a:lnTo>
                      <a:pt x="14668" y="20150"/>
                    </a:lnTo>
                    <a:cubicBezTo>
                      <a:pt x="15646" y="21136"/>
                      <a:pt x="17322" y="21207"/>
                      <a:pt x="18393" y="20305"/>
                    </a:cubicBezTo>
                    <a:lnTo>
                      <a:pt x="21312" y="17849"/>
                    </a:lnTo>
                    <a:lnTo>
                      <a:pt x="14030" y="10502"/>
                    </a:lnTo>
                    <a:close/>
                    <a:moveTo>
                      <a:pt x="14030" y="10502"/>
                    </a:move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sp>
          <p:nvSpPr>
            <p:cNvPr id="141" name="Rounded Rectangle 140"/>
            <p:cNvSpPr/>
            <p:nvPr/>
          </p:nvSpPr>
          <p:spPr>
            <a:xfrm>
              <a:off x="305869" y="5452527"/>
              <a:ext cx="351311" cy="8513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Applications</a:t>
              </a: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718044" y="5452527"/>
              <a:ext cx="310462" cy="8513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Databases</a:t>
              </a: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1089435" y="5452527"/>
              <a:ext cx="295755" cy="8513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Messages</a:t>
              </a: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1438631" y="5452527"/>
              <a:ext cx="265571" cy="8513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Flat Files</a:t>
              </a: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1854352" y="5452527"/>
              <a:ext cx="139074" cy="8513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XML</a:t>
              </a: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157194" y="5452527"/>
              <a:ext cx="377959" cy="170259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Unstructured</a:t>
              </a:r>
            </a:p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610516" y="5452527"/>
              <a:ext cx="305560" cy="8513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Mainframe</a:t>
              </a:r>
            </a:p>
          </p:txBody>
        </p:sp>
        <p:grpSp>
          <p:nvGrpSpPr>
            <p:cNvPr id="148" name="Group 51"/>
            <p:cNvGrpSpPr>
              <a:grpSpLocks noChangeAspect="1"/>
            </p:cNvGrpSpPr>
            <p:nvPr/>
          </p:nvGrpSpPr>
          <p:grpSpPr>
            <a:xfrm>
              <a:off x="766508" y="5256113"/>
              <a:ext cx="200132" cy="174427"/>
              <a:chOff x="3492500" y="3251200"/>
              <a:chExt cx="814388" cy="709789"/>
            </a:xfrm>
          </p:grpSpPr>
          <p:sp>
            <p:nvSpPr>
              <p:cNvPr id="219" name="AutoShape 15"/>
              <p:cNvSpPr>
                <a:spLocks/>
              </p:cNvSpPr>
              <p:nvPr/>
            </p:nvSpPr>
            <p:spPr bwMode="auto">
              <a:xfrm>
                <a:off x="3492500" y="3390900"/>
                <a:ext cx="812800" cy="4318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6988"/>
                    </a:moveTo>
                    <a:cubicBezTo>
                      <a:pt x="5433" y="6988"/>
                      <a:pt x="0" y="4588"/>
                      <a:pt x="0" y="0"/>
                    </a:cubicBezTo>
                    <a:lnTo>
                      <a:pt x="0" y="20965"/>
                    </a:lnTo>
                    <a:cubicBezTo>
                      <a:pt x="0" y="21182"/>
                      <a:pt x="16" y="21393"/>
                      <a:pt x="40" y="21600"/>
                    </a:cubicBezTo>
                    <a:cubicBezTo>
                      <a:pt x="518" y="17427"/>
                      <a:pt x="5687" y="15247"/>
                      <a:pt x="10800" y="15247"/>
                    </a:cubicBezTo>
                    <a:cubicBezTo>
                      <a:pt x="15913" y="15247"/>
                      <a:pt x="21082" y="17427"/>
                      <a:pt x="21560" y="21600"/>
                    </a:cubicBezTo>
                    <a:cubicBezTo>
                      <a:pt x="21584" y="21393"/>
                      <a:pt x="21600" y="21182"/>
                      <a:pt x="21600" y="20965"/>
                    </a:cubicBezTo>
                    <a:lnTo>
                      <a:pt x="21600" y="0"/>
                    </a:lnTo>
                    <a:cubicBezTo>
                      <a:pt x="21600" y="4588"/>
                      <a:pt x="16167" y="6988"/>
                      <a:pt x="10800" y="6988"/>
                    </a:cubicBezTo>
                    <a:close/>
                    <a:moveTo>
                      <a:pt x="10800" y="6988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20" name="AutoShape 16"/>
              <p:cNvSpPr>
                <a:spLocks/>
              </p:cNvSpPr>
              <p:nvPr/>
            </p:nvSpPr>
            <p:spPr bwMode="auto">
              <a:xfrm>
                <a:off x="34925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3653"/>
                    </a:moveTo>
                    <a:lnTo>
                      <a:pt x="0" y="21600"/>
                    </a:lnTo>
                    <a:cubicBezTo>
                      <a:pt x="0" y="14162"/>
                      <a:pt x="7632" y="6962"/>
                      <a:pt x="21600" y="0"/>
                    </a:cubicBezTo>
                    <a:cubicBezTo>
                      <a:pt x="8275" y="4133"/>
                      <a:pt x="0" y="8726"/>
                      <a:pt x="0" y="13653"/>
                    </a:cubicBezTo>
                    <a:close/>
                    <a:moveTo>
                      <a:pt x="0" y="13653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21" name="AutoShape 17"/>
              <p:cNvSpPr>
                <a:spLocks/>
              </p:cNvSpPr>
              <p:nvPr/>
            </p:nvSpPr>
            <p:spPr bwMode="auto">
              <a:xfrm>
                <a:off x="4305300" y="3378200"/>
                <a:ext cx="1588" cy="158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71" y="6961"/>
                      <a:pt x="21600" y="14177"/>
                      <a:pt x="21600" y="21600"/>
                    </a:cubicBezTo>
                    <a:lnTo>
                      <a:pt x="21600" y="13653"/>
                    </a:lnTo>
                    <a:cubicBezTo>
                      <a:pt x="21600" y="8726"/>
                      <a:pt x="13434" y="4133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234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22" name="AutoShape 18"/>
              <p:cNvSpPr>
                <a:spLocks/>
              </p:cNvSpPr>
              <p:nvPr/>
            </p:nvSpPr>
            <p:spPr bwMode="auto">
              <a:xfrm>
                <a:off x="3492500" y="3251200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32" y="9466"/>
                    </a:moveTo>
                    <a:cubicBezTo>
                      <a:pt x="20895" y="3245"/>
                      <a:pt x="15819" y="0"/>
                      <a:pt x="10800" y="0"/>
                    </a:cubicBezTo>
                    <a:cubicBezTo>
                      <a:pt x="5781" y="0"/>
                      <a:pt x="705" y="3245"/>
                      <a:pt x="68" y="9466"/>
                    </a:cubicBezTo>
                    <a:cubicBezTo>
                      <a:pt x="24" y="9896"/>
                      <a:pt x="0" y="10341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341"/>
                      <a:pt x="21576" y="9896"/>
                      <a:pt x="21532" y="9466"/>
                    </a:cubicBezTo>
                    <a:close/>
                    <a:moveTo>
                      <a:pt x="21532" y="9466"/>
                    </a:moveTo>
                  </a:path>
                </a:pathLst>
              </a:custGeom>
              <a:solidFill>
                <a:srgbClr val="BCB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23" name="AutoShape 19"/>
              <p:cNvSpPr>
                <a:spLocks/>
              </p:cNvSpPr>
              <p:nvPr/>
            </p:nvSpPr>
            <p:spPr bwMode="auto">
              <a:xfrm>
                <a:off x="3492500" y="3681589"/>
                <a:ext cx="812800" cy="2794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60" y="9818"/>
                    </a:moveTo>
                    <a:cubicBezTo>
                      <a:pt x="21082" y="3370"/>
                      <a:pt x="15913" y="0"/>
                      <a:pt x="10800" y="0"/>
                    </a:cubicBezTo>
                    <a:cubicBezTo>
                      <a:pt x="5687" y="0"/>
                      <a:pt x="518" y="3370"/>
                      <a:pt x="40" y="9818"/>
                    </a:cubicBezTo>
                    <a:cubicBezTo>
                      <a:pt x="16" y="10138"/>
                      <a:pt x="0" y="10464"/>
                      <a:pt x="0" y="10800"/>
                    </a:cubicBezTo>
                    <a:cubicBezTo>
                      <a:pt x="0" y="17891"/>
                      <a:pt x="5433" y="21600"/>
                      <a:pt x="10800" y="21600"/>
                    </a:cubicBezTo>
                    <a:cubicBezTo>
                      <a:pt x="16167" y="21600"/>
                      <a:pt x="21600" y="17891"/>
                      <a:pt x="21600" y="10800"/>
                    </a:cubicBezTo>
                    <a:cubicBezTo>
                      <a:pt x="21600" y="10464"/>
                      <a:pt x="21584" y="10138"/>
                      <a:pt x="21560" y="9818"/>
                    </a:cubicBezTo>
                    <a:close/>
                    <a:moveTo>
                      <a:pt x="21560" y="9818"/>
                    </a:move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grpSp>
          <p:nvGrpSpPr>
            <p:cNvPr id="149" name="Group 57"/>
            <p:cNvGrpSpPr>
              <a:grpSpLocks noChangeAspect="1"/>
            </p:cNvGrpSpPr>
            <p:nvPr/>
          </p:nvGrpSpPr>
          <p:grpSpPr>
            <a:xfrm>
              <a:off x="1134863" y="5290456"/>
              <a:ext cx="204898" cy="161357"/>
              <a:chOff x="3034423" y="1473479"/>
              <a:chExt cx="839669" cy="661240"/>
            </a:xfrm>
          </p:grpSpPr>
          <p:sp>
            <p:nvSpPr>
              <p:cNvPr id="215" name="AutoShape 4"/>
              <p:cNvSpPr>
                <a:spLocks/>
              </p:cNvSpPr>
              <p:nvPr/>
            </p:nvSpPr>
            <p:spPr bwMode="auto">
              <a:xfrm>
                <a:off x="3034423" y="1473479"/>
                <a:ext cx="839669" cy="66124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0" y="0"/>
                    </a:moveTo>
                    <a:lnTo>
                      <a:pt x="540" y="0"/>
                    </a:lnTo>
                    <a:cubicBezTo>
                      <a:pt x="242" y="0"/>
                      <a:pt x="0" y="307"/>
                      <a:pt x="0" y="686"/>
                    </a:cubicBezTo>
                    <a:lnTo>
                      <a:pt x="0" y="15771"/>
                    </a:lnTo>
                    <a:cubicBezTo>
                      <a:pt x="0" y="16150"/>
                      <a:pt x="242" y="16457"/>
                      <a:pt x="540" y="16457"/>
                    </a:cubicBezTo>
                    <a:lnTo>
                      <a:pt x="3240" y="16457"/>
                    </a:lnTo>
                    <a:lnTo>
                      <a:pt x="3240" y="20914"/>
                    </a:lnTo>
                    <a:cubicBezTo>
                      <a:pt x="3240" y="21192"/>
                      <a:pt x="3371" y="21442"/>
                      <a:pt x="3573" y="21548"/>
                    </a:cubicBezTo>
                    <a:cubicBezTo>
                      <a:pt x="3640" y="21583"/>
                      <a:pt x="3710" y="21600"/>
                      <a:pt x="3780" y="21600"/>
                    </a:cubicBezTo>
                    <a:cubicBezTo>
                      <a:pt x="3921" y="21600"/>
                      <a:pt x="4059" y="21530"/>
                      <a:pt x="4162" y="21399"/>
                    </a:cubicBezTo>
                    <a:lnTo>
                      <a:pt x="8054" y="16457"/>
                    </a:lnTo>
                    <a:lnTo>
                      <a:pt x="21060" y="16457"/>
                    </a:lnTo>
                    <a:cubicBezTo>
                      <a:pt x="21358" y="16457"/>
                      <a:pt x="21600" y="16150"/>
                      <a:pt x="21600" y="15771"/>
                    </a:cubicBezTo>
                    <a:lnTo>
                      <a:pt x="21600" y="686"/>
                    </a:lnTo>
                    <a:cubicBezTo>
                      <a:pt x="21600" y="307"/>
                      <a:pt x="21358" y="0"/>
                      <a:pt x="21060" y="0"/>
                    </a:cubicBezTo>
                    <a:close/>
                    <a:moveTo>
                      <a:pt x="21060" y="0"/>
                    </a:moveTo>
                  </a:path>
                </a:pathLst>
              </a:custGeom>
              <a:solidFill>
                <a:srgbClr val="6D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16" name="AutoShape 5"/>
              <p:cNvSpPr>
                <a:spLocks/>
              </p:cNvSpPr>
              <p:nvPr/>
            </p:nvSpPr>
            <p:spPr bwMode="auto">
              <a:xfrm>
                <a:off x="3160373" y="1599429"/>
                <a:ext cx="587768" cy="4198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9" y="21600"/>
                    </a:moveTo>
                    <a:lnTo>
                      <a:pt x="771" y="21600"/>
                    </a:lnTo>
                    <a:cubicBezTo>
                      <a:pt x="346" y="21600"/>
                      <a:pt x="0" y="16762"/>
                      <a:pt x="0" y="10800"/>
                    </a:cubicBezTo>
                    <a:cubicBezTo>
                      <a:pt x="0" y="4838"/>
                      <a:pt x="346" y="0"/>
                      <a:pt x="771" y="0"/>
                    </a:cubicBezTo>
                    <a:lnTo>
                      <a:pt x="20829" y="0"/>
                    </a:lnTo>
                    <a:cubicBezTo>
                      <a:pt x="21254" y="0"/>
                      <a:pt x="21600" y="4838"/>
                      <a:pt x="21600" y="10800"/>
                    </a:cubicBezTo>
                    <a:cubicBezTo>
                      <a:pt x="21600" y="16762"/>
                      <a:pt x="21255" y="21600"/>
                      <a:pt x="20829" y="21600"/>
                    </a:cubicBezTo>
                    <a:close/>
                    <a:moveTo>
                      <a:pt x="20829" y="21600"/>
                    </a:move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17" name="AutoShape 6"/>
              <p:cNvSpPr>
                <a:spLocks/>
              </p:cNvSpPr>
              <p:nvPr/>
            </p:nvSpPr>
            <p:spPr bwMode="auto">
              <a:xfrm>
                <a:off x="3160373" y="1809347"/>
                <a:ext cx="587768" cy="4198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9" y="21600"/>
                    </a:moveTo>
                    <a:lnTo>
                      <a:pt x="771" y="21600"/>
                    </a:lnTo>
                    <a:cubicBezTo>
                      <a:pt x="346" y="21600"/>
                      <a:pt x="0" y="16762"/>
                      <a:pt x="0" y="10800"/>
                    </a:cubicBezTo>
                    <a:cubicBezTo>
                      <a:pt x="0" y="4838"/>
                      <a:pt x="346" y="0"/>
                      <a:pt x="771" y="0"/>
                    </a:cubicBezTo>
                    <a:lnTo>
                      <a:pt x="20829" y="0"/>
                    </a:lnTo>
                    <a:cubicBezTo>
                      <a:pt x="21254" y="0"/>
                      <a:pt x="21600" y="4838"/>
                      <a:pt x="21600" y="10800"/>
                    </a:cubicBezTo>
                    <a:cubicBezTo>
                      <a:pt x="21600" y="16762"/>
                      <a:pt x="21255" y="21600"/>
                      <a:pt x="20829" y="21600"/>
                    </a:cubicBezTo>
                    <a:close/>
                    <a:moveTo>
                      <a:pt x="20829" y="21600"/>
                    </a:move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218" name="AutoShape 7"/>
              <p:cNvSpPr>
                <a:spLocks/>
              </p:cNvSpPr>
              <p:nvPr/>
            </p:nvSpPr>
            <p:spPr bwMode="auto">
              <a:xfrm>
                <a:off x="3160373" y="1704388"/>
                <a:ext cx="587768" cy="4198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9" y="21600"/>
                    </a:moveTo>
                    <a:lnTo>
                      <a:pt x="771" y="21600"/>
                    </a:lnTo>
                    <a:cubicBezTo>
                      <a:pt x="346" y="21600"/>
                      <a:pt x="0" y="16762"/>
                      <a:pt x="0" y="10800"/>
                    </a:cubicBezTo>
                    <a:cubicBezTo>
                      <a:pt x="0" y="4838"/>
                      <a:pt x="346" y="0"/>
                      <a:pt x="771" y="0"/>
                    </a:cubicBezTo>
                    <a:lnTo>
                      <a:pt x="20829" y="0"/>
                    </a:lnTo>
                    <a:cubicBezTo>
                      <a:pt x="21254" y="0"/>
                      <a:pt x="21600" y="4838"/>
                      <a:pt x="21600" y="10800"/>
                    </a:cubicBezTo>
                    <a:cubicBezTo>
                      <a:pt x="21600" y="16762"/>
                      <a:pt x="21255" y="21600"/>
                      <a:pt x="20829" y="21600"/>
                    </a:cubicBezTo>
                    <a:close/>
                    <a:moveTo>
                      <a:pt x="20829" y="21600"/>
                    </a:move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grpSp>
          <p:nvGrpSpPr>
            <p:cNvPr id="150" name="Group 62"/>
            <p:cNvGrpSpPr/>
            <p:nvPr/>
          </p:nvGrpSpPr>
          <p:grpSpPr>
            <a:xfrm>
              <a:off x="1496086" y="5239452"/>
              <a:ext cx="156210" cy="200643"/>
              <a:chOff x="4335334" y="1842670"/>
              <a:chExt cx="513402" cy="659435"/>
            </a:xfrm>
          </p:grpSpPr>
          <p:sp>
            <p:nvSpPr>
              <p:cNvPr id="207" name="AutoShape 43"/>
              <p:cNvSpPr>
                <a:spLocks/>
              </p:cNvSpPr>
              <p:nvPr/>
            </p:nvSpPr>
            <p:spPr bwMode="auto">
              <a:xfrm>
                <a:off x="4435733" y="1842670"/>
                <a:ext cx="413003" cy="5590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0839"/>
                    </a:moveTo>
                    <a:cubicBezTo>
                      <a:pt x="21600" y="21259"/>
                      <a:pt x="21139" y="21600"/>
                      <a:pt x="20569" y="21600"/>
                    </a:cubicBezTo>
                    <a:lnTo>
                      <a:pt x="1031" y="21600"/>
                    </a:lnTo>
                    <a:cubicBezTo>
                      <a:pt x="461" y="21600"/>
                      <a:pt x="0" y="21259"/>
                      <a:pt x="0" y="20839"/>
                    </a:cubicBezTo>
                    <a:lnTo>
                      <a:pt x="0" y="761"/>
                    </a:lnTo>
                    <a:cubicBezTo>
                      <a:pt x="0" y="341"/>
                      <a:pt x="461" y="0"/>
                      <a:pt x="1031" y="0"/>
                    </a:cubicBezTo>
                    <a:lnTo>
                      <a:pt x="20569" y="0"/>
                    </a:lnTo>
                    <a:cubicBezTo>
                      <a:pt x="21139" y="0"/>
                      <a:pt x="21600" y="341"/>
                      <a:pt x="21600" y="761"/>
                    </a:cubicBezTo>
                    <a:lnTo>
                      <a:pt x="21600" y="20839"/>
                    </a:lnTo>
                    <a:close/>
                    <a:moveTo>
                      <a:pt x="21600" y="20839"/>
                    </a:moveTo>
                  </a:path>
                </a:pathLst>
              </a:custGeom>
              <a:solidFill>
                <a:srgbClr val="BABC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8" name="AutoShape 44"/>
              <p:cNvSpPr>
                <a:spLocks/>
              </p:cNvSpPr>
              <p:nvPr/>
            </p:nvSpPr>
            <p:spPr bwMode="auto">
              <a:xfrm>
                <a:off x="4380970" y="1897433"/>
                <a:ext cx="413003" cy="5590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0839"/>
                    </a:moveTo>
                    <a:cubicBezTo>
                      <a:pt x="21600" y="21259"/>
                      <a:pt x="21139" y="21600"/>
                      <a:pt x="20569" y="21600"/>
                    </a:cubicBezTo>
                    <a:lnTo>
                      <a:pt x="1031" y="21600"/>
                    </a:lnTo>
                    <a:cubicBezTo>
                      <a:pt x="461" y="21600"/>
                      <a:pt x="0" y="21259"/>
                      <a:pt x="0" y="20839"/>
                    </a:cubicBezTo>
                    <a:lnTo>
                      <a:pt x="0" y="761"/>
                    </a:lnTo>
                    <a:cubicBezTo>
                      <a:pt x="0" y="341"/>
                      <a:pt x="461" y="0"/>
                      <a:pt x="1031" y="0"/>
                    </a:cubicBezTo>
                    <a:lnTo>
                      <a:pt x="20569" y="0"/>
                    </a:lnTo>
                    <a:cubicBezTo>
                      <a:pt x="21139" y="0"/>
                      <a:pt x="21600" y="341"/>
                      <a:pt x="21600" y="761"/>
                    </a:cubicBezTo>
                    <a:lnTo>
                      <a:pt x="21600" y="20839"/>
                    </a:lnTo>
                    <a:close/>
                    <a:moveTo>
                      <a:pt x="21600" y="20839"/>
                    </a:moveTo>
                  </a:path>
                </a:pathLst>
              </a:custGeom>
              <a:solidFill>
                <a:srgbClr val="9193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9" name="AutoShape 45"/>
              <p:cNvSpPr>
                <a:spLocks/>
              </p:cNvSpPr>
              <p:nvPr/>
            </p:nvSpPr>
            <p:spPr bwMode="auto">
              <a:xfrm>
                <a:off x="4335334" y="1943068"/>
                <a:ext cx="413003" cy="5590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0839"/>
                    </a:moveTo>
                    <a:cubicBezTo>
                      <a:pt x="21600" y="21259"/>
                      <a:pt x="21139" y="21600"/>
                      <a:pt x="20569" y="21600"/>
                    </a:cubicBezTo>
                    <a:lnTo>
                      <a:pt x="1031" y="21600"/>
                    </a:lnTo>
                    <a:cubicBezTo>
                      <a:pt x="461" y="21600"/>
                      <a:pt x="0" y="21259"/>
                      <a:pt x="0" y="20839"/>
                    </a:cubicBezTo>
                    <a:lnTo>
                      <a:pt x="0" y="761"/>
                    </a:lnTo>
                    <a:cubicBezTo>
                      <a:pt x="0" y="341"/>
                      <a:pt x="461" y="0"/>
                      <a:pt x="1031" y="0"/>
                    </a:cubicBezTo>
                    <a:lnTo>
                      <a:pt x="20569" y="0"/>
                    </a:lnTo>
                    <a:cubicBezTo>
                      <a:pt x="21139" y="0"/>
                      <a:pt x="21600" y="341"/>
                      <a:pt x="21600" y="761"/>
                    </a:cubicBezTo>
                    <a:lnTo>
                      <a:pt x="21600" y="20839"/>
                    </a:lnTo>
                    <a:close/>
                    <a:moveTo>
                      <a:pt x="21600" y="20839"/>
                    </a:moveTo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0" name="AutoShape 47"/>
              <p:cNvSpPr>
                <a:spLocks/>
              </p:cNvSpPr>
              <p:nvPr/>
            </p:nvSpPr>
            <p:spPr bwMode="auto">
              <a:xfrm>
                <a:off x="4408351" y="2212319"/>
                <a:ext cx="257842" cy="3422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159" y="21600"/>
                    </a:moveTo>
                    <a:lnTo>
                      <a:pt x="1440" y="21600"/>
                    </a:lnTo>
                    <a:cubicBezTo>
                      <a:pt x="644" y="21600"/>
                      <a:pt x="0" y="16761"/>
                      <a:pt x="0" y="10800"/>
                    </a:cubicBezTo>
                    <a:cubicBezTo>
                      <a:pt x="0" y="4839"/>
                      <a:pt x="645" y="0"/>
                      <a:pt x="1440" y="0"/>
                    </a:cubicBezTo>
                    <a:lnTo>
                      <a:pt x="20159" y="0"/>
                    </a:lnTo>
                    <a:cubicBezTo>
                      <a:pt x="20955" y="0"/>
                      <a:pt x="21600" y="4839"/>
                      <a:pt x="21600" y="10800"/>
                    </a:cubicBezTo>
                    <a:cubicBezTo>
                      <a:pt x="21600" y="16761"/>
                      <a:pt x="20955" y="21600"/>
                      <a:pt x="20159" y="21600"/>
                    </a:cubicBezTo>
                    <a:close/>
                    <a:moveTo>
                      <a:pt x="20159" y="21600"/>
                    </a:moveTo>
                  </a:path>
                </a:pathLst>
              </a:custGeom>
              <a:solidFill>
                <a:srgbClr val="E6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1" name="AutoShape 48"/>
              <p:cNvSpPr>
                <a:spLocks/>
              </p:cNvSpPr>
              <p:nvPr/>
            </p:nvSpPr>
            <p:spPr bwMode="auto">
              <a:xfrm>
                <a:off x="4408351" y="2381171"/>
                <a:ext cx="257842" cy="3422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159" y="21600"/>
                    </a:moveTo>
                    <a:lnTo>
                      <a:pt x="1440" y="21600"/>
                    </a:lnTo>
                    <a:cubicBezTo>
                      <a:pt x="644" y="21600"/>
                      <a:pt x="0" y="16762"/>
                      <a:pt x="0" y="10803"/>
                    </a:cubicBezTo>
                    <a:cubicBezTo>
                      <a:pt x="0" y="4837"/>
                      <a:pt x="645" y="0"/>
                      <a:pt x="1440" y="0"/>
                    </a:cubicBezTo>
                    <a:lnTo>
                      <a:pt x="20159" y="0"/>
                    </a:lnTo>
                    <a:cubicBezTo>
                      <a:pt x="20955" y="0"/>
                      <a:pt x="21600" y="4838"/>
                      <a:pt x="21600" y="10803"/>
                    </a:cubicBezTo>
                    <a:cubicBezTo>
                      <a:pt x="21599" y="16762"/>
                      <a:pt x="20955" y="21600"/>
                      <a:pt x="20159" y="21600"/>
                    </a:cubicBezTo>
                    <a:close/>
                    <a:moveTo>
                      <a:pt x="20159" y="21600"/>
                    </a:moveTo>
                  </a:path>
                </a:pathLst>
              </a:custGeom>
              <a:solidFill>
                <a:srgbClr val="E6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2" name="AutoShape 49"/>
              <p:cNvSpPr>
                <a:spLocks/>
              </p:cNvSpPr>
              <p:nvPr/>
            </p:nvSpPr>
            <p:spPr bwMode="auto">
              <a:xfrm>
                <a:off x="4408351" y="2296745"/>
                <a:ext cx="257842" cy="3422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159" y="21600"/>
                    </a:moveTo>
                    <a:lnTo>
                      <a:pt x="1440" y="21600"/>
                    </a:lnTo>
                    <a:cubicBezTo>
                      <a:pt x="644" y="21600"/>
                      <a:pt x="0" y="16767"/>
                      <a:pt x="0" y="10800"/>
                    </a:cubicBezTo>
                    <a:cubicBezTo>
                      <a:pt x="0" y="4833"/>
                      <a:pt x="645" y="0"/>
                      <a:pt x="1440" y="0"/>
                    </a:cubicBezTo>
                    <a:lnTo>
                      <a:pt x="20159" y="0"/>
                    </a:lnTo>
                    <a:cubicBezTo>
                      <a:pt x="20955" y="0"/>
                      <a:pt x="21600" y="4833"/>
                      <a:pt x="21600" y="10800"/>
                    </a:cubicBezTo>
                    <a:cubicBezTo>
                      <a:pt x="21600" y="16767"/>
                      <a:pt x="20955" y="21600"/>
                      <a:pt x="20159" y="21600"/>
                    </a:cubicBezTo>
                    <a:close/>
                    <a:moveTo>
                      <a:pt x="20159" y="21600"/>
                    </a:moveTo>
                  </a:path>
                </a:pathLst>
              </a:custGeom>
              <a:solidFill>
                <a:srgbClr val="E6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3" name="AutoShape 50"/>
              <p:cNvSpPr>
                <a:spLocks/>
              </p:cNvSpPr>
              <p:nvPr/>
            </p:nvSpPr>
            <p:spPr bwMode="auto">
              <a:xfrm>
                <a:off x="4408351" y="2127893"/>
                <a:ext cx="257842" cy="3422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159" y="21600"/>
                    </a:moveTo>
                    <a:lnTo>
                      <a:pt x="1440" y="21600"/>
                    </a:lnTo>
                    <a:cubicBezTo>
                      <a:pt x="644" y="21600"/>
                      <a:pt x="0" y="16768"/>
                      <a:pt x="0" y="10803"/>
                    </a:cubicBezTo>
                    <a:cubicBezTo>
                      <a:pt x="0" y="4837"/>
                      <a:pt x="645" y="0"/>
                      <a:pt x="1440" y="0"/>
                    </a:cubicBezTo>
                    <a:lnTo>
                      <a:pt x="20159" y="0"/>
                    </a:lnTo>
                    <a:cubicBezTo>
                      <a:pt x="20955" y="0"/>
                      <a:pt x="21600" y="4838"/>
                      <a:pt x="21600" y="10803"/>
                    </a:cubicBezTo>
                    <a:cubicBezTo>
                      <a:pt x="21599" y="16768"/>
                      <a:pt x="20955" y="21600"/>
                      <a:pt x="20159" y="21600"/>
                    </a:cubicBezTo>
                    <a:close/>
                    <a:moveTo>
                      <a:pt x="20159" y="21600"/>
                    </a:moveTo>
                  </a:path>
                </a:pathLst>
              </a:custGeom>
              <a:solidFill>
                <a:srgbClr val="E6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4" name="AutoShape 51"/>
              <p:cNvSpPr>
                <a:spLocks/>
              </p:cNvSpPr>
              <p:nvPr/>
            </p:nvSpPr>
            <p:spPr bwMode="auto">
              <a:xfrm>
                <a:off x="4408351" y="2043467"/>
                <a:ext cx="257842" cy="3422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159" y="21600"/>
                    </a:moveTo>
                    <a:lnTo>
                      <a:pt x="1440" y="21600"/>
                    </a:lnTo>
                    <a:cubicBezTo>
                      <a:pt x="644" y="21600"/>
                      <a:pt x="0" y="16768"/>
                      <a:pt x="0" y="10803"/>
                    </a:cubicBezTo>
                    <a:cubicBezTo>
                      <a:pt x="0" y="4837"/>
                      <a:pt x="645" y="0"/>
                      <a:pt x="1440" y="0"/>
                    </a:cubicBezTo>
                    <a:lnTo>
                      <a:pt x="20159" y="0"/>
                    </a:lnTo>
                    <a:cubicBezTo>
                      <a:pt x="20955" y="0"/>
                      <a:pt x="21600" y="4838"/>
                      <a:pt x="21600" y="10803"/>
                    </a:cubicBezTo>
                    <a:cubicBezTo>
                      <a:pt x="21599" y="16768"/>
                      <a:pt x="20955" y="21600"/>
                      <a:pt x="20159" y="21600"/>
                    </a:cubicBezTo>
                    <a:close/>
                    <a:moveTo>
                      <a:pt x="20159" y="21600"/>
                    </a:moveTo>
                  </a:path>
                </a:pathLst>
              </a:custGeom>
              <a:solidFill>
                <a:srgbClr val="E6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1" name="Group 71"/>
            <p:cNvGrpSpPr/>
            <p:nvPr/>
          </p:nvGrpSpPr>
          <p:grpSpPr>
            <a:xfrm>
              <a:off x="2700210" y="5229146"/>
              <a:ext cx="126171" cy="203244"/>
              <a:chOff x="882995" y="1669254"/>
              <a:chExt cx="524811" cy="845402"/>
            </a:xfrm>
          </p:grpSpPr>
          <p:sp>
            <p:nvSpPr>
              <p:cNvPr id="201" name="AutoShape 4"/>
              <p:cNvSpPr>
                <a:spLocks/>
              </p:cNvSpPr>
              <p:nvPr/>
            </p:nvSpPr>
            <p:spPr bwMode="auto">
              <a:xfrm>
                <a:off x="992521" y="1669254"/>
                <a:ext cx="415285" cy="7450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00" y="0"/>
                    </a:moveTo>
                    <a:lnTo>
                      <a:pt x="900" y="0"/>
                    </a:lnTo>
                    <a:cubicBezTo>
                      <a:pt x="403" y="0"/>
                      <a:pt x="0" y="225"/>
                      <a:pt x="0" y="502"/>
                    </a:cubicBezTo>
                    <a:lnTo>
                      <a:pt x="0" y="21098"/>
                    </a:lnTo>
                    <a:cubicBezTo>
                      <a:pt x="0" y="21375"/>
                      <a:pt x="403" y="21600"/>
                      <a:pt x="900" y="21600"/>
                    </a:cubicBezTo>
                    <a:lnTo>
                      <a:pt x="20700" y="21600"/>
                    </a:lnTo>
                    <a:cubicBezTo>
                      <a:pt x="21197" y="21600"/>
                      <a:pt x="21600" y="21375"/>
                      <a:pt x="21600" y="21098"/>
                    </a:cubicBezTo>
                    <a:lnTo>
                      <a:pt x="21600" y="502"/>
                    </a:lnTo>
                    <a:cubicBezTo>
                      <a:pt x="21600" y="225"/>
                      <a:pt x="21197" y="0"/>
                      <a:pt x="20700" y="0"/>
                    </a:cubicBezTo>
                    <a:close/>
                    <a:moveTo>
                      <a:pt x="20700" y="0"/>
                    </a:moveTo>
                  </a:path>
                </a:pathLst>
              </a:custGeom>
              <a:solidFill>
                <a:srgbClr val="BABC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2" name="AutoShape 5"/>
              <p:cNvSpPr>
                <a:spLocks/>
              </p:cNvSpPr>
              <p:nvPr/>
            </p:nvSpPr>
            <p:spPr bwMode="auto">
              <a:xfrm>
                <a:off x="937758" y="1714890"/>
                <a:ext cx="415285" cy="7450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00" y="0"/>
                    </a:moveTo>
                    <a:lnTo>
                      <a:pt x="900" y="0"/>
                    </a:lnTo>
                    <a:cubicBezTo>
                      <a:pt x="403" y="0"/>
                      <a:pt x="0" y="225"/>
                      <a:pt x="0" y="502"/>
                    </a:cubicBezTo>
                    <a:lnTo>
                      <a:pt x="0" y="21098"/>
                    </a:lnTo>
                    <a:cubicBezTo>
                      <a:pt x="0" y="21375"/>
                      <a:pt x="403" y="21600"/>
                      <a:pt x="900" y="21600"/>
                    </a:cubicBezTo>
                    <a:lnTo>
                      <a:pt x="20700" y="21600"/>
                    </a:lnTo>
                    <a:cubicBezTo>
                      <a:pt x="21197" y="21600"/>
                      <a:pt x="21600" y="21375"/>
                      <a:pt x="21600" y="21098"/>
                    </a:cubicBezTo>
                    <a:lnTo>
                      <a:pt x="21600" y="502"/>
                    </a:lnTo>
                    <a:cubicBezTo>
                      <a:pt x="21600" y="225"/>
                      <a:pt x="21197" y="0"/>
                      <a:pt x="20700" y="0"/>
                    </a:cubicBezTo>
                    <a:close/>
                    <a:moveTo>
                      <a:pt x="20700" y="0"/>
                    </a:moveTo>
                  </a:path>
                </a:pathLst>
              </a:custGeom>
              <a:solidFill>
                <a:srgbClr val="9193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3" name="AutoShape 6"/>
              <p:cNvSpPr>
                <a:spLocks/>
              </p:cNvSpPr>
              <p:nvPr/>
            </p:nvSpPr>
            <p:spPr bwMode="auto">
              <a:xfrm>
                <a:off x="882995" y="1769653"/>
                <a:ext cx="415285" cy="7450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00" y="0"/>
                    </a:moveTo>
                    <a:lnTo>
                      <a:pt x="900" y="0"/>
                    </a:lnTo>
                    <a:cubicBezTo>
                      <a:pt x="403" y="0"/>
                      <a:pt x="0" y="225"/>
                      <a:pt x="0" y="502"/>
                    </a:cubicBezTo>
                    <a:lnTo>
                      <a:pt x="0" y="21098"/>
                    </a:lnTo>
                    <a:cubicBezTo>
                      <a:pt x="0" y="21375"/>
                      <a:pt x="403" y="21600"/>
                      <a:pt x="900" y="21600"/>
                    </a:cubicBezTo>
                    <a:lnTo>
                      <a:pt x="20700" y="21600"/>
                    </a:lnTo>
                    <a:cubicBezTo>
                      <a:pt x="21197" y="21600"/>
                      <a:pt x="21600" y="21375"/>
                      <a:pt x="21600" y="21098"/>
                    </a:cubicBezTo>
                    <a:lnTo>
                      <a:pt x="21600" y="502"/>
                    </a:lnTo>
                    <a:cubicBezTo>
                      <a:pt x="21600" y="225"/>
                      <a:pt x="21197" y="0"/>
                      <a:pt x="20700" y="0"/>
                    </a:cubicBezTo>
                    <a:close/>
                    <a:moveTo>
                      <a:pt x="20700" y="0"/>
                    </a:moveTo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4" name="AutoShape 7"/>
              <p:cNvSpPr>
                <a:spLocks/>
              </p:cNvSpPr>
              <p:nvPr/>
            </p:nvSpPr>
            <p:spPr bwMode="auto">
              <a:xfrm>
                <a:off x="1029030" y="1833543"/>
                <a:ext cx="34227" cy="260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440"/>
                    </a:moveTo>
                    <a:lnTo>
                      <a:pt x="21600" y="20160"/>
                    </a:lnTo>
                    <a:cubicBezTo>
                      <a:pt x="21600" y="20955"/>
                      <a:pt x="16763" y="21600"/>
                      <a:pt x="10800" y="21600"/>
                    </a:cubicBezTo>
                    <a:cubicBezTo>
                      <a:pt x="4837" y="21600"/>
                      <a:pt x="0" y="20955"/>
                      <a:pt x="0" y="20160"/>
                    </a:cubicBezTo>
                    <a:lnTo>
                      <a:pt x="0" y="1440"/>
                    </a:lnTo>
                    <a:cubicBezTo>
                      <a:pt x="0" y="645"/>
                      <a:pt x="4837" y="0"/>
                      <a:pt x="10800" y="0"/>
                    </a:cubicBezTo>
                    <a:cubicBezTo>
                      <a:pt x="16763" y="0"/>
                      <a:pt x="21600" y="644"/>
                      <a:pt x="21600" y="1440"/>
                    </a:cubicBezTo>
                    <a:close/>
                    <a:moveTo>
                      <a:pt x="21600" y="1440"/>
                    </a:moveTo>
                  </a:path>
                </a:pathLst>
              </a:custGeom>
              <a:solidFill>
                <a:srgbClr val="E6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5" name="AutoShape 8"/>
              <p:cNvSpPr>
                <a:spLocks/>
              </p:cNvSpPr>
              <p:nvPr/>
            </p:nvSpPr>
            <p:spPr bwMode="auto">
              <a:xfrm>
                <a:off x="1114150" y="1833543"/>
                <a:ext cx="34227" cy="260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440"/>
                    </a:moveTo>
                    <a:lnTo>
                      <a:pt x="21600" y="20160"/>
                    </a:lnTo>
                    <a:cubicBezTo>
                      <a:pt x="21600" y="20955"/>
                      <a:pt x="16763" y="21600"/>
                      <a:pt x="10800" y="21600"/>
                    </a:cubicBezTo>
                    <a:cubicBezTo>
                      <a:pt x="4837" y="21600"/>
                      <a:pt x="0" y="20955"/>
                      <a:pt x="0" y="20160"/>
                    </a:cubicBezTo>
                    <a:lnTo>
                      <a:pt x="0" y="1440"/>
                    </a:lnTo>
                    <a:cubicBezTo>
                      <a:pt x="0" y="645"/>
                      <a:pt x="4837" y="0"/>
                      <a:pt x="10800" y="0"/>
                    </a:cubicBezTo>
                    <a:cubicBezTo>
                      <a:pt x="16763" y="0"/>
                      <a:pt x="21600" y="644"/>
                      <a:pt x="21600" y="1440"/>
                    </a:cubicBezTo>
                    <a:close/>
                    <a:moveTo>
                      <a:pt x="21600" y="1440"/>
                    </a:moveTo>
                  </a:path>
                </a:pathLst>
              </a:custGeom>
              <a:solidFill>
                <a:srgbClr val="E6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6" name="AutoShape 9"/>
              <p:cNvSpPr>
                <a:spLocks/>
              </p:cNvSpPr>
              <p:nvPr/>
            </p:nvSpPr>
            <p:spPr bwMode="auto">
              <a:xfrm>
                <a:off x="1199270" y="1833543"/>
                <a:ext cx="34227" cy="260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440"/>
                    </a:moveTo>
                    <a:lnTo>
                      <a:pt x="21600" y="20160"/>
                    </a:lnTo>
                    <a:cubicBezTo>
                      <a:pt x="21600" y="20955"/>
                      <a:pt x="16763" y="21600"/>
                      <a:pt x="10800" y="21600"/>
                    </a:cubicBezTo>
                    <a:cubicBezTo>
                      <a:pt x="4837" y="21600"/>
                      <a:pt x="0" y="20955"/>
                      <a:pt x="0" y="20160"/>
                    </a:cubicBezTo>
                    <a:lnTo>
                      <a:pt x="0" y="1440"/>
                    </a:lnTo>
                    <a:cubicBezTo>
                      <a:pt x="0" y="645"/>
                      <a:pt x="4837" y="0"/>
                      <a:pt x="10800" y="0"/>
                    </a:cubicBezTo>
                    <a:cubicBezTo>
                      <a:pt x="16763" y="0"/>
                      <a:pt x="21600" y="644"/>
                      <a:pt x="21600" y="1440"/>
                    </a:cubicBezTo>
                    <a:close/>
                    <a:moveTo>
                      <a:pt x="21600" y="1440"/>
                    </a:moveTo>
                  </a:path>
                </a:pathLst>
              </a:custGeom>
              <a:solidFill>
                <a:srgbClr val="E6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2" name="Group 78"/>
            <p:cNvGrpSpPr/>
            <p:nvPr/>
          </p:nvGrpSpPr>
          <p:grpSpPr>
            <a:xfrm>
              <a:off x="2164982" y="5252411"/>
              <a:ext cx="135727" cy="184616"/>
              <a:chOff x="5897786" y="3689113"/>
              <a:chExt cx="463855" cy="630936"/>
            </a:xfrm>
          </p:grpSpPr>
          <p:sp>
            <p:nvSpPr>
              <p:cNvPr id="198" name="AutoShape 95"/>
              <p:cNvSpPr>
                <a:spLocks/>
              </p:cNvSpPr>
              <p:nvPr/>
            </p:nvSpPr>
            <p:spPr bwMode="auto">
              <a:xfrm>
                <a:off x="5897786" y="3689113"/>
                <a:ext cx="462685" cy="63093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2" y="5355"/>
                    </a:moveTo>
                    <a:lnTo>
                      <a:pt x="14306" y="160"/>
                    </a:lnTo>
                    <a:cubicBezTo>
                      <a:pt x="14167" y="58"/>
                      <a:pt x="13977" y="0"/>
                      <a:pt x="13779" y="0"/>
                    </a:cubicBezTo>
                    <a:lnTo>
                      <a:pt x="3724" y="0"/>
                    </a:lnTo>
                    <a:cubicBezTo>
                      <a:pt x="1670" y="0"/>
                      <a:pt x="0" y="1226"/>
                      <a:pt x="0" y="2734"/>
                    </a:cubicBezTo>
                    <a:lnTo>
                      <a:pt x="0" y="18866"/>
                    </a:lnTo>
                    <a:cubicBezTo>
                      <a:pt x="0" y="20373"/>
                      <a:pt x="1670" y="21600"/>
                      <a:pt x="3724" y="21600"/>
                    </a:cubicBezTo>
                    <a:lnTo>
                      <a:pt x="17876" y="21600"/>
                    </a:lnTo>
                    <a:cubicBezTo>
                      <a:pt x="19929" y="21600"/>
                      <a:pt x="21600" y="20373"/>
                      <a:pt x="21600" y="18866"/>
                    </a:cubicBezTo>
                    <a:lnTo>
                      <a:pt x="21600" y="5741"/>
                    </a:lnTo>
                    <a:cubicBezTo>
                      <a:pt x="21600" y="5596"/>
                      <a:pt x="21522" y="5458"/>
                      <a:pt x="21382" y="5355"/>
                    </a:cubicBezTo>
                    <a:close/>
                    <a:moveTo>
                      <a:pt x="21382" y="5355"/>
                    </a:moveTo>
                  </a:path>
                </a:pathLst>
              </a:custGeom>
              <a:solidFill>
                <a:srgbClr val="BABC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9" name="AutoShape 96"/>
              <p:cNvSpPr>
                <a:spLocks/>
              </p:cNvSpPr>
              <p:nvPr/>
            </p:nvSpPr>
            <p:spPr bwMode="auto">
              <a:xfrm>
                <a:off x="6178203" y="3689113"/>
                <a:ext cx="183438" cy="1834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453">
                    <a:moveTo>
                      <a:pt x="20882" y="18120"/>
                    </a:moveTo>
                    <a:lnTo>
                      <a:pt x="3204" y="548"/>
                    </a:lnTo>
                    <a:cubicBezTo>
                      <a:pt x="2669" y="13"/>
                      <a:pt x="1860" y="-147"/>
                      <a:pt x="1160" y="143"/>
                    </a:cubicBezTo>
                    <a:cubicBezTo>
                      <a:pt x="460" y="433"/>
                      <a:pt x="0" y="1113"/>
                      <a:pt x="0" y="1867"/>
                    </a:cubicBezTo>
                    <a:lnTo>
                      <a:pt x="0" y="19587"/>
                    </a:lnTo>
                    <a:cubicBezTo>
                      <a:pt x="0" y="20617"/>
                      <a:pt x="843" y="21453"/>
                      <a:pt x="1878" y="21453"/>
                    </a:cubicBezTo>
                    <a:lnTo>
                      <a:pt x="19704" y="21453"/>
                    </a:lnTo>
                    <a:cubicBezTo>
                      <a:pt x="19711" y="21451"/>
                      <a:pt x="19718" y="21451"/>
                      <a:pt x="19723" y="21453"/>
                    </a:cubicBezTo>
                    <a:cubicBezTo>
                      <a:pt x="20760" y="21453"/>
                      <a:pt x="21600" y="20617"/>
                      <a:pt x="21600" y="19587"/>
                    </a:cubicBezTo>
                    <a:cubicBezTo>
                      <a:pt x="21599" y="18991"/>
                      <a:pt x="21319" y="18463"/>
                      <a:pt x="20882" y="18120"/>
                    </a:cubicBezTo>
                    <a:close/>
                    <a:moveTo>
                      <a:pt x="20882" y="18120"/>
                    </a:moveTo>
                  </a:path>
                </a:pathLst>
              </a:custGeom>
              <a:solidFill>
                <a:srgbClr val="9193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0" name="AutoShape 97"/>
              <p:cNvSpPr>
                <a:spLocks/>
              </p:cNvSpPr>
              <p:nvPr/>
            </p:nvSpPr>
            <p:spPr bwMode="auto">
              <a:xfrm>
                <a:off x="6009953" y="3988223"/>
                <a:ext cx="238353" cy="9580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474" y="0"/>
                    </a:moveTo>
                    <a:lnTo>
                      <a:pt x="0" y="0"/>
                    </a:lnTo>
                    <a:lnTo>
                      <a:pt x="0" y="21598"/>
                    </a:lnTo>
                    <a:lnTo>
                      <a:pt x="2270" y="21598"/>
                    </a:lnTo>
                    <a:lnTo>
                      <a:pt x="2270" y="14436"/>
                    </a:lnTo>
                    <a:lnTo>
                      <a:pt x="3556" y="14436"/>
                    </a:lnTo>
                    <a:cubicBezTo>
                      <a:pt x="5536" y="14436"/>
                      <a:pt x="6648" y="12201"/>
                      <a:pt x="6648" y="7103"/>
                    </a:cubicBezTo>
                    <a:cubicBezTo>
                      <a:pt x="6647" y="2147"/>
                      <a:pt x="5350" y="0"/>
                      <a:pt x="3474" y="0"/>
                    </a:cubicBezTo>
                    <a:close/>
                    <a:moveTo>
                      <a:pt x="2653" y="9914"/>
                    </a:moveTo>
                    <a:lnTo>
                      <a:pt x="2270" y="9914"/>
                    </a:lnTo>
                    <a:lnTo>
                      <a:pt x="2270" y="4527"/>
                    </a:lnTo>
                    <a:lnTo>
                      <a:pt x="2653" y="4527"/>
                    </a:lnTo>
                    <a:cubicBezTo>
                      <a:pt x="3532" y="4527"/>
                      <a:pt x="4285" y="4556"/>
                      <a:pt x="4285" y="7277"/>
                    </a:cubicBezTo>
                    <a:cubicBezTo>
                      <a:pt x="4285" y="9914"/>
                      <a:pt x="3474" y="9914"/>
                      <a:pt x="2653" y="9914"/>
                    </a:cubicBezTo>
                    <a:close/>
                    <a:moveTo>
                      <a:pt x="10985" y="0"/>
                    </a:moveTo>
                    <a:lnTo>
                      <a:pt x="7765" y="0"/>
                    </a:lnTo>
                    <a:lnTo>
                      <a:pt x="7765" y="21598"/>
                    </a:lnTo>
                    <a:lnTo>
                      <a:pt x="10985" y="21598"/>
                    </a:lnTo>
                    <a:cubicBezTo>
                      <a:pt x="13406" y="21598"/>
                      <a:pt x="15420" y="16868"/>
                      <a:pt x="15420" y="10799"/>
                    </a:cubicBezTo>
                    <a:cubicBezTo>
                      <a:pt x="15421" y="4726"/>
                      <a:pt x="13417" y="0"/>
                      <a:pt x="10985" y="0"/>
                    </a:cubicBezTo>
                    <a:close/>
                    <a:moveTo>
                      <a:pt x="10546" y="16841"/>
                    </a:moveTo>
                    <a:lnTo>
                      <a:pt x="10036" y="16841"/>
                    </a:lnTo>
                    <a:lnTo>
                      <a:pt x="10036" y="4755"/>
                    </a:lnTo>
                    <a:lnTo>
                      <a:pt x="10569" y="4755"/>
                    </a:lnTo>
                    <a:cubicBezTo>
                      <a:pt x="12028" y="4755"/>
                      <a:pt x="13058" y="6933"/>
                      <a:pt x="13058" y="10801"/>
                    </a:cubicBezTo>
                    <a:cubicBezTo>
                      <a:pt x="13059" y="15010"/>
                      <a:pt x="11900" y="16841"/>
                      <a:pt x="10546" y="16841"/>
                    </a:cubicBezTo>
                    <a:close/>
                    <a:moveTo>
                      <a:pt x="21600" y="4755"/>
                    </a:moveTo>
                    <a:lnTo>
                      <a:pt x="21600" y="2"/>
                    </a:lnTo>
                    <a:lnTo>
                      <a:pt x="16585" y="2"/>
                    </a:lnTo>
                    <a:lnTo>
                      <a:pt x="16585" y="21600"/>
                    </a:lnTo>
                    <a:lnTo>
                      <a:pt x="18855" y="21600"/>
                    </a:lnTo>
                    <a:lnTo>
                      <a:pt x="18855" y="13118"/>
                    </a:lnTo>
                    <a:lnTo>
                      <a:pt x="21344" y="13118"/>
                    </a:lnTo>
                    <a:lnTo>
                      <a:pt x="21344" y="8365"/>
                    </a:lnTo>
                    <a:lnTo>
                      <a:pt x="18855" y="8365"/>
                    </a:lnTo>
                    <a:lnTo>
                      <a:pt x="18855" y="4755"/>
                    </a:lnTo>
                    <a:lnTo>
                      <a:pt x="21600" y="4755"/>
                    </a:lnTo>
                    <a:close/>
                    <a:moveTo>
                      <a:pt x="21600" y="4755"/>
                    </a:moveTo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3" name="Group 82"/>
            <p:cNvGrpSpPr/>
            <p:nvPr/>
          </p:nvGrpSpPr>
          <p:grpSpPr>
            <a:xfrm>
              <a:off x="2275482" y="5252411"/>
              <a:ext cx="135727" cy="184616"/>
              <a:chOff x="6518432" y="3689113"/>
              <a:chExt cx="463854" cy="630936"/>
            </a:xfrm>
          </p:grpSpPr>
          <p:sp>
            <p:nvSpPr>
              <p:cNvPr id="195" name="AutoShape 98"/>
              <p:cNvSpPr>
                <a:spLocks/>
              </p:cNvSpPr>
              <p:nvPr/>
            </p:nvSpPr>
            <p:spPr bwMode="auto">
              <a:xfrm>
                <a:off x="6518432" y="3689113"/>
                <a:ext cx="462685" cy="63093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2" y="5355"/>
                    </a:moveTo>
                    <a:lnTo>
                      <a:pt x="14306" y="160"/>
                    </a:lnTo>
                    <a:cubicBezTo>
                      <a:pt x="14167" y="58"/>
                      <a:pt x="13977" y="0"/>
                      <a:pt x="13779" y="0"/>
                    </a:cubicBezTo>
                    <a:lnTo>
                      <a:pt x="3724" y="0"/>
                    </a:lnTo>
                    <a:cubicBezTo>
                      <a:pt x="1670" y="0"/>
                      <a:pt x="0" y="1226"/>
                      <a:pt x="0" y="2734"/>
                    </a:cubicBezTo>
                    <a:lnTo>
                      <a:pt x="0" y="18866"/>
                    </a:lnTo>
                    <a:cubicBezTo>
                      <a:pt x="0" y="20373"/>
                      <a:pt x="1670" y="21600"/>
                      <a:pt x="3724" y="21600"/>
                    </a:cubicBezTo>
                    <a:lnTo>
                      <a:pt x="17876" y="21600"/>
                    </a:lnTo>
                    <a:cubicBezTo>
                      <a:pt x="19929" y="21600"/>
                      <a:pt x="21600" y="20373"/>
                      <a:pt x="21600" y="18866"/>
                    </a:cubicBezTo>
                    <a:lnTo>
                      <a:pt x="21600" y="5741"/>
                    </a:lnTo>
                    <a:cubicBezTo>
                      <a:pt x="21600" y="5596"/>
                      <a:pt x="21522" y="5458"/>
                      <a:pt x="21382" y="5355"/>
                    </a:cubicBezTo>
                    <a:close/>
                    <a:moveTo>
                      <a:pt x="21382" y="5355"/>
                    </a:moveTo>
                  </a:path>
                </a:pathLst>
              </a:custGeom>
              <a:solidFill>
                <a:srgbClr val="9193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6" name="AutoShape 99"/>
              <p:cNvSpPr>
                <a:spLocks/>
              </p:cNvSpPr>
              <p:nvPr/>
            </p:nvSpPr>
            <p:spPr bwMode="auto">
              <a:xfrm>
                <a:off x="6798848" y="3689113"/>
                <a:ext cx="183438" cy="1834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453">
                    <a:moveTo>
                      <a:pt x="20882" y="18120"/>
                    </a:moveTo>
                    <a:lnTo>
                      <a:pt x="3204" y="548"/>
                    </a:lnTo>
                    <a:cubicBezTo>
                      <a:pt x="2669" y="13"/>
                      <a:pt x="1860" y="-147"/>
                      <a:pt x="1160" y="143"/>
                    </a:cubicBezTo>
                    <a:cubicBezTo>
                      <a:pt x="460" y="433"/>
                      <a:pt x="0" y="1113"/>
                      <a:pt x="0" y="1867"/>
                    </a:cubicBezTo>
                    <a:lnTo>
                      <a:pt x="0" y="19587"/>
                    </a:lnTo>
                    <a:cubicBezTo>
                      <a:pt x="0" y="20617"/>
                      <a:pt x="843" y="21453"/>
                      <a:pt x="1878" y="21453"/>
                    </a:cubicBezTo>
                    <a:lnTo>
                      <a:pt x="19704" y="21453"/>
                    </a:lnTo>
                    <a:cubicBezTo>
                      <a:pt x="19711" y="21451"/>
                      <a:pt x="19718" y="21451"/>
                      <a:pt x="19723" y="21453"/>
                    </a:cubicBezTo>
                    <a:cubicBezTo>
                      <a:pt x="20760" y="21453"/>
                      <a:pt x="21600" y="20617"/>
                      <a:pt x="21600" y="19587"/>
                    </a:cubicBezTo>
                    <a:cubicBezTo>
                      <a:pt x="21599" y="18991"/>
                      <a:pt x="21319" y="18463"/>
                      <a:pt x="20882" y="18120"/>
                    </a:cubicBezTo>
                    <a:close/>
                    <a:moveTo>
                      <a:pt x="20882" y="18120"/>
                    </a:moveTo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AutoShape 100"/>
              <p:cNvSpPr>
                <a:spLocks/>
              </p:cNvSpPr>
              <p:nvPr/>
            </p:nvSpPr>
            <p:spPr bwMode="auto">
              <a:xfrm>
                <a:off x="6611903" y="3988223"/>
                <a:ext cx="280416" cy="10282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733" y="671"/>
                    </a:moveTo>
                    <a:lnTo>
                      <a:pt x="0" y="671"/>
                    </a:lnTo>
                    <a:lnTo>
                      <a:pt x="0" y="20929"/>
                    </a:lnTo>
                    <a:lnTo>
                      <a:pt x="2733" y="20929"/>
                    </a:lnTo>
                    <a:cubicBezTo>
                      <a:pt x="4788" y="20929"/>
                      <a:pt x="6498" y="16492"/>
                      <a:pt x="6498" y="10800"/>
                    </a:cubicBezTo>
                    <a:cubicBezTo>
                      <a:pt x="6498" y="5104"/>
                      <a:pt x="4798" y="671"/>
                      <a:pt x="2733" y="671"/>
                    </a:cubicBezTo>
                    <a:close/>
                    <a:moveTo>
                      <a:pt x="2360" y="16467"/>
                    </a:moveTo>
                    <a:lnTo>
                      <a:pt x="1926" y="16467"/>
                    </a:lnTo>
                    <a:lnTo>
                      <a:pt x="1926" y="5131"/>
                    </a:lnTo>
                    <a:lnTo>
                      <a:pt x="2379" y="5131"/>
                    </a:lnTo>
                    <a:cubicBezTo>
                      <a:pt x="3618" y="5131"/>
                      <a:pt x="4492" y="7174"/>
                      <a:pt x="4492" y="10802"/>
                    </a:cubicBezTo>
                    <a:cubicBezTo>
                      <a:pt x="4493" y="14749"/>
                      <a:pt x="3510" y="16467"/>
                      <a:pt x="2360" y="16467"/>
                    </a:cubicBezTo>
                    <a:close/>
                    <a:moveTo>
                      <a:pt x="11213" y="0"/>
                    </a:moveTo>
                    <a:cubicBezTo>
                      <a:pt x="9080" y="0"/>
                      <a:pt x="7113" y="4297"/>
                      <a:pt x="7113" y="10425"/>
                    </a:cubicBezTo>
                    <a:cubicBezTo>
                      <a:pt x="7113" y="16981"/>
                      <a:pt x="8834" y="21600"/>
                      <a:pt x="11213" y="21600"/>
                    </a:cubicBezTo>
                    <a:cubicBezTo>
                      <a:pt x="13592" y="21600"/>
                      <a:pt x="15312" y="16979"/>
                      <a:pt x="15312" y="10425"/>
                    </a:cubicBezTo>
                    <a:cubicBezTo>
                      <a:pt x="15312" y="4299"/>
                      <a:pt x="13346" y="0"/>
                      <a:pt x="11213" y="0"/>
                    </a:cubicBezTo>
                    <a:close/>
                    <a:moveTo>
                      <a:pt x="11213" y="16494"/>
                    </a:moveTo>
                    <a:cubicBezTo>
                      <a:pt x="10062" y="16494"/>
                      <a:pt x="9119" y="13945"/>
                      <a:pt x="9119" y="10453"/>
                    </a:cubicBezTo>
                    <a:cubicBezTo>
                      <a:pt x="9119" y="7657"/>
                      <a:pt x="10062" y="5104"/>
                      <a:pt x="11213" y="5104"/>
                    </a:cubicBezTo>
                    <a:cubicBezTo>
                      <a:pt x="12364" y="5104"/>
                      <a:pt x="13307" y="7657"/>
                      <a:pt x="13307" y="10453"/>
                    </a:cubicBezTo>
                    <a:cubicBezTo>
                      <a:pt x="13307" y="13945"/>
                      <a:pt x="12364" y="16494"/>
                      <a:pt x="11213" y="16494"/>
                    </a:cubicBezTo>
                    <a:close/>
                    <a:moveTo>
                      <a:pt x="19909" y="5237"/>
                    </a:moveTo>
                    <a:cubicBezTo>
                      <a:pt x="20568" y="5237"/>
                      <a:pt x="21207" y="6014"/>
                      <a:pt x="21600" y="7469"/>
                    </a:cubicBezTo>
                    <a:lnTo>
                      <a:pt x="21600" y="1154"/>
                    </a:lnTo>
                    <a:cubicBezTo>
                      <a:pt x="21030" y="510"/>
                      <a:pt x="20460" y="133"/>
                      <a:pt x="19841" y="133"/>
                    </a:cubicBezTo>
                    <a:cubicBezTo>
                      <a:pt x="18799" y="133"/>
                      <a:pt x="17746" y="1368"/>
                      <a:pt x="17019" y="3412"/>
                    </a:cubicBezTo>
                    <a:cubicBezTo>
                      <a:pt x="16311" y="5398"/>
                      <a:pt x="15927" y="8058"/>
                      <a:pt x="15927" y="10826"/>
                    </a:cubicBezTo>
                    <a:cubicBezTo>
                      <a:pt x="15927" y="13835"/>
                      <a:pt x="16301" y="16465"/>
                      <a:pt x="17117" y="18481"/>
                    </a:cubicBezTo>
                    <a:cubicBezTo>
                      <a:pt x="17884" y="20391"/>
                      <a:pt x="18867" y="21465"/>
                      <a:pt x="19899" y="21465"/>
                    </a:cubicBezTo>
                    <a:cubicBezTo>
                      <a:pt x="20499" y="21465"/>
                      <a:pt x="20961" y="21062"/>
                      <a:pt x="21599" y="20524"/>
                    </a:cubicBezTo>
                    <a:lnTo>
                      <a:pt x="21599" y="14210"/>
                    </a:lnTo>
                    <a:cubicBezTo>
                      <a:pt x="21196" y="15525"/>
                      <a:pt x="20567" y="16357"/>
                      <a:pt x="19939" y="16357"/>
                    </a:cubicBezTo>
                    <a:cubicBezTo>
                      <a:pt x="18739" y="16357"/>
                      <a:pt x="17933" y="14049"/>
                      <a:pt x="17933" y="10851"/>
                    </a:cubicBezTo>
                    <a:cubicBezTo>
                      <a:pt x="17933" y="7710"/>
                      <a:pt x="18729" y="5237"/>
                      <a:pt x="19909" y="5237"/>
                    </a:cubicBezTo>
                    <a:close/>
                    <a:moveTo>
                      <a:pt x="19909" y="5237"/>
                    </a:moveTo>
                  </a:path>
                </a:pathLst>
              </a:custGeom>
              <a:solidFill>
                <a:srgbClr val="E6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4" name="Group 86"/>
            <p:cNvGrpSpPr/>
            <p:nvPr/>
          </p:nvGrpSpPr>
          <p:grpSpPr>
            <a:xfrm>
              <a:off x="2392465" y="5252411"/>
              <a:ext cx="135727" cy="184616"/>
              <a:chOff x="7139077" y="3689113"/>
              <a:chExt cx="463855" cy="630936"/>
            </a:xfrm>
          </p:grpSpPr>
          <p:sp>
            <p:nvSpPr>
              <p:cNvPr id="192" name="AutoShape 101"/>
              <p:cNvSpPr>
                <a:spLocks/>
              </p:cNvSpPr>
              <p:nvPr/>
            </p:nvSpPr>
            <p:spPr bwMode="auto">
              <a:xfrm>
                <a:off x="7139077" y="3689113"/>
                <a:ext cx="462685" cy="63093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2" y="5355"/>
                    </a:moveTo>
                    <a:lnTo>
                      <a:pt x="14306" y="160"/>
                    </a:lnTo>
                    <a:cubicBezTo>
                      <a:pt x="14167" y="58"/>
                      <a:pt x="13977" y="0"/>
                      <a:pt x="13779" y="0"/>
                    </a:cubicBezTo>
                    <a:lnTo>
                      <a:pt x="3724" y="0"/>
                    </a:lnTo>
                    <a:cubicBezTo>
                      <a:pt x="1670" y="0"/>
                      <a:pt x="0" y="1226"/>
                      <a:pt x="0" y="2734"/>
                    </a:cubicBezTo>
                    <a:lnTo>
                      <a:pt x="0" y="18866"/>
                    </a:lnTo>
                    <a:cubicBezTo>
                      <a:pt x="0" y="20373"/>
                      <a:pt x="1670" y="21600"/>
                      <a:pt x="3724" y="21600"/>
                    </a:cubicBezTo>
                    <a:lnTo>
                      <a:pt x="17876" y="21600"/>
                    </a:lnTo>
                    <a:cubicBezTo>
                      <a:pt x="19929" y="21600"/>
                      <a:pt x="21600" y="20373"/>
                      <a:pt x="21600" y="18866"/>
                    </a:cubicBezTo>
                    <a:lnTo>
                      <a:pt x="21600" y="5741"/>
                    </a:lnTo>
                    <a:cubicBezTo>
                      <a:pt x="21600" y="5596"/>
                      <a:pt x="21522" y="5458"/>
                      <a:pt x="21382" y="5355"/>
                    </a:cubicBezTo>
                    <a:close/>
                    <a:moveTo>
                      <a:pt x="21382" y="5355"/>
                    </a:moveTo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AutoShape 102"/>
              <p:cNvSpPr>
                <a:spLocks/>
              </p:cNvSpPr>
              <p:nvPr/>
            </p:nvSpPr>
            <p:spPr bwMode="auto">
              <a:xfrm>
                <a:off x="7419494" y="3689113"/>
                <a:ext cx="183438" cy="1834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453">
                    <a:moveTo>
                      <a:pt x="20882" y="18120"/>
                    </a:moveTo>
                    <a:lnTo>
                      <a:pt x="3204" y="548"/>
                    </a:lnTo>
                    <a:cubicBezTo>
                      <a:pt x="2669" y="13"/>
                      <a:pt x="1860" y="-147"/>
                      <a:pt x="1160" y="143"/>
                    </a:cubicBezTo>
                    <a:cubicBezTo>
                      <a:pt x="460" y="433"/>
                      <a:pt x="0" y="1113"/>
                      <a:pt x="0" y="1867"/>
                    </a:cubicBezTo>
                    <a:lnTo>
                      <a:pt x="0" y="19587"/>
                    </a:lnTo>
                    <a:cubicBezTo>
                      <a:pt x="0" y="20617"/>
                      <a:pt x="842" y="21453"/>
                      <a:pt x="1877" y="21453"/>
                    </a:cubicBezTo>
                    <a:lnTo>
                      <a:pt x="19704" y="21453"/>
                    </a:lnTo>
                    <a:cubicBezTo>
                      <a:pt x="19711" y="21451"/>
                      <a:pt x="19717" y="21451"/>
                      <a:pt x="19723" y="21453"/>
                    </a:cubicBezTo>
                    <a:cubicBezTo>
                      <a:pt x="20760" y="21453"/>
                      <a:pt x="21600" y="20617"/>
                      <a:pt x="21600" y="19587"/>
                    </a:cubicBezTo>
                    <a:cubicBezTo>
                      <a:pt x="21600" y="18991"/>
                      <a:pt x="21320" y="18463"/>
                      <a:pt x="20882" y="18120"/>
                    </a:cubicBezTo>
                    <a:close/>
                    <a:moveTo>
                      <a:pt x="20882" y="18120"/>
                    </a:moveTo>
                  </a:path>
                </a:pathLst>
              </a:custGeom>
              <a:solidFill>
                <a:srgbClr val="9193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AutoShape 103"/>
              <p:cNvSpPr>
                <a:spLocks/>
              </p:cNvSpPr>
              <p:nvPr/>
            </p:nvSpPr>
            <p:spPr bwMode="auto">
              <a:xfrm>
                <a:off x="7251244" y="3988223"/>
                <a:ext cx="241859" cy="100483"/>
              </a:xfrm>
              <a:custGeom>
                <a:avLst/>
                <a:gdLst/>
                <a:ahLst/>
                <a:cxnLst/>
                <a:rect l="0" t="0" r="r" b="b"/>
                <a:pathLst>
                  <a:path w="21599" h="21600">
                    <a:moveTo>
                      <a:pt x="8716" y="541"/>
                    </a:moveTo>
                    <a:lnTo>
                      <a:pt x="5973" y="541"/>
                    </a:lnTo>
                    <a:lnTo>
                      <a:pt x="4665" y="5843"/>
                    </a:lnTo>
                    <a:lnTo>
                      <a:pt x="3356" y="541"/>
                    </a:lnTo>
                    <a:lnTo>
                      <a:pt x="614" y="541"/>
                    </a:lnTo>
                    <a:lnTo>
                      <a:pt x="3356" y="10090"/>
                    </a:lnTo>
                    <a:lnTo>
                      <a:pt x="0" y="21053"/>
                    </a:lnTo>
                    <a:lnTo>
                      <a:pt x="2697" y="21053"/>
                    </a:lnTo>
                    <a:lnTo>
                      <a:pt x="4665" y="14361"/>
                    </a:lnTo>
                    <a:lnTo>
                      <a:pt x="6463" y="21053"/>
                    </a:lnTo>
                    <a:lnTo>
                      <a:pt x="9148" y="21053"/>
                    </a:lnTo>
                    <a:lnTo>
                      <a:pt x="5974" y="10090"/>
                    </a:lnTo>
                    <a:lnTo>
                      <a:pt x="8716" y="541"/>
                    </a:lnTo>
                    <a:close/>
                    <a:moveTo>
                      <a:pt x="12136" y="541"/>
                    </a:moveTo>
                    <a:lnTo>
                      <a:pt x="9905" y="541"/>
                    </a:lnTo>
                    <a:lnTo>
                      <a:pt x="9905" y="21051"/>
                    </a:lnTo>
                    <a:lnTo>
                      <a:pt x="14809" y="21051"/>
                    </a:lnTo>
                    <a:lnTo>
                      <a:pt x="14809" y="16534"/>
                    </a:lnTo>
                    <a:lnTo>
                      <a:pt x="12135" y="16534"/>
                    </a:lnTo>
                    <a:lnTo>
                      <a:pt x="12135" y="541"/>
                    </a:lnTo>
                    <a:close/>
                    <a:moveTo>
                      <a:pt x="19483" y="8538"/>
                    </a:moveTo>
                    <a:lnTo>
                      <a:pt x="18914" y="8131"/>
                    </a:lnTo>
                    <a:cubicBezTo>
                      <a:pt x="18527" y="7833"/>
                      <a:pt x="17925" y="7370"/>
                      <a:pt x="17925" y="6171"/>
                    </a:cubicBezTo>
                    <a:cubicBezTo>
                      <a:pt x="17925" y="5030"/>
                      <a:pt x="18471" y="4460"/>
                      <a:pt x="18880" y="4460"/>
                    </a:cubicBezTo>
                    <a:cubicBezTo>
                      <a:pt x="19426" y="4460"/>
                      <a:pt x="19950" y="5002"/>
                      <a:pt x="20359" y="5819"/>
                    </a:cubicBezTo>
                    <a:lnTo>
                      <a:pt x="21247" y="1685"/>
                    </a:lnTo>
                    <a:cubicBezTo>
                      <a:pt x="20484" y="652"/>
                      <a:pt x="19426" y="0"/>
                      <a:pt x="18561" y="0"/>
                    </a:cubicBezTo>
                    <a:cubicBezTo>
                      <a:pt x="16844" y="0"/>
                      <a:pt x="15602" y="2717"/>
                      <a:pt x="15602" y="6883"/>
                    </a:cubicBezTo>
                    <a:cubicBezTo>
                      <a:pt x="15602" y="10854"/>
                      <a:pt x="16524" y="11724"/>
                      <a:pt x="17924" y="12674"/>
                    </a:cubicBezTo>
                    <a:cubicBezTo>
                      <a:pt x="18402" y="13000"/>
                      <a:pt x="19278" y="13521"/>
                      <a:pt x="19278" y="15015"/>
                    </a:cubicBezTo>
                    <a:cubicBezTo>
                      <a:pt x="19278" y="16456"/>
                      <a:pt x="18720" y="17084"/>
                      <a:pt x="18197" y="17084"/>
                    </a:cubicBezTo>
                    <a:cubicBezTo>
                      <a:pt x="17434" y="17084"/>
                      <a:pt x="16775" y="16130"/>
                      <a:pt x="16217" y="14962"/>
                    </a:cubicBezTo>
                    <a:lnTo>
                      <a:pt x="15261" y="19259"/>
                    </a:lnTo>
                    <a:cubicBezTo>
                      <a:pt x="16138" y="20729"/>
                      <a:pt x="17195" y="21600"/>
                      <a:pt x="18277" y="21600"/>
                    </a:cubicBezTo>
                    <a:cubicBezTo>
                      <a:pt x="19142" y="21600"/>
                      <a:pt x="20040" y="21030"/>
                      <a:pt x="20712" y="19666"/>
                    </a:cubicBezTo>
                    <a:cubicBezTo>
                      <a:pt x="21395" y="18281"/>
                      <a:pt x="21599" y="16184"/>
                      <a:pt x="21599" y="14147"/>
                    </a:cubicBezTo>
                    <a:cubicBezTo>
                      <a:pt x="21600" y="10824"/>
                      <a:pt x="20679" y="9381"/>
                      <a:pt x="19483" y="8538"/>
                    </a:cubicBezTo>
                    <a:close/>
                    <a:moveTo>
                      <a:pt x="19483" y="8538"/>
                    </a:moveTo>
                  </a:path>
                </a:pathLst>
              </a:custGeom>
              <a:solidFill>
                <a:srgbClr val="E6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5" name="Group 90"/>
            <p:cNvGrpSpPr/>
            <p:nvPr/>
          </p:nvGrpSpPr>
          <p:grpSpPr>
            <a:xfrm>
              <a:off x="1934581" y="3836797"/>
              <a:ext cx="295392" cy="198602"/>
              <a:chOff x="5972006" y="1801388"/>
              <a:chExt cx="1033629" cy="694944"/>
            </a:xfrm>
          </p:grpSpPr>
          <p:sp>
            <p:nvSpPr>
              <p:cNvPr id="179" name="AutoShape 25"/>
              <p:cNvSpPr>
                <a:spLocks/>
              </p:cNvSpPr>
              <p:nvPr/>
            </p:nvSpPr>
            <p:spPr bwMode="auto">
              <a:xfrm>
                <a:off x="6010348" y="1839730"/>
                <a:ext cx="956946" cy="618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9032"/>
                    </a:moveTo>
                    <a:cubicBezTo>
                      <a:pt x="21600" y="20450"/>
                      <a:pt x="20857" y="21600"/>
                      <a:pt x="19941" y="21600"/>
                    </a:cubicBezTo>
                    <a:lnTo>
                      <a:pt x="1660" y="21600"/>
                    </a:lnTo>
                    <a:cubicBezTo>
                      <a:pt x="743" y="21600"/>
                      <a:pt x="0" y="20450"/>
                      <a:pt x="0" y="19032"/>
                    </a:cubicBezTo>
                    <a:lnTo>
                      <a:pt x="0" y="2568"/>
                    </a:lnTo>
                    <a:cubicBezTo>
                      <a:pt x="0" y="1150"/>
                      <a:pt x="743" y="0"/>
                      <a:pt x="1660" y="0"/>
                    </a:cubicBezTo>
                    <a:lnTo>
                      <a:pt x="19941" y="0"/>
                    </a:lnTo>
                    <a:cubicBezTo>
                      <a:pt x="20857" y="0"/>
                      <a:pt x="21600" y="1150"/>
                      <a:pt x="21600" y="2568"/>
                    </a:cubicBezTo>
                    <a:lnTo>
                      <a:pt x="21600" y="19032"/>
                    </a:lnTo>
                    <a:close/>
                    <a:moveTo>
                      <a:pt x="21600" y="19032"/>
                    </a:moveTo>
                  </a:path>
                </a:pathLst>
              </a:custGeom>
              <a:solidFill>
                <a:srgbClr val="BABC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0" name="AutoShape 26"/>
              <p:cNvSpPr>
                <a:spLocks/>
              </p:cNvSpPr>
              <p:nvPr/>
            </p:nvSpPr>
            <p:spPr bwMode="auto">
              <a:xfrm>
                <a:off x="5972006" y="1801388"/>
                <a:ext cx="1033629" cy="69494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63" y="21600"/>
                    </a:moveTo>
                    <a:lnTo>
                      <a:pt x="2337" y="21600"/>
                    </a:lnTo>
                    <a:cubicBezTo>
                      <a:pt x="1048" y="21600"/>
                      <a:pt x="0" y="20041"/>
                      <a:pt x="0" y="18125"/>
                    </a:cubicBezTo>
                    <a:lnTo>
                      <a:pt x="0" y="3475"/>
                    </a:lnTo>
                    <a:cubicBezTo>
                      <a:pt x="0" y="1559"/>
                      <a:pt x="1048" y="0"/>
                      <a:pt x="2337" y="0"/>
                    </a:cubicBezTo>
                    <a:lnTo>
                      <a:pt x="19263" y="0"/>
                    </a:lnTo>
                    <a:cubicBezTo>
                      <a:pt x="20552" y="0"/>
                      <a:pt x="21600" y="1559"/>
                      <a:pt x="21600" y="3475"/>
                    </a:cubicBezTo>
                    <a:lnTo>
                      <a:pt x="21600" y="18125"/>
                    </a:lnTo>
                    <a:cubicBezTo>
                      <a:pt x="21600" y="20041"/>
                      <a:pt x="20552" y="21600"/>
                      <a:pt x="19263" y="21600"/>
                    </a:cubicBezTo>
                    <a:close/>
                    <a:moveTo>
                      <a:pt x="2337" y="2381"/>
                    </a:moveTo>
                    <a:cubicBezTo>
                      <a:pt x="1931" y="2381"/>
                      <a:pt x="1601" y="2872"/>
                      <a:pt x="1601" y="3476"/>
                    </a:cubicBezTo>
                    <a:lnTo>
                      <a:pt x="1601" y="18125"/>
                    </a:lnTo>
                    <a:cubicBezTo>
                      <a:pt x="1601" y="18729"/>
                      <a:pt x="1931" y="19220"/>
                      <a:pt x="2337" y="19220"/>
                    </a:cubicBezTo>
                    <a:lnTo>
                      <a:pt x="19263" y="19220"/>
                    </a:lnTo>
                    <a:cubicBezTo>
                      <a:pt x="19669" y="19220"/>
                      <a:pt x="19999" y="18729"/>
                      <a:pt x="19999" y="18125"/>
                    </a:cubicBezTo>
                    <a:lnTo>
                      <a:pt x="19999" y="3476"/>
                    </a:lnTo>
                    <a:cubicBezTo>
                      <a:pt x="19999" y="2872"/>
                      <a:pt x="19669" y="2381"/>
                      <a:pt x="19263" y="2381"/>
                    </a:cubicBezTo>
                    <a:lnTo>
                      <a:pt x="2337" y="2381"/>
                    </a:lnTo>
                    <a:close/>
                    <a:moveTo>
                      <a:pt x="2337" y="2381"/>
                    </a:moveTo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100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81" name="Group 294"/>
              <p:cNvGrpSpPr/>
              <p:nvPr/>
            </p:nvGrpSpPr>
            <p:grpSpPr>
              <a:xfrm>
                <a:off x="6214837" y="2223147"/>
                <a:ext cx="567138" cy="124611"/>
                <a:chOff x="2451393" y="3887341"/>
                <a:chExt cx="4575293" cy="1005275"/>
              </a:xfrm>
            </p:grpSpPr>
            <p:sp>
              <p:nvSpPr>
                <p:cNvPr id="189" name="Rectangle 27"/>
                <p:cNvSpPr>
                  <a:spLocks/>
                </p:cNvSpPr>
                <p:nvPr/>
              </p:nvSpPr>
              <p:spPr bwMode="auto">
                <a:xfrm>
                  <a:off x="2451393" y="3887341"/>
                  <a:ext cx="4575293" cy="18043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1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0" name="Rectangle 28"/>
                <p:cNvSpPr>
                  <a:spLocks/>
                </p:cNvSpPr>
                <p:nvPr/>
              </p:nvSpPr>
              <p:spPr bwMode="auto">
                <a:xfrm>
                  <a:off x="2451393" y="4299761"/>
                  <a:ext cx="4575293" cy="18043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1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1" name="Rectangle 29"/>
                <p:cNvSpPr>
                  <a:spLocks/>
                </p:cNvSpPr>
                <p:nvPr/>
              </p:nvSpPr>
              <p:spPr bwMode="auto">
                <a:xfrm>
                  <a:off x="2451393" y="4712182"/>
                  <a:ext cx="4575293" cy="18043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1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82" name="AutoShape 30"/>
              <p:cNvSpPr>
                <a:spLocks/>
              </p:cNvSpPr>
              <p:nvPr/>
            </p:nvSpPr>
            <p:spPr bwMode="auto">
              <a:xfrm>
                <a:off x="6547132" y="1941974"/>
                <a:ext cx="115025" cy="132599"/>
              </a:xfrm>
              <a:custGeom>
                <a:avLst/>
                <a:gdLst/>
                <a:ahLst/>
                <a:cxnLst/>
                <a:rect l="0" t="0" r="r" b="b"/>
                <a:pathLst>
                  <a:path w="20113" h="21600">
                    <a:moveTo>
                      <a:pt x="20111" y="18679"/>
                    </a:moveTo>
                    <a:lnTo>
                      <a:pt x="251" y="21600"/>
                    </a:lnTo>
                    <a:cubicBezTo>
                      <a:pt x="-1487" y="11410"/>
                      <a:pt x="6001" y="1844"/>
                      <a:pt x="16967" y="232"/>
                    </a:cubicBezTo>
                    <a:cubicBezTo>
                      <a:pt x="17952" y="87"/>
                      <a:pt x="19109" y="0"/>
                      <a:pt x="20113" y="0"/>
                    </a:cubicBezTo>
                    <a:lnTo>
                      <a:pt x="20111" y="18679"/>
                    </a:lnTo>
                    <a:close/>
                    <a:moveTo>
                      <a:pt x="20111" y="18679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3" name="AutoShape 31"/>
              <p:cNvSpPr>
                <a:spLocks/>
              </p:cNvSpPr>
              <p:nvPr/>
            </p:nvSpPr>
            <p:spPr bwMode="auto">
              <a:xfrm>
                <a:off x="6548489" y="2055642"/>
                <a:ext cx="226855" cy="11502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0241">
                    <a:moveTo>
                      <a:pt x="10787" y="0"/>
                    </a:moveTo>
                    <a:lnTo>
                      <a:pt x="21600" y="2816"/>
                    </a:lnTo>
                    <a:cubicBezTo>
                      <a:pt x="20758" y="13884"/>
                      <a:pt x="15234" y="21600"/>
                      <a:pt x="9265" y="20041"/>
                    </a:cubicBezTo>
                    <a:cubicBezTo>
                      <a:pt x="4381" y="18775"/>
                      <a:pt x="772" y="12197"/>
                      <a:pt x="0" y="3170"/>
                    </a:cubicBezTo>
                    <a:lnTo>
                      <a:pt x="10787" y="0"/>
                    </a:lnTo>
                    <a:close/>
                    <a:moveTo>
                      <a:pt x="10787" y="0"/>
                    </a:moveTo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" name="AutoShape 32"/>
              <p:cNvSpPr>
                <a:spLocks/>
              </p:cNvSpPr>
              <p:nvPr/>
            </p:nvSpPr>
            <p:spPr bwMode="auto">
              <a:xfrm>
                <a:off x="6660800" y="1958826"/>
                <a:ext cx="115025" cy="113428"/>
              </a:xfrm>
              <a:custGeom>
                <a:avLst/>
                <a:gdLst/>
                <a:ahLst/>
                <a:cxnLst/>
                <a:rect l="0" t="0" r="r" b="b"/>
                <a:pathLst>
                  <a:path w="20660" h="21600">
                    <a:moveTo>
                      <a:pt x="0" y="18556"/>
                    </a:moveTo>
                    <a:lnTo>
                      <a:pt x="10944" y="0"/>
                    </a:lnTo>
                    <a:cubicBezTo>
                      <a:pt x="17968" y="4657"/>
                      <a:pt x="21600" y="12896"/>
                      <a:pt x="20450" y="21600"/>
                    </a:cubicBezTo>
                    <a:lnTo>
                      <a:pt x="0" y="18556"/>
                    </a:lnTo>
                    <a:close/>
                    <a:moveTo>
                      <a:pt x="0" y="18556"/>
                    </a:moveTo>
                  </a:path>
                </a:pathLst>
              </a:custGeom>
              <a:solidFill>
                <a:srgbClr val="9193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AutoShape 33"/>
              <p:cNvSpPr>
                <a:spLocks/>
              </p:cNvSpPr>
              <p:nvPr/>
            </p:nvSpPr>
            <p:spPr bwMode="auto">
              <a:xfrm>
                <a:off x="6662157" y="1941974"/>
                <a:ext cx="60708" cy="11502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0" y="0"/>
                    </a:lnTo>
                    <a:cubicBezTo>
                      <a:pt x="8165" y="0"/>
                      <a:pt x="14666" y="992"/>
                      <a:pt x="21600" y="3286"/>
                    </a:cubicBezTo>
                    <a:lnTo>
                      <a:pt x="0" y="21600"/>
                    </a:lnTo>
                    <a:close/>
                    <a:moveTo>
                      <a:pt x="0" y="21600"/>
                    </a:moveTo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Rectangle 34"/>
              <p:cNvSpPr>
                <a:spLocks/>
              </p:cNvSpPr>
              <p:nvPr/>
            </p:nvSpPr>
            <p:spPr bwMode="auto">
              <a:xfrm>
                <a:off x="6285130" y="2002682"/>
                <a:ext cx="43135" cy="169342"/>
              </a:xfrm>
              <a:prstGeom prst="rect">
                <a:avLst/>
              </a:prstGeom>
              <a:solidFill>
                <a:srgbClr val="9193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Rectangle 35"/>
              <p:cNvSpPr>
                <a:spLocks/>
              </p:cNvSpPr>
              <p:nvPr/>
            </p:nvSpPr>
            <p:spPr bwMode="auto">
              <a:xfrm>
                <a:off x="6355423" y="1959547"/>
                <a:ext cx="43135" cy="2124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" name="Rectangle 36"/>
              <p:cNvSpPr>
                <a:spLocks/>
              </p:cNvSpPr>
              <p:nvPr/>
            </p:nvSpPr>
            <p:spPr bwMode="auto">
              <a:xfrm>
                <a:off x="6214837" y="2031438"/>
                <a:ext cx="43135" cy="140586"/>
              </a:xfrm>
              <a:prstGeom prst="rect">
                <a:avLst/>
              </a:pr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1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6" name="Group 104"/>
            <p:cNvGrpSpPr/>
            <p:nvPr/>
          </p:nvGrpSpPr>
          <p:grpSpPr>
            <a:xfrm>
              <a:off x="2466162" y="3810967"/>
              <a:ext cx="341166" cy="239542"/>
              <a:chOff x="4247556" y="3827901"/>
              <a:chExt cx="1193800" cy="838200"/>
            </a:xfrm>
          </p:grpSpPr>
          <p:sp>
            <p:nvSpPr>
              <p:cNvPr id="176" name="AutoShape 65"/>
              <p:cNvSpPr>
                <a:spLocks/>
              </p:cNvSpPr>
              <p:nvPr/>
            </p:nvSpPr>
            <p:spPr bwMode="auto">
              <a:xfrm>
                <a:off x="4247556" y="3827901"/>
                <a:ext cx="571500" cy="354013"/>
              </a:xfrm>
              <a:custGeom>
                <a:avLst/>
                <a:gdLst/>
                <a:ahLst/>
                <a:cxnLst/>
                <a:rect l="0" t="0" r="r" b="b"/>
                <a:pathLst>
                  <a:path w="21447" h="21501">
                    <a:moveTo>
                      <a:pt x="21218" y="9858"/>
                    </a:moveTo>
                    <a:lnTo>
                      <a:pt x="15341" y="372"/>
                    </a:lnTo>
                    <a:cubicBezTo>
                      <a:pt x="15117" y="10"/>
                      <a:pt x="14779" y="-99"/>
                      <a:pt x="14487" y="97"/>
                    </a:cubicBezTo>
                    <a:cubicBezTo>
                      <a:pt x="14194" y="293"/>
                      <a:pt x="14003" y="754"/>
                      <a:pt x="14003" y="1266"/>
                    </a:cubicBezTo>
                    <a:lnTo>
                      <a:pt x="14003" y="4428"/>
                    </a:lnTo>
                    <a:lnTo>
                      <a:pt x="7444" y="4428"/>
                    </a:lnTo>
                    <a:lnTo>
                      <a:pt x="7444" y="1266"/>
                    </a:lnTo>
                    <a:cubicBezTo>
                      <a:pt x="7444" y="755"/>
                      <a:pt x="7253" y="293"/>
                      <a:pt x="6960" y="97"/>
                    </a:cubicBezTo>
                    <a:cubicBezTo>
                      <a:pt x="6668" y="-99"/>
                      <a:pt x="6330" y="9"/>
                      <a:pt x="6106" y="372"/>
                    </a:cubicBezTo>
                    <a:lnTo>
                      <a:pt x="229" y="9858"/>
                    </a:lnTo>
                    <a:cubicBezTo>
                      <a:pt x="-77" y="10352"/>
                      <a:pt x="-77" y="11151"/>
                      <a:pt x="229" y="11645"/>
                    </a:cubicBezTo>
                    <a:lnTo>
                      <a:pt x="6106" y="21131"/>
                    </a:lnTo>
                    <a:cubicBezTo>
                      <a:pt x="6256" y="21373"/>
                      <a:pt x="6456" y="21501"/>
                      <a:pt x="6660" y="21501"/>
                    </a:cubicBezTo>
                    <a:cubicBezTo>
                      <a:pt x="6761" y="21501"/>
                      <a:pt x="6864" y="21469"/>
                      <a:pt x="6960" y="21406"/>
                    </a:cubicBezTo>
                    <a:cubicBezTo>
                      <a:pt x="7252" y="21209"/>
                      <a:pt x="7444" y="20748"/>
                      <a:pt x="7444" y="20235"/>
                    </a:cubicBezTo>
                    <a:lnTo>
                      <a:pt x="7444" y="17075"/>
                    </a:lnTo>
                    <a:lnTo>
                      <a:pt x="14003" y="17075"/>
                    </a:lnTo>
                    <a:lnTo>
                      <a:pt x="14003" y="20235"/>
                    </a:lnTo>
                    <a:cubicBezTo>
                      <a:pt x="14003" y="20747"/>
                      <a:pt x="14194" y="21209"/>
                      <a:pt x="14487" y="21406"/>
                    </a:cubicBezTo>
                    <a:cubicBezTo>
                      <a:pt x="14584" y="21469"/>
                      <a:pt x="14686" y="21501"/>
                      <a:pt x="14787" y="21501"/>
                    </a:cubicBezTo>
                    <a:cubicBezTo>
                      <a:pt x="14990" y="21501"/>
                      <a:pt x="15191" y="21373"/>
                      <a:pt x="15341" y="21131"/>
                    </a:cubicBezTo>
                    <a:lnTo>
                      <a:pt x="21218" y="11645"/>
                    </a:lnTo>
                    <a:cubicBezTo>
                      <a:pt x="21523" y="11151"/>
                      <a:pt x="21523" y="10351"/>
                      <a:pt x="21218" y="9858"/>
                    </a:cubicBezTo>
                    <a:close/>
                    <a:moveTo>
                      <a:pt x="21218" y="9858"/>
                    </a:moveTo>
                  </a:path>
                </a:pathLst>
              </a:custGeom>
              <a:solidFill>
                <a:srgbClr val="9193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AutoShape 66"/>
              <p:cNvSpPr>
                <a:spLocks/>
              </p:cNvSpPr>
              <p:nvPr/>
            </p:nvSpPr>
            <p:spPr bwMode="auto">
              <a:xfrm>
                <a:off x="4868269" y="3827901"/>
                <a:ext cx="573087" cy="354013"/>
              </a:xfrm>
              <a:custGeom>
                <a:avLst/>
                <a:gdLst/>
                <a:ahLst/>
                <a:cxnLst/>
                <a:rect l="0" t="0" r="r" b="b"/>
                <a:pathLst>
                  <a:path w="21447" h="21501">
                    <a:moveTo>
                      <a:pt x="21217" y="9858"/>
                    </a:moveTo>
                    <a:lnTo>
                      <a:pt x="15341" y="372"/>
                    </a:lnTo>
                    <a:cubicBezTo>
                      <a:pt x="15117" y="10"/>
                      <a:pt x="14779" y="-99"/>
                      <a:pt x="14487" y="97"/>
                    </a:cubicBezTo>
                    <a:cubicBezTo>
                      <a:pt x="14194" y="293"/>
                      <a:pt x="14002" y="754"/>
                      <a:pt x="14002" y="1266"/>
                    </a:cubicBezTo>
                    <a:lnTo>
                      <a:pt x="14002" y="4428"/>
                    </a:lnTo>
                    <a:lnTo>
                      <a:pt x="7444" y="4428"/>
                    </a:lnTo>
                    <a:lnTo>
                      <a:pt x="7444" y="1266"/>
                    </a:lnTo>
                    <a:cubicBezTo>
                      <a:pt x="7444" y="755"/>
                      <a:pt x="7253" y="293"/>
                      <a:pt x="6961" y="97"/>
                    </a:cubicBezTo>
                    <a:cubicBezTo>
                      <a:pt x="6669" y="-99"/>
                      <a:pt x="6330" y="9"/>
                      <a:pt x="6106" y="372"/>
                    </a:cubicBezTo>
                    <a:lnTo>
                      <a:pt x="230" y="9858"/>
                    </a:lnTo>
                    <a:cubicBezTo>
                      <a:pt x="-77" y="10352"/>
                      <a:pt x="-77" y="11151"/>
                      <a:pt x="230" y="11645"/>
                    </a:cubicBezTo>
                    <a:lnTo>
                      <a:pt x="6106" y="21131"/>
                    </a:lnTo>
                    <a:cubicBezTo>
                      <a:pt x="6256" y="21373"/>
                      <a:pt x="6457" y="21501"/>
                      <a:pt x="6661" y="21501"/>
                    </a:cubicBezTo>
                    <a:cubicBezTo>
                      <a:pt x="6762" y="21501"/>
                      <a:pt x="6864" y="21469"/>
                      <a:pt x="6961" y="21406"/>
                    </a:cubicBezTo>
                    <a:cubicBezTo>
                      <a:pt x="7253" y="21209"/>
                      <a:pt x="7444" y="20748"/>
                      <a:pt x="7444" y="20235"/>
                    </a:cubicBezTo>
                    <a:lnTo>
                      <a:pt x="7444" y="17075"/>
                    </a:lnTo>
                    <a:lnTo>
                      <a:pt x="14002" y="17075"/>
                    </a:lnTo>
                    <a:lnTo>
                      <a:pt x="14002" y="20235"/>
                    </a:lnTo>
                    <a:cubicBezTo>
                      <a:pt x="14002" y="20747"/>
                      <a:pt x="14194" y="21209"/>
                      <a:pt x="14488" y="21406"/>
                    </a:cubicBezTo>
                    <a:cubicBezTo>
                      <a:pt x="14584" y="21469"/>
                      <a:pt x="14686" y="21501"/>
                      <a:pt x="14787" y="21501"/>
                    </a:cubicBezTo>
                    <a:cubicBezTo>
                      <a:pt x="14991" y="21501"/>
                      <a:pt x="15191" y="21373"/>
                      <a:pt x="15341" y="21131"/>
                    </a:cubicBezTo>
                    <a:lnTo>
                      <a:pt x="21218" y="11645"/>
                    </a:lnTo>
                    <a:cubicBezTo>
                      <a:pt x="21523" y="11151"/>
                      <a:pt x="21523" y="10351"/>
                      <a:pt x="21217" y="9858"/>
                    </a:cubicBezTo>
                    <a:close/>
                    <a:moveTo>
                      <a:pt x="21217" y="9858"/>
                    </a:moveTo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AutoShape 67"/>
              <p:cNvSpPr>
                <a:spLocks/>
              </p:cNvSpPr>
              <p:nvPr/>
            </p:nvSpPr>
            <p:spPr bwMode="auto">
              <a:xfrm>
                <a:off x="4667450" y="4094601"/>
                <a:ext cx="354013" cy="571500"/>
              </a:xfrm>
              <a:custGeom>
                <a:avLst/>
                <a:gdLst/>
                <a:ahLst/>
                <a:cxnLst/>
                <a:rect l="0" t="0" r="r" b="b"/>
                <a:pathLst>
                  <a:path w="21501" h="21447">
                    <a:moveTo>
                      <a:pt x="9857" y="230"/>
                    </a:moveTo>
                    <a:lnTo>
                      <a:pt x="372" y="6106"/>
                    </a:lnTo>
                    <a:cubicBezTo>
                      <a:pt x="9" y="6330"/>
                      <a:pt x="-99" y="6667"/>
                      <a:pt x="97" y="6961"/>
                    </a:cubicBezTo>
                    <a:cubicBezTo>
                      <a:pt x="292" y="7253"/>
                      <a:pt x="754" y="7444"/>
                      <a:pt x="1266" y="7444"/>
                    </a:cubicBezTo>
                    <a:lnTo>
                      <a:pt x="4428" y="7444"/>
                    </a:lnTo>
                    <a:lnTo>
                      <a:pt x="4428" y="14003"/>
                    </a:lnTo>
                    <a:lnTo>
                      <a:pt x="1266" y="14003"/>
                    </a:lnTo>
                    <a:cubicBezTo>
                      <a:pt x="754" y="14003"/>
                      <a:pt x="292" y="14194"/>
                      <a:pt x="97" y="14487"/>
                    </a:cubicBezTo>
                    <a:cubicBezTo>
                      <a:pt x="-99" y="14779"/>
                      <a:pt x="8" y="15117"/>
                      <a:pt x="372" y="15341"/>
                    </a:cubicBezTo>
                    <a:lnTo>
                      <a:pt x="9857" y="21218"/>
                    </a:lnTo>
                    <a:cubicBezTo>
                      <a:pt x="10351" y="21524"/>
                      <a:pt x="11151" y="21524"/>
                      <a:pt x="11646" y="21218"/>
                    </a:cubicBezTo>
                    <a:lnTo>
                      <a:pt x="21130" y="15341"/>
                    </a:lnTo>
                    <a:cubicBezTo>
                      <a:pt x="21373" y="15191"/>
                      <a:pt x="21501" y="14990"/>
                      <a:pt x="21501" y="14787"/>
                    </a:cubicBezTo>
                    <a:cubicBezTo>
                      <a:pt x="21501" y="14686"/>
                      <a:pt x="21469" y="14584"/>
                      <a:pt x="21405" y="14487"/>
                    </a:cubicBezTo>
                    <a:cubicBezTo>
                      <a:pt x="21209" y="14195"/>
                      <a:pt x="20748" y="14003"/>
                      <a:pt x="20236" y="14003"/>
                    </a:cubicBezTo>
                    <a:lnTo>
                      <a:pt x="17075" y="14003"/>
                    </a:lnTo>
                    <a:lnTo>
                      <a:pt x="17075" y="7444"/>
                    </a:lnTo>
                    <a:lnTo>
                      <a:pt x="20236" y="7444"/>
                    </a:lnTo>
                    <a:cubicBezTo>
                      <a:pt x="20748" y="7444"/>
                      <a:pt x="21209" y="7254"/>
                      <a:pt x="21405" y="6961"/>
                    </a:cubicBezTo>
                    <a:cubicBezTo>
                      <a:pt x="21469" y="6863"/>
                      <a:pt x="21501" y="6761"/>
                      <a:pt x="21501" y="6660"/>
                    </a:cubicBezTo>
                    <a:cubicBezTo>
                      <a:pt x="21501" y="6457"/>
                      <a:pt x="21373" y="6256"/>
                      <a:pt x="21130" y="6106"/>
                    </a:cubicBezTo>
                    <a:lnTo>
                      <a:pt x="11646" y="230"/>
                    </a:lnTo>
                    <a:cubicBezTo>
                      <a:pt x="11151" y="-76"/>
                      <a:pt x="10351" y="-76"/>
                      <a:pt x="9857" y="230"/>
                    </a:cubicBezTo>
                    <a:close/>
                    <a:moveTo>
                      <a:pt x="9857" y="230"/>
                    </a:moveTo>
                  </a:path>
                </a:pathLst>
              </a:custGeom>
              <a:solidFill>
                <a:srgbClr val="BABC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1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7" name="Group 108"/>
            <p:cNvGrpSpPr/>
            <p:nvPr/>
          </p:nvGrpSpPr>
          <p:grpSpPr>
            <a:xfrm>
              <a:off x="1399987" y="3831364"/>
              <a:ext cx="295392" cy="198602"/>
              <a:chOff x="748982" y="3899529"/>
              <a:chExt cx="1033629" cy="694944"/>
            </a:xfrm>
          </p:grpSpPr>
          <p:sp>
            <p:nvSpPr>
              <p:cNvPr id="167" name="AutoShape 43"/>
              <p:cNvSpPr>
                <a:spLocks/>
              </p:cNvSpPr>
              <p:nvPr/>
            </p:nvSpPr>
            <p:spPr bwMode="auto">
              <a:xfrm>
                <a:off x="787324" y="3937871"/>
                <a:ext cx="956946" cy="618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9032"/>
                    </a:moveTo>
                    <a:cubicBezTo>
                      <a:pt x="21600" y="20450"/>
                      <a:pt x="20857" y="21600"/>
                      <a:pt x="19940" y="21600"/>
                    </a:cubicBezTo>
                    <a:lnTo>
                      <a:pt x="1660" y="21600"/>
                    </a:lnTo>
                    <a:cubicBezTo>
                      <a:pt x="743" y="21600"/>
                      <a:pt x="0" y="20450"/>
                      <a:pt x="0" y="19032"/>
                    </a:cubicBezTo>
                    <a:lnTo>
                      <a:pt x="0" y="2568"/>
                    </a:lnTo>
                    <a:cubicBezTo>
                      <a:pt x="0" y="1150"/>
                      <a:pt x="743" y="0"/>
                      <a:pt x="1660" y="0"/>
                    </a:cubicBezTo>
                    <a:lnTo>
                      <a:pt x="19941" y="0"/>
                    </a:lnTo>
                    <a:cubicBezTo>
                      <a:pt x="20857" y="0"/>
                      <a:pt x="21600" y="1150"/>
                      <a:pt x="21600" y="2568"/>
                    </a:cubicBezTo>
                    <a:lnTo>
                      <a:pt x="21600" y="19032"/>
                    </a:lnTo>
                    <a:close/>
                    <a:moveTo>
                      <a:pt x="21600" y="19032"/>
                    </a:moveTo>
                  </a:path>
                </a:pathLst>
              </a:custGeom>
              <a:solidFill>
                <a:srgbClr val="BABC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8" name="AutoShape 44"/>
              <p:cNvSpPr>
                <a:spLocks/>
              </p:cNvSpPr>
              <p:nvPr/>
            </p:nvSpPr>
            <p:spPr bwMode="auto">
              <a:xfrm>
                <a:off x="748982" y="3899529"/>
                <a:ext cx="1033629" cy="69494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63" y="21600"/>
                    </a:moveTo>
                    <a:lnTo>
                      <a:pt x="2337" y="21600"/>
                    </a:lnTo>
                    <a:cubicBezTo>
                      <a:pt x="1048" y="21600"/>
                      <a:pt x="0" y="20041"/>
                      <a:pt x="0" y="18125"/>
                    </a:cubicBezTo>
                    <a:lnTo>
                      <a:pt x="0" y="3475"/>
                    </a:lnTo>
                    <a:cubicBezTo>
                      <a:pt x="0" y="1559"/>
                      <a:pt x="1048" y="0"/>
                      <a:pt x="2337" y="0"/>
                    </a:cubicBezTo>
                    <a:lnTo>
                      <a:pt x="19263" y="0"/>
                    </a:lnTo>
                    <a:cubicBezTo>
                      <a:pt x="20552" y="0"/>
                      <a:pt x="21600" y="1559"/>
                      <a:pt x="21600" y="3475"/>
                    </a:cubicBezTo>
                    <a:lnTo>
                      <a:pt x="21600" y="18125"/>
                    </a:lnTo>
                    <a:cubicBezTo>
                      <a:pt x="21600" y="20041"/>
                      <a:pt x="20552" y="21600"/>
                      <a:pt x="19263" y="21600"/>
                    </a:cubicBezTo>
                    <a:close/>
                    <a:moveTo>
                      <a:pt x="2337" y="2380"/>
                    </a:moveTo>
                    <a:cubicBezTo>
                      <a:pt x="1931" y="2380"/>
                      <a:pt x="1601" y="2871"/>
                      <a:pt x="1601" y="3475"/>
                    </a:cubicBezTo>
                    <a:lnTo>
                      <a:pt x="1601" y="18125"/>
                    </a:lnTo>
                    <a:cubicBezTo>
                      <a:pt x="1601" y="18728"/>
                      <a:pt x="1931" y="19220"/>
                      <a:pt x="2337" y="19220"/>
                    </a:cubicBezTo>
                    <a:lnTo>
                      <a:pt x="19263" y="19220"/>
                    </a:lnTo>
                    <a:cubicBezTo>
                      <a:pt x="19669" y="19220"/>
                      <a:pt x="19999" y="18729"/>
                      <a:pt x="19999" y="18125"/>
                    </a:cubicBezTo>
                    <a:lnTo>
                      <a:pt x="19999" y="3475"/>
                    </a:lnTo>
                    <a:cubicBezTo>
                      <a:pt x="19999" y="2872"/>
                      <a:pt x="19669" y="2380"/>
                      <a:pt x="19263" y="2380"/>
                    </a:cubicBezTo>
                    <a:lnTo>
                      <a:pt x="2337" y="2380"/>
                    </a:lnTo>
                    <a:close/>
                    <a:moveTo>
                      <a:pt x="2337" y="2380"/>
                    </a:moveTo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9" name="AutoShape 45"/>
              <p:cNvSpPr>
                <a:spLocks/>
              </p:cNvSpPr>
              <p:nvPr/>
            </p:nvSpPr>
            <p:spPr bwMode="auto">
              <a:xfrm>
                <a:off x="898923" y="4068688"/>
                <a:ext cx="191709" cy="222063"/>
              </a:xfrm>
              <a:custGeom>
                <a:avLst/>
                <a:gdLst/>
                <a:ahLst/>
                <a:cxnLst/>
                <a:rect l="0" t="0" r="r" b="b"/>
                <a:pathLst>
                  <a:path w="20112" h="21600">
                    <a:moveTo>
                      <a:pt x="20111" y="18679"/>
                    </a:moveTo>
                    <a:lnTo>
                      <a:pt x="250" y="21600"/>
                    </a:lnTo>
                    <a:cubicBezTo>
                      <a:pt x="-1488" y="11410"/>
                      <a:pt x="6000" y="1845"/>
                      <a:pt x="16966" y="232"/>
                    </a:cubicBezTo>
                    <a:cubicBezTo>
                      <a:pt x="17952" y="87"/>
                      <a:pt x="19109" y="0"/>
                      <a:pt x="20112" y="0"/>
                    </a:cubicBezTo>
                    <a:lnTo>
                      <a:pt x="20111" y="18679"/>
                    </a:lnTo>
                    <a:close/>
                    <a:moveTo>
                      <a:pt x="20111" y="18679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0" name="AutoShape 46"/>
              <p:cNvSpPr>
                <a:spLocks/>
              </p:cNvSpPr>
              <p:nvPr/>
            </p:nvSpPr>
            <p:spPr bwMode="auto">
              <a:xfrm>
                <a:off x="900752" y="4254103"/>
                <a:ext cx="378301" cy="19170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0241">
                    <a:moveTo>
                      <a:pt x="10786" y="0"/>
                    </a:moveTo>
                    <a:lnTo>
                      <a:pt x="21600" y="2815"/>
                    </a:lnTo>
                    <a:cubicBezTo>
                      <a:pt x="20757" y="13886"/>
                      <a:pt x="15235" y="21600"/>
                      <a:pt x="9265" y="20041"/>
                    </a:cubicBezTo>
                    <a:cubicBezTo>
                      <a:pt x="4381" y="18774"/>
                      <a:pt x="772" y="12196"/>
                      <a:pt x="0" y="3168"/>
                    </a:cubicBezTo>
                    <a:lnTo>
                      <a:pt x="10786" y="0"/>
                    </a:lnTo>
                    <a:close/>
                    <a:moveTo>
                      <a:pt x="10786" y="0"/>
                    </a:moveTo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1" name="AutoShape 47"/>
              <p:cNvSpPr>
                <a:spLocks/>
              </p:cNvSpPr>
              <p:nvPr/>
            </p:nvSpPr>
            <p:spPr bwMode="auto">
              <a:xfrm>
                <a:off x="1089613" y="4095806"/>
                <a:ext cx="191709" cy="188514"/>
              </a:xfrm>
              <a:custGeom>
                <a:avLst/>
                <a:gdLst/>
                <a:ahLst/>
                <a:cxnLst/>
                <a:rect l="0" t="0" r="r" b="b"/>
                <a:pathLst>
                  <a:path w="20660" h="21600">
                    <a:moveTo>
                      <a:pt x="0" y="18557"/>
                    </a:moveTo>
                    <a:lnTo>
                      <a:pt x="10944" y="0"/>
                    </a:lnTo>
                    <a:cubicBezTo>
                      <a:pt x="17968" y="4656"/>
                      <a:pt x="21600" y="12897"/>
                      <a:pt x="20450" y="21600"/>
                    </a:cubicBezTo>
                    <a:lnTo>
                      <a:pt x="0" y="18557"/>
                    </a:lnTo>
                    <a:close/>
                    <a:moveTo>
                      <a:pt x="0" y="18557"/>
                    </a:moveTo>
                  </a:path>
                </a:pathLst>
              </a:custGeom>
              <a:solidFill>
                <a:srgbClr val="9193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AutoShape 48"/>
              <p:cNvSpPr>
                <a:spLocks/>
              </p:cNvSpPr>
              <p:nvPr/>
            </p:nvSpPr>
            <p:spPr bwMode="auto">
              <a:xfrm>
                <a:off x="1088737" y="4066437"/>
                <a:ext cx="102266" cy="1944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0" y="0"/>
                    </a:lnTo>
                    <a:cubicBezTo>
                      <a:pt x="8162" y="0"/>
                      <a:pt x="14666" y="991"/>
                      <a:pt x="21600" y="3286"/>
                    </a:cubicBezTo>
                    <a:lnTo>
                      <a:pt x="0" y="21600"/>
                    </a:lnTo>
                    <a:close/>
                    <a:moveTo>
                      <a:pt x="0" y="21600"/>
                    </a:moveTo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Rectangle 49"/>
              <p:cNvSpPr>
                <a:spLocks/>
              </p:cNvSpPr>
              <p:nvPr/>
            </p:nvSpPr>
            <p:spPr bwMode="auto">
              <a:xfrm>
                <a:off x="1471084" y="4135970"/>
                <a:ext cx="57513" cy="313124"/>
              </a:xfrm>
              <a:prstGeom prst="rect">
                <a:avLst/>
              </a:prstGeom>
              <a:solidFill>
                <a:srgbClr val="9193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4" name="Rectangle 50"/>
              <p:cNvSpPr>
                <a:spLocks/>
              </p:cNvSpPr>
              <p:nvPr/>
            </p:nvSpPr>
            <p:spPr bwMode="auto">
              <a:xfrm>
                <a:off x="1566939" y="4056091"/>
                <a:ext cx="55915" cy="3930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Rectangle 51"/>
              <p:cNvSpPr>
                <a:spLocks/>
              </p:cNvSpPr>
              <p:nvPr/>
            </p:nvSpPr>
            <p:spPr bwMode="auto">
              <a:xfrm>
                <a:off x="1375230" y="4188689"/>
                <a:ext cx="57513" cy="260405"/>
              </a:xfrm>
              <a:prstGeom prst="rect">
                <a:avLst/>
              </a:pr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1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>
              <a:off x="271453" y="3586348"/>
              <a:ext cx="2682000" cy="631126"/>
            </a:xfrm>
            <a:prstGeom prst="rect">
              <a:avLst/>
            </a:prstGeom>
            <a:noFill/>
            <a:ln w="9525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71453" y="5161304"/>
              <a:ext cx="2682000" cy="621979"/>
            </a:xfrm>
            <a:prstGeom prst="rect">
              <a:avLst/>
            </a:prstGeom>
            <a:noFill/>
            <a:ln w="9525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39166" y="3632083"/>
              <a:ext cx="1289693" cy="1280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900" dirty="0" smtClean="0">
                  <a:solidFill>
                    <a:schemeClr val="accent6"/>
                  </a:solidFill>
                </a:rPr>
                <a:t>Data Consumers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39166" y="5614068"/>
              <a:ext cx="1289693" cy="1280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900" dirty="0" smtClean="0">
                  <a:solidFill>
                    <a:schemeClr val="accent6"/>
                  </a:solidFill>
                </a:rPr>
                <a:t>Data Sources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71453" y="4498165"/>
              <a:ext cx="2682000" cy="384163"/>
            </a:xfrm>
            <a:prstGeom prst="rect">
              <a:avLst/>
            </a:prstGeom>
            <a:noFill/>
            <a:ln w="9525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bg1"/>
                </a:solidFill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>
            <a:xfrm flipH="1">
              <a:off x="1609511" y="4245223"/>
              <a:ext cx="5885" cy="225192"/>
            </a:xfrm>
            <a:prstGeom prst="line">
              <a:avLst/>
            </a:prstGeom>
            <a:ln w="12700" cmpd="sng">
              <a:solidFill>
                <a:schemeClr val="accent1"/>
              </a:solidFill>
              <a:headEnd type="arrow" w="sm" len="sm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1609511" y="4909220"/>
              <a:ext cx="5885" cy="225192"/>
            </a:xfrm>
            <a:prstGeom prst="line">
              <a:avLst/>
            </a:prstGeom>
            <a:ln w="12700" cmpd="sng">
              <a:solidFill>
                <a:schemeClr val="accent1"/>
              </a:solidFill>
              <a:headEnd type="arrow" w="sm" len="sm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AutoShape 95"/>
            <p:cNvSpPr>
              <a:spLocks/>
            </p:cNvSpPr>
            <p:nvPr/>
          </p:nvSpPr>
          <p:spPr bwMode="auto">
            <a:xfrm>
              <a:off x="1847840" y="5252411"/>
              <a:ext cx="135385" cy="18461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382" y="5355"/>
                  </a:moveTo>
                  <a:lnTo>
                    <a:pt x="14306" y="160"/>
                  </a:lnTo>
                  <a:cubicBezTo>
                    <a:pt x="14167" y="58"/>
                    <a:pt x="13977" y="0"/>
                    <a:pt x="13779" y="0"/>
                  </a:cubicBezTo>
                  <a:lnTo>
                    <a:pt x="3724" y="0"/>
                  </a:lnTo>
                  <a:cubicBezTo>
                    <a:pt x="1670" y="0"/>
                    <a:pt x="0" y="1226"/>
                    <a:pt x="0" y="2734"/>
                  </a:cubicBezTo>
                  <a:lnTo>
                    <a:pt x="0" y="18866"/>
                  </a:lnTo>
                  <a:cubicBezTo>
                    <a:pt x="0" y="20373"/>
                    <a:pt x="1670" y="21600"/>
                    <a:pt x="3724" y="21600"/>
                  </a:cubicBezTo>
                  <a:lnTo>
                    <a:pt x="17876" y="21600"/>
                  </a:lnTo>
                  <a:cubicBezTo>
                    <a:pt x="19929" y="21600"/>
                    <a:pt x="21600" y="20373"/>
                    <a:pt x="21600" y="18866"/>
                  </a:cubicBezTo>
                  <a:lnTo>
                    <a:pt x="21600" y="5741"/>
                  </a:lnTo>
                  <a:cubicBezTo>
                    <a:pt x="21600" y="5596"/>
                    <a:pt x="21522" y="5458"/>
                    <a:pt x="21382" y="5355"/>
                  </a:cubicBezTo>
                  <a:close/>
                  <a:moveTo>
                    <a:pt x="21382" y="5355"/>
                  </a:moveTo>
                </a:path>
              </a:pathLst>
            </a:custGeom>
            <a:solidFill>
              <a:srgbClr val="BAB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0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6" name="AutoShape 96"/>
            <p:cNvSpPr>
              <a:spLocks/>
            </p:cNvSpPr>
            <p:nvPr/>
          </p:nvSpPr>
          <p:spPr bwMode="auto">
            <a:xfrm>
              <a:off x="1929892" y="5252411"/>
              <a:ext cx="53675" cy="53675"/>
            </a:xfrm>
            <a:custGeom>
              <a:avLst/>
              <a:gdLst/>
              <a:ahLst/>
              <a:cxnLst/>
              <a:rect l="0" t="0" r="r" b="b"/>
              <a:pathLst>
                <a:path w="21600" h="21453">
                  <a:moveTo>
                    <a:pt x="20882" y="18120"/>
                  </a:moveTo>
                  <a:lnTo>
                    <a:pt x="3204" y="548"/>
                  </a:lnTo>
                  <a:cubicBezTo>
                    <a:pt x="2669" y="13"/>
                    <a:pt x="1860" y="-147"/>
                    <a:pt x="1160" y="143"/>
                  </a:cubicBezTo>
                  <a:cubicBezTo>
                    <a:pt x="460" y="433"/>
                    <a:pt x="0" y="1113"/>
                    <a:pt x="0" y="1867"/>
                  </a:cubicBezTo>
                  <a:lnTo>
                    <a:pt x="0" y="19587"/>
                  </a:lnTo>
                  <a:cubicBezTo>
                    <a:pt x="0" y="20617"/>
                    <a:pt x="843" y="21453"/>
                    <a:pt x="1878" y="21453"/>
                  </a:cubicBezTo>
                  <a:lnTo>
                    <a:pt x="19704" y="21453"/>
                  </a:lnTo>
                  <a:cubicBezTo>
                    <a:pt x="19711" y="21451"/>
                    <a:pt x="19718" y="21451"/>
                    <a:pt x="19723" y="21453"/>
                  </a:cubicBezTo>
                  <a:cubicBezTo>
                    <a:pt x="20760" y="21453"/>
                    <a:pt x="21600" y="20617"/>
                    <a:pt x="21600" y="19587"/>
                  </a:cubicBezTo>
                  <a:cubicBezTo>
                    <a:pt x="21599" y="18991"/>
                    <a:pt x="21319" y="18463"/>
                    <a:pt x="20882" y="18120"/>
                  </a:cubicBezTo>
                  <a:close/>
                  <a:moveTo>
                    <a:pt x="20882" y="18120"/>
                  </a:moveTo>
                </a:path>
              </a:pathLst>
            </a:custGeom>
            <a:solidFill>
              <a:srgbClr val="91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0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5902796" y="3740727"/>
            <a:ext cx="3011526" cy="1926852"/>
            <a:chOff x="5417473" y="3693226"/>
            <a:chExt cx="3353732" cy="2145806"/>
          </a:xfrm>
        </p:grpSpPr>
        <p:cxnSp>
          <p:nvCxnSpPr>
            <p:cNvPr id="673" name="Straight Arrow Connector 672"/>
            <p:cNvCxnSpPr/>
            <p:nvPr/>
          </p:nvCxnSpPr>
          <p:spPr>
            <a:xfrm flipV="1">
              <a:off x="5554011" y="4083434"/>
              <a:ext cx="0" cy="600690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Arrow Connector 673"/>
            <p:cNvCxnSpPr/>
            <p:nvPr/>
          </p:nvCxnSpPr>
          <p:spPr>
            <a:xfrm flipV="1">
              <a:off x="5554011" y="5173289"/>
              <a:ext cx="0" cy="394203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Arrow Connector 618"/>
            <p:cNvCxnSpPr/>
            <p:nvPr/>
          </p:nvCxnSpPr>
          <p:spPr>
            <a:xfrm flipV="1">
              <a:off x="7262582" y="4083434"/>
              <a:ext cx="0" cy="104623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Arrow Connector 619"/>
            <p:cNvCxnSpPr/>
            <p:nvPr/>
          </p:nvCxnSpPr>
          <p:spPr>
            <a:xfrm flipV="1">
              <a:off x="7916385" y="4083434"/>
              <a:ext cx="0" cy="102701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/>
            <p:cNvCxnSpPr/>
            <p:nvPr/>
          </p:nvCxnSpPr>
          <p:spPr>
            <a:xfrm flipV="1">
              <a:off x="8596687" y="4083434"/>
              <a:ext cx="0" cy="98579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/>
            <p:cNvCxnSpPr/>
            <p:nvPr/>
          </p:nvCxnSpPr>
          <p:spPr>
            <a:xfrm flipV="1">
              <a:off x="6359559" y="4083434"/>
              <a:ext cx="0" cy="551439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Arrow Connector 622"/>
            <p:cNvCxnSpPr/>
            <p:nvPr/>
          </p:nvCxnSpPr>
          <p:spPr>
            <a:xfrm flipV="1">
              <a:off x="6641144" y="4083434"/>
              <a:ext cx="1879" cy="330334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9" name="Group 668"/>
            <p:cNvGrpSpPr/>
            <p:nvPr/>
          </p:nvGrpSpPr>
          <p:grpSpPr>
            <a:xfrm>
              <a:off x="6224123" y="5361958"/>
              <a:ext cx="2372564" cy="203950"/>
              <a:chOff x="6329267" y="5361958"/>
              <a:chExt cx="2372564" cy="203950"/>
            </a:xfrm>
          </p:grpSpPr>
          <p:cxnSp>
            <p:nvCxnSpPr>
              <p:cNvPr id="615" name="Straight Arrow Connector 614"/>
              <p:cNvCxnSpPr/>
              <p:nvPr/>
            </p:nvCxnSpPr>
            <p:spPr>
              <a:xfrm flipV="1">
                <a:off x="7119252" y="5361958"/>
                <a:ext cx="938" cy="202407"/>
              </a:xfrm>
              <a:prstGeom prst="straightConnector1">
                <a:avLst/>
              </a:prstGeom>
              <a:ln w="12700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Arrow Connector 616"/>
              <p:cNvCxnSpPr/>
              <p:nvPr/>
            </p:nvCxnSpPr>
            <p:spPr>
              <a:xfrm flipV="1">
                <a:off x="7910175" y="5361958"/>
                <a:ext cx="0" cy="203950"/>
              </a:xfrm>
              <a:prstGeom prst="straightConnector1">
                <a:avLst/>
              </a:prstGeom>
              <a:ln w="12700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Arrow Connector 617"/>
              <p:cNvCxnSpPr/>
              <p:nvPr/>
            </p:nvCxnSpPr>
            <p:spPr>
              <a:xfrm flipV="1">
                <a:off x="8700160" y="5361958"/>
                <a:ext cx="1671" cy="196064"/>
              </a:xfrm>
              <a:prstGeom prst="straightConnector1">
                <a:avLst/>
              </a:prstGeom>
              <a:ln w="12700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Arrow Connector 623"/>
              <p:cNvCxnSpPr/>
              <p:nvPr/>
            </p:nvCxnSpPr>
            <p:spPr>
              <a:xfrm flipV="1">
                <a:off x="6329267" y="5361958"/>
                <a:ext cx="0" cy="196064"/>
              </a:xfrm>
              <a:prstGeom prst="straightConnector1">
                <a:avLst/>
              </a:prstGeom>
              <a:ln w="12700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5" name="Straight Arrow Connector 624"/>
            <p:cNvCxnSpPr/>
            <p:nvPr/>
          </p:nvCxnSpPr>
          <p:spPr>
            <a:xfrm flipV="1">
              <a:off x="6082784" y="4083434"/>
              <a:ext cx="0" cy="779263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Rectangle 626"/>
            <p:cNvSpPr/>
            <p:nvPr/>
          </p:nvSpPr>
          <p:spPr>
            <a:xfrm>
              <a:off x="6049605" y="5556757"/>
              <a:ext cx="2721600" cy="282275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 sz="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28" name="TextBox 627"/>
            <p:cNvSpPr txBox="1"/>
            <p:nvPr/>
          </p:nvSpPr>
          <p:spPr>
            <a:xfrm>
              <a:off x="6644170" y="5651728"/>
              <a:ext cx="1532471" cy="769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CA" sz="500" b="1" dirty="0" smtClean="0"/>
                <a:t>Operational Data (Field Devices, Applications, etc.)</a:t>
              </a:r>
              <a:endParaRPr lang="en-CA" sz="500" b="1" dirty="0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5425388" y="4655775"/>
              <a:ext cx="3344901" cy="208139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sz="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7671885" y="3693226"/>
              <a:ext cx="1098404" cy="390208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 sz="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31" name="TextBox 630"/>
            <p:cNvSpPr txBox="1"/>
            <p:nvPr/>
          </p:nvSpPr>
          <p:spPr>
            <a:xfrm>
              <a:off x="7729281" y="3772914"/>
              <a:ext cx="26289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500" b="1" dirty="0" smtClean="0"/>
                <a:t>Location</a:t>
              </a:r>
              <a:br>
                <a:rPr lang="en-CA" sz="500" b="1" dirty="0" smtClean="0"/>
              </a:br>
              <a:r>
                <a:rPr lang="en-CA" sz="500" b="1" dirty="0" smtClean="0"/>
                <a:t>Context</a:t>
              </a:r>
            </a:p>
            <a:p>
              <a:r>
                <a:rPr lang="en-CA" sz="500" b="1" dirty="0" smtClean="0"/>
                <a:t>(GIS)</a:t>
              </a:r>
              <a:endParaRPr lang="en-CA" sz="500" b="1" dirty="0"/>
            </a:p>
          </p:txBody>
        </p:sp>
        <p:pic>
          <p:nvPicPr>
            <p:cNvPr id="632" name="Picture 631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5690" y="3748747"/>
              <a:ext cx="640652" cy="2791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33" name="Rectangle 632"/>
            <p:cNvSpPr/>
            <p:nvPr/>
          </p:nvSpPr>
          <p:spPr>
            <a:xfrm>
              <a:off x="6902324" y="3693226"/>
              <a:ext cx="720517" cy="390208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 sz="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5424812" y="3693226"/>
              <a:ext cx="1428468" cy="390208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 sz="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6834006" y="4182013"/>
              <a:ext cx="1936283" cy="208139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sz="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6049664" y="4892656"/>
              <a:ext cx="2720625" cy="2081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sz="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6286181" y="4418894"/>
              <a:ext cx="2484108" cy="208139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sz="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8" name="TextBox 637"/>
            <p:cNvSpPr txBox="1"/>
            <p:nvPr/>
          </p:nvSpPr>
          <p:spPr>
            <a:xfrm>
              <a:off x="5744905" y="3811386"/>
              <a:ext cx="78828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500" b="1" dirty="0" smtClean="0"/>
                <a:t>BI, DW, </a:t>
              </a:r>
            </a:p>
            <a:p>
              <a:r>
                <a:rPr lang="en-CA" sz="500" b="1" dirty="0" smtClean="0"/>
                <a:t>Other Targets</a:t>
              </a:r>
              <a:endParaRPr lang="en-CA" sz="500" b="1" dirty="0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6049605" y="5129536"/>
              <a:ext cx="2720684" cy="2334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sz="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0" name="TextBox 639"/>
            <p:cNvSpPr txBox="1"/>
            <p:nvPr/>
          </p:nvSpPr>
          <p:spPr>
            <a:xfrm>
              <a:off x="7071825" y="3811386"/>
              <a:ext cx="381515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500" b="1" dirty="0" smtClean="0"/>
                <a:t>Event Based</a:t>
              </a:r>
              <a:br>
                <a:rPr lang="en-CA" sz="500" b="1" dirty="0" smtClean="0"/>
              </a:br>
              <a:r>
                <a:rPr lang="en-CA" sz="500" b="1" dirty="0" smtClean="0"/>
                <a:t>Applications</a:t>
              </a:r>
            </a:p>
          </p:txBody>
        </p:sp>
        <p:sp>
          <p:nvSpPr>
            <p:cNvPr id="641" name="TextBox 640"/>
            <p:cNvSpPr txBox="1"/>
            <p:nvPr/>
          </p:nvSpPr>
          <p:spPr>
            <a:xfrm>
              <a:off x="7038852" y="5202153"/>
              <a:ext cx="742190" cy="769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500" b="1" dirty="0" smtClean="0">
                  <a:solidFill>
                    <a:schemeClr val="bg1"/>
                  </a:solidFill>
                </a:rPr>
                <a:t>Communication “Cloud”</a:t>
              </a:r>
            </a:p>
          </p:txBody>
        </p:sp>
        <p:sp>
          <p:nvSpPr>
            <p:cNvPr id="642" name="TextBox 641"/>
            <p:cNvSpPr txBox="1"/>
            <p:nvPr/>
          </p:nvSpPr>
          <p:spPr>
            <a:xfrm>
              <a:off x="6787209" y="4958253"/>
              <a:ext cx="1245534" cy="769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500" b="1" dirty="0" smtClean="0">
                  <a:solidFill>
                    <a:schemeClr val="bg1"/>
                  </a:solidFill>
                </a:rPr>
                <a:t>Data Receipt / Transformation &amp; Mapping</a:t>
              </a:r>
            </a:p>
          </p:txBody>
        </p:sp>
        <p:sp>
          <p:nvSpPr>
            <p:cNvPr id="643" name="TextBox 642"/>
            <p:cNvSpPr txBox="1"/>
            <p:nvPr/>
          </p:nvSpPr>
          <p:spPr>
            <a:xfrm>
              <a:off x="6544000" y="4721372"/>
              <a:ext cx="1107676" cy="769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500" b="1" dirty="0" smtClean="0">
                  <a:solidFill>
                    <a:schemeClr val="bg1"/>
                  </a:solidFill>
                </a:rPr>
                <a:t>Real Time Event Transport / Delivery</a:t>
              </a:r>
            </a:p>
          </p:txBody>
        </p:sp>
        <p:sp>
          <p:nvSpPr>
            <p:cNvPr id="644" name="TextBox 643"/>
            <p:cNvSpPr txBox="1"/>
            <p:nvPr/>
          </p:nvSpPr>
          <p:spPr>
            <a:xfrm>
              <a:off x="7261335" y="4484491"/>
              <a:ext cx="533800" cy="769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500" b="1" dirty="0" smtClean="0">
                  <a:solidFill>
                    <a:schemeClr val="bg1"/>
                  </a:solidFill>
                </a:rPr>
                <a:t>Event Processing</a:t>
              </a:r>
            </a:p>
          </p:txBody>
        </p:sp>
        <p:sp>
          <p:nvSpPr>
            <p:cNvPr id="645" name="TextBox 644"/>
            <p:cNvSpPr txBox="1"/>
            <p:nvPr/>
          </p:nvSpPr>
          <p:spPr>
            <a:xfrm>
              <a:off x="7314033" y="4247610"/>
              <a:ext cx="976229" cy="769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IN" sz="500" b="1" dirty="0" smtClean="0">
                  <a:solidFill>
                    <a:schemeClr val="bg1"/>
                  </a:solidFill>
                </a:rPr>
                <a:t>Real Time Web Content Delivery</a:t>
              </a:r>
            </a:p>
          </p:txBody>
        </p:sp>
        <p:sp>
          <p:nvSpPr>
            <p:cNvPr id="649" name="Rectangle 47"/>
            <p:cNvSpPr>
              <a:spLocks/>
            </p:cNvSpPr>
            <p:nvPr/>
          </p:nvSpPr>
          <p:spPr bwMode="auto">
            <a:xfrm>
              <a:off x="5761957" y="4945324"/>
              <a:ext cx="170460" cy="61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  <a:defRPr/>
              </a:pPr>
              <a:r>
                <a:rPr lang="en-US" sz="400" kern="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  <a:sym typeface="Lucida Grande" charset="0"/>
                </a:rPr>
                <a:t>IDR</a:t>
              </a:r>
            </a:p>
          </p:txBody>
        </p:sp>
        <p:sp>
          <p:nvSpPr>
            <p:cNvPr id="650" name="AutoShape 141"/>
            <p:cNvSpPr>
              <a:spLocks/>
            </p:cNvSpPr>
            <p:nvPr/>
          </p:nvSpPr>
          <p:spPr bwMode="auto">
            <a:xfrm>
              <a:off x="5741265" y="4895987"/>
              <a:ext cx="273076" cy="27307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938"/>
                  </a:moveTo>
                  <a:cubicBezTo>
                    <a:pt x="0" y="1315"/>
                    <a:pt x="1315" y="0"/>
                    <a:pt x="2938" y="0"/>
                  </a:cubicBezTo>
                  <a:lnTo>
                    <a:pt x="18662" y="0"/>
                  </a:lnTo>
                  <a:cubicBezTo>
                    <a:pt x="20285" y="0"/>
                    <a:pt x="21600" y="1315"/>
                    <a:pt x="21600" y="2938"/>
                  </a:cubicBezTo>
                  <a:lnTo>
                    <a:pt x="21600" y="18662"/>
                  </a:lnTo>
                  <a:cubicBezTo>
                    <a:pt x="21600" y="20285"/>
                    <a:pt x="20285" y="21600"/>
                    <a:pt x="18662" y="21600"/>
                  </a:cubicBezTo>
                  <a:lnTo>
                    <a:pt x="0" y="21600"/>
                  </a:lnTo>
                  <a:lnTo>
                    <a:pt x="0" y="2938"/>
                  </a:lnTo>
                  <a:close/>
                  <a:moveTo>
                    <a:pt x="0" y="2938"/>
                  </a:moveTo>
                </a:path>
              </a:pathLst>
            </a:custGeom>
            <a:noFill/>
            <a:ln w="12700">
              <a:solidFill>
                <a:schemeClr val="accent4"/>
              </a:solidFill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5" name="Rectangle 47"/>
            <p:cNvSpPr>
              <a:spLocks/>
            </p:cNvSpPr>
            <p:nvPr/>
          </p:nvSpPr>
          <p:spPr bwMode="auto">
            <a:xfrm>
              <a:off x="5438165" y="4945324"/>
              <a:ext cx="17046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  <a:defRPr/>
              </a:pPr>
              <a:r>
                <a:rPr lang="en-US" sz="400" kern="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  <a:sym typeface="Lucida Grande" charset="0"/>
                </a:rPr>
                <a:t>PWC/</a:t>
              </a:r>
              <a:br>
                <a:rPr lang="en-US" sz="400" kern="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  <a:sym typeface="Lucida Grande" charset="0"/>
                </a:rPr>
              </a:br>
              <a:r>
                <a:rPr lang="en-US" sz="400" kern="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  <a:sym typeface="Lucida Grande" charset="0"/>
                </a:rPr>
                <a:t>PX</a:t>
              </a:r>
            </a:p>
          </p:txBody>
        </p:sp>
        <p:sp>
          <p:nvSpPr>
            <p:cNvPr id="666" name="AutoShape 141"/>
            <p:cNvSpPr>
              <a:spLocks/>
            </p:cNvSpPr>
            <p:nvPr/>
          </p:nvSpPr>
          <p:spPr bwMode="auto">
            <a:xfrm>
              <a:off x="5417473" y="4895987"/>
              <a:ext cx="273076" cy="27307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938"/>
                  </a:moveTo>
                  <a:cubicBezTo>
                    <a:pt x="0" y="1315"/>
                    <a:pt x="1315" y="0"/>
                    <a:pt x="2938" y="0"/>
                  </a:cubicBezTo>
                  <a:lnTo>
                    <a:pt x="18662" y="0"/>
                  </a:lnTo>
                  <a:cubicBezTo>
                    <a:pt x="20285" y="0"/>
                    <a:pt x="21600" y="1315"/>
                    <a:pt x="21600" y="2938"/>
                  </a:cubicBezTo>
                  <a:lnTo>
                    <a:pt x="21600" y="18662"/>
                  </a:lnTo>
                  <a:cubicBezTo>
                    <a:pt x="21600" y="20285"/>
                    <a:pt x="20285" y="21600"/>
                    <a:pt x="18662" y="21600"/>
                  </a:cubicBezTo>
                  <a:lnTo>
                    <a:pt x="0" y="21600"/>
                  </a:lnTo>
                  <a:lnTo>
                    <a:pt x="0" y="2938"/>
                  </a:lnTo>
                  <a:close/>
                  <a:moveTo>
                    <a:pt x="0" y="2938"/>
                  </a:moveTo>
                </a:path>
              </a:pathLst>
            </a:custGeom>
            <a:noFill/>
            <a:ln w="12700">
              <a:solidFill>
                <a:schemeClr val="accent4"/>
              </a:solidFill>
            </a:ln>
            <a:extLst/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5425388" y="5556757"/>
              <a:ext cx="585798" cy="282275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 sz="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71" name="TextBox 670"/>
            <p:cNvSpPr txBox="1"/>
            <p:nvPr/>
          </p:nvSpPr>
          <p:spPr>
            <a:xfrm>
              <a:off x="5514706" y="5582478"/>
              <a:ext cx="407163" cy="2308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CA" sz="500" b="1" dirty="0" smtClean="0"/>
                <a:t>Source</a:t>
              </a:r>
              <a:br>
                <a:rPr lang="en-CA" sz="500" b="1" dirty="0" smtClean="0"/>
              </a:br>
              <a:r>
                <a:rPr lang="en-CA" sz="500" b="1" dirty="0" smtClean="0"/>
                <a:t>Applications/</a:t>
              </a:r>
              <a:br>
                <a:rPr lang="en-CA" sz="500" b="1" dirty="0" smtClean="0"/>
              </a:br>
              <a:r>
                <a:rPr lang="en-CA" sz="500" b="1" dirty="0" smtClean="0"/>
                <a:t>Technologies</a:t>
              </a:r>
              <a:endParaRPr lang="en-CA" sz="500" b="1" dirty="0"/>
            </a:p>
          </p:txBody>
        </p:sp>
        <p:cxnSp>
          <p:nvCxnSpPr>
            <p:cNvPr id="675" name="Straight Arrow Connector 674"/>
            <p:cNvCxnSpPr/>
            <p:nvPr/>
          </p:nvCxnSpPr>
          <p:spPr>
            <a:xfrm flipV="1">
              <a:off x="5877803" y="5173289"/>
              <a:ext cx="0" cy="394203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6" name="Group 985"/>
          <p:cNvGrpSpPr/>
          <p:nvPr/>
        </p:nvGrpSpPr>
        <p:grpSpPr>
          <a:xfrm>
            <a:off x="3111825" y="3681513"/>
            <a:ext cx="2487474" cy="2009954"/>
            <a:chOff x="3219811" y="3681513"/>
            <a:chExt cx="2487474" cy="2009954"/>
          </a:xfrm>
        </p:grpSpPr>
        <p:grpSp>
          <p:nvGrpSpPr>
            <p:cNvPr id="668" name="Group 667"/>
            <p:cNvGrpSpPr/>
            <p:nvPr/>
          </p:nvGrpSpPr>
          <p:grpSpPr>
            <a:xfrm>
              <a:off x="3441939" y="3681513"/>
              <a:ext cx="1898478" cy="2009954"/>
              <a:chOff x="3589199" y="4134528"/>
              <a:chExt cx="2043774" cy="1491275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3840978" y="4134528"/>
                <a:ext cx="1550324" cy="2399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bg1"/>
                    </a:solidFill>
                  </a:rPr>
                  <a:t>Interaction management</a:t>
                </a:r>
                <a:br>
                  <a:rPr lang="en-US" sz="500" b="1" dirty="0" smtClean="0">
                    <a:solidFill>
                      <a:schemeClr val="bg1"/>
                    </a:solidFill>
                  </a:rPr>
                </a:br>
                <a:r>
                  <a:rPr lang="en-US" sz="500" dirty="0" smtClean="0">
                    <a:solidFill>
                      <a:schemeClr val="bg1"/>
                    </a:solidFill>
                  </a:rPr>
                  <a:t>(Publications &amp; subscriptions)</a:t>
                </a: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3840978" y="4635054"/>
                <a:ext cx="1550324" cy="2399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bg1"/>
                    </a:solidFill>
                  </a:rPr>
                  <a:t>Data Governance</a:t>
                </a: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3840978" y="5135580"/>
                <a:ext cx="1550324" cy="2399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bg1"/>
                    </a:solidFill>
                  </a:rPr>
                  <a:t>Persistence</a:t>
                </a: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840978" y="5385841"/>
                <a:ext cx="504000" cy="2399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bg1"/>
                    </a:solidFill>
                  </a:rPr>
                  <a:t>Hub Management</a:t>
                </a: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887302" y="5385841"/>
                <a:ext cx="504000" cy="2399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bg1"/>
                    </a:solidFill>
                  </a:rPr>
                  <a:t>Archiving</a:t>
                </a: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364140" y="5385841"/>
                <a:ext cx="504000" cy="2399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bg1"/>
                    </a:solidFill>
                  </a:rPr>
                  <a:t>Delivery &amp; Schedule</a:t>
                </a: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3840978" y="4885317"/>
                <a:ext cx="504000" cy="2399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bg1"/>
                    </a:solidFill>
                  </a:rPr>
                  <a:t>Catalog</a:t>
                </a:r>
                <a:br>
                  <a:rPr lang="en-US" sz="500" b="1" dirty="0" smtClean="0">
                    <a:solidFill>
                      <a:schemeClr val="bg1"/>
                    </a:solidFill>
                  </a:rPr>
                </a:br>
                <a:r>
                  <a:rPr lang="en-US" sz="500" b="1" dirty="0" smtClean="0">
                    <a:solidFill>
                      <a:schemeClr val="bg1"/>
                    </a:solidFill>
                  </a:rPr>
                  <a:t>Service</a:t>
                </a: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4887302" y="4885317"/>
                <a:ext cx="504000" cy="2399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bg1"/>
                    </a:solidFill>
                  </a:rPr>
                  <a:t>Data &amp; Event Monitoring</a:t>
                </a: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4364140" y="4885317"/>
                <a:ext cx="504000" cy="2399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bg1"/>
                    </a:solidFill>
                  </a:rPr>
                  <a:t>Validation &amp; Quality Rules</a:t>
                </a: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840978" y="4384791"/>
                <a:ext cx="504000" cy="2399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bg1"/>
                    </a:solidFill>
                  </a:rPr>
                  <a:t>On-boarding</a:t>
                </a: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4887302" y="4384791"/>
                <a:ext cx="504000" cy="2399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bg1"/>
                    </a:solidFill>
                  </a:rPr>
                  <a:t>Monitoring &amp; Auditing</a:t>
                </a: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4364140" y="4384791"/>
                <a:ext cx="504000" cy="2399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bg1"/>
                    </a:solidFill>
                  </a:rPr>
                  <a:t>Data Transformation &amp; Enrichment</a:t>
                </a:r>
              </a:p>
            </p:txBody>
          </p:sp>
          <p:cxnSp>
            <p:nvCxnSpPr>
              <p:cNvPr id="272" name="Straight Arrow Connector 271"/>
              <p:cNvCxnSpPr/>
              <p:nvPr/>
            </p:nvCxnSpPr>
            <p:spPr>
              <a:xfrm>
                <a:off x="3589199" y="4315349"/>
                <a:ext cx="247650" cy="69850"/>
              </a:xfrm>
              <a:prstGeom prst="straightConnector1">
                <a:avLst/>
              </a:prstGeom>
              <a:ln w="12700" cmpd="sng">
                <a:solidFill>
                  <a:schemeClr val="accent5"/>
                </a:solidFill>
                <a:headEnd type="arrow" w="sm" len="sm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/>
              <p:nvPr/>
            </p:nvCxnSpPr>
            <p:spPr>
              <a:xfrm flipV="1">
                <a:off x="3595549" y="4620149"/>
                <a:ext cx="241300" cy="25400"/>
              </a:xfrm>
              <a:prstGeom prst="straightConnector1">
                <a:avLst/>
              </a:prstGeom>
              <a:ln w="12700" cmpd="sng">
                <a:solidFill>
                  <a:schemeClr val="accent5"/>
                </a:solidFill>
                <a:headEnd type="arrow" w="sm" len="sm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/>
              <p:cNvCxnSpPr/>
              <p:nvPr/>
            </p:nvCxnSpPr>
            <p:spPr>
              <a:xfrm flipV="1">
                <a:off x="3593892" y="4990050"/>
                <a:ext cx="242957" cy="74930"/>
              </a:xfrm>
              <a:prstGeom prst="straightConnector1">
                <a:avLst/>
              </a:prstGeom>
              <a:ln w="12700" cmpd="sng">
                <a:solidFill>
                  <a:schemeClr val="accent5"/>
                </a:solidFill>
                <a:headEnd type="arrow" w="sm" len="sm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/>
              <p:nvPr/>
            </p:nvCxnSpPr>
            <p:spPr>
              <a:xfrm flipV="1">
                <a:off x="3649649" y="5210546"/>
                <a:ext cx="187200" cy="108000"/>
              </a:xfrm>
              <a:prstGeom prst="straightConnector1">
                <a:avLst/>
              </a:prstGeom>
              <a:ln w="12700" cmpd="sng">
                <a:solidFill>
                  <a:schemeClr val="accent5"/>
                </a:solidFill>
                <a:headEnd type="arrow" w="sm" len="sm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/>
              <p:cNvCxnSpPr/>
              <p:nvPr/>
            </p:nvCxnSpPr>
            <p:spPr>
              <a:xfrm flipH="1">
                <a:off x="5385323" y="4315349"/>
                <a:ext cx="247650" cy="69850"/>
              </a:xfrm>
              <a:prstGeom prst="straightConnector1">
                <a:avLst/>
              </a:prstGeom>
              <a:ln w="12700" cmpd="sng">
                <a:solidFill>
                  <a:schemeClr val="accent5"/>
                </a:solidFill>
                <a:headEnd type="arrow" w="sm" len="sm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/>
              <p:cNvCxnSpPr/>
              <p:nvPr/>
            </p:nvCxnSpPr>
            <p:spPr>
              <a:xfrm flipH="1" flipV="1">
                <a:off x="5385322" y="4620149"/>
                <a:ext cx="241299" cy="25400"/>
              </a:xfrm>
              <a:prstGeom prst="straightConnector1">
                <a:avLst/>
              </a:prstGeom>
              <a:ln w="12700" cmpd="sng">
                <a:solidFill>
                  <a:schemeClr val="accent5"/>
                </a:solidFill>
                <a:headEnd type="arrow" w="sm" len="sm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/>
              <p:nvPr/>
            </p:nvCxnSpPr>
            <p:spPr>
              <a:xfrm flipH="1" flipV="1">
                <a:off x="5385322" y="4990050"/>
                <a:ext cx="242957" cy="74930"/>
              </a:xfrm>
              <a:prstGeom prst="straightConnector1">
                <a:avLst/>
              </a:prstGeom>
              <a:ln w="12700" cmpd="sng">
                <a:solidFill>
                  <a:schemeClr val="accent5"/>
                </a:solidFill>
                <a:headEnd type="arrow" w="sm" len="sm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/>
              <p:nvPr/>
            </p:nvCxnSpPr>
            <p:spPr>
              <a:xfrm flipH="1" flipV="1">
                <a:off x="5385323" y="5210546"/>
                <a:ext cx="187200" cy="108000"/>
              </a:xfrm>
              <a:prstGeom prst="straightConnector1">
                <a:avLst/>
              </a:prstGeom>
              <a:ln w="12700" cmpd="sng">
                <a:solidFill>
                  <a:schemeClr val="accent5"/>
                </a:solidFill>
                <a:headEnd type="arrow" w="sm" len="sm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6" name="Group 735"/>
            <p:cNvGrpSpPr/>
            <p:nvPr/>
          </p:nvGrpSpPr>
          <p:grpSpPr>
            <a:xfrm>
              <a:off x="5390560" y="4733893"/>
              <a:ext cx="228215" cy="227450"/>
              <a:chOff x="5408665" y="5227792"/>
              <a:chExt cx="266648" cy="265754"/>
            </a:xfrm>
          </p:grpSpPr>
          <p:grpSp>
            <p:nvGrpSpPr>
              <p:cNvPr id="737" name="Group 360"/>
              <p:cNvGrpSpPr/>
              <p:nvPr/>
            </p:nvGrpSpPr>
            <p:grpSpPr bwMode="gray">
              <a:xfrm rot="23700000" flipH="1">
                <a:off x="5486181" y="5276174"/>
                <a:ext cx="70344" cy="27432"/>
                <a:chOff x="4992877" y="4525871"/>
                <a:chExt cx="81567" cy="13715"/>
              </a:xfrm>
            </p:grpSpPr>
            <p:sp>
              <p:nvSpPr>
                <p:cNvPr id="770" name="Isosceles Triangle 769"/>
                <p:cNvSpPr/>
                <p:nvPr/>
              </p:nvSpPr>
              <p:spPr bwMode="gray">
                <a:xfrm rot="16200000" flipH="1">
                  <a:off x="4999736" y="4519012"/>
                  <a:ext cx="13715" cy="27433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71" name="Freeform 770"/>
                <p:cNvSpPr/>
                <p:nvPr/>
              </p:nvSpPr>
              <p:spPr bwMode="gray">
                <a:xfrm>
                  <a:off x="5007769" y="4533328"/>
                  <a:ext cx="66675" cy="0"/>
                </a:xfrm>
                <a:custGeom>
                  <a:avLst/>
                  <a:gdLst>
                    <a:gd name="connsiteX0" fmla="*/ 0 w 66675"/>
                    <a:gd name="connsiteY0" fmla="*/ 0 h 0"/>
                    <a:gd name="connsiteX1" fmla="*/ 66675 w 6667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6675">
                      <a:moveTo>
                        <a:pt x="0" y="0"/>
                      </a:moveTo>
                      <a:lnTo>
                        <a:pt x="66675" y="0"/>
                      </a:lnTo>
                    </a:path>
                  </a:pathLst>
                </a:cu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2" name="Freeform 771"/>
                <p:cNvSpPr/>
                <p:nvPr/>
              </p:nvSpPr>
              <p:spPr bwMode="gray">
                <a:xfrm>
                  <a:off x="5005388" y="4533328"/>
                  <a:ext cx="69056" cy="0"/>
                </a:xfrm>
                <a:custGeom>
                  <a:avLst/>
                  <a:gdLst>
                    <a:gd name="connsiteX0" fmla="*/ 0 w 69056"/>
                    <a:gd name="connsiteY0" fmla="*/ 0 h 0"/>
                    <a:gd name="connsiteX1" fmla="*/ 69056 w 69056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9056">
                      <a:moveTo>
                        <a:pt x="0" y="0"/>
                      </a:moveTo>
                      <a:lnTo>
                        <a:pt x="69056" y="0"/>
                      </a:lnTo>
                    </a:path>
                  </a:pathLst>
                </a:custGeom>
                <a:noFill/>
                <a:ln w="31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8" name="Group 361"/>
              <p:cNvGrpSpPr/>
              <p:nvPr/>
            </p:nvGrpSpPr>
            <p:grpSpPr bwMode="gray">
              <a:xfrm flipH="1">
                <a:off x="5575355" y="5299233"/>
                <a:ext cx="99958" cy="101642"/>
                <a:chOff x="3492500" y="3251200"/>
                <a:chExt cx="814388" cy="709789"/>
              </a:xfrm>
            </p:grpSpPr>
            <p:sp>
              <p:nvSpPr>
                <p:cNvPr id="765" name="AutoShape 15"/>
                <p:cNvSpPr>
                  <a:spLocks/>
                </p:cNvSpPr>
                <p:nvPr/>
              </p:nvSpPr>
              <p:spPr bwMode="gray">
                <a:xfrm>
                  <a:off x="3492500" y="3390900"/>
                  <a:ext cx="812800" cy="4318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66" name="AutoShape 16"/>
                <p:cNvSpPr>
                  <a:spLocks/>
                </p:cNvSpPr>
                <p:nvPr/>
              </p:nvSpPr>
              <p:spPr bwMode="gray">
                <a:xfrm>
                  <a:off x="34925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13653"/>
                      </a:moveTo>
                      <a:lnTo>
                        <a:pt x="0" y="21600"/>
                      </a:lnTo>
                      <a:cubicBezTo>
                        <a:pt x="0" y="14162"/>
                        <a:pt x="7632" y="6962"/>
                        <a:pt x="21600" y="0"/>
                      </a:cubicBezTo>
                      <a:cubicBezTo>
                        <a:pt x="8275" y="4133"/>
                        <a:pt x="0" y="8726"/>
                        <a:pt x="0" y="13653"/>
                      </a:cubicBezTo>
                      <a:close/>
                      <a:moveTo>
                        <a:pt x="0" y="13653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67" name="AutoShape 17"/>
                <p:cNvSpPr>
                  <a:spLocks/>
                </p:cNvSpPr>
                <p:nvPr/>
              </p:nvSpPr>
              <p:spPr bwMode="gray">
                <a:xfrm>
                  <a:off x="43053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13971" y="6961"/>
                        <a:pt x="21600" y="14177"/>
                        <a:pt x="21600" y="21600"/>
                      </a:cubicBezTo>
                      <a:lnTo>
                        <a:pt x="21600" y="13653"/>
                      </a:lnTo>
                      <a:cubicBezTo>
                        <a:pt x="21600" y="8726"/>
                        <a:pt x="13434" y="4133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68" name="AutoShape 18"/>
                <p:cNvSpPr>
                  <a:spLocks/>
                </p:cNvSpPr>
                <p:nvPr/>
              </p:nvSpPr>
              <p:spPr bwMode="gray">
                <a:xfrm>
                  <a:off x="3492500" y="3251200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69" name="AutoShape 19"/>
                <p:cNvSpPr>
                  <a:spLocks/>
                </p:cNvSpPr>
                <p:nvPr/>
              </p:nvSpPr>
              <p:spPr bwMode="gray">
                <a:xfrm>
                  <a:off x="3492500" y="3681589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39" name="Group 362"/>
              <p:cNvGrpSpPr/>
              <p:nvPr/>
            </p:nvGrpSpPr>
            <p:grpSpPr bwMode="gray">
              <a:xfrm flipH="1">
                <a:off x="5408665" y="5227792"/>
                <a:ext cx="71661" cy="72868"/>
                <a:chOff x="3492500" y="3251200"/>
                <a:chExt cx="814388" cy="709789"/>
              </a:xfrm>
            </p:grpSpPr>
            <p:sp>
              <p:nvSpPr>
                <p:cNvPr id="760" name="AutoShape 15"/>
                <p:cNvSpPr>
                  <a:spLocks/>
                </p:cNvSpPr>
                <p:nvPr/>
              </p:nvSpPr>
              <p:spPr bwMode="gray">
                <a:xfrm>
                  <a:off x="3492500" y="3390900"/>
                  <a:ext cx="812800" cy="4318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61" name="AutoShape 16"/>
                <p:cNvSpPr>
                  <a:spLocks/>
                </p:cNvSpPr>
                <p:nvPr/>
              </p:nvSpPr>
              <p:spPr bwMode="gray">
                <a:xfrm>
                  <a:off x="34925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13653"/>
                      </a:moveTo>
                      <a:lnTo>
                        <a:pt x="0" y="21600"/>
                      </a:lnTo>
                      <a:cubicBezTo>
                        <a:pt x="0" y="14162"/>
                        <a:pt x="7632" y="6962"/>
                        <a:pt x="21600" y="0"/>
                      </a:cubicBezTo>
                      <a:cubicBezTo>
                        <a:pt x="8275" y="4133"/>
                        <a:pt x="0" y="8726"/>
                        <a:pt x="0" y="13653"/>
                      </a:cubicBezTo>
                      <a:close/>
                      <a:moveTo>
                        <a:pt x="0" y="13653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62" name="AutoShape 17"/>
                <p:cNvSpPr>
                  <a:spLocks/>
                </p:cNvSpPr>
                <p:nvPr/>
              </p:nvSpPr>
              <p:spPr bwMode="gray">
                <a:xfrm>
                  <a:off x="43053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13971" y="6961"/>
                        <a:pt x="21600" y="14177"/>
                        <a:pt x="21600" y="21600"/>
                      </a:cubicBezTo>
                      <a:lnTo>
                        <a:pt x="21600" y="13653"/>
                      </a:lnTo>
                      <a:cubicBezTo>
                        <a:pt x="21600" y="8726"/>
                        <a:pt x="13434" y="4133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63" name="AutoShape 18"/>
                <p:cNvSpPr>
                  <a:spLocks/>
                </p:cNvSpPr>
                <p:nvPr/>
              </p:nvSpPr>
              <p:spPr bwMode="gray">
                <a:xfrm>
                  <a:off x="3492500" y="3251200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64" name="AutoShape 19"/>
                <p:cNvSpPr>
                  <a:spLocks/>
                </p:cNvSpPr>
                <p:nvPr/>
              </p:nvSpPr>
              <p:spPr bwMode="gray">
                <a:xfrm>
                  <a:off x="3492500" y="3681589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40" name="Group 363"/>
              <p:cNvGrpSpPr/>
              <p:nvPr/>
            </p:nvGrpSpPr>
            <p:grpSpPr bwMode="gray">
              <a:xfrm flipH="1">
                <a:off x="5408665" y="5323044"/>
                <a:ext cx="71661" cy="72868"/>
                <a:chOff x="3492500" y="3251200"/>
                <a:chExt cx="814388" cy="709789"/>
              </a:xfrm>
            </p:grpSpPr>
            <p:sp>
              <p:nvSpPr>
                <p:cNvPr id="755" name="AutoShape 15"/>
                <p:cNvSpPr>
                  <a:spLocks/>
                </p:cNvSpPr>
                <p:nvPr/>
              </p:nvSpPr>
              <p:spPr bwMode="gray">
                <a:xfrm>
                  <a:off x="3492500" y="3390900"/>
                  <a:ext cx="812800" cy="4318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56" name="AutoShape 16"/>
                <p:cNvSpPr>
                  <a:spLocks/>
                </p:cNvSpPr>
                <p:nvPr/>
              </p:nvSpPr>
              <p:spPr bwMode="gray">
                <a:xfrm>
                  <a:off x="34925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13653"/>
                      </a:moveTo>
                      <a:lnTo>
                        <a:pt x="0" y="21600"/>
                      </a:lnTo>
                      <a:cubicBezTo>
                        <a:pt x="0" y="14162"/>
                        <a:pt x="7632" y="6962"/>
                        <a:pt x="21600" y="0"/>
                      </a:cubicBezTo>
                      <a:cubicBezTo>
                        <a:pt x="8275" y="4133"/>
                        <a:pt x="0" y="8726"/>
                        <a:pt x="0" y="13653"/>
                      </a:cubicBezTo>
                      <a:close/>
                      <a:moveTo>
                        <a:pt x="0" y="13653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57" name="AutoShape 17"/>
                <p:cNvSpPr>
                  <a:spLocks/>
                </p:cNvSpPr>
                <p:nvPr/>
              </p:nvSpPr>
              <p:spPr bwMode="gray">
                <a:xfrm>
                  <a:off x="43053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13971" y="6961"/>
                        <a:pt x="21600" y="14177"/>
                        <a:pt x="21600" y="21600"/>
                      </a:cubicBezTo>
                      <a:lnTo>
                        <a:pt x="21600" y="13653"/>
                      </a:lnTo>
                      <a:cubicBezTo>
                        <a:pt x="21600" y="8726"/>
                        <a:pt x="13434" y="4133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58" name="AutoShape 18"/>
                <p:cNvSpPr>
                  <a:spLocks/>
                </p:cNvSpPr>
                <p:nvPr/>
              </p:nvSpPr>
              <p:spPr bwMode="gray">
                <a:xfrm>
                  <a:off x="3492500" y="3251200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59" name="AutoShape 19"/>
                <p:cNvSpPr>
                  <a:spLocks/>
                </p:cNvSpPr>
                <p:nvPr/>
              </p:nvSpPr>
              <p:spPr bwMode="gray">
                <a:xfrm>
                  <a:off x="3492500" y="3681589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41" name="Group 364"/>
              <p:cNvGrpSpPr/>
              <p:nvPr/>
            </p:nvGrpSpPr>
            <p:grpSpPr bwMode="gray">
              <a:xfrm flipH="1">
                <a:off x="5408665" y="5420678"/>
                <a:ext cx="71661" cy="72868"/>
                <a:chOff x="3492500" y="3251200"/>
                <a:chExt cx="814388" cy="709789"/>
              </a:xfrm>
            </p:grpSpPr>
            <p:sp>
              <p:nvSpPr>
                <p:cNvPr id="750" name="AutoShape 15"/>
                <p:cNvSpPr>
                  <a:spLocks/>
                </p:cNvSpPr>
                <p:nvPr/>
              </p:nvSpPr>
              <p:spPr bwMode="gray">
                <a:xfrm>
                  <a:off x="3492500" y="3390900"/>
                  <a:ext cx="812800" cy="4318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51" name="AutoShape 16"/>
                <p:cNvSpPr>
                  <a:spLocks/>
                </p:cNvSpPr>
                <p:nvPr/>
              </p:nvSpPr>
              <p:spPr bwMode="gray">
                <a:xfrm>
                  <a:off x="34925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13653"/>
                      </a:moveTo>
                      <a:lnTo>
                        <a:pt x="0" y="21600"/>
                      </a:lnTo>
                      <a:cubicBezTo>
                        <a:pt x="0" y="14162"/>
                        <a:pt x="7632" y="6962"/>
                        <a:pt x="21600" y="0"/>
                      </a:cubicBezTo>
                      <a:cubicBezTo>
                        <a:pt x="8275" y="4133"/>
                        <a:pt x="0" y="8726"/>
                        <a:pt x="0" y="13653"/>
                      </a:cubicBezTo>
                      <a:close/>
                      <a:moveTo>
                        <a:pt x="0" y="13653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52" name="AutoShape 17"/>
                <p:cNvSpPr>
                  <a:spLocks/>
                </p:cNvSpPr>
                <p:nvPr/>
              </p:nvSpPr>
              <p:spPr bwMode="gray">
                <a:xfrm>
                  <a:off x="43053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13971" y="6961"/>
                        <a:pt x="21600" y="14177"/>
                        <a:pt x="21600" y="21600"/>
                      </a:cubicBezTo>
                      <a:lnTo>
                        <a:pt x="21600" y="13653"/>
                      </a:lnTo>
                      <a:cubicBezTo>
                        <a:pt x="21600" y="8726"/>
                        <a:pt x="13434" y="4133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53" name="AutoShape 18"/>
                <p:cNvSpPr>
                  <a:spLocks/>
                </p:cNvSpPr>
                <p:nvPr/>
              </p:nvSpPr>
              <p:spPr bwMode="gray">
                <a:xfrm>
                  <a:off x="3492500" y="3251200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54" name="AutoShape 19"/>
                <p:cNvSpPr>
                  <a:spLocks/>
                </p:cNvSpPr>
                <p:nvPr/>
              </p:nvSpPr>
              <p:spPr bwMode="gray">
                <a:xfrm>
                  <a:off x="3492500" y="3681589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42" name="Group 365"/>
              <p:cNvGrpSpPr/>
              <p:nvPr/>
            </p:nvGrpSpPr>
            <p:grpSpPr bwMode="gray">
              <a:xfrm rot="19500000" flipH="1" flipV="1">
                <a:off x="5488560" y="5423813"/>
                <a:ext cx="70344" cy="27432"/>
                <a:chOff x="4992877" y="4525871"/>
                <a:chExt cx="81567" cy="13715"/>
              </a:xfrm>
            </p:grpSpPr>
            <p:sp>
              <p:nvSpPr>
                <p:cNvPr id="747" name="Isosceles Triangle 746"/>
                <p:cNvSpPr/>
                <p:nvPr/>
              </p:nvSpPr>
              <p:spPr bwMode="gray">
                <a:xfrm rot="16200000" flipH="1">
                  <a:off x="4999736" y="4519012"/>
                  <a:ext cx="13715" cy="27433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8" name="Freeform 747"/>
                <p:cNvSpPr/>
                <p:nvPr/>
              </p:nvSpPr>
              <p:spPr bwMode="gray">
                <a:xfrm>
                  <a:off x="5007769" y="4533328"/>
                  <a:ext cx="66675" cy="0"/>
                </a:xfrm>
                <a:custGeom>
                  <a:avLst/>
                  <a:gdLst>
                    <a:gd name="connsiteX0" fmla="*/ 0 w 66675"/>
                    <a:gd name="connsiteY0" fmla="*/ 0 h 0"/>
                    <a:gd name="connsiteX1" fmla="*/ 66675 w 6667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6675">
                      <a:moveTo>
                        <a:pt x="0" y="0"/>
                      </a:moveTo>
                      <a:lnTo>
                        <a:pt x="66675" y="0"/>
                      </a:lnTo>
                    </a:path>
                  </a:pathLst>
                </a:cu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Freeform 748"/>
                <p:cNvSpPr/>
                <p:nvPr/>
              </p:nvSpPr>
              <p:spPr bwMode="gray">
                <a:xfrm>
                  <a:off x="5005388" y="4533328"/>
                  <a:ext cx="69056" cy="0"/>
                </a:xfrm>
                <a:custGeom>
                  <a:avLst/>
                  <a:gdLst>
                    <a:gd name="connsiteX0" fmla="*/ 0 w 69056"/>
                    <a:gd name="connsiteY0" fmla="*/ 0 h 0"/>
                    <a:gd name="connsiteX1" fmla="*/ 69056 w 69056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9056">
                      <a:moveTo>
                        <a:pt x="0" y="0"/>
                      </a:moveTo>
                      <a:lnTo>
                        <a:pt x="69056" y="0"/>
                      </a:lnTo>
                    </a:path>
                  </a:pathLst>
                </a:custGeom>
                <a:noFill/>
                <a:ln w="31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3" name="Group 366"/>
              <p:cNvGrpSpPr/>
              <p:nvPr/>
            </p:nvGrpSpPr>
            <p:grpSpPr bwMode="gray">
              <a:xfrm flipH="1" flipV="1">
                <a:off x="5488560" y="5336338"/>
                <a:ext cx="70344" cy="27432"/>
                <a:chOff x="4992877" y="4525871"/>
                <a:chExt cx="81567" cy="13715"/>
              </a:xfrm>
            </p:grpSpPr>
            <p:sp>
              <p:nvSpPr>
                <p:cNvPr id="744" name="Isosceles Triangle 743"/>
                <p:cNvSpPr/>
                <p:nvPr/>
              </p:nvSpPr>
              <p:spPr bwMode="gray">
                <a:xfrm rot="16200000" flipH="1">
                  <a:off x="4999736" y="4519012"/>
                  <a:ext cx="13715" cy="27433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5" name="Freeform 744"/>
                <p:cNvSpPr/>
                <p:nvPr/>
              </p:nvSpPr>
              <p:spPr bwMode="gray">
                <a:xfrm>
                  <a:off x="5007769" y="4533328"/>
                  <a:ext cx="66675" cy="0"/>
                </a:xfrm>
                <a:custGeom>
                  <a:avLst/>
                  <a:gdLst>
                    <a:gd name="connsiteX0" fmla="*/ 0 w 66675"/>
                    <a:gd name="connsiteY0" fmla="*/ 0 h 0"/>
                    <a:gd name="connsiteX1" fmla="*/ 66675 w 6667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6675">
                      <a:moveTo>
                        <a:pt x="0" y="0"/>
                      </a:moveTo>
                      <a:lnTo>
                        <a:pt x="66675" y="0"/>
                      </a:lnTo>
                    </a:path>
                  </a:pathLst>
                </a:cu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Freeform 745"/>
                <p:cNvSpPr/>
                <p:nvPr/>
              </p:nvSpPr>
              <p:spPr bwMode="gray">
                <a:xfrm>
                  <a:off x="5005388" y="4533328"/>
                  <a:ext cx="69056" cy="0"/>
                </a:xfrm>
                <a:custGeom>
                  <a:avLst/>
                  <a:gdLst>
                    <a:gd name="connsiteX0" fmla="*/ 0 w 69056"/>
                    <a:gd name="connsiteY0" fmla="*/ 0 h 0"/>
                    <a:gd name="connsiteX1" fmla="*/ 69056 w 69056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9056">
                      <a:moveTo>
                        <a:pt x="0" y="0"/>
                      </a:moveTo>
                      <a:lnTo>
                        <a:pt x="69056" y="0"/>
                      </a:lnTo>
                    </a:path>
                  </a:pathLst>
                </a:custGeom>
                <a:noFill/>
                <a:ln w="31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73" name="Group 772"/>
            <p:cNvGrpSpPr/>
            <p:nvPr/>
          </p:nvGrpSpPr>
          <p:grpSpPr>
            <a:xfrm>
              <a:off x="5458248" y="5255921"/>
              <a:ext cx="92839" cy="215051"/>
              <a:chOff x="5382342" y="4709374"/>
              <a:chExt cx="92839" cy="215051"/>
            </a:xfrm>
          </p:grpSpPr>
          <p:grpSp>
            <p:nvGrpSpPr>
              <p:cNvPr id="774" name="Group 397"/>
              <p:cNvGrpSpPr/>
              <p:nvPr/>
            </p:nvGrpSpPr>
            <p:grpSpPr bwMode="gray">
              <a:xfrm flipH="1">
                <a:off x="5382342" y="4709374"/>
                <a:ext cx="92839" cy="94401"/>
                <a:chOff x="3492500" y="3251200"/>
                <a:chExt cx="814388" cy="709789"/>
              </a:xfrm>
            </p:grpSpPr>
            <p:sp>
              <p:nvSpPr>
                <p:cNvPr id="787" name="AutoShape 15"/>
                <p:cNvSpPr>
                  <a:spLocks/>
                </p:cNvSpPr>
                <p:nvPr/>
              </p:nvSpPr>
              <p:spPr bwMode="gray">
                <a:xfrm>
                  <a:off x="3492500" y="3390900"/>
                  <a:ext cx="812800" cy="4318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88" name="AutoShape 16"/>
                <p:cNvSpPr>
                  <a:spLocks/>
                </p:cNvSpPr>
                <p:nvPr/>
              </p:nvSpPr>
              <p:spPr bwMode="gray">
                <a:xfrm>
                  <a:off x="34925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13653"/>
                      </a:moveTo>
                      <a:lnTo>
                        <a:pt x="0" y="21600"/>
                      </a:lnTo>
                      <a:cubicBezTo>
                        <a:pt x="0" y="14162"/>
                        <a:pt x="7632" y="6962"/>
                        <a:pt x="21600" y="0"/>
                      </a:cubicBezTo>
                      <a:cubicBezTo>
                        <a:pt x="8275" y="4133"/>
                        <a:pt x="0" y="8726"/>
                        <a:pt x="0" y="13653"/>
                      </a:cubicBezTo>
                      <a:close/>
                      <a:moveTo>
                        <a:pt x="0" y="13653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89" name="AutoShape 17"/>
                <p:cNvSpPr>
                  <a:spLocks/>
                </p:cNvSpPr>
                <p:nvPr/>
              </p:nvSpPr>
              <p:spPr bwMode="gray">
                <a:xfrm>
                  <a:off x="43053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13971" y="6961"/>
                        <a:pt x="21600" y="14177"/>
                        <a:pt x="21600" y="21600"/>
                      </a:cubicBezTo>
                      <a:lnTo>
                        <a:pt x="21600" y="13653"/>
                      </a:lnTo>
                      <a:cubicBezTo>
                        <a:pt x="21600" y="8726"/>
                        <a:pt x="13434" y="4133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90" name="AutoShape 18"/>
                <p:cNvSpPr>
                  <a:spLocks/>
                </p:cNvSpPr>
                <p:nvPr/>
              </p:nvSpPr>
              <p:spPr bwMode="gray">
                <a:xfrm>
                  <a:off x="3492500" y="3251200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91" name="AutoShape 19"/>
                <p:cNvSpPr>
                  <a:spLocks/>
                </p:cNvSpPr>
                <p:nvPr/>
              </p:nvSpPr>
              <p:spPr bwMode="gray">
                <a:xfrm>
                  <a:off x="3492500" y="3681589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75" name="Group 398"/>
              <p:cNvGrpSpPr/>
              <p:nvPr/>
            </p:nvGrpSpPr>
            <p:grpSpPr bwMode="gray">
              <a:xfrm flipH="1">
                <a:off x="5382342" y="4769699"/>
                <a:ext cx="92839" cy="94401"/>
                <a:chOff x="3492500" y="3251200"/>
                <a:chExt cx="814388" cy="709789"/>
              </a:xfrm>
            </p:grpSpPr>
            <p:sp>
              <p:nvSpPr>
                <p:cNvPr id="782" name="AutoShape 15"/>
                <p:cNvSpPr>
                  <a:spLocks/>
                </p:cNvSpPr>
                <p:nvPr/>
              </p:nvSpPr>
              <p:spPr bwMode="gray">
                <a:xfrm>
                  <a:off x="3492500" y="3390900"/>
                  <a:ext cx="812800" cy="4318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83" name="AutoShape 16"/>
                <p:cNvSpPr>
                  <a:spLocks/>
                </p:cNvSpPr>
                <p:nvPr/>
              </p:nvSpPr>
              <p:spPr bwMode="gray">
                <a:xfrm>
                  <a:off x="34925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13653"/>
                      </a:moveTo>
                      <a:lnTo>
                        <a:pt x="0" y="21600"/>
                      </a:lnTo>
                      <a:cubicBezTo>
                        <a:pt x="0" y="14162"/>
                        <a:pt x="7632" y="6962"/>
                        <a:pt x="21600" y="0"/>
                      </a:cubicBezTo>
                      <a:cubicBezTo>
                        <a:pt x="8275" y="4133"/>
                        <a:pt x="0" y="8726"/>
                        <a:pt x="0" y="13653"/>
                      </a:cubicBezTo>
                      <a:close/>
                      <a:moveTo>
                        <a:pt x="0" y="13653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84" name="AutoShape 17"/>
                <p:cNvSpPr>
                  <a:spLocks/>
                </p:cNvSpPr>
                <p:nvPr/>
              </p:nvSpPr>
              <p:spPr bwMode="gray">
                <a:xfrm>
                  <a:off x="43053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13971" y="6961"/>
                        <a:pt x="21600" y="14177"/>
                        <a:pt x="21600" y="21600"/>
                      </a:cubicBezTo>
                      <a:lnTo>
                        <a:pt x="21600" y="13653"/>
                      </a:lnTo>
                      <a:cubicBezTo>
                        <a:pt x="21600" y="8726"/>
                        <a:pt x="13434" y="4133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85" name="AutoShape 18"/>
                <p:cNvSpPr>
                  <a:spLocks/>
                </p:cNvSpPr>
                <p:nvPr/>
              </p:nvSpPr>
              <p:spPr bwMode="gray">
                <a:xfrm>
                  <a:off x="3492500" y="3251200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86" name="AutoShape 19"/>
                <p:cNvSpPr>
                  <a:spLocks/>
                </p:cNvSpPr>
                <p:nvPr/>
              </p:nvSpPr>
              <p:spPr bwMode="gray">
                <a:xfrm>
                  <a:off x="3492500" y="3681589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76" name="Group 399"/>
              <p:cNvGrpSpPr/>
              <p:nvPr/>
            </p:nvGrpSpPr>
            <p:grpSpPr bwMode="gray">
              <a:xfrm flipH="1">
                <a:off x="5382342" y="4830024"/>
                <a:ext cx="92839" cy="94401"/>
                <a:chOff x="3492500" y="3251200"/>
                <a:chExt cx="814388" cy="709789"/>
              </a:xfrm>
            </p:grpSpPr>
            <p:sp>
              <p:nvSpPr>
                <p:cNvPr id="777" name="AutoShape 15"/>
                <p:cNvSpPr>
                  <a:spLocks/>
                </p:cNvSpPr>
                <p:nvPr/>
              </p:nvSpPr>
              <p:spPr bwMode="gray">
                <a:xfrm>
                  <a:off x="3492500" y="3390900"/>
                  <a:ext cx="812800" cy="4318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78" name="AutoShape 16"/>
                <p:cNvSpPr>
                  <a:spLocks/>
                </p:cNvSpPr>
                <p:nvPr/>
              </p:nvSpPr>
              <p:spPr bwMode="gray">
                <a:xfrm>
                  <a:off x="34925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13653"/>
                      </a:moveTo>
                      <a:lnTo>
                        <a:pt x="0" y="21600"/>
                      </a:lnTo>
                      <a:cubicBezTo>
                        <a:pt x="0" y="14162"/>
                        <a:pt x="7632" y="6962"/>
                        <a:pt x="21600" y="0"/>
                      </a:cubicBezTo>
                      <a:cubicBezTo>
                        <a:pt x="8275" y="4133"/>
                        <a:pt x="0" y="8726"/>
                        <a:pt x="0" y="13653"/>
                      </a:cubicBezTo>
                      <a:close/>
                      <a:moveTo>
                        <a:pt x="0" y="13653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79" name="AutoShape 17"/>
                <p:cNvSpPr>
                  <a:spLocks/>
                </p:cNvSpPr>
                <p:nvPr/>
              </p:nvSpPr>
              <p:spPr bwMode="gray">
                <a:xfrm>
                  <a:off x="43053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13971" y="6961"/>
                        <a:pt x="21600" y="14177"/>
                        <a:pt x="21600" y="21600"/>
                      </a:cubicBezTo>
                      <a:lnTo>
                        <a:pt x="21600" y="13653"/>
                      </a:lnTo>
                      <a:cubicBezTo>
                        <a:pt x="21600" y="8726"/>
                        <a:pt x="13434" y="4133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80" name="AutoShape 18"/>
                <p:cNvSpPr>
                  <a:spLocks/>
                </p:cNvSpPr>
                <p:nvPr/>
              </p:nvSpPr>
              <p:spPr bwMode="gray">
                <a:xfrm>
                  <a:off x="3492500" y="3251200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81" name="AutoShape 19"/>
                <p:cNvSpPr>
                  <a:spLocks/>
                </p:cNvSpPr>
                <p:nvPr/>
              </p:nvSpPr>
              <p:spPr bwMode="gray">
                <a:xfrm>
                  <a:off x="3492500" y="3681589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792" name="Group 791"/>
            <p:cNvGrpSpPr/>
            <p:nvPr/>
          </p:nvGrpSpPr>
          <p:grpSpPr>
            <a:xfrm>
              <a:off x="3307243" y="4253993"/>
              <a:ext cx="92839" cy="215051"/>
              <a:chOff x="5382342" y="4709374"/>
              <a:chExt cx="92839" cy="215051"/>
            </a:xfrm>
          </p:grpSpPr>
          <p:grpSp>
            <p:nvGrpSpPr>
              <p:cNvPr id="793" name="Group 416"/>
              <p:cNvGrpSpPr/>
              <p:nvPr/>
            </p:nvGrpSpPr>
            <p:grpSpPr bwMode="gray">
              <a:xfrm flipH="1">
                <a:off x="5382342" y="4709374"/>
                <a:ext cx="92839" cy="94401"/>
                <a:chOff x="3492500" y="3251200"/>
                <a:chExt cx="814388" cy="709789"/>
              </a:xfrm>
            </p:grpSpPr>
            <p:sp>
              <p:nvSpPr>
                <p:cNvPr id="806" name="AutoShape 15"/>
                <p:cNvSpPr>
                  <a:spLocks/>
                </p:cNvSpPr>
                <p:nvPr/>
              </p:nvSpPr>
              <p:spPr bwMode="gray">
                <a:xfrm>
                  <a:off x="3492500" y="3390900"/>
                  <a:ext cx="812800" cy="4318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807" name="AutoShape 16"/>
                <p:cNvSpPr>
                  <a:spLocks/>
                </p:cNvSpPr>
                <p:nvPr/>
              </p:nvSpPr>
              <p:spPr bwMode="gray">
                <a:xfrm>
                  <a:off x="34925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13653"/>
                      </a:moveTo>
                      <a:lnTo>
                        <a:pt x="0" y="21600"/>
                      </a:lnTo>
                      <a:cubicBezTo>
                        <a:pt x="0" y="14162"/>
                        <a:pt x="7632" y="6962"/>
                        <a:pt x="21600" y="0"/>
                      </a:cubicBezTo>
                      <a:cubicBezTo>
                        <a:pt x="8275" y="4133"/>
                        <a:pt x="0" y="8726"/>
                        <a:pt x="0" y="13653"/>
                      </a:cubicBezTo>
                      <a:close/>
                      <a:moveTo>
                        <a:pt x="0" y="13653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808" name="AutoShape 17"/>
                <p:cNvSpPr>
                  <a:spLocks/>
                </p:cNvSpPr>
                <p:nvPr/>
              </p:nvSpPr>
              <p:spPr bwMode="gray">
                <a:xfrm>
                  <a:off x="43053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13971" y="6961"/>
                        <a:pt x="21600" y="14177"/>
                        <a:pt x="21600" y="21600"/>
                      </a:cubicBezTo>
                      <a:lnTo>
                        <a:pt x="21600" y="13653"/>
                      </a:lnTo>
                      <a:cubicBezTo>
                        <a:pt x="21600" y="8726"/>
                        <a:pt x="13434" y="4133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809" name="AutoShape 18"/>
                <p:cNvSpPr>
                  <a:spLocks/>
                </p:cNvSpPr>
                <p:nvPr/>
              </p:nvSpPr>
              <p:spPr bwMode="gray">
                <a:xfrm>
                  <a:off x="3492500" y="3251200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810" name="AutoShape 19"/>
                <p:cNvSpPr>
                  <a:spLocks/>
                </p:cNvSpPr>
                <p:nvPr/>
              </p:nvSpPr>
              <p:spPr bwMode="gray">
                <a:xfrm>
                  <a:off x="3492500" y="3681589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94" name="Group 417"/>
              <p:cNvGrpSpPr/>
              <p:nvPr/>
            </p:nvGrpSpPr>
            <p:grpSpPr bwMode="gray">
              <a:xfrm flipH="1">
                <a:off x="5382342" y="4769699"/>
                <a:ext cx="92839" cy="94401"/>
                <a:chOff x="3492500" y="3251200"/>
                <a:chExt cx="814388" cy="709789"/>
              </a:xfrm>
            </p:grpSpPr>
            <p:sp>
              <p:nvSpPr>
                <p:cNvPr id="801" name="AutoShape 15"/>
                <p:cNvSpPr>
                  <a:spLocks/>
                </p:cNvSpPr>
                <p:nvPr/>
              </p:nvSpPr>
              <p:spPr bwMode="gray">
                <a:xfrm>
                  <a:off x="3492500" y="3390900"/>
                  <a:ext cx="812800" cy="4318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802" name="AutoShape 16"/>
                <p:cNvSpPr>
                  <a:spLocks/>
                </p:cNvSpPr>
                <p:nvPr/>
              </p:nvSpPr>
              <p:spPr bwMode="gray">
                <a:xfrm>
                  <a:off x="34925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13653"/>
                      </a:moveTo>
                      <a:lnTo>
                        <a:pt x="0" y="21600"/>
                      </a:lnTo>
                      <a:cubicBezTo>
                        <a:pt x="0" y="14162"/>
                        <a:pt x="7632" y="6962"/>
                        <a:pt x="21600" y="0"/>
                      </a:cubicBezTo>
                      <a:cubicBezTo>
                        <a:pt x="8275" y="4133"/>
                        <a:pt x="0" y="8726"/>
                        <a:pt x="0" y="13653"/>
                      </a:cubicBezTo>
                      <a:close/>
                      <a:moveTo>
                        <a:pt x="0" y="13653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803" name="AutoShape 17"/>
                <p:cNvSpPr>
                  <a:spLocks/>
                </p:cNvSpPr>
                <p:nvPr/>
              </p:nvSpPr>
              <p:spPr bwMode="gray">
                <a:xfrm>
                  <a:off x="43053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13971" y="6961"/>
                        <a:pt x="21600" y="14177"/>
                        <a:pt x="21600" y="21600"/>
                      </a:cubicBezTo>
                      <a:lnTo>
                        <a:pt x="21600" y="13653"/>
                      </a:lnTo>
                      <a:cubicBezTo>
                        <a:pt x="21600" y="8726"/>
                        <a:pt x="13434" y="4133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804" name="AutoShape 18"/>
                <p:cNvSpPr>
                  <a:spLocks/>
                </p:cNvSpPr>
                <p:nvPr/>
              </p:nvSpPr>
              <p:spPr bwMode="gray">
                <a:xfrm>
                  <a:off x="3492500" y="3251200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805" name="AutoShape 19"/>
                <p:cNvSpPr>
                  <a:spLocks/>
                </p:cNvSpPr>
                <p:nvPr/>
              </p:nvSpPr>
              <p:spPr bwMode="gray">
                <a:xfrm>
                  <a:off x="3492500" y="3681589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95" name="Group 418"/>
              <p:cNvGrpSpPr/>
              <p:nvPr/>
            </p:nvGrpSpPr>
            <p:grpSpPr bwMode="gray">
              <a:xfrm flipH="1">
                <a:off x="5382342" y="4830024"/>
                <a:ext cx="92839" cy="94401"/>
                <a:chOff x="3492500" y="3251200"/>
                <a:chExt cx="814388" cy="709789"/>
              </a:xfrm>
            </p:grpSpPr>
            <p:sp>
              <p:nvSpPr>
                <p:cNvPr id="796" name="AutoShape 15"/>
                <p:cNvSpPr>
                  <a:spLocks/>
                </p:cNvSpPr>
                <p:nvPr/>
              </p:nvSpPr>
              <p:spPr bwMode="gray">
                <a:xfrm>
                  <a:off x="3492500" y="3390900"/>
                  <a:ext cx="812800" cy="4318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97" name="AutoShape 16"/>
                <p:cNvSpPr>
                  <a:spLocks/>
                </p:cNvSpPr>
                <p:nvPr/>
              </p:nvSpPr>
              <p:spPr bwMode="gray">
                <a:xfrm>
                  <a:off x="34925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13653"/>
                      </a:moveTo>
                      <a:lnTo>
                        <a:pt x="0" y="21600"/>
                      </a:lnTo>
                      <a:cubicBezTo>
                        <a:pt x="0" y="14162"/>
                        <a:pt x="7632" y="6962"/>
                        <a:pt x="21600" y="0"/>
                      </a:cubicBezTo>
                      <a:cubicBezTo>
                        <a:pt x="8275" y="4133"/>
                        <a:pt x="0" y="8726"/>
                        <a:pt x="0" y="13653"/>
                      </a:cubicBezTo>
                      <a:close/>
                      <a:moveTo>
                        <a:pt x="0" y="13653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98" name="AutoShape 17"/>
                <p:cNvSpPr>
                  <a:spLocks/>
                </p:cNvSpPr>
                <p:nvPr/>
              </p:nvSpPr>
              <p:spPr bwMode="gray">
                <a:xfrm>
                  <a:off x="43053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13971" y="6961"/>
                        <a:pt x="21600" y="14177"/>
                        <a:pt x="21600" y="21600"/>
                      </a:cubicBezTo>
                      <a:lnTo>
                        <a:pt x="21600" y="13653"/>
                      </a:lnTo>
                      <a:cubicBezTo>
                        <a:pt x="21600" y="8726"/>
                        <a:pt x="13434" y="4133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99" name="AutoShape 18"/>
                <p:cNvSpPr>
                  <a:spLocks/>
                </p:cNvSpPr>
                <p:nvPr/>
              </p:nvSpPr>
              <p:spPr bwMode="gray">
                <a:xfrm>
                  <a:off x="3492500" y="3251200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800" name="AutoShape 19"/>
                <p:cNvSpPr>
                  <a:spLocks/>
                </p:cNvSpPr>
                <p:nvPr/>
              </p:nvSpPr>
              <p:spPr bwMode="gray">
                <a:xfrm>
                  <a:off x="3492500" y="3681589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811" name="Group 810"/>
            <p:cNvGrpSpPr/>
            <p:nvPr/>
          </p:nvGrpSpPr>
          <p:grpSpPr>
            <a:xfrm>
              <a:off x="3307243" y="3710292"/>
              <a:ext cx="92839" cy="215051"/>
              <a:chOff x="5382342" y="4709374"/>
              <a:chExt cx="92839" cy="215051"/>
            </a:xfrm>
          </p:grpSpPr>
          <p:grpSp>
            <p:nvGrpSpPr>
              <p:cNvPr id="812" name="Group 435"/>
              <p:cNvGrpSpPr/>
              <p:nvPr/>
            </p:nvGrpSpPr>
            <p:grpSpPr bwMode="gray">
              <a:xfrm flipH="1">
                <a:off x="5382342" y="4709374"/>
                <a:ext cx="92839" cy="94401"/>
                <a:chOff x="3492500" y="3251200"/>
                <a:chExt cx="814388" cy="709789"/>
              </a:xfrm>
            </p:grpSpPr>
            <p:sp>
              <p:nvSpPr>
                <p:cNvPr id="825" name="AutoShape 15"/>
                <p:cNvSpPr>
                  <a:spLocks/>
                </p:cNvSpPr>
                <p:nvPr/>
              </p:nvSpPr>
              <p:spPr bwMode="gray">
                <a:xfrm>
                  <a:off x="3492500" y="3390900"/>
                  <a:ext cx="812800" cy="4318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826" name="AutoShape 16"/>
                <p:cNvSpPr>
                  <a:spLocks/>
                </p:cNvSpPr>
                <p:nvPr/>
              </p:nvSpPr>
              <p:spPr bwMode="gray">
                <a:xfrm>
                  <a:off x="34925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13653"/>
                      </a:moveTo>
                      <a:lnTo>
                        <a:pt x="0" y="21600"/>
                      </a:lnTo>
                      <a:cubicBezTo>
                        <a:pt x="0" y="14162"/>
                        <a:pt x="7632" y="6962"/>
                        <a:pt x="21600" y="0"/>
                      </a:cubicBezTo>
                      <a:cubicBezTo>
                        <a:pt x="8275" y="4133"/>
                        <a:pt x="0" y="8726"/>
                        <a:pt x="0" y="13653"/>
                      </a:cubicBezTo>
                      <a:close/>
                      <a:moveTo>
                        <a:pt x="0" y="13653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827" name="AutoShape 17"/>
                <p:cNvSpPr>
                  <a:spLocks/>
                </p:cNvSpPr>
                <p:nvPr/>
              </p:nvSpPr>
              <p:spPr bwMode="gray">
                <a:xfrm>
                  <a:off x="43053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13971" y="6961"/>
                        <a:pt x="21600" y="14177"/>
                        <a:pt x="21600" y="21600"/>
                      </a:cubicBezTo>
                      <a:lnTo>
                        <a:pt x="21600" y="13653"/>
                      </a:lnTo>
                      <a:cubicBezTo>
                        <a:pt x="21600" y="8726"/>
                        <a:pt x="13434" y="4133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828" name="AutoShape 18"/>
                <p:cNvSpPr>
                  <a:spLocks/>
                </p:cNvSpPr>
                <p:nvPr/>
              </p:nvSpPr>
              <p:spPr bwMode="gray">
                <a:xfrm>
                  <a:off x="3492500" y="3251200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829" name="AutoShape 19"/>
                <p:cNvSpPr>
                  <a:spLocks/>
                </p:cNvSpPr>
                <p:nvPr/>
              </p:nvSpPr>
              <p:spPr bwMode="gray">
                <a:xfrm>
                  <a:off x="3492500" y="3681589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13" name="Group 436"/>
              <p:cNvGrpSpPr/>
              <p:nvPr/>
            </p:nvGrpSpPr>
            <p:grpSpPr bwMode="gray">
              <a:xfrm flipH="1">
                <a:off x="5382342" y="4769699"/>
                <a:ext cx="92839" cy="94401"/>
                <a:chOff x="3492500" y="3251200"/>
                <a:chExt cx="814388" cy="709789"/>
              </a:xfrm>
            </p:grpSpPr>
            <p:sp>
              <p:nvSpPr>
                <p:cNvPr id="820" name="AutoShape 15"/>
                <p:cNvSpPr>
                  <a:spLocks/>
                </p:cNvSpPr>
                <p:nvPr/>
              </p:nvSpPr>
              <p:spPr bwMode="gray">
                <a:xfrm>
                  <a:off x="3492500" y="3390900"/>
                  <a:ext cx="812800" cy="4318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821" name="AutoShape 16"/>
                <p:cNvSpPr>
                  <a:spLocks/>
                </p:cNvSpPr>
                <p:nvPr/>
              </p:nvSpPr>
              <p:spPr bwMode="gray">
                <a:xfrm>
                  <a:off x="34925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13653"/>
                      </a:moveTo>
                      <a:lnTo>
                        <a:pt x="0" y="21600"/>
                      </a:lnTo>
                      <a:cubicBezTo>
                        <a:pt x="0" y="14162"/>
                        <a:pt x="7632" y="6962"/>
                        <a:pt x="21600" y="0"/>
                      </a:cubicBezTo>
                      <a:cubicBezTo>
                        <a:pt x="8275" y="4133"/>
                        <a:pt x="0" y="8726"/>
                        <a:pt x="0" y="13653"/>
                      </a:cubicBezTo>
                      <a:close/>
                      <a:moveTo>
                        <a:pt x="0" y="13653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822" name="AutoShape 17"/>
                <p:cNvSpPr>
                  <a:spLocks/>
                </p:cNvSpPr>
                <p:nvPr/>
              </p:nvSpPr>
              <p:spPr bwMode="gray">
                <a:xfrm>
                  <a:off x="43053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13971" y="6961"/>
                        <a:pt x="21600" y="14177"/>
                        <a:pt x="21600" y="21600"/>
                      </a:cubicBezTo>
                      <a:lnTo>
                        <a:pt x="21600" y="13653"/>
                      </a:lnTo>
                      <a:cubicBezTo>
                        <a:pt x="21600" y="8726"/>
                        <a:pt x="13434" y="4133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823" name="AutoShape 18"/>
                <p:cNvSpPr>
                  <a:spLocks/>
                </p:cNvSpPr>
                <p:nvPr/>
              </p:nvSpPr>
              <p:spPr bwMode="gray">
                <a:xfrm>
                  <a:off x="3492500" y="3251200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824" name="AutoShape 19"/>
                <p:cNvSpPr>
                  <a:spLocks/>
                </p:cNvSpPr>
                <p:nvPr/>
              </p:nvSpPr>
              <p:spPr bwMode="gray">
                <a:xfrm>
                  <a:off x="3492500" y="3681589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14" name="Group 437"/>
              <p:cNvGrpSpPr/>
              <p:nvPr/>
            </p:nvGrpSpPr>
            <p:grpSpPr bwMode="gray">
              <a:xfrm flipH="1">
                <a:off x="5382342" y="4830024"/>
                <a:ext cx="92839" cy="94401"/>
                <a:chOff x="3492500" y="3251200"/>
                <a:chExt cx="814388" cy="709789"/>
              </a:xfrm>
            </p:grpSpPr>
            <p:sp>
              <p:nvSpPr>
                <p:cNvPr id="815" name="AutoShape 15"/>
                <p:cNvSpPr>
                  <a:spLocks/>
                </p:cNvSpPr>
                <p:nvPr/>
              </p:nvSpPr>
              <p:spPr bwMode="gray">
                <a:xfrm>
                  <a:off x="3492500" y="3390900"/>
                  <a:ext cx="812800" cy="4318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816" name="AutoShape 16"/>
                <p:cNvSpPr>
                  <a:spLocks/>
                </p:cNvSpPr>
                <p:nvPr/>
              </p:nvSpPr>
              <p:spPr bwMode="gray">
                <a:xfrm>
                  <a:off x="34925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13653"/>
                      </a:moveTo>
                      <a:lnTo>
                        <a:pt x="0" y="21600"/>
                      </a:lnTo>
                      <a:cubicBezTo>
                        <a:pt x="0" y="14162"/>
                        <a:pt x="7632" y="6962"/>
                        <a:pt x="21600" y="0"/>
                      </a:cubicBezTo>
                      <a:cubicBezTo>
                        <a:pt x="8275" y="4133"/>
                        <a:pt x="0" y="8726"/>
                        <a:pt x="0" y="13653"/>
                      </a:cubicBezTo>
                      <a:close/>
                      <a:moveTo>
                        <a:pt x="0" y="13653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817" name="AutoShape 17"/>
                <p:cNvSpPr>
                  <a:spLocks/>
                </p:cNvSpPr>
                <p:nvPr/>
              </p:nvSpPr>
              <p:spPr bwMode="gray">
                <a:xfrm>
                  <a:off x="43053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13971" y="6961"/>
                        <a:pt x="21600" y="14177"/>
                        <a:pt x="21600" y="21600"/>
                      </a:cubicBezTo>
                      <a:lnTo>
                        <a:pt x="21600" y="13653"/>
                      </a:lnTo>
                      <a:cubicBezTo>
                        <a:pt x="21600" y="8726"/>
                        <a:pt x="13434" y="4133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818" name="AutoShape 18"/>
                <p:cNvSpPr>
                  <a:spLocks/>
                </p:cNvSpPr>
                <p:nvPr/>
              </p:nvSpPr>
              <p:spPr bwMode="gray">
                <a:xfrm>
                  <a:off x="3492500" y="3251200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819" name="AutoShape 19"/>
                <p:cNvSpPr>
                  <a:spLocks/>
                </p:cNvSpPr>
                <p:nvPr/>
              </p:nvSpPr>
              <p:spPr bwMode="gray">
                <a:xfrm>
                  <a:off x="3492500" y="3681589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830" name="Group 829"/>
            <p:cNvGrpSpPr>
              <a:grpSpLocks noChangeAspect="1"/>
            </p:cNvGrpSpPr>
            <p:nvPr/>
          </p:nvGrpSpPr>
          <p:grpSpPr>
            <a:xfrm>
              <a:off x="3247812" y="4820153"/>
              <a:ext cx="211700" cy="96636"/>
              <a:chOff x="3022600" y="4305300"/>
              <a:chExt cx="1495425" cy="682625"/>
            </a:xfrm>
          </p:grpSpPr>
          <p:sp>
            <p:nvSpPr>
              <p:cNvPr id="831" name="AutoShape 171"/>
              <p:cNvSpPr>
                <a:spLocks/>
              </p:cNvSpPr>
              <p:nvPr/>
            </p:nvSpPr>
            <p:spPr bwMode="auto">
              <a:xfrm>
                <a:off x="3022600" y="4710112"/>
                <a:ext cx="512763" cy="27781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075" y="19948"/>
                    </a:moveTo>
                    <a:cubicBezTo>
                      <a:pt x="3075" y="12079"/>
                      <a:pt x="6540" y="5679"/>
                      <a:pt x="10800" y="5679"/>
                    </a:cubicBezTo>
                    <a:cubicBezTo>
                      <a:pt x="15060" y="5679"/>
                      <a:pt x="18525" y="12079"/>
                      <a:pt x="18525" y="19948"/>
                    </a:cubicBezTo>
                    <a:cubicBezTo>
                      <a:pt x="18525" y="20506"/>
                      <a:pt x="18503" y="21057"/>
                      <a:pt x="18468" y="21600"/>
                    </a:cubicBezTo>
                    <a:lnTo>
                      <a:pt x="21554" y="21600"/>
                    </a:lnTo>
                    <a:cubicBezTo>
                      <a:pt x="21579" y="21054"/>
                      <a:pt x="21600" y="20505"/>
                      <a:pt x="21600" y="19948"/>
                    </a:cubicBezTo>
                    <a:cubicBezTo>
                      <a:pt x="21600" y="8949"/>
                      <a:pt x="16755" y="0"/>
                      <a:pt x="10800" y="0"/>
                    </a:cubicBezTo>
                    <a:cubicBezTo>
                      <a:pt x="4845" y="0"/>
                      <a:pt x="0" y="8948"/>
                      <a:pt x="0" y="19948"/>
                    </a:cubicBezTo>
                    <a:cubicBezTo>
                      <a:pt x="0" y="20504"/>
                      <a:pt x="21" y="21054"/>
                      <a:pt x="45" y="21600"/>
                    </a:cubicBezTo>
                    <a:lnTo>
                      <a:pt x="3131" y="21600"/>
                    </a:lnTo>
                    <a:cubicBezTo>
                      <a:pt x="3097" y="21057"/>
                      <a:pt x="3075" y="20507"/>
                      <a:pt x="3075" y="19948"/>
                    </a:cubicBezTo>
                    <a:close/>
                    <a:moveTo>
                      <a:pt x="3075" y="19948"/>
                    </a:moveTo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2" name="AutoShape 172"/>
              <p:cNvSpPr>
                <a:spLocks/>
              </p:cNvSpPr>
              <p:nvPr/>
            </p:nvSpPr>
            <p:spPr bwMode="auto">
              <a:xfrm>
                <a:off x="3094831" y="4783137"/>
                <a:ext cx="368300" cy="20478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301" y="19358"/>
                    </a:moveTo>
                    <a:cubicBezTo>
                      <a:pt x="4301" y="12933"/>
                      <a:pt x="7216" y="7707"/>
                      <a:pt x="10801" y="7707"/>
                    </a:cubicBezTo>
                    <a:cubicBezTo>
                      <a:pt x="14385" y="7707"/>
                      <a:pt x="17301" y="12933"/>
                      <a:pt x="17301" y="19358"/>
                    </a:cubicBezTo>
                    <a:cubicBezTo>
                      <a:pt x="17301" y="20124"/>
                      <a:pt x="17256" y="20874"/>
                      <a:pt x="17178" y="21600"/>
                    </a:cubicBezTo>
                    <a:lnTo>
                      <a:pt x="21522" y="21600"/>
                    </a:lnTo>
                    <a:cubicBezTo>
                      <a:pt x="21569" y="20863"/>
                      <a:pt x="21600" y="20117"/>
                      <a:pt x="21600" y="19358"/>
                    </a:cubicBezTo>
                    <a:cubicBezTo>
                      <a:pt x="21600" y="8683"/>
                      <a:pt x="16756" y="0"/>
                      <a:pt x="10800" y="0"/>
                    </a:cubicBezTo>
                    <a:cubicBezTo>
                      <a:pt x="4845" y="0"/>
                      <a:pt x="0" y="8683"/>
                      <a:pt x="0" y="19358"/>
                    </a:cubicBezTo>
                    <a:cubicBezTo>
                      <a:pt x="0" y="20116"/>
                      <a:pt x="31" y="20863"/>
                      <a:pt x="78" y="21600"/>
                    </a:cubicBezTo>
                    <a:lnTo>
                      <a:pt x="4422" y="21600"/>
                    </a:lnTo>
                    <a:cubicBezTo>
                      <a:pt x="4345" y="20874"/>
                      <a:pt x="4301" y="20125"/>
                      <a:pt x="4301" y="19358"/>
                    </a:cubicBezTo>
                    <a:close/>
                    <a:moveTo>
                      <a:pt x="4301" y="19358"/>
                    </a:moveTo>
                  </a:path>
                </a:pathLst>
              </a:custGeom>
              <a:solidFill>
                <a:srgbClr val="9193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3" name="AutoShape 173"/>
              <p:cNvSpPr>
                <a:spLocks/>
              </p:cNvSpPr>
              <p:nvPr/>
            </p:nvSpPr>
            <p:spPr bwMode="auto">
              <a:xfrm>
                <a:off x="3166269" y="4854575"/>
                <a:ext cx="225425" cy="1333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974" y="18180"/>
                    </a:moveTo>
                    <a:cubicBezTo>
                      <a:pt x="6974" y="14630"/>
                      <a:pt x="8690" y="11739"/>
                      <a:pt x="10799" y="11739"/>
                    </a:cubicBezTo>
                    <a:cubicBezTo>
                      <a:pt x="12908" y="11739"/>
                      <a:pt x="14625" y="14630"/>
                      <a:pt x="14625" y="18180"/>
                    </a:cubicBezTo>
                    <a:cubicBezTo>
                      <a:pt x="14625" y="19436"/>
                      <a:pt x="14401" y="20605"/>
                      <a:pt x="14030" y="21600"/>
                    </a:cubicBezTo>
                    <a:lnTo>
                      <a:pt x="21401" y="21600"/>
                    </a:lnTo>
                    <a:cubicBezTo>
                      <a:pt x="21527" y="20491"/>
                      <a:pt x="21600" y="19349"/>
                      <a:pt x="21600" y="18180"/>
                    </a:cubicBezTo>
                    <a:cubicBezTo>
                      <a:pt x="21600" y="8155"/>
                      <a:pt x="16755" y="0"/>
                      <a:pt x="10799" y="0"/>
                    </a:cubicBezTo>
                    <a:cubicBezTo>
                      <a:pt x="4845" y="0"/>
                      <a:pt x="0" y="8155"/>
                      <a:pt x="0" y="18180"/>
                    </a:cubicBezTo>
                    <a:cubicBezTo>
                      <a:pt x="0" y="19349"/>
                      <a:pt x="72" y="20491"/>
                      <a:pt x="197" y="21600"/>
                    </a:cubicBezTo>
                    <a:lnTo>
                      <a:pt x="7569" y="21600"/>
                    </a:lnTo>
                    <a:cubicBezTo>
                      <a:pt x="7198" y="20607"/>
                      <a:pt x="6974" y="19440"/>
                      <a:pt x="6974" y="18180"/>
                    </a:cubicBezTo>
                    <a:close/>
                    <a:moveTo>
                      <a:pt x="6974" y="18180"/>
                    </a:moveTo>
                  </a:path>
                </a:pathLst>
              </a:custGeom>
              <a:solidFill>
                <a:srgbClr val="BABC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4" name="AutoShape 174"/>
              <p:cNvSpPr>
                <a:spLocks/>
              </p:cNvSpPr>
              <p:nvPr/>
            </p:nvSpPr>
            <p:spPr bwMode="auto">
              <a:xfrm>
                <a:off x="3225800" y="4516437"/>
                <a:ext cx="708025" cy="47148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31" y="16184"/>
                    </a:moveTo>
                    <a:cubicBezTo>
                      <a:pt x="2231" y="9103"/>
                      <a:pt x="6075" y="3343"/>
                      <a:pt x="10800" y="3343"/>
                    </a:cubicBezTo>
                    <a:cubicBezTo>
                      <a:pt x="15525" y="3343"/>
                      <a:pt x="19369" y="9103"/>
                      <a:pt x="19369" y="16184"/>
                    </a:cubicBezTo>
                    <a:cubicBezTo>
                      <a:pt x="19369" y="18118"/>
                      <a:pt x="19080" y="19953"/>
                      <a:pt x="18567" y="21600"/>
                    </a:cubicBezTo>
                    <a:lnTo>
                      <a:pt x="20976" y="21600"/>
                    </a:lnTo>
                    <a:cubicBezTo>
                      <a:pt x="21379" y="19905"/>
                      <a:pt x="21600" y="18083"/>
                      <a:pt x="21600" y="16184"/>
                    </a:cubicBezTo>
                    <a:cubicBezTo>
                      <a:pt x="21600" y="7260"/>
                      <a:pt x="16755" y="0"/>
                      <a:pt x="10800" y="0"/>
                    </a:cubicBezTo>
                    <a:cubicBezTo>
                      <a:pt x="4845" y="0"/>
                      <a:pt x="0" y="7260"/>
                      <a:pt x="0" y="16184"/>
                    </a:cubicBezTo>
                    <a:cubicBezTo>
                      <a:pt x="0" y="18083"/>
                      <a:pt x="221" y="19905"/>
                      <a:pt x="624" y="21600"/>
                    </a:cubicBezTo>
                    <a:lnTo>
                      <a:pt x="3033" y="21600"/>
                    </a:lnTo>
                    <a:cubicBezTo>
                      <a:pt x="2519" y="19953"/>
                      <a:pt x="2231" y="18118"/>
                      <a:pt x="2231" y="16184"/>
                    </a:cubicBezTo>
                    <a:close/>
                    <a:moveTo>
                      <a:pt x="2231" y="16184"/>
                    </a:moveTo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5" name="AutoShape 176"/>
              <p:cNvSpPr>
                <a:spLocks/>
              </p:cNvSpPr>
              <p:nvPr/>
            </p:nvSpPr>
            <p:spPr bwMode="auto">
              <a:xfrm>
                <a:off x="3409156" y="4699000"/>
                <a:ext cx="341313" cy="28892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2765"/>
                    </a:moveTo>
                    <a:cubicBezTo>
                      <a:pt x="21600" y="5716"/>
                      <a:pt x="16765" y="0"/>
                      <a:pt x="10800" y="0"/>
                    </a:cubicBezTo>
                    <a:cubicBezTo>
                      <a:pt x="4835" y="0"/>
                      <a:pt x="0" y="5716"/>
                      <a:pt x="0" y="12765"/>
                    </a:cubicBezTo>
                    <a:cubicBezTo>
                      <a:pt x="0" y="16197"/>
                      <a:pt x="1152" y="19306"/>
                      <a:pt x="3018" y="21600"/>
                    </a:cubicBezTo>
                    <a:lnTo>
                      <a:pt x="18584" y="21600"/>
                    </a:lnTo>
                    <a:cubicBezTo>
                      <a:pt x="20448" y="19306"/>
                      <a:pt x="21600" y="16197"/>
                      <a:pt x="21600" y="12765"/>
                    </a:cubicBezTo>
                    <a:close/>
                    <a:moveTo>
                      <a:pt x="21600" y="12765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6" name="AutoShape 177"/>
              <p:cNvSpPr>
                <a:spLocks/>
              </p:cNvSpPr>
              <p:nvPr/>
            </p:nvSpPr>
            <p:spPr bwMode="auto">
              <a:xfrm>
                <a:off x="3370215" y="4662487"/>
                <a:ext cx="414338" cy="32543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802" y="13755"/>
                    </a:moveTo>
                    <a:cubicBezTo>
                      <a:pt x="3802" y="8840"/>
                      <a:pt x="6941" y="4842"/>
                      <a:pt x="10800" y="4842"/>
                    </a:cubicBezTo>
                    <a:cubicBezTo>
                      <a:pt x="14659" y="4842"/>
                      <a:pt x="17798" y="8840"/>
                      <a:pt x="17798" y="13755"/>
                    </a:cubicBezTo>
                    <a:cubicBezTo>
                      <a:pt x="17798" y="17142"/>
                      <a:pt x="16306" y="20093"/>
                      <a:pt x="14115" y="21600"/>
                    </a:cubicBezTo>
                    <a:lnTo>
                      <a:pt x="19659" y="21600"/>
                    </a:lnTo>
                    <a:cubicBezTo>
                      <a:pt x="20879" y="19373"/>
                      <a:pt x="21600" y="16671"/>
                      <a:pt x="21600" y="13755"/>
                    </a:cubicBezTo>
                    <a:cubicBezTo>
                      <a:pt x="21600" y="6170"/>
                      <a:pt x="16755" y="0"/>
                      <a:pt x="10800" y="0"/>
                    </a:cubicBezTo>
                    <a:cubicBezTo>
                      <a:pt x="4845" y="0"/>
                      <a:pt x="0" y="6170"/>
                      <a:pt x="0" y="13755"/>
                    </a:cubicBezTo>
                    <a:cubicBezTo>
                      <a:pt x="0" y="16671"/>
                      <a:pt x="721" y="19373"/>
                      <a:pt x="1941" y="21600"/>
                    </a:cubicBezTo>
                    <a:lnTo>
                      <a:pt x="7484" y="21600"/>
                    </a:lnTo>
                    <a:cubicBezTo>
                      <a:pt x="5294" y="20093"/>
                      <a:pt x="3802" y="17142"/>
                      <a:pt x="3802" y="13755"/>
                    </a:cubicBezTo>
                    <a:close/>
                    <a:moveTo>
                      <a:pt x="3802" y="13755"/>
                    </a:moveTo>
                  </a:path>
                </a:pathLst>
              </a:custGeom>
              <a:solidFill>
                <a:srgbClr val="BABC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7" name="AutoShape 175"/>
              <p:cNvSpPr>
                <a:spLocks/>
              </p:cNvSpPr>
              <p:nvPr/>
            </p:nvSpPr>
            <p:spPr bwMode="auto">
              <a:xfrm>
                <a:off x="3296864" y="4589462"/>
                <a:ext cx="563142" cy="398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2" y="15192"/>
                    </a:moveTo>
                    <a:cubicBezTo>
                      <a:pt x="2812" y="8996"/>
                      <a:pt x="6395" y="3955"/>
                      <a:pt x="10800" y="3955"/>
                    </a:cubicBezTo>
                    <a:cubicBezTo>
                      <a:pt x="15204" y="3955"/>
                      <a:pt x="18788" y="8996"/>
                      <a:pt x="18788" y="15192"/>
                    </a:cubicBezTo>
                    <a:cubicBezTo>
                      <a:pt x="18788" y="17574"/>
                      <a:pt x="18255" y="19780"/>
                      <a:pt x="17353" y="21600"/>
                    </a:cubicBezTo>
                    <a:lnTo>
                      <a:pt x="20589" y="21600"/>
                    </a:lnTo>
                    <a:cubicBezTo>
                      <a:pt x="21236" y="19651"/>
                      <a:pt x="21600" y="17481"/>
                      <a:pt x="21600" y="15192"/>
                    </a:cubicBezTo>
                    <a:cubicBezTo>
                      <a:pt x="21600" y="6815"/>
                      <a:pt x="16755" y="0"/>
                      <a:pt x="10800" y="0"/>
                    </a:cubicBezTo>
                    <a:cubicBezTo>
                      <a:pt x="4845" y="0"/>
                      <a:pt x="0" y="6815"/>
                      <a:pt x="0" y="15192"/>
                    </a:cubicBezTo>
                    <a:cubicBezTo>
                      <a:pt x="0" y="17481"/>
                      <a:pt x="364" y="19651"/>
                      <a:pt x="1011" y="21600"/>
                    </a:cubicBezTo>
                    <a:lnTo>
                      <a:pt x="4247" y="21600"/>
                    </a:lnTo>
                    <a:cubicBezTo>
                      <a:pt x="3344" y="19780"/>
                      <a:pt x="2812" y="17574"/>
                      <a:pt x="2812" y="15192"/>
                    </a:cubicBezTo>
                    <a:close/>
                    <a:moveTo>
                      <a:pt x="2812" y="15192"/>
                    </a:moveTo>
                  </a:path>
                </a:pathLst>
              </a:custGeom>
              <a:solidFill>
                <a:srgbClr val="9193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8" name="AutoShape 178"/>
              <p:cNvSpPr>
                <a:spLocks/>
              </p:cNvSpPr>
              <p:nvPr/>
            </p:nvSpPr>
            <p:spPr bwMode="auto">
              <a:xfrm>
                <a:off x="3479800" y="4305300"/>
                <a:ext cx="917575" cy="68262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91" y="14525"/>
                    </a:moveTo>
                    <a:cubicBezTo>
                      <a:pt x="1791" y="7844"/>
                      <a:pt x="5832" y="2410"/>
                      <a:pt x="10799" y="2410"/>
                    </a:cubicBezTo>
                    <a:cubicBezTo>
                      <a:pt x="15767" y="2410"/>
                      <a:pt x="19808" y="7844"/>
                      <a:pt x="19808" y="14525"/>
                    </a:cubicBezTo>
                    <a:cubicBezTo>
                      <a:pt x="19808" y="17164"/>
                      <a:pt x="19175" y="19608"/>
                      <a:pt x="18106" y="21600"/>
                    </a:cubicBezTo>
                    <a:lnTo>
                      <a:pt x="20227" y="21600"/>
                    </a:lnTo>
                    <a:cubicBezTo>
                      <a:pt x="21100" y="19505"/>
                      <a:pt x="21600" y="17092"/>
                      <a:pt x="21600" y="14525"/>
                    </a:cubicBezTo>
                    <a:cubicBezTo>
                      <a:pt x="21600" y="6516"/>
                      <a:pt x="16755" y="0"/>
                      <a:pt x="10800" y="0"/>
                    </a:cubicBezTo>
                    <a:cubicBezTo>
                      <a:pt x="4845" y="0"/>
                      <a:pt x="0" y="6516"/>
                      <a:pt x="0" y="14525"/>
                    </a:cubicBezTo>
                    <a:cubicBezTo>
                      <a:pt x="0" y="17093"/>
                      <a:pt x="500" y="19505"/>
                      <a:pt x="1373" y="21600"/>
                    </a:cubicBezTo>
                    <a:lnTo>
                      <a:pt x="3494" y="21600"/>
                    </a:lnTo>
                    <a:cubicBezTo>
                      <a:pt x="2424" y="19608"/>
                      <a:pt x="1791" y="17164"/>
                      <a:pt x="1791" y="14525"/>
                    </a:cubicBezTo>
                    <a:close/>
                    <a:moveTo>
                      <a:pt x="1791" y="14525"/>
                    </a:moveTo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9" name="AutoShape 179"/>
              <p:cNvSpPr>
                <a:spLocks/>
              </p:cNvSpPr>
              <p:nvPr/>
            </p:nvSpPr>
            <p:spPr bwMode="auto">
              <a:xfrm>
                <a:off x="3552825" y="4378325"/>
                <a:ext cx="771525" cy="6096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1" y="13676"/>
                    </a:moveTo>
                    <a:cubicBezTo>
                      <a:pt x="2131" y="7623"/>
                      <a:pt x="6019" y="2699"/>
                      <a:pt x="10800" y="2699"/>
                    </a:cubicBezTo>
                    <a:cubicBezTo>
                      <a:pt x="15580" y="2699"/>
                      <a:pt x="19469" y="7623"/>
                      <a:pt x="19469" y="13676"/>
                    </a:cubicBezTo>
                    <a:cubicBezTo>
                      <a:pt x="19469" y="16788"/>
                      <a:pt x="18439" y="19600"/>
                      <a:pt x="16791" y="21600"/>
                    </a:cubicBezTo>
                    <a:lnTo>
                      <a:pt x="19595" y="21600"/>
                    </a:lnTo>
                    <a:cubicBezTo>
                      <a:pt x="20855" y="19363"/>
                      <a:pt x="21600" y="16628"/>
                      <a:pt x="21600" y="13676"/>
                    </a:cubicBezTo>
                    <a:cubicBezTo>
                      <a:pt x="21600" y="6135"/>
                      <a:pt x="16755" y="0"/>
                      <a:pt x="10800" y="0"/>
                    </a:cubicBezTo>
                    <a:cubicBezTo>
                      <a:pt x="4844" y="0"/>
                      <a:pt x="0" y="6135"/>
                      <a:pt x="0" y="13676"/>
                    </a:cubicBezTo>
                    <a:cubicBezTo>
                      <a:pt x="0" y="16628"/>
                      <a:pt x="745" y="19363"/>
                      <a:pt x="2005" y="21600"/>
                    </a:cubicBezTo>
                    <a:lnTo>
                      <a:pt x="4809" y="21600"/>
                    </a:lnTo>
                    <a:cubicBezTo>
                      <a:pt x="3160" y="19600"/>
                      <a:pt x="2131" y="16788"/>
                      <a:pt x="2131" y="13676"/>
                    </a:cubicBezTo>
                    <a:close/>
                    <a:moveTo>
                      <a:pt x="2131" y="13676"/>
                    </a:moveTo>
                  </a:path>
                </a:pathLst>
              </a:custGeom>
              <a:solidFill>
                <a:srgbClr val="9193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0" name="AutoShape 180"/>
              <p:cNvSpPr>
                <a:spLocks/>
              </p:cNvSpPr>
              <p:nvPr/>
            </p:nvSpPr>
            <p:spPr bwMode="auto">
              <a:xfrm>
                <a:off x="3663950" y="4489450"/>
                <a:ext cx="549275" cy="4984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1908"/>
                    </a:moveTo>
                    <a:cubicBezTo>
                      <a:pt x="21600" y="5331"/>
                      <a:pt x="16765" y="0"/>
                      <a:pt x="10799" y="0"/>
                    </a:cubicBezTo>
                    <a:cubicBezTo>
                      <a:pt x="4834" y="0"/>
                      <a:pt x="0" y="5331"/>
                      <a:pt x="0" y="11908"/>
                    </a:cubicBezTo>
                    <a:cubicBezTo>
                      <a:pt x="0" y="15906"/>
                      <a:pt x="1787" y="19440"/>
                      <a:pt x="4526" y="21600"/>
                    </a:cubicBezTo>
                    <a:lnTo>
                      <a:pt x="17074" y="21600"/>
                    </a:lnTo>
                    <a:cubicBezTo>
                      <a:pt x="19813" y="19440"/>
                      <a:pt x="21600" y="15906"/>
                      <a:pt x="21600" y="11908"/>
                    </a:cubicBezTo>
                    <a:close/>
                    <a:moveTo>
                      <a:pt x="21600" y="11908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1" name="AutoShape 181"/>
              <p:cNvSpPr>
                <a:spLocks/>
              </p:cNvSpPr>
              <p:nvPr/>
            </p:nvSpPr>
            <p:spPr bwMode="auto">
              <a:xfrm>
                <a:off x="3625850" y="4451350"/>
                <a:ext cx="625475" cy="5365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629" y="12596"/>
                    </a:moveTo>
                    <a:cubicBezTo>
                      <a:pt x="2629" y="7341"/>
                      <a:pt x="6294" y="3066"/>
                      <a:pt x="10799" y="3066"/>
                    </a:cubicBezTo>
                    <a:cubicBezTo>
                      <a:pt x="15305" y="3066"/>
                      <a:pt x="18971" y="7341"/>
                      <a:pt x="18971" y="12596"/>
                    </a:cubicBezTo>
                    <a:cubicBezTo>
                      <a:pt x="18971" y="16766"/>
                      <a:pt x="16661" y="20310"/>
                      <a:pt x="13456" y="21600"/>
                    </a:cubicBezTo>
                    <a:lnTo>
                      <a:pt x="18343" y="21600"/>
                    </a:lnTo>
                    <a:cubicBezTo>
                      <a:pt x="20350" y="19311"/>
                      <a:pt x="21600" y="16121"/>
                      <a:pt x="21600" y="12596"/>
                    </a:cubicBezTo>
                    <a:cubicBezTo>
                      <a:pt x="21600" y="5651"/>
                      <a:pt x="16754" y="0"/>
                      <a:pt x="10799" y="0"/>
                    </a:cubicBezTo>
                    <a:cubicBezTo>
                      <a:pt x="4845" y="0"/>
                      <a:pt x="0" y="5651"/>
                      <a:pt x="0" y="12596"/>
                    </a:cubicBezTo>
                    <a:cubicBezTo>
                      <a:pt x="0" y="16121"/>
                      <a:pt x="1250" y="19311"/>
                      <a:pt x="3257" y="21600"/>
                    </a:cubicBezTo>
                    <a:lnTo>
                      <a:pt x="8143" y="21600"/>
                    </a:lnTo>
                    <a:cubicBezTo>
                      <a:pt x="4940" y="20310"/>
                      <a:pt x="2629" y="16766"/>
                      <a:pt x="2629" y="12596"/>
                    </a:cubicBezTo>
                    <a:close/>
                    <a:moveTo>
                      <a:pt x="2629" y="12596"/>
                    </a:moveTo>
                  </a:path>
                </a:pathLst>
              </a:custGeom>
              <a:solidFill>
                <a:srgbClr val="BABC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2" name="AutoShape 184"/>
              <p:cNvSpPr>
                <a:spLocks/>
              </p:cNvSpPr>
              <p:nvPr/>
            </p:nvSpPr>
            <p:spPr bwMode="auto">
              <a:xfrm>
                <a:off x="4000500" y="4699000"/>
                <a:ext cx="341313" cy="28892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2765"/>
                    </a:moveTo>
                    <a:cubicBezTo>
                      <a:pt x="21600" y="5716"/>
                      <a:pt x="16765" y="0"/>
                      <a:pt x="10800" y="0"/>
                    </a:cubicBezTo>
                    <a:cubicBezTo>
                      <a:pt x="4835" y="0"/>
                      <a:pt x="0" y="5716"/>
                      <a:pt x="0" y="12765"/>
                    </a:cubicBezTo>
                    <a:cubicBezTo>
                      <a:pt x="0" y="16197"/>
                      <a:pt x="1152" y="19306"/>
                      <a:pt x="3018" y="21600"/>
                    </a:cubicBezTo>
                    <a:lnTo>
                      <a:pt x="18584" y="21600"/>
                    </a:lnTo>
                    <a:cubicBezTo>
                      <a:pt x="20448" y="19306"/>
                      <a:pt x="21600" y="16197"/>
                      <a:pt x="21600" y="12765"/>
                    </a:cubicBezTo>
                    <a:close/>
                    <a:moveTo>
                      <a:pt x="21600" y="12765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3" name="AutoShape 185"/>
              <p:cNvSpPr>
                <a:spLocks/>
              </p:cNvSpPr>
              <p:nvPr/>
            </p:nvSpPr>
            <p:spPr bwMode="auto">
              <a:xfrm>
                <a:off x="3955629" y="4662487"/>
                <a:ext cx="418872" cy="32543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802" y="13755"/>
                    </a:moveTo>
                    <a:cubicBezTo>
                      <a:pt x="3802" y="8840"/>
                      <a:pt x="6941" y="4842"/>
                      <a:pt x="10800" y="4842"/>
                    </a:cubicBezTo>
                    <a:cubicBezTo>
                      <a:pt x="14659" y="4842"/>
                      <a:pt x="17798" y="8840"/>
                      <a:pt x="17798" y="13755"/>
                    </a:cubicBezTo>
                    <a:cubicBezTo>
                      <a:pt x="17798" y="17142"/>
                      <a:pt x="16306" y="20093"/>
                      <a:pt x="14115" y="21600"/>
                    </a:cubicBezTo>
                    <a:lnTo>
                      <a:pt x="19659" y="21600"/>
                    </a:lnTo>
                    <a:cubicBezTo>
                      <a:pt x="20879" y="19373"/>
                      <a:pt x="21600" y="16671"/>
                      <a:pt x="21600" y="13755"/>
                    </a:cubicBezTo>
                    <a:cubicBezTo>
                      <a:pt x="21600" y="6170"/>
                      <a:pt x="16755" y="0"/>
                      <a:pt x="10800" y="0"/>
                    </a:cubicBezTo>
                    <a:cubicBezTo>
                      <a:pt x="4845" y="0"/>
                      <a:pt x="0" y="6170"/>
                      <a:pt x="0" y="13755"/>
                    </a:cubicBezTo>
                    <a:cubicBezTo>
                      <a:pt x="0" y="16671"/>
                      <a:pt x="722" y="19373"/>
                      <a:pt x="1941" y="21600"/>
                    </a:cubicBezTo>
                    <a:lnTo>
                      <a:pt x="7484" y="21600"/>
                    </a:lnTo>
                    <a:cubicBezTo>
                      <a:pt x="5294" y="20093"/>
                      <a:pt x="3802" y="17142"/>
                      <a:pt x="3802" y="13755"/>
                    </a:cubicBezTo>
                    <a:close/>
                    <a:moveTo>
                      <a:pt x="3802" y="13755"/>
                    </a:moveTo>
                  </a:path>
                </a:pathLst>
              </a:custGeom>
              <a:solidFill>
                <a:srgbClr val="BABC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4" name="AutoShape 183"/>
              <p:cNvSpPr>
                <a:spLocks/>
              </p:cNvSpPr>
              <p:nvPr/>
            </p:nvSpPr>
            <p:spPr bwMode="auto">
              <a:xfrm>
                <a:off x="3882604" y="4589462"/>
                <a:ext cx="563497" cy="398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2" y="15192"/>
                    </a:moveTo>
                    <a:cubicBezTo>
                      <a:pt x="2812" y="8996"/>
                      <a:pt x="6395" y="3955"/>
                      <a:pt x="10800" y="3955"/>
                    </a:cubicBezTo>
                    <a:cubicBezTo>
                      <a:pt x="15204" y="3955"/>
                      <a:pt x="18788" y="8996"/>
                      <a:pt x="18788" y="15192"/>
                    </a:cubicBezTo>
                    <a:cubicBezTo>
                      <a:pt x="18788" y="17574"/>
                      <a:pt x="18255" y="19780"/>
                      <a:pt x="17353" y="21600"/>
                    </a:cubicBezTo>
                    <a:lnTo>
                      <a:pt x="20589" y="21600"/>
                    </a:lnTo>
                    <a:cubicBezTo>
                      <a:pt x="21236" y="19651"/>
                      <a:pt x="21600" y="17481"/>
                      <a:pt x="21600" y="15192"/>
                    </a:cubicBezTo>
                    <a:cubicBezTo>
                      <a:pt x="21600" y="6815"/>
                      <a:pt x="16755" y="0"/>
                      <a:pt x="10800" y="0"/>
                    </a:cubicBezTo>
                    <a:cubicBezTo>
                      <a:pt x="4845" y="0"/>
                      <a:pt x="0" y="6815"/>
                      <a:pt x="0" y="15192"/>
                    </a:cubicBezTo>
                    <a:cubicBezTo>
                      <a:pt x="0" y="17481"/>
                      <a:pt x="364" y="19651"/>
                      <a:pt x="1011" y="21600"/>
                    </a:cubicBezTo>
                    <a:lnTo>
                      <a:pt x="4247" y="21600"/>
                    </a:lnTo>
                    <a:cubicBezTo>
                      <a:pt x="3344" y="19780"/>
                      <a:pt x="2812" y="17574"/>
                      <a:pt x="2812" y="15192"/>
                    </a:cubicBezTo>
                    <a:close/>
                    <a:moveTo>
                      <a:pt x="2812" y="15192"/>
                    </a:moveTo>
                  </a:path>
                </a:pathLst>
              </a:custGeom>
              <a:solidFill>
                <a:srgbClr val="9193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5" name="AutoShape 182"/>
              <p:cNvSpPr>
                <a:spLocks/>
              </p:cNvSpPr>
              <p:nvPr/>
            </p:nvSpPr>
            <p:spPr bwMode="auto">
              <a:xfrm>
                <a:off x="3810000" y="4516437"/>
                <a:ext cx="708025" cy="47148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31" y="16184"/>
                    </a:moveTo>
                    <a:cubicBezTo>
                      <a:pt x="2231" y="9103"/>
                      <a:pt x="6075" y="3343"/>
                      <a:pt x="10800" y="3343"/>
                    </a:cubicBezTo>
                    <a:cubicBezTo>
                      <a:pt x="15525" y="3343"/>
                      <a:pt x="19369" y="9103"/>
                      <a:pt x="19369" y="16184"/>
                    </a:cubicBezTo>
                    <a:cubicBezTo>
                      <a:pt x="19369" y="18118"/>
                      <a:pt x="19080" y="19953"/>
                      <a:pt x="18567" y="21600"/>
                    </a:cubicBezTo>
                    <a:lnTo>
                      <a:pt x="20976" y="21600"/>
                    </a:lnTo>
                    <a:cubicBezTo>
                      <a:pt x="21379" y="19905"/>
                      <a:pt x="21600" y="18083"/>
                      <a:pt x="21600" y="16184"/>
                    </a:cubicBezTo>
                    <a:cubicBezTo>
                      <a:pt x="21600" y="7260"/>
                      <a:pt x="16755" y="0"/>
                      <a:pt x="10800" y="0"/>
                    </a:cubicBezTo>
                    <a:cubicBezTo>
                      <a:pt x="4845" y="0"/>
                      <a:pt x="0" y="7260"/>
                      <a:pt x="0" y="16184"/>
                    </a:cubicBezTo>
                    <a:cubicBezTo>
                      <a:pt x="0" y="18083"/>
                      <a:pt x="221" y="19905"/>
                      <a:pt x="624" y="21600"/>
                    </a:cubicBezTo>
                    <a:lnTo>
                      <a:pt x="3033" y="21600"/>
                    </a:lnTo>
                    <a:cubicBezTo>
                      <a:pt x="2519" y="19953"/>
                      <a:pt x="2231" y="18118"/>
                      <a:pt x="2231" y="16184"/>
                    </a:cubicBezTo>
                    <a:close/>
                    <a:moveTo>
                      <a:pt x="2231" y="16184"/>
                    </a:moveTo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48" name="TextBox 14"/>
            <p:cNvSpPr txBox="1"/>
            <p:nvPr/>
          </p:nvSpPr>
          <p:spPr>
            <a:xfrm>
              <a:off x="3220613" y="4955573"/>
              <a:ext cx="26609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/>
                <a:t>Cloud</a:t>
              </a:r>
              <a:r>
                <a:rPr lang="en-US" sz="500" dirty="0"/>
                <a:t> </a:t>
              </a:r>
              <a:endParaRPr lang="en-US" sz="500" dirty="0" smtClean="0"/>
            </a:p>
            <a:p>
              <a:pPr algn="ctr"/>
              <a:r>
                <a:rPr lang="en-US" sz="500" dirty="0" smtClean="0"/>
                <a:t>App (HR)</a:t>
              </a:r>
            </a:p>
          </p:txBody>
        </p:sp>
        <p:sp>
          <p:nvSpPr>
            <p:cNvPr id="849" name="TextBox 17"/>
            <p:cNvSpPr txBox="1"/>
            <p:nvPr/>
          </p:nvSpPr>
          <p:spPr>
            <a:xfrm>
              <a:off x="3219811" y="5481436"/>
              <a:ext cx="267702" cy="769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/>
                <a:t>POS App</a:t>
              </a:r>
              <a:endParaRPr lang="en-US" sz="500" dirty="0"/>
            </a:p>
          </p:txBody>
        </p:sp>
        <p:sp>
          <p:nvSpPr>
            <p:cNvPr id="850" name="TextBox 20"/>
            <p:cNvSpPr txBox="1"/>
            <p:nvPr/>
          </p:nvSpPr>
          <p:spPr>
            <a:xfrm>
              <a:off x="3280725" y="3944136"/>
              <a:ext cx="145874" cy="769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/>
                <a:t>CRM</a:t>
              </a:r>
            </a:p>
          </p:txBody>
        </p:sp>
        <p:sp>
          <p:nvSpPr>
            <p:cNvPr id="851" name="TextBox 23"/>
            <p:cNvSpPr txBox="1"/>
            <p:nvPr/>
          </p:nvSpPr>
          <p:spPr>
            <a:xfrm>
              <a:off x="3229429" y="4499238"/>
              <a:ext cx="248466" cy="769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/>
                <a:t>Planning</a:t>
              </a:r>
            </a:p>
          </p:txBody>
        </p:sp>
        <p:sp>
          <p:nvSpPr>
            <p:cNvPr id="852" name="TextBox 26"/>
            <p:cNvSpPr txBox="1"/>
            <p:nvPr/>
          </p:nvSpPr>
          <p:spPr>
            <a:xfrm>
              <a:off x="5321100" y="3963186"/>
              <a:ext cx="386185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/>
                <a:t>Master Data</a:t>
              </a:r>
              <a:endParaRPr lang="en-US" sz="500" dirty="0"/>
            </a:p>
          </p:txBody>
        </p:sp>
        <p:sp>
          <p:nvSpPr>
            <p:cNvPr id="853" name="TextBox 29"/>
            <p:cNvSpPr txBox="1"/>
            <p:nvPr/>
          </p:nvSpPr>
          <p:spPr>
            <a:xfrm>
              <a:off x="5341962" y="4981451"/>
              <a:ext cx="3254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/>
                <a:t>Data</a:t>
              </a:r>
            </a:p>
            <a:p>
              <a:pPr algn="ctr"/>
              <a:r>
                <a:rPr lang="en-US" sz="500" dirty="0" smtClean="0"/>
                <a:t>Warehouse</a:t>
              </a:r>
              <a:endParaRPr lang="en-US" sz="500" dirty="0"/>
            </a:p>
          </p:txBody>
        </p:sp>
        <p:sp>
          <p:nvSpPr>
            <p:cNvPr id="854" name="TextBox 32"/>
            <p:cNvSpPr txBox="1"/>
            <p:nvPr/>
          </p:nvSpPr>
          <p:spPr>
            <a:xfrm>
              <a:off x="5355588" y="4456108"/>
              <a:ext cx="298159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/>
                <a:t>Big Data</a:t>
              </a:r>
            </a:p>
            <a:p>
              <a:pPr algn="ctr"/>
              <a:r>
                <a:rPr lang="en-US" sz="500" dirty="0" smtClean="0"/>
                <a:t>(Analytics)</a:t>
              </a:r>
              <a:endParaRPr lang="en-US" sz="500" dirty="0"/>
            </a:p>
          </p:txBody>
        </p:sp>
        <p:sp>
          <p:nvSpPr>
            <p:cNvPr id="855" name="TextBox 35"/>
            <p:cNvSpPr txBox="1"/>
            <p:nvPr/>
          </p:nvSpPr>
          <p:spPr>
            <a:xfrm>
              <a:off x="5391655" y="5498688"/>
              <a:ext cx="226024" cy="769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/>
                <a:t>Finance</a:t>
              </a:r>
            </a:p>
          </p:txBody>
        </p:sp>
        <p:grpSp>
          <p:nvGrpSpPr>
            <p:cNvPr id="861" name="Group 860"/>
            <p:cNvGrpSpPr/>
            <p:nvPr/>
          </p:nvGrpSpPr>
          <p:grpSpPr>
            <a:xfrm>
              <a:off x="5375056" y="3710292"/>
              <a:ext cx="278272" cy="220825"/>
              <a:chOff x="5341416" y="3033713"/>
              <a:chExt cx="278272" cy="220825"/>
            </a:xfrm>
          </p:grpSpPr>
          <p:grpSp>
            <p:nvGrpSpPr>
              <p:cNvPr id="691" name="Group 690"/>
              <p:cNvGrpSpPr/>
              <p:nvPr/>
            </p:nvGrpSpPr>
            <p:grpSpPr bwMode="gray">
              <a:xfrm flipH="1">
                <a:off x="5435307" y="3101408"/>
                <a:ext cx="83630" cy="85038"/>
                <a:chOff x="3492500" y="3251200"/>
                <a:chExt cx="814388" cy="709789"/>
              </a:xfrm>
            </p:grpSpPr>
            <p:sp>
              <p:nvSpPr>
                <p:cNvPr id="692" name="AutoShape 15"/>
                <p:cNvSpPr>
                  <a:spLocks/>
                </p:cNvSpPr>
                <p:nvPr/>
              </p:nvSpPr>
              <p:spPr bwMode="gray">
                <a:xfrm>
                  <a:off x="3492500" y="3390900"/>
                  <a:ext cx="812800" cy="4318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693" name="AutoShape 16"/>
                <p:cNvSpPr>
                  <a:spLocks/>
                </p:cNvSpPr>
                <p:nvPr/>
              </p:nvSpPr>
              <p:spPr bwMode="gray">
                <a:xfrm>
                  <a:off x="34925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13653"/>
                      </a:moveTo>
                      <a:lnTo>
                        <a:pt x="0" y="21600"/>
                      </a:lnTo>
                      <a:cubicBezTo>
                        <a:pt x="0" y="14162"/>
                        <a:pt x="7632" y="6962"/>
                        <a:pt x="21600" y="0"/>
                      </a:cubicBezTo>
                      <a:cubicBezTo>
                        <a:pt x="8275" y="4133"/>
                        <a:pt x="0" y="8726"/>
                        <a:pt x="0" y="13653"/>
                      </a:cubicBezTo>
                      <a:close/>
                      <a:moveTo>
                        <a:pt x="0" y="13653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694" name="AutoShape 17"/>
                <p:cNvSpPr>
                  <a:spLocks/>
                </p:cNvSpPr>
                <p:nvPr/>
              </p:nvSpPr>
              <p:spPr bwMode="gray">
                <a:xfrm>
                  <a:off x="43053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13971" y="6961"/>
                        <a:pt x="21600" y="14177"/>
                        <a:pt x="21600" y="21600"/>
                      </a:cubicBezTo>
                      <a:lnTo>
                        <a:pt x="21600" y="13653"/>
                      </a:lnTo>
                      <a:cubicBezTo>
                        <a:pt x="21600" y="8726"/>
                        <a:pt x="13434" y="4133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695" name="AutoShape 18"/>
                <p:cNvSpPr>
                  <a:spLocks/>
                </p:cNvSpPr>
                <p:nvPr/>
              </p:nvSpPr>
              <p:spPr bwMode="gray">
                <a:xfrm>
                  <a:off x="3492500" y="3251200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696" name="AutoShape 19"/>
                <p:cNvSpPr>
                  <a:spLocks/>
                </p:cNvSpPr>
                <p:nvPr/>
              </p:nvSpPr>
              <p:spPr bwMode="gray">
                <a:xfrm>
                  <a:off x="3492500" y="3681589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697" name="Group 696"/>
              <p:cNvGrpSpPr/>
              <p:nvPr/>
            </p:nvGrpSpPr>
            <p:grpSpPr bwMode="gray">
              <a:xfrm flipH="1">
                <a:off x="5341416" y="3033713"/>
                <a:ext cx="59606" cy="60609"/>
                <a:chOff x="3492500" y="3251200"/>
                <a:chExt cx="814388" cy="709789"/>
              </a:xfrm>
            </p:grpSpPr>
            <p:sp>
              <p:nvSpPr>
                <p:cNvPr id="698" name="AutoShape 15"/>
                <p:cNvSpPr>
                  <a:spLocks/>
                </p:cNvSpPr>
                <p:nvPr/>
              </p:nvSpPr>
              <p:spPr bwMode="gray">
                <a:xfrm>
                  <a:off x="3492500" y="3390900"/>
                  <a:ext cx="812800" cy="4318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699" name="AutoShape 16"/>
                <p:cNvSpPr>
                  <a:spLocks/>
                </p:cNvSpPr>
                <p:nvPr/>
              </p:nvSpPr>
              <p:spPr bwMode="gray">
                <a:xfrm>
                  <a:off x="34925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13653"/>
                      </a:moveTo>
                      <a:lnTo>
                        <a:pt x="0" y="21600"/>
                      </a:lnTo>
                      <a:cubicBezTo>
                        <a:pt x="0" y="14162"/>
                        <a:pt x="7632" y="6962"/>
                        <a:pt x="21600" y="0"/>
                      </a:cubicBezTo>
                      <a:cubicBezTo>
                        <a:pt x="8275" y="4133"/>
                        <a:pt x="0" y="8726"/>
                        <a:pt x="0" y="13653"/>
                      </a:cubicBezTo>
                      <a:close/>
                      <a:moveTo>
                        <a:pt x="0" y="13653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00" name="AutoShape 17"/>
                <p:cNvSpPr>
                  <a:spLocks/>
                </p:cNvSpPr>
                <p:nvPr/>
              </p:nvSpPr>
              <p:spPr bwMode="gray">
                <a:xfrm>
                  <a:off x="43053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13971" y="6961"/>
                        <a:pt x="21600" y="14177"/>
                        <a:pt x="21600" y="21600"/>
                      </a:cubicBezTo>
                      <a:lnTo>
                        <a:pt x="21600" y="13653"/>
                      </a:lnTo>
                      <a:cubicBezTo>
                        <a:pt x="21600" y="8726"/>
                        <a:pt x="13434" y="4133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01" name="AutoShape 18"/>
                <p:cNvSpPr>
                  <a:spLocks/>
                </p:cNvSpPr>
                <p:nvPr/>
              </p:nvSpPr>
              <p:spPr bwMode="gray">
                <a:xfrm>
                  <a:off x="3492500" y="3251200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02" name="AutoShape 19"/>
                <p:cNvSpPr>
                  <a:spLocks/>
                </p:cNvSpPr>
                <p:nvPr/>
              </p:nvSpPr>
              <p:spPr bwMode="gray">
                <a:xfrm>
                  <a:off x="3492500" y="3681589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3" name="Group 702"/>
              <p:cNvGrpSpPr/>
              <p:nvPr/>
            </p:nvGrpSpPr>
            <p:grpSpPr bwMode="gray">
              <a:xfrm flipH="1">
                <a:off x="5343391" y="3193929"/>
                <a:ext cx="59606" cy="60609"/>
                <a:chOff x="3492500" y="3251200"/>
                <a:chExt cx="814388" cy="709789"/>
              </a:xfrm>
            </p:grpSpPr>
            <p:sp>
              <p:nvSpPr>
                <p:cNvPr id="704" name="AutoShape 15"/>
                <p:cNvSpPr>
                  <a:spLocks/>
                </p:cNvSpPr>
                <p:nvPr/>
              </p:nvSpPr>
              <p:spPr bwMode="gray">
                <a:xfrm>
                  <a:off x="3492500" y="3390900"/>
                  <a:ext cx="812800" cy="4318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05" name="AutoShape 16"/>
                <p:cNvSpPr>
                  <a:spLocks/>
                </p:cNvSpPr>
                <p:nvPr/>
              </p:nvSpPr>
              <p:spPr bwMode="gray">
                <a:xfrm>
                  <a:off x="34925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13653"/>
                      </a:moveTo>
                      <a:lnTo>
                        <a:pt x="0" y="21600"/>
                      </a:lnTo>
                      <a:cubicBezTo>
                        <a:pt x="0" y="14162"/>
                        <a:pt x="7632" y="6962"/>
                        <a:pt x="21600" y="0"/>
                      </a:cubicBezTo>
                      <a:cubicBezTo>
                        <a:pt x="8275" y="4133"/>
                        <a:pt x="0" y="8726"/>
                        <a:pt x="0" y="13653"/>
                      </a:cubicBezTo>
                      <a:close/>
                      <a:moveTo>
                        <a:pt x="0" y="13653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06" name="AutoShape 17"/>
                <p:cNvSpPr>
                  <a:spLocks/>
                </p:cNvSpPr>
                <p:nvPr/>
              </p:nvSpPr>
              <p:spPr bwMode="gray">
                <a:xfrm>
                  <a:off x="43053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13971" y="6961"/>
                        <a:pt x="21600" y="14177"/>
                        <a:pt x="21600" y="21600"/>
                      </a:cubicBezTo>
                      <a:lnTo>
                        <a:pt x="21600" y="13653"/>
                      </a:lnTo>
                      <a:cubicBezTo>
                        <a:pt x="21600" y="8726"/>
                        <a:pt x="13434" y="4133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07" name="AutoShape 18"/>
                <p:cNvSpPr>
                  <a:spLocks/>
                </p:cNvSpPr>
                <p:nvPr/>
              </p:nvSpPr>
              <p:spPr bwMode="gray">
                <a:xfrm>
                  <a:off x="3492500" y="3251200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08" name="AutoShape 19"/>
                <p:cNvSpPr>
                  <a:spLocks/>
                </p:cNvSpPr>
                <p:nvPr/>
              </p:nvSpPr>
              <p:spPr bwMode="gray">
                <a:xfrm>
                  <a:off x="3492500" y="3681589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9" name="Group 708"/>
              <p:cNvGrpSpPr/>
              <p:nvPr/>
            </p:nvGrpSpPr>
            <p:grpSpPr bwMode="gray">
              <a:xfrm flipH="1">
                <a:off x="5560082" y="3033713"/>
                <a:ext cx="59606" cy="60609"/>
                <a:chOff x="3492500" y="3251200"/>
                <a:chExt cx="814388" cy="709789"/>
              </a:xfrm>
            </p:grpSpPr>
            <p:sp>
              <p:nvSpPr>
                <p:cNvPr id="710" name="AutoShape 15"/>
                <p:cNvSpPr>
                  <a:spLocks/>
                </p:cNvSpPr>
                <p:nvPr/>
              </p:nvSpPr>
              <p:spPr bwMode="gray">
                <a:xfrm>
                  <a:off x="3492500" y="3390900"/>
                  <a:ext cx="812800" cy="4318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11" name="AutoShape 16"/>
                <p:cNvSpPr>
                  <a:spLocks/>
                </p:cNvSpPr>
                <p:nvPr/>
              </p:nvSpPr>
              <p:spPr bwMode="gray">
                <a:xfrm>
                  <a:off x="34925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13653"/>
                      </a:moveTo>
                      <a:lnTo>
                        <a:pt x="0" y="21600"/>
                      </a:lnTo>
                      <a:cubicBezTo>
                        <a:pt x="0" y="14162"/>
                        <a:pt x="7632" y="6962"/>
                        <a:pt x="21600" y="0"/>
                      </a:cubicBezTo>
                      <a:cubicBezTo>
                        <a:pt x="8275" y="4133"/>
                        <a:pt x="0" y="8726"/>
                        <a:pt x="0" y="13653"/>
                      </a:cubicBezTo>
                      <a:close/>
                      <a:moveTo>
                        <a:pt x="0" y="13653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12" name="AutoShape 17"/>
                <p:cNvSpPr>
                  <a:spLocks/>
                </p:cNvSpPr>
                <p:nvPr/>
              </p:nvSpPr>
              <p:spPr bwMode="gray">
                <a:xfrm>
                  <a:off x="43053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13971" y="6961"/>
                        <a:pt x="21600" y="14177"/>
                        <a:pt x="21600" y="21600"/>
                      </a:cubicBezTo>
                      <a:lnTo>
                        <a:pt x="21600" y="13653"/>
                      </a:lnTo>
                      <a:cubicBezTo>
                        <a:pt x="21600" y="8726"/>
                        <a:pt x="13434" y="4133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13" name="AutoShape 18"/>
                <p:cNvSpPr>
                  <a:spLocks/>
                </p:cNvSpPr>
                <p:nvPr/>
              </p:nvSpPr>
              <p:spPr bwMode="gray">
                <a:xfrm>
                  <a:off x="3492500" y="3251200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14" name="AutoShape 19"/>
                <p:cNvSpPr>
                  <a:spLocks/>
                </p:cNvSpPr>
                <p:nvPr/>
              </p:nvSpPr>
              <p:spPr bwMode="gray">
                <a:xfrm>
                  <a:off x="3492500" y="3681589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15" name="Group 714"/>
              <p:cNvGrpSpPr/>
              <p:nvPr/>
            </p:nvGrpSpPr>
            <p:grpSpPr bwMode="gray">
              <a:xfrm flipH="1">
                <a:off x="5558107" y="3193929"/>
                <a:ext cx="59606" cy="60609"/>
                <a:chOff x="3492500" y="3251200"/>
                <a:chExt cx="814388" cy="709789"/>
              </a:xfrm>
            </p:grpSpPr>
            <p:sp>
              <p:nvSpPr>
                <p:cNvPr id="716" name="AutoShape 15"/>
                <p:cNvSpPr>
                  <a:spLocks/>
                </p:cNvSpPr>
                <p:nvPr/>
              </p:nvSpPr>
              <p:spPr bwMode="gray">
                <a:xfrm>
                  <a:off x="3492500" y="3390900"/>
                  <a:ext cx="812800" cy="4318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17" name="AutoShape 16"/>
                <p:cNvSpPr>
                  <a:spLocks/>
                </p:cNvSpPr>
                <p:nvPr/>
              </p:nvSpPr>
              <p:spPr bwMode="gray">
                <a:xfrm>
                  <a:off x="34925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13653"/>
                      </a:moveTo>
                      <a:lnTo>
                        <a:pt x="0" y="21600"/>
                      </a:lnTo>
                      <a:cubicBezTo>
                        <a:pt x="0" y="14162"/>
                        <a:pt x="7632" y="6962"/>
                        <a:pt x="21600" y="0"/>
                      </a:cubicBezTo>
                      <a:cubicBezTo>
                        <a:pt x="8275" y="4133"/>
                        <a:pt x="0" y="8726"/>
                        <a:pt x="0" y="13653"/>
                      </a:cubicBezTo>
                      <a:close/>
                      <a:moveTo>
                        <a:pt x="0" y="13653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18" name="AutoShape 17"/>
                <p:cNvSpPr>
                  <a:spLocks/>
                </p:cNvSpPr>
                <p:nvPr/>
              </p:nvSpPr>
              <p:spPr bwMode="gray">
                <a:xfrm>
                  <a:off x="4305300" y="3378200"/>
                  <a:ext cx="1588" cy="1587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13971" y="6961"/>
                        <a:pt x="21600" y="14177"/>
                        <a:pt x="21600" y="21600"/>
                      </a:cubicBezTo>
                      <a:lnTo>
                        <a:pt x="21600" y="13653"/>
                      </a:lnTo>
                      <a:cubicBezTo>
                        <a:pt x="21600" y="8726"/>
                        <a:pt x="13434" y="4133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234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19" name="AutoShape 18"/>
                <p:cNvSpPr>
                  <a:spLocks/>
                </p:cNvSpPr>
                <p:nvPr/>
              </p:nvSpPr>
              <p:spPr bwMode="gray">
                <a:xfrm>
                  <a:off x="3492500" y="3251200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  <p:sp>
              <p:nvSpPr>
                <p:cNvPr id="720" name="AutoShape 19"/>
                <p:cNvSpPr>
                  <a:spLocks/>
                </p:cNvSpPr>
                <p:nvPr/>
              </p:nvSpPr>
              <p:spPr bwMode="gray">
                <a:xfrm>
                  <a:off x="3492500" y="3681589"/>
                  <a:ext cx="812800" cy="279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21" name="Group 720"/>
              <p:cNvGrpSpPr/>
              <p:nvPr/>
            </p:nvGrpSpPr>
            <p:grpSpPr bwMode="gray">
              <a:xfrm rot="1947377">
                <a:off x="5399581" y="3087462"/>
                <a:ext cx="39219" cy="23531"/>
                <a:chOff x="4986337" y="4519613"/>
                <a:chExt cx="106017" cy="27432"/>
              </a:xfrm>
            </p:grpSpPr>
            <p:sp>
              <p:nvSpPr>
                <p:cNvPr id="722" name="Isosceles Triangle 721"/>
                <p:cNvSpPr/>
                <p:nvPr/>
              </p:nvSpPr>
              <p:spPr bwMode="gray">
                <a:xfrm rot="16200000" flipH="1">
                  <a:off x="4986337" y="4519613"/>
                  <a:ext cx="27432" cy="27432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3" name="Freeform 722"/>
                <p:cNvSpPr/>
                <p:nvPr/>
              </p:nvSpPr>
              <p:spPr bwMode="gray">
                <a:xfrm>
                  <a:off x="5007769" y="4533328"/>
                  <a:ext cx="66675" cy="0"/>
                </a:xfrm>
                <a:custGeom>
                  <a:avLst/>
                  <a:gdLst>
                    <a:gd name="connsiteX0" fmla="*/ 0 w 66675"/>
                    <a:gd name="connsiteY0" fmla="*/ 0 h 0"/>
                    <a:gd name="connsiteX1" fmla="*/ 66675 w 6667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6675">
                      <a:moveTo>
                        <a:pt x="0" y="0"/>
                      </a:moveTo>
                      <a:lnTo>
                        <a:pt x="66675" y="0"/>
                      </a:lnTo>
                    </a:path>
                  </a:pathLst>
                </a:cu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Freeform 723"/>
                <p:cNvSpPr/>
                <p:nvPr/>
              </p:nvSpPr>
              <p:spPr bwMode="gray">
                <a:xfrm>
                  <a:off x="5005388" y="4533328"/>
                  <a:ext cx="69056" cy="0"/>
                </a:xfrm>
                <a:custGeom>
                  <a:avLst/>
                  <a:gdLst>
                    <a:gd name="connsiteX0" fmla="*/ 0 w 69056"/>
                    <a:gd name="connsiteY0" fmla="*/ 0 h 0"/>
                    <a:gd name="connsiteX1" fmla="*/ 69056 w 69056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9056">
                      <a:moveTo>
                        <a:pt x="0" y="0"/>
                      </a:moveTo>
                      <a:lnTo>
                        <a:pt x="69056" y="0"/>
                      </a:lnTo>
                    </a:path>
                  </a:pathLst>
                </a:custGeom>
                <a:noFill/>
                <a:ln w="31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Isosceles Triangle 724"/>
                <p:cNvSpPr/>
                <p:nvPr/>
              </p:nvSpPr>
              <p:spPr bwMode="gray">
                <a:xfrm rot="5400000">
                  <a:off x="5064922" y="4519613"/>
                  <a:ext cx="27432" cy="27432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26" name="Group 725"/>
              <p:cNvGrpSpPr/>
              <p:nvPr/>
            </p:nvGrpSpPr>
            <p:grpSpPr bwMode="gray">
              <a:xfrm rot="19652623" flipH="1">
                <a:off x="5518050" y="3087461"/>
                <a:ext cx="39219" cy="23531"/>
                <a:chOff x="4986337" y="4519613"/>
                <a:chExt cx="106017" cy="27432"/>
              </a:xfrm>
            </p:grpSpPr>
            <p:sp>
              <p:nvSpPr>
                <p:cNvPr id="727" name="Isosceles Triangle 726"/>
                <p:cNvSpPr/>
                <p:nvPr/>
              </p:nvSpPr>
              <p:spPr bwMode="gray">
                <a:xfrm rot="16200000" flipH="1">
                  <a:off x="4986337" y="4519613"/>
                  <a:ext cx="27432" cy="27432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8" name="Freeform 727"/>
                <p:cNvSpPr/>
                <p:nvPr/>
              </p:nvSpPr>
              <p:spPr bwMode="gray">
                <a:xfrm>
                  <a:off x="5007769" y="4533328"/>
                  <a:ext cx="66675" cy="0"/>
                </a:xfrm>
                <a:custGeom>
                  <a:avLst/>
                  <a:gdLst>
                    <a:gd name="connsiteX0" fmla="*/ 0 w 66675"/>
                    <a:gd name="connsiteY0" fmla="*/ 0 h 0"/>
                    <a:gd name="connsiteX1" fmla="*/ 66675 w 6667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6675">
                      <a:moveTo>
                        <a:pt x="0" y="0"/>
                      </a:moveTo>
                      <a:lnTo>
                        <a:pt x="66675" y="0"/>
                      </a:lnTo>
                    </a:path>
                  </a:pathLst>
                </a:cu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Freeform 728"/>
                <p:cNvSpPr/>
                <p:nvPr/>
              </p:nvSpPr>
              <p:spPr bwMode="gray">
                <a:xfrm>
                  <a:off x="5005388" y="4533328"/>
                  <a:ext cx="69056" cy="0"/>
                </a:xfrm>
                <a:custGeom>
                  <a:avLst/>
                  <a:gdLst>
                    <a:gd name="connsiteX0" fmla="*/ 0 w 69056"/>
                    <a:gd name="connsiteY0" fmla="*/ 0 h 0"/>
                    <a:gd name="connsiteX1" fmla="*/ 69056 w 69056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9056">
                      <a:moveTo>
                        <a:pt x="0" y="0"/>
                      </a:moveTo>
                      <a:lnTo>
                        <a:pt x="69056" y="0"/>
                      </a:lnTo>
                    </a:path>
                  </a:pathLst>
                </a:custGeom>
                <a:noFill/>
                <a:ln w="31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Isosceles Triangle 729"/>
                <p:cNvSpPr/>
                <p:nvPr/>
              </p:nvSpPr>
              <p:spPr bwMode="gray">
                <a:xfrm rot="5400000">
                  <a:off x="5064922" y="4519613"/>
                  <a:ext cx="27432" cy="27432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31" name="Group 730"/>
              <p:cNvGrpSpPr/>
              <p:nvPr/>
            </p:nvGrpSpPr>
            <p:grpSpPr bwMode="gray">
              <a:xfrm rot="19652623" flipH="1">
                <a:off x="5399581" y="3177339"/>
                <a:ext cx="39219" cy="23531"/>
                <a:chOff x="4986337" y="4519613"/>
                <a:chExt cx="106017" cy="27432"/>
              </a:xfrm>
            </p:grpSpPr>
            <p:sp>
              <p:nvSpPr>
                <p:cNvPr id="732" name="Isosceles Triangle 731"/>
                <p:cNvSpPr/>
                <p:nvPr/>
              </p:nvSpPr>
              <p:spPr bwMode="gray">
                <a:xfrm rot="16200000" flipH="1">
                  <a:off x="4986337" y="4519613"/>
                  <a:ext cx="27432" cy="27432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3" name="Freeform 732"/>
                <p:cNvSpPr/>
                <p:nvPr/>
              </p:nvSpPr>
              <p:spPr bwMode="gray">
                <a:xfrm>
                  <a:off x="5007769" y="4533328"/>
                  <a:ext cx="66675" cy="0"/>
                </a:xfrm>
                <a:custGeom>
                  <a:avLst/>
                  <a:gdLst>
                    <a:gd name="connsiteX0" fmla="*/ 0 w 66675"/>
                    <a:gd name="connsiteY0" fmla="*/ 0 h 0"/>
                    <a:gd name="connsiteX1" fmla="*/ 66675 w 6667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6675">
                      <a:moveTo>
                        <a:pt x="0" y="0"/>
                      </a:moveTo>
                      <a:lnTo>
                        <a:pt x="66675" y="0"/>
                      </a:lnTo>
                    </a:path>
                  </a:pathLst>
                </a:cu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4" name="Freeform 733"/>
                <p:cNvSpPr/>
                <p:nvPr/>
              </p:nvSpPr>
              <p:spPr bwMode="gray">
                <a:xfrm>
                  <a:off x="5005388" y="4533328"/>
                  <a:ext cx="69056" cy="0"/>
                </a:xfrm>
                <a:custGeom>
                  <a:avLst/>
                  <a:gdLst>
                    <a:gd name="connsiteX0" fmla="*/ 0 w 69056"/>
                    <a:gd name="connsiteY0" fmla="*/ 0 h 0"/>
                    <a:gd name="connsiteX1" fmla="*/ 69056 w 69056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9056">
                      <a:moveTo>
                        <a:pt x="0" y="0"/>
                      </a:moveTo>
                      <a:lnTo>
                        <a:pt x="69056" y="0"/>
                      </a:lnTo>
                    </a:path>
                  </a:pathLst>
                </a:custGeom>
                <a:noFill/>
                <a:ln w="31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5" name="Isosceles Triangle 734"/>
                <p:cNvSpPr/>
                <p:nvPr/>
              </p:nvSpPr>
              <p:spPr bwMode="gray">
                <a:xfrm rot="5400000">
                  <a:off x="5064922" y="4519613"/>
                  <a:ext cx="27432" cy="27432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56" name="Group 855"/>
              <p:cNvGrpSpPr/>
              <p:nvPr/>
            </p:nvGrpSpPr>
            <p:grpSpPr bwMode="gray">
              <a:xfrm rot="1947377">
                <a:off x="5518050" y="3177339"/>
                <a:ext cx="39219" cy="23531"/>
                <a:chOff x="4986337" y="4519613"/>
                <a:chExt cx="106017" cy="27432"/>
              </a:xfrm>
            </p:grpSpPr>
            <p:sp>
              <p:nvSpPr>
                <p:cNvPr id="857" name="Isosceles Triangle 856"/>
                <p:cNvSpPr/>
                <p:nvPr/>
              </p:nvSpPr>
              <p:spPr bwMode="gray">
                <a:xfrm rot="16200000" flipH="1">
                  <a:off x="4986337" y="4519613"/>
                  <a:ext cx="27432" cy="27432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58" name="Freeform 857"/>
                <p:cNvSpPr/>
                <p:nvPr/>
              </p:nvSpPr>
              <p:spPr bwMode="gray">
                <a:xfrm>
                  <a:off x="5007769" y="4533328"/>
                  <a:ext cx="66675" cy="0"/>
                </a:xfrm>
                <a:custGeom>
                  <a:avLst/>
                  <a:gdLst>
                    <a:gd name="connsiteX0" fmla="*/ 0 w 66675"/>
                    <a:gd name="connsiteY0" fmla="*/ 0 h 0"/>
                    <a:gd name="connsiteX1" fmla="*/ 66675 w 6667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6675">
                      <a:moveTo>
                        <a:pt x="0" y="0"/>
                      </a:moveTo>
                      <a:lnTo>
                        <a:pt x="66675" y="0"/>
                      </a:lnTo>
                    </a:path>
                  </a:pathLst>
                </a:cu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9" name="Freeform 858"/>
                <p:cNvSpPr/>
                <p:nvPr/>
              </p:nvSpPr>
              <p:spPr bwMode="gray">
                <a:xfrm>
                  <a:off x="5005388" y="4533328"/>
                  <a:ext cx="69056" cy="0"/>
                </a:xfrm>
                <a:custGeom>
                  <a:avLst/>
                  <a:gdLst>
                    <a:gd name="connsiteX0" fmla="*/ 0 w 69056"/>
                    <a:gd name="connsiteY0" fmla="*/ 0 h 0"/>
                    <a:gd name="connsiteX1" fmla="*/ 69056 w 69056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9056">
                      <a:moveTo>
                        <a:pt x="0" y="0"/>
                      </a:moveTo>
                      <a:lnTo>
                        <a:pt x="69056" y="0"/>
                      </a:lnTo>
                    </a:path>
                  </a:pathLst>
                </a:custGeom>
                <a:noFill/>
                <a:ln w="31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0" name="Isosceles Triangle 859"/>
                <p:cNvSpPr/>
                <p:nvPr/>
              </p:nvSpPr>
              <p:spPr bwMode="gray">
                <a:xfrm rot="5400000">
                  <a:off x="5064922" y="4519613"/>
                  <a:ext cx="27432" cy="27432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  <p:pic>
          <p:nvPicPr>
            <p:cNvPr id="864" name="Picture 7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 flipH="1">
              <a:off x="5411484" y="4255267"/>
              <a:ext cx="212040" cy="189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5" name="Group 354"/>
          <p:cNvGrpSpPr/>
          <p:nvPr/>
        </p:nvGrpSpPr>
        <p:grpSpPr>
          <a:xfrm>
            <a:off x="3157775" y="5231118"/>
            <a:ext cx="186559" cy="186559"/>
            <a:chOff x="838200" y="5664200"/>
            <a:chExt cx="982663" cy="982663"/>
          </a:xfrm>
        </p:grpSpPr>
        <p:sp>
          <p:nvSpPr>
            <p:cNvPr id="356" name="AutoShape 82"/>
            <p:cNvSpPr>
              <a:spLocks/>
            </p:cNvSpPr>
            <p:nvPr/>
          </p:nvSpPr>
          <p:spPr bwMode="auto">
            <a:xfrm>
              <a:off x="1066800" y="5664200"/>
              <a:ext cx="754063" cy="754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945" y="0"/>
                  </a:moveTo>
                  <a:lnTo>
                    <a:pt x="655" y="0"/>
                  </a:lnTo>
                  <a:cubicBezTo>
                    <a:pt x="293" y="0"/>
                    <a:pt x="0" y="293"/>
                    <a:pt x="0" y="655"/>
                  </a:cubicBezTo>
                  <a:lnTo>
                    <a:pt x="0" y="20945"/>
                  </a:lnTo>
                  <a:cubicBezTo>
                    <a:pt x="0" y="21307"/>
                    <a:pt x="293" y="21600"/>
                    <a:pt x="655" y="21600"/>
                  </a:cubicBezTo>
                  <a:lnTo>
                    <a:pt x="20945" y="21600"/>
                  </a:lnTo>
                  <a:cubicBezTo>
                    <a:pt x="21307" y="21600"/>
                    <a:pt x="21600" y="21307"/>
                    <a:pt x="21600" y="20945"/>
                  </a:cubicBezTo>
                  <a:lnTo>
                    <a:pt x="21600" y="655"/>
                  </a:lnTo>
                  <a:cubicBezTo>
                    <a:pt x="21600" y="293"/>
                    <a:pt x="21307" y="0"/>
                    <a:pt x="20945" y="0"/>
                  </a:cubicBezTo>
                  <a:close/>
                  <a:moveTo>
                    <a:pt x="20945" y="0"/>
                  </a:move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357" name="AutoShape 83"/>
            <p:cNvSpPr>
              <a:spLocks/>
            </p:cNvSpPr>
            <p:nvPr/>
          </p:nvSpPr>
          <p:spPr bwMode="auto">
            <a:xfrm>
              <a:off x="952500" y="5778500"/>
              <a:ext cx="754063" cy="754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945" y="0"/>
                  </a:moveTo>
                  <a:lnTo>
                    <a:pt x="655" y="0"/>
                  </a:lnTo>
                  <a:cubicBezTo>
                    <a:pt x="293" y="0"/>
                    <a:pt x="0" y="293"/>
                    <a:pt x="0" y="655"/>
                  </a:cubicBezTo>
                  <a:lnTo>
                    <a:pt x="0" y="20945"/>
                  </a:lnTo>
                  <a:cubicBezTo>
                    <a:pt x="0" y="21307"/>
                    <a:pt x="293" y="21600"/>
                    <a:pt x="655" y="21600"/>
                  </a:cubicBezTo>
                  <a:lnTo>
                    <a:pt x="20945" y="21600"/>
                  </a:lnTo>
                  <a:cubicBezTo>
                    <a:pt x="21307" y="21600"/>
                    <a:pt x="21600" y="21307"/>
                    <a:pt x="21600" y="20945"/>
                  </a:cubicBezTo>
                  <a:lnTo>
                    <a:pt x="21600" y="655"/>
                  </a:lnTo>
                  <a:cubicBezTo>
                    <a:pt x="21600" y="293"/>
                    <a:pt x="21307" y="0"/>
                    <a:pt x="20945" y="0"/>
                  </a:cubicBezTo>
                  <a:close/>
                  <a:moveTo>
                    <a:pt x="20945" y="0"/>
                  </a:moveTo>
                </a:path>
              </a:pathLst>
            </a:custGeom>
            <a:solidFill>
              <a:srgbClr val="6D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358" name="AutoShape 84"/>
            <p:cNvSpPr>
              <a:spLocks/>
            </p:cNvSpPr>
            <p:nvPr/>
          </p:nvSpPr>
          <p:spPr bwMode="auto">
            <a:xfrm>
              <a:off x="838200" y="5892800"/>
              <a:ext cx="754063" cy="754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945" y="0"/>
                  </a:moveTo>
                  <a:lnTo>
                    <a:pt x="655" y="0"/>
                  </a:lnTo>
                  <a:cubicBezTo>
                    <a:pt x="293" y="0"/>
                    <a:pt x="0" y="293"/>
                    <a:pt x="0" y="655"/>
                  </a:cubicBezTo>
                  <a:lnTo>
                    <a:pt x="0" y="20945"/>
                  </a:lnTo>
                  <a:cubicBezTo>
                    <a:pt x="0" y="21307"/>
                    <a:pt x="293" y="21600"/>
                    <a:pt x="655" y="21600"/>
                  </a:cubicBezTo>
                  <a:lnTo>
                    <a:pt x="20945" y="21600"/>
                  </a:lnTo>
                  <a:cubicBezTo>
                    <a:pt x="21307" y="21600"/>
                    <a:pt x="21600" y="21307"/>
                    <a:pt x="21600" y="20945"/>
                  </a:cubicBezTo>
                  <a:lnTo>
                    <a:pt x="21600" y="655"/>
                  </a:lnTo>
                  <a:cubicBezTo>
                    <a:pt x="21600" y="293"/>
                    <a:pt x="21307" y="0"/>
                    <a:pt x="20945" y="0"/>
                  </a:cubicBezTo>
                  <a:close/>
                  <a:moveTo>
                    <a:pt x="20945" y="0"/>
                  </a:moveTo>
                </a:path>
              </a:pathLst>
            </a:custGeom>
            <a:solidFill>
              <a:srgbClr val="BC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359" name="AutoShape 85"/>
            <p:cNvSpPr>
              <a:spLocks/>
            </p:cNvSpPr>
            <p:nvPr/>
          </p:nvSpPr>
          <p:spPr bwMode="auto">
            <a:xfrm>
              <a:off x="990600" y="6057900"/>
              <a:ext cx="433388" cy="461963"/>
            </a:xfrm>
            <a:custGeom>
              <a:avLst/>
              <a:gdLst/>
              <a:ahLst/>
              <a:cxnLst/>
              <a:rect l="0" t="0" r="r" b="b"/>
              <a:pathLst>
                <a:path w="21312" h="20938">
                  <a:moveTo>
                    <a:pt x="14030" y="10502"/>
                  </a:moveTo>
                  <a:lnTo>
                    <a:pt x="17331" y="7868"/>
                  </a:lnTo>
                  <a:cubicBezTo>
                    <a:pt x="18701" y="6775"/>
                    <a:pt x="18426" y="5420"/>
                    <a:pt x="16720" y="4858"/>
                  </a:cubicBezTo>
                  <a:lnTo>
                    <a:pt x="2525" y="170"/>
                  </a:lnTo>
                  <a:cubicBezTo>
                    <a:pt x="819" y="-393"/>
                    <a:pt x="-288" y="487"/>
                    <a:pt x="66" y="2124"/>
                  </a:cubicBezTo>
                  <a:lnTo>
                    <a:pt x="3667" y="18766"/>
                  </a:lnTo>
                  <a:lnTo>
                    <a:pt x="9046" y="14475"/>
                  </a:lnTo>
                  <a:lnTo>
                    <a:pt x="14668" y="20150"/>
                  </a:lnTo>
                  <a:cubicBezTo>
                    <a:pt x="15646" y="21136"/>
                    <a:pt x="17322" y="21207"/>
                    <a:pt x="18393" y="20305"/>
                  </a:cubicBezTo>
                  <a:lnTo>
                    <a:pt x="21312" y="17849"/>
                  </a:lnTo>
                  <a:lnTo>
                    <a:pt x="14030" y="10502"/>
                  </a:lnTo>
                  <a:close/>
                  <a:moveTo>
                    <a:pt x="14030" y="10502"/>
                  </a:move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3YtvGnJY7HZPX73bXAu3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6XmyLXeLB9RBkciyFA88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dB2PrnctT7wRw88BMKm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dB2PrnctT7wRw88BMKm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3YtvGnJY7HZPX73bXAu3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6XmyLXeLB9RBkciyFA88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dB2PrnctT7wRw88BMKm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dB2PrnctT7wRw88BMKm5"/>
</p:tagLst>
</file>

<file path=ppt/theme/theme1.xml><?xml version="1.0" encoding="utf-8"?>
<a:theme xmlns:a="http://schemas.openxmlformats.org/drawingml/2006/main" name="nov_infa_PPT_template_R6_041013">
  <a:themeElements>
    <a:clrScheme name="Informatica v1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254EA2"/>
      </a:accent1>
      <a:accent2>
        <a:srgbClr val="ED1C24"/>
      </a:accent2>
      <a:accent3>
        <a:srgbClr val="FFD400"/>
      </a:accent3>
      <a:accent4>
        <a:srgbClr val="BCBDC0"/>
      </a:accent4>
      <a:accent5>
        <a:srgbClr val="939598"/>
      </a:accent5>
      <a:accent6>
        <a:srgbClr val="6D6F71"/>
      </a:accent6>
      <a:hlink>
        <a:srgbClr val="0000FF"/>
      </a:hlink>
      <a:folHlink>
        <a:srgbClr val="800080"/>
      </a:folHlink>
    </a:clrScheme>
    <a:fontScheme name="Informatica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IW Breakout Calls to Actio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E6E7E8"/>
      </a:lt2>
      <a:accent1>
        <a:srgbClr val="254EA2"/>
      </a:accent1>
      <a:accent2>
        <a:srgbClr val="ED1C24"/>
      </a:accent2>
      <a:accent3>
        <a:srgbClr val="FFD400"/>
      </a:accent3>
      <a:accent4>
        <a:srgbClr val="BCBDC0"/>
      </a:accent4>
      <a:accent5>
        <a:srgbClr val="939598"/>
      </a:accent5>
      <a:accent6>
        <a:srgbClr val="6D6F71"/>
      </a:accent6>
      <a:hlink>
        <a:srgbClr val="0000FF"/>
      </a:hlink>
      <a:folHlink>
        <a:srgbClr val="6D6F71"/>
      </a:folHlink>
    </a:clrScheme>
    <a:fontScheme name="Informatica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accent3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E9CE879D855479BB94425641EE967" ma:contentTypeVersion="2" ma:contentTypeDescription="Create a new document." ma:contentTypeScope="" ma:versionID="b3198eb8e6dc0566a789b5f246bcbfef">
  <xsd:schema xmlns:xsd="http://www.w3.org/2001/XMLSchema" xmlns:xs="http://www.w3.org/2001/XMLSchema" xmlns:p="http://schemas.microsoft.com/office/2006/metadata/properties" xmlns:ns2="e1d58c06-a774-44d0-9193-7946329fc776" targetNamespace="http://schemas.microsoft.com/office/2006/metadata/properties" ma:root="true" ma:fieldsID="5012eda818a8a6a95390d4e7af4b75cd" ns2:_="">
    <xsd:import namespace="e1d58c06-a774-44d0-9193-7946329fc77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58c06-a774-44d0-9193-7946329fc77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d58c06-a774-44d0-9193-7946329fc776">JTU62RHUS42E-787-506</_dlc_DocId>
    <_dlc_DocIdUrl xmlns="e1d58c06-a774-44d0-9193-7946329fc776">
      <Url>http://intranet.informatica.com/departments/Marketing/Marketing/iw_shared/_layouts/DocIdRedir.aspx?ID=JTU62RHUS42E-787-506</Url>
      <Description>JTU62RHUS42E-787-506</Description>
    </_dlc_DocIdUrl>
  </documentManagement>
</p:properties>
</file>

<file path=customXml/itemProps1.xml><?xml version="1.0" encoding="utf-8"?>
<ds:datastoreItem xmlns:ds="http://schemas.openxmlformats.org/officeDocument/2006/customXml" ds:itemID="{046EDAB8-4BD0-4B60-AD94-0FA1884A3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d58c06-a774-44d0-9193-7946329fc7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F73A29-0FC9-4571-BAA3-39EF52ABE16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6CDCC1D-7A3D-4A3B-BFA7-2FE6BCCCB5A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3C522A6-2A71-4FD8-A3A6-80CE175B1E32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e1d58c06-a774-44d0-9193-7946329fc776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nov_infa_PPT_template_R6_041013</Template>
  <TotalTime>6862</TotalTime>
  <Words>1083</Words>
  <Application>Microsoft Office PowerPoint</Application>
  <PresentationFormat>On-screen Show (4:3)</PresentationFormat>
  <Paragraphs>355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nov_infa_PPT_template_R6_041013</vt:lpstr>
      <vt:lpstr>IW Breakout Calls to Action</vt:lpstr>
      <vt:lpstr>Real-Time Data Integration Best Practices and Architectures </vt:lpstr>
      <vt:lpstr>The Need for Timely Information</vt:lpstr>
      <vt:lpstr>PowerPoint Presentation</vt:lpstr>
      <vt:lpstr>Changing Perspectives on Data</vt:lpstr>
      <vt:lpstr>What does “Real-Time” mean to you?</vt:lpstr>
      <vt:lpstr>Traditional Integration</vt:lpstr>
      <vt:lpstr>Traditional Integration: Result…</vt:lpstr>
      <vt:lpstr>Critical Considerations</vt:lpstr>
      <vt:lpstr>Real-time Data Integration Patterns</vt:lpstr>
      <vt:lpstr>Transactional Data Processing</vt:lpstr>
      <vt:lpstr>Transactional Data Processing</vt:lpstr>
      <vt:lpstr>In-Memory Cache Synchronization</vt:lpstr>
      <vt:lpstr>Data Integration Hub</vt:lpstr>
      <vt:lpstr>Data Integration Hub</vt:lpstr>
      <vt:lpstr>Event Driven Architecture</vt:lpstr>
      <vt:lpstr>Sample EDA Reference Architecture</vt:lpstr>
      <vt:lpstr>Event Enablement and Transformation</vt:lpstr>
      <vt:lpstr>Event Transport</vt:lpstr>
      <vt:lpstr>Event Rules and Delivery</vt:lpstr>
      <vt:lpstr>Architectural Implications</vt:lpstr>
      <vt:lpstr>Summary</vt:lpstr>
      <vt:lpstr>PowerPoint Presentation</vt:lpstr>
    </vt:vector>
  </TitlesOfParts>
  <Company>Informatica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Entry Level Data Integration Informatica World 2013</dc:title>
  <dc:creator>Larsen, Robyn</dc:creator>
  <cp:lastModifiedBy>Yu, Alison</cp:lastModifiedBy>
  <cp:revision>414</cp:revision>
  <dcterms:created xsi:type="dcterms:W3CDTF">2013-04-10T22:14:09Z</dcterms:created>
  <dcterms:modified xsi:type="dcterms:W3CDTF">2013-07-31T21:25:26Z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/>
  </property>
  <property fmtid="{D5CDD505-2E9C-101B-9397-08002B2CF9AE}" pid="3" name="Owner">
    <vt:lpwstr/>
  </property>
  <property fmtid="{D5CDD505-2E9C-101B-9397-08002B2CF9AE}" pid="4" name="flag">
    <vt:lpwstr/>
  </property>
  <property fmtid="{D5CDD505-2E9C-101B-9397-08002B2CF9AE}" pid="5" name="ContentType">
    <vt:lpwstr>Document</vt:lpwstr>
  </property>
  <property fmtid="{D5CDD505-2E9C-101B-9397-08002B2CF9AE}" pid="6" name="Status">
    <vt:lpwstr/>
  </property>
  <property fmtid="{D5CDD505-2E9C-101B-9397-08002B2CF9AE}" pid="7" name="ContentTypeId">
    <vt:lpwstr>0x010100708E9CE879D855479BB94425641EE967</vt:lpwstr>
  </property>
  <property fmtid="{D5CDD505-2E9C-101B-9397-08002B2CF9AE}" pid="8" name="_dlc_DocIdItemGuid">
    <vt:lpwstr>86f7ce56-7450-4516-a8c0-596d2b78f039</vt:lpwstr>
  </property>
</Properties>
</file>