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1"/>
  </p:notesMasterIdLst>
  <p:sldIdLst>
    <p:sldId id="457" r:id="rId2"/>
    <p:sldId id="616" r:id="rId3"/>
    <p:sldId id="633" r:id="rId4"/>
    <p:sldId id="630" r:id="rId5"/>
    <p:sldId id="622" r:id="rId6"/>
    <p:sldId id="623" r:id="rId7"/>
    <p:sldId id="634" r:id="rId8"/>
    <p:sldId id="625" r:id="rId9"/>
    <p:sldId id="62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A62240"/>
    <a:srgbClr val="0000FF"/>
    <a:srgbClr val="FFCC00"/>
    <a:srgbClr val="FFFF00"/>
    <a:srgbClr val="FF00FF"/>
    <a:srgbClr val="00FF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72" autoAdjust="0"/>
    <p:restoredTop sz="79236" autoAdjust="0"/>
  </p:normalViewPr>
  <p:slideViewPr>
    <p:cSldViewPr>
      <p:cViewPr>
        <p:scale>
          <a:sx n="70" d="100"/>
          <a:sy n="70" d="100"/>
        </p:scale>
        <p:origin x="-4548" y="-15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Klepnutím lze upravit styly předlohy textu.</a:t>
            </a:r>
          </a:p>
          <a:p>
            <a:pPr lvl="1"/>
            <a:r>
              <a:rPr lang="en-US" noProof="0" smtClean="0"/>
              <a:t>Druhá úroveň</a:t>
            </a:r>
          </a:p>
          <a:p>
            <a:pPr lvl="2"/>
            <a:r>
              <a:rPr lang="en-US" noProof="0" smtClean="0"/>
              <a:t>Třetí úroveň</a:t>
            </a:r>
          </a:p>
          <a:p>
            <a:pPr lvl="3"/>
            <a:r>
              <a:rPr lang="en-US" noProof="0" smtClean="0"/>
              <a:t>Čtvrtá úroveň</a:t>
            </a:r>
          </a:p>
          <a:p>
            <a:pPr lvl="4"/>
            <a:r>
              <a:rPr lang="en-US" noProof="0" smtClean="0"/>
              <a:t>Pátá úroveň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193184A-B19B-4B8E-9E7D-76FD5B3FD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9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Good afternoon everyone, welcome to the course entitle</a:t>
            </a:r>
            <a:r>
              <a:rPr lang="en-US" baseline="0" dirty="0" smtClean="0"/>
              <a:t>d “Recent advances in light transport simulation, Some theory &amp; A lot of practice”.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My name is Jaroslav</a:t>
            </a:r>
            <a:r>
              <a:rPr lang="en-US" baseline="0" dirty="0" smtClean="0"/>
              <a:t> K</a:t>
            </a:r>
            <a:r>
              <a:rPr lang="cs-CZ" baseline="0" dirty="0" err="1" smtClean="0"/>
              <a:t>řivánek</a:t>
            </a:r>
            <a:r>
              <a:rPr lang="cs-CZ" baseline="0" dirty="0" smtClean="0"/>
              <a:t> and I</a:t>
            </a:r>
            <a:r>
              <a:rPr lang="en-US" baseline="0" dirty="0" smtClean="0"/>
              <a:t>’</a:t>
            </a:r>
            <a:r>
              <a:rPr lang="cs-CZ" baseline="0" dirty="0" err="1" smtClean="0"/>
              <a:t>ll</a:t>
            </a:r>
            <a:r>
              <a:rPr lang="cs-CZ" baseline="0" dirty="0" smtClean="0"/>
              <a:t> </a:t>
            </a:r>
            <a:r>
              <a:rPr lang="cs-CZ" baseline="0" dirty="0" err="1" smtClean="0"/>
              <a:t>give</a:t>
            </a:r>
            <a:r>
              <a:rPr lang="cs-CZ" baseline="0" dirty="0" smtClean="0"/>
              <a:t> a </a:t>
            </a:r>
            <a:r>
              <a:rPr lang="cs-CZ" baseline="0" dirty="0" err="1" smtClean="0"/>
              <a:t>short</a:t>
            </a:r>
            <a:r>
              <a:rPr lang="cs-CZ" baseline="0" dirty="0" smtClean="0"/>
              <a:t> </a:t>
            </a:r>
            <a:r>
              <a:rPr lang="cs-CZ" baseline="0" dirty="0" err="1" smtClean="0"/>
              <a:t>into</a:t>
            </a:r>
            <a:r>
              <a:rPr lang="cs-CZ" baseline="0" dirty="0" smtClean="0"/>
              <a:t> to </a:t>
            </a:r>
            <a:r>
              <a:rPr lang="cs-CZ" baseline="0" dirty="0" err="1" smtClean="0"/>
              <a:t>the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course</a:t>
            </a:r>
            <a:r>
              <a:rPr lang="cs-CZ" baseline="0" dirty="0" smtClean="0"/>
              <a:t>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3184A-B19B-4B8E-9E7D-76FD5B3FD12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noProof="0" dirty="0" smtClean="0"/>
              <a:t> This course is an evolution of a </a:t>
            </a:r>
            <a:r>
              <a:rPr lang="en-US" baseline="0" noProof="0" dirty="0" smtClean="0"/>
              <a:t>course that we presented last year, which was mostly about the theory with </a:t>
            </a:r>
            <a:r>
              <a:rPr lang="cs-CZ" baseline="0" noProof="0" dirty="0" err="1" smtClean="0"/>
              <a:t>only</a:t>
            </a:r>
            <a:r>
              <a:rPr lang="cs-CZ" baseline="0" noProof="0" dirty="0" smtClean="0"/>
              <a:t> a </a:t>
            </a:r>
            <a:r>
              <a:rPr lang="cs-CZ" baseline="0" noProof="0" dirty="0" err="1" smtClean="0"/>
              <a:t>marginal</a:t>
            </a:r>
            <a:r>
              <a:rPr lang="cs-CZ" baseline="0" noProof="0" dirty="0" smtClean="0"/>
              <a:t> </a:t>
            </a:r>
            <a:r>
              <a:rPr lang="en-US" baseline="0" noProof="0" dirty="0" smtClean="0"/>
              <a:t>focus on the practical aspects.</a:t>
            </a:r>
          </a:p>
          <a:p>
            <a:pPr>
              <a:buFont typeface="Arial" pitchFamily="34" charset="0"/>
              <a:buChar char="•"/>
            </a:pPr>
            <a:r>
              <a:rPr lang="en-US" baseline="0" noProof="0" dirty="0" smtClean="0"/>
              <a:t> </a:t>
            </a:r>
            <a:r>
              <a:rPr lang="en-US" baseline="0" noProof="0" dirty="0" smtClean="0"/>
              <a:t>This </a:t>
            </a:r>
            <a:r>
              <a:rPr lang="en-US" baseline="0" noProof="0" dirty="0" smtClean="0"/>
              <a:t>year, based on the feedback we got, we decided to shift the focus a bit away from the theory </a:t>
            </a:r>
            <a:r>
              <a:rPr lang="en-US" baseline="0" noProof="0" dirty="0" smtClean="0"/>
              <a:t>toward </a:t>
            </a:r>
            <a:r>
              <a:rPr lang="en-US" baseline="0" noProof="0" dirty="0" smtClean="0"/>
              <a:t>the practical side of things.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3184A-B19B-4B8E-9E7D-76FD5B3FD12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Before we start, let me give a bit of a motivation for the topic of the course.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noProof="0" dirty="0" smtClean="0"/>
              <a:t>Physically-based</a:t>
            </a:r>
            <a:r>
              <a:rPr lang="cs-CZ" dirty="0" smtClean="0"/>
              <a:t> </a:t>
            </a:r>
            <a:r>
              <a:rPr lang="en-US" noProof="0" dirty="0" smtClean="0"/>
              <a:t>light</a:t>
            </a:r>
            <a:r>
              <a:rPr lang="en-US" dirty="0" smtClean="0"/>
              <a:t> transport simulation is </a:t>
            </a:r>
            <a:r>
              <a:rPr lang="en-US" baseline="0" dirty="0" smtClean="0"/>
              <a:t>an essential component of rendering realistic images with global illumination.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It’s been a standard tool in architectural and product visualization for many years now.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smtClean="0"/>
              <a:t>I</a:t>
            </a:r>
            <a:r>
              <a:rPr lang="en-US" baseline="0" noProof="0" dirty="0" smtClean="0"/>
              <a:t>t</a:t>
            </a:r>
            <a:r>
              <a:rPr lang="cs-CZ" baseline="0" dirty="0" smtClean="0"/>
              <a:t> </a:t>
            </a:r>
            <a:r>
              <a:rPr lang="cs-CZ" baseline="0" dirty="0" smtClean="0"/>
              <a:t>has </a:t>
            </a:r>
            <a:r>
              <a:rPr lang="en-US" baseline="0" noProof="0" dirty="0" smtClean="0"/>
              <a:t>now picked</a:t>
            </a:r>
            <a:r>
              <a:rPr lang="cs-CZ" baseline="0" dirty="0" smtClean="0"/>
              <a:t> up in </a:t>
            </a:r>
            <a:r>
              <a:rPr lang="en-US" baseline="0" noProof="0" dirty="0" smtClean="0"/>
              <a:t>the movie industry too and the entire industry is now shifting to physically based light transport.</a:t>
            </a:r>
            <a:r>
              <a:rPr lang="cs-CZ" baseline="0" dirty="0" smtClean="0"/>
              <a:t> 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 </a:t>
            </a:r>
            <a:r>
              <a:rPr lang="en-US" baseline="0" dirty="0" smtClean="0"/>
              <a:t>This </a:t>
            </a:r>
            <a:r>
              <a:rPr lang="en-US" baseline="0" dirty="0" smtClean="0"/>
              <a:t>shift really underlines the importance of research and development in this area. It is also one of the important motivations behind this course.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3184A-B19B-4B8E-9E7D-76FD5B3FD12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And indeed, recently there have been </a:t>
            </a:r>
            <a:r>
              <a:rPr lang="en-US" baseline="0" dirty="0" smtClean="0"/>
              <a:t>some significant research advances on improving light transport simulation algorithms.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 In fact, the recent results are too numerous to list them all, so I’ll just point to </a:t>
            </a:r>
            <a:r>
              <a:rPr lang="en-US" baseline="0" dirty="0" smtClean="0"/>
              <a:t>some of the sessions here at SIGGRAPH.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We will also review some of </a:t>
            </a:r>
            <a:r>
              <a:rPr lang="en-US" baseline="0" dirty="0" smtClean="0"/>
              <a:t>the recent advances in this course</a:t>
            </a:r>
            <a:r>
              <a:rPr lang="en-US" baseline="0" dirty="0" smtClean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3184A-B19B-4B8E-9E7D-76FD5B3FD12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But the important</a:t>
            </a:r>
            <a:r>
              <a:rPr lang="en-US" baseline="0" dirty="0" smtClean="0"/>
              <a:t> thing is that c</a:t>
            </a:r>
            <a:r>
              <a:rPr lang="en-US" dirty="0" smtClean="0"/>
              <a:t>ommon to most of these techniques is</a:t>
            </a:r>
            <a:r>
              <a:rPr lang="en-US" baseline="0" dirty="0" smtClean="0"/>
              <a:t> the view of light transport as an integral over a space of light paths.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This is why we will put a significant emphasis on this view of light transport in the theory part of the course.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3184A-B19B-4B8E-9E7D-76FD5B3FD12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The presentations in this course revolve around three main topics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Next to the overall </a:t>
            </a:r>
            <a:r>
              <a:rPr lang="en-US" b="1" baseline="0" dirty="0" smtClean="0"/>
              <a:t>efficiency</a:t>
            </a:r>
            <a:r>
              <a:rPr lang="en-US" baseline="0" dirty="0" smtClean="0"/>
              <a:t>, one of the important aspects to focus on is the algorithm </a:t>
            </a:r>
            <a:r>
              <a:rPr lang="en-US" b="1" baseline="0" dirty="0" smtClean="0"/>
              <a:t>robustness</a:t>
            </a:r>
            <a:r>
              <a:rPr lang="en-US" b="0" baseline="0" dirty="0" smtClean="0"/>
              <a:t>, the ability to handle many different scenes</a:t>
            </a:r>
            <a:r>
              <a:rPr lang="en-US" b="0" baseline="0" dirty="0" smtClean="0"/>
              <a:t>.</a:t>
            </a:r>
            <a:endParaRPr lang="en-US" b="0" baseline="0" dirty="0" smtClean="0"/>
          </a:p>
          <a:p>
            <a:pPr>
              <a:buFont typeface="Arial" pitchFamily="34" charset="0"/>
              <a:buChar char="•"/>
            </a:pPr>
            <a:r>
              <a:rPr lang="en-US" b="0" baseline="0" dirty="0" smtClean="0"/>
              <a:t> Last but not least, physically based rendering presents the users with a new type of work-flow, new controls and new constraints that they may not be used to. </a:t>
            </a:r>
            <a:endParaRPr lang="en-US" b="0" baseline="0" dirty="0" smtClean="0"/>
          </a:p>
          <a:p>
            <a:pPr>
              <a:buFont typeface="Arial" pitchFamily="34" charset="0"/>
              <a:buChar char="•"/>
            </a:pPr>
            <a:r>
              <a:rPr lang="en-US" b="0" baseline="0" dirty="0" smtClean="0"/>
              <a:t> For </a:t>
            </a:r>
            <a:r>
              <a:rPr lang="en-US" b="0" baseline="0" dirty="0" smtClean="0"/>
              <a:t>this reason, the </a:t>
            </a:r>
            <a:r>
              <a:rPr lang="en-US" b="1" baseline="0" dirty="0" smtClean="0"/>
              <a:t>usability</a:t>
            </a:r>
            <a:r>
              <a:rPr lang="en-US" b="0" baseline="0" dirty="0" smtClean="0"/>
              <a:t> aspects are just as important as the raw performance of the underlying algorithms.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3184A-B19B-4B8E-9E7D-76FD5B3FD12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3184A-B19B-4B8E-9E7D-76FD5B3FD1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3184A-B19B-4B8E-9E7D-76FD5B3FD12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en-US"/>
              <a:t>Klepnutím lze upravit styl předlohy nadpisů.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n-US" altLang="en-US"/>
              <a:t>Klepnutím lze upravit styl předlohy podnadpisů.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Course: Recent Advances in Light Transport Simulation Jaroslav Křivánek - Introduction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736DA-9EC8-4C5D-A819-DF8025DE51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Course: Recent Advances in Light Transport Simulation Jaroslav Křivánek - Introduction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F1E95-6F33-49A8-81B6-573098CE38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Course: Recent Advances in Light Transport Simulation Jaroslav Křivánek - Introduction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39E66-8862-4318-8FCC-B36EF010FB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Course: Recent Advances in Light Transport Simulation Jaroslav Křivánek - Introduction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C687D-0553-4E8F-B50D-778393E693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64232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Course: Recent Advances in Light Transport Simulation Jaroslav Křivánek - Introduction</a:t>
            </a:r>
            <a:endParaRPr lang="en-US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8B706-0ACD-40B3-AB95-4E5D869EDC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Course: Recent Advances in Light Transport Simulation Jaroslav Křivánek - Introduction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0EFF5-42FE-4857-86A7-726EDF73FA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Course: Recent Advances in Light Transport Simulation Jaroslav Křivánek - Introduction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D136D-F7F6-4687-8AF5-8DD3B44F69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Course: Recent Advances in Light Transport Simulation Jaroslav Křivánek - Introduction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31B0E-0D36-48F6-8B83-9FB9BC865C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Course: Recent Advances in Light Transport Simulation Jaroslav Křivánek - Introduction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D4DDC-3877-46A6-ADFA-63D64A8661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Course: Recent Advances in Light Transport Simulation Jaroslav Křivánek - Introduction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F24B9-7C0C-4B4F-82A6-2E812FE33B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51560"/>
            <a:ext cx="9136380" cy="5806440"/>
          </a:xfrm>
          <a:prstGeom prst="rect">
            <a:avLst/>
          </a:prstGeom>
        </p:spPr>
        <p:txBody>
          <a:bodyPr lIns="144000" tIns="144000">
            <a:normAutofit/>
            <a:scene3d>
              <a:camera prst="orthographicFront"/>
              <a:lightRig rig="threePt" dir="t"/>
            </a:scene3d>
            <a:sp3d prstMaterial="metal">
              <a:bevelT w="31750" h="635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>
              <a:buClr>
                <a:srgbClr val="FFC000"/>
              </a:buClr>
              <a:buSzPct val="70000"/>
              <a:buFont typeface="Wingdings 2" pitchFamily="18" charset="2"/>
              <a:buChar char=""/>
              <a:defRPr>
                <a:ln w="31750"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  <a:latin typeface="Calibri" pitchFamily="34" charset="0"/>
              </a:defRPr>
            </a:lvl1pPr>
            <a:lvl2pPr marL="756000">
              <a:buClr>
                <a:srgbClr val="FFC000"/>
              </a:buClr>
              <a:buSzPct val="70000"/>
              <a:buFont typeface="Wingdings 2" pitchFamily="18" charset="2"/>
              <a:buChar char=""/>
              <a:defRPr>
                <a:ln w="31750"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  <a:latin typeface="Calibri" pitchFamily="34" charset="0"/>
              </a:defRPr>
            </a:lvl2pPr>
            <a:lvl3pPr marL="1019175" indent="-228600">
              <a:buClr>
                <a:srgbClr val="FFC000"/>
              </a:buClr>
              <a:defRPr>
                <a:ln w="31750"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  <a:latin typeface="Calibri" pitchFamily="34" charset="0"/>
              </a:defRPr>
            </a:lvl3pPr>
            <a:lvl4pPr marL="1236663" indent="-209550">
              <a:buClr>
                <a:srgbClr val="FFC000"/>
              </a:buClr>
              <a:buSzPct val="90000"/>
              <a:buFont typeface="Verdana" pitchFamily="34" charset="0"/>
              <a:buChar char="-"/>
              <a:defRPr>
                <a:ln w="31750"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  <a:latin typeface="Calibri" pitchFamily="34" charset="0"/>
              </a:defRPr>
            </a:lvl4pPr>
            <a:lvl5pPr marL="1455738" indent="-209550">
              <a:buClr>
                <a:srgbClr val="FFC000"/>
              </a:buClr>
              <a:defRPr>
                <a:ln w="31750"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573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342900" dist="38100" dir="18900000" sx="139000" sy="139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1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328"/>
            <a:ext cx="2133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328"/>
            <a:ext cx="2133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94967-73EE-4A75-A827-47B02327E0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Zástupný symbol pro zápatí 23"/>
          <p:cNvSpPr>
            <a:spLocks noGrp="1"/>
          </p:cNvSpPr>
          <p:nvPr>
            <p:ph type="ftr" sz="quarter" idx="11"/>
          </p:nvPr>
        </p:nvSpPr>
        <p:spPr bwMode="auto">
          <a:xfrm>
            <a:off x="1403350" y="6356176"/>
            <a:ext cx="633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 smtClean="0"/>
              <a:t>Course: Recent Advances in Light Transport Simulation</a:t>
            </a:r>
            <a:br>
              <a:rPr lang="en-US" altLang="en-US" dirty="0" smtClean="0"/>
            </a:br>
            <a:r>
              <a:rPr lang="en-US" altLang="en-US" i="1" dirty="0" smtClean="0"/>
              <a:t>Jaroslav Křivánek </a:t>
            </a:r>
            <a:r>
              <a:rPr lang="en-US" altLang="en-US" dirty="0" smtClean="0"/>
              <a:t>- Introduction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bg-BG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94360"/>
            <a:ext cx="7524000" cy="433394"/>
          </a:xfrm>
          <a:prstGeom prst="rect">
            <a:avLst/>
          </a:prstGeom>
        </p:spPr>
        <p:txBody>
          <a:bodyPr lIns="118800" tIns="0" bIns="0" anchor="ctr" anchorCtr="0">
            <a:noAutofit/>
            <a:scene3d>
              <a:camera prst="orthographicFront"/>
              <a:lightRig rig="threePt" dir="t">
                <a:rot lat="0" lon="0" rev="2700000"/>
              </a:lightRig>
            </a:scene3d>
            <a:sp3d prstMaterial="dkEdge">
              <a:bevelT w="31750" h="19050"/>
              <a:contourClr>
                <a:srgbClr val="434343"/>
              </a:contourClr>
            </a:sp3d>
          </a:bodyPr>
          <a:lstStyle>
            <a:lvl1pPr>
              <a:buFontTx/>
              <a:buNone/>
              <a:defRPr b="1">
                <a:gradFill>
                  <a:gsLst>
                    <a:gs pos="100000">
                      <a:schemeClr val="accent3"/>
                    </a:gs>
                    <a:gs pos="47000">
                      <a:srgbClr val="FFF9E9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1051560"/>
            <a:ext cx="9136380" cy="5806440"/>
          </a:xfrm>
          <a:prstGeom prst="rect">
            <a:avLst/>
          </a:prstGeom>
        </p:spPr>
        <p:txBody>
          <a:bodyPr lIns="144000" tIns="144000">
            <a:normAutofit/>
            <a:scene3d>
              <a:camera prst="orthographicFront"/>
              <a:lightRig rig="threePt" dir="t"/>
            </a:scene3d>
            <a:sp3d prstMaterial="metal">
              <a:bevelT w="31750" h="635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>
              <a:buClr>
                <a:srgbClr val="FFC000"/>
              </a:buClr>
              <a:buSzPct val="70000"/>
              <a:buFont typeface="Wingdings 2" pitchFamily="18" charset="2"/>
              <a:buChar char=""/>
              <a:defRPr>
                <a:ln w="31750"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  <a:latin typeface="Calibri" pitchFamily="34" charset="0"/>
              </a:defRPr>
            </a:lvl1pPr>
            <a:lvl2pPr marL="756000">
              <a:buClr>
                <a:srgbClr val="FFC000"/>
              </a:buClr>
              <a:buSzPct val="70000"/>
              <a:buFont typeface="Wingdings 2" pitchFamily="18" charset="2"/>
              <a:buChar char=""/>
              <a:defRPr>
                <a:ln w="31750"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  <a:latin typeface="Calibri" pitchFamily="34" charset="0"/>
              </a:defRPr>
            </a:lvl2pPr>
            <a:lvl3pPr marL="1019175" indent="-228600">
              <a:buClr>
                <a:srgbClr val="FFC000"/>
              </a:buClr>
              <a:defRPr>
                <a:ln w="31750"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  <a:latin typeface="Calibri" pitchFamily="34" charset="0"/>
              </a:defRPr>
            </a:lvl3pPr>
            <a:lvl4pPr marL="1236663" indent="-209550">
              <a:buClr>
                <a:srgbClr val="FFC000"/>
              </a:buClr>
              <a:buSzPct val="90000"/>
              <a:buFont typeface="Verdana" pitchFamily="34" charset="0"/>
              <a:buChar char="-"/>
              <a:defRPr>
                <a:ln w="31750"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  <a:latin typeface="Calibri" pitchFamily="34" charset="0"/>
              </a:defRPr>
            </a:lvl4pPr>
            <a:lvl5pPr marL="1455738" indent="-209550">
              <a:buClr>
                <a:srgbClr val="FFC000"/>
              </a:buClr>
              <a:defRPr>
                <a:ln w="31750"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278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0"/>
            <a:ext cx="7772400" cy="6857999"/>
          </a:xfrm>
        </p:spPr>
        <p:txBody>
          <a:bodyPr lIns="0" tIns="0" rIns="0" bIns="0" anchor="ctr" anchorCtr="0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89040"/>
            <a:ext cx="7772400" cy="295232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http://kas.fsv.cuni.cz/old/logo1.jpg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</a:blip>
          <a:srcRect l="44366" b="19968"/>
          <a:stretch>
            <a:fillRect/>
          </a:stretch>
        </p:blipFill>
        <p:spPr bwMode="auto">
          <a:xfrm>
            <a:off x="0" y="3284984"/>
            <a:ext cx="2483768" cy="3573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0"/>
            <a:ext cx="7772400" cy="6857999"/>
          </a:xfrm>
        </p:spPr>
        <p:txBody>
          <a:bodyPr lIns="0" tIns="0" rIns="0" bIns="0" anchor="ctr" anchorCtr="0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89040"/>
            <a:ext cx="7772400" cy="295232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Course: Recent Advances in Light Transport Simulation Jaroslav Křivánek - Introduction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04892-885C-4952-AB7F-4033DB8147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Course: Recent Advances in Light Transport Simulation Jaroslav Křivánek - Introduction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74B3E-777B-4A0F-8CA0-7C90F9FFF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Course: Recent Advances in Light Transport Simulation Jaroslav Křivánek - Introduction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84AC6-BBE4-40F9-8123-1EEF9B763C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Course: Recent Advances in Light Transport Simulation Jaroslav Křivánek - Introduction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6B09E-6C07-4E8D-8FFB-2A03C4B2BC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Course: Recent Advances in Light Transport Simulation Jaroslav Křivánek - Introduction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81A3E-06ED-4858-9E95-C47F753CD7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Klepnutím lze upravit styl předlohy nadpisů.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Klepnutím lze upravit styly předlohy textu.</a:t>
            </a:r>
          </a:p>
          <a:p>
            <a:pPr lvl="1"/>
            <a:r>
              <a:rPr lang="en-US" altLang="en-US" smtClean="0"/>
              <a:t>Druhá úroveň</a:t>
            </a:r>
          </a:p>
          <a:p>
            <a:pPr lvl="2"/>
            <a:r>
              <a:rPr lang="en-US" altLang="en-US" smtClean="0"/>
              <a:t>Třetí úroveň</a:t>
            </a:r>
          </a:p>
          <a:p>
            <a:pPr lvl="3"/>
            <a:r>
              <a:rPr lang="en-US" altLang="en-US" smtClean="0"/>
              <a:t>Čtvrtá úroveň</a:t>
            </a:r>
          </a:p>
          <a:p>
            <a:pPr lvl="4"/>
            <a:r>
              <a:rPr lang="en-US" altLang="en-US" smtClean="0"/>
              <a:t>Pátá úroveň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648" y="6248400"/>
            <a:ext cx="63367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Course: Recent Advances in Light Transport Simulation</a:t>
            </a:r>
            <a:br>
              <a:rPr lang="en-US" altLang="en-US" dirty="0" smtClean="0"/>
            </a:br>
            <a:r>
              <a:rPr lang="en-US" altLang="en-US" i="1" dirty="0" smtClean="0"/>
              <a:t>Jaroslav Křivánek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- Introduction</a:t>
            </a:r>
            <a:endParaRPr lang="en-US" altLang="en-US" dirty="0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7DD9C3A3-A5F7-4232-B253-D7CE55098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93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58" r:id="rId2"/>
    <p:sldLayoutId id="2147483759" r:id="rId3"/>
    <p:sldLayoutId id="2147483777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5" r:id="rId19"/>
    <p:sldLayoutId id="2147483776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0"/>
            <a:ext cx="7772400" cy="3573016"/>
          </a:xfrm>
        </p:spPr>
        <p:txBody>
          <a:bodyPr/>
          <a:lstStyle/>
          <a:p>
            <a:r>
              <a:rPr lang="en-US" sz="3600" b="1" dirty="0" smtClean="0"/>
              <a:t>Recent Advances in Light Transport Simulation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800" dirty="0" smtClean="0">
                <a:solidFill>
                  <a:srgbClr val="6699FF"/>
                </a:solidFill>
              </a:rPr>
              <a:t>some Theory </a:t>
            </a:r>
            <a:r>
              <a:rPr lang="en-US" sz="2800" dirty="0" smtClean="0"/>
              <a:t>&amp; </a:t>
            </a:r>
            <a:r>
              <a:rPr lang="en-US" sz="2800" dirty="0" smtClean="0">
                <a:solidFill>
                  <a:srgbClr val="C00000"/>
                </a:solidFill>
              </a:rPr>
              <a:t>a lot of practice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685800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389809" y="3401705"/>
            <a:ext cx="2175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smtClean="0">
                <a:solidFill>
                  <a:schemeClr val="tx2"/>
                </a:solidFill>
                <a:latin typeface="+mn-lt"/>
              </a:rPr>
              <a:t>Jaroslav </a:t>
            </a: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US" sz="2400" b="1" dirty="0" smtClean="0">
                <a:solidFill>
                  <a:schemeClr val="tx2"/>
                </a:solidFill>
                <a:latin typeface="+mn-lt"/>
              </a:rPr>
            </a:br>
            <a:r>
              <a:rPr lang="cs-CZ" sz="2400" b="1" dirty="0" err="1" smtClean="0">
                <a:solidFill>
                  <a:schemeClr val="tx2"/>
                </a:solidFill>
                <a:latin typeface="+mn-lt"/>
              </a:rPr>
              <a:t>Křiváne</a:t>
            </a: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k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Charles University in</a:t>
            </a:r>
            <a:br>
              <a:rPr lang="en-US" sz="1600" dirty="0" smtClean="0">
                <a:solidFill>
                  <a:schemeClr val="tx2"/>
                </a:solidFill>
                <a:latin typeface="+mn-lt"/>
              </a:rPr>
            </a:br>
            <a:r>
              <a:rPr lang="en-US" sz="1600" dirty="0" smtClean="0">
                <a:solidFill>
                  <a:schemeClr val="tx2"/>
                </a:solidFill>
                <a:latin typeface="+mn-lt"/>
              </a:rPr>
              <a:t>Prague</a:t>
            </a:r>
            <a:endParaRPr lang="cs-CZ" sz="16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76" y="4904581"/>
            <a:ext cx="1763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Marcos Fajardo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Solid Angle</a:t>
            </a:r>
            <a:endParaRPr lang="cs-CZ" sz="1600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4" name="Přímá spojovací čára 13"/>
          <p:cNvCxnSpPr/>
          <p:nvPr/>
        </p:nvCxnSpPr>
        <p:spPr>
          <a:xfrm>
            <a:off x="3707904" y="3212976"/>
            <a:ext cx="17281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6963817" y="3401705"/>
            <a:ext cx="1944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smtClean="0">
                <a:solidFill>
                  <a:schemeClr val="tx2"/>
                </a:solidFill>
                <a:latin typeface="+mn-lt"/>
              </a:rPr>
              <a:t>Anton </a:t>
            </a: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US" sz="2400" b="1" dirty="0" smtClean="0">
                <a:solidFill>
                  <a:schemeClr val="tx2"/>
                </a:solidFill>
                <a:latin typeface="+mn-lt"/>
              </a:rPr>
            </a:br>
            <a:r>
              <a:rPr lang="cs-CZ" sz="2400" b="1" dirty="0" err="1" smtClean="0">
                <a:solidFill>
                  <a:schemeClr val="tx2"/>
                </a:solidFill>
                <a:latin typeface="+mn-lt"/>
              </a:rPr>
              <a:t>Kaplanya</a:t>
            </a: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n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KIT</a:t>
            </a:r>
            <a:endParaRPr lang="cs-CZ" sz="16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6922" name="AutoShape 10" descr="data:image/jpeg;base64,/9j/4AAQSkZJRgABAQAAAQABAAD/2wCEAAkGBxQTEhIUExQVFhUWFxkUFhgUFRgcFxwgGxkYHBsaHBkaHSggGBslGxcYJDIhJSkrLi4uFx8zODMsNygtLisBCgoKDg0OGhAQGzQmHyQtLzItNSw3NywsMC8sLCwsLDcsNy8yLC80MCwrLTQ1LDc0LCw3NywsNy0vLC4sLy0sLP/AABEIAJgBSwMBIgACEQEDEQH/xAAcAAACAwADAQAAAAAAAAAAAAAABwUGCAEDBAL/xABMEAABAwICAwoKBgcIAgMAAAABAAIDBBEFEgYhMQcIEyIyQVFhcbIUMzRScnOBkaGxFyNCU6PSFlRkkpPR0xVidKLBwsPwJENEY4L/xAAaAQEAAgMBAAAAAAAAAAAAAAAAAQMCBAUG/8QALhEBAAIBAQUGBgIDAAAAAAAAAAECAxEEEyExQQUSFVGh0TJxgZGx8CLhI2HB/9oADAMBAAIRAxEAPwB4oQhAIQhAIQhAIQvJiWJxQNzyvDR17T2DaURNorGsvWhUmn0/a+pjjazLE45S9x41zqBsNQF7K7KZiYV4s9MuvcnXQJXbsenlZhroG07YssrXHO9pcQWkXA1gbHDbdNFK/fB4VwuHNmA40Egd/wDl/Fd7L5T7FC0nK7dPxWW+aseL80bWMH+VoUHU6R1cnLqqh3pTPI911FoQemKqeXDju2j7R6VtWl5DPRHyWJIeU3tHzW26XkM9EfJB2oQhAIQqVunaeR4ZBxbOqZAeCZ0f33DzR8UEfutborcPj4GAg1cg1c/Bg/bcOnoBWZZ5nPc573FznEuc5xuSTtJPOV24jXSTyvllcXyPcXOc46ySvMgEIQgFoLcQ3POBa2uqWfWvH1LHDWxp+2RzOI2dAPWqnuK7nnhcgrKlv/jxniNcNUrh032sHxOrpWjUCY3yviKL1kndCQafm+V8RResk7oSDQCEIQNje5eXz+oPfarbvkvIqX/Ef8b1Ut7l5fP6g99qtu+S8ipf8R/xvQZ6QhCAQhCAQhCAQhCAQhCDcaEIQCEIQCCUKF0uw2SencyJ5a7bYGwfb7JKQwvaa1mYjVCaS6dMjvHTWe/YX/Yb2ecfgl3W1b5Xl8ji9x5z/p0DqC6XNIJBFiDYg7R1LhXxWIeZz7TkzT/Kfp0Ccmh2LeEUzHE8dvEf2jn9osUm1aNz7FuBqRG48SbinoDhfKf9PaFF41hdsGbd5YieU8PY2FD6X4YKmiqoD/7InAdtrtP7wCmEKl6Nh1zSCQdRGorhWPdEwrwbEqyK1gJXOb6L+MPgbexVxB9w8pvaPmtt0vIZ6I+SxJDym9o+a23S8hnoj5IO1CFB6Y6UQ4dTunmPUxg5T3czWj5nmCDx6f6Zw4ZTmR9nSuuIo763Hp6mjnKynjmMTVc755355Hm5PN1ADmAGqy9Olekc1fUPnndcnU1oPFY3ma3qCh0AhCEArjuZaEPxOpAIIp4yHTP6vMB853w2qE0W0flrqmOnhHGdrJOxrRtceoLWuimjkNBTMp4Rqbrc48p7udzus/BBI0NGyGNkUbQ1jGhjGjYABYBd6EIExvlfEUXrJO6Eg0/N8r4ii9ZJ3QkGgEIQgbG9y8vn9Qe+1W3fJeRUv+I/43qpb3Ly+f1B77U69MdEKfEo446jPlY/OODdlN7Ea9R1WKDHiFpf6DsM/aP4o/Kj6DsM/aP4o/KgzQhMPdj0Np8NmpmU3CWkY5zuEdm1hwAtqCXiAQhCAQmTuNaE02JuqxU8J9UIi3g3ZeUZL31G/JCZ30HYZ+0fxR+VBmhC0v8AQdhn7R/FH5UfQdhn7R/FH5UDMQhCAQuCbayqhHp7D4S6NwtFfK2Tr5yR5vQVMRMqsmamPTvzpquCF8seCAQQQdYI2L6ULVF0/wBGM4NTCOMBeVo5wPtAdI50uVoAhK7TvRngHGeIfVOPGA+wT/tPwVtLdHG7Q2TT/LT6+/uqC5BI1jURrBXCFY5B16MYqKmnjk+1bK/qcNv8/apVK7c3xbg5zC48WXZ1OGz3jV7AmiqLRpL02x5t7iiZ58pZ43xuFZKyCoA1SxZD6TCf9rm+5KNaV3wWFcLholA1wStefRddp+Jas1LFtPuHlN7R81tul5DPRHyWJIeU3tHzW2I5A2IOOxrA4+wXQeTSLHYaKB887g1jR7XHma0c7j0LKWnWl02JVLppNTBcRR31Mb0dZNrkr27pGnMuJ1GY3ZBGSIY77B57ul5Hu2dtPQCEIQC7qOlfK9kcbS97yGta0ayTsC6VorcU3PPBYxWVLfr5B9W1w8W08/U9w9w9qCy7l+g7MMpgHAGokAdM8dwHzW/E61dEIQCEIQJjfK+IovWSd0JBp+b5XxFF6yTuhINAIQhA2N7l5fP6g99q0Ws6b3Ly+f1B77VotAIQhAgN8p5RReqf3gk2nJvlPKKL1T+8Em0AhCEDt3s/LxD0YPnKnskTvZ+XiHowfOVPZAIQhAIQvDjWJNp4Xyu+yNQ6Sdg9pRFrRWJmVV3RdIMjfBozxnj6wjmafs9p+SW67aupdK90jzdzjmJ/7zLqV9Y0h5faM85rzafosei2lclKQx13w87edvW3+SamH18c7BJE4OaecfIjmPUkQpHA8blpX54zqPKYb5Xdo6etRamrZ2TbrYv4241/B3rrnha9rmuAc1wsQdhCjdH9IIqtl2GzhymHlD+Y61LKnk71bVvXWOMSTelmj7qSWwuYna2O/wBp6x8VBp6YthrKiJ0UguDsPODzEdBCTONYU+mldE/m1tPM4cxCurbVwNt2Tc271fhn0eOKQtIc02LSHA9BBuE7sBxIVEEco+0OMOgjUR70j1dtzPFskjqdx1ScZnpAax7R8kvGsHZ2bd5e7PKfz0XXSrDfCaOpg28JE9o7bG3xssZObYkHaNRW4lkHdJwvwbE6yICw4Qvb2Ps8d5UvQq7Dym9o+a2lU+TO9Ue4sWw8pvaPmtpVPkzvVHuIMVv2lcLl+0rhAIQvRh72NljMrS+MOaXtabEtvrAPNcIGvuJbnfDvbXVLfqWH6ljhy3D7Z/ug+89i0IozRqugmpYZKXLwBYMgaLZQBybcxGyyk0AhCEAhCECY3yviKL1kndCQafm+V8RResk7oSDQCEIQNje5eXz+oPfatFrOm9y8vn9Qe+1aLQCEIQIDfKeUUXqn94JNpyb5Tyii9U/vBJtAIQhA7d7Py8Q9GD5yp7JE72fl4h6MHzlT2QCEIQCrOm+BzVTGCJzbNJcWHVmPMc3Vr96syFMTory44yVmluUkPXUEkLssrHMP94bew7D7F50+qulZI0tkY17TzOFwqZjO56x13U78h8x+tnsO1vxVkXjq42bs29eNOMepcIXvxTBpqc2ljLeh21p7HDUvArHNtWazpMO6jqnxPa+Nxa5uwj/usdSaGimmDKm0ctmTf5X9beg9SVKAej4LGaxK/Z9pvgnWOXk0AobSjAW1cWU6nt1xu6D0HqKq2iem/Jiqj1Nl/wBH/m9/SmC11xcawehVTE1l38eTFtOOY6dYIWqp3Rvcx4yuabEFcU1Q6N7XtNnNIcO0Jo6c6M+EM4WMfXMH74HN29CVRCtrOsOBtOz2wX0+0nrhNe2eGOVux7Qew849hSF3x2F5KunqAPGxlhPXGR8bOHuTC3McWsX0zjtvIz4Zh8j715t3/CuFw3hQLugka/2O4rvZrB9iptGkvQbNm3uOLdevzZrh5Te0fNbSqfJneqPcWLYeU3tHzW2qYfVs9EfJQ2GI3bSuE4d2Tcy4AvraNv1JN5o2/wDrJPKaAOR09HZsTyAQhCBgbkun7sOn4OUk0sp448x2wSD3WI6OxaghlDmhzSC1wBBGwg7CFh9ObcQ3ROCLaCqd9W42p3uPJJPiyTsaTs6Dq50D9QhCAQhCBMb5XxFF6yTuhINPzfK+IovWSd0JBoBCEIGxvcvL5/UHvtWi1nTe5eXz+oPfatFoBCEIEBvlPKKL1T+8Em05N8p5RReqf3gk2gEIQgdu9n5eIejB85U9kid7Py8Q9GD5yp7IBCEIBCXenekE0VU1kMjmBjBmA2EnXrB6re9eOh3QqhvjGRyDsLXfDV8Fn3J0aNu0MVbzS2vA0EKnUW6HTu1SMkjPTYOb7wb/AAVhoscp5fFzMcejMAfcdaxmJhsY9oxX+G0PbLGHAhwBB2gi49yqeNaAwyXdCeBd0AXZ+7zexW9CRMwnLhx5Y0vGpK4xo3UU1zIwlg+23W3+Y9qiU/yFW8a0Kp57uaOCf0s2Htbs91lZGTzcrN2XMccc/SSkVm0V0ufTEMku+Ho+0zrb0jqXRjOiFTT3OXhGedHc+9u0fJQCz4TDnxOXBfXlJ80VYyVgfG4OadhH/dR6lRN0DRm16mEdcrR3x/r71VcAx6WlfmjN2nlMPJd/I9abGB43FVx5mHXbjsdbM2/SOcdar0ms6uvTNj2ynctwt+8iaoKt0UjJGbWODh19I9o1Ju41TsrsPmY3W2eF2XtLdXudb3Kiab6NeDP4SMfUvP7hPN2dCmtzHFrtfTuPJ48fYeUPYdftU24xqo2K1sGacN+v5/tl5rC14BFiHWI6wVtml5DPRHyWS90TCfBsVqo7WbwpkZ6LzmHzt7FrSl5DPRHyVTtPt7AQQQCCLEHYVnHde3MzRudVUrSaVx47BtiJ+bCefm2dC0guuoha9rmPAc1wLXAi4IOoghBiBCY+61ucuw+QzwAupHu1c5jJPId/d6D7O1cIBcgrhCDR24tuh+Fxto6h3/kRt4jifGNA74G3pGvpTVWIqOqfE9kkbix7CHNc02II51qrcx05ZidPc2bURgCZg+D2jzT8DqQXNCEIExvlfEUXrJO6Eg0/N8r4ii9ZJ3QkGgEIQgbG9y8vn9Qe+1aLWdN7l5fP6g99q0WgEIQgQG+U8oovVP7wSbTk3ynlFF6p/eCTaAQhCB272fl4h6MHzlT2SJ3s/LxD0YPnKnsgEIQgS2ls+esqD/fy/ugD/RRC766TNLK7znud73EroWxDyWS3etM+chFkIUsHvosbqIvFzSN6s1x7jcKwUW6FUN8Y1kg/dPvGr4KoIUTESuptGWnw2kz6HdDp3eMY+M9mYe8a/grBQ47TzeLmY7qvY+42KSCFjNIblO08sfFET6fv2aAUHjOitPUXLmZX+ezU728x9qVNDjNRD4uZ7R0ZiW+46lYKLdBqW+MbHIOzK73jV8Fj3Jjk2fEMGSO7kr/11YzoNUQ3Mf1zP7upw7Wk6/ZdV+jq5IJA9hLHtPt7CDzdRTFot0SndqkZJGemwc34G/wXtqf7PrhYvic7mIcGyezYSp70xzhRbZcN51wX4+U/urowHSSGujMEwDZHCzmHku62np6toVNxCikw2rY8XLA7Mx3nN+009djb3FSOLaAzRnPTP4QDWBfLIOix2H4LspsaE7DR4gCx+xkrhYg8xdfYevYUjToZJvaIrljS8cp6T81D3f6EGqo6tmtk8Qbfrabj/K4e5aApeQz0R8kkdP6B5w18Eo+sopmTMPM6J5ykjpF3BO6l5DPRHyVcxpLr4cm8pFvv8+rtQhCha6K2kZNG+OVoex4LXNcLgg8xWXt1Hc9fhs2eO7qWQ/VvO1p8x3WOY84WqF5MVw2KpifDMwPjeMrmn/uojpQYnQrjuk6CS4ZPbW6nkJMMnV5juh4+O3spyAUtovj8tDUx1EJs5h1jmc3naeohRKEGydENJYcQpmVEJ1HU9p5THc7T2dPONamlknc402kwypDxd0L+LNGOcdI6HDm9y1bhtfHPEyWJ4fG8ZmuabghAod8r4ii9ZJ3QkGn5vlfEUXrJO6Eg0AhCEDY3uXl8/qD32rRazpvcvL5/UHvtWi0AhCECA3ynlFF6p/eCTacm+U8oovVP7wSbQCEIQO3ez8vEPRg+cqeyRO9n5eIejB85U9kAhCECe/Qyu+4P8SL86P0LrvuPxIvzpwoWe8lzPCsXnPp7E9+hdd9x+JF+dH6F133H4kX504UJvJPCsXnPp7E9+hdd9x+JF+dH6F133H4kX504UJvJPCsXnPp7E9+hdd9x+JF+dH6F133H4kX504UJvJPCsXnPp7E9+hdd9x+JF+dH6F133H4kX504UJvJPCsXnPp7E9+hdd9x+JF+dH6F1v3H4kX504UKd5J4Vi859PYrKLBMVi8WJG9XDRke4vspSSDEZW5amiinHS58TXjsc1+oq/oUd/8A0trsFaxpF7afTT8FpiejdVJA+IQSWLHMa2SWFxaHDkCTPcsvbURqIBCY8DbNaDtAAPuXYhYzOrYw4YxRpEhCEKFwQhCCOx/BYayB8E7A+N41jnB5nA8zh0rOmN7jOJRzSNp4hPEDxJBLE2462veCCNh1LTiEGVfoixf9U/Hp/wCoj6IsX/VPx6f+otVIQZV+iLF/1T8en/qJlbkOEYvh7zBU0p8Eeb34aA8E7zgBISWnnA7U4EIFlu4aK1dfFStpIuFLHvc7jxtsC0Actwv7Eovoixf9U/Hp/wCotVIQZV+iLF/1T8en/qI+iLF/1T8en/qLVSECX3FdBq6hrJZKqDg2OhLAeEidrzNNrMeTsBToQhAIQhAnd3LQ+srpqV1LAZWsjc1xD2CxLgRynBLL6KcW/U3fxIfzrV6EGUPopxb9Td/Eh/Oj6KcW/U3fxIfzrV6ECk3CtEqyhdWmrhMQkEQZdzDfKZL8lxtbMNvSm2hCAQhCCmYPuhQvwwYjUN4BhLxkzZiS1zmhrTYZnG2y381NaKYrNVQCaan8Hzm8bHPzPyfZc4ZRkJ83XZIfQMcA3DaqvaZcPDpGQn7FPKZTx5G241yLgnZ7E7dOcXpoqF75zI6KQNY0U5+skLyMrYy0jWem+xBYw4FDjbakhSweB4jhj4MPmw9s0vAPD52ubK0jY5gcSHC99amaXRaKvxnFxVZnwxGC0WdzWFzoW8YhpFyA027UF0wrHpJMSrqRwbwdPHA9hAOYmRpLrm9ubVqViDh7kuqenkfimOxwOySupKdkTvNcYnhp9hsofczpqalq4qeppJKfEskgEr3ucyovcvc12azjZt7W1a9aBukrlKLcj0VhnY6sqM0kkVVKIA578seV+a4aDa5drN78ysm5PLeGtubkV1SDc7OPq+CCW3QcekoaKSoiDXPa6NoD75ePI1p2EczlPwyXA2XIBI7UipHF+jVbxttabG/7RHZTml2iUGH01LWU/CCrZNAHTGR5fJnIa/Pc2IPRZA3CbbVylDplI+qxh9NLTTVcEFOyRtPFK2Npc4i8j8zm5wL29yntzGgqaeWsjdTzU9GSx9NHNIx5YSDwjQWudZt7EBBYdMtJPAYoZOD4ThKiOntmy24QnjXsb2tsU+qDuyeTUf8Aj6b5uUfpLgjazHYoZXP4DwMulY17mh4zmzXZTfLexI6kDNBvsRmGznSx0fw0UeK11DRkxxSUgnYwucWslJLcwve3N7lF6A0FNTVMdNX0ksWIPErRUOke5lQHA5iH5rE5ea2rqKBn0GPRTVNTTMzcJT5OEuLN44uADz6l8YTV1Tn1XhMLY42PtA5rg4yMsbuIDjlN+Y2S70P0Moxi+It4I2pnQOh+tk4pLLm/G42vzrqSwXCYquXHYqhpezwtrrZ3N1iIEa2kFBeMAxmOrhbPFmyOLgMwseK4tOrtCkUpNANHqeLCJqmNhEzoahjnZ3nUHPtxS7KNg1gKTw2W2i4cT/8ACfrv1O50F00jx6KjiEs2bKXsjGUXOZ5sPYpRI/SvAoJMFwupewmbLRw5s7+S61xa9r6zrtdS+6HRtpW4fh1LFL4NUTPMsUUpD5ByjHwkjtQcSb8YdCBsA32LlKrRPB56fEYnU2Hz0dI9jm1LHzMfGXW4jw0PcQdVtX81b90jFpKXDaqaG4kayzXD7OYhub2Xv7EFlvzc6rWn2kMlHTxuhax0000dPHwl8oLzbMbayAqdiGgFLFhhq43yNrGQipFXwr+EL8ocSSXWLXbLdBUVpvh0VXSYRWzRnh6mWljlOd4Bab3GUOs2/SBfWgb2CxztiaKp8b5teZ0TS1h16rAkkalSNIdPq+ku6TCjwXCCJj/Co+MXOszihpIzdexXfBsJipYmwwNyxtuQC5ztpudbiTtPSqnuw+Rw/wCMpu+gmdF8YrJ3SCqoTSBoBYTOyTMTe4s3ZbV71YAb7Ett1ytkMmH0bWSyRVEjuFZC8MdIGAERZyRYG9zrGxeLRfCqilxBklNh89JSPjeKhj5o3szBt2PDQ8kHi21dKBrFwVYwvSKSTE62kcGCOCKKRrhfMS/bc3tZVHQbRanxSGSurw6eaWWQDNI8CJrHkBjA0jLa118HRqGtx/EGVALoWQQOMQc5rXmwy5spGYN16ukhA2AUFyVWjMfg79IKKMu8HgYHwsLicnCQuc4NJ1gX+SiKDQuB+AGtlMj6ptK6eOUyPzR8GHOjawXs1osObnJQO1cNcDsN+xKPFcSlrWaP0ksjmx1sXCVLmuLXSZI2uyZhsDiTftC9OOYLFhFbhklBeJtTUMpZ4Q9xY9r7DPlcTxm9PZ1oLdo9pBJPX4pTPa0MpDTiMtBzHhY3Odm12Otuq1lZcwva+voSrixF9PV6VTx8uKOme2+y4gksV84boBSzYYKuR73VkkPhPhfCvzteWlwIINg0bLdSBrrhrgdmvsSXmxqbEKXAKaeRzWVzpRUuacrpBAQA248/ntzr249orT0GJ4R4LeJks5zwiRxYS1mqQNcTY2NiexA3EJWUmK/2TPjcTzxAzw+muducWc0X/wDsyi3b0qc0M0NjbRU/hDM0zmcJKXbc0hLyD2F1vYglMB0Ngp6DwA3mhOcHhQLnO4uOwAaidR6lFt3N4vAnUTqiofEHiSElzeEhLTcBjrbOooQgGbnuaemqKitqZ5ad4fHnyBlh9nI1tteq7tpsp/C9H2QVVZUtc4uqjGXtNsreDZlGWwvrHShCDoOjDeHrp2yysfVxNhcWEAx5GFofGbXDtd7m+sBeHCdCclVHVVFVPVSwtcyHhQwBgcLONmAXcQbXKEIJPRPRxlBC6GN7nh0j5bvte7zcjUBqULPufN4aofBV1NPHUuzzwwlga4naWuLbxk85GtCEHEG5xAzDn4e2WXgnyiXNxc4Ie1wA1Wtdo5lN6TaOMrKdsD3ua1r433ba94yCBrFuZCEHi0k0NZUzR1Mc0tNUxjIJoCLlu3I9pBD235ivfo7gz6cScLVTVL5CCXTZbNsLWY1oAaOznQhB86U6Osro4o5HuaI5o5wWWuSy9gbg6ta+/wCwWeG+G5nZ+B4DLqy2zZr7L39qEIOiXRdhrJawSSNkkp/BrNIAaL3zNNrhwKjsN0Hy1MNRU1lRVOgDhCJcgazMLFxytGZ1ucoQg7avQ29a6sgqpoHSBgmZGGFkgZsvmaS0karj4KSwfR9lPLVyNc5xqpBK8OtYHKG2FhssOdcoQRejmhQpHSNZUzPpn8IRTvyFjeE22cBmttsL8/Soobl7OBdSmtq/BOMW0+Zga29yAX5czmgm4aTbUL35xCCaxDQuGXD46Bz5AyNsbWSAgSAx2yuva19XQumu0JbUUzIaqpnlkjfwkdRxWTMdzFpaLC3xQhB6ME0amhmEs1fU1GVpY1kmRsev7RaxozO6Cekqdr6Nk0b4pWhzHtLHNOwg6iEIQUsbmwMYp31tW6jadVMXNy2BuGGQNzlg82/MFO6QaLRVTKaMl0baeWOZgjta8fJabjk9i5QgnVD6UaPsrYmRSOc0Nljmuy17sNwNY2IQg+NKtGIq6JrJC9jmOD4pYnZZI3Dna7mXnwPRuaGUSzV9TU2aWNZJkbHrtxi1jRmdq2npKEIPBLoFkllfR1lRSNmdnkjiyGMuO1zQ9p4MnnIUvh+jbIqyorA95fPHHG5rrZQGDURqvcoQg88OiMbZsQmEj81a1rJBxbNysLLt1X2Hnuu2DReNuHHDw9/B8A6nz6s9nNLb7LX19C5Qg8dZoNBJR01KXyNNMGiCZjg2ZhaAA4EC1yBr1WXxhWhIZUMqampnq5Yxli4bKGR9LmsYAM587auEIJCg0YijqK+e7nmt4MSsfbIBGxzABqvYhxvdQB3NQI3U7K6rZRuNzTBzctjtYHlucMPm3XCEHZp/huHxUdPHU8JBFE5rYJadrs0JA1OzNBLRqtcjbZUzCqaGrxSgdSVFVXGB7pJ6mcuMbGhvFibdrW3JN9WvXz83CEErpdFBiuLUMMGZ5pnP8Nc1pDGsa5rmxuJFnEvYQAOk+xsBC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24" name="AutoShape 12" descr="data:image/jpeg;base64,/9j/4AAQSkZJRgABAQAAAQABAAD/2wCEAAkGBxQTEhIUExQVFhUWFxkUFhgUFRgcFxwgGxkYHBsaHBkaHSggGBslGxcYJDIhJSkrLi4uFx8zODMsNygtLisBCgoKDg0OGhAQGzQmHyQtLzItNSw3NywsMC8sLCwsLDcsNy8yLC80MCwrLTQ1LDc0LCw3NywsNy0vLC4sLy0sLP/AABEIAJgBSwMBIgACEQEDEQH/xAAcAAACAwADAQAAAAAAAAAAAAAABwUGCAEDBAL/xABMEAABAwICAwoKBgcIAgMAAAABAAIDBBEFEgYhMQcIEyIyQVFhcbIUMzRScnOBkaGxFyNCU6PSFlRkkpPR0xVidKLBwsPwJENEY4L/xAAaAQEAAgMBAAAAAAAAAAAAAAAAAQMCBAUG/8QALhEBAAIBAQUGBgIDAAAAAAAAAAECAxEEEyExQQUSFVGh0TJxgZGx8CLhI2HB/9oADAMBAAIRAxEAPwB4oQhAIQhAIQhAIQvJiWJxQNzyvDR17T2DaURNorGsvWhUmn0/a+pjjazLE45S9x41zqBsNQF7K7KZiYV4s9MuvcnXQJXbsenlZhroG07YssrXHO9pcQWkXA1gbHDbdNFK/fB4VwuHNmA40Egd/wDl/Fd7L5T7FC0nK7dPxWW+aseL80bWMH+VoUHU6R1cnLqqh3pTPI911FoQemKqeXDju2j7R6VtWl5DPRHyWJIeU3tHzW26XkM9EfJB2oQhAIQqVunaeR4ZBxbOqZAeCZ0f33DzR8UEfutborcPj4GAg1cg1c/Bg/bcOnoBWZZ5nPc573FznEuc5xuSTtJPOV24jXSTyvllcXyPcXOc46ySvMgEIQgFoLcQ3POBa2uqWfWvH1LHDWxp+2RzOI2dAPWqnuK7nnhcgrKlv/jxniNcNUrh032sHxOrpWjUCY3yviKL1kndCQafm+V8RResk7oSDQCEIQNje5eXz+oPfarbvkvIqX/Ef8b1Ut7l5fP6g99qtu+S8ipf8R/xvQZ6QhCAQhCAQhCAQhCAQhCDcaEIQCEIQCCUKF0uw2SencyJ5a7bYGwfb7JKQwvaa1mYjVCaS6dMjvHTWe/YX/Yb2ecfgl3W1b5Xl8ji9x5z/p0DqC6XNIJBFiDYg7R1LhXxWIeZz7TkzT/Kfp0Ccmh2LeEUzHE8dvEf2jn9osUm1aNz7FuBqRG48SbinoDhfKf9PaFF41hdsGbd5YieU8PY2FD6X4YKmiqoD/7InAdtrtP7wCmEKl6Nh1zSCQdRGorhWPdEwrwbEqyK1gJXOb6L+MPgbexVxB9w8pvaPmtt0vIZ6I+SxJDym9o+a23S8hnoj5IO1CFB6Y6UQ4dTunmPUxg5T3czWj5nmCDx6f6Zw4ZTmR9nSuuIo763Hp6mjnKynjmMTVc755355Hm5PN1ADmAGqy9Olekc1fUPnndcnU1oPFY3ma3qCh0AhCEArjuZaEPxOpAIIp4yHTP6vMB853w2qE0W0flrqmOnhHGdrJOxrRtceoLWuimjkNBTMp4Rqbrc48p7udzus/BBI0NGyGNkUbQ1jGhjGjYABYBd6EIExvlfEUXrJO6Eg0/N8r4ii9ZJ3QkGgEIQgbG9y8vn9Qe+1W3fJeRUv+I/43qpb3Ly+f1B77U69MdEKfEo446jPlY/OODdlN7Ea9R1WKDHiFpf6DsM/aP4o/Kj6DsM/aP4o/KgzQhMPdj0Np8NmpmU3CWkY5zuEdm1hwAtqCXiAQhCAQmTuNaE02JuqxU8J9UIi3g3ZeUZL31G/JCZ30HYZ+0fxR+VBmhC0v8AQdhn7R/FH5UfQdhn7R/FH5UDMQhCAQuCbayqhHp7D4S6NwtFfK2Tr5yR5vQVMRMqsmamPTvzpquCF8seCAQQQdYI2L6ULVF0/wBGM4NTCOMBeVo5wPtAdI50uVoAhK7TvRngHGeIfVOPGA+wT/tPwVtLdHG7Q2TT/LT6+/uqC5BI1jURrBXCFY5B16MYqKmnjk+1bK/qcNv8/apVK7c3xbg5zC48WXZ1OGz3jV7AmiqLRpL02x5t7iiZ58pZ43xuFZKyCoA1SxZD6TCf9rm+5KNaV3wWFcLholA1wStefRddp+Jas1LFtPuHlN7R81tul5DPRHyWJIeU3tHzW2I5A2IOOxrA4+wXQeTSLHYaKB887g1jR7XHma0c7j0LKWnWl02JVLppNTBcRR31Mb0dZNrkr27pGnMuJ1GY3ZBGSIY77B57ul5Hu2dtPQCEIQC7qOlfK9kcbS97yGta0ayTsC6VorcU3PPBYxWVLfr5B9W1w8W08/U9w9w9qCy7l+g7MMpgHAGokAdM8dwHzW/E61dEIQCEIQJjfK+IovWSd0JBp+b5XxFF6yTuhINAIQhA2N7l5fP6g99q0Ws6b3Ly+f1B77VotAIQhAgN8p5RReqf3gk2nJvlPKKL1T+8Em0AhCEDt3s/LxD0YPnKnskTvZ+XiHowfOVPZAIQhAIQvDjWJNp4Xyu+yNQ6Sdg9pRFrRWJmVV3RdIMjfBozxnj6wjmafs9p+SW67aupdK90jzdzjmJ/7zLqV9Y0h5faM85rzafosei2lclKQx13w87edvW3+SamH18c7BJE4OaecfIjmPUkQpHA8blpX54zqPKYb5Xdo6etRamrZ2TbrYv4241/B3rrnha9rmuAc1wsQdhCjdH9IIqtl2GzhymHlD+Y61LKnk71bVvXWOMSTelmj7qSWwuYna2O/wBp6x8VBp6YthrKiJ0UguDsPODzEdBCTONYU+mldE/m1tPM4cxCurbVwNt2Tc271fhn0eOKQtIc02LSHA9BBuE7sBxIVEEco+0OMOgjUR70j1dtzPFskjqdx1ScZnpAax7R8kvGsHZ2bd5e7PKfz0XXSrDfCaOpg28JE9o7bG3xssZObYkHaNRW4lkHdJwvwbE6yICw4Qvb2Ps8d5UvQq7Dym9o+a2lU+TO9Ue4sWw8pvaPmtpVPkzvVHuIMVv2lcLl+0rhAIQvRh72NljMrS+MOaXtabEtvrAPNcIGvuJbnfDvbXVLfqWH6ljhy3D7Z/ug+89i0IozRqugmpYZKXLwBYMgaLZQBybcxGyyk0AhCEAhCECY3yviKL1kndCQafm+V8RResk7oSDQCEIQNje5eXz+oPfatFrOm9y8vn9Qe+1aLQCEIQIDfKeUUXqn94JNpyb5Tyii9U/vBJtAIQhA7d7Py8Q9GD5yp7JE72fl4h6MHzlT2QCEIQCrOm+BzVTGCJzbNJcWHVmPMc3Vr96syFMTory44yVmluUkPXUEkLssrHMP94bew7D7F50+qulZI0tkY17TzOFwqZjO56x13U78h8x+tnsO1vxVkXjq42bs29eNOMepcIXvxTBpqc2ljLeh21p7HDUvArHNtWazpMO6jqnxPa+Nxa5uwj/usdSaGimmDKm0ctmTf5X9beg9SVKAej4LGaxK/Z9pvgnWOXk0AobSjAW1cWU6nt1xu6D0HqKq2iem/Jiqj1Nl/wBH/m9/SmC11xcawehVTE1l38eTFtOOY6dYIWqp3Rvcx4yuabEFcU1Q6N7XtNnNIcO0Jo6c6M+EM4WMfXMH74HN29CVRCtrOsOBtOz2wX0+0nrhNe2eGOVux7Qew849hSF3x2F5KunqAPGxlhPXGR8bOHuTC3McWsX0zjtvIz4Zh8j715t3/CuFw3hQLugka/2O4rvZrB9iptGkvQbNm3uOLdevzZrh5Te0fNbSqfJneqPcWLYeU3tHzW2qYfVs9EfJQ2GI3bSuE4d2Tcy4AvraNv1JN5o2/wDrJPKaAOR09HZsTyAQhCBgbkun7sOn4OUk0sp448x2wSD3WI6OxaghlDmhzSC1wBBGwg7CFh9ObcQ3ROCLaCqd9W42p3uPJJPiyTsaTs6Dq50D9QhCAQhCBMb5XxFF6yTuhINPzfK+IovWSd0JBoBCEIGxvcvL5/UHvtWi1nTe5eXz+oPfatFoBCEIEBvlPKKL1T+8Em05N8p5RReqf3gk2gEIQgdu9n5eIejB85U9kid7Py8Q9GD5yp7IBCEIBCXenekE0VU1kMjmBjBmA2EnXrB6re9eOh3QqhvjGRyDsLXfDV8Fn3J0aNu0MVbzS2vA0EKnUW6HTu1SMkjPTYOb7wb/AAVhoscp5fFzMcejMAfcdaxmJhsY9oxX+G0PbLGHAhwBB2gi49yqeNaAwyXdCeBd0AXZ+7zexW9CRMwnLhx5Y0vGpK4xo3UU1zIwlg+23W3+Y9qiU/yFW8a0Kp57uaOCf0s2Htbs91lZGTzcrN2XMccc/SSkVm0V0ufTEMku+Ho+0zrb0jqXRjOiFTT3OXhGedHc+9u0fJQCz4TDnxOXBfXlJ80VYyVgfG4OadhH/dR6lRN0DRm16mEdcrR3x/r71VcAx6WlfmjN2nlMPJd/I9abGB43FVx5mHXbjsdbM2/SOcdar0ms6uvTNj2ynctwt+8iaoKt0UjJGbWODh19I9o1Ju41TsrsPmY3W2eF2XtLdXudb3Kiab6NeDP4SMfUvP7hPN2dCmtzHFrtfTuPJ48fYeUPYdftU24xqo2K1sGacN+v5/tl5rC14BFiHWI6wVtml5DPRHyWS90TCfBsVqo7WbwpkZ6LzmHzt7FrSl5DPRHyVTtPt7AQQQCCLEHYVnHde3MzRudVUrSaVx47BtiJ+bCefm2dC0guuoha9rmPAc1wLXAi4IOoghBiBCY+61ucuw+QzwAupHu1c5jJPId/d6D7O1cIBcgrhCDR24tuh+Fxto6h3/kRt4jifGNA74G3pGvpTVWIqOqfE9kkbix7CHNc02II51qrcx05ZidPc2bURgCZg+D2jzT8DqQXNCEIExvlfEUXrJO6Eg0/N8r4ii9ZJ3QkGgEIQgbG9y8vn9Qe+1aLWdN7l5fP6g99q0WgEIQgQG+U8oovVP7wSbTk3ynlFF6p/eCTaAQhCB272fl4h6MHzlT2SJ3s/LxD0YPnKnsgEIQgS2ls+esqD/fy/ugD/RRC766TNLK7znud73EroWxDyWS3etM+chFkIUsHvosbqIvFzSN6s1x7jcKwUW6FUN8Y1kg/dPvGr4KoIUTESuptGWnw2kz6HdDp3eMY+M9mYe8a/grBQ47TzeLmY7qvY+42KSCFjNIblO08sfFET6fv2aAUHjOitPUXLmZX+ezU728x9qVNDjNRD4uZ7R0ZiW+46lYKLdBqW+MbHIOzK73jV8Fj3Jjk2fEMGSO7kr/11YzoNUQ3Mf1zP7upw7Wk6/ZdV+jq5IJA9hLHtPt7CDzdRTFot0SndqkZJGemwc34G/wXtqf7PrhYvic7mIcGyezYSp70xzhRbZcN51wX4+U/urowHSSGujMEwDZHCzmHku62np6toVNxCikw2rY8XLA7Mx3nN+009djb3FSOLaAzRnPTP4QDWBfLIOix2H4LspsaE7DR4gCx+xkrhYg8xdfYevYUjToZJvaIrljS8cp6T81D3f6EGqo6tmtk8Qbfrabj/K4e5aApeQz0R8kkdP6B5w18Eo+sopmTMPM6J5ykjpF3BO6l5DPRHyVcxpLr4cm8pFvv8+rtQhCha6K2kZNG+OVoex4LXNcLgg8xWXt1Hc9fhs2eO7qWQ/VvO1p8x3WOY84WqF5MVw2KpifDMwPjeMrmn/uojpQYnQrjuk6CS4ZPbW6nkJMMnV5juh4+O3spyAUtovj8tDUx1EJs5h1jmc3naeohRKEGydENJYcQpmVEJ1HU9p5THc7T2dPONamlknc402kwypDxd0L+LNGOcdI6HDm9y1bhtfHPEyWJ4fG8ZmuabghAod8r4ii9ZJ3QkGn5vlfEUXrJO6Eg0AhCEDY3uXl8/qD32rRazpvcvL5/UHvtWi0AhCECA3ynlFF6p/eCTacm+U8oovVP7wSbQCEIQO3ez8vEPRg+cqeyRO9n5eIejB85U9kAhCECe/Qyu+4P8SL86P0LrvuPxIvzpwoWe8lzPCsXnPp7E9+hdd9x+JF+dH6F133H4kX504UJvJPCsXnPp7E9+hdd9x+JF+dH6F133H4kX504UJvJPCsXnPp7E9+hdd9x+JF+dH6F133H4kX504UJvJPCsXnPp7E9+hdd9x+JF+dH6F133H4kX504UJvJPCsXnPp7E9+hdd9x+JF+dH6F1v3H4kX504UKd5J4Vi859PYrKLBMVi8WJG9XDRke4vspSSDEZW5amiinHS58TXjsc1+oq/oUd/8A0trsFaxpF7afTT8FpiejdVJA+IQSWLHMa2SWFxaHDkCTPcsvbURqIBCY8DbNaDtAAPuXYhYzOrYw4YxRpEhCEKFwQhCCOx/BYayB8E7A+N41jnB5nA8zh0rOmN7jOJRzSNp4hPEDxJBLE2462veCCNh1LTiEGVfoixf9U/Hp/wCoj6IsX/VPx6f+otVIQZV+iLF/1T8en/qJlbkOEYvh7zBU0p8Eeb34aA8E7zgBISWnnA7U4EIFlu4aK1dfFStpIuFLHvc7jxtsC0Actwv7Eovoixf9U/Hp/wCotVIQZV+iLF/1T8en/qI+iLF/1T8en/qLVSECX3FdBq6hrJZKqDg2OhLAeEidrzNNrMeTsBToQhAIQhAnd3LQ+srpqV1LAZWsjc1xD2CxLgRynBLL6KcW/U3fxIfzrV6EGUPopxb9Td/Eh/Oj6KcW/U3fxIfzrV6ECk3CtEqyhdWmrhMQkEQZdzDfKZL8lxtbMNvSm2hCAQhCCmYPuhQvwwYjUN4BhLxkzZiS1zmhrTYZnG2y381NaKYrNVQCaan8Hzm8bHPzPyfZc4ZRkJ83XZIfQMcA3DaqvaZcPDpGQn7FPKZTx5G241yLgnZ7E7dOcXpoqF75zI6KQNY0U5+skLyMrYy0jWem+xBYw4FDjbakhSweB4jhj4MPmw9s0vAPD52ubK0jY5gcSHC99amaXRaKvxnFxVZnwxGC0WdzWFzoW8YhpFyA027UF0wrHpJMSrqRwbwdPHA9hAOYmRpLrm9ubVqViDh7kuqenkfimOxwOySupKdkTvNcYnhp9hsofczpqalq4qeppJKfEskgEr3ucyovcvc12azjZt7W1a9aBukrlKLcj0VhnY6sqM0kkVVKIA578seV+a4aDa5drN78ysm5PLeGtubkV1SDc7OPq+CCW3QcekoaKSoiDXPa6NoD75ePI1p2EczlPwyXA2XIBI7UipHF+jVbxttabG/7RHZTml2iUGH01LWU/CCrZNAHTGR5fJnIa/Pc2IPRZA3CbbVylDplI+qxh9NLTTVcEFOyRtPFK2Npc4i8j8zm5wL29yntzGgqaeWsjdTzU9GSx9NHNIx5YSDwjQWudZt7EBBYdMtJPAYoZOD4ThKiOntmy24QnjXsb2tsU+qDuyeTUf8Aj6b5uUfpLgjazHYoZXP4DwMulY17mh4zmzXZTfLexI6kDNBvsRmGznSx0fw0UeK11DRkxxSUgnYwucWslJLcwve3N7lF6A0FNTVMdNX0ksWIPErRUOke5lQHA5iH5rE5ea2rqKBn0GPRTVNTTMzcJT5OEuLN44uADz6l8YTV1Tn1XhMLY42PtA5rg4yMsbuIDjlN+Y2S70P0Moxi+It4I2pnQOh+tk4pLLm/G42vzrqSwXCYquXHYqhpezwtrrZ3N1iIEa2kFBeMAxmOrhbPFmyOLgMwseK4tOrtCkUpNANHqeLCJqmNhEzoahjnZ3nUHPtxS7KNg1gKTw2W2i4cT/8ACfrv1O50F00jx6KjiEs2bKXsjGUXOZ5sPYpRI/SvAoJMFwupewmbLRw5s7+S61xa9r6zrtdS+6HRtpW4fh1LFL4NUTPMsUUpD5ByjHwkjtQcSb8YdCBsA32LlKrRPB56fEYnU2Hz0dI9jm1LHzMfGXW4jw0PcQdVtX81b90jFpKXDaqaG4kayzXD7OYhub2Xv7EFlvzc6rWn2kMlHTxuhax0000dPHwl8oLzbMbayAqdiGgFLFhhq43yNrGQipFXwr+EL8ocSSXWLXbLdBUVpvh0VXSYRWzRnh6mWljlOd4Bab3GUOs2/SBfWgb2CxztiaKp8b5teZ0TS1h16rAkkalSNIdPq+ku6TCjwXCCJj/Co+MXOszihpIzdexXfBsJipYmwwNyxtuQC5ztpudbiTtPSqnuw+Rw/wCMpu+gmdF8YrJ3SCqoTSBoBYTOyTMTe4s3ZbV71YAb7Ett1ytkMmH0bWSyRVEjuFZC8MdIGAERZyRYG9zrGxeLRfCqilxBklNh89JSPjeKhj5o3szBt2PDQ8kHi21dKBrFwVYwvSKSTE62kcGCOCKKRrhfMS/bc3tZVHQbRanxSGSurw6eaWWQDNI8CJrHkBjA0jLa118HRqGtx/EGVALoWQQOMQc5rXmwy5spGYN16ukhA2AUFyVWjMfg79IKKMu8HgYHwsLicnCQuc4NJ1gX+SiKDQuB+AGtlMj6ptK6eOUyPzR8GHOjawXs1osObnJQO1cNcDsN+xKPFcSlrWaP0ksjmx1sXCVLmuLXSZI2uyZhsDiTftC9OOYLFhFbhklBeJtTUMpZ4Q9xY9r7DPlcTxm9PZ1oLdo9pBJPX4pTPa0MpDTiMtBzHhY3Odm12Otuq1lZcwva+voSrixF9PV6VTx8uKOme2+y4gksV84boBSzYYKuR73VkkPhPhfCvzteWlwIINg0bLdSBrrhrgdmvsSXmxqbEKXAKaeRzWVzpRUuacrpBAQA248/ntzr249orT0GJ4R4LeJks5zwiRxYS1mqQNcTY2NiexA3EJWUmK/2TPjcTzxAzw+muducWc0X/wDsyi3b0qc0M0NjbRU/hDM0zmcJKXbc0hLyD2F1vYglMB0Ngp6DwA3mhOcHhQLnO4uOwAaidR6lFt3N4vAnUTqiofEHiSElzeEhLTcBjrbOooQgGbnuaemqKitqZ5ad4fHnyBlh9nI1tteq7tpsp/C9H2QVVZUtc4uqjGXtNsreDZlGWwvrHShCDoOjDeHrp2yysfVxNhcWEAx5GFofGbXDtd7m+sBeHCdCclVHVVFVPVSwtcyHhQwBgcLONmAXcQbXKEIJPRPRxlBC6GN7nh0j5bvte7zcjUBqULPufN4aofBV1NPHUuzzwwlga4naWuLbxk85GtCEHEG5xAzDn4e2WXgnyiXNxc4Ie1wA1Wtdo5lN6TaOMrKdsD3ua1r433ba94yCBrFuZCEHi0k0NZUzR1Mc0tNUxjIJoCLlu3I9pBD235ivfo7gz6cScLVTVL5CCXTZbNsLWY1oAaOznQhB86U6Osro4o5HuaI5o5wWWuSy9gbg6ta+/wCwWeG+G5nZ+B4DLqy2zZr7L39qEIOiXRdhrJawSSNkkp/BrNIAaL3zNNrhwKjsN0Hy1MNRU1lRVOgDhCJcgazMLFxytGZ1ucoQg7avQ29a6sgqpoHSBgmZGGFkgZsvmaS0karj4KSwfR9lPLVyNc5xqpBK8OtYHKG2FhssOdcoQRejmhQpHSNZUzPpn8IRTvyFjeE22cBmttsL8/Soobl7OBdSmtq/BOMW0+Zga29yAX5czmgm4aTbUL35xCCaxDQuGXD46Bz5AyNsbWSAgSAx2yuva19XQumu0JbUUzIaqpnlkjfwkdRxWTMdzFpaLC3xQhB6ME0amhmEs1fU1GVpY1kmRsev7RaxozO6Cekqdr6Nk0b4pWhzHtLHNOwg6iEIQUsbmwMYp31tW6jadVMXNy2BuGGQNzlg82/MFO6QaLRVTKaMl0baeWOZgjta8fJabjk9i5QgnVD6UaPsrYmRSOc0Nljmuy17sNwNY2IQg+NKtGIq6JrJC9jmOD4pYnZZI3Dna7mXnwPRuaGUSzV9TU2aWNZJkbHrtxi1jRmdq2npKEIPBLoFkllfR1lRSNmdnkjiyGMuO1zQ9p4MnnIUvh+jbIqyorA95fPHHG5rrZQGDURqvcoQg88OiMbZsQmEj81a1rJBxbNysLLt1X2Hnuu2DReNuHHDw9/B8A6nz6s9nNLb7LX19C5Qg8dZoNBJR01KXyNNMGiCZjg2ZhaAA4EC1yBr1WXxhWhIZUMqampnq5Yxli4bKGR9LmsYAM587auEIJCg0YijqK+e7nmt4MSsfbIBGxzABqvYhxvdQB3NQI3U7K6rZRuNzTBzctjtYHlucMPm3XCEHZp/huHxUdPHU8JBFE5rYJadrs0JA1OzNBLRqtcjbZUzCqaGrxSgdSVFVXGB7pJ6mcuMbGhvFibdrW3JN9WvXz83CEErpdFBiuLUMMGZ5pnP8Nc1pDGsa5rmxuJFnEvYQAOk+xsBC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ovéPole 16"/>
          <p:cNvSpPr txBox="1"/>
          <p:nvPr/>
        </p:nvSpPr>
        <p:spPr>
          <a:xfrm>
            <a:off x="4743223" y="3401705"/>
            <a:ext cx="2103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err="1" smtClean="0">
                <a:solidFill>
                  <a:schemeClr val="tx2"/>
                </a:solidFill>
                <a:latin typeface="+mj-lt"/>
              </a:rPr>
              <a:t>Iliyan</a:t>
            </a:r>
            <a:r>
              <a:rPr lang="cs-CZ" sz="24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2400" b="1" dirty="0" smtClean="0">
                <a:solidFill>
                  <a:schemeClr val="tx2"/>
                </a:solidFill>
                <a:latin typeface="+mj-lt"/>
              </a:rPr>
            </a:br>
            <a:r>
              <a:rPr lang="cs-CZ" sz="2400" b="1" dirty="0" smtClean="0">
                <a:solidFill>
                  <a:schemeClr val="tx2"/>
                </a:solidFill>
                <a:latin typeface="+mj-lt"/>
              </a:rPr>
              <a:t>Georgie</a:t>
            </a:r>
            <a:r>
              <a:rPr lang="en-US" sz="2400" b="1" dirty="0" smtClean="0">
                <a:solidFill>
                  <a:schemeClr val="tx2"/>
                </a:solidFill>
                <a:latin typeface="+mj-lt"/>
              </a:rPr>
              <a:t>v</a:t>
            </a:r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+mj-lt"/>
              </a:rPr>
              <a:t>Solid Angle, Saarland University</a:t>
            </a:r>
          </a:p>
        </p:txBody>
      </p:sp>
      <p:sp>
        <p:nvSpPr>
          <p:cNvPr id="19" name="TextovéPole 18"/>
          <p:cNvSpPr txBox="1"/>
          <p:nvPr/>
        </p:nvSpPr>
        <p:spPr>
          <a:xfrm>
            <a:off x="2682197" y="3401705"/>
            <a:ext cx="1944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+mj-lt"/>
              </a:rPr>
              <a:t>Alexander Keller</a:t>
            </a:r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+mj-lt"/>
              </a:rPr>
              <a:t>NVIDIA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7308304" y="4904581"/>
            <a:ext cx="1835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smtClean="0">
                <a:solidFill>
                  <a:schemeClr val="tx2"/>
                </a:solidFill>
                <a:latin typeface="+mn-lt"/>
              </a:rPr>
              <a:t>Juan</a:t>
            </a: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US" sz="2400" b="1" dirty="0" smtClean="0">
                <a:solidFill>
                  <a:schemeClr val="tx2"/>
                </a:solidFill>
                <a:latin typeface="+mn-lt"/>
              </a:rPr>
            </a:br>
            <a:r>
              <a:rPr lang="cs-CZ" sz="2400" b="1" dirty="0" err="1" smtClean="0">
                <a:solidFill>
                  <a:schemeClr val="tx2"/>
                </a:solidFill>
                <a:latin typeface="+mn-lt"/>
              </a:rPr>
              <a:t>Cañada</a:t>
            </a:r>
            <a:endParaRPr lang="en-US" sz="2400" b="1" dirty="0" smtClean="0">
              <a:solidFill>
                <a:schemeClr val="tx2"/>
              </a:solidFill>
              <a:latin typeface="+mn-lt"/>
            </a:endParaRP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Next Limit Technologies</a:t>
            </a:r>
            <a:endParaRPr lang="cs-CZ" sz="16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1692004" y="4904581"/>
            <a:ext cx="19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Mark Meyer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PIXAR Animation Studios</a:t>
            </a:r>
            <a:endParaRPr lang="cs-CZ" sz="16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TextovéPole 21"/>
          <p:cNvSpPr txBox="1"/>
          <p:nvPr/>
        </p:nvSpPr>
        <p:spPr>
          <a:xfrm>
            <a:off x="3564104" y="4904581"/>
            <a:ext cx="19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Jean-Daniel </a:t>
            </a:r>
            <a:r>
              <a:rPr lang="en-US" sz="2400" b="1" dirty="0" err="1" smtClean="0">
                <a:solidFill>
                  <a:schemeClr val="tx2"/>
                </a:solidFill>
                <a:latin typeface="+mn-lt"/>
              </a:rPr>
              <a:t>Nahmias</a:t>
            </a:r>
            <a:endParaRPr lang="en-US" sz="2400" b="1" dirty="0" smtClean="0">
              <a:solidFill>
                <a:schemeClr val="tx2"/>
              </a:solidFill>
              <a:latin typeface="+mn-lt"/>
            </a:endParaRP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PIXAR Animation Studios</a:t>
            </a:r>
            <a:endParaRPr lang="cs-CZ" sz="16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5436204" y="4904581"/>
            <a:ext cx="19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Od</a:t>
            </a:r>
            <a:r>
              <a:rPr lang="cs-CZ" sz="2400" b="1" dirty="0" err="1" smtClean="0">
                <a:solidFill>
                  <a:schemeClr val="tx2"/>
                </a:solidFill>
                <a:latin typeface="+mn-lt"/>
              </a:rPr>
              <a:t>řej</a:t>
            </a:r>
            <a:r>
              <a:rPr lang="cs-CZ" sz="2400" b="1" dirty="0" smtClean="0">
                <a:solidFill>
                  <a:schemeClr val="tx2"/>
                </a:solidFill>
                <a:latin typeface="+mn-lt"/>
              </a:rPr>
              <a:t> Karlík</a:t>
            </a:r>
            <a:endParaRPr lang="en-US" sz="2400" b="1" dirty="0" smtClean="0">
              <a:solidFill>
                <a:schemeClr val="tx2"/>
              </a:solidFill>
              <a:latin typeface="+mn-lt"/>
            </a:endParaRPr>
          </a:p>
          <a:p>
            <a:pPr algn="ctr"/>
            <a:r>
              <a:rPr lang="cs-CZ" sz="1600" dirty="0" err="1" smtClean="0">
                <a:solidFill>
                  <a:schemeClr val="tx2"/>
                </a:solidFill>
                <a:latin typeface="+mn-lt"/>
              </a:rPr>
              <a:t>Render</a:t>
            </a:r>
            <a:r>
              <a:rPr lang="cs-CZ" sz="1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cs-CZ" sz="1600" dirty="0" err="1" smtClean="0">
                <a:solidFill>
                  <a:schemeClr val="tx2"/>
                </a:solidFill>
                <a:latin typeface="+mn-lt"/>
              </a:rPr>
              <a:t>Legion</a:t>
            </a:r>
            <a:endParaRPr lang="cs-CZ" sz="16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83856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INTRODUCTION</a:t>
            </a:r>
            <a:br>
              <a:rPr lang="cs-CZ" dirty="0" smtClean="0"/>
            </a:br>
            <a:r>
              <a:rPr lang="cs-CZ" dirty="0" smtClean="0"/>
              <a:t/>
            </a:r>
            <a:br>
              <a:rPr lang="cs-CZ" dirty="0" smtClean="0"/>
            </a:b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sz="3200" b="1" dirty="0" smtClean="0">
                <a:solidFill>
                  <a:schemeClr val="tx2"/>
                </a:solidFill>
              </a:rPr>
              <a:t>Jaroslav Křivánek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Charles University in Prague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evolution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Last year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dirty="0" smtClean="0"/>
              <a:t>“Recent advances in LTS: </a:t>
            </a:r>
            <a:r>
              <a:rPr lang="en-US" b="1" dirty="0" smtClean="0"/>
              <a:t>Theory</a:t>
            </a:r>
            <a:r>
              <a:rPr lang="en-US" dirty="0" smtClean="0"/>
              <a:t> and practice”</a:t>
            </a:r>
          </a:p>
          <a:p>
            <a:pPr algn="ctr">
              <a:buNone/>
            </a:pP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This year</a:t>
            </a:r>
            <a:r>
              <a:rPr lang="en-US" dirty="0" smtClean="0"/>
              <a:t>:</a:t>
            </a:r>
            <a:endParaRPr lang="en-US" dirty="0"/>
          </a:p>
          <a:p>
            <a:pPr algn="ctr">
              <a:buNone/>
            </a:pPr>
            <a:r>
              <a:rPr lang="en-US" dirty="0"/>
              <a:t>“Recent advances in LTS: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Some theory </a:t>
            </a:r>
            <a:r>
              <a:rPr lang="en-US" dirty="0"/>
              <a:t>and </a:t>
            </a:r>
            <a:r>
              <a:rPr lang="en-US" b="1" dirty="0" smtClean="0"/>
              <a:t>a lot of practice</a:t>
            </a:r>
            <a:r>
              <a:rPr lang="en-US" dirty="0" smtClean="0"/>
              <a:t>”</a:t>
            </a:r>
            <a:endParaRPr lang="en-US" dirty="0"/>
          </a:p>
          <a:p>
            <a:pPr algn="ctr">
              <a:buNone/>
            </a:pPr>
            <a:endParaRPr lang="en-US" b="1" dirty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94967-73EE-4A75-A827-47B02327E01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Course: Recent Advances in Light Transport Simulation</a:t>
            </a:r>
            <a:br>
              <a:rPr lang="en-US" altLang="en-US" smtClean="0"/>
            </a:br>
            <a:r>
              <a:rPr lang="en-US" altLang="en-US" i="1" smtClean="0"/>
              <a:t>Jaroslav Křivánek </a:t>
            </a:r>
            <a:r>
              <a:rPr lang="en-US" altLang="en-US" smtClean="0"/>
              <a:t>- Introduction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3149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transport – Global illumination</a:t>
            </a:r>
            <a:endParaRPr lang="en-US" dirty="0"/>
          </a:p>
        </p:txBody>
      </p:sp>
      <p:grpSp>
        <p:nvGrpSpPr>
          <p:cNvPr id="3" name="Skupina 8"/>
          <p:cNvGrpSpPr/>
          <p:nvPr/>
        </p:nvGrpSpPr>
        <p:grpSpPr>
          <a:xfrm>
            <a:off x="471784" y="1196752"/>
            <a:ext cx="3308128" cy="2952328"/>
            <a:chOff x="495792" y="1484784"/>
            <a:chExt cx="3308128" cy="2952328"/>
          </a:xfrm>
        </p:grpSpPr>
        <p:grpSp>
          <p:nvGrpSpPr>
            <p:cNvPr id="5" name="Skupina 7"/>
            <p:cNvGrpSpPr/>
            <p:nvPr/>
          </p:nvGrpSpPr>
          <p:grpSpPr>
            <a:xfrm>
              <a:off x="495792" y="2132856"/>
              <a:ext cx="3308128" cy="2304256"/>
              <a:chOff x="495792" y="1799883"/>
              <a:chExt cx="3308128" cy="2304256"/>
            </a:xfrm>
          </p:grpSpPr>
          <p:pic>
            <p:nvPicPr>
              <p:cNvPr id="16386" name="Picture 2" descr="http://corona-renderer.com/img/gallery/full/duncan-guesthouse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20502" y="1799883"/>
                <a:ext cx="3283418" cy="2016224"/>
              </a:xfrm>
              <a:prstGeom prst="rect">
                <a:avLst/>
              </a:prstGeom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" name="TextovéPole 6"/>
              <p:cNvSpPr txBox="1"/>
              <p:nvPr/>
            </p:nvSpPr>
            <p:spPr>
              <a:xfrm>
                <a:off x="495792" y="3827140"/>
                <a:ext cx="14830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n-lt"/>
                  </a:rPr>
                  <a:t>© Duncan </a:t>
                </a:r>
                <a:r>
                  <a:rPr lang="en-US" sz="1200" dirty="0" err="1" smtClean="0">
                    <a:solidFill>
                      <a:schemeClr val="tx2"/>
                    </a:solidFill>
                    <a:latin typeface="+mn-lt"/>
                  </a:rPr>
                  <a:t>Howdin</a:t>
                </a:r>
                <a:endParaRPr lang="en-US" sz="1200" dirty="0" smtClean="0">
                  <a:solidFill>
                    <a:schemeClr val="tx2"/>
                  </a:solidFill>
                  <a:latin typeface="+mn-lt"/>
                </a:endParaRPr>
              </a:p>
            </p:txBody>
          </p:sp>
        </p:grpSp>
        <p:sp>
          <p:nvSpPr>
            <p:cNvPr id="6" name="TextovéPole 5"/>
            <p:cNvSpPr txBox="1"/>
            <p:nvPr/>
          </p:nvSpPr>
          <p:spPr>
            <a:xfrm>
              <a:off x="520502" y="1484784"/>
              <a:ext cx="2952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tx2"/>
                  </a:solidFill>
                  <a:latin typeface="+mn-lt"/>
                </a:rPr>
                <a:t>Archviz</a:t>
              </a:r>
              <a:endParaRPr lang="en-US" sz="2400" b="1" dirty="0" smtClean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8" name="Skupina 14"/>
          <p:cNvGrpSpPr/>
          <p:nvPr/>
        </p:nvGrpSpPr>
        <p:grpSpPr>
          <a:xfrm>
            <a:off x="4283968" y="1196752"/>
            <a:ext cx="3888432" cy="5101709"/>
            <a:chOff x="4283968" y="1196752"/>
            <a:chExt cx="3888432" cy="5101709"/>
          </a:xfrm>
        </p:grpSpPr>
        <p:sp>
          <p:nvSpPr>
            <p:cNvPr id="19" name="TextovéPole 18"/>
            <p:cNvSpPr txBox="1"/>
            <p:nvPr/>
          </p:nvSpPr>
          <p:spPr>
            <a:xfrm>
              <a:off x="4283968" y="1196752"/>
              <a:ext cx="3888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  <a:latin typeface="+mn-lt"/>
                </a:rPr>
                <a:t>Movies</a:t>
              </a:r>
            </a:p>
          </p:txBody>
        </p:sp>
        <p:pic>
          <p:nvPicPr>
            <p:cNvPr id="20" name="Picture 4" descr="shrek2"/>
            <p:cNvPicPr>
              <a:picLocks noChangeAspect="1" noChangeArrowheads="1"/>
            </p:cNvPicPr>
            <p:nvPr/>
          </p:nvPicPr>
          <p:blipFill>
            <a:blip r:embed="rId4" cstate="print"/>
            <a:srcRect t="2100" r="50000" b="34901"/>
            <a:stretch>
              <a:fillRect/>
            </a:stretch>
          </p:blipFill>
          <p:spPr>
            <a:xfrm>
              <a:off x="5447020" y="1844824"/>
              <a:ext cx="2468881" cy="1944216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9" name="Skupina 11"/>
            <p:cNvGrpSpPr/>
            <p:nvPr/>
          </p:nvGrpSpPr>
          <p:grpSpPr>
            <a:xfrm>
              <a:off x="4355976" y="4077072"/>
              <a:ext cx="3559925" cy="2221389"/>
              <a:chOff x="9401516" y="1876674"/>
              <a:chExt cx="3559925" cy="2221389"/>
            </a:xfrm>
          </p:grpSpPr>
          <p:pic>
            <p:nvPicPr>
              <p:cNvPr id="22" name="Picture 2"/>
              <p:cNvPicPr>
                <a:picLocks noChangeArrowheads="1"/>
              </p:cNvPicPr>
              <p:nvPr/>
            </p:nvPicPr>
            <p:blipFill>
              <a:blip r:embed="rId5" cstate="print"/>
              <a:srcRect r="18740"/>
              <a:stretch>
                <a:fillRect/>
              </a:stretch>
            </p:blipFill>
            <p:spPr bwMode="auto">
              <a:xfrm>
                <a:off x="9522689" y="1876674"/>
                <a:ext cx="3438752" cy="1800200"/>
              </a:xfrm>
              <a:prstGeom prst="rect">
                <a:avLst/>
              </a:prstGeom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3" name="Obdélník 22"/>
              <p:cNvSpPr/>
              <p:nvPr/>
            </p:nvSpPr>
            <p:spPr>
              <a:xfrm>
                <a:off x="9401516" y="3636398"/>
                <a:ext cx="32403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hangingPunct="0">
                  <a:defRPr/>
                </a:pPr>
                <a:r>
                  <a:rPr lang="en-US" sz="12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Image courtesy of Columbia Pictures.  </a:t>
                </a:r>
                <a:br>
                  <a:rPr lang="en-US" sz="12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</a:br>
                <a:r>
                  <a:rPr lang="en-US" sz="12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© 2006 Columbia Pictures Industries, Inc.</a:t>
                </a:r>
              </a:p>
            </p:txBody>
          </p:sp>
        </p:grpSp>
      </p:grpSp>
      <p:sp>
        <p:nvSpPr>
          <p:cNvPr id="16" name="Zástupný symbol pro číslo snímk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94967-73EE-4A75-A827-47B02327E01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8" name="Zástupný symbol pro zápatí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Course: Recent Advances in Light Transport Simulation</a:t>
            </a:r>
            <a:br>
              <a:rPr lang="en-US" altLang="en-US" smtClean="0"/>
            </a:br>
            <a:r>
              <a:rPr lang="en-US" altLang="en-US" i="1" smtClean="0"/>
              <a:t>Jaroslav Křivánek </a:t>
            </a:r>
            <a:r>
              <a:rPr lang="en-US" altLang="en-US" smtClean="0"/>
              <a:t>- Introduction</a:t>
            </a:r>
            <a:endParaRPr lang="en-US" altLang="en-US" dirty="0"/>
          </a:p>
        </p:txBody>
      </p:sp>
      <p:sp>
        <p:nvSpPr>
          <p:cNvPr id="4" name="TextovéPole 3"/>
          <p:cNvSpPr txBox="1"/>
          <p:nvPr/>
        </p:nvSpPr>
        <p:spPr>
          <a:xfrm>
            <a:off x="5563576" y="3431772"/>
            <a:ext cx="2342308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PDI DreamWorks 2006</a:t>
            </a:r>
            <a:endParaRPr lang="cs-CZ" sz="1600" dirty="0" smtClean="0">
              <a:latin typeface="+mn-lt"/>
            </a:endParaRPr>
          </a:p>
        </p:txBody>
      </p:sp>
      <p:sp>
        <p:nvSpPr>
          <p:cNvPr id="17" name="TextovéPole 16"/>
          <p:cNvSpPr txBox="1"/>
          <p:nvPr/>
        </p:nvSpPr>
        <p:spPr>
          <a:xfrm>
            <a:off x="4731617" y="5525694"/>
            <a:ext cx="3174267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Sony Pictures </a:t>
            </a:r>
            <a:r>
              <a:rPr lang="en-US" sz="1600" dirty="0" err="1" smtClean="0">
                <a:latin typeface="+mn-lt"/>
              </a:rPr>
              <a:t>Imageworks</a:t>
            </a:r>
            <a:r>
              <a:rPr lang="en-US" sz="1600" dirty="0" smtClean="0">
                <a:latin typeface="+mn-lt"/>
              </a:rPr>
              <a:t>, 2006</a:t>
            </a:r>
            <a:endParaRPr lang="cs-CZ" sz="1600" dirty="0" smtClean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research advances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30725"/>
          </a:xfrm>
        </p:spPr>
        <p:txBody>
          <a:bodyPr/>
          <a:lstStyle/>
          <a:p>
            <a:r>
              <a:rPr lang="en-US" dirty="0" smtClean="0"/>
              <a:t>Too numerous to mention all of them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 SIGGRAPH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Light Transport (technical papers)</a:t>
            </a:r>
            <a:r>
              <a:rPr lang="en-US" dirty="0" smtClean="0"/>
              <a:t>, Wed 10:45 – 12:15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Sampling (talks)</a:t>
            </a:r>
            <a:r>
              <a:rPr lang="en-US" dirty="0" smtClean="0"/>
              <a:t>, Tue, 10:45 - 12:15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Scattering (talks)</a:t>
            </a:r>
            <a:r>
              <a:rPr lang="en-US" dirty="0" smtClean="0"/>
              <a:t>, Thu, 9:00 - 10:30</a:t>
            </a:r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94967-73EE-4A75-A827-47B02327E01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Course: Recent Advances in Light Transport Simulation</a:t>
            </a:r>
            <a:br>
              <a:rPr lang="en-US" altLang="en-US" smtClean="0"/>
            </a:br>
            <a:r>
              <a:rPr lang="en-US" altLang="en-US" i="1" smtClean="0"/>
              <a:t>Jaroslav Křivánek </a:t>
            </a:r>
            <a:r>
              <a:rPr lang="en-US" altLang="en-US" smtClean="0"/>
              <a:t>- Introduction</a:t>
            </a:r>
            <a:endParaRPr lang="en-US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denominator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Path integral formulation</a:t>
            </a:r>
            <a:r>
              <a:rPr lang="en-US" dirty="0" smtClean="0"/>
              <a:t> of light transport</a:t>
            </a:r>
            <a:br>
              <a:rPr lang="en-US" dirty="0" smtClean="0"/>
            </a:br>
            <a:r>
              <a:rPr lang="en-US" sz="2000" dirty="0" smtClean="0">
                <a:solidFill>
                  <a:schemeClr val="accent1"/>
                </a:solidFill>
              </a:rPr>
              <a:t>[</a:t>
            </a:r>
            <a:r>
              <a:rPr lang="en-US" sz="2000" dirty="0" err="1" smtClean="0">
                <a:solidFill>
                  <a:schemeClr val="accent1"/>
                </a:solidFill>
              </a:rPr>
              <a:t>Veach</a:t>
            </a:r>
            <a:r>
              <a:rPr lang="en-US" sz="2000" dirty="0" smtClean="0">
                <a:solidFill>
                  <a:schemeClr val="accent1"/>
                </a:solidFill>
              </a:rPr>
              <a:t> and </a:t>
            </a:r>
            <a:r>
              <a:rPr lang="en-US" sz="2000" dirty="0" err="1" smtClean="0">
                <a:solidFill>
                  <a:schemeClr val="accent1"/>
                </a:solidFill>
              </a:rPr>
              <a:t>Guibas</a:t>
            </a:r>
            <a:r>
              <a:rPr lang="en-US" sz="2000" dirty="0" smtClean="0">
                <a:solidFill>
                  <a:schemeClr val="accent1"/>
                </a:solidFill>
              </a:rPr>
              <a:t> 1995], [</a:t>
            </a:r>
            <a:r>
              <a:rPr lang="en-US" sz="2000" dirty="0" err="1" smtClean="0">
                <a:solidFill>
                  <a:schemeClr val="accent1"/>
                </a:solidFill>
              </a:rPr>
              <a:t>Veach</a:t>
            </a:r>
            <a:r>
              <a:rPr lang="en-US" sz="2000" dirty="0" smtClean="0">
                <a:solidFill>
                  <a:schemeClr val="accent1"/>
                </a:solidFill>
              </a:rPr>
              <a:t> 1997]</a:t>
            </a:r>
            <a:endParaRPr lang="en-US" sz="2000" dirty="0">
              <a:solidFill>
                <a:schemeClr val="accent1"/>
              </a:solidFill>
            </a:endParaRPr>
          </a:p>
        </p:txBody>
      </p:sp>
      <p:grpSp>
        <p:nvGrpSpPr>
          <p:cNvPr id="86" name="Group 4"/>
          <p:cNvGrpSpPr/>
          <p:nvPr/>
        </p:nvGrpSpPr>
        <p:grpSpPr>
          <a:xfrm>
            <a:off x="894010" y="3212976"/>
            <a:ext cx="6702326" cy="2073022"/>
            <a:chOff x="1199855" y="4310348"/>
            <a:chExt cx="6702326" cy="2073022"/>
          </a:xfrm>
        </p:grpSpPr>
        <p:sp>
          <p:nvSpPr>
            <p:cNvPr id="87" name="Straight Connector 126"/>
            <p:cNvSpPr>
              <a:spLocks noChangeShapeType="1"/>
            </p:cNvSpPr>
            <p:nvPr/>
          </p:nvSpPr>
          <p:spPr bwMode="auto">
            <a:xfrm flipH="1" flipV="1">
              <a:off x="1750218" y="4852987"/>
              <a:ext cx="2016911" cy="1274807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88" name="Straight Connector 155"/>
            <p:cNvSpPr>
              <a:spLocks noChangeShapeType="1"/>
            </p:cNvSpPr>
            <p:nvPr/>
          </p:nvSpPr>
          <p:spPr bwMode="auto">
            <a:xfrm flipV="1">
              <a:off x="3767131" y="4694247"/>
              <a:ext cx="1887460" cy="1413990"/>
            </a:xfrm>
            <a:prstGeom prst="line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 type="triangle" w="sm" len="lg"/>
              <a:tailEnd type="none" w="sm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grpSp>
          <p:nvGrpSpPr>
            <p:cNvPr id="89" name="Group 55"/>
            <p:cNvGrpSpPr/>
            <p:nvPr/>
          </p:nvGrpSpPr>
          <p:grpSpPr>
            <a:xfrm rot="155100">
              <a:off x="1199855" y="4478572"/>
              <a:ext cx="582326" cy="423510"/>
              <a:chOff x="3948405" y="1374810"/>
              <a:chExt cx="785818" cy="571504"/>
            </a:xfrm>
          </p:grpSpPr>
          <p:sp>
            <p:nvSpPr>
              <p:cNvPr id="124" name="Isosceles Triangle 152"/>
              <p:cNvSpPr/>
              <p:nvPr/>
            </p:nvSpPr>
            <p:spPr>
              <a:xfrm rot="18039103">
                <a:off x="4055562" y="1267653"/>
                <a:ext cx="571504" cy="785818"/>
              </a:xfrm>
              <a:prstGeom prst="triangl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6350" cap="rnd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5000" dist="25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5" name="Rectangle 153"/>
              <p:cNvSpPr/>
              <p:nvPr/>
            </p:nvSpPr>
            <p:spPr>
              <a:xfrm rot="1836285">
                <a:off x="3975700" y="1389829"/>
                <a:ext cx="373080" cy="331972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6350" cap="rnd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5000" dist="25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139"/>
            <p:cNvSpPr/>
            <p:nvPr/>
          </p:nvSpPr>
          <p:spPr>
            <a:xfrm rot="8995503">
              <a:off x="6428190" y="6128674"/>
              <a:ext cx="1473991" cy="87874"/>
            </a:xfrm>
            <a:prstGeom prst="rect">
              <a:avLst/>
            </a:prstGeom>
            <a:gradFill flip="none" rotWithShape="1">
              <a:gsLst>
                <a:gs pos="0">
                  <a:srgbClr val="4F81BD">
                    <a:lumMod val="60000"/>
                    <a:lumOff val="40000"/>
                  </a:srgbClr>
                </a:gs>
                <a:gs pos="100000">
                  <a:srgbClr val="4785D1"/>
                </a:gs>
              </a:gsLst>
              <a:lin ang="16200000" scaled="0"/>
              <a:tileRect/>
            </a:gradFill>
            <a:ln w="6350" cap="rnd" cmpd="sng" algn="ctr">
              <a:noFill/>
              <a:prstDash val="solid"/>
            </a:ln>
            <a:effectLst>
              <a:outerShdw blurRad="50800" dist="38100" dir="7740000" algn="t" rotWithShape="0">
                <a:srgbClr val="000000">
                  <a:alpha val="60000"/>
                </a:srgbClr>
              </a:outerShdw>
            </a:effectLst>
            <a:scene3d>
              <a:camera prst="orthographicFront"/>
              <a:lightRig rig="contrasting" dir="t">
                <a:rot lat="0" lon="0" rev="16800000"/>
              </a:lightRig>
            </a:scene3d>
            <a:sp3d>
              <a:bevelT w="152400" h="12700" prst="relaxedInset"/>
              <a:contourClr>
                <a:srgbClr val="4F81BD">
                  <a:lumMod val="75000"/>
                </a:srgb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Rectangle 140"/>
            <p:cNvSpPr/>
            <p:nvPr/>
          </p:nvSpPr>
          <p:spPr>
            <a:xfrm rot="12305598">
              <a:off x="4972040" y="4611222"/>
              <a:ext cx="1473991" cy="87874"/>
            </a:xfrm>
            <a:prstGeom prst="rect">
              <a:avLst/>
            </a:prstGeom>
            <a:gradFill flip="none" rotWithShape="1">
              <a:gsLst>
                <a:gs pos="0">
                  <a:srgbClr val="4F81BD">
                    <a:lumMod val="60000"/>
                    <a:lumOff val="40000"/>
                  </a:srgbClr>
                </a:gs>
                <a:gs pos="100000">
                  <a:srgbClr val="4785D1"/>
                </a:gs>
              </a:gsLst>
              <a:lin ang="16200000" scaled="0"/>
              <a:tileRect/>
            </a:gradFill>
            <a:ln w="6350" cap="rnd" cmpd="sng" algn="ctr">
              <a:noFill/>
              <a:prstDash val="solid"/>
            </a:ln>
            <a:effectLst>
              <a:outerShdw blurRad="50800" dist="38100" dir="7740000" algn="t" rotWithShape="0">
                <a:srgbClr val="000000">
                  <a:alpha val="60000"/>
                </a:srgbClr>
              </a:outerShdw>
            </a:effectLst>
            <a:scene3d>
              <a:camera prst="orthographicFront"/>
              <a:lightRig rig="contrasting" dir="t">
                <a:rot lat="0" lon="0" rev="16800000"/>
              </a:lightRig>
            </a:scene3d>
            <a:sp3d>
              <a:bevelT w="152400" h="12700" prst="relaxedInset"/>
              <a:contourClr>
                <a:srgbClr val="4F81BD">
                  <a:lumMod val="75000"/>
                </a:srgb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Straight Connector 142"/>
            <p:cNvSpPr>
              <a:spLocks noChangeShapeType="1"/>
            </p:cNvSpPr>
            <p:nvPr/>
          </p:nvSpPr>
          <p:spPr bwMode="auto">
            <a:xfrm rot="19800000" flipV="1">
              <a:off x="6769177" y="4868217"/>
              <a:ext cx="796788" cy="1170493"/>
            </a:xfrm>
            <a:prstGeom prst="line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 type="triangle" w="sm" len="lg"/>
              <a:tailEnd type="none" w="sm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93" name="Straight Connector 145"/>
            <p:cNvSpPr>
              <a:spLocks noChangeShapeType="1"/>
            </p:cNvSpPr>
            <p:nvPr/>
          </p:nvSpPr>
          <p:spPr bwMode="auto">
            <a:xfrm>
              <a:off x="5651500" y="4683125"/>
              <a:ext cx="1454150" cy="1466850"/>
            </a:xfrm>
            <a:prstGeom prst="line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 type="triangle" w="sm" len="lg"/>
              <a:tailEnd type="none" w="sm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94" name="Sun 146"/>
            <p:cNvSpPr/>
            <p:nvPr/>
          </p:nvSpPr>
          <p:spPr>
            <a:xfrm>
              <a:off x="7027839" y="4310348"/>
              <a:ext cx="437081" cy="437081"/>
            </a:xfrm>
            <a:prstGeom prst="sun">
              <a:avLst/>
            </a:prstGeom>
            <a:solidFill>
              <a:srgbClr val="ECF10F"/>
            </a:solidFill>
            <a:ln w="3175" cap="flat" cmpd="thickThin" algn="ctr">
              <a:solidFill>
                <a:srgbClr val="000000">
                  <a:alpha val="23922"/>
                </a:srgb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dkEdge">
              <a:bevelT w="419100" h="4445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reflection blurRad="6350" stA="60000" endA="900" endPos="58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133"/>
            <p:cNvSpPr/>
            <p:nvPr/>
          </p:nvSpPr>
          <p:spPr>
            <a:xfrm rot="10800000">
              <a:off x="2334707" y="6130696"/>
              <a:ext cx="2951665" cy="87874"/>
            </a:xfrm>
            <a:prstGeom prst="rect">
              <a:avLst/>
            </a:prstGeom>
            <a:gradFill flip="none" rotWithShape="1">
              <a:gsLst>
                <a:gs pos="0">
                  <a:srgbClr val="4F81BD">
                    <a:lumMod val="60000"/>
                    <a:lumOff val="40000"/>
                  </a:srgbClr>
                </a:gs>
                <a:gs pos="100000">
                  <a:srgbClr val="4785D1"/>
                </a:gs>
              </a:gsLst>
              <a:lin ang="16200000" scaled="0"/>
              <a:tileRect/>
            </a:gradFill>
            <a:ln w="6350" cap="rnd" cmpd="sng" algn="ctr">
              <a:noFill/>
              <a:prstDash val="solid"/>
            </a:ln>
            <a:effectLst>
              <a:outerShdw blurRad="50800" dist="38100" dir="7740000" algn="t" rotWithShape="0">
                <a:srgbClr val="000000">
                  <a:alpha val="60000"/>
                </a:srgbClr>
              </a:outerShdw>
            </a:effectLst>
            <a:scene3d>
              <a:camera prst="orthographicFront"/>
              <a:lightRig rig="contrasting" dir="t">
                <a:rot lat="0" lon="0" rev="16800000"/>
              </a:lightRig>
            </a:scene3d>
            <a:sp3d>
              <a:bevelT w="152400" h="12700" prst="relaxedInset"/>
              <a:contourClr>
                <a:srgbClr val="4F81BD">
                  <a:lumMod val="75000"/>
                </a:srgb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Straight Connector 67"/>
            <p:cNvSpPr>
              <a:spLocks noChangeShapeType="1"/>
            </p:cNvSpPr>
            <p:nvPr/>
          </p:nvSpPr>
          <p:spPr bwMode="auto">
            <a:xfrm flipH="1" flipV="1">
              <a:off x="1707356" y="4941094"/>
              <a:ext cx="1604166" cy="1167144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97" name="Straight Connector 68"/>
            <p:cNvSpPr>
              <a:spLocks noChangeShapeType="1"/>
            </p:cNvSpPr>
            <p:nvPr/>
          </p:nvSpPr>
          <p:spPr bwMode="auto">
            <a:xfrm flipV="1">
              <a:off x="3308350" y="4511675"/>
              <a:ext cx="1984374" cy="1603375"/>
            </a:xfrm>
            <a:prstGeom prst="line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 type="triangle" w="sm" len="lg"/>
              <a:tailEnd type="none" w="sm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98" name="Straight Connector 73"/>
            <p:cNvSpPr>
              <a:spLocks noChangeShapeType="1"/>
            </p:cNvSpPr>
            <p:nvPr/>
          </p:nvSpPr>
          <p:spPr bwMode="auto">
            <a:xfrm rot="19800000" flipV="1">
              <a:off x="6387970" y="4933102"/>
              <a:ext cx="1108203" cy="1214877"/>
            </a:xfrm>
            <a:prstGeom prst="line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 type="triangle" w="sm" len="lg"/>
              <a:tailEnd type="none" w="sm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99" name="Straight Connector 74"/>
            <p:cNvSpPr>
              <a:spLocks noChangeShapeType="1"/>
            </p:cNvSpPr>
            <p:nvPr/>
          </p:nvSpPr>
          <p:spPr bwMode="auto">
            <a:xfrm rot="19800000" flipV="1">
              <a:off x="7383185" y="4729030"/>
              <a:ext cx="216456" cy="1117863"/>
            </a:xfrm>
            <a:prstGeom prst="line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 type="triangle" w="sm" len="lg"/>
              <a:tailEnd type="none" w="sm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100" name="Straight Connector 75"/>
            <p:cNvSpPr>
              <a:spLocks noChangeShapeType="1"/>
            </p:cNvSpPr>
            <p:nvPr/>
          </p:nvSpPr>
          <p:spPr bwMode="auto">
            <a:xfrm>
              <a:off x="6118224" y="4914899"/>
              <a:ext cx="1565275" cy="908050"/>
            </a:xfrm>
            <a:prstGeom prst="line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 type="triangle" w="sm" len="lg"/>
              <a:tailEnd type="none" w="sm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101" name="Straight Connector 76"/>
            <p:cNvSpPr>
              <a:spLocks noChangeShapeType="1"/>
            </p:cNvSpPr>
            <p:nvPr/>
          </p:nvSpPr>
          <p:spPr bwMode="auto">
            <a:xfrm>
              <a:off x="5280025" y="4514850"/>
              <a:ext cx="1485900" cy="1844675"/>
            </a:xfrm>
            <a:prstGeom prst="line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 type="triangle" w="sm" len="lg"/>
              <a:tailEnd type="none" w="sm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102" name="Straight Connector 77"/>
            <p:cNvSpPr>
              <a:spLocks noChangeShapeType="1"/>
            </p:cNvSpPr>
            <p:nvPr/>
          </p:nvSpPr>
          <p:spPr bwMode="auto">
            <a:xfrm flipV="1">
              <a:off x="4657725" y="4889498"/>
              <a:ext cx="1460499" cy="1228726"/>
            </a:xfrm>
            <a:prstGeom prst="line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 type="triangle" w="sm" len="lg"/>
              <a:tailEnd type="none" w="sm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103" name="Straight Connector 78"/>
            <p:cNvSpPr>
              <a:spLocks noChangeShapeType="1"/>
            </p:cNvSpPr>
            <p:nvPr/>
          </p:nvSpPr>
          <p:spPr bwMode="auto">
            <a:xfrm flipH="1" flipV="1">
              <a:off x="1802605" y="4788694"/>
              <a:ext cx="2850349" cy="1335926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104" name="Oval 134"/>
            <p:cNvSpPr/>
            <p:nvPr/>
          </p:nvSpPr>
          <p:spPr>
            <a:xfrm>
              <a:off x="3731411" y="6089718"/>
              <a:ext cx="71438" cy="71438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Oval 65"/>
            <p:cNvSpPr/>
            <p:nvPr/>
          </p:nvSpPr>
          <p:spPr>
            <a:xfrm>
              <a:off x="3275804" y="6089718"/>
              <a:ext cx="71438" cy="71438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Oval 66"/>
            <p:cNvSpPr/>
            <p:nvPr/>
          </p:nvSpPr>
          <p:spPr>
            <a:xfrm>
              <a:off x="4617877" y="6089718"/>
              <a:ext cx="71438" cy="71438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Oval 147"/>
            <p:cNvSpPr/>
            <p:nvPr/>
          </p:nvSpPr>
          <p:spPr>
            <a:xfrm rot="12295214">
              <a:off x="5624729" y="4653597"/>
              <a:ext cx="59724" cy="59724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Oval 69"/>
            <p:cNvSpPr/>
            <p:nvPr/>
          </p:nvSpPr>
          <p:spPr>
            <a:xfrm rot="12295214">
              <a:off x="5262779" y="4485322"/>
              <a:ext cx="59724" cy="59724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Oval 70"/>
            <p:cNvSpPr/>
            <p:nvPr/>
          </p:nvSpPr>
          <p:spPr>
            <a:xfrm rot="12295214">
              <a:off x="6088279" y="4872671"/>
              <a:ext cx="59724" cy="59724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Oval 143"/>
            <p:cNvSpPr/>
            <p:nvPr/>
          </p:nvSpPr>
          <p:spPr>
            <a:xfrm rot="19800000">
              <a:off x="7075049" y="6120356"/>
              <a:ext cx="66208" cy="66208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Oval 71"/>
            <p:cNvSpPr/>
            <p:nvPr/>
          </p:nvSpPr>
          <p:spPr>
            <a:xfrm rot="12295214">
              <a:off x="7647204" y="5796596"/>
              <a:ext cx="59724" cy="59724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Oval 72"/>
            <p:cNvSpPr/>
            <p:nvPr/>
          </p:nvSpPr>
          <p:spPr>
            <a:xfrm rot="12295214">
              <a:off x="6732804" y="6323646"/>
              <a:ext cx="59724" cy="59724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Oval 81"/>
            <p:cNvSpPr/>
            <p:nvPr/>
          </p:nvSpPr>
          <p:spPr>
            <a:xfrm>
              <a:off x="1718465" y="4826069"/>
              <a:ext cx="71438" cy="71438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Oval 82"/>
            <p:cNvSpPr/>
            <p:nvPr/>
          </p:nvSpPr>
          <p:spPr>
            <a:xfrm>
              <a:off x="1675604" y="4906590"/>
              <a:ext cx="71438" cy="71438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Oval 84"/>
            <p:cNvSpPr/>
            <p:nvPr/>
          </p:nvSpPr>
          <p:spPr>
            <a:xfrm>
              <a:off x="1768473" y="4747486"/>
              <a:ext cx="71438" cy="71438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Oval 88"/>
            <p:cNvSpPr/>
            <p:nvPr/>
          </p:nvSpPr>
          <p:spPr>
            <a:xfrm rot="12295214">
              <a:off x="7086228" y="4713040"/>
              <a:ext cx="59724" cy="59724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Oval 89"/>
            <p:cNvSpPr/>
            <p:nvPr/>
          </p:nvSpPr>
          <p:spPr>
            <a:xfrm rot="12295214">
              <a:off x="7272555" y="4723446"/>
              <a:ext cx="59724" cy="59724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Oval 90"/>
            <p:cNvSpPr/>
            <p:nvPr/>
          </p:nvSpPr>
          <p:spPr>
            <a:xfrm rot="12295214">
              <a:off x="7189212" y="4722651"/>
              <a:ext cx="59724" cy="59724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Zástupný symbol pro číslo snímku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94967-73EE-4A75-A827-47B02327E01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3" name="Zástupný symbol pro zápatí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Course: Recent Advances in Light Transport Simulation</a:t>
            </a:r>
            <a:br>
              <a:rPr lang="en-US" altLang="en-US" smtClean="0"/>
            </a:br>
            <a:r>
              <a:rPr lang="en-US" altLang="en-US" i="1" smtClean="0"/>
              <a:t>Jaroslav Křivánek </a:t>
            </a:r>
            <a:r>
              <a:rPr lang="en-US" altLang="en-US" smtClean="0"/>
              <a:t>- Introduction</a:t>
            </a:r>
            <a:endParaRPr lang="en-US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light transport simulation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b="1" dirty="0" smtClean="0"/>
          </a:p>
          <a:p>
            <a:r>
              <a:rPr lang="en-US" b="1" dirty="0" smtClean="0"/>
              <a:t>Efficiency</a:t>
            </a:r>
          </a:p>
          <a:p>
            <a:endParaRPr lang="en-US" b="1" dirty="0" smtClean="0"/>
          </a:p>
          <a:p>
            <a:r>
              <a:rPr lang="en-US" b="1" dirty="0" smtClean="0"/>
              <a:t>Robustness</a:t>
            </a:r>
            <a:endParaRPr lang="cs-CZ" b="1" dirty="0" smtClean="0"/>
          </a:p>
          <a:p>
            <a:endParaRPr lang="en-US" b="1" dirty="0" smtClean="0"/>
          </a:p>
          <a:p>
            <a:r>
              <a:rPr lang="en-US" b="1" dirty="0" smtClean="0"/>
              <a:t>Usability</a:t>
            </a:r>
          </a:p>
          <a:p>
            <a:pPr lvl="1"/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94967-73EE-4A75-A827-47B02327E01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Course: Recent Advances in Light Transport Simulation</a:t>
            </a:r>
            <a:br>
              <a:rPr lang="en-US" altLang="en-US" smtClean="0"/>
            </a:br>
            <a:r>
              <a:rPr lang="en-US" altLang="en-US" i="1" smtClean="0"/>
              <a:t>Jaroslav Křivánek </a:t>
            </a:r>
            <a:r>
              <a:rPr lang="en-US" altLang="en-US" smtClean="0"/>
              <a:t>- Introduction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9718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34579"/>
            <a:ext cx="8229600" cy="4530725"/>
          </a:xfrm>
        </p:spPr>
        <p:txBody>
          <a:bodyPr/>
          <a:lstStyle/>
          <a:p>
            <a:r>
              <a:rPr lang="en-US" sz="2000" b="1" dirty="0" smtClean="0"/>
              <a:t>2:05 … Path integral </a:t>
            </a:r>
            <a:r>
              <a:rPr lang="en-US" sz="2000" b="1" dirty="0"/>
              <a:t>f</a:t>
            </a:r>
            <a:r>
              <a:rPr lang="en-US" sz="2000" b="1" dirty="0" smtClean="0"/>
              <a:t>ormulation of light </a:t>
            </a:r>
            <a:r>
              <a:rPr lang="en-US" sz="2000" b="1" dirty="0"/>
              <a:t>t</a:t>
            </a:r>
            <a:r>
              <a:rPr lang="en-US" sz="2000" b="1" dirty="0" smtClean="0"/>
              <a:t>ransport</a:t>
            </a:r>
            <a:r>
              <a:rPr lang="en-US" sz="2000" dirty="0" smtClean="0"/>
              <a:t> (</a:t>
            </a:r>
            <a:r>
              <a:rPr lang="cs-CZ" sz="2000" i="1" dirty="0" smtClean="0"/>
              <a:t>Jaroslav </a:t>
            </a:r>
            <a:r>
              <a:rPr lang="en-US" sz="2000" i="1" dirty="0" smtClean="0"/>
              <a:t>Křivánek</a:t>
            </a:r>
            <a:r>
              <a:rPr lang="cs-CZ" sz="2000" i="1" dirty="0" smtClean="0"/>
              <a:t>)</a:t>
            </a:r>
          </a:p>
          <a:p>
            <a:endParaRPr lang="cs-CZ" sz="2000" b="1" dirty="0" smtClean="0"/>
          </a:p>
          <a:p>
            <a:r>
              <a:rPr lang="en-US" sz="2000" b="1" dirty="0" smtClean="0"/>
              <a:t>2:25 … Combining bidirectional </a:t>
            </a:r>
            <a:r>
              <a:rPr lang="en-US" sz="2000" b="1" dirty="0"/>
              <a:t>p</a:t>
            </a:r>
            <a:r>
              <a:rPr lang="en-US" sz="2000" b="1" dirty="0" smtClean="0"/>
              <a:t>ath </a:t>
            </a:r>
            <a:r>
              <a:rPr lang="en-US" sz="2000" b="1" dirty="0"/>
              <a:t>t</a:t>
            </a:r>
            <a:r>
              <a:rPr lang="en-US" sz="2000" b="1" dirty="0" smtClean="0"/>
              <a:t>racing and photon </a:t>
            </a:r>
            <a:r>
              <a:rPr lang="en-US" sz="2000" b="1" dirty="0"/>
              <a:t>m</a:t>
            </a:r>
            <a:r>
              <a:rPr lang="en-US" sz="2000" b="1" dirty="0" smtClean="0"/>
              <a:t>apping </a:t>
            </a:r>
            <a:r>
              <a:rPr lang="en-US" sz="2000" dirty="0" smtClean="0"/>
              <a:t>(</a:t>
            </a:r>
            <a:r>
              <a:rPr lang="cs-CZ" sz="2000" i="1" noProof="1" smtClean="0"/>
              <a:t>Iliyan</a:t>
            </a:r>
            <a:r>
              <a:rPr lang="cs-CZ" sz="2000" i="1" dirty="0" smtClean="0"/>
              <a:t> </a:t>
            </a:r>
            <a:r>
              <a:rPr lang="en-US" sz="2000" i="1" noProof="1" smtClean="0"/>
              <a:t>Georgiev</a:t>
            </a:r>
            <a:r>
              <a:rPr lang="cs-CZ" sz="2000" i="1" dirty="0" smtClean="0"/>
              <a:t>)</a:t>
            </a:r>
            <a:endParaRPr lang="en-US" sz="2000" i="1" dirty="0" smtClean="0"/>
          </a:p>
          <a:p>
            <a:endParaRPr lang="en-US" sz="2000" i="1" dirty="0"/>
          </a:p>
          <a:p>
            <a:r>
              <a:rPr lang="en-US" sz="2000" b="1" dirty="0"/>
              <a:t>2:45 … </a:t>
            </a:r>
            <a:r>
              <a:rPr lang="en-US" sz="2000" b="1" dirty="0" smtClean="0"/>
              <a:t>Path space </a:t>
            </a:r>
            <a:r>
              <a:rPr lang="en-US" sz="2000" b="1" dirty="0"/>
              <a:t>f</a:t>
            </a:r>
            <a:r>
              <a:rPr lang="en-US" sz="2000" b="1" dirty="0" smtClean="0"/>
              <a:t>iltering</a:t>
            </a:r>
            <a:r>
              <a:rPr lang="en-US" sz="2000" dirty="0" smtClean="0"/>
              <a:t> </a:t>
            </a:r>
            <a:r>
              <a:rPr lang="en-US" sz="2000" i="1" dirty="0" smtClean="0"/>
              <a:t>(Alexander Keller)</a:t>
            </a:r>
          </a:p>
          <a:p>
            <a:endParaRPr lang="en-US" sz="2000" i="1" dirty="0"/>
          </a:p>
          <a:p>
            <a:r>
              <a:rPr lang="en-US" sz="2000" b="1" dirty="0"/>
              <a:t>3:05 … Comparison </a:t>
            </a:r>
            <a:r>
              <a:rPr lang="en-US" sz="2000" b="1" dirty="0" smtClean="0"/>
              <a:t>of light </a:t>
            </a:r>
            <a:r>
              <a:rPr lang="en-US" sz="2000" b="1" dirty="0"/>
              <a:t>t</a:t>
            </a:r>
            <a:r>
              <a:rPr lang="en-US" sz="2000" b="1" dirty="0" smtClean="0"/>
              <a:t>ransport </a:t>
            </a:r>
            <a:r>
              <a:rPr lang="en-US" sz="2000" b="1" dirty="0"/>
              <a:t>m</a:t>
            </a:r>
            <a:r>
              <a:rPr lang="en-US" sz="2000" b="1" dirty="0" smtClean="0"/>
              <a:t>ethods</a:t>
            </a:r>
            <a:r>
              <a:rPr lang="en-US" sz="2000" dirty="0" smtClean="0"/>
              <a:t> </a:t>
            </a:r>
            <a:r>
              <a:rPr lang="en-US" sz="2000" i="1" dirty="0" smtClean="0"/>
              <a:t>(Anton </a:t>
            </a:r>
            <a:r>
              <a:rPr lang="en-US" sz="2000" i="1" noProof="1" smtClean="0"/>
              <a:t>Kaplanyan</a:t>
            </a:r>
            <a:r>
              <a:rPr lang="en-US" sz="2000" i="1" dirty="0" smtClean="0"/>
              <a:t>)</a:t>
            </a:r>
            <a:endParaRPr lang="cs-CZ" sz="2000" i="1" dirty="0" smtClean="0"/>
          </a:p>
          <a:p>
            <a:endParaRPr lang="cs-CZ" sz="2000" b="1" dirty="0" smtClean="0"/>
          </a:p>
          <a:p>
            <a:r>
              <a:rPr lang="en-US" sz="2000" b="1" dirty="0" smtClean="0"/>
              <a:t>3:30 … Break</a:t>
            </a:r>
            <a:r>
              <a:rPr lang="en-US" sz="2000" dirty="0" smtClean="0"/>
              <a:t> (15 minutes)</a:t>
            </a:r>
            <a:endParaRPr lang="cs-CZ" sz="2000" dirty="0" smtClean="0"/>
          </a:p>
          <a:p>
            <a:endParaRPr lang="en-US" sz="200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94967-73EE-4A75-A827-47B02327E01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Course: Recent Advances in Light Transport Simulation</a:t>
            </a:r>
            <a:br>
              <a:rPr lang="en-US" altLang="en-US" smtClean="0"/>
            </a:br>
            <a:r>
              <a:rPr lang="en-US" altLang="en-US" i="1" smtClean="0"/>
              <a:t>Jaroslav Křivánek </a:t>
            </a:r>
            <a:r>
              <a:rPr lang="en-US" altLang="en-US" smtClean="0"/>
              <a:t>- Introduction</a:t>
            </a:r>
            <a:endParaRPr lang="en-US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3:45 … Efficiency = Good importance sampling</a:t>
            </a:r>
            <a:r>
              <a:rPr lang="en-US" sz="2000" dirty="0" smtClean="0"/>
              <a:t> (</a:t>
            </a:r>
            <a:r>
              <a:rPr lang="en-US" sz="2000" i="1" dirty="0" smtClean="0"/>
              <a:t>Marcos Fajardo</a:t>
            </a:r>
            <a:r>
              <a:rPr lang="cs-CZ" sz="2000" i="1" dirty="0" smtClean="0"/>
              <a:t>)</a:t>
            </a:r>
          </a:p>
          <a:p>
            <a:endParaRPr lang="cs-CZ" sz="2000" b="1" dirty="0" smtClean="0"/>
          </a:p>
          <a:p>
            <a:r>
              <a:rPr lang="en-US" sz="2000" b="1" dirty="0" smtClean="0"/>
              <a:t>4:05 … PIXAR’s </a:t>
            </a:r>
            <a:r>
              <a:rPr lang="en-US" sz="2000" b="1" dirty="0"/>
              <a:t>f</a:t>
            </a:r>
            <a:r>
              <a:rPr lang="en-US" sz="2000" b="1" dirty="0" smtClean="0"/>
              <a:t>ast </a:t>
            </a:r>
            <a:r>
              <a:rPr lang="en-US" sz="2000" b="1" dirty="0"/>
              <a:t>l</a:t>
            </a:r>
            <a:r>
              <a:rPr lang="en-US" sz="2000" b="1" dirty="0" smtClean="0"/>
              <a:t>ighting preview </a:t>
            </a:r>
            <a:r>
              <a:rPr lang="en-US" sz="2000" dirty="0" smtClean="0"/>
              <a:t>(</a:t>
            </a:r>
            <a:r>
              <a:rPr lang="en-US" sz="2000" i="1" dirty="0" smtClean="0"/>
              <a:t>Danny </a:t>
            </a:r>
            <a:r>
              <a:rPr lang="en-US" sz="2000" i="1" dirty="0" err="1" smtClean="0"/>
              <a:t>Nahmias</a:t>
            </a:r>
            <a:r>
              <a:rPr lang="cs-CZ" sz="2000" i="1" dirty="0" smtClean="0"/>
              <a:t>)</a:t>
            </a:r>
          </a:p>
          <a:p>
            <a:endParaRPr lang="cs-CZ" sz="2000" b="1" dirty="0" smtClean="0"/>
          </a:p>
          <a:p>
            <a:r>
              <a:rPr lang="en-US" sz="2000" b="1" dirty="0"/>
              <a:t>4:25 … </a:t>
            </a:r>
            <a:r>
              <a:rPr lang="en-US" sz="2000" b="1" dirty="0" smtClean="0"/>
              <a:t>Corona Renderer: It’s all about usability</a:t>
            </a:r>
            <a:r>
              <a:rPr lang="en-US" sz="2000" dirty="0" smtClean="0"/>
              <a:t> (</a:t>
            </a:r>
            <a:r>
              <a:rPr lang="en-US" sz="2000" i="1" dirty="0" err="1" smtClean="0"/>
              <a:t>Ondra</a:t>
            </a:r>
            <a:r>
              <a:rPr lang="cs-CZ" sz="2000" i="1" dirty="0" smtClean="0"/>
              <a:t> Karlík</a:t>
            </a:r>
            <a:r>
              <a:rPr lang="cs-CZ" sz="2000" dirty="0" smtClean="0"/>
              <a:t>)</a:t>
            </a:r>
            <a:endParaRPr lang="en-US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4:</a:t>
            </a:r>
            <a:r>
              <a:rPr lang="cs-CZ" sz="2000" b="1" dirty="0"/>
              <a:t>4</a:t>
            </a:r>
            <a:r>
              <a:rPr lang="en-US" sz="2000" b="1" dirty="0" smtClean="0"/>
              <a:t>5 … Advanced light </a:t>
            </a:r>
            <a:r>
              <a:rPr lang="en-US" sz="2000" b="1" dirty="0"/>
              <a:t>t</a:t>
            </a:r>
            <a:r>
              <a:rPr lang="en-US" sz="2000" b="1" dirty="0" smtClean="0"/>
              <a:t>ransport in the VFX/</a:t>
            </a:r>
            <a:r>
              <a:rPr lang="en-US" sz="2000" b="1" dirty="0" err="1"/>
              <a:t>a</a:t>
            </a:r>
            <a:r>
              <a:rPr lang="en-US" sz="2000" b="1" dirty="0" err="1" smtClean="0"/>
              <a:t>rchiviz</a:t>
            </a:r>
            <a:r>
              <a:rPr lang="en-US" sz="2000" b="1" dirty="0" smtClean="0"/>
              <a:t> industry</a:t>
            </a:r>
            <a:r>
              <a:rPr lang="en-US" sz="2000" dirty="0" smtClean="0"/>
              <a:t> (</a:t>
            </a:r>
            <a:r>
              <a:rPr lang="en-US" sz="2000" i="1" dirty="0" smtClean="0"/>
              <a:t>Juan </a:t>
            </a:r>
            <a:r>
              <a:rPr lang="en-US" sz="2000" i="1" dirty="0" err="1" smtClean="0"/>
              <a:t>Cañada</a:t>
            </a:r>
            <a:r>
              <a:rPr lang="cs-CZ" sz="2000" dirty="0" smtClean="0"/>
              <a:t>)</a:t>
            </a:r>
          </a:p>
          <a:p>
            <a:endParaRPr lang="cs-CZ" sz="2000" dirty="0"/>
          </a:p>
          <a:p>
            <a:r>
              <a:rPr lang="cs-CZ" sz="2000" b="1" dirty="0" smtClean="0"/>
              <a:t>5:05 … Q </a:t>
            </a:r>
            <a:r>
              <a:rPr lang="en-US" sz="2000" b="1" dirty="0" smtClean="0"/>
              <a:t>&amp; A</a:t>
            </a:r>
            <a:r>
              <a:rPr lang="en-US" sz="2000" dirty="0" smtClean="0"/>
              <a:t> (</a:t>
            </a:r>
            <a:r>
              <a:rPr lang="en-US" sz="2000" i="1" dirty="0" smtClean="0"/>
              <a:t>All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94967-73EE-4A75-A827-47B02327E01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Course: Recent Advances in Light Transport Simulation</a:t>
            </a:r>
            <a:br>
              <a:rPr lang="en-US" altLang="en-US" smtClean="0"/>
            </a:br>
            <a:r>
              <a:rPr lang="en-US" altLang="en-US" i="1" smtClean="0"/>
              <a:t>Jaroslav Křivánek </a:t>
            </a:r>
            <a:r>
              <a:rPr lang="en-US" altLang="en-US" smtClean="0"/>
              <a:t>- Introduction</a:t>
            </a:r>
            <a:endParaRPr lang="en-US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rany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Hrany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5742</TotalTime>
  <Words>712</Words>
  <Application>Microsoft Office PowerPoint</Application>
  <PresentationFormat>Předvádění na obrazovce (4:3)</PresentationFormat>
  <Paragraphs>117</Paragraphs>
  <Slides>9</Slides>
  <Notes>9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Hrany</vt:lpstr>
      <vt:lpstr>Recent Advances in Light Transport Simulation  some Theory &amp; a lot of practice</vt:lpstr>
      <vt:lpstr>INTRODUCTION  </vt:lpstr>
      <vt:lpstr>Course evolution</vt:lpstr>
      <vt:lpstr>Light transport – Global illumination</vt:lpstr>
      <vt:lpstr>Recent research advances</vt:lpstr>
      <vt:lpstr>Common denominator</vt:lpstr>
      <vt:lpstr>Issues in light transport simulation</vt:lpstr>
      <vt:lpstr>Course outline</vt:lpstr>
      <vt:lpstr>Course outline</vt:lpstr>
    </vt:vector>
  </TitlesOfParts>
  <Company>CTU Prague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Advances in Light Transport Simulation - Introduction</dc:title>
  <dc:creator>Jaroslav Křivánek</dc:creator>
  <cp:lastModifiedBy>Jaroslav Křivánek</cp:lastModifiedBy>
  <cp:revision>3373</cp:revision>
  <dcterms:created xsi:type="dcterms:W3CDTF">2006-11-17T09:10:54Z</dcterms:created>
  <dcterms:modified xsi:type="dcterms:W3CDTF">2014-08-26T17:43:30Z</dcterms:modified>
</cp:coreProperties>
</file>