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4"/>
  </p:notesMasterIdLst>
  <p:sldIdLst>
    <p:sldId id="632" r:id="rId2"/>
    <p:sldId id="674" r:id="rId3"/>
    <p:sldId id="707" r:id="rId4"/>
    <p:sldId id="677" r:id="rId5"/>
    <p:sldId id="678" r:id="rId6"/>
    <p:sldId id="657" r:id="rId7"/>
    <p:sldId id="691" r:id="rId8"/>
    <p:sldId id="699" r:id="rId9"/>
    <p:sldId id="692" r:id="rId10"/>
    <p:sldId id="647" r:id="rId11"/>
    <p:sldId id="703" r:id="rId12"/>
    <p:sldId id="648" r:id="rId13"/>
    <p:sldId id="649" r:id="rId14"/>
    <p:sldId id="697" r:id="rId15"/>
    <p:sldId id="695" r:id="rId16"/>
    <p:sldId id="650" r:id="rId17"/>
    <p:sldId id="698" r:id="rId18"/>
    <p:sldId id="651" r:id="rId19"/>
    <p:sldId id="653" r:id="rId20"/>
    <p:sldId id="704" r:id="rId21"/>
    <p:sldId id="652" r:id="rId22"/>
    <p:sldId id="662" r:id="rId23"/>
    <p:sldId id="664" r:id="rId24"/>
    <p:sldId id="665" r:id="rId25"/>
    <p:sldId id="738" r:id="rId26"/>
    <p:sldId id="729" r:id="rId27"/>
    <p:sldId id="718" r:id="rId28"/>
    <p:sldId id="722" r:id="rId29"/>
    <p:sldId id="723" r:id="rId30"/>
    <p:sldId id="732" r:id="rId31"/>
    <p:sldId id="726" r:id="rId32"/>
    <p:sldId id="733" r:id="rId33"/>
    <p:sldId id="735" r:id="rId34"/>
    <p:sldId id="734" r:id="rId35"/>
    <p:sldId id="736" r:id="rId36"/>
    <p:sldId id="728" r:id="rId37"/>
    <p:sldId id="712" r:id="rId38"/>
    <p:sldId id="702" r:id="rId39"/>
    <p:sldId id="708" r:id="rId40"/>
    <p:sldId id="737" r:id="rId41"/>
    <p:sldId id="716" r:id="rId42"/>
    <p:sldId id="715"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Lucida Console" pitchFamily="49" charset="0"/>
        <a:ea typeface="+mn-ea"/>
        <a:cs typeface="+mn-cs"/>
      </a:defRPr>
    </a:lvl1pPr>
    <a:lvl2pPr marL="457200" algn="l" rtl="0" fontAlgn="base">
      <a:spcBef>
        <a:spcPct val="0"/>
      </a:spcBef>
      <a:spcAft>
        <a:spcPct val="0"/>
      </a:spcAft>
      <a:defRPr kern="1200">
        <a:solidFill>
          <a:schemeClr val="tx1"/>
        </a:solidFill>
        <a:latin typeface="Lucida Console" pitchFamily="49" charset="0"/>
        <a:ea typeface="+mn-ea"/>
        <a:cs typeface="+mn-cs"/>
      </a:defRPr>
    </a:lvl2pPr>
    <a:lvl3pPr marL="914400" algn="l" rtl="0" fontAlgn="base">
      <a:spcBef>
        <a:spcPct val="0"/>
      </a:spcBef>
      <a:spcAft>
        <a:spcPct val="0"/>
      </a:spcAft>
      <a:defRPr kern="1200">
        <a:solidFill>
          <a:schemeClr val="tx1"/>
        </a:solidFill>
        <a:latin typeface="Lucida Console" pitchFamily="49" charset="0"/>
        <a:ea typeface="+mn-ea"/>
        <a:cs typeface="+mn-cs"/>
      </a:defRPr>
    </a:lvl3pPr>
    <a:lvl4pPr marL="1371600" algn="l" rtl="0" fontAlgn="base">
      <a:spcBef>
        <a:spcPct val="0"/>
      </a:spcBef>
      <a:spcAft>
        <a:spcPct val="0"/>
      </a:spcAft>
      <a:defRPr kern="1200">
        <a:solidFill>
          <a:schemeClr val="tx1"/>
        </a:solidFill>
        <a:latin typeface="Lucida Console" pitchFamily="49" charset="0"/>
        <a:ea typeface="+mn-ea"/>
        <a:cs typeface="+mn-cs"/>
      </a:defRPr>
    </a:lvl4pPr>
    <a:lvl5pPr marL="1828800" algn="l" rtl="0" fontAlgn="base">
      <a:spcBef>
        <a:spcPct val="0"/>
      </a:spcBef>
      <a:spcAft>
        <a:spcPct val="0"/>
      </a:spcAft>
      <a:defRPr kern="1200">
        <a:solidFill>
          <a:schemeClr val="tx1"/>
        </a:solidFill>
        <a:latin typeface="Lucida Console" pitchFamily="49" charset="0"/>
        <a:ea typeface="+mn-ea"/>
        <a:cs typeface="+mn-cs"/>
      </a:defRPr>
    </a:lvl5pPr>
    <a:lvl6pPr marL="2286000" algn="l" defTabSz="914400" rtl="0" eaLnBrk="1" latinLnBrk="0" hangingPunct="1">
      <a:defRPr kern="1200">
        <a:solidFill>
          <a:schemeClr val="tx1"/>
        </a:solidFill>
        <a:latin typeface="Lucida Console" pitchFamily="49" charset="0"/>
        <a:ea typeface="+mn-ea"/>
        <a:cs typeface="+mn-cs"/>
      </a:defRPr>
    </a:lvl6pPr>
    <a:lvl7pPr marL="2743200" algn="l" defTabSz="914400" rtl="0" eaLnBrk="1" latinLnBrk="0" hangingPunct="1">
      <a:defRPr kern="1200">
        <a:solidFill>
          <a:schemeClr val="tx1"/>
        </a:solidFill>
        <a:latin typeface="Lucida Console" pitchFamily="49" charset="0"/>
        <a:ea typeface="+mn-ea"/>
        <a:cs typeface="+mn-cs"/>
      </a:defRPr>
    </a:lvl7pPr>
    <a:lvl8pPr marL="3200400" algn="l" defTabSz="914400" rtl="0" eaLnBrk="1" latinLnBrk="0" hangingPunct="1">
      <a:defRPr kern="1200">
        <a:solidFill>
          <a:schemeClr val="tx1"/>
        </a:solidFill>
        <a:latin typeface="Lucida Console" pitchFamily="49" charset="0"/>
        <a:ea typeface="+mn-ea"/>
        <a:cs typeface="+mn-cs"/>
      </a:defRPr>
    </a:lvl8pPr>
    <a:lvl9pPr marL="3657600" algn="l" defTabSz="914400" rtl="0" eaLnBrk="1" latinLnBrk="0" hangingPunct="1">
      <a:defRPr kern="1200">
        <a:solidFill>
          <a:schemeClr val="tx1"/>
        </a:solidFill>
        <a:latin typeface="Lucida Console" pitchFamily="49" charset="0"/>
        <a:ea typeface="+mn-ea"/>
        <a:cs typeface="+mn-cs"/>
      </a:defRPr>
    </a:lvl9pPr>
  </p:defaultTextStyle>
  <p:extLst>
    <p:ext uri="{521415D9-36F7-43E2-AB2F-B90AF26B5E84}">
      <p14:sectionLst xmlns:p14="http://schemas.microsoft.com/office/powerpoint/2010/main">
        <p14:section name="Výchozí oddíl (7:45)" id="{D232C237-8C31-42AE-A106-06BF9C3290A3}">
          <p14:sldIdLst>
            <p14:sldId id="632"/>
            <p14:sldId id="674"/>
            <p14:sldId id="707"/>
            <p14:sldId id="677"/>
            <p14:sldId id="678"/>
            <p14:sldId id="657"/>
            <p14:sldId id="691"/>
            <p14:sldId id="699"/>
            <p14:sldId id="692"/>
            <p14:sldId id="647"/>
            <p14:sldId id="703"/>
            <p14:sldId id="648"/>
            <p14:sldId id="649"/>
            <p14:sldId id="697"/>
            <p14:sldId id="695"/>
            <p14:sldId id="650"/>
            <p14:sldId id="698"/>
          </p14:sldIdLst>
        </p14:section>
        <p14:section name="Path Sampling (4:45 mins)" id="{10709D4B-0F4A-4B2F-B7BE-4739FE6E30E3}">
          <p14:sldIdLst>
            <p14:sldId id="651"/>
            <p14:sldId id="653"/>
            <p14:sldId id="704"/>
            <p14:sldId id="652"/>
            <p14:sldId id="662"/>
            <p14:sldId id="664"/>
            <p14:sldId id="665"/>
            <p14:sldId id="738"/>
          </p14:sldIdLst>
        </p14:section>
        <p14:section name="Bidirectional Path Tracing (7:45)" id="{26338F01-A945-453D-B550-93FAB4992B67}">
          <p14:sldIdLst>
            <p14:sldId id="729"/>
            <p14:sldId id="718"/>
            <p14:sldId id="722"/>
            <p14:sldId id="723"/>
            <p14:sldId id="732"/>
            <p14:sldId id="726"/>
            <p14:sldId id="733"/>
            <p14:sldId id="735"/>
            <p14:sldId id="734"/>
            <p14:sldId id="736"/>
            <p14:sldId id="728"/>
            <p14:sldId id="712"/>
            <p14:sldId id="702"/>
            <p14:sldId id="708"/>
            <p14:sldId id="737"/>
            <p14:sldId id="716"/>
            <p14:sldId id="7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A62240"/>
    <a:srgbClr val="6699FF"/>
    <a:srgbClr val="0000FF"/>
    <a:srgbClr val="FFFF00"/>
    <a:srgbClr val="FF00FF"/>
    <a:srgbClr val="00FF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65615" autoAdjust="0"/>
  </p:normalViewPr>
  <p:slideViewPr>
    <p:cSldViewPr>
      <p:cViewPr>
        <p:scale>
          <a:sx n="50" d="100"/>
          <a:sy n="50" d="100"/>
        </p:scale>
        <p:origin x="-5118" y="-14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23.wmf"/><Relationship Id="rId5" Type="http://schemas.openxmlformats.org/officeDocument/2006/relationships/image" Target="../media/image25.w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23.wmf"/><Relationship Id="rId5" Type="http://schemas.openxmlformats.org/officeDocument/2006/relationships/image" Target="../media/image25.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27.wmf"/><Relationship Id="rId7" Type="http://schemas.openxmlformats.org/officeDocument/2006/relationships/image" Target="../media/image9.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25.wmf"/><Relationship Id="rId4" Type="http://schemas.openxmlformats.org/officeDocument/2006/relationships/image" Target="../media/image28.wmf"/><Relationship Id="rId9"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1.wmf"/><Relationship Id="rId7" Type="http://schemas.openxmlformats.org/officeDocument/2006/relationships/image" Target="../media/image9.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30.wmf"/><Relationship Id="rId5" Type="http://schemas.openxmlformats.org/officeDocument/2006/relationships/image" Target="../media/image29.wmf"/><Relationship Id="rId10" Type="http://schemas.openxmlformats.org/officeDocument/2006/relationships/image" Target="../media/image25.wmf"/><Relationship Id="rId4" Type="http://schemas.openxmlformats.org/officeDocument/2006/relationships/image" Target="../media/image32.wmf"/><Relationship Id="rId9"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1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2.wmf"/><Relationship Id="rId5" Type="http://schemas.openxmlformats.org/officeDocument/2006/relationships/image" Target="../media/image14.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Klepnutím lze upravit styly předlohy textu.</a:t>
            </a:r>
          </a:p>
          <a:p>
            <a:pPr lvl="1"/>
            <a:r>
              <a:rPr lang="en-US" noProof="0" smtClean="0"/>
              <a:t>Druhá úroveň</a:t>
            </a:r>
          </a:p>
          <a:p>
            <a:pPr lvl="2"/>
            <a:r>
              <a:rPr lang="en-US" noProof="0" smtClean="0"/>
              <a:t>Třetí úroveň</a:t>
            </a:r>
          </a:p>
          <a:p>
            <a:pPr lvl="3"/>
            <a:r>
              <a:rPr lang="en-US" noProof="0" smtClean="0"/>
              <a:t>Čtvrtá úroveň</a:t>
            </a:r>
          </a:p>
          <a:p>
            <a:pPr lvl="4"/>
            <a:r>
              <a:rPr lang="en-US" noProof="0" smtClean="0"/>
              <a:t>Pátá úroveň</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193184A-B19B-4B8E-9E7D-76FD5B3FD12F}" type="slidenum">
              <a:rPr lang="en-US"/>
              <a:pPr>
                <a:defRPr/>
              </a:pPr>
              <a:t>‹#›</a:t>
            </a:fld>
            <a:endParaRPr lang="en-US"/>
          </a:p>
        </p:txBody>
      </p:sp>
    </p:spTree>
    <p:extLst>
      <p:ext uri="{BB962C8B-B14F-4D97-AF65-F5344CB8AC3E}">
        <p14:creationId xmlns:p14="http://schemas.microsoft.com/office/powerpoint/2010/main" val="1498115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a:t>
            </a:fld>
            <a:endParaRPr lang="en-US"/>
          </a:p>
        </p:txBody>
      </p:sp>
    </p:spTree>
    <p:extLst>
      <p:ext uri="{BB962C8B-B14F-4D97-AF65-F5344CB8AC3E}">
        <p14:creationId xmlns:p14="http://schemas.microsoft.com/office/powerpoint/2010/main" val="57741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a:t>
            </a:r>
            <a:r>
              <a:rPr lang="en-US" dirty="0" smtClean="0"/>
              <a:t>The </a:t>
            </a:r>
            <a:r>
              <a:rPr lang="en-US" dirty="0" smtClean="0"/>
              <a:t>next section</a:t>
            </a:r>
            <a:r>
              <a:rPr lang="en-US" baseline="0" dirty="0" smtClean="0"/>
              <a:t> of this presentation well be devoted to numerical evaluation of the path integral.</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We will use Monte Carlo integration for this </a:t>
            </a:r>
            <a:r>
              <a:rPr lang="en-US" baseline="0" dirty="0" smtClean="0"/>
              <a:t>purpose because that is the most flexible and general numerical integrations scheme.</a:t>
            </a:r>
            <a:endParaRPr lang="cs-CZ" dirty="0" smtClean="0"/>
          </a:p>
          <a:p>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baseline="0" dirty="0" smtClean="0"/>
              <a:t> Let me briefly review the basic elements of MC integration.</a:t>
            </a:r>
          </a:p>
          <a:p>
            <a:pPr>
              <a:buFont typeface="Arial" pitchFamily="34" charset="0"/>
              <a:buChar char="•"/>
            </a:pPr>
            <a:r>
              <a:rPr lang="en-US" baseline="0" dirty="0" smtClean="0"/>
              <a:t> Suppose we are given a real function </a:t>
            </a:r>
            <a:r>
              <a:rPr lang="en-US" i="1" baseline="0" dirty="0" smtClean="0"/>
              <a:t>f</a:t>
            </a:r>
            <a:r>
              <a:rPr lang="en-US" baseline="0" dirty="0" smtClean="0"/>
              <a:t>(</a:t>
            </a:r>
            <a:r>
              <a:rPr lang="en-US" b="0" i="1" baseline="0" dirty="0" smtClean="0"/>
              <a:t>x</a:t>
            </a:r>
            <a:r>
              <a:rPr lang="en-US" baseline="0" dirty="0" smtClean="0"/>
              <a:t>) and we want to compute the integral </a:t>
            </a:r>
            <a:r>
              <a:rPr lang="en-US" baseline="0" dirty="0" err="1" smtClean="0"/>
              <a:t>Int</a:t>
            </a:r>
            <a:r>
              <a:rPr lang="en-US" baseline="0" dirty="0" smtClean="0"/>
              <a:t> </a:t>
            </a:r>
            <a:r>
              <a:rPr lang="en-US" i="1" baseline="0" dirty="0" smtClean="0"/>
              <a:t>f</a:t>
            </a:r>
            <a:r>
              <a:rPr lang="en-US" baseline="0" dirty="0" smtClean="0"/>
              <a:t>(</a:t>
            </a:r>
            <a:r>
              <a:rPr lang="en-US" b="0" i="1" baseline="0" dirty="0" smtClean="0"/>
              <a:t>x</a:t>
            </a:r>
            <a:r>
              <a:rPr lang="en-US" baseline="0" dirty="0" smtClean="0"/>
              <a:t>) </a:t>
            </a:r>
            <a:r>
              <a:rPr lang="en-US" baseline="0" dirty="0" err="1" smtClean="0"/>
              <a:t>d</a:t>
            </a:r>
            <a:r>
              <a:rPr lang="en-US" b="0" i="1" baseline="0" dirty="0" err="1" smtClean="0"/>
              <a:t>x</a:t>
            </a:r>
            <a:r>
              <a:rPr lang="en-US" baseline="0" dirty="0" smtClean="0"/>
              <a:t> over some domain (in this example we use the interval [0,1] for simplicity, but the domain can be almost arbitrary.)</a:t>
            </a:r>
          </a:p>
          <a:p>
            <a:pPr>
              <a:buFont typeface="Arial" pitchFamily="34" charset="0"/>
              <a:buChar char="•"/>
            </a:pPr>
            <a:r>
              <a:rPr lang="en-US" baseline="0" dirty="0" smtClean="0"/>
              <a:t> The Monte Carlo integration procedure consists in generating a ‘sample’, that is, a random </a:t>
            </a:r>
            <a:r>
              <a:rPr lang="en-US" i="1" baseline="0" dirty="0" smtClean="0"/>
              <a:t>x</a:t>
            </a:r>
            <a:r>
              <a:rPr lang="en-US" baseline="0" dirty="0" smtClean="0"/>
              <a:t>-value from the integration domain, drawn from some probability distribution with probability density </a:t>
            </a:r>
            <a:r>
              <a:rPr lang="en-US" i="1" baseline="0" dirty="0" smtClean="0"/>
              <a:t>p</a:t>
            </a:r>
            <a:r>
              <a:rPr lang="en-US" baseline="0" dirty="0" smtClean="0"/>
              <a:t>(</a:t>
            </a:r>
            <a:r>
              <a:rPr lang="en-US" i="1" baseline="0" dirty="0" smtClean="0"/>
              <a:t>x</a:t>
            </a:r>
            <a:r>
              <a:rPr lang="en-US" baseline="0" dirty="0" smtClean="0"/>
              <a:t>). In the case of </a:t>
            </a:r>
            <a:r>
              <a:rPr lang="en-US" baseline="0" dirty="0" smtClean="0"/>
              <a:t>the path </a:t>
            </a:r>
            <a:r>
              <a:rPr lang="en-US" baseline="0" dirty="0" smtClean="0"/>
              <a:t>integral, the </a:t>
            </a:r>
            <a:r>
              <a:rPr lang="en-US" i="1" baseline="0" dirty="0" smtClean="0"/>
              <a:t>x</a:t>
            </a:r>
            <a:r>
              <a:rPr lang="en-US" baseline="0" dirty="0" smtClean="0"/>
              <a:t>-value is an entire light transport path.</a:t>
            </a:r>
          </a:p>
          <a:p>
            <a:pPr>
              <a:buFont typeface="Arial" pitchFamily="34" charset="0"/>
              <a:buChar char="•"/>
            </a:pPr>
            <a:r>
              <a:rPr lang="en-US" baseline="0" dirty="0" smtClean="0"/>
              <a:t> For this sample </a:t>
            </a:r>
            <a:r>
              <a:rPr lang="en-US" i="1" baseline="0" dirty="0" smtClean="0"/>
              <a:t>x</a:t>
            </a:r>
            <a:r>
              <a:rPr lang="en-US" baseline="-25000" dirty="0" smtClean="0"/>
              <a:t>i</a:t>
            </a:r>
            <a:r>
              <a:rPr lang="en-US" baseline="0" dirty="0" smtClean="0"/>
              <a:t>, we evaluate the integrand </a:t>
            </a:r>
            <a:r>
              <a:rPr lang="en-US" i="1" baseline="0" dirty="0" smtClean="0"/>
              <a:t>f</a:t>
            </a:r>
            <a:r>
              <a:rPr lang="en-US" baseline="0" dirty="0" smtClean="0"/>
              <a:t>(</a:t>
            </a:r>
            <a:r>
              <a:rPr lang="en-US" i="1" baseline="0" dirty="0" smtClean="0"/>
              <a:t>x</a:t>
            </a:r>
            <a:r>
              <a:rPr lang="en-US" baseline="-25000" dirty="0" smtClean="0"/>
              <a:t>i</a:t>
            </a:r>
            <a:r>
              <a:rPr lang="en-US" baseline="0" dirty="0" smtClean="0"/>
              <a:t>), and the probability density p(</a:t>
            </a:r>
            <a:r>
              <a:rPr lang="en-US" i="1" baseline="0" dirty="0" smtClean="0"/>
              <a:t>x</a:t>
            </a:r>
            <a:r>
              <a:rPr lang="en-US" baseline="-25000" dirty="0" smtClean="0"/>
              <a:t>i</a:t>
            </a:r>
            <a:r>
              <a:rPr lang="en-US" baseline="0" dirty="0" smtClean="0"/>
              <a:t>).</a:t>
            </a:r>
          </a:p>
          <a:p>
            <a:pPr>
              <a:buFont typeface="Arial" pitchFamily="34" charset="0"/>
              <a:buChar char="•"/>
            </a:pPr>
            <a:r>
              <a:rPr lang="en-US" baseline="0" dirty="0" smtClean="0"/>
              <a:t> The ratio f(</a:t>
            </a:r>
            <a:r>
              <a:rPr lang="en-US" i="1" baseline="0" dirty="0" smtClean="0"/>
              <a:t>x</a:t>
            </a:r>
            <a:r>
              <a:rPr lang="en-US" baseline="-25000" dirty="0" smtClean="0"/>
              <a:t>i</a:t>
            </a:r>
            <a:r>
              <a:rPr lang="en-US" baseline="0" dirty="0" smtClean="0"/>
              <a:t>) / p(</a:t>
            </a:r>
            <a:r>
              <a:rPr lang="en-US" i="1" baseline="0" dirty="0" smtClean="0"/>
              <a:t>x</a:t>
            </a:r>
            <a:r>
              <a:rPr lang="en-US" baseline="-25000" dirty="0" smtClean="0"/>
              <a:t>i</a:t>
            </a:r>
            <a:r>
              <a:rPr lang="en-US" baseline="0" dirty="0" smtClean="0"/>
              <a:t>) is an estimator of the integrand. To make the estimator more accurate (i.e. to reduce its variance) we repeat the procedure for a number of random samples </a:t>
            </a:r>
            <a:r>
              <a:rPr lang="en-US" i="1" baseline="0" dirty="0" smtClean="0"/>
              <a:t>x</a:t>
            </a:r>
            <a:r>
              <a:rPr lang="en-US" baseline="-25000" dirty="0" smtClean="0"/>
              <a:t>1</a:t>
            </a:r>
            <a:r>
              <a:rPr lang="en-US" baseline="0" dirty="0" smtClean="0"/>
              <a:t>, </a:t>
            </a:r>
            <a:r>
              <a:rPr lang="en-US" i="1" baseline="0" dirty="0" smtClean="0"/>
              <a:t>x</a:t>
            </a:r>
            <a:r>
              <a:rPr lang="en-US" baseline="-25000" dirty="0" smtClean="0"/>
              <a:t>2</a:t>
            </a:r>
            <a:r>
              <a:rPr lang="en-US" baseline="0" dirty="0" smtClean="0"/>
              <a:t>, …, </a:t>
            </a:r>
            <a:r>
              <a:rPr lang="en-US" i="1" baseline="0" dirty="0" err="1" smtClean="0"/>
              <a:t>x</a:t>
            </a:r>
            <a:r>
              <a:rPr lang="en-US" i="1" baseline="-25000" dirty="0" err="1" smtClean="0"/>
              <a:t>N</a:t>
            </a:r>
            <a:r>
              <a:rPr lang="en-US" baseline="0" dirty="0" smtClean="0"/>
              <a:t> , and </a:t>
            </a:r>
            <a:r>
              <a:rPr lang="en-US" baseline="0" noProof="0" dirty="0" smtClean="0"/>
              <a:t>average</a:t>
            </a:r>
            <a:r>
              <a:rPr lang="en-US" baseline="0" dirty="0" smtClean="0"/>
              <a:t> the result as shown in the formula on the slide.</a:t>
            </a:r>
          </a:p>
          <a:p>
            <a:pPr>
              <a:buFont typeface="Arial" pitchFamily="34" charset="0"/>
              <a:buChar char="•"/>
            </a:pPr>
            <a:r>
              <a:rPr lang="en-US" baseline="0" dirty="0" smtClean="0"/>
              <a:t> This procedure provides an unbiased estimator of the integrand, which means that “on average”, it produces the correct result i.e. the integral that we want to compute.</a:t>
            </a: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Thanks to the formal simplicity of the path integral formulation, applying Monte Carlo integration is really a more-or-less</a:t>
            </a:r>
            <a:r>
              <a:rPr lang="en-US" baseline="0" dirty="0" smtClean="0"/>
              <a:t> mechanical process.</a:t>
            </a:r>
          </a:p>
          <a:p>
            <a:pPr>
              <a:buFont typeface="Arial" pitchFamily="34" charset="0"/>
              <a:buChar char="•"/>
            </a:pPr>
            <a:r>
              <a:rPr lang="en-US" baseline="0" dirty="0" smtClean="0"/>
              <a:t> For each pixel, we need to repeatedly evaluate the estimator shown at the top right of the slide and average the estimates.</a:t>
            </a:r>
          </a:p>
          <a:p>
            <a:pPr>
              <a:buFont typeface="Arial" pitchFamily="34" charset="0"/>
              <a:buChar char="•"/>
            </a:pPr>
            <a:r>
              <a:rPr lang="en-US" baseline="0" dirty="0" smtClean="0"/>
              <a:t> This involves the following three steps:</a:t>
            </a:r>
          </a:p>
          <a:p>
            <a:pPr lvl="1">
              <a:buFont typeface="Arial" pitchFamily="34" charset="0"/>
              <a:buChar char="•"/>
            </a:pPr>
            <a:r>
              <a:rPr lang="en-US" baseline="0" dirty="0" smtClean="0"/>
              <a:t> First, we need to draw (or sample, or generate – all are synonyms) a random light transport path </a:t>
            </a:r>
            <a:r>
              <a:rPr lang="en-US" i="1" baseline="0" dirty="0" smtClean="0"/>
              <a:t>x</a:t>
            </a:r>
            <a:r>
              <a:rPr lang="en-US" baseline="0" dirty="0" smtClean="0"/>
              <a:t> in the scene (connecting a light source to the camera).</a:t>
            </a:r>
          </a:p>
          <a:p>
            <a:pPr lvl="1">
              <a:buFont typeface="Arial" pitchFamily="34" charset="0"/>
              <a:buChar char="•"/>
            </a:pPr>
            <a:r>
              <a:rPr lang="en-US" baseline="0" dirty="0" smtClean="0"/>
              <a:t> Then we need to evaluate the probability density of this path, and the contribution function.</a:t>
            </a:r>
          </a:p>
          <a:p>
            <a:pPr lvl="1">
              <a:buFont typeface="Arial" pitchFamily="34" charset="0"/>
              <a:buChar char="•"/>
            </a:pPr>
            <a:r>
              <a:rPr lang="en-US" baseline="0" dirty="0" smtClean="0"/>
              <a:t> Finally, we simply evaluate the formula at the top of the slide.</a:t>
            </a:r>
          </a:p>
          <a:p>
            <a:pPr lvl="0">
              <a:buFont typeface="Arial" pitchFamily="34" charset="0"/>
              <a:buChar char="•"/>
            </a:pPr>
            <a:r>
              <a:rPr lang="en-US" baseline="0" dirty="0" smtClean="0"/>
              <a:t> Evaluating the path contribution function is simple – we have an analytic formula for </a:t>
            </a:r>
            <a:r>
              <a:rPr lang="en-US" baseline="0" dirty="0" smtClean="0"/>
              <a:t>doing this </a:t>
            </a:r>
            <a:r>
              <a:rPr lang="en-US" baseline="0" dirty="0" smtClean="0"/>
              <a:t>that takes a path and returns a number </a:t>
            </a:r>
            <a:r>
              <a:rPr lang="en-US" baseline="0" dirty="0" smtClean="0"/>
              <a:t>(or an RGB value) – </a:t>
            </a:r>
            <a:r>
              <a:rPr lang="en-US" baseline="0" dirty="0" smtClean="0"/>
              <a:t>the path contribution.</a:t>
            </a:r>
          </a:p>
          <a:p>
            <a:pPr lvl="0">
              <a:buFont typeface="Arial" pitchFamily="34" charset="0"/>
              <a:buChar char="•"/>
            </a:pPr>
            <a:r>
              <a:rPr lang="en-US" baseline="0" dirty="0" smtClean="0"/>
              <a:t> However, we have not discussed so far how paths can be sampled and how the PDF of the resulting path can be evaluated.</a:t>
            </a: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Path sampling techniques</a:t>
            </a:r>
            <a:r>
              <a:rPr lang="en-US" baseline="0" dirty="0" smtClean="0"/>
              <a:t> and the induced path PDF are an essential aspect of the path integral framework.</a:t>
            </a:r>
            <a:endParaRPr lang="en-US" dirty="0" smtClean="0"/>
          </a:p>
          <a:p>
            <a:pPr>
              <a:buFont typeface="Arial" pitchFamily="34" charset="0"/>
              <a:buChar char="•"/>
            </a:pPr>
            <a:r>
              <a:rPr lang="en-US" dirty="0" smtClean="0"/>
              <a:t> In fact, from the point of view of the</a:t>
            </a:r>
            <a:r>
              <a:rPr lang="en-US" baseline="0" dirty="0" smtClean="0"/>
              <a:t> path integral formulation, </a:t>
            </a:r>
            <a:r>
              <a:rPr lang="en-US" dirty="0" smtClean="0"/>
              <a:t>the only difference between many light transport</a:t>
            </a:r>
            <a:r>
              <a:rPr lang="en-US" baseline="0" dirty="0" smtClean="0"/>
              <a:t> simulation </a:t>
            </a:r>
            <a:r>
              <a:rPr lang="en-US" dirty="0" smtClean="0"/>
              <a:t>algorithms are </a:t>
            </a:r>
            <a:r>
              <a:rPr lang="en-US" baseline="0" dirty="0" smtClean="0"/>
              <a:t>the employed path sampling techniques and their </a:t>
            </a:r>
            <a:r>
              <a:rPr lang="en-US" baseline="0" dirty="0" smtClean="0"/>
              <a:t>associated PDFs</a:t>
            </a:r>
            <a:r>
              <a:rPr lang="en-US" baseline="0" dirty="0" smtClean="0"/>
              <a:t>.</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For example, path tracing samples paths by starting at the camera sensor, and extending the path by BRDF importance sampling, and possibly explicitly connecting a to</a:t>
            </a:r>
            <a:r>
              <a:rPr lang="en-US" baseline="0" dirty="0" smtClean="0"/>
              <a:t> a vertex sampled on the light source.</a:t>
            </a:r>
            <a:endParaRPr lang="cs-CZ" dirty="0" smtClean="0"/>
          </a:p>
          <a:p>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Light tracing</a:t>
            </a:r>
            <a:r>
              <a:rPr lang="en-US" baseline="0" dirty="0" smtClean="0"/>
              <a:t>, on the other hand, starts paths at the light sources.</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Though</a:t>
            </a:r>
            <a:r>
              <a:rPr lang="en-US" baseline="0" dirty="0" smtClean="0"/>
              <a:t> path tracing and light tracing may seem </a:t>
            </a:r>
            <a:r>
              <a:rPr lang="en-US" baseline="0" dirty="0" smtClean="0"/>
              <a:t>to be very </a:t>
            </a:r>
            <a:r>
              <a:rPr lang="en-US" baseline="0" dirty="0" smtClean="0"/>
              <a:t>different algorithms, from the path integral point of view they are essentially the same.</a:t>
            </a:r>
          </a:p>
          <a:p>
            <a:pPr>
              <a:buFont typeface="Arial" pitchFamily="34" charset="0"/>
              <a:buChar char="•"/>
            </a:pPr>
            <a:r>
              <a:rPr lang="en-US" baseline="0" dirty="0" smtClean="0"/>
              <a:t> The only difference is the path sampling </a:t>
            </a:r>
            <a:r>
              <a:rPr lang="en-US" baseline="0" dirty="0" smtClean="0"/>
              <a:t>procedure </a:t>
            </a:r>
            <a:r>
              <a:rPr lang="en-US" baseline="0" dirty="0" smtClean="0"/>
              <a:t>and the associated path PDF.</a:t>
            </a:r>
          </a:p>
          <a:p>
            <a:pPr>
              <a:buFont typeface="Arial" pitchFamily="34" charset="0"/>
              <a:buChar char="•"/>
            </a:pPr>
            <a:r>
              <a:rPr lang="en-US" baseline="0" dirty="0" smtClean="0"/>
              <a:t> But the general </a:t>
            </a:r>
            <a:r>
              <a:rPr lang="en-US" baseline="0" dirty="0" smtClean="0"/>
              <a:t>form of the Monte </a:t>
            </a:r>
            <a:r>
              <a:rPr lang="en-US" baseline="0" dirty="0" smtClean="0"/>
              <a:t>Carlo estimator is exactly the same – only the PDF formula changes.</a:t>
            </a:r>
          </a:p>
          <a:p>
            <a:pPr>
              <a:buFont typeface="Arial" pitchFamily="34" charset="0"/>
              <a:buChar char="•"/>
            </a:pPr>
            <a:r>
              <a:rPr lang="en-US" baseline="0" dirty="0" smtClean="0"/>
              <a:t> Without the path integral framework, we would need equations of importance transport to formulate light tracing, which can get messy.</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So how exactly do we sample the paths and how do we compute the path PDF?</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Many practical algorithms rely on local path sampling, where paths are build by adding one vertex at a time until a complete path is built.</a:t>
            </a:r>
          </a:p>
          <a:p>
            <a:pPr>
              <a:buFont typeface="Arial" pitchFamily="34" charset="0"/>
              <a:buChar char="•"/>
            </a:pPr>
            <a:r>
              <a:rPr lang="en-US" baseline="0" dirty="0" smtClean="0"/>
              <a:t> There are three common basic operations.</a:t>
            </a:r>
          </a:p>
          <a:p>
            <a:pPr lvl="1">
              <a:buFont typeface="Arial" pitchFamily="34" charset="0"/>
              <a:buChar char="•"/>
            </a:pPr>
            <a:r>
              <a:rPr lang="en-US" baseline="0" dirty="0" smtClean="0"/>
              <a:t> First, we can sample a path vertex from an a priori given distribution over scene surfaces. We usually employ this technique to start a path either on a light source or on the camera sensor.</a:t>
            </a:r>
          </a:p>
          <a:p>
            <a:pPr lvl="1">
              <a:buFont typeface="Arial" pitchFamily="34" charset="0"/>
              <a:buChar char="•"/>
            </a:pPr>
            <a:r>
              <a:rPr lang="en-US" baseline="0" dirty="0" smtClean="0"/>
              <a:t> Second, given a sub-path that we’ve already sampled with a vertex at its end, we may sample a direction from that vertex, and shoot a ray in this direction to obtain the next path vertex</a:t>
            </a:r>
            <a:r>
              <a:rPr lang="en-US" baseline="0" dirty="0" smtClean="0"/>
              <a:t>. We usually use BRDF-importance sampling (on surfaces) or phase function importance sampling (in media) to choose the next direction.</a:t>
            </a:r>
            <a:endParaRPr lang="en-US" baseline="0" dirty="0" smtClean="0"/>
          </a:p>
          <a:p>
            <a:pPr lvl="1">
              <a:buFont typeface="Arial" pitchFamily="34" charset="0"/>
              <a:buChar char="•"/>
            </a:pPr>
            <a:r>
              <a:rPr lang="en-US" baseline="0" dirty="0" smtClean="0"/>
              <a:t> Finally, given two sub-paths, we may connect their end-vertices to form a full light transport path. This technique actually does not add any vertex to the path. It is more or less a simple visibility check to see if the contribution function of the path is non-zero.</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kern="1200" dirty="0" smtClean="0">
                <a:solidFill>
                  <a:schemeClr val="tx1"/>
                </a:solidFill>
                <a:latin typeface="Arial" charset="0"/>
                <a:ea typeface="+mn-ea"/>
                <a:cs typeface="Arial" pitchFamily="34" charset="0"/>
              </a:rPr>
              <a:t> In the real world, light sources</a:t>
            </a:r>
            <a:r>
              <a:rPr lang="en-GB" sz="1200" kern="1200" baseline="0" dirty="0" smtClean="0">
                <a:solidFill>
                  <a:schemeClr val="tx1"/>
                </a:solidFill>
                <a:latin typeface="Arial" charset="0"/>
                <a:ea typeface="+mn-ea"/>
                <a:cs typeface="Arial" pitchFamily="34" charset="0"/>
              </a:rPr>
              <a:t> emit light particles, which travel in space, reflect at objects or scatter in volumetric media (potentially multiple times) until they are absorbed.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kern="1200" baseline="0" dirty="0" smtClean="0">
                <a:solidFill>
                  <a:schemeClr val="tx1"/>
                </a:solidFill>
                <a:latin typeface="Arial" charset="0"/>
                <a:ea typeface="+mn-ea"/>
                <a:cs typeface="Arial" pitchFamily="34" charset="0"/>
              </a:rPr>
              <a:t> On their way, they might hit the sensor of the camera which will record the light contribution.</a:t>
            </a:r>
          </a:p>
          <a:p>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These </a:t>
            </a:r>
            <a:r>
              <a:rPr lang="en-US" dirty="0" smtClean="0"/>
              <a:t>basic </a:t>
            </a:r>
            <a:r>
              <a:rPr lang="en-US" dirty="0" smtClean="0"/>
              <a:t>operations are used</a:t>
            </a:r>
            <a:r>
              <a:rPr lang="en-US" baseline="0" dirty="0" smtClean="0"/>
              <a:t> to construct paths in </a:t>
            </a:r>
            <a:r>
              <a:rPr lang="en-US" baseline="0" dirty="0" smtClean="0"/>
              <a:t>path tracing, light </a:t>
            </a:r>
            <a:r>
              <a:rPr lang="en-US" baseline="0" dirty="0" smtClean="0"/>
              <a:t>tracing </a:t>
            </a:r>
            <a:r>
              <a:rPr lang="en-US" baseline="0" dirty="0" smtClean="0"/>
              <a:t>or bidirectional </a:t>
            </a:r>
            <a:r>
              <a:rPr lang="en-US" baseline="0" dirty="0" smtClean="0"/>
              <a:t>path tracing.</a:t>
            </a:r>
          </a:p>
          <a:p>
            <a:pPr>
              <a:buFont typeface="Arial" pitchFamily="34" charset="0"/>
              <a:buChar char="•"/>
            </a:pP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a:t>
            </a:r>
            <a:r>
              <a:rPr lang="en-US" dirty="0" smtClean="0"/>
              <a:t>Now </a:t>
            </a:r>
            <a:r>
              <a:rPr lang="en-US" dirty="0" smtClean="0"/>
              <a:t>that we know how to construct a path, we need to evaluate its PDF so that we can plug</a:t>
            </a:r>
            <a:r>
              <a:rPr lang="en-US" baseline="0" dirty="0" smtClean="0"/>
              <a:t> it into the MC estimator.</a:t>
            </a:r>
          </a:p>
          <a:p>
            <a:pPr>
              <a:buFont typeface="Arial" pitchFamily="34" charset="0"/>
              <a:buChar char="•"/>
            </a:pPr>
            <a:r>
              <a:rPr lang="en-US" baseline="0" dirty="0" smtClean="0"/>
              <a:t> In general the PDF of a light path is simply the </a:t>
            </a:r>
            <a:r>
              <a:rPr lang="en-US" b="1" baseline="0" dirty="0" smtClean="0"/>
              <a:t>joint </a:t>
            </a:r>
            <a:r>
              <a:rPr lang="en-US" baseline="0" dirty="0" smtClean="0"/>
              <a:t>PDF of the path </a:t>
            </a:r>
            <a:r>
              <a:rPr lang="en-US" baseline="0" dirty="0" smtClean="0"/>
              <a:t>vertices.</a:t>
            </a:r>
            <a:endParaRPr lang="en-US" baseline="0" dirty="0" smtClean="0"/>
          </a:p>
          <a:p>
            <a:pPr>
              <a:buFont typeface="Arial" pitchFamily="34" charset="0"/>
              <a:buChar char="•"/>
            </a:pPr>
            <a:r>
              <a:rPr lang="en-US" baseline="0" dirty="0" smtClean="0"/>
              <a:t> That is to say, the PDF that the first vertex is where it is </a:t>
            </a:r>
            <a:r>
              <a:rPr lang="en-US" b="0" i="1" baseline="0" dirty="0" smtClean="0"/>
              <a:t>and</a:t>
            </a:r>
            <a:r>
              <a:rPr lang="en-US" b="1" baseline="0" dirty="0" smtClean="0"/>
              <a:t> </a:t>
            </a:r>
            <a:r>
              <a:rPr lang="en-US" baseline="0" dirty="0" smtClean="0"/>
              <a:t>the second vertex is where it is, etc.</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joint path </a:t>
            </a:r>
            <a:r>
              <a:rPr lang="en-US" dirty="0" smtClean="0"/>
              <a:t>PDF (as any other joint PDF)</a:t>
            </a:r>
            <a:r>
              <a:rPr lang="en-US" baseline="0" dirty="0" smtClean="0"/>
              <a:t> can be factorized into the </a:t>
            </a:r>
            <a:r>
              <a:rPr lang="en-US" baseline="0" dirty="0" smtClean="0"/>
              <a:t>product of the conditional vertex PDF.</a:t>
            </a:r>
          </a:p>
          <a:p>
            <a:pPr>
              <a:buFont typeface="Arial" pitchFamily="34" charset="0"/>
              <a:buChar char="•"/>
            </a:pPr>
            <a:r>
              <a:rPr lang="en-US" baseline="0" dirty="0" smtClean="0"/>
              <a:t> To see what this means, let us </a:t>
            </a:r>
            <a:r>
              <a:rPr lang="en-US" baseline="0" dirty="0" smtClean="0"/>
              <a:t>take </a:t>
            </a:r>
            <a:r>
              <a:rPr lang="en-US" baseline="0" dirty="0" smtClean="0"/>
              <a:t>the example of path tracing, where we build a path starting from the camera.</a:t>
            </a:r>
          </a:p>
          <a:p>
            <a:pPr>
              <a:buFont typeface="Arial" pitchFamily="34" charset="0"/>
              <a:buChar char="•"/>
            </a:pPr>
            <a:r>
              <a:rPr lang="en-US" baseline="0" dirty="0" smtClean="0"/>
              <a:t> Vertex </a:t>
            </a:r>
            <a:r>
              <a:rPr lang="en-US" i="1" baseline="0" dirty="0" smtClean="0"/>
              <a:t>x</a:t>
            </a:r>
            <a:r>
              <a:rPr lang="en-US" baseline="-25000" dirty="0" smtClean="0"/>
              <a:t>3</a:t>
            </a:r>
            <a:r>
              <a:rPr lang="en-US" baseline="0" dirty="0" smtClean="0"/>
              <a:t> comes from an a priori distribution </a:t>
            </a:r>
            <a:r>
              <a:rPr lang="en-US" i="1" baseline="0" dirty="0" smtClean="0"/>
              <a:t>p</a:t>
            </a:r>
            <a:r>
              <a:rPr lang="en-US" baseline="0" dirty="0" smtClean="0"/>
              <a:t>(</a:t>
            </a:r>
            <a:r>
              <a:rPr lang="en-US" i="1" baseline="0" dirty="0" smtClean="0"/>
              <a:t>x</a:t>
            </a:r>
            <a:r>
              <a:rPr lang="en-US" baseline="-25000" dirty="0" smtClean="0"/>
              <a:t>3</a:t>
            </a:r>
            <a:r>
              <a:rPr lang="en-US" baseline="0" dirty="0" smtClean="0"/>
              <a:t>) over the camera lens (usually uniform; or the delta distribution for a pinhole camera).</a:t>
            </a:r>
          </a:p>
          <a:p>
            <a:pPr>
              <a:buFont typeface="Arial" pitchFamily="34" charset="0"/>
              <a:buChar char="•"/>
            </a:pPr>
            <a:r>
              <a:rPr lang="en-US" baseline="0" dirty="0" smtClean="0"/>
              <a:t> Vertex </a:t>
            </a:r>
            <a:r>
              <a:rPr lang="en-US" i="1" baseline="0" dirty="0" smtClean="0"/>
              <a:t>x</a:t>
            </a:r>
            <a:r>
              <a:rPr lang="en-US" baseline="-25000" dirty="0" smtClean="0"/>
              <a:t>2</a:t>
            </a:r>
            <a:r>
              <a:rPr lang="en-US" baseline="0" dirty="0" smtClean="0"/>
              <a:t> is sampled by generating a random direction from </a:t>
            </a:r>
            <a:r>
              <a:rPr lang="en-US" i="1" baseline="0" dirty="0" smtClean="0"/>
              <a:t>x</a:t>
            </a:r>
            <a:r>
              <a:rPr lang="en-US" baseline="-25000" dirty="0" smtClean="0"/>
              <a:t>3</a:t>
            </a:r>
            <a:r>
              <a:rPr lang="en-US" baseline="0" dirty="0" smtClean="0"/>
              <a:t> and shooting a ray. This induces a PDF for </a:t>
            </a:r>
            <a:r>
              <a:rPr lang="en-US" i="1" baseline="0" dirty="0" smtClean="0"/>
              <a:t>x</a:t>
            </a:r>
            <a:r>
              <a:rPr lang="en-US" baseline="-25000" dirty="0" smtClean="0"/>
              <a:t>2</a:t>
            </a:r>
            <a:r>
              <a:rPr lang="en-US" baseline="0" dirty="0" smtClean="0"/>
              <a:t>, </a:t>
            </a:r>
            <a:r>
              <a:rPr lang="en-US" i="1" baseline="0" dirty="0" smtClean="0"/>
              <a:t>p</a:t>
            </a:r>
            <a:r>
              <a:rPr lang="en-US" baseline="0" dirty="0" smtClean="0"/>
              <a:t>(</a:t>
            </a:r>
            <a:r>
              <a:rPr lang="en-US" i="1" baseline="0" dirty="0" smtClean="0"/>
              <a:t>x</a:t>
            </a:r>
            <a:r>
              <a:rPr lang="en-US" baseline="-25000" dirty="0" smtClean="0"/>
              <a:t>2</a:t>
            </a:r>
            <a:r>
              <a:rPr lang="en-US" baseline="0" dirty="0" smtClean="0"/>
              <a:t> | </a:t>
            </a:r>
            <a:r>
              <a:rPr lang="en-US" i="1" baseline="0" dirty="0" smtClean="0"/>
              <a:t>x</a:t>
            </a:r>
            <a:r>
              <a:rPr lang="en-US" baseline="-25000" dirty="0" smtClean="0"/>
              <a:t>3</a:t>
            </a:r>
            <a:r>
              <a:rPr lang="en-US" baseline="0" dirty="0" smtClean="0"/>
              <a:t>), which is in fact conditional on vertex </a:t>
            </a:r>
            <a:r>
              <a:rPr lang="en-US" i="1" baseline="0" dirty="0" smtClean="0"/>
              <a:t>x</a:t>
            </a:r>
            <a:r>
              <a:rPr lang="en-US" baseline="-25000" dirty="0" smtClean="0"/>
              <a:t>3</a:t>
            </a:r>
            <a:r>
              <a:rPr lang="en-US" baseline="0" dirty="0" smtClean="0"/>
              <a:t>.</a:t>
            </a:r>
          </a:p>
          <a:p>
            <a:pPr>
              <a:buFont typeface="Arial" pitchFamily="34" charset="0"/>
              <a:buChar char="•"/>
            </a:pPr>
            <a:r>
              <a:rPr lang="en-US" baseline="0" dirty="0" smtClean="0"/>
              <a:t> The same thing holds for vertex </a:t>
            </a:r>
            <a:r>
              <a:rPr lang="en-US" i="1" baseline="0" dirty="0" smtClean="0"/>
              <a:t>x</a:t>
            </a:r>
            <a:r>
              <a:rPr lang="en-US" baseline="-25000" dirty="0" smtClean="0"/>
              <a:t>1</a:t>
            </a:r>
            <a:r>
              <a:rPr lang="en-US" baseline="0" dirty="0" smtClean="0"/>
              <a:t>, which is sampled by shooting a ray in a random direction from </a:t>
            </a:r>
            <a:r>
              <a:rPr lang="en-US" i="1" baseline="0" dirty="0" smtClean="0"/>
              <a:t>x</a:t>
            </a:r>
            <a:r>
              <a:rPr lang="en-US" baseline="-25000" dirty="0" smtClean="0"/>
              <a:t>2</a:t>
            </a:r>
            <a:r>
              <a:rPr lang="en-US" baseline="0" dirty="0" smtClean="0"/>
              <a:t>.</a:t>
            </a:r>
          </a:p>
          <a:p>
            <a:pPr>
              <a:buFont typeface="Arial" pitchFamily="34" charset="0"/>
              <a:buChar char="•"/>
            </a:pPr>
            <a:r>
              <a:rPr lang="en-US" baseline="0" dirty="0" smtClean="0"/>
              <a:t> Finally, vertex </a:t>
            </a:r>
            <a:r>
              <a:rPr lang="en-US" i="1" baseline="0" dirty="0" smtClean="0"/>
              <a:t>x</a:t>
            </a:r>
            <a:r>
              <a:rPr lang="en-US" baseline="-25000" dirty="0" smtClean="0"/>
              <a:t>0</a:t>
            </a:r>
            <a:r>
              <a:rPr lang="en-US" baseline="0" dirty="0" smtClean="0"/>
              <a:t> on the light source might be sampled from an uniform distribution over the light source area with </a:t>
            </a:r>
            <a:r>
              <a:rPr lang="en-US" baseline="0" dirty="0" err="1" smtClean="0"/>
              <a:t>pdf</a:t>
            </a:r>
            <a:r>
              <a:rPr lang="en-US" baseline="0" dirty="0" smtClean="0"/>
              <a:t> </a:t>
            </a:r>
            <a:r>
              <a:rPr lang="en-US" i="1" baseline="0" dirty="0" smtClean="0"/>
              <a:t>p</a:t>
            </a:r>
            <a:r>
              <a:rPr lang="en-US" baseline="0" dirty="0" smtClean="0"/>
              <a:t>(</a:t>
            </a:r>
            <a:r>
              <a:rPr lang="en-US" i="1" baseline="0" dirty="0" smtClean="0"/>
              <a:t>x</a:t>
            </a:r>
            <a:r>
              <a:rPr lang="en-US" baseline="-25000" dirty="0" smtClean="0"/>
              <a:t>0</a:t>
            </a:r>
            <a:r>
              <a:rPr lang="en-US" baseline="0" dirty="0" smtClean="0"/>
              <a:t>), independently of the other path vertices. </a:t>
            </a:r>
          </a:p>
          <a:p>
            <a:pPr>
              <a:buFont typeface="Arial" pitchFamily="34" charset="0"/>
              <a:buChar char="•"/>
            </a:pPr>
            <a:r>
              <a:rPr lang="en-US" baseline="0" dirty="0" smtClean="0"/>
              <a:t> The full joint PDF is given by the product of all these individual terms.</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It</a:t>
            </a:r>
            <a:r>
              <a:rPr lang="en-US" baseline="0" dirty="0" smtClean="0"/>
              <a:t> is customary to simplify this somewhat pedantic notation and leave out the conditional signs. Nonetheless, it is important to keep in mind that the path vertex PDFs for vertices that are not sampled independently are indeed conditional PDFs.</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Going back to this </a:t>
            </a:r>
            <a:r>
              <a:rPr lang="en-US" dirty="0" smtClean="0"/>
              <a:t>slide,</a:t>
            </a:r>
            <a:r>
              <a:rPr lang="en-US" baseline="0" dirty="0" smtClean="0"/>
              <a:t> we see that we now have all the elements to evaluate the MC estimator on the top right.</a:t>
            </a:r>
            <a:endParaRPr lang="en-US" baseline="0" dirty="0" smtClean="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171450" indent="-171450">
              <a:buFont typeface="Arial" pitchFamily="34" charset="0"/>
              <a:buChar char="•"/>
            </a:pPr>
            <a:r>
              <a:rPr lang="en-US" dirty="0" smtClean="0"/>
              <a:t>Now that we understand the path sampling techniques and their associated probability densities, we have all the ingredients necessary to construct a bidirectional path tracer</a:t>
            </a:r>
            <a:r>
              <a:rPr lang="en-US" dirty="0" smtClean="0"/>
              <a:t>.</a:t>
            </a:r>
          </a:p>
          <a:p>
            <a:pPr marL="171450" indent="-171450">
              <a:buFont typeface="Arial" pitchFamily="34" charset="0"/>
              <a:buChar char="•"/>
            </a:pPr>
            <a:r>
              <a:rPr lang="en-US" dirty="0" smtClean="0"/>
              <a:t>We will see that with a proper understand of the path integral formulation, this less complicated than</a:t>
            </a:r>
            <a:r>
              <a:rPr lang="en-US" baseline="0" dirty="0" smtClean="0"/>
              <a:t> </a:t>
            </a:r>
            <a:r>
              <a:rPr lang="en-US" dirty="0" smtClean="0"/>
              <a:t>it might seem.</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Bidirectional</a:t>
            </a:r>
            <a:r>
              <a:rPr lang="en-US" baseline="0" dirty="0" smtClean="0"/>
              <a:t> path tracing is based on combining many different path sampling techniques. </a:t>
            </a:r>
          </a:p>
          <a:p>
            <a:pPr>
              <a:buFont typeface="Arial" pitchFamily="34" charset="0"/>
              <a:buChar char="•"/>
            </a:pPr>
            <a:r>
              <a:rPr lang="en-US" baseline="0" dirty="0" smtClean="0"/>
              <a:t> It uses the path sampling from a path tracer and a light tracer.</a:t>
            </a:r>
            <a:endParaRPr lang="en-US" dirty="0" smtClean="0"/>
          </a:p>
          <a:p>
            <a:pPr>
              <a:buFont typeface="Arial" pitchFamily="34" charset="0"/>
              <a:buChar char="•"/>
            </a:pPr>
            <a:r>
              <a:rPr lang="en-US" dirty="0" smtClean="0"/>
              <a:t> And it adds the bidirectional path sampling techniques, where a full path is built </a:t>
            </a:r>
            <a:r>
              <a:rPr lang="en-US" baseline="0" dirty="0" smtClean="0"/>
              <a:t>by connecting a sub-path from the camera and from the light source.</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fontScale="92500"/>
          </a:bodyPr>
          <a:lstStyle/>
          <a:p>
            <a:pPr>
              <a:buFont typeface="Arial" pitchFamily="34" charset="0"/>
              <a:buChar char="•"/>
            </a:pPr>
            <a:r>
              <a:rPr lang="en-US" dirty="0" smtClean="0">
                <a:solidFill>
                  <a:schemeClr val="tx1"/>
                </a:solidFill>
              </a:rPr>
              <a:t> In fact, one single path can be sampled with the local sampling techniques in many different ways.</a:t>
            </a:r>
          </a:p>
          <a:p>
            <a:pPr>
              <a:buFont typeface="Arial" pitchFamily="34" charset="0"/>
              <a:buChar char="•"/>
            </a:pPr>
            <a:r>
              <a:rPr lang="en-US" dirty="0" smtClean="0">
                <a:solidFill>
                  <a:schemeClr val="tx1"/>
                </a:solidFill>
              </a:rPr>
              <a:t> This</a:t>
            </a:r>
            <a:r>
              <a:rPr lang="en-US" baseline="0" dirty="0" smtClean="0">
                <a:solidFill>
                  <a:schemeClr val="tx1"/>
                </a:solidFill>
              </a:rPr>
              <a:t> </a:t>
            </a:r>
            <a:r>
              <a:rPr lang="en-US" baseline="0" dirty="0" smtClean="0">
                <a:solidFill>
                  <a:schemeClr val="tx1"/>
                </a:solidFill>
              </a:rPr>
              <a:t>slide schematically shows all the possible bidirectional techniques that we can obtain by starting a path either on </a:t>
            </a:r>
            <a:r>
              <a:rPr lang="en-US" baseline="0" dirty="0" smtClean="0">
                <a:solidFill>
                  <a:schemeClr val="tx1"/>
                </a:solidFill>
              </a:rPr>
              <a:t>a light </a:t>
            </a:r>
            <a:r>
              <a:rPr lang="en-US" baseline="0" dirty="0" smtClean="0">
                <a:solidFill>
                  <a:schemeClr val="tx1"/>
                </a:solidFill>
              </a:rPr>
              <a:t>source or on the camera for an example path of length 4.</a:t>
            </a:r>
          </a:p>
          <a:p>
            <a:pPr>
              <a:buFont typeface="Arial" pitchFamily="34" charset="0"/>
              <a:buChar char="•"/>
            </a:pPr>
            <a:r>
              <a:rPr lang="en-US" baseline="0" dirty="0" smtClean="0">
                <a:solidFill>
                  <a:schemeClr val="tx1"/>
                </a:solidFill>
              </a:rPr>
              <a:t> The first two cases correspond to what a regular path tracer usually does (randomly hitting the light sources and explicit light source connections.)</a:t>
            </a:r>
          </a:p>
          <a:p>
            <a:pPr>
              <a:buFont typeface="Arial" pitchFamily="34" charset="0"/>
              <a:buChar char="•"/>
            </a:pPr>
            <a:r>
              <a:rPr lang="en-US" baseline="0" dirty="0" smtClean="0">
                <a:solidFill>
                  <a:schemeClr val="tx1"/>
                </a:solidFill>
              </a:rPr>
              <a:t> </a:t>
            </a:r>
            <a:r>
              <a:rPr lang="en-US" baseline="0" dirty="0" smtClean="0">
                <a:solidFill>
                  <a:schemeClr val="tx1"/>
                </a:solidFill>
              </a:rPr>
              <a:t>The </a:t>
            </a:r>
            <a:r>
              <a:rPr lang="en-US" baseline="0" dirty="0" smtClean="0">
                <a:solidFill>
                  <a:schemeClr val="tx1"/>
                </a:solidFill>
              </a:rPr>
              <a:t>last two are complementary to the first two and therefore correspond to light tracing</a:t>
            </a:r>
            <a:r>
              <a:rPr lang="en-US" baseline="0" dirty="0" smtClean="0">
                <a:solidFill>
                  <a:schemeClr val="tx1"/>
                </a:solidFill>
              </a:rPr>
              <a:t>.</a:t>
            </a:r>
          </a:p>
          <a:p>
            <a:pPr>
              <a:buFont typeface="Arial" pitchFamily="34" charset="0"/>
              <a:buChar char="•"/>
            </a:pPr>
            <a:r>
              <a:rPr lang="en-US" baseline="0" dirty="0" smtClean="0">
                <a:solidFill>
                  <a:schemeClr val="tx1"/>
                </a:solidFill>
              </a:rPr>
              <a:t> The techniques in between are the bidirectional techniques where a sub-path sampled from the camera is connected to a sub-path sampled from a light source. The different bidirectional techniques correspond to the different number of vertices at the camera and light sub-paths.</a:t>
            </a:r>
            <a:endParaRPr lang="en-US" baseline="0"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b="0" baseline="0" dirty="0" smtClean="0">
              <a:solidFill>
                <a:schemeClr val="tx1"/>
              </a:solidFill>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0" baseline="0" dirty="0" smtClean="0">
                <a:solidFill>
                  <a:schemeClr val="tx1"/>
                </a:solidFill>
              </a:rPr>
              <a:t> </a:t>
            </a:r>
            <a:r>
              <a:rPr lang="en-US" sz="1200" b="0" kern="1200" dirty="0" smtClean="0">
                <a:solidFill>
                  <a:schemeClr val="tx1"/>
                </a:solidFill>
                <a:latin typeface="Arial" charset="0"/>
                <a:ea typeface="+mn-ea"/>
                <a:cs typeface="+mn-cs"/>
              </a:rPr>
              <a:t>Each sampling technique importance samples a different subset of terms of the measurement contribution function.</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dirty="0" smtClean="0">
                <a:solidFill>
                  <a:schemeClr val="tx1"/>
                </a:solidFill>
                <a:latin typeface="Arial" charset="0"/>
                <a:ea typeface="+mn-ea"/>
                <a:cs typeface="+mn-cs"/>
              </a:rPr>
              <a:t> However, in each of these</a:t>
            </a:r>
            <a:r>
              <a:rPr lang="en-US" sz="1200" b="0" kern="1200" baseline="0" dirty="0" smtClean="0">
                <a:solidFill>
                  <a:schemeClr val="tx1"/>
                </a:solidFill>
                <a:latin typeface="Arial" charset="0"/>
                <a:ea typeface="+mn-ea"/>
                <a:cs typeface="+mn-cs"/>
              </a:rPr>
              <a:t> techniques, there are some terms of the measurement contribution function that are not importance sampled.</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baseline="0" dirty="0" smtClean="0">
                <a:solidFill>
                  <a:schemeClr val="tx1"/>
                </a:solidFill>
                <a:latin typeface="Arial" charset="0"/>
                <a:ea typeface="+mn-ea"/>
                <a:cs typeface="+mn-cs"/>
              </a:rPr>
              <a:t> The purely unidirectional techniques (top and bottom) do not importance sample the light emission and sensor sensitivity, respectively. Indeed, for example the technique at the top relies on randomly hitting a light source, without incorporating any information about the location of light sources in the scene.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baseline="0" dirty="0" smtClean="0">
                <a:solidFill>
                  <a:schemeClr val="tx1"/>
                </a:solidFill>
                <a:latin typeface="Arial" charset="0"/>
                <a:ea typeface="+mn-ea"/>
                <a:cs typeface="+mn-cs"/>
              </a:rPr>
              <a:t> All the bidirectional techniques, that is, those that involve connection of two sub-paths, are usually unable to importance sample the terms associated with the connection edge.</a:t>
            </a:r>
            <a:endParaRPr lang="en-US" sz="1200" b="0" kern="1200" dirty="0" smtClean="0">
              <a:solidFill>
                <a:schemeClr val="tx1"/>
              </a:solidFill>
              <a:latin typeface="Arial" charset="0"/>
              <a:ea typeface="+mn-ea"/>
              <a:cs typeface="+mn-cs"/>
            </a:endParaRPr>
          </a:p>
          <a:p>
            <a:pPr>
              <a:buFont typeface="Arial" pitchFamily="34" charset="0"/>
              <a:buChar char="•"/>
            </a:pPr>
            <a:endParaRPr lang="en-US" dirty="0">
              <a:solidFill>
                <a:schemeClr val="tx1"/>
              </a:solidFill>
            </a:endParaRP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dirty="0" smtClean="0">
                <a:solidFill>
                  <a:schemeClr val="tx1"/>
                </a:solidFill>
                <a:latin typeface="Arial" charset="0"/>
                <a:ea typeface="+mn-ea"/>
                <a:cs typeface="+mn-cs"/>
              </a:rPr>
              <a:t> </a:t>
            </a:r>
            <a:r>
              <a:rPr lang="en-US" sz="1200" b="0" kern="1200" dirty="0" smtClean="0">
                <a:solidFill>
                  <a:schemeClr val="tx1"/>
                </a:solidFill>
                <a:latin typeface="Arial" charset="0"/>
                <a:ea typeface="+mn-ea"/>
                <a:cs typeface="+mn-cs"/>
              </a:rPr>
              <a:t>So</a:t>
            </a:r>
            <a:r>
              <a:rPr lang="en-US" sz="1200" b="0" kern="1200" baseline="0" dirty="0" smtClean="0">
                <a:solidFill>
                  <a:schemeClr val="tx1"/>
                </a:solidFill>
                <a:latin typeface="Arial" charset="0"/>
                <a:ea typeface="+mn-ea"/>
                <a:cs typeface="+mn-cs"/>
              </a:rPr>
              <a:t> we have many different techniques, b</a:t>
            </a:r>
            <a:r>
              <a:rPr lang="en-US" sz="1200" b="0" kern="1200" dirty="0" smtClean="0">
                <a:solidFill>
                  <a:schemeClr val="tx1"/>
                </a:solidFill>
                <a:latin typeface="Arial" charset="0"/>
                <a:ea typeface="+mn-ea"/>
                <a:cs typeface="+mn-cs"/>
              </a:rPr>
              <a:t>ut</a:t>
            </a:r>
            <a:r>
              <a:rPr lang="en-US" sz="1200" b="0" kern="1200" baseline="0" dirty="0" smtClean="0">
                <a:solidFill>
                  <a:schemeClr val="tx1"/>
                </a:solidFill>
                <a:latin typeface="Arial" charset="0"/>
                <a:ea typeface="+mn-ea"/>
                <a:cs typeface="+mn-cs"/>
              </a:rPr>
              <a:t> </a:t>
            </a:r>
            <a:r>
              <a:rPr lang="en-US" sz="1200" b="0" kern="1200" baseline="0" dirty="0" smtClean="0">
                <a:solidFill>
                  <a:schemeClr val="tx1"/>
                </a:solidFill>
                <a:latin typeface="Arial" charset="0"/>
                <a:ea typeface="+mn-ea"/>
                <a:cs typeface="+mn-cs"/>
              </a:rPr>
              <a:t>none of </a:t>
            </a:r>
            <a:r>
              <a:rPr lang="en-US" sz="1200" b="0" kern="1200" baseline="0" dirty="0" smtClean="0">
                <a:solidFill>
                  <a:schemeClr val="tx1"/>
                </a:solidFill>
                <a:latin typeface="Arial" charset="0"/>
                <a:ea typeface="+mn-ea"/>
                <a:cs typeface="+mn-cs"/>
              </a:rPr>
              <a:t>them is </a:t>
            </a:r>
            <a:r>
              <a:rPr lang="en-US" sz="1200" b="0" kern="1200" baseline="0" dirty="0" smtClean="0">
                <a:solidFill>
                  <a:schemeClr val="tx1"/>
                </a:solidFill>
                <a:latin typeface="Arial" charset="0"/>
                <a:ea typeface="+mn-ea"/>
                <a:cs typeface="+mn-cs"/>
              </a:rPr>
              <a:t>able to importance sample all of the terms of the measurement contribution function</a:t>
            </a:r>
            <a:r>
              <a:rPr lang="en-US" sz="1200" b="0" kern="1200" baseline="0" dirty="0" smtClean="0">
                <a:solidFill>
                  <a:schemeClr val="tx1"/>
                </a:solidFill>
                <a:latin typeface="Arial"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baseline="0" dirty="0" smtClean="0">
                <a:solidFill>
                  <a:schemeClr val="tx1"/>
                </a:solidFill>
                <a:latin typeface="Arial" charset="0"/>
                <a:ea typeface="+mn-ea"/>
                <a:cs typeface="+mn-cs"/>
              </a:rPr>
              <a:t> But because each technique fails at importance sampling a different term of the contribution function, they have complementary strong points and weaknesses.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200" b="0" kern="1200" baseline="0" dirty="0" smtClean="0">
                <a:solidFill>
                  <a:schemeClr val="tx1"/>
                </a:solidFill>
                <a:latin typeface="Arial" charset="0"/>
                <a:ea typeface="+mn-ea"/>
                <a:cs typeface="+mn-cs"/>
              </a:rPr>
              <a:t> It is exactly for this reason that bidirectional path tracing is built around the idea of taking the best of each of the techniques by combining them together using Multiple Importance Sampling.</a:t>
            </a:r>
            <a:endParaRPr lang="en-US" sz="1200" b="0" kern="1200" dirty="0" smtClean="0">
              <a:solidFill>
                <a:schemeClr val="tx1"/>
              </a:solidFill>
              <a:latin typeface="Arial" charset="0"/>
              <a:ea typeface="+mn-ea"/>
              <a:cs typeface="+mn-cs"/>
            </a:endParaRPr>
          </a:p>
          <a:p>
            <a:pPr>
              <a:buFont typeface="Arial" pitchFamily="34" charset="0"/>
              <a:buChar char="•"/>
            </a:pPr>
            <a:endParaRPr lang="en-US" sz="1200" dirty="0">
              <a:solidFill>
                <a:schemeClr val="tx1"/>
              </a:solidFill>
            </a:endParaRP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kern="1200" baseline="0" dirty="0" smtClean="0">
                <a:solidFill>
                  <a:schemeClr val="tx1"/>
                </a:solidFill>
                <a:latin typeface="Arial" charset="0"/>
                <a:ea typeface="+mn-ea"/>
                <a:cs typeface="Arial" pitchFamily="34" charset="0"/>
              </a:rPr>
              <a:t> The light particles travel along trajectories that we call “light transport paths”.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kern="1200" baseline="0" dirty="0" smtClean="0">
                <a:solidFill>
                  <a:schemeClr val="tx1"/>
                </a:solidFill>
                <a:latin typeface="Arial" charset="0"/>
                <a:ea typeface="+mn-ea"/>
                <a:cs typeface="Arial" pitchFamily="34" charset="0"/>
              </a:rPr>
              <a:t> In an environment consisting of surfaces and media with constant index of refraction, these paths are polylines whose vertices correspond to reflection at surfaces or scattering events in media, and the straight edges correspond to light travelling the in the space.</a:t>
            </a:r>
            <a:endParaRPr lang="en-GB" sz="1200" kern="1200" dirty="0" smtClean="0">
              <a:solidFill>
                <a:schemeClr val="tx1"/>
              </a:solidFill>
              <a:latin typeface="Arial" charset="0"/>
              <a:ea typeface="+mn-ea"/>
              <a:cs typeface="Arial" pitchFamily="34" charset="0"/>
            </a:endParaRP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cap="flat"/>
        </p:spPr>
      </p:sp>
      <p:sp>
        <p:nvSpPr>
          <p:cNvPr id="66563" name="Rectangle 3"/>
          <p:cNvSpPr>
            <a:spLocks noGrp="1" noChangeArrowheads="1"/>
          </p:cNvSpPr>
          <p:nvPr>
            <p:ph type="body" idx="1"/>
          </p:nvPr>
        </p:nvSpPr>
        <p:spPr>
          <a:noFill/>
          <a:ln w="9525"/>
        </p:spPr>
        <p:txBody>
          <a:bodyPr/>
          <a:lstStyle/>
          <a:p>
            <a:pPr>
              <a:buFont typeface="Arial" pitchFamily="34" charset="0"/>
              <a:buChar char="•"/>
            </a:pPr>
            <a:r>
              <a:rPr lang="en-US" sz="1100" baseline="0" dirty="0" smtClean="0"/>
              <a:t> This slide shows this situation </a:t>
            </a:r>
            <a:r>
              <a:rPr lang="en-US" sz="1100" baseline="0" dirty="0" smtClean="0"/>
              <a:t>(multiple sampling techniques, each failing in a different way) in </a:t>
            </a:r>
            <a:r>
              <a:rPr lang="en-US" sz="1100" baseline="0" dirty="0" smtClean="0"/>
              <a:t>a simpler setting</a:t>
            </a:r>
            <a:r>
              <a:rPr lang="en-US" sz="1100" baseline="0" dirty="0" smtClean="0"/>
              <a:t>.</a:t>
            </a:r>
            <a:endParaRPr lang="cs-CZ" sz="1100" baseline="0" dirty="0" smtClean="0"/>
          </a:p>
          <a:p>
            <a:pPr>
              <a:buFont typeface="Arial" pitchFamily="34" charset="0"/>
              <a:buChar char="•"/>
            </a:pPr>
            <a:r>
              <a:rPr lang="cs-CZ" sz="1100" baseline="0" dirty="0" smtClean="0"/>
              <a:t> </a:t>
            </a:r>
            <a:r>
              <a:rPr lang="cs-CZ" sz="1100" baseline="0" dirty="0" err="1" smtClean="0"/>
              <a:t>We</a:t>
            </a:r>
            <a:r>
              <a:rPr lang="cs-CZ" sz="1100" baseline="0" dirty="0" smtClean="0"/>
              <a:t> </a:t>
            </a:r>
            <a:r>
              <a:rPr lang="cs-CZ" sz="1100" baseline="0" dirty="0" err="1" smtClean="0"/>
              <a:t>have</a:t>
            </a:r>
            <a:r>
              <a:rPr lang="cs-CZ" sz="1100" baseline="0" dirty="0" smtClean="0"/>
              <a:t> </a:t>
            </a:r>
            <a:r>
              <a:rPr lang="en-US" sz="1100" baseline="0" dirty="0" smtClean="0"/>
              <a:t>a </a:t>
            </a:r>
            <a:r>
              <a:rPr lang="en-US" sz="1100" baseline="0" dirty="0" smtClean="0"/>
              <a:t>multimodal </a:t>
            </a:r>
            <a:r>
              <a:rPr lang="en-US" sz="1100" baseline="0" dirty="0" smtClean="0"/>
              <a:t>integrand </a:t>
            </a:r>
            <a:r>
              <a:rPr lang="en-US" sz="1100" i="1" baseline="0" dirty="0" smtClean="0"/>
              <a:t>f</a:t>
            </a:r>
            <a:r>
              <a:rPr lang="en-US" sz="1100" baseline="0" dirty="0" smtClean="0"/>
              <a:t>(</a:t>
            </a:r>
            <a:r>
              <a:rPr lang="en-US" sz="1100" i="1" baseline="0" dirty="0" smtClean="0"/>
              <a:t>x</a:t>
            </a:r>
            <a:r>
              <a:rPr lang="en-US" sz="1100" baseline="0" dirty="0" smtClean="0"/>
              <a:t>) that we want to numerically integrate using a MC method with importance sampling.</a:t>
            </a:r>
          </a:p>
          <a:p>
            <a:pPr>
              <a:buFont typeface="Arial" pitchFamily="34" charset="0"/>
              <a:buChar char="•"/>
            </a:pPr>
            <a:r>
              <a:rPr lang="en-US" sz="1100" baseline="0" dirty="0" smtClean="0"/>
              <a:t> Unfortunately, we do not have a PDF that would mimic the integrand in the entire domain.</a:t>
            </a:r>
          </a:p>
          <a:p>
            <a:pPr>
              <a:buFont typeface="Arial" pitchFamily="34" charset="0"/>
              <a:buChar char="•"/>
            </a:pPr>
            <a:r>
              <a:rPr lang="en-US" sz="1100" baseline="0" dirty="0" smtClean="0"/>
              <a:t> Instead, we can draw the sample from two different PDFs, </a:t>
            </a:r>
            <a:r>
              <a:rPr lang="en-US" sz="1100" i="1" baseline="0" dirty="0" smtClean="0"/>
              <a:t>p</a:t>
            </a:r>
            <a:r>
              <a:rPr lang="en-US" sz="1100" i="1" baseline="-25000" dirty="0" smtClean="0"/>
              <a:t>a</a:t>
            </a:r>
            <a:r>
              <a:rPr lang="en-US" sz="1100" baseline="0" dirty="0" smtClean="0"/>
              <a:t> and </a:t>
            </a:r>
            <a:r>
              <a:rPr lang="en-US" sz="1100" i="1" baseline="0" dirty="0" err="1" smtClean="0"/>
              <a:t>p</a:t>
            </a:r>
            <a:r>
              <a:rPr lang="en-US" sz="1100" i="1" baseline="-25000" dirty="0" err="1" smtClean="0"/>
              <a:t>b</a:t>
            </a:r>
            <a:r>
              <a:rPr lang="en-US" sz="1100" baseline="0" dirty="0" smtClean="0"/>
              <a:t>, each </a:t>
            </a:r>
            <a:r>
              <a:rPr lang="en-US" sz="1100" baseline="0" dirty="0" smtClean="0"/>
              <a:t>of which is a good match for the integrand under different conditions – i.e. in different part of the domain.</a:t>
            </a:r>
          </a:p>
          <a:p>
            <a:pPr>
              <a:buFont typeface="Arial" pitchFamily="34" charset="0"/>
              <a:buChar char="•"/>
            </a:pPr>
            <a:r>
              <a:rPr lang="en-US" sz="1100" baseline="0" dirty="0" smtClean="0"/>
              <a:t> However, the estimators corresponding to these two PDFs have extremely high </a:t>
            </a:r>
            <a:r>
              <a:rPr lang="en-US" sz="1100" baseline="0" dirty="0" smtClean="0"/>
              <a:t>variance.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100" baseline="0" dirty="0" smtClean="0"/>
              <a:t> To see why the variance can be so high, take the example of the sample </a:t>
            </a:r>
            <a:r>
              <a:rPr lang="en-US" sz="1100" i="1" baseline="0" dirty="0" err="1" smtClean="0"/>
              <a:t>x</a:t>
            </a:r>
            <a:r>
              <a:rPr lang="en-US" sz="1100" i="1" baseline="-25000" dirty="0" err="1" smtClean="0"/>
              <a:t>a</a:t>
            </a:r>
            <a:r>
              <a:rPr lang="en-US" sz="1100" baseline="0" dirty="0" smtClean="0"/>
              <a:t> taken from the tail of PDF </a:t>
            </a:r>
            <a:r>
              <a:rPr lang="en-US" sz="1100" i="1" baseline="0" dirty="0" smtClean="0"/>
              <a:t>p</a:t>
            </a:r>
            <a:r>
              <a:rPr lang="en-US" sz="1100" i="1" baseline="-25000" dirty="0" smtClean="0"/>
              <a:t>a</a:t>
            </a:r>
            <a:r>
              <a:rPr lang="en-US" sz="1100" baseline="0" dirty="0" smtClean="0"/>
              <a:t>, where </a:t>
            </a:r>
            <a:r>
              <a:rPr lang="en-US" sz="1100" i="1" baseline="0" dirty="0" smtClean="0"/>
              <a:t>f</a:t>
            </a:r>
            <a:r>
              <a:rPr lang="en-US" sz="1100" baseline="0" dirty="0" smtClean="0"/>
              <a:t>(</a:t>
            </a:r>
            <a:r>
              <a:rPr lang="en-US" sz="1100" i="1" baseline="0" dirty="0" smtClean="0"/>
              <a:t>x</a:t>
            </a:r>
            <a:r>
              <a:rPr lang="en-US" sz="1100" baseline="0" dirty="0" smtClean="0"/>
              <a:t>) might still be large.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100" baseline="0" dirty="0" smtClean="0"/>
              <a:t> The value of the estimator, </a:t>
            </a:r>
            <a:r>
              <a:rPr lang="en-US" sz="1100" i="1" baseline="0" dirty="0" smtClean="0"/>
              <a:t>f</a:t>
            </a:r>
            <a:r>
              <a:rPr lang="en-US" sz="1100" baseline="0" dirty="0" smtClean="0"/>
              <a:t>(</a:t>
            </a:r>
            <a:r>
              <a:rPr lang="en-US" sz="1100" i="1" baseline="0" dirty="0" smtClean="0"/>
              <a:t>x</a:t>
            </a:r>
            <a:r>
              <a:rPr lang="en-US" sz="1100" baseline="0" dirty="0" smtClean="0"/>
              <a:t>) / </a:t>
            </a:r>
            <a:r>
              <a:rPr lang="en-US" sz="1100" i="1" baseline="0" dirty="0" smtClean="0"/>
              <a:t>p</a:t>
            </a:r>
            <a:r>
              <a:rPr lang="en-US" sz="1100" i="1" baseline="-25000" dirty="0" smtClean="0"/>
              <a:t>a </a:t>
            </a:r>
            <a:r>
              <a:rPr lang="en-US" sz="1100" baseline="0" dirty="0" smtClean="0"/>
              <a:t>(</a:t>
            </a:r>
            <a:r>
              <a:rPr lang="en-US" sz="1100" i="1" baseline="0" dirty="0" smtClean="0"/>
              <a:t>x</a:t>
            </a:r>
            <a:r>
              <a:rPr lang="en-US" sz="1100" baseline="0" dirty="0" smtClean="0"/>
              <a:t>), for this sample divides the large </a:t>
            </a:r>
            <a:r>
              <a:rPr lang="en-US" sz="1100" i="1" baseline="0" dirty="0" smtClean="0"/>
              <a:t>f</a:t>
            </a:r>
            <a:r>
              <a:rPr lang="en-US" sz="1100" baseline="0" dirty="0" smtClean="0"/>
              <a:t>(</a:t>
            </a:r>
            <a:r>
              <a:rPr lang="en-US" sz="1100" i="1" baseline="0" dirty="0" smtClean="0"/>
              <a:t>x</a:t>
            </a:r>
            <a:r>
              <a:rPr lang="en-US" sz="1100" baseline="0" dirty="0" smtClean="0"/>
              <a:t>) by the small </a:t>
            </a:r>
            <a:r>
              <a:rPr lang="en-US" sz="1100" i="1" baseline="0" dirty="0" smtClean="0"/>
              <a:t>p</a:t>
            </a:r>
            <a:r>
              <a:rPr lang="en-US" sz="1100" i="1" baseline="-25000" dirty="0" smtClean="0"/>
              <a:t>a </a:t>
            </a:r>
            <a:r>
              <a:rPr lang="en-US" sz="1100" baseline="0" dirty="0" smtClean="0"/>
              <a:t>(</a:t>
            </a:r>
            <a:r>
              <a:rPr lang="en-US" sz="1100" i="1" baseline="0" dirty="0" smtClean="0"/>
              <a:t>x</a:t>
            </a:r>
            <a:r>
              <a:rPr lang="en-US" sz="1100" baseline="0" dirty="0" smtClean="0"/>
              <a:t>), producing an outlier.</a:t>
            </a:r>
          </a:p>
          <a:p>
            <a:pPr>
              <a:buFont typeface="Arial" pitchFamily="34" charset="0"/>
              <a:buChar char="•"/>
            </a:pPr>
            <a:endParaRPr lang="en-US" sz="1100" baseline="0" dirty="0" smtClean="0"/>
          </a:p>
          <a:p>
            <a:pPr>
              <a:buFont typeface="Arial" pitchFamily="34" charset="0"/>
              <a:buChar char="•"/>
            </a:pPr>
            <a:r>
              <a:rPr lang="en-US" sz="1100" baseline="0" dirty="0" smtClean="0"/>
              <a:t> We can use Multiple Importance Sampling (MIS) to combine the sampling techniques corresponding to the two PDFs into a single, robust, combined technique.</a:t>
            </a:r>
          </a:p>
          <a:p>
            <a:pPr>
              <a:buFont typeface="Arial" pitchFamily="34" charset="0"/>
              <a:buChar char="•"/>
            </a:pPr>
            <a:r>
              <a:rPr lang="en-US" sz="1100" baseline="0" dirty="0" smtClean="0"/>
              <a:t> The MIS procedure is extremely simple: it randomly picks one distribution to sample from (</a:t>
            </a:r>
            <a:r>
              <a:rPr lang="en-US" sz="1100" i="1" baseline="0" dirty="0" smtClean="0"/>
              <a:t>p</a:t>
            </a:r>
            <a:r>
              <a:rPr lang="en-US" sz="1100" i="1" baseline="-25000" dirty="0" smtClean="0"/>
              <a:t>a</a:t>
            </a:r>
            <a:r>
              <a:rPr lang="en-US" sz="1100" baseline="0" dirty="0" smtClean="0"/>
              <a:t> or </a:t>
            </a:r>
            <a:r>
              <a:rPr lang="en-US" sz="1100" i="1" baseline="0" dirty="0" err="1" smtClean="0"/>
              <a:t>p</a:t>
            </a:r>
            <a:r>
              <a:rPr lang="en-US" sz="1100" i="1" baseline="-25000" dirty="0" err="1" smtClean="0"/>
              <a:t>b</a:t>
            </a:r>
            <a:r>
              <a:rPr lang="en-US" sz="1100" baseline="0" dirty="0" smtClean="0"/>
              <a:t> , say with </a:t>
            </a:r>
            <a:r>
              <a:rPr lang="en-US" sz="1100" baseline="0" dirty="0" smtClean="0"/>
              <a:t>a fifty-fifty </a:t>
            </a:r>
            <a:r>
              <a:rPr lang="en-US" sz="1100" baseline="0" dirty="0" smtClean="0"/>
              <a:t>chance) and then takes the sample from the selected distribution.</a:t>
            </a:r>
          </a:p>
          <a:p>
            <a:pPr>
              <a:buFont typeface="Arial" pitchFamily="34" charset="0"/>
              <a:buChar char="•"/>
            </a:pPr>
            <a:r>
              <a:rPr lang="en-US" sz="1100" baseline="0" dirty="0" smtClean="0"/>
              <a:t> This essentially corresponds to sampling from a weighted average of the two distributions, which is reflected in the form of the estimator, shown on the slide</a:t>
            </a:r>
            <a:r>
              <a:rPr lang="en-US" sz="1100" baseline="0" dirty="0" smtClean="0"/>
              <a:t>.</a:t>
            </a:r>
            <a:endParaRPr lang="en-US" sz="1100" baseline="0" dirty="0" smtClean="0"/>
          </a:p>
          <a:p>
            <a:pPr>
              <a:buFont typeface="Arial" pitchFamily="34" charset="0"/>
              <a:buChar char="•"/>
            </a:pPr>
            <a:r>
              <a:rPr lang="en-US" sz="1100" baseline="0" dirty="0" smtClean="0"/>
              <a:t> This </a:t>
            </a:r>
            <a:r>
              <a:rPr lang="en-US" sz="1100" baseline="0" dirty="0" smtClean="0"/>
              <a:t>combined estimator </a:t>
            </a:r>
            <a:r>
              <a:rPr lang="en-US" sz="1100" baseline="0" dirty="0" smtClean="0"/>
              <a:t>is really powerful at suppressing outlier </a:t>
            </a:r>
            <a:r>
              <a:rPr lang="en-US" sz="1100" baseline="0" dirty="0" smtClean="0"/>
              <a:t>samples.</a:t>
            </a:r>
          </a:p>
          <a:p>
            <a:pPr>
              <a:buFont typeface="Arial" pitchFamily="34" charset="0"/>
              <a:buChar char="•"/>
            </a:pPr>
            <a:r>
              <a:rPr lang="en-US" sz="1100" baseline="0" dirty="0" smtClean="0"/>
              <a:t> Going back the “green” sample </a:t>
            </a:r>
            <a:r>
              <a:rPr lang="en-US" sz="1100" i="1" baseline="0" dirty="0" err="1" smtClean="0"/>
              <a:t>x</a:t>
            </a:r>
            <a:r>
              <a:rPr lang="en-US" sz="1100" i="1" baseline="-25000" dirty="0" err="1" smtClean="0"/>
              <a:t>a</a:t>
            </a:r>
            <a:r>
              <a:rPr lang="en-US" sz="1100" baseline="0" dirty="0" smtClean="0"/>
              <a:t> , we see that the </a:t>
            </a:r>
            <a:r>
              <a:rPr lang="en-US" sz="1100" baseline="0" dirty="0" smtClean="0"/>
              <a:t>combined technique has a much higher chance of producing this particular </a:t>
            </a:r>
            <a:r>
              <a:rPr lang="en-US" sz="1100" i="1" baseline="0" dirty="0" smtClean="0"/>
              <a:t>x</a:t>
            </a:r>
            <a:r>
              <a:rPr lang="en-US" sz="1100" baseline="0" dirty="0" smtClean="0"/>
              <a:t> (because it can sample it also from </a:t>
            </a:r>
            <a:r>
              <a:rPr lang="en-US" sz="1100" i="1" baseline="0" dirty="0" err="1" smtClean="0"/>
              <a:t>p</a:t>
            </a:r>
            <a:r>
              <a:rPr lang="en-US" sz="1100" i="1" baseline="-25000" dirty="0" err="1" smtClean="0"/>
              <a:t>b</a:t>
            </a:r>
            <a:r>
              <a:rPr lang="en-US" sz="1100" baseline="0" dirty="0" smtClean="0"/>
              <a:t>), so the combined estimator divides </a:t>
            </a:r>
            <a:r>
              <a:rPr lang="en-US" sz="1100" i="1" baseline="0" dirty="0" smtClean="0"/>
              <a:t>f</a:t>
            </a:r>
            <a:r>
              <a:rPr lang="en-US" sz="1100" baseline="0" dirty="0" smtClean="0"/>
              <a:t>(</a:t>
            </a:r>
            <a:r>
              <a:rPr lang="en-US" sz="1100" i="1" baseline="0" dirty="0" smtClean="0"/>
              <a:t>x</a:t>
            </a:r>
            <a:r>
              <a:rPr lang="en-US" sz="1100" baseline="0" dirty="0" smtClean="0"/>
              <a:t>) by [</a:t>
            </a:r>
            <a:r>
              <a:rPr lang="en-US" sz="1100" i="1" baseline="0" dirty="0" smtClean="0"/>
              <a:t>p</a:t>
            </a:r>
            <a:r>
              <a:rPr lang="en-US" sz="1100" i="1" baseline="-25000" dirty="0" smtClean="0"/>
              <a:t>a </a:t>
            </a:r>
            <a:r>
              <a:rPr lang="en-US" sz="1100" baseline="0" dirty="0" smtClean="0"/>
              <a:t>(</a:t>
            </a:r>
            <a:r>
              <a:rPr lang="en-US" sz="1100" i="1" baseline="0" dirty="0" smtClean="0"/>
              <a:t>x</a:t>
            </a:r>
            <a:r>
              <a:rPr lang="en-US" sz="1100" baseline="0" dirty="0" smtClean="0"/>
              <a:t>) + </a:t>
            </a:r>
            <a:r>
              <a:rPr lang="en-US" sz="1100" i="1" baseline="0" dirty="0" err="1" smtClean="0"/>
              <a:t>p</a:t>
            </a:r>
            <a:r>
              <a:rPr lang="en-US" sz="1100" i="1" baseline="-25000" dirty="0" err="1" smtClean="0"/>
              <a:t>b</a:t>
            </a:r>
            <a:r>
              <a:rPr lang="en-US" sz="1100" baseline="0" dirty="0" smtClean="0"/>
              <a:t>(</a:t>
            </a:r>
            <a:r>
              <a:rPr lang="en-US" sz="1100" i="1" baseline="0" dirty="0" smtClean="0"/>
              <a:t>x</a:t>
            </a:r>
            <a:r>
              <a:rPr lang="en-US" sz="1100" baseline="0" dirty="0" smtClean="0"/>
              <a:t>)] / 2, which yields a much more reasonable sample value.</a:t>
            </a:r>
          </a:p>
          <a:p>
            <a:pPr>
              <a:buFont typeface="Arial" pitchFamily="34" charset="0"/>
              <a:buChar char="•"/>
            </a:pPr>
            <a:endParaRPr lang="en-US" sz="11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100" baseline="0" dirty="0" smtClean="0"/>
              <a:t> I want to note that what I’m showing here is called the “balance heuristic” and is a part of a wider theory </a:t>
            </a:r>
            <a:r>
              <a:rPr lang="en-US" sz="1100" baseline="0" dirty="0" smtClean="0"/>
              <a:t>of Multiple Importance Sampling on </a:t>
            </a:r>
            <a:r>
              <a:rPr lang="en-US" sz="1100" baseline="0" dirty="0" smtClean="0"/>
              <a:t>weighted combinations of estimators proposed by </a:t>
            </a:r>
            <a:r>
              <a:rPr lang="en-US" sz="1100" baseline="0" dirty="0" err="1" smtClean="0"/>
              <a:t>Veach</a:t>
            </a:r>
            <a:r>
              <a:rPr lang="en-US" sz="1100" baseline="0" dirty="0" smtClean="0"/>
              <a:t> and </a:t>
            </a:r>
            <a:r>
              <a:rPr lang="en-US" sz="1100" baseline="0" dirty="0" err="1" smtClean="0"/>
              <a:t>Guibas</a:t>
            </a:r>
            <a:r>
              <a:rPr lang="en-US" sz="1100" baseline="0" dirty="0" smtClean="0"/>
              <a:t> [1995].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100" baseline="0" dirty="0" smtClean="0"/>
              <a:t> This year, Eric </a:t>
            </a:r>
            <a:r>
              <a:rPr lang="en-US" sz="1100" baseline="0" dirty="0" err="1" smtClean="0"/>
              <a:t>Veach</a:t>
            </a:r>
            <a:r>
              <a:rPr lang="en-US" sz="1100" baseline="0" dirty="0" smtClean="0"/>
              <a:t> was awarded an Academy Award for this an other works on robust light transport simulation. (19 years after the publication – this is how far ahead of time his contribution was!).</a:t>
            </a:r>
            <a:endParaRPr lang="en-US" sz="11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main idea of bidirectional path tracing is to use all of the sampling techniques</a:t>
            </a:r>
            <a:r>
              <a:rPr lang="en-US" baseline="0" dirty="0" smtClean="0"/>
              <a:t> above and combine them using multiple importance sampling.</a:t>
            </a:r>
            <a:endParaRPr lang="en-US"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A basic implementation</a:t>
            </a:r>
            <a:r>
              <a:rPr lang="en-US" baseline="0" dirty="0" smtClean="0"/>
              <a:t> of BPT samples two independent sub-path, one from the light source and another form the camera. </a:t>
            </a:r>
          </a:p>
          <a:p>
            <a:pPr>
              <a:buFont typeface="Arial" pitchFamily="34" charset="0"/>
              <a:buChar char="•"/>
            </a:pPr>
            <a:r>
              <a:rPr lang="en-US" baseline="0" dirty="0" smtClean="0"/>
              <a:t> After that, the end points of these sub-paths are connected to generate a full path.</a:t>
            </a: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 typeface="Arial" panose="020B0604020202020204" pitchFamily="34" charset="0"/>
              <a:buChar char="•"/>
            </a:pPr>
            <a:r>
              <a:rPr lang="en-US" dirty="0" smtClean="0"/>
              <a:t>Because the length of the camera and light sub-path is selected randomly, this procedure </a:t>
            </a:r>
            <a:r>
              <a:rPr lang="en-US" dirty="0" smtClean="0"/>
              <a:t>has </a:t>
            </a:r>
            <a:r>
              <a:rPr lang="en-US" dirty="0" smtClean="0"/>
              <a:t>a non-zero</a:t>
            </a:r>
            <a:r>
              <a:rPr lang="en-US" baseline="0" dirty="0" smtClean="0"/>
              <a:t> </a:t>
            </a:r>
            <a:r>
              <a:rPr lang="en-US" baseline="0" dirty="0" smtClean="0"/>
              <a:t>probability for generating this exact same path in many different ways, all shown in the boxes at the bottom.</a:t>
            </a:r>
          </a:p>
          <a:p>
            <a:pPr marL="171450" indent="-171450">
              <a:buFont typeface="Arial" panose="020B0604020202020204" pitchFamily="34" charset="0"/>
              <a:buChar char="•"/>
            </a:pPr>
            <a:r>
              <a:rPr lang="en-US" baseline="0" dirty="0" smtClean="0"/>
              <a:t>To evaluate the MIS weight of the generated path, we need to calculate the </a:t>
            </a:r>
            <a:r>
              <a:rPr lang="en-US" baseline="0" dirty="0" smtClean="0"/>
              <a:t>PDF of </a:t>
            </a:r>
            <a:r>
              <a:rPr lang="en-US" baseline="0" dirty="0" smtClean="0"/>
              <a:t>all these </a:t>
            </a:r>
            <a:r>
              <a:rPr lang="en-US" baseline="0" dirty="0" smtClean="0"/>
              <a:t>alternative sampling </a:t>
            </a:r>
            <a:r>
              <a:rPr lang="en-US" baseline="0" dirty="0" smtClean="0"/>
              <a:t>techniques, and plug them into the MIS formula.</a:t>
            </a:r>
          </a:p>
          <a:p>
            <a:pPr marL="171450" indent="-171450">
              <a:buFont typeface="Arial" panose="020B0604020202020204" pitchFamily="34" charset="0"/>
              <a:buChar char="•"/>
            </a:pPr>
            <a:r>
              <a:rPr lang="en-US" baseline="0" dirty="0" smtClean="0"/>
              <a:t>This is fairly straightforward with the </a:t>
            </a:r>
            <a:r>
              <a:rPr lang="en-US" baseline="0" dirty="0" smtClean="0"/>
              <a:t>PDF formulas </a:t>
            </a:r>
            <a:r>
              <a:rPr lang="en-US" baseline="0" dirty="0" smtClean="0"/>
              <a:t>given earlier</a:t>
            </a:r>
            <a:r>
              <a:rPr lang="en-US" baseline="0" dirty="0" smtClean="0"/>
              <a:t>.</a:t>
            </a:r>
            <a:endParaRPr lang="en-US" baseline="0" dirty="0" smtClean="0"/>
          </a:p>
          <a:p>
            <a:pPr marL="171450" indent="-171450">
              <a:buFont typeface="Arial" panose="020B0604020202020204" pitchFamily="34" charset="0"/>
              <a:buChar char="•"/>
            </a:pPr>
            <a:r>
              <a:rPr lang="en-US" baseline="0" dirty="0" smtClean="0"/>
              <a:t>That’s really all for BPT – the basic idea is very simple.</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33</a:t>
            </a:fld>
            <a:endParaRPr lang="en-US"/>
          </a:p>
        </p:txBody>
      </p:sp>
    </p:spTree>
    <p:extLst>
      <p:ext uri="{BB962C8B-B14F-4D97-AF65-F5344CB8AC3E}">
        <p14:creationId xmlns:p14="http://schemas.microsoft.com/office/powerpoint/2010/main" val="1049168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To speed up </a:t>
            </a:r>
            <a:r>
              <a:rPr lang="en-US" dirty="0" smtClean="0"/>
              <a:t>the calculation</a:t>
            </a:r>
            <a:r>
              <a:rPr lang="en-US" dirty="0" smtClean="0"/>
              <a:t>, </a:t>
            </a:r>
            <a:r>
              <a:rPr lang="en-US" dirty="0" smtClean="0"/>
              <a:t>in practice </a:t>
            </a:r>
            <a:r>
              <a:rPr lang="en-US" baseline="0" dirty="0" smtClean="0"/>
              <a:t>each </a:t>
            </a:r>
            <a:r>
              <a:rPr lang="en-US" baseline="0" dirty="0" smtClean="0"/>
              <a:t>vertex from the first sub-path is connected to each vertex of the </a:t>
            </a:r>
            <a:r>
              <a:rPr lang="en-US" baseline="0" dirty="0" smtClean="0"/>
              <a:t>second sub-path.</a:t>
            </a:r>
            <a:endParaRPr lang="en-US" baseline="0" dirty="0" smtClean="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This generates a full family of paths,</a:t>
            </a:r>
            <a:r>
              <a:rPr lang="en-US" baseline="0" dirty="0" smtClean="0"/>
              <a:t> some of which are shown above.</a:t>
            </a:r>
          </a:p>
          <a:p>
            <a:pPr>
              <a:buFont typeface="Arial" pitchFamily="34" charset="0"/>
              <a:buChar char="•"/>
            </a:pPr>
            <a:r>
              <a:rPr lang="en-US" baseline="0" dirty="0" smtClean="0"/>
              <a:t> Nonetheless, on a conceptual level, each of these paths is treated completely independently of all the other ones</a:t>
            </a:r>
            <a:r>
              <a:rPr lang="en-US" baseline="0" dirty="0" smtClean="0"/>
              <a:t>.</a:t>
            </a:r>
            <a:endParaRPr lang="en-US" dirty="0" smtClean="0"/>
          </a:p>
          <a:p>
            <a:pPr>
              <a:buFont typeface="Arial" pitchFamily="34" charset="0"/>
              <a:buChar char="•"/>
            </a:pPr>
            <a:r>
              <a:rPr lang="en-US" dirty="0" smtClean="0"/>
              <a:t> I really want to stress that this path reuse </a:t>
            </a:r>
            <a:r>
              <a:rPr lang="en-US" dirty="0" smtClean="0"/>
              <a:t>scheme is </a:t>
            </a:r>
            <a:r>
              <a:rPr lang="en-US" dirty="0" smtClean="0"/>
              <a:t>just an implementation detail</a:t>
            </a:r>
            <a:r>
              <a:rPr lang="en-US" baseline="0" dirty="0" smtClean="0"/>
              <a:t>. It does improve the efficiency thanks to </a:t>
            </a:r>
            <a:r>
              <a:rPr lang="en-US" baseline="0" dirty="0" smtClean="0"/>
              <a:t>the reuse </a:t>
            </a:r>
            <a:r>
              <a:rPr lang="en-US" baseline="0" dirty="0" smtClean="0"/>
              <a:t>of the sub-paths, but does not contribute to the robustness of BPT in any way.</a:t>
            </a:r>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This slide show the famous result of bidirectional path tracing generated by Eric</a:t>
            </a:r>
            <a:r>
              <a:rPr lang="en-US" baseline="0" dirty="0" smtClean="0"/>
              <a:t> </a:t>
            </a:r>
            <a:r>
              <a:rPr lang="en-US" baseline="0" dirty="0" err="1" smtClean="0"/>
              <a:t>Veach</a:t>
            </a:r>
            <a:r>
              <a:rPr lang="en-US" baseline="0" dirty="0" smtClean="0"/>
              <a:t>.</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At</a:t>
            </a:r>
            <a:r>
              <a:rPr lang="en-US" baseline="0" dirty="0" smtClean="0"/>
              <a:t> this point, we should summarize the development so far.</a:t>
            </a:r>
            <a:endParaRPr lang="en-US" dirty="0" smtClean="0"/>
          </a:p>
          <a:p>
            <a:pPr>
              <a:buFont typeface="Arial" pitchFamily="34" charset="0"/>
              <a:buChar char="•"/>
            </a:pPr>
            <a:r>
              <a:rPr lang="en-US" dirty="0" smtClean="0"/>
              <a:t> From the point of view of the path integral framework, different light transport</a:t>
            </a:r>
            <a:r>
              <a:rPr lang="en-US" baseline="0" dirty="0" smtClean="0"/>
              <a:t> algorithms (based on Monte Carlo sampling) only differ by the path sampling techniques employed.</a:t>
            </a:r>
          </a:p>
          <a:p>
            <a:pPr>
              <a:buFont typeface="Arial" pitchFamily="34" charset="0"/>
              <a:buChar char="•"/>
            </a:pPr>
            <a:r>
              <a:rPr lang="en-US" baseline="0" dirty="0" smtClean="0"/>
              <a:t> The different sampling techniques imply different path PDF and therefore different relative efficiency for specific lighting effects.</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path integral framework is extremely</a:t>
            </a:r>
            <a:r>
              <a:rPr lang="en-US" baseline="0" dirty="0" smtClean="0"/>
              <a:t> </a:t>
            </a:r>
            <a:r>
              <a:rPr lang="en-US" dirty="0" smtClean="0"/>
              <a:t>useful for several reasons.</a:t>
            </a:r>
          </a:p>
          <a:p>
            <a:pPr>
              <a:buFont typeface="Arial" pitchFamily="34" charset="0"/>
              <a:buChar char="•"/>
            </a:pPr>
            <a:r>
              <a:rPr lang="en-US" dirty="0" smtClean="0"/>
              <a:t> First, it allows us to identify the weaknesses of existing algorithms. </a:t>
            </a:r>
            <a:endParaRPr lang="en-US" dirty="0" smtClean="0"/>
          </a:p>
          <a:p>
            <a:pPr>
              <a:buFont typeface="Arial" pitchFamily="34" charset="0"/>
              <a:buChar char="•"/>
            </a:pPr>
            <a:r>
              <a:rPr lang="en-US" dirty="0" smtClean="0"/>
              <a:t> With </a:t>
            </a:r>
            <a:r>
              <a:rPr lang="en-US" dirty="0" smtClean="0"/>
              <a:t>a little bit of simplification, we could say that all problems of current light transport solutions boil down to poor path sampling. </a:t>
            </a:r>
            <a:endParaRPr lang="en-US" dirty="0" smtClean="0"/>
          </a:p>
          <a:p>
            <a:pPr>
              <a:buFont typeface="Arial" pitchFamily="34" charset="0"/>
              <a:buChar char="•"/>
            </a:pPr>
            <a:r>
              <a:rPr lang="en-US" dirty="0" smtClean="0"/>
              <a:t> Specifically </a:t>
            </a:r>
            <a:r>
              <a:rPr lang="en-US" dirty="0" smtClean="0"/>
              <a:t>to the fact that some light transport paths that bring significant amount of energy from the light sources to</a:t>
            </a:r>
            <a:r>
              <a:rPr lang="en-US" baseline="0" dirty="0" smtClean="0"/>
              <a:t> the camera are not sampled with appropriately high </a:t>
            </a:r>
            <a:r>
              <a:rPr lang="en-US" baseline="0" dirty="0" smtClean="0"/>
              <a:t>probability.</a:t>
            </a:r>
          </a:p>
          <a:p>
            <a:pPr>
              <a:buFont typeface="Arial" pitchFamily="34" charset="0"/>
              <a:buChar char="•"/>
            </a:pPr>
            <a:r>
              <a:rPr lang="en-US" baseline="0" dirty="0" smtClean="0"/>
              <a:t> This </a:t>
            </a:r>
            <a:r>
              <a:rPr lang="en-US" baseline="0" dirty="0" smtClean="0"/>
              <a:t>means high estimator variance that produces noise </a:t>
            </a:r>
            <a:r>
              <a:rPr lang="en-US" baseline="0" dirty="0" smtClean="0"/>
              <a:t>and fireflies </a:t>
            </a:r>
            <a:r>
              <a:rPr lang="en-US" baseline="0" dirty="0" smtClean="0"/>
              <a:t>in the renderings</a:t>
            </a:r>
            <a:r>
              <a:rPr lang="en-US" baseline="0" dirty="0" smtClean="0"/>
              <a:t>.</a:t>
            </a:r>
          </a:p>
          <a:p>
            <a:pPr>
              <a:buFont typeface="Arial" pitchFamily="34" charset="0"/>
              <a:buChar char="•"/>
            </a:pPr>
            <a:endParaRPr lang="en-US" baseline="0" dirty="0" smtClean="0"/>
          </a:p>
          <a:p>
            <a:pPr>
              <a:buFont typeface="Arial" pitchFamily="34" charset="0"/>
              <a:buChar char="•"/>
            </a:pPr>
            <a:r>
              <a:rPr lang="en-US" baseline="0" dirty="0" smtClean="0"/>
              <a:t> Second, the path integral framework allows us to develop new light transport algorithms based on advanced, global path sampling techniques, such as Metropolis Light Transport. </a:t>
            </a:r>
            <a:endParaRPr lang="en-US" baseline="0" dirty="0" smtClean="0"/>
          </a:p>
          <a:p>
            <a:pPr>
              <a:buFont typeface="Arial" pitchFamily="34" charset="0"/>
              <a:buChar char="•"/>
            </a:pPr>
            <a:r>
              <a:rPr lang="en-US" baseline="0" dirty="0" smtClean="0"/>
              <a:t> It </a:t>
            </a:r>
            <a:r>
              <a:rPr lang="en-US" baseline="0" dirty="0" smtClean="0"/>
              <a:t>also provides us with a means of combining different path sampling techniques in a provably good way using Multiple importance sampling.</a:t>
            </a:r>
            <a:endParaRPr lang="en-US"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final response of the camera is due to</a:t>
            </a:r>
            <a:r>
              <a:rPr lang="en-US" baseline="0" dirty="0" smtClean="0"/>
              <a:t> all the light particles – travelling over all possible paths – that hit the camera sensor during the shutter open period.</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 typeface="Arial" panose="020B0604020202020204" pitchFamily="34" charset="0"/>
              <a:buChar char="•"/>
            </a:pPr>
            <a:r>
              <a:rPr lang="en-US" dirty="0" smtClean="0"/>
              <a:t>As an example, I’d like to mention our</a:t>
            </a:r>
            <a:r>
              <a:rPr lang="en-US" baseline="0" dirty="0" smtClean="0"/>
              <a:t> work from last year’s SIGGRAPH Asia on path sampling in participating media.</a:t>
            </a:r>
          </a:p>
          <a:p>
            <a:pPr marL="171450" indent="-171450">
              <a:buFont typeface="Arial" panose="020B0604020202020204" pitchFamily="34" charset="0"/>
              <a:buChar char="•"/>
            </a:pPr>
            <a:r>
              <a:rPr lang="en-US" baseline="0" dirty="0" smtClean="0"/>
              <a:t>Just by designing </a:t>
            </a:r>
            <a:r>
              <a:rPr lang="en-US" baseline="0" dirty="0" smtClean="0"/>
              <a:t>path </a:t>
            </a:r>
            <a:r>
              <a:rPr lang="en-US" baseline="0" dirty="0" smtClean="0"/>
              <a:t>sampling techniques that more closely follows the path contribution function, we were able to reduce the variance more than thousand-fold in certain cases.</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40</a:t>
            </a:fld>
            <a:endParaRPr lang="en-US"/>
          </a:p>
        </p:txBody>
      </p:sp>
    </p:spTree>
    <p:extLst>
      <p:ext uri="{BB962C8B-B14F-4D97-AF65-F5344CB8AC3E}">
        <p14:creationId xmlns:p14="http://schemas.microsoft.com/office/powerpoint/2010/main" val="797877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path integral</a:t>
            </a:r>
            <a:r>
              <a:rPr lang="en-US" baseline="0" dirty="0" smtClean="0"/>
              <a:t> formulation of light transport </a:t>
            </a:r>
            <a:r>
              <a:rPr lang="en-US" baseline="0" dirty="0" smtClean="0"/>
              <a:t>is nothing but a mathematical formulation of this simple physical idea.</a:t>
            </a:r>
          </a:p>
          <a:p>
            <a:pPr>
              <a:buFont typeface="Arial" pitchFamily="34" charset="0"/>
              <a:buChar char="•"/>
            </a:pPr>
            <a:r>
              <a:rPr lang="en-US" baseline="0" dirty="0" smtClean="0"/>
              <a:t> The camera </a:t>
            </a:r>
            <a:r>
              <a:rPr lang="en-US" baseline="0" dirty="0" smtClean="0"/>
              <a:t>response (which, in image synthesis will be the value of a pixel) </a:t>
            </a:r>
            <a:r>
              <a:rPr lang="en-US" baseline="0" dirty="0" smtClean="0"/>
              <a:t>is written as </a:t>
            </a:r>
            <a:r>
              <a:rPr lang="en-US" baseline="0" dirty="0" smtClean="0"/>
              <a:t>an integral over all light transport paths of all lengths in the scene.</a:t>
            </a:r>
          </a:p>
          <a:p>
            <a:pPr>
              <a:buFont typeface="Arial" pitchFamily="34" charset="0"/>
              <a:buChar char="•"/>
            </a:pPr>
            <a:r>
              <a:rPr lang="en-US" baseline="0" dirty="0" smtClean="0"/>
              <a:t> The integrand of this integral is the so called “measurement contribution function”.</a:t>
            </a:r>
          </a:p>
          <a:p>
            <a:pPr>
              <a:buFont typeface="Arial" pitchFamily="34" charset="0"/>
              <a:buChar char="•"/>
            </a:pPr>
            <a:r>
              <a:rPr lang="en-US" baseline="0" dirty="0" smtClean="0"/>
              <a:t> The measurement contribution function of a given path encompasses the “amount” of light emitted along the path, the light carrying capacity of the path, and the sensitivity of the sensor to light brought along the path.</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Let us now look at a</a:t>
            </a:r>
            <a:r>
              <a:rPr lang="en-US" baseline="0" dirty="0" smtClean="0"/>
              <a:t> more formal definition of the measurement contribution for a light path.</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As I already mentioned, a light transport path is a polyline with vertices corresponding to light reflection on surfaces or scattering in media.</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We write the path </a:t>
            </a:r>
            <a:r>
              <a:rPr lang="en-US" baseline="0" dirty="0" smtClean="0"/>
              <a:t>(of length </a:t>
            </a:r>
            <a:r>
              <a:rPr lang="en-US" i="1" baseline="0" dirty="0" smtClean="0"/>
              <a:t>k</a:t>
            </a:r>
            <a:r>
              <a:rPr lang="en-US" baseline="0" dirty="0" smtClean="0"/>
              <a:t>) simply </a:t>
            </a:r>
            <a:r>
              <a:rPr lang="en-US" baseline="0" dirty="0" smtClean="0"/>
              <a:t>as a sequence of vertices, in the order of </a:t>
            </a:r>
            <a:r>
              <a:rPr lang="en-US" baseline="0" dirty="0" smtClean="0"/>
              <a:t>light </a:t>
            </a:r>
            <a:r>
              <a:rPr lang="en-US" baseline="0" dirty="0" smtClean="0"/>
              <a:t>flow. So the first </a:t>
            </a:r>
            <a:r>
              <a:rPr lang="en-US" baseline="0" dirty="0" smtClean="0"/>
              <a:t>vertex, </a:t>
            </a:r>
            <a:r>
              <a:rPr lang="en-US" i="1" baseline="0" dirty="0" smtClean="0"/>
              <a:t>x</a:t>
            </a:r>
            <a:r>
              <a:rPr lang="en-US" baseline="-25000" dirty="0" smtClean="0"/>
              <a:t>0</a:t>
            </a:r>
            <a:r>
              <a:rPr lang="en-US" baseline="0" dirty="0" smtClean="0"/>
              <a:t>, corresponds </a:t>
            </a:r>
            <a:r>
              <a:rPr lang="en-US" baseline="0" dirty="0" smtClean="0"/>
              <a:t>to light emission at the light source and the last </a:t>
            </a:r>
            <a:r>
              <a:rPr lang="en-US" baseline="0" dirty="0" smtClean="0"/>
              <a:t>vertex, </a:t>
            </a:r>
            <a:r>
              <a:rPr lang="en-US" i="1" baseline="0" dirty="0" err="1" smtClean="0"/>
              <a:t>x</a:t>
            </a:r>
            <a:r>
              <a:rPr lang="en-US" i="1" baseline="-25000" dirty="0" err="1" smtClean="0"/>
              <a:t>k</a:t>
            </a:r>
            <a:r>
              <a:rPr lang="en-US" baseline="0" dirty="0" smtClean="0"/>
              <a:t>, </a:t>
            </a:r>
            <a:r>
              <a:rPr lang="en-US" baseline="0" dirty="0" smtClean="0"/>
              <a:t>to light measurement at the sensor.</a:t>
            </a:r>
            <a:endParaRPr lang="en-US"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 The</a:t>
            </a:r>
            <a:r>
              <a:rPr lang="en-US" baseline="0" dirty="0" smtClean="0"/>
              <a:t> measurement contribution function </a:t>
            </a:r>
            <a:r>
              <a:rPr lang="en-US" i="1" baseline="0" dirty="0" smtClean="0"/>
              <a:t>f</a:t>
            </a:r>
            <a:r>
              <a:rPr lang="en-US" baseline="0" dirty="0" smtClean="0"/>
              <a:t>(</a:t>
            </a:r>
            <a:r>
              <a:rPr lang="en-US" i="1" baseline="0" dirty="0" smtClean="0"/>
              <a:t>x</a:t>
            </a:r>
            <a:r>
              <a:rPr lang="en-US" baseline="0" dirty="0" smtClean="0"/>
              <a:t>)</a:t>
            </a:r>
            <a:r>
              <a:rPr lang="en-US" dirty="0" smtClean="0"/>
              <a:t> for a path </a:t>
            </a:r>
            <a:r>
              <a:rPr lang="en-US" i="1" dirty="0" smtClean="0"/>
              <a:t>x</a:t>
            </a:r>
            <a:r>
              <a:rPr lang="en-US" dirty="0" smtClean="0"/>
              <a:t> </a:t>
            </a:r>
            <a:r>
              <a:rPr lang="en-US" dirty="0" smtClean="0"/>
              <a:t>is </a:t>
            </a:r>
            <a:r>
              <a:rPr lang="en-US" dirty="0" smtClean="0"/>
              <a:t>defined</a:t>
            </a:r>
            <a:r>
              <a:rPr lang="en-US" baseline="0" dirty="0" smtClean="0"/>
              <a:t> as the emitted radiance </a:t>
            </a:r>
            <a:r>
              <a:rPr lang="en-US" i="1" baseline="0" dirty="0" smtClean="0">
                <a:latin typeface="Cambria Math" pitchFamily="18" charset="0"/>
                <a:ea typeface="Cambria Math" pitchFamily="18" charset="0"/>
              </a:rPr>
              <a:t>L</a:t>
            </a:r>
            <a:r>
              <a:rPr lang="en-US" baseline="-25000" dirty="0" smtClean="0">
                <a:latin typeface="Cambria Math" pitchFamily="18" charset="0"/>
                <a:ea typeface="Cambria Math" pitchFamily="18" charset="0"/>
              </a:rPr>
              <a:t>e</a:t>
            </a:r>
            <a:r>
              <a:rPr lang="en-US" baseline="0" dirty="0" smtClean="0"/>
              <a:t> at the first vertex, times the sensitivity (or “emitted importance”) </a:t>
            </a:r>
            <a:r>
              <a:rPr lang="en-US" sz="1200" i="1" dirty="0" smtClean="0">
                <a:solidFill>
                  <a:schemeClr val="bg1"/>
                </a:solidFill>
                <a:latin typeface="Cambria Math"/>
              </a:rPr>
              <a:t>W</a:t>
            </a:r>
            <a:r>
              <a:rPr lang="en-US" sz="1200" baseline="-25000" dirty="0" smtClean="0">
                <a:solidFill>
                  <a:schemeClr val="bg1"/>
                </a:solidFill>
                <a:latin typeface="Cambria Math"/>
              </a:rPr>
              <a:t>e</a:t>
            </a:r>
            <a:r>
              <a:rPr lang="en-US" sz="1200" dirty="0" smtClean="0">
                <a:solidFill>
                  <a:schemeClr val="bg1"/>
                </a:solidFill>
                <a:latin typeface="Cambria Math"/>
              </a:rPr>
              <a:t> </a:t>
            </a:r>
            <a:r>
              <a:rPr lang="en-US" baseline="0" dirty="0" smtClean="0"/>
              <a:t>at the last vertex, times the path throughput </a:t>
            </a:r>
            <a:r>
              <a:rPr lang="en-US" i="1" baseline="0" dirty="0" smtClean="0"/>
              <a:t>T</a:t>
            </a:r>
            <a:r>
              <a:rPr lang="en-US" i="0" baseline="0" dirty="0" smtClean="0"/>
              <a:t>(</a:t>
            </a:r>
            <a:r>
              <a:rPr lang="en-US" i="1" baseline="0" dirty="0" smtClean="0"/>
              <a:t>x</a:t>
            </a:r>
            <a:r>
              <a:rPr lang="en-US" i="0" baseline="0" dirty="0" smtClean="0"/>
              <a:t>)</a:t>
            </a:r>
            <a:r>
              <a:rPr lang="en-US" baseline="0" dirty="0" smtClean="0"/>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The throughput is a product of the </a:t>
            </a:r>
            <a:r>
              <a:rPr lang="en-US" baseline="0" dirty="0" smtClean="0"/>
              <a:t>geometry </a:t>
            </a:r>
            <a:r>
              <a:rPr lang="en-US" baseline="0" dirty="0" smtClean="0"/>
              <a:t>term </a:t>
            </a:r>
            <a:r>
              <a:rPr lang="en-US" i="1" baseline="0" dirty="0" smtClean="0"/>
              <a:t>G</a:t>
            </a:r>
            <a:r>
              <a:rPr lang="en-US" baseline="0" dirty="0" smtClean="0"/>
              <a:t> and volume transmittance </a:t>
            </a:r>
            <a:r>
              <a:rPr lang="en-US" i="1" baseline="0" dirty="0" err="1" smtClean="0"/>
              <a:t>T</a:t>
            </a:r>
            <a:r>
              <a:rPr lang="en-US" i="0" baseline="-25000" dirty="0" err="1" smtClean="0"/>
              <a:t>r</a:t>
            </a:r>
            <a:r>
              <a:rPr lang="en-US" i="1" baseline="0" dirty="0" smtClean="0"/>
              <a:t> </a:t>
            </a:r>
            <a:r>
              <a:rPr lang="en-US" baseline="0" dirty="0" smtClean="0"/>
              <a:t>for each path edge, and reflection/scattering terms for each interior path vertex</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The geometry term measures the differential throughput along an edge and is essentially a point-to-point form factor.</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The transmittance </a:t>
            </a:r>
            <a:r>
              <a:rPr lang="en-US" i="1" baseline="0" dirty="0" err="1" smtClean="0"/>
              <a:t>T</a:t>
            </a:r>
            <a:r>
              <a:rPr lang="en-US" i="0" baseline="-25000" dirty="0" err="1" smtClean="0"/>
              <a:t>r</a:t>
            </a:r>
            <a:r>
              <a:rPr lang="en-US" i="0" baseline="-25000" dirty="0" smtClean="0"/>
              <a:t> </a:t>
            </a:r>
            <a:r>
              <a:rPr lang="en-US" baseline="0" dirty="0" smtClean="0"/>
              <a:t>tells us how much light is </a:t>
            </a:r>
            <a:r>
              <a:rPr lang="en-US" i="1" baseline="0" dirty="0" smtClean="0"/>
              <a:t>not</a:t>
            </a:r>
            <a:r>
              <a:rPr lang="en-US" i="0" baseline="0" dirty="0" smtClean="0"/>
              <a:t> attenuated due to medium absorption and out-scattering.</a:t>
            </a:r>
            <a:endParaRPr lang="en-US" dirty="0" smtClean="0"/>
          </a:p>
          <a:p>
            <a:endParaRPr lang="en-US"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Back to the path integral…</a:t>
            </a:r>
          </a:p>
          <a:p>
            <a:pPr>
              <a:buFont typeface="Arial" pitchFamily="34" charset="0"/>
              <a:buChar char="•"/>
            </a:pPr>
            <a:r>
              <a:rPr lang="en-US" baseline="0" dirty="0" smtClean="0"/>
              <a:t> We now know the meaning of the integrand – the path contribution function – but the integration domain </a:t>
            </a:r>
            <a:r>
              <a:rPr lang="en-US" baseline="0" dirty="0" smtClean="0"/>
              <a:t>of “all </a:t>
            </a:r>
            <a:r>
              <a:rPr lang="en-US" baseline="0" dirty="0" smtClean="0"/>
              <a:t>path” </a:t>
            </a:r>
            <a:r>
              <a:rPr lang="en-US" baseline="0" dirty="0" smtClean="0"/>
              <a:t>deserves more </a:t>
            </a:r>
            <a:r>
              <a:rPr lang="en-US" baseline="0" dirty="0" smtClean="0"/>
              <a:t>clarification.</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a:buFont typeface="Arial" pitchFamily="34" charset="0"/>
              <a:buChar char="•"/>
            </a:pPr>
            <a:r>
              <a:rPr lang="en-US" dirty="0" smtClean="0"/>
              <a:t> The path</a:t>
            </a:r>
            <a:r>
              <a:rPr lang="en-US" baseline="0" dirty="0" smtClean="0"/>
              <a:t> </a:t>
            </a:r>
            <a:r>
              <a:rPr lang="en-US" dirty="0" smtClean="0"/>
              <a:t>integral actually hides an infinite sum over</a:t>
            </a:r>
            <a:r>
              <a:rPr lang="en-US" baseline="0" dirty="0" smtClean="0"/>
              <a:t> all possible path lengths.</a:t>
            </a:r>
          </a:p>
          <a:p>
            <a:pPr>
              <a:buFont typeface="Arial" pitchFamily="34" charset="0"/>
              <a:buChar char="•"/>
            </a:pPr>
            <a:r>
              <a:rPr lang="en-US" baseline="0" dirty="0" smtClean="0"/>
              <a:t> Each summand of this sum is a multiple integral, where we integrate the path contribution over all possible positions of the path vertices.</a:t>
            </a:r>
          </a:p>
          <a:p>
            <a:pPr>
              <a:buFont typeface="Arial" pitchFamily="34" charset="0"/>
              <a:buChar char="•"/>
            </a:pPr>
            <a:r>
              <a:rPr lang="en-US" baseline="0" dirty="0" smtClean="0"/>
              <a:t> So each of the integrals is taken over the Cartesian product of the surface of the scene with itself, taken k+1 times (=number of vertices for a length-k path.)</a:t>
            </a:r>
          </a:p>
          <a:p>
            <a:pPr>
              <a:buFont typeface="Arial" pitchFamily="34" charset="0"/>
              <a:buChar char="•"/>
            </a:pPr>
            <a:r>
              <a:rPr lang="en-US" baseline="0" dirty="0" smtClean="0"/>
              <a:t> The integration measure is </a:t>
            </a:r>
            <a:r>
              <a:rPr lang="en-US" baseline="0" dirty="0" smtClean="0"/>
              <a:t>the product of the measures for each vertex: an area measure</a:t>
            </a:r>
            <a:r>
              <a:rPr lang="en-US" baseline="0" dirty="0" smtClean="0"/>
              <a:t>, i.e. the natural surface area, </a:t>
            </a:r>
            <a:r>
              <a:rPr lang="en-US" baseline="0" dirty="0" smtClean="0"/>
              <a:t>for vertices on surfaces, and the natural volume measure for vertices in media.</a:t>
            </a:r>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dirty="0" smtClean="0"/>
              <a:t>We now have a formula for pixel values that has a form of a simple (though infinite-dimensional) integral.</a:t>
            </a:r>
          </a:p>
          <a:p>
            <a:pPr marL="228600" marR="0" indent="-22860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Rendering and images is nothing but a numerical evaluation of this </a:t>
            </a:r>
            <a:r>
              <a:rPr lang="en-US" baseline="0" dirty="0" smtClean="0"/>
              <a:t>integral for all image pixels.</a:t>
            </a:r>
          </a:p>
          <a:p>
            <a:endParaRPr lang="cs-CZ" dirty="0"/>
          </a:p>
        </p:txBody>
      </p:sp>
      <p:sp>
        <p:nvSpPr>
          <p:cNvPr id="4" name="Zástupný symbol pro číslo snímku 3"/>
          <p:cNvSpPr>
            <a:spLocks noGrp="1"/>
          </p:cNvSpPr>
          <p:nvPr>
            <p:ph type="sldNum" sz="quarter" idx="10"/>
          </p:nvPr>
        </p:nvSpPr>
        <p:spPr/>
        <p:txBody>
          <a:bodyPr/>
          <a:lstStyle/>
          <a:p>
            <a:pPr>
              <a:defRPr/>
            </a:pPr>
            <a:fld id="{A193184A-B19B-4B8E-9E7D-76FD5B3FD12F}"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60418" name="Rectangle 2"/>
          <p:cNvSpPr>
            <a:spLocks noGrp="1" noChangeArrowheads="1"/>
          </p:cNvSpPr>
          <p:nvPr>
            <p:ph type="ctrTitle"/>
          </p:nvPr>
        </p:nvSpPr>
        <p:spPr>
          <a:xfrm>
            <a:off x="914400" y="1524000"/>
            <a:ext cx="7623175" cy="1752600"/>
          </a:xfrm>
        </p:spPr>
        <p:txBody>
          <a:bodyPr/>
          <a:lstStyle>
            <a:lvl1pPr>
              <a:defRPr sz="3600"/>
            </a:lvl1pPr>
          </a:lstStyle>
          <a:p>
            <a:r>
              <a:rPr lang="en-US" altLang="en-US"/>
              <a:t>Klepnutím lze upravit styl předlohy nadpisů.</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200"/>
            </a:lvl1pPr>
          </a:lstStyle>
          <a:p>
            <a:r>
              <a:rPr lang="en-US" altLang="en-US"/>
              <a:t>Klepnutím lze upravit styl předlohy podnadpisů.</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173736DA-9EC8-4C5D-A819-DF8025DE5133}"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1CF1E95-6F33-49A8-81B6-573098CE387D}"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2739E66-8862-4318-8FCC-B36EF010FB0D}"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30C687D-0553-4E8F-B50D-778393E69359}"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en-US" dirty="0"/>
          </a:p>
        </p:txBody>
      </p:sp>
      <p:sp>
        <p:nvSpPr>
          <p:cNvPr id="7" name="Rectangle 5"/>
          <p:cNvSpPr>
            <a:spLocks noGrp="1" noChangeArrowheads="1"/>
          </p:cNvSpPr>
          <p:nvPr>
            <p:ph type="ftr" sz="quarter" idx="11"/>
          </p:nvPr>
        </p:nvSpPr>
        <p:spPr>
          <a:xfrm>
            <a:off x="164232" y="6248400"/>
            <a:ext cx="2895600" cy="457200"/>
          </a:xfrm>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2F8B706-0ACD-40B3-AB95-4E5D869EDC98}"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2B0EFF5-42FE-4857-86A7-726EDF73FA87}"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30725"/>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0FD136D-F7F6-4687-8AF5-8DD3B44F6925}"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BCB31B0E-0D36-48F6-8B83-9FB9BC865C7D}"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75D4DDC-3877-46A6-ADFA-63D64A866183}"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5BF24B9-7C0C-4B4F-82A6-2E812FE33BDA}"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Main title &amp;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bg-BG" dirty="0"/>
          </a:p>
        </p:txBody>
      </p:sp>
      <p:sp>
        <p:nvSpPr>
          <p:cNvPr id="3" name="Text Placeholder 9"/>
          <p:cNvSpPr>
            <a:spLocks noGrp="1"/>
          </p:cNvSpPr>
          <p:nvPr>
            <p:ph type="body" sz="quarter" idx="10" hasCustomPrompt="1"/>
          </p:nvPr>
        </p:nvSpPr>
        <p:spPr>
          <a:xfrm>
            <a:off x="0" y="594360"/>
            <a:ext cx="7524000" cy="433394"/>
          </a:xfrm>
          <a:prstGeom prst="rect">
            <a:avLst/>
          </a:prstGeom>
        </p:spPr>
        <p:txBody>
          <a:bodyPr lIns="118800" tIns="0" bIns="0" anchor="ctr" anchorCtr="0">
            <a:noAutofit/>
            <a:scene3d>
              <a:camera prst="orthographicFront"/>
              <a:lightRig rig="threePt" dir="t">
                <a:rot lat="0" lon="0" rev="2700000"/>
              </a:lightRig>
            </a:scene3d>
            <a:sp3d prstMaterial="dkEdge">
              <a:bevelT w="31750" h="19050"/>
              <a:contourClr>
                <a:srgbClr val="434343"/>
              </a:contourClr>
            </a:sp3d>
          </a:bodyPr>
          <a:lstStyle>
            <a:lvl1pPr>
              <a:buFontTx/>
              <a:buNone/>
              <a:defRPr b="1">
                <a:gradFill>
                  <a:gsLst>
                    <a:gs pos="100000">
                      <a:schemeClr val="accent3"/>
                    </a:gs>
                    <a:gs pos="47000">
                      <a:srgbClr val="FFF9E9"/>
                    </a:gs>
                  </a:gsLst>
                  <a:lin ang="5400000" scaled="0"/>
                </a:gradFill>
                <a:effectLst>
                  <a:outerShdw blurRad="50800" dist="38100" dir="2700000" algn="tl" rotWithShape="0">
                    <a:prstClr val="black">
                      <a:alpha val="40000"/>
                    </a:prstClr>
                  </a:outerShdw>
                </a:effectLst>
                <a:latin typeface="Calibri" pitchFamily="34" charset="0"/>
              </a:defRPr>
            </a:lvl1pPr>
          </a:lstStyle>
          <a:p>
            <a:pPr lvl="0"/>
            <a:r>
              <a:rPr lang="en-US" dirty="0" smtClean="0"/>
              <a:t>Click to edit subtitle</a:t>
            </a:r>
            <a:endParaRPr lang="bg-BG" dirty="0"/>
          </a:p>
        </p:txBody>
      </p:sp>
      <p:sp>
        <p:nvSpPr>
          <p:cNvPr id="8" name="Content Placeholder 2"/>
          <p:cNvSpPr>
            <a:spLocks noGrp="1"/>
          </p:cNvSpPr>
          <p:nvPr>
            <p:ph idx="1"/>
          </p:nvPr>
        </p:nvSpPr>
        <p:spPr>
          <a:xfrm>
            <a:off x="0" y="1051560"/>
            <a:ext cx="9136380" cy="5806440"/>
          </a:xfrm>
          <a:prstGeom prst="rect">
            <a:avLst/>
          </a:prstGeom>
        </p:spPr>
        <p:txBody>
          <a:bodyPr lIns="144000" tIns="144000">
            <a:normAutofit/>
            <a:scene3d>
              <a:camera prst="orthographicFront"/>
              <a:lightRig rig="threePt" dir="t"/>
            </a:scene3d>
            <a:sp3d prstMaterial="metal">
              <a:bevelT w="31750" h="6350"/>
              <a:extrusionClr>
                <a:schemeClr val="tx1"/>
              </a:extrusionClr>
              <a:contourClr>
                <a:schemeClr val="tx1"/>
              </a:contourClr>
            </a:sp3d>
          </a:bodyPr>
          <a:lstStyle>
            <a:lvl1pPr>
              <a:buClr>
                <a:srgbClr val="FFC000"/>
              </a:buClr>
              <a:buSzPct val="70000"/>
              <a:buFont typeface="Wingdings 2" pitchFamily="18" charset="2"/>
              <a:buChar char=""/>
              <a:defRPr>
                <a:ln w="31750">
                  <a:noFill/>
                </a:ln>
                <a:effectLst>
                  <a:outerShdw blurRad="50800" dist="38100" dir="2700000" algn="tl" rotWithShape="0">
                    <a:prstClr val="black"/>
                  </a:outerShdw>
                </a:effectLst>
                <a:latin typeface="Calibri" pitchFamily="34" charset="0"/>
              </a:defRPr>
            </a:lvl1pPr>
            <a:lvl2pPr marL="756000">
              <a:buClr>
                <a:srgbClr val="FFC000"/>
              </a:buClr>
              <a:buSzPct val="70000"/>
              <a:buFont typeface="Wingdings 2" pitchFamily="18" charset="2"/>
              <a:buChar char=""/>
              <a:defRPr>
                <a:ln w="31750">
                  <a:noFill/>
                </a:ln>
                <a:effectLst>
                  <a:outerShdw blurRad="50800" dist="38100" dir="2700000" algn="tl" rotWithShape="0">
                    <a:prstClr val="black"/>
                  </a:outerShdw>
                </a:effectLst>
                <a:latin typeface="Calibri" pitchFamily="34" charset="0"/>
              </a:defRPr>
            </a:lvl2pPr>
            <a:lvl3pPr marL="1019175" indent="-228600">
              <a:buClr>
                <a:srgbClr val="FFC000"/>
              </a:buClr>
              <a:defRPr>
                <a:ln w="31750">
                  <a:noFill/>
                </a:ln>
                <a:effectLst>
                  <a:outerShdw blurRad="50800" dist="38100" dir="2700000" algn="tl" rotWithShape="0">
                    <a:prstClr val="black"/>
                  </a:outerShdw>
                </a:effectLst>
                <a:latin typeface="Calibri" pitchFamily="34" charset="0"/>
              </a:defRPr>
            </a:lvl3pPr>
            <a:lvl4pPr marL="1236663" indent="-209550">
              <a:buClr>
                <a:srgbClr val="FFC000"/>
              </a:buClr>
              <a:buSzPct val="90000"/>
              <a:buFont typeface="Verdana" pitchFamily="34" charset="0"/>
              <a:buChar char="-"/>
              <a:defRPr>
                <a:ln w="31750">
                  <a:noFill/>
                </a:ln>
                <a:effectLst>
                  <a:outerShdw blurRad="50800" dist="38100" dir="2700000" algn="tl" rotWithShape="0">
                    <a:prstClr val="black"/>
                  </a:outerShdw>
                </a:effectLst>
                <a:latin typeface="Calibri" pitchFamily="34" charset="0"/>
              </a:defRPr>
            </a:lvl4pPr>
            <a:lvl5pPr marL="1455738" indent="-209550">
              <a:buClr>
                <a:srgbClr val="FFC000"/>
              </a:buClr>
              <a:defRPr>
                <a:ln w="31750">
                  <a:noFill/>
                </a:ln>
                <a:effectLst>
                  <a:outerShdw blurRad="50800" dist="38100" dir="2700000" algn="tl" rotWithShape="0">
                    <a:prstClr val="black"/>
                  </a:outerShdw>
                </a:effectLst>
                <a:latin typeface="Calibri" pitchFamily="34" charset="0"/>
              </a:defRPr>
            </a:lvl5pPr>
          </a:lstStyle>
          <a:p>
            <a:pPr lvl="0"/>
            <a:r>
              <a:rPr lang="en-US" dirty="0" smtClean="0"/>
              <a:t>Click to edit Master text styles</a:t>
            </a:r>
          </a:p>
          <a:p>
            <a:pPr lvl="1"/>
            <a:r>
              <a:rPr lang="en-US" dirty="0" smtClean="0"/>
              <a:t>Second level</a:t>
            </a:r>
          </a:p>
          <a:p>
            <a:pPr lvl="0"/>
            <a:r>
              <a:rPr lang="en-US" dirty="0" smtClean="0"/>
              <a:t>Third level</a:t>
            </a:r>
          </a:p>
          <a:p>
            <a:pPr lvl="1"/>
            <a:r>
              <a:rPr lang="en-US" dirty="0" smtClean="0"/>
              <a:t>Fourth level</a:t>
            </a:r>
          </a:p>
          <a:p>
            <a:pPr lvl="2"/>
            <a:r>
              <a:rPr lang="en-US" dirty="0" smtClean="0"/>
              <a:t>Fifth level</a:t>
            </a:r>
          </a:p>
        </p:txBody>
      </p:sp>
    </p:spTree>
    <p:extLst>
      <p:ext uri="{BB962C8B-B14F-4D97-AF65-F5344CB8AC3E}">
        <p14:creationId xmlns:p14="http://schemas.microsoft.com/office/powerpoint/2010/main" val="3102788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342900" dist="38100" dir="18900000" sx="139000" sy="139000" algn="bl" rotWithShape="0">
              <a:prstClr val="black">
                <a:alpha val="40000"/>
              </a:prstClr>
            </a:outerShdw>
          </a:effectLst>
        </p:spPr>
        <p:txBody>
          <a:bodyPr/>
          <a:lstStyle>
            <a:lvl1pPr>
              <a:defRPr b="1">
                <a:solidFill>
                  <a:schemeClr val="tx2"/>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57200" y="6381328"/>
            <a:ext cx="2133600" cy="457200"/>
          </a:xfrm>
          <a:ln/>
        </p:spPr>
        <p:txBody>
          <a:bodyPr/>
          <a:lstStyle>
            <a:lvl1pPr>
              <a:defRPr/>
            </a:lvl1pPr>
          </a:lstStyle>
          <a:p>
            <a:pPr>
              <a:defRPr/>
            </a:pPr>
            <a:endParaRPr lang="en-US" altLang="en-US" dirty="0"/>
          </a:p>
        </p:txBody>
      </p:sp>
      <p:sp>
        <p:nvSpPr>
          <p:cNvPr id="5" name="Rectangle 5"/>
          <p:cNvSpPr>
            <a:spLocks noGrp="1" noChangeArrowheads="1"/>
          </p:cNvSpPr>
          <p:nvPr>
            <p:ph type="ftr" sz="quarter" idx="11"/>
          </p:nvPr>
        </p:nvSpPr>
        <p:spPr>
          <a:xfrm>
            <a:off x="1403648" y="6403474"/>
            <a:ext cx="6336704" cy="457200"/>
          </a:xfrm>
          <a:ln/>
        </p:spPr>
        <p:txBody>
          <a:bodyPr/>
          <a:lstStyle>
            <a:lvl1pPr>
              <a:defRPr sz="1100">
                <a:latin typeface="+mn-lt"/>
              </a:defRPr>
            </a:lvl1pPr>
          </a:lstStyle>
          <a:p>
            <a:pPr>
              <a:defRPr/>
            </a:pPr>
            <a:r>
              <a:rPr lang="en-US" altLang="en-US" dirty="0" smtClean="0"/>
              <a:t>Course: Recent Advances in Light Transport Simulation</a:t>
            </a:r>
            <a:br>
              <a:rPr lang="en-US" altLang="en-US" dirty="0" smtClean="0"/>
            </a:br>
            <a:r>
              <a:rPr lang="en-US" altLang="en-US" i="1" dirty="0" smtClean="0"/>
              <a:t>Jaroslav Křivánek</a:t>
            </a:r>
            <a:r>
              <a:rPr lang="en-US" altLang="en-US" b="1" dirty="0" smtClean="0"/>
              <a:t> </a:t>
            </a:r>
            <a:r>
              <a:rPr lang="en-US" altLang="en-US" dirty="0" smtClean="0"/>
              <a:t>- Path Integral Formulation of Light Transport</a:t>
            </a:r>
            <a:endParaRPr lang="en-US" altLang="en-US" dirty="0"/>
          </a:p>
        </p:txBody>
      </p:sp>
      <p:sp>
        <p:nvSpPr>
          <p:cNvPr id="6" name="Rectangle 6"/>
          <p:cNvSpPr>
            <a:spLocks noGrp="1" noChangeArrowheads="1"/>
          </p:cNvSpPr>
          <p:nvPr>
            <p:ph type="sldNum" sz="quarter" idx="12"/>
          </p:nvPr>
        </p:nvSpPr>
        <p:spPr>
          <a:xfrm>
            <a:off x="6553200" y="6381328"/>
            <a:ext cx="2133600" cy="457200"/>
          </a:xfrm>
          <a:ln/>
        </p:spPr>
        <p:txBody>
          <a:bodyPr/>
          <a:lstStyle>
            <a:lvl1pPr>
              <a:defRPr/>
            </a:lvl1pPr>
          </a:lstStyle>
          <a:p>
            <a:pPr>
              <a:defRPr/>
            </a:pPr>
            <a:fld id="{81494967-73EE-4A75-A827-47B02327E019}" type="slidenum">
              <a:rPr lang="en-US" altLang="en-US"/>
              <a:pPr>
                <a:defRPr/>
              </a:pPr>
              <a:t>‹#›</a:t>
            </a:fld>
            <a:endParaRPr lang="en-US"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0"/>
            <a:ext cx="7772400" cy="6857999"/>
          </a:xfrm>
        </p:spPr>
        <p:txBody>
          <a:bodyPr lIns="0" tIns="0" rIns="0" bIns="0" anchor="ctr" anchorCtr="0"/>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789040"/>
            <a:ext cx="7772400" cy="295232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pic>
        <p:nvPicPr>
          <p:cNvPr id="5" name="Picture 4" descr="http://kas.fsv.cuni.cz/old/logo1.jpg"/>
          <p:cNvPicPr>
            <a:picLocks noChangeAspect="1" noChangeArrowheads="1"/>
          </p:cNvPicPr>
          <p:nvPr userDrawn="1"/>
        </p:nvPicPr>
        <p:blipFill>
          <a:blip r:embed="rId2" cstate="print">
            <a:lum bright="70000" contrast="-70000"/>
          </a:blip>
          <a:srcRect l="44366" b="19968"/>
          <a:stretch>
            <a:fillRect/>
          </a:stretch>
        </p:blipFill>
        <p:spPr bwMode="auto">
          <a:xfrm>
            <a:off x="0" y="3284984"/>
            <a:ext cx="2483768" cy="3573016"/>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0"/>
            <a:ext cx="7772400" cy="6857999"/>
          </a:xfrm>
        </p:spPr>
        <p:txBody>
          <a:bodyPr lIns="0" tIns="0" rIns="0" bIns="0" anchor="ctr" anchorCtr="0"/>
          <a:lstStyle>
            <a:lvl1pPr algn="ctr">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789040"/>
            <a:ext cx="7772400" cy="295232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7704892-885C-4952-AB7F-4033DB814728}"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DB174B3E-777B-4A0F-8CA0-7C90F9FFFC8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AE484AC6-BBE4-40F9-8123-1EEF9B763C3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8376B09E-6C07-4E8D-8FFB-2A03C4B2BCBE}"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smtClean="0"/>
              <a:t>Course: Recent Advances in Light Transport Simulation Jaroslav Křivánek - Path Integral Formulation of Light Transport</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CD81A3E-06ED-4858-9E95-C47F753CD7E4}"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Klepnutím lze upravit styl předlohy nadpisů.</a:t>
            </a:r>
          </a:p>
        </p:txBody>
      </p:sp>
      <p:sp>
        <p:nvSpPr>
          <p:cNvPr id="1638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Klepnutím lze upravit styly předlohy textu.</a:t>
            </a:r>
          </a:p>
          <a:p>
            <a:pPr lvl="1"/>
            <a:r>
              <a:rPr lang="en-US" altLang="en-US" smtClean="0"/>
              <a:t>Druhá úroveň</a:t>
            </a:r>
          </a:p>
          <a:p>
            <a:pPr lvl="2"/>
            <a:r>
              <a:rPr lang="en-US" altLang="en-US" smtClean="0"/>
              <a:t>Třetí úroveň</a:t>
            </a:r>
          </a:p>
          <a:p>
            <a:pPr lvl="3"/>
            <a:r>
              <a:rPr lang="en-US" altLang="en-US" smtClean="0"/>
              <a:t>Čtvrtá úroveň</a:t>
            </a:r>
          </a:p>
          <a:p>
            <a:pPr lvl="4"/>
            <a:r>
              <a:rPr lang="en-US" altLang="en-US" smtClean="0"/>
              <a:t>Pátá úroveň</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endParaRPr lang="en-US" altLang="en-US"/>
          </a:p>
        </p:txBody>
      </p:sp>
      <p:sp>
        <p:nvSpPr>
          <p:cNvPr id="59397" name="Rectangle 5"/>
          <p:cNvSpPr>
            <a:spLocks noGrp="1" noChangeArrowheads="1"/>
          </p:cNvSpPr>
          <p:nvPr>
            <p:ph type="ftr" sz="quarter" idx="3"/>
          </p:nvPr>
        </p:nvSpPr>
        <p:spPr bwMode="auto">
          <a:xfrm>
            <a:off x="1403648" y="6248400"/>
            <a:ext cx="6336704"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r>
              <a:rPr lang="en-US" altLang="en-US" dirty="0" smtClean="0"/>
              <a:t>Course: Recent Advances in Light Transport Simulation</a:t>
            </a:r>
            <a:br>
              <a:rPr lang="en-US" altLang="en-US" dirty="0" smtClean="0"/>
            </a:br>
            <a:r>
              <a:rPr lang="en-US" altLang="en-US" i="1" dirty="0" smtClean="0"/>
              <a:t>Jaroslav Křivánek</a:t>
            </a:r>
            <a:r>
              <a:rPr lang="en-US" altLang="en-US" b="1" dirty="0" smtClean="0"/>
              <a:t> </a:t>
            </a:r>
            <a:r>
              <a:rPr lang="en-US" altLang="en-US" dirty="0" smtClean="0"/>
              <a:t>- Path Integral Formulation of Light Transport</a:t>
            </a:r>
            <a:endParaRPr lang="en-US" altLang="en-US" dirty="0"/>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7DD9C3A3-A5F7-4232-B253-D7CE55098032}" type="slidenum">
              <a:rPr lang="en-US" altLang="en-US"/>
              <a:pPr>
                <a:defRPr/>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74" r:id="rId1"/>
    <p:sldLayoutId id="2147483758" r:id="rId2"/>
    <p:sldLayoutId id="2147483759" r:id="rId3"/>
    <p:sldLayoutId id="2147483777"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6" r:id="rId19"/>
  </p:sldLayoutIdLst>
  <p:timing>
    <p:tnLst>
      <p:par>
        <p:cTn id="1" dur="indefinite" restart="never" nodeType="tmRoot"/>
      </p:par>
    </p:tnLst>
  </p:timing>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Georgia" pitchFamily="18" charset="0"/>
        </a:defRPr>
      </a:lvl2pPr>
      <a:lvl3pPr algn="l" rtl="0" eaLnBrk="0" fontAlgn="base" hangingPunct="0">
        <a:spcBef>
          <a:spcPct val="0"/>
        </a:spcBef>
        <a:spcAft>
          <a:spcPct val="0"/>
        </a:spcAft>
        <a:defRPr sz="3200">
          <a:solidFill>
            <a:schemeClr val="tx2"/>
          </a:solidFill>
          <a:latin typeface="Georgia" pitchFamily="18" charset="0"/>
        </a:defRPr>
      </a:lvl3pPr>
      <a:lvl4pPr algn="l" rtl="0" eaLnBrk="0" fontAlgn="base" hangingPunct="0">
        <a:spcBef>
          <a:spcPct val="0"/>
        </a:spcBef>
        <a:spcAft>
          <a:spcPct val="0"/>
        </a:spcAft>
        <a:defRPr sz="3200">
          <a:solidFill>
            <a:schemeClr val="tx2"/>
          </a:solidFill>
          <a:latin typeface="Georgia" pitchFamily="18" charset="0"/>
        </a:defRPr>
      </a:lvl4pPr>
      <a:lvl5pPr algn="l" rtl="0" eaLnBrk="0" fontAlgn="base" hangingPunct="0">
        <a:spcBef>
          <a:spcPct val="0"/>
        </a:spcBef>
        <a:spcAft>
          <a:spcPct val="0"/>
        </a:spcAft>
        <a:defRPr sz="3200">
          <a:solidFill>
            <a:schemeClr val="tx2"/>
          </a:solidFill>
          <a:latin typeface="Georgia" pitchFamily="18" charset="0"/>
        </a:defRPr>
      </a:lvl5pPr>
      <a:lvl6pPr marL="457200" algn="l" rtl="0" fontAlgn="base">
        <a:spcBef>
          <a:spcPct val="0"/>
        </a:spcBef>
        <a:spcAft>
          <a:spcPct val="0"/>
        </a:spcAft>
        <a:defRPr sz="3200">
          <a:solidFill>
            <a:schemeClr val="tx2"/>
          </a:solidFill>
          <a:latin typeface="Arial Black" pitchFamily="34" charset="0"/>
        </a:defRPr>
      </a:lvl6pPr>
      <a:lvl7pPr marL="914400" algn="l" rtl="0" fontAlgn="base">
        <a:spcBef>
          <a:spcPct val="0"/>
        </a:spcBef>
        <a:spcAft>
          <a:spcPct val="0"/>
        </a:spcAft>
        <a:defRPr sz="3200">
          <a:solidFill>
            <a:schemeClr val="tx2"/>
          </a:solidFill>
          <a:latin typeface="Arial Black" pitchFamily="34" charset="0"/>
        </a:defRPr>
      </a:lvl7pPr>
      <a:lvl8pPr marL="1371600" algn="l" rtl="0" fontAlgn="base">
        <a:spcBef>
          <a:spcPct val="0"/>
        </a:spcBef>
        <a:spcAft>
          <a:spcPct val="0"/>
        </a:spcAft>
        <a:defRPr sz="3200">
          <a:solidFill>
            <a:schemeClr val="tx2"/>
          </a:solidFill>
          <a:latin typeface="Arial Black" pitchFamily="34" charset="0"/>
        </a:defRPr>
      </a:lvl8pPr>
      <a:lvl9pPr marL="1828800" algn="l" rtl="0" fontAlgn="base">
        <a:spcBef>
          <a:spcPct val="0"/>
        </a:spcBef>
        <a:spcAft>
          <a:spcPct val="0"/>
        </a:spcAft>
        <a:defRPr sz="32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12.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4.wmf"/><Relationship Id="rId3" Type="http://schemas.openxmlformats.org/officeDocument/2006/relationships/notesSlide" Target="../notesSlides/notesSlide13.xml"/><Relationship Id="rId7" Type="http://schemas.openxmlformats.org/officeDocument/2006/relationships/image" Target="../media/image19.wmf"/><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2.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 Id="rId14"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5.wmf"/><Relationship Id="rId3" Type="http://schemas.openxmlformats.org/officeDocument/2006/relationships/notesSlide" Target="../notesSlides/notesSlide21.xml"/><Relationship Id="rId7" Type="http://schemas.openxmlformats.org/officeDocument/2006/relationships/image" Target="../media/image9.wmf"/><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1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25.wmf"/><Relationship Id="rId3" Type="http://schemas.openxmlformats.org/officeDocument/2006/relationships/notesSlide" Target="../notesSlides/notesSlide22.xml"/><Relationship Id="rId7" Type="http://schemas.openxmlformats.org/officeDocument/2006/relationships/image" Target="../media/image9.wmf"/><Relationship Id="rId12"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11" Type="http://schemas.openxmlformats.org/officeDocument/2006/relationships/image" Target="../media/image24.wmf"/><Relationship Id="rId5" Type="http://schemas.openxmlformats.org/officeDocument/2006/relationships/image" Target="../media/image23.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1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29.wmf"/><Relationship Id="rId18" Type="http://schemas.openxmlformats.org/officeDocument/2006/relationships/oleObject" Target="../embeddings/oleObject42.bin"/><Relationship Id="rId3" Type="http://schemas.openxmlformats.org/officeDocument/2006/relationships/notesSlide" Target="../notesSlides/notesSlide23.xml"/><Relationship Id="rId21"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39.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28.wmf"/><Relationship Id="rId5" Type="http://schemas.openxmlformats.org/officeDocument/2006/relationships/image" Target="../media/image23.wmf"/><Relationship Id="rId15" Type="http://schemas.openxmlformats.org/officeDocument/2006/relationships/image" Target="../media/image30.wmf"/><Relationship Id="rId23" Type="http://schemas.openxmlformats.org/officeDocument/2006/relationships/image" Target="../media/image25.wmf"/><Relationship Id="rId10" Type="http://schemas.openxmlformats.org/officeDocument/2006/relationships/oleObject" Target="../embeddings/oleObject38.bin"/><Relationship Id="rId19" Type="http://schemas.openxmlformats.org/officeDocument/2006/relationships/image" Target="../media/image10.wmf"/><Relationship Id="rId4" Type="http://schemas.openxmlformats.org/officeDocument/2006/relationships/oleObject" Target="../embeddings/oleObject35.bin"/><Relationship Id="rId9" Type="http://schemas.openxmlformats.org/officeDocument/2006/relationships/image" Target="../media/image27.wmf"/><Relationship Id="rId14" Type="http://schemas.openxmlformats.org/officeDocument/2006/relationships/oleObject" Target="../embeddings/oleObject40.bin"/><Relationship Id="rId22"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29.wmf"/><Relationship Id="rId18" Type="http://schemas.openxmlformats.org/officeDocument/2006/relationships/oleObject" Target="../embeddings/oleObject52.bin"/><Relationship Id="rId3" Type="http://schemas.openxmlformats.org/officeDocument/2006/relationships/notesSlide" Target="../notesSlides/notesSlide24.xml"/><Relationship Id="rId21"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49.bin"/><Relationship Id="rId17"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32.wmf"/><Relationship Id="rId5" Type="http://schemas.openxmlformats.org/officeDocument/2006/relationships/image" Target="../media/image23.wmf"/><Relationship Id="rId15" Type="http://schemas.openxmlformats.org/officeDocument/2006/relationships/image" Target="../media/image30.wmf"/><Relationship Id="rId23" Type="http://schemas.openxmlformats.org/officeDocument/2006/relationships/image" Target="../media/image25.wmf"/><Relationship Id="rId10" Type="http://schemas.openxmlformats.org/officeDocument/2006/relationships/oleObject" Target="../embeddings/oleObject48.bin"/><Relationship Id="rId19" Type="http://schemas.openxmlformats.org/officeDocument/2006/relationships/image" Target="../media/image10.wmf"/><Relationship Id="rId4" Type="http://schemas.openxmlformats.org/officeDocument/2006/relationships/oleObject" Target="../embeddings/oleObject45.bin"/><Relationship Id="rId9" Type="http://schemas.openxmlformats.org/officeDocument/2006/relationships/image" Target="../media/image31.wmf"/><Relationship Id="rId14" Type="http://schemas.openxmlformats.org/officeDocument/2006/relationships/oleObject" Target="../embeddings/oleObject50.bin"/><Relationship Id="rId22"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22.wmf"/><Relationship Id="rId3" Type="http://schemas.openxmlformats.org/officeDocument/2006/relationships/notesSlide" Target="../notesSlides/notesSlide25.xml"/><Relationship Id="rId7" Type="http://schemas.openxmlformats.org/officeDocument/2006/relationships/image" Target="../media/image20.wmf"/><Relationship Id="rId12"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56.bin"/><Relationship Id="rId11" Type="http://schemas.openxmlformats.org/officeDocument/2006/relationships/image" Target="../media/image14.wmf"/><Relationship Id="rId5" Type="http://schemas.openxmlformats.org/officeDocument/2006/relationships/image" Target="../media/image18.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21.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3.wmf"/><Relationship Id="rId4" Type="http://schemas.openxmlformats.org/officeDocument/2006/relationships/oleObject" Target="../embeddings/oleObject6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18" Type="http://schemas.openxmlformats.org/officeDocument/2006/relationships/oleObject" Target="../embeddings/oleObject9.bin"/><Relationship Id="rId3" Type="http://schemas.openxmlformats.org/officeDocument/2006/relationships/notesSlide" Target="../notesSlides/notesSlide6.xml"/><Relationship Id="rId21" Type="http://schemas.openxmlformats.org/officeDocument/2006/relationships/image" Target="../media/image12.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5.bin"/><Relationship Id="rId19" Type="http://schemas.openxmlformats.org/officeDocument/2006/relationships/image" Target="../media/image11.wmf"/><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11.bin"/><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Path Integral Formulation of Light Transport </a:t>
            </a:r>
            <a:br>
              <a:rPr lang="en-US" dirty="0" smtClean="0"/>
            </a:br>
            <a:r>
              <a:rPr lang="en-US" dirty="0" smtClean="0"/>
              <a:t/>
            </a:r>
            <a:br>
              <a:rPr lang="en-US" dirty="0" smtClean="0"/>
            </a:br>
            <a:r>
              <a:rPr lang="en-US" dirty="0" smtClean="0"/>
              <a:t/>
            </a:r>
            <a:br>
              <a:rPr lang="en-US" dirty="0" smtClean="0"/>
            </a:br>
            <a:r>
              <a:rPr lang="cs-CZ" dirty="0" smtClean="0"/>
              <a:t/>
            </a:r>
            <a:br>
              <a:rPr lang="cs-CZ" dirty="0" smtClean="0"/>
            </a:br>
            <a:endParaRPr lang="en-US" dirty="0"/>
          </a:p>
        </p:txBody>
      </p:sp>
      <p:sp>
        <p:nvSpPr>
          <p:cNvPr id="3" name="Zástupný symbol pro text 2"/>
          <p:cNvSpPr>
            <a:spLocks noGrp="1"/>
          </p:cNvSpPr>
          <p:nvPr>
            <p:ph type="body" idx="1"/>
          </p:nvPr>
        </p:nvSpPr>
        <p:spPr/>
        <p:txBody>
          <a:bodyPr/>
          <a:lstStyle/>
          <a:p>
            <a:pPr algn="ctr"/>
            <a:r>
              <a:rPr lang="cs-CZ" sz="3200" b="1" dirty="0" smtClean="0">
                <a:solidFill>
                  <a:schemeClr val="tx2"/>
                </a:solidFill>
              </a:rPr>
              <a:t>Jaroslav Křivánek</a:t>
            </a:r>
          </a:p>
          <a:p>
            <a:pPr algn="ctr"/>
            <a:r>
              <a:rPr lang="en-US" dirty="0" smtClean="0">
                <a:solidFill>
                  <a:schemeClr val="tx2"/>
                </a:solidFill>
              </a:rPr>
              <a:t>Charles University in Prague</a:t>
            </a:r>
          </a:p>
          <a:p>
            <a:pPr algn="ctr"/>
            <a:r>
              <a:rPr lang="en-US" dirty="0" smtClean="0">
                <a:solidFill>
                  <a:schemeClr val="tx2"/>
                </a:solidFill>
              </a:rPr>
              <a:t>http://cgg.mff.cuni.cz/~jaroslav/</a:t>
            </a:r>
          </a:p>
          <a:p>
            <a:endParaRPr lang="cs-CZ" dirty="0" smtClean="0"/>
          </a:p>
          <a:p>
            <a:endParaRPr lang="cs-CZ" dirty="0" smtClean="0"/>
          </a:p>
          <a:p>
            <a:endParaRPr lang="cs-CZ"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Rendering :</a:t>
            </a:r>
            <a:br>
              <a:rPr lang="en-US" dirty="0" smtClean="0"/>
            </a:br>
            <a:r>
              <a:rPr lang="en-US" dirty="0" smtClean="0"/>
              <a:t/>
            </a:r>
            <a:br>
              <a:rPr lang="en-US" dirty="0" smtClean="0"/>
            </a:br>
            <a:r>
              <a:rPr lang="en-US" dirty="0" smtClean="0"/>
              <a:t> Evaluating the path integral</a:t>
            </a:r>
            <a:endParaRPr lang="en-US" dirty="0"/>
          </a:p>
        </p:txBody>
      </p:sp>
      <p:sp>
        <p:nvSpPr>
          <p:cNvPr id="3" name="Zástupný symbol pro text 2"/>
          <p:cNvSpPr>
            <a:spLocks noGrp="1"/>
          </p:cNvSpPr>
          <p:nvPr>
            <p:ph type="body" idx="1"/>
          </p:nvPr>
        </p:nvSpPr>
        <p:spPr/>
        <p:txBody>
          <a:bodyPr/>
          <a:lstStyle/>
          <a:p>
            <a:endParaRPr lang="cs-CZ" dirty="0" smtClean="0"/>
          </a:p>
          <a:p>
            <a:endParaRPr lang="cs-CZ" dirty="0" smtClean="0"/>
          </a:p>
          <a:p>
            <a:endParaRPr lang="cs-CZ"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Path integral</a:t>
            </a:r>
            <a:r>
              <a:rPr lang="cs-CZ" dirty="0" smtClean="0"/>
              <a:t/>
            </a:r>
            <a:br>
              <a:rPr lang="cs-CZ" dirty="0" smtClean="0"/>
            </a:br>
            <a:endParaRPr lang="cs-CZ" dirty="0"/>
          </a:p>
        </p:txBody>
      </p:sp>
      <p:grpSp>
        <p:nvGrpSpPr>
          <p:cNvPr id="3" name="Skupina 56"/>
          <p:cNvGrpSpPr/>
          <p:nvPr/>
        </p:nvGrpSpPr>
        <p:grpSpPr>
          <a:xfrm>
            <a:off x="2804978" y="2281895"/>
            <a:ext cx="3534044" cy="2227225"/>
            <a:chOff x="677916" y="1700808"/>
            <a:chExt cx="3534044" cy="2227225"/>
          </a:xfrm>
        </p:grpSpPr>
        <p:sp>
          <p:nvSpPr>
            <p:cNvPr id="10" name="Obdélník 9"/>
            <p:cNvSpPr/>
            <p:nvPr/>
          </p:nvSpPr>
          <p:spPr>
            <a:xfrm>
              <a:off x="971600" y="1700808"/>
              <a:ext cx="3240360" cy="864096"/>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7828" name="Object 4"/>
            <p:cNvGraphicFramePr>
              <a:graphicFrameLocks noChangeAspect="1"/>
            </p:cNvGraphicFramePr>
            <p:nvPr/>
          </p:nvGraphicFramePr>
          <p:xfrm>
            <a:off x="1043608" y="1772816"/>
            <a:ext cx="3081338" cy="730250"/>
          </p:xfrm>
          <a:graphic>
            <a:graphicData uri="http://schemas.openxmlformats.org/presentationml/2006/ole">
              <mc:AlternateContent xmlns:mc="http://schemas.openxmlformats.org/markup-compatibility/2006">
                <mc:Choice xmlns:v="urn:schemas-microsoft-com:vml" Requires="v">
                  <p:oleObj spid="_x0000_s182391" name="Rovnice" r:id="rId4" imgW="1206500" imgH="292100" progId="Equation.3">
                    <p:embed/>
                  </p:oleObj>
                </mc:Choice>
                <mc:Fallback>
                  <p:oleObj name="Rovnice" r:id="rId4" imgW="1206500" imgH="29210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1043608" y="1772816"/>
                          <a:ext cx="3081338" cy="73025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cxnSp>
          <p:nvCxnSpPr>
            <p:cNvPr id="14" name="Přímá spojovací čára 13"/>
            <p:cNvCxnSpPr/>
            <p:nvPr/>
          </p:nvCxnSpPr>
          <p:spPr>
            <a:xfrm>
              <a:off x="1043608" y="2420888"/>
              <a:ext cx="36004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ovéPole 14"/>
            <p:cNvSpPr txBox="1"/>
            <p:nvPr/>
          </p:nvSpPr>
          <p:spPr>
            <a:xfrm rot="18481350">
              <a:off x="223625" y="2843669"/>
              <a:ext cx="1277914" cy="369332"/>
            </a:xfrm>
            <a:prstGeom prst="rect">
              <a:avLst/>
            </a:prstGeom>
            <a:noFill/>
          </p:spPr>
          <p:txBody>
            <a:bodyPr wrap="none" rtlCol="0">
              <a:spAutoFit/>
            </a:bodyPr>
            <a:lstStyle/>
            <a:p>
              <a:r>
                <a:rPr lang="en-US" dirty="0" smtClean="0">
                  <a:solidFill>
                    <a:schemeClr val="accent1"/>
                  </a:solidFill>
                  <a:latin typeface="+mn-lt"/>
                </a:rPr>
                <a:t>pixel value</a:t>
              </a:r>
              <a:endParaRPr lang="cs-CZ" dirty="0" smtClean="0">
                <a:solidFill>
                  <a:schemeClr val="accent1"/>
                </a:solidFill>
                <a:latin typeface="+mn-lt"/>
              </a:endParaRPr>
            </a:p>
          </p:txBody>
        </p:sp>
        <p:cxnSp>
          <p:nvCxnSpPr>
            <p:cNvPr id="16" name="Přímá spojovací čára 15"/>
            <p:cNvCxnSpPr/>
            <p:nvPr/>
          </p:nvCxnSpPr>
          <p:spPr>
            <a:xfrm>
              <a:off x="1779056" y="2492896"/>
              <a:ext cx="3600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Přímá spojovací čára 19"/>
            <p:cNvCxnSpPr/>
            <p:nvPr/>
          </p:nvCxnSpPr>
          <p:spPr>
            <a:xfrm>
              <a:off x="2195736" y="2420888"/>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TextovéPole 21"/>
            <p:cNvSpPr txBox="1"/>
            <p:nvPr/>
          </p:nvSpPr>
          <p:spPr>
            <a:xfrm rot="18481350">
              <a:off x="1131120" y="2793458"/>
              <a:ext cx="1051891" cy="369332"/>
            </a:xfrm>
            <a:prstGeom prst="rect">
              <a:avLst/>
            </a:prstGeom>
            <a:noFill/>
          </p:spPr>
          <p:txBody>
            <a:bodyPr wrap="none" rtlCol="0">
              <a:spAutoFit/>
            </a:bodyPr>
            <a:lstStyle/>
            <a:p>
              <a:r>
                <a:rPr lang="en-US" dirty="0" smtClean="0">
                  <a:solidFill>
                    <a:schemeClr val="accent2"/>
                  </a:solidFill>
                  <a:latin typeface="+mn-lt"/>
                </a:rPr>
                <a:t>all paths</a:t>
              </a:r>
              <a:endParaRPr lang="cs-CZ" dirty="0" smtClean="0">
                <a:solidFill>
                  <a:schemeClr val="accent2"/>
                </a:solidFill>
                <a:latin typeface="+mn-lt"/>
              </a:endParaRPr>
            </a:p>
          </p:txBody>
        </p:sp>
        <p:sp>
          <p:nvSpPr>
            <p:cNvPr id="23" name="TextovéPole 22"/>
            <p:cNvSpPr txBox="1"/>
            <p:nvPr/>
          </p:nvSpPr>
          <p:spPr>
            <a:xfrm rot="18481350">
              <a:off x="1584858" y="2851295"/>
              <a:ext cx="1507144" cy="646331"/>
            </a:xfrm>
            <a:prstGeom prst="rect">
              <a:avLst/>
            </a:prstGeom>
            <a:noFill/>
          </p:spPr>
          <p:txBody>
            <a:bodyPr wrap="none" rtlCol="0">
              <a:spAutoFit/>
            </a:bodyPr>
            <a:lstStyle/>
            <a:p>
              <a:pPr algn="r"/>
              <a:r>
                <a:rPr lang="en-US" dirty="0" smtClean="0">
                  <a:solidFill>
                    <a:schemeClr val="accent1"/>
                  </a:solidFill>
                  <a:latin typeface="+mn-lt"/>
                </a:rPr>
                <a:t>contribution</a:t>
              </a:r>
              <a:br>
                <a:rPr lang="en-US" dirty="0" smtClean="0">
                  <a:solidFill>
                    <a:schemeClr val="accent1"/>
                  </a:solidFill>
                  <a:latin typeface="+mn-lt"/>
                </a:rPr>
              </a:br>
              <a:r>
                <a:rPr lang="en-US" dirty="0" smtClean="0">
                  <a:solidFill>
                    <a:schemeClr val="accent1"/>
                  </a:solidFill>
                  <a:latin typeface="+mn-lt"/>
                </a:rPr>
                <a:t>function</a:t>
              </a:r>
              <a:endParaRPr lang="cs-CZ" dirty="0" smtClean="0">
                <a:solidFill>
                  <a:schemeClr val="accent1"/>
                </a:solidFill>
                <a:latin typeface="+mn-lt"/>
              </a:endParaRPr>
            </a:p>
          </p:txBody>
        </p:sp>
      </p:grpSp>
      <p:sp>
        <p:nvSpPr>
          <p:cNvPr id="60" name="Content Placeholder 1"/>
          <p:cNvSpPr txBox="1">
            <a:spLocks/>
          </p:cNvSpPr>
          <p:nvPr/>
        </p:nvSpPr>
        <p:spPr bwMode="auto">
          <a:xfrm>
            <a:off x="457200" y="4581128"/>
            <a:ext cx="8229600" cy="1549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accent1"/>
              </a:buClr>
              <a:buSzPct val="65000"/>
              <a:buFont typeface="Wingdings" pitchFamily="2" charset="2"/>
              <a:buChar char="n"/>
            </a:pPr>
            <a:r>
              <a:rPr lang="en-US" sz="2400" b="1" dirty="0" smtClean="0">
                <a:latin typeface="+mn-lt"/>
              </a:rPr>
              <a:t>Monte Carlo integration</a:t>
            </a:r>
            <a:endParaRPr lang="cs-CZ" sz="2400" dirty="0" smtClean="0">
              <a:latin typeface="+mn-lt"/>
            </a:endParaRPr>
          </a:p>
        </p:txBody>
      </p:sp>
      <p:sp>
        <p:nvSpPr>
          <p:cNvPr id="17" name="Zástupný symbol pro číslo snímku 16"/>
          <p:cNvSpPr>
            <a:spLocks noGrp="1"/>
          </p:cNvSpPr>
          <p:nvPr>
            <p:ph type="sldNum" sz="quarter" idx="12"/>
          </p:nvPr>
        </p:nvSpPr>
        <p:spPr/>
        <p:txBody>
          <a:bodyPr/>
          <a:lstStyle/>
          <a:p>
            <a:pPr>
              <a:defRPr/>
            </a:pPr>
            <a:fld id="{81494967-73EE-4A75-A827-47B02327E019}" type="slidenum">
              <a:rPr lang="en-US" altLang="en-US" smtClean="0"/>
              <a:pPr>
                <a:defRPr/>
              </a:pPr>
              <a:t>11</a:t>
            </a:fld>
            <a:endParaRPr lang="en-US" altLang="en-US"/>
          </a:p>
        </p:txBody>
      </p:sp>
      <p:sp>
        <p:nvSpPr>
          <p:cNvPr id="21" name="Zástupný symbol pro zápatí 20"/>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Monte Carlo integration</a:t>
            </a:r>
            <a:endParaRPr lang="en-US" dirty="0"/>
          </a:p>
        </p:txBody>
      </p:sp>
      <p:sp>
        <p:nvSpPr>
          <p:cNvPr id="3" name="Zástupný symbol pro obsah 2"/>
          <p:cNvSpPr>
            <a:spLocks noGrp="1"/>
          </p:cNvSpPr>
          <p:nvPr>
            <p:ph idx="1"/>
          </p:nvPr>
        </p:nvSpPr>
        <p:spPr>
          <a:xfrm>
            <a:off x="457200" y="1066800"/>
            <a:ext cx="8435280" cy="5064125"/>
          </a:xfrm>
        </p:spPr>
        <p:txBody>
          <a:bodyPr/>
          <a:lstStyle/>
          <a:p>
            <a:r>
              <a:rPr lang="en-US" dirty="0" smtClean="0"/>
              <a:t>General approach to numerical evaluation of integrals</a:t>
            </a:r>
            <a:endParaRPr lang="en-US" dirty="0"/>
          </a:p>
        </p:txBody>
      </p:sp>
      <p:sp>
        <p:nvSpPr>
          <p:cNvPr id="6" name="Volný tvar 5"/>
          <p:cNvSpPr/>
          <p:nvPr/>
        </p:nvSpPr>
        <p:spPr>
          <a:xfrm>
            <a:off x="487329" y="2309953"/>
            <a:ext cx="4384440" cy="2698560"/>
          </a:xfrm>
          <a:custGeom>
            <a:avLst/>
            <a:gdLst>
              <a:gd name="f0" fmla="val 0"/>
              <a:gd name="f1" fmla="val 1392"/>
              <a:gd name="f2" fmla="val 192"/>
              <a:gd name="f3" fmla="val 816"/>
              <a:gd name="f4" fmla="val 432"/>
              <a:gd name="f5" fmla="val 336"/>
              <a:gd name="f6" fmla="val 720"/>
              <a:gd name="f7" fmla="val 48"/>
              <a:gd name="f8" fmla="val 864"/>
              <a:gd name="f9" fmla="val 960"/>
              <a:gd name="f10" fmla="val 1104"/>
              <a:gd name="f11" fmla="val 1248"/>
              <a:gd name="f12" fmla="val 1536"/>
              <a:gd name="f13" fmla="val 576"/>
              <a:gd name="f14" fmla="val 1680"/>
              <a:gd name="f15" fmla="val 624"/>
              <a:gd name="f16" fmla="val 1824"/>
              <a:gd name="f17" fmla="val 1968"/>
              <a:gd name="f18" fmla="val 528"/>
              <a:gd name="f19" fmla="val 2064"/>
              <a:gd name="f20" fmla="val 480"/>
              <a:gd name="f21" fmla="val 2208"/>
              <a:gd name="f22" fmla="val 2352"/>
              <a:gd name="f23" fmla="val 2448"/>
              <a:gd name="f24" fmla="val 2592"/>
              <a:gd name="f25" fmla="val 2736"/>
              <a:gd name="f26" fmla="val 768"/>
              <a:gd name="f27" fmla="val 2832"/>
              <a:gd name="f28" fmla="val 912"/>
              <a:gd name="f29" fmla="val 2928"/>
              <a:gd name="f30" fmla="val 3024"/>
              <a:gd name="f31" fmla="val 1200"/>
              <a:gd name="f32" fmla="val 3120"/>
              <a:gd name="f33" fmla="val 1920"/>
            </a:gdLst>
            <a:ahLst/>
            <a:cxnLst>
              <a:cxn ang="3cd4">
                <a:pos x="hc" y="t"/>
              </a:cxn>
              <a:cxn ang="0">
                <a:pos x="r" y="vc"/>
              </a:cxn>
              <a:cxn ang="cd4">
                <a:pos x="hc" y="b"/>
              </a:cxn>
              <a:cxn ang="cd2">
                <a:pos x="l" y="vc"/>
              </a:cxn>
            </a:cxnLst>
            <a:rect l="l" t="t" r="r" b="b"/>
            <a:pathLst>
              <a:path w="3121" h="1921">
                <a:moveTo>
                  <a:pt x="f0" y="f1"/>
                </a:moveTo>
                <a:lnTo>
                  <a:pt x="f2" y="f3"/>
                </a:lnTo>
                <a:lnTo>
                  <a:pt x="f4" y="f5"/>
                </a:lnTo>
                <a:lnTo>
                  <a:pt x="f6" y="f7"/>
                </a:lnTo>
                <a:lnTo>
                  <a:pt x="f8" y="f0"/>
                </a:lnTo>
                <a:lnTo>
                  <a:pt x="f9" y="f0"/>
                </a:lnTo>
                <a:lnTo>
                  <a:pt x="f10" y="f7"/>
                </a:lnTo>
                <a:lnTo>
                  <a:pt x="f11" y="f2"/>
                </a:lnTo>
                <a:lnTo>
                  <a:pt x="f1" y="f4"/>
                </a:lnTo>
                <a:lnTo>
                  <a:pt x="f12" y="f13"/>
                </a:lnTo>
                <a:lnTo>
                  <a:pt x="f14" y="f15"/>
                </a:lnTo>
                <a:lnTo>
                  <a:pt x="f16" y="f15"/>
                </a:lnTo>
                <a:lnTo>
                  <a:pt x="f17" y="f18"/>
                </a:lnTo>
                <a:lnTo>
                  <a:pt x="f19" y="f20"/>
                </a:lnTo>
                <a:lnTo>
                  <a:pt x="f21" y="f20"/>
                </a:lnTo>
                <a:lnTo>
                  <a:pt x="f22" y="f20"/>
                </a:lnTo>
                <a:lnTo>
                  <a:pt x="f23" y="f18"/>
                </a:lnTo>
                <a:lnTo>
                  <a:pt x="f24" y="f15"/>
                </a:lnTo>
                <a:lnTo>
                  <a:pt x="f25" y="f26"/>
                </a:lnTo>
                <a:lnTo>
                  <a:pt x="f27" y="f28"/>
                </a:lnTo>
                <a:lnTo>
                  <a:pt x="f29" y="f10"/>
                </a:lnTo>
                <a:lnTo>
                  <a:pt x="f30" y="f31"/>
                </a:lnTo>
                <a:lnTo>
                  <a:pt x="f32" y="f11"/>
                </a:lnTo>
                <a:lnTo>
                  <a:pt x="f32" y="f33"/>
                </a:lnTo>
                <a:lnTo>
                  <a:pt x="f0" y="f33"/>
                </a:lnTo>
                <a:lnTo>
                  <a:pt x="f0" y="f1"/>
                </a:lnTo>
              </a:path>
            </a:pathLst>
          </a:custGeom>
          <a:noFill/>
          <a:ln w="36000">
            <a:solidFill>
              <a:srgbClr val="FFC000"/>
            </a:solidFill>
            <a:prstDash val="solid"/>
            <a:round/>
          </a:ln>
        </p:spPr>
        <p:txBody>
          <a:bodyPr vert="horz" wrap="square" lIns="101520" tIns="58320" rIns="101520" bIns="5832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sp>
        <p:nvSpPr>
          <p:cNvPr id="7" name="Volný tvar 6"/>
          <p:cNvSpPr/>
          <p:nvPr/>
        </p:nvSpPr>
        <p:spPr>
          <a:xfrm>
            <a:off x="498849" y="1916832"/>
            <a:ext cx="4359960" cy="3079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6000">
            <a:solidFill>
              <a:schemeClr val="tx1"/>
            </a:solidFill>
            <a:prstDash val="solid"/>
            <a:miter/>
          </a:ln>
        </p:spPr>
        <p:txBody>
          <a:bodyPr vert="horz" wrap="none" lIns="95040" tIns="51840" rIns="95040" bIns="5184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nvGrpSpPr>
          <p:cNvPr id="4" name="Group 32"/>
          <p:cNvGrpSpPr/>
          <p:nvPr/>
        </p:nvGrpSpPr>
        <p:grpSpPr>
          <a:xfrm>
            <a:off x="2012649" y="2532432"/>
            <a:ext cx="461600" cy="3058656"/>
            <a:chOff x="1993921" y="2977800"/>
            <a:chExt cx="461600" cy="3058656"/>
          </a:xfrm>
        </p:grpSpPr>
        <p:sp>
          <p:nvSpPr>
            <p:cNvPr id="5" name="Volný tvar 4"/>
            <p:cNvSpPr/>
            <p:nvPr/>
          </p:nvSpPr>
          <p:spPr>
            <a:xfrm>
              <a:off x="1993921"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1</a:t>
              </a:r>
              <a:endParaRPr lang="cs-CZ" sz="2800" i="0" u="none" strike="noStrike" baseline="-25000" dirty="0">
                <a:ln>
                  <a:noFill/>
                </a:ln>
                <a:latin typeface="Times New Roman" pitchFamily="18"/>
                <a:ea typeface="Lucida Sans Unicode" pitchFamily="2"/>
                <a:cs typeface="Tahoma" pitchFamily="2"/>
              </a:endParaRPr>
            </a:p>
          </p:txBody>
        </p:sp>
        <p:sp>
          <p:nvSpPr>
            <p:cNvPr id="8" name="Přímá spojovací čára 7"/>
            <p:cNvSpPr/>
            <p:nvPr/>
          </p:nvSpPr>
          <p:spPr>
            <a:xfrm flipV="1">
              <a:off x="2154481" y="2977800"/>
              <a:ext cx="0" cy="2480041"/>
            </a:xfrm>
            <a:prstGeom prst="line">
              <a:avLst/>
            </a:prstGeom>
            <a:noFill/>
            <a:ln w="28575">
              <a:solidFill>
                <a:schemeClr val="tx1"/>
              </a:solidFill>
              <a:prstDash val="sysDot"/>
              <a:miter/>
              <a:tailEnd type="arrow"/>
            </a:ln>
          </p:spPr>
          <p:txBody>
            <a:bodyPr vert="horz" wrap="square" lIns="101520" tIns="58320" rIns="101520" bIns="5832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sp>
        <p:nvSpPr>
          <p:cNvPr id="9" name="Volný tvar 8"/>
          <p:cNvSpPr/>
          <p:nvPr/>
        </p:nvSpPr>
        <p:spPr>
          <a:xfrm>
            <a:off x="3902289" y="2435953"/>
            <a:ext cx="720774"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cs-CZ" sz="2800" i="1" u="none" strike="noStrike" dirty="0">
                <a:ln>
                  <a:noFill/>
                </a:ln>
                <a:solidFill>
                  <a:srgbClr val="FFC000"/>
                </a:solidFill>
                <a:latin typeface="Times New Roman" pitchFamily="18"/>
                <a:ea typeface="Lucida Sans Unicode" pitchFamily="2"/>
                <a:cs typeface="Tahoma" pitchFamily="2"/>
              </a:rPr>
              <a:t>f</a:t>
            </a:r>
            <a:r>
              <a:rPr lang="cs-CZ" sz="2800" i="0" u="none" strike="noStrike" dirty="0">
                <a:ln>
                  <a:noFill/>
                </a:ln>
                <a:solidFill>
                  <a:srgbClr val="FFC000"/>
                </a:solidFill>
                <a:latin typeface="Times New Roman" pitchFamily="18"/>
                <a:ea typeface="Lucida Sans Unicode" pitchFamily="2"/>
                <a:cs typeface="Tahoma" pitchFamily="2"/>
              </a:rPr>
              <a:t>(</a:t>
            </a:r>
            <a:r>
              <a:rPr lang="cs-CZ" sz="2800" b="1" i="0" u="none" strike="noStrike" dirty="0">
                <a:ln>
                  <a:noFill/>
                </a:ln>
                <a:solidFill>
                  <a:srgbClr val="FFC000"/>
                </a:solidFill>
                <a:latin typeface="Times New Roman" pitchFamily="18"/>
                <a:ea typeface="Lucida Sans Unicode" pitchFamily="2"/>
                <a:cs typeface="Tahoma" pitchFamily="2"/>
              </a:rPr>
              <a:t>x</a:t>
            </a:r>
            <a:r>
              <a:rPr lang="cs-CZ" sz="2800" i="0" u="none" strike="noStrike" dirty="0">
                <a:ln>
                  <a:noFill/>
                </a:ln>
                <a:solidFill>
                  <a:srgbClr val="FFC000"/>
                </a:solidFill>
                <a:latin typeface="Times New Roman" pitchFamily="18"/>
                <a:ea typeface="Lucida Sans Unicode" pitchFamily="2"/>
                <a:cs typeface="Tahoma" pitchFamily="2"/>
              </a:rPr>
              <a:t>)</a:t>
            </a:r>
          </a:p>
        </p:txBody>
      </p:sp>
      <p:sp>
        <p:nvSpPr>
          <p:cNvPr id="10" name="Volný tvar 9"/>
          <p:cNvSpPr/>
          <p:nvPr/>
        </p:nvSpPr>
        <p:spPr>
          <a:xfrm>
            <a:off x="323528" y="5088793"/>
            <a:ext cx="362021"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cs-CZ" sz="2800" i="0" u="none" strike="noStrike" dirty="0">
                <a:ln>
                  <a:noFill/>
                </a:ln>
                <a:latin typeface="Times New Roman" pitchFamily="18"/>
                <a:ea typeface="Lucida Sans Unicode" pitchFamily="2"/>
                <a:cs typeface="Tahoma" pitchFamily="2"/>
              </a:rPr>
              <a:t>0</a:t>
            </a:r>
          </a:p>
        </p:txBody>
      </p:sp>
      <p:sp>
        <p:nvSpPr>
          <p:cNvPr id="11" name="Volný tvar 10"/>
          <p:cNvSpPr/>
          <p:nvPr/>
        </p:nvSpPr>
        <p:spPr>
          <a:xfrm>
            <a:off x="4683849" y="5088793"/>
            <a:ext cx="362021"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cs-CZ" sz="2800" i="0" u="none" strike="noStrike" dirty="0">
                <a:ln>
                  <a:noFill/>
                </a:ln>
                <a:latin typeface="Times New Roman" pitchFamily="18"/>
                <a:ea typeface="Lucida Sans Unicode" pitchFamily="2"/>
                <a:cs typeface="Tahoma" pitchFamily="2"/>
              </a:rPr>
              <a:t>1</a:t>
            </a:r>
          </a:p>
        </p:txBody>
      </p:sp>
      <p:grpSp>
        <p:nvGrpSpPr>
          <p:cNvPr id="24" name="Group 38"/>
          <p:cNvGrpSpPr/>
          <p:nvPr/>
        </p:nvGrpSpPr>
        <p:grpSpPr>
          <a:xfrm>
            <a:off x="487329" y="3725833"/>
            <a:ext cx="4384440" cy="810719"/>
            <a:chOff x="468601" y="4171201"/>
            <a:chExt cx="4384440" cy="810719"/>
          </a:xfrm>
        </p:grpSpPr>
        <p:sp>
          <p:nvSpPr>
            <p:cNvPr id="12" name="Volný tvar 11"/>
            <p:cNvSpPr/>
            <p:nvPr/>
          </p:nvSpPr>
          <p:spPr>
            <a:xfrm>
              <a:off x="468601" y="4171201"/>
              <a:ext cx="4384440" cy="810719"/>
            </a:xfrm>
            <a:custGeom>
              <a:avLst/>
              <a:gdLst>
                <a:gd name="f0" fmla="val 0"/>
                <a:gd name="f1" fmla="val 576"/>
                <a:gd name="f2" fmla="val 336"/>
                <a:gd name="f3" fmla="val 288"/>
                <a:gd name="f4" fmla="val 624"/>
                <a:gd name="f5" fmla="val 96"/>
                <a:gd name="f6" fmla="val 864"/>
                <a:gd name="f7" fmla="val 1104"/>
                <a:gd name="f8" fmla="val 1392"/>
                <a:gd name="f9" fmla="val 48"/>
                <a:gd name="f10" fmla="val 1677"/>
                <a:gd name="f11" fmla="val 86"/>
                <a:gd name="f12" fmla="val 1872"/>
                <a:gd name="f13" fmla="val 2109"/>
                <a:gd name="f14" fmla="val 102"/>
                <a:gd name="f15" fmla="val 2307"/>
                <a:gd name="f16" fmla="val 115"/>
                <a:gd name="f17" fmla="val 2496"/>
                <a:gd name="f18" fmla="val 144"/>
                <a:gd name="f19" fmla="val 2832"/>
                <a:gd name="f20" fmla="val 240"/>
                <a:gd name="f21" fmla="val 3072"/>
                <a:gd name="f22" fmla="val 3120"/>
              </a:gdLst>
              <a:ahLst/>
              <a:cxnLst>
                <a:cxn ang="3cd4">
                  <a:pos x="hc" y="t"/>
                </a:cxn>
                <a:cxn ang="0">
                  <a:pos x="r" y="vc"/>
                </a:cxn>
                <a:cxn ang="cd4">
                  <a:pos x="hc" y="b"/>
                </a:cxn>
                <a:cxn ang="cd2">
                  <a:pos x="l" y="vc"/>
                </a:cxn>
              </a:cxnLst>
              <a:rect l="l" t="t" r="r" b="b"/>
              <a:pathLst>
                <a:path w="3121" h="577">
                  <a:moveTo>
                    <a:pt x="f0" y="f1"/>
                  </a:moveTo>
                  <a:lnTo>
                    <a:pt x="f2" y="f3"/>
                  </a:lnTo>
                  <a:lnTo>
                    <a:pt x="f4" y="f5"/>
                  </a:lnTo>
                  <a:lnTo>
                    <a:pt x="f6" y="f0"/>
                  </a:lnTo>
                  <a:lnTo>
                    <a:pt x="f7" y="f0"/>
                  </a:lnTo>
                  <a:lnTo>
                    <a:pt x="f8" y="f9"/>
                  </a:lnTo>
                  <a:lnTo>
                    <a:pt x="f10" y="f11"/>
                  </a:lnTo>
                  <a:lnTo>
                    <a:pt x="f12" y="f5"/>
                  </a:lnTo>
                  <a:lnTo>
                    <a:pt x="f13" y="f14"/>
                  </a:lnTo>
                  <a:lnTo>
                    <a:pt x="f15" y="f16"/>
                  </a:lnTo>
                  <a:lnTo>
                    <a:pt x="f17" y="f18"/>
                  </a:lnTo>
                  <a:lnTo>
                    <a:pt x="f19" y="f20"/>
                  </a:lnTo>
                  <a:lnTo>
                    <a:pt x="f21" y="f3"/>
                  </a:lnTo>
                  <a:lnTo>
                    <a:pt x="f22" y="f3"/>
                  </a:lnTo>
                </a:path>
              </a:pathLst>
            </a:custGeom>
            <a:noFill/>
            <a:ln w="36000">
              <a:solidFill>
                <a:schemeClr val="accent1"/>
              </a:solidFill>
              <a:prstDash val="solid"/>
              <a:round/>
            </a:ln>
          </p:spPr>
          <p:txBody>
            <a:bodyPr vert="horz" wrap="square" lIns="95400" tIns="52200" rIns="95400" bIns="5220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sp>
          <p:nvSpPr>
            <p:cNvPr id="13" name="Volný tvar 12"/>
            <p:cNvSpPr/>
            <p:nvPr/>
          </p:nvSpPr>
          <p:spPr>
            <a:xfrm>
              <a:off x="3955561" y="4445881"/>
              <a:ext cx="800859"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cs-CZ" sz="2800" i="1" u="none" strike="noStrike" dirty="0">
                  <a:ln>
                    <a:noFill/>
                  </a:ln>
                  <a:solidFill>
                    <a:schemeClr val="accent1"/>
                  </a:solidFill>
                  <a:latin typeface="Times New Roman" pitchFamily="18"/>
                  <a:ea typeface="Lucida Sans Unicode" pitchFamily="2"/>
                  <a:cs typeface="Tahoma" pitchFamily="2"/>
                </a:rPr>
                <a:t>p</a:t>
              </a:r>
              <a:r>
                <a:rPr lang="cs-CZ" sz="2800" i="0" u="none" strike="noStrike" dirty="0">
                  <a:ln>
                    <a:noFill/>
                  </a:ln>
                  <a:solidFill>
                    <a:schemeClr val="accent1"/>
                  </a:solidFill>
                  <a:latin typeface="Times New Roman" pitchFamily="18"/>
                  <a:ea typeface="Lucida Sans Unicode" pitchFamily="2"/>
                  <a:cs typeface="Tahoma" pitchFamily="2"/>
                </a:rPr>
                <a:t>(</a:t>
              </a:r>
              <a:r>
                <a:rPr lang="cs-CZ" sz="2800" b="1" i="0" u="none" strike="noStrike" dirty="0">
                  <a:ln>
                    <a:noFill/>
                  </a:ln>
                  <a:solidFill>
                    <a:schemeClr val="accent1"/>
                  </a:solidFill>
                  <a:latin typeface="Times New Roman" pitchFamily="18"/>
                  <a:ea typeface="Lucida Sans Unicode" pitchFamily="2"/>
                  <a:cs typeface="Tahoma" pitchFamily="2"/>
                </a:rPr>
                <a:t>x</a:t>
              </a:r>
              <a:r>
                <a:rPr lang="cs-CZ" sz="2800" i="0" u="none" strike="noStrike" dirty="0">
                  <a:ln>
                    <a:noFill/>
                  </a:ln>
                  <a:solidFill>
                    <a:schemeClr val="accent1"/>
                  </a:solidFill>
                  <a:latin typeface="Times New Roman" pitchFamily="18"/>
                  <a:ea typeface="Lucida Sans Unicode" pitchFamily="2"/>
                  <a:cs typeface="Tahoma" pitchFamily="2"/>
                </a:rPr>
                <a:t>)</a:t>
              </a:r>
            </a:p>
          </p:txBody>
        </p:sp>
      </p:grpSp>
      <p:grpSp>
        <p:nvGrpSpPr>
          <p:cNvPr id="25" name="Group 36"/>
          <p:cNvGrpSpPr/>
          <p:nvPr/>
        </p:nvGrpSpPr>
        <p:grpSpPr>
          <a:xfrm>
            <a:off x="3091568" y="3027793"/>
            <a:ext cx="461600" cy="2563295"/>
            <a:chOff x="3072840" y="3473161"/>
            <a:chExt cx="461600" cy="2563295"/>
          </a:xfrm>
        </p:grpSpPr>
        <p:sp>
          <p:nvSpPr>
            <p:cNvPr id="14" name="Volný tvar 13"/>
            <p:cNvSpPr/>
            <p:nvPr/>
          </p:nvSpPr>
          <p:spPr>
            <a:xfrm>
              <a:off x="3072840"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2</a:t>
              </a:r>
              <a:endParaRPr lang="cs-CZ" sz="2800" i="0" u="none" strike="noStrike" baseline="-25000" dirty="0">
                <a:ln>
                  <a:noFill/>
                </a:ln>
                <a:latin typeface="Times New Roman" pitchFamily="18"/>
                <a:ea typeface="Lucida Sans Unicode" pitchFamily="2"/>
                <a:cs typeface="Tahoma" pitchFamily="2"/>
              </a:endParaRPr>
            </a:p>
          </p:txBody>
        </p:sp>
        <p:sp>
          <p:nvSpPr>
            <p:cNvPr id="15" name="Přímá spojovací čára 14"/>
            <p:cNvSpPr/>
            <p:nvPr/>
          </p:nvSpPr>
          <p:spPr>
            <a:xfrm flipV="1">
              <a:off x="3300721" y="3473161"/>
              <a:ext cx="0" cy="1983240"/>
            </a:xfrm>
            <a:prstGeom prst="line">
              <a:avLst/>
            </a:prstGeom>
            <a:noFill/>
            <a:ln w="28575">
              <a:solidFill>
                <a:schemeClr val="tx1"/>
              </a:solidFill>
              <a:prstDash val="sysDot"/>
              <a:miter/>
              <a:tailEnd type="arrow"/>
            </a:ln>
          </p:spPr>
          <p:txBody>
            <a:bodyPr vert="horz" wrap="square" lIns="101520" tIns="58320" rIns="101520" bIns="5832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grpSp>
        <p:nvGrpSpPr>
          <p:cNvPr id="27" name="Group 34"/>
          <p:cNvGrpSpPr/>
          <p:nvPr/>
        </p:nvGrpSpPr>
        <p:grpSpPr>
          <a:xfrm>
            <a:off x="1675689" y="2332633"/>
            <a:ext cx="461600" cy="3258455"/>
            <a:chOff x="1656961" y="2778001"/>
            <a:chExt cx="461600" cy="3258455"/>
          </a:xfrm>
        </p:grpSpPr>
        <p:sp>
          <p:nvSpPr>
            <p:cNvPr id="16" name="Volný tvar 15"/>
            <p:cNvSpPr/>
            <p:nvPr/>
          </p:nvSpPr>
          <p:spPr>
            <a:xfrm>
              <a:off x="1656961"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3</a:t>
              </a:r>
              <a:endParaRPr lang="cs-CZ" sz="2800" i="0" u="none" strike="noStrike" baseline="-25000" dirty="0">
                <a:ln>
                  <a:noFill/>
                </a:ln>
                <a:latin typeface="Times New Roman" pitchFamily="18"/>
                <a:ea typeface="Lucida Sans Unicode" pitchFamily="2"/>
                <a:cs typeface="Tahoma" pitchFamily="2"/>
              </a:endParaRPr>
            </a:p>
          </p:txBody>
        </p:sp>
        <p:sp>
          <p:nvSpPr>
            <p:cNvPr id="17" name="Přímá spojovací čára 16"/>
            <p:cNvSpPr/>
            <p:nvPr/>
          </p:nvSpPr>
          <p:spPr>
            <a:xfrm flipV="1">
              <a:off x="1817521" y="2778001"/>
              <a:ext cx="0" cy="2680200"/>
            </a:xfrm>
            <a:prstGeom prst="line">
              <a:avLst/>
            </a:prstGeom>
            <a:noFill/>
            <a:ln w="28575">
              <a:solidFill>
                <a:schemeClr val="tx1"/>
              </a:solidFill>
              <a:prstDash val="sysDot"/>
              <a:miter/>
              <a:tailEnd type="arrow"/>
            </a:ln>
          </p:spPr>
          <p:txBody>
            <a:bodyPr vert="horz" wrap="square" lIns="101520" tIns="58320" rIns="101520" bIns="5832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grpSp>
        <p:nvGrpSpPr>
          <p:cNvPr id="4096" name="Group 35"/>
          <p:cNvGrpSpPr/>
          <p:nvPr/>
        </p:nvGrpSpPr>
        <p:grpSpPr>
          <a:xfrm>
            <a:off x="2619609" y="3182593"/>
            <a:ext cx="461600" cy="2408495"/>
            <a:chOff x="2600881" y="3627961"/>
            <a:chExt cx="461600" cy="2408495"/>
          </a:xfrm>
        </p:grpSpPr>
        <p:sp>
          <p:nvSpPr>
            <p:cNvPr id="18" name="Volný tvar 17"/>
            <p:cNvSpPr/>
            <p:nvPr/>
          </p:nvSpPr>
          <p:spPr>
            <a:xfrm>
              <a:off x="2600881"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4</a:t>
              </a:r>
              <a:endParaRPr lang="cs-CZ" sz="2800" i="0" u="none" strike="noStrike" baseline="-25000" dirty="0">
                <a:ln>
                  <a:noFill/>
                </a:ln>
                <a:latin typeface="Times New Roman" pitchFamily="18"/>
                <a:ea typeface="Lucida Sans Unicode" pitchFamily="2"/>
                <a:cs typeface="Tahoma" pitchFamily="2"/>
              </a:endParaRPr>
            </a:p>
          </p:txBody>
        </p:sp>
        <p:sp>
          <p:nvSpPr>
            <p:cNvPr id="19" name="Přímá spojovací čára 18"/>
            <p:cNvSpPr/>
            <p:nvPr/>
          </p:nvSpPr>
          <p:spPr>
            <a:xfrm flipV="1">
              <a:off x="2761441" y="3627961"/>
              <a:ext cx="0" cy="1830600"/>
            </a:xfrm>
            <a:prstGeom prst="line">
              <a:avLst/>
            </a:prstGeom>
            <a:noFill/>
            <a:ln w="28575">
              <a:solidFill>
                <a:schemeClr val="tx1"/>
              </a:solidFill>
              <a:prstDash val="sysDot"/>
              <a:miter/>
              <a:tailEnd type="arrow"/>
            </a:ln>
          </p:spPr>
          <p:txBody>
            <a:bodyPr vert="horz" wrap="square" lIns="101520" tIns="58320" rIns="101520" bIns="5832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grpSp>
        <p:nvGrpSpPr>
          <p:cNvPr id="4097" name="Group 33"/>
          <p:cNvGrpSpPr/>
          <p:nvPr/>
        </p:nvGrpSpPr>
        <p:grpSpPr>
          <a:xfrm>
            <a:off x="1136049" y="2603713"/>
            <a:ext cx="461600" cy="2987375"/>
            <a:chOff x="1117321" y="3049081"/>
            <a:chExt cx="461600" cy="2987375"/>
          </a:xfrm>
        </p:grpSpPr>
        <p:sp>
          <p:nvSpPr>
            <p:cNvPr id="20" name="Volný tvar 19"/>
            <p:cNvSpPr/>
            <p:nvPr/>
          </p:nvSpPr>
          <p:spPr>
            <a:xfrm>
              <a:off x="1117321"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5</a:t>
              </a:r>
              <a:endParaRPr lang="cs-CZ" sz="2800" i="0" u="none" strike="noStrike" baseline="-25000" dirty="0">
                <a:ln>
                  <a:noFill/>
                </a:ln>
                <a:latin typeface="Times New Roman" pitchFamily="18"/>
                <a:ea typeface="Lucida Sans Unicode" pitchFamily="2"/>
                <a:cs typeface="Tahoma" pitchFamily="2"/>
              </a:endParaRPr>
            </a:p>
          </p:txBody>
        </p:sp>
        <p:sp>
          <p:nvSpPr>
            <p:cNvPr id="21" name="Přímá spojovací čára 20"/>
            <p:cNvSpPr/>
            <p:nvPr/>
          </p:nvSpPr>
          <p:spPr>
            <a:xfrm flipV="1">
              <a:off x="1277881" y="3049081"/>
              <a:ext cx="0" cy="2408760"/>
            </a:xfrm>
            <a:prstGeom prst="line">
              <a:avLst/>
            </a:prstGeom>
            <a:noFill/>
            <a:ln w="28575">
              <a:solidFill>
                <a:schemeClr val="tx1"/>
              </a:solidFill>
              <a:prstDash val="sysDot"/>
              <a:miter/>
              <a:tailEnd type="arrow"/>
            </a:ln>
          </p:spPr>
          <p:txBody>
            <a:bodyPr vert="horz" wrap="square" lIns="101520" tIns="58320" rIns="101520" bIns="58320" anchor="t"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grpSp>
        <p:nvGrpSpPr>
          <p:cNvPr id="4098" name="Group 37"/>
          <p:cNvGrpSpPr/>
          <p:nvPr/>
        </p:nvGrpSpPr>
        <p:grpSpPr>
          <a:xfrm>
            <a:off x="3725169" y="3056233"/>
            <a:ext cx="461600" cy="2534855"/>
            <a:chOff x="3706441" y="3501601"/>
            <a:chExt cx="461600" cy="2534855"/>
          </a:xfrm>
        </p:grpSpPr>
        <p:sp>
          <p:nvSpPr>
            <p:cNvPr id="22" name="Volný tvar 21"/>
            <p:cNvSpPr/>
            <p:nvPr/>
          </p:nvSpPr>
          <p:spPr>
            <a:xfrm>
              <a:off x="3706441" y="5534161"/>
              <a:ext cx="461600" cy="50229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360" tIns="44280" rIns="90360" bIns="44280" anchor="t"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r>
                <a:rPr lang="en-US" sz="2800" i="1" u="none" strike="noStrike" dirty="0" smtClean="0">
                  <a:ln>
                    <a:noFill/>
                  </a:ln>
                  <a:latin typeface="Times New Roman" pitchFamily="18" charset="0"/>
                  <a:ea typeface="Lucida Sans Unicode" pitchFamily="2"/>
                  <a:cs typeface="Times New Roman" pitchFamily="18" charset="0"/>
                </a:rPr>
                <a:t>x</a:t>
              </a:r>
              <a:r>
                <a:rPr lang="cs-CZ" sz="2800" i="0" u="none" strike="noStrike" baseline="-25000" dirty="0" smtClean="0">
                  <a:ln>
                    <a:noFill/>
                  </a:ln>
                  <a:latin typeface="Times New Roman" pitchFamily="18"/>
                  <a:ea typeface="Lucida Sans Unicode" pitchFamily="2"/>
                  <a:cs typeface="Tahoma" pitchFamily="2"/>
                </a:rPr>
                <a:t>6</a:t>
              </a:r>
              <a:endParaRPr lang="cs-CZ" sz="2800" i="0" u="none" strike="noStrike" baseline="-25000" dirty="0">
                <a:ln>
                  <a:noFill/>
                </a:ln>
                <a:latin typeface="Times New Roman" pitchFamily="18"/>
                <a:ea typeface="Lucida Sans Unicode" pitchFamily="2"/>
                <a:cs typeface="Tahoma" pitchFamily="2"/>
              </a:endParaRPr>
            </a:p>
          </p:txBody>
        </p:sp>
        <p:sp>
          <p:nvSpPr>
            <p:cNvPr id="23" name="Přímá spojovací čára 22"/>
            <p:cNvSpPr/>
            <p:nvPr/>
          </p:nvSpPr>
          <p:spPr>
            <a:xfrm flipV="1">
              <a:off x="3867001" y="3501601"/>
              <a:ext cx="0" cy="1956600"/>
            </a:xfrm>
            <a:prstGeom prst="line">
              <a:avLst/>
            </a:prstGeom>
            <a:noFill/>
            <a:ln w="28575">
              <a:solidFill>
                <a:schemeClr val="tx1"/>
              </a:solidFill>
              <a:prstDash val="sysDot"/>
              <a:miter/>
              <a:tailEnd type="arrow"/>
            </a:ln>
          </p:spPr>
          <p:txBody>
            <a:bodyPr vert="horz" wrap="square" lIns="101520" tIns="58320" rIns="101520" bIns="5832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2400" b="0" i="0" u="none" strike="noStrike">
                <a:ln>
                  <a:noFill/>
                </a:ln>
                <a:latin typeface="Times New Roman" pitchFamily="18"/>
                <a:ea typeface="Lucida Sans Unicode" pitchFamily="2"/>
                <a:cs typeface="Tahoma" pitchFamily="2"/>
              </a:endParaRPr>
            </a:p>
          </p:txBody>
        </p:sp>
      </p:grpSp>
      <p:graphicFrame>
        <p:nvGraphicFramePr>
          <p:cNvPr id="26" name="Objekt 25"/>
          <p:cNvGraphicFramePr>
            <a:graphicFrameLocks noChangeAspect="1"/>
          </p:cNvGraphicFramePr>
          <p:nvPr>
            <p:extLst>
              <p:ext uri="{D42A27DB-BD31-4B8C-83A1-F6EECF244321}">
                <p14:modId xmlns:p14="http://schemas.microsoft.com/office/powerpoint/2010/main" val="2976486910"/>
              </p:ext>
            </p:extLst>
          </p:nvPr>
        </p:nvGraphicFramePr>
        <p:xfrm>
          <a:off x="5954713" y="2551113"/>
          <a:ext cx="1749425" cy="612775"/>
        </p:xfrm>
        <a:graphic>
          <a:graphicData uri="http://schemas.openxmlformats.org/presentationml/2006/ole">
            <mc:AlternateContent xmlns:mc="http://schemas.openxmlformats.org/markup-compatibility/2006">
              <mc:Choice xmlns:v="urn:schemas-microsoft-com:vml" Requires="v">
                <p:oleObj spid="_x0000_s6497" name="Rovnice" r:id="rId4" imgW="799920" imgH="279360" progId="Equation.3">
                  <p:embed/>
                </p:oleObj>
              </mc:Choice>
              <mc:Fallback>
                <p:oleObj name="Rovnice" r:id="rId4" imgW="799920" imgH="27936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5954713" y="2551113"/>
                        <a:ext cx="1749425" cy="6127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1277206310"/>
              </p:ext>
            </p:extLst>
          </p:nvPr>
        </p:nvGraphicFramePr>
        <p:xfrm>
          <a:off x="5073650" y="3910013"/>
          <a:ext cx="4043363" cy="976312"/>
        </p:xfrm>
        <a:graphic>
          <a:graphicData uri="http://schemas.openxmlformats.org/presentationml/2006/ole">
            <mc:AlternateContent xmlns:mc="http://schemas.openxmlformats.org/markup-compatibility/2006">
              <mc:Choice xmlns:v="urn:schemas-microsoft-com:vml" Requires="v">
                <p:oleObj spid="_x0000_s6498" name="Rovnice" r:id="rId6" imgW="1841400" imgH="444240" progId="Equation.3">
                  <p:embed/>
                </p:oleObj>
              </mc:Choice>
              <mc:Fallback>
                <p:oleObj name="Rovnice" r:id="rId6" imgW="1841400" imgH="444240" progId="Equation.3">
                  <p:embed/>
                  <p:pic>
                    <p:nvPicPr>
                      <p:cNvPr id="0" name="Picture 3"/>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5073650" y="3910013"/>
                        <a:ext cx="4043363" cy="97631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28" name="TextovéPole 27"/>
          <p:cNvSpPr txBox="1"/>
          <p:nvPr/>
        </p:nvSpPr>
        <p:spPr>
          <a:xfrm>
            <a:off x="5091823" y="1944251"/>
            <a:ext cx="1364476" cy="461665"/>
          </a:xfrm>
          <a:prstGeom prst="rect">
            <a:avLst/>
          </a:prstGeom>
          <a:noFill/>
        </p:spPr>
        <p:txBody>
          <a:bodyPr wrap="none" rtlCol="0">
            <a:spAutoFit/>
          </a:bodyPr>
          <a:lstStyle/>
          <a:p>
            <a:r>
              <a:rPr lang="en-US" sz="2400" dirty="0" smtClean="0">
                <a:solidFill>
                  <a:schemeClr val="tx2"/>
                </a:solidFill>
                <a:latin typeface="+mj-lt"/>
              </a:rPr>
              <a:t>Integra</a:t>
            </a:r>
            <a:r>
              <a:rPr lang="cs-CZ" sz="2400" dirty="0" smtClean="0">
                <a:solidFill>
                  <a:schemeClr val="tx2"/>
                </a:solidFill>
                <a:latin typeface="+mj-lt"/>
              </a:rPr>
              <a:t>l</a:t>
            </a:r>
            <a:r>
              <a:rPr lang="en-US" sz="2400" dirty="0" smtClean="0">
                <a:solidFill>
                  <a:schemeClr val="tx2"/>
                </a:solidFill>
                <a:latin typeface="+mj-lt"/>
              </a:rPr>
              <a:t>:</a:t>
            </a:r>
            <a:endParaRPr lang="en-US" sz="2400" dirty="0">
              <a:solidFill>
                <a:schemeClr val="tx2"/>
              </a:solidFill>
              <a:latin typeface="+mj-lt"/>
            </a:endParaRPr>
          </a:p>
        </p:txBody>
      </p:sp>
      <p:sp>
        <p:nvSpPr>
          <p:cNvPr id="29" name="TextovéPole 28"/>
          <p:cNvSpPr txBox="1"/>
          <p:nvPr/>
        </p:nvSpPr>
        <p:spPr>
          <a:xfrm>
            <a:off x="5091823" y="3327375"/>
            <a:ext cx="3743332" cy="461665"/>
          </a:xfrm>
          <a:prstGeom prst="rect">
            <a:avLst/>
          </a:prstGeom>
          <a:noFill/>
        </p:spPr>
        <p:txBody>
          <a:bodyPr wrap="none" rtlCol="0">
            <a:spAutoFit/>
          </a:bodyPr>
          <a:lstStyle/>
          <a:p>
            <a:r>
              <a:rPr lang="en-US" sz="2400" dirty="0" smtClean="0">
                <a:solidFill>
                  <a:schemeClr val="tx2"/>
                </a:solidFill>
                <a:latin typeface="+mj-lt"/>
              </a:rPr>
              <a:t>Monte Carlo estimate</a:t>
            </a:r>
            <a:r>
              <a:rPr lang="cs-CZ" sz="2400" dirty="0" smtClean="0">
                <a:solidFill>
                  <a:schemeClr val="tx2"/>
                </a:solidFill>
                <a:latin typeface="+mj-lt"/>
              </a:rPr>
              <a:t> </a:t>
            </a:r>
            <a:r>
              <a:rPr lang="en-US" sz="2400" dirty="0" smtClean="0">
                <a:solidFill>
                  <a:schemeClr val="tx2"/>
                </a:solidFill>
                <a:latin typeface="+mj-lt"/>
              </a:rPr>
              <a:t>of </a:t>
            </a:r>
            <a:r>
              <a:rPr lang="cs-CZ" sz="2400" i="1" dirty="0" smtClean="0">
                <a:solidFill>
                  <a:schemeClr val="tx2"/>
                </a:solidFill>
                <a:latin typeface="+mj-lt"/>
              </a:rPr>
              <a:t>I</a:t>
            </a:r>
            <a:r>
              <a:rPr lang="cs-CZ" sz="2400" dirty="0" smtClean="0">
                <a:solidFill>
                  <a:schemeClr val="tx2"/>
                </a:solidFill>
                <a:latin typeface="+mj-lt"/>
              </a:rPr>
              <a:t>:</a:t>
            </a:r>
            <a:endParaRPr lang="en-US" sz="2400" dirty="0">
              <a:solidFill>
                <a:schemeClr val="tx2"/>
              </a:solidFill>
              <a:latin typeface="+mj-lt"/>
            </a:endParaRPr>
          </a:p>
        </p:txBody>
      </p:sp>
      <p:sp>
        <p:nvSpPr>
          <p:cNvPr id="30" name="TextovéPole 29"/>
          <p:cNvSpPr txBox="1"/>
          <p:nvPr/>
        </p:nvSpPr>
        <p:spPr>
          <a:xfrm>
            <a:off x="5094784" y="5157192"/>
            <a:ext cx="3086101" cy="461665"/>
          </a:xfrm>
          <a:prstGeom prst="rect">
            <a:avLst/>
          </a:prstGeom>
          <a:noFill/>
        </p:spPr>
        <p:txBody>
          <a:bodyPr wrap="none" rtlCol="0">
            <a:spAutoFit/>
          </a:bodyPr>
          <a:lstStyle/>
          <a:p>
            <a:r>
              <a:rPr lang="en-US" sz="2400" dirty="0" smtClean="0">
                <a:solidFill>
                  <a:schemeClr val="tx2"/>
                </a:solidFill>
                <a:latin typeface="+mj-lt"/>
              </a:rPr>
              <a:t>Correct </a:t>
            </a:r>
            <a:r>
              <a:rPr lang="cs-CZ" sz="2400" dirty="0" smtClean="0">
                <a:solidFill>
                  <a:schemeClr val="tx2"/>
                </a:solidFill>
                <a:latin typeface="+mj-lt"/>
              </a:rPr>
              <a:t>„</a:t>
            </a:r>
            <a:r>
              <a:rPr lang="en-US" sz="2400" dirty="0" smtClean="0">
                <a:solidFill>
                  <a:schemeClr val="tx2"/>
                </a:solidFill>
                <a:latin typeface="+mj-lt"/>
              </a:rPr>
              <a:t>on average</a:t>
            </a:r>
            <a:r>
              <a:rPr lang="cs-CZ" sz="2400" dirty="0" smtClean="0">
                <a:solidFill>
                  <a:schemeClr val="tx2"/>
                </a:solidFill>
                <a:latin typeface="+mj-lt"/>
              </a:rPr>
              <a:t>“:</a:t>
            </a:r>
            <a:endParaRPr lang="en-US" sz="2400" dirty="0">
              <a:solidFill>
                <a:schemeClr val="tx2"/>
              </a:solidFill>
              <a:latin typeface="+mj-lt"/>
            </a:endParaRPr>
          </a:p>
        </p:txBody>
      </p:sp>
      <p:graphicFrame>
        <p:nvGraphicFramePr>
          <p:cNvPr id="249860" name="Object 4"/>
          <p:cNvGraphicFramePr>
            <a:graphicFrameLocks noChangeAspect="1"/>
          </p:cNvGraphicFramePr>
          <p:nvPr>
            <p:extLst>
              <p:ext uri="{D42A27DB-BD31-4B8C-83A1-F6EECF244321}">
                <p14:modId xmlns:p14="http://schemas.microsoft.com/office/powerpoint/2010/main" val="3000751037"/>
              </p:ext>
            </p:extLst>
          </p:nvPr>
        </p:nvGraphicFramePr>
        <p:xfrm>
          <a:off x="6156176" y="5778500"/>
          <a:ext cx="1420813" cy="558800"/>
        </p:xfrm>
        <a:graphic>
          <a:graphicData uri="http://schemas.openxmlformats.org/presentationml/2006/ole">
            <mc:AlternateContent xmlns:mc="http://schemas.openxmlformats.org/markup-compatibility/2006">
              <mc:Choice xmlns:v="urn:schemas-microsoft-com:vml" Requires="v">
                <p:oleObj spid="_x0000_s6499" name="Equation" r:id="rId8" imgW="647419" imgH="253890" progId="Equation.3">
                  <p:embed/>
                </p:oleObj>
              </mc:Choice>
              <mc:Fallback>
                <p:oleObj name="Equation" r:id="rId8" imgW="647419" imgH="253890" progId="Equation.3">
                  <p:embed/>
                  <p:pic>
                    <p:nvPicPr>
                      <p:cNvPr id="0" name="Picture 4"/>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6156176" y="5778500"/>
                        <a:ext cx="1420813" cy="5588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37" name="Zástupný symbol pro číslo snímku 36"/>
          <p:cNvSpPr>
            <a:spLocks noGrp="1"/>
          </p:cNvSpPr>
          <p:nvPr>
            <p:ph type="sldNum" sz="quarter" idx="12"/>
          </p:nvPr>
        </p:nvSpPr>
        <p:spPr/>
        <p:txBody>
          <a:bodyPr/>
          <a:lstStyle/>
          <a:p>
            <a:pPr>
              <a:defRPr/>
            </a:pPr>
            <a:fld id="{81494967-73EE-4A75-A827-47B02327E019}" type="slidenum">
              <a:rPr lang="en-US" altLang="en-US" smtClean="0"/>
              <a:pPr>
                <a:defRPr/>
              </a:pPr>
              <a:t>12</a:t>
            </a:fld>
            <a:endParaRPr lang="en-US" altLang="en-US"/>
          </a:p>
        </p:txBody>
      </p:sp>
      <p:sp>
        <p:nvSpPr>
          <p:cNvPr id="40" name="Zástupný symbol pro zápatí 39"/>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392912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4096"/>
                                        </p:tgtEl>
                                        <p:attrNameLst>
                                          <p:attrName>style.visibility</p:attrName>
                                        </p:attrNameLst>
                                      </p:cBhvr>
                                      <p:to>
                                        <p:strVal val="visible"/>
                                      </p:to>
                                    </p:set>
                                    <p:animEffect transition="in" filter="fade">
                                      <p:cBhvr>
                                        <p:cTn id="24" dur="500"/>
                                        <p:tgtEl>
                                          <p:spTgt spid="4096"/>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097"/>
                                        </p:tgtEl>
                                        <p:attrNameLst>
                                          <p:attrName>style.visibility</p:attrName>
                                        </p:attrNameLst>
                                      </p:cBhvr>
                                      <p:to>
                                        <p:strVal val="visible"/>
                                      </p:to>
                                    </p:set>
                                    <p:animEffect transition="in" filter="fade">
                                      <p:cBhvr>
                                        <p:cTn id="28" dur="500"/>
                                        <p:tgtEl>
                                          <p:spTgt spid="4097"/>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098"/>
                                        </p:tgtEl>
                                        <p:attrNameLst>
                                          <p:attrName>style.visibility</p:attrName>
                                        </p:attrNameLst>
                                      </p:cBhvr>
                                      <p:to>
                                        <p:strVal val="visible"/>
                                      </p:to>
                                    </p:set>
                                    <p:animEffect transition="in" filter="fade">
                                      <p:cBhvr>
                                        <p:cTn id="32" dur="500"/>
                                        <p:tgtEl>
                                          <p:spTgt spid="40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4099"/>
                                        </p:tgtEl>
                                        <p:attrNameLst>
                                          <p:attrName>style.visibility</p:attrName>
                                        </p:attrNameLst>
                                      </p:cBhvr>
                                      <p:to>
                                        <p:strVal val="visible"/>
                                      </p:to>
                                    </p:set>
                                    <p:animEffect transition="in" filter="fade">
                                      <p:cBhvr>
                                        <p:cTn id="40" dur="500"/>
                                        <p:tgtEl>
                                          <p:spTgt spid="409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nodeType="withEffect">
                                  <p:stCondLst>
                                    <p:cond delay="0"/>
                                  </p:stCondLst>
                                  <p:childTnLst>
                                    <p:set>
                                      <p:cBhvr>
                                        <p:cTn id="47" dur="1" fill="hold">
                                          <p:stCondLst>
                                            <p:cond delay="0"/>
                                          </p:stCondLst>
                                        </p:cTn>
                                        <p:tgtEl>
                                          <p:spTgt spid="249860"/>
                                        </p:tgtEl>
                                        <p:attrNameLst>
                                          <p:attrName>style.visibility</p:attrName>
                                        </p:attrNameLst>
                                      </p:cBhvr>
                                      <p:to>
                                        <p:strVal val="visible"/>
                                      </p:to>
                                    </p:set>
                                    <p:animEffect transition="in" filter="fade">
                                      <p:cBhvr>
                                        <p:cTn id="48"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MC evaluation of the path integral</a:t>
            </a:r>
            <a:endParaRPr lang="en-US" dirty="0"/>
          </a:p>
        </p:txBody>
      </p:sp>
      <p:sp>
        <p:nvSpPr>
          <p:cNvPr id="3" name="Zástupný symbol pro obsah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Sample path </a:t>
            </a:r>
            <a:r>
              <a:rPr lang="en-US" b="1" dirty="0" smtClean="0"/>
              <a:t>  </a:t>
            </a:r>
            <a:r>
              <a:rPr lang="en-US" dirty="0" smtClean="0"/>
              <a:t>  from some distribution with PDF</a:t>
            </a:r>
          </a:p>
          <a:p>
            <a:endParaRPr lang="en-US" dirty="0" smtClean="0"/>
          </a:p>
          <a:p>
            <a:r>
              <a:rPr lang="en-US" dirty="0" smtClean="0"/>
              <a:t>Evaluate the probability density</a:t>
            </a:r>
          </a:p>
          <a:p>
            <a:endParaRPr lang="en-US" dirty="0" smtClean="0"/>
          </a:p>
          <a:p>
            <a:r>
              <a:rPr lang="en-US" dirty="0" smtClean="0"/>
              <a:t>Evaluate the integrand</a:t>
            </a:r>
          </a:p>
          <a:p>
            <a:pPr lvl="1"/>
            <a:endParaRPr lang="en-US" dirty="0" smtClean="0"/>
          </a:p>
        </p:txBody>
      </p:sp>
      <p:sp>
        <p:nvSpPr>
          <p:cNvPr id="5" name="TextBox 19"/>
          <p:cNvSpPr txBox="1"/>
          <p:nvPr/>
        </p:nvSpPr>
        <p:spPr>
          <a:xfrm>
            <a:off x="4713172" y="4820959"/>
            <a:ext cx="792088" cy="1200329"/>
          </a:xfrm>
          <a:prstGeom prst="rect">
            <a:avLst/>
          </a:prstGeom>
          <a:noFill/>
        </p:spPr>
        <p:txBody>
          <a:bodyPr wrap="square" rtlCol="0">
            <a:spAutoFit/>
          </a:bodyPr>
          <a:lstStyle/>
          <a:p>
            <a:r>
              <a:rPr lang="en-US" sz="7200" b="1" dirty="0" smtClean="0">
                <a:solidFill>
                  <a:schemeClr val="accent1"/>
                </a:solidFill>
                <a:latin typeface="+mn-lt"/>
                <a:sym typeface="Wingdings"/>
              </a:rPr>
              <a:t></a:t>
            </a:r>
            <a:endParaRPr lang="en-US" sz="7200" b="1" dirty="0" smtClean="0">
              <a:solidFill>
                <a:schemeClr val="accent1"/>
              </a:solidFill>
              <a:latin typeface="+mn-lt"/>
            </a:endParaRPr>
          </a:p>
        </p:txBody>
      </p:sp>
      <p:sp>
        <p:nvSpPr>
          <p:cNvPr id="6" name="TextBox 19"/>
          <p:cNvSpPr txBox="1"/>
          <p:nvPr/>
        </p:nvSpPr>
        <p:spPr>
          <a:xfrm>
            <a:off x="8210500" y="2996952"/>
            <a:ext cx="504056" cy="1107996"/>
          </a:xfrm>
          <a:prstGeom prst="rect">
            <a:avLst/>
          </a:prstGeom>
          <a:noFill/>
        </p:spPr>
        <p:txBody>
          <a:bodyPr wrap="square" rtlCol="0">
            <a:spAutoFit/>
          </a:bodyPr>
          <a:lstStyle/>
          <a:p>
            <a:r>
              <a:rPr lang="en-US" sz="6600" b="1" dirty="0" smtClean="0">
                <a:solidFill>
                  <a:schemeClr val="accent2"/>
                </a:solidFill>
                <a:latin typeface="+mn-lt"/>
                <a:sym typeface="Wingdings"/>
              </a:rPr>
              <a:t>?</a:t>
            </a:r>
            <a:endParaRPr lang="en-US" sz="6600" b="1" dirty="0" smtClean="0">
              <a:solidFill>
                <a:schemeClr val="accent2"/>
              </a:solidFill>
              <a:latin typeface="+mn-lt"/>
            </a:endParaRPr>
          </a:p>
        </p:txBody>
      </p:sp>
      <p:sp>
        <p:nvSpPr>
          <p:cNvPr id="7" name="TextBox 19"/>
          <p:cNvSpPr txBox="1"/>
          <p:nvPr/>
        </p:nvSpPr>
        <p:spPr>
          <a:xfrm>
            <a:off x="5906244" y="3886130"/>
            <a:ext cx="504056" cy="1107996"/>
          </a:xfrm>
          <a:prstGeom prst="rect">
            <a:avLst/>
          </a:prstGeom>
          <a:noFill/>
        </p:spPr>
        <p:txBody>
          <a:bodyPr wrap="square" rtlCol="0">
            <a:spAutoFit/>
          </a:bodyPr>
          <a:lstStyle/>
          <a:p>
            <a:r>
              <a:rPr lang="en-US" sz="6600" b="1" dirty="0" smtClean="0">
                <a:solidFill>
                  <a:schemeClr val="accent2"/>
                </a:solidFill>
                <a:latin typeface="+mn-lt"/>
                <a:sym typeface="Wingdings"/>
              </a:rPr>
              <a:t>?</a:t>
            </a:r>
            <a:endParaRPr lang="en-US" sz="6600" b="1" dirty="0" smtClean="0">
              <a:solidFill>
                <a:schemeClr val="accent2"/>
              </a:solidFill>
              <a:latin typeface="+mn-lt"/>
            </a:endParaRPr>
          </a:p>
        </p:txBody>
      </p:sp>
      <p:graphicFrame>
        <p:nvGraphicFramePr>
          <p:cNvPr id="11" name="Object 2"/>
          <p:cNvGraphicFramePr>
            <a:graphicFrameLocks noChangeAspect="1"/>
          </p:cNvGraphicFramePr>
          <p:nvPr/>
        </p:nvGraphicFramePr>
        <p:xfrm>
          <a:off x="2602444" y="3380736"/>
          <a:ext cx="347663" cy="411162"/>
        </p:xfrm>
        <a:graphic>
          <a:graphicData uri="http://schemas.openxmlformats.org/presentationml/2006/ole">
            <mc:AlternateContent xmlns:mc="http://schemas.openxmlformats.org/markup-compatibility/2006">
              <mc:Choice xmlns:v="urn:schemas-microsoft-com:vml" Requires="v">
                <p:oleObj spid="_x0000_s46785" name="Rovnice" r:id="rId4" imgW="139680" imgH="164880" progId="Equation.3">
                  <p:embed/>
                </p:oleObj>
              </mc:Choice>
              <mc:Fallback>
                <p:oleObj name="Rovnice" r:id="rId4" imgW="139680" imgH="164880" progId="Equation.3">
                  <p:embed/>
                  <p:pic>
                    <p:nvPicPr>
                      <p:cNvPr id="0" name="Picture 3"/>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602444" y="3380736"/>
                        <a:ext cx="347663" cy="411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12" name="Object 2"/>
          <p:cNvGraphicFramePr>
            <a:graphicFrameLocks noChangeAspect="1"/>
          </p:cNvGraphicFramePr>
          <p:nvPr/>
        </p:nvGraphicFramePr>
        <p:xfrm>
          <a:off x="7402513" y="3336925"/>
          <a:ext cx="855662" cy="508000"/>
        </p:xfrm>
        <a:graphic>
          <a:graphicData uri="http://schemas.openxmlformats.org/presentationml/2006/ole">
            <mc:AlternateContent xmlns:mc="http://schemas.openxmlformats.org/markup-compatibility/2006">
              <mc:Choice xmlns:v="urn:schemas-microsoft-com:vml" Requires="v">
                <p:oleObj spid="_x0000_s46786" name="Rovnice" r:id="rId6" imgW="342720" imgH="203040" progId="Equation.3">
                  <p:embed/>
                </p:oleObj>
              </mc:Choice>
              <mc:Fallback>
                <p:oleObj name="Rovnice" r:id="rId6" imgW="342720" imgH="203040" progId="Equation.3">
                  <p:embed/>
                  <p:pic>
                    <p:nvPicPr>
                      <p:cNvPr id="0" name="Picture 4"/>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7402513" y="3336925"/>
                        <a:ext cx="855662" cy="508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6085" name="Object 5"/>
          <p:cNvGraphicFramePr>
            <a:graphicFrameLocks noChangeAspect="1"/>
          </p:cNvGraphicFramePr>
          <p:nvPr/>
        </p:nvGraphicFramePr>
        <p:xfrm>
          <a:off x="5148263" y="4221163"/>
          <a:ext cx="855662" cy="508000"/>
        </p:xfrm>
        <a:graphic>
          <a:graphicData uri="http://schemas.openxmlformats.org/presentationml/2006/ole">
            <mc:AlternateContent xmlns:mc="http://schemas.openxmlformats.org/markup-compatibility/2006">
              <mc:Choice xmlns:v="urn:schemas-microsoft-com:vml" Requires="v">
                <p:oleObj spid="_x0000_s46787" name="Rovnice" r:id="rId8" imgW="342720" imgH="203040" progId="Equation.3">
                  <p:embed/>
                </p:oleObj>
              </mc:Choice>
              <mc:Fallback>
                <p:oleObj name="Rovnice" r:id="rId8" imgW="342720" imgH="203040" progId="Equation.3">
                  <p:embed/>
                  <p:pic>
                    <p:nvPicPr>
                      <p:cNvPr id="0" name="Picture 5"/>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5148263" y="4221163"/>
                        <a:ext cx="855662" cy="508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6086" name="Object 6"/>
          <p:cNvGraphicFramePr>
            <a:graphicFrameLocks noChangeAspect="1"/>
          </p:cNvGraphicFramePr>
          <p:nvPr/>
        </p:nvGraphicFramePr>
        <p:xfrm>
          <a:off x="3886200" y="5073650"/>
          <a:ext cx="949325" cy="603250"/>
        </p:xfrm>
        <a:graphic>
          <a:graphicData uri="http://schemas.openxmlformats.org/presentationml/2006/ole">
            <mc:AlternateContent xmlns:mc="http://schemas.openxmlformats.org/markup-compatibility/2006">
              <mc:Choice xmlns:v="urn:schemas-microsoft-com:vml" Requires="v">
                <p:oleObj spid="_x0000_s46788" name="Rovnice" r:id="rId10" imgW="380880" imgH="241200" progId="Equation.3">
                  <p:embed/>
                </p:oleObj>
              </mc:Choice>
              <mc:Fallback>
                <p:oleObj name="Rovnice" r:id="rId10" imgW="380880" imgH="241200" progId="Equation.3">
                  <p:embed/>
                  <p:pic>
                    <p:nvPicPr>
                      <p:cNvPr id="0" name="Picture 6"/>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3886200" y="5073650"/>
                        <a:ext cx="949325" cy="6032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15" name="Obdélník 14"/>
          <p:cNvSpPr/>
          <p:nvPr/>
        </p:nvSpPr>
        <p:spPr>
          <a:xfrm>
            <a:off x="971600" y="1844824"/>
            <a:ext cx="3240360" cy="864096"/>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ovéPole 15"/>
          <p:cNvSpPr txBox="1"/>
          <p:nvPr/>
        </p:nvSpPr>
        <p:spPr>
          <a:xfrm>
            <a:off x="611560" y="1196752"/>
            <a:ext cx="2239716" cy="461665"/>
          </a:xfrm>
          <a:prstGeom prst="rect">
            <a:avLst/>
          </a:prstGeom>
          <a:noFill/>
        </p:spPr>
        <p:txBody>
          <a:bodyPr wrap="none" rtlCol="0">
            <a:spAutoFit/>
          </a:bodyPr>
          <a:lstStyle/>
          <a:p>
            <a:r>
              <a:rPr lang="en-US" sz="2400" b="1" dirty="0" smtClean="0">
                <a:solidFill>
                  <a:schemeClr val="tx2"/>
                </a:solidFill>
                <a:latin typeface="+mn-lt"/>
              </a:rPr>
              <a:t>Path integral</a:t>
            </a:r>
            <a:endParaRPr lang="cs-CZ" sz="2400" b="1" dirty="0" smtClean="0">
              <a:solidFill>
                <a:schemeClr val="tx2"/>
              </a:solidFill>
              <a:latin typeface="+mn-lt"/>
            </a:endParaRPr>
          </a:p>
        </p:txBody>
      </p:sp>
      <p:graphicFrame>
        <p:nvGraphicFramePr>
          <p:cNvPr id="17" name="Object 4"/>
          <p:cNvGraphicFramePr>
            <a:graphicFrameLocks noChangeAspect="1"/>
          </p:cNvGraphicFramePr>
          <p:nvPr/>
        </p:nvGraphicFramePr>
        <p:xfrm>
          <a:off x="1043608" y="1916832"/>
          <a:ext cx="3081338" cy="730250"/>
        </p:xfrm>
        <a:graphic>
          <a:graphicData uri="http://schemas.openxmlformats.org/presentationml/2006/ole">
            <mc:AlternateContent xmlns:mc="http://schemas.openxmlformats.org/markup-compatibility/2006">
              <mc:Choice xmlns:v="urn:schemas-microsoft-com:vml" Requires="v">
                <p:oleObj spid="_x0000_s46789" name="Rovnice" r:id="rId12" imgW="1206500" imgH="292100" progId="Equation.3">
                  <p:embed/>
                </p:oleObj>
              </mc:Choice>
              <mc:Fallback>
                <p:oleObj name="Rovnice" r:id="rId12" imgW="1206500" imgH="292100" progId="Equation.3">
                  <p:embed/>
                  <p:pic>
                    <p:nvPicPr>
                      <p:cNvPr id="0" name="Picture 7"/>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1043608" y="1916832"/>
                        <a:ext cx="3081338" cy="73025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nvGrpSpPr>
          <p:cNvPr id="24" name="Skupina 23"/>
          <p:cNvGrpSpPr/>
          <p:nvPr/>
        </p:nvGrpSpPr>
        <p:grpSpPr>
          <a:xfrm>
            <a:off x="5220072" y="1196752"/>
            <a:ext cx="2880320" cy="1728192"/>
            <a:chOff x="5220072" y="1052736"/>
            <a:chExt cx="2880320" cy="1728192"/>
          </a:xfrm>
        </p:grpSpPr>
        <p:grpSp>
          <p:nvGrpSpPr>
            <p:cNvPr id="25" name="Skupina 4"/>
            <p:cNvGrpSpPr/>
            <p:nvPr/>
          </p:nvGrpSpPr>
          <p:grpSpPr>
            <a:xfrm>
              <a:off x="5868144" y="1628800"/>
              <a:ext cx="2232248" cy="1152128"/>
              <a:chOff x="1331640" y="1412776"/>
              <a:chExt cx="2232248" cy="1152128"/>
            </a:xfrm>
          </p:grpSpPr>
          <p:graphicFrame>
            <p:nvGraphicFramePr>
              <p:cNvPr id="31" name="Object 2"/>
              <p:cNvGraphicFramePr>
                <a:graphicFrameLocks noChangeAspect="1"/>
              </p:cNvGraphicFramePr>
              <p:nvPr/>
            </p:nvGraphicFramePr>
            <p:xfrm>
              <a:off x="1331640" y="1412776"/>
              <a:ext cx="1998662" cy="1109662"/>
            </p:xfrm>
            <a:graphic>
              <a:graphicData uri="http://schemas.openxmlformats.org/presentationml/2006/ole">
                <mc:AlternateContent xmlns:mc="http://schemas.openxmlformats.org/markup-compatibility/2006">
                  <mc:Choice xmlns:v="urn:schemas-microsoft-com:vml" Requires="v">
                    <p:oleObj spid="_x0000_s46790" name="Rovnice" r:id="rId14" imgW="799920" imgH="444240" progId="Equation.3">
                      <p:embed/>
                    </p:oleObj>
                  </mc:Choice>
                  <mc:Fallback>
                    <p:oleObj name="Rovnice" r:id="rId14" imgW="799920" imgH="444240" progId="Equation.3">
                      <p:embed/>
                      <p:pic>
                        <p:nvPicPr>
                          <p:cNvPr id="0" name="Picture 8"/>
                          <p:cNvPicPr>
                            <a:picLocks noChangeAspect="1" noChangeArrowheads="1"/>
                          </p:cNvPicPr>
                          <p:nvPr/>
                        </p:nvPicPr>
                        <p:blipFill>
                          <a:blip r:embed="rId15">
                            <a:lum bright="20000"/>
                            <a:extLst>
                              <a:ext uri="{28A0092B-C50C-407E-A947-70E740481C1C}">
                                <a14:useLocalDpi xmlns:a14="http://schemas.microsoft.com/office/drawing/2010/main" val="0"/>
                              </a:ext>
                            </a:extLst>
                          </a:blip>
                          <a:srcRect/>
                          <a:stretch>
                            <a:fillRect/>
                          </a:stretch>
                        </p:blipFill>
                        <p:spPr bwMode="auto">
                          <a:xfrm>
                            <a:off x="1331640" y="1412776"/>
                            <a:ext cx="1998662" cy="11096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32" name="Obdélník 31"/>
              <p:cNvSpPr/>
              <p:nvPr/>
            </p:nvSpPr>
            <p:spPr>
              <a:xfrm>
                <a:off x="1331640" y="1412776"/>
                <a:ext cx="2232248" cy="1152128"/>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ovéPole 25"/>
            <p:cNvSpPr txBox="1"/>
            <p:nvPr/>
          </p:nvSpPr>
          <p:spPr>
            <a:xfrm>
              <a:off x="5220072" y="1052736"/>
              <a:ext cx="2335896" cy="461665"/>
            </a:xfrm>
            <a:prstGeom prst="rect">
              <a:avLst/>
            </a:prstGeom>
            <a:noFill/>
          </p:spPr>
          <p:txBody>
            <a:bodyPr wrap="none" rtlCol="0">
              <a:spAutoFit/>
            </a:bodyPr>
            <a:lstStyle/>
            <a:p>
              <a:r>
                <a:rPr lang="en-US" sz="2400" b="1" dirty="0" smtClean="0">
                  <a:solidFill>
                    <a:schemeClr val="tx2"/>
                  </a:solidFill>
                  <a:latin typeface="+mn-lt"/>
                </a:rPr>
                <a:t>MC estimator</a:t>
              </a:r>
              <a:endParaRPr lang="cs-CZ" sz="2400" b="1" dirty="0" smtClean="0">
                <a:solidFill>
                  <a:schemeClr val="tx2"/>
                </a:solidFill>
                <a:latin typeface="+mn-lt"/>
              </a:endParaRPr>
            </a:p>
          </p:txBody>
        </p:sp>
      </p:grpSp>
      <p:sp>
        <p:nvSpPr>
          <p:cNvPr id="20" name="Zástupný symbol pro číslo snímku 19"/>
          <p:cNvSpPr>
            <a:spLocks noGrp="1"/>
          </p:cNvSpPr>
          <p:nvPr>
            <p:ph type="sldNum" sz="quarter" idx="12"/>
          </p:nvPr>
        </p:nvSpPr>
        <p:spPr/>
        <p:txBody>
          <a:bodyPr/>
          <a:lstStyle/>
          <a:p>
            <a:pPr>
              <a:defRPr/>
            </a:pPr>
            <a:fld id="{81494967-73EE-4A75-A827-47B02327E019}" type="slidenum">
              <a:rPr lang="en-US" altLang="en-US" smtClean="0"/>
              <a:pPr>
                <a:defRPr/>
              </a:pPr>
              <a:t>13</a:t>
            </a:fld>
            <a:endParaRPr lang="en-US" altLang="en-US"/>
          </a:p>
        </p:txBody>
      </p:sp>
      <p:sp>
        <p:nvSpPr>
          <p:cNvPr id="23" name="Zástupný symbol pro zápatí 22"/>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6085"/>
                                        </p:tgtEl>
                                        <p:attrNameLst>
                                          <p:attrName>style.visibility</p:attrName>
                                        </p:attrNameLst>
                                      </p:cBhvr>
                                      <p:to>
                                        <p:strVal val="visible"/>
                                      </p:to>
                                    </p:set>
                                    <p:animEffect transition="in" filter="fade">
                                      <p:cBhvr>
                                        <p:cTn id="26" dur="500"/>
                                        <p:tgtEl>
                                          <p:spTgt spid="4608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6086"/>
                                        </p:tgtEl>
                                        <p:attrNameLst>
                                          <p:attrName>style.visibility</p:attrName>
                                        </p:attrNameLst>
                                      </p:cBhvr>
                                      <p:to>
                                        <p:strVal val="visible"/>
                                      </p:to>
                                    </p:set>
                                    <p:animEffect transition="in" filter="fade">
                                      <p:cBhvr>
                                        <p:cTn id="34" dur="500"/>
                                        <p:tgtEl>
                                          <p:spTgt spid="4608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Algorithms = different path sampling techniques</a:t>
            </a:r>
            <a:endParaRPr lang="cs-CZ" dirty="0" smtClean="0"/>
          </a:p>
        </p:txBody>
      </p:sp>
      <p:sp>
        <p:nvSpPr>
          <p:cNvPr id="4" name="Title 3"/>
          <p:cNvSpPr>
            <a:spLocks noGrp="1"/>
          </p:cNvSpPr>
          <p:nvPr>
            <p:ph type="title"/>
          </p:nvPr>
        </p:nvSpPr>
        <p:spPr/>
        <p:txBody>
          <a:bodyPr/>
          <a:lstStyle/>
          <a:p>
            <a:r>
              <a:rPr lang="en-US" dirty="0" smtClean="0"/>
              <a:t>Path sampling</a:t>
            </a:r>
            <a:endParaRPr lang="cs-CZ" dirty="0"/>
          </a:p>
        </p:txBody>
      </p:sp>
      <p:sp>
        <p:nvSpPr>
          <p:cNvPr id="6" name="Zástupný symbol pro číslo snímku 5"/>
          <p:cNvSpPr>
            <a:spLocks noGrp="1"/>
          </p:cNvSpPr>
          <p:nvPr>
            <p:ph type="sldNum" sz="quarter" idx="12"/>
          </p:nvPr>
        </p:nvSpPr>
        <p:spPr/>
        <p:txBody>
          <a:bodyPr/>
          <a:lstStyle/>
          <a:p>
            <a:pPr>
              <a:defRPr/>
            </a:pPr>
            <a:fld id="{81494967-73EE-4A75-A827-47B02327E019}" type="slidenum">
              <a:rPr lang="en-US" altLang="en-US" smtClean="0"/>
              <a:pPr>
                <a:defRPr/>
              </a:pPr>
              <a:t>14</a:t>
            </a:fld>
            <a:endParaRPr lang="en-US" altLang="en-US"/>
          </a:p>
        </p:txBody>
      </p:sp>
      <p:sp>
        <p:nvSpPr>
          <p:cNvPr id="9" name="Zástupný symbol pro zápatí 8"/>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Algorithms = different path sampling techniques</a:t>
            </a:r>
            <a:endParaRPr lang="cs-CZ" dirty="0" smtClean="0"/>
          </a:p>
          <a:p>
            <a:pPr lvl="1"/>
            <a:endParaRPr lang="en-US" dirty="0" smtClean="0"/>
          </a:p>
          <a:p>
            <a:pPr lvl="1"/>
            <a:r>
              <a:rPr lang="en-US" b="1" dirty="0" smtClean="0"/>
              <a:t>Path tracing</a:t>
            </a:r>
            <a:endParaRPr lang="cs-CZ" b="1" dirty="0" smtClean="0"/>
          </a:p>
        </p:txBody>
      </p:sp>
      <p:sp>
        <p:nvSpPr>
          <p:cNvPr id="4" name="Title 3"/>
          <p:cNvSpPr>
            <a:spLocks noGrp="1"/>
          </p:cNvSpPr>
          <p:nvPr>
            <p:ph type="title"/>
          </p:nvPr>
        </p:nvSpPr>
        <p:spPr/>
        <p:txBody>
          <a:bodyPr/>
          <a:lstStyle/>
          <a:p>
            <a:r>
              <a:rPr lang="en-US" dirty="0" smtClean="0"/>
              <a:t>Path sampling</a:t>
            </a:r>
            <a:endParaRPr lang="cs-CZ" dirty="0"/>
          </a:p>
        </p:txBody>
      </p:sp>
      <p:grpSp>
        <p:nvGrpSpPr>
          <p:cNvPr id="3"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38" name="Volný tvar 37"/>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olný tvar 38"/>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olný tvar 39"/>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olný tvar 40"/>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Volný tvar 41"/>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Volný tvar 42"/>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45"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6"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7"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8"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9" name="Straight Arrow Connector 13"/>
          <p:cNvCxnSpPr/>
          <p:nvPr/>
        </p:nvCxnSpPr>
        <p:spPr>
          <a:xfrm>
            <a:off x="6915020" y="2792447"/>
            <a:ext cx="1102329" cy="1234160"/>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50"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1"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0" name="Zástupný symbol pro číslo snímku 19"/>
          <p:cNvSpPr>
            <a:spLocks noGrp="1"/>
          </p:cNvSpPr>
          <p:nvPr>
            <p:ph type="sldNum" sz="quarter" idx="12"/>
          </p:nvPr>
        </p:nvSpPr>
        <p:spPr/>
        <p:txBody>
          <a:bodyPr/>
          <a:lstStyle/>
          <a:p>
            <a:pPr>
              <a:defRPr/>
            </a:pPr>
            <a:fld id="{81494967-73EE-4A75-A827-47B02327E019}" type="slidenum">
              <a:rPr lang="en-US" altLang="en-US" smtClean="0"/>
              <a:pPr>
                <a:defRPr/>
              </a:pPr>
              <a:t>15</a:t>
            </a:fld>
            <a:endParaRPr lang="en-US" altLang="en-US"/>
          </a:p>
        </p:txBody>
      </p:sp>
      <p:sp>
        <p:nvSpPr>
          <p:cNvPr id="23" name="Zástupný symbol pro zápatí 22"/>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left)">
                                      <p:cBhvr>
                                        <p:cTn id="19" dur="500"/>
                                        <p:tgtEl>
                                          <p:spTgt spid="4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inVertical)">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0"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Algorithms = different path sampling techniques</a:t>
            </a:r>
            <a:endParaRPr lang="cs-CZ" dirty="0" smtClean="0"/>
          </a:p>
          <a:p>
            <a:pPr lvl="1"/>
            <a:endParaRPr lang="en-US" dirty="0" smtClean="0"/>
          </a:p>
          <a:p>
            <a:pPr lvl="1"/>
            <a:r>
              <a:rPr lang="en-US" b="1" dirty="0" smtClean="0"/>
              <a:t>Light tracing</a:t>
            </a:r>
            <a:endParaRPr lang="cs-CZ" b="1" dirty="0" smtClean="0"/>
          </a:p>
        </p:txBody>
      </p:sp>
      <p:sp>
        <p:nvSpPr>
          <p:cNvPr id="4" name="Title 3"/>
          <p:cNvSpPr>
            <a:spLocks noGrp="1"/>
          </p:cNvSpPr>
          <p:nvPr>
            <p:ph type="title"/>
          </p:nvPr>
        </p:nvSpPr>
        <p:spPr/>
        <p:txBody>
          <a:bodyPr/>
          <a:lstStyle/>
          <a:p>
            <a:r>
              <a:rPr lang="en-US" dirty="0" smtClean="0"/>
              <a:t>Path sampling</a:t>
            </a:r>
            <a:endParaRPr lang="cs-CZ" dirty="0"/>
          </a:p>
        </p:txBody>
      </p:sp>
      <p:grpSp>
        <p:nvGrpSpPr>
          <p:cNvPr id="37"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38" name="Volný tvar 37"/>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olný tvar 38"/>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olný tvar 39"/>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olný tvar 40"/>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Volný tvar 41"/>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Volný tvar 42"/>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45"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6"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7"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8"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9" name="Straight Arrow Connector 13"/>
          <p:cNvCxnSpPr/>
          <p:nvPr/>
        </p:nvCxnSpPr>
        <p:spPr>
          <a:xfrm>
            <a:off x="6915020" y="2792447"/>
            <a:ext cx="1102329" cy="1234160"/>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50"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1"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0" name="Zástupný symbol pro číslo snímku 19"/>
          <p:cNvSpPr>
            <a:spLocks noGrp="1"/>
          </p:cNvSpPr>
          <p:nvPr>
            <p:ph type="sldNum" sz="quarter" idx="12"/>
          </p:nvPr>
        </p:nvSpPr>
        <p:spPr/>
        <p:txBody>
          <a:bodyPr/>
          <a:lstStyle/>
          <a:p>
            <a:pPr>
              <a:defRPr/>
            </a:pPr>
            <a:fld id="{81494967-73EE-4A75-A827-47B02327E019}" type="slidenum">
              <a:rPr lang="en-US" altLang="en-US" smtClean="0"/>
              <a:pPr>
                <a:defRPr/>
              </a:pPr>
              <a:t>16</a:t>
            </a:fld>
            <a:endParaRPr lang="en-US" altLang="en-US"/>
          </a:p>
        </p:txBody>
      </p:sp>
      <p:sp>
        <p:nvSpPr>
          <p:cNvPr id="23" name="Zástupný symbol pro zápatí 22"/>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up)">
                                      <p:cBhvr>
                                        <p:cTn id="11" dur="500"/>
                                        <p:tgtEl>
                                          <p:spTgt spid="4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barn(inVertical)">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Algorithms = different path sampling techniques</a:t>
            </a:r>
          </a:p>
          <a:p>
            <a:endParaRPr lang="en-US" dirty="0" smtClean="0"/>
          </a:p>
          <a:p>
            <a:r>
              <a:rPr lang="en-US" b="1" dirty="0" smtClean="0"/>
              <a:t>Same</a:t>
            </a:r>
            <a:r>
              <a:rPr lang="en-US" dirty="0" smtClean="0"/>
              <a:t> general form of </a:t>
            </a:r>
            <a:r>
              <a:rPr lang="en-US" b="1" dirty="0" smtClean="0"/>
              <a:t>estimator</a:t>
            </a:r>
          </a:p>
          <a:p>
            <a:endParaRPr lang="en-US" b="1" dirty="0" smtClean="0"/>
          </a:p>
          <a:p>
            <a:endParaRPr lang="en-US" b="1" dirty="0" smtClean="0"/>
          </a:p>
          <a:p>
            <a:endParaRPr lang="en-US" b="1" dirty="0" smtClean="0"/>
          </a:p>
          <a:p>
            <a:endParaRPr lang="en-US" b="1" dirty="0" smtClean="0"/>
          </a:p>
          <a:p>
            <a:endParaRPr lang="cs-CZ" b="1" dirty="0" smtClean="0"/>
          </a:p>
        </p:txBody>
      </p:sp>
      <p:sp>
        <p:nvSpPr>
          <p:cNvPr id="4" name="Title 3"/>
          <p:cNvSpPr>
            <a:spLocks noGrp="1"/>
          </p:cNvSpPr>
          <p:nvPr>
            <p:ph type="title"/>
          </p:nvPr>
        </p:nvSpPr>
        <p:spPr/>
        <p:txBody>
          <a:bodyPr/>
          <a:lstStyle/>
          <a:p>
            <a:r>
              <a:rPr lang="en-US" dirty="0" smtClean="0"/>
              <a:t>Path sampling</a:t>
            </a:r>
            <a:endParaRPr lang="cs-CZ" dirty="0"/>
          </a:p>
        </p:txBody>
      </p:sp>
      <p:grpSp>
        <p:nvGrpSpPr>
          <p:cNvPr id="7" name="Skupina 4"/>
          <p:cNvGrpSpPr/>
          <p:nvPr/>
        </p:nvGrpSpPr>
        <p:grpSpPr>
          <a:xfrm>
            <a:off x="3491880" y="3284984"/>
            <a:ext cx="2232248" cy="1152128"/>
            <a:chOff x="1331640" y="1412776"/>
            <a:chExt cx="2232248" cy="1152128"/>
          </a:xfrm>
        </p:grpSpPr>
        <p:graphicFrame>
          <p:nvGraphicFramePr>
            <p:cNvPr id="9" name="Object 2"/>
            <p:cNvGraphicFramePr>
              <a:graphicFrameLocks noChangeAspect="1"/>
            </p:cNvGraphicFramePr>
            <p:nvPr/>
          </p:nvGraphicFramePr>
          <p:xfrm>
            <a:off x="1331640" y="1412776"/>
            <a:ext cx="1998662" cy="1109662"/>
          </p:xfrm>
          <a:graphic>
            <a:graphicData uri="http://schemas.openxmlformats.org/presentationml/2006/ole">
              <mc:AlternateContent xmlns:mc="http://schemas.openxmlformats.org/markup-compatibility/2006">
                <mc:Choice xmlns:v="urn:schemas-microsoft-com:vml" Requires="v">
                  <p:oleObj spid="_x0000_s168054" name="Rovnice" r:id="rId4" imgW="799920" imgH="444240" progId="Equation.3">
                    <p:embed/>
                  </p:oleObj>
                </mc:Choice>
                <mc:Fallback>
                  <p:oleObj name="Rovnice" r:id="rId4" imgW="799920" imgH="444240" progId="Equation.3">
                    <p:embed/>
                    <p:pic>
                      <p:nvPicPr>
                        <p:cNvPr id="0" name="Picture 1"/>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1331640" y="1412776"/>
                          <a:ext cx="1998662" cy="11096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10" name="Obdélník 9"/>
            <p:cNvSpPr/>
            <p:nvPr/>
          </p:nvSpPr>
          <p:spPr>
            <a:xfrm>
              <a:off x="1331640" y="1412776"/>
              <a:ext cx="2232248" cy="1152128"/>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Zástupný symbol pro číslo snímku 7"/>
          <p:cNvSpPr>
            <a:spLocks noGrp="1"/>
          </p:cNvSpPr>
          <p:nvPr>
            <p:ph type="sldNum" sz="quarter" idx="12"/>
          </p:nvPr>
        </p:nvSpPr>
        <p:spPr/>
        <p:txBody>
          <a:bodyPr/>
          <a:lstStyle/>
          <a:p>
            <a:pPr>
              <a:defRPr/>
            </a:pPr>
            <a:fld id="{81494967-73EE-4A75-A827-47B02327E019}" type="slidenum">
              <a:rPr lang="en-US" altLang="en-US" smtClean="0"/>
              <a:pPr>
                <a:defRPr/>
              </a:pPr>
              <a:t>17</a:t>
            </a:fld>
            <a:endParaRPr lang="en-US" altLang="en-US"/>
          </a:p>
        </p:txBody>
      </p:sp>
      <p:sp>
        <p:nvSpPr>
          <p:cNvPr id="13" name="Zástupný symbol pro zápatí 12"/>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Path sampling</a:t>
            </a:r>
            <a:br>
              <a:rPr lang="en-US" dirty="0" smtClean="0"/>
            </a:br>
            <a:r>
              <a:rPr lang="en-US" dirty="0" smtClean="0"/>
              <a:t>&amp;</a:t>
            </a:r>
            <a:br>
              <a:rPr lang="en-US" dirty="0" smtClean="0"/>
            </a:br>
            <a:r>
              <a:rPr lang="en-US" dirty="0" smtClean="0"/>
              <a:t>Path PDF</a:t>
            </a:r>
            <a:endParaRPr lang="en-US" dirty="0"/>
          </a:p>
        </p:txBody>
      </p:sp>
      <p:sp>
        <p:nvSpPr>
          <p:cNvPr id="3" name="Zástupný symbol pro text 2"/>
          <p:cNvSpPr>
            <a:spLocks noGrp="1"/>
          </p:cNvSpPr>
          <p:nvPr>
            <p:ph type="body" idx="1"/>
          </p:nvPr>
        </p:nvSpPr>
        <p:spPr/>
        <p:txBody>
          <a:bodyPr/>
          <a:lstStyle/>
          <a:p>
            <a:endParaRPr lang="cs-CZ" dirty="0" smtClean="0"/>
          </a:p>
          <a:p>
            <a:endParaRPr lang="cs-CZ" dirty="0" smtClean="0"/>
          </a:p>
          <a:p>
            <a:endParaRPr lang="cs-CZ"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Volný tvar 31"/>
          <p:cNvSpPr/>
          <p:nvPr/>
        </p:nvSpPr>
        <p:spPr>
          <a:xfrm>
            <a:off x="93532" y="4397312"/>
            <a:ext cx="9018872" cy="2481674"/>
          </a:xfrm>
          <a:custGeom>
            <a:avLst/>
            <a:gdLst>
              <a:gd name="connsiteX0" fmla="*/ 8093123 w 8679976"/>
              <a:gd name="connsiteY0" fmla="*/ 2197290 h 2197290"/>
              <a:gd name="connsiteX1" fmla="*/ 8666329 w 8679976"/>
              <a:gd name="connsiteY1" fmla="*/ 2033517 h 2197290"/>
              <a:gd name="connsiteX2" fmla="*/ 8679976 w 8679976"/>
              <a:gd name="connsiteY2" fmla="*/ 218364 h 2197290"/>
              <a:gd name="connsiteX3" fmla="*/ 6482687 w 8679976"/>
              <a:gd name="connsiteY3" fmla="*/ 136478 h 2197290"/>
              <a:gd name="connsiteX4" fmla="*/ 2251881 w 8679976"/>
              <a:gd name="connsiteY4" fmla="*/ 0 h 2197290"/>
              <a:gd name="connsiteX5" fmla="*/ 0 w 8679976"/>
              <a:gd name="connsiteY5" fmla="*/ 81887 h 2197290"/>
              <a:gd name="connsiteX6" fmla="*/ 136478 w 8679976"/>
              <a:gd name="connsiteY6" fmla="*/ 1119117 h 2197290"/>
              <a:gd name="connsiteX7" fmla="*/ 3480179 w 8679976"/>
              <a:gd name="connsiteY7" fmla="*/ 1146412 h 2197290"/>
              <a:gd name="connsiteX8" fmla="*/ 5773003 w 8679976"/>
              <a:gd name="connsiteY8" fmla="*/ 1064526 h 2197290"/>
              <a:gd name="connsiteX9" fmla="*/ 6550926 w 8679976"/>
              <a:gd name="connsiteY9" fmla="*/ 2033517 h 2197290"/>
              <a:gd name="connsiteX10" fmla="*/ 8093123 w 8679976"/>
              <a:gd name="connsiteY10" fmla="*/ 2197290 h 2197290"/>
              <a:gd name="connsiteX0" fmla="*/ 8093123 w 8679976"/>
              <a:gd name="connsiteY0" fmla="*/ 2197290 h 2363338"/>
              <a:gd name="connsiteX1" fmla="*/ 8666329 w 8679976"/>
              <a:gd name="connsiteY1" fmla="*/ 2033517 h 2363338"/>
              <a:gd name="connsiteX2" fmla="*/ 8679976 w 8679976"/>
              <a:gd name="connsiteY2" fmla="*/ 218364 h 2363338"/>
              <a:gd name="connsiteX3" fmla="*/ 6482687 w 8679976"/>
              <a:gd name="connsiteY3" fmla="*/ 136478 h 2363338"/>
              <a:gd name="connsiteX4" fmla="*/ 2251881 w 8679976"/>
              <a:gd name="connsiteY4" fmla="*/ 0 h 2363338"/>
              <a:gd name="connsiteX5" fmla="*/ 0 w 8679976"/>
              <a:gd name="connsiteY5" fmla="*/ 81887 h 2363338"/>
              <a:gd name="connsiteX6" fmla="*/ 136478 w 8679976"/>
              <a:gd name="connsiteY6" fmla="*/ 1119117 h 2363338"/>
              <a:gd name="connsiteX7" fmla="*/ 3480179 w 8679976"/>
              <a:gd name="connsiteY7" fmla="*/ 1146412 h 2363338"/>
              <a:gd name="connsiteX8" fmla="*/ 5773003 w 8679976"/>
              <a:gd name="connsiteY8" fmla="*/ 1064526 h 2363338"/>
              <a:gd name="connsiteX9" fmla="*/ 6550926 w 8679976"/>
              <a:gd name="connsiteY9" fmla="*/ 2033517 h 2363338"/>
              <a:gd name="connsiteX10" fmla="*/ 8093123 w 8679976"/>
              <a:gd name="connsiteY10" fmla="*/ 2197290 h 2363338"/>
              <a:gd name="connsiteX0" fmla="*/ 8093123 w 9043916"/>
              <a:gd name="connsiteY0" fmla="*/ 2197290 h 2363338"/>
              <a:gd name="connsiteX1" fmla="*/ 8666329 w 9043916"/>
              <a:gd name="connsiteY1" fmla="*/ 2033517 h 2363338"/>
              <a:gd name="connsiteX2" fmla="*/ 8679976 w 9043916"/>
              <a:gd name="connsiteY2" fmla="*/ 218364 h 2363338"/>
              <a:gd name="connsiteX3" fmla="*/ 6482687 w 9043916"/>
              <a:gd name="connsiteY3" fmla="*/ 136478 h 2363338"/>
              <a:gd name="connsiteX4" fmla="*/ 2251881 w 9043916"/>
              <a:gd name="connsiteY4" fmla="*/ 0 h 2363338"/>
              <a:gd name="connsiteX5" fmla="*/ 0 w 9043916"/>
              <a:gd name="connsiteY5" fmla="*/ 81887 h 2363338"/>
              <a:gd name="connsiteX6" fmla="*/ 136478 w 9043916"/>
              <a:gd name="connsiteY6" fmla="*/ 1119117 h 2363338"/>
              <a:gd name="connsiteX7" fmla="*/ 3480179 w 9043916"/>
              <a:gd name="connsiteY7" fmla="*/ 1146412 h 2363338"/>
              <a:gd name="connsiteX8" fmla="*/ 5773003 w 9043916"/>
              <a:gd name="connsiteY8" fmla="*/ 1064526 h 2363338"/>
              <a:gd name="connsiteX9" fmla="*/ 6550926 w 9043916"/>
              <a:gd name="connsiteY9" fmla="*/ 2033517 h 2363338"/>
              <a:gd name="connsiteX10" fmla="*/ 8093123 w 9043916"/>
              <a:gd name="connsiteY10" fmla="*/ 2197290 h 2363338"/>
              <a:gd name="connsiteX0" fmla="*/ 8093123 w 9043916"/>
              <a:gd name="connsiteY0" fmla="*/ 2295099 h 2461147"/>
              <a:gd name="connsiteX1" fmla="*/ 8666329 w 9043916"/>
              <a:gd name="connsiteY1" fmla="*/ 2131326 h 2461147"/>
              <a:gd name="connsiteX2" fmla="*/ 8679976 w 9043916"/>
              <a:gd name="connsiteY2" fmla="*/ 316173 h 2461147"/>
              <a:gd name="connsiteX3" fmla="*/ 6482687 w 9043916"/>
              <a:gd name="connsiteY3" fmla="*/ 234287 h 2461147"/>
              <a:gd name="connsiteX4" fmla="*/ 2251881 w 9043916"/>
              <a:gd name="connsiteY4" fmla="*/ 97809 h 2461147"/>
              <a:gd name="connsiteX5" fmla="*/ 0 w 9043916"/>
              <a:gd name="connsiteY5" fmla="*/ 179696 h 2461147"/>
              <a:gd name="connsiteX6" fmla="*/ 136478 w 9043916"/>
              <a:gd name="connsiteY6" fmla="*/ 1216926 h 2461147"/>
              <a:gd name="connsiteX7" fmla="*/ 3480179 w 9043916"/>
              <a:gd name="connsiteY7" fmla="*/ 1244221 h 2461147"/>
              <a:gd name="connsiteX8" fmla="*/ 5773003 w 9043916"/>
              <a:gd name="connsiteY8" fmla="*/ 1162335 h 2461147"/>
              <a:gd name="connsiteX9" fmla="*/ 6550926 w 9043916"/>
              <a:gd name="connsiteY9" fmla="*/ 2131326 h 2461147"/>
              <a:gd name="connsiteX10" fmla="*/ 8093123 w 9043916"/>
              <a:gd name="connsiteY10" fmla="*/ 2295099 h 2461147"/>
              <a:gd name="connsiteX0" fmla="*/ 8093123 w 9043916"/>
              <a:gd name="connsiteY0" fmla="*/ 2295099 h 2461147"/>
              <a:gd name="connsiteX1" fmla="*/ 8666329 w 9043916"/>
              <a:gd name="connsiteY1" fmla="*/ 2131326 h 2461147"/>
              <a:gd name="connsiteX2" fmla="*/ 8679976 w 9043916"/>
              <a:gd name="connsiteY2" fmla="*/ 316173 h 2461147"/>
              <a:gd name="connsiteX3" fmla="*/ 6482687 w 9043916"/>
              <a:gd name="connsiteY3" fmla="*/ 234287 h 2461147"/>
              <a:gd name="connsiteX4" fmla="*/ 2251881 w 9043916"/>
              <a:gd name="connsiteY4" fmla="*/ 97809 h 2461147"/>
              <a:gd name="connsiteX5" fmla="*/ 0 w 9043916"/>
              <a:gd name="connsiteY5" fmla="*/ 179696 h 2461147"/>
              <a:gd name="connsiteX6" fmla="*/ 136478 w 9043916"/>
              <a:gd name="connsiteY6" fmla="*/ 1216926 h 2461147"/>
              <a:gd name="connsiteX7" fmla="*/ 3480179 w 9043916"/>
              <a:gd name="connsiteY7" fmla="*/ 1244221 h 2461147"/>
              <a:gd name="connsiteX8" fmla="*/ 5773003 w 9043916"/>
              <a:gd name="connsiteY8" fmla="*/ 1162335 h 2461147"/>
              <a:gd name="connsiteX9" fmla="*/ 6550926 w 9043916"/>
              <a:gd name="connsiteY9" fmla="*/ 2131326 h 2461147"/>
              <a:gd name="connsiteX10" fmla="*/ 8093123 w 9043916"/>
              <a:gd name="connsiteY10" fmla="*/ 2295099 h 2461147"/>
              <a:gd name="connsiteX0" fmla="*/ 8093123 w 9043916"/>
              <a:gd name="connsiteY0" fmla="*/ 2301922 h 2467970"/>
              <a:gd name="connsiteX1" fmla="*/ 8666329 w 9043916"/>
              <a:gd name="connsiteY1" fmla="*/ 2138149 h 2467970"/>
              <a:gd name="connsiteX2" fmla="*/ 8679976 w 9043916"/>
              <a:gd name="connsiteY2" fmla="*/ 322996 h 2467970"/>
              <a:gd name="connsiteX3" fmla="*/ 6482687 w 9043916"/>
              <a:gd name="connsiteY3" fmla="*/ 241110 h 2467970"/>
              <a:gd name="connsiteX4" fmla="*/ 2251881 w 9043916"/>
              <a:gd name="connsiteY4" fmla="*/ 104632 h 2467970"/>
              <a:gd name="connsiteX5" fmla="*/ 0 w 9043916"/>
              <a:gd name="connsiteY5" fmla="*/ 186519 h 2467970"/>
              <a:gd name="connsiteX6" fmla="*/ 136478 w 9043916"/>
              <a:gd name="connsiteY6" fmla="*/ 1223749 h 2467970"/>
              <a:gd name="connsiteX7" fmla="*/ 3480179 w 9043916"/>
              <a:gd name="connsiteY7" fmla="*/ 1251044 h 2467970"/>
              <a:gd name="connsiteX8" fmla="*/ 5773003 w 9043916"/>
              <a:gd name="connsiteY8" fmla="*/ 1169158 h 2467970"/>
              <a:gd name="connsiteX9" fmla="*/ 6550926 w 9043916"/>
              <a:gd name="connsiteY9" fmla="*/ 2138149 h 2467970"/>
              <a:gd name="connsiteX10" fmla="*/ 8093123 w 9043916"/>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8536675 w 9487468"/>
              <a:gd name="connsiteY0" fmla="*/ 2301922 h 2467970"/>
              <a:gd name="connsiteX1" fmla="*/ 9109881 w 9487468"/>
              <a:gd name="connsiteY1" fmla="*/ 2138149 h 2467970"/>
              <a:gd name="connsiteX2" fmla="*/ 9123528 w 9487468"/>
              <a:gd name="connsiteY2" fmla="*/ 322996 h 2467970"/>
              <a:gd name="connsiteX3" fmla="*/ 6926239 w 9487468"/>
              <a:gd name="connsiteY3" fmla="*/ 241110 h 2467970"/>
              <a:gd name="connsiteX4" fmla="*/ 2695433 w 9487468"/>
              <a:gd name="connsiteY4" fmla="*/ 104632 h 2467970"/>
              <a:gd name="connsiteX5" fmla="*/ 443552 w 9487468"/>
              <a:gd name="connsiteY5" fmla="*/ 186519 h 2467970"/>
              <a:gd name="connsiteX6" fmla="*/ 580030 w 9487468"/>
              <a:gd name="connsiteY6" fmla="*/ 1223749 h 2467970"/>
              <a:gd name="connsiteX7" fmla="*/ 3923731 w 9487468"/>
              <a:gd name="connsiteY7" fmla="*/ 1251044 h 2467970"/>
              <a:gd name="connsiteX8" fmla="*/ 6216555 w 9487468"/>
              <a:gd name="connsiteY8" fmla="*/ 1169158 h 2467970"/>
              <a:gd name="connsiteX9" fmla="*/ 6994478 w 9487468"/>
              <a:gd name="connsiteY9" fmla="*/ 2138149 h 2467970"/>
              <a:gd name="connsiteX10" fmla="*/ 8536675 w 9487468"/>
              <a:gd name="connsiteY10" fmla="*/ 2301922 h 2467970"/>
              <a:gd name="connsiteX0" fmla="*/ 6994478 w 9487468"/>
              <a:gd name="connsiteY0" fmla="*/ 2138149 h 2440674"/>
              <a:gd name="connsiteX1" fmla="*/ 9109881 w 9487468"/>
              <a:gd name="connsiteY1" fmla="*/ 2138149 h 2440674"/>
              <a:gd name="connsiteX2" fmla="*/ 9123528 w 9487468"/>
              <a:gd name="connsiteY2" fmla="*/ 322996 h 2440674"/>
              <a:gd name="connsiteX3" fmla="*/ 6926239 w 9487468"/>
              <a:gd name="connsiteY3" fmla="*/ 241110 h 2440674"/>
              <a:gd name="connsiteX4" fmla="*/ 2695433 w 9487468"/>
              <a:gd name="connsiteY4" fmla="*/ 104632 h 2440674"/>
              <a:gd name="connsiteX5" fmla="*/ 443552 w 9487468"/>
              <a:gd name="connsiteY5" fmla="*/ 186519 h 2440674"/>
              <a:gd name="connsiteX6" fmla="*/ 580030 w 9487468"/>
              <a:gd name="connsiteY6" fmla="*/ 1223749 h 2440674"/>
              <a:gd name="connsiteX7" fmla="*/ 3923731 w 9487468"/>
              <a:gd name="connsiteY7" fmla="*/ 1251044 h 2440674"/>
              <a:gd name="connsiteX8" fmla="*/ 6216555 w 9487468"/>
              <a:gd name="connsiteY8" fmla="*/ 1169158 h 2440674"/>
              <a:gd name="connsiteX9" fmla="*/ 6994478 w 9487468"/>
              <a:gd name="connsiteY9" fmla="*/ 2138149 h 2440674"/>
              <a:gd name="connsiteX0" fmla="*/ 6932476 w 9425466"/>
              <a:gd name="connsiteY0" fmla="*/ 2197259 h 2499784"/>
              <a:gd name="connsiteX1" fmla="*/ 9047879 w 9425466"/>
              <a:gd name="connsiteY1" fmla="*/ 2197259 h 2499784"/>
              <a:gd name="connsiteX2" fmla="*/ 9061526 w 9425466"/>
              <a:gd name="connsiteY2" fmla="*/ 382106 h 2499784"/>
              <a:gd name="connsiteX3" fmla="*/ 6864237 w 9425466"/>
              <a:gd name="connsiteY3" fmla="*/ 300220 h 2499784"/>
              <a:gd name="connsiteX4" fmla="*/ 2633431 w 9425466"/>
              <a:gd name="connsiteY4" fmla="*/ 163742 h 2499784"/>
              <a:gd name="connsiteX5" fmla="*/ 753560 w 9425466"/>
              <a:gd name="connsiteY5" fmla="*/ 186519 h 2499784"/>
              <a:gd name="connsiteX6" fmla="*/ 518028 w 9425466"/>
              <a:gd name="connsiteY6" fmla="*/ 1282859 h 2499784"/>
              <a:gd name="connsiteX7" fmla="*/ 3861729 w 9425466"/>
              <a:gd name="connsiteY7" fmla="*/ 1310154 h 2499784"/>
              <a:gd name="connsiteX8" fmla="*/ 6154553 w 9425466"/>
              <a:gd name="connsiteY8" fmla="*/ 1228268 h 2499784"/>
              <a:gd name="connsiteX9" fmla="*/ 6932476 w 9425466"/>
              <a:gd name="connsiteY9" fmla="*/ 2197259 h 2499784"/>
              <a:gd name="connsiteX0" fmla="*/ 6696944 w 9189934"/>
              <a:gd name="connsiteY0" fmla="*/ 2206557 h 2509082"/>
              <a:gd name="connsiteX1" fmla="*/ 8812347 w 9189934"/>
              <a:gd name="connsiteY1" fmla="*/ 2206557 h 2509082"/>
              <a:gd name="connsiteX2" fmla="*/ 8825994 w 9189934"/>
              <a:gd name="connsiteY2" fmla="*/ 391404 h 2509082"/>
              <a:gd name="connsiteX3" fmla="*/ 6628705 w 9189934"/>
              <a:gd name="connsiteY3" fmla="*/ 309518 h 2509082"/>
              <a:gd name="connsiteX4" fmla="*/ 2397899 w 9189934"/>
              <a:gd name="connsiteY4" fmla="*/ 173040 h 2509082"/>
              <a:gd name="connsiteX5" fmla="*/ 518028 w 9189934"/>
              <a:gd name="connsiteY5" fmla="*/ 195817 h 2509082"/>
              <a:gd name="connsiteX6" fmla="*/ 518028 w 9189934"/>
              <a:gd name="connsiteY6" fmla="*/ 1347945 h 2509082"/>
              <a:gd name="connsiteX7" fmla="*/ 3626197 w 9189934"/>
              <a:gd name="connsiteY7" fmla="*/ 1319452 h 2509082"/>
              <a:gd name="connsiteX8" fmla="*/ 5919021 w 9189934"/>
              <a:gd name="connsiteY8" fmla="*/ 1237566 h 2509082"/>
              <a:gd name="connsiteX9" fmla="*/ 6696944 w 9189934"/>
              <a:gd name="connsiteY9" fmla="*/ 2206557 h 2509082"/>
              <a:gd name="connsiteX0" fmla="*/ 6696944 w 9162888"/>
              <a:gd name="connsiteY0" fmla="*/ 2206557 h 2493675"/>
              <a:gd name="connsiteX1" fmla="*/ 8812347 w 9162888"/>
              <a:gd name="connsiteY1" fmla="*/ 2206557 h 2493675"/>
              <a:gd name="connsiteX2" fmla="*/ 8798948 w 9162888"/>
              <a:gd name="connsiteY2" fmla="*/ 483849 h 2493675"/>
              <a:gd name="connsiteX3" fmla="*/ 6628705 w 9162888"/>
              <a:gd name="connsiteY3" fmla="*/ 309518 h 2493675"/>
              <a:gd name="connsiteX4" fmla="*/ 2397899 w 9162888"/>
              <a:gd name="connsiteY4" fmla="*/ 173040 h 2493675"/>
              <a:gd name="connsiteX5" fmla="*/ 518028 w 9162888"/>
              <a:gd name="connsiteY5" fmla="*/ 195817 h 2493675"/>
              <a:gd name="connsiteX6" fmla="*/ 518028 w 9162888"/>
              <a:gd name="connsiteY6" fmla="*/ 1347945 h 2493675"/>
              <a:gd name="connsiteX7" fmla="*/ 3626197 w 9162888"/>
              <a:gd name="connsiteY7" fmla="*/ 1319452 h 2493675"/>
              <a:gd name="connsiteX8" fmla="*/ 5919021 w 9162888"/>
              <a:gd name="connsiteY8" fmla="*/ 1237566 h 2493675"/>
              <a:gd name="connsiteX9" fmla="*/ 6696944 w 9162888"/>
              <a:gd name="connsiteY9" fmla="*/ 2206557 h 2493675"/>
              <a:gd name="connsiteX0" fmla="*/ 6552928 w 9018872"/>
              <a:gd name="connsiteY0" fmla="*/ 2194556 h 2481674"/>
              <a:gd name="connsiteX1" fmla="*/ 8668331 w 9018872"/>
              <a:gd name="connsiteY1" fmla="*/ 2194556 h 2481674"/>
              <a:gd name="connsiteX2" fmla="*/ 8654932 w 9018872"/>
              <a:gd name="connsiteY2" fmla="*/ 471848 h 2481674"/>
              <a:gd name="connsiteX3" fmla="*/ 6484689 w 9018872"/>
              <a:gd name="connsiteY3" fmla="*/ 297517 h 2481674"/>
              <a:gd name="connsiteX4" fmla="*/ 2253883 w 9018872"/>
              <a:gd name="connsiteY4" fmla="*/ 161039 h 2481674"/>
              <a:gd name="connsiteX5" fmla="*/ 374012 w 9018872"/>
              <a:gd name="connsiteY5" fmla="*/ 183816 h 2481674"/>
              <a:gd name="connsiteX6" fmla="*/ 518028 w 9018872"/>
              <a:gd name="connsiteY6" fmla="*/ 1263937 h 2481674"/>
              <a:gd name="connsiteX7" fmla="*/ 3482181 w 9018872"/>
              <a:gd name="connsiteY7" fmla="*/ 1307451 h 2481674"/>
              <a:gd name="connsiteX8" fmla="*/ 5775005 w 9018872"/>
              <a:gd name="connsiteY8" fmla="*/ 1225565 h 2481674"/>
              <a:gd name="connsiteX9" fmla="*/ 6552928 w 9018872"/>
              <a:gd name="connsiteY9" fmla="*/ 2194556 h 2481674"/>
              <a:gd name="connsiteX0" fmla="*/ 6552928 w 9018872"/>
              <a:gd name="connsiteY0" fmla="*/ 2194556 h 2481674"/>
              <a:gd name="connsiteX1" fmla="*/ 8668331 w 9018872"/>
              <a:gd name="connsiteY1" fmla="*/ 2194556 h 2481674"/>
              <a:gd name="connsiteX2" fmla="*/ 8654932 w 9018872"/>
              <a:gd name="connsiteY2" fmla="*/ 471848 h 2481674"/>
              <a:gd name="connsiteX3" fmla="*/ 6484689 w 9018872"/>
              <a:gd name="connsiteY3" fmla="*/ 297517 h 2481674"/>
              <a:gd name="connsiteX4" fmla="*/ 2253883 w 9018872"/>
              <a:gd name="connsiteY4" fmla="*/ 161039 h 2481674"/>
              <a:gd name="connsiteX5" fmla="*/ 374012 w 9018872"/>
              <a:gd name="connsiteY5" fmla="*/ 183816 h 2481674"/>
              <a:gd name="connsiteX6" fmla="*/ 518028 w 9018872"/>
              <a:gd name="connsiteY6" fmla="*/ 1263937 h 2481674"/>
              <a:gd name="connsiteX7" fmla="*/ 3482181 w 9018872"/>
              <a:gd name="connsiteY7" fmla="*/ 1307451 h 2481674"/>
              <a:gd name="connsiteX8" fmla="*/ 6552928 w 9018872"/>
              <a:gd name="connsiteY8" fmla="*/ 2194556 h 248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8872" h="2481674">
                <a:moveTo>
                  <a:pt x="6552928" y="2194556"/>
                </a:moveTo>
                <a:cubicBezTo>
                  <a:pt x="7417286" y="2342407"/>
                  <a:pt x="8317997" y="2481674"/>
                  <a:pt x="8668331" y="2194556"/>
                </a:cubicBezTo>
                <a:cubicBezTo>
                  <a:pt x="9018665" y="1907438"/>
                  <a:pt x="9018872" y="788021"/>
                  <a:pt x="8654932" y="471848"/>
                </a:cubicBezTo>
                <a:cubicBezTo>
                  <a:pt x="8290992" y="155675"/>
                  <a:pt x="7556038" y="333911"/>
                  <a:pt x="6484689" y="297517"/>
                </a:cubicBezTo>
                <a:lnTo>
                  <a:pt x="2253883" y="161039"/>
                </a:lnTo>
                <a:cubicBezTo>
                  <a:pt x="1173435" y="151941"/>
                  <a:pt x="663321" y="0"/>
                  <a:pt x="374012" y="183816"/>
                </a:cubicBezTo>
                <a:cubicBezTo>
                  <a:pt x="84703" y="367632"/>
                  <a:pt x="0" y="1076665"/>
                  <a:pt x="518028" y="1263937"/>
                </a:cubicBezTo>
                <a:cubicBezTo>
                  <a:pt x="1036056" y="1451209"/>
                  <a:pt x="2476364" y="1152348"/>
                  <a:pt x="3482181" y="1307451"/>
                </a:cubicBezTo>
                <a:cubicBezTo>
                  <a:pt x="4487998" y="1462554"/>
                  <a:pt x="5688570" y="2046705"/>
                  <a:pt x="6552928" y="2194556"/>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1" name="Volný tvar 30"/>
          <p:cNvSpPr/>
          <p:nvPr/>
        </p:nvSpPr>
        <p:spPr>
          <a:xfrm>
            <a:off x="72194" y="2394129"/>
            <a:ext cx="8874508" cy="2403024"/>
          </a:xfrm>
          <a:custGeom>
            <a:avLst/>
            <a:gdLst>
              <a:gd name="connsiteX0" fmla="*/ 81887 w 8625385"/>
              <a:gd name="connsiteY0" fmla="*/ 1692322 h 2101755"/>
              <a:gd name="connsiteX1" fmla="*/ 3138985 w 8625385"/>
              <a:gd name="connsiteY1" fmla="*/ 1787856 h 2101755"/>
              <a:gd name="connsiteX2" fmla="*/ 6482687 w 8625385"/>
              <a:gd name="connsiteY2" fmla="*/ 1828800 h 2101755"/>
              <a:gd name="connsiteX3" fmla="*/ 8393374 w 8625385"/>
              <a:gd name="connsiteY3" fmla="*/ 2101755 h 2101755"/>
              <a:gd name="connsiteX4" fmla="*/ 8625385 w 8625385"/>
              <a:gd name="connsiteY4" fmla="*/ 641444 h 2101755"/>
              <a:gd name="connsiteX5" fmla="*/ 8284191 w 8625385"/>
              <a:gd name="connsiteY5" fmla="*/ 0 h 2101755"/>
              <a:gd name="connsiteX6" fmla="*/ 6346209 w 8625385"/>
              <a:gd name="connsiteY6" fmla="*/ 81886 h 2101755"/>
              <a:gd name="connsiteX7" fmla="*/ 5336275 w 8625385"/>
              <a:gd name="connsiteY7" fmla="*/ 1050877 h 2101755"/>
              <a:gd name="connsiteX8" fmla="*/ 1446663 w 8625385"/>
              <a:gd name="connsiteY8" fmla="*/ 1119116 h 2101755"/>
              <a:gd name="connsiteX9" fmla="*/ 0 w 8625385"/>
              <a:gd name="connsiteY9" fmla="*/ 1132764 h 2101755"/>
              <a:gd name="connsiteX10" fmla="*/ 81887 w 8625385"/>
              <a:gd name="connsiteY10" fmla="*/ 1692322 h 2101755"/>
              <a:gd name="connsiteX0" fmla="*/ 81887 w 8625385"/>
              <a:gd name="connsiteY0" fmla="*/ 1785582 h 2195015"/>
              <a:gd name="connsiteX1" fmla="*/ 3138985 w 8625385"/>
              <a:gd name="connsiteY1" fmla="*/ 1881116 h 2195015"/>
              <a:gd name="connsiteX2" fmla="*/ 6482687 w 8625385"/>
              <a:gd name="connsiteY2" fmla="*/ 1922060 h 2195015"/>
              <a:gd name="connsiteX3" fmla="*/ 8393374 w 8625385"/>
              <a:gd name="connsiteY3" fmla="*/ 2195015 h 2195015"/>
              <a:gd name="connsiteX4" fmla="*/ 8625385 w 8625385"/>
              <a:gd name="connsiteY4" fmla="*/ 734704 h 2195015"/>
              <a:gd name="connsiteX5" fmla="*/ 8284191 w 8625385"/>
              <a:gd name="connsiteY5" fmla="*/ 93260 h 2195015"/>
              <a:gd name="connsiteX6" fmla="*/ 6346209 w 8625385"/>
              <a:gd name="connsiteY6" fmla="*/ 175146 h 2195015"/>
              <a:gd name="connsiteX7" fmla="*/ 5336275 w 8625385"/>
              <a:gd name="connsiteY7" fmla="*/ 1144137 h 2195015"/>
              <a:gd name="connsiteX8" fmla="*/ 1446663 w 8625385"/>
              <a:gd name="connsiteY8" fmla="*/ 1212376 h 2195015"/>
              <a:gd name="connsiteX9" fmla="*/ 0 w 8625385"/>
              <a:gd name="connsiteY9" fmla="*/ 1226024 h 2195015"/>
              <a:gd name="connsiteX10" fmla="*/ 81887 w 8625385"/>
              <a:gd name="connsiteY10" fmla="*/ 1785582 h 2195015"/>
              <a:gd name="connsiteX0" fmla="*/ 81887 w 8625385"/>
              <a:gd name="connsiteY0" fmla="*/ 1785582 h 2195015"/>
              <a:gd name="connsiteX1" fmla="*/ 3138985 w 8625385"/>
              <a:gd name="connsiteY1" fmla="*/ 1881116 h 2195015"/>
              <a:gd name="connsiteX2" fmla="*/ 6482687 w 8625385"/>
              <a:gd name="connsiteY2" fmla="*/ 1922060 h 2195015"/>
              <a:gd name="connsiteX3" fmla="*/ 8393374 w 8625385"/>
              <a:gd name="connsiteY3" fmla="*/ 2195015 h 2195015"/>
              <a:gd name="connsiteX4" fmla="*/ 8625385 w 8625385"/>
              <a:gd name="connsiteY4" fmla="*/ 734704 h 2195015"/>
              <a:gd name="connsiteX5" fmla="*/ 8284191 w 8625385"/>
              <a:gd name="connsiteY5" fmla="*/ 93260 h 2195015"/>
              <a:gd name="connsiteX6" fmla="*/ 6346209 w 8625385"/>
              <a:gd name="connsiteY6" fmla="*/ 175146 h 2195015"/>
              <a:gd name="connsiteX7" fmla="*/ 5336275 w 8625385"/>
              <a:gd name="connsiteY7" fmla="*/ 1144137 h 2195015"/>
              <a:gd name="connsiteX8" fmla="*/ 1446663 w 8625385"/>
              <a:gd name="connsiteY8" fmla="*/ 1212376 h 2195015"/>
              <a:gd name="connsiteX9" fmla="*/ 0 w 8625385"/>
              <a:gd name="connsiteY9" fmla="*/ 1226024 h 2195015"/>
              <a:gd name="connsiteX10" fmla="*/ 81887 w 8625385"/>
              <a:gd name="connsiteY10" fmla="*/ 1785582 h 2195015"/>
              <a:gd name="connsiteX0" fmla="*/ 81887 w 8625385"/>
              <a:gd name="connsiteY0" fmla="*/ 1785582 h 2195015"/>
              <a:gd name="connsiteX1" fmla="*/ 3138985 w 8625385"/>
              <a:gd name="connsiteY1" fmla="*/ 1881116 h 2195015"/>
              <a:gd name="connsiteX2" fmla="*/ 6482687 w 8625385"/>
              <a:gd name="connsiteY2" fmla="*/ 1922060 h 2195015"/>
              <a:gd name="connsiteX3" fmla="*/ 8393374 w 8625385"/>
              <a:gd name="connsiteY3" fmla="*/ 2195015 h 2195015"/>
              <a:gd name="connsiteX4" fmla="*/ 8625385 w 8625385"/>
              <a:gd name="connsiteY4" fmla="*/ 734704 h 2195015"/>
              <a:gd name="connsiteX5" fmla="*/ 8284191 w 8625385"/>
              <a:gd name="connsiteY5" fmla="*/ 93260 h 2195015"/>
              <a:gd name="connsiteX6" fmla="*/ 6346209 w 8625385"/>
              <a:gd name="connsiteY6" fmla="*/ 175146 h 2195015"/>
              <a:gd name="connsiteX7" fmla="*/ 5336275 w 8625385"/>
              <a:gd name="connsiteY7" fmla="*/ 1144137 h 2195015"/>
              <a:gd name="connsiteX8" fmla="*/ 1446663 w 8625385"/>
              <a:gd name="connsiteY8" fmla="*/ 1212376 h 2195015"/>
              <a:gd name="connsiteX9" fmla="*/ 0 w 8625385"/>
              <a:gd name="connsiteY9" fmla="*/ 1226024 h 2195015"/>
              <a:gd name="connsiteX10" fmla="*/ 81887 w 8625385"/>
              <a:gd name="connsiteY10" fmla="*/ 1785582 h 2195015"/>
              <a:gd name="connsiteX0" fmla="*/ 523164 w 9066662"/>
              <a:gd name="connsiteY0" fmla="*/ 1785582 h 2195015"/>
              <a:gd name="connsiteX1" fmla="*/ 3580262 w 9066662"/>
              <a:gd name="connsiteY1" fmla="*/ 1881116 h 2195015"/>
              <a:gd name="connsiteX2" fmla="*/ 6923964 w 9066662"/>
              <a:gd name="connsiteY2" fmla="*/ 1922060 h 2195015"/>
              <a:gd name="connsiteX3" fmla="*/ 8834651 w 9066662"/>
              <a:gd name="connsiteY3" fmla="*/ 2195015 h 2195015"/>
              <a:gd name="connsiteX4" fmla="*/ 9066662 w 9066662"/>
              <a:gd name="connsiteY4" fmla="*/ 734704 h 2195015"/>
              <a:gd name="connsiteX5" fmla="*/ 8725468 w 9066662"/>
              <a:gd name="connsiteY5" fmla="*/ 93260 h 2195015"/>
              <a:gd name="connsiteX6" fmla="*/ 6787486 w 9066662"/>
              <a:gd name="connsiteY6" fmla="*/ 175146 h 2195015"/>
              <a:gd name="connsiteX7" fmla="*/ 5777552 w 9066662"/>
              <a:gd name="connsiteY7" fmla="*/ 1144137 h 2195015"/>
              <a:gd name="connsiteX8" fmla="*/ 1887940 w 9066662"/>
              <a:gd name="connsiteY8" fmla="*/ 1212376 h 2195015"/>
              <a:gd name="connsiteX9" fmla="*/ 441277 w 9066662"/>
              <a:gd name="connsiteY9" fmla="*/ 1226024 h 2195015"/>
              <a:gd name="connsiteX10" fmla="*/ 523164 w 9066662"/>
              <a:gd name="connsiteY10" fmla="*/ 1785582 h 2195015"/>
              <a:gd name="connsiteX0" fmla="*/ 523164 w 9066662"/>
              <a:gd name="connsiteY0" fmla="*/ 1785582 h 2195015"/>
              <a:gd name="connsiteX1" fmla="*/ 3580262 w 9066662"/>
              <a:gd name="connsiteY1" fmla="*/ 1881116 h 2195015"/>
              <a:gd name="connsiteX2" fmla="*/ 6923964 w 9066662"/>
              <a:gd name="connsiteY2" fmla="*/ 1922060 h 2195015"/>
              <a:gd name="connsiteX3" fmla="*/ 8834651 w 9066662"/>
              <a:gd name="connsiteY3" fmla="*/ 2195015 h 2195015"/>
              <a:gd name="connsiteX4" fmla="*/ 9066662 w 9066662"/>
              <a:gd name="connsiteY4" fmla="*/ 734704 h 2195015"/>
              <a:gd name="connsiteX5" fmla="*/ 8725468 w 9066662"/>
              <a:gd name="connsiteY5" fmla="*/ 93260 h 2195015"/>
              <a:gd name="connsiteX6" fmla="*/ 6787486 w 9066662"/>
              <a:gd name="connsiteY6" fmla="*/ 175146 h 2195015"/>
              <a:gd name="connsiteX7" fmla="*/ 5777552 w 9066662"/>
              <a:gd name="connsiteY7" fmla="*/ 1144137 h 2195015"/>
              <a:gd name="connsiteX8" fmla="*/ 1887940 w 9066662"/>
              <a:gd name="connsiteY8" fmla="*/ 1212376 h 2195015"/>
              <a:gd name="connsiteX9" fmla="*/ 441277 w 9066662"/>
              <a:gd name="connsiteY9" fmla="*/ 1226024 h 2195015"/>
              <a:gd name="connsiteX10" fmla="*/ 523164 w 9066662"/>
              <a:gd name="connsiteY10" fmla="*/ 1785582 h 2195015"/>
              <a:gd name="connsiteX0" fmla="*/ 523164 w 9066662"/>
              <a:gd name="connsiteY0" fmla="*/ 1785582 h 2195015"/>
              <a:gd name="connsiteX1" fmla="*/ 3580262 w 9066662"/>
              <a:gd name="connsiteY1" fmla="*/ 1881116 h 2195015"/>
              <a:gd name="connsiteX2" fmla="*/ 6923964 w 9066662"/>
              <a:gd name="connsiteY2" fmla="*/ 1922060 h 2195015"/>
              <a:gd name="connsiteX3" fmla="*/ 8834651 w 9066662"/>
              <a:gd name="connsiteY3" fmla="*/ 2195015 h 2195015"/>
              <a:gd name="connsiteX4" fmla="*/ 9066662 w 9066662"/>
              <a:gd name="connsiteY4" fmla="*/ 734704 h 2195015"/>
              <a:gd name="connsiteX5" fmla="*/ 8725468 w 9066662"/>
              <a:gd name="connsiteY5" fmla="*/ 93260 h 2195015"/>
              <a:gd name="connsiteX6" fmla="*/ 6787486 w 9066662"/>
              <a:gd name="connsiteY6" fmla="*/ 175146 h 2195015"/>
              <a:gd name="connsiteX7" fmla="*/ 5777552 w 9066662"/>
              <a:gd name="connsiteY7" fmla="*/ 1144137 h 2195015"/>
              <a:gd name="connsiteX8" fmla="*/ 1887940 w 9066662"/>
              <a:gd name="connsiteY8" fmla="*/ 1212376 h 2195015"/>
              <a:gd name="connsiteX9" fmla="*/ 441277 w 9066662"/>
              <a:gd name="connsiteY9" fmla="*/ 1226024 h 2195015"/>
              <a:gd name="connsiteX10" fmla="*/ 523164 w 9066662"/>
              <a:gd name="connsiteY10" fmla="*/ 1785582 h 2195015"/>
              <a:gd name="connsiteX0" fmla="*/ 523164 w 9066662"/>
              <a:gd name="connsiteY0" fmla="*/ 1785582 h 2392908"/>
              <a:gd name="connsiteX1" fmla="*/ 3580262 w 9066662"/>
              <a:gd name="connsiteY1" fmla="*/ 1881116 h 2392908"/>
              <a:gd name="connsiteX2" fmla="*/ 6923964 w 9066662"/>
              <a:gd name="connsiteY2" fmla="*/ 1922060 h 2392908"/>
              <a:gd name="connsiteX3" fmla="*/ 8834651 w 9066662"/>
              <a:gd name="connsiteY3" fmla="*/ 2195015 h 2392908"/>
              <a:gd name="connsiteX4" fmla="*/ 9066662 w 9066662"/>
              <a:gd name="connsiteY4" fmla="*/ 734704 h 2392908"/>
              <a:gd name="connsiteX5" fmla="*/ 8725468 w 9066662"/>
              <a:gd name="connsiteY5" fmla="*/ 93260 h 2392908"/>
              <a:gd name="connsiteX6" fmla="*/ 6787486 w 9066662"/>
              <a:gd name="connsiteY6" fmla="*/ 175146 h 2392908"/>
              <a:gd name="connsiteX7" fmla="*/ 5777552 w 9066662"/>
              <a:gd name="connsiteY7" fmla="*/ 1144137 h 2392908"/>
              <a:gd name="connsiteX8" fmla="*/ 1887940 w 9066662"/>
              <a:gd name="connsiteY8" fmla="*/ 1212376 h 2392908"/>
              <a:gd name="connsiteX9" fmla="*/ 441277 w 9066662"/>
              <a:gd name="connsiteY9" fmla="*/ 1226024 h 2392908"/>
              <a:gd name="connsiteX10" fmla="*/ 523164 w 9066662"/>
              <a:gd name="connsiteY10" fmla="*/ 1785582 h 2392908"/>
              <a:gd name="connsiteX0" fmla="*/ 523164 w 9191767"/>
              <a:gd name="connsiteY0" fmla="*/ 1785582 h 2392908"/>
              <a:gd name="connsiteX1" fmla="*/ 3580262 w 9191767"/>
              <a:gd name="connsiteY1" fmla="*/ 1881116 h 2392908"/>
              <a:gd name="connsiteX2" fmla="*/ 6923964 w 9191767"/>
              <a:gd name="connsiteY2" fmla="*/ 1922060 h 2392908"/>
              <a:gd name="connsiteX3" fmla="*/ 8834651 w 9191767"/>
              <a:gd name="connsiteY3" fmla="*/ 2195015 h 2392908"/>
              <a:gd name="connsiteX4" fmla="*/ 9066662 w 9191767"/>
              <a:gd name="connsiteY4" fmla="*/ 734704 h 2392908"/>
              <a:gd name="connsiteX5" fmla="*/ 8725468 w 9191767"/>
              <a:gd name="connsiteY5" fmla="*/ 93260 h 2392908"/>
              <a:gd name="connsiteX6" fmla="*/ 6787486 w 9191767"/>
              <a:gd name="connsiteY6" fmla="*/ 175146 h 2392908"/>
              <a:gd name="connsiteX7" fmla="*/ 5777552 w 9191767"/>
              <a:gd name="connsiteY7" fmla="*/ 1144137 h 2392908"/>
              <a:gd name="connsiteX8" fmla="*/ 1887940 w 9191767"/>
              <a:gd name="connsiteY8" fmla="*/ 1212376 h 2392908"/>
              <a:gd name="connsiteX9" fmla="*/ 441277 w 9191767"/>
              <a:gd name="connsiteY9" fmla="*/ 1226024 h 2392908"/>
              <a:gd name="connsiteX10" fmla="*/ 523164 w 9191767"/>
              <a:gd name="connsiteY10" fmla="*/ 1785582 h 2392908"/>
              <a:gd name="connsiteX0" fmla="*/ 523164 w 9191767"/>
              <a:gd name="connsiteY0" fmla="*/ 1785582 h 2392908"/>
              <a:gd name="connsiteX1" fmla="*/ 3580262 w 9191767"/>
              <a:gd name="connsiteY1" fmla="*/ 1881116 h 2392908"/>
              <a:gd name="connsiteX2" fmla="*/ 6923964 w 9191767"/>
              <a:gd name="connsiteY2" fmla="*/ 1922060 h 2392908"/>
              <a:gd name="connsiteX3" fmla="*/ 8834651 w 9191767"/>
              <a:gd name="connsiteY3" fmla="*/ 2195015 h 2392908"/>
              <a:gd name="connsiteX4" fmla="*/ 9066662 w 9191767"/>
              <a:gd name="connsiteY4" fmla="*/ 734704 h 2392908"/>
              <a:gd name="connsiteX5" fmla="*/ 8725468 w 9191767"/>
              <a:gd name="connsiteY5" fmla="*/ 93260 h 2392908"/>
              <a:gd name="connsiteX6" fmla="*/ 6787486 w 9191767"/>
              <a:gd name="connsiteY6" fmla="*/ 175146 h 2392908"/>
              <a:gd name="connsiteX7" fmla="*/ 5777552 w 9191767"/>
              <a:gd name="connsiteY7" fmla="*/ 1144137 h 2392908"/>
              <a:gd name="connsiteX8" fmla="*/ 1887940 w 9191767"/>
              <a:gd name="connsiteY8" fmla="*/ 1212376 h 2392908"/>
              <a:gd name="connsiteX9" fmla="*/ 441277 w 9191767"/>
              <a:gd name="connsiteY9" fmla="*/ 1226024 h 2392908"/>
              <a:gd name="connsiteX10" fmla="*/ 523164 w 9191767"/>
              <a:gd name="connsiteY10" fmla="*/ 1785582 h 2392908"/>
              <a:gd name="connsiteX0" fmla="*/ 523164 w 9191767"/>
              <a:gd name="connsiteY0" fmla="*/ 1785582 h 2392908"/>
              <a:gd name="connsiteX1" fmla="*/ 3580262 w 9191767"/>
              <a:gd name="connsiteY1" fmla="*/ 1881116 h 2392908"/>
              <a:gd name="connsiteX2" fmla="*/ 6923964 w 9191767"/>
              <a:gd name="connsiteY2" fmla="*/ 1922060 h 2392908"/>
              <a:gd name="connsiteX3" fmla="*/ 8834651 w 9191767"/>
              <a:gd name="connsiteY3" fmla="*/ 2195015 h 2392908"/>
              <a:gd name="connsiteX4" fmla="*/ 9066662 w 9191767"/>
              <a:gd name="connsiteY4" fmla="*/ 734704 h 2392908"/>
              <a:gd name="connsiteX5" fmla="*/ 8725468 w 9191767"/>
              <a:gd name="connsiteY5" fmla="*/ 93260 h 2392908"/>
              <a:gd name="connsiteX6" fmla="*/ 6787486 w 9191767"/>
              <a:gd name="connsiteY6" fmla="*/ 175146 h 2392908"/>
              <a:gd name="connsiteX7" fmla="*/ 5777552 w 9191767"/>
              <a:gd name="connsiteY7" fmla="*/ 1144137 h 2392908"/>
              <a:gd name="connsiteX8" fmla="*/ 1887940 w 9191767"/>
              <a:gd name="connsiteY8" fmla="*/ 1212376 h 2392908"/>
              <a:gd name="connsiteX9" fmla="*/ 441277 w 9191767"/>
              <a:gd name="connsiteY9" fmla="*/ 1226024 h 2392908"/>
              <a:gd name="connsiteX10" fmla="*/ 523164 w 9191767"/>
              <a:gd name="connsiteY10" fmla="*/ 1785582 h 2392908"/>
              <a:gd name="connsiteX0" fmla="*/ 455357 w 9123960"/>
              <a:gd name="connsiteY0" fmla="*/ 1785582 h 2392908"/>
              <a:gd name="connsiteX1" fmla="*/ 3512455 w 9123960"/>
              <a:gd name="connsiteY1" fmla="*/ 1881116 h 2392908"/>
              <a:gd name="connsiteX2" fmla="*/ 6856157 w 9123960"/>
              <a:gd name="connsiteY2" fmla="*/ 1922060 h 2392908"/>
              <a:gd name="connsiteX3" fmla="*/ 8766844 w 9123960"/>
              <a:gd name="connsiteY3" fmla="*/ 2195015 h 2392908"/>
              <a:gd name="connsiteX4" fmla="*/ 8998855 w 9123960"/>
              <a:gd name="connsiteY4" fmla="*/ 734704 h 2392908"/>
              <a:gd name="connsiteX5" fmla="*/ 8657661 w 9123960"/>
              <a:gd name="connsiteY5" fmla="*/ 93260 h 2392908"/>
              <a:gd name="connsiteX6" fmla="*/ 6719679 w 9123960"/>
              <a:gd name="connsiteY6" fmla="*/ 175146 h 2392908"/>
              <a:gd name="connsiteX7" fmla="*/ 5709745 w 9123960"/>
              <a:gd name="connsiteY7" fmla="*/ 1144137 h 2392908"/>
              <a:gd name="connsiteX8" fmla="*/ 1820133 w 9123960"/>
              <a:gd name="connsiteY8" fmla="*/ 1212376 h 2392908"/>
              <a:gd name="connsiteX9" fmla="*/ 780314 w 9123960"/>
              <a:gd name="connsiteY9" fmla="*/ 1271807 h 2392908"/>
              <a:gd name="connsiteX10" fmla="*/ 455357 w 9123960"/>
              <a:gd name="connsiteY10" fmla="*/ 1785582 h 2392908"/>
              <a:gd name="connsiteX0" fmla="*/ 455357 w 8871012"/>
              <a:gd name="connsiteY0" fmla="*/ 1775863 h 2392908"/>
              <a:gd name="connsiteX1" fmla="*/ 3259507 w 8871012"/>
              <a:gd name="connsiteY1" fmla="*/ 1881116 h 2392908"/>
              <a:gd name="connsiteX2" fmla="*/ 6603209 w 8871012"/>
              <a:gd name="connsiteY2" fmla="*/ 1922060 h 2392908"/>
              <a:gd name="connsiteX3" fmla="*/ 8513896 w 8871012"/>
              <a:gd name="connsiteY3" fmla="*/ 2195015 h 2392908"/>
              <a:gd name="connsiteX4" fmla="*/ 8745907 w 8871012"/>
              <a:gd name="connsiteY4" fmla="*/ 734704 h 2392908"/>
              <a:gd name="connsiteX5" fmla="*/ 8404713 w 8871012"/>
              <a:gd name="connsiteY5" fmla="*/ 93260 h 2392908"/>
              <a:gd name="connsiteX6" fmla="*/ 6466731 w 8871012"/>
              <a:gd name="connsiteY6" fmla="*/ 175146 h 2392908"/>
              <a:gd name="connsiteX7" fmla="*/ 5456797 w 8871012"/>
              <a:gd name="connsiteY7" fmla="*/ 1144137 h 2392908"/>
              <a:gd name="connsiteX8" fmla="*/ 1567185 w 8871012"/>
              <a:gd name="connsiteY8" fmla="*/ 1212376 h 2392908"/>
              <a:gd name="connsiteX9" fmla="*/ 527366 w 8871012"/>
              <a:gd name="connsiteY9" fmla="*/ 1271807 h 2392908"/>
              <a:gd name="connsiteX10" fmla="*/ 455357 w 8871012"/>
              <a:gd name="connsiteY10" fmla="*/ 1775863 h 2392908"/>
              <a:gd name="connsiteX0" fmla="*/ 455357 w 8875541"/>
              <a:gd name="connsiteY0" fmla="*/ 1775863 h 2404546"/>
              <a:gd name="connsiteX1" fmla="*/ 3259507 w 8875541"/>
              <a:gd name="connsiteY1" fmla="*/ 1881116 h 2404546"/>
              <a:gd name="connsiteX2" fmla="*/ 6576037 w 8875541"/>
              <a:gd name="connsiteY2" fmla="*/ 1991887 h 2404546"/>
              <a:gd name="connsiteX3" fmla="*/ 8513896 w 8875541"/>
              <a:gd name="connsiteY3" fmla="*/ 2195015 h 2404546"/>
              <a:gd name="connsiteX4" fmla="*/ 8745907 w 8875541"/>
              <a:gd name="connsiteY4" fmla="*/ 734704 h 2404546"/>
              <a:gd name="connsiteX5" fmla="*/ 8404713 w 8875541"/>
              <a:gd name="connsiteY5" fmla="*/ 93260 h 2404546"/>
              <a:gd name="connsiteX6" fmla="*/ 6466731 w 8875541"/>
              <a:gd name="connsiteY6" fmla="*/ 175146 h 2404546"/>
              <a:gd name="connsiteX7" fmla="*/ 5456797 w 8875541"/>
              <a:gd name="connsiteY7" fmla="*/ 1144137 h 2404546"/>
              <a:gd name="connsiteX8" fmla="*/ 1567185 w 8875541"/>
              <a:gd name="connsiteY8" fmla="*/ 1212376 h 2404546"/>
              <a:gd name="connsiteX9" fmla="*/ 527366 w 8875541"/>
              <a:gd name="connsiteY9" fmla="*/ 1271807 h 2404546"/>
              <a:gd name="connsiteX10" fmla="*/ 455357 w 8875541"/>
              <a:gd name="connsiteY10" fmla="*/ 1775863 h 2404546"/>
              <a:gd name="connsiteX0" fmla="*/ 455357 w 8809890"/>
              <a:gd name="connsiteY0" fmla="*/ 1775863 h 2201418"/>
              <a:gd name="connsiteX1" fmla="*/ 3259507 w 8809890"/>
              <a:gd name="connsiteY1" fmla="*/ 1881116 h 2201418"/>
              <a:gd name="connsiteX2" fmla="*/ 6576037 w 8809890"/>
              <a:gd name="connsiteY2" fmla="*/ 1991887 h 2201418"/>
              <a:gd name="connsiteX3" fmla="*/ 8448245 w 8809890"/>
              <a:gd name="connsiteY3" fmla="*/ 1991887 h 2201418"/>
              <a:gd name="connsiteX4" fmla="*/ 8745907 w 8809890"/>
              <a:gd name="connsiteY4" fmla="*/ 734704 h 2201418"/>
              <a:gd name="connsiteX5" fmla="*/ 8404713 w 8809890"/>
              <a:gd name="connsiteY5" fmla="*/ 93260 h 2201418"/>
              <a:gd name="connsiteX6" fmla="*/ 6466731 w 8809890"/>
              <a:gd name="connsiteY6" fmla="*/ 175146 h 2201418"/>
              <a:gd name="connsiteX7" fmla="*/ 5456797 w 8809890"/>
              <a:gd name="connsiteY7" fmla="*/ 1144137 h 2201418"/>
              <a:gd name="connsiteX8" fmla="*/ 1567185 w 8809890"/>
              <a:gd name="connsiteY8" fmla="*/ 1212376 h 2201418"/>
              <a:gd name="connsiteX9" fmla="*/ 527366 w 8809890"/>
              <a:gd name="connsiteY9" fmla="*/ 1271807 h 2201418"/>
              <a:gd name="connsiteX10" fmla="*/ 455357 w 8809890"/>
              <a:gd name="connsiteY10" fmla="*/ 1775863 h 2201418"/>
              <a:gd name="connsiteX0" fmla="*/ 455357 w 8881898"/>
              <a:gd name="connsiteY0" fmla="*/ 1775863 h 2273426"/>
              <a:gd name="connsiteX1" fmla="*/ 3259507 w 8881898"/>
              <a:gd name="connsiteY1" fmla="*/ 1881116 h 2273426"/>
              <a:gd name="connsiteX2" fmla="*/ 6576037 w 8881898"/>
              <a:gd name="connsiteY2" fmla="*/ 1991887 h 2273426"/>
              <a:gd name="connsiteX3" fmla="*/ 8520253 w 8881898"/>
              <a:gd name="connsiteY3" fmla="*/ 2063895 h 2273426"/>
              <a:gd name="connsiteX4" fmla="*/ 8745907 w 8881898"/>
              <a:gd name="connsiteY4" fmla="*/ 734704 h 2273426"/>
              <a:gd name="connsiteX5" fmla="*/ 8404713 w 8881898"/>
              <a:gd name="connsiteY5" fmla="*/ 93260 h 2273426"/>
              <a:gd name="connsiteX6" fmla="*/ 6466731 w 8881898"/>
              <a:gd name="connsiteY6" fmla="*/ 175146 h 2273426"/>
              <a:gd name="connsiteX7" fmla="*/ 5456797 w 8881898"/>
              <a:gd name="connsiteY7" fmla="*/ 1144137 h 2273426"/>
              <a:gd name="connsiteX8" fmla="*/ 1567185 w 8881898"/>
              <a:gd name="connsiteY8" fmla="*/ 1212376 h 2273426"/>
              <a:gd name="connsiteX9" fmla="*/ 527366 w 8881898"/>
              <a:gd name="connsiteY9" fmla="*/ 1271807 h 2273426"/>
              <a:gd name="connsiteX10" fmla="*/ 455357 w 8881898"/>
              <a:gd name="connsiteY10" fmla="*/ 1775863 h 2273426"/>
              <a:gd name="connsiteX0" fmla="*/ 455357 w 8825032"/>
              <a:gd name="connsiteY0" fmla="*/ 1997395 h 2601865"/>
              <a:gd name="connsiteX1" fmla="*/ 3259507 w 8825032"/>
              <a:gd name="connsiteY1" fmla="*/ 2102648 h 2601865"/>
              <a:gd name="connsiteX2" fmla="*/ 6576037 w 8825032"/>
              <a:gd name="connsiteY2" fmla="*/ 2213419 h 2601865"/>
              <a:gd name="connsiteX3" fmla="*/ 8520253 w 8825032"/>
              <a:gd name="connsiteY3" fmla="*/ 2285427 h 2601865"/>
              <a:gd name="connsiteX4" fmla="*/ 8404713 w 8825032"/>
              <a:gd name="connsiteY4" fmla="*/ 314792 h 2601865"/>
              <a:gd name="connsiteX5" fmla="*/ 6466731 w 8825032"/>
              <a:gd name="connsiteY5" fmla="*/ 396678 h 2601865"/>
              <a:gd name="connsiteX6" fmla="*/ 5456797 w 8825032"/>
              <a:gd name="connsiteY6" fmla="*/ 1365669 h 2601865"/>
              <a:gd name="connsiteX7" fmla="*/ 1567185 w 8825032"/>
              <a:gd name="connsiteY7" fmla="*/ 1433908 h 2601865"/>
              <a:gd name="connsiteX8" fmla="*/ 527366 w 8825032"/>
              <a:gd name="connsiteY8" fmla="*/ 1493339 h 2601865"/>
              <a:gd name="connsiteX9" fmla="*/ 455357 w 8825032"/>
              <a:gd name="connsiteY9" fmla="*/ 1997395 h 2601865"/>
              <a:gd name="connsiteX0" fmla="*/ 455357 w 8862507"/>
              <a:gd name="connsiteY0" fmla="*/ 1826960 h 2403024"/>
              <a:gd name="connsiteX1" fmla="*/ 3259507 w 8862507"/>
              <a:gd name="connsiteY1" fmla="*/ 1932213 h 2403024"/>
              <a:gd name="connsiteX2" fmla="*/ 6576037 w 8862507"/>
              <a:gd name="connsiteY2" fmla="*/ 2042984 h 2403024"/>
              <a:gd name="connsiteX3" fmla="*/ 8520253 w 8862507"/>
              <a:gd name="connsiteY3" fmla="*/ 2114992 h 2403024"/>
              <a:gd name="connsiteX4" fmla="*/ 8520253 w 8862507"/>
              <a:gd name="connsiteY4" fmla="*/ 314792 h 2403024"/>
              <a:gd name="connsiteX5" fmla="*/ 6466731 w 8862507"/>
              <a:gd name="connsiteY5" fmla="*/ 226243 h 2403024"/>
              <a:gd name="connsiteX6" fmla="*/ 5456797 w 8862507"/>
              <a:gd name="connsiteY6" fmla="*/ 1195234 h 2403024"/>
              <a:gd name="connsiteX7" fmla="*/ 1567185 w 8862507"/>
              <a:gd name="connsiteY7" fmla="*/ 1263473 h 2403024"/>
              <a:gd name="connsiteX8" fmla="*/ 527366 w 8862507"/>
              <a:gd name="connsiteY8" fmla="*/ 1322904 h 2403024"/>
              <a:gd name="connsiteX9" fmla="*/ 455357 w 8862507"/>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68798 w 8874508"/>
              <a:gd name="connsiteY6" fmla="*/ 1195234 h 2403024"/>
              <a:gd name="connsiteX7" fmla="*/ 1579186 w 8874508"/>
              <a:gd name="connsiteY7" fmla="*/ 1263473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68798 w 8874508"/>
              <a:gd name="connsiteY6" fmla="*/ 1195234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1178887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 name="connsiteX0" fmla="*/ 467358 w 8874508"/>
              <a:gd name="connsiteY0" fmla="*/ 1826960 h 2403024"/>
              <a:gd name="connsiteX1" fmla="*/ 3271508 w 8874508"/>
              <a:gd name="connsiteY1" fmla="*/ 1932213 h 2403024"/>
              <a:gd name="connsiteX2" fmla="*/ 6588038 w 8874508"/>
              <a:gd name="connsiteY2" fmla="*/ 2042984 h 2403024"/>
              <a:gd name="connsiteX3" fmla="*/ 8532254 w 8874508"/>
              <a:gd name="connsiteY3" fmla="*/ 2114992 h 2403024"/>
              <a:gd name="connsiteX4" fmla="*/ 8532254 w 8874508"/>
              <a:gd name="connsiteY4" fmla="*/ 314792 h 2403024"/>
              <a:gd name="connsiteX5" fmla="*/ 6478732 w 8874508"/>
              <a:gd name="connsiteY5" fmla="*/ 226243 h 2403024"/>
              <a:gd name="connsiteX6" fmla="*/ 5435910 w 8874508"/>
              <a:gd name="connsiteY6" fmla="*/ 962863 h 2403024"/>
              <a:gd name="connsiteX7" fmla="*/ 1619486 w 8874508"/>
              <a:gd name="connsiteY7" fmla="*/ 1178887 h 2403024"/>
              <a:gd name="connsiteX8" fmla="*/ 467358 w 8874508"/>
              <a:gd name="connsiteY8" fmla="*/ 1250895 h 2403024"/>
              <a:gd name="connsiteX9" fmla="*/ 467358 w 8874508"/>
              <a:gd name="connsiteY9" fmla="*/ 1826960 h 2403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74508" h="2403024">
                <a:moveTo>
                  <a:pt x="467358" y="1826960"/>
                </a:moveTo>
                <a:cubicBezTo>
                  <a:pt x="934716" y="1940513"/>
                  <a:pt x="2204708" y="1909467"/>
                  <a:pt x="3271508" y="1932213"/>
                </a:cubicBezTo>
                <a:lnTo>
                  <a:pt x="6588038" y="2042984"/>
                </a:lnTo>
                <a:cubicBezTo>
                  <a:pt x="7463769" y="2095300"/>
                  <a:pt x="8208218" y="2403024"/>
                  <a:pt x="8532254" y="2114992"/>
                </a:cubicBezTo>
                <a:cubicBezTo>
                  <a:pt x="8856290" y="1826960"/>
                  <a:pt x="8874508" y="629584"/>
                  <a:pt x="8532254" y="314792"/>
                </a:cubicBezTo>
                <a:cubicBezTo>
                  <a:pt x="8190000" y="0"/>
                  <a:pt x="6994789" y="118231"/>
                  <a:pt x="6478732" y="226243"/>
                </a:cubicBezTo>
                <a:cubicBezTo>
                  <a:pt x="5962675" y="334255"/>
                  <a:pt x="6151942" y="635360"/>
                  <a:pt x="5435910" y="962863"/>
                </a:cubicBezTo>
                <a:cubicBezTo>
                  <a:pt x="4686736" y="1305525"/>
                  <a:pt x="2447578" y="1130882"/>
                  <a:pt x="1619486" y="1178887"/>
                </a:cubicBezTo>
                <a:cubicBezTo>
                  <a:pt x="791394" y="1226892"/>
                  <a:pt x="659379" y="1142883"/>
                  <a:pt x="467358" y="1250895"/>
                </a:cubicBezTo>
                <a:cubicBezTo>
                  <a:pt x="275337" y="1358907"/>
                  <a:pt x="0" y="1713407"/>
                  <a:pt x="467358" y="1826960"/>
                </a:cubicBez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0" name="Volný tvar 29"/>
          <p:cNvSpPr/>
          <p:nvPr/>
        </p:nvSpPr>
        <p:spPr>
          <a:xfrm>
            <a:off x="23495" y="165066"/>
            <a:ext cx="8917694" cy="3264474"/>
          </a:xfrm>
          <a:custGeom>
            <a:avLst/>
            <a:gdLst>
              <a:gd name="connsiteX0" fmla="*/ 2879678 w 8611738"/>
              <a:gd name="connsiteY0" fmla="*/ 2006220 h 3179928"/>
              <a:gd name="connsiteX1" fmla="*/ 136478 w 8611738"/>
              <a:gd name="connsiteY1" fmla="*/ 2033516 h 3179928"/>
              <a:gd name="connsiteX2" fmla="*/ 0 w 8611738"/>
              <a:gd name="connsiteY2" fmla="*/ 2825086 h 3179928"/>
              <a:gd name="connsiteX3" fmla="*/ 559559 w 8611738"/>
              <a:gd name="connsiteY3" fmla="*/ 3179928 h 3179928"/>
              <a:gd name="connsiteX4" fmla="*/ 4230806 w 8611738"/>
              <a:gd name="connsiteY4" fmla="*/ 3138985 h 3179928"/>
              <a:gd name="connsiteX5" fmla="*/ 5841242 w 8611738"/>
              <a:gd name="connsiteY5" fmla="*/ 2579426 h 3179928"/>
              <a:gd name="connsiteX6" fmla="*/ 6414448 w 8611738"/>
              <a:gd name="connsiteY6" fmla="*/ 2142698 h 3179928"/>
              <a:gd name="connsiteX7" fmla="*/ 8461612 w 8611738"/>
              <a:gd name="connsiteY7" fmla="*/ 2156346 h 3179928"/>
              <a:gd name="connsiteX8" fmla="*/ 8611738 w 8611738"/>
              <a:gd name="connsiteY8" fmla="*/ 1214650 h 3179928"/>
              <a:gd name="connsiteX9" fmla="*/ 8352430 w 8611738"/>
              <a:gd name="connsiteY9" fmla="*/ 0 h 3179928"/>
              <a:gd name="connsiteX10" fmla="*/ 6155141 w 8611738"/>
              <a:gd name="connsiteY10" fmla="*/ 40943 h 3179928"/>
              <a:gd name="connsiteX11" fmla="*/ 5895833 w 8611738"/>
              <a:gd name="connsiteY11" fmla="*/ 1282889 h 3179928"/>
              <a:gd name="connsiteX12" fmla="*/ 5431809 w 8611738"/>
              <a:gd name="connsiteY12" fmla="*/ 1897038 h 3179928"/>
              <a:gd name="connsiteX13" fmla="*/ 2879678 w 8611738"/>
              <a:gd name="connsiteY13" fmla="*/ 2006220 h 3179928"/>
              <a:gd name="connsiteX0" fmla="*/ 2879678 w 8611738"/>
              <a:gd name="connsiteY0" fmla="*/ 2006220 h 3179928"/>
              <a:gd name="connsiteX1" fmla="*/ 136478 w 8611738"/>
              <a:gd name="connsiteY1" fmla="*/ 2033516 h 3179928"/>
              <a:gd name="connsiteX2" fmla="*/ 0 w 8611738"/>
              <a:gd name="connsiteY2" fmla="*/ 2825086 h 3179928"/>
              <a:gd name="connsiteX3" fmla="*/ 559559 w 8611738"/>
              <a:gd name="connsiteY3" fmla="*/ 3179928 h 3179928"/>
              <a:gd name="connsiteX4" fmla="*/ 4230806 w 8611738"/>
              <a:gd name="connsiteY4" fmla="*/ 3138985 h 3179928"/>
              <a:gd name="connsiteX5" fmla="*/ 5841242 w 8611738"/>
              <a:gd name="connsiteY5" fmla="*/ 2579426 h 3179928"/>
              <a:gd name="connsiteX6" fmla="*/ 6414448 w 8611738"/>
              <a:gd name="connsiteY6" fmla="*/ 2142698 h 3179928"/>
              <a:gd name="connsiteX7" fmla="*/ 8461612 w 8611738"/>
              <a:gd name="connsiteY7" fmla="*/ 2156346 h 3179928"/>
              <a:gd name="connsiteX8" fmla="*/ 8611738 w 8611738"/>
              <a:gd name="connsiteY8" fmla="*/ 1214650 h 3179928"/>
              <a:gd name="connsiteX9" fmla="*/ 8352430 w 8611738"/>
              <a:gd name="connsiteY9" fmla="*/ 0 h 3179928"/>
              <a:gd name="connsiteX10" fmla="*/ 6155141 w 8611738"/>
              <a:gd name="connsiteY10" fmla="*/ 40943 h 3179928"/>
              <a:gd name="connsiteX11" fmla="*/ 5895833 w 8611738"/>
              <a:gd name="connsiteY11" fmla="*/ 1282889 h 3179928"/>
              <a:gd name="connsiteX12" fmla="*/ 5431809 w 8611738"/>
              <a:gd name="connsiteY12" fmla="*/ 1897038 h 3179928"/>
              <a:gd name="connsiteX13" fmla="*/ 2879678 w 8611738"/>
              <a:gd name="connsiteY13" fmla="*/ 2006220 h 3179928"/>
              <a:gd name="connsiteX0" fmla="*/ 2879678 w 8611738"/>
              <a:gd name="connsiteY0" fmla="*/ 2006220 h 3179928"/>
              <a:gd name="connsiteX1" fmla="*/ 136478 w 8611738"/>
              <a:gd name="connsiteY1" fmla="*/ 2033516 h 3179928"/>
              <a:gd name="connsiteX2" fmla="*/ 0 w 8611738"/>
              <a:gd name="connsiteY2" fmla="*/ 2825086 h 3179928"/>
              <a:gd name="connsiteX3" fmla="*/ 559559 w 8611738"/>
              <a:gd name="connsiteY3" fmla="*/ 3179928 h 3179928"/>
              <a:gd name="connsiteX4" fmla="*/ 4230806 w 8611738"/>
              <a:gd name="connsiteY4" fmla="*/ 3138985 h 3179928"/>
              <a:gd name="connsiteX5" fmla="*/ 5841242 w 8611738"/>
              <a:gd name="connsiteY5" fmla="*/ 2579426 h 3179928"/>
              <a:gd name="connsiteX6" fmla="*/ 6414448 w 8611738"/>
              <a:gd name="connsiteY6" fmla="*/ 2142698 h 3179928"/>
              <a:gd name="connsiteX7" fmla="*/ 8461612 w 8611738"/>
              <a:gd name="connsiteY7" fmla="*/ 2156346 h 3179928"/>
              <a:gd name="connsiteX8" fmla="*/ 8611738 w 8611738"/>
              <a:gd name="connsiteY8" fmla="*/ 1214650 h 3179928"/>
              <a:gd name="connsiteX9" fmla="*/ 8352430 w 8611738"/>
              <a:gd name="connsiteY9" fmla="*/ 0 h 3179928"/>
              <a:gd name="connsiteX10" fmla="*/ 6155141 w 8611738"/>
              <a:gd name="connsiteY10" fmla="*/ 40943 h 3179928"/>
              <a:gd name="connsiteX11" fmla="*/ 5895833 w 8611738"/>
              <a:gd name="connsiteY11" fmla="*/ 1282889 h 3179928"/>
              <a:gd name="connsiteX12" fmla="*/ 5431809 w 8611738"/>
              <a:gd name="connsiteY12" fmla="*/ 1897038 h 3179928"/>
              <a:gd name="connsiteX13" fmla="*/ 2879678 w 8611738"/>
              <a:gd name="connsiteY13" fmla="*/ 2006220 h 3179928"/>
              <a:gd name="connsiteX0" fmla="*/ 2879678 w 8827827"/>
              <a:gd name="connsiteY0" fmla="*/ 2006220 h 3179928"/>
              <a:gd name="connsiteX1" fmla="*/ 136478 w 8827827"/>
              <a:gd name="connsiteY1" fmla="*/ 2033516 h 3179928"/>
              <a:gd name="connsiteX2" fmla="*/ 0 w 8827827"/>
              <a:gd name="connsiteY2" fmla="*/ 2825086 h 3179928"/>
              <a:gd name="connsiteX3" fmla="*/ 559559 w 8827827"/>
              <a:gd name="connsiteY3" fmla="*/ 3179928 h 3179928"/>
              <a:gd name="connsiteX4" fmla="*/ 4230806 w 8827827"/>
              <a:gd name="connsiteY4" fmla="*/ 3138985 h 3179928"/>
              <a:gd name="connsiteX5" fmla="*/ 5841242 w 8827827"/>
              <a:gd name="connsiteY5" fmla="*/ 2579426 h 3179928"/>
              <a:gd name="connsiteX6" fmla="*/ 6414448 w 8827827"/>
              <a:gd name="connsiteY6" fmla="*/ 2142698 h 3179928"/>
              <a:gd name="connsiteX7" fmla="*/ 8461612 w 8827827"/>
              <a:gd name="connsiteY7" fmla="*/ 2156346 h 3179928"/>
              <a:gd name="connsiteX8" fmla="*/ 8611738 w 8827827"/>
              <a:gd name="connsiteY8" fmla="*/ 1214650 h 3179928"/>
              <a:gd name="connsiteX9" fmla="*/ 8352430 w 8827827"/>
              <a:gd name="connsiteY9" fmla="*/ 0 h 3179928"/>
              <a:gd name="connsiteX10" fmla="*/ 6155141 w 8827827"/>
              <a:gd name="connsiteY10" fmla="*/ 40943 h 3179928"/>
              <a:gd name="connsiteX11" fmla="*/ 5895833 w 8827827"/>
              <a:gd name="connsiteY11" fmla="*/ 1282889 h 3179928"/>
              <a:gd name="connsiteX12" fmla="*/ 5431809 w 8827827"/>
              <a:gd name="connsiteY12" fmla="*/ 1897038 h 3179928"/>
              <a:gd name="connsiteX13" fmla="*/ 2879678 w 8827827"/>
              <a:gd name="connsiteY13" fmla="*/ 2006220 h 3179928"/>
              <a:gd name="connsiteX0" fmla="*/ 2879678 w 8827827"/>
              <a:gd name="connsiteY0" fmla="*/ 2006220 h 3179928"/>
              <a:gd name="connsiteX1" fmla="*/ 136478 w 8827827"/>
              <a:gd name="connsiteY1" fmla="*/ 2033516 h 3179928"/>
              <a:gd name="connsiteX2" fmla="*/ 0 w 8827827"/>
              <a:gd name="connsiteY2" fmla="*/ 2825086 h 3179928"/>
              <a:gd name="connsiteX3" fmla="*/ 559559 w 8827827"/>
              <a:gd name="connsiteY3" fmla="*/ 3179928 h 3179928"/>
              <a:gd name="connsiteX4" fmla="*/ 4230806 w 8827827"/>
              <a:gd name="connsiteY4" fmla="*/ 3138985 h 3179928"/>
              <a:gd name="connsiteX5" fmla="*/ 5841242 w 8827827"/>
              <a:gd name="connsiteY5" fmla="*/ 2579426 h 3179928"/>
              <a:gd name="connsiteX6" fmla="*/ 6414448 w 8827827"/>
              <a:gd name="connsiteY6" fmla="*/ 2142698 h 3179928"/>
              <a:gd name="connsiteX7" fmla="*/ 8461612 w 8827827"/>
              <a:gd name="connsiteY7" fmla="*/ 2156346 h 3179928"/>
              <a:gd name="connsiteX8" fmla="*/ 8611738 w 8827827"/>
              <a:gd name="connsiteY8" fmla="*/ 1214650 h 3179928"/>
              <a:gd name="connsiteX9" fmla="*/ 8352430 w 8827827"/>
              <a:gd name="connsiteY9" fmla="*/ 0 h 3179928"/>
              <a:gd name="connsiteX10" fmla="*/ 6155141 w 8827827"/>
              <a:gd name="connsiteY10" fmla="*/ 40943 h 3179928"/>
              <a:gd name="connsiteX11" fmla="*/ 5895833 w 8827827"/>
              <a:gd name="connsiteY11" fmla="*/ 1282889 h 3179928"/>
              <a:gd name="connsiteX12" fmla="*/ 5431809 w 8827827"/>
              <a:gd name="connsiteY12" fmla="*/ 1897038 h 3179928"/>
              <a:gd name="connsiteX13" fmla="*/ 2879678 w 8827827"/>
              <a:gd name="connsiteY13" fmla="*/ 2006220 h 3179928"/>
              <a:gd name="connsiteX0" fmla="*/ 2879678 w 8827827"/>
              <a:gd name="connsiteY0" fmla="*/ 2201838 h 3375546"/>
              <a:gd name="connsiteX1" fmla="*/ 136478 w 8827827"/>
              <a:gd name="connsiteY1" fmla="*/ 2229134 h 3375546"/>
              <a:gd name="connsiteX2" fmla="*/ 0 w 8827827"/>
              <a:gd name="connsiteY2" fmla="*/ 3020704 h 3375546"/>
              <a:gd name="connsiteX3" fmla="*/ 559559 w 8827827"/>
              <a:gd name="connsiteY3" fmla="*/ 3375546 h 3375546"/>
              <a:gd name="connsiteX4" fmla="*/ 4230806 w 8827827"/>
              <a:gd name="connsiteY4" fmla="*/ 3334603 h 3375546"/>
              <a:gd name="connsiteX5" fmla="*/ 5841242 w 8827827"/>
              <a:gd name="connsiteY5" fmla="*/ 2775044 h 3375546"/>
              <a:gd name="connsiteX6" fmla="*/ 6414448 w 8827827"/>
              <a:gd name="connsiteY6" fmla="*/ 2338316 h 3375546"/>
              <a:gd name="connsiteX7" fmla="*/ 8461612 w 8827827"/>
              <a:gd name="connsiteY7" fmla="*/ 2351964 h 3375546"/>
              <a:gd name="connsiteX8" fmla="*/ 8611738 w 8827827"/>
              <a:gd name="connsiteY8" fmla="*/ 1410268 h 3375546"/>
              <a:gd name="connsiteX9" fmla="*/ 8352430 w 8827827"/>
              <a:gd name="connsiteY9" fmla="*/ 195618 h 3375546"/>
              <a:gd name="connsiteX10" fmla="*/ 6155141 w 8827827"/>
              <a:gd name="connsiteY10" fmla="*/ 236561 h 3375546"/>
              <a:gd name="connsiteX11" fmla="*/ 5895833 w 8827827"/>
              <a:gd name="connsiteY11" fmla="*/ 1478507 h 3375546"/>
              <a:gd name="connsiteX12" fmla="*/ 5431809 w 8827827"/>
              <a:gd name="connsiteY12" fmla="*/ 2092656 h 3375546"/>
              <a:gd name="connsiteX13" fmla="*/ 2879678 w 8827827"/>
              <a:gd name="connsiteY13" fmla="*/ 2201838 h 3375546"/>
              <a:gd name="connsiteX0" fmla="*/ 2879678 w 8827827"/>
              <a:gd name="connsiteY0" fmla="*/ 2201838 h 3375546"/>
              <a:gd name="connsiteX1" fmla="*/ 136478 w 8827827"/>
              <a:gd name="connsiteY1" fmla="*/ 2229134 h 3375546"/>
              <a:gd name="connsiteX2" fmla="*/ 0 w 8827827"/>
              <a:gd name="connsiteY2" fmla="*/ 3020704 h 3375546"/>
              <a:gd name="connsiteX3" fmla="*/ 559559 w 8827827"/>
              <a:gd name="connsiteY3" fmla="*/ 3375546 h 3375546"/>
              <a:gd name="connsiteX4" fmla="*/ 4230806 w 8827827"/>
              <a:gd name="connsiteY4" fmla="*/ 3334603 h 3375546"/>
              <a:gd name="connsiteX5" fmla="*/ 5841242 w 8827827"/>
              <a:gd name="connsiteY5" fmla="*/ 2775044 h 3375546"/>
              <a:gd name="connsiteX6" fmla="*/ 6414448 w 8827827"/>
              <a:gd name="connsiteY6" fmla="*/ 2338316 h 3375546"/>
              <a:gd name="connsiteX7" fmla="*/ 8461612 w 8827827"/>
              <a:gd name="connsiteY7" fmla="*/ 2351964 h 3375546"/>
              <a:gd name="connsiteX8" fmla="*/ 8611738 w 8827827"/>
              <a:gd name="connsiteY8" fmla="*/ 1410268 h 3375546"/>
              <a:gd name="connsiteX9" fmla="*/ 8352430 w 8827827"/>
              <a:gd name="connsiteY9" fmla="*/ 195618 h 3375546"/>
              <a:gd name="connsiteX10" fmla="*/ 6155141 w 8827827"/>
              <a:gd name="connsiteY10" fmla="*/ 236561 h 3375546"/>
              <a:gd name="connsiteX11" fmla="*/ 5895833 w 8827827"/>
              <a:gd name="connsiteY11" fmla="*/ 1478507 h 3375546"/>
              <a:gd name="connsiteX12" fmla="*/ 5431809 w 8827827"/>
              <a:gd name="connsiteY12" fmla="*/ 2092656 h 3375546"/>
              <a:gd name="connsiteX13" fmla="*/ 2879678 w 8827827"/>
              <a:gd name="connsiteY13" fmla="*/ 2201838 h 3375546"/>
              <a:gd name="connsiteX0" fmla="*/ 2879678 w 8827827"/>
              <a:gd name="connsiteY0" fmla="*/ 2201838 h 3375546"/>
              <a:gd name="connsiteX1" fmla="*/ 136478 w 8827827"/>
              <a:gd name="connsiteY1" fmla="*/ 2229134 h 3375546"/>
              <a:gd name="connsiteX2" fmla="*/ 0 w 8827827"/>
              <a:gd name="connsiteY2" fmla="*/ 3020704 h 3375546"/>
              <a:gd name="connsiteX3" fmla="*/ 559559 w 8827827"/>
              <a:gd name="connsiteY3" fmla="*/ 3375546 h 3375546"/>
              <a:gd name="connsiteX4" fmla="*/ 4230806 w 8827827"/>
              <a:gd name="connsiteY4" fmla="*/ 3334603 h 3375546"/>
              <a:gd name="connsiteX5" fmla="*/ 5841242 w 8827827"/>
              <a:gd name="connsiteY5" fmla="*/ 2775044 h 3375546"/>
              <a:gd name="connsiteX6" fmla="*/ 6414448 w 8827827"/>
              <a:gd name="connsiteY6" fmla="*/ 2338316 h 3375546"/>
              <a:gd name="connsiteX7" fmla="*/ 8461612 w 8827827"/>
              <a:gd name="connsiteY7" fmla="*/ 2351964 h 3375546"/>
              <a:gd name="connsiteX8" fmla="*/ 8611738 w 8827827"/>
              <a:gd name="connsiteY8" fmla="*/ 1410268 h 3375546"/>
              <a:gd name="connsiteX9" fmla="*/ 8352430 w 8827827"/>
              <a:gd name="connsiteY9" fmla="*/ 195618 h 3375546"/>
              <a:gd name="connsiteX10" fmla="*/ 6155141 w 8827827"/>
              <a:gd name="connsiteY10" fmla="*/ 236561 h 3375546"/>
              <a:gd name="connsiteX11" fmla="*/ 5895833 w 8827827"/>
              <a:gd name="connsiteY11" fmla="*/ 1478507 h 3375546"/>
              <a:gd name="connsiteX12" fmla="*/ 5431809 w 8827827"/>
              <a:gd name="connsiteY12" fmla="*/ 2092656 h 3375546"/>
              <a:gd name="connsiteX13" fmla="*/ 2879678 w 8827827"/>
              <a:gd name="connsiteY13" fmla="*/ 2201838 h 3375546"/>
              <a:gd name="connsiteX0" fmla="*/ 2879678 w 8827827"/>
              <a:gd name="connsiteY0" fmla="*/ 2201838 h 3375546"/>
              <a:gd name="connsiteX1" fmla="*/ 136478 w 8827827"/>
              <a:gd name="connsiteY1" fmla="*/ 2229134 h 3375546"/>
              <a:gd name="connsiteX2" fmla="*/ 0 w 8827827"/>
              <a:gd name="connsiteY2" fmla="*/ 3020704 h 3375546"/>
              <a:gd name="connsiteX3" fmla="*/ 559559 w 8827827"/>
              <a:gd name="connsiteY3" fmla="*/ 3375546 h 3375546"/>
              <a:gd name="connsiteX4" fmla="*/ 4230806 w 8827827"/>
              <a:gd name="connsiteY4" fmla="*/ 3334603 h 3375546"/>
              <a:gd name="connsiteX5" fmla="*/ 5841242 w 8827827"/>
              <a:gd name="connsiteY5" fmla="*/ 2775044 h 3375546"/>
              <a:gd name="connsiteX6" fmla="*/ 6414448 w 8827827"/>
              <a:gd name="connsiteY6" fmla="*/ 2338316 h 3375546"/>
              <a:gd name="connsiteX7" fmla="*/ 8461612 w 8827827"/>
              <a:gd name="connsiteY7" fmla="*/ 2351964 h 3375546"/>
              <a:gd name="connsiteX8" fmla="*/ 8611738 w 8827827"/>
              <a:gd name="connsiteY8" fmla="*/ 1410268 h 3375546"/>
              <a:gd name="connsiteX9" fmla="*/ 8352430 w 8827827"/>
              <a:gd name="connsiteY9" fmla="*/ 195618 h 3375546"/>
              <a:gd name="connsiteX10" fmla="*/ 6155141 w 8827827"/>
              <a:gd name="connsiteY10" fmla="*/ 236561 h 3375546"/>
              <a:gd name="connsiteX11" fmla="*/ 5895833 w 8827827"/>
              <a:gd name="connsiteY11" fmla="*/ 1478507 h 3375546"/>
              <a:gd name="connsiteX12" fmla="*/ 5431809 w 8827827"/>
              <a:gd name="connsiteY12" fmla="*/ 2092656 h 3375546"/>
              <a:gd name="connsiteX13" fmla="*/ 2879678 w 8827827"/>
              <a:gd name="connsiteY13" fmla="*/ 2201838 h 3375546"/>
              <a:gd name="connsiteX0" fmla="*/ 2879678 w 8827827"/>
              <a:gd name="connsiteY0" fmla="*/ 2201838 h 3375546"/>
              <a:gd name="connsiteX1" fmla="*/ 136478 w 8827827"/>
              <a:gd name="connsiteY1" fmla="*/ 2229134 h 3375546"/>
              <a:gd name="connsiteX2" fmla="*/ 0 w 8827827"/>
              <a:gd name="connsiteY2" fmla="*/ 3020704 h 3375546"/>
              <a:gd name="connsiteX3" fmla="*/ 559559 w 8827827"/>
              <a:gd name="connsiteY3" fmla="*/ 3375546 h 3375546"/>
              <a:gd name="connsiteX4" fmla="*/ 4230806 w 8827827"/>
              <a:gd name="connsiteY4" fmla="*/ 3334603 h 3375546"/>
              <a:gd name="connsiteX5" fmla="*/ 5841242 w 8827827"/>
              <a:gd name="connsiteY5" fmla="*/ 2775044 h 3375546"/>
              <a:gd name="connsiteX6" fmla="*/ 6414448 w 8827827"/>
              <a:gd name="connsiteY6" fmla="*/ 2338316 h 3375546"/>
              <a:gd name="connsiteX7" fmla="*/ 8461612 w 8827827"/>
              <a:gd name="connsiteY7" fmla="*/ 2351964 h 3375546"/>
              <a:gd name="connsiteX8" fmla="*/ 8611738 w 8827827"/>
              <a:gd name="connsiteY8" fmla="*/ 1410268 h 3375546"/>
              <a:gd name="connsiteX9" fmla="*/ 8352430 w 8827827"/>
              <a:gd name="connsiteY9" fmla="*/ 195618 h 3375546"/>
              <a:gd name="connsiteX10" fmla="*/ 6155141 w 8827827"/>
              <a:gd name="connsiteY10" fmla="*/ 236561 h 3375546"/>
              <a:gd name="connsiteX11" fmla="*/ 5895833 w 8827827"/>
              <a:gd name="connsiteY11" fmla="*/ 1478507 h 3375546"/>
              <a:gd name="connsiteX12" fmla="*/ 5431809 w 8827827"/>
              <a:gd name="connsiteY12" fmla="*/ 2092656 h 3375546"/>
              <a:gd name="connsiteX13" fmla="*/ 2879678 w 8827827"/>
              <a:gd name="connsiteY13" fmla="*/ 2201838 h 3375546"/>
              <a:gd name="connsiteX0" fmla="*/ 2879678 w 8827827"/>
              <a:gd name="connsiteY0" fmla="*/ 2201838 h 3434687"/>
              <a:gd name="connsiteX1" fmla="*/ 136478 w 8827827"/>
              <a:gd name="connsiteY1" fmla="*/ 2229134 h 3434687"/>
              <a:gd name="connsiteX2" fmla="*/ 0 w 8827827"/>
              <a:gd name="connsiteY2" fmla="*/ 3020704 h 3434687"/>
              <a:gd name="connsiteX3" fmla="*/ 559559 w 8827827"/>
              <a:gd name="connsiteY3" fmla="*/ 3375546 h 3434687"/>
              <a:gd name="connsiteX4" fmla="*/ 4230806 w 8827827"/>
              <a:gd name="connsiteY4" fmla="*/ 3334603 h 3434687"/>
              <a:gd name="connsiteX5" fmla="*/ 5841242 w 8827827"/>
              <a:gd name="connsiteY5" fmla="*/ 2775044 h 3434687"/>
              <a:gd name="connsiteX6" fmla="*/ 6414448 w 8827827"/>
              <a:gd name="connsiteY6" fmla="*/ 2338316 h 3434687"/>
              <a:gd name="connsiteX7" fmla="*/ 8461612 w 8827827"/>
              <a:gd name="connsiteY7" fmla="*/ 2351964 h 3434687"/>
              <a:gd name="connsiteX8" fmla="*/ 8611738 w 8827827"/>
              <a:gd name="connsiteY8" fmla="*/ 1410268 h 3434687"/>
              <a:gd name="connsiteX9" fmla="*/ 8352430 w 8827827"/>
              <a:gd name="connsiteY9" fmla="*/ 195618 h 3434687"/>
              <a:gd name="connsiteX10" fmla="*/ 6155141 w 8827827"/>
              <a:gd name="connsiteY10" fmla="*/ 236561 h 3434687"/>
              <a:gd name="connsiteX11" fmla="*/ 5895833 w 8827827"/>
              <a:gd name="connsiteY11" fmla="*/ 1478507 h 3434687"/>
              <a:gd name="connsiteX12" fmla="*/ 5431809 w 8827827"/>
              <a:gd name="connsiteY12" fmla="*/ 2092656 h 3434687"/>
              <a:gd name="connsiteX13" fmla="*/ 2879678 w 8827827"/>
              <a:gd name="connsiteY13" fmla="*/ 2201838 h 3434687"/>
              <a:gd name="connsiteX0" fmla="*/ 3025253 w 8973402"/>
              <a:gd name="connsiteY0" fmla="*/ 2201838 h 3434687"/>
              <a:gd name="connsiteX1" fmla="*/ 282053 w 8973402"/>
              <a:gd name="connsiteY1" fmla="*/ 2229134 h 3434687"/>
              <a:gd name="connsiteX2" fmla="*/ 145575 w 8973402"/>
              <a:gd name="connsiteY2" fmla="*/ 3020704 h 3434687"/>
              <a:gd name="connsiteX3" fmla="*/ 705134 w 8973402"/>
              <a:gd name="connsiteY3" fmla="*/ 3375546 h 3434687"/>
              <a:gd name="connsiteX4" fmla="*/ 4376381 w 8973402"/>
              <a:gd name="connsiteY4" fmla="*/ 3334603 h 3434687"/>
              <a:gd name="connsiteX5" fmla="*/ 5986817 w 8973402"/>
              <a:gd name="connsiteY5" fmla="*/ 2775044 h 3434687"/>
              <a:gd name="connsiteX6" fmla="*/ 6560023 w 8973402"/>
              <a:gd name="connsiteY6" fmla="*/ 2338316 h 3434687"/>
              <a:gd name="connsiteX7" fmla="*/ 8607187 w 8973402"/>
              <a:gd name="connsiteY7" fmla="*/ 2351964 h 3434687"/>
              <a:gd name="connsiteX8" fmla="*/ 8757313 w 8973402"/>
              <a:gd name="connsiteY8" fmla="*/ 1410268 h 3434687"/>
              <a:gd name="connsiteX9" fmla="*/ 8498005 w 8973402"/>
              <a:gd name="connsiteY9" fmla="*/ 195618 h 3434687"/>
              <a:gd name="connsiteX10" fmla="*/ 6300716 w 8973402"/>
              <a:gd name="connsiteY10" fmla="*/ 236561 h 3434687"/>
              <a:gd name="connsiteX11" fmla="*/ 6041408 w 8973402"/>
              <a:gd name="connsiteY11" fmla="*/ 1478507 h 3434687"/>
              <a:gd name="connsiteX12" fmla="*/ 5577384 w 8973402"/>
              <a:gd name="connsiteY12" fmla="*/ 2092656 h 3434687"/>
              <a:gd name="connsiteX13" fmla="*/ 3025253 w 8973402"/>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223146 w 9171295"/>
              <a:gd name="connsiteY0" fmla="*/ 2201838 h 3434687"/>
              <a:gd name="connsiteX1" fmla="*/ 479946 w 9171295"/>
              <a:gd name="connsiteY1" fmla="*/ 2229134 h 3434687"/>
              <a:gd name="connsiteX2" fmla="*/ 343468 w 9171295"/>
              <a:gd name="connsiteY2" fmla="*/ 3020704 h 3434687"/>
              <a:gd name="connsiteX3" fmla="*/ 903027 w 9171295"/>
              <a:gd name="connsiteY3" fmla="*/ 3375546 h 3434687"/>
              <a:gd name="connsiteX4" fmla="*/ 4574274 w 9171295"/>
              <a:gd name="connsiteY4" fmla="*/ 3334603 h 3434687"/>
              <a:gd name="connsiteX5" fmla="*/ 6184710 w 9171295"/>
              <a:gd name="connsiteY5" fmla="*/ 2775044 h 3434687"/>
              <a:gd name="connsiteX6" fmla="*/ 6757916 w 9171295"/>
              <a:gd name="connsiteY6" fmla="*/ 2338316 h 3434687"/>
              <a:gd name="connsiteX7" fmla="*/ 8805080 w 9171295"/>
              <a:gd name="connsiteY7" fmla="*/ 2351964 h 3434687"/>
              <a:gd name="connsiteX8" fmla="*/ 8955206 w 9171295"/>
              <a:gd name="connsiteY8" fmla="*/ 1410268 h 3434687"/>
              <a:gd name="connsiteX9" fmla="*/ 8695898 w 9171295"/>
              <a:gd name="connsiteY9" fmla="*/ 195618 h 3434687"/>
              <a:gd name="connsiteX10" fmla="*/ 6498609 w 9171295"/>
              <a:gd name="connsiteY10" fmla="*/ 236561 h 3434687"/>
              <a:gd name="connsiteX11" fmla="*/ 6239301 w 9171295"/>
              <a:gd name="connsiteY11" fmla="*/ 1478507 h 3434687"/>
              <a:gd name="connsiteX12" fmla="*/ 5775277 w 9171295"/>
              <a:gd name="connsiteY12" fmla="*/ 2092656 h 3434687"/>
              <a:gd name="connsiteX13" fmla="*/ 3223146 w 9171295"/>
              <a:gd name="connsiteY13" fmla="*/ 2201838 h 3434687"/>
              <a:gd name="connsiteX0" fmla="*/ 3194492 w 9167202"/>
              <a:gd name="connsiteY0" fmla="*/ 2419893 h 3434687"/>
              <a:gd name="connsiteX1" fmla="*/ 475853 w 9167202"/>
              <a:gd name="connsiteY1" fmla="*/ 2229134 h 3434687"/>
              <a:gd name="connsiteX2" fmla="*/ 339375 w 9167202"/>
              <a:gd name="connsiteY2" fmla="*/ 3020704 h 3434687"/>
              <a:gd name="connsiteX3" fmla="*/ 898934 w 9167202"/>
              <a:gd name="connsiteY3" fmla="*/ 3375546 h 3434687"/>
              <a:gd name="connsiteX4" fmla="*/ 4570181 w 9167202"/>
              <a:gd name="connsiteY4" fmla="*/ 3334603 h 3434687"/>
              <a:gd name="connsiteX5" fmla="*/ 6180617 w 9167202"/>
              <a:gd name="connsiteY5" fmla="*/ 2775044 h 3434687"/>
              <a:gd name="connsiteX6" fmla="*/ 6753823 w 9167202"/>
              <a:gd name="connsiteY6" fmla="*/ 2338316 h 3434687"/>
              <a:gd name="connsiteX7" fmla="*/ 8800987 w 9167202"/>
              <a:gd name="connsiteY7" fmla="*/ 2351964 h 3434687"/>
              <a:gd name="connsiteX8" fmla="*/ 8951113 w 9167202"/>
              <a:gd name="connsiteY8" fmla="*/ 1410268 h 3434687"/>
              <a:gd name="connsiteX9" fmla="*/ 8691805 w 9167202"/>
              <a:gd name="connsiteY9" fmla="*/ 195618 h 3434687"/>
              <a:gd name="connsiteX10" fmla="*/ 6494516 w 9167202"/>
              <a:gd name="connsiteY10" fmla="*/ 236561 h 3434687"/>
              <a:gd name="connsiteX11" fmla="*/ 6235208 w 9167202"/>
              <a:gd name="connsiteY11" fmla="*/ 1478507 h 3434687"/>
              <a:gd name="connsiteX12" fmla="*/ 5771184 w 9167202"/>
              <a:gd name="connsiteY12" fmla="*/ 2092656 h 3434687"/>
              <a:gd name="connsiteX13" fmla="*/ 3194492 w 9167202"/>
              <a:gd name="connsiteY13" fmla="*/ 2419893 h 3434687"/>
              <a:gd name="connsiteX0" fmla="*/ 3101232 w 9073942"/>
              <a:gd name="connsiteY0" fmla="*/ 2419893 h 3559791"/>
              <a:gd name="connsiteX1" fmla="*/ 382593 w 9073942"/>
              <a:gd name="connsiteY1" fmla="*/ 2229134 h 3559791"/>
              <a:gd name="connsiteX2" fmla="*/ 805674 w 9073942"/>
              <a:gd name="connsiteY2" fmla="*/ 3375546 h 3559791"/>
              <a:gd name="connsiteX3" fmla="*/ 4476921 w 9073942"/>
              <a:gd name="connsiteY3" fmla="*/ 3334603 h 3559791"/>
              <a:gd name="connsiteX4" fmla="*/ 6087357 w 9073942"/>
              <a:gd name="connsiteY4" fmla="*/ 2775044 h 3559791"/>
              <a:gd name="connsiteX5" fmla="*/ 6660563 w 9073942"/>
              <a:gd name="connsiteY5" fmla="*/ 2338316 h 3559791"/>
              <a:gd name="connsiteX6" fmla="*/ 8707727 w 9073942"/>
              <a:gd name="connsiteY6" fmla="*/ 2351964 h 3559791"/>
              <a:gd name="connsiteX7" fmla="*/ 8857853 w 9073942"/>
              <a:gd name="connsiteY7" fmla="*/ 1410268 h 3559791"/>
              <a:gd name="connsiteX8" fmla="*/ 8598545 w 9073942"/>
              <a:gd name="connsiteY8" fmla="*/ 195618 h 3559791"/>
              <a:gd name="connsiteX9" fmla="*/ 6401256 w 9073942"/>
              <a:gd name="connsiteY9" fmla="*/ 236561 h 3559791"/>
              <a:gd name="connsiteX10" fmla="*/ 6141948 w 9073942"/>
              <a:gd name="connsiteY10" fmla="*/ 1478507 h 3559791"/>
              <a:gd name="connsiteX11" fmla="*/ 5677924 w 9073942"/>
              <a:gd name="connsiteY11" fmla="*/ 2092656 h 3559791"/>
              <a:gd name="connsiteX12" fmla="*/ 3101232 w 9073942"/>
              <a:gd name="connsiteY12" fmla="*/ 2419893 h 3559791"/>
              <a:gd name="connsiteX0" fmla="*/ 3046890 w 9019600"/>
              <a:gd name="connsiteY0" fmla="*/ 2419893 h 3514988"/>
              <a:gd name="connsiteX1" fmla="*/ 382593 w 9019600"/>
              <a:gd name="connsiteY1" fmla="*/ 2497954 h 3514988"/>
              <a:gd name="connsiteX2" fmla="*/ 751332 w 9019600"/>
              <a:gd name="connsiteY2" fmla="*/ 3375546 h 3514988"/>
              <a:gd name="connsiteX3" fmla="*/ 4422579 w 9019600"/>
              <a:gd name="connsiteY3" fmla="*/ 3334603 h 3514988"/>
              <a:gd name="connsiteX4" fmla="*/ 6033015 w 9019600"/>
              <a:gd name="connsiteY4" fmla="*/ 2775044 h 3514988"/>
              <a:gd name="connsiteX5" fmla="*/ 6606221 w 9019600"/>
              <a:gd name="connsiteY5" fmla="*/ 2338316 h 3514988"/>
              <a:gd name="connsiteX6" fmla="*/ 8653385 w 9019600"/>
              <a:gd name="connsiteY6" fmla="*/ 2351964 h 3514988"/>
              <a:gd name="connsiteX7" fmla="*/ 8803511 w 9019600"/>
              <a:gd name="connsiteY7" fmla="*/ 1410268 h 3514988"/>
              <a:gd name="connsiteX8" fmla="*/ 8544203 w 9019600"/>
              <a:gd name="connsiteY8" fmla="*/ 195618 h 3514988"/>
              <a:gd name="connsiteX9" fmla="*/ 6346914 w 9019600"/>
              <a:gd name="connsiteY9" fmla="*/ 236561 h 3514988"/>
              <a:gd name="connsiteX10" fmla="*/ 6087606 w 9019600"/>
              <a:gd name="connsiteY10" fmla="*/ 1478507 h 3514988"/>
              <a:gd name="connsiteX11" fmla="*/ 5623582 w 9019600"/>
              <a:gd name="connsiteY11" fmla="*/ 2092656 h 3514988"/>
              <a:gd name="connsiteX12" fmla="*/ 3046890 w 9019600"/>
              <a:gd name="connsiteY12" fmla="*/ 2419893 h 3514988"/>
              <a:gd name="connsiteX0" fmla="*/ 3046890 w 9019600"/>
              <a:gd name="connsiteY0" fmla="*/ 2419893 h 3514988"/>
              <a:gd name="connsiteX1" fmla="*/ 382593 w 9019600"/>
              <a:gd name="connsiteY1" fmla="*/ 2497954 h 3514988"/>
              <a:gd name="connsiteX2" fmla="*/ 751332 w 9019600"/>
              <a:gd name="connsiteY2" fmla="*/ 3375546 h 3514988"/>
              <a:gd name="connsiteX3" fmla="*/ 4422579 w 9019600"/>
              <a:gd name="connsiteY3" fmla="*/ 3334603 h 3514988"/>
              <a:gd name="connsiteX4" fmla="*/ 6606221 w 9019600"/>
              <a:gd name="connsiteY4" fmla="*/ 2338316 h 3514988"/>
              <a:gd name="connsiteX5" fmla="*/ 8653385 w 9019600"/>
              <a:gd name="connsiteY5" fmla="*/ 2351964 h 3514988"/>
              <a:gd name="connsiteX6" fmla="*/ 8803511 w 9019600"/>
              <a:gd name="connsiteY6" fmla="*/ 1410268 h 3514988"/>
              <a:gd name="connsiteX7" fmla="*/ 8544203 w 9019600"/>
              <a:gd name="connsiteY7" fmla="*/ 195618 h 3514988"/>
              <a:gd name="connsiteX8" fmla="*/ 6346914 w 9019600"/>
              <a:gd name="connsiteY8" fmla="*/ 236561 h 3514988"/>
              <a:gd name="connsiteX9" fmla="*/ 6087606 w 9019600"/>
              <a:gd name="connsiteY9" fmla="*/ 1478507 h 3514988"/>
              <a:gd name="connsiteX10" fmla="*/ 5623582 w 9019600"/>
              <a:gd name="connsiteY10" fmla="*/ 2092656 h 3514988"/>
              <a:gd name="connsiteX11" fmla="*/ 3046890 w 9019600"/>
              <a:gd name="connsiteY11" fmla="*/ 2419893 h 3514988"/>
              <a:gd name="connsiteX0" fmla="*/ 3046890 w 8976382"/>
              <a:gd name="connsiteY0" fmla="*/ 2576842 h 3671937"/>
              <a:gd name="connsiteX1" fmla="*/ 382593 w 8976382"/>
              <a:gd name="connsiteY1" fmla="*/ 2654903 h 3671937"/>
              <a:gd name="connsiteX2" fmla="*/ 751332 w 8976382"/>
              <a:gd name="connsiteY2" fmla="*/ 3532495 h 3671937"/>
              <a:gd name="connsiteX3" fmla="*/ 4422579 w 8976382"/>
              <a:gd name="connsiteY3" fmla="*/ 3491552 h 3671937"/>
              <a:gd name="connsiteX4" fmla="*/ 6606221 w 8976382"/>
              <a:gd name="connsiteY4" fmla="*/ 2495265 h 3671937"/>
              <a:gd name="connsiteX5" fmla="*/ 8653385 w 8976382"/>
              <a:gd name="connsiteY5" fmla="*/ 2508913 h 3671937"/>
              <a:gd name="connsiteX6" fmla="*/ 8544203 w 8976382"/>
              <a:gd name="connsiteY6" fmla="*/ 352567 h 3671937"/>
              <a:gd name="connsiteX7" fmla="*/ 6346914 w 8976382"/>
              <a:gd name="connsiteY7" fmla="*/ 393510 h 3671937"/>
              <a:gd name="connsiteX8" fmla="*/ 6087606 w 8976382"/>
              <a:gd name="connsiteY8" fmla="*/ 1635456 h 3671937"/>
              <a:gd name="connsiteX9" fmla="*/ 5623582 w 8976382"/>
              <a:gd name="connsiteY9" fmla="*/ 2249605 h 3671937"/>
              <a:gd name="connsiteX10" fmla="*/ 3046890 w 8976382"/>
              <a:gd name="connsiteY10" fmla="*/ 2576842 h 3671937"/>
              <a:gd name="connsiteX0" fmla="*/ 3046890 w 8976382"/>
              <a:gd name="connsiteY0" fmla="*/ 2576842 h 3671937"/>
              <a:gd name="connsiteX1" fmla="*/ 382593 w 8976382"/>
              <a:gd name="connsiteY1" fmla="*/ 2654903 h 3671937"/>
              <a:gd name="connsiteX2" fmla="*/ 751332 w 8976382"/>
              <a:gd name="connsiteY2" fmla="*/ 3532495 h 3671937"/>
              <a:gd name="connsiteX3" fmla="*/ 4422579 w 8976382"/>
              <a:gd name="connsiteY3" fmla="*/ 3491552 h 3671937"/>
              <a:gd name="connsiteX4" fmla="*/ 6606221 w 8976382"/>
              <a:gd name="connsiteY4" fmla="*/ 2495265 h 3671937"/>
              <a:gd name="connsiteX5" fmla="*/ 8653385 w 8976382"/>
              <a:gd name="connsiteY5" fmla="*/ 2508913 h 3671937"/>
              <a:gd name="connsiteX6" fmla="*/ 8544203 w 8976382"/>
              <a:gd name="connsiteY6" fmla="*/ 352567 h 3671937"/>
              <a:gd name="connsiteX7" fmla="*/ 6346914 w 8976382"/>
              <a:gd name="connsiteY7" fmla="*/ 393510 h 3671937"/>
              <a:gd name="connsiteX8" fmla="*/ 5623582 w 8976382"/>
              <a:gd name="connsiteY8" fmla="*/ 2249605 h 3671937"/>
              <a:gd name="connsiteX9" fmla="*/ 3046890 w 8976382"/>
              <a:gd name="connsiteY9" fmla="*/ 2576842 h 3671937"/>
              <a:gd name="connsiteX0" fmla="*/ 3046890 w 8976382"/>
              <a:gd name="connsiteY0" fmla="*/ 2576842 h 3671937"/>
              <a:gd name="connsiteX1" fmla="*/ 382593 w 8976382"/>
              <a:gd name="connsiteY1" fmla="*/ 2654903 h 3671937"/>
              <a:gd name="connsiteX2" fmla="*/ 751332 w 8976382"/>
              <a:gd name="connsiteY2" fmla="*/ 3532495 h 3671937"/>
              <a:gd name="connsiteX3" fmla="*/ 4422579 w 8976382"/>
              <a:gd name="connsiteY3" fmla="*/ 3491552 h 3671937"/>
              <a:gd name="connsiteX4" fmla="*/ 6606221 w 8976382"/>
              <a:gd name="connsiteY4" fmla="*/ 2495265 h 3671937"/>
              <a:gd name="connsiteX5" fmla="*/ 8653385 w 8976382"/>
              <a:gd name="connsiteY5" fmla="*/ 2508913 h 3671937"/>
              <a:gd name="connsiteX6" fmla="*/ 8544203 w 8976382"/>
              <a:gd name="connsiteY6" fmla="*/ 352567 h 3671937"/>
              <a:gd name="connsiteX7" fmla="*/ 6346914 w 8976382"/>
              <a:gd name="connsiteY7" fmla="*/ 393510 h 3671937"/>
              <a:gd name="connsiteX8" fmla="*/ 5623582 w 8976382"/>
              <a:gd name="connsiteY8" fmla="*/ 2249605 h 3671937"/>
              <a:gd name="connsiteX9" fmla="*/ 3046890 w 8976382"/>
              <a:gd name="connsiteY9" fmla="*/ 2576842 h 3671937"/>
              <a:gd name="connsiteX0" fmla="*/ 3046890 w 8976382"/>
              <a:gd name="connsiteY0" fmla="*/ 2576842 h 3671937"/>
              <a:gd name="connsiteX1" fmla="*/ 382593 w 8976382"/>
              <a:gd name="connsiteY1" fmla="*/ 2654903 h 3671937"/>
              <a:gd name="connsiteX2" fmla="*/ 751332 w 8976382"/>
              <a:gd name="connsiteY2" fmla="*/ 3532495 h 3671937"/>
              <a:gd name="connsiteX3" fmla="*/ 4422579 w 8976382"/>
              <a:gd name="connsiteY3" fmla="*/ 3491552 h 3671937"/>
              <a:gd name="connsiteX4" fmla="*/ 6606221 w 8976382"/>
              <a:gd name="connsiteY4" fmla="*/ 2495265 h 3671937"/>
              <a:gd name="connsiteX5" fmla="*/ 8653385 w 8976382"/>
              <a:gd name="connsiteY5" fmla="*/ 2508913 h 3671937"/>
              <a:gd name="connsiteX6" fmla="*/ 8544203 w 8976382"/>
              <a:gd name="connsiteY6" fmla="*/ 352567 h 3671937"/>
              <a:gd name="connsiteX7" fmla="*/ 6346914 w 8976382"/>
              <a:gd name="connsiteY7" fmla="*/ 393510 h 3671937"/>
              <a:gd name="connsiteX8" fmla="*/ 5623582 w 8976382"/>
              <a:gd name="connsiteY8" fmla="*/ 2249605 h 3671937"/>
              <a:gd name="connsiteX9" fmla="*/ 3046890 w 8976382"/>
              <a:gd name="connsiteY9" fmla="*/ 2576842 h 3671937"/>
              <a:gd name="connsiteX0" fmla="*/ 3046890 w 8976382"/>
              <a:gd name="connsiteY0" fmla="*/ 2551218 h 3646313"/>
              <a:gd name="connsiteX1" fmla="*/ 382593 w 8976382"/>
              <a:gd name="connsiteY1" fmla="*/ 2629279 h 3646313"/>
              <a:gd name="connsiteX2" fmla="*/ 751332 w 8976382"/>
              <a:gd name="connsiteY2" fmla="*/ 3506871 h 3646313"/>
              <a:gd name="connsiteX3" fmla="*/ 4422579 w 8976382"/>
              <a:gd name="connsiteY3" fmla="*/ 3465928 h 3646313"/>
              <a:gd name="connsiteX4" fmla="*/ 6606221 w 8976382"/>
              <a:gd name="connsiteY4" fmla="*/ 2469641 h 3646313"/>
              <a:gd name="connsiteX5" fmla="*/ 8653385 w 8976382"/>
              <a:gd name="connsiteY5" fmla="*/ 2483289 h 3646313"/>
              <a:gd name="connsiteX6" fmla="*/ 8544203 w 8976382"/>
              <a:gd name="connsiteY6" fmla="*/ 326943 h 3646313"/>
              <a:gd name="connsiteX7" fmla="*/ 6287249 w 8976382"/>
              <a:gd name="connsiteY7" fmla="*/ 521632 h 3646313"/>
              <a:gd name="connsiteX8" fmla="*/ 5623582 w 8976382"/>
              <a:gd name="connsiteY8" fmla="*/ 2223981 h 3646313"/>
              <a:gd name="connsiteX9" fmla="*/ 3046890 w 8976382"/>
              <a:gd name="connsiteY9" fmla="*/ 2551218 h 3646313"/>
              <a:gd name="connsiteX0" fmla="*/ 3046890 w 8928246"/>
              <a:gd name="connsiteY0" fmla="*/ 2523509 h 3618604"/>
              <a:gd name="connsiteX1" fmla="*/ 382593 w 8928246"/>
              <a:gd name="connsiteY1" fmla="*/ 2601570 h 3618604"/>
              <a:gd name="connsiteX2" fmla="*/ 751332 w 8928246"/>
              <a:gd name="connsiteY2" fmla="*/ 3479162 h 3618604"/>
              <a:gd name="connsiteX3" fmla="*/ 4422579 w 8928246"/>
              <a:gd name="connsiteY3" fmla="*/ 3438219 h 3618604"/>
              <a:gd name="connsiteX4" fmla="*/ 6606221 w 8928246"/>
              <a:gd name="connsiteY4" fmla="*/ 2441932 h 3618604"/>
              <a:gd name="connsiteX5" fmla="*/ 8591505 w 8928246"/>
              <a:gd name="connsiteY5" fmla="*/ 2289326 h 3618604"/>
              <a:gd name="connsiteX6" fmla="*/ 8544203 w 8928246"/>
              <a:gd name="connsiteY6" fmla="*/ 299234 h 3618604"/>
              <a:gd name="connsiteX7" fmla="*/ 6287249 w 8928246"/>
              <a:gd name="connsiteY7" fmla="*/ 493923 h 3618604"/>
              <a:gd name="connsiteX8" fmla="*/ 5623582 w 8928246"/>
              <a:gd name="connsiteY8" fmla="*/ 2196272 h 3618604"/>
              <a:gd name="connsiteX9" fmla="*/ 3046890 w 8928246"/>
              <a:gd name="connsiteY9" fmla="*/ 2523509 h 3618604"/>
              <a:gd name="connsiteX0" fmla="*/ 3046890 w 8928246"/>
              <a:gd name="connsiteY0" fmla="*/ 2523509 h 3609264"/>
              <a:gd name="connsiteX1" fmla="*/ 382593 w 8928246"/>
              <a:gd name="connsiteY1" fmla="*/ 2601570 h 3609264"/>
              <a:gd name="connsiteX2" fmla="*/ 751332 w 8928246"/>
              <a:gd name="connsiteY2" fmla="*/ 3479162 h 3609264"/>
              <a:gd name="connsiteX3" fmla="*/ 4415041 w 8928246"/>
              <a:gd name="connsiteY3" fmla="*/ 3382181 h 3609264"/>
              <a:gd name="connsiteX4" fmla="*/ 6606221 w 8928246"/>
              <a:gd name="connsiteY4" fmla="*/ 2441932 h 3609264"/>
              <a:gd name="connsiteX5" fmla="*/ 8591505 w 8928246"/>
              <a:gd name="connsiteY5" fmla="*/ 2289326 h 3609264"/>
              <a:gd name="connsiteX6" fmla="*/ 8544203 w 8928246"/>
              <a:gd name="connsiteY6" fmla="*/ 299234 h 3609264"/>
              <a:gd name="connsiteX7" fmla="*/ 6287249 w 8928246"/>
              <a:gd name="connsiteY7" fmla="*/ 493923 h 3609264"/>
              <a:gd name="connsiteX8" fmla="*/ 5623582 w 8928246"/>
              <a:gd name="connsiteY8" fmla="*/ 2196272 h 3609264"/>
              <a:gd name="connsiteX9" fmla="*/ 3046890 w 8928246"/>
              <a:gd name="connsiteY9" fmla="*/ 2523509 h 3609264"/>
              <a:gd name="connsiteX0" fmla="*/ 3036338 w 8917694"/>
              <a:gd name="connsiteY0" fmla="*/ 2523509 h 3538889"/>
              <a:gd name="connsiteX1" fmla="*/ 372041 w 8917694"/>
              <a:gd name="connsiteY1" fmla="*/ 2601570 h 3538889"/>
              <a:gd name="connsiteX2" fmla="*/ 804089 w 8917694"/>
              <a:gd name="connsiteY2" fmla="*/ 3382181 h 3538889"/>
              <a:gd name="connsiteX3" fmla="*/ 4404489 w 8917694"/>
              <a:gd name="connsiteY3" fmla="*/ 3382181 h 3538889"/>
              <a:gd name="connsiteX4" fmla="*/ 6595669 w 8917694"/>
              <a:gd name="connsiteY4" fmla="*/ 2441932 h 3538889"/>
              <a:gd name="connsiteX5" fmla="*/ 8580953 w 8917694"/>
              <a:gd name="connsiteY5" fmla="*/ 2289326 h 3538889"/>
              <a:gd name="connsiteX6" fmla="*/ 8533651 w 8917694"/>
              <a:gd name="connsiteY6" fmla="*/ 299234 h 3538889"/>
              <a:gd name="connsiteX7" fmla="*/ 6276697 w 8917694"/>
              <a:gd name="connsiteY7" fmla="*/ 493923 h 3538889"/>
              <a:gd name="connsiteX8" fmla="*/ 5613030 w 8917694"/>
              <a:gd name="connsiteY8" fmla="*/ 2196272 h 3538889"/>
              <a:gd name="connsiteX9" fmla="*/ 3036338 w 8917694"/>
              <a:gd name="connsiteY9" fmla="*/ 2523509 h 3538889"/>
              <a:gd name="connsiteX0" fmla="*/ 3036338 w 8917694"/>
              <a:gd name="connsiteY0" fmla="*/ 2523509 h 3538889"/>
              <a:gd name="connsiteX1" fmla="*/ 372041 w 8917694"/>
              <a:gd name="connsiteY1" fmla="*/ 2601570 h 3538889"/>
              <a:gd name="connsiteX2" fmla="*/ 804089 w 8917694"/>
              <a:gd name="connsiteY2" fmla="*/ 3382181 h 3538889"/>
              <a:gd name="connsiteX3" fmla="*/ 4404489 w 8917694"/>
              <a:gd name="connsiteY3" fmla="*/ 3382181 h 3538889"/>
              <a:gd name="connsiteX4" fmla="*/ 6595669 w 8917694"/>
              <a:gd name="connsiteY4" fmla="*/ 2441932 h 3538889"/>
              <a:gd name="connsiteX5" fmla="*/ 8580953 w 8917694"/>
              <a:gd name="connsiteY5" fmla="*/ 2289326 h 3538889"/>
              <a:gd name="connsiteX6" fmla="*/ 8533651 w 8917694"/>
              <a:gd name="connsiteY6" fmla="*/ 299234 h 3538889"/>
              <a:gd name="connsiteX7" fmla="*/ 6276697 w 8917694"/>
              <a:gd name="connsiteY7" fmla="*/ 493923 h 3538889"/>
              <a:gd name="connsiteX8" fmla="*/ 5484609 w 8917694"/>
              <a:gd name="connsiteY8" fmla="*/ 1977082 h 3538889"/>
              <a:gd name="connsiteX9" fmla="*/ 3036338 w 8917694"/>
              <a:gd name="connsiteY9" fmla="*/ 2523509 h 353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7694" h="3538889">
                <a:moveTo>
                  <a:pt x="3036338" y="2523509"/>
                </a:moveTo>
                <a:cubicBezTo>
                  <a:pt x="2150746" y="2518033"/>
                  <a:pt x="744082" y="2458458"/>
                  <a:pt x="372041" y="2601570"/>
                </a:cubicBezTo>
                <a:cubicBezTo>
                  <a:pt x="0" y="2744682"/>
                  <a:pt x="132014" y="3252079"/>
                  <a:pt x="804089" y="3382181"/>
                </a:cubicBezTo>
                <a:cubicBezTo>
                  <a:pt x="1476164" y="3512283"/>
                  <a:pt x="3439226" y="3538889"/>
                  <a:pt x="4404489" y="3382181"/>
                </a:cubicBezTo>
                <a:cubicBezTo>
                  <a:pt x="5369752" y="3225473"/>
                  <a:pt x="5899592" y="2624074"/>
                  <a:pt x="6595669" y="2441932"/>
                </a:cubicBezTo>
                <a:cubicBezTo>
                  <a:pt x="7291746" y="2259790"/>
                  <a:pt x="8257956" y="2646442"/>
                  <a:pt x="8580953" y="2289326"/>
                </a:cubicBezTo>
                <a:cubicBezTo>
                  <a:pt x="8903950" y="1932210"/>
                  <a:pt x="8917694" y="598468"/>
                  <a:pt x="8533651" y="299234"/>
                </a:cubicBezTo>
                <a:cubicBezTo>
                  <a:pt x="8149608" y="0"/>
                  <a:pt x="6784871" y="214282"/>
                  <a:pt x="6276697" y="493923"/>
                </a:cubicBezTo>
                <a:cubicBezTo>
                  <a:pt x="5768523" y="773564"/>
                  <a:pt x="6024669" y="1638818"/>
                  <a:pt x="5484609" y="1977082"/>
                </a:cubicBezTo>
                <a:cubicBezTo>
                  <a:pt x="4944549" y="2315346"/>
                  <a:pt x="3912427" y="2528926"/>
                  <a:pt x="3036338" y="2523509"/>
                </a:cubicBez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p:txBody>
          <a:bodyPr/>
          <a:lstStyle/>
          <a:p>
            <a:r>
              <a:rPr lang="en-US" dirty="0" smtClean="0"/>
              <a:t>Local path sampling</a:t>
            </a:r>
            <a:endParaRPr lang="en-US" dirty="0"/>
          </a:p>
        </p:txBody>
      </p:sp>
      <p:sp>
        <p:nvSpPr>
          <p:cNvPr id="3" name="Zástupný symbol pro obsah 2"/>
          <p:cNvSpPr>
            <a:spLocks noGrp="1"/>
          </p:cNvSpPr>
          <p:nvPr>
            <p:ph idx="1"/>
          </p:nvPr>
        </p:nvSpPr>
        <p:spPr/>
        <p:txBody>
          <a:bodyPr/>
          <a:lstStyle/>
          <a:p>
            <a:r>
              <a:rPr lang="en-US" dirty="0" smtClean="0"/>
              <a:t>Sample one path vertex at a time</a:t>
            </a:r>
          </a:p>
          <a:p>
            <a:pPr>
              <a:buNone/>
            </a:pPr>
            <a:endParaRPr lang="en-US" dirty="0" smtClean="0"/>
          </a:p>
          <a:p>
            <a:pPr marL="457200" indent="-457200">
              <a:buFont typeface="+mj-lt"/>
              <a:buAutoNum type="arabicPeriod"/>
            </a:pPr>
            <a:r>
              <a:rPr lang="en-US" dirty="0" smtClean="0"/>
              <a:t>From an a priori distribution</a:t>
            </a:r>
          </a:p>
          <a:p>
            <a:pPr marL="784225" lvl="1" indent="-457200"/>
            <a:r>
              <a:rPr lang="en-US" dirty="0" smtClean="0"/>
              <a:t>lights, camera sensors</a:t>
            </a:r>
          </a:p>
          <a:p>
            <a:pPr marL="457200" indent="-457200">
              <a:buFont typeface="+mj-lt"/>
              <a:buAutoNum type="arabicPeriod"/>
            </a:pPr>
            <a:endParaRPr lang="en-US" dirty="0" smtClean="0"/>
          </a:p>
          <a:p>
            <a:pPr marL="457200" indent="-457200">
              <a:buFont typeface="+mj-lt"/>
              <a:buAutoNum type="arabicPeriod"/>
            </a:pPr>
            <a:r>
              <a:rPr lang="en-US" dirty="0" smtClean="0"/>
              <a:t>Sample direction from an existing vertex</a:t>
            </a:r>
          </a:p>
          <a:p>
            <a:pPr marL="457200" indent="-457200">
              <a:buFont typeface="+mj-lt"/>
              <a:buAutoNum type="arabicPeriod"/>
            </a:pPr>
            <a:endParaRPr lang="en-US" dirty="0" smtClean="0"/>
          </a:p>
          <a:p>
            <a:pPr marL="457200" indent="-457200">
              <a:buFont typeface="+mj-lt"/>
              <a:buAutoNum type="arabicPeriod"/>
            </a:pPr>
            <a:r>
              <a:rPr lang="en-US" dirty="0" smtClean="0"/>
              <a:t>Connect sub-paths</a:t>
            </a:r>
          </a:p>
          <a:p>
            <a:pPr marL="784225" lvl="1" indent="-457200"/>
            <a:r>
              <a:rPr lang="en-US" dirty="0" smtClean="0"/>
              <a:t>test visibility between vertices</a:t>
            </a:r>
          </a:p>
        </p:txBody>
      </p:sp>
      <p:grpSp>
        <p:nvGrpSpPr>
          <p:cNvPr id="7" name="Skupina 6" descr="CornellBox - a priori distrib"/>
          <p:cNvGrpSpPr/>
          <p:nvPr/>
        </p:nvGrpSpPr>
        <p:grpSpPr>
          <a:xfrm>
            <a:off x="6693106" y="476672"/>
            <a:ext cx="1695318" cy="1872208"/>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p:grpSpPr>
        <p:sp>
          <p:nvSpPr>
            <p:cNvPr id="8" name="Volný tvar 7"/>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Volný tvar 11"/>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Volný tvar 12"/>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Elipsa 32"/>
          <p:cNvSpPr/>
          <p:nvPr/>
        </p:nvSpPr>
        <p:spPr>
          <a:xfrm>
            <a:off x="7380312" y="712792"/>
            <a:ext cx="144016" cy="45719"/>
          </a:xfrm>
          <a:prstGeom prst="ellipse">
            <a:avLst/>
          </a:prstGeom>
          <a:solidFill>
            <a:schemeClr val="accent2">
              <a:lumMod val="20000"/>
              <a:lumOff val="80000"/>
            </a:schemeClr>
          </a:solidFill>
          <a:ln>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45" name="Skupina 44"/>
          <p:cNvGrpSpPr/>
          <p:nvPr/>
        </p:nvGrpSpPr>
        <p:grpSpPr>
          <a:xfrm>
            <a:off x="6693106" y="2636912"/>
            <a:ext cx="1695318" cy="1872208"/>
            <a:chOff x="6693106" y="2636912"/>
            <a:chExt cx="1695318" cy="1872208"/>
          </a:xfrm>
        </p:grpSpPr>
        <p:grpSp>
          <p:nvGrpSpPr>
            <p:cNvPr id="14" name="Skupina 13"/>
            <p:cNvGrpSpPr/>
            <p:nvPr/>
          </p:nvGrpSpPr>
          <p:grpSpPr>
            <a:xfrm>
              <a:off x="6693106" y="2636912"/>
              <a:ext cx="1695318" cy="1872208"/>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p:grpSpPr>
          <p:sp>
            <p:nvSpPr>
              <p:cNvPr id="15" name="Volný tvar 14"/>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olný tvar 15"/>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Volný tvar 16"/>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Volný tvar 17"/>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Volný tvar 18"/>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Volný tvar 19"/>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Elipsa 33"/>
            <p:cNvSpPr/>
            <p:nvPr/>
          </p:nvSpPr>
          <p:spPr>
            <a:xfrm>
              <a:off x="7444932" y="4175369"/>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sp>
        <p:nvSpPr>
          <p:cNvPr id="35" name="Elipsa 34"/>
          <p:cNvSpPr/>
          <p:nvPr/>
        </p:nvSpPr>
        <p:spPr>
          <a:xfrm rot="16200000">
            <a:off x="8127385" y="3551360"/>
            <a:ext cx="144016" cy="45719"/>
          </a:xfrm>
          <a:prstGeom prst="ellipse">
            <a:avLst/>
          </a:prstGeom>
          <a:solidFill>
            <a:schemeClr val="accent2">
              <a:lumMod val="20000"/>
              <a:lumOff val="80000"/>
            </a:schemeClr>
          </a:solidFill>
          <a:ln>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cxnSp>
        <p:nvCxnSpPr>
          <p:cNvPr id="36" name="Straight Arrow Connector 13"/>
          <p:cNvCxnSpPr/>
          <p:nvPr/>
        </p:nvCxnSpPr>
        <p:spPr>
          <a:xfrm flipH="1">
            <a:off x="7511845" y="3574026"/>
            <a:ext cx="693175" cy="626806"/>
          </a:xfrm>
          <a:prstGeom prst="straightConnector1">
            <a:avLst/>
          </a:prstGeom>
          <a:ln w="12700">
            <a:solidFill>
              <a:schemeClr val="accent2"/>
            </a:solidFill>
            <a:headEnd type="triangle" w="med" len="lg"/>
            <a:tailEnd type="none" w="med" len="lg"/>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nvGrpSpPr>
          <p:cNvPr id="53" name="Skupina 52"/>
          <p:cNvGrpSpPr/>
          <p:nvPr/>
        </p:nvGrpSpPr>
        <p:grpSpPr>
          <a:xfrm>
            <a:off x="6732240" y="4797152"/>
            <a:ext cx="1695318" cy="1872208"/>
            <a:chOff x="6732240" y="4797152"/>
            <a:chExt cx="1695318" cy="1872208"/>
          </a:xfrm>
        </p:grpSpPr>
        <p:grpSp>
          <p:nvGrpSpPr>
            <p:cNvPr id="21" name="Skupina 20"/>
            <p:cNvGrpSpPr/>
            <p:nvPr/>
          </p:nvGrpSpPr>
          <p:grpSpPr>
            <a:xfrm>
              <a:off x="6732240" y="4797152"/>
              <a:ext cx="1695318" cy="1872208"/>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p:grpSpPr>
          <p:sp>
            <p:nvSpPr>
              <p:cNvPr id="22" name="Volný tvar 21"/>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Volný tvar 22"/>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Volný tvar 23"/>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Volný tvar 24"/>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Volný tvar 25"/>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Volný tvar 26"/>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Elipsa 45"/>
            <p:cNvSpPr/>
            <p:nvPr/>
          </p:nvSpPr>
          <p:spPr>
            <a:xfrm>
              <a:off x="7668344" y="6381328"/>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7" name="Elipsa 46"/>
            <p:cNvSpPr/>
            <p:nvPr/>
          </p:nvSpPr>
          <p:spPr>
            <a:xfrm rot="5400000">
              <a:off x="6876256" y="5445224"/>
              <a:ext cx="144016"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cxnSp>
        <p:nvCxnSpPr>
          <p:cNvPr id="49" name="Přímá spojovací čára 48"/>
          <p:cNvCxnSpPr/>
          <p:nvPr/>
        </p:nvCxnSpPr>
        <p:spPr>
          <a:xfrm>
            <a:off x="6958052" y="5471202"/>
            <a:ext cx="784727" cy="927022"/>
          </a:xfrm>
          <a:prstGeom prst="line">
            <a:avLst/>
          </a:prstGeom>
          <a:ln w="12700">
            <a:solidFill>
              <a:schemeClr val="accent2"/>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1" name="Zástupný symbol pro zápatí 40"/>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38" name="Volný tvar 37"/>
          <p:cNvSpPr/>
          <p:nvPr/>
        </p:nvSpPr>
        <p:spPr>
          <a:xfrm>
            <a:off x="7217507" y="3727938"/>
            <a:ext cx="832338" cy="565158"/>
          </a:xfrm>
          <a:custGeom>
            <a:avLst/>
            <a:gdLst>
              <a:gd name="connsiteX0" fmla="*/ 570523 w 832338"/>
              <a:gd name="connsiteY0" fmla="*/ 515816 h 515816"/>
              <a:gd name="connsiteX1" fmla="*/ 476738 w 832338"/>
              <a:gd name="connsiteY1" fmla="*/ 422031 h 515816"/>
              <a:gd name="connsiteX2" fmla="*/ 734646 w 832338"/>
              <a:gd name="connsiteY2" fmla="*/ 257908 h 515816"/>
              <a:gd name="connsiteX3" fmla="*/ 832338 w 832338"/>
              <a:gd name="connsiteY3" fmla="*/ 58616 h 515816"/>
              <a:gd name="connsiteX4" fmla="*/ 804984 w 832338"/>
              <a:gd name="connsiteY4" fmla="*/ 11724 h 515816"/>
              <a:gd name="connsiteX5" fmla="*/ 719015 w 832338"/>
              <a:gd name="connsiteY5" fmla="*/ 0 h 515816"/>
              <a:gd name="connsiteX6" fmla="*/ 508000 w 832338"/>
              <a:gd name="connsiteY6" fmla="*/ 109416 h 515816"/>
              <a:gd name="connsiteX7" fmla="*/ 351692 w 832338"/>
              <a:gd name="connsiteY7" fmla="*/ 347785 h 515816"/>
              <a:gd name="connsiteX8" fmla="*/ 152400 w 832338"/>
              <a:gd name="connsiteY8" fmla="*/ 339970 h 515816"/>
              <a:gd name="connsiteX9" fmla="*/ 0 w 832338"/>
              <a:gd name="connsiteY9" fmla="*/ 484554 h 515816"/>
              <a:gd name="connsiteX10" fmla="*/ 570523 w 832338"/>
              <a:gd name="connsiteY10" fmla="*/ 515816 h 515816"/>
              <a:gd name="connsiteX0" fmla="*/ 570523 w 832338"/>
              <a:gd name="connsiteY0" fmla="*/ 515816 h 515816"/>
              <a:gd name="connsiteX1" fmla="*/ 476738 w 832338"/>
              <a:gd name="connsiteY1" fmla="*/ 422031 h 515816"/>
              <a:gd name="connsiteX2" fmla="*/ 734646 w 832338"/>
              <a:gd name="connsiteY2" fmla="*/ 257908 h 515816"/>
              <a:gd name="connsiteX3" fmla="*/ 832338 w 832338"/>
              <a:gd name="connsiteY3" fmla="*/ 58616 h 515816"/>
              <a:gd name="connsiteX4" fmla="*/ 804984 w 832338"/>
              <a:gd name="connsiteY4" fmla="*/ 11724 h 515816"/>
              <a:gd name="connsiteX5" fmla="*/ 719015 w 832338"/>
              <a:gd name="connsiteY5" fmla="*/ 0 h 515816"/>
              <a:gd name="connsiteX6" fmla="*/ 508000 w 832338"/>
              <a:gd name="connsiteY6" fmla="*/ 109416 h 515816"/>
              <a:gd name="connsiteX7" fmla="*/ 351692 w 832338"/>
              <a:gd name="connsiteY7" fmla="*/ 347785 h 515816"/>
              <a:gd name="connsiteX8" fmla="*/ 152400 w 832338"/>
              <a:gd name="connsiteY8" fmla="*/ 339970 h 515816"/>
              <a:gd name="connsiteX9" fmla="*/ 0 w 832338"/>
              <a:gd name="connsiteY9" fmla="*/ 484554 h 515816"/>
              <a:gd name="connsiteX10" fmla="*/ 218831 w 832338"/>
              <a:gd name="connsiteY10" fmla="*/ 496277 h 515816"/>
              <a:gd name="connsiteX11" fmla="*/ 570523 w 832338"/>
              <a:gd name="connsiteY11" fmla="*/ 515816 h 515816"/>
              <a:gd name="connsiteX0" fmla="*/ 570523 w 832338"/>
              <a:gd name="connsiteY0" fmla="*/ 515816 h 565158"/>
              <a:gd name="connsiteX1" fmla="*/ 476738 w 832338"/>
              <a:gd name="connsiteY1" fmla="*/ 422031 h 565158"/>
              <a:gd name="connsiteX2" fmla="*/ 734646 w 832338"/>
              <a:gd name="connsiteY2" fmla="*/ 257908 h 565158"/>
              <a:gd name="connsiteX3" fmla="*/ 832338 w 832338"/>
              <a:gd name="connsiteY3" fmla="*/ 58616 h 565158"/>
              <a:gd name="connsiteX4" fmla="*/ 804984 w 832338"/>
              <a:gd name="connsiteY4" fmla="*/ 11724 h 565158"/>
              <a:gd name="connsiteX5" fmla="*/ 719015 w 832338"/>
              <a:gd name="connsiteY5" fmla="*/ 0 h 565158"/>
              <a:gd name="connsiteX6" fmla="*/ 508000 w 832338"/>
              <a:gd name="connsiteY6" fmla="*/ 109416 h 565158"/>
              <a:gd name="connsiteX7" fmla="*/ 351692 w 832338"/>
              <a:gd name="connsiteY7" fmla="*/ 347785 h 565158"/>
              <a:gd name="connsiteX8" fmla="*/ 152400 w 832338"/>
              <a:gd name="connsiteY8" fmla="*/ 339970 h 565158"/>
              <a:gd name="connsiteX9" fmla="*/ 0 w 832338"/>
              <a:gd name="connsiteY9" fmla="*/ 484554 h 565158"/>
              <a:gd name="connsiteX10" fmla="*/ 306821 w 832338"/>
              <a:gd name="connsiteY10" fmla="*/ 565158 h 565158"/>
              <a:gd name="connsiteX11" fmla="*/ 570523 w 832338"/>
              <a:gd name="connsiteY11" fmla="*/ 515816 h 56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2338" h="565158">
                <a:moveTo>
                  <a:pt x="570523" y="515816"/>
                </a:moveTo>
                <a:lnTo>
                  <a:pt x="476738" y="422031"/>
                </a:lnTo>
                <a:lnTo>
                  <a:pt x="734646" y="257908"/>
                </a:lnTo>
                <a:lnTo>
                  <a:pt x="832338" y="58616"/>
                </a:lnTo>
                <a:lnTo>
                  <a:pt x="804984" y="11724"/>
                </a:lnTo>
                <a:lnTo>
                  <a:pt x="719015" y="0"/>
                </a:lnTo>
                <a:lnTo>
                  <a:pt x="508000" y="109416"/>
                </a:lnTo>
                <a:lnTo>
                  <a:pt x="351692" y="347785"/>
                </a:lnTo>
                <a:lnTo>
                  <a:pt x="152400" y="339970"/>
                </a:lnTo>
                <a:lnTo>
                  <a:pt x="0" y="484554"/>
                </a:lnTo>
                <a:lnTo>
                  <a:pt x="306821" y="565158"/>
                </a:lnTo>
                <a:lnTo>
                  <a:pt x="570523" y="515816"/>
                </a:lnTo>
                <a:close/>
              </a:path>
            </a:pathLst>
          </a:custGeom>
          <a:noFill/>
          <a:ln>
            <a:solidFill>
              <a:schemeClr val="bg2">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9" name="TextovéPole 38"/>
          <p:cNvSpPr txBox="1"/>
          <p:nvPr/>
        </p:nvSpPr>
        <p:spPr>
          <a:xfrm>
            <a:off x="6659226" y="3288892"/>
            <a:ext cx="1297150" cy="646331"/>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mn-lt"/>
              </a:rPr>
              <a:t>BRDF lobe</a:t>
            </a:r>
          </a:p>
          <a:p>
            <a:r>
              <a:rPr lang="en-US" dirty="0" smtClean="0">
                <a:effectLst>
                  <a:outerShdw blurRad="38100" dist="38100" dir="2700000" algn="tl">
                    <a:srgbClr val="000000">
                      <a:alpha val="43137"/>
                    </a:srgbClr>
                  </a:outerShdw>
                </a:effectLst>
                <a:latin typeface="+mn-lt"/>
              </a:rPr>
              <a:t>sampling</a:t>
            </a:r>
            <a:endParaRPr lang="cs-CZ" dirty="0" smtClean="0">
              <a:effectLst>
                <a:outerShdw blurRad="38100" dist="38100" dir="2700000" algn="tl">
                  <a:srgbClr val="000000">
                    <a:alpha val="43137"/>
                  </a:srgbClr>
                </a:outerShdw>
              </a:effectLst>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500"/>
                                        <p:tgtEl>
                                          <p:spTgt spid="3">
                                            <p:txEl>
                                              <p:pRg st="7" end="7"/>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Effect transition="in" filter="fade">
                                      <p:cBhvr>
                                        <p:cTn id="62" dur="500"/>
                                        <p:tgtEl>
                                          <p:spTgt spid="3">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wipe(down)">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1" grpId="0" animBg="1"/>
      <p:bldP spid="30" grpId="0" animBg="1"/>
      <p:bldP spid="33" grpId="0" animBg="1"/>
      <p:bldP spid="35" grpId="0" animBg="1"/>
      <p:bldP spid="38" grpId="0" animBg="1"/>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Light transport</a:t>
            </a:r>
            <a:endParaRPr lang="en-US" dirty="0"/>
          </a:p>
        </p:txBody>
      </p:sp>
      <p:sp>
        <p:nvSpPr>
          <p:cNvPr id="3" name="Zástupný symbol pro obsah 2"/>
          <p:cNvSpPr>
            <a:spLocks noGrp="1"/>
          </p:cNvSpPr>
          <p:nvPr>
            <p:ph idx="1"/>
          </p:nvPr>
        </p:nvSpPr>
        <p:spPr>
          <a:xfrm>
            <a:off x="662880" y="1628800"/>
            <a:ext cx="8229600" cy="4890765"/>
          </a:xfrm>
        </p:spPr>
        <p:txBody>
          <a:bodyPr/>
          <a:lstStyle/>
          <a:p>
            <a:r>
              <a:rPr lang="en-US" dirty="0" smtClean="0"/>
              <a:t>Geometric optics</a:t>
            </a:r>
          </a:p>
        </p:txBody>
      </p:sp>
      <p:grpSp>
        <p:nvGrpSpPr>
          <p:cNvPr id="5" name="Skupina 4"/>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565070" y="35496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13"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4"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22" name="Straight Arrow Connector 13"/>
          <p:cNvCxnSpPr>
            <a:endCxn id="26" idx="6"/>
          </p:cNvCxnSpPr>
          <p:nvPr/>
        </p:nvCxnSpPr>
        <p:spPr>
          <a:xfrm flipH="1">
            <a:off x="6660648" y="4105672"/>
            <a:ext cx="1357394" cy="372660"/>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29"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0" name="Straight Arrow Connector 13"/>
          <p:cNvCxnSpPr/>
          <p:nvPr/>
        </p:nvCxnSpPr>
        <p:spPr>
          <a:xfrm>
            <a:off x="6915020" y="2792447"/>
            <a:ext cx="1102329" cy="1234160"/>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25"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3" name="TextovéPole 32"/>
          <p:cNvSpPr txBox="1"/>
          <p:nvPr/>
        </p:nvSpPr>
        <p:spPr>
          <a:xfrm>
            <a:off x="7020272" y="2420887"/>
            <a:ext cx="647934" cy="369332"/>
          </a:xfrm>
          <a:prstGeom prst="rect">
            <a:avLst/>
          </a:prstGeom>
          <a:noFill/>
        </p:spPr>
        <p:txBody>
          <a:bodyPr wrap="none" rtlCol="0">
            <a:spAutoFit/>
          </a:bodyPr>
          <a:lstStyle/>
          <a:p>
            <a:r>
              <a:rPr lang="en-US" dirty="0" smtClean="0">
                <a:solidFill>
                  <a:schemeClr val="tx2"/>
                </a:solidFill>
                <a:latin typeface="+mn-lt"/>
              </a:rPr>
              <a:t>emit</a:t>
            </a:r>
            <a:endParaRPr lang="cs-CZ" dirty="0" smtClean="0">
              <a:solidFill>
                <a:schemeClr val="tx2"/>
              </a:solidFill>
              <a:latin typeface="+mn-lt"/>
            </a:endParaRPr>
          </a:p>
        </p:txBody>
      </p:sp>
      <p:sp>
        <p:nvSpPr>
          <p:cNvPr id="34" name="TextovéPole 33"/>
          <p:cNvSpPr txBox="1"/>
          <p:nvPr/>
        </p:nvSpPr>
        <p:spPr>
          <a:xfrm>
            <a:off x="7430005" y="3140968"/>
            <a:ext cx="769763" cy="369332"/>
          </a:xfrm>
          <a:prstGeom prst="rect">
            <a:avLst/>
          </a:prstGeom>
          <a:noFill/>
        </p:spPr>
        <p:txBody>
          <a:bodyPr wrap="none" rtlCol="0">
            <a:spAutoFit/>
          </a:bodyPr>
          <a:lstStyle/>
          <a:p>
            <a:r>
              <a:rPr lang="en-US" dirty="0" smtClean="0">
                <a:solidFill>
                  <a:schemeClr val="tx2"/>
                </a:solidFill>
                <a:latin typeface="+mn-lt"/>
              </a:rPr>
              <a:t>travel</a:t>
            </a:r>
            <a:endParaRPr lang="cs-CZ" dirty="0" smtClean="0">
              <a:solidFill>
                <a:schemeClr val="tx2"/>
              </a:solidFill>
              <a:latin typeface="+mn-lt"/>
            </a:endParaRPr>
          </a:p>
        </p:txBody>
      </p:sp>
      <p:sp>
        <p:nvSpPr>
          <p:cNvPr id="35" name="TextovéPole 34"/>
          <p:cNvSpPr txBox="1"/>
          <p:nvPr/>
        </p:nvSpPr>
        <p:spPr>
          <a:xfrm>
            <a:off x="7020272" y="3762733"/>
            <a:ext cx="829073" cy="369332"/>
          </a:xfrm>
          <a:prstGeom prst="rect">
            <a:avLst/>
          </a:prstGeom>
          <a:noFill/>
        </p:spPr>
        <p:txBody>
          <a:bodyPr wrap="none" rtlCol="0">
            <a:spAutoFit/>
          </a:bodyPr>
          <a:lstStyle/>
          <a:p>
            <a:r>
              <a:rPr lang="en-US" dirty="0" smtClean="0">
                <a:solidFill>
                  <a:schemeClr val="tx2"/>
                </a:solidFill>
                <a:latin typeface="+mn-lt"/>
              </a:rPr>
              <a:t>reflect</a:t>
            </a:r>
          </a:p>
        </p:txBody>
      </p:sp>
      <p:sp>
        <p:nvSpPr>
          <p:cNvPr id="23" name="Zástupný symbol pro číslo snímku 22"/>
          <p:cNvSpPr>
            <a:spLocks noGrp="1"/>
          </p:cNvSpPr>
          <p:nvPr>
            <p:ph type="sldNum" sz="quarter" idx="12"/>
          </p:nvPr>
        </p:nvSpPr>
        <p:spPr/>
        <p:txBody>
          <a:bodyPr/>
          <a:lstStyle/>
          <a:p>
            <a:pPr>
              <a:defRPr/>
            </a:pPr>
            <a:fld id="{81494967-73EE-4A75-A827-47B02327E019}" type="slidenum">
              <a:rPr lang="en-US" altLang="en-US" smtClean="0"/>
              <a:pPr>
                <a:defRPr/>
              </a:pPr>
              <a:t>2</a:t>
            </a:fld>
            <a:endParaRPr lang="en-US" altLang="en-US"/>
          </a:p>
        </p:txBody>
      </p:sp>
      <p:sp>
        <p:nvSpPr>
          <p:cNvPr id="27" name="Zástupný symbol pro zápatí 26"/>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24" name="Cloud 40"/>
          <p:cNvSpPr/>
          <p:nvPr/>
        </p:nvSpPr>
        <p:spPr>
          <a:xfrm rot="11100000">
            <a:off x="5764481" y="38747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cxnSp>
        <p:nvCxnSpPr>
          <p:cNvPr id="28" name="Straight Arrow Connector 13"/>
          <p:cNvCxnSpPr>
            <a:stCxn id="26" idx="3"/>
            <a:endCxn id="16" idx="7"/>
          </p:cNvCxnSpPr>
          <p:nvPr/>
        </p:nvCxnSpPr>
        <p:spPr>
          <a:xfrm flipH="1">
            <a:off x="6120008" y="4524366"/>
            <a:ext cx="429502" cy="1135947"/>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26" name="Oval 11"/>
          <p:cNvSpPr/>
          <p:nvPr/>
        </p:nvSpPr>
        <p:spPr>
          <a:xfrm>
            <a:off x="6530442" y="4413230"/>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1" name="TextovéPole 30"/>
          <p:cNvSpPr txBox="1"/>
          <p:nvPr/>
        </p:nvSpPr>
        <p:spPr>
          <a:xfrm>
            <a:off x="5913172" y="4003585"/>
            <a:ext cx="872355" cy="369332"/>
          </a:xfrm>
          <a:prstGeom prst="rect">
            <a:avLst/>
          </a:prstGeom>
          <a:noFill/>
        </p:spPr>
        <p:txBody>
          <a:bodyPr wrap="none" rtlCol="0">
            <a:spAutoFit/>
          </a:bodyPr>
          <a:lstStyle/>
          <a:p>
            <a:r>
              <a:rPr lang="en-US" dirty="0" smtClean="0">
                <a:solidFill>
                  <a:schemeClr val="tx2"/>
                </a:solidFill>
                <a:latin typeface="+mn-lt"/>
              </a:rPr>
              <a:t>scatter</a:t>
            </a:r>
            <a:endParaRPr lang="cs-CZ" dirty="0" smtClean="0">
              <a:solidFill>
                <a:schemeClr val="tx2"/>
              </a:solidFill>
              <a:latin typeface="+mn-lt"/>
            </a:endParaRPr>
          </a:p>
        </p:txBody>
      </p:sp>
      <p:sp>
        <p:nvSpPr>
          <p:cNvPr id="16"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up)">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right)">
                                      <p:cBhvr>
                                        <p:cTn id="50" dur="500"/>
                                        <p:tgtEl>
                                          <p:spTgt spid="13"/>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animBg="1"/>
      <p:bldP spid="25" grpId="0" animBg="1"/>
      <p:bldP spid="33" grpId="0"/>
      <p:bldP spid="34" grpId="0"/>
      <p:bldP spid="35" grpId="0"/>
      <p:bldP spid="26" grpId="0" animBg="1"/>
      <p:bldP spid="31" grpId="0"/>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Use of local path sampling</a:t>
            </a:r>
            <a:endParaRPr lang="cs-CZ" dirty="0"/>
          </a:p>
        </p:txBody>
      </p:sp>
      <p:sp>
        <p:nvSpPr>
          <p:cNvPr id="3" name="Zástupný symbol pro obsah 2"/>
          <p:cNvSpPr>
            <a:spLocks noGrp="1"/>
          </p:cNvSpPr>
          <p:nvPr>
            <p:ph idx="1"/>
          </p:nvPr>
        </p:nvSpPr>
        <p:spPr/>
        <p:txBody>
          <a:bodyPr/>
          <a:lstStyle/>
          <a:p>
            <a:endParaRPr lang="cs-CZ" dirty="0"/>
          </a:p>
        </p:txBody>
      </p:sp>
      <p:grpSp>
        <p:nvGrpSpPr>
          <p:cNvPr id="20" name="Skupina 19"/>
          <p:cNvGrpSpPr/>
          <p:nvPr/>
        </p:nvGrpSpPr>
        <p:grpSpPr>
          <a:xfrm>
            <a:off x="35496" y="3023343"/>
            <a:ext cx="2521406" cy="1828800"/>
            <a:chOff x="2493350" y="2161456"/>
            <a:chExt cx="5956738" cy="4320480"/>
          </a:xfrm>
        </p:grpSpPr>
        <p:grpSp>
          <p:nvGrpSpPr>
            <p:cNvPr id="5"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13"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4" name="Oval 11"/>
            <p:cNvSpPr/>
            <p:nvPr/>
          </p:nvSpPr>
          <p:spPr>
            <a:xfrm>
              <a:off x="3497816" y="4283026"/>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5"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6" name="Oval 11"/>
            <p:cNvSpPr/>
            <p:nvPr/>
          </p:nvSpPr>
          <p:spPr>
            <a:xfrm>
              <a:off x="6793904" y="2665512"/>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7" name="Straight Arrow Connector 13"/>
            <p:cNvCxnSpPr/>
            <p:nvPr/>
          </p:nvCxnSpPr>
          <p:spPr>
            <a:xfrm>
              <a:off x="6915020" y="2792447"/>
              <a:ext cx="1102329" cy="1234160"/>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8" name="Oval 11"/>
            <p:cNvSpPr/>
            <p:nvPr/>
          </p:nvSpPr>
          <p:spPr>
            <a:xfrm>
              <a:off x="8010089" y="4001861"/>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9" name="Oval 11"/>
            <p:cNvSpPr/>
            <p:nvPr/>
          </p:nvSpPr>
          <p:spPr>
            <a:xfrm>
              <a:off x="6008870" y="5641245"/>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nvGrpSpPr>
          <p:cNvPr id="36" name="Skupina 35"/>
          <p:cNvGrpSpPr/>
          <p:nvPr/>
        </p:nvGrpSpPr>
        <p:grpSpPr>
          <a:xfrm>
            <a:off x="3084105" y="3023343"/>
            <a:ext cx="2544867" cy="1845817"/>
            <a:chOff x="2493350" y="2161456"/>
            <a:chExt cx="5956738" cy="4320480"/>
          </a:xfrm>
        </p:grpSpPr>
        <p:grpSp>
          <p:nvGrpSpPr>
            <p:cNvPr id="21" name="Skupina 20"/>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22" name="Volný tvar 21"/>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Volný tvar 22"/>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Volný tvar 23"/>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Volný tvar 24"/>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Volný tvar 25"/>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Volný tvar 26"/>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29"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0" name="Oval 11"/>
            <p:cNvSpPr/>
            <p:nvPr/>
          </p:nvSpPr>
          <p:spPr>
            <a:xfrm>
              <a:off x="3497816" y="4283026"/>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1"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2" name="Oval 11"/>
            <p:cNvSpPr/>
            <p:nvPr/>
          </p:nvSpPr>
          <p:spPr>
            <a:xfrm>
              <a:off x="6793904" y="2665512"/>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3" name="Straight Arrow Connector 13"/>
            <p:cNvCxnSpPr/>
            <p:nvPr/>
          </p:nvCxnSpPr>
          <p:spPr>
            <a:xfrm>
              <a:off x="6915020" y="2792447"/>
              <a:ext cx="1102329" cy="1234160"/>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4" name="Oval 11"/>
            <p:cNvSpPr/>
            <p:nvPr/>
          </p:nvSpPr>
          <p:spPr>
            <a:xfrm>
              <a:off x="8010089" y="4001861"/>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5" name="Oval 11"/>
            <p:cNvSpPr/>
            <p:nvPr/>
          </p:nvSpPr>
          <p:spPr>
            <a:xfrm>
              <a:off x="6008870" y="5641245"/>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nvGrpSpPr>
          <p:cNvPr id="52" name="Skupina 51"/>
          <p:cNvGrpSpPr/>
          <p:nvPr/>
        </p:nvGrpSpPr>
        <p:grpSpPr>
          <a:xfrm>
            <a:off x="6156176" y="3023343"/>
            <a:ext cx="2522876" cy="1829866"/>
            <a:chOff x="2493350" y="2161456"/>
            <a:chExt cx="5956738" cy="4320480"/>
          </a:xfrm>
        </p:grpSpPr>
        <p:grpSp>
          <p:nvGrpSpPr>
            <p:cNvPr id="37"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38" name="Volný tvar 37"/>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olný tvar 38"/>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olný tvar 39"/>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olný tvar 40"/>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Volný tvar 41"/>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Volný tvar 42"/>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45"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6" name="Oval 11"/>
            <p:cNvSpPr/>
            <p:nvPr/>
          </p:nvSpPr>
          <p:spPr>
            <a:xfrm>
              <a:off x="3497816" y="4283026"/>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7"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8" name="Oval 11"/>
            <p:cNvSpPr/>
            <p:nvPr/>
          </p:nvSpPr>
          <p:spPr>
            <a:xfrm>
              <a:off x="6793904" y="2665512"/>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9" name="Straight Arrow Connector 13"/>
            <p:cNvCxnSpPr/>
            <p:nvPr/>
          </p:nvCxnSpPr>
          <p:spPr>
            <a:xfrm>
              <a:off x="6915020" y="2792447"/>
              <a:ext cx="1102329" cy="1234160"/>
            </a:xfrm>
            <a:prstGeom prst="straightConnector1">
              <a:avLst/>
            </a:prstGeom>
            <a:ln w="12700">
              <a:solidFill>
                <a:schemeClr val="tx1">
                  <a:lumMod val="65000"/>
                  <a:lumOff val="35000"/>
                </a:schemeClr>
              </a:solidFill>
              <a:prstDash val="solid"/>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50" name="Oval 11"/>
            <p:cNvSpPr/>
            <p:nvPr/>
          </p:nvSpPr>
          <p:spPr>
            <a:xfrm>
              <a:off x="8010089" y="4001861"/>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1" name="Oval 11"/>
            <p:cNvSpPr/>
            <p:nvPr/>
          </p:nvSpPr>
          <p:spPr>
            <a:xfrm>
              <a:off x="6008870" y="5641245"/>
              <a:ext cx="130206" cy="130204"/>
            </a:xfrm>
            <a:prstGeom prst="ellipse">
              <a:avLst/>
            </a:prstGeom>
            <a:solidFill>
              <a:schemeClr val="bg2"/>
            </a:solidFill>
            <a:ln w="1905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sp>
        <p:nvSpPr>
          <p:cNvPr id="53" name="TextovéPole 52"/>
          <p:cNvSpPr txBox="1"/>
          <p:nvPr/>
        </p:nvSpPr>
        <p:spPr>
          <a:xfrm>
            <a:off x="650707" y="2276872"/>
            <a:ext cx="2121093" cy="461665"/>
          </a:xfrm>
          <a:prstGeom prst="rect">
            <a:avLst/>
          </a:prstGeom>
          <a:noFill/>
        </p:spPr>
        <p:txBody>
          <a:bodyPr wrap="none" rtlCol="0">
            <a:spAutoFit/>
          </a:bodyPr>
          <a:lstStyle/>
          <a:p>
            <a:r>
              <a:rPr lang="en-US" sz="2400" b="1" dirty="0" smtClean="0">
                <a:solidFill>
                  <a:schemeClr val="tx2"/>
                </a:solidFill>
                <a:latin typeface="+mn-lt"/>
              </a:rPr>
              <a:t>Path tracing</a:t>
            </a:r>
            <a:endParaRPr lang="cs-CZ" sz="2400" b="1" dirty="0" smtClean="0">
              <a:solidFill>
                <a:schemeClr val="tx2"/>
              </a:solidFill>
              <a:latin typeface="+mn-lt"/>
            </a:endParaRPr>
          </a:p>
        </p:txBody>
      </p:sp>
      <p:sp>
        <p:nvSpPr>
          <p:cNvPr id="54" name="TextovéPole 53"/>
          <p:cNvSpPr txBox="1"/>
          <p:nvPr/>
        </p:nvSpPr>
        <p:spPr>
          <a:xfrm>
            <a:off x="3707904" y="2276872"/>
            <a:ext cx="2220480" cy="461665"/>
          </a:xfrm>
          <a:prstGeom prst="rect">
            <a:avLst/>
          </a:prstGeom>
          <a:noFill/>
        </p:spPr>
        <p:txBody>
          <a:bodyPr wrap="none" rtlCol="0">
            <a:spAutoFit/>
          </a:bodyPr>
          <a:lstStyle/>
          <a:p>
            <a:r>
              <a:rPr lang="en-US" sz="2400" b="1" dirty="0" smtClean="0">
                <a:solidFill>
                  <a:schemeClr val="tx2"/>
                </a:solidFill>
                <a:latin typeface="+mn-lt"/>
              </a:rPr>
              <a:t>Light tracing</a:t>
            </a:r>
            <a:endParaRPr lang="cs-CZ" sz="2400" b="1" dirty="0" smtClean="0">
              <a:solidFill>
                <a:schemeClr val="tx2"/>
              </a:solidFill>
              <a:latin typeface="+mn-lt"/>
            </a:endParaRPr>
          </a:p>
        </p:txBody>
      </p:sp>
      <p:sp>
        <p:nvSpPr>
          <p:cNvPr id="55" name="TextovéPole 54"/>
          <p:cNvSpPr txBox="1"/>
          <p:nvPr/>
        </p:nvSpPr>
        <p:spPr>
          <a:xfrm>
            <a:off x="6672000" y="2093947"/>
            <a:ext cx="2265364" cy="830997"/>
          </a:xfrm>
          <a:prstGeom prst="rect">
            <a:avLst/>
          </a:prstGeom>
          <a:noFill/>
        </p:spPr>
        <p:txBody>
          <a:bodyPr wrap="none" rtlCol="0">
            <a:spAutoFit/>
          </a:bodyPr>
          <a:lstStyle/>
          <a:p>
            <a:pPr algn="ctr"/>
            <a:r>
              <a:rPr lang="en-US" sz="2400" b="1" dirty="0" smtClean="0">
                <a:solidFill>
                  <a:schemeClr val="tx2"/>
                </a:solidFill>
                <a:latin typeface="+mn-lt"/>
              </a:rPr>
              <a:t>Bidirectional</a:t>
            </a:r>
            <a:br>
              <a:rPr lang="en-US" sz="2400" b="1" dirty="0" smtClean="0">
                <a:solidFill>
                  <a:schemeClr val="tx2"/>
                </a:solidFill>
                <a:latin typeface="+mn-lt"/>
              </a:rPr>
            </a:br>
            <a:r>
              <a:rPr lang="en-US" sz="2400" b="1" dirty="0" smtClean="0">
                <a:solidFill>
                  <a:schemeClr val="tx2"/>
                </a:solidFill>
                <a:latin typeface="+mn-lt"/>
              </a:rPr>
              <a:t>path tracing</a:t>
            </a:r>
            <a:endParaRPr lang="cs-CZ" sz="2400" b="1" dirty="0" smtClean="0">
              <a:solidFill>
                <a:schemeClr val="tx2"/>
              </a:solidFill>
              <a:latin typeface="+mn-lt"/>
            </a:endParaRPr>
          </a:p>
        </p:txBody>
      </p:sp>
      <p:sp>
        <p:nvSpPr>
          <p:cNvPr id="56" name="Zástupný symbol pro číslo snímku 55"/>
          <p:cNvSpPr>
            <a:spLocks noGrp="1"/>
          </p:cNvSpPr>
          <p:nvPr>
            <p:ph type="sldNum" sz="quarter" idx="12"/>
          </p:nvPr>
        </p:nvSpPr>
        <p:spPr/>
        <p:txBody>
          <a:bodyPr/>
          <a:lstStyle/>
          <a:p>
            <a:pPr>
              <a:defRPr/>
            </a:pPr>
            <a:fld id="{81494967-73EE-4A75-A827-47B02327E019}" type="slidenum">
              <a:rPr lang="en-US" altLang="en-US" smtClean="0"/>
              <a:pPr>
                <a:defRPr/>
              </a:pPr>
              <a:t>20</a:t>
            </a:fld>
            <a:endParaRPr lang="en-US" altLang="en-US"/>
          </a:p>
        </p:txBody>
      </p:sp>
      <p:sp>
        <p:nvSpPr>
          <p:cNvPr id="59" name="Zástupný symbol pro zápatí 58"/>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fade">
                                      <p:cBhvr>
                                        <p:cTn id="14" dur="500"/>
                                        <p:tgtEl>
                                          <p:spTgt spid="55"/>
                                        </p:tgtEl>
                                      </p:cBhvr>
                                    </p:animEffect>
                                  </p:childTnLst>
                                </p:cTn>
                              </p:par>
                              <p:par>
                                <p:cTn id="15" presetID="10"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p:txBody>
      </p:sp>
      <p:sp>
        <p:nvSpPr>
          <p:cNvPr id="4" name="Title 3"/>
          <p:cNvSpPr>
            <a:spLocks noGrp="1"/>
          </p:cNvSpPr>
          <p:nvPr>
            <p:ph type="title"/>
          </p:nvPr>
        </p:nvSpPr>
        <p:spPr/>
        <p:txBody>
          <a:bodyPr/>
          <a:lstStyle/>
          <a:p>
            <a:r>
              <a:rPr lang="en-US" dirty="0" smtClean="0"/>
              <a:t>Probability density function (PDF)</a:t>
            </a:r>
            <a:endParaRPr lang="cs-CZ" dirty="0"/>
          </a:p>
        </p:txBody>
      </p:sp>
      <p:grpSp>
        <p:nvGrpSpPr>
          <p:cNvPr id="46" name="Skupina 45"/>
          <p:cNvGrpSpPr/>
          <p:nvPr/>
        </p:nvGrpSpPr>
        <p:grpSpPr>
          <a:xfrm>
            <a:off x="2267744" y="1268760"/>
            <a:ext cx="4824536" cy="1872208"/>
            <a:chOff x="2339752" y="1844824"/>
            <a:chExt cx="4824536" cy="1872208"/>
          </a:xfrm>
        </p:grpSpPr>
        <p:sp>
          <p:nvSpPr>
            <p:cNvPr id="45" name="Obdélník 44"/>
            <p:cNvSpPr/>
            <p:nvPr/>
          </p:nvSpPr>
          <p:spPr>
            <a:xfrm>
              <a:off x="2339752" y="1844824"/>
              <a:ext cx="4824536" cy="18722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6" name="TextovéPole 5"/>
            <p:cNvSpPr txBox="1"/>
            <p:nvPr/>
          </p:nvSpPr>
          <p:spPr>
            <a:xfrm>
              <a:off x="2646834" y="2070606"/>
              <a:ext cx="1292341" cy="369332"/>
            </a:xfrm>
            <a:prstGeom prst="rect">
              <a:avLst/>
            </a:prstGeom>
            <a:noFill/>
          </p:spPr>
          <p:txBody>
            <a:bodyPr wrap="none" rtlCol="0">
              <a:spAutoFit/>
            </a:bodyPr>
            <a:lstStyle/>
            <a:p>
              <a:r>
                <a:rPr lang="en-US" b="1" dirty="0" smtClean="0">
                  <a:solidFill>
                    <a:schemeClr val="tx2"/>
                  </a:solidFill>
                  <a:latin typeface="+mn-lt"/>
                </a:rPr>
                <a:t>path PDF</a:t>
              </a:r>
              <a:endParaRPr lang="cs-CZ" b="1" dirty="0" smtClean="0">
                <a:solidFill>
                  <a:schemeClr val="tx2"/>
                </a:solidFill>
                <a:latin typeface="+mn-lt"/>
              </a:endParaRPr>
            </a:p>
          </p:txBody>
        </p:sp>
        <p:graphicFrame>
          <p:nvGraphicFramePr>
            <p:cNvPr id="57346" name="Object 2"/>
            <p:cNvGraphicFramePr>
              <a:graphicFrameLocks noChangeAspect="1"/>
            </p:cNvGraphicFramePr>
            <p:nvPr/>
          </p:nvGraphicFramePr>
          <p:xfrm>
            <a:off x="2843808" y="2420888"/>
            <a:ext cx="3486150" cy="571500"/>
          </p:xfrm>
          <a:graphic>
            <a:graphicData uri="http://schemas.openxmlformats.org/presentationml/2006/ole">
              <mc:AlternateContent xmlns:mc="http://schemas.openxmlformats.org/markup-compatibility/2006">
                <mc:Choice xmlns:v="urn:schemas-microsoft-com:vml" Requires="v">
                  <p:oleObj spid="_x0000_s57943" name="Equation" r:id="rId4" imgW="1396800" imgH="228600" progId="Equation.3">
                    <p:embed/>
                  </p:oleObj>
                </mc:Choice>
                <mc:Fallback>
                  <p:oleObj name="Equation" r:id="rId4" imgW="1396800" imgH="22860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843808" y="2420888"/>
                          <a:ext cx="3486150"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8" name="Přímá spojovací čára 7"/>
            <p:cNvCxnSpPr/>
            <p:nvPr/>
          </p:nvCxnSpPr>
          <p:spPr>
            <a:xfrm>
              <a:off x="2843808" y="292494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p:nvPr/>
          </p:nvCxnSpPr>
          <p:spPr>
            <a:xfrm>
              <a:off x="4557142" y="2924944"/>
              <a:ext cx="17281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ovéPole 15"/>
            <p:cNvSpPr txBox="1"/>
            <p:nvPr/>
          </p:nvSpPr>
          <p:spPr>
            <a:xfrm>
              <a:off x="4067944" y="3068960"/>
              <a:ext cx="2930610" cy="369332"/>
            </a:xfrm>
            <a:prstGeom prst="rect">
              <a:avLst/>
            </a:prstGeom>
            <a:noFill/>
          </p:spPr>
          <p:txBody>
            <a:bodyPr wrap="none" rtlCol="0">
              <a:spAutoFit/>
            </a:bodyPr>
            <a:lstStyle/>
            <a:p>
              <a:r>
                <a:rPr lang="en-US" b="1" dirty="0" smtClean="0">
                  <a:solidFill>
                    <a:schemeClr val="tx2"/>
                  </a:solidFill>
                  <a:latin typeface="+mn-lt"/>
                </a:rPr>
                <a:t>joint PDF</a:t>
              </a:r>
              <a:r>
                <a:rPr lang="en-US" dirty="0" smtClean="0">
                  <a:solidFill>
                    <a:schemeClr val="tx2"/>
                  </a:solidFill>
                  <a:latin typeface="+mn-lt"/>
                </a:rPr>
                <a:t> of path vertices</a:t>
              </a:r>
              <a:endParaRPr lang="cs-CZ" dirty="0" smtClean="0">
                <a:solidFill>
                  <a:schemeClr val="tx2"/>
                </a:solidFill>
                <a:latin typeface="+mn-lt"/>
              </a:endParaRPr>
            </a:p>
          </p:txBody>
        </p:sp>
      </p:grpSp>
      <p:sp>
        <p:nvSpPr>
          <p:cNvPr id="49" name="Rectangle 4"/>
          <p:cNvSpPr/>
          <p:nvPr/>
        </p:nvSpPr>
        <p:spPr>
          <a:xfrm>
            <a:off x="3273668" y="6115248"/>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sp>
        <p:nvSpPr>
          <p:cNvPr id="50" name="Rectangle 5"/>
          <p:cNvSpPr/>
          <p:nvPr/>
        </p:nvSpPr>
        <p:spPr>
          <a:xfrm>
            <a:off x="4882956" y="4725144"/>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cxnSp>
        <p:nvCxnSpPr>
          <p:cNvPr id="51" name="Straight Arrow Connector 6"/>
          <p:cNvCxnSpPr>
            <a:stCxn id="52" idx="1"/>
            <a:endCxn id="60" idx="5"/>
          </p:cNvCxnSpPr>
          <p:nvPr/>
        </p:nvCxnSpPr>
        <p:spPr>
          <a:xfrm flipH="1" flipV="1">
            <a:off x="5453903" y="4900015"/>
            <a:ext cx="1369413" cy="636285"/>
          </a:xfrm>
          <a:prstGeom prst="straightConnector1">
            <a:avLst/>
          </a:prstGeom>
          <a:ln w="12700">
            <a:solidFill>
              <a:schemeClr val="tx1">
                <a:lumMod val="65000"/>
                <a:lumOff val="35000"/>
              </a:schemeClr>
            </a:solidFill>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52" name="Oval 7"/>
          <p:cNvSpPr/>
          <p:nvPr/>
        </p:nvSpPr>
        <p:spPr>
          <a:xfrm>
            <a:off x="6804248" y="5517232"/>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3" name="Sun 8"/>
          <p:cNvSpPr/>
          <p:nvPr/>
        </p:nvSpPr>
        <p:spPr>
          <a:xfrm rot="1134788">
            <a:off x="6938558" y="5363510"/>
            <a:ext cx="642942" cy="642942"/>
          </a:xfrm>
          <a:prstGeom prst="sun">
            <a:avLst/>
          </a:prstGeom>
          <a:solidFill>
            <a:srgbClr val="FFC000"/>
          </a:solidFill>
          <a:ln w="3175">
            <a:solidFill>
              <a:srgbClr val="000000">
                <a:alpha val="23922"/>
              </a:srgbClr>
            </a:solidFill>
          </a:ln>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cxnSp>
        <p:nvCxnSpPr>
          <p:cNvPr id="54" name="Straight Arrow Connector 9"/>
          <p:cNvCxnSpPr>
            <a:stCxn id="60" idx="3"/>
            <a:endCxn id="61" idx="7"/>
          </p:cNvCxnSpPr>
          <p:nvPr/>
        </p:nvCxnSpPr>
        <p:spPr>
          <a:xfrm flipH="1">
            <a:off x="3844615" y="4900015"/>
            <a:ext cx="1517218" cy="1165129"/>
          </a:xfrm>
          <a:prstGeom prst="straightConnector1">
            <a:avLst/>
          </a:prstGeom>
          <a:ln w="12700">
            <a:solidFill>
              <a:schemeClr val="tx1">
                <a:lumMod val="65000"/>
                <a:lumOff val="35000"/>
              </a:schemeClr>
            </a:solidFill>
            <a:prstDash val="solid"/>
            <a:tailEnd type="none"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10"/>
          <p:cNvCxnSpPr>
            <a:stCxn id="61" idx="1"/>
            <a:endCxn id="56" idx="5"/>
          </p:cNvCxnSpPr>
          <p:nvPr/>
        </p:nvCxnSpPr>
        <p:spPr>
          <a:xfrm flipH="1" flipV="1">
            <a:off x="2320684" y="5210132"/>
            <a:ext cx="1431861" cy="855012"/>
          </a:xfrm>
          <a:prstGeom prst="straightConnector1">
            <a:avLst/>
          </a:prstGeom>
          <a:ln w="12700">
            <a:solidFill>
              <a:schemeClr val="tx1">
                <a:lumMod val="65000"/>
                <a:lumOff val="35000"/>
              </a:schemeClr>
            </a:solidFill>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56" name="Oval 11"/>
          <p:cNvSpPr/>
          <p:nvPr/>
        </p:nvSpPr>
        <p:spPr>
          <a:xfrm>
            <a:off x="2209546" y="509899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nvGrpSpPr>
          <p:cNvPr id="57" name="Group 12"/>
          <p:cNvGrpSpPr/>
          <p:nvPr/>
        </p:nvGrpSpPr>
        <p:grpSpPr>
          <a:xfrm rot="21283642">
            <a:off x="1737382" y="4857759"/>
            <a:ext cx="410270" cy="298378"/>
            <a:chOff x="3192789" y="1005143"/>
            <a:chExt cx="785815" cy="571503"/>
          </a:xfrm>
        </p:grpSpPr>
        <p:sp>
          <p:nvSpPr>
            <p:cNvPr id="58" name="Isosceles Triangle 13"/>
            <p:cNvSpPr/>
            <p:nvPr/>
          </p:nvSpPr>
          <p:spPr>
            <a:xfrm rot="18039103">
              <a:off x="3299945" y="897987"/>
              <a:ext cx="571503" cy="78581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59" name="Rectangle 14"/>
            <p:cNvSpPr/>
            <p:nvPr/>
          </p:nvSpPr>
          <p:spPr>
            <a:xfrm rot="1836285">
              <a:off x="3220084" y="1020162"/>
              <a:ext cx="373079" cy="33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grpSp>
      <p:sp>
        <p:nvSpPr>
          <p:cNvPr id="60" name="Oval 15"/>
          <p:cNvSpPr/>
          <p:nvPr/>
        </p:nvSpPr>
        <p:spPr>
          <a:xfrm>
            <a:off x="5342765" y="4788879"/>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1" name="Oval 16"/>
          <p:cNvSpPr/>
          <p:nvPr/>
        </p:nvSpPr>
        <p:spPr>
          <a:xfrm>
            <a:off x="3733477" y="604607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aphicFrame>
        <p:nvGraphicFramePr>
          <p:cNvPr id="62" name="Object 4"/>
          <p:cNvGraphicFramePr>
            <a:graphicFrameLocks noChangeAspect="1"/>
          </p:cNvGraphicFramePr>
          <p:nvPr/>
        </p:nvGraphicFramePr>
        <p:xfrm>
          <a:off x="6487641" y="5464274"/>
          <a:ext cx="411162" cy="568325"/>
        </p:xfrm>
        <a:graphic>
          <a:graphicData uri="http://schemas.openxmlformats.org/presentationml/2006/ole">
            <mc:AlternateContent xmlns:mc="http://schemas.openxmlformats.org/markup-compatibility/2006">
              <mc:Choice xmlns:v="urn:schemas-microsoft-com:vml" Requires="v">
                <p:oleObj spid="_x0000_s57944" name="Rovnice" r:id="rId6" imgW="164880" imgH="228600" progId="Equation.3">
                  <p:embed/>
                </p:oleObj>
              </mc:Choice>
              <mc:Fallback>
                <p:oleObj name="Rovnice" r:id="rId6" imgW="164880" imgH="228600" progId="Equation.3">
                  <p:embed/>
                  <p:pic>
                    <p:nvPicPr>
                      <p:cNvPr id="0" name="Picture 15"/>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6487641" y="5464274"/>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3" name="Object 5"/>
          <p:cNvGraphicFramePr>
            <a:graphicFrameLocks noChangeAspect="1"/>
          </p:cNvGraphicFramePr>
          <p:nvPr/>
        </p:nvGraphicFramePr>
        <p:xfrm>
          <a:off x="5295503" y="4793208"/>
          <a:ext cx="381000" cy="536575"/>
        </p:xfrm>
        <a:graphic>
          <a:graphicData uri="http://schemas.openxmlformats.org/presentationml/2006/ole">
            <mc:AlternateContent xmlns:mc="http://schemas.openxmlformats.org/markup-compatibility/2006">
              <mc:Choice xmlns:v="urn:schemas-microsoft-com:vml" Requires="v">
                <p:oleObj spid="_x0000_s57945" name="Rovnice" r:id="rId8" imgW="152280" imgH="215640" progId="Equation.3">
                  <p:embed/>
                </p:oleObj>
              </mc:Choice>
              <mc:Fallback>
                <p:oleObj name="Rovnice" r:id="rId8" imgW="152280" imgH="215640" progId="Equation.3">
                  <p:embed/>
                  <p:pic>
                    <p:nvPicPr>
                      <p:cNvPr id="0" name="Picture 16"/>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5295503" y="4793208"/>
                        <a:ext cx="381000"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4" name="Object 6"/>
          <p:cNvGraphicFramePr>
            <a:graphicFrameLocks noChangeAspect="1"/>
          </p:cNvGraphicFramePr>
          <p:nvPr/>
        </p:nvGraphicFramePr>
        <p:xfrm>
          <a:off x="3594299" y="5511899"/>
          <a:ext cx="411162" cy="536575"/>
        </p:xfrm>
        <a:graphic>
          <a:graphicData uri="http://schemas.openxmlformats.org/presentationml/2006/ole">
            <mc:AlternateContent xmlns:mc="http://schemas.openxmlformats.org/markup-compatibility/2006">
              <mc:Choice xmlns:v="urn:schemas-microsoft-com:vml" Requires="v">
                <p:oleObj spid="_x0000_s57946" name="Rovnice" r:id="rId10" imgW="164880" imgH="215640" progId="Equation.3">
                  <p:embed/>
                </p:oleObj>
              </mc:Choice>
              <mc:Fallback>
                <p:oleObj name="Rovnice" r:id="rId10" imgW="164880" imgH="215640" progId="Equation.3">
                  <p:embed/>
                  <p:pic>
                    <p:nvPicPr>
                      <p:cNvPr id="0" name="Picture 17"/>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3594299" y="5511899"/>
                        <a:ext cx="411162"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5" name="Object 7"/>
          <p:cNvGraphicFramePr>
            <a:graphicFrameLocks noChangeAspect="1"/>
          </p:cNvGraphicFramePr>
          <p:nvPr/>
        </p:nvGraphicFramePr>
        <p:xfrm>
          <a:off x="1998762" y="5092923"/>
          <a:ext cx="411163" cy="568325"/>
        </p:xfrm>
        <a:graphic>
          <a:graphicData uri="http://schemas.openxmlformats.org/presentationml/2006/ole">
            <mc:AlternateContent xmlns:mc="http://schemas.openxmlformats.org/markup-compatibility/2006">
              <mc:Choice xmlns:v="urn:schemas-microsoft-com:vml" Requires="v">
                <p:oleObj spid="_x0000_s57947" name="Rovnice" r:id="rId12" imgW="164880" imgH="228600" progId="Equation.3">
                  <p:embed/>
                </p:oleObj>
              </mc:Choice>
              <mc:Fallback>
                <p:oleObj name="Rovnice" r:id="rId12" imgW="164880" imgH="228600" progId="Equation.3">
                  <p:embed/>
                  <p:pic>
                    <p:nvPicPr>
                      <p:cNvPr id="0" name="Picture 18"/>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1998762" y="5092923"/>
                        <a:ext cx="411163"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29" name="Zástupný symbol pro číslo snímku 28"/>
          <p:cNvSpPr>
            <a:spLocks noGrp="1"/>
          </p:cNvSpPr>
          <p:nvPr>
            <p:ph type="sldNum" sz="quarter" idx="12"/>
          </p:nvPr>
        </p:nvSpPr>
        <p:spPr/>
        <p:txBody>
          <a:bodyPr/>
          <a:lstStyle/>
          <a:p>
            <a:pPr>
              <a:defRPr/>
            </a:pPr>
            <a:fld id="{81494967-73EE-4A75-A827-47B02327E019}" type="slidenum">
              <a:rPr lang="en-US" altLang="en-US" smtClean="0"/>
              <a:pPr>
                <a:defRPr/>
              </a:pPr>
              <a:t>21</a:t>
            </a:fld>
            <a:endParaRPr lang="en-US" altLang="en-US"/>
          </a:p>
        </p:txBody>
      </p:sp>
      <p:sp>
        <p:nvSpPr>
          <p:cNvPr id="32" name="Zástupný symbol pro zápatí 31"/>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p:txBody>
      </p:sp>
      <p:sp>
        <p:nvSpPr>
          <p:cNvPr id="4" name="Title 3"/>
          <p:cNvSpPr>
            <a:spLocks noGrp="1"/>
          </p:cNvSpPr>
          <p:nvPr>
            <p:ph type="title"/>
          </p:nvPr>
        </p:nvSpPr>
        <p:spPr/>
        <p:txBody>
          <a:bodyPr/>
          <a:lstStyle/>
          <a:p>
            <a:r>
              <a:rPr lang="en-US" dirty="0" smtClean="0"/>
              <a:t>Probability density function (PDF)</a:t>
            </a:r>
            <a:endParaRPr lang="cs-CZ" dirty="0"/>
          </a:p>
        </p:txBody>
      </p:sp>
      <p:grpSp>
        <p:nvGrpSpPr>
          <p:cNvPr id="3" name="Skupina 45"/>
          <p:cNvGrpSpPr/>
          <p:nvPr/>
        </p:nvGrpSpPr>
        <p:grpSpPr>
          <a:xfrm>
            <a:off x="2574826" y="1494542"/>
            <a:ext cx="4351720" cy="1367686"/>
            <a:chOff x="2646834" y="2070606"/>
            <a:chExt cx="4351720" cy="1367686"/>
          </a:xfrm>
        </p:grpSpPr>
        <p:sp>
          <p:nvSpPr>
            <p:cNvPr id="6" name="TextovéPole 5"/>
            <p:cNvSpPr txBox="1"/>
            <p:nvPr/>
          </p:nvSpPr>
          <p:spPr>
            <a:xfrm>
              <a:off x="2646834" y="2070606"/>
              <a:ext cx="1292341" cy="369332"/>
            </a:xfrm>
            <a:prstGeom prst="rect">
              <a:avLst/>
            </a:prstGeom>
            <a:noFill/>
          </p:spPr>
          <p:txBody>
            <a:bodyPr wrap="none" rtlCol="0">
              <a:spAutoFit/>
            </a:bodyPr>
            <a:lstStyle/>
            <a:p>
              <a:r>
                <a:rPr lang="en-US" b="1" dirty="0" smtClean="0">
                  <a:solidFill>
                    <a:schemeClr val="tx2"/>
                  </a:solidFill>
                  <a:latin typeface="+mn-lt"/>
                </a:rPr>
                <a:t>path PDF</a:t>
              </a:r>
              <a:endParaRPr lang="cs-CZ" b="1" dirty="0" smtClean="0">
                <a:solidFill>
                  <a:schemeClr val="tx2"/>
                </a:solidFill>
                <a:latin typeface="+mn-lt"/>
              </a:endParaRPr>
            </a:p>
          </p:txBody>
        </p:sp>
        <p:graphicFrame>
          <p:nvGraphicFramePr>
            <p:cNvPr id="57346" name="Object 2"/>
            <p:cNvGraphicFramePr>
              <a:graphicFrameLocks noChangeAspect="1"/>
            </p:cNvGraphicFramePr>
            <p:nvPr/>
          </p:nvGraphicFramePr>
          <p:xfrm>
            <a:off x="2843808" y="2420888"/>
            <a:ext cx="3486150" cy="571500"/>
          </p:xfrm>
          <a:graphic>
            <a:graphicData uri="http://schemas.openxmlformats.org/presentationml/2006/ole">
              <mc:AlternateContent xmlns:mc="http://schemas.openxmlformats.org/markup-compatibility/2006">
                <mc:Choice xmlns:v="urn:schemas-microsoft-com:vml" Requires="v">
                  <p:oleObj spid="_x0000_s58961" name="Equation" r:id="rId4" imgW="1396800" imgH="228600" progId="Equation.3">
                    <p:embed/>
                  </p:oleObj>
                </mc:Choice>
                <mc:Fallback>
                  <p:oleObj name="Equation" r:id="rId4" imgW="1396800" imgH="22860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843808" y="2420888"/>
                          <a:ext cx="3486150"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8" name="Přímá spojovací čára 7"/>
            <p:cNvCxnSpPr/>
            <p:nvPr/>
          </p:nvCxnSpPr>
          <p:spPr>
            <a:xfrm>
              <a:off x="2843808" y="292494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p:nvPr/>
          </p:nvCxnSpPr>
          <p:spPr>
            <a:xfrm>
              <a:off x="4557142" y="2924944"/>
              <a:ext cx="17281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ovéPole 15"/>
            <p:cNvSpPr txBox="1"/>
            <p:nvPr/>
          </p:nvSpPr>
          <p:spPr>
            <a:xfrm>
              <a:off x="4067944" y="3068960"/>
              <a:ext cx="2930610" cy="369332"/>
            </a:xfrm>
            <a:prstGeom prst="rect">
              <a:avLst/>
            </a:prstGeom>
            <a:noFill/>
          </p:spPr>
          <p:txBody>
            <a:bodyPr wrap="none" rtlCol="0">
              <a:spAutoFit/>
            </a:bodyPr>
            <a:lstStyle/>
            <a:p>
              <a:r>
                <a:rPr lang="en-US" b="1" dirty="0" smtClean="0">
                  <a:solidFill>
                    <a:schemeClr val="tx2"/>
                  </a:solidFill>
                  <a:latin typeface="+mn-lt"/>
                </a:rPr>
                <a:t>joint PDF</a:t>
              </a:r>
              <a:r>
                <a:rPr lang="en-US" dirty="0" smtClean="0">
                  <a:solidFill>
                    <a:schemeClr val="tx2"/>
                  </a:solidFill>
                  <a:latin typeface="+mn-lt"/>
                </a:rPr>
                <a:t> of path vertices</a:t>
              </a:r>
              <a:endParaRPr lang="cs-CZ" dirty="0" smtClean="0">
                <a:solidFill>
                  <a:schemeClr val="tx2"/>
                </a:solidFill>
                <a:latin typeface="+mn-lt"/>
              </a:endParaRPr>
            </a:p>
          </p:txBody>
        </p:sp>
      </p:grpSp>
      <p:sp>
        <p:nvSpPr>
          <p:cNvPr id="33" name="Rectangle 4"/>
          <p:cNvSpPr/>
          <p:nvPr/>
        </p:nvSpPr>
        <p:spPr>
          <a:xfrm>
            <a:off x="3273668" y="6115248"/>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sp>
        <p:nvSpPr>
          <p:cNvPr id="34" name="Rectangle 5"/>
          <p:cNvSpPr/>
          <p:nvPr/>
        </p:nvSpPr>
        <p:spPr>
          <a:xfrm>
            <a:off x="4882956" y="4725144"/>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cxnSp>
        <p:nvCxnSpPr>
          <p:cNvPr id="35" name="Straight Arrow Connector 6"/>
          <p:cNvCxnSpPr>
            <a:stCxn id="36" idx="1"/>
            <a:endCxn id="44" idx="5"/>
          </p:cNvCxnSpPr>
          <p:nvPr/>
        </p:nvCxnSpPr>
        <p:spPr>
          <a:xfrm flipH="1" flipV="1">
            <a:off x="5453903" y="4900015"/>
            <a:ext cx="1369413" cy="636285"/>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6" name="Oval 7"/>
          <p:cNvSpPr/>
          <p:nvPr/>
        </p:nvSpPr>
        <p:spPr>
          <a:xfrm>
            <a:off x="6804248" y="5517232"/>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7" name="Sun 8"/>
          <p:cNvSpPr/>
          <p:nvPr/>
        </p:nvSpPr>
        <p:spPr>
          <a:xfrm rot="1134788">
            <a:off x="6938558" y="5363510"/>
            <a:ext cx="642942" cy="642942"/>
          </a:xfrm>
          <a:prstGeom prst="sun">
            <a:avLst/>
          </a:prstGeom>
          <a:solidFill>
            <a:srgbClr val="FFC000"/>
          </a:solidFill>
          <a:ln w="3175">
            <a:solidFill>
              <a:srgbClr val="000000">
                <a:alpha val="23922"/>
              </a:srgbClr>
            </a:solidFill>
          </a:ln>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cxnSp>
        <p:nvCxnSpPr>
          <p:cNvPr id="38" name="Straight Arrow Connector 9"/>
          <p:cNvCxnSpPr>
            <a:stCxn id="44" idx="3"/>
            <a:endCxn id="46" idx="7"/>
          </p:cNvCxnSpPr>
          <p:nvPr/>
        </p:nvCxnSpPr>
        <p:spPr>
          <a:xfrm flipH="1">
            <a:off x="3844615" y="4900015"/>
            <a:ext cx="1517218" cy="1165129"/>
          </a:xfrm>
          <a:prstGeom prst="straightConnector1">
            <a:avLst/>
          </a:prstGeom>
          <a:ln w="12700">
            <a:solidFill>
              <a:schemeClr val="tx1">
                <a:lumMod val="65000"/>
                <a:lumOff val="35000"/>
              </a:schemeClr>
            </a:solidFill>
            <a:prstDash val="dash"/>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10"/>
          <p:cNvCxnSpPr>
            <a:stCxn id="46" idx="1"/>
            <a:endCxn id="40" idx="5"/>
          </p:cNvCxnSpPr>
          <p:nvPr/>
        </p:nvCxnSpPr>
        <p:spPr>
          <a:xfrm flipH="1" flipV="1">
            <a:off x="2320684" y="5210132"/>
            <a:ext cx="1431861" cy="855012"/>
          </a:xfrm>
          <a:prstGeom prst="straightConnector1">
            <a:avLst/>
          </a:prstGeom>
          <a:ln w="12700">
            <a:solidFill>
              <a:schemeClr val="tx1">
                <a:lumMod val="65000"/>
                <a:lumOff val="35000"/>
              </a:schemeClr>
            </a:solidFill>
            <a:prstDash val="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40" name="Oval 11"/>
          <p:cNvSpPr/>
          <p:nvPr/>
        </p:nvSpPr>
        <p:spPr>
          <a:xfrm>
            <a:off x="2209546" y="509899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nvGrpSpPr>
          <p:cNvPr id="41" name="Group 12"/>
          <p:cNvGrpSpPr/>
          <p:nvPr/>
        </p:nvGrpSpPr>
        <p:grpSpPr>
          <a:xfrm rot="21283642">
            <a:off x="1737382" y="4857759"/>
            <a:ext cx="410270" cy="298378"/>
            <a:chOff x="3192789" y="1005143"/>
            <a:chExt cx="785815" cy="571503"/>
          </a:xfrm>
        </p:grpSpPr>
        <p:sp>
          <p:nvSpPr>
            <p:cNvPr id="42" name="Isosceles Triangle 13"/>
            <p:cNvSpPr/>
            <p:nvPr/>
          </p:nvSpPr>
          <p:spPr>
            <a:xfrm rot="18039103">
              <a:off x="3299945" y="897987"/>
              <a:ext cx="571503" cy="78581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43" name="Rectangle 14"/>
            <p:cNvSpPr/>
            <p:nvPr/>
          </p:nvSpPr>
          <p:spPr>
            <a:xfrm rot="1836285">
              <a:off x="3220084" y="1020162"/>
              <a:ext cx="373079" cy="33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grpSp>
      <p:sp>
        <p:nvSpPr>
          <p:cNvPr id="44" name="Oval 15"/>
          <p:cNvSpPr/>
          <p:nvPr/>
        </p:nvSpPr>
        <p:spPr>
          <a:xfrm>
            <a:off x="5342765" y="4788879"/>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6" name="Oval 16"/>
          <p:cNvSpPr/>
          <p:nvPr/>
        </p:nvSpPr>
        <p:spPr>
          <a:xfrm>
            <a:off x="3733477" y="604607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aphicFrame>
        <p:nvGraphicFramePr>
          <p:cNvPr id="49" name="Object 4"/>
          <p:cNvGraphicFramePr>
            <a:graphicFrameLocks noChangeAspect="1"/>
          </p:cNvGraphicFramePr>
          <p:nvPr/>
        </p:nvGraphicFramePr>
        <p:xfrm>
          <a:off x="6487641" y="5464274"/>
          <a:ext cx="411162" cy="568325"/>
        </p:xfrm>
        <a:graphic>
          <a:graphicData uri="http://schemas.openxmlformats.org/presentationml/2006/ole">
            <mc:AlternateContent xmlns:mc="http://schemas.openxmlformats.org/markup-compatibility/2006">
              <mc:Choice xmlns:v="urn:schemas-microsoft-com:vml" Requires="v">
                <p:oleObj spid="_x0000_s58962" name="Rovnice" r:id="rId6" imgW="164880" imgH="228600" progId="Equation.3">
                  <p:embed/>
                </p:oleObj>
              </mc:Choice>
              <mc:Fallback>
                <p:oleObj name="Rovnice" r:id="rId6" imgW="164880" imgH="228600" progId="Equation.3">
                  <p:embed/>
                  <p:pic>
                    <p:nvPicPr>
                      <p:cNvPr id="0" name="Picture 9"/>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6487641" y="5464274"/>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0" name="Object 5"/>
          <p:cNvGraphicFramePr>
            <a:graphicFrameLocks noChangeAspect="1"/>
          </p:cNvGraphicFramePr>
          <p:nvPr/>
        </p:nvGraphicFramePr>
        <p:xfrm>
          <a:off x="5295503" y="4793208"/>
          <a:ext cx="381000" cy="536575"/>
        </p:xfrm>
        <a:graphic>
          <a:graphicData uri="http://schemas.openxmlformats.org/presentationml/2006/ole">
            <mc:AlternateContent xmlns:mc="http://schemas.openxmlformats.org/markup-compatibility/2006">
              <mc:Choice xmlns:v="urn:schemas-microsoft-com:vml" Requires="v">
                <p:oleObj spid="_x0000_s58963" name="Rovnice" r:id="rId8" imgW="152280" imgH="215640" progId="Equation.3">
                  <p:embed/>
                </p:oleObj>
              </mc:Choice>
              <mc:Fallback>
                <p:oleObj name="Rovnice" r:id="rId8" imgW="152280" imgH="215640" progId="Equation.3">
                  <p:embed/>
                  <p:pic>
                    <p:nvPicPr>
                      <p:cNvPr id="0" name="Picture 10"/>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5295503" y="4793208"/>
                        <a:ext cx="381000"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1" name="Object 6"/>
          <p:cNvGraphicFramePr>
            <a:graphicFrameLocks noChangeAspect="1"/>
          </p:cNvGraphicFramePr>
          <p:nvPr/>
        </p:nvGraphicFramePr>
        <p:xfrm>
          <a:off x="3594299" y="5511899"/>
          <a:ext cx="411162" cy="536575"/>
        </p:xfrm>
        <a:graphic>
          <a:graphicData uri="http://schemas.openxmlformats.org/presentationml/2006/ole">
            <mc:AlternateContent xmlns:mc="http://schemas.openxmlformats.org/markup-compatibility/2006">
              <mc:Choice xmlns:v="urn:schemas-microsoft-com:vml" Requires="v">
                <p:oleObj spid="_x0000_s58964" name="Rovnice" r:id="rId10" imgW="164880" imgH="215640" progId="Equation.3">
                  <p:embed/>
                </p:oleObj>
              </mc:Choice>
              <mc:Fallback>
                <p:oleObj name="Rovnice" r:id="rId10" imgW="164880" imgH="215640" progId="Equation.3">
                  <p:embed/>
                  <p:pic>
                    <p:nvPicPr>
                      <p:cNvPr id="0" name="Picture 11"/>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3594299" y="5511899"/>
                        <a:ext cx="411162"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2" name="Object 7"/>
          <p:cNvGraphicFramePr>
            <a:graphicFrameLocks noChangeAspect="1"/>
          </p:cNvGraphicFramePr>
          <p:nvPr/>
        </p:nvGraphicFramePr>
        <p:xfrm>
          <a:off x="1998762" y="5092923"/>
          <a:ext cx="411163" cy="568325"/>
        </p:xfrm>
        <a:graphic>
          <a:graphicData uri="http://schemas.openxmlformats.org/presentationml/2006/ole">
            <mc:AlternateContent xmlns:mc="http://schemas.openxmlformats.org/markup-compatibility/2006">
              <mc:Choice xmlns:v="urn:schemas-microsoft-com:vml" Requires="v">
                <p:oleObj spid="_x0000_s58965" name="Rovnice" r:id="rId12" imgW="164880" imgH="228600" progId="Equation.3">
                  <p:embed/>
                </p:oleObj>
              </mc:Choice>
              <mc:Fallback>
                <p:oleObj name="Rovnice" r:id="rId12" imgW="164880" imgH="228600" progId="Equation.3">
                  <p:embed/>
                  <p:pic>
                    <p:nvPicPr>
                      <p:cNvPr id="0" name="Picture 12"/>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1998762" y="5092923"/>
                        <a:ext cx="411163"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28" name="Zástupný symbol pro číslo snímku 27"/>
          <p:cNvSpPr>
            <a:spLocks noGrp="1"/>
          </p:cNvSpPr>
          <p:nvPr>
            <p:ph type="sldNum" sz="quarter" idx="12"/>
          </p:nvPr>
        </p:nvSpPr>
        <p:spPr/>
        <p:txBody>
          <a:bodyPr/>
          <a:lstStyle/>
          <a:p>
            <a:pPr>
              <a:defRPr/>
            </a:pPr>
            <a:fld id="{81494967-73EE-4A75-A827-47B02327E019}" type="slidenum">
              <a:rPr lang="en-US" altLang="en-US" smtClean="0"/>
              <a:pPr>
                <a:defRPr/>
              </a:pPr>
              <a:t>22</a:t>
            </a:fld>
            <a:endParaRPr lang="en-US" altLang="en-US"/>
          </a:p>
        </p:txBody>
      </p:sp>
      <p:sp>
        <p:nvSpPr>
          <p:cNvPr id="31" name="Zástupný symbol pro zápatí 30"/>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4.44444E-6 2.22222E-6 L -0.20868 2.22222E-6 " pathEditMode="relative" rAng="0" ptsTypes="AA">
                                      <p:cBhvr>
                                        <p:cTn id="6" dur="500" fill="hold"/>
                                        <p:tgtEl>
                                          <p:spTgt spid="3"/>
                                        </p:tgtEl>
                                        <p:attrNameLst>
                                          <p:attrName>ppt_x</p:attrName>
                                          <p:attrName>ppt_y</p:attrName>
                                        </p:attrNameLst>
                                      </p:cBhvr>
                                      <p:rCtr x="-10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p:txBody>
      </p:sp>
      <p:sp>
        <p:nvSpPr>
          <p:cNvPr id="4" name="Title 3"/>
          <p:cNvSpPr>
            <a:spLocks noGrp="1"/>
          </p:cNvSpPr>
          <p:nvPr>
            <p:ph type="title"/>
          </p:nvPr>
        </p:nvSpPr>
        <p:spPr/>
        <p:txBody>
          <a:bodyPr/>
          <a:lstStyle/>
          <a:p>
            <a:r>
              <a:rPr lang="en-US" dirty="0" smtClean="0"/>
              <a:t>Probability density function (PDF)</a:t>
            </a:r>
            <a:endParaRPr lang="cs-CZ" dirty="0"/>
          </a:p>
        </p:txBody>
      </p:sp>
      <p:grpSp>
        <p:nvGrpSpPr>
          <p:cNvPr id="3" name="Skupina 45"/>
          <p:cNvGrpSpPr/>
          <p:nvPr/>
        </p:nvGrpSpPr>
        <p:grpSpPr>
          <a:xfrm>
            <a:off x="664518" y="1494542"/>
            <a:ext cx="4351720" cy="1367686"/>
            <a:chOff x="2646834" y="2070606"/>
            <a:chExt cx="4351720" cy="1367686"/>
          </a:xfrm>
        </p:grpSpPr>
        <p:sp>
          <p:nvSpPr>
            <p:cNvPr id="6" name="TextovéPole 5"/>
            <p:cNvSpPr txBox="1"/>
            <p:nvPr/>
          </p:nvSpPr>
          <p:spPr>
            <a:xfrm>
              <a:off x="2646834" y="2070606"/>
              <a:ext cx="1292341" cy="369332"/>
            </a:xfrm>
            <a:prstGeom prst="rect">
              <a:avLst/>
            </a:prstGeom>
            <a:noFill/>
          </p:spPr>
          <p:txBody>
            <a:bodyPr wrap="none" rtlCol="0">
              <a:spAutoFit/>
            </a:bodyPr>
            <a:lstStyle/>
            <a:p>
              <a:r>
                <a:rPr lang="en-US" b="1" dirty="0" smtClean="0">
                  <a:solidFill>
                    <a:schemeClr val="tx2"/>
                  </a:solidFill>
                  <a:latin typeface="+mn-lt"/>
                </a:rPr>
                <a:t>path PDF</a:t>
              </a:r>
              <a:endParaRPr lang="cs-CZ" b="1" dirty="0" smtClean="0">
                <a:solidFill>
                  <a:schemeClr val="tx2"/>
                </a:solidFill>
                <a:latin typeface="+mn-lt"/>
              </a:endParaRPr>
            </a:p>
          </p:txBody>
        </p:sp>
        <p:graphicFrame>
          <p:nvGraphicFramePr>
            <p:cNvPr id="57346" name="Object 2"/>
            <p:cNvGraphicFramePr>
              <a:graphicFrameLocks noChangeAspect="1"/>
            </p:cNvGraphicFramePr>
            <p:nvPr/>
          </p:nvGraphicFramePr>
          <p:xfrm>
            <a:off x="2843808" y="2420888"/>
            <a:ext cx="3486150" cy="571500"/>
          </p:xfrm>
          <a:graphic>
            <a:graphicData uri="http://schemas.openxmlformats.org/presentationml/2006/ole">
              <mc:AlternateContent xmlns:mc="http://schemas.openxmlformats.org/markup-compatibility/2006">
                <mc:Choice xmlns:v="urn:schemas-microsoft-com:vml" Requires="v">
                  <p:oleObj spid="_x0000_s188568" name="Equation" r:id="rId4" imgW="1396800" imgH="228600" progId="Equation.3">
                    <p:embed/>
                  </p:oleObj>
                </mc:Choice>
                <mc:Fallback>
                  <p:oleObj name="Equation" r:id="rId4" imgW="1396800" imgH="22860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843808" y="2420888"/>
                          <a:ext cx="3486150"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8" name="Přímá spojovací čára 7"/>
            <p:cNvCxnSpPr/>
            <p:nvPr/>
          </p:nvCxnSpPr>
          <p:spPr>
            <a:xfrm>
              <a:off x="2843808" y="292494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p:nvPr/>
          </p:nvCxnSpPr>
          <p:spPr>
            <a:xfrm>
              <a:off x="4557142" y="2924944"/>
              <a:ext cx="17281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ovéPole 15"/>
            <p:cNvSpPr txBox="1"/>
            <p:nvPr/>
          </p:nvSpPr>
          <p:spPr>
            <a:xfrm>
              <a:off x="4067944" y="3068960"/>
              <a:ext cx="2930610" cy="369332"/>
            </a:xfrm>
            <a:prstGeom prst="rect">
              <a:avLst/>
            </a:prstGeom>
            <a:noFill/>
          </p:spPr>
          <p:txBody>
            <a:bodyPr wrap="none" rtlCol="0">
              <a:spAutoFit/>
            </a:bodyPr>
            <a:lstStyle/>
            <a:p>
              <a:r>
                <a:rPr lang="en-US" b="1" dirty="0" smtClean="0">
                  <a:solidFill>
                    <a:schemeClr val="tx2"/>
                  </a:solidFill>
                  <a:latin typeface="+mn-lt"/>
                </a:rPr>
                <a:t>joint PDF</a:t>
              </a:r>
              <a:r>
                <a:rPr lang="en-US" dirty="0" smtClean="0">
                  <a:solidFill>
                    <a:schemeClr val="tx2"/>
                  </a:solidFill>
                  <a:latin typeface="+mn-lt"/>
                </a:rPr>
                <a:t> of path vertices</a:t>
              </a:r>
              <a:endParaRPr lang="cs-CZ" dirty="0" smtClean="0">
                <a:solidFill>
                  <a:schemeClr val="tx2"/>
                </a:solidFill>
                <a:latin typeface="+mn-lt"/>
              </a:endParaRPr>
            </a:p>
          </p:txBody>
        </p:sp>
      </p:grpSp>
      <p:graphicFrame>
        <p:nvGraphicFramePr>
          <p:cNvPr id="32" name="Object 2"/>
          <p:cNvGraphicFramePr>
            <a:graphicFrameLocks noChangeAspect="1"/>
          </p:cNvGraphicFramePr>
          <p:nvPr/>
        </p:nvGraphicFramePr>
        <p:xfrm>
          <a:off x="4860032" y="2008337"/>
          <a:ext cx="317500" cy="254000"/>
        </p:xfrm>
        <a:graphic>
          <a:graphicData uri="http://schemas.openxmlformats.org/presentationml/2006/ole">
            <mc:AlternateContent xmlns:mc="http://schemas.openxmlformats.org/markup-compatibility/2006">
              <mc:Choice xmlns:v="urn:schemas-microsoft-com:vml" Requires="v">
                <p:oleObj spid="_x0000_s188569" name="Equation" r:id="rId6" imgW="126720" imgH="101520" progId="Equation.3">
                  <p:embed/>
                </p:oleObj>
              </mc:Choice>
              <mc:Fallback>
                <p:oleObj name="Equation" r:id="rId6" imgW="126720" imgH="101520" progId="Equation.3">
                  <p:embed/>
                  <p:pic>
                    <p:nvPicPr>
                      <p:cNvPr id="0" name="Picture 3"/>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4860032" y="2008337"/>
                        <a:ext cx="317500" cy="254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33" name="Rectangle 4"/>
          <p:cNvSpPr/>
          <p:nvPr/>
        </p:nvSpPr>
        <p:spPr>
          <a:xfrm>
            <a:off x="3273668" y="6115248"/>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sp>
        <p:nvSpPr>
          <p:cNvPr id="34" name="Rectangle 5"/>
          <p:cNvSpPr/>
          <p:nvPr/>
        </p:nvSpPr>
        <p:spPr>
          <a:xfrm>
            <a:off x="4882956" y="4725144"/>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cxnSp>
        <p:nvCxnSpPr>
          <p:cNvPr id="35" name="Straight Arrow Connector 6"/>
          <p:cNvCxnSpPr>
            <a:stCxn id="36" idx="1"/>
            <a:endCxn id="44" idx="5"/>
          </p:cNvCxnSpPr>
          <p:nvPr/>
        </p:nvCxnSpPr>
        <p:spPr>
          <a:xfrm flipH="1" flipV="1">
            <a:off x="5453903" y="4900015"/>
            <a:ext cx="1369413" cy="636285"/>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6" name="Oval 7"/>
          <p:cNvSpPr/>
          <p:nvPr/>
        </p:nvSpPr>
        <p:spPr>
          <a:xfrm>
            <a:off x="6804248" y="5517232"/>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7" name="Sun 8"/>
          <p:cNvSpPr/>
          <p:nvPr/>
        </p:nvSpPr>
        <p:spPr>
          <a:xfrm rot="1134788">
            <a:off x="6938558" y="5363510"/>
            <a:ext cx="642942" cy="642942"/>
          </a:xfrm>
          <a:prstGeom prst="sun">
            <a:avLst/>
          </a:prstGeom>
          <a:solidFill>
            <a:srgbClr val="FFC000"/>
          </a:solidFill>
          <a:ln w="3175">
            <a:solidFill>
              <a:srgbClr val="000000">
                <a:alpha val="23922"/>
              </a:srgbClr>
            </a:solidFill>
          </a:ln>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cxnSp>
        <p:nvCxnSpPr>
          <p:cNvPr id="38" name="Straight Arrow Connector 9"/>
          <p:cNvCxnSpPr>
            <a:stCxn id="44" idx="3"/>
            <a:endCxn id="46" idx="7"/>
          </p:cNvCxnSpPr>
          <p:nvPr/>
        </p:nvCxnSpPr>
        <p:spPr>
          <a:xfrm flipH="1">
            <a:off x="3844615" y="4900015"/>
            <a:ext cx="1517218" cy="1165129"/>
          </a:xfrm>
          <a:prstGeom prst="straightConnector1">
            <a:avLst/>
          </a:prstGeom>
          <a:ln w="12700">
            <a:solidFill>
              <a:schemeClr val="tx1">
                <a:lumMod val="65000"/>
                <a:lumOff val="35000"/>
              </a:schemeClr>
            </a:solidFill>
            <a:prstDash val="dash"/>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10"/>
          <p:cNvCxnSpPr>
            <a:stCxn id="46" idx="1"/>
            <a:endCxn id="40" idx="5"/>
          </p:cNvCxnSpPr>
          <p:nvPr/>
        </p:nvCxnSpPr>
        <p:spPr>
          <a:xfrm flipH="1" flipV="1">
            <a:off x="2320684" y="5210132"/>
            <a:ext cx="1431861" cy="855012"/>
          </a:xfrm>
          <a:prstGeom prst="straightConnector1">
            <a:avLst/>
          </a:prstGeom>
          <a:ln w="12700">
            <a:solidFill>
              <a:schemeClr val="tx1">
                <a:lumMod val="65000"/>
                <a:lumOff val="35000"/>
              </a:schemeClr>
            </a:solidFill>
            <a:prstDash val="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40" name="Oval 11"/>
          <p:cNvSpPr/>
          <p:nvPr/>
        </p:nvSpPr>
        <p:spPr>
          <a:xfrm>
            <a:off x="2209546" y="509899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nvGrpSpPr>
          <p:cNvPr id="7" name="Group 12"/>
          <p:cNvGrpSpPr/>
          <p:nvPr/>
        </p:nvGrpSpPr>
        <p:grpSpPr>
          <a:xfrm rot="21283642">
            <a:off x="1737382" y="4857759"/>
            <a:ext cx="410270" cy="298378"/>
            <a:chOff x="3192789" y="1005143"/>
            <a:chExt cx="785815" cy="571503"/>
          </a:xfrm>
        </p:grpSpPr>
        <p:sp>
          <p:nvSpPr>
            <p:cNvPr id="42" name="Isosceles Triangle 13"/>
            <p:cNvSpPr/>
            <p:nvPr/>
          </p:nvSpPr>
          <p:spPr>
            <a:xfrm rot="18039103">
              <a:off x="3299945" y="897987"/>
              <a:ext cx="571503" cy="78581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43" name="Rectangle 14"/>
            <p:cNvSpPr/>
            <p:nvPr/>
          </p:nvSpPr>
          <p:spPr>
            <a:xfrm rot="1836285">
              <a:off x="3220084" y="1020162"/>
              <a:ext cx="373079" cy="33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grpSp>
      <p:sp>
        <p:nvSpPr>
          <p:cNvPr id="44" name="Oval 15"/>
          <p:cNvSpPr/>
          <p:nvPr/>
        </p:nvSpPr>
        <p:spPr>
          <a:xfrm>
            <a:off x="5342765" y="4788879"/>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6" name="Oval 16"/>
          <p:cNvSpPr/>
          <p:nvPr/>
        </p:nvSpPr>
        <p:spPr>
          <a:xfrm>
            <a:off x="3733477" y="604607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aphicFrame>
        <p:nvGraphicFramePr>
          <p:cNvPr id="58381" name="Object 13"/>
          <p:cNvGraphicFramePr>
            <a:graphicFrameLocks noChangeAspect="1"/>
          </p:cNvGraphicFramePr>
          <p:nvPr/>
        </p:nvGraphicFramePr>
        <p:xfrm>
          <a:off x="5493295" y="2318461"/>
          <a:ext cx="1520825" cy="571500"/>
        </p:xfrm>
        <a:graphic>
          <a:graphicData uri="http://schemas.openxmlformats.org/presentationml/2006/ole">
            <mc:AlternateContent xmlns:mc="http://schemas.openxmlformats.org/markup-compatibility/2006">
              <mc:Choice xmlns:v="urn:schemas-microsoft-com:vml" Requires="v">
                <p:oleObj spid="_x0000_s188570" name="Equation" r:id="rId8" imgW="609480" imgH="228600" progId="Equation.3">
                  <p:embed/>
                </p:oleObj>
              </mc:Choice>
              <mc:Fallback>
                <p:oleObj name="Equation" r:id="rId8" imgW="609480" imgH="228600" progId="Equation.3">
                  <p:embed/>
                  <p:pic>
                    <p:nvPicPr>
                      <p:cNvPr id="0" name="Picture 8"/>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5493295" y="2318461"/>
                        <a:ext cx="1520825"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2" name="Object 14"/>
          <p:cNvGraphicFramePr>
            <a:graphicFrameLocks noChangeAspect="1"/>
          </p:cNvGraphicFramePr>
          <p:nvPr/>
        </p:nvGraphicFramePr>
        <p:xfrm>
          <a:off x="5493295" y="2786616"/>
          <a:ext cx="1489075" cy="539750"/>
        </p:xfrm>
        <a:graphic>
          <a:graphicData uri="http://schemas.openxmlformats.org/presentationml/2006/ole">
            <mc:AlternateContent xmlns:mc="http://schemas.openxmlformats.org/markup-compatibility/2006">
              <mc:Choice xmlns:v="urn:schemas-microsoft-com:vml" Requires="v">
                <p:oleObj spid="_x0000_s188571" name="Equation" r:id="rId10" imgW="596880" imgH="215640" progId="Equation.3">
                  <p:embed/>
                </p:oleObj>
              </mc:Choice>
              <mc:Fallback>
                <p:oleObj name="Equation" r:id="rId10" imgW="596880" imgH="215640" progId="Equation.3">
                  <p:embed/>
                  <p:pic>
                    <p:nvPicPr>
                      <p:cNvPr id="0" name="Picture 9"/>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5493295" y="2786616"/>
                        <a:ext cx="1489075" cy="5397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3" name="Object 15"/>
          <p:cNvGraphicFramePr>
            <a:graphicFrameLocks noChangeAspect="1"/>
          </p:cNvGraphicFramePr>
          <p:nvPr/>
        </p:nvGraphicFramePr>
        <p:xfrm>
          <a:off x="5493295" y="3223022"/>
          <a:ext cx="982662" cy="571500"/>
        </p:xfrm>
        <a:graphic>
          <a:graphicData uri="http://schemas.openxmlformats.org/presentationml/2006/ole">
            <mc:AlternateContent xmlns:mc="http://schemas.openxmlformats.org/markup-compatibility/2006">
              <mc:Choice xmlns:v="urn:schemas-microsoft-com:vml" Requires="v">
                <p:oleObj spid="_x0000_s188572" name="Equation" r:id="rId12" imgW="393480" imgH="228600" progId="Equation.3">
                  <p:embed/>
                </p:oleObj>
              </mc:Choice>
              <mc:Fallback>
                <p:oleObj name="Equation" r:id="rId12" imgW="393480" imgH="228600" progId="Equation.3">
                  <p:embed/>
                  <p:pic>
                    <p:nvPicPr>
                      <p:cNvPr id="0" name="Picture 10"/>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5493295" y="3223022"/>
                        <a:ext cx="982662"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4" name="Object 16"/>
          <p:cNvGraphicFramePr>
            <a:graphicFrameLocks noChangeAspect="1"/>
          </p:cNvGraphicFramePr>
          <p:nvPr/>
        </p:nvGraphicFramePr>
        <p:xfrm>
          <a:off x="5493295" y="1844824"/>
          <a:ext cx="950913" cy="571500"/>
        </p:xfrm>
        <a:graphic>
          <a:graphicData uri="http://schemas.openxmlformats.org/presentationml/2006/ole">
            <mc:AlternateContent xmlns:mc="http://schemas.openxmlformats.org/markup-compatibility/2006">
              <mc:Choice xmlns:v="urn:schemas-microsoft-com:vml" Requires="v">
                <p:oleObj spid="_x0000_s188573" name="Equation" r:id="rId14" imgW="380880" imgH="228600" progId="Equation.3">
                  <p:embed/>
                </p:oleObj>
              </mc:Choice>
              <mc:Fallback>
                <p:oleObj name="Equation" r:id="rId14" imgW="380880" imgH="228600" progId="Equation.3">
                  <p:embed/>
                  <p:pic>
                    <p:nvPicPr>
                      <p:cNvPr id="0" name="Picture 11"/>
                      <p:cNvPicPr>
                        <a:picLocks noChangeAspect="1" noChangeArrowheads="1"/>
                      </p:cNvPicPr>
                      <p:nvPr/>
                    </p:nvPicPr>
                    <p:blipFill>
                      <a:blip r:embed="rId15">
                        <a:lum bright="20000"/>
                        <a:extLst>
                          <a:ext uri="{28A0092B-C50C-407E-A947-70E740481C1C}">
                            <a14:useLocalDpi xmlns:a14="http://schemas.microsoft.com/office/drawing/2010/main" val="0"/>
                          </a:ext>
                        </a:extLst>
                      </a:blip>
                      <a:srcRect/>
                      <a:stretch>
                        <a:fillRect/>
                      </a:stretch>
                    </p:blipFill>
                    <p:spPr bwMode="auto">
                      <a:xfrm>
                        <a:off x="5493295" y="1844824"/>
                        <a:ext cx="950913"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pSp>
        <p:nvGrpSpPr>
          <p:cNvPr id="47" name="Skupina 46"/>
          <p:cNvGrpSpPr/>
          <p:nvPr/>
        </p:nvGrpSpPr>
        <p:grpSpPr>
          <a:xfrm>
            <a:off x="7135713" y="1844824"/>
            <a:ext cx="2008287" cy="2016224"/>
            <a:chOff x="7135713" y="1844824"/>
            <a:chExt cx="2008287" cy="2016224"/>
          </a:xfrm>
        </p:grpSpPr>
        <p:sp>
          <p:nvSpPr>
            <p:cNvPr id="41" name="Pravá složená závorka 40"/>
            <p:cNvSpPr/>
            <p:nvPr/>
          </p:nvSpPr>
          <p:spPr>
            <a:xfrm>
              <a:off x="7135713" y="1844824"/>
              <a:ext cx="144016" cy="2016224"/>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45" name="TextovéPole 44"/>
            <p:cNvSpPr txBox="1"/>
            <p:nvPr/>
          </p:nvSpPr>
          <p:spPr>
            <a:xfrm>
              <a:off x="7323162" y="2386980"/>
              <a:ext cx="1820838" cy="923330"/>
            </a:xfrm>
            <a:prstGeom prst="rect">
              <a:avLst/>
            </a:prstGeom>
            <a:noFill/>
          </p:spPr>
          <p:txBody>
            <a:bodyPr wrap="square" rtlCol="0">
              <a:spAutoFit/>
            </a:bodyPr>
            <a:lstStyle/>
            <a:p>
              <a:r>
                <a:rPr lang="en-US" b="1" dirty="0" smtClean="0">
                  <a:solidFill>
                    <a:schemeClr val="tx2"/>
                  </a:solidFill>
                  <a:latin typeface="+mn-lt"/>
                </a:rPr>
                <a:t>product </a:t>
              </a:r>
            </a:p>
            <a:p>
              <a:r>
                <a:rPr lang="en-US" dirty="0" smtClean="0">
                  <a:solidFill>
                    <a:schemeClr val="tx2"/>
                  </a:solidFill>
                  <a:latin typeface="+mn-lt"/>
                </a:rPr>
                <a:t>of (conditional)</a:t>
              </a:r>
            </a:p>
            <a:p>
              <a:r>
                <a:rPr lang="en-US" dirty="0" smtClean="0">
                  <a:solidFill>
                    <a:schemeClr val="tx2"/>
                  </a:solidFill>
                  <a:latin typeface="+mn-lt"/>
                </a:rPr>
                <a:t>vertex PDFs</a:t>
              </a:r>
              <a:endParaRPr lang="cs-CZ" dirty="0" smtClean="0">
                <a:solidFill>
                  <a:schemeClr val="tx2"/>
                </a:solidFill>
                <a:latin typeface="+mn-lt"/>
              </a:endParaRPr>
            </a:p>
          </p:txBody>
        </p:sp>
      </p:grpSp>
      <p:cxnSp>
        <p:nvCxnSpPr>
          <p:cNvPr id="48" name="Straight Arrow Connector 10"/>
          <p:cNvCxnSpPr/>
          <p:nvPr/>
        </p:nvCxnSpPr>
        <p:spPr>
          <a:xfrm flipH="1" flipV="1">
            <a:off x="2339752" y="5224438"/>
            <a:ext cx="1431861" cy="855012"/>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9"/>
          <p:cNvCxnSpPr/>
          <p:nvPr/>
        </p:nvCxnSpPr>
        <p:spPr>
          <a:xfrm flipH="1">
            <a:off x="3852204" y="4900117"/>
            <a:ext cx="1517218" cy="1165129"/>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60428" name="Object 12"/>
          <p:cNvGraphicFramePr>
            <a:graphicFrameLocks noChangeAspect="1"/>
          </p:cNvGraphicFramePr>
          <p:nvPr/>
        </p:nvGraphicFramePr>
        <p:xfrm>
          <a:off x="6488113" y="5464175"/>
          <a:ext cx="411162" cy="568325"/>
        </p:xfrm>
        <a:graphic>
          <a:graphicData uri="http://schemas.openxmlformats.org/presentationml/2006/ole">
            <mc:AlternateContent xmlns:mc="http://schemas.openxmlformats.org/markup-compatibility/2006">
              <mc:Choice xmlns:v="urn:schemas-microsoft-com:vml" Requires="v">
                <p:oleObj spid="_x0000_s188574" name="Rovnice" r:id="rId16" imgW="164880" imgH="228600" progId="Equation.3">
                  <p:embed/>
                </p:oleObj>
              </mc:Choice>
              <mc:Fallback>
                <p:oleObj name="Rovnice" r:id="rId16" imgW="164880" imgH="228600" progId="Equation.3">
                  <p:embed/>
                  <p:pic>
                    <p:nvPicPr>
                      <p:cNvPr id="0" name="Picture 12"/>
                      <p:cNvPicPr>
                        <a:picLocks noChangeAspect="1" noChangeArrowheads="1"/>
                      </p:cNvPicPr>
                      <p:nvPr/>
                    </p:nvPicPr>
                    <p:blipFill>
                      <a:blip r:embed="rId17">
                        <a:lum bright="20000"/>
                        <a:extLst>
                          <a:ext uri="{28A0092B-C50C-407E-A947-70E740481C1C}">
                            <a14:useLocalDpi xmlns:a14="http://schemas.microsoft.com/office/drawing/2010/main" val="0"/>
                          </a:ext>
                        </a:extLst>
                      </a:blip>
                      <a:srcRect/>
                      <a:stretch>
                        <a:fillRect/>
                      </a:stretch>
                    </p:blipFill>
                    <p:spPr bwMode="auto">
                      <a:xfrm>
                        <a:off x="6488113" y="5464175"/>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29" name="Object 13"/>
          <p:cNvGraphicFramePr>
            <a:graphicFrameLocks noChangeAspect="1"/>
          </p:cNvGraphicFramePr>
          <p:nvPr/>
        </p:nvGraphicFramePr>
        <p:xfrm>
          <a:off x="5295900" y="4792663"/>
          <a:ext cx="381000" cy="536575"/>
        </p:xfrm>
        <a:graphic>
          <a:graphicData uri="http://schemas.openxmlformats.org/presentationml/2006/ole">
            <mc:AlternateContent xmlns:mc="http://schemas.openxmlformats.org/markup-compatibility/2006">
              <mc:Choice xmlns:v="urn:schemas-microsoft-com:vml" Requires="v">
                <p:oleObj spid="_x0000_s188575" name="Rovnice" r:id="rId18" imgW="152280" imgH="215640" progId="Equation.3">
                  <p:embed/>
                </p:oleObj>
              </mc:Choice>
              <mc:Fallback>
                <p:oleObj name="Rovnice" r:id="rId18" imgW="152280" imgH="215640" progId="Equation.3">
                  <p:embed/>
                  <p:pic>
                    <p:nvPicPr>
                      <p:cNvPr id="0" name="Picture 13"/>
                      <p:cNvPicPr>
                        <a:picLocks noChangeAspect="1" noChangeArrowheads="1"/>
                      </p:cNvPicPr>
                      <p:nvPr/>
                    </p:nvPicPr>
                    <p:blipFill>
                      <a:blip r:embed="rId19">
                        <a:lum bright="20000"/>
                        <a:extLst>
                          <a:ext uri="{28A0092B-C50C-407E-A947-70E740481C1C}">
                            <a14:useLocalDpi xmlns:a14="http://schemas.microsoft.com/office/drawing/2010/main" val="0"/>
                          </a:ext>
                        </a:extLst>
                      </a:blip>
                      <a:srcRect/>
                      <a:stretch>
                        <a:fillRect/>
                      </a:stretch>
                    </p:blipFill>
                    <p:spPr bwMode="auto">
                      <a:xfrm>
                        <a:off x="5295900" y="4792663"/>
                        <a:ext cx="381000"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30" name="Object 14"/>
          <p:cNvGraphicFramePr>
            <a:graphicFrameLocks noChangeAspect="1"/>
          </p:cNvGraphicFramePr>
          <p:nvPr/>
        </p:nvGraphicFramePr>
        <p:xfrm>
          <a:off x="3594100" y="5511800"/>
          <a:ext cx="411163" cy="536575"/>
        </p:xfrm>
        <a:graphic>
          <a:graphicData uri="http://schemas.openxmlformats.org/presentationml/2006/ole">
            <mc:AlternateContent xmlns:mc="http://schemas.openxmlformats.org/markup-compatibility/2006">
              <mc:Choice xmlns:v="urn:schemas-microsoft-com:vml" Requires="v">
                <p:oleObj spid="_x0000_s188576" name="Rovnice" r:id="rId20" imgW="164880" imgH="215640" progId="Equation.3">
                  <p:embed/>
                </p:oleObj>
              </mc:Choice>
              <mc:Fallback>
                <p:oleObj name="Rovnice" r:id="rId20" imgW="164880" imgH="215640" progId="Equation.3">
                  <p:embed/>
                  <p:pic>
                    <p:nvPicPr>
                      <p:cNvPr id="0" name="Picture 14"/>
                      <p:cNvPicPr>
                        <a:picLocks noChangeAspect="1" noChangeArrowheads="1"/>
                      </p:cNvPicPr>
                      <p:nvPr/>
                    </p:nvPicPr>
                    <p:blipFill>
                      <a:blip r:embed="rId21">
                        <a:lum bright="20000"/>
                        <a:extLst>
                          <a:ext uri="{28A0092B-C50C-407E-A947-70E740481C1C}">
                            <a14:useLocalDpi xmlns:a14="http://schemas.microsoft.com/office/drawing/2010/main" val="0"/>
                          </a:ext>
                        </a:extLst>
                      </a:blip>
                      <a:srcRect/>
                      <a:stretch>
                        <a:fillRect/>
                      </a:stretch>
                    </p:blipFill>
                    <p:spPr bwMode="auto">
                      <a:xfrm>
                        <a:off x="3594100" y="5511800"/>
                        <a:ext cx="411163"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31" name="Object 15"/>
          <p:cNvGraphicFramePr>
            <a:graphicFrameLocks noChangeAspect="1"/>
          </p:cNvGraphicFramePr>
          <p:nvPr/>
        </p:nvGraphicFramePr>
        <p:xfrm>
          <a:off x="1998663" y="5092700"/>
          <a:ext cx="411162" cy="568325"/>
        </p:xfrm>
        <a:graphic>
          <a:graphicData uri="http://schemas.openxmlformats.org/presentationml/2006/ole">
            <mc:AlternateContent xmlns:mc="http://schemas.openxmlformats.org/markup-compatibility/2006">
              <mc:Choice xmlns:v="urn:schemas-microsoft-com:vml" Requires="v">
                <p:oleObj spid="_x0000_s188577" name="Rovnice" r:id="rId22" imgW="164880" imgH="228600" progId="Equation.3">
                  <p:embed/>
                </p:oleObj>
              </mc:Choice>
              <mc:Fallback>
                <p:oleObj name="Rovnice" r:id="rId22" imgW="164880" imgH="228600" progId="Equation.3">
                  <p:embed/>
                  <p:pic>
                    <p:nvPicPr>
                      <p:cNvPr id="0" name="Picture 15"/>
                      <p:cNvPicPr>
                        <a:picLocks noChangeAspect="1" noChangeArrowheads="1"/>
                      </p:cNvPicPr>
                      <p:nvPr/>
                    </p:nvPicPr>
                    <p:blipFill>
                      <a:blip r:embed="rId23">
                        <a:lum bright="20000"/>
                        <a:extLst>
                          <a:ext uri="{28A0092B-C50C-407E-A947-70E740481C1C}">
                            <a14:useLocalDpi xmlns:a14="http://schemas.microsoft.com/office/drawing/2010/main" val="0"/>
                          </a:ext>
                        </a:extLst>
                      </a:blip>
                      <a:srcRect/>
                      <a:stretch>
                        <a:fillRect/>
                      </a:stretch>
                    </p:blipFill>
                    <p:spPr bwMode="auto">
                      <a:xfrm>
                        <a:off x="1998663" y="5092700"/>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54" name="TextovéPole 53"/>
          <p:cNvSpPr txBox="1"/>
          <p:nvPr/>
        </p:nvSpPr>
        <p:spPr>
          <a:xfrm>
            <a:off x="251520" y="3543399"/>
            <a:ext cx="3650358" cy="461665"/>
          </a:xfrm>
          <a:prstGeom prst="rect">
            <a:avLst/>
          </a:prstGeom>
          <a:solidFill>
            <a:schemeClr val="bg2"/>
          </a:solidFill>
          <a:ln w="28575">
            <a:solidFill>
              <a:schemeClr val="accent1"/>
            </a:solidFill>
          </a:ln>
        </p:spPr>
        <p:txBody>
          <a:bodyPr wrap="none" rtlCol="0">
            <a:spAutoFit/>
          </a:bodyPr>
          <a:lstStyle/>
          <a:p>
            <a:r>
              <a:rPr lang="en-US" sz="2400" b="1" dirty="0" smtClean="0">
                <a:solidFill>
                  <a:schemeClr val="tx2"/>
                </a:solidFill>
                <a:latin typeface="+mn-lt"/>
              </a:rPr>
              <a:t>Path tracing example:</a:t>
            </a:r>
            <a:endParaRPr lang="cs-CZ" sz="2400" b="1" dirty="0" smtClean="0">
              <a:solidFill>
                <a:schemeClr val="tx2"/>
              </a:solidFill>
              <a:latin typeface="+mn-lt"/>
            </a:endParaRPr>
          </a:p>
        </p:txBody>
      </p:sp>
      <p:sp>
        <p:nvSpPr>
          <p:cNvPr id="49" name="Zástupný symbol pro číslo snímku 48"/>
          <p:cNvSpPr>
            <a:spLocks noGrp="1"/>
          </p:cNvSpPr>
          <p:nvPr>
            <p:ph type="sldNum" sz="quarter" idx="12"/>
          </p:nvPr>
        </p:nvSpPr>
        <p:spPr/>
        <p:txBody>
          <a:bodyPr/>
          <a:lstStyle/>
          <a:p>
            <a:pPr>
              <a:defRPr/>
            </a:pPr>
            <a:fld id="{81494967-73EE-4A75-A827-47B02327E019}" type="slidenum">
              <a:rPr lang="en-US" altLang="en-US" smtClean="0"/>
              <a:pPr>
                <a:defRPr/>
              </a:pPr>
              <a:t>23</a:t>
            </a:fld>
            <a:endParaRPr lang="en-US" altLang="en-US"/>
          </a:p>
        </p:txBody>
      </p:sp>
      <p:sp>
        <p:nvSpPr>
          <p:cNvPr id="52" name="Zástupný symbol pro zápatí 51"/>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500" fill="hold"/>
                                        <p:tgtEl>
                                          <p:spTgt spid="40"/>
                                        </p:tgtEl>
                                        <p:attrNameLst>
                                          <p:attrName>stroke.color</p:attrName>
                                        </p:attrNameLst>
                                      </p:cBhvr>
                                      <p:to>
                                        <a:schemeClr val="accent2"/>
                                      </p:to>
                                    </p:animClr>
                                    <p:set>
                                      <p:cBhvr>
                                        <p:cTn id="13" dur="500" fill="hold"/>
                                        <p:tgtEl>
                                          <p:spTgt spid="40"/>
                                        </p:tgtEl>
                                        <p:attrNameLst>
                                          <p:attrName>stroke.on</p:attrName>
                                        </p:attrNameLst>
                                      </p:cBhvr>
                                      <p:to>
                                        <p:strVal val="true"/>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58384"/>
                                        </p:tgtEl>
                                        <p:attrNameLst>
                                          <p:attrName>style.visibility</p:attrName>
                                        </p:attrNameLst>
                                      </p:cBhvr>
                                      <p:to>
                                        <p:strVal val="visible"/>
                                      </p:to>
                                    </p:set>
                                    <p:animEffect transition="in" filter="fade">
                                      <p:cBhvr>
                                        <p:cTn id="17" dur="500"/>
                                        <p:tgtEl>
                                          <p:spTgt spid="583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500"/>
                                        <p:tgtEl>
                                          <p:spTgt spid="48"/>
                                        </p:tgtEl>
                                      </p:cBhvr>
                                    </p:animEffect>
                                  </p:childTnLst>
                                </p:cTn>
                              </p:par>
                            </p:childTnLst>
                          </p:cTn>
                        </p:par>
                        <p:par>
                          <p:cTn id="23" fill="hold">
                            <p:stCondLst>
                              <p:cond delay="500"/>
                            </p:stCondLst>
                            <p:childTnLst>
                              <p:par>
                                <p:cTn id="24" presetID="7" presetClass="emph" presetSubtype="2" fill="hold" nodeType="afterEffect">
                                  <p:stCondLst>
                                    <p:cond delay="0"/>
                                  </p:stCondLst>
                                  <p:childTnLst>
                                    <p:animClr clrSpc="rgb" dir="cw">
                                      <p:cBhvr>
                                        <p:cTn id="25" dur="500" fill="hold"/>
                                        <p:tgtEl>
                                          <p:spTgt spid="46"/>
                                        </p:tgtEl>
                                        <p:attrNameLst>
                                          <p:attrName>stroke.color</p:attrName>
                                        </p:attrNameLst>
                                      </p:cBhvr>
                                      <p:to>
                                        <a:schemeClr val="accent2"/>
                                      </p:to>
                                    </p:animClr>
                                    <p:set>
                                      <p:cBhvr>
                                        <p:cTn id="26" dur="500" fill="hold"/>
                                        <p:tgtEl>
                                          <p:spTgt spid="46"/>
                                        </p:tgtEl>
                                        <p:attrNameLst>
                                          <p:attrName>stroke.on</p:attrName>
                                        </p:attrNameLst>
                                      </p:cBhvr>
                                      <p:to>
                                        <p:strVal val="tru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58381"/>
                                        </p:tgtEl>
                                        <p:attrNameLst>
                                          <p:attrName>style.visibility</p:attrName>
                                        </p:attrNameLst>
                                      </p:cBhvr>
                                      <p:to>
                                        <p:strVal val="visible"/>
                                      </p:to>
                                    </p:set>
                                    <p:animEffect transition="in" filter="fade">
                                      <p:cBhvr>
                                        <p:cTn id="30" dur="500"/>
                                        <p:tgtEl>
                                          <p:spTgt spid="5838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left)">
                                      <p:cBhvr>
                                        <p:cTn id="35" dur="500"/>
                                        <p:tgtEl>
                                          <p:spTgt spid="53"/>
                                        </p:tgtEl>
                                      </p:cBhvr>
                                    </p:animEffect>
                                  </p:childTnLst>
                                </p:cTn>
                              </p:par>
                            </p:childTnLst>
                          </p:cTn>
                        </p:par>
                        <p:par>
                          <p:cTn id="36" fill="hold">
                            <p:stCondLst>
                              <p:cond delay="500"/>
                            </p:stCondLst>
                            <p:childTnLst>
                              <p:par>
                                <p:cTn id="37" presetID="7" presetClass="emph" presetSubtype="2" fill="hold" nodeType="afterEffect">
                                  <p:stCondLst>
                                    <p:cond delay="0"/>
                                  </p:stCondLst>
                                  <p:childTnLst>
                                    <p:animClr clrSpc="rgb" dir="cw">
                                      <p:cBhvr>
                                        <p:cTn id="38" dur="500" fill="hold"/>
                                        <p:tgtEl>
                                          <p:spTgt spid="44"/>
                                        </p:tgtEl>
                                        <p:attrNameLst>
                                          <p:attrName>stroke.color</p:attrName>
                                        </p:attrNameLst>
                                      </p:cBhvr>
                                      <p:to>
                                        <a:schemeClr val="accent2"/>
                                      </p:to>
                                    </p:animClr>
                                    <p:set>
                                      <p:cBhvr>
                                        <p:cTn id="39" dur="500" fill="hold"/>
                                        <p:tgtEl>
                                          <p:spTgt spid="44"/>
                                        </p:tgtEl>
                                        <p:attrNameLst>
                                          <p:attrName>stroke.on</p:attrName>
                                        </p:attrNameLst>
                                      </p:cBhvr>
                                      <p:to>
                                        <p:strVal val="true"/>
                                      </p:to>
                                    </p:se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58382"/>
                                        </p:tgtEl>
                                        <p:attrNameLst>
                                          <p:attrName>style.visibility</p:attrName>
                                        </p:attrNameLst>
                                      </p:cBhvr>
                                      <p:to>
                                        <p:strVal val="visible"/>
                                      </p:to>
                                    </p:set>
                                    <p:animEffect transition="in" filter="fade">
                                      <p:cBhvr>
                                        <p:cTn id="43" dur="500"/>
                                        <p:tgtEl>
                                          <p:spTgt spid="58382"/>
                                        </p:tgtEl>
                                      </p:cBhvr>
                                    </p:animEffect>
                                  </p:childTnLst>
                                </p:cTn>
                              </p:par>
                            </p:childTnLst>
                          </p:cTn>
                        </p:par>
                      </p:childTnLst>
                    </p:cTn>
                  </p:par>
                  <p:par>
                    <p:cTn id="44" fill="hold">
                      <p:stCondLst>
                        <p:cond delay="indefinite"/>
                      </p:stCondLst>
                      <p:childTnLst>
                        <p:par>
                          <p:cTn id="45" fill="hold">
                            <p:stCondLst>
                              <p:cond delay="0"/>
                            </p:stCondLst>
                            <p:childTnLst>
                              <p:par>
                                <p:cTn id="46" presetID="7" presetClass="emph" presetSubtype="2" fill="hold" nodeType="clickEffect">
                                  <p:stCondLst>
                                    <p:cond delay="0"/>
                                  </p:stCondLst>
                                  <p:childTnLst>
                                    <p:animClr clrSpc="rgb" dir="cw">
                                      <p:cBhvr>
                                        <p:cTn id="47" dur="500" fill="hold"/>
                                        <p:tgtEl>
                                          <p:spTgt spid="36"/>
                                        </p:tgtEl>
                                        <p:attrNameLst>
                                          <p:attrName>stroke.color</p:attrName>
                                        </p:attrNameLst>
                                      </p:cBhvr>
                                      <p:to>
                                        <a:schemeClr val="accent2"/>
                                      </p:to>
                                    </p:animClr>
                                    <p:set>
                                      <p:cBhvr>
                                        <p:cTn id="48" dur="500" fill="hold"/>
                                        <p:tgtEl>
                                          <p:spTgt spid="36"/>
                                        </p:tgtEl>
                                        <p:attrNameLst>
                                          <p:attrName>stroke.on</p:attrName>
                                        </p:attrNameLst>
                                      </p:cBhvr>
                                      <p:to>
                                        <p:strVal val="true"/>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8383"/>
                                        </p:tgtEl>
                                        <p:attrNameLst>
                                          <p:attrName>style.visibility</p:attrName>
                                        </p:attrNameLst>
                                      </p:cBhvr>
                                      <p:to>
                                        <p:strVal val="visible"/>
                                      </p:to>
                                    </p:set>
                                    <p:animEffect transition="in" filter="fade">
                                      <p:cBhvr>
                                        <p:cTn id="52" dur="500"/>
                                        <p:tgtEl>
                                          <p:spTgt spid="58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pPr>
              <a:buNone/>
            </a:pPr>
            <a:endParaRPr lang="en-US" dirty="0" smtClean="0"/>
          </a:p>
        </p:txBody>
      </p:sp>
      <p:sp>
        <p:nvSpPr>
          <p:cNvPr id="4" name="Title 3"/>
          <p:cNvSpPr>
            <a:spLocks noGrp="1"/>
          </p:cNvSpPr>
          <p:nvPr>
            <p:ph type="title"/>
          </p:nvPr>
        </p:nvSpPr>
        <p:spPr/>
        <p:txBody>
          <a:bodyPr/>
          <a:lstStyle/>
          <a:p>
            <a:r>
              <a:rPr lang="en-US" dirty="0" smtClean="0"/>
              <a:t>Probability density function (PDF)</a:t>
            </a:r>
            <a:endParaRPr lang="cs-CZ" dirty="0"/>
          </a:p>
        </p:txBody>
      </p:sp>
      <p:grpSp>
        <p:nvGrpSpPr>
          <p:cNvPr id="3" name="Skupina 45"/>
          <p:cNvGrpSpPr/>
          <p:nvPr/>
        </p:nvGrpSpPr>
        <p:grpSpPr>
          <a:xfrm>
            <a:off x="664518" y="1494542"/>
            <a:ext cx="4351720" cy="1367686"/>
            <a:chOff x="2646834" y="2070606"/>
            <a:chExt cx="4351720" cy="1367686"/>
          </a:xfrm>
        </p:grpSpPr>
        <p:sp>
          <p:nvSpPr>
            <p:cNvPr id="6" name="TextovéPole 5"/>
            <p:cNvSpPr txBox="1"/>
            <p:nvPr/>
          </p:nvSpPr>
          <p:spPr>
            <a:xfrm>
              <a:off x="2646834" y="2070606"/>
              <a:ext cx="1292341" cy="369332"/>
            </a:xfrm>
            <a:prstGeom prst="rect">
              <a:avLst/>
            </a:prstGeom>
            <a:noFill/>
          </p:spPr>
          <p:txBody>
            <a:bodyPr wrap="none" rtlCol="0">
              <a:spAutoFit/>
            </a:bodyPr>
            <a:lstStyle/>
            <a:p>
              <a:r>
                <a:rPr lang="en-US" b="1" dirty="0" smtClean="0">
                  <a:solidFill>
                    <a:schemeClr val="tx2"/>
                  </a:solidFill>
                  <a:latin typeface="+mn-lt"/>
                </a:rPr>
                <a:t>path PDF</a:t>
              </a:r>
              <a:endParaRPr lang="cs-CZ" b="1" dirty="0" smtClean="0">
                <a:solidFill>
                  <a:schemeClr val="tx2"/>
                </a:solidFill>
                <a:latin typeface="+mn-lt"/>
              </a:endParaRPr>
            </a:p>
          </p:txBody>
        </p:sp>
        <p:graphicFrame>
          <p:nvGraphicFramePr>
            <p:cNvPr id="57346" name="Object 2"/>
            <p:cNvGraphicFramePr>
              <a:graphicFrameLocks noChangeAspect="1"/>
            </p:cNvGraphicFramePr>
            <p:nvPr/>
          </p:nvGraphicFramePr>
          <p:xfrm>
            <a:off x="2843808" y="2420888"/>
            <a:ext cx="3486150" cy="571500"/>
          </p:xfrm>
          <a:graphic>
            <a:graphicData uri="http://schemas.openxmlformats.org/presentationml/2006/ole">
              <mc:AlternateContent xmlns:mc="http://schemas.openxmlformats.org/markup-compatibility/2006">
                <mc:Choice xmlns:v="urn:schemas-microsoft-com:vml" Requires="v">
                  <p:oleObj spid="_x0000_s189588" name="Equation" r:id="rId4" imgW="1396800" imgH="228600" progId="Equation.3">
                    <p:embed/>
                  </p:oleObj>
                </mc:Choice>
                <mc:Fallback>
                  <p:oleObj name="Equation" r:id="rId4" imgW="1396800" imgH="22860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843808" y="2420888"/>
                          <a:ext cx="3486150"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8" name="Přímá spojovací čára 7"/>
            <p:cNvCxnSpPr/>
            <p:nvPr/>
          </p:nvCxnSpPr>
          <p:spPr>
            <a:xfrm>
              <a:off x="2843808" y="2924944"/>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p:nvPr/>
          </p:nvCxnSpPr>
          <p:spPr>
            <a:xfrm>
              <a:off x="4557142" y="2924944"/>
              <a:ext cx="172819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ovéPole 15"/>
            <p:cNvSpPr txBox="1"/>
            <p:nvPr/>
          </p:nvSpPr>
          <p:spPr>
            <a:xfrm>
              <a:off x="4067944" y="3068960"/>
              <a:ext cx="2930610" cy="369332"/>
            </a:xfrm>
            <a:prstGeom prst="rect">
              <a:avLst/>
            </a:prstGeom>
            <a:noFill/>
          </p:spPr>
          <p:txBody>
            <a:bodyPr wrap="none" rtlCol="0">
              <a:spAutoFit/>
            </a:bodyPr>
            <a:lstStyle/>
            <a:p>
              <a:r>
                <a:rPr lang="en-US" b="1" dirty="0" smtClean="0">
                  <a:solidFill>
                    <a:schemeClr val="tx2"/>
                  </a:solidFill>
                  <a:latin typeface="+mn-lt"/>
                </a:rPr>
                <a:t>joint PDF</a:t>
              </a:r>
              <a:r>
                <a:rPr lang="en-US" dirty="0" smtClean="0">
                  <a:solidFill>
                    <a:schemeClr val="tx2"/>
                  </a:solidFill>
                  <a:latin typeface="+mn-lt"/>
                </a:rPr>
                <a:t> of path vertices</a:t>
              </a:r>
              <a:endParaRPr lang="cs-CZ" dirty="0" smtClean="0">
                <a:solidFill>
                  <a:schemeClr val="tx2"/>
                </a:solidFill>
                <a:latin typeface="+mn-lt"/>
              </a:endParaRPr>
            </a:p>
          </p:txBody>
        </p:sp>
      </p:grpSp>
      <p:graphicFrame>
        <p:nvGraphicFramePr>
          <p:cNvPr id="32" name="Object 2"/>
          <p:cNvGraphicFramePr>
            <a:graphicFrameLocks noChangeAspect="1"/>
          </p:cNvGraphicFramePr>
          <p:nvPr/>
        </p:nvGraphicFramePr>
        <p:xfrm>
          <a:off x="4860032" y="2008337"/>
          <a:ext cx="317500" cy="254000"/>
        </p:xfrm>
        <a:graphic>
          <a:graphicData uri="http://schemas.openxmlformats.org/presentationml/2006/ole">
            <mc:AlternateContent xmlns:mc="http://schemas.openxmlformats.org/markup-compatibility/2006">
              <mc:Choice xmlns:v="urn:schemas-microsoft-com:vml" Requires="v">
                <p:oleObj spid="_x0000_s189589" name="Equation" r:id="rId6" imgW="126720" imgH="101520" progId="Equation.3">
                  <p:embed/>
                </p:oleObj>
              </mc:Choice>
              <mc:Fallback>
                <p:oleObj name="Equation" r:id="rId6" imgW="126720" imgH="101520" progId="Equation.3">
                  <p:embed/>
                  <p:pic>
                    <p:nvPicPr>
                      <p:cNvPr id="0" name="Picture 3"/>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4860032" y="2008337"/>
                        <a:ext cx="317500" cy="254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33" name="Rectangle 4"/>
          <p:cNvSpPr/>
          <p:nvPr/>
        </p:nvSpPr>
        <p:spPr>
          <a:xfrm>
            <a:off x="3273668" y="6115248"/>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sp>
        <p:nvSpPr>
          <p:cNvPr id="34" name="Rectangle 5"/>
          <p:cNvSpPr/>
          <p:nvPr/>
        </p:nvSpPr>
        <p:spPr>
          <a:xfrm>
            <a:off x="4882956" y="4725144"/>
            <a:ext cx="1049823" cy="122064"/>
          </a:xfrm>
          <a:prstGeom prst="rect">
            <a:avLst/>
          </a:prstGeom>
          <a:solidFill>
            <a:schemeClr val="accent5">
              <a:lumMod val="40000"/>
              <a:lumOff val="60000"/>
            </a:schemeClr>
          </a:solidFill>
          <a:ln>
            <a:no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solidFill>
                <a:schemeClr val="tx1"/>
              </a:solidFill>
            </a:endParaRPr>
          </a:p>
        </p:txBody>
      </p:sp>
      <p:cxnSp>
        <p:nvCxnSpPr>
          <p:cNvPr id="35" name="Straight Arrow Connector 6"/>
          <p:cNvCxnSpPr>
            <a:stCxn id="36" idx="1"/>
            <a:endCxn id="44" idx="5"/>
          </p:cNvCxnSpPr>
          <p:nvPr/>
        </p:nvCxnSpPr>
        <p:spPr>
          <a:xfrm flipH="1" flipV="1">
            <a:off x="5453903" y="4900015"/>
            <a:ext cx="1369413" cy="636285"/>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6" name="Oval 7"/>
          <p:cNvSpPr/>
          <p:nvPr/>
        </p:nvSpPr>
        <p:spPr>
          <a:xfrm>
            <a:off x="6804248" y="5517232"/>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7" name="Sun 8"/>
          <p:cNvSpPr/>
          <p:nvPr/>
        </p:nvSpPr>
        <p:spPr>
          <a:xfrm rot="1134788">
            <a:off x="6938558" y="5363510"/>
            <a:ext cx="642942" cy="642942"/>
          </a:xfrm>
          <a:prstGeom prst="sun">
            <a:avLst/>
          </a:prstGeom>
          <a:solidFill>
            <a:srgbClr val="FFC000"/>
          </a:solidFill>
          <a:ln w="3175">
            <a:solidFill>
              <a:srgbClr val="000000">
                <a:alpha val="23922"/>
              </a:srgbClr>
            </a:solidFill>
          </a:ln>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cxnSp>
        <p:nvCxnSpPr>
          <p:cNvPr id="38" name="Straight Arrow Connector 9"/>
          <p:cNvCxnSpPr>
            <a:stCxn id="44" idx="3"/>
            <a:endCxn id="46" idx="7"/>
          </p:cNvCxnSpPr>
          <p:nvPr/>
        </p:nvCxnSpPr>
        <p:spPr>
          <a:xfrm flipH="1">
            <a:off x="3844615" y="4900015"/>
            <a:ext cx="1517218" cy="1165129"/>
          </a:xfrm>
          <a:prstGeom prst="straightConnector1">
            <a:avLst/>
          </a:prstGeom>
          <a:ln w="12700">
            <a:solidFill>
              <a:schemeClr val="tx1">
                <a:lumMod val="65000"/>
                <a:lumOff val="35000"/>
              </a:schemeClr>
            </a:solidFill>
            <a:prstDash val="dash"/>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10"/>
          <p:cNvCxnSpPr>
            <a:stCxn id="46" idx="1"/>
            <a:endCxn id="40" idx="5"/>
          </p:cNvCxnSpPr>
          <p:nvPr/>
        </p:nvCxnSpPr>
        <p:spPr>
          <a:xfrm flipH="1" flipV="1">
            <a:off x="2320684" y="5210132"/>
            <a:ext cx="1431861" cy="855012"/>
          </a:xfrm>
          <a:prstGeom prst="straightConnector1">
            <a:avLst/>
          </a:prstGeom>
          <a:ln w="12700">
            <a:solidFill>
              <a:schemeClr val="tx1">
                <a:lumMod val="65000"/>
                <a:lumOff val="35000"/>
              </a:schemeClr>
            </a:solidFill>
            <a:prstDash val="dash"/>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40" name="Oval 11"/>
          <p:cNvSpPr/>
          <p:nvPr/>
        </p:nvSpPr>
        <p:spPr>
          <a:xfrm>
            <a:off x="2209546" y="509899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nvGrpSpPr>
          <p:cNvPr id="7" name="Group 12"/>
          <p:cNvGrpSpPr/>
          <p:nvPr/>
        </p:nvGrpSpPr>
        <p:grpSpPr>
          <a:xfrm rot="21283642">
            <a:off x="1737382" y="4857759"/>
            <a:ext cx="410270" cy="298378"/>
            <a:chOff x="3192789" y="1005143"/>
            <a:chExt cx="785815" cy="571503"/>
          </a:xfrm>
        </p:grpSpPr>
        <p:sp>
          <p:nvSpPr>
            <p:cNvPr id="42" name="Isosceles Triangle 13"/>
            <p:cNvSpPr/>
            <p:nvPr/>
          </p:nvSpPr>
          <p:spPr>
            <a:xfrm rot="18039103">
              <a:off x="3299945" y="897987"/>
              <a:ext cx="571503" cy="78581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43" name="Rectangle 14"/>
            <p:cNvSpPr/>
            <p:nvPr/>
          </p:nvSpPr>
          <p:spPr>
            <a:xfrm rot="1836285">
              <a:off x="3220084" y="1020162"/>
              <a:ext cx="373079" cy="33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grpSp>
      <p:sp>
        <p:nvSpPr>
          <p:cNvPr id="44" name="Oval 15"/>
          <p:cNvSpPr/>
          <p:nvPr/>
        </p:nvSpPr>
        <p:spPr>
          <a:xfrm>
            <a:off x="5342765" y="4788879"/>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6" name="Oval 16"/>
          <p:cNvSpPr/>
          <p:nvPr/>
        </p:nvSpPr>
        <p:spPr>
          <a:xfrm>
            <a:off x="3733477" y="6046076"/>
            <a:ext cx="130206" cy="130204"/>
          </a:xfrm>
          <a:prstGeom prst="ellipse">
            <a:avLst/>
          </a:prstGeom>
          <a:solidFill>
            <a:schemeClr val="bg2"/>
          </a:solidFill>
          <a:ln w="38100">
            <a:solidFill>
              <a:schemeClr val="accent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aphicFrame>
        <p:nvGraphicFramePr>
          <p:cNvPr id="58381" name="Object 13"/>
          <p:cNvGraphicFramePr>
            <a:graphicFrameLocks noChangeAspect="1"/>
          </p:cNvGraphicFramePr>
          <p:nvPr/>
        </p:nvGraphicFramePr>
        <p:xfrm>
          <a:off x="5489054" y="2318162"/>
          <a:ext cx="981075" cy="539750"/>
        </p:xfrm>
        <a:graphic>
          <a:graphicData uri="http://schemas.openxmlformats.org/presentationml/2006/ole">
            <mc:AlternateContent xmlns:mc="http://schemas.openxmlformats.org/markup-compatibility/2006">
              <mc:Choice xmlns:v="urn:schemas-microsoft-com:vml" Requires="v">
                <p:oleObj spid="_x0000_s189590" name="Equation" r:id="rId8" imgW="393480" imgH="215640" progId="Equation.3">
                  <p:embed/>
                </p:oleObj>
              </mc:Choice>
              <mc:Fallback>
                <p:oleObj name="Equation" r:id="rId8" imgW="393480" imgH="215640" progId="Equation.3">
                  <p:embed/>
                  <p:pic>
                    <p:nvPicPr>
                      <p:cNvPr id="0" name="Picture 4"/>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5489054" y="2318162"/>
                        <a:ext cx="981075" cy="5397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2" name="Object 14"/>
          <p:cNvGraphicFramePr>
            <a:graphicFrameLocks noChangeAspect="1"/>
          </p:cNvGraphicFramePr>
          <p:nvPr/>
        </p:nvGraphicFramePr>
        <p:xfrm>
          <a:off x="5492641" y="2788414"/>
          <a:ext cx="949325" cy="539750"/>
        </p:xfrm>
        <a:graphic>
          <a:graphicData uri="http://schemas.openxmlformats.org/presentationml/2006/ole">
            <mc:AlternateContent xmlns:mc="http://schemas.openxmlformats.org/markup-compatibility/2006">
              <mc:Choice xmlns:v="urn:schemas-microsoft-com:vml" Requires="v">
                <p:oleObj spid="_x0000_s189591" name="Equation" r:id="rId10" imgW="380880" imgH="215640" progId="Equation.3">
                  <p:embed/>
                </p:oleObj>
              </mc:Choice>
              <mc:Fallback>
                <p:oleObj name="Equation" r:id="rId10" imgW="380880" imgH="215640" progId="Equation.3">
                  <p:embed/>
                  <p:pic>
                    <p:nvPicPr>
                      <p:cNvPr id="0" name="Picture 5"/>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5492641" y="2788414"/>
                        <a:ext cx="949325" cy="5397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3" name="Object 15"/>
          <p:cNvGraphicFramePr>
            <a:graphicFrameLocks noChangeAspect="1"/>
          </p:cNvGraphicFramePr>
          <p:nvPr/>
        </p:nvGraphicFramePr>
        <p:xfrm>
          <a:off x="5493295" y="3223022"/>
          <a:ext cx="982662" cy="571500"/>
        </p:xfrm>
        <a:graphic>
          <a:graphicData uri="http://schemas.openxmlformats.org/presentationml/2006/ole">
            <mc:AlternateContent xmlns:mc="http://schemas.openxmlformats.org/markup-compatibility/2006">
              <mc:Choice xmlns:v="urn:schemas-microsoft-com:vml" Requires="v">
                <p:oleObj spid="_x0000_s189592" name="Equation" r:id="rId12" imgW="393480" imgH="228600" progId="Equation.3">
                  <p:embed/>
                </p:oleObj>
              </mc:Choice>
              <mc:Fallback>
                <p:oleObj name="Equation" r:id="rId12" imgW="393480" imgH="228600" progId="Equation.3">
                  <p:embed/>
                  <p:pic>
                    <p:nvPicPr>
                      <p:cNvPr id="0" name="Picture 6"/>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5493295" y="3223022"/>
                        <a:ext cx="982662"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58384" name="Object 16"/>
          <p:cNvGraphicFramePr>
            <a:graphicFrameLocks noChangeAspect="1"/>
          </p:cNvGraphicFramePr>
          <p:nvPr/>
        </p:nvGraphicFramePr>
        <p:xfrm>
          <a:off x="5493295" y="1844824"/>
          <a:ext cx="950913" cy="571500"/>
        </p:xfrm>
        <a:graphic>
          <a:graphicData uri="http://schemas.openxmlformats.org/presentationml/2006/ole">
            <mc:AlternateContent xmlns:mc="http://schemas.openxmlformats.org/markup-compatibility/2006">
              <mc:Choice xmlns:v="urn:schemas-microsoft-com:vml" Requires="v">
                <p:oleObj spid="_x0000_s189593" name="Equation" r:id="rId14" imgW="380880" imgH="228600" progId="Equation.3">
                  <p:embed/>
                </p:oleObj>
              </mc:Choice>
              <mc:Fallback>
                <p:oleObj name="Equation" r:id="rId14" imgW="380880" imgH="228600" progId="Equation.3">
                  <p:embed/>
                  <p:pic>
                    <p:nvPicPr>
                      <p:cNvPr id="0" name="Picture 7"/>
                      <p:cNvPicPr>
                        <a:picLocks noChangeAspect="1" noChangeArrowheads="1"/>
                      </p:cNvPicPr>
                      <p:nvPr/>
                    </p:nvPicPr>
                    <p:blipFill>
                      <a:blip r:embed="rId15">
                        <a:lum bright="20000"/>
                        <a:extLst>
                          <a:ext uri="{28A0092B-C50C-407E-A947-70E740481C1C}">
                            <a14:useLocalDpi xmlns:a14="http://schemas.microsoft.com/office/drawing/2010/main" val="0"/>
                          </a:ext>
                        </a:extLst>
                      </a:blip>
                      <a:srcRect/>
                      <a:stretch>
                        <a:fillRect/>
                      </a:stretch>
                    </p:blipFill>
                    <p:spPr bwMode="auto">
                      <a:xfrm>
                        <a:off x="5493295" y="1844824"/>
                        <a:ext cx="950913" cy="5715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pSp>
        <p:nvGrpSpPr>
          <p:cNvPr id="10" name="Skupina 46"/>
          <p:cNvGrpSpPr/>
          <p:nvPr/>
        </p:nvGrpSpPr>
        <p:grpSpPr>
          <a:xfrm>
            <a:off x="7135713" y="1844824"/>
            <a:ext cx="2008287" cy="2016224"/>
            <a:chOff x="7135713" y="1844824"/>
            <a:chExt cx="2008287" cy="2016224"/>
          </a:xfrm>
        </p:grpSpPr>
        <p:sp>
          <p:nvSpPr>
            <p:cNvPr id="41" name="Pravá složená závorka 40"/>
            <p:cNvSpPr/>
            <p:nvPr/>
          </p:nvSpPr>
          <p:spPr>
            <a:xfrm>
              <a:off x="7135713" y="1844824"/>
              <a:ext cx="144016" cy="2016224"/>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45" name="TextovéPole 44"/>
            <p:cNvSpPr txBox="1"/>
            <p:nvPr/>
          </p:nvSpPr>
          <p:spPr>
            <a:xfrm>
              <a:off x="7323162" y="2386980"/>
              <a:ext cx="1820838" cy="923330"/>
            </a:xfrm>
            <a:prstGeom prst="rect">
              <a:avLst/>
            </a:prstGeom>
            <a:noFill/>
          </p:spPr>
          <p:txBody>
            <a:bodyPr wrap="square" rtlCol="0">
              <a:spAutoFit/>
            </a:bodyPr>
            <a:lstStyle/>
            <a:p>
              <a:r>
                <a:rPr lang="en-US" b="1" dirty="0" smtClean="0">
                  <a:solidFill>
                    <a:schemeClr val="tx2"/>
                  </a:solidFill>
                  <a:latin typeface="+mn-lt"/>
                </a:rPr>
                <a:t>product </a:t>
              </a:r>
            </a:p>
            <a:p>
              <a:r>
                <a:rPr lang="en-US" dirty="0" smtClean="0">
                  <a:solidFill>
                    <a:schemeClr val="tx2"/>
                  </a:solidFill>
                  <a:latin typeface="+mn-lt"/>
                </a:rPr>
                <a:t>of (conditional)</a:t>
              </a:r>
            </a:p>
            <a:p>
              <a:r>
                <a:rPr lang="en-US" dirty="0" smtClean="0">
                  <a:solidFill>
                    <a:schemeClr val="tx2"/>
                  </a:solidFill>
                  <a:latin typeface="+mn-lt"/>
                </a:rPr>
                <a:t>vertex PDFs</a:t>
              </a:r>
              <a:endParaRPr lang="cs-CZ" dirty="0" smtClean="0">
                <a:solidFill>
                  <a:schemeClr val="tx2"/>
                </a:solidFill>
                <a:latin typeface="+mn-lt"/>
              </a:endParaRPr>
            </a:p>
          </p:txBody>
        </p:sp>
      </p:grpSp>
      <p:cxnSp>
        <p:nvCxnSpPr>
          <p:cNvPr id="48" name="Straight Arrow Connector 10"/>
          <p:cNvCxnSpPr/>
          <p:nvPr/>
        </p:nvCxnSpPr>
        <p:spPr>
          <a:xfrm flipH="1" flipV="1">
            <a:off x="2339752" y="5224438"/>
            <a:ext cx="1431861" cy="855012"/>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9"/>
          <p:cNvCxnSpPr/>
          <p:nvPr/>
        </p:nvCxnSpPr>
        <p:spPr>
          <a:xfrm flipH="1">
            <a:off x="3852204" y="4900117"/>
            <a:ext cx="1517218" cy="1165129"/>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60428" name="Object 12"/>
          <p:cNvGraphicFramePr>
            <a:graphicFrameLocks noChangeAspect="1"/>
          </p:cNvGraphicFramePr>
          <p:nvPr/>
        </p:nvGraphicFramePr>
        <p:xfrm>
          <a:off x="6488113" y="5464175"/>
          <a:ext cx="411162" cy="568325"/>
        </p:xfrm>
        <a:graphic>
          <a:graphicData uri="http://schemas.openxmlformats.org/presentationml/2006/ole">
            <mc:AlternateContent xmlns:mc="http://schemas.openxmlformats.org/markup-compatibility/2006">
              <mc:Choice xmlns:v="urn:schemas-microsoft-com:vml" Requires="v">
                <p:oleObj spid="_x0000_s189594" name="Rovnice" r:id="rId16" imgW="164880" imgH="228600" progId="Equation.3">
                  <p:embed/>
                </p:oleObj>
              </mc:Choice>
              <mc:Fallback>
                <p:oleObj name="Rovnice" r:id="rId16" imgW="164880" imgH="228600" progId="Equation.3">
                  <p:embed/>
                  <p:pic>
                    <p:nvPicPr>
                      <p:cNvPr id="0" name="Picture 8"/>
                      <p:cNvPicPr>
                        <a:picLocks noChangeAspect="1" noChangeArrowheads="1"/>
                      </p:cNvPicPr>
                      <p:nvPr/>
                    </p:nvPicPr>
                    <p:blipFill>
                      <a:blip r:embed="rId17">
                        <a:lum bright="20000"/>
                        <a:extLst>
                          <a:ext uri="{28A0092B-C50C-407E-A947-70E740481C1C}">
                            <a14:useLocalDpi xmlns:a14="http://schemas.microsoft.com/office/drawing/2010/main" val="0"/>
                          </a:ext>
                        </a:extLst>
                      </a:blip>
                      <a:srcRect/>
                      <a:stretch>
                        <a:fillRect/>
                      </a:stretch>
                    </p:blipFill>
                    <p:spPr bwMode="auto">
                      <a:xfrm>
                        <a:off x="6488113" y="5464175"/>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29" name="Object 13"/>
          <p:cNvGraphicFramePr>
            <a:graphicFrameLocks noChangeAspect="1"/>
          </p:cNvGraphicFramePr>
          <p:nvPr/>
        </p:nvGraphicFramePr>
        <p:xfrm>
          <a:off x="5295900" y="4792663"/>
          <a:ext cx="381000" cy="536575"/>
        </p:xfrm>
        <a:graphic>
          <a:graphicData uri="http://schemas.openxmlformats.org/presentationml/2006/ole">
            <mc:AlternateContent xmlns:mc="http://schemas.openxmlformats.org/markup-compatibility/2006">
              <mc:Choice xmlns:v="urn:schemas-microsoft-com:vml" Requires="v">
                <p:oleObj spid="_x0000_s189595" name="Rovnice" r:id="rId18" imgW="152280" imgH="215640" progId="Equation.3">
                  <p:embed/>
                </p:oleObj>
              </mc:Choice>
              <mc:Fallback>
                <p:oleObj name="Rovnice" r:id="rId18" imgW="152280" imgH="215640" progId="Equation.3">
                  <p:embed/>
                  <p:pic>
                    <p:nvPicPr>
                      <p:cNvPr id="0" name="Picture 9"/>
                      <p:cNvPicPr>
                        <a:picLocks noChangeAspect="1" noChangeArrowheads="1"/>
                      </p:cNvPicPr>
                      <p:nvPr/>
                    </p:nvPicPr>
                    <p:blipFill>
                      <a:blip r:embed="rId19">
                        <a:lum bright="20000"/>
                        <a:extLst>
                          <a:ext uri="{28A0092B-C50C-407E-A947-70E740481C1C}">
                            <a14:useLocalDpi xmlns:a14="http://schemas.microsoft.com/office/drawing/2010/main" val="0"/>
                          </a:ext>
                        </a:extLst>
                      </a:blip>
                      <a:srcRect/>
                      <a:stretch>
                        <a:fillRect/>
                      </a:stretch>
                    </p:blipFill>
                    <p:spPr bwMode="auto">
                      <a:xfrm>
                        <a:off x="5295900" y="4792663"/>
                        <a:ext cx="381000"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30" name="Object 14"/>
          <p:cNvGraphicFramePr>
            <a:graphicFrameLocks noChangeAspect="1"/>
          </p:cNvGraphicFramePr>
          <p:nvPr/>
        </p:nvGraphicFramePr>
        <p:xfrm>
          <a:off x="3594100" y="5511800"/>
          <a:ext cx="411163" cy="536575"/>
        </p:xfrm>
        <a:graphic>
          <a:graphicData uri="http://schemas.openxmlformats.org/presentationml/2006/ole">
            <mc:AlternateContent xmlns:mc="http://schemas.openxmlformats.org/markup-compatibility/2006">
              <mc:Choice xmlns:v="urn:schemas-microsoft-com:vml" Requires="v">
                <p:oleObj spid="_x0000_s189596" name="Rovnice" r:id="rId20" imgW="164880" imgH="215640" progId="Equation.3">
                  <p:embed/>
                </p:oleObj>
              </mc:Choice>
              <mc:Fallback>
                <p:oleObj name="Rovnice" r:id="rId20" imgW="164880" imgH="215640" progId="Equation.3">
                  <p:embed/>
                  <p:pic>
                    <p:nvPicPr>
                      <p:cNvPr id="0" name="Picture 10"/>
                      <p:cNvPicPr>
                        <a:picLocks noChangeAspect="1" noChangeArrowheads="1"/>
                      </p:cNvPicPr>
                      <p:nvPr/>
                    </p:nvPicPr>
                    <p:blipFill>
                      <a:blip r:embed="rId21">
                        <a:lum bright="20000"/>
                        <a:extLst>
                          <a:ext uri="{28A0092B-C50C-407E-A947-70E740481C1C}">
                            <a14:useLocalDpi xmlns:a14="http://schemas.microsoft.com/office/drawing/2010/main" val="0"/>
                          </a:ext>
                        </a:extLst>
                      </a:blip>
                      <a:srcRect/>
                      <a:stretch>
                        <a:fillRect/>
                      </a:stretch>
                    </p:blipFill>
                    <p:spPr bwMode="auto">
                      <a:xfrm>
                        <a:off x="3594100" y="5511800"/>
                        <a:ext cx="411163"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60431" name="Object 15"/>
          <p:cNvGraphicFramePr>
            <a:graphicFrameLocks noChangeAspect="1"/>
          </p:cNvGraphicFramePr>
          <p:nvPr/>
        </p:nvGraphicFramePr>
        <p:xfrm>
          <a:off x="1998663" y="5092700"/>
          <a:ext cx="411162" cy="568325"/>
        </p:xfrm>
        <a:graphic>
          <a:graphicData uri="http://schemas.openxmlformats.org/presentationml/2006/ole">
            <mc:AlternateContent xmlns:mc="http://schemas.openxmlformats.org/markup-compatibility/2006">
              <mc:Choice xmlns:v="urn:schemas-microsoft-com:vml" Requires="v">
                <p:oleObj spid="_x0000_s189597" name="Rovnice" r:id="rId22" imgW="164880" imgH="228600" progId="Equation.3">
                  <p:embed/>
                </p:oleObj>
              </mc:Choice>
              <mc:Fallback>
                <p:oleObj name="Rovnice" r:id="rId22" imgW="164880" imgH="228600" progId="Equation.3">
                  <p:embed/>
                  <p:pic>
                    <p:nvPicPr>
                      <p:cNvPr id="0" name="Picture 11"/>
                      <p:cNvPicPr>
                        <a:picLocks noChangeAspect="1" noChangeArrowheads="1"/>
                      </p:cNvPicPr>
                      <p:nvPr/>
                    </p:nvPicPr>
                    <p:blipFill>
                      <a:blip r:embed="rId23">
                        <a:lum bright="20000"/>
                        <a:extLst>
                          <a:ext uri="{28A0092B-C50C-407E-A947-70E740481C1C}">
                            <a14:useLocalDpi xmlns:a14="http://schemas.microsoft.com/office/drawing/2010/main" val="0"/>
                          </a:ext>
                        </a:extLst>
                      </a:blip>
                      <a:srcRect/>
                      <a:stretch>
                        <a:fillRect/>
                      </a:stretch>
                    </p:blipFill>
                    <p:spPr bwMode="auto">
                      <a:xfrm>
                        <a:off x="1998663" y="5092700"/>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49" name="TextovéPole 48"/>
          <p:cNvSpPr txBox="1"/>
          <p:nvPr/>
        </p:nvSpPr>
        <p:spPr>
          <a:xfrm>
            <a:off x="251520" y="3543399"/>
            <a:ext cx="3650358" cy="461665"/>
          </a:xfrm>
          <a:prstGeom prst="rect">
            <a:avLst/>
          </a:prstGeom>
          <a:solidFill>
            <a:schemeClr val="bg2"/>
          </a:solidFill>
          <a:ln w="28575">
            <a:solidFill>
              <a:schemeClr val="accent1"/>
            </a:solidFill>
          </a:ln>
        </p:spPr>
        <p:txBody>
          <a:bodyPr wrap="none" rtlCol="0">
            <a:spAutoFit/>
          </a:bodyPr>
          <a:lstStyle/>
          <a:p>
            <a:r>
              <a:rPr lang="en-US" sz="2400" b="1" dirty="0" smtClean="0">
                <a:solidFill>
                  <a:schemeClr val="tx2"/>
                </a:solidFill>
                <a:latin typeface="+mn-lt"/>
              </a:rPr>
              <a:t>Path tracing example:</a:t>
            </a:r>
            <a:endParaRPr lang="cs-CZ" sz="2400" b="1" dirty="0" smtClean="0">
              <a:solidFill>
                <a:schemeClr val="tx2"/>
              </a:solidFill>
              <a:latin typeface="+mn-lt"/>
            </a:endParaRPr>
          </a:p>
        </p:txBody>
      </p:sp>
      <p:sp>
        <p:nvSpPr>
          <p:cNvPr id="47" name="Zástupný symbol pro číslo snímku 46"/>
          <p:cNvSpPr>
            <a:spLocks noGrp="1"/>
          </p:cNvSpPr>
          <p:nvPr>
            <p:ph type="sldNum" sz="quarter" idx="12"/>
          </p:nvPr>
        </p:nvSpPr>
        <p:spPr/>
        <p:txBody>
          <a:bodyPr/>
          <a:lstStyle/>
          <a:p>
            <a:pPr>
              <a:defRPr/>
            </a:pPr>
            <a:fld id="{81494967-73EE-4A75-A827-47B02327E019}" type="slidenum">
              <a:rPr lang="en-US" altLang="en-US" smtClean="0"/>
              <a:pPr>
                <a:defRPr/>
              </a:pPr>
              <a:t>24</a:t>
            </a:fld>
            <a:endParaRPr lang="en-US" altLang="en-US"/>
          </a:p>
        </p:txBody>
      </p:sp>
      <p:sp>
        <p:nvSpPr>
          <p:cNvPr id="52" name="Zástupný symbol pro zápatí 51"/>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extLst>
      <p:ext uri="{BB962C8B-B14F-4D97-AF65-F5344CB8AC3E}">
        <p14:creationId xmlns:p14="http://schemas.microsoft.com/office/powerpoint/2010/main" val="170556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MC evaluation of the path integral</a:t>
            </a:r>
            <a:endParaRPr lang="en-US" dirty="0"/>
          </a:p>
        </p:txBody>
      </p:sp>
      <p:sp>
        <p:nvSpPr>
          <p:cNvPr id="3" name="Zástupný symbol pro obsah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Sample path </a:t>
            </a:r>
            <a:r>
              <a:rPr lang="en-US" b="1" dirty="0" smtClean="0"/>
              <a:t>  </a:t>
            </a:r>
            <a:r>
              <a:rPr lang="en-US" dirty="0" smtClean="0"/>
              <a:t> </a:t>
            </a:r>
          </a:p>
          <a:p>
            <a:endParaRPr lang="en-US" dirty="0" smtClean="0"/>
          </a:p>
          <a:p>
            <a:r>
              <a:rPr lang="en-US" dirty="0" smtClean="0"/>
              <a:t>Evaluate the probability density</a:t>
            </a:r>
          </a:p>
          <a:p>
            <a:endParaRPr lang="en-US" dirty="0" smtClean="0"/>
          </a:p>
          <a:p>
            <a:r>
              <a:rPr lang="en-US" dirty="0" smtClean="0"/>
              <a:t>Evaluate the integrand</a:t>
            </a:r>
          </a:p>
          <a:p>
            <a:pPr lvl="1"/>
            <a:endParaRPr lang="en-US" dirty="0" smtClean="0"/>
          </a:p>
        </p:txBody>
      </p:sp>
      <p:graphicFrame>
        <p:nvGraphicFramePr>
          <p:cNvPr id="11" name="Object 2"/>
          <p:cNvGraphicFramePr>
            <a:graphicFrameLocks noChangeAspect="1"/>
          </p:cNvGraphicFramePr>
          <p:nvPr/>
        </p:nvGraphicFramePr>
        <p:xfrm>
          <a:off x="2602444" y="3380736"/>
          <a:ext cx="347663" cy="411162"/>
        </p:xfrm>
        <a:graphic>
          <a:graphicData uri="http://schemas.openxmlformats.org/presentationml/2006/ole">
            <mc:AlternateContent xmlns:mc="http://schemas.openxmlformats.org/markup-compatibility/2006">
              <mc:Choice xmlns:v="urn:schemas-microsoft-com:vml" Requires="v">
                <p:oleObj spid="_x0000_s187612" name="Rovnice" r:id="rId4" imgW="139680" imgH="164880" progId="Equation.3">
                  <p:embed/>
                </p:oleObj>
              </mc:Choice>
              <mc:Fallback>
                <p:oleObj name="Rovnice" r:id="rId4" imgW="139680" imgH="164880" progId="Equation.3">
                  <p:embed/>
                  <p:pic>
                    <p:nvPicPr>
                      <p:cNvPr id="0" name=""/>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2602444" y="3380736"/>
                        <a:ext cx="347663" cy="4111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6085" name="Object 5"/>
          <p:cNvGraphicFramePr>
            <a:graphicFrameLocks noChangeAspect="1"/>
          </p:cNvGraphicFramePr>
          <p:nvPr/>
        </p:nvGraphicFramePr>
        <p:xfrm>
          <a:off x="5148263" y="4221163"/>
          <a:ext cx="855662" cy="508000"/>
        </p:xfrm>
        <a:graphic>
          <a:graphicData uri="http://schemas.openxmlformats.org/presentationml/2006/ole">
            <mc:AlternateContent xmlns:mc="http://schemas.openxmlformats.org/markup-compatibility/2006">
              <mc:Choice xmlns:v="urn:schemas-microsoft-com:vml" Requires="v">
                <p:oleObj spid="_x0000_s187613" name="Rovnice" r:id="rId6" imgW="342720" imgH="203040" progId="Equation.3">
                  <p:embed/>
                </p:oleObj>
              </mc:Choice>
              <mc:Fallback>
                <p:oleObj name="Rovnice" r:id="rId6" imgW="342720" imgH="203040" progId="Equation.3">
                  <p:embed/>
                  <p:pic>
                    <p:nvPicPr>
                      <p:cNvPr id="0" name=""/>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5148263" y="4221163"/>
                        <a:ext cx="855662" cy="5080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6086" name="Object 6"/>
          <p:cNvGraphicFramePr>
            <a:graphicFrameLocks noChangeAspect="1"/>
          </p:cNvGraphicFramePr>
          <p:nvPr/>
        </p:nvGraphicFramePr>
        <p:xfrm>
          <a:off x="3886200" y="5073650"/>
          <a:ext cx="949325" cy="603250"/>
        </p:xfrm>
        <a:graphic>
          <a:graphicData uri="http://schemas.openxmlformats.org/presentationml/2006/ole">
            <mc:AlternateContent xmlns:mc="http://schemas.openxmlformats.org/markup-compatibility/2006">
              <mc:Choice xmlns:v="urn:schemas-microsoft-com:vml" Requires="v">
                <p:oleObj spid="_x0000_s187614" name="Rovnice" r:id="rId8" imgW="380880" imgH="241200" progId="Equation.3">
                  <p:embed/>
                </p:oleObj>
              </mc:Choice>
              <mc:Fallback>
                <p:oleObj name="Rovnice" r:id="rId8" imgW="380880" imgH="241200" progId="Equation.3">
                  <p:embed/>
                  <p:pic>
                    <p:nvPicPr>
                      <p:cNvPr id="0" name=""/>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3886200" y="5073650"/>
                        <a:ext cx="949325" cy="6032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15" name="Obdélník 14"/>
          <p:cNvSpPr/>
          <p:nvPr/>
        </p:nvSpPr>
        <p:spPr>
          <a:xfrm>
            <a:off x="971600" y="1844824"/>
            <a:ext cx="3240360" cy="864096"/>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ovéPole 15"/>
          <p:cNvSpPr txBox="1"/>
          <p:nvPr/>
        </p:nvSpPr>
        <p:spPr>
          <a:xfrm>
            <a:off x="611560" y="1196752"/>
            <a:ext cx="2239716" cy="461665"/>
          </a:xfrm>
          <a:prstGeom prst="rect">
            <a:avLst/>
          </a:prstGeom>
          <a:noFill/>
        </p:spPr>
        <p:txBody>
          <a:bodyPr wrap="none" rtlCol="0">
            <a:spAutoFit/>
          </a:bodyPr>
          <a:lstStyle/>
          <a:p>
            <a:r>
              <a:rPr lang="en-US" sz="2400" b="1" dirty="0" smtClean="0">
                <a:solidFill>
                  <a:schemeClr val="tx2"/>
                </a:solidFill>
                <a:latin typeface="+mn-lt"/>
              </a:rPr>
              <a:t>Path integral</a:t>
            </a:r>
            <a:endParaRPr lang="cs-CZ" sz="2400" b="1" dirty="0" smtClean="0">
              <a:solidFill>
                <a:schemeClr val="tx2"/>
              </a:solidFill>
              <a:latin typeface="+mn-lt"/>
            </a:endParaRPr>
          </a:p>
        </p:txBody>
      </p:sp>
      <p:graphicFrame>
        <p:nvGraphicFramePr>
          <p:cNvPr id="17" name="Object 4"/>
          <p:cNvGraphicFramePr>
            <a:graphicFrameLocks noChangeAspect="1"/>
          </p:cNvGraphicFramePr>
          <p:nvPr/>
        </p:nvGraphicFramePr>
        <p:xfrm>
          <a:off x="1043608" y="1916832"/>
          <a:ext cx="3081338" cy="730250"/>
        </p:xfrm>
        <a:graphic>
          <a:graphicData uri="http://schemas.openxmlformats.org/presentationml/2006/ole">
            <mc:AlternateContent xmlns:mc="http://schemas.openxmlformats.org/markup-compatibility/2006">
              <mc:Choice xmlns:v="urn:schemas-microsoft-com:vml" Requires="v">
                <p:oleObj spid="_x0000_s187615" name="Rovnice" r:id="rId10" imgW="1206500" imgH="292100" progId="Equation.3">
                  <p:embed/>
                </p:oleObj>
              </mc:Choice>
              <mc:Fallback>
                <p:oleObj name="Rovnice" r:id="rId10" imgW="1206500" imgH="292100" progId="Equation.3">
                  <p:embed/>
                  <p:pic>
                    <p:nvPicPr>
                      <p:cNvPr id="0" name=""/>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1043608" y="1916832"/>
                        <a:ext cx="3081338" cy="73025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nvGrpSpPr>
          <p:cNvPr id="24" name="Skupina 23"/>
          <p:cNvGrpSpPr/>
          <p:nvPr/>
        </p:nvGrpSpPr>
        <p:grpSpPr>
          <a:xfrm>
            <a:off x="5220072" y="1196752"/>
            <a:ext cx="2880320" cy="1728192"/>
            <a:chOff x="5220072" y="1052736"/>
            <a:chExt cx="2880320" cy="1728192"/>
          </a:xfrm>
        </p:grpSpPr>
        <p:grpSp>
          <p:nvGrpSpPr>
            <p:cNvPr id="25" name="Skupina 4"/>
            <p:cNvGrpSpPr/>
            <p:nvPr/>
          </p:nvGrpSpPr>
          <p:grpSpPr>
            <a:xfrm>
              <a:off x="5868144" y="1628800"/>
              <a:ext cx="2232248" cy="1152128"/>
              <a:chOff x="1331640" y="1412776"/>
              <a:chExt cx="2232248" cy="1152128"/>
            </a:xfrm>
          </p:grpSpPr>
          <p:graphicFrame>
            <p:nvGraphicFramePr>
              <p:cNvPr id="31" name="Object 2"/>
              <p:cNvGraphicFramePr>
                <a:graphicFrameLocks noChangeAspect="1"/>
              </p:cNvGraphicFramePr>
              <p:nvPr/>
            </p:nvGraphicFramePr>
            <p:xfrm>
              <a:off x="1331640" y="1412776"/>
              <a:ext cx="1998662" cy="1109662"/>
            </p:xfrm>
            <a:graphic>
              <a:graphicData uri="http://schemas.openxmlformats.org/presentationml/2006/ole">
                <mc:AlternateContent xmlns:mc="http://schemas.openxmlformats.org/markup-compatibility/2006">
                  <mc:Choice xmlns:v="urn:schemas-microsoft-com:vml" Requires="v">
                    <p:oleObj spid="_x0000_s187616" name="Rovnice" r:id="rId12" imgW="799920" imgH="444240" progId="Equation.3">
                      <p:embed/>
                    </p:oleObj>
                  </mc:Choice>
                  <mc:Fallback>
                    <p:oleObj name="Rovnice" r:id="rId12" imgW="799920" imgH="444240" progId="Equation.3">
                      <p:embed/>
                      <p:pic>
                        <p:nvPicPr>
                          <p:cNvPr id="0" name=""/>
                          <p:cNvPicPr>
                            <a:picLocks noChangeAspect="1" noChangeArrowheads="1"/>
                          </p:cNvPicPr>
                          <p:nvPr/>
                        </p:nvPicPr>
                        <p:blipFill>
                          <a:blip r:embed="rId13">
                            <a:lum bright="20000"/>
                            <a:extLst>
                              <a:ext uri="{28A0092B-C50C-407E-A947-70E740481C1C}">
                                <a14:useLocalDpi xmlns:a14="http://schemas.microsoft.com/office/drawing/2010/main" val="0"/>
                              </a:ext>
                            </a:extLst>
                          </a:blip>
                          <a:srcRect/>
                          <a:stretch>
                            <a:fillRect/>
                          </a:stretch>
                        </p:blipFill>
                        <p:spPr bwMode="auto">
                          <a:xfrm>
                            <a:off x="1331640" y="1412776"/>
                            <a:ext cx="1998662" cy="110966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32" name="Obdélník 31"/>
              <p:cNvSpPr/>
              <p:nvPr/>
            </p:nvSpPr>
            <p:spPr>
              <a:xfrm>
                <a:off x="1331640" y="1412776"/>
                <a:ext cx="2232248" cy="1152128"/>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ovéPole 25"/>
            <p:cNvSpPr txBox="1"/>
            <p:nvPr/>
          </p:nvSpPr>
          <p:spPr>
            <a:xfrm>
              <a:off x="5220072" y="1052736"/>
              <a:ext cx="2335896" cy="461665"/>
            </a:xfrm>
            <a:prstGeom prst="rect">
              <a:avLst/>
            </a:prstGeom>
            <a:noFill/>
          </p:spPr>
          <p:txBody>
            <a:bodyPr wrap="none" rtlCol="0">
              <a:spAutoFit/>
            </a:bodyPr>
            <a:lstStyle/>
            <a:p>
              <a:r>
                <a:rPr lang="en-US" sz="2400" b="1" dirty="0" smtClean="0">
                  <a:solidFill>
                    <a:schemeClr val="tx2"/>
                  </a:solidFill>
                  <a:latin typeface="+mn-lt"/>
                </a:rPr>
                <a:t>MC estimator</a:t>
              </a:r>
              <a:endParaRPr lang="cs-CZ" sz="2400" b="1" dirty="0" smtClean="0">
                <a:solidFill>
                  <a:schemeClr val="tx2"/>
                </a:solidFill>
                <a:latin typeface="+mn-lt"/>
              </a:endParaRPr>
            </a:p>
          </p:txBody>
        </p:sp>
      </p:grpSp>
      <p:sp>
        <p:nvSpPr>
          <p:cNvPr id="20" name="Zástupný symbol pro číslo snímku 19"/>
          <p:cNvSpPr>
            <a:spLocks noGrp="1"/>
          </p:cNvSpPr>
          <p:nvPr>
            <p:ph type="sldNum" sz="quarter" idx="12"/>
          </p:nvPr>
        </p:nvSpPr>
        <p:spPr/>
        <p:txBody>
          <a:bodyPr/>
          <a:lstStyle/>
          <a:p>
            <a:pPr>
              <a:defRPr/>
            </a:pPr>
            <a:fld id="{81494967-73EE-4A75-A827-47B02327E019}" type="slidenum">
              <a:rPr lang="en-US" altLang="en-US" smtClean="0"/>
              <a:pPr>
                <a:defRPr/>
              </a:pPr>
              <a:t>25</a:t>
            </a:fld>
            <a:endParaRPr lang="en-US" altLang="en-US"/>
          </a:p>
        </p:txBody>
      </p:sp>
      <p:sp>
        <p:nvSpPr>
          <p:cNvPr id="23" name="Zástupný symbol pro zápatí 22"/>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4" name="Obdélník 3"/>
          <p:cNvSpPr/>
          <p:nvPr/>
        </p:nvSpPr>
        <p:spPr>
          <a:xfrm>
            <a:off x="395536" y="1196752"/>
            <a:ext cx="4104456" cy="172819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4964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fade">
                                      <p:cBhvr>
                                        <p:cTn id="18" dur="500"/>
                                        <p:tgtEl>
                                          <p:spTgt spid="4608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6086"/>
                                        </p:tgtEl>
                                        <p:attrNameLst>
                                          <p:attrName>style.visibility</p:attrName>
                                        </p:attrNameLst>
                                      </p:cBhvr>
                                      <p:to>
                                        <p:strVal val="visible"/>
                                      </p:to>
                                    </p:set>
                                    <p:animEffect transition="in" filter="fade">
                                      <p:cBhvr>
                                        <p:cTn id="26"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Bidirectional path TRACING</a:t>
            </a:r>
            <a:endParaRPr lang="en-US" dirty="0"/>
          </a:p>
        </p:txBody>
      </p:sp>
      <p:sp>
        <p:nvSpPr>
          <p:cNvPr id="3" name="Zástupný symbol pro text 2"/>
          <p:cNvSpPr>
            <a:spLocks noGrp="1"/>
          </p:cNvSpPr>
          <p:nvPr>
            <p:ph type="body" idx="1"/>
          </p:nvPr>
        </p:nvSpPr>
        <p:spPr/>
        <p:txBody>
          <a:bodyPr/>
          <a:lstStyle/>
          <a:p>
            <a:endParaRPr lang="cs-CZ" dirty="0" smtClean="0"/>
          </a:p>
          <a:p>
            <a:endParaRPr lang="cs-CZ" dirty="0" smtClean="0"/>
          </a:p>
          <a:p>
            <a:endParaRPr lang="cs-CZ" dirty="0" smtClean="0"/>
          </a:p>
          <a:p>
            <a:endParaRPr lang="en-US" dirty="0"/>
          </a:p>
        </p:txBody>
      </p:sp>
    </p:spTree>
    <p:extLst>
      <p:ext uri="{BB962C8B-B14F-4D97-AF65-F5344CB8AC3E}">
        <p14:creationId xmlns:p14="http://schemas.microsoft.com/office/powerpoint/2010/main" val="278193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Bidirectional path tracing</a:t>
            </a:r>
            <a:endParaRPr lang="cs-CZ" dirty="0"/>
          </a:p>
        </p:txBody>
      </p:sp>
      <p:grpSp>
        <p:nvGrpSpPr>
          <p:cNvPr id="4" name="Skupina 19"/>
          <p:cNvGrpSpPr/>
          <p:nvPr/>
        </p:nvGrpSpPr>
        <p:grpSpPr>
          <a:xfrm>
            <a:off x="35496" y="3263249"/>
            <a:ext cx="2521406" cy="1828800"/>
            <a:chOff x="2493350" y="2161456"/>
            <a:chExt cx="5956738" cy="4320480"/>
          </a:xfrm>
        </p:grpSpPr>
        <p:grpSp>
          <p:nvGrpSpPr>
            <p:cNvPr id="5"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13"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4"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5"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6"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7" name="Straight Arrow Connector 13"/>
            <p:cNvCxnSpPr/>
            <p:nvPr/>
          </p:nvCxnSpPr>
          <p:spPr>
            <a:xfrm>
              <a:off x="6915020" y="2792447"/>
              <a:ext cx="1102329" cy="1234160"/>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18"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9"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nvGrpSpPr>
          <p:cNvPr id="20" name="Skupina 35"/>
          <p:cNvGrpSpPr/>
          <p:nvPr/>
        </p:nvGrpSpPr>
        <p:grpSpPr>
          <a:xfrm>
            <a:off x="3084105" y="3263249"/>
            <a:ext cx="2544867" cy="1845817"/>
            <a:chOff x="2493350" y="2161456"/>
            <a:chExt cx="5956738" cy="4320480"/>
          </a:xfrm>
        </p:grpSpPr>
        <p:grpSp>
          <p:nvGrpSpPr>
            <p:cNvPr id="21" name="Skupina 20"/>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22" name="Volný tvar 21"/>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Volný tvar 22"/>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Volný tvar 23"/>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Volný tvar 24"/>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Volný tvar 25"/>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Volný tvar 26"/>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29"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0"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1"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2"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3" name="Straight Arrow Connector 13"/>
            <p:cNvCxnSpPr/>
            <p:nvPr/>
          </p:nvCxnSpPr>
          <p:spPr>
            <a:xfrm>
              <a:off x="6915020" y="2792447"/>
              <a:ext cx="1102329" cy="1234160"/>
            </a:xfrm>
            <a:prstGeom prst="straightConnector1">
              <a:avLst/>
            </a:prstGeom>
            <a:ln w="12700">
              <a:solidFill>
                <a:schemeClr val="tx1">
                  <a:lumMod val="65000"/>
                  <a:lumOff val="35000"/>
                </a:schemeClr>
              </a:solidFill>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34"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5"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nvGrpSpPr>
          <p:cNvPr id="36" name="Skupina 51"/>
          <p:cNvGrpSpPr/>
          <p:nvPr/>
        </p:nvGrpSpPr>
        <p:grpSpPr>
          <a:xfrm>
            <a:off x="6156176" y="3263249"/>
            <a:ext cx="2522876" cy="1829866"/>
            <a:chOff x="2493350" y="2161456"/>
            <a:chExt cx="5956738" cy="4320480"/>
          </a:xfrm>
        </p:grpSpPr>
        <p:grpSp>
          <p:nvGrpSpPr>
            <p:cNvPr id="37" name="Skupina 36"/>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38" name="Volný tvar 37"/>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Volný tvar 38"/>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olný tvar 39"/>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Volný tvar 40"/>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Volný tvar 41"/>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Volný tvar 42"/>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493350" y="3433150"/>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45" name="Straight Arrow Connector 13"/>
            <p:cNvCxnSpPr/>
            <p:nvPr/>
          </p:nvCxnSpPr>
          <p:spPr>
            <a:xfrm flipH="1" flipV="1">
              <a:off x="3635896" y="4365104"/>
              <a:ext cx="2365921" cy="1324747"/>
            </a:xfrm>
            <a:prstGeom prst="straightConnector1">
              <a:avLst/>
            </a:prstGeom>
            <a:ln w="12700">
              <a:solidFill>
                <a:schemeClr val="tx1">
                  <a:lumMod val="65000"/>
                  <a:lumOff val="35000"/>
                </a:schemeClr>
              </a:solidFill>
              <a:headEnd type="triangl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6"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7" name="Straight Arrow Connector 13"/>
            <p:cNvCxnSpPr/>
            <p:nvPr/>
          </p:nvCxnSpPr>
          <p:spPr>
            <a:xfrm flipH="1">
              <a:off x="6153807" y="4105672"/>
              <a:ext cx="1864233" cy="1549068"/>
            </a:xfrm>
            <a:prstGeom prst="straightConnector1">
              <a:avLst/>
            </a:prstGeom>
            <a:ln w="12700">
              <a:solidFill>
                <a:schemeClr val="tx1">
                  <a:lumMod val="65000"/>
                  <a:lumOff val="35000"/>
                </a:schemeClr>
              </a:solidFill>
              <a:prstDash val="dash"/>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48"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49" name="Straight Arrow Connector 13"/>
            <p:cNvCxnSpPr/>
            <p:nvPr/>
          </p:nvCxnSpPr>
          <p:spPr>
            <a:xfrm>
              <a:off x="6915020" y="2792447"/>
              <a:ext cx="1102329" cy="1234160"/>
            </a:xfrm>
            <a:prstGeom prst="straightConnector1">
              <a:avLst/>
            </a:prstGeom>
            <a:ln w="12700">
              <a:solidFill>
                <a:schemeClr val="tx1">
                  <a:lumMod val="65000"/>
                  <a:lumOff val="35000"/>
                </a:schemeClr>
              </a:solidFill>
              <a:prstDash val="solid"/>
              <a:headEnd type="none" w="med" len="med"/>
              <a:tailEnd type="triangl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50"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1"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sp>
        <p:nvSpPr>
          <p:cNvPr id="53" name="TextovéPole 52"/>
          <p:cNvSpPr txBox="1"/>
          <p:nvPr/>
        </p:nvSpPr>
        <p:spPr>
          <a:xfrm>
            <a:off x="713605" y="2516778"/>
            <a:ext cx="1842171" cy="461665"/>
          </a:xfrm>
          <a:prstGeom prst="rect">
            <a:avLst/>
          </a:prstGeom>
          <a:noFill/>
        </p:spPr>
        <p:txBody>
          <a:bodyPr wrap="none" rtlCol="0">
            <a:spAutoFit/>
          </a:bodyPr>
          <a:lstStyle/>
          <a:p>
            <a:r>
              <a:rPr lang="en-US" sz="2400" dirty="0" smtClean="0">
                <a:solidFill>
                  <a:schemeClr val="tx2"/>
                </a:solidFill>
                <a:latin typeface="+mn-lt"/>
              </a:rPr>
              <a:t>Path tracing</a:t>
            </a:r>
            <a:endParaRPr lang="cs-CZ" sz="2400" dirty="0" smtClean="0">
              <a:solidFill>
                <a:schemeClr val="tx2"/>
              </a:solidFill>
              <a:latin typeface="+mn-lt"/>
            </a:endParaRPr>
          </a:p>
        </p:txBody>
      </p:sp>
      <p:sp>
        <p:nvSpPr>
          <p:cNvPr id="54" name="TextovéPole 53"/>
          <p:cNvSpPr txBox="1"/>
          <p:nvPr/>
        </p:nvSpPr>
        <p:spPr>
          <a:xfrm>
            <a:off x="3792189" y="2516778"/>
            <a:ext cx="1931939" cy="461665"/>
          </a:xfrm>
          <a:prstGeom prst="rect">
            <a:avLst/>
          </a:prstGeom>
          <a:noFill/>
        </p:spPr>
        <p:txBody>
          <a:bodyPr wrap="none" rtlCol="0">
            <a:spAutoFit/>
          </a:bodyPr>
          <a:lstStyle/>
          <a:p>
            <a:r>
              <a:rPr lang="en-US" sz="2400" dirty="0" smtClean="0">
                <a:solidFill>
                  <a:schemeClr val="tx2"/>
                </a:solidFill>
                <a:latin typeface="+mn-lt"/>
              </a:rPr>
              <a:t>Light tracing</a:t>
            </a:r>
            <a:endParaRPr lang="cs-CZ" sz="2400" dirty="0" smtClean="0">
              <a:solidFill>
                <a:schemeClr val="tx2"/>
              </a:solidFill>
              <a:latin typeface="+mn-lt"/>
            </a:endParaRPr>
          </a:p>
        </p:txBody>
      </p:sp>
      <p:sp>
        <p:nvSpPr>
          <p:cNvPr id="55" name="TextovéPole 54"/>
          <p:cNvSpPr txBox="1"/>
          <p:nvPr/>
        </p:nvSpPr>
        <p:spPr>
          <a:xfrm>
            <a:off x="6453992" y="2333853"/>
            <a:ext cx="2438488" cy="830997"/>
          </a:xfrm>
          <a:prstGeom prst="rect">
            <a:avLst/>
          </a:prstGeom>
          <a:noFill/>
        </p:spPr>
        <p:txBody>
          <a:bodyPr wrap="none" rtlCol="0">
            <a:spAutoFit/>
          </a:bodyPr>
          <a:lstStyle/>
          <a:p>
            <a:pPr algn="ctr"/>
            <a:r>
              <a:rPr lang="en-US" sz="2400" b="1" dirty="0" smtClean="0">
                <a:solidFill>
                  <a:schemeClr val="tx2"/>
                </a:solidFill>
                <a:latin typeface="+mn-lt"/>
              </a:rPr>
              <a:t>Bidirectional</a:t>
            </a:r>
            <a:br>
              <a:rPr lang="en-US" sz="2400" b="1" dirty="0" smtClean="0">
                <a:solidFill>
                  <a:schemeClr val="tx2"/>
                </a:solidFill>
                <a:latin typeface="+mn-lt"/>
              </a:rPr>
            </a:br>
            <a:r>
              <a:rPr lang="en-US" sz="2400" b="1" dirty="0" smtClean="0">
                <a:solidFill>
                  <a:schemeClr val="tx2"/>
                </a:solidFill>
                <a:latin typeface="+mn-lt"/>
              </a:rPr>
              <a:t>path sampling</a:t>
            </a:r>
            <a:endParaRPr lang="cs-CZ" sz="2400" b="1" dirty="0" smtClean="0">
              <a:solidFill>
                <a:schemeClr val="tx2"/>
              </a:solidFill>
              <a:latin typeface="+mn-lt"/>
            </a:endParaRPr>
          </a:p>
        </p:txBody>
      </p:sp>
      <p:sp>
        <p:nvSpPr>
          <p:cNvPr id="56" name="Zástupný symbol pro číslo snímku 55"/>
          <p:cNvSpPr>
            <a:spLocks noGrp="1"/>
          </p:cNvSpPr>
          <p:nvPr>
            <p:ph type="sldNum" sz="quarter" idx="12"/>
          </p:nvPr>
        </p:nvSpPr>
        <p:spPr/>
        <p:txBody>
          <a:bodyPr/>
          <a:lstStyle/>
          <a:p>
            <a:pPr>
              <a:defRPr/>
            </a:pPr>
            <a:fld id="{81494967-73EE-4A75-A827-47B02327E019}" type="slidenum">
              <a:rPr lang="en-US" altLang="en-US" smtClean="0"/>
              <a:pPr>
                <a:defRPr/>
              </a:pPr>
              <a:t>27</a:t>
            </a:fld>
            <a:endParaRPr lang="en-US" altLang="en-US"/>
          </a:p>
        </p:txBody>
      </p:sp>
      <p:sp>
        <p:nvSpPr>
          <p:cNvPr id="58" name="Zástupný symbol pro zápatí 57"/>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16713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All possible bidirectional techniques</a:t>
            </a:r>
            <a:endParaRPr lang="en-GB" dirty="0"/>
          </a:p>
        </p:txBody>
      </p:sp>
      <p:sp>
        <p:nvSpPr>
          <p:cNvPr id="12" name="Sun 11"/>
          <p:cNvSpPr/>
          <p:nvPr/>
        </p:nvSpPr>
        <p:spPr>
          <a:xfrm rot="1134788">
            <a:off x="7035109" y="198365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grpSp>
        <p:nvGrpSpPr>
          <p:cNvPr id="4" name="Group 70"/>
          <p:cNvGrpSpPr/>
          <p:nvPr/>
        </p:nvGrpSpPr>
        <p:grpSpPr>
          <a:xfrm>
            <a:off x="660245" y="1028828"/>
            <a:ext cx="2833952" cy="647572"/>
            <a:chOff x="611560" y="1244064"/>
            <a:chExt cx="2833952" cy="647572"/>
          </a:xfrm>
        </p:grpSpPr>
        <p:sp>
          <p:nvSpPr>
            <p:cNvPr id="72" name="Oval 71"/>
            <p:cNvSpPr/>
            <p:nvPr/>
          </p:nvSpPr>
          <p:spPr>
            <a:xfrm>
              <a:off x="611560" y="165342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600"/>
            </a:p>
          </p:txBody>
        </p:sp>
        <p:sp>
          <p:nvSpPr>
            <p:cNvPr id="87" name="Oval 86"/>
            <p:cNvSpPr/>
            <p:nvPr/>
          </p:nvSpPr>
          <p:spPr>
            <a:xfrm>
              <a:off x="611560" y="134298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600"/>
            </a:p>
          </p:txBody>
        </p:sp>
        <p:sp>
          <p:nvSpPr>
            <p:cNvPr id="102" name="TextBox 101"/>
            <p:cNvSpPr txBox="1"/>
            <p:nvPr/>
          </p:nvSpPr>
          <p:spPr>
            <a:xfrm>
              <a:off x="745734" y="1244064"/>
              <a:ext cx="2699778" cy="338554"/>
            </a:xfrm>
            <a:prstGeom prst="rect">
              <a:avLst/>
            </a:prstGeom>
            <a:noFill/>
          </p:spPr>
          <p:txBody>
            <a:bodyPr wrap="none" rtlCol="0">
              <a:spAutoFit/>
            </a:bodyPr>
            <a:lstStyle/>
            <a:p>
              <a:r>
                <a:rPr lang="en-US" sz="1600" dirty="0" smtClean="0">
                  <a:latin typeface="+mn-lt"/>
                </a:rPr>
                <a:t>vertex on a </a:t>
              </a:r>
              <a:r>
                <a:rPr lang="en-US" sz="1600" b="1" dirty="0" smtClean="0">
                  <a:latin typeface="+mn-lt"/>
                </a:rPr>
                <a:t>light sub-path</a:t>
              </a:r>
              <a:endParaRPr lang="en-US" sz="1600" b="1" dirty="0">
                <a:latin typeface="+mn-lt"/>
              </a:endParaRPr>
            </a:p>
          </p:txBody>
        </p:sp>
        <p:sp>
          <p:nvSpPr>
            <p:cNvPr id="103" name="TextBox 102"/>
            <p:cNvSpPr txBox="1"/>
            <p:nvPr/>
          </p:nvSpPr>
          <p:spPr>
            <a:xfrm>
              <a:off x="745734" y="1553082"/>
              <a:ext cx="2683748" cy="338554"/>
            </a:xfrm>
            <a:prstGeom prst="rect">
              <a:avLst/>
            </a:prstGeom>
            <a:noFill/>
          </p:spPr>
          <p:txBody>
            <a:bodyPr wrap="none" rtlCol="0">
              <a:spAutoFit/>
            </a:bodyPr>
            <a:lstStyle/>
            <a:p>
              <a:r>
                <a:rPr lang="en-US" sz="1600" dirty="0" smtClean="0">
                  <a:latin typeface="+mn-lt"/>
                </a:rPr>
                <a:t>vertex on en </a:t>
              </a:r>
              <a:r>
                <a:rPr lang="en-US" sz="1600" b="1" dirty="0" smtClean="0">
                  <a:latin typeface="+mn-lt"/>
                </a:rPr>
                <a:t>eye sub-path</a:t>
              </a:r>
              <a:endParaRPr lang="en-US" sz="1600" b="1" dirty="0">
                <a:latin typeface="+mn-lt"/>
              </a:endParaRPr>
            </a:p>
          </p:txBody>
        </p:sp>
      </p:grpSp>
      <p:sp>
        <p:nvSpPr>
          <p:cNvPr id="70" name="Zástupný symbol pro číslo snímku 69"/>
          <p:cNvSpPr>
            <a:spLocks noGrp="1"/>
          </p:cNvSpPr>
          <p:nvPr>
            <p:ph type="sldNum" sz="quarter" idx="12"/>
          </p:nvPr>
        </p:nvSpPr>
        <p:spPr/>
        <p:txBody>
          <a:bodyPr/>
          <a:lstStyle/>
          <a:p>
            <a:pPr>
              <a:defRPr/>
            </a:pPr>
            <a:fld id="{81494967-73EE-4A75-A827-47B02327E019}" type="slidenum">
              <a:rPr lang="en-US" altLang="en-US" smtClean="0"/>
              <a:pPr>
                <a:defRPr/>
              </a:pPr>
              <a:t>28</a:t>
            </a:fld>
            <a:endParaRPr lang="en-US" altLang="en-US"/>
          </a:p>
        </p:txBody>
      </p:sp>
      <p:grpSp>
        <p:nvGrpSpPr>
          <p:cNvPr id="98" name="Skupina 97"/>
          <p:cNvGrpSpPr/>
          <p:nvPr/>
        </p:nvGrpSpPr>
        <p:grpSpPr>
          <a:xfrm>
            <a:off x="1979712" y="2575703"/>
            <a:ext cx="4810838" cy="709281"/>
            <a:chOff x="907976" y="3295783"/>
            <a:chExt cx="4810838" cy="709281"/>
          </a:xfrm>
        </p:grpSpPr>
        <p:cxnSp>
          <p:nvCxnSpPr>
            <p:cNvPr id="62" name="Straight Arrow Connector 9"/>
            <p:cNvCxnSpPr>
              <a:stCxn id="68" idx="2"/>
              <a:endCxn id="71" idx="6"/>
            </p:cNvCxnSpPr>
            <p:nvPr/>
          </p:nvCxnSpPr>
          <p:spPr>
            <a:xfrm flipH="1">
              <a:off x="3428055" y="3835033"/>
              <a:ext cx="1004054"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12"/>
            <p:cNvCxnSpPr>
              <a:stCxn id="71" idx="2"/>
              <a:endCxn id="88" idx="6"/>
            </p:cNvCxnSpPr>
            <p:nvPr/>
          </p:nvCxnSpPr>
          <p:spPr>
            <a:xfrm flipH="1" flipV="1">
              <a:off x="2238107" y="3835033"/>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13"/>
            <p:cNvCxnSpPr>
              <a:stCxn id="88" idx="1"/>
              <a:endCxn id="65" idx="5"/>
            </p:cNvCxnSpPr>
            <p:nvPr/>
          </p:nvCxnSpPr>
          <p:spPr>
            <a:xfrm flipH="1" flipV="1">
              <a:off x="1019114" y="3406919"/>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65" name="Oval 14"/>
            <p:cNvSpPr/>
            <p:nvPr/>
          </p:nvSpPr>
          <p:spPr>
            <a:xfrm>
              <a:off x="907976" y="329578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66" name="Straight Arrow Connector 27"/>
            <p:cNvCxnSpPr>
              <a:stCxn id="67" idx="3"/>
              <a:endCxn id="68" idx="7"/>
            </p:cNvCxnSpPr>
            <p:nvPr/>
          </p:nvCxnSpPr>
          <p:spPr>
            <a:xfrm flipH="1">
              <a:off x="4543247" y="3406919"/>
              <a:ext cx="1064429"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67" name="Oval 28"/>
            <p:cNvSpPr/>
            <p:nvPr/>
          </p:nvSpPr>
          <p:spPr>
            <a:xfrm>
              <a:off x="5588608" y="329578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8" name="Oval 10"/>
            <p:cNvSpPr/>
            <p:nvPr/>
          </p:nvSpPr>
          <p:spPr>
            <a:xfrm>
              <a:off x="4432109" y="37699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1" name="Oval 18"/>
            <p:cNvSpPr/>
            <p:nvPr/>
          </p:nvSpPr>
          <p:spPr>
            <a:xfrm>
              <a:off x="3297849" y="387486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8" name="Oval 19"/>
            <p:cNvSpPr/>
            <p:nvPr/>
          </p:nvSpPr>
          <p:spPr>
            <a:xfrm>
              <a:off x="2107901" y="37699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pic>
        <p:nvPicPr>
          <p:cNvPr id="99"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754549" y="1665193"/>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101" name="Straight Arrow Connector 9"/>
          <p:cNvCxnSpPr>
            <a:stCxn id="109" idx="2"/>
            <a:endCxn id="110" idx="6"/>
          </p:cNvCxnSpPr>
          <p:nvPr/>
        </p:nvCxnSpPr>
        <p:spPr>
          <a:xfrm flipH="1">
            <a:off x="4499791" y="3680218"/>
            <a:ext cx="1004054"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2"/>
          <p:cNvCxnSpPr>
            <a:stCxn id="110" idx="2"/>
            <a:endCxn id="112" idx="6"/>
          </p:cNvCxnSpPr>
          <p:nvPr/>
        </p:nvCxnSpPr>
        <p:spPr>
          <a:xfrm flipH="1" flipV="1">
            <a:off x="3309843" y="3680218"/>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3"/>
          <p:cNvCxnSpPr>
            <a:stCxn id="112" idx="1"/>
            <a:endCxn id="106" idx="5"/>
          </p:cNvCxnSpPr>
          <p:nvPr/>
        </p:nvCxnSpPr>
        <p:spPr>
          <a:xfrm flipH="1" flipV="1">
            <a:off x="2090850" y="3252104"/>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06" name="Oval 14"/>
          <p:cNvSpPr/>
          <p:nvPr/>
        </p:nvSpPr>
        <p:spPr>
          <a:xfrm>
            <a:off x="1979712" y="314096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07" name="Straight Arrow Connector 27"/>
          <p:cNvCxnSpPr>
            <a:stCxn id="108" idx="3"/>
            <a:endCxn id="109" idx="7"/>
          </p:cNvCxnSpPr>
          <p:nvPr/>
        </p:nvCxnSpPr>
        <p:spPr>
          <a:xfrm flipH="1">
            <a:off x="5614983" y="3252104"/>
            <a:ext cx="1064429" cy="382080"/>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108" name="Oval 28"/>
          <p:cNvSpPr/>
          <p:nvPr/>
        </p:nvSpPr>
        <p:spPr>
          <a:xfrm>
            <a:off x="6660344" y="3140968"/>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09" name="Oval 10"/>
          <p:cNvSpPr/>
          <p:nvPr/>
        </p:nvSpPr>
        <p:spPr>
          <a:xfrm>
            <a:off x="5503845" y="3615116"/>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10" name="Oval 18"/>
          <p:cNvSpPr/>
          <p:nvPr/>
        </p:nvSpPr>
        <p:spPr>
          <a:xfrm>
            <a:off x="4369585" y="3720045"/>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12" name="Oval 19"/>
          <p:cNvSpPr/>
          <p:nvPr/>
        </p:nvSpPr>
        <p:spPr>
          <a:xfrm>
            <a:off x="3179637" y="3615116"/>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14" name="Straight Arrow Connector 9"/>
          <p:cNvCxnSpPr>
            <a:stCxn id="121" idx="2"/>
            <a:endCxn id="122" idx="6"/>
          </p:cNvCxnSpPr>
          <p:nvPr/>
        </p:nvCxnSpPr>
        <p:spPr>
          <a:xfrm flipH="1">
            <a:off x="4499791" y="4267081"/>
            <a:ext cx="1004054" cy="10492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115" name="Straight Arrow Connector 12"/>
          <p:cNvCxnSpPr>
            <a:stCxn id="122" idx="2"/>
            <a:endCxn id="123" idx="6"/>
          </p:cNvCxnSpPr>
          <p:nvPr/>
        </p:nvCxnSpPr>
        <p:spPr>
          <a:xfrm flipH="1" flipV="1">
            <a:off x="3309843" y="4267081"/>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6" name="Straight Arrow Connector 13"/>
          <p:cNvCxnSpPr>
            <a:stCxn id="123" idx="1"/>
            <a:endCxn id="118" idx="5"/>
          </p:cNvCxnSpPr>
          <p:nvPr/>
        </p:nvCxnSpPr>
        <p:spPr>
          <a:xfrm flipH="1" flipV="1">
            <a:off x="2090850" y="3838967"/>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18" name="Oval 14"/>
          <p:cNvSpPr/>
          <p:nvPr/>
        </p:nvSpPr>
        <p:spPr>
          <a:xfrm>
            <a:off x="1979712" y="37278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19" name="Straight Arrow Connector 27"/>
          <p:cNvCxnSpPr>
            <a:stCxn id="120" idx="3"/>
            <a:endCxn id="121" idx="7"/>
          </p:cNvCxnSpPr>
          <p:nvPr/>
        </p:nvCxnSpPr>
        <p:spPr>
          <a:xfrm flipH="1">
            <a:off x="5614983" y="3838967"/>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20" name="Oval 28"/>
          <p:cNvSpPr/>
          <p:nvPr/>
        </p:nvSpPr>
        <p:spPr>
          <a:xfrm>
            <a:off x="6660344" y="372783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1" name="Oval 10"/>
          <p:cNvSpPr/>
          <p:nvPr/>
        </p:nvSpPr>
        <p:spPr>
          <a:xfrm>
            <a:off x="5503845" y="4201979"/>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2" name="Oval 18"/>
          <p:cNvSpPr/>
          <p:nvPr/>
        </p:nvSpPr>
        <p:spPr>
          <a:xfrm>
            <a:off x="4369585" y="430690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3" name="Oval 19"/>
          <p:cNvSpPr/>
          <p:nvPr/>
        </p:nvSpPr>
        <p:spPr>
          <a:xfrm>
            <a:off x="3179637" y="4201979"/>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25" name="Straight Arrow Connector 9"/>
          <p:cNvCxnSpPr>
            <a:stCxn id="131" idx="2"/>
            <a:endCxn id="132" idx="6"/>
          </p:cNvCxnSpPr>
          <p:nvPr/>
        </p:nvCxnSpPr>
        <p:spPr>
          <a:xfrm flipH="1">
            <a:off x="4499791" y="4843145"/>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
          <p:cNvCxnSpPr>
            <a:stCxn id="132" idx="2"/>
            <a:endCxn id="133" idx="6"/>
          </p:cNvCxnSpPr>
          <p:nvPr/>
        </p:nvCxnSpPr>
        <p:spPr>
          <a:xfrm flipH="1" flipV="1">
            <a:off x="3309843" y="4843145"/>
            <a:ext cx="1059742" cy="10492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127" name="Straight Arrow Connector 13"/>
          <p:cNvCxnSpPr>
            <a:stCxn id="133" idx="1"/>
            <a:endCxn id="128" idx="5"/>
          </p:cNvCxnSpPr>
          <p:nvPr/>
        </p:nvCxnSpPr>
        <p:spPr>
          <a:xfrm flipH="1" flipV="1">
            <a:off x="2090850" y="4415031"/>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28" name="Oval 14"/>
          <p:cNvSpPr/>
          <p:nvPr/>
        </p:nvSpPr>
        <p:spPr>
          <a:xfrm>
            <a:off x="1979712" y="4303895"/>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29" name="Straight Arrow Connector 27"/>
          <p:cNvCxnSpPr>
            <a:stCxn id="130" idx="3"/>
            <a:endCxn id="131" idx="7"/>
          </p:cNvCxnSpPr>
          <p:nvPr/>
        </p:nvCxnSpPr>
        <p:spPr>
          <a:xfrm flipH="1">
            <a:off x="5614983" y="4415031"/>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30" name="Oval 28"/>
          <p:cNvSpPr/>
          <p:nvPr/>
        </p:nvSpPr>
        <p:spPr>
          <a:xfrm>
            <a:off x="6660344" y="430389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1" name="Oval 10"/>
          <p:cNvSpPr/>
          <p:nvPr/>
        </p:nvSpPr>
        <p:spPr>
          <a:xfrm>
            <a:off x="5503845" y="477804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2" name="Oval 18"/>
          <p:cNvSpPr/>
          <p:nvPr/>
        </p:nvSpPr>
        <p:spPr>
          <a:xfrm>
            <a:off x="4369585" y="488297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3" name="Oval 19"/>
          <p:cNvSpPr/>
          <p:nvPr/>
        </p:nvSpPr>
        <p:spPr>
          <a:xfrm>
            <a:off x="3179637" y="477804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35" name="Straight Arrow Connector 9"/>
          <p:cNvCxnSpPr>
            <a:stCxn id="141" idx="2"/>
            <a:endCxn id="142" idx="6"/>
          </p:cNvCxnSpPr>
          <p:nvPr/>
        </p:nvCxnSpPr>
        <p:spPr>
          <a:xfrm flipH="1">
            <a:off x="4499791" y="5419209"/>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 name="Straight Arrow Connector 12"/>
          <p:cNvCxnSpPr>
            <a:stCxn id="142" idx="2"/>
            <a:endCxn id="143" idx="6"/>
          </p:cNvCxnSpPr>
          <p:nvPr/>
        </p:nvCxnSpPr>
        <p:spPr>
          <a:xfrm flipH="1" flipV="1">
            <a:off x="3309843" y="5419209"/>
            <a:ext cx="1059742"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
          <p:cNvCxnSpPr>
            <a:stCxn id="143" idx="1"/>
            <a:endCxn id="138" idx="5"/>
          </p:cNvCxnSpPr>
          <p:nvPr/>
        </p:nvCxnSpPr>
        <p:spPr>
          <a:xfrm flipH="1" flipV="1">
            <a:off x="2090850" y="4991095"/>
            <a:ext cx="1107855" cy="382080"/>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138" name="Oval 14"/>
          <p:cNvSpPr/>
          <p:nvPr/>
        </p:nvSpPr>
        <p:spPr>
          <a:xfrm>
            <a:off x="1979712" y="4879959"/>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39" name="Straight Arrow Connector 27"/>
          <p:cNvCxnSpPr>
            <a:stCxn id="140" idx="3"/>
            <a:endCxn id="141" idx="7"/>
          </p:cNvCxnSpPr>
          <p:nvPr/>
        </p:nvCxnSpPr>
        <p:spPr>
          <a:xfrm flipH="1">
            <a:off x="5614983" y="4991095"/>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0" name="Oval 28"/>
          <p:cNvSpPr/>
          <p:nvPr/>
        </p:nvSpPr>
        <p:spPr>
          <a:xfrm>
            <a:off x="6660344" y="4879959"/>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1" name="Oval 10"/>
          <p:cNvSpPr/>
          <p:nvPr/>
        </p:nvSpPr>
        <p:spPr>
          <a:xfrm>
            <a:off x="5503845" y="5354107"/>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2" name="Oval 18"/>
          <p:cNvSpPr/>
          <p:nvPr/>
        </p:nvSpPr>
        <p:spPr>
          <a:xfrm>
            <a:off x="4369585" y="545903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3" name="Oval 19"/>
          <p:cNvSpPr/>
          <p:nvPr/>
        </p:nvSpPr>
        <p:spPr>
          <a:xfrm>
            <a:off x="3179637" y="5354107"/>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45" name="Straight Arrow Connector 9"/>
          <p:cNvCxnSpPr>
            <a:stCxn id="151" idx="2"/>
            <a:endCxn id="152" idx="6"/>
          </p:cNvCxnSpPr>
          <p:nvPr/>
        </p:nvCxnSpPr>
        <p:spPr>
          <a:xfrm flipH="1">
            <a:off x="4499791" y="5995273"/>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Straight Arrow Connector 12"/>
          <p:cNvCxnSpPr>
            <a:stCxn id="152" idx="2"/>
            <a:endCxn id="153" idx="6"/>
          </p:cNvCxnSpPr>
          <p:nvPr/>
        </p:nvCxnSpPr>
        <p:spPr>
          <a:xfrm flipH="1" flipV="1">
            <a:off x="3309843" y="5995273"/>
            <a:ext cx="1059742"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7" name="Straight Arrow Connector 13"/>
          <p:cNvCxnSpPr>
            <a:stCxn id="153" idx="1"/>
            <a:endCxn id="148" idx="5"/>
          </p:cNvCxnSpPr>
          <p:nvPr/>
        </p:nvCxnSpPr>
        <p:spPr>
          <a:xfrm flipH="1" flipV="1">
            <a:off x="2090850" y="5567159"/>
            <a:ext cx="1107855"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8" name="Oval 14"/>
          <p:cNvSpPr/>
          <p:nvPr/>
        </p:nvSpPr>
        <p:spPr>
          <a:xfrm>
            <a:off x="1979712" y="545602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49" name="Straight Arrow Connector 27"/>
          <p:cNvCxnSpPr>
            <a:stCxn id="150" idx="3"/>
            <a:endCxn id="151" idx="7"/>
          </p:cNvCxnSpPr>
          <p:nvPr/>
        </p:nvCxnSpPr>
        <p:spPr>
          <a:xfrm flipH="1">
            <a:off x="5614983" y="5567159"/>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50" name="Oval 28"/>
          <p:cNvSpPr/>
          <p:nvPr/>
        </p:nvSpPr>
        <p:spPr>
          <a:xfrm>
            <a:off x="6660344" y="545602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1" name="Oval 10"/>
          <p:cNvSpPr/>
          <p:nvPr/>
        </p:nvSpPr>
        <p:spPr>
          <a:xfrm>
            <a:off x="5503845" y="593017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2" name="Oval 18"/>
          <p:cNvSpPr/>
          <p:nvPr/>
        </p:nvSpPr>
        <p:spPr>
          <a:xfrm>
            <a:off x="4369585" y="6035100"/>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3" name="Oval 19"/>
          <p:cNvSpPr/>
          <p:nvPr/>
        </p:nvSpPr>
        <p:spPr>
          <a:xfrm>
            <a:off x="3179637" y="593017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4" name="Pravá složená závorka 153"/>
          <p:cNvSpPr/>
          <p:nvPr/>
        </p:nvSpPr>
        <p:spPr>
          <a:xfrm>
            <a:off x="6907078" y="2431162"/>
            <a:ext cx="144016" cy="936104"/>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TextovéPole 154"/>
          <p:cNvSpPr txBox="1"/>
          <p:nvPr/>
        </p:nvSpPr>
        <p:spPr>
          <a:xfrm>
            <a:off x="7061458" y="2688372"/>
            <a:ext cx="1420582" cy="369332"/>
          </a:xfrm>
          <a:prstGeom prst="rect">
            <a:avLst/>
          </a:prstGeom>
          <a:noFill/>
        </p:spPr>
        <p:txBody>
          <a:bodyPr wrap="none" rtlCol="0">
            <a:spAutoFit/>
          </a:bodyPr>
          <a:lstStyle/>
          <a:p>
            <a:r>
              <a:rPr lang="en-US" dirty="0" smtClean="0">
                <a:solidFill>
                  <a:schemeClr val="tx2"/>
                </a:solidFill>
                <a:latin typeface="+mn-lt"/>
              </a:rPr>
              <a:t>path tracing</a:t>
            </a:r>
          </a:p>
        </p:txBody>
      </p:sp>
      <p:sp>
        <p:nvSpPr>
          <p:cNvPr id="156" name="Pravá složená závorka 155"/>
          <p:cNvSpPr/>
          <p:nvPr/>
        </p:nvSpPr>
        <p:spPr>
          <a:xfrm>
            <a:off x="6907078" y="4725144"/>
            <a:ext cx="144016" cy="936104"/>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TextovéPole 156"/>
          <p:cNvSpPr txBox="1"/>
          <p:nvPr/>
        </p:nvSpPr>
        <p:spPr>
          <a:xfrm>
            <a:off x="7061458" y="4982354"/>
            <a:ext cx="1422184" cy="369332"/>
          </a:xfrm>
          <a:prstGeom prst="rect">
            <a:avLst/>
          </a:prstGeom>
          <a:noFill/>
        </p:spPr>
        <p:txBody>
          <a:bodyPr wrap="none" rtlCol="0">
            <a:spAutoFit/>
          </a:bodyPr>
          <a:lstStyle/>
          <a:p>
            <a:r>
              <a:rPr lang="en-US" dirty="0" smtClean="0">
                <a:solidFill>
                  <a:schemeClr val="tx2"/>
                </a:solidFill>
                <a:latin typeface="+mn-lt"/>
              </a:rPr>
              <a:t>light tracing</a:t>
            </a:r>
          </a:p>
        </p:txBody>
      </p:sp>
      <p:sp>
        <p:nvSpPr>
          <p:cNvPr id="161" name="TextBox 19"/>
          <p:cNvSpPr txBox="1"/>
          <p:nvPr/>
        </p:nvSpPr>
        <p:spPr>
          <a:xfrm>
            <a:off x="6416868" y="1801356"/>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2" name="TextBox 19"/>
          <p:cNvSpPr txBox="1"/>
          <p:nvPr/>
        </p:nvSpPr>
        <p:spPr>
          <a:xfrm>
            <a:off x="5859200" y="2937718"/>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3" name="TextBox 19"/>
          <p:cNvSpPr txBox="1"/>
          <p:nvPr/>
        </p:nvSpPr>
        <p:spPr>
          <a:xfrm>
            <a:off x="4688676" y="3826524"/>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4" name="TextBox 19"/>
          <p:cNvSpPr txBox="1"/>
          <p:nvPr/>
        </p:nvSpPr>
        <p:spPr>
          <a:xfrm>
            <a:off x="3491880" y="4377878"/>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5" name="TextBox 19"/>
          <p:cNvSpPr txBox="1"/>
          <p:nvPr/>
        </p:nvSpPr>
        <p:spPr>
          <a:xfrm>
            <a:off x="2267744" y="4681676"/>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6" name="TextBox 19"/>
          <p:cNvSpPr txBox="1"/>
          <p:nvPr/>
        </p:nvSpPr>
        <p:spPr>
          <a:xfrm>
            <a:off x="1475656" y="4881934"/>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79" name="Zástupný symbol pro zápatí 78"/>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18005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500"/>
                                        <p:tgtEl>
                                          <p:spTgt spid="16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3"/>
                                        </p:tgtEl>
                                        <p:attrNameLst>
                                          <p:attrName>style.visibility</p:attrName>
                                        </p:attrNameLst>
                                      </p:cBhvr>
                                      <p:to>
                                        <p:strVal val="visible"/>
                                      </p:to>
                                    </p:set>
                                    <p:animEffect transition="in" filter="fade">
                                      <p:cBhvr>
                                        <p:cTn id="20" dur="500"/>
                                        <p:tgtEl>
                                          <p:spTgt spid="1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fade">
                                      <p:cBhvr>
                                        <p:cTn id="23" dur="500"/>
                                        <p:tgtEl>
                                          <p:spTgt spid="16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5"/>
                                        </p:tgtEl>
                                        <p:attrNameLst>
                                          <p:attrName>style.visibility</p:attrName>
                                        </p:attrNameLst>
                                      </p:cBhvr>
                                      <p:to>
                                        <p:strVal val="visible"/>
                                      </p:to>
                                    </p:set>
                                    <p:animEffect transition="in" filter="fade">
                                      <p:cBhvr>
                                        <p:cTn id="26"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2" grpId="0"/>
      <p:bldP spid="163" grpId="0"/>
      <p:bldP spid="164" grpId="0"/>
      <p:bldP spid="165" grpId="0"/>
      <p:bldP spid="1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All possible bidirectional techniques</a:t>
            </a:r>
            <a:endParaRPr lang="en-GB" dirty="0"/>
          </a:p>
        </p:txBody>
      </p:sp>
      <p:sp>
        <p:nvSpPr>
          <p:cNvPr id="12" name="Sun 11"/>
          <p:cNvSpPr/>
          <p:nvPr/>
        </p:nvSpPr>
        <p:spPr>
          <a:xfrm rot="1134788">
            <a:off x="7035109" y="198365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grpSp>
        <p:nvGrpSpPr>
          <p:cNvPr id="2" name="Group 70"/>
          <p:cNvGrpSpPr/>
          <p:nvPr/>
        </p:nvGrpSpPr>
        <p:grpSpPr>
          <a:xfrm>
            <a:off x="660245" y="1028828"/>
            <a:ext cx="2833952" cy="647572"/>
            <a:chOff x="611560" y="1244064"/>
            <a:chExt cx="2833952" cy="647572"/>
          </a:xfrm>
        </p:grpSpPr>
        <p:sp>
          <p:nvSpPr>
            <p:cNvPr id="72" name="Oval 71"/>
            <p:cNvSpPr/>
            <p:nvPr/>
          </p:nvSpPr>
          <p:spPr>
            <a:xfrm>
              <a:off x="611560" y="165342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600"/>
            </a:p>
          </p:txBody>
        </p:sp>
        <p:sp>
          <p:nvSpPr>
            <p:cNvPr id="87" name="Oval 86"/>
            <p:cNvSpPr/>
            <p:nvPr/>
          </p:nvSpPr>
          <p:spPr>
            <a:xfrm>
              <a:off x="611560" y="134298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sz="1600"/>
            </a:p>
          </p:txBody>
        </p:sp>
        <p:sp>
          <p:nvSpPr>
            <p:cNvPr id="102" name="TextBox 101"/>
            <p:cNvSpPr txBox="1"/>
            <p:nvPr/>
          </p:nvSpPr>
          <p:spPr>
            <a:xfrm>
              <a:off x="745734" y="1244064"/>
              <a:ext cx="2699778" cy="338554"/>
            </a:xfrm>
            <a:prstGeom prst="rect">
              <a:avLst/>
            </a:prstGeom>
            <a:noFill/>
          </p:spPr>
          <p:txBody>
            <a:bodyPr wrap="none" rtlCol="0">
              <a:spAutoFit/>
            </a:bodyPr>
            <a:lstStyle/>
            <a:p>
              <a:r>
                <a:rPr lang="en-US" sz="1600" dirty="0" smtClean="0">
                  <a:latin typeface="+mn-lt"/>
                </a:rPr>
                <a:t>vertex on a </a:t>
              </a:r>
              <a:r>
                <a:rPr lang="en-US" sz="1600" b="1" dirty="0" smtClean="0">
                  <a:latin typeface="+mn-lt"/>
                </a:rPr>
                <a:t>light sub-path</a:t>
              </a:r>
              <a:endParaRPr lang="en-US" sz="1600" b="1" dirty="0">
                <a:latin typeface="+mn-lt"/>
              </a:endParaRPr>
            </a:p>
          </p:txBody>
        </p:sp>
        <p:sp>
          <p:nvSpPr>
            <p:cNvPr id="103" name="TextBox 102"/>
            <p:cNvSpPr txBox="1"/>
            <p:nvPr/>
          </p:nvSpPr>
          <p:spPr>
            <a:xfrm>
              <a:off x="745734" y="1553082"/>
              <a:ext cx="2683748" cy="338554"/>
            </a:xfrm>
            <a:prstGeom prst="rect">
              <a:avLst/>
            </a:prstGeom>
            <a:noFill/>
          </p:spPr>
          <p:txBody>
            <a:bodyPr wrap="none" rtlCol="0">
              <a:spAutoFit/>
            </a:bodyPr>
            <a:lstStyle/>
            <a:p>
              <a:r>
                <a:rPr lang="en-US" sz="1600" dirty="0" smtClean="0">
                  <a:latin typeface="+mn-lt"/>
                </a:rPr>
                <a:t>vertex on en </a:t>
              </a:r>
              <a:r>
                <a:rPr lang="en-US" sz="1600" b="1" dirty="0" smtClean="0">
                  <a:latin typeface="+mn-lt"/>
                </a:rPr>
                <a:t>eye sub-path</a:t>
              </a:r>
              <a:endParaRPr lang="en-US" sz="1600" b="1" dirty="0">
                <a:latin typeface="+mn-lt"/>
              </a:endParaRPr>
            </a:p>
          </p:txBody>
        </p:sp>
      </p:grpSp>
      <p:sp>
        <p:nvSpPr>
          <p:cNvPr id="70" name="Zástupný symbol pro číslo snímku 69"/>
          <p:cNvSpPr>
            <a:spLocks noGrp="1"/>
          </p:cNvSpPr>
          <p:nvPr>
            <p:ph type="sldNum" sz="quarter" idx="12"/>
          </p:nvPr>
        </p:nvSpPr>
        <p:spPr/>
        <p:txBody>
          <a:bodyPr/>
          <a:lstStyle/>
          <a:p>
            <a:pPr>
              <a:defRPr/>
            </a:pPr>
            <a:fld id="{81494967-73EE-4A75-A827-47B02327E019}" type="slidenum">
              <a:rPr lang="en-US" altLang="en-US" smtClean="0"/>
              <a:pPr>
                <a:defRPr/>
              </a:pPr>
              <a:t>29</a:t>
            </a:fld>
            <a:endParaRPr lang="en-US" altLang="en-US"/>
          </a:p>
        </p:txBody>
      </p:sp>
      <p:grpSp>
        <p:nvGrpSpPr>
          <p:cNvPr id="3" name="Skupina 97"/>
          <p:cNvGrpSpPr/>
          <p:nvPr/>
        </p:nvGrpSpPr>
        <p:grpSpPr>
          <a:xfrm>
            <a:off x="1979712" y="2575703"/>
            <a:ext cx="4810838" cy="709281"/>
            <a:chOff x="907976" y="3295783"/>
            <a:chExt cx="4810838" cy="709281"/>
          </a:xfrm>
        </p:grpSpPr>
        <p:cxnSp>
          <p:nvCxnSpPr>
            <p:cNvPr id="62" name="Straight Arrow Connector 9"/>
            <p:cNvCxnSpPr>
              <a:stCxn id="68" idx="2"/>
              <a:endCxn id="71" idx="6"/>
            </p:cNvCxnSpPr>
            <p:nvPr/>
          </p:nvCxnSpPr>
          <p:spPr>
            <a:xfrm flipH="1">
              <a:off x="3428055" y="3835033"/>
              <a:ext cx="1004054"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3" name="Straight Arrow Connector 12"/>
            <p:cNvCxnSpPr>
              <a:stCxn id="71" idx="2"/>
              <a:endCxn id="88" idx="6"/>
            </p:cNvCxnSpPr>
            <p:nvPr/>
          </p:nvCxnSpPr>
          <p:spPr>
            <a:xfrm flipH="1" flipV="1">
              <a:off x="2238107" y="3835033"/>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13"/>
            <p:cNvCxnSpPr>
              <a:stCxn id="88" idx="1"/>
              <a:endCxn id="65" idx="5"/>
            </p:cNvCxnSpPr>
            <p:nvPr/>
          </p:nvCxnSpPr>
          <p:spPr>
            <a:xfrm flipH="1" flipV="1">
              <a:off x="1019114" y="3406919"/>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65" name="Oval 14"/>
            <p:cNvSpPr/>
            <p:nvPr/>
          </p:nvSpPr>
          <p:spPr>
            <a:xfrm>
              <a:off x="907976" y="329578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66" name="Straight Arrow Connector 27"/>
            <p:cNvCxnSpPr>
              <a:stCxn id="67" idx="3"/>
              <a:endCxn id="68" idx="7"/>
            </p:cNvCxnSpPr>
            <p:nvPr/>
          </p:nvCxnSpPr>
          <p:spPr>
            <a:xfrm flipH="1">
              <a:off x="4543247" y="3406919"/>
              <a:ext cx="1064429"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67" name="Oval 28"/>
            <p:cNvSpPr/>
            <p:nvPr/>
          </p:nvSpPr>
          <p:spPr>
            <a:xfrm>
              <a:off x="5588608" y="329578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8" name="Oval 10"/>
            <p:cNvSpPr/>
            <p:nvPr/>
          </p:nvSpPr>
          <p:spPr>
            <a:xfrm>
              <a:off x="4432109" y="37699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1" name="Oval 18"/>
            <p:cNvSpPr/>
            <p:nvPr/>
          </p:nvSpPr>
          <p:spPr>
            <a:xfrm>
              <a:off x="3297849" y="387486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8" name="Oval 19"/>
            <p:cNvSpPr/>
            <p:nvPr/>
          </p:nvSpPr>
          <p:spPr>
            <a:xfrm>
              <a:off x="2107901" y="37699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pic>
        <p:nvPicPr>
          <p:cNvPr id="99"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754549" y="1665193"/>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101" name="Straight Arrow Connector 9"/>
          <p:cNvCxnSpPr>
            <a:stCxn id="109" idx="2"/>
            <a:endCxn id="110" idx="6"/>
          </p:cNvCxnSpPr>
          <p:nvPr/>
        </p:nvCxnSpPr>
        <p:spPr>
          <a:xfrm flipH="1">
            <a:off x="4499791" y="3680218"/>
            <a:ext cx="1004054"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4" name="Straight Arrow Connector 12"/>
          <p:cNvCxnSpPr>
            <a:stCxn id="110" idx="2"/>
            <a:endCxn id="112" idx="6"/>
          </p:cNvCxnSpPr>
          <p:nvPr/>
        </p:nvCxnSpPr>
        <p:spPr>
          <a:xfrm flipH="1" flipV="1">
            <a:off x="3309843" y="3680218"/>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5" name="Straight Arrow Connector 13"/>
          <p:cNvCxnSpPr>
            <a:stCxn id="112" idx="1"/>
            <a:endCxn id="106" idx="5"/>
          </p:cNvCxnSpPr>
          <p:nvPr/>
        </p:nvCxnSpPr>
        <p:spPr>
          <a:xfrm flipH="1" flipV="1">
            <a:off x="2090850" y="3252104"/>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06" name="Oval 14"/>
          <p:cNvSpPr/>
          <p:nvPr/>
        </p:nvSpPr>
        <p:spPr>
          <a:xfrm>
            <a:off x="1979712" y="314096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07" name="Straight Arrow Connector 27"/>
          <p:cNvCxnSpPr>
            <a:stCxn id="108" idx="3"/>
            <a:endCxn id="109" idx="7"/>
          </p:cNvCxnSpPr>
          <p:nvPr/>
        </p:nvCxnSpPr>
        <p:spPr>
          <a:xfrm flipH="1">
            <a:off x="5614983" y="3252104"/>
            <a:ext cx="1064429" cy="382080"/>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108" name="Oval 28"/>
          <p:cNvSpPr/>
          <p:nvPr/>
        </p:nvSpPr>
        <p:spPr>
          <a:xfrm>
            <a:off x="6660344" y="3140968"/>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09" name="Oval 10"/>
          <p:cNvSpPr/>
          <p:nvPr/>
        </p:nvSpPr>
        <p:spPr>
          <a:xfrm>
            <a:off x="5503845" y="3615116"/>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10" name="Oval 18"/>
          <p:cNvSpPr/>
          <p:nvPr/>
        </p:nvSpPr>
        <p:spPr>
          <a:xfrm>
            <a:off x="4369585" y="3720045"/>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12" name="Oval 19"/>
          <p:cNvSpPr/>
          <p:nvPr/>
        </p:nvSpPr>
        <p:spPr>
          <a:xfrm>
            <a:off x="3179637" y="3615116"/>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14" name="Straight Arrow Connector 9"/>
          <p:cNvCxnSpPr>
            <a:stCxn id="121" idx="2"/>
            <a:endCxn id="122" idx="6"/>
          </p:cNvCxnSpPr>
          <p:nvPr/>
        </p:nvCxnSpPr>
        <p:spPr>
          <a:xfrm flipH="1">
            <a:off x="4499791" y="4267081"/>
            <a:ext cx="1004054" cy="10492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115" name="Straight Arrow Connector 12"/>
          <p:cNvCxnSpPr>
            <a:stCxn id="122" idx="2"/>
            <a:endCxn id="123" idx="6"/>
          </p:cNvCxnSpPr>
          <p:nvPr/>
        </p:nvCxnSpPr>
        <p:spPr>
          <a:xfrm flipH="1" flipV="1">
            <a:off x="3309843" y="4267081"/>
            <a:ext cx="1059742" cy="104929"/>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6" name="Straight Arrow Connector 13"/>
          <p:cNvCxnSpPr>
            <a:stCxn id="123" idx="1"/>
            <a:endCxn id="118" idx="5"/>
          </p:cNvCxnSpPr>
          <p:nvPr/>
        </p:nvCxnSpPr>
        <p:spPr>
          <a:xfrm flipH="1" flipV="1">
            <a:off x="2090850" y="3838967"/>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18" name="Oval 14"/>
          <p:cNvSpPr/>
          <p:nvPr/>
        </p:nvSpPr>
        <p:spPr>
          <a:xfrm>
            <a:off x="1979712" y="3727831"/>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19" name="Straight Arrow Connector 27"/>
          <p:cNvCxnSpPr>
            <a:stCxn id="120" idx="3"/>
            <a:endCxn id="121" idx="7"/>
          </p:cNvCxnSpPr>
          <p:nvPr/>
        </p:nvCxnSpPr>
        <p:spPr>
          <a:xfrm flipH="1">
            <a:off x="5614983" y="3838967"/>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20" name="Oval 28"/>
          <p:cNvSpPr/>
          <p:nvPr/>
        </p:nvSpPr>
        <p:spPr>
          <a:xfrm>
            <a:off x="6660344" y="372783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1" name="Oval 10"/>
          <p:cNvSpPr/>
          <p:nvPr/>
        </p:nvSpPr>
        <p:spPr>
          <a:xfrm>
            <a:off x="5503845" y="4201979"/>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2" name="Oval 18"/>
          <p:cNvSpPr/>
          <p:nvPr/>
        </p:nvSpPr>
        <p:spPr>
          <a:xfrm>
            <a:off x="4369585" y="4306908"/>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23" name="Oval 19"/>
          <p:cNvSpPr/>
          <p:nvPr/>
        </p:nvSpPr>
        <p:spPr>
          <a:xfrm>
            <a:off x="3179637" y="4201979"/>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25" name="Straight Arrow Connector 9"/>
          <p:cNvCxnSpPr>
            <a:stCxn id="131" idx="2"/>
            <a:endCxn id="132" idx="6"/>
          </p:cNvCxnSpPr>
          <p:nvPr/>
        </p:nvCxnSpPr>
        <p:spPr>
          <a:xfrm flipH="1">
            <a:off x="4499791" y="4843145"/>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
          <p:cNvCxnSpPr>
            <a:stCxn id="132" idx="2"/>
            <a:endCxn id="133" idx="6"/>
          </p:cNvCxnSpPr>
          <p:nvPr/>
        </p:nvCxnSpPr>
        <p:spPr>
          <a:xfrm flipH="1" flipV="1">
            <a:off x="3309843" y="4843145"/>
            <a:ext cx="1059742" cy="10492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127" name="Straight Arrow Connector 13"/>
          <p:cNvCxnSpPr>
            <a:stCxn id="133" idx="1"/>
            <a:endCxn id="128" idx="5"/>
          </p:cNvCxnSpPr>
          <p:nvPr/>
        </p:nvCxnSpPr>
        <p:spPr>
          <a:xfrm flipH="1" flipV="1">
            <a:off x="2090850" y="4415031"/>
            <a:ext cx="1107855" cy="38208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sp>
        <p:nvSpPr>
          <p:cNvPr id="128" name="Oval 14"/>
          <p:cNvSpPr/>
          <p:nvPr/>
        </p:nvSpPr>
        <p:spPr>
          <a:xfrm>
            <a:off x="1979712" y="4303895"/>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29" name="Straight Arrow Connector 27"/>
          <p:cNvCxnSpPr>
            <a:stCxn id="130" idx="3"/>
            <a:endCxn id="131" idx="7"/>
          </p:cNvCxnSpPr>
          <p:nvPr/>
        </p:nvCxnSpPr>
        <p:spPr>
          <a:xfrm flipH="1">
            <a:off x="5614983" y="4415031"/>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30" name="Oval 28"/>
          <p:cNvSpPr/>
          <p:nvPr/>
        </p:nvSpPr>
        <p:spPr>
          <a:xfrm>
            <a:off x="6660344" y="430389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1" name="Oval 10"/>
          <p:cNvSpPr/>
          <p:nvPr/>
        </p:nvSpPr>
        <p:spPr>
          <a:xfrm>
            <a:off x="5503845" y="477804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2" name="Oval 18"/>
          <p:cNvSpPr/>
          <p:nvPr/>
        </p:nvSpPr>
        <p:spPr>
          <a:xfrm>
            <a:off x="4369585" y="488297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33" name="Oval 19"/>
          <p:cNvSpPr/>
          <p:nvPr/>
        </p:nvSpPr>
        <p:spPr>
          <a:xfrm>
            <a:off x="3179637" y="477804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35" name="Straight Arrow Connector 9"/>
          <p:cNvCxnSpPr>
            <a:stCxn id="141" idx="2"/>
            <a:endCxn id="142" idx="6"/>
          </p:cNvCxnSpPr>
          <p:nvPr/>
        </p:nvCxnSpPr>
        <p:spPr>
          <a:xfrm flipH="1">
            <a:off x="4499791" y="5419209"/>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6" name="Straight Arrow Connector 12"/>
          <p:cNvCxnSpPr>
            <a:stCxn id="142" idx="2"/>
            <a:endCxn id="143" idx="6"/>
          </p:cNvCxnSpPr>
          <p:nvPr/>
        </p:nvCxnSpPr>
        <p:spPr>
          <a:xfrm flipH="1" flipV="1">
            <a:off x="3309843" y="5419209"/>
            <a:ext cx="1059742"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Straight Arrow Connector 13"/>
          <p:cNvCxnSpPr>
            <a:stCxn id="143" idx="1"/>
            <a:endCxn id="138" idx="5"/>
          </p:cNvCxnSpPr>
          <p:nvPr/>
        </p:nvCxnSpPr>
        <p:spPr>
          <a:xfrm flipH="1" flipV="1">
            <a:off x="2090850" y="4991095"/>
            <a:ext cx="1107855" cy="382080"/>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138" name="Oval 14"/>
          <p:cNvSpPr/>
          <p:nvPr/>
        </p:nvSpPr>
        <p:spPr>
          <a:xfrm>
            <a:off x="1979712" y="4879959"/>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39" name="Straight Arrow Connector 27"/>
          <p:cNvCxnSpPr>
            <a:stCxn id="140" idx="3"/>
            <a:endCxn id="141" idx="7"/>
          </p:cNvCxnSpPr>
          <p:nvPr/>
        </p:nvCxnSpPr>
        <p:spPr>
          <a:xfrm flipH="1">
            <a:off x="5614983" y="4991095"/>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0" name="Oval 28"/>
          <p:cNvSpPr/>
          <p:nvPr/>
        </p:nvSpPr>
        <p:spPr>
          <a:xfrm>
            <a:off x="6660344" y="4879959"/>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1" name="Oval 10"/>
          <p:cNvSpPr/>
          <p:nvPr/>
        </p:nvSpPr>
        <p:spPr>
          <a:xfrm>
            <a:off x="5503845" y="5354107"/>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2" name="Oval 18"/>
          <p:cNvSpPr/>
          <p:nvPr/>
        </p:nvSpPr>
        <p:spPr>
          <a:xfrm>
            <a:off x="4369585" y="545903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3" name="Oval 19"/>
          <p:cNvSpPr/>
          <p:nvPr/>
        </p:nvSpPr>
        <p:spPr>
          <a:xfrm>
            <a:off x="3179637" y="5354107"/>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45" name="Straight Arrow Connector 9"/>
          <p:cNvCxnSpPr>
            <a:stCxn id="151" idx="2"/>
            <a:endCxn id="152" idx="6"/>
          </p:cNvCxnSpPr>
          <p:nvPr/>
        </p:nvCxnSpPr>
        <p:spPr>
          <a:xfrm flipH="1">
            <a:off x="4499791" y="5995273"/>
            <a:ext cx="1004054"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6" name="Straight Arrow Connector 12"/>
          <p:cNvCxnSpPr>
            <a:stCxn id="152" idx="2"/>
            <a:endCxn id="153" idx="6"/>
          </p:cNvCxnSpPr>
          <p:nvPr/>
        </p:nvCxnSpPr>
        <p:spPr>
          <a:xfrm flipH="1" flipV="1">
            <a:off x="3309843" y="5995273"/>
            <a:ext cx="1059742" cy="104929"/>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47" name="Straight Arrow Connector 13"/>
          <p:cNvCxnSpPr>
            <a:stCxn id="153" idx="1"/>
            <a:endCxn id="148" idx="5"/>
          </p:cNvCxnSpPr>
          <p:nvPr/>
        </p:nvCxnSpPr>
        <p:spPr>
          <a:xfrm flipH="1" flipV="1">
            <a:off x="2090850" y="5567159"/>
            <a:ext cx="1107855"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48" name="Oval 14"/>
          <p:cNvSpPr/>
          <p:nvPr/>
        </p:nvSpPr>
        <p:spPr>
          <a:xfrm>
            <a:off x="1979712" y="545602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49" name="Straight Arrow Connector 27"/>
          <p:cNvCxnSpPr>
            <a:stCxn id="150" idx="3"/>
            <a:endCxn id="151" idx="7"/>
          </p:cNvCxnSpPr>
          <p:nvPr/>
        </p:nvCxnSpPr>
        <p:spPr>
          <a:xfrm flipH="1">
            <a:off x="5614983" y="5567159"/>
            <a:ext cx="1064429" cy="382080"/>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50" name="Oval 28"/>
          <p:cNvSpPr/>
          <p:nvPr/>
        </p:nvSpPr>
        <p:spPr>
          <a:xfrm>
            <a:off x="6660344" y="5456023"/>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1" name="Oval 10"/>
          <p:cNvSpPr/>
          <p:nvPr/>
        </p:nvSpPr>
        <p:spPr>
          <a:xfrm>
            <a:off x="5503845" y="593017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2" name="Oval 18"/>
          <p:cNvSpPr/>
          <p:nvPr/>
        </p:nvSpPr>
        <p:spPr>
          <a:xfrm>
            <a:off x="4369585" y="6035100"/>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3" name="Oval 19"/>
          <p:cNvSpPr/>
          <p:nvPr/>
        </p:nvSpPr>
        <p:spPr>
          <a:xfrm>
            <a:off x="3179637" y="593017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54" name="Pravá složená závorka 153"/>
          <p:cNvSpPr/>
          <p:nvPr/>
        </p:nvSpPr>
        <p:spPr>
          <a:xfrm>
            <a:off x="6907078" y="2431162"/>
            <a:ext cx="144016" cy="936104"/>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TextovéPole 154"/>
          <p:cNvSpPr txBox="1"/>
          <p:nvPr/>
        </p:nvSpPr>
        <p:spPr>
          <a:xfrm>
            <a:off x="7061458" y="2688372"/>
            <a:ext cx="1420582" cy="369332"/>
          </a:xfrm>
          <a:prstGeom prst="rect">
            <a:avLst/>
          </a:prstGeom>
          <a:noFill/>
        </p:spPr>
        <p:txBody>
          <a:bodyPr wrap="none" rtlCol="0">
            <a:spAutoFit/>
          </a:bodyPr>
          <a:lstStyle/>
          <a:p>
            <a:r>
              <a:rPr lang="en-US" dirty="0" smtClean="0">
                <a:solidFill>
                  <a:schemeClr val="tx2"/>
                </a:solidFill>
                <a:latin typeface="+mn-lt"/>
              </a:rPr>
              <a:t>path tracing</a:t>
            </a:r>
          </a:p>
        </p:txBody>
      </p:sp>
      <p:sp>
        <p:nvSpPr>
          <p:cNvPr id="156" name="Pravá složená závorka 155"/>
          <p:cNvSpPr/>
          <p:nvPr/>
        </p:nvSpPr>
        <p:spPr>
          <a:xfrm>
            <a:off x="6907078" y="4725144"/>
            <a:ext cx="144016" cy="936104"/>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TextovéPole 156"/>
          <p:cNvSpPr txBox="1"/>
          <p:nvPr/>
        </p:nvSpPr>
        <p:spPr>
          <a:xfrm>
            <a:off x="7061458" y="4982354"/>
            <a:ext cx="1422184" cy="369332"/>
          </a:xfrm>
          <a:prstGeom prst="rect">
            <a:avLst/>
          </a:prstGeom>
          <a:noFill/>
        </p:spPr>
        <p:txBody>
          <a:bodyPr wrap="none" rtlCol="0">
            <a:spAutoFit/>
          </a:bodyPr>
          <a:lstStyle/>
          <a:p>
            <a:r>
              <a:rPr lang="en-US" dirty="0" smtClean="0">
                <a:solidFill>
                  <a:schemeClr val="tx2"/>
                </a:solidFill>
                <a:latin typeface="+mn-lt"/>
              </a:rPr>
              <a:t>light tracing</a:t>
            </a:r>
          </a:p>
        </p:txBody>
      </p:sp>
      <p:sp>
        <p:nvSpPr>
          <p:cNvPr id="159" name="Pravá složená závorka 158"/>
          <p:cNvSpPr/>
          <p:nvPr/>
        </p:nvSpPr>
        <p:spPr>
          <a:xfrm>
            <a:off x="6907078" y="4149080"/>
            <a:ext cx="144016" cy="360040"/>
          </a:xfrm>
          <a:prstGeom prst="rightBrace">
            <a:avLst/>
          </a:prstGeom>
          <a:ln w="127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TextovéPole 159"/>
          <p:cNvSpPr txBox="1"/>
          <p:nvPr/>
        </p:nvSpPr>
        <p:spPr>
          <a:xfrm>
            <a:off x="7061458" y="4122344"/>
            <a:ext cx="718466" cy="369332"/>
          </a:xfrm>
          <a:prstGeom prst="rect">
            <a:avLst/>
          </a:prstGeom>
          <a:noFill/>
        </p:spPr>
        <p:txBody>
          <a:bodyPr wrap="none" rtlCol="0">
            <a:spAutoFit/>
          </a:bodyPr>
          <a:lstStyle/>
          <a:p>
            <a:r>
              <a:rPr lang="en-US" dirty="0" smtClean="0">
                <a:solidFill>
                  <a:schemeClr val="tx2"/>
                </a:solidFill>
                <a:latin typeface="+mn-lt"/>
              </a:rPr>
              <a:t>VPLs</a:t>
            </a:r>
          </a:p>
        </p:txBody>
      </p:sp>
      <p:sp>
        <p:nvSpPr>
          <p:cNvPr id="161" name="TextBox 19"/>
          <p:cNvSpPr txBox="1"/>
          <p:nvPr/>
        </p:nvSpPr>
        <p:spPr>
          <a:xfrm>
            <a:off x="6416868" y="1801356"/>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2" name="TextBox 19"/>
          <p:cNvSpPr txBox="1"/>
          <p:nvPr/>
        </p:nvSpPr>
        <p:spPr>
          <a:xfrm>
            <a:off x="5859200" y="2937718"/>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3" name="TextBox 19"/>
          <p:cNvSpPr txBox="1"/>
          <p:nvPr/>
        </p:nvSpPr>
        <p:spPr>
          <a:xfrm>
            <a:off x="4688676" y="3826524"/>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4" name="TextBox 19"/>
          <p:cNvSpPr txBox="1"/>
          <p:nvPr/>
        </p:nvSpPr>
        <p:spPr>
          <a:xfrm>
            <a:off x="3491880" y="4377878"/>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5" name="TextBox 19"/>
          <p:cNvSpPr txBox="1"/>
          <p:nvPr/>
        </p:nvSpPr>
        <p:spPr>
          <a:xfrm>
            <a:off x="2267744" y="4681676"/>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6" name="TextBox 19"/>
          <p:cNvSpPr txBox="1"/>
          <p:nvPr/>
        </p:nvSpPr>
        <p:spPr>
          <a:xfrm>
            <a:off x="1475656" y="4881934"/>
            <a:ext cx="571872" cy="923330"/>
          </a:xfrm>
          <a:prstGeom prst="rect">
            <a:avLst/>
          </a:prstGeom>
          <a:noFill/>
        </p:spPr>
        <p:txBody>
          <a:bodyPr wrap="square" rtlCol="0">
            <a:spAutoFit/>
          </a:bodyPr>
          <a:lstStyle/>
          <a:p>
            <a:r>
              <a:rPr lang="en-US" sz="5400" b="1" dirty="0" smtClean="0">
                <a:solidFill>
                  <a:schemeClr val="accent2">
                    <a:lumMod val="75000"/>
                  </a:schemeClr>
                </a:solidFill>
                <a:effectLst>
                  <a:outerShdw blurRad="38100" dist="38100" dir="2700000" algn="tl">
                    <a:srgbClr val="000000">
                      <a:alpha val="43137"/>
                    </a:srgbClr>
                  </a:outerShdw>
                </a:effectLst>
                <a:latin typeface="+mn-lt"/>
                <a:sym typeface="Wingdings"/>
              </a:rPr>
              <a:t></a:t>
            </a:r>
            <a:endParaRPr lang="en-US" sz="5400" b="1" dirty="0" smtClean="0">
              <a:solidFill>
                <a:schemeClr val="accent2">
                  <a:lumMod val="75000"/>
                </a:schemeClr>
              </a:solidFill>
              <a:effectLst>
                <a:outerShdw blurRad="38100" dist="38100" dir="2700000" algn="tl">
                  <a:srgbClr val="000000">
                    <a:alpha val="43137"/>
                  </a:srgbClr>
                </a:outerShdw>
              </a:effectLst>
              <a:latin typeface="+mn-lt"/>
            </a:endParaRPr>
          </a:p>
        </p:txBody>
      </p:sp>
      <p:sp>
        <p:nvSpPr>
          <p:cNvPr id="167" name="TextovéPole 166"/>
          <p:cNvSpPr txBox="1"/>
          <p:nvPr/>
        </p:nvSpPr>
        <p:spPr>
          <a:xfrm>
            <a:off x="603422" y="3524815"/>
            <a:ext cx="779732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sz="3600" b="1" dirty="0" smtClean="0">
                <a:latin typeface="+mn-lt"/>
              </a:rPr>
              <a:t>no single technique importance </a:t>
            </a:r>
          </a:p>
          <a:p>
            <a:pPr algn="ctr"/>
            <a:r>
              <a:rPr lang="en-US" sz="3600" b="1" dirty="0" smtClean="0">
                <a:latin typeface="+mn-lt"/>
              </a:rPr>
              <a:t>samples all the terms</a:t>
            </a:r>
          </a:p>
        </p:txBody>
      </p:sp>
      <p:sp>
        <p:nvSpPr>
          <p:cNvPr id="80" name="Zástupný symbol pro zápatí 79"/>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118371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Light transport</a:t>
            </a:r>
            <a:endParaRPr lang="en-US" dirty="0"/>
          </a:p>
        </p:txBody>
      </p:sp>
      <p:sp>
        <p:nvSpPr>
          <p:cNvPr id="3" name="Zástupný symbol pro obsah 2"/>
          <p:cNvSpPr>
            <a:spLocks noGrp="1"/>
          </p:cNvSpPr>
          <p:nvPr>
            <p:ph idx="1"/>
          </p:nvPr>
        </p:nvSpPr>
        <p:spPr>
          <a:xfrm>
            <a:off x="662880" y="1628800"/>
            <a:ext cx="8229600" cy="4890765"/>
          </a:xfrm>
        </p:spPr>
        <p:txBody>
          <a:bodyPr/>
          <a:lstStyle/>
          <a:p>
            <a:r>
              <a:rPr lang="en-US" dirty="0" smtClean="0"/>
              <a:t>Geometric optics</a:t>
            </a:r>
          </a:p>
        </p:txBody>
      </p:sp>
      <p:grpSp>
        <p:nvGrpSpPr>
          <p:cNvPr id="5" name="Skupina 4"/>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565070" y="35496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33" name="TextovéPole 32"/>
          <p:cNvSpPr txBox="1"/>
          <p:nvPr/>
        </p:nvSpPr>
        <p:spPr>
          <a:xfrm>
            <a:off x="7020272" y="2420887"/>
            <a:ext cx="647934" cy="369332"/>
          </a:xfrm>
          <a:prstGeom prst="rect">
            <a:avLst/>
          </a:prstGeom>
          <a:noFill/>
        </p:spPr>
        <p:txBody>
          <a:bodyPr wrap="none" rtlCol="0">
            <a:spAutoFit/>
          </a:bodyPr>
          <a:lstStyle/>
          <a:p>
            <a:r>
              <a:rPr lang="en-US" dirty="0" smtClean="0">
                <a:solidFill>
                  <a:schemeClr val="tx2"/>
                </a:solidFill>
                <a:latin typeface="+mn-lt"/>
              </a:rPr>
              <a:t>emit</a:t>
            </a:r>
            <a:endParaRPr lang="cs-CZ" dirty="0" smtClean="0">
              <a:solidFill>
                <a:schemeClr val="tx2"/>
              </a:solidFill>
              <a:latin typeface="+mn-lt"/>
            </a:endParaRPr>
          </a:p>
        </p:txBody>
      </p:sp>
      <p:sp>
        <p:nvSpPr>
          <p:cNvPr id="34" name="TextovéPole 33"/>
          <p:cNvSpPr txBox="1"/>
          <p:nvPr/>
        </p:nvSpPr>
        <p:spPr>
          <a:xfrm>
            <a:off x="7430005" y="3140968"/>
            <a:ext cx="769763" cy="369332"/>
          </a:xfrm>
          <a:prstGeom prst="rect">
            <a:avLst/>
          </a:prstGeom>
          <a:noFill/>
        </p:spPr>
        <p:txBody>
          <a:bodyPr wrap="none" rtlCol="0">
            <a:spAutoFit/>
          </a:bodyPr>
          <a:lstStyle/>
          <a:p>
            <a:r>
              <a:rPr lang="en-US" dirty="0" smtClean="0">
                <a:solidFill>
                  <a:schemeClr val="tx2"/>
                </a:solidFill>
                <a:latin typeface="+mn-lt"/>
              </a:rPr>
              <a:t>travel</a:t>
            </a:r>
            <a:endParaRPr lang="cs-CZ" dirty="0" smtClean="0">
              <a:solidFill>
                <a:schemeClr val="tx2"/>
              </a:solidFill>
              <a:latin typeface="+mn-lt"/>
            </a:endParaRPr>
          </a:p>
        </p:txBody>
      </p:sp>
      <p:sp>
        <p:nvSpPr>
          <p:cNvPr id="35" name="TextovéPole 34"/>
          <p:cNvSpPr txBox="1"/>
          <p:nvPr/>
        </p:nvSpPr>
        <p:spPr>
          <a:xfrm>
            <a:off x="7020272" y="3762733"/>
            <a:ext cx="829073" cy="369332"/>
          </a:xfrm>
          <a:prstGeom prst="rect">
            <a:avLst/>
          </a:prstGeom>
          <a:noFill/>
        </p:spPr>
        <p:txBody>
          <a:bodyPr wrap="none" rtlCol="0">
            <a:spAutoFit/>
          </a:bodyPr>
          <a:lstStyle/>
          <a:p>
            <a:r>
              <a:rPr lang="en-US" dirty="0" smtClean="0">
                <a:solidFill>
                  <a:schemeClr val="tx2"/>
                </a:solidFill>
                <a:latin typeface="+mn-lt"/>
              </a:rPr>
              <a:t>reflect</a:t>
            </a:r>
          </a:p>
        </p:txBody>
      </p:sp>
      <p:sp>
        <p:nvSpPr>
          <p:cNvPr id="23" name="Zástupný symbol pro číslo snímku 22"/>
          <p:cNvSpPr>
            <a:spLocks noGrp="1"/>
          </p:cNvSpPr>
          <p:nvPr>
            <p:ph type="sldNum" sz="quarter" idx="12"/>
          </p:nvPr>
        </p:nvSpPr>
        <p:spPr/>
        <p:txBody>
          <a:bodyPr/>
          <a:lstStyle/>
          <a:p>
            <a:pPr>
              <a:defRPr/>
            </a:pPr>
            <a:fld id="{81494967-73EE-4A75-A827-47B02327E019}" type="slidenum">
              <a:rPr lang="en-US" altLang="en-US" smtClean="0"/>
              <a:pPr>
                <a:defRPr/>
              </a:pPr>
              <a:t>3</a:t>
            </a:fld>
            <a:endParaRPr lang="en-US" altLang="en-US"/>
          </a:p>
        </p:txBody>
      </p:sp>
      <p:sp>
        <p:nvSpPr>
          <p:cNvPr id="27" name="Zástupný symbol pro zápatí 26"/>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24" name="Cloud 40"/>
          <p:cNvSpPr/>
          <p:nvPr/>
        </p:nvSpPr>
        <p:spPr>
          <a:xfrm rot="11100000">
            <a:off x="5764481" y="38747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1" name="TextovéPole 30"/>
          <p:cNvSpPr txBox="1"/>
          <p:nvPr/>
        </p:nvSpPr>
        <p:spPr>
          <a:xfrm>
            <a:off x="5913172" y="4003585"/>
            <a:ext cx="872355" cy="369332"/>
          </a:xfrm>
          <a:prstGeom prst="rect">
            <a:avLst/>
          </a:prstGeom>
          <a:noFill/>
        </p:spPr>
        <p:txBody>
          <a:bodyPr wrap="none" rtlCol="0">
            <a:spAutoFit/>
          </a:bodyPr>
          <a:lstStyle/>
          <a:p>
            <a:r>
              <a:rPr lang="en-US" dirty="0" smtClean="0">
                <a:solidFill>
                  <a:schemeClr val="tx2"/>
                </a:solidFill>
                <a:latin typeface="+mn-lt"/>
              </a:rPr>
              <a:t>scatter</a:t>
            </a:r>
            <a:endParaRPr lang="cs-CZ" dirty="0" smtClean="0">
              <a:solidFill>
                <a:schemeClr val="tx2"/>
              </a:solidFill>
              <a:latin typeface="+mn-lt"/>
            </a:endParaRPr>
          </a:p>
        </p:txBody>
      </p:sp>
      <p:sp>
        <p:nvSpPr>
          <p:cNvPr id="32" name="TextovéPole 31"/>
          <p:cNvSpPr txBox="1"/>
          <p:nvPr/>
        </p:nvSpPr>
        <p:spPr>
          <a:xfrm>
            <a:off x="6432776" y="4832975"/>
            <a:ext cx="1382110" cy="923330"/>
          </a:xfrm>
          <a:prstGeom prst="rect">
            <a:avLst/>
          </a:prstGeom>
          <a:noFill/>
        </p:spPr>
        <p:txBody>
          <a:bodyPr wrap="none" rtlCol="0">
            <a:spAutoFit/>
          </a:bodyPr>
          <a:lstStyle/>
          <a:p>
            <a:r>
              <a:rPr lang="en-US" b="1" dirty="0" smtClean="0">
                <a:solidFill>
                  <a:srgbClr val="FFCC00"/>
                </a:solidFill>
                <a:effectLst>
                  <a:outerShdw blurRad="38100" dist="38100" dir="2700000" algn="tl">
                    <a:srgbClr val="000000">
                      <a:alpha val="43137"/>
                    </a:srgbClr>
                  </a:outerShdw>
                </a:effectLst>
                <a:latin typeface="+mn-lt"/>
              </a:rPr>
              <a:t>light </a:t>
            </a:r>
            <a:br>
              <a:rPr lang="en-US" b="1" dirty="0" smtClean="0">
                <a:solidFill>
                  <a:srgbClr val="FFCC00"/>
                </a:solidFill>
                <a:effectLst>
                  <a:outerShdw blurRad="38100" dist="38100" dir="2700000" algn="tl">
                    <a:srgbClr val="000000">
                      <a:alpha val="43137"/>
                    </a:srgbClr>
                  </a:outerShdw>
                </a:effectLst>
                <a:latin typeface="+mn-lt"/>
              </a:rPr>
            </a:br>
            <a:r>
              <a:rPr lang="en-US" b="1" dirty="0" smtClean="0">
                <a:solidFill>
                  <a:srgbClr val="FFCC00"/>
                </a:solidFill>
                <a:effectLst>
                  <a:outerShdw blurRad="38100" dist="38100" dir="2700000" algn="tl">
                    <a:srgbClr val="000000">
                      <a:alpha val="43137"/>
                    </a:srgbClr>
                  </a:outerShdw>
                </a:effectLst>
                <a:latin typeface="+mn-lt"/>
              </a:rPr>
              <a:t>transport </a:t>
            </a:r>
            <a:br>
              <a:rPr lang="en-US" b="1" dirty="0" smtClean="0">
                <a:solidFill>
                  <a:srgbClr val="FFCC00"/>
                </a:solidFill>
                <a:effectLst>
                  <a:outerShdw blurRad="38100" dist="38100" dir="2700000" algn="tl">
                    <a:srgbClr val="000000">
                      <a:alpha val="43137"/>
                    </a:srgbClr>
                  </a:outerShdw>
                </a:effectLst>
                <a:latin typeface="+mn-lt"/>
              </a:rPr>
            </a:br>
            <a:r>
              <a:rPr lang="en-US" b="1" dirty="0" smtClean="0">
                <a:solidFill>
                  <a:srgbClr val="FFCC00"/>
                </a:solidFill>
                <a:effectLst>
                  <a:outerShdw blurRad="38100" dist="38100" dir="2700000" algn="tl">
                    <a:srgbClr val="000000">
                      <a:alpha val="43137"/>
                    </a:srgbClr>
                  </a:outerShdw>
                </a:effectLst>
                <a:latin typeface="+mn-lt"/>
              </a:rPr>
              <a:t>path</a:t>
            </a:r>
            <a:endParaRPr lang="cs-CZ" b="1" dirty="0" smtClean="0">
              <a:solidFill>
                <a:srgbClr val="FFCC00"/>
              </a:solidFill>
              <a:effectLst>
                <a:outerShdw blurRad="38100" dist="38100" dir="2700000" algn="tl">
                  <a:srgbClr val="000000">
                    <a:alpha val="43137"/>
                  </a:srgbClr>
                </a:outerShdw>
              </a:effectLst>
              <a:latin typeface="+mn-lt"/>
            </a:endParaRPr>
          </a:p>
        </p:txBody>
      </p:sp>
      <p:sp>
        <p:nvSpPr>
          <p:cNvPr id="36" name="Volný tvar 35"/>
          <p:cNvSpPr/>
          <p:nvPr/>
        </p:nvSpPr>
        <p:spPr>
          <a:xfrm>
            <a:off x="3635896" y="2776736"/>
            <a:ext cx="4454148" cy="293504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2935041"/>
              <a:gd name="connsiteX1" fmla="*/ 2438505 w 4454147"/>
              <a:gd name="connsiteY1" fmla="*/ 2935041 h 2935041"/>
              <a:gd name="connsiteX2" fmla="*/ 3510284 w 4454147"/>
              <a:gd name="connsiteY2" fmla="*/ 2052986 h 2935041"/>
              <a:gd name="connsiteX3" fmla="*/ 4454147 w 4454147"/>
              <a:gd name="connsiteY3" fmla="*/ 1278116 h 2935041"/>
              <a:gd name="connsiteX4" fmla="*/ 3293531 w 4454147"/>
              <a:gd name="connsiteY4" fmla="*/ 0 h 2935041"/>
              <a:gd name="connsiteX0" fmla="*/ 0 w 4454147"/>
              <a:gd name="connsiteY0" fmla="*/ 1563589 h 2935041"/>
              <a:gd name="connsiteX1" fmla="*/ 2438505 w 4454147"/>
              <a:gd name="connsiteY1" fmla="*/ 2935041 h 2935041"/>
              <a:gd name="connsiteX2" fmla="*/ 2967358 w 4454147"/>
              <a:gd name="connsiteY2" fmla="*/ 1710085 h 2935041"/>
              <a:gd name="connsiteX3" fmla="*/ 4454147 w 4454147"/>
              <a:gd name="connsiteY3" fmla="*/ 1278116 h 2935041"/>
              <a:gd name="connsiteX4" fmla="*/ 3293531 w 4454147"/>
              <a:gd name="connsiteY4" fmla="*/ 0 h 29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147" h="2935041">
                <a:moveTo>
                  <a:pt x="0" y="1563589"/>
                </a:moveTo>
                <a:lnTo>
                  <a:pt x="2438505" y="2935041"/>
                </a:lnTo>
                <a:lnTo>
                  <a:pt x="2967358" y="1710085"/>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25" name="Oval 11"/>
          <p:cNvSpPr/>
          <p:nvPr/>
        </p:nvSpPr>
        <p:spPr>
          <a:xfrm>
            <a:off x="8010089" y="4001861"/>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6" name="Oval 11"/>
          <p:cNvSpPr/>
          <p:nvPr/>
        </p:nvSpPr>
        <p:spPr>
          <a:xfrm>
            <a:off x="6530442" y="4413230"/>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6" name="Oval 11"/>
          <p:cNvSpPr/>
          <p:nvPr/>
        </p:nvSpPr>
        <p:spPr>
          <a:xfrm>
            <a:off x="6008870" y="5641245"/>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 name="Oval 11"/>
          <p:cNvSpPr/>
          <p:nvPr/>
        </p:nvSpPr>
        <p:spPr>
          <a:xfrm>
            <a:off x="3497816" y="4283026"/>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9" name="Oval 11"/>
          <p:cNvSpPr/>
          <p:nvPr/>
        </p:nvSpPr>
        <p:spPr>
          <a:xfrm>
            <a:off x="6793904" y="266551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077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US" dirty="0" smtClean="0"/>
              <a:t>Multiple Importance Sampling (MIS)</a:t>
            </a:r>
            <a:endParaRPr lang="en-US" dirty="0" smtClean="0">
              <a:latin typeface="Arial CE" charset="-18"/>
            </a:endParaRPr>
          </a:p>
        </p:txBody>
      </p:sp>
      <p:sp>
        <p:nvSpPr>
          <p:cNvPr id="41987" name="Freeform 3"/>
          <p:cNvSpPr>
            <a:spLocks/>
          </p:cNvSpPr>
          <p:nvPr/>
        </p:nvSpPr>
        <p:spPr bwMode="auto">
          <a:xfrm>
            <a:off x="3707904" y="3242196"/>
            <a:ext cx="4841404" cy="2897188"/>
          </a:xfrm>
          <a:custGeom>
            <a:avLst/>
            <a:gdLst>
              <a:gd name="T0" fmla="*/ 192 w 3841"/>
              <a:gd name="T1" fmla="*/ 1680 h 1825"/>
              <a:gd name="T2" fmla="*/ 384 w 3841"/>
              <a:gd name="T3" fmla="*/ 1440 h 1825"/>
              <a:gd name="T4" fmla="*/ 480 w 3841"/>
              <a:gd name="T5" fmla="*/ 1248 h 1825"/>
              <a:gd name="T6" fmla="*/ 624 w 3841"/>
              <a:gd name="T7" fmla="*/ 720 h 1825"/>
              <a:gd name="T8" fmla="*/ 720 w 3841"/>
              <a:gd name="T9" fmla="*/ 336 h 1825"/>
              <a:gd name="T10" fmla="*/ 816 w 3841"/>
              <a:gd name="T11" fmla="*/ 144 h 1825"/>
              <a:gd name="T12" fmla="*/ 912 w 3841"/>
              <a:gd name="T13" fmla="*/ 0 h 1825"/>
              <a:gd name="T14" fmla="*/ 1008 w 3841"/>
              <a:gd name="T15" fmla="*/ 0 h 1825"/>
              <a:gd name="T16" fmla="*/ 1104 w 3841"/>
              <a:gd name="T17" fmla="*/ 144 h 1825"/>
              <a:gd name="T18" fmla="*/ 1296 w 3841"/>
              <a:gd name="T19" fmla="*/ 528 h 1825"/>
              <a:gd name="T20" fmla="*/ 1488 w 3841"/>
              <a:gd name="T21" fmla="*/ 960 h 1825"/>
              <a:gd name="T22" fmla="*/ 1632 w 3841"/>
              <a:gd name="T23" fmla="*/ 1248 h 1825"/>
              <a:gd name="T24" fmla="*/ 1824 w 3841"/>
              <a:gd name="T25" fmla="*/ 1392 h 1825"/>
              <a:gd name="T26" fmla="*/ 2016 w 3841"/>
              <a:gd name="T27" fmla="*/ 1440 h 1825"/>
              <a:gd name="T28" fmla="*/ 2208 w 3841"/>
              <a:gd name="T29" fmla="*/ 1440 h 1825"/>
              <a:gd name="T30" fmla="*/ 2352 w 3841"/>
              <a:gd name="T31" fmla="*/ 1392 h 1825"/>
              <a:gd name="T32" fmla="*/ 2448 w 3841"/>
              <a:gd name="T33" fmla="*/ 1200 h 1825"/>
              <a:gd name="T34" fmla="*/ 2544 w 3841"/>
              <a:gd name="T35" fmla="*/ 864 h 1825"/>
              <a:gd name="T36" fmla="*/ 2640 w 3841"/>
              <a:gd name="T37" fmla="*/ 672 h 1825"/>
              <a:gd name="T38" fmla="*/ 2736 w 3841"/>
              <a:gd name="T39" fmla="*/ 624 h 1825"/>
              <a:gd name="T40" fmla="*/ 2832 w 3841"/>
              <a:gd name="T41" fmla="*/ 672 h 1825"/>
              <a:gd name="T42" fmla="*/ 3024 w 3841"/>
              <a:gd name="T43" fmla="*/ 1056 h 1825"/>
              <a:gd name="T44" fmla="*/ 3216 w 3841"/>
              <a:gd name="T45" fmla="*/ 1440 h 1825"/>
              <a:gd name="T46" fmla="*/ 3408 w 3841"/>
              <a:gd name="T47" fmla="*/ 1632 h 1825"/>
              <a:gd name="T48" fmla="*/ 3600 w 3841"/>
              <a:gd name="T49" fmla="*/ 1728 h 1825"/>
              <a:gd name="T50" fmla="*/ 3840 w 3841"/>
              <a:gd name="T51" fmla="*/ 1776 h 1825"/>
              <a:gd name="T52" fmla="*/ 3840 w 3841"/>
              <a:gd name="T53" fmla="*/ 1824 h 1825"/>
              <a:gd name="T54" fmla="*/ 0 w 3841"/>
              <a:gd name="T55" fmla="*/ 1824 h 1825"/>
              <a:gd name="T56" fmla="*/ 192 w 3841"/>
              <a:gd name="T57" fmla="*/ 1680 h 18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841"/>
              <a:gd name="T88" fmla="*/ 0 h 1825"/>
              <a:gd name="T89" fmla="*/ 3841 w 3841"/>
              <a:gd name="T90" fmla="*/ 1825 h 182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841" h="1825">
                <a:moveTo>
                  <a:pt x="192" y="1680"/>
                </a:moveTo>
                <a:lnTo>
                  <a:pt x="384" y="1440"/>
                </a:lnTo>
                <a:lnTo>
                  <a:pt x="480" y="1248"/>
                </a:lnTo>
                <a:lnTo>
                  <a:pt x="624" y="720"/>
                </a:lnTo>
                <a:lnTo>
                  <a:pt x="720" y="336"/>
                </a:lnTo>
                <a:lnTo>
                  <a:pt x="816" y="144"/>
                </a:lnTo>
                <a:lnTo>
                  <a:pt x="912" y="0"/>
                </a:lnTo>
                <a:lnTo>
                  <a:pt x="1008" y="0"/>
                </a:lnTo>
                <a:lnTo>
                  <a:pt x="1104" y="144"/>
                </a:lnTo>
                <a:lnTo>
                  <a:pt x="1296" y="528"/>
                </a:lnTo>
                <a:lnTo>
                  <a:pt x="1488" y="960"/>
                </a:lnTo>
                <a:lnTo>
                  <a:pt x="1632" y="1248"/>
                </a:lnTo>
                <a:lnTo>
                  <a:pt x="1824" y="1392"/>
                </a:lnTo>
                <a:lnTo>
                  <a:pt x="2016" y="1440"/>
                </a:lnTo>
                <a:lnTo>
                  <a:pt x="2208" y="1440"/>
                </a:lnTo>
                <a:lnTo>
                  <a:pt x="2352" y="1392"/>
                </a:lnTo>
                <a:lnTo>
                  <a:pt x="2448" y="1200"/>
                </a:lnTo>
                <a:lnTo>
                  <a:pt x="2544" y="864"/>
                </a:lnTo>
                <a:lnTo>
                  <a:pt x="2640" y="672"/>
                </a:lnTo>
                <a:lnTo>
                  <a:pt x="2736" y="624"/>
                </a:lnTo>
                <a:lnTo>
                  <a:pt x="2832" y="672"/>
                </a:lnTo>
                <a:lnTo>
                  <a:pt x="3024" y="1056"/>
                </a:lnTo>
                <a:lnTo>
                  <a:pt x="3216" y="1440"/>
                </a:lnTo>
                <a:lnTo>
                  <a:pt x="3408" y="1632"/>
                </a:lnTo>
                <a:lnTo>
                  <a:pt x="3600" y="1728"/>
                </a:lnTo>
                <a:lnTo>
                  <a:pt x="3840" y="1776"/>
                </a:lnTo>
                <a:lnTo>
                  <a:pt x="3840" y="1824"/>
                </a:lnTo>
                <a:lnTo>
                  <a:pt x="0" y="1824"/>
                </a:lnTo>
                <a:lnTo>
                  <a:pt x="192" y="1680"/>
                </a:lnTo>
              </a:path>
            </a:pathLst>
          </a:custGeom>
          <a:solidFill>
            <a:schemeClr val="bg1">
              <a:lumMod val="95000"/>
            </a:schemeClr>
          </a:solidFill>
          <a:ln w="12700" cap="rnd" cmpd="sng">
            <a:solidFill>
              <a:schemeClr val="tx1"/>
            </a:solidFill>
            <a:prstDash val="solid"/>
            <a:round/>
            <a:headEnd type="none" w="med" len="med"/>
            <a:tailEnd type="none" w="med" len="med"/>
          </a:ln>
        </p:spPr>
        <p:txBody>
          <a:bodyPr/>
          <a:lstStyle/>
          <a:p>
            <a:endParaRPr lang="en-US"/>
          </a:p>
        </p:txBody>
      </p:sp>
      <p:sp>
        <p:nvSpPr>
          <p:cNvPr id="41988" name="Rectangle 4"/>
          <p:cNvSpPr>
            <a:spLocks noChangeArrowheads="1"/>
          </p:cNvSpPr>
          <p:nvPr/>
        </p:nvSpPr>
        <p:spPr bwMode="auto">
          <a:xfrm>
            <a:off x="3717988" y="2780928"/>
            <a:ext cx="4819976" cy="3344168"/>
          </a:xfrm>
          <a:prstGeom prst="rect">
            <a:avLst/>
          </a:prstGeom>
          <a:noFill/>
          <a:ln w="25400">
            <a:solidFill>
              <a:schemeClr val="tx1"/>
            </a:solidFill>
            <a:miter lim="800000"/>
            <a:headEnd/>
            <a:tailEnd/>
          </a:ln>
        </p:spPr>
        <p:txBody>
          <a:bodyPr wrap="none" anchor="ctr"/>
          <a:lstStyle/>
          <a:p>
            <a:endParaRPr lang="en-US" dirty="0">
              <a:solidFill>
                <a:schemeClr val="tx2"/>
              </a:solidFill>
            </a:endParaRPr>
          </a:p>
        </p:txBody>
      </p:sp>
      <p:sp>
        <p:nvSpPr>
          <p:cNvPr id="41989" name="Rectangle 5"/>
          <p:cNvSpPr>
            <a:spLocks noChangeArrowheads="1"/>
          </p:cNvSpPr>
          <p:nvPr/>
        </p:nvSpPr>
        <p:spPr bwMode="auto">
          <a:xfrm>
            <a:off x="4057516" y="2980912"/>
            <a:ext cx="595654" cy="520655"/>
          </a:xfrm>
          <a:prstGeom prst="rect">
            <a:avLst/>
          </a:prstGeom>
          <a:noFill/>
          <a:ln w="12700">
            <a:noFill/>
            <a:miter lim="800000"/>
            <a:headEnd/>
            <a:tailEnd/>
          </a:ln>
        </p:spPr>
        <p:txBody>
          <a:bodyPr wrap="none" lIns="90488" tIns="44450" rIns="90488" bIns="44450">
            <a:spAutoFit/>
          </a:bodyPr>
          <a:lstStyle/>
          <a:p>
            <a:r>
              <a:rPr lang="cs-CZ" sz="2800" i="1" dirty="0">
                <a:latin typeface="+mj-lt"/>
              </a:rPr>
              <a:t>f</a:t>
            </a:r>
            <a:r>
              <a:rPr lang="cs-CZ" sz="2800" dirty="0">
                <a:latin typeface="+mj-lt"/>
              </a:rPr>
              <a:t>(</a:t>
            </a:r>
            <a:r>
              <a:rPr lang="cs-CZ" sz="2800" i="1" dirty="0">
                <a:latin typeface="+mj-lt"/>
              </a:rPr>
              <a:t>x</a:t>
            </a:r>
            <a:r>
              <a:rPr lang="cs-CZ" sz="2800" dirty="0">
                <a:latin typeface="+mj-lt"/>
              </a:rPr>
              <a:t>)</a:t>
            </a:r>
          </a:p>
        </p:txBody>
      </p:sp>
      <p:sp>
        <p:nvSpPr>
          <p:cNvPr id="41992" name="Freeform 8"/>
          <p:cNvSpPr>
            <a:spLocks/>
          </p:cNvSpPr>
          <p:nvPr/>
        </p:nvSpPr>
        <p:spPr bwMode="auto">
          <a:xfrm>
            <a:off x="3707904" y="4537596"/>
            <a:ext cx="3631368" cy="1601788"/>
          </a:xfrm>
          <a:custGeom>
            <a:avLst/>
            <a:gdLst>
              <a:gd name="T0" fmla="*/ 0 w 2881"/>
              <a:gd name="T1" fmla="*/ 1008 h 1009"/>
              <a:gd name="T2" fmla="*/ 336 w 2881"/>
              <a:gd name="T3" fmla="*/ 889 h 1009"/>
              <a:gd name="T4" fmla="*/ 576 w 2881"/>
              <a:gd name="T5" fmla="*/ 712 h 1009"/>
              <a:gd name="T6" fmla="*/ 768 w 2881"/>
              <a:gd name="T7" fmla="*/ 415 h 1009"/>
              <a:gd name="T8" fmla="*/ 912 w 2881"/>
              <a:gd name="T9" fmla="*/ 59 h 1009"/>
              <a:gd name="T10" fmla="*/ 1008 w 2881"/>
              <a:gd name="T11" fmla="*/ 0 h 1009"/>
              <a:gd name="T12" fmla="*/ 1104 w 2881"/>
              <a:gd name="T13" fmla="*/ 59 h 1009"/>
              <a:gd name="T14" fmla="*/ 1200 w 2881"/>
              <a:gd name="T15" fmla="*/ 237 h 1009"/>
              <a:gd name="T16" fmla="*/ 1296 w 2881"/>
              <a:gd name="T17" fmla="*/ 415 h 1009"/>
              <a:gd name="T18" fmla="*/ 1536 w 2881"/>
              <a:gd name="T19" fmla="*/ 720 h 1009"/>
              <a:gd name="T20" fmla="*/ 1824 w 2881"/>
              <a:gd name="T21" fmla="*/ 830 h 1009"/>
              <a:gd name="T22" fmla="*/ 2112 w 2881"/>
              <a:gd name="T23" fmla="*/ 889 h 1009"/>
              <a:gd name="T24" fmla="*/ 2496 w 2881"/>
              <a:gd name="T25" fmla="*/ 949 h 1009"/>
              <a:gd name="T26" fmla="*/ 2880 w 2881"/>
              <a:gd name="T27" fmla="*/ 1008 h 10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81"/>
              <a:gd name="T43" fmla="*/ 0 h 1009"/>
              <a:gd name="T44" fmla="*/ 2881 w 2881"/>
              <a:gd name="T45" fmla="*/ 1009 h 10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81" h="1009">
                <a:moveTo>
                  <a:pt x="0" y="1008"/>
                </a:moveTo>
                <a:lnTo>
                  <a:pt x="336" y="889"/>
                </a:lnTo>
                <a:lnTo>
                  <a:pt x="576" y="712"/>
                </a:lnTo>
                <a:lnTo>
                  <a:pt x="768" y="415"/>
                </a:lnTo>
                <a:lnTo>
                  <a:pt x="912" y="59"/>
                </a:lnTo>
                <a:lnTo>
                  <a:pt x="1008" y="0"/>
                </a:lnTo>
                <a:lnTo>
                  <a:pt x="1104" y="59"/>
                </a:lnTo>
                <a:lnTo>
                  <a:pt x="1200" y="237"/>
                </a:lnTo>
                <a:lnTo>
                  <a:pt x="1296" y="415"/>
                </a:lnTo>
                <a:lnTo>
                  <a:pt x="1536" y="720"/>
                </a:lnTo>
                <a:lnTo>
                  <a:pt x="1824" y="830"/>
                </a:lnTo>
                <a:lnTo>
                  <a:pt x="2112" y="889"/>
                </a:lnTo>
                <a:lnTo>
                  <a:pt x="2496" y="949"/>
                </a:lnTo>
                <a:lnTo>
                  <a:pt x="2880" y="1008"/>
                </a:lnTo>
              </a:path>
            </a:pathLst>
          </a:custGeom>
          <a:noFill/>
          <a:ln w="25400" cap="rnd" cmpd="sng">
            <a:solidFill>
              <a:srgbClr val="00B050"/>
            </a:solidFill>
            <a:prstDash val="solid"/>
            <a:round/>
            <a:headEnd type="none" w="med" len="med"/>
            <a:tailEnd type="none" w="med" len="med"/>
          </a:ln>
        </p:spPr>
        <p:txBody>
          <a:bodyPr/>
          <a:lstStyle/>
          <a:p>
            <a:endParaRPr lang="en-US"/>
          </a:p>
        </p:txBody>
      </p:sp>
      <p:sp>
        <p:nvSpPr>
          <p:cNvPr id="41993" name="Freeform 9"/>
          <p:cNvSpPr>
            <a:spLocks/>
          </p:cNvSpPr>
          <p:nvPr/>
        </p:nvSpPr>
        <p:spPr bwMode="auto">
          <a:xfrm>
            <a:off x="4857438" y="4994796"/>
            <a:ext cx="3691870" cy="1144588"/>
          </a:xfrm>
          <a:custGeom>
            <a:avLst/>
            <a:gdLst>
              <a:gd name="T0" fmla="*/ 2928 w 2929"/>
              <a:gd name="T1" fmla="*/ 672 h 721"/>
              <a:gd name="T2" fmla="*/ 2544 w 2929"/>
              <a:gd name="T3" fmla="*/ 635 h 721"/>
              <a:gd name="T4" fmla="*/ 2304 w 2929"/>
              <a:gd name="T5" fmla="*/ 508 h 721"/>
              <a:gd name="T6" fmla="*/ 2112 w 2929"/>
              <a:gd name="T7" fmla="*/ 296 h 721"/>
              <a:gd name="T8" fmla="*/ 1968 w 2929"/>
              <a:gd name="T9" fmla="*/ 96 h 721"/>
              <a:gd name="T10" fmla="*/ 1872 w 2929"/>
              <a:gd name="T11" fmla="*/ 0 h 721"/>
              <a:gd name="T12" fmla="*/ 1776 w 2929"/>
              <a:gd name="T13" fmla="*/ 42 h 721"/>
              <a:gd name="T14" fmla="*/ 1680 w 2929"/>
              <a:gd name="T15" fmla="*/ 169 h 721"/>
              <a:gd name="T16" fmla="*/ 1584 w 2929"/>
              <a:gd name="T17" fmla="*/ 296 h 721"/>
              <a:gd name="T18" fmla="*/ 1344 w 2929"/>
              <a:gd name="T19" fmla="*/ 480 h 721"/>
              <a:gd name="T20" fmla="*/ 1056 w 2929"/>
              <a:gd name="T21" fmla="*/ 593 h 721"/>
              <a:gd name="T22" fmla="*/ 768 w 2929"/>
              <a:gd name="T23" fmla="*/ 635 h 721"/>
              <a:gd name="T24" fmla="*/ 384 w 2929"/>
              <a:gd name="T25" fmla="*/ 678 h 721"/>
              <a:gd name="T26" fmla="*/ 0 w 2929"/>
              <a:gd name="T27" fmla="*/ 720 h 7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29"/>
              <a:gd name="T43" fmla="*/ 0 h 721"/>
              <a:gd name="T44" fmla="*/ 2929 w 2929"/>
              <a:gd name="T45" fmla="*/ 721 h 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29" h="721">
                <a:moveTo>
                  <a:pt x="2928" y="672"/>
                </a:moveTo>
                <a:lnTo>
                  <a:pt x="2544" y="635"/>
                </a:lnTo>
                <a:lnTo>
                  <a:pt x="2304" y="508"/>
                </a:lnTo>
                <a:lnTo>
                  <a:pt x="2112" y="296"/>
                </a:lnTo>
                <a:lnTo>
                  <a:pt x="1968" y="96"/>
                </a:lnTo>
                <a:lnTo>
                  <a:pt x="1872" y="0"/>
                </a:lnTo>
                <a:lnTo>
                  <a:pt x="1776" y="42"/>
                </a:lnTo>
                <a:lnTo>
                  <a:pt x="1680" y="169"/>
                </a:lnTo>
                <a:lnTo>
                  <a:pt x="1584" y="296"/>
                </a:lnTo>
                <a:lnTo>
                  <a:pt x="1344" y="480"/>
                </a:lnTo>
                <a:lnTo>
                  <a:pt x="1056" y="593"/>
                </a:lnTo>
                <a:lnTo>
                  <a:pt x="768" y="635"/>
                </a:lnTo>
                <a:lnTo>
                  <a:pt x="384" y="678"/>
                </a:lnTo>
                <a:lnTo>
                  <a:pt x="0" y="720"/>
                </a:lnTo>
              </a:path>
            </a:pathLst>
          </a:custGeom>
          <a:noFill/>
          <a:ln w="25400" cap="rnd" cmpd="sng">
            <a:solidFill>
              <a:schemeClr val="accent2"/>
            </a:solidFill>
            <a:prstDash val="solid"/>
            <a:round/>
            <a:headEnd type="none" w="med" len="med"/>
            <a:tailEnd type="none" w="med" len="med"/>
          </a:ln>
        </p:spPr>
        <p:txBody>
          <a:bodyPr/>
          <a:lstStyle/>
          <a:p>
            <a:endParaRPr lang="en-US"/>
          </a:p>
        </p:txBody>
      </p:sp>
      <p:sp>
        <p:nvSpPr>
          <p:cNvPr id="41994" name="Rectangle 10"/>
          <p:cNvSpPr>
            <a:spLocks noChangeArrowheads="1"/>
          </p:cNvSpPr>
          <p:nvPr/>
        </p:nvSpPr>
        <p:spPr bwMode="auto">
          <a:xfrm>
            <a:off x="4516860" y="5163071"/>
            <a:ext cx="977833" cy="520655"/>
          </a:xfrm>
          <a:prstGeom prst="rect">
            <a:avLst/>
          </a:prstGeom>
          <a:noFill/>
          <a:ln w="12700">
            <a:noFill/>
            <a:miter lim="800000"/>
            <a:headEnd/>
            <a:tailEnd/>
          </a:ln>
        </p:spPr>
        <p:txBody>
          <a:bodyPr wrap="none" lIns="90488" tIns="44450" rIns="90488" bIns="44450">
            <a:spAutoFit/>
          </a:bodyPr>
          <a:lstStyle/>
          <a:p>
            <a:r>
              <a:rPr lang="cs-CZ" sz="2800" i="1" dirty="0" smtClean="0">
                <a:solidFill>
                  <a:srgbClr val="00B050"/>
                </a:solidFill>
                <a:latin typeface="+mj-lt"/>
              </a:rPr>
              <a:t>p</a:t>
            </a:r>
            <a:r>
              <a:rPr lang="en-US" sz="2800" i="1" baseline="-25000" dirty="0" smtClean="0">
                <a:solidFill>
                  <a:srgbClr val="00B050"/>
                </a:solidFill>
                <a:latin typeface="+mj-lt"/>
              </a:rPr>
              <a:t>a</a:t>
            </a:r>
            <a:r>
              <a:rPr lang="cs-CZ" sz="2800" dirty="0" smtClean="0">
                <a:solidFill>
                  <a:srgbClr val="00B050"/>
                </a:solidFill>
                <a:latin typeface="+mj-lt"/>
              </a:rPr>
              <a:t>(</a:t>
            </a:r>
            <a:r>
              <a:rPr lang="cs-CZ" sz="2800" i="1" dirty="0" smtClean="0">
                <a:solidFill>
                  <a:srgbClr val="00B050"/>
                </a:solidFill>
                <a:latin typeface="+mj-lt"/>
              </a:rPr>
              <a:t>x</a:t>
            </a:r>
            <a:r>
              <a:rPr lang="cs-CZ" sz="2800" dirty="0">
                <a:solidFill>
                  <a:srgbClr val="00B050"/>
                </a:solidFill>
                <a:latin typeface="+mj-lt"/>
              </a:rPr>
              <a:t>)</a:t>
            </a:r>
          </a:p>
        </p:txBody>
      </p:sp>
      <p:sp>
        <p:nvSpPr>
          <p:cNvPr id="41995" name="Rectangle 11"/>
          <p:cNvSpPr>
            <a:spLocks noChangeArrowheads="1"/>
          </p:cNvSpPr>
          <p:nvPr/>
        </p:nvSpPr>
        <p:spPr bwMode="auto">
          <a:xfrm>
            <a:off x="6700708" y="5391671"/>
            <a:ext cx="772568" cy="520655"/>
          </a:xfrm>
          <a:prstGeom prst="rect">
            <a:avLst/>
          </a:prstGeom>
          <a:noFill/>
          <a:ln w="12700">
            <a:noFill/>
            <a:miter lim="800000"/>
            <a:headEnd/>
            <a:tailEnd/>
          </a:ln>
        </p:spPr>
        <p:txBody>
          <a:bodyPr wrap="none" lIns="90488" tIns="44450" rIns="90488" bIns="44450">
            <a:spAutoFit/>
          </a:bodyPr>
          <a:lstStyle/>
          <a:p>
            <a:r>
              <a:rPr lang="cs-CZ" sz="2800" i="1" dirty="0" smtClean="0">
                <a:solidFill>
                  <a:schemeClr val="accent2"/>
                </a:solidFill>
                <a:latin typeface="+mj-lt"/>
              </a:rPr>
              <a:t>p</a:t>
            </a:r>
            <a:r>
              <a:rPr lang="en-US" sz="2800" i="1" baseline="-25000" dirty="0" smtClean="0">
                <a:solidFill>
                  <a:schemeClr val="accent2"/>
                </a:solidFill>
                <a:latin typeface="+mj-lt"/>
              </a:rPr>
              <a:t>b</a:t>
            </a:r>
            <a:r>
              <a:rPr lang="cs-CZ" sz="2800" dirty="0" smtClean="0">
                <a:solidFill>
                  <a:schemeClr val="accent2"/>
                </a:solidFill>
                <a:latin typeface="+mj-lt"/>
              </a:rPr>
              <a:t>(</a:t>
            </a:r>
            <a:r>
              <a:rPr lang="cs-CZ" sz="2800" i="1" dirty="0" smtClean="0">
                <a:solidFill>
                  <a:schemeClr val="accent2"/>
                </a:solidFill>
                <a:latin typeface="+mj-lt"/>
              </a:rPr>
              <a:t>x</a:t>
            </a:r>
            <a:r>
              <a:rPr lang="cs-CZ" sz="2800" dirty="0">
                <a:solidFill>
                  <a:schemeClr val="accent2"/>
                </a:solidFill>
                <a:latin typeface="+mj-lt"/>
              </a:rPr>
              <a:t>)</a:t>
            </a:r>
          </a:p>
        </p:txBody>
      </p:sp>
      <p:sp>
        <p:nvSpPr>
          <p:cNvPr id="4" name="TextBox 3"/>
          <p:cNvSpPr txBox="1"/>
          <p:nvPr/>
        </p:nvSpPr>
        <p:spPr>
          <a:xfrm>
            <a:off x="494797" y="971436"/>
            <a:ext cx="3054041" cy="461665"/>
          </a:xfrm>
          <a:prstGeom prst="rect">
            <a:avLst/>
          </a:prstGeom>
          <a:noFill/>
        </p:spPr>
        <p:txBody>
          <a:bodyPr wrap="none" rtlCol="0">
            <a:spAutoFit/>
          </a:bodyPr>
          <a:lstStyle/>
          <a:p>
            <a:r>
              <a:rPr lang="en-US" sz="2400" dirty="0" smtClean="0">
                <a:solidFill>
                  <a:schemeClr val="accent1"/>
                </a:solidFill>
                <a:latin typeface="+mj-lt"/>
              </a:rPr>
              <a:t>[</a:t>
            </a:r>
            <a:r>
              <a:rPr lang="cs-CZ" sz="2400" dirty="0" err="1" smtClean="0">
                <a:solidFill>
                  <a:schemeClr val="accent1"/>
                </a:solidFill>
                <a:latin typeface="+mj-lt"/>
              </a:rPr>
              <a:t>Veach</a:t>
            </a:r>
            <a:r>
              <a:rPr lang="cs-CZ" sz="2400" dirty="0" smtClean="0">
                <a:solidFill>
                  <a:schemeClr val="accent1"/>
                </a:solidFill>
                <a:latin typeface="+mj-lt"/>
              </a:rPr>
              <a:t> </a:t>
            </a:r>
            <a:r>
              <a:rPr lang="en-US" sz="2400" dirty="0">
                <a:solidFill>
                  <a:schemeClr val="accent1"/>
                </a:solidFill>
                <a:latin typeface="+mj-lt"/>
              </a:rPr>
              <a:t>&amp; </a:t>
            </a:r>
            <a:r>
              <a:rPr lang="en-US" sz="2400" dirty="0" err="1">
                <a:solidFill>
                  <a:schemeClr val="accent1"/>
                </a:solidFill>
                <a:latin typeface="+mj-lt"/>
              </a:rPr>
              <a:t>Guibas</a:t>
            </a:r>
            <a:r>
              <a:rPr lang="en-US" sz="2400" dirty="0">
                <a:solidFill>
                  <a:schemeClr val="accent1"/>
                </a:solidFill>
                <a:latin typeface="+mj-lt"/>
              </a:rPr>
              <a:t>, </a:t>
            </a:r>
            <a:r>
              <a:rPr lang="en-US" sz="2400" dirty="0" smtClean="0">
                <a:solidFill>
                  <a:schemeClr val="accent1"/>
                </a:solidFill>
                <a:latin typeface="+mj-lt"/>
              </a:rPr>
              <a:t>95]</a:t>
            </a:r>
            <a:endParaRPr lang="cs-CZ" sz="2400" dirty="0">
              <a:solidFill>
                <a:schemeClr val="accent1"/>
              </a:solidFill>
              <a:latin typeface="+mj-lt"/>
            </a:endParaRPr>
          </a:p>
        </p:txBody>
      </p:sp>
      <p:grpSp>
        <p:nvGrpSpPr>
          <p:cNvPr id="2" name="Skupina 4"/>
          <p:cNvGrpSpPr/>
          <p:nvPr/>
        </p:nvGrpSpPr>
        <p:grpSpPr>
          <a:xfrm>
            <a:off x="2843808" y="1556792"/>
            <a:ext cx="3223492" cy="1008112"/>
            <a:chOff x="4139952" y="836712"/>
            <a:chExt cx="3223492" cy="1008112"/>
          </a:xfrm>
        </p:grpSpPr>
        <p:graphicFrame>
          <p:nvGraphicFramePr>
            <p:cNvPr id="16" name="Object 2"/>
            <p:cNvGraphicFramePr>
              <a:graphicFrameLocks noChangeAspect="1"/>
            </p:cNvGraphicFramePr>
            <p:nvPr/>
          </p:nvGraphicFramePr>
          <p:xfrm>
            <a:off x="4216698" y="909266"/>
            <a:ext cx="2976562" cy="863600"/>
          </p:xfrm>
          <a:graphic>
            <a:graphicData uri="http://schemas.openxmlformats.org/presentationml/2006/ole">
              <mc:AlternateContent xmlns:mc="http://schemas.openxmlformats.org/markup-compatibility/2006">
                <mc:Choice xmlns:v="urn:schemas-microsoft-com:vml" Requires="v">
                  <p:oleObj spid="_x0000_s186454" name="Rovnice" r:id="rId4" imgW="1485720" imgH="431640" progId="Equation.3">
                    <p:embed/>
                  </p:oleObj>
                </mc:Choice>
                <mc:Fallback>
                  <p:oleObj name="Rovnice" r:id="rId4" imgW="1485720" imgH="431640" progId="Equation.3">
                    <p:embed/>
                    <p:pic>
                      <p:nvPicPr>
                        <p:cNvPr id="0" name=""/>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4216698" y="909266"/>
                          <a:ext cx="2976562" cy="8636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sp>
          <p:nvSpPr>
            <p:cNvPr id="17" name="Obdélník 16"/>
            <p:cNvSpPr/>
            <p:nvPr/>
          </p:nvSpPr>
          <p:spPr>
            <a:xfrm>
              <a:off x="4139952" y="836712"/>
              <a:ext cx="3223492" cy="1008112"/>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ovéPole 18"/>
          <p:cNvSpPr txBox="1"/>
          <p:nvPr/>
        </p:nvSpPr>
        <p:spPr>
          <a:xfrm>
            <a:off x="755576" y="1628800"/>
            <a:ext cx="1890261" cy="830997"/>
          </a:xfrm>
          <a:prstGeom prst="rect">
            <a:avLst/>
          </a:prstGeom>
          <a:noFill/>
        </p:spPr>
        <p:txBody>
          <a:bodyPr wrap="none" rtlCol="0">
            <a:spAutoFit/>
          </a:bodyPr>
          <a:lstStyle/>
          <a:p>
            <a:r>
              <a:rPr lang="en-US" sz="2400" b="1" dirty="0" smtClean="0">
                <a:solidFill>
                  <a:schemeClr val="tx2"/>
                </a:solidFill>
                <a:latin typeface="+mn-lt"/>
              </a:rPr>
              <a:t>Combined </a:t>
            </a:r>
          </a:p>
          <a:p>
            <a:r>
              <a:rPr lang="en-US" sz="2400" b="1" dirty="0" smtClean="0">
                <a:solidFill>
                  <a:schemeClr val="tx2"/>
                </a:solidFill>
                <a:latin typeface="+mn-lt"/>
              </a:rPr>
              <a:t>estimator:</a:t>
            </a:r>
          </a:p>
        </p:txBody>
      </p:sp>
      <p:cxnSp>
        <p:nvCxnSpPr>
          <p:cNvPr id="33" name="Přímá spojovací čára 32"/>
          <p:cNvCxnSpPr/>
          <p:nvPr/>
        </p:nvCxnSpPr>
        <p:spPr>
          <a:xfrm flipV="1">
            <a:off x="7020272" y="3763120"/>
            <a:ext cx="0" cy="2520280"/>
          </a:xfrm>
          <a:prstGeom prst="line">
            <a:avLst/>
          </a:prstGeom>
          <a:ln w="38100">
            <a:solidFill>
              <a:srgbClr val="00B05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Rectangle 5"/>
          <p:cNvSpPr>
            <a:spLocks noChangeArrowheads="1"/>
          </p:cNvSpPr>
          <p:nvPr/>
        </p:nvSpPr>
        <p:spPr bwMode="auto">
          <a:xfrm>
            <a:off x="7020272" y="6022664"/>
            <a:ext cx="500138" cy="520655"/>
          </a:xfrm>
          <a:prstGeom prst="rect">
            <a:avLst/>
          </a:prstGeom>
          <a:noFill/>
          <a:ln w="12700">
            <a:noFill/>
            <a:miter lim="800000"/>
            <a:headEnd/>
            <a:tailEnd/>
          </a:ln>
        </p:spPr>
        <p:txBody>
          <a:bodyPr wrap="none" lIns="90488" tIns="44450" rIns="90488" bIns="44450">
            <a:spAutoFit/>
          </a:bodyPr>
          <a:lstStyle/>
          <a:p>
            <a:r>
              <a:rPr lang="en-US" sz="2800" i="1" dirty="0" err="1" smtClean="0">
                <a:latin typeface="+mj-lt"/>
              </a:rPr>
              <a:t>x</a:t>
            </a:r>
            <a:r>
              <a:rPr lang="en-US" sz="2800" i="1" baseline="-25000" dirty="0" err="1" smtClean="0">
                <a:latin typeface="+mj-lt"/>
              </a:rPr>
              <a:t>a</a:t>
            </a:r>
            <a:endParaRPr lang="cs-CZ" sz="2800" dirty="0">
              <a:latin typeface="+mj-lt"/>
            </a:endParaRPr>
          </a:p>
        </p:txBody>
      </p:sp>
      <p:sp>
        <p:nvSpPr>
          <p:cNvPr id="20" name="Zástupný symbol pro zápatí 19"/>
          <p:cNvSpPr>
            <a:spLocks noGrp="1"/>
          </p:cNvSpPr>
          <p:nvPr>
            <p:ph type="ftr" sz="quarter" idx="11"/>
          </p:nvPr>
        </p:nvSpPr>
        <p:spPr/>
        <p:txBody>
          <a:bodyPr/>
          <a:lstStyle/>
          <a:p>
            <a:pPr>
              <a:defRPr/>
            </a:pPr>
            <a:r>
              <a:rPr lang="en-US" altLang="en-US" smtClean="0"/>
              <a:t>Jaroslav Křivánek – Light Transport Simulation with Vertex Connection and Merging</a:t>
            </a:r>
            <a:endParaRPr lang="en-US" altLang="en-US" dirty="0"/>
          </a:p>
        </p:txBody>
      </p:sp>
    </p:spTree>
    <p:extLst>
      <p:ext uri="{BB962C8B-B14F-4D97-AF65-F5344CB8AC3E}">
        <p14:creationId xmlns:p14="http://schemas.microsoft.com/office/powerpoint/2010/main" val="160582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Bidirectional path tracing</a:t>
            </a:r>
            <a:endParaRPr lang="en-US" dirty="0"/>
          </a:p>
        </p:txBody>
      </p:sp>
      <p:sp>
        <p:nvSpPr>
          <p:cNvPr id="3" name="Zástupný symbol pro obsah 2"/>
          <p:cNvSpPr>
            <a:spLocks noGrp="1"/>
          </p:cNvSpPr>
          <p:nvPr>
            <p:ph idx="1"/>
          </p:nvPr>
        </p:nvSpPr>
        <p:spPr/>
        <p:txBody>
          <a:bodyPr/>
          <a:lstStyle/>
          <a:p>
            <a:endParaRPr lang="en-US" dirty="0" smtClean="0"/>
          </a:p>
          <a:p>
            <a:r>
              <a:rPr lang="en-US" dirty="0" smtClean="0"/>
              <a:t>Use </a:t>
            </a:r>
            <a:r>
              <a:rPr lang="en-US" b="1" dirty="0" smtClean="0"/>
              <a:t>all </a:t>
            </a:r>
            <a:r>
              <a:rPr lang="en-US" dirty="0" smtClean="0"/>
              <a:t>of the above sampling techniques</a:t>
            </a:r>
          </a:p>
          <a:p>
            <a:endParaRPr lang="en-US" dirty="0" smtClean="0"/>
          </a:p>
          <a:p>
            <a:r>
              <a:rPr lang="en-US" dirty="0" smtClean="0"/>
              <a:t>Combine using </a:t>
            </a:r>
            <a:r>
              <a:rPr lang="en-US" b="1" dirty="0" smtClean="0"/>
              <a:t>Multiple Importance Sampling</a:t>
            </a:r>
          </a:p>
        </p:txBody>
      </p:sp>
      <p:sp>
        <p:nvSpPr>
          <p:cNvPr id="5" name="Zástupný symbol pro číslo snímku 4"/>
          <p:cNvSpPr>
            <a:spLocks noGrp="1"/>
          </p:cNvSpPr>
          <p:nvPr>
            <p:ph type="sldNum" sz="quarter" idx="12"/>
          </p:nvPr>
        </p:nvSpPr>
        <p:spPr/>
        <p:txBody>
          <a:bodyPr/>
          <a:lstStyle/>
          <a:p>
            <a:pPr>
              <a:defRPr/>
            </a:pPr>
            <a:fld id="{81494967-73EE-4A75-A827-47B02327E019}" type="slidenum">
              <a:rPr lang="en-US" altLang="en-US" smtClean="0"/>
              <a:pPr>
                <a:defRPr/>
              </a:pPr>
              <a:t>31</a:t>
            </a:fld>
            <a:endParaRPr lang="en-US" altLang="en-US"/>
          </a:p>
        </p:txBody>
      </p:sp>
      <p:sp>
        <p:nvSpPr>
          <p:cNvPr id="6" name="Zástupný symbol pro zápatí 5"/>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100552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Naive</a:t>
            </a:r>
            <a:r>
              <a:rPr lang="cs-CZ" dirty="0" smtClean="0"/>
              <a:t> </a:t>
            </a:r>
            <a:r>
              <a:rPr lang="en-US" dirty="0" smtClean="0"/>
              <a:t>BPT implementation</a:t>
            </a:r>
            <a:endParaRPr lang="en-US" dirty="0"/>
          </a:p>
        </p:txBody>
      </p:sp>
      <p:sp>
        <p:nvSpPr>
          <p:cNvPr id="6" name="Sun 11"/>
          <p:cNvSpPr/>
          <p:nvPr/>
        </p:nvSpPr>
        <p:spPr>
          <a:xfrm rot="1134788">
            <a:off x="7442614" y="216150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pic>
        <p:nvPicPr>
          <p:cNvPr id="17"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685438" y="3468406"/>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28" name="Straight Arrow Connector 12"/>
          <p:cNvCxnSpPr>
            <a:stCxn id="34" idx="2"/>
            <a:endCxn id="35" idx="6"/>
          </p:cNvCxnSpPr>
          <p:nvPr/>
        </p:nvCxnSpPr>
        <p:spPr>
          <a:xfrm flipH="1">
            <a:off x="3597544" y="5020082"/>
            <a:ext cx="2534090" cy="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13"/>
          <p:cNvCxnSpPr>
            <a:stCxn id="35" idx="1"/>
            <a:endCxn id="30" idx="5"/>
          </p:cNvCxnSpPr>
          <p:nvPr/>
        </p:nvCxnSpPr>
        <p:spPr>
          <a:xfrm flipH="1" flipV="1">
            <a:off x="1850284" y="4346036"/>
            <a:ext cx="1636122" cy="628012"/>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27"/>
          <p:cNvCxnSpPr>
            <a:stCxn id="32" idx="2"/>
          </p:cNvCxnSpPr>
          <p:nvPr/>
        </p:nvCxnSpPr>
        <p:spPr>
          <a:xfrm flipH="1">
            <a:off x="5195530" y="2427794"/>
            <a:ext cx="2088232" cy="6906"/>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32" name="Oval 28"/>
          <p:cNvSpPr/>
          <p:nvPr/>
        </p:nvSpPr>
        <p:spPr>
          <a:xfrm>
            <a:off x="7283762"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72" name="Straight Arrow Connector 9"/>
          <p:cNvCxnSpPr>
            <a:endCxn id="34" idx="0"/>
          </p:cNvCxnSpPr>
          <p:nvPr/>
        </p:nvCxnSpPr>
        <p:spPr>
          <a:xfrm>
            <a:off x="5148064" y="2506707"/>
            <a:ext cx="104867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0" name="Oval 14"/>
          <p:cNvSpPr/>
          <p:nvPr/>
        </p:nvSpPr>
        <p:spPr>
          <a:xfrm>
            <a:off x="1739146" y="423490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90" name="Volný tvar 89"/>
          <p:cNvSpPr/>
          <p:nvPr/>
        </p:nvSpPr>
        <p:spPr>
          <a:xfrm>
            <a:off x="1828696" y="2461724"/>
            <a:ext cx="5413105" cy="2595707"/>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650637 w 5593404"/>
              <a:gd name="connsiteY5" fmla="*/ 963988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218589 w 5593404"/>
              <a:gd name="connsiteY4" fmla="*/ 603948 h 3112851"/>
              <a:gd name="connsiteX0" fmla="*/ 0 w 5593404"/>
              <a:gd name="connsiteY0" fmla="*/ 553644 h 2508903"/>
              <a:gd name="connsiteX1" fmla="*/ 3472774 w 5593404"/>
              <a:gd name="connsiteY1" fmla="*/ 2508903 h 2508903"/>
              <a:gd name="connsiteX2" fmla="*/ 5593404 w 5593404"/>
              <a:gd name="connsiteY2" fmla="*/ 699559 h 2508903"/>
              <a:gd name="connsiteX3" fmla="*/ 4650637 w 5593404"/>
              <a:gd name="connsiteY3" fmla="*/ 288032 h 2508903"/>
              <a:gd name="connsiteX4" fmla="*/ 4218589 w 5593404"/>
              <a:gd name="connsiteY4" fmla="*/ 0 h 2508903"/>
              <a:gd name="connsiteX0" fmla="*/ 0 w 5593404"/>
              <a:gd name="connsiteY0" fmla="*/ 265612 h 2220871"/>
              <a:gd name="connsiteX1" fmla="*/ 3472774 w 5593404"/>
              <a:gd name="connsiteY1" fmla="*/ 2220871 h 2220871"/>
              <a:gd name="connsiteX2" fmla="*/ 5593404 w 5593404"/>
              <a:gd name="connsiteY2" fmla="*/ 411527 h 2220871"/>
              <a:gd name="connsiteX3" fmla="*/ 4650637 w 5593404"/>
              <a:gd name="connsiteY3" fmla="*/ 0 h 2220871"/>
              <a:gd name="connsiteX0" fmla="*/ 0 w 5736254"/>
              <a:gd name="connsiteY0" fmla="*/ 265612 h 2220871"/>
              <a:gd name="connsiteX1" fmla="*/ 3472774 w 5736254"/>
              <a:gd name="connsiteY1" fmla="*/ 2220871 h 2220871"/>
              <a:gd name="connsiteX2" fmla="*/ 5736254 w 5736254"/>
              <a:gd name="connsiteY2" fmla="*/ 984393 h 2220871"/>
              <a:gd name="connsiteX3" fmla="*/ 4650637 w 5736254"/>
              <a:gd name="connsiteY3" fmla="*/ 0 h 2220871"/>
              <a:gd name="connsiteX0" fmla="*/ 0 w 5736254"/>
              <a:gd name="connsiteY0" fmla="*/ 265612 h 2172232"/>
              <a:gd name="connsiteX1" fmla="*/ 3949429 w 5736254"/>
              <a:gd name="connsiteY1" fmla="*/ 2172232 h 2172232"/>
              <a:gd name="connsiteX2" fmla="*/ 5736254 w 5736254"/>
              <a:gd name="connsiteY2" fmla="*/ 984393 h 2172232"/>
              <a:gd name="connsiteX3" fmla="*/ 4650637 w 5736254"/>
              <a:gd name="connsiteY3" fmla="*/ 0 h 2172232"/>
              <a:gd name="connsiteX0" fmla="*/ 0 w 3051420"/>
              <a:gd name="connsiteY0" fmla="*/ 1423203 h 2172232"/>
              <a:gd name="connsiteX1" fmla="*/ 1264595 w 3051420"/>
              <a:gd name="connsiteY1" fmla="*/ 2172232 h 2172232"/>
              <a:gd name="connsiteX2" fmla="*/ 3051420 w 3051420"/>
              <a:gd name="connsiteY2" fmla="*/ 984393 h 2172232"/>
              <a:gd name="connsiteX3" fmla="*/ 1965803 w 3051420"/>
              <a:gd name="connsiteY3" fmla="*/ 0 h 2172232"/>
              <a:gd name="connsiteX0" fmla="*/ 0 w 3051420"/>
              <a:gd name="connsiteY0" fmla="*/ 1444177 h 2193206"/>
              <a:gd name="connsiteX1" fmla="*/ 1264595 w 3051420"/>
              <a:gd name="connsiteY1" fmla="*/ 2193206 h 2193206"/>
              <a:gd name="connsiteX2" fmla="*/ 3051420 w 3051420"/>
              <a:gd name="connsiteY2" fmla="*/ 1005367 h 2193206"/>
              <a:gd name="connsiteX3" fmla="*/ 1922354 w 3051420"/>
              <a:gd name="connsiteY3" fmla="*/ 0 h 2193206"/>
              <a:gd name="connsiteX0" fmla="*/ 0 w 3051420"/>
              <a:gd name="connsiteY0" fmla="*/ 1377686 h 2126715"/>
              <a:gd name="connsiteX1" fmla="*/ 1264595 w 3051420"/>
              <a:gd name="connsiteY1" fmla="*/ 2126715 h 2126715"/>
              <a:gd name="connsiteX2" fmla="*/ 3051420 w 3051420"/>
              <a:gd name="connsiteY2" fmla="*/ 938876 h 2126715"/>
              <a:gd name="connsiteX3" fmla="*/ 1998621 w 3051420"/>
              <a:gd name="connsiteY3" fmla="*/ 0 h 2126715"/>
              <a:gd name="connsiteX0" fmla="*/ 0 w 3051420"/>
              <a:gd name="connsiteY0" fmla="*/ 1377686 h 2108256"/>
              <a:gd name="connsiteX1" fmla="*/ 1265365 w 3051420"/>
              <a:gd name="connsiteY1" fmla="*/ 2108256 h 2108256"/>
              <a:gd name="connsiteX2" fmla="*/ 3051420 w 3051420"/>
              <a:gd name="connsiteY2" fmla="*/ 938876 h 2108256"/>
              <a:gd name="connsiteX3" fmla="*/ 1998621 w 3051420"/>
              <a:gd name="connsiteY3" fmla="*/ 0 h 2108256"/>
              <a:gd name="connsiteX0" fmla="*/ 0 w 3051420"/>
              <a:gd name="connsiteY0" fmla="*/ 1377686 h 2112231"/>
              <a:gd name="connsiteX1" fmla="*/ 1253438 w 3051420"/>
              <a:gd name="connsiteY1" fmla="*/ 2112231 h 2112231"/>
              <a:gd name="connsiteX2" fmla="*/ 3051420 w 3051420"/>
              <a:gd name="connsiteY2" fmla="*/ 938876 h 2112231"/>
              <a:gd name="connsiteX3" fmla="*/ 1998621 w 3051420"/>
              <a:gd name="connsiteY3" fmla="*/ 0 h 2112231"/>
              <a:gd name="connsiteX0" fmla="*/ 0 w 2948053"/>
              <a:gd name="connsiteY0" fmla="*/ 1433345 h 2112231"/>
              <a:gd name="connsiteX1" fmla="*/ 1150071 w 2948053"/>
              <a:gd name="connsiteY1" fmla="*/ 2112231 h 2112231"/>
              <a:gd name="connsiteX2" fmla="*/ 2948053 w 2948053"/>
              <a:gd name="connsiteY2" fmla="*/ 938876 h 2112231"/>
              <a:gd name="connsiteX3" fmla="*/ 1895254 w 2948053"/>
              <a:gd name="connsiteY3" fmla="*/ 0 h 2112231"/>
              <a:gd name="connsiteX0" fmla="*/ 5837 w 2953890"/>
              <a:gd name="connsiteY0" fmla="*/ 1433345 h 2112231"/>
              <a:gd name="connsiteX1" fmla="*/ 0 w 2953890"/>
              <a:gd name="connsiteY1" fmla="*/ 1436306 h 2112231"/>
              <a:gd name="connsiteX2" fmla="*/ 1155908 w 2953890"/>
              <a:gd name="connsiteY2" fmla="*/ 2112231 h 2112231"/>
              <a:gd name="connsiteX3" fmla="*/ 2953890 w 2953890"/>
              <a:gd name="connsiteY3" fmla="*/ 938876 h 2112231"/>
              <a:gd name="connsiteX4" fmla="*/ 1901091 w 2953890"/>
              <a:gd name="connsiteY4" fmla="*/ 0 h 2112231"/>
              <a:gd name="connsiteX0" fmla="*/ 5837 w 2953890"/>
              <a:gd name="connsiteY0" fmla="*/ 2054926 h 2733812"/>
              <a:gd name="connsiteX1" fmla="*/ 0 w 2953890"/>
              <a:gd name="connsiteY1" fmla="*/ 2057887 h 2733812"/>
              <a:gd name="connsiteX2" fmla="*/ 1155908 w 2953890"/>
              <a:gd name="connsiteY2" fmla="*/ 2733812 h 2733812"/>
              <a:gd name="connsiteX3" fmla="*/ 2953890 w 2953890"/>
              <a:gd name="connsiteY3" fmla="*/ 1560457 h 2733812"/>
              <a:gd name="connsiteX4" fmla="*/ 68073 w 2953890"/>
              <a:gd name="connsiteY4" fmla="*/ 0 h 2733812"/>
              <a:gd name="connsiteX0" fmla="*/ 5837 w 1155908"/>
              <a:gd name="connsiteY0" fmla="*/ 2054926 h 2733812"/>
              <a:gd name="connsiteX1" fmla="*/ 0 w 1155908"/>
              <a:gd name="connsiteY1" fmla="*/ 2057887 h 2733812"/>
              <a:gd name="connsiteX2" fmla="*/ 1155908 w 1155908"/>
              <a:gd name="connsiteY2" fmla="*/ 2733812 h 2733812"/>
              <a:gd name="connsiteX3" fmla="*/ 1076185 w 1155908"/>
              <a:gd name="connsiteY3" fmla="*/ 2376264 h 2733812"/>
              <a:gd name="connsiteX4" fmla="*/ 68073 w 1155908"/>
              <a:gd name="connsiteY4" fmla="*/ 0 h 2733812"/>
              <a:gd name="connsiteX0" fmla="*/ 1665956 w 2736304"/>
              <a:gd name="connsiteY0" fmla="*/ 2054926 h 2592288"/>
              <a:gd name="connsiteX1" fmla="*/ 1660119 w 2736304"/>
              <a:gd name="connsiteY1" fmla="*/ 2057887 h 2592288"/>
              <a:gd name="connsiteX2" fmla="*/ 0 w 2736304"/>
              <a:gd name="connsiteY2" fmla="*/ 2592288 h 2592288"/>
              <a:gd name="connsiteX3" fmla="*/ 2736304 w 2736304"/>
              <a:gd name="connsiteY3" fmla="*/ 2376264 h 2592288"/>
              <a:gd name="connsiteX4" fmla="*/ 1728192 w 2736304"/>
              <a:gd name="connsiteY4" fmla="*/ 0 h 2592288"/>
              <a:gd name="connsiteX0" fmla="*/ 1665956 w 2808313"/>
              <a:gd name="connsiteY0" fmla="*/ 2054926 h 2592288"/>
              <a:gd name="connsiteX1" fmla="*/ 1660119 w 2808313"/>
              <a:gd name="connsiteY1" fmla="*/ 2057887 h 2592288"/>
              <a:gd name="connsiteX2" fmla="*/ 0 w 2808313"/>
              <a:gd name="connsiteY2" fmla="*/ 2592288 h 2592288"/>
              <a:gd name="connsiteX3" fmla="*/ 2808313 w 2808313"/>
              <a:gd name="connsiteY3" fmla="*/ 2592288 h 2592288"/>
              <a:gd name="connsiteX4" fmla="*/ 1728192 w 2808313"/>
              <a:gd name="connsiteY4" fmla="*/ 0 h 2592288"/>
              <a:gd name="connsiteX0" fmla="*/ 2098003 w 3240360"/>
              <a:gd name="connsiteY0" fmla="*/ 2054926 h 2592288"/>
              <a:gd name="connsiteX1" fmla="*/ 0 w 3240360"/>
              <a:gd name="connsiteY1" fmla="*/ 1656184 h 2592288"/>
              <a:gd name="connsiteX2" fmla="*/ 432047 w 3240360"/>
              <a:gd name="connsiteY2" fmla="*/ 2592288 h 2592288"/>
              <a:gd name="connsiteX3" fmla="*/ 3240360 w 3240360"/>
              <a:gd name="connsiteY3" fmla="*/ 2592288 h 2592288"/>
              <a:gd name="connsiteX4" fmla="*/ 2160239 w 3240360"/>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52128 w 4392488"/>
              <a:gd name="connsiteY0" fmla="*/ 1656184 h 2592288"/>
              <a:gd name="connsiteX1" fmla="*/ 0 w 4392488"/>
              <a:gd name="connsiteY1" fmla="*/ 2016224 h 2592288"/>
              <a:gd name="connsiteX2" fmla="*/ 1584175 w 4392488"/>
              <a:gd name="connsiteY2" fmla="*/ 2592288 h 2592288"/>
              <a:gd name="connsiteX3" fmla="*/ 4392488 w 4392488"/>
              <a:gd name="connsiteY3" fmla="*/ 2592288 h 2592288"/>
              <a:gd name="connsiteX4" fmla="*/ 3312367 w 4392488"/>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296144 w 4536504"/>
              <a:gd name="connsiteY0" fmla="*/ 1656184 h 2592288"/>
              <a:gd name="connsiteX1" fmla="*/ 0 w 4536504"/>
              <a:gd name="connsiteY1" fmla="*/ 2448272 h 2592288"/>
              <a:gd name="connsiteX2" fmla="*/ 1728191 w 4536504"/>
              <a:gd name="connsiteY2" fmla="*/ 2592288 h 2592288"/>
              <a:gd name="connsiteX3" fmla="*/ 4536504 w 4536504"/>
              <a:gd name="connsiteY3" fmla="*/ 2592288 h 2592288"/>
              <a:gd name="connsiteX4" fmla="*/ 3456383 w 4536504"/>
              <a:gd name="connsiteY4" fmla="*/ 0 h 2592288"/>
              <a:gd name="connsiteX0" fmla="*/ 1224136 w 4464496"/>
              <a:gd name="connsiteY0" fmla="*/ 1656184 h 2592288"/>
              <a:gd name="connsiteX1" fmla="*/ 0 w 4464496"/>
              <a:gd name="connsiteY1" fmla="*/ 1872208 h 2592288"/>
              <a:gd name="connsiteX2" fmla="*/ 1656183 w 4464496"/>
              <a:gd name="connsiteY2" fmla="*/ 2592288 h 2592288"/>
              <a:gd name="connsiteX3" fmla="*/ 4464496 w 4464496"/>
              <a:gd name="connsiteY3" fmla="*/ 2592288 h 2592288"/>
              <a:gd name="connsiteX4" fmla="*/ 3384375 w 4464496"/>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86926 w 4427286"/>
              <a:gd name="connsiteY0" fmla="*/ 1656184 h 2592288"/>
              <a:gd name="connsiteX1" fmla="*/ 0 w 4427286"/>
              <a:gd name="connsiteY1" fmla="*/ 2545251 h 2592288"/>
              <a:gd name="connsiteX2" fmla="*/ 1618973 w 4427286"/>
              <a:gd name="connsiteY2" fmla="*/ 2592288 h 2592288"/>
              <a:gd name="connsiteX3" fmla="*/ 4427286 w 4427286"/>
              <a:gd name="connsiteY3" fmla="*/ 2592288 h 2592288"/>
              <a:gd name="connsiteX4" fmla="*/ 3347165 w 4427286"/>
              <a:gd name="connsiteY4" fmla="*/ 0 h 2592288"/>
              <a:gd name="connsiteX0" fmla="*/ 1186926 w 4427286"/>
              <a:gd name="connsiteY0" fmla="*/ 1656184 h 2664296"/>
              <a:gd name="connsiteX1" fmla="*/ 0 w 4427286"/>
              <a:gd name="connsiteY1" fmla="*/ 2545251 h 2664296"/>
              <a:gd name="connsiteX2" fmla="*/ 1618973 w 4427286"/>
              <a:gd name="connsiteY2" fmla="*/ 2592288 h 2664296"/>
              <a:gd name="connsiteX3" fmla="*/ 4427286 w 4427286"/>
              <a:gd name="connsiteY3" fmla="*/ 2664296 h 2664296"/>
              <a:gd name="connsiteX4" fmla="*/ 3347165 w 4427286"/>
              <a:gd name="connsiteY4" fmla="*/ 0 h 2664296"/>
              <a:gd name="connsiteX0" fmla="*/ 1186926 w 4320714"/>
              <a:gd name="connsiteY0" fmla="*/ 1656184 h 2592288"/>
              <a:gd name="connsiteX1" fmla="*/ 0 w 4320714"/>
              <a:gd name="connsiteY1" fmla="*/ 2545251 h 2592288"/>
              <a:gd name="connsiteX2" fmla="*/ 1618973 w 4320714"/>
              <a:gd name="connsiteY2" fmla="*/ 2592288 h 2592288"/>
              <a:gd name="connsiteX3" fmla="*/ 4320714 w 4320714"/>
              <a:gd name="connsiteY3" fmla="*/ 2562795 h 2592288"/>
              <a:gd name="connsiteX4" fmla="*/ 3347165 w 4320714"/>
              <a:gd name="connsiteY4" fmla="*/ 0 h 2592288"/>
              <a:gd name="connsiteX0" fmla="*/ 1186926 w 4320714"/>
              <a:gd name="connsiteY0" fmla="*/ 1656184 h 2562795"/>
              <a:gd name="connsiteX1" fmla="*/ 0 w 4320714"/>
              <a:gd name="connsiteY1" fmla="*/ 2545251 h 2562795"/>
              <a:gd name="connsiteX2" fmla="*/ 1555363 w 4320714"/>
              <a:gd name="connsiteY2" fmla="*/ 2536629 h 2562795"/>
              <a:gd name="connsiteX3" fmla="*/ 4320714 w 4320714"/>
              <a:gd name="connsiteY3" fmla="*/ 2562795 h 2562795"/>
              <a:gd name="connsiteX4" fmla="*/ 3347165 w 4320714"/>
              <a:gd name="connsiteY4" fmla="*/ 0 h 2562795"/>
              <a:gd name="connsiteX0" fmla="*/ 1186926 w 4320714"/>
              <a:gd name="connsiteY0" fmla="*/ 1656184 h 2562795"/>
              <a:gd name="connsiteX1" fmla="*/ 0 w 4320714"/>
              <a:gd name="connsiteY1" fmla="*/ 2545251 h 2562795"/>
              <a:gd name="connsiteX2" fmla="*/ 1587189 w 4320714"/>
              <a:gd name="connsiteY2" fmla="*/ 2561963 h 2562795"/>
              <a:gd name="connsiteX3" fmla="*/ 4320714 w 4320714"/>
              <a:gd name="connsiteY3" fmla="*/ 2562795 h 2562795"/>
              <a:gd name="connsiteX4" fmla="*/ 3347165 w 4320714"/>
              <a:gd name="connsiteY4" fmla="*/ 0 h 2562795"/>
              <a:gd name="connsiteX0" fmla="*/ 1224136 w 4357924"/>
              <a:gd name="connsiteY0" fmla="*/ 1656184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216024 w 4357924"/>
              <a:gd name="connsiteY0" fmla="*/ 1584177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0 w 4141900"/>
              <a:gd name="connsiteY0" fmla="*/ 1584177 h 2562795"/>
              <a:gd name="connsiteX1" fmla="*/ 720080 w 4141900"/>
              <a:gd name="connsiteY1" fmla="*/ 1872209 h 2562795"/>
              <a:gd name="connsiteX2" fmla="*/ 1408375 w 4141900"/>
              <a:gd name="connsiteY2" fmla="*/ 2561963 h 2562795"/>
              <a:gd name="connsiteX3" fmla="*/ 4141900 w 4141900"/>
              <a:gd name="connsiteY3" fmla="*/ 2562795 h 2562795"/>
              <a:gd name="connsiteX4" fmla="*/ 3168351 w 4141900"/>
              <a:gd name="connsiteY4" fmla="*/ 0 h 2562795"/>
              <a:gd name="connsiteX0" fmla="*/ 0 w 4429932"/>
              <a:gd name="connsiteY0" fmla="*/ 1944217 h 2562795"/>
              <a:gd name="connsiteX1" fmla="*/ 1008112 w 4429932"/>
              <a:gd name="connsiteY1" fmla="*/ 1872209 h 2562795"/>
              <a:gd name="connsiteX2" fmla="*/ 1696407 w 4429932"/>
              <a:gd name="connsiteY2" fmla="*/ 2561963 h 2562795"/>
              <a:gd name="connsiteX3" fmla="*/ 4429932 w 4429932"/>
              <a:gd name="connsiteY3" fmla="*/ 2562795 h 2562795"/>
              <a:gd name="connsiteX4" fmla="*/ 3456383 w 4429932"/>
              <a:gd name="connsiteY4" fmla="*/ 0 h 2562795"/>
              <a:gd name="connsiteX0" fmla="*/ 0 w 4429932"/>
              <a:gd name="connsiteY0" fmla="*/ 1944217 h 2562795"/>
              <a:gd name="connsiteX1" fmla="*/ 1696407 w 4429932"/>
              <a:gd name="connsiteY1" fmla="*/ 2561963 h 2562795"/>
              <a:gd name="connsiteX2" fmla="*/ 4429932 w 4429932"/>
              <a:gd name="connsiteY2" fmla="*/ 2562795 h 2562795"/>
              <a:gd name="connsiteX3" fmla="*/ 3456383 w 4429932"/>
              <a:gd name="connsiteY3" fmla="*/ 0 h 2562795"/>
              <a:gd name="connsiteX0" fmla="*/ 0 w 4429932"/>
              <a:gd name="connsiteY0" fmla="*/ 1944216 h 2562794"/>
              <a:gd name="connsiteX1" fmla="*/ 1696407 w 4429932"/>
              <a:gd name="connsiteY1" fmla="*/ 2561962 h 2562794"/>
              <a:gd name="connsiteX2" fmla="*/ 4429932 w 4429932"/>
              <a:gd name="connsiteY2" fmla="*/ 2562794 h 2562794"/>
              <a:gd name="connsiteX3" fmla="*/ 3384376 w 4429932"/>
              <a:gd name="connsiteY3" fmla="*/ 0 h 2562794"/>
              <a:gd name="connsiteX0" fmla="*/ 0 w 4429932"/>
              <a:gd name="connsiteY0" fmla="*/ 2367046 h 2985624"/>
              <a:gd name="connsiteX1" fmla="*/ 1696407 w 4429932"/>
              <a:gd name="connsiteY1" fmla="*/ 2984792 h 2985624"/>
              <a:gd name="connsiteX2" fmla="*/ 4429932 w 4429932"/>
              <a:gd name="connsiteY2" fmla="*/ 2985624 h 2985624"/>
              <a:gd name="connsiteX3" fmla="*/ 3384376 w 4429932"/>
              <a:gd name="connsiteY3" fmla="*/ 422830 h 2985624"/>
              <a:gd name="connsiteX4" fmla="*/ 3379771 w 4429932"/>
              <a:gd name="connsiteY4" fmla="*/ 448642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1949594 h 2568172"/>
              <a:gd name="connsiteX1" fmla="*/ 1696407 w 4753487"/>
              <a:gd name="connsiteY1" fmla="*/ 2567340 h 2568172"/>
              <a:gd name="connsiteX2" fmla="*/ 4429932 w 4753487"/>
              <a:gd name="connsiteY2" fmla="*/ 2568172 h 2568172"/>
              <a:gd name="connsiteX3" fmla="*/ 3384376 w 4753487"/>
              <a:gd name="connsiteY3" fmla="*/ 5378 h 2568172"/>
              <a:gd name="connsiteX4" fmla="*/ 4752528 w 4753487"/>
              <a:gd name="connsiteY4" fmla="*/ 5377 h 2568172"/>
              <a:gd name="connsiteX0" fmla="*/ 0 w 4752528"/>
              <a:gd name="connsiteY0" fmla="*/ 1944217 h 2562795"/>
              <a:gd name="connsiteX1" fmla="*/ 1696407 w 4752528"/>
              <a:gd name="connsiteY1" fmla="*/ 2561963 h 2562795"/>
              <a:gd name="connsiteX2" fmla="*/ 4429932 w 4752528"/>
              <a:gd name="connsiteY2" fmla="*/ 2562795 h 2562795"/>
              <a:gd name="connsiteX3" fmla="*/ 4752528 w 4752528"/>
              <a:gd name="connsiteY3" fmla="*/ 0 h 2562795"/>
              <a:gd name="connsiteX0" fmla="*/ 0 w 5400600"/>
              <a:gd name="connsiteY0" fmla="*/ 1944217 h 2562795"/>
              <a:gd name="connsiteX1" fmla="*/ 1696407 w 5400600"/>
              <a:gd name="connsiteY1" fmla="*/ 2561963 h 2562795"/>
              <a:gd name="connsiteX2" fmla="*/ 4429932 w 5400600"/>
              <a:gd name="connsiteY2" fmla="*/ 2562795 h 2562795"/>
              <a:gd name="connsiteX3" fmla="*/ 5400600 w 5400600"/>
              <a:gd name="connsiteY3" fmla="*/ 0 h 2562795"/>
              <a:gd name="connsiteX0" fmla="*/ 0 w 5400600"/>
              <a:gd name="connsiteY0" fmla="*/ 1944217 h 2561963"/>
              <a:gd name="connsiteX1" fmla="*/ 1696407 w 5400600"/>
              <a:gd name="connsiteY1" fmla="*/ 2561963 h 2561963"/>
              <a:gd name="connsiteX2" fmla="*/ 3384376 w 5400600"/>
              <a:gd name="connsiteY2" fmla="*/ 0 h 2561963"/>
              <a:gd name="connsiteX3" fmla="*/ 5400600 w 5400600"/>
              <a:gd name="connsiteY3" fmla="*/ 0 h 2561963"/>
              <a:gd name="connsiteX0" fmla="*/ 0 w 5400600"/>
              <a:gd name="connsiteY0" fmla="*/ 1944217 h 2561963"/>
              <a:gd name="connsiteX1" fmla="*/ 1696407 w 5400600"/>
              <a:gd name="connsiteY1" fmla="*/ 2561963 h 2561963"/>
              <a:gd name="connsiteX2" fmla="*/ 4438600 w 5400600"/>
              <a:gd name="connsiteY2" fmla="*/ 2556438 h 2561963"/>
              <a:gd name="connsiteX3" fmla="*/ 3384376 w 5400600"/>
              <a:gd name="connsiteY3" fmla="*/ 0 h 2561963"/>
              <a:gd name="connsiteX4" fmla="*/ 5400600 w 5400600"/>
              <a:gd name="connsiteY4" fmla="*/ 0 h 2561963"/>
              <a:gd name="connsiteX0" fmla="*/ 0 w 5396276"/>
              <a:gd name="connsiteY0" fmla="*/ 1885520 h 2561963"/>
              <a:gd name="connsiteX1" fmla="*/ 1692083 w 5396276"/>
              <a:gd name="connsiteY1" fmla="*/ 2561963 h 2561963"/>
              <a:gd name="connsiteX2" fmla="*/ 4434276 w 5396276"/>
              <a:gd name="connsiteY2" fmla="*/ 2556438 h 2561963"/>
              <a:gd name="connsiteX3" fmla="*/ 3380052 w 5396276"/>
              <a:gd name="connsiteY3" fmla="*/ 0 h 2561963"/>
              <a:gd name="connsiteX4" fmla="*/ 5396276 w 5396276"/>
              <a:gd name="connsiteY4" fmla="*/ 0 h 2561963"/>
              <a:gd name="connsiteX0" fmla="*/ 0 w 5390666"/>
              <a:gd name="connsiteY0" fmla="*/ 1913569 h 2561963"/>
              <a:gd name="connsiteX1" fmla="*/ 1686473 w 5390666"/>
              <a:gd name="connsiteY1" fmla="*/ 2561963 h 2561963"/>
              <a:gd name="connsiteX2" fmla="*/ 4428666 w 5390666"/>
              <a:gd name="connsiteY2" fmla="*/ 2556438 h 2561963"/>
              <a:gd name="connsiteX3" fmla="*/ 3374442 w 5390666"/>
              <a:gd name="connsiteY3" fmla="*/ 0 h 2561963"/>
              <a:gd name="connsiteX4" fmla="*/ 5390666 w 5390666"/>
              <a:gd name="connsiteY4" fmla="*/ 0 h 2561963"/>
              <a:gd name="connsiteX0" fmla="*/ 0 w 5390666"/>
              <a:gd name="connsiteY0" fmla="*/ 1913569 h 2567658"/>
              <a:gd name="connsiteX1" fmla="*/ 1686473 w 5390666"/>
              <a:gd name="connsiteY1" fmla="*/ 2561963 h 2567658"/>
              <a:gd name="connsiteX2" fmla="*/ 4467935 w 5390666"/>
              <a:gd name="connsiteY2" fmla="*/ 2567658 h 2567658"/>
              <a:gd name="connsiteX3" fmla="*/ 3374442 w 5390666"/>
              <a:gd name="connsiteY3" fmla="*/ 0 h 2567658"/>
              <a:gd name="connsiteX4" fmla="*/ 5390666 w 5390666"/>
              <a:gd name="connsiteY4" fmla="*/ 0 h 2567658"/>
              <a:gd name="connsiteX0" fmla="*/ 0 w 5390666"/>
              <a:gd name="connsiteY0" fmla="*/ 1913569 h 2567658"/>
              <a:gd name="connsiteX1" fmla="*/ 1686473 w 5390666"/>
              <a:gd name="connsiteY1" fmla="*/ 2561963 h 2567658"/>
              <a:gd name="connsiteX2" fmla="*/ 4439886 w 5390666"/>
              <a:gd name="connsiteY2" fmla="*/ 2567658 h 2567658"/>
              <a:gd name="connsiteX3" fmla="*/ 3374442 w 5390666"/>
              <a:gd name="connsiteY3" fmla="*/ 0 h 2567658"/>
              <a:gd name="connsiteX4" fmla="*/ 5390666 w 5390666"/>
              <a:gd name="connsiteY4" fmla="*/ 0 h 2567658"/>
              <a:gd name="connsiteX0" fmla="*/ 0 w 5390666"/>
              <a:gd name="connsiteY0" fmla="*/ 1929777 h 2583866"/>
              <a:gd name="connsiteX1" fmla="*/ 1686473 w 5390666"/>
              <a:gd name="connsiteY1" fmla="*/ 2578171 h 2583866"/>
              <a:gd name="connsiteX2" fmla="*/ 4439886 w 5390666"/>
              <a:gd name="connsiteY2" fmla="*/ 2583866 h 2583866"/>
              <a:gd name="connsiteX3" fmla="*/ 3332230 w 5390666"/>
              <a:gd name="connsiteY3" fmla="*/ 0 h 2583866"/>
              <a:gd name="connsiteX4" fmla="*/ 5390666 w 5390666"/>
              <a:gd name="connsiteY4" fmla="*/ 16208 h 2583866"/>
              <a:gd name="connsiteX0" fmla="*/ 0 w 5413105"/>
              <a:gd name="connsiteY0" fmla="*/ 1941618 h 2595707"/>
              <a:gd name="connsiteX1" fmla="*/ 1686473 w 5413105"/>
              <a:gd name="connsiteY1" fmla="*/ 2590012 h 2595707"/>
              <a:gd name="connsiteX2" fmla="*/ 4439886 w 5413105"/>
              <a:gd name="connsiteY2" fmla="*/ 2595707 h 2595707"/>
              <a:gd name="connsiteX3" fmla="*/ 3332230 w 5413105"/>
              <a:gd name="connsiteY3" fmla="*/ 11841 h 2595707"/>
              <a:gd name="connsiteX4" fmla="*/ 5413105 w 5413105"/>
              <a:gd name="connsiteY4" fmla="*/ 0 h 259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3105" h="2595707">
                <a:moveTo>
                  <a:pt x="0" y="1941618"/>
                </a:moveTo>
                <a:lnTo>
                  <a:pt x="1686473" y="2590012"/>
                </a:lnTo>
                <a:lnTo>
                  <a:pt x="4439886" y="2595707"/>
                </a:lnTo>
                <a:lnTo>
                  <a:pt x="3332230" y="11841"/>
                </a:lnTo>
                <a:lnTo>
                  <a:pt x="5413105" y="0"/>
                </a:lnTo>
              </a:path>
            </a:pathLst>
          </a:custGeom>
          <a:ln w="38100">
            <a:solidFill>
              <a:srgbClr val="FFC0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5" name="Oval 19"/>
          <p:cNvSpPr/>
          <p:nvPr/>
        </p:nvSpPr>
        <p:spPr>
          <a:xfrm>
            <a:off x="3467338"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4" name="Oval 18"/>
          <p:cNvSpPr/>
          <p:nvPr/>
        </p:nvSpPr>
        <p:spPr>
          <a:xfrm>
            <a:off x="6131634"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3" name="Oval 10"/>
          <p:cNvSpPr/>
          <p:nvPr/>
        </p:nvSpPr>
        <p:spPr>
          <a:xfrm>
            <a:off x="5051514"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2" name="Zástupný symbol pro číslo snímku 21"/>
          <p:cNvSpPr>
            <a:spLocks noGrp="1"/>
          </p:cNvSpPr>
          <p:nvPr>
            <p:ph type="sldNum" sz="quarter" idx="12"/>
          </p:nvPr>
        </p:nvSpPr>
        <p:spPr/>
        <p:txBody>
          <a:bodyPr/>
          <a:lstStyle/>
          <a:p>
            <a:pPr>
              <a:defRPr/>
            </a:pPr>
            <a:fld id="{81494967-73EE-4A75-A827-47B02327E019}" type="slidenum">
              <a:rPr lang="en-US" altLang="en-US" smtClean="0"/>
              <a:pPr>
                <a:defRPr/>
              </a:pPr>
              <a:t>32</a:t>
            </a:fld>
            <a:endParaRPr lang="en-US" altLang="en-US"/>
          </a:p>
        </p:txBody>
      </p:sp>
      <p:sp>
        <p:nvSpPr>
          <p:cNvPr id="23" name="Zástupný symbol pro zápatí 22"/>
          <p:cNvSpPr>
            <a:spLocks noGrp="1"/>
          </p:cNvSpPr>
          <p:nvPr>
            <p:ph type="ftr" sz="quarter" idx="11"/>
          </p:nvPr>
        </p:nvSpPr>
        <p:spPr/>
        <p:txBody>
          <a:bodyPr/>
          <a:lstStyle/>
          <a:p>
            <a:pPr>
              <a:defRPr/>
            </a:pPr>
            <a:r>
              <a:rPr lang="cs-CZ" altLang="en-US" smtClean="0"/>
              <a:t>Jaroslav Křivánek – Bidirectional Path Sampling Techniques</a:t>
            </a:r>
            <a:endParaRPr lang="en-US" altLang="en-US" dirty="0"/>
          </a:p>
        </p:txBody>
      </p:sp>
    </p:spTree>
    <p:extLst>
      <p:ext uri="{BB962C8B-B14F-4D97-AF65-F5344CB8AC3E}">
        <p14:creationId xmlns:p14="http://schemas.microsoft.com/office/powerpoint/2010/main" val="132921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barn(inVertical)">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animBg="1"/>
      <p:bldP spid="90" grpId="0" animBg="1"/>
      <p:bldP spid="35" grpId="0" animBg="1"/>
      <p:bldP spid="34"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MIS </a:t>
            </a:r>
            <a:r>
              <a:rPr lang="en-US" dirty="0"/>
              <a:t>w</a:t>
            </a:r>
            <a:r>
              <a:rPr lang="en-US" dirty="0" smtClean="0"/>
              <a:t>eight calculation</a:t>
            </a:r>
            <a:endParaRPr lang="cs-CZ" dirty="0"/>
          </a:p>
        </p:txBody>
      </p:sp>
      <p:sp>
        <p:nvSpPr>
          <p:cNvPr id="4" name="Zástupný symbol pro zápatí 3"/>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5" name="Zástupný symbol pro číslo snímku 4"/>
          <p:cNvSpPr>
            <a:spLocks noGrp="1"/>
          </p:cNvSpPr>
          <p:nvPr>
            <p:ph type="sldNum" sz="quarter" idx="12"/>
          </p:nvPr>
        </p:nvSpPr>
        <p:spPr/>
        <p:txBody>
          <a:bodyPr/>
          <a:lstStyle/>
          <a:p>
            <a:pPr>
              <a:defRPr/>
            </a:pPr>
            <a:fld id="{81494967-73EE-4A75-A827-47B02327E019}" type="slidenum">
              <a:rPr lang="en-US" altLang="en-US" smtClean="0"/>
              <a:pPr>
                <a:defRPr/>
              </a:pPr>
              <a:t>33</a:t>
            </a:fld>
            <a:endParaRPr lang="en-US" altLang="en-US"/>
          </a:p>
        </p:txBody>
      </p:sp>
      <p:grpSp>
        <p:nvGrpSpPr>
          <p:cNvPr id="18" name="Skupina 17"/>
          <p:cNvGrpSpPr/>
          <p:nvPr/>
        </p:nvGrpSpPr>
        <p:grpSpPr>
          <a:xfrm>
            <a:off x="685438" y="2161503"/>
            <a:ext cx="7400118" cy="2923681"/>
            <a:chOff x="685438" y="2161503"/>
            <a:chExt cx="7400118" cy="2923681"/>
          </a:xfrm>
        </p:grpSpPr>
        <p:sp>
          <p:nvSpPr>
            <p:cNvPr id="6" name="Sun 11"/>
            <p:cNvSpPr/>
            <p:nvPr/>
          </p:nvSpPr>
          <p:spPr>
            <a:xfrm rot="1134788">
              <a:off x="7442614" y="216150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pic>
          <p:nvPicPr>
            <p:cNvPr id="7"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685438" y="3468406"/>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8" name="Straight Arrow Connector 12"/>
            <p:cNvCxnSpPr>
              <a:stCxn id="16" idx="2"/>
              <a:endCxn id="15" idx="6"/>
            </p:cNvCxnSpPr>
            <p:nvPr/>
          </p:nvCxnSpPr>
          <p:spPr>
            <a:xfrm flipH="1">
              <a:off x="3597544" y="5020082"/>
              <a:ext cx="2534090" cy="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9" name="Straight Arrow Connector 13"/>
            <p:cNvCxnSpPr>
              <a:stCxn id="15" idx="1"/>
              <a:endCxn id="13" idx="5"/>
            </p:cNvCxnSpPr>
            <p:nvPr/>
          </p:nvCxnSpPr>
          <p:spPr>
            <a:xfrm flipH="1" flipV="1">
              <a:off x="1850284" y="4346036"/>
              <a:ext cx="1636122" cy="628012"/>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0" name="Straight Arrow Connector 27"/>
            <p:cNvCxnSpPr>
              <a:stCxn id="11" idx="2"/>
            </p:cNvCxnSpPr>
            <p:nvPr/>
          </p:nvCxnSpPr>
          <p:spPr>
            <a:xfrm flipH="1">
              <a:off x="5195530" y="2427794"/>
              <a:ext cx="2088232" cy="6906"/>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11" name="Oval 28"/>
            <p:cNvSpPr/>
            <p:nvPr/>
          </p:nvSpPr>
          <p:spPr>
            <a:xfrm>
              <a:off x="7283762"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12" name="Straight Arrow Connector 9"/>
            <p:cNvCxnSpPr>
              <a:endCxn id="16" idx="0"/>
            </p:cNvCxnSpPr>
            <p:nvPr/>
          </p:nvCxnSpPr>
          <p:spPr>
            <a:xfrm>
              <a:off x="5148064" y="2506707"/>
              <a:ext cx="104867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13" name="Oval 14"/>
            <p:cNvSpPr/>
            <p:nvPr/>
          </p:nvSpPr>
          <p:spPr>
            <a:xfrm>
              <a:off x="1739146" y="423490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4" name="Volný tvar 13"/>
            <p:cNvSpPr/>
            <p:nvPr/>
          </p:nvSpPr>
          <p:spPr>
            <a:xfrm>
              <a:off x="1828696" y="2461724"/>
              <a:ext cx="5413105" cy="2595707"/>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650637 w 5593404"/>
                <a:gd name="connsiteY5" fmla="*/ 963988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218589 w 5593404"/>
                <a:gd name="connsiteY4" fmla="*/ 603948 h 3112851"/>
                <a:gd name="connsiteX0" fmla="*/ 0 w 5593404"/>
                <a:gd name="connsiteY0" fmla="*/ 553644 h 2508903"/>
                <a:gd name="connsiteX1" fmla="*/ 3472774 w 5593404"/>
                <a:gd name="connsiteY1" fmla="*/ 2508903 h 2508903"/>
                <a:gd name="connsiteX2" fmla="*/ 5593404 w 5593404"/>
                <a:gd name="connsiteY2" fmla="*/ 699559 h 2508903"/>
                <a:gd name="connsiteX3" fmla="*/ 4650637 w 5593404"/>
                <a:gd name="connsiteY3" fmla="*/ 288032 h 2508903"/>
                <a:gd name="connsiteX4" fmla="*/ 4218589 w 5593404"/>
                <a:gd name="connsiteY4" fmla="*/ 0 h 2508903"/>
                <a:gd name="connsiteX0" fmla="*/ 0 w 5593404"/>
                <a:gd name="connsiteY0" fmla="*/ 265612 h 2220871"/>
                <a:gd name="connsiteX1" fmla="*/ 3472774 w 5593404"/>
                <a:gd name="connsiteY1" fmla="*/ 2220871 h 2220871"/>
                <a:gd name="connsiteX2" fmla="*/ 5593404 w 5593404"/>
                <a:gd name="connsiteY2" fmla="*/ 411527 h 2220871"/>
                <a:gd name="connsiteX3" fmla="*/ 4650637 w 5593404"/>
                <a:gd name="connsiteY3" fmla="*/ 0 h 2220871"/>
                <a:gd name="connsiteX0" fmla="*/ 0 w 5736254"/>
                <a:gd name="connsiteY0" fmla="*/ 265612 h 2220871"/>
                <a:gd name="connsiteX1" fmla="*/ 3472774 w 5736254"/>
                <a:gd name="connsiteY1" fmla="*/ 2220871 h 2220871"/>
                <a:gd name="connsiteX2" fmla="*/ 5736254 w 5736254"/>
                <a:gd name="connsiteY2" fmla="*/ 984393 h 2220871"/>
                <a:gd name="connsiteX3" fmla="*/ 4650637 w 5736254"/>
                <a:gd name="connsiteY3" fmla="*/ 0 h 2220871"/>
                <a:gd name="connsiteX0" fmla="*/ 0 w 5736254"/>
                <a:gd name="connsiteY0" fmla="*/ 265612 h 2172232"/>
                <a:gd name="connsiteX1" fmla="*/ 3949429 w 5736254"/>
                <a:gd name="connsiteY1" fmla="*/ 2172232 h 2172232"/>
                <a:gd name="connsiteX2" fmla="*/ 5736254 w 5736254"/>
                <a:gd name="connsiteY2" fmla="*/ 984393 h 2172232"/>
                <a:gd name="connsiteX3" fmla="*/ 4650637 w 5736254"/>
                <a:gd name="connsiteY3" fmla="*/ 0 h 2172232"/>
                <a:gd name="connsiteX0" fmla="*/ 0 w 3051420"/>
                <a:gd name="connsiteY0" fmla="*/ 1423203 h 2172232"/>
                <a:gd name="connsiteX1" fmla="*/ 1264595 w 3051420"/>
                <a:gd name="connsiteY1" fmla="*/ 2172232 h 2172232"/>
                <a:gd name="connsiteX2" fmla="*/ 3051420 w 3051420"/>
                <a:gd name="connsiteY2" fmla="*/ 984393 h 2172232"/>
                <a:gd name="connsiteX3" fmla="*/ 1965803 w 3051420"/>
                <a:gd name="connsiteY3" fmla="*/ 0 h 2172232"/>
                <a:gd name="connsiteX0" fmla="*/ 0 w 3051420"/>
                <a:gd name="connsiteY0" fmla="*/ 1444177 h 2193206"/>
                <a:gd name="connsiteX1" fmla="*/ 1264595 w 3051420"/>
                <a:gd name="connsiteY1" fmla="*/ 2193206 h 2193206"/>
                <a:gd name="connsiteX2" fmla="*/ 3051420 w 3051420"/>
                <a:gd name="connsiteY2" fmla="*/ 1005367 h 2193206"/>
                <a:gd name="connsiteX3" fmla="*/ 1922354 w 3051420"/>
                <a:gd name="connsiteY3" fmla="*/ 0 h 2193206"/>
                <a:gd name="connsiteX0" fmla="*/ 0 w 3051420"/>
                <a:gd name="connsiteY0" fmla="*/ 1377686 h 2126715"/>
                <a:gd name="connsiteX1" fmla="*/ 1264595 w 3051420"/>
                <a:gd name="connsiteY1" fmla="*/ 2126715 h 2126715"/>
                <a:gd name="connsiteX2" fmla="*/ 3051420 w 3051420"/>
                <a:gd name="connsiteY2" fmla="*/ 938876 h 2126715"/>
                <a:gd name="connsiteX3" fmla="*/ 1998621 w 3051420"/>
                <a:gd name="connsiteY3" fmla="*/ 0 h 2126715"/>
                <a:gd name="connsiteX0" fmla="*/ 0 w 3051420"/>
                <a:gd name="connsiteY0" fmla="*/ 1377686 h 2108256"/>
                <a:gd name="connsiteX1" fmla="*/ 1265365 w 3051420"/>
                <a:gd name="connsiteY1" fmla="*/ 2108256 h 2108256"/>
                <a:gd name="connsiteX2" fmla="*/ 3051420 w 3051420"/>
                <a:gd name="connsiteY2" fmla="*/ 938876 h 2108256"/>
                <a:gd name="connsiteX3" fmla="*/ 1998621 w 3051420"/>
                <a:gd name="connsiteY3" fmla="*/ 0 h 2108256"/>
                <a:gd name="connsiteX0" fmla="*/ 0 w 3051420"/>
                <a:gd name="connsiteY0" fmla="*/ 1377686 h 2112231"/>
                <a:gd name="connsiteX1" fmla="*/ 1253438 w 3051420"/>
                <a:gd name="connsiteY1" fmla="*/ 2112231 h 2112231"/>
                <a:gd name="connsiteX2" fmla="*/ 3051420 w 3051420"/>
                <a:gd name="connsiteY2" fmla="*/ 938876 h 2112231"/>
                <a:gd name="connsiteX3" fmla="*/ 1998621 w 3051420"/>
                <a:gd name="connsiteY3" fmla="*/ 0 h 2112231"/>
                <a:gd name="connsiteX0" fmla="*/ 0 w 2948053"/>
                <a:gd name="connsiteY0" fmla="*/ 1433345 h 2112231"/>
                <a:gd name="connsiteX1" fmla="*/ 1150071 w 2948053"/>
                <a:gd name="connsiteY1" fmla="*/ 2112231 h 2112231"/>
                <a:gd name="connsiteX2" fmla="*/ 2948053 w 2948053"/>
                <a:gd name="connsiteY2" fmla="*/ 938876 h 2112231"/>
                <a:gd name="connsiteX3" fmla="*/ 1895254 w 2948053"/>
                <a:gd name="connsiteY3" fmla="*/ 0 h 2112231"/>
                <a:gd name="connsiteX0" fmla="*/ 5837 w 2953890"/>
                <a:gd name="connsiteY0" fmla="*/ 1433345 h 2112231"/>
                <a:gd name="connsiteX1" fmla="*/ 0 w 2953890"/>
                <a:gd name="connsiteY1" fmla="*/ 1436306 h 2112231"/>
                <a:gd name="connsiteX2" fmla="*/ 1155908 w 2953890"/>
                <a:gd name="connsiteY2" fmla="*/ 2112231 h 2112231"/>
                <a:gd name="connsiteX3" fmla="*/ 2953890 w 2953890"/>
                <a:gd name="connsiteY3" fmla="*/ 938876 h 2112231"/>
                <a:gd name="connsiteX4" fmla="*/ 1901091 w 2953890"/>
                <a:gd name="connsiteY4" fmla="*/ 0 h 2112231"/>
                <a:gd name="connsiteX0" fmla="*/ 5837 w 2953890"/>
                <a:gd name="connsiteY0" fmla="*/ 2054926 h 2733812"/>
                <a:gd name="connsiteX1" fmla="*/ 0 w 2953890"/>
                <a:gd name="connsiteY1" fmla="*/ 2057887 h 2733812"/>
                <a:gd name="connsiteX2" fmla="*/ 1155908 w 2953890"/>
                <a:gd name="connsiteY2" fmla="*/ 2733812 h 2733812"/>
                <a:gd name="connsiteX3" fmla="*/ 2953890 w 2953890"/>
                <a:gd name="connsiteY3" fmla="*/ 1560457 h 2733812"/>
                <a:gd name="connsiteX4" fmla="*/ 68073 w 2953890"/>
                <a:gd name="connsiteY4" fmla="*/ 0 h 2733812"/>
                <a:gd name="connsiteX0" fmla="*/ 5837 w 1155908"/>
                <a:gd name="connsiteY0" fmla="*/ 2054926 h 2733812"/>
                <a:gd name="connsiteX1" fmla="*/ 0 w 1155908"/>
                <a:gd name="connsiteY1" fmla="*/ 2057887 h 2733812"/>
                <a:gd name="connsiteX2" fmla="*/ 1155908 w 1155908"/>
                <a:gd name="connsiteY2" fmla="*/ 2733812 h 2733812"/>
                <a:gd name="connsiteX3" fmla="*/ 1076185 w 1155908"/>
                <a:gd name="connsiteY3" fmla="*/ 2376264 h 2733812"/>
                <a:gd name="connsiteX4" fmla="*/ 68073 w 1155908"/>
                <a:gd name="connsiteY4" fmla="*/ 0 h 2733812"/>
                <a:gd name="connsiteX0" fmla="*/ 1665956 w 2736304"/>
                <a:gd name="connsiteY0" fmla="*/ 2054926 h 2592288"/>
                <a:gd name="connsiteX1" fmla="*/ 1660119 w 2736304"/>
                <a:gd name="connsiteY1" fmla="*/ 2057887 h 2592288"/>
                <a:gd name="connsiteX2" fmla="*/ 0 w 2736304"/>
                <a:gd name="connsiteY2" fmla="*/ 2592288 h 2592288"/>
                <a:gd name="connsiteX3" fmla="*/ 2736304 w 2736304"/>
                <a:gd name="connsiteY3" fmla="*/ 2376264 h 2592288"/>
                <a:gd name="connsiteX4" fmla="*/ 1728192 w 2736304"/>
                <a:gd name="connsiteY4" fmla="*/ 0 h 2592288"/>
                <a:gd name="connsiteX0" fmla="*/ 1665956 w 2808313"/>
                <a:gd name="connsiteY0" fmla="*/ 2054926 h 2592288"/>
                <a:gd name="connsiteX1" fmla="*/ 1660119 w 2808313"/>
                <a:gd name="connsiteY1" fmla="*/ 2057887 h 2592288"/>
                <a:gd name="connsiteX2" fmla="*/ 0 w 2808313"/>
                <a:gd name="connsiteY2" fmla="*/ 2592288 h 2592288"/>
                <a:gd name="connsiteX3" fmla="*/ 2808313 w 2808313"/>
                <a:gd name="connsiteY3" fmla="*/ 2592288 h 2592288"/>
                <a:gd name="connsiteX4" fmla="*/ 1728192 w 2808313"/>
                <a:gd name="connsiteY4" fmla="*/ 0 h 2592288"/>
                <a:gd name="connsiteX0" fmla="*/ 2098003 w 3240360"/>
                <a:gd name="connsiteY0" fmla="*/ 2054926 h 2592288"/>
                <a:gd name="connsiteX1" fmla="*/ 0 w 3240360"/>
                <a:gd name="connsiteY1" fmla="*/ 1656184 h 2592288"/>
                <a:gd name="connsiteX2" fmla="*/ 432047 w 3240360"/>
                <a:gd name="connsiteY2" fmla="*/ 2592288 h 2592288"/>
                <a:gd name="connsiteX3" fmla="*/ 3240360 w 3240360"/>
                <a:gd name="connsiteY3" fmla="*/ 2592288 h 2592288"/>
                <a:gd name="connsiteX4" fmla="*/ 2160239 w 3240360"/>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52128 w 4392488"/>
                <a:gd name="connsiteY0" fmla="*/ 1656184 h 2592288"/>
                <a:gd name="connsiteX1" fmla="*/ 0 w 4392488"/>
                <a:gd name="connsiteY1" fmla="*/ 2016224 h 2592288"/>
                <a:gd name="connsiteX2" fmla="*/ 1584175 w 4392488"/>
                <a:gd name="connsiteY2" fmla="*/ 2592288 h 2592288"/>
                <a:gd name="connsiteX3" fmla="*/ 4392488 w 4392488"/>
                <a:gd name="connsiteY3" fmla="*/ 2592288 h 2592288"/>
                <a:gd name="connsiteX4" fmla="*/ 3312367 w 4392488"/>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296144 w 4536504"/>
                <a:gd name="connsiteY0" fmla="*/ 1656184 h 2592288"/>
                <a:gd name="connsiteX1" fmla="*/ 0 w 4536504"/>
                <a:gd name="connsiteY1" fmla="*/ 2448272 h 2592288"/>
                <a:gd name="connsiteX2" fmla="*/ 1728191 w 4536504"/>
                <a:gd name="connsiteY2" fmla="*/ 2592288 h 2592288"/>
                <a:gd name="connsiteX3" fmla="*/ 4536504 w 4536504"/>
                <a:gd name="connsiteY3" fmla="*/ 2592288 h 2592288"/>
                <a:gd name="connsiteX4" fmla="*/ 3456383 w 4536504"/>
                <a:gd name="connsiteY4" fmla="*/ 0 h 2592288"/>
                <a:gd name="connsiteX0" fmla="*/ 1224136 w 4464496"/>
                <a:gd name="connsiteY0" fmla="*/ 1656184 h 2592288"/>
                <a:gd name="connsiteX1" fmla="*/ 0 w 4464496"/>
                <a:gd name="connsiteY1" fmla="*/ 1872208 h 2592288"/>
                <a:gd name="connsiteX2" fmla="*/ 1656183 w 4464496"/>
                <a:gd name="connsiteY2" fmla="*/ 2592288 h 2592288"/>
                <a:gd name="connsiteX3" fmla="*/ 4464496 w 4464496"/>
                <a:gd name="connsiteY3" fmla="*/ 2592288 h 2592288"/>
                <a:gd name="connsiteX4" fmla="*/ 3384375 w 4464496"/>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86926 w 4427286"/>
                <a:gd name="connsiteY0" fmla="*/ 1656184 h 2592288"/>
                <a:gd name="connsiteX1" fmla="*/ 0 w 4427286"/>
                <a:gd name="connsiteY1" fmla="*/ 2545251 h 2592288"/>
                <a:gd name="connsiteX2" fmla="*/ 1618973 w 4427286"/>
                <a:gd name="connsiteY2" fmla="*/ 2592288 h 2592288"/>
                <a:gd name="connsiteX3" fmla="*/ 4427286 w 4427286"/>
                <a:gd name="connsiteY3" fmla="*/ 2592288 h 2592288"/>
                <a:gd name="connsiteX4" fmla="*/ 3347165 w 4427286"/>
                <a:gd name="connsiteY4" fmla="*/ 0 h 2592288"/>
                <a:gd name="connsiteX0" fmla="*/ 1186926 w 4427286"/>
                <a:gd name="connsiteY0" fmla="*/ 1656184 h 2664296"/>
                <a:gd name="connsiteX1" fmla="*/ 0 w 4427286"/>
                <a:gd name="connsiteY1" fmla="*/ 2545251 h 2664296"/>
                <a:gd name="connsiteX2" fmla="*/ 1618973 w 4427286"/>
                <a:gd name="connsiteY2" fmla="*/ 2592288 h 2664296"/>
                <a:gd name="connsiteX3" fmla="*/ 4427286 w 4427286"/>
                <a:gd name="connsiteY3" fmla="*/ 2664296 h 2664296"/>
                <a:gd name="connsiteX4" fmla="*/ 3347165 w 4427286"/>
                <a:gd name="connsiteY4" fmla="*/ 0 h 2664296"/>
                <a:gd name="connsiteX0" fmla="*/ 1186926 w 4320714"/>
                <a:gd name="connsiteY0" fmla="*/ 1656184 h 2592288"/>
                <a:gd name="connsiteX1" fmla="*/ 0 w 4320714"/>
                <a:gd name="connsiteY1" fmla="*/ 2545251 h 2592288"/>
                <a:gd name="connsiteX2" fmla="*/ 1618973 w 4320714"/>
                <a:gd name="connsiteY2" fmla="*/ 2592288 h 2592288"/>
                <a:gd name="connsiteX3" fmla="*/ 4320714 w 4320714"/>
                <a:gd name="connsiteY3" fmla="*/ 2562795 h 2592288"/>
                <a:gd name="connsiteX4" fmla="*/ 3347165 w 4320714"/>
                <a:gd name="connsiteY4" fmla="*/ 0 h 2592288"/>
                <a:gd name="connsiteX0" fmla="*/ 1186926 w 4320714"/>
                <a:gd name="connsiteY0" fmla="*/ 1656184 h 2562795"/>
                <a:gd name="connsiteX1" fmla="*/ 0 w 4320714"/>
                <a:gd name="connsiteY1" fmla="*/ 2545251 h 2562795"/>
                <a:gd name="connsiteX2" fmla="*/ 1555363 w 4320714"/>
                <a:gd name="connsiteY2" fmla="*/ 2536629 h 2562795"/>
                <a:gd name="connsiteX3" fmla="*/ 4320714 w 4320714"/>
                <a:gd name="connsiteY3" fmla="*/ 2562795 h 2562795"/>
                <a:gd name="connsiteX4" fmla="*/ 3347165 w 4320714"/>
                <a:gd name="connsiteY4" fmla="*/ 0 h 2562795"/>
                <a:gd name="connsiteX0" fmla="*/ 1186926 w 4320714"/>
                <a:gd name="connsiteY0" fmla="*/ 1656184 h 2562795"/>
                <a:gd name="connsiteX1" fmla="*/ 0 w 4320714"/>
                <a:gd name="connsiteY1" fmla="*/ 2545251 h 2562795"/>
                <a:gd name="connsiteX2" fmla="*/ 1587189 w 4320714"/>
                <a:gd name="connsiteY2" fmla="*/ 2561963 h 2562795"/>
                <a:gd name="connsiteX3" fmla="*/ 4320714 w 4320714"/>
                <a:gd name="connsiteY3" fmla="*/ 2562795 h 2562795"/>
                <a:gd name="connsiteX4" fmla="*/ 3347165 w 4320714"/>
                <a:gd name="connsiteY4" fmla="*/ 0 h 2562795"/>
                <a:gd name="connsiteX0" fmla="*/ 1224136 w 4357924"/>
                <a:gd name="connsiteY0" fmla="*/ 1656184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216024 w 4357924"/>
                <a:gd name="connsiteY0" fmla="*/ 1584177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0 w 4141900"/>
                <a:gd name="connsiteY0" fmla="*/ 1584177 h 2562795"/>
                <a:gd name="connsiteX1" fmla="*/ 720080 w 4141900"/>
                <a:gd name="connsiteY1" fmla="*/ 1872209 h 2562795"/>
                <a:gd name="connsiteX2" fmla="*/ 1408375 w 4141900"/>
                <a:gd name="connsiteY2" fmla="*/ 2561963 h 2562795"/>
                <a:gd name="connsiteX3" fmla="*/ 4141900 w 4141900"/>
                <a:gd name="connsiteY3" fmla="*/ 2562795 h 2562795"/>
                <a:gd name="connsiteX4" fmla="*/ 3168351 w 4141900"/>
                <a:gd name="connsiteY4" fmla="*/ 0 h 2562795"/>
                <a:gd name="connsiteX0" fmla="*/ 0 w 4429932"/>
                <a:gd name="connsiteY0" fmla="*/ 1944217 h 2562795"/>
                <a:gd name="connsiteX1" fmla="*/ 1008112 w 4429932"/>
                <a:gd name="connsiteY1" fmla="*/ 1872209 h 2562795"/>
                <a:gd name="connsiteX2" fmla="*/ 1696407 w 4429932"/>
                <a:gd name="connsiteY2" fmla="*/ 2561963 h 2562795"/>
                <a:gd name="connsiteX3" fmla="*/ 4429932 w 4429932"/>
                <a:gd name="connsiteY3" fmla="*/ 2562795 h 2562795"/>
                <a:gd name="connsiteX4" fmla="*/ 3456383 w 4429932"/>
                <a:gd name="connsiteY4" fmla="*/ 0 h 2562795"/>
                <a:gd name="connsiteX0" fmla="*/ 0 w 4429932"/>
                <a:gd name="connsiteY0" fmla="*/ 1944217 h 2562795"/>
                <a:gd name="connsiteX1" fmla="*/ 1696407 w 4429932"/>
                <a:gd name="connsiteY1" fmla="*/ 2561963 h 2562795"/>
                <a:gd name="connsiteX2" fmla="*/ 4429932 w 4429932"/>
                <a:gd name="connsiteY2" fmla="*/ 2562795 h 2562795"/>
                <a:gd name="connsiteX3" fmla="*/ 3456383 w 4429932"/>
                <a:gd name="connsiteY3" fmla="*/ 0 h 2562795"/>
                <a:gd name="connsiteX0" fmla="*/ 0 w 4429932"/>
                <a:gd name="connsiteY0" fmla="*/ 1944216 h 2562794"/>
                <a:gd name="connsiteX1" fmla="*/ 1696407 w 4429932"/>
                <a:gd name="connsiteY1" fmla="*/ 2561962 h 2562794"/>
                <a:gd name="connsiteX2" fmla="*/ 4429932 w 4429932"/>
                <a:gd name="connsiteY2" fmla="*/ 2562794 h 2562794"/>
                <a:gd name="connsiteX3" fmla="*/ 3384376 w 4429932"/>
                <a:gd name="connsiteY3" fmla="*/ 0 h 2562794"/>
                <a:gd name="connsiteX0" fmla="*/ 0 w 4429932"/>
                <a:gd name="connsiteY0" fmla="*/ 2367046 h 2985624"/>
                <a:gd name="connsiteX1" fmla="*/ 1696407 w 4429932"/>
                <a:gd name="connsiteY1" fmla="*/ 2984792 h 2985624"/>
                <a:gd name="connsiteX2" fmla="*/ 4429932 w 4429932"/>
                <a:gd name="connsiteY2" fmla="*/ 2985624 h 2985624"/>
                <a:gd name="connsiteX3" fmla="*/ 3384376 w 4429932"/>
                <a:gd name="connsiteY3" fmla="*/ 422830 h 2985624"/>
                <a:gd name="connsiteX4" fmla="*/ 3379771 w 4429932"/>
                <a:gd name="connsiteY4" fmla="*/ 448642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1949594 h 2568172"/>
                <a:gd name="connsiteX1" fmla="*/ 1696407 w 4753487"/>
                <a:gd name="connsiteY1" fmla="*/ 2567340 h 2568172"/>
                <a:gd name="connsiteX2" fmla="*/ 4429932 w 4753487"/>
                <a:gd name="connsiteY2" fmla="*/ 2568172 h 2568172"/>
                <a:gd name="connsiteX3" fmla="*/ 3384376 w 4753487"/>
                <a:gd name="connsiteY3" fmla="*/ 5378 h 2568172"/>
                <a:gd name="connsiteX4" fmla="*/ 4752528 w 4753487"/>
                <a:gd name="connsiteY4" fmla="*/ 5377 h 2568172"/>
                <a:gd name="connsiteX0" fmla="*/ 0 w 4752528"/>
                <a:gd name="connsiteY0" fmla="*/ 1944217 h 2562795"/>
                <a:gd name="connsiteX1" fmla="*/ 1696407 w 4752528"/>
                <a:gd name="connsiteY1" fmla="*/ 2561963 h 2562795"/>
                <a:gd name="connsiteX2" fmla="*/ 4429932 w 4752528"/>
                <a:gd name="connsiteY2" fmla="*/ 2562795 h 2562795"/>
                <a:gd name="connsiteX3" fmla="*/ 4752528 w 4752528"/>
                <a:gd name="connsiteY3" fmla="*/ 0 h 2562795"/>
                <a:gd name="connsiteX0" fmla="*/ 0 w 5400600"/>
                <a:gd name="connsiteY0" fmla="*/ 1944217 h 2562795"/>
                <a:gd name="connsiteX1" fmla="*/ 1696407 w 5400600"/>
                <a:gd name="connsiteY1" fmla="*/ 2561963 h 2562795"/>
                <a:gd name="connsiteX2" fmla="*/ 4429932 w 5400600"/>
                <a:gd name="connsiteY2" fmla="*/ 2562795 h 2562795"/>
                <a:gd name="connsiteX3" fmla="*/ 5400600 w 5400600"/>
                <a:gd name="connsiteY3" fmla="*/ 0 h 2562795"/>
                <a:gd name="connsiteX0" fmla="*/ 0 w 5400600"/>
                <a:gd name="connsiteY0" fmla="*/ 1944217 h 2561963"/>
                <a:gd name="connsiteX1" fmla="*/ 1696407 w 5400600"/>
                <a:gd name="connsiteY1" fmla="*/ 2561963 h 2561963"/>
                <a:gd name="connsiteX2" fmla="*/ 3384376 w 5400600"/>
                <a:gd name="connsiteY2" fmla="*/ 0 h 2561963"/>
                <a:gd name="connsiteX3" fmla="*/ 5400600 w 5400600"/>
                <a:gd name="connsiteY3" fmla="*/ 0 h 2561963"/>
                <a:gd name="connsiteX0" fmla="*/ 0 w 5400600"/>
                <a:gd name="connsiteY0" fmla="*/ 1944217 h 2561963"/>
                <a:gd name="connsiteX1" fmla="*/ 1696407 w 5400600"/>
                <a:gd name="connsiteY1" fmla="*/ 2561963 h 2561963"/>
                <a:gd name="connsiteX2" fmla="*/ 4438600 w 5400600"/>
                <a:gd name="connsiteY2" fmla="*/ 2556438 h 2561963"/>
                <a:gd name="connsiteX3" fmla="*/ 3384376 w 5400600"/>
                <a:gd name="connsiteY3" fmla="*/ 0 h 2561963"/>
                <a:gd name="connsiteX4" fmla="*/ 5400600 w 5400600"/>
                <a:gd name="connsiteY4" fmla="*/ 0 h 2561963"/>
                <a:gd name="connsiteX0" fmla="*/ 0 w 5396276"/>
                <a:gd name="connsiteY0" fmla="*/ 1885520 h 2561963"/>
                <a:gd name="connsiteX1" fmla="*/ 1692083 w 5396276"/>
                <a:gd name="connsiteY1" fmla="*/ 2561963 h 2561963"/>
                <a:gd name="connsiteX2" fmla="*/ 4434276 w 5396276"/>
                <a:gd name="connsiteY2" fmla="*/ 2556438 h 2561963"/>
                <a:gd name="connsiteX3" fmla="*/ 3380052 w 5396276"/>
                <a:gd name="connsiteY3" fmla="*/ 0 h 2561963"/>
                <a:gd name="connsiteX4" fmla="*/ 5396276 w 5396276"/>
                <a:gd name="connsiteY4" fmla="*/ 0 h 2561963"/>
                <a:gd name="connsiteX0" fmla="*/ 0 w 5390666"/>
                <a:gd name="connsiteY0" fmla="*/ 1913569 h 2561963"/>
                <a:gd name="connsiteX1" fmla="*/ 1686473 w 5390666"/>
                <a:gd name="connsiteY1" fmla="*/ 2561963 h 2561963"/>
                <a:gd name="connsiteX2" fmla="*/ 4428666 w 5390666"/>
                <a:gd name="connsiteY2" fmla="*/ 2556438 h 2561963"/>
                <a:gd name="connsiteX3" fmla="*/ 3374442 w 5390666"/>
                <a:gd name="connsiteY3" fmla="*/ 0 h 2561963"/>
                <a:gd name="connsiteX4" fmla="*/ 5390666 w 5390666"/>
                <a:gd name="connsiteY4" fmla="*/ 0 h 2561963"/>
                <a:gd name="connsiteX0" fmla="*/ 0 w 5390666"/>
                <a:gd name="connsiteY0" fmla="*/ 1913569 h 2567658"/>
                <a:gd name="connsiteX1" fmla="*/ 1686473 w 5390666"/>
                <a:gd name="connsiteY1" fmla="*/ 2561963 h 2567658"/>
                <a:gd name="connsiteX2" fmla="*/ 4467935 w 5390666"/>
                <a:gd name="connsiteY2" fmla="*/ 2567658 h 2567658"/>
                <a:gd name="connsiteX3" fmla="*/ 3374442 w 5390666"/>
                <a:gd name="connsiteY3" fmla="*/ 0 h 2567658"/>
                <a:gd name="connsiteX4" fmla="*/ 5390666 w 5390666"/>
                <a:gd name="connsiteY4" fmla="*/ 0 h 2567658"/>
                <a:gd name="connsiteX0" fmla="*/ 0 w 5390666"/>
                <a:gd name="connsiteY0" fmla="*/ 1913569 h 2567658"/>
                <a:gd name="connsiteX1" fmla="*/ 1686473 w 5390666"/>
                <a:gd name="connsiteY1" fmla="*/ 2561963 h 2567658"/>
                <a:gd name="connsiteX2" fmla="*/ 4439886 w 5390666"/>
                <a:gd name="connsiteY2" fmla="*/ 2567658 h 2567658"/>
                <a:gd name="connsiteX3" fmla="*/ 3374442 w 5390666"/>
                <a:gd name="connsiteY3" fmla="*/ 0 h 2567658"/>
                <a:gd name="connsiteX4" fmla="*/ 5390666 w 5390666"/>
                <a:gd name="connsiteY4" fmla="*/ 0 h 2567658"/>
                <a:gd name="connsiteX0" fmla="*/ 0 w 5390666"/>
                <a:gd name="connsiteY0" fmla="*/ 1929777 h 2583866"/>
                <a:gd name="connsiteX1" fmla="*/ 1686473 w 5390666"/>
                <a:gd name="connsiteY1" fmla="*/ 2578171 h 2583866"/>
                <a:gd name="connsiteX2" fmla="*/ 4439886 w 5390666"/>
                <a:gd name="connsiteY2" fmla="*/ 2583866 h 2583866"/>
                <a:gd name="connsiteX3" fmla="*/ 3332230 w 5390666"/>
                <a:gd name="connsiteY3" fmla="*/ 0 h 2583866"/>
                <a:gd name="connsiteX4" fmla="*/ 5390666 w 5390666"/>
                <a:gd name="connsiteY4" fmla="*/ 16208 h 2583866"/>
                <a:gd name="connsiteX0" fmla="*/ 0 w 5413105"/>
                <a:gd name="connsiteY0" fmla="*/ 1941618 h 2595707"/>
                <a:gd name="connsiteX1" fmla="*/ 1686473 w 5413105"/>
                <a:gd name="connsiteY1" fmla="*/ 2590012 h 2595707"/>
                <a:gd name="connsiteX2" fmla="*/ 4439886 w 5413105"/>
                <a:gd name="connsiteY2" fmla="*/ 2595707 h 2595707"/>
                <a:gd name="connsiteX3" fmla="*/ 3332230 w 5413105"/>
                <a:gd name="connsiteY3" fmla="*/ 11841 h 2595707"/>
                <a:gd name="connsiteX4" fmla="*/ 5413105 w 5413105"/>
                <a:gd name="connsiteY4" fmla="*/ 0 h 259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3105" h="2595707">
                  <a:moveTo>
                    <a:pt x="0" y="1941618"/>
                  </a:moveTo>
                  <a:lnTo>
                    <a:pt x="1686473" y="2590012"/>
                  </a:lnTo>
                  <a:lnTo>
                    <a:pt x="4439886" y="2595707"/>
                  </a:lnTo>
                  <a:lnTo>
                    <a:pt x="3332230" y="11841"/>
                  </a:lnTo>
                  <a:lnTo>
                    <a:pt x="5413105" y="0"/>
                  </a:lnTo>
                </a:path>
              </a:pathLst>
            </a:custGeom>
            <a:ln w="38100">
              <a:solidFill>
                <a:srgbClr val="FFC0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15" name="Oval 19"/>
            <p:cNvSpPr/>
            <p:nvPr/>
          </p:nvSpPr>
          <p:spPr>
            <a:xfrm>
              <a:off x="3467338"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6" name="Oval 18"/>
            <p:cNvSpPr/>
            <p:nvPr/>
          </p:nvSpPr>
          <p:spPr>
            <a:xfrm>
              <a:off x="6131634"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17" name="Oval 10"/>
            <p:cNvSpPr/>
            <p:nvPr/>
          </p:nvSpPr>
          <p:spPr>
            <a:xfrm>
              <a:off x="5051514"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nvGrpSpPr>
          <p:cNvPr id="19" name="Skupina 18"/>
          <p:cNvGrpSpPr/>
          <p:nvPr/>
        </p:nvGrpSpPr>
        <p:grpSpPr>
          <a:xfrm>
            <a:off x="6156176" y="3356992"/>
            <a:ext cx="2736304" cy="1440160"/>
            <a:chOff x="6156176" y="1124744"/>
            <a:chExt cx="2736304" cy="1440160"/>
          </a:xfrm>
        </p:grpSpPr>
        <p:sp>
          <p:nvSpPr>
            <p:cNvPr id="20" name="Obdélník 19"/>
            <p:cNvSpPr/>
            <p:nvPr/>
          </p:nvSpPr>
          <p:spPr>
            <a:xfrm>
              <a:off x="6156176" y="1124744"/>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21" name="Skupina 20"/>
            <p:cNvGrpSpPr/>
            <p:nvPr/>
          </p:nvGrpSpPr>
          <p:grpSpPr>
            <a:xfrm>
              <a:off x="6274935" y="1292165"/>
              <a:ext cx="2401521" cy="1152128"/>
              <a:chOff x="1739146" y="2362692"/>
              <a:chExt cx="5674822" cy="2722492"/>
            </a:xfrm>
            <a:solidFill>
              <a:schemeClr val="accent2"/>
            </a:solidFill>
          </p:grpSpPr>
          <p:cxnSp>
            <p:nvCxnSpPr>
              <p:cNvPr id="22" name="Straight Arrow Connector 12"/>
              <p:cNvCxnSpPr>
                <a:stCxn id="29" idx="2"/>
                <a:endCxn id="28" idx="6"/>
              </p:cNvCxnSpPr>
              <p:nvPr/>
            </p:nvCxnSpPr>
            <p:spPr>
              <a:xfrm flipH="1">
                <a:off x="3597544" y="5020082"/>
                <a:ext cx="2534090" cy="0"/>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23" name="Straight Arrow Connector 13"/>
              <p:cNvCxnSpPr>
                <a:stCxn id="28" idx="1"/>
                <a:endCxn id="27" idx="5"/>
              </p:cNvCxnSpPr>
              <p:nvPr/>
            </p:nvCxnSpPr>
            <p:spPr>
              <a:xfrm flipH="1" flipV="1">
                <a:off x="1850284" y="4346036"/>
                <a:ext cx="1636122" cy="628012"/>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24" name="Straight Arrow Connector 27"/>
              <p:cNvCxnSpPr>
                <a:stCxn id="25" idx="2"/>
              </p:cNvCxnSpPr>
              <p:nvPr/>
            </p:nvCxnSpPr>
            <p:spPr>
              <a:xfrm flipH="1">
                <a:off x="5195530" y="2427794"/>
                <a:ext cx="2088232" cy="6906"/>
              </a:xfrm>
              <a:prstGeom prst="straightConnector1">
                <a:avLst/>
              </a:prstGeom>
              <a:grp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25" name="Oval 28"/>
              <p:cNvSpPr/>
              <p:nvPr/>
            </p:nvSpPr>
            <p:spPr>
              <a:xfrm>
                <a:off x="7283762" y="2362692"/>
                <a:ext cx="130206" cy="130204"/>
              </a:xfrm>
              <a:prstGeom prst="ellipse">
                <a:avLst/>
              </a:prstGeom>
              <a:grp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26" name="Straight Arrow Connector 9"/>
              <p:cNvCxnSpPr>
                <a:endCxn id="29" idx="0"/>
              </p:cNvCxnSpPr>
              <p:nvPr/>
            </p:nvCxnSpPr>
            <p:spPr>
              <a:xfrm>
                <a:off x="5148064" y="2506707"/>
                <a:ext cx="1048673" cy="2448273"/>
              </a:xfrm>
              <a:prstGeom prst="straightConnector1">
                <a:avLst/>
              </a:prstGeom>
              <a:grpFill/>
              <a:ln w="38100">
                <a:solidFill>
                  <a:schemeClr val="tx1">
                    <a:lumMod val="65000"/>
                    <a:lumOff val="35000"/>
                  </a:schemeClr>
                </a:solidFill>
                <a:prstDash val="sys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27" name="Oval 14"/>
              <p:cNvSpPr/>
              <p:nvPr/>
            </p:nvSpPr>
            <p:spPr>
              <a:xfrm>
                <a:off x="1739146" y="4234900"/>
                <a:ext cx="130206" cy="130204"/>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8" name="Oval 19"/>
              <p:cNvSpPr/>
              <p:nvPr/>
            </p:nvSpPr>
            <p:spPr>
              <a:xfrm>
                <a:off x="3467338" y="4954980"/>
                <a:ext cx="130206" cy="130204"/>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9" name="Oval 18"/>
              <p:cNvSpPr/>
              <p:nvPr/>
            </p:nvSpPr>
            <p:spPr>
              <a:xfrm>
                <a:off x="6131634" y="4954980"/>
                <a:ext cx="130206" cy="130204"/>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0" name="Oval 10"/>
              <p:cNvSpPr/>
              <p:nvPr/>
            </p:nvSpPr>
            <p:spPr>
              <a:xfrm>
                <a:off x="5051514" y="2362692"/>
                <a:ext cx="130206" cy="130204"/>
              </a:xfrm>
              <a:prstGeom prst="ellipse">
                <a:avLst/>
              </a:prstGeom>
              <a:grp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grpSp>
        <p:nvGrpSpPr>
          <p:cNvPr id="31" name="Skupina 30"/>
          <p:cNvGrpSpPr/>
          <p:nvPr/>
        </p:nvGrpSpPr>
        <p:grpSpPr>
          <a:xfrm>
            <a:off x="179513" y="3356992"/>
            <a:ext cx="2736304" cy="1440160"/>
            <a:chOff x="179513" y="1124744"/>
            <a:chExt cx="2736304" cy="1440160"/>
          </a:xfrm>
        </p:grpSpPr>
        <p:sp>
          <p:nvSpPr>
            <p:cNvPr id="32" name="Obdélník 31"/>
            <p:cNvSpPr/>
            <p:nvPr/>
          </p:nvSpPr>
          <p:spPr>
            <a:xfrm>
              <a:off x="179513" y="1124744"/>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33" name="Skupina 32"/>
            <p:cNvGrpSpPr/>
            <p:nvPr/>
          </p:nvGrpSpPr>
          <p:grpSpPr>
            <a:xfrm>
              <a:off x="326035" y="1292165"/>
              <a:ext cx="2401521" cy="1152128"/>
              <a:chOff x="326035" y="1292165"/>
              <a:chExt cx="2401521" cy="1152128"/>
            </a:xfrm>
            <a:solidFill>
              <a:schemeClr val="accent2"/>
            </a:solidFill>
          </p:grpSpPr>
          <p:cxnSp>
            <p:nvCxnSpPr>
              <p:cNvPr id="34" name="Straight Arrow Connector 12"/>
              <p:cNvCxnSpPr>
                <a:stCxn id="41" idx="2"/>
                <a:endCxn id="40" idx="6"/>
              </p:cNvCxnSpPr>
              <p:nvPr/>
            </p:nvCxnSpPr>
            <p:spPr>
              <a:xfrm flipH="1">
                <a:off x="1112488" y="2416743"/>
                <a:ext cx="1072398" cy="0"/>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35" name="Straight Arrow Connector 13"/>
              <p:cNvCxnSpPr>
                <a:stCxn id="40" idx="1"/>
                <a:endCxn id="39" idx="5"/>
              </p:cNvCxnSpPr>
              <p:nvPr/>
            </p:nvCxnSpPr>
            <p:spPr>
              <a:xfrm flipH="1" flipV="1">
                <a:off x="373067" y="2131494"/>
                <a:ext cx="692388" cy="265768"/>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36" name="Straight Arrow Connector 27"/>
              <p:cNvCxnSpPr>
                <a:stCxn id="37" idx="2"/>
              </p:cNvCxnSpPr>
              <p:nvPr/>
            </p:nvCxnSpPr>
            <p:spPr>
              <a:xfrm flipH="1">
                <a:off x="1788738" y="1319715"/>
                <a:ext cx="883716" cy="2923"/>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37" name="Oval 28"/>
              <p:cNvSpPr/>
              <p:nvPr/>
            </p:nvSpPr>
            <p:spPr>
              <a:xfrm>
                <a:off x="2672454" y="1292165"/>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38" name="Straight Arrow Connector 9"/>
              <p:cNvCxnSpPr>
                <a:endCxn id="41" idx="0"/>
              </p:cNvCxnSpPr>
              <p:nvPr/>
            </p:nvCxnSpPr>
            <p:spPr>
              <a:xfrm>
                <a:off x="1768651" y="1353111"/>
                <a:ext cx="443787" cy="1036082"/>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39" name="Oval 14"/>
              <p:cNvSpPr/>
              <p:nvPr/>
            </p:nvSpPr>
            <p:spPr>
              <a:xfrm>
                <a:off x="326035" y="208446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0" name="Oval 19"/>
              <p:cNvSpPr/>
              <p:nvPr/>
            </p:nvSpPr>
            <p:spPr>
              <a:xfrm>
                <a:off x="1057386" y="238919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1" name="Oval 18"/>
              <p:cNvSpPr/>
              <p:nvPr/>
            </p:nvSpPr>
            <p:spPr>
              <a:xfrm>
                <a:off x="2184887" y="238919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42" name="Oval 10"/>
              <p:cNvSpPr/>
              <p:nvPr/>
            </p:nvSpPr>
            <p:spPr>
              <a:xfrm>
                <a:off x="1727792" y="1292165"/>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grpSp>
        <p:nvGrpSpPr>
          <p:cNvPr id="43" name="Skupina 42"/>
          <p:cNvGrpSpPr/>
          <p:nvPr/>
        </p:nvGrpSpPr>
        <p:grpSpPr>
          <a:xfrm>
            <a:off x="3203848" y="3356992"/>
            <a:ext cx="2736304" cy="1440160"/>
            <a:chOff x="3203848" y="1124744"/>
            <a:chExt cx="2736304" cy="1440160"/>
          </a:xfrm>
        </p:grpSpPr>
        <p:sp>
          <p:nvSpPr>
            <p:cNvPr id="44" name="Obdélník 43"/>
            <p:cNvSpPr/>
            <p:nvPr/>
          </p:nvSpPr>
          <p:spPr>
            <a:xfrm>
              <a:off x="3203848" y="1124744"/>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45" name="Skupina 44"/>
            <p:cNvGrpSpPr/>
            <p:nvPr/>
          </p:nvGrpSpPr>
          <p:grpSpPr>
            <a:xfrm>
              <a:off x="3300485" y="1292165"/>
              <a:ext cx="2401521" cy="1152128"/>
              <a:chOff x="3150647" y="1292165"/>
              <a:chExt cx="2401521" cy="1152128"/>
            </a:xfrm>
            <a:solidFill>
              <a:schemeClr val="accent2"/>
            </a:solidFill>
          </p:grpSpPr>
          <p:cxnSp>
            <p:nvCxnSpPr>
              <p:cNvPr id="46" name="Straight Arrow Connector 12"/>
              <p:cNvCxnSpPr>
                <a:stCxn id="53" idx="2"/>
                <a:endCxn id="52" idx="6"/>
              </p:cNvCxnSpPr>
              <p:nvPr/>
            </p:nvCxnSpPr>
            <p:spPr>
              <a:xfrm flipH="1">
                <a:off x="3937100" y="2416743"/>
                <a:ext cx="1072398" cy="0"/>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47" name="Straight Arrow Connector 13"/>
              <p:cNvCxnSpPr>
                <a:stCxn id="52" idx="1"/>
                <a:endCxn id="51" idx="5"/>
              </p:cNvCxnSpPr>
              <p:nvPr/>
            </p:nvCxnSpPr>
            <p:spPr>
              <a:xfrm flipH="1" flipV="1">
                <a:off x="3197679" y="2131494"/>
                <a:ext cx="692388" cy="265768"/>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48" name="Straight Arrow Connector 27"/>
              <p:cNvCxnSpPr>
                <a:stCxn id="49" idx="2"/>
              </p:cNvCxnSpPr>
              <p:nvPr/>
            </p:nvCxnSpPr>
            <p:spPr>
              <a:xfrm flipH="1">
                <a:off x="4613350" y="1319715"/>
                <a:ext cx="883716" cy="2923"/>
              </a:xfrm>
              <a:prstGeom prst="straightConnector1">
                <a:avLst/>
              </a:prstGeom>
              <a:grpFill/>
              <a:ln w="38100">
                <a:solidFill>
                  <a:schemeClr val="tx1">
                    <a:lumMod val="65000"/>
                    <a:lumOff val="35000"/>
                  </a:schemeClr>
                </a:solidFill>
                <a:prstDash val="sys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49" name="Oval 28"/>
              <p:cNvSpPr/>
              <p:nvPr/>
            </p:nvSpPr>
            <p:spPr>
              <a:xfrm>
                <a:off x="5497066" y="1292165"/>
                <a:ext cx="55102" cy="55101"/>
              </a:xfrm>
              <a:prstGeom prst="ellipse">
                <a:avLst/>
              </a:prstGeom>
              <a:grp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50" name="Straight Arrow Connector 9"/>
              <p:cNvCxnSpPr>
                <a:endCxn id="53" idx="0"/>
              </p:cNvCxnSpPr>
              <p:nvPr/>
            </p:nvCxnSpPr>
            <p:spPr>
              <a:xfrm>
                <a:off x="4593263" y="1353111"/>
                <a:ext cx="443787" cy="1036082"/>
              </a:xfrm>
              <a:prstGeom prst="straightConnector1">
                <a:avLst/>
              </a:prstGeom>
              <a:grp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51" name="Oval 14"/>
              <p:cNvSpPr/>
              <p:nvPr/>
            </p:nvSpPr>
            <p:spPr>
              <a:xfrm>
                <a:off x="3150647" y="208446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2" name="Oval 19"/>
              <p:cNvSpPr/>
              <p:nvPr/>
            </p:nvSpPr>
            <p:spPr>
              <a:xfrm>
                <a:off x="3881998" y="238919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3" name="Oval 18"/>
              <p:cNvSpPr/>
              <p:nvPr/>
            </p:nvSpPr>
            <p:spPr>
              <a:xfrm>
                <a:off x="5009499" y="2389192"/>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54" name="Oval 10"/>
              <p:cNvSpPr/>
              <p:nvPr/>
            </p:nvSpPr>
            <p:spPr>
              <a:xfrm>
                <a:off x="4552404" y="1292165"/>
                <a:ext cx="55102" cy="55101"/>
              </a:xfrm>
              <a:prstGeom prst="ellipse">
                <a:avLst/>
              </a:prstGeom>
              <a:grp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grpSp>
        <p:nvGrpSpPr>
          <p:cNvPr id="55" name="Skupina 54"/>
          <p:cNvGrpSpPr/>
          <p:nvPr/>
        </p:nvGrpSpPr>
        <p:grpSpPr>
          <a:xfrm>
            <a:off x="179512" y="4941168"/>
            <a:ext cx="2736304" cy="1440160"/>
            <a:chOff x="179512" y="3789040"/>
            <a:chExt cx="2736304" cy="1440160"/>
          </a:xfrm>
        </p:grpSpPr>
        <p:sp>
          <p:nvSpPr>
            <p:cNvPr id="56" name="Obdélník 55"/>
            <p:cNvSpPr/>
            <p:nvPr/>
          </p:nvSpPr>
          <p:spPr>
            <a:xfrm>
              <a:off x="179512" y="3789040"/>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57" name="Skupina 56"/>
            <p:cNvGrpSpPr/>
            <p:nvPr/>
          </p:nvGrpSpPr>
          <p:grpSpPr>
            <a:xfrm>
              <a:off x="326035" y="3933056"/>
              <a:ext cx="2401521" cy="1152128"/>
              <a:chOff x="1739146" y="2362692"/>
              <a:chExt cx="5674822" cy="2722492"/>
            </a:xfrm>
          </p:grpSpPr>
          <p:cxnSp>
            <p:nvCxnSpPr>
              <p:cNvPr id="58" name="Straight Arrow Connector 12"/>
              <p:cNvCxnSpPr>
                <a:stCxn id="65" idx="2"/>
                <a:endCxn id="64" idx="6"/>
              </p:cNvCxnSpPr>
              <p:nvPr/>
            </p:nvCxnSpPr>
            <p:spPr>
              <a:xfrm flipH="1">
                <a:off x="3597544" y="5020082"/>
                <a:ext cx="2534090" cy="0"/>
              </a:xfrm>
              <a:prstGeom prst="straightConnector1">
                <a:avLst/>
              </a:prstGeom>
              <a:ln w="38100">
                <a:solidFill>
                  <a:schemeClr val="tx1">
                    <a:lumMod val="65000"/>
                    <a:lumOff val="35000"/>
                  </a:schemeClr>
                </a:solidFill>
                <a:prstDash val="sys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59" name="Straight Arrow Connector 13"/>
              <p:cNvCxnSpPr>
                <a:stCxn id="64" idx="1"/>
                <a:endCxn id="63" idx="5"/>
              </p:cNvCxnSpPr>
              <p:nvPr/>
            </p:nvCxnSpPr>
            <p:spPr>
              <a:xfrm flipH="1" flipV="1">
                <a:off x="1850284" y="4346036"/>
                <a:ext cx="1636122" cy="628012"/>
              </a:xfrm>
              <a:prstGeom prst="straightConnector1">
                <a:avLst/>
              </a:prstGeom>
              <a:solidFill>
                <a:schemeClr val="bg2"/>
              </a:solidFill>
              <a:ln w="38100">
                <a:solidFill>
                  <a:srgbClr val="2FA641"/>
                </a:solidFill>
                <a:headEnd type="triangle" w="med" len="med"/>
                <a:tailEnd type="non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60" name="Straight Arrow Connector 27"/>
              <p:cNvCxnSpPr>
                <a:stCxn id="61" idx="2"/>
              </p:cNvCxnSpPr>
              <p:nvPr/>
            </p:nvCxnSpPr>
            <p:spPr>
              <a:xfrm flipH="1">
                <a:off x="5195530" y="2427794"/>
                <a:ext cx="2088232" cy="6906"/>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61" name="Oval 28"/>
              <p:cNvSpPr/>
              <p:nvPr/>
            </p:nvSpPr>
            <p:spPr>
              <a:xfrm>
                <a:off x="7283762"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62" name="Straight Arrow Connector 9"/>
              <p:cNvCxnSpPr>
                <a:endCxn id="65" idx="0"/>
              </p:cNvCxnSpPr>
              <p:nvPr/>
            </p:nvCxnSpPr>
            <p:spPr>
              <a:xfrm>
                <a:off x="5148064" y="2506707"/>
                <a:ext cx="1048673" cy="2448273"/>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63" name="Oval 14"/>
              <p:cNvSpPr/>
              <p:nvPr/>
            </p:nvSpPr>
            <p:spPr>
              <a:xfrm>
                <a:off x="1739146" y="423490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4" name="Oval 19"/>
              <p:cNvSpPr/>
              <p:nvPr/>
            </p:nvSpPr>
            <p:spPr>
              <a:xfrm>
                <a:off x="3467338"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5" name="Oval 18"/>
              <p:cNvSpPr/>
              <p:nvPr/>
            </p:nvSpPr>
            <p:spPr>
              <a:xfrm>
                <a:off x="6131634" y="4954980"/>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66" name="Oval 10"/>
              <p:cNvSpPr/>
              <p:nvPr/>
            </p:nvSpPr>
            <p:spPr>
              <a:xfrm>
                <a:off x="5051514"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grpSp>
        <p:nvGrpSpPr>
          <p:cNvPr id="67" name="Skupina 66"/>
          <p:cNvGrpSpPr/>
          <p:nvPr/>
        </p:nvGrpSpPr>
        <p:grpSpPr>
          <a:xfrm>
            <a:off x="3203847" y="4941168"/>
            <a:ext cx="2736304" cy="1440160"/>
            <a:chOff x="3203847" y="3789040"/>
            <a:chExt cx="2736304" cy="1440160"/>
          </a:xfrm>
        </p:grpSpPr>
        <p:sp>
          <p:nvSpPr>
            <p:cNvPr id="68" name="Obdélník 67"/>
            <p:cNvSpPr/>
            <p:nvPr/>
          </p:nvSpPr>
          <p:spPr>
            <a:xfrm>
              <a:off x="3203847" y="3789040"/>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69" name="Skupina 68"/>
            <p:cNvGrpSpPr/>
            <p:nvPr/>
          </p:nvGrpSpPr>
          <p:grpSpPr>
            <a:xfrm>
              <a:off x="3300485" y="3933056"/>
              <a:ext cx="2401521" cy="1152128"/>
              <a:chOff x="3351643" y="4050899"/>
              <a:chExt cx="2401521" cy="1152128"/>
            </a:xfrm>
          </p:grpSpPr>
          <p:cxnSp>
            <p:nvCxnSpPr>
              <p:cNvPr id="70" name="Straight Arrow Connector 12"/>
              <p:cNvCxnSpPr>
                <a:stCxn id="77" idx="2"/>
                <a:endCxn id="76" idx="6"/>
              </p:cNvCxnSpPr>
              <p:nvPr/>
            </p:nvCxnSpPr>
            <p:spPr>
              <a:xfrm flipH="1">
                <a:off x="4138096" y="5175477"/>
                <a:ext cx="1072398" cy="0"/>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71" name="Straight Arrow Connector 13"/>
              <p:cNvCxnSpPr>
                <a:stCxn id="76" idx="1"/>
                <a:endCxn id="75" idx="5"/>
              </p:cNvCxnSpPr>
              <p:nvPr/>
            </p:nvCxnSpPr>
            <p:spPr>
              <a:xfrm flipH="1" flipV="1">
                <a:off x="3398675" y="4890228"/>
                <a:ext cx="692388" cy="265768"/>
              </a:xfrm>
              <a:prstGeom prst="straightConnector1">
                <a:avLst/>
              </a:prstGeom>
              <a:ln w="38100">
                <a:solidFill>
                  <a:schemeClr val="tx1">
                    <a:lumMod val="65000"/>
                    <a:lumOff val="35000"/>
                  </a:schemeClr>
                </a:solidFill>
                <a:prstDash val="sys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27"/>
              <p:cNvCxnSpPr>
                <a:stCxn id="73" idx="2"/>
              </p:cNvCxnSpPr>
              <p:nvPr/>
            </p:nvCxnSpPr>
            <p:spPr>
              <a:xfrm flipH="1">
                <a:off x="4814346" y="4078449"/>
                <a:ext cx="883716" cy="2923"/>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73" name="Oval 28"/>
              <p:cNvSpPr/>
              <p:nvPr/>
            </p:nvSpPr>
            <p:spPr>
              <a:xfrm>
                <a:off x="5698062" y="4050899"/>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74" name="Straight Arrow Connector 9"/>
              <p:cNvCxnSpPr>
                <a:endCxn id="77" idx="0"/>
              </p:cNvCxnSpPr>
              <p:nvPr/>
            </p:nvCxnSpPr>
            <p:spPr>
              <a:xfrm>
                <a:off x="4794259" y="4111845"/>
                <a:ext cx="443787" cy="1036082"/>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75" name="Oval 14"/>
              <p:cNvSpPr/>
              <p:nvPr/>
            </p:nvSpPr>
            <p:spPr>
              <a:xfrm>
                <a:off x="3351643" y="4843196"/>
                <a:ext cx="55102" cy="55101"/>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6" name="Oval 19"/>
              <p:cNvSpPr/>
              <p:nvPr/>
            </p:nvSpPr>
            <p:spPr>
              <a:xfrm>
                <a:off x="4082994" y="5147926"/>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7" name="Oval 18"/>
              <p:cNvSpPr/>
              <p:nvPr/>
            </p:nvSpPr>
            <p:spPr>
              <a:xfrm>
                <a:off x="5210495" y="5147926"/>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8" name="Oval 10"/>
              <p:cNvSpPr/>
              <p:nvPr/>
            </p:nvSpPr>
            <p:spPr>
              <a:xfrm>
                <a:off x="4753400" y="4050899"/>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grpSp>
        <p:nvGrpSpPr>
          <p:cNvPr id="79" name="Skupina 78"/>
          <p:cNvGrpSpPr/>
          <p:nvPr/>
        </p:nvGrpSpPr>
        <p:grpSpPr>
          <a:xfrm>
            <a:off x="6156175" y="4941168"/>
            <a:ext cx="2736304" cy="1440160"/>
            <a:chOff x="6156175" y="3789040"/>
            <a:chExt cx="2736304" cy="1440160"/>
          </a:xfrm>
        </p:grpSpPr>
        <p:sp>
          <p:nvSpPr>
            <p:cNvPr id="80" name="Obdélník 79"/>
            <p:cNvSpPr/>
            <p:nvPr/>
          </p:nvSpPr>
          <p:spPr>
            <a:xfrm>
              <a:off x="6156175" y="3789040"/>
              <a:ext cx="2736304" cy="14401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grpSp>
          <p:nvGrpSpPr>
            <p:cNvPr id="81" name="Skupina 80"/>
            <p:cNvGrpSpPr/>
            <p:nvPr/>
          </p:nvGrpSpPr>
          <p:grpSpPr>
            <a:xfrm>
              <a:off x="6274935" y="3933056"/>
              <a:ext cx="2401521" cy="1152128"/>
              <a:chOff x="5082734" y="4788862"/>
              <a:chExt cx="2401521" cy="1152128"/>
            </a:xfrm>
          </p:grpSpPr>
          <p:cxnSp>
            <p:nvCxnSpPr>
              <p:cNvPr id="82" name="Straight Arrow Connector 12"/>
              <p:cNvCxnSpPr>
                <a:stCxn id="89" idx="2"/>
                <a:endCxn id="88" idx="6"/>
              </p:cNvCxnSpPr>
              <p:nvPr/>
            </p:nvCxnSpPr>
            <p:spPr>
              <a:xfrm flipH="1">
                <a:off x="5869187" y="5913440"/>
                <a:ext cx="1072398" cy="0"/>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83" name="Straight Arrow Connector 13"/>
              <p:cNvCxnSpPr>
                <a:stCxn id="88" idx="1"/>
                <a:endCxn id="87" idx="5"/>
              </p:cNvCxnSpPr>
              <p:nvPr/>
            </p:nvCxnSpPr>
            <p:spPr>
              <a:xfrm flipH="1" flipV="1">
                <a:off x="5129766" y="5628191"/>
                <a:ext cx="692388" cy="265768"/>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cxnSp>
            <p:nvCxnSpPr>
              <p:cNvPr id="84" name="Straight Arrow Connector 27"/>
              <p:cNvCxnSpPr>
                <a:stCxn id="85" idx="2"/>
              </p:cNvCxnSpPr>
              <p:nvPr/>
            </p:nvCxnSpPr>
            <p:spPr>
              <a:xfrm flipH="1">
                <a:off x="6545437" y="4816412"/>
                <a:ext cx="883716" cy="2923"/>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85" name="Oval 28"/>
              <p:cNvSpPr/>
              <p:nvPr/>
            </p:nvSpPr>
            <p:spPr>
              <a:xfrm>
                <a:off x="7429153" y="4788862"/>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86" name="Straight Arrow Connector 9"/>
              <p:cNvCxnSpPr>
                <a:endCxn id="89" idx="0"/>
              </p:cNvCxnSpPr>
              <p:nvPr/>
            </p:nvCxnSpPr>
            <p:spPr>
              <a:xfrm>
                <a:off x="6525350" y="4849808"/>
                <a:ext cx="443787" cy="1036082"/>
              </a:xfrm>
              <a:prstGeom prst="straightConnector1">
                <a:avLst/>
              </a:prstGeom>
              <a:solidFill>
                <a:schemeClr val="bg2"/>
              </a:solidFill>
              <a:ln w="38100">
                <a:solidFill>
                  <a:schemeClr val="accent2"/>
                </a:solidFill>
                <a:headEnd type="none" w="med" len="med"/>
                <a:tailEnd type="triangle" w="med" len="med"/>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cxnSp>
          <p:sp>
            <p:nvSpPr>
              <p:cNvPr id="87" name="Oval 14"/>
              <p:cNvSpPr/>
              <p:nvPr/>
            </p:nvSpPr>
            <p:spPr>
              <a:xfrm>
                <a:off x="5082734" y="5581159"/>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8" name="Oval 19"/>
              <p:cNvSpPr/>
              <p:nvPr/>
            </p:nvSpPr>
            <p:spPr>
              <a:xfrm>
                <a:off x="5814085" y="5885889"/>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9" name="Oval 18"/>
              <p:cNvSpPr/>
              <p:nvPr/>
            </p:nvSpPr>
            <p:spPr>
              <a:xfrm>
                <a:off x="6941586" y="5885889"/>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90" name="Oval 10"/>
              <p:cNvSpPr/>
              <p:nvPr/>
            </p:nvSpPr>
            <p:spPr>
              <a:xfrm>
                <a:off x="6484491" y="4788862"/>
                <a:ext cx="55102" cy="55101"/>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258057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88889E-6 -7.40741E-7 L 0.0441 -0.26968 " pathEditMode="relative" rAng="0" ptsTypes="AA">
                                      <p:cBhvr>
                                        <p:cTn id="6" dur="500" fill="hold"/>
                                        <p:tgtEl>
                                          <p:spTgt spid="18"/>
                                        </p:tgtEl>
                                        <p:attrNameLst>
                                          <p:attrName>ppt_x</p:attrName>
                                          <p:attrName>ppt_y</p:attrName>
                                        </p:attrNameLst>
                                      </p:cBhvr>
                                      <p:rCtr x="2205" y="-13495"/>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fade">
                                      <p:cBhvr>
                                        <p:cTn id="3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endParaRPr lang="en-US" dirty="0"/>
          </a:p>
        </p:txBody>
      </p:sp>
      <p:sp>
        <p:nvSpPr>
          <p:cNvPr id="2" name="Nadpis 1"/>
          <p:cNvSpPr>
            <a:spLocks noGrp="1"/>
          </p:cNvSpPr>
          <p:nvPr>
            <p:ph type="title"/>
          </p:nvPr>
        </p:nvSpPr>
        <p:spPr/>
        <p:txBody>
          <a:bodyPr/>
          <a:lstStyle/>
          <a:p>
            <a:r>
              <a:rPr lang="en-US" dirty="0" smtClean="0"/>
              <a:t>BPT Implementation</a:t>
            </a:r>
            <a:r>
              <a:rPr lang="cs-CZ" dirty="0" smtClean="0"/>
              <a:t> in </a:t>
            </a:r>
            <a:r>
              <a:rPr lang="en-US" dirty="0" smtClean="0"/>
              <a:t>practice</a:t>
            </a:r>
            <a:endParaRPr lang="en-US" dirty="0"/>
          </a:p>
        </p:txBody>
      </p:sp>
      <p:sp>
        <p:nvSpPr>
          <p:cNvPr id="6" name="Sun 11"/>
          <p:cNvSpPr/>
          <p:nvPr/>
        </p:nvSpPr>
        <p:spPr>
          <a:xfrm rot="1134788">
            <a:off x="7442614" y="216150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pic>
        <p:nvPicPr>
          <p:cNvPr id="17"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685438" y="3468406"/>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28" name="Straight Arrow Connector 12"/>
          <p:cNvCxnSpPr>
            <a:stCxn id="34" idx="2"/>
            <a:endCxn id="35" idx="6"/>
          </p:cNvCxnSpPr>
          <p:nvPr/>
        </p:nvCxnSpPr>
        <p:spPr>
          <a:xfrm flipH="1">
            <a:off x="3597544" y="5020082"/>
            <a:ext cx="2534090" cy="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13"/>
          <p:cNvCxnSpPr>
            <a:stCxn id="35" idx="1"/>
            <a:endCxn id="30" idx="5"/>
          </p:cNvCxnSpPr>
          <p:nvPr/>
        </p:nvCxnSpPr>
        <p:spPr>
          <a:xfrm flipH="1" flipV="1">
            <a:off x="1850284" y="4346036"/>
            <a:ext cx="1636122" cy="628012"/>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27"/>
          <p:cNvCxnSpPr>
            <a:stCxn id="32" idx="2"/>
          </p:cNvCxnSpPr>
          <p:nvPr/>
        </p:nvCxnSpPr>
        <p:spPr>
          <a:xfrm flipH="1">
            <a:off x="5195530" y="2427794"/>
            <a:ext cx="2088232" cy="6906"/>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32" name="Oval 28"/>
          <p:cNvSpPr/>
          <p:nvPr/>
        </p:nvSpPr>
        <p:spPr>
          <a:xfrm>
            <a:off x="7283762"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68" name="Straight Arrow Connector 9"/>
          <p:cNvCxnSpPr/>
          <p:nvPr/>
        </p:nvCxnSpPr>
        <p:spPr>
          <a:xfrm flipH="1">
            <a:off x="6228185" y="2506707"/>
            <a:ext cx="1080119" cy="2448272"/>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9"/>
          <p:cNvCxnSpPr>
            <a:endCxn id="34" idx="0"/>
          </p:cNvCxnSpPr>
          <p:nvPr/>
        </p:nvCxnSpPr>
        <p:spPr>
          <a:xfrm>
            <a:off x="5148064" y="2506707"/>
            <a:ext cx="104867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9"/>
          <p:cNvCxnSpPr>
            <a:endCxn id="35" idx="0"/>
          </p:cNvCxnSpPr>
          <p:nvPr/>
        </p:nvCxnSpPr>
        <p:spPr>
          <a:xfrm flipH="1">
            <a:off x="3532441" y="2506707"/>
            <a:ext cx="377586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9"/>
          <p:cNvCxnSpPr>
            <a:endCxn id="35" idx="0"/>
          </p:cNvCxnSpPr>
          <p:nvPr/>
        </p:nvCxnSpPr>
        <p:spPr>
          <a:xfrm flipH="1">
            <a:off x="3532441" y="2506707"/>
            <a:ext cx="1543615"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9"/>
          <p:cNvCxnSpPr>
            <a:stCxn id="32" idx="3"/>
          </p:cNvCxnSpPr>
          <p:nvPr/>
        </p:nvCxnSpPr>
        <p:spPr>
          <a:xfrm flipH="1">
            <a:off x="1835697" y="2473828"/>
            <a:ext cx="5467133" cy="183307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9"/>
          <p:cNvCxnSpPr>
            <a:endCxn id="30" idx="3"/>
          </p:cNvCxnSpPr>
          <p:nvPr/>
        </p:nvCxnSpPr>
        <p:spPr>
          <a:xfrm flipH="1">
            <a:off x="1758214" y="2463800"/>
            <a:ext cx="3299561" cy="1882236"/>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0" name="Oval 14"/>
          <p:cNvSpPr/>
          <p:nvPr/>
        </p:nvSpPr>
        <p:spPr>
          <a:xfrm>
            <a:off x="1739146" y="423490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5" name="Oval 19"/>
          <p:cNvSpPr/>
          <p:nvPr/>
        </p:nvSpPr>
        <p:spPr>
          <a:xfrm>
            <a:off x="3467338"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4" name="Oval 18"/>
          <p:cNvSpPr/>
          <p:nvPr/>
        </p:nvSpPr>
        <p:spPr>
          <a:xfrm>
            <a:off x="6131634"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3" name="Oval 10"/>
          <p:cNvSpPr/>
          <p:nvPr/>
        </p:nvSpPr>
        <p:spPr>
          <a:xfrm>
            <a:off x="5051514"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2" name="Zástupný symbol pro číslo snímku 21"/>
          <p:cNvSpPr>
            <a:spLocks noGrp="1"/>
          </p:cNvSpPr>
          <p:nvPr>
            <p:ph type="sldNum" sz="quarter" idx="12"/>
          </p:nvPr>
        </p:nvSpPr>
        <p:spPr/>
        <p:txBody>
          <a:bodyPr/>
          <a:lstStyle/>
          <a:p>
            <a:pPr>
              <a:defRPr/>
            </a:pPr>
            <a:fld id="{81494967-73EE-4A75-A827-47B02327E019}" type="slidenum">
              <a:rPr lang="en-US" altLang="en-US" smtClean="0"/>
              <a:pPr>
                <a:defRPr/>
              </a:pPr>
              <a:t>34</a:t>
            </a:fld>
            <a:endParaRPr lang="en-US" altLang="en-US"/>
          </a:p>
        </p:txBody>
      </p:sp>
      <p:sp>
        <p:nvSpPr>
          <p:cNvPr id="23" name="Zástupný symbol pro zápatí 22"/>
          <p:cNvSpPr>
            <a:spLocks noGrp="1"/>
          </p:cNvSpPr>
          <p:nvPr>
            <p:ph type="ftr" sz="quarter" idx="11"/>
          </p:nvPr>
        </p:nvSpPr>
        <p:spPr/>
        <p:txBody>
          <a:bodyPr/>
          <a:lstStyle/>
          <a:p>
            <a:pPr>
              <a:defRPr/>
            </a:pPr>
            <a:r>
              <a:rPr lang="cs-CZ" altLang="en-US" smtClean="0"/>
              <a:t>Jaroslav Křivánek – Bidirectional Path Sampling Techniques</a:t>
            </a:r>
            <a:endParaRPr lang="en-US" altLang="en-US" dirty="0"/>
          </a:p>
        </p:txBody>
      </p:sp>
    </p:spTree>
    <p:extLst>
      <p:ext uri="{BB962C8B-B14F-4D97-AF65-F5344CB8AC3E}">
        <p14:creationId xmlns:p14="http://schemas.microsoft.com/office/powerpoint/2010/main" val="399194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500"/>
                                        <p:tgtEl>
                                          <p:spTgt spid="7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500"/>
                                        <p:tgtEl>
                                          <p:spTgt spid="8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endParaRPr lang="en-US" dirty="0"/>
          </a:p>
        </p:txBody>
      </p:sp>
      <p:sp>
        <p:nvSpPr>
          <p:cNvPr id="2" name="Nadpis 1"/>
          <p:cNvSpPr>
            <a:spLocks noGrp="1"/>
          </p:cNvSpPr>
          <p:nvPr>
            <p:ph type="title"/>
          </p:nvPr>
        </p:nvSpPr>
        <p:spPr/>
        <p:txBody>
          <a:bodyPr/>
          <a:lstStyle/>
          <a:p>
            <a:r>
              <a:rPr lang="en-US" dirty="0" smtClean="0"/>
              <a:t>BPT Implementation</a:t>
            </a:r>
            <a:r>
              <a:rPr lang="cs-CZ" dirty="0" smtClean="0"/>
              <a:t> in </a:t>
            </a:r>
            <a:r>
              <a:rPr lang="en-US" dirty="0" smtClean="0"/>
              <a:t>practice</a:t>
            </a:r>
            <a:endParaRPr lang="en-US" dirty="0"/>
          </a:p>
        </p:txBody>
      </p:sp>
      <p:sp>
        <p:nvSpPr>
          <p:cNvPr id="6" name="Sun 11"/>
          <p:cNvSpPr/>
          <p:nvPr/>
        </p:nvSpPr>
        <p:spPr>
          <a:xfrm rot="1134788">
            <a:off x="7442614" y="2161503"/>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pic>
        <p:nvPicPr>
          <p:cNvPr id="17"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rot="21449904">
            <a:off x="685438" y="3468406"/>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cxnSp>
        <p:nvCxnSpPr>
          <p:cNvPr id="28" name="Straight Arrow Connector 12"/>
          <p:cNvCxnSpPr>
            <a:stCxn id="34" idx="2"/>
            <a:endCxn id="35" idx="6"/>
          </p:cNvCxnSpPr>
          <p:nvPr/>
        </p:nvCxnSpPr>
        <p:spPr>
          <a:xfrm flipH="1">
            <a:off x="3597544" y="5020082"/>
            <a:ext cx="2534090" cy="0"/>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13"/>
          <p:cNvCxnSpPr>
            <a:stCxn id="35" idx="1"/>
            <a:endCxn id="30" idx="5"/>
          </p:cNvCxnSpPr>
          <p:nvPr/>
        </p:nvCxnSpPr>
        <p:spPr>
          <a:xfrm flipH="1" flipV="1">
            <a:off x="1850284" y="4346036"/>
            <a:ext cx="1636122" cy="628012"/>
          </a:xfrm>
          <a:prstGeom prst="straightConnector1">
            <a:avLst/>
          </a:prstGeom>
          <a:ln w="12700">
            <a:solidFill>
              <a:schemeClr val="tx1">
                <a:lumMod val="65000"/>
                <a:lumOff val="35000"/>
              </a:schemeClr>
            </a:solidFill>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27"/>
          <p:cNvCxnSpPr>
            <a:stCxn id="32" idx="2"/>
          </p:cNvCxnSpPr>
          <p:nvPr/>
        </p:nvCxnSpPr>
        <p:spPr>
          <a:xfrm flipH="1">
            <a:off x="5195530" y="2427794"/>
            <a:ext cx="2088232" cy="6906"/>
          </a:xfrm>
          <a:prstGeom prst="straightConnector1">
            <a:avLst/>
          </a:prstGeom>
          <a:ln w="12700">
            <a:solidFill>
              <a:schemeClr val="tx1">
                <a:lumMod val="65000"/>
                <a:lumOff val="3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32" name="Oval 28"/>
          <p:cNvSpPr/>
          <p:nvPr/>
        </p:nvSpPr>
        <p:spPr>
          <a:xfrm>
            <a:off x="7283762"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68" name="Straight Arrow Connector 9"/>
          <p:cNvCxnSpPr/>
          <p:nvPr/>
        </p:nvCxnSpPr>
        <p:spPr>
          <a:xfrm flipH="1">
            <a:off x="6228185" y="2506707"/>
            <a:ext cx="1080119" cy="2448272"/>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2" name="Straight Arrow Connector 9"/>
          <p:cNvCxnSpPr>
            <a:endCxn id="34" idx="0"/>
          </p:cNvCxnSpPr>
          <p:nvPr/>
        </p:nvCxnSpPr>
        <p:spPr>
          <a:xfrm>
            <a:off x="5148064" y="2506707"/>
            <a:ext cx="104867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9"/>
          <p:cNvCxnSpPr>
            <a:endCxn id="35" idx="0"/>
          </p:cNvCxnSpPr>
          <p:nvPr/>
        </p:nvCxnSpPr>
        <p:spPr>
          <a:xfrm flipH="1">
            <a:off x="3532441" y="2506707"/>
            <a:ext cx="3775863"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9"/>
          <p:cNvCxnSpPr>
            <a:endCxn id="35" idx="0"/>
          </p:cNvCxnSpPr>
          <p:nvPr/>
        </p:nvCxnSpPr>
        <p:spPr>
          <a:xfrm flipH="1">
            <a:off x="3532441" y="2506707"/>
            <a:ext cx="1543615" cy="2448273"/>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9"/>
          <p:cNvCxnSpPr>
            <a:stCxn id="32" idx="3"/>
          </p:cNvCxnSpPr>
          <p:nvPr/>
        </p:nvCxnSpPr>
        <p:spPr>
          <a:xfrm flipH="1">
            <a:off x="1835697" y="2473828"/>
            <a:ext cx="5467133" cy="1833079"/>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cxnSp>
        <p:nvCxnSpPr>
          <p:cNvPr id="87" name="Straight Arrow Connector 9"/>
          <p:cNvCxnSpPr>
            <a:endCxn id="30" idx="3"/>
          </p:cNvCxnSpPr>
          <p:nvPr/>
        </p:nvCxnSpPr>
        <p:spPr>
          <a:xfrm flipH="1">
            <a:off x="1758214" y="2463800"/>
            <a:ext cx="3299561" cy="1882236"/>
          </a:xfrm>
          <a:prstGeom prst="straightConnector1">
            <a:avLst/>
          </a:prstGeom>
          <a:ln w="12700">
            <a:solidFill>
              <a:schemeClr val="tx1">
                <a:lumMod val="65000"/>
                <a:lumOff val="35000"/>
              </a:schemeClr>
            </a:solidFill>
            <a:prstDash val="dash"/>
            <a:headEnd type="none"/>
            <a:tailEnd type="none" w="med" len="lg"/>
          </a:ln>
        </p:spPr>
        <p:style>
          <a:lnRef idx="1">
            <a:schemeClr val="accent1"/>
          </a:lnRef>
          <a:fillRef idx="0">
            <a:schemeClr val="accent1"/>
          </a:fillRef>
          <a:effectRef idx="0">
            <a:schemeClr val="accent1"/>
          </a:effectRef>
          <a:fontRef idx="minor">
            <a:schemeClr val="tx1"/>
          </a:fontRef>
        </p:style>
      </p:cxnSp>
      <p:sp>
        <p:nvSpPr>
          <p:cNvPr id="30" name="Oval 14"/>
          <p:cNvSpPr/>
          <p:nvPr/>
        </p:nvSpPr>
        <p:spPr>
          <a:xfrm>
            <a:off x="1739146" y="423490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5" name="Oval 19"/>
          <p:cNvSpPr/>
          <p:nvPr/>
        </p:nvSpPr>
        <p:spPr>
          <a:xfrm>
            <a:off x="3467338"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4" name="Oval 18"/>
          <p:cNvSpPr/>
          <p:nvPr/>
        </p:nvSpPr>
        <p:spPr>
          <a:xfrm>
            <a:off x="6131634" y="4954980"/>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33" name="Oval 10"/>
          <p:cNvSpPr/>
          <p:nvPr/>
        </p:nvSpPr>
        <p:spPr>
          <a:xfrm>
            <a:off x="5051514" y="2362692"/>
            <a:ext cx="130206" cy="130204"/>
          </a:xfrm>
          <a:prstGeom prst="ellipse">
            <a:avLst/>
          </a:prstGeom>
          <a:solidFill>
            <a:schemeClr val="bg2"/>
          </a:solidFill>
          <a:ln w="38100">
            <a:solidFill>
              <a:schemeClr val="accent2"/>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22" name="Zástupný symbol pro číslo snímku 21"/>
          <p:cNvSpPr>
            <a:spLocks noGrp="1"/>
          </p:cNvSpPr>
          <p:nvPr>
            <p:ph type="sldNum" sz="quarter" idx="12"/>
          </p:nvPr>
        </p:nvSpPr>
        <p:spPr/>
        <p:txBody>
          <a:bodyPr/>
          <a:lstStyle/>
          <a:p>
            <a:pPr>
              <a:defRPr/>
            </a:pPr>
            <a:fld id="{81494967-73EE-4A75-A827-47B02327E019}" type="slidenum">
              <a:rPr lang="en-US" altLang="en-US" smtClean="0"/>
              <a:pPr>
                <a:defRPr/>
              </a:pPr>
              <a:t>35</a:t>
            </a:fld>
            <a:endParaRPr lang="en-US" altLang="en-US"/>
          </a:p>
        </p:txBody>
      </p:sp>
      <p:sp>
        <p:nvSpPr>
          <p:cNvPr id="23" name="Zástupný symbol pro zápatí 22"/>
          <p:cNvSpPr>
            <a:spLocks noGrp="1"/>
          </p:cNvSpPr>
          <p:nvPr>
            <p:ph type="ftr" sz="quarter" idx="11"/>
          </p:nvPr>
        </p:nvSpPr>
        <p:spPr/>
        <p:txBody>
          <a:bodyPr/>
          <a:lstStyle/>
          <a:p>
            <a:pPr>
              <a:defRPr/>
            </a:pPr>
            <a:r>
              <a:rPr lang="cs-CZ" altLang="en-US" smtClean="0"/>
              <a:t>Jaroslav Křivánek – Bidirectional Path Sampling Techniques</a:t>
            </a:r>
            <a:endParaRPr lang="en-US" altLang="en-US" dirty="0"/>
          </a:p>
        </p:txBody>
      </p:sp>
      <p:sp>
        <p:nvSpPr>
          <p:cNvPr id="24" name="Volný tvar 23"/>
          <p:cNvSpPr/>
          <p:nvPr/>
        </p:nvSpPr>
        <p:spPr>
          <a:xfrm>
            <a:off x="1828696" y="2461724"/>
            <a:ext cx="5413105" cy="2595707"/>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650637 w 5593404"/>
              <a:gd name="connsiteY5" fmla="*/ 963988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218589 w 5593404"/>
              <a:gd name="connsiteY4" fmla="*/ 603948 h 3112851"/>
              <a:gd name="connsiteX0" fmla="*/ 0 w 5593404"/>
              <a:gd name="connsiteY0" fmla="*/ 553644 h 2508903"/>
              <a:gd name="connsiteX1" fmla="*/ 3472774 w 5593404"/>
              <a:gd name="connsiteY1" fmla="*/ 2508903 h 2508903"/>
              <a:gd name="connsiteX2" fmla="*/ 5593404 w 5593404"/>
              <a:gd name="connsiteY2" fmla="*/ 699559 h 2508903"/>
              <a:gd name="connsiteX3" fmla="*/ 4650637 w 5593404"/>
              <a:gd name="connsiteY3" fmla="*/ 288032 h 2508903"/>
              <a:gd name="connsiteX4" fmla="*/ 4218589 w 5593404"/>
              <a:gd name="connsiteY4" fmla="*/ 0 h 2508903"/>
              <a:gd name="connsiteX0" fmla="*/ 0 w 5593404"/>
              <a:gd name="connsiteY0" fmla="*/ 265612 h 2220871"/>
              <a:gd name="connsiteX1" fmla="*/ 3472774 w 5593404"/>
              <a:gd name="connsiteY1" fmla="*/ 2220871 h 2220871"/>
              <a:gd name="connsiteX2" fmla="*/ 5593404 w 5593404"/>
              <a:gd name="connsiteY2" fmla="*/ 411527 h 2220871"/>
              <a:gd name="connsiteX3" fmla="*/ 4650637 w 5593404"/>
              <a:gd name="connsiteY3" fmla="*/ 0 h 2220871"/>
              <a:gd name="connsiteX0" fmla="*/ 0 w 5736254"/>
              <a:gd name="connsiteY0" fmla="*/ 265612 h 2220871"/>
              <a:gd name="connsiteX1" fmla="*/ 3472774 w 5736254"/>
              <a:gd name="connsiteY1" fmla="*/ 2220871 h 2220871"/>
              <a:gd name="connsiteX2" fmla="*/ 5736254 w 5736254"/>
              <a:gd name="connsiteY2" fmla="*/ 984393 h 2220871"/>
              <a:gd name="connsiteX3" fmla="*/ 4650637 w 5736254"/>
              <a:gd name="connsiteY3" fmla="*/ 0 h 2220871"/>
              <a:gd name="connsiteX0" fmla="*/ 0 w 5736254"/>
              <a:gd name="connsiteY0" fmla="*/ 265612 h 2172232"/>
              <a:gd name="connsiteX1" fmla="*/ 3949429 w 5736254"/>
              <a:gd name="connsiteY1" fmla="*/ 2172232 h 2172232"/>
              <a:gd name="connsiteX2" fmla="*/ 5736254 w 5736254"/>
              <a:gd name="connsiteY2" fmla="*/ 984393 h 2172232"/>
              <a:gd name="connsiteX3" fmla="*/ 4650637 w 5736254"/>
              <a:gd name="connsiteY3" fmla="*/ 0 h 2172232"/>
              <a:gd name="connsiteX0" fmla="*/ 0 w 3051420"/>
              <a:gd name="connsiteY0" fmla="*/ 1423203 h 2172232"/>
              <a:gd name="connsiteX1" fmla="*/ 1264595 w 3051420"/>
              <a:gd name="connsiteY1" fmla="*/ 2172232 h 2172232"/>
              <a:gd name="connsiteX2" fmla="*/ 3051420 w 3051420"/>
              <a:gd name="connsiteY2" fmla="*/ 984393 h 2172232"/>
              <a:gd name="connsiteX3" fmla="*/ 1965803 w 3051420"/>
              <a:gd name="connsiteY3" fmla="*/ 0 h 2172232"/>
              <a:gd name="connsiteX0" fmla="*/ 0 w 3051420"/>
              <a:gd name="connsiteY0" fmla="*/ 1444177 h 2193206"/>
              <a:gd name="connsiteX1" fmla="*/ 1264595 w 3051420"/>
              <a:gd name="connsiteY1" fmla="*/ 2193206 h 2193206"/>
              <a:gd name="connsiteX2" fmla="*/ 3051420 w 3051420"/>
              <a:gd name="connsiteY2" fmla="*/ 1005367 h 2193206"/>
              <a:gd name="connsiteX3" fmla="*/ 1922354 w 3051420"/>
              <a:gd name="connsiteY3" fmla="*/ 0 h 2193206"/>
              <a:gd name="connsiteX0" fmla="*/ 0 w 3051420"/>
              <a:gd name="connsiteY0" fmla="*/ 1377686 h 2126715"/>
              <a:gd name="connsiteX1" fmla="*/ 1264595 w 3051420"/>
              <a:gd name="connsiteY1" fmla="*/ 2126715 h 2126715"/>
              <a:gd name="connsiteX2" fmla="*/ 3051420 w 3051420"/>
              <a:gd name="connsiteY2" fmla="*/ 938876 h 2126715"/>
              <a:gd name="connsiteX3" fmla="*/ 1998621 w 3051420"/>
              <a:gd name="connsiteY3" fmla="*/ 0 h 2126715"/>
              <a:gd name="connsiteX0" fmla="*/ 0 w 3051420"/>
              <a:gd name="connsiteY0" fmla="*/ 1377686 h 2108256"/>
              <a:gd name="connsiteX1" fmla="*/ 1265365 w 3051420"/>
              <a:gd name="connsiteY1" fmla="*/ 2108256 h 2108256"/>
              <a:gd name="connsiteX2" fmla="*/ 3051420 w 3051420"/>
              <a:gd name="connsiteY2" fmla="*/ 938876 h 2108256"/>
              <a:gd name="connsiteX3" fmla="*/ 1998621 w 3051420"/>
              <a:gd name="connsiteY3" fmla="*/ 0 h 2108256"/>
              <a:gd name="connsiteX0" fmla="*/ 0 w 3051420"/>
              <a:gd name="connsiteY0" fmla="*/ 1377686 h 2112231"/>
              <a:gd name="connsiteX1" fmla="*/ 1253438 w 3051420"/>
              <a:gd name="connsiteY1" fmla="*/ 2112231 h 2112231"/>
              <a:gd name="connsiteX2" fmla="*/ 3051420 w 3051420"/>
              <a:gd name="connsiteY2" fmla="*/ 938876 h 2112231"/>
              <a:gd name="connsiteX3" fmla="*/ 1998621 w 3051420"/>
              <a:gd name="connsiteY3" fmla="*/ 0 h 2112231"/>
              <a:gd name="connsiteX0" fmla="*/ 0 w 2948053"/>
              <a:gd name="connsiteY0" fmla="*/ 1433345 h 2112231"/>
              <a:gd name="connsiteX1" fmla="*/ 1150071 w 2948053"/>
              <a:gd name="connsiteY1" fmla="*/ 2112231 h 2112231"/>
              <a:gd name="connsiteX2" fmla="*/ 2948053 w 2948053"/>
              <a:gd name="connsiteY2" fmla="*/ 938876 h 2112231"/>
              <a:gd name="connsiteX3" fmla="*/ 1895254 w 2948053"/>
              <a:gd name="connsiteY3" fmla="*/ 0 h 2112231"/>
              <a:gd name="connsiteX0" fmla="*/ 5837 w 2953890"/>
              <a:gd name="connsiteY0" fmla="*/ 1433345 h 2112231"/>
              <a:gd name="connsiteX1" fmla="*/ 0 w 2953890"/>
              <a:gd name="connsiteY1" fmla="*/ 1436306 h 2112231"/>
              <a:gd name="connsiteX2" fmla="*/ 1155908 w 2953890"/>
              <a:gd name="connsiteY2" fmla="*/ 2112231 h 2112231"/>
              <a:gd name="connsiteX3" fmla="*/ 2953890 w 2953890"/>
              <a:gd name="connsiteY3" fmla="*/ 938876 h 2112231"/>
              <a:gd name="connsiteX4" fmla="*/ 1901091 w 2953890"/>
              <a:gd name="connsiteY4" fmla="*/ 0 h 2112231"/>
              <a:gd name="connsiteX0" fmla="*/ 5837 w 2953890"/>
              <a:gd name="connsiteY0" fmla="*/ 2054926 h 2733812"/>
              <a:gd name="connsiteX1" fmla="*/ 0 w 2953890"/>
              <a:gd name="connsiteY1" fmla="*/ 2057887 h 2733812"/>
              <a:gd name="connsiteX2" fmla="*/ 1155908 w 2953890"/>
              <a:gd name="connsiteY2" fmla="*/ 2733812 h 2733812"/>
              <a:gd name="connsiteX3" fmla="*/ 2953890 w 2953890"/>
              <a:gd name="connsiteY3" fmla="*/ 1560457 h 2733812"/>
              <a:gd name="connsiteX4" fmla="*/ 68073 w 2953890"/>
              <a:gd name="connsiteY4" fmla="*/ 0 h 2733812"/>
              <a:gd name="connsiteX0" fmla="*/ 5837 w 1155908"/>
              <a:gd name="connsiteY0" fmla="*/ 2054926 h 2733812"/>
              <a:gd name="connsiteX1" fmla="*/ 0 w 1155908"/>
              <a:gd name="connsiteY1" fmla="*/ 2057887 h 2733812"/>
              <a:gd name="connsiteX2" fmla="*/ 1155908 w 1155908"/>
              <a:gd name="connsiteY2" fmla="*/ 2733812 h 2733812"/>
              <a:gd name="connsiteX3" fmla="*/ 1076185 w 1155908"/>
              <a:gd name="connsiteY3" fmla="*/ 2376264 h 2733812"/>
              <a:gd name="connsiteX4" fmla="*/ 68073 w 1155908"/>
              <a:gd name="connsiteY4" fmla="*/ 0 h 2733812"/>
              <a:gd name="connsiteX0" fmla="*/ 1665956 w 2736304"/>
              <a:gd name="connsiteY0" fmla="*/ 2054926 h 2592288"/>
              <a:gd name="connsiteX1" fmla="*/ 1660119 w 2736304"/>
              <a:gd name="connsiteY1" fmla="*/ 2057887 h 2592288"/>
              <a:gd name="connsiteX2" fmla="*/ 0 w 2736304"/>
              <a:gd name="connsiteY2" fmla="*/ 2592288 h 2592288"/>
              <a:gd name="connsiteX3" fmla="*/ 2736304 w 2736304"/>
              <a:gd name="connsiteY3" fmla="*/ 2376264 h 2592288"/>
              <a:gd name="connsiteX4" fmla="*/ 1728192 w 2736304"/>
              <a:gd name="connsiteY4" fmla="*/ 0 h 2592288"/>
              <a:gd name="connsiteX0" fmla="*/ 1665956 w 2808313"/>
              <a:gd name="connsiteY0" fmla="*/ 2054926 h 2592288"/>
              <a:gd name="connsiteX1" fmla="*/ 1660119 w 2808313"/>
              <a:gd name="connsiteY1" fmla="*/ 2057887 h 2592288"/>
              <a:gd name="connsiteX2" fmla="*/ 0 w 2808313"/>
              <a:gd name="connsiteY2" fmla="*/ 2592288 h 2592288"/>
              <a:gd name="connsiteX3" fmla="*/ 2808313 w 2808313"/>
              <a:gd name="connsiteY3" fmla="*/ 2592288 h 2592288"/>
              <a:gd name="connsiteX4" fmla="*/ 1728192 w 2808313"/>
              <a:gd name="connsiteY4" fmla="*/ 0 h 2592288"/>
              <a:gd name="connsiteX0" fmla="*/ 2098003 w 3240360"/>
              <a:gd name="connsiteY0" fmla="*/ 2054926 h 2592288"/>
              <a:gd name="connsiteX1" fmla="*/ 0 w 3240360"/>
              <a:gd name="connsiteY1" fmla="*/ 1656184 h 2592288"/>
              <a:gd name="connsiteX2" fmla="*/ 432047 w 3240360"/>
              <a:gd name="connsiteY2" fmla="*/ 2592288 h 2592288"/>
              <a:gd name="connsiteX3" fmla="*/ 3240360 w 3240360"/>
              <a:gd name="connsiteY3" fmla="*/ 2592288 h 2592288"/>
              <a:gd name="connsiteX4" fmla="*/ 2160239 w 3240360"/>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52128 w 4392488"/>
              <a:gd name="connsiteY0" fmla="*/ 1656184 h 2592288"/>
              <a:gd name="connsiteX1" fmla="*/ 0 w 4392488"/>
              <a:gd name="connsiteY1" fmla="*/ 2016224 h 2592288"/>
              <a:gd name="connsiteX2" fmla="*/ 1584175 w 4392488"/>
              <a:gd name="connsiteY2" fmla="*/ 2592288 h 2592288"/>
              <a:gd name="connsiteX3" fmla="*/ 4392488 w 4392488"/>
              <a:gd name="connsiteY3" fmla="*/ 2592288 h 2592288"/>
              <a:gd name="connsiteX4" fmla="*/ 3312367 w 4392488"/>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296144 w 4536504"/>
              <a:gd name="connsiteY0" fmla="*/ 1656184 h 2592288"/>
              <a:gd name="connsiteX1" fmla="*/ 0 w 4536504"/>
              <a:gd name="connsiteY1" fmla="*/ 2448272 h 2592288"/>
              <a:gd name="connsiteX2" fmla="*/ 1728191 w 4536504"/>
              <a:gd name="connsiteY2" fmla="*/ 2592288 h 2592288"/>
              <a:gd name="connsiteX3" fmla="*/ 4536504 w 4536504"/>
              <a:gd name="connsiteY3" fmla="*/ 2592288 h 2592288"/>
              <a:gd name="connsiteX4" fmla="*/ 3456383 w 4536504"/>
              <a:gd name="connsiteY4" fmla="*/ 0 h 2592288"/>
              <a:gd name="connsiteX0" fmla="*/ 1224136 w 4464496"/>
              <a:gd name="connsiteY0" fmla="*/ 1656184 h 2592288"/>
              <a:gd name="connsiteX1" fmla="*/ 0 w 4464496"/>
              <a:gd name="connsiteY1" fmla="*/ 1872208 h 2592288"/>
              <a:gd name="connsiteX2" fmla="*/ 1656183 w 4464496"/>
              <a:gd name="connsiteY2" fmla="*/ 2592288 h 2592288"/>
              <a:gd name="connsiteX3" fmla="*/ 4464496 w 4464496"/>
              <a:gd name="connsiteY3" fmla="*/ 2592288 h 2592288"/>
              <a:gd name="connsiteX4" fmla="*/ 3384375 w 4464496"/>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86926 w 4427286"/>
              <a:gd name="connsiteY0" fmla="*/ 1656184 h 2592288"/>
              <a:gd name="connsiteX1" fmla="*/ 0 w 4427286"/>
              <a:gd name="connsiteY1" fmla="*/ 2545251 h 2592288"/>
              <a:gd name="connsiteX2" fmla="*/ 1618973 w 4427286"/>
              <a:gd name="connsiteY2" fmla="*/ 2592288 h 2592288"/>
              <a:gd name="connsiteX3" fmla="*/ 4427286 w 4427286"/>
              <a:gd name="connsiteY3" fmla="*/ 2592288 h 2592288"/>
              <a:gd name="connsiteX4" fmla="*/ 3347165 w 4427286"/>
              <a:gd name="connsiteY4" fmla="*/ 0 h 2592288"/>
              <a:gd name="connsiteX0" fmla="*/ 1186926 w 4427286"/>
              <a:gd name="connsiteY0" fmla="*/ 1656184 h 2664296"/>
              <a:gd name="connsiteX1" fmla="*/ 0 w 4427286"/>
              <a:gd name="connsiteY1" fmla="*/ 2545251 h 2664296"/>
              <a:gd name="connsiteX2" fmla="*/ 1618973 w 4427286"/>
              <a:gd name="connsiteY2" fmla="*/ 2592288 h 2664296"/>
              <a:gd name="connsiteX3" fmla="*/ 4427286 w 4427286"/>
              <a:gd name="connsiteY3" fmla="*/ 2664296 h 2664296"/>
              <a:gd name="connsiteX4" fmla="*/ 3347165 w 4427286"/>
              <a:gd name="connsiteY4" fmla="*/ 0 h 2664296"/>
              <a:gd name="connsiteX0" fmla="*/ 1186926 w 4320714"/>
              <a:gd name="connsiteY0" fmla="*/ 1656184 h 2592288"/>
              <a:gd name="connsiteX1" fmla="*/ 0 w 4320714"/>
              <a:gd name="connsiteY1" fmla="*/ 2545251 h 2592288"/>
              <a:gd name="connsiteX2" fmla="*/ 1618973 w 4320714"/>
              <a:gd name="connsiteY2" fmla="*/ 2592288 h 2592288"/>
              <a:gd name="connsiteX3" fmla="*/ 4320714 w 4320714"/>
              <a:gd name="connsiteY3" fmla="*/ 2562795 h 2592288"/>
              <a:gd name="connsiteX4" fmla="*/ 3347165 w 4320714"/>
              <a:gd name="connsiteY4" fmla="*/ 0 h 2592288"/>
              <a:gd name="connsiteX0" fmla="*/ 1186926 w 4320714"/>
              <a:gd name="connsiteY0" fmla="*/ 1656184 h 2562795"/>
              <a:gd name="connsiteX1" fmla="*/ 0 w 4320714"/>
              <a:gd name="connsiteY1" fmla="*/ 2545251 h 2562795"/>
              <a:gd name="connsiteX2" fmla="*/ 1555363 w 4320714"/>
              <a:gd name="connsiteY2" fmla="*/ 2536629 h 2562795"/>
              <a:gd name="connsiteX3" fmla="*/ 4320714 w 4320714"/>
              <a:gd name="connsiteY3" fmla="*/ 2562795 h 2562795"/>
              <a:gd name="connsiteX4" fmla="*/ 3347165 w 4320714"/>
              <a:gd name="connsiteY4" fmla="*/ 0 h 2562795"/>
              <a:gd name="connsiteX0" fmla="*/ 1186926 w 4320714"/>
              <a:gd name="connsiteY0" fmla="*/ 1656184 h 2562795"/>
              <a:gd name="connsiteX1" fmla="*/ 0 w 4320714"/>
              <a:gd name="connsiteY1" fmla="*/ 2545251 h 2562795"/>
              <a:gd name="connsiteX2" fmla="*/ 1587189 w 4320714"/>
              <a:gd name="connsiteY2" fmla="*/ 2561963 h 2562795"/>
              <a:gd name="connsiteX3" fmla="*/ 4320714 w 4320714"/>
              <a:gd name="connsiteY3" fmla="*/ 2562795 h 2562795"/>
              <a:gd name="connsiteX4" fmla="*/ 3347165 w 4320714"/>
              <a:gd name="connsiteY4" fmla="*/ 0 h 2562795"/>
              <a:gd name="connsiteX0" fmla="*/ 1224136 w 4357924"/>
              <a:gd name="connsiteY0" fmla="*/ 1656184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216024 w 4357924"/>
              <a:gd name="connsiteY0" fmla="*/ 1584177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0 w 4141900"/>
              <a:gd name="connsiteY0" fmla="*/ 1584177 h 2562795"/>
              <a:gd name="connsiteX1" fmla="*/ 720080 w 4141900"/>
              <a:gd name="connsiteY1" fmla="*/ 1872209 h 2562795"/>
              <a:gd name="connsiteX2" fmla="*/ 1408375 w 4141900"/>
              <a:gd name="connsiteY2" fmla="*/ 2561963 h 2562795"/>
              <a:gd name="connsiteX3" fmla="*/ 4141900 w 4141900"/>
              <a:gd name="connsiteY3" fmla="*/ 2562795 h 2562795"/>
              <a:gd name="connsiteX4" fmla="*/ 3168351 w 4141900"/>
              <a:gd name="connsiteY4" fmla="*/ 0 h 2562795"/>
              <a:gd name="connsiteX0" fmla="*/ 0 w 4429932"/>
              <a:gd name="connsiteY0" fmla="*/ 1944217 h 2562795"/>
              <a:gd name="connsiteX1" fmla="*/ 1008112 w 4429932"/>
              <a:gd name="connsiteY1" fmla="*/ 1872209 h 2562795"/>
              <a:gd name="connsiteX2" fmla="*/ 1696407 w 4429932"/>
              <a:gd name="connsiteY2" fmla="*/ 2561963 h 2562795"/>
              <a:gd name="connsiteX3" fmla="*/ 4429932 w 4429932"/>
              <a:gd name="connsiteY3" fmla="*/ 2562795 h 2562795"/>
              <a:gd name="connsiteX4" fmla="*/ 3456383 w 4429932"/>
              <a:gd name="connsiteY4" fmla="*/ 0 h 2562795"/>
              <a:gd name="connsiteX0" fmla="*/ 0 w 4429932"/>
              <a:gd name="connsiteY0" fmla="*/ 1944217 h 2562795"/>
              <a:gd name="connsiteX1" fmla="*/ 1696407 w 4429932"/>
              <a:gd name="connsiteY1" fmla="*/ 2561963 h 2562795"/>
              <a:gd name="connsiteX2" fmla="*/ 4429932 w 4429932"/>
              <a:gd name="connsiteY2" fmla="*/ 2562795 h 2562795"/>
              <a:gd name="connsiteX3" fmla="*/ 3456383 w 4429932"/>
              <a:gd name="connsiteY3" fmla="*/ 0 h 2562795"/>
              <a:gd name="connsiteX0" fmla="*/ 0 w 4429932"/>
              <a:gd name="connsiteY0" fmla="*/ 1944216 h 2562794"/>
              <a:gd name="connsiteX1" fmla="*/ 1696407 w 4429932"/>
              <a:gd name="connsiteY1" fmla="*/ 2561962 h 2562794"/>
              <a:gd name="connsiteX2" fmla="*/ 4429932 w 4429932"/>
              <a:gd name="connsiteY2" fmla="*/ 2562794 h 2562794"/>
              <a:gd name="connsiteX3" fmla="*/ 3384376 w 4429932"/>
              <a:gd name="connsiteY3" fmla="*/ 0 h 2562794"/>
              <a:gd name="connsiteX0" fmla="*/ 0 w 4429932"/>
              <a:gd name="connsiteY0" fmla="*/ 2367046 h 2985624"/>
              <a:gd name="connsiteX1" fmla="*/ 1696407 w 4429932"/>
              <a:gd name="connsiteY1" fmla="*/ 2984792 h 2985624"/>
              <a:gd name="connsiteX2" fmla="*/ 4429932 w 4429932"/>
              <a:gd name="connsiteY2" fmla="*/ 2985624 h 2985624"/>
              <a:gd name="connsiteX3" fmla="*/ 3384376 w 4429932"/>
              <a:gd name="connsiteY3" fmla="*/ 422830 h 2985624"/>
              <a:gd name="connsiteX4" fmla="*/ 3379771 w 4429932"/>
              <a:gd name="connsiteY4" fmla="*/ 448642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1949594 h 2568172"/>
              <a:gd name="connsiteX1" fmla="*/ 1696407 w 4753487"/>
              <a:gd name="connsiteY1" fmla="*/ 2567340 h 2568172"/>
              <a:gd name="connsiteX2" fmla="*/ 4429932 w 4753487"/>
              <a:gd name="connsiteY2" fmla="*/ 2568172 h 2568172"/>
              <a:gd name="connsiteX3" fmla="*/ 3384376 w 4753487"/>
              <a:gd name="connsiteY3" fmla="*/ 5378 h 2568172"/>
              <a:gd name="connsiteX4" fmla="*/ 4752528 w 4753487"/>
              <a:gd name="connsiteY4" fmla="*/ 5377 h 2568172"/>
              <a:gd name="connsiteX0" fmla="*/ 0 w 4752528"/>
              <a:gd name="connsiteY0" fmla="*/ 1944217 h 2562795"/>
              <a:gd name="connsiteX1" fmla="*/ 1696407 w 4752528"/>
              <a:gd name="connsiteY1" fmla="*/ 2561963 h 2562795"/>
              <a:gd name="connsiteX2" fmla="*/ 4429932 w 4752528"/>
              <a:gd name="connsiteY2" fmla="*/ 2562795 h 2562795"/>
              <a:gd name="connsiteX3" fmla="*/ 4752528 w 4752528"/>
              <a:gd name="connsiteY3" fmla="*/ 0 h 2562795"/>
              <a:gd name="connsiteX0" fmla="*/ 0 w 5400600"/>
              <a:gd name="connsiteY0" fmla="*/ 1944217 h 2562795"/>
              <a:gd name="connsiteX1" fmla="*/ 1696407 w 5400600"/>
              <a:gd name="connsiteY1" fmla="*/ 2561963 h 2562795"/>
              <a:gd name="connsiteX2" fmla="*/ 4429932 w 5400600"/>
              <a:gd name="connsiteY2" fmla="*/ 2562795 h 2562795"/>
              <a:gd name="connsiteX3" fmla="*/ 5400600 w 5400600"/>
              <a:gd name="connsiteY3" fmla="*/ 0 h 2562795"/>
              <a:gd name="connsiteX0" fmla="*/ 0 w 5400600"/>
              <a:gd name="connsiteY0" fmla="*/ 1944217 h 2561963"/>
              <a:gd name="connsiteX1" fmla="*/ 1696407 w 5400600"/>
              <a:gd name="connsiteY1" fmla="*/ 2561963 h 2561963"/>
              <a:gd name="connsiteX2" fmla="*/ 3384376 w 5400600"/>
              <a:gd name="connsiteY2" fmla="*/ 0 h 2561963"/>
              <a:gd name="connsiteX3" fmla="*/ 5400600 w 5400600"/>
              <a:gd name="connsiteY3" fmla="*/ 0 h 2561963"/>
              <a:gd name="connsiteX0" fmla="*/ 0 w 5400600"/>
              <a:gd name="connsiteY0" fmla="*/ 1944217 h 2561963"/>
              <a:gd name="connsiteX1" fmla="*/ 1696407 w 5400600"/>
              <a:gd name="connsiteY1" fmla="*/ 2561963 h 2561963"/>
              <a:gd name="connsiteX2" fmla="*/ 4438600 w 5400600"/>
              <a:gd name="connsiteY2" fmla="*/ 2556438 h 2561963"/>
              <a:gd name="connsiteX3" fmla="*/ 3384376 w 5400600"/>
              <a:gd name="connsiteY3" fmla="*/ 0 h 2561963"/>
              <a:gd name="connsiteX4" fmla="*/ 5400600 w 5400600"/>
              <a:gd name="connsiteY4" fmla="*/ 0 h 2561963"/>
              <a:gd name="connsiteX0" fmla="*/ 0 w 5396276"/>
              <a:gd name="connsiteY0" fmla="*/ 1885520 h 2561963"/>
              <a:gd name="connsiteX1" fmla="*/ 1692083 w 5396276"/>
              <a:gd name="connsiteY1" fmla="*/ 2561963 h 2561963"/>
              <a:gd name="connsiteX2" fmla="*/ 4434276 w 5396276"/>
              <a:gd name="connsiteY2" fmla="*/ 2556438 h 2561963"/>
              <a:gd name="connsiteX3" fmla="*/ 3380052 w 5396276"/>
              <a:gd name="connsiteY3" fmla="*/ 0 h 2561963"/>
              <a:gd name="connsiteX4" fmla="*/ 5396276 w 5396276"/>
              <a:gd name="connsiteY4" fmla="*/ 0 h 2561963"/>
              <a:gd name="connsiteX0" fmla="*/ 0 w 5390666"/>
              <a:gd name="connsiteY0" fmla="*/ 1913569 h 2561963"/>
              <a:gd name="connsiteX1" fmla="*/ 1686473 w 5390666"/>
              <a:gd name="connsiteY1" fmla="*/ 2561963 h 2561963"/>
              <a:gd name="connsiteX2" fmla="*/ 4428666 w 5390666"/>
              <a:gd name="connsiteY2" fmla="*/ 2556438 h 2561963"/>
              <a:gd name="connsiteX3" fmla="*/ 3374442 w 5390666"/>
              <a:gd name="connsiteY3" fmla="*/ 0 h 2561963"/>
              <a:gd name="connsiteX4" fmla="*/ 5390666 w 5390666"/>
              <a:gd name="connsiteY4" fmla="*/ 0 h 2561963"/>
              <a:gd name="connsiteX0" fmla="*/ 0 w 5390666"/>
              <a:gd name="connsiteY0" fmla="*/ 1913569 h 2567658"/>
              <a:gd name="connsiteX1" fmla="*/ 1686473 w 5390666"/>
              <a:gd name="connsiteY1" fmla="*/ 2561963 h 2567658"/>
              <a:gd name="connsiteX2" fmla="*/ 4467935 w 5390666"/>
              <a:gd name="connsiteY2" fmla="*/ 2567658 h 2567658"/>
              <a:gd name="connsiteX3" fmla="*/ 3374442 w 5390666"/>
              <a:gd name="connsiteY3" fmla="*/ 0 h 2567658"/>
              <a:gd name="connsiteX4" fmla="*/ 5390666 w 5390666"/>
              <a:gd name="connsiteY4" fmla="*/ 0 h 2567658"/>
              <a:gd name="connsiteX0" fmla="*/ 0 w 5390666"/>
              <a:gd name="connsiteY0" fmla="*/ 1913569 h 2567658"/>
              <a:gd name="connsiteX1" fmla="*/ 1686473 w 5390666"/>
              <a:gd name="connsiteY1" fmla="*/ 2561963 h 2567658"/>
              <a:gd name="connsiteX2" fmla="*/ 4439886 w 5390666"/>
              <a:gd name="connsiteY2" fmla="*/ 2567658 h 2567658"/>
              <a:gd name="connsiteX3" fmla="*/ 3374442 w 5390666"/>
              <a:gd name="connsiteY3" fmla="*/ 0 h 2567658"/>
              <a:gd name="connsiteX4" fmla="*/ 5390666 w 5390666"/>
              <a:gd name="connsiteY4" fmla="*/ 0 h 2567658"/>
              <a:gd name="connsiteX0" fmla="*/ 0 w 5390666"/>
              <a:gd name="connsiteY0" fmla="*/ 1929777 h 2583866"/>
              <a:gd name="connsiteX1" fmla="*/ 1686473 w 5390666"/>
              <a:gd name="connsiteY1" fmla="*/ 2578171 h 2583866"/>
              <a:gd name="connsiteX2" fmla="*/ 4439886 w 5390666"/>
              <a:gd name="connsiteY2" fmla="*/ 2583866 h 2583866"/>
              <a:gd name="connsiteX3" fmla="*/ 3332230 w 5390666"/>
              <a:gd name="connsiteY3" fmla="*/ 0 h 2583866"/>
              <a:gd name="connsiteX4" fmla="*/ 5390666 w 5390666"/>
              <a:gd name="connsiteY4" fmla="*/ 16208 h 2583866"/>
              <a:gd name="connsiteX0" fmla="*/ 0 w 5413105"/>
              <a:gd name="connsiteY0" fmla="*/ 1941618 h 2595707"/>
              <a:gd name="connsiteX1" fmla="*/ 1686473 w 5413105"/>
              <a:gd name="connsiteY1" fmla="*/ 2590012 h 2595707"/>
              <a:gd name="connsiteX2" fmla="*/ 4439886 w 5413105"/>
              <a:gd name="connsiteY2" fmla="*/ 2595707 h 2595707"/>
              <a:gd name="connsiteX3" fmla="*/ 3332230 w 5413105"/>
              <a:gd name="connsiteY3" fmla="*/ 11841 h 2595707"/>
              <a:gd name="connsiteX4" fmla="*/ 5413105 w 5413105"/>
              <a:gd name="connsiteY4" fmla="*/ 0 h 2595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3105" h="2595707">
                <a:moveTo>
                  <a:pt x="0" y="1941618"/>
                </a:moveTo>
                <a:lnTo>
                  <a:pt x="1686473" y="2590012"/>
                </a:lnTo>
                <a:lnTo>
                  <a:pt x="4439886" y="2595707"/>
                </a:lnTo>
                <a:lnTo>
                  <a:pt x="3332230" y="11841"/>
                </a:lnTo>
                <a:lnTo>
                  <a:pt x="5413105" y="0"/>
                </a:lnTo>
              </a:path>
            </a:pathLst>
          </a:custGeom>
          <a:ln w="38100">
            <a:solidFill>
              <a:srgbClr val="FFC0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25" name="Volný tvar 24"/>
          <p:cNvSpPr/>
          <p:nvPr/>
        </p:nvSpPr>
        <p:spPr>
          <a:xfrm>
            <a:off x="1926825" y="2348880"/>
            <a:ext cx="5298805" cy="254808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650637 w 5593404"/>
              <a:gd name="connsiteY5" fmla="*/ 963988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218589 w 5593404"/>
              <a:gd name="connsiteY4" fmla="*/ 603948 h 3112851"/>
              <a:gd name="connsiteX0" fmla="*/ 0 w 5593404"/>
              <a:gd name="connsiteY0" fmla="*/ 553644 h 2508903"/>
              <a:gd name="connsiteX1" fmla="*/ 3472774 w 5593404"/>
              <a:gd name="connsiteY1" fmla="*/ 2508903 h 2508903"/>
              <a:gd name="connsiteX2" fmla="*/ 5593404 w 5593404"/>
              <a:gd name="connsiteY2" fmla="*/ 699559 h 2508903"/>
              <a:gd name="connsiteX3" fmla="*/ 4650637 w 5593404"/>
              <a:gd name="connsiteY3" fmla="*/ 288032 h 2508903"/>
              <a:gd name="connsiteX4" fmla="*/ 4218589 w 5593404"/>
              <a:gd name="connsiteY4" fmla="*/ 0 h 2508903"/>
              <a:gd name="connsiteX0" fmla="*/ 0 w 5593404"/>
              <a:gd name="connsiteY0" fmla="*/ 265612 h 2220871"/>
              <a:gd name="connsiteX1" fmla="*/ 3472774 w 5593404"/>
              <a:gd name="connsiteY1" fmla="*/ 2220871 h 2220871"/>
              <a:gd name="connsiteX2" fmla="*/ 5593404 w 5593404"/>
              <a:gd name="connsiteY2" fmla="*/ 411527 h 2220871"/>
              <a:gd name="connsiteX3" fmla="*/ 4650637 w 5593404"/>
              <a:gd name="connsiteY3" fmla="*/ 0 h 2220871"/>
              <a:gd name="connsiteX0" fmla="*/ 0 w 5736254"/>
              <a:gd name="connsiteY0" fmla="*/ 265612 h 2220871"/>
              <a:gd name="connsiteX1" fmla="*/ 3472774 w 5736254"/>
              <a:gd name="connsiteY1" fmla="*/ 2220871 h 2220871"/>
              <a:gd name="connsiteX2" fmla="*/ 5736254 w 5736254"/>
              <a:gd name="connsiteY2" fmla="*/ 984393 h 2220871"/>
              <a:gd name="connsiteX3" fmla="*/ 4650637 w 5736254"/>
              <a:gd name="connsiteY3" fmla="*/ 0 h 2220871"/>
              <a:gd name="connsiteX0" fmla="*/ 0 w 5736254"/>
              <a:gd name="connsiteY0" fmla="*/ 265612 h 2172232"/>
              <a:gd name="connsiteX1" fmla="*/ 3949429 w 5736254"/>
              <a:gd name="connsiteY1" fmla="*/ 2172232 h 2172232"/>
              <a:gd name="connsiteX2" fmla="*/ 5736254 w 5736254"/>
              <a:gd name="connsiteY2" fmla="*/ 984393 h 2172232"/>
              <a:gd name="connsiteX3" fmla="*/ 4650637 w 5736254"/>
              <a:gd name="connsiteY3" fmla="*/ 0 h 2172232"/>
              <a:gd name="connsiteX0" fmla="*/ 0 w 3051420"/>
              <a:gd name="connsiteY0" fmla="*/ 1423203 h 2172232"/>
              <a:gd name="connsiteX1" fmla="*/ 1264595 w 3051420"/>
              <a:gd name="connsiteY1" fmla="*/ 2172232 h 2172232"/>
              <a:gd name="connsiteX2" fmla="*/ 3051420 w 3051420"/>
              <a:gd name="connsiteY2" fmla="*/ 984393 h 2172232"/>
              <a:gd name="connsiteX3" fmla="*/ 1965803 w 3051420"/>
              <a:gd name="connsiteY3" fmla="*/ 0 h 2172232"/>
              <a:gd name="connsiteX0" fmla="*/ 0 w 3051420"/>
              <a:gd name="connsiteY0" fmla="*/ 1444177 h 2193206"/>
              <a:gd name="connsiteX1" fmla="*/ 1264595 w 3051420"/>
              <a:gd name="connsiteY1" fmla="*/ 2193206 h 2193206"/>
              <a:gd name="connsiteX2" fmla="*/ 3051420 w 3051420"/>
              <a:gd name="connsiteY2" fmla="*/ 1005367 h 2193206"/>
              <a:gd name="connsiteX3" fmla="*/ 1922354 w 3051420"/>
              <a:gd name="connsiteY3" fmla="*/ 0 h 2193206"/>
              <a:gd name="connsiteX0" fmla="*/ 0 w 3051420"/>
              <a:gd name="connsiteY0" fmla="*/ 1377686 h 2126715"/>
              <a:gd name="connsiteX1" fmla="*/ 1264595 w 3051420"/>
              <a:gd name="connsiteY1" fmla="*/ 2126715 h 2126715"/>
              <a:gd name="connsiteX2" fmla="*/ 3051420 w 3051420"/>
              <a:gd name="connsiteY2" fmla="*/ 938876 h 2126715"/>
              <a:gd name="connsiteX3" fmla="*/ 1998621 w 3051420"/>
              <a:gd name="connsiteY3" fmla="*/ 0 h 2126715"/>
              <a:gd name="connsiteX0" fmla="*/ 0 w 3051420"/>
              <a:gd name="connsiteY0" fmla="*/ 1377686 h 2108256"/>
              <a:gd name="connsiteX1" fmla="*/ 1265365 w 3051420"/>
              <a:gd name="connsiteY1" fmla="*/ 2108256 h 2108256"/>
              <a:gd name="connsiteX2" fmla="*/ 3051420 w 3051420"/>
              <a:gd name="connsiteY2" fmla="*/ 938876 h 2108256"/>
              <a:gd name="connsiteX3" fmla="*/ 1998621 w 3051420"/>
              <a:gd name="connsiteY3" fmla="*/ 0 h 2108256"/>
              <a:gd name="connsiteX0" fmla="*/ 0 w 3051420"/>
              <a:gd name="connsiteY0" fmla="*/ 1377686 h 2112231"/>
              <a:gd name="connsiteX1" fmla="*/ 1253438 w 3051420"/>
              <a:gd name="connsiteY1" fmla="*/ 2112231 h 2112231"/>
              <a:gd name="connsiteX2" fmla="*/ 3051420 w 3051420"/>
              <a:gd name="connsiteY2" fmla="*/ 938876 h 2112231"/>
              <a:gd name="connsiteX3" fmla="*/ 1998621 w 3051420"/>
              <a:gd name="connsiteY3" fmla="*/ 0 h 2112231"/>
              <a:gd name="connsiteX0" fmla="*/ 0 w 2948053"/>
              <a:gd name="connsiteY0" fmla="*/ 1433345 h 2112231"/>
              <a:gd name="connsiteX1" fmla="*/ 1150071 w 2948053"/>
              <a:gd name="connsiteY1" fmla="*/ 2112231 h 2112231"/>
              <a:gd name="connsiteX2" fmla="*/ 2948053 w 2948053"/>
              <a:gd name="connsiteY2" fmla="*/ 938876 h 2112231"/>
              <a:gd name="connsiteX3" fmla="*/ 1895254 w 2948053"/>
              <a:gd name="connsiteY3" fmla="*/ 0 h 2112231"/>
              <a:gd name="connsiteX0" fmla="*/ 5837 w 2953890"/>
              <a:gd name="connsiteY0" fmla="*/ 1433345 h 2112231"/>
              <a:gd name="connsiteX1" fmla="*/ 0 w 2953890"/>
              <a:gd name="connsiteY1" fmla="*/ 1436306 h 2112231"/>
              <a:gd name="connsiteX2" fmla="*/ 1155908 w 2953890"/>
              <a:gd name="connsiteY2" fmla="*/ 2112231 h 2112231"/>
              <a:gd name="connsiteX3" fmla="*/ 2953890 w 2953890"/>
              <a:gd name="connsiteY3" fmla="*/ 938876 h 2112231"/>
              <a:gd name="connsiteX4" fmla="*/ 1901091 w 2953890"/>
              <a:gd name="connsiteY4" fmla="*/ 0 h 2112231"/>
              <a:gd name="connsiteX0" fmla="*/ 5837 w 2953890"/>
              <a:gd name="connsiteY0" fmla="*/ 2054926 h 2733812"/>
              <a:gd name="connsiteX1" fmla="*/ 0 w 2953890"/>
              <a:gd name="connsiteY1" fmla="*/ 2057887 h 2733812"/>
              <a:gd name="connsiteX2" fmla="*/ 1155908 w 2953890"/>
              <a:gd name="connsiteY2" fmla="*/ 2733812 h 2733812"/>
              <a:gd name="connsiteX3" fmla="*/ 2953890 w 2953890"/>
              <a:gd name="connsiteY3" fmla="*/ 1560457 h 2733812"/>
              <a:gd name="connsiteX4" fmla="*/ 68073 w 2953890"/>
              <a:gd name="connsiteY4" fmla="*/ 0 h 2733812"/>
              <a:gd name="connsiteX0" fmla="*/ 5837 w 1155908"/>
              <a:gd name="connsiteY0" fmla="*/ 2054926 h 2733812"/>
              <a:gd name="connsiteX1" fmla="*/ 0 w 1155908"/>
              <a:gd name="connsiteY1" fmla="*/ 2057887 h 2733812"/>
              <a:gd name="connsiteX2" fmla="*/ 1155908 w 1155908"/>
              <a:gd name="connsiteY2" fmla="*/ 2733812 h 2733812"/>
              <a:gd name="connsiteX3" fmla="*/ 1076185 w 1155908"/>
              <a:gd name="connsiteY3" fmla="*/ 2376264 h 2733812"/>
              <a:gd name="connsiteX4" fmla="*/ 68073 w 1155908"/>
              <a:gd name="connsiteY4" fmla="*/ 0 h 2733812"/>
              <a:gd name="connsiteX0" fmla="*/ 1665956 w 2736304"/>
              <a:gd name="connsiteY0" fmla="*/ 2054926 h 2592288"/>
              <a:gd name="connsiteX1" fmla="*/ 1660119 w 2736304"/>
              <a:gd name="connsiteY1" fmla="*/ 2057887 h 2592288"/>
              <a:gd name="connsiteX2" fmla="*/ 0 w 2736304"/>
              <a:gd name="connsiteY2" fmla="*/ 2592288 h 2592288"/>
              <a:gd name="connsiteX3" fmla="*/ 2736304 w 2736304"/>
              <a:gd name="connsiteY3" fmla="*/ 2376264 h 2592288"/>
              <a:gd name="connsiteX4" fmla="*/ 1728192 w 2736304"/>
              <a:gd name="connsiteY4" fmla="*/ 0 h 2592288"/>
              <a:gd name="connsiteX0" fmla="*/ 1665956 w 2808313"/>
              <a:gd name="connsiteY0" fmla="*/ 2054926 h 2592288"/>
              <a:gd name="connsiteX1" fmla="*/ 1660119 w 2808313"/>
              <a:gd name="connsiteY1" fmla="*/ 2057887 h 2592288"/>
              <a:gd name="connsiteX2" fmla="*/ 0 w 2808313"/>
              <a:gd name="connsiteY2" fmla="*/ 2592288 h 2592288"/>
              <a:gd name="connsiteX3" fmla="*/ 2808313 w 2808313"/>
              <a:gd name="connsiteY3" fmla="*/ 2592288 h 2592288"/>
              <a:gd name="connsiteX4" fmla="*/ 1728192 w 2808313"/>
              <a:gd name="connsiteY4" fmla="*/ 0 h 2592288"/>
              <a:gd name="connsiteX0" fmla="*/ 2098003 w 3240360"/>
              <a:gd name="connsiteY0" fmla="*/ 2054926 h 2592288"/>
              <a:gd name="connsiteX1" fmla="*/ 0 w 3240360"/>
              <a:gd name="connsiteY1" fmla="*/ 1656184 h 2592288"/>
              <a:gd name="connsiteX2" fmla="*/ 432047 w 3240360"/>
              <a:gd name="connsiteY2" fmla="*/ 2592288 h 2592288"/>
              <a:gd name="connsiteX3" fmla="*/ 3240360 w 3240360"/>
              <a:gd name="connsiteY3" fmla="*/ 2592288 h 2592288"/>
              <a:gd name="connsiteX4" fmla="*/ 2160239 w 3240360"/>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52128 w 4392488"/>
              <a:gd name="connsiteY0" fmla="*/ 1656184 h 2592288"/>
              <a:gd name="connsiteX1" fmla="*/ 0 w 4392488"/>
              <a:gd name="connsiteY1" fmla="*/ 2016224 h 2592288"/>
              <a:gd name="connsiteX2" fmla="*/ 1584175 w 4392488"/>
              <a:gd name="connsiteY2" fmla="*/ 2592288 h 2592288"/>
              <a:gd name="connsiteX3" fmla="*/ 4392488 w 4392488"/>
              <a:gd name="connsiteY3" fmla="*/ 2592288 h 2592288"/>
              <a:gd name="connsiteX4" fmla="*/ 3312367 w 4392488"/>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296144 w 4536504"/>
              <a:gd name="connsiteY0" fmla="*/ 1656184 h 2592288"/>
              <a:gd name="connsiteX1" fmla="*/ 0 w 4536504"/>
              <a:gd name="connsiteY1" fmla="*/ 2448272 h 2592288"/>
              <a:gd name="connsiteX2" fmla="*/ 1728191 w 4536504"/>
              <a:gd name="connsiteY2" fmla="*/ 2592288 h 2592288"/>
              <a:gd name="connsiteX3" fmla="*/ 4536504 w 4536504"/>
              <a:gd name="connsiteY3" fmla="*/ 2592288 h 2592288"/>
              <a:gd name="connsiteX4" fmla="*/ 3456383 w 4536504"/>
              <a:gd name="connsiteY4" fmla="*/ 0 h 2592288"/>
              <a:gd name="connsiteX0" fmla="*/ 1224136 w 4464496"/>
              <a:gd name="connsiteY0" fmla="*/ 1656184 h 2592288"/>
              <a:gd name="connsiteX1" fmla="*/ 0 w 4464496"/>
              <a:gd name="connsiteY1" fmla="*/ 1872208 h 2592288"/>
              <a:gd name="connsiteX2" fmla="*/ 1656183 w 4464496"/>
              <a:gd name="connsiteY2" fmla="*/ 2592288 h 2592288"/>
              <a:gd name="connsiteX3" fmla="*/ 4464496 w 4464496"/>
              <a:gd name="connsiteY3" fmla="*/ 2592288 h 2592288"/>
              <a:gd name="connsiteX4" fmla="*/ 3384375 w 4464496"/>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86926 w 4427286"/>
              <a:gd name="connsiteY0" fmla="*/ 1656184 h 2592288"/>
              <a:gd name="connsiteX1" fmla="*/ 0 w 4427286"/>
              <a:gd name="connsiteY1" fmla="*/ 2545251 h 2592288"/>
              <a:gd name="connsiteX2" fmla="*/ 1618973 w 4427286"/>
              <a:gd name="connsiteY2" fmla="*/ 2592288 h 2592288"/>
              <a:gd name="connsiteX3" fmla="*/ 4427286 w 4427286"/>
              <a:gd name="connsiteY3" fmla="*/ 2592288 h 2592288"/>
              <a:gd name="connsiteX4" fmla="*/ 3347165 w 4427286"/>
              <a:gd name="connsiteY4" fmla="*/ 0 h 2592288"/>
              <a:gd name="connsiteX0" fmla="*/ 1186926 w 4427286"/>
              <a:gd name="connsiteY0" fmla="*/ 1656184 h 2664296"/>
              <a:gd name="connsiteX1" fmla="*/ 0 w 4427286"/>
              <a:gd name="connsiteY1" fmla="*/ 2545251 h 2664296"/>
              <a:gd name="connsiteX2" fmla="*/ 1618973 w 4427286"/>
              <a:gd name="connsiteY2" fmla="*/ 2592288 h 2664296"/>
              <a:gd name="connsiteX3" fmla="*/ 4427286 w 4427286"/>
              <a:gd name="connsiteY3" fmla="*/ 2664296 h 2664296"/>
              <a:gd name="connsiteX4" fmla="*/ 3347165 w 4427286"/>
              <a:gd name="connsiteY4" fmla="*/ 0 h 2664296"/>
              <a:gd name="connsiteX0" fmla="*/ 1186926 w 4320714"/>
              <a:gd name="connsiteY0" fmla="*/ 1656184 h 2592288"/>
              <a:gd name="connsiteX1" fmla="*/ 0 w 4320714"/>
              <a:gd name="connsiteY1" fmla="*/ 2545251 h 2592288"/>
              <a:gd name="connsiteX2" fmla="*/ 1618973 w 4320714"/>
              <a:gd name="connsiteY2" fmla="*/ 2592288 h 2592288"/>
              <a:gd name="connsiteX3" fmla="*/ 4320714 w 4320714"/>
              <a:gd name="connsiteY3" fmla="*/ 2562795 h 2592288"/>
              <a:gd name="connsiteX4" fmla="*/ 3347165 w 4320714"/>
              <a:gd name="connsiteY4" fmla="*/ 0 h 2592288"/>
              <a:gd name="connsiteX0" fmla="*/ 1186926 w 4320714"/>
              <a:gd name="connsiteY0" fmla="*/ 1656184 h 2562795"/>
              <a:gd name="connsiteX1" fmla="*/ 0 w 4320714"/>
              <a:gd name="connsiteY1" fmla="*/ 2545251 h 2562795"/>
              <a:gd name="connsiteX2" fmla="*/ 1555363 w 4320714"/>
              <a:gd name="connsiteY2" fmla="*/ 2536629 h 2562795"/>
              <a:gd name="connsiteX3" fmla="*/ 4320714 w 4320714"/>
              <a:gd name="connsiteY3" fmla="*/ 2562795 h 2562795"/>
              <a:gd name="connsiteX4" fmla="*/ 3347165 w 4320714"/>
              <a:gd name="connsiteY4" fmla="*/ 0 h 2562795"/>
              <a:gd name="connsiteX0" fmla="*/ 1186926 w 4320714"/>
              <a:gd name="connsiteY0" fmla="*/ 1656184 h 2562795"/>
              <a:gd name="connsiteX1" fmla="*/ 0 w 4320714"/>
              <a:gd name="connsiteY1" fmla="*/ 2545251 h 2562795"/>
              <a:gd name="connsiteX2" fmla="*/ 1587189 w 4320714"/>
              <a:gd name="connsiteY2" fmla="*/ 2561963 h 2562795"/>
              <a:gd name="connsiteX3" fmla="*/ 4320714 w 4320714"/>
              <a:gd name="connsiteY3" fmla="*/ 2562795 h 2562795"/>
              <a:gd name="connsiteX4" fmla="*/ 3347165 w 4320714"/>
              <a:gd name="connsiteY4" fmla="*/ 0 h 2562795"/>
              <a:gd name="connsiteX0" fmla="*/ 1224136 w 4357924"/>
              <a:gd name="connsiteY0" fmla="*/ 1656184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216024 w 4357924"/>
              <a:gd name="connsiteY0" fmla="*/ 1584177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0 w 4141900"/>
              <a:gd name="connsiteY0" fmla="*/ 1584177 h 2562795"/>
              <a:gd name="connsiteX1" fmla="*/ 720080 w 4141900"/>
              <a:gd name="connsiteY1" fmla="*/ 1872209 h 2562795"/>
              <a:gd name="connsiteX2" fmla="*/ 1408375 w 4141900"/>
              <a:gd name="connsiteY2" fmla="*/ 2561963 h 2562795"/>
              <a:gd name="connsiteX3" fmla="*/ 4141900 w 4141900"/>
              <a:gd name="connsiteY3" fmla="*/ 2562795 h 2562795"/>
              <a:gd name="connsiteX4" fmla="*/ 3168351 w 4141900"/>
              <a:gd name="connsiteY4" fmla="*/ 0 h 2562795"/>
              <a:gd name="connsiteX0" fmla="*/ 0 w 4429932"/>
              <a:gd name="connsiteY0" fmla="*/ 1944217 h 2562795"/>
              <a:gd name="connsiteX1" fmla="*/ 1008112 w 4429932"/>
              <a:gd name="connsiteY1" fmla="*/ 1872209 h 2562795"/>
              <a:gd name="connsiteX2" fmla="*/ 1696407 w 4429932"/>
              <a:gd name="connsiteY2" fmla="*/ 2561963 h 2562795"/>
              <a:gd name="connsiteX3" fmla="*/ 4429932 w 4429932"/>
              <a:gd name="connsiteY3" fmla="*/ 2562795 h 2562795"/>
              <a:gd name="connsiteX4" fmla="*/ 3456383 w 4429932"/>
              <a:gd name="connsiteY4" fmla="*/ 0 h 2562795"/>
              <a:gd name="connsiteX0" fmla="*/ 0 w 4429932"/>
              <a:gd name="connsiteY0" fmla="*/ 1944217 h 2562795"/>
              <a:gd name="connsiteX1" fmla="*/ 1696407 w 4429932"/>
              <a:gd name="connsiteY1" fmla="*/ 2561963 h 2562795"/>
              <a:gd name="connsiteX2" fmla="*/ 4429932 w 4429932"/>
              <a:gd name="connsiteY2" fmla="*/ 2562795 h 2562795"/>
              <a:gd name="connsiteX3" fmla="*/ 3456383 w 4429932"/>
              <a:gd name="connsiteY3" fmla="*/ 0 h 2562795"/>
              <a:gd name="connsiteX0" fmla="*/ 0 w 4429932"/>
              <a:gd name="connsiteY0" fmla="*/ 1944216 h 2562794"/>
              <a:gd name="connsiteX1" fmla="*/ 1696407 w 4429932"/>
              <a:gd name="connsiteY1" fmla="*/ 2561962 h 2562794"/>
              <a:gd name="connsiteX2" fmla="*/ 4429932 w 4429932"/>
              <a:gd name="connsiteY2" fmla="*/ 2562794 h 2562794"/>
              <a:gd name="connsiteX3" fmla="*/ 3384376 w 4429932"/>
              <a:gd name="connsiteY3" fmla="*/ 0 h 2562794"/>
              <a:gd name="connsiteX0" fmla="*/ 0 w 4429932"/>
              <a:gd name="connsiteY0" fmla="*/ 2367046 h 2985624"/>
              <a:gd name="connsiteX1" fmla="*/ 1696407 w 4429932"/>
              <a:gd name="connsiteY1" fmla="*/ 2984792 h 2985624"/>
              <a:gd name="connsiteX2" fmla="*/ 4429932 w 4429932"/>
              <a:gd name="connsiteY2" fmla="*/ 2985624 h 2985624"/>
              <a:gd name="connsiteX3" fmla="*/ 3384376 w 4429932"/>
              <a:gd name="connsiteY3" fmla="*/ 422830 h 2985624"/>
              <a:gd name="connsiteX4" fmla="*/ 3379771 w 4429932"/>
              <a:gd name="connsiteY4" fmla="*/ 448642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1949594 h 2568172"/>
              <a:gd name="connsiteX1" fmla="*/ 1696407 w 4753487"/>
              <a:gd name="connsiteY1" fmla="*/ 2567340 h 2568172"/>
              <a:gd name="connsiteX2" fmla="*/ 4429932 w 4753487"/>
              <a:gd name="connsiteY2" fmla="*/ 2568172 h 2568172"/>
              <a:gd name="connsiteX3" fmla="*/ 3384376 w 4753487"/>
              <a:gd name="connsiteY3" fmla="*/ 5378 h 2568172"/>
              <a:gd name="connsiteX4" fmla="*/ 4752528 w 4753487"/>
              <a:gd name="connsiteY4" fmla="*/ 5377 h 2568172"/>
              <a:gd name="connsiteX0" fmla="*/ 0 w 4752528"/>
              <a:gd name="connsiteY0" fmla="*/ 1944217 h 2562795"/>
              <a:gd name="connsiteX1" fmla="*/ 1696407 w 4752528"/>
              <a:gd name="connsiteY1" fmla="*/ 2561963 h 2562795"/>
              <a:gd name="connsiteX2" fmla="*/ 4429932 w 4752528"/>
              <a:gd name="connsiteY2" fmla="*/ 2562795 h 2562795"/>
              <a:gd name="connsiteX3" fmla="*/ 4752528 w 4752528"/>
              <a:gd name="connsiteY3" fmla="*/ 0 h 2562795"/>
              <a:gd name="connsiteX0" fmla="*/ 0 w 5400600"/>
              <a:gd name="connsiteY0" fmla="*/ 1944217 h 2562795"/>
              <a:gd name="connsiteX1" fmla="*/ 1696407 w 5400600"/>
              <a:gd name="connsiteY1" fmla="*/ 2561963 h 2562795"/>
              <a:gd name="connsiteX2" fmla="*/ 4429932 w 5400600"/>
              <a:gd name="connsiteY2" fmla="*/ 2562795 h 2562795"/>
              <a:gd name="connsiteX3" fmla="*/ 5400600 w 5400600"/>
              <a:gd name="connsiteY3" fmla="*/ 0 h 2562795"/>
              <a:gd name="connsiteX0" fmla="*/ 0 w 5400600"/>
              <a:gd name="connsiteY0" fmla="*/ 1944217 h 2561963"/>
              <a:gd name="connsiteX1" fmla="*/ 1696407 w 5400600"/>
              <a:gd name="connsiteY1" fmla="*/ 2561963 h 2561963"/>
              <a:gd name="connsiteX2" fmla="*/ 3384376 w 5400600"/>
              <a:gd name="connsiteY2" fmla="*/ 0 h 2561963"/>
              <a:gd name="connsiteX3" fmla="*/ 5400600 w 5400600"/>
              <a:gd name="connsiteY3" fmla="*/ 0 h 2561963"/>
              <a:gd name="connsiteX0" fmla="*/ 0 w 5400600"/>
              <a:gd name="connsiteY0" fmla="*/ 1944217 h 2561963"/>
              <a:gd name="connsiteX1" fmla="*/ 1696407 w 5400600"/>
              <a:gd name="connsiteY1" fmla="*/ 2561963 h 2561963"/>
              <a:gd name="connsiteX2" fmla="*/ 4438600 w 5400600"/>
              <a:gd name="connsiteY2" fmla="*/ 2556438 h 2561963"/>
              <a:gd name="connsiteX3" fmla="*/ 3384376 w 5400600"/>
              <a:gd name="connsiteY3" fmla="*/ 0 h 2561963"/>
              <a:gd name="connsiteX4" fmla="*/ 5400600 w 5400600"/>
              <a:gd name="connsiteY4" fmla="*/ 0 h 2561963"/>
              <a:gd name="connsiteX0" fmla="*/ 0 w 5396276"/>
              <a:gd name="connsiteY0" fmla="*/ 1885520 h 2561963"/>
              <a:gd name="connsiteX1" fmla="*/ 1692083 w 5396276"/>
              <a:gd name="connsiteY1" fmla="*/ 2561963 h 2561963"/>
              <a:gd name="connsiteX2" fmla="*/ 4434276 w 5396276"/>
              <a:gd name="connsiteY2" fmla="*/ 2556438 h 2561963"/>
              <a:gd name="connsiteX3" fmla="*/ 3380052 w 5396276"/>
              <a:gd name="connsiteY3" fmla="*/ 0 h 2561963"/>
              <a:gd name="connsiteX4" fmla="*/ 5396276 w 5396276"/>
              <a:gd name="connsiteY4" fmla="*/ 0 h 2561963"/>
              <a:gd name="connsiteX0" fmla="*/ 0 w 5390666"/>
              <a:gd name="connsiteY0" fmla="*/ 1913569 h 2561963"/>
              <a:gd name="connsiteX1" fmla="*/ 1686473 w 5390666"/>
              <a:gd name="connsiteY1" fmla="*/ 2561963 h 2561963"/>
              <a:gd name="connsiteX2" fmla="*/ 4428666 w 5390666"/>
              <a:gd name="connsiteY2" fmla="*/ 2556438 h 2561963"/>
              <a:gd name="connsiteX3" fmla="*/ 3374442 w 5390666"/>
              <a:gd name="connsiteY3" fmla="*/ 0 h 2561963"/>
              <a:gd name="connsiteX4" fmla="*/ 5390666 w 5390666"/>
              <a:gd name="connsiteY4" fmla="*/ 0 h 2561963"/>
              <a:gd name="connsiteX0" fmla="*/ 0 w 5390666"/>
              <a:gd name="connsiteY0" fmla="*/ 1913569 h 2567658"/>
              <a:gd name="connsiteX1" fmla="*/ 1686473 w 5390666"/>
              <a:gd name="connsiteY1" fmla="*/ 2561963 h 2567658"/>
              <a:gd name="connsiteX2" fmla="*/ 4467935 w 5390666"/>
              <a:gd name="connsiteY2" fmla="*/ 2567658 h 2567658"/>
              <a:gd name="connsiteX3" fmla="*/ 3374442 w 5390666"/>
              <a:gd name="connsiteY3" fmla="*/ 0 h 2567658"/>
              <a:gd name="connsiteX4" fmla="*/ 5390666 w 5390666"/>
              <a:gd name="connsiteY4" fmla="*/ 0 h 2567658"/>
              <a:gd name="connsiteX0" fmla="*/ 0 w 5390666"/>
              <a:gd name="connsiteY0" fmla="*/ 1913569 h 2567658"/>
              <a:gd name="connsiteX1" fmla="*/ 1686473 w 5390666"/>
              <a:gd name="connsiteY1" fmla="*/ 2561963 h 2567658"/>
              <a:gd name="connsiteX2" fmla="*/ 4439886 w 5390666"/>
              <a:gd name="connsiteY2" fmla="*/ 2567658 h 2567658"/>
              <a:gd name="connsiteX3" fmla="*/ 3374442 w 5390666"/>
              <a:gd name="connsiteY3" fmla="*/ 0 h 2567658"/>
              <a:gd name="connsiteX4" fmla="*/ 5390666 w 5390666"/>
              <a:gd name="connsiteY4" fmla="*/ 0 h 2567658"/>
              <a:gd name="connsiteX0" fmla="*/ 0 w 5390666"/>
              <a:gd name="connsiteY0" fmla="*/ 1929777 h 2583866"/>
              <a:gd name="connsiteX1" fmla="*/ 1686473 w 5390666"/>
              <a:gd name="connsiteY1" fmla="*/ 2578171 h 2583866"/>
              <a:gd name="connsiteX2" fmla="*/ 4439886 w 5390666"/>
              <a:gd name="connsiteY2" fmla="*/ 2583866 h 2583866"/>
              <a:gd name="connsiteX3" fmla="*/ 3332230 w 5390666"/>
              <a:gd name="connsiteY3" fmla="*/ 0 h 2583866"/>
              <a:gd name="connsiteX4" fmla="*/ 5390666 w 5390666"/>
              <a:gd name="connsiteY4" fmla="*/ 16208 h 2583866"/>
              <a:gd name="connsiteX0" fmla="*/ 0 w 5413105"/>
              <a:gd name="connsiteY0" fmla="*/ 1941618 h 2595707"/>
              <a:gd name="connsiteX1" fmla="*/ 1686473 w 5413105"/>
              <a:gd name="connsiteY1" fmla="*/ 2590012 h 2595707"/>
              <a:gd name="connsiteX2" fmla="*/ 4439886 w 5413105"/>
              <a:gd name="connsiteY2" fmla="*/ 2595707 h 2595707"/>
              <a:gd name="connsiteX3" fmla="*/ 3332230 w 5413105"/>
              <a:gd name="connsiteY3" fmla="*/ 11841 h 2595707"/>
              <a:gd name="connsiteX4" fmla="*/ 5413105 w 5413105"/>
              <a:gd name="connsiteY4" fmla="*/ 0 h 2595707"/>
              <a:gd name="connsiteX0" fmla="*/ 0 w 5546455"/>
              <a:gd name="connsiteY0" fmla="*/ 1941618 h 2595707"/>
              <a:gd name="connsiteX1" fmla="*/ 1686473 w 5546455"/>
              <a:gd name="connsiteY1" fmla="*/ 2590012 h 2595707"/>
              <a:gd name="connsiteX2" fmla="*/ 4439886 w 5546455"/>
              <a:gd name="connsiteY2" fmla="*/ 2595707 h 2595707"/>
              <a:gd name="connsiteX3" fmla="*/ 3332230 w 5546455"/>
              <a:gd name="connsiteY3" fmla="*/ 11841 h 2595707"/>
              <a:gd name="connsiteX4" fmla="*/ 5546455 w 5546455"/>
              <a:gd name="connsiteY4" fmla="*/ 0 h 2595707"/>
              <a:gd name="connsiteX0" fmla="*/ 0 w 5546455"/>
              <a:gd name="connsiteY0" fmla="*/ 1941618 h 2595707"/>
              <a:gd name="connsiteX1" fmla="*/ 1686473 w 5546455"/>
              <a:gd name="connsiteY1" fmla="*/ 2590012 h 2595707"/>
              <a:gd name="connsiteX2" fmla="*/ 4439886 w 5546455"/>
              <a:gd name="connsiteY2" fmla="*/ 2595707 h 2595707"/>
              <a:gd name="connsiteX3" fmla="*/ 3332230 w 5546455"/>
              <a:gd name="connsiteY3" fmla="*/ 11841 h 2595707"/>
              <a:gd name="connsiteX4" fmla="*/ 5546455 w 5546455"/>
              <a:gd name="connsiteY4" fmla="*/ 0 h 2595707"/>
              <a:gd name="connsiteX0" fmla="*/ 0 w 5546455"/>
              <a:gd name="connsiteY0" fmla="*/ 1941618 h 2595707"/>
              <a:gd name="connsiteX1" fmla="*/ 4439886 w 5546455"/>
              <a:gd name="connsiteY1" fmla="*/ 2595707 h 2595707"/>
              <a:gd name="connsiteX2" fmla="*/ 3332230 w 5546455"/>
              <a:gd name="connsiteY2" fmla="*/ 11841 h 2595707"/>
              <a:gd name="connsiteX3" fmla="*/ 5546455 w 5546455"/>
              <a:gd name="connsiteY3" fmla="*/ 0 h 2595707"/>
              <a:gd name="connsiteX0" fmla="*/ 0 w 5546455"/>
              <a:gd name="connsiteY0" fmla="*/ 1941618 h 2576657"/>
              <a:gd name="connsiteX1" fmla="*/ 1849086 w 5546455"/>
              <a:gd name="connsiteY1" fmla="*/ 2576657 h 2576657"/>
              <a:gd name="connsiteX2" fmla="*/ 3332230 w 5546455"/>
              <a:gd name="connsiteY2" fmla="*/ 11841 h 2576657"/>
              <a:gd name="connsiteX3" fmla="*/ 5546455 w 5546455"/>
              <a:gd name="connsiteY3" fmla="*/ 0 h 2576657"/>
              <a:gd name="connsiteX0" fmla="*/ 0 w 5546455"/>
              <a:gd name="connsiteY0" fmla="*/ 1941618 h 2576657"/>
              <a:gd name="connsiteX1" fmla="*/ 1849086 w 5546455"/>
              <a:gd name="connsiteY1" fmla="*/ 2576657 h 2576657"/>
              <a:gd name="connsiteX2" fmla="*/ 3427480 w 5546455"/>
              <a:gd name="connsiteY2" fmla="*/ 11841 h 2576657"/>
              <a:gd name="connsiteX3" fmla="*/ 5546455 w 5546455"/>
              <a:gd name="connsiteY3" fmla="*/ 0 h 2576657"/>
              <a:gd name="connsiteX0" fmla="*/ 0 w 5546455"/>
              <a:gd name="connsiteY0" fmla="*/ 1941618 h 2548082"/>
              <a:gd name="connsiteX1" fmla="*/ 1830036 w 5546455"/>
              <a:gd name="connsiteY1" fmla="*/ 2548082 h 2548082"/>
              <a:gd name="connsiteX2" fmla="*/ 3427480 w 5546455"/>
              <a:gd name="connsiteY2" fmla="*/ 11841 h 2548082"/>
              <a:gd name="connsiteX3" fmla="*/ 5546455 w 5546455"/>
              <a:gd name="connsiteY3" fmla="*/ 0 h 2548082"/>
              <a:gd name="connsiteX0" fmla="*/ 0 w 5289280"/>
              <a:gd name="connsiteY0" fmla="*/ 1989243 h 2548082"/>
              <a:gd name="connsiteX1" fmla="*/ 1572861 w 5289280"/>
              <a:gd name="connsiteY1" fmla="*/ 2548082 h 2548082"/>
              <a:gd name="connsiteX2" fmla="*/ 3170305 w 5289280"/>
              <a:gd name="connsiteY2" fmla="*/ 11841 h 2548082"/>
              <a:gd name="connsiteX3" fmla="*/ 5289280 w 5289280"/>
              <a:gd name="connsiteY3" fmla="*/ 0 h 2548082"/>
              <a:gd name="connsiteX0" fmla="*/ 0 w 5298805"/>
              <a:gd name="connsiteY0" fmla="*/ 1960668 h 2548082"/>
              <a:gd name="connsiteX1" fmla="*/ 1582386 w 5298805"/>
              <a:gd name="connsiteY1" fmla="*/ 2548082 h 2548082"/>
              <a:gd name="connsiteX2" fmla="*/ 3179830 w 5298805"/>
              <a:gd name="connsiteY2" fmla="*/ 11841 h 2548082"/>
              <a:gd name="connsiteX3" fmla="*/ 5298805 w 5298805"/>
              <a:gd name="connsiteY3" fmla="*/ 0 h 2548082"/>
            </a:gdLst>
            <a:ahLst/>
            <a:cxnLst>
              <a:cxn ang="0">
                <a:pos x="connsiteX0" y="connsiteY0"/>
              </a:cxn>
              <a:cxn ang="0">
                <a:pos x="connsiteX1" y="connsiteY1"/>
              </a:cxn>
              <a:cxn ang="0">
                <a:pos x="connsiteX2" y="connsiteY2"/>
              </a:cxn>
              <a:cxn ang="0">
                <a:pos x="connsiteX3" y="connsiteY3"/>
              </a:cxn>
            </a:cxnLst>
            <a:rect l="l" t="t" r="r" b="b"/>
            <a:pathLst>
              <a:path w="5298805" h="2548082">
                <a:moveTo>
                  <a:pt x="0" y="1960668"/>
                </a:moveTo>
                <a:lnTo>
                  <a:pt x="1582386" y="2548082"/>
                </a:lnTo>
                <a:lnTo>
                  <a:pt x="3179830" y="11841"/>
                </a:lnTo>
                <a:lnTo>
                  <a:pt x="5298805" y="0"/>
                </a:lnTo>
              </a:path>
            </a:pathLst>
          </a:custGeom>
          <a:ln w="38100">
            <a:solidFill>
              <a:srgbClr val="0070C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26" name="Volný tvar 25"/>
          <p:cNvSpPr/>
          <p:nvPr/>
        </p:nvSpPr>
        <p:spPr>
          <a:xfrm>
            <a:off x="1795695" y="2501282"/>
            <a:ext cx="5582335" cy="2655350"/>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650637 w 5593404"/>
              <a:gd name="connsiteY5" fmla="*/ 963988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218589 w 5593404"/>
              <a:gd name="connsiteY4" fmla="*/ 603948 h 3112851"/>
              <a:gd name="connsiteX0" fmla="*/ 0 w 5593404"/>
              <a:gd name="connsiteY0" fmla="*/ 553644 h 2508903"/>
              <a:gd name="connsiteX1" fmla="*/ 3472774 w 5593404"/>
              <a:gd name="connsiteY1" fmla="*/ 2508903 h 2508903"/>
              <a:gd name="connsiteX2" fmla="*/ 5593404 w 5593404"/>
              <a:gd name="connsiteY2" fmla="*/ 699559 h 2508903"/>
              <a:gd name="connsiteX3" fmla="*/ 4650637 w 5593404"/>
              <a:gd name="connsiteY3" fmla="*/ 288032 h 2508903"/>
              <a:gd name="connsiteX4" fmla="*/ 4218589 w 5593404"/>
              <a:gd name="connsiteY4" fmla="*/ 0 h 2508903"/>
              <a:gd name="connsiteX0" fmla="*/ 0 w 5593404"/>
              <a:gd name="connsiteY0" fmla="*/ 265612 h 2220871"/>
              <a:gd name="connsiteX1" fmla="*/ 3472774 w 5593404"/>
              <a:gd name="connsiteY1" fmla="*/ 2220871 h 2220871"/>
              <a:gd name="connsiteX2" fmla="*/ 5593404 w 5593404"/>
              <a:gd name="connsiteY2" fmla="*/ 411527 h 2220871"/>
              <a:gd name="connsiteX3" fmla="*/ 4650637 w 5593404"/>
              <a:gd name="connsiteY3" fmla="*/ 0 h 2220871"/>
              <a:gd name="connsiteX0" fmla="*/ 0 w 5736254"/>
              <a:gd name="connsiteY0" fmla="*/ 265612 h 2220871"/>
              <a:gd name="connsiteX1" fmla="*/ 3472774 w 5736254"/>
              <a:gd name="connsiteY1" fmla="*/ 2220871 h 2220871"/>
              <a:gd name="connsiteX2" fmla="*/ 5736254 w 5736254"/>
              <a:gd name="connsiteY2" fmla="*/ 984393 h 2220871"/>
              <a:gd name="connsiteX3" fmla="*/ 4650637 w 5736254"/>
              <a:gd name="connsiteY3" fmla="*/ 0 h 2220871"/>
              <a:gd name="connsiteX0" fmla="*/ 0 w 5736254"/>
              <a:gd name="connsiteY0" fmla="*/ 265612 h 2172232"/>
              <a:gd name="connsiteX1" fmla="*/ 3949429 w 5736254"/>
              <a:gd name="connsiteY1" fmla="*/ 2172232 h 2172232"/>
              <a:gd name="connsiteX2" fmla="*/ 5736254 w 5736254"/>
              <a:gd name="connsiteY2" fmla="*/ 984393 h 2172232"/>
              <a:gd name="connsiteX3" fmla="*/ 4650637 w 5736254"/>
              <a:gd name="connsiteY3" fmla="*/ 0 h 2172232"/>
              <a:gd name="connsiteX0" fmla="*/ 0 w 3051420"/>
              <a:gd name="connsiteY0" fmla="*/ 1423203 h 2172232"/>
              <a:gd name="connsiteX1" fmla="*/ 1264595 w 3051420"/>
              <a:gd name="connsiteY1" fmla="*/ 2172232 h 2172232"/>
              <a:gd name="connsiteX2" fmla="*/ 3051420 w 3051420"/>
              <a:gd name="connsiteY2" fmla="*/ 984393 h 2172232"/>
              <a:gd name="connsiteX3" fmla="*/ 1965803 w 3051420"/>
              <a:gd name="connsiteY3" fmla="*/ 0 h 2172232"/>
              <a:gd name="connsiteX0" fmla="*/ 0 w 3051420"/>
              <a:gd name="connsiteY0" fmla="*/ 1444177 h 2193206"/>
              <a:gd name="connsiteX1" fmla="*/ 1264595 w 3051420"/>
              <a:gd name="connsiteY1" fmla="*/ 2193206 h 2193206"/>
              <a:gd name="connsiteX2" fmla="*/ 3051420 w 3051420"/>
              <a:gd name="connsiteY2" fmla="*/ 1005367 h 2193206"/>
              <a:gd name="connsiteX3" fmla="*/ 1922354 w 3051420"/>
              <a:gd name="connsiteY3" fmla="*/ 0 h 2193206"/>
              <a:gd name="connsiteX0" fmla="*/ 0 w 3051420"/>
              <a:gd name="connsiteY0" fmla="*/ 1377686 h 2126715"/>
              <a:gd name="connsiteX1" fmla="*/ 1264595 w 3051420"/>
              <a:gd name="connsiteY1" fmla="*/ 2126715 h 2126715"/>
              <a:gd name="connsiteX2" fmla="*/ 3051420 w 3051420"/>
              <a:gd name="connsiteY2" fmla="*/ 938876 h 2126715"/>
              <a:gd name="connsiteX3" fmla="*/ 1998621 w 3051420"/>
              <a:gd name="connsiteY3" fmla="*/ 0 h 2126715"/>
              <a:gd name="connsiteX0" fmla="*/ 0 w 3051420"/>
              <a:gd name="connsiteY0" fmla="*/ 1377686 h 2108256"/>
              <a:gd name="connsiteX1" fmla="*/ 1265365 w 3051420"/>
              <a:gd name="connsiteY1" fmla="*/ 2108256 h 2108256"/>
              <a:gd name="connsiteX2" fmla="*/ 3051420 w 3051420"/>
              <a:gd name="connsiteY2" fmla="*/ 938876 h 2108256"/>
              <a:gd name="connsiteX3" fmla="*/ 1998621 w 3051420"/>
              <a:gd name="connsiteY3" fmla="*/ 0 h 2108256"/>
              <a:gd name="connsiteX0" fmla="*/ 0 w 3051420"/>
              <a:gd name="connsiteY0" fmla="*/ 1377686 h 2112231"/>
              <a:gd name="connsiteX1" fmla="*/ 1253438 w 3051420"/>
              <a:gd name="connsiteY1" fmla="*/ 2112231 h 2112231"/>
              <a:gd name="connsiteX2" fmla="*/ 3051420 w 3051420"/>
              <a:gd name="connsiteY2" fmla="*/ 938876 h 2112231"/>
              <a:gd name="connsiteX3" fmla="*/ 1998621 w 3051420"/>
              <a:gd name="connsiteY3" fmla="*/ 0 h 2112231"/>
              <a:gd name="connsiteX0" fmla="*/ 0 w 2948053"/>
              <a:gd name="connsiteY0" fmla="*/ 1433345 h 2112231"/>
              <a:gd name="connsiteX1" fmla="*/ 1150071 w 2948053"/>
              <a:gd name="connsiteY1" fmla="*/ 2112231 h 2112231"/>
              <a:gd name="connsiteX2" fmla="*/ 2948053 w 2948053"/>
              <a:gd name="connsiteY2" fmla="*/ 938876 h 2112231"/>
              <a:gd name="connsiteX3" fmla="*/ 1895254 w 2948053"/>
              <a:gd name="connsiteY3" fmla="*/ 0 h 2112231"/>
              <a:gd name="connsiteX0" fmla="*/ 5837 w 2953890"/>
              <a:gd name="connsiteY0" fmla="*/ 1433345 h 2112231"/>
              <a:gd name="connsiteX1" fmla="*/ 0 w 2953890"/>
              <a:gd name="connsiteY1" fmla="*/ 1436306 h 2112231"/>
              <a:gd name="connsiteX2" fmla="*/ 1155908 w 2953890"/>
              <a:gd name="connsiteY2" fmla="*/ 2112231 h 2112231"/>
              <a:gd name="connsiteX3" fmla="*/ 2953890 w 2953890"/>
              <a:gd name="connsiteY3" fmla="*/ 938876 h 2112231"/>
              <a:gd name="connsiteX4" fmla="*/ 1901091 w 2953890"/>
              <a:gd name="connsiteY4" fmla="*/ 0 h 2112231"/>
              <a:gd name="connsiteX0" fmla="*/ 5837 w 2953890"/>
              <a:gd name="connsiteY0" fmla="*/ 2054926 h 2733812"/>
              <a:gd name="connsiteX1" fmla="*/ 0 w 2953890"/>
              <a:gd name="connsiteY1" fmla="*/ 2057887 h 2733812"/>
              <a:gd name="connsiteX2" fmla="*/ 1155908 w 2953890"/>
              <a:gd name="connsiteY2" fmla="*/ 2733812 h 2733812"/>
              <a:gd name="connsiteX3" fmla="*/ 2953890 w 2953890"/>
              <a:gd name="connsiteY3" fmla="*/ 1560457 h 2733812"/>
              <a:gd name="connsiteX4" fmla="*/ 68073 w 2953890"/>
              <a:gd name="connsiteY4" fmla="*/ 0 h 2733812"/>
              <a:gd name="connsiteX0" fmla="*/ 5837 w 1155908"/>
              <a:gd name="connsiteY0" fmla="*/ 2054926 h 2733812"/>
              <a:gd name="connsiteX1" fmla="*/ 0 w 1155908"/>
              <a:gd name="connsiteY1" fmla="*/ 2057887 h 2733812"/>
              <a:gd name="connsiteX2" fmla="*/ 1155908 w 1155908"/>
              <a:gd name="connsiteY2" fmla="*/ 2733812 h 2733812"/>
              <a:gd name="connsiteX3" fmla="*/ 1076185 w 1155908"/>
              <a:gd name="connsiteY3" fmla="*/ 2376264 h 2733812"/>
              <a:gd name="connsiteX4" fmla="*/ 68073 w 1155908"/>
              <a:gd name="connsiteY4" fmla="*/ 0 h 2733812"/>
              <a:gd name="connsiteX0" fmla="*/ 1665956 w 2736304"/>
              <a:gd name="connsiteY0" fmla="*/ 2054926 h 2592288"/>
              <a:gd name="connsiteX1" fmla="*/ 1660119 w 2736304"/>
              <a:gd name="connsiteY1" fmla="*/ 2057887 h 2592288"/>
              <a:gd name="connsiteX2" fmla="*/ 0 w 2736304"/>
              <a:gd name="connsiteY2" fmla="*/ 2592288 h 2592288"/>
              <a:gd name="connsiteX3" fmla="*/ 2736304 w 2736304"/>
              <a:gd name="connsiteY3" fmla="*/ 2376264 h 2592288"/>
              <a:gd name="connsiteX4" fmla="*/ 1728192 w 2736304"/>
              <a:gd name="connsiteY4" fmla="*/ 0 h 2592288"/>
              <a:gd name="connsiteX0" fmla="*/ 1665956 w 2808313"/>
              <a:gd name="connsiteY0" fmla="*/ 2054926 h 2592288"/>
              <a:gd name="connsiteX1" fmla="*/ 1660119 w 2808313"/>
              <a:gd name="connsiteY1" fmla="*/ 2057887 h 2592288"/>
              <a:gd name="connsiteX2" fmla="*/ 0 w 2808313"/>
              <a:gd name="connsiteY2" fmla="*/ 2592288 h 2592288"/>
              <a:gd name="connsiteX3" fmla="*/ 2808313 w 2808313"/>
              <a:gd name="connsiteY3" fmla="*/ 2592288 h 2592288"/>
              <a:gd name="connsiteX4" fmla="*/ 1728192 w 2808313"/>
              <a:gd name="connsiteY4" fmla="*/ 0 h 2592288"/>
              <a:gd name="connsiteX0" fmla="*/ 2098003 w 3240360"/>
              <a:gd name="connsiteY0" fmla="*/ 2054926 h 2592288"/>
              <a:gd name="connsiteX1" fmla="*/ 0 w 3240360"/>
              <a:gd name="connsiteY1" fmla="*/ 1656184 h 2592288"/>
              <a:gd name="connsiteX2" fmla="*/ 432047 w 3240360"/>
              <a:gd name="connsiteY2" fmla="*/ 2592288 h 2592288"/>
              <a:gd name="connsiteX3" fmla="*/ 3240360 w 3240360"/>
              <a:gd name="connsiteY3" fmla="*/ 2592288 h 2592288"/>
              <a:gd name="connsiteX4" fmla="*/ 2160239 w 3240360"/>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52128 w 4392488"/>
              <a:gd name="connsiteY0" fmla="*/ 1656184 h 2592288"/>
              <a:gd name="connsiteX1" fmla="*/ 0 w 4392488"/>
              <a:gd name="connsiteY1" fmla="*/ 2016224 h 2592288"/>
              <a:gd name="connsiteX2" fmla="*/ 1584175 w 4392488"/>
              <a:gd name="connsiteY2" fmla="*/ 2592288 h 2592288"/>
              <a:gd name="connsiteX3" fmla="*/ 4392488 w 4392488"/>
              <a:gd name="connsiteY3" fmla="*/ 2592288 h 2592288"/>
              <a:gd name="connsiteX4" fmla="*/ 3312367 w 4392488"/>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296144 w 4536504"/>
              <a:gd name="connsiteY0" fmla="*/ 1656184 h 2592288"/>
              <a:gd name="connsiteX1" fmla="*/ 0 w 4536504"/>
              <a:gd name="connsiteY1" fmla="*/ 2448272 h 2592288"/>
              <a:gd name="connsiteX2" fmla="*/ 1728191 w 4536504"/>
              <a:gd name="connsiteY2" fmla="*/ 2592288 h 2592288"/>
              <a:gd name="connsiteX3" fmla="*/ 4536504 w 4536504"/>
              <a:gd name="connsiteY3" fmla="*/ 2592288 h 2592288"/>
              <a:gd name="connsiteX4" fmla="*/ 3456383 w 4536504"/>
              <a:gd name="connsiteY4" fmla="*/ 0 h 2592288"/>
              <a:gd name="connsiteX0" fmla="*/ 1224136 w 4464496"/>
              <a:gd name="connsiteY0" fmla="*/ 1656184 h 2592288"/>
              <a:gd name="connsiteX1" fmla="*/ 0 w 4464496"/>
              <a:gd name="connsiteY1" fmla="*/ 1872208 h 2592288"/>
              <a:gd name="connsiteX2" fmla="*/ 1656183 w 4464496"/>
              <a:gd name="connsiteY2" fmla="*/ 2592288 h 2592288"/>
              <a:gd name="connsiteX3" fmla="*/ 4464496 w 4464496"/>
              <a:gd name="connsiteY3" fmla="*/ 2592288 h 2592288"/>
              <a:gd name="connsiteX4" fmla="*/ 3384375 w 4464496"/>
              <a:gd name="connsiteY4" fmla="*/ 0 h 2592288"/>
              <a:gd name="connsiteX0" fmla="*/ 0 w 3240360"/>
              <a:gd name="connsiteY0" fmla="*/ 1656184 h 2592288"/>
              <a:gd name="connsiteX1" fmla="*/ 432047 w 3240360"/>
              <a:gd name="connsiteY1" fmla="*/ 2592288 h 2592288"/>
              <a:gd name="connsiteX2" fmla="*/ 3240360 w 3240360"/>
              <a:gd name="connsiteY2" fmla="*/ 2592288 h 2592288"/>
              <a:gd name="connsiteX3" fmla="*/ 2160239 w 3240360"/>
              <a:gd name="connsiteY3" fmla="*/ 0 h 2592288"/>
              <a:gd name="connsiteX0" fmla="*/ 1186926 w 4427286"/>
              <a:gd name="connsiteY0" fmla="*/ 1656184 h 2592288"/>
              <a:gd name="connsiteX1" fmla="*/ 0 w 4427286"/>
              <a:gd name="connsiteY1" fmla="*/ 2545251 h 2592288"/>
              <a:gd name="connsiteX2" fmla="*/ 1618973 w 4427286"/>
              <a:gd name="connsiteY2" fmla="*/ 2592288 h 2592288"/>
              <a:gd name="connsiteX3" fmla="*/ 4427286 w 4427286"/>
              <a:gd name="connsiteY3" fmla="*/ 2592288 h 2592288"/>
              <a:gd name="connsiteX4" fmla="*/ 3347165 w 4427286"/>
              <a:gd name="connsiteY4" fmla="*/ 0 h 2592288"/>
              <a:gd name="connsiteX0" fmla="*/ 1186926 w 4427286"/>
              <a:gd name="connsiteY0" fmla="*/ 1656184 h 2664296"/>
              <a:gd name="connsiteX1" fmla="*/ 0 w 4427286"/>
              <a:gd name="connsiteY1" fmla="*/ 2545251 h 2664296"/>
              <a:gd name="connsiteX2" fmla="*/ 1618973 w 4427286"/>
              <a:gd name="connsiteY2" fmla="*/ 2592288 h 2664296"/>
              <a:gd name="connsiteX3" fmla="*/ 4427286 w 4427286"/>
              <a:gd name="connsiteY3" fmla="*/ 2664296 h 2664296"/>
              <a:gd name="connsiteX4" fmla="*/ 3347165 w 4427286"/>
              <a:gd name="connsiteY4" fmla="*/ 0 h 2664296"/>
              <a:gd name="connsiteX0" fmla="*/ 1186926 w 4320714"/>
              <a:gd name="connsiteY0" fmla="*/ 1656184 h 2592288"/>
              <a:gd name="connsiteX1" fmla="*/ 0 w 4320714"/>
              <a:gd name="connsiteY1" fmla="*/ 2545251 h 2592288"/>
              <a:gd name="connsiteX2" fmla="*/ 1618973 w 4320714"/>
              <a:gd name="connsiteY2" fmla="*/ 2592288 h 2592288"/>
              <a:gd name="connsiteX3" fmla="*/ 4320714 w 4320714"/>
              <a:gd name="connsiteY3" fmla="*/ 2562795 h 2592288"/>
              <a:gd name="connsiteX4" fmla="*/ 3347165 w 4320714"/>
              <a:gd name="connsiteY4" fmla="*/ 0 h 2592288"/>
              <a:gd name="connsiteX0" fmla="*/ 1186926 w 4320714"/>
              <a:gd name="connsiteY0" fmla="*/ 1656184 h 2562795"/>
              <a:gd name="connsiteX1" fmla="*/ 0 w 4320714"/>
              <a:gd name="connsiteY1" fmla="*/ 2545251 h 2562795"/>
              <a:gd name="connsiteX2" fmla="*/ 1555363 w 4320714"/>
              <a:gd name="connsiteY2" fmla="*/ 2536629 h 2562795"/>
              <a:gd name="connsiteX3" fmla="*/ 4320714 w 4320714"/>
              <a:gd name="connsiteY3" fmla="*/ 2562795 h 2562795"/>
              <a:gd name="connsiteX4" fmla="*/ 3347165 w 4320714"/>
              <a:gd name="connsiteY4" fmla="*/ 0 h 2562795"/>
              <a:gd name="connsiteX0" fmla="*/ 1186926 w 4320714"/>
              <a:gd name="connsiteY0" fmla="*/ 1656184 h 2562795"/>
              <a:gd name="connsiteX1" fmla="*/ 0 w 4320714"/>
              <a:gd name="connsiteY1" fmla="*/ 2545251 h 2562795"/>
              <a:gd name="connsiteX2" fmla="*/ 1587189 w 4320714"/>
              <a:gd name="connsiteY2" fmla="*/ 2561963 h 2562795"/>
              <a:gd name="connsiteX3" fmla="*/ 4320714 w 4320714"/>
              <a:gd name="connsiteY3" fmla="*/ 2562795 h 2562795"/>
              <a:gd name="connsiteX4" fmla="*/ 3347165 w 4320714"/>
              <a:gd name="connsiteY4" fmla="*/ 0 h 2562795"/>
              <a:gd name="connsiteX0" fmla="*/ 1224136 w 4357924"/>
              <a:gd name="connsiteY0" fmla="*/ 1656184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216024 w 4357924"/>
              <a:gd name="connsiteY0" fmla="*/ 1584177 h 2562795"/>
              <a:gd name="connsiteX1" fmla="*/ 0 w 4357924"/>
              <a:gd name="connsiteY1" fmla="*/ 1944217 h 2562795"/>
              <a:gd name="connsiteX2" fmla="*/ 1624399 w 4357924"/>
              <a:gd name="connsiteY2" fmla="*/ 2561963 h 2562795"/>
              <a:gd name="connsiteX3" fmla="*/ 4357924 w 4357924"/>
              <a:gd name="connsiteY3" fmla="*/ 2562795 h 2562795"/>
              <a:gd name="connsiteX4" fmla="*/ 3384375 w 4357924"/>
              <a:gd name="connsiteY4" fmla="*/ 0 h 2562795"/>
              <a:gd name="connsiteX0" fmla="*/ 0 w 4141900"/>
              <a:gd name="connsiteY0" fmla="*/ 1584177 h 2562795"/>
              <a:gd name="connsiteX1" fmla="*/ 720080 w 4141900"/>
              <a:gd name="connsiteY1" fmla="*/ 1872209 h 2562795"/>
              <a:gd name="connsiteX2" fmla="*/ 1408375 w 4141900"/>
              <a:gd name="connsiteY2" fmla="*/ 2561963 h 2562795"/>
              <a:gd name="connsiteX3" fmla="*/ 4141900 w 4141900"/>
              <a:gd name="connsiteY3" fmla="*/ 2562795 h 2562795"/>
              <a:gd name="connsiteX4" fmla="*/ 3168351 w 4141900"/>
              <a:gd name="connsiteY4" fmla="*/ 0 h 2562795"/>
              <a:gd name="connsiteX0" fmla="*/ 0 w 4429932"/>
              <a:gd name="connsiteY0" fmla="*/ 1944217 h 2562795"/>
              <a:gd name="connsiteX1" fmla="*/ 1008112 w 4429932"/>
              <a:gd name="connsiteY1" fmla="*/ 1872209 h 2562795"/>
              <a:gd name="connsiteX2" fmla="*/ 1696407 w 4429932"/>
              <a:gd name="connsiteY2" fmla="*/ 2561963 h 2562795"/>
              <a:gd name="connsiteX3" fmla="*/ 4429932 w 4429932"/>
              <a:gd name="connsiteY3" fmla="*/ 2562795 h 2562795"/>
              <a:gd name="connsiteX4" fmla="*/ 3456383 w 4429932"/>
              <a:gd name="connsiteY4" fmla="*/ 0 h 2562795"/>
              <a:gd name="connsiteX0" fmla="*/ 0 w 4429932"/>
              <a:gd name="connsiteY0" fmla="*/ 1944217 h 2562795"/>
              <a:gd name="connsiteX1" fmla="*/ 1696407 w 4429932"/>
              <a:gd name="connsiteY1" fmla="*/ 2561963 h 2562795"/>
              <a:gd name="connsiteX2" fmla="*/ 4429932 w 4429932"/>
              <a:gd name="connsiteY2" fmla="*/ 2562795 h 2562795"/>
              <a:gd name="connsiteX3" fmla="*/ 3456383 w 4429932"/>
              <a:gd name="connsiteY3" fmla="*/ 0 h 2562795"/>
              <a:gd name="connsiteX0" fmla="*/ 0 w 4429932"/>
              <a:gd name="connsiteY0" fmla="*/ 1944216 h 2562794"/>
              <a:gd name="connsiteX1" fmla="*/ 1696407 w 4429932"/>
              <a:gd name="connsiteY1" fmla="*/ 2561962 h 2562794"/>
              <a:gd name="connsiteX2" fmla="*/ 4429932 w 4429932"/>
              <a:gd name="connsiteY2" fmla="*/ 2562794 h 2562794"/>
              <a:gd name="connsiteX3" fmla="*/ 3384376 w 4429932"/>
              <a:gd name="connsiteY3" fmla="*/ 0 h 2562794"/>
              <a:gd name="connsiteX0" fmla="*/ 0 w 4429932"/>
              <a:gd name="connsiteY0" fmla="*/ 2367046 h 2985624"/>
              <a:gd name="connsiteX1" fmla="*/ 1696407 w 4429932"/>
              <a:gd name="connsiteY1" fmla="*/ 2984792 h 2985624"/>
              <a:gd name="connsiteX2" fmla="*/ 4429932 w 4429932"/>
              <a:gd name="connsiteY2" fmla="*/ 2985624 h 2985624"/>
              <a:gd name="connsiteX3" fmla="*/ 3384376 w 4429932"/>
              <a:gd name="connsiteY3" fmla="*/ 422830 h 2985624"/>
              <a:gd name="connsiteX4" fmla="*/ 3379771 w 4429932"/>
              <a:gd name="connsiteY4" fmla="*/ 448642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2367046 h 2985624"/>
              <a:gd name="connsiteX1" fmla="*/ 1696407 w 4753487"/>
              <a:gd name="connsiteY1" fmla="*/ 2984792 h 2985624"/>
              <a:gd name="connsiteX2" fmla="*/ 4429932 w 4753487"/>
              <a:gd name="connsiteY2" fmla="*/ 2985624 h 2985624"/>
              <a:gd name="connsiteX3" fmla="*/ 3384376 w 4753487"/>
              <a:gd name="connsiteY3" fmla="*/ 422830 h 2985624"/>
              <a:gd name="connsiteX4" fmla="*/ 4752528 w 4753487"/>
              <a:gd name="connsiteY4" fmla="*/ 422829 h 2985624"/>
              <a:gd name="connsiteX0" fmla="*/ 0 w 4753487"/>
              <a:gd name="connsiteY0" fmla="*/ 1949594 h 2568172"/>
              <a:gd name="connsiteX1" fmla="*/ 1696407 w 4753487"/>
              <a:gd name="connsiteY1" fmla="*/ 2567340 h 2568172"/>
              <a:gd name="connsiteX2" fmla="*/ 4429932 w 4753487"/>
              <a:gd name="connsiteY2" fmla="*/ 2568172 h 2568172"/>
              <a:gd name="connsiteX3" fmla="*/ 3384376 w 4753487"/>
              <a:gd name="connsiteY3" fmla="*/ 5378 h 2568172"/>
              <a:gd name="connsiteX4" fmla="*/ 4752528 w 4753487"/>
              <a:gd name="connsiteY4" fmla="*/ 5377 h 2568172"/>
              <a:gd name="connsiteX0" fmla="*/ 0 w 4752528"/>
              <a:gd name="connsiteY0" fmla="*/ 1944217 h 2562795"/>
              <a:gd name="connsiteX1" fmla="*/ 1696407 w 4752528"/>
              <a:gd name="connsiteY1" fmla="*/ 2561963 h 2562795"/>
              <a:gd name="connsiteX2" fmla="*/ 4429932 w 4752528"/>
              <a:gd name="connsiteY2" fmla="*/ 2562795 h 2562795"/>
              <a:gd name="connsiteX3" fmla="*/ 4752528 w 4752528"/>
              <a:gd name="connsiteY3" fmla="*/ 0 h 2562795"/>
              <a:gd name="connsiteX0" fmla="*/ 0 w 5400600"/>
              <a:gd name="connsiteY0" fmla="*/ 1944217 h 2562795"/>
              <a:gd name="connsiteX1" fmla="*/ 1696407 w 5400600"/>
              <a:gd name="connsiteY1" fmla="*/ 2561963 h 2562795"/>
              <a:gd name="connsiteX2" fmla="*/ 4429932 w 5400600"/>
              <a:gd name="connsiteY2" fmla="*/ 2562795 h 2562795"/>
              <a:gd name="connsiteX3" fmla="*/ 5400600 w 5400600"/>
              <a:gd name="connsiteY3" fmla="*/ 0 h 2562795"/>
              <a:gd name="connsiteX0" fmla="*/ 0 w 5400600"/>
              <a:gd name="connsiteY0" fmla="*/ 1944217 h 2561963"/>
              <a:gd name="connsiteX1" fmla="*/ 1696407 w 5400600"/>
              <a:gd name="connsiteY1" fmla="*/ 2561963 h 2561963"/>
              <a:gd name="connsiteX2" fmla="*/ 3384376 w 5400600"/>
              <a:gd name="connsiteY2" fmla="*/ 0 h 2561963"/>
              <a:gd name="connsiteX3" fmla="*/ 5400600 w 5400600"/>
              <a:gd name="connsiteY3" fmla="*/ 0 h 2561963"/>
              <a:gd name="connsiteX0" fmla="*/ 0 w 5400600"/>
              <a:gd name="connsiteY0" fmla="*/ 1944217 h 2561963"/>
              <a:gd name="connsiteX1" fmla="*/ 1696407 w 5400600"/>
              <a:gd name="connsiteY1" fmla="*/ 2561963 h 2561963"/>
              <a:gd name="connsiteX2" fmla="*/ 4438600 w 5400600"/>
              <a:gd name="connsiteY2" fmla="*/ 2556438 h 2561963"/>
              <a:gd name="connsiteX3" fmla="*/ 3384376 w 5400600"/>
              <a:gd name="connsiteY3" fmla="*/ 0 h 2561963"/>
              <a:gd name="connsiteX4" fmla="*/ 5400600 w 5400600"/>
              <a:gd name="connsiteY4" fmla="*/ 0 h 2561963"/>
              <a:gd name="connsiteX0" fmla="*/ 0 w 5396276"/>
              <a:gd name="connsiteY0" fmla="*/ 1885520 h 2561963"/>
              <a:gd name="connsiteX1" fmla="*/ 1692083 w 5396276"/>
              <a:gd name="connsiteY1" fmla="*/ 2561963 h 2561963"/>
              <a:gd name="connsiteX2" fmla="*/ 4434276 w 5396276"/>
              <a:gd name="connsiteY2" fmla="*/ 2556438 h 2561963"/>
              <a:gd name="connsiteX3" fmla="*/ 3380052 w 5396276"/>
              <a:gd name="connsiteY3" fmla="*/ 0 h 2561963"/>
              <a:gd name="connsiteX4" fmla="*/ 5396276 w 5396276"/>
              <a:gd name="connsiteY4" fmla="*/ 0 h 2561963"/>
              <a:gd name="connsiteX0" fmla="*/ 0 w 5390666"/>
              <a:gd name="connsiteY0" fmla="*/ 1913569 h 2561963"/>
              <a:gd name="connsiteX1" fmla="*/ 1686473 w 5390666"/>
              <a:gd name="connsiteY1" fmla="*/ 2561963 h 2561963"/>
              <a:gd name="connsiteX2" fmla="*/ 4428666 w 5390666"/>
              <a:gd name="connsiteY2" fmla="*/ 2556438 h 2561963"/>
              <a:gd name="connsiteX3" fmla="*/ 3374442 w 5390666"/>
              <a:gd name="connsiteY3" fmla="*/ 0 h 2561963"/>
              <a:gd name="connsiteX4" fmla="*/ 5390666 w 5390666"/>
              <a:gd name="connsiteY4" fmla="*/ 0 h 2561963"/>
              <a:gd name="connsiteX0" fmla="*/ 0 w 5390666"/>
              <a:gd name="connsiteY0" fmla="*/ 1913569 h 2567658"/>
              <a:gd name="connsiteX1" fmla="*/ 1686473 w 5390666"/>
              <a:gd name="connsiteY1" fmla="*/ 2561963 h 2567658"/>
              <a:gd name="connsiteX2" fmla="*/ 4467935 w 5390666"/>
              <a:gd name="connsiteY2" fmla="*/ 2567658 h 2567658"/>
              <a:gd name="connsiteX3" fmla="*/ 3374442 w 5390666"/>
              <a:gd name="connsiteY3" fmla="*/ 0 h 2567658"/>
              <a:gd name="connsiteX4" fmla="*/ 5390666 w 5390666"/>
              <a:gd name="connsiteY4" fmla="*/ 0 h 2567658"/>
              <a:gd name="connsiteX0" fmla="*/ 0 w 5390666"/>
              <a:gd name="connsiteY0" fmla="*/ 1913569 h 2567658"/>
              <a:gd name="connsiteX1" fmla="*/ 1686473 w 5390666"/>
              <a:gd name="connsiteY1" fmla="*/ 2561963 h 2567658"/>
              <a:gd name="connsiteX2" fmla="*/ 4439886 w 5390666"/>
              <a:gd name="connsiteY2" fmla="*/ 2567658 h 2567658"/>
              <a:gd name="connsiteX3" fmla="*/ 3374442 w 5390666"/>
              <a:gd name="connsiteY3" fmla="*/ 0 h 2567658"/>
              <a:gd name="connsiteX4" fmla="*/ 5390666 w 5390666"/>
              <a:gd name="connsiteY4" fmla="*/ 0 h 2567658"/>
              <a:gd name="connsiteX0" fmla="*/ 0 w 5390666"/>
              <a:gd name="connsiteY0" fmla="*/ 1929777 h 2583866"/>
              <a:gd name="connsiteX1" fmla="*/ 1686473 w 5390666"/>
              <a:gd name="connsiteY1" fmla="*/ 2578171 h 2583866"/>
              <a:gd name="connsiteX2" fmla="*/ 4439886 w 5390666"/>
              <a:gd name="connsiteY2" fmla="*/ 2583866 h 2583866"/>
              <a:gd name="connsiteX3" fmla="*/ 3332230 w 5390666"/>
              <a:gd name="connsiteY3" fmla="*/ 0 h 2583866"/>
              <a:gd name="connsiteX4" fmla="*/ 5390666 w 5390666"/>
              <a:gd name="connsiteY4" fmla="*/ 16208 h 2583866"/>
              <a:gd name="connsiteX0" fmla="*/ 0 w 5413105"/>
              <a:gd name="connsiteY0" fmla="*/ 1941618 h 2595707"/>
              <a:gd name="connsiteX1" fmla="*/ 1686473 w 5413105"/>
              <a:gd name="connsiteY1" fmla="*/ 2590012 h 2595707"/>
              <a:gd name="connsiteX2" fmla="*/ 4439886 w 5413105"/>
              <a:gd name="connsiteY2" fmla="*/ 2595707 h 2595707"/>
              <a:gd name="connsiteX3" fmla="*/ 3332230 w 5413105"/>
              <a:gd name="connsiteY3" fmla="*/ 11841 h 2595707"/>
              <a:gd name="connsiteX4" fmla="*/ 5413105 w 5413105"/>
              <a:gd name="connsiteY4" fmla="*/ 0 h 2595707"/>
              <a:gd name="connsiteX0" fmla="*/ 0 w 5546455"/>
              <a:gd name="connsiteY0" fmla="*/ 1941618 h 2595707"/>
              <a:gd name="connsiteX1" fmla="*/ 1686473 w 5546455"/>
              <a:gd name="connsiteY1" fmla="*/ 2590012 h 2595707"/>
              <a:gd name="connsiteX2" fmla="*/ 4439886 w 5546455"/>
              <a:gd name="connsiteY2" fmla="*/ 2595707 h 2595707"/>
              <a:gd name="connsiteX3" fmla="*/ 3332230 w 5546455"/>
              <a:gd name="connsiteY3" fmla="*/ 11841 h 2595707"/>
              <a:gd name="connsiteX4" fmla="*/ 5546455 w 5546455"/>
              <a:gd name="connsiteY4" fmla="*/ 0 h 2595707"/>
              <a:gd name="connsiteX0" fmla="*/ 0 w 5546455"/>
              <a:gd name="connsiteY0" fmla="*/ 1941618 h 2595707"/>
              <a:gd name="connsiteX1" fmla="*/ 1686473 w 5546455"/>
              <a:gd name="connsiteY1" fmla="*/ 2590012 h 2595707"/>
              <a:gd name="connsiteX2" fmla="*/ 4439886 w 5546455"/>
              <a:gd name="connsiteY2" fmla="*/ 2595707 h 2595707"/>
              <a:gd name="connsiteX3" fmla="*/ 3332230 w 5546455"/>
              <a:gd name="connsiteY3" fmla="*/ 11841 h 2595707"/>
              <a:gd name="connsiteX4" fmla="*/ 5546455 w 5546455"/>
              <a:gd name="connsiteY4" fmla="*/ 0 h 2595707"/>
              <a:gd name="connsiteX0" fmla="*/ 0 w 5546455"/>
              <a:gd name="connsiteY0" fmla="*/ 1941618 h 2595707"/>
              <a:gd name="connsiteX1" fmla="*/ 4439886 w 5546455"/>
              <a:gd name="connsiteY1" fmla="*/ 2595707 h 2595707"/>
              <a:gd name="connsiteX2" fmla="*/ 3332230 w 5546455"/>
              <a:gd name="connsiteY2" fmla="*/ 11841 h 2595707"/>
              <a:gd name="connsiteX3" fmla="*/ 5546455 w 5546455"/>
              <a:gd name="connsiteY3" fmla="*/ 0 h 2595707"/>
              <a:gd name="connsiteX0" fmla="*/ 0 w 5546455"/>
              <a:gd name="connsiteY0" fmla="*/ 1941618 h 2576657"/>
              <a:gd name="connsiteX1" fmla="*/ 1849086 w 5546455"/>
              <a:gd name="connsiteY1" fmla="*/ 2576657 h 2576657"/>
              <a:gd name="connsiteX2" fmla="*/ 3332230 w 5546455"/>
              <a:gd name="connsiteY2" fmla="*/ 11841 h 2576657"/>
              <a:gd name="connsiteX3" fmla="*/ 5546455 w 5546455"/>
              <a:gd name="connsiteY3" fmla="*/ 0 h 2576657"/>
              <a:gd name="connsiteX0" fmla="*/ 0 w 5546455"/>
              <a:gd name="connsiteY0" fmla="*/ 1941618 h 2576657"/>
              <a:gd name="connsiteX1" fmla="*/ 1849086 w 5546455"/>
              <a:gd name="connsiteY1" fmla="*/ 2576657 h 2576657"/>
              <a:gd name="connsiteX2" fmla="*/ 3427480 w 5546455"/>
              <a:gd name="connsiteY2" fmla="*/ 11841 h 2576657"/>
              <a:gd name="connsiteX3" fmla="*/ 5546455 w 5546455"/>
              <a:gd name="connsiteY3" fmla="*/ 0 h 2576657"/>
              <a:gd name="connsiteX0" fmla="*/ 0 w 5546455"/>
              <a:gd name="connsiteY0" fmla="*/ 1941618 h 2548082"/>
              <a:gd name="connsiteX1" fmla="*/ 1830036 w 5546455"/>
              <a:gd name="connsiteY1" fmla="*/ 2548082 h 2548082"/>
              <a:gd name="connsiteX2" fmla="*/ 3427480 w 5546455"/>
              <a:gd name="connsiteY2" fmla="*/ 11841 h 2548082"/>
              <a:gd name="connsiteX3" fmla="*/ 5546455 w 5546455"/>
              <a:gd name="connsiteY3" fmla="*/ 0 h 2548082"/>
              <a:gd name="connsiteX0" fmla="*/ 0 w 5289280"/>
              <a:gd name="connsiteY0" fmla="*/ 1989243 h 2548082"/>
              <a:gd name="connsiteX1" fmla="*/ 1572861 w 5289280"/>
              <a:gd name="connsiteY1" fmla="*/ 2548082 h 2548082"/>
              <a:gd name="connsiteX2" fmla="*/ 3170305 w 5289280"/>
              <a:gd name="connsiteY2" fmla="*/ 11841 h 2548082"/>
              <a:gd name="connsiteX3" fmla="*/ 5289280 w 5289280"/>
              <a:gd name="connsiteY3" fmla="*/ 0 h 2548082"/>
              <a:gd name="connsiteX0" fmla="*/ 0 w 5298805"/>
              <a:gd name="connsiteY0" fmla="*/ 1960668 h 2548082"/>
              <a:gd name="connsiteX1" fmla="*/ 1582386 w 5298805"/>
              <a:gd name="connsiteY1" fmla="*/ 2548082 h 2548082"/>
              <a:gd name="connsiteX2" fmla="*/ 3179830 w 5298805"/>
              <a:gd name="connsiteY2" fmla="*/ 11841 h 2548082"/>
              <a:gd name="connsiteX3" fmla="*/ 5298805 w 5298805"/>
              <a:gd name="connsiteY3" fmla="*/ 0 h 2548082"/>
              <a:gd name="connsiteX0" fmla="*/ 0 w 5298805"/>
              <a:gd name="connsiteY0" fmla="*/ 1960668 h 2631216"/>
              <a:gd name="connsiteX1" fmla="*/ 1582386 w 5298805"/>
              <a:gd name="connsiteY1" fmla="*/ 2548082 h 2631216"/>
              <a:gd name="connsiteX2" fmla="*/ 4208530 w 5298805"/>
              <a:gd name="connsiteY2" fmla="*/ 2631216 h 2631216"/>
              <a:gd name="connsiteX3" fmla="*/ 5298805 w 5298805"/>
              <a:gd name="connsiteY3" fmla="*/ 0 h 2631216"/>
              <a:gd name="connsiteX0" fmla="*/ 0 w 5298805"/>
              <a:gd name="connsiteY0" fmla="*/ 1960668 h 2652857"/>
              <a:gd name="connsiteX1" fmla="*/ 1496661 w 5298805"/>
              <a:gd name="connsiteY1" fmla="*/ 2652857 h 2652857"/>
              <a:gd name="connsiteX2" fmla="*/ 4208530 w 5298805"/>
              <a:gd name="connsiteY2" fmla="*/ 2631216 h 2652857"/>
              <a:gd name="connsiteX3" fmla="*/ 5298805 w 5298805"/>
              <a:gd name="connsiteY3" fmla="*/ 0 h 2652857"/>
              <a:gd name="connsiteX0" fmla="*/ 0 w 5298805"/>
              <a:gd name="connsiteY0" fmla="*/ 1960668 h 2631216"/>
              <a:gd name="connsiteX1" fmla="*/ 1439511 w 5298805"/>
              <a:gd name="connsiteY1" fmla="*/ 2624282 h 2631216"/>
              <a:gd name="connsiteX2" fmla="*/ 4208530 w 5298805"/>
              <a:gd name="connsiteY2" fmla="*/ 2631216 h 2631216"/>
              <a:gd name="connsiteX3" fmla="*/ 5298805 w 5298805"/>
              <a:gd name="connsiteY3" fmla="*/ 0 h 2631216"/>
              <a:gd name="connsiteX0" fmla="*/ 0 w 5565505"/>
              <a:gd name="connsiteY0" fmla="*/ 1970193 h 2631216"/>
              <a:gd name="connsiteX1" fmla="*/ 1706211 w 5565505"/>
              <a:gd name="connsiteY1" fmla="*/ 2624282 h 2631216"/>
              <a:gd name="connsiteX2" fmla="*/ 4475230 w 5565505"/>
              <a:gd name="connsiteY2" fmla="*/ 2631216 h 2631216"/>
              <a:gd name="connsiteX3" fmla="*/ 5565505 w 5565505"/>
              <a:gd name="connsiteY3" fmla="*/ 0 h 2631216"/>
              <a:gd name="connsiteX0" fmla="*/ 0 w 5565505"/>
              <a:gd name="connsiteY0" fmla="*/ 1970193 h 2633807"/>
              <a:gd name="connsiteX1" fmla="*/ 1649061 w 5565505"/>
              <a:gd name="connsiteY1" fmla="*/ 2633807 h 2633807"/>
              <a:gd name="connsiteX2" fmla="*/ 4475230 w 5565505"/>
              <a:gd name="connsiteY2" fmla="*/ 2631216 h 2633807"/>
              <a:gd name="connsiteX3" fmla="*/ 5565505 w 5565505"/>
              <a:gd name="connsiteY3" fmla="*/ 0 h 2633807"/>
              <a:gd name="connsiteX0" fmla="*/ 0 w 5565505"/>
              <a:gd name="connsiteY0" fmla="*/ 1970193 h 2659791"/>
              <a:gd name="connsiteX1" fmla="*/ 1649061 w 5565505"/>
              <a:gd name="connsiteY1" fmla="*/ 2633807 h 2659791"/>
              <a:gd name="connsiteX2" fmla="*/ 4484755 w 5565505"/>
              <a:gd name="connsiteY2" fmla="*/ 2659791 h 2659791"/>
              <a:gd name="connsiteX3" fmla="*/ 5565505 w 5565505"/>
              <a:gd name="connsiteY3" fmla="*/ 0 h 2659791"/>
              <a:gd name="connsiteX0" fmla="*/ 0 w 5565505"/>
              <a:gd name="connsiteY0" fmla="*/ 1970193 h 2633807"/>
              <a:gd name="connsiteX1" fmla="*/ 1649061 w 5565505"/>
              <a:gd name="connsiteY1" fmla="*/ 2633807 h 2633807"/>
              <a:gd name="connsiteX2" fmla="*/ 4484755 w 5565505"/>
              <a:gd name="connsiteY2" fmla="*/ 2631216 h 2633807"/>
              <a:gd name="connsiteX3" fmla="*/ 5565505 w 5565505"/>
              <a:gd name="connsiteY3" fmla="*/ 0 h 2633807"/>
              <a:gd name="connsiteX0" fmla="*/ 0 w 5565505"/>
              <a:gd name="connsiteY0" fmla="*/ 1970193 h 2659791"/>
              <a:gd name="connsiteX1" fmla="*/ 1649061 w 5565505"/>
              <a:gd name="connsiteY1" fmla="*/ 2633807 h 2659791"/>
              <a:gd name="connsiteX2" fmla="*/ 4465705 w 5565505"/>
              <a:gd name="connsiteY2" fmla="*/ 2659791 h 2659791"/>
              <a:gd name="connsiteX3" fmla="*/ 5565505 w 5565505"/>
              <a:gd name="connsiteY3" fmla="*/ 0 h 2659791"/>
              <a:gd name="connsiteX0" fmla="*/ 0 w 5565505"/>
              <a:gd name="connsiteY0" fmla="*/ 1970193 h 2640741"/>
              <a:gd name="connsiteX1" fmla="*/ 1649061 w 5565505"/>
              <a:gd name="connsiteY1" fmla="*/ 2633807 h 2640741"/>
              <a:gd name="connsiteX2" fmla="*/ 4503805 w 5565505"/>
              <a:gd name="connsiteY2" fmla="*/ 2640741 h 2640741"/>
              <a:gd name="connsiteX3" fmla="*/ 5565505 w 5565505"/>
              <a:gd name="connsiteY3" fmla="*/ 0 h 2640741"/>
              <a:gd name="connsiteX0" fmla="*/ 0 w 5565505"/>
              <a:gd name="connsiteY0" fmla="*/ 1970193 h 2633807"/>
              <a:gd name="connsiteX1" fmla="*/ 1649061 w 5565505"/>
              <a:gd name="connsiteY1" fmla="*/ 2633807 h 2633807"/>
              <a:gd name="connsiteX2" fmla="*/ 4475230 w 5565505"/>
              <a:gd name="connsiteY2" fmla="*/ 2621691 h 2633807"/>
              <a:gd name="connsiteX3" fmla="*/ 5565505 w 5565505"/>
              <a:gd name="connsiteY3" fmla="*/ 0 h 2633807"/>
              <a:gd name="connsiteX0" fmla="*/ 0 w 5565505"/>
              <a:gd name="connsiteY0" fmla="*/ 1970193 h 2621691"/>
              <a:gd name="connsiteX1" fmla="*/ 1658586 w 5565505"/>
              <a:gd name="connsiteY1" fmla="*/ 2595707 h 2621691"/>
              <a:gd name="connsiteX2" fmla="*/ 4475230 w 5565505"/>
              <a:gd name="connsiteY2" fmla="*/ 2621691 h 2621691"/>
              <a:gd name="connsiteX3" fmla="*/ 5565505 w 5565505"/>
              <a:gd name="connsiteY3" fmla="*/ 0 h 2621691"/>
              <a:gd name="connsiteX0" fmla="*/ 0 w 5565505"/>
              <a:gd name="connsiteY0" fmla="*/ 1970193 h 2624282"/>
              <a:gd name="connsiteX1" fmla="*/ 1677636 w 5565505"/>
              <a:gd name="connsiteY1" fmla="*/ 2624282 h 2624282"/>
              <a:gd name="connsiteX2" fmla="*/ 4475230 w 5565505"/>
              <a:gd name="connsiteY2" fmla="*/ 2621691 h 2624282"/>
              <a:gd name="connsiteX3" fmla="*/ 5565505 w 5565505"/>
              <a:gd name="connsiteY3" fmla="*/ 0 h 2624282"/>
              <a:gd name="connsiteX0" fmla="*/ 0 w 5565505"/>
              <a:gd name="connsiteY0" fmla="*/ 1970193 h 2646721"/>
              <a:gd name="connsiteX1" fmla="*/ 1683246 w 5565505"/>
              <a:gd name="connsiteY1" fmla="*/ 2646721 h 2646721"/>
              <a:gd name="connsiteX2" fmla="*/ 4475230 w 5565505"/>
              <a:gd name="connsiteY2" fmla="*/ 2621691 h 2646721"/>
              <a:gd name="connsiteX3" fmla="*/ 5565505 w 5565505"/>
              <a:gd name="connsiteY3" fmla="*/ 0 h 2646721"/>
              <a:gd name="connsiteX0" fmla="*/ 0 w 5582335"/>
              <a:gd name="connsiteY0" fmla="*/ 1992632 h 2646721"/>
              <a:gd name="connsiteX1" fmla="*/ 1700076 w 5582335"/>
              <a:gd name="connsiteY1" fmla="*/ 2646721 h 2646721"/>
              <a:gd name="connsiteX2" fmla="*/ 4492060 w 5582335"/>
              <a:gd name="connsiteY2" fmla="*/ 2621691 h 2646721"/>
              <a:gd name="connsiteX3" fmla="*/ 5582335 w 5582335"/>
              <a:gd name="connsiteY3" fmla="*/ 0 h 2646721"/>
              <a:gd name="connsiteX0" fmla="*/ 0 w 5582335"/>
              <a:gd name="connsiteY0" fmla="*/ 1992632 h 2646721"/>
              <a:gd name="connsiteX1" fmla="*/ 1700076 w 5582335"/>
              <a:gd name="connsiteY1" fmla="*/ 2646721 h 2646721"/>
              <a:gd name="connsiteX2" fmla="*/ 4508889 w 5582335"/>
              <a:gd name="connsiteY2" fmla="*/ 2632911 h 2646721"/>
              <a:gd name="connsiteX3" fmla="*/ 5582335 w 5582335"/>
              <a:gd name="connsiteY3" fmla="*/ 0 h 2646721"/>
              <a:gd name="connsiteX0" fmla="*/ 0 w 5582335"/>
              <a:gd name="connsiteY0" fmla="*/ 1992632 h 2649740"/>
              <a:gd name="connsiteX1" fmla="*/ 1700076 w 5582335"/>
              <a:gd name="connsiteY1" fmla="*/ 2646721 h 2649740"/>
              <a:gd name="connsiteX2" fmla="*/ 4508889 w 5582335"/>
              <a:gd name="connsiteY2" fmla="*/ 2649740 h 2649740"/>
              <a:gd name="connsiteX3" fmla="*/ 5582335 w 5582335"/>
              <a:gd name="connsiteY3" fmla="*/ 0 h 2649740"/>
              <a:gd name="connsiteX0" fmla="*/ 0 w 5582335"/>
              <a:gd name="connsiteY0" fmla="*/ 1992632 h 2646721"/>
              <a:gd name="connsiteX1" fmla="*/ 1700076 w 5582335"/>
              <a:gd name="connsiteY1" fmla="*/ 2646721 h 2646721"/>
              <a:gd name="connsiteX2" fmla="*/ 4514499 w 5582335"/>
              <a:gd name="connsiteY2" fmla="*/ 2632910 h 2646721"/>
              <a:gd name="connsiteX3" fmla="*/ 5582335 w 5582335"/>
              <a:gd name="connsiteY3" fmla="*/ 0 h 2646721"/>
              <a:gd name="connsiteX0" fmla="*/ 0 w 5582335"/>
              <a:gd name="connsiteY0" fmla="*/ 1992632 h 2655350"/>
              <a:gd name="connsiteX1" fmla="*/ 1700076 w 5582335"/>
              <a:gd name="connsiteY1" fmla="*/ 2646721 h 2655350"/>
              <a:gd name="connsiteX2" fmla="*/ 4514499 w 5582335"/>
              <a:gd name="connsiteY2" fmla="*/ 2655350 h 2655350"/>
              <a:gd name="connsiteX3" fmla="*/ 5582335 w 5582335"/>
              <a:gd name="connsiteY3" fmla="*/ 0 h 2655350"/>
            </a:gdLst>
            <a:ahLst/>
            <a:cxnLst>
              <a:cxn ang="0">
                <a:pos x="connsiteX0" y="connsiteY0"/>
              </a:cxn>
              <a:cxn ang="0">
                <a:pos x="connsiteX1" y="connsiteY1"/>
              </a:cxn>
              <a:cxn ang="0">
                <a:pos x="connsiteX2" y="connsiteY2"/>
              </a:cxn>
              <a:cxn ang="0">
                <a:pos x="connsiteX3" y="connsiteY3"/>
              </a:cxn>
            </a:cxnLst>
            <a:rect l="l" t="t" r="r" b="b"/>
            <a:pathLst>
              <a:path w="5582335" h="2655350">
                <a:moveTo>
                  <a:pt x="0" y="1992632"/>
                </a:moveTo>
                <a:lnTo>
                  <a:pt x="1700076" y="2646721"/>
                </a:lnTo>
                <a:lnTo>
                  <a:pt x="4514499" y="2655350"/>
                </a:lnTo>
                <a:lnTo>
                  <a:pt x="5582335" y="0"/>
                </a:lnTo>
              </a:path>
            </a:pathLst>
          </a:custGeom>
          <a:ln w="38100">
            <a:solidFill>
              <a:srgbClr val="FF00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Tree>
    <p:extLst>
      <p:ext uri="{BB962C8B-B14F-4D97-AF65-F5344CB8AC3E}">
        <p14:creationId xmlns:p14="http://schemas.microsoft.com/office/powerpoint/2010/main" val="251999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srcRect/>
          <a:stretch>
            <a:fillRect/>
          </a:stretch>
        </p:blipFill>
        <p:spPr bwMode="auto">
          <a:xfrm>
            <a:off x="467544" y="1508070"/>
            <a:ext cx="8208912" cy="4031908"/>
          </a:xfrm>
          <a:prstGeom prst="rect">
            <a:avLst/>
          </a:prstGeom>
          <a:noFill/>
          <a:ln w="12700">
            <a:noFill/>
            <a:miter lim="800000"/>
            <a:headEnd/>
            <a:tailEnd/>
          </a:ln>
        </p:spPr>
      </p:pic>
      <p:sp>
        <p:nvSpPr>
          <p:cNvPr id="2" name="Nadpis 1"/>
          <p:cNvSpPr>
            <a:spLocks noGrp="1"/>
          </p:cNvSpPr>
          <p:nvPr>
            <p:ph type="title"/>
          </p:nvPr>
        </p:nvSpPr>
        <p:spPr/>
        <p:txBody>
          <a:bodyPr/>
          <a:lstStyle/>
          <a:p>
            <a:r>
              <a:rPr lang="en-US" dirty="0" smtClean="0"/>
              <a:t>Results</a:t>
            </a:r>
            <a:endParaRPr lang="en-US" dirty="0"/>
          </a:p>
        </p:txBody>
      </p:sp>
      <p:sp>
        <p:nvSpPr>
          <p:cNvPr id="7" name="TextBox 4"/>
          <p:cNvSpPr txBox="1">
            <a:spLocks noChangeArrowheads="1"/>
          </p:cNvSpPr>
          <p:nvPr/>
        </p:nvSpPr>
        <p:spPr bwMode="auto">
          <a:xfrm>
            <a:off x="963115" y="5579948"/>
            <a:ext cx="2816797" cy="369332"/>
          </a:xfrm>
          <a:prstGeom prst="rect">
            <a:avLst/>
          </a:prstGeom>
          <a:noFill/>
          <a:ln w="9525">
            <a:noFill/>
            <a:miter lim="800000"/>
            <a:headEnd/>
            <a:tailEnd/>
          </a:ln>
        </p:spPr>
        <p:txBody>
          <a:bodyPr wrap="none">
            <a:spAutoFit/>
          </a:bodyPr>
          <a:lstStyle/>
          <a:p>
            <a:r>
              <a:rPr lang="cs-CZ" dirty="0">
                <a:latin typeface="+mj-lt"/>
              </a:rPr>
              <a:t>BPT, 25 </a:t>
            </a:r>
            <a:r>
              <a:rPr lang="en-US" dirty="0" smtClean="0">
                <a:latin typeface="+mj-lt"/>
              </a:rPr>
              <a:t>samples per pixel</a:t>
            </a:r>
            <a:endParaRPr lang="en-US" dirty="0">
              <a:latin typeface="+mj-lt"/>
            </a:endParaRPr>
          </a:p>
        </p:txBody>
      </p:sp>
      <p:sp>
        <p:nvSpPr>
          <p:cNvPr id="8" name="TextBox 5"/>
          <p:cNvSpPr txBox="1">
            <a:spLocks noChangeArrowheads="1"/>
          </p:cNvSpPr>
          <p:nvPr/>
        </p:nvSpPr>
        <p:spPr bwMode="auto">
          <a:xfrm>
            <a:off x="5281985" y="5579948"/>
            <a:ext cx="2667718" cy="369332"/>
          </a:xfrm>
          <a:prstGeom prst="rect">
            <a:avLst/>
          </a:prstGeom>
          <a:noFill/>
          <a:ln w="9525">
            <a:noFill/>
            <a:miter lim="800000"/>
            <a:headEnd/>
            <a:tailEnd/>
          </a:ln>
        </p:spPr>
        <p:txBody>
          <a:bodyPr wrap="none">
            <a:spAutoFit/>
          </a:bodyPr>
          <a:lstStyle/>
          <a:p>
            <a:r>
              <a:rPr lang="cs-CZ" dirty="0">
                <a:latin typeface="+mj-lt"/>
              </a:rPr>
              <a:t>PT, 56 </a:t>
            </a:r>
            <a:r>
              <a:rPr lang="en-US" dirty="0" smtClean="0">
                <a:latin typeface="+mj-lt"/>
              </a:rPr>
              <a:t>samples per pixel</a:t>
            </a:r>
            <a:endParaRPr lang="en-US" dirty="0">
              <a:latin typeface="+mj-lt"/>
            </a:endParaRPr>
          </a:p>
        </p:txBody>
      </p:sp>
      <p:sp>
        <p:nvSpPr>
          <p:cNvPr id="9" name="TextBox 6"/>
          <p:cNvSpPr txBox="1"/>
          <p:nvPr/>
        </p:nvSpPr>
        <p:spPr>
          <a:xfrm rot="16200000">
            <a:off x="7850467" y="3354148"/>
            <a:ext cx="2146742" cy="369332"/>
          </a:xfrm>
          <a:prstGeom prst="rect">
            <a:avLst/>
          </a:prstGeom>
          <a:noFill/>
        </p:spPr>
        <p:txBody>
          <a:bodyPr wrap="none" rtlCol="0">
            <a:spAutoFit/>
          </a:bodyPr>
          <a:lstStyle/>
          <a:p>
            <a:r>
              <a:rPr lang="cs-CZ" dirty="0" smtClean="0">
                <a:latin typeface="+mj-lt"/>
              </a:rPr>
              <a:t>Image</a:t>
            </a:r>
            <a:r>
              <a:rPr lang="en-US" dirty="0" smtClean="0">
                <a:latin typeface="+mj-lt"/>
              </a:rPr>
              <a:t>s</a:t>
            </a:r>
            <a:r>
              <a:rPr lang="cs-CZ" dirty="0" smtClean="0">
                <a:latin typeface="+mj-lt"/>
              </a:rPr>
              <a:t>: </a:t>
            </a:r>
            <a:r>
              <a:rPr lang="cs-CZ" dirty="0" err="1" smtClean="0">
                <a:latin typeface="+mj-lt"/>
              </a:rPr>
              <a:t>Eric</a:t>
            </a:r>
            <a:r>
              <a:rPr lang="cs-CZ" dirty="0" smtClean="0">
                <a:latin typeface="+mj-lt"/>
              </a:rPr>
              <a:t> </a:t>
            </a:r>
            <a:r>
              <a:rPr lang="cs-CZ" dirty="0" err="1" smtClean="0">
                <a:latin typeface="+mj-lt"/>
              </a:rPr>
              <a:t>Veach</a:t>
            </a:r>
            <a:endParaRPr lang="en-US" dirty="0">
              <a:latin typeface="+mj-lt"/>
            </a:endParaRPr>
          </a:p>
        </p:txBody>
      </p:sp>
      <p:sp>
        <p:nvSpPr>
          <p:cNvPr id="10" name="Obdélník 9"/>
          <p:cNvSpPr/>
          <p:nvPr/>
        </p:nvSpPr>
        <p:spPr>
          <a:xfrm>
            <a:off x="467544" y="1505597"/>
            <a:ext cx="4057564" cy="403716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délník 10"/>
          <p:cNvSpPr/>
          <p:nvPr/>
        </p:nvSpPr>
        <p:spPr>
          <a:xfrm>
            <a:off x="4634821" y="1511116"/>
            <a:ext cx="4041635" cy="4024145"/>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Zástupný symbol pro číslo snímku 11"/>
          <p:cNvSpPr>
            <a:spLocks noGrp="1"/>
          </p:cNvSpPr>
          <p:nvPr>
            <p:ph type="sldNum" sz="quarter" idx="12"/>
          </p:nvPr>
        </p:nvSpPr>
        <p:spPr/>
        <p:txBody>
          <a:bodyPr/>
          <a:lstStyle/>
          <a:p>
            <a:pPr>
              <a:defRPr/>
            </a:pPr>
            <a:fld id="{81494967-73EE-4A75-A827-47B02327E019}" type="slidenum">
              <a:rPr lang="en-US" altLang="en-US" smtClean="0"/>
              <a:pPr>
                <a:defRPr/>
              </a:pPr>
              <a:t>36</a:t>
            </a:fld>
            <a:endParaRPr lang="en-US" altLang="en-US"/>
          </a:p>
        </p:txBody>
      </p:sp>
      <p:sp>
        <p:nvSpPr>
          <p:cNvPr id="13" name="Zástupný symbol pro zápatí 12"/>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13050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Nearly there…</a:t>
            </a:r>
            <a:endParaRPr lang="en-US" dirty="0"/>
          </a:p>
        </p:txBody>
      </p:sp>
      <p:sp>
        <p:nvSpPr>
          <p:cNvPr id="3" name="Zástupný symbol pro text 2"/>
          <p:cNvSpPr>
            <a:spLocks noGrp="1"/>
          </p:cNvSpPr>
          <p:nvPr>
            <p:ph type="body" idx="1"/>
          </p:nvPr>
        </p:nvSpPr>
        <p:spPr/>
        <p:txBody>
          <a:bodyPr/>
          <a:lstStyle/>
          <a:p>
            <a:endParaRPr lang="cs-CZ" dirty="0" smtClean="0"/>
          </a:p>
          <a:p>
            <a:endParaRPr lang="cs-CZ" dirty="0" smtClean="0"/>
          </a:p>
          <a:p>
            <a:endParaRPr lang="cs-CZ" dirty="0" smtClean="0"/>
          </a:p>
          <a:p>
            <a:endParaRPr lang="en-US" dirty="0"/>
          </a:p>
        </p:txBody>
      </p:sp>
    </p:spTree>
    <p:extLst>
      <p:ext uri="{BB962C8B-B14F-4D97-AF65-F5344CB8AC3E}">
        <p14:creationId xmlns:p14="http://schemas.microsoft.com/office/powerpoint/2010/main" val="128284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Summary</a:t>
            </a:r>
            <a:endParaRPr lang="cs-CZ" dirty="0"/>
          </a:p>
        </p:txBody>
      </p:sp>
      <p:sp>
        <p:nvSpPr>
          <p:cNvPr id="3" name="Zástupný symbol pro obsah 2"/>
          <p:cNvSpPr>
            <a:spLocks noGrp="1"/>
          </p:cNvSpPr>
          <p:nvPr>
            <p:ph idx="1"/>
          </p:nvPr>
        </p:nvSpPr>
        <p:spPr/>
        <p:txBody>
          <a:bodyPr/>
          <a:lstStyle/>
          <a:p>
            <a:r>
              <a:rPr lang="en-US" b="1" dirty="0" smtClean="0"/>
              <a:t>Algorithms </a:t>
            </a:r>
          </a:p>
          <a:p>
            <a:pPr lvl="1"/>
            <a:endParaRPr lang="en-US" dirty="0" smtClean="0"/>
          </a:p>
          <a:p>
            <a:pPr lvl="1"/>
            <a:r>
              <a:rPr lang="en-US" dirty="0" smtClean="0"/>
              <a:t>different path sampling techniques</a:t>
            </a:r>
          </a:p>
          <a:p>
            <a:pPr lvl="1"/>
            <a:endParaRPr lang="en-US" dirty="0" smtClean="0"/>
          </a:p>
          <a:p>
            <a:pPr lvl="1"/>
            <a:r>
              <a:rPr lang="en-US" smtClean="0"/>
              <a:t>different path PDF</a:t>
            </a:r>
            <a:endParaRPr lang="en-US" dirty="0" smtClean="0"/>
          </a:p>
          <a:p>
            <a:pPr lvl="1"/>
            <a:endParaRPr lang="en-US" dirty="0" smtClean="0"/>
          </a:p>
        </p:txBody>
      </p:sp>
      <p:grpSp>
        <p:nvGrpSpPr>
          <p:cNvPr id="5" name="Skupina 26"/>
          <p:cNvGrpSpPr/>
          <p:nvPr/>
        </p:nvGrpSpPr>
        <p:grpSpPr>
          <a:xfrm>
            <a:off x="4139952" y="2924944"/>
            <a:ext cx="4310136" cy="3164282"/>
            <a:chOff x="2565071" y="2161455"/>
            <a:chExt cx="5885019" cy="4320479"/>
          </a:xfrm>
        </p:grpSpPr>
        <p:grpSp>
          <p:nvGrpSpPr>
            <p:cNvPr id="6" name="Skupina 4"/>
            <p:cNvGrpSpPr/>
            <p:nvPr/>
          </p:nvGrpSpPr>
          <p:grpSpPr>
            <a:xfrm>
              <a:off x="4561657" y="2161455"/>
              <a:ext cx="3888433" cy="4320479"/>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11" name="Volný tvar 10"/>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Volný tvar 11"/>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Volný tvar 12"/>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Volný tvar 13"/>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Volný tvar 14"/>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Volný tvar 15"/>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565071" y="3549693"/>
              <a:ext cx="1199749"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8" name="Volný tvar 7"/>
            <p:cNvSpPr/>
            <p:nvPr/>
          </p:nvSpPr>
          <p:spPr>
            <a:xfrm>
              <a:off x="3623941" y="2795236"/>
              <a:ext cx="4454148" cy="2935041"/>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Lst>
              <a:ahLst/>
              <a:cxnLst>
                <a:cxn ang="0">
                  <a:pos x="connsiteX0" y="connsiteY0"/>
                </a:cxn>
                <a:cxn ang="0">
                  <a:pos x="connsiteX1" y="connsiteY1"/>
                </a:cxn>
                <a:cxn ang="0">
                  <a:pos x="connsiteX2" y="connsiteY2"/>
                </a:cxn>
                <a:cxn ang="0">
                  <a:pos x="connsiteX3" y="connsiteY3"/>
                </a:cxn>
              </a:cxnLst>
              <a:rect l="l" t="t" r="r" b="b"/>
              <a:pathLst>
                <a:path w="4454147" h="2935041">
                  <a:moveTo>
                    <a:pt x="0" y="1563589"/>
                  </a:moveTo>
                  <a:lnTo>
                    <a:pt x="2438505" y="2935041"/>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9" name="Volný tvar 8"/>
            <p:cNvSpPr/>
            <p:nvPr/>
          </p:nvSpPr>
          <p:spPr>
            <a:xfrm>
              <a:off x="3635897" y="2708919"/>
              <a:ext cx="3096344" cy="3384376"/>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2015642"/>
                <a:gd name="connsiteY0" fmla="*/ 2935041 h 2935041"/>
                <a:gd name="connsiteX1" fmla="*/ 2015642 w 2015642"/>
                <a:gd name="connsiteY1" fmla="*/ 1278116 h 2935041"/>
                <a:gd name="connsiteX2" fmla="*/ 855026 w 2015642"/>
                <a:gd name="connsiteY2" fmla="*/ 0 h 2935041"/>
                <a:gd name="connsiteX0" fmla="*/ 0 w 5051792"/>
                <a:gd name="connsiteY0" fmla="*/ 1104282 h 1278116"/>
                <a:gd name="connsiteX1" fmla="*/ 5051792 w 5051792"/>
                <a:gd name="connsiteY1" fmla="*/ 1278116 h 1278116"/>
                <a:gd name="connsiteX2" fmla="*/ 3891176 w 5051792"/>
                <a:gd name="connsiteY2" fmla="*/ 0 h 1278116"/>
                <a:gd name="connsiteX0" fmla="*/ 0 w 4176464"/>
                <a:gd name="connsiteY0" fmla="*/ 1104282 h 2904482"/>
                <a:gd name="connsiteX1" fmla="*/ 4176464 w 4176464"/>
                <a:gd name="connsiteY1" fmla="*/ 2904482 h 2904482"/>
                <a:gd name="connsiteX2" fmla="*/ 3891176 w 4176464"/>
                <a:gd name="connsiteY2" fmla="*/ 0 h 2904482"/>
                <a:gd name="connsiteX0" fmla="*/ 0 w 4176464"/>
                <a:gd name="connsiteY0" fmla="*/ 1800200 h 3600400"/>
                <a:gd name="connsiteX1" fmla="*/ 4176464 w 4176464"/>
                <a:gd name="connsiteY1" fmla="*/ 3600400 h 3600400"/>
                <a:gd name="connsiteX2" fmla="*/ 3096344 w 4176464"/>
                <a:gd name="connsiteY2" fmla="*/ 0 h 3600400"/>
                <a:gd name="connsiteX0" fmla="*/ 0 w 3096344"/>
                <a:gd name="connsiteY0" fmla="*/ 1800200 h 3384376"/>
                <a:gd name="connsiteX1" fmla="*/ 2664296 w 3096344"/>
                <a:gd name="connsiteY1" fmla="*/ 3384376 h 3384376"/>
                <a:gd name="connsiteX2" fmla="*/ 3096344 w 3096344"/>
                <a:gd name="connsiteY2" fmla="*/ 0 h 3384376"/>
              </a:gdLst>
              <a:ahLst/>
              <a:cxnLst>
                <a:cxn ang="0">
                  <a:pos x="connsiteX0" y="connsiteY0"/>
                </a:cxn>
                <a:cxn ang="0">
                  <a:pos x="connsiteX1" y="connsiteY1"/>
                </a:cxn>
                <a:cxn ang="0">
                  <a:pos x="connsiteX2" y="connsiteY2"/>
                </a:cxn>
              </a:cxnLst>
              <a:rect l="l" t="t" r="r" b="b"/>
              <a:pathLst>
                <a:path w="3096344" h="3384376">
                  <a:moveTo>
                    <a:pt x="0" y="1800200"/>
                  </a:moveTo>
                  <a:lnTo>
                    <a:pt x="2664296" y="3384376"/>
                  </a:lnTo>
                  <a:lnTo>
                    <a:pt x="3096344"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10" name="Volný tvar 9"/>
            <p:cNvSpPr/>
            <p:nvPr/>
          </p:nvSpPr>
          <p:spPr>
            <a:xfrm>
              <a:off x="3635896" y="2708919"/>
              <a:ext cx="2736304" cy="1656184"/>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1563589"/>
                <a:gd name="connsiteX1" fmla="*/ 4454147 w 4454147"/>
                <a:gd name="connsiteY1" fmla="*/ 1278116 h 1563589"/>
                <a:gd name="connsiteX2" fmla="*/ 3293531 w 4454147"/>
                <a:gd name="connsiteY2" fmla="*/ 0 h 1563589"/>
                <a:gd name="connsiteX0" fmla="*/ 101972 w 4556119"/>
                <a:gd name="connsiteY0" fmla="*/ 1563589 h 2392040"/>
                <a:gd name="connsiteX1" fmla="*/ 0 w 4556119"/>
                <a:gd name="connsiteY1" fmla="*/ 2392040 h 2392040"/>
                <a:gd name="connsiteX2" fmla="*/ 4556119 w 4556119"/>
                <a:gd name="connsiteY2" fmla="*/ 1278116 h 2392040"/>
                <a:gd name="connsiteX3" fmla="*/ 3395503 w 4556119"/>
                <a:gd name="connsiteY3" fmla="*/ 0 h 2392040"/>
                <a:gd name="connsiteX0" fmla="*/ 0 w 4454147"/>
                <a:gd name="connsiteY0" fmla="*/ 1563589 h 1563589"/>
                <a:gd name="connsiteX1" fmla="*/ 2346299 w 4454147"/>
                <a:gd name="connsiteY1" fmla="*/ 1095897 h 1563589"/>
                <a:gd name="connsiteX2" fmla="*/ 4454147 w 4454147"/>
                <a:gd name="connsiteY2" fmla="*/ 1278116 h 1563589"/>
                <a:gd name="connsiteX3" fmla="*/ 3293531 w 4454147"/>
                <a:gd name="connsiteY3" fmla="*/ 0 h 1563589"/>
                <a:gd name="connsiteX0" fmla="*/ 0 w 5204191"/>
                <a:gd name="connsiteY0" fmla="*/ 735858 h 1278116"/>
                <a:gd name="connsiteX1" fmla="*/ 3096343 w 5204191"/>
                <a:gd name="connsiteY1" fmla="*/ 1095897 h 1278116"/>
                <a:gd name="connsiteX2" fmla="*/ 5204191 w 5204191"/>
                <a:gd name="connsiteY2" fmla="*/ 1278116 h 1278116"/>
                <a:gd name="connsiteX3" fmla="*/ 4043575 w 5204191"/>
                <a:gd name="connsiteY3" fmla="*/ 0 h 1278116"/>
                <a:gd name="connsiteX0" fmla="*/ 0 w 4043575"/>
                <a:gd name="connsiteY0" fmla="*/ 735858 h 1095897"/>
                <a:gd name="connsiteX1" fmla="*/ 3096343 w 4043575"/>
                <a:gd name="connsiteY1" fmla="*/ 1095897 h 1095897"/>
                <a:gd name="connsiteX2" fmla="*/ 1296144 w 4043575"/>
                <a:gd name="connsiteY2" fmla="*/ 15779 h 1095897"/>
                <a:gd name="connsiteX3" fmla="*/ 4043575 w 4043575"/>
                <a:gd name="connsiteY3" fmla="*/ 0 h 1095897"/>
                <a:gd name="connsiteX0" fmla="*/ 0 w 3096343"/>
                <a:gd name="connsiteY0" fmla="*/ 1584174 h 1944213"/>
                <a:gd name="connsiteX1" fmla="*/ 3096343 w 3096343"/>
                <a:gd name="connsiteY1" fmla="*/ 1944213 h 1944213"/>
                <a:gd name="connsiteX2" fmla="*/ 1296144 w 3096343"/>
                <a:gd name="connsiteY2" fmla="*/ 864095 h 1944213"/>
                <a:gd name="connsiteX3" fmla="*/ 2736303 w 3096343"/>
                <a:gd name="connsiteY3" fmla="*/ 0 h 1944213"/>
                <a:gd name="connsiteX0" fmla="*/ 0 w 3600399"/>
                <a:gd name="connsiteY0" fmla="*/ 1584174 h 1944215"/>
                <a:gd name="connsiteX1" fmla="*/ 3600399 w 3600399"/>
                <a:gd name="connsiteY1" fmla="*/ 1944215 h 1944215"/>
                <a:gd name="connsiteX2" fmla="*/ 1296144 w 3600399"/>
                <a:gd name="connsiteY2" fmla="*/ 864095 h 1944215"/>
                <a:gd name="connsiteX3" fmla="*/ 2736303 w 3600399"/>
                <a:gd name="connsiteY3" fmla="*/ 0 h 1944215"/>
                <a:gd name="connsiteX0" fmla="*/ 0 w 2736303"/>
                <a:gd name="connsiteY0" fmla="*/ 1584174 h 1656183"/>
                <a:gd name="connsiteX1" fmla="*/ 2520279 w 2736303"/>
                <a:gd name="connsiteY1" fmla="*/ 1656183 h 1656183"/>
                <a:gd name="connsiteX2" fmla="*/ 1296144 w 2736303"/>
                <a:gd name="connsiteY2" fmla="*/ 864095 h 1656183"/>
                <a:gd name="connsiteX3" fmla="*/ 2736303 w 2736303"/>
                <a:gd name="connsiteY3" fmla="*/ 0 h 1656183"/>
              </a:gdLst>
              <a:ahLst/>
              <a:cxnLst>
                <a:cxn ang="0">
                  <a:pos x="connsiteX0" y="connsiteY0"/>
                </a:cxn>
                <a:cxn ang="0">
                  <a:pos x="connsiteX1" y="connsiteY1"/>
                </a:cxn>
                <a:cxn ang="0">
                  <a:pos x="connsiteX2" y="connsiteY2"/>
                </a:cxn>
                <a:cxn ang="0">
                  <a:pos x="connsiteX3" y="connsiteY3"/>
                </a:cxn>
              </a:cxnLst>
              <a:rect l="l" t="t" r="r" b="b"/>
              <a:pathLst>
                <a:path w="2736303" h="1656183">
                  <a:moveTo>
                    <a:pt x="0" y="1584174"/>
                  </a:moveTo>
                  <a:lnTo>
                    <a:pt x="2520279" y="1656183"/>
                  </a:lnTo>
                  <a:lnTo>
                    <a:pt x="1296144" y="864095"/>
                  </a:lnTo>
                  <a:lnTo>
                    <a:pt x="2736303"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grpSp>
      <p:sp>
        <p:nvSpPr>
          <p:cNvPr id="17" name="Zástupný symbol pro číslo snímku 16"/>
          <p:cNvSpPr>
            <a:spLocks noGrp="1"/>
          </p:cNvSpPr>
          <p:nvPr>
            <p:ph type="sldNum" sz="quarter" idx="12"/>
          </p:nvPr>
        </p:nvSpPr>
        <p:spPr/>
        <p:txBody>
          <a:bodyPr/>
          <a:lstStyle/>
          <a:p>
            <a:pPr>
              <a:defRPr/>
            </a:pPr>
            <a:fld id="{81494967-73EE-4A75-A827-47B02327E019}" type="slidenum">
              <a:rPr lang="en-US" altLang="en-US" smtClean="0"/>
              <a:pPr>
                <a:defRPr/>
              </a:pPr>
              <a:t>38</a:t>
            </a:fld>
            <a:endParaRPr lang="en-US" altLang="en-US"/>
          </a:p>
        </p:txBody>
      </p:sp>
      <p:sp>
        <p:nvSpPr>
          <p:cNvPr id="20" name="Zástupný symbol pro zápatí 19"/>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Why is the path integral view so useful?</a:t>
            </a:r>
            <a:endParaRPr lang="en-US" dirty="0"/>
          </a:p>
        </p:txBody>
      </p:sp>
      <p:sp>
        <p:nvSpPr>
          <p:cNvPr id="3" name="Zástupný symbol pro obsah 2"/>
          <p:cNvSpPr>
            <a:spLocks noGrp="1"/>
          </p:cNvSpPr>
          <p:nvPr>
            <p:ph idx="1"/>
          </p:nvPr>
        </p:nvSpPr>
        <p:spPr>
          <a:xfrm>
            <a:off x="457200" y="1600200"/>
            <a:ext cx="8686800" cy="4530725"/>
          </a:xfrm>
        </p:spPr>
        <p:txBody>
          <a:bodyPr/>
          <a:lstStyle/>
          <a:p>
            <a:endParaRPr lang="en-US" dirty="0" smtClean="0"/>
          </a:p>
          <a:p>
            <a:r>
              <a:rPr lang="en-US" dirty="0" smtClean="0"/>
              <a:t>Identify source of problems</a:t>
            </a:r>
          </a:p>
          <a:p>
            <a:pPr lvl="1"/>
            <a:endParaRPr lang="en-US" b="1" dirty="0" smtClean="0"/>
          </a:p>
          <a:p>
            <a:pPr lvl="1"/>
            <a:r>
              <a:rPr lang="en-US" b="1" dirty="0" smtClean="0"/>
              <a:t>High contribution paths</a:t>
            </a:r>
            <a:r>
              <a:rPr lang="en-US" dirty="0" smtClean="0"/>
              <a:t> sampled with </a:t>
            </a:r>
            <a:r>
              <a:rPr lang="en-US" b="1" dirty="0" smtClean="0"/>
              <a:t>low probability</a:t>
            </a:r>
          </a:p>
          <a:p>
            <a:pPr>
              <a:buNone/>
            </a:pPr>
            <a:endParaRPr lang="en-US" dirty="0" smtClean="0"/>
          </a:p>
          <a:p>
            <a:r>
              <a:rPr lang="en-US" dirty="0" smtClean="0"/>
              <a:t>Develop solutions</a:t>
            </a:r>
          </a:p>
          <a:p>
            <a:endParaRPr lang="en-US" b="1" dirty="0" smtClean="0"/>
          </a:p>
          <a:p>
            <a:pPr lvl="1"/>
            <a:r>
              <a:rPr lang="en-US" dirty="0" smtClean="0"/>
              <a:t>Advanced, global </a:t>
            </a:r>
            <a:r>
              <a:rPr lang="en-US" b="1" dirty="0" smtClean="0"/>
              <a:t>path sampling techniques</a:t>
            </a:r>
          </a:p>
          <a:p>
            <a:pPr lvl="1"/>
            <a:endParaRPr lang="en-US" b="1" dirty="0" smtClean="0"/>
          </a:p>
          <a:p>
            <a:pPr lvl="1"/>
            <a:r>
              <a:rPr lang="en-US" b="1" dirty="0" smtClean="0"/>
              <a:t>Combined</a:t>
            </a:r>
            <a:r>
              <a:rPr lang="en-US" dirty="0" smtClean="0"/>
              <a:t> path sampling techniques (MIS)</a:t>
            </a:r>
          </a:p>
        </p:txBody>
      </p:sp>
      <p:sp>
        <p:nvSpPr>
          <p:cNvPr id="6" name="Zástupný symbol pro číslo snímku 5"/>
          <p:cNvSpPr>
            <a:spLocks noGrp="1"/>
          </p:cNvSpPr>
          <p:nvPr>
            <p:ph type="sldNum" sz="quarter" idx="12"/>
          </p:nvPr>
        </p:nvSpPr>
        <p:spPr/>
        <p:txBody>
          <a:bodyPr/>
          <a:lstStyle/>
          <a:p>
            <a:pPr>
              <a:defRPr/>
            </a:pPr>
            <a:fld id="{81494967-73EE-4A75-A827-47B02327E019}" type="slidenum">
              <a:rPr lang="en-US" altLang="en-US" smtClean="0"/>
              <a:pPr>
                <a:defRPr/>
              </a:pPr>
              <a:t>39</a:t>
            </a:fld>
            <a:endParaRPr lang="en-US" altLang="en-US"/>
          </a:p>
        </p:txBody>
      </p:sp>
      <p:sp>
        <p:nvSpPr>
          <p:cNvPr id="8" name="Zástupný symbol pro zápatí 7"/>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 </a:t>
            </a:r>
            <a:r>
              <a:rPr lang="en-US" altLang="en-US" smtClean="0"/>
              <a:t>- Introduction</a:t>
            </a:r>
            <a:endParaRPr lang="en-US" altLang="en-US" dirty="0"/>
          </a:p>
        </p:txBody>
      </p:sp>
    </p:spTree>
    <p:extLst>
      <p:ext uri="{BB962C8B-B14F-4D97-AF65-F5344CB8AC3E}">
        <p14:creationId xmlns:p14="http://schemas.microsoft.com/office/powerpoint/2010/main" val="219844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accent1"/>
              </a:buClr>
              <a:buSzPct val="65000"/>
              <a:buFont typeface="Wingdings" pitchFamily="2" charset="2"/>
              <a:buChar char="n"/>
            </a:pPr>
            <a:r>
              <a:rPr lang="en-US" sz="2400" b="1" dirty="0" smtClean="0">
                <a:latin typeface="+mn-lt"/>
              </a:rPr>
              <a:t>Camera response</a:t>
            </a:r>
          </a:p>
          <a:p>
            <a:pPr marL="800100" lvl="1" indent="-342900" eaLnBrk="0" hangingPunct="0">
              <a:spcBef>
                <a:spcPct val="20000"/>
              </a:spcBef>
              <a:buClr>
                <a:schemeClr val="accent1"/>
              </a:buClr>
              <a:buSzPct val="65000"/>
              <a:buFont typeface="Wingdings" pitchFamily="2" charset="2"/>
              <a:buChar char="n"/>
            </a:pPr>
            <a:r>
              <a:rPr lang="en-US" sz="2400" dirty="0" smtClean="0">
                <a:latin typeface="+mn-lt"/>
              </a:rPr>
              <a:t>all paths hitting </a:t>
            </a:r>
            <a:br>
              <a:rPr lang="en-US" sz="2400" dirty="0" smtClean="0">
                <a:latin typeface="+mn-lt"/>
              </a:rPr>
            </a:br>
            <a:r>
              <a:rPr lang="en-US" sz="2400" dirty="0" smtClean="0">
                <a:latin typeface="+mn-lt"/>
              </a:rPr>
              <a:t>the sensor</a:t>
            </a:r>
            <a:endParaRPr lang="cs-CZ" sz="2400" dirty="0" smtClean="0">
              <a:latin typeface="+mn-lt"/>
            </a:endParaRPr>
          </a:p>
        </p:txBody>
      </p:sp>
      <p:sp>
        <p:nvSpPr>
          <p:cNvPr id="2" name="Nadpis 1"/>
          <p:cNvSpPr>
            <a:spLocks noGrp="1"/>
          </p:cNvSpPr>
          <p:nvPr>
            <p:ph type="title"/>
          </p:nvPr>
        </p:nvSpPr>
        <p:spPr/>
        <p:txBody>
          <a:bodyPr/>
          <a:lstStyle/>
          <a:p>
            <a:r>
              <a:rPr lang="en-US" dirty="0" smtClean="0"/>
              <a:t>Light transport</a:t>
            </a:r>
            <a:endParaRPr lang="en-US" dirty="0"/>
          </a:p>
        </p:txBody>
      </p:sp>
      <p:sp>
        <p:nvSpPr>
          <p:cNvPr id="3" name="Zástupný symbol pro obsah 2"/>
          <p:cNvSpPr>
            <a:spLocks noGrp="1"/>
          </p:cNvSpPr>
          <p:nvPr>
            <p:ph idx="1"/>
          </p:nvPr>
        </p:nvSpPr>
        <p:spPr>
          <a:xfrm>
            <a:off x="662880" y="1988840"/>
            <a:ext cx="8229600" cy="453072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pSp>
        <p:nvGrpSpPr>
          <p:cNvPr id="15" name="Skupina 4"/>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565070" y="35496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8" name="Zástupný symbol pro číslo snímku 17"/>
          <p:cNvSpPr>
            <a:spLocks noGrp="1"/>
          </p:cNvSpPr>
          <p:nvPr>
            <p:ph type="sldNum" sz="quarter" idx="12"/>
          </p:nvPr>
        </p:nvSpPr>
        <p:spPr/>
        <p:txBody>
          <a:bodyPr/>
          <a:lstStyle/>
          <a:p>
            <a:pPr>
              <a:defRPr/>
            </a:pPr>
            <a:fld id="{81494967-73EE-4A75-A827-47B02327E019}" type="slidenum">
              <a:rPr lang="en-US" altLang="en-US" smtClean="0"/>
              <a:pPr>
                <a:defRPr/>
              </a:pPr>
              <a:t>4</a:t>
            </a:fld>
            <a:endParaRPr lang="en-US" altLang="en-US"/>
          </a:p>
        </p:txBody>
      </p:sp>
      <p:sp>
        <p:nvSpPr>
          <p:cNvPr id="21" name="Zástupný symbol pro zápatí 20"/>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20" name="Cloud 40"/>
          <p:cNvSpPr/>
          <p:nvPr/>
        </p:nvSpPr>
        <p:spPr>
          <a:xfrm rot="11100000">
            <a:off x="5764481" y="38747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9" name="Volný tvar 18"/>
          <p:cNvSpPr/>
          <p:nvPr/>
        </p:nvSpPr>
        <p:spPr>
          <a:xfrm>
            <a:off x="3635896" y="2776736"/>
            <a:ext cx="4454148" cy="293504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2935041"/>
              <a:gd name="connsiteX1" fmla="*/ 2438505 w 4454147"/>
              <a:gd name="connsiteY1" fmla="*/ 2935041 h 2935041"/>
              <a:gd name="connsiteX2" fmla="*/ 3510284 w 4454147"/>
              <a:gd name="connsiteY2" fmla="*/ 2052986 h 2935041"/>
              <a:gd name="connsiteX3" fmla="*/ 4454147 w 4454147"/>
              <a:gd name="connsiteY3" fmla="*/ 1278116 h 2935041"/>
              <a:gd name="connsiteX4" fmla="*/ 3293531 w 4454147"/>
              <a:gd name="connsiteY4" fmla="*/ 0 h 2935041"/>
              <a:gd name="connsiteX0" fmla="*/ 0 w 4454147"/>
              <a:gd name="connsiteY0" fmla="*/ 1563589 h 2935041"/>
              <a:gd name="connsiteX1" fmla="*/ 2438505 w 4454147"/>
              <a:gd name="connsiteY1" fmla="*/ 2935041 h 2935041"/>
              <a:gd name="connsiteX2" fmla="*/ 2967358 w 4454147"/>
              <a:gd name="connsiteY2" fmla="*/ 1710085 h 2935041"/>
              <a:gd name="connsiteX3" fmla="*/ 4454147 w 4454147"/>
              <a:gd name="connsiteY3" fmla="*/ 1278116 h 2935041"/>
              <a:gd name="connsiteX4" fmla="*/ 3293531 w 4454147"/>
              <a:gd name="connsiteY4" fmla="*/ 0 h 29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147" h="2935041">
                <a:moveTo>
                  <a:pt x="0" y="1563589"/>
                </a:moveTo>
                <a:lnTo>
                  <a:pt x="2438505" y="2935041"/>
                </a:lnTo>
                <a:lnTo>
                  <a:pt x="2967358" y="1710085"/>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8" name="Volný tvar 37"/>
          <p:cNvSpPr/>
          <p:nvPr/>
        </p:nvSpPr>
        <p:spPr>
          <a:xfrm>
            <a:off x="3635896" y="2708919"/>
            <a:ext cx="2736304" cy="1656185"/>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1563589"/>
              <a:gd name="connsiteX1" fmla="*/ 4454147 w 4454147"/>
              <a:gd name="connsiteY1" fmla="*/ 1278116 h 1563589"/>
              <a:gd name="connsiteX2" fmla="*/ 3293531 w 4454147"/>
              <a:gd name="connsiteY2" fmla="*/ 0 h 1563589"/>
              <a:gd name="connsiteX0" fmla="*/ 101972 w 4556119"/>
              <a:gd name="connsiteY0" fmla="*/ 1563589 h 2392040"/>
              <a:gd name="connsiteX1" fmla="*/ 0 w 4556119"/>
              <a:gd name="connsiteY1" fmla="*/ 2392040 h 2392040"/>
              <a:gd name="connsiteX2" fmla="*/ 4556119 w 4556119"/>
              <a:gd name="connsiteY2" fmla="*/ 1278116 h 2392040"/>
              <a:gd name="connsiteX3" fmla="*/ 3395503 w 4556119"/>
              <a:gd name="connsiteY3" fmla="*/ 0 h 2392040"/>
              <a:gd name="connsiteX0" fmla="*/ 0 w 4454147"/>
              <a:gd name="connsiteY0" fmla="*/ 1563589 h 1563589"/>
              <a:gd name="connsiteX1" fmla="*/ 2346299 w 4454147"/>
              <a:gd name="connsiteY1" fmla="*/ 1095897 h 1563589"/>
              <a:gd name="connsiteX2" fmla="*/ 4454147 w 4454147"/>
              <a:gd name="connsiteY2" fmla="*/ 1278116 h 1563589"/>
              <a:gd name="connsiteX3" fmla="*/ 3293531 w 4454147"/>
              <a:gd name="connsiteY3" fmla="*/ 0 h 1563589"/>
              <a:gd name="connsiteX0" fmla="*/ 0 w 5204191"/>
              <a:gd name="connsiteY0" fmla="*/ 735858 h 1278116"/>
              <a:gd name="connsiteX1" fmla="*/ 3096343 w 5204191"/>
              <a:gd name="connsiteY1" fmla="*/ 1095897 h 1278116"/>
              <a:gd name="connsiteX2" fmla="*/ 5204191 w 5204191"/>
              <a:gd name="connsiteY2" fmla="*/ 1278116 h 1278116"/>
              <a:gd name="connsiteX3" fmla="*/ 4043575 w 5204191"/>
              <a:gd name="connsiteY3" fmla="*/ 0 h 1278116"/>
              <a:gd name="connsiteX0" fmla="*/ 0 w 4043575"/>
              <a:gd name="connsiteY0" fmla="*/ 735858 h 1095897"/>
              <a:gd name="connsiteX1" fmla="*/ 3096343 w 4043575"/>
              <a:gd name="connsiteY1" fmla="*/ 1095897 h 1095897"/>
              <a:gd name="connsiteX2" fmla="*/ 1296144 w 4043575"/>
              <a:gd name="connsiteY2" fmla="*/ 15779 h 1095897"/>
              <a:gd name="connsiteX3" fmla="*/ 4043575 w 4043575"/>
              <a:gd name="connsiteY3" fmla="*/ 0 h 1095897"/>
              <a:gd name="connsiteX0" fmla="*/ 0 w 3096343"/>
              <a:gd name="connsiteY0" fmla="*/ 1584174 h 1944213"/>
              <a:gd name="connsiteX1" fmla="*/ 3096343 w 3096343"/>
              <a:gd name="connsiteY1" fmla="*/ 1944213 h 1944213"/>
              <a:gd name="connsiteX2" fmla="*/ 1296144 w 3096343"/>
              <a:gd name="connsiteY2" fmla="*/ 864095 h 1944213"/>
              <a:gd name="connsiteX3" fmla="*/ 2736303 w 3096343"/>
              <a:gd name="connsiteY3" fmla="*/ 0 h 1944213"/>
              <a:gd name="connsiteX0" fmla="*/ 0 w 3600399"/>
              <a:gd name="connsiteY0" fmla="*/ 1584174 h 1944215"/>
              <a:gd name="connsiteX1" fmla="*/ 3600399 w 3600399"/>
              <a:gd name="connsiteY1" fmla="*/ 1944215 h 1944215"/>
              <a:gd name="connsiteX2" fmla="*/ 1296144 w 3600399"/>
              <a:gd name="connsiteY2" fmla="*/ 864095 h 1944215"/>
              <a:gd name="connsiteX3" fmla="*/ 2736303 w 3600399"/>
              <a:gd name="connsiteY3" fmla="*/ 0 h 1944215"/>
              <a:gd name="connsiteX0" fmla="*/ 0 w 2736303"/>
              <a:gd name="connsiteY0" fmla="*/ 1584174 h 1656183"/>
              <a:gd name="connsiteX1" fmla="*/ 2520279 w 2736303"/>
              <a:gd name="connsiteY1" fmla="*/ 1656183 h 1656183"/>
              <a:gd name="connsiteX2" fmla="*/ 1296144 w 2736303"/>
              <a:gd name="connsiteY2" fmla="*/ 864095 h 1656183"/>
              <a:gd name="connsiteX3" fmla="*/ 2736303 w 2736303"/>
              <a:gd name="connsiteY3" fmla="*/ 0 h 1656183"/>
            </a:gdLst>
            <a:ahLst/>
            <a:cxnLst>
              <a:cxn ang="0">
                <a:pos x="connsiteX0" y="connsiteY0"/>
              </a:cxn>
              <a:cxn ang="0">
                <a:pos x="connsiteX1" y="connsiteY1"/>
              </a:cxn>
              <a:cxn ang="0">
                <a:pos x="connsiteX2" y="connsiteY2"/>
              </a:cxn>
              <a:cxn ang="0">
                <a:pos x="connsiteX3" y="connsiteY3"/>
              </a:cxn>
            </a:cxnLst>
            <a:rect l="l" t="t" r="r" b="b"/>
            <a:pathLst>
              <a:path w="2736303" h="1656183">
                <a:moveTo>
                  <a:pt x="0" y="1584174"/>
                </a:moveTo>
                <a:lnTo>
                  <a:pt x="2520279" y="1656183"/>
                </a:lnTo>
                <a:lnTo>
                  <a:pt x="1296144" y="864095"/>
                </a:lnTo>
                <a:lnTo>
                  <a:pt x="2736303"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7" name="Volný tvar 36"/>
          <p:cNvSpPr/>
          <p:nvPr/>
        </p:nvSpPr>
        <p:spPr>
          <a:xfrm>
            <a:off x="3635896" y="2708920"/>
            <a:ext cx="3096344" cy="3384376"/>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2015642"/>
              <a:gd name="connsiteY0" fmla="*/ 2935041 h 2935041"/>
              <a:gd name="connsiteX1" fmla="*/ 2015642 w 2015642"/>
              <a:gd name="connsiteY1" fmla="*/ 1278116 h 2935041"/>
              <a:gd name="connsiteX2" fmla="*/ 855026 w 2015642"/>
              <a:gd name="connsiteY2" fmla="*/ 0 h 2935041"/>
              <a:gd name="connsiteX0" fmla="*/ 0 w 5051792"/>
              <a:gd name="connsiteY0" fmla="*/ 1104282 h 1278116"/>
              <a:gd name="connsiteX1" fmla="*/ 5051792 w 5051792"/>
              <a:gd name="connsiteY1" fmla="*/ 1278116 h 1278116"/>
              <a:gd name="connsiteX2" fmla="*/ 3891176 w 5051792"/>
              <a:gd name="connsiteY2" fmla="*/ 0 h 1278116"/>
              <a:gd name="connsiteX0" fmla="*/ 0 w 4176464"/>
              <a:gd name="connsiteY0" fmla="*/ 1104282 h 2904482"/>
              <a:gd name="connsiteX1" fmla="*/ 4176464 w 4176464"/>
              <a:gd name="connsiteY1" fmla="*/ 2904482 h 2904482"/>
              <a:gd name="connsiteX2" fmla="*/ 3891176 w 4176464"/>
              <a:gd name="connsiteY2" fmla="*/ 0 h 2904482"/>
              <a:gd name="connsiteX0" fmla="*/ 0 w 4176464"/>
              <a:gd name="connsiteY0" fmla="*/ 1800200 h 3600400"/>
              <a:gd name="connsiteX1" fmla="*/ 4176464 w 4176464"/>
              <a:gd name="connsiteY1" fmla="*/ 3600400 h 3600400"/>
              <a:gd name="connsiteX2" fmla="*/ 3096344 w 4176464"/>
              <a:gd name="connsiteY2" fmla="*/ 0 h 3600400"/>
              <a:gd name="connsiteX0" fmla="*/ 0 w 3096344"/>
              <a:gd name="connsiteY0" fmla="*/ 1800200 h 3384376"/>
              <a:gd name="connsiteX1" fmla="*/ 2664296 w 3096344"/>
              <a:gd name="connsiteY1" fmla="*/ 3384376 h 3384376"/>
              <a:gd name="connsiteX2" fmla="*/ 3096344 w 3096344"/>
              <a:gd name="connsiteY2" fmla="*/ 0 h 3384376"/>
            </a:gdLst>
            <a:ahLst/>
            <a:cxnLst>
              <a:cxn ang="0">
                <a:pos x="connsiteX0" y="connsiteY0"/>
              </a:cxn>
              <a:cxn ang="0">
                <a:pos x="connsiteX1" y="connsiteY1"/>
              </a:cxn>
              <a:cxn ang="0">
                <a:pos x="connsiteX2" y="connsiteY2"/>
              </a:cxn>
            </a:cxnLst>
            <a:rect l="l" t="t" r="r" b="b"/>
            <a:pathLst>
              <a:path w="3096344" h="3384376">
                <a:moveTo>
                  <a:pt x="0" y="1800200"/>
                </a:moveTo>
                <a:lnTo>
                  <a:pt x="2664296" y="3384376"/>
                </a:lnTo>
                <a:lnTo>
                  <a:pt x="3096344"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endParaRPr lang="cs-CZ"/>
          </a:p>
        </p:txBody>
      </p:sp>
      <p:sp>
        <p:nvSpPr>
          <p:cNvPr id="5" name="Zástupný symbol pro obsah 4"/>
          <p:cNvSpPr>
            <a:spLocks noGrp="1"/>
          </p:cNvSpPr>
          <p:nvPr>
            <p:ph idx="1"/>
          </p:nvPr>
        </p:nvSpPr>
        <p:spPr/>
        <p:txBody>
          <a:bodyPr/>
          <a:lstStyle/>
          <a:p>
            <a:pPr marL="0" indent="0">
              <a:buNone/>
            </a:pPr>
            <a:endParaRPr lang="cs-CZ" dirty="0"/>
          </a:p>
        </p:txBody>
      </p:sp>
      <p:pic>
        <p:nvPicPr>
          <p:cNvPr id="13" name="Picture 5" descr="D:\Web\pub\JointPathSampling\comparison\Dragon1-3\Isotropic_TraditionalPT_30m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0" y="0"/>
            <a:ext cx="9144000" cy="6858000"/>
          </a:xfrm>
          <a:prstGeom prst="rect">
            <a:avLst/>
          </a:prstGeom>
          <a:noFill/>
          <a:ln w="6350">
            <a:solidFill>
              <a:schemeClr val="bg1">
                <a:alpha val="34000"/>
              </a:schemeClr>
            </a:solidFill>
            <a:miter lim="800000"/>
            <a:headEnd/>
            <a:tailEnd/>
          </a:ln>
          <a:effectLst>
            <a:outerShdw blurRad="76200" algn="ctr" rotWithShape="0">
              <a:prstClr val="black">
                <a:alpha val="80000"/>
              </a:prstClr>
            </a:outerShdw>
          </a:effectLst>
          <a:extLst>
            <a:ext uri="{909E8E84-426E-40DD-AFC4-6F175D3DCCD1}">
              <a14:hiddenFill xmlns:a14="http://schemas.microsoft.com/office/drawing/2010/main">
                <a:solidFill>
                  <a:srgbClr val="FFFFFF"/>
                </a:solidFill>
              </a14:hiddenFill>
            </a:ext>
          </a:extLst>
        </p:spPr>
      </p:pic>
      <p:pic>
        <p:nvPicPr>
          <p:cNvPr id="15" name="Picture 4" descr="D:\Web\pub\JointPathSampling\comparison\Dragon1-3\Isotropic_OurPT_30min.png"/>
          <p:cNvPicPr>
            <a:picLocks noChangeAspect="1" noChangeArrowheads="1"/>
          </p:cNvPicPr>
          <p:nvPr/>
        </p:nvPicPr>
        <p:blipFill rotWithShape="1">
          <a:blip r:embed="rId4">
            <a:extLst>
              <a:ext uri="{28A0092B-C50C-407E-A947-70E740481C1C}">
                <a14:useLocalDpi xmlns:a14="http://schemas.microsoft.com/office/drawing/2010/main" val="0"/>
              </a:ext>
            </a:extLst>
          </a:blip>
          <a:srcRect l="-1" r="50000"/>
          <a:stretch/>
        </p:blipFill>
        <p:spPr bwMode="auto">
          <a:xfrm>
            <a:off x="-11460" y="0"/>
            <a:ext cx="457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2"/>
          <p:cNvCxnSpPr/>
          <p:nvPr/>
        </p:nvCxnSpPr>
        <p:spPr>
          <a:xfrm>
            <a:off x="4572000" y="0"/>
            <a:ext cx="0" cy="6858000"/>
          </a:xfrm>
          <a:prstGeom prst="line">
            <a:avLst/>
          </a:prstGeom>
          <a:ln w="12700">
            <a:solidFill>
              <a:schemeClr val="bg1">
                <a:alpha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18" name="TextBox 16"/>
          <p:cNvSpPr txBox="1"/>
          <p:nvPr/>
        </p:nvSpPr>
        <p:spPr>
          <a:xfrm>
            <a:off x="0" y="5691362"/>
            <a:ext cx="3079099" cy="473942"/>
          </a:xfrm>
          <a:prstGeom prst="rect">
            <a:avLst/>
          </a:prstGeom>
          <a:noFill/>
          <a:effectLst>
            <a:outerShdw blurRad="63500" sx="102000" sy="102000" algn="ctr" rotWithShape="0">
              <a:prstClr val="black"/>
            </a:outerShdw>
          </a:effectLst>
        </p:spPr>
        <p:txBody>
          <a:bodyPr wrap="square" rtlCol="0" anchor="ctr">
            <a:noAutofit/>
          </a:bodyPr>
          <a:lstStyle>
            <a:defPPr>
              <a:defRPr lang="bg-BG"/>
            </a:defPPr>
            <a:lvl1pPr algn="ctr">
              <a:lnSpc>
                <a:spcPct val="100000"/>
              </a:lnSpc>
              <a:defRPr sz="1400" b="0">
                <a:effectLst>
                  <a:outerShdw blurRad="50800" dist="38100" dir="2700000" algn="tl" rotWithShape="0">
                    <a:prstClr val="black"/>
                  </a:outerShdw>
                </a:effectLst>
                <a:latin typeface="+mn-lt"/>
              </a:defRPr>
            </a:lvl1pPr>
          </a:lstStyle>
          <a:p>
            <a:pPr algn="l"/>
            <a:r>
              <a:rPr lang="en-US" sz="3600" b="1" dirty="0" smtClean="0">
                <a:solidFill>
                  <a:schemeClr val="accent1"/>
                </a:solidFill>
                <a:effectLst>
                  <a:outerShdw blurRad="38100" dist="38100" dir="2700000" algn="tl">
                    <a:srgbClr val="000000">
                      <a:alpha val="43137"/>
                    </a:srgbClr>
                  </a:outerShdw>
                </a:effectLst>
                <a:latin typeface="+mj-lt"/>
              </a:rPr>
              <a:t>Joint importance sampling</a:t>
            </a:r>
            <a:endParaRPr lang="en-US" sz="3600" b="1" dirty="0">
              <a:solidFill>
                <a:schemeClr val="accent1"/>
              </a:solidFill>
              <a:effectLst>
                <a:outerShdw blurRad="38100" dist="38100" dir="2700000" algn="tl">
                  <a:srgbClr val="000000">
                    <a:alpha val="43137"/>
                  </a:srgbClr>
                </a:outerShdw>
              </a:effectLst>
              <a:latin typeface="+mj-lt"/>
            </a:endParaRPr>
          </a:p>
        </p:txBody>
      </p:sp>
      <p:sp>
        <p:nvSpPr>
          <p:cNvPr id="20" name="TextBox 18"/>
          <p:cNvSpPr txBox="1"/>
          <p:nvPr/>
        </p:nvSpPr>
        <p:spPr>
          <a:xfrm>
            <a:off x="6156176" y="6336528"/>
            <a:ext cx="3024806" cy="473942"/>
          </a:xfrm>
          <a:prstGeom prst="rect">
            <a:avLst/>
          </a:prstGeom>
          <a:noFill/>
          <a:effectLst>
            <a:outerShdw blurRad="63500" sx="102000" sy="102000" algn="ctr" rotWithShape="0">
              <a:prstClr val="black"/>
            </a:outerShdw>
          </a:effectLst>
        </p:spPr>
        <p:txBody>
          <a:bodyPr wrap="square" rtlCol="0" anchor="ctr">
            <a:noAutofit/>
          </a:bodyPr>
          <a:lstStyle>
            <a:defPPr>
              <a:defRPr lang="bg-BG"/>
            </a:defPPr>
            <a:lvl1pPr algn="ctr">
              <a:lnSpc>
                <a:spcPct val="100000"/>
              </a:lnSpc>
              <a:defRPr sz="1400" b="0">
                <a:effectLst>
                  <a:outerShdw blurRad="50800" dist="38100" dir="2700000" algn="tl" rotWithShape="0">
                    <a:prstClr val="black"/>
                  </a:outerShdw>
                </a:effectLst>
                <a:latin typeface="+mn-lt"/>
              </a:defRPr>
            </a:lvl1pPr>
          </a:lstStyle>
          <a:p>
            <a:r>
              <a:rPr lang="en-US" sz="3600" b="1" dirty="0" smtClean="0">
                <a:solidFill>
                  <a:schemeClr val="bg1"/>
                </a:solidFill>
                <a:effectLst/>
              </a:rPr>
              <a:t>Traditional</a:t>
            </a:r>
            <a:endParaRPr lang="en-US" sz="3600" b="1" dirty="0">
              <a:solidFill>
                <a:schemeClr val="bg1"/>
              </a:solidFill>
              <a:effectLst/>
            </a:endParaRPr>
          </a:p>
        </p:txBody>
      </p:sp>
    </p:spTree>
    <p:extLst>
      <p:ext uri="{BB962C8B-B14F-4D97-AF65-F5344CB8AC3E}">
        <p14:creationId xmlns:p14="http://schemas.microsoft.com/office/powerpoint/2010/main" val="170993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p:cNvSpPr>
            <a:spLocks noGrp="1"/>
          </p:cNvSpPr>
          <p:nvPr>
            <p:ph type="title"/>
          </p:nvPr>
        </p:nvSpPr>
        <p:spPr>
          <a:xfrm>
            <a:off x="722313" y="1"/>
            <a:ext cx="7772400" cy="5445224"/>
          </a:xfrm>
        </p:spPr>
        <p:txBody>
          <a:bodyPr/>
          <a:lstStyle/>
          <a:p>
            <a:r>
              <a:rPr lang="en-US" dirty="0" smtClean="0"/>
              <a:t>Thank you!</a:t>
            </a:r>
            <a:br>
              <a:rPr lang="en-US" dirty="0" smtClean="0"/>
            </a:br>
            <a:r>
              <a:rPr lang="en-US" dirty="0" smtClean="0"/>
              <a:t/>
            </a:r>
            <a:br>
              <a:rPr lang="en-US" dirty="0" smtClean="0"/>
            </a:br>
            <a:endParaRPr lang="en-US" dirty="0"/>
          </a:p>
        </p:txBody>
      </p:sp>
      <p:sp>
        <p:nvSpPr>
          <p:cNvPr id="6" name="Zástupný symbol pro text 5"/>
          <p:cNvSpPr>
            <a:spLocks noGrp="1"/>
          </p:cNvSpPr>
          <p:nvPr>
            <p:ph type="body" idx="1"/>
          </p:nvPr>
        </p:nvSpPr>
        <p:spPr>
          <a:xfrm>
            <a:off x="722313" y="3140968"/>
            <a:ext cx="7772400" cy="3168352"/>
          </a:xfrm>
        </p:spPr>
        <p:txBody>
          <a:bodyPr/>
          <a:lstStyle/>
          <a:p>
            <a:pPr algn="ctr"/>
            <a:r>
              <a:rPr lang="en-US" sz="3600" b="1" dirty="0" smtClean="0">
                <a:solidFill>
                  <a:schemeClr val="tx2"/>
                </a:solidFill>
              </a:rPr>
              <a:t>Time for questions…</a:t>
            </a:r>
          </a:p>
          <a:p>
            <a:endParaRPr lang="en-US" sz="3600" dirty="0" smtClean="0">
              <a:solidFill>
                <a:schemeClr val="tx2"/>
              </a:solidFill>
            </a:endParaRPr>
          </a:p>
          <a:p>
            <a:endParaRPr lang="en-US" sz="3600" dirty="0" smtClean="0">
              <a:solidFill>
                <a:schemeClr val="tx2"/>
              </a:solidFill>
            </a:endParaRPr>
          </a:p>
          <a:p>
            <a:endParaRPr lang="en-US" sz="3600" dirty="0" smtClean="0">
              <a:solidFill>
                <a:schemeClr val="tx2"/>
              </a:solidFill>
            </a:endParaRPr>
          </a:p>
          <a:p>
            <a:endParaRPr lang="en-US" sz="3600" dirty="0" smtClean="0">
              <a:solidFill>
                <a:schemeClr val="tx2"/>
              </a:solidFill>
            </a:endParaRPr>
          </a:p>
        </p:txBody>
      </p:sp>
      <p:sp>
        <p:nvSpPr>
          <p:cNvPr id="4" name="Zástupný symbol pro zápatí 3"/>
          <p:cNvSpPr txBox="1">
            <a:spLocks/>
          </p:cNvSpPr>
          <p:nvPr/>
        </p:nvSpPr>
        <p:spPr>
          <a:xfrm>
            <a:off x="467544" y="4941168"/>
            <a:ext cx="7920880" cy="1296144"/>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i="0" u="none" strike="noStrike" kern="1200" cap="none" spc="0" normalizeH="0" baseline="0" noProof="0" dirty="0" smtClean="0">
                <a:ln>
                  <a:noFill/>
                </a:ln>
                <a:solidFill>
                  <a:schemeClr val="tx1"/>
                </a:solidFill>
                <a:effectLst/>
                <a:uLnTx/>
                <a:uFillTx/>
                <a:latin typeface="+mj-lt"/>
                <a:ea typeface="+mn-ea"/>
                <a:cs typeface="+mn-cs"/>
              </a:rPr>
              <a:t>Course: Recent Advances in Light Transport Simulation</a:t>
            </a:r>
            <a:br>
              <a:rPr kumimoji="0" lang="en-US" altLang="en-US" sz="1800" i="0" u="none" strike="noStrike" kern="1200" cap="none" spc="0" normalizeH="0" baseline="0" noProof="0" dirty="0" smtClean="0">
                <a:ln>
                  <a:noFill/>
                </a:ln>
                <a:solidFill>
                  <a:schemeClr val="tx1"/>
                </a:solidFill>
                <a:effectLst/>
                <a:uLnTx/>
                <a:uFillTx/>
                <a:latin typeface="+mj-lt"/>
                <a:ea typeface="+mn-ea"/>
                <a:cs typeface="+mn-cs"/>
              </a:rPr>
            </a:br>
            <a:endParaRPr kumimoji="0" lang="en-US" altLang="en-US" sz="1800" i="0" u="none" strike="noStrike" kern="1200" cap="none" spc="0" normalizeH="0" baseline="0" noProof="0" dirty="0" smtClean="0">
              <a:ln>
                <a:noFill/>
              </a:ln>
              <a:solidFill>
                <a:schemeClr val="tx1"/>
              </a:solidFill>
              <a:effectLst/>
              <a:uLnTx/>
              <a:uFillTx/>
              <a:latin typeface="+mj-lt"/>
              <a:ea typeface="+mn-ea"/>
              <a:cs typeface="+mn-cs"/>
            </a:endParaRPr>
          </a:p>
          <a:p>
            <a:pPr lvl="0" algn="ctr">
              <a:defRPr/>
            </a:pPr>
            <a:r>
              <a:rPr lang="en-US" altLang="en-US" i="1" dirty="0" smtClean="0">
                <a:solidFill>
                  <a:prstClr val="black"/>
                </a:solidFill>
                <a:latin typeface="Georgia"/>
              </a:rPr>
              <a:t>Jaroslav Křivánek - </a:t>
            </a:r>
            <a:r>
              <a:rPr lang="en-US" altLang="en-US" dirty="0" smtClean="0">
                <a:latin typeface="+mj-lt"/>
              </a:rPr>
              <a:t>P</a:t>
            </a:r>
            <a:r>
              <a:rPr kumimoji="0" lang="en-US" altLang="en-US" sz="1800" b="0" i="0" u="none" strike="noStrike" kern="1200" cap="none" spc="0" normalizeH="0" baseline="0" noProof="0" dirty="0" err="1" smtClean="0">
                <a:ln>
                  <a:noFill/>
                </a:ln>
                <a:solidFill>
                  <a:schemeClr val="tx1"/>
                </a:solidFill>
                <a:effectLst/>
                <a:uLnTx/>
                <a:uFillTx/>
                <a:latin typeface="+mj-lt"/>
                <a:ea typeface="+mn-ea"/>
                <a:cs typeface="+mn-cs"/>
              </a:rPr>
              <a:t>ath</a:t>
            </a:r>
            <a:r>
              <a:rPr kumimoji="0" lang="en-US" altLang="en-US" sz="1800" b="0" i="0" u="none" strike="noStrike" kern="1200" cap="none" spc="0" normalizeH="0" baseline="0" noProof="0" dirty="0" smtClean="0">
                <a:ln>
                  <a:noFill/>
                </a:ln>
                <a:solidFill>
                  <a:schemeClr val="tx1"/>
                </a:solidFill>
                <a:effectLst/>
                <a:uLnTx/>
                <a:uFillTx/>
                <a:latin typeface="+mj-lt"/>
                <a:ea typeface="+mn-ea"/>
                <a:cs typeface="+mn-cs"/>
              </a:rPr>
              <a:t> Integral Formulation of Light Transport</a:t>
            </a:r>
          </a:p>
          <a:p>
            <a:pPr algn="ctr">
              <a:defRPr/>
            </a:pPr>
            <a:endParaRPr kumimoji="0" lang="en-US" altLang="en-US" sz="1800" b="0" i="0" u="none" strike="noStrike" kern="1200" cap="none" spc="0" normalizeH="0" baseline="0" noProof="0" dirty="0">
              <a:ln>
                <a:noFill/>
              </a:ln>
              <a:solidFill>
                <a:schemeClr val="tx1"/>
              </a:solidFill>
              <a:effectLst/>
              <a:uLnTx/>
              <a:uFillTx/>
              <a:latin typeface="+mj-lt"/>
              <a:ea typeface="+mn-ea"/>
              <a:cs typeface="+mn-cs"/>
            </a:endParaRPr>
          </a:p>
        </p:txBody>
      </p:sp>
    </p:spTree>
    <p:extLst>
      <p:ext uri="{BB962C8B-B14F-4D97-AF65-F5344CB8AC3E}">
        <p14:creationId xmlns:p14="http://schemas.microsoft.com/office/powerpoint/2010/main" val="352942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Acknowledgements</a:t>
            </a:r>
            <a:endParaRPr lang="cs-CZ" dirty="0"/>
          </a:p>
        </p:txBody>
      </p:sp>
      <p:sp>
        <p:nvSpPr>
          <p:cNvPr id="3" name="Zástupný symbol pro obsah 2"/>
          <p:cNvSpPr>
            <a:spLocks noGrp="1"/>
          </p:cNvSpPr>
          <p:nvPr>
            <p:ph idx="1"/>
          </p:nvPr>
        </p:nvSpPr>
        <p:spPr/>
        <p:txBody>
          <a:bodyPr/>
          <a:lstStyle/>
          <a:p>
            <a:endParaRPr lang="en-US" b="1" dirty="0" smtClean="0"/>
          </a:p>
          <a:p>
            <a:r>
              <a:rPr lang="en-US" b="1" dirty="0" smtClean="0"/>
              <a:t>Czech Science Foundation </a:t>
            </a:r>
          </a:p>
          <a:p>
            <a:pPr lvl="1"/>
            <a:r>
              <a:rPr lang="en-US" dirty="0" smtClean="0"/>
              <a:t>grant no. P202-13-26189S</a:t>
            </a:r>
          </a:p>
          <a:p>
            <a:pPr lvl="1"/>
            <a:endParaRPr lang="en-US" dirty="0" smtClean="0"/>
          </a:p>
          <a:p>
            <a:r>
              <a:rPr lang="en-US" dirty="0" smtClean="0"/>
              <a:t>Images</a:t>
            </a:r>
          </a:p>
          <a:p>
            <a:pPr lvl="1"/>
            <a:r>
              <a:rPr lang="en-US" b="1" dirty="0" smtClean="0"/>
              <a:t>Eric </a:t>
            </a:r>
            <a:r>
              <a:rPr lang="en-US" b="1" dirty="0" err="1" smtClean="0"/>
              <a:t>Tabellion</a:t>
            </a:r>
            <a:endParaRPr lang="en-US" b="1" dirty="0" smtClean="0"/>
          </a:p>
          <a:p>
            <a:pPr lvl="1"/>
            <a:r>
              <a:rPr lang="en-US" b="1" dirty="0" smtClean="0"/>
              <a:t>Marcos </a:t>
            </a:r>
            <a:r>
              <a:rPr lang="en-US" b="1" dirty="0" err="1" smtClean="0"/>
              <a:t>Fajardo</a:t>
            </a:r>
            <a:endParaRPr lang="en-US" b="1" dirty="0" smtClean="0"/>
          </a:p>
          <a:p>
            <a:endParaRPr lang="cs-CZ" i="1" dirty="0"/>
          </a:p>
        </p:txBody>
      </p:sp>
      <p:sp>
        <p:nvSpPr>
          <p:cNvPr id="5" name="Zástupný symbol pro číslo snímku 4"/>
          <p:cNvSpPr>
            <a:spLocks noGrp="1"/>
          </p:cNvSpPr>
          <p:nvPr>
            <p:ph type="sldNum" sz="quarter" idx="12"/>
          </p:nvPr>
        </p:nvSpPr>
        <p:spPr/>
        <p:txBody>
          <a:bodyPr/>
          <a:lstStyle/>
          <a:p>
            <a:pPr>
              <a:defRPr/>
            </a:pPr>
            <a:fld id="{81494967-73EE-4A75-A827-47B02327E019}" type="slidenum">
              <a:rPr lang="en-US" altLang="en-US" smtClean="0"/>
              <a:pPr>
                <a:defRPr/>
              </a:pPr>
              <a:t>42</a:t>
            </a:fld>
            <a:endParaRPr lang="en-US" altLang="en-US"/>
          </a:p>
        </p:txBody>
      </p:sp>
      <p:sp>
        <p:nvSpPr>
          <p:cNvPr id="6" name="Zástupný symbol pro zápatí 5"/>
          <p:cNvSpPr>
            <a:spLocks noGrp="1"/>
          </p:cNvSpPr>
          <p:nvPr>
            <p:ph type="ftr" sz="quarter" idx="11"/>
          </p:nvPr>
        </p:nvSpPr>
        <p:spPr/>
        <p:txBody>
          <a:bodyPr/>
          <a:lstStyle/>
          <a:p>
            <a:pPr>
              <a:defRPr/>
            </a:pPr>
            <a:endParaRPr lang="cs-CZ" altLang="en-US" smtClean="0"/>
          </a:p>
          <a:p>
            <a:pPr>
              <a:defRPr/>
            </a:pPr>
            <a:r>
              <a:rPr lang="cs-CZ" altLang="en-US" smtClean="0"/>
              <a:t>Course: </a:t>
            </a:r>
            <a:r>
              <a:rPr lang="en-US" altLang="en-US" smtClean="0"/>
              <a:t>Recent Advances in Light Transport Simulation</a:t>
            </a:r>
          </a:p>
          <a:p>
            <a:pPr>
              <a:defRPr/>
            </a:pPr>
            <a:r>
              <a:rPr lang="en-US" i="1" smtClean="0"/>
              <a:t>Jaroslav K</a:t>
            </a:r>
            <a:r>
              <a:rPr lang="cs-CZ" i="1" smtClean="0"/>
              <a:t>řivánek</a:t>
            </a:r>
            <a:r>
              <a:rPr lang="cs-CZ" smtClean="0"/>
              <a:t> – </a:t>
            </a:r>
            <a:r>
              <a:rPr lang="en-US" smtClean="0"/>
              <a:t>Bidirectional Path Sampling Techniques</a:t>
            </a:r>
            <a:endParaRPr lang="en-US" altLang="en-US" dirty="0"/>
          </a:p>
        </p:txBody>
      </p:sp>
    </p:spTree>
    <p:extLst>
      <p:ext uri="{BB962C8B-B14F-4D97-AF65-F5344CB8AC3E}">
        <p14:creationId xmlns:p14="http://schemas.microsoft.com/office/powerpoint/2010/main" val="396556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Object 4"/>
          <p:cNvGraphicFramePr>
            <a:graphicFrameLocks noChangeAspect="1"/>
          </p:cNvGraphicFramePr>
          <p:nvPr/>
        </p:nvGraphicFramePr>
        <p:xfrm>
          <a:off x="788988" y="1189931"/>
          <a:ext cx="2798762" cy="582612"/>
        </p:xfrm>
        <a:graphic>
          <a:graphicData uri="http://schemas.openxmlformats.org/presentationml/2006/ole">
            <mc:AlternateContent xmlns:mc="http://schemas.openxmlformats.org/markup-compatibility/2006">
              <mc:Choice xmlns:v="urn:schemas-microsoft-com:vml" Requires="v">
                <p:oleObj spid="_x0000_s85113" name="Equation" r:id="rId4" imgW="1371600" imgH="291960" progId="Equation.3">
                  <p:embed/>
                </p:oleObj>
              </mc:Choice>
              <mc:Fallback>
                <p:oleObj name="Equation" r:id="rId4" imgW="1371600" imgH="29196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788988" y="1189931"/>
                        <a:ext cx="2798762" cy="582612"/>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2" name="Nadpis 1"/>
          <p:cNvSpPr>
            <a:spLocks noGrp="1"/>
          </p:cNvSpPr>
          <p:nvPr>
            <p:ph type="title"/>
          </p:nvPr>
        </p:nvSpPr>
        <p:spPr/>
        <p:txBody>
          <a:bodyPr/>
          <a:lstStyle/>
          <a:p>
            <a:r>
              <a:rPr lang="en-US" dirty="0" smtClean="0"/>
              <a:t>Path integral formulation</a:t>
            </a:r>
            <a:endParaRPr lang="en-US" dirty="0"/>
          </a:p>
        </p:txBody>
      </p:sp>
      <p:sp>
        <p:nvSpPr>
          <p:cNvPr id="3" name="Zástupný symbol pro obsah 2"/>
          <p:cNvSpPr>
            <a:spLocks noGrp="1"/>
          </p:cNvSpPr>
          <p:nvPr>
            <p:ph idx="1"/>
          </p:nvPr>
        </p:nvSpPr>
        <p:spPr>
          <a:xfrm>
            <a:off x="662880" y="1988840"/>
            <a:ext cx="8229600" cy="453072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pSp>
        <p:nvGrpSpPr>
          <p:cNvPr id="5" name="Skupina 4"/>
          <p:cNvGrpSpPr/>
          <p:nvPr/>
        </p:nvGrpSpPr>
        <p:grpSpPr>
          <a:xfrm>
            <a:off x="4561656" y="21614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6" name="Volný tvar 5"/>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olný tvar 6"/>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olný tvar 7"/>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Volný tvar 8"/>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Volný tvar 9"/>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olný tvar 10"/>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7" descr="camera"/>
          <p:cNvPicPr>
            <a:picLocks noChangeAspect="1" noChangeArrowheads="1"/>
          </p:cNvPicPr>
          <p:nvPr/>
        </p:nvPicPr>
        <p:blipFill>
          <a:blip r:embed="rId6" cstate="print">
            <a:clrChange>
              <a:clrFrom>
                <a:srgbClr val="000000"/>
              </a:clrFrom>
              <a:clrTo>
                <a:srgbClr val="000000">
                  <a:alpha val="0"/>
                </a:srgbClr>
              </a:clrTo>
            </a:clrChange>
          </a:blip>
          <a:srcRect/>
          <a:stretch>
            <a:fillRect/>
          </a:stretch>
        </p:blipFill>
        <p:spPr bwMode="auto">
          <a:xfrm>
            <a:off x="2565070" y="35496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17" name="Obdélník 16"/>
          <p:cNvSpPr/>
          <p:nvPr/>
        </p:nvSpPr>
        <p:spPr>
          <a:xfrm>
            <a:off x="689220" y="1124744"/>
            <a:ext cx="3018684" cy="757982"/>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Přímá spojovací čára 18"/>
          <p:cNvCxnSpPr/>
          <p:nvPr/>
        </p:nvCxnSpPr>
        <p:spPr>
          <a:xfrm>
            <a:off x="761228" y="1738710"/>
            <a:ext cx="36004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ovéPole 19"/>
          <p:cNvSpPr txBox="1"/>
          <p:nvPr/>
        </p:nvSpPr>
        <p:spPr>
          <a:xfrm rot="18481350">
            <a:off x="-302057" y="2032047"/>
            <a:ext cx="1875835" cy="646331"/>
          </a:xfrm>
          <a:prstGeom prst="rect">
            <a:avLst/>
          </a:prstGeom>
          <a:noFill/>
        </p:spPr>
        <p:txBody>
          <a:bodyPr wrap="none" rtlCol="0">
            <a:spAutoFit/>
          </a:bodyPr>
          <a:lstStyle/>
          <a:p>
            <a:pPr algn="ctr"/>
            <a:r>
              <a:rPr lang="en-US" dirty="0" smtClean="0">
                <a:solidFill>
                  <a:schemeClr val="accent1"/>
                </a:solidFill>
                <a:latin typeface="+mn-lt"/>
              </a:rPr>
              <a:t>camera resp.</a:t>
            </a:r>
          </a:p>
          <a:p>
            <a:r>
              <a:rPr lang="en-US" dirty="0" smtClean="0">
                <a:solidFill>
                  <a:schemeClr val="accent1"/>
                </a:solidFill>
                <a:latin typeface="+mn-lt"/>
              </a:rPr>
              <a:t>(</a:t>
            </a:r>
            <a:r>
              <a:rPr lang="en-US" i="1" dirty="0" smtClean="0">
                <a:solidFill>
                  <a:schemeClr val="accent1"/>
                </a:solidFill>
                <a:latin typeface="+mn-lt"/>
              </a:rPr>
              <a:t>j</a:t>
            </a:r>
            <a:r>
              <a:rPr lang="en-US" dirty="0" smtClean="0">
                <a:solidFill>
                  <a:schemeClr val="accent1"/>
                </a:solidFill>
                <a:latin typeface="+mn-lt"/>
              </a:rPr>
              <a:t>-</a:t>
            </a:r>
            <a:r>
              <a:rPr lang="en-US" dirty="0" err="1" smtClean="0">
                <a:solidFill>
                  <a:schemeClr val="accent1"/>
                </a:solidFill>
                <a:latin typeface="+mn-lt"/>
              </a:rPr>
              <a:t>th</a:t>
            </a:r>
            <a:r>
              <a:rPr lang="en-US" dirty="0" smtClean="0">
                <a:solidFill>
                  <a:schemeClr val="accent1"/>
                </a:solidFill>
                <a:latin typeface="+mn-lt"/>
              </a:rPr>
              <a:t> pixel value)</a:t>
            </a:r>
            <a:endParaRPr lang="cs-CZ" dirty="0" smtClean="0">
              <a:solidFill>
                <a:schemeClr val="accent1"/>
              </a:solidFill>
              <a:latin typeface="+mn-lt"/>
            </a:endParaRPr>
          </a:p>
        </p:txBody>
      </p:sp>
      <p:cxnSp>
        <p:nvCxnSpPr>
          <p:cNvPr id="21" name="Přímá spojovací čára 20"/>
          <p:cNvCxnSpPr/>
          <p:nvPr/>
        </p:nvCxnSpPr>
        <p:spPr>
          <a:xfrm>
            <a:off x="1496676" y="1810718"/>
            <a:ext cx="3600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Přímá spojovací čára 21"/>
          <p:cNvCxnSpPr/>
          <p:nvPr/>
        </p:nvCxnSpPr>
        <p:spPr>
          <a:xfrm>
            <a:off x="1913356" y="1738710"/>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TextovéPole 22"/>
          <p:cNvSpPr txBox="1"/>
          <p:nvPr/>
        </p:nvSpPr>
        <p:spPr>
          <a:xfrm rot="18481350">
            <a:off x="888495" y="2006393"/>
            <a:ext cx="1051891" cy="369332"/>
          </a:xfrm>
          <a:prstGeom prst="rect">
            <a:avLst/>
          </a:prstGeom>
          <a:noFill/>
        </p:spPr>
        <p:txBody>
          <a:bodyPr wrap="none" rtlCol="0">
            <a:spAutoFit/>
          </a:bodyPr>
          <a:lstStyle/>
          <a:p>
            <a:r>
              <a:rPr lang="en-US" dirty="0" smtClean="0">
                <a:solidFill>
                  <a:schemeClr val="accent2"/>
                </a:solidFill>
                <a:latin typeface="+mn-lt"/>
              </a:rPr>
              <a:t>all paths</a:t>
            </a:r>
            <a:endParaRPr lang="cs-CZ" dirty="0" smtClean="0">
              <a:solidFill>
                <a:schemeClr val="accent2"/>
              </a:solidFill>
              <a:latin typeface="+mn-lt"/>
            </a:endParaRPr>
          </a:p>
        </p:txBody>
      </p:sp>
      <p:sp>
        <p:nvSpPr>
          <p:cNvPr id="24" name="TextovéPole 23"/>
          <p:cNvSpPr txBox="1"/>
          <p:nvPr/>
        </p:nvSpPr>
        <p:spPr>
          <a:xfrm rot="18481350">
            <a:off x="1255993" y="2081769"/>
            <a:ext cx="1600117" cy="923330"/>
          </a:xfrm>
          <a:prstGeom prst="rect">
            <a:avLst/>
          </a:prstGeom>
          <a:noFill/>
        </p:spPr>
        <p:txBody>
          <a:bodyPr wrap="none" rtlCol="0">
            <a:spAutoFit/>
          </a:bodyPr>
          <a:lstStyle/>
          <a:p>
            <a:pPr algn="r"/>
            <a:r>
              <a:rPr lang="en-US" dirty="0" smtClean="0">
                <a:solidFill>
                  <a:schemeClr val="accent1"/>
                </a:solidFill>
                <a:latin typeface="+mn-lt"/>
              </a:rPr>
              <a:t>measurement</a:t>
            </a:r>
            <a:br>
              <a:rPr lang="en-US" dirty="0" smtClean="0">
                <a:solidFill>
                  <a:schemeClr val="accent1"/>
                </a:solidFill>
                <a:latin typeface="+mn-lt"/>
              </a:rPr>
            </a:br>
            <a:r>
              <a:rPr lang="en-US" dirty="0" smtClean="0">
                <a:solidFill>
                  <a:schemeClr val="accent1"/>
                </a:solidFill>
                <a:latin typeface="+mn-lt"/>
              </a:rPr>
              <a:t>contribution</a:t>
            </a:r>
            <a:br>
              <a:rPr lang="en-US" dirty="0" smtClean="0">
                <a:solidFill>
                  <a:schemeClr val="accent1"/>
                </a:solidFill>
                <a:latin typeface="+mn-lt"/>
              </a:rPr>
            </a:br>
            <a:r>
              <a:rPr lang="en-US" dirty="0" smtClean="0">
                <a:solidFill>
                  <a:schemeClr val="accent1"/>
                </a:solidFill>
                <a:latin typeface="+mn-lt"/>
              </a:rPr>
              <a:t>function</a:t>
            </a:r>
            <a:endParaRPr lang="cs-CZ" dirty="0" smtClean="0">
              <a:solidFill>
                <a:schemeClr val="accent1"/>
              </a:solidFill>
              <a:latin typeface="+mn-lt"/>
            </a:endParaRPr>
          </a:p>
        </p:txBody>
      </p:sp>
      <p:sp>
        <p:nvSpPr>
          <p:cNvPr id="32" name="Zástupný symbol pro číslo snímku 31"/>
          <p:cNvSpPr>
            <a:spLocks noGrp="1"/>
          </p:cNvSpPr>
          <p:nvPr>
            <p:ph type="sldNum" sz="quarter" idx="12"/>
          </p:nvPr>
        </p:nvSpPr>
        <p:spPr/>
        <p:txBody>
          <a:bodyPr/>
          <a:lstStyle/>
          <a:p>
            <a:pPr>
              <a:defRPr/>
            </a:pPr>
            <a:fld id="{81494967-73EE-4A75-A827-47B02327E019}" type="slidenum">
              <a:rPr lang="en-US" altLang="en-US" smtClean="0"/>
              <a:pPr>
                <a:defRPr/>
              </a:pPr>
              <a:t>5</a:t>
            </a:fld>
            <a:endParaRPr lang="en-US" altLang="en-US"/>
          </a:p>
        </p:txBody>
      </p:sp>
      <p:sp>
        <p:nvSpPr>
          <p:cNvPr id="34" name="Obdélník 33"/>
          <p:cNvSpPr/>
          <p:nvPr/>
        </p:nvSpPr>
        <p:spPr>
          <a:xfrm>
            <a:off x="107504" y="5589240"/>
            <a:ext cx="4572000" cy="830997"/>
          </a:xfrm>
          <a:prstGeom prst="rect">
            <a:avLst/>
          </a:prstGeom>
        </p:spPr>
        <p:txBody>
          <a:bodyPr>
            <a:spAutoFit/>
          </a:bodyPr>
          <a:lstStyle/>
          <a:p>
            <a:r>
              <a:rPr lang="en-US" sz="2400" dirty="0" smtClean="0">
                <a:solidFill>
                  <a:schemeClr val="tx2"/>
                </a:solidFill>
                <a:latin typeface="+mj-lt"/>
              </a:rPr>
              <a:t>[</a:t>
            </a:r>
            <a:r>
              <a:rPr lang="en-US" sz="2400" dirty="0" err="1" smtClean="0">
                <a:solidFill>
                  <a:schemeClr val="tx2"/>
                </a:solidFill>
                <a:latin typeface="+mj-lt"/>
              </a:rPr>
              <a:t>Veach</a:t>
            </a:r>
            <a:r>
              <a:rPr lang="en-US" sz="2400" dirty="0" smtClean="0">
                <a:solidFill>
                  <a:schemeClr val="tx2"/>
                </a:solidFill>
                <a:latin typeface="+mj-lt"/>
              </a:rPr>
              <a:t> and </a:t>
            </a:r>
            <a:r>
              <a:rPr lang="en-US" sz="2400" dirty="0" err="1" smtClean="0">
                <a:solidFill>
                  <a:schemeClr val="tx2"/>
                </a:solidFill>
                <a:latin typeface="+mj-lt"/>
              </a:rPr>
              <a:t>Guibas</a:t>
            </a:r>
            <a:r>
              <a:rPr lang="en-US" sz="2400" dirty="0" smtClean="0">
                <a:solidFill>
                  <a:schemeClr val="tx2"/>
                </a:solidFill>
                <a:latin typeface="+mj-lt"/>
              </a:rPr>
              <a:t> 1995]</a:t>
            </a:r>
          </a:p>
          <a:p>
            <a:r>
              <a:rPr lang="en-US" sz="2400" dirty="0" smtClean="0">
                <a:solidFill>
                  <a:schemeClr val="tx2"/>
                </a:solidFill>
                <a:latin typeface="+mj-lt"/>
              </a:rPr>
              <a:t>[</a:t>
            </a:r>
            <a:r>
              <a:rPr lang="en-US" sz="2400" dirty="0" err="1" smtClean="0">
                <a:solidFill>
                  <a:schemeClr val="tx2"/>
                </a:solidFill>
                <a:latin typeface="+mj-lt"/>
              </a:rPr>
              <a:t>Veach</a:t>
            </a:r>
            <a:r>
              <a:rPr lang="en-US" sz="2400" dirty="0" smtClean="0">
                <a:solidFill>
                  <a:schemeClr val="tx2"/>
                </a:solidFill>
                <a:latin typeface="+mj-lt"/>
              </a:rPr>
              <a:t> 1997]</a:t>
            </a:r>
            <a:endParaRPr lang="en-US" sz="2400" dirty="0">
              <a:solidFill>
                <a:schemeClr val="tx2"/>
              </a:solidFill>
              <a:latin typeface="+mj-lt"/>
            </a:endParaRPr>
          </a:p>
        </p:txBody>
      </p:sp>
      <p:sp>
        <p:nvSpPr>
          <p:cNvPr id="36" name="Zástupný symbol pro zápatí 35"/>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
        <p:nvSpPr>
          <p:cNvPr id="28" name="Cloud 40"/>
          <p:cNvSpPr/>
          <p:nvPr/>
        </p:nvSpPr>
        <p:spPr>
          <a:xfrm rot="11100000">
            <a:off x="5764481" y="38747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8" name="Volný tvar 37"/>
          <p:cNvSpPr/>
          <p:nvPr/>
        </p:nvSpPr>
        <p:spPr>
          <a:xfrm>
            <a:off x="3635896" y="2708919"/>
            <a:ext cx="2736304" cy="1656185"/>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1563589"/>
              <a:gd name="connsiteX1" fmla="*/ 4454147 w 4454147"/>
              <a:gd name="connsiteY1" fmla="*/ 1278116 h 1563589"/>
              <a:gd name="connsiteX2" fmla="*/ 3293531 w 4454147"/>
              <a:gd name="connsiteY2" fmla="*/ 0 h 1563589"/>
              <a:gd name="connsiteX0" fmla="*/ 101972 w 4556119"/>
              <a:gd name="connsiteY0" fmla="*/ 1563589 h 2392040"/>
              <a:gd name="connsiteX1" fmla="*/ 0 w 4556119"/>
              <a:gd name="connsiteY1" fmla="*/ 2392040 h 2392040"/>
              <a:gd name="connsiteX2" fmla="*/ 4556119 w 4556119"/>
              <a:gd name="connsiteY2" fmla="*/ 1278116 h 2392040"/>
              <a:gd name="connsiteX3" fmla="*/ 3395503 w 4556119"/>
              <a:gd name="connsiteY3" fmla="*/ 0 h 2392040"/>
              <a:gd name="connsiteX0" fmla="*/ 0 w 4454147"/>
              <a:gd name="connsiteY0" fmla="*/ 1563589 h 1563589"/>
              <a:gd name="connsiteX1" fmla="*/ 2346299 w 4454147"/>
              <a:gd name="connsiteY1" fmla="*/ 1095897 h 1563589"/>
              <a:gd name="connsiteX2" fmla="*/ 4454147 w 4454147"/>
              <a:gd name="connsiteY2" fmla="*/ 1278116 h 1563589"/>
              <a:gd name="connsiteX3" fmla="*/ 3293531 w 4454147"/>
              <a:gd name="connsiteY3" fmla="*/ 0 h 1563589"/>
              <a:gd name="connsiteX0" fmla="*/ 0 w 5204191"/>
              <a:gd name="connsiteY0" fmla="*/ 735858 h 1278116"/>
              <a:gd name="connsiteX1" fmla="*/ 3096343 w 5204191"/>
              <a:gd name="connsiteY1" fmla="*/ 1095897 h 1278116"/>
              <a:gd name="connsiteX2" fmla="*/ 5204191 w 5204191"/>
              <a:gd name="connsiteY2" fmla="*/ 1278116 h 1278116"/>
              <a:gd name="connsiteX3" fmla="*/ 4043575 w 5204191"/>
              <a:gd name="connsiteY3" fmla="*/ 0 h 1278116"/>
              <a:gd name="connsiteX0" fmla="*/ 0 w 4043575"/>
              <a:gd name="connsiteY0" fmla="*/ 735858 h 1095897"/>
              <a:gd name="connsiteX1" fmla="*/ 3096343 w 4043575"/>
              <a:gd name="connsiteY1" fmla="*/ 1095897 h 1095897"/>
              <a:gd name="connsiteX2" fmla="*/ 1296144 w 4043575"/>
              <a:gd name="connsiteY2" fmla="*/ 15779 h 1095897"/>
              <a:gd name="connsiteX3" fmla="*/ 4043575 w 4043575"/>
              <a:gd name="connsiteY3" fmla="*/ 0 h 1095897"/>
              <a:gd name="connsiteX0" fmla="*/ 0 w 3096343"/>
              <a:gd name="connsiteY0" fmla="*/ 1584174 h 1944213"/>
              <a:gd name="connsiteX1" fmla="*/ 3096343 w 3096343"/>
              <a:gd name="connsiteY1" fmla="*/ 1944213 h 1944213"/>
              <a:gd name="connsiteX2" fmla="*/ 1296144 w 3096343"/>
              <a:gd name="connsiteY2" fmla="*/ 864095 h 1944213"/>
              <a:gd name="connsiteX3" fmla="*/ 2736303 w 3096343"/>
              <a:gd name="connsiteY3" fmla="*/ 0 h 1944213"/>
              <a:gd name="connsiteX0" fmla="*/ 0 w 3600399"/>
              <a:gd name="connsiteY0" fmla="*/ 1584174 h 1944215"/>
              <a:gd name="connsiteX1" fmla="*/ 3600399 w 3600399"/>
              <a:gd name="connsiteY1" fmla="*/ 1944215 h 1944215"/>
              <a:gd name="connsiteX2" fmla="*/ 1296144 w 3600399"/>
              <a:gd name="connsiteY2" fmla="*/ 864095 h 1944215"/>
              <a:gd name="connsiteX3" fmla="*/ 2736303 w 3600399"/>
              <a:gd name="connsiteY3" fmla="*/ 0 h 1944215"/>
              <a:gd name="connsiteX0" fmla="*/ 0 w 2736303"/>
              <a:gd name="connsiteY0" fmla="*/ 1584174 h 1656183"/>
              <a:gd name="connsiteX1" fmla="*/ 2520279 w 2736303"/>
              <a:gd name="connsiteY1" fmla="*/ 1656183 h 1656183"/>
              <a:gd name="connsiteX2" fmla="*/ 1296144 w 2736303"/>
              <a:gd name="connsiteY2" fmla="*/ 864095 h 1656183"/>
              <a:gd name="connsiteX3" fmla="*/ 2736303 w 2736303"/>
              <a:gd name="connsiteY3" fmla="*/ 0 h 1656183"/>
            </a:gdLst>
            <a:ahLst/>
            <a:cxnLst>
              <a:cxn ang="0">
                <a:pos x="connsiteX0" y="connsiteY0"/>
              </a:cxn>
              <a:cxn ang="0">
                <a:pos x="connsiteX1" y="connsiteY1"/>
              </a:cxn>
              <a:cxn ang="0">
                <a:pos x="connsiteX2" y="connsiteY2"/>
              </a:cxn>
              <a:cxn ang="0">
                <a:pos x="connsiteX3" y="connsiteY3"/>
              </a:cxn>
            </a:cxnLst>
            <a:rect l="l" t="t" r="r" b="b"/>
            <a:pathLst>
              <a:path w="2736303" h="1656183">
                <a:moveTo>
                  <a:pt x="0" y="1584174"/>
                </a:moveTo>
                <a:lnTo>
                  <a:pt x="2520279" y="1656183"/>
                </a:lnTo>
                <a:lnTo>
                  <a:pt x="1296144" y="864095"/>
                </a:lnTo>
                <a:lnTo>
                  <a:pt x="2736303"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27" name="Volný tvar 26"/>
          <p:cNvSpPr/>
          <p:nvPr/>
        </p:nvSpPr>
        <p:spPr>
          <a:xfrm>
            <a:off x="3635896" y="2776736"/>
            <a:ext cx="4454148" cy="293504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2935041"/>
              <a:gd name="connsiteX1" fmla="*/ 2438505 w 4454147"/>
              <a:gd name="connsiteY1" fmla="*/ 2935041 h 2935041"/>
              <a:gd name="connsiteX2" fmla="*/ 3510284 w 4454147"/>
              <a:gd name="connsiteY2" fmla="*/ 2052986 h 2935041"/>
              <a:gd name="connsiteX3" fmla="*/ 4454147 w 4454147"/>
              <a:gd name="connsiteY3" fmla="*/ 1278116 h 2935041"/>
              <a:gd name="connsiteX4" fmla="*/ 3293531 w 4454147"/>
              <a:gd name="connsiteY4" fmla="*/ 0 h 2935041"/>
              <a:gd name="connsiteX0" fmla="*/ 0 w 4454147"/>
              <a:gd name="connsiteY0" fmla="*/ 1563589 h 2935041"/>
              <a:gd name="connsiteX1" fmla="*/ 2438505 w 4454147"/>
              <a:gd name="connsiteY1" fmla="*/ 2935041 h 2935041"/>
              <a:gd name="connsiteX2" fmla="*/ 2967358 w 4454147"/>
              <a:gd name="connsiteY2" fmla="*/ 1710085 h 2935041"/>
              <a:gd name="connsiteX3" fmla="*/ 4454147 w 4454147"/>
              <a:gd name="connsiteY3" fmla="*/ 1278116 h 2935041"/>
              <a:gd name="connsiteX4" fmla="*/ 3293531 w 4454147"/>
              <a:gd name="connsiteY4" fmla="*/ 0 h 29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147" h="2935041">
                <a:moveTo>
                  <a:pt x="0" y="1563589"/>
                </a:moveTo>
                <a:lnTo>
                  <a:pt x="2438505" y="2935041"/>
                </a:lnTo>
                <a:lnTo>
                  <a:pt x="2967358" y="1710085"/>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7" name="Volný tvar 36"/>
          <p:cNvSpPr/>
          <p:nvPr/>
        </p:nvSpPr>
        <p:spPr>
          <a:xfrm>
            <a:off x="3635896" y="2708920"/>
            <a:ext cx="3096344" cy="3384376"/>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2015642"/>
              <a:gd name="connsiteY0" fmla="*/ 2935041 h 2935041"/>
              <a:gd name="connsiteX1" fmla="*/ 2015642 w 2015642"/>
              <a:gd name="connsiteY1" fmla="*/ 1278116 h 2935041"/>
              <a:gd name="connsiteX2" fmla="*/ 855026 w 2015642"/>
              <a:gd name="connsiteY2" fmla="*/ 0 h 2935041"/>
              <a:gd name="connsiteX0" fmla="*/ 0 w 5051792"/>
              <a:gd name="connsiteY0" fmla="*/ 1104282 h 1278116"/>
              <a:gd name="connsiteX1" fmla="*/ 5051792 w 5051792"/>
              <a:gd name="connsiteY1" fmla="*/ 1278116 h 1278116"/>
              <a:gd name="connsiteX2" fmla="*/ 3891176 w 5051792"/>
              <a:gd name="connsiteY2" fmla="*/ 0 h 1278116"/>
              <a:gd name="connsiteX0" fmla="*/ 0 w 4176464"/>
              <a:gd name="connsiteY0" fmla="*/ 1104282 h 2904482"/>
              <a:gd name="connsiteX1" fmla="*/ 4176464 w 4176464"/>
              <a:gd name="connsiteY1" fmla="*/ 2904482 h 2904482"/>
              <a:gd name="connsiteX2" fmla="*/ 3891176 w 4176464"/>
              <a:gd name="connsiteY2" fmla="*/ 0 h 2904482"/>
              <a:gd name="connsiteX0" fmla="*/ 0 w 4176464"/>
              <a:gd name="connsiteY0" fmla="*/ 1800200 h 3600400"/>
              <a:gd name="connsiteX1" fmla="*/ 4176464 w 4176464"/>
              <a:gd name="connsiteY1" fmla="*/ 3600400 h 3600400"/>
              <a:gd name="connsiteX2" fmla="*/ 3096344 w 4176464"/>
              <a:gd name="connsiteY2" fmla="*/ 0 h 3600400"/>
              <a:gd name="connsiteX0" fmla="*/ 0 w 3096344"/>
              <a:gd name="connsiteY0" fmla="*/ 1800200 h 3384376"/>
              <a:gd name="connsiteX1" fmla="*/ 2664296 w 3096344"/>
              <a:gd name="connsiteY1" fmla="*/ 3384376 h 3384376"/>
              <a:gd name="connsiteX2" fmla="*/ 3096344 w 3096344"/>
              <a:gd name="connsiteY2" fmla="*/ 0 h 3384376"/>
            </a:gdLst>
            <a:ahLst/>
            <a:cxnLst>
              <a:cxn ang="0">
                <a:pos x="connsiteX0" y="connsiteY0"/>
              </a:cxn>
              <a:cxn ang="0">
                <a:pos x="connsiteX1" y="connsiteY1"/>
              </a:cxn>
              <a:cxn ang="0">
                <a:pos x="connsiteX2" y="connsiteY2"/>
              </a:cxn>
            </a:cxnLst>
            <a:rect l="l" t="t" r="r" b="b"/>
            <a:pathLst>
              <a:path w="3096344" h="3384376">
                <a:moveTo>
                  <a:pt x="0" y="1800200"/>
                </a:moveTo>
                <a:lnTo>
                  <a:pt x="2664296" y="3384376"/>
                </a:lnTo>
                <a:lnTo>
                  <a:pt x="3096344"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Measurement contribution function</a:t>
            </a:r>
            <a:endParaRPr lang="en-US" dirty="0"/>
          </a:p>
        </p:txBody>
      </p:sp>
      <p:graphicFrame>
        <p:nvGraphicFramePr>
          <p:cNvPr id="47110" name="Object 6"/>
          <p:cNvGraphicFramePr>
            <a:graphicFrameLocks noChangeAspect="1"/>
          </p:cNvGraphicFramePr>
          <p:nvPr/>
        </p:nvGraphicFramePr>
        <p:xfrm>
          <a:off x="467544" y="4365104"/>
          <a:ext cx="1374775" cy="457200"/>
        </p:xfrm>
        <a:graphic>
          <a:graphicData uri="http://schemas.openxmlformats.org/presentationml/2006/ole">
            <mc:AlternateContent xmlns:mc="http://schemas.openxmlformats.org/markup-compatibility/2006">
              <mc:Choice xmlns:v="urn:schemas-microsoft-com:vml" Requires="v">
                <p:oleObj spid="_x0000_s190533" name="Rovnice" r:id="rId4" imgW="685800" imgH="228600" progId="Equation.3">
                  <p:embed/>
                </p:oleObj>
              </mc:Choice>
              <mc:Fallback>
                <p:oleObj name="Rovnice" r:id="rId4" imgW="685800" imgH="228600" progId="Equation.3">
                  <p:embed/>
                  <p:pic>
                    <p:nvPicPr>
                      <p:cNvPr id="0" name="Picture 6"/>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467544" y="4365104"/>
                        <a:ext cx="1374775" cy="4572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7111" name="Object 7"/>
          <p:cNvGraphicFramePr>
            <a:graphicFrameLocks noChangeAspect="1"/>
          </p:cNvGraphicFramePr>
          <p:nvPr/>
        </p:nvGraphicFramePr>
        <p:xfrm>
          <a:off x="7452320" y="4365104"/>
          <a:ext cx="1704975" cy="482600"/>
        </p:xfrm>
        <a:graphic>
          <a:graphicData uri="http://schemas.openxmlformats.org/presentationml/2006/ole">
            <mc:AlternateContent xmlns:mc="http://schemas.openxmlformats.org/markup-compatibility/2006">
              <mc:Choice xmlns:v="urn:schemas-microsoft-com:vml" Requires="v">
                <p:oleObj spid="_x0000_s190534" name="Equation" r:id="rId6" imgW="850680" imgH="241200" progId="Equation.3">
                  <p:embed/>
                </p:oleObj>
              </mc:Choice>
              <mc:Fallback>
                <p:oleObj name="Equation" r:id="rId6" imgW="850680" imgH="241200" progId="Equation.3">
                  <p:embed/>
                  <p:pic>
                    <p:nvPicPr>
                      <p:cNvPr id="0" name="Picture 7"/>
                      <p:cNvPicPr>
                        <a:picLocks noChangeAspect="1" noChangeArrowheads="1"/>
                      </p:cNvPicPr>
                      <p:nvPr/>
                    </p:nvPicPr>
                    <p:blipFill>
                      <a:blip r:embed="rId7">
                        <a:lum bright="20000"/>
                        <a:extLst>
                          <a:ext uri="{28A0092B-C50C-407E-A947-70E740481C1C}">
                            <a14:useLocalDpi xmlns:a14="http://schemas.microsoft.com/office/drawing/2010/main" val="0"/>
                          </a:ext>
                        </a:extLst>
                      </a:blip>
                      <a:srcRect/>
                      <a:stretch>
                        <a:fillRect/>
                      </a:stretch>
                    </p:blipFill>
                    <p:spPr bwMode="auto">
                      <a:xfrm>
                        <a:off x="7452320" y="4365104"/>
                        <a:ext cx="1704975" cy="4826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47119" name="Object 15"/>
          <p:cNvGraphicFramePr>
            <a:graphicFrameLocks noChangeAspect="1"/>
          </p:cNvGraphicFramePr>
          <p:nvPr/>
        </p:nvGraphicFramePr>
        <p:xfrm>
          <a:off x="3419872" y="1125563"/>
          <a:ext cx="2411412" cy="503237"/>
        </p:xfrm>
        <a:graphic>
          <a:graphicData uri="http://schemas.openxmlformats.org/presentationml/2006/ole">
            <mc:AlternateContent xmlns:mc="http://schemas.openxmlformats.org/markup-compatibility/2006">
              <mc:Choice xmlns:v="urn:schemas-microsoft-com:vml" Requires="v">
                <p:oleObj spid="_x0000_s190535" name="Equation" r:id="rId8" imgW="1091880" imgH="228600" progId="Equation.3">
                  <p:embed/>
                </p:oleObj>
              </mc:Choice>
              <mc:Fallback>
                <p:oleObj name="Equation" r:id="rId8" imgW="1091880" imgH="228600" progId="Equation.3">
                  <p:embed/>
                  <p:pic>
                    <p:nvPicPr>
                      <p:cNvPr id="0" name="Picture 15"/>
                      <p:cNvPicPr>
                        <a:picLocks noChangeAspect="1" noChangeArrowheads="1"/>
                      </p:cNvPicPr>
                      <p:nvPr/>
                    </p:nvPicPr>
                    <p:blipFill>
                      <a:blip r:embed="rId9">
                        <a:lum bright="20000"/>
                        <a:extLst>
                          <a:ext uri="{28A0092B-C50C-407E-A947-70E740481C1C}">
                            <a14:useLocalDpi xmlns:a14="http://schemas.microsoft.com/office/drawing/2010/main" val="0"/>
                          </a:ext>
                        </a:extLst>
                      </a:blip>
                      <a:srcRect/>
                      <a:stretch>
                        <a:fillRect/>
                      </a:stretch>
                    </p:blipFill>
                    <p:spPr bwMode="auto">
                      <a:xfrm>
                        <a:off x="3419872" y="1125563"/>
                        <a:ext cx="2411412" cy="503237"/>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pSp>
        <p:nvGrpSpPr>
          <p:cNvPr id="47" name="Skupina 46"/>
          <p:cNvGrpSpPr/>
          <p:nvPr/>
        </p:nvGrpSpPr>
        <p:grpSpPr>
          <a:xfrm>
            <a:off x="1151620" y="1844824"/>
            <a:ext cx="6840760" cy="1080120"/>
            <a:chOff x="1475656" y="1844824"/>
            <a:chExt cx="6840760" cy="1080120"/>
          </a:xfrm>
        </p:grpSpPr>
        <p:sp>
          <p:nvSpPr>
            <p:cNvPr id="41" name="TextovéPole 40"/>
            <p:cNvSpPr txBox="1"/>
            <p:nvPr/>
          </p:nvSpPr>
          <p:spPr>
            <a:xfrm>
              <a:off x="5744878" y="2274741"/>
              <a:ext cx="2571538" cy="646331"/>
            </a:xfrm>
            <a:prstGeom prst="rect">
              <a:avLst/>
            </a:prstGeom>
            <a:noFill/>
          </p:spPr>
          <p:txBody>
            <a:bodyPr wrap="none" rtlCol="0">
              <a:spAutoFit/>
            </a:bodyPr>
            <a:lstStyle/>
            <a:p>
              <a:pPr algn="ctr"/>
              <a:r>
                <a:rPr lang="en-US" dirty="0" smtClean="0">
                  <a:solidFill>
                    <a:schemeClr val="accent2"/>
                  </a:solidFill>
                  <a:latin typeface="+mn-lt"/>
                </a:rPr>
                <a:t>sensor sensitivity</a:t>
              </a:r>
              <a:br>
                <a:rPr lang="en-US" dirty="0" smtClean="0">
                  <a:solidFill>
                    <a:schemeClr val="accent2"/>
                  </a:solidFill>
                  <a:latin typeface="+mn-lt"/>
                </a:rPr>
              </a:br>
              <a:r>
                <a:rPr lang="en-US" dirty="0" smtClean="0">
                  <a:solidFill>
                    <a:schemeClr val="accent2"/>
                  </a:solidFill>
                  <a:latin typeface="+mn-lt"/>
                </a:rPr>
                <a:t>(“emitted importance”)</a:t>
              </a:r>
            </a:p>
          </p:txBody>
        </p:sp>
        <p:sp>
          <p:nvSpPr>
            <p:cNvPr id="75" name="TextovéPole 74"/>
            <p:cNvSpPr txBox="1"/>
            <p:nvPr/>
          </p:nvSpPr>
          <p:spPr>
            <a:xfrm>
              <a:off x="4447690" y="2278613"/>
              <a:ext cx="1348446" cy="646331"/>
            </a:xfrm>
            <a:prstGeom prst="rect">
              <a:avLst/>
            </a:prstGeom>
            <a:noFill/>
          </p:spPr>
          <p:txBody>
            <a:bodyPr wrap="none" rtlCol="0">
              <a:spAutoFit/>
            </a:bodyPr>
            <a:lstStyle/>
            <a:p>
              <a:pPr algn="ctr"/>
              <a:r>
                <a:rPr lang="en-US" dirty="0" smtClean="0">
                  <a:solidFill>
                    <a:schemeClr val="accent1"/>
                  </a:solidFill>
                  <a:latin typeface="+mn-lt"/>
                </a:rPr>
                <a:t>path</a:t>
              </a:r>
            </a:p>
            <a:p>
              <a:pPr algn="ctr"/>
              <a:r>
                <a:rPr lang="en-US" dirty="0" smtClean="0">
                  <a:solidFill>
                    <a:schemeClr val="accent1"/>
                  </a:solidFill>
                  <a:latin typeface="+mn-lt"/>
                </a:rPr>
                <a:t>throughput</a:t>
              </a:r>
            </a:p>
          </p:txBody>
        </p:sp>
        <p:graphicFrame>
          <p:nvGraphicFramePr>
            <p:cNvPr id="47117" name="Object 13"/>
            <p:cNvGraphicFramePr>
              <a:graphicFrameLocks noChangeAspect="1"/>
            </p:cNvGraphicFramePr>
            <p:nvPr/>
          </p:nvGraphicFramePr>
          <p:xfrm>
            <a:off x="1516063" y="1847487"/>
            <a:ext cx="6111875" cy="558800"/>
          </p:xfrm>
          <a:graphic>
            <a:graphicData uri="http://schemas.openxmlformats.org/presentationml/2006/ole">
              <mc:AlternateContent xmlns:mc="http://schemas.openxmlformats.org/markup-compatibility/2006">
                <mc:Choice xmlns:v="urn:schemas-microsoft-com:vml" Requires="v">
                  <p:oleObj spid="_x0000_s190536" name="Equation" r:id="rId10" imgW="2768400" imgH="253800" progId="Equation.3">
                    <p:embed/>
                  </p:oleObj>
                </mc:Choice>
                <mc:Fallback>
                  <p:oleObj name="Equation" r:id="rId10" imgW="2768400" imgH="253800" progId="Equation.3">
                    <p:embed/>
                    <p:pic>
                      <p:nvPicPr>
                        <p:cNvPr id="0" name="Picture 13"/>
                        <p:cNvPicPr>
                          <a:picLocks noChangeAspect="1" noChangeArrowheads="1"/>
                        </p:cNvPicPr>
                        <p:nvPr/>
                      </p:nvPicPr>
                      <p:blipFill>
                        <a:blip r:embed="rId11">
                          <a:lum bright="20000"/>
                          <a:extLst>
                            <a:ext uri="{28A0092B-C50C-407E-A947-70E740481C1C}">
                              <a14:useLocalDpi xmlns:a14="http://schemas.microsoft.com/office/drawing/2010/main" val="0"/>
                            </a:ext>
                          </a:extLst>
                        </a:blip>
                        <a:srcRect/>
                        <a:stretch>
                          <a:fillRect/>
                        </a:stretch>
                      </p:blipFill>
                      <p:spPr bwMode="auto">
                        <a:xfrm>
                          <a:off x="1516063" y="1847487"/>
                          <a:ext cx="6111875" cy="5588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74" name="Přímá spojovací čára 73"/>
            <p:cNvCxnSpPr/>
            <p:nvPr/>
          </p:nvCxnSpPr>
          <p:spPr>
            <a:xfrm>
              <a:off x="4819828" y="2319622"/>
              <a:ext cx="64807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Přímá spojovací čára 79"/>
            <p:cNvCxnSpPr/>
            <p:nvPr/>
          </p:nvCxnSpPr>
          <p:spPr>
            <a:xfrm flipH="1">
              <a:off x="3131840" y="2319622"/>
              <a:ext cx="136815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Přímá spojovací čára 81"/>
            <p:cNvCxnSpPr/>
            <p:nvPr/>
          </p:nvCxnSpPr>
          <p:spPr>
            <a:xfrm flipH="1">
              <a:off x="5796136" y="2319622"/>
              <a:ext cx="18002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TextovéPole 38"/>
            <p:cNvSpPr txBox="1"/>
            <p:nvPr/>
          </p:nvSpPr>
          <p:spPr>
            <a:xfrm>
              <a:off x="2987824" y="2276931"/>
              <a:ext cx="1066318" cy="646331"/>
            </a:xfrm>
            <a:prstGeom prst="rect">
              <a:avLst/>
            </a:prstGeom>
            <a:noFill/>
          </p:spPr>
          <p:txBody>
            <a:bodyPr wrap="none" rtlCol="0">
              <a:spAutoFit/>
            </a:bodyPr>
            <a:lstStyle/>
            <a:p>
              <a:pPr algn="ctr"/>
              <a:r>
                <a:rPr lang="en-US" dirty="0" smtClean="0">
                  <a:solidFill>
                    <a:schemeClr val="accent2"/>
                  </a:solidFill>
                  <a:latin typeface="+mn-lt"/>
                </a:rPr>
                <a:t>emitted</a:t>
              </a:r>
            </a:p>
            <a:p>
              <a:pPr algn="ctr"/>
              <a:r>
                <a:rPr lang="en-US" dirty="0" smtClean="0">
                  <a:solidFill>
                    <a:schemeClr val="accent2"/>
                  </a:solidFill>
                  <a:latin typeface="+mn-lt"/>
                </a:rPr>
                <a:t>radiance</a:t>
              </a:r>
            </a:p>
          </p:txBody>
        </p:sp>
        <p:sp>
          <p:nvSpPr>
            <p:cNvPr id="46" name="Obdélník 45"/>
            <p:cNvSpPr/>
            <p:nvPr/>
          </p:nvSpPr>
          <p:spPr>
            <a:xfrm>
              <a:off x="1475656" y="1844824"/>
              <a:ext cx="6768752" cy="1080120"/>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Zástupný symbol pro číslo snímku 43"/>
          <p:cNvSpPr>
            <a:spLocks noGrp="1"/>
          </p:cNvSpPr>
          <p:nvPr>
            <p:ph type="sldNum" sz="quarter" idx="12"/>
          </p:nvPr>
        </p:nvSpPr>
        <p:spPr/>
        <p:txBody>
          <a:bodyPr/>
          <a:lstStyle/>
          <a:p>
            <a:pPr>
              <a:defRPr/>
            </a:pPr>
            <a:fld id="{81494967-73EE-4A75-A827-47B02327E019}" type="slidenum">
              <a:rPr lang="en-US" altLang="en-US" smtClean="0"/>
              <a:pPr>
                <a:defRPr/>
              </a:pPr>
              <a:t>6</a:t>
            </a:fld>
            <a:endParaRPr lang="en-US" altLang="en-US"/>
          </a:p>
        </p:txBody>
      </p:sp>
      <p:graphicFrame>
        <p:nvGraphicFramePr>
          <p:cNvPr id="45" name="Object 13"/>
          <p:cNvGraphicFramePr>
            <a:graphicFrameLocks noChangeAspect="1"/>
          </p:cNvGraphicFramePr>
          <p:nvPr>
            <p:extLst>
              <p:ext uri="{D42A27DB-BD31-4B8C-83A1-F6EECF244321}">
                <p14:modId xmlns:p14="http://schemas.microsoft.com/office/powerpoint/2010/main" val="1278423530"/>
              </p:ext>
            </p:extLst>
          </p:nvPr>
        </p:nvGraphicFramePr>
        <p:xfrm>
          <a:off x="1541934" y="3429000"/>
          <a:ext cx="5694362" cy="503238"/>
        </p:xfrm>
        <a:graphic>
          <a:graphicData uri="http://schemas.openxmlformats.org/presentationml/2006/ole">
            <mc:AlternateContent xmlns:mc="http://schemas.openxmlformats.org/markup-compatibility/2006">
              <mc:Choice xmlns:v="urn:schemas-microsoft-com:vml" Requires="v">
                <p:oleObj spid="_x0000_s190537" name="Rovnice" r:id="rId12" imgW="2577960" imgH="228600" progId="Equation.3">
                  <p:embed/>
                </p:oleObj>
              </mc:Choice>
              <mc:Fallback>
                <p:oleObj name="Rovnice" r:id="rId12" imgW="2577960" imgH="228600" progId="Equation.3">
                  <p:embed/>
                  <p:pic>
                    <p:nvPicPr>
                      <p:cNvPr id="0" name="Picture 17"/>
                      <p:cNvPicPr>
                        <a:picLocks noChangeAspect="1" noChangeArrowheads="1"/>
                      </p:cNvPicPr>
                      <p:nvPr/>
                    </p:nvPicPr>
                    <p:blipFill>
                      <a:blip r:embed="rId13">
                        <a:lum bright="20000"/>
                      </a:blip>
                      <a:srcRect/>
                      <a:stretch>
                        <a:fillRect/>
                      </a:stretch>
                    </p:blipFill>
                    <p:spPr bwMode="auto">
                      <a:xfrm>
                        <a:off x="1541934" y="3429000"/>
                        <a:ext cx="5694362" cy="50323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56" name="Přímá spojovací čára 55"/>
          <p:cNvCxnSpPr/>
          <p:nvPr/>
        </p:nvCxnSpPr>
        <p:spPr>
          <a:xfrm flipH="1">
            <a:off x="3707904" y="3929634"/>
            <a:ext cx="504056" cy="201964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Přímá spojovací čára 56"/>
          <p:cNvCxnSpPr/>
          <p:nvPr/>
        </p:nvCxnSpPr>
        <p:spPr>
          <a:xfrm>
            <a:off x="5420842" y="3933055"/>
            <a:ext cx="519310" cy="201622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3" name="Skupina 62"/>
          <p:cNvGrpSpPr/>
          <p:nvPr/>
        </p:nvGrpSpPr>
        <p:grpSpPr>
          <a:xfrm>
            <a:off x="5868144" y="3861049"/>
            <a:ext cx="2078448" cy="1787286"/>
            <a:chOff x="5868144" y="3861049"/>
            <a:chExt cx="2078448" cy="1787286"/>
          </a:xfrm>
        </p:grpSpPr>
        <p:cxnSp>
          <p:nvCxnSpPr>
            <p:cNvPr id="64" name="Přímá spojovací čára 63"/>
            <p:cNvCxnSpPr>
              <a:stCxn id="65" idx="1"/>
              <a:endCxn id="66" idx="1"/>
            </p:cNvCxnSpPr>
            <p:nvPr/>
          </p:nvCxnSpPr>
          <p:spPr>
            <a:xfrm>
              <a:off x="6516217" y="3998220"/>
              <a:ext cx="456605" cy="153257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Pravá složená závorka 64"/>
            <p:cNvSpPr/>
            <p:nvPr/>
          </p:nvSpPr>
          <p:spPr>
            <a:xfrm rot="16200000" flipH="1">
              <a:off x="6447631" y="3281562"/>
              <a:ext cx="137171" cy="1296145"/>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Pravá složená závorka 65"/>
            <p:cNvSpPr/>
            <p:nvPr/>
          </p:nvSpPr>
          <p:spPr>
            <a:xfrm rot="14941878">
              <a:off x="6933790" y="4635534"/>
              <a:ext cx="121567" cy="1904036"/>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Skupina 66"/>
          <p:cNvGrpSpPr/>
          <p:nvPr/>
        </p:nvGrpSpPr>
        <p:grpSpPr>
          <a:xfrm>
            <a:off x="1647492" y="3861049"/>
            <a:ext cx="2204430" cy="1836062"/>
            <a:chOff x="1647492" y="3861049"/>
            <a:chExt cx="2204430" cy="1836062"/>
          </a:xfrm>
        </p:grpSpPr>
        <p:cxnSp>
          <p:nvCxnSpPr>
            <p:cNvPr id="68" name="Přímá spojovací čára 67"/>
            <p:cNvCxnSpPr>
              <a:stCxn id="69" idx="1"/>
              <a:endCxn id="70" idx="1"/>
            </p:cNvCxnSpPr>
            <p:nvPr/>
          </p:nvCxnSpPr>
          <p:spPr>
            <a:xfrm flipH="1">
              <a:off x="2659586" y="4005063"/>
              <a:ext cx="544265" cy="15728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9" name="Pravá složená závorka 68"/>
            <p:cNvSpPr/>
            <p:nvPr/>
          </p:nvSpPr>
          <p:spPr>
            <a:xfrm rot="16200000" flipH="1">
              <a:off x="3131843" y="3284983"/>
              <a:ext cx="144014" cy="1296145"/>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Pravá složená závorka 69"/>
            <p:cNvSpPr/>
            <p:nvPr/>
          </p:nvSpPr>
          <p:spPr>
            <a:xfrm rot="17153731">
              <a:off x="2582155" y="4640881"/>
              <a:ext cx="121567" cy="1990894"/>
            </a:xfrm>
            <a:prstGeom prst="rightBrace">
              <a:avLst/>
            </a:prstGeom>
            <a:ln>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71" name="Skupina 70"/>
          <p:cNvGrpSpPr/>
          <p:nvPr/>
        </p:nvGrpSpPr>
        <p:grpSpPr>
          <a:xfrm>
            <a:off x="914428" y="4811988"/>
            <a:ext cx="7561776" cy="1728959"/>
            <a:chOff x="914428" y="4956004"/>
            <a:chExt cx="7561776" cy="1728959"/>
          </a:xfrm>
        </p:grpSpPr>
        <p:sp>
          <p:nvSpPr>
            <p:cNvPr id="72" name="Sun 11"/>
            <p:cNvSpPr/>
            <p:nvPr/>
          </p:nvSpPr>
          <p:spPr>
            <a:xfrm rot="1134788">
              <a:off x="914428" y="4956004"/>
              <a:ext cx="642942" cy="642942"/>
            </a:xfrm>
            <a:prstGeom prst="sun">
              <a:avLst/>
            </a:prstGeom>
            <a:solidFill>
              <a:srgbClr val="FFC000"/>
            </a:solidFill>
            <a:ln w="3175">
              <a:solidFill>
                <a:srgbClr val="000000">
                  <a:alpha val="23922"/>
                </a:srgbClr>
              </a:solidFill>
            </a:ln>
            <a:effectLst>
              <a:outerShdw blurRad="63500" sx="102000" sy="102000" algn="ctr" rotWithShape="0">
                <a:prstClr val="black">
                  <a:alpha val="40000"/>
                </a:prstClr>
              </a:outerShdw>
            </a:effectLst>
            <a:scene3d>
              <a:camera prst="orthographicFront"/>
              <a:lightRig rig="threePt" dir="t"/>
            </a:scene3d>
            <a:sp3d prstMaterial="dkEdge">
              <a:bevelT w="419100" h="44450"/>
            </a:sp3d>
          </p:spPr>
          <p:style>
            <a:lnRef idx="2">
              <a:schemeClr val="accent4">
                <a:shade val="50000"/>
              </a:schemeClr>
            </a:lnRef>
            <a:fillRef idx="1001">
              <a:schemeClr val="lt1"/>
            </a:fillRef>
            <a:effectRef idx="0">
              <a:schemeClr val="accent4"/>
            </a:effectRef>
            <a:fontRef idx="minor">
              <a:schemeClr val="lt1"/>
            </a:fontRef>
          </p:style>
          <p:txBody>
            <a:bodyPr rtlCol="0" anchor="ctr"/>
            <a:lstStyle/>
            <a:p>
              <a:pPr algn="ctr"/>
              <a:endParaRPr lang="bg-BG">
                <a:effectLst>
                  <a:reflection blurRad="6350" stA="60000" endA="900" endPos="58000" dir="5400000" sy="-100000" algn="bl" rotWithShape="0"/>
                </a:effectLst>
              </a:endParaRPr>
            </a:p>
          </p:txBody>
        </p:sp>
        <p:grpSp>
          <p:nvGrpSpPr>
            <p:cNvPr id="73" name="Group 15"/>
            <p:cNvGrpSpPr/>
            <p:nvPr/>
          </p:nvGrpSpPr>
          <p:grpSpPr>
            <a:xfrm rot="6483402">
              <a:off x="8121880" y="5014669"/>
              <a:ext cx="410270" cy="298378"/>
              <a:chOff x="3192789" y="1005143"/>
              <a:chExt cx="785815" cy="571503"/>
            </a:xfrm>
          </p:grpSpPr>
          <p:sp>
            <p:nvSpPr>
              <p:cNvPr id="91" name="Isosceles Triangle 16"/>
              <p:cNvSpPr/>
              <p:nvPr/>
            </p:nvSpPr>
            <p:spPr>
              <a:xfrm rot="18039103">
                <a:off x="3299945" y="897987"/>
                <a:ext cx="571503" cy="785815"/>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sp>
            <p:nvSpPr>
              <p:cNvPr id="92" name="Rectangle 17"/>
              <p:cNvSpPr/>
              <p:nvPr/>
            </p:nvSpPr>
            <p:spPr>
              <a:xfrm rot="1836285">
                <a:off x="3220084" y="1020162"/>
                <a:ext cx="373079" cy="33197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bg-BG"/>
              </a:p>
            </p:txBody>
          </p:sp>
        </p:grpSp>
        <p:cxnSp>
          <p:nvCxnSpPr>
            <p:cNvPr id="76" name="Straight Arrow Connector 9"/>
            <p:cNvCxnSpPr>
              <a:stCxn id="79" idx="3"/>
              <a:endCxn id="84" idx="7"/>
            </p:cNvCxnSpPr>
            <p:nvPr/>
          </p:nvCxnSpPr>
          <p:spPr>
            <a:xfrm flipH="1">
              <a:off x="6066644" y="5446198"/>
              <a:ext cx="1893609" cy="712784"/>
            </a:xfrm>
            <a:prstGeom prst="straightConnector1">
              <a:avLst/>
            </a:prstGeom>
            <a:ln w="12700">
              <a:solidFill>
                <a:schemeClr val="tx1">
                  <a:lumMod val="65000"/>
                  <a:lumOff val="35000"/>
                </a:schemeClr>
              </a:solidFill>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77" name="Straight Arrow Connector 13"/>
            <p:cNvCxnSpPr>
              <a:stCxn id="81" idx="1"/>
              <a:endCxn id="78" idx="5"/>
            </p:cNvCxnSpPr>
            <p:nvPr/>
          </p:nvCxnSpPr>
          <p:spPr>
            <a:xfrm flipH="1" flipV="1">
              <a:off x="1589996" y="5578509"/>
              <a:ext cx="2034508" cy="580473"/>
            </a:xfrm>
            <a:prstGeom prst="straightConnector1">
              <a:avLst/>
            </a:prstGeom>
            <a:ln w="12700">
              <a:solidFill>
                <a:schemeClr val="tx1">
                  <a:lumMod val="65000"/>
                  <a:lumOff val="35000"/>
                </a:schemeClr>
              </a:solidFill>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78" name="Oval 14"/>
            <p:cNvSpPr/>
            <p:nvPr/>
          </p:nvSpPr>
          <p:spPr>
            <a:xfrm>
              <a:off x="1478858" y="5467373"/>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79" name="Oval 10"/>
            <p:cNvSpPr/>
            <p:nvPr/>
          </p:nvSpPr>
          <p:spPr>
            <a:xfrm>
              <a:off x="7941185" y="5335062"/>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sp>
          <p:nvSpPr>
            <p:cNvPr id="81" name="Oval 19"/>
            <p:cNvSpPr/>
            <p:nvPr/>
          </p:nvSpPr>
          <p:spPr>
            <a:xfrm>
              <a:off x="3605436" y="6139914"/>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cxnSp>
          <p:nvCxnSpPr>
            <p:cNvPr id="83" name="Straight Arrow Connector 12"/>
            <p:cNvCxnSpPr>
              <a:endCxn id="81" idx="6"/>
            </p:cNvCxnSpPr>
            <p:nvPr/>
          </p:nvCxnSpPr>
          <p:spPr>
            <a:xfrm flipH="1">
              <a:off x="3735642" y="6205016"/>
              <a:ext cx="404310" cy="0"/>
            </a:xfrm>
            <a:prstGeom prst="straightConnector1">
              <a:avLst/>
            </a:prstGeom>
            <a:ln w="12700">
              <a:solidFill>
                <a:schemeClr val="tx1">
                  <a:lumMod val="65000"/>
                  <a:lumOff val="35000"/>
                </a:schemeClr>
              </a:solidFill>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sp>
          <p:nvSpPr>
            <p:cNvPr id="84" name="Oval 18"/>
            <p:cNvSpPr/>
            <p:nvPr/>
          </p:nvSpPr>
          <p:spPr>
            <a:xfrm>
              <a:off x="5955506" y="6139914"/>
              <a:ext cx="130206" cy="130204"/>
            </a:xfrm>
            <a:prstGeom prst="ellipse">
              <a:avLst/>
            </a:prstGeom>
            <a:solidFill>
              <a:schemeClr val="bg2"/>
            </a:solidFill>
            <a:ln w="38100">
              <a:solidFill>
                <a:srgbClr val="2FA641"/>
              </a:solidFill>
            </a:ln>
            <a:effectLst>
              <a:outerShdw blurRad="50800" dir="7740000" algn="t" rotWithShape="0">
                <a:srgbClr val="000000">
                  <a:alpha val="80000"/>
                </a:srgbClr>
              </a:outerShdw>
              <a:softEdge rad="0"/>
            </a:effectLst>
            <a:scene3d>
              <a:camera prst="orthographicFront"/>
              <a:lightRig rig="threePt" dir="t">
                <a:rot lat="0" lon="0" rev="1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lang="en-GB"/>
            </a:p>
          </p:txBody>
        </p:sp>
        <p:graphicFrame>
          <p:nvGraphicFramePr>
            <p:cNvPr id="85" name="Object 2"/>
            <p:cNvGraphicFramePr>
              <a:graphicFrameLocks noChangeAspect="1"/>
            </p:cNvGraphicFramePr>
            <p:nvPr/>
          </p:nvGraphicFramePr>
          <p:xfrm>
            <a:off x="1284685" y="5467770"/>
            <a:ext cx="411162" cy="568325"/>
          </p:xfrm>
          <a:graphic>
            <a:graphicData uri="http://schemas.openxmlformats.org/presentationml/2006/ole">
              <mc:AlternateContent xmlns:mc="http://schemas.openxmlformats.org/markup-compatibility/2006">
                <mc:Choice xmlns:v="urn:schemas-microsoft-com:vml" Requires="v">
                  <p:oleObj spid="_x0000_s190538" name="Rovnice" r:id="rId14" imgW="164880" imgH="228600" progId="Equation.3">
                    <p:embed/>
                  </p:oleObj>
                </mc:Choice>
                <mc:Fallback>
                  <p:oleObj name="Rovnice" r:id="rId14" imgW="164880" imgH="228600" progId="Equation.3">
                    <p:embed/>
                    <p:pic>
                      <p:nvPicPr>
                        <p:cNvPr id="0" name="Picture 18"/>
                        <p:cNvPicPr>
                          <a:picLocks noChangeAspect="1" noChangeArrowheads="1"/>
                        </p:cNvPicPr>
                        <p:nvPr/>
                      </p:nvPicPr>
                      <p:blipFill>
                        <a:blip r:embed="rId15">
                          <a:lum bright="20000"/>
                          <a:extLst>
                            <a:ext uri="{28A0092B-C50C-407E-A947-70E740481C1C}">
                              <a14:useLocalDpi xmlns:a14="http://schemas.microsoft.com/office/drawing/2010/main" val="0"/>
                            </a:ext>
                          </a:extLst>
                        </a:blip>
                        <a:srcRect/>
                        <a:stretch>
                          <a:fillRect/>
                        </a:stretch>
                      </p:blipFill>
                      <p:spPr bwMode="auto">
                        <a:xfrm>
                          <a:off x="1284685" y="5467770"/>
                          <a:ext cx="41116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86" name="Object 3"/>
            <p:cNvGraphicFramePr>
              <a:graphicFrameLocks noChangeAspect="1"/>
            </p:cNvGraphicFramePr>
            <p:nvPr/>
          </p:nvGraphicFramePr>
          <p:xfrm>
            <a:off x="3419872" y="6132785"/>
            <a:ext cx="381000" cy="536575"/>
          </p:xfrm>
          <a:graphic>
            <a:graphicData uri="http://schemas.openxmlformats.org/presentationml/2006/ole">
              <mc:AlternateContent xmlns:mc="http://schemas.openxmlformats.org/markup-compatibility/2006">
                <mc:Choice xmlns:v="urn:schemas-microsoft-com:vml" Requires="v">
                  <p:oleObj spid="_x0000_s190539" name="Rovnice" r:id="rId16" imgW="152280" imgH="215640" progId="Equation.3">
                    <p:embed/>
                  </p:oleObj>
                </mc:Choice>
                <mc:Fallback>
                  <p:oleObj name="Rovnice" r:id="rId16" imgW="152280" imgH="215640" progId="Equation.3">
                    <p:embed/>
                    <p:pic>
                      <p:nvPicPr>
                        <p:cNvPr id="0" name="Picture 19"/>
                        <p:cNvPicPr>
                          <a:picLocks noChangeAspect="1" noChangeArrowheads="1"/>
                        </p:cNvPicPr>
                        <p:nvPr/>
                      </p:nvPicPr>
                      <p:blipFill>
                        <a:blip r:embed="rId17">
                          <a:lum bright="20000"/>
                          <a:extLst>
                            <a:ext uri="{28A0092B-C50C-407E-A947-70E740481C1C}">
                              <a14:useLocalDpi xmlns:a14="http://schemas.microsoft.com/office/drawing/2010/main" val="0"/>
                            </a:ext>
                          </a:extLst>
                        </a:blip>
                        <a:srcRect/>
                        <a:stretch>
                          <a:fillRect/>
                        </a:stretch>
                      </p:blipFill>
                      <p:spPr bwMode="auto">
                        <a:xfrm>
                          <a:off x="3419872" y="6132785"/>
                          <a:ext cx="381000" cy="53657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87" name="Object 4"/>
            <p:cNvGraphicFramePr>
              <a:graphicFrameLocks noChangeAspect="1"/>
            </p:cNvGraphicFramePr>
            <p:nvPr/>
          </p:nvGraphicFramePr>
          <p:xfrm>
            <a:off x="5691188" y="6116638"/>
            <a:ext cx="631825" cy="568325"/>
          </p:xfrm>
          <a:graphic>
            <a:graphicData uri="http://schemas.openxmlformats.org/presentationml/2006/ole">
              <mc:AlternateContent xmlns:mc="http://schemas.openxmlformats.org/markup-compatibility/2006">
                <mc:Choice xmlns:v="urn:schemas-microsoft-com:vml" Requires="v">
                  <p:oleObj spid="_x0000_s190540" name="Equation" r:id="rId18" imgW="253800" imgH="228600" progId="Equation.3">
                    <p:embed/>
                  </p:oleObj>
                </mc:Choice>
                <mc:Fallback>
                  <p:oleObj name="Equation" r:id="rId18" imgW="253800" imgH="228600" progId="Equation.3">
                    <p:embed/>
                    <p:pic>
                      <p:nvPicPr>
                        <p:cNvPr id="0" name="Picture 20"/>
                        <p:cNvPicPr>
                          <a:picLocks noChangeAspect="1" noChangeArrowheads="1"/>
                        </p:cNvPicPr>
                        <p:nvPr/>
                      </p:nvPicPr>
                      <p:blipFill>
                        <a:blip r:embed="rId19">
                          <a:lum bright="20000"/>
                          <a:extLst>
                            <a:ext uri="{28A0092B-C50C-407E-A947-70E740481C1C}">
                              <a14:useLocalDpi xmlns:a14="http://schemas.microsoft.com/office/drawing/2010/main" val="0"/>
                            </a:ext>
                          </a:extLst>
                        </a:blip>
                        <a:srcRect/>
                        <a:stretch>
                          <a:fillRect/>
                        </a:stretch>
                      </p:blipFill>
                      <p:spPr bwMode="auto">
                        <a:xfrm>
                          <a:off x="5691188" y="6116638"/>
                          <a:ext cx="631825"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graphicFrame>
          <p:nvGraphicFramePr>
            <p:cNvPr id="88" name="Object 5"/>
            <p:cNvGraphicFramePr>
              <a:graphicFrameLocks noChangeAspect="1"/>
            </p:cNvGraphicFramePr>
            <p:nvPr/>
          </p:nvGraphicFramePr>
          <p:xfrm>
            <a:off x="7866063" y="5389563"/>
            <a:ext cx="442912" cy="568325"/>
          </p:xfrm>
          <a:graphic>
            <a:graphicData uri="http://schemas.openxmlformats.org/presentationml/2006/ole">
              <mc:AlternateContent xmlns:mc="http://schemas.openxmlformats.org/markup-compatibility/2006">
                <mc:Choice xmlns:v="urn:schemas-microsoft-com:vml" Requires="v">
                  <p:oleObj spid="_x0000_s190541" name="Equation" r:id="rId20" imgW="177480" imgH="228600" progId="Equation.3">
                    <p:embed/>
                  </p:oleObj>
                </mc:Choice>
                <mc:Fallback>
                  <p:oleObj name="Equation" r:id="rId20" imgW="177480" imgH="228600" progId="Equation.3">
                    <p:embed/>
                    <p:pic>
                      <p:nvPicPr>
                        <p:cNvPr id="0" name="Picture 21"/>
                        <p:cNvPicPr>
                          <a:picLocks noChangeAspect="1" noChangeArrowheads="1"/>
                        </p:cNvPicPr>
                        <p:nvPr/>
                      </p:nvPicPr>
                      <p:blipFill>
                        <a:blip r:embed="rId21">
                          <a:lum bright="20000"/>
                          <a:extLst>
                            <a:ext uri="{28A0092B-C50C-407E-A947-70E740481C1C}">
                              <a14:useLocalDpi xmlns:a14="http://schemas.microsoft.com/office/drawing/2010/main" val="0"/>
                            </a:ext>
                          </a:extLst>
                        </a:blip>
                        <a:srcRect/>
                        <a:stretch>
                          <a:fillRect/>
                        </a:stretch>
                      </p:blipFill>
                      <p:spPr bwMode="auto">
                        <a:xfrm>
                          <a:off x="7866063" y="5389563"/>
                          <a:ext cx="442912" cy="5683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3366FF"/>
                              </a:solidFill>
                              <a:miter lim="800000"/>
                              <a:headEnd/>
                              <a:tailEnd/>
                            </a14:hiddenLine>
                          </a:ext>
                        </a:extLst>
                      </p:spPr>
                    </p:pic>
                  </p:oleObj>
                </mc:Fallback>
              </mc:AlternateContent>
            </a:graphicData>
          </a:graphic>
        </p:graphicFrame>
        <p:cxnSp>
          <p:nvCxnSpPr>
            <p:cNvPr id="89" name="Straight Arrow Connector 12"/>
            <p:cNvCxnSpPr/>
            <p:nvPr/>
          </p:nvCxnSpPr>
          <p:spPr>
            <a:xfrm flipH="1">
              <a:off x="4283968" y="6207131"/>
              <a:ext cx="1152128" cy="0"/>
            </a:xfrm>
            <a:prstGeom prst="straightConnector1">
              <a:avLst/>
            </a:prstGeom>
            <a:ln w="38100">
              <a:solidFill>
                <a:schemeClr val="tx1">
                  <a:lumMod val="65000"/>
                  <a:lumOff val="35000"/>
                </a:schemeClr>
              </a:solidFill>
              <a:prstDash val="sysDot"/>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cxnSp>
          <p:nvCxnSpPr>
            <p:cNvPr id="90" name="Straight Arrow Connector 12"/>
            <p:cNvCxnSpPr/>
            <p:nvPr/>
          </p:nvCxnSpPr>
          <p:spPr>
            <a:xfrm flipH="1">
              <a:off x="5580112" y="6206865"/>
              <a:ext cx="359388" cy="0"/>
            </a:xfrm>
            <a:prstGeom prst="straightConnector1">
              <a:avLst/>
            </a:prstGeom>
            <a:ln w="12700">
              <a:solidFill>
                <a:schemeClr val="tx1">
                  <a:lumMod val="65000"/>
                  <a:lumOff val="35000"/>
                </a:schemeClr>
              </a:solidFill>
              <a:headEnd type="none" w="med" len="med"/>
              <a:tailEnd type="none" w="med" len="med"/>
            </a:ln>
            <a:effectLst>
              <a:outerShdw blurRad="38100" algn="c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500"/>
                                        <p:tgtEl>
                                          <p:spTgt spid="47110"/>
                                        </p:tgtEl>
                                      </p:cBhvr>
                                    </p:animEffect>
                                  </p:childTnLst>
                                </p:cTn>
                              </p:par>
                              <p:par>
                                <p:cTn id="8" presetID="10" presetClass="entr" presetSubtype="0" fill="hold" nodeType="withEffect">
                                  <p:stCondLst>
                                    <p:cond delay="0"/>
                                  </p:stCondLst>
                                  <p:childTnLst>
                                    <p:set>
                                      <p:cBhvr>
                                        <p:cTn id="9" dur="1" fill="hold">
                                          <p:stCondLst>
                                            <p:cond delay="0"/>
                                          </p:stCondLst>
                                        </p:cTn>
                                        <p:tgtEl>
                                          <p:spTgt spid="47111"/>
                                        </p:tgtEl>
                                        <p:attrNameLst>
                                          <p:attrName>style.visibility</p:attrName>
                                        </p:attrNameLst>
                                      </p:cBhvr>
                                      <p:to>
                                        <p:strVal val="visible"/>
                                      </p:to>
                                    </p:set>
                                    <p:animEffect transition="in" filter="fade">
                                      <p:cBhvr>
                                        <p:cTn id="10" dur="500"/>
                                        <p:tgtEl>
                                          <p:spTgt spid="47111"/>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10" presetClass="entr" presetSubtype="0" fill="hold"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Skupina 37"/>
          <p:cNvGrpSpPr/>
          <p:nvPr/>
        </p:nvGrpSpPr>
        <p:grpSpPr>
          <a:xfrm>
            <a:off x="4154486" y="3318091"/>
            <a:ext cx="4292494" cy="3151330"/>
            <a:chOff x="2717470" y="2313856"/>
            <a:chExt cx="5885018" cy="4320480"/>
          </a:xfrm>
        </p:grpSpPr>
        <p:grpSp>
          <p:nvGrpSpPr>
            <p:cNvPr id="43" name="Skupina 42"/>
            <p:cNvGrpSpPr/>
            <p:nvPr/>
          </p:nvGrpSpPr>
          <p:grpSpPr>
            <a:xfrm>
              <a:off x="4714056" y="23138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50" name="Volný tvar 49"/>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Volný tvar 50"/>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Volný tvar 51"/>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Volný tvar 52"/>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Volný tvar 53"/>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Volný tvar 54"/>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Picture 7" descr="camera"/>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2717470" y="37020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46" name="Cloud 40"/>
            <p:cNvSpPr/>
            <p:nvPr/>
          </p:nvSpPr>
          <p:spPr>
            <a:xfrm rot="11100000">
              <a:off x="5916881" y="40271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7" name="Volný tvar 46"/>
            <p:cNvSpPr/>
            <p:nvPr/>
          </p:nvSpPr>
          <p:spPr>
            <a:xfrm>
              <a:off x="3788296" y="2861319"/>
              <a:ext cx="2736304" cy="1656185"/>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1563589"/>
                <a:gd name="connsiteX1" fmla="*/ 4454147 w 4454147"/>
                <a:gd name="connsiteY1" fmla="*/ 1278116 h 1563589"/>
                <a:gd name="connsiteX2" fmla="*/ 3293531 w 4454147"/>
                <a:gd name="connsiteY2" fmla="*/ 0 h 1563589"/>
                <a:gd name="connsiteX0" fmla="*/ 101972 w 4556119"/>
                <a:gd name="connsiteY0" fmla="*/ 1563589 h 2392040"/>
                <a:gd name="connsiteX1" fmla="*/ 0 w 4556119"/>
                <a:gd name="connsiteY1" fmla="*/ 2392040 h 2392040"/>
                <a:gd name="connsiteX2" fmla="*/ 4556119 w 4556119"/>
                <a:gd name="connsiteY2" fmla="*/ 1278116 h 2392040"/>
                <a:gd name="connsiteX3" fmla="*/ 3395503 w 4556119"/>
                <a:gd name="connsiteY3" fmla="*/ 0 h 2392040"/>
                <a:gd name="connsiteX0" fmla="*/ 0 w 4454147"/>
                <a:gd name="connsiteY0" fmla="*/ 1563589 h 1563589"/>
                <a:gd name="connsiteX1" fmla="*/ 2346299 w 4454147"/>
                <a:gd name="connsiteY1" fmla="*/ 1095897 h 1563589"/>
                <a:gd name="connsiteX2" fmla="*/ 4454147 w 4454147"/>
                <a:gd name="connsiteY2" fmla="*/ 1278116 h 1563589"/>
                <a:gd name="connsiteX3" fmla="*/ 3293531 w 4454147"/>
                <a:gd name="connsiteY3" fmla="*/ 0 h 1563589"/>
                <a:gd name="connsiteX0" fmla="*/ 0 w 5204191"/>
                <a:gd name="connsiteY0" fmla="*/ 735858 h 1278116"/>
                <a:gd name="connsiteX1" fmla="*/ 3096343 w 5204191"/>
                <a:gd name="connsiteY1" fmla="*/ 1095897 h 1278116"/>
                <a:gd name="connsiteX2" fmla="*/ 5204191 w 5204191"/>
                <a:gd name="connsiteY2" fmla="*/ 1278116 h 1278116"/>
                <a:gd name="connsiteX3" fmla="*/ 4043575 w 5204191"/>
                <a:gd name="connsiteY3" fmla="*/ 0 h 1278116"/>
                <a:gd name="connsiteX0" fmla="*/ 0 w 4043575"/>
                <a:gd name="connsiteY0" fmla="*/ 735858 h 1095897"/>
                <a:gd name="connsiteX1" fmla="*/ 3096343 w 4043575"/>
                <a:gd name="connsiteY1" fmla="*/ 1095897 h 1095897"/>
                <a:gd name="connsiteX2" fmla="*/ 1296144 w 4043575"/>
                <a:gd name="connsiteY2" fmla="*/ 15779 h 1095897"/>
                <a:gd name="connsiteX3" fmla="*/ 4043575 w 4043575"/>
                <a:gd name="connsiteY3" fmla="*/ 0 h 1095897"/>
                <a:gd name="connsiteX0" fmla="*/ 0 w 3096343"/>
                <a:gd name="connsiteY0" fmla="*/ 1584174 h 1944213"/>
                <a:gd name="connsiteX1" fmla="*/ 3096343 w 3096343"/>
                <a:gd name="connsiteY1" fmla="*/ 1944213 h 1944213"/>
                <a:gd name="connsiteX2" fmla="*/ 1296144 w 3096343"/>
                <a:gd name="connsiteY2" fmla="*/ 864095 h 1944213"/>
                <a:gd name="connsiteX3" fmla="*/ 2736303 w 3096343"/>
                <a:gd name="connsiteY3" fmla="*/ 0 h 1944213"/>
                <a:gd name="connsiteX0" fmla="*/ 0 w 3600399"/>
                <a:gd name="connsiteY0" fmla="*/ 1584174 h 1944215"/>
                <a:gd name="connsiteX1" fmla="*/ 3600399 w 3600399"/>
                <a:gd name="connsiteY1" fmla="*/ 1944215 h 1944215"/>
                <a:gd name="connsiteX2" fmla="*/ 1296144 w 3600399"/>
                <a:gd name="connsiteY2" fmla="*/ 864095 h 1944215"/>
                <a:gd name="connsiteX3" fmla="*/ 2736303 w 3600399"/>
                <a:gd name="connsiteY3" fmla="*/ 0 h 1944215"/>
                <a:gd name="connsiteX0" fmla="*/ 0 w 2736303"/>
                <a:gd name="connsiteY0" fmla="*/ 1584174 h 1656183"/>
                <a:gd name="connsiteX1" fmla="*/ 2520279 w 2736303"/>
                <a:gd name="connsiteY1" fmla="*/ 1656183 h 1656183"/>
                <a:gd name="connsiteX2" fmla="*/ 1296144 w 2736303"/>
                <a:gd name="connsiteY2" fmla="*/ 864095 h 1656183"/>
                <a:gd name="connsiteX3" fmla="*/ 2736303 w 2736303"/>
                <a:gd name="connsiteY3" fmla="*/ 0 h 1656183"/>
              </a:gdLst>
              <a:ahLst/>
              <a:cxnLst>
                <a:cxn ang="0">
                  <a:pos x="connsiteX0" y="connsiteY0"/>
                </a:cxn>
                <a:cxn ang="0">
                  <a:pos x="connsiteX1" y="connsiteY1"/>
                </a:cxn>
                <a:cxn ang="0">
                  <a:pos x="connsiteX2" y="connsiteY2"/>
                </a:cxn>
                <a:cxn ang="0">
                  <a:pos x="connsiteX3" y="connsiteY3"/>
                </a:cxn>
              </a:cxnLst>
              <a:rect l="l" t="t" r="r" b="b"/>
              <a:pathLst>
                <a:path w="2736303" h="1656183">
                  <a:moveTo>
                    <a:pt x="0" y="1584174"/>
                  </a:moveTo>
                  <a:lnTo>
                    <a:pt x="2520279" y="1656183"/>
                  </a:lnTo>
                  <a:lnTo>
                    <a:pt x="1296144" y="864095"/>
                  </a:lnTo>
                  <a:lnTo>
                    <a:pt x="2736303"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48" name="Volný tvar 47"/>
            <p:cNvSpPr/>
            <p:nvPr/>
          </p:nvSpPr>
          <p:spPr>
            <a:xfrm>
              <a:off x="3788296" y="2929136"/>
              <a:ext cx="4454148" cy="293504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2935041"/>
                <a:gd name="connsiteX1" fmla="*/ 2438505 w 4454147"/>
                <a:gd name="connsiteY1" fmla="*/ 2935041 h 2935041"/>
                <a:gd name="connsiteX2" fmla="*/ 3510284 w 4454147"/>
                <a:gd name="connsiteY2" fmla="*/ 2052986 h 2935041"/>
                <a:gd name="connsiteX3" fmla="*/ 4454147 w 4454147"/>
                <a:gd name="connsiteY3" fmla="*/ 1278116 h 2935041"/>
                <a:gd name="connsiteX4" fmla="*/ 3293531 w 4454147"/>
                <a:gd name="connsiteY4" fmla="*/ 0 h 2935041"/>
                <a:gd name="connsiteX0" fmla="*/ 0 w 4454147"/>
                <a:gd name="connsiteY0" fmla="*/ 1563589 h 2935041"/>
                <a:gd name="connsiteX1" fmla="*/ 2438505 w 4454147"/>
                <a:gd name="connsiteY1" fmla="*/ 2935041 h 2935041"/>
                <a:gd name="connsiteX2" fmla="*/ 2967358 w 4454147"/>
                <a:gd name="connsiteY2" fmla="*/ 1710085 h 2935041"/>
                <a:gd name="connsiteX3" fmla="*/ 4454147 w 4454147"/>
                <a:gd name="connsiteY3" fmla="*/ 1278116 h 2935041"/>
                <a:gd name="connsiteX4" fmla="*/ 3293531 w 4454147"/>
                <a:gd name="connsiteY4" fmla="*/ 0 h 29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147" h="2935041">
                  <a:moveTo>
                    <a:pt x="0" y="1563589"/>
                  </a:moveTo>
                  <a:lnTo>
                    <a:pt x="2438505" y="2935041"/>
                  </a:lnTo>
                  <a:lnTo>
                    <a:pt x="2967358" y="1710085"/>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49" name="Volný tvar 48"/>
            <p:cNvSpPr/>
            <p:nvPr/>
          </p:nvSpPr>
          <p:spPr>
            <a:xfrm>
              <a:off x="3788296" y="2861320"/>
              <a:ext cx="3096344" cy="3384376"/>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2015642"/>
                <a:gd name="connsiteY0" fmla="*/ 2935041 h 2935041"/>
                <a:gd name="connsiteX1" fmla="*/ 2015642 w 2015642"/>
                <a:gd name="connsiteY1" fmla="*/ 1278116 h 2935041"/>
                <a:gd name="connsiteX2" fmla="*/ 855026 w 2015642"/>
                <a:gd name="connsiteY2" fmla="*/ 0 h 2935041"/>
                <a:gd name="connsiteX0" fmla="*/ 0 w 5051792"/>
                <a:gd name="connsiteY0" fmla="*/ 1104282 h 1278116"/>
                <a:gd name="connsiteX1" fmla="*/ 5051792 w 5051792"/>
                <a:gd name="connsiteY1" fmla="*/ 1278116 h 1278116"/>
                <a:gd name="connsiteX2" fmla="*/ 3891176 w 5051792"/>
                <a:gd name="connsiteY2" fmla="*/ 0 h 1278116"/>
                <a:gd name="connsiteX0" fmla="*/ 0 w 4176464"/>
                <a:gd name="connsiteY0" fmla="*/ 1104282 h 2904482"/>
                <a:gd name="connsiteX1" fmla="*/ 4176464 w 4176464"/>
                <a:gd name="connsiteY1" fmla="*/ 2904482 h 2904482"/>
                <a:gd name="connsiteX2" fmla="*/ 3891176 w 4176464"/>
                <a:gd name="connsiteY2" fmla="*/ 0 h 2904482"/>
                <a:gd name="connsiteX0" fmla="*/ 0 w 4176464"/>
                <a:gd name="connsiteY0" fmla="*/ 1800200 h 3600400"/>
                <a:gd name="connsiteX1" fmla="*/ 4176464 w 4176464"/>
                <a:gd name="connsiteY1" fmla="*/ 3600400 h 3600400"/>
                <a:gd name="connsiteX2" fmla="*/ 3096344 w 4176464"/>
                <a:gd name="connsiteY2" fmla="*/ 0 h 3600400"/>
                <a:gd name="connsiteX0" fmla="*/ 0 w 3096344"/>
                <a:gd name="connsiteY0" fmla="*/ 1800200 h 3384376"/>
                <a:gd name="connsiteX1" fmla="*/ 2664296 w 3096344"/>
                <a:gd name="connsiteY1" fmla="*/ 3384376 h 3384376"/>
                <a:gd name="connsiteX2" fmla="*/ 3096344 w 3096344"/>
                <a:gd name="connsiteY2" fmla="*/ 0 h 3384376"/>
              </a:gdLst>
              <a:ahLst/>
              <a:cxnLst>
                <a:cxn ang="0">
                  <a:pos x="connsiteX0" y="connsiteY0"/>
                </a:cxn>
                <a:cxn ang="0">
                  <a:pos x="connsiteX1" y="connsiteY1"/>
                </a:cxn>
                <a:cxn ang="0">
                  <a:pos x="connsiteX2" y="connsiteY2"/>
                </a:cxn>
              </a:cxnLst>
              <a:rect l="l" t="t" r="r" b="b"/>
              <a:pathLst>
                <a:path w="3096344" h="3384376">
                  <a:moveTo>
                    <a:pt x="0" y="1800200"/>
                  </a:moveTo>
                  <a:lnTo>
                    <a:pt x="2664296" y="3384376"/>
                  </a:lnTo>
                  <a:lnTo>
                    <a:pt x="3096344"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grpSp>
      <p:graphicFrame>
        <p:nvGraphicFramePr>
          <p:cNvPr id="18" name="Object 4"/>
          <p:cNvGraphicFramePr>
            <a:graphicFrameLocks noChangeAspect="1"/>
          </p:cNvGraphicFramePr>
          <p:nvPr/>
        </p:nvGraphicFramePr>
        <p:xfrm>
          <a:off x="1365052" y="1405955"/>
          <a:ext cx="2798762" cy="582612"/>
        </p:xfrm>
        <a:graphic>
          <a:graphicData uri="http://schemas.openxmlformats.org/presentationml/2006/ole">
            <mc:AlternateContent xmlns:mc="http://schemas.openxmlformats.org/markup-compatibility/2006">
              <mc:Choice xmlns:v="urn:schemas-microsoft-com:vml" Requires="v">
                <p:oleObj spid="_x0000_s156792" name="Equation" r:id="rId5" imgW="1371600" imgH="291960" progId="Equation.3">
                  <p:embed/>
                </p:oleObj>
              </mc:Choice>
              <mc:Fallback>
                <p:oleObj name="Equation" r:id="rId5" imgW="1371600" imgH="291960" progId="Equation.3">
                  <p:embed/>
                  <p:pic>
                    <p:nvPicPr>
                      <p:cNvPr id="0" name="Picture 2"/>
                      <p:cNvPicPr>
                        <a:picLocks noChangeAspect="1" noChangeArrowheads="1"/>
                      </p:cNvPicPr>
                      <p:nvPr/>
                    </p:nvPicPr>
                    <p:blipFill>
                      <a:blip r:embed="rId6">
                        <a:lum bright="20000"/>
                        <a:extLst>
                          <a:ext uri="{28A0092B-C50C-407E-A947-70E740481C1C}">
                            <a14:useLocalDpi xmlns:a14="http://schemas.microsoft.com/office/drawing/2010/main" val="0"/>
                          </a:ext>
                        </a:extLst>
                      </a:blip>
                      <a:srcRect/>
                      <a:stretch>
                        <a:fillRect/>
                      </a:stretch>
                    </p:blipFill>
                    <p:spPr bwMode="auto">
                      <a:xfrm>
                        <a:off x="1365052" y="1405955"/>
                        <a:ext cx="2798762" cy="582612"/>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2" name="Nadpis 1"/>
          <p:cNvSpPr>
            <a:spLocks noGrp="1"/>
          </p:cNvSpPr>
          <p:nvPr>
            <p:ph type="title"/>
          </p:nvPr>
        </p:nvSpPr>
        <p:spPr/>
        <p:txBody>
          <a:bodyPr/>
          <a:lstStyle/>
          <a:p>
            <a:r>
              <a:rPr lang="en-US" dirty="0" smtClean="0"/>
              <a:t>Path integral formulation</a:t>
            </a:r>
            <a:endParaRPr lang="en-US" dirty="0"/>
          </a:p>
        </p:txBody>
      </p:sp>
      <p:sp>
        <p:nvSpPr>
          <p:cNvPr id="3" name="Zástupný symbol pro obsah 2"/>
          <p:cNvSpPr>
            <a:spLocks noGrp="1"/>
          </p:cNvSpPr>
          <p:nvPr>
            <p:ph idx="1"/>
          </p:nvPr>
        </p:nvSpPr>
        <p:spPr>
          <a:xfrm>
            <a:off x="662880" y="1988840"/>
            <a:ext cx="8229600" cy="453072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7" name="Obdélník 16"/>
          <p:cNvSpPr/>
          <p:nvPr/>
        </p:nvSpPr>
        <p:spPr>
          <a:xfrm>
            <a:off x="1265284" y="1340768"/>
            <a:ext cx="3018684" cy="757982"/>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Přímá spojovací čára 18"/>
          <p:cNvCxnSpPr/>
          <p:nvPr/>
        </p:nvCxnSpPr>
        <p:spPr>
          <a:xfrm>
            <a:off x="1337292" y="1954734"/>
            <a:ext cx="36004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ovéPole 19"/>
          <p:cNvSpPr txBox="1"/>
          <p:nvPr/>
        </p:nvSpPr>
        <p:spPr>
          <a:xfrm rot="18481350">
            <a:off x="274007" y="2248071"/>
            <a:ext cx="1875835" cy="646331"/>
          </a:xfrm>
          <a:prstGeom prst="rect">
            <a:avLst/>
          </a:prstGeom>
          <a:noFill/>
        </p:spPr>
        <p:txBody>
          <a:bodyPr wrap="none" rtlCol="0">
            <a:spAutoFit/>
          </a:bodyPr>
          <a:lstStyle/>
          <a:p>
            <a:pPr algn="ctr"/>
            <a:r>
              <a:rPr lang="en-US" dirty="0" smtClean="0">
                <a:solidFill>
                  <a:schemeClr val="accent1"/>
                </a:solidFill>
                <a:latin typeface="+mn-lt"/>
              </a:rPr>
              <a:t>camera resp.</a:t>
            </a:r>
          </a:p>
          <a:p>
            <a:r>
              <a:rPr lang="en-US" dirty="0" smtClean="0">
                <a:solidFill>
                  <a:schemeClr val="accent1"/>
                </a:solidFill>
                <a:latin typeface="+mn-lt"/>
              </a:rPr>
              <a:t>(</a:t>
            </a:r>
            <a:r>
              <a:rPr lang="en-US" i="1" dirty="0" smtClean="0">
                <a:solidFill>
                  <a:schemeClr val="accent1"/>
                </a:solidFill>
                <a:latin typeface="+mn-lt"/>
              </a:rPr>
              <a:t>j</a:t>
            </a:r>
            <a:r>
              <a:rPr lang="en-US" dirty="0" smtClean="0">
                <a:solidFill>
                  <a:schemeClr val="accent1"/>
                </a:solidFill>
                <a:latin typeface="+mn-lt"/>
              </a:rPr>
              <a:t>-</a:t>
            </a:r>
            <a:r>
              <a:rPr lang="en-US" dirty="0" err="1" smtClean="0">
                <a:solidFill>
                  <a:schemeClr val="accent1"/>
                </a:solidFill>
                <a:latin typeface="+mn-lt"/>
              </a:rPr>
              <a:t>th</a:t>
            </a:r>
            <a:r>
              <a:rPr lang="en-US" dirty="0" smtClean="0">
                <a:solidFill>
                  <a:schemeClr val="accent1"/>
                </a:solidFill>
                <a:latin typeface="+mn-lt"/>
              </a:rPr>
              <a:t> pixel value)</a:t>
            </a:r>
            <a:endParaRPr lang="cs-CZ" dirty="0" smtClean="0">
              <a:solidFill>
                <a:schemeClr val="accent1"/>
              </a:solidFill>
              <a:latin typeface="+mn-lt"/>
            </a:endParaRPr>
          </a:p>
        </p:txBody>
      </p:sp>
      <p:cxnSp>
        <p:nvCxnSpPr>
          <p:cNvPr id="21" name="Přímá spojovací čára 20"/>
          <p:cNvCxnSpPr/>
          <p:nvPr/>
        </p:nvCxnSpPr>
        <p:spPr>
          <a:xfrm>
            <a:off x="2072740" y="2026742"/>
            <a:ext cx="3600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Přímá spojovací čára 21"/>
          <p:cNvCxnSpPr/>
          <p:nvPr/>
        </p:nvCxnSpPr>
        <p:spPr>
          <a:xfrm>
            <a:off x="2489420" y="1954734"/>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TextovéPole 22"/>
          <p:cNvSpPr txBox="1"/>
          <p:nvPr/>
        </p:nvSpPr>
        <p:spPr>
          <a:xfrm rot="18481350">
            <a:off x="1464559" y="2222417"/>
            <a:ext cx="1051891" cy="369332"/>
          </a:xfrm>
          <a:prstGeom prst="rect">
            <a:avLst/>
          </a:prstGeom>
          <a:noFill/>
        </p:spPr>
        <p:txBody>
          <a:bodyPr wrap="none" rtlCol="0">
            <a:spAutoFit/>
          </a:bodyPr>
          <a:lstStyle/>
          <a:p>
            <a:r>
              <a:rPr lang="en-US" dirty="0" smtClean="0">
                <a:solidFill>
                  <a:schemeClr val="accent2"/>
                </a:solidFill>
                <a:latin typeface="+mn-lt"/>
              </a:rPr>
              <a:t>all paths</a:t>
            </a:r>
            <a:endParaRPr lang="cs-CZ" dirty="0" smtClean="0">
              <a:solidFill>
                <a:schemeClr val="accent2"/>
              </a:solidFill>
              <a:latin typeface="+mn-lt"/>
            </a:endParaRPr>
          </a:p>
        </p:txBody>
      </p:sp>
      <p:sp>
        <p:nvSpPr>
          <p:cNvPr id="24" name="TextovéPole 23"/>
          <p:cNvSpPr txBox="1"/>
          <p:nvPr/>
        </p:nvSpPr>
        <p:spPr>
          <a:xfrm rot="18481350">
            <a:off x="1832057" y="2297793"/>
            <a:ext cx="1600117" cy="923330"/>
          </a:xfrm>
          <a:prstGeom prst="rect">
            <a:avLst/>
          </a:prstGeom>
          <a:noFill/>
        </p:spPr>
        <p:txBody>
          <a:bodyPr wrap="none" rtlCol="0">
            <a:spAutoFit/>
          </a:bodyPr>
          <a:lstStyle/>
          <a:p>
            <a:pPr algn="r"/>
            <a:r>
              <a:rPr lang="en-US" dirty="0" smtClean="0">
                <a:solidFill>
                  <a:schemeClr val="accent1"/>
                </a:solidFill>
                <a:latin typeface="+mn-lt"/>
              </a:rPr>
              <a:t>measurement</a:t>
            </a:r>
            <a:br>
              <a:rPr lang="en-US" dirty="0" smtClean="0">
                <a:solidFill>
                  <a:schemeClr val="accent1"/>
                </a:solidFill>
                <a:latin typeface="+mn-lt"/>
              </a:rPr>
            </a:br>
            <a:r>
              <a:rPr lang="en-US" dirty="0" smtClean="0">
                <a:solidFill>
                  <a:schemeClr val="accent1"/>
                </a:solidFill>
                <a:latin typeface="+mn-lt"/>
              </a:rPr>
              <a:t>contribution</a:t>
            </a:r>
            <a:br>
              <a:rPr lang="en-US" dirty="0" smtClean="0">
                <a:solidFill>
                  <a:schemeClr val="accent1"/>
                </a:solidFill>
                <a:latin typeface="+mn-lt"/>
              </a:rPr>
            </a:br>
            <a:r>
              <a:rPr lang="en-US" dirty="0" smtClean="0">
                <a:solidFill>
                  <a:schemeClr val="accent1"/>
                </a:solidFill>
                <a:latin typeface="+mn-lt"/>
              </a:rPr>
              <a:t>function</a:t>
            </a:r>
            <a:endParaRPr lang="cs-CZ" dirty="0" smtClean="0">
              <a:solidFill>
                <a:schemeClr val="accent1"/>
              </a:solidFill>
              <a:latin typeface="+mn-lt"/>
            </a:endParaRPr>
          </a:p>
        </p:txBody>
      </p:sp>
      <p:sp>
        <p:nvSpPr>
          <p:cNvPr id="32" name="TextBox 19"/>
          <p:cNvSpPr txBox="1"/>
          <p:nvPr/>
        </p:nvSpPr>
        <p:spPr>
          <a:xfrm>
            <a:off x="2283646" y="2956702"/>
            <a:ext cx="792088" cy="1200329"/>
          </a:xfrm>
          <a:prstGeom prst="rect">
            <a:avLst/>
          </a:prstGeom>
          <a:noFill/>
        </p:spPr>
        <p:txBody>
          <a:bodyPr wrap="square" rtlCol="0">
            <a:spAutoFit/>
          </a:bodyPr>
          <a:lstStyle/>
          <a:p>
            <a:r>
              <a:rPr lang="en-US" sz="7200" b="1" dirty="0" smtClean="0">
                <a:solidFill>
                  <a:schemeClr val="accent1"/>
                </a:solidFill>
                <a:latin typeface="+mn-lt"/>
                <a:sym typeface="Wingdings"/>
              </a:rPr>
              <a:t></a:t>
            </a:r>
            <a:endParaRPr lang="en-US" sz="7200" b="1" dirty="0" smtClean="0">
              <a:solidFill>
                <a:schemeClr val="accent1"/>
              </a:solidFill>
              <a:latin typeface="+mn-lt"/>
            </a:endParaRPr>
          </a:p>
        </p:txBody>
      </p:sp>
      <p:sp>
        <p:nvSpPr>
          <p:cNvPr id="33" name="TextBox 19"/>
          <p:cNvSpPr txBox="1"/>
          <p:nvPr/>
        </p:nvSpPr>
        <p:spPr>
          <a:xfrm>
            <a:off x="1252579" y="2904570"/>
            <a:ext cx="504056" cy="1107996"/>
          </a:xfrm>
          <a:prstGeom prst="rect">
            <a:avLst/>
          </a:prstGeom>
          <a:noFill/>
        </p:spPr>
        <p:txBody>
          <a:bodyPr wrap="square" rtlCol="0">
            <a:spAutoFit/>
          </a:bodyPr>
          <a:lstStyle/>
          <a:p>
            <a:r>
              <a:rPr lang="en-US" sz="6600" b="1" dirty="0" smtClean="0">
                <a:solidFill>
                  <a:schemeClr val="accent2"/>
                </a:solidFill>
                <a:latin typeface="+mn-lt"/>
                <a:sym typeface="Wingdings"/>
              </a:rPr>
              <a:t>?</a:t>
            </a:r>
            <a:endParaRPr lang="en-US" sz="6600" b="1" dirty="0" smtClean="0">
              <a:solidFill>
                <a:schemeClr val="accent2"/>
              </a:solidFill>
              <a:latin typeface="+mn-lt"/>
            </a:endParaRPr>
          </a:p>
        </p:txBody>
      </p:sp>
      <p:sp>
        <p:nvSpPr>
          <p:cNvPr id="37" name="Zástupný symbol pro číslo snímku 36"/>
          <p:cNvSpPr>
            <a:spLocks noGrp="1"/>
          </p:cNvSpPr>
          <p:nvPr>
            <p:ph type="sldNum" sz="quarter" idx="12"/>
          </p:nvPr>
        </p:nvSpPr>
        <p:spPr/>
        <p:txBody>
          <a:bodyPr/>
          <a:lstStyle/>
          <a:p>
            <a:pPr>
              <a:defRPr/>
            </a:pPr>
            <a:fld id="{81494967-73EE-4A75-A827-47B02327E019}" type="slidenum">
              <a:rPr lang="en-US" altLang="en-US" smtClean="0"/>
              <a:pPr>
                <a:defRPr/>
              </a:pPr>
              <a:t>7</a:t>
            </a:fld>
            <a:endParaRPr lang="en-US" altLang="en-US"/>
          </a:p>
        </p:txBody>
      </p:sp>
      <p:sp>
        <p:nvSpPr>
          <p:cNvPr id="44" name="Zástupný symbol pro zápatí 43"/>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Path integral formulation</a:t>
            </a:r>
            <a:endParaRPr lang="en-US" dirty="0"/>
          </a:p>
        </p:txBody>
      </p:sp>
      <p:sp>
        <p:nvSpPr>
          <p:cNvPr id="3" name="Zástupný symbol pro obsah 2"/>
          <p:cNvSpPr>
            <a:spLocks noGrp="1"/>
          </p:cNvSpPr>
          <p:nvPr>
            <p:ph idx="1"/>
          </p:nvPr>
        </p:nvSpPr>
        <p:spPr>
          <a:xfrm>
            <a:off x="662880" y="1988840"/>
            <a:ext cx="8229600" cy="453072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aphicFrame>
        <p:nvGraphicFramePr>
          <p:cNvPr id="18" name="Object 4"/>
          <p:cNvGraphicFramePr>
            <a:graphicFrameLocks noChangeAspect="1"/>
          </p:cNvGraphicFramePr>
          <p:nvPr/>
        </p:nvGraphicFramePr>
        <p:xfrm>
          <a:off x="1363663" y="1409233"/>
          <a:ext cx="5132387" cy="2001837"/>
        </p:xfrm>
        <a:graphic>
          <a:graphicData uri="http://schemas.openxmlformats.org/presentationml/2006/ole">
            <mc:AlternateContent xmlns:mc="http://schemas.openxmlformats.org/markup-compatibility/2006">
              <mc:Choice xmlns:v="urn:schemas-microsoft-com:vml" Requires="v">
                <p:oleObj spid="_x0000_s180344" name="Equation" r:id="rId4" imgW="2514600" imgH="1002960" progId="Equation.3">
                  <p:embed/>
                </p:oleObj>
              </mc:Choice>
              <mc:Fallback>
                <p:oleObj name="Equation" r:id="rId4" imgW="2514600" imgH="1002960" progId="Equation.3">
                  <p:embed/>
                  <p:pic>
                    <p:nvPicPr>
                      <p:cNvPr id="0" name="Picture 2"/>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1363663" y="1409233"/>
                        <a:ext cx="5132387" cy="2001837"/>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cxnSp>
        <p:nvCxnSpPr>
          <p:cNvPr id="35" name="Přímá spojovací čára 34"/>
          <p:cNvCxnSpPr/>
          <p:nvPr/>
        </p:nvCxnSpPr>
        <p:spPr>
          <a:xfrm>
            <a:off x="1979712" y="3369064"/>
            <a:ext cx="432048"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6" name="TextovéPole 35"/>
          <p:cNvSpPr txBox="1"/>
          <p:nvPr/>
        </p:nvSpPr>
        <p:spPr>
          <a:xfrm>
            <a:off x="1531264" y="3374922"/>
            <a:ext cx="952504" cy="646331"/>
          </a:xfrm>
          <a:prstGeom prst="rect">
            <a:avLst/>
          </a:prstGeom>
          <a:noFill/>
        </p:spPr>
        <p:txBody>
          <a:bodyPr wrap="none" rtlCol="0">
            <a:spAutoFit/>
          </a:bodyPr>
          <a:lstStyle/>
          <a:p>
            <a:pPr algn="r"/>
            <a:r>
              <a:rPr lang="en-US" dirty="0" smtClean="0">
                <a:solidFill>
                  <a:schemeClr val="accent2"/>
                </a:solidFill>
                <a:latin typeface="+mn-lt"/>
              </a:rPr>
              <a:t>all path</a:t>
            </a:r>
            <a:br>
              <a:rPr lang="en-US" dirty="0" smtClean="0">
                <a:solidFill>
                  <a:schemeClr val="accent2"/>
                </a:solidFill>
                <a:latin typeface="+mn-lt"/>
              </a:rPr>
            </a:br>
            <a:r>
              <a:rPr lang="en-US" dirty="0" smtClean="0">
                <a:solidFill>
                  <a:schemeClr val="accent2"/>
                </a:solidFill>
                <a:latin typeface="+mn-lt"/>
              </a:rPr>
              <a:t>lengths</a:t>
            </a:r>
            <a:endParaRPr lang="cs-CZ" dirty="0" smtClean="0">
              <a:solidFill>
                <a:schemeClr val="accent2"/>
              </a:solidFill>
              <a:latin typeface="+mn-lt"/>
            </a:endParaRPr>
          </a:p>
        </p:txBody>
      </p:sp>
      <p:cxnSp>
        <p:nvCxnSpPr>
          <p:cNvPr id="39" name="Přímá spojovací čára 38"/>
          <p:cNvCxnSpPr/>
          <p:nvPr/>
        </p:nvCxnSpPr>
        <p:spPr>
          <a:xfrm>
            <a:off x="2483768" y="3371726"/>
            <a:ext cx="57606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TextovéPole 40"/>
          <p:cNvSpPr txBox="1"/>
          <p:nvPr/>
        </p:nvSpPr>
        <p:spPr>
          <a:xfrm>
            <a:off x="2429533" y="3374922"/>
            <a:ext cx="1803699" cy="646331"/>
          </a:xfrm>
          <a:prstGeom prst="rect">
            <a:avLst/>
          </a:prstGeom>
          <a:noFill/>
        </p:spPr>
        <p:txBody>
          <a:bodyPr wrap="none" rtlCol="0">
            <a:spAutoFit/>
          </a:bodyPr>
          <a:lstStyle/>
          <a:p>
            <a:r>
              <a:rPr lang="en-US" dirty="0" smtClean="0">
                <a:solidFill>
                  <a:schemeClr val="accent1"/>
                </a:solidFill>
                <a:latin typeface="+mn-lt"/>
              </a:rPr>
              <a:t>all possible </a:t>
            </a:r>
          </a:p>
          <a:p>
            <a:pPr algn="ctr"/>
            <a:r>
              <a:rPr lang="en-US" dirty="0" smtClean="0">
                <a:solidFill>
                  <a:schemeClr val="accent1"/>
                </a:solidFill>
                <a:latin typeface="+mn-lt"/>
              </a:rPr>
              <a:t>vertex positions</a:t>
            </a:r>
            <a:endParaRPr lang="cs-CZ" dirty="0" smtClean="0">
              <a:solidFill>
                <a:schemeClr val="accent1"/>
              </a:solidFill>
              <a:latin typeface="+mn-lt"/>
            </a:endParaRPr>
          </a:p>
        </p:txBody>
      </p:sp>
      <p:sp>
        <p:nvSpPr>
          <p:cNvPr id="43" name="Obdélník 42"/>
          <p:cNvSpPr/>
          <p:nvPr/>
        </p:nvSpPr>
        <p:spPr>
          <a:xfrm>
            <a:off x="1265284" y="1340768"/>
            <a:ext cx="3018684" cy="757982"/>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ástupný symbol pro číslo snímku 22"/>
          <p:cNvSpPr>
            <a:spLocks noGrp="1"/>
          </p:cNvSpPr>
          <p:nvPr>
            <p:ph type="sldNum" sz="quarter" idx="12"/>
          </p:nvPr>
        </p:nvSpPr>
        <p:spPr/>
        <p:txBody>
          <a:bodyPr/>
          <a:lstStyle/>
          <a:p>
            <a:pPr>
              <a:defRPr/>
            </a:pPr>
            <a:fld id="{81494967-73EE-4A75-A827-47B02327E019}" type="slidenum">
              <a:rPr lang="en-US" altLang="en-US" smtClean="0"/>
              <a:pPr>
                <a:defRPr/>
              </a:pPr>
              <a:t>8</a:t>
            </a:fld>
            <a:endParaRPr lang="en-US" altLang="en-US"/>
          </a:p>
        </p:txBody>
      </p:sp>
      <p:sp>
        <p:nvSpPr>
          <p:cNvPr id="26" name="Zástupný symbol pro zápatí 25"/>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grpSp>
        <p:nvGrpSpPr>
          <p:cNvPr id="24" name="Skupina 23"/>
          <p:cNvGrpSpPr/>
          <p:nvPr/>
        </p:nvGrpSpPr>
        <p:grpSpPr>
          <a:xfrm>
            <a:off x="4154486" y="3318091"/>
            <a:ext cx="4292494" cy="3151330"/>
            <a:chOff x="2717470" y="2313856"/>
            <a:chExt cx="5885018" cy="4320480"/>
          </a:xfrm>
        </p:grpSpPr>
        <p:grpSp>
          <p:nvGrpSpPr>
            <p:cNvPr id="25" name="Skupina 24"/>
            <p:cNvGrpSpPr/>
            <p:nvPr/>
          </p:nvGrpSpPr>
          <p:grpSpPr>
            <a:xfrm>
              <a:off x="4714056" y="2313856"/>
              <a:ext cx="3888432" cy="4320480"/>
              <a:chOff x="2285833" y="1743075"/>
              <a:chExt cx="4364279" cy="4819650"/>
            </a:xfrm>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effectLst/>
          </p:grpSpPr>
          <p:sp>
            <p:nvSpPr>
              <p:cNvPr id="32" name="Volný tvar 31"/>
              <p:cNvSpPr/>
              <p:nvPr/>
            </p:nvSpPr>
            <p:spPr>
              <a:xfrm>
                <a:off x="2285833" y="1743740"/>
                <a:ext cx="4359515" cy="1073888"/>
              </a:xfrm>
              <a:custGeom>
                <a:avLst/>
                <a:gdLst>
                  <a:gd name="connsiteX0" fmla="*/ 0 w 4338084"/>
                  <a:gd name="connsiteY0" fmla="*/ 191386 h 1073888"/>
                  <a:gd name="connsiteX1" fmla="*/ 4338084 w 4338084"/>
                  <a:gd name="connsiteY1" fmla="*/ 0 h 1073888"/>
                  <a:gd name="connsiteX2" fmla="*/ 3391786 w 4338084"/>
                  <a:gd name="connsiteY2" fmla="*/ 104199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1786 w 4338084"/>
                  <a:gd name="connsiteY2" fmla="*/ 1061040 h 1073888"/>
                  <a:gd name="connsiteX3" fmla="*/ 946298 w 4338084"/>
                  <a:gd name="connsiteY3" fmla="*/ 1073888 h 1073888"/>
                  <a:gd name="connsiteX4" fmla="*/ 0 w 4338084"/>
                  <a:gd name="connsiteY4" fmla="*/ 191386 h 1073888"/>
                  <a:gd name="connsiteX0" fmla="*/ 0 w 4338084"/>
                  <a:gd name="connsiteY0" fmla="*/ 191386 h 1073888"/>
                  <a:gd name="connsiteX1" fmla="*/ 4338084 w 4338084"/>
                  <a:gd name="connsiteY1" fmla="*/ 0 h 1073888"/>
                  <a:gd name="connsiteX2" fmla="*/ 3394167 w 4338084"/>
                  <a:gd name="connsiteY2" fmla="*/ 1061040 h 1073888"/>
                  <a:gd name="connsiteX3" fmla="*/ 946298 w 4338084"/>
                  <a:gd name="connsiteY3" fmla="*/ 1073888 h 1073888"/>
                  <a:gd name="connsiteX4" fmla="*/ 0 w 4338084"/>
                  <a:gd name="connsiteY4" fmla="*/ 191386 h 1073888"/>
                  <a:gd name="connsiteX0" fmla="*/ 0 w 4359515"/>
                  <a:gd name="connsiteY0" fmla="*/ 191386 h 1073888"/>
                  <a:gd name="connsiteX1" fmla="*/ 4359515 w 4359515"/>
                  <a:gd name="connsiteY1" fmla="*/ 0 h 1073888"/>
                  <a:gd name="connsiteX2" fmla="*/ 3415598 w 4359515"/>
                  <a:gd name="connsiteY2" fmla="*/ 1061040 h 1073888"/>
                  <a:gd name="connsiteX3" fmla="*/ 967729 w 4359515"/>
                  <a:gd name="connsiteY3" fmla="*/ 1073888 h 1073888"/>
                  <a:gd name="connsiteX4" fmla="*/ 0 w 4359515"/>
                  <a:gd name="connsiteY4" fmla="*/ 191386 h 1073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515" h="1073888">
                    <a:moveTo>
                      <a:pt x="0" y="191386"/>
                    </a:moveTo>
                    <a:lnTo>
                      <a:pt x="4359515" y="0"/>
                    </a:lnTo>
                    <a:lnTo>
                      <a:pt x="3415598" y="1061040"/>
                    </a:lnTo>
                    <a:lnTo>
                      <a:pt x="967729" y="1073888"/>
                    </a:lnTo>
                    <a:lnTo>
                      <a:pt x="0" y="191386"/>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Volný tvar 32"/>
              <p:cNvSpPr/>
              <p:nvPr/>
            </p:nvSpPr>
            <p:spPr>
              <a:xfrm>
                <a:off x="2286000" y="1935126"/>
                <a:ext cx="968836" cy="4114800"/>
              </a:xfrm>
              <a:custGeom>
                <a:avLst/>
                <a:gdLst>
                  <a:gd name="connsiteX0" fmla="*/ 10633 w 956930"/>
                  <a:gd name="connsiteY0" fmla="*/ 4114800 h 4114800"/>
                  <a:gd name="connsiteX1" fmla="*/ 946298 w 956930"/>
                  <a:gd name="connsiteY1" fmla="*/ 3285460 h 4114800"/>
                  <a:gd name="connsiteX2" fmla="*/ 956930 w 956930"/>
                  <a:gd name="connsiteY2" fmla="*/ 893134 h 4114800"/>
                  <a:gd name="connsiteX3" fmla="*/ 0 w 956930"/>
                  <a:gd name="connsiteY3" fmla="*/ 0 h 4114800"/>
                  <a:gd name="connsiteX4" fmla="*/ 10633 w 956930"/>
                  <a:gd name="connsiteY4" fmla="*/ 4114800 h 4114800"/>
                  <a:gd name="connsiteX0" fmla="*/ 10633 w 968836"/>
                  <a:gd name="connsiteY0" fmla="*/ 4114800 h 4114800"/>
                  <a:gd name="connsiteX1" fmla="*/ 946298 w 968836"/>
                  <a:gd name="connsiteY1" fmla="*/ 3285460 h 4114800"/>
                  <a:gd name="connsiteX2" fmla="*/ 968836 w 968836"/>
                  <a:gd name="connsiteY2" fmla="*/ 883609 h 4114800"/>
                  <a:gd name="connsiteX3" fmla="*/ 0 w 968836"/>
                  <a:gd name="connsiteY3" fmla="*/ 0 h 4114800"/>
                  <a:gd name="connsiteX4" fmla="*/ 10633 w 968836"/>
                  <a:gd name="connsiteY4" fmla="*/ 4114800 h 4114800"/>
                  <a:gd name="connsiteX0" fmla="*/ 10633 w 968836"/>
                  <a:gd name="connsiteY0" fmla="*/ 4114800 h 4114800"/>
                  <a:gd name="connsiteX1" fmla="*/ 932010 w 968836"/>
                  <a:gd name="connsiteY1" fmla="*/ 3306891 h 4114800"/>
                  <a:gd name="connsiteX2" fmla="*/ 968836 w 968836"/>
                  <a:gd name="connsiteY2" fmla="*/ 883609 h 4114800"/>
                  <a:gd name="connsiteX3" fmla="*/ 0 w 968836"/>
                  <a:gd name="connsiteY3" fmla="*/ 0 h 4114800"/>
                  <a:gd name="connsiteX4" fmla="*/ 10633 w 968836"/>
                  <a:gd name="connsiteY4" fmla="*/ 4114800 h 411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836" h="4114800">
                    <a:moveTo>
                      <a:pt x="10633" y="4114800"/>
                    </a:moveTo>
                    <a:lnTo>
                      <a:pt x="932010" y="3306891"/>
                    </a:lnTo>
                    <a:lnTo>
                      <a:pt x="968836" y="883609"/>
                    </a:lnTo>
                    <a:lnTo>
                      <a:pt x="0" y="0"/>
                    </a:lnTo>
                    <a:cubicBezTo>
                      <a:pt x="3544" y="1371600"/>
                      <a:pt x="7089" y="2743200"/>
                      <a:pt x="10633" y="4114800"/>
                    </a:cubicBez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Volný tvar 33"/>
              <p:cNvSpPr/>
              <p:nvPr/>
            </p:nvSpPr>
            <p:spPr>
              <a:xfrm>
                <a:off x="2296633" y="5238254"/>
                <a:ext cx="4353479" cy="1320927"/>
              </a:xfrm>
              <a:custGeom>
                <a:avLst/>
                <a:gdLst>
                  <a:gd name="connsiteX0" fmla="*/ 0 w 4348716"/>
                  <a:gd name="connsiteY0" fmla="*/ 861238 h 1360968"/>
                  <a:gd name="connsiteX1" fmla="*/ 4348716 w 4348716"/>
                  <a:gd name="connsiteY1" fmla="*/ 1360968 h 1360968"/>
                  <a:gd name="connsiteX2" fmla="*/ 3370520 w 4348716"/>
                  <a:gd name="connsiteY2" fmla="*/ 202019 h 1360968"/>
                  <a:gd name="connsiteX3" fmla="*/ 1010093 w 4348716"/>
                  <a:gd name="connsiteY3" fmla="*/ 0 h 1360968"/>
                  <a:gd name="connsiteX4" fmla="*/ 0 w 4348716"/>
                  <a:gd name="connsiteY4" fmla="*/ 861238 h 1360968"/>
                  <a:gd name="connsiteX0" fmla="*/ 0 w 4348716"/>
                  <a:gd name="connsiteY0" fmla="*/ 820726 h 1320456"/>
                  <a:gd name="connsiteX1" fmla="*/ 4348716 w 4348716"/>
                  <a:gd name="connsiteY1" fmla="*/ 1320456 h 1320456"/>
                  <a:gd name="connsiteX2" fmla="*/ 3370520 w 4348716"/>
                  <a:gd name="connsiteY2" fmla="*/ 161507 h 1320456"/>
                  <a:gd name="connsiteX3" fmla="*/ 979223 w 4348716"/>
                  <a:gd name="connsiteY3" fmla="*/ 0 h 1320456"/>
                  <a:gd name="connsiteX4" fmla="*/ 0 w 4348716"/>
                  <a:gd name="connsiteY4" fmla="*/ 820726 h 1320456"/>
                  <a:gd name="connsiteX0" fmla="*/ 0 w 4348716"/>
                  <a:gd name="connsiteY0" fmla="*/ 807146 h 1306876"/>
                  <a:gd name="connsiteX1" fmla="*/ 4348716 w 4348716"/>
                  <a:gd name="connsiteY1" fmla="*/ 1306876 h 1306876"/>
                  <a:gd name="connsiteX2" fmla="*/ 3370520 w 4348716"/>
                  <a:gd name="connsiteY2" fmla="*/ 147927 h 1306876"/>
                  <a:gd name="connsiteX3" fmla="*/ 943009 w 4348716"/>
                  <a:gd name="connsiteY3" fmla="*/ 0 h 1306876"/>
                  <a:gd name="connsiteX4" fmla="*/ 0 w 4348716"/>
                  <a:gd name="connsiteY4" fmla="*/ 807146 h 1306876"/>
                  <a:gd name="connsiteX0" fmla="*/ 0 w 4348716"/>
                  <a:gd name="connsiteY0" fmla="*/ 703031 h 1202761"/>
                  <a:gd name="connsiteX1" fmla="*/ 4348716 w 4348716"/>
                  <a:gd name="connsiteY1" fmla="*/ 1202761 h 1202761"/>
                  <a:gd name="connsiteX2" fmla="*/ 3370520 w 4348716"/>
                  <a:gd name="connsiteY2" fmla="*/ 43812 h 1202761"/>
                  <a:gd name="connsiteX3" fmla="*/ 1164819 w 4348716"/>
                  <a:gd name="connsiteY3" fmla="*/ 0 h 1202761"/>
                  <a:gd name="connsiteX4" fmla="*/ 0 w 4348716"/>
                  <a:gd name="connsiteY4" fmla="*/ 703031 h 1202761"/>
                  <a:gd name="connsiteX0" fmla="*/ 0 w 4348716"/>
                  <a:gd name="connsiteY0" fmla="*/ 811672 h 1311402"/>
                  <a:gd name="connsiteX1" fmla="*/ 4348716 w 4348716"/>
                  <a:gd name="connsiteY1" fmla="*/ 1311402 h 1311402"/>
                  <a:gd name="connsiteX2" fmla="*/ 3370520 w 4348716"/>
                  <a:gd name="connsiteY2" fmla="*/ 152453 h 1311402"/>
                  <a:gd name="connsiteX3" fmla="*/ 920375 w 4348716"/>
                  <a:gd name="connsiteY3" fmla="*/ 0 h 1311402"/>
                  <a:gd name="connsiteX4" fmla="*/ 0 w 4348716"/>
                  <a:gd name="connsiteY4" fmla="*/ 811672 h 1311402"/>
                  <a:gd name="connsiteX0" fmla="*/ 0 w 4358241"/>
                  <a:gd name="connsiteY0" fmla="*/ 811672 h 1325689"/>
                  <a:gd name="connsiteX1" fmla="*/ 4358241 w 4358241"/>
                  <a:gd name="connsiteY1" fmla="*/ 1325689 h 1325689"/>
                  <a:gd name="connsiteX2" fmla="*/ 3370520 w 4358241"/>
                  <a:gd name="connsiteY2" fmla="*/ 152453 h 1325689"/>
                  <a:gd name="connsiteX3" fmla="*/ 920375 w 4358241"/>
                  <a:gd name="connsiteY3" fmla="*/ 0 h 1325689"/>
                  <a:gd name="connsiteX4" fmla="*/ 0 w 4358241"/>
                  <a:gd name="connsiteY4" fmla="*/ 811672 h 1325689"/>
                  <a:gd name="connsiteX0" fmla="*/ 0 w 4353479"/>
                  <a:gd name="connsiteY0" fmla="*/ 811672 h 1320927"/>
                  <a:gd name="connsiteX1" fmla="*/ 4353479 w 4353479"/>
                  <a:gd name="connsiteY1" fmla="*/ 1320927 h 1320927"/>
                  <a:gd name="connsiteX2" fmla="*/ 3370520 w 4353479"/>
                  <a:gd name="connsiteY2" fmla="*/ 152453 h 1320927"/>
                  <a:gd name="connsiteX3" fmla="*/ 920375 w 4353479"/>
                  <a:gd name="connsiteY3" fmla="*/ 0 h 1320927"/>
                  <a:gd name="connsiteX4" fmla="*/ 0 w 4353479"/>
                  <a:gd name="connsiteY4" fmla="*/ 811672 h 1320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3479" h="1320927">
                    <a:moveTo>
                      <a:pt x="0" y="811672"/>
                    </a:moveTo>
                    <a:lnTo>
                      <a:pt x="4353479" y="1320927"/>
                    </a:lnTo>
                    <a:lnTo>
                      <a:pt x="3370520" y="152453"/>
                    </a:lnTo>
                    <a:lnTo>
                      <a:pt x="920375" y="0"/>
                    </a:lnTo>
                    <a:lnTo>
                      <a:pt x="0" y="81167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Volný tvar 36"/>
              <p:cNvSpPr/>
              <p:nvPr/>
            </p:nvSpPr>
            <p:spPr>
              <a:xfrm>
                <a:off x="5667375" y="1743075"/>
                <a:ext cx="981075" cy="4819650"/>
              </a:xfrm>
              <a:custGeom>
                <a:avLst/>
                <a:gdLst>
                  <a:gd name="connsiteX0" fmla="*/ 981075 w 981075"/>
                  <a:gd name="connsiteY0" fmla="*/ 4819650 h 4819650"/>
                  <a:gd name="connsiteX1" fmla="*/ 981075 w 981075"/>
                  <a:gd name="connsiteY1" fmla="*/ 0 h 4819650"/>
                  <a:gd name="connsiteX2" fmla="*/ 28575 w 981075"/>
                  <a:gd name="connsiteY2" fmla="*/ 1066800 h 4819650"/>
                  <a:gd name="connsiteX3" fmla="*/ 0 w 981075"/>
                  <a:gd name="connsiteY3" fmla="*/ 3648075 h 4819650"/>
                  <a:gd name="connsiteX4" fmla="*/ 981075 w 981075"/>
                  <a:gd name="connsiteY4" fmla="*/ 4819650 h 4819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075" h="4819650">
                    <a:moveTo>
                      <a:pt x="981075" y="4819650"/>
                    </a:moveTo>
                    <a:lnTo>
                      <a:pt x="981075" y="0"/>
                    </a:lnTo>
                    <a:lnTo>
                      <a:pt x="28575" y="1066800"/>
                    </a:lnTo>
                    <a:lnTo>
                      <a:pt x="0" y="3648075"/>
                    </a:lnTo>
                    <a:lnTo>
                      <a:pt x="981075" y="4819650"/>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Volný tvar 37"/>
              <p:cNvSpPr/>
              <p:nvPr/>
            </p:nvSpPr>
            <p:spPr>
              <a:xfrm>
                <a:off x="3219450" y="2807866"/>
                <a:ext cx="2476897" cy="2583284"/>
              </a:xfrm>
              <a:custGeom>
                <a:avLst/>
                <a:gdLst>
                  <a:gd name="connsiteX0" fmla="*/ 9525 w 2457450"/>
                  <a:gd name="connsiteY0" fmla="*/ 19050 h 2590800"/>
                  <a:gd name="connsiteX1" fmla="*/ 2457450 w 2457450"/>
                  <a:gd name="connsiteY1" fmla="*/ 0 h 2590800"/>
                  <a:gd name="connsiteX2" fmla="*/ 2428875 w 2457450"/>
                  <a:gd name="connsiteY2" fmla="*/ 2590800 h 2590800"/>
                  <a:gd name="connsiteX3" fmla="*/ 0 w 2457450"/>
                  <a:gd name="connsiteY3" fmla="*/ 2447925 h 2590800"/>
                  <a:gd name="connsiteX4" fmla="*/ 9525 w 2457450"/>
                  <a:gd name="connsiteY4" fmla="*/ 19050 h 2590800"/>
                  <a:gd name="connsiteX0" fmla="*/ 9525 w 2457847"/>
                  <a:gd name="connsiteY0" fmla="*/ 11534 h 2583284"/>
                  <a:gd name="connsiteX1" fmla="*/ 2457847 w 2457847"/>
                  <a:gd name="connsiteY1" fmla="*/ 0 h 2583284"/>
                  <a:gd name="connsiteX2" fmla="*/ 2428875 w 2457847"/>
                  <a:gd name="connsiteY2" fmla="*/ 2583284 h 2583284"/>
                  <a:gd name="connsiteX3" fmla="*/ 0 w 2457847"/>
                  <a:gd name="connsiteY3" fmla="*/ 2440409 h 2583284"/>
                  <a:gd name="connsiteX4" fmla="*/ 9525 w 2457847"/>
                  <a:gd name="connsiteY4" fmla="*/ 11534 h 2583284"/>
                  <a:gd name="connsiteX0" fmla="*/ 50006 w 2457847"/>
                  <a:gd name="connsiteY0" fmla="*/ 13915 h 2583284"/>
                  <a:gd name="connsiteX1" fmla="*/ 2457847 w 2457847"/>
                  <a:gd name="connsiteY1" fmla="*/ 0 h 2583284"/>
                  <a:gd name="connsiteX2" fmla="*/ 2428875 w 2457847"/>
                  <a:gd name="connsiteY2" fmla="*/ 2583284 h 2583284"/>
                  <a:gd name="connsiteX3" fmla="*/ 0 w 2457847"/>
                  <a:gd name="connsiteY3" fmla="*/ 2440409 h 2583284"/>
                  <a:gd name="connsiteX4" fmla="*/ 50006 w 2457847"/>
                  <a:gd name="connsiteY4" fmla="*/ 13915 h 2583284"/>
                  <a:gd name="connsiteX0" fmla="*/ 16669 w 2457847"/>
                  <a:gd name="connsiteY0" fmla="*/ 9152 h 2583284"/>
                  <a:gd name="connsiteX1" fmla="*/ 2457847 w 2457847"/>
                  <a:gd name="connsiteY1" fmla="*/ 0 h 2583284"/>
                  <a:gd name="connsiteX2" fmla="*/ 2428875 w 2457847"/>
                  <a:gd name="connsiteY2" fmla="*/ 2583284 h 2583284"/>
                  <a:gd name="connsiteX3" fmla="*/ 0 w 2457847"/>
                  <a:gd name="connsiteY3" fmla="*/ 2440409 h 2583284"/>
                  <a:gd name="connsiteX4" fmla="*/ 16669 w 2457847"/>
                  <a:gd name="connsiteY4" fmla="*/ 9152 h 2583284"/>
                  <a:gd name="connsiteX0" fmla="*/ 35719 w 2476897"/>
                  <a:gd name="connsiteY0" fmla="*/ 9152 h 2583284"/>
                  <a:gd name="connsiteX1" fmla="*/ 2476897 w 2476897"/>
                  <a:gd name="connsiteY1" fmla="*/ 0 h 2583284"/>
                  <a:gd name="connsiteX2" fmla="*/ 2447925 w 2476897"/>
                  <a:gd name="connsiteY2" fmla="*/ 2583284 h 2583284"/>
                  <a:gd name="connsiteX3" fmla="*/ 0 w 2476897"/>
                  <a:gd name="connsiteY3" fmla="*/ 2430884 h 2583284"/>
                  <a:gd name="connsiteX4" fmla="*/ 35719 w 2476897"/>
                  <a:gd name="connsiteY4" fmla="*/ 9152 h 258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897" h="2583284">
                    <a:moveTo>
                      <a:pt x="35719" y="9152"/>
                    </a:moveTo>
                    <a:lnTo>
                      <a:pt x="2476897" y="0"/>
                    </a:lnTo>
                    <a:lnTo>
                      <a:pt x="2447925" y="2583284"/>
                    </a:lnTo>
                    <a:lnTo>
                      <a:pt x="0" y="2430884"/>
                    </a:lnTo>
                    <a:lnTo>
                      <a:pt x="35719" y="9152"/>
                    </a:lnTo>
                    <a:close/>
                  </a:path>
                </a:pathLst>
              </a:custGeom>
              <a:grp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olný tvar 39"/>
              <p:cNvSpPr/>
              <p:nvPr/>
            </p:nvSpPr>
            <p:spPr>
              <a:xfrm>
                <a:off x="3924300" y="2247900"/>
                <a:ext cx="1114425" cy="314325"/>
              </a:xfrm>
              <a:custGeom>
                <a:avLst/>
                <a:gdLst>
                  <a:gd name="connsiteX0" fmla="*/ 1009650 w 1114425"/>
                  <a:gd name="connsiteY0" fmla="*/ 295275 h 314325"/>
                  <a:gd name="connsiteX1" fmla="*/ 1114425 w 1114425"/>
                  <a:gd name="connsiteY1" fmla="*/ 0 h 314325"/>
                  <a:gd name="connsiteX2" fmla="*/ 0 w 1114425"/>
                  <a:gd name="connsiteY2" fmla="*/ 28575 h 314325"/>
                  <a:gd name="connsiteX3" fmla="*/ 76200 w 1114425"/>
                  <a:gd name="connsiteY3" fmla="*/ 314325 h 314325"/>
                  <a:gd name="connsiteX4" fmla="*/ 1009650 w 1114425"/>
                  <a:gd name="connsiteY4" fmla="*/ 295275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425" h="314325">
                    <a:moveTo>
                      <a:pt x="1009650" y="295275"/>
                    </a:moveTo>
                    <a:lnTo>
                      <a:pt x="1114425" y="0"/>
                    </a:lnTo>
                    <a:lnTo>
                      <a:pt x="0" y="28575"/>
                    </a:lnTo>
                    <a:lnTo>
                      <a:pt x="76200" y="314325"/>
                    </a:lnTo>
                    <a:lnTo>
                      <a:pt x="1009650" y="295275"/>
                    </a:lnTo>
                    <a:close/>
                  </a:path>
                </a:pathLst>
              </a:custGeom>
              <a:solidFill>
                <a:schemeClr val="bg1"/>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7" descr="camera"/>
            <p:cNvPicPr>
              <a:picLocks noChangeAspect="1" noChangeArrowheads="1"/>
            </p:cNvPicPr>
            <p:nvPr/>
          </p:nvPicPr>
          <p:blipFill>
            <a:blip r:embed="rId6" cstate="print">
              <a:clrChange>
                <a:clrFrom>
                  <a:srgbClr val="000000"/>
                </a:clrFrom>
                <a:clrTo>
                  <a:srgbClr val="000000">
                    <a:alpha val="0"/>
                  </a:srgbClr>
                </a:clrTo>
              </a:clrChange>
            </a:blip>
            <a:srcRect/>
            <a:stretch>
              <a:fillRect/>
            </a:stretch>
          </p:blipFill>
          <p:spPr bwMode="auto">
            <a:xfrm>
              <a:off x="2717470" y="3702095"/>
              <a:ext cx="1199750" cy="1236452"/>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28" name="Cloud 40"/>
            <p:cNvSpPr/>
            <p:nvPr/>
          </p:nvSpPr>
          <p:spPr>
            <a:xfrm rot="11100000">
              <a:off x="5916881" y="4027151"/>
              <a:ext cx="1662128" cy="980708"/>
            </a:xfrm>
            <a:prstGeom prst="cloud">
              <a:avLst/>
            </a:prstGeom>
            <a:solidFill>
              <a:schemeClr val="tx1">
                <a:alpha val="7000"/>
              </a:schemeClr>
            </a:solidFill>
            <a:ln w="19050">
              <a:solidFill>
                <a:schemeClr val="tx1">
                  <a:lumMod val="95000"/>
                  <a:alpha val="3000"/>
                </a:schemeClr>
              </a:solidFill>
            </a:ln>
            <a:effectLst>
              <a:outerShdw blurRad="50800" dist="38100" dir="7740000" algn="t" rotWithShape="0">
                <a:srgbClr val="000000">
                  <a:alpha val="60000"/>
                </a:srgbClr>
              </a:outerShdw>
            </a:effectLst>
            <a:scene3d>
              <a:camera prst="orthographicFront"/>
              <a:lightRig rig="threePt" dir="t">
                <a:rot lat="0" lon="0" rev="1800000"/>
              </a:lightRig>
            </a:scene3d>
            <a:sp3d prstMaterial="matte">
              <a:bevelT h="2032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29" name="Volný tvar 28"/>
            <p:cNvSpPr/>
            <p:nvPr/>
          </p:nvSpPr>
          <p:spPr>
            <a:xfrm>
              <a:off x="3788296" y="2861319"/>
              <a:ext cx="2736304" cy="1656185"/>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1563589"/>
                <a:gd name="connsiteX1" fmla="*/ 4454147 w 4454147"/>
                <a:gd name="connsiteY1" fmla="*/ 1278116 h 1563589"/>
                <a:gd name="connsiteX2" fmla="*/ 3293531 w 4454147"/>
                <a:gd name="connsiteY2" fmla="*/ 0 h 1563589"/>
                <a:gd name="connsiteX0" fmla="*/ 101972 w 4556119"/>
                <a:gd name="connsiteY0" fmla="*/ 1563589 h 2392040"/>
                <a:gd name="connsiteX1" fmla="*/ 0 w 4556119"/>
                <a:gd name="connsiteY1" fmla="*/ 2392040 h 2392040"/>
                <a:gd name="connsiteX2" fmla="*/ 4556119 w 4556119"/>
                <a:gd name="connsiteY2" fmla="*/ 1278116 h 2392040"/>
                <a:gd name="connsiteX3" fmla="*/ 3395503 w 4556119"/>
                <a:gd name="connsiteY3" fmla="*/ 0 h 2392040"/>
                <a:gd name="connsiteX0" fmla="*/ 0 w 4454147"/>
                <a:gd name="connsiteY0" fmla="*/ 1563589 h 1563589"/>
                <a:gd name="connsiteX1" fmla="*/ 2346299 w 4454147"/>
                <a:gd name="connsiteY1" fmla="*/ 1095897 h 1563589"/>
                <a:gd name="connsiteX2" fmla="*/ 4454147 w 4454147"/>
                <a:gd name="connsiteY2" fmla="*/ 1278116 h 1563589"/>
                <a:gd name="connsiteX3" fmla="*/ 3293531 w 4454147"/>
                <a:gd name="connsiteY3" fmla="*/ 0 h 1563589"/>
                <a:gd name="connsiteX0" fmla="*/ 0 w 5204191"/>
                <a:gd name="connsiteY0" fmla="*/ 735858 h 1278116"/>
                <a:gd name="connsiteX1" fmla="*/ 3096343 w 5204191"/>
                <a:gd name="connsiteY1" fmla="*/ 1095897 h 1278116"/>
                <a:gd name="connsiteX2" fmla="*/ 5204191 w 5204191"/>
                <a:gd name="connsiteY2" fmla="*/ 1278116 h 1278116"/>
                <a:gd name="connsiteX3" fmla="*/ 4043575 w 5204191"/>
                <a:gd name="connsiteY3" fmla="*/ 0 h 1278116"/>
                <a:gd name="connsiteX0" fmla="*/ 0 w 4043575"/>
                <a:gd name="connsiteY0" fmla="*/ 735858 h 1095897"/>
                <a:gd name="connsiteX1" fmla="*/ 3096343 w 4043575"/>
                <a:gd name="connsiteY1" fmla="*/ 1095897 h 1095897"/>
                <a:gd name="connsiteX2" fmla="*/ 1296144 w 4043575"/>
                <a:gd name="connsiteY2" fmla="*/ 15779 h 1095897"/>
                <a:gd name="connsiteX3" fmla="*/ 4043575 w 4043575"/>
                <a:gd name="connsiteY3" fmla="*/ 0 h 1095897"/>
                <a:gd name="connsiteX0" fmla="*/ 0 w 3096343"/>
                <a:gd name="connsiteY0" fmla="*/ 1584174 h 1944213"/>
                <a:gd name="connsiteX1" fmla="*/ 3096343 w 3096343"/>
                <a:gd name="connsiteY1" fmla="*/ 1944213 h 1944213"/>
                <a:gd name="connsiteX2" fmla="*/ 1296144 w 3096343"/>
                <a:gd name="connsiteY2" fmla="*/ 864095 h 1944213"/>
                <a:gd name="connsiteX3" fmla="*/ 2736303 w 3096343"/>
                <a:gd name="connsiteY3" fmla="*/ 0 h 1944213"/>
                <a:gd name="connsiteX0" fmla="*/ 0 w 3600399"/>
                <a:gd name="connsiteY0" fmla="*/ 1584174 h 1944215"/>
                <a:gd name="connsiteX1" fmla="*/ 3600399 w 3600399"/>
                <a:gd name="connsiteY1" fmla="*/ 1944215 h 1944215"/>
                <a:gd name="connsiteX2" fmla="*/ 1296144 w 3600399"/>
                <a:gd name="connsiteY2" fmla="*/ 864095 h 1944215"/>
                <a:gd name="connsiteX3" fmla="*/ 2736303 w 3600399"/>
                <a:gd name="connsiteY3" fmla="*/ 0 h 1944215"/>
                <a:gd name="connsiteX0" fmla="*/ 0 w 2736303"/>
                <a:gd name="connsiteY0" fmla="*/ 1584174 h 1656183"/>
                <a:gd name="connsiteX1" fmla="*/ 2520279 w 2736303"/>
                <a:gd name="connsiteY1" fmla="*/ 1656183 h 1656183"/>
                <a:gd name="connsiteX2" fmla="*/ 1296144 w 2736303"/>
                <a:gd name="connsiteY2" fmla="*/ 864095 h 1656183"/>
                <a:gd name="connsiteX3" fmla="*/ 2736303 w 2736303"/>
                <a:gd name="connsiteY3" fmla="*/ 0 h 1656183"/>
              </a:gdLst>
              <a:ahLst/>
              <a:cxnLst>
                <a:cxn ang="0">
                  <a:pos x="connsiteX0" y="connsiteY0"/>
                </a:cxn>
                <a:cxn ang="0">
                  <a:pos x="connsiteX1" y="connsiteY1"/>
                </a:cxn>
                <a:cxn ang="0">
                  <a:pos x="connsiteX2" y="connsiteY2"/>
                </a:cxn>
                <a:cxn ang="0">
                  <a:pos x="connsiteX3" y="connsiteY3"/>
                </a:cxn>
              </a:cxnLst>
              <a:rect l="l" t="t" r="r" b="b"/>
              <a:pathLst>
                <a:path w="2736303" h="1656183">
                  <a:moveTo>
                    <a:pt x="0" y="1584174"/>
                  </a:moveTo>
                  <a:lnTo>
                    <a:pt x="2520279" y="1656183"/>
                  </a:lnTo>
                  <a:lnTo>
                    <a:pt x="1296144" y="864095"/>
                  </a:lnTo>
                  <a:lnTo>
                    <a:pt x="2736303"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0" name="Volný tvar 29"/>
            <p:cNvSpPr/>
            <p:nvPr/>
          </p:nvSpPr>
          <p:spPr>
            <a:xfrm>
              <a:off x="3788296" y="2929136"/>
              <a:ext cx="4454148" cy="2935042"/>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4454147"/>
                <a:gd name="connsiteY0" fmla="*/ 1563589 h 2935041"/>
                <a:gd name="connsiteX1" fmla="*/ 2438505 w 4454147"/>
                <a:gd name="connsiteY1" fmla="*/ 2935041 h 2935041"/>
                <a:gd name="connsiteX2" fmla="*/ 3510284 w 4454147"/>
                <a:gd name="connsiteY2" fmla="*/ 2052986 h 2935041"/>
                <a:gd name="connsiteX3" fmla="*/ 4454147 w 4454147"/>
                <a:gd name="connsiteY3" fmla="*/ 1278116 h 2935041"/>
                <a:gd name="connsiteX4" fmla="*/ 3293531 w 4454147"/>
                <a:gd name="connsiteY4" fmla="*/ 0 h 2935041"/>
                <a:gd name="connsiteX0" fmla="*/ 0 w 4454147"/>
                <a:gd name="connsiteY0" fmla="*/ 1563589 h 2935041"/>
                <a:gd name="connsiteX1" fmla="*/ 2438505 w 4454147"/>
                <a:gd name="connsiteY1" fmla="*/ 2935041 h 2935041"/>
                <a:gd name="connsiteX2" fmla="*/ 2967358 w 4454147"/>
                <a:gd name="connsiteY2" fmla="*/ 1710085 h 2935041"/>
                <a:gd name="connsiteX3" fmla="*/ 4454147 w 4454147"/>
                <a:gd name="connsiteY3" fmla="*/ 1278116 h 2935041"/>
                <a:gd name="connsiteX4" fmla="*/ 3293531 w 4454147"/>
                <a:gd name="connsiteY4" fmla="*/ 0 h 2935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4147" h="2935041">
                  <a:moveTo>
                    <a:pt x="0" y="1563589"/>
                  </a:moveTo>
                  <a:lnTo>
                    <a:pt x="2438505" y="2935041"/>
                  </a:lnTo>
                  <a:lnTo>
                    <a:pt x="2967358" y="1710085"/>
                  </a:lnTo>
                  <a:lnTo>
                    <a:pt x="4454147" y="1278116"/>
                  </a:lnTo>
                  <a:lnTo>
                    <a:pt x="3293531"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sp>
          <p:nvSpPr>
            <p:cNvPr id="31" name="Volný tvar 30"/>
            <p:cNvSpPr/>
            <p:nvPr/>
          </p:nvSpPr>
          <p:spPr>
            <a:xfrm>
              <a:off x="3788296" y="2861320"/>
              <a:ext cx="3096344" cy="3384376"/>
            </a:xfrm>
            <a:custGeom>
              <a:avLst/>
              <a:gdLst>
                <a:gd name="connsiteX0" fmla="*/ 0 w 5593404"/>
                <a:gd name="connsiteY0" fmla="*/ 1157592 h 3112851"/>
                <a:gd name="connsiteX1" fmla="*/ 3472774 w 5593404"/>
                <a:gd name="connsiteY1" fmla="*/ 3112851 h 3112851"/>
                <a:gd name="connsiteX2" fmla="*/ 5593404 w 5593404"/>
                <a:gd name="connsiteY2" fmla="*/ 1303507 h 3112851"/>
                <a:gd name="connsiteX3" fmla="*/ 4406629 w 5593404"/>
                <a:gd name="connsiteY3" fmla="*/ 0 h 3112851"/>
                <a:gd name="connsiteX4" fmla="*/ 4406629 w 5593404"/>
                <a:gd name="connsiteY4" fmla="*/ 0 h 3112851"/>
                <a:gd name="connsiteX5" fmla="*/ 4406629 w 5593404"/>
                <a:gd name="connsiteY5" fmla="*/ 0 h 3112851"/>
                <a:gd name="connsiteX0" fmla="*/ 0 w 5548003"/>
                <a:gd name="connsiteY0" fmla="*/ 1157592 h 3112851"/>
                <a:gd name="connsiteX1" fmla="*/ 3472774 w 5548003"/>
                <a:gd name="connsiteY1" fmla="*/ 3112851 h 3112851"/>
                <a:gd name="connsiteX2" fmla="*/ 5548003 w 5548003"/>
                <a:gd name="connsiteY2" fmla="*/ 1484985 h 3112851"/>
                <a:gd name="connsiteX3" fmla="*/ 4406629 w 5548003"/>
                <a:gd name="connsiteY3" fmla="*/ 0 h 3112851"/>
                <a:gd name="connsiteX4" fmla="*/ 4406629 w 5548003"/>
                <a:gd name="connsiteY4" fmla="*/ 0 h 3112851"/>
                <a:gd name="connsiteX5" fmla="*/ 4406629 w 5548003"/>
                <a:gd name="connsiteY5" fmla="*/ 0 h 3112851"/>
                <a:gd name="connsiteX0" fmla="*/ 0 w 5548003"/>
                <a:gd name="connsiteY0" fmla="*/ 1157592 h 3122473"/>
                <a:gd name="connsiteX1" fmla="*/ 3523160 w 5548003"/>
                <a:gd name="connsiteY1" fmla="*/ 3122473 h 3122473"/>
                <a:gd name="connsiteX2" fmla="*/ 5548003 w 5548003"/>
                <a:gd name="connsiteY2" fmla="*/ 1484985 h 3122473"/>
                <a:gd name="connsiteX3" fmla="*/ 4406629 w 5548003"/>
                <a:gd name="connsiteY3" fmla="*/ 0 h 3122473"/>
                <a:gd name="connsiteX4" fmla="*/ 4406629 w 5548003"/>
                <a:gd name="connsiteY4" fmla="*/ 0 h 3122473"/>
                <a:gd name="connsiteX5" fmla="*/ 4406629 w 5548003"/>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5" fmla="*/ 4406629 w 5525701"/>
                <a:gd name="connsiteY5" fmla="*/ 0 h 3122473"/>
                <a:gd name="connsiteX0" fmla="*/ 0 w 5525701"/>
                <a:gd name="connsiteY0" fmla="*/ 1157592 h 3122473"/>
                <a:gd name="connsiteX1" fmla="*/ 3523160 w 5525701"/>
                <a:gd name="connsiteY1" fmla="*/ 3122473 h 3122473"/>
                <a:gd name="connsiteX2" fmla="*/ 5525701 w 5525701"/>
                <a:gd name="connsiteY2" fmla="*/ 1481268 h 3122473"/>
                <a:gd name="connsiteX3" fmla="*/ 4406629 w 5525701"/>
                <a:gd name="connsiteY3" fmla="*/ 0 h 3122473"/>
                <a:gd name="connsiteX4" fmla="*/ 4406629 w 5525701"/>
                <a:gd name="connsiteY4" fmla="*/ 0 h 3122473"/>
                <a:gd name="connsiteX0" fmla="*/ 0 w 5525701"/>
                <a:gd name="connsiteY0" fmla="*/ 1256783 h 3221664"/>
                <a:gd name="connsiteX1" fmla="*/ 3523160 w 5525701"/>
                <a:gd name="connsiteY1" fmla="*/ 3221664 h 3221664"/>
                <a:gd name="connsiteX2" fmla="*/ 5525701 w 5525701"/>
                <a:gd name="connsiteY2" fmla="*/ 1580459 h 3221664"/>
                <a:gd name="connsiteX3" fmla="*/ 4406629 w 5525701"/>
                <a:gd name="connsiteY3" fmla="*/ 99191 h 3221664"/>
                <a:gd name="connsiteX4" fmla="*/ 4035836 w 5525701"/>
                <a:gd name="connsiteY4" fmla="*/ 0 h 3221664"/>
                <a:gd name="connsiteX0" fmla="*/ 0 w 5525701"/>
                <a:gd name="connsiteY0" fmla="*/ 1256783 h 3221664"/>
                <a:gd name="connsiteX1" fmla="*/ 3523160 w 5525701"/>
                <a:gd name="connsiteY1" fmla="*/ 3221664 h 3221664"/>
                <a:gd name="connsiteX2" fmla="*/ 5525701 w 5525701"/>
                <a:gd name="connsiteY2" fmla="*/ 1580459 h 3221664"/>
                <a:gd name="connsiteX3" fmla="*/ 4179852 w 5525701"/>
                <a:gd name="connsiteY3" fmla="*/ 432048 h 3221664"/>
                <a:gd name="connsiteX4" fmla="*/ 4035836 w 5525701"/>
                <a:gd name="connsiteY4" fmla="*/ 0 h 3221664"/>
                <a:gd name="connsiteX0" fmla="*/ 0 w 5525701"/>
                <a:gd name="connsiteY0" fmla="*/ 824735 h 2789616"/>
                <a:gd name="connsiteX1" fmla="*/ 3523160 w 5525701"/>
                <a:gd name="connsiteY1" fmla="*/ 2789616 h 2789616"/>
                <a:gd name="connsiteX2" fmla="*/ 5525701 w 5525701"/>
                <a:gd name="connsiteY2" fmla="*/ 1148411 h 2789616"/>
                <a:gd name="connsiteX3" fmla="*/ 4179852 w 5525701"/>
                <a:gd name="connsiteY3" fmla="*/ 0 h 2789616"/>
                <a:gd name="connsiteX0" fmla="*/ 0 w 5525701"/>
                <a:gd name="connsiteY0" fmla="*/ 954440 h 2919321"/>
                <a:gd name="connsiteX1" fmla="*/ 3523160 w 5525701"/>
                <a:gd name="connsiteY1" fmla="*/ 2919321 h 2919321"/>
                <a:gd name="connsiteX2" fmla="*/ 5525701 w 5525701"/>
                <a:gd name="connsiteY2" fmla="*/ 1278116 h 2919321"/>
                <a:gd name="connsiteX3" fmla="*/ 4365085 w 5525701"/>
                <a:gd name="connsiteY3" fmla="*/ 0 h 2919321"/>
                <a:gd name="connsiteX0" fmla="*/ 0 w 5525701"/>
                <a:gd name="connsiteY0" fmla="*/ 954440 h 2966482"/>
                <a:gd name="connsiteX1" fmla="*/ 3504819 w 5525701"/>
                <a:gd name="connsiteY1" fmla="*/ 2966482 h 2966482"/>
                <a:gd name="connsiteX2" fmla="*/ 5525701 w 5525701"/>
                <a:gd name="connsiteY2" fmla="*/ 1278116 h 2966482"/>
                <a:gd name="connsiteX3" fmla="*/ 4365085 w 5525701"/>
                <a:gd name="connsiteY3" fmla="*/ 0 h 2966482"/>
                <a:gd name="connsiteX0" fmla="*/ 0 w 5525701"/>
                <a:gd name="connsiteY0" fmla="*/ 954440 h 2935041"/>
                <a:gd name="connsiteX1" fmla="*/ 3510059 w 5525701"/>
                <a:gd name="connsiteY1" fmla="*/ 2935041 h 2935041"/>
                <a:gd name="connsiteX2" fmla="*/ 5525701 w 5525701"/>
                <a:gd name="connsiteY2" fmla="*/ 1278116 h 2935041"/>
                <a:gd name="connsiteX3" fmla="*/ 4365085 w 5525701"/>
                <a:gd name="connsiteY3" fmla="*/ 0 h 2935041"/>
                <a:gd name="connsiteX0" fmla="*/ 0 w 3650105"/>
                <a:gd name="connsiteY0" fmla="*/ 1065810 h 2935041"/>
                <a:gd name="connsiteX1" fmla="*/ 1634463 w 3650105"/>
                <a:gd name="connsiteY1" fmla="*/ 2935041 h 2935041"/>
                <a:gd name="connsiteX2" fmla="*/ 3650105 w 3650105"/>
                <a:gd name="connsiteY2" fmla="*/ 1278116 h 2935041"/>
                <a:gd name="connsiteX3" fmla="*/ 2489489 w 3650105"/>
                <a:gd name="connsiteY3"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0 w 4415418"/>
                <a:gd name="connsiteY0" fmla="*/ 1602524 h 2935041"/>
                <a:gd name="connsiteX1" fmla="*/ 45233 w 4415418"/>
                <a:gd name="connsiteY1" fmla="*/ 2001914 h 2935041"/>
                <a:gd name="connsiteX2" fmla="*/ 2399776 w 4415418"/>
                <a:gd name="connsiteY2" fmla="*/ 2935041 h 2935041"/>
                <a:gd name="connsiteX3" fmla="*/ 4415418 w 4415418"/>
                <a:gd name="connsiteY3" fmla="*/ 1278116 h 2935041"/>
                <a:gd name="connsiteX4" fmla="*/ 3254802 w 4415418"/>
                <a:gd name="connsiteY4" fmla="*/ 0 h 2935041"/>
                <a:gd name="connsiteX0" fmla="*/ 0 w 4415418"/>
                <a:gd name="connsiteY0" fmla="*/ 1602524 h 2935041"/>
                <a:gd name="connsiteX1" fmla="*/ 2399776 w 4415418"/>
                <a:gd name="connsiteY1" fmla="*/ 2935041 h 2935041"/>
                <a:gd name="connsiteX2" fmla="*/ 4415418 w 4415418"/>
                <a:gd name="connsiteY2" fmla="*/ 1278116 h 2935041"/>
                <a:gd name="connsiteX3" fmla="*/ 3254802 w 4415418"/>
                <a:gd name="connsiteY3" fmla="*/ 0 h 2935041"/>
                <a:gd name="connsiteX0" fmla="*/ 170791 w 4586209"/>
                <a:gd name="connsiteY0" fmla="*/ 1602524 h 2935041"/>
                <a:gd name="connsiteX1" fmla="*/ 0 w 4586209"/>
                <a:gd name="connsiteY1" fmla="*/ 20019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586209"/>
                <a:gd name="connsiteY0" fmla="*/ 2001914 h 2935041"/>
                <a:gd name="connsiteX1" fmla="*/ 216025 w 4586209"/>
                <a:gd name="connsiteY1" fmla="*/ 1785890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151696 w 4586209"/>
                <a:gd name="connsiteY1" fmla="*/ 1577614 h 2935041"/>
                <a:gd name="connsiteX2" fmla="*/ 2570567 w 4586209"/>
                <a:gd name="connsiteY2" fmla="*/ 2935041 h 2935041"/>
                <a:gd name="connsiteX3" fmla="*/ 4586209 w 4586209"/>
                <a:gd name="connsiteY3" fmla="*/ 1278116 h 2935041"/>
                <a:gd name="connsiteX4" fmla="*/ 3425593 w 4586209"/>
                <a:gd name="connsiteY4" fmla="*/ 0 h 2935041"/>
                <a:gd name="connsiteX0" fmla="*/ 0 w 4586209"/>
                <a:gd name="connsiteY0" fmla="*/ 2001914 h 2935041"/>
                <a:gd name="connsiteX1" fmla="*/ 2570567 w 4586209"/>
                <a:gd name="connsiteY1" fmla="*/ 2935041 h 2935041"/>
                <a:gd name="connsiteX2" fmla="*/ 4586209 w 4586209"/>
                <a:gd name="connsiteY2" fmla="*/ 1278116 h 2935041"/>
                <a:gd name="connsiteX3" fmla="*/ 3425593 w 4586209"/>
                <a:gd name="connsiteY3" fmla="*/ 0 h 2935041"/>
                <a:gd name="connsiteX0" fmla="*/ 0 w 4658216"/>
                <a:gd name="connsiteY0" fmla="*/ 2217938 h 2935041"/>
                <a:gd name="connsiteX1" fmla="*/ 2642574 w 4658216"/>
                <a:gd name="connsiteY1" fmla="*/ 2935041 h 2935041"/>
                <a:gd name="connsiteX2" fmla="*/ 4658216 w 4658216"/>
                <a:gd name="connsiteY2" fmla="*/ 1278116 h 2935041"/>
                <a:gd name="connsiteX3" fmla="*/ 3497600 w 4658216"/>
                <a:gd name="connsiteY3" fmla="*/ 0 h 2935041"/>
                <a:gd name="connsiteX0" fmla="*/ 0 w 4454147"/>
                <a:gd name="connsiteY0" fmla="*/ 1563589 h 2935041"/>
                <a:gd name="connsiteX1" fmla="*/ 2438505 w 4454147"/>
                <a:gd name="connsiteY1" fmla="*/ 2935041 h 2935041"/>
                <a:gd name="connsiteX2" fmla="*/ 4454147 w 4454147"/>
                <a:gd name="connsiteY2" fmla="*/ 1278116 h 2935041"/>
                <a:gd name="connsiteX3" fmla="*/ 3293531 w 4454147"/>
                <a:gd name="connsiteY3" fmla="*/ 0 h 2935041"/>
                <a:gd name="connsiteX0" fmla="*/ 0 w 2015642"/>
                <a:gd name="connsiteY0" fmla="*/ 2935041 h 2935041"/>
                <a:gd name="connsiteX1" fmla="*/ 2015642 w 2015642"/>
                <a:gd name="connsiteY1" fmla="*/ 1278116 h 2935041"/>
                <a:gd name="connsiteX2" fmla="*/ 855026 w 2015642"/>
                <a:gd name="connsiteY2" fmla="*/ 0 h 2935041"/>
                <a:gd name="connsiteX0" fmla="*/ 0 w 5051792"/>
                <a:gd name="connsiteY0" fmla="*/ 1104282 h 1278116"/>
                <a:gd name="connsiteX1" fmla="*/ 5051792 w 5051792"/>
                <a:gd name="connsiteY1" fmla="*/ 1278116 h 1278116"/>
                <a:gd name="connsiteX2" fmla="*/ 3891176 w 5051792"/>
                <a:gd name="connsiteY2" fmla="*/ 0 h 1278116"/>
                <a:gd name="connsiteX0" fmla="*/ 0 w 4176464"/>
                <a:gd name="connsiteY0" fmla="*/ 1104282 h 2904482"/>
                <a:gd name="connsiteX1" fmla="*/ 4176464 w 4176464"/>
                <a:gd name="connsiteY1" fmla="*/ 2904482 h 2904482"/>
                <a:gd name="connsiteX2" fmla="*/ 3891176 w 4176464"/>
                <a:gd name="connsiteY2" fmla="*/ 0 h 2904482"/>
                <a:gd name="connsiteX0" fmla="*/ 0 w 4176464"/>
                <a:gd name="connsiteY0" fmla="*/ 1800200 h 3600400"/>
                <a:gd name="connsiteX1" fmla="*/ 4176464 w 4176464"/>
                <a:gd name="connsiteY1" fmla="*/ 3600400 h 3600400"/>
                <a:gd name="connsiteX2" fmla="*/ 3096344 w 4176464"/>
                <a:gd name="connsiteY2" fmla="*/ 0 h 3600400"/>
                <a:gd name="connsiteX0" fmla="*/ 0 w 3096344"/>
                <a:gd name="connsiteY0" fmla="*/ 1800200 h 3384376"/>
                <a:gd name="connsiteX1" fmla="*/ 2664296 w 3096344"/>
                <a:gd name="connsiteY1" fmla="*/ 3384376 h 3384376"/>
                <a:gd name="connsiteX2" fmla="*/ 3096344 w 3096344"/>
                <a:gd name="connsiteY2" fmla="*/ 0 h 3384376"/>
              </a:gdLst>
              <a:ahLst/>
              <a:cxnLst>
                <a:cxn ang="0">
                  <a:pos x="connsiteX0" y="connsiteY0"/>
                </a:cxn>
                <a:cxn ang="0">
                  <a:pos x="connsiteX1" y="connsiteY1"/>
                </a:cxn>
                <a:cxn ang="0">
                  <a:pos x="connsiteX2" y="connsiteY2"/>
                </a:cxn>
              </a:cxnLst>
              <a:rect l="l" t="t" r="r" b="b"/>
              <a:pathLst>
                <a:path w="3096344" h="3384376">
                  <a:moveTo>
                    <a:pt x="0" y="1800200"/>
                  </a:moveTo>
                  <a:lnTo>
                    <a:pt x="2664296" y="3384376"/>
                  </a:lnTo>
                  <a:lnTo>
                    <a:pt x="3096344" y="0"/>
                  </a:lnTo>
                </a:path>
              </a:pathLst>
            </a:custGeom>
            <a:ln w="38100">
              <a:solidFill>
                <a:srgbClr val="FFCC00"/>
              </a:solidFill>
              <a:headEnd type="triangle" w="med" len="med"/>
              <a:tailEnd type="triangle" w="med" len="med"/>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smtClean="0"/>
              <a:t>Path integral</a:t>
            </a:r>
            <a:r>
              <a:rPr lang="cs-CZ" dirty="0" smtClean="0"/>
              <a:t/>
            </a:r>
            <a:br>
              <a:rPr lang="cs-CZ" dirty="0" smtClean="0"/>
            </a:br>
            <a:endParaRPr lang="cs-CZ" dirty="0"/>
          </a:p>
        </p:txBody>
      </p:sp>
      <p:grpSp>
        <p:nvGrpSpPr>
          <p:cNvPr id="57" name="Skupina 56"/>
          <p:cNvGrpSpPr/>
          <p:nvPr/>
        </p:nvGrpSpPr>
        <p:grpSpPr>
          <a:xfrm>
            <a:off x="2804978" y="2281895"/>
            <a:ext cx="3534044" cy="2227225"/>
            <a:chOff x="677916" y="1700808"/>
            <a:chExt cx="3534044" cy="2227225"/>
          </a:xfrm>
        </p:grpSpPr>
        <p:sp>
          <p:nvSpPr>
            <p:cNvPr id="10" name="Obdélník 9"/>
            <p:cNvSpPr/>
            <p:nvPr/>
          </p:nvSpPr>
          <p:spPr>
            <a:xfrm>
              <a:off x="971600" y="1700808"/>
              <a:ext cx="3240360" cy="864096"/>
            </a:xfrm>
            <a:prstGeom prst="rect">
              <a:avLst/>
            </a:prstGeom>
            <a:no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7828" name="Object 4"/>
            <p:cNvGraphicFramePr>
              <a:graphicFrameLocks noChangeAspect="1"/>
            </p:cNvGraphicFramePr>
            <p:nvPr/>
          </p:nvGraphicFramePr>
          <p:xfrm>
            <a:off x="1043608" y="1772816"/>
            <a:ext cx="3081338" cy="730250"/>
          </p:xfrm>
          <a:graphic>
            <a:graphicData uri="http://schemas.openxmlformats.org/presentationml/2006/ole">
              <mc:AlternateContent xmlns:mc="http://schemas.openxmlformats.org/markup-compatibility/2006">
                <mc:Choice xmlns:v="urn:schemas-microsoft-com:vml" Requires="v">
                  <p:oleObj spid="_x0000_s157816" name="Rovnice" r:id="rId4" imgW="1206500" imgH="292100" progId="Equation.3">
                    <p:embed/>
                  </p:oleObj>
                </mc:Choice>
                <mc:Fallback>
                  <p:oleObj name="Rovnice" r:id="rId4" imgW="1206500" imgH="292100" progId="Equation.3">
                    <p:embed/>
                    <p:pic>
                      <p:nvPicPr>
                        <p:cNvPr id="0" name="Picture 3"/>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1043608" y="1772816"/>
                          <a:ext cx="3081338" cy="73025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cxnSp>
          <p:nvCxnSpPr>
            <p:cNvPr id="14" name="Přímá spojovací čára 13"/>
            <p:cNvCxnSpPr/>
            <p:nvPr/>
          </p:nvCxnSpPr>
          <p:spPr>
            <a:xfrm>
              <a:off x="1043608" y="2420888"/>
              <a:ext cx="36004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ovéPole 14"/>
            <p:cNvSpPr txBox="1"/>
            <p:nvPr/>
          </p:nvSpPr>
          <p:spPr>
            <a:xfrm rot="18481350">
              <a:off x="223625" y="2843669"/>
              <a:ext cx="1277914" cy="369332"/>
            </a:xfrm>
            <a:prstGeom prst="rect">
              <a:avLst/>
            </a:prstGeom>
            <a:noFill/>
          </p:spPr>
          <p:txBody>
            <a:bodyPr wrap="none" rtlCol="0">
              <a:spAutoFit/>
            </a:bodyPr>
            <a:lstStyle/>
            <a:p>
              <a:r>
                <a:rPr lang="en-US" dirty="0" smtClean="0">
                  <a:solidFill>
                    <a:schemeClr val="accent1"/>
                  </a:solidFill>
                  <a:latin typeface="+mn-lt"/>
                </a:rPr>
                <a:t>pixel value</a:t>
              </a:r>
              <a:endParaRPr lang="cs-CZ" dirty="0" smtClean="0">
                <a:solidFill>
                  <a:schemeClr val="accent1"/>
                </a:solidFill>
                <a:latin typeface="+mn-lt"/>
              </a:endParaRPr>
            </a:p>
          </p:txBody>
        </p:sp>
        <p:cxnSp>
          <p:nvCxnSpPr>
            <p:cNvPr id="16" name="Přímá spojovací čára 15"/>
            <p:cNvCxnSpPr/>
            <p:nvPr/>
          </p:nvCxnSpPr>
          <p:spPr>
            <a:xfrm>
              <a:off x="1779056" y="2492896"/>
              <a:ext cx="3600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Přímá spojovací čára 19"/>
            <p:cNvCxnSpPr/>
            <p:nvPr/>
          </p:nvCxnSpPr>
          <p:spPr>
            <a:xfrm>
              <a:off x="2195736" y="2420888"/>
              <a:ext cx="792088"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2" name="TextovéPole 21"/>
            <p:cNvSpPr txBox="1"/>
            <p:nvPr/>
          </p:nvSpPr>
          <p:spPr>
            <a:xfrm rot="18481350">
              <a:off x="1131120" y="2793458"/>
              <a:ext cx="1051891" cy="369332"/>
            </a:xfrm>
            <a:prstGeom prst="rect">
              <a:avLst/>
            </a:prstGeom>
            <a:noFill/>
          </p:spPr>
          <p:txBody>
            <a:bodyPr wrap="none" rtlCol="0">
              <a:spAutoFit/>
            </a:bodyPr>
            <a:lstStyle/>
            <a:p>
              <a:r>
                <a:rPr lang="en-US" dirty="0" smtClean="0">
                  <a:solidFill>
                    <a:schemeClr val="accent2"/>
                  </a:solidFill>
                  <a:latin typeface="+mn-lt"/>
                </a:rPr>
                <a:t>all paths</a:t>
              </a:r>
              <a:endParaRPr lang="cs-CZ" dirty="0" smtClean="0">
                <a:solidFill>
                  <a:schemeClr val="accent2"/>
                </a:solidFill>
                <a:latin typeface="+mn-lt"/>
              </a:endParaRPr>
            </a:p>
          </p:txBody>
        </p:sp>
        <p:sp>
          <p:nvSpPr>
            <p:cNvPr id="23" name="TextovéPole 22"/>
            <p:cNvSpPr txBox="1"/>
            <p:nvPr/>
          </p:nvSpPr>
          <p:spPr>
            <a:xfrm rot="18481350">
              <a:off x="1584858" y="2851295"/>
              <a:ext cx="1507144" cy="646331"/>
            </a:xfrm>
            <a:prstGeom prst="rect">
              <a:avLst/>
            </a:prstGeom>
            <a:noFill/>
          </p:spPr>
          <p:txBody>
            <a:bodyPr wrap="none" rtlCol="0">
              <a:spAutoFit/>
            </a:bodyPr>
            <a:lstStyle/>
            <a:p>
              <a:pPr algn="r"/>
              <a:r>
                <a:rPr lang="en-US" dirty="0" smtClean="0">
                  <a:solidFill>
                    <a:schemeClr val="accent1"/>
                  </a:solidFill>
                  <a:latin typeface="+mn-lt"/>
                </a:rPr>
                <a:t>contribution</a:t>
              </a:r>
              <a:br>
                <a:rPr lang="en-US" dirty="0" smtClean="0">
                  <a:solidFill>
                    <a:schemeClr val="accent1"/>
                  </a:solidFill>
                  <a:latin typeface="+mn-lt"/>
                </a:rPr>
              </a:br>
              <a:r>
                <a:rPr lang="en-US" dirty="0" smtClean="0">
                  <a:solidFill>
                    <a:schemeClr val="accent1"/>
                  </a:solidFill>
                  <a:latin typeface="+mn-lt"/>
                </a:rPr>
                <a:t>function</a:t>
              </a:r>
              <a:endParaRPr lang="cs-CZ" dirty="0" smtClean="0">
                <a:solidFill>
                  <a:schemeClr val="accent1"/>
                </a:solidFill>
                <a:latin typeface="+mn-lt"/>
              </a:endParaRPr>
            </a:p>
          </p:txBody>
        </p:sp>
      </p:grpSp>
      <p:sp>
        <p:nvSpPr>
          <p:cNvPr id="13" name="Zástupný symbol pro číslo snímku 12"/>
          <p:cNvSpPr>
            <a:spLocks noGrp="1"/>
          </p:cNvSpPr>
          <p:nvPr>
            <p:ph type="sldNum" sz="quarter" idx="12"/>
          </p:nvPr>
        </p:nvSpPr>
        <p:spPr/>
        <p:txBody>
          <a:bodyPr/>
          <a:lstStyle/>
          <a:p>
            <a:pPr>
              <a:defRPr/>
            </a:pPr>
            <a:fld id="{81494967-73EE-4A75-A827-47B02327E019}" type="slidenum">
              <a:rPr lang="en-US" altLang="en-US" smtClean="0"/>
              <a:pPr>
                <a:defRPr/>
              </a:pPr>
              <a:t>9</a:t>
            </a:fld>
            <a:endParaRPr lang="en-US" altLang="en-US"/>
          </a:p>
        </p:txBody>
      </p:sp>
      <p:sp>
        <p:nvSpPr>
          <p:cNvPr id="19" name="Zástupný symbol pro zápatí 18"/>
          <p:cNvSpPr>
            <a:spLocks noGrp="1"/>
          </p:cNvSpPr>
          <p:nvPr>
            <p:ph type="ftr" sz="quarter" idx="11"/>
          </p:nvPr>
        </p:nvSpPr>
        <p:spPr/>
        <p:txBody>
          <a:bodyPr/>
          <a:lstStyle/>
          <a:p>
            <a:pPr>
              <a:defRPr/>
            </a:pPr>
            <a:r>
              <a:rPr lang="en-US" altLang="en-US" smtClean="0"/>
              <a:t>Course: Recent Advances in Light Transport Simulation</a:t>
            </a:r>
            <a:br>
              <a:rPr lang="en-US" altLang="en-US" smtClean="0"/>
            </a:br>
            <a:r>
              <a:rPr lang="en-US" altLang="en-US" i="1" smtClean="0"/>
              <a:t>Jaroslav Křivánek</a:t>
            </a:r>
            <a:r>
              <a:rPr lang="en-US" altLang="en-US" b="1" smtClean="0"/>
              <a:t> </a:t>
            </a:r>
            <a:r>
              <a:rPr lang="en-US" altLang="en-US" smtClean="0"/>
              <a:t>- Path Integral Formulation of Light Transport</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ran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mn-lt"/>
          </a:defRPr>
        </a:defPPr>
      </a:lstStyle>
    </a:txDef>
  </a:objectDefaults>
  <a:extraClrSchemeLst>
    <a:extraClrScheme>
      <a:clrScheme name="Hrany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Hrany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Hrany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Hrany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Hrany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Hrany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Hrany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Hrany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Hrany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6788</TotalTime>
  <Words>4287</Words>
  <Application>Microsoft Office PowerPoint</Application>
  <PresentationFormat>Předvádění na obrazovce (4:3)</PresentationFormat>
  <Paragraphs>523</Paragraphs>
  <Slides>42</Slides>
  <Notes>42</Notes>
  <HiddenSlides>0</HiddenSlides>
  <MMClips>0</MMClips>
  <ScaleCrop>false</ScaleCrop>
  <HeadingPairs>
    <vt:vector size="6" baseType="variant">
      <vt:variant>
        <vt:lpstr>Motiv</vt:lpstr>
      </vt:variant>
      <vt:variant>
        <vt:i4>1</vt:i4>
      </vt:variant>
      <vt:variant>
        <vt:lpstr>Vložené servery OLE</vt:lpstr>
      </vt:variant>
      <vt:variant>
        <vt:i4>2</vt:i4>
      </vt:variant>
      <vt:variant>
        <vt:lpstr>Nadpisy snímků</vt:lpstr>
      </vt:variant>
      <vt:variant>
        <vt:i4>42</vt:i4>
      </vt:variant>
    </vt:vector>
  </HeadingPairs>
  <TitlesOfParts>
    <vt:vector size="45" baseType="lpstr">
      <vt:lpstr>Hrany</vt:lpstr>
      <vt:lpstr>Equation</vt:lpstr>
      <vt:lpstr>Rovnice</vt:lpstr>
      <vt:lpstr>Path Integral Formulation of Light Transport     </vt:lpstr>
      <vt:lpstr>Light transport</vt:lpstr>
      <vt:lpstr>Light transport</vt:lpstr>
      <vt:lpstr>Light transport</vt:lpstr>
      <vt:lpstr>Path integral formulation</vt:lpstr>
      <vt:lpstr>Measurement contribution function</vt:lpstr>
      <vt:lpstr>Path integral formulation</vt:lpstr>
      <vt:lpstr>Path integral formulation</vt:lpstr>
      <vt:lpstr>Path integral </vt:lpstr>
      <vt:lpstr>Rendering :   Evaluating the path integral</vt:lpstr>
      <vt:lpstr>Path integral </vt:lpstr>
      <vt:lpstr>Monte Carlo integration</vt:lpstr>
      <vt:lpstr>MC evaluation of the path integral</vt:lpstr>
      <vt:lpstr>Path sampling</vt:lpstr>
      <vt:lpstr>Path sampling</vt:lpstr>
      <vt:lpstr>Path sampling</vt:lpstr>
      <vt:lpstr>Path sampling</vt:lpstr>
      <vt:lpstr>Path sampling &amp; Path PDF</vt:lpstr>
      <vt:lpstr>Local path sampling</vt:lpstr>
      <vt:lpstr>Use of local path sampling</vt:lpstr>
      <vt:lpstr>Probability density function (PDF)</vt:lpstr>
      <vt:lpstr>Probability density function (PDF)</vt:lpstr>
      <vt:lpstr>Probability density function (PDF)</vt:lpstr>
      <vt:lpstr>Probability density function (PDF)</vt:lpstr>
      <vt:lpstr>MC evaluation of the path integral</vt:lpstr>
      <vt:lpstr>Bidirectional path TRACING</vt:lpstr>
      <vt:lpstr>Bidirectional path tracing</vt:lpstr>
      <vt:lpstr>All possible bidirectional techniques</vt:lpstr>
      <vt:lpstr>All possible bidirectional techniques</vt:lpstr>
      <vt:lpstr>Multiple Importance Sampling (MIS)</vt:lpstr>
      <vt:lpstr>Bidirectional path tracing</vt:lpstr>
      <vt:lpstr>Naive BPT implementation</vt:lpstr>
      <vt:lpstr>MIS weight calculation</vt:lpstr>
      <vt:lpstr>BPT Implementation in practice</vt:lpstr>
      <vt:lpstr>BPT Implementation in practice</vt:lpstr>
      <vt:lpstr>Results</vt:lpstr>
      <vt:lpstr>Nearly there…</vt:lpstr>
      <vt:lpstr>Summary</vt:lpstr>
      <vt:lpstr>Why is the path integral view so useful?</vt:lpstr>
      <vt:lpstr>Prezentace aplikace PowerPoint</vt:lpstr>
      <vt:lpstr>Thank you!  </vt:lpstr>
      <vt:lpstr>Acknowledgements</vt:lpstr>
    </vt:vector>
  </TitlesOfParts>
  <Company>CTU Prague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 Advances in Light Transport Simulation - Path Integral Formulation of Light Transport</dc:title>
  <dc:creator>Jaroslav Křivánek</dc:creator>
  <cp:lastModifiedBy>Jaroslav Křivánek</cp:lastModifiedBy>
  <cp:revision>3789</cp:revision>
  <dcterms:created xsi:type="dcterms:W3CDTF">2006-11-17T09:10:54Z</dcterms:created>
  <dcterms:modified xsi:type="dcterms:W3CDTF">2014-08-26T18:37:50Z</dcterms:modified>
</cp:coreProperties>
</file>