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8"/>
  </p:notesMasterIdLst>
  <p:sldIdLst>
    <p:sldId id="265" r:id="rId2"/>
    <p:sldId id="257" r:id="rId3"/>
    <p:sldId id="259" r:id="rId4"/>
    <p:sldId id="277" r:id="rId5"/>
    <p:sldId id="278" r:id="rId6"/>
    <p:sldId id="260" r:id="rId7"/>
    <p:sldId id="267" r:id="rId8"/>
    <p:sldId id="279" r:id="rId9"/>
    <p:sldId id="261" r:id="rId10"/>
    <p:sldId id="284" r:id="rId11"/>
    <p:sldId id="268" r:id="rId12"/>
    <p:sldId id="262" r:id="rId13"/>
    <p:sldId id="269" r:id="rId14"/>
    <p:sldId id="272" r:id="rId15"/>
    <p:sldId id="273" r:id="rId16"/>
    <p:sldId id="274" r:id="rId17"/>
    <p:sldId id="275" r:id="rId18"/>
    <p:sldId id="276" r:id="rId19"/>
    <p:sldId id="263" r:id="rId20"/>
    <p:sldId id="270" r:id="rId21"/>
    <p:sldId id="280" r:id="rId22"/>
    <p:sldId id="281" r:id="rId23"/>
    <p:sldId id="282" r:id="rId24"/>
    <p:sldId id="283" r:id="rId25"/>
    <p:sldId id="271" r:id="rId26"/>
    <p:sldId id="266"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72" autoAdjust="0"/>
    <p:restoredTop sz="82984" autoAdjust="0"/>
  </p:normalViewPr>
  <p:slideViewPr>
    <p:cSldViewPr>
      <p:cViewPr varScale="1">
        <p:scale>
          <a:sx n="40" d="100"/>
          <a:sy n="40" d="100"/>
        </p:scale>
        <p:origin x="-1380"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60A497E-B13B-4430-9147-878DD2B1C09E}" type="datetimeFigureOut">
              <a:rPr lang="en-US" smtClean="0"/>
              <a:pPr/>
              <a:t>9/21/2011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86FFF4B-E2E2-47A7-8C67-0A403AE2CE1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cirss.lis.uiuc.edu/index.html"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Hi! I’m Michelle</a:t>
            </a:r>
            <a:r>
              <a:rPr lang="en-US" baseline="0" dirty="0" smtClean="0"/>
              <a:t> Hudson. I’m the science and social science librarian working in the social science library for now, but I’ll be in the new Center for Science and Social Science Information when we open in January up in the Kline Biology Tower.</a:t>
            </a:r>
          </a:p>
          <a:p>
            <a:endParaRPr lang="en-US" baseline="0" dirty="0" smtClean="0"/>
          </a:p>
          <a:p>
            <a:r>
              <a:rPr lang="en-US" baseline="0" dirty="0" smtClean="0"/>
              <a:t>I started at Yale in April and I’ve been going to conferences and workshops all summer – today I’m going to talk about things I learned at the Summer Institute on Data Curation put on by UIUC’s GSLIS and the NSF-funded Princeton Research Data Lifecycle Workshop.</a:t>
            </a:r>
            <a:endParaRPr lang="en-US" dirty="0"/>
          </a:p>
        </p:txBody>
      </p:sp>
      <p:sp>
        <p:nvSpPr>
          <p:cNvPr id="4" name="Slide Number Placeholder 3"/>
          <p:cNvSpPr>
            <a:spLocks noGrp="1"/>
          </p:cNvSpPr>
          <p:nvPr>
            <p:ph type="sldNum" sz="quarter" idx="10"/>
          </p:nvPr>
        </p:nvSpPr>
        <p:spPr/>
        <p:txBody>
          <a:bodyPr/>
          <a:lstStyle/>
          <a:p>
            <a:fld id="{D86FFF4B-E2E2-47A7-8C67-0A403AE2CE19}"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 Cornell has a repository</a:t>
            </a:r>
            <a:r>
              <a:rPr lang="en-US" baseline="0" dirty="0" smtClean="0"/>
              <a:t> with a lot of great data they’re willing to share. This isn’t helpful unless we know data sets are stored there. It’s even less helpful if we can’t access them. This is true for all kinds of universities and centers all over the world.</a:t>
            </a:r>
            <a:endParaRPr lang="en-US" dirty="0"/>
          </a:p>
        </p:txBody>
      </p:sp>
      <p:sp>
        <p:nvSpPr>
          <p:cNvPr id="4" name="Slide Number Placeholder 3"/>
          <p:cNvSpPr>
            <a:spLocks noGrp="1"/>
          </p:cNvSpPr>
          <p:nvPr>
            <p:ph type="sldNum" sz="quarter" idx="10"/>
          </p:nvPr>
        </p:nvSpPr>
        <p:spPr/>
        <p:txBody>
          <a:bodyPr/>
          <a:lstStyle/>
          <a:p>
            <a:fld id="{D86FFF4B-E2E2-47A7-8C67-0A403AE2CE19}" type="slidenum">
              <a:rPr lang="en-US" smtClean="0"/>
              <a:pPr/>
              <a:t>18</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Utilizing software that tracks and records the progress of experiments and keeps data as it happens is something</a:t>
            </a:r>
            <a:r>
              <a:rPr lang="en-US" baseline="0" dirty="0" smtClean="0"/>
              <a:t> that’s gaining more popularity. Every scientist uses a notebook, and, until recently, these notebooks were paper and shelved somewhere inaccessible or forgotten once the project was done. With electronic notebooks, it’ll be easier to keep track of what’s done to the data, when, etc.</a:t>
            </a:r>
            <a:endParaRPr lang="en-US" dirty="0"/>
          </a:p>
        </p:txBody>
      </p:sp>
      <p:sp>
        <p:nvSpPr>
          <p:cNvPr id="4" name="Slide Number Placeholder 3"/>
          <p:cNvSpPr>
            <a:spLocks noGrp="1"/>
          </p:cNvSpPr>
          <p:nvPr>
            <p:ph type="sldNum" sz="quarter" idx="10"/>
          </p:nvPr>
        </p:nvSpPr>
        <p:spPr/>
        <p:txBody>
          <a:bodyPr/>
          <a:lstStyle/>
          <a:p>
            <a:fld id="{D86FFF4B-E2E2-47A7-8C67-0A403AE2CE19}" type="slidenum">
              <a:rPr lang="en-US" smtClean="0"/>
              <a:pPr/>
              <a:t>20</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Automatic metadata application came</a:t>
            </a:r>
            <a:r>
              <a:rPr lang="en-US" baseline="0" dirty="0" smtClean="0"/>
              <a:t> up as a main point during the Princeton workshop. Scientists want to advocate for instrument makers to give more robust options for creating metadata at the point of data creation/observation.</a:t>
            </a:r>
            <a:endParaRPr lang="en-US" dirty="0"/>
          </a:p>
        </p:txBody>
      </p:sp>
      <p:sp>
        <p:nvSpPr>
          <p:cNvPr id="4" name="Slide Number Placeholder 3"/>
          <p:cNvSpPr>
            <a:spLocks noGrp="1"/>
          </p:cNvSpPr>
          <p:nvPr>
            <p:ph type="sldNum" sz="quarter" idx="10"/>
          </p:nvPr>
        </p:nvSpPr>
        <p:spPr/>
        <p:txBody>
          <a:bodyPr/>
          <a:lstStyle/>
          <a:p>
            <a:fld id="{D86FFF4B-E2E2-47A7-8C67-0A403AE2CE19}" type="slidenum">
              <a:rPr lang="en-US" smtClean="0"/>
              <a:pPr/>
              <a:t>21</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If we start early in the workflow, it’s</a:t>
            </a:r>
            <a:r>
              <a:rPr lang="en-US" baseline="0" dirty="0" smtClean="0"/>
              <a:t> easier to get usable data we can decide to select and keep with less work down the line. If data is taken care of early with the aim of keeping it safe for a long time, it would require less work on the part of the curators.</a:t>
            </a:r>
            <a:endParaRPr lang="en-US" dirty="0"/>
          </a:p>
        </p:txBody>
      </p:sp>
      <p:sp>
        <p:nvSpPr>
          <p:cNvPr id="4" name="Slide Number Placeholder 3"/>
          <p:cNvSpPr>
            <a:spLocks noGrp="1"/>
          </p:cNvSpPr>
          <p:nvPr>
            <p:ph type="sldNum" sz="quarter" idx="10"/>
          </p:nvPr>
        </p:nvSpPr>
        <p:spPr/>
        <p:txBody>
          <a:bodyPr/>
          <a:lstStyle/>
          <a:p>
            <a:fld id="{D86FFF4B-E2E2-47A7-8C67-0A403AE2CE19}" type="slidenum">
              <a:rPr lang="en-US" smtClean="0"/>
              <a:pPr/>
              <a:t>22</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Some institutions</a:t>
            </a:r>
            <a:r>
              <a:rPr lang="en-US" baseline="0" dirty="0" smtClean="0"/>
              <a:t> are beginning to educate grad students on good data management techniques. Simple data or file management isn’t often taught as part of a research methods scope, so students have been welcoming this information, and see librarians as experts on this kind of thing. </a:t>
            </a:r>
            <a:endParaRPr lang="en-US" dirty="0"/>
          </a:p>
        </p:txBody>
      </p:sp>
      <p:sp>
        <p:nvSpPr>
          <p:cNvPr id="4" name="Slide Number Placeholder 3"/>
          <p:cNvSpPr>
            <a:spLocks noGrp="1"/>
          </p:cNvSpPr>
          <p:nvPr>
            <p:ph type="sldNum" sz="quarter" idx="10"/>
          </p:nvPr>
        </p:nvSpPr>
        <p:spPr/>
        <p:txBody>
          <a:bodyPr/>
          <a:lstStyle/>
          <a:p>
            <a:fld id="{D86FFF4B-E2E2-47A7-8C67-0A403AE2CE19}" type="slidenum">
              <a:rPr lang="en-US" smtClean="0"/>
              <a:pPr/>
              <a:t>23</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DataONE</a:t>
            </a:r>
            <a:r>
              <a:rPr lang="en-US" dirty="0" smtClean="0"/>
              <a:t> and the Data Conservancy are two NSF-funded projects with important</a:t>
            </a:r>
            <a:r>
              <a:rPr lang="en-US" baseline="0" dirty="0" smtClean="0"/>
              <a:t> goals for nation-wide </a:t>
            </a:r>
            <a:r>
              <a:rPr lang="en-US" baseline="0" dirty="0" err="1" smtClean="0"/>
              <a:t>cyberinfrastructure</a:t>
            </a:r>
            <a:r>
              <a:rPr lang="en-US" baseline="0" dirty="0" smtClean="0"/>
              <a:t> and research data storage. </a:t>
            </a:r>
            <a:r>
              <a:rPr lang="en-US" baseline="0" dirty="0" err="1" smtClean="0"/>
              <a:t>DataONE</a:t>
            </a:r>
            <a:r>
              <a:rPr lang="en-US" baseline="0" dirty="0" smtClean="0"/>
              <a:t> intends to connect “nodes” of research institutions to make the data they share widely available. They also have a mission to educate students, librarians, and researchers on data management best practices. The Data Conservancy is a model for a large-scale repository for research data. Instances will start rolling out as early as next year and it’ll be interesting to see how it develops and if it’s viable. You can read a lot more about it on their website, which is on your handout. </a:t>
            </a:r>
            <a:endParaRPr lang="en-US" dirty="0"/>
          </a:p>
        </p:txBody>
      </p:sp>
      <p:sp>
        <p:nvSpPr>
          <p:cNvPr id="4" name="Slide Number Placeholder 3"/>
          <p:cNvSpPr>
            <a:spLocks noGrp="1"/>
          </p:cNvSpPr>
          <p:nvPr>
            <p:ph type="sldNum" sz="quarter" idx="10"/>
          </p:nvPr>
        </p:nvSpPr>
        <p:spPr/>
        <p:txBody>
          <a:bodyPr/>
          <a:lstStyle/>
          <a:p>
            <a:fld id="{D86FFF4B-E2E2-47A7-8C67-0A403AE2CE19}" type="slidenum">
              <a:rPr lang="en-US" smtClean="0"/>
              <a:pPr/>
              <a:t>24</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Feel free to talk to me about anything else</a:t>
            </a:r>
            <a:r>
              <a:rPr lang="en-US" baseline="0" dirty="0" smtClean="0"/>
              <a:t> related to data as well. Obviously not much time to cover it all today, but let’s meet and chat! Also refer to the handout for good resources on learning more.</a:t>
            </a:r>
            <a:endParaRPr lang="en-US" dirty="0"/>
          </a:p>
        </p:txBody>
      </p:sp>
      <p:sp>
        <p:nvSpPr>
          <p:cNvPr id="4" name="Slide Number Placeholder 3"/>
          <p:cNvSpPr>
            <a:spLocks noGrp="1"/>
          </p:cNvSpPr>
          <p:nvPr>
            <p:ph type="sldNum" sz="quarter" idx="10"/>
          </p:nvPr>
        </p:nvSpPr>
        <p:spPr/>
        <p:txBody>
          <a:bodyPr/>
          <a:lstStyle/>
          <a:p>
            <a:fld id="{D86FFF4B-E2E2-47A7-8C67-0A403AE2CE19}" type="slidenum">
              <a:rPr lang="en-US" smtClean="0"/>
              <a:pPr/>
              <a:t>25</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86FFF4B-E2E2-47A7-8C67-0A403AE2CE19}"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Director of </a:t>
            </a:r>
            <a:r>
              <a:rPr lang="en-US" b="1" dirty="0" smtClean="0">
                <a:hlinkClick r:id="rId3"/>
              </a:rPr>
              <a:t>CIRSS</a:t>
            </a:r>
            <a:r>
              <a:rPr lang="en-US" b="1" dirty="0" smtClean="0"/>
              <a:t> -- Center for Informatics Research in Science &amp; Scholarship</a:t>
            </a:r>
            <a:endParaRPr lang="en-US" b="1" dirty="0"/>
          </a:p>
        </p:txBody>
      </p:sp>
      <p:sp>
        <p:nvSpPr>
          <p:cNvPr id="4" name="Slide Number Placeholder 3"/>
          <p:cNvSpPr>
            <a:spLocks noGrp="1"/>
          </p:cNvSpPr>
          <p:nvPr>
            <p:ph type="sldNum" sz="quarter" idx="10"/>
          </p:nvPr>
        </p:nvSpPr>
        <p:spPr/>
        <p:txBody>
          <a:bodyPr/>
          <a:lstStyle/>
          <a:p>
            <a:fld id="{D86FFF4B-E2E2-47A7-8C67-0A403AE2CE19}" type="slidenum">
              <a:rPr lang="en-US" smtClean="0"/>
              <a:pPr/>
              <a:t>7</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As well as many other things – too many to list. </a:t>
            </a:r>
            <a:endParaRPr lang="en-US" dirty="0"/>
          </a:p>
        </p:txBody>
      </p:sp>
      <p:sp>
        <p:nvSpPr>
          <p:cNvPr id="4" name="Slide Number Placeholder 3"/>
          <p:cNvSpPr>
            <a:spLocks noGrp="1"/>
          </p:cNvSpPr>
          <p:nvPr>
            <p:ph type="sldNum" sz="quarter" idx="10"/>
          </p:nvPr>
        </p:nvSpPr>
        <p:spPr/>
        <p:txBody>
          <a:bodyPr/>
          <a:lstStyle/>
          <a:p>
            <a:fld id="{D86FFF4B-E2E2-47A7-8C67-0A403AE2CE19}" type="slidenum">
              <a:rPr lang="en-US" smtClean="0"/>
              <a:pPr/>
              <a:t>8</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 standards for storage or metadata either</a:t>
            </a:r>
            <a:r>
              <a:rPr lang="en-US" baseline="0" dirty="0" smtClean="0"/>
              <a:t> within or across disciplines in many cases. </a:t>
            </a:r>
            <a:endParaRPr lang="en-US" dirty="0"/>
          </a:p>
        </p:txBody>
      </p:sp>
      <p:sp>
        <p:nvSpPr>
          <p:cNvPr id="4" name="Slide Number Placeholder 3"/>
          <p:cNvSpPr>
            <a:spLocks noGrp="1"/>
          </p:cNvSpPr>
          <p:nvPr>
            <p:ph type="sldNum" sz="quarter" idx="10"/>
          </p:nvPr>
        </p:nvSpPr>
        <p:spPr/>
        <p:txBody>
          <a:bodyPr/>
          <a:lstStyle/>
          <a:p>
            <a:fld id="{D86FFF4B-E2E2-47A7-8C67-0A403AE2CE19}" type="slidenum">
              <a:rPr lang="en-US" smtClean="0"/>
              <a:pPr/>
              <a:t>13</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Poor</a:t>
            </a:r>
            <a:r>
              <a:rPr lang="en-US" baseline="0" dirty="0" smtClean="0"/>
              <a:t> interoperability makes it difficult to maintain or convert data to appropriate formats – open source software and standards are lacking.</a:t>
            </a:r>
            <a:endParaRPr lang="en-US" dirty="0"/>
          </a:p>
        </p:txBody>
      </p:sp>
      <p:sp>
        <p:nvSpPr>
          <p:cNvPr id="4" name="Slide Number Placeholder 3"/>
          <p:cNvSpPr>
            <a:spLocks noGrp="1"/>
          </p:cNvSpPr>
          <p:nvPr>
            <p:ph type="sldNum" sz="quarter" idx="10"/>
          </p:nvPr>
        </p:nvSpPr>
        <p:spPr/>
        <p:txBody>
          <a:bodyPr/>
          <a:lstStyle/>
          <a:p>
            <a:fld id="{D86FFF4B-E2E2-47A7-8C67-0A403AE2CE19}" type="slidenum">
              <a:rPr lang="en-US" smtClean="0"/>
              <a:pPr/>
              <a:t>14</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Even simple ones to standardize the outcomes of experiments – people don’t talk about things the same way.</a:t>
            </a:r>
            <a:endParaRPr lang="en-US" dirty="0"/>
          </a:p>
        </p:txBody>
      </p:sp>
      <p:sp>
        <p:nvSpPr>
          <p:cNvPr id="4" name="Slide Number Placeholder 3"/>
          <p:cNvSpPr>
            <a:spLocks noGrp="1"/>
          </p:cNvSpPr>
          <p:nvPr>
            <p:ph type="sldNum" sz="quarter" idx="10"/>
          </p:nvPr>
        </p:nvSpPr>
        <p:spPr/>
        <p:txBody>
          <a:bodyPr/>
          <a:lstStyle/>
          <a:p>
            <a:fld id="{D86FFF4B-E2E2-47A7-8C67-0A403AE2CE19}" type="slidenum">
              <a:rPr lang="en-US" smtClean="0"/>
              <a:pPr/>
              <a:t>15</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Some</a:t>
            </a:r>
            <a:r>
              <a:rPr lang="en-US" baseline="0" dirty="0" smtClean="0"/>
              <a:t> data are cheaper to generate than to store. That’s not to say they’re cheap to generate – it’s just that adequate backed-up storage is still unreasonably expensive for most research enterprises. </a:t>
            </a:r>
            <a:endParaRPr lang="en-US" dirty="0"/>
          </a:p>
        </p:txBody>
      </p:sp>
      <p:sp>
        <p:nvSpPr>
          <p:cNvPr id="4" name="Slide Number Placeholder 3"/>
          <p:cNvSpPr>
            <a:spLocks noGrp="1"/>
          </p:cNvSpPr>
          <p:nvPr>
            <p:ph type="sldNum" sz="quarter" idx="10"/>
          </p:nvPr>
        </p:nvSpPr>
        <p:spPr/>
        <p:txBody>
          <a:bodyPr/>
          <a:lstStyle/>
          <a:p>
            <a:fld id="{D86FFF4B-E2E2-47A7-8C67-0A403AE2CE19}" type="slidenum">
              <a:rPr lang="en-US" smtClean="0"/>
              <a:pPr/>
              <a:t>16</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Domain of stewardship/responsibility - whose job is it to keep university assets for thirty, forty years or more? liaison models and services to researchers. Who can give this authority and who is willing to fill the gap? As</a:t>
            </a:r>
            <a:r>
              <a:rPr lang="en-US" baseline="0" dirty="0" smtClean="0"/>
              <a:t> a discipline, we</a:t>
            </a:r>
            <a:r>
              <a:rPr lang="en-US" dirty="0" smtClean="0"/>
              <a:t> don’t have liaison models in place. Is it the library? Is it </a:t>
            </a:r>
            <a:r>
              <a:rPr lang="en-US" dirty="0" err="1" smtClean="0"/>
              <a:t>IT</a:t>
            </a:r>
            <a:r>
              <a:rPr lang="en-US" dirty="0" smtClean="0"/>
              <a:t>?</a:t>
            </a:r>
            <a:endParaRPr lang="en-US" dirty="0"/>
          </a:p>
        </p:txBody>
      </p:sp>
      <p:sp>
        <p:nvSpPr>
          <p:cNvPr id="4" name="Slide Number Placeholder 3"/>
          <p:cNvSpPr>
            <a:spLocks noGrp="1"/>
          </p:cNvSpPr>
          <p:nvPr>
            <p:ph type="sldNum" sz="quarter" idx="10"/>
          </p:nvPr>
        </p:nvSpPr>
        <p:spPr/>
        <p:txBody>
          <a:bodyPr/>
          <a:lstStyle/>
          <a:p>
            <a:fld id="{D86FFF4B-E2E2-47A7-8C67-0A403AE2CE19}" type="slidenum">
              <a:rPr lang="en-US" smtClean="0"/>
              <a:pPr/>
              <a:t>17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03A744B-9766-44B6-8222-32E518C86F35}" type="datetimeFigureOut">
              <a:rPr lang="en-US" smtClean="0"/>
              <a:pPr/>
              <a:t>9/21/2011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36674F-EA59-4391-8917-BFBF0E3AA35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03A744B-9766-44B6-8222-32E518C86F35}" type="datetimeFigureOut">
              <a:rPr lang="en-US" smtClean="0"/>
              <a:pPr/>
              <a:t>9/21/2011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36674F-EA59-4391-8917-BFBF0E3AA35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03A744B-9766-44B6-8222-32E518C86F35}" type="datetimeFigureOut">
              <a:rPr lang="en-US" smtClean="0"/>
              <a:pPr/>
              <a:t>9/21/2011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36674F-EA59-4391-8917-BFBF0E3AA35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03A744B-9766-44B6-8222-32E518C86F35}" type="datetimeFigureOut">
              <a:rPr lang="en-US" smtClean="0"/>
              <a:pPr/>
              <a:t>9/21/2011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36674F-EA59-4391-8917-BFBF0E3AA35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3A744B-9766-44B6-8222-32E518C86F35}" type="datetimeFigureOut">
              <a:rPr lang="en-US" smtClean="0"/>
              <a:pPr/>
              <a:t>9/21/2011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36674F-EA59-4391-8917-BFBF0E3AA35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03A744B-9766-44B6-8222-32E518C86F35}" type="datetimeFigureOut">
              <a:rPr lang="en-US" smtClean="0"/>
              <a:pPr/>
              <a:t>9/21/2011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36674F-EA59-4391-8917-BFBF0E3AA35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1"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03A744B-9766-44B6-8222-32E518C86F35}" type="datetimeFigureOut">
              <a:rPr lang="en-US" smtClean="0"/>
              <a:pPr/>
              <a:t>9/21/2011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036674F-EA59-4391-8917-BFBF0E3AA35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03A744B-9766-44B6-8222-32E518C86F35}" type="datetimeFigureOut">
              <a:rPr lang="en-US" smtClean="0"/>
              <a:pPr/>
              <a:t>9/21/2011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036674F-EA59-4391-8917-BFBF0E3AA35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3A744B-9766-44B6-8222-32E518C86F35}" type="datetimeFigureOut">
              <a:rPr lang="en-US" smtClean="0"/>
              <a:pPr/>
              <a:t>9/21/2011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036674F-EA59-4391-8917-BFBF0E3AA35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1"/>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1"/>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03A744B-9766-44B6-8222-32E518C86F35}" type="datetimeFigureOut">
              <a:rPr lang="en-US" smtClean="0"/>
              <a:pPr/>
              <a:t>9/21/2011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36674F-EA59-4391-8917-BFBF0E3AA35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03A744B-9766-44B6-8222-32E518C86F35}" type="datetimeFigureOut">
              <a:rPr lang="en-US" smtClean="0"/>
              <a:pPr/>
              <a:t>9/21/2011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36674F-EA59-4391-8917-BFBF0E3AA35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3A744B-9766-44B6-8222-32E518C86F35}" type="datetimeFigureOut">
              <a:rPr lang="en-US" smtClean="0"/>
              <a:pPr/>
              <a:t>9/21/2011</a:t>
            </a:fld>
            <a:endParaRPr lang="en-US"/>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36674F-EA59-4391-8917-BFBF0E3AA35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smtClean="0"/>
              <a:t>Data curation issues</a:t>
            </a:r>
            <a:endParaRPr lang="en-US" dirty="0"/>
          </a:p>
        </p:txBody>
      </p:sp>
      <p:sp>
        <p:nvSpPr>
          <p:cNvPr id="3" name="Text Placeholder 2"/>
          <p:cNvSpPr>
            <a:spLocks noGrp="1"/>
          </p:cNvSpPr>
          <p:nvPr>
            <p:ph type="body" idx="1"/>
          </p:nvPr>
        </p:nvSpPr>
        <p:spPr/>
        <p:txBody>
          <a:bodyPr/>
          <a:lstStyle/>
          <a:p>
            <a:r>
              <a:rPr lang="en-US" dirty="0" smtClean="0"/>
              <a:t>Michelle Hudson</a:t>
            </a:r>
          </a:p>
          <a:p>
            <a:r>
              <a:rPr lang="en-US" dirty="0" smtClean="0"/>
              <a:t>SCOPA Forum</a:t>
            </a:r>
          </a:p>
          <a:p>
            <a:r>
              <a:rPr lang="en-US" dirty="0" smtClean="0"/>
              <a:t>9.21.11</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smtClean="0"/>
              <a:t>Why is data curation important for us?</a:t>
            </a:r>
            <a:endParaRPr lang="en-US" dirty="0"/>
          </a:p>
        </p:txBody>
      </p:sp>
      <p:sp>
        <p:nvSpPr>
          <p:cNvPr id="3" name="Text Placeholder 2"/>
          <p:cNvSpPr>
            <a:spLocks noGrp="1"/>
          </p:cNvSpPr>
          <p:nvPr>
            <p:ph type="body" idx="1"/>
          </p:nvPr>
        </p:nvSpPr>
        <p:spPr>
          <a:xfrm>
            <a:off x="722313" y="1524000"/>
            <a:ext cx="7772400" cy="2882901"/>
          </a:xfrm>
        </p:spPr>
        <p:txBody>
          <a:bodyPr/>
          <a:lstStyle/>
          <a:p>
            <a:r>
              <a:rPr lang="en-US" dirty="0" smtClean="0">
                <a:solidFill>
                  <a:schemeClr val="tx1"/>
                </a:solidFill>
              </a:rPr>
              <a:t>According to Paul F. </a:t>
            </a:r>
            <a:r>
              <a:rPr lang="en-US" dirty="0" err="1" smtClean="0">
                <a:solidFill>
                  <a:schemeClr val="tx1"/>
                </a:solidFill>
              </a:rPr>
              <a:t>Uhlir</a:t>
            </a:r>
            <a:r>
              <a:rPr lang="en-US" dirty="0" smtClean="0">
                <a:solidFill>
                  <a:schemeClr val="tx1"/>
                </a:solidFill>
              </a:rPr>
              <a:t>, Director of the Board on Research Data and Information, researchers are “contributing to a networked information enterprise where data are a fundamental infrastructural component of the modern research system.”</a:t>
            </a:r>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smtClean="0"/>
              <a:t>Why is data curation important for us?</a:t>
            </a:r>
            <a:endParaRPr lang="en-US" dirty="0"/>
          </a:p>
        </p:txBody>
      </p:sp>
      <p:sp>
        <p:nvSpPr>
          <p:cNvPr id="3" name="Text Placeholder 2"/>
          <p:cNvSpPr>
            <a:spLocks noGrp="1"/>
          </p:cNvSpPr>
          <p:nvPr>
            <p:ph type="body" idx="1"/>
          </p:nvPr>
        </p:nvSpPr>
        <p:spPr>
          <a:xfrm>
            <a:off x="722313" y="1524000"/>
            <a:ext cx="7772400" cy="2882901"/>
          </a:xfrm>
        </p:spPr>
        <p:txBody>
          <a:bodyPr/>
          <a:lstStyle/>
          <a:p>
            <a:r>
              <a:rPr lang="en-US" dirty="0" smtClean="0"/>
              <a:t>According to Paul F. </a:t>
            </a:r>
            <a:r>
              <a:rPr lang="en-US" dirty="0" err="1" smtClean="0"/>
              <a:t>Uhlir</a:t>
            </a:r>
            <a:r>
              <a:rPr lang="en-US" dirty="0" smtClean="0"/>
              <a:t>, Director of the Board on Research Data and Information, researchers are “contributing to a networked information enterprise where data are a fundamental infrastructural component of the modern research system.”</a:t>
            </a:r>
          </a:p>
          <a:p>
            <a:endParaRPr lang="en-US" dirty="0" smtClean="0"/>
          </a:p>
          <a:p>
            <a:r>
              <a:rPr lang="en-US" dirty="0" smtClean="0">
                <a:solidFill>
                  <a:schemeClr val="tx1"/>
                </a:solidFill>
              </a:rPr>
              <a:t>Increasingly, data itself is a product and record of scholarship.</a:t>
            </a:r>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smtClean="0"/>
              <a:t>Some Problems that make curation difficult.</a:t>
            </a:r>
            <a:endParaRPr lang="en-US" dirty="0"/>
          </a:p>
        </p:txBody>
      </p:sp>
      <p:sp>
        <p:nvSpPr>
          <p:cNvPr id="3" name="Text Placeholder 2"/>
          <p:cNvSpPr>
            <a:spLocks noGrp="1"/>
          </p:cNvSpPr>
          <p:nvPr>
            <p:ph type="body" idx="1"/>
          </p:nvPr>
        </p:nvSpPr>
        <p:spPr>
          <a:xfrm>
            <a:off x="722313" y="381000"/>
            <a:ext cx="7772400" cy="4025901"/>
          </a:xfrm>
        </p:spPr>
        <p:txBody>
          <a:bodyPr>
            <a:normAutofit/>
          </a:bodyPr>
          <a:lstStyle/>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smtClean="0"/>
              <a:t>Some Problems that make curation difficult.</a:t>
            </a:r>
            <a:endParaRPr lang="en-US" dirty="0"/>
          </a:p>
        </p:txBody>
      </p:sp>
      <p:sp>
        <p:nvSpPr>
          <p:cNvPr id="3" name="Text Placeholder 2"/>
          <p:cNvSpPr>
            <a:spLocks noGrp="1"/>
          </p:cNvSpPr>
          <p:nvPr>
            <p:ph type="body" idx="1"/>
          </p:nvPr>
        </p:nvSpPr>
        <p:spPr>
          <a:xfrm>
            <a:off x="722313" y="381000"/>
            <a:ext cx="7772400" cy="4025901"/>
          </a:xfrm>
        </p:spPr>
        <p:txBody>
          <a:bodyPr>
            <a:normAutofit/>
          </a:bodyPr>
          <a:lstStyle/>
          <a:p>
            <a:r>
              <a:rPr lang="en-US" dirty="0" smtClean="0">
                <a:solidFill>
                  <a:schemeClr val="tx1"/>
                </a:solidFill>
              </a:rPr>
              <a:t>No standards.</a:t>
            </a:r>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smtClean="0"/>
              <a:t>Some Problems that make curation difficult.</a:t>
            </a:r>
            <a:endParaRPr lang="en-US" dirty="0"/>
          </a:p>
        </p:txBody>
      </p:sp>
      <p:sp>
        <p:nvSpPr>
          <p:cNvPr id="3" name="Text Placeholder 2"/>
          <p:cNvSpPr>
            <a:spLocks noGrp="1"/>
          </p:cNvSpPr>
          <p:nvPr>
            <p:ph type="body" idx="1"/>
          </p:nvPr>
        </p:nvSpPr>
        <p:spPr>
          <a:xfrm>
            <a:off x="722313" y="381000"/>
            <a:ext cx="7772400" cy="4025901"/>
          </a:xfrm>
        </p:spPr>
        <p:txBody>
          <a:bodyPr>
            <a:normAutofit/>
          </a:bodyPr>
          <a:lstStyle/>
          <a:p>
            <a:r>
              <a:rPr lang="en-US" dirty="0" smtClean="0"/>
              <a:t>No standards.</a:t>
            </a:r>
          </a:p>
          <a:p>
            <a:endParaRPr lang="en-US" dirty="0"/>
          </a:p>
          <a:p>
            <a:r>
              <a:rPr lang="en-US" dirty="0" smtClean="0">
                <a:solidFill>
                  <a:schemeClr val="tx1"/>
                </a:solidFill>
              </a:rPr>
              <a:t>Lack of interoperability.</a:t>
            </a:r>
          </a:p>
          <a:p>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smtClean="0"/>
              <a:t>Some Problems that make curation difficult.</a:t>
            </a:r>
            <a:endParaRPr lang="en-US" dirty="0"/>
          </a:p>
        </p:txBody>
      </p:sp>
      <p:sp>
        <p:nvSpPr>
          <p:cNvPr id="3" name="Text Placeholder 2"/>
          <p:cNvSpPr>
            <a:spLocks noGrp="1"/>
          </p:cNvSpPr>
          <p:nvPr>
            <p:ph type="body" idx="1"/>
          </p:nvPr>
        </p:nvSpPr>
        <p:spPr>
          <a:xfrm>
            <a:off x="722313" y="381000"/>
            <a:ext cx="7772400" cy="4025901"/>
          </a:xfrm>
        </p:spPr>
        <p:txBody>
          <a:bodyPr>
            <a:normAutofit/>
          </a:bodyPr>
          <a:lstStyle/>
          <a:p>
            <a:r>
              <a:rPr lang="en-US" dirty="0" smtClean="0"/>
              <a:t>No standards.</a:t>
            </a:r>
          </a:p>
          <a:p>
            <a:endParaRPr lang="en-US" dirty="0"/>
          </a:p>
          <a:p>
            <a:r>
              <a:rPr lang="en-US" dirty="0" smtClean="0"/>
              <a:t>Lack of interoperability.</a:t>
            </a:r>
          </a:p>
          <a:p>
            <a:endParaRPr lang="en-US" dirty="0"/>
          </a:p>
          <a:p>
            <a:r>
              <a:rPr lang="en-US" dirty="0" smtClean="0">
                <a:solidFill>
                  <a:schemeClr val="tx1"/>
                </a:solidFill>
              </a:rPr>
              <a:t>Controlled vocabularies are missing.</a:t>
            </a:r>
          </a:p>
          <a:p>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smtClean="0"/>
              <a:t>Some Problems that make curation difficult.</a:t>
            </a:r>
            <a:endParaRPr lang="en-US" dirty="0"/>
          </a:p>
        </p:txBody>
      </p:sp>
      <p:sp>
        <p:nvSpPr>
          <p:cNvPr id="3" name="Text Placeholder 2"/>
          <p:cNvSpPr>
            <a:spLocks noGrp="1"/>
          </p:cNvSpPr>
          <p:nvPr>
            <p:ph type="body" idx="1"/>
          </p:nvPr>
        </p:nvSpPr>
        <p:spPr>
          <a:xfrm>
            <a:off x="722313" y="381000"/>
            <a:ext cx="7772400" cy="4025901"/>
          </a:xfrm>
        </p:spPr>
        <p:txBody>
          <a:bodyPr>
            <a:normAutofit/>
          </a:bodyPr>
          <a:lstStyle/>
          <a:p>
            <a:r>
              <a:rPr lang="en-US" dirty="0" smtClean="0"/>
              <a:t>No standards.</a:t>
            </a:r>
          </a:p>
          <a:p>
            <a:endParaRPr lang="en-US" dirty="0"/>
          </a:p>
          <a:p>
            <a:r>
              <a:rPr lang="en-US" dirty="0" smtClean="0"/>
              <a:t>Lack of interoperability.</a:t>
            </a:r>
          </a:p>
          <a:p>
            <a:endParaRPr lang="en-US" dirty="0"/>
          </a:p>
          <a:p>
            <a:r>
              <a:rPr lang="en-US" dirty="0" smtClean="0"/>
              <a:t>Controlled vocabularies are missing.</a:t>
            </a:r>
          </a:p>
          <a:p>
            <a:endParaRPr lang="en-US" dirty="0"/>
          </a:p>
          <a:p>
            <a:r>
              <a:rPr lang="en-US" dirty="0" smtClean="0">
                <a:solidFill>
                  <a:schemeClr val="tx1"/>
                </a:solidFill>
              </a:rPr>
              <a:t>Storage space is limited.</a:t>
            </a:r>
          </a:p>
          <a:p>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smtClean="0"/>
              <a:t>Some Problems that make curation difficult.</a:t>
            </a:r>
            <a:endParaRPr lang="en-US" dirty="0"/>
          </a:p>
        </p:txBody>
      </p:sp>
      <p:sp>
        <p:nvSpPr>
          <p:cNvPr id="3" name="Text Placeholder 2"/>
          <p:cNvSpPr>
            <a:spLocks noGrp="1"/>
          </p:cNvSpPr>
          <p:nvPr>
            <p:ph type="body" idx="1"/>
          </p:nvPr>
        </p:nvSpPr>
        <p:spPr>
          <a:xfrm>
            <a:off x="722313" y="381000"/>
            <a:ext cx="7772400" cy="4025901"/>
          </a:xfrm>
        </p:spPr>
        <p:txBody>
          <a:bodyPr>
            <a:normAutofit/>
          </a:bodyPr>
          <a:lstStyle/>
          <a:p>
            <a:r>
              <a:rPr lang="en-US" dirty="0" smtClean="0"/>
              <a:t>No standards.</a:t>
            </a:r>
          </a:p>
          <a:p>
            <a:endParaRPr lang="en-US" dirty="0"/>
          </a:p>
          <a:p>
            <a:r>
              <a:rPr lang="en-US" dirty="0" smtClean="0"/>
              <a:t>Lack of interoperability.</a:t>
            </a:r>
          </a:p>
          <a:p>
            <a:endParaRPr lang="en-US" dirty="0"/>
          </a:p>
          <a:p>
            <a:r>
              <a:rPr lang="en-US" dirty="0" smtClean="0"/>
              <a:t>Controlled vocabularies are missing.</a:t>
            </a:r>
          </a:p>
          <a:p>
            <a:endParaRPr lang="en-US" dirty="0"/>
          </a:p>
          <a:p>
            <a:r>
              <a:rPr lang="en-US" dirty="0" smtClean="0"/>
              <a:t>Storage space is limited.</a:t>
            </a:r>
          </a:p>
          <a:p>
            <a:endParaRPr lang="en-US" dirty="0"/>
          </a:p>
          <a:p>
            <a:r>
              <a:rPr lang="en-US" dirty="0" smtClean="0">
                <a:solidFill>
                  <a:schemeClr val="tx1"/>
                </a:solidFill>
              </a:rPr>
              <a:t>Domain of stewardship/responsibility is unclear.</a:t>
            </a:r>
          </a:p>
          <a:p>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smtClean="0"/>
              <a:t>Some Problems that make curation difficult.</a:t>
            </a:r>
            <a:endParaRPr lang="en-US" dirty="0"/>
          </a:p>
        </p:txBody>
      </p:sp>
      <p:sp>
        <p:nvSpPr>
          <p:cNvPr id="3" name="Text Placeholder 2"/>
          <p:cNvSpPr>
            <a:spLocks noGrp="1"/>
          </p:cNvSpPr>
          <p:nvPr>
            <p:ph type="body" idx="1"/>
          </p:nvPr>
        </p:nvSpPr>
        <p:spPr>
          <a:xfrm>
            <a:off x="722313" y="381000"/>
            <a:ext cx="7772400" cy="4025901"/>
          </a:xfrm>
        </p:spPr>
        <p:txBody>
          <a:bodyPr>
            <a:normAutofit lnSpcReduction="10000"/>
          </a:bodyPr>
          <a:lstStyle/>
          <a:p>
            <a:r>
              <a:rPr lang="en-US" dirty="0" smtClean="0"/>
              <a:t>No standards.</a:t>
            </a:r>
          </a:p>
          <a:p>
            <a:endParaRPr lang="en-US" dirty="0"/>
          </a:p>
          <a:p>
            <a:r>
              <a:rPr lang="en-US" dirty="0" smtClean="0"/>
              <a:t>Lack of interoperability.</a:t>
            </a:r>
          </a:p>
          <a:p>
            <a:endParaRPr lang="en-US" dirty="0"/>
          </a:p>
          <a:p>
            <a:r>
              <a:rPr lang="en-US" dirty="0" smtClean="0"/>
              <a:t>Controlled vocabularies are missing.</a:t>
            </a:r>
          </a:p>
          <a:p>
            <a:endParaRPr lang="en-US" dirty="0"/>
          </a:p>
          <a:p>
            <a:r>
              <a:rPr lang="en-US" dirty="0" smtClean="0"/>
              <a:t>Storage space is limited.</a:t>
            </a:r>
          </a:p>
          <a:p>
            <a:endParaRPr lang="en-US" dirty="0"/>
          </a:p>
          <a:p>
            <a:r>
              <a:rPr lang="en-US" dirty="0" smtClean="0"/>
              <a:t>Domain of stewardship/responsibility is unclear.</a:t>
            </a:r>
          </a:p>
          <a:p>
            <a:endParaRPr lang="en-US" dirty="0"/>
          </a:p>
          <a:p>
            <a:r>
              <a:rPr lang="en-US" dirty="0" smtClean="0">
                <a:solidFill>
                  <a:schemeClr val="tx1"/>
                </a:solidFill>
              </a:rPr>
              <a:t>Individual repositories make silos of content.</a:t>
            </a:r>
          </a:p>
          <a:p>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smtClean="0"/>
              <a:t>Ideas for solutions!</a:t>
            </a:r>
            <a:endParaRPr lang="en-US" dirty="0"/>
          </a:p>
        </p:txBody>
      </p:sp>
      <p:sp>
        <p:nvSpPr>
          <p:cNvPr id="3" name="Text Placeholder 2"/>
          <p:cNvSpPr>
            <a:spLocks noGrp="1"/>
          </p:cNvSpPr>
          <p:nvPr>
            <p:ph type="body" idx="1"/>
          </p:nvPr>
        </p:nvSpPr>
        <p:spPr>
          <a:xfrm>
            <a:off x="722313" y="304800"/>
            <a:ext cx="7772400" cy="4102101"/>
          </a:xfrm>
        </p:spPr>
        <p:txBody>
          <a:bodyPr>
            <a:normAutofit/>
          </a:bodyPr>
          <a:lstStyle/>
          <a:p>
            <a:endParaRPr lang="en-US"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smtClean="0"/>
              <a:t>What is data?</a:t>
            </a:r>
            <a:endParaRPr lang="en-US" dirty="0"/>
          </a:p>
        </p:txBody>
      </p:sp>
      <p:sp>
        <p:nvSpPr>
          <p:cNvPr id="3" name="Text Placeholder 2"/>
          <p:cNvSpPr>
            <a:spLocks noGrp="1"/>
          </p:cNvSpPr>
          <p:nvPr>
            <p:ph type="body" idx="1"/>
          </p:nvPr>
        </p:nvSpPr>
        <p:spPr>
          <a:xfrm>
            <a:off x="722313" y="990600"/>
            <a:ext cx="7772400" cy="3416301"/>
          </a:xfrm>
        </p:spPr>
        <p:txBody>
          <a:bodyPr>
            <a:normAutofit/>
          </a:bodyPr>
          <a:lstStyle/>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smtClean="0"/>
              <a:t>Ideas for solutions!</a:t>
            </a:r>
            <a:endParaRPr lang="en-US" dirty="0"/>
          </a:p>
        </p:txBody>
      </p:sp>
      <p:sp>
        <p:nvSpPr>
          <p:cNvPr id="3" name="Text Placeholder 2"/>
          <p:cNvSpPr>
            <a:spLocks noGrp="1"/>
          </p:cNvSpPr>
          <p:nvPr>
            <p:ph type="body" idx="1"/>
          </p:nvPr>
        </p:nvSpPr>
        <p:spPr>
          <a:xfrm>
            <a:off x="722313" y="304800"/>
            <a:ext cx="7772400" cy="4102101"/>
          </a:xfrm>
        </p:spPr>
        <p:txBody>
          <a:bodyPr>
            <a:normAutofit/>
          </a:bodyPr>
          <a:lstStyle/>
          <a:p>
            <a:r>
              <a:rPr lang="en-US" dirty="0" smtClean="0">
                <a:solidFill>
                  <a:schemeClr val="tx1"/>
                </a:solidFill>
              </a:rPr>
              <a:t>Experiment tracking software and electronic notebooks.</a:t>
            </a:r>
          </a:p>
          <a:p>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smtClean="0"/>
              <a:t>Ideas for solutions!</a:t>
            </a:r>
            <a:endParaRPr lang="en-US" dirty="0"/>
          </a:p>
        </p:txBody>
      </p:sp>
      <p:sp>
        <p:nvSpPr>
          <p:cNvPr id="3" name="Text Placeholder 2"/>
          <p:cNvSpPr>
            <a:spLocks noGrp="1"/>
          </p:cNvSpPr>
          <p:nvPr>
            <p:ph type="body" idx="1"/>
          </p:nvPr>
        </p:nvSpPr>
        <p:spPr>
          <a:xfrm>
            <a:off x="722313" y="304800"/>
            <a:ext cx="7772400" cy="4102101"/>
          </a:xfrm>
        </p:spPr>
        <p:txBody>
          <a:bodyPr>
            <a:normAutofit/>
          </a:bodyPr>
          <a:lstStyle/>
          <a:p>
            <a:r>
              <a:rPr lang="en-US" dirty="0" smtClean="0"/>
              <a:t>Experiment tracking software and electronic notebooks.</a:t>
            </a:r>
          </a:p>
          <a:p>
            <a:endParaRPr lang="en-US" dirty="0"/>
          </a:p>
          <a:p>
            <a:r>
              <a:rPr lang="en-US" dirty="0" smtClean="0">
                <a:solidFill>
                  <a:schemeClr val="tx1"/>
                </a:solidFill>
              </a:rPr>
              <a:t>Automatic metadata.</a:t>
            </a:r>
          </a:p>
          <a:p>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smtClean="0"/>
              <a:t>Ideas for solutions!</a:t>
            </a:r>
            <a:endParaRPr lang="en-US" dirty="0"/>
          </a:p>
        </p:txBody>
      </p:sp>
      <p:sp>
        <p:nvSpPr>
          <p:cNvPr id="3" name="Text Placeholder 2"/>
          <p:cNvSpPr>
            <a:spLocks noGrp="1"/>
          </p:cNvSpPr>
          <p:nvPr>
            <p:ph type="body" idx="1"/>
          </p:nvPr>
        </p:nvSpPr>
        <p:spPr>
          <a:xfrm>
            <a:off x="722313" y="304800"/>
            <a:ext cx="7772400" cy="4102101"/>
          </a:xfrm>
        </p:spPr>
        <p:txBody>
          <a:bodyPr>
            <a:normAutofit/>
          </a:bodyPr>
          <a:lstStyle/>
          <a:p>
            <a:r>
              <a:rPr lang="en-US" dirty="0" smtClean="0"/>
              <a:t>Experiment tracking software and electronic notebooks.</a:t>
            </a:r>
          </a:p>
          <a:p>
            <a:endParaRPr lang="en-US" dirty="0"/>
          </a:p>
          <a:p>
            <a:r>
              <a:rPr lang="en-US" dirty="0" smtClean="0"/>
              <a:t>Automatic metadata.</a:t>
            </a:r>
          </a:p>
          <a:p>
            <a:endParaRPr lang="en-US" dirty="0"/>
          </a:p>
          <a:p>
            <a:r>
              <a:rPr lang="en-US" dirty="0" smtClean="0">
                <a:solidFill>
                  <a:schemeClr val="tx1"/>
                </a:solidFill>
              </a:rPr>
              <a:t>Integrating curation early into the researcher workflow.</a:t>
            </a:r>
          </a:p>
          <a:p>
            <a:endParaRPr lang="en-US" dirty="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smtClean="0"/>
              <a:t>Ideas for solutions!</a:t>
            </a:r>
            <a:endParaRPr lang="en-US" dirty="0"/>
          </a:p>
        </p:txBody>
      </p:sp>
      <p:sp>
        <p:nvSpPr>
          <p:cNvPr id="3" name="Text Placeholder 2"/>
          <p:cNvSpPr>
            <a:spLocks noGrp="1"/>
          </p:cNvSpPr>
          <p:nvPr>
            <p:ph type="body" idx="1"/>
          </p:nvPr>
        </p:nvSpPr>
        <p:spPr>
          <a:xfrm>
            <a:off x="722313" y="304800"/>
            <a:ext cx="7772400" cy="4102101"/>
          </a:xfrm>
        </p:spPr>
        <p:txBody>
          <a:bodyPr>
            <a:normAutofit/>
          </a:bodyPr>
          <a:lstStyle/>
          <a:p>
            <a:r>
              <a:rPr lang="en-US" dirty="0" smtClean="0"/>
              <a:t>Experiment tracking software and electronic notebooks.</a:t>
            </a:r>
          </a:p>
          <a:p>
            <a:endParaRPr lang="en-US" dirty="0"/>
          </a:p>
          <a:p>
            <a:r>
              <a:rPr lang="en-US" dirty="0" smtClean="0"/>
              <a:t>Automatic metadata.</a:t>
            </a:r>
          </a:p>
          <a:p>
            <a:endParaRPr lang="en-US" dirty="0"/>
          </a:p>
          <a:p>
            <a:r>
              <a:rPr lang="en-US" dirty="0" smtClean="0"/>
              <a:t>Integrating curation early into the researcher workflow.</a:t>
            </a:r>
          </a:p>
          <a:p>
            <a:endParaRPr lang="en-US" dirty="0"/>
          </a:p>
          <a:p>
            <a:r>
              <a:rPr lang="en-US" dirty="0" smtClean="0">
                <a:solidFill>
                  <a:schemeClr val="tx1"/>
                </a:solidFill>
              </a:rPr>
              <a:t>Educating graduate students on proper data management.</a:t>
            </a:r>
          </a:p>
          <a:p>
            <a:endParaRPr lang="en-US" dirty="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smtClean="0"/>
              <a:t>Ideas for solutions!</a:t>
            </a:r>
            <a:endParaRPr lang="en-US" dirty="0"/>
          </a:p>
        </p:txBody>
      </p:sp>
      <p:sp>
        <p:nvSpPr>
          <p:cNvPr id="3" name="Text Placeholder 2"/>
          <p:cNvSpPr>
            <a:spLocks noGrp="1"/>
          </p:cNvSpPr>
          <p:nvPr>
            <p:ph type="body" idx="1"/>
          </p:nvPr>
        </p:nvSpPr>
        <p:spPr>
          <a:xfrm>
            <a:off x="722313" y="304800"/>
            <a:ext cx="7772400" cy="4102101"/>
          </a:xfrm>
        </p:spPr>
        <p:txBody>
          <a:bodyPr>
            <a:normAutofit/>
          </a:bodyPr>
          <a:lstStyle/>
          <a:p>
            <a:r>
              <a:rPr lang="en-US" dirty="0" smtClean="0"/>
              <a:t>Experiment tracking software and electronic notebooks.</a:t>
            </a:r>
          </a:p>
          <a:p>
            <a:endParaRPr lang="en-US" dirty="0"/>
          </a:p>
          <a:p>
            <a:r>
              <a:rPr lang="en-US" dirty="0" smtClean="0"/>
              <a:t>Automatic metadata.</a:t>
            </a:r>
          </a:p>
          <a:p>
            <a:endParaRPr lang="en-US" dirty="0"/>
          </a:p>
          <a:p>
            <a:r>
              <a:rPr lang="en-US" dirty="0" smtClean="0"/>
              <a:t>Integrating curation early into the researcher workflow.</a:t>
            </a:r>
          </a:p>
          <a:p>
            <a:endParaRPr lang="en-US" dirty="0"/>
          </a:p>
          <a:p>
            <a:r>
              <a:rPr lang="en-US" dirty="0" smtClean="0"/>
              <a:t>Educating graduate students on proper data management.</a:t>
            </a:r>
          </a:p>
          <a:p>
            <a:endParaRPr lang="en-US" dirty="0" smtClean="0"/>
          </a:p>
          <a:p>
            <a:r>
              <a:rPr lang="en-US" dirty="0" err="1" smtClean="0">
                <a:solidFill>
                  <a:schemeClr val="tx1"/>
                </a:solidFill>
              </a:rPr>
              <a:t>DataONE</a:t>
            </a:r>
            <a:r>
              <a:rPr lang="en-US" dirty="0" smtClean="0">
                <a:solidFill>
                  <a:schemeClr val="tx1"/>
                </a:solidFill>
              </a:rPr>
              <a:t> and the Data Conservancy.</a:t>
            </a:r>
          </a:p>
          <a:p>
            <a:endParaRPr lang="en-US" dirty="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smtClean="0"/>
              <a:t>Other stuff!</a:t>
            </a:r>
            <a:endParaRPr lang="en-US" dirty="0"/>
          </a:p>
        </p:txBody>
      </p:sp>
      <p:sp>
        <p:nvSpPr>
          <p:cNvPr id="3" name="Text Placeholder 2"/>
          <p:cNvSpPr>
            <a:spLocks noGrp="1"/>
          </p:cNvSpPr>
          <p:nvPr>
            <p:ph type="body" idx="1"/>
          </p:nvPr>
        </p:nvSpPr>
        <p:spPr>
          <a:xfrm>
            <a:off x="722313" y="533400"/>
            <a:ext cx="7772400" cy="3873501"/>
          </a:xfrm>
        </p:spPr>
        <p:txBody>
          <a:bodyPr>
            <a:normAutofit lnSpcReduction="10000"/>
          </a:bodyPr>
          <a:lstStyle/>
          <a:p>
            <a:r>
              <a:rPr lang="en-US" dirty="0" smtClean="0"/>
              <a:t>Data citation</a:t>
            </a:r>
          </a:p>
          <a:p>
            <a:endParaRPr lang="en-US" dirty="0" smtClean="0"/>
          </a:p>
          <a:p>
            <a:r>
              <a:rPr lang="en-US" dirty="0" smtClean="0"/>
              <a:t>Data sharing</a:t>
            </a:r>
          </a:p>
          <a:p>
            <a:endParaRPr lang="en-US" dirty="0" smtClean="0"/>
          </a:p>
          <a:p>
            <a:r>
              <a:rPr lang="en-US" dirty="0" smtClean="0"/>
              <a:t>Reward models</a:t>
            </a:r>
          </a:p>
          <a:p>
            <a:endParaRPr lang="en-US" dirty="0" smtClean="0"/>
          </a:p>
          <a:p>
            <a:r>
              <a:rPr lang="en-US" dirty="0" smtClean="0"/>
              <a:t>Identity control (ORCID, EZID)</a:t>
            </a:r>
          </a:p>
          <a:p>
            <a:endParaRPr lang="en-US" dirty="0" smtClean="0"/>
          </a:p>
          <a:p>
            <a:r>
              <a:rPr lang="en-US" dirty="0" smtClean="0"/>
              <a:t>Semantic web and linked data</a:t>
            </a:r>
          </a:p>
          <a:p>
            <a:endParaRPr lang="en-US" dirty="0" smtClean="0"/>
          </a:p>
          <a:p>
            <a:r>
              <a:rPr lang="en-US" dirty="0" err="1" smtClean="0"/>
              <a:t>Cyberinfrastructure</a:t>
            </a:r>
            <a:endParaRPr lang="en-US" dirty="0"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smtClean="0"/>
              <a:t>Questions?</a:t>
            </a:r>
            <a:endParaRPr lang="en-US" dirty="0"/>
          </a:p>
        </p:txBody>
      </p:sp>
      <p:sp>
        <p:nvSpPr>
          <p:cNvPr id="3" name="Text Placeholder 2"/>
          <p:cNvSpPr>
            <a:spLocks noGrp="1"/>
          </p:cNvSpPr>
          <p:nvPr>
            <p:ph type="body" idx="1"/>
          </p:nvPr>
        </p:nvSpPr>
        <p:spPr/>
        <p:txBody>
          <a:bodyPr/>
          <a:lstStyle/>
          <a:p>
            <a:r>
              <a:rPr lang="en-US" dirty="0" smtClean="0"/>
              <a:t>michelle.hudson@yale.edu</a:t>
            </a:r>
          </a:p>
          <a:p>
            <a:r>
              <a:rPr lang="en-US" dirty="0" smtClean="0"/>
              <a:t>203.432.4587</a:t>
            </a:r>
          </a:p>
          <a:p>
            <a:r>
              <a:rPr lang="en-US" dirty="0" smtClean="0"/>
              <a:t>@</a:t>
            </a:r>
            <a:r>
              <a:rPr lang="en-US" dirty="0" err="1" smtClean="0"/>
              <a:t>michellehudson</a:t>
            </a:r>
            <a:endParaRPr lang="en-US" dirty="0" smtClean="0"/>
          </a:p>
          <a:p>
            <a:r>
              <a:rPr lang="en-US" dirty="0" smtClean="0"/>
              <a:t>in person for coffee @ </a:t>
            </a:r>
            <a:r>
              <a:rPr lang="en-US" dirty="0" err="1" smtClean="0"/>
              <a:t>kbt</a:t>
            </a:r>
            <a:r>
              <a:rPr lang="en-US" dirty="0" smtClean="0"/>
              <a:t> cafe</a:t>
            </a:r>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smtClean="0"/>
              <a:t>What is data?</a:t>
            </a:r>
            <a:endParaRPr lang="en-US" dirty="0"/>
          </a:p>
        </p:txBody>
      </p:sp>
      <p:sp>
        <p:nvSpPr>
          <p:cNvPr id="3" name="Text Placeholder 2"/>
          <p:cNvSpPr>
            <a:spLocks noGrp="1"/>
          </p:cNvSpPr>
          <p:nvPr>
            <p:ph type="body" idx="1"/>
          </p:nvPr>
        </p:nvSpPr>
        <p:spPr>
          <a:xfrm>
            <a:off x="722313" y="990600"/>
            <a:ext cx="7772400" cy="3416301"/>
          </a:xfrm>
        </p:spPr>
        <p:txBody>
          <a:bodyPr>
            <a:normAutofit/>
          </a:bodyPr>
          <a:lstStyle/>
          <a:p>
            <a:r>
              <a:rPr lang="en-US" dirty="0" smtClean="0">
                <a:solidFill>
                  <a:schemeClr val="tx1"/>
                </a:solidFill>
              </a:rPr>
              <a:t>Definition varies by discipline and can include experimental, observational, and computational data.</a:t>
            </a:r>
          </a:p>
          <a:p>
            <a:endParaRPr lang="en-US"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smtClean="0"/>
              <a:t>What is data?</a:t>
            </a:r>
            <a:endParaRPr lang="en-US" dirty="0"/>
          </a:p>
        </p:txBody>
      </p:sp>
      <p:sp>
        <p:nvSpPr>
          <p:cNvPr id="3" name="Text Placeholder 2"/>
          <p:cNvSpPr>
            <a:spLocks noGrp="1"/>
          </p:cNvSpPr>
          <p:nvPr>
            <p:ph type="body" idx="1"/>
          </p:nvPr>
        </p:nvSpPr>
        <p:spPr>
          <a:xfrm>
            <a:off x="722313" y="990600"/>
            <a:ext cx="7772400" cy="3416301"/>
          </a:xfrm>
        </p:spPr>
        <p:txBody>
          <a:bodyPr>
            <a:normAutofit/>
          </a:bodyPr>
          <a:lstStyle/>
          <a:p>
            <a:r>
              <a:rPr lang="en-US" dirty="0" smtClean="0"/>
              <a:t>Definition varies by discipline and can include experimental, observational, and computational data.</a:t>
            </a:r>
          </a:p>
          <a:p>
            <a:endParaRPr lang="en-US" dirty="0" smtClean="0"/>
          </a:p>
          <a:p>
            <a:r>
              <a:rPr lang="en-US" dirty="0" smtClean="0">
                <a:solidFill>
                  <a:schemeClr val="tx1"/>
                </a:solidFill>
              </a:rPr>
              <a:t>In general “research data” refers to raw or processed products of a research project.</a:t>
            </a: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smtClean="0"/>
              <a:t>What is data?</a:t>
            </a:r>
            <a:endParaRPr lang="en-US" dirty="0"/>
          </a:p>
        </p:txBody>
      </p:sp>
      <p:sp>
        <p:nvSpPr>
          <p:cNvPr id="3" name="Text Placeholder 2"/>
          <p:cNvSpPr>
            <a:spLocks noGrp="1"/>
          </p:cNvSpPr>
          <p:nvPr>
            <p:ph type="body" idx="1"/>
          </p:nvPr>
        </p:nvSpPr>
        <p:spPr>
          <a:xfrm>
            <a:off x="722313" y="990600"/>
            <a:ext cx="7772400" cy="3416301"/>
          </a:xfrm>
        </p:spPr>
        <p:txBody>
          <a:bodyPr>
            <a:normAutofit/>
          </a:bodyPr>
          <a:lstStyle/>
          <a:p>
            <a:r>
              <a:rPr lang="en-US" dirty="0" smtClean="0"/>
              <a:t>Definition varies by discipline and can include experimental, observational, and computational data.</a:t>
            </a:r>
          </a:p>
          <a:p>
            <a:endParaRPr lang="en-US" dirty="0" smtClean="0"/>
          </a:p>
          <a:p>
            <a:r>
              <a:rPr lang="en-US" dirty="0" smtClean="0"/>
              <a:t>In general “research data” refers to raw or processed products of a research project.</a:t>
            </a:r>
          </a:p>
          <a:p>
            <a:endParaRPr lang="en-US" dirty="0" smtClean="0"/>
          </a:p>
          <a:p>
            <a:r>
              <a:rPr lang="en-US" dirty="0" smtClean="0">
                <a:solidFill>
                  <a:schemeClr val="tx1"/>
                </a:solidFill>
              </a:rPr>
              <a:t>These products can be video, images, or numeric files in the form of geographic information, spreadsheets, and other formats.</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smtClean="0"/>
              <a:t>What is data curation?</a:t>
            </a:r>
            <a:endParaRPr lang="en-US" dirty="0"/>
          </a:p>
        </p:txBody>
      </p:sp>
      <p:sp>
        <p:nvSpPr>
          <p:cNvPr id="3" name="Text Placeholder 2"/>
          <p:cNvSpPr>
            <a:spLocks noGrp="1"/>
          </p:cNvSpPr>
          <p:nvPr>
            <p:ph type="body" idx="1"/>
          </p:nvPr>
        </p:nvSpPr>
        <p:spPr/>
        <p:txBody>
          <a:bodyPr/>
          <a:lstStyle/>
          <a:p>
            <a:endParaRPr lang="en-US" dirty="0" smtClean="0"/>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smtClean="0"/>
              <a:t>What is data curation?</a:t>
            </a:r>
            <a:endParaRPr lang="en-US" dirty="0"/>
          </a:p>
        </p:txBody>
      </p:sp>
      <p:sp>
        <p:nvSpPr>
          <p:cNvPr id="3" name="Text Placeholder 2"/>
          <p:cNvSpPr>
            <a:spLocks noGrp="1"/>
          </p:cNvSpPr>
          <p:nvPr>
            <p:ph type="body" idx="1"/>
          </p:nvPr>
        </p:nvSpPr>
        <p:spPr/>
        <p:txBody>
          <a:bodyPr>
            <a:normAutofit/>
          </a:bodyPr>
          <a:lstStyle/>
          <a:p>
            <a:r>
              <a:rPr lang="en-US" dirty="0" smtClean="0">
                <a:solidFill>
                  <a:schemeClr val="tx1"/>
                </a:solidFill>
              </a:rPr>
              <a:t>“Data curation is the active and ongoing management of research data through its lifecycle of interest and usefulness to scholarship, science, and education.” – Carole Palmer, UIUC GSLIS</a:t>
            </a:r>
          </a:p>
          <a:p>
            <a:endParaRPr lang="en-US"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smtClean="0"/>
              <a:t>What is data curation?</a:t>
            </a:r>
            <a:endParaRPr lang="en-US" dirty="0"/>
          </a:p>
        </p:txBody>
      </p:sp>
      <p:sp>
        <p:nvSpPr>
          <p:cNvPr id="3" name="Text Placeholder 2"/>
          <p:cNvSpPr>
            <a:spLocks noGrp="1"/>
          </p:cNvSpPr>
          <p:nvPr>
            <p:ph type="body" idx="1"/>
          </p:nvPr>
        </p:nvSpPr>
        <p:spPr>
          <a:xfrm>
            <a:off x="722313" y="1981200"/>
            <a:ext cx="7772400" cy="2425701"/>
          </a:xfrm>
        </p:spPr>
        <p:txBody>
          <a:bodyPr>
            <a:normAutofit/>
          </a:bodyPr>
          <a:lstStyle/>
          <a:p>
            <a:r>
              <a:rPr lang="en-US" dirty="0" smtClean="0"/>
              <a:t>“Data curation is the active and ongoing management of research data through its lifecycle of interest and usefulness to scholarship, science, and education.” – Carole Palmer, UIUC GSLIS</a:t>
            </a:r>
          </a:p>
          <a:p>
            <a:endParaRPr lang="en-US" dirty="0" smtClean="0"/>
          </a:p>
          <a:p>
            <a:r>
              <a:rPr lang="en-US" dirty="0" smtClean="0">
                <a:solidFill>
                  <a:schemeClr val="tx1"/>
                </a:solidFill>
              </a:rPr>
              <a:t>“Curation” includes selection, appraisal, maintenance, preservation.</a:t>
            </a: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smtClean="0"/>
              <a:t>Why is data curation important for us?</a:t>
            </a:r>
            <a:endParaRPr lang="en-US" dirty="0"/>
          </a:p>
        </p:txBody>
      </p:sp>
      <p:sp>
        <p:nvSpPr>
          <p:cNvPr id="3" name="Text Placeholder 2"/>
          <p:cNvSpPr>
            <a:spLocks noGrp="1"/>
          </p:cNvSpPr>
          <p:nvPr>
            <p:ph type="body" idx="1"/>
          </p:nvPr>
        </p:nvSpPr>
        <p:spPr>
          <a:xfrm>
            <a:off x="722313" y="1524000"/>
            <a:ext cx="7772400" cy="2882901"/>
          </a:xfrm>
        </p:spPr>
        <p:txBody>
          <a:bodyPr/>
          <a:lstStyle/>
          <a:p>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2">
      <a:dk1>
        <a:srgbClr val="7F7F7F"/>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239</TotalTime>
  <Words>1338</Words>
  <Application>Microsoft Office PowerPoint</Application>
  <PresentationFormat>On-screen Show (4:3)</PresentationFormat>
  <Paragraphs>155</Paragraphs>
  <Slides>26</Slides>
  <Notes>16</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Data curation issues</vt:lpstr>
      <vt:lpstr>What is data?</vt:lpstr>
      <vt:lpstr>What is data?</vt:lpstr>
      <vt:lpstr>What is data?</vt:lpstr>
      <vt:lpstr>What is data?</vt:lpstr>
      <vt:lpstr>What is data curation?</vt:lpstr>
      <vt:lpstr>What is data curation?</vt:lpstr>
      <vt:lpstr>What is data curation?</vt:lpstr>
      <vt:lpstr>Why is data curation important for us?</vt:lpstr>
      <vt:lpstr>Why is data curation important for us?</vt:lpstr>
      <vt:lpstr>Why is data curation important for us?</vt:lpstr>
      <vt:lpstr>Some Problems that make curation difficult.</vt:lpstr>
      <vt:lpstr>Some Problems that make curation difficult.</vt:lpstr>
      <vt:lpstr>Some Problems that make curation difficult.</vt:lpstr>
      <vt:lpstr>Some Problems that make curation difficult.</vt:lpstr>
      <vt:lpstr>Some Problems that make curation difficult.</vt:lpstr>
      <vt:lpstr>Some Problems that make curation difficult.</vt:lpstr>
      <vt:lpstr>Some Problems that make curation difficult.</vt:lpstr>
      <vt:lpstr>Ideas for solutions!</vt:lpstr>
      <vt:lpstr>Ideas for solutions!</vt:lpstr>
      <vt:lpstr>Ideas for solutions!</vt:lpstr>
      <vt:lpstr>Ideas for solutions!</vt:lpstr>
      <vt:lpstr>Ideas for solutions!</vt:lpstr>
      <vt:lpstr>Ideas for solutions!</vt:lpstr>
      <vt:lpstr>Other stuff!</vt:lpstr>
      <vt:lpstr>Questions?</vt:lpstr>
    </vt:vector>
  </TitlesOfParts>
  <Company>YaleUniversityLibrary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curation issues</dc:title>
  <dc:creator>Michelle Hudson</dc:creator>
  <cp:lastModifiedBy>Michelle Hudson</cp:lastModifiedBy>
  <cp:revision>36</cp:revision>
  <dcterms:created xsi:type="dcterms:W3CDTF">2011-09-19T19:57:43Z</dcterms:created>
  <dcterms:modified xsi:type="dcterms:W3CDTF">2011-09-21T13:42:19Z</dcterms:modified>
</cp:coreProperties>
</file>