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20"/>
  </p:notesMasterIdLst>
  <p:handoutMasterIdLst>
    <p:handoutMasterId r:id="rId121"/>
  </p:handoutMasterIdLst>
  <p:sldIdLst>
    <p:sldId id="306" r:id="rId2"/>
    <p:sldId id="307" r:id="rId3"/>
    <p:sldId id="460" r:id="rId4"/>
    <p:sldId id="515" r:id="rId5"/>
    <p:sldId id="516" r:id="rId6"/>
    <p:sldId id="350" r:id="rId7"/>
    <p:sldId id="435" r:id="rId8"/>
    <p:sldId id="437" r:id="rId9"/>
    <p:sldId id="309" r:id="rId10"/>
    <p:sldId id="392" r:id="rId11"/>
    <p:sldId id="320" r:id="rId12"/>
    <p:sldId id="451" r:id="rId13"/>
    <p:sldId id="359" r:id="rId14"/>
    <p:sldId id="375" r:id="rId15"/>
    <p:sldId id="397" r:id="rId16"/>
    <p:sldId id="398" r:id="rId17"/>
    <p:sldId id="400" r:id="rId18"/>
    <p:sldId id="401" r:id="rId19"/>
    <p:sldId id="432" r:id="rId20"/>
    <p:sldId id="438" r:id="rId21"/>
    <p:sldId id="402" r:id="rId22"/>
    <p:sldId id="403" r:id="rId23"/>
    <p:sldId id="404" r:id="rId24"/>
    <p:sldId id="405" r:id="rId25"/>
    <p:sldId id="406" r:id="rId26"/>
    <p:sldId id="411" r:id="rId27"/>
    <p:sldId id="407" r:id="rId28"/>
    <p:sldId id="433" r:id="rId29"/>
    <p:sldId id="412" r:id="rId30"/>
    <p:sldId id="420" r:id="rId31"/>
    <p:sldId id="415" r:id="rId32"/>
    <p:sldId id="379" r:id="rId33"/>
    <p:sldId id="380" r:id="rId34"/>
    <p:sldId id="430" r:id="rId35"/>
    <p:sldId id="381" r:id="rId36"/>
    <p:sldId id="358" r:id="rId37"/>
    <p:sldId id="364" r:id="rId38"/>
    <p:sldId id="376" r:id="rId39"/>
    <p:sldId id="377" r:id="rId40"/>
    <p:sldId id="508" r:id="rId41"/>
    <p:sldId id="509" r:id="rId42"/>
    <p:sldId id="510" r:id="rId43"/>
    <p:sldId id="511" r:id="rId44"/>
    <p:sldId id="512" r:id="rId45"/>
    <p:sldId id="513" r:id="rId46"/>
    <p:sldId id="514" r:id="rId47"/>
    <p:sldId id="391" r:id="rId48"/>
    <p:sldId id="417" r:id="rId49"/>
    <p:sldId id="393" r:id="rId50"/>
    <p:sldId id="427" r:id="rId51"/>
    <p:sldId id="374" r:id="rId52"/>
    <p:sldId id="450" r:id="rId53"/>
    <p:sldId id="458" r:id="rId54"/>
    <p:sldId id="387" r:id="rId55"/>
    <p:sldId id="465" r:id="rId56"/>
    <p:sldId id="454" r:id="rId57"/>
    <p:sldId id="503" r:id="rId58"/>
    <p:sldId id="456" r:id="rId59"/>
    <p:sldId id="457" r:id="rId60"/>
    <p:sldId id="472" r:id="rId61"/>
    <p:sldId id="395" r:id="rId62"/>
    <p:sldId id="418" r:id="rId63"/>
    <p:sldId id="332" r:id="rId64"/>
    <p:sldId id="440" r:id="rId65"/>
    <p:sldId id="383" r:id="rId66"/>
    <p:sldId id="428" r:id="rId67"/>
    <p:sldId id="312" r:id="rId68"/>
    <p:sldId id="447" r:id="rId69"/>
    <p:sldId id="517" r:id="rId70"/>
    <p:sldId id="504" r:id="rId71"/>
    <p:sldId id="322" r:id="rId72"/>
    <p:sldId id="416" r:id="rId73"/>
    <p:sldId id="408" r:id="rId74"/>
    <p:sldId id="424" r:id="rId75"/>
    <p:sldId id="410" r:id="rId76"/>
    <p:sldId id="409" r:id="rId77"/>
    <p:sldId id="326" r:id="rId78"/>
    <p:sldId id="330" r:id="rId79"/>
    <p:sldId id="426" r:id="rId80"/>
    <p:sldId id="346" r:id="rId81"/>
    <p:sldId id="323" r:id="rId82"/>
    <p:sldId id="331" r:id="rId83"/>
    <p:sldId id="413" r:id="rId84"/>
    <p:sldId id="419" r:id="rId85"/>
    <p:sldId id="505" r:id="rId86"/>
    <p:sldId id="470" r:id="rId87"/>
    <p:sldId id="466" r:id="rId88"/>
    <p:sldId id="422" r:id="rId89"/>
    <p:sldId id="506" r:id="rId90"/>
    <p:sldId id="425" r:id="rId91"/>
    <p:sldId id="429" r:id="rId92"/>
    <p:sldId id="473" r:id="rId93"/>
    <p:sldId id="467" r:id="rId94"/>
    <p:sldId id="507" r:id="rId95"/>
    <p:sldId id="468" r:id="rId96"/>
    <p:sldId id="459" r:id="rId97"/>
    <p:sldId id="461" r:id="rId98"/>
    <p:sldId id="396" r:id="rId99"/>
    <p:sldId id="498" r:id="rId100"/>
    <p:sldId id="463" r:id="rId101"/>
    <p:sldId id="488" r:id="rId102"/>
    <p:sldId id="489" r:id="rId103"/>
    <p:sldId id="490" r:id="rId104"/>
    <p:sldId id="491" r:id="rId105"/>
    <p:sldId id="492" r:id="rId106"/>
    <p:sldId id="493" r:id="rId107"/>
    <p:sldId id="494" r:id="rId108"/>
    <p:sldId id="495" r:id="rId109"/>
    <p:sldId id="496" r:id="rId110"/>
    <p:sldId id="500" r:id="rId111"/>
    <p:sldId id="499" r:id="rId112"/>
    <p:sldId id="501" r:id="rId113"/>
    <p:sldId id="313" r:id="rId114"/>
    <p:sldId id="502" r:id="rId115"/>
    <p:sldId id="464" r:id="rId116"/>
    <p:sldId id="462" r:id="rId117"/>
    <p:sldId id="372" r:id="rId118"/>
    <p:sldId id="351" r:id="rId119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04C4"/>
    <a:srgbClr val="971EC4"/>
    <a:srgbClr val="FF0E1E"/>
    <a:srgbClr val="000000"/>
    <a:srgbClr val="9C1218"/>
    <a:srgbClr val="9C3528"/>
    <a:srgbClr val="D80F22"/>
    <a:srgbClr val="911E80"/>
    <a:srgbClr val="BA000A"/>
    <a:srgbClr val="D300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 autoAdjust="0"/>
    <p:restoredTop sz="96266" autoAdjust="0"/>
  </p:normalViewPr>
  <p:slideViewPr>
    <p:cSldViewPr>
      <p:cViewPr>
        <p:scale>
          <a:sx n="95" d="100"/>
          <a:sy n="95" d="100"/>
        </p:scale>
        <p:origin x="-1200" y="-272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notesMaster" Target="notesMasters/notesMaster1.xml"/><Relationship Id="rId121" Type="http://schemas.openxmlformats.org/officeDocument/2006/relationships/handoutMaster" Target="handoutMasters/handoutMaster1.xml"/><Relationship Id="rId122" Type="http://schemas.openxmlformats.org/officeDocument/2006/relationships/printerSettings" Target="printerSettings/printerSettings1.bin"/><Relationship Id="rId123" Type="http://schemas.openxmlformats.org/officeDocument/2006/relationships/presProps" Target="presProps.xml"/><Relationship Id="rId124" Type="http://schemas.openxmlformats.org/officeDocument/2006/relationships/viewProps" Target="viewProps.xml"/><Relationship Id="rId125" Type="http://schemas.openxmlformats.org/officeDocument/2006/relationships/theme" Target="theme/theme1.xml"/><Relationship Id="rId12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5E57E-3161-9D49-BF09-5F008DBEA8E7}" type="datetimeFigureOut">
              <a:rPr lang="en-US" smtClean="0"/>
              <a:t>8/17/15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EA33E-4F83-9B4C-BE36-A58AB22A2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471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fld id="{E817D5B0-E224-1B4A-A6CC-A7FDC4ED07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5888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Relationship Id="rId3" Type="http://schemas.openxmlformats.org/officeDocument/2006/relationships/hyperlink" Target="http://apache-flink-mailing-list-archive.1008284.n3.nabble.com/template/NamlServlet.jtp?macro=user_nodes&amp;user=34" TargetMode="Externa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Relationship Id="rId3" Type="http://schemas.openxmlformats.org/officeDocument/2006/relationships/hyperlink" Target="http://apache-flink-mailing-list-archive.1008284.n3.nabble.com/template/NamlServlet.jtp?macro=user_nodes&amp;user=34" TargetMode="Externa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1.xml"/><Relationship Id="rId3" Type="http://schemas.openxmlformats.org/officeDocument/2006/relationships/hyperlink" Target="https://ci.apache.org/projects/flink/flink-docs-master/setup/local_setup.html%23flink-on-windows" TargetMode="Externa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2.xml"/><Relationship Id="rId3" Type="http://schemas.openxmlformats.org/officeDocument/2006/relationships/hyperlink" Target="https://ci.apache.org/projects/flink/flink-docs-master/setup/local_setup.html%23flink-on-windows" TargetMode="Externa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3.xml"/><Relationship Id="rId3" Type="http://schemas.openxmlformats.org/officeDocument/2006/relationships/hyperlink" Target="https://ci.apache.org/projects/flink/flink-docs-master/setup/local_setup.html%23flink-on-windows" TargetMode="Externa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4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6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7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8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9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0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2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3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D1961D-9E21-7A46-A6D1-78CED7FCEBAE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17D5B0-E224-1B4A-A6CC-A7FDC4ED072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202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 http://</a:t>
            </a:r>
            <a:r>
              <a:rPr lang="en-US" dirty="0" err="1" smtClean="0"/>
              <a:t>www.slideshare.net</a:t>
            </a:r>
            <a:r>
              <a:rPr lang="en-US" dirty="0" smtClean="0"/>
              <a:t>/</a:t>
            </a:r>
            <a:r>
              <a:rPr lang="en-US" dirty="0" err="1" smtClean="0"/>
              <a:t>GyulaFra</a:t>
            </a:r>
            <a:r>
              <a:rPr lang="en-US" dirty="0" smtClean="0"/>
              <a:t>/flink-streaming-43445818/25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17D5B0-E224-1B4A-A6CC-A7FDC4ED072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807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17D5B0-E224-1B4A-A6CC-A7FDC4ED0726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4532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17D5B0-E224-1B4A-A6CC-A7FDC4ED072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1884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17D5B0-E224-1B4A-A6CC-A7FDC4ED072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9319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17D5B0-E224-1B4A-A6CC-A7FDC4ED072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1047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17D5B0-E224-1B4A-A6CC-A7FDC4ED0726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4206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17D5B0-E224-1B4A-A6CC-A7FDC4ED0726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3960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17D5B0-E224-1B4A-A6CC-A7FDC4ED0726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9994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7F4C45A-DBE7-0940-8288-31FEA1282693}" type="slidenum">
              <a:rPr lang="en-US" sz="1200" b="0"/>
              <a:pPr eaLnBrk="1" hangingPunct="1"/>
              <a:t>40</a:t>
            </a:fld>
            <a:endParaRPr lang="en-US" sz="1200" b="0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17D5B0-E224-1B4A-A6CC-A7FDC4ED072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7978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DC3EE2E-F2B6-FC4C-AAD8-465F1D415950}" type="slidenum">
              <a:rPr lang="en-US" sz="1200" b="0"/>
              <a:pPr eaLnBrk="1" hangingPunct="1"/>
              <a:t>41</a:t>
            </a:fld>
            <a:endParaRPr lang="en-US" sz="1200" b="0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4610196-29F4-6342-9AED-12BC5A9AC79E}" type="slidenum">
              <a:rPr lang="en-US" sz="1200" b="0"/>
              <a:pPr eaLnBrk="1" hangingPunct="1"/>
              <a:t>42</a:t>
            </a:fld>
            <a:endParaRPr lang="en-US" sz="1200" b="0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9B4FC2F-09A8-0449-AE2B-DBB0A50FCF93}" type="slidenum">
              <a:rPr lang="en-US" sz="1200" b="0"/>
              <a:pPr eaLnBrk="1" hangingPunct="1"/>
              <a:t>44</a:t>
            </a:fld>
            <a:endParaRPr lang="en-US" sz="1200" b="0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65FE555-E733-D048-BBC7-41AA4461C542}" type="slidenum">
              <a:rPr lang="en-US" sz="1200" b="0"/>
              <a:pPr eaLnBrk="1" hangingPunct="1"/>
              <a:t>45</a:t>
            </a:fld>
            <a:endParaRPr lang="en-US" sz="1200" b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rm</a:t>
            </a:r>
            <a:r>
              <a:rPr lang="en-US" baseline="0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flink-0.9.0-bin-hadoop27.tgz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17D5B0-E224-1B4A-A6CC-A7FDC4ED0726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2757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5B147-0ED2-4D44-BA66-E8C810A9C32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153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5B147-0ED2-4D44-BA66-E8C810A9C32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148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399" cy="4114800"/>
          </a:xfrm>
          <a:prstGeom prst="rect">
            <a:avLst/>
          </a:prstGeom>
        </p:spPr>
        <p:txBody>
          <a:bodyPr lIns="91416" tIns="91416" rIns="91416" bIns="91416" anchor="t" anchorCtr="0">
            <a:noAutofit/>
          </a:bodyPr>
          <a:lstStyle/>
          <a:p>
            <a:endParaRPr lang="de-DE" dirty="0" smtClean="0">
              <a:solidFill>
                <a:schemeClr val="accent2"/>
              </a:solidFill>
            </a:endParaRPr>
          </a:p>
          <a:p>
            <a:endParaRPr lang="de-DE" dirty="0" smtClean="0"/>
          </a:p>
          <a:p>
            <a:pPr lvl="0" rtl="0"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9571-CA2C-4A0C-86F9-0C7AB713CEC9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516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17D5B0-E224-1B4A-A6CC-A7FDC4ED0726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722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17D5B0-E224-1B4A-A6CC-A7FDC4ED072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0412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17D5B0-E224-1B4A-A6CC-A7FDC4ED0726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7221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17D5B0-E224-1B4A-A6CC-A7FDC4ED0726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1332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17D5B0-E224-1B4A-A6CC-A7FDC4ED0726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1332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17D5B0-E224-1B4A-A6CC-A7FDC4ED0726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2988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17D5B0-E224-1B4A-A6CC-A7FDC4ED0726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8102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 http://</a:t>
            </a:r>
            <a:r>
              <a:rPr lang="en-US" dirty="0" err="1" smtClean="0"/>
              <a:t>www.grid.ucy.ac.cy</a:t>
            </a:r>
            <a:r>
              <a:rPr lang="en-US" dirty="0" smtClean="0"/>
              <a:t>/file/Talks/talks/DeepAnalysiswithApacheFlink_2nd_cloud_workshop.pdf</a:t>
            </a:r>
          </a:p>
          <a:p>
            <a:r>
              <a:rPr lang="en-US" dirty="0" smtClean="0"/>
              <a:t>Built-in vs. driver-based looping</a:t>
            </a:r>
          </a:p>
          <a:p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Driver-based looping:</a:t>
            </a:r>
            <a:r>
              <a:rPr lang="en-US" baseline="0" dirty="0" smtClean="0"/>
              <a:t> </a:t>
            </a:r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Loop outside the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system, in driver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program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Iterative program looks like many independent jobs</a:t>
            </a: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  VS</a:t>
            </a: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/>
              <a:t>Built-in:</a:t>
            </a:r>
            <a:r>
              <a:rPr lang="en-US" baseline="0" dirty="0" smtClean="0"/>
              <a:t> 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Dataflow with Feedback edges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System is iteration-aware, can optimize the job</a:t>
            </a: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ADB97-28BA-544F-AA58-4DAFB8B1844C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362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17D5B0-E224-1B4A-A6CC-A7FDC4ED0726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9795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17D5B0-E224-1B4A-A6CC-A7FDC4ED0726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3902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17D5B0-E224-1B4A-A6CC-A7FDC4ED0726}" type="slidenum">
              <a:rPr lang="en-US" smtClean="0"/>
              <a:pPr>
                <a:defRPr/>
              </a:pPr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1320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17D5B0-E224-1B4A-A6CC-A7FDC4ED0726}" type="slidenum">
              <a:rPr lang="en-US" smtClean="0"/>
              <a:pPr>
                <a:defRPr/>
              </a:pPr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632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17D5B0-E224-1B4A-A6CC-A7FDC4ED072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63114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17D5B0-E224-1B4A-A6CC-A7FDC4ED0726}" type="slidenum">
              <a:rPr lang="en-US" smtClean="0"/>
              <a:pPr>
                <a:defRPr/>
              </a:pPr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42434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hu-HU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Oct 07, 2014; 5:30pm  </a:t>
            </a:r>
            <a:r>
              <a:rPr lang="hu-HU" sz="1200" u="sng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  <a:hlinkClick r:id="rId3"/>
              </a:rPr>
              <a:t>Márton Balassi</a:t>
            </a: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Actually quite recently we had a presentation at Ericsson Hungary.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We only have formal comparison with Storm.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As with Storm depending on the size of the tuples our throughput is 2-4 time higher then Storm's. </a:t>
            </a: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17D5B0-E224-1B4A-A6CC-A7FDC4ED0726}" type="slidenum">
              <a:rPr lang="en-US" smtClean="0"/>
              <a:pPr>
                <a:defRPr/>
              </a:pPr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82829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hu-HU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Oct 07, 2014; 5:30pm  </a:t>
            </a:r>
            <a:r>
              <a:rPr lang="hu-HU" sz="1200" u="sng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  <a:hlinkClick r:id="rId3"/>
              </a:rPr>
              <a:t>Márton Balassi</a:t>
            </a: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Actually quite recently we had a presentation at Ericsson Hungary.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We only have formal comparison with Storm.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As with Storm depending on the size of the tuples our throughput is 2-4 time higher then Storm's. </a:t>
            </a: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17D5B0-E224-1B4A-A6CC-A7FDC4ED0726}" type="slidenum">
              <a:rPr lang="en-US" smtClean="0"/>
              <a:pPr>
                <a:defRPr/>
              </a:pPr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82829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17D5B0-E224-1B4A-A6CC-A7FDC4ED0726}" type="slidenum">
              <a:rPr lang="en-US" smtClean="0"/>
              <a:pPr>
                <a:defRPr/>
              </a:pPr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07651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17D5B0-E224-1B4A-A6CC-A7FDC4ED0726}" type="slidenum">
              <a:rPr lang="en-US" smtClean="0"/>
              <a:pPr>
                <a:defRPr/>
              </a:pPr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07651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7F7C68E-8ECC-1942-B5FF-73EF06D0BE79}" type="slidenum">
              <a:rPr lang="en-US" sz="1200" b="0"/>
              <a:pPr eaLnBrk="1" hangingPunct="1"/>
              <a:t>101</a:t>
            </a:fld>
            <a:endParaRPr lang="en-US" sz="1200" b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eaLnBrk="1" hangingPunct="1"/>
            <a:r>
              <a:rPr lang="en-US" sz="2400" b="1" dirty="0">
                <a:solidFill>
                  <a:srgbClr val="000000"/>
                </a:solidFill>
              </a:rPr>
              <a:t>The</a:t>
            </a:r>
            <a:r>
              <a:rPr lang="en-US" sz="2400" b="1" dirty="0">
                <a:solidFill>
                  <a:srgbClr val="008000"/>
                </a:solidFill>
              </a:rPr>
              <a:t> following steps </a:t>
            </a:r>
            <a:r>
              <a:rPr lang="en-US" sz="2400" b="1" dirty="0">
                <a:solidFill>
                  <a:srgbClr val="000000"/>
                </a:solidFill>
              </a:rPr>
              <a:t>assume</a:t>
            </a:r>
            <a:r>
              <a:rPr lang="en-US" sz="2400" b="1" dirty="0">
                <a:solidFill>
                  <a:srgbClr val="008000"/>
                </a:solidFill>
              </a:rPr>
              <a:t> a UNIX-like environment. For Windows,</a:t>
            </a:r>
            <a:r>
              <a:rPr lang="en-US" sz="2400" b="1" dirty="0">
                <a:solidFill>
                  <a:srgbClr val="000000"/>
                </a:solidFill>
              </a:rPr>
              <a:t> see </a:t>
            </a:r>
            <a:r>
              <a:rPr lang="en-US" sz="2400" b="1" dirty="0">
                <a:solidFill>
                  <a:srgbClr val="008000"/>
                </a:solidFill>
              </a:rPr>
              <a:t>Flink on Windows: </a:t>
            </a:r>
            <a:r>
              <a:rPr lang="en-US" sz="2400" b="1" dirty="0">
                <a:solidFill>
                  <a:srgbClr val="008000"/>
                </a:solidFill>
                <a:hlinkClick r:id="rId3"/>
              </a:rPr>
              <a:t>https://ci.apache.org/projects/flink/flink-docs-master/setup/local_setup.html#flink-on-windows</a:t>
            </a:r>
            <a:endParaRPr lang="en-US" sz="2400" b="1" dirty="0">
              <a:solidFill>
                <a:srgbClr val="008000"/>
              </a:solidFill>
            </a:endParaRPr>
          </a:p>
          <a:p>
            <a:pPr marL="0" lvl="1" eaLnBrk="1" hangingPunct="1"/>
            <a:endParaRPr lang="en-US" sz="2400" b="1" dirty="0">
              <a:solidFill>
                <a:srgbClr val="008000"/>
              </a:solidFill>
            </a:endParaRPr>
          </a:p>
          <a:p>
            <a:pPr marL="0" lvl="1" eaLnBrk="1" hangingPunct="1"/>
            <a:endParaRPr lang="en-US" sz="2400" b="1" dirty="0">
              <a:solidFill>
                <a:srgbClr val="008000"/>
              </a:solidFill>
            </a:endParaRPr>
          </a:p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D984042-F80C-254E-814F-0210B996DBC6}" type="slidenum">
              <a:rPr lang="en-US" sz="1200" b="0"/>
              <a:pPr eaLnBrk="1" hangingPunct="1"/>
              <a:t>102</a:t>
            </a:fld>
            <a:endParaRPr lang="en-US" sz="1200" b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eaLnBrk="1" hangingPunct="1"/>
            <a:r>
              <a:rPr lang="en-US" sz="2400" b="1" dirty="0">
                <a:solidFill>
                  <a:srgbClr val="000000"/>
                </a:solidFill>
              </a:rPr>
              <a:t>The</a:t>
            </a:r>
            <a:r>
              <a:rPr lang="en-US" sz="2400" b="1" dirty="0">
                <a:solidFill>
                  <a:srgbClr val="008000"/>
                </a:solidFill>
              </a:rPr>
              <a:t> following steps </a:t>
            </a:r>
            <a:r>
              <a:rPr lang="en-US" sz="2400" b="1" dirty="0">
                <a:solidFill>
                  <a:srgbClr val="000000"/>
                </a:solidFill>
              </a:rPr>
              <a:t>assume</a:t>
            </a:r>
            <a:r>
              <a:rPr lang="en-US" sz="2400" b="1" dirty="0">
                <a:solidFill>
                  <a:srgbClr val="008000"/>
                </a:solidFill>
              </a:rPr>
              <a:t> a UNIX-like environment. For Windows,</a:t>
            </a:r>
            <a:r>
              <a:rPr lang="en-US" sz="2400" b="1" dirty="0">
                <a:solidFill>
                  <a:srgbClr val="000000"/>
                </a:solidFill>
              </a:rPr>
              <a:t> see </a:t>
            </a:r>
            <a:r>
              <a:rPr lang="en-US" sz="2400" b="1" dirty="0">
                <a:solidFill>
                  <a:srgbClr val="008000"/>
                </a:solidFill>
              </a:rPr>
              <a:t>Flink on Windows: </a:t>
            </a:r>
            <a:r>
              <a:rPr lang="en-US" sz="2400" b="1" dirty="0">
                <a:solidFill>
                  <a:srgbClr val="008000"/>
                </a:solidFill>
                <a:hlinkClick r:id="rId3"/>
              </a:rPr>
              <a:t>https://ci.apache.org/projects/flink/flink-docs-master/setup/local_setup.html#flink-on-windows</a:t>
            </a:r>
            <a:endParaRPr lang="en-US" sz="2400" b="1" dirty="0">
              <a:solidFill>
                <a:srgbClr val="008000"/>
              </a:solidFill>
            </a:endParaRPr>
          </a:p>
          <a:p>
            <a:pPr marL="0" lvl="1" eaLnBrk="1" hangingPunct="1"/>
            <a:endParaRPr lang="en-US" sz="2400" b="1" dirty="0">
              <a:solidFill>
                <a:srgbClr val="008000"/>
              </a:solidFill>
            </a:endParaRPr>
          </a:p>
          <a:p>
            <a:pPr marL="0" lvl="1" eaLnBrk="1" hangingPunct="1"/>
            <a:endParaRPr lang="en-US" sz="2400" b="1" dirty="0">
              <a:solidFill>
                <a:srgbClr val="008000"/>
              </a:solidFill>
            </a:endParaRPr>
          </a:p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B38B493-3B32-F44D-B5C5-15FDB4111B37}" type="slidenum">
              <a:rPr lang="en-US" sz="1200" b="0"/>
              <a:pPr eaLnBrk="1" hangingPunct="1"/>
              <a:t>103</a:t>
            </a:fld>
            <a:endParaRPr lang="en-US" sz="1200" b="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eaLnBrk="1" hangingPunct="1"/>
            <a:r>
              <a:rPr lang="en-US" sz="2400" b="1" dirty="0">
                <a:solidFill>
                  <a:srgbClr val="008000"/>
                </a:solidFill>
              </a:rPr>
              <a:t>For Windows,</a:t>
            </a:r>
            <a:r>
              <a:rPr lang="en-US" sz="2400" b="1" dirty="0">
                <a:solidFill>
                  <a:srgbClr val="000000"/>
                </a:solidFill>
              </a:rPr>
              <a:t> see </a:t>
            </a:r>
            <a:r>
              <a:rPr lang="en-US" sz="2400" b="1" dirty="0">
                <a:solidFill>
                  <a:srgbClr val="008000"/>
                </a:solidFill>
              </a:rPr>
              <a:t>Flink on Windows: </a:t>
            </a:r>
            <a:r>
              <a:rPr lang="en-US" sz="2400" b="1" dirty="0">
                <a:solidFill>
                  <a:srgbClr val="008000"/>
                </a:solidFill>
                <a:hlinkClick r:id="rId3"/>
              </a:rPr>
              <a:t>https://ci.apache.org/projects/flink/flink-docs-master/setup/local_setup.html#flink-on-windows</a:t>
            </a:r>
            <a:endParaRPr lang="en-US" sz="2400" b="1" dirty="0">
              <a:solidFill>
                <a:srgbClr val="008000"/>
              </a:solidFill>
            </a:endParaRPr>
          </a:p>
          <a:p>
            <a:pPr marL="0" lvl="1" eaLnBrk="1" hangingPunct="1"/>
            <a:endParaRPr lang="en-US" sz="2400" b="1" dirty="0">
              <a:solidFill>
                <a:srgbClr val="008000"/>
              </a:solidFill>
            </a:endParaRPr>
          </a:p>
          <a:p>
            <a:pPr marL="0" lvl="1" eaLnBrk="1" hangingPunct="1"/>
            <a:endParaRPr lang="en-US" sz="2400" b="1" dirty="0">
              <a:solidFill>
                <a:srgbClr val="008000"/>
              </a:solidFill>
            </a:endParaRPr>
          </a:p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8362E65-5FFE-6140-9873-269FDFF24AD8}" type="slidenum">
              <a:rPr lang="en-US" sz="1200" b="0"/>
              <a:pPr eaLnBrk="1" hangingPunct="1"/>
              <a:t>104</a:t>
            </a:fld>
            <a:endParaRPr lang="en-US" sz="1200" b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674015D-86CA-E642-B77B-63AEE881991C}" type="slidenum">
              <a:rPr lang="en-US" sz="1200" b="0"/>
              <a:pPr eaLnBrk="1" hangingPunct="1"/>
              <a:t>105</a:t>
            </a:fld>
            <a:endParaRPr lang="en-US" sz="1200" b="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400" b="1" dirty="0" smtClean="0">
              <a:solidFill>
                <a:srgbClr val="34FF77"/>
              </a:solidFill>
            </a:endParaRP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400" b="1" dirty="0" smtClean="0">
              <a:solidFill>
                <a:srgbClr val="34FF77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17D5B0-E224-1B4A-A6CC-A7FDC4ED072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86729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E8D61CC-C57B-9644-B38A-7F4EE9B770D5}" type="slidenum">
              <a:rPr lang="en-US" sz="1200" b="0"/>
              <a:pPr eaLnBrk="1" hangingPunct="1"/>
              <a:t>106</a:t>
            </a:fld>
            <a:endParaRPr lang="en-US" sz="1200" b="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F7D09EE-4FC1-D441-87E5-D93F013F116A}" type="slidenum">
              <a:rPr lang="en-US" sz="1200" b="0"/>
              <a:pPr eaLnBrk="1" hangingPunct="1"/>
              <a:t>107</a:t>
            </a:fld>
            <a:endParaRPr lang="en-US" sz="1200" b="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1E804BC-ED02-EE4B-B55B-BDB489B88A80}" type="slidenum">
              <a:rPr lang="en-US" sz="1200" b="0"/>
              <a:pPr eaLnBrk="1" hangingPunct="1"/>
              <a:t>108</a:t>
            </a:fld>
            <a:endParaRPr lang="en-US" sz="1200" b="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9BA7B99-66D9-6D49-AEE2-A21CA154C853}" type="slidenum">
              <a:rPr lang="en-US" sz="1200" b="0"/>
              <a:pPr eaLnBrk="1" hangingPunct="1"/>
              <a:t>109</a:t>
            </a:fld>
            <a:endParaRPr lang="en-US" sz="1200" b="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25D3147-8309-6C4A-AC7E-3F95B8DF5030}" type="slidenum">
              <a:rPr lang="en-US" sz="1200" b="0"/>
              <a:pPr eaLnBrk="1" hangingPunct="1"/>
              <a:t>110</a:t>
            </a:fld>
            <a:endParaRPr lang="en-US" sz="1200" b="0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BC08643-90F8-8943-9F92-CE79E24D361A}" type="slidenum">
              <a:rPr lang="en-US" sz="1200" b="0"/>
              <a:pPr eaLnBrk="1" hangingPunct="1"/>
              <a:t>112</a:t>
            </a:fld>
            <a:endParaRPr lang="en-US" sz="1200" b="0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17D5B0-E224-1B4A-A6CC-A7FDC4ED0726}" type="slidenum">
              <a:rPr lang="en-US" smtClean="0"/>
              <a:pPr>
                <a:defRPr/>
              </a:pPr>
              <a:t>113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69492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17D5B0-E224-1B4A-A6CC-A7FDC4ED0726}" type="slidenum">
              <a:rPr lang="en-US" smtClean="0"/>
              <a:pPr>
                <a:defRPr/>
              </a:pPr>
              <a:t>118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46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218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C07181-CF68-FA44-86FD-6BE730AE573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17D5B0-E224-1B4A-A6CC-A7FDC4ED072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009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Flink has mirrored Java and Scala APIs that offer the same functionality, including by-name addressing. </a:t>
            </a: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Example: Window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WordCount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case class Word (word: String, frequency: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)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val env = StreamExecutionEnvironment.getExecutionEnvironment()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val lines =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env.fromSocketStream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(...)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Lines 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flatMap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{line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line.split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(" ").map(word =&gt; Word(word,1))}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        .window(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Count.of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(100)).every(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Count.of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(10))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        .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groupBy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("word").sum("frequency")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         .print()</a:t>
            </a: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env.execute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17D5B0-E224-1B4A-A6CC-A7FDC4ED072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978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 example for iterative stream processing: </a:t>
            </a:r>
          </a:p>
          <a:p>
            <a:r>
              <a:rPr lang="en-US" baseline="0" dirty="0" smtClean="0"/>
              <a:t> http://</a:t>
            </a:r>
            <a:r>
              <a:rPr lang="en-US" baseline="0" dirty="0" err="1" smtClean="0"/>
              <a:t>www.slideshare.net</a:t>
            </a:r>
            <a:r>
              <a:rPr lang="en-US" baseline="0" dirty="0" smtClean="0"/>
              <a:t>/</a:t>
            </a:r>
            <a:r>
              <a:rPr lang="en-US" baseline="0" dirty="0" err="1" smtClean="0"/>
              <a:t>GyulaFra</a:t>
            </a:r>
            <a:r>
              <a:rPr lang="en-US" baseline="0" dirty="0" smtClean="0"/>
              <a:t>/flink-streaming-43445818/16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and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http://</a:t>
            </a:r>
            <a:r>
              <a:rPr lang="en-US" baseline="0" dirty="0" err="1" smtClean="0"/>
              <a:t>www.slideshare.net</a:t>
            </a:r>
            <a:r>
              <a:rPr lang="en-US" baseline="0" dirty="0" smtClean="0"/>
              <a:t>/</a:t>
            </a:r>
            <a:r>
              <a:rPr lang="en-US" baseline="0" dirty="0" err="1" smtClean="0"/>
              <a:t>GyulaFra</a:t>
            </a:r>
            <a:r>
              <a:rPr lang="en-US" baseline="0" dirty="0" smtClean="0"/>
              <a:t>/flink-streaming-43445818/17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17D5B0-E224-1B4A-A6CC-A7FDC4ED072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807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C1_Core_G_rev_RGB_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381000"/>
            <a:ext cx="3919537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1438275" y="2428875"/>
            <a:ext cx="7248525" cy="950913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38275" y="3656013"/>
            <a:ext cx="6400800" cy="2439987"/>
          </a:xfrm>
        </p:spPr>
        <p:txBody>
          <a:bodyPr/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34084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11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"/>
            <a:ext cx="2133600" cy="59467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76200"/>
            <a:ext cx="6248400" cy="59467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03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34400" cy="7032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04800" y="1058863"/>
            <a:ext cx="8534400" cy="4964112"/>
          </a:xfrm>
        </p:spPr>
        <p:txBody>
          <a:bodyPr/>
          <a:lstStyle/>
          <a:p>
            <a:pPr lvl="0"/>
            <a:r>
              <a:rPr lang="en-US" noProof="0" dirty="0" smtClean="0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3159670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2128351" y="306153"/>
            <a:ext cx="6952500" cy="1143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100000"/>
              <a:buFont typeface="Verdana"/>
              <a:defRPr sz="2400">
                <a:latin typeface="Verdana"/>
                <a:ea typeface="Verdana"/>
                <a:cs typeface="Verdana"/>
                <a:sym typeface="Verdana"/>
              </a:defRPr>
            </a:lvl1pPr>
            <a:lvl2pPr indent="457200">
              <a:buSzPct val="100000"/>
              <a:buFont typeface="Verdana"/>
              <a:defRPr sz="2400">
                <a:latin typeface="Verdana"/>
                <a:ea typeface="Verdana"/>
                <a:cs typeface="Verdana"/>
                <a:sym typeface="Verdana"/>
              </a:defRPr>
            </a:lvl2pPr>
            <a:lvl3pPr indent="914400">
              <a:buSzPct val="100000"/>
              <a:buFont typeface="Verdana"/>
              <a:defRPr sz="2400">
                <a:latin typeface="Verdana"/>
                <a:ea typeface="Verdana"/>
                <a:cs typeface="Verdana"/>
                <a:sym typeface="Verdana"/>
              </a:defRPr>
            </a:lvl3pPr>
            <a:lvl4pPr indent="1371600">
              <a:buSzPct val="100000"/>
              <a:buFont typeface="Verdana"/>
              <a:defRPr sz="2400">
                <a:latin typeface="Verdana"/>
                <a:ea typeface="Verdana"/>
                <a:cs typeface="Verdana"/>
                <a:sym typeface="Verdana"/>
              </a:defRPr>
            </a:lvl4pPr>
            <a:lvl5pPr>
              <a:buSzPct val="100000"/>
              <a:buFont typeface="Verdana"/>
              <a:defRPr sz="2400">
                <a:latin typeface="Verdana"/>
                <a:ea typeface="Verdana"/>
                <a:cs typeface="Verdana"/>
                <a:sym typeface="Verdana"/>
              </a:defRPr>
            </a:lvl5pPr>
            <a:lvl6pPr>
              <a:buSzPct val="100000"/>
              <a:buFont typeface="Verdana"/>
              <a:defRPr sz="2400">
                <a:latin typeface="Verdana"/>
                <a:ea typeface="Verdana"/>
                <a:cs typeface="Verdana"/>
                <a:sym typeface="Verdana"/>
              </a:defRPr>
            </a:lvl6pPr>
            <a:lvl7pPr>
              <a:buSzPct val="100000"/>
              <a:buFont typeface="Verdana"/>
              <a:defRPr sz="2400">
                <a:latin typeface="Verdana"/>
                <a:ea typeface="Verdana"/>
                <a:cs typeface="Verdana"/>
                <a:sym typeface="Verdana"/>
              </a:defRPr>
            </a:lvl7pPr>
            <a:lvl8pPr>
              <a:buSzPct val="100000"/>
              <a:buFont typeface="Verdana"/>
              <a:defRPr sz="2400">
                <a:latin typeface="Verdana"/>
                <a:ea typeface="Verdana"/>
                <a:cs typeface="Verdana"/>
                <a:sym typeface="Verdana"/>
              </a:defRPr>
            </a:lvl8pPr>
            <a:lvl9pPr>
              <a:buSzPct val="100000"/>
              <a:buFont typeface="Verdana"/>
              <a:defRPr sz="24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4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</a:defRPr>
            </a:lvl1pPr>
          </a:lstStyle>
          <a:p>
            <a:fld id="{4A9A9E3A-7037-478E-BEF4-323B7AEFF6C0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151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/>
          <p:cNvSpPr txBox="1">
            <a:spLocks noChangeArrowheads="1"/>
          </p:cNvSpPr>
          <p:nvPr userDrawn="1"/>
        </p:nvSpPr>
        <p:spPr bwMode="auto">
          <a:xfrm>
            <a:off x="1189038" y="6550025"/>
            <a:ext cx="1857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576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58863"/>
            <a:ext cx="4191000" cy="4964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8863"/>
            <a:ext cx="4191000" cy="4964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52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8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715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3000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833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04800" y="76200"/>
            <a:ext cx="85344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304800" y="1058863"/>
            <a:ext cx="8534400" cy="4964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black">
          <a:xfrm>
            <a:off x="8510588" y="6446838"/>
            <a:ext cx="4143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defRPr/>
            </a:pPr>
            <a:fld id="{B4E0BF29-74E1-1440-BAFC-F89A1CBC4352}" type="slidenum">
              <a:rPr lang="en-US" sz="1000">
                <a:solidFill>
                  <a:srgbClr val="FFFFFF"/>
                </a:solidFill>
                <a:cs typeface="+mn-cs"/>
              </a:rPr>
              <a:pPr algn="r">
                <a:defRPr/>
              </a:pPr>
              <a:t>‹#›</a:t>
            </a:fld>
            <a:endParaRPr lang="en-US" sz="1000" dirty="0">
              <a:solidFill>
                <a:srgbClr val="FFFFFF"/>
              </a:solidFill>
              <a:cs typeface="+mn-cs"/>
            </a:endParaRPr>
          </a:p>
        </p:txBody>
      </p:sp>
      <p:pic>
        <p:nvPicPr>
          <p:cNvPr id="1030" name="Picture 6" descr="C1_Core_G_rev_RGB_R.eps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24600"/>
            <a:ext cx="1066800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4CF7F-1065-054F-8B46-786C96C7DA36}" type="slidenum">
              <a:rPr lang="en-US" smtClean="0"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9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2286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5715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2pPr>
      <a:lvl3pPr marL="914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+mn-ea"/>
        </a:defRPr>
      </a:lvl3pPr>
      <a:lvl4pPr marL="12573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+mn-ea"/>
        </a:defRPr>
      </a:lvl4pPr>
      <a:lvl5pPr marL="1600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000">
          <a:solidFill>
            <a:schemeClr val="tx1"/>
          </a:solidFill>
          <a:latin typeface="+mn-lt"/>
          <a:ea typeface="+mn-ea"/>
        </a:defRPr>
      </a:lvl5pPr>
      <a:lvl6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000">
          <a:solidFill>
            <a:schemeClr val="tx1"/>
          </a:solidFill>
          <a:latin typeface="+mn-lt"/>
          <a:ea typeface="+mn-ea"/>
        </a:defRPr>
      </a:lvl6pPr>
      <a:lvl7pPr marL="25146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000">
          <a:solidFill>
            <a:schemeClr val="tx1"/>
          </a:solidFill>
          <a:latin typeface="+mn-lt"/>
          <a:ea typeface="+mn-ea"/>
        </a:defRPr>
      </a:lvl7pPr>
      <a:lvl8pPr marL="29718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000">
          <a:solidFill>
            <a:schemeClr val="tx1"/>
          </a:solidFill>
          <a:latin typeface="+mn-lt"/>
          <a:ea typeface="+mn-ea"/>
        </a:defRPr>
      </a:lvl8pPr>
      <a:lvl9pPr marL="3429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data-artisans.com" TargetMode="External"/><Relationship Id="rId4" Type="http://schemas.openxmlformats.org/officeDocument/2006/relationships/image" Target="../media/image3.jpg"/><Relationship Id="rId5" Type="http://schemas.openxmlformats.org/officeDocument/2006/relationships/image" Target="../media/image4.png"/><Relationship Id="rId6" Type="http://schemas.openxmlformats.org/officeDocument/2006/relationships/image" Target="../media/image5.jpg"/><Relationship Id="rId7" Type="http://schemas.openxmlformats.org/officeDocument/2006/relationships/hyperlink" Target="http://bigdatascala.bythebay.io/" TargetMode="External"/><Relationship Id="rId8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://docs.oracle.com/cd/E19182-01/820-7851/inst_cli_jdk_javahome_t/index.html" TargetMode="Externa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.com/en/download/help/path.xml" TargetMode="External"/><Relationship Id="rId4" Type="http://schemas.openxmlformats.org/officeDocument/2006/relationships/hyperlink" Target="http://flink.apache.org/downloads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69.png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gif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70.png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71.png"/></Relationships>
</file>

<file path=ppt/slides/_rels/slide113.xml.rels><?xml version="1.0" encoding="UTF-8" standalone="yes"?>
<Relationships xmlns="http://schemas.openxmlformats.org/package/2006/relationships"><Relationship Id="rId9" Type="http://schemas.openxmlformats.org/officeDocument/2006/relationships/hyperlink" Target="http://github.com/apache/flink" TargetMode="External"/><Relationship Id="rId20" Type="http://schemas.openxmlformats.org/officeDocument/2006/relationships/image" Target="../media/image79.png"/><Relationship Id="rId10" Type="http://schemas.openxmlformats.org/officeDocument/2006/relationships/hyperlink" Target="mailto:user@flink.apache.org" TargetMode="External"/><Relationship Id="rId11" Type="http://schemas.openxmlformats.org/officeDocument/2006/relationships/hyperlink" Target="mailto:%20dev@flink.apache.org" TargetMode="External"/><Relationship Id="rId12" Type="http://schemas.openxmlformats.org/officeDocument/2006/relationships/hyperlink" Target="http://sparkbigdata.com/component/tags/tag/27-flink" TargetMode="External"/><Relationship Id="rId13" Type="http://schemas.openxmlformats.org/officeDocument/2006/relationships/image" Target="../media/image72.png"/><Relationship Id="rId14" Type="http://schemas.openxmlformats.org/officeDocument/2006/relationships/image" Target="../media/image73.jpg"/><Relationship Id="rId15" Type="http://schemas.openxmlformats.org/officeDocument/2006/relationships/image" Target="../media/image74.png"/><Relationship Id="rId16" Type="http://schemas.openxmlformats.org/officeDocument/2006/relationships/image" Target="../media/image75.png"/><Relationship Id="rId17" Type="http://schemas.openxmlformats.org/officeDocument/2006/relationships/image" Target="../media/image76.jpg"/><Relationship Id="rId18" Type="http://schemas.openxmlformats.org/officeDocument/2006/relationships/image" Target="../media/image77.jpeg"/><Relationship Id="rId19" Type="http://schemas.openxmlformats.org/officeDocument/2006/relationships/image" Target="../media/image7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://flink.apache.org/" TargetMode="External"/><Relationship Id="rId4" Type="http://schemas.openxmlformats.org/officeDocument/2006/relationships/hyperlink" Target="http://www.data-artisans.com" TargetMode="External"/><Relationship Id="rId5" Type="http://schemas.openxmlformats.org/officeDocument/2006/relationships/hyperlink" Target="http://twitter.com/apacheflink" TargetMode="External"/><Relationship Id="rId6" Type="http://schemas.openxmlformats.org/officeDocument/2006/relationships/hyperlink" Target="http://twitter.com/%23apacheflink" TargetMode="External"/><Relationship Id="rId7" Type="http://schemas.openxmlformats.org/officeDocument/2006/relationships/hyperlink" Target="http://twitter.com/%23Flink" TargetMode="External"/><Relationship Id="rId8" Type="http://schemas.openxmlformats.org/officeDocument/2006/relationships/hyperlink" Target="http://apache-flink.meetup.com/" TargetMode="Externa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lideshare.net/sbaltagi/apache-flinkcrashcoursebyslimbaltagiandsrinipalthepu" TargetMode="External"/><Relationship Id="rId3" Type="http://schemas.openxmlformats.org/officeDocument/2006/relationships/hyperlink" Target="http://dataartisans.github.io/flink-training/index.html" TargetMode="Externa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flink.apache.org/how-to-contribute.html" TargetMode="External"/><Relationship Id="rId3" Type="http://schemas.openxmlformats.org/officeDocument/2006/relationships/hyperlink" Target="http://flink.apache.org/coding-guidelines.html" TargetMode="Externa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flink-forward.org/" TargetMode="External"/><Relationship Id="rId3" Type="http://schemas.openxmlformats.org/officeDocument/2006/relationships/image" Target="../media/image80.png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hyperlink" Target="mailto:sbaltagi@gmail.com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slideshare.net/gwenshap/have-your-cake-and-eat-it-too-49285958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kdnuggets.com/2015/08/apache-flink-stream-processing.html" TargetMode="External"/><Relationship Id="rId3" Type="http://schemas.openxmlformats.org/officeDocument/2006/relationships/hyperlink" Target="http://sparkbigdata.com/component/tags/tag/49-flink-streaming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ci.apache.org/projects/flink/flink-docs-master/internals/stream_checkpointing.html" TargetMode="External"/><Relationship Id="rId4" Type="http://schemas.openxmlformats.org/officeDocument/2006/relationships/hyperlink" Target="http://arxiv.org/pdf/1506.08603v1.pdf" TargetMode="External"/><Relationship Id="rId5" Type="http://schemas.openxmlformats.org/officeDocument/2006/relationships/hyperlink" Target="http://research.microsoft.com/en-us/um/people/lamport/pubs/chandy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slideshare.net/gwenshap/have-your-cake-and-eat-it-too-49285958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ci.apache.org/projects/flink/flink-docs-master/libs/table.html" TargetMode="External"/><Relationship Id="rId4" Type="http://schemas.openxmlformats.org/officeDocument/2006/relationships/hyperlink" Target="http://sparkbigdata.com/component/tags/tag/52-flink-tabl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wiki.apache.org/confluence/display/FLINK/FlinkML:+Vision+and+Roadmap" TargetMode="External"/><Relationship Id="rId4" Type="http://schemas.openxmlformats.org/officeDocument/2006/relationships/hyperlink" Target="http://sparkbigdata.com/component/tags/tag/51-flinkml" TargetMode="External"/><Relationship Id="rId5" Type="http://schemas.openxmlformats.org/officeDocument/2006/relationships/hyperlink" Target="http://flink.apache.org/how-to-contribute.html" TargetMode="External"/><Relationship Id="rId6" Type="http://schemas.openxmlformats.org/officeDocument/2006/relationships/hyperlink" Target="http://flink.apache.org/coding-guidelines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i.apache.org/projects/flink/flink-docs-master/libs/ml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kth.diva-portal.org/smash/get/diva2:830662/FULLTEXT01.pdf" TargetMode="External"/><Relationship Id="rId4" Type="http://schemas.openxmlformats.org/officeDocument/2006/relationships/hyperlink" Target="http://sparkbigdata.com/component/tags/tag/50-gelly" TargetMode="External"/><Relationship Id="rId5" Type="http://schemas.openxmlformats.org/officeDocument/2006/relationships/hyperlink" Target="http://flink.apache.org/how-to-contribute.html" TargetMode="External"/><Relationship Id="rId6" Type="http://schemas.openxmlformats.org/officeDocument/2006/relationships/hyperlink" Target="http://flink.apache.org/coding-guidelines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lideshare.net/vkalavri/largescale-graph-processing-with-apache-flink-graphdevroom-fosdem15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radar.oreilly.com/2014/07/questioning-the-lambda-architecture.html" TargetMode="External"/><Relationship Id="rId4" Type="http://schemas.openxmlformats.org/officeDocument/2006/relationships/hyperlink" Target="http://www.youtube.com/watch?v=fU9hR3kiOK0" TargetMode="External"/><Relationship Id="rId5" Type="http://schemas.openxmlformats.org/officeDocument/2006/relationships/hyperlink" Target="https://martin.kleppmann.com/2015/03/04/turning-the-database-inside-out.html" TargetMode="External"/><Relationship Id="rId6" Type="http://schemas.openxmlformats.org/officeDocument/2006/relationships/hyperlink" Target="http://blog.confluent.io/2015/03/04/turning-the-database-inside-out-with-apache-samza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es.apache.org/jira/browse/FLINK-2288" TargetMode="External"/><Relationship Id="rId4" Type="http://schemas.openxmlformats.org/officeDocument/2006/relationships/hyperlink" Target="https://ci.apache.org/projects/flink/flink-docs-master/setup/jobmanager_high_availability.html" TargetMode="External"/><Relationship Id="rId5" Type="http://schemas.openxmlformats.org/officeDocument/2006/relationships/hyperlink" Target="https://cwiki.apache.org/confluence/display/FLINK/JobManager+High+Availability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issues.apache.org/jira/browse/FLINK-2287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ci.apache.org/projects/flink/flink-docs-master/apis/cli.html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ci.apache.org/projects/flink/flink-docs-master/scala_shell.html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i.apache.org/projects/flink/flink-docs-master/setup/yarn_setup.html" TargetMode="External"/><Relationship Id="rId3" Type="http://schemas.openxmlformats.org/officeDocument/2006/relationships/hyperlink" Target="http://ci.apache.org/projects/flink/flink-docs-release-0.9/setup/config.html%23yarn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flink.apache.org/news/2014/11/18/hadoop-compatibility.html" TargetMode="External"/><Relationship Id="rId4" Type="http://schemas.openxmlformats.org/officeDocument/2006/relationships/hyperlink" Target="https://ci.apache.org/projects/flink/flink-docs-master/apis/hadoop_compatibility.html" TargetMode="External"/><Relationship Id="rId5" Type="http://schemas.openxmlformats.org/officeDocument/2006/relationships/hyperlink" Target="https://ci.apache.org/projects/flink/flink-docs-master/apis/storm_compatibility.html" TargetMode="External"/><Relationship Id="rId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2.png"/><Relationship Id="rId12" Type="http://schemas.openxmlformats.org/officeDocument/2006/relationships/image" Target="../media/image33.png"/><Relationship Id="rId13" Type="http://schemas.openxmlformats.org/officeDocument/2006/relationships/image" Target="../media/image34.png"/><Relationship Id="rId14" Type="http://schemas.openxmlformats.org/officeDocument/2006/relationships/image" Target="../media/image35.png"/><Relationship Id="rId15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jpeg"/><Relationship Id="rId4" Type="http://schemas.openxmlformats.org/officeDocument/2006/relationships/image" Target="../media/image25.png"/><Relationship Id="rId5" Type="http://schemas.openxmlformats.org/officeDocument/2006/relationships/image" Target="../media/image26.jpe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jpeg"/><Relationship Id="rId9" Type="http://schemas.openxmlformats.org/officeDocument/2006/relationships/image" Target="../media/image30.jpeg"/><Relationship Id="rId10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ache/flink/tree/master/flink-staging/flink-hbase/src/test/java/org/apache/flink/addons/hbase/example" TargetMode="External"/><Relationship Id="rId4" Type="http://schemas.openxmlformats.org/officeDocument/2006/relationships/hyperlink" Target="https://ci.apache.org/projects/flink/flink-docs-master/apis/streaming_guide.html%23apache-kafka" TargetMode="External"/><Relationship Id="rId5" Type="http://schemas.openxmlformats.org/officeDocument/2006/relationships/hyperlink" Target="http://flink.apache.org/news/2014/01/28/querying_mongodb.html" TargetMode="External"/><Relationship Id="rId6" Type="http://schemas.openxmlformats.org/officeDocument/2006/relationships/image" Target="../media/image37.png"/><Relationship Id="rId7" Type="http://schemas.openxmlformats.org/officeDocument/2006/relationships/image" Target="../media/image29.jpeg"/><Relationship Id="rId8" Type="http://schemas.openxmlformats.org/officeDocument/2006/relationships/image" Target="../media/image25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igtop.apache.org" TargetMode="External"/></Relationships>
</file>

<file path=ppt/slides/_rels/slide5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1.jpg"/><Relationship Id="rId12" Type="http://schemas.openxmlformats.org/officeDocument/2006/relationships/image" Target="../media/image36.png"/><Relationship Id="rId13" Type="http://schemas.openxmlformats.org/officeDocument/2006/relationships/image" Target="../media/image42.jpe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amoa.incubator.apache.org/" TargetMode="External"/><Relationship Id="rId3" Type="http://schemas.openxmlformats.org/officeDocument/2006/relationships/hyperlink" Target="https://samoa.incubator.apache.org/" TargetMode="External"/><Relationship Id="rId4" Type="http://schemas.openxmlformats.org/officeDocument/2006/relationships/hyperlink" Target="http://zeppelin.incubator.apache.org/" TargetMode="External"/><Relationship Id="rId5" Type="http://schemas.openxmlformats.org/officeDocument/2006/relationships/hyperlink" Target="http://tez.apache.org/" TargetMode="External"/><Relationship Id="rId6" Type="http://schemas.openxmlformats.org/officeDocument/2006/relationships/hyperlink" Target="http://mrql.incubator.apache.org" TargetMode="External"/><Relationship Id="rId7" Type="http://schemas.openxmlformats.org/officeDocument/2006/relationships/hyperlink" Target="http://tachyon-project.org/" TargetMode="External"/><Relationship Id="rId8" Type="http://schemas.openxmlformats.org/officeDocument/2006/relationships/hyperlink" Target="http://tachyon-project.org/Running-Flink-on-Tachyon.html" TargetMode="External"/><Relationship Id="rId9" Type="http://schemas.openxmlformats.org/officeDocument/2006/relationships/hyperlink" Target="http://www.xtreemfs.org/" TargetMode="External"/><Relationship Id="rId10" Type="http://schemas.openxmlformats.org/officeDocument/2006/relationships/image" Target="../media/image4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2aYsl0" TargetMode="External"/><Relationship Id="rId4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loud.google.com/dataflow/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4" Type="http://schemas.openxmlformats.org/officeDocument/2006/relationships/image" Target="../media/image41.jpg"/><Relationship Id="rId5" Type="http://schemas.openxmlformats.org/officeDocument/2006/relationships/image" Target="../media/image45.jpg"/><Relationship Id="rId6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ci.apache.org/projects/flink/flink-docs-master/apis/storm_compatibility.html" TargetMode="Externa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acolyer.org/2015/06/15/twitter-heron-stream-processing-at-scale/" TargetMode="External"/><Relationship Id="rId4" Type="http://schemas.openxmlformats.org/officeDocument/2006/relationships/hyperlink" Target="http://data-artisans.com/high-throughput-low-latency-and-exactly-once-stream-processing-with-apache-flink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l.acm.org/citation.cfm?id=2742788" TargetMode="Externa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eetup.com/Bay-Area-Apache-Flink-Meetup/events/224189524/" TargetMode="Externa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www.odbms.org/blog/2015/06/on-apache-flink-interview-with-volker-markl/" TargetMode="Externa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i.apache.org/projects/flink/flink-docs-master/apis/iterations.html" TargetMode="External"/><Relationship Id="rId3" Type="http://schemas.openxmlformats.org/officeDocument/2006/relationships/image" Target="../media/image49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4" Type="http://schemas.openxmlformats.org/officeDocument/2006/relationships/image" Target="../media/image51.jpeg"/><Relationship Id="rId5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acolyer.org/2015/06/18/spinning-fast-iterative-dataflows/" TargetMode="External"/><Relationship Id="rId4" Type="http://schemas.openxmlformats.org/officeDocument/2006/relationships/hyperlink" Target="http://ci.apache.org/projects/flink/flink-docs-master/apis/iterations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vldb.org/pvldb/vol5/p1268_stephanewen_vldb2012.pdf" TargetMode="Externa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://flink.apache.org/news/2015/03/13/peeking-into-Apache-Flinks-Engine-Room.html" TargetMode="External"/><Relationship Id="rId4" Type="http://schemas.openxmlformats.org/officeDocument/2006/relationships/hyperlink" Target="https://flink.apache.org/news/2015/05/11/Juggling-with-Bits-and-Bytes.html" TargetMode="External"/><Relationship Id="rId5" Type="http://schemas.openxmlformats.org/officeDocument/2006/relationships/hyperlink" Target="https://www.linkedin.com/redir/redirect?url=https://flink.apache.org/news/2015/05/11/Juggling-with-Bits-and-Bytes.html&amp;urlhash=FXeC" TargetMode="External"/><Relationship Id="rId6" Type="http://schemas.openxmlformats.org/officeDocument/2006/relationships/hyperlink" Target="https://www.linkedin.com/redir/redirect?url=https://cwiki.apache.org/confluence/pages/viewpage.action?pageId=53741525&amp;urlhash=qR4Q" TargetMode="External"/><Relationship Id="rId7" Type="http://schemas.openxmlformats.org/officeDocument/2006/relationships/hyperlink" Target="https://cwiki.apache.org/confluence/pages/viewpage.action?pageId=53741525" TargetMode="External"/><Relationship Id="rId8" Type="http://schemas.openxmlformats.org/officeDocument/2006/relationships/hyperlink" Target="https://github.com/apache/flink/pull/290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hyperlink" Target="http://blog.acolyer.org/2014/12/03/the-8-requirements-of-real-time-stream-processin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kdnuggets.com/2015/08/apache-flink-stream-processing.html" TargetMode="Externa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atabricks.com/blog/2015/04/28/project-tungsten-bringing-spark-closer-to-bare-metal.html" TargetMode="Externa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://stratosphere.eu/assets/papers/2014-VLDBJ_Stratosphere_Overview.pdf" TargetMode="Externa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4" Type="http://schemas.openxmlformats.org/officeDocument/2006/relationships/image" Target="../media/image19.png"/><Relationship Id="rId5" Type="http://schemas.openxmlformats.org/officeDocument/2006/relationships/image" Target="../media/image54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eople.csail.mit.edu/matei/papers/2015/sigmod_spark_sql.pdf" TargetMode="External"/><Relationship Id="rId3" Type="http://schemas.openxmlformats.org/officeDocument/2006/relationships/hyperlink" Target="https://databricks.com/blog/2015/04/13/deep-dive-into-spark-sqls-catalyst-optimizer.html" TargetMode="Externa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oo.gl/WocQci" TargetMode="Externa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oo.gl/WocQci" TargetMode="External"/><Relationship Id="rId3" Type="http://schemas.openxmlformats.org/officeDocument/2006/relationships/image" Target="../media/image5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oo.gl/yBS6ZC" TargetMode="External"/><Relationship Id="rId3" Type="http://schemas.openxmlformats.org/officeDocument/2006/relationships/image" Target="../media/image56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oo.gl/a0d6RR" TargetMode="External"/><Relationship Id="rId3" Type="http://schemas.openxmlformats.org/officeDocument/2006/relationships/image" Target="../media/image57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ata-artisans.com/high-throughput-low-latency-and-exactly-once-stream-processing-with-apache-flink/" TargetMode="Externa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8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9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://prof.ict.ac.cn/BigDataBench/" TargetMode="External"/><Relationship Id="rId4" Type="http://schemas.openxmlformats.org/officeDocument/2006/relationships/hyperlink" Target="https://github.com/intel-hadoop/Big-Data-Benchmark-for-Big-Bench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park-summit.org/2015/events/towards-benchmarking-modern-distributed-streaming-systems/" TargetMode="Externa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://flink-forward.org/" TargetMode="External"/></Relationships>
</file>

<file path=ppt/slides/_rels/slide9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5.jpg"/><Relationship Id="rId12" Type="http://schemas.openxmlformats.org/officeDocument/2006/relationships/image" Target="../media/image66.png"/><Relationship Id="rId13" Type="http://schemas.openxmlformats.org/officeDocument/2006/relationships/image" Target="../media/image67.png"/><Relationship Id="rId14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www.bouyguestelecom.fr/" TargetMode="External"/><Relationship Id="rId4" Type="http://schemas.openxmlformats.org/officeDocument/2006/relationships/image" Target="../media/image60.jpg"/><Relationship Id="rId5" Type="http://schemas.openxmlformats.org/officeDocument/2006/relationships/hyperlink" Target="https://www.spotify.com" TargetMode="External"/><Relationship Id="rId6" Type="http://schemas.openxmlformats.org/officeDocument/2006/relationships/image" Target="../media/image61.jpg"/><Relationship Id="rId7" Type="http://schemas.openxmlformats.org/officeDocument/2006/relationships/hyperlink" Target="http://www.amadeus.com/" TargetMode="External"/><Relationship Id="rId8" Type="http://schemas.openxmlformats.org/officeDocument/2006/relationships/image" Target="../media/image62.gif"/><Relationship Id="rId9" Type="http://schemas.openxmlformats.org/officeDocument/2006/relationships/image" Target="../media/image63.png"/><Relationship Id="rId10" Type="http://schemas.openxmlformats.org/officeDocument/2006/relationships/image" Target="../media/image6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429000"/>
            <a:ext cx="6172200" cy="3124200"/>
          </a:xfrm>
        </p:spPr>
        <p:txBody>
          <a:bodyPr/>
          <a:lstStyle/>
          <a:p>
            <a:pPr algn="r">
              <a:defRPr/>
            </a:pPr>
            <a:r>
              <a:rPr lang="en-US" sz="2400" smtClean="0"/>
              <a:t>                    </a:t>
            </a:r>
            <a:endParaRPr lang="en-US" sz="2400" dirty="0" smtClean="0">
              <a:cs typeface="+mn-cs"/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" y="2362200"/>
            <a:ext cx="6705600" cy="4495800"/>
          </a:xfrm>
        </p:spPr>
        <p:txBody>
          <a:bodyPr/>
          <a:lstStyle/>
          <a:p>
            <a:pPr>
              <a:defRPr/>
            </a:pPr>
            <a:r>
              <a:rPr lang="en-US" sz="3600" dirty="0" smtClean="0">
                <a:cs typeface="+mj-cs"/>
              </a:rPr>
              <a:t/>
            </a:r>
            <a:br>
              <a:rPr lang="en-US" sz="3600" dirty="0" smtClean="0">
                <a:cs typeface="+mj-cs"/>
              </a:rPr>
            </a:br>
            <a:r>
              <a:rPr lang="en-US" sz="3600" dirty="0" smtClean="0">
                <a:cs typeface="+mj-cs"/>
              </a:rPr>
              <a:t>Why </a:t>
            </a:r>
            <a:r>
              <a:rPr lang="en-US" sz="3600" dirty="0" smtClean="0">
                <a:solidFill>
                  <a:schemeClr val="accent4">
                    <a:lumMod val="60000"/>
                    <a:lumOff val="40000"/>
                  </a:schemeClr>
                </a:solidFill>
                <a:cs typeface="+mj-cs"/>
              </a:rPr>
              <a:t>Apache Flink</a:t>
            </a:r>
            <a:r>
              <a:rPr lang="en-US" sz="3600" dirty="0" smtClean="0">
                <a:cs typeface="+mj-cs"/>
              </a:rPr>
              <a:t> is the </a:t>
            </a:r>
            <a:r>
              <a:rPr lang="en-US" sz="3600" dirty="0" smtClean="0">
                <a:solidFill>
                  <a:srgbClr val="34FF77"/>
                </a:solidFill>
                <a:cs typeface="+mj-cs"/>
              </a:rPr>
              <a:t>4G</a:t>
            </a:r>
            <a:r>
              <a:rPr lang="en-US" sz="3600" dirty="0" smtClean="0">
                <a:cs typeface="+mj-cs"/>
              </a:rPr>
              <a:t> of Big Data Analytics Frameworks?</a:t>
            </a:r>
            <a:br>
              <a:rPr lang="en-US" sz="3600" dirty="0" smtClean="0">
                <a:cs typeface="+mj-cs"/>
              </a:rPr>
            </a:br>
            <a:r>
              <a:rPr lang="en-US" sz="3600" dirty="0" smtClean="0">
                <a:cs typeface="+mj-cs"/>
              </a:rPr>
              <a:t/>
            </a:r>
            <a:br>
              <a:rPr lang="en-US" sz="3600" dirty="0" smtClean="0">
                <a:cs typeface="+mj-cs"/>
              </a:rPr>
            </a:br>
            <a:r>
              <a:rPr lang="en-US" sz="1800" dirty="0" smtClean="0">
                <a:cs typeface="+mj-cs"/>
              </a:rPr>
              <a:t>By </a:t>
            </a:r>
            <a:r>
              <a:rPr lang="en-US" dirty="0" smtClean="0">
                <a:cs typeface="+mj-cs"/>
              </a:rPr>
              <a:t>Slim Baltagi</a:t>
            </a:r>
            <a:br>
              <a:rPr lang="en-US" dirty="0" smtClean="0">
                <a:cs typeface="+mj-cs"/>
              </a:rPr>
            </a:br>
            <a:r>
              <a:rPr lang="en-US" sz="1800" dirty="0" smtClean="0">
                <a:cs typeface="+mj-cs"/>
              </a:rPr>
              <a:t>Director of Big Data Engineering</a:t>
            </a:r>
            <a:r>
              <a:rPr lang="en-US" sz="1800" dirty="0">
                <a:cs typeface="+mj-cs"/>
              </a:rPr>
              <a:t> </a:t>
            </a:r>
            <a:r>
              <a:rPr lang="en-US" sz="1800" dirty="0" smtClean="0">
                <a:cs typeface="+mj-cs"/>
              </a:rPr>
              <a:t>at </a:t>
            </a:r>
            <a:r>
              <a:rPr lang="en-US" dirty="0" smtClean="0">
                <a:cs typeface="+mj-cs"/>
              </a:rPr>
              <a:t>Capital One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cs typeface="+mj-cs"/>
              </a:rPr>
              <a:t/>
            </a:r>
            <a:b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cs typeface="+mj-cs"/>
              </a:rPr>
            </a:b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cs typeface="+mj-cs"/>
              </a:rPr>
              <a:t/>
            </a:r>
            <a:b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cs typeface="+mj-cs"/>
              </a:rPr>
            </a:br>
            <a:r>
              <a:rPr lang="en-US" dirty="0" smtClean="0">
                <a:cs typeface="+mj-cs"/>
              </a:rPr>
              <a:t>With some materials from </a:t>
            </a:r>
            <a:r>
              <a:rPr lang="en-US" dirty="0" smtClean="0">
                <a:cs typeface="+mj-cs"/>
                <a:hlinkClick r:id="rId3" action="ppaction://hlinkfile"/>
              </a:rPr>
              <a:t>data-artisans.com </a:t>
            </a:r>
            <a:r>
              <a:rPr lang="en-US" dirty="0" smtClean="0">
                <a:cs typeface="+mj-cs"/>
              </a:rPr>
              <a:t/>
            </a:r>
            <a:br>
              <a:rPr lang="en-US" dirty="0" smtClean="0">
                <a:cs typeface="+mj-cs"/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>
              <a:cs typeface="+mj-cs"/>
            </a:endParaRPr>
          </a:p>
        </p:txBody>
      </p:sp>
      <p:pic>
        <p:nvPicPr>
          <p:cNvPr id="7" name="Picture 6" descr="Apache Flink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1" y="2362200"/>
            <a:ext cx="2362200" cy="4495800"/>
          </a:xfrm>
          <a:prstGeom prst="rect">
            <a:avLst/>
          </a:prstGeom>
        </p:spPr>
      </p:pic>
      <p:pic>
        <p:nvPicPr>
          <p:cNvPr id="2" name="Picture 1" descr="BigDataScalaByTheBay_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0"/>
            <a:ext cx="2362200" cy="2362200"/>
          </a:xfrm>
          <a:prstGeom prst="rect">
            <a:avLst/>
          </a:prstGeom>
        </p:spPr>
      </p:pic>
      <p:pic>
        <p:nvPicPr>
          <p:cNvPr id="6" name="Picture 5" descr="ggbridge-night-wide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0"/>
            <a:ext cx="4648200" cy="2362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33600" y="152400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hlinkClick r:id="rId7"/>
              </a:rPr>
              <a:t>Big Data Scala By the Bay</a:t>
            </a:r>
            <a:endParaRPr lang="en-US" sz="2400" b="1" dirty="0" smtClean="0"/>
          </a:p>
          <a:p>
            <a:r>
              <a:rPr lang="en-US" sz="1800" b="1" dirty="0" smtClean="0"/>
              <a:t>Oakland, California</a:t>
            </a:r>
          </a:p>
          <a:p>
            <a:r>
              <a:rPr lang="en-US" sz="1800" b="1" dirty="0" smtClean="0"/>
              <a:t> August 17, 2015</a:t>
            </a:r>
            <a:endParaRPr lang="en-US" sz="1800" b="1" dirty="0"/>
          </a:p>
        </p:txBody>
      </p:sp>
      <p:pic>
        <p:nvPicPr>
          <p:cNvPr id="9" name="Picture 8" descr="capital_one_tech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3600" cy="2389448"/>
          </a:xfrm>
          <a:prstGeom prst="rect">
            <a:avLst/>
          </a:prstGeom>
        </p:spPr>
      </p:pic>
      <p:sp>
        <p:nvSpPr>
          <p:cNvPr id="10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smtClean="0"/>
              <a:pPr/>
              <a:t>1</a:t>
            </a:fld>
            <a:endParaRPr lang="de-D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3. </a:t>
            </a:r>
            <a:r>
              <a:rPr lang="en-US" sz="3200" dirty="0"/>
              <a:t>What is Apache Flink?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85800"/>
            <a:ext cx="8229600" cy="6096000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sz="2400" dirty="0" smtClean="0">
                <a:solidFill>
                  <a:srgbClr val="34FF77"/>
                </a:solidFill>
              </a:rPr>
              <a:t> Apache Flink, </a:t>
            </a:r>
            <a:r>
              <a:rPr lang="en-US" sz="2400" dirty="0" smtClean="0">
                <a:solidFill>
                  <a:srgbClr val="FFFFFF"/>
                </a:solidFill>
              </a:rPr>
              <a:t>like Apache Hadoop and Apache Spark, is </a:t>
            </a:r>
            <a:r>
              <a:rPr lang="en-US" sz="2400" dirty="0" smtClean="0"/>
              <a:t>a community-driven open source</a:t>
            </a:r>
            <a:r>
              <a:rPr lang="en-US" sz="2400" dirty="0"/>
              <a:t> </a:t>
            </a:r>
            <a:r>
              <a:rPr lang="en-US" sz="2400" dirty="0" smtClean="0"/>
              <a:t>framework </a:t>
            </a:r>
            <a:r>
              <a:rPr lang="en-US" sz="2400" dirty="0"/>
              <a:t>for </a:t>
            </a:r>
            <a:r>
              <a:rPr lang="en-US" sz="2400" dirty="0" smtClean="0">
                <a:solidFill>
                  <a:srgbClr val="34FF77"/>
                </a:solidFill>
              </a:rPr>
              <a:t>distributed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34FF77"/>
                </a:solidFill>
              </a:rPr>
              <a:t>Big </a:t>
            </a:r>
            <a:r>
              <a:rPr lang="en-US" sz="2400" dirty="0">
                <a:solidFill>
                  <a:srgbClr val="34FF77"/>
                </a:solidFill>
              </a:rPr>
              <a:t>Data Analytics</a:t>
            </a:r>
            <a:r>
              <a:rPr lang="en-US" sz="2400" dirty="0"/>
              <a:t>. </a:t>
            </a:r>
            <a:r>
              <a:rPr lang="en-US" sz="2400" dirty="0" smtClean="0"/>
              <a:t>Apache Flink engine exploits </a:t>
            </a:r>
            <a:r>
              <a:rPr lang="en-US" sz="2400" dirty="0" smtClean="0">
                <a:solidFill>
                  <a:srgbClr val="34FF77"/>
                </a:solidFill>
              </a:rPr>
              <a:t>data streaming, 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34FF77"/>
                </a:solidFill>
              </a:rPr>
              <a:t>in-memory processing, pipelining </a:t>
            </a:r>
            <a:r>
              <a:rPr lang="en-US" sz="2400" dirty="0" smtClean="0"/>
              <a:t>and</a:t>
            </a:r>
            <a:r>
              <a:rPr lang="en-US" sz="2400" dirty="0" smtClean="0">
                <a:solidFill>
                  <a:srgbClr val="34FF77"/>
                </a:solidFill>
              </a:rPr>
              <a:t> iteration operators </a:t>
            </a:r>
            <a:r>
              <a:rPr lang="en-US" sz="2400" dirty="0" smtClean="0"/>
              <a:t>to improve performance.  </a:t>
            </a:r>
            <a:endParaRPr lang="en-US" sz="2400" dirty="0"/>
          </a:p>
          <a:p>
            <a:pPr>
              <a:buFont typeface="Wingdings" charset="2"/>
              <a:buChar char="Ø"/>
            </a:pPr>
            <a:r>
              <a:rPr lang="en-US" sz="2400" dirty="0" smtClean="0">
                <a:solidFill>
                  <a:srgbClr val="34FF77"/>
                </a:solidFill>
              </a:rPr>
              <a:t> Apache </a:t>
            </a:r>
            <a:r>
              <a:rPr lang="en-US" sz="2400" dirty="0">
                <a:solidFill>
                  <a:srgbClr val="34FF77"/>
                </a:solidFill>
              </a:rPr>
              <a:t>Flink  </a:t>
            </a:r>
            <a:r>
              <a:rPr lang="en-US" sz="2400" dirty="0"/>
              <a:t>has its origins in </a:t>
            </a:r>
            <a:r>
              <a:rPr lang="en-US" sz="2400" dirty="0" smtClean="0"/>
              <a:t>a research </a:t>
            </a:r>
            <a:r>
              <a:rPr lang="en-US" sz="2400" dirty="0"/>
              <a:t>project </a:t>
            </a:r>
            <a:r>
              <a:rPr lang="en-US" sz="2400" dirty="0" smtClean="0"/>
              <a:t>called </a:t>
            </a:r>
            <a:r>
              <a:rPr lang="en-US" sz="2400" dirty="0" smtClean="0">
                <a:solidFill>
                  <a:srgbClr val="34FF77"/>
                </a:solidFill>
              </a:rPr>
              <a:t>Stratosphere </a:t>
            </a:r>
            <a:r>
              <a:rPr lang="en-US" sz="2400" dirty="0" smtClean="0"/>
              <a:t>of which the idea was conceived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late 2008 </a:t>
            </a:r>
            <a:r>
              <a:rPr lang="en-US" sz="2400" dirty="0"/>
              <a:t>by professor </a:t>
            </a:r>
            <a:r>
              <a:rPr lang="en-US" sz="2400" dirty="0">
                <a:solidFill>
                  <a:srgbClr val="34FF77"/>
                </a:solidFill>
              </a:rPr>
              <a:t>Volker Markl </a:t>
            </a:r>
            <a:r>
              <a:rPr lang="en-US" sz="2400" dirty="0"/>
              <a:t> from </a:t>
            </a:r>
            <a:r>
              <a:rPr lang="en-US" sz="2400" dirty="0" smtClean="0">
                <a:solidFill>
                  <a:srgbClr val="34FF77"/>
                </a:solidFill>
              </a:rPr>
              <a:t>the </a:t>
            </a:r>
            <a:r>
              <a:rPr lang="en-US" sz="2400" dirty="0">
                <a:solidFill>
                  <a:srgbClr val="34FF77"/>
                </a:solidFill>
              </a:rPr>
              <a:t>Technische Universität Berlin </a:t>
            </a:r>
            <a:r>
              <a:rPr lang="en-US" sz="2400" dirty="0"/>
              <a:t>in </a:t>
            </a:r>
            <a:r>
              <a:rPr lang="en-US" sz="2400" dirty="0" smtClean="0">
                <a:solidFill>
                  <a:srgbClr val="34FF77"/>
                </a:solidFill>
              </a:rPr>
              <a:t>Germany</a:t>
            </a:r>
            <a:r>
              <a:rPr lang="en-US" sz="2400" dirty="0" smtClean="0"/>
              <a:t>. </a:t>
            </a:r>
          </a:p>
          <a:p>
            <a:pPr>
              <a:buFont typeface="Wingdings" charset="2"/>
              <a:buChar char="Ø"/>
            </a:pPr>
            <a:r>
              <a:rPr lang="en-US" sz="2400" dirty="0" smtClean="0"/>
              <a:t> In </a:t>
            </a:r>
            <a:r>
              <a:rPr lang="en-US" sz="2400" dirty="0"/>
              <a:t>German, Flink means </a:t>
            </a:r>
            <a:r>
              <a:rPr lang="en-US" sz="2400" dirty="0">
                <a:solidFill>
                  <a:srgbClr val="34FF77"/>
                </a:solidFill>
              </a:rPr>
              <a:t>agile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400" dirty="0"/>
              <a:t>or </a:t>
            </a:r>
            <a:r>
              <a:rPr lang="en-US" sz="2400" dirty="0">
                <a:solidFill>
                  <a:srgbClr val="34FF77"/>
                </a:solidFill>
              </a:rPr>
              <a:t>swift</a:t>
            </a:r>
            <a:r>
              <a:rPr lang="en-US" sz="2400" dirty="0"/>
              <a:t>. </a:t>
            </a:r>
            <a:r>
              <a:rPr lang="en-US" sz="2400" dirty="0" smtClean="0"/>
              <a:t>Flink </a:t>
            </a:r>
            <a:r>
              <a:rPr lang="en-US" sz="2400" dirty="0"/>
              <a:t>joined the Apache incubator in April 2014 and graduated as an </a:t>
            </a:r>
            <a:r>
              <a:rPr lang="en-US" sz="2400" dirty="0">
                <a:solidFill>
                  <a:srgbClr val="34FF77"/>
                </a:solidFill>
              </a:rPr>
              <a:t>Apache </a:t>
            </a:r>
            <a:r>
              <a:rPr lang="en-US" sz="2400" dirty="0" smtClean="0">
                <a:solidFill>
                  <a:srgbClr val="34FF77"/>
                </a:solidFill>
              </a:rPr>
              <a:t>Top </a:t>
            </a:r>
            <a:r>
              <a:rPr lang="en-US" sz="2400" dirty="0">
                <a:solidFill>
                  <a:srgbClr val="34FF77"/>
                </a:solidFill>
              </a:rPr>
              <a:t>Level </a:t>
            </a:r>
            <a:r>
              <a:rPr lang="en-US" sz="2400" dirty="0" smtClean="0">
                <a:solidFill>
                  <a:srgbClr val="34FF77"/>
                </a:solidFill>
              </a:rPr>
              <a:t>Project </a:t>
            </a:r>
            <a:r>
              <a:rPr lang="en-US" sz="2400" dirty="0" smtClean="0"/>
              <a:t>(TLP) </a:t>
            </a:r>
            <a:r>
              <a:rPr lang="en-US" sz="2400" dirty="0">
                <a:solidFill>
                  <a:srgbClr val="34FF77"/>
                </a:solidFill>
              </a:rPr>
              <a:t>in December 2014</a:t>
            </a:r>
            <a:r>
              <a:rPr lang="en-US" sz="2400" dirty="0"/>
              <a:t>. </a:t>
            </a:r>
          </a:p>
        </p:txBody>
      </p:sp>
      <p:pic>
        <p:nvPicPr>
          <p:cNvPr id="6" name="Picture 5" descr="tu_berli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4724400"/>
            <a:ext cx="1828800" cy="609600"/>
          </a:xfrm>
          <a:prstGeom prst="rect">
            <a:avLst/>
          </a:prstGeom>
        </p:spPr>
      </p:pic>
      <p:sp>
        <p:nvSpPr>
          <p:cNvPr id="5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10</a:t>
            </a:fld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208414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34400" cy="1066800"/>
          </a:xfrm>
        </p:spPr>
        <p:txBody>
          <a:bodyPr/>
          <a:lstStyle/>
          <a:p>
            <a:r>
              <a:rPr lang="en-US" sz="3200" dirty="0" smtClean="0"/>
              <a:t>2. How </a:t>
            </a:r>
            <a:r>
              <a:rPr lang="en-US" sz="3200" dirty="0"/>
              <a:t>to </a:t>
            </a:r>
            <a:r>
              <a:rPr lang="en-US" sz="3200" dirty="0">
                <a:solidFill>
                  <a:srgbClr val="34FF77"/>
                </a:solidFill>
              </a:rPr>
              <a:t>get </a:t>
            </a:r>
            <a:r>
              <a:rPr lang="en-US" sz="3200" dirty="0" smtClean="0">
                <a:solidFill>
                  <a:srgbClr val="34FF77"/>
                </a:solidFill>
              </a:rPr>
              <a:t>started quickly </a:t>
            </a:r>
            <a:r>
              <a:rPr lang="en-US" sz="3200" dirty="0" smtClean="0"/>
              <a:t>with </a:t>
            </a:r>
            <a:r>
              <a:rPr lang="en-US" sz="3200" dirty="0"/>
              <a:t>Apache </a:t>
            </a:r>
            <a:r>
              <a:rPr lang="en-US" sz="3200" dirty="0">
                <a:solidFill>
                  <a:srgbClr val="34FF77"/>
                </a:solidFill>
              </a:rPr>
              <a:t>Flink</a:t>
            </a:r>
            <a:r>
              <a:rPr lang="en-US" sz="3200" dirty="0"/>
              <a:t>? 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399"/>
            <a:ext cx="8534400" cy="4727575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2.1 Setup and configure a single machine and run a Flink example thru </a:t>
            </a:r>
            <a:r>
              <a:rPr lang="en-US" sz="2800" b="1" dirty="0" smtClean="0">
                <a:solidFill>
                  <a:srgbClr val="34FF77"/>
                </a:solidFill>
              </a:rPr>
              <a:t>CLI</a:t>
            </a:r>
          </a:p>
          <a:p>
            <a:pPr marL="0" indent="0">
              <a:buNone/>
            </a:pPr>
            <a:r>
              <a:rPr lang="en-US" sz="2800" dirty="0" smtClean="0"/>
              <a:t>2.2 Play with  Flink’s </a:t>
            </a:r>
            <a:r>
              <a:rPr lang="en-US" sz="2800" dirty="0" smtClean="0">
                <a:solidFill>
                  <a:srgbClr val="34FF77"/>
                </a:solidFill>
              </a:rPr>
              <a:t>interactive Scala Shell</a:t>
            </a:r>
          </a:p>
          <a:p>
            <a:pPr marL="0" indent="0">
              <a:buNone/>
            </a:pPr>
            <a:r>
              <a:rPr lang="en-US" sz="2800" b="1" dirty="0" smtClean="0"/>
              <a:t>2.3 Interact with Flink using </a:t>
            </a:r>
            <a:r>
              <a:rPr lang="en-US" sz="2800" b="1" dirty="0" smtClean="0">
                <a:solidFill>
                  <a:srgbClr val="34FF77"/>
                </a:solidFill>
              </a:rPr>
              <a:t>Zeppelin Notebook</a:t>
            </a:r>
          </a:p>
          <a:p>
            <a:pPr marL="0" indent="0">
              <a:buNone/>
            </a:pPr>
            <a:endParaRPr lang="en-US" sz="2800" b="1" dirty="0"/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100</a:t>
            </a:fld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548939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686800" cy="8382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latin typeface="Arial" charset="0"/>
              </a:rPr>
              <a:t>2.1   Local (on a single machine)</a:t>
            </a:r>
            <a:br>
              <a:rPr lang="en-US" sz="3200" dirty="0" smtClean="0">
                <a:latin typeface="Arial" charset="0"/>
              </a:rPr>
            </a:br>
            <a:endParaRPr lang="en-US" sz="3200" dirty="0">
              <a:latin typeface="Arial" charset="0"/>
            </a:endParaRPr>
          </a:p>
        </p:txBody>
      </p:sp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685800"/>
            <a:ext cx="8610600" cy="6172200"/>
          </a:xfrm>
        </p:spPr>
        <p:txBody>
          <a:bodyPr/>
          <a:lstStyle/>
          <a:p>
            <a:pPr lvl="1">
              <a:buFont typeface="Wingdings" charset="0"/>
              <a:buChar char="Ø"/>
              <a:defRPr/>
            </a:pPr>
            <a:r>
              <a:rPr lang="en-US" sz="2400" b="1" dirty="0" smtClean="0"/>
              <a:t>Flink </a:t>
            </a:r>
            <a:r>
              <a:rPr lang="en-US" sz="2400" b="1" dirty="0"/>
              <a:t>runs on </a:t>
            </a:r>
            <a:r>
              <a:rPr lang="en-US" sz="2400" b="1" dirty="0">
                <a:solidFill>
                  <a:srgbClr val="34FF77"/>
                </a:solidFill>
              </a:rPr>
              <a:t>Linux</a:t>
            </a:r>
            <a:r>
              <a:rPr lang="en-US" sz="2400" b="1" dirty="0"/>
              <a:t>, </a:t>
            </a:r>
            <a:r>
              <a:rPr lang="en-US" sz="2400" b="1" dirty="0">
                <a:solidFill>
                  <a:srgbClr val="34FF77"/>
                </a:solidFill>
              </a:rPr>
              <a:t>OS X </a:t>
            </a:r>
            <a:r>
              <a:rPr lang="en-US" sz="2400" b="1" dirty="0"/>
              <a:t>and </a:t>
            </a:r>
            <a:r>
              <a:rPr lang="en-US" sz="2400" b="1" dirty="0">
                <a:solidFill>
                  <a:srgbClr val="34FF77"/>
                </a:solidFill>
              </a:rPr>
              <a:t>Windows</a:t>
            </a:r>
            <a:r>
              <a:rPr lang="en-US" sz="2400" b="1" dirty="0" smtClean="0">
                <a:solidFill>
                  <a:srgbClr val="008000"/>
                </a:solidFill>
              </a:rPr>
              <a:t>.</a:t>
            </a:r>
          </a:p>
          <a:p>
            <a:pPr lvl="1">
              <a:buFont typeface="Wingdings" charset="0"/>
              <a:buChar char="Ø"/>
              <a:defRPr/>
            </a:pPr>
            <a:r>
              <a:rPr lang="en-US" sz="2400" b="1" dirty="0"/>
              <a:t>In order to execute a program on a </a:t>
            </a:r>
            <a:r>
              <a:rPr lang="en-US" sz="2400" b="1" dirty="0">
                <a:solidFill>
                  <a:srgbClr val="34FF77"/>
                </a:solidFill>
              </a:rPr>
              <a:t>running Flink instance</a:t>
            </a:r>
            <a:r>
              <a:rPr lang="en-US" sz="2400" b="1" dirty="0"/>
              <a:t> (and not from within your IDE) you need to </a:t>
            </a:r>
            <a:r>
              <a:rPr lang="en-US" sz="2400" b="1" dirty="0">
                <a:solidFill>
                  <a:srgbClr val="34FF77"/>
                </a:solidFill>
              </a:rPr>
              <a:t>install Flink </a:t>
            </a:r>
            <a:r>
              <a:rPr lang="en-US" sz="2400" b="1" dirty="0"/>
              <a:t>on</a:t>
            </a:r>
            <a:r>
              <a:rPr lang="en-US" sz="2400" b="1" dirty="0">
                <a:solidFill>
                  <a:srgbClr val="008000"/>
                </a:solidFill>
              </a:rPr>
              <a:t> </a:t>
            </a:r>
            <a:r>
              <a:rPr lang="en-US" sz="2400" b="1" dirty="0">
                <a:solidFill>
                  <a:srgbClr val="34FF77"/>
                </a:solidFill>
              </a:rPr>
              <a:t>your machine</a:t>
            </a:r>
            <a:r>
              <a:rPr lang="en-US" sz="2400" b="1" dirty="0"/>
              <a:t>. </a:t>
            </a:r>
          </a:p>
          <a:p>
            <a:pPr lvl="1">
              <a:buFont typeface="Wingdings" charset="0"/>
              <a:buChar char="Ø"/>
              <a:defRPr/>
            </a:pPr>
            <a:r>
              <a:rPr lang="en-US" sz="2400" b="1" dirty="0" smtClean="0"/>
              <a:t>The following steps will be detailed for both Unix-Like (Linux, OS X) as well as Windows environments:</a:t>
            </a:r>
          </a:p>
          <a:p>
            <a:pPr marL="465137" lvl="2" indent="0">
              <a:buFontTx/>
              <a:buNone/>
              <a:defRPr/>
            </a:pPr>
            <a:r>
              <a:rPr lang="en-US" sz="1800" b="1" dirty="0" smtClean="0">
                <a:solidFill>
                  <a:srgbClr val="FFFFFF"/>
                </a:solidFill>
              </a:rPr>
              <a:t> 2.1.1 </a:t>
            </a:r>
            <a:r>
              <a:rPr lang="en-US" sz="1800" b="1" dirty="0" smtClean="0">
                <a:solidFill>
                  <a:srgbClr val="34FF77"/>
                </a:solidFill>
              </a:rPr>
              <a:t>Verify</a:t>
            </a:r>
            <a:r>
              <a:rPr lang="en-US" sz="1800" b="1" dirty="0" smtClean="0">
                <a:solidFill>
                  <a:srgbClr val="000000"/>
                </a:solidFill>
              </a:rPr>
              <a:t> </a:t>
            </a:r>
            <a:r>
              <a:rPr lang="en-US" sz="1800" b="1" dirty="0" smtClean="0"/>
              <a:t>requirements</a:t>
            </a:r>
          </a:p>
          <a:p>
            <a:pPr marL="465137" lvl="2" indent="0">
              <a:buFontTx/>
              <a:buNone/>
              <a:defRPr/>
            </a:pPr>
            <a:r>
              <a:rPr lang="en-US" sz="1800" b="1" dirty="0" smtClean="0">
                <a:solidFill>
                  <a:srgbClr val="000000"/>
                </a:solidFill>
              </a:rPr>
              <a:t> </a:t>
            </a:r>
            <a:r>
              <a:rPr lang="en-US" sz="1800" b="1" dirty="0" smtClean="0">
                <a:solidFill>
                  <a:srgbClr val="FFFFFF"/>
                </a:solidFill>
              </a:rPr>
              <a:t>2.1.2</a:t>
            </a:r>
            <a:r>
              <a:rPr lang="en-US" sz="1800" b="1" dirty="0" smtClean="0">
                <a:solidFill>
                  <a:srgbClr val="000000"/>
                </a:solidFill>
              </a:rPr>
              <a:t> </a:t>
            </a:r>
            <a:r>
              <a:rPr lang="en-US" sz="1800" b="1" dirty="0" smtClean="0">
                <a:solidFill>
                  <a:srgbClr val="34FF77"/>
                </a:solidFill>
              </a:rPr>
              <a:t>Download</a:t>
            </a:r>
          </a:p>
          <a:p>
            <a:pPr marL="465137" lvl="2" indent="0">
              <a:buFontTx/>
              <a:buNone/>
              <a:defRPr/>
            </a:pPr>
            <a:r>
              <a:rPr lang="en-US" sz="1800" b="1" dirty="0" smtClean="0">
                <a:solidFill>
                  <a:srgbClr val="000000"/>
                </a:solidFill>
              </a:rPr>
              <a:t> </a:t>
            </a:r>
            <a:r>
              <a:rPr lang="en-US" sz="1800" b="1" dirty="0" smtClean="0">
                <a:solidFill>
                  <a:srgbClr val="FFFFFF"/>
                </a:solidFill>
              </a:rPr>
              <a:t>2.1.3</a:t>
            </a:r>
            <a:r>
              <a:rPr lang="en-US" sz="1800" b="1" dirty="0" smtClean="0">
                <a:solidFill>
                  <a:srgbClr val="000000"/>
                </a:solidFill>
              </a:rPr>
              <a:t> </a:t>
            </a:r>
            <a:r>
              <a:rPr lang="en-US" sz="1800" b="1" dirty="0" smtClean="0">
                <a:solidFill>
                  <a:srgbClr val="34FF77"/>
                </a:solidFill>
              </a:rPr>
              <a:t>Unpack</a:t>
            </a:r>
          </a:p>
          <a:p>
            <a:pPr marL="465137" lvl="2" indent="0">
              <a:buFontTx/>
              <a:buNone/>
              <a:defRPr/>
            </a:pPr>
            <a:r>
              <a:rPr lang="en-US" sz="1800" b="1" dirty="0" smtClean="0">
                <a:solidFill>
                  <a:srgbClr val="000000"/>
                </a:solidFill>
              </a:rPr>
              <a:t> </a:t>
            </a:r>
            <a:r>
              <a:rPr lang="en-US" sz="1800" b="1" dirty="0" smtClean="0">
                <a:solidFill>
                  <a:srgbClr val="FFFFFF"/>
                </a:solidFill>
              </a:rPr>
              <a:t>2.1.4</a:t>
            </a:r>
            <a:r>
              <a:rPr lang="en-US" sz="1800" b="1" dirty="0" smtClean="0">
                <a:solidFill>
                  <a:srgbClr val="000000"/>
                </a:solidFill>
              </a:rPr>
              <a:t> </a:t>
            </a:r>
            <a:r>
              <a:rPr lang="en-US" sz="1800" b="1" dirty="0" smtClean="0">
                <a:solidFill>
                  <a:srgbClr val="34FF77"/>
                </a:solidFill>
              </a:rPr>
              <a:t>Check</a:t>
            </a:r>
            <a:r>
              <a:rPr lang="en-US" sz="1800" b="1" dirty="0" smtClean="0">
                <a:solidFill>
                  <a:srgbClr val="000000"/>
                </a:solidFill>
              </a:rPr>
              <a:t> </a:t>
            </a:r>
            <a:r>
              <a:rPr lang="en-US" sz="1800" b="1" dirty="0" smtClean="0">
                <a:solidFill>
                  <a:srgbClr val="FFFFFF"/>
                </a:solidFill>
              </a:rPr>
              <a:t>the unpacked archive</a:t>
            </a:r>
          </a:p>
          <a:p>
            <a:pPr marL="465137" lvl="2" indent="0">
              <a:buFontTx/>
              <a:buNone/>
              <a:defRPr/>
            </a:pPr>
            <a:r>
              <a:rPr lang="en-US" sz="1800" b="1" dirty="0" smtClean="0">
                <a:solidFill>
                  <a:srgbClr val="FFFFFF"/>
                </a:solidFill>
              </a:rPr>
              <a:t> 2.1.5 </a:t>
            </a:r>
            <a:r>
              <a:rPr lang="en-US" sz="1800" b="1" dirty="0" smtClean="0">
                <a:solidFill>
                  <a:srgbClr val="34FF77"/>
                </a:solidFill>
              </a:rPr>
              <a:t>Start</a:t>
            </a:r>
            <a:r>
              <a:rPr lang="en-US" sz="1800" b="1" dirty="0" smtClean="0">
                <a:solidFill>
                  <a:srgbClr val="008000"/>
                </a:solidFill>
              </a:rPr>
              <a:t> </a:t>
            </a:r>
            <a:r>
              <a:rPr lang="en-US" sz="1800" b="1" dirty="0" smtClean="0">
                <a:solidFill>
                  <a:srgbClr val="FFFFFF"/>
                </a:solidFill>
              </a:rPr>
              <a:t>a local Flink instance</a:t>
            </a:r>
          </a:p>
          <a:p>
            <a:pPr marL="465137" lvl="2" indent="0">
              <a:buFontTx/>
              <a:buNone/>
              <a:defRPr/>
            </a:pPr>
            <a:r>
              <a:rPr lang="en-US" sz="1800" b="1" dirty="0" smtClean="0">
                <a:solidFill>
                  <a:srgbClr val="000000"/>
                </a:solidFill>
              </a:rPr>
              <a:t> </a:t>
            </a:r>
            <a:r>
              <a:rPr lang="en-US" sz="1800" b="1" dirty="0" smtClean="0">
                <a:solidFill>
                  <a:srgbClr val="FFFFFF"/>
                </a:solidFill>
              </a:rPr>
              <a:t>2.1.6</a:t>
            </a:r>
            <a:r>
              <a:rPr lang="en-US" sz="1800" b="1" dirty="0" smtClean="0">
                <a:solidFill>
                  <a:srgbClr val="000000"/>
                </a:solidFill>
              </a:rPr>
              <a:t> </a:t>
            </a:r>
            <a:r>
              <a:rPr lang="en-US" sz="1800" b="1" dirty="0" smtClean="0">
                <a:solidFill>
                  <a:srgbClr val="34FF77"/>
                </a:solidFill>
              </a:rPr>
              <a:t>Validate</a:t>
            </a:r>
            <a:r>
              <a:rPr lang="en-US" sz="1800" b="1" dirty="0" smtClean="0">
                <a:solidFill>
                  <a:srgbClr val="000000"/>
                </a:solidFill>
              </a:rPr>
              <a:t> </a:t>
            </a:r>
            <a:r>
              <a:rPr lang="en-US" sz="1800" b="1" dirty="0" smtClean="0">
                <a:solidFill>
                  <a:srgbClr val="FFFFFF"/>
                </a:solidFill>
              </a:rPr>
              <a:t>Flink is running</a:t>
            </a:r>
          </a:p>
          <a:p>
            <a:pPr marL="465137" lvl="2" indent="0">
              <a:buFontTx/>
              <a:buNone/>
              <a:defRPr/>
            </a:pPr>
            <a:r>
              <a:rPr lang="en-US" sz="1800" b="1" dirty="0" smtClean="0">
                <a:solidFill>
                  <a:srgbClr val="000000"/>
                </a:solidFill>
              </a:rPr>
              <a:t> </a:t>
            </a:r>
            <a:r>
              <a:rPr lang="en-US" sz="1800" b="1" dirty="0" smtClean="0">
                <a:solidFill>
                  <a:srgbClr val="FFFFFF"/>
                </a:solidFill>
              </a:rPr>
              <a:t>2.1.7</a:t>
            </a:r>
            <a:r>
              <a:rPr lang="en-US" sz="1800" b="1" dirty="0" smtClean="0">
                <a:solidFill>
                  <a:srgbClr val="008000"/>
                </a:solidFill>
              </a:rPr>
              <a:t> </a:t>
            </a:r>
            <a:r>
              <a:rPr lang="en-US" sz="1800" b="1" dirty="0" smtClean="0">
                <a:solidFill>
                  <a:srgbClr val="34FF77"/>
                </a:solidFill>
              </a:rPr>
              <a:t>Run</a:t>
            </a:r>
            <a:r>
              <a:rPr lang="en-US" sz="1800" b="1" dirty="0" smtClean="0">
                <a:solidFill>
                  <a:srgbClr val="008000"/>
                </a:solidFill>
              </a:rPr>
              <a:t> </a:t>
            </a:r>
            <a:r>
              <a:rPr lang="en-US" sz="1800" b="1" dirty="0" smtClean="0">
                <a:solidFill>
                  <a:srgbClr val="FFFFFF"/>
                </a:solidFill>
              </a:rPr>
              <a:t>a Flink </a:t>
            </a:r>
            <a:r>
              <a:rPr lang="en-US" sz="1800" b="1" dirty="0" smtClean="0">
                <a:solidFill>
                  <a:srgbClr val="34FF77"/>
                </a:solidFill>
              </a:rPr>
              <a:t>example</a:t>
            </a:r>
          </a:p>
          <a:p>
            <a:pPr marL="465137" lvl="2" indent="0">
              <a:buFontTx/>
              <a:buNone/>
              <a:defRPr/>
            </a:pPr>
            <a:r>
              <a:rPr lang="en-US" sz="1800" b="1" dirty="0" smtClean="0">
                <a:solidFill>
                  <a:srgbClr val="000000"/>
                </a:solidFill>
              </a:rPr>
              <a:t> </a:t>
            </a:r>
            <a:r>
              <a:rPr lang="en-US" sz="1800" b="1" dirty="0" smtClean="0">
                <a:solidFill>
                  <a:srgbClr val="FFFFFF"/>
                </a:solidFill>
              </a:rPr>
              <a:t>2.1.8</a:t>
            </a:r>
            <a:r>
              <a:rPr lang="en-US" sz="1800" b="1" dirty="0" smtClean="0">
                <a:solidFill>
                  <a:srgbClr val="000000"/>
                </a:solidFill>
              </a:rPr>
              <a:t> </a:t>
            </a:r>
            <a:r>
              <a:rPr lang="en-US" sz="1800" b="1" dirty="0" smtClean="0">
                <a:solidFill>
                  <a:srgbClr val="34FF77"/>
                </a:solidFill>
              </a:rPr>
              <a:t>Stop</a:t>
            </a:r>
            <a:r>
              <a:rPr lang="en-US" sz="1800" b="1" dirty="0" smtClean="0">
                <a:solidFill>
                  <a:srgbClr val="000000"/>
                </a:solidFill>
              </a:rPr>
              <a:t> </a:t>
            </a:r>
            <a:r>
              <a:rPr lang="en-US" sz="1800" b="1" dirty="0" smtClean="0">
                <a:solidFill>
                  <a:srgbClr val="FFFFFF"/>
                </a:solidFill>
              </a:rPr>
              <a:t>the local Flink instance</a:t>
            </a:r>
          </a:p>
          <a:p>
            <a:pPr marL="225425" lvl="1" indent="0">
              <a:buFontTx/>
              <a:buNone/>
              <a:defRPr/>
            </a:pPr>
            <a:endParaRPr lang="en-US" sz="2400" b="1" dirty="0">
              <a:latin typeface="Arial" charset="0"/>
            </a:endParaRPr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101</a:t>
            </a:fld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694040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686800" cy="8382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latin typeface="Arial" charset="0"/>
              </a:rPr>
              <a:t>2.1</a:t>
            </a:r>
            <a:r>
              <a:rPr lang="en-US" sz="3200" dirty="0">
                <a:latin typeface="Arial" charset="0"/>
              </a:rPr>
              <a:t>   Local (on a single machine)</a:t>
            </a:r>
            <a:br>
              <a:rPr lang="en-US" sz="3200" dirty="0">
                <a:latin typeface="Arial" charset="0"/>
              </a:rPr>
            </a:br>
            <a:endParaRPr lang="en-US" sz="3200" dirty="0">
              <a:latin typeface="Arial" charset="0"/>
            </a:endParaRPr>
          </a:p>
        </p:txBody>
      </p:sp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838200"/>
            <a:ext cx="8077200" cy="6019800"/>
          </a:xfrm>
        </p:spPr>
        <p:txBody>
          <a:bodyPr/>
          <a:lstStyle/>
          <a:p>
            <a:pPr marL="225425" lvl="1" indent="0">
              <a:buFontTx/>
              <a:buNone/>
              <a:defRPr/>
            </a:pPr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charset="0"/>
              </a:rPr>
              <a:t>2.1.1  Verify requirements</a:t>
            </a:r>
            <a:endParaRPr lang="en-US" sz="2800" b="1" dirty="0">
              <a:solidFill>
                <a:schemeClr val="accent4">
                  <a:lumMod val="60000"/>
                  <a:lumOff val="40000"/>
                </a:schemeClr>
              </a:solidFill>
              <a:latin typeface="Arial" charset="0"/>
            </a:endParaRPr>
          </a:p>
          <a:p>
            <a:pPr lvl="1">
              <a:buFont typeface="Wingdings" charset="2"/>
              <a:buChar char="Ø"/>
              <a:defRPr/>
            </a:pPr>
            <a:r>
              <a:rPr lang="en-US" sz="2400" b="1" dirty="0" smtClean="0">
                <a:latin typeface="Arial" charset="0"/>
              </a:rPr>
              <a:t>The </a:t>
            </a:r>
            <a:r>
              <a:rPr lang="en-US" sz="2400" b="1" dirty="0">
                <a:latin typeface="Arial" charset="0"/>
              </a:rPr>
              <a:t>machine that Flink will run on must have </a:t>
            </a:r>
            <a:r>
              <a:rPr lang="en-US" sz="2400" b="1" dirty="0">
                <a:solidFill>
                  <a:srgbClr val="34FF77"/>
                </a:solidFill>
                <a:latin typeface="Arial" charset="0"/>
              </a:rPr>
              <a:t>Java</a:t>
            </a:r>
            <a:r>
              <a:rPr lang="en-US" sz="2400" b="1" dirty="0">
                <a:solidFill>
                  <a:srgbClr val="008000"/>
                </a:solidFill>
                <a:latin typeface="Arial" charset="0"/>
              </a:rPr>
              <a:t> </a:t>
            </a:r>
            <a:r>
              <a:rPr lang="en-US" sz="2400" b="1" dirty="0">
                <a:solidFill>
                  <a:srgbClr val="34FF77"/>
                </a:solidFill>
                <a:latin typeface="Arial" charset="0"/>
              </a:rPr>
              <a:t>1.6.x </a:t>
            </a:r>
            <a:r>
              <a:rPr lang="en-US" sz="2400" b="1" dirty="0">
                <a:latin typeface="Arial" charset="0"/>
              </a:rPr>
              <a:t>or</a:t>
            </a:r>
            <a:r>
              <a:rPr lang="en-US" sz="2400" b="1" dirty="0">
                <a:solidFill>
                  <a:srgbClr val="008000"/>
                </a:solidFill>
                <a:latin typeface="Arial" charset="0"/>
              </a:rPr>
              <a:t> </a:t>
            </a:r>
            <a:r>
              <a:rPr lang="en-US" sz="2400" b="1" dirty="0">
                <a:solidFill>
                  <a:srgbClr val="34FF77"/>
                </a:solidFill>
                <a:latin typeface="Arial" charset="0"/>
              </a:rPr>
              <a:t>higher </a:t>
            </a:r>
            <a:r>
              <a:rPr lang="en-US" sz="2400" b="1" dirty="0" smtClean="0">
                <a:solidFill>
                  <a:srgbClr val="34FF77"/>
                </a:solidFill>
                <a:latin typeface="Arial" charset="0"/>
              </a:rPr>
              <a:t>installed</a:t>
            </a:r>
            <a:r>
              <a:rPr lang="en-US" sz="2400" b="1" dirty="0" smtClean="0">
                <a:latin typeface="Arial" charset="0"/>
              </a:rPr>
              <a:t>.</a:t>
            </a:r>
          </a:p>
          <a:p>
            <a:pPr lvl="1">
              <a:buFont typeface="Wingdings" charset="2"/>
              <a:buChar char="Ø"/>
              <a:defRPr/>
            </a:pPr>
            <a:r>
              <a:rPr lang="en-US" sz="2400" b="1" dirty="0" smtClean="0">
                <a:latin typeface="Arial" charset="0"/>
              </a:rPr>
              <a:t>In </a:t>
            </a:r>
            <a:r>
              <a:rPr lang="en-US" sz="2400" b="1" dirty="0">
                <a:solidFill>
                  <a:srgbClr val="FFFFFF"/>
                </a:solidFill>
                <a:latin typeface="Arial" charset="0"/>
              </a:rPr>
              <a:t>U</a:t>
            </a:r>
            <a:r>
              <a:rPr lang="en-US" sz="2400" b="1" dirty="0" smtClean="0">
                <a:solidFill>
                  <a:srgbClr val="FFFFFF"/>
                </a:solidFill>
                <a:latin typeface="Arial" charset="0"/>
              </a:rPr>
              <a:t>nix</a:t>
            </a:r>
            <a:r>
              <a:rPr lang="en-US" sz="2400" b="1" dirty="0">
                <a:solidFill>
                  <a:srgbClr val="FFFFFF"/>
                </a:solidFill>
                <a:latin typeface="Arial" charset="0"/>
              </a:rPr>
              <a:t>-like </a:t>
            </a:r>
            <a:r>
              <a:rPr lang="en-US" sz="2400" b="1" dirty="0" smtClean="0">
                <a:latin typeface="Arial" charset="0"/>
              </a:rPr>
              <a:t>environment, the</a:t>
            </a:r>
            <a:r>
              <a:rPr lang="en-US" sz="2400" b="1" dirty="0">
                <a:latin typeface="Arial" charset="0"/>
              </a:rPr>
              <a:t> </a:t>
            </a:r>
            <a:r>
              <a:rPr 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charset="0"/>
              </a:rPr>
              <a:t>$JAVA_HOME </a:t>
            </a:r>
            <a:r>
              <a:rPr lang="en-US" sz="2400" b="1" dirty="0">
                <a:latin typeface="Arial" charset="0"/>
              </a:rPr>
              <a:t>environment variable must be </a:t>
            </a:r>
            <a:r>
              <a:rPr lang="en-US" sz="2400" b="1" dirty="0" smtClean="0">
                <a:latin typeface="Arial" charset="0"/>
              </a:rPr>
              <a:t>set. Check the correct installation of Java by issuing the following commands: </a:t>
            </a:r>
            <a:r>
              <a:rPr lang="en-US" sz="2400" b="1" dirty="0" smtClean="0">
                <a:solidFill>
                  <a:srgbClr val="34FF77"/>
                </a:solidFill>
                <a:latin typeface="Arial" charset="0"/>
              </a:rPr>
              <a:t>java –version </a:t>
            </a:r>
            <a:r>
              <a:rPr lang="en-US" sz="2400" b="1" dirty="0">
                <a:latin typeface="Arial" charset="0"/>
              </a:rPr>
              <a:t>and</a:t>
            </a:r>
            <a:r>
              <a:rPr lang="en-US" sz="2400" b="1" dirty="0">
                <a:solidFill>
                  <a:srgbClr val="008000"/>
                </a:solidFill>
                <a:latin typeface="Arial" charset="0"/>
              </a:rPr>
              <a:t> </a:t>
            </a:r>
            <a:r>
              <a:rPr lang="en-US" sz="2400" b="1" dirty="0">
                <a:latin typeface="Arial" charset="0"/>
              </a:rPr>
              <a:t>also check if $Java-Home is set by issuing:</a:t>
            </a:r>
            <a:r>
              <a:rPr lang="en-US" sz="2400" b="1" dirty="0">
                <a:solidFill>
                  <a:srgbClr val="008000"/>
                </a:solidFill>
                <a:latin typeface="Arial" charset="0"/>
              </a:rPr>
              <a:t> </a:t>
            </a:r>
            <a:r>
              <a:rPr 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charset="0"/>
              </a:rPr>
              <a:t>echo $</a:t>
            </a:r>
            <a:r>
              <a:rPr 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charset="0"/>
              </a:rPr>
              <a:t>JAVA_HOME. </a:t>
            </a:r>
            <a:r>
              <a:rPr lang="en-US" sz="2400" b="1" dirty="0" smtClean="0">
                <a:latin typeface="Arial" charset="0"/>
              </a:rPr>
              <a:t>If </a:t>
            </a:r>
            <a:r>
              <a:rPr lang="en-US" sz="2400" b="1" dirty="0">
                <a:latin typeface="Arial" charset="0"/>
              </a:rPr>
              <a:t>needed, follow the instructions for installing Java and Setting JAVA_HOME here: </a:t>
            </a:r>
            <a:r>
              <a:rPr lang="en-US" sz="1800" b="1" dirty="0">
                <a:hlinkClick r:id="rId3"/>
              </a:rPr>
              <a:t>http://docs.oracle.com/cd/E19182-01/820-7851/inst_cli_jdk_javahome_t/index.html</a:t>
            </a:r>
            <a:endParaRPr lang="en-US" sz="1800" b="1" dirty="0"/>
          </a:p>
          <a:p>
            <a:pPr marL="225425" lvl="1" indent="0">
              <a:buFontTx/>
              <a:buNone/>
              <a:defRPr/>
            </a:pPr>
            <a:endParaRPr lang="en-US" sz="2400" b="1" dirty="0" smtClean="0">
              <a:solidFill>
                <a:srgbClr val="3366FF"/>
              </a:solidFill>
              <a:latin typeface="Arial" charset="0"/>
            </a:endParaRPr>
          </a:p>
          <a:p>
            <a:pPr lvl="1">
              <a:buFont typeface="Wingdings" charset="2"/>
              <a:buChar char="Ø"/>
              <a:defRPr/>
            </a:pPr>
            <a:endParaRPr lang="en-US" sz="2400" b="1" dirty="0">
              <a:solidFill>
                <a:srgbClr val="3366FF"/>
              </a:solidFill>
              <a:latin typeface="Arial" charset="0"/>
            </a:endParaRPr>
          </a:p>
          <a:p>
            <a:pPr lvl="1">
              <a:buFont typeface="Arial"/>
              <a:buChar char="•"/>
              <a:defRPr/>
            </a:pPr>
            <a:endParaRPr lang="en-US" sz="2400" b="1" dirty="0" smtClean="0">
              <a:latin typeface="Arial" charset="0"/>
            </a:endParaRPr>
          </a:p>
          <a:p>
            <a:pPr marL="225425" lvl="1" indent="0">
              <a:buFontTx/>
              <a:buNone/>
              <a:defRPr/>
            </a:pPr>
            <a:endParaRPr lang="en-US" sz="2400" b="1" dirty="0">
              <a:latin typeface="Arial" charset="0"/>
            </a:endParaRPr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102</a:t>
            </a:fld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432474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686800" cy="8382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latin typeface="Arial" charset="0"/>
              </a:rPr>
              <a:t>2.1</a:t>
            </a:r>
            <a:r>
              <a:rPr lang="en-US" sz="3200" dirty="0">
                <a:latin typeface="Arial" charset="0"/>
              </a:rPr>
              <a:t>   Local (on a single machine)</a:t>
            </a:r>
            <a:br>
              <a:rPr lang="en-US" sz="3200" dirty="0">
                <a:latin typeface="Arial" charset="0"/>
              </a:rPr>
            </a:br>
            <a:endParaRPr lang="en-US" sz="3200" dirty="0">
              <a:latin typeface="Arial" charset="0"/>
            </a:endParaRPr>
          </a:p>
        </p:txBody>
      </p:sp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838200"/>
            <a:ext cx="8077200" cy="5791200"/>
          </a:xfrm>
        </p:spPr>
        <p:txBody>
          <a:bodyPr/>
          <a:lstStyle/>
          <a:p>
            <a:pPr marL="568325" lvl="1" indent="-342900">
              <a:buFont typeface="Wingdings" charset="2"/>
              <a:buChar char="Ø"/>
              <a:defRPr/>
            </a:pPr>
            <a:r>
              <a:rPr lang="en-US" sz="2400" b="1" dirty="0" smtClean="0"/>
              <a:t>In </a:t>
            </a:r>
            <a:r>
              <a:rPr lang="en-US" sz="2400" b="1" dirty="0">
                <a:solidFill>
                  <a:srgbClr val="34FF77"/>
                </a:solidFill>
              </a:rPr>
              <a:t>Windows</a:t>
            </a:r>
            <a:r>
              <a:rPr lang="en-US" sz="2400" b="1" dirty="0"/>
              <a:t> environment, </a:t>
            </a:r>
            <a:r>
              <a:rPr lang="en-US" sz="2400" b="1" dirty="0" smtClean="0">
                <a:latin typeface="Arial" charset="0"/>
              </a:rPr>
              <a:t>check </a:t>
            </a:r>
            <a:r>
              <a:rPr lang="en-US" sz="2400" b="1" dirty="0">
                <a:latin typeface="Arial" charset="0"/>
              </a:rPr>
              <a:t>the correct installation of Java by issuing the following commands: </a:t>
            </a:r>
            <a:r>
              <a:rPr lang="en-US" sz="2400" b="1" dirty="0">
                <a:solidFill>
                  <a:srgbClr val="34FF77"/>
                </a:solidFill>
                <a:latin typeface="Arial" charset="0"/>
              </a:rPr>
              <a:t>java –</a:t>
            </a:r>
            <a:r>
              <a:rPr lang="en-US" sz="2400" b="1" dirty="0" smtClean="0">
                <a:solidFill>
                  <a:srgbClr val="34FF77"/>
                </a:solidFill>
                <a:latin typeface="Arial" charset="0"/>
              </a:rPr>
              <a:t>version</a:t>
            </a:r>
            <a:r>
              <a:rPr lang="en-US" sz="2400" b="1" dirty="0" smtClean="0"/>
              <a:t>. Also, the</a:t>
            </a:r>
            <a:r>
              <a:rPr lang="en-US" sz="2400" b="1" dirty="0"/>
              <a:t> </a:t>
            </a:r>
            <a:r>
              <a:rPr lang="en-US" sz="2400" b="1" dirty="0">
                <a:solidFill>
                  <a:srgbClr val="34FF77"/>
                </a:solidFill>
              </a:rPr>
              <a:t>bin</a:t>
            </a:r>
            <a:r>
              <a:rPr lang="en-US" sz="2400" b="1" dirty="0"/>
              <a:t> folder of your </a:t>
            </a:r>
            <a:r>
              <a:rPr lang="en-US" sz="2400" b="1" dirty="0">
                <a:solidFill>
                  <a:srgbClr val="34FF77"/>
                </a:solidFill>
              </a:rPr>
              <a:t>Java Runtime Environment </a:t>
            </a:r>
            <a:r>
              <a:rPr lang="en-US" sz="2400" b="1" dirty="0"/>
              <a:t>must be included in Window’s </a:t>
            </a:r>
            <a:r>
              <a:rPr lang="en-US" sz="2400" b="1" dirty="0">
                <a:solidFill>
                  <a:srgbClr val="34FF77"/>
                </a:solidFill>
              </a:rPr>
              <a:t>%PATH%</a:t>
            </a:r>
            <a:r>
              <a:rPr lang="en-US" sz="2400" b="1" dirty="0"/>
              <a:t> variable. </a:t>
            </a:r>
            <a:r>
              <a:rPr lang="en-US" sz="2400" b="1" dirty="0" smtClean="0"/>
              <a:t>If needed, follow </a:t>
            </a:r>
            <a:r>
              <a:rPr lang="en-US" sz="2400" b="1" dirty="0"/>
              <a:t>this guide to add Java to the path variable</a:t>
            </a:r>
            <a:r>
              <a:rPr lang="en-US" sz="2400" dirty="0"/>
              <a:t>. </a:t>
            </a:r>
            <a:r>
              <a:rPr lang="en-US" b="1" dirty="0">
                <a:hlinkClick r:id="rId3"/>
              </a:rPr>
              <a:t>http://www.java.com/en/download/help/</a:t>
            </a:r>
            <a:r>
              <a:rPr lang="en-US" b="1" dirty="0" smtClean="0">
                <a:hlinkClick r:id="rId3"/>
              </a:rPr>
              <a:t>path.xml</a:t>
            </a:r>
            <a:endParaRPr lang="en-US" b="1" dirty="0" smtClean="0"/>
          </a:p>
          <a:p>
            <a:pPr marL="225425" lvl="1" indent="0">
              <a:buFontTx/>
              <a:buNone/>
              <a:defRPr/>
            </a:pPr>
            <a:r>
              <a:rPr lang="en-US" sz="2400" b="1" dirty="0" smtClean="0">
                <a:solidFill>
                  <a:srgbClr val="34FF77"/>
                </a:solidFill>
              </a:rPr>
              <a:t>2.1.2 </a:t>
            </a:r>
            <a:r>
              <a:rPr lang="en-US" sz="2400" b="1" dirty="0">
                <a:solidFill>
                  <a:srgbClr val="34FF77"/>
                </a:solidFill>
              </a:rPr>
              <a:t>Download </a:t>
            </a:r>
            <a:r>
              <a:rPr lang="en-US" sz="2400" b="1" dirty="0"/>
              <a:t>the latest stable release of Apache Flink from </a:t>
            </a:r>
            <a:r>
              <a:rPr lang="en-US" sz="2400" b="1" u="sng" dirty="0">
                <a:hlinkClick r:id="rId4"/>
              </a:rPr>
              <a:t>http://flink.apache.org/downloads.html</a:t>
            </a:r>
            <a:endParaRPr lang="en-US" sz="2400" b="1" dirty="0"/>
          </a:p>
          <a:p>
            <a:pPr marL="225425" lvl="1" indent="0">
              <a:buFontTx/>
              <a:buNone/>
              <a:defRPr/>
            </a:pPr>
            <a:r>
              <a:rPr lang="en-US" sz="2400" b="1" dirty="0"/>
              <a:t>For example: In Linux-Like environment, run the following command: </a:t>
            </a:r>
          </a:p>
          <a:p>
            <a:pPr marL="225425" lvl="1" indent="0">
              <a:buFontTx/>
              <a:buNone/>
              <a:defRPr/>
            </a:pPr>
            <a:r>
              <a:rPr 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wget https://www.apache.org/dist/flink/flink-0.9.0/flink-0.9.0-bin-hadoop2.tgz</a:t>
            </a:r>
          </a:p>
          <a:p>
            <a:pPr marL="225425" lvl="1" indent="0">
              <a:buFontTx/>
              <a:buNone/>
              <a:defRPr/>
            </a:pPr>
            <a:endParaRPr lang="en-US" b="1" dirty="0" smtClean="0"/>
          </a:p>
          <a:p>
            <a:pPr marL="225425" lvl="1" indent="0">
              <a:buFontTx/>
              <a:buNone/>
              <a:defRPr/>
            </a:pPr>
            <a:endParaRPr lang="en-US" sz="2400" b="1" dirty="0"/>
          </a:p>
          <a:p>
            <a:pPr marL="682625" lvl="1" indent="-457200">
              <a:buFontTx/>
              <a:buAutoNum type="arabicPeriod"/>
              <a:defRPr/>
            </a:pPr>
            <a:endParaRPr lang="en-US" sz="2400" b="1" dirty="0">
              <a:solidFill>
                <a:srgbClr val="008000"/>
              </a:solidFill>
              <a:latin typeface="Arial" charset="0"/>
            </a:endParaRPr>
          </a:p>
          <a:p>
            <a:pPr marL="225425" lvl="1" indent="0">
              <a:buFontTx/>
              <a:buNone/>
              <a:defRPr/>
            </a:pPr>
            <a:endParaRPr lang="en-US" sz="2400" b="1" dirty="0" smtClean="0">
              <a:latin typeface="Arial" charset="0"/>
            </a:endParaRPr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103</a:t>
            </a:fld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730180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686800" cy="8382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latin typeface="Arial" charset="0"/>
              </a:rPr>
              <a:t>2.1</a:t>
            </a:r>
            <a:r>
              <a:rPr lang="en-US" sz="3200" dirty="0">
                <a:latin typeface="Arial" charset="0"/>
              </a:rPr>
              <a:t>   Local (on a single machine)</a:t>
            </a:r>
            <a:br>
              <a:rPr lang="en-US" sz="3200" dirty="0">
                <a:latin typeface="Arial" charset="0"/>
              </a:rPr>
            </a:br>
            <a:endParaRPr lang="en-US" sz="3200" dirty="0">
              <a:latin typeface="Arial" charset="0"/>
            </a:endParaRPr>
          </a:p>
        </p:txBody>
      </p:sp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838200"/>
            <a:ext cx="8305800" cy="5791200"/>
          </a:xfrm>
        </p:spPr>
        <p:txBody>
          <a:bodyPr/>
          <a:lstStyle/>
          <a:p>
            <a:pPr marL="0" indent="-14288">
              <a:buFontTx/>
              <a:buNone/>
              <a:defRPr/>
            </a:pPr>
            <a:r>
              <a:rPr lang="en-US" sz="2800" dirty="0" smtClean="0"/>
              <a:t>2.1.3</a:t>
            </a:r>
            <a:r>
              <a:rPr lang="en-US" sz="2800" dirty="0" smtClean="0">
                <a:solidFill>
                  <a:srgbClr val="008000"/>
                </a:solidFill>
              </a:rPr>
              <a:t>  </a:t>
            </a:r>
            <a:r>
              <a:rPr lang="en-US" sz="2800" dirty="0" smtClean="0">
                <a:solidFill>
                  <a:srgbClr val="34FF77"/>
                </a:solidFill>
              </a:rPr>
              <a:t>Unpack</a:t>
            </a:r>
            <a:r>
              <a:rPr lang="en-US" sz="2800" dirty="0" smtClean="0"/>
              <a:t> </a:t>
            </a:r>
            <a:r>
              <a:rPr lang="en-US" sz="2800" dirty="0"/>
              <a:t>the downloaded .tgz </a:t>
            </a:r>
            <a:r>
              <a:rPr lang="en-US" sz="2800" dirty="0" smtClean="0"/>
              <a:t>archive</a:t>
            </a:r>
          </a:p>
          <a:p>
            <a:pPr marL="225425" lvl="1" indent="0">
              <a:buFontTx/>
              <a:buNone/>
              <a:defRPr/>
            </a:pPr>
            <a:r>
              <a:rPr lang="en-US" sz="2600" b="1" dirty="0" smtClean="0"/>
              <a:t>Example: </a:t>
            </a:r>
          </a:p>
          <a:p>
            <a:pPr marL="0" indent="0">
              <a:buFontTx/>
              <a:buNone/>
              <a:defRPr/>
            </a:pPr>
            <a:r>
              <a:rPr lang="en-US" sz="2400" dirty="0">
                <a:solidFill>
                  <a:srgbClr val="34FF77"/>
                </a:solidFill>
              </a:rPr>
              <a:t>$ cd ~/Downloads  </a:t>
            </a:r>
            <a:r>
              <a:rPr lang="en-US" sz="2400" dirty="0"/>
              <a:t>      </a:t>
            </a:r>
            <a:r>
              <a:rPr lang="en-US" sz="2000" i="1" dirty="0"/>
              <a:t># Go to download directory</a:t>
            </a:r>
            <a:endParaRPr lang="en-US" sz="2000" dirty="0"/>
          </a:p>
          <a:p>
            <a:pPr marL="0" indent="0">
              <a:buFontTx/>
              <a:buNone/>
              <a:defRPr/>
            </a:pPr>
            <a:r>
              <a:rPr lang="en-US" sz="2400" dirty="0">
                <a:solidFill>
                  <a:srgbClr val="34FF77"/>
                </a:solidFill>
              </a:rPr>
              <a:t>$ tar -xvzf flink-*.tgz </a:t>
            </a:r>
            <a:r>
              <a:rPr lang="en-US" sz="2400" dirty="0"/>
              <a:t>    </a:t>
            </a:r>
            <a:r>
              <a:rPr lang="en-US" sz="2000" i="1" dirty="0" smtClean="0"/>
              <a:t># </a:t>
            </a:r>
            <a:r>
              <a:rPr lang="en-US" sz="2000" i="1" dirty="0"/>
              <a:t>Unpack the downloaded </a:t>
            </a:r>
            <a:r>
              <a:rPr lang="en-US" sz="2000" i="1" dirty="0" smtClean="0"/>
              <a:t>archive</a:t>
            </a:r>
            <a:endParaRPr lang="en-US" sz="2000" dirty="0" smtClean="0"/>
          </a:p>
          <a:p>
            <a:pPr marL="0" indent="0">
              <a:buFontTx/>
              <a:buNone/>
              <a:defRPr/>
            </a:pPr>
            <a:r>
              <a:rPr lang="en-US" sz="2600" dirty="0" smtClean="0"/>
              <a:t>2.1.4. </a:t>
            </a:r>
            <a:r>
              <a:rPr lang="en-US" sz="2600" dirty="0" smtClean="0">
                <a:solidFill>
                  <a:srgbClr val="34FF77"/>
                </a:solidFill>
              </a:rPr>
              <a:t>Check</a:t>
            </a:r>
            <a:r>
              <a:rPr lang="en-US" sz="2600" dirty="0" smtClean="0">
                <a:solidFill>
                  <a:srgbClr val="008000"/>
                </a:solidFill>
              </a:rPr>
              <a:t> </a:t>
            </a:r>
            <a:r>
              <a:rPr lang="en-US" sz="2600" dirty="0" smtClean="0"/>
              <a:t>the unpacked archive </a:t>
            </a:r>
          </a:p>
          <a:p>
            <a:pPr marL="225425" lvl="1" indent="0">
              <a:buFontTx/>
              <a:buNone/>
              <a:defRPr/>
            </a:pPr>
            <a:r>
              <a:rPr 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$ </a:t>
            </a:r>
            <a:r>
              <a:rPr 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cd flink-0.9.0 </a:t>
            </a:r>
            <a:endParaRPr lang="en-US" sz="2400" b="1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225425" lvl="1" indent="0">
              <a:buFontTx/>
              <a:buNone/>
              <a:defRPr/>
            </a:pPr>
            <a:r>
              <a:rPr lang="en-US" sz="2400" b="1" dirty="0"/>
              <a:t>The resulting folder contains a Flink setup that can be locally executed without any further configuration</a:t>
            </a:r>
            <a:r>
              <a:rPr lang="en-US" sz="2400" b="1" dirty="0" smtClean="0"/>
              <a:t>. </a:t>
            </a:r>
          </a:p>
          <a:p>
            <a:pPr marL="225425" lvl="1" indent="0">
              <a:buFontTx/>
              <a:buNone/>
              <a:defRPr/>
            </a:pPr>
            <a:r>
              <a:rPr lang="en-US" sz="2400" b="1" dirty="0" smtClean="0">
                <a:solidFill>
                  <a:srgbClr val="34FF77"/>
                </a:solidFill>
              </a:rPr>
              <a:t>flink</a:t>
            </a:r>
            <a:r>
              <a:rPr lang="en-US" sz="2400" b="1" dirty="0">
                <a:solidFill>
                  <a:srgbClr val="34FF77"/>
                </a:solidFill>
              </a:rPr>
              <a:t>-conf.yaml </a:t>
            </a:r>
            <a:r>
              <a:rPr lang="en-US" sz="2400" b="1" dirty="0"/>
              <a:t>under</a:t>
            </a:r>
            <a:r>
              <a:rPr lang="en-US" sz="2400" b="1" dirty="0">
                <a:solidFill>
                  <a:srgbClr val="008000"/>
                </a:solidFill>
              </a:rPr>
              <a:t> </a:t>
            </a:r>
            <a:r>
              <a:rPr lang="en-US" sz="2400" b="1" dirty="0">
                <a:solidFill>
                  <a:srgbClr val="34FF77"/>
                </a:solidFill>
              </a:rPr>
              <a:t>flink-0.9.0/conf </a:t>
            </a:r>
            <a:r>
              <a:rPr lang="en-US" sz="2400" b="1" dirty="0"/>
              <a:t>contains the </a:t>
            </a:r>
            <a:r>
              <a:rPr lang="en-US" sz="2400" b="1" dirty="0">
                <a:solidFill>
                  <a:srgbClr val="34FF77"/>
                </a:solidFill>
              </a:rPr>
              <a:t>default configuration </a:t>
            </a:r>
            <a:r>
              <a:rPr lang="en-US" sz="2400" b="1" dirty="0"/>
              <a:t>parameters that allow Flink to run out-of-the-box in single node setups.</a:t>
            </a:r>
          </a:p>
          <a:p>
            <a:pPr marL="225425" lvl="1" indent="0">
              <a:buFontTx/>
              <a:buNone/>
              <a:defRPr/>
            </a:pPr>
            <a:endParaRPr lang="en-US" sz="2400" b="1" dirty="0" smtClean="0"/>
          </a:p>
          <a:p>
            <a:pPr marL="225425" lvl="1" indent="0">
              <a:buFontTx/>
              <a:buNone/>
              <a:defRPr/>
            </a:pPr>
            <a:endParaRPr lang="en-US" sz="2400" b="1" dirty="0"/>
          </a:p>
          <a:p>
            <a:pPr marL="225425" lvl="1" indent="0">
              <a:buFontTx/>
              <a:buNone/>
              <a:defRPr/>
            </a:pPr>
            <a:endParaRPr lang="en-US" sz="2400" dirty="0">
              <a:solidFill>
                <a:srgbClr val="3366FF"/>
              </a:solidFill>
            </a:endParaRPr>
          </a:p>
          <a:p>
            <a:pPr marL="0" indent="0" latinLnBrk="1">
              <a:buFontTx/>
              <a:buNone/>
              <a:defRPr/>
            </a:pPr>
            <a:r>
              <a:rPr lang="en-US" sz="2400" dirty="0"/>
              <a:t> </a:t>
            </a:r>
            <a:endParaRPr lang="en-US" sz="2600" dirty="0"/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104</a:t>
            </a:fld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029916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686800" cy="8382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latin typeface="Arial" charset="0"/>
              </a:rPr>
              <a:t>2.1</a:t>
            </a:r>
            <a:r>
              <a:rPr lang="en-US" sz="3200" dirty="0">
                <a:latin typeface="Arial" charset="0"/>
              </a:rPr>
              <a:t>   Local (on a single machine)</a:t>
            </a:r>
            <a:br>
              <a:rPr lang="en-US" sz="3200" dirty="0">
                <a:latin typeface="Arial" charset="0"/>
              </a:rPr>
            </a:br>
            <a:endParaRPr lang="en-US" sz="3200" dirty="0">
              <a:latin typeface="Arial" charset="0"/>
            </a:endParaRP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762000"/>
            <a:ext cx="7772400" cy="5791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sz="2800">
              <a:latin typeface="Arial" charset="0"/>
            </a:endParaRPr>
          </a:p>
          <a:p>
            <a:pPr marL="0" indent="0" eaLnBrk="1" hangingPunct="1">
              <a:buFontTx/>
              <a:buNone/>
            </a:pPr>
            <a:r>
              <a:rPr lang="en-US" sz="2800">
                <a:latin typeface="Arial" charset="0"/>
              </a:rPr>
              <a:t>  </a:t>
            </a:r>
          </a:p>
        </p:txBody>
      </p:sp>
      <p:pic>
        <p:nvPicPr>
          <p:cNvPr id="23555" name="Picture 3" descr="flink-conf.yam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914400"/>
            <a:ext cx="6858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105</a:t>
            </a:fld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143389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686800" cy="8382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latin typeface="Arial" charset="0"/>
              </a:rPr>
              <a:t>2.1</a:t>
            </a:r>
            <a:r>
              <a:rPr lang="en-US" sz="3200" dirty="0">
                <a:latin typeface="Arial" charset="0"/>
              </a:rPr>
              <a:t>   Local (on a single machine)</a:t>
            </a:r>
            <a:br>
              <a:rPr lang="en-US" sz="3200" dirty="0">
                <a:latin typeface="Arial" charset="0"/>
              </a:rPr>
            </a:br>
            <a:endParaRPr lang="en-US" sz="3200" dirty="0">
              <a:latin typeface="Arial" charset="0"/>
            </a:endParaRP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685800"/>
            <a:ext cx="8305800" cy="58674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400" dirty="0" smtClean="0">
                <a:latin typeface="Arial" charset="0"/>
              </a:rPr>
              <a:t>2.1.5</a:t>
            </a:r>
            <a:r>
              <a:rPr lang="en-US" sz="2400" dirty="0">
                <a:latin typeface="Arial" charset="0"/>
              </a:rPr>
              <a:t>. </a:t>
            </a:r>
            <a:r>
              <a:rPr lang="en-US" sz="2400" dirty="0">
                <a:solidFill>
                  <a:srgbClr val="34FF77"/>
                </a:solidFill>
                <a:latin typeface="Arial" charset="0"/>
              </a:rPr>
              <a:t>Start a local Flink instance</a:t>
            </a:r>
            <a:r>
              <a:rPr lang="en-US" sz="2400" dirty="0">
                <a:latin typeface="Arial" charset="0"/>
              </a:rPr>
              <a:t>:</a:t>
            </a:r>
          </a:p>
          <a:p>
            <a:pPr lvl="1">
              <a:buFont typeface="Wingdings" charset="2"/>
              <a:buChar char="Ø"/>
              <a:defRPr/>
            </a:pPr>
            <a:r>
              <a:rPr lang="en-US" sz="2600" b="1" dirty="0" smtClean="0">
                <a:latin typeface="Arial" charset="0"/>
              </a:rPr>
              <a:t>Given </a:t>
            </a:r>
            <a:r>
              <a:rPr lang="en-US" sz="2600" b="1" dirty="0">
                <a:latin typeface="Arial" charset="0"/>
              </a:rPr>
              <a:t>that you have a </a:t>
            </a:r>
            <a:r>
              <a:rPr lang="en-US" sz="2600" b="1" dirty="0">
                <a:solidFill>
                  <a:srgbClr val="34FF77"/>
                </a:solidFill>
                <a:latin typeface="Arial" charset="0"/>
              </a:rPr>
              <a:t>local Flink installation</a:t>
            </a:r>
            <a:r>
              <a:rPr lang="en-US" sz="2600" b="1" dirty="0">
                <a:latin typeface="Arial" charset="0"/>
              </a:rPr>
              <a:t>, you can start a Flink instance that runs a </a:t>
            </a:r>
            <a:r>
              <a:rPr lang="en-US" sz="2600" b="1" dirty="0">
                <a:solidFill>
                  <a:srgbClr val="34FF77"/>
                </a:solidFill>
                <a:latin typeface="Arial" charset="0"/>
              </a:rPr>
              <a:t>master</a:t>
            </a:r>
            <a:r>
              <a:rPr lang="en-US" sz="2600" b="1" dirty="0">
                <a:latin typeface="Arial" charset="0"/>
              </a:rPr>
              <a:t> and a </a:t>
            </a:r>
            <a:r>
              <a:rPr lang="en-US" sz="2600" b="1" dirty="0">
                <a:solidFill>
                  <a:srgbClr val="34FF77"/>
                </a:solidFill>
                <a:latin typeface="Arial" charset="0"/>
              </a:rPr>
              <a:t>worker process </a:t>
            </a:r>
            <a:r>
              <a:rPr lang="en-US" sz="2600" b="1" dirty="0">
                <a:latin typeface="Arial" charset="0"/>
              </a:rPr>
              <a:t>on your </a:t>
            </a:r>
            <a:r>
              <a:rPr lang="en-US" sz="2600" b="1" dirty="0">
                <a:solidFill>
                  <a:srgbClr val="34FF77"/>
                </a:solidFill>
                <a:latin typeface="Arial" charset="0"/>
              </a:rPr>
              <a:t>local machine</a:t>
            </a:r>
            <a:r>
              <a:rPr lang="en-US" sz="2600" b="1" dirty="0">
                <a:solidFill>
                  <a:srgbClr val="008000"/>
                </a:solidFill>
                <a:latin typeface="Arial" charset="0"/>
              </a:rPr>
              <a:t> </a:t>
            </a:r>
            <a:r>
              <a:rPr lang="en-US" sz="2600" b="1" dirty="0">
                <a:latin typeface="Arial" charset="0"/>
              </a:rPr>
              <a:t>in a </a:t>
            </a:r>
            <a:r>
              <a:rPr lang="en-US" sz="2600" b="1" dirty="0">
                <a:solidFill>
                  <a:srgbClr val="34FF77"/>
                </a:solidFill>
                <a:latin typeface="Arial" charset="0"/>
              </a:rPr>
              <a:t>single JVM</a:t>
            </a:r>
            <a:r>
              <a:rPr lang="en-US" sz="2600" b="1" dirty="0">
                <a:latin typeface="Arial" charset="0"/>
              </a:rPr>
              <a:t>. </a:t>
            </a:r>
            <a:endParaRPr lang="en-US" sz="2600" b="1" dirty="0" smtClean="0">
              <a:latin typeface="Arial" charset="0"/>
            </a:endParaRPr>
          </a:p>
          <a:p>
            <a:pPr lvl="1">
              <a:buFont typeface="Wingdings" charset="2"/>
              <a:buChar char="Ø"/>
              <a:defRPr/>
            </a:pPr>
            <a:r>
              <a:rPr lang="en-US" sz="2600" b="1" dirty="0" smtClean="0">
                <a:latin typeface="Arial" charset="0"/>
              </a:rPr>
              <a:t>This </a:t>
            </a:r>
            <a:r>
              <a:rPr lang="en-US" sz="2600" b="1" dirty="0">
                <a:latin typeface="Arial" charset="0"/>
              </a:rPr>
              <a:t>execution mode is useful for </a:t>
            </a:r>
            <a:r>
              <a:rPr lang="en-US" sz="2600" b="1" dirty="0">
                <a:solidFill>
                  <a:srgbClr val="34FF77"/>
                </a:solidFill>
                <a:latin typeface="Arial" charset="0"/>
              </a:rPr>
              <a:t>local testing</a:t>
            </a:r>
            <a:r>
              <a:rPr lang="en-US" sz="2600" b="1" dirty="0" smtClean="0">
                <a:latin typeface="Arial" charset="0"/>
              </a:rPr>
              <a:t>.</a:t>
            </a:r>
          </a:p>
          <a:p>
            <a:pPr lvl="1">
              <a:buFont typeface="Wingdings" charset="2"/>
              <a:buChar char="Ø"/>
              <a:defRPr/>
            </a:pPr>
            <a:r>
              <a:rPr lang="en-US" sz="2200" b="1" dirty="0">
                <a:latin typeface="Arial" charset="0"/>
              </a:rPr>
              <a:t>On </a:t>
            </a:r>
            <a:r>
              <a:rPr lang="en-US" sz="2200" b="1" dirty="0">
                <a:solidFill>
                  <a:srgbClr val="34FF77"/>
                </a:solidFill>
                <a:latin typeface="Arial" charset="0"/>
              </a:rPr>
              <a:t>UNIX-Like </a:t>
            </a:r>
            <a:r>
              <a:rPr lang="en-US" sz="2200" b="1" dirty="0">
                <a:latin typeface="Arial" charset="0"/>
              </a:rPr>
              <a:t>system you can start a Flink instance as follows:</a:t>
            </a:r>
          </a:p>
          <a:p>
            <a:pPr lvl="2">
              <a:buFont typeface="Wingdings" charset="0"/>
              <a:buChar char="§"/>
              <a:defRPr/>
            </a:pPr>
            <a:r>
              <a:rPr lang="en-US" sz="2400" b="1" dirty="0">
                <a:solidFill>
                  <a:srgbClr val="34FF77"/>
                </a:solidFill>
                <a:latin typeface="Arial" charset="0"/>
              </a:rPr>
              <a:t>cd /to/your/flink/installation</a:t>
            </a:r>
          </a:p>
          <a:p>
            <a:pPr lvl="2">
              <a:buFont typeface="Wingdings" charset="0"/>
              <a:buChar char="§"/>
              <a:defRPr/>
            </a:pPr>
            <a:r>
              <a:rPr lang="en-US" sz="2400" b="1" dirty="0">
                <a:solidFill>
                  <a:srgbClr val="34FF77"/>
                </a:solidFill>
                <a:latin typeface="Arial" charset="0"/>
              </a:rPr>
              <a:t>./bin/start-local.sh</a:t>
            </a:r>
          </a:p>
          <a:p>
            <a:pPr marL="225425" lvl="1" indent="0">
              <a:buFontTx/>
              <a:buNone/>
              <a:defRPr/>
            </a:pPr>
            <a:endParaRPr lang="en-US" sz="2600" b="1" dirty="0">
              <a:latin typeface="Arial" charset="0"/>
            </a:endParaRPr>
          </a:p>
          <a:p>
            <a:pPr lvl="2">
              <a:buFont typeface="Wingdings" charset="0"/>
              <a:buChar char="§"/>
              <a:defRPr/>
            </a:pPr>
            <a:endParaRPr lang="en-US" sz="2400" b="1" dirty="0">
              <a:solidFill>
                <a:srgbClr val="3366FF"/>
              </a:solidFill>
              <a:latin typeface="Arial" charset="0"/>
            </a:endParaRPr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106</a:t>
            </a:fld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953125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686800" cy="6858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latin typeface="Arial" charset="0"/>
              </a:rPr>
              <a:t>2.1</a:t>
            </a:r>
            <a:r>
              <a:rPr lang="en-US" sz="3200" dirty="0">
                <a:latin typeface="Arial" charset="0"/>
              </a:rPr>
              <a:t> Local (on a single machine)</a:t>
            </a:r>
            <a:br>
              <a:rPr lang="en-US" sz="3200" dirty="0">
                <a:latin typeface="Arial" charset="0"/>
              </a:rPr>
            </a:br>
            <a:endParaRPr lang="en-US" sz="3200" dirty="0">
              <a:latin typeface="Arial" charset="0"/>
            </a:endParaRPr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685800"/>
            <a:ext cx="8305800" cy="58674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400" dirty="0" smtClean="0">
                <a:latin typeface="Arial" charset="0"/>
              </a:rPr>
              <a:t>2.1.5</a:t>
            </a:r>
            <a:r>
              <a:rPr lang="en-US" sz="2400" dirty="0">
                <a:latin typeface="Arial" charset="0"/>
              </a:rPr>
              <a:t>. </a:t>
            </a:r>
            <a:r>
              <a:rPr lang="en-US" sz="2400" dirty="0">
                <a:solidFill>
                  <a:srgbClr val="34FF77"/>
                </a:solidFill>
                <a:latin typeface="Arial" charset="0"/>
              </a:rPr>
              <a:t>Start a local Flink instance</a:t>
            </a:r>
            <a:r>
              <a:rPr lang="en-US" sz="2400" dirty="0">
                <a:latin typeface="Arial" charset="0"/>
              </a:rPr>
              <a:t>:</a:t>
            </a:r>
          </a:p>
          <a:p>
            <a:pPr lvl="1">
              <a:buFont typeface="Wingdings" charset="0"/>
              <a:buChar char="Ø"/>
            </a:pPr>
            <a:r>
              <a:rPr lang="en-US" sz="2400" b="1" dirty="0">
                <a:latin typeface="Arial" charset="0"/>
              </a:rPr>
              <a:t>On </a:t>
            </a:r>
            <a:r>
              <a:rPr lang="en-US" sz="2400" b="1" dirty="0">
                <a:solidFill>
                  <a:srgbClr val="34FF77"/>
                </a:solidFill>
                <a:latin typeface="Arial" charset="0"/>
              </a:rPr>
              <a:t>Windows</a:t>
            </a:r>
            <a:r>
              <a:rPr lang="en-US" sz="2400" b="1" dirty="0">
                <a:latin typeface="Arial" charset="0"/>
              </a:rPr>
              <a:t> you can either start with:</a:t>
            </a:r>
          </a:p>
          <a:p>
            <a:pPr lvl="2"/>
            <a:r>
              <a:rPr lang="en-US" sz="2400" b="1" dirty="0">
                <a:latin typeface="Arial" charset="0"/>
              </a:rPr>
              <a:t> </a:t>
            </a:r>
            <a:r>
              <a:rPr lang="en-US" sz="2400" b="1" dirty="0">
                <a:solidFill>
                  <a:srgbClr val="34FF77"/>
                </a:solidFill>
                <a:latin typeface="Arial" charset="0"/>
              </a:rPr>
              <a:t>Windows Batch Files </a:t>
            </a:r>
            <a:r>
              <a:rPr lang="en-US" sz="2400" b="1" dirty="0">
                <a:latin typeface="Arial" charset="0"/>
              </a:rPr>
              <a:t>by running the following commands</a:t>
            </a:r>
          </a:p>
          <a:p>
            <a:pPr lvl="3">
              <a:buFont typeface="Wingdings" charset="0"/>
              <a:buChar char="§"/>
            </a:pPr>
            <a:r>
              <a:rPr lang="en-US" sz="2400" b="1" dirty="0">
                <a:solidFill>
                  <a:srgbClr val="34FF77"/>
                </a:solidFill>
                <a:latin typeface="Arial" charset="0"/>
              </a:rPr>
              <a:t>cd C:\to\your\flink\installation</a:t>
            </a:r>
          </a:p>
          <a:p>
            <a:pPr lvl="3">
              <a:buFont typeface="Wingdings" charset="0"/>
              <a:buChar char="§"/>
            </a:pPr>
            <a:r>
              <a:rPr lang="en-US" sz="2400" b="1" dirty="0">
                <a:solidFill>
                  <a:srgbClr val="34FF77"/>
                </a:solidFill>
                <a:latin typeface="Arial" charset="0"/>
              </a:rPr>
              <a:t>.\bin\start-local.bat</a:t>
            </a:r>
          </a:p>
          <a:p>
            <a:pPr lvl="2"/>
            <a:r>
              <a:rPr lang="en-US" sz="2400" b="1" dirty="0">
                <a:latin typeface="Arial" charset="0"/>
              </a:rPr>
              <a:t>or with</a:t>
            </a:r>
            <a:r>
              <a:rPr lang="en-US" sz="2400" b="1" dirty="0">
                <a:solidFill>
                  <a:srgbClr val="34FF77"/>
                </a:solidFill>
                <a:latin typeface="Arial" charset="0"/>
              </a:rPr>
              <a:t> Cygwin </a:t>
            </a:r>
            <a:r>
              <a:rPr lang="en-US" sz="2400" b="1" dirty="0">
                <a:latin typeface="Arial" charset="0"/>
              </a:rPr>
              <a:t>and </a:t>
            </a:r>
            <a:r>
              <a:rPr lang="en-US" sz="2400" b="1" dirty="0">
                <a:solidFill>
                  <a:srgbClr val="34FF77"/>
                </a:solidFill>
                <a:latin typeface="Arial" charset="0"/>
              </a:rPr>
              <a:t>Unix Scripts</a:t>
            </a:r>
            <a:r>
              <a:rPr lang="en-US" sz="2400" b="1" dirty="0">
                <a:solidFill>
                  <a:srgbClr val="008000"/>
                </a:solidFill>
                <a:latin typeface="Arial" charset="0"/>
              </a:rPr>
              <a:t>: </a:t>
            </a:r>
            <a:r>
              <a:rPr lang="en-US" sz="2400" b="1" dirty="0">
                <a:latin typeface="Arial" charset="0"/>
              </a:rPr>
              <a:t>start the Cygwin terminal, navigate to your Flink directory and run the start-local.sh script</a:t>
            </a:r>
          </a:p>
          <a:p>
            <a:pPr lvl="3">
              <a:buFont typeface="Wingdings" charset="0"/>
              <a:buChar char="§"/>
            </a:pPr>
            <a:r>
              <a:rPr lang="en-US" sz="2400" b="1" dirty="0">
                <a:solidFill>
                  <a:srgbClr val="34FF77"/>
                </a:solidFill>
                <a:latin typeface="Arial" charset="0"/>
              </a:rPr>
              <a:t>$ cd /cydrive/c</a:t>
            </a:r>
          </a:p>
          <a:p>
            <a:pPr lvl="3">
              <a:buFont typeface="Wingdings" charset="0"/>
              <a:buChar char="§"/>
            </a:pPr>
            <a:r>
              <a:rPr lang="en-US" sz="2400" b="1" dirty="0">
                <a:solidFill>
                  <a:srgbClr val="34FF77"/>
                </a:solidFill>
                <a:latin typeface="Arial" charset="0"/>
              </a:rPr>
              <a:t>cd flink</a:t>
            </a:r>
          </a:p>
          <a:p>
            <a:pPr lvl="3">
              <a:buFont typeface="Wingdings" charset="0"/>
              <a:buChar char="§"/>
            </a:pPr>
            <a:r>
              <a:rPr lang="en-US" sz="2400" b="1" dirty="0">
                <a:solidFill>
                  <a:srgbClr val="34FF77"/>
                </a:solidFill>
                <a:latin typeface="Arial" charset="0"/>
              </a:rPr>
              <a:t>$ bin/start-local.sh</a:t>
            </a:r>
          </a:p>
          <a:p>
            <a:pPr lvl="2">
              <a:buFont typeface="Wingdings" charset="0"/>
              <a:buChar char="§"/>
            </a:pPr>
            <a:endParaRPr lang="en-US" sz="2400" b="1" dirty="0">
              <a:solidFill>
                <a:srgbClr val="3366FF"/>
              </a:solidFill>
              <a:latin typeface="Arial" charset="0"/>
            </a:endParaRPr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107</a:t>
            </a:fld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513370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686800" cy="8382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latin typeface="Arial" charset="0"/>
              </a:rPr>
              <a:t>2.1</a:t>
            </a:r>
            <a:r>
              <a:rPr lang="en-US" sz="3200" dirty="0">
                <a:latin typeface="Arial" charset="0"/>
              </a:rPr>
              <a:t>   Local (on a single machine)</a:t>
            </a:r>
            <a:br>
              <a:rPr lang="en-US" sz="3200" dirty="0">
                <a:latin typeface="Arial" charset="0"/>
              </a:rPr>
            </a:br>
            <a:endParaRPr lang="en-US" sz="3200" dirty="0">
              <a:latin typeface="Arial" charset="0"/>
            </a:endParaRPr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685800"/>
            <a:ext cx="8686800" cy="61722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400" dirty="0"/>
              <a:t>The JobManager (the master of the distributed system) </a:t>
            </a:r>
            <a:r>
              <a:rPr lang="en-US" sz="2400" dirty="0" smtClean="0"/>
              <a:t>automatically starts </a:t>
            </a:r>
            <a:r>
              <a:rPr lang="en-US" sz="2400" dirty="0"/>
              <a:t>a web interface to observe program execution. In runs on port 8081 by default (configured in conf/flink-config.yml)</a:t>
            </a:r>
            <a:r>
              <a:rPr lang="en-US" sz="2400" dirty="0" smtClean="0"/>
              <a:t>. </a:t>
            </a:r>
            <a:r>
              <a:rPr lang="en-US" sz="2400" dirty="0">
                <a:solidFill>
                  <a:srgbClr val="34FF77"/>
                </a:solidFill>
              </a:rPr>
              <a:t>http://localhost:8081/</a:t>
            </a:r>
            <a:endParaRPr lang="en-US" sz="2400" dirty="0">
              <a:solidFill>
                <a:srgbClr val="34FF77"/>
              </a:solidFill>
              <a:latin typeface="Arial" charset="0"/>
            </a:endParaRPr>
          </a:p>
          <a:p>
            <a:pPr marL="0" indent="0">
              <a:buFontTx/>
              <a:buNone/>
              <a:defRPr/>
            </a:pPr>
            <a:r>
              <a:rPr lang="en-US" sz="2800" dirty="0" smtClean="0">
                <a:latin typeface="Arial" charset="0"/>
              </a:rPr>
              <a:t>2.1.6 </a:t>
            </a:r>
            <a:r>
              <a:rPr lang="en-US" sz="2800" dirty="0" smtClean="0">
                <a:solidFill>
                  <a:srgbClr val="34FF77"/>
                </a:solidFill>
                <a:latin typeface="Arial" charset="0"/>
              </a:rPr>
              <a:t>Validate</a:t>
            </a:r>
            <a:r>
              <a:rPr lang="en-US" sz="2800" dirty="0" smtClean="0">
                <a:latin typeface="Arial" charset="0"/>
              </a:rPr>
              <a:t> </a:t>
            </a:r>
            <a:r>
              <a:rPr lang="en-US" sz="2800" dirty="0">
                <a:latin typeface="Arial" charset="0"/>
              </a:rPr>
              <a:t>that Flink is running</a:t>
            </a:r>
          </a:p>
          <a:p>
            <a:pPr marL="0" indent="0">
              <a:buFontTx/>
              <a:buNone/>
              <a:defRPr/>
            </a:pPr>
            <a:r>
              <a:rPr lang="en-US" sz="2400" dirty="0">
                <a:latin typeface="Arial" charset="0"/>
              </a:rPr>
              <a:t>You can validate that a </a:t>
            </a:r>
            <a:r>
              <a:rPr lang="en-US" sz="2400" dirty="0">
                <a:solidFill>
                  <a:srgbClr val="34FF77"/>
                </a:solidFill>
                <a:latin typeface="Arial" charset="0"/>
              </a:rPr>
              <a:t>local Flink instance is running </a:t>
            </a:r>
            <a:r>
              <a:rPr lang="en-US" sz="2400" dirty="0" smtClean="0">
                <a:latin typeface="Arial" charset="0"/>
              </a:rPr>
              <a:t>by:</a:t>
            </a:r>
          </a:p>
          <a:p>
            <a:pPr lvl="2">
              <a:buFont typeface="Arial"/>
              <a:buChar char="•"/>
              <a:defRPr/>
            </a:pPr>
            <a:r>
              <a:rPr lang="en-US" sz="2400" b="1" dirty="0" smtClean="0">
                <a:latin typeface="Arial" charset="0"/>
              </a:rPr>
              <a:t>Issuing the following command: </a:t>
            </a:r>
            <a:r>
              <a:rPr lang="en-US" sz="2400" b="1" dirty="0" smtClean="0">
                <a:solidFill>
                  <a:srgbClr val="34FF77"/>
                </a:solidFill>
                <a:latin typeface="Arial" charset="0"/>
              </a:rPr>
              <a:t>$jps      </a:t>
            </a:r>
          </a:p>
          <a:p>
            <a:pPr marL="465137" lvl="2" indent="0">
              <a:buFontTx/>
              <a:buNone/>
              <a:defRPr/>
            </a:pPr>
            <a:r>
              <a:rPr lang="en-US" sz="2400" b="1" dirty="0">
                <a:solidFill>
                  <a:srgbClr val="3366FF"/>
                </a:solidFill>
                <a:latin typeface="Arial" charset="0"/>
              </a:rPr>
              <a:t> </a:t>
            </a:r>
            <a:r>
              <a:rPr lang="en-US" sz="2400" b="1" dirty="0" smtClean="0">
                <a:latin typeface="Arial" charset="0"/>
              </a:rPr>
              <a:t>  jps: </a:t>
            </a:r>
            <a:r>
              <a:rPr 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charset="0"/>
              </a:rPr>
              <a:t>j</a:t>
            </a:r>
            <a:r>
              <a:rPr lang="en-US" sz="2400" b="1" dirty="0" smtClean="0">
                <a:latin typeface="Arial" charset="0"/>
              </a:rPr>
              <a:t>ava virtual machine </a:t>
            </a:r>
            <a:r>
              <a:rPr lang="en-US" sz="2400" b="1" dirty="0" smtClean="0">
                <a:solidFill>
                  <a:srgbClr val="34FF77"/>
                </a:solidFill>
                <a:latin typeface="Arial" charset="0"/>
              </a:rPr>
              <a:t>p</a:t>
            </a:r>
            <a:r>
              <a:rPr lang="en-US" sz="2400" b="1" dirty="0" smtClean="0">
                <a:latin typeface="Arial" charset="0"/>
              </a:rPr>
              <a:t>rocess </a:t>
            </a:r>
            <a:r>
              <a:rPr lang="en-US" sz="2400" b="1" dirty="0" smtClean="0">
                <a:solidFill>
                  <a:srgbClr val="34FF77"/>
                </a:solidFill>
                <a:latin typeface="Arial" charset="0"/>
              </a:rPr>
              <a:t>s</a:t>
            </a:r>
            <a:r>
              <a:rPr lang="en-US" sz="2400" b="1" dirty="0" smtClean="0">
                <a:latin typeface="Arial" charset="0"/>
              </a:rPr>
              <a:t>tatus tool</a:t>
            </a:r>
          </a:p>
          <a:p>
            <a:pPr lvl="2">
              <a:buFont typeface="Arial"/>
              <a:buChar char="•"/>
              <a:defRPr/>
            </a:pPr>
            <a:r>
              <a:rPr lang="en-US" sz="2400" dirty="0" smtClean="0">
                <a:latin typeface="Arial" charset="0"/>
              </a:rPr>
              <a:t> </a:t>
            </a:r>
            <a:r>
              <a:rPr lang="en-US" sz="2400" b="1" dirty="0">
                <a:latin typeface="Arial" charset="0"/>
              </a:rPr>
              <a:t>L</a:t>
            </a:r>
            <a:r>
              <a:rPr lang="en-US" sz="2400" b="1" dirty="0" smtClean="0">
                <a:latin typeface="Arial" charset="0"/>
              </a:rPr>
              <a:t>ooking </a:t>
            </a:r>
            <a:r>
              <a:rPr lang="en-US" sz="2400" b="1" dirty="0">
                <a:latin typeface="Arial" charset="0"/>
              </a:rPr>
              <a:t>at the log files in ./log/ </a:t>
            </a:r>
            <a:endParaRPr lang="en-US" sz="2400" b="1" dirty="0" smtClean="0">
              <a:latin typeface="Arial" charset="0"/>
            </a:endParaRPr>
          </a:p>
          <a:p>
            <a:pPr marL="463550" lvl="2" indent="0">
              <a:buFontTx/>
              <a:buNone/>
              <a:defRPr/>
            </a:pPr>
            <a:r>
              <a:rPr lang="en-US" sz="2400" b="1" dirty="0" smtClean="0">
                <a:solidFill>
                  <a:srgbClr val="0000FF"/>
                </a:solidFill>
              </a:rPr>
              <a:t>    </a:t>
            </a:r>
            <a:r>
              <a:rPr 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$tail </a:t>
            </a:r>
            <a:r>
              <a:rPr 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log/flink-*-jobmanager-*.log </a:t>
            </a:r>
            <a:r>
              <a:rPr 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charset="0"/>
              </a:rPr>
              <a:t> </a:t>
            </a:r>
          </a:p>
          <a:p>
            <a:pPr lvl="2">
              <a:buFont typeface="Arial"/>
              <a:buChar char="•"/>
              <a:defRPr/>
            </a:pPr>
            <a:r>
              <a:rPr lang="en-US" sz="2400" b="1" dirty="0">
                <a:latin typeface="Arial" charset="0"/>
              </a:rPr>
              <a:t>O</a:t>
            </a:r>
            <a:r>
              <a:rPr lang="en-US" sz="2400" b="1" dirty="0" smtClean="0">
                <a:latin typeface="Arial" charset="0"/>
              </a:rPr>
              <a:t>pening </a:t>
            </a:r>
            <a:r>
              <a:rPr lang="en-US" sz="2400" b="1" dirty="0">
                <a:latin typeface="Arial" charset="0"/>
              </a:rPr>
              <a:t>the </a:t>
            </a:r>
            <a:r>
              <a:rPr lang="en-US" sz="2400" b="1" dirty="0">
                <a:solidFill>
                  <a:srgbClr val="34FF77"/>
                </a:solidFill>
                <a:latin typeface="Arial" charset="0"/>
              </a:rPr>
              <a:t>JobManager</a:t>
            </a:r>
            <a:r>
              <a:rPr lang="en-US" sz="2400" b="1" dirty="0">
                <a:latin typeface="Arial" charset="0"/>
              </a:rPr>
              <a:t>’s </a:t>
            </a:r>
            <a:r>
              <a:rPr lang="en-US" sz="2400" b="1" dirty="0">
                <a:solidFill>
                  <a:srgbClr val="34FF77"/>
                </a:solidFill>
                <a:latin typeface="Arial" charset="0"/>
              </a:rPr>
              <a:t>web interface </a:t>
            </a:r>
            <a:r>
              <a:rPr lang="en-US" sz="2400" b="1" dirty="0" smtClean="0">
                <a:latin typeface="Arial" charset="0"/>
              </a:rPr>
              <a:t>at </a:t>
            </a:r>
          </a:p>
          <a:p>
            <a:pPr marL="465137" lvl="2" indent="0">
              <a:buFontTx/>
              <a:buNone/>
              <a:defRPr/>
            </a:pPr>
            <a:r>
              <a:rPr lang="en-US" sz="2400" b="1" dirty="0">
                <a:solidFill>
                  <a:srgbClr val="3366FF"/>
                </a:solidFill>
                <a:latin typeface="Arial" charset="0"/>
              </a:rPr>
              <a:t> </a:t>
            </a:r>
            <a:r>
              <a:rPr lang="en-US" sz="2400" b="1" dirty="0" smtClean="0">
                <a:solidFill>
                  <a:srgbClr val="3366FF"/>
                </a:solidFill>
                <a:latin typeface="Arial" charset="0"/>
              </a:rPr>
              <a:t>  </a:t>
            </a:r>
            <a:r>
              <a:rPr lang="en-US" sz="2400" b="1" dirty="0" smtClean="0">
                <a:solidFill>
                  <a:srgbClr val="34FF77"/>
                </a:solidFill>
                <a:latin typeface="Arial" charset="0"/>
              </a:rPr>
              <a:t>http</a:t>
            </a:r>
            <a:r>
              <a:rPr lang="en-US" sz="2400" b="1" dirty="0">
                <a:solidFill>
                  <a:srgbClr val="34FF77"/>
                </a:solidFill>
                <a:latin typeface="Arial" charset="0"/>
              </a:rPr>
              <a:t>://localhost:</a:t>
            </a:r>
            <a:r>
              <a:rPr lang="en-US" sz="2400" b="1" dirty="0" smtClean="0">
                <a:solidFill>
                  <a:srgbClr val="34FF77"/>
                </a:solidFill>
                <a:latin typeface="Arial" charset="0"/>
              </a:rPr>
              <a:t>8081</a:t>
            </a:r>
            <a:endParaRPr lang="en-US" sz="2400" b="1" dirty="0">
              <a:solidFill>
                <a:srgbClr val="34FF77"/>
              </a:solidFill>
              <a:latin typeface="Arial" charset="0"/>
            </a:endParaRPr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108</a:t>
            </a:fld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4258582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686800" cy="6858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latin typeface="Arial" charset="0"/>
              </a:rPr>
              <a:t>2.1</a:t>
            </a:r>
            <a:r>
              <a:rPr lang="en-US" sz="3200" dirty="0">
                <a:latin typeface="Arial" charset="0"/>
              </a:rPr>
              <a:t>   Local (on a single machine)</a:t>
            </a:r>
            <a:br>
              <a:rPr lang="en-US" sz="3200" dirty="0">
                <a:latin typeface="Arial" charset="0"/>
              </a:rPr>
            </a:br>
            <a:endParaRPr lang="en-US" sz="3200" dirty="0">
              <a:latin typeface="Arial" charset="0"/>
            </a:endParaRPr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685800"/>
            <a:ext cx="8839200" cy="61722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800" dirty="0" smtClean="0">
                <a:latin typeface="Arial" charset="0"/>
              </a:rPr>
              <a:t>2.1.7 Run a Flink example</a:t>
            </a:r>
          </a:p>
          <a:p>
            <a:pPr lvl="1">
              <a:buFont typeface="Wingdings" charset="2"/>
              <a:buChar char="Ø"/>
              <a:defRPr/>
            </a:pPr>
            <a:r>
              <a:rPr lang="en-US" sz="2000" b="1" dirty="0">
                <a:latin typeface="Arial" charset="0"/>
              </a:rPr>
              <a:t>On 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charset="0"/>
              </a:rPr>
              <a:t>UNIX-Like </a:t>
            </a:r>
            <a:r>
              <a:rPr lang="en-US" sz="2000" b="1" dirty="0">
                <a:latin typeface="Arial" charset="0"/>
              </a:rPr>
              <a:t>system you can </a:t>
            </a:r>
            <a:r>
              <a:rPr lang="en-US" sz="2000" b="1" dirty="0" smtClean="0">
                <a:latin typeface="Arial" charset="0"/>
              </a:rPr>
              <a:t>run </a:t>
            </a:r>
            <a:r>
              <a:rPr lang="en-US" sz="2000" b="1" dirty="0">
                <a:latin typeface="Arial" charset="0"/>
              </a:rPr>
              <a:t>a </a:t>
            </a:r>
            <a:r>
              <a:rPr lang="en-US" sz="2000" b="1" dirty="0" smtClean="0">
                <a:latin typeface="Arial" charset="0"/>
              </a:rPr>
              <a:t>Flink example as </a:t>
            </a:r>
            <a:r>
              <a:rPr lang="en-US" sz="2000" b="1" dirty="0">
                <a:latin typeface="Arial" charset="0"/>
              </a:rPr>
              <a:t>follows:</a:t>
            </a:r>
          </a:p>
          <a:p>
            <a:pPr lvl="2">
              <a:buFont typeface="Wingdings" charset="2"/>
              <a:buChar char="§"/>
              <a:defRPr/>
            </a:pPr>
            <a:r>
              <a:rPr lang="en-US" sz="2400" b="1" dirty="0">
                <a:solidFill>
                  <a:srgbClr val="34FF77"/>
                </a:solidFill>
                <a:latin typeface="Arial" charset="0"/>
              </a:rPr>
              <a:t>cd /to/your/flink/installation</a:t>
            </a:r>
          </a:p>
          <a:p>
            <a:pPr lvl="2">
              <a:buFont typeface="Wingdings" charset="2"/>
              <a:buChar char="§"/>
              <a:defRPr/>
            </a:pPr>
            <a:r>
              <a:rPr lang="en-US" sz="2400" b="1" dirty="0">
                <a:solidFill>
                  <a:srgbClr val="34FF77"/>
                </a:solidFill>
                <a:latin typeface="Arial" charset="0"/>
              </a:rPr>
              <a:t>./bin</a:t>
            </a:r>
            <a:r>
              <a:rPr lang="en-US" sz="2400" b="1" dirty="0" smtClean="0">
                <a:solidFill>
                  <a:srgbClr val="34FF77"/>
                </a:solidFill>
                <a:latin typeface="Arial" charset="0"/>
              </a:rPr>
              <a:t>/flink run ./examples/flink-java-examples-0.9.0-WordCount.jar</a:t>
            </a:r>
          </a:p>
          <a:p>
            <a:pPr lvl="1">
              <a:buFont typeface="Wingdings" charset="2"/>
              <a:buChar char="Ø"/>
              <a:defRPr/>
            </a:pPr>
            <a:r>
              <a:rPr lang="en-US" sz="2000" b="1" dirty="0" smtClean="0">
                <a:latin typeface="Arial" charset="0"/>
              </a:rPr>
              <a:t>On </a:t>
            </a:r>
            <a:r>
              <a:rPr lang="en-US" sz="2000" b="1" dirty="0" smtClean="0">
                <a:solidFill>
                  <a:srgbClr val="34FF77"/>
                </a:solidFill>
                <a:latin typeface="Arial" charset="0"/>
              </a:rPr>
              <a:t>Windows </a:t>
            </a:r>
            <a:r>
              <a:rPr lang="en-US" sz="2000" b="1" dirty="0">
                <a:solidFill>
                  <a:srgbClr val="34FF77"/>
                </a:solidFill>
                <a:latin typeface="Arial" charset="0"/>
              </a:rPr>
              <a:t>Batch </a:t>
            </a:r>
            <a:r>
              <a:rPr lang="en-US" sz="2000" b="1" dirty="0" smtClean="0">
                <a:solidFill>
                  <a:srgbClr val="34FF77"/>
                </a:solidFill>
                <a:latin typeface="Arial" charset="0"/>
              </a:rPr>
              <a:t>Files, </a:t>
            </a:r>
            <a:r>
              <a:rPr lang="en-US" sz="2000" b="1" dirty="0" smtClean="0">
                <a:latin typeface="Arial" charset="0"/>
              </a:rPr>
              <a:t>open a second terminal and run </a:t>
            </a:r>
            <a:r>
              <a:rPr lang="en-US" sz="2000" b="1" dirty="0">
                <a:latin typeface="Arial" charset="0"/>
              </a:rPr>
              <a:t>the following </a:t>
            </a:r>
            <a:r>
              <a:rPr lang="en-US" sz="2000" b="1" dirty="0" smtClean="0">
                <a:latin typeface="Arial" charset="0"/>
              </a:rPr>
              <a:t>commands”</a:t>
            </a:r>
            <a:endParaRPr lang="en-US" sz="2000" b="1" dirty="0">
              <a:latin typeface="Arial" charset="0"/>
            </a:endParaRPr>
          </a:p>
          <a:p>
            <a:pPr lvl="2">
              <a:buFont typeface="Wingdings" charset="2"/>
              <a:buChar char="§"/>
              <a:defRPr/>
            </a:pPr>
            <a:r>
              <a:rPr lang="en-US" sz="2400" b="1" dirty="0">
                <a:solidFill>
                  <a:srgbClr val="34FF77"/>
                </a:solidFill>
                <a:latin typeface="Arial" charset="0"/>
              </a:rPr>
              <a:t>cd C:\to\your\flink\</a:t>
            </a:r>
            <a:r>
              <a:rPr lang="en-US" sz="2400" b="1" dirty="0" smtClean="0">
                <a:solidFill>
                  <a:srgbClr val="34FF77"/>
                </a:solidFill>
                <a:latin typeface="Arial" charset="0"/>
              </a:rPr>
              <a:t>installation</a:t>
            </a:r>
          </a:p>
          <a:p>
            <a:pPr lvl="2">
              <a:buFont typeface="Wingdings" charset="2"/>
              <a:buChar char="§"/>
              <a:defRPr/>
            </a:pPr>
            <a:r>
              <a:rPr lang="en-US" sz="2400" b="1" dirty="0" smtClean="0">
                <a:solidFill>
                  <a:srgbClr val="34FF77"/>
                </a:solidFill>
              </a:rPr>
              <a:t>.\</a:t>
            </a:r>
            <a:r>
              <a:rPr lang="en-US" sz="2400" b="1" dirty="0">
                <a:solidFill>
                  <a:srgbClr val="34FF77"/>
                </a:solidFill>
              </a:rPr>
              <a:t>bin\</a:t>
            </a:r>
            <a:r>
              <a:rPr lang="en-US" sz="2400" b="1" dirty="0" err="1">
                <a:solidFill>
                  <a:srgbClr val="34FF77"/>
                </a:solidFill>
              </a:rPr>
              <a:t>flink.bat</a:t>
            </a:r>
            <a:r>
              <a:rPr lang="en-US" sz="2400" b="1" dirty="0">
                <a:solidFill>
                  <a:srgbClr val="34FF77"/>
                </a:solidFill>
              </a:rPr>
              <a:t> run .\examples\flink-java-examples-0.9.0-</a:t>
            </a:r>
            <a:r>
              <a:rPr lang="en-US" sz="2400" b="1" dirty="0" smtClean="0">
                <a:solidFill>
                  <a:srgbClr val="34FF77"/>
                </a:solidFill>
              </a:rPr>
              <a:t>WordCount.jar</a:t>
            </a:r>
            <a:endParaRPr lang="en-US" sz="2400" b="1" dirty="0">
              <a:solidFill>
                <a:srgbClr val="34FF77"/>
              </a:solidFill>
            </a:endParaRPr>
          </a:p>
          <a:p>
            <a:pPr marL="0" indent="0">
              <a:buFontTx/>
              <a:buNone/>
              <a:defRPr/>
            </a:pPr>
            <a:r>
              <a:rPr lang="en-US" sz="2800" dirty="0" smtClean="0">
                <a:latin typeface="Arial" charset="0"/>
              </a:rPr>
              <a:t>2.1.8 </a:t>
            </a:r>
            <a:r>
              <a:rPr lang="en-US" sz="2800" dirty="0" smtClean="0">
                <a:solidFill>
                  <a:srgbClr val="34FF77"/>
                </a:solidFill>
                <a:latin typeface="Arial" charset="0"/>
              </a:rPr>
              <a:t>Stop</a:t>
            </a:r>
            <a:r>
              <a:rPr lang="en-US" sz="2800" dirty="0" smtClean="0">
                <a:latin typeface="Arial" charset="0"/>
              </a:rPr>
              <a:t> </a:t>
            </a:r>
            <a:r>
              <a:rPr lang="en-US" sz="2800" dirty="0">
                <a:latin typeface="Arial" charset="0"/>
              </a:rPr>
              <a:t>local Flink instance</a:t>
            </a:r>
          </a:p>
          <a:p>
            <a:pPr lvl="1">
              <a:buFont typeface="Wingdings" charset="2"/>
              <a:buChar char="Ø"/>
              <a:defRPr/>
            </a:pPr>
            <a:r>
              <a:rPr lang="en-US" sz="1800" b="1" dirty="0">
                <a:latin typeface="Arial" charset="0"/>
              </a:rPr>
              <a:t>On </a:t>
            </a:r>
            <a:r>
              <a:rPr lang="en-US" sz="1800" b="1" dirty="0">
                <a:solidFill>
                  <a:srgbClr val="34FF77"/>
                </a:solidFill>
                <a:latin typeface="Arial" charset="0"/>
              </a:rPr>
              <a:t>UNIX </a:t>
            </a:r>
            <a:r>
              <a:rPr lang="en-US" sz="1800" b="1" dirty="0">
                <a:latin typeface="Arial" charset="0"/>
              </a:rPr>
              <a:t>you </a:t>
            </a:r>
            <a:r>
              <a:rPr lang="en-US" sz="1800" b="1" dirty="0" smtClean="0">
                <a:latin typeface="Arial" charset="0"/>
              </a:rPr>
              <a:t>call  </a:t>
            </a:r>
            <a:r>
              <a:rPr lang="en-US" sz="1800" b="1" dirty="0" smtClean="0">
                <a:solidFill>
                  <a:srgbClr val="3366FF"/>
                </a:solidFill>
                <a:latin typeface="Arial" charset="0"/>
              </a:rPr>
              <a:t>.</a:t>
            </a:r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charset="0"/>
              </a:rPr>
              <a:t>/bin/stop-local.sh</a:t>
            </a:r>
          </a:p>
          <a:p>
            <a:pPr lvl="1">
              <a:buFont typeface="Wingdings" charset="2"/>
              <a:buChar char="Ø"/>
              <a:defRPr/>
            </a:pPr>
            <a:r>
              <a:rPr lang="en-US" sz="1800" b="1" dirty="0">
                <a:latin typeface="Arial" charset="0"/>
              </a:rPr>
              <a:t>On </a:t>
            </a:r>
            <a:r>
              <a:rPr lang="en-US" sz="1800" b="1" dirty="0">
                <a:solidFill>
                  <a:srgbClr val="34FF77"/>
                </a:solidFill>
                <a:latin typeface="Arial" charset="0"/>
              </a:rPr>
              <a:t>Windows </a:t>
            </a:r>
            <a:r>
              <a:rPr lang="en-US" sz="1800" b="1" dirty="0">
                <a:latin typeface="Arial" charset="0"/>
              </a:rPr>
              <a:t>you quit the running process with </a:t>
            </a:r>
            <a:r>
              <a:rPr lang="en-US" sz="1800" b="1" dirty="0" smtClean="0">
                <a:solidFill>
                  <a:srgbClr val="34FF77"/>
                </a:solidFill>
                <a:latin typeface="Arial" charset="0"/>
              </a:rPr>
              <a:t>Ctrl+C</a:t>
            </a:r>
            <a:endParaRPr lang="en-US" sz="1800" b="1" dirty="0">
              <a:solidFill>
                <a:srgbClr val="34FF77"/>
              </a:solidFill>
              <a:latin typeface="Arial" charset="0"/>
            </a:endParaRPr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109</a:t>
            </a:fld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237669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3. What is Apache Flink?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8382000" cy="57912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Apache </a:t>
            </a:r>
            <a:r>
              <a:rPr lang="en-US" sz="2400" dirty="0" smtClean="0">
                <a:solidFill>
                  <a:srgbClr val="34FF77"/>
                </a:solidFill>
              </a:rPr>
              <a:t>Flink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FFFF"/>
                </a:solidFill>
              </a:rPr>
              <a:t>written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in Java  </a:t>
            </a:r>
            <a:r>
              <a:rPr lang="en-US" sz="2400" dirty="0" smtClean="0"/>
              <a:t>and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Scala</a:t>
            </a:r>
            <a:r>
              <a:rPr lang="en-US" sz="2400" dirty="0" smtClean="0"/>
              <a:t>, provides: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400" b="1" dirty="0" smtClean="0"/>
              <a:t>Big </a:t>
            </a:r>
            <a:r>
              <a:rPr lang="en-US" sz="2400" b="1" dirty="0" smtClean="0">
                <a:solidFill>
                  <a:srgbClr val="FFFFFF"/>
                </a:solidFill>
              </a:rPr>
              <a:t>data processing engine</a:t>
            </a:r>
            <a:r>
              <a:rPr lang="en-US" sz="2400" b="1" dirty="0" smtClean="0">
                <a:solidFill>
                  <a:schemeClr val="tx2"/>
                </a:solidFill>
              </a:rPr>
              <a:t>:</a:t>
            </a:r>
            <a:r>
              <a:rPr 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rgbClr val="34FF77"/>
                </a:solidFill>
              </a:rPr>
              <a:t>distributed and scalable streaming </a:t>
            </a:r>
            <a:r>
              <a:rPr lang="en-US" sz="2400" b="1" dirty="0">
                <a:solidFill>
                  <a:srgbClr val="34FF77"/>
                </a:solidFill>
              </a:rPr>
              <a:t>dataflow engine</a:t>
            </a:r>
            <a:r>
              <a:rPr lang="en-US" sz="2400" b="1" dirty="0" smtClean="0">
                <a:solidFill>
                  <a:srgbClr val="34FF77"/>
                </a:solidFill>
              </a:rPr>
              <a:t>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400" b="1" dirty="0" smtClean="0"/>
              <a:t>Several </a:t>
            </a:r>
            <a:r>
              <a:rPr lang="en-US" sz="2400" b="1" dirty="0" smtClean="0">
                <a:solidFill>
                  <a:srgbClr val="34FF77"/>
                </a:solidFill>
              </a:rPr>
              <a:t>APIs </a:t>
            </a:r>
            <a:r>
              <a:rPr lang="en-US" sz="2400" b="1" dirty="0" smtClean="0"/>
              <a:t>in Java/Scala/Python: </a:t>
            </a:r>
          </a:p>
          <a:p>
            <a:pPr lvl="2"/>
            <a:r>
              <a:rPr lang="en-US" sz="2400" b="1" dirty="0" smtClean="0"/>
              <a:t>DataSet API – </a:t>
            </a:r>
            <a:r>
              <a:rPr lang="en-US" sz="2400" b="1" dirty="0" smtClean="0">
                <a:solidFill>
                  <a:srgbClr val="34FF77"/>
                </a:solidFill>
              </a:rPr>
              <a:t>Batch</a:t>
            </a:r>
            <a:r>
              <a:rPr lang="en-US" sz="2400" b="1" dirty="0" smtClean="0"/>
              <a:t> processing</a:t>
            </a:r>
          </a:p>
          <a:p>
            <a:pPr lvl="2">
              <a:buFont typeface="Arial"/>
              <a:buChar char="•"/>
            </a:pPr>
            <a:r>
              <a:rPr lang="en-US" sz="2400" b="1" dirty="0" smtClean="0"/>
              <a:t>DataStream API – </a:t>
            </a:r>
            <a:r>
              <a:rPr lang="en-US" sz="2400" b="1" dirty="0" smtClean="0">
                <a:solidFill>
                  <a:srgbClr val="34FF77"/>
                </a:solidFill>
              </a:rPr>
              <a:t>Real-Time streaming </a:t>
            </a:r>
            <a:r>
              <a:rPr lang="en-US" sz="2400" b="1" dirty="0" smtClean="0"/>
              <a:t>analytics</a:t>
            </a:r>
          </a:p>
          <a:p>
            <a:pPr lvl="2">
              <a:buFont typeface="Arial"/>
              <a:buChar char="•"/>
            </a:pPr>
            <a:r>
              <a:rPr lang="en-US" sz="2400" b="1" dirty="0" smtClean="0"/>
              <a:t>Table API - </a:t>
            </a:r>
            <a:r>
              <a:rPr lang="en-US" sz="2400" b="1" dirty="0" smtClean="0">
                <a:solidFill>
                  <a:srgbClr val="34FF77"/>
                </a:solidFill>
              </a:rPr>
              <a:t>Relational </a:t>
            </a:r>
            <a:r>
              <a:rPr lang="en-US" sz="2400" b="1" dirty="0" smtClean="0"/>
              <a:t>Queries 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sz="2600" b="1" dirty="0" smtClean="0">
                <a:solidFill>
                  <a:srgbClr val="34FF77"/>
                </a:solidFill>
              </a:rPr>
              <a:t>D</a:t>
            </a:r>
            <a:r>
              <a:rPr lang="en-US" sz="2600" b="1" dirty="0" smtClean="0"/>
              <a:t>omain-</a:t>
            </a:r>
            <a:r>
              <a:rPr lang="en-US" sz="2600" b="1" dirty="0" smtClean="0">
                <a:solidFill>
                  <a:srgbClr val="34FF77"/>
                </a:solidFill>
              </a:rPr>
              <a:t>S</a:t>
            </a:r>
            <a:r>
              <a:rPr lang="en-US" sz="2600" b="1" dirty="0" smtClean="0"/>
              <a:t>pecific </a:t>
            </a:r>
            <a:r>
              <a:rPr lang="en-US" sz="2600" b="1" dirty="0" smtClean="0">
                <a:solidFill>
                  <a:srgbClr val="34FF77"/>
                </a:solidFill>
              </a:rPr>
              <a:t>L</a:t>
            </a:r>
            <a:r>
              <a:rPr lang="en-US" sz="2600" b="1" dirty="0" smtClean="0"/>
              <a:t>ibrarie</a:t>
            </a:r>
            <a:r>
              <a:rPr lang="en-US" sz="2600" b="1" dirty="0" smtClean="0">
                <a:solidFill>
                  <a:srgbClr val="34FF77"/>
                </a:solidFill>
              </a:rPr>
              <a:t>s:</a:t>
            </a:r>
          </a:p>
          <a:p>
            <a:pPr lvl="2"/>
            <a:r>
              <a:rPr lang="en-US" sz="2400" b="1" dirty="0" smtClean="0"/>
              <a:t>FlinkML: </a:t>
            </a:r>
            <a:r>
              <a:rPr lang="en-US" sz="2400" b="1" dirty="0" smtClean="0">
                <a:solidFill>
                  <a:srgbClr val="34FF77"/>
                </a:solidFill>
              </a:rPr>
              <a:t>Machine Learning </a:t>
            </a:r>
            <a:r>
              <a:rPr lang="en-US" sz="2400" b="1" dirty="0" smtClean="0"/>
              <a:t>Library for Flink</a:t>
            </a:r>
          </a:p>
          <a:p>
            <a:pPr lvl="2"/>
            <a:r>
              <a:rPr lang="en-US" sz="2400" b="1" dirty="0" smtClean="0"/>
              <a:t>Gelly: </a:t>
            </a:r>
            <a:r>
              <a:rPr lang="en-US" sz="2400" b="1" dirty="0" smtClean="0">
                <a:solidFill>
                  <a:srgbClr val="34FF77"/>
                </a:solidFill>
              </a:rPr>
              <a:t>Graph</a:t>
            </a:r>
            <a:r>
              <a:rPr lang="en-US" sz="2400" b="1" dirty="0" smtClean="0"/>
              <a:t> Library for Flink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sz="2600" b="1" dirty="0" smtClean="0">
                <a:solidFill>
                  <a:srgbClr val="34FF77"/>
                </a:solidFill>
              </a:rPr>
              <a:t>Shell</a:t>
            </a:r>
            <a:r>
              <a:rPr lang="en-US" sz="2600" b="1" dirty="0" smtClean="0"/>
              <a:t> for </a:t>
            </a:r>
            <a:r>
              <a:rPr lang="en-US" sz="2600" b="1" dirty="0" smtClean="0">
                <a:solidFill>
                  <a:srgbClr val="34FF77"/>
                </a:solidFill>
              </a:rPr>
              <a:t>interactive </a:t>
            </a:r>
            <a:r>
              <a:rPr lang="en-US" sz="2600" b="1" dirty="0">
                <a:solidFill>
                  <a:srgbClr val="34FF77"/>
                </a:solidFill>
              </a:rPr>
              <a:t>d</a:t>
            </a:r>
            <a:r>
              <a:rPr lang="en-US" sz="2600" b="1" dirty="0" smtClean="0">
                <a:solidFill>
                  <a:srgbClr val="34FF77"/>
                </a:solidFill>
              </a:rPr>
              <a:t>ata </a:t>
            </a:r>
            <a:r>
              <a:rPr lang="en-US" sz="2600" b="1" dirty="0">
                <a:solidFill>
                  <a:srgbClr val="34FF77"/>
                </a:solidFill>
              </a:rPr>
              <a:t>a</a:t>
            </a:r>
            <a:r>
              <a:rPr lang="en-US" sz="2600" b="1" dirty="0" smtClean="0">
                <a:solidFill>
                  <a:srgbClr val="34FF77"/>
                </a:solidFill>
              </a:rPr>
              <a:t>nalysis</a:t>
            </a:r>
          </a:p>
        </p:txBody>
      </p:sp>
      <p:pic>
        <p:nvPicPr>
          <p:cNvPr id="4" name="Picture 3" descr="asf_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52400"/>
            <a:ext cx="2971800" cy="457200"/>
          </a:xfrm>
          <a:prstGeom prst="rect">
            <a:avLst/>
          </a:prstGeom>
        </p:spPr>
      </p:pic>
      <p:sp>
        <p:nvSpPr>
          <p:cNvPr id="5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11</a:t>
            </a:fld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462016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534400" cy="533400"/>
          </a:xfrm>
        </p:spPr>
        <p:txBody>
          <a:bodyPr/>
          <a:lstStyle/>
          <a:p>
            <a:pPr marL="342900" indent="-342900" eaLnBrk="1" hangingPunct="1"/>
            <a:r>
              <a:rPr lang="en-US" sz="3200" dirty="0" smtClean="0">
                <a:latin typeface="Arial" charset="0"/>
              </a:rPr>
              <a:t>2.2</a:t>
            </a:r>
            <a:r>
              <a:rPr lang="en-US" sz="3200" dirty="0">
                <a:latin typeface="Arial" charset="0"/>
              </a:rPr>
              <a:t>   Interactive </a:t>
            </a:r>
            <a:r>
              <a:rPr lang="en-US" sz="3200" dirty="0">
                <a:solidFill>
                  <a:srgbClr val="34FF77"/>
                </a:solidFill>
                <a:latin typeface="Arial" charset="0"/>
              </a:rPr>
              <a:t>Scala Shell</a:t>
            </a:r>
            <a:br>
              <a:rPr lang="en-US" sz="3200" dirty="0">
                <a:solidFill>
                  <a:srgbClr val="34FF77"/>
                </a:solidFill>
                <a:latin typeface="Arial" charset="0"/>
              </a:rPr>
            </a:br>
            <a:r>
              <a:rPr lang="en-US" sz="2400" dirty="0">
                <a:latin typeface="Arial" charset="0"/>
              </a:rPr>
              <a:t>bin/start-scala-shell.sh --host localhost --port 6123</a:t>
            </a:r>
            <a:br>
              <a:rPr lang="en-US" sz="2400" dirty="0">
                <a:latin typeface="Arial" charset="0"/>
              </a:rPr>
            </a:br>
            <a:endParaRPr lang="en-US" sz="2400" dirty="0">
              <a:latin typeface="Arial" charset="0"/>
            </a:endParaRPr>
          </a:p>
        </p:txBody>
      </p:sp>
      <p:pic>
        <p:nvPicPr>
          <p:cNvPr id="66562" name="Content Placeholder 2" descr="Interactive_Scala-Shell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673" r="-24673"/>
          <a:stretch>
            <a:fillRect/>
          </a:stretch>
        </p:blipFill>
        <p:spPr>
          <a:xfrm>
            <a:off x="914400" y="990600"/>
            <a:ext cx="7848600" cy="5334000"/>
          </a:xfrm>
        </p:spPr>
      </p:pic>
      <p:sp>
        <p:nvSpPr>
          <p:cNvPr id="4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110</a:t>
            </a:fld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378931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Arial" charset="0"/>
              </a:rPr>
              <a:t>2.2</a:t>
            </a:r>
            <a:r>
              <a:rPr lang="en-US" sz="3200" dirty="0">
                <a:latin typeface="Arial" charset="0"/>
              </a:rPr>
              <a:t>   Interactive </a:t>
            </a:r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charset="0"/>
              </a:rPr>
              <a:t>Scala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8305800" cy="5791200"/>
          </a:xfrm>
        </p:spPr>
        <p:txBody>
          <a:bodyPr/>
          <a:lstStyle/>
          <a:p>
            <a:pPr>
              <a:buFont typeface="Wingdings" charset="2"/>
              <a:buChar char="Ø"/>
              <a:defRPr/>
            </a:pPr>
            <a:r>
              <a:rPr lang="en-US" sz="2800" dirty="0" smtClean="0"/>
              <a:t>Example 1: </a:t>
            </a:r>
          </a:p>
          <a:p>
            <a:pPr marL="0" indent="0">
              <a:buFontTx/>
              <a:buNone/>
              <a:defRPr/>
            </a:pPr>
            <a:r>
              <a:rPr lang="en-US" sz="2000" dirty="0"/>
              <a:t>Scala-Flink&gt;</a:t>
            </a:r>
            <a:r>
              <a:rPr lang="en-US" sz="2000" b="0" dirty="0"/>
              <a:t> </a:t>
            </a:r>
            <a:r>
              <a:rPr lang="en-US" sz="2000" b="0" dirty="0" smtClean="0"/>
              <a:t>val </a:t>
            </a:r>
            <a:r>
              <a:rPr lang="en-US" sz="2000" b="0" dirty="0"/>
              <a:t>input = env.fromElements(1,2,3,4)</a:t>
            </a:r>
          </a:p>
          <a:p>
            <a:pPr marL="0" indent="0">
              <a:buFontTx/>
              <a:buNone/>
              <a:defRPr/>
            </a:pPr>
            <a:r>
              <a:rPr lang="en-US" sz="2000" dirty="0"/>
              <a:t>Scala-Flink&gt;</a:t>
            </a:r>
            <a:r>
              <a:rPr lang="en-US" sz="2000" b="0" dirty="0"/>
              <a:t> </a:t>
            </a:r>
            <a:r>
              <a:rPr lang="en-US" sz="2000" b="0" dirty="0" smtClean="0"/>
              <a:t>val </a:t>
            </a:r>
            <a:r>
              <a:rPr lang="en-US" sz="2000" b="0" dirty="0"/>
              <a:t>doubleInput = input.map(_ *2)</a:t>
            </a:r>
          </a:p>
          <a:p>
            <a:pPr marL="0" indent="0">
              <a:buFontTx/>
              <a:buNone/>
              <a:defRPr/>
            </a:pPr>
            <a:r>
              <a:rPr lang="en-US" sz="2000" dirty="0"/>
              <a:t>Scala-Flink&gt;</a:t>
            </a:r>
            <a:r>
              <a:rPr lang="en-US" sz="2000" b="0" dirty="0"/>
              <a:t> </a:t>
            </a:r>
            <a:r>
              <a:rPr lang="en-US" sz="2000" b="0" dirty="0" smtClean="0"/>
              <a:t>doubleInput.print</a:t>
            </a:r>
            <a:r>
              <a:rPr lang="en-US" sz="2000" b="0" dirty="0"/>
              <a:t>(</a:t>
            </a:r>
            <a:r>
              <a:rPr lang="en-US" sz="2000" b="0" dirty="0" smtClean="0"/>
              <a:t>)</a:t>
            </a:r>
          </a:p>
          <a:p>
            <a:pPr marL="0" indent="0">
              <a:buFontTx/>
              <a:buNone/>
              <a:defRPr/>
            </a:pPr>
            <a:endParaRPr lang="en-US" sz="2000" b="0" dirty="0"/>
          </a:p>
          <a:p>
            <a:pPr>
              <a:buFont typeface="Wingdings" charset="2"/>
              <a:buChar char="Ø"/>
              <a:defRPr/>
            </a:pPr>
            <a:r>
              <a:rPr lang="en-US" sz="2800" dirty="0" smtClean="0"/>
              <a:t>Example 2: </a:t>
            </a:r>
          </a:p>
          <a:p>
            <a:pPr marL="0" indent="0">
              <a:buFontTx/>
              <a:buNone/>
              <a:defRPr/>
            </a:pPr>
            <a:r>
              <a:rPr lang="en-US" sz="2000" dirty="0"/>
              <a:t>Scala-Flink&gt;</a:t>
            </a:r>
            <a:r>
              <a:rPr lang="en-US" sz="2000" b="0" dirty="0"/>
              <a:t> </a:t>
            </a:r>
            <a:r>
              <a:rPr lang="en-US" sz="2000" dirty="0"/>
              <a:t>val</a:t>
            </a:r>
            <a:r>
              <a:rPr lang="en-US" sz="2000" b="0" dirty="0"/>
              <a:t> text </a:t>
            </a:r>
            <a:r>
              <a:rPr lang="en-US" sz="2000" dirty="0"/>
              <a:t>=</a:t>
            </a:r>
            <a:r>
              <a:rPr lang="en-US" sz="2000" b="0" dirty="0"/>
              <a:t> env</a:t>
            </a:r>
            <a:r>
              <a:rPr lang="en-US" sz="2000" dirty="0"/>
              <a:t>.</a:t>
            </a:r>
            <a:r>
              <a:rPr lang="en-US" sz="2000" b="0" dirty="0"/>
              <a:t>fromElements</a:t>
            </a:r>
            <a:r>
              <a:rPr lang="en-US" sz="2000" dirty="0"/>
              <a:t>(</a:t>
            </a:r>
            <a:r>
              <a:rPr lang="en-US" sz="2000" b="0" dirty="0"/>
              <a:t>   "To be, or not to be,--that is the question:--"</a:t>
            </a:r>
            <a:r>
              <a:rPr lang="en-US" sz="2000" dirty="0"/>
              <a:t>,</a:t>
            </a:r>
            <a:r>
              <a:rPr lang="en-US" sz="2000" b="0" dirty="0"/>
              <a:t>   "Whether 'tis nobler in the mind to suffer"</a:t>
            </a:r>
            <a:r>
              <a:rPr lang="en-US" sz="2000" dirty="0"/>
              <a:t>,</a:t>
            </a:r>
            <a:r>
              <a:rPr lang="en-US" sz="2000" b="0" dirty="0"/>
              <a:t>   "The slings and arrows of outrageous fortune"</a:t>
            </a:r>
            <a:r>
              <a:rPr lang="en-US" sz="2000" dirty="0"/>
              <a:t>,</a:t>
            </a:r>
            <a:r>
              <a:rPr lang="en-US" sz="2000" b="0" dirty="0"/>
              <a:t>   "Or to take arms against a sea of troubles,"</a:t>
            </a:r>
            <a:r>
              <a:rPr lang="en-US" sz="2000" dirty="0"/>
              <a:t>)</a:t>
            </a:r>
            <a:r>
              <a:rPr lang="en-US" sz="2000" b="0" dirty="0"/>
              <a:t> </a:t>
            </a:r>
            <a:endParaRPr lang="en-US" sz="2000" b="0" dirty="0" smtClean="0"/>
          </a:p>
          <a:p>
            <a:pPr marL="0" indent="0">
              <a:buFontTx/>
              <a:buNone/>
              <a:defRPr/>
            </a:pPr>
            <a:r>
              <a:rPr lang="en-US" sz="2000" dirty="0" smtClean="0"/>
              <a:t>Scala</a:t>
            </a:r>
            <a:r>
              <a:rPr lang="en-US" sz="2000" dirty="0"/>
              <a:t>-Flink&gt;</a:t>
            </a:r>
            <a:r>
              <a:rPr lang="en-US" sz="2000" b="0" dirty="0"/>
              <a:t> </a:t>
            </a:r>
            <a:r>
              <a:rPr lang="en-US" sz="2000" dirty="0"/>
              <a:t>val</a:t>
            </a:r>
            <a:r>
              <a:rPr lang="en-US" sz="2000" b="0" dirty="0"/>
              <a:t> counts </a:t>
            </a:r>
            <a:r>
              <a:rPr lang="en-US" sz="2000" dirty="0"/>
              <a:t>=</a:t>
            </a:r>
            <a:r>
              <a:rPr lang="en-US" sz="2000" b="0" dirty="0"/>
              <a:t> text</a:t>
            </a:r>
            <a:r>
              <a:rPr lang="en-US" sz="2000" dirty="0"/>
              <a:t>.</a:t>
            </a:r>
            <a:r>
              <a:rPr lang="en-US" sz="2000" b="0" dirty="0"/>
              <a:t>flatMap </a:t>
            </a:r>
            <a:r>
              <a:rPr lang="en-US" sz="2000" dirty="0"/>
              <a:t>{</a:t>
            </a:r>
            <a:r>
              <a:rPr lang="en-US" sz="2000" b="0" dirty="0"/>
              <a:t> </a:t>
            </a:r>
            <a:r>
              <a:rPr lang="en-US" sz="2000" dirty="0"/>
              <a:t>_.</a:t>
            </a:r>
            <a:r>
              <a:rPr lang="en-US" sz="2000" b="0" dirty="0"/>
              <a:t>toLowerCase</a:t>
            </a:r>
            <a:r>
              <a:rPr lang="en-US" sz="2000" dirty="0"/>
              <a:t>.</a:t>
            </a:r>
            <a:r>
              <a:rPr lang="en-US" sz="2000" b="0" dirty="0"/>
              <a:t>split</a:t>
            </a:r>
            <a:r>
              <a:rPr lang="en-US" sz="2000" dirty="0"/>
              <a:t>(</a:t>
            </a:r>
            <a:r>
              <a:rPr lang="en-US" sz="2000" b="0" dirty="0"/>
              <a:t>"\\W+"</a:t>
            </a:r>
            <a:r>
              <a:rPr lang="en-US" sz="2000" dirty="0"/>
              <a:t>)</a:t>
            </a:r>
            <a:r>
              <a:rPr lang="en-US" sz="2000" b="0" dirty="0"/>
              <a:t> </a:t>
            </a:r>
            <a:r>
              <a:rPr lang="en-US" sz="2000" dirty="0"/>
              <a:t>}.</a:t>
            </a:r>
            <a:r>
              <a:rPr lang="en-US" sz="2000" b="0" dirty="0"/>
              <a:t>map </a:t>
            </a:r>
            <a:r>
              <a:rPr lang="en-US" sz="2000" dirty="0"/>
              <a:t>{</a:t>
            </a:r>
            <a:r>
              <a:rPr lang="en-US" sz="2000" b="0" dirty="0"/>
              <a:t> </a:t>
            </a:r>
            <a:r>
              <a:rPr lang="en-US" sz="2000" dirty="0"/>
              <a:t>(_,</a:t>
            </a:r>
            <a:r>
              <a:rPr lang="en-US" sz="2000" b="0" dirty="0"/>
              <a:t> 1</a:t>
            </a:r>
            <a:r>
              <a:rPr lang="en-US" sz="2000" dirty="0"/>
              <a:t>)</a:t>
            </a:r>
            <a:r>
              <a:rPr lang="en-US" sz="2000" b="0" dirty="0"/>
              <a:t> </a:t>
            </a:r>
            <a:r>
              <a:rPr lang="en-US" sz="2000" dirty="0"/>
              <a:t>}.</a:t>
            </a:r>
            <a:r>
              <a:rPr lang="en-US" sz="2000" b="0" dirty="0"/>
              <a:t>groupBy</a:t>
            </a:r>
            <a:r>
              <a:rPr lang="en-US" sz="2000" dirty="0"/>
              <a:t>(</a:t>
            </a:r>
            <a:r>
              <a:rPr lang="en-US" sz="2000" b="0" dirty="0"/>
              <a:t>0</a:t>
            </a:r>
            <a:r>
              <a:rPr lang="en-US" sz="2000" dirty="0"/>
              <a:t>).</a:t>
            </a:r>
            <a:r>
              <a:rPr lang="en-US" sz="2000" b="0" dirty="0"/>
              <a:t>sum</a:t>
            </a:r>
            <a:r>
              <a:rPr lang="en-US" sz="2000" dirty="0"/>
              <a:t>(</a:t>
            </a:r>
            <a:r>
              <a:rPr lang="en-US" sz="2000" b="0" dirty="0"/>
              <a:t>1</a:t>
            </a:r>
            <a:r>
              <a:rPr lang="en-US" sz="2000" dirty="0" smtClean="0"/>
              <a:t>)</a:t>
            </a:r>
          </a:p>
          <a:p>
            <a:pPr marL="0" indent="0">
              <a:buFontTx/>
              <a:buNone/>
              <a:defRPr/>
            </a:pPr>
            <a:r>
              <a:rPr lang="en-US" sz="2000" b="0" dirty="0" smtClean="0"/>
              <a:t> </a:t>
            </a:r>
            <a:r>
              <a:rPr lang="en-US" sz="2000" dirty="0"/>
              <a:t>Scala-Flink&gt;</a:t>
            </a:r>
            <a:r>
              <a:rPr lang="en-US" sz="2000" b="0" dirty="0"/>
              <a:t> counts</a:t>
            </a:r>
            <a:r>
              <a:rPr lang="en-US" sz="2000" dirty="0"/>
              <a:t>.</a:t>
            </a:r>
            <a:r>
              <a:rPr lang="en-US" sz="2000" b="0" dirty="0"/>
              <a:t>print</a:t>
            </a:r>
            <a:r>
              <a:rPr lang="en-US" sz="2000" dirty="0"/>
              <a:t>(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111</a:t>
            </a:fld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823164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534400" cy="609600"/>
          </a:xfrm>
        </p:spPr>
        <p:txBody>
          <a:bodyPr/>
          <a:lstStyle/>
          <a:p>
            <a:pPr marL="342900" indent="-342900" eaLnBrk="1" hangingPunct="1"/>
            <a:r>
              <a:rPr lang="en-US" sz="3200" dirty="0" smtClean="0">
                <a:latin typeface="Arial" charset="0"/>
              </a:rPr>
              <a:t>2.3</a:t>
            </a:r>
            <a:r>
              <a:rPr lang="en-US" sz="3200" dirty="0">
                <a:latin typeface="Arial" charset="0"/>
              </a:rPr>
              <a:t>   </a:t>
            </a:r>
            <a:r>
              <a:rPr lang="en-US" sz="3200" dirty="0">
                <a:solidFill>
                  <a:srgbClr val="34FF77"/>
                </a:solidFill>
                <a:latin typeface="Arial" charset="0"/>
              </a:rPr>
              <a:t>Zeppelin</a:t>
            </a:r>
            <a:r>
              <a:rPr lang="en-US" sz="3200" dirty="0">
                <a:latin typeface="Arial" charset="0"/>
              </a:rPr>
              <a:t> Notebook</a:t>
            </a:r>
          </a:p>
        </p:txBody>
      </p:sp>
      <p:sp>
        <p:nvSpPr>
          <p:cNvPr id="71682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685800"/>
            <a:ext cx="8610600" cy="5334000"/>
          </a:xfrm>
        </p:spPr>
        <p:txBody>
          <a:bodyPr/>
          <a:lstStyle/>
          <a:p>
            <a:pPr marL="239713" lvl="1" indent="0" eaLnBrk="1" hangingPunct="1">
              <a:buFontTx/>
              <a:buNone/>
            </a:pPr>
            <a:r>
              <a:rPr lang="en-US" sz="2800" b="1" dirty="0">
                <a:latin typeface="Arial" charset="0"/>
              </a:rPr>
              <a:t>http://localhost:8080/</a:t>
            </a:r>
          </a:p>
        </p:txBody>
      </p:sp>
      <p:pic>
        <p:nvPicPr>
          <p:cNvPr id="71683" name="Picture 3" descr="zeppel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112</a:t>
            </a:fld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420919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34400" cy="762000"/>
          </a:xfrm>
        </p:spPr>
        <p:txBody>
          <a:bodyPr/>
          <a:lstStyle/>
          <a:p>
            <a:r>
              <a:rPr lang="en-US" sz="3200" dirty="0" smtClean="0"/>
              <a:t>3. Where </a:t>
            </a:r>
            <a:r>
              <a:rPr lang="en-US" sz="3200" dirty="0"/>
              <a:t>to learn more about </a:t>
            </a:r>
            <a:r>
              <a:rPr lang="en-US" sz="3200" dirty="0" smtClean="0"/>
              <a:t>Flink?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715000"/>
          </a:xfrm>
        </p:spPr>
        <p:txBody>
          <a:bodyPr/>
          <a:lstStyle/>
          <a:p>
            <a:pPr marL="0" lvl="1" indent="0">
              <a:buNone/>
            </a:pPr>
            <a:r>
              <a:rPr lang="en-US" sz="2000" b="1" dirty="0" smtClean="0"/>
              <a:t>                    Flink at the Apache </a:t>
            </a:r>
            <a:r>
              <a:rPr lang="en-US" sz="2000" b="1" dirty="0"/>
              <a:t>Software </a:t>
            </a:r>
            <a:r>
              <a:rPr lang="en-US" sz="2000" b="1" dirty="0" smtClean="0"/>
              <a:t>Foundation:</a:t>
            </a:r>
            <a:r>
              <a:rPr lang="en-US" sz="2400" b="1" dirty="0"/>
              <a:t> </a:t>
            </a:r>
            <a:r>
              <a:rPr lang="en-US" sz="1800" b="1" dirty="0" smtClean="0">
                <a:hlinkClick r:id="rId3"/>
              </a:rPr>
              <a:t>flink.apache.org/ </a:t>
            </a:r>
            <a:endParaRPr lang="en-US" sz="1800" b="1" dirty="0" smtClean="0"/>
          </a:p>
          <a:p>
            <a:pPr marL="0" lvl="1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                            </a:t>
            </a:r>
            <a:r>
              <a:rPr lang="en-US" sz="2400" dirty="0">
                <a:hlinkClick r:id="rId4"/>
              </a:rPr>
              <a:t>data-artisans.com </a:t>
            </a:r>
            <a:endParaRPr lang="en-US" sz="2400" b="1" dirty="0"/>
          </a:p>
          <a:p>
            <a:pPr marL="0" lvl="1" indent="0">
              <a:buNone/>
            </a:pPr>
            <a:r>
              <a:rPr lang="en-US" sz="2400" b="1" dirty="0" smtClean="0"/>
              <a:t>      </a:t>
            </a:r>
            <a:endParaRPr lang="en-US" sz="1800" b="1" dirty="0" smtClean="0"/>
          </a:p>
          <a:p>
            <a:pPr marL="0" lvl="1" indent="0">
              <a:buNone/>
            </a:pPr>
            <a:r>
              <a:rPr lang="en-US" sz="1600" dirty="0" smtClean="0">
                <a:cs typeface="Avenir Next Regular"/>
              </a:rPr>
              <a:t>                     </a:t>
            </a:r>
            <a:r>
              <a:rPr lang="en-US" sz="1800" b="1" dirty="0">
                <a:hlinkClick r:id="rId5"/>
              </a:rPr>
              <a:t>@ApacheFlink</a:t>
            </a:r>
            <a:r>
              <a:rPr lang="en-US" sz="1800" b="1" dirty="0"/>
              <a:t>, </a:t>
            </a:r>
            <a:r>
              <a:rPr lang="en-US" sz="1800" b="1" dirty="0">
                <a:hlinkClick r:id="rId6"/>
              </a:rPr>
              <a:t>#ApacheFlink</a:t>
            </a:r>
            <a:r>
              <a:rPr lang="en-US" sz="1800" b="1" dirty="0"/>
              <a:t>, </a:t>
            </a:r>
            <a:r>
              <a:rPr lang="en-US" sz="1800" b="1" dirty="0">
                <a:hlinkClick r:id="rId7"/>
              </a:rPr>
              <a:t>#Flink</a:t>
            </a:r>
            <a:endParaRPr lang="en-US" sz="1800" b="1" dirty="0"/>
          </a:p>
          <a:p>
            <a:pPr marL="0" indent="0">
              <a:buNone/>
            </a:pPr>
            <a:endParaRPr lang="en-US" sz="1600" dirty="0" smtClean="0">
              <a:cs typeface="Avenir Next Regular"/>
            </a:endParaRPr>
          </a:p>
          <a:p>
            <a:pPr marL="0" lvl="1" indent="0">
              <a:buNone/>
            </a:pPr>
            <a:r>
              <a:rPr lang="en-US" sz="2400" dirty="0" smtClean="0">
                <a:cs typeface="Avenir Next Regular"/>
              </a:rPr>
              <a:t>               </a:t>
            </a:r>
            <a:r>
              <a:rPr lang="en-US" sz="1800" b="1" dirty="0">
                <a:cs typeface="Avenir Next Regular"/>
                <a:hlinkClick r:id="rId8"/>
              </a:rPr>
              <a:t>apache-flink.meetup.com</a:t>
            </a:r>
            <a:endParaRPr lang="en-US" sz="1800" b="1" dirty="0"/>
          </a:p>
          <a:p>
            <a:pPr marL="0" lvl="1" indent="0">
              <a:buNone/>
            </a:pPr>
            <a:r>
              <a:rPr lang="en-US" sz="2400" dirty="0" smtClean="0">
                <a:cs typeface="Avenir Next Regular"/>
              </a:rPr>
              <a:t>                         </a:t>
            </a:r>
            <a:r>
              <a:rPr lang="en-US" sz="1800" b="1" dirty="0" smtClean="0">
                <a:cs typeface="Avenir Next Regular"/>
                <a:hlinkClick r:id="rId9"/>
              </a:rPr>
              <a:t>github.com</a:t>
            </a:r>
            <a:r>
              <a:rPr lang="en-US" sz="1800" b="1" dirty="0">
                <a:cs typeface="Avenir Next Regular"/>
                <a:hlinkClick r:id="rId9"/>
              </a:rPr>
              <a:t>/apache/</a:t>
            </a:r>
            <a:r>
              <a:rPr lang="en-US" sz="1800" b="1" dirty="0" smtClean="0">
                <a:cs typeface="Avenir Next Regular"/>
                <a:hlinkClick r:id="rId9"/>
              </a:rPr>
              <a:t>flink</a:t>
            </a:r>
            <a:endParaRPr lang="en-US" sz="1800" b="1" dirty="0">
              <a:cs typeface="Avenir Next Regular"/>
            </a:endParaRPr>
          </a:p>
          <a:p>
            <a:pPr marL="0" indent="0">
              <a:buNone/>
            </a:pPr>
            <a:r>
              <a:rPr lang="en-US" sz="2400" dirty="0" smtClean="0">
                <a:cs typeface="Avenir Next Regular"/>
              </a:rPr>
              <a:t>                                         </a:t>
            </a:r>
            <a:r>
              <a:rPr lang="en-US" dirty="0" smtClean="0">
                <a:cs typeface="Avenir Next Regular"/>
                <a:hlinkClick r:id="rId10"/>
              </a:rPr>
              <a:t>user</a:t>
            </a:r>
            <a:r>
              <a:rPr lang="en-US" dirty="0">
                <a:cs typeface="Avenir Next Regular"/>
                <a:hlinkClick r:id="rId10"/>
              </a:rPr>
              <a:t>@</a:t>
            </a:r>
            <a:r>
              <a:rPr lang="en-US" dirty="0" smtClean="0">
                <a:cs typeface="Avenir Next Regular"/>
                <a:hlinkClick r:id="rId10"/>
              </a:rPr>
              <a:t>flink.apache.org </a:t>
            </a:r>
            <a:r>
              <a:rPr lang="en-US" dirty="0">
                <a:cs typeface="Avenir Next Regular"/>
              </a:rPr>
              <a:t> </a:t>
            </a:r>
            <a:r>
              <a:rPr lang="en-US" dirty="0" smtClean="0">
                <a:cs typeface="Avenir Next Regular"/>
                <a:hlinkClick r:id="rId11"/>
              </a:rPr>
              <a:t>dev@flink.apache.org </a:t>
            </a:r>
            <a:endParaRPr lang="en-US" dirty="0" smtClean="0">
              <a:cs typeface="Avenir Next Regular"/>
            </a:endParaRPr>
          </a:p>
          <a:p>
            <a:pPr marL="0" indent="0">
              <a:buNone/>
            </a:pPr>
            <a:r>
              <a:rPr lang="en-US" dirty="0" smtClean="0">
                <a:cs typeface="Avenir Next Regular"/>
              </a:rPr>
              <a:t> 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34FF77"/>
                </a:solidFill>
                <a:cs typeface="Avenir Next Regular"/>
              </a:rPr>
              <a:t>Flink Knowledge Base </a:t>
            </a:r>
            <a:r>
              <a:rPr lang="en-US" dirty="0" smtClean="0">
                <a:cs typeface="Avenir Next Regular"/>
                <a:hlinkClick r:id="rId12"/>
              </a:rPr>
              <a:t>http</a:t>
            </a:r>
            <a:r>
              <a:rPr lang="en-US" dirty="0">
                <a:cs typeface="Avenir Next Regular"/>
                <a:hlinkClick r:id="rId12"/>
              </a:rPr>
              <a:t>://sparkbigdata.com/component/tags/tag/27-</a:t>
            </a:r>
            <a:r>
              <a:rPr lang="en-US" dirty="0" smtClean="0">
                <a:cs typeface="Avenir Next Regular"/>
                <a:hlinkClick r:id="rId12"/>
              </a:rPr>
              <a:t>flink</a:t>
            </a:r>
            <a:endParaRPr lang="en-US" dirty="0" smtClean="0">
              <a:cs typeface="Avenir Next Regular"/>
            </a:endParaRPr>
          </a:p>
          <a:p>
            <a:pPr lvl="1"/>
            <a:endParaRPr lang="en-US" sz="2200" dirty="0" smtClean="0">
              <a:latin typeface="Avenir Next Regular"/>
              <a:cs typeface="Avenir Next Regular"/>
            </a:endParaRPr>
          </a:p>
          <a:p>
            <a:endParaRPr lang="en-US" dirty="0" smtClean="0">
              <a:latin typeface="Avenir Next Regular"/>
              <a:cs typeface="Avenir Next Regular"/>
            </a:endParaRPr>
          </a:p>
          <a:p>
            <a:endParaRPr lang="en-US" dirty="0">
              <a:latin typeface="Avenir Next Regular"/>
              <a:cs typeface="Avenir Next Regular"/>
            </a:endParaRPr>
          </a:p>
          <a:p>
            <a:endParaRPr lang="en-US" dirty="0">
              <a:latin typeface="Avenir Next Regular"/>
              <a:cs typeface="Avenir Next Regular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data-artisans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752600"/>
            <a:ext cx="2590800" cy="685800"/>
          </a:xfrm>
          <a:prstGeom prst="rect">
            <a:avLst/>
          </a:prstGeom>
        </p:spPr>
      </p:pic>
      <p:pic>
        <p:nvPicPr>
          <p:cNvPr id="8" name="Picture 7" descr="twitter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590800"/>
            <a:ext cx="1005840" cy="457200"/>
          </a:xfrm>
          <a:prstGeom prst="rect">
            <a:avLst/>
          </a:prstGeom>
        </p:spPr>
      </p:pic>
      <p:pic>
        <p:nvPicPr>
          <p:cNvPr id="9" name="Picture 8" descr="flink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981200"/>
            <a:ext cx="2438400" cy="2438400"/>
          </a:xfrm>
          <a:prstGeom prst="rect">
            <a:avLst/>
          </a:prstGeom>
        </p:spPr>
      </p:pic>
      <p:pic>
        <p:nvPicPr>
          <p:cNvPr id="10" name="Picture 9" descr="meetup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200400"/>
            <a:ext cx="1066800" cy="609600"/>
          </a:xfrm>
          <a:prstGeom prst="rect">
            <a:avLst/>
          </a:prstGeom>
        </p:spPr>
      </p:pic>
      <p:pic>
        <p:nvPicPr>
          <p:cNvPr id="11" name="Picture 10" descr="github.jp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962400"/>
            <a:ext cx="1981200" cy="457200"/>
          </a:xfrm>
          <a:prstGeom prst="rect">
            <a:avLst/>
          </a:prstGeom>
        </p:spPr>
      </p:pic>
      <p:pic>
        <p:nvPicPr>
          <p:cNvPr id="13" name="Picture 12" descr="mail.jpe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572000"/>
            <a:ext cx="1981200" cy="533400"/>
          </a:xfrm>
          <a:prstGeom prst="rect">
            <a:avLst/>
          </a:prstGeom>
        </p:spPr>
      </p:pic>
      <p:pic>
        <p:nvPicPr>
          <p:cNvPr id="14" name="Picture 13" descr="apache.jpe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4572000"/>
            <a:ext cx="1371600" cy="533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81000" y="1295400"/>
            <a:ext cx="1295400" cy="457200"/>
          </a:xfrm>
          <a:prstGeom prst="rect">
            <a:avLst/>
          </a:prstGeom>
        </p:spPr>
      </p:pic>
      <p:sp>
        <p:nvSpPr>
          <p:cNvPr id="16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113</a:t>
            </a:fld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937441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3. Where to learn more about Flink?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sz="2800" dirty="0" smtClean="0"/>
              <a:t>To get started with your first Flink project: </a:t>
            </a:r>
          </a:p>
          <a:p>
            <a:pPr lvl="1">
              <a:buFont typeface="Wingdings" charset="2"/>
              <a:buChar char="ü"/>
            </a:pPr>
            <a:r>
              <a:rPr lang="en-US" sz="2800" b="1" dirty="0" smtClean="0"/>
              <a:t>Apache Flink </a:t>
            </a:r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Crash Course</a:t>
            </a:r>
          </a:p>
          <a:p>
            <a:pPr marL="342900" lvl="1" indent="0">
              <a:buNone/>
            </a:pPr>
            <a:r>
              <a:rPr lang="en-US" sz="2800" b="1" dirty="0">
                <a:hlinkClick r:id="rId2"/>
              </a:rPr>
              <a:t>http://www.slideshare.net/sbaltagi/apache-</a:t>
            </a:r>
            <a:r>
              <a:rPr lang="en-US" sz="2800" b="1" dirty="0" smtClean="0">
                <a:hlinkClick r:id="rId2"/>
              </a:rPr>
              <a:t>flinkcrashcoursebyslimbaltagiandsrinipalthepu</a:t>
            </a:r>
            <a:endParaRPr lang="en-US" sz="2800" b="1" dirty="0" smtClean="0"/>
          </a:p>
          <a:p>
            <a:pPr lvl="1">
              <a:buFont typeface="Wingdings" charset="2"/>
              <a:buChar char="ü"/>
            </a:pPr>
            <a:r>
              <a:rPr lang="en-US" sz="3000" b="1" dirty="0" smtClean="0">
                <a:solidFill>
                  <a:srgbClr val="34FF77"/>
                </a:solidFill>
              </a:rPr>
              <a:t>Free </a:t>
            </a:r>
            <a:r>
              <a:rPr lang="en-US" sz="3000" b="1" dirty="0" smtClean="0">
                <a:solidFill>
                  <a:srgbClr val="34FF77"/>
                </a:solidFill>
              </a:rPr>
              <a:t>training </a:t>
            </a:r>
            <a:r>
              <a:rPr lang="en-US" sz="3000" b="1" dirty="0" smtClean="0"/>
              <a:t>from </a:t>
            </a:r>
            <a:r>
              <a:rPr lang="en-US" sz="3000" b="1" dirty="0" smtClean="0">
                <a:solidFill>
                  <a:srgbClr val="34FF77"/>
                </a:solidFill>
              </a:rPr>
              <a:t>Data Artisans </a:t>
            </a:r>
          </a:p>
          <a:p>
            <a:pPr marL="342900" lvl="1" indent="0">
              <a:buNone/>
            </a:pPr>
            <a:r>
              <a:rPr lang="en-US" sz="2800" b="1" dirty="0">
                <a:hlinkClick r:id="rId3"/>
              </a:rPr>
              <a:t>http://dataartisans.github.io/flink-training</a:t>
            </a:r>
            <a:r>
              <a:rPr lang="en-US" sz="2800" b="1" dirty="0" smtClean="0">
                <a:hlinkClick r:id="rId3"/>
              </a:rPr>
              <a:t>/</a:t>
            </a:r>
            <a:endParaRPr lang="en-US" sz="2800" b="1" dirty="0"/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114</a:t>
            </a:fld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853711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/>
            <a:r>
              <a:rPr lang="en-US" sz="3200" dirty="0" smtClean="0"/>
              <a:t>4. How </a:t>
            </a:r>
            <a:r>
              <a:rPr lang="en-US" sz="3200" dirty="0"/>
              <a:t>to </a:t>
            </a:r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contribute</a:t>
            </a:r>
            <a:r>
              <a:rPr lang="en-US" sz="3200" dirty="0"/>
              <a:t> to Apache </a:t>
            </a:r>
            <a:r>
              <a:rPr lang="en-US" sz="3200" dirty="0">
                <a:solidFill>
                  <a:srgbClr val="34FF77"/>
                </a:solidFill>
              </a:rPr>
              <a:t>Flink</a:t>
            </a:r>
            <a:r>
              <a:rPr lang="en-US" sz="3200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534400" cy="5791200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Contributions</a:t>
            </a:r>
            <a:r>
              <a:rPr lang="en-US" sz="2800" b="1" dirty="0" smtClean="0"/>
              <a:t> to the Flink project can be in </a:t>
            </a:r>
            <a:r>
              <a:rPr lang="en-US" sz="2800" b="1" dirty="0"/>
              <a:t>the form </a:t>
            </a:r>
            <a:r>
              <a:rPr lang="en-US" sz="2800" b="1" dirty="0" smtClean="0"/>
              <a:t>of:</a:t>
            </a:r>
          </a:p>
          <a:p>
            <a:pPr lvl="1">
              <a:buFont typeface="Wingdings" charset="2"/>
              <a:buChar char="ü"/>
            </a:pPr>
            <a:r>
              <a:rPr lang="en-US" sz="2400" b="1" dirty="0" smtClean="0"/>
              <a:t> Code</a:t>
            </a:r>
          </a:p>
          <a:p>
            <a:pPr lvl="1">
              <a:buFont typeface="Wingdings" charset="2"/>
              <a:buChar char="ü"/>
            </a:pPr>
            <a:r>
              <a:rPr lang="en-US" sz="2400" b="1" dirty="0"/>
              <a:t> </a:t>
            </a:r>
            <a:r>
              <a:rPr lang="en-US" sz="2400" b="1" dirty="0" smtClean="0"/>
              <a:t>Tests</a:t>
            </a:r>
          </a:p>
          <a:p>
            <a:pPr lvl="1">
              <a:buFont typeface="Wingdings" charset="2"/>
              <a:buChar char="ü"/>
            </a:pPr>
            <a:r>
              <a:rPr lang="en-US" sz="2400" b="1" dirty="0" smtClean="0"/>
              <a:t> Documentation</a:t>
            </a:r>
          </a:p>
          <a:p>
            <a:pPr lvl="1">
              <a:buFont typeface="Wingdings" charset="2"/>
              <a:buChar char="ü"/>
            </a:pPr>
            <a:r>
              <a:rPr lang="en-US" sz="2400" b="1" dirty="0" smtClean="0"/>
              <a:t> Community participation: discussions, questions, meetups, …</a:t>
            </a:r>
            <a:endParaRPr lang="en-US" sz="2400" dirty="0" smtClean="0"/>
          </a:p>
          <a:p>
            <a:pPr marL="228600" lvl="2">
              <a:buFont typeface="Wingdings" charset="2"/>
              <a:buChar char="Ø"/>
            </a:pPr>
            <a:r>
              <a:rPr lang="en-US" sz="2800" b="1" dirty="0" smtClean="0">
                <a:solidFill>
                  <a:srgbClr val="34FF77"/>
                </a:solidFill>
              </a:rPr>
              <a:t> How to contribute guide </a:t>
            </a:r>
            <a:r>
              <a:rPr lang="en-US" sz="2800" b="1" dirty="0" smtClean="0">
                <a:solidFill>
                  <a:srgbClr val="FFFFFF"/>
                </a:solidFill>
              </a:rPr>
              <a:t>(</a:t>
            </a:r>
            <a:r>
              <a:rPr lang="en-US" sz="2800" b="1" dirty="0" smtClean="0">
                <a:solidFill>
                  <a:srgbClr val="34FF77"/>
                </a:solidFill>
              </a:rPr>
              <a:t> </a:t>
            </a:r>
            <a:r>
              <a:rPr lang="en-US" sz="2800" b="1" dirty="0" smtClean="0">
                <a:solidFill>
                  <a:srgbClr val="FFFFFF"/>
                </a:solidFill>
              </a:rPr>
              <a:t>also</a:t>
            </a:r>
            <a:r>
              <a:rPr lang="en-US" sz="2800" b="1" dirty="0" smtClean="0">
                <a:solidFill>
                  <a:srgbClr val="34FF77"/>
                </a:solidFill>
              </a:rPr>
              <a:t> </a:t>
            </a:r>
            <a:r>
              <a:rPr lang="en-US" sz="2400" b="1" dirty="0">
                <a:solidFill>
                  <a:schemeClr val="tx2"/>
                </a:solidFill>
              </a:rPr>
              <a:t>c</a:t>
            </a:r>
            <a:r>
              <a:rPr lang="en-US" sz="2400" b="1" dirty="0" smtClean="0">
                <a:solidFill>
                  <a:schemeClr val="tx2"/>
                </a:solidFill>
              </a:rPr>
              <a:t>ontains </a:t>
            </a:r>
            <a:r>
              <a:rPr lang="en-US" sz="2400" b="1" dirty="0">
                <a:solidFill>
                  <a:schemeClr val="tx2"/>
                </a:solidFill>
              </a:rPr>
              <a:t>a list of simple “starter issues</a:t>
            </a:r>
            <a:r>
              <a:rPr lang="en-US" sz="2400" b="1" dirty="0" smtClean="0">
                <a:solidFill>
                  <a:schemeClr val="tx2"/>
                </a:solidFill>
              </a:rPr>
              <a:t>”)</a:t>
            </a:r>
            <a:endParaRPr lang="en-US" sz="2800" b="1" dirty="0" smtClean="0">
              <a:solidFill>
                <a:srgbClr val="34FF77"/>
              </a:solidFill>
            </a:endParaRPr>
          </a:p>
          <a:p>
            <a:pPr marL="685800" lvl="2" indent="0">
              <a:buNone/>
            </a:pPr>
            <a:r>
              <a:rPr lang="en-US" sz="1800" b="1" dirty="0" smtClean="0">
                <a:solidFill>
                  <a:srgbClr val="34FF77"/>
                </a:solidFill>
                <a:hlinkClick r:id="rId2"/>
              </a:rPr>
              <a:t>http</a:t>
            </a:r>
            <a:r>
              <a:rPr lang="en-US" sz="1800" b="1" dirty="0">
                <a:solidFill>
                  <a:srgbClr val="34FF77"/>
                </a:solidFill>
                <a:hlinkClick r:id="rId2"/>
              </a:rPr>
              <a:t>://flink.apache.org/how-to-</a:t>
            </a:r>
            <a:r>
              <a:rPr lang="en-US" sz="1800" b="1" dirty="0" smtClean="0">
                <a:solidFill>
                  <a:srgbClr val="34FF77"/>
                </a:solidFill>
                <a:hlinkClick r:id="rId2"/>
              </a:rPr>
              <a:t>contribute.html</a:t>
            </a:r>
            <a:endParaRPr lang="en-US" sz="1800" b="1" dirty="0">
              <a:solidFill>
                <a:srgbClr val="34FF77"/>
              </a:solidFill>
            </a:endParaRPr>
          </a:p>
          <a:p>
            <a:pPr marL="685800" lvl="2" indent="0">
              <a:buNone/>
            </a:pPr>
            <a:r>
              <a:rPr lang="en-US" sz="1800" b="1" dirty="0" smtClean="0">
                <a:hlinkClick r:id="rId3"/>
              </a:rPr>
              <a:t>http</a:t>
            </a:r>
            <a:r>
              <a:rPr lang="en-US" sz="1800" b="1" dirty="0">
                <a:hlinkClick r:id="rId3"/>
              </a:rPr>
              <a:t>://flink.apache.org/coding-</a:t>
            </a:r>
            <a:r>
              <a:rPr lang="en-US" sz="1800" b="1" dirty="0" smtClean="0">
                <a:hlinkClick r:id="rId3"/>
              </a:rPr>
              <a:t>guidelines.html</a:t>
            </a:r>
            <a:r>
              <a:rPr lang="en-US" sz="2000" b="1" dirty="0" smtClean="0"/>
              <a:t> (coding guidelines)</a:t>
            </a:r>
            <a:endParaRPr lang="en-US" sz="2000" b="1" dirty="0"/>
          </a:p>
          <a:p>
            <a:endParaRPr lang="en-US" sz="2400" dirty="0">
              <a:solidFill>
                <a:srgbClr val="34FF77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115</a:t>
            </a:fld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858208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5. Is </a:t>
            </a:r>
            <a:r>
              <a:rPr lang="en-US" sz="3200" dirty="0"/>
              <a:t>there an upcoming Flink conference? 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229600" cy="5410200"/>
          </a:xfrm>
        </p:spPr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228600" lvl="1">
              <a:buFont typeface="Wingdings" charset="2"/>
              <a:buChar char="Ø"/>
            </a:pPr>
            <a:r>
              <a:rPr lang="en-US" sz="2400" b="1" dirty="0" smtClean="0">
                <a:solidFill>
                  <a:srgbClr val="FF0000"/>
                </a:solidFill>
              </a:rPr>
              <a:t>25% </a:t>
            </a:r>
            <a:r>
              <a:rPr lang="en-US" sz="2400" b="1" dirty="0" smtClean="0"/>
              <a:t>off</a:t>
            </a:r>
            <a:r>
              <a:rPr lang="en-US" sz="2400" b="1" dirty="0" smtClean="0">
                <a:solidFill>
                  <a:srgbClr val="FF0000"/>
                </a:solidFill>
              </a:rPr>
              <a:t> Discount</a:t>
            </a:r>
            <a:r>
              <a:rPr lang="en-US" sz="2400" b="1" dirty="0" smtClean="0"/>
              <a:t> Code: </a:t>
            </a:r>
            <a:r>
              <a:rPr lang="en-US" sz="2400" b="1" dirty="0" smtClean="0">
                <a:solidFill>
                  <a:srgbClr val="FF0000"/>
                </a:solidFill>
              </a:rPr>
              <a:t>FFScalaByTheBay25</a:t>
            </a:r>
          </a:p>
          <a:p>
            <a:pPr>
              <a:buFont typeface="Wingdings" charset="2"/>
              <a:buChar char="Ø"/>
            </a:pPr>
            <a:r>
              <a:rPr lang="en-US" sz="2400" dirty="0" smtClean="0"/>
              <a:t>Consider attending the </a:t>
            </a:r>
            <a:r>
              <a:rPr lang="en-US" sz="2400" dirty="0" smtClean="0">
                <a:solidFill>
                  <a:srgbClr val="34FF77"/>
                </a:solidFill>
              </a:rPr>
              <a:t>first </a:t>
            </a:r>
            <a:r>
              <a:rPr lang="en-US" sz="2400" dirty="0">
                <a:solidFill>
                  <a:srgbClr val="34FF77"/>
                </a:solidFill>
              </a:rPr>
              <a:t>dedicated </a:t>
            </a:r>
            <a:r>
              <a:rPr lang="en-US" sz="2400" dirty="0">
                <a:solidFill>
                  <a:schemeClr val="tx2"/>
                </a:solidFill>
              </a:rPr>
              <a:t>Apache</a:t>
            </a:r>
            <a:r>
              <a:rPr lang="en-US" sz="2400" dirty="0">
                <a:solidFill>
                  <a:srgbClr val="34FF77"/>
                </a:solidFill>
              </a:rPr>
              <a:t> Flink conference</a:t>
            </a:r>
            <a:r>
              <a:rPr lang="en-US" sz="2400" dirty="0"/>
              <a:t> on </a:t>
            </a:r>
            <a:r>
              <a:rPr lang="en-US" sz="2400" dirty="0">
                <a:solidFill>
                  <a:srgbClr val="34FF77"/>
                </a:solidFill>
              </a:rPr>
              <a:t>October 12-13, 2015 </a:t>
            </a:r>
            <a:r>
              <a:rPr lang="en-US" sz="2400" dirty="0"/>
              <a:t>in Berlin, Germany! </a:t>
            </a:r>
            <a:r>
              <a:rPr lang="en-US" sz="2400" dirty="0">
                <a:hlinkClick r:id="rId2"/>
              </a:rPr>
              <a:t>http://flink-forward.org/</a:t>
            </a:r>
            <a:r>
              <a:rPr lang="en-US" sz="2400" dirty="0"/>
              <a:t>   </a:t>
            </a:r>
            <a:endParaRPr lang="en-US" sz="2400" dirty="0" smtClean="0"/>
          </a:p>
          <a:p>
            <a:pPr>
              <a:buFont typeface="Wingdings" charset="2"/>
              <a:buChar char="Ø"/>
            </a:pPr>
            <a:r>
              <a:rPr lang="en-US" sz="2400" dirty="0" smtClean="0"/>
              <a:t>Two parallel tracks: </a:t>
            </a:r>
          </a:p>
          <a:p>
            <a:pPr lvl="1">
              <a:buFont typeface="Wingdings" charset="2"/>
              <a:buChar char="ü"/>
            </a:pPr>
            <a:r>
              <a:rPr lang="en-US" sz="2400" b="1" dirty="0" smtClean="0">
                <a:solidFill>
                  <a:srgbClr val="34FF77"/>
                </a:solidFill>
              </a:rPr>
              <a:t>Talks: </a:t>
            </a:r>
            <a:r>
              <a:rPr lang="en-US" sz="2400" b="1" dirty="0" smtClean="0"/>
              <a:t>Presentations and use cases </a:t>
            </a:r>
          </a:p>
          <a:p>
            <a:pPr lvl="1">
              <a:buFont typeface="Wingdings" charset="2"/>
              <a:buChar char="ü"/>
            </a:pPr>
            <a:r>
              <a:rPr lang="en-US" sz="2400" b="1" dirty="0" smtClean="0">
                <a:solidFill>
                  <a:srgbClr val="34FF77"/>
                </a:solidFill>
              </a:rPr>
              <a:t>Trainings</a:t>
            </a:r>
            <a:r>
              <a:rPr lang="en-US" sz="2400" b="1" dirty="0" smtClean="0"/>
              <a:t>: 2 days of hands on training workshops by the Flink committers</a:t>
            </a:r>
          </a:p>
          <a:p>
            <a:endParaRPr lang="en-US" dirty="0"/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116</a:t>
            </a:fld>
            <a:endParaRPr lang="de-DE" b="1" dirty="0"/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1285875" y="914400"/>
            <a:ext cx="657225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217469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34400" cy="838200"/>
          </a:xfrm>
        </p:spPr>
        <p:txBody>
          <a:bodyPr/>
          <a:lstStyle/>
          <a:p>
            <a:r>
              <a:rPr lang="en-US" sz="3200" dirty="0" smtClean="0"/>
              <a:t>6. What are some key takeaways?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229600" cy="57912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Although  most of the current buzz is about Spark, </a:t>
            </a:r>
            <a:r>
              <a:rPr lang="en-US" sz="2400" dirty="0" smtClean="0">
                <a:solidFill>
                  <a:srgbClr val="34FF77"/>
                </a:solidFill>
              </a:rPr>
              <a:t>Flink offers </a:t>
            </a:r>
            <a:r>
              <a:rPr lang="en-US" sz="2400" dirty="0" smtClean="0">
                <a:sym typeface="Wingdings" panose="05000000000000000000" pitchFamily="2" charset="2"/>
              </a:rPr>
              <a:t>the </a:t>
            </a:r>
            <a:r>
              <a:rPr lang="en-US" sz="2400" dirty="0" smtClean="0">
                <a:solidFill>
                  <a:srgbClr val="34FF77"/>
                </a:solidFill>
                <a:sym typeface="Wingdings" panose="05000000000000000000" pitchFamily="2" charset="2"/>
              </a:rPr>
              <a:t>only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smtClean="0">
                <a:solidFill>
                  <a:srgbClr val="34FF77"/>
                </a:solidFill>
                <a:sym typeface="Wingdings" panose="05000000000000000000" pitchFamily="2" charset="2"/>
              </a:rPr>
              <a:t>hybrid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>
                <a:sym typeface="Wingdings" panose="05000000000000000000" pitchFamily="2" charset="2"/>
              </a:rPr>
              <a:t>(Real-Time Streaming + Batch</a:t>
            </a:r>
            <a:r>
              <a:rPr lang="en-US" sz="2400" dirty="0" smtClean="0">
                <a:sym typeface="Wingdings" panose="05000000000000000000" pitchFamily="2" charset="2"/>
              </a:rPr>
              <a:t>) </a:t>
            </a:r>
            <a:r>
              <a:rPr lang="en-US" sz="2400" dirty="0" smtClean="0">
                <a:solidFill>
                  <a:srgbClr val="34FF77"/>
                </a:solidFill>
                <a:sym typeface="Wingdings" panose="05000000000000000000" pitchFamily="2" charset="2"/>
              </a:rPr>
              <a:t>open source distributed </a:t>
            </a:r>
            <a:r>
              <a:rPr lang="en-US" sz="2400" dirty="0">
                <a:solidFill>
                  <a:srgbClr val="34FF77"/>
                </a:solidFill>
                <a:sym typeface="Wingdings" panose="05000000000000000000" pitchFamily="2" charset="2"/>
              </a:rPr>
              <a:t>data processing </a:t>
            </a:r>
            <a:r>
              <a:rPr lang="en-US" sz="2400" dirty="0" smtClean="0">
                <a:solidFill>
                  <a:srgbClr val="34FF77"/>
                </a:solidFill>
                <a:sym typeface="Wingdings" panose="05000000000000000000" pitchFamily="2" charset="2"/>
              </a:rPr>
              <a:t>engine </a:t>
            </a:r>
            <a:r>
              <a:rPr lang="en-US" sz="2400" dirty="0" smtClean="0">
                <a:sym typeface="Wingdings" panose="05000000000000000000" pitchFamily="2" charset="2"/>
              </a:rPr>
              <a:t>natively</a:t>
            </a:r>
            <a:r>
              <a:rPr lang="en-US" sz="2400" dirty="0" smtClean="0">
                <a:solidFill>
                  <a:srgbClr val="34FF77"/>
                </a:solidFill>
                <a:sym typeface="Wingdings" panose="05000000000000000000" pitchFamily="2" charset="2"/>
              </a:rPr>
              <a:t> </a:t>
            </a:r>
            <a:r>
              <a:rPr lang="en-US" sz="2400" dirty="0" smtClean="0">
                <a:sym typeface="Wingdings" panose="05000000000000000000" pitchFamily="2" charset="2"/>
              </a:rPr>
              <a:t>supporting many use cases</a:t>
            </a:r>
            <a:r>
              <a:rPr lang="en-US" sz="2400" dirty="0" smtClean="0">
                <a:solidFill>
                  <a:schemeClr val="tx2"/>
                </a:solidFill>
                <a:sym typeface="Wingdings" panose="05000000000000000000" pitchFamily="2" charset="2"/>
              </a:rPr>
              <a:t>.</a:t>
            </a:r>
            <a:endParaRPr lang="en-US" sz="2400" dirty="0" smtClean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I foresee </a:t>
            </a:r>
            <a:r>
              <a:rPr lang="en-US" sz="2400" dirty="0" smtClean="0">
                <a:solidFill>
                  <a:srgbClr val="34FF77"/>
                </a:solidFill>
              </a:rPr>
              <a:t>more maturity </a:t>
            </a:r>
            <a:r>
              <a:rPr lang="en-US" sz="2400" dirty="0" smtClean="0"/>
              <a:t>of Apache </a:t>
            </a:r>
            <a:r>
              <a:rPr lang="en-US" sz="2400" dirty="0"/>
              <a:t>Flink </a:t>
            </a:r>
            <a:r>
              <a:rPr lang="en-US" sz="2400" dirty="0" smtClean="0"/>
              <a:t>and more </a:t>
            </a:r>
            <a:r>
              <a:rPr lang="en-US" sz="2400" dirty="0" smtClean="0">
                <a:solidFill>
                  <a:srgbClr val="34FF77"/>
                </a:solidFill>
              </a:rPr>
              <a:t>adoption</a:t>
            </a:r>
            <a:r>
              <a:rPr lang="en-US" sz="2400" dirty="0" smtClean="0"/>
              <a:t> especially in use cases with </a:t>
            </a:r>
            <a:r>
              <a:rPr lang="en-US" sz="2400" dirty="0" smtClean="0">
                <a:solidFill>
                  <a:srgbClr val="34FF77"/>
                </a:solidFill>
              </a:rPr>
              <a:t>Real-Time stream processing</a:t>
            </a:r>
            <a:r>
              <a:rPr lang="en-US" sz="2400" dirty="0"/>
              <a:t> </a:t>
            </a:r>
            <a:r>
              <a:rPr lang="en-US" sz="2400" dirty="0" smtClean="0"/>
              <a:t>and also </a:t>
            </a:r>
            <a:r>
              <a:rPr lang="en-US" sz="2400" dirty="0" smtClean="0">
                <a:solidFill>
                  <a:srgbClr val="34FF77"/>
                </a:solidFill>
              </a:rPr>
              <a:t>fast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34FF77"/>
                </a:solidFill>
              </a:rPr>
              <a:t>iterative machine learning </a:t>
            </a:r>
            <a:r>
              <a:rPr lang="en-US" sz="2400" dirty="0" smtClean="0">
                <a:solidFill>
                  <a:srgbClr val="FFFFFF"/>
                </a:solidFill>
              </a:rPr>
              <a:t>or</a:t>
            </a:r>
            <a:r>
              <a:rPr lang="en-US" sz="2400" dirty="0" smtClean="0">
                <a:solidFill>
                  <a:srgbClr val="34FF77"/>
                </a:solidFill>
              </a:rPr>
              <a:t> graph processing</a:t>
            </a:r>
            <a:r>
              <a:rPr lang="en-US" sz="2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I foresee Flink </a:t>
            </a:r>
            <a:r>
              <a:rPr lang="en-US" sz="2400" dirty="0" smtClean="0">
                <a:solidFill>
                  <a:srgbClr val="34FF77"/>
                </a:solidFill>
              </a:rPr>
              <a:t>embedded</a:t>
            </a:r>
            <a:r>
              <a:rPr lang="en-US" sz="2400" dirty="0" smtClean="0"/>
              <a:t> in </a:t>
            </a:r>
            <a:r>
              <a:rPr lang="en-US" sz="2400" dirty="0" smtClean="0">
                <a:solidFill>
                  <a:srgbClr val="34FF77"/>
                </a:solidFill>
              </a:rPr>
              <a:t>major Hadoop distributions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34FF77"/>
                </a:solidFill>
              </a:rPr>
              <a:t>supported</a:t>
            </a:r>
            <a:r>
              <a:rPr lang="en-US" sz="2400" dirty="0" smtClean="0"/>
              <a:t>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Apache </a:t>
            </a:r>
            <a:r>
              <a:rPr lang="en-US" sz="2400" dirty="0" smtClean="0">
                <a:solidFill>
                  <a:srgbClr val="34FF77"/>
                </a:solidFill>
              </a:rPr>
              <a:t>Spark</a:t>
            </a:r>
            <a:r>
              <a:rPr lang="en-US" sz="2400" dirty="0" smtClean="0"/>
              <a:t> and Apache </a:t>
            </a:r>
            <a:r>
              <a:rPr lang="en-US" sz="2400" dirty="0" smtClean="0">
                <a:solidFill>
                  <a:srgbClr val="34FF77"/>
                </a:solidFill>
              </a:rPr>
              <a:t>Flink</a:t>
            </a:r>
            <a:r>
              <a:rPr lang="en-US" sz="2400" dirty="0" smtClean="0"/>
              <a:t> will both have their sweet spots despite their “</a:t>
            </a:r>
            <a:r>
              <a:rPr lang="en-US" sz="2400" dirty="0" smtClean="0">
                <a:solidFill>
                  <a:srgbClr val="34FF77"/>
                </a:solidFill>
              </a:rPr>
              <a:t>Me</a:t>
            </a:r>
            <a:r>
              <a:rPr lang="en-US" sz="2400" dirty="0">
                <a:solidFill>
                  <a:srgbClr val="34FF77"/>
                </a:solidFill>
              </a:rPr>
              <a:t> </a:t>
            </a:r>
            <a:r>
              <a:rPr lang="en-US" sz="2400" dirty="0" smtClean="0">
                <a:solidFill>
                  <a:srgbClr val="34FF77"/>
                </a:solidFill>
              </a:rPr>
              <a:t>Too Syndrome</a:t>
            </a:r>
            <a:r>
              <a:rPr lang="en-US" sz="2400" dirty="0" smtClean="0"/>
              <a:t>”! </a:t>
            </a:r>
          </a:p>
          <a:p>
            <a:pPr marL="0" indent="0">
              <a:buNone/>
            </a:pPr>
            <a:endParaRPr lang="en-US" sz="1600" dirty="0" smtClean="0">
              <a:solidFill>
                <a:srgbClr val="34FF77"/>
              </a:solidFill>
            </a:endParaRPr>
          </a:p>
          <a:p>
            <a:pPr algn="just"/>
            <a:endParaRPr lang="en-US" sz="1600" dirty="0" smtClean="0">
              <a:solidFill>
                <a:srgbClr val="34FF77"/>
              </a:solidFill>
            </a:endParaRPr>
          </a:p>
          <a:p>
            <a:pPr marL="0" indent="0" algn="just">
              <a:buNone/>
            </a:pPr>
            <a:endParaRPr lang="en-US" sz="2400" dirty="0" smtClean="0"/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117</a:t>
            </a:fld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212845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34400" cy="1295400"/>
          </a:xfrm>
        </p:spPr>
        <p:txBody>
          <a:bodyPr/>
          <a:lstStyle/>
          <a:p>
            <a:pPr algn="ctr"/>
            <a:r>
              <a:rPr lang="en-US" sz="9600" dirty="0" smtClean="0"/>
              <a:t>Thanks!</a:t>
            </a:r>
            <a:endParaRPr lang="en-US" sz="9600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smtClean="0"/>
              <a:pPr/>
              <a:t>118</a:t>
            </a:fld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5334000"/>
          </a:xfrm>
        </p:spPr>
        <p:txBody>
          <a:bodyPr/>
          <a:lstStyle/>
          <a:p>
            <a:r>
              <a:rPr lang="en-US" sz="2800" dirty="0" smtClean="0"/>
              <a:t>To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all of you </a:t>
            </a:r>
            <a:r>
              <a:rPr lang="en-US" sz="2800" dirty="0" smtClean="0"/>
              <a:t>for attending!</a:t>
            </a:r>
          </a:p>
          <a:p>
            <a:r>
              <a:rPr lang="en-US" sz="2800" dirty="0" smtClean="0"/>
              <a:t>To </a:t>
            </a:r>
            <a:r>
              <a:rPr lang="en-US" sz="2800" dirty="0" smtClean="0">
                <a:solidFill>
                  <a:srgbClr val="34FF77"/>
                </a:solidFill>
              </a:rPr>
              <a:t>Alexy Khrabov </a:t>
            </a:r>
            <a:r>
              <a:rPr lang="en-US" sz="2800" dirty="0" smtClean="0"/>
              <a:t>from </a:t>
            </a:r>
            <a:r>
              <a:rPr lang="en-US" sz="2800" dirty="0" smtClean="0">
                <a:solidFill>
                  <a:srgbClr val="34FF77"/>
                </a:solidFill>
              </a:rPr>
              <a:t>Nitro</a:t>
            </a:r>
            <a:r>
              <a:rPr lang="en-US" sz="2800" dirty="0" smtClean="0"/>
              <a:t> for inviting me to tal</a:t>
            </a:r>
            <a:r>
              <a:rPr lang="en-US" sz="2800" dirty="0"/>
              <a:t>k</a:t>
            </a:r>
            <a:r>
              <a:rPr lang="en-US" sz="2800" dirty="0" smtClean="0"/>
              <a:t> at this Big Data Scala conference. </a:t>
            </a:r>
          </a:p>
          <a:p>
            <a:r>
              <a:rPr lang="en-US" sz="2800" dirty="0" smtClean="0"/>
              <a:t>To </a:t>
            </a:r>
            <a:r>
              <a:rPr lang="en-US" sz="2800" dirty="0" smtClean="0">
                <a:solidFill>
                  <a:srgbClr val="34FF77"/>
                </a:solidFill>
              </a:rPr>
              <a:t>Data Artisans </a:t>
            </a:r>
            <a:r>
              <a:rPr lang="en-US" sz="2800" dirty="0" smtClean="0"/>
              <a:t>for allowing me to use some of their materials for my slide deck.</a:t>
            </a:r>
          </a:p>
          <a:p>
            <a:r>
              <a:rPr lang="en-US" sz="2800" dirty="0" smtClean="0"/>
              <a:t>To </a:t>
            </a:r>
            <a:r>
              <a:rPr lang="en-US" sz="2800" dirty="0" smtClean="0">
                <a:solidFill>
                  <a:srgbClr val="34FF77"/>
                </a:solidFill>
              </a:rPr>
              <a:t>Capital One </a:t>
            </a:r>
            <a:r>
              <a:rPr lang="en-US" sz="2800" dirty="0" smtClean="0"/>
              <a:t>for giving me time to prepare and give this talk. Yes, </a:t>
            </a:r>
            <a:r>
              <a:rPr lang="en-US" sz="2800" dirty="0" smtClean="0">
                <a:solidFill>
                  <a:srgbClr val="34FF77"/>
                </a:solidFill>
              </a:rPr>
              <a:t>we are hiring </a:t>
            </a:r>
            <a:r>
              <a:rPr lang="en-US" sz="2800" dirty="0" smtClean="0"/>
              <a:t>for </a:t>
            </a:r>
            <a:r>
              <a:rPr lang="en-US" sz="2800" dirty="0" smtClean="0">
                <a:solidFill>
                  <a:srgbClr val="34FF77"/>
                </a:solidFill>
              </a:rPr>
              <a:t>our San Francisco Labs</a:t>
            </a:r>
            <a:r>
              <a:rPr lang="en-US" sz="2800" dirty="0" smtClean="0"/>
              <a:t> and our other locations! Drop me a note at </a:t>
            </a:r>
            <a:r>
              <a:rPr lang="en-US" sz="2800" dirty="0" smtClean="0">
                <a:hlinkClick r:id="rId3"/>
              </a:rPr>
              <a:t>sbaltagi@gmail.com</a:t>
            </a:r>
            <a:r>
              <a:rPr lang="en-US" sz="2800" dirty="0" smtClean="0"/>
              <a:t> if you’re interested.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49870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152400" y="23813"/>
            <a:ext cx="8915400" cy="609600"/>
          </a:xfrm>
        </p:spPr>
        <p:txBody>
          <a:bodyPr/>
          <a:lstStyle/>
          <a:p>
            <a:pPr algn="ctr">
              <a:lnSpc>
                <a:spcPct val="120000"/>
              </a:lnSpc>
              <a:spcBef>
                <a:spcPts val="25"/>
              </a:spcBef>
            </a:pPr>
            <a:r>
              <a:rPr lang="en-US" sz="3200" dirty="0"/>
              <a:t>What is  Apache Flink stack?</a:t>
            </a:r>
            <a:endParaRPr lang="en-US" sz="3200" dirty="0">
              <a:latin typeface="Arial" charset="0"/>
            </a:endParaRPr>
          </a:p>
        </p:txBody>
      </p:sp>
      <p:sp>
        <p:nvSpPr>
          <p:cNvPr id="35" name="Rectangle 34"/>
          <p:cNvSpPr/>
          <p:nvPr/>
        </p:nvSpPr>
        <p:spPr>
          <a:xfrm rot="16200000">
            <a:off x="1828800" y="1447800"/>
            <a:ext cx="1828800" cy="3048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>
              <a:defRPr/>
            </a:pPr>
            <a:r>
              <a:rPr lang="en-US" sz="1800" b="1" dirty="0">
                <a:cs typeface="Avenir Next Regular"/>
              </a:rPr>
              <a:t>Gelly</a:t>
            </a:r>
          </a:p>
        </p:txBody>
      </p:sp>
      <p:sp>
        <p:nvSpPr>
          <p:cNvPr id="36" name="Rectangle 35"/>
          <p:cNvSpPr/>
          <p:nvPr/>
        </p:nvSpPr>
        <p:spPr>
          <a:xfrm rot="16200000">
            <a:off x="1447800" y="1447800"/>
            <a:ext cx="1828800" cy="3048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>
              <a:defRPr/>
            </a:pPr>
            <a:r>
              <a:rPr lang="en-US" sz="1800" b="1" dirty="0">
                <a:cs typeface="Avenir Next Regular"/>
              </a:rPr>
              <a:t>Table</a:t>
            </a:r>
          </a:p>
        </p:txBody>
      </p:sp>
      <p:sp>
        <p:nvSpPr>
          <p:cNvPr id="37" name="Rectangle 36"/>
          <p:cNvSpPr/>
          <p:nvPr/>
        </p:nvSpPr>
        <p:spPr>
          <a:xfrm rot="16200000">
            <a:off x="2209800" y="1447800"/>
            <a:ext cx="1828800" cy="3048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>
              <a:defRPr/>
            </a:pPr>
            <a:r>
              <a:rPr lang="en-US" sz="1800" b="1" dirty="0">
                <a:cs typeface="Avenir Next Regular"/>
              </a:rPr>
              <a:t>Hadoop M/R</a:t>
            </a:r>
          </a:p>
        </p:txBody>
      </p:sp>
      <p:sp>
        <p:nvSpPr>
          <p:cNvPr id="38" name="Rectangle 37"/>
          <p:cNvSpPr/>
          <p:nvPr/>
        </p:nvSpPr>
        <p:spPr>
          <a:xfrm rot="16200000">
            <a:off x="5029200" y="1447800"/>
            <a:ext cx="1828800" cy="3048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cs typeface="Avenir Next Regular"/>
              </a:rPr>
              <a:t>SAMOA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828800" y="2590800"/>
            <a:ext cx="3352800" cy="533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>
              <a:defRPr/>
            </a:pP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cs typeface="Avenir Next Regular"/>
              </a:rPr>
              <a:t>DataSet (Java/Scala/Python)</a:t>
            </a:r>
          </a:p>
          <a:p>
            <a:pPr algn="ctr">
              <a:defRPr/>
            </a:pPr>
            <a:r>
              <a:rPr lang="en-US" sz="1800" b="1" dirty="0">
                <a:cs typeface="Avenir Next Regular"/>
              </a:rPr>
              <a:t>Batch Processing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334000" y="2590800"/>
            <a:ext cx="3200400" cy="533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>
              <a:defRPr/>
            </a:pPr>
            <a:r>
              <a:rPr lang="en-US" sz="1800" b="1" dirty="0">
                <a:solidFill>
                  <a:srgbClr val="791E24"/>
                </a:solidFill>
                <a:latin typeface="Avenir Next Regular"/>
                <a:cs typeface="Avenir Next Regular"/>
              </a:rPr>
              <a:t>DataStream (Java/Scala)</a:t>
            </a:r>
          </a:p>
          <a:p>
            <a:pPr algn="ctr">
              <a:defRPr/>
            </a:pPr>
            <a:r>
              <a:rPr lang="en-US" sz="1800" b="1" dirty="0">
                <a:cs typeface="Avenir Next Regular"/>
              </a:rPr>
              <a:t>Stream Processing</a:t>
            </a:r>
          </a:p>
        </p:txBody>
      </p:sp>
      <p:sp>
        <p:nvSpPr>
          <p:cNvPr id="41" name="Rectangle 40"/>
          <p:cNvSpPr/>
          <p:nvPr/>
        </p:nvSpPr>
        <p:spPr>
          <a:xfrm rot="16200000">
            <a:off x="1066800" y="1447800"/>
            <a:ext cx="1828800" cy="3048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>
              <a:defRPr/>
            </a:pPr>
            <a:r>
              <a:rPr lang="en-US" sz="1800" b="1" dirty="0" smtClean="0">
                <a:cs typeface="Avenir Next Regular"/>
              </a:rPr>
              <a:t>FlinkML</a:t>
            </a:r>
            <a:endParaRPr lang="en-US" sz="1800" b="1" dirty="0">
              <a:cs typeface="Avenir Next Regular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828800" y="4495800"/>
            <a:ext cx="1752600" cy="9906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>
              <a:defRPr/>
            </a:pPr>
            <a:r>
              <a:rPr lang="en-US" sz="1800" b="1" dirty="0">
                <a:solidFill>
                  <a:srgbClr val="A12830"/>
                </a:solidFill>
                <a:cs typeface="Avenir Next Regular"/>
              </a:rPr>
              <a:t>Local</a:t>
            </a: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cs typeface="Avenir Next Regular"/>
              </a:rPr>
              <a:t>Single JVM</a:t>
            </a:r>
          </a:p>
          <a:p>
            <a:pPr algn="ctr">
              <a:defRPr/>
            </a:pPr>
            <a:r>
              <a:rPr lang="en-US" b="1" dirty="0" smtClean="0">
                <a:solidFill>
                  <a:schemeClr val="tx1"/>
                </a:solidFill>
                <a:cs typeface="Avenir Next Regular"/>
              </a:rPr>
              <a:t>Embedded</a:t>
            </a:r>
          </a:p>
          <a:p>
            <a:pPr algn="ctr">
              <a:defRPr/>
            </a:pPr>
            <a:r>
              <a:rPr lang="en-US" b="1" dirty="0" smtClean="0">
                <a:solidFill>
                  <a:schemeClr val="tx1"/>
                </a:solidFill>
                <a:cs typeface="Avenir Next Regular"/>
              </a:rPr>
              <a:t>Docker</a:t>
            </a:r>
            <a:endParaRPr lang="en-US" b="1" dirty="0">
              <a:solidFill>
                <a:schemeClr val="tx1"/>
              </a:solidFill>
              <a:cs typeface="Avenir Next Regular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657600" y="4495800"/>
            <a:ext cx="1828800" cy="9906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>
              <a:defRPr/>
            </a:pPr>
            <a:r>
              <a:rPr lang="en-US" sz="1800" b="1" dirty="0">
                <a:solidFill>
                  <a:srgbClr val="A12830"/>
                </a:solidFill>
                <a:cs typeface="Avenir Next Regular"/>
              </a:rPr>
              <a:t>Cluster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cs typeface="Avenir Next Regular"/>
              </a:rPr>
              <a:t>Standalone 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cs typeface="Avenir Next Regular"/>
              </a:rPr>
              <a:t>YARN, Tez, </a:t>
            </a:r>
            <a:endParaRPr lang="en-US" b="1" dirty="0" smtClean="0">
              <a:solidFill>
                <a:schemeClr val="tx1"/>
              </a:solidFill>
              <a:cs typeface="Avenir Next Regular"/>
            </a:endParaRPr>
          </a:p>
          <a:p>
            <a:pPr>
              <a:defRPr/>
            </a:pPr>
            <a:r>
              <a:rPr lang="en-US" b="1" dirty="0" smtClean="0">
                <a:solidFill>
                  <a:schemeClr val="tx1"/>
                </a:solidFill>
                <a:cs typeface="Avenir Next Regular"/>
              </a:rPr>
              <a:t>Mesos </a:t>
            </a:r>
            <a:r>
              <a:rPr lang="en-US" b="1" dirty="0">
                <a:solidFill>
                  <a:schemeClr val="tx1"/>
                </a:solidFill>
                <a:cs typeface="Avenir Next Regular"/>
              </a:rPr>
              <a:t>(WIP)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562600" y="4495800"/>
            <a:ext cx="2971800" cy="9906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>
              <a:defRPr/>
            </a:pPr>
            <a:r>
              <a:rPr lang="en-US" sz="1800" b="1" dirty="0">
                <a:solidFill>
                  <a:srgbClr val="A12830"/>
                </a:solidFill>
                <a:cs typeface="Avenir Next Regular"/>
              </a:rPr>
              <a:t>Cloud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cs typeface="Avenir Next Regular"/>
              </a:rPr>
              <a:t>Google’s GCE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cs typeface="Avenir Next Regular"/>
              </a:rPr>
              <a:t>Amazon’s EC2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cs typeface="Avenir Next Regular"/>
              </a:rPr>
              <a:t>IBM Docker </a:t>
            </a:r>
            <a:r>
              <a:rPr lang="en-US" b="1" dirty="0" smtClean="0">
                <a:solidFill>
                  <a:schemeClr val="tx1"/>
                </a:solidFill>
                <a:cs typeface="Avenir Next Regular"/>
              </a:rPr>
              <a:t>Cloud, … </a:t>
            </a:r>
            <a:endParaRPr lang="en-US" b="1" dirty="0">
              <a:solidFill>
                <a:schemeClr val="tx1"/>
              </a:solidFill>
              <a:cs typeface="Avenir Next Regular"/>
            </a:endParaRPr>
          </a:p>
        </p:txBody>
      </p:sp>
      <p:sp>
        <p:nvSpPr>
          <p:cNvPr id="48" name="Rectangle 47"/>
          <p:cNvSpPr/>
          <p:nvPr/>
        </p:nvSpPr>
        <p:spPr>
          <a:xfrm rot="16200000">
            <a:off x="2628900" y="1409700"/>
            <a:ext cx="1828800" cy="381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  <a:cs typeface="Avenir Next Regular"/>
              </a:rPr>
              <a:t>Google</a:t>
            </a:r>
            <a:r>
              <a:rPr lang="en-US" sz="1800" b="1" dirty="0">
                <a:solidFill>
                  <a:schemeClr val="tx1"/>
                </a:solidFill>
                <a:cs typeface="Avenir Next Regular"/>
              </a:rPr>
              <a:t> </a:t>
            </a:r>
            <a:r>
              <a:rPr lang="en-US" b="1" dirty="0">
                <a:solidFill>
                  <a:schemeClr val="tx1"/>
                </a:solidFill>
                <a:cs typeface="Avenir Next Regular"/>
              </a:rPr>
              <a:t>Dataflow</a:t>
            </a:r>
          </a:p>
        </p:txBody>
      </p:sp>
      <p:sp>
        <p:nvSpPr>
          <p:cNvPr id="49" name="Rectangle 48"/>
          <p:cNvSpPr/>
          <p:nvPr/>
        </p:nvSpPr>
        <p:spPr>
          <a:xfrm rot="16200000">
            <a:off x="5448300" y="1409700"/>
            <a:ext cx="1828800" cy="3810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  <a:cs typeface="Avenir Next Regular"/>
              </a:rPr>
              <a:t>Da</a:t>
            </a:r>
            <a:r>
              <a:rPr lang="en-US" sz="1800" b="1" dirty="0">
                <a:solidFill>
                  <a:schemeClr val="tx1"/>
                </a:solidFill>
                <a:cs typeface="Avenir Next Regular"/>
              </a:rPr>
              <a:t>taflow </a:t>
            </a:r>
            <a:r>
              <a:rPr lang="en-US" sz="1200" b="1" dirty="0">
                <a:solidFill>
                  <a:schemeClr val="tx1"/>
                </a:solidFill>
                <a:cs typeface="Avenir Next Regular"/>
              </a:rPr>
              <a:t>(WiP)</a:t>
            </a:r>
          </a:p>
        </p:txBody>
      </p:sp>
      <p:sp>
        <p:nvSpPr>
          <p:cNvPr id="50" name="Rectangle 49"/>
          <p:cNvSpPr/>
          <p:nvPr/>
        </p:nvSpPr>
        <p:spPr>
          <a:xfrm rot="16200000">
            <a:off x="3009900" y="1485900"/>
            <a:ext cx="1828800" cy="2286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>
              <a:defRPr/>
            </a:pPr>
            <a:r>
              <a:rPr lang="en-US" sz="1800" b="1" dirty="0">
                <a:solidFill>
                  <a:schemeClr val="tx1"/>
                </a:solidFill>
                <a:cs typeface="Avenir Next Regular"/>
              </a:rPr>
              <a:t>MRQL</a:t>
            </a:r>
          </a:p>
        </p:txBody>
      </p:sp>
      <p:sp>
        <p:nvSpPr>
          <p:cNvPr id="51" name="Rectangle 50"/>
          <p:cNvSpPr/>
          <p:nvPr/>
        </p:nvSpPr>
        <p:spPr>
          <a:xfrm rot="16200000">
            <a:off x="4610100" y="1409700"/>
            <a:ext cx="1828800" cy="3810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>
              <a:defRPr/>
            </a:pPr>
            <a:r>
              <a:rPr lang="en-US" sz="1800" b="1" dirty="0">
                <a:cs typeface="Avenir Next Regular"/>
              </a:rPr>
              <a:t>Table</a:t>
            </a:r>
          </a:p>
        </p:txBody>
      </p:sp>
      <p:sp>
        <p:nvSpPr>
          <p:cNvPr id="52" name="Rectangle 51"/>
          <p:cNvSpPr/>
          <p:nvPr/>
        </p:nvSpPr>
        <p:spPr>
          <a:xfrm rot="16200000">
            <a:off x="3390900" y="1409700"/>
            <a:ext cx="1828800" cy="3810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>
              <a:defRPr/>
            </a:pPr>
            <a:r>
              <a:rPr lang="en-US" sz="1800" b="1" dirty="0">
                <a:solidFill>
                  <a:schemeClr val="tx1"/>
                </a:solidFill>
                <a:cs typeface="Avenir Next Regular"/>
              </a:rPr>
              <a:t>Cascading</a:t>
            </a:r>
            <a:r>
              <a:rPr lang="en-US" sz="1200" b="1" dirty="0">
                <a:solidFill>
                  <a:schemeClr val="tx1"/>
                </a:solidFill>
                <a:cs typeface="Avenir Next Regular"/>
              </a:rPr>
              <a:t> (WiP)</a:t>
            </a:r>
          </a:p>
        </p:txBody>
      </p:sp>
      <p:grpSp>
        <p:nvGrpSpPr>
          <p:cNvPr id="8209" name="Gruppieren 4"/>
          <p:cNvGrpSpPr>
            <a:grpSpLocks/>
          </p:cNvGrpSpPr>
          <p:nvPr/>
        </p:nvGrpSpPr>
        <p:grpSpPr bwMode="auto">
          <a:xfrm>
            <a:off x="1828800" y="3581400"/>
            <a:ext cx="6705600" cy="838200"/>
            <a:chOff x="511496" y="4546554"/>
            <a:chExt cx="6809398" cy="949980"/>
          </a:xfrm>
        </p:grpSpPr>
        <p:sp>
          <p:nvSpPr>
            <p:cNvPr id="42" name="Rectangle 41"/>
            <p:cNvSpPr/>
            <p:nvPr/>
          </p:nvSpPr>
          <p:spPr>
            <a:xfrm>
              <a:off x="511496" y="4546554"/>
              <a:ext cx="6809398" cy="949980"/>
            </a:xfrm>
            <a:prstGeom prst="rect">
              <a:avLst/>
            </a:prstGeom>
            <a:solidFill>
              <a:srgbClr val="BF04C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4048385" y="4546554"/>
              <a:ext cx="3135483" cy="76740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000" b="1" dirty="0" smtClean="0">
                  <a:solidFill>
                    <a:schemeClr val="bg1"/>
                  </a:solidFill>
                  <a:latin typeface="+mn-lt"/>
                  <a:cs typeface="Avenir Next Regular"/>
                </a:rPr>
                <a:t>Runtime</a:t>
              </a:r>
              <a:r>
                <a:rPr lang="en-US" sz="2000" b="1" dirty="0" smtClean="0">
                  <a:solidFill>
                    <a:srgbClr val="791E24"/>
                  </a:solidFill>
                  <a:latin typeface="+mn-lt"/>
                  <a:cs typeface="Avenir Next Regular"/>
                </a:rPr>
                <a:t> - </a:t>
              </a:r>
              <a:r>
                <a:rPr lang="en-US" sz="1800" b="1" dirty="0" smtClean="0">
                  <a:solidFill>
                    <a:srgbClr val="FFFFFF"/>
                  </a:solidFill>
                  <a:latin typeface="+mn-lt"/>
                  <a:cs typeface="Avenir Next Regular"/>
                </a:rPr>
                <a:t>Distributed </a:t>
              </a:r>
              <a:r>
                <a:rPr lang="en-US" sz="1800" b="1" dirty="0">
                  <a:solidFill>
                    <a:srgbClr val="FFFFFF"/>
                  </a:solidFill>
                  <a:latin typeface="+mn-lt"/>
                  <a:cs typeface="Avenir Next Regular"/>
                </a:rPr>
                <a:t>Streaming Dataflow</a:t>
              </a:r>
            </a:p>
          </p:txBody>
        </p:sp>
        <p:sp>
          <p:nvSpPr>
            <p:cNvPr id="6" name="Oval 1"/>
            <p:cNvSpPr/>
            <p:nvPr/>
          </p:nvSpPr>
          <p:spPr>
            <a:xfrm>
              <a:off x="698497" y="4933384"/>
              <a:ext cx="233751" cy="205109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" name="Oval 3"/>
            <p:cNvSpPr/>
            <p:nvPr/>
          </p:nvSpPr>
          <p:spPr>
            <a:xfrm>
              <a:off x="1359447" y="4933384"/>
              <a:ext cx="233751" cy="205109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" name="Straight Arrow Connector 4"/>
            <p:cNvCxnSpPr>
              <a:stCxn id="6" idx="6"/>
              <a:endCxn id="8" idx="2"/>
            </p:cNvCxnSpPr>
            <p:nvPr/>
          </p:nvCxnSpPr>
          <p:spPr>
            <a:xfrm>
              <a:off x="932248" y="5035938"/>
              <a:ext cx="42719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6"/>
            <p:cNvSpPr/>
            <p:nvPr/>
          </p:nvSpPr>
          <p:spPr>
            <a:xfrm>
              <a:off x="666255" y="4640113"/>
              <a:ext cx="233751" cy="203311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1" name="Straight Arrow Connector 7"/>
            <p:cNvCxnSpPr>
              <a:stCxn id="10" idx="6"/>
              <a:endCxn id="12" idx="2"/>
            </p:cNvCxnSpPr>
            <p:nvPr/>
          </p:nvCxnSpPr>
          <p:spPr>
            <a:xfrm>
              <a:off x="900006" y="4740868"/>
              <a:ext cx="4626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1362671" y="4640113"/>
              <a:ext cx="233751" cy="203311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3" name="Straight Arrow Connector 12"/>
            <p:cNvCxnSpPr>
              <a:stCxn id="18" idx="6"/>
              <a:endCxn id="25" idx="2"/>
            </p:cNvCxnSpPr>
            <p:nvPr/>
          </p:nvCxnSpPr>
          <p:spPr>
            <a:xfrm>
              <a:off x="2629760" y="5354397"/>
              <a:ext cx="282113" cy="359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5"/>
            <p:cNvSpPr/>
            <p:nvPr/>
          </p:nvSpPr>
          <p:spPr>
            <a:xfrm>
              <a:off x="698497" y="5253642"/>
              <a:ext cx="233751" cy="205109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5" name="Oval 16"/>
            <p:cNvSpPr/>
            <p:nvPr/>
          </p:nvSpPr>
          <p:spPr>
            <a:xfrm>
              <a:off x="1359447" y="5253642"/>
              <a:ext cx="233751" cy="205109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6" name="Straight Arrow Connector 17"/>
            <p:cNvCxnSpPr>
              <a:stCxn id="14" idx="6"/>
              <a:endCxn id="15" idx="2"/>
            </p:cNvCxnSpPr>
            <p:nvPr/>
          </p:nvCxnSpPr>
          <p:spPr>
            <a:xfrm>
              <a:off x="932248" y="5356196"/>
              <a:ext cx="42719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8"/>
            <p:cNvSpPr/>
            <p:nvPr/>
          </p:nvSpPr>
          <p:spPr>
            <a:xfrm>
              <a:off x="2392786" y="4936982"/>
              <a:ext cx="233750" cy="203310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8" name="Oval 19"/>
            <p:cNvSpPr/>
            <p:nvPr/>
          </p:nvSpPr>
          <p:spPr>
            <a:xfrm>
              <a:off x="2396010" y="5251842"/>
              <a:ext cx="233750" cy="205109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9" name="Straight Arrow Connector 20"/>
            <p:cNvCxnSpPr>
              <a:stCxn id="17" idx="6"/>
              <a:endCxn id="28" idx="2"/>
            </p:cNvCxnSpPr>
            <p:nvPr/>
          </p:nvCxnSpPr>
          <p:spPr>
            <a:xfrm flipV="1">
              <a:off x="2626536" y="5035938"/>
              <a:ext cx="285337" cy="1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21"/>
            <p:cNvCxnSpPr>
              <a:stCxn id="8" idx="6"/>
              <a:endCxn id="17" idx="2"/>
            </p:cNvCxnSpPr>
            <p:nvPr/>
          </p:nvCxnSpPr>
          <p:spPr>
            <a:xfrm>
              <a:off x="1593198" y="5035938"/>
              <a:ext cx="799588" cy="1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2"/>
            <p:cNvCxnSpPr>
              <a:stCxn id="15" idx="6"/>
              <a:endCxn id="18" idx="2"/>
            </p:cNvCxnSpPr>
            <p:nvPr/>
          </p:nvCxnSpPr>
          <p:spPr>
            <a:xfrm flipV="1">
              <a:off x="1593198" y="5354397"/>
              <a:ext cx="802813" cy="179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3"/>
            <p:cNvCxnSpPr>
              <a:stCxn id="8" idx="6"/>
              <a:endCxn id="18" idx="2"/>
            </p:cNvCxnSpPr>
            <p:nvPr/>
          </p:nvCxnSpPr>
          <p:spPr>
            <a:xfrm>
              <a:off x="1593198" y="5035938"/>
              <a:ext cx="802813" cy="31846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4"/>
            <p:cNvCxnSpPr>
              <a:stCxn id="15" idx="7"/>
              <a:endCxn id="17" idx="3"/>
            </p:cNvCxnSpPr>
            <p:nvPr/>
          </p:nvCxnSpPr>
          <p:spPr>
            <a:xfrm flipV="1">
              <a:off x="1559344" y="5111504"/>
              <a:ext cx="868908" cy="1727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"/>
            <p:cNvSpPr/>
            <p:nvPr/>
          </p:nvSpPr>
          <p:spPr>
            <a:xfrm>
              <a:off x="3572824" y="5255441"/>
              <a:ext cx="233750" cy="205109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5" name="Oval 6"/>
            <p:cNvSpPr/>
            <p:nvPr/>
          </p:nvSpPr>
          <p:spPr>
            <a:xfrm>
              <a:off x="2911874" y="5255441"/>
              <a:ext cx="233750" cy="205109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26" name="Straight Arrow Connector 7"/>
            <p:cNvCxnSpPr>
              <a:stCxn id="25" idx="6"/>
              <a:endCxn id="24" idx="2"/>
            </p:cNvCxnSpPr>
            <p:nvPr/>
          </p:nvCxnSpPr>
          <p:spPr>
            <a:xfrm flipV="1">
              <a:off x="3145624" y="5357996"/>
              <a:ext cx="427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10"/>
            <p:cNvSpPr/>
            <p:nvPr/>
          </p:nvSpPr>
          <p:spPr>
            <a:xfrm>
              <a:off x="3572824" y="4933384"/>
              <a:ext cx="233750" cy="205109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8" name="Oval 11"/>
            <p:cNvSpPr/>
            <p:nvPr/>
          </p:nvSpPr>
          <p:spPr>
            <a:xfrm>
              <a:off x="2911874" y="4933384"/>
              <a:ext cx="233750" cy="205109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29" name="Straight Arrow Connector 12"/>
            <p:cNvCxnSpPr>
              <a:stCxn id="28" idx="6"/>
              <a:endCxn id="27" idx="2"/>
            </p:cNvCxnSpPr>
            <p:nvPr/>
          </p:nvCxnSpPr>
          <p:spPr>
            <a:xfrm flipV="1">
              <a:off x="3145624" y="5035938"/>
              <a:ext cx="427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13"/>
            <p:cNvCxnSpPr>
              <a:stCxn id="28" idx="5"/>
              <a:endCxn id="24" idx="1"/>
            </p:cNvCxnSpPr>
            <p:nvPr/>
          </p:nvCxnSpPr>
          <p:spPr>
            <a:xfrm>
              <a:off x="3111771" y="5107906"/>
              <a:ext cx="494906" cy="17812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14"/>
            <p:cNvCxnSpPr>
              <a:stCxn id="25" idx="7"/>
              <a:endCxn id="27" idx="3"/>
            </p:cNvCxnSpPr>
            <p:nvPr/>
          </p:nvCxnSpPr>
          <p:spPr>
            <a:xfrm flipV="1">
              <a:off x="3111771" y="5107906"/>
              <a:ext cx="494906" cy="17812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21"/>
            <p:cNvCxnSpPr>
              <a:stCxn id="12" idx="6"/>
            </p:cNvCxnSpPr>
            <p:nvPr/>
          </p:nvCxnSpPr>
          <p:spPr>
            <a:xfrm>
              <a:off x="1596422" y="4740868"/>
              <a:ext cx="91888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21"/>
            <p:cNvCxnSpPr/>
            <p:nvPr/>
          </p:nvCxnSpPr>
          <p:spPr>
            <a:xfrm>
              <a:off x="2445984" y="4710282"/>
              <a:ext cx="499743" cy="2536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ectangle 52"/>
          <p:cNvSpPr/>
          <p:nvPr/>
        </p:nvSpPr>
        <p:spPr>
          <a:xfrm rot="16200000">
            <a:off x="3848100" y="1409700"/>
            <a:ext cx="1828800" cy="3810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>
              <a:defRPr/>
            </a:pPr>
            <a:r>
              <a:rPr lang="en-US" sz="1800" b="1" dirty="0">
                <a:solidFill>
                  <a:schemeClr val="tx1"/>
                </a:solidFill>
                <a:latin typeface="Avenir Next Regular"/>
                <a:cs typeface="Avenir Next Regular"/>
              </a:rPr>
              <a:t>Zeppelin</a:t>
            </a:r>
          </a:p>
        </p:txBody>
      </p:sp>
      <p:sp>
        <p:nvSpPr>
          <p:cNvPr id="57" name="Rectangle 56"/>
          <p:cNvSpPr/>
          <p:nvPr/>
        </p:nvSpPr>
        <p:spPr>
          <a:xfrm rot="16200000" flipH="1">
            <a:off x="1104900" y="4838700"/>
            <a:ext cx="990600" cy="3048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>
              <a:defRPr/>
            </a:pPr>
            <a:r>
              <a:rPr lang="en-US" b="1" dirty="0">
                <a:cs typeface="Avenir Next Regular"/>
              </a:rPr>
              <a:t>DEPLOY</a:t>
            </a:r>
          </a:p>
        </p:txBody>
      </p:sp>
      <p:sp>
        <p:nvSpPr>
          <p:cNvPr id="59" name="Rectangle 58"/>
          <p:cNvSpPr/>
          <p:nvPr/>
        </p:nvSpPr>
        <p:spPr>
          <a:xfrm rot="16200000" flipH="1">
            <a:off x="990600" y="3657600"/>
            <a:ext cx="1219200" cy="3048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>
              <a:defRPr/>
            </a:pPr>
            <a:r>
              <a:rPr lang="en-US" b="1" dirty="0" smtClean="0">
                <a:cs typeface="Avenir Next Regular"/>
              </a:rPr>
              <a:t>SYSTEM</a:t>
            </a:r>
            <a:endParaRPr lang="en-US" b="1" dirty="0">
              <a:cs typeface="Avenir Next Regular"/>
            </a:endParaRPr>
          </a:p>
        </p:txBody>
      </p:sp>
      <p:sp>
        <p:nvSpPr>
          <p:cNvPr id="61" name="Rectangle 60"/>
          <p:cNvSpPr/>
          <p:nvPr/>
        </p:nvSpPr>
        <p:spPr>
          <a:xfrm rot="16200000" flipH="1">
            <a:off x="381000" y="1752600"/>
            <a:ext cx="2438400" cy="3048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>
              <a:defRPr/>
            </a:pPr>
            <a:r>
              <a:rPr lang="en-US" sz="1800" b="1" dirty="0">
                <a:cs typeface="Avenir Next Regular"/>
              </a:rPr>
              <a:t>APIs &amp; LIBRARIES</a:t>
            </a:r>
          </a:p>
        </p:txBody>
      </p:sp>
      <p:sp>
        <p:nvSpPr>
          <p:cNvPr id="63" name="Rectangle 62"/>
          <p:cNvSpPr/>
          <p:nvPr/>
        </p:nvSpPr>
        <p:spPr>
          <a:xfrm rot="16200000" flipH="1">
            <a:off x="990600" y="6019800"/>
            <a:ext cx="1219200" cy="3048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>
              <a:defRPr/>
            </a:pPr>
            <a:r>
              <a:rPr lang="en-US" b="1" dirty="0">
                <a:cs typeface="Avenir Next Regular"/>
              </a:rPr>
              <a:t>STORAGE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828800" y="5562600"/>
            <a:ext cx="1905000" cy="12192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>
              <a:defRPr/>
            </a:pPr>
            <a:r>
              <a:rPr lang="en-US" sz="1800" b="1" dirty="0">
                <a:solidFill>
                  <a:srgbClr val="A12830"/>
                </a:solidFill>
                <a:cs typeface="Avenir Next Regular"/>
              </a:rPr>
              <a:t>Files</a:t>
            </a: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cs typeface="Avenir Next Regular"/>
              </a:rPr>
              <a:t>Local</a:t>
            </a: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cs typeface="Avenir Next Regular"/>
              </a:rPr>
              <a:t>HDFS</a:t>
            </a:r>
          </a:p>
          <a:p>
            <a:pPr algn="ctr">
              <a:defRPr/>
            </a:pPr>
            <a:r>
              <a:rPr lang="en-US" b="1" dirty="0" smtClean="0">
                <a:solidFill>
                  <a:schemeClr val="tx1"/>
                </a:solidFill>
                <a:cs typeface="Avenir Next Regular"/>
              </a:rPr>
              <a:t>S3, Azure Storage</a:t>
            </a:r>
            <a:endParaRPr lang="en-US" b="1" dirty="0">
              <a:solidFill>
                <a:schemeClr val="tx1"/>
              </a:solidFill>
              <a:cs typeface="Avenir Next Regular"/>
            </a:endParaRP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cs typeface="Avenir Next Regular"/>
              </a:rPr>
              <a:t>Tachyon</a:t>
            </a:r>
          </a:p>
        </p:txBody>
      </p:sp>
      <p:sp>
        <p:nvSpPr>
          <p:cNvPr id="65" name="Rectangle 64"/>
          <p:cNvSpPr/>
          <p:nvPr/>
        </p:nvSpPr>
        <p:spPr>
          <a:xfrm>
            <a:off x="3657600" y="5562600"/>
            <a:ext cx="1828800" cy="12192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>
              <a:defRPr/>
            </a:pPr>
            <a:r>
              <a:rPr lang="en-US" sz="1800" b="1" dirty="0">
                <a:solidFill>
                  <a:srgbClr val="A12830"/>
                </a:solidFill>
                <a:cs typeface="Avenir Next Regular"/>
              </a:rPr>
              <a:t>Databases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cs typeface="Avenir Next Regular"/>
              </a:rPr>
              <a:t>MongoDB 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cs typeface="Avenir Next Regular"/>
              </a:rPr>
              <a:t>HBase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cs typeface="Avenir Next Regular"/>
              </a:rPr>
              <a:t>SQL 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  <a:cs typeface="Avenir Next Regular"/>
              </a:rPr>
              <a:t>…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257800" y="5562600"/>
            <a:ext cx="3276600" cy="12192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>
              <a:defRPr/>
            </a:pPr>
            <a:r>
              <a:rPr lang="en-US" sz="1800" b="1" dirty="0">
                <a:solidFill>
                  <a:srgbClr val="A12830"/>
                </a:solidFill>
                <a:cs typeface="Avenir Next Regular"/>
              </a:rPr>
              <a:t>Streams 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cs typeface="Avenir Next Regular"/>
              </a:rPr>
              <a:t>Flume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cs typeface="Avenir Next Regular"/>
              </a:rPr>
              <a:t>Kafka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cs typeface="Avenir Next Regular"/>
              </a:rPr>
              <a:t>RabbitMQ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  <a:cs typeface="Avenir Next Regular"/>
              </a:rPr>
              <a:t>…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828800" y="3200400"/>
            <a:ext cx="3352800" cy="3048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>
              <a:defRPr/>
            </a:pP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cs typeface="Avenir Next Regular"/>
              </a:rPr>
              <a:t>Batch Optimizer 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334000" y="3200400"/>
            <a:ext cx="3200400" cy="3048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>
              <a:defRPr/>
            </a:pP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cs typeface="Avenir Next Regular"/>
              </a:rPr>
              <a:t>Stream Builder </a:t>
            </a:r>
          </a:p>
        </p:txBody>
      </p:sp>
      <p:sp>
        <p:nvSpPr>
          <p:cNvPr id="58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12</a:t>
            </a:fld>
            <a:endParaRPr lang="de-DE" b="1" dirty="0"/>
          </a:p>
        </p:txBody>
      </p:sp>
      <p:sp>
        <p:nvSpPr>
          <p:cNvPr id="60" name="Rectangle 59"/>
          <p:cNvSpPr/>
          <p:nvPr/>
        </p:nvSpPr>
        <p:spPr>
          <a:xfrm rot="16200000">
            <a:off x="5905500" y="1409700"/>
            <a:ext cx="1828800" cy="3810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>
              <a:defRPr/>
            </a:pPr>
            <a:r>
              <a:rPr lang="en-US" sz="1800" b="1" dirty="0" smtClean="0">
                <a:solidFill>
                  <a:schemeClr val="tx1"/>
                </a:solidFill>
                <a:cs typeface="Avenir Next Regular"/>
              </a:rPr>
              <a:t>Stor</a:t>
            </a:r>
            <a:r>
              <a:rPr lang="en-US" sz="1800" b="1" dirty="0">
                <a:solidFill>
                  <a:schemeClr val="tx1"/>
                </a:solidFill>
                <a:cs typeface="Avenir Next Regular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645389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4. What is Flink Execution Engine?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382000" cy="5410199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The core of Flink is a </a:t>
            </a:r>
            <a:r>
              <a:rPr lang="en-US" sz="2400" dirty="0" smtClean="0">
                <a:solidFill>
                  <a:srgbClr val="34FF77"/>
                </a:solidFill>
              </a:rPr>
              <a:t>distributed and scalable streaming dataflow engine</a:t>
            </a:r>
            <a:r>
              <a:rPr lang="en-US" sz="2400" dirty="0"/>
              <a:t> </a:t>
            </a:r>
            <a:r>
              <a:rPr lang="en-US" sz="2400" dirty="0" smtClean="0"/>
              <a:t>with some </a:t>
            </a:r>
            <a:r>
              <a:rPr lang="en-US" sz="2400" dirty="0" smtClean="0">
                <a:solidFill>
                  <a:srgbClr val="34FF77"/>
                </a:solidFill>
              </a:rPr>
              <a:t>unique features</a:t>
            </a:r>
            <a:r>
              <a:rPr lang="en-US" sz="2400" dirty="0" smtClean="0"/>
              <a:t>:</a:t>
            </a:r>
            <a:endParaRPr lang="en-US" sz="2400" dirty="0"/>
          </a:p>
          <a:p>
            <a:pPr marL="800100" lvl="1" indent="-457200">
              <a:buFont typeface="+mj-lt"/>
              <a:buAutoNum type="arabicPeriod"/>
            </a:pPr>
            <a:r>
              <a:rPr lang="en-US" sz="2400" b="1" dirty="0">
                <a:solidFill>
                  <a:srgbClr val="34FF77"/>
                </a:solidFill>
              </a:rPr>
              <a:t>T</a:t>
            </a:r>
            <a:r>
              <a:rPr lang="en-US" sz="2400" b="1" dirty="0" smtClean="0">
                <a:solidFill>
                  <a:srgbClr val="34FF77"/>
                </a:solidFill>
              </a:rPr>
              <a:t>rue </a:t>
            </a:r>
            <a:r>
              <a:rPr lang="en-US" sz="2400" b="1" dirty="0">
                <a:solidFill>
                  <a:srgbClr val="34FF77"/>
                </a:solidFill>
              </a:rPr>
              <a:t>streaming </a:t>
            </a:r>
            <a:r>
              <a:rPr lang="en-US" sz="2400" b="1" dirty="0" smtClean="0"/>
              <a:t>capabilities: Execute everything as streams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400" b="1" dirty="0">
                <a:solidFill>
                  <a:srgbClr val="34FF77"/>
                </a:solidFill>
              </a:rPr>
              <a:t>Native iterative </a:t>
            </a:r>
            <a:r>
              <a:rPr lang="en-US" sz="2400" b="1" dirty="0"/>
              <a:t>execution: Allow some cyclic </a:t>
            </a:r>
            <a:r>
              <a:rPr lang="en-US" sz="2400" b="1" dirty="0" smtClean="0"/>
              <a:t>dataflows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Handling of </a:t>
            </a:r>
            <a:r>
              <a:rPr lang="en-US" sz="2400" b="1" dirty="0" smtClean="0"/>
              <a:t>mutable </a:t>
            </a:r>
            <a:r>
              <a:rPr 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state</a:t>
            </a:r>
            <a:endParaRPr lang="en-US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800100" lvl="1" indent="-457200">
              <a:buFont typeface="+mj-lt"/>
              <a:buAutoNum type="arabicPeriod"/>
            </a:pPr>
            <a:r>
              <a:rPr lang="en-US" sz="2400" b="1" dirty="0" smtClean="0">
                <a:solidFill>
                  <a:srgbClr val="34FF77"/>
                </a:solidFill>
              </a:rPr>
              <a:t>Custom </a:t>
            </a:r>
            <a:r>
              <a:rPr lang="en-US" sz="2400" b="1" dirty="0">
                <a:solidFill>
                  <a:srgbClr val="34FF77"/>
                </a:solidFill>
              </a:rPr>
              <a:t>memory </a:t>
            </a:r>
            <a:r>
              <a:rPr lang="en-US" sz="2400" b="1" dirty="0" smtClean="0">
                <a:solidFill>
                  <a:srgbClr val="34FF77"/>
                </a:solidFill>
              </a:rPr>
              <a:t>manager: </a:t>
            </a:r>
            <a:r>
              <a:rPr lang="en-US" sz="2400" b="1" dirty="0" smtClean="0"/>
              <a:t>Operate on managed memory</a:t>
            </a:r>
            <a:endParaRPr lang="en-US" sz="2400" b="1" dirty="0"/>
          </a:p>
          <a:p>
            <a:pPr marL="800100" lvl="1" indent="-457200">
              <a:buFont typeface="+mj-lt"/>
              <a:buAutoNum type="arabicPeriod"/>
            </a:pPr>
            <a:r>
              <a:rPr lang="en-US" sz="2400" b="1" dirty="0" smtClean="0">
                <a:solidFill>
                  <a:srgbClr val="34FF77"/>
                </a:solidFill>
              </a:rPr>
              <a:t>Cost-Based Optimizer: </a:t>
            </a:r>
            <a:r>
              <a:rPr lang="en-US" sz="2400" b="1" dirty="0" smtClean="0"/>
              <a:t>for both batch and stream processing</a:t>
            </a:r>
          </a:p>
          <a:p>
            <a:endParaRPr lang="en-US" sz="2000" dirty="0" smtClean="0"/>
          </a:p>
          <a:p>
            <a:pPr lvl="1"/>
            <a:endParaRPr lang="en-US" sz="2000" b="1" dirty="0" smtClean="0">
              <a:solidFill>
                <a:srgbClr val="34FF77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13</a:t>
            </a:fld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199062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34400" cy="15240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ym typeface="Wingdings" panose="05000000000000000000" pitchFamily="2" charset="2"/>
              </a:rPr>
              <a:t>The </a:t>
            </a:r>
            <a:r>
              <a:rPr lang="en-US" sz="2800" b="1" dirty="0" smtClean="0">
                <a:solidFill>
                  <a:srgbClr val="34FF77"/>
                </a:solidFill>
                <a:sym typeface="Wingdings" panose="05000000000000000000" pitchFamily="2" charset="2"/>
              </a:rPr>
              <a:t>only hybrid </a:t>
            </a:r>
            <a:r>
              <a:rPr lang="en-US" sz="2800" b="1" dirty="0" smtClean="0">
                <a:sym typeface="Wingdings" panose="05000000000000000000" pitchFamily="2" charset="2"/>
              </a:rPr>
              <a:t>(Real-Time Streaming + Batch) open source distributed data processing </a:t>
            </a:r>
            <a:r>
              <a:rPr lang="en-US" sz="2800" b="1" dirty="0" smtClean="0">
                <a:solidFill>
                  <a:srgbClr val="34FF77"/>
                </a:solidFill>
                <a:sym typeface="Wingdings" panose="05000000000000000000" pitchFamily="2" charset="2"/>
              </a:rPr>
              <a:t>engine</a:t>
            </a:r>
            <a:r>
              <a:rPr lang="en-US" sz="2800" b="1" dirty="0" smtClean="0">
                <a:sym typeface="Wingdings" panose="05000000000000000000" pitchFamily="2" charset="2"/>
              </a:rPr>
              <a:t> </a:t>
            </a:r>
            <a:r>
              <a:rPr lang="en-US" sz="2800" b="1" dirty="0" smtClean="0">
                <a:solidFill>
                  <a:srgbClr val="34FF77"/>
                </a:solidFill>
                <a:sym typeface="Wingdings" panose="05000000000000000000" pitchFamily="2" charset="2"/>
              </a:rPr>
              <a:t>natively</a:t>
            </a:r>
            <a:r>
              <a:rPr lang="en-US" sz="2800" b="1" dirty="0" smtClean="0">
                <a:sym typeface="Wingdings" panose="05000000000000000000" pitchFamily="2" charset="2"/>
              </a:rPr>
              <a:t> </a:t>
            </a:r>
            <a:r>
              <a:rPr lang="en-US" sz="2800" dirty="0" smtClean="0"/>
              <a:t>supporting </a:t>
            </a:r>
            <a:r>
              <a:rPr lang="en-US" sz="2800" dirty="0">
                <a:solidFill>
                  <a:srgbClr val="34FF77"/>
                </a:solidFill>
              </a:rPr>
              <a:t>many use </a:t>
            </a:r>
            <a:r>
              <a:rPr lang="en-US" sz="2800" dirty="0" smtClean="0">
                <a:solidFill>
                  <a:srgbClr val="34FF77"/>
                </a:solidFill>
              </a:rPr>
              <a:t>cases: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04800" y="34290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dirty="0" smtClean="0">
                <a:solidFill>
                  <a:srgbClr val="34FF77"/>
                </a:solidFill>
                <a:latin typeface="+mn-lt"/>
                <a:cs typeface="Avenir Next Regular"/>
              </a:rPr>
              <a:t>Real-Time stream  </a:t>
            </a:r>
            <a:r>
              <a:rPr lang="en-US" sz="1800" b="1" dirty="0" smtClean="0">
                <a:latin typeface="+mn-lt"/>
                <a:cs typeface="Avenir Next Regular"/>
              </a:rPr>
              <a:t>processing</a:t>
            </a:r>
            <a:endParaRPr lang="en-US" sz="1800" b="1" dirty="0">
              <a:latin typeface="+mn-lt"/>
              <a:cs typeface="Avenir Next Regular"/>
            </a:endParaRPr>
          </a:p>
        </p:txBody>
      </p:sp>
      <p:sp>
        <p:nvSpPr>
          <p:cNvPr id="16" name="TextBox 15"/>
          <p:cNvSpPr txBox="1"/>
          <p:nvPr/>
        </p:nvSpPr>
        <p:spPr>
          <a:xfrm rot="10800000" flipV="1">
            <a:off x="5791200" y="350966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34FF77"/>
                </a:solidFill>
                <a:latin typeface="Avenir Next Regular"/>
                <a:cs typeface="Avenir Next Regular"/>
              </a:rPr>
              <a:t>Machine Learning </a:t>
            </a:r>
            <a:r>
              <a:rPr lang="en-US" sz="1800" b="1" dirty="0" smtClean="0">
                <a:latin typeface="Avenir Next Regular"/>
                <a:cs typeface="Avenir Next Regular"/>
              </a:rPr>
              <a:t>at scale</a:t>
            </a:r>
            <a:endParaRPr lang="en-US" sz="1800" b="1" dirty="0">
              <a:latin typeface="Avenir Next Regular"/>
              <a:cs typeface="Avenir Next Regular"/>
            </a:endParaRPr>
          </a:p>
        </p:txBody>
      </p:sp>
      <p:sp>
        <p:nvSpPr>
          <p:cNvPr id="17" name="TextBox 22"/>
          <p:cNvSpPr txBox="1"/>
          <p:nvPr/>
        </p:nvSpPr>
        <p:spPr>
          <a:xfrm>
            <a:off x="6934200" y="573974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34FF77"/>
                </a:solidFill>
                <a:latin typeface="+mn-lt"/>
                <a:cs typeface="Avenir Next Regular"/>
              </a:rPr>
              <a:t>Graph</a:t>
            </a:r>
            <a:r>
              <a:rPr lang="en-US" sz="1800" b="1" dirty="0" smtClean="0">
                <a:latin typeface="+mn-lt"/>
                <a:cs typeface="Avenir Next Regular"/>
              </a:rPr>
              <a:t> Analysis</a:t>
            </a:r>
            <a:endParaRPr lang="en-US" sz="1800" b="1" dirty="0">
              <a:latin typeface="+mn-lt"/>
              <a:cs typeface="Avenir Next Regular"/>
            </a:endParaRPr>
          </a:p>
        </p:txBody>
      </p:sp>
      <p:pic>
        <p:nvPicPr>
          <p:cNvPr id="18" name="Picture 2" descr="https://raw.githubusercontent.com/apache/flink/8db66cefc0810f8621e2042dbf073768db591284/docs/img/gelly-example-grap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886200"/>
            <a:ext cx="25908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Data-driven windowing semantic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1981200"/>
            <a:ext cx="3276600" cy="140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flink_squirrel_100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676400"/>
            <a:ext cx="1447800" cy="2133600"/>
          </a:xfrm>
          <a:prstGeom prst="rect">
            <a:avLst/>
          </a:prstGeom>
        </p:spPr>
      </p:pic>
      <p:pic>
        <p:nvPicPr>
          <p:cNvPr id="22" name="Grafik 8"/>
          <p:cNvPicPr>
            <a:picLocks noChangeAspect="1"/>
          </p:cNvPicPr>
          <p:nvPr/>
        </p:nvPicPr>
        <p:blipFill rotWithShape="1">
          <a:blip r:embed="rId6"/>
          <a:srcRect l="2030" t="24916" r="7823" b="20703"/>
          <a:stretch/>
        </p:blipFill>
        <p:spPr>
          <a:xfrm>
            <a:off x="5562600" y="1752600"/>
            <a:ext cx="3276600" cy="1600200"/>
          </a:xfrm>
          <a:prstGeom prst="rect">
            <a:avLst/>
          </a:prstGeom>
        </p:spPr>
      </p:pic>
      <p:pic>
        <p:nvPicPr>
          <p:cNvPr id="23" name="Grafik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962400"/>
            <a:ext cx="2895601" cy="1676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5775158"/>
            <a:ext cx="2666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34FF77"/>
                </a:solidFill>
                <a:latin typeface="+mn-lt"/>
              </a:rPr>
              <a:t>Batch </a:t>
            </a:r>
            <a:r>
              <a:rPr lang="en-US" sz="1800" b="1" dirty="0" smtClean="0">
                <a:latin typeface="+mn-lt"/>
              </a:rPr>
              <a:t>Processing</a:t>
            </a:r>
            <a:endParaRPr lang="en-US" sz="1800" b="1" dirty="0">
              <a:latin typeface="+mn-lt"/>
            </a:endParaRPr>
          </a:p>
        </p:txBody>
      </p:sp>
      <p:pic>
        <p:nvPicPr>
          <p:cNvPr id="28" name="Picture 2" descr="http://flink.apache.org/img/flink-stack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7" t="47287" b="17298"/>
          <a:stretch/>
        </p:blipFill>
        <p:spPr bwMode="auto">
          <a:xfrm>
            <a:off x="3581400" y="4114800"/>
            <a:ext cx="29718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sp>
        <p:nvSpPr>
          <p:cNvPr id="13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14</a:t>
            </a:fld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443216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5. </a:t>
            </a:r>
            <a:r>
              <a:rPr lang="en-US" sz="3200" dirty="0"/>
              <a:t>Flink APIs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799"/>
            <a:ext cx="8153400" cy="495617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5.1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DataSet API </a:t>
            </a:r>
            <a:r>
              <a:rPr lang="en-US" sz="2800" dirty="0" smtClean="0"/>
              <a:t>for </a:t>
            </a:r>
            <a:r>
              <a:rPr lang="en-US" sz="2800" dirty="0">
                <a:solidFill>
                  <a:srgbClr val="34FF77"/>
                </a:solidFill>
              </a:rPr>
              <a:t>static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34FF77"/>
                </a:solidFill>
              </a:rPr>
              <a:t>data</a:t>
            </a:r>
            <a:r>
              <a:rPr lang="en-US" sz="2800" dirty="0"/>
              <a:t>  </a:t>
            </a:r>
            <a:r>
              <a:rPr lang="en-US" sz="2800" dirty="0" smtClean="0"/>
              <a:t>- Java</a:t>
            </a:r>
            <a:r>
              <a:rPr lang="en-US" sz="2800" dirty="0"/>
              <a:t>, Scala, and </a:t>
            </a:r>
            <a:r>
              <a:rPr lang="en-US" sz="2800" dirty="0" smtClean="0"/>
              <a:t>Python</a:t>
            </a:r>
          </a:p>
          <a:p>
            <a:pPr marL="0" indent="0">
              <a:buNone/>
            </a:pPr>
            <a:r>
              <a:rPr lang="en-US" sz="2800" dirty="0" smtClean="0"/>
              <a:t>5.2 </a:t>
            </a:r>
            <a:r>
              <a:rPr lang="en-US" sz="2800" dirty="0" smtClean="0">
                <a:solidFill>
                  <a:srgbClr val="34FF77"/>
                </a:solidFill>
              </a:rPr>
              <a:t>DataStream API </a:t>
            </a:r>
            <a:r>
              <a:rPr lang="en-US" sz="2800" dirty="0" smtClean="0"/>
              <a:t>for </a:t>
            </a:r>
            <a:r>
              <a:rPr lang="en-US" sz="2800" dirty="0">
                <a:solidFill>
                  <a:srgbClr val="34FF77"/>
                </a:solidFill>
              </a:rPr>
              <a:t>unbounded </a:t>
            </a:r>
            <a:r>
              <a:rPr lang="en-US" sz="2800" dirty="0" smtClean="0">
                <a:solidFill>
                  <a:srgbClr val="34FF77"/>
                </a:solidFill>
              </a:rPr>
              <a:t>real-time streams</a:t>
            </a:r>
            <a:r>
              <a:rPr lang="en-US" sz="2800" dirty="0" smtClean="0"/>
              <a:t> - Java </a:t>
            </a:r>
            <a:r>
              <a:rPr lang="en-US" sz="2800" dirty="0"/>
              <a:t>and </a:t>
            </a:r>
            <a:r>
              <a:rPr lang="en-US" sz="2800" dirty="0" smtClean="0"/>
              <a:t>Scala</a:t>
            </a:r>
          </a:p>
          <a:p>
            <a:pPr marL="0" indent="0">
              <a:buNone/>
            </a:pPr>
            <a:r>
              <a:rPr lang="en-US" sz="2800" dirty="0" smtClean="0"/>
              <a:t>5.3 </a:t>
            </a:r>
            <a:r>
              <a:rPr lang="en-US" sz="2800" dirty="0" smtClean="0">
                <a:solidFill>
                  <a:srgbClr val="34FF77"/>
                </a:solidFill>
              </a:rPr>
              <a:t>Table API </a:t>
            </a:r>
            <a:r>
              <a:rPr lang="en-US" sz="2800" dirty="0" smtClean="0">
                <a:solidFill>
                  <a:srgbClr val="FFFFFF"/>
                </a:solidFill>
              </a:rPr>
              <a:t>for</a:t>
            </a:r>
            <a:r>
              <a:rPr lang="en-US" sz="2800" dirty="0" smtClean="0">
                <a:solidFill>
                  <a:srgbClr val="34FF77"/>
                </a:solidFill>
              </a:rPr>
              <a:t> relational queries </a:t>
            </a:r>
            <a:r>
              <a:rPr lang="en-US" sz="2800" dirty="0" smtClean="0">
                <a:solidFill>
                  <a:schemeClr val="tx2"/>
                </a:solidFill>
              </a:rPr>
              <a:t>- </a:t>
            </a:r>
            <a:r>
              <a:rPr lang="en-US" sz="2800" dirty="0" smtClean="0"/>
              <a:t>Scala and Java</a:t>
            </a:r>
            <a:endParaRPr lang="en-US" sz="2800" dirty="0"/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15</a:t>
            </a:fld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09792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5.1  DataSet API – Batch processing</a:t>
            </a:r>
            <a:endParaRPr lang="en-US" sz="2800" i="1" dirty="0"/>
          </a:p>
        </p:txBody>
      </p:sp>
      <p:sp>
        <p:nvSpPr>
          <p:cNvPr id="6" name="Rectangle 4"/>
          <p:cNvSpPr/>
          <p:nvPr/>
        </p:nvSpPr>
        <p:spPr>
          <a:xfrm>
            <a:off x="381001" y="838200"/>
            <a:ext cx="842611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 class </a:t>
            </a:r>
            <a:r>
              <a:rPr lang="en-US" sz="1800" b="1" dirty="0">
                <a:solidFill>
                  <a:srgbClr val="00AB3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en-US" sz="1800" dirty="0">
                <a:solidFill>
                  <a:srgbClr val="00AB3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FF5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String, </a:t>
            </a:r>
            <a:r>
              <a:rPr lang="en-US" sz="1800" b="1" dirty="0">
                <a:solidFill>
                  <a:srgbClr val="FF5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frequency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Int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5"/>
          <p:cNvSpPr/>
          <p:nvPr/>
        </p:nvSpPr>
        <p:spPr>
          <a:xfrm>
            <a:off x="609600" y="4263349"/>
            <a:ext cx="8534400" cy="25545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env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StreamExecutionEnvironment.getExecutionEnvironment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 lines: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DataStream[String]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env.fromSocketStream(...)</a:t>
            </a:r>
          </a:p>
          <a:p>
            <a:pPr algn="l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lines.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{line =&gt; line.split(" ")</a:t>
            </a:r>
          </a:p>
          <a:p>
            <a:pPr algn="l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.map(word =&gt; </a:t>
            </a:r>
            <a:r>
              <a:rPr lang="en-US" sz="1800" b="1" dirty="0" smtClean="0">
                <a:solidFill>
                  <a:srgbClr val="00AB3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(word,1))}  </a:t>
            </a:r>
          </a:p>
          <a:p>
            <a:pPr algn="l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r>
              <a:rPr lang="en-US" sz="18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(Time.of(5,SECONDS)).</a:t>
            </a:r>
            <a:r>
              <a:rPr lang="en-US" sz="18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every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(Time.of(1,SECONDS))</a:t>
            </a:r>
          </a:p>
          <a:p>
            <a:pPr algn="l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r>
              <a:rPr lang="en-US" sz="18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smtClean="0">
                <a:solidFill>
                  <a:srgbClr val="FF5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"word"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18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smtClean="0">
                <a:solidFill>
                  <a:srgbClr val="FF5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"frequency"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r>
              <a:rPr lang="en-US" sz="18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env.</a:t>
            </a:r>
            <a:r>
              <a:rPr lang="en-US" sz="1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execute()</a:t>
            </a:r>
          </a:p>
          <a:p>
            <a:pPr algn="l"/>
            <a:endParaRPr 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6"/>
          <p:cNvSpPr/>
          <p:nvPr/>
        </p:nvSpPr>
        <p:spPr>
          <a:xfrm>
            <a:off x="457200" y="1828800"/>
            <a:ext cx="834991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 env = ExecutionEnvironment.getExecutionEnvironment()</a:t>
            </a:r>
          </a:p>
          <a:p>
            <a:pPr algn="l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 lines: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DataSet[String]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env.readTextFile(...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lines.</a:t>
            </a:r>
            <a:r>
              <a:rPr lang="en-US" sz="18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{line =&gt; line.split("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algn="l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.map(word =&gt; </a:t>
            </a:r>
            <a:r>
              <a:rPr lang="en-US" sz="1800" b="1" dirty="0" smtClean="0">
                <a:solidFill>
                  <a:srgbClr val="00AB3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(word,1))}  </a:t>
            </a:r>
          </a:p>
          <a:p>
            <a:pPr algn="l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FF5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"word"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FF5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1" dirty="0" smtClean="0">
                <a:solidFill>
                  <a:srgbClr val="FF5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frequency</a:t>
            </a:r>
            <a:r>
              <a:rPr lang="en-US" sz="1800" b="1" dirty="0">
                <a:solidFill>
                  <a:srgbClr val="FF5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sz="1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8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env.</a:t>
            </a:r>
            <a:r>
              <a:rPr lang="en-US" sz="18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execute()</a:t>
            </a:r>
            <a:endParaRPr lang="en-US" sz="18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7"/>
          <p:cNvSpPr txBox="1"/>
          <p:nvPr/>
        </p:nvSpPr>
        <p:spPr>
          <a:xfrm>
            <a:off x="457200" y="1371600"/>
            <a:ext cx="487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2000" b="1" dirty="0" smtClean="0"/>
              <a:t>  DataSet API (batch):  WordCount</a:t>
            </a:r>
            <a:endParaRPr lang="en-US" sz="2000" b="1" dirty="0"/>
          </a:p>
        </p:txBody>
      </p:sp>
      <p:sp>
        <p:nvSpPr>
          <p:cNvPr id="12" name="TextBox 8"/>
          <p:cNvSpPr txBox="1"/>
          <p:nvPr/>
        </p:nvSpPr>
        <p:spPr>
          <a:xfrm>
            <a:off x="457200" y="3886200"/>
            <a:ext cx="685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2000" b="1" dirty="0" smtClean="0"/>
              <a:t>DataStream API (streaming): Window WordCount</a:t>
            </a:r>
            <a:endParaRPr lang="en-US" sz="2000" b="1" dirty="0"/>
          </a:p>
        </p:txBody>
      </p:sp>
      <p:sp>
        <p:nvSpPr>
          <p:cNvPr id="13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16</a:t>
            </a:fld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968704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9410"/>
            <a:ext cx="8839200" cy="1037389"/>
          </a:xfrm>
        </p:spPr>
        <p:txBody>
          <a:bodyPr/>
          <a:lstStyle/>
          <a:p>
            <a:r>
              <a:rPr lang="en-US" sz="3200" dirty="0" smtClean="0"/>
              <a:t>5.2  </a:t>
            </a:r>
            <a:r>
              <a:rPr lang="en-US" sz="3200" dirty="0"/>
              <a:t>DataStream API – Real-Time Streaming </a:t>
            </a:r>
            <a:r>
              <a:rPr lang="en-US" sz="3200" dirty="0" smtClean="0"/>
              <a:t>Analytics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5410200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sz="2400" dirty="0" smtClean="0">
                <a:solidFill>
                  <a:srgbClr val="34FF77"/>
                </a:solidFill>
              </a:rPr>
              <a:t> </a:t>
            </a:r>
            <a:r>
              <a:rPr lang="en-US" sz="2400" dirty="0"/>
              <a:t>Still in </a:t>
            </a:r>
            <a:r>
              <a:rPr lang="en-US" sz="2400" dirty="0">
                <a:solidFill>
                  <a:srgbClr val="34FF77"/>
                </a:solidFill>
              </a:rPr>
              <a:t>Beta</a:t>
            </a:r>
            <a:r>
              <a:rPr lang="en-US" sz="2400" dirty="0"/>
              <a:t> as of June 24</a:t>
            </a:r>
            <a:r>
              <a:rPr lang="en-US" sz="2400" baseline="30000" dirty="0"/>
              <a:t>th</a:t>
            </a:r>
            <a:r>
              <a:rPr lang="en-US" sz="2400" dirty="0"/>
              <a:t>  2015 ( Flink 0.9 release</a:t>
            </a:r>
            <a:r>
              <a:rPr lang="en-US" sz="2400" dirty="0" smtClean="0"/>
              <a:t>)</a:t>
            </a:r>
          </a:p>
          <a:p>
            <a:pPr>
              <a:buFont typeface="Wingdings" charset="2"/>
              <a:buChar char="Ø"/>
            </a:pPr>
            <a:r>
              <a:rPr lang="en-US" sz="2400" dirty="0">
                <a:solidFill>
                  <a:srgbClr val="34FF77"/>
                </a:solidFill>
              </a:rPr>
              <a:t>Flink Streaming </a:t>
            </a:r>
            <a:r>
              <a:rPr lang="en-US" sz="2400" dirty="0"/>
              <a:t>provides </a:t>
            </a:r>
            <a:r>
              <a:rPr lang="en-US" sz="2400" dirty="0">
                <a:solidFill>
                  <a:srgbClr val="34FF77"/>
                </a:solidFill>
              </a:rPr>
              <a:t>high-throughput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34FF77"/>
                </a:solidFill>
              </a:rPr>
              <a:t>low-latency stateful</a:t>
            </a:r>
            <a:r>
              <a:rPr lang="en-US" sz="2400" dirty="0"/>
              <a:t> stream processing system with </a:t>
            </a:r>
            <a:r>
              <a:rPr lang="en-US" sz="2400" dirty="0">
                <a:solidFill>
                  <a:srgbClr val="34FF77"/>
                </a:solidFill>
              </a:rPr>
              <a:t>rich windowing semantics</a:t>
            </a:r>
            <a:r>
              <a:rPr lang="en-US" sz="2400" dirty="0"/>
              <a:t>. </a:t>
            </a:r>
            <a:endParaRPr lang="en-US" sz="2400" dirty="0" smtClean="0"/>
          </a:p>
          <a:p>
            <a:pPr>
              <a:buFont typeface="Wingdings" charset="2"/>
              <a:buChar char="Ø"/>
            </a:pPr>
            <a:r>
              <a:rPr lang="en-US" sz="2400" dirty="0"/>
              <a:t> Flink Streaming provides </a:t>
            </a:r>
            <a:r>
              <a:rPr lang="en-US" sz="2400" dirty="0">
                <a:solidFill>
                  <a:srgbClr val="34FF77"/>
                </a:solidFill>
              </a:rPr>
              <a:t>native support for iterative stream processing</a:t>
            </a:r>
            <a:r>
              <a:rPr lang="en-US" sz="2400" dirty="0"/>
              <a:t>. </a:t>
            </a:r>
            <a:endParaRPr lang="en-US" sz="2400" dirty="0" smtClean="0"/>
          </a:p>
          <a:p>
            <a:pPr>
              <a:buFont typeface="Wingdings" charset="2"/>
              <a:buChar char="Ø"/>
            </a:pPr>
            <a:r>
              <a:rPr lang="en-US" sz="2400" dirty="0">
                <a:solidFill>
                  <a:srgbClr val="34FF77"/>
                </a:solidFill>
              </a:rPr>
              <a:t>Data streams </a:t>
            </a:r>
            <a:r>
              <a:rPr lang="en-US" sz="2400" dirty="0"/>
              <a:t>can be transformed and modified using high-level functions similar to the ones provided by the batch processing API. </a:t>
            </a:r>
            <a:endParaRPr lang="en-US" sz="2400" dirty="0" smtClean="0"/>
          </a:p>
          <a:p>
            <a:pPr>
              <a:buFont typeface="Wingdings" charset="2"/>
              <a:buChar char="Ø"/>
            </a:pPr>
            <a:r>
              <a:rPr lang="en-US" sz="2400" dirty="0" smtClean="0"/>
              <a:t>It </a:t>
            </a:r>
            <a:r>
              <a:rPr lang="en-US" sz="2400" dirty="0"/>
              <a:t>has built-in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connectors</a:t>
            </a:r>
            <a:r>
              <a:rPr lang="en-US" sz="2400" dirty="0"/>
              <a:t> to many data sources like Flume, Kafka, Twitter, RabbitMQ, etc</a:t>
            </a:r>
            <a:endParaRPr lang="en-US" sz="2400" dirty="0" smtClean="0">
              <a:solidFill>
                <a:srgbClr val="34FF77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 </a:t>
            </a:r>
            <a:endParaRPr lang="en-US" sz="2000" dirty="0" smtClean="0">
              <a:hlinkClick r:id="rId3"/>
            </a:endParaRPr>
          </a:p>
          <a:p>
            <a:endParaRPr lang="en-US" dirty="0">
              <a:hlinkClick r:id="rId3"/>
            </a:endParaRPr>
          </a:p>
          <a:p>
            <a:endParaRPr lang="en-US" dirty="0" smtClean="0">
              <a:hlinkClick r:id="rId3"/>
            </a:endParaRPr>
          </a:p>
          <a:p>
            <a:endParaRPr lang="en-US" dirty="0">
              <a:hlinkClick r:id="rId3"/>
            </a:endParaRPr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17</a:t>
            </a:fld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043593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34400" cy="990600"/>
          </a:xfrm>
        </p:spPr>
        <p:txBody>
          <a:bodyPr/>
          <a:lstStyle/>
          <a:p>
            <a:r>
              <a:rPr lang="en-US" sz="3200" dirty="0" smtClean="0"/>
              <a:t>5.2  </a:t>
            </a:r>
            <a:r>
              <a:rPr lang="en-US" sz="3200" dirty="0"/>
              <a:t>DataStream API – Real-Time Streaming Analytics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5638800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sz="2400" dirty="0" smtClean="0"/>
              <a:t>Flink </a:t>
            </a:r>
            <a:r>
              <a:rPr lang="en-US" sz="2400" dirty="0"/>
              <a:t>being based on a</a:t>
            </a:r>
            <a:r>
              <a:rPr lang="en-US" sz="2400" dirty="0">
                <a:solidFill>
                  <a:srgbClr val="34FF77"/>
                </a:solidFill>
              </a:rPr>
              <a:t> pipelined </a:t>
            </a:r>
            <a:r>
              <a:rPr lang="en-US" sz="2400" dirty="0" smtClean="0">
                <a:solidFill>
                  <a:srgbClr val="34FF77"/>
                </a:solidFill>
              </a:rPr>
              <a:t>(streaming) execution </a:t>
            </a:r>
            <a:r>
              <a:rPr lang="en-US" sz="2400" dirty="0">
                <a:solidFill>
                  <a:srgbClr val="34FF77"/>
                </a:solidFill>
              </a:rPr>
              <a:t>engine </a:t>
            </a:r>
            <a:r>
              <a:rPr lang="en-US" sz="2400" dirty="0"/>
              <a:t>akin to parallel database systems </a:t>
            </a:r>
            <a:r>
              <a:rPr lang="en-US" sz="2400" dirty="0" smtClean="0"/>
              <a:t>allows to:</a:t>
            </a:r>
            <a:endParaRPr lang="en-US" sz="2400" dirty="0"/>
          </a:p>
          <a:p>
            <a:pPr lvl="1">
              <a:buFont typeface="Arial"/>
              <a:buChar char="•"/>
            </a:pPr>
            <a:r>
              <a:rPr lang="en-US" sz="2400" b="1" dirty="0" smtClean="0"/>
              <a:t>implement true streaming &amp; batch</a:t>
            </a:r>
          </a:p>
          <a:p>
            <a:pPr lvl="1">
              <a:buFont typeface="Arial"/>
              <a:buChar char="•"/>
            </a:pPr>
            <a:r>
              <a:rPr lang="en-US" sz="2400" b="1" dirty="0" smtClean="0"/>
              <a:t>integrate </a:t>
            </a:r>
            <a:r>
              <a:rPr lang="en-US" sz="2400" b="1" dirty="0">
                <a:solidFill>
                  <a:srgbClr val="34FF77"/>
                </a:solidFill>
              </a:rPr>
              <a:t>streaming</a:t>
            </a:r>
            <a:r>
              <a:rPr lang="en-US" sz="2400" b="1" dirty="0"/>
              <a:t> operations with </a:t>
            </a:r>
            <a:r>
              <a:rPr lang="en-US" sz="2400" b="1" dirty="0">
                <a:solidFill>
                  <a:srgbClr val="34FF77"/>
                </a:solidFill>
              </a:rPr>
              <a:t>rich windowing semantics</a:t>
            </a:r>
            <a:r>
              <a:rPr lang="en-US" sz="2400" b="1" dirty="0"/>
              <a:t> seamlessly</a:t>
            </a:r>
          </a:p>
          <a:p>
            <a:pPr lvl="1">
              <a:buFont typeface="Arial"/>
              <a:buChar char="•"/>
            </a:pPr>
            <a:r>
              <a:rPr lang="en-US" sz="2400" b="1" dirty="0"/>
              <a:t>process streaming operations in a pipelined way with </a:t>
            </a:r>
            <a:r>
              <a:rPr lang="en-US" sz="2400" b="1" dirty="0">
                <a:solidFill>
                  <a:srgbClr val="34FF77"/>
                </a:solidFill>
              </a:rPr>
              <a:t>lower latency</a:t>
            </a:r>
            <a:r>
              <a:rPr lang="en-US" sz="2400" b="1" dirty="0"/>
              <a:t> than</a:t>
            </a:r>
            <a:r>
              <a:rPr lang="en-US" sz="2400" b="1" dirty="0">
                <a:solidFill>
                  <a:srgbClr val="34FF77"/>
                </a:solidFill>
              </a:rPr>
              <a:t> </a:t>
            </a:r>
            <a:r>
              <a:rPr lang="en-US" sz="2400" b="1" dirty="0" smtClean="0">
                <a:solidFill>
                  <a:srgbClr val="34FF77"/>
                </a:solidFill>
              </a:rPr>
              <a:t>micro-batch </a:t>
            </a:r>
            <a:r>
              <a:rPr lang="en-US" sz="2400" b="1" dirty="0">
                <a:solidFill>
                  <a:srgbClr val="34FF77"/>
                </a:solidFill>
              </a:rPr>
              <a:t>architectures </a:t>
            </a:r>
            <a:r>
              <a:rPr lang="en-US" sz="2400" b="1" dirty="0"/>
              <a:t>and </a:t>
            </a:r>
            <a:r>
              <a:rPr lang="en-US" sz="2400" b="1" dirty="0">
                <a:solidFill>
                  <a:srgbClr val="34FF77"/>
                </a:solidFill>
              </a:rPr>
              <a:t>without </a:t>
            </a:r>
            <a:r>
              <a:rPr lang="en-US" sz="2400" b="1" dirty="0">
                <a:solidFill>
                  <a:srgbClr val="FFFFFF"/>
                </a:solidFill>
              </a:rPr>
              <a:t>the</a:t>
            </a:r>
            <a:r>
              <a:rPr lang="en-US" sz="2400" b="1" dirty="0">
                <a:solidFill>
                  <a:srgbClr val="34FF77"/>
                </a:solidFill>
              </a:rPr>
              <a:t> complexity </a:t>
            </a:r>
            <a:r>
              <a:rPr lang="en-US" sz="2400" b="1" dirty="0">
                <a:solidFill>
                  <a:schemeClr val="tx2"/>
                </a:solidFill>
              </a:rPr>
              <a:t>of</a:t>
            </a:r>
            <a:r>
              <a:rPr lang="en-US" sz="2400" b="1" dirty="0">
                <a:solidFill>
                  <a:srgbClr val="34FF77"/>
                </a:solidFill>
              </a:rPr>
              <a:t> lambda architectures</a:t>
            </a:r>
            <a:r>
              <a:rPr lang="en-US" sz="2400" b="1" dirty="0" smtClean="0"/>
              <a:t>.</a:t>
            </a:r>
            <a:endParaRPr lang="en-US" sz="2400" dirty="0" smtClean="0"/>
          </a:p>
          <a:p>
            <a:pPr>
              <a:buFont typeface="Wingdings" charset="2"/>
              <a:buChar char="Ø"/>
            </a:pPr>
            <a:r>
              <a:rPr lang="en-US" sz="2400" dirty="0" smtClean="0"/>
              <a:t>Apache Flink and the case for stream processing</a:t>
            </a:r>
          </a:p>
          <a:p>
            <a:pPr marL="0" indent="0">
              <a:buNone/>
            </a:pPr>
            <a:r>
              <a:rPr lang="en-US" sz="1400" dirty="0">
                <a:hlinkClick r:id="rId2"/>
              </a:rPr>
              <a:t>http://www.kdnuggets.com/2015/08/apache-flink-stream-processing.html</a:t>
            </a:r>
            <a:endParaRPr lang="en-US" sz="1400" dirty="0"/>
          </a:p>
          <a:p>
            <a:pPr>
              <a:buFont typeface="Wingdings" charset="2"/>
              <a:buChar char="Ø"/>
            </a:pPr>
            <a:r>
              <a:rPr lang="en-US" sz="2400" dirty="0" smtClean="0"/>
              <a:t>Flink Streaming web resources at </a:t>
            </a:r>
            <a:r>
              <a:rPr lang="en-US" sz="2400" dirty="0"/>
              <a:t>the </a:t>
            </a:r>
            <a:r>
              <a:rPr lang="en-US" sz="2400" dirty="0" smtClean="0">
                <a:solidFill>
                  <a:srgbClr val="34FF77"/>
                </a:solidFill>
              </a:rPr>
              <a:t>Flink Knowledge Base  </a:t>
            </a:r>
            <a:r>
              <a:rPr lang="en-US" sz="1400" dirty="0" smtClean="0">
                <a:hlinkClick r:id="rId3"/>
              </a:rPr>
              <a:t>http</a:t>
            </a:r>
            <a:r>
              <a:rPr lang="en-US" sz="1400" dirty="0">
                <a:hlinkClick r:id="rId3"/>
              </a:rPr>
              <a:t>://sparkbigdata.com/component/tags/tag/49-flink-</a:t>
            </a:r>
            <a:r>
              <a:rPr lang="en-US" sz="1400" dirty="0" smtClean="0">
                <a:hlinkClick r:id="rId3"/>
              </a:rPr>
              <a:t>streaming</a:t>
            </a:r>
            <a:endParaRPr lang="en-US" sz="1400" dirty="0" smtClean="0"/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                                        </a:t>
            </a:r>
            <a:endParaRPr lang="en-US" sz="2000" dirty="0"/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18</a:t>
            </a:fld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633400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34400" cy="990600"/>
          </a:xfrm>
        </p:spPr>
        <p:txBody>
          <a:bodyPr/>
          <a:lstStyle/>
          <a:p>
            <a:r>
              <a:rPr lang="en-US" sz="3200" dirty="0"/>
              <a:t>5.2  DataStream API – Real-Time Streaming Analytics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5562600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sz="2400" dirty="0"/>
              <a:t>Streaming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Fault-Tolerance </a:t>
            </a:r>
            <a:r>
              <a:rPr lang="en-US" sz="2400" dirty="0"/>
              <a:t>added in Flink 0.9 (released on June 24</a:t>
            </a:r>
            <a:r>
              <a:rPr lang="en-US" sz="2400" baseline="30000" dirty="0"/>
              <a:t>th</a:t>
            </a:r>
            <a:r>
              <a:rPr lang="en-US" sz="2400" dirty="0"/>
              <a:t> , 2015) allows </a:t>
            </a:r>
            <a:r>
              <a:rPr lang="en-US" sz="2400" dirty="0">
                <a:solidFill>
                  <a:srgbClr val="34FF77"/>
                </a:solidFill>
              </a:rPr>
              <a:t>Exactly-once processing delivery guarantees </a:t>
            </a:r>
            <a:r>
              <a:rPr lang="en-US" sz="2400" dirty="0"/>
              <a:t>for Flink streaming programs that analyze streaming sources persisted by Apache Kafka</a:t>
            </a:r>
            <a:r>
              <a:rPr lang="en-US" sz="2400" dirty="0" smtClean="0"/>
              <a:t>.</a:t>
            </a:r>
          </a:p>
          <a:p>
            <a:pPr>
              <a:buFont typeface="Wingdings" charset="2"/>
              <a:buChar char="Ø"/>
            </a:pPr>
            <a:r>
              <a:rPr lang="en-US" sz="2400" dirty="0"/>
              <a:t> Data Streaming Fault Tolerance document: </a:t>
            </a:r>
            <a:r>
              <a:rPr lang="en-US" sz="1600" dirty="0">
                <a:hlinkClick r:id="rId3"/>
              </a:rPr>
              <a:t>http://ci.apache.org/projects/flink/flink-docs-master/internals/stream_checkpointing.html</a:t>
            </a:r>
            <a:endParaRPr lang="en-US" sz="1600" dirty="0"/>
          </a:p>
          <a:p>
            <a:pPr>
              <a:buFont typeface="Wingdings" charset="2"/>
              <a:buChar char="Ø"/>
            </a:pPr>
            <a:r>
              <a:rPr lang="en-US" sz="2400" dirty="0" smtClean="0"/>
              <a:t> ‘</a:t>
            </a:r>
            <a:r>
              <a:rPr lang="en-US" sz="2400" dirty="0"/>
              <a:t>Lightweight Asynchronous Snapshots for Distributed Dataflows’ </a:t>
            </a:r>
            <a:r>
              <a:rPr lang="en-US" sz="1600" dirty="0">
                <a:hlinkClick r:id="rId4"/>
              </a:rPr>
              <a:t>http://arxiv.org/pdf/1506.08603v1.pdf</a:t>
            </a:r>
            <a:r>
              <a:rPr lang="en-US" sz="1600" dirty="0"/>
              <a:t>  </a:t>
            </a:r>
            <a:r>
              <a:rPr lang="en-US" sz="2000" dirty="0"/>
              <a:t>June 28, </a:t>
            </a:r>
            <a:r>
              <a:rPr lang="en-US" sz="2000" dirty="0" smtClean="0"/>
              <a:t>2015</a:t>
            </a:r>
          </a:p>
          <a:p>
            <a:pPr>
              <a:buFont typeface="Wingdings" charset="2"/>
              <a:buChar char="Ø"/>
            </a:pPr>
            <a:r>
              <a:rPr lang="en-US" sz="2400" dirty="0" smtClean="0"/>
              <a:t> Distributed </a:t>
            </a:r>
            <a:r>
              <a:rPr lang="en-US" sz="2400" dirty="0"/>
              <a:t>Snapshots: Determining Global States of Distributed </a:t>
            </a:r>
            <a:r>
              <a:rPr lang="en-US" sz="2400" dirty="0" smtClean="0"/>
              <a:t>Systems </a:t>
            </a:r>
            <a:r>
              <a:rPr lang="en-US" sz="2000" dirty="0"/>
              <a:t>February </a:t>
            </a:r>
            <a:r>
              <a:rPr 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1985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34FF77"/>
                </a:solidFill>
              </a:rPr>
              <a:t>Chandra-Lamport algorithm </a:t>
            </a:r>
            <a:r>
              <a:rPr lang="en-US" sz="2000" dirty="0" smtClean="0">
                <a:hlinkClick r:id="rId5"/>
              </a:rPr>
              <a:t>http</a:t>
            </a:r>
            <a:r>
              <a:rPr lang="en-US" sz="1600" dirty="0">
                <a:hlinkClick r:id="rId5"/>
              </a:rPr>
              <a:t>://research.microsoft.com/en-us/um/people/lamport/pubs/</a:t>
            </a:r>
            <a:r>
              <a:rPr lang="en-US" sz="1600" dirty="0" smtClean="0">
                <a:hlinkClick r:id="rId5"/>
              </a:rPr>
              <a:t>chandy.pdf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endParaRPr lang="en-US" dirty="0"/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19</a:t>
            </a:fld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993211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Agenda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229600" cy="5105400"/>
          </a:xfrm>
        </p:spPr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sz="3200" dirty="0"/>
              <a:t>What is </a:t>
            </a:r>
            <a:r>
              <a:rPr lang="en-US" sz="3200" dirty="0" smtClean="0"/>
              <a:t>Apache</a:t>
            </a:r>
            <a:r>
              <a:rPr lang="en-US" sz="3200" dirty="0"/>
              <a:t> </a:t>
            </a:r>
            <a:r>
              <a:rPr lang="en-US" sz="3200" dirty="0">
                <a:solidFill>
                  <a:srgbClr val="34FF77"/>
                </a:solidFill>
              </a:rPr>
              <a:t>Flink stack </a:t>
            </a:r>
            <a:r>
              <a:rPr lang="en-US" sz="3200" dirty="0"/>
              <a:t>and how it </a:t>
            </a:r>
            <a:r>
              <a:rPr lang="en-US" sz="3200" dirty="0">
                <a:solidFill>
                  <a:srgbClr val="34FF77"/>
                </a:solidFill>
              </a:rPr>
              <a:t>fits</a:t>
            </a:r>
            <a:r>
              <a:rPr lang="en-US" sz="3200" dirty="0"/>
              <a:t> </a:t>
            </a:r>
            <a:r>
              <a:rPr lang="en-US" sz="3200" dirty="0" smtClean="0"/>
              <a:t>into </a:t>
            </a:r>
            <a:r>
              <a:rPr lang="en-US" sz="3200" dirty="0"/>
              <a:t>the </a:t>
            </a:r>
            <a:r>
              <a:rPr lang="en-US" sz="3200" dirty="0">
                <a:solidFill>
                  <a:srgbClr val="34FF77"/>
                </a:solidFill>
              </a:rPr>
              <a:t>Big Data ecosystem</a:t>
            </a:r>
            <a:r>
              <a:rPr lang="en-US" sz="3200" dirty="0" smtClean="0"/>
              <a:t>?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3200" dirty="0" smtClean="0"/>
              <a:t>Why Apache </a:t>
            </a:r>
            <a:r>
              <a:rPr lang="en-US" sz="3200" dirty="0" smtClean="0">
                <a:solidFill>
                  <a:srgbClr val="34FF77"/>
                </a:solidFill>
              </a:rPr>
              <a:t>Flink</a:t>
            </a:r>
            <a:r>
              <a:rPr lang="en-US" sz="3200" dirty="0" smtClean="0"/>
              <a:t> is the </a:t>
            </a:r>
            <a:r>
              <a:rPr lang="en-US" sz="3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4G</a:t>
            </a:r>
            <a:r>
              <a:rPr lang="en-US" sz="3200" dirty="0" smtClean="0"/>
              <a:t> (4</a:t>
            </a:r>
            <a:r>
              <a:rPr lang="en-US" sz="3200" baseline="30000" dirty="0" smtClean="0"/>
              <a:t>th</a:t>
            </a:r>
            <a:r>
              <a:rPr lang="en-US" sz="3200" dirty="0" smtClean="0"/>
              <a:t> Generation) of </a:t>
            </a:r>
            <a:r>
              <a:rPr lang="en-US" sz="3200" dirty="0" smtClean="0">
                <a:solidFill>
                  <a:srgbClr val="34FF77"/>
                </a:solidFill>
              </a:rPr>
              <a:t>Big Data Analytics Frameworks</a:t>
            </a:r>
            <a:r>
              <a:rPr lang="en-US" sz="3200" dirty="0" smtClean="0"/>
              <a:t>? 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3200" dirty="0" smtClean="0"/>
              <a:t>If you </a:t>
            </a:r>
            <a:r>
              <a:rPr lang="en-US" sz="3200" dirty="0" smtClean="0">
                <a:solidFill>
                  <a:srgbClr val="34FF77"/>
                </a:solidFill>
              </a:rPr>
              <a:t>like</a:t>
            </a:r>
            <a:r>
              <a:rPr lang="en-US" sz="3200" dirty="0" smtClean="0"/>
              <a:t> Apache </a:t>
            </a:r>
            <a:r>
              <a:rPr lang="en-US" sz="3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Flink</a:t>
            </a:r>
            <a:r>
              <a:rPr lang="en-US" sz="3200" dirty="0" smtClean="0"/>
              <a:t> now, </a:t>
            </a:r>
            <a:r>
              <a:rPr lang="en-US" sz="3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what to do next</a:t>
            </a:r>
            <a:r>
              <a:rPr lang="en-US" sz="3200" dirty="0" smtClean="0"/>
              <a:t>? </a:t>
            </a:r>
          </a:p>
          <a:p>
            <a:pPr marL="571500" indent="-571500">
              <a:buFont typeface="+mj-lt"/>
              <a:buAutoNum type="romanUcPeriod"/>
            </a:pPr>
            <a:endParaRPr lang="en-US" sz="2800" dirty="0" smtClean="0"/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de-DE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16508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9411"/>
            <a:ext cx="8839200" cy="732590"/>
          </a:xfrm>
        </p:spPr>
        <p:txBody>
          <a:bodyPr/>
          <a:lstStyle/>
          <a:p>
            <a:r>
              <a:rPr lang="en-US" sz="3200" dirty="0" smtClean="0"/>
              <a:t>5.2  </a:t>
            </a:r>
            <a:r>
              <a:rPr lang="en-US" sz="3200" dirty="0"/>
              <a:t>DataStream API – </a:t>
            </a:r>
            <a:r>
              <a:rPr lang="en-US" sz="3200" dirty="0" smtClean="0"/>
              <a:t>Roadmap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763000" cy="5943600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Job Manager High Availability </a:t>
            </a:r>
            <a:r>
              <a:rPr lang="en-US" sz="2800" dirty="0" smtClean="0"/>
              <a:t>using </a:t>
            </a:r>
            <a:r>
              <a:rPr lang="en-US" sz="2800" dirty="0"/>
              <a:t>Apache Zookeeper – 2015 </a:t>
            </a:r>
            <a:r>
              <a:rPr lang="en-US" sz="2800" dirty="0" smtClean="0"/>
              <a:t>Q3</a:t>
            </a:r>
          </a:p>
          <a:p>
            <a:pPr>
              <a:buFont typeface="Wingdings" charset="2"/>
              <a:buChar char="Ø"/>
            </a:pPr>
            <a:r>
              <a:rPr lang="en-US" sz="2800" dirty="0" smtClean="0">
                <a:solidFill>
                  <a:srgbClr val="34FF77"/>
                </a:solidFill>
              </a:rPr>
              <a:t>Event time </a:t>
            </a:r>
            <a:r>
              <a:rPr lang="en-US" sz="2800" dirty="0" smtClean="0"/>
              <a:t>to handle out-of-order events, </a:t>
            </a:r>
            <a:r>
              <a:rPr lang="en-US" sz="2400" dirty="0" smtClean="0"/>
              <a:t>2015 Q3</a:t>
            </a:r>
          </a:p>
          <a:p>
            <a:pPr>
              <a:buFont typeface="Wingdings" charset="2"/>
              <a:buChar char="Ø"/>
            </a:pPr>
            <a:r>
              <a:rPr lang="en-US" sz="2800" dirty="0" smtClean="0">
                <a:solidFill>
                  <a:srgbClr val="34FF77"/>
                </a:solidFill>
              </a:rPr>
              <a:t>Watermarks</a:t>
            </a:r>
            <a:r>
              <a:rPr lang="en-US" sz="2800" dirty="0" smtClean="0"/>
              <a:t> to ensure progress of jobs </a:t>
            </a:r>
            <a:r>
              <a:rPr lang="en-US" sz="2800" dirty="0"/>
              <a:t>– </a:t>
            </a:r>
            <a:r>
              <a:rPr lang="en-US" sz="2400" dirty="0"/>
              <a:t>2015 </a:t>
            </a:r>
            <a:r>
              <a:rPr lang="en-US" sz="2400" dirty="0" smtClean="0"/>
              <a:t>Q3</a:t>
            </a:r>
          </a:p>
          <a:p>
            <a:pPr>
              <a:buFont typeface="Wingdings" charset="2"/>
              <a:buChar char="Ø"/>
            </a:pPr>
            <a:r>
              <a:rPr lang="en-US" sz="2800" dirty="0" smtClean="0">
                <a:solidFill>
                  <a:srgbClr val="34FF77"/>
                </a:solidFill>
              </a:rPr>
              <a:t>Streaming </a:t>
            </a:r>
            <a:r>
              <a:rPr lang="en-US" sz="2800" dirty="0">
                <a:solidFill>
                  <a:srgbClr val="34FF77"/>
                </a:solidFill>
              </a:rPr>
              <a:t>machine learning </a:t>
            </a:r>
            <a:r>
              <a:rPr lang="en-US" sz="2800" dirty="0"/>
              <a:t>library – </a:t>
            </a:r>
            <a:r>
              <a:rPr lang="en-US" sz="2400" dirty="0"/>
              <a:t>2015 Q3</a:t>
            </a:r>
          </a:p>
          <a:p>
            <a:pPr>
              <a:buFont typeface="Wingdings" charset="2"/>
              <a:buChar char="Ø"/>
            </a:pPr>
            <a:r>
              <a:rPr lang="en-US" sz="2800" dirty="0">
                <a:solidFill>
                  <a:srgbClr val="34FF77"/>
                </a:solidFill>
              </a:rPr>
              <a:t>Streaming graph processing </a:t>
            </a:r>
            <a:r>
              <a:rPr lang="en-US" sz="2800" dirty="0"/>
              <a:t>library – </a:t>
            </a:r>
            <a:r>
              <a:rPr lang="en-US" sz="2400" dirty="0"/>
              <a:t>2015 Q3</a:t>
            </a:r>
          </a:p>
          <a:p>
            <a:pPr>
              <a:buFont typeface="Wingdings" charset="2"/>
              <a:buChar char="Ø"/>
            </a:pPr>
            <a:r>
              <a:rPr lang="en-US" sz="2800" dirty="0">
                <a:solidFill>
                  <a:srgbClr val="34FF77"/>
                </a:solidFill>
              </a:rPr>
              <a:t>Integration with Zeppelin </a:t>
            </a:r>
            <a:r>
              <a:rPr lang="en-US" sz="2800" dirty="0"/>
              <a:t>– </a:t>
            </a:r>
            <a:r>
              <a:rPr lang="en-US" sz="2400" dirty="0"/>
              <a:t>2015 ? </a:t>
            </a:r>
            <a:endParaRPr lang="en-US" sz="2400" dirty="0" smtClean="0"/>
          </a:p>
          <a:p>
            <a:pPr>
              <a:buFont typeface="Wingdings" charset="2"/>
              <a:buChar char="Ø"/>
            </a:pPr>
            <a:r>
              <a:rPr lang="en-US" sz="2800" dirty="0">
                <a:solidFill>
                  <a:srgbClr val="34FF77"/>
                </a:solidFill>
              </a:rPr>
              <a:t>Graduation</a:t>
            </a:r>
            <a:r>
              <a:rPr lang="en-US" sz="2800" dirty="0"/>
              <a:t> of </a:t>
            </a:r>
            <a:r>
              <a:rPr lang="en-US" sz="2800" dirty="0">
                <a:solidFill>
                  <a:srgbClr val="34FF77"/>
                </a:solidFill>
              </a:rPr>
              <a:t>DataStream API from “beta” status </a:t>
            </a:r>
            <a:r>
              <a:rPr lang="en-US" sz="2800" dirty="0"/>
              <a:t>– </a:t>
            </a:r>
            <a:r>
              <a:rPr lang="en-US" sz="2400" dirty="0"/>
              <a:t>2015 ?</a:t>
            </a:r>
          </a:p>
          <a:p>
            <a:pPr>
              <a:buFont typeface="Wingdings" charset="2"/>
              <a:buChar char="Ø"/>
            </a:pPr>
            <a:endParaRPr lang="en-US" sz="2400" dirty="0"/>
          </a:p>
          <a:p>
            <a:pPr>
              <a:buFont typeface="Wingdings" charset="2"/>
              <a:buChar char="Ø"/>
            </a:pPr>
            <a:endParaRPr lang="en-US" sz="2000" dirty="0"/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 </a:t>
            </a:r>
            <a:endParaRPr lang="en-US" sz="2000" dirty="0" smtClean="0">
              <a:hlinkClick r:id="rId3"/>
            </a:endParaRPr>
          </a:p>
          <a:p>
            <a:endParaRPr lang="en-US" dirty="0">
              <a:hlinkClick r:id="rId3"/>
            </a:endParaRPr>
          </a:p>
          <a:p>
            <a:endParaRPr lang="en-US" dirty="0" smtClean="0">
              <a:hlinkClick r:id="rId3"/>
            </a:endParaRPr>
          </a:p>
          <a:p>
            <a:endParaRPr lang="en-US" dirty="0">
              <a:hlinkClick r:id="rId3"/>
            </a:endParaRPr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20</a:t>
            </a:fld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43801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5.3  Table API – Relational Queries</a:t>
            </a:r>
            <a:endParaRPr lang="en-US" sz="3200" i="1" dirty="0"/>
          </a:p>
        </p:txBody>
      </p:sp>
      <p:sp>
        <p:nvSpPr>
          <p:cNvPr id="10" name="Rectangle 6"/>
          <p:cNvSpPr/>
          <p:nvPr/>
        </p:nvSpPr>
        <p:spPr>
          <a:xfrm>
            <a:off x="381000" y="1295400"/>
            <a:ext cx="8426114" cy="5078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FFFFFF"/>
                </a:solidFill>
                <a:latin typeface="Courier New"/>
                <a:cs typeface="Courier New"/>
              </a:rPr>
              <a:t>val</a:t>
            </a:r>
            <a:r>
              <a:rPr lang="en-US" sz="1800" dirty="0">
                <a:latin typeface="Courier New"/>
                <a:cs typeface="Courier New"/>
              </a:rPr>
              <a:t> customers = envreadCsvFile(…).</a:t>
            </a:r>
            <a:r>
              <a:rPr lang="en-US" sz="1800" b="1" dirty="0">
                <a:solidFill>
                  <a:srgbClr val="FFE512"/>
                </a:solidFill>
                <a:latin typeface="Courier New"/>
                <a:cs typeface="Courier New"/>
              </a:rPr>
              <a:t>as</a:t>
            </a:r>
            <a:r>
              <a:rPr lang="en-US" sz="1800" dirty="0">
                <a:latin typeface="Courier New"/>
                <a:cs typeface="Courier New"/>
              </a:rPr>
              <a:t>('id, 'mktSegment)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  .</a:t>
            </a:r>
            <a:r>
              <a:rPr lang="en-US" sz="1800" b="1" dirty="0">
                <a:solidFill>
                  <a:srgbClr val="FFE512"/>
                </a:solidFill>
                <a:latin typeface="Courier New"/>
                <a:cs typeface="Courier New"/>
              </a:rPr>
              <a:t>filter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b="1" dirty="0">
                <a:solidFill>
                  <a:srgbClr val="FF5C00"/>
                </a:solidFill>
                <a:latin typeface="Courier New"/>
                <a:cs typeface="Courier New"/>
              </a:rPr>
              <a:t>"mktSegment = AUTOMOBILE"</a:t>
            </a:r>
            <a:r>
              <a:rPr lang="en-US" sz="1800" dirty="0">
                <a:latin typeface="Courier New"/>
                <a:cs typeface="Courier New"/>
              </a:rPr>
              <a:t>)</a:t>
            </a:r>
          </a:p>
          <a:p>
            <a:pPr algn="l"/>
            <a:endParaRPr lang="en-US" sz="1800" dirty="0">
              <a:latin typeface="Courier New"/>
              <a:cs typeface="Courier New"/>
            </a:endParaRPr>
          </a:p>
          <a:p>
            <a:pPr algn="l"/>
            <a:r>
              <a:rPr lang="en-US" sz="1800" dirty="0">
                <a:solidFill>
                  <a:srgbClr val="FFFFFF"/>
                </a:solidFill>
                <a:latin typeface="Courier New"/>
                <a:cs typeface="Courier New"/>
              </a:rPr>
              <a:t>val</a:t>
            </a:r>
            <a:r>
              <a:rPr lang="en-US" sz="1800" dirty="0">
                <a:latin typeface="Courier New"/>
                <a:cs typeface="Courier New"/>
              </a:rPr>
              <a:t> orders = env.readCsvFile(…)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  .</a:t>
            </a:r>
            <a:r>
              <a:rPr lang="en-US" sz="1800" b="1" dirty="0">
                <a:solidFill>
                  <a:srgbClr val="FFE512"/>
                </a:solidFill>
                <a:latin typeface="Courier New"/>
                <a:cs typeface="Courier New"/>
              </a:rPr>
              <a:t>filter</a:t>
            </a:r>
            <a:r>
              <a:rPr lang="en-US" sz="1800" dirty="0">
                <a:latin typeface="Courier New"/>
                <a:cs typeface="Courier New"/>
              </a:rPr>
              <a:t>( o =&gt; dateFormat.parse(</a:t>
            </a:r>
            <a:r>
              <a:rPr lang="en-US" sz="1800" dirty="0" err="1">
                <a:latin typeface="Courier New"/>
                <a:cs typeface="Courier New"/>
              </a:rPr>
              <a:t>o.orderDate</a:t>
            </a:r>
            <a:r>
              <a:rPr lang="en-US" sz="1800" dirty="0">
                <a:latin typeface="Courier New"/>
                <a:cs typeface="Courier New"/>
              </a:rPr>
              <a:t>).before(date) )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  .</a:t>
            </a:r>
            <a:r>
              <a:rPr lang="en-US" sz="1800" b="1" dirty="0">
                <a:solidFill>
                  <a:srgbClr val="FFE512"/>
                </a:solidFill>
                <a:latin typeface="Courier New"/>
                <a:cs typeface="Courier New"/>
              </a:rPr>
              <a:t>as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b="1" dirty="0">
                <a:solidFill>
                  <a:srgbClr val="FF5C00"/>
                </a:solidFill>
                <a:latin typeface="Courier New"/>
                <a:cs typeface="Courier New"/>
              </a:rPr>
              <a:t>"orderId, custId, orderDate, shipPrio"</a:t>
            </a:r>
            <a:r>
              <a:rPr lang="en-US" sz="1800" dirty="0">
                <a:latin typeface="Courier New"/>
                <a:cs typeface="Courier New"/>
              </a:rPr>
              <a:t>)</a:t>
            </a:r>
          </a:p>
          <a:p>
            <a:pPr algn="l"/>
            <a:endParaRPr lang="en-US" sz="1800" dirty="0">
              <a:latin typeface="Courier New"/>
              <a:cs typeface="Courier New"/>
            </a:endParaRPr>
          </a:p>
          <a:p>
            <a:pPr algn="l"/>
            <a:r>
              <a:rPr lang="en-US" sz="1800" dirty="0">
                <a:solidFill>
                  <a:srgbClr val="FFFFFF"/>
                </a:solidFill>
                <a:latin typeface="Courier New"/>
                <a:cs typeface="Courier New"/>
              </a:rPr>
              <a:t>val</a:t>
            </a:r>
            <a:r>
              <a:rPr lang="en-US" sz="1800" dirty="0">
                <a:latin typeface="Courier New"/>
                <a:cs typeface="Courier New"/>
              </a:rPr>
              <a:t> items = orders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  .</a:t>
            </a:r>
            <a:r>
              <a:rPr lang="en-US" sz="1800" b="1" dirty="0">
                <a:solidFill>
                  <a:srgbClr val="FFE512"/>
                </a:solidFill>
                <a:latin typeface="Courier New"/>
                <a:cs typeface="Courier New"/>
              </a:rPr>
              <a:t>join</a:t>
            </a:r>
            <a:r>
              <a:rPr lang="en-US" sz="1800" dirty="0">
                <a:latin typeface="Courier New"/>
                <a:cs typeface="Courier New"/>
              </a:rPr>
              <a:t>(customers).</a:t>
            </a:r>
            <a:r>
              <a:rPr lang="en-US" sz="1800" b="1" dirty="0">
                <a:solidFill>
                  <a:srgbClr val="FFE512"/>
                </a:solidFill>
                <a:latin typeface="Courier New"/>
                <a:cs typeface="Courier New"/>
              </a:rPr>
              <a:t>where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b="1" dirty="0">
                <a:solidFill>
                  <a:srgbClr val="FF5C00"/>
                </a:solidFill>
                <a:latin typeface="Courier New"/>
                <a:cs typeface="Courier New"/>
              </a:rPr>
              <a:t>"custId = id"</a:t>
            </a:r>
            <a:r>
              <a:rPr lang="en-US" sz="1800" dirty="0">
                <a:latin typeface="Courier New"/>
                <a:cs typeface="Courier New"/>
              </a:rPr>
              <a:t>)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  .</a:t>
            </a:r>
            <a:r>
              <a:rPr lang="en-US" sz="1800" b="1" dirty="0">
                <a:solidFill>
                  <a:srgbClr val="FFE512"/>
                </a:solidFill>
                <a:latin typeface="Courier New"/>
                <a:cs typeface="Courier New"/>
              </a:rPr>
              <a:t>join</a:t>
            </a:r>
            <a:r>
              <a:rPr lang="en-US" sz="1800" dirty="0">
                <a:latin typeface="Courier New"/>
                <a:cs typeface="Courier New"/>
              </a:rPr>
              <a:t>(lineitems).</a:t>
            </a:r>
            <a:r>
              <a:rPr lang="en-US" sz="1800" b="1" dirty="0">
                <a:solidFill>
                  <a:srgbClr val="FFE512"/>
                </a:solidFill>
                <a:latin typeface="Courier New"/>
                <a:cs typeface="Courier New"/>
              </a:rPr>
              <a:t>where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b="1" dirty="0">
                <a:solidFill>
                  <a:srgbClr val="FF5C00"/>
                </a:solidFill>
                <a:latin typeface="Courier New"/>
                <a:cs typeface="Courier New"/>
              </a:rPr>
              <a:t>"orderId = id"</a:t>
            </a:r>
            <a:r>
              <a:rPr lang="en-US" sz="1800" dirty="0">
                <a:latin typeface="Courier New"/>
                <a:cs typeface="Courier New"/>
              </a:rPr>
              <a:t>)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  .</a:t>
            </a:r>
            <a:r>
              <a:rPr lang="en-US" sz="1800" b="1" dirty="0">
                <a:solidFill>
                  <a:srgbClr val="FFE512"/>
                </a:solidFill>
                <a:latin typeface="Courier New"/>
                <a:cs typeface="Courier New"/>
              </a:rPr>
              <a:t>select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b="1" dirty="0">
                <a:solidFill>
                  <a:srgbClr val="FF5C00"/>
                </a:solidFill>
                <a:latin typeface="Courier New"/>
                <a:cs typeface="Courier New"/>
              </a:rPr>
              <a:t>"orderId, orderDate, shipPrio,</a:t>
            </a:r>
          </a:p>
          <a:p>
            <a:pPr algn="l"/>
            <a:r>
              <a:rPr lang="en-US" sz="1800" b="1" dirty="0">
                <a:solidFill>
                  <a:srgbClr val="FF5C00"/>
                </a:solidFill>
                <a:latin typeface="Courier New"/>
                <a:cs typeface="Courier New"/>
              </a:rPr>
              <a:t>          extdPrice * (Literal(1.0f) – discount) as revenue"</a:t>
            </a:r>
            <a:r>
              <a:rPr lang="en-US" sz="1800" dirty="0">
                <a:latin typeface="Courier New"/>
                <a:cs typeface="Courier New"/>
              </a:rPr>
              <a:t>)</a:t>
            </a:r>
          </a:p>
          <a:p>
            <a:pPr algn="l"/>
            <a:endParaRPr lang="en-US" sz="1800" dirty="0">
              <a:latin typeface="Courier New"/>
              <a:cs typeface="Courier New"/>
            </a:endParaRPr>
          </a:p>
          <a:p>
            <a:pPr algn="l"/>
            <a:r>
              <a:rPr lang="en-US" sz="1800" dirty="0">
                <a:solidFill>
                  <a:srgbClr val="FFFFFF"/>
                </a:solidFill>
                <a:latin typeface="Courier New"/>
                <a:cs typeface="Courier New"/>
              </a:rPr>
              <a:t>val</a:t>
            </a:r>
            <a:r>
              <a:rPr lang="en-US" sz="1800" dirty="0">
                <a:latin typeface="Courier New"/>
                <a:cs typeface="Courier New"/>
              </a:rPr>
              <a:t> result = items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  .</a:t>
            </a:r>
            <a:r>
              <a:rPr lang="en-US" sz="1800" b="1" dirty="0">
                <a:solidFill>
                  <a:srgbClr val="FFE512"/>
                </a:solidFill>
                <a:latin typeface="Courier New"/>
                <a:cs typeface="Courier New"/>
              </a:rPr>
              <a:t>groupBy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b="1" dirty="0">
                <a:solidFill>
                  <a:srgbClr val="FF5C00"/>
                </a:solidFill>
                <a:latin typeface="Courier New"/>
                <a:cs typeface="Courier New"/>
              </a:rPr>
              <a:t>"orderId, orderDate,  shipPrio"</a:t>
            </a:r>
            <a:r>
              <a:rPr lang="en-US" sz="1800" dirty="0">
                <a:latin typeface="Courier New"/>
                <a:cs typeface="Courier New"/>
              </a:rPr>
              <a:t>)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  .</a:t>
            </a:r>
            <a:r>
              <a:rPr lang="en-US" sz="1800" b="1" dirty="0">
                <a:solidFill>
                  <a:srgbClr val="FFE512"/>
                </a:solidFill>
                <a:latin typeface="Courier New"/>
                <a:cs typeface="Courier New"/>
              </a:rPr>
              <a:t>select</a:t>
            </a:r>
            <a:r>
              <a:rPr lang="en-US" sz="1800" dirty="0" smtClean="0">
                <a:latin typeface="Courier New"/>
                <a:cs typeface="Courier New"/>
              </a:rPr>
              <a:t>(</a:t>
            </a:r>
            <a:r>
              <a:rPr lang="en-US" sz="1800" b="1" dirty="0">
                <a:solidFill>
                  <a:srgbClr val="FF5C00"/>
                </a:solidFill>
                <a:latin typeface="Courier New"/>
                <a:cs typeface="Courier New"/>
              </a:rPr>
              <a:t>"</a:t>
            </a:r>
            <a:r>
              <a:rPr lang="en-US" sz="1800" b="1" dirty="0" smtClean="0">
                <a:solidFill>
                  <a:srgbClr val="FF5C00"/>
                </a:solidFill>
                <a:latin typeface="Courier New"/>
                <a:cs typeface="Courier New"/>
              </a:rPr>
              <a:t>orderId</a:t>
            </a:r>
            <a:r>
              <a:rPr lang="en-US" sz="1800" b="1" dirty="0">
                <a:solidFill>
                  <a:srgbClr val="FF5C00"/>
                </a:solidFill>
                <a:latin typeface="Courier New"/>
                <a:cs typeface="Courier New"/>
              </a:rPr>
              <a:t>, revenue.sum, orderDate, shipPrio"</a:t>
            </a:r>
            <a:r>
              <a:rPr lang="en-US" sz="1800" dirty="0">
                <a:latin typeface="Courier New"/>
                <a:cs typeface="Courier New"/>
              </a:rPr>
              <a:t>)</a:t>
            </a:r>
          </a:p>
        </p:txBody>
      </p:sp>
      <p:sp>
        <p:nvSpPr>
          <p:cNvPr id="11" name="TextBox 7"/>
          <p:cNvSpPr txBox="1"/>
          <p:nvPr/>
        </p:nvSpPr>
        <p:spPr>
          <a:xfrm>
            <a:off x="381000" y="91440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2000" b="1" dirty="0" smtClean="0"/>
              <a:t>Table API (queries)</a:t>
            </a:r>
            <a:endParaRPr lang="en-US" sz="2000" dirty="0"/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21</a:t>
            </a:fld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685708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763000" cy="703263"/>
          </a:xfrm>
        </p:spPr>
        <p:txBody>
          <a:bodyPr/>
          <a:lstStyle/>
          <a:p>
            <a:pPr marL="342900" lvl="1" indent="0"/>
            <a:r>
              <a:rPr lang="en-US" sz="3200" dirty="0" smtClean="0">
                <a:solidFill>
                  <a:schemeClr val="tx2"/>
                </a:solidFill>
              </a:rPr>
              <a:t>5.3 Table API – </a:t>
            </a:r>
            <a:r>
              <a:rPr lang="en-US" sz="3200" dirty="0">
                <a:solidFill>
                  <a:schemeClr val="tx2"/>
                </a:solidFill>
              </a:rPr>
              <a:t>Relational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62000"/>
            <a:ext cx="8305800" cy="5943600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sz="2400" dirty="0" smtClean="0">
                <a:solidFill>
                  <a:srgbClr val="34FF77"/>
                </a:solidFill>
              </a:rPr>
              <a:t> Table API, </a:t>
            </a:r>
            <a:r>
              <a:rPr lang="en-US" sz="2400" dirty="0" smtClean="0">
                <a:solidFill>
                  <a:srgbClr val="FFFFFF"/>
                </a:solidFill>
              </a:rPr>
              <a:t>written in </a:t>
            </a:r>
            <a:r>
              <a:rPr lang="en-US" sz="2400" dirty="0" smtClean="0">
                <a:solidFill>
                  <a:srgbClr val="34FF77"/>
                </a:solidFill>
              </a:rPr>
              <a:t>Scala, </a:t>
            </a:r>
            <a:r>
              <a:rPr lang="en-US" sz="2400" dirty="0" smtClean="0"/>
              <a:t>was</a:t>
            </a:r>
            <a:r>
              <a:rPr lang="en-US" sz="2400" dirty="0" smtClean="0">
                <a:solidFill>
                  <a:srgbClr val="34FF77"/>
                </a:solidFill>
              </a:rPr>
              <a:t> </a:t>
            </a:r>
            <a:r>
              <a:rPr lang="en-US" sz="2400" dirty="0" smtClean="0"/>
              <a:t>added in February 2015. Still in </a:t>
            </a:r>
            <a:r>
              <a:rPr lang="en-US" sz="2400" dirty="0">
                <a:solidFill>
                  <a:srgbClr val="34FF77"/>
                </a:solidFill>
              </a:rPr>
              <a:t>B</a:t>
            </a:r>
            <a:r>
              <a:rPr lang="en-US" sz="2400" dirty="0" smtClean="0">
                <a:solidFill>
                  <a:srgbClr val="34FF77"/>
                </a:solidFill>
              </a:rPr>
              <a:t>eta</a:t>
            </a:r>
            <a:r>
              <a:rPr lang="en-US" sz="2400" dirty="0" smtClean="0"/>
              <a:t> as of June 24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 2015 ( Flink 0.9 release)</a:t>
            </a:r>
          </a:p>
          <a:p>
            <a:pPr>
              <a:buFont typeface="Wingdings" charset="2"/>
              <a:buChar char="Ø"/>
            </a:pPr>
            <a:r>
              <a:rPr lang="en-US" sz="2400" dirty="0" smtClean="0"/>
              <a:t> Flink </a:t>
            </a:r>
            <a:r>
              <a:rPr lang="en-US" sz="2400" dirty="0"/>
              <a:t>provides </a:t>
            </a:r>
            <a:r>
              <a:rPr lang="en-US" sz="2400" dirty="0" smtClean="0"/>
              <a:t>Table </a:t>
            </a:r>
            <a:r>
              <a:rPr lang="en-US" sz="2400" dirty="0"/>
              <a:t>API that allows specifying operations using </a:t>
            </a:r>
            <a:r>
              <a:rPr lang="en-US" sz="2400" dirty="0">
                <a:solidFill>
                  <a:srgbClr val="34FF77"/>
                </a:solidFill>
              </a:rPr>
              <a:t>SQL-like </a:t>
            </a:r>
            <a:r>
              <a:rPr lang="en-US" sz="2400" dirty="0" smtClean="0">
                <a:solidFill>
                  <a:srgbClr val="34FF77"/>
                </a:solidFill>
              </a:rPr>
              <a:t>expressions </a:t>
            </a:r>
            <a:r>
              <a:rPr lang="en-US" sz="2400" dirty="0" smtClean="0"/>
              <a:t>instead </a:t>
            </a:r>
            <a:r>
              <a:rPr lang="en-US" sz="2400" dirty="0"/>
              <a:t>of manipulating DataSet or </a:t>
            </a:r>
            <a:r>
              <a:rPr lang="en-US" sz="2400" dirty="0" smtClean="0"/>
              <a:t>DataStream.</a:t>
            </a:r>
          </a:p>
          <a:p>
            <a:pPr>
              <a:buFont typeface="Wingdings" charset="2"/>
              <a:buChar char="Ø"/>
            </a:pPr>
            <a:r>
              <a:rPr lang="en-US" sz="2400" dirty="0" smtClean="0"/>
              <a:t> Table </a:t>
            </a:r>
            <a:r>
              <a:rPr lang="en-US" sz="2400" dirty="0"/>
              <a:t>API </a:t>
            </a:r>
            <a:r>
              <a:rPr lang="en-US" sz="2400" dirty="0" smtClean="0"/>
              <a:t> </a:t>
            </a:r>
            <a:r>
              <a:rPr lang="en-US" sz="2400" dirty="0"/>
              <a:t>can be used in both </a:t>
            </a:r>
            <a:r>
              <a:rPr lang="en-US" sz="2400" dirty="0" smtClean="0">
                <a:solidFill>
                  <a:srgbClr val="34FF77"/>
                </a:solidFill>
              </a:rPr>
              <a:t>batch</a:t>
            </a:r>
            <a:r>
              <a:rPr lang="en-US" sz="2400" dirty="0" smtClean="0"/>
              <a:t> (on structured data sets) and </a:t>
            </a:r>
            <a:r>
              <a:rPr lang="en-US" sz="2400" dirty="0">
                <a:solidFill>
                  <a:srgbClr val="34FF77"/>
                </a:solidFill>
              </a:rPr>
              <a:t>streaming</a:t>
            </a:r>
            <a:r>
              <a:rPr lang="en-US" sz="2400" dirty="0"/>
              <a:t> </a:t>
            </a:r>
            <a:r>
              <a:rPr lang="en-US" sz="2400" dirty="0" smtClean="0"/>
              <a:t>programs (on </a:t>
            </a:r>
            <a:r>
              <a:rPr lang="en-US" sz="2400" dirty="0"/>
              <a:t>structured data </a:t>
            </a:r>
            <a:r>
              <a:rPr lang="en-US" sz="2400" dirty="0" smtClean="0"/>
              <a:t>streams).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://ci.apache.org/projects/flink/flink-docs-master/libs/</a:t>
            </a:r>
            <a:r>
              <a:rPr lang="en-US" dirty="0" smtClean="0">
                <a:hlinkClick r:id="rId3"/>
              </a:rPr>
              <a:t>table.html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sz="2400" dirty="0" smtClean="0"/>
              <a:t> Flink Table </a:t>
            </a:r>
            <a:r>
              <a:rPr lang="en-US" sz="2400" dirty="0"/>
              <a:t>web </a:t>
            </a:r>
            <a:r>
              <a:rPr lang="en-US" sz="2400" dirty="0" smtClean="0"/>
              <a:t>resources </a:t>
            </a:r>
            <a:r>
              <a:rPr lang="en-US" sz="2400" dirty="0"/>
              <a:t>at the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Apache Flink Knowledge Base</a:t>
            </a:r>
            <a:r>
              <a:rPr lang="en-US" sz="2400" dirty="0" smtClean="0"/>
              <a:t>: </a:t>
            </a:r>
            <a:r>
              <a:rPr lang="en-US" dirty="0">
                <a:hlinkClick r:id="rId4"/>
              </a:rPr>
              <a:t>http://sparkbigdata.com/component/tags/tag/52-flink-</a:t>
            </a:r>
            <a:r>
              <a:rPr lang="en-US" dirty="0" smtClean="0">
                <a:hlinkClick r:id="rId4"/>
              </a:rPr>
              <a:t>table</a:t>
            </a:r>
            <a:endParaRPr lang="en-US" dirty="0" smtClean="0"/>
          </a:p>
          <a:p>
            <a:endParaRPr lang="en-US" sz="2000" dirty="0" smtClean="0"/>
          </a:p>
          <a:p>
            <a:endParaRPr lang="en-US" dirty="0"/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22</a:t>
            </a:fld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497575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6. Flink Domain Specific Libraries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0">
              <a:buNone/>
            </a:pPr>
            <a:r>
              <a:rPr lang="en-US" sz="2800" b="1" dirty="0" smtClean="0"/>
              <a:t>6.1 </a:t>
            </a:r>
            <a:r>
              <a:rPr lang="en-US" sz="2800" b="1" dirty="0" smtClean="0">
                <a:solidFill>
                  <a:srgbClr val="34FF77"/>
                </a:solidFill>
              </a:rPr>
              <a:t>FlinkML</a:t>
            </a:r>
            <a:r>
              <a:rPr lang="en-US" sz="2800" b="1" dirty="0" smtClean="0"/>
              <a:t> – Machine Learning Library</a:t>
            </a:r>
          </a:p>
          <a:p>
            <a:pPr marL="342900" lvl="1" indent="0">
              <a:buNone/>
            </a:pPr>
            <a:endParaRPr lang="en-US" sz="2800" b="1" dirty="0" smtClean="0"/>
          </a:p>
          <a:p>
            <a:pPr marL="342900" lvl="1" indent="0">
              <a:buNone/>
            </a:pPr>
            <a:endParaRPr lang="en-US" sz="2800" b="1" dirty="0" smtClean="0"/>
          </a:p>
          <a:p>
            <a:pPr marL="342900" lvl="1" indent="0">
              <a:buNone/>
            </a:pPr>
            <a:endParaRPr lang="en-US" sz="2800" b="1" dirty="0" smtClean="0"/>
          </a:p>
          <a:p>
            <a:pPr marL="342900" lvl="1" indent="0">
              <a:buNone/>
            </a:pPr>
            <a:r>
              <a:rPr lang="en-US" sz="2800" b="1" dirty="0" smtClean="0"/>
              <a:t>6.2 </a:t>
            </a:r>
            <a:r>
              <a:rPr lang="en-US" sz="2800" b="1" dirty="0" smtClean="0">
                <a:solidFill>
                  <a:srgbClr val="34FF77"/>
                </a:solidFill>
              </a:rPr>
              <a:t>Gelly</a:t>
            </a:r>
            <a:r>
              <a:rPr lang="en-US" sz="2800" b="1" dirty="0" smtClean="0"/>
              <a:t> – Graph Analytics for Flink</a:t>
            </a:r>
            <a:endParaRPr lang="en-US" sz="2800" b="1" dirty="0"/>
          </a:p>
        </p:txBody>
      </p:sp>
      <p:pic>
        <p:nvPicPr>
          <p:cNvPr id="4" name="Grafik 8"/>
          <p:cNvPicPr>
            <a:picLocks noChangeAspect="1"/>
          </p:cNvPicPr>
          <p:nvPr/>
        </p:nvPicPr>
        <p:blipFill rotWithShape="1">
          <a:blip r:embed="rId3"/>
          <a:srcRect l="2030" t="24916" r="7823" b="20703"/>
          <a:stretch/>
        </p:blipFill>
        <p:spPr>
          <a:xfrm>
            <a:off x="1371600" y="1752600"/>
            <a:ext cx="5029200" cy="1600200"/>
          </a:xfrm>
          <a:prstGeom prst="rect">
            <a:avLst/>
          </a:prstGeom>
        </p:spPr>
      </p:pic>
      <p:pic>
        <p:nvPicPr>
          <p:cNvPr id="5" name="Picture 2" descr="https://raw.githubusercontent.com/apache/flink/8db66cefc0810f8621e2042dbf073768db591284/docs/img/gelly-example-grap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267200"/>
            <a:ext cx="50292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23</a:t>
            </a:fld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674224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6.1 FlinkML - Machine </a:t>
            </a:r>
            <a:r>
              <a:rPr lang="en-US" sz="3200" dirty="0"/>
              <a:t>Learning </a:t>
            </a:r>
            <a:r>
              <a:rPr lang="en-US" sz="3200" dirty="0" smtClean="0"/>
              <a:t>Library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382000" cy="6096000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sz="2400" dirty="0" smtClean="0">
                <a:solidFill>
                  <a:srgbClr val="34FF77"/>
                </a:solidFill>
              </a:rPr>
              <a:t> FlinkML</a:t>
            </a:r>
            <a:r>
              <a:rPr lang="en-US" sz="2400" dirty="0" smtClean="0"/>
              <a:t> </a:t>
            </a:r>
            <a:r>
              <a:rPr lang="en-US" sz="2400" dirty="0"/>
              <a:t>is the </a:t>
            </a:r>
            <a:r>
              <a:rPr lang="en-US" sz="2400" dirty="0">
                <a:solidFill>
                  <a:srgbClr val="34FF77"/>
                </a:solidFill>
              </a:rPr>
              <a:t>Machine Learning (ML) library </a:t>
            </a:r>
            <a:r>
              <a:rPr lang="en-US" sz="2400" dirty="0"/>
              <a:t>for </a:t>
            </a:r>
            <a:r>
              <a:rPr lang="en-US" sz="2400" dirty="0" smtClean="0"/>
              <a:t>Flink.  It is </a:t>
            </a:r>
            <a:r>
              <a:rPr lang="en-US" sz="2400" dirty="0" smtClean="0">
                <a:solidFill>
                  <a:srgbClr val="FFFFFF"/>
                </a:solidFill>
              </a:rPr>
              <a:t>written in </a:t>
            </a:r>
            <a:r>
              <a:rPr lang="en-US" sz="2400" dirty="0" smtClean="0">
                <a:solidFill>
                  <a:srgbClr val="34FF77"/>
                </a:solidFill>
              </a:rPr>
              <a:t>Scala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r>
              <a:rPr lang="en-US" sz="2400" dirty="0" smtClean="0"/>
              <a:t>and was added in March 2015. </a:t>
            </a:r>
            <a:r>
              <a:rPr lang="en-US" sz="2400" dirty="0"/>
              <a:t>Still in </a:t>
            </a:r>
            <a:r>
              <a:rPr lang="en-US" sz="2400" dirty="0">
                <a:solidFill>
                  <a:srgbClr val="34FF77"/>
                </a:solidFill>
              </a:rPr>
              <a:t>beta</a:t>
            </a:r>
            <a:r>
              <a:rPr lang="en-US" sz="2400" dirty="0"/>
              <a:t> as of June 24</a:t>
            </a:r>
            <a:r>
              <a:rPr lang="en-US" sz="2400" baseline="30000" dirty="0"/>
              <a:t>th</a:t>
            </a:r>
            <a:r>
              <a:rPr lang="en-US" sz="2400" dirty="0"/>
              <a:t>  </a:t>
            </a:r>
            <a:r>
              <a:rPr lang="en-US" sz="2400" dirty="0" smtClean="0"/>
              <a:t>2015 </a:t>
            </a:r>
            <a:r>
              <a:rPr lang="en-US" sz="2400" dirty="0"/>
              <a:t>( Flink 0.9 release</a:t>
            </a:r>
            <a:r>
              <a:rPr lang="en-US" sz="2400" dirty="0" smtClean="0"/>
              <a:t>)</a:t>
            </a:r>
          </a:p>
          <a:p>
            <a:pPr>
              <a:buFont typeface="Wingdings" charset="2"/>
              <a:buChar char="Ø"/>
            </a:pPr>
            <a:r>
              <a:rPr lang="en-US" sz="2400" dirty="0" smtClean="0"/>
              <a:t> FlinkML aims </a:t>
            </a:r>
            <a:r>
              <a:rPr lang="en-US" sz="2400" dirty="0"/>
              <a:t>to </a:t>
            </a:r>
            <a:r>
              <a:rPr lang="en-US" sz="2400" dirty="0" smtClean="0"/>
              <a:t>provide:</a:t>
            </a:r>
          </a:p>
          <a:p>
            <a:pPr lvl="1">
              <a:buFont typeface="Arial"/>
              <a:buChar char="•"/>
            </a:pPr>
            <a:r>
              <a:rPr lang="en-US" sz="2400" b="1" dirty="0"/>
              <a:t>an intuitive </a:t>
            </a:r>
            <a:r>
              <a:rPr lang="en-US" sz="2400" b="1" dirty="0">
                <a:solidFill>
                  <a:srgbClr val="34FF77"/>
                </a:solidFill>
              </a:rPr>
              <a:t>API</a:t>
            </a:r>
            <a:endParaRPr lang="en-US" sz="2400" b="1" dirty="0" smtClean="0">
              <a:solidFill>
                <a:srgbClr val="34FF77"/>
              </a:solidFill>
            </a:endParaRPr>
          </a:p>
          <a:p>
            <a:pPr lvl="1">
              <a:buFont typeface="Arial"/>
              <a:buChar char="•"/>
            </a:pPr>
            <a:r>
              <a:rPr lang="en-US" sz="2400" b="1" dirty="0" smtClean="0"/>
              <a:t>scalable </a:t>
            </a:r>
            <a:r>
              <a:rPr lang="en-US" sz="2400" b="1" dirty="0">
                <a:solidFill>
                  <a:srgbClr val="34FF77"/>
                </a:solidFill>
              </a:rPr>
              <a:t>ML </a:t>
            </a:r>
            <a:r>
              <a:rPr lang="en-US" sz="2400" b="1" dirty="0" smtClean="0">
                <a:solidFill>
                  <a:srgbClr val="34FF77"/>
                </a:solidFill>
              </a:rPr>
              <a:t>algorithms</a:t>
            </a:r>
          </a:p>
          <a:p>
            <a:pPr lvl="1">
              <a:buFont typeface="Arial"/>
              <a:buChar char="•"/>
            </a:pPr>
            <a:r>
              <a:rPr lang="en-US" sz="2400" b="1" dirty="0" smtClean="0">
                <a:solidFill>
                  <a:srgbClr val="34FF77"/>
                </a:solidFill>
              </a:rPr>
              <a:t>tools</a:t>
            </a:r>
            <a:r>
              <a:rPr lang="en-US" sz="2400" b="1" dirty="0" smtClean="0"/>
              <a:t> </a:t>
            </a:r>
            <a:r>
              <a:rPr lang="en-US" sz="2400" b="1" dirty="0"/>
              <a:t>that help </a:t>
            </a:r>
            <a:r>
              <a:rPr lang="en-US" sz="2400" b="1" dirty="0">
                <a:solidFill>
                  <a:srgbClr val="34FF77"/>
                </a:solidFill>
              </a:rPr>
              <a:t>minimize glue code </a:t>
            </a:r>
            <a:r>
              <a:rPr lang="en-US" sz="2400" b="1" dirty="0"/>
              <a:t>in end-to-end ML </a:t>
            </a:r>
            <a:r>
              <a:rPr lang="en-US" sz="2400" b="1" dirty="0" smtClean="0"/>
              <a:t>applications</a:t>
            </a:r>
          </a:p>
          <a:p>
            <a:pPr>
              <a:buFont typeface="Wingdings" charset="2"/>
              <a:buChar char="Ø"/>
            </a:pPr>
            <a:r>
              <a:rPr lang="en-US" sz="2400" dirty="0" smtClean="0"/>
              <a:t> FlinkML </a:t>
            </a:r>
            <a:r>
              <a:rPr lang="en-US" sz="2400" dirty="0"/>
              <a:t>will allow data scientists </a:t>
            </a:r>
            <a:r>
              <a:rPr lang="en-US" sz="2400" dirty="0" smtClean="0"/>
              <a:t>to:</a:t>
            </a:r>
          </a:p>
          <a:p>
            <a:pPr lvl="1">
              <a:buFont typeface="Arial"/>
              <a:buChar char="•"/>
            </a:pPr>
            <a:r>
              <a:rPr lang="en-US" sz="2400" b="1" dirty="0" smtClean="0">
                <a:solidFill>
                  <a:srgbClr val="34FF77"/>
                </a:solidFill>
              </a:rPr>
              <a:t>test </a:t>
            </a:r>
            <a:r>
              <a:rPr lang="en-US" sz="2400" b="1" dirty="0">
                <a:solidFill>
                  <a:srgbClr val="34FF77"/>
                </a:solidFill>
              </a:rPr>
              <a:t>their models locally </a:t>
            </a:r>
            <a:r>
              <a:rPr lang="en-US" sz="2400" b="1" dirty="0" smtClean="0"/>
              <a:t>using </a:t>
            </a:r>
            <a:r>
              <a:rPr lang="en-US" sz="2400" b="1" dirty="0"/>
              <a:t>subsets of </a:t>
            </a:r>
            <a:r>
              <a:rPr lang="en-US" sz="2400" b="1" dirty="0" smtClean="0"/>
              <a:t>data</a:t>
            </a:r>
          </a:p>
          <a:p>
            <a:pPr lvl="1">
              <a:buFont typeface="Arial"/>
              <a:buChar char="•"/>
            </a:pPr>
            <a:r>
              <a:rPr lang="en-US" sz="2400" b="1" dirty="0" smtClean="0">
                <a:solidFill>
                  <a:srgbClr val="34FF77"/>
                </a:solidFill>
              </a:rPr>
              <a:t>use </a:t>
            </a:r>
            <a:r>
              <a:rPr lang="en-US" sz="2400" b="1" dirty="0">
                <a:solidFill>
                  <a:srgbClr val="34FF77"/>
                </a:solidFill>
              </a:rPr>
              <a:t>the same code </a:t>
            </a:r>
            <a:r>
              <a:rPr lang="en-US" sz="2400" b="1" dirty="0"/>
              <a:t>to run their algorithms at a much </a:t>
            </a:r>
            <a:r>
              <a:rPr lang="en-US" sz="2400" b="1" dirty="0">
                <a:solidFill>
                  <a:srgbClr val="34FF77"/>
                </a:solidFill>
              </a:rPr>
              <a:t>larger scale </a:t>
            </a:r>
            <a:r>
              <a:rPr lang="en-US" sz="2400" b="1" dirty="0"/>
              <a:t>in a </a:t>
            </a:r>
            <a:r>
              <a:rPr lang="en-US" sz="2400" b="1" dirty="0">
                <a:solidFill>
                  <a:srgbClr val="34FF77"/>
                </a:solidFill>
              </a:rPr>
              <a:t>cluster</a:t>
            </a:r>
            <a:r>
              <a:rPr lang="en-US" sz="2400" b="1" dirty="0"/>
              <a:t> setting</a:t>
            </a:r>
            <a:r>
              <a:rPr lang="en-US" sz="2400" b="1" dirty="0" smtClean="0"/>
              <a:t>. </a:t>
            </a:r>
          </a:p>
          <a:p>
            <a:pPr lvl="1">
              <a:buFont typeface="Arial"/>
              <a:buChar char="•"/>
            </a:pPr>
            <a:endParaRPr lang="en-US" sz="2000" b="1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dirty="0"/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24</a:t>
            </a:fld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566210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6.1 FlinkML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8229600" cy="5943600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sz="2400" dirty="0" smtClean="0"/>
              <a:t> FlinkML </a:t>
            </a:r>
            <a:r>
              <a:rPr lang="en-US" sz="2400" dirty="0"/>
              <a:t>is </a:t>
            </a:r>
            <a:r>
              <a:rPr lang="en-US" sz="2400" dirty="0">
                <a:solidFill>
                  <a:srgbClr val="34FF77"/>
                </a:solidFill>
              </a:rPr>
              <a:t>inspired</a:t>
            </a:r>
            <a:r>
              <a:rPr lang="en-US" sz="2400" dirty="0"/>
              <a:t> by other open source efforts,  in particular:   </a:t>
            </a:r>
          </a:p>
          <a:p>
            <a:pPr lvl="1">
              <a:buFont typeface="Arial"/>
              <a:buChar char="•"/>
            </a:pPr>
            <a:r>
              <a:rPr lang="en-US" sz="2400" b="1" dirty="0">
                <a:solidFill>
                  <a:srgbClr val="34FF77"/>
                </a:solidFill>
              </a:rPr>
              <a:t>scikit-learn </a:t>
            </a:r>
            <a:r>
              <a:rPr lang="en-US" sz="2400" b="1" dirty="0"/>
              <a:t>for cleanly specifying ML </a:t>
            </a:r>
            <a:r>
              <a:rPr lang="en-US" sz="2400" b="1" dirty="0">
                <a:solidFill>
                  <a:srgbClr val="34FF77"/>
                </a:solidFill>
              </a:rPr>
              <a:t>pipelines</a:t>
            </a:r>
          </a:p>
          <a:p>
            <a:pPr lvl="1">
              <a:buFont typeface="Arial"/>
              <a:buChar char="•"/>
            </a:pPr>
            <a:r>
              <a:rPr lang="en-US" sz="2400" b="1" dirty="0">
                <a:solidFill>
                  <a:srgbClr val="34FF77"/>
                </a:solidFill>
              </a:rPr>
              <a:t>Spark’s MLLib </a:t>
            </a:r>
            <a:r>
              <a:rPr lang="en-US" sz="2400" b="1" dirty="0"/>
              <a:t>for providing </a:t>
            </a:r>
            <a:r>
              <a:rPr lang="en-US" sz="2400" b="1" dirty="0">
                <a:solidFill>
                  <a:srgbClr val="34FF77"/>
                </a:solidFill>
              </a:rPr>
              <a:t>ML algorithms that scale</a:t>
            </a:r>
            <a:r>
              <a:rPr lang="en-US" sz="2400" b="1" dirty="0"/>
              <a:t> with </a:t>
            </a:r>
            <a:r>
              <a:rPr lang="en-US" sz="2400" b="1" dirty="0" smtClean="0"/>
              <a:t>cluster </a:t>
            </a:r>
            <a:r>
              <a:rPr lang="en-US" sz="2400" b="1" dirty="0"/>
              <a:t>size. </a:t>
            </a:r>
            <a:endParaRPr lang="en-US" sz="2400" b="1" dirty="0" smtClean="0"/>
          </a:p>
          <a:p>
            <a:pPr>
              <a:buFont typeface="Wingdings" charset="2"/>
              <a:buChar char="Ø"/>
            </a:pPr>
            <a:r>
              <a:rPr lang="en-US" sz="2400" dirty="0" smtClean="0">
                <a:solidFill>
                  <a:srgbClr val="FFFFFF"/>
                </a:solidFill>
              </a:rPr>
              <a:t> FlinkML</a:t>
            </a:r>
            <a:r>
              <a:rPr lang="en-US" sz="2400" dirty="0" smtClean="0">
                <a:solidFill>
                  <a:srgbClr val="34FF77"/>
                </a:solidFill>
              </a:rPr>
              <a:t> unique features </a:t>
            </a:r>
            <a:r>
              <a:rPr lang="en-US" sz="2400" dirty="0" smtClean="0">
                <a:solidFill>
                  <a:schemeClr val="tx2"/>
                </a:solidFill>
              </a:rPr>
              <a:t>are</a:t>
            </a:r>
            <a:r>
              <a:rPr lang="en-US" sz="2400" dirty="0" smtClean="0">
                <a:solidFill>
                  <a:srgbClr val="34FF77"/>
                </a:solidFill>
              </a:rPr>
              <a:t>: 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2400" b="1" dirty="0"/>
              <a:t>E</a:t>
            </a:r>
            <a:r>
              <a:rPr lang="en-US" sz="2400" b="1" dirty="0" smtClean="0"/>
              <a:t>xploiting </a:t>
            </a:r>
            <a:r>
              <a:rPr lang="en-US" sz="2400" b="1" dirty="0"/>
              <a:t>the </a:t>
            </a:r>
            <a:r>
              <a:rPr 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in-memory data streaming </a:t>
            </a:r>
            <a:r>
              <a:rPr lang="en-US" sz="2400" b="1" dirty="0"/>
              <a:t>nature of </a:t>
            </a:r>
            <a:r>
              <a:rPr lang="en-US" sz="2400" b="1" dirty="0" smtClean="0"/>
              <a:t>Flink. </a:t>
            </a:r>
            <a:endParaRPr lang="en-US" sz="2400" b="1" dirty="0"/>
          </a:p>
          <a:p>
            <a:pPr marL="685800" lvl="1" indent="-342900">
              <a:buFont typeface="+mj-lt"/>
              <a:buAutoNum type="arabicPeriod"/>
            </a:pPr>
            <a:r>
              <a:rPr lang="en-US" sz="2400" b="1" dirty="0">
                <a:solidFill>
                  <a:srgbClr val="34FF77"/>
                </a:solidFill>
              </a:rPr>
              <a:t>N</a:t>
            </a:r>
            <a:r>
              <a:rPr lang="en-US" sz="2400" b="1" dirty="0" smtClean="0">
                <a:solidFill>
                  <a:srgbClr val="34FF77"/>
                </a:solidFill>
              </a:rPr>
              <a:t>atively executing </a:t>
            </a:r>
            <a:r>
              <a:rPr lang="en-US" sz="2400" b="1" dirty="0">
                <a:solidFill>
                  <a:srgbClr val="34FF77"/>
                </a:solidFill>
              </a:rPr>
              <a:t>iterative processing algorithms </a:t>
            </a:r>
            <a:r>
              <a:rPr lang="en-US" sz="2400" b="1" dirty="0"/>
              <a:t>which are common in </a:t>
            </a:r>
            <a:r>
              <a:rPr lang="en-US" sz="2400" b="1" dirty="0" smtClean="0"/>
              <a:t>Machine Learning.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2400" b="1" dirty="0" smtClean="0">
                <a:solidFill>
                  <a:srgbClr val="34FF77"/>
                </a:solidFill>
              </a:rPr>
              <a:t>Streaming ML </a:t>
            </a:r>
            <a:r>
              <a:rPr lang="en-US" sz="2400" b="1" dirty="0" smtClean="0"/>
              <a:t>designed specifically for data streams.</a:t>
            </a:r>
          </a:p>
          <a:p>
            <a:endParaRPr lang="en-US" sz="1600" dirty="0" smtClean="0"/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25</a:t>
            </a:fld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201893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6.1 </a:t>
            </a:r>
            <a:r>
              <a:rPr lang="en-US" sz="3200" dirty="0"/>
              <a:t>FlinkML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8153400" cy="5410200"/>
          </a:xfrm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ct val="30000"/>
              </a:spcBef>
              <a:buFont typeface="Wingdings" charset="2"/>
              <a:buChar char="Ø"/>
              <a:defRPr/>
            </a:pPr>
            <a:r>
              <a:rPr lang="en-US" sz="2400" dirty="0" smtClean="0"/>
              <a:t> Learn more </a:t>
            </a:r>
            <a:r>
              <a:rPr lang="en-US" sz="2400" dirty="0"/>
              <a:t>about FlinkML at </a:t>
            </a:r>
            <a:r>
              <a:rPr lang="en-US" dirty="0">
                <a:hlinkClick r:id="rId2"/>
              </a:rPr>
              <a:t>http://ci.apache.org/projects/flink/flink-docs-master/libs/ml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  <a:p>
            <a:pPr eaLnBrk="0" hangingPunct="0">
              <a:lnSpc>
                <a:spcPct val="100000"/>
              </a:lnSpc>
              <a:spcBef>
                <a:spcPct val="30000"/>
              </a:spcBef>
              <a:buFont typeface="Wingdings" charset="2"/>
              <a:buChar char="Ø"/>
              <a:defRPr/>
            </a:pPr>
            <a:r>
              <a:rPr lang="en-US" sz="2400" dirty="0" smtClean="0"/>
              <a:t> You </a:t>
            </a:r>
            <a:r>
              <a:rPr lang="en-US" sz="2400" dirty="0"/>
              <a:t>can find more details about FlinkML goals and where it is headed in the vision and roadmap here: 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FlinkML: Vision and Roadmap </a:t>
            </a:r>
            <a:r>
              <a:rPr lang="en-US" dirty="0">
                <a:hlinkClick r:id="rId3"/>
              </a:rPr>
              <a:t>https://cwiki.apache.org/confluence/display/FLINK/FlinkML%3A+Vision+and+</a:t>
            </a:r>
            <a:r>
              <a:rPr lang="en-US" dirty="0" smtClean="0">
                <a:hlinkClick r:id="rId3"/>
              </a:rPr>
              <a:t>Roadmap</a:t>
            </a:r>
            <a:endParaRPr lang="en-US" dirty="0" smtClean="0"/>
          </a:p>
          <a:p>
            <a:pPr eaLnBrk="0" hangingPunct="0">
              <a:lnSpc>
                <a:spcPct val="100000"/>
              </a:lnSpc>
              <a:spcBef>
                <a:spcPct val="30000"/>
              </a:spcBef>
              <a:buFont typeface="Wingdings" charset="2"/>
              <a:buChar char="Ø"/>
              <a:defRPr/>
            </a:pPr>
            <a:r>
              <a:rPr lang="en-US" sz="2400" dirty="0"/>
              <a:t> </a:t>
            </a:r>
            <a:r>
              <a:rPr lang="en-US" sz="2400" dirty="0" smtClean="0"/>
              <a:t>Check </a:t>
            </a:r>
            <a:r>
              <a:rPr lang="en-US" sz="2400" dirty="0"/>
              <a:t>more </a:t>
            </a:r>
            <a:r>
              <a:rPr lang="en-US" sz="2400" dirty="0">
                <a:solidFill>
                  <a:srgbClr val="34FF77"/>
                </a:solidFill>
              </a:rPr>
              <a:t>FlinkML web resources </a:t>
            </a:r>
            <a:r>
              <a:rPr lang="en-US" sz="2400" dirty="0"/>
              <a:t>at the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Apache Flink Knowledge Base</a:t>
            </a:r>
            <a:r>
              <a:rPr lang="en-US" sz="2400" dirty="0"/>
              <a:t>: </a:t>
            </a:r>
            <a:r>
              <a:rPr lang="en-US" dirty="0">
                <a:hlinkClick r:id="rId4"/>
              </a:rPr>
              <a:t>http://sparkbigdata.com/component/tags/tag/51-</a:t>
            </a:r>
            <a:r>
              <a:rPr lang="en-US" dirty="0" smtClean="0">
                <a:hlinkClick r:id="rId4"/>
              </a:rPr>
              <a:t>flinkml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sz="2400" dirty="0" smtClean="0"/>
              <a:t> Interested </a:t>
            </a:r>
            <a:r>
              <a:rPr lang="en-US" sz="2400" dirty="0"/>
              <a:t>in helping </a:t>
            </a:r>
            <a:r>
              <a:rPr lang="en-US" sz="2400" dirty="0" smtClean="0"/>
              <a:t>out the Apache Flink project? </a:t>
            </a:r>
            <a:r>
              <a:rPr lang="en-US" sz="2400" dirty="0"/>
              <a:t>Please check: How to contribute? </a:t>
            </a:r>
            <a:r>
              <a:rPr lang="en-US" dirty="0">
                <a:solidFill>
                  <a:srgbClr val="34FF77"/>
                </a:solidFill>
                <a:hlinkClick r:id="rId5"/>
              </a:rPr>
              <a:t>http://flink.apache.org/how-to-</a:t>
            </a:r>
            <a:r>
              <a:rPr lang="en-US" dirty="0" smtClean="0">
                <a:solidFill>
                  <a:srgbClr val="34FF77"/>
                </a:solidFill>
                <a:hlinkClick r:id="rId5"/>
              </a:rPr>
              <a:t>contribute.html</a:t>
            </a:r>
            <a:r>
              <a:rPr lang="en-US" dirty="0" smtClean="0">
                <a:solidFill>
                  <a:srgbClr val="34FF77"/>
                </a:solidFill>
              </a:rPr>
              <a:t> </a:t>
            </a: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://flink.apache.org/coding-</a:t>
            </a:r>
            <a:r>
              <a:rPr lang="en-US" dirty="0" smtClean="0">
                <a:hlinkClick r:id="rId6"/>
              </a:rPr>
              <a:t>guidelines.html</a:t>
            </a:r>
            <a:endParaRPr lang="en-US" dirty="0" smtClean="0"/>
          </a:p>
          <a:p>
            <a:pPr>
              <a:buFont typeface="Wingdings" charset="2"/>
              <a:buChar char="Ø"/>
            </a:pPr>
            <a:endParaRPr lang="en-US" dirty="0"/>
          </a:p>
          <a:p>
            <a:endParaRPr lang="en-US" dirty="0"/>
          </a:p>
          <a:p>
            <a:pPr eaLnBrk="0" hangingPunct="0">
              <a:lnSpc>
                <a:spcPct val="100000"/>
              </a:lnSpc>
              <a:spcBef>
                <a:spcPct val="30000"/>
              </a:spcBef>
              <a:defRPr/>
            </a:pPr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26</a:t>
            </a:fld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050567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6.2 </a:t>
            </a:r>
            <a:r>
              <a:rPr lang="en-US" sz="3200" dirty="0">
                <a:solidFill>
                  <a:srgbClr val="FFFFFF"/>
                </a:solidFill>
              </a:rPr>
              <a:t>Gelly – </a:t>
            </a:r>
            <a:r>
              <a:rPr lang="en-US" sz="3200" dirty="0"/>
              <a:t>Graph Analytics for Flink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458200" cy="5791200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sz="2400" dirty="0" smtClean="0">
                <a:solidFill>
                  <a:srgbClr val="34FF77"/>
                </a:solidFill>
              </a:rPr>
              <a:t> Gelly</a:t>
            </a:r>
            <a:r>
              <a:rPr lang="en-US" sz="2400" dirty="0" smtClean="0"/>
              <a:t> </a:t>
            </a:r>
            <a:r>
              <a:rPr lang="en-US" sz="2400" dirty="0"/>
              <a:t>is a </a:t>
            </a:r>
            <a:r>
              <a:rPr lang="en-US" sz="2400" dirty="0" smtClean="0">
                <a:solidFill>
                  <a:srgbClr val="34FF77"/>
                </a:solidFill>
              </a:rPr>
              <a:t>Graph </a:t>
            </a:r>
            <a:r>
              <a:rPr lang="en-US" sz="2400" dirty="0">
                <a:solidFill>
                  <a:srgbClr val="34FF77"/>
                </a:solidFill>
              </a:rPr>
              <a:t>API </a:t>
            </a:r>
            <a:r>
              <a:rPr lang="en-US" sz="2400" dirty="0"/>
              <a:t>for </a:t>
            </a:r>
            <a:r>
              <a:rPr lang="en-US" sz="2400" dirty="0" smtClean="0"/>
              <a:t>Flink. Gelly</a:t>
            </a:r>
            <a:r>
              <a:rPr lang="en-US" sz="2400" dirty="0" smtClean="0">
                <a:solidFill>
                  <a:srgbClr val="34FF77"/>
                </a:solidFill>
              </a:rPr>
              <a:t> Java API  </a:t>
            </a:r>
            <a:r>
              <a:rPr lang="en-US" sz="2400" dirty="0"/>
              <a:t>was added in February 2015</a:t>
            </a:r>
            <a:r>
              <a:rPr lang="en-US" sz="2400" dirty="0" smtClean="0"/>
              <a:t>. Gelly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Scala API </a:t>
            </a:r>
            <a:r>
              <a:rPr lang="en-US" sz="2400" dirty="0" smtClean="0"/>
              <a:t>started in May 2015 and is Work In Progress.  </a:t>
            </a:r>
          </a:p>
          <a:p>
            <a:pPr>
              <a:buFont typeface="Wingdings" charset="2"/>
              <a:buChar char="Ø"/>
            </a:pPr>
            <a:r>
              <a:rPr lang="en-US" sz="2400" dirty="0" smtClean="0"/>
              <a:t> Gelly is still </a:t>
            </a:r>
            <a:r>
              <a:rPr lang="en-US" sz="2400" dirty="0"/>
              <a:t>in </a:t>
            </a:r>
            <a:r>
              <a:rPr lang="en-US" sz="2400" dirty="0" smtClean="0">
                <a:solidFill>
                  <a:srgbClr val="34FF77"/>
                </a:solidFill>
              </a:rPr>
              <a:t>Beta</a:t>
            </a:r>
            <a:r>
              <a:rPr lang="en-US" sz="2400" dirty="0" smtClean="0"/>
              <a:t> </a:t>
            </a:r>
            <a:r>
              <a:rPr lang="en-US" sz="2400" dirty="0"/>
              <a:t>as of June 24</a:t>
            </a:r>
            <a:r>
              <a:rPr lang="en-US" sz="2400" baseline="30000" dirty="0"/>
              <a:t>th</a:t>
            </a:r>
            <a:r>
              <a:rPr lang="en-US" sz="2400" dirty="0"/>
              <a:t>  </a:t>
            </a:r>
            <a:r>
              <a:rPr lang="en-US" sz="2400" dirty="0" smtClean="0"/>
              <a:t>2015 </a:t>
            </a:r>
            <a:r>
              <a:rPr lang="en-US" sz="2400" dirty="0"/>
              <a:t>( Flink 0.9 release).  </a:t>
            </a:r>
            <a:endParaRPr lang="en-US" sz="2400" dirty="0" smtClean="0"/>
          </a:p>
          <a:p>
            <a:pPr>
              <a:buFont typeface="Wingdings" charset="2"/>
              <a:buChar char="Ø"/>
            </a:pPr>
            <a:r>
              <a:rPr lang="en-US" sz="2400" dirty="0" smtClean="0"/>
              <a:t> Gelly provides:</a:t>
            </a:r>
          </a:p>
          <a:p>
            <a:pPr lvl="1">
              <a:buFont typeface="Wingdings" charset="2"/>
              <a:buChar char="ü"/>
            </a:pPr>
            <a:r>
              <a:rPr lang="en-US" sz="2400" b="1" dirty="0"/>
              <a:t>A</a:t>
            </a:r>
            <a:r>
              <a:rPr lang="en-US" sz="2400" b="1" dirty="0" smtClean="0"/>
              <a:t> set of </a:t>
            </a:r>
            <a:r>
              <a:rPr lang="en-US" sz="2400" b="1" dirty="0" smtClean="0">
                <a:solidFill>
                  <a:srgbClr val="34FF77"/>
                </a:solidFill>
              </a:rPr>
              <a:t>methods</a:t>
            </a:r>
            <a:r>
              <a:rPr lang="en-US" sz="2400" b="1" dirty="0" smtClean="0"/>
              <a:t> and </a:t>
            </a:r>
            <a:r>
              <a:rPr 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utilities</a:t>
            </a:r>
            <a:r>
              <a:rPr lang="en-US" sz="2400" b="1" dirty="0" smtClean="0"/>
              <a:t> to </a:t>
            </a:r>
            <a:r>
              <a:rPr lang="en-US" sz="2400" b="1" dirty="0"/>
              <a:t>create, transform and modify </a:t>
            </a:r>
            <a:r>
              <a:rPr lang="en-US" sz="2400" b="1" dirty="0" smtClean="0"/>
              <a:t>graphs </a:t>
            </a:r>
          </a:p>
          <a:p>
            <a:pPr lvl="1">
              <a:buFont typeface="Wingdings" charset="2"/>
              <a:buChar char="ü"/>
            </a:pPr>
            <a:r>
              <a:rPr lang="en-US" sz="2400" b="1" dirty="0"/>
              <a:t>A</a:t>
            </a:r>
            <a:r>
              <a:rPr lang="en-US" sz="2400" b="1" dirty="0" smtClean="0"/>
              <a:t> </a:t>
            </a:r>
            <a:r>
              <a:rPr lang="en-US" sz="2400" b="1" dirty="0">
                <a:solidFill>
                  <a:srgbClr val="34FF77"/>
                </a:solidFill>
              </a:rPr>
              <a:t>library of graph </a:t>
            </a:r>
            <a:r>
              <a:rPr lang="en-US" sz="2400" b="1" dirty="0" smtClean="0">
                <a:solidFill>
                  <a:srgbClr val="34FF77"/>
                </a:solidFill>
              </a:rPr>
              <a:t>algorithms</a:t>
            </a:r>
            <a:r>
              <a:rPr lang="en-US" sz="2400" b="1" dirty="0" smtClean="0"/>
              <a:t> </a:t>
            </a:r>
            <a:r>
              <a:rPr lang="en-US" sz="2400" b="1" dirty="0"/>
              <a:t>which </a:t>
            </a:r>
            <a:r>
              <a:rPr lang="en-US" sz="2400" b="1" dirty="0" smtClean="0"/>
              <a:t>aims </a:t>
            </a:r>
            <a:r>
              <a:rPr lang="en-US" sz="2400" b="1" dirty="0"/>
              <a:t>to simplify the development of graph analysis </a:t>
            </a:r>
            <a:r>
              <a:rPr lang="en-US" sz="2400" b="1" dirty="0" smtClean="0"/>
              <a:t>applications</a:t>
            </a:r>
          </a:p>
          <a:p>
            <a:pPr lvl="1">
              <a:buFont typeface="Wingdings" charset="2"/>
              <a:buChar char="ü"/>
            </a:pPr>
            <a:r>
              <a:rPr lang="en-US" sz="2400" b="1" dirty="0" smtClean="0">
                <a:solidFill>
                  <a:srgbClr val="34FF77"/>
                </a:solidFill>
              </a:rPr>
              <a:t>Iterative </a:t>
            </a:r>
            <a:r>
              <a:rPr lang="en-US" sz="2400" b="1" dirty="0">
                <a:solidFill>
                  <a:srgbClr val="34FF77"/>
                </a:solidFill>
              </a:rPr>
              <a:t>graph algorithms </a:t>
            </a:r>
            <a:r>
              <a:rPr lang="en-US" sz="2400" b="1" dirty="0"/>
              <a:t>are executed leveraging mutable state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27</a:t>
            </a:fld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630182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6.2 </a:t>
            </a:r>
            <a:r>
              <a:rPr lang="en-US" sz="3200" dirty="0">
                <a:solidFill>
                  <a:srgbClr val="FFFFFF"/>
                </a:solidFill>
              </a:rPr>
              <a:t>Gelly – </a:t>
            </a:r>
            <a:r>
              <a:rPr lang="en-US" sz="3200" dirty="0"/>
              <a:t>Graph Analytics for Flink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305800" cy="5410199"/>
          </a:xfrm>
        </p:spPr>
        <p:txBody>
          <a:bodyPr/>
          <a:lstStyle/>
          <a:p>
            <a:pPr>
              <a:buFont typeface="Wingdings" charset="2"/>
              <a:buChar char="ü"/>
            </a:pPr>
            <a:r>
              <a:rPr lang="en-US" sz="2400" dirty="0"/>
              <a:t>Gelly is Flink's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large-scale graph processing </a:t>
            </a:r>
            <a:r>
              <a:rPr lang="en-US" sz="2400" dirty="0"/>
              <a:t>API which </a:t>
            </a:r>
            <a:r>
              <a:rPr lang="en-US" sz="2400" dirty="0">
                <a:solidFill>
                  <a:srgbClr val="34FF77"/>
                </a:solidFill>
              </a:rPr>
              <a:t>leverages</a:t>
            </a:r>
            <a:r>
              <a:rPr lang="en-US" sz="2400" dirty="0"/>
              <a:t> Flink's </a:t>
            </a:r>
            <a:r>
              <a:rPr lang="en-US" sz="2400" dirty="0">
                <a:solidFill>
                  <a:srgbClr val="34FF77"/>
                </a:solidFill>
              </a:rPr>
              <a:t>efficient delta iterations </a:t>
            </a:r>
            <a:r>
              <a:rPr lang="en-US" sz="2400" dirty="0"/>
              <a:t>to map various graph processing models (vertex-centric and gather-sum-apply) to dataflows. </a:t>
            </a:r>
            <a:endParaRPr lang="en-US" sz="2400" dirty="0" smtClean="0"/>
          </a:p>
          <a:p>
            <a:pPr>
              <a:buFont typeface="Wingdings" charset="2"/>
              <a:buChar char="ü"/>
            </a:pPr>
            <a:r>
              <a:rPr lang="en-US" sz="2400" dirty="0" smtClean="0"/>
              <a:t>Gelly </a:t>
            </a:r>
            <a:r>
              <a:rPr lang="en-US" sz="2400" dirty="0"/>
              <a:t>allows Flink users to perform </a:t>
            </a:r>
            <a:r>
              <a:rPr lang="en-US" sz="2400" dirty="0">
                <a:solidFill>
                  <a:srgbClr val="34FF77"/>
                </a:solidFill>
              </a:rPr>
              <a:t>end-to-end data analysis</a:t>
            </a:r>
            <a:r>
              <a:rPr lang="en-US" sz="2400" dirty="0"/>
              <a:t>, without having to build complex pipelines and combine different systems. </a:t>
            </a:r>
            <a:endParaRPr lang="en-US" sz="2400" dirty="0" smtClean="0"/>
          </a:p>
          <a:p>
            <a:pPr>
              <a:buFont typeface="Wingdings" charset="2"/>
              <a:buChar char="ü"/>
            </a:pPr>
            <a:r>
              <a:rPr lang="en-US" sz="2400" dirty="0" smtClean="0"/>
              <a:t>It </a:t>
            </a:r>
            <a:r>
              <a:rPr lang="en-US" sz="2400" dirty="0"/>
              <a:t>can be </a:t>
            </a:r>
            <a:r>
              <a:rPr lang="en-US" sz="2400" dirty="0">
                <a:solidFill>
                  <a:srgbClr val="34FF77"/>
                </a:solidFill>
              </a:rPr>
              <a:t>seamlessly combined with Flink's DataSet API</a:t>
            </a:r>
            <a:r>
              <a:rPr lang="en-US" sz="2400" dirty="0"/>
              <a:t>, which means that </a:t>
            </a:r>
            <a:r>
              <a:rPr lang="en-US" sz="2400" dirty="0">
                <a:solidFill>
                  <a:srgbClr val="34FF77"/>
                </a:solidFill>
              </a:rPr>
              <a:t>pre-processing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34FF77"/>
                </a:solidFill>
              </a:rPr>
              <a:t>graph creation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34FF77"/>
                </a:solidFill>
              </a:rPr>
              <a:t>graph analysis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34FF77"/>
                </a:solidFill>
              </a:rPr>
              <a:t>post-processing </a:t>
            </a:r>
            <a:r>
              <a:rPr lang="en-US" sz="2400" dirty="0"/>
              <a:t>can be done in the </a:t>
            </a:r>
            <a:r>
              <a:rPr lang="en-US" sz="2400" dirty="0">
                <a:solidFill>
                  <a:srgbClr val="34FF77"/>
                </a:solidFill>
              </a:rPr>
              <a:t>same application</a:t>
            </a:r>
            <a:r>
              <a:rPr lang="en-US" sz="2400" dirty="0"/>
              <a:t>.</a:t>
            </a:r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28</a:t>
            </a:fld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893458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6.2 </a:t>
            </a:r>
            <a:r>
              <a:rPr lang="en-US" sz="3200" dirty="0">
                <a:solidFill>
                  <a:srgbClr val="FFFFFF"/>
                </a:solidFill>
              </a:rPr>
              <a:t>Gelly – </a:t>
            </a:r>
            <a:r>
              <a:rPr lang="en-US" sz="3200" dirty="0"/>
              <a:t>Graph Analytics for Flink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5638800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sz="2400" dirty="0" smtClean="0"/>
              <a:t> Large</a:t>
            </a:r>
            <a:r>
              <a:rPr lang="en-US" sz="2400" dirty="0"/>
              <a:t>-scale graph processing with Apache Flink </a:t>
            </a:r>
            <a:r>
              <a:rPr lang="en-US" sz="2400" dirty="0" smtClean="0"/>
              <a:t>- </a:t>
            </a:r>
            <a:r>
              <a:rPr lang="en-US" sz="2000" dirty="0" smtClean="0"/>
              <a:t>Vasia Kalavri</a:t>
            </a:r>
            <a:r>
              <a:rPr lang="en-US" sz="2400" dirty="0" smtClean="0"/>
              <a:t>, </a:t>
            </a:r>
            <a:r>
              <a:rPr lang="en-US" sz="2000" dirty="0" smtClean="0"/>
              <a:t>February 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, </a:t>
            </a:r>
            <a:r>
              <a:rPr lang="en-US" sz="1600" dirty="0" smtClean="0"/>
              <a:t>2015</a:t>
            </a:r>
            <a:r>
              <a:rPr lang="en-US" sz="1600" dirty="0" smtClean="0">
                <a:hlinkClick r:id="rId2"/>
              </a:rPr>
              <a:t>http</a:t>
            </a:r>
            <a:r>
              <a:rPr lang="en-US" sz="1600" dirty="0">
                <a:hlinkClick r:id="rId2"/>
              </a:rPr>
              <a:t>://www.slideshare.net/vkalavri/largescale-graph-processing-with-apache-flink-graphdevroom-</a:t>
            </a:r>
            <a:r>
              <a:rPr lang="en-US" sz="1600" dirty="0" smtClean="0">
                <a:hlinkClick r:id="rId2"/>
              </a:rPr>
              <a:t>fosdem15</a:t>
            </a:r>
            <a:endParaRPr lang="en-US" sz="1600" dirty="0" smtClean="0"/>
          </a:p>
          <a:p>
            <a:pPr>
              <a:buFont typeface="Wingdings" charset="2"/>
              <a:buChar char="Ø"/>
            </a:pPr>
            <a:r>
              <a:rPr lang="en-US" sz="2400" dirty="0" smtClean="0">
                <a:solidFill>
                  <a:srgbClr val="34FF77"/>
                </a:solidFill>
              </a:rPr>
              <a:t> Graph </a:t>
            </a:r>
            <a:r>
              <a:rPr lang="en-US" sz="2400" dirty="0">
                <a:solidFill>
                  <a:srgbClr val="34FF77"/>
                </a:solidFill>
              </a:rPr>
              <a:t>streaming </a:t>
            </a:r>
            <a:r>
              <a:rPr lang="en-US" sz="2400" dirty="0"/>
              <a:t>model and API on top of Flink streaming and provides </a:t>
            </a:r>
            <a:r>
              <a:rPr lang="en-US" sz="2400" dirty="0">
                <a:solidFill>
                  <a:srgbClr val="34FF77"/>
                </a:solidFill>
              </a:rPr>
              <a:t>similar interfaces to </a:t>
            </a:r>
            <a:r>
              <a:rPr lang="en-US" sz="2400" dirty="0" smtClean="0">
                <a:solidFill>
                  <a:srgbClr val="34FF77"/>
                </a:solidFill>
              </a:rPr>
              <a:t>Gelly – </a:t>
            </a:r>
            <a:r>
              <a:rPr lang="en-US" sz="2000" dirty="0" smtClean="0"/>
              <a:t>Janos Daniel Balo, June 30, 2015</a:t>
            </a:r>
            <a:r>
              <a:rPr lang="en-US" sz="1600" dirty="0" smtClean="0">
                <a:solidFill>
                  <a:srgbClr val="34FF77"/>
                </a:solidFill>
                <a:hlinkClick r:id="rId3"/>
              </a:rPr>
              <a:t>http</a:t>
            </a:r>
            <a:r>
              <a:rPr lang="en-US" sz="1600" dirty="0">
                <a:solidFill>
                  <a:srgbClr val="34FF77"/>
                </a:solidFill>
                <a:hlinkClick r:id="rId3"/>
              </a:rPr>
              <a:t>://kth.diva-portal.org/smash/get/diva2:830662/FULLTEXT01.</a:t>
            </a:r>
            <a:r>
              <a:rPr lang="en-US" sz="1600" dirty="0" smtClean="0">
                <a:solidFill>
                  <a:srgbClr val="34FF77"/>
                </a:solidFill>
                <a:hlinkClick r:id="rId3"/>
              </a:rPr>
              <a:t>pdf</a:t>
            </a:r>
            <a:endParaRPr lang="en-US" sz="1600" dirty="0" smtClean="0">
              <a:solidFill>
                <a:srgbClr val="34FF77"/>
              </a:solidFill>
            </a:endParaRPr>
          </a:p>
          <a:p>
            <a:pPr>
              <a:buFont typeface="Wingdings" charset="2"/>
              <a:buChar char="Ø"/>
            </a:pPr>
            <a:r>
              <a:rPr lang="en-US" sz="2400" dirty="0" smtClean="0"/>
              <a:t> Check out more Gelly </a:t>
            </a:r>
            <a:r>
              <a:rPr lang="en-US" sz="2400" dirty="0"/>
              <a:t>web resources at the </a:t>
            </a:r>
            <a:r>
              <a:rPr lang="en-US" sz="2400" dirty="0">
                <a:solidFill>
                  <a:srgbClr val="34FF77"/>
                </a:solidFill>
              </a:rPr>
              <a:t>Apache Flink Knowledge </a:t>
            </a:r>
            <a:r>
              <a:rPr lang="en-US" sz="2400" dirty="0" smtClean="0">
                <a:solidFill>
                  <a:srgbClr val="34FF77"/>
                </a:solidFill>
              </a:rPr>
              <a:t>Base</a:t>
            </a:r>
            <a:r>
              <a:rPr lang="en-US" sz="2400" dirty="0" smtClean="0"/>
              <a:t>:</a:t>
            </a:r>
            <a:r>
              <a:rPr lang="en-US" sz="1600" dirty="0" smtClean="0">
                <a:hlinkClick r:id="rId4"/>
              </a:rPr>
              <a:t>http</a:t>
            </a:r>
            <a:r>
              <a:rPr lang="en-US" sz="1600" dirty="0">
                <a:hlinkClick r:id="rId4"/>
              </a:rPr>
              <a:t>://sparkbigdata.com/component/tags/tag/50-</a:t>
            </a:r>
            <a:r>
              <a:rPr lang="en-US" sz="1600" dirty="0" smtClean="0">
                <a:hlinkClick r:id="rId4"/>
              </a:rPr>
              <a:t>gelly</a:t>
            </a:r>
            <a:endParaRPr lang="en-US" sz="1600" dirty="0" smtClean="0"/>
          </a:p>
          <a:p>
            <a:pPr>
              <a:buFont typeface="Wingdings" charset="2"/>
              <a:buChar char="Ø"/>
            </a:pPr>
            <a:r>
              <a:rPr lang="en-US" sz="2400" dirty="0" smtClean="0"/>
              <a:t> Interested </a:t>
            </a:r>
            <a:r>
              <a:rPr lang="en-US" sz="2400" dirty="0"/>
              <a:t>in </a:t>
            </a:r>
            <a:r>
              <a:rPr lang="en-US" sz="2400" dirty="0">
                <a:solidFill>
                  <a:srgbClr val="34FF77"/>
                </a:solidFill>
              </a:rPr>
              <a:t>helping out </a:t>
            </a:r>
            <a:r>
              <a:rPr lang="en-US" sz="2400" dirty="0"/>
              <a:t>the Apache </a:t>
            </a:r>
            <a:r>
              <a:rPr lang="en-US" sz="2400" dirty="0">
                <a:solidFill>
                  <a:srgbClr val="34FF77"/>
                </a:solidFill>
              </a:rPr>
              <a:t>Flink </a:t>
            </a:r>
            <a:r>
              <a:rPr lang="en-US" sz="2400" dirty="0" smtClean="0">
                <a:solidFill>
                  <a:srgbClr val="34FF77"/>
                </a:solidFill>
              </a:rPr>
              <a:t>project</a:t>
            </a:r>
            <a:r>
              <a:rPr lang="en-US" sz="2400" dirty="0" smtClean="0"/>
              <a:t>?</a:t>
            </a:r>
            <a:r>
              <a:rPr lang="en-US" sz="1600" dirty="0" smtClean="0">
                <a:solidFill>
                  <a:srgbClr val="34FF77"/>
                </a:solidFill>
                <a:hlinkClick r:id="rId5"/>
              </a:rPr>
              <a:t>http</a:t>
            </a:r>
            <a:r>
              <a:rPr lang="en-US" sz="1600" dirty="0">
                <a:solidFill>
                  <a:srgbClr val="34FF77"/>
                </a:solidFill>
                <a:hlinkClick r:id="rId5"/>
              </a:rPr>
              <a:t>://flink.apache.org/how-to-</a:t>
            </a:r>
            <a:r>
              <a:rPr lang="en-US" sz="1600" dirty="0" smtClean="0">
                <a:solidFill>
                  <a:srgbClr val="34FF77"/>
                </a:solidFill>
                <a:hlinkClick r:id="rId5"/>
              </a:rPr>
              <a:t>contribute.html</a:t>
            </a:r>
            <a:r>
              <a:rPr lang="en-US" sz="1600" dirty="0" smtClean="0">
                <a:solidFill>
                  <a:srgbClr val="34FF77"/>
                </a:solidFill>
              </a:rPr>
              <a:t> </a:t>
            </a:r>
            <a:r>
              <a:rPr lang="en-US" sz="1600" dirty="0" smtClean="0">
                <a:hlinkClick r:id="rId6"/>
              </a:rPr>
              <a:t>http</a:t>
            </a:r>
            <a:r>
              <a:rPr lang="en-US" sz="1600" dirty="0">
                <a:hlinkClick r:id="rId6"/>
              </a:rPr>
              <a:t>://flink.apache.org/coding-guidelines.html</a:t>
            </a:r>
            <a:endParaRPr lang="en-US" sz="1600" dirty="0"/>
          </a:p>
          <a:p>
            <a:pPr>
              <a:buFont typeface="Wingdings" charset="2"/>
              <a:buChar char="Ø"/>
            </a:pPr>
            <a:endParaRPr lang="en-US" sz="16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29</a:t>
            </a:fld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93531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34400" cy="1066800"/>
          </a:xfrm>
        </p:spPr>
        <p:txBody>
          <a:bodyPr/>
          <a:lstStyle/>
          <a:p>
            <a:pPr marL="571500" indent="-571500"/>
            <a:r>
              <a:rPr lang="en-US" sz="3200" dirty="0" smtClean="0"/>
              <a:t>I. What</a:t>
            </a:r>
            <a:r>
              <a:rPr lang="en-US" sz="3200" dirty="0"/>
              <a:t> </a:t>
            </a:r>
            <a:r>
              <a:rPr lang="en-US" sz="3200" dirty="0" smtClean="0"/>
              <a:t>is Apache</a:t>
            </a:r>
            <a:r>
              <a:rPr lang="en-US" sz="3200" dirty="0"/>
              <a:t> Flink stack and how it fits </a:t>
            </a:r>
            <a:r>
              <a:rPr lang="en-US" sz="3200" dirty="0" smtClean="0"/>
              <a:t>into </a:t>
            </a:r>
            <a:r>
              <a:rPr lang="en-US" sz="3200" dirty="0"/>
              <a:t>the Big Data ecosystem?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5562600"/>
          </a:xfrm>
        </p:spPr>
        <p:txBody>
          <a:bodyPr/>
          <a:lstStyle/>
          <a:p>
            <a:pPr marL="857250" lvl="1" indent="-514350">
              <a:buAutoNum type="arabicPeriod"/>
            </a:pPr>
            <a:r>
              <a:rPr lang="en-US" sz="2400" b="1" dirty="0" smtClean="0"/>
              <a:t>What are </a:t>
            </a:r>
            <a:r>
              <a:rPr lang="en-US" sz="2400" b="1" dirty="0" smtClean="0">
                <a:solidFill>
                  <a:srgbClr val="34FF77"/>
                </a:solidFill>
              </a:rPr>
              <a:t>Big Data</a:t>
            </a:r>
            <a:r>
              <a:rPr lang="en-US" sz="2400" b="1" dirty="0" smtClean="0">
                <a:solidFill>
                  <a:srgbClr val="FFFFFF"/>
                </a:solidFill>
              </a:rPr>
              <a:t>,</a:t>
            </a:r>
            <a:r>
              <a:rPr lang="en-US" sz="2400" b="1" dirty="0" smtClean="0">
                <a:solidFill>
                  <a:srgbClr val="34FF77"/>
                </a:solidFill>
              </a:rPr>
              <a:t> Batch </a:t>
            </a:r>
            <a:r>
              <a:rPr lang="en-US" sz="2400" b="1" dirty="0" smtClean="0">
                <a:solidFill>
                  <a:srgbClr val="FFFFFF"/>
                </a:solidFill>
              </a:rPr>
              <a:t>and</a:t>
            </a:r>
            <a:r>
              <a:rPr lang="en-US" sz="2400" b="1" dirty="0" smtClean="0">
                <a:solidFill>
                  <a:srgbClr val="34FF77"/>
                </a:solidFill>
              </a:rPr>
              <a:t> Stream </a:t>
            </a:r>
            <a:r>
              <a:rPr lang="en-US" sz="2400" b="1" dirty="0">
                <a:solidFill>
                  <a:srgbClr val="34FF77"/>
                </a:solidFill>
              </a:rPr>
              <a:t>P</a:t>
            </a:r>
            <a:r>
              <a:rPr lang="en-US" sz="2400" b="1" dirty="0" smtClean="0">
                <a:solidFill>
                  <a:srgbClr val="34FF77"/>
                </a:solidFill>
              </a:rPr>
              <a:t>rocessing</a:t>
            </a:r>
            <a:r>
              <a:rPr lang="en-US" sz="2400" b="1" dirty="0" smtClean="0"/>
              <a:t>? </a:t>
            </a:r>
          </a:p>
          <a:p>
            <a:pPr marL="857250" lvl="1" indent="-514350">
              <a:buAutoNum type="arabicPeriod"/>
            </a:pPr>
            <a:r>
              <a:rPr lang="en-US" sz="2400" b="1" dirty="0" smtClean="0"/>
              <a:t>What </a:t>
            </a:r>
            <a:r>
              <a:rPr lang="en-US" sz="2400" b="1" dirty="0"/>
              <a:t>is a </a:t>
            </a:r>
            <a:r>
              <a:rPr lang="en-US" sz="2400" b="1" dirty="0">
                <a:solidFill>
                  <a:srgbClr val="FFFFFF"/>
                </a:solidFill>
              </a:rPr>
              <a:t>t</a:t>
            </a:r>
            <a:r>
              <a:rPr lang="en-US" sz="2400" b="1" dirty="0" smtClean="0">
                <a:solidFill>
                  <a:srgbClr val="FFFFFF"/>
                </a:solidFill>
              </a:rPr>
              <a:t>ypical</a:t>
            </a:r>
            <a:r>
              <a:rPr lang="en-US" sz="2400" b="1" dirty="0" smtClean="0">
                <a:solidFill>
                  <a:srgbClr val="34FF77"/>
                </a:solidFill>
              </a:rPr>
              <a:t> </a:t>
            </a:r>
            <a:r>
              <a:rPr lang="en-US" sz="2400" b="1" dirty="0">
                <a:solidFill>
                  <a:srgbClr val="34FF77"/>
                </a:solidFill>
              </a:rPr>
              <a:t>Big Data Analytics </a:t>
            </a:r>
            <a:r>
              <a:rPr 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tack</a:t>
            </a:r>
            <a:r>
              <a:rPr lang="en-US" sz="2400" b="1" dirty="0" smtClean="0">
                <a:solidFill>
                  <a:srgbClr val="FFFFFF"/>
                </a:solidFill>
              </a:rPr>
              <a:t>?</a:t>
            </a:r>
            <a:endParaRPr lang="en-US" sz="2400" b="1" dirty="0">
              <a:solidFill>
                <a:srgbClr val="FFFFFF"/>
              </a:solidFill>
            </a:endParaRPr>
          </a:p>
          <a:p>
            <a:pPr marL="857250" lvl="1" indent="-514350">
              <a:buAutoNum type="arabicPeriod"/>
            </a:pPr>
            <a:r>
              <a:rPr lang="en-US" sz="2400" b="1" dirty="0" smtClean="0"/>
              <a:t>What is </a:t>
            </a:r>
            <a:r>
              <a:rPr lang="en-US" sz="2400" b="1" dirty="0" smtClean="0">
                <a:solidFill>
                  <a:srgbClr val="34FF77"/>
                </a:solidFill>
              </a:rPr>
              <a:t>Apache Flink</a:t>
            </a:r>
            <a:r>
              <a:rPr lang="en-US" sz="2400" b="1" dirty="0" smtClean="0"/>
              <a:t>?</a:t>
            </a:r>
          </a:p>
          <a:p>
            <a:pPr marL="857250" lvl="1" indent="-514350">
              <a:buAutoNum type="arabicPeriod"/>
            </a:pPr>
            <a:r>
              <a:rPr lang="en-US" sz="2400" b="1" dirty="0" smtClean="0"/>
              <a:t>What </a:t>
            </a:r>
            <a:r>
              <a:rPr lang="en-US" sz="2400" b="1" dirty="0"/>
              <a:t>is </a:t>
            </a:r>
            <a:r>
              <a:rPr lang="en-US" sz="2400" b="1" dirty="0">
                <a:solidFill>
                  <a:srgbClr val="34FF77"/>
                </a:solidFill>
              </a:rPr>
              <a:t>Flink Execution Engine</a:t>
            </a:r>
            <a:r>
              <a:rPr lang="en-US" sz="2400" b="1" dirty="0" smtClean="0"/>
              <a:t>?</a:t>
            </a:r>
          </a:p>
          <a:p>
            <a:pPr marL="857250" lvl="1" indent="-514350">
              <a:buAutoNum type="arabicPeriod"/>
            </a:pPr>
            <a:r>
              <a:rPr lang="en-US" sz="2400" b="1" dirty="0"/>
              <a:t>What are </a:t>
            </a:r>
            <a:r>
              <a:rPr lang="en-US" sz="2400" b="1" dirty="0">
                <a:solidFill>
                  <a:srgbClr val="34FF77"/>
                </a:solidFill>
              </a:rPr>
              <a:t>Flink APIs</a:t>
            </a:r>
            <a:r>
              <a:rPr lang="en-US" sz="2400" b="1" dirty="0"/>
              <a:t>?</a:t>
            </a:r>
          </a:p>
          <a:p>
            <a:pPr marL="857250" lvl="1" indent="-514350">
              <a:buAutoNum type="arabicPeriod"/>
            </a:pPr>
            <a:r>
              <a:rPr lang="en-US" sz="2400" b="1" dirty="0"/>
              <a:t>What are </a:t>
            </a:r>
            <a:r>
              <a:rPr lang="en-US" sz="2400" b="1" dirty="0">
                <a:solidFill>
                  <a:srgbClr val="34FF77"/>
                </a:solidFill>
              </a:rPr>
              <a:t>Flink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34FF77"/>
                </a:solidFill>
              </a:rPr>
              <a:t>D</a:t>
            </a:r>
            <a:r>
              <a:rPr lang="en-US" sz="2400" b="1" dirty="0"/>
              <a:t>omain </a:t>
            </a:r>
            <a:r>
              <a:rPr lang="en-US" sz="2400" b="1" dirty="0">
                <a:solidFill>
                  <a:srgbClr val="34FF77"/>
                </a:solidFill>
              </a:rPr>
              <a:t>S</a:t>
            </a:r>
            <a:r>
              <a:rPr lang="en-US" sz="2400" b="1" dirty="0"/>
              <a:t>pecific </a:t>
            </a:r>
            <a:r>
              <a:rPr lang="en-US" sz="2400" b="1" dirty="0">
                <a:solidFill>
                  <a:srgbClr val="34FF77"/>
                </a:solidFill>
              </a:rPr>
              <a:t>L</a:t>
            </a:r>
            <a:r>
              <a:rPr lang="en-US" sz="2400" b="1" dirty="0"/>
              <a:t>ibrarie</a:t>
            </a:r>
            <a:r>
              <a:rPr lang="en-US" sz="2400" b="1" dirty="0">
                <a:solidFill>
                  <a:srgbClr val="34FF77"/>
                </a:solidFill>
              </a:rPr>
              <a:t>s</a:t>
            </a:r>
            <a:r>
              <a:rPr lang="en-US" sz="2400" b="1" dirty="0" smtClean="0">
                <a:solidFill>
                  <a:schemeClr val="tx2"/>
                </a:solidFill>
              </a:rPr>
              <a:t>?</a:t>
            </a:r>
          </a:p>
          <a:p>
            <a:pPr marL="857250" lvl="1" indent="-514350">
              <a:buAutoNum type="arabicPeriod"/>
            </a:pPr>
            <a:r>
              <a:rPr lang="en-US" sz="2400" b="1" dirty="0" smtClean="0"/>
              <a:t>What is </a:t>
            </a:r>
            <a:r>
              <a:rPr lang="en-US" sz="2400" b="1" dirty="0" smtClean="0">
                <a:solidFill>
                  <a:srgbClr val="34FF77"/>
                </a:solidFill>
              </a:rPr>
              <a:t>Flink Architecture</a:t>
            </a:r>
            <a:r>
              <a:rPr lang="en-US" sz="2400" b="1" dirty="0" smtClean="0"/>
              <a:t>?</a:t>
            </a:r>
          </a:p>
          <a:p>
            <a:pPr marL="857250" lvl="1" indent="-514350">
              <a:buAutoNum type="arabicPeriod"/>
            </a:pPr>
            <a:r>
              <a:rPr lang="en-US" sz="2400" b="1" dirty="0" smtClean="0"/>
              <a:t>What is </a:t>
            </a:r>
            <a:r>
              <a:rPr lang="en-US" sz="2400" b="1" dirty="0" smtClean="0">
                <a:solidFill>
                  <a:srgbClr val="34FF77"/>
                </a:solidFill>
              </a:rPr>
              <a:t>Flink Programming Model</a:t>
            </a:r>
            <a:r>
              <a:rPr lang="en-US" sz="2400" b="1" dirty="0" smtClean="0"/>
              <a:t>?</a:t>
            </a:r>
          </a:p>
          <a:p>
            <a:pPr marL="857250" lvl="1" indent="-514350">
              <a:buFontTx/>
              <a:buAutoNum type="arabicPeriod"/>
            </a:pPr>
            <a:r>
              <a:rPr lang="en-US" sz="2400" b="1" dirty="0">
                <a:solidFill>
                  <a:schemeClr val="tx2"/>
                </a:solidFill>
              </a:rPr>
              <a:t>What are </a:t>
            </a:r>
            <a:r>
              <a:rPr lang="en-US" sz="2400" b="1" dirty="0">
                <a:solidFill>
                  <a:srgbClr val="34FF77"/>
                </a:solidFill>
              </a:rPr>
              <a:t>Flink tools</a:t>
            </a:r>
            <a:r>
              <a:rPr lang="en-US" sz="2400" b="1" dirty="0" smtClean="0"/>
              <a:t>?</a:t>
            </a:r>
          </a:p>
          <a:p>
            <a:pPr marL="857250" lvl="1" indent="-514350">
              <a:buAutoNum type="arabicPeriod"/>
            </a:pPr>
            <a:r>
              <a:rPr lang="en-US" sz="2400" b="1" dirty="0" smtClean="0"/>
              <a:t>How </a:t>
            </a:r>
            <a:r>
              <a:rPr lang="en-US" sz="2400" b="1" dirty="0"/>
              <a:t>Apache </a:t>
            </a:r>
            <a:r>
              <a:rPr lang="en-US" sz="2400" b="1" dirty="0">
                <a:solidFill>
                  <a:srgbClr val="34FF77"/>
                </a:solidFill>
              </a:rPr>
              <a:t>Flink integrates </a:t>
            </a:r>
            <a:r>
              <a:rPr lang="en-US" sz="2400" b="1" dirty="0"/>
              <a:t>with Apache </a:t>
            </a:r>
            <a:r>
              <a:rPr lang="en-US" sz="2400" b="1" dirty="0">
                <a:solidFill>
                  <a:srgbClr val="34FF77"/>
                </a:solidFill>
              </a:rPr>
              <a:t>Hadoop</a:t>
            </a:r>
            <a:r>
              <a:rPr lang="en-US" sz="2400" b="1" dirty="0"/>
              <a:t> and other open source tools?</a:t>
            </a:r>
          </a:p>
          <a:p>
            <a:pPr marL="857250" lvl="1" indent="-514350">
              <a:buAutoNum type="arabicPeriod"/>
            </a:pPr>
            <a:endParaRPr lang="en-US" sz="2400" b="1" dirty="0" smtClean="0"/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3</a:t>
            </a:fld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466979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7. </a:t>
            </a:r>
            <a:r>
              <a:rPr lang="en-US" sz="3200" dirty="0"/>
              <a:t>What is Flink Architecture?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8229600" cy="5638800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sz="2800" dirty="0" smtClean="0"/>
              <a:t> Flink implements the </a:t>
            </a:r>
            <a:r>
              <a:rPr lang="en-US" sz="2800" dirty="0" smtClean="0">
                <a:solidFill>
                  <a:srgbClr val="34FF77"/>
                </a:solidFill>
              </a:rPr>
              <a:t>Kappa Architecture: </a:t>
            </a:r>
            <a:r>
              <a:rPr lang="en-US" sz="2800" dirty="0"/>
              <a:t>run batch programs on a streaming </a:t>
            </a:r>
            <a:r>
              <a:rPr lang="en-US" sz="2800" dirty="0" smtClean="0"/>
              <a:t>system.</a:t>
            </a:r>
            <a:endParaRPr lang="en-US" sz="2800" dirty="0" smtClean="0">
              <a:solidFill>
                <a:srgbClr val="34FF77"/>
              </a:solidFill>
            </a:endParaRPr>
          </a:p>
          <a:p>
            <a:pPr>
              <a:buFont typeface="Wingdings" charset="2"/>
              <a:buChar char="Ø"/>
            </a:pPr>
            <a:r>
              <a:rPr lang="en-US" sz="2800" dirty="0" smtClean="0">
                <a:solidFill>
                  <a:schemeClr val="tx2"/>
                </a:solidFill>
              </a:rPr>
              <a:t> References about the Kappa Architecture: </a:t>
            </a:r>
          </a:p>
          <a:p>
            <a:pPr lvl="1">
              <a:buFont typeface="Arial"/>
              <a:buChar char="•"/>
            </a:pPr>
            <a:r>
              <a:rPr lang="en-US" sz="2400" b="1" dirty="0" smtClean="0"/>
              <a:t>Questioning </a:t>
            </a:r>
            <a:r>
              <a:rPr lang="en-US" sz="2400" b="1" dirty="0"/>
              <a:t>the Lambda Architecture </a:t>
            </a:r>
            <a:r>
              <a:rPr lang="en-US" sz="2200" dirty="0" smtClean="0"/>
              <a:t>- </a:t>
            </a:r>
            <a:r>
              <a:rPr lang="en-US" sz="2400" b="1" dirty="0" smtClean="0">
                <a:solidFill>
                  <a:srgbClr val="34FF77"/>
                </a:solidFill>
              </a:rPr>
              <a:t>Jay Kreps </a:t>
            </a:r>
            <a:r>
              <a:rPr lang="en-US" sz="2200" dirty="0" smtClean="0"/>
              <a:t>, </a:t>
            </a:r>
            <a:r>
              <a:rPr lang="en-US" sz="1800" b="1" dirty="0" smtClean="0"/>
              <a:t>July 2nd, 2014</a:t>
            </a:r>
            <a:r>
              <a:rPr lang="en-US" sz="1800" dirty="0" smtClean="0"/>
              <a:t> </a:t>
            </a:r>
            <a:r>
              <a:rPr lang="en-US" b="1" dirty="0" smtClean="0">
                <a:hlinkClick r:id="rId3"/>
              </a:rPr>
              <a:t>http</a:t>
            </a:r>
            <a:r>
              <a:rPr lang="en-US" b="1" dirty="0">
                <a:hlinkClick r:id="rId3"/>
              </a:rPr>
              <a:t>://radar.oreilly.com/2014/07/questioning-the-lambda-</a:t>
            </a:r>
            <a:r>
              <a:rPr lang="en-US" b="1" dirty="0" smtClean="0">
                <a:hlinkClick r:id="rId3"/>
              </a:rPr>
              <a:t>architecture.html</a:t>
            </a:r>
            <a:r>
              <a:rPr lang="en-US" b="1" dirty="0" smtClean="0"/>
              <a:t>   </a:t>
            </a:r>
            <a:endParaRPr lang="en-US" b="1" dirty="0"/>
          </a:p>
          <a:p>
            <a:pPr lvl="1">
              <a:buFont typeface="Arial"/>
              <a:buChar char="•"/>
            </a:pPr>
            <a:r>
              <a:rPr lang="en-US" sz="2400" b="1" dirty="0"/>
              <a:t>Turning the database inside out with Apache </a:t>
            </a:r>
            <a:r>
              <a:rPr lang="en-US" sz="2400" b="1" dirty="0" smtClean="0"/>
              <a:t>Samza </a:t>
            </a:r>
            <a:r>
              <a:rPr lang="en-US" sz="2400" dirty="0" smtClean="0"/>
              <a:t>-</a:t>
            </a:r>
            <a:r>
              <a:rPr lang="en-US" sz="2400" b="1" dirty="0" smtClean="0">
                <a:solidFill>
                  <a:srgbClr val="34FF77"/>
                </a:solidFill>
              </a:rPr>
              <a:t>Martin Kleppmann</a:t>
            </a:r>
            <a:r>
              <a:rPr lang="en-US" sz="2200" dirty="0" smtClean="0"/>
              <a:t>, </a:t>
            </a:r>
            <a:r>
              <a:rPr lang="en-US" sz="1800" b="1" dirty="0" smtClean="0"/>
              <a:t>March 4th, 2015</a:t>
            </a:r>
            <a:endParaRPr lang="en-US" sz="1800" b="1" dirty="0"/>
          </a:p>
          <a:p>
            <a:pPr lvl="2">
              <a:buFont typeface="Courier New"/>
              <a:buChar char="o"/>
            </a:pPr>
            <a:r>
              <a:rPr lang="en-US" sz="1600" b="1" dirty="0" smtClean="0">
                <a:hlinkClick r:id="rId4"/>
              </a:rPr>
              <a:t>http:</a:t>
            </a:r>
            <a:r>
              <a:rPr lang="en-US" sz="1600" b="1" dirty="0">
                <a:hlinkClick r:id="rId4"/>
              </a:rPr>
              <a:t>//www.youtube.com/watch?v=fU9hR3kiOK0 </a:t>
            </a:r>
            <a:r>
              <a:rPr lang="en-US" sz="1600" b="1" dirty="0"/>
              <a:t>(</a:t>
            </a:r>
            <a:r>
              <a:rPr lang="en-US" sz="2000" b="1" dirty="0"/>
              <a:t>VIDEO</a:t>
            </a:r>
            <a:r>
              <a:rPr lang="en-US" sz="1600" b="1" dirty="0"/>
              <a:t>)</a:t>
            </a:r>
          </a:p>
          <a:p>
            <a:pPr lvl="2">
              <a:buFont typeface="Courier New"/>
              <a:buChar char="o"/>
            </a:pPr>
            <a:r>
              <a:rPr lang="en-US" sz="1600" b="1" dirty="0" smtClean="0">
                <a:hlinkClick r:id="rId5"/>
              </a:rPr>
              <a:t>http://martin.kleppmann.com/2015/03/04/turning-the-database-inside-out.html</a:t>
            </a:r>
            <a:r>
              <a:rPr lang="en-US" sz="1600" b="1" dirty="0" smtClean="0"/>
              <a:t>(</a:t>
            </a:r>
            <a:r>
              <a:rPr lang="en-US" sz="2000" b="1" dirty="0"/>
              <a:t>TRANSCRIPT</a:t>
            </a:r>
            <a:r>
              <a:rPr lang="en-US" sz="1600" b="1" dirty="0"/>
              <a:t>)</a:t>
            </a:r>
          </a:p>
          <a:p>
            <a:pPr lvl="2">
              <a:buFont typeface="Courier New"/>
              <a:buChar char="o"/>
            </a:pPr>
            <a:r>
              <a:rPr lang="en-US" sz="1600" b="1" dirty="0">
                <a:hlinkClick r:id="rId6"/>
              </a:rPr>
              <a:t>http://blog.confluent.io/2015/03/04/turning-the-database-inside-out-with-apache-samza/</a:t>
            </a:r>
            <a:r>
              <a:rPr lang="en-US" sz="1600" b="1" dirty="0"/>
              <a:t> (</a:t>
            </a:r>
            <a:r>
              <a:rPr lang="en-US" sz="2000" b="1" dirty="0"/>
              <a:t>BLOG</a:t>
            </a:r>
            <a:r>
              <a:rPr lang="en-US" sz="1600" b="1" dirty="0"/>
              <a:t>)</a:t>
            </a:r>
          </a:p>
          <a:p>
            <a:endParaRPr lang="en-US" sz="2400" dirty="0"/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30</a:t>
            </a:fld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835628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7. </a:t>
            </a:r>
            <a:r>
              <a:rPr lang="en-US" sz="3200" dirty="0"/>
              <a:t>What is Flink Architecture?</a:t>
            </a:r>
          </a:p>
        </p:txBody>
      </p:sp>
      <p:pic>
        <p:nvPicPr>
          <p:cNvPr id="4" name="Content Placeholder 3" descr="ClientJmTm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" r="1285"/>
          <a:stretch>
            <a:fillRect/>
          </a:stretch>
        </p:blipFill>
        <p:spPr>
          <a:xfrm>
            <a:off x="457200" y="2057400"/>
            <a:ext cx="8382000" cy="4190999"/>
          </a:xfrm>
        </p:spPr>
      </p:pic>
      <p:sp>
        <p:nvSpPr>
          <p:cNvPr id="5" name="TextBox 4"/>
          <p:cNvSpPr txBox="1"/>
          <p:nvPr/>
        </p:nvSpPr>
        <p:spPr>
          <a:xfrm>
            <a:off x="304800" y="762000"/>
            <a:ext cx="84582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2400" b="1" dirty="0" smtClean="0"/>
              <a:t>7.1 </a:t>
            </a:r>
            <a:r>
              <a:rPr lang="en-US" sz="2400" b="1" dirty="0"/>
              <a:t>Client</a:t>
            </a:r>
          </a:p>
          <a:p>
            <a:pPr marL="0" indent="0" algn="l">
              <a:buNone/>
            </a:pPr>
            <a:r>
              <a:rPr lang="en-US" sz="2400" b="1" dirty="0" smtClean="0"/>
              <a:t>7.2 </a:t>
            </a:r>
            <a:r>
              <a:rPr lang="en-US" sz="2400" b="1" dirty="0"/>
              <a:t>Master (</a:t>
            </a:r>
            <a:r>
              <a:rPr lang="en-US" sz="2400" b="1" dirty="0">
                <a:solidFill>
                  <a:srgbClr val="34FF77"/>
                </a:solidFill>
              </a:rPr>
              <a:t>Job</a:t>
            </a:r>
            <a:r>
              <a:rPr lang="en-US" sz="2400" b="1" dirty="0"/>
              <a:t> Manager)</a:t>
            </a:r>
          </a:p>
          <a:p>
            <a:pPr marL="0" indent="0" algn="l">
              <a:buNone/>
            </a:pPr>
            <a:r>
              <a:rPr lang="en-US" sz="2400" b="1" dirty="0" smtClean="0"/>
              <a:t>7.3 </a:t>
            </a:r>
            <a:r>
              <a:rPr lang="en-US" sz="2400" b="1" dirty="0"/>
              <a:t>Worker (</a:t>
            </a:r>
            <a:r>
              <a:rPr lang="en-US" sz="2400" b="1" dirty="0">
                <a:solidFill>
                  <a:srgbClr val="34FF77"/>
                </a:solidFill>
              </a:rPr>
              <a:t>Task</a:t>
            </a:r>
            <a:r>
              <a:rPr lang="en-US" sz="2400" b="1" dirty="0"/>
              <a:t> Manager)</a:t>
            </a: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31</a:t>
            </a:fld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4006021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1"/>
            <a:ext cx="8534400" cy="609600"/>
          </a:xfrm>
        </p:spPr>
        <p:txBody>
          <a:bodyPr/>
          <a:lstStyle/>
          <a:p>
            <a:r>
              <a:rPr lang="en-US" sz="3200" dirty="0" smtClean="0"/>
              <a:t>7.1 Client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2514600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sz="2400" dirty="0" smtClean="0">
                <a:solidFill>
                  <a:srgbClr val="34FF77"/>
                </a:solidFill>
              </a:rPr>
              <a:t> Type extraction</a:t>
            </a:r>
          </a:p>
          <a:p>
            <a:pPr>
              <a:buFont typeface="Wingdings" charset="2"/>
              <a:buChar char="Ø"/>
            </a:pPr>
            <a:r>
              <a:rPr lang="en-US" sz="2400" dirty="0" smtClean="0">
                <a:solidFill>
                  <a:srgbClr val="34FF77"/>
                </a:solidFill>
              </a:rPr>
              <a:t> Optimize: </a:t>
            </a:r>
            <a:r>
              <a:rPr lang="en-US" sz="2400" dirty="0" smtClean="0"/>
              <a:t>in all APIs not just SQL queries as in Spark</a:t>
            </a:r>
          </a:p>
          <a:p>
            <a:pPr>
              <a:buFont typeface="Wingdings" charset="2"/>
              <a:buChar char="Ø"/>
            </a:pPr>
            <a:r>
              <a:rPr lang="en-US" sz="2400" dirty="0" smtClean="0">
                <a:solidFill>
                  <a:srgbClr val="34FF77"/>
                </a:solidFill>
              </a:rPr>
              <a:t> Construct</a:t>
            </a:r>
            <a:r>
              <a:rPr lang="en-US" sz="2400" dirty="0" smtClean="0"/>
              <a:t> </a:t>
            </a:r>
            <a:r>
              <a:rPr lang="en-US" sz="2400" dirty="0"/>
              <a:t>j</a:t>
            </a:r>
            <a:r>
              <a:rPr lang="en-US" sz="2400" dirty="0" smtClean="0"/>
              <a:t>ob Dataflow graph</a:t>
            </a:r>
          </a:p>
          <a:p>
            <a:pPr>
              <a:buFont typeface="Wingdings" charset="2"/>
              <a:buChar char="Ø"/>
            </a:pPr>
            <a:r>
              <a:rPr lang="en-US" sz="2400" dirty="0" smtClean="0">
                <a:solidFill>
                  <a:srgbClr val="34FF77"/>
                </a:solidFill>
              </a:rPr>
              <a:t> Pass</a:t>
            </a:r>
            <a:r>
              <a:rPr lang="en-US" sz="2400" dirty="0" smtClean="0"/>
              <a:t> </a:t>
            </a:r>
            <a:r>
              <a:rPr lang="en-US" sz="2400" dirty="0"/>
              <a:t>j</a:t>
            </a:r>
            <a:r>
              <a:rPr lang="en-US" sz="2400" dirty="0" smtClean="0"/>
              <a:t>ob Dataflow graph to job manager</a:t>
            </a:r>
          </a:p>
          <a:p>
            <a:pPr>
              <a:buFont typeface="Wingdings" charset="2"/>
              <a:buChar char="Ø"/>
            </a:pPr>
            <a:r>
              <a:rPr lang="en-US" sz="2400" dirty="0" smtClean="0">
                <a:solidFill>
                  <a:srgbClr val="34FF77"/>
                </a:solidFill>
              </a:rPr>
              <a:t> Retrieve</a:t>
            </a:r>
            <a:r>
              <a:rPr lang="en-US" sz="2400" dirty="0" smtClean="0"/>
              <a:t> job results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652933" y="4450320"/>
            <a:ext cx="2212485" cy="1340878"/>
            <a:chOff x="3373667" y="1260828"/>
            <a:chExt cx="2212485" cy="1078736"/>
          </a:xfrm>
        </p:grpSpPr>
        <p:sp>
          <p:nvSpPr>
            <p:cNvPr id="15" name="Rectangle 14"/>
            <p:cNvSpPr/>
            <p:nvPr/>
          </p:nvSpPr>
          <p:spPr>
            <a:xfrm>
              <a:off x="3892423" y="1260828"/>
              <a:ext cx="1693729" cy="621565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/>
            </a:p>
          </p:txBody>
        </p:sp>
        <p:pic>
          <p:nvPicPr>
            <p:cNvPr id="16" name="Picture 21" descr="C:\Users\warneke\AppData\Local\Microsoft\Windows\Temporary Internet Files\Content.IE5\X8LGV7F5\MCj04348450000[1]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73667" y="1665233"/>
              <a:ext cx="843958" cy="674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Box 16"/>
            <p:cNvSpPr txBox="1"/>
            <p:nvPr/>
          </p:nvSpPr>
          <p:spPr>
            <a:xfrm>
              <a:off x="4045932" y="1389432"/>
              <a:ext cx="15402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rgbClr val="FFFFFF"/>
                  </a:solidFill>
                </a:rPr>
                <a:t>Job Manager</a:t>
              </a:r>
              <a:endParaRPr lang="en-US" sz="1800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60" name="Straight Arrow Connector 59"/>
          <p:cNvCxnSpPr>
            <a:endCxn id="15" idx="1"/>
          </p:cNvCxnSpPr>
          <p:nvPr/>
        </p:nvCxnSpPr>
        <p:spPr>
          <a:xfrm>
            <a:off x="6173987" y="4810882"/>
            <a:ext cx="997702" cy="25744"/>
          </a:xfrm>
          <a:prstGeom prst="straightConnector1">
            <a:avLst/>
          </a:prstGeom>
          <a:ln>
            <a:solidFill>
              <a:srgbClr val="FF5C00"/>
            </a:solidFill>
            <a:headEnd type="arrow" w="sm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381000" y="3200399"/>
            <a:ext cx="6401687" cy="3507831"/>
            <a:chOff x="45166" y="4137891"/>
            <a:chExt cx="5895643" cy="2502999"/>
          </a:xfrm>
        </p:grpSpPr>
        <p:grpSp>
          <p:nvGrpSpPr>
            <p:cNvPr id="10" name="Group 9"/>
            <p:cNvGrpSpPr/>
            <p:nvPr/>
          </p:nvGrpSpPr>
          <p:grpSpPr>
            <a:xfrm>
              <a:off x="45166" y="4137891"/>
              <a:ext cx="5894826" cy="2502999"/>
              <a:chOff x="2931071" y="784893"/>
              <a:chExt cx="5894826" cy="2502999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2931071" y="784893"/>
                <a:ext cx="5894826" cy="2338003"/>
              </a:xfrm>
              <a:prstGeom prst="rect">
                <a:avLst/>
              </a:prstGeom>
              <a:solidFill>
                <a:srgbClr val="33AD9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 smtClean="0">
                  <a:solidFill>
                    <a:srgbClr val="000000"/>
                  </a:solidFill>
                </a:endParaRPr>
              </a:p>
            </p:txBody>
          </p:sp>
          <p:pic>
            <p:nvPicPr>
              <p:cNvPr id="12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951688" y="2567812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4514225" y="2383146"/>
                <a:ext cx="1583154" cy="3294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0000"/>
                    </a:solidFill>
                  </a:rPr>
                  <a:t>Client</a:t>
                </a:r>
                <a:endParaRPr lang="en-US" sz="2400" b="1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6" name="Rectangle 21"/>
            <p:cNvSpPr/>
            <p:nvPr/>
          </p:nvSpPr>
          <p:spPr>
            <a:xfrm>
              <a:off x="45166" y="4192263"/>
              <a:ext cx="2358257" cy="16031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000" b="1" dirty="0">
                  <a:solidFill>
                    <a:srgbClr val="000000"/>
                  </a:solidFill>
                  <a:latin typeface="+mn-lt"/>
                  <a:cs typeface="Consolas"/>
                </a:rPr>
                <a:t>case class Path (from: Long, to: Long</a:t>
              </a:r>
              <a:r>
                <a:rPr lang="en-US" sz="1000" b="1" dirty="0" smtClean="0">
                  <a:solidFill>
                    <a:srgbClr val="000000"/>
                  </a:solidFill>
                  <a:latin typeface="+mn-lt"/>
                  <a:cs typeface="Consolas"/>
                </a:rPr>
                <a:t>)</a:t>
              </a:r>
              <a:endParaRPr lang="en-US" sz="1000" b="1" dirty="0">
                <a:solidFill>
                  <a:srgbClr val="000000"/>
                </a:solidFill>
                <a:latin typeface="+mn-lt"/>
                <a:cs typeface="Consolas"/>
              </a:endParaRPr>
            </a:p>
            <a:p>
              <a:pPr algn="l"/>
              <a:r>
                <a:rPr lang="en-US" sz="1000" b="1" dirty="0">
                  <a:solidFill>
                    <a:srgbClr val="000000"/>
                  </a:solidFill>
                  <a:latin typeface="+mn-lt"/>
                  <a:cs typeface="Consolas"/>
                </a:rPr>
                <a:t>val tc = edges.iterate(10) { </a:t>
              </a:r>
              <a:endParaRPr lang="en-US" sz="1000" b="1" dirty="0" smtClean="0">
                <a:solidFill>
                  <a:srgbClr val="000000"/>
                </a:solidFill>
                <a:latin typeface="+mn-lt"/>
                <a:cs typeface="Consolas"/>
              </a:endParaRPr>
            </a:p>
            <a:p>
              <a:pPr algn="l"/>
              <a:r>
                <a:rPr lang="en-US" sz="1000" b="1" dirty="0">
                  <a:solidFill>
                    <a:srgbClr val="000000"/>
                  </a:solidFill>
                  <a:latin typeface="+mn-lt"/>
                  <a:cs typeface="Consolas"/>
                </a:rPr>
                <a:t> </a:t>
              </a:r>
              <a:r>
                <a:rPr lang="en-US" sz="1000" b="1" dirty="0" smtClean="0">
                  <a:solidFill>
                    <a:srgbClr val="000000"/>
                  </a:solidFill>
                  <a:latin typeface="+mn-lt"/>
                  <a:cs typeface="Consolas"/>
                </a:rPr>
                <a:t> paths</a:t>
              </a:r>
              <a:r>
                <a:rPr lang="en-US" sz="1000" b="1" dirty="0">
                  <a:solidFill>
                    <a:srgbClr val="000000"/>
                  </a:solidFill>
                  <a:latin typeface="+mn-lt"/>
                  <a:cs typeface="Consolas"/>
                </a:rPr>
                <a:t>: DataSet[Path] =&gt;</a:t>
              </a:r>
            </a:p>
            <a:p>
              <a:pPr algn="l"/>
              <a:r>
                <a:rPr lang="en-US" sz="1000" b="1" dirty="0">
                  <a:solidFill>
                    <a:srgbClr val="000000"/>
                  </a:solidFill>
                  <a:latin typeface="+mn-lt"/>
                  <a:cs typeface="Consolas"/>
                </a:rPr>
                <a:t>  </a:t>
              </a:r>
              <a:r>
                <a:rPr lang="en-US" sz="1000" b="1" dirty="0" smtClean="0">
                  <a:solidFill>
                    <a:srgbClr val="000000"/>
                  </a:solidFill>
                  <a:latin typeface="+mn-lt"/>
                  <a:cs typeface="Consolas"/>
                </a:rPr>
                <a:t>  val </a:t>
              </a:r>
              <a:r>
                <a:rPr lang="en-US" sz="1000" b="1" dirty="0">
                  <a:solidFill>
                    <a:srgbClr val="000000"/>
                  </a:solidFill>
                  <a:latin typeface="+mn-lt"/>
                  <a:cs typeface="Consolas"/>
                </a:rPr>
                <a:t>next = paths</a:t>
              </a:r>
            </a:p>
            <a:p>
              <a:pPr algn="l"/>
              <a:r>
                <a:rPr lang="en-US" sz="1000" b="1" dirty="0">
                  <a:solidFill>
                    <a:srgbClr val="000000"/>
                  </a:solidFill>
                  <a:latin typeface="+mn-lt"/>
                  <a:cs typeface="Consolas"/>
                </a:rPr>
                <a:t>    </a:t>
              </a:r>
              <a:r>
                <a:rPr lang="en-US" sz="1000" b="1" dirty="0" smtClean="0">
                  <a:solidFill>
                    <a:srgbClr val="000000"/>
                  </a:solidFill>
                  <a:latin typeface="+mn-lt"/>
                  <a:cs typeface="Consolas"/>
                </a:rPr>
                <a:t>  .</a:t>
              </a:r>
              <a:r>
                <a:rPr lang="en-US" sz="1000" b="1" dirty="0">
                  <a:solidFill>
                    <a:srgbClr val="000000"/>
                  </a:solidFill>
                  <a:latin typeface="+mn-lt"/>
                  <a:cs typeface="Consolas"/>
                </a:rPr>
                <a:t>join(edges</a:t>
              </a:r>
              <a:r>
                <a:rPr lang="en-US" sz="1000" b="1" dirty="0" smtClean="0">
                  <a:solidFill>
                    <a:srgbClr val="000000"/>
                  </a:solidFill>
                  <a:latin typeface="+mn-lt"/>
                  <a:cs typeface="Consolas"/>
                </a:rPr>
                <a:t>)</a:t>
              </a:r>
            </a:p>
            <a:p>
              <a:pPr algn="l"/>
              <a:r>
                <a:rPr lang="en-US" sz="1000" b="1" dirty="0">
                  <a:solidFill>
                    <a:srgbClr val="000000"/>
                  </a:solidFill>
                  <a:latin typeface="+mn-lt"/>
                  <a:cs typeface="Consolas"/>
                </a:rPr>
                <a:t> </a:t>
              </a:r>
              <a:r>
                <a:rPr lang="en-US" sz="1000" b="1" dirty="0" smtClean="0">
                  <a:solidFill>
                    <a:srgbClr val="000000"/>
                  </a:solidFill>
                  <a:latin typeface="+mn-lt"/>
                  <a:cs typeface="Consolas"/>
                </a:rPr>
                <a:t>     .where</a:t>
              </a:r>
              <a:r>
                <a:rPr lang="en-US" sz="1000" b="1" dirty="0">
                  <a:solidFill>
                    <a:srgbClr val="000000"/>
                  </a:solidFill>
                  <a:latin typeface="+mn-lt"/>
                  <a:cs typeface="Consolas"/>
                </a:rPr>
                <a:t>("to"</a:t>
              </a:r>
              <a:r>
                <a:rPr lang="en-US" sz="1000" b="1" dirty="0" smtClean="0">
                  <a:solidFill>
                    <a:srgbClr val="000000"/>
                  </a:solidFill>
                  <a:latin typeface="+mn-lt"/>
                  <a:cs typeface="Consolas"/>
                </a:rPr>
                <a:t>)</a:t>
              </a:r>
            </a:p>
            <a:p>
              <a:pPr algn="l"/>
              <a:r>
                <a:rPr lang="en-US" sz="1000" b="1" dirty="0">
                  <a:solidFill>
                    <a:srgbClr val="000000"/>
                  </a:solidFill>
                  <a:latin typeface="+mn-lt"/>
                  <a:cs typeface="Consolas"/>
                </a:rPr>
                <a:t> </a:t>
              </a:r>
              <a:r>
                <a:rPr lang="en-US" sz="1000" b="1" dirty="0" smtClean="0">
                  <a:solidFill>
                    <a:srgbClr val="000000"/>
                  </a:solidFill>
                  <a:latin typeface="+mn-lt"/>
                  <a:cs typeface="Consolas"/>
                </a:rPr>
                <a:t>     .</a:t>
              </a:r>
              <a:r>
                <a:rPr lang="en-US" sz="1000" b="1" dirty="0">
                  <a:solidFill>
                    <a:srgbClr val="000000"/>
                  </a:solidFill>
                  <a:latin typeface="+mn-lt"/>
                  <a:cs typeface="Consolas"/>
                </a:rPr>
                <a:t>equalTo("from") {</a:t>
              </a:r>
            </a:p>
            <a:p>
              <a:pPr algn="l"/>
              <a:r>
                <a:rPr lang="en-US" sz="1000" b="1" dirty="0">
                  <a:solidFill>
                    <a:srgbClr val="000000"/>
                  </a:solidFill>
                  <a:latin typeface="+mn-lt"/>
                  <a:cs typeface="Consolas"/>
                </a:rPr>
                <a:t>      </a:t>
              </a:r>
              <a:r>
                <a:rPr lang="en-US" sz="1000" b="1" dirty="0" smtClean="0">
                  <a:solidFill>
                    <a:srgbClr val="000000"/>
                  </a:solidFill>
                  <a:latin typeface="+mn-lt"/>
                  <a:cs typeface="Consolas"/>
                </a:rPr>
                <a:t>  (</a:t>
              </a:r>
              <a:r>
                <a:rPr lang="en-US" sz="1000" b="1" dirty="0">
                  <a:solidFill>
                    <a:srgbClr val="000000"/>
                  </a:solidFill>
                  <a:latin typeface="+mn-lt"/>
                  <a:cs typeface="Consolas"/>
                </a:rPr>
                <a:t>path, edge) =&gt; </a:t>
              </a:r>
              <a:endParaRPr lang="en-US" sz="1000" b="1" dirty="0" smtClean="0">
                <a:solidFill>
                  <a:srgbClr val="000000"/>
                </a:solidFill>
                <a:latin typeface="+mn-lt"/>
                <a:cs typeface="Consolas"/>
              </a:endParaRPr>
            </a:p>
            <a:p>
              <a:pPr algn="l"/>
              <a:r>
                <a:rPr lang="en-US" sz="1000" b="1" dirty="0">
                  <a:solidFill>
                    <a:srgbClr val="000000"/>
                  </a:solidFill>
                  <a:latin typeface="+mn-lt"/>
                  <a:cs typeface="Consolas"/>
                </a:rPr>
                <a:t> </a:t>
              </a:r>
              <a:r>
                <a:rPr lang="en-US" sz="1000" b="1" dirty="0" smtClean="0">
                  <a:solidFill>
                    <a:srgbClr val="000000"/>
                  </a:solidFill>
                  <a:latin typeface="+mn-lt"/>
                  <a:cs typeface="Consolas"/>
                </a:rPr>
                <a:t>         Path</a:t>
              </a:r>
              <a:r>
                <a:rPr lang="en-US" sz="1000" b="1" dirty="0">
                  <a:solidFill>
                    <a:srgbClr val="000000"/>
                  </a:solidFill>
                  <a:latin typeface="+mn-lt"/>
                  <a:cs typeface="Consolas"/>
                </a:rPr>
                <a:t>(path.from, edge.to)</a:t>
              </a:r>
            </a:p>
            <a:p>
              <a:pPr algn="l"/>
              <a:r>
                <a:rPr lang="en-US" sz="1000" b="1" dirty="0">
                  <a:solidFill>
                    <a:srgbClr val="000000"/>
                  </a:solidFill>
                  <a:latin typeface="+mn-lt"/>
                  <a:cs typeface="Consolas"/>
                </a:rPr>
                <a:t>    </a:t>
              </a:r>
              <a:r>
                <a:rPr lang="en-US" sz="1000" b="1" dirty="0" smtClean="0">
                  <a:solidFill>
                    <a:srgbClr val="000000"/>
                  </a:solidFill>
                  <a:latin typeface="+mn-lt"/>
                  <a:cs typeface="Consolas"/>
                </a:rPr>
                <a:t>  }</a:t>
              </a:r>
            </a:p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latin typeface="+mn-lt"/>
                  <a:cs typeface="Consolas"/>
                </a:rPr>
                <a:t>      .union(paths)</a:t>
              </a:r>
            </a:p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latin typeface="+mn-lt"/>
                  <a:cs typeface="Consolas"/>
                </a:rPr>
                <a:t>      .</a:t>
              </a:r>
              <a:r>
                <a:rPr lang="en-US" sz="1000" b="1" dirty="0">
                  <a:solidFill>
                    <a:srgbClr val="000000"/>
                  </a:solidFill>
                  <a:latin typeface="+mn-lt"/>
                  <a:cs typeface="Consolas"/>
                </a:rPr>
                <a:t>distinct()</a:t>
              </a:r>
            </a:p>
            <a:p>
              <a:pPr algn="l"/>
              <a:r>
                <a:rPr lang="en-US" sz="1000" b="1" dirty="0">
                  <a:solidFill>
                    <a:srgbClr val="000000"/>
                  </a:solidFill>
                  <a:latin typeface="+mn-lt"/>
                  <a:cs typeface="Consolas"/>
                </a:rPr>
                <a:t>  </a:t>
              </a:r>
              <a:r>
                <a:rPr lang="en-US" sz="1000" b="1" dirty="0" smtClean="0">
                  <a:solidFill>
                    <a:srgbClr val="000000"/>
                  </a:solidFill>
                  <a:latin typeface="+mn-lt"/>
                  <a:cs typeface="Consolas"/>
                </a:rPr>
                <a:t>  next</a:t>
              </a:r>
              <a:endParaRPr lang="en-US" sz="1000" b="1" dirty="0">
                <a:solidFill>
                  <a:srgbClr val="000000"/>
                </a:solidFill>
                <a:latin typeface="+mn-lt"/>
                <a:cs typeface="Consolas"/>
              </a:endParaRPr>
            </a:p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latin typeface="+mn-lt"/>
                  <a:cs typeface="Consolas"/>
                </a:rPr>
                <a:t>  }</a:t>
              </a:r>
              <a:endParaRPr lang="en-US" sz="1000" b="1" dirty="0">
                <a:solidFill>
                  <a:srgbClr val="000000"/>
                </a:solidFill>
                <a:latin typeface="+mn-lt"/>
                <a:cs typeface="Consolas"/>
              </a:endParaRP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2339552" y="4269438"/>
              <a:ext cx="1525900" cy="1375650"/>
              <a:chOff x="3688514" y="1567220"/>
              <a:chExt cx="1793386" cy="1542474"/>
            </a:xfrm>
          </p:grpSpPr>
          <p:sp>
            <p:nvSpPr>
              <p:cNvPr id="38" name="Abgerundetes Rechteck 5"/>
              <p:cNvSpPr/>
              <p:nvPr/>
            </p:nvSpPr>
            <p:spPr>
              <a:xfrm>
                <a:off x="3688514" y="1567220"/>
                <a:ext cx="1793386" cy="1542474"/>
              </a:xfrm>
              <a:prstGeom prst="roundRect">
                <a:avLst/>
              </a:prstGeom>
              <a:solidFill>
                <a:srgbClr val="34AD9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Avenir Next Regular"/>
                  <a:cs typeface="Avenir Next Regular"/>
                </a:endParaRPr>
              </a:p>
            </p:txBody>
          </p:sp>
          <p:sp>
            <p:nvSpPr>
              <p:cNvPr id="39" name="Abgerundetes Rechteck 5"/>
              <p:cNvSpPr/>
              <p:nvPr/>
            </p:nvSpPr>
            <p:spPr>
              <a:xfrm>
                <a:off x="3800291" y="2418076"/>
                <a:ext cx="1593602" cy="510453"/>
              </a:xfrm>
              <a:prstGeom prst="round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1" dirty="0" smtClean="0">
                    <a:solidFill>
                      <a:srgbClr val="000000"/>
                    </a:solidFill>
                    <a:cs typeface="Avenir Next Regular"/>
                  </a:rPr>
                  <a:t>Optimizer</a:t>
                </a:r>
                <a:endParaRPr lang="en-US" sz="1800" b="1" dirty="0">
                  <a:solidFill>
                    <a:srgbClr val="000000"/>
                  </a:solidFill>
                  <a:cs typeface="Avenir Next Regular"/>
                </a:endParaRPr>
              </a:p>
            </p:txBody>
          </p:sp>
          <p:sp>
            <p:nvSpPr>
              <p:cNvPr id="40" name="Abgerundetes Rechteck 5"/>
              <p:cNvSpPr/>
              <p:nvPr/>
            </p:nvSpPr>
            <p:spPr>
              <a:xfrm>
                <a:off x="3800291" y="1745192"/>
                <a:ext cx="1593602" cy="568891"/>
              </a:xfrm>
              <a:prstGeom prst="round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1" dirty="0" smtClean="0">
                    <a:solidFill>
                      <a:srgbClr val="000000"/>
                    </a:solidFill>
                    <a:cs typeface="Avenir Next Regular"/>
                  </a:rPr>
                  <a:t>Type extraction</a:t>
                </a:r>
                <a:endParaRPr lang="en-US" sz="1800" b="1" dirty="0">
                  <a:solidFill>
                    <a:srgbClr val="000000"/>
                  </a:solidFill>
                  <a:cs typeface="Avenir Next Regular"/>
                </a:endParaRPr>
              </a:p>
            </p:txBody>
          </p:sp>
        </p:grpSp>
        <p:grpSp>
          <p:nvGrpSpPr>
            <p:cNvPr id="47" name="Gruppieren 19"/>
            <p:cNvGrpSpPr/>
            <p:nvPr/>
          </p:nvGrpSpPr>
          <p:grpSpPr>
            <a:xfrm>
              <a:off x="3859993" y="4137891"/>
              <a:ext cx="2080816" cy="2011770"/>
              <a:chOff x="1629180" y="623106"/>
              <a:chExt cx="6074780" cy="5873217"/>
            </a:xfrm>
          </p:grpSpPr>
          <p:sp>
            <p:nvSpPr>
              <p:cNvPr id="48" name="Rounded Rectangle 56"/>
              <p:cNvSpPr/>
              <p:nvPr/>
            </p:nvSpPr>
            <p:spPr>
              <a:xfrm>
                <a:off x="1629180" y="5543911"/>
                <a:ext cx="3037396" cy="952412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b="1" dirty="0" smtClean="0">
                    <a:solidFill>
                      <a:srgbClr val="000000"/>
                    </a:solidFill>
                    <a:cs typeface="Avenir Next Regular"/>
                  </a:rPr>
                  <a:t>Data Source</a:t>
                </a:r>
              </a:p>
              <a:p>
                <a:pPr algn="ctr"/>
                <a:r>
                  <a:rPr lang="en-US" sz="1000" b="1" dirty="0" smtClean="0">
                    <a:solidFill>
                      <a:srgbClr val="000000"/>
                    </a:solidFill>
                    <a:cs typeface="Avenir Next Regular"/>
                  </a:rPr>
                  <a:t>orders.tbl</a:t>
                </a:r>
                <a:endParaRPr lang="en-US" sz="1000" b="1" dirty="0">
                  <a:solidFill>
                    <a:srgbClr val="000000"/>
                  </a:solidFill>
                  <a:cs typeface="Avenir Next Regular"/>
                </a:endParaRPr>
              </a:p>
            </p:txBody>
          </p:sp>
          <p:sp>
            <p:nvSpPr>
              <p:cNvPr id="49" name="Rounded Rectangle 57"/>
              <p:cNvSpPr/>
              <p:nvPr/>
            </p:nvSpPr>
            <p:spPr>
              <a:xfrm>
                <a:off x="2439151" y="5067704"/>
                <a:ext cx="2024934" cy="476207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b="1" dirty="0" smtClean="0">
                    <a:solidFill>
                      <a:srgbClr val="000000"/>
                    </a:solidFill>
                    <a:cs typeface="Avenir Next Regular"/>
                  </a:rPr>
                  <a:t>Filter</a:t>
                </a:r>
              </a:p>
            </p:txBody>
          </p:sp>
          <p:sp>
            <p:nvSpPr>
              <p:cNvPr id="50" name="Rounded Rectangle 58"/>
              <p:cNvSpPr/>
              <p:nvPr/>
            </p:nvSpPr>
            <p:spPr>
              <a:xfrm>
                <a:off x="2844138" y="4591497"/>
                <a:ext cx="1460649" cy="476207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b="1" dirty="0" smtClean="0">
                    <a:solidFill>
                      <a:srgbClr val="000000"/>
                    </a:solidFill>
                    <a:cs typeface="Avenir Next Regular"/>
                  </a:rPr>
                  <a:t>Map</a:t>
                </a:r>
              </a:p>
            </p:txBody>
          </p:sp>
          <p:sp>
            <p:nvSpPr>
              <p:cNvPr id="51" name="Rectangle 59"/>
              <p:cNvSpPr/>
              <p:nvPr/>
            </p:nvSpPr>
            <p:spPr>
              <a:xfrm>
                <a:off x="2723357" y="4384946"/>
                <a:ext cx="1632342" cy="1568011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Rounded Rectangle 60"/>
              <p:cNvSpPr/>
              <p:nvPr/>
            </p:nvSpPr>
            <p:spPr>
              <a:xfrm>
                <a:off x="4869063" y="4908968"/>
                <a:ext cx="2834897" cy="1111150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b="1" dirty="0" smtClean="0">
                    <a:solidFill>
                      <a:srgbClr val="000000"/>
                    </a:solidFill>
                    <a:cs typeface="Avenir Next Regular"/>
                  </a:rPr>
                  <a:t>DataSource</a:t>
                </a:r>
              </a:p>
              <a:p>
                <a:pPr algn="ctr"/>
                <a:r>
                  <a:rPr lang="en-US" sz="1000" b="1" dirty="0" smtClean="0">
                    <a:solidFill>
                      <a:srgbClr val="000000"/>
                    </a:solidFill>
                    <a:cs typeface="Avenir Next Regular"/>
                  </a:rPr>
                  <a:t>lineitem.tbl</a:t>
                </a:r>
                <a:endParaRPr lang="en-US" sz="1000" b="1" dirty="0">
                  <a:solidFill>
                    <a:srgbClr val="000000"/>
                  </a:solidFill>
                  <a:cs typeface="Avenir Next Regular"/>
                </a:endParaRPr>
              </a:p>
            </p:txBody>
          </p:sp>
          <p:sp>
            <p:nvSpPr>
              <p:cNvPr id="53" name="Rounded Rectangle 61"/>
              <p:cNvSpPr/>
              <p:nvPr/>
            </p:nvSpPr>
            <p:spPr>
              <a:xfrm>
                <a:off x="3249126" y="2369197"/>
                <a:ext cx="4252339" cy="476207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b="1" dirty="0" smtClean="0">
                    <a:solidFill>
                      <a:srgbClr val="000000"/>
                    </a:solidFill>
                    <a:latin typeface="Avenir Next Regular"/>
                    <a:cs typeface="Avenir Next Regular"/>
                  </a:rPr>
                  <a:t>Join</a:t>
                </a:r>
              </a:p>
              <a:p>
                <a:pPr algn="ctr"/>
                <a:r>
                  <a:rPr lang="en-US" sz="1000" b="1" dirty="0" smtClean="0">
                    <a:solidFill>
                      <a:srgbClr val="000000"/>
                    </a:solidFill>
                    <a:latin typeface="Avenir Next Regular"/>
                    <a:cs typeface="Avenir Next Regular"/>
                  </a:rPr>
                  <a:t>Hybrid Hash</a:t>
                </a:r>
              </a:p>
            </p:txBody>
          </p:sp>
          <p:sp>
            <p:nvSpPr>
              <p:cNvPr id="59" name="Rounded Rectangle 62"/>
              <p:cNvSpPr/>
              <p:nvPr/>
            </p:nvSpPr>
            <p:spPr>
              <a:xfrm>
                <a:off x="2641646" y="3004140"/>
                <a:ext cx="1940926" cy="634943"/>
              </a:xfrm>
              <a:prstGeom prst="roundRect">
                <a:avLst/>
              </a:prstGeom>
              <a:solidFill>
                <a:schemeClr val="accent3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b="1" i="1" dirty="0" smtClean="0">
                    <a:solidFill>
                      <a:srgbClr val="000000"/>
                    </a:solidFill>
                    <a:cs typeface="Avenir Next Regular"/>
                  </a:rPr>
                  <a:t>buildHT</a:t>
                </a:r>
              </a:p>
            </p:txBody>
          </p:sp>
          <p:sp>
            <p:nvSpPr>
              <p:cNvPr id="61" name="Rounded Rectangle 63"/>
              <p:cNvSpPr/>
              <p:nvPr/>
            </p:nvSpPr>
            <p:spPr>
              <a:xfrm rot="10800000" flipV="1">
                <a:off x="4734967" y="3004140"/>
                <a:ext cx="2159023" cy="476207"/>
              </a:xfrm>
              <a:prstGeom prst="roundRect">
                <a:avLst/>
              </a:prstGeom>
              <a:solidFill>
                <a:schemeClr val="accent3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b="1" i="1" dirty="0" smtClean="0">
                    <a:solidFill>
                      <a:srgbClr val="000000"/>
                    </a:solidFill>
                    <a:cs typeface="Avenir Next Regular"/>
                  </a:rPr>
                  <a:t>probe</a:t>
                </a:r>
              </a:p>
            </p:txBody>
          </p:sp>
          <p:sp>
            <p:nvSpPr>
              <p:cNvPr id="62" name="Rounded Rectangle 64"/>
              <p:cNvSpPr/>
              <p:nvPr/>
            </p:nvSpPr>
            <p:spPr>
              <a:xfrm>
                <a:off x="2034168" y="3956552"/>
                <a:ext cx="2632398" cy="634941"/>
              </a:xfrm>
              <a:prstGeom prst="roundRect">
                <a:avLst/>
              </a:prstGeom>
              <a:solidFill>
                <a:schemeClr val="accent3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b="1" i="1" dirty="0" smtClean="0">
                    <a:solidFill>
                      <a:srgbClr val="000000"/>
                    </a:solidFill>
                    <a:cs typeface="Avenir Next Regular"/>
                  </a:rPr>
                  <a:t>hash-part [0]</a:t>
                </a:r>
              </a:p>
            </p:txBody>
          </p:sp>
          <p:cxnSp>
            <p:nvCxnSpPr>
              <p:cNvPr id="63" name="Straight Arrow Connector 41"/>
              <p:cNvCxnSpPr>
                <a:endCxn id="61" idx="2"/>
              </p:cNvCxnSpPr>
              <p:nvPr/>
            </p:nvCxnSpPr>
            <p:spPr>
              <a:xfrm flipV="1">
                <a:off x="5627351" y="3480347"/>
                <a:ext cx="187128" cy="579610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tangle 69"/>
              <p:cNvSpPr/>
              <p:nvPr/>
            </p:nvSpPr>
            <p:spPr>
              <a:xfrm>
                <a:off x="3249129" y="2610482"/>
                <a:ext cx="2241414" cy="393658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67" name="Straight Arrow Connector 41"/>
              <p:cNvCxnSpPr/>
              <p:nvPr/>
            </p:nvCxnSpPr>
            <p:spPr>
              <a:xfrm flipH="1" flipV="1">
                <a:off x="5484879" y="3638045"/>
                <a:ext cx="406734" cy="412891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41"/>
              <p:cNvCxnSpPr/>
              <p:nvPr/>
            </p:nvCxnSpPr>
            <p:spPr>
              <a:xfrm flipH="1" flipV="1">
                <a:off x="4976517" y="3654629"/>
                <a:ext cx="406734" cy="412891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Rounded Rectangle 90"/>
              <p:cNvSpPr/>
              <p:nvPr/>
            </p:nvSpPr>
            <p:spPr>
              <a:xfrm>
                <a:off x="4859151" y="4067519"/>
                <a:ext cx="2844809" cy="841449"/>
              </a:xfrm>
              <a:prstGeom prst="roundRect">
                <a:avLst/>
              </a:prstGeom>
              <a:solidFill>
                <a:schemeClr val="accent3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b="1" dirty="0" smtClean="0">
                    <a:solidFill>
                      <a:srgbClr val="000000"/>
                    </a:solidFill>
                    <a:cs typeface="Avenir Next Regular"/>
                  </a:rPr>
                  <a:t>hash-part [0]</a:t>
                </a:r>
              </a:p>
            </p:txBody>
          </p:sp>
          <p:sp>
            <p:nvSpPr>
              <p:cNvPr id="72" name="Rounded Rectangle 100"/>
              <p:cNvSpPr/>
              <p:nvPr/>
            </p:nvSpPr>
            <p:spPr>
              <a:xfrm>
                <a:off x="3399204" y="623106"/>
                <a:ext cx="2429912" cy="476205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b="1" dirty="0" smtClean="0">
                    <a:solidFill>
                      <a:srgbClr val="000000"/>
                    </a:solidFill>
                    <a:cs typeface="Avenir Next Regular"/>
                  </a:rPr>
                  <a:t>GroupRed</a:t>
                </a:r>
              </a:p>
            </p:txBody>
          </p:sp>
          <p:sp>
            <p:nvSpPr>
              <p:cNvPr id="73" name="Rounded Rectangle 101"/>
              <p:cNvSpPr/>
              <p:nvPr/>
            </p:nvSpPr>
            <p:spPr>
              <a:xfrm>
                <a:off x="4013829" y="1099315"/>
                <a:ext cx="1417564" cy="476203"/>
              </a:xfrm>
              <a:prstGeom prst="roundRect">
                <a:avLst/>
              </a:prstGeom>
              <a:solidFill>
                <a:schemeClr val="accent3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b="1" dirty="0" smtClean="0">
                    <a:solidFill>
                      <a:srgbClr val="000000"/>
                    </a:solidFill>
                    <a:cs typeface="Avenir Next Regular"/>
                  </a:rPr>
                  <a:t>sort</a:t>
                </a:r>
              </a:p>
            </p:txBody>
          </p:sp>
          <p:cxnSp>
            <p:nvCxnSpPr>
              <p:cNvPr id="74" name="Straight Arrow Connector 41"/>
              <p:cNvCxnSpPr/>
              <p:nvPr/>
            </p:nvCxnSpPr>
            <p:spPr>
              <a:xfrm flipV="1">
                <a:off x="4464076" y="1258048"/>
                <a:ext cx="0" cy="682240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41"/>
              <p:cNvCxnSpPr>
                <a:endCxn id="61" idx="2"/>
              </p:cNvCxnSpPr>
              <p:nvPr/>
            </p:nvCxnSpPr>
            <p:spPr>
              <a:xfrm flipV="1">
                <a:off x="5383252" y="3480347"/>
                <a:ext cx="431227" cy="579614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41"/>
              <p:cNvCxnSpPr/>
              <p:nvPr/>
            </p:nvCxnSpPr>
            <p:spPr>
              <a:xfrm flipV="1">
                <a:off x="5383251" y="3638776"/>
                <a:ext cx="107289" cy="421178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41"/>
              <p:cNvCxnSpPr/>
              <p:nvPr/>
            </p:nvCxnSpPr>
            <p:spPr>
              <a:xfrm flipH="1" flipV="1">
                <a:off x="4976517" y="3665076"/>
                <a:ext cx="915096" cy="385860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41"/>
              <p:cNvCxnSpPr>
                <a:endCxn id="61" idx="2"/>
              </p:cNvCxnSpPr>
              <p:nvPr/>
            </p:nvCxnSpPr>
            <p:spPr>
              <a:xfrm flipH="1" flipV="1">
                <a:off x="5814478" y="3480347"/>
                <a:ext cx="77139" cy="570594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 flipV="1">
                <a:off x="3696190" y="3647790"/>
                <a:ext cx="406734" cy="412891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41"/>
              <p:cNvCxnSpPr/>
              <p:nvPr/>
            </p:nvCxnSpPr>
            <p:spPr>
              <a:xfrm flipV="1">
                <a:off x="3960455" y="3638775"/>
                <a:ext cx="406734" cy="412891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41"/>
              <p:cNvCxnSpPr/>
              <p:nvPr/>
            </p:nvCxnSpPr>
            <p:spPr>
              <a:xfrm flipV="1">
                <a:off x="3452093" y="3655359"/>
                <a:ext cx="406734" cy="412891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41"/>
              <p:cNvCxnSpPr/>
              <p:nvPr/>
            </p:nvCxnSpPr>
            <p:spPr>
              <a:xfrm flipV="1">
                <a:off x="3696190" y="3647790"/>
                <a:ext cx="162637" cy="412894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41"/>
              <p:cNvCxnSpPr/>
              <p:nvPr/>
            </p:nvCxnSpPr>
            <p:spPr>
              <a:xfrm flipH="1" flipV="1">
                <a:off x="3249126" y="3639083"/>
                <a:ext cx="716989" cy="421602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41"/>
              <p:cNvCxnSpPr/>
              <p:nvPr/>
            </p:nvCxnSpPr>
            <p:spPr>
              <a:xfrm flipV="1">
                <a:off x="3856601" y="3639083"/>
                <a:ext cx="0" cy="385861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41"/>
              <p:cNvCxnSpPr/>
              <p:nvPr/>
            </p:nvCxnSpPr>
            <p:spPr>
              <a:xfrm flipV="1">
                <a:off x="3451616" y="3639083"/>
                <a:ext cx="202493" cy="403876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Rounded Rectangle 132"/>
              <p:cNvSpPr/>
              <p:nvPr/>
            </p:nvSpPr>
            <p:spPr>
              <a:xfrm>
                <a:off x="3654109" y="1892989"/>
                <a:ext cx="2203593" cy="476211"/>
              </a:xfrm>
              <a:prstGeom prst="roundRect">
                <a:avLst/>
              </a:prstGeom>
              <a:solidFill>
                <a:schemeClr val="accent3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b="1" i="1" dirty="0" smtClean="0">
                    <a:solidFill>
                      <a:srgbClr val="000000"/>
                    </a:solidFill>
                    <a:latin typeface="Avenir Next Regular"/>
                    <a:cs typeface="Avenir Next Regular"/>
                  </a:rPr>
                  <a:t>forward</a:t>
                </a:r>
              </a:p>
            </p:txBody>
          </p:sp>
          <p:cxnSp>
            <p:nvCxnSpPr>
              <p:cNvPr id="87" name="Straight Arrow Connector 41"/>
              <p:cNvCxnSpPr/>
              <p:nvPr/>
            </p:nvCxnSpPr>
            <p:spPr>
              <a:xfrm flipV="1">
                <a:off x="4666569" y="1416784"/>
                <a:ext cx="0" cy="682240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41"/>
              <p:cNvCxnSpPr/>
              <p:nvPr/>
            </p:nvCxnSpPr>
            <p:spPr>
              <a:xfrm flipV="1">
                <a:off x="4869061" y="1258048"/>
                <a:ext cx="0" cy="682240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Arrow Connector 27"/>
            <p:cNvCxnSpPr/>
            <p:nvPr/>
          </p:nvCxnSpPr>
          <p:spPr>
            <a:xfrm flipV="1">
              <a:off x="2026366" y="4800192"/>
              <a:ext cx="3810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4010639" y="4789794"/>
              <a:ext cx="37462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32</a:t>
            </a:fld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441439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7.2 Job Manager (JM)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205740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2600" dirty="0" smtClean="0">
                <a:solidFill>
                  <a:srgbClr val="34FF77"/>
                </a:solidFill>
              </a:rPr>
              <a:t> Parallelization</a:t>
            </a:r>
            <a:r>
              <a:rPr lang="en-US" sz="2600" dirty="0" smtClean="0"/>
              <a:t>: Create Execution Graph</a:t>
            </a:r>
          </a:p>
          <a:p>
            <a:pPr>
              <a:buFont typeface="Wingdings" charset="2"/>
              <a:buChar char="Ø"/>
            </a:pPr>
            <a:r>
              <a:rPr lang="en-US" sz="2600" dirty="0" smtClean="0">
                <a:solidFill>
                  <a:srgbClr val="34FF77"/>
                </a:solidFill>
              </a:rPr>
              <a:t> Scheduling</a:t>
            </a:r>
            <a:r>
              <a:rPr lang="en-US" sz="2600" dirty="0" smtClean="0"/>
              <a:t>: Assign tasks to task managers</a:t>
            </a:r>
          </a:p>
          <a:p>
            <a:pPr>
              <a:buFont typeface="Wingdings" charset="2"/>
              <a:buChar char="Ø"/>
            </a:pPr>
            <a:r>
              <a:rPr lang="en-US" sz="2600" dirty="0" smtClean="0">
                <a:solidFill>
                  <a:srgbClr val="34FF77"/>
                </a:solidFill>
              </a:rPr>
              <a:t> State tracking</a:t>
            </a:r>
            <a:r>
              <a:rPr lang="en-US" sz="2600" dirty="0" smtClean="0"/>
              <a:t>: Supervise the execution</a:t>
            </a:r>
          </a:p>
          <a:p>
            <a:endParaRPr lang="en-US" sz="17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304800" y="2743201"/>
            <a:ext cx="5105400" cy="4105441"/>
            <a:chOff x="2377718" y="298265"/>
            <a:chExt cx="4662939" cy="3066168"/>
          </a:xfrm>
        </p:grpSpPr>
        <p:sp>
          <p:nvSpPr>
            <p:cNvPr id="7" name="Rectangle 6"/>
            <p:cNvSpPr/>
            <p:nvPr/>
          </p:nvSpPr>
          <p:spPr>
            <a:xfrm>
              <a:off x="2443393" y="298265"/>
              <a:ext cx="4597264" cy="2504055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/>
            </a:p>
          </p:txBody>
        </p:sp>
        <p:pic>
          <p:nvPicPr>
            <p:cNvPr id="8" name="Picture 21" descr="C:\Users\warneke\AppData\Local\Microsoft\Windows\Temporary Internet Files\Content.IE5\X8LGV7F5\MCj04348450000[1]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377718" y="2644353"/>
              <a:ext cx="843958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3559871" y="2605863"/>
              <a:ext cx="2101607" cy="330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>
                  <a:solidFill>
                    <a:srgbClr val="FFFFFF"/>
                  </a:solidFill>
                </a:rPr>
                <a:t>Job Manager</a:t>
              </a:r>
              <a:endParaRPr lang="en-US" sz="18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3" name="Gruppieren 19"/>
          <p:cNvGrpSpPr/>
          <p:nvPr/>
        </p:nvGrpSpPr>
        <p:grpSpPr>
          <a:xfrm>
            <a:off x="685800" y="2971800"/>
            <a:ext cx="2209800" cy="2895600"/>
            <a:chOff x="2723357" y="-52016"/>
            <a:chExt cx="4016720" cy="6212041"/>
          </a:xfrm>
        </p:grpSpPr>
        <p:sp>
          <p:nvSpPr>
            <p:cNvPr id="36" name="Rounded Rectangle 56"/>
            <p:cNvSpPr/>
            <p:nvPr/>
          </p:nvSpPr>
          <p:spPr>
            <a:xfrm>
              <a:off x="2768390" y="5283540"/>
              <a:ext cx="1586758" cy="876485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1" dirty="0" smtClean="0">
                  <a:solidFill>
                    <a:srgbClr val="000000"/>
                  </a:solidFill>
                  <a:latin typeface="Avenir Next Regular"/>
                  <a:cs typeface="Avenir Next Regular"/>
                </a:rPr>
                <a:t>Data Source</a:t>
              </a:r>
            </a:p>
            <a:p>
              <a:pPr algn="ctr"/>
              <a:r>
                <a:rPr lang="en-US" sz="1000" b="1" dirty="0" smtClean="0">
                  <a:solidFill>
                    <a:srgbClr val="000000"/>
                  </a:solidFill>
                  <a:latin typeface="Avenir Next Regular"/>
                  <a:cs typeface="Avenir Next Regular"/>
                </a:rPr>
                <a:t>orders.tbl</a:t>
              </a:r>
              <a:endParaRPr lang="en-US" sz="1000" b="1" dirty="0">
                <a:solidFill>
                  <a:srgbClr val="000000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37" name="Rounded Rectangle 57"/>
            <p:cNvSpPr/>
            <p:nvPr/>
          </p:nvSpPr>
          <p:spPr>
            <a:xfrm>
              <a:off x="2974400" y="4846841"/>
              <a:ext cx="1330385" cy="48491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1" dirty="0" smtClean="0">
                  <a:solidFill>
                    <a:srgbClr val="000000"/>
                  </a:solidFill>
                  <a:cs typeface="Avenir Next Regular"/>
                </a:rPr>
                <a:t>Filter</a:t>
              </a:r>
            </a:p>
          </p:txBody>
        </p:sp>
        <p:sp>
          <p:nvSpPr>
            <p:cNvPr id="38" name="Rounded Rectangle 58"/>
            <p:cNvSpPr/>
            <p:nvPr/>
          </p:nvSpPr>
          <p:spPr>
            <a:xfrm>
              <a:off x="2768392" y="4420974"/>
              <a:ext cx="1536396" cy="374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1" dirty="0" smtClean="0">
                  <a:solidFill>
                    <a:srgbClr val="000000"/>
                  </a:solidFill>
                  <a:cs typeface="Avenir Next Regular"/>
                </a:rPr>
                <a:t>Map</a:t>
              </a:r>
            </a:p>
          </p:txBody>
        </p:sp>
        <p:sp>
          <p:nvSpPr>
            <p:cNvPr id="39" name="Rectangle 59"/>
            <p:cNvSpPr/>
            <p:nvPr/>
          </p:nvSpPr>
          <p:spPr>
            <a:xfrm>
              <a:off x="2723357" y="4384946"/>
              <a:ext cx="1632342" cy="1568011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0" name="Rounded Rectangle 60"/>
            <p:cNvSpPr/>
            <p:nvPr/>
          </p:nvSpPr>
          <p:spPr>
            <a:xfrm>
              <a:off x="4884246" y="4666177"/>
              <a:ext cx="1855831" cy="857853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1" dirty="0" smtClean="0">
                  <a:solidFill>
                    <a:srgbClr val="000000"/>
                  </a:solidFill>
                  <a:cs typeface="Avenir Next Regular"/>
                </a:rPr>
                <a:t>DataSource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lineitem.tbl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41" name="Rounded Rectangle 61"/>
            <p:cNvSpPr/>
            <p:nvPr/>
          </p:nvSpPr>
          <p:spPr>
            <a:xfrm>
              <a:off x="3602015" y="2691548"/>
              <a:ext cx="2008360" cy="569524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1" dirty="0" smtClean="0">
                  <a:solidFill>
                    <a:srgbClr val="000000"/>
                  </a:solidFill>
                  <a:cs typeface="Avenir Next Regular"/>
                </a:rPr>
                <a:t>Join</a:t>
              </a:r>
            </a:p>
            <a:p>
              <a:pPr algn="ctr"/>
              <a:r>
                <a:rPr lang="en-US" sz="1000" b="1" dirty="0" smtClean="0">
                  <a:solidFill>
                    <a:srgbClr val="000000"/>
                  </a:solidFill>
                  <a:cs typeface="Avenir Next Regular"/>
                </a:rPr>
                <a:t>Hybrid Hash</a:t>
              </a:r>
            </a:p>
          </p:txBody>
        </p:sp>
        <p:sp>
          <p:nvSpPr>
            <p:cNvPr id="42" name="Rounded Rectangle 62"/>
            <p:cNvSpPr/>
            <p:nvPr/>
          </p:nvSpPr>
          <p:spPr>
            <a:xfrm>
              <a:off x="3611276" y="3393400"/>
              <a:ext cx="971292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buildHT</a:t>
              </a:r>
            </a:p>
          </p:txBody>
        </p:sp>
        <p:sp>
          <p:nvSpPr>
            <p:cNvPr id="43" name="Rounded Rectangle 63"/>
            <p:cNvSpPr/>
            <p:nvPr/>
          </p:nvSpPr>
          <p:spPr>
            <a:xfrm>
              <a:off x="4734968" y="3375386"/>
              <a:ext cx="971292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probe</a:t>
              </a:r>
            </a:p>
          </p:txBody>
        </p:sp>
        <p:sp>
          <p:nvSpPr>
            <p:cNvPr id="44" name="Rounded Rectangle 64"/>
            <p:cNvSpPr/>
            <p:nvPr/>
          </p:nvSpPr>
          <p:spPr>
            <a:xfrm>
              <a:off x="2768392" y="4059221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cxnSp>
          <p:nvCxnSpPr>
            <p:cNvPr id="45" name="Straight Arrow Connector 41"/>
            <p:cNvCxnSpPr>
              <a:endCxn id="43" idx="2"/>
            </p:cNvCxnSpPr>
            <p:nvPr/>
          </p:nvCxnSpPr>
          <p:spPr>
            <a:xfrm flipH="1" flipV="1">
              <a:off x="5220614" y="364706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69"/>
            <p:cNvSpPr/>
            <p:nvPr/>
          </p:nvSpPr>
          <p:spPr>
            <a:xfrm>
              <a:off x="3852317" y="2610480"/>
              <a:ext cx="1638222" cy="73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Straight Arrow Connector 41"/>
            <p:cNvCxnSpPr/>
            <p:nvPr/>
          </p:nvCxnSpPr>
          <p:spPr>
            <a:xfrm flipH="1" flipV="1">
              <a:off x="5484879" y="363804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1"/>
            <p:cNvCxnSpPr/>
            <p:nvPr/>
          </p:nvCxnSpPr>
          <p:spPr>
            <a:xfrm flipH="1" flipV="1">
              <a:off x="4976517" y="365462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ounded Rectangle 90"/>
            <p:cNvSpPr/>
            <p:nvPr/>
          </p:nvSpPr>
          <p:spPr>
            <a:xfrm>
              <a:off x="4859149" y="4067520"/>
              <a:ext cx="1742420" cy="598657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1" dirty="0" smtClean="0">
                  <a:solidFill>
                    <a:schemeClr val="tx1"/>
                  </a:solidFill>
                  <a:cs typeface="Avenir Next Regular"/>
                </a:rPr>
                <a:t>hash-part [0]</a:t>
              </a:r>
            </a:p>
          </p:txBody>
        </p:sp>
        <p:sp>
          <p:nvSpPr>
            <p:cNvPr id="50" name="Rounded Rectangle 100"/>
            <p:cNvSpPr/>
            <p:nvPr/>
          </p:nvSpPr>
          <p:spPr>
            <a:xfrm>
              <a:off x="3668468" y="-52016"/>
              <a:ext cx="2599051" cy="7258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1" dirty="0" smtClean="0">
                  <a:solidFill>
                    <a:srgbClr val="000000"/>
                  </a:solidFill>
                  <a:cs typeface="Avenir Next Regular"/>
                </a:rPr>
                <a:t>GroupRed</a:t>
              </a:r>
            </a:p>
          </p:txBody>
        </p:sp>
        <p:sp>
          <p:nvSpPr>
            <p:cNvPr id="51" name="Rounded Rectangle 101"/>
            <p:cNvSpPr/>
            <p:nvPr/>
          </p:nvSpPr>
          <p:spPr>
            <a:xfrm>
              <a:off x="3894996" y="915746"/>
              <a:ext cx="1536397" cy="637819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1" dirty="0" smtClean="0">
                  <a:solidFill>
                    <a:schemeClr val="tx1"/>
                  </a:solidFill>
                  <a:cs typeface="Avenir Next Regular"/>
                </a:rPr>
                <a:t>sort</a:t>
              </a:r>
            </a:p>
          </p:txBody>
        </p:sp>
        <p:cxnSp>
          <p:nvCxnSpPr>
            <p:cNvPr id="52" name="Straight Arrow Connector 41"/>
            <p:cNvCxnSpPr/>
            <p:nvPr/>
          </p:nvCxnSpPr>
          <p:spPr>
            <a:xfrm flipV="1">
              <a:off x="4393480" y="1551381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41"/>
            <p:cNvCxnSpPr>
              <a:endCxn id="43" idx="2"/>
            </p:cNvCxnSpPr>
            <p:nvPr/>
          </p:nvCxnSpPr>
          <p:spPr>
            <a:xfrm flipH="1" flipV="1">
              <a:off x="5220614" y="364706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41"/>
            <p:cNvCxnSpPr/>
            <p:nvPr/>
          </p:nvCxnSpPr>
          <p:spPr>
            <a:xfrm flipV="1">
              <a:off x="5383251" y="363877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41"/>
            <p:cNvCxnSpPr/>
            <p:nvPr/>
          </p:nvCxnSpPr>
          <p:spPr>
            <a:xfrm flipH="1" flipV="1">
              <a:off x="4976517" y="366507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41"/>
            <p:cNvCxnSpPr>
              <a:endCxn id="43" idx="2"/>
            </p:cNvCxnSpPr>
            <p:nvPr/>
          </p:nvCxnSpPr>
          <p:spPr>
            <a:xfrm flipH="1" flipV="1">
              <a:off x="5220614" y="364706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3696190" y="364779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41"/>
            <p:cNvCxnSpPr/>
            <p:nvPr/>
          </p:nvCxnSpPr>
          <p:spPr>
            <a:xfrm flipV="1">
              <a:off x="3960455" y="363877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41"/>
            <p:cNvCxnSpPr/>
            <p:nvPr/>
          </p:nvCxnSpPr>
          <p:spPr>
            <a:xfrm flipV="1">
              <a:off x="3452093" y="365535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41"/>
            <p:cNvCxnSpPr/>
            <p:nvPr/>
          </p:nvCxnSpPr>
          <p:spPr>
            <a:xfrm flipV="1">
              <a:off x="3696190" y="364779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41"/>
            <p:cNvCxnSpPr/>
            <p:nvPr/>
          </p:nvCxnSpPr>
          <p:spPr>
            <a:xfrm flipH="1" flipV="1">
              <a:off x="3858827" y="363950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41"/>
            <p:cNvCxnSpPr/>
            <p:nvPr/>
          </p:nvCxnSpPr>
          <p:spPr>
            <a:xfrm flipV="1">
              <a:off x="3452093" y="366580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41"/>
            <p:cNvCxnSpPr/>
            <p:nvPr/>
          </p:nvCxnSpPr>
          <p:spPr>
            <a:xfrm flipV="1">
              <a:off x="3696190" y="364779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ounded Rectangle 132"/>
            <p:cNvSpPr/>
            <p:nvPr/>
          </p:nvSpPr>
          <p:spPr>
            <a:xfrm>
              <a:off x="4104106" y="2018664"/>
              <a:ext cx="1107286" cy="507629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1" dirty="0" smtClean="0">
                  <a:solidFill>
                    <a:schemeClr val="tx1"/>
                  </a:solidFill>
                  <a:cs typeface="Avenir Next Regular"/>
                </a:rPr>
                <a:t>forward</a:t>
              </a:r>
            </a:p>
          </p:txBody>
        </p:sp>
        <p:cxnSp>
          <p:nvCxnSpPr>
            <p:cNvPr id="65" name="Straight Arrow Connector 41"/>
            <p:cNvCxnSpPr/>
            <p:nvPr/>
          </p:nvCxnSpPr>
          <p:spPr>
            <a:xfrm flipV="1">
              <a:off x="4630705" y="1561078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41"/>
            <p:cNvCxnSpPr/>
            <p:nvPr/>
          </p:nvCxnSpPr>
          <p:spPr>
            <a:xfrm flipV="1">
              <a:off x="4860073" y="1559526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6997211" y="3209868"/>
            <a:ext cx="1689589" cy="3207877"/>
            <a:chOff x="6241442" y="3439201"/>
            <a:chExt cx="1689589" cy="3207877"/>
          </a:xfrm>
        </p:grpSpPr>
        <p:grpSp>
          <p:nvGrpSpPr>
            <p:cNvPr id="103" name="Group 102"/>
            <p:cNvGrpSpPr/>
            <p:nvPr/>
          </p:nvGrpSpPr>
          <p:grpSpPr>
            <a:xfrm>
              <a:off x="6241444" y="4256323"/>
              <a:ext cx="1689587" cy="720080"/>
              <a:chOff x="3373667" y="1260828"/>
              <a:chExt cx="2292637" cy="1017434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3892422" y="1260828"/>
                <a:ext cx="1773882" cy="877736"/>
              </a:xfrm>
              <a:prstGeom prst="rect">
                <a:avLst/>
              </a:prstGeom>
              <a:solidFill>
                <a:srgbClr val="33AD9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 smtClean="0"/>
              </a:p>
            </p:txBody>
          </p:sp>
          <p:pic>
            <p:nvPicPr>
              <p:cNvPr id="117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373667" y="1558182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8" name="TextBox 117"/>
              <p:cNvSpPr txBox="1"/>
              <p:nvPr/>
            </p:nvSpPr>
            <p:spPr>
              <a:xfrm>
                <a:off x="4045931" y="1389431"/>
                <a:ext cx="1620373" cy="739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FFFF"/>
                    </a:solidFill>
                  </a:rPr>
                  <a:t>Task Manager</a:t>
                </a:r>
                <a:endParaRPr lang="en-US" sz="1400" b="1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6241444" y="5091602"/>
              <a:ext cx="1689587" cy="720080"/>
              <a:chOff x="3373667" y="1260828"/>
              <a:chExt cx="2292637" cy="1017434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3892422" y="1260828"/>
                <a:ext cx="1773882" cy="774197"/>
              </a:xfrm>
              <a:prstGeom prst="rect">
                <a:avLst/>
              </a:prstGeom>
              <a:solidFill>
                <a:srgbClr val="33AD9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 smtClean="0"/>
              </a:p>
            </p:txBody>
          </p:sp>
          <p:pic>
            <p:nvPicPr>
              <p:cNvPr id="114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373667" y="1558182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5" name="TextBox 114"/>
              <p:cNvSpPr txBox="1"/>
              <p:nvPr/>
            </p:nvSpPr>
            <p:spPr>
              <a:xfrm>
                <a:off x="4045931" y="1389431"/>
                <a:ext cx="1620373" cy="739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FFFF"/>
                    </a:solidFill>
                  </a:rPr>
                  <a:t>Task Manager</a:t>
                </a:r>
                <a:endParaRPr lang="en-US" sz="1400" b="1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6241443" y="5926998"/>
              <a:ext cx="1689588" cy="720080"/>
              <a:chOff x="3373667" y="1260828"/>
              <a:chExt cx="2292638" cy="1017434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3892422" y="1260828"/>
                <a:ext cx="1773883" cy="778159"/>
              </a:xfrm>
              <a:prstGeom prst="rect">
                <a:avLst/>
              </a:prstGeom>
              <a:solidFill>
                <a:srgbClr val="33AD9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 smtClean="0"/>
              </a:p>
            </p:txBody>
          </p:sp>
          <p:pic>
            <p:nvPicPr>
              <p:cNvPr id="111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373667" y="1558182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2" name="TextBox 111"/>
              <p:cNvSpPr txBox="1"/>
              <p:nvPr/>
            </p:nvSpPr>
            <p:spPr>
              <a:xfrm>
                <a:off x="4045931" y="1389431"/>
                <a:ext cx="1620373" cy="739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FFFF"/>
                    </a:solidFill>
                  </a:rPr>
                  <a:t>Task Manager</a:t>
                </a:r>
                <a:endParaRPr lang="en-US" sz="1400" b="1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6241442" y="3439201"/>
              <a:ext cx="1689589" cy="720080"/>
              <a:chOff x="3373667" y="1260828"/>
              <a:chExt cx="2292640" cy="1017434"/>
            </a:xfrm>
          </p:grpSpPr>
          <p:sp>
            <p:nvSpPr>
              <p:cNvPr id="107" name="Rectangle 106"/>
              <p:cNvSpPr/>
              <p:nvPr/>
            </p:nvSpPr>
            <p:spPr>
              <a:xfrm>
                <a:off x="3892422" y="1260828"/>
                <a:ext cx="1773885" cy="847954"/>
              </a:xfrm>
              <a:prstGeom prst="rect">
                <a:avLst/>
              </a:prstGeom>
              <a:solidFill>
                <a:srgbClr val="33AD9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 smtClean="0"/>
              </a:p>
            </p:txBody>
          </p:sp>
          <p:pic>
            <p:nvPicPr>
              <p:cNvPr id="108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373667" y="1558182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045931" y="1389431"/>
                <a:ext cx="1620373" cy="739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FFFF"/>
                    </a:solidFill>
                  </a:rPr>
                  <a:t>Task Manager</a:t>
                </a:r>
                <a:endParaRPr lang="en-US" sz="1400" b="1" dirty="0">
                  <a:solidFill>
                    <a:srgbClr val="FFFFFF"/>
                  </a:solidFill>
                </a:endParaRPr>
              </a:p>
            </p:txBody>
          </p:sp>
        </p:grpSp>
      </p:grpSp>
      <p:cxnSp>
        <p:nvCxnSpPr>
          <p:cNvPr id="119" name="Straight Arrow Connector 118"/>
          <p:cNvCxnSpPr>
            <a:endCxn id="117" idx="3"/>
          </p:cNvCxnSpPr>
          <p:nvPr/>
        </p:nvCxnSpPr>
        <p:spPr>
          <a:xfrm flipV="1">
            <a:off x="5456903" y="4492255"/>
            <a:ext cx="1540310" cy="190684"/>
          </a:xfrm>
          <a:prstGeom prst="straightConnector1">
            <a:avLst/>
          </a:prstGeom>
          <a:ln>
            <a:solidFill>
              <a:srgbClr val="FF5C00"/>
            </a:solidFill>
            <a:headEnd type="arrow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endCxn id="108" idx="3"/>
          </p:cNvCxnSpPr>
          <p:nvPr/>
        </p:nvCxnSpPr>
        <p:spPr>
          <a:xfrm flipV="1">
            <a:off x="5456903" y="3675133"/>
            <a:ext cx="1540308" cy="791764"/>
          </a:xfrm>
          <a:prstGeom prst="straightConnector1">
            <a:avLst/>
          </a:prstGeom>
          <a:ln>
            <a:solidFill>
              <a:srgbClr val="FF5C00"/>
            </a:solidFill>
            <a:headEnd type="arrow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endCxn id="114" idx="3"/>
          </p:cNvCxnSpPr>
          <p:nvPr/>
        </p:nvCxnSpPr>
        <p:spPr>
          <a:xfrm>
            <a:off x="5456903" y="4886267"/>
            <a:ext cx="1540310" cy="441267"/>
          </a:xfrm>
          <a:prstGeom prst="straightConnector1">
            <a:avLst/>
          </a:prstGeom>
          <a:ln>
            <a:solidFill>
              <a:srgbClr val="FF5C00"/>
            </a:solidFill>
            <a:headEnd type="arrow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11" idx="3"/>
          </p:cNvCxnSpPr>
          <p:nvPr/>
        </p:nvCxnSpPr>
        <p:spPr>
          <a:xfrm flipH="1" flipV="1">
            <a:off x="5456903" y="5141139"/>
            <a:ext cx="1540309" cy="1021791"/>
          </a:xfrm>
          <a:prstGeom prst="straightConnector1">
            <a:avLst/>
          </a:prstGeom>
          <a:ln>
            <a:solidFill>
              <a:srgbClr val="FF5C00"/>
            </a:solidFill>
            <a:headEnd type="arrow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3" name="Gruppieren 19"/>
          <p:cNvGrpSpPr/>
          <p:nvPr/>
        </p:nvGrpSpPr>
        <p:grpSpPr>
          <a:xfrm>
            <a:off x="3347728" y="3899218"/>
            <a:ext cx="1192382" cy="1968181"/>
            <a:chOff x="2723357" y="905043"/>
            <a:chExt cx="3697286" cy="5047914"/>
          </a:xfrm>
        </p:grpSpPr>
        <p:sp>
          <p:nvSpPr>
            <p:cNvPr id="124" name="Rounded Rectangle 56"/>
            <p:cNvSpPr/>
            <p:nvPr/>
          </p:nvSpPr>
          <p:spPr>
            <a:xfrm>
              <a:off x="2768392" y="5283540"/>
              <a:ext cx="1536396" cy="6305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 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orders.tbl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125" name="Rounded Rectangle 57"/>
            <p:cNvSpPr/>
            <p:nvPr/>
          </p:nvSpPr>
          <p:spPr>
            <a:xfrm>
              <a:off x="2768392" y="4846841"/>
              <a:ext cx="1536396" cy="3747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Filter</a:t>
              </a:r>
            </a:p>
          </p:txBody>
        </p:sp>
        <p:sp>
          <p:nvSpPr>
            <p:cNvPr id="126" name="Rounded Rectangle 58"/>
            <p:cNvSpPr/>
            <p:nvPr/>
          </p:nvSpPr>
          <p:spPr>
            <a:xfrm>
              <a:off x="2768392" y="4420974"/>
              <a:ext cx="1536396" cy="3747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Map</a:t>
              </a:r>
            </a:p>
          </p:txBody>
        </p:sp>
        <p:sp>
          <p:nvSpPr>
            <p:cNvPr id="127" name="Rectangle 59"/>
            <p:cNvSpPr/>
            <p:nvPr/>
          </p:nvSpPr>
          <p:spPr>
            <a:xfrm>
              <a:off x="2723357" y="4384946"/>
              <a:ext cx="1632342" cy="1568011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28" name="Rounded Rectangle 60"/>
            <p:cNvSpPr/>
            <p:nvPr/>
          </p:nvSpPr>
          <p:spPr>
            <a:xfrm>
              <a:off x="4884247" y="4376661"/>
              <a:ext cx="1536396" cy="6305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lineitem.tbl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129" name="Rounded Rectangle 61"/>
            <p:cNvSpPr/>
            <p:nvPr/>
          </p:nvSpPr>
          <p:spPr>
            <a:xfrm>
              <a:off x="3883791" y="2691548"/>
              <a:ext cx="1536396" cy="6305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Join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Hybrid Hash</a:t>
              </a:r>
            </a:p>
          </p:txBody>
        </p:sp>
        <p:sp>
          <p:nvSpPr>
            <p:cNvPr id="130" name="Rounded Rectangle 62"/>
            <p:cNvSpPr/>
            <p:nvPr/>
          </p:nvSpPr>
          <p:spPr>
            <a:xfrm>
              <a:off x="3611276" y="3393400"/>
              <a:ext cx="971292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buildHT</a:t>
              </a:r>
            </a:p>
          </p:txBody>
        </p:sp>
        <p:sp>
          <p:nvSpPr>
            <p:cNvPr id="131" name="Rounded Rectangle 63"/>
            <p:cNvSpPr/>
            <p:nvPr/>
          </p:nvSpPr>
          <p:spPr>
            <a:xfrm>
              <a:off x="4734968" y="3375386"/>
              <a:ext cx="971292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probe</a:t>
              </a:r>
            </a:p>
          </p:txBody>
        </p:sp>
        <p:sp>
          <p:nvSpPr>
            <p:cNvPr id="132" name="Rounded Rectangle 64"/>
            <p:cNvSpPr/>
            <p:nvPr/>
          </p:nvSpPr>
          <p:spPr>
            <a:xfrm>
              <a:off x="2768392" y="4059221"/>
              <a:ext cx="1536396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cxnSp>
          <p:nvCxnSpPr>
            <p:cNvPr id="133" name="Straight Arrow Connector 41"/>
            <p:cNvCxnSpPr>
              <a:endCxn id="131" idx="2"/>
            </p:cNvCxnSpPr>
            <p:nvPr/>
          </p:nvCxnSpPr>
          <p:spPr>
            <a:xfrm flipH="1" flipV="1">
              <a:off x="5220614" y="364706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Rectangle 69"/>
            <p:cNvSpPr/>
            <p:nvPr/>
          </p:nvSpPr>
          <p:spPr>
            <a:xfrm>
              <a:off x="3852317" y="2610480"/>
              <a:ext cx="1638222" cy="73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135" name="Straight Arrow Connector 41"/>
            <p:cNvCxnSpPr/>
            <p:nvPr/>
          </p:nvCxnSpPr>
          <p:spPr>
            <a:xfrm flipH="1" flipV="1">
              <a:off x="5484879" y="363804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41"/>
            <p:cNvCxnSpPr/>
            <p:nvPr/>
          </p:nvCxnSpPr>
          <p:spPr>
            <a:xfrm flipH="1" flipV="1">
              <a:off x="4976517" y="365462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ounded Rectangle 90"/>
            <p:cNvSpPr/>
            <p:nvPr/>
          </p:nvSpPr>
          <p:spPr>
            <a:xfrm>
              <a:off x="4859150" y="4067520"/>
              <a:ext cx="1536396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sp>
          <p:nvSpPr>
            <p:cNvPr id="138" name="Rounded Rectangle 100"/>
            <p:cNvSpPr/>
            <p:nvPr/>
          </p:nvSpPr>
          <p:spPr>
            <a:xfrm>
              <a:off x="3906637" y="905043"/>
              <a:ext cx="1524754" cy="349838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GroupRed</a:t>
              </a:r>
            </a:p>
          </p:txBody>
        </p:sp>
        <p:sp>
          <p:nvSpPr>
            <p:cNvPr id="139" name="Rounded Rectangle 101"/>
            <p:cNvSpPr/>
            <p:nvPr/>
          </p:nvSpPr>
          <p:spPr>
            <a:xfrm>
              <a:off x="3894995" y="1281887"/>
              <a:ext cx="1536396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sort</a:t>
              </a:r>
            </a:p>
          </p:txBody>
        </p:sp>
        <p:cxnSp>
          <p:nvCxnSpPr>
            <p:cNvPr id="140" name="Straight Arrow Connector 41"/>
            <p:cNvCxnSpPr/>
            <p:nvPr/>
          </p:nvCxnSpPr>
          <p:spPr>
            <a:xfrm flipV="1">
              <a:off x="4393480" y="1551381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41"/>
            <p:cNvCxnSpPr>
              <a:endCxn id="131" idx="2"/>
            </p:cNvCxnSpPr>
            <p:nvPr/>
          </p:nvCxnSpPr>
          <p:spPr>
            <a:xfrm flipH="1" flipV="1">
              <a:off x="5220614" y="364706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41"/>
            <p:cNvCxnSpPr/>
            <p:nvPr/>
          </p:nvCxnSpPr>
          <p:spPr>
            <a:xfrm flipV="1">
              <a:off x="5383251" y="363877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41"/>
            <p:cNvCxnSpPr/>
            <p:nvPr/>
          </p:nvCxnSpPr>
          <p:spPr>
            <a:xfrm flipH="1" flipV="1">
              <a:off x="4976517" y="366507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41"/>
            <p:cNvCxnSpPr>
              <a:endCxn id="131" idx="2"/>
            </p:cNvCxnSpPr>
            <p:nvPr/>
          </p:nvCxnSpPr>
          <p:spPr>
            <a:xfrm flipH="1" flipV="1">
              <a:off x="5220614" y="364706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 flipV="1">
              <a:off x="3696190" y="364779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41"/>
            <p:cNvCxnSpPr/>
            <p:nvPr/>
          </p:nvCxnSpPr>
          <p:spPr>
            <a:xfrm flipV="1">
              <a:off x="3960455" y="363877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41"/>
            <p:cNvCxnSpPr/>
            <p:nvPr/>
          </p:nvCxnSpPr>
          <p:spPr>
            <a:xfrm flipV="1">
              <a:off x="3452093" y="365535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41"/>
            <p:cNvCxnSpPr/>
            <p:nvPr/>
          </p:nvCxnSpPr>
          <p:spPr>
            <a:xfrm flipV="1">
              <a:off x="3696190" y="364779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41"/>
            <p:cNvCxnSpPr/>
            <p:nvPr/>
          </p:nvCxnSpPr>
          <p:spPr>
            <a:xfrm flipH="1" flipV="1">
              <a:off x="3858827" y="363950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41"/>
            <p:cNvCxnSpPr/>
            <p:nvPr/>
          </p:nvCxnSpPr>
          <p:spPr>
            <a:xfrm flipV="1">
              <a:off x="3452093" y="366580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41"/>
            <p:cNvCxnSpPr/>
            <p:nvPr/>
          </p:nvCxnSpPr>
          <p:spPr>
            <a:xfrm flipV="1">
              <a:off x="3696190" y="364779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Rounded Rectangle 132"/>
            <p:cNvSpPr/>
            <p:nvPr/>
          </p:nvSpPr>
          <p:spPr>
            <a:xfrm>
              <a:off x="4114994" y="2254615"/>
              <a:ext cx="1096398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forward</a:t>
              </a:r>
            </a:p>
          </p:txBody>
        </p:sp>
        <p:cxnSp>
          <p:nvCxnSpPr>
            <p:cNvPr id="153" name="Straight Arrow Connector 41"/>
            <p:cNvCxnSpPr/>
            <p:nvPr/>
          </p:nvCxnSpPr>
          <p:spPr>
            <a:xfrm flipV="1">
              <a:off x="4630705" y="1561078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41"/>
            <p:cNvCxnSpPr/>
            <p:nvPr/>
          </p:nvCxnSpPr>
          <p:spPr>
            <a:xfrm flipV="1">
              <a:off x="4860073" y="1559526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uppieren 19"/>
          <p:cNvGrpSpPr/>
          <p:nvPr/>
        </p:nvGrpSpPr>
        <p:grpSpPr>
          <a:xfrm>
            <a:off x="3426243" y="3849152"/>
            <a:ext cx="1192382" cy="1589864"/>
            <a:chOff x="2723357" y="905043"/>
            <a:chExt cx="3697286" cy="5047914"/>
          </a:xfrm>
        </p:grpSpPr>
        <p:sp>
          <p:nvSpPr>
            <p:cNvPr id="188" name="Rounded Rectangle 56"/>
            <p:cNvSpPr/>
            <p:nvPr/>
          </p:nvSpPr>
          <p:spPr>
            <a:xfrm>
              <a:off x="2768392" y="5283540"/>
              <a:ext cx="1536396" cy="6305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 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orders.tbl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189" name="Rounded Rectangle 57"/>
            <p:cNvSpPr/>
            <p:nvPr/>
          </p:nvSpPr>
          <p:spPr>
            <a:xfrm>
              <a:off x="2768392" y="4846841"/>
              <a:ext cx="1536396" cy="3747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Filter</a:t>
              </a:r>
            </a:p>
          </p:txBody>
        </p:sp>
        <p:sp>
          <p:nvSpPr>
            <p:cNvPr id="190" name="Rounded Rectangle 58"/>
            <p:cNvSpPr/>
            <p:nvPr/>
          </p:nvSpPr>
          <p:spPr>
            <a:xfrm>
              <a:off x="2768392" y="4420974"/>
              <a:ext cx="1536396" cy="3747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Map</a:t>
              </a:r>
            </a:p>
          </p:txBody>
        </p:sp>
        <p:sp>
          <p:nvSpPr>
            <p:cNvPr id="191" name="Rectangle 59"/>
            <p:cNvSpPr/>
            <p:nvPr/>
          </p:nvSpPr>
          <p:spPr>
            <a:xfrm>
              <a:off x="2723357" y="4384946"/>
              <a:ext cx="1632342" cy="1568011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92" name="Rounded Rectangle 60"/>
            <p:cNvSpPr/>
            <p:nvPr/>
          </p:nvSpPr>
          <p:spPr>
            <a:xfrm>
              <a:off x="4884247" y="4376661"/>
              <a:ext cx="1536396" cy="6305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lineitem.tbl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193" name="Rounded Rectangle 61"/>
            <p:cNvSpPr/>
            <p:nvPr/>
          </p:nvSpPr>
          <p:spPr>
            <a:xfrm>
              <a:off x="3883791" y="2691548"/>
              <a:ext cx="1536396" cy="6305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Join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Hybrid Hash</a:t>
              </a:r>
            </a:p>
          </p:txBody>
        </p:sp>
        <p:sp>
          <p:nvSpPr>
            <p:cNvPr id="194" name="Rounded Rectangle 62"/>
            <p:cNvSpPr/>
            <p:nvPr/>
          </p:nvSpPr>
          <p:spPr>
            <a:xfrm>
              <a:off x="3611276" y="3393400"/>
              <a:ext cx="971292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buildHT</a:t>
              </a:r>
            </a:p>
          </p:txBody>
        </p:sp>
        <p:sp>
          <p:nvSpPr>
            <p:cNvPr id="195" name="Rounded Rectangle 63"/>
            <p:cNvSpPr/>
            <p:nvPr/>
          </p:nvSpPr>
          <p:spPr>
            <a:xfrm>
              <a:off x="4734968" y="3375386"/>
              <a:ext cx="971292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probe</a:t>
              </a:r>
            </a:p>
          </p:txBody>
        </p:sp>
        <p:sp>
          <p:nvSpPr>
            <p:cNvPr id="196" name="Rounded Rectangle 64"/>
            <p:cNvSpPr/>
            <p:nvPr/>
          </p:nvSpPr>
          <p:spPr>
            <a:xfrm>
              <a:off x="2768392" y="4059221"/>
              <a:ext cx="1536396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cxnSp>
          <p:nvCxnSpPr>
            <p:cNvPr id="197" name="Straight Arrow Connector 41"/>
            <p:cNvCxnSpPr>
              <a:endCxn id="195" idx="2"/>
            </p:cNvCxnSpPr>
            <p:nvPr/>
          </p:nvCxnSpPr>
          <p:spPr>
            <a:xfrm flipH="1" flipV="1">
              <a:off x="5220614" y="364706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Rectangle 69"/>
            <p:cNvSpPr/>
            <p:nvPr/>
          </p:nvSpPr>
          <p:spPr>
            <a:xfrm>
              <a:off x="3852317" y="2610480"/>
              <a:ext cx="1638222" cy="73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199" name="Straight Arrow Connector 41"/>
            <p:cNvCxnSpPr/>
            <p:nvPr/>
          </p:nvCxnSpPr>
          <p:spPr>
            <a:xfrm flipH="1" flipV="1">
              <a:off x="5484879" y="363804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41"/>
            <p:cNvCxnSpPr/>
            <p:nvPr/>
          </p:nvCxnSpPr>
          <p:spPr>
            <a:xfrm flipH="1" flipV="1">
              <a:off x="4976517" y="365462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Rounded Rectangle 90"/>
            <p:cNvSpPr/>
            <p:nvPr/>
          </p:nvSpPr>
          <p:spPr>
            <a:xfrm>
              <a:off x="4859150" y="4067520"/>
              <a:ext cx="1536396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sp>
          <p:nvSpPr>
            <p:cNvPr id="202" name="Rounded Rectangle 100"/>
            <p:cNvSpPr/>
            <p:nvPr/>
          </p:nvSpPr>
          <p:spPr>
            <a:xfrm>
              <a:off x="3906637" y="905043"/>
              <a:ext cx="1524754" cy="349838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GroupRed</a:t>
              </a:r>
            </a:p>
          </p:txBody>
        </p:sp>
        <p:sp>
          <p:nvSpPr>
            <p:cNvPr id="203" name="Rounded Rectangle 101"/>
            <p:cNvSpPr/>
            <p:nvPr/>
          </p:nvSpPr>
          <p:spPr>
            <a:xfrm>
              <a:off x="3894995" y="1281887"/>
              <a:ext cx="1536396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sort</a:t>
              </a:r>
            </a:p>
          </p:txBody>
        </p:sp>
        <p:cxnSp>
          <p:nvCxnSpPr>
            <p:cNvPr id="204" name="Straight Arrow Connector 41"/>
            <p:cNvCxnSpPr/>
            <p:nvPr/>
          </p:nvCxnSpPr>
          <p:spPr>
            <a:xfrm flipV="1">
              <a:off x="4393480" y="1551381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41"/>
            <p:cNvCxnSpPr>
              <a:endCxn id="195" idx="2"/>
            </p:cNvCxnSpPr>
            <p:nvPr/>
          </p:nvCxnSpPr>
          <p:spPr>
            <a:xfrm flipH="1" flipV="1">
              <a:off x="5220614" y="364706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41"/>
            <p:cNvCxnSpPr/>
            <p:nvPr/>
          </p:nvCxnSpPr>
          <p:spPr>
            <a:xfrm flipV="1">
              <a:off x="5383251" y="363877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41"/>
            <p:cNvCxnSpPr/>
            <p:nvPr/>
          </p:nvCxnSpPr>
          <p:spPr>
            <a:xfrm flipH="1" flipV="1">
              <a:off x="4976517" y="366507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41"/>
            <p:cNvCxnSpPr>
              <a:endCxn id="195" idx="2"/>
            </p:cNvCxnSpPr>
            <p:nvPr/>
          </p:nvCxnSpPr>
          <p:spPr>
            <a:xfrm flipH="1" flipV="1">
              <a:off x="5220614" y="364706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/>
            <p:nvPr/>
          </p:nvCxnSpPr>
          <p:spPr>
            <a:xfrm flipV="1">
              <a:off x="3696190" y="364779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41"/>
            <p:cNvCxnSpPr/>
            <p:nvPr/>
          </p:nvCxnSpPr>
          <p:spPr>
            <a:xfrm flipV="1">
              <a:off x="3960455" y="363877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41"/>
            <p:cNvCxnSpPr/>
            <p:nvPr/>
          </p:nvCxnSpPr>
          <p:spPr>
            <a:xfrm flipV="1">
              <a:off x="3452093" y="365535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41"/>
            <p:cNvCxnSpPr/>
            <p:nvPr/>
          </p:nvCxnSpPr>
          <p:spPr>
            <a:xfrm flipV="1">
              <a:off x="3696190" y="364779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41"/>
            <p:cNvCxnSpPr/>
            <p:nvPr/>
          </p:nvCxnSpPr>
          <p:spPr>
            <a:xfrm flipH="1" flipV="1">
              <a:off x="3858827" y="363950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Arrow Connector 41"/>
            <p:cNvCxnSpPr/>
            <p:nvPr/>
          </p:nvCxnSpPr>
          <p:spPr>
            <a:xfrm flipV="1">
              <a:off x="3452093" y="366580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41"/>
            <p:cNvCxnSpPr/>
            <p:nvPr/>
          </p:nvCxnSpPr>
          <p:spPr>
            <a:xfrm flipV="1">
              <a:off x="3696190" y="364779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Rounded Rectangle 132"/>
            <p:cNvSpPr/>
            <p:nvPr/>
          </p:nvSpPr>
          <p:spPr>
            <a:xfrm>
              <a:off x="4114994" y="2254615"/>
              <a:ext cx="1096398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forward</a:t>
              </a:r>
            </a:p>
          </p:txBody>
        </p:sp>
        <p:cxnSp>
          <p:nvCxnSpPr>
            <p:cNvPr id="217" name="Straight Arrow Connector 41"/>
            <p:cNvCxnSpPr/>
            <p:nvPr/>
          </p:nvCxnSpPr>
          <p:spPr>
            <a:xfrm flipV="1">
              <a:off x="4630705" y="1561078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41"/>
            <p:cNvCxnSpPr/>
            <p:nvPr/>
          </p:nvCxnSpPr>
          <p:spPr>
            <a:xfrm flipV="1">
              <a:off x="4860073" y="1559526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9" name="Gruppieren 19"/>
          <p:cNvGrpSpPr/>
          <p:nvPr/>
        </p:nvGrpSpPr>
        <p:grpSpPr>
          <a:xfrm>
            <a:off x="3510962" y="3807279"/>
            <a:ext cx="1192382" cy="1589864"/>
            <a:chOff x="2723357" y="905043"/>
            <a:chExt cx="3697286" cy="5047914"/>
          </a:xfrm>
        </p:grpSpPr>
        <p:sp>
          <p:nvSpPr>
            <p:cNvPr id="220" name="Rounded Rectangle 56"/>
            <p:cNvSpPr/>
            <p:nvPr/>
          </p:nvSpPr>
          <p:spPr>
            <a:xfrm>
              <a:off x="2768392" y="5283540"/>
              <a:ext cx="1536396" cy="6305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 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orders.tbl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221" name="Rounded Rectangle 57"/>
            <p:cNvSpPr/>
            <p:nvPr/>
          </p:nvSpPr>
          <p:spPr>
            <a:xfrm>
              <a:off x="2768392" y="4846841"/>
              <a:ext cx="1536396" cy="3747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Filter</a:t>
              </a:r>
            </a:p>
          </p:txBody>
        </p:sp>
        <p:sp>
          <p:nvSpPr>
            <p:cNvPr id="222" name="Rounded Rectangle 58"/>
            <p:cNvSpPr/>
            <p:nvPr/>
          </p:nvSpPr>
          <p:spPr>
            <a:xfrm>
              <a:off x="2768392" y="4420974"/>
              <a:ext cx="1536396" cy="3747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Map</a:t>
              </a:r>
            </a:p>
          </p:txBody>
        </p:sp>
        <p:sp>
          <p:nvSpPr>
            <p:cNvPr id="223" name="Rectangle 59"/>
            <p:cNvSpPr/>
            <p:nvPr/>
          </p:nvSpPr>
          <p:spPr>
            <a:xfrm>
              <a:off x="2723357" y="4384946"/>
              <a:ext cx="1632342" cy="1568011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24" name="Rounded Rectangle 60"/>
            <p:cNvSpPr/>
            <p:nvPr/>
          </p:nvSpPr>
          <p:spPr>
            <a:xfrm>
              <a:off x="4884247" y="4376661"/>
              <a:ext cx="1536396" cy="6305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lineitem.tbl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225" name="Rounded Rectangle 61"/>
            <p:cNvSpPr/>
            <p:nvPr/>
          </p:nvSpPr>
          <p:spPr>
            <a:xfrm>
              <a:off x="3883791" y="2691548"/>
              <a:ext cx="1536396" cy="6305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Join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Hybrid Hash</a:t>
              </a:r>
            </a:p>
          </p:txBody>
        </p:sp>
        <p:sp>
          <p:nvSpPr>
            <p:cNvPr id="226" name="Rounded Rectangle 62"/>
            <p:cNvSpPr/>
            <p:nvPr/>
          </p:nvSpPr>
          <p:spPr>
            <a:xfrm>
              <a:off x="3611276" y="3393400"/>
              <a:ext cx="971292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buildHT</a:t>
              </a:r>
            </a:p>
          </p:txBody>
        </p:sp>
        <p:sp>
          <p:nvSpPr>
            <p:cNvPr id="227" name="Rounded Rectangle 63"/>
            <p:cNvSpPr/>
            <p:nvPr/>
          </p:nvSpPr>
          <p:spPr>
            <a:xfrm>
              <a:off x="4734968" y="3375386"/>
              <a:ext cx="971292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probe</a:t>
              </a:r>
            </a:p>
          </p:txBody>
        </p:sp>
        <p:sp>
          <p:nvSpPr>
            <p:cNvPr id="228" name="Rounded Rectangle 64"/>
            <p:cNvSpPr/>
            <p:nvPr/>
          </p:nvSpPr>
          <p:spPr>
            <a:xfrm>
              <a:off x="2768392" y="4059221"/>
              <a:ext cx="1536396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cxnSp>
          <p:nvCxnSpPr>
            <p:cNvPr id="229" name="Straight Arrow Connector 41"/>
            <p:cNvCxnSpPr>
              <a:endCxn id="227" idx="2"/>
            </p:cNvCxnSpPr>
            <p:nvPr/>
          </p:nvCxnSpPr>
          <p:spPr>
            <a:xfrm flipH="1" flipV="1">
              <a:off x="5220614" y="364706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Rectangle 69"/>
            <p:cNvSpPr/>
            <p:nvPr/>
          </p:nvSpPr>
          <p:spPr>
            <a:xfrm>
              <a:off x="3852317" y="2610480"/>
              <a:ext cx="1638222" cy="73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231" name="Straight Arrow Connector 41"/>
            <p:cNvCxnSpPr/>
            <p:nvPr/>
          </p:nvCxnSpPr>
          <p:spPr>
            <a:xfrm flipH="1" flipV="1">
              <a:off x="5484879" y="363804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41"/>
            <p:cNvCxnSpPr/>
            <p:nvPr/>
          </p:nvCxnSpPr>
          <p:spPr>
            <a:xfrm flipH="1" flipV="1">
              <a:off x="4976517" y="365462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Rounded Rectangle 90"/>
            <p:cNvSpPr/>
            <p:nvPr/>
          </p:nvSpPr>
          <p:spPr>
            <a:xfrm>
              <a:off x="4859150" y="4067520"/>
              <a:ext cx="1536396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sp>
          <p:nvSpPr>
            <p:cNvPr id="234" name="Rounded Rectangle 100"/>
            <p:cNvSpPr/>
            <p:nvPr/>
          </p:nvSpPr>
          <p:spPr>
            <a:xfrm>
              <a:off x="3906637" y="905043"/>
              <a:ext cx="1524754" cy="349838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GroupRed</a:t>
              </a:r>
            </a:p>
          </p:txBody>
        </p:sp>
        <p:sp>
          <p:nvSpPr>
            <p:cNvPr id="235" name="Rounded Rectangle 101"/>
            <p:cNvSpPr/>
            <p:nvPr/>
          </p:nvSpPr>
          <p:spPr>
            <a:xfrm>
              <a:off x="3894995" y="1281887"/>
              <a:ext cx="1536396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sort</a:t>
              </a:r>
            </a:p>
          </p:txBody>
        </p:sp>
        <p:cxnSp>
          <p:nvCxnSpPr>
            <p:cNvPr id="236" name="Straight Arrow Connector 41"/>
            <p:cNvCxnSpPr/>
            <p:nvPr/>
          </p:nvCxnSpPr>
          <p:spPr>
            <a:xfrm flipV="1">
              <a:off x="4393480" y="1551381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41"/>
            <p:cNvCxnSpPr>
              <a:endCxn id="227" idx="2"/>
            </p:cNvCxnSpPr>
            <p:nvPr/>
          </p:nvCxnSpPr>
          <p:spPr>
            <a:xfrm flipH="1" flipV="1">
              <a:off x="5220614" y="364706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41"/>
            <p:cNvCxnSpPr/>
            <p:nvPr/>
          </p:nvCxnSpPr>
          <p:spPr>
            <a:xfrm flipV="1">
              <a:off x="5383251" y="363877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41"/>
            <p:cNvCxnSpPr/>
            <p:nvPr/>
          </p:nvCxnSpPr>
          <p:spPr>
            <a:xfrm flipH="1" flipV="1">
              <a:off x="4976517" y="366507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41"/>
            <p:cNvCxnSpPr>
              <a:endCxn id="227" idx="2"/>
            </p:cNvCxnSpPr>
            <p:nvPr/>
          </p:nvCxnSpPr>
          <p:spPr>
            <a:xfrm flipH="1" flipV="1">
              <a:off x="5220614" y="364706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/>
            <p:cNvCxnSpPr/>
            <p:nvPr/>
          </p:nvCxnSpPr>
          <p:spPr>
            <a:xfrm flipV="1">
              <a:off x="3696190" y="364779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Arrow Connector 41"/>
            <p:cNvCxnSpPr/>
            <p:nvPr/>
          </p:nvCxnSpPr>
          <p:spPr>
            <a:xfrm flipV="1">
              <a:off x="3960455" y="363877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Arrow Connector 41"/>
            <p:cNvCxnSpPr/>
            <p:nvPr/>
          </p:nvCxnSpPr>
          <p:spPr>
            <a:xfrm flipV="1">
              <a:off x="3452093" y="365535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41"/>
            <p:cNvCxnSpPr/>
            <p:nvPr/>
          </p:nvCxnSpPr>
          <p:spPr>
            <a:xfrm flipV="1">
              <a:off x="3696190" y="364779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41"/>
            <p:cNvCxnSpPr/>
            <p:nvPr/>
          </p:nvCxnSpPr>
          <p:spPr>
            <a:xfrm flipH="1" flipV="1">
              <a:off x="3858827" y="363950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41"/>
            <p:cNvCxnSpPr/>
            <p:nvPr/>
          </p:nvCxnSpPr>
          <p:spPr>
            <a:xfrm flipV="1">
              <a:off x="3452093" y="366580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Arrow Connector 41"/>
            <p:cNvCxnSpPr/>
            <p:nvPr/>
          </p:nvCxnSpPr>
          <p:spPr>
            <a:xfrm flipV="1">
              <a:off x="3696190" y="364779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Rounded Rectangle 132"/>
            <p:cNvSpPr/>
            <p:nvPr/>
          </p:nvSpPr>
          <p:spPr>
            <a:xfrm>
              <a:off x="4114994" y="2254615"/>
              <a:ext cx="1096398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forward</a:t>
              </a:r>
            </a:p>
          </p:txBody>
        </p:sp>
        <p:cxnSp>
          <p:nvCxnSpPr>
            <p:cNvPr id="249" name="Straight Arrow Connector 41"/>
            <p:cNvCxnSpPr/>
            <p:nvPr/>
          </p:nvCxnSpPr>
          <p:spPr>
            <a:xfrm flipV="1">
              <a:off x="4630705" y="1561078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41"/>
            <p:cNvCxnSpPr/>
            <p:nvPr/>
          </p:nvCxnSpPr>
          <p:spPr>
            <a:xfrm flipV="1">
              <a:off x="4860073" y="1559526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uppieren 19"/>
          <p:cNvGrpSpPr/>
          <p:nvPr/>
        </p:nvGrpSpPr>
        <p:grpSpPr>
          <a:xfrm>
            <a:off x="3593650" y="3749018"/>
            <a:ext cx="1283150" cy="1589864"/>
            <a:chOff x="2723357" y="905043"/>
            <a:chExt cx="3978735" cy="5047914"/>
          </a:xfrm>
        </p:grpSpPr>
        <p:sp>
          <p:nvSpPr>
            <p:cNvPr id="252" name="Rounded Rectangle 56"/>
            <p:cNvSpPr/>
            <p:nvPr/>
          </p:nvSpPr>
          <p:spPr>
            <a:xfrm>
              <a:off x="2768392" y="5283543"/>
              <a:ext cx="1536397" cy="411977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b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 </a:t>
              </a:r>
              <a:r>
                <a:rPr lang="en-US" sz="500" b="1" dirty="0" smtClean="0">
                  <a:solidFill>
                    <a:srgbClr val="000000"/>
                  </a:solidFill>
                  <a:latin typeface="Avenir Next Regular"/>
                  <a:cs typeface="Avenir Next Regular"/>
                </a:rPr>
                <a:t>Source</a:t>
              </a:r>
            </a:p>
            <a:p>
              <a:pPr algn="ctr"/>
              <a:r>
                <a:rPr lang="en-US" sz="400" b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orders.tbl</a:t>
              </a:r>
              <a:endParaRPr lang="en-US" sz="400" b="1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253" name="Rounded Rectangle 57"/>
            <p:cNvSpPr/>
            <p:nvPr/>
          </p:nvSpPr>
          <p:spPr>
            <a:xfrm>
              <a:off x="2768392" y="4846841"/>
              <a:ext cx="1536396" cy="374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b="1" dirty="0" smtClean="0">
                  <a:solidFill>
                    <a:srgbClr val="000000"/>
                  </a:solidFill>
                  <a:latin typeface="Avenir Next Regular"/>
                  <a:cs typeface="Avenir Next Regular"/>
                </a:rPr>
                <a:t>Filter</a:t>
              </a:r>
            </a:p>
          </p:txBody>
        </p:sp>
        <p:sp>
          <p:nvSpPr>
            <p:cNvPr id="254" name="Rounded Rectangle 58"/>
            <p:cNvSpPr/>
            <p:nvPr/>
          </p:nvSpPr>
          <p:spPr>
            <a:xfrm>
              <a:off x="2768392" y="4420974"/>
              <a:ext cx="1536396" cy="374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b="1" dirty="0" smtClean="0">
                  <a:solidFill>
                    <a:srgbClr val="000000"/>
                  </a:solidFill>
                  <a:cs typeface="Avenir Next Regular"/>
                </a:rPr>
                <a:t>Map</a:t>
              </a:r>
            </a:p>
          </p:txBody>
        </p:sp>
        <p:sp>
          <p:nvSpPr>
            <p:cNvPr id="255" name="Rectangle 59"/>
            <p:cNvSpPr/>
            <p:nvPr/>
          </p:nvSpPr>
          <p:spPr>
            <a:xfrm>
              <a:off x="2723357" y="4384946"/>
              <a:ext cx="1632342" cy="1568011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56" name="Rounded Rectangle 60"/>
            <p:cNvSpPr/>
            <p:nvPr/>
          </p:nvSpPr>
          <p:spPr>
            <a:xfrm>
              <a:off x="4884246" y="4376663"/>
              <a:ext cx="1817846" cy="593038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b="1" dirty="0" smtClean="0">
                  <a:solidFill>
                    <a:srgbClr val="000000"/>
                  </a:solidFill>
                  <a:latin typeface="Avenir Next Regular"/>
                  <a:cs typeface="Avenir Next Regular"/>
                </a:rPr>
                <a:t>DataSource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lineitem.tbl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257" name="Rounded Rectangle 61"/>
            <p:cNvSpPr/>
            <p:nvPr/>
          </p:nvSpPr>
          <p:spPr>
            <a:xfrm>
              <a:off x="3883790" y="2550302"/>
              <a:ext cx="1536397" cy="771765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b="1" dirty="0" smtClean="0">
                  <a:solidFill>
                    <a:srgbClr val="000000"/>
                  </a:solidFill>
                  <a:latin typeface="Avenir Next Regular"/>
                  <a:cs typeface="Avenir Next Regular"/>
                </a:rPr>
                <a:t>Join</a:t>
              </a:r>
            </a:p>
            <a:p>
              <a:pPr algn="ctr"/>
              <a:r>
                <a:rPr lang="en-US" sz="400" b="1" dirty="0" smtClean="0">
                  <a:solidFill>
                    <a:srgbClr val="000000"/>
                  </a:solidFill>
                  <a:latin typeface="Avenir Next Regular"/>
                  <a:cs typeface="Avenir Next Regular"/>
                </a:rPr>
                <a:t>Hybrid Hash</a:t>
              </a:r>
            </a:p>
          </p:txBody>
        </p:sp>
        <p:sp>
          <p:nvSpPr>
            <p:cNvPr id="258" name="Rounded Rectangle 62"/>
            <p:cNvSpPr/>
            <p:nvPr/>
          </p:nvSpPr>
          <p:spPr>
            <a:xfrm>
              <a:off x="3611276" y="3393400"/>
              <a:ext cx="971292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buildHT</a:t>
              </a:r>
            </a:p>
          </p:txBody>
        </p:sp>
        <p:sp>
          <p:nvSpPr>
            <p:cNvPr id="259" name="Rounded Rectangle 63"/>
            <p:cNvSpPr/>
            <p:nvPr/>
          </p:nvSpPr>
          <p:spPr>
            <a:xfrm>
              <a:off x="4734968" y="3375386"/>
              <a:ext cx="971292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probe</a:t>
              </a:r>
            </a:p>
          </p:txBody>
        </p:sp>
        <p:sp>
          <p:nvSpPr>
            <p:cNvPr id="260" name="Rounded Rectangle 64"/>
            <p:cNvSpPr/>
            <p:nvPr/>
          </p:nvSpPr>
          <p:spPr>
            <a:xfrm>
              <a:off x="2768392" y="4059221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cxnSp>
          <p:nvCxnSpPr>
            <p:cNvPr id="261" name="Straight Arrow Connector 41"/>
            <p:cNvCxnSpPr>
              <a:endCxn id="259" idx="2"/>
            </p:cNvCxnSpPr>
            <p:nvPr/>
          </p:nvCxnSpPr>
          <p:spPr>
            <a:xfrm flipH="1" flipV="1">
              <a:off x="5220614" y="364706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Rectangle 69"/>
            <p:cNvSpPr/>
            <p:nvPr/>
          </p:nvSpPr>
          <p:spPr>
            <a:xfrm>
              <a:off x="3852317" y="2610479"/>
              <a:ext cx="1904664" cy="66564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263" name="Straight Arrow Connector 41"/>
            <p:cNvCxnSpPr/>
            <p:nvPr/>
          </p:nvCxnSpPr>
          <p:spPr>
            <a:xfrm flipH="1" flipV="1">
              <a:off x="5484879" y="363804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41"/>
            <p:cNvCxnSpPr/>
            <p:nvPr/>
          </p:nvCxnSpPr>
          <p:spPr>
            <a:xfrm flipH="1" flipV="1">
              <a:off x="4976517" y="365462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Rounded Rectangle 90"/>
            <p:cNvSpPr/>
            <p:nvPr/>
          </p:nvSpPr>
          <p:spPr>
            <a:xfrm>
              <a:off x="4859150" y="4067520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sp>
          <p:nvSpPr>
            <p:cNvPr id="266" name="Rounded Rectangle 100"/>
            <p:cNvSpPr/>
            <p:nvPr/>
          </p:nvSpPr>
          <p:spPr>
            <a:xfrm>
              <a:off x="3906636" y="905043"/>
              <a:ext cx="1850345" cy="43556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b="1" dirty="0" smtClean="0">
                  <a:solidFill>
                    <a:srgbClr val="000000"/>
                  </a:solidFill>
                  <a:latin typeface="Avenir Next Regular"/>
                  <a:cs typeface="Avenir Next Regular"/>
                </a:rPr>
                <a:t>GroupRed</a:t>
              </a:r>
            </a:p>
          </p:txBody>
        </p:sp>
        <p:sp>
          <p:nvSpPr>
            <p:cNvPr id="267" name="Rounded Rectangle 101"/>
            <p:cNvSpPr/>
            <p:nvPr/>
          </p:nvSpPr>
          <p:spPr>
            <a:xfrm>
              <a:off x="3894995" y="1281887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sort</a:t>
              </a:r>
            </a:p>
          </p:txBody>
        </p:sp>
        <p:cxnSp>
          <p:nvCxnSpPr>
            <p:cNvPr id="268" name="Straight Arrow Connector 41"/>
            <p:cNvCxnSpPr/>
            <p:nvPr/>
          </p:nvCxnSpPr>
          <p:spPr>
            <a:xfrm flipV="1">
              <a:off x="4393480" y="1551381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41"/>
            <p:cNvCxnSpPr>
              <a:endCxn id="259" idx="2"/>
            </p:cNvCxnSpPr>
            <p:nvPr/>
          </p:nvCxnSpPr>
          <p:spPr>
            <a:xfrm flipH="1" flipV="1">
              <a:off x="5220614" y="364706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41"/>
            <p:cNvCxnSpPr/>
            <p:nvPr/>
          </p:nvCxnSpPr>
          <p:spPr>
            <a:xfrm flipV="1">
              <a:off x="5383251" y="363877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41"/>
            <p:cNvCxnSpPr/>
            <p:nvPr/>
          </p:nvCxnSpPr>
          <p:spPr>
            <a:xfrm flipH="1" flipV="1">
              <a:off x="4976517" y="366507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41"/>
            <p:cNvCxnSpPr>
              <a:endCxn id="259" idx="2"/>
            </p:cNvCxnSpPr>
            <p:nvPr/>
          </p:nvCxnSpPr>
          <p:spPr>
            <a:xfrm flipH="1" flipV="1">
              <a:off x="5220614" y="364706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 flipV="1">
              <a:off x="3696190" y="364779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41"/>
            <p:cNvCxnSpPr/>
            <p:nvPr/>
          </p:nvCxnSpPr>
          <p:spPr>
            <a:xfrm flipV="1">
              <a:off x="3960455" y="363877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41"/>
            <p:cNvCxnSpPr/>
            <p:nvPr/>
          </p:nvCxnSpPr>
          <p:spPr>
            <a:xfrm flipV="1">
              <a:off x="3452093" y="365535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41"/>
            <p:cNvCxnSpPr/>
            <p:nvPr/>
          </p:nvCxnSpPr>
          <p:spPr>
            <a:xfrm flipV="1">
              <a:off x="3696190" y="364779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41"/>
            <p:cNvCxnSpPr/>
            <p:nvPr/>
          </p:nvCxnSpPr>
          <p:spPr>
            <a:xfrm flipH="1" flipV="1">
              <a:off x="3858827" y="363950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Arrow Connector 41"/>
            <p:cNvCxnSpPr/>
            <p:nvPr/>
          </p:nvCxnSpPr>
          <p:spPr>
            <a:xfrm flipV="1">
              <a:off x="3452093" y="366580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41"/>
            <p:cNvCxnSpPr/>
            <p:nvPr/>
          </p:nvCxnSpPr>
          <p:spPr>
            <a:xfrm flipV="1">
              <a:off x="3696190" y="364779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Rounded Rectangle 132"/>
            <p:cNvSpPr/>
            <p:nvPr/>
          </p:nvSpPr>
          <p:spPr>
            <a:xfrm>
              <a:off x="4114994" y="2254615"/>
              <a:ext cx="1096398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forward</a:t>
              </a:r>
            </a:p>
          </p:txBody>
        </p:sp>
        <p:cxnSp>
          <p:nvCxnSpPr>
            <p:cNvPr id="281" name="Straight Arrow Connector 41"/>
            <p:cNvCxnSpPr/>
            <p:nvPr/>
          </p:nvCxnSpPr>
          <p:spPr>
            <a:xfrm flipV="1">
              <a:off x="4630705" y="1561078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41"/>
            <p:cNvCxnSpPr/>
            <p:nvPr/>
          </p:nvCxnSpPr>
          <p:spPr>
            <a:xfrm flipV="1">
              <a:off x="4860073" y="1559526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4" name="Straight Arrow Connector 283"/>
          <p:cNvCxnSpPr/>
          <p:nvPr/>
        </p:nvCxnSpPr>
        <p:spPr>
          <a:xfrm>
            <a:off x="2631491" y="4532738"/>
            <a:ext cx="7162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3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33</a:t>
            </a:fld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075400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914400"/>
          </a:xfrm>
        </p:spPr>
        <p:txBody>
          <a:bodyPr/>
          <a:lstStyle/>
          <a:p>
            <a:r>
              <a:rPr lang="en-US" sz="3200" dirty="0" smtClean="0"/>
              <a:t>7.2 </a:t>
            </a:r>
            <a:r>
              <a:rPr lang="en-US" sz="3200" dirty="0"/>
              <a:t>Job Manager (JM)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8305800" cy="5184775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sz="2400" dirty="0" smtClean="0"/>
              <a:t>JobManager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High Availability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(HA) </a:t>
            </a:r>
            <a:r>
              <a:rPr lang="en-US" sz="2400" dirty="0" smtClean="0"/>
              <a:t>is </a:t>
            </a:r>
            <a:r>
              <a:rPr lang="en-US" sz="2400" dirty="0">
                <a:solidFill>
                  <a:srgbClr val="34FF77"/>
                </a:solidFill>
              </a:rPr>
              <a:t>being implemented</a:t>
            </a:r>
            <a:r>
              <a:rPr lang="en-US" sz="2400" dirty="0"/>
              <a:t> now and expected to be available in next release Flink </a:t>
            </a:r>
            <a:r>
              <a:rPr lang="en-US" sz="2400" dirty="0" smtClean="0"/>
              <a:t>0.10 </a:t>
            </a:r>
            <a:r>
              <a:rPr lang="en-US" sz="1600" u="sng" dirty="0" smtClean="0">
                <a:hlinkClick r:id="rId2"/>
              </a:rPr>
              <a:t>https</a:t>
            </a:r>
            <a:r>
              <a:rPr lang="en-US" sz="1600" u="sng" dirty="0">
                <a:hlinkClick r:id="rId2"/>
              </a:rPr>
              <a:t>://issues.apache.org/jira/browse/FLINK-2287</a:t>
            </a:r>
          </a:p>
          <a:p>
            <a:pPr>
              <a:buFont typeface="Wingdings" charset="2"/>
              <a:buChar char="Ø"/>
            </a:pPr>
            <a:r>
              <a:rPr lang="en-US" sz="2400" dirty="0"/>
              <a:t>Setup ZooKeeper for distributed coordination is already implemented in Flink 0.10 </a:t>
            </a:r>
            <a:r>
              <a:rPr lang="en-US" sz="1600" u="sng" dirty="0">
                <a:hlinkClick r:id="rId3"/>
              </a:rPr>
              <a:t>https://issues.apache.org/jira/browse/FLINK-</a:t>
            </a:r>
            <a:r>
              <a:rPr lang="en-US" sz="1600" u="sng" dirty="0" smtClean="0">
                <a:hlinkClick r:id="rId3"/>
              </a:rPr>
              <a:t>2288</a:t>
            </a:r>
            <a:endParaRPr lang="en-US" sz="1600" u="sng" dirty="0">
              <a:hlinkClick r:id="rId3"/>
            </a:endParaRPr>
          </a:p>
          <a:p>
            <a:pPr>
              <a:buFont typeface="Wingdings" charset="2"/>
              <a:buChar char="Ø"/>
            </a:pPr>
            <a:r>
              <a:rPr lang="en-US" sz="2400" dirty="0" smtClean="0"/>
              <a:t>These are </a:t>
            </a:r>
            <a:r>
              <a:rPr lang="en-US" sz="2400" dirty="0"/>
              <a:t>the related </a:t>
            </a:r>
            <a:r>
              <a:rPr lang="en-US" sz="2400" dirty="0" smtClean="0"/>
              <a:t>documents to JM HA:</a:t>
            </a:r>
            <a:r>
              <a:rPr lang="en-US" sz="2400" dirty="0"/>
              <a:t> </a:t>
            </a:r>
            <a:endParaRPr lang="en-US" sz="2400" dirty="0" smtClean="0"/>
          </a:p>
          <a:p>
            <a:pPr lvl="1"/>
            <a:r>
              <a:rPr lang="en-US" b="1" u="sng" dirty="0" smtClean="0">
                <a:hlinkClick r:id="rId4"/>
              </a:rPr>
              <a:t>https</a:t>
            </a:r>
            <a:r>
              <a:rPr lang="en-US" b="1" u="sng" dirty="0">
                <a:hlinkClick r:id="rId4"/>
              </a:rPr>
              <a:t>://ci.apache.org/projects/flink/flink-docs-master/setup/jobmanager_high_availability.html</a:t>
            </a:r>
            <a:endParaRPr lang="en-US" b="1" u="sng" dirty="0"/>
          </a:p>
          <a:p>
            <a:endParaRPr lang="en-US" sz="1600" u="sng" dirty="0" smtClean="0">
              <a:hlinkClick r:id="rId5"/>
            </a:endParaRPr>
          </a:p>
          <a:p>
            <a:pPr lvl="1"/>
            <a:r>
              <a:rPr lang="en-US" b="1" u="sng" dirty="0" smtClean="0">
                <a:hlinkClick r:id="rId5"/>
              </a:rPr>
              <a:t>https</a:t>
            </a:r>
            <a:r>
              <a:rPr lang="en-US" b="1" u="sng" dirty="0">
                <a:hlinkClick r:id="rId5"/>
              </a:rPr>
              <a:t>://cwiki.apache.org/confluence/display/FLINK/JobManager+High+Availability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34</a:t>
            </a:fld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692455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7.3 Task Manager ( TM)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3124200"/>
          </a:xfrm>
        </p:spPr>
        <p:txBody>
          <a:bodyPr>
            <a:normAutofit/>
          </a:bodyPr>
          <a:lstStyle/>
          <a:p>
            <a:pPr fontAlgn="base">
              <a:buFont typeface="Wingdings" charset="2"/>
              <a:buChar char="Ø"/>
            </a:pPr>
            <a:r>
              <a:rPr lang="en-US" sz="2400" dirty="0" smtClean="0">
                <a:solidFill>
                  <a:srgbClr val="34FF77"/>
                </a:solidFill>
              </a:rPr>
              <a:t> Operations</a:t>
            </a:r>
            <a:r>
              <a:rPr lang="en-US" sz="2400" dirty="0" smtClean="0"/>
              <a:t> are </a:t>
            </a:r>
            <a:r>
              <a:rPr lang="en-US" sz="2400" dirty="0" smtClean="0">
                <a:solidFill>
                  <a:srgbClr val="34FF77"/>
                </a:solidFill>
              </a:rPr>
              <a:t>split</a:t>
            </a:r>
            <a:r>
              <a:rPr lang="en-US" sz="2400" dirty="0" smtClean="0"/>
              <a:t> up into </a:t>
            </a:r>
            <a:r>
              <a:rPr lang="en-US" sz="2400" dirty="0" smtClean="0">
                <a:solidFill>
                  <a:srgbClr val="34FF77"/>
                </a:solidFill>
              </a:rPr>
              <a:t>tasks</a:t>
            </a:r>
            <a:r>
              <a:rPr lang="en-US" sz="2400" dirty="0"/>
              <a:t> </a:t>
            </a:r>
            <a:r>
              <a:rPr lang="en-US" sz="2400" dirty="0" smtClean="0"/>
              <a:t>depending on the specified parallelism</a:t>
            </a:r>
          </a:p>
          <a:p>
            <a:pPr fontAlgn="base">
              <a:buFont typeface="Wingdings" charset="2"/>
              <a:buChar char="Ø"/>
            </a:pPr>
            <a:r>
              <a:rPr lang="en-US" sz="2400" dirty="0" smtClean="0"/>
              <a:t> Each parallel instance</a:t>
            </a:r>
            <a:r>
              <a:rPr lang="en-US" sz="2400" dirty="0"/>
              <a:t> </a:t>
            </a:r>
            <a:r>
              <a:rPr lang="en-US" sz="2400" dirty="0" smtClean="0"/>
              <a:t>of an operation </a:t>
            </a:r>
            <a:r>
              <a:rPr lang="en-US" sz="2400" dirty="0" smtClean="0">
                <a:solidFill>
                  <a:srgbClr val="34FF77"/>
                </a:solidFill>
              </a:rPr>
              <a:t>runs</a:t>
            </a:r>
            <a:r>
              <a:rPr lang="en-US" sz="2400" dirty="0" smtClean="0"/>
              <a:t> in a separate </a:t>
            </a:r>
            <a:r>
              <a:rPr lang="en-US" sz="2400" dirty="0" smtClean="0">
                <a:solidFill>
                  <a:srgbClr val="34FF77"/>
                </a:solidFill>
              </a:rPr>
              <a:t>task slot</a:t>
            </a:r>
          </a:p>
          <a:p>
            <a:pPr fontAlgn="base">
              <a:buFont typeface="Wingdings" charset="2"/>
              <a:buChar char="Ø"/>
            </a:pPr>
            <a:r>
              <a:rPr lang="en-US" sz="2400" dirty="0" smtClean="0"/>
              <a:t> The </a:t>
            </a:r>
            <a:r>
              <a:rPr lang="en-US" sz="2400" dirty="0" smtClean="0">
                <a:solidFill>
                  <a:srgbClr val="34FF77"/>
                </a:solidFill>
              </a:rPr>
              <a:t>scheduler</a:t>
            </a:r>
            <a:r>
              <a:rPr lang="en-US" sz="2400" dirty="0" smtClean="0"/>
              <a:t> may run several tasks from different operators in one task slot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863311" y="4469427"/>
            <a:ext cx="1481992" cy="1796044"/>
            <a:chOff x="5036803" y="1773935"/>
            <a:chExt cx="1481992" cy="1796044"/>
          </a:xfrm>
        </p:grpSpPr>
        <p:sp>
          <p:nvSpPr>
            <p:cNvPr id="16" name="Rectangle 15"/>
            <p:cNvSpPr/>
            <p:nvPr/>
          </p:nvSpPr>
          <p:spPr>
            <a:xfrm>
              <a:off x="5036803" y="1773935"/>
              <a:ext cx="1481992" cy="1796044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Task Manager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186660" y="1891556"/>
              <a:ext cx="319712" cy="1243276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612037" y="1891556"/>
              <a:ext cx="319712" cy="1243276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39745" y="1891556"/>
              <a:ext cx="319712" cy="1243276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Slot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975913" y="4469427"/>
            <a:ext cx="1481992" cy="1796044"/>
            <a:chOff x="5036803" y="1773935"/>
            <a:chExt cx="1481992" cy="1796044"/>
          </a:xfrm>
        </p:grpSpPr>
        <p:sp>
          <p:nvSpPr>
            <p:cNvPr id="21" name="Rectangle 20"/>
            <p:cNvSpPr/>
            <p:nvPr/>
          </p:nvSpPr>
          <p:spPr>
            <a:xfrm>
              <a:off x="5036803" y="1773935"/>
              <a:ext cx="1481992" cy="1796044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Task Manager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186660" y="1891556"/>
              <a:ext cx="319712" cy="1243276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612037" y="1891556"/>
              <a:ext cx="319712" cy="1243276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039745" y="1891556"/>
              <a:ext cx="319712" cy="1243276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120885" y="4469427"/>
            <a:ext cx="2100480" cy="2252048"/>
            <a:chOff x="1349310" y="4469427"/>
            <a:chExt cx="2100480" cy="2252048"/>
          </a:xfrm>
        </p:grpSpPr>
        <p:grpSp>
          <p:nvGrpSpPr>
            <p:cNvPr id="9" name="Group 8"/>
            <p:cNvGrpSpPr/>
            <p:nvPr/>
          </p:nvGrpSpPr>
          <p:grpSpPr>
            <a:xfrm>
              <a:off x="1967798" y="4469427"/>
              <a:ext cx="1481992" cy="1796044"/>
              <a:chOff x="5036803" y="1773935"/>
              <a:chExt cx="1481992" cy="179604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036803" y="1773935"/>
                <a:ext cx="1481992" cy="1796044"/>
              </a:xfrm>
              <a:prstGeom prst="rect">
                <a:avLst/>
              </a:prstGeom>
              <a:solidFill>
                <a:srgbClr val="33AD9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r>
                  <a:rPr lang="en-US" dirty="0" smtClean="0"/>
                  <a:t>Task Manager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5186660" y="1891556"/>
                <a:ext cx="319712" cy="1243276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612037" y="1891556"/>
                <a:ext cx="319712" cy="1243276"/>
              </a:xfrm>
              <a:prstGeom prst="rect">
                <a:avLst/>
              </a:prstGeom>
              <a:solidFill>
                <a:srgbClr val="33AD9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Slot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039745" y="1891556"/>
                <a:ext cx="319712" cy="1243276"/>
              </a:xfrm>
              <a:prstGeom prst="rect">
                <a:avLst/>
              </a:prstGeom>
              <a:solidFill>
                <a:srgbClr val="33AD9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Slot</a:t>
                </a:r>
                <a:endParaRPr lang="en-US" dirty="0"/>
              </a:p>
            </p:txBody>
          </p:sp>
        </p:grpSp>
        <p:pic>
          <p:nvPicPr>
            <p:cNvPr id="30" name="Picture 21" descr="C:\Users\warneke\AppData\Local\Microsoft\Windows\Temporary Internet Files\Content.IE5\X8LGV7F5\MCj04348450000[1]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49310" y="6001395"/>
              <a:ext cx="843958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1" name="Picture 21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3253904" y="6025888"/>
            <a:ext cx="84395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21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5345303" y="6025888"/>
            <a:ext cx="84395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" name="Straight Arrow Connector 24"/>
          <p:cNvCxnSpPr/>
          <p:nvPr/>
        </p:nvCxnSpPr>
        <p:spPr>
          <a:xfrm>
            <a:off x="3289372" y="5460444"/>
            <a:ext cx="447720" cy="0"/>
          </a:xfrm>
          <a:prstGeom prst="straightConnector1">
            <a:avLst/>
          </a:prstGeom>
          <a:ln>
            <a:solidFill>
              <a:srgbClr val="FF5C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461082" y="5460444"/>
            <a:ext cx="447720" cy="0"/>
          </a:xfrm>
          <a:prstGeom prst="straightConnector1">
            <a:avLst/>
          </a:prstGeom>
          <a:ln>
            <a:solidFill>
              <a:srgbClr val="FF5C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964843" y="4681124"/>
            <a:ext cx="158889" cy="1094493"/>
            <a:chOff x="509639" y="4462761"/>
            <a:chExt cx="317910" cy="2103203"/>
          </a:xfrm>
        </p:grpSpPr>
        <p:sp>
          <p:nvSpPr>
            <p:cNvPr id="34" name="Rectangle 33"/>
            <p:cNvSpPr/>
            <p:nvPr/>
          </p:nvSpPr>
          <p:spPr>
            <a:xfrm>
              <a:off x="516194" y="628820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12916" y="566174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 flipV="1">
              <a:off x="671871" y="600950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 flipV="1">
              <a:off x="671872" y="5380439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512917" y="508922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09639" y="446276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 flipV="1">
              <a:off x="668594" y="481052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4097862" y="4678248"/>
            <a:ext cx="158889" cy="1094493"/>
            <a:chOff x="509639" y="4462761"/>
            <a:chExt cx="317910" cy="2103203"/>
          </a:xfrm>
        </p:grpSpPr>
        <p:sp>
          <p:nvSpPr>
            <p:cNvPr id="57" name="Rectangle 56"/>
            <p:cNvSpPr/>
            <p:nvPr/>
          </p:nvSpPr>
          <p:spPr>
            <a:xfrm>
              <a:off x="516194" y="628820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12916" y="566174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H="1" flipV="1">
              <a:off x="671871" y="600950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 flipV="1">
              <a:off x="671872" y="5380439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512917" y="508922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09639" y="446276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 flipH="1" flipV="1">
              <a:off x="668594" y="481052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4520649" y="4674431"/>
            <a:ext cx="158889" cy="1094493"/>
            <a:chOff x="509639" y="4462761"/>
            <a:chExt cx="317910" cy="2103203"/>
          </a:xfrm>
        </p:grpSpPr>
        <p:sp>
          <p:nvSpPr>
            <p:cNvPr id="65" name="Rectangle 64"/>
            <p:cNvSpPr/>
            <p:nvPr/>
          </p:nvSpPr>
          <p:spPr>
            <a:xfrm>
              <a:off x="516194" y="628820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512916" y="566174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 flipH="1" flipV="1">
              <a:off x="671871" y="600950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 flipV="1">
              <a:off x="671872" y="5380439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>
            <a:xfrm>
              <a:off x="512917" y="508922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509639" y="446276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 flipH="1" flipV="1">
              <a:off x="668594" y="481052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205649" y="4673761"/>
            <a:ext cx="158889" cy="1094493"/>
            <a:chOff x="509639" y="4462761"/>
            <a:chExt cx="317910" cy="2103203"/>
          </a:xfrm>
        </p:grpSpPr>
        <p:sp>
          <p:nvSpPr>
            <p:cNvPr id="81" name="Rectangle 80"/>
            <p:cNvSpPr/>
            <p:nvPr/>
          </p:nvSpPr>
          <p:spPr>
            <a:xfrm>
              <a:off x="516194" y="628820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512916" y="566174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 flipH="1" flipV="1">
              <a:off x="671871" y="600950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H="1" flipV="1">
              <a:off x="671872" y="5380439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/>
            <p:cNvSpPr/>
            <p:nvPr/>
          </p:nvSpPr>
          <p:spPr>
            <a:xfrm>
              <a:off x="512917" y="508922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509639" y="446276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 flipH="1" flipV="1">
              <a:off x="668594" y="481052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6636629" y="4657511"/>
            <a:ext cx="158889" cy="1094493"/>
            <a:chOff x="509639" y="4462761"/>
            <a:chExt cx="317910" cy="2103203"/>
          </a:xfrm>
        </p:grpSpPr>
        <p:sp>
          <p:nvSpPr>
            <p:cNvPr id="89" name="Rectangle 88"/>
            <p:cNvSpPr/>
            <p:nvPr/>
          </p:nvSpPr>
          <p:spPr>
            <a:xfrm>
              <a:off x="516194" y="628820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512916" y="566174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 flipH="1" flipV="1">
              <a:off x="671871" y="600950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H="1" flipV="1">
              <a:off x="671872" y="5380439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/>
            <p:cNvSpPr/>
            <p:nvPr/>
          </p:nvSpPr>
          <p:spPr>
            <a:xfrm>
              <a:off x="512917" y="508922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509639" y="446276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 flipH="1" flipV="1">
              <a:off x="668594" y="481052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7059416" y="4665035"/>
            <a:ext cx="158889" cy="1094493"/>
            <a:chOff x="509639" y="4462761"/>
            <a:chExt cx="317910" cy="2103203"/>
          </a:xfrm>
        </p:grpSpPr>
        <p:sp>
          <p:nvSpPr>
            <p:cNvPr id="97" name="Rectangle 96"/>
            <p:cNvSpPr/>
            <p:nvPr/>
          </p:nvSpPr>
          <p:spPr>
            <a:xfrm>
              <a:off x="516194" y="628820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512916" y="566174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 flipH="1" flipV="1">
              <a:off x="671871" y="600950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H="1" flipV="1">
              <a:off x="671872" y="5380439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512917" y="508922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509639" y="446276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H="1" flipV="1">
              <a:off x="668594" y="481052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35</a:t>
            </a:fld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4254868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8. What is Flink Programming Model?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8229600" cy="5410199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sz="2400" dirty="0" smtClean="0">
                <a:solidFill>
                  <a:srgbClr val="34FF77"/>
                </a:solidFill>
              </a:rPr>
              <a:t> DataSet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34FF77"/>
                </a:solidFill>
              </a:rPr>
              <a:t>DataStream</a:t>
            </a:r>
            <a:r>
              <a:rPr lang="en-US" sz="2400" dirty="0" smtClean="0"/>
              <a:t> as programming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abstractions</a:t>
            </a:r>
            <a:r>
              <a:rPr lang="en-US" sz="2400" dirty="0" smtClean="0"/>
              <a:t> are the foundation for user programs and higher layers.</a:t>
            </a:r>
          </a:p>
          <a:p>
            <a:pPr>
              <a:buFont typeface="Wingdings" charset="2"/>
              <a:buChar char="Ø"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charset="2"/>
              <a:buChar char="Ø"/>
            </a:pPr>
            <a:endParaRPr lang="en-US" sz="2400" dirty="0" smtClean="0"/>
          </a:p>
          <a:p>
            <a:pPr>
              <a:buFont typeface="Wingdings" charset="2"/>
              <a:buChar char="Ø"/>
            </a:pPr>
            <a:r>
              <a:rPr lang="en-US" sz="2400" dirty="0" smtClean="0"/>
              <a:t> Flink </a:t>
            </a:r>
            <a:r>
              <a:rPr lang="en-US" sz="2400" dirty="0"/>
              <a:t>extends the </a:t>
            </a:r>
            <a:r>
              <a:rPr lang="en-US" sz="2400" dirty="0" smtClean="0"/>
              <a:t>MapReduce </a:t>
            </a:r>
            <a:r>
              <a:rPr lang="en-US" sz="2400" dirty="0"/>
              <a:t>model with </a:t>
            </a:r>
            <a:r>
              <a:rPr lang="en-US" sz="2400" dirty="0">
                <a:solidFill>
                  <a:srgbClr val="34FF77"/>
                </a:solidFill>
              </a:rPr>
              <a:t>new </a:t>
            </a:r>
            <a:r>
              <a:rPr lang="en-US" sz="2400" dirty="0" smtClean="0">
                <a:solidFill>
                  <a:srgbClr val="34FF77"/>
                </a:solidFill>
              </a:rPr>
              <a:t>operators</a:t>
            </a:r>
            <a:r>
              <a:rPr lang="en-US" sz="2400" dirty="0" smtClean="0"/>
              <a:t> that represent </a:t>
            </a:r>
            <a:r>
              <a:rPr lang="en-US" sz="2400" dirty="0"/>
              <a:t>many common data analysis tasks more naturally and efficiently. </a:t>
            </a:r>
            <a:endParaRPr lang="en-US" sz="2400" dirty="0" smtClean="0"/>
          </a:p>
          <a:p>
            <a:pPr>
              <a:buFont typeface="Wingdings" charset="2"/>
              <a:buChar char="Ø"/>
            </a:pPr>
            <a:r>
              <a:rPr lang="en-US" sz="2400" dirty="0" smtClean="0"/>
              <a:t> All </a:t>
            </a:r>
            <a:r>
              <a:rPr lang="en-US" sz="2400" dirty="0"/>
              <a:t>operators will start working </a:t>
            </a:r>
            <a:r>
              <a:rPr lang="en-US" sz="2400" dirty="0">
                <a:solidFill>
                  <a:srgbClr val="34FF77"/>
                </a:solidFill>
              </a:rPr>
              <a:t>in memory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34FF77"/>
                </a:solidFill>
              </a:rPr>
              <a:t>gracefully go out of core </a:t>
            </a:r>
            <a:r>
              <a:rPr lang="en-US" sz="2400" dirty="0"/>
              <a:t>under memory pressure.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2" descr="http://flink.apache.org/img/flink-stack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7" t="47287" b="17298"/>
          <a:stretch/>
        </p:blipFill>
        <p:spPr bwMode="auto">
          <a:xfrm>
            <a:off x="3581400" y="1828800"/>
            <a:ext cx="47244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sp>
        <p:nvSpPr>
          <p:cNvPr id="5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36</a:t>
            </a:fld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044196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8.1 DataSet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8382000" cy="57912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34FF77"/>
                </a:solidFill>
              </a:rPr>
              <a:t>Central notion </a:t>
            </a:r>
            <a:r>
              <a:rPr lang="en-US" sz="2800" dirty="0" smtClean="0"/>
              <a:t>of the programming API</a:t>
            </a:r>
          </a:p>
          <a:p>
            <a:r>
              <a:rPr lang="en-US" sz="2800" dirty="0" smtClean="0"/>
              <a:t>Files and other </a:t>
            </a:r>
            <a:r>
              <a:rPr lang="en-US" sz="2800" dirty="0" smtClean="0">
                <a:solidFill>
                  <a:srgbClr val="34FF77"/>
                </a:solidFill>
              </a:rPr>
              <a:t>data sources </a:t>
            </a:r>
            <a:r>
              <a:rPr lang="en-US" sz="2800" dirty="0" smtClean="0"/>
              <a:t>are </a:t>
            </a:r>
            <a:r>
              <a:rPr lang="en-US" sz="2800" dirty="0" smtClean="0">
                <a:solidFill>
                  <a:srgbClr val="34FF77"/>
                </a:solidFill>
              </a:rPr>
              <a:t>read into DataSets</a:t>
            </a:r>
          </a:p>
          <a:p>
            <a:pPr lvl="1"/>
            <a:r>
              <a:rPr lang="en-US" sz="2800" dirty="0" smtClean="0">
                <a:cs typeface="Consolas"/>
              </a:rPr>
              <a:t>DataSet&lt;String&gt; text = env.readTextFile(…)</a:t>
            </a:r>
            <a:endParaRPr lang="en-US" sz="2800" dirty="0">
              <a:cs typeface="Consolas"/>
            </a:endParaRPr>
          </a:p>
          <a:p>
            <a:r>
              <a:rPr lang="en-US" sz="2800" dirty="0" smtClean="0">
                <a:solidFill>
                  <a:srgbClr val="34FF77"/>
                </a:solidFill>
              </a:rPr>
              <a:t>Transformations</a:t>
            </a:r>
            <a:r>
              <a:rPr lang="en-US" sz="2800" dirty="0" smtClean="0"/>
              <a:t> on DataSets produce DataSets</a:t>
            </a:r>
            <a:endParaRPr lang="en-US" sz="2800" dirty="0"/>
          </a:p>
          <a:p>
            <a:pPr lvl="1"/>
            <a:r>
              <a:rPr lang="en-US" sz="2800" dirty="0">
                <a:cs typeface="Consolas"/>
              </a:rPr>
              <a:t>DataSet&lt;String&gt; </a:t>
            </a:r>
            <a:r>
              <a:rPr lang="en-US" sz="2800" dirty="0" smtClean="0">
                <a:cs typeface="Consolas"/>
              </a:rPr>
              <a:t>first </a:t>
            </a:r>
            <a:r>
              <a:rPr lang="en-US" sz="2800" dirty="0">
                <a:cs typeface="Consolas"/>
              </a:rPr>
              <a:t>= </a:t>
            </a:r>
            <a:r>
              <a:rPr lang="en-US" sz="2800" dirty="0" smtClean="0">
                <a:cs typeface="Consolas"/>
              </a:rPr>
              <a:t>text.map(</a:t>
            </a:r>
            <a:r>
              <a:rPr lang="en-US" sz="2800" dirty="0">
                <a:cs typeface="Consolas"/>
              </a:rPr>
              <a:t>…</a:t>
            </a:r>
            <a:r>
              <a:rPr lang="en-US" sz="2800" dirty="0" smtClean="0">
                <a:cs typeface="Consolas"/>
              </a:rPr>
              <a:t>)</a:t>
            </a:r>
            <a:endParaRPr lang="en-US" sz="2800" dirty="0">
              <a:cs typeface="Consolas"/>
            </a:endParaRPr>
          </a:p>
          <a:p>
            <a:r>
              <a:rPr lang="en-US" sz="2800" dirty="0" smtClean="0"/>
              <a:t>DataSets are printed to files or on stdout</a:t>
            </a:r>
            <a:endParaRPr lang="en-US" sz="2800" dirty="0"/>
          </a:p>
          <a:p>
            <a:pPr lvl="1"/>
            <a:r>
              <a:rPr lang="en-US" sz="2800" dirty="0" smtClean="0">
                <a:cs typeface="Consolas"/>
              </a:rPr>
              <a:t>first.writeAsCsv(…)</a:t>
            </a:r>
            <a:endParaRPr lang="en-US" sz="2800" dirty="0">
              <a:cs typeface="Consolas"/>
            </a:endParaRPr>
          </a:p>
          <a:p>
            <a:r>
              <a:rPr lang="en-US" sz="2800" dirty="0" smtClean="0">
                <a:solidFill>
                  <a:srgbClr val="34FF77"/>
                </a:solidFill>
              </a:rPr>
              <a:t>Execution</a:t>
            </a:r>
            <a:r>
              <a:rPr lang="en-US" sz="2800" dirty="0" smtClean="0"/>
              <a:t> is triggered with </a:t>
            </a:r>
            <a:r>
              <a:rPr lang="en-US" sz="2800" dirty="0" smtClean="0">
                <a:cs typeface="Consolas"/>
              </a:rPr>
              <a:t>env.execute()</a:t>
            </a:r>
            <a:endParaRPr lang="en-US" sz="2800" dirty="0">
              <a:cs typeface="Consolas"/>
            </a:endParaRPr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37</a:t>
            </a:fld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66979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8.1 DataSet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9906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Used for Batch Processing</a:t>
            </a:r>
          </a:p>
          <a:p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297822" y="2308944"/>
            <a:ext cx="914734" cy="888056"/>
          </a:xfrm>
          <a:prstGeom prst="ellipse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Set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3996406" y="2308943"/>
            <a:ext cx="976900" cy="888055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Operation</a:t>
            </a:r>
            <a:endParaRPr lang="en-US" sz="1400" dirty="0"/>
          </a:p>
        </p:txBody>
      </p:sp>
      <p:sp>
        <p:nvSpPr>
          <p:cNvPr id="11" name="Oval 10"/>
          <p:cNvSpPr/>
          <p:nvPr/>
        </p:nvSpPr>
        <p:spPr>
          <a:xfrm>
            <a:off x="5721632" y="2308942"/>
            <a:ext cx="914734" cy="888056"/>
          </a:xfrm>
          <a:prstGeom prst="ellipse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Set</a:t>
            </a:r>
            <a:endParaRPr lang="en-US" sz="1400" dirty="0"/>
          </a:p>
        </p:txBody>
      </p:sp>
      <p:cxnSp>
        <p:nvCxnSpPr>
          <p:cNvPr id="13" name="Straight Arrow Connector 12"/>
          <p:cNvCxnSpPr>
            <a:stCxn id="17" idx="3"/>
            <a:endCxn id="7" idx="2"/>
          </p:cNvCxnSpPr>
          <p:nvPr/>
        </p:nvCxnSpPr>
        <p:spPr>
          <a:xfrm>
            <a:off x="1528941" y="2752970"/>
            <a:ext cx="768881" cy="2"/>
          </a:xfrm>
          <a:prstGeom prst="straightConnector1">
            <a:avLst/>
          </a:prstGeom>
          <a:ln>
            <a:solidFill>
              <a:srgbClr val="FF5C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52041" y="2308942"/>
            <a:ext cx="976900" cy="888055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Source</a:t>
            </a:r>
            <a:endParaRPr lang="en-US" sz="1400" dirty="0"/>
          </a:p>
        </p:txBody>
      </p:sp>
      <p:cxnSp>
        <p:nvCxnSpPr>
          <p:cNvPr id="21" name="Straight Arrow Connector 20"/>
          <p:cNvCxnSpPr>
            <a:stCxn id="7" idx="6"/>
            <a:endCxn id="10" idx="1"/>
          </p:cNvCxnSpPr>
          <p:nvPr/>
        </p:nvCxnSpPr>
        <p:spPr>
          <a:xfrm flipV="1">
            <a:off x="3212556" y="2752971"/>
            <a:ext cx="783850" cy="1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973306" y="2752968"/>
            <a:ext cx="748326" cy="6"/>
          </a:xfrm>
          <a:prstGeom prst="straightConnector1">
            <a:avLst/>
          </a:prstGeom>
          <a:ln>
            <a:solidFill>
              <a:srgbClr val="FF5C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/>
          <p:cNvSpPr txBox="1">
            <a:spLocks/>
          </p:cNvSpPr>
          <p:nvPr/>
        </p:nvSpPr>
        <p:spPr>
          <a:xfrm>
            <a:off x="548859" y="3358482"/>
            <a:ext cx="6492791" cy="42463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  <a:defRPr sz="32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>
                <a:latin typeface="+mn-lt"/>
              </a:rPr>
              <a:t>Example: Map and Reduce operation</a:t>
            </a:r>
            <a:endParaRPr lang="en-US" sz="2400" b="1" dirty="0">
              <a:latin typeface="+mn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505639" y="2308946"/>
            <a:ext cx="976900" cy="888055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Sink</a:t>
            </a:r>
            <a:endParaRPr lang="en-US" sz="1400" dirty="0"/>
          </a:p>
        </p:txBody>
      </p:sp>
      <p:cxnSp>
        <p:nvCxnSpPr>
          <p:cNvPr id="29" name="Straight Arrow Connector 28"/>
          <p:cNvCxnSpPr>
            <a:stCxn id="11" idx="6"/>
            <a:endCxn id="28" idx="1"/>
          </p:cNvCxnSpPr>
          <p:nvPr/>
        </p:nvCxnSpPr>
        <p:spPr>
          <a:xfrm>
            <a:off x="6636366" y="2752970"/>
            <a:ext cx="869273" cy="4"/>
          </a:xfrm>
          <a:prstGeom prst="straightConnector1">
            <a:avLst/>
          </a:prstGeom>
          <a:ln>
            <a:solidFill>
              <a:srgbClr val="FF5C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803430"/>
              </p:ext>
            </p:extLst>
          </p:nvPr>
        </p:nvGraphicFramePr>
        <p:xfrm>
          <a:off x="694136" y="3905912"/>
          <a:ext cx="651266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633"/>
                <a:gridCol w="325633"/>
              </a:tblGrid>
              <a:tr h="21239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h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  <a:tr h="21239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  <a:tr h="21239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  <a:tr h="21239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  <a:tr h="21239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</a:tbl>
          </a:graphicData>
        </a:graphic>
      </p:graphicFrame>
      <p:sp>
        <p:nvSpPr>
          <p:cNvPr id="44" name="Isosceles Triangle 43"/>
          <p:cNvSpPr/>
          <p:nvPr/>
        </p:nvSpPr>
        <p:spPr>
          <a:xfrm>
            <a:off x="2088737" y="4225813"/>
            <a:ext cx="497331" cy="461788"/>
          </a:xfrm>
          <a:prstGeom prst="triangle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ight Triangle 44"/>
          <p:cNvSpPr/>
          <p:nvPr/>
        </p:nvSpPr>
        <p:spPr>
          <a:xfrm>
            <a:off x="2759630" y="4383145"/>
            <a:ext cx="452926" cy="461788"/>
          </a:xfrm>
          <a:prstGeom prst="rtTriangle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Triangle 45"/>
          <p:cNvSpPr/>
          <p:nvPr/>
        </p:nvSpPr>
        <p:spPr>
          <a:xfrm rot="17737841">
            <a:off x="2187785" y="4738366"/>
            <a:ext cx="364117" cy="399624"/>
          </a:xfrm>
          <a:prstGeom prst="rtTriangle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823228" y="4110470"/>
            <a:ext cx="976900" cy="888055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Map</a:t>
            </a:r>
            <a:endParaRPr lang="en-US" sz="1400" dirty="0"/>
          </a:p>
        </p:txBody>
      </p:sp>
      <p:sp>
        <p:nvSpPr>
          <p:cNvPr id="48" name="Rectangle 47"/>
          <p:cNvSpPr/>
          <p:nvPr/>
        </p:nvSpPr>
        <p:spPr>
          <a:xfrm>
            <a:off x="5602942" y="4182503"/>
            <a:ext cx="301951" cy="304456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602942" y="4586176"/>
            <a:ext cx="719354" cy="344810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149118" y="4256065"/>
            <a:ext cx="803722" cy="230894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506877" y="4100368"/>
            <a:ext cx="976900" cy="888055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Reduce</a:t>
            </a:r>
            <a:endParaRPr lang="en-US" sz="1400" dirty="0"/>
          </a:p>
        </p:txBody>
      </p:sp>
      <p:sp>
        <p:nvSpPr>
          <p:cNvPr id="52" name="Rectangle 51"/>
          <p:cNvSpPr/>
          <p:nvPr/>
        </p:nvSpPr>
        <p:spPr>
          <a:xfrm>
            <a:off x="7638815" y="5578778"/>
            <a:ext cx="754915" cy="641917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560229"/>
              </p:ext>
            </p:extLst>
          </p:nvPr>
        </p:nvGraphicFramePr>
        <p:xfrm>
          <a:off x="6310733" y="5533175"/>
          <a:ext cx="325633" cy="1018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633"/>
              </a:tblGrid>
              <a:tr h="33318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  <a:tr h="21239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  <a:tr h="21239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</a:tbl>
          </a:graphicData>
        </a:graphic>
      </p:graphicFrame>
      <p:cxnSp>
        <p:nvCxnSpPr>
          <p:cNvPr id="54" name="Straight Arrow Connector 53"/>
          <p:cNvCxnSpPr/>
          <p:nvPr/>
        </p:nvCxnSpPr>
        <p:spPr>
          <a:xfrm>
            <a:off x="1608869" y="4554391"/>
            <a:ext cx="389334" cy="2"/>
          </a:xfrm>
          <a:prstGeom prst="straightConnector1">
            <a:avLst/>
          </a:prstGeom>
          <a:ln>
            <a:solidFill>
              <a:srgbClr val="FF5C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271735" y="4544396"/>
            <a:ext cx="389334" cy="2"/>
          </a:xfrm>
          <a:prstGeom prst="straightConnector1">
            <a:avLst/>
          </a:prstGeom>
          <a:ln>
            <a:solidFill>
              <a:srgbClr val="FF5C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982020" y="4554389"/>
            <a:ext cx="389334" cy="2"/>
          </a:xfrm>
          <a:prstGeom prst="straightConnector1">
            <a:avLst/>
          </a:prstGeom>
          <a:ln>
            <a:solidFill>
              <a:srgbClr val="FF5C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041650" y="4544398"/>
            <a:ext cx="389334" cy="2"/>
          </a:xfrm>
          <a:prstGeom prst="straightConnector1">
            <a:avLst/>
          </a:prstGeom>
          <a:ln>
            <a:solidFill>
              <a:srgbClr val="FF5C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995327" y="5094995"/>
            <a:ext cx="0" cy="366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6926198" y="5958845"/>
            <a:ext cx="389333" cy="0"/>
          </a:xfrm>
          <a:prstGeom prst="straightConnector1">
            <a:avLst/>
          </a:prstGeom>
          <a:ln>
            <a:solidFill>
              <a:srgbClr val="FF5C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38</a:t>
            </a:fld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4180767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8.2 DataStream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914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Real-time event streams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2297822" y="2308944"/>
            <a:ext cx="1054978" cy="888056"/>
          </a:xfrm>
          <a:prstGeom prst="ellipse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Stream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3996406" y="2308943"/>
            <a:ext cx="976900" cy="888055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Operation</a:t>
            </a:r>
            <a:endParaRPr lang="en-US" sz="1400" dirty="0"/>
          </a:p>
        </p:txBody>
      </p:sp>
      <p:sp>
        <p:nvSpPr>
          <p:cNvPr id="7" name="Oval 6"/>
          <p:cNvSpPr/>
          <p:nvPr/>
        </p:nvSpPr>
        <p:spPr>
          <a:xfrm>
            <a:off x="5721632" y="2308942"/>
            <a:ext cx="1060168" cy="888056"/>
          </a:xfrm>
          <a:prstGeom prst="ellipse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Stream</a:t>
            </a:r>
          </a:p>
        </p:txBody>
      </p:sp>
      <p:cxnSp>
        <p:nvCxnSpPr>
          <p:cNvPr id="8" name="Straight Arrow Connector 7"/>
          <p:cNvCxnSpPr>
            <a:stCxn id="9" idx="3"/>
            <a:endCxn id="5" idx="2"/>
          </p:cNvCxnSpPr>
          <p:nvPr/>
        </p:nvCxnSpPr>
        <p:spPr>
          <a:xfrm>
            <a:off x="1528941" y="2752970"/>
            <a:ext cx="768881" cy="2"/>
          </a:xfrm>
          <a:prstGeom prst="straightConnector1">
            <a:avLst/>
          </a:prstGeom>
          <a:ln>
            <a:solidFill>
              <a:srgbClr val="FF5C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52041" y="2308942"/>
            <a:ext cx="976900" cy="888055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Source</a:t>
            </a:r>
            <a:endParaRPr lang="en-US" sz="1400" dirty="0"/>
          </a:p>
        </p:txBody>
      </p:sp>
      <p:cxnSp>
        <p:nvCxnSpPr>
          <p:cNvPr id="10" name="Straight Arrow Connector 9"/>
          <p:cNvCxnSpPr>
            <a:stCxn id="5" idx="6"/>
            <a:endCxn id="6" idx="1"/>
          </p:cNvCxnSpPr>
          <p:nvPr/>
        </p:nvCxnSpPr>
        <p:spPr>
          <a:xfrm flipV="1">
            <a:off x="3352800" y="2752971"/>
            <a:ext cx="643606" cy="1"/>
          </a:xfrm>
          <a:prstGeom prst="straightConnector1">
            <a:avLst/>
          </a:prstGeom>
          <a:ln>
            <a:solidFill>
              <a:srgbClr val="FF5C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973306" y="2752968"/>
            <a:ext cx="748326" cy="6"/>
          </a:xfrm>
          <a:prstGeom prst="straightConnector1">
            <a:avLst/>
          </a:prstGeom>
          <a:ln>
            <a:solidFill>
              <a:srgbClr val="FF5C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505639" y="2308946"/>
            <a:ext cx="976900" cy="888055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Sink</a:t>
            </a:r>
            <a:endParaRPr lang="en-US" sz="1400" dirty="0"/>
          </a:p>
        </p:txBody>
      </p:sp>
      <p:cxnSp>
        <p:nvCxnSpPr>
          <p:cNvPr id="13" name="Straight Arrow Connector 12"/>
          <p:cNvCxnSpPr>
            <a:stCxn id="7" idx="6"/>
            <a:endCxn id="12" idx="1"/>
          </p:cNvCxnSpPr>
          <p:nvPr/>
        </p:nvCxnSpPr>
        <p:spPr>
          <a:xfrm>
            <a:off x="6781800" y="2752970"/>
            <a:ext cx="723839" cy="4"/>
          </a:xfrm>
          <a:prstGeom prst="straightConnector1">
            <a:avLst/>
          </a:prstGeom>
          <a:ln>
            <a:solidFill>
              <a:srgbClr val="FF5C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133134"/>
              </p:ext>
            </p:extLst>
          </p:nvPr>
        </p:nvGraphicFramePr>
        <p:xfrm>
          <a:off x="82779" y="4404749"/>
          <a:ext cx="1446162" cy="1674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30278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FFFF"/>
                          </a:solidFill>
                        </a:rPr>
                        <a:t>Stock Feed</a:t>
                      </a:r>
                      <a:endParaRPr lang="en-US" sz="16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  <a:tr h="302782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Name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Price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Microsoft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124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Google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516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Apple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235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…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…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3996406" y="4122250"/>
            <a:ext cx="976900" cy="888055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Alert if Microsoft &gt; 120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7709900" y="4122250"/>
            <a:ext cx="976900" cy="888055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Write event to database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3996406" y="5243532"/>
            <a:ext cx="976900" cy="888055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Sum every 10 seconds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7709900" y="5243532"/>
            <a:ext cx="976900" cy="888055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Alert if sum &gt; 10000</a:t>
            </a:r>
            <a:endParaRPr lang="en-US" sz="1400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080029"/>
              </p:ext>
            </p:extLst>
          </p:nvPr>
        </p:nvGraphicFramePr>
        <p:xfrm>
          <a:off x="5591788" y="4436967"/>
          <a:ext cx="1446162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Microsoft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124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39068"/>
              </p:ext>
            </p:extLst>
          </p:nvPr>
        </p:nvGraphicFramePr>
        <p:xfrm>
          <a:off x="5591788" y="5820051"/>
          <a:ext cx="1446162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Google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516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630076"/>
              </p:ext>
            </p:extLst>
          </p:nvPr>
        </p:nvGraphicFramePr>
        <p:xfrm>
          <a:off x="2092712" y="5644023"/>
          <a:ext cx="1446162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Apple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235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570994"/>
              </p:ext>
            </p:extLst>
          </p:nvPr>
        </p:nvGraphicFramePr>
        <p:xfrm>
          <a:off x="5913285" y="5384943"/>
          <a:ext cx="1446162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Microsoft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124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531762"/>
              </p:ext>
            </p:extLst>
          </p:nvPr>
        </p:nvGraphicFramePr>
        <p:xfrm>
          <a:off x="2297822" y="4663829"/>
          <a:ext cx="1446162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Google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516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776975"/>
              </p:ext>
            </p:extLst>
          </p:nvPr>
        </p:nvGraphicFramePr>
        <p:xfrm>
          <a:off x="2076376" y="4984452"/>
          <a:ext cx="1446162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Apple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235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</a:tbl>
          </a:graphicData>
        </a:graphic>
      </p:graphicFrame>
      <p:cxnSp>
        <p:nvCxnSpPr>
          <p:cNvPr id="33" name="Straight Arrow Connector 32"/>
          <p:cNvCxnSpPr/>
          <p:nvPr/>
        </p:nvCxnSpPr>
        <p:spPr>
          <a:xfrm flipV="1">
            <a:off x="1669278" y="5030533"/>
            <a:ext cx="344598" cy="87396"/>
          </a:xfrm>
          <a:prstGeom prst="straightConnector1">
            <a:avLst/>
          </a:prstGeom>
          <a:ln>
            <a:solidFill>
              <a:srgbClr val="FF5C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669278" y="5532904"/>
            <a:ext cx="273883" cy="222238"/>
          </a:xfrm>
          <a:prstGeom prst="straightConnector1">
            <a:avLst/>
          </a:prstGeom>
          <a:ln>
            <a:solidFill>
              <a:srgbClr val="FF5C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572309" y="4481370"/>
            <a:ext cx="344598" cy="87396"/>
          </a:xfrm>
          <a:prstGeom prst="straightConnector1">
            <a:avLst/>
          </a:prstGeom>
          <a:ln>
            <a:solidFill>
              <a:srgbClr val="FF5C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570220" y="5574713"/>
            <a:ext cx="344598" cy="87396"/>
          </a:xfrm>
          <a:prstGeom prst="straightConnector1">
            <a:avLst/>
          </a:prstGeom>
          <a:ln>
            <a:solidFill>
              <a:srgbClr val="FF5C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045875" y="5662109"/>
            <a:ext cx="415880" cy="0"/>
          </a:xfrm>
          <a:prstGeom prst="straightConnector1">
            <a:avLst/>
          </a:prstGeom>
          <a:ln>
            <a:solidFill>
              <a:srgbClr val="FF5C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045875" y="4557638"/>
            <a:ext cx="415880" cy="0"/>
          </a:xfrm>
          <a:prstGeom prst="straightConnector1">
            <a:avLst/>
          </a:prstGeom>
          <a:ln>
            <a:solidFill>
              <a:srgbClr val="FF5C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140371" y="4568766"/>
            <a:ext cx="415880" cy="0"/>
          </a:xfrm>
          <a:prstGeom prst="straightConnector1">
            <a:avLst/>
          </a:prstGeom>
          <a:ln>
            <a:solidFill>
              <a:srgbClr val="FF5C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282341" y="5748645"/>
            <a:ext cx="308036" cy="0"/>
          </a:xfrm>
          <a:prstGeom prst="straightConnector1">
            <a:avLst/>
          </a:prstGeom>
          <a:ln>
            <a:solidFill>
              <a:srgbClr val="FF5C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52400" y="3537391"/>
            <a:ext cx="7467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Example: </a:t>
            </a:r>
            <a:r>
              <a:rPr lang="en-US" sz="2400" b="1" dirty="0" smtClean="0"/>
              <a:t>Stream from a live </a:t>
            </a:r>
            <a:r>
              <a:rPr lang="en-US" sz="2400" b="1" dirty="0" smtClean="0"/>
              <a:t>financial stock </a:t>
            </a:r>
            <a:r>
              <a:rPr lang="en-US" sz="2400" b="1" dirty="0" smtClean="0"/>
              <a:t>feed</a:t>
            </a:r>
            <a:endParaRPr lang="en-US" sz="2400" b="1" dirty="0"/>
          </a:p>
        </p:txBody>
      </p:sp>
      <p:sp>
        <p:nvSpPr>
          <p:cNvPr id="34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39</a:t>
            </a:fld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123073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 sz="3200" dirty="0" smtClean="0"/>
              <a:t>II. Why Flink </a:t>
            </a:r>
            <a:r>
              <a:rPr lang="en-US" sz="3200" dirty="0"/>
              <a:t>is the 4G (4</a:t>
            </a:r>
            <a:r>
              <a:rPr lang="en-US" sz="3200" baseline="30000" dirty="0"/>
              <a:t>th</a:t>
            </a:r>
            <a:r>
              <a:rPr lang="en-US" sz="3200" dirty="0"/>
              <a:t> Generation) of Big Data Analytics Frameworks? </a:t>
            </a:r>
            <a:br>
              <a:rPr lang="en-US" sz="3200" dirty="0"/>
            </a:br>
            <a:r>
              <a:rPr lang="en-US" sz="3200" dirty="0">
                <a:solidFill>
                  <a:srgbClr val="FFFFFF"/>
                </a:solidFill>
              </a:rPr>
              <a:t/>
            </a:r>
            <a:br>
              <a:rPr lang="en-US" sz="3200" dirty="0">
                <a:solidFill>
                  <a:srgbClr val="FFFFFF"/>
                </a:solidFill>
              </a:rPr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534400" cy="5029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FFFFFF"/>
                </a:solidFill>
              </a:rPr>
              <a:t>How Big Data Analytics </a:t>
            </a:r>
            <a:r>
              <a:rPr lang="en-US" sz="2800" dirty="0" smtClean="0">
                <a:solidFill>
                  <a:srgbClr val="34FF77"/>
                </a:solidFill>
              </a:rPr>
              <a:t>engines</a:t>
            </a:r>
            <a:r>
              <a:rPr lang="en-US" sz="2800" dirty="0" smtClean="0">
                <a:solidFill>
                  <a:srgbClr val="FFFFFF"/>
                </a:solidFill>
              </a:rPr>
              <a:t>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evolved</a:t>
            </a:r>
            <a:r>
              <a:rPr lang="en-US" sz="2800" dirty="0" smtClean="0">
                <a:solidFill>
                  <a:srgbClr val="FFFFFF"/>
                </a:solidFill>
              </a:rPr>
              <a:t>?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FFFFFF"/>
                </a:solidFill>
              </a:rPr>
              <a:t>What are the </a:t>
            </a:r>
            <a:r>
              <a:rPr lang="en-US" sz="2800" dirty="0" smtClean="0">
                <a:solidFill>
                  <a:srgbClr val="34FF77"/>
                </a:solidFill>
              </a:rPr>
              <a:t>principles</a:t>
            </a:r>
            <a:r>
              <a:rPr lang="en-US" sz="2800" dirty="0" smtClean="0">
                <a:solidFill>
                  <a:srgbClr val="FFFFFF"/>
                </a:solidFill>
              </a:rPr>
              <a:t> on which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Flink</a:t>
            </a:r>
            <a:r>
              <a:rPr lang="en-US" sz="2800" dirty="0" smtClean="0">
                <a:solidFill>
                  <a:srgbClr val="FFFFFF"/>
                </a:solidFill>
              </a:rPr>
              <a:t> is built on?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FFFFFF"/>
                </a:solidFill>
              </a:rPr>
              <a:t>Why</a:t>
            </a:r>
            <a:r>
              <a:rPr lang="en-US" sz="2800" dirty="0">
                <a:solidFill>
                  <a:srgbClr val="FFFFFF"/>
                </a:solidFill>
              </a:rPr>
              <a:t> </a:t>
            </a:r>
            <a:r>
              <a:rPr lang="en-US" sz="2800" dirty="0" smtClean="0">
                <a:solidFill>
                  <a:srgbClr val="FFFFFF"/>
                </a:solidFill>
              </a:rPr>
              <a:t>Flink </a:t>
            </a:r>
            <a:r>
              <a:rPr lang="en-US" sz="2800" dirty="0">
                <a:solidFill>
                  <a:srgbClr val="FFFFFF"/>
                </a:solidFill>
              </a:rPr>
              <a:t>is an </a:t>
            </a:r>
            <a:r>
              <a:rPr lang="en-US" sz="2800" dirty="0">
                <a:solidFill>
                  <a:srgbClr val="34FF77"/>
                </a:solidFill>
              </a:rPr>
              <a:t>alternative</a:t>
            </a:r>
            <a:r>
              <a:rPr lang="en-US" sz="2800" dirty="0">
                <a:solidFill>
                  <a:srgbClr val="FFFFFF"/>
                </a:solidFill>
              </a:rPr>
              <a:t> to </a:t>
            </a:r>
            <a:r>
              <a:rPr lang="en-US" sz="2800" dirty="0" smtClean="0">
                <a:solidFill>
                  <a:srgbClr val="FFFFFF"/>
                </a:solidFill>
              </a:rPr>
              <a:t>Hadoop </a:t>
            </a:r>
            <a:r>
              <a:rPr lang="en-US" sz="2800" dirty="0" smtClean="0">
                <a:solidFill>
                  <a:srgbClr val="34FF77"/>
                </a:solidFill>
              </a:rPr>
              <a:t>MapReduce</a:t>
            </a:r>
            <a:r>
              <a:rPr lang="en-US" sz="2800" dirty="0" smtClean="0">
                <a:solidFill>
                  <a:srgbClr val="FFFFFF"/>
                </a:solidFill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FFFFFF"/>
                </a:solidFill>
              </a:rPr>
              <a:t>Why</a:t>
            </a:r>
            <a:r>
              <a:rPr lang="en-US" sz="2800" dirty="0">
                <a:solidFill>
                  <a:srgbClr val="FFFFFF"/>
                </a:solidFill>
              </a:rPr>
              <a:t> </a:t>
            </a:r>
            <a:r>
              <a:rPr lang="en-US" sz="2800" dirty="0" smtClean="0">
                <a:solidFill>
                  <a:srgbClr val="FFFFFF"/>
                </a:solidFill>
              </a:rPr>
              <a:t>Flink </a:t>
            </a:r>
            <a:r>
              <a:rPr lang="en-US" sz="2800" dirty="0">
                <a:solidFill>
                  <a:srgbClr val="FFFFFF"/>
                </a:solidFill>
              </a:rPr>
              <a:t>is an </a:t>
            </a:r>
            <a:r>
              <a:rPr lang="en-US" sz="2800" dirty="0">
                <a:solidFill>
                  <a:srgbClr val="34FF77"/>
                </a:solidFill>
              </a:rPr>
              <a:t>alternative</a:t>
            </a:r>
            <a:r>
              <a:rPr lang="en-US" sz="2800" dirty="0">
                <a:solidFill>
                  <a:srgbClr val="FFFFFF"/>
                </a:solidFill>
              </a:rPr>
              <a:t> to Apache </a:t>
            </a:r>
            <a:r>
              <a:rPr lang="en-US" sz="2800" dirty="0" smtClean="0">
                <a:solidFill>
                  <a:srgbClr val="34FF77"/>
                </a:solidFill>
              </a:rPr>
              <a:t>Spark</a:t>
            </a:r>
            <a:r>
              <a:rPr lang="en-US" sz="2800" dirty="0" smtClean="0">
                <a:solidFill>
                  <a:srgbClr val="FFFFFF"/>
                </a:solidFill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FFFFFF"/>
                </a:solidFill>
              </a:rPr>
              <a:t>Why Flink is an </a:t>
            </a:r>
            <a:r>
              <a:rPr lang="en-US" sz="2800" dirty="0" smtClean="0">
                <a:solidFill>
                  <a:srgbClr val="34FF77"/>
                </a:solidFill>
              </a:rPr>
              <a:t>alternative</a:t>
            </a:r>
            <a:r>
              <a:rPr lang="en-US" sz="2800" dirty="0" smtClean="0">
                <a:solidFill>
                  <a:srgbClr val="FFFFFF"/>
                </a:solidFill>
              </a:rPr>
              <a:t> to Apache </a:t>
            </a:r>
            <a:r>
              <a:rPr lang="en-US" sz="2800" dirty="0" smtClean="0">
                <a:solidFill>
                  <a:srgbClr val="34FF77"/>
                </a:solidFill>
              </a:rPr>
              <a:t>Storm</a:t>
            </a:r>
            <a:r>
              <a:rPr lang="en-US" sz="2800" dirty="0" smtClean="0">
                <a:solidFill>
                  <a:srgbClr val="FFFFFF"/>
                </a:solidFill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What </a:t>
            </a:r>
            <a:r>
              <a:rPr lang="en-US" sz="2800" dirty="0"/>
              <a:t>are the </a:t>
            </a:r>
            <a:r>
              <a:rPr lang="en-US" sz="2800" dirty="0">
                <a:solidFill>
                  <a:srgbClr val="34FF77"/>
                </a:solidFill>
              </a:rPr>
              <a:t>benchmarking results </a:t>
            </a:r>
            <a:r>
              <a:rPr lang="en-US" sz="2800" dirty="0" smtClean="0"/>
              <a:t>against Flink?</a:t>
            </a:r>
            <a:endParaRPr lang="en-US" sz="2800" dirty="0">
              <a:solidFill>
                <a:srgbClr val="FFFFFF"/>
              </a:solidFill>
            </a:endParaRPr>
          </a:p>
          <a:p>
            <a:endParaRPr lang="en-US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4</a:t>
            </a:fld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560632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>
              <a:spcBef>
                <a:spcPct val="100000"/>
              </a:spcBef>
              <a:tabLst>
                <a:tab pos="6865938" algn="l"/>
              </a:tabLst>
            </a:pPr>
            <a:r>
              <a:rPr lang="en-US" sz="3200" dirty="0" smtClean="0">
                <a:latin typeface="Arial" charset="0"/>
              </a:rPr>
              <a:t>9. What are Apache </a:t>
            </a:r>
            <a:r>
              <a:rPr lang="en-US" sz="3200" dirty="0">
                <a:latin typeface="Arial" charset="0"/>
              </a:rPr>
              <a:t>Flink tools?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8229600" cy="5105400"/>
          </a:xfrm>
        </p:spPr>
        <p:txBody>
          <a:bodyPr/>
          <a:lstStyle/>
          <a:p>
            <a:pPr marL="239713" lvl="1" indent="0" eaLnBrk="1" hangingPunct="1">
              <a:buFontTx/>
              <a:buNone/>
            </a:pPr>
            <a:r>
              <a:rPr lang="en-US" sz="2800" b="1" dirty="0" smtClean="0">
                <a:latin typeface="Arial" charset="0"/>
              </a:rPr>
              <a:t>9.1</a:t>
            </a:r>
            <a:r>
              <a:rPr lang="en-US" sz="2800" b="1" dirty="0">
                <a:latin typeface="Arial" charset="0"/>
              </a:rPr>
              <a:t>   </a:t>
            </a: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charset="0"/>
              </a:rPr>
              <a:t>C</a:t>
            </a:r>
            <a:r>
              <a:rPr lang="en-US" sz="2800" b="1" dirty="0">
                <a:latin typeface="Arial" charset="0"/>
              </a:rPr>
              <a:t>ommand-</a:t>
            </a:r>
            <a:r>
              <a:rPr lang="en-US" sz="2800" b="1" dirty="0">
                <a:solidFill>
                  <a:srgbClr val="34FF77"/>
                </a:solidFill>
                <a:latin typeface="Arial" charset="0"/>
              </a:rPr>
              <a:t>L</a:t>
            </a:r>
            <a:r>
              <a:rPr lang="en-US" sz="2800" b="1" dirty="0">
                <a:latin typeface="Arial" charset="0"/>
              </a:rPr>
              <a:t>ine </a:t>
            </a:r>
            <a:r>
              <a:rPr lang="en-US" sz="2800" b="1" dirty="0">
                <a:solidFill>
                  <a:srgbClr val="34FF77"/>
                </a:solidFill>
                <a:latin typeface="Arial" charset="0"/>
              </a:rPr>
              <a:t>I</a:t>
            </a:r>
            <a:r>
              <a:rPr lang="en-US" sz="2800" b="1" dirty="0">
                <a:latin typeface="Arial" charset="0"/>
              </a:rPr>
              <a:t>nterface (CLI)</a:t>
            </a:r>
          </a:p>
          <a:p>
            <a:pPr marL="239713" lvl="1" indent="0" eaLnBrk="1" hangingPunct="1">
              <a:buFontTx/>
              <a:buNone/>
            </a:pPr>
            <a:r>
              <a:rPr lang="en-US" sz="2800" b="1" dirty="0" smtClean="0">
                <a:latin typeface="Arial" charset="0"/>
              </a:rPr>
              <a:t>9.2</a:t>
            </a:r>
            <a:r>
              <a:rPr lang="en-US" sz="2800" b="1" dirty="0">
                <a:latin typeface="Arial" charset="0"/>
              </a:rPr>
              <a:t>   </a:t>
            </a:r>
            <a:r>
              <a:rPr lang="en-US" sz="2800" b="1" dirty="0">
                <a:solidFill>
                  <a:srgbClr val="34FF77"/>
                </a:solidFill>
                <a:latin typeface="Arial" charset="0"/>
              </a:rPr>
              <a:t>Job Client </a:t>
            </a:r>
            <a:r>
              <a:rPr lang="en-US" sz="2800" b="1" dirty="0">
                <a:latin typeface="Arial" charset="0"/>
              </a:rPr>
              <a:t>Web Interface</a:t>
            </a:r>
          </a:p>
          <a:p>
            <a:pPr marL="239713" lvl="1" indent="0" eaLnBrk="1" hangingPunct="1">
              <a:buFontTx/>
              <a:buNone/>
            </a:pPr>
            <a:r>
              <a:rPr lang="en-US" sz="2800" b="1" dirty="0" smtClean="0">
                <a:latin typeface="Arial" charset="0"/>
              </a:rPr>
              <a:t>9.3</a:t>
            </a:r>
            <a:r>
              <a:rPr lang="en-US" sz="2800" b="1" dirty="0">
                <a:latin typeface="Arial" charset="0"/>
              </a:rPr>
              <a:t>   </a:t>
            </a:r>
            <a:r>
              <a:rPr lang="en-US" sz="2800" b="1" dirty="0">
                <a:solidFill>
                  <a:srgbClr val="34FF77"/>
                </a:solidFill>
                <a:latin typeface="Arial" charset="0"/>
              </a:rPr>
              <a:t>Job Manager </a:t>
            </a:r>
            <a:r>
              <a:rPr lang="en-US" sz="2800" b="1" dirty="0">
                <a:latin typeface="Arial" charset="0"/>
              </a:rPr>
              <a:t>Web Interface</a:t>
            </a:r>
          </a:p>
          <a:p>
            <a:pPr marL="239713" lvl="1" indent="0" eaLnBrk="1" hangingPunct="1">
              <a:buFontTx/>
              <a:buNone/>
            </a:pPr>
            <a:r>
              <a:rPr lang="en-US" sz="2800" b="1" dirty="0" smtClean="0">
                <a:latin typeface="Arial" charset="0"/>
              </a:rPr>
              <a:t>9.4</a:t>
            </a:r>
            <a:r>
              <a:rPr lang="en-US" sz="2800" b="1" dirty="0">
                <a:latin typeface="Arial" charset="0"/>
              </a:rPr>
              <a:t>   Interactive </a:t>
            </a:r>
            <a:r>
              <a:rPr lang="en-US" sz="2800" b="1" dirty="0">
                <a:solidFill>
                  <a:srgbClr val="34FF77"/>
                </a:solidFill>
                <a:latin typeface="Arial" charset="0"/>
              </a:rPr>
              <a:t>Scala Shell</a:t>
            </a:r>
          </a:p>
          <a:p>
            <a:pPr marL="239713" lvl="1" indent="0" eaLnBrk="1" hangingPunct="1">
              <a:buFontTx/>
              <a:buNone/>
            </a:pPr>
            <a:r>
              <a:rPr lang="en-US" sz="2800" b="1" dirty="0" smtClean="0">
                <a:latin typeface="Arial" charset="0"/>
              </a:rPr>
              <a:t>9.5</a:t>
            </a:r>
            <a:r>
              <a:rPr lang="en-US" sz="2800" b="1" dirty="0">
                <a:latin typeface="Arial" charset="0"/>
              </a:rPr>
              <a:t>   </a:t>
            </a:r>
            <a:r>
              <a:rPr lang="en-US" sz="2800" b="1" dirty="0">
                <a:solidFill>
                  <a:srgbClr val="34FF77"/>
                </a:solidFill>
                <a:latin typeface="Arial" charset="0"/>
              </a:rPr>
              <a:t>Zeppelin</a:t>
            </a:r>
            <a:r>
              <a:rPr lang="en-US" sz="2800" b="1" dirty="0">
                <a:latin typeface="Arial" charset="0"/>
              </a:rPr>
              <a:t> Notebook</a:t>
            </a:r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40</a:t>
            </a:fld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358776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en-US" sz="3200" dirty="0" smtClean="0">
                <a:latin typeface="Arial" charset="0"/>
              </a:rPr>
              <a:t>9.1</a:t>
            </a:r>
            <a:r>
              <a:rPr lang="en-US" sz="3200" dirty="0">
                <a:latin typeface="Arial" charset="0"/>
              </a:rPr>
              <a:t>   </a:t>
            </a:r>
            <a:r>
              <a:rPr lang="en-US" sz="3200" dirty="0">
                <a:solidFill>
                  <a:srgbClr val="34FF77"/>
                </a:solidFill>
                <a:latin typeface="Arial" charset="0"/>
              </a:rPr>
              <a:t>C</a:t>
            </a:r>
            <a:r>
              <a:rPr lang="en-US" sz="3200" dirty="0">
                <a:latin typeface="Arial" charset="0"/>
              </a:rPr>
              <a:t>ommand-</a:t>
            </a:r>
            <a:r>
              <a:rPr lang="en-US" sz="3200" dirty="0">
                <a:solidFill>
                  <a:srgbClr val="34FF77"/>
                </a:solidFill>
                <a:latin typeface="Arial" charset="0"/>
              </a:rPr>
              <a:t>L</a:t>
            </a:r>
            <a:r>
              <a:rPr lang="en-US" sz="3200" dirty="0">
                <a:latin typeface="Arial" charset="0"/>
              </a:rPr>
              <a:t>ine </a:t>
            </a:r>
            <a:r>
              <a:rPr lang="en-US" sz="3200" dirty="0">
                <a:solidFill>
                  <a:srgbClr val="34FF77"/>
                </a:solidFill>
                <a:latin typeface="Arial" charset="0"/>
              </a:rPr>
              <a:t>I</a:t>
            </a:r>
            <a:r>
              <a:rPr lang="en-US" sz="3200" dirty="0">
                <a:latin typeface="Arial" charset="0"/>
              </a:rPr>
              <a:t>nterface (CLI)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762000"/>
            <a:ext cx="8458200" cy="5867400"/>
          </a:xfrm>
        </p:spPr>
        <p:txBody>
          <a:bodyPr/>
          <a:lstStyle/>
          <a:p>
            <a:pPr marL="696913" lvl="1" indent="-457200" eaLnBrk="1" hangingPunct="1">
              <a:buFont typeface="Wingdings" charset="2"/>
              <a:buChar char="Ø"/>
              <a:defRPr/>
            </a:pPr>
            <a:r>
              <a:rPr lang="en-US" sz="2800" b="1" dirty="0" smtClean="0">
                <a:latin typeface="Arial" charset="0"/>
              </a:rPr>
              <a:t>Example: </a:t>
            </a:r>
          </a:p>
          <a:p>
            <a:pPr marL="239713" lvl="1" indent="0" eaLnBrk="1" hangingPunct="1">
              <a:buFontTx/>
              <a:buNone/>
              <a:defRPr/>
            </a:pPr>
            <a:r>
              <a:rPr lang="en-US" sz="2800" b="1" dirty="0">
                <a:solidFill>
                  <a:srgbClr val="34FF77"/>
                </a:solidFill>
              </a:rPr>
              <a:t>./bin/flink run ./examples/flink-java-examples-0.9.0-</a:t>
            </a:r>
            <a:r>
              <a:rPr lang="en-US" sz="2800" b="1" dirty="0" smtClean="0">
                <a:solidFill>
                  <a:srgbClr val="34FF77"/>
                </a:solidFill>
              </a:rPr>
              <a:t>WordCount.jar</a:t>
            </a:r>
          </a:p>
          <a:p>
            <a:pPr marL="696913" lvl="1" indent="-457200" eaLnBrk="1" hangingPunct="1">
              <a:buFont typeface="Wingdings" charset="2"/>
              <a:buChar char="Ø"/>
              <a:defRPr/>
            </a:pPr>
            <a:r>
              <a:rPr lang="en-US" sz="2800" b="1" dirty="0"/>
              <a:t>bin/flink has 4 major </a:t>
            </a:r>
            <a:r>
              <a:rPr lang="en-US" sz="2800" b="1" dirty="0" smtClean="0"/>
              <a:t>actions</a:t>
            </a:r>
            <a:endParaRPr lang="en-US" sz="2800" b="1" dirty="0">
              <a:solidFill>
                <a:srgbClr val="3366FF"/>
              </a:solidFill>
            </a:endParaRPr>
          </a:p>
          <a:p>
            <a:pPr lvl="2">
              <a:buFont typeface="Arial"/>
              <a:buChar char="•"/>
              <a:defRPr/>
            </a:pPr>
            <a:r>
              <a:rPr lang="en-US" sz="2400" b="1" dirty="0">
                <a:solidFill>
                  <a:srgbClr val="34FF77"/>
                </a:solidFill>
              </a:rPr>
              <a:t>run</a:t>
            </a:r>
            <a:r>
              <a:rPr lang="en-US" sz="2400" b="1" dirty="0"/>
              <a:t> </a:t>
            </a:r>
            <a:r>
              <a:rPr lang="en-US" sz="2400" b="1" dirty="0" smtClean="0"/>
              <a:t>  </a:t>
            </a:r>
            <a:r>
              <a:rPr lang="en-US" sz="2400" b="1" dirty="0"/>
              <a:t> </a:t>
            </a:r>
            <a:r>
              <a:rPr lang="en-US" sz="2400" b="1" dirty="0" smtClean="0"/>
              <a:t>#</a:t>
            </a:r>
            <a:r>
              <a:rPr lang="en-US" sz="2400" b="1" dirty="0"/>
              <a:t>runs a program</a:t>
            </a:r>
          </a:p>
          <a:p>
            <a:pPr lvl="2">
              <a:buFont typeface="Arial"/>
              <a:buChar char="•"/>
              <a:defRPr/>
            </a:pPr>
            <a:r>
              <a:rPr lang="en-US" sz="2400" b="1" dirty="0">
                <a:solidFill>
                  <a:srgbClr val="34FF77"/>
                </a:solidFill>
              </a:rPr>
              <a:t>info </a:t>
            </a:r>
            <a:r>
              <a:rPr lang="en-US" sz="2400" b="1" dirty="0" smtClean="0"/>
              <a:t>  #</a:t>
            </a:r>
            <a:r>
              <a:rPr lang="en-US" sz="2400" b="1" dirty="0"/>
              <a:t>displays information about a program.</a:t>
            </a:r>
          </a:p>
          <a:p>
            <a:pPr lvl="2">
              <a:buFont typeface="Arial"/>
              <a:buChar char="•"/>
              <a:defRPr/>
            </a:pPr>
            <a:r>
              <a:rPr lang="en-US" sz="2400" b="1" dirty="0">
                <a:solidFill>
                  <a:srgbClr val="34FF77"/>
                </a:solidFill>
              </a:rPr>
              <a:t>list </a:t>
            </a:r>
            <a:r>
              <a:rPr lang="en-US" sz="2400" b="1" dirty="0" smtClean="0"/>
              <a:t>    #</a:t>
            </a:r>
            <a:r>
              <a:rPr lang="en-US" sz="2400" b="1" dirty="0"/>
              <a:t>lists running and finished programs. -r &amp; -</a:t>
            </a:r>
            <a:r>
              <a:rPr lang="en-US" sz="2400" b="1" dirty="0" smtClean="0"/>
              <a:t>s</a:t>
            </a:r>
          </a:p>
          <a:p>
            <a:pPr marL="463550" lvl="2" indent="0">
              <a:buFontTx/>
              <a:buNone/>
              <a:defRPr/>
            </a:pPr>
            <a:r>
              <a:rPr lang="en-US" sz="2400" b="1" dirty="0">
                <a:solidFill>
                  <a:srgbClr val="3366FF"/>
                </a:solidFill>
              </a:rPr>
              <a:t> </a:t>
            </a:r>
            <a:r>
              <a:rPr lang="en-US" sz="2400" b="1" dirty="0" smtClean="0">
                <a:solidFill>
                  <a:srgbClr val="3366FF"/>
                </a:solidFill>
              </a:rPr>
              <a:t>              </a:t>
            </a:r>
            <a:r>
              <a:rPr lang="en-US" sz="2400" b="1" dirty="0" smtClean="0">
                <a:solidFill>
                  <a:srgbClr val="34FF77"/>
                </a:solidFill>
              </a:rPr>
              <a:t>  ./bin</a:t>
            </a:r>
            <a:r>
              <a:rPr lang="en-US" sz="2400" b="1" dirty="0">
                <a:solidFill>
                  <a:srgbClr val="34FF77"/>
                </a:solidFill>
              </a:rPr>
              <a:t>/flink list -r -s</a:t>
            </a:r>
          </a:p>
          <a:p>
            <a:pPr lvl="2">
              <a:buFont typeface="Arial"/>
              <a:buChar char="•"/>
              <a:defRPr/>
            </a:pPr>
            <a:r>
              <a:rPr lang="en-US" sz="2400" b="1" dirty="0" smtClean="0">
                <a:solidFill>
                  <a:srgbClr val="34FF77"/>
                </a:solidFill>
              </a:rPr>
              <a:t>cancel </a:t>
            </a:r>
            <a:r>
              <a:rPr lang="en-US" sz="2400" b="1" dirty="0" smtClean="0">
                <a:solidFill>
                  <a:srgbClr val="3366FF"/>
                </a:solidFill>
              </a:rPr>
              <a:t>  </a:t>
            </a:r>
            <a:r>
              <a:rPr lang="en-US" sz="2400" b="1" dirty="0" smtClean="0"/>
              <a:t>#</a:t>
            </a:r>
            <a:r>
              <a:rPr lang="en-US" sz="2400" b="1" dirty="0"/>
              <a:t>cancels a running program. </a:t>
            </a:r>
            <a:r>
              <a:rPr lang="en-US" sz="2400" b="1" dirty="0" smtClean="0"/>
              <a:t>–I</a:t>
            </a:r>
            <a:endParaRPr lang="en-US" sz="2400" b="1" dirty="0"/>
          </a:p>
          <a:p>
            <a:pPr marL="696913" lvl="1" indent="-457200" eaLnBrk="1" hangingPunct="1">
              <a:buFont typeface="Wingdings" charset="2"/>
              <a:buChar char="Ø"/>
              <a:defRPr/>
            </a:pPr>
            <a:r>
              <a:rPr lang="en-US" sz="2800" b="1" dirty="0" smtClean="0"/>
              <a:t>See more examples: </a:t>
            </a:r>
            <a:r>
              <a:rPr lang="en-US" sz="1400" b="1" u="sng" dirty="0">
                <a:hlinkClick r:id="rId3"/>
              </a:rPr>
              <a:t>https://ci.apache.org/projects/flink/flink-docs-master/apis/cli.html</a:t>
            </a:r>
            <a:endParaRPr lang="en-US" sz="1400" dirty="0"/>
          </a:p>
          <a:p>
            <a:pPr marL="696913" lvl="1" indent="-457200" eaLnBrk="1" hangingPunct="1">
              <a:buFont typeface="Wingdings" charset="2"/>
              <a:buChar char="Ø"/>
              <a:defRPr/>
            </a:pPr>
            <a:endParaRPr lang="en-US" sz="2800" b="1" dirty="0">
              <a:solidFill>
                <a:srgbClr val="3366FF"/>
              </a:solidFill>
            </a:endParaRPr>
          </a:p>
          <a:p>
            <a:pPr marL="239713" lvl="1" indent="0" eaLnBrk="1" hangingPunct="1">
              <a:buFontTx/>
              <a:buNone/>
              <a:defRPr/>
            </a:pPr>
            <a:endParaRPr lang="en-US" sz="2800" b="1" dirty="0">
              <a:latin typeface="Arial" charset="0"/>
            </a:endParaRPr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41</a:t>
            </a:fld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4118637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en-US" sz="3200" dirty="0" smtClean="0">
                <a:latin typeface="Arial" charset="0"/>
              </a:rPr>
              <a:t>9.2</a:t>
            </a:r>
            <a:r>
              <a:rPr lang="en-US" sz="3200" dirty="0">
                <a:latin typeface="Arial" charset="0"/>
              </a:rPr>
              <a:t>   </a:t>
            </a:r>
            <a:r>
              <a:rPr lang="en-US" sz="3200" dirty="0">
                <a:solidFill>
                  <a:srgbClr val="34FF77"/>
                </a:solidFill>
                <a:latin typeface="Arial" charset="0"/>
              </a:rPr>
              <a:t>Job Client </a:t>
            </a:r>
            <a:r>
              <a:rPr lang="en-US" sz="3200" dirty="0">
                <a:latin typeface="Arial" charset="0"/>
              </a:rPr>
              <a:t>Web Interface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685800"/>
            <a:ext cx="8229600" cy="5791200"/>
          </a:xfrm>
        </p:spPr>
        <p:txBody>
          <a:bodyPr/>
          <a:lstStyle/>
          <a:p>
            <a:pPr>
              <a:buFont typeface="Wingdings" charset="2"/>
              <a:buChar char="Ø"/>
              <a:defRPr/>
            </a:pPr>
            <a:r>
              <a:rPr lang="en-US" sz="2800" dirty="0" smtClean="0"/>
              <a:t>Flink </a:t>
            </a:r>
            <a:r>
              <a:rPr lang="en-US" sz="2800" dirty="0"/>
              <a:t>provides a web interface to:</a:t>
            </a:r>
          </a:p>
          <a:p>
            <a:pPr lvl="1">
              <a:buFont typeface="Wingdings" charset="2"/>
              <a:buChar char="ü"/>
              <a:defRPr/>
            </a:pPr>
            <a:r>
              <a:rPr lang="en-US" sz="2800" b="1" dirty="0" smtClean="0">
                <a:solidFill>
                  <a:srgbClr val="34FF77"/>
                </a:solidFill>
              </a:rPr>
              <a:t>Submit</a:t>
            </a:r>
            <a:r>
              <a:rPr lang="en-US" sz="2800" b="1" dirty="0" smtClean="0"/>
              <a:t> jobs</a:t>
            </a:r>
            <a:endParaRPr lang="en-US" sz="2800" b="1" dirty="0"/>
          </a:p>
          <a:p>
            <a:pPr lvl="1">
              <a:buFont typeface="Wingdings" charset="2"/>
              <a:buChar char="ü"/>
              <a:defRPr/>
            </a:pPr>
            <a:r>
              <a:rPr lang="en-US" sz="2800" b="1" dirty="0">
                <a:solidFill>
                  <a:srgbClr val="34FF77"/>
                </a:solidFill>
              </a:rPr>
              <a:t>Inspect</a:t>
            </a:r>
            <a:r>
              <a:rPr lang="en-US" sz="2800" b="1" dirty="0"/>
              <a:t> their execution plans</a:t>
            </a:r>
          </a:p>
          <a:p>
            <a:pPr lvl="1">
              <a:buFont typeface="Wingdings" charset="2"/>
              <a:buChar char="ü"/>
              <a:defRPr/>
            </a:pPr>
            <a:r>
              <a:rPr lang="en-US" sz="2800" b="1" dirty="0">
                <a:solidFill>
                  <a:srgbClr val="34FF77"/>
                </a:solidFill>
              </a:rPr>
              <a:t>E</a:t>
            </a:r>
            <a:r>
              <a:rPr lang="en-US" sz="2800" b="1" dirty="0" smtClean="0">
                <a:solidFill>
                  <a:srgbClr val="34FF77"/>
                </a:solidFill>
              </a:rPr>
              <a:t>xecute</a:t>
            </a:r>
            <a:r>
              <a:rPr lang="en-US" sz="2800" b="1" dirty="0" smtClean="0"/>
              <a:t> them</a:t>
            </a:r>
            <a:endParaRPr lang="en-US" sz="2800" b="1" dirty="0"/>
          </a:p>
          <a:p>
            <a:pPr lvl="1">
              <a:buFont typeface="Wingdings" charset="2"/>
              <a:buChar char="ü"/>
              <a:defRPr/>
            </a:pPr>
            <a:r>
              <a:rPr lang="en-US" sz="2800" b="1" dirty="0">
                <a:solidFill>
                  <a:srgbClr val="34FF77"/>
                </a:solidFill>
              </a:rPr>
              <a:t>S</a:t>
            </a:r>
            <a:r>
              <a:rPr lang="en-US" sz="2800" b="1" dirty="0" smtClean="0">
                <a:solidFill>
                  <a:srgbClr val="34FF77"/>
                </a:solidFill>
              </a:rPr>
              <a:t>howcase</a:t>
            </a:r>
            <a:r>
              <a:rPr lang="en-US" sz="2800" b="1" dirty="0" smtClean="0"/>
              <a:t> programs</a:t>
            </a:r>
          </a:p>
          <a:p>
            <a:pPr lvl="1">
              <a:buFont typeface="Wingdings" charset="2"/>
              <a:buChar char="ü"/>
              <a:defRPr/>
            </a:pPr>
            <a:r>
              <a:rPr lang="en-US" sz="2800" b="1" dirty="0">
                <a:solidFill>
                  <a:srgbClr val="34FF77"/>
                </a:solidFill>
              </a:rPr>
              <a:t>D</a:t>
            </a:r>
            <a:r>
              <a:rPr lang="en-US" sz="2800" b="1" dirty="0" smtClean="0">
                <a:solidFill>
                  <a:srgbClr val="34FF77"/>
                </a:solidFill>
              </a:rPr>
              <a:t>ebug</a:t>
            </a:r>
            <a:r>
              <a:rPr lang="en-US" sz="2800" b="1" dirty="0" smtClean="0"/>
              <a:t> </a:t>
            </a:r>
            <a:r>
              <a:rPr lang="en-US" sz="2800" b="1" dirty="0"/>
              <a:t>execution </a:t>
            </a:r>
            <a:r>
              <a:rPr lang="en-US" sz="2800" b="1" dirty="0" smtClean="0">
                <a:solidFill>
                  <a:srgbClr val="34FF77"/>
                </a:solidFill>
              </a:rPr>
              <a:t>plans</a:t>
            </a:r>
          </a:p>
          <a:p>
            <a:pPr lvl="1">
              <a:buFont typeface="Wingdings" charset="2"/>
              <a:buChar char="ü"/>
              <a:defRPr/>
            </a:pPr>
            <a:r>
              <a:rPr lang="en-US" sz="2800" b="1" dirty="0">
                <a:solidFill>
                  <a:srgbClr val="34FF77"/>
                </a:solidFill>
              </a:rPr>
              <a:t>D</a:t>
            </a:r>
            <a:r>
              <a:rPr lang="en-US" sz="2800" b="1" dirty="0" smtClean="0">
                <a:solidFill>
                  <a:srgbClr val="34FF77"/>
                </a:solidFill>
              </a:rPr>
              <a:t>emonstrate </a:t>
            </a:r>
            <a:r>
              <a:rPr lang="en-US" sz="2800" b="1" dirty="0"/>
              <a:t>the </a:t>
            </a:r>
            <a:r>
              <a:rPr lang="en-US" sz="2800" b="1" dirty="0">
                <a:solidFill>
                  <a:srgbClr val="34FF77"/>
                </a:solidFill>
              </a:rPr>
              <a:t>system </a:t>
            </a:r>
            <a:r>
              <a:rPr lang="en-US" sz="2800" b="1" dirty="0"/>
              <a:t>as a </a:t>
            </a:r>
            <a:r>
              <a:rPr lang="en-US" sz="2800" b="1" dirty="0" smtClean="0"/>
              <a:t>whole</a:t>
            </a:r>
            <a:endParaRPr lang="en-US" sz="2800" b="1" dirty="0"/>
          </a:p>
          <a:p>
            <a:pPr marL="239713" lvl="1" indent="0" eaLnBrk="1" hangingPunct="1">
              <a:buFontTx/>
              <a:buNone/>
              <a:defRPr/>
            </a:pPr>
            <a:endParaRPr lang="en-US" sz="2800" b="1" dirty="0">
              <a:latin typeface="Arial" charset="0"/>
            </a:endParaRPr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42</a:t>
            </a:fld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490483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en-US" sz="2800" dirty="0" smtClean="0">
                <a:latin typeface="Arial" charset="0"/>
              </a:rPr>
              <a:t>9.3</a:t>
            </a:r>
            <a:r>
              <a:rPr lang="en-US" sz="2800" dirty="0">
                <a:latin typeface="Arial" charset="0"/>
              </a:rPr>
              <a:t>   </a:t>
            </a:r>
            <a:r>
              <a:rPr lang="en-US" sz="2800" dirty="0">
                <a:solidFill>
                  <a:srgbClr val="34FF77"/>
                </a:solidFill>
                <a:latin typeface="Arial" charset="0"/>
              </a:rPr>
              <a:t>Job Manager </a:t>
            </a:r>
            <a:r>
              <a:rPr lang="en-US" sz="2800" dirty="0">
                <a:latin typeface="Arial" charset="0"/>
              </a:rPr>
              <a:t>Web Interface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38" y="1252538"/>
            <a:ext cx="6330950" cy="2514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413" y="3306763"/>
            <a:ext cx="5546725" cy="13827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" y="4114800"/>
            <a:ext cx="5689600" cy="24002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1447" name="TextBox 11"/>
          <p:cNvSpPr txBox="1">
            <a:spLocks noChangeArrowheads="1"/>
          </p:cNvSpPr>
          <p:nvPr/>
        </p:nvSpPr>
        <p:spPr bwMode="auto">
          <a:xfrm>
            <a:off x="6465888" y="1382713"/>
            <a:ext cx="2381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Overall system status</a:t>
            </a:r>
          </a:p>
        </p:txBody>
      </p:sp>
      <p:sp>
        <p:nvSpPr>
          <p:cNvPr id="61448" name="TextBox 12"/>
          <p:cNvSpPr txBox="1">
            <a:spLocks noChangeArrowheads="1"/>
          </p:cNvSpPr>
          <p:nvPr/>
        </p:nvSpPr>
        <p:spPr bwMode="auto">
          <a:xfrm>
            <a:off x="5994400" y="2936875"/>
            <a:ext cx="33226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Job execution details</a:t>
            </a:r>
          </a:p>
        </p:txBody>
      </p:sp>
      <p:sp>
        <p:nvSpPr>
          <p:cNvPr id="61449" name="TextBox 13"/>
          <p:cNvSpPr txBox="1">
            <a:spLocks noChangeArrowheads="1"/>
          </p:cNvSpPr>
          <p:nvPr/>
        </p:nvSpPr>
        <p:spPr bwMode="auto">
          <a:xfrm>
            <a:off x="5994400" y="5194300"/>
            <a:ext cx="28527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Task Manager resource</a:t>
            </a:r>
          </a:p>
          <a:p>
            <a:pPr eaLnBrk="1" hangingPunct="1"/>
            <a:r>
              <a:rPr lang="en-US"/>
              <a:t>utilization</a:t>
            </a:r>
          </a:p>
        </p:txBody>
      </p:sp>
      <p:sp>
        <p:nvSpPr>
          <p:cNvPr id="12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43</a:t>
            </a:fld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01413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en-US" sz="3200" dirty="0" smtClean="0">
                <a:latin typeface="Arial" charset="0"/>
              </a:rPr>
              <a:t>9.3</a:t>
            </a:r>
            <a:r>
              <a:rPr lang="en-US" sz="3200" dirty="0">
                <a:latin typeface="Arial" charset="0"/>
              </a:rPr>
              <a:t> </a:t>
            </a:r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charset="0"/>
              </a:rPr>
              <a:t>Job Manager </a:t>
            </a:r>
            <a:r>
              <a:rPr lang="en-US" sz="3200" dirty="0">
                <a:latin typeface="Arial" charset="0"/>
              </a:rPr>
              <a:t>Web Interface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8305800" cy="5257800"/>
          </a:xfrm>
        </p:spPr>
        <p:txBody>
          <a:bodyPr/>
          <a:lstStyle/>
          <a:p>
            <a:pPr lvl="1">
              <a:buFont typeface="Wingdings" charset="2"/>
              <a:buChar char="Ø"/>
              <a:defRPr/>
            </a:pPr>
            <a:r>
              <a:rPr lang="en-US" sz="2800" b="1" dirty="0" smtClean="0"/>
              <a:t>The </a:t>
            </a:r>
            <a:r>
              <a:rPr lang="en-US" sz="2800" b="1" dirty="0"/>
              <a:t>JobManager web </a:t>
            </a:r>
            <a:r>
              <a:rPr lang="en-US" sz="2800" b="1" dirty="0" smtClean="0"/>
              <a:t>frontend allows to :</a:t>
            </a:r>
          </a:p>
          <a:p>
            <a:pPr lvl="3">
              <a:buFont typeface="Arial"/>
              <a:buChar char="•"/>
              <a:defRPr/>
            </a:pPr>
            <a:r>
              <a:rPr lang="en-US" sz="2800" b="1" dirty="0">
                <a:solidFill>
                  <a:srgbClr val="34FF77"/>
                </a:solidFill>
              </a:rPr>
              <a:t>T</a:t>
            </a:r>
            <a:r>
              <a:rPr lang="en-US" sz="2800" b="1" dirty="0" smtClean="0">
                <a:solidFill>
                  <a:srgbClr val="34FF77"/>
                </a:solidFill>
              </a:rPr>
              <a:t>rack </a:t>
            </a:r>
            <a:r>
              <a:rPr lang="en-US" sz="2800" b="1" dirty="0">
                <a:solidFill>
                  <a:srgbClr val="34FF77"/>
                </a:solidFill>
              </a:rPr>
              <a:t>the progress </a:t>
            </a:r>
            <a:r>
              <a:rPr lang="en-US" sz="2800" b="1" dirty="0"/>
              <a:t>of a </a:t>
            </a:r>
            <a:r>
              <a:rPr lang="en-US" sz="2800" b="1" dirty="0">
                <a:solidFill>
                  <a:srgbClr val="34FF77"/>
                </a:solidFill>
              </a:rPr>
              <a:t>Flink </a:t>
            </a:r>
            <a:r>
              <a:rPr lang="en-US" sz="2800" b="1" dirty="0" smtClean="0">
                <a:solidFill>
                  <a:srgbClr val="34FF77"/>
                </a:solidFill>
              </a:rPr>
              <a:t>program</a:t>
            </a:r>
            <a:r>
              <a:rPr lang="en-US" sz="2800" b="1" dirty="0">
                <a:solidFill>
                  <a:srgbClr val="34FF77"/>
                </a:solidFill>
              </a:rPr>
              <a:t> </a:t>
            </a:r>
            <a:r>
              <a:rPr lang="en-US" sz="2800" b="1" dirty="0" smtClean="0"/>
              <a:t>as all </a:t>
            </a:r>
            <a:r>
              <a:rPr lang="en-US" sz="2800" b="1" dirty="0"/>
              <a:t>status changes are also logged to the JobManager’s log file</a:t>
            </a:r>
            <a:r>
              <a:rPr lang="en-US" sz="2800" b="1" dirty="0" smtClean="0"/>
              <a:t>.</a:t>
            </a:r>
          </a:p>
          <a:p>
            <a:pPr lvl="3">
              <a:buFont typeface="Arial"/>
              <a:buChar char="•"/>
              <a:defRPr/>
            </a:pPr>
            <a:r>
              <a:rPr lang="en-US" sz="2800" b="1" dirty="0"/>
              <a:t>F</a:t>
            </a:r>
            <a:r>
              <a:rPr lang="en-US" sz="2800" b="1" dirty="0" smtClean="0"/>
              <a:t>igure </a:t>
            </a:r>
            <a:r>
              <a:rPr lang="en-US" sz="2800" b="1" dirty="0"/>
              <a:t>out </a:t>
            </a:r>
            <a:r>
              <a:rPr lang="en-US" sz="2800" b="1" dirty="0">
                <a:solidFill>
                  <a:srgbClr val="34FF77"/>
                </a:solidFill>
              </a:rPr>
              <a:t>why a program </a:t>
            </a:r>
            <a:r>
              <a:rPr lang="en-US" sz="2800" b="1" dirty="0" smtClean="0">
                <a:solidFill>
                  <a:srgbClr val="34FF77"/>
                </a:solidFill>
              </a:rPr>
              <a:t>failed </a:t>
            </a:r>
            <a:r>
              <a:rPr lang="en-US" sz="2800" b="1" dirty="0" smtClean="0"/>
              <a:t>as it displays </a:t>
            </a:r>
            <a:r>
              <a:rPr lang="en-US" sz="2800" b="1" dirty="0"/>
              <a:t>the </a:t>
            </a:r>
            <a:r>
              <a:rPr lang="en-US" sz="2800" b="1" dirty="0">
                <a:solidFill>
                  <a:srgbClr val="34FF77"/>
                </a:solidFill>
              </a:rPr>
              <a:t>exceptions</a:t>
            </a:r>
            <a:r>
              <a:rPr lang="en-US" sz="2800" b="1" dirty="0"/>
              <a:t> of failed </a:t>
            </a:r>
            <a:r>
              <a:rPr lang="en-US" sz="2800" b="1" dirty="0" smtClean="0"/>
              <a:t>tasks and allow to figure </a:t>
            </a:r>
            <a:r>
              <a:rPr lang="en-US" sz="2800" b="1" dirty="0"/>
              <a:t>out </a:t>
            </a:r>
            <a:r>
              <a:rPr lang="en-US" sz="2800" b="1" dirty="0">
                <a:solidFill>
                  <a:srgbClr val="34FF77"/>
                </a:solidFill>
              </a:rPr>
              <a:t>which parallel </a:t>
            </a: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task first failed </a:t>
            </a:r>
            <a:r>
              <a:rPr lang="en-US" sz="2800" b="1" dirty="0"/>
              <a:t>and caused the other tasks to cancel the execution.</a:t>
            </a:r>
          </a:p>
          <a:p>
            <a:pPr marL="239713" lvl="1" indent="0" eaLnBrk="1" hangingPunct="1">
              <a:buFontTx/>
              <a:buNone/>
              <a:defRPr/>
            </a:pPr>
            <a:endParaRPr lang="en-US" sz="2800" b="1" dirty="0">
              <a:latin typeface="Arial" charset="0"/>
            </a:endParaRPr>
          </a:p>
          <a:p>
            <a:pPr marL="239713" lvl="1" indent="0" eaLnBrk="1" hangingPunct="1">
              <a:buFontTx/>
              <a:buNone/>
              <a:defRPr/>
            </a:pPr>
            <a:endParaRPr lang="en-US" sz="2800" b="1" dirty="0">
              <a:latin typeface="Arial" charset="0"/>
            </a:endParaRPr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44</a:t>
            </a:fld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538847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en-US" sz="3200" dirty="0" smtClean="0">
                <a:latin typeface="Arial" charset="0"/>
              </a:rPr>
              <a:t>9.4</a:t>
            </a:r>
            <a:r>
              <a:rPr lang="en-US" sz="3200" dirty="0">
                <a:latin typeface="Arial" charset="0"/>
              </a:rPr>
              <a:t>   Interactive </a:t>
            </a:r>
            <a:r>
              <a:rPr lang="en-US" sz="3200" dirty="0">
                <a:solidFill>
                  <a:srgbClr val="34FF77"/>
                </a:solidFill>
                <a:latin typeface="Arial" charset="0"/>
              </a:rPr>
              <a:t>Scala Shell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685800"/>
            <a:ext cx="8153400" cy="6172200"/>
          </a:xfrm>
        </p:spPr>
        <p:txBody>
          <a:bodyPr/>
          <a:lstStyle/>
          <a:p>
            <a:pPr marL="239713" lvl="1" indent="0" eaLnBrk="1" hangingPunct="1">
              <a:buFontTx/>
              <a:buNone/>
              <a:defRPr/>
            </a:pPr>
            <a:r>
              <a:rPr lang="en-US" sz="2400" b="1" dirty="0">
                <a:solidFill>
                  <a:srgbClr val="34FF77"/>
                </a:solidFill>
              </a:rPr>
              <a:t>Flink</a:t>
            </a:r>
            <a:r>
              <a:rPr lang="en-US" sz="2400" b="1" dirty="0"/>
              <a:t> comes with </a:t>
            </a:r>
            <a:r>
              <a:rPr lang="en-US" sz="2400" b="1" dirty="0" smtClean="0"/>
              <a:t>an</a:t>
            </a:r>
            <a:r>
              <a:rPr lang="en-US" sz="2400" b="1" dirty="0" smtClean="0">
                <a:solidFill>
                  <a:srgbClr val="008000"/>
                </a:solidFill>
              </a:rPr>
              <a:t> </a:t>
            </a:r>
            <a:r>
              <a:rPr lang="en-US" sz="2400" b="1" dirty="0">
                <a:solidFill>
                  <a:srgbClr val="34FF77"/>
                </a:solidFill>
              </a:rPr>
              <a:t>I</a:t>
            </a:r>
            <a:r>
              <a:rPr lang="en-US" sz="2400" b="1" dirty="0" smtClean="0">
                <a:solidFill>
                  <a:srgbClr val="34FF77"/>
                </a:solidFill>
              </a:rPr>
              <a:t>nteractive </a:t>
            </a:r>
            <a:r>
              <a:rPr lang="en-US" sz="2400" b="1" dirty="0">
                <a:solidFill>
                  <a:srgbClr val="34FF77"/>
                </a:solidFill>
              </a:rPr>
              <a:t>Scala </a:t>
            </a:r>
            <a:r>
              <a:rPr lang="en-US" sz="2400" b="1" dirty="0" smtClean="0">
                <a:solidFill>
                  <a:srgbClr val="34FF77"/>
                </a:solidFill>
              </a:rPr>
              <a:t>Shell</a:t>
            </a:r>
            <a:r>
              <a:rPr lang="en-US" sz="2400" b="1" dirty="0">
                <a:solidFill>
                  <a:srgbClr val="34FF77"/>
                </a:solidFill>
              </a:rPr>
              <a:t> </a:t>
            </a:r>
            <a:r>
              <a:rPr lang="en-US" sz="2400" b="1" dirty="0" smtClean="0"/>
              <a:t>- REPL </a:t>
            </a:r>
            <a:r>
              <a:rPr lang="en-US" sz="2400" b="1" dirty="0"/>
              <a:t>( </a:t>
            </a:r>
            <a:r>
              <a:rPr lang="en-US" sz="2400" b="1" dirty="0">
                <a:solidFill>
                  <a:srgbClr val="34FF77"/>
                </a:solidFill>
              </a:rPr>
              <a:t>R</a:t>
            </a:r>
            <a:r>
              <a:rPr lang="en-US" sz="2400" b="1" dirty="0"/>
              <a:t>ead </a:t>
            </a:r>
            <a:r>
              <a:rPr lang="en-US" sz="2400" b="1" dirty="0" smtClean="0">
                <a:solidFill>
                  <a:srgbClr val="34FF77"/>
                </a:solidFill>
              </a:rPr>
              <a:t>E</a:t>
            </a:r>
            <a:r>
              <a:rPr lang="en-US" sz="2400" b="1" dirty="0" smtClean="0"/>
              <a:t>valuate </a:t>
            </a:r>
            <a:r>
              <a:rPr lang="en-US" sz="2400" b="1" dirty="0">
                <a:solidFill>
                  <a:srgbClr val="34FF77"/>
                </a:solidFill>
              </a:rPr>
              <a:t>P</a:t>
            </a:r>
            <a:r>
              <a:rPr lang="en-US" sz="2400" b="1" dirty="0"/>
              <a:t>rint </a:t>
            </a:r>
            <a:r>
              <a:rPr lang="en-US" sz="2400" b="1" dirty="0">
                <a:solidFill>
                  <a:srgbClr val="34FF77"/>
                </a:solidFill>
              </a:rPr>
              <a:t>L</a:t>
            </a:r>
            <a:r>
              <a:rPr lang="en-US" sz="2400" b="1" dirty="0"/>
              <a:t>oop )</a:t>
            </a:r>
            <a:r>
              <a:rPr lang="en-US" sz="2400" dirty="0"/>
              <a:t> </a:t>
            </a:r>
            <a:r>
              <a:rPr lang="en-US" sz="2400" dirty="0" smtClean="0"/>
              <a:t>: </a:t>
            </a:r>
            <a:endParaRPr lang="en-US" sz="2400" b="1" dirty="0" smtClean="0"/>
          </a:p>
          <a:p>
            <a:pPr marL="696913" lvl="1" indent="-457200" eaLnBrk="1" hangingPunct="1">
              <a:buFont typeface="Wingdings" charset="2"/>
              <a:buChar char="Ø"/>
              <a:defRPr/>
            </a:pPr>
            <a:r>
              <a:rPr lang="en-US" sz="2400" b="1" dirty="0" smtClean="0"/>
              <a:t> </a:t>
            </a:r>
            <a:r>
              <a:rPr lang="en-US" sz="2400" b="1" dirty="0"/>
              <a:t>./bin/start-scala-</a:t>
            </a:r>
            <a:r>
              <a:rPr lang="en-US" sz="2400" b="1" dirty="0" smtClean="0"/>
              <a:t>shell.sh</a:t>
            </a:r>
          </a:p>
          <a:p>
            <a:pPr marL="696913" lvl="1" indent="-457200" eaLnBrk="1" hangingPunct="1">
              <a:buFont typeface="Wingdings" charset="2"/>
              <a:buChar char="Ø"/>
              <a:defRPr/>
            </a:pPr>
            <a:r>
              <a:rPr lang="en-US" sz="2400" b="1" dirty="0" smtClean="0">
                <a:solidFill>
                  <a:srgbClr val="34FF77"/>
                </a:solidFill>
              </a:rPr>
              <a:t>Interactive</a:t>
            </a:r>
            <a:r>
              <a:rPr lang="en-US" sz="2400" b="1" dirty="0" smtClean="0"/>
              <a:t> queries</a:t>
            </a:r>
          </a:p>
          <a:p>
            <a:pPr marL="696913" lvl="1" indent="-457200" eaLnBrk="1" hangingPunct="1">
              <a:buFont typeface="Wingdings" charset="2"/>
              <a:buChar char="Ø"/>
              <a:defRPr/>
            </a:pPr>
            <a:r>
              <a:rPr lang="en-US" sz="2400" b="1" dirty="0" smtClean="0"/>
              <a:t>Let’s </a:t>
            </a:r>
            <a:r>
              <a:rPr lang="en-US" sz="2400" b="1" dirty="0"/>
              <a:t>you </a:t>
            </a:r>
            <a:r>
              <a:rPr lang="en-US" sz="2400" b="1" dirty="0">
                <a:solidFill>
                  <a:srgbClr val="34FF77"/>
                </a:solidFill>
              </a:rPr>
              <a:t>explore data </a:t>
            </a:r>
            <a:r>
              <a:rPr lang="en-US" sz="2400" b="1" dirty="0" smtClean="0"/>
              <a:t>quickly</a:t>
            </a:r>
            <a:endParaRPr lang="en-US" sz="2400" b="1" dirty="0" smtClean="0">
              <a:solidFill>
                <a:srgbClr val="008000"/>
              </a:solidFill>
              <a:latin typeface="Arial" charset="0"/>
            </a:endParaRPr>
          </a:p>
          <a:p>
            <a:pPr marL="696913" lvl="1" indent="-457200" eaLnBrk="1" hangingPunct="1">
              <a:buFont typeface="Wingdings" charset="2"/>
              <a:buChar char="Ø"/>
              <a:defRPr/>
            </a:pPr>
            <a:r>
              <a:rPr lang="en-US" sz="2400" b="1" dirty="0" smtClean="0"/>
              <a:t>It </a:t>
            </a:r>
            <a:r>
              <a:rPr lang="en-US" sz="2400" b="1" dirty="0"/>
              <a:t>can be used in a </a:t>
            </a:r>
            <a:r>
              <a:rPr lang="en-US" sz="2400" b="1" dirty="0">
                <a:solidFill>
                  <a:srgbClr val="34FF77"/>
                </a:solidFill>
              </a:rPr>
              <a:t>local setup </a:t>
            </a:r>
            <a:r>
              <a:rPr lang="en-US" sz="2400" b="1" dirty="0"/>
              <a:t>as well as in a </a:t>
            </a:r>
            <a:r>
              <a:rPr lang="en-US" sz="2400" b="1" dirty="0">
                <a:solidFill>
                  <a:srgbClr val="34FF77"/>
                </a:solidFill>
              </a:rPr>
              <a:t>cluster setup</a:t>
            </a:r>
            <a:r>
              <a:rPr lang="en-US" sz="2400" b="1" dirty="0"/>
              <a:t>. </a:t>
            </a:r>
            <a:endParaRPr lang="en-US" sz="2400" b="1" dirty="0" smtClean="0"/>
          </a:p>
          <a:p>
            <a:pPr marL="696913" lvl="1" indent="-457200" eaLnBrk="1" hangingPunct="1">
              <a:buFont typeface="Wingdings" charset="2"/>
              <a:buChar char="Ø"/>
              <a:defRPr/>
            </a:pPr>
            <a:r>
              <a:rPr lang="en-US" sz="2400" b="1" dirty="0" smtClean="0"/>
              <a:t>The </a:t>
            </a:r>
            <a:r>
              <a:rPr lang="en-US" sz="2400" b="1" dirty="0"/>
              <a:t>Flink Shell comes with </a:t>
            </a:r>
            <a:r>
              <a:rPr lang="en-US" sz="2400" b="1" dirty="0">
                <a:solidFill>
                  <a:srgbClr val="34FF77"/>
                </a:solidFill>
              </a:rPr>
              <a:t>command history </a:t>
            </a:r>
            <a:r>
              <a:rPr lang="en-US" sz="2400" b="1" dirty="0"/>
              <a:t>and </a:t>
            </a:r>
            <a:r>
              <a:rPr lang="en-US" sz="2400" b="1" dirty="0" smtClean="0">
                <a:solidFill>
                  <a:srgbClr val="34FF77"/>
                </a:solidFill>
              </a:rPr>
              <a:t>auto completion</a:t>
            </a:r>
            <a:r>
              <a:rPr lang="en-US" sz="2400" b="1" dirty="0" smtClean="0"/>
              <a:t>.</a:t>
            </a:r>
          </a:p>
          <a:p>
            <a:pPr marL="696913" lvl="1" indent="-457200">
              <a:buFont typeface="Wingdings" charset="2"/>
              <a:buChar char="Ø"/>
              <a:defRPr/>
            </a:pPr>
            <a:r>
              <a:rPr lang="en-US" sz="2400" b="1" dirty="0">
                <a:solidFill>
                  <a:srgbClr val="34FF77"/>
                </a:solidFill>
              </a:rPr>
              <a:t>Complete Scala API </a:t>
            </a:r>
            <a:r>
              <a:rPr lang="en-US" sz="2400" b="1" dirty="0" smtClean="0"/>
              <a:t>available</a:t>
            </a:r>
          </a:p>
          <a:p>
            <a:pPr marL="696913" lvl="1" indent="-457200" eaLnBrk="1" hangingPunct="1">
              <a:buFont typeface="Wingdings" charset="2"/>
              <a:buChar char="Ø"/>
              <a:defRPr/>
            </a:pPr>
            <a:r>
              <a:rPr lang="en-US" sz="2400" b="1" dirty="0"/>
              <a:t>So far </a:t>
            </a:r>
            <a:r>
              <a:rPr lang="en-US" sz="2400" b="1" dirty="0">
                <a:solidFill>
                  <a:srgbClr val="34FF77"/>
                </a:solidFill>
              </a:rPr>
              <a:t>only batch mode </a:t>
            </a:r>
            <a:r>
              <a:rPr lang="en-US" sz="2400" b="1" dirty="0"/>
              <a:t>is supported</a:t>
            </a:r>
            <a:r>
              <a:rPr lang="en-US" sz="2400" b="1" dirty="0" smtClean="0"/>
              <a:t>. There is plan </a:t>
            </a:r>
            <a:r>
              <a:rPr lang="en-US" sz="2400" b="1" dirty="0" smtClean="0">
                <a:solidFill>
                  <a:srgbClr val="34FF77"/>
                </a:solidFill>
              </a:rPr>
              <a:t>to add streaming </a:t>
            </a:r>
            <a:r>
              <a:rPr lang="en-US" sz="2400" b="1" dirty="0" smtClean="0"/>
              <a:t>in the future: </a:t>
            </a:r>
            <a:endParaRPr lang="en-US" sz="2400" b="1" dirty="0"/>
          </a:p>
          <a:p>
            <a:pPr marL="239713" lvl="1" indent="0" eaLnBrk="1" hangingPunct="1">
              <a:buFontTx/>
              <a:buNone/>
              <a:defRPr/>
            </a:pPr>
            <a:r>
              <a:rPr lang="en-US" sz="1400" b="1" u="sng" dirty="0">
                <a:hlinkClick r:id="rId3"/>
              </a:rPr>
              <a:t>https://ci.apache.org/projects/flink/flink-docs-master/scala_shell.html</a:t>
            </a:r>
            <a:endParaRPr lang="en-US" sz="1400" dirty="0"/>
          </a:p>
          <a:p>
            <a:pPr marL="239713" lvl="1" indent="0" eaLnBrk="1" hangingPunct="1">
              <a:buFontTx/>
              <a:buNone/>
              <a:defRPr/>
            </a:pPr>
            <a:r>
              <a:rPr lang="en-US" sz="2800" b="1" dirty="0" smtClean="0"/>
              <a:t> </a:t>
            </a:r>
          </a:p>
          <a:p>
            <a:pPr marL="696913" lvl="1" indent="-457200" eaLnBrk="1" hangingPunct="1">
              <a:buFont typeface="Wingdings" charset="2"/>
              <a:buChar char="Ø"/>
              <a:defRPr/>
            </a:pPr>
            <a:endParaRPr lang="en-US" sz="2800" b="1" dirty="0"/>
          </a:p>
          <a:p>
            <a:pPr marL="239713" lvl="1" indent="0" eaLnBrk="1" hangingPunct="1">
              <a:buFontTx/>
              <a:buNone/>
              <a:defRPr/>
            </a:pPr>
            <a:endParaRPr lang="en-US" sz="2800" b="1" dirty="0">
              <a:solidFill>
                <a:srgbClr val="008000"/>
              </a:solidFill>
              <a:latin typeface="Arial" charset="0"/>
            </a:endParaRPr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45</a:t>
            </a:fld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719018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Arial" charset="0"/>
              </a:rPr>
              <a:t>9.5</a:t>
            </a:r>
            <a:r>
              <a:rPr lang="en-US" sz="3200" dirty="0">
                <a:latin typeface="Arial" charset="0"/>
              </a:rPr>
              <a:t>   </a:t>
            </a:r>
            <a:r>
              <a:rPr lang="en-US" sz="3200" dirty="0">
                <a:solidFill>
                  <a:srgbClr val="34FF77"/>
                </a:solidFill>
                <a:latin typeface="Arial" charset="0"/>
              </a:rPr>
              <a:t>Zeppelin</a:t>
            </a:r>
            <a:r>
              <a:rPr lang="en-US" sz="3200" dirty="0">
                <a:latin typeface="Arial" charset="0"/>
              </a:rPr>
              <a:t> Notebook</a:t>
            </a:r>
          </a:p>
        </p:txBody>
      </p:sp>
      <p:sp>
        <p:nvSpPr>
          <p:cNvPr id="188418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8001000" cy="54102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sz="2800" dirty="0">
                <a:solidFill>
                  <a:srgbClr val="34FF77"/>
                </a:solidFill>
                <a:latin typeface="Arial" charset="0"/>
              </a:rPr>
              <a:t>Web-based </a:t>
            </a:r>
            <a:r>
              <a:rPr lang="en-US" sz="2800" dirty="0">
                <a:latin typeface="Arial" charset="0"/>
              </a:rPr>
              <a:t>interactive computation environment </a:t>
            </a:r>
            <a:endParaRPr lang="en-US" sz="2800" dirty="0" smtClean="0">
              <a:latin typeface="Arial" charset="0"/>
            </a:endParaRPr>
          </a:p>
          <a:p>
            <a:pPr>
              <a:buFont typeface="Wingdings" charset="0"/>
              <a:buChar char="Ø"/>
              <a:defRPr/>
            </a:pPr>
            <a:r>
              <a:rPr lang="en-US" sz="2800" dirty="0">
                <a:solidFill>
                  <a:srgbClr val="34FF77"/>
                </a:solidFill>
              </a:rPr>
              <a:t>C</a:t>
            </a:r>
            <a:r>
              <a:rPr lang="en-US" sz="2800" dirty="0" smtClean="0">
                <a:solidFill>
                  <a:srgbClr val="34FF77"/>
                </a:solidFill>
              </a:rPr>
              <a:t>ollaborative</a:t>
            </a:r>
            <a:r>
              <a:rPr lang="en-US" sz="2800" dirty="0" smtClean="0"/>
              <a:t> </a:t>
            </a:r>
            <a:r>
              <a:rPr lang="en-US" sz="2800" dirty="0"/>
              <a:t>data analytics and </a:t>
            </a:r>
            <a:r>
              <a:rPr lang="en-US" sz="2800" dirty="0">
                <a:solidFill>
                  <a:srgbClr val="34FF77"/>
                </a:solidFill>
              </a:rPr>
              <a:t>visualization</a:t>
            </a:r>
            <a:r>
              <a:rPr lang="en-US" sz="2800" dirty="0"/>
              <a:t> </a:t>
            </a:r>
            <a:r>
              <a:rPr lang="en-US" sz="2800" dirty="0" smtClean="0"/>
              <a:t>tool</a:t>
            </a:r>
            <a:endParaRPr lang="en-US" sz="2800" dirty="0">
              <a:latin typeface="Arial" charset="0"/>
            </a:endParaRPr>
          </a:p>
          <a:p>
            <a:pPr>
              <a:buFont typeface="Wingdings" charset="0"/>
              <a:buChar char="Ø"/>
              <a:defRPr/>
            </a:pPr>
            <a:r>
              <a:rPr lang="en-US" sz="2800" dirty="0">
                <a:solidFill>
                  <a:srgbClr val="34FF77"/>
                </a:solidFill>
                <a:latin typeface="Arial" charset="0"/>
              </a:rPr>
              <a:t>Combines</a:t>
            </a:r>
            <a:r>
              <a:rPr lang="en-US" sz="2800" dirty="0">
                <a:latin typeface="Arial" charset="0"/>
              </a:rPr>
              <a:t> rich </a:t>
            </a:r>
            <a:r>
              <a:rPr lang="en-US" sz="2800" dirty="0">
                <a:solidFill>
                  <a:srgbClr val="34FF77"/>
                </a:solidFill>
                <a:latin typeface="Arial" charset="0"/>
              </a:rPr>
              <a:t>text</a:t>
            </a:r>
            <a:r>
              <a:rPr lang="en-US" sz="2800" dirty="0">
                <a:latin typeface="Arial" charset="0"/>
              </a:rPr>
              <a:t>, execution </a:t>
            </a:r>
            <a:r>
              <a:rPr lang="en-US" sz="2800" dirty="0">
                <a:solidFill>
                  <a:srgbClr val="34FF77"/>
                </a:solidFill>
                <a:latin typeface="Arial" charset="0"/>
              </a:rPr>
              <a:t>code</a:t>
            </a:r>
            <a:r>
              <a:rPr lang="en-US" sz="2800" dirty="0">
                <a:latin typeface="Arial" charset="0"/>
              </a:rPr>
              <a:t>, </a:t>
            </a:r>
            <a:r>
              <a:rPr lang="en-US" sz="2800" dirty="0">
                <a:solidFill>
                  <a:srgbClr val="34FF77"/>
                </a:solidFill>
                <a:latin typeface="Arial" charset="0"/>
              </a:rPr>
              <a:t>plots </a:t>
            </a:r>
            <a:r>
              <a:rPr lang="en-US" sz="2800" dirty="0">
                <a:latin typeface="Arial" charset="0"/>
              </a:rPr>
              <a:t>and </a:t>
            </a:r>
            <a:r>
              <a:rPr lang="en-US" sz="2800" dirty="0">
                <a:solidFill>
                  <a:srgbClr val="34FF77"/>
                </a:solidFill>
                <a:latin typeface="Arial" charset="0"/>
              </a:rPr>
              <a:t>rich media </a:t>
            </a:r>
            <a:endParaRPr lang="en-US" sz="2800" dirty="0" smtClean="0">
              <a:solidFill>
                <a:srgbClr val="34FF77"/>
              </a:solidFill>
              <a:latin typeface="Arial" charset="0"/>
            </a:endParaRPr>
          </a:p>
          <a:p>
            <a:pPr>
              <a:buFont typeface="Wingdings" charset="0"/>
              <a:buChar char="Ø"/>
              <a:defRPr/>
            </a:pPr>
            <a:r>
              <a:rPr lang="en-US" sz="2800" dirty="0" smtClean="0">
                <a:solidFill>
                  <a:srgbClr val="34FF77"/>
                </a:solidFill>
                <a:latin typeface="Arial" charset="0"/>
              </a:rPr>
              <a:t>Exploratory data science</a:t>
            </a:r>
          </a:p>
          <a:p>
            <a:pPr>
              <a:buFont typeface="Wingdings" charset="0"/>
              <a:buChar char="Ø"/>
              <a:defRPr/>
            </a:pPr>
            <a:r>
              <a:rPr lang="en-US" sz="2800" dirty="0" smtClean="0">
                <a:solidFill>
                  <a:srgbClr val="34FF77"/>
                </a:solidFill>
                <a:latin typeface="Arial" charset="0"/>
              </a:rPr>
              <a:t>Saving and replaying </a:t>
            </a:r>
            <a:r>
              <a:rPr lang="en-US" sz="2800" dirty="0" smtClean="0">
                <a:latin typeface="Arial" charset="0"/>
              </a:rPr>
              <a:t>of written code</a:t>
            </a:r>
            <a:endParaRPr lang="en-US" sz="2800" dirty="0">
              <a:latin typeface="Arial" charset="0"/>
            </a:endParaRPr>
          </a:p>
          <a:p>
            <a:pPr>
              <a:buFont typeface="Wingdings" charset="0"/>
              <a:buChar char="Ø"/>
              <a:defRPr/>
            </a:pPr>
            <a:r>
              <a:rPr lang="en-US" sz="2800" dirty="0">
                <a:solidFill>
                  <a:srgbClr val="34FF77"/>
                </a:solidFill>
                <a:latin typeface="Arial" charset="0"/>
              </a:rPr>
              <a:t>Storytelling </a:t>
            </a:r>
            <a:endParaRPr lang="en-US" sz="2800" dirty="0" smtClean="0">
              <a:solidFill>
                <a:srgbClr val="34FF77"/>
              </a:solidFill>
              <a:latin typeface="Arial" charset="0"/>
            </a:endParaRPr>
          </a:p>
          <a:p>
            <a:pPr>
              <a:buFont typeface="Wingdings" charset="0"/>
              <a:buChar char="Ø"/>
              <a:defRPr/>
            </a:pPr>
            <a:endParaRPr lang="en-US" sz="2800" dirty="0">
              <a:solidFill>
                <a:srgbClr val="34FF77"/>
              </a:solidFill>
              <a:latin typeface="Arial" charset="0"/>
            </a:endParaRPr>
          </a:p>
          <a:p>
            <a:pPr>
              <a:defRPr/>
            </a:pPr>
            <a:endParaRPr lang="en-US" dirty="0">
              <a:latin typeface="Arial" charset="0"/>
            </a:endParaRPr>
          </a:p>
          <a:p>
            <a:pPr marL="0" indent="0">
              <a:buFontTx/>
              <a:buNone/>
              <a:defRPr/>
            </a:pPr>
            <a:endParaRPr lang="en-US" dirty="0">
              <a:latin typeface="Arial" charset="0"/>
            </a:endParaRPr>
          </a:p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46</a:t>
            </a:fld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4000516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34400" cy="1066800"/>
          </a:xfrm>
        </p:spPr>
        <p:txBody>
          <a:bodyPr/>
          <a:lstStyle/>
          <a:p>
            <a:r>
              <a:rPr lang="en-US" sz="3200" dirty="0" smtClean="0"/>
              <a:t>10. How </a:t>
            </a:r>
            <a:r>
              <a:rPr lang="en-US" sz="3200" dirty="0"/>
              <a:t>Apache Flink integrates with Hadoop and other open source tools?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305800" cy="5562600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sz="2400" dirty="0" smtClean="0"/>
              <a:t> Flink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integrates well </a:t>
            </a:r>
            <a:r>
              <a:rPr lang="en-US" sz="2400" dirty="0"/>
              <a:t>with other open source tools for data input and output as well as deployment. </a:t>
            </a:r>
            <a:endParaRPr lang="en-US" sz="2400" dirty="0" smtClean="0"/>
          </a:p>
          <a:p>
            <a:pPr>
              <a:buFont typeface="Wingdings" charset="2"/>
              <a:buChar char="Ø"/>
            </a:pPr>
            <a:r>
              <a:rPr lang="en-US" sz="2400" dirty="0" smtClean="0">
                <a:solidFill>
                  <a:srgbClr val="34FF77"/>
                </a:solidFill>
              </a:rPr>
              <a:t> Hadoop</a:t>
            </a:r>
            <a:r>
              <a:rPr lang="en-US" sz="2400" dirty="0" smtClean="0"/>
              <a:t> integration </a:t>
            </a:r>
            <a:r>
              <a:rPr lang="en-US" sz="2400" dirty="0">
                <a:solidFill>
                  <a:srgbClr val="34FF77"/>
                </a:solidFill>
              </a:rPr>
              <a:t>o</a:t>
            </a:r>
            <a:r>
              <a:rPr lang="en-US" sz="2400" dirty="0" smtClean="0">
                <a:solidFill>
                  <a:srgbClr val="34FF77"/>
                </a:solidFill>
              </a:rPr>
              <a:t>ut </a:t>
            </a:r>
            <a:r>
              <a:rPr lang="en-US" sz="2400" dirty="0">
                <a:solidFill>
                  <a:srgbClr val="34FF77"/>
                </a:solidFill>
              </a:rPr>
              <a:t>of the </a:t>
            </a:r>
            <a:r>
              <a:rPr lang="en-US" sz="2400" dirty="0" smtClean="0">
                <a:solidFill>
                  <a:srgbClr val="34FF77"/>
                </a:solidFill>
              </a:rPr>
              <a:t>box: </a:t>
            </a:r>
            <a:endParaRPr lang="en-US" sz="2400" dirty="0">
              <a:solidFill>
                <a:srgbClr val="34FF77"/>
              </a:solidFill>
            </a:endParaRPr>
          </a:p>
          <a:p>
            <a:pPr lvl="1">
              <a:buFont typeface="Arial"/>
              <a:buChar char="•"/>
            </a:pPr>
            <a:r>
              <a:rPr lang="en-US" sz="2400" b="1" dirty="0" smtClean="0">
                <a:solidFill>
                  <a:srgbClr val="34FF77"/>
                </a:solidFill>
              </a:rPr>
              <a:t>HDFS  </a:t>
            </a:r>
            <a:r>
              <a:rPr lang="en-US" sz="2400" b="1" dirty="0" smtClean="0"/>
              <a:t>to</a:t>
            </a:r>
            <a:r>
              <a:rPr lang="en-US" sz="2400" b="1" dirty="0" smtClean="0">
                <a:solidFill>
                  <a:srgbClr val="34FF77"/>
                </a:solidFill>
              </a:rPr>
              <a:t> read </a:t>
            </a:r>
            <a:r>
              <a:rPr lang="en-US" sz="2400" b="1" dirty="0" smtClean="0">
                <a:solidFill>
                  <a:srgbClr val="FFFFFF"/>
                </a:solidFill>
              </a:rPr>
              <a:t>and </a:t>
            </a:r>
            <a:r>
              <a:rPr lang="en-US" sz="2400" b="1" dirty="0" smtClean="0">
                <a:solidFill>
                  <a:srgbClr val="34FF77"/>
                </a:solidFill>
              </a:rPr>
              <a:t>write. </a:t>
            </a:r>
            <a:r>
              <a:rPr lang="en-US" sz="2400" b="1" dirty="0" smtClean="0"/>
              <a:t>Secure </a:t>
            </a:r>
            <a:r>
              <a:rPr lang="en-US" sz="2400" b="1" dirty="0"/>
              <a:t>HDFS </a:t>
            </a:r>
            <a:r>
              <a:rPr lang="en-US" sz="2400" b="1" dirty="0" smtClean="0"/>
              <a:t>support</a:t>
            </a:r>
            <a:endParaRPr lang="en-US" sz="2400" b="1" dirty="0">
              <a:solidFill>
                <a:srgbClr val="34FF77"/>
              </a:solidFill>
            </a:endParaRPr>
          </a:p>
          <a:p>
            <a:pPr lvl="1">
              <a:buFont typeface="Arial"/>
              <a:buChar char="•"/>
            </a:pPr>
            <a:r>
              <a:rPr lang="en-US" sz="2400" b="1" dirty="0" smtClean="0">
                <a:solidFill>
                  <a:srgbClr val="34FF77"/>
                </a:solidFill>
              </a:rPr>
              <a:t>Deploy </a:t>
            </a:r>
            <a:r>
              <a:rPr lang="en-US" sz="2400" b="1" dirty="0" smtClean="0"/>
              <a:t>inside of Hadoop </a:t>
            </a:r>
            <a:r>
              <a:rPr 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via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34FF77"/>
                </a:solidFill>
              </a:rPr>
              <a:t>YARN</a:t>
            </a:r>
            <a:endParaRPr lang="en-US" sz="2400" b="1" dirty="0" smtClean="0"/>
          </a:p>
          <a:p>
            <a:pPr lvl="1">
              <a:buFont typeface="Arial"/>
              <a:buChar char="•"/>
            </a:pPr>
            <a:r>
              <a:rPr lang="en-US" sz="2400" b="1" dirty="0" smtClean="0"/>
              <a:t>Reuse </a:t>
            </a:r>
            <a:r>
              <a:rPr lang="en-US" sz="2400" b="1" dirty="0">
                <a:solidFill>
                  <a:srgbClr val="34FF77"/>
                </a:solidFill>
              </a:rPr>
              <a:t>data types </a:t>
            </a:r>
            <a:r>
              <a:rPr lang="en-US" sz="2400" b="1" dirty="0" smtClean="0"/>
              <a:t>(that implement Writables interface)</a:t>
            </a:r>
            <a:endParaRPr lang="en-US" sz="2400" b="1" dirty="0"/>
          </a:p>
          <a:p>
            <a:pPr>
              <a:buFont typeface="Wingdings" charset="2"/>
              <a:buChar char="Ø"/>
            </a:pPr>
            <a:r>
              <a:rPr lang="en-US" sz="2400" dirty="0" smtClean="0">
                <a:solidFill>
                  <a:srgbClr val="34FF77"/>
                </a:solidFill>
              </a:rPr>
              <a:t> YARN Setup </a:t>
            </a:r>
            <a:r>
              <a:rPr lang="en-US" sz="1600" dirty="0" smtClean="0">
                <a:hlinkClick r:id="rId2"/>
              </a:rPr>
              <a:t>http</a:t>
            </a:r>
            <a:r>
              <a:rPr lang="en-US" sz="1600" dirty="0">
                <a:hlinkClick r:id="rId2"/>
              </a:rPr>
              <a:t>://ci.apache.org/projects/flink/flink-docs-master/setup/</a:t>
            </a:r>
            <a:r>
              <a:rPr lang="en-US" sz="1600" dirty="0" smtClean="0">
                <a:hlinkClick r:id="rId2"/>
              </a:rPr>
              <a:t>yarn_setup.html</a:t>
            </a:r>
            <a:endParaRPr lang="en-US" sz="1600" dirty="0" smtClean="0"/>
          </a:p>
          <a:p>
            <a:pPr>
              <a:buFont typeface="Wingdings" charset="2"/>
              <a:buChar char="Ø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34FF77"/>
                </a:solidFill>
              </a:rPr>
              <a:t>YARN Configuration</a:t>
            </a:r>
          </a:p>
          <a:p>
            <a:pPr marL="0" indent="0">
              <a:buNone/>
            </a:pPr>
            <a:r>
              <a:rPr lang="en-US" sz="1600" dirty="0">
                <a:hlinkClick r:id="rId3"/>
              </a:rPr>
              <a:t>http://ci.apache.org/projects/flink/flink-docs</a:t>
            </a:r>
            <a:r>
              <a:rPr lang="en-US" sz="1600" dirty="0" smtClean="0">
                <a:hlinkClick r:id="rId3"/>
              </a:rPr>
              <a:t>-master/</a:t>
            </a:r>
            <a:r>
              <a:rPr lang="en-US" sz="1600" dirty="0">
                <a:hlinkClick r:id="rId3"/>
              </a:rPr>
              <a:t>setup/config.html#</a:t>
            </a:r>
            <a:r>
              <a:rPr lang="en-US" sz="1600" dirty="0" smtClean="0">
                <a:hlinkClick r:id="rId3"/>
              </a:rPr>
              <a:t>yarn</a:t>
            </a:r>
            <a:endParaRPr lang="en-US" sz="1600" dirty="0" smtClean="0"/>
          </a:p>
          <a:p>
            <a:pPr>
              <a:buFont typeface="Wingdings" charset="2"/>
              <a:buChar char="Ø"/>
            </a:pPr>
            <a:endParaRPr lang="en-US" sz="1600" dirty="0" smtClean="0"/>
          </a:p>
          <a:p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47</a:t>
            </a:fld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710647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34400" cy="1066800"/>
          </a:xfrm>
        </p:spPr>
        <p:txBody>
          <a:bodyPr/>
          <a:lstStyle/>
          <a:p>
            <a:r>
              <a:rPr lang="en-US" sz="3200" dirty="0" smtClean="0"/>
              <a:t>10. How </a:t>
            </a:r>
            <a:r>
              <a:rPr lang="en-US" sz="3200" dirty="0"/>
              <a:t>Apache Flink integrates with Hadoop and other open source tools?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305800" cy="5410200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sz="2400" dirty="0" smtClean="0">
                <a:solidFill>
                  <a:srgbClr val="34FF77"/>
                </a:solidFill>
              </a:rPr>
              <a:t>Hadoop </a:t>
            </a:r>
            <a:r>
              <a:rPr lang="en-US" sz="2400" dirty="0">
                <a:solidFill>
                  <a:srgbClr val="34FF77"/>
                </a:solidFill>
              </a:rPr>
              <a:t>Compatibility </a:t>
            </a:r>
            <a:r>
              <a:rPr lang="en-US" sz="2400" dirty="0"/>
              <a:t>in </a:t>
            </a:r>
            <a:r>
              <a:rPr lang="en-US" sz="2400" dirty="0" smtClean="0"/>
              <a:t>Flink by </a:t>
            </a:r>
            <a:r>
              <a:rPr lang="en-US" sz="2400" dirty="0"/>
              <a:t>Fabian </a:t>
            </a:r>
            <a:r>
              <a:rPr lang="en-US" sz="2400" dirty="0" smtClean="0"/>
              <a:t>Hüske - </a:t>
            </a:r>
            <a:r>
              <a:rPr lang="en-US" sz="2000" dirty="0" smtClean="0"/>
              <a:t>November 18</a:t>
            </a:r>
            <a:r>
              <a:rPr lang="en-US" sz="2000" dirty="0"/>
              <a:t>, 2014 </a:t>
            </a:r>
            <a:r>
              <a:rPr lang="en-US" sz="1600" dirty="0">
                <a:hlinkClick r:id="rId3"/>
              </a:rPr>
              <a:t>http://flink.apache.org/news/2014/11/18/hadoop-</a:t>
            </a:r>
            <a:r>
              <a:rPr lang="en-US" sz="1600" dirty="0" smtClean="0">
                <a:hlinkClick r:id="rId3"/>
              </a:rPr>
              <a:t>compatibility.html</a:t>
            </a:r>
            <a:endParaRPr lang="en-US" sz="1600" dirty="0" smtClean="0"/>
          </a:p>
          <a:p>
            <a:pPr>
              <a:buFont typeface="Wingdings" charset="2"/>
              <a:buChar char="Ø"/>
            </a:pPr>
            <a:r>
              <a:rPr lang="en-US" sz="2400" dirty="0">
                <a:solidFill>
                  <a:srgbClr val="34FF77"/>
                </a:solidFill>
              </a:rPr>
              <a:t>Hadoop</a:t>
            </a:r>
            <a:r>
              <a:rPr lang="en-US" sz="2400" dirty="0"/>
              <a:t> integration with a </a:t>
            </a:r>
            <a:r>
              <a:rPr lang="en-US" sz="2400" dirty="0">
                <a:solidFill>
                  <a:srgbClr val="34FF77"/>
                </a:solidFill>
              </a:rPr>
              <a:t>thin wrapper (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Hadoop </a:t>
            </a:r>
            <a:r>
              <a:rPr lang="en-US" sz="2400" dirty="0">
                <a:solidFill>
                  <a:srgbClr val="34FF77"/>
                </a:solidFill>
              </a:rPr>
              <a:t>Compatibility </a:t>
            </a:r>
            <a:r>
              <a:rPr lang="en-US" sz="2400" dirty="0">
                <a:solidFill>
                  <a:srgbClr val="FFFFFF"/>
                </a:solidFill>
              </a:rPr>
              <a:t>layer</a:t>
            </a:r>
            <a:r>
              <a:rPr lang="en-US" sz="2400" dirty="0"/>
              <a:t>)</a:t>
            </a:r>
            <a:r>
              <a:rPr lang="en-US" sz="2400" dirty="0">
                <a:solidFill>
                  <a:srgbClr val="34FF77"/>
                </a:solidFill>
              </a:rPr>
              <a:t> to run legacy Hadoop MapReduce jobs, </a:t>
            </a:r>
            <a:r>
              <a:rPr lang="en-US" sz="2400" dirty="0"/>
              <a:t>reuse Hadoop </a:t>
            </a:r>
            <a:r>
              <a:rPr lang="en-US" sz="2400" dirty="0">
                <a:solidFill>
                  <a:srgbClr val="34FF77"/>
                </a:solidFill>
              </a:rPr>
              <a:t>input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34FF77"/>
                </a:solidFill>
              </a:rPr>
              <a:t>output formats </a:t>
            </a:r>
            <a:r>
              <a:rPr lang="en-US" sz="2400" dirty="0">
                <a:solidFill>
                  <a:srgbClr val="FFFFFF"/>
                </a:solidFill>
              </a:rPr>
              <a:t>and </a:t>
            </a:r>
            <a:r>
              <a:rPr lang="en-US" sz="2400" dirty="0">
                <a:solidFill>
                  <a:srgbClr val="34FF77"/>
                </a:solidFill>
              </a:rPr>
              <a:t>reuse functions </a:t>
            </a:r>
            <a:r>
              <a:rPr lang="en-US" sz="2400" dirty="0"/>
              <a:t>like Map and Reduce. </a:t>
            </a:r>
            <a:r>
              <a:rPr lang="en-US" sz="1600" dirty="0">
                <a:hlinkClick r:id="rId4"/>
              </a:rPr>
              <a:t>https://ci.apache.org/projects/flink/flink-docs-master/apis/</a:t>
            </a:r>
            <a:r>
              <a:rPr lang="en-US" sz="1600" dirty="0" smtClean="0">
                <a:hlinkClick r:id="rId4"/>
              </a:rPr>
              <a:t>hadoop_compatibility.html</a:t>
            </a:r>
            <a:endParaRPr lang="en-US" sz="1600" dirty="0" smtClean="0"/>
          </a:p>
          <a:p>
            <a:pPr marL="228600" lvl="1">
              <a:buFont typeface="Wingdings" charset="2"/>
              <a:buChar char="Ø"/>
            </a:pPr>
            <a:r>
              <a:rPr lang="en-US" sz="2200" b="1" dirty="0"/>
              <a:t>Flink is compatible with </a:t>
            </a:r>
            <a:r>
              <a:rPr lang="en-US" sz="2200" b="1" dirty="0">
                <a:solidFill>
                  <a:srgbClr val="34FF77"/>
                </a:solidFill>
              </a:rPr>
              <a:t>Apache Storm </a:t>
            </a:r>
            <a:r>
              <a:rPr lang="en-US" sz="2200" b="1" dirty="0"/>
              <a:t>interfaces and therefore allows reusing code that was implemented for Storm</a:t>
            </a:r>
            <a:r>
              <a:rPr lang="en-US" sz="2200" dirty="0" smtClean="0"/>
              <a:t>.</a:t>
            </a:r>
          </a:p>
          <a:p>
            <a:pPr marL="0" lvl="1" indent="0">
              <a:buNone/>
            </a:pPr>
            <a:r>
              <a:rPr lang="en-US" b="1" dirty="0" smtClean="0">
                <a:solidFill>
                  <a:srgbClr val="34FF77"/>
                </a:solidFill>
                <a:hlinkClick r:id="rId5"/>
              </a:rPr>
              <a:t>https</a:t>
            </a:r>
            <a:r>
              <a:rPr lang="en-US" b="1" dirty="0">
                <a:solidFill>
                  <a:srgbClr val="34FF77"/>
                </a:solidFill>
                <a:hlinkClick r:id="rId5"/>
              </a:rPr>
              <a:t>://ci.apache.org/projects/flink/flink-docs-master/apis/storm_compatibility.html</a:t>
            </a:r>
            <a:endParaRPr lang="en-US" b="1" dirty="0">
              <a:solidFill>
                <a:srgbClr val="34FF77"/>
              </a:solidFill>
            </a:endParaRPr>
          </a:p>
          <a:p>
            <a:pPr>
              <a:buFont typeface="Wingdings" charset="2"/>
              <a:buChar char="Ø"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>
              <a:buFont typeface="Wingdings" charset="2"/>
              <a:buChar char="Ø"/>
            </a:pPr>
            <a:endParaRPr lang="en-US" sz="1600" dirty="0" smtClean="0"/>
          </a:p>
          <a:p>
            <a:pPr>
              <a:buFont typeface="Wingdings" charset="2"/>
              <a:buChar char="Ø"/>
            </a:pPr>
            <a:endParaRPr lang="en-US" sz="2400" b="1" dirty="0"/>
          </a:p>
          <a:p>
            <a:endParaRPr lang="en-US" sz="2400" dirty="0" smtClean="0"/>
          </a:p>
          <a:p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hadoop-on-flink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3733800"/>
            <a:ext cx="2249424" cy="1066800"/>
          </a:xfrm>
          <a:prstGeom prst="rect">
            <a:avLst/>
          </a:prstGeom>
        </p:spPr>
      </p:pic>
      <p:sp>
        <p:nvSpPr>
          <p:cNvPr id="5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48</a:t>
            </a:fld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399485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34400" cy="1066800"/>
          </a:xfrm>
        </p:spPr>
        <p:txBody>
          <a:bodyPr/>
          <a:lstStyle/>
          <a:p>
            <a:r>
              <a:rPr lang="en-US" sz="3200" dirty="0" smtClean="0"/>
              <a:t>10. </a:t>
            </a:r>
            <a:r>
              <a:rPr lang="en-US" sz="3200" dirty="0"/>
              <a:t>How Apache Flink integrates with Hadoop and other open source tools?</a:t>
            </a:r>
            <a:endParaRPr lang="en-US" sz="32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5629245"/>
              </p:ext>
            </p:extLst>
          </p:nvPr>
        </p:nvGraphicFramePr>
        <p:xfrm>
          <a:off x="457200" y="1295400"/>
          <a:ext cx="8157865" cy="4879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084"/>
                <a:gridCol w="6443781"/>
              </a:tblGrid>
              <a:tr h="5830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Service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Open</a:t>
                      </a:r>
                      <a:r>
                        <a:rPr lang="en-US" sz="2400" baseline="0" dirty="0" smtClean="0"/>
                        <a:t> Source </a:t>
                      </a:r>
                      <a:r>
                        <a:rPr lang="en-US" sz="2400" dirty="0" smtClean="0"/>
                        <a:t>Tool</a:t>
                      </a:r>
                      <a:endParaRPr lang="en-US" sz="2400" dirty="0"/>
                    </a:p>
                  </a:txBody>
                  <a:tcPr/>
                </a:tc>
              </a:tr>
              <a:tr h="1039153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0000"/>
                          </a:solidFill>
                        </a:rPr>
                        <a:t>Storage/Serving Layer</a:t>
                      </a:r>
                      <a:endParaRPr lang="en-US" sz="1800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061944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0000"/>
                          </a:solidFill>
                        </a:rPr>
                        <a:t>Data</a:t>
                      </a:r>
                      <a:r>
                        <a:rPr lang="en-US" sz="1800" b="1" baseline="0" dirty="0" smtClean="0">
                          <a:solidFill>
                            <a:srgbClr val="000000"/>
                          </a:solidFill>
                        </a:rPr>
                        <a:t> Formats</a:t>
                      </a:r>
                      <a:endParaRPr lang="en-US" sz="1800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166139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0000"/>
                          </a:solidFill>
                        </a:rPr>
                        <a:t>Data Ingestion Services</a:t>
                      </a:r>
                      <a:endParaRPr lang="en-US" sz="1800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029328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0000"/>
                          </a:solidFill>
                        </a:rPr>
                        <a:t>Resource Management</a:t>
                      </a:r>
                      <a:endParaRPr lang="en-US" sz="1800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hdf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905000"/>
            <a:ext cx="1295400" cy="990600"/>
          </a:xfrm>
          <a:prstGeom prst="rect">
            <a:avLst/>
          </a:prstGeom>
        </p:spPr>
      </p:pic>
      <p:pic>
        <p:nvPicPr>
          <p:cNvPr id="7" name="Picture 6" descr="hbase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905000"/>
            <a:ext cx="1066800" cy="990600"/>
          </a:xfrm>
          <a:prstGeom prst="rect">
            <a:avLst/>
          </a:prstGeom>
        </p:spPr>
      </p:pic>
      <p:pic>
        <p:nvPicPr>
          <p:cNvPr id="9" name="Picture 8" descr="mongodb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905000"/>
            <a:ext cx="1295399" cy="990600"/>
          </a:xfrm>
          <a:prstGeom prst="rect">
            <a:avLst/>
          </a:prstGeom>
        </p:spPr>
      </p:pic>
      <p:pic>
        <p:nvPicPr>
          <p:cNvPr id="10" name="Picture 9" descr="jso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895600"/>
            <a:ext cx="2133600" cy="1142999"/>
          </a:xfrm>
          <a:prstGeom prst="rect">
            <a:avLst/>
          </a:prstGeom>
        </p:spPr>
      </p:pic>
      <p:pic>
        <p:nvPicPr>
          <p:cNvPr id="12" name="Picture 11" descr="avro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895600"/>
            <a:ext cx="2209800" cy="1066800"/>
          </a:xfrm>
          <a:prstGeom prst="rect">
            <a:avLst/>
          </a:prstGeom>
        </p:spPr>
      </p:pic>
      <p:pic>
        <p:nvPicPr>
          <p:cNvPr id="13" name="Picture 12" descr="kafka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962400"/>
            <a:ext cx="1447800" cy="1142999"/>
          </a:xfrm>
          <a:prstGeom prst="rect">
            <a:avLst/>
          </a:prstGeom>
        </p:spPr>
      </p:pic>
      <p:pic>
        <p:nvPicPr>
          <p:cNvPr id="14" name="Picture 13" descr="flume.jpe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962400"/>
            <a:ext cx="1828800" cy="1219200"/>
          </a:xfrm>
          <a:prstGeom prst="rect">
            <a:avLst/>
          </a:prstGeom>
        </p:spPr>
      </p:pic>
      <p:pic>
        <p:nvPicPr>
          <p:cNvPr id="15" name="Picture 14" descr="Hadoop_yarn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5105400"/>
            <a:ext cx="2835478" cy="1066800"/>
          </a:xfrm>
          <a:prstGeom prst="rect">
            <a:avLst/>
          </a:prstGeom>
        </p:spPr>
      </p:pic>
      <p:pic>
        <p:nvPicPr>
          <p:cNvPr id="3" name="Picture 2" descr="rabbitmq_logo_strap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3962400"/>
            <a:ext cx="1828800" cy="1143000"/>
          </a:xfrm>
          <a:prstGeom prst="rect">
            <a:avLst/>
          </a:prstGeom>
        </p:spPr>
      </p:pic>
      <p:pic>
        <p:nvPicPr>
          <p:cNvPr id="4" name="Picture 3" descr="redis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1905000"/>
            <a:ext cx="1447800" cy="990600"/>
          </a:xfrm>
          <a:prstGeom prst="rect">
            <a:avLst/>
          </a:prstGeom>
        </p:spPr>
      </p:pic>
      <p:pic>
        <p:nvPicPr>
          <p:cNvPr id="8" name="Picture 7" descr="parquet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895600"/>
            <a:ext cx="1981200" cy="1066800"/>
          </a:xfrm>
          <a:prstGeom prst="rect">
            <a:avLst/>
          </a:prstGeom>
        </p:spPr>
      </p:pic>
      <p:sp>
        <p:nvSpPr>
          <p:cNvPr id="16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49</a:t>
            </a:fld>
            <a:endParaRPr lang="de-DE" b="1" dirty="0"/>
          </a:p>
        </p:txBody>
      </p:sp>
      <p:pic>
        <p:nvPicPr>
          <p:cNvPr id="11" name="Picture 10" descr="ZeroMQ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3962400"/>
            <a:ext cx="1295400" cy="1219200"/>
          </a:xfrm>
          <a:prstGeom prst="rect">
            <a:avLst/>
          </a:prstGeom>
        </p:spPr>
      </p:pic>
      <p:pic>
        <p:nvPicPr>
          <p:cNvPr id="17" name="Picture 16" descr="tachyon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905000"/>
            <a:ext cx="12192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406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34400" cy="1066800"/>
          </a:xfrm>
        </p:spPr>
        <p:txBody>
          <a:bodyPr/>
          <a:lstStyle/>
          <a:p>
            <a:pPr marL="571500" indent="-571500"/>
            <a:r>
              <a:rPr lang="en-US" sz="3200" dirty="0" smtClean="0"/>
              <a:t>III. </a:t>
            </a:r>
            <a:r>
              <a:rPr lang="en-US" sz="3200" dirty="0"/>
              <a:t>If you </a:t>
            </a:r>
            <a:r>
              <a:rPr lang="en-US" sz="3200" dirty="0">
                <a:solidFill>
                  <a:srgbClr val="34FF77"/>
                </a:solidFill>
              </a:rPr>
              <a:t>like</a:t>
            </a:r>
            <a:r>
              <a:rPr lang="en-US" sz="3200" dirty="0"/>
              <a:t> Apache Flink, </a:t>
            </a:r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what can you do </a:t>
            </a:r>
            <a:r>
              <a:rPr lang="en-US" sz="3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next?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153400" cy="5257800"/>
          </a:xfrm>
        </p:spPr>
        <p:txBody>
          <a:bodyPr/>
          <a:lstStyle/>
          <a:p>
            <a:pPr marL="571500" indent="-571500">
              <a:buFont typeface="+mj-lt"/>
              <a:buAutoNum type="arabicPeriod"/>
            </a:pPr>
            <a:r>
              <a:rPr lang="en-US" sz="2800" dirty="0" smtClean="0">
                <a:solidFill>
                  <a:srgbClr val="34FF77"/>
                </a:solidFill>
              </a:rPr>
              <a:t>Who</a:t>
            </a:r>
            <a:r>
              <a:rPr lang="en-US" sz="2800" dirty="0" smtClean="0"/>
              <a:t> </a:t>
            </a:r>
            <a:r>
              <a:rPr lang="en-US" sz="2800" dirty="0"/>
              <a:t>is </a:t>
            </a:r>
            <a:r>
              <a:rPr lang="en-US" sz="2800" dirty="0">
                <a:solidFill>
                  <a:srgbClr val="34FF77"/>
                </a:solidFill>
              </a:rPr>
              <a:t>using</a:t>
            </a:r>
            <a:r>
              <a:rPr lang="en-US" sz="2800" dirty="0"/>
              <a:t> Apache </a:t>
            </a:r>
            <a:r>
              <a:rPr lang="en-US" sz="2800" dirty="0">
                <a:solidFill>
                  <a:srgbClr val="34FF77"/>
                </a:solidFill>
              </a:rPr>
              <a:t>Flink</a:t>
            </a:r>
            <a:r>
              <a:rPr lang="en-US" sz="2800" dirty="0"/>
              <a:t>? </a:t>
            </a:r>
            <a:endParaRPr lang="en-US" sz="2800" dirty="0" smtClean="0"/>
          </a:p>
          <a:p>
            <a:pPr marL="571500" indent="-571500">
              <a:buFont typeface="+mj-lt"/>
              <a:buAutoNum type="arabicPeriod"/>
            </a:pPr>
            <a:r>
              <a:rPr lang="en-US" sz="2800" dirty="0" smtClean="0"/>
              <a:t>How to </a:t>
            </a:r>
            <a:r>
              <a:rPr lang="en-US" sz="2800" dirty="0" smtClean="0">
                <a:solidFill>
                  <a:srgbClr val="34FF77"/>
                </a:solidFill>
              </a:rPr>
              <a:t>get started quickly </a:t>
            </a:r>
            <a:r>
              <a:rPr lang="en-US" sz="2800" dirty="0" smtClean="0"/>
              <a:t>with Apache </a:t>
            </a:r>
            <a:r>
              <a:rPr lang="en-US" sz="2800" dirty="0" smtClean="0">
                <a:solidFill>
                  <a:srgbClr val="34FF77"/>
                </a:solidFill>
              </a:rPr>
              <a:t>Flink</a:t>
            </a:r>
            <a:r>
              <a:rPr lang="en-US" sz="2800" dirty="0" smtClean="0"/>
              <a:t>? </a:t>
            </a:r>
          </a:p>
          <a:p>
            <a:pPr marL="571500" indent="-571500">
              <a:buFont typeface="+mj-lt"/>
              <a:buAutoNum type="arabicPeriod"/>
            </a:pPr>
            <a:r>
              <a:rPr lang="en-US" sz="2800" dirty="0" smtClean="0"/>
              <a:t>Where </a:t>
            </a:r>
            <a:r>
              <a:rPr lang="en-US" sz="2800" dirty="0"/>
              <a:t>to </a:t>
            </a:r>
            <a:r>
              <a:rPr lang="en-US" sz="2800" dirty="0">
                <a:solidFill>
                  <a:srgbClr val="34FF77"/>
                </a:solidFill>
              </a:rPr>
              <a:t>learn more </a:t>
            </a:r>
            <a:r>
              <a:rPr lang="en-US" sz="2800" dirty="0"/>
              <a:t>about Apache </a:t>
            </a:r>
            <a:r>
              <a:rPr lang="en-US" sz="2800" dirty="0">
                <a:solidFill>
                  <a:srgbClr val="34FF77"/>
                </a:solidFill>
              </a:rPr>
              <a:t>Flink</a:t>
            </a:r>
            <a:r>
              <a:rPr lang="en-US" sz="2800" dirty="0" smtClean="0"/>
              <a:t>?</a:t>
            </a:r>
          </a:p>
          <a:p>
            <a:pPr marL="571500" indent="-571500">
              <a:buFont typeface="+mj-lt"/>
              <a:buAutoNum type="arabicPeriod"/>
            </a:pPr>
            <a:r>
              <a:rPr lang="en-US" sz="2800" dirty="0" smtClean="0"/>
              <a:t>How to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contribute</a:t>
            </a:r>
            <a:r>
              <a:rPr lang="en-US" sz="2800" dirty="0" smtClean="0"/>
              <a:t> to Apache </a:t>
            </a:r>
            <a:r>
              <a:rPr lang="en-US" sz="2800" dirty="0" smtClean="0">
                <a:solidFill>
                  <a:srgbClr val="34FF77"/>
                </a:solidFill>
              </a:rPr>
              <a:t>Flink</a:t>
            </a:r>
            <a:r>
              <a:rPr lang="en-US" sz="2800" dirty="0" smtClean="0"/>
              <a:t>?</a:t>
            </a:r>
          </a:p>
          <a:p>
            <a:pPr marL="571500" indent="-571500">
              <a:buFont typeface="+mj-lt"/>
              <a:buAutoNum type="arabicPeriod"/>
            </a:pPr>
            <a:r>
              <a:rPr lang="en-US" sz="2800" dirty="0" smtClean="0"/>
              <a:t>Is there an upcoming </a:t>
            </a:r>
            <a:r>
              <a:rPr lang="en-US" sz="2800" dirty="0" smtClean="0">
                <a:solidFill>
                  <a:srgbClr val="34FF77"/>
                </a:solidFill>
              </a:rPr>
              <a:t>Flink conference</a:t>
            </a:r>
            <a:r>
              <a:rPr lang="en-US" sz="2800" dirty="0" smtClean="0"/>
              <a:t>? </a:t>
            </a: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 What </a:t>
            </a:r>
            <a:r>
              <a:rPr lang="en-US" sz="2800" dirty="0"/>
              <a:t>are some Key </a:t>
            </a:r>
            <a:r>
              <a:rPr lang="en-US" sz="2800" dirty="0">
                <a:solidFill>
                  <a:srgbClr val="34FF77"/>
                </a:solidFill>
              </a:rPr>
              <a:t>Takeaways</a:t>
            </a:r>
            <a:r>
              <a:rPr lang="en-US" sz="2800" dirty="0">
                <a:solidFill>
                  <a:srgbClr val="FFFFFF"/>
                </a:solidFill>
              </a:rPr>
              <a:t>?</a:t>
            </a:r>
            <a:r>
              <a:rPr lang="en-US" sz="2800" dirty="0">
                <a:solidFill>
                  <a:srgbClr val="34FF77"/>
                </a:solidFill>
              </a:rPr>
              <a:t> </a:t>
            </a:r>
          </a:p>
          <a:p>
            <a:pPr marL="342900" lvl="1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5</a:t>
            </a:fld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815165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34400" cy="1143000"/>
          </a:xfrm>
        </p:spPr>
        <p:txBody>
          <a:bodyPr/>
          <a:lstStyle/>
          <a:p>
            <a:r>
              <a:rPr lang="en-US" sz="3200" dirty="0" smtClean="0"/>
              <a:t>10. </a:t>
            </a:r>
            <a:r>
              <a:rPr lang="en-US" sz="3200" dirty="0"/>
              <a:t>How Apache Flink integrates with Hadoop and other open source tools?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5410200"/>
          </a:xfrm>
        </p:spPr>
        <p:txBody>
          <a:bodyPr/>
          <a:lstStyle/>
          <a:p>
            <a:r>
              <a:rPr lang="en-US" sz="2400" dirty="0"/>
              <a:t>Apache Bigtop (Work-In-Progress)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bigtop.apache.org</a:t>
            </a:r>
            <a:endParaRPr lang="en-US" sz="2400" dirty="0" smtClean="0"/>
          </a:p>
          <a:p>
            <a:r>
              <a:rPr lang="en-US" sz="2400" dirty="0" smtClean="0"/>
              <a:t>Here </a:t>
            </a:r>
            <a:r>
              <a:rPr lang="en-US" sz="2400" dirty="0"/>
              <a:t>are some examples of how to read/write data from/to </a:t>
            </a:r>
            <a:r>
              <a:rPr lang="en-US" sz="2400" dirty="0">
                <a:solidFill>
                  <a:srgbClr val="34FF77"/>
                </a:solidFill>
              </a:rPr>
              <a:t>HBase</a:t>
            </a:r>
            <a:r>
              <a:rPr lang="en-US" sz="2400" dirty="0"/>
              <a:t>: </a:t>
            </a:r>
            <a:r>
              <a:rPr lang="en-US" sz="2400" dirty="0" smtClean="0"/>
              <a:t>   </a:t>
            </a:r>
            <a:r>
              <a:rPr lang="en-US" sz="1600" u="sng" dirty="0" smtClean="0">
                <a:hlinkClick r:id="rId3"/>
              </a:rPr>
              <a:t>https</a:t>
            </a:r>
            <a:r>
              <a:rPr lang="en-US" sz="1600" u="sng" dirty="0">
                <a:hlinkClick r:id="rId3"/>
              </a:rPr>
              <a:t>://github.com/apache/flink/tree/master/flink-staging/flink-hbase/src/test/java/org/apache/flink/addons/hbase/example</a:t>
            </a:r>
          </a:p>
          <a:p>
            <a:r>
              <a:rPr lang="en-US" sz="2400" dirty="0" smtClean="0"/>
              <a:t>Using </a:t>
            </a:r>
            <a:r>
              <a:rPr lang="en-US" sz="2400" dirty="0" smtClean="0">
                <a:solidFill>
                  <a:srgbClr val="34FF77"/>
                </a:solidFill>
              </a:rPr>
              <a:t>Kafka</a:t>
            </a:r>
            <a:r>
              <a:rPr lang="en-US" sz="2400" dirty="0" smtClean="0"/>
              <a:t> with Flink: </a:t>
            </a:r>
            <a:r>
              <a:rPr lang="en-US" sz="1600" dirty="0" smtClean="0">
                <a:hlinkClick r:id="rId4"/>
              </a:rPr>
              <a:t>https</a:t>
            </a:r>
            <a:r>
              <a:rPr lang="en-US" sz="1600" dirty="0">
                <a:hlinkClick r:id="rId4"/>
              </a:rPr>
              <a:t>://ci.apache.org/projects/flink/flink-docs-master/apis</a:t>
            </a:r>
            <a:r>
              <a:rPr lang="en-US" sz="1600" dirty="0" smtClean="0">
                <a:hlinkClick r:id="rId4"/>
              </a:rPr>
              <a:t>/    streaming_guide.html</a:t>
            </a:r>
            <a:r>
              <a:rPr lang="en-US" sz="1600" dirty="0">
                <a:hlinkClick r:id="rId4"/>
              </a:rPr>
              <a:t>#apache-</a:t>
            </a:r>
            <a:r>
              <a:rPr lang="en-US" sz="1600" dirty="0" smtClean="0">
                <a:hlinkClick r:id="rId4"/>
              </a:rPr>
              <a:t>kafka</a:t>
            </a:r>
            <a:endParaRPr lang="en-US" sz="1600" dirty="0" smtClean="0"/>
          </a:p>
          <a:p>
            <a:r>
              <a:rPr lang="en-US" sz="2400" dirty="0" smtClean="0"/>
              <a:t>Using </a:t>
            </a:r>
            <a:r>
              <a:rPr lang="en-US" sz="2400" dirty="0" smtClean="0">
                <a:solidFill>
                  <a:srgbClr val="34FF77"/>
                </a:solidFill>
              </a:rPr>
              <a:t>MongoDB </a:t>
            </a:r>
            <a:r>
              <a:rPr lang="en-US" sz="2400" dirty="0" smtClean="0"/>
              <a:t>with Flink: </a:t>
            </a:r>
            <a:r>
              <a:rPr lang="en-US" sz="1600" u="sng" dirty="0">
                <a:hlinkClick r:id="rId5"/>
              </a:rPr>
              <a:t>http://flink.apache.org/news/2014/01/28/</a:t>
            </a:r>
            <a:r>
              <a:rPr lang="en-US" sz="1600" u="sng" dirty="0" smtClean="0">
                <a:hlinkClick r:id="rId5"/>
              </a:rPr>
              <a:t>querying_mongodb.html</a:t>
            </a:r>
            <a:endParaRPr lang="en-US" sz="2400" dirty="0" smtClean="0"/>
          </a:p>
          <a:p>
            <a:r>
              <a:rPr lang="en-US" sz="2400" dirty="0" smtClean="0"/>
              <a:t>Amazon S3, Microsoft Azure Storage</a:t>
            </a:r>
          </a:p>
          <a:p>
            <a:endParaRPr lang="en-US" sz="2400" dirty="0"/>
          </a:p>
        </p:txBody>
      </p:sp>
      <p:pic>
        <p:nvPicPr>
          <p:cNvPr id="4" name="Picture 3" descr="bigtop-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953000"/>
            <a:ext cx="1651000" cy="1295400"/>
          </a:xfrm>
          <a:prstGeom prst="rect">
            <a:avLst/>
          </a:prstGeom>
        </p:spPr>
      </p:pic>
      <p:pic>
        <p:nvPicPr>
          <p:cNvPr id="5" name="Picture 4" descr="kafka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3505200"/>
            <a:ext cx="1524000" cy="876300"/>
          </a:xfrm>
          <a:prstGeom prst="rect">
            <a:avLst/>
          </a:prstGeom>
        </p:spPr>
      </p:pic>
      <p:pic>
        <p:nvPicPr>
          <p:cNvPr id="6" name="Picture 5" descr="hbase_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209800"/>
            <a:ext cx="4536440" cy="457200"/>
          </a:xfrm>
          <a:prstGeom prst="rect">
            <a:avLst/>
          </a:prstGeom>
        </p:spPr>
      </p:pic>
      <p:pic>
        <p:nvPicPr>
          <p:cNvPr id="7" name="Picture 6" descr="mongodb-logo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4038600"/>
            <a:ext cx="1600200" cy="838200"/>
          </a:xfrm>
          <a:prstGeom prst="rect">
            <a:avLst/>
          </a:prstGeom>
        </p:spPr>
      </p:pic>
      <p:pic>
        <p:nvPicPr>
          <p:cNvPr id="8" name="Picture 7" descr="amazon-s3-logo (1)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791200"/>
            <a:ext cx="1219200" cy="838200"/>
          </a:xfrm>
          <a:prstGeom prst="rect">
            <a:avLst/>
          </a:prstGeom>
        </p:spPr>
      </p:pic>
      <p:sp>
        <p:nvSpPr>
          <p:cNvPr id="9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50</a:t>
            </a:fld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025806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34400" cy="1066800"/>
          </a:xfrm>
        </p:spPr>
        <p:txBody>
          <a:bodyPr/>
          <a:lstStyle/>
          <a:p>
            <a:r>
              <a:rPr lang="en-US" sz="3200" dirty="0" smtClean="0"/>
              <a:t>10. </a:t>
            </a:r>
            <a:r>
              <a:rPr lang="en-US" sz="3200" dirty="0"/>
              <a:t>How Apache Flink integrates with Hadoop and other open source tools?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305800" cy="5486400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sz="2400" dirty="0" smtClean="0"/>
              <a:t> Apache Flink + Apache </a:t>
            </a:r>
            <a:r>
              <a:rPr lang="en-US" sz="2400" dirty="0" smtClean="0">
                <a:solidFill>
                  <a:srgbClr val="34FF77"/>
                </a:solidFill>
              </a:rPr>
              <a:t>SAMOA</a:t>
            </a:r>
            <a:r>
              <a:rPr lang="en-US" sz="2400" dirty="0" smtClean="0"/>
              <a:t> for Machine Learning on </a:t>
            </a:r>
            <a:r>
              <a:rPr lang="en-US" sz="2400" dirty="0"/>
              <a:t>streams </a:t>
            </a:r>
            <a:r>
              <a:rPr lang="en-US" sz="1600" dirty="0" smtClean="0">
                <a:hlinkClick r:id="rId2"/>
              </a:rPr>
              <a:t>http://samoa.incubator.apache.org</a:t>
            </a:r>
            <a:r>
              <a:rPr lang="en-US" sz="1600" dirty="0" smtClean="0">
                <a:hlinkClick r:id="rId3"/>
              </a:rPr>
              <a:t>/</a:t>
            </a:r>
            <a:endParaRPr lang="en-US" sz="2400" dirty="0" smtClean="0"/>
          </a:p>
          <a:p>
            <a:pPr>
              <a:buFont typeface="Wingdings" charset="2"/>
              <a:buChar char="Ø"/>
            </a:pPr>
            <a:r>
              <a:rPr lang="en-US" sz="2400" dirty="0" smtClean="0"/>
              <a:t> Flink Integrates with </a:t>
            </a:r>
            <a:r>
              <a:rPr lang="en-US" sz="2400" dirty="0">
                <a:solidFill>
                  <a:srgbClr val="34FF77"/>
                </a:solidFill>
              </a:rPr>
              <a:t>Zeppelin</a:t>
            </a:r>
            <a:r>
              <a:rPr lang="en-US" sz="2400" dirty="0"/>
              <a:t> </a:t>
            </a:r>
            <a:endParaRPr lang="en-US" sz="2400" dirty="0" smtClean="0"/>
          </a:p>
          <a:p>
            <a:pPr marL="342900" lvl="1" indent="0">
              <a:buNone/>
            </a:pPr>
            <a:r>
              <a:rPr lang="en-US" b="1" dirty="0" smtClean="0">
                <a:hlinkClick r:id="rId4"/>
              </a:rPr>
              <a:t>http://zeppelin.incubator.apache.org/</a:t>
            </a:r>
            <a:endParaRPr lang="en-US" b="1" dirty="0" smtClean="0"/>
          </a:p>
          <a:p>
            <a:pPr>
              <a:buFont typeface="Wingdings" charset="2"/>
              <a:buChar char="Ø"/>
            </a:pPr>
            <a:r>
              <a:rPr lang="en-US" sz="2400" dirty="0" smtClean="0"/>
              <a:t> Flink on Apache </a:t>
            </a:r>
            <a:r>
              <a:rPr lang="en-US" sz="2400" dirty="0" smtClean="0">
                <a:solidFill>
                  <a:srgbClr val="34FF77"/>
                </a:solidFill>
              </a:rPr>
              <a:t>Tez  </a:t>
            </a:r>
          </a:p>
          <a:p>
            <a:pPr marL="342900" lvl="1" indent="0">
              <a:buNone/>
            </a:pPr>
            <a:r>
              <a:rPr lang="en-US" b="1" dirty="0" smtClean="0">
                <a:hlinkClick r:id="rId5"/>
              </a:rPr>
              <a:t>http://tez.apache.org/</a:t>
            </a:r>
            <a:endParaRPr lang="en-US" b="1" dirty="0" smtClean="0"/>
          </a:p>
          <a:p>
            <a:pPr>
              <a:buFont typeface="Wingdings" charset="2"/>
              <a:buChar char="Ø"/>
            </a:pPr>
            <a:r>
              <a:rPr lang="en-US" sz="2400" dirty="0" smtClean="0"/>
              <a:t> Flink </a:t>
            </a:r>
            <a:r>
              <a:rPr lang="en-US" sz="2400" dirty="0"/>
              <a:t>+ Apache </a:t>
            </a:r>
            <a:r>
              <a:rPr lang="en-US" sz="2400" dirty="0">
                <a:solidFill>
                  <a:srgbClr val="34FF77"/>
                </a:solidFill>
              </a:rPr>
              <a:t>MRQL</a:t>
            </a:r>
            <a:r>
              <a:rPr lang="en-US" sz="2400" dirty="0"/>
              <a:t> </a:t>
            </a:r>
            <a:r>
              <a:rPr lang="en-US" sz="1600" dirty="0">
                <a:hlinkClick r:id="rId6"/>
              </a:rPr>
              <a:t>http://</a:t>
            </a:r>
            <a:r>
              <a:rPr lang="en-US" sz="1600" dirty="0" smtClean="0">
                <a:hlinkClick r:id="rId6"/>
              </a:rPr>
              <a:t>mrql.incubator.apache.org</a:t>
            </a:r>
            <a:endParaRPr lang="en-US" sz="1600" dirty="0" smtClean="0"/>
          </a:p>
          <a:p>
            <a:pPr>
              <a:buFont typeface="Wingdings" charset="2"/>
              <a:buChar char="Ø"/>
            </a:pPr>
            <a:r>
              <a:rPr lang="en-US" sz="2400" dirty="0" smtClean="0"/>
              <a:t> Flink + Tachyon  </a:t>
            </a:r>
          </a:p>
          <a:p>
            <a:pPr marL="0" indent="0">
              <a:buNone/>
            </a:pPr>
            <a:r>
              <a:rPr lang="en-US" sz="1600" dirty="0" smtClean="0"/>
              <a:t>    </a:t>
            </a:r>
            <a:r>
              <a:rPr lang="en-US" sz="1600" dirty="0">
                <a:hlinkClick r:id="rId7"/>
              </a:rPr>
              <a:t>http://tachyon-project.org/</a:t>
            </a:r>
            <a:endParaRPr lang="en-US" sz="1600" dirty="0"/>
          </a:p>
          <a:p>
            <a:pPr marL="342900" lvl="1" indent="0">
              <a:buNone/>
            </a:pPr>
            <a:r>
              <a:rPr lang="en-US" sz="1800" b="1" dirty="0" smtClean="0"/>
              <a:t>Running </a:t>
            </a:r>
            <a:r>
              <a:rPr lang="en-US" sz="1800" b="1" dirty="0"/>
              <a:t>Apache Flink on Tachyon </a:t>
            </a:r>
            <a:r>
              <a:rPr lang="en-US" b="1" dirty="0">
                <a:hlinkClick r:id="rId8"/>
              </a:rPr>
              <a:t>http://tachyon-project.org/Running-Flink-on-</a:t>
            </a:r>
            <a:r>
              <a:rPr lang="en-US" b="1" dirty="0" smtClean="0">
                <a:hlinkClick r:id="rId8"/>
              </a:rPr>
              <a:t>Tachyon.html</a:t>
            </a:r>
            <a:endParaRPr lang="en-US" b="1" dirty="0" smtClean="0"/>
          </a:p>
          <a:p>
            <a:pPr>
              <a:buFont typeface="Wingdings" charset="2"/>
              <a:buChar char="Ø"/>
            </a:pPr>
            <a:r>
              <a:rPr lang="en-US" sz="2400" dirty="0" smtClean="0"/>
              <a:t> Flink + XtreemFS </a:t>
            </a:r>
            <a:r>
              <a:rPr lang="en-US" dirty="0" smtClean="0"/>
              <a:t> </a:t>
            </a:r>
            <a:r>
              <a:rPr lang="en-US" dirty="0">
                <a:hlinkClick r:id="rId9"/>
              </a:rPr>
              <a:t>http://www.xtreemfs.org</a:t>
            </a:r>
            <a:r>
              <a:rPr lang="en-US" dirty="0" smtClean="0">
                <a:hlinkClick r:id="rId9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</a:t>
            </a:r>
            <a:endParaRPr lang="en-US" b="1" dirty="0" smtClean="0"/>
          </a:p>
          <a:p>
            <a:pPr marL="342900" lvl="1" indent="0">
              <a:buNone/>
            </a:pPr>
            <a:endParaRPr lang="en-US" dirty="0" smtClean="0"/>
          </a:p>
          <a:p>
            <a:endParaRPr lang="en-US" sz="16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zeppelin_logo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981200"/>
            <a:ext cx="2743200" cy="685800"/>
          </a:xfrm>
          <a:prstGeom prst="rect">
            <a:avLst/>
          </a:prstGeom>
        </p:spPr>
      </p:pic>
      <p:pic>
        <p:nvPicPr>
          <p:cNvPr id="5" name="Picture 4" descr="ApacheTezLogo_lowres.jp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048000"/>
            <a:ext cx="1447800" cy="685800"/>
          </a:xfrm>
          <a:prstGeom prst="rect">
            <a:avLst/>
          </a:prstGeom>
        </p:spPr>
      </p:pic>
      <p:pic>
        <p:nvPicPr>
          <p:cNvPr id="6" name="Picture 5" descr="tachyon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4419600"/>
            <a:ext cx="3048000" cy="965200"/>
          </a:xfrm>
          <a:prstGeom prst="rect">
            <a:avLst/>
          </a:prstGeom>
        </p:spPr>
      </p:pic>
      <p:pic>
        <p:nvPicPr>
          <p:cNvPr id="7" name="Picture 6" descr="xtreemFS.jpe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715000"/>
            <a:ext cx="1981200" cy="609600"/>
          </a:xfrm>
          <a:prstGeom prst="rect">
            <a:avLst/>
          </a:prstGeom>
        </p:spPr>
      </p:pic>
      <p:sp>
        <p:nvSpPr>
          <p:cNvPr id="8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51</a:t>
            </a:fld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743200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34400" cy="1066800"/>
          </a:xfrm>
        </p:spPr>
        <p:txBody>
          <a:bodyPr/>
          <a:lstStyle/>
          <a:p>
            <a:r>
              <a:rPr lang="en-US" sz="3200" dirty="0" smtClean="0"/>
              <a:t>10. </a:t>
            </a:r>
            <a:r>
              <a:rPr lang="en-US" sz="3200" dirty="0"/>
              <a:t>How Apache Flink integrates with Hadoop and other open source tools?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305800" cy="5486400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34FF77"/>
                </a:solidFill>
              </a:rPr>
              <a:t>Google Cloud Dataflow (</a:t>
            </a:r>
            <a:r>
              <a:rPr lang="en-US" sz="2400" dirty="0" smtClean="0"/>
              <a:t>GA on August 12, 2015</a:t>
            </a:r>
            <a:r>
              <a:rPr lang="en-US" sz="2400" dirty="0" smtClean="0">
                <a:solidFill>
                  <a:srgbClr val="34FF77"/>
                </a:solidFill>
              </a:rPr>
              <a:t>) </a:t>
            </a:r>
            <a:r>
              <a:rPr lang="en-US" sz="2400" dirty="0" smtClean="0"/>
              <a:t>is a </a:t>
            </a:r>
            <a:r>
              <a:rPr lang="en-US" sz="2400" dirty="0"/>
              <a:t>fully-managed cloud service and </a:t>
            </a:r>
            <a:r>
              <a:rPr lang="en-US" sz="2400" dirty="0" smtClean="0"/>
              <a:t>a unified programming </a:t>
            </a:r>
            <a:r>
              <a:rPr lang="en-US" sz="2400" dirty="0"/>
              <a:t>model for batch and streaming big data processing</a:t>
            </a:r>
            <a:r>
              <a:rPr lang="en-US" sz="2400" dirty="0" smtClean="0"/>
              <a:t>.</a:t>
            </a:r>
          </a:p>
          <a:p>
            <a:pPr marL="342900" lvl="1" indent="0">
              <a:buNone/>
            </a:pPr>
            <a:r>
              <a:rPr lang="en-US" sz="1800" b="1" dirty="0">
                <a:hlinkClick r:id="rId2"/>
              </a:rPr>
              <a:t>https://cloud.google.com/dataflow</a:t>
            </a:r>
            <a:r>
              <a:rPr lang="en-US" sz="1800" b="1" dirty="0" smtClean="0">
                <a:hlinkClick r:id="rId2"/>
              </a:rPr>
              <a:t>/</a:t>
            </a:r>
            <a:r>
              <a:rPr lang="en-US" sz="1800" b="1" dirty="0" smtClean="0"/>
              <a:t>   (Try it FREE)</a:t>
            </a:r>
            <a:endParaRPr lang="en-US" sz="1800" b="1" dirty="0"/>
          </a:p>
          <a:p>
            <a:pPr marL="342900" lvl="1" indent="0">
              <a:buNone/>
            </a:pPr>
            <a:r>
              <a:rPr lang="en-US" sz="1800" b="1" dirty="0">
                <a:solidFill>
                  <a:srgbClr val="34FF77"/>
                </a:solidFill>
                <a:hlinkClick r:id="rId3"/>
              </a:rPr>
              <a:t>http://goo.gl/</a:t>
            </a:r>
            <a:r>
              <a:rPr lang="en-US" sz="1800" b="1" dirty="0" smtClean="0">
                <a:solidFill>
                  <a:srgbClr val="34FF77"/>
                </a:solidFill>
                <a:hlinkClick r:id="rId3"/>
              </a:rPr>
              <a:t>2aYsl0</a:t>
            </a:r>
            <a:endParaRPr lang="en-US" sz="1800" b="1" dirty="0" smtClean="0">
              <a:solidFill>
                <a:srgbClr val="34FF77"/>
              </a:solidFill>
            </a:endParaRPr>
          </a:p>
          <a:p>
            <a:pPr>
              <a:buFont typeface="Wingdings" charset="2"/>
              <a:buChar char="Ø"/>
            </a:pPr>
            <a:r>
              <a:rPr lang="en-US" sz="2400" dirty="0" smtClean="0">
                <a:solidFill>
                  <a:srgbClr val="34FF77"/>
                </a:solidFill>
              </a:rPr>
              <a:t>Flink</a:t>
            </a:r>
            <a:r>
              <a:rPr lang="en-US" sz="2400" dirty="0">
                <a:solidFill>
                  <a:srgbClr val="34FF77"/>
                </a:solidFill>
              </a:rPr>
              <a:t>-Dataflow </a:t>
            </a:r>
            <a:r>
              <a:rPr lang="en-US" sz="2400" dirty="0"/>
              <a:t>is a </a:t>
            </a:r>
            <a:r>
              <a:rPr lang="en-US" sz="2400" dirty="0">
                <a:solidFill>
                  <a:srgbClr val="34FF77"/>
                </a:solidFill>
              </a:rPr>
              <a:t>Google </a:t>
            </a:r>
            <a:r>
              <a:rPr lang="en-US" sz="2400" dirty="0" smtClean="0">
                <a:solidFill>
                  <a:srgbClr val="34FF77"/>
                </a:solidFill>
              </a:rPr>
              <a:t>Cloud Dataflow SDK Runner </a:t>
            </a:r>
            <a:r>
              <a:rPr lang="en-US" sz="2400" dirty="0"/>
              <a:t>for Apache Flink. It enables you to run Dataflow programs with </a:t>
            </a:r>
            <a:r>
              <a:rPr lang="en-US" sz="2400" dirty="0">
                <a:solidFill>
                  <a:srgbClr val="34FF77"/>
                </a:solidFill>
              </a:rPr>
              <a:t>Flink</a:t>
            </a:r>
            <a:r>
              <a:rPr lang="en-US" sz="2400" dirty="0"/>
              <a:t> as an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execution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engine</a:t>
            </a:r>
            <a:r>
              <a:rPr lang="en-US" sz="2400" dirty="0" smtClean="0"/>
              <a:t>. </a:t>
            </a:r>
          </a:p>
          <a:p>
            <a:pPr>
              <a:buFont typeface="Wingdings" charset="2"/>
              <a:buChar char="Ø"/>
            </a:pPr>
            <a:r>
              <a:rPr lang="en-US" sz="2400" dirty="0" smtClean="0"/>
              <a:t>The integration is done with the open APIs provided by Google Data Flow.  </a:t>
            </a:r>
          </a:p>
          <a:p>
            <a:pPr>
              <a:buFont typeface="Wingdings" charset="2"/>
              <a:buChar char="Ø"/>
            </a:pPr>
            <a:r>
              <a:rPr lang="en-US" sz="2400" dirty="0" smtClean="0"/>
              <a:t>Flink Streaming support is Work in Progress</a:t>
            </a:r>
          </a:p>
          <a:p>
            <a:endParaRPr lang="en-US" sz="16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52</a:t>
            </a:fld>
            <a:endParaRPr lang="de-DE" b="1" dirty="0"/>
          </a:p>
        </p:txBody>
      </p:sp>
      <p:pic>
        <p:nvPicPr>
          <p:cNvPr id="11" name="Picture 10" descr="Google_Cloud_Dataflo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2895600"/>
            <a:ext cx="13716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558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Agenda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229600" cy="5105400"/>
          </a:xfrm>
        </p:spPr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sz="3200" dirty="0"/>
              <a:t>What is </a:t>
            </a:r>
            <a:r>
              <a:rPr lang="en-US" sz="3200" dirty="0" smtClean="0"/>
              <a:t>Apache</a:t>
            </a:r>
            <a:r>
              <a:rPr lang="en-US" sz="3200" dirty="0"/>
              <a:t> Flink stack and how it fits </a:t>
            </a:r>
            <a:r>
              <a:rPr lang="en-US" sz="3200" dirty="0" smtClean="0"/>
              <a:t>into </a:t>
            </a:r>
            <a:r>
              <a:rPr lang="en-US" sz="3200" dirty="0"/>
              <a:t>the Big Data ecosystem</a:t>
            </a:r>
            <a:r>
              <a:rPr lang="en-US" sz="3200" dirty="0" smtClean="0"/>
              <a:t>?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3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Why Apache Flink is the 4G (4</a:t>
            </a:r>
            <a:r>
              <a:rPr lang="en-US" sz="3200" baseline="30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th</a:t>
            </a:r>
            <a:r>
              <a:rPr lang="en-US" sz="3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Generation) of Big Data Analytics Frameworks? 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3200" dirty="0" smtClean="0">
                <a:solidFill>
                  <a:srgbClr val="FFFFFF"/>
                </a:solidFill>
              </a:rPr>
              <a:t>If you like Apache Flink now, what to do next? </a:t>
            </a:r>
          </a:p>
          <a:p>
            <a:pPr marL="571500" indent="-571500">
              <a:buFont typeface="+mj-lt"/>
              <a:buAutoNum type="romanUcPeriod"/>
            </a:pPr>
            <a:endParaRPr lang="en-US" sz="2800" dirty="0" smtClean="0"/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53</a:t>
            </a:fld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772742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 sz="3200" dirty="0" smtClean="0"/>
              <a:t>II. Why Flink </a:t>
            </a:r>
            <a:r>
              <a:rPr lang="en-US" sz="3200" dirty="0"/>
              <a:t>is the 4G (4</a:t>
            </a:r>
            <a:r>
              <a:rPr lang="en-US" sz="3200" baseline="30000" dirty="0"/>
              <a:t>th</a:t>
            </a:r>
            <a:r>
              <a:rPr lang="en-US" sz="3200" dirty="0"/>
              <a:t> Generation) of Big Data Analytics Frameworks? </a:t>
            </a:r>
            <a:br>
              <a:rPr lang="en-US" sz="3200" dirty="0"/>
            </a:br>
            <a:r>
              <a:rPr lang="en-US" sz="3200" dirty="0">
                <a:solidFill>
                  <a:srgbClr val="FFFFFF"/>
                </a:solidFill>
              </a:rPr>
              <a:t/>
            </a:r>
            <a:br>
              <a:rPr lang="en-US" sz="3200" dirty="0">
                <a:solidFill>
                  <a:srgbClr val="FFFFFF"/>
                </a:solidFill>
              </a:rPr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534400" cy="5029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FFFFFF"/>
                </a:solidFill>
              </a:rPr>
              <a:t>How Big Data Analytics </a:t>
            </a:r>
            <a:r>
              <a:rPr lang="en-US" sz="2800" dirty="0" smtClean="0">
                <a:solidFill>
                  <a:srgbClr val="34FF77"/>
                </a:solidFill>
              </a:rPr>
              <a:t>engines</a:t>
            </a:r>
            <a:r>
              <a:rPr lang="en-US" sz="2800" dirty="0" smtClean="0">
                <a:solidFill>
                  <a:srgbClr val="FFFFFF"/>
                </a:solidFill>
              </a:rPr>
              <a:t>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evolved</a:t>
            </a:r>
            <a:r>
              <a:rPr lang="en-US" sz="2800" dirty="0" smtClean="0">
                <a:solidFill>
                  <a:srgbClr val="FFFFFF"/>
                </a:solidFill>
              </a:rPr>
              <a:t>?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FFFFFF"/>
                </a:solidFill>
              </a:rPr>
              <a:t>What are the </a:t>
            </a:r>
            <a:r>
              <a:rPr lang="en-US" sz="2800" dirty="0" smtClean="0">
                <a:solidFill>
                  <a:srgbClr val="34FF77"/>
                </a:solidFill>
              </a:rPr>
              <a:t>principles</a:t>
            </a:r>
            <a:r>
              <a:rPr lang="en-US" sz="2800" dirty="0" smtClean="0">
                <a:solidFill>
                  <a:srgbClr val="FFFFFF"/>
                </a:solidFill>
              </a:rPr>
              <a:t> on which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Flink</a:t>
            </a:r>
            <a:r>
              <a:rPr lang="en-US" sz="2800" dirty="0" smtClean="0">
                <a:solidFill>
                  <a:srgbClr val="FFFFFF"/>
                </a:solidFill>
              </a:rPr>
              <a:t> is built on?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FFFFFF"/>
                </a:solidFill>
              </a:rPr>
              <a:t>Why</a:t>
            </a:r>
            <a:r>
              <a:rPr lang="en-US" sz="2800" dirty="0">
                <a:solidFill>
                  <a:srgbClr val="FFFFFF"/>
                </a:solidFill>
              </a:rPr>
              <a:t> </a:t>
            </a:r>
            <a:r>
              <a:rPr lang="en-US" sz="2800" dirty="0" smtClean="0">
                <a:solidFill>
                  <a:srgbClr val="FFFFFF"/>
                </a:solidFill>
              </a:rPr>
              <a:t>Flink </a:t>
            </a:r>
            <a:r>
              <a:rPr lang="en-US" sz="2800" dirty="0">
                <a:solidFill>
                  <a:srgbClr val="FFFFFF"/>
                </a:solidFill>
              </a:rPr>
              <a:t>is an </a:t>
            </a:r>
            <a:r>
              <a:rPr lang="en-US" sz="2800" dirty="0">
                <a:solidFill>
                  <a:srgbClr val="34FF77"/>
                </a:solidFill>
              </a:rPr>
              <a:t>alternative</a:t>
            </a:r>
            <a:r>
              <a:rPr lang="en-US" sz="2800" dirty="0">
                <a:solidFill>
                  <a:srgbClr val="FFFFFF"/>
                </a:solidFill>
              </a:rPr>
              <a:t> to </a:t>
            </a:r>
            <a:r>
              <a:rPr lang="en-US" sz="2800" dirty="0" smtClean="0">
                <a:solidFill>
                  <a:srgbClr val="FFFFFF"/>
                </a:solidFill>
              </a:rPr>
              <a:t>Hadoop </a:t>
            </a:r>
            <a:r>
              <a:rPr lang="en-US" sz="2800" dirty="0" smtClean="0">
                <a:solidFill>
                  <a:srgbClr val="34FF77"/>
                </a:solidFill>
              </a:rPr>
              <a:t>MapReduce</a:t>
            </a:r>
            <a:r>
              <a:rPr lang="en-US" sz="2800" dirty="0" smtClean="0">
                <a:solidFill>
                  <a:srgbClr val="FFFFFF"/>
                </a:solidFill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FFFFFF"/>
                </a:solidFill>
              </a:rPr>
              <a:t>Why</a:t>
            </a:r>
            <a:r>
              <a:rPr lang="en-US" sz="2800" dirty="0">
                <a:solidFill>
                  <a:srgbClr val="FFFFFF"/>
                </a:solidFill>
              </a:rPr>
              <a:t> </a:t>
            </a:r>
            <a:r>
              <a:rPr lang="en-US" sz="2800" dirty="0" smtClean="0">
                <a:solidFill>
                  <a:srgbClr val="FFFFFF"/>
                </a:solidFill>
              </a:rPr>
              <a:t>Flink </a:t>
            </a:r>
            <a:r>
              <a:rPr lang="en-US" sz="2800" dirty="0">
                <a:solidFill>
                  <a:srgbClr val="FFFFFF"/>
                </a:solidFill>
              </a:rPr>
              <a:t>is an </a:t>
            </a:r>
            <a:r>
              <a:rPr lang="en-US" sz="2800" dirty="0">
                <a:solidFill>
                  <a:srgbClr val="34FF77"/>
                </a:solidFill>
              </a:rPr>
              <a:t>alternative</a:t>
            </a:r>
            <a:r>
              <a:rPr lang="en-US" sz="2800" dirty="0">
                <a:solidFill>
                  <a:srgbClr val="FFFFFF"/>
                </a:solidFill>
              </a:rPr>
              <a:t> to Apache </a:t>
            </a:r>
            <a:r>
              <a:rPr lang="en-US" sz="2800" dirty="0" smtClean="0">
                <a:solidFill>
                  <a:srgbClr val="34FF77"/>
                </a:solidFill>
              </a:rPr>
              <a:t>Spark</a:t>
            </a:r>
            <a:r>
              <a:rPr lang="en-US" sz="2800" dirty="0" smtClean="0">
                <a:solidFill>
                  <a:srgbClr val="FFFFFF"/>
                </a:solidFill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FFFFFF"/>
                </a:solidFill>
              </a:rPr>
              <a:t>Why Flink is an </a:t>
            </a:r>
            <a:r>
              <a:rPr lang="en-US" sz="2800" dirty="0" smtClean="0">
                <a:solidFill>
                  <a:srgbClr val="34FF77"/>
                </a:solidFill>
              </a:rPr>
              <a:t>alternative</a:t>
            </a:r>
            <a:r>
              <a:rPr lang="en-US" sz="2800" dirty="0" smtClean="0">
                <a:solidFill>
                  <a:srgbClr val="FFFFFF"/>
                </a:solidFill>
              </a:rPr>
              <a:t> to Apache </a:t>
            </a:r>
            <a:r>
              <a:rPr lang="en-US" sz="2800" dirty="0" smtClean="0">
                <a:solidFill>
                  <a:srgbClr val="34FF77"/>
                </a:solidFill>
              </a:rPr>
              <a:t>Storm</a:t>
            </a:r>
            <a:r>
              <a:rPr lang="en-US" sz="2800" dirty="0" smtClean="0">
                <a:solidFill>
                  <a:srgbClr val="FFFFFF"/>
                </a:solidFill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What </a:t>
            </a:r>
            <a:r>
              <a:rPr lang="en-US" sz="2800" dirty="0"/>
              <a:t>are the </a:t>
            </a:r>
            <a:r>
              <a:rPr lang="en-US" sz="2800" dirty="0">
                <a:solidFill>
                  <a:srgbClr val="34FF77"/>
                </a:solidFill>
              </a:rPr>
              <a:t>benchmarking results </a:t>
            </a:r>
            <a:r>
              <a:rPr lang="en-US" sz="2800" dirty="0" smtClean="0"/>
              <a:t>against Flink?</a:t>
            </a:r>
            <a:endParaRPr lang="en-US" sz="2800" dirty="0">
              <a:solidFill>
                <a:srgbClr val="FFFFFF"/>
              </a:solidFill>
            </a:endParaRPr>
          </a:p>
          <a:p>
            <a:endParaRPr lang="en-US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54</a:t>
            </a:fld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4281426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3200" dirty="0" smtClean="0">
                <a:solidFill>
                  <a:srgbClr val="FFFFFF"/>
                </a:solidFill>
              </a:rPr>
              <a:t>1. How </a:t>
            </a:r>
            <a:r>
              <a:rPr lang="en-US" sz="3200" dirty="0">
                <a:solidFill>
                  <a:srgbClr val="FFFFFF"/>
                </a:solidFill>
              </a:rPr>
              <a:t>Big Data Analytics engines evolved?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7630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154978"/>
              </p:ext>
            </p:extLst>
          </p:nvPr>
        </p:nvGraphicFramePr>
        <p:xfrm>
          <a:off x="304800" y="838199"/>
          <a:ext cx="8458200" cy="5880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905000"/>
                <a:gridCol w="2362200"/>
                <a:gridCol w="2438400"/>
              </a:tblGrid>
              <a:tr h="10058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26412"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endParaRPr lang="en-US" sz="24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342900" indent="-342900">
                        <a:buFont typeface="Wingdings" charset="2"/>
                        <a:buChar char="ü"/>
                      </a:pPr>
                      <a:r>
                        <a:rPr lang="en-US" sz="20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Batch</a:t>
                      </a:r>
                      <a:endParaRPr lang="en-US" sz="20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/>
                        <a:buChar char="•"/>
                      </a:pPr>
                      <a:endParaRPr lang="en-US" sz="24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342900" indent="-342900">
                        <a:buFont typeface="Wingdings" charset="2"/>
                        <a:buChar char="ü"/>
                      </a:pPr>
                      <a:r>
                        <a:rPr lang="en-US" sz="20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Batch</a:t>
                      </a:r>
                    </a:p>
                    <a:p>
                      <a:pPr marL="342900" indent="-342900">
                        <a:buFont typeface="Wingdings" charset="2"/>
                        <a:buChar char="ü"/>
                      </a:pPr>
                      <a:r>
                        <a:rPr lang="en-US" sz="20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Interactive</a:t>
                      </a:r>
                      <a:endParaRPr lang="en-US" sz="20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endParaRPr lang="en-US" sz="24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342900" indent="-342900">
                        <a:buFont typeface="Wingdings" charset="2"/>
                        <a:buChar char="ü"/>
                      </a:pPr>
                      <a:r>
                        <a:rPr lang="en-US" sz="20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Batch</a:t>
                      </a:r>
                    </a:p>
                    <a:p>
                      <a:pPr marL="342900" indent="-342900">
                        <a:buFont typeface="Wingdings" charset="2"/>
                        <a:buChar char="ü"/>
                      </a:pPr>
                      <a:r>
                        <a:rPr lang="en-US" sz="20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Interactive</a:t>
                      </a:r>
                    </a:p>
                    <a:p>
                      <a:pPr marL="342900" indent="-342900">
                        <a:buFont typeface="Wingdings" charset="2"/>
                        <a:buChar char="ü"/>
                      </a:pPr>
                      <a:r>
                        <a:rPr lang="en-US" sz="2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Near-Real</a:t>
                      </a:r>
                      <a:r>
                        <a:rPr lang="en-US" sz="20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Time </a:t>
                      </a:r>
                      <a:r>
                        <a:rPr lang="en-US" sz="20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Streaming</a:t>
                      </a:r>
                    </a:p>
                    <a:p>
                      <a:pPr marL="342900" indent="-342900">
                        <a:buFont typeface="Wingdings" charset="2"/>
                        <a:buChar char="ü"/>
                      </a:pPr>
                      <a:r>
                        <a:rPr lang="en-US" sz="20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Iterative</a:t>
                      </a:r>
                      <a:r>
                        <a:rPr lang="en-US" sz="20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processing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endParaRPr lang="en-US" sz="2000" b="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endParaRPr lang="en-US" sz="24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342900" indent="-342900">
                        <a:buFont typeface="Wingdings" charset="2"/>
                        <a:buChar char="ü"/>
                      </a:pPr>
                      <a:r>
                        <a:rPr lang="en-US" sz="20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Hybrid</a:t>
                      </a:r>
                    </a:p>
                    <a:p>
                      <a:pPr marL="0" indent="0">
                        <a:buFont typeface="Wingdings" charset="2"/>
                        <a:buNone/>
                      </a:pPr>
                      <a:r>
                        <a:rPr lang="en-US" sz="20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en-US" sz="20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Streaming +Batch)</a:t>
                      </a:r>
                      <a:endParaRPr lang="en-US" sz="20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342900" indent="-342900">
                        <a:buFont typeface="Wingdings" charset="2"/>
                        <a:buChar char="ü"/>
                      </a:pPr>
                      <a:r>
                        <a:rPr lang="en-US" sz="20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Interactive</a:t>
                      </a:r>
                    </a:p>
                    <a:p>
                      <a:pPr marL="342900" indent="-342900">
                        <a:buFont typeface="Wingdings" charset="2"/>
                        <a:buChar char="ü"/>
                      </a:pPr>
                      <a:r>
                        <a:rPr lang="en-US" sz="2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Real-Time </a:t>
                      </a:r>
                      <a:r>
                        <a:rPr lang="en-US" sz="20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Streaming</a:t>
                      </a:r>
                    </a:p>
                    <a:p>
                      <a:pPr marL="342900" indent="-342900">
                        <a:buFont typeface="Wingdings" charset="2"/>
                        <a:buChar char="ü"/>
                      </a:pPr>
                      <a:r>
                        <a:rPr lang="en-US" sz="2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Native</a:t>
                      </a:r>
                      <a:r>
                        <a:rPr lang="en-US" sz="20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Iterative</a:t>
                      </a:r>
                      <a:r>
                        <a:rPr lang="en-US" sz="20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processing</a:t>
                      </a:r>
                      <a:endParaRPr lang="en-US" sz="20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278067"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sz="20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MapReduce</a:t>
                      </a:r>
                      <a:endParaRPr lang="en-US" sz="20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sz="2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en-US" sz="20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irect </a:t>
                      </a:r>
                      <a:r>
                        <a:rPr lang="en-US" sz="2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</a:t>
                      </a:r>
                      <a:r>
                        <a:rPr lang="en-US" sz="20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cyclic </a:t>
                      </a:r>
                      <a:r>
                        <a:rPr lang="en-US" sz="2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</a:t>
                      </a:r>
                      <a:r>
                        <a:rPr lang="en-US" sz="20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raphs (DAG)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20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Dataflows</a:t>
                      </a:r>
                      <a:endParaRPr lang="en-US" sz="20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sz="20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RDD: </a:t>
                      </a:r>
                      <a:r>
                        <a:rPr lang="en-US" sz="20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</a:t>
                      </a:r>
                      <a:r>
                        <a:rPr lang="en-US" sz="20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esilient </a:t>
                      </a:r>
                      <a:r>
                        <a:rPr lang="en-US" sz="20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en-US" sz="20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istributed </a:t>
                      </a:r>
                      <a:r>
                        <a:rPr lang="en-US" sz="20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en-US" sz="20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atasets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sz="2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Cyclic</a:t>
                      </a:r>
                      <a:r>
                        <a:rPr lang="en-US" sz="20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20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Dataflows</a:t>
                      </a:r>
                      <a:endParaRPr lang="en-US" sz="20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980842">
                <a:tc>
                  <a:txBody>
                    <a:bodyPr/>
                    <a:lstStyle/>
                    <a:p>
                      <a:pPr marL="0" indent="0" algn="l">
                        <a:buFont typeface="Arial"/>
                        <a:buNone/>
                      </a:pPr>
                      <a:r>
                        <a:rPr lang="en-US" sz="2000" b="0" dirty="0" smtClean="0">
                          <a:solidFill>
                            <a:srgbClr val="001D37"/>
                          </a:solidFill>
                        </a:rPr>
                        <a:t>1</a:t>
                      </a:r>
                      <a:r>
                        <a:rPr lang="en-US" sz="2000" b="0" baseline="30000" dirty="0" smtClean="0">
                          <a:solidFill>
                            <a:srgbClr val="001D37"/>
                          </a:solidFill>
                        </a:rPr>
                        <a:t>st</a:t>
                      </a:r>
                      <a:r>
                        <a:rPr lang="en-US" sz="2000" b="0" baseline="0" dirty="0" smtClean="0">
                          <a:solidFill>
                            <a:srgbClr val="001D37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rgbClr val="001D37"/>
                          </a:solidFill>
                        </a:rPr>
                        <a:t>Generation (1G)</a:t>
                      </a:r>
                      <a:endParaRPr lang="en-US" sz="2000" b="0" dirty="0">
                        <a:solidFill>
                          <a:srgbClr val="001D37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/>
                        <a:buNone/>
                      </a:pPr>
                      <a:r>
                        <a:rPr lang="en-US" sz="2000" b="0" dirty="0" smtClean="0">
                          <a:solidFill>
                            <a:srgbClr val="001D37"/>
                          </a:solidFill>
                        </a:rPr>
                        <a:t>2</a:t>
                      </a:r>
                      <a:r>
                        <a:rPr lang="en-US" sz="2000" b="0" baseline="30000" dirty="0" smtClean="0">
                          <a:solidFill>
                            <a:srgbClr val="001D37"/>
                          </a:solidFill>
                        </a:rPr>
                        <a:t>nd</a:t>
                      </a:r>
                      <a:r>
                        <a:rPr lang="en-US" sz="2000" b="0" dirty="0" smtClean="0">
                          <a:solidFill>
                            <a:srgbClr val="001D37"/>
                          </a:solidFill>
                        </a:rPr>
                        <a:t>Generation</a:t>
                      </a:r>
                    </a:p>
                    <a:p>
                      <a:pPr marL="0" indent="0" algn="l">
                        <a:buFont typeface="Arial"/>
                        <a:buNone/>
                      </a:pPr>
                      <a:r>
                        <a:rPr lang="en-US" sz="2000" b="0" dirty="0" smtClean="0">
                          <a:solidFill>
                            <a:srgbClr val="001D37"/>
                          </a:solidFill>
                        </a:rPr>
                        <a:t>(2G)</a:t>
                      </a:r>
                      <a:endParaRPr lang="en-US" sz="2000" b="0" dirty="0">
                        <a:solidFill>
                          <a:srgbClr val="001D37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/>
                        <a:buNone/>
                      </a:pPr>
                      <a:r>
                        <a:rPr lang="en-US" sz="2000" b="0" baseline="0" dirty="0" smtClean="0">
                          <a:solidFill>
                            <a:srgbClr val="001D37"/>
                          </a:solidFill>
                        </a:rPr>
                        <a:t>3</a:t>
                      </a:r>
                      <a:r>
                        <a:rPr lang="en-US" sz="2000" b="0" baseline="30000" dirty="0" smtClean="0">
                          <a:solidFill>
                            <a:srgbClr val="001D37"/>
                          </a:solidFill>
                        </a:rPr>
                        <a:t>rd</a:t>
                      </a:r>
                      <a:r>
                        <a:rPr lang="en-US" sz="2000" b="0" baseline="0" dirty="0" smtClean="0">
                          <a:solidFill>
                            <a:srgbClr val="001D37"/>
                          </a:solidFill>
                        </a:rPr>
                        <a:t>  Generation (3G)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/>
                        <a:buNone/>
                      </a:pPr>
                      <a:r>
                        <a:rPr lang="en-US" sz="2000" b="0" dirty="0" smtClean="0">
                          <a:solidFill>
                            <a:srgbClr val="001D37"/>
                          </a:solidFill>
                        </a:rPr>
                        <a:t>4</a:t>
                      </a:r>
                      <a:r>
                        <a:rPr lang="en-US" sz="2000" b="0" baseline="30000" dirty="0" smtClean="0">
                          <a:solidFill>
                            <a:srgbClr val="001D37"/>
                          </a:solidFill>
                        </a:rPr>
                        <a:t>th</a:t>
                      </a:r>
                      <a:r>
                        <a:rPr lang="en-US" sz="2000" b="0" dirty="0" smtClean="0">
                          <a:solidFill>
                            <a:srgbClr val="001D37"/>
                          </a:solidFill>
                        </a:rPr>
                        <a:t> Generation</a:t>
                      </a:r>
                      <a:r>
                        <a:rPr lang="en-US" sz="2000" b="0" baseline="0" dirty="0" smtClean="0">
                          <a:solidFill>
                            <a:srgbClr val="001D37"/>
                          </a:solidFill>
                        </a:rPr>
                        <a:t> </a:t>
                      </a:r>
                    </a:p>
                    <a:p>
                      <a:pPr marL="0" indent="0" algn="l">
                        <a:buFont typeface="Arial"/>
                        <a:buNone/>
                      </a:pPr>
                      <a:r>
                        <a:rPr lang="en-US" sz="2000" b="0" dirty="0" smtClean="0">
                          <a:solidFill>
                            <a:srgbClr val="001D37"/>
                          </a:solidFill>
                        </a:rPr>
                        <a:t>(</a:t>
                      </a:r>
                      <a:r>
                        <a:rPr lang="en-US" sz="2000" b="1" dirty="0" smtClean="0">
                          <a:solidFill>
                            <a:srgbClr val="001D37"/>
                          </a:solidFill>
                        </a:rPr>
                        <a:t>4G</a:t>
                      </a:r>
                      <a:r>
                        <a:rPr lang="en-US" sz="2000" b="0" dirty="0" smtClean="0">
                          <a:solidFill>
                            <a:srgbClr val="001D37"/>
                          </a:solidFill>
                        </a:rPr>
                        <a:t>)</a:t>
                      </a:r>
                      <a:endParaRPr lang="en-US" sz="2000" b="0" dirty="0">
                        <a:solidFill>
                          <a:srgbClr val="001D37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Picture 9" descr="Hadoop_Map_Reduc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838200"/>
            <a:ext cx="1752600" cy="1295400"/>
          </a:xfrm>
          <a:prstGeom prst="rect">
            <a:avLst/>
          </a:prstGeom>
        </p:spPr>
      </p:pic>
      <p:pic>
        <p:nvPicPr>
          <p:cNvPr id="11" name="Picture 10" descr="ApacheTezLogo_lowr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838200"/>
            <a:ext cx="1905000" cy="1295400"/>
          </a:xfrm>
          <a:prstGeom prst="rect">
            <a:avLst/>
          </a:prstGeom>
        </p:spPr>
      </p:pic>
      <p:pic>
        <p:nvPicPr>
          <p:cNvPr id="12" name="Picture 11" descr="spark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838200"/>
            <a:ext cx="2362200" cy="1295400"/>
          </a:xfrm>
          <a:prstGeom prst="rect">
            <a:avLst/>
          </a:prstGeom>
        </p:spPr>
      </p:pic>
      <p:pic>
        <p:nvPicPr>
          <p:cNvPr id="14" name="Picture 13" descr="Apache Flink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838200"/>
            <a:ext cx="2438400" cy="1295400"/>
          </a:xfrm>
          <a:prstGeom prst="rect">
            <a:avLst/>
          </a:prstGeom>
        </p:spPr>
      </p:pic>
      <p:sp>
        <p:nvSpPr>
          <p:cNvPr id="9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55</a:t>
            </a:fld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50131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381000" y="3657600"/>
            <a:ext cx="3052799" cy="2667000"/>
          </a:xfrm>
          <a:prstGeom prst="roundRect">
            <a:avLst>
              <a:gd name="adj" fmla="val 6353"/>
            </a:avLst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8900000" scaled="1"/>
            <a:tileRect/>
          </a:gra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" sz="2000" kern="0" dirty="0" smtClean="0">
              <a:solidFill>
                <a:srgbClr val="000000"/>
              </a:solidFill>
              <a:latin typeface="Avenir Book"/>
              <a:ea typeface="Verdana"/>
              <a:cs typeface="Avenir Book"/>
              <a:sym typeface="Verdana"/>
              <a:rtl val="0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5900877" y="3657600"/>
            <a:ext cx="2900399" cy="2667000"/>
          </a:xfrm>
          <a:prstGeom prst="roundRect">
            <a:avLst>
              <a:gd name="adj" fmla="val 4561"/>
            </a:avLst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3500000" scaled="1"/>
            <a:tileRect/>
          </a:gra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" sz="2000" kern="0" dirty="0">
              <a:solidFill>
                <a:srgbClr val="000000"/>
              </a:solidFill>
              <a:latin typeface="Avenir Book"/>
              <a:ea typeface="Verdana"/>
              <a:cs typeface="Avenir Book"/>
              <a:sym typeface="Verdana"/>
              <a:rtl val="0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152400" y="3886201"/>
            <a:ext cx="8839200" cy="2133599"/>
          </a:xfrm>
          <a:prstGeom prst="roundRect">
            <a:avLst>
              <a:gd name="adj" fmla="val 4420"/>
            </a:avLst>
          </a:prstGeom>
          <a:solidFill>
            <a:srgbClr val="00B0F0">
              <a:alpha val="34118"/>
            </a:srgbClr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1600" kern="0">
              <a:solidFill>
                <a:srgbClr val="000000"/>
              </a:solidFill>
              <a:latin typeface="Avenir Book"/>
              <a:cs typeface="Avenir Book"/>
              <a:sym typeface="Arial"/>
              <a:rtl val="0"/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495502" y="3747301"/>
            <a:ext cx="3085898" cy="149138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00050" indent="-28575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000" b="1" kern="0" dirty="0" smtClean="0">
                <a:solidFill>
                  <a:srgbClr val="000000"/>
                </a:solidFill>
                <a:latin typeface="+mn-lt"/>
                <a:ea typeface="Verdana"/>
                <a:cs typeface="Avenir Book"/>
                <a:sym typeface="Verdana"/>
                <a:rtl val="0"/>
              </a:rPr>
              <a:t>Declarativity</a:t>
            </a:r>
            <a:endParaRPr lang="en" sz="2000" b="1" kern="0" dirty="0">
              <a:solidFill>
                <a:srgbClr val="000000"/>
              </a:solidFill>
              <a:latin typeface="+mn-lt"/>
              <a:ea typeface="Verdana"/>
              <a:cs typeface="Avenir Book"/>
              <a:sym typeface="Verdana"/>
              <a:rtl val="0"/>
            </a:endParaRPr>
          </a:p>
          <a:p>
            <a:pPr marL="400050" indent="-28575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1" kern="0" dirty="0" smtClean="0">
                <a:solidFill>
                  <a:srgbClr val="000000"/>
                </a:solidFill>
                <a:latin typeface="+mn-lt"/>
                <a:ea typeface="Verdana"/>
                <a:cs typeface="Avenir Book"/>
                <a:sym typeface="Verdana"/>
                <a:rtl val="0"/>
              </a:rPr>
              <a:t>Query optimization</a:t>
            </a:r>
          </a:p>
          <a:p>
            <a:pPr marL="400050" indent="-28575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1" kern="0" dirty="0" smtClean="0">
                <a:solidFill>
                  <a:srgbClr val="000000"/>
                </a:solidFill>
                <a:latin typeface="+mn-lt"/>
                <a:ea typeface="Verdana"/>
                <a:cs typeface="Avenir Book"/>
                <a:sym typeface="Verdana"/>
                <a:rtl val="0"/>
              </a:rPr>
              <a:t>Efficient parallel in-memory and out-of-core algorithms</a:t>
            </a:r>
            <a:endParaRPr lang="en" sz="2000" b="1" kern="0" dirty="0">
              <a:solidFill>
                <a:srgbClr val="000000"/>
              </a:solidFill>
              <a:latin typeface="+mn-lt"/>
              <a:ea typeface="Verdana"/>
              <a:cs typeface="Avenir Book"/>
              <a:sym typeface="Verdana"/>
              <a:rtl val="0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5935824" y="3735949"/>
            <a:ext cx="3001351" cy="16284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00050" indent="-28575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1" kern="0" dirty="0" smtClean="0">
                <a:solidFill>
                  <a:srgbClr val="000000"/>
                </a:solidFill>
                <a:latin typeface="+mn-lt"/>
                <a:ea typeface="Verdana"/>
                <a:cs typeface="Avenir Book"/>
                <a:sym typeface="Verdana"/>
                <a:rtl val="0"/>
              </a:rPr>
              <a:t>Massive scale-out</a:t>
            </a:r>
            <a:endParaRPr lang="en" sz="2000" b="1" kern="0" dirty="0">
              <a:solidFill>
                <a:srgbClr val="000000"/>
              </a:solidFill>
              <a:latin typeface="+mn-lt"/>
              <a:ea typeface="Verdana"/>
              <a:cs typeface="Avenir Book"/>
              <a:sym typeface="Verdana"/>
              <a:rtl val="0"/>
            </a:endParaRPr>
          </a:p>
          <a:p>
            <a:pPr marL="400050" indent="-28575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000" b="1" kern="0" dirty="0" smtClean="0">
                <a:solidFill>
                  <a:srgbClr val="000000"/>
                </a:solidFill>
                <a:latin typeface="+mn-lt"/>
                <a:ea typeface="Verdana"/>
                <a:cs typeface="Avenir Book"/>
                <a:sym typeface="Verdana"/>
                <a:rtl val="0"/>
              </a:rPr>
              <a:t>User</a:t>
            </a:r>
            <a:r>
              <a:rPr lang="en-US" sz="2000" b="1" kern="0" dirty="0" smtClean="0">
                <a:solidFill>
                  <a:srgbClr val="000000"/>
                </a:solidFill>
                <a:latin typeface="+mn-lt"/>
                <a:ea typeface="Verdana"/>
                <a:cs typeface="Avenir Book"/>
                <a:sym typeface="Verdana"/>
                <a:rtl val="0"/>
              </a:rPr>
              <a:t> D</a:t>
            </a:r>
            <a:r>
              <a:rPr lang="en" sz="2000" b="1" kern="0" dirty="0" smtClean="0">
                <a:solidFill>
                  <a:srgbClr val="000000"/>
                </a:solidFill>
                <a:latin typeface="+mn-lt"/>
                <a:ea typeface="Verdana"/>
                <a:cs typeface="Avenir Book"/>
                <a:sym typeface="Verdana"/>
                <a:rtl val="0"/>
              </a:rPr>
              <a:t>efined </a:t>
            </a:r>
            <a:r>
              <a:rPr lang="en-US" sz="2000" b="1" kern="0" dirty="0">
                <a:solidFill>
                  <a:srgbClr val="000000"/>
                </a:solidFill>
                <a:latin typeface="+mn-lt"/>
                <a:ea typeface="Verdana"/>
                <a:cs typeface="Avenir Book"/>
                <a:sym typeface="Verdana"/>
                <a:rtl val="0"/>
              </a:rPr>
              <a:t>F</a:t>
            </a:r>
            <a:r>
              <a:rPr lang="en" sz="2000" b="1" kern="0" dirty="0" smtClean="0">
                <a:solidFill>
                  <a:srgbClr val="000000"/>
                </a:solidFill>
                <a:latin typeface="+mn-lt"/>
                <a:ea typeface="Verdana"/>
                <a:cs typeface="Avenir Book"/>
                <a:sym typeface="Verdana"/>
                <a:rtl val="0"/>
              </a:rPr>
              <a:t>unctions </a:t>
            </a:r>
            <a:endParaRPr lang="en-US" sz="2000" b="1" kern="0" dirty="0" smtClean="0">
              <a:solidFill>
                <a:srgbClr val="000000"/>
              </a:solidFill>
              <a:latin typeface="+mn-lt"/>
              <a:ea typeface="Verdana"/>
              <a:cs typeface="Avenir Book"/>
              <a:sym typeface="Verdana"/>
              <a:rtl val="0"/>
            </a:endParaRPr>
          </a:p>
          <a:p>
            <a:pPr marL="400050" indent="-28575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000" b="1" kern="0" dirty="0" smtClean="0">
                <a:solidFill>
                  <a:srgbClr val="000000"/>
                </a:solidFill>
                <a:latin typeface="+mn-lt"/>
                <a:ea typeface="Verdana"/>
                <a:cs typeface="Avenir Book"/>
                <a:sym typeface="Verdana"/>
                <a:rtl val="0"/>
              </a:rPr>
              <a:t>Complex data types</a:t>
            </a:r>
            <a:endParaRPr lang="en" sz="2000" b="1" kern="0" dirty="0">
              <a:solidFill>
                <a:srgbClr val="000000"/>
              </a:solidFill>
              <a:latin typeface="+mn-lt"/>
              <a:ea typeface="Verdana"/>
              <a:cs typeface="Avenir Book"/>
              <a:sym typeface="Verdana"/>
              <a:rtl val="0"/>
            </a:endParaRPr>
          </a:p>
          <a:p>
            <a:pPr marL="400050" indent="-28575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000" b="1" kern="0" dirty="0" smtClean="0">
                <a:solidFill>
                  <a:srgbClr val="000000"/>
                </a:solidFill>
                <a:latin typeface="+mn-lt"/>
                <a:ea typeface="Verdana"/>
                <a:cs typeface="Avenir Book"/>
                <a:sym typeface="Verdana"/>
                <a:rtl val="0"/>
              </a:rPr>
              <a:t>Schema on read</a:t>
            </a:r>
            <a:endParaRPr lang="en" sz="2000" b="1" kern="0" dirty="0">
              <a:solidFill>
                <a:srgbClr val="000000"/>
              </a:solidFill>
              <a:latin typeface="+mn-lt"/>
              <a:ea typeface="Verdana"/>
              <a:cs typeface="Avenir Book"/>
              <a:sym typeface="Verdana"/>
              <a:rtl val="0"/>
            </a:endParaRPr>
          </a:p>
        </p:txBody>
      </p:sp>
      <p:sp>
        <p:nvSpPr>
          <p:cNvPr id="128" name="Shape 128"/>
          <p:cNvSpPr txBox="1"/>
          <p:nvPr/>
        </p:nvSpPr>
        <p:spPr>
          <a:xfrm>
            <a:off x="3319701" y="4191000"/>
            <a:ext cx="2581176" cy="167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1" kern="0" dirty="0" smtClean="0">
                <a:solidFill>
                  <a:srgbClr val="000000"/>
                </a:solidFill>
                <a:latin typeface="+mn-lt"/>
                <a:ea typeface="Verdana"/>
                <a:cs typeface="Avenir Book"/>
                <a:sym typeface="Verdana"/>
                <a:rtl val="0"/>
              </a:rPr>
              <a:t>Streaming</a:t>
            </a:r>
          </a:p>
          <a:p>
            <a:pPr marL="4572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000" b="1" kern="0" dirty="0" smtClean="0">
                <a:solidFill>
                  <a:srgbClr val="000000"/>
                </a:solidFill>
                <a:latin typeface="+mn-lt"/>
                <a:ea typeface="Verdana"/>
                <a:cs typeface="Avenir Book"/>
                <a:sym typeface="Verdana"/>
                <a:rtl val="0"/>
              </a:rPr>
              <a:t>Iterations</a:t>
            </a:r>
            <a:endParaRPr lang="en" sz="2000" b="1" kern="0" dirty="0">
              <a:solidFill>
                <a:srgbClr val="000000"/>
              </a:solidFill>
              <a:latin typeface="+mn-lt"/>
              <a:ea typeface="Verdana"/>
              <a:cs typeface="Avenir Book"/>
              <a:sym typeface="Verdana"/>
              <a:rtl val="0"/>
            </a:endParaRPr>
          </a:p>
          <a:p>
            <a:pPr marL="4572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000" b="1" kern="0" dirty="0" smtClean="0">
                <a:solidFill>
                  <a:srgbClr val="000000"/>
                </a:solidFill>
                <a:latin typeface="+mn-lt"/>
                <a:ea typeface="Verdana"/>
                <a:cs typeface="Avenir Book"/>
                <a:sym typeface="Verdana"/>
                <a:rtl val="0"/>
              </a:rPr>
              <a:t>Advanced Dataflows</a:t>
            </a:r>
            <a:endParaRPr lang="en-US" sz="2000" b="1" kern="0" dirty="0" smtClean="0">
              <a:solidFill>
                <a:srgbClr val="000000"/>
              </a:solidFill>
              <a:latin typeface="+mn-lt"/>
              <a:ea typeface="Verdana"/>
              <a:cs typeface="Avenir Book"/>
              <a:sym typeface="Verdana"/>
              <a:rtl val="0"/>
            </a:endParaRPr>
          </a:p>
          <a:p>
            <a:pPr marL="457200" indent="-34290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1" kern="0" dirty="0" smtClean="0">
                <a:solidFill>
                  <a:srgbClr val="000000"/>
                </a:solidFill>
                <a:latin typeface="+mn-lt"/>
                <a:ea typeface="Verdana"/>
                <a:cs typeface="Avenir Book"/>
                <a:sym typeface="Verdana"/>
                <a:rtl val="0"/>
              </a:rPr>
              <a:t>General APIs</a:t>
            </a:r>
            <a:endParaRPr lang="en" sz="2000" b="1" kern="0" dirty="0">
              <a:solidFill>
                <a:srgbClr val="000000"/>
              </a:solidFill>
              <a:latin typeface="+mn-lt"/>
              <a:ea typeface="Verdana"/>
              <a:cs typeface="Avenir Book"/>
              <a:sym typeface="Verdana"/>
              <a:rtl val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1905000"/>
            <a:ext cx="3581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kern="0" dirty="0" smtClean="0">
                <a:latin typeface="+mn-lt"/>
                <a:ea typeface="Verdana"/>
                <a:cs typeface="Avenir Book"/>
                <a:sym typeface="Verdana"/>
                <a:rtl val="0"/>
              </a:rPr>
              <a:t>Draws on concepts from</a:t>
            </a:r>
          </a:p>
          <a:p>
            <a:pPr algn="ctr"/>
            <a:r>
              <a:rPr lang="en-US" sz="2400" b="1" kern="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Verdana"/>
                <a:cs typeface="Avenir Book"/>
                <a:sym typeface="Verdana"/>
                <a:rtl val="0"/>
              </a:rPr>
              <a:t>MPP D</a:t>
            </a:r>
            <a:r>
              <a:rPr lang="en" sz="2400" b="1" kern="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Verdana"/>
                <a:cs typeface="Avenir Book"/>
                <a:sym typeface="Verdana"/>
                <a:rtl val="0"/>
              </a:rPr>
              <a:t>atabase </a:t>
            </a:r>
            <a:r>
              <a:rPr lang="en" sz="2400" b="1" kern="0" dirty="0" smtClean="0">
                <a:latin typeface="+mn-lt"/>
                <a:ea typeface="Verdana"/>
                <a:cs typeface="Avenir Book"/>
                <a:sym typeface="Verdana"/>
                <a:rtl val="0"/>
              </a:rPr>
              <a:t>Technology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57800" y="1905000"/>
            <a:ext cx="373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kern="0" dirty="0" smtClean="0">
                <a:solidFill>
                  <a:srgbClr val="FFFFFF"/>
                </a:solidFill>
                <a:latin typeface="+mn-lt"/>
                <a:ea typeface="Verdana"/>
                <a:cs typeface="Avenir Book"/>
                <a:sym typeface="Verdana"/>
                <a:rtl val="0"/>
              </a:rPr>
              <a:t>Draws on  concepts from</a:t>
            </a:r>
          </a:p>
          <a:p>
            <a:pPr algn="ctr"/>
            <a:r>
              <a:rPr lang="en-US" sz="2400" b="1" kern="0" dirty="0" smtClean="0">
                <a:solidFill>
                  <a:srgbClr val="34FF77"/>
                </a:solidFill>
                <a:latin typeface="+mn-lt"/>
                <a:ea typeface="Verdana"/>
                <a:cs typeface="Avenir Book"/>
                <a:sym typeface="Verdana"/>
                <a:rtl val="0"/>
              </a:rPr>
              <a:t>Hadoop</a:t>
            </a:r>
            <a:r>
              <a:rPr lang="en-US" sz="2400" b="1" kern="0" dirty="0">
                <a:solidFill>
                  <a:srgbClr val="34FF77"/>
                </a:solidFill>
                <a:latin typeface="+mn-lt"/>
                <a:ea typeface="Verdana"/>
                <a:cs typeface="Avenir Book"/>
                <a:sym typeface="Verdana"/>
                <a:rtl val="0"/>
              </a:rPr>
              <a:t> </a:t>
            </a:r>
            <a:r>
              <a:rPr lang="en" sz="2400" b="1" kern="0" dirty="0" smtClean="0">
                <a:solidFill>
                  <a:srgbClr val="34FF77"/>
                </a:solidFill>
                <a:latin typeface="+mn-lt"/>
                <a:ea typeface="Verdana"/>
                <a:cs typeface="Avenir Book"/>
                <a:sym typeface="Verdana"/>
                <a:rtl val="0"/>
              </a:rPr>
              <a:t>MapReduce</a:t>
            </a:r>
            <a:endParaRPr lang="en-US" sz="2400" b="1" kern="0" dirty="0" smtClean="0">
              <a:solidFill>
                <a:srgbClr val="34FF77"/>
              </a:solidFill>
              <a:latin typeface="+mn-lt"/>
              <a:ea typeface="Verdana"/>
              <a:cs typeface="Avenir Book"/>
              <a:sym typeface="Verdana"/>
              <a:rtl val="0"/>
            </a:endParaRPr>
          </a:p>
          <a:p>
            <a:pPr algn="ctr"/>
            <a:r>
              <a:rPr lang="en-US" sz="2400" b="1" kern="0" dirty="0" smtClean="0">
                <a:solidFill>
                  <a:srgbClr val="FFFFFF"/>
                </a:solidFill>
                <a:latin typeface="+mn-lt"/>
                <a:ea typeface="Verdana"/>
                <a:cs typeface="Avenir Book"/>
                <a:sym typeface="Verdana"/>
                <a:rtl val="0"/>
              </a:rPr>
              <a:t> T</a:t>
            </a:r>
            <a:r>
              <a:rPr lang="en" sz="2400" b="1" kern="0" dirty="0" smtClean="0">
                <a:solidFill>
                  <a:srgbClr val="FFFFFF"/>
                </a:solidFill>
                <a:latin typeface="+mn-lt"/>
                <a:ea typeface="Verdana"/>
                <a:cs typeface="Avenir Book"/>
                <a:sym typeface="Verdana"/>
                <a:rtl val="0"/>
              </a:rPr>
              <a:t>echnology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73751" y="2209800"/>
            <a:ext cx="782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kern="0" dirty="0" smtClean="0">
                <a:solidFill>
                  <a:srgbClr val="FFFFFF"/>
                </a:solidFill>
                <a:latin typeface="+mn-lt"/>
                <a:ea typeface="Verdana"/>
                <a:cs typeface="Avenir Book"/>
                <a:sym typeface="Verdana"/>
                <a:rtl val="0"/>
              </a:rPr>
              <a:t>Add</a:t>
            </a:r>
            <a:endParaRPr lang="en" sz="2400" b="1" kern="0" dirty="0" smtClean="0">
              <a:solidFill>
                <a:srgbClr val="FFFFFF"/>
              </a:solidFill>
              <a:latin typeface="+mn-lt"/>
              <a:ea typeface="Verdana"/>
              <a:cs typeface="Avenir Book"/>
              <a:sym typeface="Verdana"/>
              <a:rtl val="0"/>
            </a:endParaRP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610600" cy="1066800"/>
          </a:xfrm>
        </p:spPr>
        <p:txBody>
          <a:bodyPr>
            <a:normAutofit fontScale="90000"/>
          </a:bodyPr>
          <a:lstStyle/>
          <a:p>
            <a:r>
              <a:rPr lang="en-US" sz="2700" dirty="0" smtClean="0">
                <a:solidFill>
                  <a:srgbClr val="FFFFFF"/>
                </a:solidFill>
              </a:rPr>
              <a:t>2. What </a:t>
            </a:r>
            <a:r>
              <a:rPr lang="en-US" sz="2700" dirty="0">
                <a:solidFill>
                  <a:srgbClr val="FFFFFF"/>
                </a:solidFill>
              </a:rPr>
              <a:t>are the principles on which </a:t>
            </a:r>
            <a:r>
              <a:rPr lang="en-US" sz="2700" dirty="0" smtClean="0">
                <a:solidFill>
                  <a:srgbClr val="FFFFFF"/>
                </a:solidFill>
              </a:rPr>
              <a:t>Flink </a:t>
            </a:r>
            <a:r>
              <a:rPr lang="en-US" sz="2700" dirty="0">
                <a:solidFill>
                  <a:srgbClr val="FFFFFF"/>
                </a:solidFill>
              </a:rPr>
              <a:t>is built on? </a:t>
            </a:r>
            <a:r>
              <a:rPr lang="en-US" sz="2700" dirty="0" smtClean="0"/>
              <a:t>(Might not have been all set upfront but emerged!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16" name="Slide Number Placeholder 4"/>
          <p:cNvSpPr txBox="1">
            <a:spLocks/>
          </p:cNvSpPr>
          <p:nvPr/>
        </p:nvSpPr>
        <p:spPr>
          <a:xfrm>
            <a:off x="7035998" y="65080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56</a:t>
            </a:fld>
            <a:endParaRPr lang="de-DE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33400" y="1143000"/>
            <a:ext cx="8071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 smtClean="0"/>
              <a:t>1. </a:t>
            </a:r>
            <a:r>
              <a:rPr 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Get the best of both worlds</a:t>
            </a:r>
            <a:r>
              <a:rPr lang="en-US" sz="2400" b="1" dirty="0" smtClean="0"/>
              <a:t>: MPP technology and Hadoop MapReduce  Technologies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8965324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28" grpId="0"/>
      <p:bldP spid="1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34400" cy="1066800"/>
          </a:xfrm>
        </p:spPr>
        <p:txBody>
          <a:bodyPr/>
          <a:lstStyle/>
          <a:p>
            <a:pPr marL="514350" indent="-514350"/>
            <a:r>
              <a:rPr lang="en-US" sz="2800" dirty="0" smtClean="0">
                <a:solidFill>
                  <a:srgbClr val="FFFFFF"/>
                </a:solidFill>
              </a:rPr>
              <a:t>2. What </a:t>
            </a:r>
            <a:r>
              <a:rPr lang="en-US" sz="2800" dirty="0">
                <a:solidFill>
                  <a:srgbClr val="FFFFFF"/>
                </a:solidFill>
              </a:rPr>
              <a:t>are the principles on which </a:t>
            </a:r>
            <a:r>
              <a:rPr lang="en-US" sz="2800" dirty="0" smtClean="0">
                <a:solidFill>
                  <a:srgbClr val="FFFFFF"/>
                </a:solidFill>
              </a:rPr>
              <a:t>Flink </a:t>
            </a:r>
            <a:r>
              <a:rPr lang="en-US" sz="2800" dirty="0">
                <a:solidFill>
                  <a:srgbClr val="FFFFFF"/>
                </a:solidFill>
              </a:rPr>
              <a:t>is built on?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229600" cy="54102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rgbClr val="34FF77"/>
                </a:solidFill>
              </a:rPr>
              <a:t>2. All streaming all the time</a:t>
            </a:r>
            <a:r>
              <a:rPr lang="en-US" sz="2400" dirty="0" smtClean="0"/>
              <a:t>: execute everything as streams</a:t>
            </a:r>
            <a:r>
              <a:rPr lang="en-US" sz="2400" dirty="0"/>
              <a:t> </a:t>
            </a:r>
            <a:r>
              <a:rPr lang="en-US" sz="2400" dirty="0" smtClean="0"/>
              <a:t>including batch!!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3. Write</a:t>
            </a:r>
            <a:r>
              <a:rPr lang="en-US" sz="2400" dirty="0" smtClean="0"/>
              <a:t> </a:t>
            </a:r>
            <a:r>
              <a:rPr lang="en-US" sz="2400" dirty="0"/>
              <a:t>like a programming language, </a:t>
            </a:r>
            <a:r>
              <a:rPr lang="en-US" sz="2400" dirty="0">
                <a:solidFill>
                  <a:srgbClr val="34FF77"/>
                </a:solidFill>
              </a:rPr>
              <a:t>execute</a:t>
            </a:r>
            <a:r>
              <a:rPr lang="en-US" sz="2400" dirty="0"/>
              <a:t> like a </a:t>
            </a:r>
            <a:r>
              <a:rPr lang="en-US" sz="2400" dirty="0" smtClean="0"/>
              <a:t>database.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34FF77"/>
                </a:solidFill>
              </a:rPr>
              <a:t>4. Alleviate the user from a lot of the pain of:</a:t>
            </a:r>
          </a:p>
          <a:p>
            <a:pPr lvl="1">
              <a:buFont typeface="Wingdings" charset="2"/>
              <a:buChar char="ü"/>
            </a:pPr>
            <a:r>
              <a:rPr lang="en-US" sz="2400" b="1" dirty="0">
                <a:solidFill>
                  <a:srgbClr val="34FF77"/>
                </a:solidFill>
              </a:rPr>
              <a:t>manually tuning memory </a:t>
            </a:r>
            <a:r>
              <a:rPr lang="en-US" sz="2400" b="1" dirty="0"/>
              <a:t>assignment to intermediate </a:t>
            </a:r>
            <a:r>
              <a:rPr lang="en-US" sz="2400" b="1" dirty="0" smtClean="0"/>
              <a:t>operators</a:t>
            </a:r>
            <a:endParaRPr lang="en-US" sz="2400" b="1" dirty="0"/>
          </a:p>
          <a:p>
            <a:pPr lvl="1">
              <a:buFont typeface="Wingdings" charset="2"/>
              <a:buChar char="ü"/>
            </a:pPr>
            <a:r>
              <a:rPr lang="en-US" sz="2400" b="1" dirty="0" smtClean="0">
                <a:solidFill>
                  <a:srgbClr val="34FF77"/>
                </a:solidFill>
              </a:rPr>
              <a:t>dealing </a:t>
            </a:r>
            <a:r>
              <a:rPr lang="en-US" sz="2400" b="1" dirty="0">
                <a:solidFill>
                  <a:srgbClr val="34FF77"/>
                </a:solidFill>
              </a:rPr>
              <a:t>with physical execution concepts </a:t>
            </a:r>
            <a:r>
              <a:rPr lang="en-US" sz="2400" b="1" dirty="0"/>
              <a:t>(e.g., choosing between broadcast and partitioned joins, reusing partitions). </a:t>
            </a:r>
            <a:endParaRPr lang="en-US" sz="2400" b="1" dirty="0" smtClean="0"/>
          </a:p>
          <a:p>
            <a:pPr marL="342900" lvl="1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800" dirty="0"/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smtClean="0"/>
              <a:pPr/>
              <a:t>57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2849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34400" cy="914400"/>
          </a:xfrm>
        </p:spPr>
        <p:txBody>
          <a:bodyPr/>
          <a:lstStyle/>
          <a:p>
            <a:r>
              <a:rPr lang="en-US" sz="2800" dirty="0">
                <a:solidFill>
                  <a:srgbClr val="FFFFFF"/>
                </a:solidFill>
              </a:rPr>
              <a:t>2. What are the principles on which </a:t>
            </a:r>
            <a:r>
              <a:rPr lang="en-US" sz="2800" dirty="0" smtClean="0">
                <a:solidFill>
                  <a:srgbClr val="FFFFFF"/>
                </a:solidFill>
              </a:rPr>
              <a:t>Flink </a:t>
            </a:r>
            <a:r>
              <a:rPr lang="en-US" sz="2800" dirty="0">
                <a:solidFill>
                  <a:srgbClr val="FFFFFF"/>
                </a:solidFill>
              </a:rPr>
              <a:t>is built on?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7912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rgbClr val="34FF77"/>
                </a:solidFill>
              </a:rPr>
              <a:t>5. Little configuration required</a:t>
            </a:r>
          </a:p>
          <a:p>
            <a:pPr marL="342900" lvl="1" indent="0">
              <a:buNone/>
            </a:pPr>
            <a:r>
              <a:rPr lang="en-US" sz="2400" b="1" dirty="0" smtClean="0"/>
              <a:t>• </a:t>
            </a:r>
            <a:r>
              <a:rPr lang="en-US" sz="2400" b="1" dirty="0"/>
              <a:t>Requires </a:t>
            </a:r>
            <a:r>
              <a:rPr lang="en-US" sz="2400" b="1" dirty="0">
                <a:solidFill>
                  <a:srgbClr val="34FF77"/>
                </a:solidFill>
              </a:rPr>
              <a:t>no memory thresholds to configure</a:t>
            </a:r>
            <a:r>
              <a:rPr lang="en-US" sz="2400" b="1" dirty="0"/>
              <a:t> – Flink manages its own memory </a:t>
            </a:r>
            <a:endParaRPr lang="en-US" sz="2400" b="1" dirty="0" smtClean="0"/>
          </a:p>
          <a:p>
            <a:pPr marL="342900" lvl="1" indent="0">
              <a:buNone/>
            </a:pPr>
            <a:r>
              <a:rPr lang="en-US" sz="2400" b="1" dirty="0" smtClean="0"/>
              <a:t>• </a:t>
            </a:r>
            <a:r>
              <a:rPr lang="en-US" sz="2400" b="1" dirty="0"/>
              <a:t>Requires </a:t>
            </a:r>
            <a:r>
              <a:rPr lang="en-US" sz="2400" b="1" dirty="0">
                <a:solidFill>
                  <a:srgbClr val="34FF77"/>
                </a:solidFill>
              </a:rPr>
              <a:t>no complicated network </a:t>
            </a:r>
            <a:r>
              <a:rPr lang="en-US" sz="2400" b="1" dirty="0" smtClean="0">
                <a:solidFill>
                  <a:srgbClr val="34FF77"/>
                </a:solidFill>
              </a:rPr>
              <a:t>configurations </a:t>
            </a:r>
            <a:r>
              <a:rPr lang="en-US" sz="2400" b="1" dirty="0"/>
              <a:t>– Pipelining engine requires much less memory for data exchange </a:t>
            </a:r>
            <a:endParaRPr lang="en-US" sz="2400" b="1" dirty="0" smtClean="0"/>
          </a:p>
          <a:p>
            <a:pPr marL="342900" lvl="1" indent="0">
              <a:buNone/>
            </a:pPr>
            <a:r>
              <a:rPr lang="en-US" sz="2400" b="1" dirty="0" smtClean="0"/>
              <a:t>• </a:t>
            </a:r>
            <a:r>
              <a:rPr lang="en-US" sz="2400" b="1" dirty="0"/>
              <a:t>Requires </a:t>
            </a:r>
            <a:r>
              <a:rPr lang="en-US" sz="2400" b="1" dirty="0">
                <a:solidFill>
                  <a:srgbClr val="34FF77"/>
                </a:solidFill>
              </a:rPr>
              <a:t>no serializers to be configured </a:t>
            </a:r>
            <a:r>
              <a:rPr lang="en-US" sz="2400" b="1" dirty="0"/>
              <a:t>– Flink handles its own type extraction and data </a:t>
            </a:r>
            <a:r>
              <a:rPr lang="en-US" sz="2400" b="1" dirty="0" smtClean="0"/>
              <a:t>representation</a:t>
            </a:r>
          </a:p>
          <a:p>
            <a:pPr marL="0" indent="0">
              <a:buNone/>
            </a:pPr>
            <a:r>
              <a:rPr lang="en-US" sz="2600" b="1" dirty="0" smtClean="0">
                <a:solidFill>
                  <a:srgbClr val="34FF77"/>
                </a:solidFill>
              </a:rPr>
              <a:t>6. Little </a:t>
            </a:r>
            <a:r>
              <a:rPr lang="en-US" sz="2600" b="1" dirty="0">
                <a:solidFill>
                  <a:srgbClr val="34FF77"/>
                </a:solidFill>
              </a:rPr>
              <a:t>tuning </a:t>
            </a:r>
            <a:r>
              <a:rPr lang="en-US" sz="2600" b="1" dirty="0" smtClean="0">
                <a:solidFill>
                  <a:srgbClr val="34FF77"/>
                </a:solidFill>
              </a:rPr>
              <a:t>required: </a:t>
            </a:r>
            <a:r>
              <a:rPr lang="en-US" sz="2600" b="1" dirty="0"/>
              <a:t>Programs can be adjusted to data automatically – Flink’s </a:t>
            </a:r>
            <a:r>
              <a:rPr lang="en-US" sz="2600" b="1" dirty="0">
                <a:solidFill>
                  <a:srgbClr val="34FF77"/>
                </a:solidFill>
              </a:rPr>
              <a:t>optimizer</a:t>
            </a:r>
            <a:r>
              <a:rPr lang="en-US" sz="2600" b="1" dirty="0"/>
              <a:t> can choose execution strategies automatically</a:t>
            </a:r>
          </a:p>
          <a:p>
            <a:pPr marL="342900" lvl="1" indent="0">
              <a:buNone/>
            </a:pPr>
            <a:endParaRPr lang="en-US" sz="2400" b="1" dirty="0" smtClean="0"/>
          </a:p>
          <a:p>
            <a:pPr marL="342900" lvl="1" indent="0">
              <a:buNone/>
            </a:pPr>
            <a:endParaRPr lang="en-US" sz="2400" b="1" dirty="0" smtClean="0"/>
          </a:p>
          <a:p>
            <a:pPr marL="342900" lvl="1" indent="0">
              <a:buNone/>
            </a:pPr>
            <a:endParaRPr lang="en-US" sz="2400" b="1" dirty="0" smtClean="0"/>
          </a:p>
          <a:p>
            <a:pPr lvl="1">
              <a:buFont typeface="Arial"/>
              <a:buChar char="•"/>
            </a:pPr>
            <a:endParaRPr lang="en-US" sz="2400" b="1" dirty="0" smtClean="0"/>
          </a:p>
          <a:p>
            <a:pPr lvl="1">
              <a:buFont typeface="Arial"/>
              <a:buChar char="•"/>
            </a:pPr>
            <a:endParaRPr lang="en-US" sz="2400" b="1" dirty="0"/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58</a:t>
            </a:fld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836819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34400" cy="838200"/>
          </a:xfrm>
        </p:spPr>
        <p:txBody>
          <a:bodyPr/>
          <a:lstStyle/>
          <a:p>
            <a:r>
              <a:rPr lang="en-US" sz="2800" dirty="0">
                <a:solidFill>
                  <a:srgbClr val="FFFFFF"/>
                </a:solidFill>
              </a:rPr>
              <a:t>2. What are the principles on which Flink is built on?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7912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rgbClr val="34FF77"/>
                </a:solidFill>
              </a:rPr>
              <a:t>7. </a:t>
            </a:r>
            <a:r>
              <a:rPr lang="en-US" sz="2400" dirty="0">
                <a:solidFill>
                  <a:srgbClr val="34FF77"/>
                </a:solidFill>
              </a:rPr>
              <a:t>Support for many file systems:</a:t>
            </a:r>
          </a:p>
          <a:p>
            <a:pPr lvl="1">
              <a:buFont typeface="Arial"/>
              <a:buChar char="•"/>
            </a:pPr>
            <a:r>
              <a:rPr lang="en-US" sz="2400" b="1" dirty="0">
                <a:solidFill>
                  <a:srgbClr val="34FF77"/>
                </a:solidFill>
              </a:rPr>
              <a:t> </a:t>
            </a:r>
            <a:r>
              <a:rPr lang="en-US" sz="2400" b="1" dirty="0">
                <a:solidFill>
                  <a:srgbClr val="FFFFFF"/>
                </a:solidFill>
              </a:rPr>
              <a:t>Flink is File System agnostic</a:t>
            </a:r>
            <a:r>
              <a:rPr lang="en-US" sz="2400" b="1" dirty="0">
                <a:solidFill>
                  <a:srgbClr val="34FF77"/>
                </a:solidFill>
              </a:rPr>
              <a:t>. BYOS: </a:t>
            </a:r>
            <a:r>
              <a:rPr lang="en-US" sz="2400" b="1" dirty="0"/>
              <a:t>B</a:t>
            </a:r>
            <a:r>
              <a:rPr lang="en-US" sz="2400" b="1" dirty="0">
                <a:solidFill>
                  <a:srgbClr val="34FF77"/>
                </a:solidFill>
              </a:rPr>
              <a:t>ring </a:t>
            </a:r>
            <a:r>
              <a:rPr lang="en-US" sz="2400" b="1" dirty="0">
                <a:solidFill>
                  <a:srgbClr val="FFFFFF"/>
                </a:solidFill>
              </a:rPr>
              <a:t>Y</a:t>
            </a:r>
            <a:r>
              <a:rPr lang="en-US" sz="2400" b="1" dirty="0">
                <a:solidFill>
                  <a:srgbClr val="34FF77"/>
                </a:solidFill>
              </a:rPr>
              <a:t>our </a:t>
            </a:r>
            <a:r>
              <a:rPr lang="en-US" sz="2400" b="1" dirty="0">
                <a:solidFill>
                  <a:srgbClr val="FFFFFF"/>
                </a:solidFill>
              </a:rPr>
              <a:t>O</a:t>
            </a:r>
            <a:r>
              <a:rPr lang="en-US" sz="2400" b="1" dirty="0">
                <a:solidFill>
                  <a:srgbClr val="34FF77"/>
                </a:solidFill>
              </a:rPr>
              <a:t>wn </a:t>
            </a:r>
            <a:r>
              <a:rPr lang="en-US" sz="2400" b="1" dirty="0" smtClean="0">
                <a:solidFill>
                  <a:srgbClr val="FFFFFF"/>
                </a:solidFill>
              </a:rPr>
              <a:t>S</a:t>
            </a:r>
            <a:r>
              <a:rPr lang="en-US" sz="2400" b="1" dirty="0" smtClean="0">
                <a:solidFill>
                  <a:srgbClr val="34FF77"/>
                </a:solidFill>
              </a:rPr>
              <a:t>torage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34FF77"/>
                </a:solidFill>
              </a:rPr>
              <a:t>8. </a:t>
            </a:r>
            <a:r>
              <a:rPr lang="en-US" sz="2400" dirty="0">
                <a:solidFill>
                  <a:srgbClr val="34FF77"/>
                </a:solidFill>
              </a:rPr>
              <a:t>Support for many deployment options: </a:t>
            </a:r>
          </a:p>
          <a:p>
            <a:pPr lvl="1">
              <a:buFont typeface="Arial"/>
              <a:buChar char="•"/>
            </a:pPr>
            <a:r>
              <a:rPr lang="en-US" sz="2400" b="1" dirty="0">
                <a:solidFill>
                  <a:srgbClr val="FFFFFF"/>
                </a:solidFill>
              </a:rPr>
              <a:t>Flink is agnostic to the underlying cluster infrastructure. </a:t>
            </a:r>
            <a:r>
              <a:rPr lang="en-US" sz="2400" b="1" dirty="0">
                <a:solidFill>
                  <a:srgbClr val="34FF77"/>
                </a:solidFill>
              </a:rPr>
              <a:t>BYOC: </a:t>
            </a:r>
            <a:r>
              <a:rPr lang="en-US" sz="2400" b="1" dirty="0">
                <a:solidFill>
                  <a:srgbClr val="FFFFFF"/>
                </a:solidFill>
              </a:rPr>
              <a:t>B</a:t>
            </a:r>
            <a:r>
              <a:rPr lang="en-US" sz="2400" b="1" dirty="0">
                <a:solidFill>
                  <a:srgbClr val="34FF77"/>
                </a:solidFill>
              </a:rPr>
              <a:t>ring </a:t>
            </a:r>
            <a:r>
              <a:rPr lang="en-US" sz="2400" b="1" dirty="0">
                <a:solidFill>
                  <a:srgbClr val="FFFFFF"/>
                </a:solidFill>
              </a:rPr>
              <a:t>Y</a:t>
            </a:r>
            <a:r>
              <a:rPr lang="en-US" sz="2400" b="1" dirty="0">
                <a:solidFill>
                  <a:srgbClr val="34FF77"/>
                </a:solidFill>
              </a:rPr>
              <a:t>our </a:t>
            </a:r>
            <a:r>
              <a:rPr lang="en-US" sz="2400" b="1" dirty="0">
                <a:solidFill>
                  <a:srgbClr val="FFFFFF"/>
                </a:solidFill>
              </a:rPr>
              <a:t>O</a:t>
            </a:r>
            <a:r>
              <a:rPr lang="en-US" sz="2400" b="1" dirty="0">
                <a:solidFill>
                  <a:srgbClr val="34FF77"/>
                </a:solidFill>
              </a:rPr>
              <a:t>wn </a:t>
            </a:r>
            <a:r>
              <a:rPr lang="en-US" sz="2400" b="1" dirty="0" smtClean="0">
                <a:solidFill>
                  <a:srgbClr val="FFFFFF"/>
                </a:solidFill>
              </a:rPr>
              <a:t>C</a:t>
            </a:r>
            <a:r>
              <a:rPr lang="en-US" sz="2400" b="1" dirty="0" smtClean="0">
                <a:solidFill>
                  <a:srgbClr val="34FF77"/>
                </a:solidFill>
              </a:rPr>
              <a:t>luster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34FF77"/>
                </a:solidFill>
              </a:rPr>
              <a:t>9. </a:t>
            </a:r>
            <a:r>
              <a:rPr lang="en-US" sz="2400" dirty="0">
                <a:solidFill>
                  <a:srgbClr val="34FF77"/>
                </a:solidFill>
              </a:rPr>
              <a:t>Be a good citizen of the Hadoop ecosystem</a:t>
            </a:r>
          </a:p>
          <a:p>
            <a:pPr lvl="1">
              <a:buFont typeface="Arial"/>
              <a:buChar char="•"/>
            </a:pPr>
            <a:r>
              <a:rPr lang="en-US" sz="2400" b="1" dirty="0"/>
              <a:t>Good integration with YARN and </a:t>
            </a:r>
            <a:r>
              <a:rPr lang="en-US" sz="2400" b="1" dirty="0" smtClean="0"/>
              <a:t>Tez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34FF77"/>
                </a:solidFill>
              </a:rPr>
              <a:t>10. Preserve your investment </a:t>
            </a:r>
            <a:r>
              <a:rPr lang="en-US" sz="2400" dirty="0"/>
              <a:t>in </a:t>
            </a:r>
            <a:r>
              <a:rPr lang="en-US" sz="2400" dirty="0" smtClean="0"/>
              <a:t>your legacy Big Data applications: </a:t>
            </a:r>
            <a:r>
              <a:rPr lang="en-US" sz="2400" b="1" dirty="0" smtClean="0"/>
              <a:t>Run </a:t>
            </a:r>
            <a:r>
              <a:rPr lang="en-US" sz="2400" b="1" dirty="0"/>
              <a:t>your legacy code on Flink’s powerful engine using </a:t>
            </a:r>
            <a:r>
              <a:rPr lang="en-US" sz="2400" b="1" dirty="0">
                <a:solidFill>
                  <a:srgbClr val="34FF77"/>
                </a:solidFill>
              </a:rPr>
              <a:t>Hadoop </a:t>
            </a:r>
            <a:r>
              <a:rPr lang="en-US" sz="2400" b="1" dirty="0"/>
              <a:t>and </a:t>
            </a:r>
            <a:r>
              <a:rPr lang="en-US" sz="2400" b="1" dirty="0">
                <a:solidFill>
                  <a:srgbClr val="34FF77"/>
                </a:solidFill>
              </a:rPr>
              <a:t>Storm</a:t>
            </a:r>
            <a:r>
              <a:rPr lang="en-US" sz="2400" b="1" dirty="0"/>
              <a:t> compatibilities </a:t>
            </a:r>
            <a:r>
              <a:rPr lang="en-US" sz="2400" b="1" dirty="0" smtClean="0"/>
              <a:t>layers</a:t>
            </a:r>
            <a:r>
              <a:rPr lang="en-US" sz="2400" dirty="0"/>
              <a:t>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rgbClr val="34FF77"/>
                </a:solidFill>
              </a:rPr>
              <a:t>Cascading</a:t>
            </a:r>
            <a:r>
              <a:rPr lang="en-US" sz="2400" dirty="0" smtClean="0"/>
              <a:t> adapter. </a:t>
            </a:r>
            <a:r>
              <a:rPr lang="en-US" sz="2400" b="1" dirty="0" smtClean="0"/>
              <a:t> </a:t>
            </a:r>
            <a:endParaRPr lang="en-US" sz="2400" b="1" dirty="0"/>
          </a:p>
          <a:p>
            <a:pPr lvl="1">
              <a:buFont typeface="Arial"/>
              <a:buChar char="•"/>
            </a:pPr>
            <a:endParaRPr lang="en-US" sz="2400" b="1" dirty="0"/>
          </a:p>
          <a:p>
            <a:pPr lvl="1">
              <a:buFont typeface="Arial"/>
              <a:buChar char="•"/>
            </a:pPr>
            <a:endParaRPr lang="en-US" sz="2400" b="1" dirty="0">
              <a:solidFill>
                <a:srgbClr val="34FF77"/>
              </a:solidFill>
            </a:endParaRPr>
          </a:p>
          <a:p>
            <a:pPr marL="0" indent="0">
              <a:buNone/>
            </a:pPr>
            <a:endParaRPr lang="en-US" sz="2400" b="1" dirty="0" smtClean="0">
              <a:solidFill>
                <a:srgbClr val="34FF77"/>
              </a:solidFill>
            </a:endParaRPr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59</a:t>
            </a:fld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528130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1. What is </a:t>
            </a:r>
            <a:r>
              <a:rPr lang="en-US" sz="3200" dirty="0" smtClean="0">
                <a:solidFill>
                  <a:srgbClr val="34FF77"/>
                </a:solidFill>
              </a:rPr>
              <a:t>Big Data</a:t>
            </a:r>
            <a:r>
              <a:rPr lang="en-US" sz="3200" dirty="0" smtClean="0"/>
              <a:t>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762000"/>
            <a:ext cx="8153400" cy="55626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/>
              <a:t>“Big Data refers to </a:t>
            </a:r>
            <a:r>
              <a:rPr lang="en-US" sz="2400" dirty="0" smtClean="0">
                <a:solidFill>
                  <a:srgbClr val="34FF77"/>
                </a:solidFill>
              </a:rPr>
              <a:t>data sets </a:t>
            </a:r>
            <a:r>
              <a:rPr lang="en-US" sz="2400" dirty="0"/>
              <a:t>large </a:t>
            </a:r>
            <a:r>
              <a:rPr lang="en-US" sz="2400" dirty="0" smtClean="0"/>
              <a:t>enough [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V</a:t>
            </a:r>
            <a:r>
              <a:rPr lang="en-US" sz="2400" dirty="0" smtClean="0"/>
              <a:t>olume] </a:t>
            </a:r>
            <a:r>
              <a:rPr lang="en-US" sz="2400" dirty="0"/>
              <a:t>and </a:t>
            </a:r>
            <a:r>
              <a:rPr lang="en-US" sz="2400" dirty="0" smtClean="0">
                <a:solidFill>
                  <a:srgbClr val="34FF77"/>
                </a:solidFill>
              </a:rPr>
              <a:t>data streams</a:t>
            </a:r>
            <a:r>
              <a:rPr lang="en-US" sz="2400" dirty="0" smtClean="0"/>
              <a:t> fast enough [</a:t>
            </a:r>
            <a:r>
              <a:rPr lang="en-US" sz="2400" dirty="0" smtClean="0">
                <a:solidFill>
                  <a:srgbClr val="34FF77"/>
                </a:solidFill>
              </a:rPr>
              <a:t>V</a:t>
            </a:r>
            <a:r>
              <a:rPr lang="en-US" sz="2400" dirty="0" smtClean="0"/>
              <a:t>elocity], from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heterogeneous data sources </a:t>
            </a:r>
            <a:r>
              <a:rPr lang="en-US" sz="2400" dirty="0" smtClean="0"/>
              <a:t>[</a:t>
            </a:r>
            <a:r>
              <a:rPr lang="en-US" sz="2400" dirty="0" smtClean="0">
                <a:solidFill>
                  <a:srgbClr val="34FF77"/>
                </a:solidFill>
              </a:rPr>
              <a:t>V</a:t>
            </a:r>
            <a:r>
              <a:rPr lang="en-US" sz="2400" dirty="0" smtClean="0"/>
              <a:t>ariety], that </a:t>
            </a:r>
            <a:r>
              <a:rPr lang="en-US" sz="2400" dirty="0"/>
              <a:t>has </a:t>
            </a:r>
            <a:r>
              <a:rPr lang="en-US" sz="2400" dirty="0">
                <a:solidFill>
                  <a:srgbClr val="34FF77"/>
                </a:solidFill>
              </a:rPr>
              <a:t>outpaced our capability </a:t>
            </a:r>
            <a:r>
              <a:rPr lang="en-US" sz="2400" dirty="0"/>
              <a:t>to store, process, analyze, and understand.</a:t>
            </a:r>
            <a:r>
              <a:rPr lang="en-US" sz="2400" dirty="0" smtClean="0"/>
              <a:t>”</a:t>
            </a:r>
          </a:p>
          <a:p>
            <a:pPr algn="just"/>
            <a:endParaRPr lang="en-US" sz="2000" dirty="0"/>
          </a:p>
          <a:p>
            <a:pPr algn="just"/>
            <a:endParaRPr lang="en-US" sz="2400" dirty="0"/>
          </a:p>
        </p:txBody>
      </p:sp>
      <p:pic>
        <p:nvPicPr>
          <p:cNvPr id="4" name="Content Placeholder 3" descr="preparing-for-big-data-flood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037" r="-31037"/>
          <a:stretch>
            <a:fillRect/>
          </a:stretch>
        </p:blipFill>
        <p:spPr bwMode="black">
          <a:xfrm>
            <a:off x="914400" y="3124200"/>
            <a:ext cx="73152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sp>
        <p:nvSpPr>
          <p:cNvPr id="5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6</a:t>
            </a:fld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31403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610600" cy="990600"/>
          </a:xfrm>
        </p:spPr>
        <p:txBody>
          <a:bodyPr/>
          <a:lstStyle/>
          <a:p>
            <a:r>
              <a:rPr lang="en-US" sz="2800" dirty="0">
                <a:solidFill>
                  <a:srgbClr val="FFFFFF"/>
                </a:solidFill>
              </a:rPr>
              <a:t>2. What are the principles on which Flink is built on?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229600" cy="55626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11. </a:t>
            </a:r>
            <a:r>
              <a:rPr lang="en-US" sz="2400" dirty="0"/>
              <a:t>Native </a:t>
            </a:r>
            <a:r>
              <a:rPr lang="en-US" sz="2400" dirty="0">
                <a:solidFill>
                  <a:srgbClr val="34FF77"/>
                </a:solidFill>
              </a:rPr>
              <a:t>Support </a:t>
            </a:r>
            <a:r>
              <a:rPr lang="en-US" sz="2400" dirty="0"/>
              <a:t>of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many use cases:</a:t>
            </a:r>
          </a:p>
          <a:p>
            <a:pPr lvl="1">
              <a:buFont typeface="Arial"/>
              <a:buChar char="•"/>
            </a:pPr>
            <a:r>
              <a:rPr 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1" dirty="0"/>
              <a:t>Batch, real-time streaming, machine learning, graph processing, relational queries </a:t>
            </a:r>
            <a:r>
              <a:rPr lang="en-US" sz="2400" b="1" dirty="0">
                <a:solidFill>
                  <a:srgbClr val="34FF77"/>
                </a:solidFill>
              </a:rPr>
              <a:t>on top </a:t>
            </a:r>
            <a:r>
              <a:rPr lang="en-US" sz="2400" b="1" dirty="0" smtClean="0">
                <a:solidFill>
                  <a:srgbClr val="34FF77"/>
                </a:solidFill>
              </a:rPr>
              <a:t>of </a:t>
            </a:r>
            <a:r>
              <a:rPr lang="en-US" sz="2400" b="1" dirty="0">
                <a:solidFill>
                  <a:srgbClr val="34FF77"/>
                </a:solidFill>
              </a:rPr>
              <a:t>the same streaming engine</a:t>
            </a:r>
          </a:p>
          <a:p>
            <a:pPr lvl="1">
              <a:buFont typeface="Arial"/>
              <a:buChar char="•"/>
            </a:pPr>
            <a:r>
              <a:rPr lang="en-US" sz="2400" b="1" dirty="0">
                <a:solidFill>
                  <a:srgbClr val="34FF77"/>
                </a:solidFill>
              </a:rPr>
              <a:t>Support </a:t>
            </a:r>
            <a:r>
              <a:rPr lang="en-US" sz="2400" b="1" dirty="0"/>
              <a:t>building </a:t>
            </a:r>
            <a:r>
              <a:rPr 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complex data pipelines </a:t>
            </a:r>
            <a:r>
              <a:rPr lang="en-US" sz="2400" b="1" dirty="0"/>
              <a:t>leveraging native libraries without the need to combine </a:t>
            </a:r>
            <a:r>
              <a:rPr lang="en-US" sz="2400" b="1" dirty="0" smtClean="0"/>
              <a:t>and manage external ones</a:t>
            </a:r>
            <a:r>
              <a:rPr lang="en-US" sz="2400" b="1" dirty="0"/>
              <a:t>. </a:t>
            </a:r>
            <a:endParaRPr lang="en-US" sz="2400" b="1" dirty="0">
              <a:solidFill>
                <a:srgbClr val="34FF77"/>
              </a:solidFill>
            </a:endParaRPr>
          </a:p>
          <a:p>
            <a:pPr lvl="1">
              <a:buFont typeface="Arial"/>
              <a:buChar char="•"/>
            </a:pPr>
            <a:endParaRPr lang="en-US" sz="2400" b="1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60</a:t>
            </a:fld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901237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34400" cy="1066800"/>
          </a:xfrm>
        </p:spPr>
        <p:txBody>
          <a:bodyPr/>
          <a:lstStyle/>
          <a:p>
            <a:r>
              <a:rPr lang="en-US" sz="3200" dirty="0" smtClean="0"/>
              <a:t>3. </a:t>
            </a:r>
            <a:r>
              <a:rPr lang="en-US" sz="3200" dirty="0"/>
              <a:t>Why </a:t>
            </a:r>
            <a:r>
              <a:rPr lang="en-US" sz="3200" dirty="0" smtClean="0"/>
              <a:t>Flink </a:t>
            </a:r>
            <a:r>
              <a:rPr lang="en-US" sz="3200" dirty="0"/>
              <a:t>is an alternative to </a:t>
            </a:r>
            <a:r>
              <a:rPr lang="en-US" sz="3200" dirty="0" smtClean="0"/>
              <a:t>Hadoop </a:t>
            </a:r>
            <a:r>
              <a:rPr lang="en-US" sz="3200" dirty="0"/>
              <a:t>MapReduce?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305800" cy="4953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 </a:t>
            </a:r>
            <a:r>
              <a:rPr lang="en-US" sz="2400" dirty="0"/>
              <a:t>Flink offers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cyclic dataflows </a:t>
            </a:r>
            <a:r>
              <a:rPr lang="en-US" sz="2400" dirty="0"/>
              <a:t>compared to the two-stage, disk-based </a:t>
            </a:r>
            <a:r>
              <a:rPr lang="en-US" sz="2400" dirty="0">
                <a:solidFill>
                  <a:srgbClr val="34FF77"/>
                </a:solidFill>
              </a:rPr>
              <a:t>MapReduce paradigm</a:t>
            </a:r>
            <a:r>
              <a:rPr lang="en-US" sz="2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 The </a:t>
            </a:r>
            <a:r>
              <a:rPr lang="en-US" sz="2400" dirty="0"/>
              <a:t>application programming interface (</a:t>
            </a:r>
            <a:r>
              <a:rPr lang="en-US" sz="2400" dirty="0">
                <a:solidFill>
                  <a:srgbClr val="34FF77"/>
                </a:solidFill>
              </a:rPr>
              <a:t>API</a:t>
            </a:r>
            <a:r>
              <a:rPr lang="en-US" sz="2400" dirty="0"/>
              <a:t>) for Flink is </a:t>
            </a:r>
            <a:r>
              <a:rPr lang="en-US" sz="2400" dirty="0" smtClean="0">
                <a:solidFill>
                  <a:srgbClr val="34FF77"/>
                </a:solidFill>
              </a:rPr>
              <a:t>easier </a:t>
            </a:r>
            <a:r>
              <a:rPr lang="en-US" sz="2400" dirty="0">
                <a:solidFill>
                  <a:srgbClr val="34FF77"/>
                </a:solidFill>
              </a:rPr>
              <a:t>to use</a:t>
            </a:r>
            <a:r>
              <a:rPr lang="en-US" sz="2400" dirty="0"/>
              <a:t> </a:t>
            </a:r>
            <a:r>
              <a:rPr lang="en-US" sz="2400" dirty="0" smtClean="0"/>
              <a:t>than </a:t>
            </a:r>
            <a:r>
              <a:rPr lang="en-US" sz="2400" dirty="0"/>
              <a:t>programming for Hadoop’s </a:t>
            </a:r>
            <a:r>
              <a:rPr lang="en-US" sz="2400" dirty="0" smtClean="0"/>
              <a:t>MapReduce.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FFFFFF"/>
                </a:solidFill>
              </a:rPr>
              <a:t> Flink is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easier to test </a:t>
            </a:r>
            <a:r>
              <a:rPr lang="en-US" sz="2400" dirty="0">
                <a:solidFill>
                  <a:srgbClr val="FFFFFF"/>
                </a:solidFill>
              </a:rPr>
              <a:t>compared to MapReduce</a:t>
            </a:r>
            <a:r>
              <a:rPr lang="en-US" sz="2400" dirty="0" smtClean="0">
                <a:solidFill>
                  <a:srgbClr val="FFFFFF"/>
                </a:solidFill>
              </a:rPr>
              <a:t>.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 Flink </a:t>
            </a:r>
            <a:r>
              <a:rPr lang="en-US" sz="2400" dirty="0"/>
              <a:t>can leverage</a:t>
            </a:r>
            <a:r>
              <a:rPr lang="en-US" sz="2400" dirty="0">
                <a:solidFill>
                  <a:srgbClr val="FFFFFF"/>
                </a:solidFill>
              </a:rPr>
              <a:t> in-memory </a:t>
            </a:r>
            <a:r>
              <a:rPr lang="en-US" sz="2400" dirty="0" smtClean="0">
                <a:solidFill>
                  <a:srgbClr val="FFFFFF"/>
                </a:solidFill>
              </a:rPr>
              <a:t>processing, data streaming and iteration operators </a:t>
            </a:r>
            <a:r>
              <a:rPr lang="en-US" sz="2400" dirty="0" smtClean="0"/>
              <a:t>for </a:t>
            </a:r>
            <a:r>
              <a:rPr lang="en-US" sz="2400" dirty="0">
                <a:solidFill>
                  <a:srgbClr val="34FF77"/>
                </a:solidFill>
              </a:rPr>
              <a:t>faster data processing speed</a:t>
            </a:r>
            <a:r>
              <a:rPr lang="en-US" sz="2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 Flink can </a:t>
            </a:r>
            <a:r>
              <a:rPr lang="en-US" sz="2400" dirty="0"/>
              <a:t>work on </a:t>
            </a:r>
            <a:r>
              <a:rPr lang="en-US" sz="2400" dirty="0">
                <a:solidFill>
                  <a:srgbClr val="34FF77"/>
                </a:solidFill>
              </a:rPr>
              <a:t>file systems other than Hadoop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endParaRPr lang="en-US" sz="2000" dirty="0"/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61</a:t>
            </a:fld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56065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34400" cy="1066800"/>
          </a:xfrm>
        </p:spPr>
        <p:txBody>
          <a:bodyPr/>
          <a:lstStyle/>
          <a:p>
            <a:r>
              <a:rPr lang="en-US" sz="3200" dirty="0" smtClean="0"/>
              <a:t>3. </a:t>
            </a:r>
            <a:r>
              <a:rPr lang="en-US" sz="3200" dirty="0"/>
              <a:t>Why </a:t>
            </a:r>
            <a:r>
              <a:rPr lang="en-US" sz="3200" dirty="0" smtClean="0"/>
              <a:t>Flink </a:t>
            </a:r>
            <a:r>
              <a:rPr lang="en-US" sz="3200" dirty="0"/>
              <a:t>is an alternative to </a:t>
            </a:r>
            <a:r>
              <a:rPr lang="en-US" sz="3200" dirty="0" smtClean="0"/>
              <a:t>Hadoop </a:t>
            </a:r>
            <a:r>
              <a:rPr lang="en-US" sz="3200" dirty="0"/>
              <a:t>MapReduce?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305800" cy="5257800"/>
          </a:xfrm>
        </p:spPr>
        <p:txBody>
          <a:bodyPr/>
          <a:lstStyle/>
          <a:p>
            <a:pPr marL="457200" indent="-457200">
              <a:buAutoNum type="arabicPeriod" startAt="6"/>
            </a:pPr>
            <a:r>
              <a:rPr lang="en-US" sz="2400" dirty="0" smtClean="0"/>
              <a:t>Flink lets users work in a </a:t>
            </a:r>
            <a:r>
              <a:rPr lang="en-US" sz="2400" dirty="0" smtClean="0">
                <a:solidFill>
                  <a:srgbClr val="34FF77"/>
                </a:solidFill>
              </a:rPr>
              <a:t>unified framework </a:t>
            </a:r>
            <a:r>
              <a:rPr lang="en-US" sz="2400" dirty="0" smtClean="0"/>
              <a:t>allowing to </a:t>
            </a:r>
            <a:r>
              <a:rPr lang="en-US" sz="2400" dirty="0"/>
              <a:t>build a single data workflow that leverages, streaming, batch, sql and machine learning for example</a:t>
            </a:r>
            <a:r>
              <a:rPr lang="en-US" sz="2400" dirty="0" smtClean="0"/>
              <a:t>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2400" dirty="0" smtClean="0"/>
              <a:t>Flink </a:t>
            </a:r>
            <a:r>
              <a:rPr lang="en-US" sz="2400" dirty="0"/>
              <a:t>can </a:t>
            </a:r>
            <a:r>
              <a:rPr lang="en-US" sz="2400" dirty="0">
                <a:solidFill>
                  <a:srgbClr val="34FF77"/>
                </a:solidFill>
              </a:rPr>
              <a:t>analyze real-time streaming </a:t>
            </a:r>
            <a:r>
              <a:rPr lang="en-US" sz="2400" dirty="0" smtClean="0">
                <a:solidFill>
                  <a:srgbClr val="34FF77"/>
                </a:solidFill>
              </a:rPr>
              <a:t>data.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2400" dirty="0" smtClean="0">
                <a:solidFill>
                  <a:srgbClr val="FFFFFF"/>
                </a:solidFill>
              </a:rPr>
              <a:t>Flink can </a:t>
            </a:r>
            <a:r>
              <a:rPr lang="en-US" sz="2400" dirty="0" smtClean="0">
                <a:solidFill>
                  <a:srgbClr val="34FF77"/>
                </a:solidFill>
              </a:rPr>
              <a:t>process graphs </a:t>
            </a:r>
            <a:r>
              <a:rPr lang="en-US" sz="2400" dirty="0" smtClean="0">
                <a:solidFill>
                  <a:srgbClr val="FFFFFF"/>
                </a:solidFill>
              </a:rPr>
              <a:t>using its own Gelly library.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2400" dirty="0" smtClean="0">
                <a:solidFill>
                  <a:srgbClr val="FFFFFF"/>
                </a:solidFill>
              </a:rPr>
              <a:t>Flink can use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Machine Learning algorithms </a:t>
            </a:r>
            <a:r>
              <a:rPr lang="en-US" sz="2400" dirty="0" smtClean="0">
                <a:solidFill>
                  <a:srgbClr val="FFFFFF"/>
                </a:solidFill>
              </a:rPr>
              <a:t>from its own FlinkML library.</a:t>
            </a:r>
            <a:endParaRPr lang="en-US" sz="2400" dirty="0">
              <a:solidFill>
                <a:srgbClr val="FFFFFF"/>
              </a:solidFill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en-US" sz="2400" dirty="0" smtClean="0"/>
              <a:t> Flink </a:t>
            </a:r>
            <a:r>
              <a:rPr lang="en-US" sz="2400" dirty="0">
                <a:solidFill>
                  <a:srgbClr val="34FF77"/>
                </a:solidFill>
              </a:rPr>
              <a:t>supports</a:t>
            </a:r>
            <a:r>
              <a:rPr lang="en-US" sz="2400" dirty="0"/>
              <a:t>  </a:t>
            </a:r>
            <a:r>
              <a:rPr lang="en-US" sz="2400" dirty="0">
                <a:solidFill>
                  <a:srgbClr val="34FF77"/>
                </a:solidFill>
              </a:rPr>
              <a:t>interactive queries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34FF77"/>
                </a:solidFill>
              </a:rPr>
              <a:t>iterative algorithms</a:t>
            </a:r>
            <a:r>
              <a:rPr lang="en-US" sz="2400" dirty="0"/>
              <a:t>, not well served by Hadoop MapReduce. </a:t>
            </a:r>
            <a:endParaRPr lang="en-US" sz="2400" dirty="0">
              <a:solidFill>
                <a:srgbClr val="FFFFFF"/>
              </a:solidFill>
            </a:endParaRPr>
          </a:p>
          <a:p>
            <a:pPr>
              <a:buFont typeface="Wingdings" charset="2"/>
              <a:buChar char="Ø"/>
            </a:pPr>
            <a:endParaRPr lang="en-US" sz="2400" dirty="0"/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62</a:t>
            </a:fld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340332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34400" cy="990600"/>
          </a:xfrm>
        </p:spPr>
        <p:txBody>
          <a:bodyPr/>
          <a:lstStyle/>
          <a:p>
            <a:r>
              <a:rPr lang="en-US" sz="2800" dirty="0" smtClean="0"/>
              <a:t>3. </a:t>
            </a:r>
            <a:r>
              <a:rPr lang="en-US" sz="2800" dirty="0"/>
              <a:t>Why </a:t>
            </a:r>
            <a:r>
              <a:rPr lang="en-US" sz="2800" dirty="0" smtClean="0"/>
              <a:t> </a:t>
            </a:r>
            <a:r>
              <a:rPr lang="en-US" sz="2800" dirty="0"/>
              <a:t>Flink is an alternative to </a:t>
            </a:r>
            <a:r>
              <a:rPr lang="en-US" sz="2800" dirty="0" smtClean="0"/>
              <a:t>Hadoop </a:t>
            </a:r>
            <a:r>
              <a:rPr lang="en-US" sz="2800" dirty="0"/>
              <a:t>MapReduce</a:t>
            </a:r>
            <a:r>
              <a:rPr lang="en-US" sz="2800" dirty="0" smtClean="0"/>
              <a:t>?</a:t>
            </a:r>
            <a:endParaRPr lang="en-US" sz="2800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11. Flink </a:t>
            </a:r>
            <a:r>
              <a:rPr lang="en-US" sz="2400" dirty="0">
                <a:solidFill>
                  <a:srgbClr val="34FF77"/>
                </a:solidFill>
              </a:rPr>
              <a:t>extends</a:t>
            </a:r>
            <a:r>
              <a:rPr lang="en-US" sz="2400" dirty="0"/>
              <a:t> MapReduce model with </a:t>
            </a:r>
            <a:r>
              <a:rPr lang="en-US" sz="2400" dirty="0">
                <a:solidFill>
                  <a:srgbClr val="34FF77"/>
                </a:solidFill>
              </a:rPr>
              <a:t>new operators</a:t>
            </a:r>
            <a:r>
              <a:rPr lang="en-US" sz="2400" dirty="0"/>
              <a:t>: join, cross, union, iterate, iterate delta, cogroup, … </a:t>
            </a:r>
            <a:endParaRPr lang="en-US" sz="2400" dirty="0" smtClean="0"/>
          </a:p>
          <a:p>
            <a:pPr marL="0" indent="0">
              <a:buNone/>
            </a:pPr>
            <a:endParaRPr lang="en-US" sz="24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41" name="Gruppieren 40"/>
          <p:cNvGrpSpPr/>
          <p:nvPr/>
        </p:nvGrpSpPr>
        <p:grpSpPr>
          <a:xfrm>
            <a:off x="457200" y="2362200"/>
            <a:ext cx="4267200" cy="914400"/>
            <a:chOff x="1166504" y="4437112"/>
            <a:chExt cx="3765536" cy="720080"/>
          </a:xfrm>
        </p:grpSpPr>
        <p:sp>
          <p:nvSpPr>
            <p:cNvPr id="28" name="Raute 27"/>
            <p:cNvSpPr/>
            <p:nvPr/>
          </p:nvSpPr>
          <p:spPr>
            <a:xfrm>
              <a:off x="1166504" y="4437112"/>
              <a:ext cx="720080" cy="720080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Input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9" name="Ellipse 28"/>
            <p:cNvSpPr/>
            <p:nvPr/>
          </p:nvSpPr>
          <p:spPr>
            <a:xfrm>
              <a:off x="2181656" y="4437112"/>
              <a:ext cx="720080" cy="72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rgbClr val="003A6F"/>
                  </a:solidFill>
                </a:rPr>
                <a:t>Map</a:t>
              </a:r>
              <a:endParaRPr lang="en-US" sz="1600" dirty="0">
                <a:solidFill>
                  <a:srgbClr val="003A6F"/>
                </a:solidFill>
              </a:endParaRPr>
            </a:p>
          </p:txBody>
        </p:sp>
        <p:sp>
          <p:nvSpPr>
            <p:cNvPr id="30" name="Ellipse 29"/>
            <p:cNvSpPr/>
            <p:nvPr/>
          </p:nvSpPr>
          <p:spPr>
            <a:xfrm>
              <a:off x="3196808" y="4437112"/>
              <a:ext cx="720080" cy="72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rgbClr val="003A6F"/>
                  </a:solidFill>
                </a:rPr>
                <a:t>Reduce</a:t>
              </a:r>
              <a:endParaRPr lang="en-US" sz="1600" dirty="0">
                <a:solidFill>
                  <a:srgbClr val="003A6F"/>
                </a:solidFill>
              </a:endParaRPr>
            </a:p>
          </p:txBody>
        </p:sp>
        <p:sp>
          <p:nvSpPr>
            <p:cNvPr id="31" name="Raute 30"/>
            <p:cNvSpPr/>
            <p:nvPr/>
          </p:nvSpPr>
          <p:spPr>
            <a:xfrm>
              <a:off x="4211960" y="4437112"/>
              <a:ext cx="720080" cy="720080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rgbClr val="003A6F"/>
                  </a:solidFill>
                </a:rPr>
                <a:t>Output</a:t>
              </a:r>
              <a:endParaRPr lang="en-US" sz="1600" dirty="0">
                <a:solidFill>
                  <a:srgbClr val="003A6F"/>
                </a:solidFill>
              </a:endParaRPr>
            </a:p>
          </p:txBody>
        </p:sp>
        <p:cxnSp>
          <p:nvCxnSpPr>
            <p:cNvPr id="33" name="Gerade Verbindung mit Pfeil 32"/>
            <p:cNvCxnSpPr>
              <a:endCxn id="29" idx="2"/>
            </p:cNvCxnSpPr>
            <p:nvPr/>
          </p:nvCxnSpPr>
          <p:spPr>
            <a:xfrm>
              <a:off x="1886584" y="4797152"/>
              <a:ext cx="2950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Gerade Verbindung mit Pfeil 34"/>
            <p:cNvCxnSpPr>
              <a:stCxn id="29" idx="6"/>
              <a:endCxn id="30" idx="2"/>
            </p:cNvCxnSpPr>
            <p:nvPr/>
          </p:nvCxnSpPr>
          <p:spPr>
            <a:xfrm>
              <a:off x="2901736" y="4797152"/>
              <a:ext cx="2950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Gerade Verbindung mit Pfeil 35"/>
            <p:cNvCxnSpPr>
              <a:stCxn id="30" idx="6"/>
            </p:cNvCxnSpPr>
            <p:nvPr/>
          </p:nvCxnSpPr>
          <p:spPr>
            <a:xfrm>
              <a:off x="3916888" y="4797152"/>
              <a:ext cx="2950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2" name="Picture 4" descr="https://cloud.google.com/hadoop/images/hadoop-elephant.pn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29200" y="2362200"/>
            <a:ext cx="1524000" cy="73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http://flink.incubator.apache.org/img/logo/png/200/flink_squirrel_200_col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25338" y="5105401"/>
            <a:ext cx="930377" cy="1066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arallelogram 12"/>
          <p:cNvSpPr/>
          <p:nvPr/>
        </p:nvSpPr>
        <p:spPr>
          <a:xfrm>
            <a:off x="2209800" y="3962401"/>
            <a:ext cx="1044630" cy="533400"/>
          </a:xfrm>
          <a:prstGeom prst="parallelogram">
            <a:avLst/>
          </a:prstGeom>
          <a:solidFill>
            <a:schemeClr val="accent1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dirty="0" smtClean="0">
                <a:latin typeface="Avenir Book"/>
                <a:cs typeface="Avenir Book"/>
              </a:rPr>
              <a:t>DataSet</a:t>
            </a:r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9" name="Parallelogram 13"/>
          <p:cNvSpPr/>
          <p:nvPr/>
        </p:nvSpPr>
        <p:spPr>
          <a:xfrm>
            <a:off x="4572000" y="3962400"/>
            <a:ext cx="1044630" cy="457200"/>
          </a:xfrm>
          <a:prstGeom prst="parallelogram">
            <a:avLst/>
          </a:prstGeom>
          <a:solidFill>
            <a:schemeClr val="accent1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dirty="0" smtClean="0">
                <a:latin typeface="Avenir Book"/>
                <a:cs typeface="Avenir Book"/>
              </a:rPr>
              <a:t>DataSet</a:t>
            </a:r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10" name="Parallelogram 14"/>
          <p:cNvSpPr/>
          <p:nvPr/>
        </p:nvSpPr>
        <p:spPr>
          <a:xfrm>
            <a:off x="6781800" y="4114800"/>
            <a:ext cx="1044629" cy="464279"/>
          </a:xfrm>
          <a:prstGeom prst="parallelogram">
            <a:avLst/>
          </a:prstGeom>
          <a:solidFill>
            <a:schemeClr val="accent1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dirty="0" smtClean="0">
                <a:latin typeface="Avenir Book"/>
                <a:cs typeface="Avenir Book"/>
              </a:rPr>
              <a:t>DataSet</a:t>
            </a:r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11" name="Oval 40"/>
          <p:cNvSpPr/>
          <p:nvPr/>
        </p:nvSpPr>
        <p:spPr>
          <a:xfrm>
            <a:off x="3810000" y="3810001"/>
            <a:ext cx="501544" cy="6858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 smtClean="0">
                <a:solidFill>
                  <a:srgbClr val="003A6F"/>
                </a:solidFill>
                <a:latin typeface="Avenir Book"/>
                <a:cs typeface="Avenir Book"/>
              </a:rPr>
              <a:t>Red</a:t>
            </a:r>
            <a:endParaRPr lang="en-US" sz="1600" i="1" dirty="0">
              <a:solidFill>
                <a:srgbClr val="003A6F"/>
              </a:solidFill>
              <a:latin typeface="Avenir Book"/>
              <a:cs typeface="Avenir Book"/>
            </a:endParaRPr>
          </a:p>
        </p:txBody>
      </p:sp>
      <p:cxnSp>
        <p:nvCxnSpPr>
          <p:cNvPr id="12" name="Straight Arrow Connector 41"/>
          <p:cNvCxnSpPr>
            <a:stCxn id="8" idx="2"/>
            <a:endCxn id="11" idx="2"/>
          </p:cNvCxnSpPr>
          <p:nvPr/>
        </p:nvCxnSpPr>
        <p:spPr>
          <a:xfrm flipV="1">
            <a:off x="3187755" y="4152901"/>
            <a:ext cx="622245" cy="7620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44"/>
          <p:cNvCxnSpPr>
            <a:stCxn id="11" idx="6"/>
            <a:endCxn id="9" idx="5"/>
          </p:cNvCxnSpPr>
          <p:nvPr/>
        </p:nvCxnSpPr>
        <p:spPr>
          <a:xfrm>
            <a:off x="4311544" y="4152901"/>
            <a:ext cx="317606" cy="38099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47"/>
          <p:cNvSpPr/>
          <p:nvPr/>
        </p:nvSpPr>
        <p:spPr>
          <a:xfrm>
            <a:off x="6019800" y="3810001"/>
            <a:ext cx="501544" cy="76200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i="1" dirty="0" smtClean="0">
                <a:latin typeface="Avenir Book"/>
                <a:cs typeface="Avenir Book"/>
              </a:rPr>
              <a:t>Join</a:t>
            </a:r>
            <a:endParaRPr lang="en-US" i="1" dirty="0">
              <a:latin typeface="Avenir Book"/>
              <a:cs typeface="Avenir Book"/>
            </a:endParaRPr>
          </a:p>
        </p:txBody>
      </p:sp>
      <p:cxnSp>
        <p:nvCxnSpPr>
          <p:cNvPr id="15" name="Straight Arrow Connector 48"/>
          <p:cNvCxnSpPr>
            <a:stCxn id="9" idx="2"/>
            <a:endCxn id="14" idx="2"/>
          </p:cNvCxnSpPr>
          <p:nvPr/>
        </p:nvCxnSpPr>
        <p:spPr>
          <a:xfrm>
            <a:off x="5559480" y="4191000"/>
            <a:ext cx="460320" cy="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50"/>
          <p:cNvCxnSpPr>
            <a:stCxn id="14" idx="6"/>
            <a:endCxn id="10" idx="5"/>
          </p:cNvCxnSpPr>
          <p:nvPr/>
        </p:nvCxnSpPr>
        <p:spPr>
          <a:xfrm>
            <a:off x="6521344" y="4191001"/>
            <a:ext cx="318491" cy="155939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Parallelogram 12"/>
          <p:cNvSpPr/>
          <p:nvPr/>
        </p:nvSpPr>
        <p:spPr>
          <a:xfrm>
            <a:off x="2114343" y="5257801"/>
            <a:ext cx="1044630" cy="457199"/>
          </a:xfrm>
          <a:prstGeom prst="parallelogram">
            <a:avLst/>
          </a:prstGeom>
          <a:solidFill>
            <a:schemeClr val="accent1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dirty="0" smtClean="0">
                <a:latin typeface="Avenir Book"/>
                <a:cs typeface="Avenir Book"/>
              </a:rPr>
              <a:t>DataSet</a:t>
            </a:r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48" name="Oval 40"/>
          <p:cNvSpPr/>
          <p:nvPr/>
        </p:nvSpPr>
        <p:spPr>
          <a:xfrm>
            <a:off x="3529452" y="5181600"/>
            <a:ext cx="501544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i="1" dirty="0" smtClean="0">
                <a:solidFill>
                  <a:schemeClr val="bg1"/>
                </a:solidFill>
                <a:latin typeface="Avenir Book"/>
                <a:cs typeface="Avenir Book"/>
              </a:rPr>
              <a:t>Map</a:t>
            </a:r>
            <a:endParaRPr lang="en-US" i="1" dirty="0">
              <a:solidFill>
                <a:schemeClr val="bg1"/>
              </a:solidFill>
              <a:latin typeface="Avenir Book"/>
              <a:cs typeface="Avenir Book"/>
            </a:endParaRPr>
          </a:p>
        </p:txBody>
      </p:sp>
      <p:sp>
        <p:nvSpPr>
          <p:cNvPr id="51" name="Parallelogram 13"/>
          <p:cNvSpPr/>
          <p:nvPr/>
        </p:nvSpPr>
        <p:spPr>
          <a:xfrm>
            <a:off x="4533352" y="5105401"/>
            <a:ext cx="1044630" cy="762000"/>
          </a:xfrm>
          <a:prstGeom prst="parallelogram">
            <a:avLst/>
          </a:prstGeom>
          <a:solidFill>
            <a:schemeClr val="accent1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dirty="0" smtClean="0">
                <a:latin typeface="Avenir Book"/>
                <a:cs typeface="Avenir Book"/>
              </a:rPr>
              <a:t>DataSet</a:t>
            </a:r>
            <a:endParaRPr lang="en-US" sz="1400" dirty="0">
              <a:latin typeface="Avenir Book"/>
              <a:cs typeface="Avenir Book"/>
            </a:endParaRPr>
          </a:p>
        </p:txBody>
      </p:sp>
      <p:cxnSp>
        <p:nvCxnSpPr>
          <p:cNvPr id="52" name="Straight Arrow Connector 48"/>
          <p:cNvCxnSpPr>
            <a:stCxn id="51" idx="2"/>
            <a:endCxn id="14" idx="3"/>
          </p:cNvCxnSpPr>
          <p:nvPr/>
        </p:nvCxnSpPr>
        <p:spPr>
          <a:xfrm flipV="1">
            <a:off x="5482732" y="4460409"/>
            <a:ext cx="610517" cy="1025992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aute 55"/>
          <p:cNvSpPr/>
          <p:nvPr/>
        </p:nvSpPr>
        <p:spPr>
          <a:xfrm>
            <a:off x="8077200" y="3886200"/>
            <a:ext cx="882702" cy="73030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Output</a:t>
            </a:r>
            <a:endParaRPr lang="en-US" sz="1400" dirty="0"/>
          </a:p>
        </p:txBody>
      </p:sp>
      <p:sp>
        <p:nvSpPr>
          <p:cNvPr id="59" name="Oval 40"/>
          <p:cNvSpPr/>
          <p:nvPr/>
        </p:nvSpPr>
        <p:spPr>
          <a:xfrm>
            <a:off x="1447800" y="3810000"/>
            <a:ext cx="501544" cy="803829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i="1" dirty="0" smtClean="0">
                <a:latin typeface="Avenir Book"/>
                <a:cs typeface="Avenir Book"/>
              </a:rPr>
              <a:t>S</a:t>
            </a:r>
            <a:endParaRPr lang="en-US" i="1" dirty="0">
              <a:latin typeface="Avenir Book"/>
              <a:cs typeface="Avenir Book"/>
            </a:endParaRPr>
          </a:p>
        </p:txBody>
      </p:sp>
      <p:sp>
        <p:nvSpPr>
          <p:cNvPr id="58" name="Raute 57"/>
          <p:cNvSpPr/>
          <p:nvPr/>
        </p:nvSpPr>
        <p:spPr>
          <a:xfrm>
            <a:off x="1219200" y="5105400"/>
            <a:ext cx="760948" cy="76094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/>
              <a:t>Input</a:t>
            </a:r>
            <a:endParaRPr lang="en-US" sz="1600" dirty="0"/>
          </a:p>
        </p:txBody>
      </p:sp>
      <p:cxnSp>
        <p:nvCxnSpPr>
          <p:cNvPr id="60" name="Straight Arrow Connector 41"/>
          <p:cNvCxnSpPr>
            <a:stCxn id="59" idx="6"/>
            <a:endCxn id="8" idx="5"/>
          </p:cNvCxnSpPr>
          <p:nvPr/>
        </p:nvCxnSpPr>
        <p:spPr>
          <a:xfrm>
            <a:off x="1949344" y="4211915"/>
            <a:ext cx="327131" cy="17186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50"/>
          <p:cNvCxnSpPr>
            <a:stCxn id="10" idx="2"/>
            <a:endCxn id="56" idx="1"/>
          </p:cNvCxnSpPr>
          <p:nvPr/>
        </p:nvCxnSpPr>
        <p:spPr>
          <a:xfrm flipV="1">
            <a:off x="7768394" y="4251351"/>
            <a:ext cx="308806" cy="95589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44"/>
          <p:cNvCxnSpPr>
            <a:stCxn id="48" idx="6"/>
            <a:endCxn id="51" idx="5"/>
          </p:cNvCxnSpPr>
          <p:nvPr/>
        </p:nvCxnSpPr>
        <p:spPr>
          <a:xfrm>
            <a:off x="4030996" y="5486400"/>
            <a:ext cx="597606" cy="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44"/>
          <p:cNvCxnSpPr>
            <a:stCxn id="47" idx="2"/>
            <a:endCxn id="48" idx="2"/>
          </p:cNvCxnSpPr>
          <p:nvPr/>
        </p:nvCxnSpPr>
        <p:spPr>
          <a:xfrm flipV="1">
            <a:off x="3101823" y="5486400"/>
            <a:ext cx="427629" cy="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41"/>
          <p:cNvCxnSpPr>
            <a:stCxn id="58" idx="3"/>
            <a:endCxn id="47" idx="5"/>
          </p:cNvCxnSpPr>
          <p:nvPr/>
        </p:nvCxnSpPr>
        <p:spPr>
          <a:xfrm>
            <a:off x="1980148" y="5485874"/>
            <a:ext cx="191345" cy="527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Freihandform 81"/>
          <p:cNvSpPr/>
          <p:nvPr/>
        </p:nvSpPr>
        <p:spPr>
          <a:xfrm>
            <a:off x="3200400" y="3276600"/>
            <a:ext cx="677907" cy="617271"/>
          </a:xfrm>
          <a:custGeom>
            <a:avLst/>
            <a:gdLst>
              <a:gd name="connsiteX0" fmla="*/ 0 w 694062"/>
              <a:gd name="connsiteY0" fmla="*/ 0 h 407624"/>
              <a:gd name="connsiteX1" fmla="*/ 418641 w 694062"/>
              <a:gd name="connsiteY1" fmla="*/ 110168 h 407624"/>
              <a:gd name="connsiteX2" fmla="*/ 694062 w 694062"/>
              <a:gd name="connsiteY2" fmla="*/ 407624 h 407624"/>
              <a:gd name="connsiteX0" fmla="*/ 0 w 837281"/>
              <a:gd name="connsiteY0" fmla="*/ 0 h 462709"/>
              <a:gd name="connsiteX1" fmla="*/ 561860 w 837281"/>
              <a:gd name="connsiteY1" fmla="*/ 165253 h 462709"/>
              <a:gd name="connsiteX2" fmla="*/ 837281 w 837281"/>
              <a:gd name="connsiteY2" fmla="*/ 462709 h 462709"/>
              <a:gd name="connsiteX0" fmla="*/ 0 w 837281"/>
              <a:gd name="connsiteY0" fmla="*/ 0 h 462709"/>
              <a:gd name="connsiteX1" fmla="*/ 561860 w 837281"/>
              <a:gd name="connsiteY1" fmla="*/ 165253 h 462709"/>
              <a:gd name="connsiteX2" fmla="*/ 837281 w 837281"/>
              <a:gd name="connsiteY2" fmla="*/ 462709 h 462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7281" h="462709">
                <a:moveTo>
                  <a:pt x="0" y="0"/>
                </a:moveTo>
                <a:cubicBezTo>
                  <a:pt x="74364" y="186368"/>
                  <a:pt x="422313" y="88135"/>
                  <a:pt x="561860" y="165253"/>
                </a:cubicBezTo>
                <a:cubicBezTo>
                  <a:pt x="701407" y="242371"/>
                  <a:pt x="757409" y="347949"/>
                  <a:pt x="837281" y="462709"/>
                </a:cubicBezTo>
              </a:path>
            </a:pathLst>
          </a:custGeom>
          <a:ln>
            <a:solidFill>
              <a:schemeClr val="accent5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ihandform 82"/>
          <p:cNvSpPr/>
          <p:nvPr/>
        </p:nvSpPr>
        <p:spPr>
          <a:xfrm>
            <a:off x="1752600" y="3200400"/>
            <a:ext cx="1999472" cy="2060753"/>
          </a:xfrm>
          <a:custGeom>
            <a:avLst/>
            <a:gdLst>
              <a:gd name="connsiteX0" fmla="*/ 0 w 1729648"/>
              <a:gd name="connsiteY0" fmla="*/ 16733 h 1173504"/>
              <a:gd name="connsiteX1" fmla="*/ 782197 w 1729648"/>
              <a:gd name="connsiteY1" fmla="*/ 159952 h 1173504"/>
              <a:gd name="connsiteX2" fmla="*/ 1729648 w 1729648"/>
              <a:gd name="connsiteY2" fmla="*/ 1173504 h 1173504"/>
              <a:gd name="connsiteX0" fmla="*/ 0 w 1729648"/>
              <a:gd name="connsiteY0" fmla="*/ 5120 h 1161891"/>
              <a:gd name="connsiteX1" fmla="*/ 1288973 w 1729648"/>
              <a:gd name="connsiteY1" fmla="*/ 236474 h 1161891"/>
              <a:gd name="connsiteX2" fmla="*/ 1729648 w 1729648"/>
              <a:gd name="connsiteY2" fmla="*/ 1161891 h 1161891"/>
              <a:gd name="connsiteX0" fmla="*/ 0 w 1839816"/>
              <a:gd name="connsiteY0" fmla="*/ 2894 h 1247800"/>
              <a:gd name="connsiteX1" fmla="*/ 1399141 w 1839816"/>
              <a:gd name="connsiteY1" fmla="*/ 322383 h 1247800"/>
              <a:gd name="connsiteX2" fmla="*/ 1839816 w 1839816"/>
              <a:gd name="connsiteY2" fmla="*/ 1247800 h 1247800"/>
              <a:gd name="connsiteX0" fmla="*/ 1007 w 1840823"/>
              <a:gd name="connsiteY0" fmla="*/ 0 h 1244906"/>
              <a:gd name="connsiteX1" fmla="*/ 1400148 w 1840823"/>
              <a:gd name="connsiteY1" fmla="*/ 319489 h 1244906"/>
              <a:gd name="connsiteX2" fmla="*/ 1840823 w 1840823"/>
              <a:gd name="connsiteY2" fmla="*/ 1244906 h 1244906"/>
              <a:gd name="connsiteX0" fmla="*/ 1502 w 1841318"/>
              <a:gd name="connsiteY0" fmla="*/ 0 h 1244906"/>
              <a:gd name="connsiteX1" fmla="*/ 1017596 w 1841318"/>
              <a:gd name="connsiteY1" fmla="*/ 514118 h 1244906"/>
              <a:gd name="connsiteX2" fmla="*/ 1841318 w 1841318"/>
              <a:gd name="connsiteY2" fmla="*/ 1244906 h 1244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1318" h="1244906">
                <a:moveTo>
                  <a:pt x="1502" y="0"/>
                </a:moveTo>
                <a:cubicBezTo>
                  <a:pt x="-37975" y="448937"/>
                  <a:pt x="710960" y="306634"/>
                  <a:pt x="1017596" y="514118"/>
                </a:cubicBezTo>
                <a:cubicBezTo>
                  <a:pt x="1324232" y="721602"/>
                  <a:pt x="1511730" y="834527"/>
                  <a:pt x="1841318" y="1244906"/>
                </a:cubicBezTo>
              </a:path>
            </a:pathLst>
          </a:custGeom>
          <a:ln>
            <a:solidFill>
              <a:schemeClr val="accent5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4" name="Freihandform 83"/>
          <p:cNvSpPr/>
          <p:nvPr/>
        </p:nvSpPr>
        <p:spPr>
          <a:xfrm>
            <a:off x="685800" y="3276600"/>
            <a:ext cx="614712" cy="2064745"/>
          </a:xfrm>
          <a:custGeom>
            <a:avLst/>
            <a:gdLst>
              <a:gd name="connsiteX0" fmla="*/ 186890 w 462312"/>
              <a:gd name="connsiteY0" fmla="*/ 0 h 1498294"/>
              <a:gd name="connsiteX1" fmla="*/ 10620 w 462312"/>
              <a:gd name="connsiteY1" fmla="*/ 1178804 h 1498294"/>
              <a:gd name="connsiteX2" fmla="*/ 462312 w 462312"/>
              <a:gd name="connsiteY2" fmla="*/ 1498294 h 1498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2312" h="1498294">
                <a:moveTo>
                  <a:pt x="186890" y="0"/>
                </a:moveTo>
                <a:cubicBezTo>
                  <a:pt x="75803" y="464544"/>
                  <a:pt x="-35284" y="929088"/>
                  <a:pt x="10620" y="1178804"/>
                </a:cubicBezTo>
                <a:cubicBezTo>
                  <a:pt x="56524" y="1428520"/>
                  <a:pt x="259418" y="1463407"/>
                  <a:pt x="462312" y="1498294"/>
                </a:cubicBezTo>
              </a:path>
            </a:pathLst>
          </a:custGeom>
          <a:ln>
            <a:solidFill>
              <a:schemeClr val="accent5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Freihandform 84"/>
          <p:cNvSpPr/>
          <p:nvPr/>
        </p:nvSpPr>
        <p:spPr>
          <a:xfrm>
            <a:off x="4343400" y="3276600"/>
            <a:ext cx="4238329" cy="682455"/>
          </a:xfrm>
          <a:custGeom>
            <a:avLst/>
            <a:gdLst>
              <a:gd name="connsiteX0" fmla="*/ 0 w 4373696"/>
              <a:gd name="connsiteY0" fmla="*/ 0 h 506776"/>
              <a:gd name="connsiteX1" fmla="*/ 969484 w 4373696"/>
              <a:gd name="connsiteY1" fmla="*/ 209320 h 506776"/>
              <a:gd name="connsiteX2" fmla="*/ 3800819 w 4373696"/>
              <a:gd name="connsiteY2" fmla="*/ 121186 h 506776"/>
              <a:gd name="connsiteX3" fmla="*/ 4373696 w 4373696"/>
              <a:gd name="connsiteY3" fmla="*/ 506776 h 506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73696" h="506776">
                <a:moveTo>
                  <a:pt x="0" y="0"/>
                </a:moveTo>
                <a:cubicBezTo>
                  <a:pt x="168007" y="94561"/>
                  <a:pt x="336014" y="189122"/>
                  <a:pt x="969484" y="209320"/>
                </a:cubicBezTo>
                <a:cubicBezTo>
                  <a:pt x="1602954" y="229518"/>
                  <a:pt x="3233450" y="71610"/>
                  <a:pt x="3800819" y="121186"/>
                </a:cubicBezTo>
                <a:cubicBezTo>
                  <a:pt x="4368188" y="170762"/>
                  <a:pt x="4370942" y="338769"/>
                  <a:pt x="4373696" y="506776"/>
                </a:cubicBezTo>
              </a:path>
            </a:pathLst>
          </a:custGeom>
          <a:ln>
            <a:solidFill>
              <a:schemeClr val="accent5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63</a:t>
            </a:fld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302225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34400" cy="914400"/>
          </a:xfrm>
        </p:spPr>
        <p:txBody>
          <a:bodyPr/>
          <a:lstStyle/>
          <a:p>
            <a:r>
              <a:rPr lang="en-US" sz="3200" dirty="0" smtClean="0"/>
              <a:t>4. Why Flink is an alternative to Storm?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8229600" cy="6019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34FF77"/>
                </a:solidFill>
              </a:rPr>
              <a:t>Higher Level </a:t>
            </a:r>
            <a:r>
              <a:rPr lang="en-US" sz="2800" dirty="0"/>
              <a:t>and </a:t>
            </a:r>
            <a:r>
              <a:rPr lang="en-US" sz="2800" dirty="0">
                <a:solidFill>
                  <a:srgbClr val="34FF77"/>
                </a:solidFill>
              </a:rPr>
              <a:t>easier to use </a:t>
            </a:r>
            <a:r>
              <a:rPr lang="en-US" sz="2800" dirty="0" smtClean="0">
                <a:solidFill>
                  <a:srgbClr val="34FF77"/>
                </a:solidFill>
              </a:rPr>
              <a:t>API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34FF77"/>
                </a:solidFill>
              </a:rPr>
              <a:t>Lower </a:t>
            </a:r>
            <a:r>
              <a:rPr lang="en-US" sz="2800" dirty="0">
                <a:solidFill>
                  <a:srgbClr val="34FF77"/>
                </a:solidFill>
              </a:rPr>
              <a:t>latency</a:t>
            </a:r>
          </a:p>
          <a:p>
            <a:pPr lvl="1">
              <a:buFont typeface="Wingdings" charset="2"/>
              <a:buChar char="ü"/>
            </a:pPr>
            <a:r>
              <a:rPr lang="en-US" sz="2400" b="1" dirty="0"/>
              <a:t>Thanks to pipelined engine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34FF77"/>
                </a:solidFill>
              </a:rPr>
              <a:t>Exactly-once </a:t>
            </a:r>
            <a:r>
              <a:rPr lang="en-US" sz="2800" dirty="0" smtClean="0"/>
              <a:t>processing guarantees</a:t>
            </a:r>
            <a:endParaRPr lang="en-US" sz="2800" dirty="0"/>
          </a:p>
          <a:p>
            <a:pPr lvl="1">
              <a:buFont typeface="Wingdings" charset="2"/>
              <a:buChar char="ü"/>
            </a:pPr>
            <a:r>
              <a:rPr lang="en-US" sz="2400" b="1" dirty="0"/>
              <a:t>Variation of Chandy-Lamport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34FF77"/>
                </a:solidFill>
              </a:rPr>
              <a:t>Higher </a:t>
            </a:r>
            <a:r>
              <a:rPr lang="en-US" sz="2800" dirty="0">
                <a:solidFill>
                  <a:srgbClr val="34FF77"/>
                </a:solidFill>
              </a:rPr>
              <a:t>throughput</a:t>
            </a:r>
          </a:p>
          <a:p>
            <a:pPr lvl="1">
              <a:buFont typeface="Wingdings" charset="2"/>
              <a:buChar char="ü"/>
            </a:pPr>
            <a:r>
              <a:rPr lang="en-US" sz="2400" b="1" dirty="0"/>
              <a:t>Controllable checkpointing overhead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34FF77"/>
                </a:solidFill>
              </a:rPr>
              <a:t>Flink Separates</a:t>
            </a:r>
            <a:r>
              <a:rPr lang="en-US" sz="2800" dirty="0" smtClean="0"/>
              <a:t> application </a:t>
            </a:r>
            <a:r>
              <a:rPr lang="en-US" sz="2800" dirty="0"/>
              <a:t>logic from recovery</a:t>
            </a:r>
          </a:p>
          <a:p>
            <a:pPr lvl="1">
              <a:buFont typeface="Wingdings" charset="2"/>
              <a:buChar char="ü"/>
            </a:pPr>
            <a:r>
              <a:rPr lang="en-US" sz="2400" b="1" dirty="0"/>
              <a:t>Checkpointing interval is just a configuration parameter</a:t>
            </a:r>
          </a:p>
          <a:p>
            <a:pPr>
              <a:buFont typeface="Wingdings" charset="2"/>
              <a:buChar char="Ø"/>
            </a:pPr>
            <a:endParaRPr lang="en-US" dirty="0" smtClean="0">
              <a:solidFill>
                <a:srgbClr val="34FF77"/>
              </a:solidFill>
            </a:endParaRPr>
          </a:p>
          <a:p>
            <a:endParaRPr lang="en-US" sz="2800" dirty="0" smtClean="0"/>
          </a:p>
          <a:p>
            <a:pPr marL="0" indent="0">
              <a:buNone/>
            </a:pPr>
            <a:endParaRPr lang="en-US" sz="2400" dirty="0"/>
          </a:p>
          <a:p>
            <a:endParaRPr lang="en-US" sz="2800" dirty="0"/>
          </a:p>
          <a:p>
            <a:endParaRPr lang="en-US" sz="2800" dirty="0" smtClean="0"/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64</a:t>
            </a:fld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177207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34400" cy="914400"/>
          </a:xfrm>
        </p:spPr>
        <p:txBody>
          <a:bodyPr/>
          <a:lstStyle/>
          <a:p>
            <a:r>
              <a:rPr lang="en-US" sz="3200" dirty="0" smtClean="0"/>
              <a:t>4. Why Flink is an alternative to Storm?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229600" cy="57150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6. More </a:t>
            </a:r>
            <a:r>
              <a:rPr lang="en-US" sz="2800" dirty="0" smtClean="0">
                <a:solidFill>
                  <a:srgbClr val="34FF77"/>
                </a:solidFill>
              </a:rPr>
              <a:t>light-weight fault tolerance strategy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>
                <a:solidFill>
                  <a:srgbClr val="34FF77"/>
                </a:solidFill>
              </a:rPr>
              <a:t>7. Stateful </a:t>
            </a:r>
            <a:r>
              <a:rPr lang="en-US" sz="2800" dirty="0" smtClean="0"/>
              <a:t>operators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34FF77"/>
                </a:solidFill>
              </a:rPr>
              <a:t>8. Native support </a:t>
            </a:r>
            <a:r>
              <a:rPr lang="en-US" sz="2800" dirty="0">
                <a:solidFill>
                  <a:srgbClr val="34FF77"/>
                </a:solidFill>
              </a:rPr>
              <a:t>for iterative stream processing</a:t>
            </a:r>
            <a:r>
              <a:rPr lang="en-US" sz="2800" dirty="0"/>
              <a:t>. </a:t>
            </a:r>
          </a:p>
          <a:p>
            <a:pPr marL="0" indent="0">
              <a:buNone/>
            </a:pPr>
            <a:r>
              <a:rPr lang="en-US" sz="2800" dirty="0" smtClean="0"/>
              <a:t>9. Flink  </a:t>
            </a:r>
            <a:r>
              <a:rPr lang="en-US" sz="2800" dirty="0"/>
              <a:t>does </a:t>
            </a:r>
            <a:r>
              <a:rPr lang="en-US" sz="2800" dirty="0" smtClean="0"/>
              <a:t>also support  </a:t>
            </a:r>
            <a:r>
              <a:rPr lang="en-US" sz="2800" dirty="0" smtClean="0">
                <a:solidFill>
                  <a:srgbClr val="34FF77"/>
                </a:solidFill>
              </a:rPr>
              <a:t>batch processing</a:t>
            </a:r>
          </a:p>
          <a:p>
            <a:pPr marL="514350" indent="-514350">
              <a:buAutoNum type="arabicPeriod" startAt="10"/>
            </a:pPr>
            <a:r>
              <a:rPr lang="en-US" sz="2800" dirty="0" smtClean="0">
                <a:solidFill>
                  <a:srgbClr val="34FF77"/>
                </a:solidFill>
              </a:rPr>
              <a:t> Flink </a:t>
            </a:r>
            <a:r>
              <a:rPr lang="en-US" sz="2800" dirty="0" smtClean="0"/>
              <a:t>offers </a:t>
            </a:r>
            <a:r>
              <a:rPr lang="en-US" sz="2800" dirty="0" smtClean="0">
                <a:solidFill>
                  <a:srgbClr val="34FF77"/>
                </a:solidFill>
              </a:rPr>
              <a:t>Storm compatibility</a:t>
            </a:r>
            <a:endParaRPr lang="en-US" sz="2800" dirty="0"/>
          </a:p>
          <a:p>
            <a:pPr lvl="1">
              <a:buFont typeface="Wingdings" charset="2"/>
              <a:buChar char="ü"/>
            </a:pPr>
            <a:r>
              <a:rPr lang="en-US" sz="2200" b="1" dirty="0" smtClean="0"/>
              <a:t>Flink </a:t>
            </a:r>
            <a:r>
              <a:rPr lang="en-US" sz="2200" b="1" dirty="0"/>
              <a:t>is compatible with Apache Storm interfaces and therefore allows reusing code that was implemented for </a:t>
            </a:r>
            <a:r>
              <a:rPr lang="en-US" sz="2200" b="1" dirty="0" smtClean="0"/>
              <a:t>Storm</a:t>
            </a:r>
            <a:r>
              <a:rPr lang="en-US" sz="2200" dirty="0" smtClean="0"/>
              <a:t>.</a:t>
            </a:r>
          </a:p>
          <a:p>
            <a:pPr marL="342900" lvl="1" indent="0">
              <a:buNone/>
            </a:pPr>
            <a:r>
              <a:rPr lang="en-US" b="1" dirty="0" smtClean="0">
                <a:solidFill>
                  <a:srgbClr val="34FF77"/>
                </a:solidFill>
                <a:hlinkClick r:id="rId3"/>
              </a:rPr>
              <a:t>https</a:t>
            </a:r>
            <a:r>
              <a:rPr lang="en-US" b="1" dirty="0">
                <a:solidFill>
                  <a:srgbClr val="34FF77"/>
                </a:solidFill>
                <a:hlinkClick r:id="rId3"/>
              </a:rPr>
              <a:t>://ci.apache.org/projects/flink/flink-docs-master/apis/</a:t>
            </a:r>
            <a:r>
              <a:rPr lang="en-US" b="1" dirty="0" smtClean="0">
                <a:solidFill>
                  <a:srgbClr val="34FF77"/>
                </a:solidFill>
                <a:hlinkClick r:id="rId3"/>
              </a:rPr>
              <a:t>storm_compatibility.html</a:t>
            </a:r>
            <a:endParaRPr lang="en-US" b="1" dirty="0" smtClean="0">
              <a:solidFill>
                <a:srgbClr val="34FF77"/>
              </a:solidFill>
            </a:endParaRPr>
          </a:p>
          <a:p>
            <a:pPr>
              <a:buFont typeface="Wingdings" charset="2"/>
              <a:buChar char="Ø"/>
            </a:pPr>
            <a:endParaRPr lang="en-US" dirty="0" smtClean="0">
              <a:solidFill>
                <a:srgbClr val="34FF77"/>
              </a:solidFill>
            </a:endParaRPr>
          </a:p>
          <a:p>
            <a:endParaRPr lang="en-US" sz="2800" dirty="0" smtClean="0"/>
          </a:p>
          <a:p>
            <a:pPr marL="0" indent="0">
              <a:buNone/>
            </a:pPr>
            <a:endParaRPr lang="en-US" sz="2400" dirty="0"/>
          </a:p>
          <a:p>
            <a:endParaRPr lang="en-US" sz="2800" dirty="0"/>
          </a:p>
          <a:p>
            <a:endParaRPr lang="en-US" sz="2800" dirty="0" smtClean="0"/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65</a:t>
            </a:fld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033200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4. Why Flink is an alternative to Storm?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14400"/>
            <a:ext cx="8077200" cy="5562600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sz="2400" dirty="0"/>
              <a:t> ‘Twitter Heron: Stream Processing at Scale’ by Twitter or “</a:t>
            </a:r>
            <a:r>
              <a:rPr lang="en-US" sz="2400" dirty="0">
                <a:solidFill>
                  <a:srgbClr val="34FF77"/>
                </a:solidFill>
              </a:rPr>
              <a:t>Why Storm Sucks</a:t>
            </a:r>
            <a:r>
              <a:rPr lang="en-US" sz="2400" dirty="0"/>
              <a:t> by </a:t>
            </a:r>
            <a:r>
              <a:rPr lang="en-US" sz="2400" dirty="0">
                <a:solidFill>
                  <a:srgbClr val="34FF77"/>
                </a:solidFill>
              </a:rPr>
              <a:t>Twitter</a:t>
            </a:r>
            <a:r>
              <a:rPr lang="en-US" sz="2400" dirty="0"/>
              <a:t> themselves”!! </a:t>
            </a:r>
            <a:r>
              <a:rPr lang="en-US" sz="1600" dirty="0">
                <a:hlinkClick r:id="rId2"/>
              </a:rPr>
              <a:t>http://dl.acm.org/citation.cfm?id=2742788</a:t>
            </a:r>
            <a:r>
              <a:rPr lang="en-US" sz="1600" dirty="0"/>
              <a:t>  </a:t>
            </a:r>
          </a:p>
          <a:p>
            <a:pPr>
              <a:buFont typeface="Wingdings" charset="2"/>
              <a:buChar char="Ø"/>
            </a:pPr>
            <a:r>
              <a:rPr lang="en-US" sz="2400" dirty="0"/>
              <a:t> Recap of the paper: ‘Twitter Heron: Stream Processing at Scale’ -  June 15</a:t>
            </a:r>
            <a:r>
              <a:rPr lang="en-US" sz="2400" baseline="30000" dirty="0"/>
              <a:t>th</a:t>
            </a:r>
            <a:r>
              <a:rPr lang="en-US" sz="2400" dirty="0"/>
              <a:t> , 2015 </a:t>
            </a:r>
            <a:r>
              <a:rPr lang="en-US" dirty="0">
                <a:hlinkClick r:id="rId3"/>
              </a:rPr>
              <a:t>http://blog.acolyer.org/2015/06/15/twitter-heron-stream-processing-at-scale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High-throughput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34FF77"/>
                </a:solidFill>
              </a:rPr>
              <a:t>low-latency</a:t>
            </a:r>
            <a:r>
              <a:rPr lang="en-US" sz="2400" dirty="0"/>
              <a:t>, and </a:t>
            </a:r>
            <a:r>
              <a:rPr lang="en-US" sz="2400" dirty="0">
                <a:solidFill>
                  <a:srgbClr val="34FF77"/>
                </a:solidFill>
              </a:rPr>
              <a:t>exactly-once stream processing </a:t>
            </a:r>
            <a:r>
              <a:rPr lang="en-US" sz="2400" dirty="0"/>
              <a:t>with Apache </a:t>
            </a:r>
            <a:r>
              <a:rPr lang="en-US" sz="2400" dirty="0" smtClean="0">
                <a:solidFill>
                  <a:srgbClr val="34FF77"/>
                </a:solidFill>
              </a:rPr>
              <a:t>Flink</a:t>
            </a:r>
            <a:r>
              <a:rPr lang="en-US" sz="2400" dirty="0" smtClean="0"/>
              <a:t>. </a:t>
            </a:r>
            <a:r>
              <a:rPr lang="en-US" sz="2400" dirty="0"/>
              <a:t>The evolution of fault-tolerant streaming architectures and their </a:t>
            </a:r>
            <a:r>
              <a:rPr lang="en-US" sz="2400" dirty="0" smtClean="0"/>
              <a:t>performance – Kostas Tzoumas, August 5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2015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http://data-artisans.com/high-throughput-low-latency-and-exactly-once-stream-processing-with-apache-flink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sz="1600" dirty="0" smtClean="0"/>
          </a:p>
          <a:p>
            <a:endParaRPr lang="en-US" dirty="0"/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66</a:t>
            </a:fld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202197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34400" cy="914400"/>
          </a:xfrm>
        </p:spPr>
        <p:txBody>
          <a:bodyPr/>
          <a:lstStyle/>
          <a:p>
            <a:pPr marL="342900" indent="-342900"/>
            <a:r>
              <a:rPr lang="en-US" sz="3200" dirty="0" smtClean="0"/>
              <a:t>5. </a:t>
            </a:r>
            <a:r>
              <a:rPr lang="en-US" sz="3200" dirty="0">
                <a:solidFill>
                  <a:srgbClr val="FFFFFF"/>
                </a:solidFill>
              </a:rPr>
              <a:t>Why </a:t>
            </a:r>
            <a:r>
              <a:rPr lang="en-US" sz="3200" dirty="0" smtClean="0">
                <a:solidFill>
                  <a:srgbClr val="FFFFFF"/>
                </a:solidFill>
              </a:rPr>
              <a:t> </a:t>
            </a:r>
            <a:r>
              <a:rPr lang="en-US" sz="3200" dirty="0">
                <a:solidFill>
                  <a:srgbClr val="FFFFFF"/>
                </a:solidFill>
              </a:rPr>
              <a:t>Flink is an alternative to </a:t>
            </a:r>
            <a:r>
              <a:rPr lang="en-US" sz="3200" dirty="0" smtClean="0">
                <a:solidFill>
                  <a:srgbClr val="FFFFFF"/>
                </a:solidFill>
              </a:rPr>
              <a:t>Spark</a:t>
            </a:r>
            <a:r>
              <a:rPr lang="en-US" sz="3200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382000" cy="5638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rgbClr val="FFFFFF"/>
                </a:solidFill>
              </a:rPr>
              <a:t>5.1. </a:t>
            </a:r>
            <a:r>
              <a:rPr lang="en-US" sz="2400" dirty="0" smtClean="0">
                <a:solidFill>
                  <a:srgbClr val="34FF77"/>
                </a:solidFill>
              </a:rPr>
              <a:t>True </a:t>
            </a:r>
            <a:r>
              <a:rPr lang="en-US" sz="2400" dirty="0">
                <a:solidFill>
                  <a:srgbClr val="34FF77"/>
                </a:solidFill>
              </a:rPr>
              <a:t>Low latency streaming engine </a:t>
            </a:r>
            <a:endParaRPr lang="en-US" sz="2400" dirty="0" smtClean="0">
              <a:solidFill>
                <a:srgbClr val="34FF77"/>
              </a:solidFill>
            </a:endParaRPr>
          </a:p>
          <a:p>
            <a:pPr lvl="1">
              <a:buFont typeface="Wingdings" charset="2"/>
              <a:buChar char="ü"/>
            </a:pPr>
            <a:r>
              <a:rPr lang="en-US" sz="2400" b="1" dirty="0" smtClean="0"/>
              <a:t>Spark’s </a:t>
            </a:r>
            <a:r>
              <a:rPr lang="en-US" sz="2400" b="1" dirty="0"/>
              <a:t>micro-</a:t>
            </a:r>
            <a:r>
              <a:rPr lang="en-US" sz="2400" b="1" dirty="0" smtClean="0"/>
              <a:t>batches aren’t good enough!</a:t>
            </a:r>
          </a:p>
          <a:p>
            <a:pPr lvl="1">
              <a:buFont typeface="Wingdings" charset="2"/>
              <a:buChar char="ü"/>
            </a:pPr>
            <a:r>
              <a:rPr lang="en-US" sz="2400" b="1" dirty="0" smtClean="0"/>
              <a:t>unified </a:t>
            </a:r>
            <a:r>
              <a:rPr lang="en-US" sz="2400" b="1" dirty="0"/>
              <a:t>batch and </a:t>
            </a:r>
            <a:r>
              <a:rPr lang="en-US" sz="2400" b="1" dirty="0" smtClean="0"/>
              <a:t>real-time streaming </a:t>
            </a:r>
            <a:r>
              <a:rPr lang="en-US" sz="2400" b="1" dirty="0"/>
              <a:t>in a </a:t>
            </a:r>
            <a:r>
              <a:rPr lang="en-US" sz="2400" b="1" dirty="0" smtClean="0"/>
              <a:t>single engine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FFFF"/>
                </a:solidFill>
              </a:rPr>
              <a:t>5.2. </a:t>
            </a:r>
            <a:r>
              <a:rPr lang="en-US" sz="2400" dirty="0" smtClean="0">
                <a:solidFill>
                  <a:srgbClr val="34FF77"/>
                </a:solidFill>
              </a:rPr>
              <a:t>Native</a:t>
            </a:r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dirty="0"/>
              <a:t>closed-loop </a:t>
            </a:r>
            <a:r>
              <a:rPr lang="en-US" sz="2400" dirty="0">
                <a:solidFill>
                  <a:srgbClr val="34FF77"/>
                </a:solidFill>
              </a:rPr>
              <a:t>iteration operators </a:t>
            </a:r>
            <a:endParaRPr lang="en-US" sz="2400" dirty="0" smtClean="0">
              <a:solidFill>
                <a:srgbClr val="34FF77"/>
              </a:solidFill>
            </a:endParaRPr>
          </a:p>
          <a:p>
            <a:pPr lvl="1">
              <a:buFont typeface="Wingdings" charset="2"/>
              <a:buChar char="ü"/>
            </a:pPr>
            <a:r>
              <a:rPr lang="en-US" sz="2400" b="1" dirty="0" smtClean="0"/>
              <a:t>make </a:t>
            </a:r>
            <a:r>
              <a:rPr lang="en-US" sz="2400" b="1" dirty="0"/>
              <a:t>graph and machine learning applications run much faster 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FFFFFF"/>
                </a:solidFill>
              </a:rPr>
              <a:t>5.3. </a:t>
            </a:r>
            <a:r>
              <a:rPr lang="en-US" sz="2400" dirty="0" smtClean="0">
                <a:solidFill>
                  <a:srgbClr val="34FF77"/>
                </a:solidFill>
              </a:rPr>
              <a:t>Custom memory manager </a:t>
            </a:r>
          </a:p>
          <a:p>
            <a:pPr lvl="1">
              <a:buFont typeface="Wingdings" charset="2"/>
              <a:buChar char="ü"/>
            </a:pPr>
            <a:r>
              <a:rPr lang="en-US" sz="2400" b="1" dirty="0" smtClean="0"/>
              <a:t> </a:t>
            </a:r>
            <a:r>
              <a:rPr lang="en-US" sz="2400" b="1" dirty="0"/>
              <a:t>no more frequent Out Of Memory errors</a:t>
            </a:r>
            <a:r>
              <a:rPr lang="en-US" sz="2400" b="1" dirty="0" smtClean="0"/>
              <a:t>!</a:t>
            </a:r>
          </a:p>
          <a:p>
            <a:pPr lvl="1">
              <a:buFont typeface="Wingdings" charset="2"/>
              <a:buChar char="ü"/>
            </a:pPr>
            <a:r>
              <a:rPr lang="en-US" sz="2400" b="1" dirty="0" smtClean="0">
                <a:latin typeface="Avenir Next Regular"/>
                <a:cs typeface="Avenir Next Regular"/>
              </a:rPr>
              <a:t>Flink’s </a:t>
            </a:r>
            <a:r>
              <a:rPr lang="en-US" sz="2400" b="1" dirty="0" smtClean="0">
                <a:solidFill>
                  <a:srgbClr val="34FF77"/>
                </a:solidFill>
                <a:latin typeface="Avenir Next Regular"/>
                <a:cs typeface="Avenir Next Regular"/>
              </a:rPr>
              <a:t>own</a:t>
            </a:r>
            <a:r>
              <a:rPr lang="en-US" sz="2400" b="1" dirty="0" smtClean="0">
                <a:latin typeface="Avenir Next Regular"/>
                <a:cs typeface="Avenir Next Regular"/>
              </a:rPr>
              <a:t> </a:t>
            </a:r>
            <a:r>
              <a:rPr lang="en-US" sz="2400" b="1" dirty="0">
                <a:solidFill>
                  <a:srgbClr val="34FF77"/>
                </a:solidFill>
                <a:latin typeface="Avenir Next Regular"/>
                <a:cs typeface="Avenir Next Regular"/>
              </a:rPr>
              <a:t>type extraction </a:t>
            </a:r>
            <a:r>
              <a:rPr lang="en-US" sz="2400" b="1" dirty="0" smtClean="0">
                <a:latin typeface="Avenir Next Regular"/>
                <a:cs typeface="Avenir Next Regular"/>
              </a:rPr>
              <a:t>component</a:t>
            </a:r>
          </a:p>
          <a:p>
            <a:pPr lvl="1">
              <a:buFont typeface="Wingdings" charset="2"/>
              <a:buChar char="ü"/>
            </a:pPr>
            <a:r>
              <a:rPr lang="en-US" sz="2400" b="1" dirty="0" smtClean="0">
                <a:latin typeface="Avenir Next Regular"/>
                <a:cs typeface="Avenir Next Regular"/>
              </a:rPr>
              <a:t>Flink’s </a:t>
            </a:r>
            <a:r>
              <a:rPr lang="en-US" sz="2400" b="1" dirty="0" smtClean="0">
                <a:solidFill>
                  <a:srgbClr val="34FF77"/>
                </a:solidFill>
                <a:latin typeface="Avenir Next Regular"/>
                <a:cs typeface="Avenir Next Regular"/>
              </a:rPr>
              <a:t>own</a:t>
            </a:r>
            <a:r>
              <a:rPr lang="en-US" sz="2400" b="1" dirty="0" smtClean="0">
                <a:latin typeface="Avenir Next Regular"/>
                <a:cs typeface="Avenir Next Regular"/>
              </a:rPr>
              <a:t> </a:t>
            </a:r>
            <a:r>
              <a:rPr lang="en-US" sz="2400" b="1" dirty="0">
                <a:solidFill>
                  <a:srgbClr val="34FF77"/>
                </a:solidFill>
                <a:latin typeface="Avenir Next Regular"/>
                <a:cs typeface="Avenir Next Regular"/>
              </a:rPr>
              <a:t>serialization</a:t>
            </a:r>
            <a:r>
              <a:rPr lang="en-US" sz="2400" b="1" dirty="0">
                <a:latin typeface="Avenir Next Regular"/>
                <a:cs typeface="Avenir Next Regular"/>
              </a:rPr>
              <a:t> </a:t>
            </a:r>
            <a:r>
              <a:rPr lang="en-US" sz="2400" b="1" dirty="0" smtClean="0">
                <a:latin typeface="Avenir Next Regular"/>
                <a:cs typeface="Avenir Next Regular"/>
              </a:rPr>
              <a:t>component</a:t>
            </a:r>
            <a:endParaRPr lang="en-US" sz="2400" b="1" dirty="0">
              <a:latin typeface="Avenir Next Regular"/>
              <a:cs typeface="Avenir Next Regular"/>
            </a:endParaRPr>
          </a:p>
          <a:p>
            <a:pPr lvl="1">
              <a:buFont typeface="Wingdings" charset="2"/>
              <a:buChar char="ü"/>
            </a:pPr>
            <a:endParaRPr lang="en-US" sz="2400" b="1" dirty="0" smtClean="0"/>
          </a:p>
          <a:p>
            <a:pPr marL="342900" lvl="1" indent="0">
              <a:buNone/>
            </a:pPr>
            <a:endParaRPr lang="en-US" sz="2400" b="1" dirty="0" smtClean="0"/>
          </a:p>
          <a:p>
            <a:endParaRPr lang="en-US" sz="2800" dirty="0"/>
          </a:p>
          <a:p>
            <a:endParaRPr lang="en-US" sz="2800" dirty="0" smtClean="0"/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smtClean="0"/>
              <a:pPr/>
              <a:t>67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0005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34400" cy="1066800"/>
          </a:xfrm>
        </p:spPr>
        <p:txBody>
          <a:bodyPr/>
          <a:lstStyle/>
          <a:p>
            <a:pPr marL="342900" indent="-342900"/>
            <a:r>
              <a:rPr lang="en-US" sz="3200" dirty="0" smtClean="0"/>
              <a:t>5. </a:t>
            </a:r>
            <a:r>
              <a:rPr lang="en-US" sz="3200" dirty="0">
                <a:solidFill>
                  <a:srgbClr val="FFFFFF"/>
                </a:solidFill>
              </a:rPr>
              <a:t>Why </a:t>
            </a:r>
            <a:r>
              <a:rPr lang="en-US" sz="3200" dirty="0" smtClean="0">
                <a:solidFill>
                  <a:srgbClr val="FFFFFF"/>
                </a:solidFill>
              </a:rPr>
              <a:t>Flink </a:t>
            </a:r>
            <a:r>
              <a:rPr lang="en-US" sz="3200" dirty="0">
                <a:solidFill>
                  <a:srgbClr val="FFFFFF"/>
                </a:solidFill>
              </a:rPr>
              <a:t>is an alternative to Apache Spark?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382000" cy="54102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5.4. Automatic </a:t>
            </a:r>
            <a:r>
              <a:rPr lang="en-US" sz="2400" dirty="0">
                <a:solidFill>
                  <a:srgbClr val="34FF77"/>
                </a:solidFill>
              </a:rPr>
              <a:t>Cost Based Optimizer </a:t>
            </a:r>
            <a:endParaRPr lang="en-US" sz="2400" dirty="0" smtClean="0">
              <a:solidFill>
                <a:srgbClr val="34FF77"/>
              </a:solidFill>
            </a:endParaRPr>
          </a:p>
          <a:p>
            <a:pPr lvl="1">
              <a:buFont typeface="Wingdings" charset="2"/>
              <a:buChar char="ü"/>
            </a:pPr>
            <a:r>
              <a:rPr lang="en-US" sz="2400" b="1" dirty="0" smtClean="0"/>
              <a:t>little </a:t>
            </a:r>
            <a:r>
              <a:rPr lang="en-US" sz="2400" b="1" dirty="0"/>
              <a:t>re-configuration and little maintenance when the cluster characteristics change and the data evolves over </a:t>
            </a:r>
            <a:r>
              <a:rPr lang="en-US" sz="2400" b="1" dirty="0" smtClean="0"/>
              <a:t>time</a:t>
            </a:r>
            <a:endParaRPr lang="en-US" sz="2400" b="1" dirty="0"/>
          </a:p>
          <a:p>
            <a:pPr marL="0" indent="0">
              <a:buNone/>
            </a:pPr>
            <a:r>
              <a:rPr lang="en-US" sz="2400" dirty="0"/>
              <a:t>5.5. </a:t>
            </a:r>
            <a:r>
              <a:rPr lang="en-US" sz="2400" dirty="0">
                <a:solidFill>
                  <a:srgbClr val="34FF77"/>
                </a:solidFill>
              </a:rPr>
              <a:t>Little </a:t>
            </a:r>
            <a:r>
              <a:rPr lang="en-US" sz="2400" dirty="0" smtClean="0">
                <a:solidFill>
                  <a:srgbClr val="34FF77"/>
                </a:solidFill>
              </a:rPr>
              <a:t>configuration </a:t>
            </a:r>
            <a:r>
              <a:rPr lang="en-US" sz="2400" dirty="0">
                <a:solidFill>
                  <a:srgbClr val="34FF77"/>
                </a:solidFill>
              </a:rPr>
              <a:t>required </a:t>
            </a:r>
            <a:endParaRPr lang="en-US" sz="2400" dirty="0" smtClean="0">
              <a:solidFill>
                <a:srgbClr val="34FF77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5.6. </a:t>
            </a:r>
            <a:r>
              <a:rPr lang="en-US" sz="2400" dirty="0">
                <a:solidFill>
                  <a:srgbClr val="34FF77"/>
                </a:solidFill>
              </a:rPr>
              <a:t>Little tuning </a:t>
            </a:r>
            <a:r>
              <a:rPr lang="en-US" sz="2400" dirty="0" smtClean="0">
                <a:solidFill>
                  <a:srgbClr val="34FF77"/>
                </a:solidFill>
              </a:rPr>
              <a:t>required </a:t>
            </a:r>
            <a:endParaRPr lang="en-US" sz="24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FFFFFF"/>
                </a:solidFill>
              </a:rPr>
              <a:t>5.7. Flink has </a:t>
            </a:r>
            <a:r>
              <a:rPr lang="en-US" sz="2400" dirty="0">
                <a:solidFill>
                  <a:srgbClr val="34FF77"/>
                </a:solidFill>
              </a:rPr>
              <a:t>b</a:t>
            </a:r>
            <a:r>
              <a:rPr lang="en-US" sz="2400" dirty="0" smtClean="0">
                <a:solidFill>
                  <a:srgbClr val="34FF77"/>
                </a:solidFill>
              </a:rPr>
              <a:t>etter performance</a:t>
            </a:r>
            <a:endParaRPr lang="en-US" sz="2400" dirty="0"/>
          </a:p>
          <a:p>
            <a:endParaRPr lang="en-US" sz="2800" dirty="0" smtClean="0"/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68</a:t>
            </a:fld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286286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34400" cy="838200"/>
          </a:xfrm>
        </p:spPr>
        <p:txBody>
          <a:bodyPr/>
          <a:lstStyle/>
          <a:p>
            <a:r>
              <a:rPr lang="en-US" sz="3200" dirty="0"/>
              <a:t>5.1. True low latency streaming engine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5638800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sz="2400" dirty="0" smtClean="0"/>
              <a:t> Many time-critical applications need to process </a:t>
            </a:r>
            <a:r>
              <a:rPr lang="en-US" sz="2400" dirty="0" smtClean="0">
                <a:solidFill>
                  <a:srgbClr val="34FF77"/>
                </a:solidFill>
              </a:rPr>
              <a:t>large streams of live data</a:t>
            </a:r>
            <a:r>
              <a:rPr lang="en-US" sz="2400" dirty="0" smtClean="0"/>
              <a:t> and provide results in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real-time</a:t>
            </a:r>
            <a:r>
              <a:rPr lang="en-US" sz="2400" dirty="0" smtClean="0"/>
              <a:t>. For example:</a:t>
            </a:r>
          </a:p>
          <a:p>
            <a:pPr lvl="1">
              <a:buFont typeface="Arial"/>
              <a:buChar char="•"/>
            </a:pPr>
            <a:r>
              <a:rPr lang="en-US" sz="2400" b="1" dirty="0" smtClean="0"/>
              <a:t>Financial Fraud </a:t>
            </a:r>
            <a:r>
              <a:rPr lang="en-US" sz="2400" b="1" dirty="0"/>
              <a:t>detection</a:t>
            </a:r>
          </a:p>
          <a:p>
            <a:pPr lvl="1">
              <a:buFont typeface="Arial"/>
              <a:buChar char="•"/>
            </a:pPr>
            <a:r>
              <a:rPr lang="en-US" sz="2400" b="1" dirty="0"/>
              <a:t>Financial Stock </a:t>
            </a:r>
            <a:r>
              <a:rPr lang="en-US" sz="2400" b="1" dirty="0" smtClean="0"/>
              <a:t>monitoring</a:t>
            </a:r>
          </a:p>
          <a:p>
            <a:pPr lvl="1">
              <a:buFont typeface="Arial"/>
              <a:buChar char="•"/>
            </a:pPr>
            <a:r>
              <a:rPr lang="en-US" sz="2400" b="1" dirty="0" smtClean="0"/>
              <a:t>Anomaly detection</a:t>
            </a:r>
          </a:p>
          <a:p>
            <a:pPr lvl="1">
              <a:buFont typeface="Arial"/>
              <a:buChar char="•"/>
            </a:pPr>
            <a:r>
              <a:rPr lang="en-US" sz="2400" b="1" dirty="0" smtClean="0"/>
              <a:t>Traffic management applications</a:t>
            </a:r>
          </a:p>
          <a:p>
            <a:pPr lvl="1">
              <a:buFont typeface="Arial"/>
              <a:buChar char="•"/>
            </a:pPr>
            <a:r>
              <a:rPr lang="en-US" sz="2400" b="1" dirty="0" smtClean="0"/>
              <a:t>Patient monitoring </a:t>
            </a:r>
          </a:p>
          <a:p>
            <a:pPr lvl="1">
              <a:buFont typeface="Arial"/>
              <a:buChar char="•"/>
            </a:pPr>
            <a:r>
              <a:rPr lang="en-US" sz="2400" b="1" dirty="0" smtClean="0"/>
              <a:t>Online recommenders</a:t>
            </a:r>
          </a:p>
          <a:p>
            <a:pPr>
              <a:buFont typeface="Wingdings" charset="2"/>
              <a:buChar char="Ø"/>
            </a:pPr>
            <a:r>
              <a:rPr lang="en-US" sz="2600" dirty="0" smtClean="0"/>
              <a:t> Some claim that 95% of streaming use cases can be handled with micro-batches!? Really!!! </a:t>
            </a:r>
            <a:endParaRPr lang="en-US" sz="2400" b="1" dirty="0" smtClean="0"/>
          </a:p>
          <a:p>
            <a:pPr>
              <a:buFont typeface="Wingdings" charset="2"/>
              <a:buChar char="Ø"/>
            </a:pPr>
            <a:endParaRPr lang="en-US" sz="2400" dirty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69</a:t>
            </a:fld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4146063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What is </a:t>
            </a:r>
            <a:r>
              <a:rPr lang="en-US" sz="3200" dirty="0" smtClean="0">
                <a:solidFill>
                  <a:srgbClr val="34FF77"/>
                </a:solidFill>
              </a:rPr>
              <a:t>batch</a:t>
            </a:r>
            <a:r>
              <a:rPr lang="en-US" sz="3200" dirty="0" smtClean="0"/>
              <a:t> processing?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534400" cy="5715000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sz="2400" dirty="0"/>
              <a:t>Many </a:t>
            </a:r>
            <a:r>
              <a:rPr lang="en-US" sz="2400" dirty="0" smtClean="0">
                <a:solidFill>
                  <a:srgbClr val="34FF77"/>
                </a:solidFill>
              </a:rPr>
              <a:t>big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34FF77"/>
                </a:solidFill>
              </a:rPr>
              <a:t>data</a:t>
            </a:r>
            <a:r>
              <a:rPr lang="en-US" sz="2400" dirty="0" smtClean="0"/>
              <a:t> </a:t>
            </a:r>
            <a:r>
              <a:rPr lang="en-US" sz="2400" dirty="0"/>
              <a:t>sources represent </a:t>
            </a:r>
            <a:r>
              <a:rPr lang="en-US" sz="2400" dirty="0">
                <a:solidFill>
                  <a:srgbClr val="34FF77"/>
                </a:solidFill>
              </a:rPr>
              <a:t>series of events </a:t>
            </a:r>
            <a:r>
              <a:rPr lang="en-US" sz="2400" dirty="0"/>
              <a:t>that are continuously </a:t>
            </a:r>
            <a:r>
              <a:rPr lang="en-US" sz="2400" dirty="0" smtClean="0"/>
              <a:t>produced. Example: tweets, web </a:t>
            </a:r>
            <a:r>
              <a:rPr lang="en-US" sz="2400" dirty="0"/>
              <a:t>logs, user transactions, system logs, sensor networks, </a:t>
            </a:r>
            <a:r>
              <a:rPr lang="en-US" sz="2400" dirty="0" smtClean="0"/>
              <a:t>… </a:t>
            </a:r>
            <a:endParaRPr lang="en-US" sz="2400" dirty="0" smtClean="0">
              <a:solidFill>
                <a:srgbClr val="34FF77"/>
              </a:solidFill>
            </a:endParaRPr>
          </a:p>
          <a:p>
            <a:pPr>
              <a:buFont typeface="Wingdings" charset="2"/>
              <a:buChar char="Ø"/>
            </a:pPr>
            <a:r>
              <a:rPr lang="en-US" sz="2400" dirty="0" smtClean="0">
                <a:solidFill>
                  <a:srgbClr val="34FF77"/>
                </a:solidFill>
              </a:rPr>
              <a:t>Batch</a:t>
            </a:r>
            <a:r>
              <a:rPr lang="en-US" sz="2400" dirty="0" smtClean="0"/>
              <a:t> processing: </a:t>
            </a:r>
            <a:r>
              <a:rPr lang="en-US" sz="2400" dirty="0"/>
              <a:t> T</a:t>
            </a:r>
            <a:r>
              <a:rPr lang="en-US" sz="2400" dirty="0" smtClean="0"/>
              <a:t>hese </a:t>
            </a:r>
            <a:r>
              <a:rPr lang="en-US" sz="2400" dirty="0"/>
              <a:t>events </a:t>
            </a:r>
            <a:r>
              <a:rPr lang="en-US" sz="2400" dirty="0" smtClean="0"/>
              <a:t>are collected together for a certain period of time (a day for example) and stored </a:t>
            </a:r>
            <a:r>
              <a:rPr lang="en-US" sz="2400" dirty="0"/>
              <a:t>somewhere to be </a:t>
            </a:r>
            <a:r>
              <a:rPr lang="en-US" sz="2400" dirty="0" smtClean="0"/>
              <a:t>processed </a:t>
            </a:r>
            <a:r>
              <a:rPr lang="en-US" sz="2400" dirty="0"/>
              <a:t>as a </a:t>
            </a:r>
            <a:r>
              <a:rPr lang="en-US" sz="2400" dirty="0" smtClean="0"/>
              <a:t>finite data set.</a:t>
            </a:r>
          </a:p>
          <a:p>
            <a:pPr>
              <a:buFont typeface="Wingdings" charset="2"/>
              <a:buChar char="Ø"/>
            </a:pPr>
            <a:r>
              <a:rPr lang="en-US" sz="2400" dirty="0" smtClean="0"/>
              <a:t>What’s the problem with ‘</a:t>
            </a:r>
            <a:r>
              <a:rPr lang="en-US" sz="2400" dirty="0" smtClean="0">
                <a:solidFill>
                  <a:srgbClr val="34FF77"/>
                </a:solidFill>
              </a:rPr>
              <a:t>process-after-store</a:t>
            </a:r>
            <a:r>
              <a:rPr lang="en-US" sz="2400" dirty="0" smtClean="0"/>
              <a:t>’ model: </a:t>
            </a:r>
          </a:p>
          <a:p>
            <a:pPr lvl="1">
              <a:buFont typeface="Arial"/>
              <a:buChar char="•"/>
            </a:pPr>
            <a:r>
              <a:rPr lang="en-US" sz="2400" b="1" dirty="0" smtClean="0">
                <a:solidFill>
                  <a:srgbClr val="34FF77"/>
                </a:solidFill>
              </a:rPr>
              <a:t>Unnecessary latencies </a:t>
            </a:r>
            <a:r>
              <a:rPr lang="en-US" sz="2400" b="1" dirty="0" smtClean="0"/>
              <a:t>between </a:t>
            </a:r>
            <a:r>
              <a:rPr 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data generation </a:t>
            </a:r>
            <a:r>
              <a:rPr lang="en-US" sz="2400" b="1" dirty="0" smtClean="0"/>
              <a:t>and </a:t>
            </a:r>
            <a:r>
              <a:rPr lang="en-US" sz="2400" b="1" dirty="0" smtClean="0">
                <a:solidFill>
                  <a:srgbClr val="34FF77"/>
                </a:solidFill>
              </a:rPr>
              <a:t>analysis &amp; actions </a:t>
            </a:r>
            <a:r>
              <a:rPr lang="en-US" sz="2400" b="1" dirty="0" smtClean="0"/>
              <a:t>on the data. </a:t>
            </a:r>
          </a:p>
          <a:p>
            <a:pPr lvl="1">
              <a:buFont typeface="Arial"/>
              <a:buChar char="•"/>
            </a:pPr>
            <a:r>
              <a:rPr lang="en-US" sz="2400" b="1" dirty="0" smtClean="0">
                <a:solidFill>
                  <a:srgbClr val="34FF77"/>
                </a:solidFill>
              </a:rPr>
              <a:t>Implicit assumption </a:t>
            </a:r>
            <a:r>
              <a:rPr lang="en-US" sz="2400" b="1" dirty="0" smtClean="0"/>
              <a:t>that the </a:t>
            </a:r>
            <a:r>
              <a:rPr lang="en-US" sz="2400" b="1" dirty="0" smtClean="0">
                <a:solidFill>
                  <a:srgbClr val="34FF77"/>
                </a:solidFill>
              </a:rPr>
              <a:t>data is complete </a:t>
            </a:r>
            <a:r>
              <a:rPr lang="en-US" sz="2400" b="1" dirty="0" smtClean="0"/>
              <a:t>after a given period of time and can be used to make accurate predictions. </a:t>
            </a:r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7</a:t>
            </a:fld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366918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34400" cy="762000"/>
          </a:xfrm>
        </p:spPr>
        <p:txBody>
          <a:bodyPr/>
          <a:lstStyle/>
          <a:p>
            <a:r>
              <a:rPr lang="en-US" sz="3200" dirty="0"/>
              <a:t>5.1. True low latency streaming engine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8229600" cy="5943600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sz="2400" dirty="0" smtClean="0">
                <a:solidFill>
                  <a:srgbClr val="34FF77"/>
                </a:solidFill>
              </a:rPr>
              <a:t>Spark’s micro-batching isn’t good enough!</a:t>
            </a:r>
          </a:p>
          <a:p>
            <a:pPr>
              <a:buFont typeface="Wingdings" charset="2"/>
              <a:buChar char="Ø"/>
            </a:pPr>
            <a:r>
              <a:rPr lang="en-US" sz="2400" dirty="0" smtClean="0">
                <a:solidFill>
                  <a:srgbClr val="34FF77"/>
                </a:solidFill>
              </a:rPr>
              <a:t>Ted Dunning </a:t>
            </a:r>
            <a:r>
              <a:rPr lang="en-US" sz="2400" dirty="0" smtClean="0"/>
              <a:t>talk at the Bay Area Apache Flink Meetup</a:t>
            </a:r>
            <a:r>
              <a:rPr lang="en-US" sz="2400" dirty="0"/>
              <a:t> </a:t>
            </a:r>
            <a:r>
              <a:rPr lang="en-US" sz="2400" dirty="0" smtClean="0"/>
              <a:t>on August  27, 2015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http://www.meetup.com/Bay-Area-Apache-Flink-Meetup/events/224189524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  <a:p>
            <a:r>
              <a:rPr lang="en-US" sz="2400" dirty="0" smtClean="0"/>
              <a:t>Ted will </a:t>
            </a:r>
            <a:r>
              <a:rPr lang="en-US" sz="2400" dirty="0"/>
              <a:t>describe several </a:t>
            </a:r>
            <a:r>
              <a:rPr lang="en-US" sz="2400" dirty="0">
                <a:solidFill>
                  <a:srgbClr val="34FF77"/>
                </a:solidFill>
              </a:rPr>
              <a:t>use cases </a:t>
            </a:r>
            <a:r>
              <a:rPr lang="en-US" sz="2400" dirty="0"/>
              <a:t>where batch and </a:t>
            </a:r>
            <a:r>
              <a:rPr lang="en-US" sz="2400" dirty="0">
                <a:solidFill>
                  <a:srgbClr val="34FF77"/>
                </a:solidFill>
              </a:rPr>
              <a:t>micro batch processing </a:t>
            </a:r>
            <a:r>
              <a:rPr lang="en-US" sz="2400" dirty="0"/>
              <a:t>is </a:t>
            </a:r>
            <a:r>
              <a:rPr lang="en-US" sz="2400" dirty="0">
                <a:solidFill>
                  <a:srgbClr val="34FF77"/>
                </a:solidFill>
              </a:rPr>
              <a:t>not appropriate </a:t>
            </a:r>
            <a:r>
              <a:rPr lang="en-US" sz="2400" dirty="0"/>
              <a:t>and describe why this is so.  </a:t>
            </a:r>
          </a:p>
          <a:p>
            <a:r>
              <a:rPr lang="en-US" sz="2400" dirty="0" smtClean="0"/>
              <a:t>He </a:t>
            </a:r>
            <a:r>
              <a:rPr lang="en-US" sz="2400" dirty="0"/>
              <a:t>will also describe what a </a:t>
            </a:r>
            <a:r>
              <a:rPr lang="en-US" sz="2400" dirty="0">
                <a:solidFill>
                  <a:srgbClr val="34FF77"/>
                </a:solidFill>
              </a:rPr>
              <a:t>true streaming solution </a:t>
            </a:r>
            <a:r>
              <a:rPr lang="en-US" sz="2400" dirty="0"/>
              <a:t>needs to provide for solving these problems.</a:t>
            </a:r>
          </a:p>
          <a:p>
            <a:r>
              <a:rPr lang="en-US" sz="2400" dirty="0"/>
              <a:t>These use cases will be taken from</a:t>
            </a:r>
            <a:r>
              <a:rPr lang="en-US" sz="2400" dirty="0">
                <a:solidFill>
                  <a:srgbClr val="34FF77"/>
                </a:solidFill>
              </a:rPr>
              <a:t> real industrial situations</a:t>
            </a:r>
            <a:r>
              <a:rPr lang="en-US" sz="2400" dirty="0"/>
              <a:t>, but the descriptions will drive down to </a:t>
            </a:r>
            <a:r>
              <a:rPr lang="en-US" sz="2400" dirty="0">
                <a:solidFill>
                  <a:srgbClr val="34FF77"/>
                </a:solidFill>
              </a:rPr>
              <a:t>technical details </a:t>
            </a:r>
            <a:r>
              <a:rPr lang="en-US" sz="2400" dirty="0"/>
              <a:t>as well.</a:t>
            </a:r>
            <a:endParaRPr lang="en-US" sz="2400" dirty="0" smtClean="0">
              <a:hlinkClick r:id="rId2"/>
            </a:endParaRPr>
          </a:p>
          <a:p>
            <a:pPr>
              <a:buFont typeface="Wingdings" charset="2"/>
              <a:buChar char="Ø"/>
            </a:pPr>
            <a:endParaRPr lang="en-US" sz="2400" dirty="0"/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70</a:t>
            </a:fld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866637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34400" cy="685800"/>
          </a:xfrm>
        </p:spPr>
        <p:txBody>
          <a:bodyPr/>
          <a:lstStyle/>
          <a:p>
            <a:r>
              <a:rPr lang="en-US" sz="3200" dirty="0" smtClean="0"/>
              <a:t>5.1. True low </a:t>
            </a:r>
            <a:r>
              <a:rPr lang="en-US" sz="3200" dirty="0"/>
              <a:t>latency streaming engine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5562600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sz="2400" i="1" dirty="0" smtClean="0"/>
              <a:t> “</a:t>
            </a:r>
            <a:r>
              <a:rPr lang="en-US" sz="2400" dirty="0"/>
              <a:t>I would consider </a:t>
            </a:r>
            <a:r>
              <a:rPr lang="en-US" sz="2400" dirty="0">
                <a:solidFill>
                  <a:srgbClr val="34FF77"/>
                </a:solidFill>
              </a:rPr>
              <a:t>stream data analysis </a:t>
            </a:r>
            <a:r>
              <a:rPr lang="en-US" sz="2400" dirty="0"/>
              <a:t>to be a </a:t>
            </a:r>
            <a:r>
              <a:rPr lang="en-US" sz="2400" dirty="0">
                <a:solidFill>
                  <a:srgbClr val="34FF77"/>
                </a:solidFill>
              </a:rPr>
              <a:t>major unique selling proposition</a:t>
            </a:r>
            <a:r>
              <a:rPr lang="en-US" sz="2400" dirty="0"/>
              <a:t> for </a:t>
            </a:r>
            <a:r>
              <a:rPr lang="en-US" sz="2400" dirty="0">
                <a:solidFill>
                  <a:srgbClr val="34FF77"/>
                </a:solidFill>
              </a:rPr>
              <a:t>Flink</a:t>
            </a:r>
            <a:r>
              <a:rPr lang="en-US" sz="2400" dirty="0"/>
              <a:t>. Due to its pipelined architecture Flink is a perfect match for big data stream processing in the Apache stack</a:t>
            </a:r>
            <a:r>
              <a:rPr lang="en-US" sz="2400" i="1" dirty="0"/>
              <a:t>.</a:t>
            </a:r>
            <a:r>
              <a:rPr lang="en-US" sz="2400" i="1" dirty="0" smtClean="0"/>
              <a:t>” – </a:t>
            </a:r>
            <a:r>
              <a:rPr lang="en-US" sz="2400" dirty="0" smtClean="0">
                <a:solidFill>
                  <a:srgbClr val="34FF77"/>
                </a:solidFill>
              </a:rPr>
              <a:t>Volker Markl</a:t>
            </a:r>
          </a:p>
          <a:p>
            <a:pPr marL="0" indent="0">
              <a:buNone/>
            </a:pPr>
            <a:r>
              <a:rPr lang="en-US" sz="2400" dirty="0" smtClean="0"/>
              <a:t>Ref.: </a:t>
            </a:r>
            <a:r>
              <a:rPr lang="en-US" sz="2000" dirty="0" smtClean="0"/>
              <a:t>On </a:t>
            </a:r>
            <a:r>
              <a:rPr lang="en-US" sz="2000" dirty="0"/>
              <a:t>Apache Flink. Interview with Volker </a:t>
            </a:r>
            <a:r>
              <a:rPr lang="en-US" sz="2000" dirty="0" smtClean="0"/>
              <a:t>Markl</a:t>
            </a:r>
            <a:r>
              <a:rPr lang="en-US" sz="2400" dirty="0" smtClean="0"/>
              <a:t>, </a:t>
            </a:r>
            <a:r>
              <a:rPr lang="en-US" sz="2000" dirty="0" smtClean="0"/>
              <a:t>June 24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2015       </a:t>
            </a:r>
            <a:r>
              <a:rPr lang="en-US" sz="1600" dirty="0" smtClean="0">
                <a:hlinkClick r:id="rId3"/>
              </a:rPr>
              <a:t>http</a:t>
            </a:r>
            <a:r>
              <a:rPr lang="en-US" sz="1600" dirty="0">
                <a:hlinkClick r:id="rId3"/>
              </a:rPr>
              <a:t>://www.odbms.org/blog/2015/06/on-apache-flink-interview-with-volker-markl/</a:t>
            </a:r>
            <a:endParaRPr lang="en-US" sz="1600" dirty="0"/>
          </a:p>
          <a:p>
            <a:pPr>
              <a:buFont typeface="Wingdings" charset="2"/>
              <a:buChar char="Ø"/>
            </a:pPr>
            <a:r>
              <a:rPr lang="en-US" sz="2000" dirty="0" smtClean="0"/>
              <a:t> </a:t>
            </a:r>
            <a:r>
              <a:rPr lang="en-US" sz="2400" dirty="0"/>
              <a:t> Apache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Flink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uses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streams for all workloads</a:t>
            </a:r>
            <a:r>
              <a:rPr lang="en-US" sz="2400" dirty="0"/>
              <a:t>: streaming, SQL, micro-</a:t>
            </a:r>
            <a:r>
              <a:rPr lang="en-US" sz="2400" dirty="0" smtClean="0"/>
              <a:t>batch </a:t>
            </a:r>
            <a:r>
              <a:rPr lang="en-US" sz="2400" dirty="0"/>
              <a:t>and batch. </a:t>
            </a:r>
            <a:r>
              <a:rPr lang="en-US" sz="2400" dirty="0" smtClean="0"/>
              <a:t>Batch </a:t>
            </a:r>
            <a:r>
              <a:rPr lang="en-US" sz="2400" dirty="0"/>
              <a:t>is just treated as a finite set of streamed data. </a:t>
            </a:r>
            <a:r>
              <a:rPr lang="en-US" sz="2400" dirty="0" smtClean="0"/>
              <a:t>This makes </a:t>
            </a:r>
            <a:r>
              <a:rPr lang="en-US" sz="2400" dirty="0" smtClean="0">
                <a:solidFill>
                  <a:srgbClr val="34FF77"/>
                </a:solidFill>
              </a:rPr>
              <a:t>Flink</a:t>
            </a:r>
            <a:r>
              <a:rPr lang="en-US" sz="2400" dirty="0" smtClean="0"/>
              <a:t> the </a:t>
            </a:r>
            <a:r>
              <a:rPr lang="en-US" sz="2400" dirty="0">
                <a:solidFill>
                  <a:srgbClr val="34FF77"/>
                </a:solidFill>
              </a:rPr>
              <a:t>most sophisticated </a:t>
            </a:r>
            <a:r>
              <a:rPr lang="en-US" sz="2400" dirty="0"/>
              <a:t>distributed open source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Big Data processing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engine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34FF77"/>
                </a:solidFill>
              </a:rPr>
              <a:t>not</a:t>
            </a:r>
            <a:r>
              <a:rPr lang="en-US" sz="2400" dirty="0"/>
              <a:t> the most </a:t>
            </a:r>
            <a:r>
              <a:rPr lang="en-US" sz="2400" dirty="0">
                <a:solidFill>
                  <a:srgbClr val="34FF77"/>
                </a:solidFill>
              </a:rPr>
              <a:t>mature</a:t>
            </a:r>
            <a:r>
              <a:rPr lang="en-US" sz="2400" dirty="0"/>
              <a:t> one </a:t>
            </a:r>
            <a:r>
              <a:rPr lang="en-US" sz="2400" dirty="0" smtClean="0"/>
              <a:t>yet!)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71</a:t>
            </a:fld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094645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5.2. Iteration Operators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62000"/>
            <a:ext cx="8610600" cy="6019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rgbClr val="34FF77"/>
                </a:solidFill>
              </a:rPr>
              <a:t>Why </a:t>
            </a:r>
            <a:r>
              <a:rPr lang="en-US" sz="2400" dirty="0">
                <a:solidFill>
                  <a:srgbClr val="34FF77"/>
                </a:solidFill>
              </a:rPr>
              <a:t>Iterations</a:t>
            </a:r>
            <a:r>
              <a:rPr lang="en-US" sz="2400" dirty="0"/>
              <a:t>? </a:t>
            </a:r>
            <a:r>
              <a:rPr lang="en-US" sz="2400" dirty="0" smtClean="0"/>
              <a:t>Many Machine Learning and Graph processing </a:t>
            </a:r>
            <a:r>
              <a:rPr lang="en-US" sz="2400" dirty="0" smtClean="0">
                <a:solidFill>
                  <a:srgbClr val="34FF77"/>
                </a:solidFill>
              </a:rPr>
              <a:t>algorithms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need</a:t>
            </a:r>
            <a:r>
              <a:rPr lang="en-US" sz="2400" dirty="0" smtClean="0"/>
              <a:t> iterations! For example:</a:t>
            </a:r>
          </a:p>
          <a:p>
            <a:pPr lvl="1">
              <a:buFont typeface="Wingdings" charset="2"/>
              <a:buChar char="Ø"/>
            </a:pPr>
            <a:r>
              <a:rPr lang="en-US" sz="2400" b="1" dirty="0" smtClean="0">
                <a:solidFill>
                  <a:srgbClr val="34FF77"/>
                </a:solidFill>
              </a:rPr>
              <a:t> Machine Learning </a:t>
            </a:r>
            <a:r>
              <a:rPr lang="en-US" sz="2400" b="1" dirty="0" smtClean="0"/>
              <a:t>Algorithms </a:t>
            </a:r>
          </a:p>
          <a:p>
            <a:pPr lvl="3">
              <a:buFont typeface="Wingdings" charset="2"/>
              <a:buChar char="ü"/>
            </a:pPr>
            <a:r>
              <a:rPr lang="en-US" sz="2400" b="1" dirty="0"/>
              <a:t>Clustering (K-Means</a:t>
            </a:r>
            <a:r>
              <a:rPr lang="en-US" sz="2400" b="1" dirty="0" smtClean="0"/>
              <a:t>, Canopy, …)</a:t>
            </a:r>
            <a:r>
              <a:rPr lang="en-US" sz="2400" b="1" dirty="0"/>
              <a:t> </a:t>
            </a:r>
            <a:endParaRPr lang="en-US" sz="2400" b="1" dirty="0" smtClean="0"/>
          </a:p>
          <a:p>
            <a:pPr lvl="3">
              <a:buFont typeface="Wingdings" charset="2"/>
              <a:buChar char="ü"/>
            </a:pPr>
            <a:r>
              <a:rPr lang="en-US" sz="2400" b="1" dirty="0"/>
              <a:t> </a:t>
            </a:r>
            <a:r>
              <a:rPr lang="en-US" sz="2400" b="1" dirty="0" smtClean="0"/>
              <a:t>Gradient </a:t>
            </a:r>
            <a:r>
              <a:rPr lang="en-US" sz="2400" b="1" dirty="0"/>
              <a:t>descent (Logistic </a:t>
            </a:r>
            <a:r>
              <a:rPr lang="en-US" sz="2400" b="1" dirty="0" smtClean="0"/>
              <a:t>Regression, Matrix Factorization)</a:t>
            </a:r>
          </a:p>
          <a:p>
            <a:pPr lvl="1">
              <a:buFont typeface="Wingdings" charset="2"/>
              <a:buChar char="Ø"/>
            </a:pPr>
            <a:r>
              <a:rPr lang="en-US" sz="2400" b="1" dirty="0" smtClean="0">
                <a:solidFill>
                  <a:srgbClr val="34FF77"/>
                </a:solidFill>
              </a:rPr>
              <a:t> Graph Processing </a:t>
            </a:r>
            <a:r>
              <a:rPr lang="en-US" sz="2400" b="1" dirty="0" smtClean="0"/>
              <a:t>Algorithms</a:t>
            </a:r>
            <a:endParaRPr lang="en-US" sz="2400" b="1" dirty="0"/>
          </a:p>
          <a:p>
            <a:pPr lvl="3">
              <a:buFont typeface="Wingdings" charset="2"/>
              <a:buChar char="ü"/>
            </a:pPr>
            <a:r>
              <a:rPr lang="en-US" sz="2400" b="1" dirty="0"/>
              <a:t>Page-</a:t>
            </a:r>
            <a:r>
              <a:rPr lang="en-US" sz="2400" b="1" dirty="0" smtClean="0"/>
              <a:t>Rank, Line-Rank</a:t>
            </a:r>
            <a:r>
              <a:rPr lang="en-US" sz="2400" b="1" dirty="0"/>
              <a:t> </a:t>
            </a:r>
          </a:p>
          <a:p>
            <a:pPr lvl="3">
              <a:buFont typeface="Wingdings" charset="2"/>
              <a:buChar char="ü"/>
            </a:pPr>
            <a:r>
              <a:rPr lang="en-US" sz="2400" b="1" dirty="0" smtClean="0"/>
              <a:t>Path </a:t>
            </a:r>
            <a:r>
              <a:rPr lang="en-US" sz="2400" b="1" dirty="0"/>
              <a:t>algorithms on graphs (shortest paths, centralities, …) </a:t>
            </a:r>
          </a:p>
          <a:p>
            <a:pPr lvl="3">
              <a:buFont typeface="Wingdings" charset="2"/>
              <a:buChar char="ü"/>
            </a:pPr>
            <a:r>
              <a:rPr lang="en-US" sz="2400" b="1" dirty="0"/>
              <a:t>Graph communities / dense sub-components </a:t>
            </a:r>
          </a:p>
          <a:p>
            <a:pPr lvl="3">
              <a:buFont typeface="Wingdings" charset="2"/>
              <a:buChar char="ü"/>
            </a:pPr>
            <a:r>
              <a:rPr lang="en-US" sz="2400" b="1" dirty="0"/>
              <a:t>Inference </a:t>
            </a:r>
            <a:r>
              <a:rPr lang="en-US" sz="2400" b="1" dirty="0" smtClean="0"/>
              <a:t>(Belief </a:t>
            </a:r>
            <a:r>
              <a:rPr lang="en-US" sz="2400" b="1" dirty="0"/>
              <a:t>propagation</a:t>
            </a:r>
            <a:r>
              <a:rPr lang="en-US" sz="2400" b="1" dirty="0" smtClean="0"/>
              <a:t>)</a:t>
            </a:r>
          </a:p>
          <a:p>
            <a:pPr marL="342900" lvl="1" indent="0">
              <a:buNone/>
            </a:pPr>
            <a:endParaRPr lang="en-US" sz="2400" b="1" dirty="0"/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72</a:t>
            </a:fld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606045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5.2. Iteration Operators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8229600" cy="5867400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sz="2400" dirty="0" smtClean="0"/>
              <a:t> Flink's </a:t>
            </a:r>
            <a:r>
              <a:rPr lang="en-US" sz="2400" dirty="0"/>
              <a:t>API offers two dedicated iteration operations: </a:t>
            </a:r>
            <a:r>
              <a:rPr lang="en-US" sz="2400" dirty="0">
                <a:solidFill>
                  <a:srgbClr val="34FF77"/>
                </a:solidFill>
              </a:rPr>
              <a:t>Iterate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34FF77"/>
                </a:solidFill>
              </a:rPr>
              <a:t>Delta </a:t>
            </a:r>
            <a:r>
              <a:rPr lang="en-US" sz="2400" dirty="0" smtClean="0">
                <a:solidFill>
                  <a:srgbClr val="34FF77"/>
                </a:solidFill>
              </a:rPr>
              <a:t>Iterate. </a:t>
            </a:r>
          </a:p>
          <a:p>
            <a:pPr>
              <a:buFont typeface="Wingdings" charset="2"/>
              <a:buChar char="Ø"/>
            </a:pPr>
            <a:r>
              <a:rPr lang="en-US" sz="2400" dirty="0" smtClean="0"/>
              <a:t> Flink </a:t>
            </a:r>
            <a:r>
              <a:rPr lang="en-US" sz="2400" dirty="0"/>
              <a:t>executes programs with </a:t>
            </a:r>
            <a:r>
              <a:rPr lang="en-US" sz="2400" dirty="0">
                <a:solidFill>
                  <a:srgbClr val="34FF77"/>
                </a:solidFill>
              </a:rPr>
              <a:t>iterations</a:t>
            </a:r>
            <a:r>
              <a:rPr lang="en-US" sz="2400" dirty="0"/>
              <a:t> as </a:t>
            </a:r>
            <a:r>
              <a:rPr lang="en-US" sz="2400" dirty="0">
                <a:solidFill>
                  <a:srgbClr val="34FF77"/>
                </a:solidFill>
              </a:rPr>
              <a:t>cyclic data </a:t>
            </a:r>
            <a:r>
              <a:rPr lang="en-US" sz="2400" dirty="0" smtClean="0">
                <a:solidFill>
                  <a:srgbClr val="34FF77"/>
                </a:solidFill>
              </a:rPr>
              <a:t>flows</a:t>
            </a:r>
            <a:r>
              <a:rPr lang="en-US" sz="2400" dirty="0" smtClean="0"/>
              <a:t>: a </a:t>
            </a:r>
            <a:r>
              <a:rPr lang="en-US" sz="2400" dirty="0"/>
              <a:t>data flow program (and all its operators) is scheduled </a:t>
            </a:r>
            <a:r>
              <a:rPr lang="en-US" sz="2400" dirty="0">
                <a:solidFill>
                  <a:srgbClr val="34FF77"/>
                </a:solidFill>
              </a:rPr>
              <a:t>just </a:t>
            </a:r>
            <a:r>
              <a:rPr lang="en-US" sz="2400" dirty="0" smtClean="0">
                <a:solidFill>
                  <a:srgbClr val="34FF77"/>
                </a:solidFill>
              </a:rPr>
              <a:t>once.</a:t>
            </a:r>
          </a:p>
          <a:p>
            <a:pPr>
              <a:buFont typeface="Wingdings" charset="2"/>
              <a:buChar char="Ø"/>
            </a:pPr>
            <a:r>
              <a:rPr lang="en-US" sz="2400" dirty="0" smtClean="0">
                <a:solidFill>
                  <a:srgbClr val="34FF77"/>
                </a:solidFill>
              </a:rPr>
              <a:t> </a:t>
            </a:r>
            <a:r>
              <a:rPr lang="en-US" sz="2400" dirty="0"/>
              <a:t>In each iteration, the step function </a:t>
            </a:r>
            <a:r>
              <a:rPr lang="en-US" sz="2400" dirty="0">
                <a:solidFill>
                  <a:srgbClr val="34FF77"/>
                </a:solidFill>
              </a:rPr>
              <a:t>consumes</a:t>
            </a:r>
            <a:r>
              <a:rPr lang="en-US" sz="2400" dirty="0"/>
              <a:t> the entire input (the </a:t>
            </a:r>
            <a:r>
              <a:rPr lang="en-US" sz="2400" dirty="0">
                <a:solidFill>
                  <a:srgbClr val="34FF77"/>
                </a:solidFill>
              </a:rPr>
              <a:t>result of the previous iteration</a:t>
            </a:r>
            <a:r>
              <a:rPr lang="en-US" sz="2400" dirty="0"/>
              <a:t>, or the </a:t>
            </a:r>
            <a:r>
              <a:rPr lang="en-US" sz="2400" dirty="0">
                <a:solidFill>
                  <a:srgbClr val="34FF77"/>
                </a:solidFill>
              </a:rPr>
              <a:t>initial data set</a:t>
            </a:r>
            <a:r>
              <a:rPr lang="en-US" sz="2400" dirty="0"/>
              <a:t>), and </a:t>
            </a:r>
            <a:r>
              <a:rPr lang="en-US" sz="2400" dirty="0">
                <a:solidFill>
                  <a:srgbClr val="34FF77"/>
                </a:solidFill>
              </a:rPr>
              <a:t>computes</a:t>
            </a:r>
            <a:r>
              <a:rPr lang="en-US" sz="2400" dirty="0"/>
              <a:t> the next version of the partial solution</a:t>
            </a:r>
            <a:endParaRPr lang="en-US" sz="2000" dirty="0"/>
          </a:p>
          <a:p>
            <a:endParaRPr lang="en-US" sz="2400" dirty="0" smtClean="0"/>
          </a:p>
        </p:txBody>
      </p:sp>
      <p:pic>
        <p:nvPicPr>
          <p:cNvPr id="4" name="Picture 3" descr="Iterate Operat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876800"/>
            <a:ext cx="7505700" cy="1651000"/>
          </a:xfrm>
          <a:prstGeom prst="rect">
            <a:avLst/>
          </a:prstGeom>
        </p:spPr>
      </p:pic>
      <p:sp>
        <p:nvSpPr>
          <p:cNvPr id="5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73</a:t>
            </a:fld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966416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5.2. Iteration Operators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8229600" cy="5867400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sz="2400" dirty="0" smtClean="0">
                <a:solidFill>
                  <a:srgbClr val="34FF77"/>
                </a:solidFill>
              </a:rPr>
              <a:t> Delta </a:t>
            </a:r>
            <a:r>
              <a:rPr lang="en-US" sz="2400" dirty="0">
                <a:solidFill>
                  <a:srgbClr val="34FF77"/>
                </a:solidFill>
              </a:rPr>
              <a:t>iterations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run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only </a:t>
            </a:r>
            <a:r>
              <a:rPr lang="en-US" sz="2400" dirty="0"/>
              <a:t>on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parts </a:t>
            </a:r>
            <a:r>
              <a:rPr lang="en-US" sz="2400" dirty="0">
                <a:solidFill>
                  <a:srgbClr val="FFFFFF"/>
                </a:solidFill>
              </a:rPr>
              <a:t>of the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data </a:t>
            </a:r>
            <a:r>
              <a:rPr lang="en-US" sz="2400" dirty="0"/>
              <a:t>that </a:t>
            </a:r>
            <a:r>
              <a:rPr lang="en-US" sz="2400" dirty="0" smtClean="0"/>
              <a:t>is changing and can </a:t>
            </a:r>
            <a:r>
              <a:rPr lang="en-US" sz="2400" dirty="0"/>
              <a:t>significantly </a:t>
            </a:r>
            <a:r>
              <a:rPr lang="en-US" sz="2400" dirty="0">
                <a:solidFill>
                  <a:srgbClr val="34FF77"/>
                </a:solidFill>
              </a:rPr>
              <a:t>speed up </a:t>
            </a:r>
            <a:r>
              <a:rPr lang="en-US" sz="2400" dirty="0" smtClean="0">
                <a:solidFill>
                  <a:srgbClr val="34FF77"/>
                </a:solidFill>
              </a:rPr>
              <a:t>many machine learning </a:t>
            </a:r>
            <a:r>
              <a:rPr lang="en-US" sz="2400" dirty="0" smtClean="0">
                <a:solidFill>
                  <a:schemeClr val="tx2"/>
                </a:solidFill>
              </a:rPr>
              <a:t>and</a:t>
            </a:r>
            <a:r>
              <a:rPr lang="en-US" sz="2400" dirty="0" smtClean="0">
                <a:solidFill>
                  <a:srgbClr val="34FF77"/>
                </a:solidFill>
              </a:rPr>
              <a:t> graph </a:t>
            </a:r>
            <a:r>
              <a:rPr lang="en-US" sz="2400" dirty="0">
                <a:solidFill>
                  <a:srgbClr val="34FF77"/>
                </a:solidFill>
              </a:rPr>
              <a:t>algorithms </a:t>
            </a:r>
            <a:r>
              <a:rPr lang="en-US" sz="2400" dirty="0"/>
              <a:t>because the work in each iteration decreases as the number of iterations goes on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charset="2"/>
              <a:buChar char="Ø"/>
            </a:pPr>
            <a:endParaRPr lang="en-US" sz="2400" dirty="0" smtClean="0"/>
          </a:p>
          <a:p>
            <a:pPr>
              <a:buFont typeface="Wingdings" charset="2"/>
              <a:buChar char="Ø"/>
            </a:pPr>
            <a:endParaRPr lang="en-US" sz="2400" dirty="0"/>
          </a:p>
          <a:p>
            <a:pPr>
              <a:buFont typeface="Wingdings" charset="2"/>
              <a:buChar char="Ø"/>
            </a:pPr>
            <a:endParaRPr lang="en-US" sz="2400" dirty="0" smtClean="0"/>
          </a:p>
          <a:p>
            <a:pPr>
              <a:buFont typeface="Wingdings" charset="2"/>
              <a:buChar char="Ø"/>
            </a:pPr>
            <a:endParaRPr lang="en-US" sz="2400" dirty="0" smtClean="0"/>
          </a:p>
          <a:p>
            <a:pPr>
              <a:buFont typeface="Wingdings" charset="2"/>
              <a:buChar char="Ø"/>
            </a:pPr>
            <a:r>
              <a:rPr lang="en-US" sz="2400" dirty="0" smtClean="0">
                <a:solidFill>
                  <a:srgbClr val="34FF77"/>
                </a:solidFill>
              </a:rPr>
              <a:t> Documentation</a:t>
            </a:r>
            <a:r>
              <a:rPr lang="en-US" sz="2400" dirty="0" smtClean="0"/>
              <a:t> </a:t>
            </a:r>
            <a:r>
              <a:rPr lang="en-US" sz="2400" dirty="0"/>
              <a:t>on iterations with Apache Flink</a:t>
            </a:r>
            <a:r>
              <a:rPr lang="en-US" sz="1600" dirty="0">
                <a:hlinkClick r:id="rId2"/>
              </a:rPr>
              <a:t>http://ci.apache.org/projects/flink/flink-docs-master/apis/iterations.html</a:t>
            </a:r>
            <a:endParaRPr lang="en-US" sz="1600" dirty="0"/>
          </a:p>
          <a:p>
            <a:pPr marL="0" indent="0">
              <a:buNone/>
            </a:pPr>
            <a:endParaRPr lang="en-US" sz="2000" dirty="0"/>
          </a:p>
          <a:p>
            <a:endParaRPr lang="en-US" sz="2400" dirty="0" smtClean="0"/>
          </a:p>
        </p:txBody>
      </p:sp>
      <p:pic>
        <p:nvPicPr>
          <p:cNvPr id="4" name="Picture 3" descr="Delta Iterate Opearto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048000"/>
            <a:ext cx="7518400" cy="2667000"/>
          </a:xfrm>
          <a:prstGeom prst="rect">
            <a:avLst/>
          </a:prstGeom>
        </p:spPr>
      </p:pic>
      <p:sp>
        <p:nvSpPr>
          <p:cNvPr id="5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74</a:t>
            </a:fld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422524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5.2. </a:t>
            </a:r>
            <a:r>
              <a:rPr lang="en-US" sz="3200" dirty="0"/>
              <a:t>Iteration Operators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0" y="4876800"/>
            <a:ext cx="838201" cy="381000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26999" tIns="34289" rIns="26999" bIns="34289" rtlCol="0" anchor="ctr"/>
          <a:lstStyle/>
          <a:p>
            <a:pPr algn="ctr"/>
            <a:r>
              <a:rPr lang="de-DE" dirty="0">
                <a:solidFill>
                  <a:srgbClr val="FFFFFF"/>
                </a:solidFill>
                <a:latin typeface="Avenir Next Regular"/>
                <a:cs typeface="Avenir Next Regular"/>
              </a:rPr>
              <a:t>Step</a:t>
            </a:r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 flipV="1">
            <a:off x="1524000" y="5067300"/>
            <a:ext cx="228600" cy="38100"/>
          </a:xfrm>
          <a:prstGeom prst="straightConnector1">
            <a:avLst/>
          </a:prstGeom>
          <a:ln w="19050">
            <a:solidFill>
              <a:srgbClr val="FF0E1E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" idx="3"/>
          </p:cNvCxnSpPr>
          <p:nvPr/>
        </p:nvCxnSpPr>
        <p:spPr>
          <a:xfrm flipV="1">
            <a:off x="2590801" y="5029200"/>
            <a:ext cx="284529" cy="381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429000" y="4953000"/>
            <a:ext cx="457200" cy="609600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26999" tIns="34289" rIns="26999" bIns="34289" rtlCol="0" anchor="ctr"/>
          <a:lstStyle/>
          <a:p>
            <a:pPr algn="ctr"/>
            <a:r>
              <a:rPr lang="de-DE" dirty="0">
                <a:solidFill>
                  <a:srgbClr val="FFFFFF"/>
                </a:solidFill>
                <a:latin typeface="Avenir Next Regular"/>
                <a:cs typeface="Avenir Next Regular"/>
              </a:rPr>
              <a:t>Step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332874" y="4966948"/>
            <a:ext cx="153494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847234" y="4966948"/>
            <a:ext cx="153494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634118" y="4820001"/>
            <a:ext cx="471282" cy="437799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26999" tIns="34289" rIns="26999" bIns="34289" rtlCol="0" anchor="ctr"/>
          <a:lstStyle/>
          <a:p>
            <a:pPr algn="ctr"/>
            <a:r>
              <a:rPr lang="de-DE" dirty="0">
                <a:solidFill>
                  <a:srgbClr val="FFFFFF"/>
                </a:solidFill>
                <a:latin typeface="Avenir Next Regular"/>
                <a:cs typeface="Avenir Next Regular"/>
              </a:rPr>
              <a:t>Step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459687" y="4966948"/>
            <a:ext cx="15349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3"/>
          </p:cNvCxnSpPr>
          <p:nvPr/>
        </p:nvCxnSpPr>
        <p:spPr>
          <a:xfrm flipV="1">
            <a:off x="5105400" y="5029200"/>
            <a:ext cx="228600" cy="970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943600" y="4820001"/>
            <a:ext cx="609600" cy="437799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26999" tIns="34289" rIns="26999" bIns="34289" rtlCol="0" anchor="ctr"/>
          <a:lstStyle/>
          <a:p>
            <a:pPr algn="ctr"/>
            <a:r>
              <a:rPr lang="de-DE" dirty="0">
                <a:solidFill>
                  <a:srgbClr val="FFFFFF"/>
                </a:solidFill>
                <a:latin typeface="Avenir Next Regular"/>
                <a:cs typeface="Avenir Next Regular"/>
              </a:rPr>
              <a:t>Step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791200" y="5029200"/>
            <a:ext cx="153494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553200" y="4953000"/>
            <a:ext cx="2286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848600" y="4800600"/>
            <a:ext cx="914400" cy="609601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26999" tIns="34289" rIns="26999" bIns="34289" rtlCol="0" anchor="ctr"/>
          <a:lstStyle/>
          <a:p>
            <a:pPr algn="ctr"/>
            <a:r>
              <a:rPr lang="de-DE" dirty="0">
                <a:solidFill>
                  <a:srgbClr val="FFFFFF"/>
                </a:solidFill>
                <a:latin typeface="Avenir Next Regular"/>
                <a:cs typeface="Avenir Next Regular"/>
              </a:rPr>
              <a:t>Step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761269" y="4966948"/>
            <a:ext cx="15349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7" idx="1"/>
          </p:cNvCxnSpPr>
          <p:nvPr/>
        </p:nvCxnSpPr>
        <p:spPr>
          <a:xfrm>
            <a:off x="7010400" y="5105400"/>
            <a:ext cx="838200" cy="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3352800" y="3124200"/>
            <a:ext cx="2743200" cy="457200"/>
          </a:xfrm>
          <a:prstGeom prst="round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79" tIns="34289" rIns="68579" bIns="34289" rtlCol="0" anchor="ctr"/>
          <a:lstStyle/>
          <a:p>
            <a:r>
              <a:rPr lang="en-US" sz="2000" b="1" dirty="0">
                <a:solidFill>
                  <a:srgbClr val="FFFFFF"/>
                </a:solidFill>
                <a:latin typeface="Avenir Next Regular"/>
                <a:cs typeface="Avenir Next Regular"/>
              </a:rPr>
              <a:t>Client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981200" y="3505200"/>
            <a:ext cx="1905000" cy="13716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419600" y="3657600"/>
            <a:ext cx="1752600" cy="10668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7" idx="0"/>
          </p:cNvCxnSpPr>
          <p:nvPr/>
        </p:nvCxnSpPr>
        <p:spPr>
          <a:xfrm>
            <a:off x="4419600" y="3657600"/>
            <a:ext cx="3886200" cy="11430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419600" y="3657600"/>
            <a:ext cx="368013" cy="110353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657600" y="3657600"/>
            <a:ext cx="762000" cy="16002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" descr="http://www.evidentia.net/wp-content/uploads/going-around-in-circles-500x497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46020" y="3889100"/>
            <a:ext cx="153494" cy="203431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99343" y="4495800"/>
            <a:ext cx="553458" cy="751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1" y="4267200"/>
            <a:ext cx="685799" cy="89917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4876800"/>
            <a:ext cx="685800" cy="7620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1" y="5410200"/>
            <a:ext cx="762000" cy="8382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7001" y="5105400"/>
            <a:ext cx="533400" cy="990600"/>
          </a:xfrm>
          <a:prstGeom prst="rect">
            <a:avLst/>
          </a:prstGeom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7253" y="4343401"/>
            <a:ext cx="645950" cy="80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8020" y="4876800"/>
            <a:ext cx="510179" cy="1143000"/>
          </a:xfrm>
          <a:prstGeom prst="rect">
            <a:avLst/>
          </a:prstGeom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57800" y="4191000"/>
            <a:ext cx="457112" cy="957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0" y="4800600"/>
            <a:ext cx="457200" cy="1151673"/>
          </a:xfrm>
          <a:prstGeom prst="rect">
            <a:avLst/>
          </a:prstGeom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1800" y="4343400"/>
            <a:ext cx="685801" cy="760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0400" y="4824139"/>
            <a:ext cx="609600" cy="1500461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5800" y="1676401"/>
            <a:ext cx="7620000" cy="1177243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l"/>
            <a:r>
              <a:rPr lang="en-US" sz="2400" dirty="0">
                <a:latin typeface="Consolas"/>
                <a:cs typeface="Consolas"/>
              </a:rPr>
              <a:t>for (int i = 0; i &lt; maxIterations; i++) {</a:t>
            </a:r>
          </a:p>
          <a:p>
            <a:pPr algn="l"/>
            <a:r>
              <a:rPr lang="en-US" sz="2400" dirty="0">
                <a:latin typeface="Consolas"/>
                <a:cs typeface="Consolas"/>
              </a:rPr>
              <a:t>	// Execute MapReduce job</a:t>
            </a:r>
          </a:p>
          <a:p>
            <a:pPr algn="l"/>
            <a:r>
              <a:rPr lang="en-US" sz="24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76200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Non-native iterations in Hadoop and </a:t>
            </a:r>
            <a:r>
              <a:rPr lang="en-US" sz="2400" b="1" dirty="0" smtClean="0"/>
              <a:t>Spark are implemented </a:t>
            </a:r>
            <a:r>
              <a:rPr lang="en-US" sz="2400" b="1" dirty="0"/>
              <a:t>as regular </a:t>
            </a:r>
            <a:r>
              <a:rPr lang="en-US" sz="2400" b="1" dirty="0">
                <a:solidFill>
                  <a:srgbClr val="34FF77"/>
                </a:solidFill>
              </a:rPr>
              <a:t>for-</a:t>
            </a:r>
            <a:r>
              <a:rPr 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loops outside the system</a:t>
            </a:r>
            <a:r>
              <a:rPr lang="en-US" sz="2400" b="1" dirty="0" smtClean="0"/>
              <a:t>. </a:t>
            </a:r>
            <a:endParaRPr lang="en-US" sz="2400" b="1" dirty="0"/>
          </a:p>
        </p:txBody>
      </p:sp>
      <p:sp>
        <p:nvSpPr>
          <p:cNvPr id="45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75</a:t>
            </a:fld>
            <a:endParaRPr lang="de-DE" b="1" dirty="0"/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1600" y="4267200"/>
            <a:ext cx="553458" cy="751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687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34400" cy="838200"/>
          </a:xfrm>
        </p:spPr>
        <p:txBody>
          <a:bodyPr/>
          <a:lstStyle/>
          <a:p>
            <a:r>
              <a:rPr lang="en-US" sz="3200" dirty="0" smtClean="0"/>
              <a:t>5.2. Iteration Operators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458200" cy="5715000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sz="2400" dirty="0" smtClean="0"/>
              <a:t> Although </a:t>
            </a:r>
            <a:r>
              <a:rPr lang="en-US" sz="2400" dirty="0">
                <a:solidFill>
                  <a:srgbClr val="34FF77"/>
                </a:solidFill>
              </a:rPr>
              <a:t>Spark</a:t>
            </a:r>
            <a:r>
              <a:rPr lang="en-US" sz="2400" dirty="0"/>
              <a:t> caches data </a:t>
            </a:r>
            <a:r>
              <a:rPr lang="en-US" sz="2400" dirty="0" smtClean="0"/>
              <a:t>across iterations, </a:t>
            </a:r>
            <a:r>
              <a:rPr lang="en-US" sz="2400" dirty="0"/>
              <a:t>i</a:t>
            </a:r>
            <a:r>
              <a:rPr lang="en-US" sz="2400" dirty="0" smtClean="0"/>
              <a:t>t </a:t>
            </a:r>
            <a:r>
              <a:rPr lang="en-US" sz="2400" dirty="0"/>
              <a:t>still </a:t>
            </a:r>
            <a:r>
              <a:rPr lang="en-US" sz="2400" dirty="0" smtClean="0"/>
              <a:t>needs </a:t>
            </a:r>
            <a:r>
              <a:rPr lang="en-US" sz="2400" dirty="0"/>
              <a:t>to </a:t>
            </a:r>
            <a:r>
              <a:rPr lang="en-US" sz="2400" dirty="0">
                <a:solidFill>
                  <a:srgbClr val="34FF77"/>
                </a:solidFill>
              </a:rPr>
              <a:t>schedule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34FF77"/>
                </a:solidFill>
              </a:rPr>
              <a:t>execute</a:t>
            </a:r>
            <a:r>
              <a:rPr lang="en-US" sz="2400" dirty="0"/>
              <a:t> </a:t>
            </a:r>
            <a:r>
              <a:rPr lang="en-US" sz="2400" dirty="0" smtClean="0"/>
              <a:t>a </a:t>
            </a:r>
            <a:r>
              <a:rPr lang="en-US" sz="2400" dirty="0">
                <a:solidFill>
                  <a:srgbClr val="34FF77"/>
                </a:solidFill>
              </a:rPr>
              <a:t>new set of </a:t>
            </a:r>
            <a:r>
              <a:rPr lang="en-US" sz="2400" dirty="0" smtClean="0">
                <a:solidFill>
                  <a:srgbClr val="34FF77"/>
                </a:solidFill>
              </a:rPr>
              <a:t>tasks </a:t>
            </a:r>
            <a:r>
              <a:rPr lang="en-US" sz="2400" dirty="0"/>
              <a:t>for </a:t>
            </a:r>
            <a:r>
              <a:rPr lang="en-US" sz="2400" dirty="0">
                <a:solidFill>
                  <a:srgbClr val="34FF77"/>
                </a:solidFill>
              </a:rPr>
              <a:t>each </a:t>
            </a:r>
            <a:r>
              <a:rPr lang="en-US" sz="2400" dirty="0" smtClean="0">
                <a:solidFill>
                  <a:srgbClr val="34FF77"/>
                </a:solidFill>
              </a:rPr>
              <a:t>iteration</a:t>
            </a:r>
            <a:r>
              <a:rPr lang="en-US" sz="2400" dirty="0" smtClean="0"/>
              <a:t>.</a:t>
            </a:r>
          </a:p>
          <a:p>
            <a:pPr>
              <a:buFont typeface="Wingdings" charset="2"/>
              <a:buChar char="Ø"/>
            </a:pPr>
            <a:r>
              <a:rPr lang="en-US" sz="2400" dirty="0" smtClean="0"/>
              <a:t> Spinning Fast Iterative Data Flows </a:t>
            </a:r>
            <a:r>
              <a:rPr lang="nb-NO" sz="2400" dirty="0" smtClean="0"/>
              <a:t>- </a:t>
            </a:r>
            <a:r>
              <a:rPr lang="nb-NO" sz="2000" dirty="0" smtClean="0"/>
              <a:t>Ewen et al. 2012 </a:t>
            </a:r>
            <a:r>
              <a:rPr lang="en-US" sz="2400" dirty="0" smtClean="0"/>
              <a:t>:  </a:t>
            </a:r>
            <a:r>
              <a:rPr lang="en-US" dirty="0" smtClean="0">
                <a:hlinkClick r:id="rId2"/>
              </a:rPr>
              <a:t>http://vldb.org/pvldb/vol5/p1268_stephanewen_vldb2012.pdf</a:t>
            </a:r>
            <a:r>
              <a:rPr lang="en-US" dirty="0" smtClean="0"/>
              <a:t> </a:t>
            </a:r>
            <a:r>
              <a:rPr lang="en-US" sz="2400" dirty="0" smtClean="0"/>
              <a:t>The Apache Flink model for incremental iterative dataflow processing. 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Academic paper</a:t>
            </a:r>
            <a:r>
              <a:rPr lang="en-US" sz="2400" dirty="0" smtClean="0"/>
              <a:t>.</a:t>
            </a:r>
          </a:p>
          <a:p>
            <a:pPr>
              <a:buFont typeface="Wingdings" charset="2"/>
              <a:buChar char="Ø"/>
            </a:pPr>
            <a:r>
              <a:rPr lang="en-US" sz="2400" dirty="0" smtClean="0"/>
              <a:t> Recap of </a:t>
            </a:r>
            <a:r>
              <a:rPr lang="en-US" sz="2400" dirty="0"/>
              <a:t>the </a:t>
            </a:r>
            <a:r>
              <a:rPr lang="en-US" sz="2400" dirty="0" smtClean="0"/>
              <a:t>paper, June 18, </a:t>
            </a:r>
            <a:r>
              <a:rPr lang="en-US" dirty="0" smtClean="0"/>
              <a:t>2015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://blog.acolyer.org/2015/06/18/spinning-fast-iterative-dataflows/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sz="2600" b="1" dirty="0" smtClean="0">
                <a:solidFill>
                  <a:srgbClr val="34FF77"/>
                </a:solidFill>
              </a:rPr>
              <a:t>Documentation</a:t>
            </a:r>
            <a:r>
              <a:rPr lang="en-US" sz="2600" dirty="0" smtClean="0"/>
              <a:t> </a:t>
            </a:r>
            <a:r>
              <a:rPr lang="en-US" sz="2600" b="1" dirty="0" smtClean="0"/>
              <a:t>on iterations with Apache </a:t>
            </a:r>
            <a:r>
              <a:rPr lang="en-US" sz="2400" b="1" dirty="0" smtClean="0"/>
              <a:t>Flink</a:t>
            </a:r>
            <a:r>
              <a:rPr lang="en-US" b="1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://ci.apache.org/projects/flink/flink-docs-master/apis/</a:t>
            </a:r>
            <a:r>
              <a:rPr lang="en-US" dirty="0" smtClean="0">
                <a:hlinkClick r:id="rId4"/>
              </a:rPr>
              <a:t>iterations.html</a:t>
            </a:r>
            <a:endParaRPr lang="en-US" dirty="0" smtClean="0"/>
          </a:p>
          <a:p>
            <a:pPr marL="0" indent="0">
              <a:buNone/>
            </a:pPr>
            <a:endParaRPr lang="en-US" sz="1600" dirty="0" smtClean="0"/>
          </a:p>
          <a:p>
            <a:endParaRPr lang="en-US" sz="16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800" dirty="0"/>
          </a:p>
          <a:p>
            <a:endParaRPr lang="en-US" sz="2800" dirty="0" smtClean="0"/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76</a:t>
            </a:fld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446816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5.3. Custom Memory Manager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62000"/>
            <a:ext cx="8458200" cy="59436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Features: </a:t>
            </a:r>
          </a:p>
          <a:p>
            <a:pPr lvl="1">
              <a:buFont typeface="Wingdings" charset="2"/>
              <a:buChar char="Ø"/>
            </a:pPr>
            <a:r>
              <a:rPr lang="en-US" sz="2400" b="1" dirty="0" smtClean="0">
                <a:solidFill>
                  <a:srgbClr val="34FF77"/>
                </a:solidFill>
              </a:rPr>
              <a:t> C++ style </a:t>
            </a:r>
            <a:r>
              <a:rPr lang="en-US" sz="2400" b="1" dirty="0" smtClean="0"/>
              <a:t>memory management </a:t>
            </a:r>
            <a:r>
              <a:rPr lang="en-US" sz="2400" b="1" dirty="0" smtClean="0">
                <a:solidFill>
                  <a:srgbClr val="34FF77"/>
                </a:solidFill>
              </a:rPr>
              <a:t>inside the JVM</a:t>
            </a:r>
          </a:p>
          <a:p>
            <a:pPr lvl="1">
              <a:buFont typeface="Wingdings" charset="2"/>
              <a:buChar char="Ø"/>
            </a:pPr>
            <a:r>
              <a:rPr lang="en-US" sz="2400" b="1" dirty="0" smtClean="0"/>
              <a:t> User data stored in serialized </a:t>
            </a:r>
            <a:r>
              <a:rPr lang="en-US" sz="2400" b="1" dirty="0" smtClean="0">
                <a:solidFill>
                  <a:srgbClr val="34FF77"/>
                </a:solidFill>
              </a:rPr>
              <a:t>byte arrays </a:t>
            </a:r>
            <a:r>
              <a:rPr lang="en-US" sz="2400" b="1" dirty="0" smtClean="0"/>
              <a:t>in JVM</a:t>
            </a:r>
          </a:p>
          <a:p>
            <a:pPr lvl="1">
              <a:buFont typeface="Wingdings" charset="2"/>
              <a:buChar char="Ø"/>
            </a:pPr>
            <a:r>
              <a:rPr lang="en-US" sz="2400" b="1" dirty="0" smtClean="0">
                <a:cs typeface="Avenir Next Regular"/>
              </a:rPr>
              <a:t> Memory </a:t>
            </a:r>
            <a:r>
              <a:rPr lang="en-US" sz="2400" b="1" dirty="0">
                <a:cs typeface="Avenir Next Regular"/>
              </a:rPr>
              <a:t>is allocated, de-allocated, and used strictly using an internal </a:t>
            </a:r>
            <a:r>
              <a:rPr lang="en-US" sz="2400" b="1" dirty="0">
                <a:solidFill>
                  <a:srgbClr val="34FF77"/>
                </a:solidFill>
                <a:cs typeface="Avenir Next Regular"/>
              </a:rPr>
              <a:t>buffer </a:t>
            </a:r>
            <a:r>
              <a:rPr lang="en-US" sz="2400" b="1" dirty="0">
                <a:cs typeface="Avenir Next Regular"/>
              </a:rPr>
              <a:t>pool implementation. 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400" dirty="0" smtClean="0"/>
              <a:t>Advantages: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400" b="1" dirty="0" smtClean="0"/>
              <a:t>Flink will </a:t>
            </a:r>
            <a:r>
              <a:rPr lang="en-US" sz="2400" b="1" dirty="0" smtClean="0">
                <a:solidFill>
                  <a:srgbClr val="34FF77"/>
                </a:solidFill>
              </a:rPr>
              <a:t>not throw an OOM </a:t>
            </a:r>
            <a:r>
              <a:rPr lang="en-US" sz="2400" b="1" dirty="0" smtClean="0"/>
              <a:t>exception on you.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400" b="1" dirty="0" smtClean="0">
                <a:solidFill>
                  <a:srgbClr val="34FF77"/>
                </a:solidFill>
              </a:rPr>
              <a:t>Reduction</a:t>
            </a:r>
            <a:r>
              <a:rPr lang="en-US" sz="2400" b="1" dirty="0" smtClean="0"/>
              <a:t> of </a:t>
            </a:r>
            <a:r>
              <a:rPr lang="en-US" sz="2400" b="1" dirty="0" smtClean="0">
                <a:solidFill>
                  <a:srgbClr val="34FF77"/>
                </a:solidFill>
              </a:rPr>
              <a:t>Garbage Collection </a:t>
            </a:r>
            <a:r>
              <a:rPr lang="en-US" sz="2400" b="1" dirty="0" smtClean="0"/>
              <a:t>(GC)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400" b="1" dirty="0" smtClean="0"/>
              <a:t>Very </a:t>
            </a:r>
            <a:r>
              <a:rPr 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efficient disk spilling </a:t>
            </a:r>
            <a:r>
              <a:rPr lang="en-US" sz="2400" b="1" dirty="0" smtClean="0"/>
              <a:t>and network transfers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400" b="1" dirty="0" smtClean="0">
                <a:solidFill>
                  <a:srgbClr val="34FF77"/>
                </a:solidFill>
              </a:rPr>
              <a:t>No Need </a:t>
            </a:r>
            <a:r>
              <a:rPr lang="en-US" sz="2400" b="1" dirty="0" smtClean="0"/>
              <a:t>for </a:t>
            </a:r>
            <a:r>
              <a:rPr lang="en-US" sz="2400" b="1" dirty="0" smtClean="0">
                <a:solidFill>
                  <a:srgbClr val="34FF77"/>
                </a:solidFill>
              </a:rPr>
              <a:t>runtime tuning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400" b="1" dirty="0">
                <a:solidFill>
                  <a:srgbClr val="34FF77"/>
                </a:solidFill>
              </a:rPr>
              <a:t>More reliable </a:t>
            </a:r>
            <a:r>
              <a:rPr lang="en-US" sz="2400" b="1" dirty="0"/>
              <a:t>and </a:t>
            </a:r>
            <a:r>
              <a:rPr lang="en-US" sz="2400" b="1" dirty="0">
                <a:solidFill>
                  <a:srgbClr val="34FF77"/>
                </a:solidFill>
              </a:rPr>
              <a:t>stable</a:t>
            </a:r>
            <a:r>
              <a:rPr lang="en-US" sz="2400" b="1" dirty="0"/>
              <a:t> </a:t>
            </a:r>
            <a:r>
              <a:rPr lang="en-US" sz="2400" b="1" dirty="0" smtClean="0">
                <a:solidFill>
                  <a:srgbClr val="34FF77"/>
                </a:solidFill>
              </a:rPr>
              <a:t>performance</a:t>
            </a:r>
            <a:endParaRPr lang="en-US" sz="2400" b="1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77</a:t>
            </a:fld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260336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5.3. Custom </a:t>
            </a:r>
            <a:r>
              <a:rPr lang="en-US" sz="3200" dirty="0"/>
              <a:t>Memory </a:t>
            </a:r>
            <a:r>
              <a:rPr lang="en-US" sz="3200" dirty="0" smtClean="0"/>
              <a:t>Manager</a:t>
            </a:r>
            <a:endParaRPr lang="en-US" sz="3200" dirty="0"/>
          </a:p>
        </p:txBody>
      </p:sp>
      <p:sp>
        <p:nvSpPr>
          <p:cNvPr id="56" name="TextBox 55"/>
          <p:cNvSpPr txBox="1"/>
          <p:nvPr/>
        </p:nvSpPr>
        <p:spPr>
          <a:xfrm>
            <a:off x="6248400" y="3655948"/>
            <a:ext cx="27432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800" b="1" dirty="0">
                <a:solidFill>
                  <a:srgbClr val="911E80"/>
                </a:solidFill>
                <a:latin typeface="Consolas"/>
                <a:cs typeface="Consolas"/>
              </a:rPr>
              <a:t>public class </a:t>
            </a:r>
            <a:r>
              <a:rPr lang="en-US" sz="1800" b="1" dirty="0">
                <a:latin typeface="Consolas"/>
                <a:cs typeface="Consolas"/>
              </a:rPr>
              <a:t>WC </a:t>
            </a:r>
            <a:r>
              <a:rPr lang="en-US" sz="1800" dirty="0">
                <a:latin typeface="Consolas"/>
                <a:cs typeface="Consolas"/>
              </a:rPr>
              <a:t>{</a:t>
            </a:r>
          </a:p>
          <a:p>
            <a:pPr algn="r"/>
            <a:r>
              <a:rPr lang="en-US" sz="1800" b="1" dirty="0" smtClean="0">
                <a:solidFill>
                  <a:srgbClr val="911E80"/>
                </a:solidFill>
                <a:latin typeface="Consolas"/>
                <a:cs typeface="Consolas"/>
              </a:rPr>
              <a:t>public </a:t>
            </a:r>
            <a:r>
              <a:rPr lang="en-US" sz="1800" b="1" dirty="0">
                <a:solidFill>
                  <a:srgbClr val="911E80"/>
                </a:solidFill>
                <a:latin typeface="Consolas"/>
                <a:cs typeface="Consolas"/>
              </a:rPr>
              <a:t>String</a:t>
            </a:r>
            <a:r>
              <a:rPr lang="en-US" sz="1800" b="1" dirty="0">
                <a:latin typeface="Consolas"/>
                <a:cs typeface="Consolas"/>
              </a:rPr>
              <a:t> word</a:t>
            </a:r>
            <a:r>
              <a:rPr lang="en-US" sz="1800" b="1" dirty="0" smtClean="0">
                <a:latin typeface="Consolas"/>
                <a:cs typeface="Consolas"/>
              </a:rPr>
              <a:t>;</a:t>
            </a:r>
          </a:p>
          <a:p>
            <a:pPr algn="l"/>
            <a:r>
              <a:rPr lang="en-US" sz="1800" b="1" dirty="0" smtClean="0">
                <a:latin typeface="Consolas"/>
                <a:cs typeface="Consolas"/>
              </a:rPr>
              <a:t>  </a:t>
            </a:r>
            <a:r>
              <a:rPr lang="en-US" sz="1800" b="1" dirty="0" smtClean="0">
                <a:solidFill>
                  <a:srgbClr val="911E80"/>
                </a:solidFill>
                <a:latin typeface="Consolas"/>
                <a:cs typeface="Consolas"/>
              </a:rPr>
              <a:t>public int</a:t>
            </a:r>
            <a:r>
              <a:rPr lang="en-US" sz="1800" b="1" dirty="0" smtClean="0">
                <a:solidFill>
                  <a:srgbClr val="7030A0"/>
                </a:solidFill>
                <a:latin typeface="Consolas"/>
                <a:cs typeface="Consolas"/>
              </a:rPr>
              <a:t> </a:t>
            </a:r>
            <a:r>
              <a:rPr lang="en-US" sz="1800" b="1" dirty="0" smtClean="0">
                <a:latin typeface="Consolas"/>
                <a:cs typeface="Consolas"/>
              </a:rPr>
              <a:t>count;</a:t>
            </a:r>
          </a:p>
          <a:p>
            <a:pPr algn="l"/>
            <a:r>
              <a:rPr lang="en-US" sz="1800" b="1" dirty="0" smtClean="0">
                <a:latin typeface="Consolas"/>
                <a:cs typeface="Consolas"/>
              </a:rPr>
              <a:t>}</a:t>
            </a:r>
            <a:endParaRPr lang="de-DE" sz="1800" b="1" dirty="0" smtClean="0">
              <a:latin typeface="Consolas"/>
              <a:cs typeface="Consolas"/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7875048" y="4063528"/>
            <a:ext cx="46429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652640" y="4255683"/>
            <a:ext cx="4448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191001" y="3652616"/>
            <a:ext cx="1981200" cy="1845206"/>
          </a:xfrm>
          <a:prstGeom prst="rect">
            <a:avLst/>
          </a:prstGeom>
          <a:solidFill>
            <a:srgbClr val="34AD91"/>
          </a:solidFill>
          <a:ln w="19050">
            <a:solidFill>
              <a:srgbClr val="34A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1" name="Group 60"/>
          <p:cNvGrpSpPr/>
          <p:nvPr/>
        </p:nvGrpSpPr>
        <p:grpSpPr>
          <a:xfrm>
            <a:off x="4527933" y="3712591"/>
            <a:ext cx="774089" cy="683424"/>
            <a:chOff x="459008" y="3113964"/>
            <a:chExt cx="1198342" cy="1057986"/>
          </a:xfrm>
        </p:grpSpPr>
        <p:sp>
          <p:nvSpPr>
            <p:cNvPr id="73" name="Rectangle 72"/>
            <p:cNvSpPr/>
            <p:nvPr/>
          </p:nvSpPr>
          <p:spPr>
            <a:xfrm>
              <a:off x="459008" y="3113964"/>
              <a:ext cx="1198342" cy="10579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15302" y="3157922"/>
              <a:ext cx="528306" cy="21602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043608" y="3157922"/>
              <a:ext cx="569292" cy="2160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15302" y="3415497"/>
              <a:ext cx="528306" cy="21602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043608" y="3415497"/>
              <a:ext cx="569292" cy="2160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15302" y="3669497"/>
              <a:ext cx="528306" cy="21602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043608" y="3669497"/>
              <a:ext cx="569292" cy="2160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15302" y="3917147"/>
              <a:ext cx="528306" cy="21602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043608" y="3917147"/>
              <a:ext cx="569292" cy="2160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5371455" y="3705203"/>
            <a:ext cx="774089" cy="683424"/>
            <a:chOff x="459008" y="3113964"/>
            <a:chExt cx="1198342" cy="1057986"/>
          </a:xfrm>
        </p:grpSpPr>
        <p:sp>
          <p:nvSpPr>
            <p:cNvPr id="64" name="Rectangle 63"/>
            <p:cNvSpPr/>
            <p:nvPr/>
          </p:nvSpPr>
          <p:spPr>
            <a:xfrm>
              <a:off x="459008" y="3113964"/>
              <a:ext cx="1198342" cy="10579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15302" y="3157922"/>
              <a:ext cx="528306" cy="21602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043608" y="3157922"/>
              <a:ext cx="569292" cy="2160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15302" y="3415497"/>
              <a:ext cx="528306" cy="21602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043608" y="3415497"/>
              <a:ext cx="569292" cy="2160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15302" y="3669497"/>
              <a:ext cx="528306" cy="21602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043608" y="3669497"/>
              <a:ext cx="569292" cy="2160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15302" y="3917147"/>
              <a:ext cx="528306" cy="21602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043608" y="3917147"/>
              <a:ext cx="569292" cy="2160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3" name="Rectangle 62"/>
          <p:cNvSpPr/>
          <p:nvPr/>
        </p:nvSpPr>
        <p:spPr>
          <a:xfrm>
            <a:off x="4527933" y="4547419"/>
            <a:ext cx="774089" cy="68342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de-DE" sz="1400" dirty="0">
                <a:solidFill>
                  <a:schemeClr val="tx1"/>
                </a:solidFill>
                <a:latin typeface="Avenir Next Regular"/>
                <a:cs typeface="Avenir Next Regular"/>
              </a:rPr>
              <a:t>e</a:t>
            </a:r>
            <a:r>
              <a:rPr lang="de-DE" sz="1400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mpty</a:t>
            </a:r>
          </a:p>
          <a:p>
            <a:r>
              <a:rPr lang="de-DE" sz="1400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page</a:t>
            </a:r>
            <a:endParaRPr lang="de-DE" sz="1400" dirty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940160" y="5567340"/>
            <a:ext cx="29353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+mn-lt"/>
                <a:cs typeface="Avenir Book"/>
              </a:rPr>
              <a:t>Pool of Memory Pages</a:t>
            </a:r>
            <a:endParaRPr lang="en-US" sz="2000" b="1" dirty="0">
              <a:latin typeface="+mn-lt"/>
              <a:cs typeface="Avenir Book"/>
            </a:endParaRPr>
          </a:p>
        </p:txBody>
      </p:sp>
      <p:sp>
        <p:nvSpPr>
          <p:cNvPr id="85" name="Rechteck 4"/>
          <p:cNvSpPr/>
          <p:nvPr/>
        </p:nvSpPr>
        <p:spPr>
          <a:xfrm>
            <a:off x="1214583" y="2057400"/>
            <a:ext cx="2138217" cy="4495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i="1">
              <a:latin typeface="Avenir Next Regular"/>
              <a:cs typeface="Avenir Next Regular"/>
            </a:endParaRPr>
          </a:p>
        </p:txBody>
      </p:sp>
      <p:sp>
        <p:nvSpPr>
          <p:cNvPr id="86" name="Rechteck 6"/>
          <p:cNvSpPr/>
          <p:nvPr/>
        </p:nvSpPr>
        <p:spPr>
          <a:xfrm>
            <a:off x="1274115" y="4038601"/>
            <a:ext cx="2024095" cy="1292528"/>
          </a:xfrm>
          <a:prstGeom prst="rect">
            <a:avLst/>
          </a:prstGeom>
          <a:solidFill>
            <a:srgbClr val="34AD91"/>
          </a:solidFill>
          <a:ln>
            <a:solidFill>
              <a:srgbClr val="34A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  <a:cs typeface="Avenir Next Regular"/>
              </a:rPr>
              <a:t>Sorting, hashing, caching</a:t>
            </a:r>
          </a:p>
        </p:txBody>
      </p:sp>
      <p:sp>
        <p:nvSpPr>
          <p:cNvPr id="87" name="Rechteck 7"/>
          <p:cNvSpPr/>
          <p:nvPr/>
        </p:nvSpPr>
        <p:spPr>
          <a:xfrm>
            <a:off x="1274115" y="5379892"/>
            <a:ext cx="2024095" cy="1173308"/>
          </a:xfrm>
          <a:prstGeom prst="rect">
            <a:avLst/>
          </a:prstGeom>
          <a:solidFill>
            <a:schemeClr val="accent2"/>
          </a:solidFill>
          <a:ln>
            <a:solidFill>
              <a:srgbClr val="34A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  <a:cs typeface="Avenir Next Regular"/>
              </a:rPr>
              <a:t>Shuffles/ broadcasts</a:t>
            </a:r>
            <a:endParaRPr lang="en-US" sz="2000" b="1" dirty="0">
              <a:solidFill>
                <a:srgbClr val="FFFFFF"/>
              </a:solidFill>
              <a:cs typeface="Avenir Next Regular"/>
            </a:endParaRPr>
          </a:p>
        </p:txBody>
      </p:sp>
      <p:sp>
        <p:nvSpPr>
          <p:cNvPr id="88" name="Rechteck 8"/>
          <p:cNvSpPr/>
          <p:nvPr/>
        </p:nvSpPr>
        <p:spPr>
          <a:xfrm>
            <a:off x="1295400" y="2438400"/>
            <a:ext cx="2002810" cy="166163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cs typeface="Avenir Next Regular"/>
              </a:rPr>
              <a:t>User code objects</a:t>
            </a:r>
            <a:endParaRPr lang="en-US" sz="2000" b="1" dirty="0">
              <a:solidFill>
                <a:schemeClr val="tx1"/>
              </a:solidFill>
              <a:cs typeface="Avenir Next Regular"/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3298210" y="3652616"/>
            <a:ext cx="1169471" cy="512383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3298210" y="5331129"/>
            <a:ext cx="1169471" cy="166693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Freeform 90"/>
          <p:cNvSpPr/>
          <p:nvPr/>
        </p:nvSpPr>
        <p:spPr>
          <a:xfrm>
            <a:off x="5598939" y="3206930"/>
            <a:ext cx="2325861" cy="831670"/>
          </a:xfrm>
          <a:custGeom>
            <a:avLst/>
            <a:gdLst>
              <a:gd name="connsiteX0" fmla="*/ 2552313 w 2552313"/>
              <a:gd name="connsiteY0" fmla="*/ 711722 h 711722"/>
              <a:gd name="connsiteX1" fmla="*/ 2540043 w 2552313"/>
              <a:gd name="connsiteY1" fmla="*/ 674909 h 711722"/>
              <a:gd name="connsiteX2" fmla="*/ 2533907 w 2552313"/>
              <a:gd name="connsiteY2" fmla="*/ 650367 h 711722"/>
              <a:gd name="connsiteX3" fmla="*/ 2515501 w 2552313"/>
              <a:gd name="connsiteY3" fmla="*/ 601283 h 711722"/>
              <a:gd name="connsiteX4" fmla="*/ 2497095 w 2552313"/>
              <a:gd name="connsiteY4" fmla="*/ 570605 h 711722"/>
              <a:gd name="connsiteX5" fmla="*/ 2460283 w 2552313"/>
              <a:gd name="connsiteY5" fmla="*/ 496979 h 711722"/>
              <a:gd name="connsiteX6" fmla="*/ 2441877 w 2552313"/>
              <a:gd name="connsiteY6" fmla="*/ 478572 h 711722"/>
              <a:gd name="connsiteX7" fmla="*/ 2411200 w 2552313"/>
              <a:gd name="connsiteY7" fmla="*/ 447894 h 711722"/>
              <a:gd name="connsiteX8" fmla="*/ 2398929 w 2552313"/>
              <a:gd name="connsiteY8" fmla="*/ 429488 h 711722"/>
              <a:gd name="connsiteX9" fmla="*/ 2374388 w 2552313"/>
              <a:gd name="connsiteY9" fmla="*/ 404945 h 711722"/>
              <a:gd name="connsiteX10" fmla="*/ 2349846 w 2552313"/>
              <a:gd name="connsiteY10" fmla="*/ 374268 h 711722"/>
              <a:gd name="connsiteX11" fmla="*/ 2282357 w 2552313"/>
              <a:gd name="connsiteY11" fmla="*/ 294506 h 711722"/>
              <a:gd name="connsiteX12" fmla="*/ 2257816 w 2552313"/>
              <a:gd name="connsiteY12" fmla="*/ 276099 h 711722"/>
              <a:gd name="connsiteX13" fmla="*/ 2214868 w 2552313"/>
              <a:gd name="connsiteY13" fmla="*/ 263828 h 711722"/>
              <a:gd name="connsiteX14" fmla="*/ 2135108 w 2552313"/>
              <a:gd name="connsiteY14" fmla="*/ 245421 h 711722"/>
              <a:gd name="connsiteX15" fmla="*/ 2055348 w 2552313"/>
              <a:gd name="connsiteY15" fmla="*/ 214744 h 711722"/>
              <a:gd name="connsiteX16" fmla="*/ 1938776 w 2552313"/>
              <a:gd name="connsiteY16" fmla="*/ 190202 h 711722"/>
              <a:gd name="connsiteX17" fmla="*/ 1846746 w 2552313"/>
              <a:gd name="connsiteY17" fmla="*/ 165659 h 711722"/>
              <a:gd name="connsiteX18" fmla="*/ 1760851 w 2552313"/>
              <a:gd name="connsiteY18" fmla="*/ 147253 h 711722"/>
              <a:gd name="connsiteX19" fmla="*/ 1674956 w 2552313"/>
              <a:gd name="connsiteY19" fmla="*/ 128846 h 711722"/>
              <a:gd name="connsiteX20" fmla="*/ 1533842 w 2552313"/>
              <a:gd name="connsiteY20" fmla="*/ 110440 h 711722"/>
              <a:gd name="connsiteX21" fmla="*/ 1362052 w 2552313"/>
              <a:gd name="connsiteY21" fmla="*/ 92033 h 711722"/>
              <a:gd name="connsiteX22" fmla="*/ 1325240 w 2552313"/>
              <a:gd name="connsiteY22" fmla="*/ 79762 h 711722"/>
              <a:gd name="connsiteX23" fmla="*/ 1251615 w 2552313"/>
              <a:gd name="connsiteY23" fmla="*/ 61355 h 711722"/>
              <a:gd name="connsiteX24" fmla="*/ 1220938 w 2552313"/>
              <a:gd name="connsiteY24" fmla="*/ 42949 h 711722"/>
              <a:gd name="connsiteX25" fmla="*/ 1184126 w 2552313"/>
              <a:gd name="connsiteY25" fmla="*/ 36813 h 711722"/>
              <a:gd name="connsiteX26" fmla="*/ 1110502 w 2552313"/>
              <a:gd name="connsiteY26" fmla="*/ 12271 h 711722"/>
              <a:gd name="connsiteX27" fmla="*/ 1030742 w 2552313"/>
              <a:gd name="connsiteY27" fmla="*/ 0 h 711722"/>
              <a:gd name="connsiteX28" fmla="*/ 834410 w 2552313"/>
              <a:gd name="connsiteY28" fmla="*/ 6135 h 711722"/>
              <a:gd name="connsiteX29" fmla="*/ 809869 w 2552313"/>
              <a:gd name="connsiteY29" fmla="*/ 18406 h 711722"/>
              <a:gd name="connsiteX30" fmla="*/ 723973 w 2552313"/>
              <a:gd name="connsiteY30" fmla="*/ 42949 h 711722"/>
              <a:gd name="connsiteX31" fmla="*/ 693297 w 2552313"/>
              <a:gd name="connsiteY31" fmla="*/ 49084 h 711722"/>
              <a:gd name="connsiteX32" fmla="*/ 656484 w 2552313"/>
              <a:gd name="connsiteY32" fmla="*/ 55220 h 711722"/>
              <a:gd name="connsiteX33" fmla="*/ 638078 w 2552313"/>
              <a:gd name="connsiteY33" fmla="*/ 61355 h 711722"/>
              <a:gd name="connsiteX34" fmla="*/ 564454 w 2552313"/>
              <a:gd name="connsiteY34" fmla="*/ 73626 h 711722"/>
              <a:gd name="connsiteX35" fmla="*/ 533777 w 2552313"/>
              <a:gd name="connsiteY35" fmla="*/ 79762 h 711722"/>
              <a:gd name="connsiteX36" fmla="*/ 478559 w 2552313"/>
              <a:gd name="connsiteY36" fmla="*/ 98168 h 711722"/>
              <a:gd name="connsiteX37" fmla="*/ 417205 w 2552313"/>
              <a:gd name="connsiteY37" fmla="*/ 116575 h 711722"/>
              <a:gd name="connsiteX38" fmla="*/ 368122 w 2552313"/>
              <a:gd name="connsiteY38" fmla="*/ 122711 h 711722"/>
              <a:gd name="connsiteX39" fmla="*/ 343581 w 2552313"/>
              <a:gd name="connsiteY39" fmla="*/ 134982 h 711722"/>
              <a:gd name="connsiteX40" fmla="*/ 325174 w 2552313"/>
              <a:gd name="connsiteY40" fmla="*/ 141117 h 711722"/>
              <a:gd name="connsiteX41" fmla="*/ 288362 w 2552313"/>
              <a:gd name="connsiteY41" fmla="*/ 171795 h 711722"/>
              <a:gd name="connsiteX42" fmla="*/ 269956 w 2552313"/>
              <a:gd name="connsiteY42" fmla="*/ 184066 h 711722"/>
              <a:gd name="connsiteX43" fmla="*/ 251550 w 2552313"/>
              <a:gd name="connsiteY43" fmla="*/ 202473 h 711722"/>
              <a:gd name="connsiteX44" fmla="*/ 233144 w 2552313"/>
              <a:gd name="connsiteY44" fmla="*/ 214744 h 711722"/>
              <a:gd name="connsiteX45" fmla="*/ 196332 w 2552313"/>
              <a:gd name="connsiteY45" fmla="*/ 245421 h 711722"/>
              <a:gd name="connsiteX46" fmla="*/ 177926 w 2552313"/>
              <a:gd name="connsiteY46" fmla="*/ 276099 h 711722"/>
              <a:gd name="connsiteX47" fmla="*/ 153384 w 2552313"/>
              <a:gd name="connsiteY47" fmla="*/ 294506 h 711722"/>
              <a:gd name="connsiteX48" fmla="*/ 147249 w 2552313"/>
              <a:gd name="connsiteY48" fmla="*/ 312912 h 711722"/>
              <a:gd name="connsiteX49" fmla="*/ 110437 w 2552313"/>
              <a:gd name="connsiteY49" fmla="*/ 343590 h 711722"/>
              <a:gd name="connsiteX50" fmla="*/ 104301 w 2552313"/>
              <a:gd name="connsiteY50" fmla="*/ 361997 h 711722"/>
              <a:gd name="connsiteX51" fmla="*/ 92030 w 2552313"/>
              <a:gd name="connsiteY51" fmla="*/ 380403 h 711722"/>
              <a:gd name="connsiteX52" fmla="*/ 73624 w 2552313"/>
              <a:gd name="connsiteY52" fmla="*/ 417217 h 711722"/>
              <a:gd name="connsiteX53" fmla="*/ 67489 w 2552313"/>
              <a:gd name="connsiteY53" fmla="*/ 435623 h 711722"/>
              <a:gd name="connsiteX54" fmla="*/ 42947 w 2552313"/>
              <a:gd name="connsiteY54" fmla="*/ 484707 h 711722"/>
              <a:gd name="connsiteX55" fmla="*/ 24541 w 2552313"/>
              <a:gd name="connsiteY55" fmla="*/ 521521 h 711722"/>
              <a:gd name="connsiteX56" fmla="*/ 6135 w 2552313"/>
              <a:gd name="connsiteY56" fmla="*/ 570605 h 711722"/>
              <a:gd name="connsiteX57" fmla="*/ 0 w 2552313"/>
              <a:gd name="connsiteY57" fmla="*/ 570605 h 711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552313" h="711722">
                <a:moveTo>
                  <a:pt x="2552313" y="711722"/>
                </a:moveTo>
                <a:cubicBezTo>
                  <a:pt x="2548223" y="699451"/>
                  <a:pt x="2543760" y="687298"/>
                  <a:pt x="2540043" y="674909"/>
                </a:cubicBezTo>
                <a:cubicBezTo>
                  <a:pt x="2537620" y="666832"/>
                  <a:pt x="2536224" y="658475"/>
                  <a:pt x="2533907" y="650367"/>
                </a:cubicBezTo>
                <a:cubicBezTo>
                  <a:pt x="2530365" y="637971"/>
                  <a:pt x="2519828" y="609937"/>
                  <a:pt x="2515501" y="601283"/>
                </a:cubicBezTo>
                <a:cubicBezTo>
                  <a:pt x="2510168" y="590617"/>
                  <a:pt x="2502675" y="581145"/>
                  <a:pt x="2497095" y="570605"/>
                </a:cubicBezTo>
                <a:cubicBezTo>
                  <a:pt x="2484257" y="546355"/>
                  <a:pt x="2479685" y="516382"/>
                  <a:pt x="2460283" y="496979"/>
                </a:cubicBezTo>
                <a:cubicBezTo>
                  <a:pt x="2454148" y="490843"/>
                  <a:pt x="2447432" y="485238"/>
                  <a:pt x="2441877" y="478572"/>
                </a:cubicBezTo>
                <a:cubicBezTo>
                  <a:pt x="2416314" y="447895"/>
                  <a:pt x="2444943" y="470390"/>
                  <a:pt x="2411200" y="447894"/>
                </a:cubicBezTo>
                <a:cubicBezTo>
                  <a:pt x="2407110" y="441759"/>
                  <a:pt x="2403728" y="435087"/>
                  <a:pt x="2398929" y="429488"/>
                </a:cubicBezTo>
                <a:cubicBezTo>
                  <a:pt x="2391400" y="420704"/>
                  <a:pt x="2381112" y="414359"/>
                  <a:pt x="2374388" y="404945"/>
                </a:cubicBezTo>
                <a:cubicBezTo>
                  <a:pt x="2347449" y="367229"/>
                  <a:pt x="2394693" y="404167"/>
                  <a:pt x="2349846" y="374268"/>
                </a:cubicBezTo>
                <a:cubicBezTo>
                  <a:pt x="2285124" y="285273"/>
                  <a:pt x="2326904" y="326327"/>
                  <a:pt x="2282357" y="294506"/>
                </a:cubicBezTo>
                <a:cubicBezTo>
                  <a:pt x="2274036" y="288562"/>
                  <a:pt x="2266694" y="281172"/>
                  <a:pt x="2257816" y="276099"/>
                </a:cubicBezTo>
                <a:cubicBezTo>
                  <a:pt x="2250975" y="272190"/>
                  <a:pt x="2220174" y="265155"/>
                  <a:pt x="2214868" y="263828"/>
                </a:cubicBezTo>
                <a:cubicBezTo>
                  <a:pt x="2169592" y="233643"/>
                  <a:pt x="2231029" y="270444"/>
                  <a:pt x="2135108" y="245421"/>
                </a:cubicBezTo>
                <a:cubicBezTo>
                  <a:pt x="2107545" y="238231"/>
                  <a:pt x="2082830" y="222239"/>
                  <a:pt x="2055348" y="214744"/>
                </a:cubicBezTo>
                <a:cubicBezTo>
                  <a:pt x="1971952" y="191998"/>
                  <a:pt x="2010997" y="199229"/>
                  <a:pt x="1938776" y="190202"/>
                </a:cubicBezTo>
                <a:cubicBezTo>
                  <a:pt x="1843803" y="154586"/>
                  <a:pt x="1933763" y="184306"/>
                  <a:pt x="1846746" y="165659"/>
                </a:cubicBezTo>
                <a:cubicBezTo>
                  <a:pt x="1733061" y="141297"/>
                  <a:pt x="1873737" y="163379"/>
                  <a:pt x="1760851" y="147253"/>
                </a:cubicBezTo>
                <a:cubicBezTo>
                  <a:pt x="1716171" y="124913"/>
                  <a:pt x="1749354" y="137864"/>
                  <a:pt x="1674956" y="128846"/>
                </a:cubicBezTo>
                <a:lnTo>
                  <a:pt x="1533842" y="110440"/>
                </a:lnTo>
                <a:cubicBezTo>
                  <a:pt x="1332889" y="88111"/>
                  <a:pt x="1458183" y="108054"/>
                  <a:pt x="1362052" y="92033"/>
                </a:cubicBezTo>
                <a:cubicBezTo>
                  <a:pt x="1349781" y="87943"/>
                  <a:pt x="1337788" y="82899"/>
                  <a:pt x="1325240" y="79762"/>
                </a:cubicBezTo>
                <a:cubicBezTo>
                  <a:pt x="1283180" y="69247"/>
                  <a:pt x="1292419" y="79902"/>
                  <a:pt x="1251615" y="61355"/>
                </a:cubicBezTo>
                <a:cubicBezTo>
                  <a:pt x="1240759" y="56420"/>
                  <a:pt x="1232145" y="47024"/>
                  <a:pt x="1220938" y="42949"/>
                </a:cubicBezTo>
                <a:cubicBezTo>
                  <a:pt x="1209247" y="38698"/>
                  <a:pt x="1196112" y="40143"/>
                  <a:pt x="1184126" y="36813"/>
                </a:cubicBezTo>
                <a:cubicBezTo>
                  <a:pt x="1159201" y="29889"/>
                  <a:pt x="1135868" y="17345"/>
                  <a:pt x="1110502" y="12271"/>
                </a:cubicBezTo>
                <a:cubicBezTo>
                  <a:pt x="1063657" y="2901"/>
                  <a:pt x="1090173" y="7428"/>
                  <a:pt x="1030742" y="0"/>
                </a:cubicBezTo>
                <a:cubicBezTo>
                  <a:pt x="965298" y="2045"/>
                  <a:pt x="899660" y="698"/>
                  <a:pt x="834410" y="6135"/>
                </a:cubicBezTo>
                <a:cubicBezTo>
                  <a:pt x="825296" y="6895"/>
                  <a:pt x="818361" y="15009"/>
                  <a:pt x="809869" y="18406"/>
                </a:cubicBezTo>
                <a:cubicBezTo>
                  <a:pt x="783240" y="29058"/>
                  <a:pt x="751467" y="36604"/>
                  <a:pt x="723973" y="42949"/>
                </a:cubicBezTo>
                <a:cubicBezTo>
                  <a:pt x="713812" y="45294"/>
                  <a:pt x="703557" y="47219"/>
                  <a:pt x="693297" y="49084"/>
                </a:cubicBezTo>
                <a:cubicBezTo>
                  <a:pt x="681057" y="51309"/>
                  <a:pt x="668628" y="52521"/>
                  <a:pt x="656484" y="55220"/>
                </a:cubicBezTo>
                <a:cubicBezTo>
                  <a:pt x="650171" y="56623"/>
                  <a:pt x="644420" y="60087"/>
                  <a:pt x="638078" y="61355"/>
                </a:cubicBezTo>
                <a:cubicBezTo>
                  <a:pt x="613681" y="66234"/>
                  <a:pt x="588851" y="68746"/>
                  <a:pt x="564454" y="73626"/>
                </a:cubicBezTo>
                <a:lnTo>
                  <a:pt x="533777" y="79762"/>
                </a:lnTo>
                <a:cubicBezTo>
                  <a:pt x="492953" y="100175"/>
                  <a:pt x="526136" y="86274"/>
                  <a:pt x="478559" y="98168"/>
                </a:cubicBezTo>
                <a:cubicBezTo>
                  <a:pt x="428398" y="110709"/>
                  <a:pt x="506960" y="98623"/>
                  <a:pt x="417205" y="116575"/>
                </a:cubicBezTo>
                <a:cubicBezTo>
                  <a:pt x="401037" y="119809"/>
                  <a:pt x="384483" y="120666"/>
                  <a:pt x="368122" y="122711"/>
                </a:cubicBezTo>
                <a:cubicBezTo>
                  <a:pt x="359942" y="126801"/>
                  <a:pt x="351987" y="131379"/>
                  <a:pt x="343581" y="134982"/>
                </a:cubicBezTo>
                <a:cubicBezTo>
                  <a:pt x="337636" y="137530"/>
                  <a:pt x="330959" y="138225"/>
                  <a:pt x="325174" y="141117"/>
                </a:cubicBezTo>
                <a:cubicBezTo>
                  <a:pt x="302326" y="152541"/>
                  <a:pt x="308714" y="154834"/>
                  <a:pt x="288362" y="171795"/>
                </a:cubicBezTo>
                <a:cubicBezTo>
                  <a:pt x="282697" y="176516"/>
                  <a:pt x="275621" y="179345"/>
                  <a:pt x="269956" y="184066"/>
                </a:cubicBezTo>
                <a:cubicBezTo>
                  <a:pt x="263290" y="189621"/>
                  <a:pt x="258216" y="196918"/>
                  <a:pt x="251550" y="202473"/>
                </a:cubicBezTo>
                <a:cubicBezTo>
                  <a:pt x="245885" y="207194"/>
                  <a:pt x="238358" y="209530"/>
                  <a:pt x="233144" y="214744"/>
                </a:cubicBezTo>
                <a:cubicBezTo>
                  <a:pt x="199715" y="248174"/>
                  <a:pt x="231486" y="233704"/>
                  <a:pt x="196332" y="245421"/>
                </a:cubicBezTo>
                <a:cubicBezTo>
                  <a:pt x="190197" y="255647"/>
                  <a:pt x="185779" y="267124"/>
                  <a:pt x="177926" y="276099"/>
                </a:cubicBezTo>
                <a:cubicBezTo>
                  <a:pt x="171192" y="283795"/>
                  <a:pt x="159930" y="286650"/>
                  <a:pt x="153384" y="294506"/>
                </a:cubicBezTo>
                <a:cubicBezTo>
                  <a:pt x="149244" y="299474"/>
                  <a:pt x="150836" y="307531"/>
                  <a:pt x="147249" y="312912"/>
                </a:cubicBezTo>
                <a:cubicBezTo>
                  <a:pt x="137800" y="327085"/>
                  <a:pt x="124019" y="334535"/>
                  <a:pt x="110437" y="343590"/>
                </a:cubicBezTo>
                <a:cubicBezTo>
                  <a:pt x="108392" y="349726"/>
                  <a:pt x="107193" y="356212"/>
                  <a:pt x="104301" y="361997"/>
                </a:cubicBezTo>
                <a:cubicBezTo>
                  <a:pt x="101003" y="368592"/>
                  <a:pt x="94935" y="373625"/>
                  <a:pt x="92030" y="380403"/>
                </a:cubicBezTo>
                <a:cubicBezTo>
                  <a:pt x="75068" y="419982"/>
                  <a:pt x="98323" y="392516"/>
                  <a:pt x="73624" y="417217"/>
                </a:cubicBezTo>
                <a:cubicBezTo>
                  <a:pt x="71579" y="423352"/>
                  <a:pt x="70165" y="429735"/>
                  <a:pt x="67489" y="435623"/>
                </a:cubicBezTo>
                <a:cubicBezTo>
                  <a:pt x="59920" y="452276"/>
                  <a:pt x="48731" y="467353"/>
                  <a:pt x="42947" y="484707"/>
                </a:cubicBezTo>
                <a:cubicBezTo>
                  <a:pt x="34480" y="510110"/>
                  <a:pt x="40399" y="497733"/>
                  <a:pt x="24541" y="521521"/>
                </a:cubicBezTo>
                <a:cubicBezTo>
                  <a:pt x="20151" y="543471"/>
                  <a:pt x="21934" y="554805"/>
                  <a:pt x="6135" y="570605"/>
                </a:cubicBezTo>
                <a:cubicBezTo>
                  <a:pt x="4689" y="572051"/>
                  <a:pt x="2045" y="570605"/>
                  <a:pt x="0" y="570605"/>
                </a:cubicBezTo>
              </a:path>
            </a:pathLst>
          </a:custGeom>
          <a:ln>
            <a:solidFill>
              <a:schemeClr val="tx1"/>
            </a:solidFill>
            <a:prstDash val="sysDash"/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 91"/>
          <p:cNvSpPr/>
          <p:nvPr/>
        </p:nvSpPr>
        <p:spPr>
          <a:xfrm>
            <a:off x="5831129" y="3814349"/>
            <a:ext cx="2037896" cy="1031176"/>
          </a:xfrm>
          <a:custGeom>
            <a:avLst/>
            <a:gdLst>
              <a:gd name="connsiteX0" fmla="*/ 2037896 w 2037896"/>
              <a:gd name="connsiteY0" fmla="*/ 472437 h 1031176"/>
              <a:gd name="connsiteX1" fmla="*/ 2031761 w 2037896"/>
              <a:gd name="connsiteY1" fmla="*/ 644232 h 1031176"/>
              <a:gd name="connsiteX2" fmla="*/ 2025626 w 2037896"/>
              <a:gd name="connsiteY2" fmla="*/ 662639 h 1031176"/>
              <a:gd name="connsiteX3" fmla="*/ 2013355 w 2037896"/>
              <a:gd name="connsiteY3" fmla="*/ 681045 h 1031176"/>
              <a:gd name="connsiteX4" fmla="*/ 2007219 w 2037896"/>
              <a:gd name="connsiteY4" fmla="*/ 699452 h 1031176"/>
              <a:gd name="connsiteX5" fmla="*/ 1970407 w 2037896"/>
              <a:gd name="connsiteY5" fmla="*/ 742401 h 1031176"/>
              <a:gd name="connsiteX6" fmla="*/ 1952001 w 2037896"/>
              <a:gd name="connsiteY6" fmla="*/ 748536 h 1031176"/>
              <a:gd name="connsiteX7" fmla="*/ 1921324 w 2037896"/>
              <a:gd name="connsiteY7" fmla="*/ 779214 h 1031176"/>
              <a:gd name="connsiteX8" fmla="*/ 1902918 w 2037896"/>
              <a:gd name="connsiteY8" fmla="*/ 797620 h 1031176"/>
              <a:gd name="connsiteX9" fmla="*/ 1872241 w 2037896"/>
              <a:gd name="connsiteY9" fmla="*/ 816027 h 1031176"/>
              <a:gd name="connsiteX10" fmla="*/ 1835429 w 2037896"/>
              <a:gd name="connsiteY10" fmla="*/ 840569 h 1031176"/>
              <a:gd name="connsiteX11" fmla="*/ 1780211 w 2037896"/>
              <a:gd name="connsiteY11" fmla="*/ 889654 h 1031176"/>
              <a:gd name="connsiteX12" fmla="*/ 1737263 w 2037896"/>
              <a:gd name="connsiteY12" fmla="*/ 908060 h 1031176"/>
              <a:gd name="connsiteX13" fmla="*/ 835364 w 2037896"/>
              <a:gd name="connsiteY13" fmla="*/ 908060 h 1031176"/>
              <a:gd name="connsiteX14" fmla="*/ 774010 w 2037896"/>
              <a:gd name="connsiteY14" fmla="*/ 901925 h 1031176"/>
              <a:gd name="connsiteX15" fmla="*/ 681980 w 2037896"/>
              <a:gd name="connsiteY15" fmla="*/ 895789 h 1031176"/>
              <a:gd name="connsiteX16" fmla="*/ 620626 w 2037896"/>
              <a:gd name="connsiteY16" fmla="*/ 877383 h 1031176"/>
              <a:gd name="connsiteX17" fmla="*/ 596085 w 2037896"/>
              <a:gd name="connsiteY17" fmla="*/ 871247 h 1031176"/>
              <a:gd name="connsiteX18" fmla="*/ 547002 w 2037896"/>
              <a:gd name="connsiteY18" fmla="*/ 846705 h 1031176"/>
              <a:gd name="connsiteX19" fmla="*/ 522460 w 2037896"/>
              <a:gd name="connsiteY19" fmla="*/ 828298 h 1031176"/>
              <a:gd name="connsiteX20" fmla="*/ 479513 w 2037896"/>
              <a:gd name="connsiteY20" fmla="*/ 822163 h 1031176"/>
              <a:gd name="connsiteX21" fmla="*/ 412024 w 2037896"/>
              <a:gd name="connsiteY21" fmla="*/ 785349 h 1031176"/>
              <a:gd name="connsiteX22" fmla="*/ 344535 w 2037896"/>
              <a:gd name="connsiteY22" fmla="*/ 723994 h 1031176"/>
              <a:gd name="connsiteX23" fmla="*/ 301587 w 2037896"/>
              <a:gd name="connsiteY23" fmla="*/ 674910 h 1031176"/>
              <a:gd name="connsiteX24" fmla="*/ 203421 w 2037896"/>
              <a:gd name="connsiteY24" fmla="*/ 570605 h 1031176"/>
              <a:gd name="connsiteX25" fmla="*/ 197286 w 2037896"/>
              <a:gd name="connsiteY25" fmla="*/ 552199 h 1031176"/>
              <a:gd name="connsiteX26" fmla="*/ 185015 w 2037896"/>
              <a:gd name="connsiteY26" fmla="*/ 533792 h 1031176"/>
              <a:gd name="connsiteX27" fmla="*/ 166609 w 2037896"/>
              <a:gd name="connsiteY27" fmla="*/ 478572 h 1031176"/>
              <a:gd name="connsiteX28" fmla="*/ 148203 w 2037896"/>
              <a:gd name="connsiteY28" fmla="*/ 447895 h 1031176"/>
              <a:gd name="connsiteX29" fmla="*/ 142067 w 2037896"/>
              <a:gd name="connsiteY29" fmla="*/ 429488 h 1031176"/>
              <a:gd name="connsiteX30" fmla="*/ 123661 w 2037896"/>
              <a:gd name="connsiteY30" fmla="*/ 392675 h 1031176"/>
              <a:gd name="connsiteX31" fmla="*/ 111391 w 2037896"/>
              <a:gd name="connsiteY31" fmla="*/ 349726 h 1031176"/>
              <a:gd name="connsiteX32" fmla="*/ 86849 w 2037896"/>
              <a:gd name="connsiteY32" fmla="*/ 288371 h 1031176"/>
              <a:gd name="connsiteX33" fmla="*/ 74578 w 2037896"/>
              <a:gd name="connsiteY33" fmla="*/ 227015 h 1031176"/>
              <a:gd name="connsiteX34" fmla="*/ 62308 w 2037896"/>
              <a:gd name="connsiteY34" fmla="*/ 171795 h 1031176"/>
              <a:gd name="connsiteX35" fmla="*/ 50037 w 2037896"/>
              <a:gd name="connsiteY35" fmla="*/ 134982 h 1031176"/>
              <a:gd name="connsiteX36" fmla="*/ 43902 w 2037896"/>
              <a:gd name="connsiteY36" fmla="*/ 116576 h 1031176"/>
              <a:gd name="connsiteX37" fmla="*/ 31631 w 2037896"/>
              <a:gd name="connsiteY37" fmla="*/ 104304 h 1031176"/>
              <a:gd name="connsiteX38" fmla="*/ 19360 w 2037896"/>
              <a:gd name="connsiteY38" fmla="*/ 79762 h 1031176"/>
              <a:gd name="connsiteX39" fmla="*/ 7089 w 2037896"/>
              <a:gd name="connsiteY39" fmla="*/ 61356 h 1031176"/>
              <a:gd name="connsiteX40" fmla="*/ 954 w 2037896"/>
              <a:gd name="connsiteY40" fmla="*/ 0 h 1031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037896" h="1031176">
                <a:moveTo>
                  <a:pt x="2037896" y="472437"/>
                </a:moveTo>
                <a:cubicBezTo>
                  <a:pt x="2035851" y="529702"/>
                  <a:pt x="2035450" y="587049"/>
                  <a:pt x="2031761" y="644232"/>
                </a:cubicBezTo>
                <a:cubicBezTo>
                  <a:pt x="2031345" y="650686"/>
                  <a:pt x="2028518" y="656854"/>
                  <a:pt x="2025626" y="662639"/>
                </a:cubicBezTo>
                <a:cubicBezTo>
                  <a:pt x="2022328" y="669234"/>
                  <a:pt x="2016653" y="674450"/>
                  <a:pt x="2013355" y="681045"/>
                </a:cubicBezTo>
                <a:cubicBezTo>
                  <a:pt x="2010463" y="686830"/>
                  <a:pt x="2010428" y="693837"/>
                  <a:pt x="2007219" y="699452"/>
                </a:cubicBezTo>
                <a:cubicBezTo>
                  <a:pt x="2001985" y="708611"/>
                  <a:pt x="1980449" y="735706"/>
                  <a:pt x="1970407" y="742401"/>
                </a:cubicBezTo>
                <a:cubicBezTo>
                  <a:pt x="1965026" y="745988"/>
                  <a:pt x="1958136" y="746491"/>
                  <a:pt x="1952001" y="748536"/>
                </a:cubicBezTo>
                <a:cubicBezTo>
                  <a:pt x="1929505" y="782281"/>
                  <a:pt x="1952000" y="753650"/>
                  <a:pt x="1921324" y="779214"/>
                </a:cubicBezTo>
                <a:cubicBezTo>
                  <a:pt x="1914658" y="784769"/>
                  <a:pt x="1909859" y="792414"/>
                  <a:pt x="1902918" y="797620"/>
                </a:cubicBezTo>
                <a:cubicBezTo>
                  <a:pt x="1893378" y="804775"/>
                  <a:pt x="1881781" y="808872"/>
                  <a:pt x="1872241" y="816027"/>
                </a:cubicBezTo>
                <a:cubicBezTo>
                  <a:pt x="1835476" y="843602"/>
                  <a:pt x="1872342" y="828265"/>
                  <a:pt x="1835429" y="840569"/>
                </a:cubicBezTo>
                <a:cubicBezTo>
                  <a:pt x="1815662" y="860336"/>
                  <a:pt x="1804036" y="873770"/>
                  <a:pt x="1780211" y="889654"/>
                </a:cubicBezTo>
                <a:cubicBezTo>
                  <a:pt x="1765048" y="899763"/>
                  <a:pt x="1753624" y="902607"/>
                  <a:pt x="1737263" y="908060"/>
                </a:cubicBezTo>
                <a:cubicBezTo>
                  <a:pt x="1560552" y="1173155"/>
                  <a:pt x="1729358" y="931131"/>
                  <a:pt x="835364" y="908060"/>
                </a:cubicBezTo>
                <a:cubicBezTo>
                  <a:pt x="814818" y="907530"/>
                  <a:pt x="794498" y="903564"/>
                  <a:pt x="774010" y="901925"/>
                </a:cubicBezTo>
                <a:cubicBezTo>
                  <a:pt x="743363" y="899473"/>
                  <a:pt x="712657" y="897834"/>
                  <a:pt x="681980" y="895789"/>
                </a:cubicBezTo>
                <a:cubicBezTo>
                  <a:pt x="621404" y="883675"/>
                  <a:pt x="681157" y="897561"/>
                  <a:pt x="620626" y="877383"/>
                </a:cubicBezTo>
                <a:cubicBezTo>
                  <a:pt x="612627" y="874716"/>
                  <a:pt x="603868" y="874490"/>
                  <a:pt x="596085" y="871247"/>
                </a:cubicBezTo>
                <a:cubicBezTo>
                  <a:pt x="579200" y="864211"/>
                  <a:pt x="561636" y="857681"/>
                  <a:pt x="547002" y="846705"/>
                </a:cubicBezTo>
                <a:cubicBezTo>
                  <a:pt x="538821" y="840569"/>
                  <a:pt x="532070" y="831793"/>
                  <a:pt x="522460" y="828298"/>
                </a:cubicBezTo>
                <a:cubicBezTo>
                  <a:pt x="508870" y="823356"/>
                  <a:pt x="493829" y="824208"/>
                  <a:pt x="479513" y="822163"/>
                </a:cubicBezTo>
                <a:cubicBezTo>
                  <a:pt x="457017" y="809892"/>
                  <a:pt x="433346" y="799564"/>
                  <a:pt x="412024" y="785349"/>
                </a:cubicBezTo>
                <a:cubicBezTo>
                  <a:pt x="396742" y="775161"/>
                  <a:pt x="360044" y="740914"/>
                  <a:pt x="344535" y="723994"/>
                </a:cubicBezTo>
                <a:cubicBezTo>
                  <a:pt x="329845" y="707968"/>
                  <a:pt x="316539" y="690693"/>
                  <a:pt x="301587" y="674910"/>
                </a:cubicBezTo>
                <a:cubicBezTo>
                  <a:pt x="192511" y="559772"/>
                  <a:pt x="269674" y="650112"/>
                  <a:pt x="203421" y="570605"/>
                </a:cubicBezTo>
                <a:cubicBezTo>
                  <a:pt x="201376" y="564470"/>
                  <a:pt x="200178" y="557983"/>
                  <a:pt x="197286" y="552199"/>
                </a:cubicBezTo>
                <a:cubicBezTo>
                  <a:pt x="193988" y="545603"/>
                  <a:pt x="187851" y="540599"/>
                  <a:pt x="185015" y="533792"/>
                </a:cubicBezTo>
                <a:cubicBezTo>
                  <a:pt x="177553" y="515882"/>
                  <a:pt x="176591" y="495209"/>
                  <a:pt x="166609" y="478572"/>
                </a:cubicBezTo>
                <a:cubicBezTo>
                  <a:pt x="160474" y="468346"/>
                  <a:pt x="153536" y="458561"/>
                  <a:pt x="148203" y="447895"/>
                </a:cubicBezTo>
                <a:cubicBezTo>
                  <a:pt x="145311" y="442110"/>
                  <a:pt x="144959" y="435273"/>
                  <a:pt x="142067" y="429488"/>
                </a:cubicBezTo>
                <a:cubicBezTo>
                  <a:pt x="122681" y="390714"/>
                  <a:pt x="135224" y="431220"/>
                  <a:pt x="123661" y="392675"/>
                </a:cubicBezTo>
                <a:cubicBezTo>
                  <a:pt x="119383" y="378414"/>
                  <a:pt x="116346" y="363766"/>
                  <a:pt x="111391" y="349726"/>
                </a:cubicBezTo>
                <a:cubicBezTo>
                  <a:pt x="104060" y="328955"/>
                  <a:pt x="86849" y="288371"/>
                  <a:pt x="86849" y="288371"/>
                </a:cubicBezTo>
                <a:lnTo>
                  <a:pt x="74578" y="227015"/>
                </a:lnTo>
                <a:cubicBezTo>
                  <a:pt x="71076" y="209506"/>
                  <a:pt x="67505" y="189120"/>
                  <a:pt x="62308" y="171795"/>
                </a:cubicBezTo>
                <a:cubicBezTo>
                  <a:pt x="58591" y="159406"/>
                  <a:pt x="54127" y="147253"/>
                  <a:pt x="50037" y="134982"/>
                </a:cubicBezTo>
                <a:cubicBezTo>
                  <a:pt x="47992" y="128847"/>
                  <a:pt x="48475" y="121149"/>
                  <a:pt x="43902" y="116576"/>
                </a:cubicBezTo>
                <a:cubicBezTo>
                  <a:pt x="39812" y="112485"/>
                  <a:pt x="34840" y="109117"/>
                  <a:pt x="31631" y="104304"/>
                </a:cubicBezTo>
                <a:cubicBezTo>
                  <a:pt x="26558" y="96694"/>
                  <a:pt x="23898" y="87703"/>
                  <a:pt x="19360" y="79762"/>
                </a:cubicBezTo>
                <a:cubicBezTo>
                  <a:pt x="15702" y="73360"/>
                  <a:pt x="11179" y="67491"/>
                  <a:pt x="7089" y="61356"/>
                </a:cubicBezTo>
                <a:cubicBezTo>
                  <a:pt x="-3573" y="29367"/>
                  <a:pt x="954" y="49416"/>
                  <a:pt x="954" y="0"/>
                </a:cubicBezTo>
              </a:path>
            </a:pathLst>
          </a:custGeom>
          <a:ln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feld 5"/>
          <p:cNvSpPr txBox="1"/>
          <p:nvPr/>
        </p:nvSpPr>
        <p:spPr>
          <a:xfrm rot="16200000">
            <a:off x="406976" y="4370456"/>
            <a:ext cx="1524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 smtClean="0">
                <a:latin typeface="+mn-lt"/>
                <a:cs typeface="Avenir Next Regular"/>
              </a:rPr>
              <a:t>Manag</a:t>
            </a:r>
            <a:r>
              <a:rPr lang="en-US" sz="2400" b="1" dirty="0" smtClean="0">
                <a:latin typeface="+mn-lt"/>
                <a:cs typeface="Avenir Next Regular"/>
              </a:rPr>
              <a:t>ed</a:t>
            </a:r>
          </a:p>
          <a:p>
            <a:pPr algn="ctr"/>
            <a:endParaRPr lang="en-US" sz="1600" dirty="0">
              <a:latin typeface="Avenir Next Regular"/>
              <a:cs typeface="Avenir Next Regular"/>
            </a:endParaRPr>
          </a:p>
        </p:txBody>
      </p:sp>
      <p:sp>
        <p:nvSpPr>
          <p:cNvPr id="95" name="Textfeld 5"/>
          <p:cNvSpPr txBox="1"/>
          <p:nvPr/>
        </p:nvSpPr>
        <p:spPr>
          <a:xfrm rot="16200000">
            <a:off x="181655" y="2877234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 smtClean="0">
                <a:latin typeface="+mn-lt"/>
                <a:cs typeface="Avenir Next Regular"/>
              </a:rPr>
              <a:t>Unmanaged</a:t>
            </a:r>
          </a:p>
          <a:p>
            <a:pPr algn="ctr"/>
            <a:endParaRPr lang="en-US" sz="1600" dirty="0">
              <a:latin typeface="Avenir Next Regular"/>
              <a:cs typeface="Avenir Next Regula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838200"/>
            <a:ext cx="784860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 smtClean="0">
                <a:latin typeface="Avenir Next Regular"/>
                <a:cs typeface="Avenir Next Regular"/>
              </a:rPr>
              <a:t>Flink contains its </a:t>
            </a:r>
            <a:r>
              <a:rPr lang="en-US" sz="2400" b="1" dirty="0" smtClean="0">
                <a:solidFill>
                  <a:srgbClr val="34FF77"/>
                </a:solidFill>
                <a:latin typeface="Avenir Next Regular"/>
                <a:cs typeface="Avenir Next Regular"/>
              </a:rPr>
              <a:t>own memory management </a:t>
            </a:r>
            <a:r>
              <a:rPr lang="en-US" sz="2400" b="1" dirty="0" smtClean="0">
                <a:latin typeface="Avenir Next Regular"/>
                <a:cs typeface="Avenir Next Regular"/>
              </a:rPr>
              <a:t>stack. To do that, Flink contains its </a:t>
            </a:r>
            <a:r>
              <a:rPr lang="en-US" sz="2400" b="1" dirty="0" smtClean="0">
                <a:solidFill>
                  <a:srgbClr val="34FF77"/>
                </a:solidFill>
                <a:latin typeface="Avenir Next Regular"/>
                <a:cs typeface="Avenir Next Regular"/>
              </a:rPr>
              <a:t>own</a:t>
            </a:r>
            <a:r>
              <a:rPr lang="en-US" sz="2400" b="1" dirty="0" smtClean="0">
                <a:latin typeface="Avenir Next Regular"/>
                <a:cs typeface="Avenir Next Regular"/>
              </a:rPr>
              <a:t> </a:t>
            </a:r>
            <a:r>
              <a:rPr lang="en-US" sz="2400" b="1" dirty="0" smtClean="0">
                <a:solidFill>
                  <a:srgbClr val="34FF77"/>
                </a:solidFill>
                <a:latin typeface="Avenir Next Regular"/>
                <a:cs typeface="Avenir Next Regular"/>
              </a:rPr>
              <a:t>type extraction </a:t>
            </a:r>
            <a:r>
              <a:rPr lang="en-US" sz="2400" b="1" dirty="0" smtClean="0">
                <a:latin typeface="Avenir Next Regular"/>
                <a:cs typeface="Avenir Next Regular"/>
              </a:rPr>
              <a:t>and </a:t>
            </a:r>
            <a:r>
              <a:rPr lang="en-US" sz="2400" b="1" dirty="0" smtClean="0">
                <a:solidFill>
                  <a:srgbClr val="34FF77"/>
                </a:solidFill>
                <a:latin typeface="Avenir Next Regular"/>
                <a:cs typeface="Avenir Next Regular"/>
              </a:rPr>
              <a:t>serialization</a:t>
            </a:r>
            <a:r>
              <a:rPr lang="en-US" sz="2400" b="1" dirty="0" smtClean="0">
                <a:latin typeface="Avenir Next Regular"/>
                <a:cs typeface="Avenir Next Regular"/>
              </a:rPr>
              <a:t> components.</a:t>
            </a:r>
            <a:endParaRPr lang="en-US" sz="2400" b="1" dirty="0">
              <a:latin typeface="Avenir Next Regular"/>
              <a:cs typeface="Avenir Next Regula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9200" y="2133600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JVM Heap</a:t>
            </a:r>
            <a:endParaRPr lang="en-US" sz="2000" b="1" dirty="0"/>
          </a:p>
        </p:txBody>
      </p:sp>
      <p:sp>
        <p:nvSpPr>
          <p:cNvPr id="42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78</a:t>
            </a:fld>
            <a:endParaRPr lang="de-DE" b="1" dirty="0"/>
          </a:p>
        </p:txBody>
      </p:sp>
      <p:sp>
        <p:nvSpPr>
          <p:cNvPr id="43" name="Textfeld 5"/>
          <p:cNvSpPr txBox="1"/>
          <p:nvPr/>
        </p:nvSpPr>
        <p:spPr>
          <a:xfrm rot="16200000">
            <a:off x="115458" y="5635077"/>
            <a:ext cx="13716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+mn-lt"/>
                <a:cs typeface="Avenir Next Regular"/>
              </a:rPr>
              <a:t>Networ</a:t>
            </a:r>
            <a:r>
              <a:rPr lang="en-US" sz="2000" b="1" dirty="0" smtClean="0">
                <a:latin typeface="+mn-lt"/>
                <a:cs typeface="Avenir Next Regular"/>
              </a:rPr>
              <a:t>k Buffers</a:t>
            </a:r>
            <a:endParaRPr lang="en-US" sz="1600" dirty="0"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90093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5.3. </a:t>
            </a:r>
            <a:r>
              <a:rPr lang="en-US" sz="3200" dirty="0"/>
              <a:t>Custom Memory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686800" cy="5715000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sz="2400" dirty="0" smtClean="0"/>
              <a:t>Peeking </a:t>
            </a:r>
            <a:r>
              <a:rPr lang="en-US" sz="2400" dirty="0"/>
              <a:t>into Apache Flink's Engine Room - by Fabian Hüske, March 13, 2015 </a:t>
            </a:r>
            <a:r>
              <a:rPr lang="en-US" sz="1600" u="sng" dirty="0" smtClean="0">
                <a:hlinkClick r:id="rId3"/>
              </a:rPr>
              <a:t>http</a:t>
            </a:r>
            <a:r>
              <a:rPr lang="en-US" sz="1600" u="sng" dirty="0">
                <a:hlinkClick r:id="rId3"/>
              </a:rPr>
              <a:t>://flink.apache.org/news/2015/03/13/peeking-into-Apache-Flinks-Engine-</a:t>
            </a:r>
            <a:r>
              <a:rPr lang="en-US" sz="1600" u="sng" dirty="0" smtClean="0">
                <a:hlinkClick r:id="rId3"/>
              </a:rPr>
              <a:t>Room.html</a:t>
            </a:r>
            <a:endParaRPr lang="en-US" sz="1600" dirty="0"/>
          </a:p>
          <a:p>
            <a:pPr>
              <a:buFont typeface="Wingdings" charset="2"/>
              <a:buChar char="Ø"/>
            </a:pPr>
            <a:r>
              <a:rPr lang="en-US" sz="2400" dirty="0" smtClean="0"/>
              <a:t>Juggling </a:t>
            </a:r>
            <a:r>
              <a:rPr lang="en-US" sz="2400" dirty="0"/>
              <a:t>with Bits and Bytes - by Fabian Hüske, May </a:t>
            </a:r>
            <a:r>
              <a:rPr lang="en-US" sz="2400" dirty="0" smtClean="0"/>
              <a:t>11,2015</a:t>
            </a:r>
          </a:p>
          <a:p>
            <a:pPr>
              <a:buFont typeface="Wingdings" charset="2"/>
              <a:buChar char="Ø"/>
            </a:pPr>
            <a:r>
              <a:rPr lang="en-US" u="sng" dirty="0" smtClean="0">
                <a:hlinkClick r:id="rId4"/>
              </a:rPr>
              <a:t>https</a:t>
            </a:r>
            <a:r>
              <a:rPr lang="en-US" u="sng" dirty="0">
                <a:hlinkClick r:id="rId4"/>
              </a:rPr>
              <a:t>://flink.apache.org/news/2015/05/11/Juggling-with-Bits-and-</a:t>
            </a:r>
            <a:r>
              <a:rPr lang="en-US" u="sng" dirty="0" smtClean="0">
                <a:hlinkClick r:id="rId4"/>
              </a:rPr>
              <a:t>Bytes.html‪</a:t>
            </a:r>
            <a:endParaRPr lang="en-US" u="sng" dirty="0">
              <a:hlinkClick r:id="rId5"/>
            </a:endParaRPr>
          </a:p>
          <a:p>
            <a:pPr>
              <a:buFont typeface="Wingdings" charset="2"/>
              <a:buChar char="Ø"/>
            </a:pPr>
            <a:r>
              <a:rPr lang="en-US" sz="2400" dirty="0" smtClean="0"/>
              <a:t>Memory </a:t>
            </a:r>
            <a:r>
              <a:rPr lang="en-US" sz="2400" dirty="0"/>
              <a:t>Management (Batch API) by Stephan Ewen- May 16, 2015</a:t>
            </a:r>
            <a:r>
              <a:rPr lang="en-US" sz="2400" u="sng" dirty="0">
                <a:hlinkClick r:id="rId6"/>
              </a:rPr>
              <a:t>‬</a:t>
            </a:r>
            <a:r>
              <a:rPr lang="en-US" sz="2400" u="sng" dirty="0">
                <a:hlinkClick r:id="rId7"/>
              </a:rPr>
              <a:t>https</a:t>
            </a:r>
            <a:r>
              <a:rPr lang="en-US" sz="1600" u="sng" dirty="0">
                <a:hlinkClick r:id="rId7"/>
              </a:rPr>
              <a:t>://cwiki.apache.org/confluence/pages/viewpage.action?pageId=</a:t>
            </a:r>
            <a:r>
              <a:rPr lang="en-US" sz="1600" u="sng" dirty="0" smtClean="0">
                <a:hlinkClick r:id="rId7"/>
              </a:rPr>
              <a:t>53741525‬</a:t>
            </a:r>
            <a:endParaRPr lang="en-US" sz="1600" u="sng" dirty="0" smtClean="0"/>
          </a:p>
          <a:p>
            <a:pPr>
              <a:buFont typeface="Wingdings" charset="2"/>
              <a:buChar char="Ø"/>
            </a:pPr>
            <a:r>
              <a:rPr lang="en-US" sz="2400" dirty="0"/>
              <a:t>Flink is </a:t>
            </a:r>
            <a:r>
              <a:rPr lang="en-US" sz="2400" dirty="0" smtClean="0"/>
              <a:t>currently working on providing an </a:t>
            </a:r>
            <a:r>
              <a:rPr lang="en-US" sz="2400" dirty="0" smtClean="0">
                <a:solidFill>
                  <a:srgbClr val="34FF77"/>
                </a:solidFill>
              </a:rPr>
              <a:t>Off-Heap option</a:t>
            </a:r>
            <a:r>
              <a:rPr lang="en-US" sz="2400" dirty="0" smtClean="0"/>
              <a:t> for its memory management component: </a:t>
            </a:r>
            <a:r>
              <a:rPr lang="en-US" sz="1600" dirty="0" smtClean="0">
                <a:hlinkClick r:id="rId8"/>
              </a:rPr>
              <a:t>https</a:t>
            </a:r>
            <a:r>
              <a:rPr lang="en-US" sz="1600" dirty="0">
                <a:hlinkClick r:id="rId8"/>
              </a:rPr>
              <a:t>://github.com/apache/flink/pull/</a:t>
            </a:r>
            <a:r>
              <a:rPr lang="en-US" sz="1600" dirty="0" smtClean="0">
                <a:hlinkClick r:id="rId8"/>
              </a:rPr>
              <a:t>290</a:t>
            </a:r>
            <a:endParaRPr lang="en-US" sz="1600" dirty="0" smtClean="0"/>
          </a:p>
          <a:p>
            <a:pPr>
              <a:buFont typeface="Wingdings" charset="2"/>
              <a:buChar char="Ø"/>
            </a:pPr>
            <a:endParaRPr lang="en-US" sz="1600" dirty="0"/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79</a:t>
            </a:fld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122326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What is </a:t>
            </a:r>
            <a:r>
              <a:rPr lang="en-US" sz="3200" dirty="0" smtClean="0">
                <a:solidFill>
                  <a:srgbClr val="34FF77"/>
                </a:solidFill>
              </a:rPr>
              <a:t>stream</a:t>
            </a:r>
            <a:r>
              <a:rPr lang="en-US" sz="3200" dirty="0" smtClean="0"/>
              <a:t> processing?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534400" cy="5562600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sz="2400" dirty="0" smtClean="0"/>
              <a:t> Many applications must continuously receive large </a:t>
            </a:r>
            <a:r>
              <a:rPr lang="en-US" sz="2400" dirty="0" smtClean="0">
                <a:solidFill>
                  <a:srgbClr val="34FF77"/>
                </a:solidFill>
              </a:rPr>
              <a:t>streams of live data, </a:t>
            </a:r>
            <a:r>
              <a:rPr lang="en-US" sz="2400" dirty="0" smtClean="0"/>
              <a:t>process them and provide results in real-time. Real-Time means business time!</a:t>
            </a:r>
          </a:p>
          <a:p>
            <a:pPr>
              <a:buFont typeface="Wingdings" charset="2"/>
              <a:buChar char="Ø"/>
            </a:pPr>
            <a:r>
              <a:rPr lang="en-US" sz="2400" dirty="0" smtClean="0"/>
              <a:t> A typical design pattern in streaming architecture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http://www.kdnuggets.com/2015/08/apache-flink-stream-</a:t>
            </a:r>
            <a:r>
              <a:rPr lang="en-US" dirty="0" smtClean="0">
                <a:hlinkClick r:id="rId2"/>
              </a:rPr>
              <a:t>processing.html</a:t>
            </a:r>
            <a:endParaRPr lang="en-US" dirty="0" smtClean="0"/>
          </a:p>
          <a:p>
            <a:pPr>
              <a:buFont typeface="Wingdings" charset="2"/>
              <a:buChar char="Ø"/>
            </a:pPr>
            <a:endParaRPr lang="en-US" dirty="0" smtClean="0"/>
          </a:p>
          <a:p>
            <a:pPr>
              <a:buFont typeface="Wingdings" charset="2"/>
              <a:buChar char="Ø"/>
            </a:pPr>
            <a:endParaRPr lang="en-US" sz="2400" dirty="0" smtClean="0"/>
          </a:p>
          <a:p>
            <a:pPr>
              <a:buFont typeface="Wingdings" charset="2"/>
              <a:buChar char="Ø"/>
            </a:pPr>
            <a:endParaRPr lang="en-US" sz="2400" dirty="0" smtClean="0"/>
          </a:p>
          <a:p>
            <a:pPr>
              <a:buFont typeface="Wingdings" charset="2"/>
              <a:buChar char="Ø"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4" name="Picture 3" descr="stream-componen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00400"/>
            <a:ext cx="8305800" cy="1600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4800600"/>
            <a:ext cx="868680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Wingdings" charset="2"/>
              <a:buChar char="Ø"/>
            </a:pPr>
            <a:r>
              <a:rPr lang="en-US" sz="2400" b="1" dirty="0" smtClean="0"/>
              <a:t>The </a:t>
            </a:r>
            <a:r>
              <a:rPr lang="en-US" sz="2400" b="1" dirty="0"/>
              <a:t>8 Requirements of </a:t>
            </a:r>
            <a:r>
              <a:rPr lang="en-US" sz="2400" b="1" dirty="0">
                <a:solidFill>
                  <a:srgbClr val="34FF77"/>
                </a:solidFill>
              </a:rPr>
              <a:t>Real-Time Stream </a:t>
            </a:r>
            <a:r>
              <a:rPr lang="en-US" sz="2400" b="1" dirty="0" smtClean="0">
                <a:solidFill>
                  <a:srgbClr val="34FF77"/>
                </a:solidFill>
              </a:rPr>
              <a:t>Processing</a:t>
            </a:r>
            <a:r>
              <a:rPr lang="en-US" sz="2400" b="1" dirty="0" smtClean="0"/>
              <a:t>, Stonebraker et al. </a:t>
            </a:r>
            <a:r>
              <a:rPr lang="en-US" sz="2400" b="1" dirty="0"/>
              <a:t>2005 </a:t>
            </a:r>
            <a:r>
              <a:rPr lang="en-US" sz="1800" b="1" dirty="0">
                <a:hlinkClick r:id="rId4"/>
              </a:rPr>
              <a:t>http://blog.acolyer.org/2014/12/03/the-8-requirements-of-real-time-stream-processing</a:t>
            </a:r>
            <a:r>
              <a:rPr lang="en-US" sz="1800" b="1" dirty="0" smtClean="0">
                <a:hlinkClick r:id="rId4"/>
              </a:rPr>
              <a:t>/</a:t>
            </a:r>
            <a:endParaRPr lang="en-US" sz="1800" b="1" dirty="0" smtClean="0"/>
          </a:p>
          <a:p>
            <a:pPr algn="l">
              <a:buFont typeface="Wingdings" charset="2"/>
              <a:buChar char="Ø"/>
            </a:pPr>
            <a:endParaRPr lang="en-US" sz="1800" b="1" dirty="0"/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8</a:t>
            </a:fld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569209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5.3.  </a:t>
            </a:r>
            <a:r>
              <a:rPr lang="en-US" sz="3200" dirty="0"/>
              <a:t>Custom Memory Manager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229600" cy="5257800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Compared to Flink, Spark is still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behind </a:t>
            </a:r>
            <a:r>
              <a:rPr lang="en-US" sz="2400" dirty="0">
                <a:solidFill>
                  <a:srgbClr val="FFFFFF"/>
                </a:solidFill>
              </a:rPr>
              <a:t>in </a:t>
            </a:r>
            <a:r>
              <a:rPr lang="en-US" sz="2400" dirty="0">
                <a:solidFill>
                  <a:srgbClr val="34FF77"/>
                </a:solidFill>
              </a:rPr>
              <a:t>custom memory management </a:t>
            </a:r>
            <a:r>
              <a:rPr lang="en-US" sz="2400" dirty="0" smtClean="0">
                <a:solidFill>
                  <a:schemeClr val="tx2"/>
                </a:solidFill>
              </a:rPr>
              <a:t>but it is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catching up </a:t>
            </a:r>
            <a:r>
              <a:rPr lang="en-US" sz="2400" dirty="0">
                <a:solidFill>
                  <a:srgbClr val="FFFFFF"/>
                </a:solidFill>
              </a:rPr>
              <a:t>with </a:t>
            </a:r>
            <a:r>
              <a:rPr lang="en-US" sz="2400" dirty="0" smtClean="0">
                <a:solidFill>
                  <a:srgbClr val="FFFFFF"/>
                </a:solidFill>
              </a:rPr>
              <a:t>its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project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Tungsten </a:t>
            </a:r>
            <a:r>
              <a:rPr lang="en-US" sz="2400" dirty="0"/>
              <a:t>for Memory Management and Binary Processing</a:t>
            </a:r>
            <a:r>
              <a:rPr lang="en-US" sz="2400" i="1" dirty="0"/>
              <a:t>:</a:t>
            </a:r>
            <a:r>
              <a:rPr lang="en-US" sz="2400" dirty="0"/>
              <a:t> </a:t>
            </a:r>
            <a:r>
              <a:rPr lang="en-US" sz="2400" dirty="0" smtClean="0"/>
              <a:t>manage </a:t>
            </a:r>
            <a:r>
              <a:rPr lang="en-US" sz="2400" dirty="0"/>
              <a:t>memory explicitly and eliminate the overhead of JVM object model and garbage </a:t>
            </a:r>
            <a:r>
              <a:rPr lang="en-US" sz="2400" dirty="0" smtClean="0"/>
              <a:t>collection. </a:t>
            </a:r>
            <a:r>
              <a:rPr lang="en-US" sz="2000" dirty="0" smtClean="0"/>
              <a:t>April 28, </a:t>
            </a:r>
            <a:r>
              <a:rPr lang="en-US" dirty="0" smtClean="0"/>
              <a:t>2014</a:t>
            </a:r>
            <a:r>
              <a:rPr lang="en-US" dirty="0" smtClean="0">
                <a:hlinkClick r:id="rId2"/>
              </a:rPr>
              <a:t>https:</a:t>
            </a:r>
            <a:r>
              <a:rPr lang="en-US" dirty="0">
                <a:hlinkClick r:id="rId2"/>
              </a:rPr>
              <a:t>//databricks.com/blog/2015/04/28/project-tungsten-bringing-spark-closer-to-bare-</a:t>
            </a:r>
            <a:r>
              <a:rPr lang="en-US" dirty="0" smtClean="0">
                <a:hlinkClick r:id="rId2"/>
              </a:rPr>
              <a:t>metal.html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sz="2400" dirty="0"/>
              <a:t>It seems that </a:t>
            </a:r>
            <a:r>
              <a:rPr lang="en-US" sz="2400" dirty="0">
                <a:solidFill>
                  <a:srgbClr val="34FF77"/>
                </a:solidFill>
              </a:rPr>
              <a:t>Spark is adopting </a:t>
            </a:r>
            <a:r>
              <a:rPr lang="en-US" sz="2400" dirty="0"/>
              <a:t>something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similar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to Flink </a:t>
            </a:r>
            <a:r>
              <a:rPr lang="en-US" sz="2400" dirty="0" smtClean="0"/>
              <a:t>and the </a:t>
            </a:r>
            <a:r>
              <a:rPr lang="en-US" sz="2400" dirty="0"/>
              <a:t>initial Tungsten announcement read </a:t>
            </a:r>
            <a:r>
              <a:rPr lang="en-US" sz="2400" dirty="0">
                <a:solidFill>
                  <a:srgbClr val="34FF77"/>
                </a:solidFill>
              </a:rPr>
              <a:t>almost like Flink </a:t>
            </a:r>
            <a:r>
              <a:rPr lang="en-US" sz="2400" dirty="0" smtClean="0">
                <a:solidFill>
                  <a:srgbClr val="34FF77"/>
                </a:solidFill>
              </a:rPr>
              <a:t>documentation!! </a:t>
            </a:r>
            <a:endParaRPr lang="en-US" sz="2400" dirty="0">
              <a:solidFill>
                <a:srgbClr val="34FF77"/>
              </a:solidFill>
            </a:endParaRPr>
          </a:p>
          <a:p>
            <a:endParaRPr lang="en-US" sz="2400" dirty="0"/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80</a:t>
            </a:fld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311726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34400" cy="685800"/>
          </a:xfrm>
        </p:spPr>
        <p:txBody>
          <a:bodyPr/>
          <a:lstStyle/>
          <a:p>
            <a:r>
              <a:rPr lang="en-US" sz="3200" dirty="0" smtClean="0">
                <a:solidFill>
                  <a:srgbClr val="FFFFFF"/>
                </a:solidFill>
              </a:rPr>
              <a:t>5.4.  Built-in Cost</a:t>
            </a:r>
            <a:r>
              <a:rPr lang="en-US" sz="3200" dirty="0">
                <a:solidFill>
                  <a:srgbClr val="FFFFFF"/>
                </a:solidFill>
              </a:rPr>
              <a:t>-Based Optimizer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5715000"/>
          </a:xfrm>
        </p:spPr>
        <p:txBody>
          <a:bodyPr/>
          <a:lstStyle/>
          <a:p>
            <a:endParaRPr lang="en-US" sz="2000" dirty="0"/>
          </a:p>
          <a:p>
            <a:endParaRPr lang="en-US" sz="2800" dirty="0"/>
          </a:p>
          <a:p>
            <a:pPr>
              <a:buFont typeface="Arial"/>
              <a:buChar char="•"/>
            </a:pPr>
            <a:endParaRPr lang="en-US" sz="2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685800" y="838200"/>
            <a:ext cx="80772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Wingdings" charset="2"/>
              <a:buChar char="Ø"/>
            </a:pPr>
            <a:r>
              <a:rPr lang="en-US" sz="2400" b="1" dirty="0" smtClean="0"/>
              <a:t> Apache Flink  </a:t>
            </a:r>
            <a:r>
              <a:rPr lang="en-US" sz="2400" b="1" dirty="0"/>
              <a:t>comes with an </a:t>
            </a:r>
            <a:r>
              <a:rPr lang="en-US" sz="2400" b="1" dirty="0">
                <a:solidFill>
                  <a:srgbClr val="34FF77"/>
                </a:solidFill>
              </a:rPr>
              <a:t>optimizer</a:t>
            </a:r>
            <a:r>
              <a:rPr lang="en-US" sz="2400" b="1" dirty="0"/>
              <a:t> that is independent of the actual programming interface</a:t>
            </a:r>
            <a:r>
              <a:rPr lang="en-US" sz="2400" b="1" dirty="0" smtClean="0"/>
              <a:t>. </a:t>
            </a:r>
            <a:endParaRPr lang="en-US" sz="2400" b="1" dirty="0"/>
          </a:p>
          <a:p>
            <a:pPr marL="342900" indent="-342900" algn="l">
              <a:buFont typeface="Wingdings" charset="2"/>
              <a:buChar char="Ø"/>
            </a:pPr>
            <a:r>
              <a:rPr lang="en-US" sz="2400" b="1" dirty="0" smtClean="0"/>
              <a:t> It </a:t>
            </a:r>
            <a:r>
              <a:rPr lang="en-US" sz="2400" b="1" dirty="0"/>
              <a:t>chooses a </a:t>
            </a:r>
            <a:r>
              <a:rPr lang="en-US" sz="2400" b="1" dirty="0">
                <a:solidFill>
                  <a:srgbClr val="34FF77"/>
                </a:solidFill>
              </a:rPr>
              <a:t>fitting execution strategy </a:t>
            </a:r>
            <a:r>
              <a:rPr lang="en-US" sz="2400" b="1" dirty="0"/>
              <a:t>depending on the </a:t>
            </a:r>
            <a:r>
              <a:rPr lang="en-US" sz="2400" b="1" dirty="0" smtClean="0"/>
              <a:t>inputs and </a:t>
            </a:r>
            <a:r>
              <a:rPr lang="en-US" sz="2400" b="1" dirty="0"/>
              <a:t>operations. </a:t>
            </a:r>
            <a:endParaRPr lang="en-US" sz="2400" b="1" dirty="0" smtClean="0"/>
          </a:p>
          <a:p>
            <a:pPr marL="342900" indent="-342900" algn="l">
              <a:buFont typeface="Wingdings" charset="2"/>
              <a:buChar char="Ø"/>
            </a:pPr>
            <a:r>
              <a:rPr lang="en-US" sz="2400" b="1" dirty="0" smtClean="0"/>
              <a:t> Example: </a:t>
            </a:r>
            <a:r>
              <a:rPr lang="en-US" sz="2400" b="1" dirty="0"/>
              <a:t>the "</a:t>
            </a:r>
            <a:r>
              <a:rPr lang="en-US" sz="2400" b="1" dirty="0">
                <a:solidFill>
                  <a:srgbClr val="34FF77"/>
                </a:solidFill>
              </a:rPr>
              <a:t>Join</a:t>
            </a:r>
            <a:r>
              <a:rPr lang="en-US" sz="2400" b="1" dirty="0"/>
              <a:t>" operator will </a:t>
            </a:r>
            <a:r>
              <a:rPr lang="en-US" sz="2400" b="1" dirty="0">
                <a:solidFill>
                  <a:srgbClr val="34FF77"/>
                </a:solidFill>
              </a:rPr>
              <a:t>choose between </a:t>
            </a:r>
            <a:r>
              <a:rPr lang="en-US" sz="2400" b="1" dirty="0"/>
              <a:t>partitioning and broadcasting the data, as well as between running a sort-merge-join or a hybrid hash join </a:t>
            </a:r>
            <a:r>
              <a:rPr lang="en-US" sz="2400" b="1" dirty="0" smtClean="0"/>
              <a:t>algorithm.</a:t>
            </a:r>
          </a:p>
          <a:p>
            <a:pPr marL="342900" indent="-342900" algn="l">
              <a:buFont typeface="Wingdings" charset="2"/>
              <a:buChar char="Ø"/>
            </a:pPr>
            <a:r>
              <a:rPr lang="en-US" sz="2400" b="1" dirty="0" smtClean="0"/>
              <a:t>This helps you </a:t>
            </a:r>
            <a:r>
              <a:rPr 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focus </a:t>
            </a:r>
            <a:r>
              <a:rPr 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on your application logic </a:t>
            </a:r>
            <a:r>
              <a:rPr lang="en-US" sz="2400" b="1" dirty="0"/>
              <a:t>rather than parallel execution</a:t>
            </a:r>
            <a:r>
              <a:rPr lang="en-US" sz="2400" b="1" dirty="0" smtClean="0"/>
              <a:t>.</a:t>
            </a:r>
          </a:p>
          <a:p>
            <a:pPr marL="342900" indent="-342900" algn="l">
              <a:buFont typeface="Wingdings" charset="2"/>
              <a:buChar char="Ø"/>
            </a:pPr>
            <a:r>
              <a:rPr lang="en-US" sz="2400" b="1" dirty="0">
                <a:solidFill>
                  <a:srgbClr val="34FF77"/>
                </a:solidFill>
              </a:rPr>
              <a:t>Quick introduction to the Optimizer</a:t>
            </a:r>
            <a:r>
              <a:rPr lang="en-US" sz="2400" b="1" dirty="0"/>
              <a:t>: section 6 of the paper: ‘The Stratosphere platform for big data analytics’</a:t>
            </a:r>
            <a:r>
              <a:rPr lang="en-US" b="1" dirty="0">
                <a:hlinkClick r:id="rId3"/>
              </a:rPr>
              <a:t>http://stratosphere.eu/assets/papers/2014-VLDBJ_Stratosphere_Overview.pdf</a:t>
            </a:r>
            <a:endParaRPr lang="en-US" b="1" dirty="0"/>
          </a:p>
          <a:p>
            <a:pPr marL="342900" indent="-342900" algn="l">
              <a:buFont typeface="Arial"/>
              <a:buChar char="•"/>
            </a:pPr>
            <a:endParaRPr lang="en-US" sz="2400" b="1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81</a:t>
            </a:fld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07283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677400" cy="703263"/>
          </a:xfrm>
        </p:spPr>
        <p:txBody>
          <a:bodyPr/>
          <a:lstStyle/>
          <a:p>
            <a:r>
              <a:rPr lang="en-US" sz="3200" dirty="0" smtClean="0">
                <a:solidFill>
                  <a:srgbClr val="FFFFFF"/>
                </a:solidFill>
              </a:rPr>
              <a:t>5.4. Built</a:t>
            </a:r>
            <a:r>
              <a:rPr lang="en-US" sz="3200" dirty="0">
                <a:solidFill>
                  <a:srgbClr val="FFFFFF"/>
                </a:solidFill>
              </a:rPr>
              <a:t>-in Cost-Based </a:t>
            </a:r>
            <a:r>
              <a:rPr lang="en-US" sz="3200" dirty="0" smtClean="0">
                <a:solidFill>
                  <a:srgbClr val="FFFFFF"/>
                </a:solidFill>
              </a:rPr>
              <a:t>Optimizer</a:t>
            </a:r>
            <a:endParaRPr lang="de-DE" sz="3200" dirty="0"/>
          </a:p>
        </p:txBody>
      </p:sp>
      <p:pic>
        <p:nvPicPr>
          <p:cNvPr id="2050" name="Picture 2" descr="http://info.cvatd.fsu.edu/wp-content/uploads/2013/12/programmer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81400" y="2133600"/>
            <a:ext cx="1584176" cy="1083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00325" y="5733256"/>
            <a:ext cx="72008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00392" y="5733256"/>
            <a:ext cx="72008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00191" y="5733256"/>
            <a:ext cx="72008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0258" y="5733256"/>
            <a:ext cx="72008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 descr="http://us.123rf.com/400wm/400/400/sergwsq/sergwsq1109/sergwsq110900084/10502389-laptop-icon.jpg"/>
          <p:cNvPicPr>
            <a:picLocks noChangeAspect="1" noChangeArrowheads="1"/>
          </p:cNvPicPr>
          <p:nvPr/>
        </p:nvPicPr>
        <p:blipFill>
          <a:blip r:embed="rId5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1560" y="4943430"/>
            <a:ext cx="1504619" cy="1579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0" y="4114800"/>
            <a:ext cx="3047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 smtClean="0"/>
              <a:t>Run locally on a data sample</a:t>
            </a:r>
            <a:br>
              <a:rPr lang="de-DE" sz="1800" b="1" dirty="0" smtClean="0"/>
            </a:br>
            <a:r>
              <a:rPr lang="de-DE" sz="1800" b="1" dirty="0" smtClean="0"/>
              <a:t>on the laptop</a:t>
            </a:r>
            <a:endParaRPr lang="de-DE" sz="1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547590" y="4943430"/>
            <a:ext cx="229421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Run a month later</a:t>
            </a:r>
            <a:br>
              <a:rPr lang="de-DE" b="1" dirty="0" smtClean="0"/>
            </a:br>
            <a:r>
              <a:rPr lang="de-DE" b="1" dirty="0" smtClean="0"/>
              <a:t>after the data evolved </a:t>
            </a:r>
            <a:endParaRPr lang="de-DE" b="1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116179" y="2924944"/>
            <a:ext cx="1476299" cy="936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932524" y="3105532"/>
            <a:ext cx="240028" cy="15147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43600" y="1981200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 smtClean="0"/>
              <a:t>Hash vs. Sort</a:t>
            </a:r>
          </a:p>
          <a:p>
            <a:r>
              <a:rPr lang="de-DE" sz="1800" b="1" dirty="0" smtClean="0"/>
              <a:t>Partition vs. Broadcast</a:t>
            </a:r>
          </a:p>
          <a:p>
            <a:r>
              <a:rPr lang="de-DE" sz="1800" b="1" dirty="0"/>
              <a:t>C</a:t>
            </a:r>
            <a:r>
              <a:rPr lang="de-DE" sz="1800" b="1" dirty="0" smtClean="0"/>
              <a:t>aching</a:t>
            </a:r>
          </a:p>
          <a:p>
            <a:r>
              <a:rPr lang="de-DE" sz="1800" b="1" dirty="0"/>
              <a:t>Reusing </a:t>
            </a:r>
            <a:r>
              <a:rPr lang="de-DE" sz="1800" b="1" dirty="0" smtClean="0"/>
              <a:t>partition/sort</a:t>
            </a:r>
            <a:endParaRPr lang="de-DE" sz="1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428894" y="2678362"/>
            <a:ext cx="1287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800" b="1" dirty="0" smtClean="0"/>
              <a:t>Execution</a:t>
            </a:r>
            <a:br>
              <a:rPr lang="de-DE" sz="1800" b="1" dirty="0" smtClean="0"/>
            </a:br>
            <a:r>
              <a:rPr lang="de-DE" sz="1800" b="1" dirty="0" smtClean="0"/>
              <a:t>Plan A</a:t>
            </a:r>
            <a:endParaRPr lang="de-DE" sz="1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129152" y="3845465"/>
            <a:ext cx="1287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b="1" dirty="0" smtClean="0"/>
              <a:t>Execution</a:t>
            </a:r>
            <a:br>
              <a:rPr lang="de-DE" sz="1800" b="1" dirty="0" smtClean="0"/>
            </a:br>
            <a:r>
              <a:rPr lang="de-DE" sz="1800" b="1" dirty="0" smtClean="0"/>
              <a:t>Plan </a:t>
            </a:r>
            <a:r>
              <a:rPr lang="de-DE" sz="1800" b="1" dirty="0"/>
              <a:t>B</a:t>
            </a:r>
          </a:p>
        </p:txBody>
      </p:sp>
      <p:pic>
        <p:nvPicPr>
          <p:cNvPr id="18" name="Picture 17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59965" y="5727496"/>
            <a:ext cx="72008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9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60032" y="5727496"/>
            <a:ext cx="72008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0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59831" y="5727496"/>
            <a:ext cx="72008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1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59898" y="5727496"/>
            <a:ext cx="72008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Box 22"/>
          <p:cNvSpPr txBox="1"/>
          <p:nvPr/>
        </p:nvSpPr>
        <p:spPr>
          <a:xfrm>
            <a:off x="3260761" y="4937670"/>
            <a:ext cx="190619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Run on large files</a:t>
            </a:r>
            <a:br>
              <a:rPr lang="de-DE" b="1" dirty="0" smtClean="0"/>
            </a:br>
            <a:r>
              <a:rPr lang="de-DE" b="1" dirty="0" smtClean="0"/>
              <a:t>on the cluster</a:t>
            </a:r>
            <a:endParaRPr lang="de-DE" b="1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194750" y="3001528"/>
            <a:ext cx="2305575" cy="17236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976871" y="3650768"/>
            <a:ext cx="1287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b="1" dirty="0" smtClean="0"/>
              <a:t>Execution</a:t>
            </a:r>
            <a:br>
              <a:rPr lang="de-DE" sz="1800" b="1" dirty="0" smtClean="0"/>
            </a:br>
            <a:r>
              <a:rPr lang="de-DE" sz="1800" b="1" dirty="0" smtClean="0"/>
              <a:t>Plan </a:t>
            </a:r>
            <a:r>
              <a:rPr lang="de-DE" sz="1800" b="1" dirty="0"/>
              <a:t>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838200"/>
            <a:ext cx="80772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2400" b="1" dirty="0"/>
              <a:t>What is </a:t>
            </a:r>
            <a:r>
              <a:rPr lang="de-DE" sz="2400" b="1" dirty="0">
                <a:solidFill>
                  <a:srgbClr val="34FF77"/>
                </a:solidFill>
              </a:rPr>
              <a:t>Automatic Optimization</a:t>
            </a:r>
            <a:r>
              <a:rPr lang="de-DE" sz="2400" b="1" dirty="0" smtClean="0"/>
              <a:t>? </a:t>
            </a:r>
            <a:r>
              <a:rPr lang="en-US" sz="2400" b="1" dirty="0"/>
              <a:t>T</a:t>
            </a:r>
            <a:r>
              <a:rPr lang="en-US" sz="2400" b="1" dirty="0" smtClean="0"/>
              <a:t>he </a:t>
            </a:r>
            <a:r>
              <a:rPr lang="en-US" sz="2400" b="1" dirty="0"/>
              <a:t>system's </a:t>
            </a:r>
            <a:r>
              <a:rPr lang="en-US" sz="2400" b="1" dirty="0" smtClean="0"/>
              <a:t>built</a:t>
            </a:r>
            <a:r>
              <a:rPr lang="en-US" sz="2400" b="1" dirty="0"/>
              <a:t>-in optimizer takes care of finding the best way to execute the program in any </a:t>
            </a:r>
            <a:r>
              <a:rPr lang="en-US" sz="2400" b="1" dirty="0" smtClean="0"/>
              <a:t>environment</a:t>
            </a:r>
            <a:r>
              <a:rPr lang="en-US" sz="2400" b="1" dirty="0"/>
              <a:t>.</a:t>
            </a:r>
          </a:p>
        </p:txBody>
      </p:sp>
      <p:sp>
        <p:nvSpPr>
          <p:cNvPr id="24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82</a:t>
            </a:fld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681958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FFFFFF"/>
                </a:solidFill>
              </a:rPr>
              <a:t>5.4. Built</a:t>
            </a:r>
            <a:r>
              <a:rPr lang="en-US" sz="3200" dirty="0">
                <a:solidFill>
                  <a:srgbClr val="FFFFFF"/>
                </a:solidFill>
              </a:rPr>
              <a:t>-in Cost-Based Optimizer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8077200" cy="5562600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sz="2400" kern="1200" dirty="0" smtClean="0">
                <a:latin typeface="Arial" charset="0"/>
                <a:ea typeface="ＭＳ Ｐゴシック" charset="0"/>
              </a:rPr>
              <a:t>In </a:t>
            </a:r>
            <a:r>
              <a:rPr lang="en-US" sz="2400" kern="1200" dirty="0">
                <a:latin typeface="Arial" charset="0"/>
                <a:ea typeface="ＭＳ Ｐゴシック" charset="0"/>
              </a:rPr>
              <a:t>contrast to Flink’s built-in automatic optimization, </a:t>
            </a:r>
            <a:r>
              <a:rPr lang="en-US" sz="2400" kern="1200" dirty="0">
                <a:solidFill>
                  <a:srgbClr val="34FF77"/>
                </a:solidFill>
                <a:latin typeface="Arial" charset="0"/>
                <a:ea typeface="ＭＳ Ｐゴシック" charset="0"/>
              </a:rPr>
              <a:t>Spark jobs </a:t>
            </a:r>
            <a:r>
              <a:rPr lang="en-US" sz="2400" kern="1200" dirty="0">
                <a:latin typeface="Arial" charset="0"/>
                <a:ea typeface="ＭＳ Ｐゴシック" charset="0"/>
              </a:rPr>
              <a:t>have to be </a:t>
            </a:r>
            <a:r>
              <a:rPr lang="en-US" sz="2400" kern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</a:rPr>
              <a:t>manually optimized </a:t>
            </a:r>
            <a:r>
              <a:rPr lang="en-US" sz="2400" kern="1200" dirty="0">
                <a:latin typeface="Arial" charset="0"/>
                <a:ea typeface="ＭＳ Ｐゴシック" charset="0"/>
              </a:rPr>
              <a:t>and adapted to specific datasets because you need to manually control partitioning and caching if you want to get it </a:t>
            </a:r>
            <a:r>
              <a:rPr lang="en-US" sz="2400" kern="1200" dirty="0" smtClean="0">
                <a:latin typeface="Arial" charset="0"/>
                <a:ea typeface="ＭＳ Ｐゴシック" charset="0"/>
              </a:rPr>
              <a:t>right.</a:t>
            </a:r>
          </a:p>
          <a:p>
            <a:pPr>
              <a:buFont typeface="Wingdings" charset="2"/>
              <a:buChar char="Ø"/>
            </a:pPr>
            <a:r>
              <a:rPr lang="en-US" sz="2400" b="1" dirty="0" smtClean="0">
                <a:solidFill>
                  <a:srgbClr val="34FF77"/>
                </a:solidFill>
              </a:rPr>
              <a:t>Spark </a:t>
            </a:r>
            <a:r>
              <a:rPr lang="en-US" sz="2400" b="1" dirty="0">
                <a:solidFill>
                  <a:srgbClr val="34FF77"/>
                </a:solidFill>
              </a:rPr>
              <a:t>SQL  </a:t>
            </a:r>
            <a:r>
              <a:rPr lang="en-US" sz="2400" b="1" dirty="0"/>
              <a:t>uses the </a:t>
            </a:r>
            <a:r>
              <a:rPr 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Catalyst optimizer </a:t>
            </a:r>
            <a:r>
              <a:rPr lang="en-US" sz="2400" b="1" dirty="0"/>
              <a:t>that supports both rule-based and </a:t>
            </a:r>
            <a:r>
              <a:rPr lang="en-US" sz="2400" b="1" dirty="0">
                <a:solidFill>
                  <a:srgbClr val="34FF77"/>
                </a:solidFill>
              </a:rPr>
              <a:t>cost-based optimization</a:t>
            </a:r>
            <a:r>
              <a:rPr lang="en-US" sz="2400" b="1" dirty="0"/>
              <a:t>.</a:t>
            </a:r>
            <a:r>
              <a:rPr lang="en-US" sz="2400" dirty="0"/>
              <a:t> </a:t>
            </a:r>
            <a:r>
              <a:rPr lang="en-US" sz="2400" b="1" dirty="0"/>
              <a:t>References:  </a:t>
            </a:r>
          </a:p>
          <a:p>
            <a:pPr lvl="2">
              <a:buFont typeface="Arial"/>
              <a:buChar char="•"/>
            </a:pPr>
            <a:r>
              <a:rPr lang="en-US" sz="2000" b="1" dirty="0"/>
              <a:t>Spark SQL: Relational Data Processing in </a:t>
            </a:r>
            <a:r>
              <a:rPr lang="en-US" sz="1600" b="1" dirty="0"/>
              <a:t>Spark</a:t>
            </a:r>
            <a:r>
              <a:rPr lang="en-US" sz="1600" b="1" dirty="0">
                <a:hlinkClick r:id="rId2"/>
              </a:rPr>
              <a:t>http://people.csail.mit.edu/matei/papers/2015/sigmod_spark_sql.pdf</a:t>
            </a:r>
            <a:endParaRPr lang="en-US" sz="1600" b="1" dirty="0"/>
          </a:p>
          <a:p>
            <a:pPr lvl="2">
              <a:buFont typeface="Arial"/>
              <a:buChar char="•"/>
            </a:pPr>
            <a:r>
              <a:rPr lang="en-US" sz="2000" b="1" dirty="0"/>
              <a:t>Deep Dive into Spark SQL’s Catalyst Optimizer </a:t>
            </a:r>
            <a:r>
              <a:rPr lang="en-US" sz="1600" b="1" dirty="0">
                <a:hlinkClick r:id="rId3"/>
              </a:rPr>
              <a:t>https://databricks.com/blog/2015/04/13/deep-dive-into-spark-sqls-catalyst-optimizer.html</a:t>
            </a:r>
            <a:endParaRPr lang="en-US" sz="1600" b="1" dirty="0"/>
          </a:p>
          <a:p>
            <a:endParaRPr lang="en-US" sz="2400" kern="1200" dirty="0">
              <a:latin typeface="Arial" charset="0"/>
              <a:ea typeface="ＭＳ Ｐゴシック" charset="0"/>
            </a:endParaRPr>
          </a:p>
          <a:p>
            <a:pPr marL="0" indent="0">
              <a:buNone/>
            </a:pPr>
            <a:endParaRPr lang="en-US" sz="2400" kern="1200" dirty="0" smtClean="0">
              <a:latin typeface="Arial" charset="0"/>
              <a:ea typeface="ＭＳ Ｐゴシック" charset="0"/>
            </a:endParaRPr>
          </a:p>
          <a:p>
            <a:endParaRPr lang="en-US" dirty="0"/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83</a:t>
            </a:fld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934290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FFFFFF"/>
                </a:solidFill>
              </a:rPr>
              <a:t>5.5. Little configuration required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62000"/>
            <a:ext cx="8382000" cy="5867400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sz="2800" kern="1200" dirty="0">
                <a:latin typeface="Arial" charset="0"/>
                <a:ea typeface="ＭＳ Ｐゴシック" charset="0"/>
              </a:rPr>
              <a:t> </a:t>
            </a:r>
            <a:r>
              <a:rPr lang="en-US" sz="2800" kern="12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</a:rPr>
              <a:t>Flink</a:t>
            </a:r>
            <a:r>
              <a:rPr lang="en-US" sz="2800" kern="1200" dirty="0" smtClean="0">
                <a:latin typeface="Arial" charset="0"/>
                <a:ea typeface="ＭＳ Ｐゴシック" charset="0"/>
              </a:rPr>
              <a:t> requires </a:t>
            </a:r>
            <a:r>
              <a:rPr lang="en-US" sz="2800" kern="1200" dirty="0" smtClean="0">
                <a:solidFill>
                  <a:srgbClr val="34FF77"/>
                </a:solidFill>
                <a:latin typeface="Arial" charset="0"/>
                <a:ea typeface="ＭＳ Ｐゴシック" charset="0"/>
              </a:rPr>
              <a:t>no memory thresholds </a:t>
            </a:r>
            <a:r>
              <a:rPr lang="en-US" sz="2800" kern="1200" dirty="0" smtClean="0">
                <a:latin typeface="Arial" charset="0"/>
                <a:ea typeface="ＭＳ Ｐゴシック" charset="0"/>
              </a:rPr>
              <a:t>to </a:t>
            </a:r>
            <a:r>
              <a:rPr lang="en-US" sz="2800" kern="1200" dirty="0" smtClean="0">
                <a:solidFill>
                  <a:srgbClr val="34FF77"/>
                </a:solidFill>
                <a:latin typeface="Arial" charset="0"/>
                <a:ea typeface="ＭＳ Ｐゴシック" charset="0"/>
              </a:rPr>
              <a:t>configure</a:t>
            </a:r>
          </a:p>
          <a:p>
            <a:pPr lvl="1">
              <a:buFont typeface="Wingdings" charset="2"/>
              <a:buChar char="ü"/>
            </a:pPr>
            <a:r>
              <a:rPr lang="en-US" sz="2800" kern="1200" dirty="0">
                <a:latin typeface="Arial" charset="0"/>
                <a:ea typeface="ＭＳ Ｐゴシック" charset="0"/>
              </a:rPr>
              <a:t> </a:t>
            </a:r>
            <a:r>
              <a:rPr lang="en-US" sz="2800" b="1" kern="1200" dirty="0" smtClean="0">
                <a:latin typeface="Arial" charset="0"/>
                <a:ea typeface="ＭＳ Ｐゴシック" charset="0"/>
              </a:rPr>
              <a:t>Flink manages its own </a:t>
            </a:r>
            <a:r>
              <a:rPr lang="en-US" sz="2800" b="1" kern="1200" dirty="0" smtClean="0">
                <a:solidFill>
                  <a:srgbClr val="34FF77"/>
                </a:solidFill>
                <a:latin typeface="Arial" charset="0"/>
                <a:ea typeface="ＭＳ Ｐゴシック" charset="0"/>
              </a:rPr>
              <a:t>memory</a:t>
            </a:r>
            <a:endParaRPr lang="en-US" sz="2800" b="1" kern="1200" dirty="0">
              <a:solidFill>
                <a:srgbClr val="34FF77"/>
              </a:solidFill>
              <a:latin typeface="Arial" charset="0"/>
              <a:ea typeface="ＭＳ Ｐゴシック" charset="0"/>
            </a:endParaRPr>
          </a:p>
          <a:p>
            <a:pPr>
              <a:buFont typeface="Wingdings" charset="2"/>
              <a:buChar char="Ø"/>
            </a:pPr>
            <a:r>
              <a:rPr lang="en-US" sz="2800" kern="1200" dirty="0" smtClean="0">
                <a:latin typeface="Arial" charset="0"/>
                <a:ea typeface="ＭＳ Ｐゴシック" charset="0"/>
              </a:rPr>
              <a:t> </a:t>
            </a:r>
            <a:r>
              <a:rPr lang="en-US" sz="2800" kern="1200" dirty="0" smtClean="0">
                <a:solidFill>
                  <a:srgbClr val="34FF77"/>
                </a:solidFill>
                <a:latin typeface="Arial" charset="0"/>
                <a:ea typeface="ＭＳ Ｐゴシック" charset="0"/>
              </a:rPr>
              <a:t>Flink </a:t>
            </a:r>
            <a:r>
              <a:rPr lang="en-US" sz="2800" kern="1200" dirty="0" smtClean="0">
                <a:latin typeface="Arial" charset="0"/>
                <a:ea typeface="ＭＳ Ｐゴシック" charset="0"/>
              </a:rPr>
              <a:t>requires </a:t>
            </a:r>
            <a:r>
              <a:rPr lang="en-US" sz="2800" kern="1200" dirty="0" smtClean="0">
                <a:solidFill>
                  <a:srgbClr val="34FF77"/>
                </a:solidFill>
                <a:latin typeface="Arial" charset="0"/>
                <a:ea typeface="ＭＳ Ｐゴシック" charset="0"/>
              </a:rPr>
              <a:t>no complicated network configurations</a:t>
            </a:r>
          </a:p>
          <a:p>
            <a:pPr lvl="1">
              <a:buFont typeface="Wingdings" charset="2"/>
              <a:buChar char="ü"/>
            </a:pPr>
            <a:r>
              <a:rPr lang="en-US" sz="2800" b="1" kern="1200" dirty="0" smtClean="0">
                <a:latin typeface="Arial" charset="0"/>
                <a:ea typeface="ＭＳ Ｐゴシック" charset="0"/>
              </a:rPr>
              <a:t> </a:t>
            </a:r>
            <a:r>
              <a:rPr lang="en-US" sz="2800" b="1" kern="1200" dirty="0" smtClean="0">
                <a:solidFill>
                  <a:srgbClr val="34FF77"/>
                </a:solidFill>
                <a:latin typeface="Arial" charset="0"/>
                <a:ea typeface="ＭＳ Ｐゴシック" charset="0"/>
              </a:rPr>
              <a:t>Pipelining engine </a:t>
            </a:r>
            <a:r>
              <a:rPr lang="en-US" sz="2800" b="1" kern="1200" dirty="0" smtClean="0">
                <a:latin typeface="Arial" charset="0"/>
                <a:ea typeface="ＭＳ Ｐゴシック" charset="0"/>
              </a:rPr>
              <a:t>requires much less memory for data exchange</a:t>
            </a:r>
          </a:p>
          <a:p>
            <a:pPr>
              <a:buFont typeface="Wingdings" charset="2"/>
              <a:buChar char="Ø"/>
            </a:pPr>
            <a:r>
              <a:rPr lang="en-US" sz="2800" kern="1200" dirty="0">
                <a:latin typeface="Arial" charset="0"/>
                <a:ea typeface="ＭＳ Ｐゴシック" charset="0"/>
              </a:rPr>
              <a:t> </a:t>
            </a:r>
            <a:r>
              <a:rPr lang="en-US" sz="2800" kern="1200" dirty="0" smtClean="0">
                <a:solidFill>
                  <a:srgbClr val="34FF77"/>
                </a:solidFill>
                <a:latin typeface="Arial" charset="0"/>
                <a:ea typeface="ＭＳ Ｐゴシック" charset="0"/>
              </a:rPr>
              <a:t>Flink</a:t>
            </a:r>
            <a:r>
              <a:rPr lang="en-US" sz="2800" kern="1200" dirty="0" smtClean="0">
                <a:latin typeface="Arial" charset="0"/>
                <a:ea typeface="ＭＳ Ｐゴシック" charset="0"/>
              </a:rPr>
              <a:t> requires </a:t>
            </a:r>
            <a:r>
              <a:rPr lang="en-US" sz="2800" kern="1200" dirty="0" smtClean="0">
                <a:solidFill>
                  <a:srgbClr val="34FF77"/>
                </a:solidFill>
                <a:latin typeface="Arial" charset="0"/>
                <a:ea typeface="ＭＳ Ｐゴシック" charset="0"/>
              </a:rPr>
              <a:t>no serializers to be configured</a:t>
            </a:r>
          </a:p>
          <a:p>
            <a:pPr lvl="1">
              <a:buFont typeface="Wingdings" charset="2"/>
              <a:buChar char="ü"/>
            </a:pPr>
            <a:r>
              <a:rPr lang="en-US" sz="2800" b="1" kern="1200" dirty="0" smtClean="0">
                <a:latin typeface="Arial" charset="0"/>
                <a:ea typeface="ＭＳ Ｐゴシック" charset="0"/>
              </a:rPr>
              <a:t>Flink handles its own </a:t>
            </a:r>
            <a:r>
              <a:rPr lang="en-US" sz="2800" b="1" kern="1200" dirty="0" smtClean="0">
                <a:solidFill>
                  <a:srgbClr val="34FF77"/>
                </a:solidFill>
                <a:latin typeface="Arial" charset="0"/>
                <a:ea typeface="ＭＳ Ｐゴシック" charset="0"/>
              </a:rPr>
              <a:t>type extraction </a:t>
            </a:r>
            <a:r>
              <a:rPr lang="en-US" sz="2800" b="1" kern="1200" dirty="0" smtClean="0">
                <a:latin typeface="Arial" charset="0"/>
                <a:ea typeface="ＭＳ Ｐゴシック" charset="0"/>
              </a:rPr>
              <a:t>and data representation</a:t>
            </a:r>
          </a:p>
          <a:p>
            <a:pPr lvl="1">
              <a:buFont typeface="Wingdings" charset="2"/>
              <a:buChar char="Ø"/>
            </a:pPr>
            <a:endParaRPr lang="en-US" sz="2200" b="1" kern="1200" dirty="0">
              <a:latin typeface="Arial" charset="0"/>
              <a:ea typeface="ＭＳ Ｐゴシック" charset="0"/>
            </a:endParaRPr>
          </a:p>
          <a:p>
            <a:pPr marL="0" indent="0">
              <a:buNone/>
            </a:pPr>
            <a:endParaRPr lang="en-US" sz="2400" kern="1200" dirty="0" smtClean="0">
              <a:latin typeface="Arial" charset="0"/>
              <a:ea typeface="ＭＳ Ｐゴシック" charset="0"/>
            </a:endParaRPr>
          </a:p>
          <a:p>
            <a:endParaRPr lang="en-US" dirty="0"/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84</a:t>
            </a:fld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742320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FFFFFF"/>
                </a:solidFill>
              </a:rPr>
              <a:t>5.6. Little tuning required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62000"/>
            <a:ext cx="8382000" cy="5867400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sz="2800" kern="1200" dirty="0" smtClean="0">
                <a:solidFill>
                  <a:srgbClr val="34FF77"/>
                </a:solidFill>
                <a:latin typeface="Arial" charset="0"/>
                <a:ea typeface="ＭＳ Ｐゴシック" charset="0"/>
              </a:rPr>
              <a:t>Flink programs </a:t>
            </a:r>
            <a:r>
              <a:rPr lang="en-US" sz="2800" kern="1200" dirty="0" smtClean="0">
                <a:latin typeface="Arial" charset="0"/>
                <a:ea typeface="ＭＳ Ｐゴシック" charset="0"/>
              </a:rPr>
              <a:t>can be </a:t>
            </a:r>
            <a:r>
              <a:rPr lang="en-US" sz="2800" kern="1200" dirty="0" smtClean="0">
                <a:solidFill>
                  <a:srgbClr val="34FF77"/>
                </a:solidFill>
                <a:latin typeface="Arial" charset="0"/>
                <a:ea typeface="ＭＳ Ｐゴシック" charset="0"/>
              </a:rPr>
              <a:t>adjusted to data automatically</a:t>
            </a:r>
          </a:p>
          <a:p>
            <a:pPr lvl="1">
              <a:buFont typeface="Wingdings" charset="2"/>
              <a:buChar char="ü"/>
            </a:pPr>
            <a:r>
              <a:rPr lang="en-US" sz="2800" b="1" kern="1200" dirty="0" smtClean="0">
                <a:solidFill>
                  <a:schemeClr val="tx2"/>
                </a:solidFill>
                <a:latin typeface="Arial" charset="0"/>
                <a:ea typeface="ＭＳ Ｐゴシック" charset="0"/>
              </a:rPr>
              <a:t>Flink’s </a:t>
            </a:r>
            <a:r>
              <a:rPr lang="en-US" sz="2800" b="1" kern="1200" dirty="0" smtClean="0">
                <a:solidFill>
                  <a:srgbClr val="34FF77"/>
                </a:solidFill>
                <a:latin typeface="Arial" charset="0"/>
                <a:ea typeface="ＭＳ Ｐゴシック" charset="0"/>
              </a:rPr>
              <a:t>optimizer </a:t>
            </a:r>
            <a:r>
              <a:rPr lang="en-US" sz="2800" b="1" kern="1200" dirty="0" smtClean="0">
                <a:solidFill>
                  <a:schemeClr val="tx2"/>
                </a:solidFill>
                <a:latin typeface="Arial" charset="0"/>
                <a:ea typeface="ＭＳ Ｐゴシック" charset="0"/>
              </a:rPr>
              <a:t>can choose execution strategies automatically </a:t>
            </a:r>
          </a:p>
          <a:p>
            <a:pPr lvl="1">
              <a:buFont typeface="Wingdings" charset="2"/>
              <a:buChar char="Ø"/>
            </a:pPr>
            <a:endParaRPr lang="en-US" sz="2200" b="1" kern="1200" dirty="0">
              <a:latin typeface="Arial" charset="0"/>
              <a:ea typeface="ＭＳ Ｐゴシック" charset="0"/>
            </a:endParaRPr>
          </a:p>
          <a:p>
            <a:pPr marL="0" indent="0">
              <a:buNone/>
            </a:pPr>
            <a:endParaRPr lang="en-US" sz="2400" kern="1200" dirty="0" smtClean="0">
              <a:latin typeface="Arial" charset="0"/>
              <a:ea typeface="ＭＳ Ｐゴシック" charset="0"/>
            </a:endParaRPr>
          </a:p>
          <a:p>
            <a:endParaRPr lang="en-US" dirty="0"/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85</a:t>
            </a:fld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683080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34400" cy="762000"/>
          </a:xfrm>
        </p:spPr>
        <p:txBody>
          <a:bodyPr/>
          <a:lstStyle/>
          <a:p>
            <a:pPr marL="0" indent="0"/>
            <a:r>
              <a:rPr lang="en-US" sz="3200" dirty="0" smtClean="0"/>
              <a:t>5.7. Flink has better performance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4956175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sz="2400" dirty="0" smtClean="0"/>
              <a:t>Why Flink provides a better performance? </a:t>
            </a:r>
          </a:p>
          <a:p>
            <a:pPr lvl="1">
              <a:buFont typeface="Wingdings" charset="2"/>
              <a:buChar char="ü"/>
            </a:pPr>
            <a:r>
              <a:rPr lang="en-US" sz="2400" b="1" dirty="0" smtClean="0">
                <a:solidFill>
                  <a:srgbClr val="34FF77"/>
                </a:solidFill>
              </a:rPr>
              <a:t>Custom memory manager</a:t>
            </a:r>
          </a:p>
          <a:p>
            <a:pPr lvl="1">
              <a:buFont typeface="Wingdings" charset="2"/>
              <a:buChar char="ü"/>
            </a:pPr>
            <a:r>
              <a:rPr lang="en-US" sz="2400" b="1" dirty="0" smtClean="0">
                <a:solidFill>
                  <a:srgbClr val="34FF77"/>
                </a:solidFill>
              </a:rPr>
              <a:t>Native</a:t>
            </a:r>
            <a:r>
              <a:rPr lang="en-US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b="1" dirty="0"/>
              <a:t>closed-loop </a:t>
            </a:r>
            <a:r>
              <a:rPr lang="en-US" sz="2400" b="1" dirty="0">
                <a:solidFill>
                  <a:srgbClr val="34FF77"/>
                </a:solidFill>
              </a:rPr>
              <a:t>iteration operators </a:t>
            </a:r>
            <a:r>
              <a:rPr lang="en-US" sz="2400" b="1" dirty="0" smtClean="0"/>
              <a:t>make</a:t>
            </a:r>
            <a:r>
              <a:rPr lang="en-US" sz="2400" b="1" dirty="0" smtClean="0">
                <a:solidFill>
                  <a:srgbClr val="34FF77"/>
                </a:solidFill>
              </a:rPr>
              <a:t> </a:t>
            </a:r>
            <a:r>
              <a:rPr lang="en-US" sz="2400" b="1" dirty="0" smtClean="0"/>
              <a:t>graph </a:t>
            </a:r>
            <a:r>
              <a:rPr lang="en-US" sz="2400" b="1" dirty="0"/>
              <a:t>and machine learning applications run much faster </a:t>
            </a:r>
            <a:r>
              <a:rPr lang="en-US" sz="2400" b="1" dirty="0" smtClean="0"/>
              <a:t>.</a:t>
            </a:r>
          </a:p>
          <a:p>
            <a:pPr lvl="1">
              <a:buFont typeface="Wingdings" charset="2"/>
              <a:buChar char="ü"/>
            </a:pPr>
            <a:r>
              <a:rPr lang="en-US" sz="2400" b="1" dirty="0" smtClean="0"/>
              <a:t>Role of the </a:t>
            </a:r>
            <a:r>
              <a:rPr lang="en-US" sz="2400" b="1" dirty="0" smtClean="0">
                <a:solidFill>
                  <a:srgbClr val="34FF77"/>
                </a:solidFill>
              </a:rPr>
              <a:t>built-in automatic optimizer. </a:t>
            </a:r>
            <a:r>
              <a:rPr lang="en-US" sz="2400" b="1" dirty="0" smtClean="0"/>
              <a:t>For example,  more efficient join processing</a:t>
            </a:r>
          </a:p>
          <a:p>
            <a:pPr lvl="1">
              <a:buFont typeface="Wingdings" charset="2"/>
              <a:buChar char="ü"/>
            </a:pPr>
            <a:r>
              <a:rPr lang="en-US" sz="2400" b="1" dirty="0" smtClean="0">
                <a:solidFill>
                  <a:srgbClr val="34FF77"/>
                </a:solidFill>
              </a:rPr>
              <a:t>Pipelining</a:t>
            </a:r>
            <a:r>
              <a:rPr lang="en-US" sz="2400" b="1" dirty="0" smtClean="0"/>
              <a:t> data to the next operator in Flink is more efficient than in Spark. </a:t>
            </a:r>
            <a:endParaRPr lang="en-US" sz="2400" dirty="0" smtClean="0"/>
          </a:p>
          <a:p>
            <a:pPr>
              <a:buFont typeface="Wingdings" charset="2"/>
              <a:buChar char="Ø"/>
            </a:pP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See next section </a:t>
            </a:r>
            <a:r>
              <a:rPr lang="en-US" sz="2400" dirty="0" smtClean="0"/>
              <a:t>about the </a:t>
            </a:r>
            <a:r>
              <a:rPr lang="en-US" sz="2400" dirty="0">
                <a:solidFill>
                  <a:srgbClr val="34FF77"/>
                </a:solidFill>
              </a:rPr>
              <a:t>benchmarking results </a:t>
            </a:r>
            <a:r>
              <a:rPr lang="en-US" sz="2400" dirty="0"/>
              <a:t>against Flink?</a:t>
            </a:r>
            <a:r>
              <a:rPr lang="en-US" sz="2400" dirty="0">
                <a:solidFill>
                  <a:srgbClr val="FFFFFF"/>
                </a:solidFill>
              </a:rPr>
              <a:t/>
            </a:r>
            <a:br>
              <a:rPr lang="en-US" sz="2400" dirty="0">
                <a:solidFill>
                  <a:srgbClr val="FFFFFF"/>
                </a:solidFill>
              </a:rPr>
            </a:br>
            <a:endParaRPr lang="en-US" sz="2400" dirty="0"/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86</a:t>
            </a:fld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279196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34400" cy="1143000"/>
          </a:xfrm>
        </p:spPr>
        <p:txBody>
          <a:bodyPr/>
          <a:lstStyle/>
          <a:p>
            <a:r>
              <a:rPr lang="en-US" sz="3200" dirty="0" smtClean="0"/>
              <a:t>6. What </a:t>
            </a:r>
            <a:r>
              <a:rPr lang="en-US" sz="3200" dirty="0"/>
              <a:t>are the benchmarking results against Flink?</a:t>
            </a:r>
            <a:r>
              <a:rPr lang="en-US" sz="3200" dirty="0">
                <a:solidFill>
                  <a:srgbClr val="FFFFFF"/>
                </a:solidFill>
              </a:rPr>
              <a:t/>
            </a:r>
            <a:br>
              <a:rPr lang="en-US" sz="3200" dirty="0">
                <a:solidFill>
                  <a:srgbClr val="FFFFFF"/>
                </a:solidFill>
              </a:rPr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6106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solidFill>
                  <a:srgbClr val="FFFFFF"/>
                </a:solidFill>
              </a:rPr>
              <a:t>6.1. </a:t>
            </a:r>
            <a:r>
              <a:rPr lang="en-US" sz="2800" dirty="0">
                <a:solidFill>
                  <a:srgbClr val="FFFFFF"/>
                </a:solidFill>
              </a:rPr>
              <a:t>Benchmark between Spark 1.2 and Flink </a:t>
            </a:r>
            <a:r>
              <a:rPr lang="en-US" sz="2800" dirty="0" smtClean="0">
                <a:solidFill>
                  <a:srgbClr val="FFFFFF"/>
                </a:solidFill>
              </a:rPr>
              <a:t>0.8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FFFFFF"/>
                </a:solidFill>
              </a:rPr>
              <a:t>6.2. </a:t>
            </a:r>
            <a:r>
              <a:rPr lang="en-US" sz="2800" dirty="0">
                <a:solidFill>
                  <a:srgbClr val="FFFFFF"/>
                </a:solidFill>
              </a:rPr>
              <a:t>TeraSort on Hadoop MapReduce 2.6, Tez 0.6, Spark 1.4 and Flink 0.9 </a:t>
            </a:r>
            <a:endParaRPr lang="en-US" sz="2800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FFFFFF"/>
                </a:solidFill>
              </a:rPr>
              <a:t>6.3. </a:t>
            </a:r>
            <a:r>
              <a:rPr lang="en-US" sz="2800" dirty="0">
                <a:solidFill>
                  <a:srgbClr val="FFFFFF"/>
                </a:solidFill>
              </a:rPr>
              <a:t>Hash join on </a:t>
            </a:r>
            <a:r>
              <a:rPr lang="en-US" sz="2800" dirty="0" smtClean="0">
                <a:solidFill>
                  <a:srgbClr val="FFFFFF"/>
                </a:solidFill>
              </a:rPr>
              <a:t>Tez 0.7, Spark 1.4, </a:t>
            </a:r>
            <a:r>
              <a:rPr lang="en-US" sz="2800" dirty="0">
                <a:solidFill>
                  <a:srgbClr val="FFFFFF"/>
                </a:solidFill>
              </a:rPr>
              <a:t>and Flink </a:t>
            </a:r>
            <a:r>
              <a:rPr lang="en-US" sz="2800" dirty="0" smtClean="0">
                <a:solidFill>
                  <a:srgbClr val="FFFFFF"/>
                </a:solidFill>
              </a:rPr>
              <a:t>0.9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FFFFFF"/>
                </a:solidFill>
              </a:rPr>
              <a:t>6.4. Benchmark between Storm 0.9.3 and Flink 0.9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FFFFFF"/>
                </a:solidFill>
              </a:rPr>
              <a:t>6.5 More benchmarks being planned!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87</a:t>
            </a:fld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798355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9067800" cy="1143000"/>
          </a:xfrm>
        </p:spPr>
        <p:txBody>
          <a:bodyPr/>
          <a:lstStyle/>
          <a:p>
            <a:pPr algn="ctr"/>
            <a:r>
              <a:rPr lang="en-US" sz="2800" dirty="0" smtClean="0"/>
              <a:t>6.1 Benchmark between Spark 1.2 and Flink 0.8 </a:t>
            </a:r>
            <a:r>
              <a:rPr lang="en-US" sz="2800" dirty="0">
                <a:hlinkClick r:id="rId2"/>
              </a:rPr>
              <a:t>http://goo.gl/WocQci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1"/>
            <a:ext cx="8229600" cy="4879974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sz="2400" dirty="0" smtClean="0"/>
              <a:t> The </a:t>
            </a:r>
            <a:r>
              <a:rPr lang="en-US" sz="2400" dirty="0">
                <a:solidFill>
                  <a:srgbClr val="34FF77"/>
                </a:solidFill>
              </a:rPr>
              <a:t>results </a:t>
            </a:r>
            <a:r>
              <a:rPr lang="en-US" sz="2400" dirty="0"/>
              <a:t>were</a:t>
            </a:r>
            <a:r>
              <a:rPr lang="en-US" sz="2400" dirty="0">
                <a:solidFill>
                  <a:srgbClr val="34FF77"/>
                </a:solidFill>
              </a:rPr>
              <a:t> published </a:t>
            </a:r>
            <a:r>
              <a:rPr lang="en-US" sz="2400" dirty="0"/>
              <a:t>in the proceedings of </a:t>
            </a:r>
            <a:r>
              <a:rPr lang="en-US" sz="2400" dirty="0" smtClean="0"/>
              <a:t>the 18th </a:t>
            </a:r>
            <a:r>
              <a:rPr lang="en-US" sz="2400" dirty="0"/>
              <a:t>International Conference, Business Information Systems 2015, Poznań, Poland,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June 24-26, 2015</a:t>
            </a:r>
            <a:r>
              <a:rPr lang="en-US" sz="2400" dirty="0"/>
              <a:t>. Chapter 3: Evaluating New Approaches of Big Data Analytics Frameworks, pages 28-37</a:t>
            </a:r>
            <a:r>
              <a:rPr lang="en-US" sz="2400" dirty="0" smtClean="0"/>
              <a:t>. </a:t>
            </a:r>
            <a:r>
              <a:rPr lang="en-US" dirty="0" smtClean="0">
                <a:hlinkClick r:id="rId2"/>
              </a:rPr>
              <a:t>http://goo.gl</a:t>
            </a:r>
            <a:r>
              <a:rPr lang="en-US" dirty="0">
                <a:hlinkClick r:id="rId2"/>
              </a:rPr>
              <a:t>/</a:t>
            </a:r>
            <a:r>
              <a:rPr lang="en-US" dirty="0" smtClean="0">
                <a:hlinkClick r:id="rId2"/>
              </a:rPr>
              <a:t>WocQci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sz="2400" dirty="0" smtClean="0"/>
              <a:t> Apache </a:t>
            </a:r>
            <a:r>
              <a:rPr lang="en-US" sz="2400" dirty="0">
                <a:solidFill>
                  <a:srgbClr val="34FF77"/>
                </a:solidFill>
              </a:rPr>
              <a:t>Flink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34FF77"/>
                </a:solidFill>
              </a:rPr>
              <a:t>outperforms </a:t>
            </a:r>
            <a:r>
              <a:rPr lang="en-US" sz="2400" dirty="0"/>
              <a:t>Apache </a:t>
            </a:r>
            <a:r>
              <a:rPr lang="en-US" sz="2400" dirty="0">
                <a:solidFill>
                  <a:srgbClr val="34FF77"/>
                </a:solidFill>
              </a:rPr>
              <a:t>Spark</a:t>
            </a:r>
            <a:r>
              <a:rPr lang="en-US" sz="2400" dirty="0"/>
              <a:t> in </a:t>
            </a:r>
            <a:r>
              <a:rPr lang="en-US" sz="2400" dirty="0" smtClean="0"/>
              <a:t>the processing of </a:t>
            </a:r>
            <a:r>
              <a:rPr lang="en-US" sz="2400" dirty="0" smtClean="0">
                <a:solidFill>
                  <a:srgbClr val="34FF77"/>
                </a:solidFill>
              </a:rPr>
              <a:t>machine learning </a:t>
            </a:r>
            <a:r>
              <a:rPr lang="en-US" sz="2400" dirty="0" smtClean="0"/>
              <a:t>&amp; </a:t>
            </a:r>
            <a:r>
              <a:rPr lang="en-US" sz="2400" dirty="0" smtClean="0">
                <a:solidFill>
                  <a:srgbClr val="34FF77"/>
                </a:solidFill>
              </a:rPr>
              <a:t>graph </a:t>
            </a:r>
            <a:r>
              <a:rPr lang="en-US" sz="2400" dirty="0">
                <a:solidFill>
                  <a:srgbClr val="34FF77"/>
                </a:solidFill>
              </a:rPr>
              <a:t>algorithms </a:t>
            </a:r>
            <a:r>
              <a:rPr lang="en-US" sz="2400" dirty="0"/>
              <a:t>and </a:t>
            </a:r>
            <a:r>
              <a:rPr lang="en-US" sz="2400" dirty="0" smtClean="0"/>
              <a:t>also </a:t>
            </a:r>
            <a:r>
              <a:rPr lang="en-US" sz="2400" dirty="0" smtClean="0">
                <a:solidFill>
                  <a:srgbClr val="34FF77"/>
                </a:solidFill>
              </a:rPr>
              <a:t>relational queries</a:t>
            </a:r>
            <a:r>
              <a:rPr lang="en-US" sz="2400" dirty="0" smtClean="0"/>
              <a:t>. </a:t>
            </a:r>
          </a:p>
          <a:p>
            <a:pPr>
              <a:buFont typeface="Wingdings" charset="2"/>
              <a:buChar char="Ø"/>
            </a:pPr>
            <a:r>
              <a:rPr lang="en-US" sz="2400" dirty="0"/>
              <a:t> </a:t>
            </a:r>
            <a:r>
              <a:rPr lang="en-US" sz="2400" dirty="0" smtClean="0"/>
              <a:t>Apache </a:t>
            </a:r>
            <a:r>
              <a:rPr lang="en-US" sz="2400" dirty="0" smtClean="0">
                <a:solidFill>
                  <a:srgbClr val="34FF77"/>
                </a:solidFill>
              </a:rPr>
              <a:t>Spark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34FF77"/>
                </a:solidFill>
              </a:rPr>
              <a:t>outperforms</a:t>
            </a:r>
            <a:r>
              <a:rPr lang="en-US" sz="2400" dirty="0" smtClean="0"/>
              <a:t> Apache Flink in </a:t>
            </a:r>
            <a:r>
              <a:rPr lang="en-US" sz="2400" dirty="0">
                <a:solidFill>
                  <a:srgbClr val="34FF77"/>
                </a:solidFill>
              </a:rPr>
              <a:t>batch </a:t>
            </a:r>
            <a:r>
              <a:rPr lang="en-US" sz="2400" dirty="0"/>
              <a:t>processing. </a:t>
            </a:r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88</a:t>
            </a:fld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205819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686800" cy="1066800"/>
          </a:xfrm>
        </p:spPr>
        <p:txBody>
          <a:bodyPr/>
          <a:lstStyle/>
          <a:p>
            <a:pPr algn="ctr"/>
            <a:r>
              <a:rPr lang="en-US" sz="2800" dirty="0"/>
              <a:t>6.1 Benchmark between Spark 1.2 and Flink 0.8 </a:t>
            </a:r>
            <a:r>
              <a:rPr lang="en-US" sz="2800" dirty="0">
                <a:hlinkClick r:id="rId2"/>
              </a:rPr>
              <a:t>http://goo.gl/WocQci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89</a:t>
            </a:fld>
            <a:endParaRPr lang="de-DE" b="1" dirty="0"/>
          </a:p>
        </p:txBody>
      </p:sp>
      <p:pic>
        <p:nvPicPr>
          <p:cNvPr id="6" name="Content Placeholder 5" descr="Benchmark_between_spark_1_2_and_Flink_0_8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8" b="3128"/>
          <a:stretch>
            <a:fillRect/>
          </a:stretch>
        </p:blipFill>
        <p:spPr>
          <a:xfrm>
            <a:off x="304800" y="1058862"/>
            <a:ext cx="8534400" cy="5265737"/>
          </a:xfrm>
        </p:spPr>
      </p:pic>
    </p:spTree>
    <p:extLst>
      <p:ext uri="{BB962C8B-B14F-4D97-AF65-F5344CB8AC3E}">
        <p14:creationId xmlns:p14="http://schemas.microsoft.com/office/powerpoint/2010/main" val="2159362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34400" cy="1066800"/>
          </a:xfrm>
        </p:spPr>
        <p:txBody>
          <a:bodyPr/>
          <a:lstStyle/>
          <a:p>
            <a:r>
              <a:rPr lang="en-US" sz="3200" dirty="0" smtClean="0"/>
              <a:t>2. What is a typical </a:t>
            </a:r>
            <a:r>
              <a:rPr lang="en-US" sz="3200" dirty="0"/>
              <a:t>Big Data </a:t>
            </a:r>
            <a:r>
              <a:rPr lang="en-US" sz="3200" dirty="0" smtClean="0"/>
              <a:t>Analytics Stack</a:t>
            </a:r>
            <a:r>
              <a:rPr lang="en-US" sz="3200" dirty="0"/>
              <a:t>:</a:t>
            </a:r>
            <a:r>
              <a:rPr lang="en-US" sz="3200" dirty="0" smtClean="0"/>
              <a:t> Hadoop</a:t>
            </a:r>
            <a:r>
              <a:rPr lang="en-US" sz="3200" dirty="0"/>
              <a:t>, </a:t>
            </a:r>
            <a:r>
              <a:rPr lang="en-US" sz="3200" dirty="0" smtClean="0"/>
              <a:t>Spark, Flink, …?</a:t>
            </a:r>
            <a:endParaRPr lang="en-US" sz="3200" dirty="0"/>
          </a:p>
        </p:txBody>
      </p:sp>
      <p:pic>
        <p:nvPicPr>
          <p:cNvPr id="4" name="Content Placeholder 7" descr="stack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4" b="4804"/>
          <a:stretch>
            <a:fillRect/>
          </a:stretch>
        </p:blipFill>
        <p:spPr>
          <a:xfrm>
            <a:off x="432178" y="1219200"/>
            <a:ext cx="8407021" cy="5029199"/>
          </a:xfrm>
        </p:spPr>
      </p:pic>
      <p:sp>
        <p:nvSpPr>
          <p:cNvPr id="5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9</a:t>
            </a:fld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22129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34400" cy="1066800"/>
          </a:xfrm>
        </p:spPr>
        <p:txBody>
          <a:bodyPr/>
          <a:lstStyle/>
          <a:p>
            <a:r>
              <a:rPr lang="en-US" sz="2800" dirty="0" smtClean="0">
                <a:solidFill>
                  <a:srgbClr val="34FF77"/>
                </a:solidFill>
              </a:rPr>
              <a:t>6.2 TeraSort</a:t>
            </a:r>
            <a:r>
              <a:rPr lang="en-US" sz="2800" dirty="0" smtClean="0"/>
              <a:t> </a:t>
            </a:r>
            <a:r>
              <a:rPr lang="en-US" sz="2800" dirty="0"/>
              <a:t>on</a:t>
            </a:r>
            <a:r>
              <a:rPr lang="en-US" sz="2800" dirty="0" smtClean="0"/>
              <a:t> Hadoop MapReduce 2.6, Tez 0.6, Spark 1.4 and Flink 0.9 </a:t>
            </a:r>
            <a:r>
              <a:rPr lang="en-US" sz="2800" dirty="0" smtClean="0">
                <a:hlinkClick r:id="rId2"/>
              </a:rPr>
              <a:t>http://goo.gl/yBS6ZC</a:t>
            </a:r>
            <a:endParaRPr lang="en-US" sz="28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5257800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sz="2400" dirty="0" smtClean="0"/>
              <a:t>On</a:t>
            </a:r>
            <a:r>
              <a:rPr lang="en-US" sz="2400" dirty="0" smtClean="0">
                <a:solidFill>
                  <a:srgbClr val="34FF77"/>
                </a:solidFill>
              </a:rPr>
              <a:t> June 26</a:t>
            </a:r>
            <a:r>
              <a:rPr lang="en-US" sz="2400" baseline="30000" dirty="0" smtClean="0">
                <a:solidFill>
                  <a:srgbClr val="34FF77"/>
                </a:solidFill>
              </a:rPr>
              <a:t>th</a:t>
            </a:r>
            <a:r>
              <a:rPr lang="en-US" sz="2400" dirty="0" smtClean="0">
                <a:solidFill>
                  <a:srgbClr val="34FF77"/>
                </a:solidFill>
              </a:rPr>
              <a:t>  2015,  Flink 0.9 </a:t>
            </a:r>
            <a:r>
              <a:rPr lang="en-US" sz="2400" dirty="0" smtClean="0"/>
              <a:t>shows </a:t>
            </a:r>
            <a:r>
              <a:rPr lang="en-US" sz="2400" dirty="0"/>
              <a:t>the </a:t>
            </a:r>
            <a:r>
              <a:rPr lang="en-US" sz="2400" dirty="0">
                <a:solidFill>
                  <a:srgbClr val="34FF77"/>
                </a:solidFill>
              </a:rPr>
              <a:t>best </a:t>
            </a:r>
            <a:r>
              <a:rPr lang="en-US" sz="2400" dirty="0" smtClean="0">
                <a:solidFill>
                  <a:srgbClr val="34FF77"/>
                </a:solidFill>
              </a:rPr>
              <a:t>performance </a:t>
            </a:r>
            <a:r>
              <a:rPr lang="en-US" sz="2400" dirty="0" smtClean="0"/>
              <a:t>and a </a:t>
            </a:r>
            <a:r>
              <a:rPr lang="en-US" sz="2400" dirty="0"/>
              <a:t>lot </a:t>
            </a:r>
            <a:r>
              <a:rPr lang="en-US" sz="2400" dirty="0">
                <a:solidFill>
                  <a:srgbClr val="34FF77"/>
                </a:solidFill>
              </a:rPr>
              <a:t>better utilization</a:t>
            </a:r>
            <a:r>
              <a:rPr lang="en-US" sz="2400" dirty="0"/>
              <a:t> of </a:t>
            </a:r>
            <a:r>
              <a:rPr lang="en-US" sz="2400" dirty="0">
                <a:solidFill>
                  <a:srgbClr val="34FF77"/>
                </a:solidFill>
              </a:rPr>
              <a:t>disks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34FF77"/>
                </a:solidFill>
              </a:rPr>
              <a:t>network</a:t>
            </a:r>
            <a:r>
              <a:rPr lang="en-US" sz="2400" dirty="0"/>
              <a:t> </a:t>
            </a:r>
            <a:r>
              <a:rPr lang="en-US" sz="2400" dirty="0" smtClean="0"/>
              <a:t>compared to </a:t>
            </a:r>
            <a:r>
              <a:rPr lang="en-US" sz="2400" dirty="0">
                <a:solidFill>
                  <a:srgbClr val="34FF77"/>
                </a:solidFill>
              </a:rPr>
              <a:t>MapReduce 2.6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34FF77"/>
                </a:solidFill>
              </a:rPr>
              <a:t>Tez 0.6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34FF77"/>
                </a:solidFill>
              </a:rPr>
              <a:t>Spark 1.4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 descr="Benchmarks-Haddop-MapReduce-Tez-Spark-Flin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667000"/>
            <a:ext cx="7924800" cy="3718056"/>
          </a:xfrm>
          <a:prstGeom prst="rect">
            <a:avLst/>
          </a:prstGeom>
        </p:spPr>
      </p:pic>
      <p:sp>
        <p:nvSpPr>
          <p:cNvPr id="5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90</a:t>
            </a:fld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505281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34400" cy="1143000"/>
          </a:xfrm>
        </p:spPr>
        <p:txBody>
          <a:bodyPr/>
          <a:lstStyle/>
          <a:p>
            <a:r>
              <a:rPr lang="en-US" sz="2800" dirty="0" smtClean="0">
                <a:solidFill>
                  <a:srgbClr val="34FF77"/>
                </a:solidFill>
              </a:rPr>
              <a:t>6.3 Hash </a:t>
            </a:r>
            <a:r>
              <a:rPr lang="en-US" sz="2800" dirty="0">
                <a:solidFill>
                  <a:srgbClr val="34FF77"/>
                </a:solidFill>
              </a:rPr>
              <a:t>join</a:t>
            </a:r>
            <a:r>
              <a:rPr lang="en-US" sz="2800" dirty="0"/>
              <a:t> on </a:t>
            </a:r>
            <a:r>
              <a:rPr lang="en-US" sz="2800" dirty="0" smtClean="0"/>
              <a:t>Tez 0.7, Spark 1.4, </a:t>
            </a:r>
            <a:r>
              <a:rPr lang="en-US" sz="2800" dirty="0"/>
              <a:t>and </a:t>
            </a:r>
            <a:r>
              <a:rPr lang="en-US" sz="2800" dirty="0" smtClean="0"/>
              <a:t>Flink 0.9  </a:t>
            </a:r>
            <a:br>
              <a:rPr lang="en-US" sz="2800" dirty="0" smtClean="0"/>
            </a:br>
            <a:r>
              <a:rPr lang="en-US" sz="2800" dirty="0" smtClean="0">
                <a:hlinkClick r:id="rId2"/>
              </a:rPr>
              <a:t>http://goo.gl</a:t>
            </a:r>
            <a:r>
              <a:rPr lang="en-US" sz="2800" dirty="0">
                <a:hlinkClick r:id="rId2"/>
              </a:rPr>
              <a:t>/a0d6RR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199"/>
            <a:ext cx="8610600" cy="5257801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sz="2400" dirty="0" smtClean="0">
                <a:solidFill>
                  <a:srgbClr val="FFFFFF"/>
                </a:solidFill>
              </a:rPr>
              <a:t>On</a:t>
            </a:r>
            <a:r>
              <a:rPr lang="en-US" sz="2400" dirty="0" smtClean="0">
                <a:solidFill>
                  <a:srgbClr val="34FF77"/>
                </a:solidFill>
              </a:rPr>
              <a:t> July 14</a:t>
            </a:r>
            <a:r>
              <a:rPr lang="en-US" sz="2400" baseline="30000" dirty="0" smtClean="0">
                <a:solidFill>
                  <a:srgbClr val="34FF77"/>
                </a:solidFill>
              </a:rPr>
              <a:t>th</a:t>
            </a:r>
            <a:r>
              <a:rPr lang="en-US" sz="2400" dirty="0" smtClean="0">
                <a:solidFill>
                  <a:srgbClr val="34FF77"/>
                </a:solidFill>
              </a:rPr>
              <a:t>  2015, Flink </a:t>
            </a:r>
            <a:r>
              <a:rPr lang="en-US" sz="2400" dirty="0">
                <a:solidFill>
                  <a:srgbClr val="34FF77"/>
                </a:solidFill>
              </a:rPr>
              <a:t>0.9 </a:t>
            </a:r>
            <a:r>
              <a:rPr lang="en-US" sz="2400" dirty="0"/>
              <a:t>shows the best performance </a:t>
            </a:r>
            <a:r>
              <a:rPr lang="en-US" sz="2400" dirty="0" smtClean="0"/>
              <a:t>compared </a:t>
            </a:r>
            <a:r>
              <a:rPr lang="en-US" sz="2400" dirty="0"/>
              <a:t>to </a:t>
            </a:r>
            <a:r>
              <a:rPr lang="en-US" sz="2400" dirty="0">
                <a:solidFill>
                  <a:srgbClr val="34FF77"/>
                </a:solidFill>
              </a:rPr>
              <a:t>MapReduce 2.6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34FF77"/>
                </a:solidFill>
              </a:rPr>
              <a:t>Tez </a:t>
            </a:r>
            <a:r>
              <a:rPr lang="en-US" sz="2400" dirty="0" smtClean="0">
                <a:solidFill>
                  <a:srgbClr val="34FF77"/>
                </a:solidFill>
              </a:rPr>
              <a:t>0.7</a:t>
            </a:r>
            <a:r>
              <a:rPr lang="en-US" sz="2400" dirty="0" smtClean="0"/>
              <a:t>, </a:t>
            </a:r>
            <a:r>
              <a:rPr lang="en-US" sz="2400" dirty="0">
                <a:solidFill>
                  <a:srgbClr val="34FF77"/>
                </a:solidFill>
              </a:rPr>
              <a:t>Spark 1.4</a:t>
            </a:r>
            <a:r>
              <a:rPr lang="en-US" sz="2400" dirty="0" smtClean="0"/>
              <a:t>.</a:t>
            </a:r>
          </a:p>
          <a:p>
            <a:endParaRPr lang="en-US" sz="2400" dirty="0"/>
          </a:p>
        </p:txBody>
      </p:sp>
      <p:pic>
        <p:nvPicPr>
          <p:cNvPr id="5" name="Picture 4" descr="Screen Shot 2015-07-19 at 9.40.3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38400"/>
            <a:ext cx="7315200" cy="3771900"/>
          </a:xfrm>
          <a:prstGeom prst="rect">
            <a:avLst/>
          </a:prstGeom>
        </p:spPr>
      </p:pic>
      <p:sp>
        <p:nvSpPr>
          <p:cNvPr id="6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91</a:t>
            </a:fld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846137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34400" cy="1143000"/>
          </a:xfrm>
        </p:spPr>
        <p:txBody>
          <a:bodyPr/>
          <a:lstStyle/>
          <a:p>
            <a:r>
              <a:rPr lang="en-US" sz="3200" dirty="0">
                <a:solidFill>
                  <a:srgbClr val="FFFFFF"/>
                </a:solidFill>
              </a:rPr>
              <a:t>6.4. Benchmark between Storm </a:t>
            </a:r>
            <a:r>
              <a:rPr lang="en-US" sz="3200" dirty="0" smtClean="0">
                <a:solidFill>
                  <a:srgbClr val="FFFFFF"/>
                </a:solidFill>
              </a:rPr>
              <a:t>0.9.3 and </a:t>
            </a:r>
            <a:r>
              <a:rPr lang="en-US" sz="3200" dirty="0">
                <a:solidFill>
                  <a:srgbClr val="FFFFFF"/>
                </a:solidFill>
              </a:rPr>
              <a:t>Flink </a:t>
            </a:r>
            <a:r>
              <a:rPr lang="en-US" sz="3200" dirty="0" smtClean="0">
                <a:solidFill>
                  <a:srgbClr val="FFFFFF"/>
                </a:solidFill>
              </a:rPr>
              <a:t>0.9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5105399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sz="2800" dirty="0" smtClean="0"/>
              <a:t>See </a:t>
            </a:r>
            <a:r>
              <a:rPr lang="en-US" sz="2800" dirty="0"/>
              <a:t>for </a:t>
            </a:r>
            <a:r>
              <a:rPr lang="en-US" sz="2800" dirty="0" smtClean="0"/>
              <a:t>example: ‘High</a:t>
            </a:r>
            <a:r>
              <a:rPr lang="en-US" sz="2800" dirty="0"/>
              <a:t>-throughput, low-latency, and exactly-once stream processing with Apache </a:t>
            </a:r>
            <a:r>
              <a:rPr lang="en-US" sz="2800" dirty="0" smtClean="0"/>
              <a:t>Flink’ </a:t>
            </a:r>
            <a:r>
              <a:rPr lang="en-US" sz="2400" dirty="0" smtClean="0"/>
              <a:t>by Kostas Tzoumas, August 5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2015: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://data-artisans.com/high-throughput-low-latency-and-exactly-once-stream-processing-with-apache-flink</a:t>
            </a:r>
            <a:r>
              <a:rPr lang="en-US" dirty="0" smtClean="0">
                <a:hlinkClick r:id="rId2"/>
              </a:rPr>
              <a:t>/</a:t>
            </a:r>
            <a:endParaRPr lang="en-US" sz="2400" dirty="0" smtClean="0"/>
          </a:p>
          <a:p>
            <a:pPr lvl="1">
              <a:buFont typeface="Wingdings" charset="2"/>
              <a:buChar char="ü"/>
            </a:pPr>
            <a:r>
              <a:rPr lang="en-US" sz="2800" b="1" dirty="0" smtClean="0"/>
              <a:t> clocking </a:t>
            </a:r>
            <a:r>
              <a:rPr lang="en-US" sz="2800" b="1" dirty="0"/>
              <a:t>Flink to a </a:t>
            </a: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throughputs</a:t>
            </a:r>
            <a:r>
              <a:rPr lang="en-US" sz="2800" b="1" dirty="0"/>
              <a:t> of </a:t>
            </a:r>
            <a:r>
              <a:rPr lang="en-US" sz="2800" b="1" dirty="0">
                <a:solidFill>
                  <a:srgbClr val="34FF77"/>
                </a:solidFill>
              </a:rPr>
              <a:t>millions of records</a:t>
            </a:r>
            <a:r>
              <a:rPr lang="en-US" sz="2800" b="1" dirty="0"/>
              <a:t> per </a:t>
            </a:r>
            <a:r>
              <a:rPr lang="en-US" sz="2800" b="1" dirty="0">
                <a:solidFill>
                  <a:srgbClr val="34FF77"/>
                </a:solidFill>
              </a:rPr>
              <a:t>second</a:t>
            </a:r>
            <a:r>
              <a:rPr lang="en-US" sz="2800" b="1" dirty="0"/>
              <a:t> per </a:t>
            </a:r>
            <a:r>
              <a:rPr lang="en-US" sz="2800" b="1" dirty="0" smtClean="0">
                <a:solidFill>
                  <a:srgbClr val="34FF77"/>
                </a:solidFill>
              </a:rPr>
              <a:t>core</a:t>
            </a:r>
          </a:p>
          <a:p>
            <a:pPr lvl="1">
              <a:buFont typeface="Wingdings" charset="2"/>
              <a:buChar char="ü"/>
            </a:pPr>
            <a:r>
              <a:rPr lang="en-US" sz="2800" b="1" dirty="0" smtClean="0">
                <a:solidFill>
                  <a:srgbClr val="34FF77"/>
                </a:solidFill>
              </a:rPr>
              <a:t>latencies</a:t>
            </a:r>
            <a:r>
              <a:rPr lang="en-US" sz="2800" b="1" dirty="0" smtClean="0"/>
              <a:t> </a:t>
            </a:r>
            <a:r>
              <a:rPr lang="en-US" sz="2800" b="1" dirty="0"/>
              <a:t>well </a:t>
            </a:r>
            <a:r>
              <a:rPr lang="en-US" sz="2800" b="1" dirty="0">
                <a:solidFill>
                  <a:srgbClr val="34FF77"/>
                </a:solidFill>
              </a:rPr>
              <a:t>below 50 milliseconds </a:t>
            </a:r>
            <a:r>
              <a:rPr lang="en-US" sz="2800" b="1" dirty="0"/>
              <a:t>going to the </a:t>
            </a:r>
            <a:r>
              <a:rPr lang="en-US" sz="2800" b="1" dirty="0">
                <a:solidFill>
                  <a:srgbClr val="34FF77"/>
                </a:solidFill>
              </a:rPr>
              <a:t>1 millisecond </a:t>
            </a:r>
            <a:r>
              <a:rPr lang="en-US" sz="2800" b="1" dirty="0"/>
              <a:t>range </a:t>
            </a:r>
            <a:r>
              <a:rPr lang="en-US" sz="2800" b="1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92</a:t>
            </a:fld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717207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34400" cy="1066799"/>
          </a:xfrm>
        </p:spPr>
        <p:txBody>
          <a:bodyPr/>
          <a:lstStyle/>
          <a:p>
            <a:pPr marL="0" indent="0"/>
            <a:r>
              <a:rPr lang="en-US" sz="3200" dirty="0">
                <a:solidFill>
                  <a:srgbClr val="FFFFFF"/>
                </a:solidFill>
              </a:rPr>
              <a:t>6.4. Benchmark between Storm </a:t>
            </a:r>
            <a:r>
              <a:rPr lang="en-US" sz="3200" dirty="0" smtClean="0">
                <a:solidFill>
                  <a:srgbClr val="FFFFFF"/>
                </a:solidFill>
              </a:rPr>
              <a:t>0.9.3 </a:t>
            </a:r>
            <a:r>
              <a:rPr lang="en-US" sz="3200" dirty="0">
                <a:solidFill>
                  <a:srgbClr val="FFFFFF"/>
                </a:solidFill>
              </a:rPr>
              <a:t>and Flink </a:t>
            </a:r>
            <a:r>
              <a:rPr lang="en-US" sz="3200" dirty="0" smtClean="0">
                <a:solidFill>
                  <a:srgbClr val="FFFFFF"/>
                </a:solidFill>
              </a:rPr>
              <a:t>0.9</a:t>
            </a:r>
            <a:endParaRPr lang="en-US" sz="3200" dirty="0">
              <a:solidFill>
                <a:srgbClr val="FFFFFF"/>
              </a:solidFill>
            </a:endParaRPr>
          </a:p>
        </p:txBody>
      </p:sp>
      <p:pic>
        <p:nvPicPr>
          <p:cNvPr id="4" name="Content Placeholder 3" descr="Throughput_Storm_vs_Flink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8" r="1828"/>
          <a:stretch>
            <a:fillRect/>
          </a:stretch>
        </p:blipFill>
        <p:spPr/>
      </p:pic>
      <p:sp>
        <p:nvSpPr>
          <p:cNvPr id="7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93</a:t>
            </a:fld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966708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34400" cy="1066799"/>
          </a:xfrm>
        </p:spPr>
        <p:txBody>
          <a:bodyPr/>
          <a:lstStyle/>
          <a:p>
            <a:pPr marL="0" indent="0"/>
            <a:r>
              <a:rPr lang="en-US" sz="3200" dirty="0">
                <a:solidFill>
                  <a:srgbClr val="FFFFFF"/>
                </a:solidFill>
              </a:rPr>
              <a:t>6.4. Benchmark between Storm </a:t>
            </a:r>
            <a:r>
              <a:rPr lang="en-US" sz="3200" dirty="0" smtClean="0">
                <a:solidFill>
                  <a:srgbClr val="FFFFFF"/>
                </a:solidFill>
              </a:rPr>
              <a:t>0.9.3 </a:t>
            </a:r>
            <a:r>
              <a:rPr lang="en-US" sz="3200" dirty="0">
                <a:solidFill>
                  <a:srgbClr val="FFFFFF"/>
                </a:solidFill>
              </a:rPr>
              <a:t>and Flink </a:t>
            </a:r>
            <a:r>
              <a:rPr lang="en-US" sz="3200" dirty="0" smtClean="0">
                <a:solidFill>
                  <a:srgbClr val="FFFFFF"/>
                </a:solidFill>
              </a:rPr>
              <a:t>0.9</a:t>
            </a:r>
            <a:endParaRPr lang="en-US" sz="32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 descr="Latency_Storm_Vs_Flink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0" r="4040"/>
          <a:stretch>
            <a:fillRect/>
          </a:stretch>
        </p:blipFill>
        <p:spPr/>
      </p:pic>
      <p:sp>
        <p:nvSpPr>
          <p:cNvPr id="6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94</a:t>
            </a:fld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1731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FFFFFF"/>
                </a:solidFill>
              </a:rPr>
              <a:t>6.5 More benchmarks being planned!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dirty="0">
                <a:solidFill>
                  <a:srgbClr val="FFFFFF"/>
                </a:solidFill>
              </a:rPr>
              <a:t/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sz="2400" dirty="0"/>
              <a:t>Towards </a:t>
            </a:r>
            <a:r>
              <a:rPr lang="en-US" sz="2400" dirty="0">
                <a:solidFill>
                  <a:srgbClr val="34FF77"/>
                </a:solidFill>
              </a:rPr>
              <a:t>Benchmarking</a:t>
            </a:r>
            <a:r>
              <a:rPr lang="en-US" sz="2400" dirty="0"/>
              <a:t> Modern </a:t>
            </a:r>
            <a:r>
              <a:rPr lang="en-US" sz="2400" dirty="0">
                <a:solidFill>
                  <a:srgbClr val="34FF77"/>
                </a:solidFill>
              </a:rPr>
              <a:t>Distributed Streaming </a:t>
            </a:r>
            <a:r>
              <a:rPr lang="en-US" sz="2400" dirty="0" smtClean="0">
                <a:solidFill>
                  <a:srgbClr val="34FF77"/>
                </a:solidFill>
              </a:rPr>
              <a:t>Systems </a:t>
            </a:r>
            <a:r>
              <a:rPr lang="en-US" sz="2400" dirty="0" smtClean="0"/>
              <a:t>(Slides, Video Recording), Grace Huang Intel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https://spark-summit.org/2015/events/towards-benchmarking-modern-distributed-streaming-systems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sz="2400" dirty="0" smtClean="0"/>
              <a:t>Flink is being added to the </a:t>
            </a:r>
            <a:r>
              <a:rPr lang="en-US" sz="2400" dirty="0">
                <a:solidFill>
                  <a:srgbClr val="34FF77"/>
                </a:solidFill>
              </a:rPr>
              <a:t>BigDataBench project </a:t>
            </a:r>
            <a:r>
              <a:rPr lang="en-US" dirty="0">
                <a:hlinkClick r:id="rId3"/>
              </a:rPr>
              <a:t>http://prof.ict.ac.cn/BigDataBench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r>
              <a:rPr lang="en-US" sz="2400" dirty="0" smtClean="0"/>
              <a:t>an  open source Big Data benchmark suite which uses real-world data sets and many workloads. </a:t>
            </a:r>
          </a:p>
          <a:p>
            <a:pPr>
              <a:buFont typeface="Wingdings" charset="2"/>
              <a:buChar char="Ø"/>
            </a:pPr>
            <a:r>
              <a:rPr lang="en-US" sz="2400" dirty="0" smtClean="0"/>
              <a:t>Big Data Benchmark for </a:t>
            </a:r>
            <a:r>
              <a:rPr lang="en-US" sz="2400" dirty="0" smtClean="0">
                <a:solidFill>
                  <a:srgbClr val="34FF77"/>
                </a:solidFill>
              </a:rPr>
              <a:t>BigBench </a:t>
            </a:r>
            <a:r>
              <a:rPr lang="en-US" sz="2400" dirty="0" smtClean="0"/>
              <a:t>might add Flink!?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://github.com/intel-hadoop/Big-Data-Benchmark-for-Big-</a:t>
            </a:r>
            <a:r>
              <a:rPr lang="en-US" dirty="0" smtClean="0">
                <a:hlinkClick r:id="rId4"/>
              </a:rPr>
              <a:t>Bench</a:t>
            </a:r>
            <a:endParaRPr lang="en-US" dirty="0" smtClean="0"/>
          </a:p>
          <a:p>
            <a:pPr>
              <a:buFont typeface="Wingdings" charset="2"/>
              <a:buChar char="Ø"/>
            </a:pPr>
            <a:endParaRPr lang="en-US" dirty="0" smtClean="0"/>
          </a:p>
          <a:p>
            <a:pPr>
              <a:buFont typeface="Wingdings" charset="2"/>
              <a:buChar char="Ø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95</a:t>
            </a:fld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441314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Agenda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229600" cy="5105400"/>
          </a:xfrm>
        </p:spPr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sz="3200" dirty="0"/>
              <a:t>What is </a:t>
            </a:r>
            <a:r>
              <a:rPr lang="en-US" sz="3200" dirty="0" smtClean="0"/>
              <a:t>Apache</a:t>
            </a:r>
            <a:r>
              <a:rPr lang="en-US" sz="3200" dirty="0"/>
              <a:t> Flink stack and how it fits </a:t>
            </a:r>
            <a:r>
              <a:rPr lang="en-US" sz="3200" dirty="0" smtClean="0"/>
              <a:t>into </a:t>
            </a:r>
            <a:r>
              <a:rPr lang="en-US" sz="3200" dirty="0"/>
              <a:t>the Big Data ecosystem</a:t>
            </a:r>
            <a:r>
              <a:rPr lang="en-US" sz="3200" dirty="0" smtClean="0"/>
              <a:t>?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3200" dirty="0" smtClean="0"/>
              <a:t>Why Apache Flink is the 4G (4</a:t>
            </a:r>
            <a:r>
              <a:rPr lang="en-US" sz="3200" baseline="30000" dirty="0" smtClean="0"/>
              <a:t>th</a:t>
            </a:r>
            <a:r>
              <a:rPr lang="en-US" sz="3200" dirty="0" smtClean="0"/>
              <a:t> Generation) of Big Data Analytics Frameworks? 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3200" dirty="0" smtClean="0">
                <a:solidFill>
                  <a:srgbClr val="34FF77"/>
                </a:solidFill>
              </a:rPr>
              <a:t>If you like Apache Flink now, what to  do next? </a:t>
            </a:r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96</a:t>
            </a:fld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999965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34400" cy="1066800"/>
          </a:xfrm>
        </p:spPr>
        <p:txBody>
          <a:bodyPr/>
          <a:lstStyle/>
          <a:p>
            <a:pPr marL="571500" indent="-571500"/>
            <a:r>
              <a:rPr lang="en-US" sz="3200" dirty="0" smtClean="0"/>
              <a:t>III. </a:t>
            </a:r>
            <a:r>
              <a:rPr lang="en-US" sz="3200" dirty="0"/>
              <a:t>If you </a:t>
            </a:r>
            <a:r>
              <a:rPr lang="en-US" sz="3200" dirty="0">
                <a:solidFill>
                  <a:srgbClr val="34FF77"/>
                </a:solidFill>
              </a:rPr>
              <a:t>like</a:t>
            </a:r>
            <a:r>
              <a:rPr lang="en-US" sz="3200" dirty="0"/>
              <a:t> Apache Flink, </a:t>
            </a:r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what can you do </a:t>
            </a:r>
            <a:r>
              <a:rPr lang="en-US" sz="3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next?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153400" cy="5257800"/>
          </a:xfrm>
        </p:spPr>
        <p:txBody>
          <a:bodyPr/>
          <a:lstStyle/>
          <a:p>
            <a:pPr marL="571500" indent="-571500">
              <a:buFont typeface="+mj-lt"/>
              <a:buAutoNum type="arabicPeriod"/>
            </a:pPr>
            <a:r>
              <a:rPr lang="en-US" sz="2800" dirty="0" smtClean="0">
                <a:solidFill>
                  <a:srgbClr val="34FF77"/>
                </a:solidFill>
              </a:rPr>
              <a:t>Who</a:t>
            </a:r>
            <a:r>
              <a:rPr lang="en-US" sz="2800" dirty="0" smtClean="0"/>
              <a:t> </a:t>
            </a:r>
            <a:r>
              <a:rPr lang="en-US" sz="2800" dirty="0"/>
              <a:t>is </a:t>
            </a:r>
            <a:r>
              <a:rPr lang="en-US" sz="2800" dirty="0">
                <a:solidFill>
                  <a:srgbClr val="34FF77"/>
                </a:solidFill>
              </a:rPr>
              <a:t>using</a:t>
            </a:r>
            <a:r>
              <a:rPr lang="en-US" sz="2800" dirty="0"/>
              <a:t> Apache </a:t>
            </a:r>
            <a:r>
              <a:rPr lang="en-US" sz="2800" dirty="0">
                <a:solidFill>
                  <a:srgbClr val="34FF77"/>
                </a:solidFill>
              </a:rPr>
              <a:t>Flink</a:t>
            </a:r>
            <a:r>
              <a:rPr lang="en-US" sz="2800" dirty="0"/>
              <a:t>? </a:t>
            </a:r>
            <a:endParaRPr lang="en-US" sz="2800" dirty="0" smtClean="0"/>
          </a:p>
          <a:p>
            <a:pPr marL="571500" indent="-571500">
              <a:buFont typeface="+mj-lt"/>
              <a:buAutoNum type="arabicPeriod"/>
            </a:pPr>
            <a:r>
              <a:rPr lang="en-US" sz="2800" dirty="0" smtClean="0"/>
              <a:t>How to </a:t>
            </a:r>
            <a:r>
              <a:rPr lang="en-US" sz="2800" dirty="0" smtClean="0">
                <a:solidFill>
                  <a:srgbClr val="34FF77"/>
                </a:solidFill>
              </a:rPr>
              <a:t>get started quickly </a:t>
            </a:r>
            <a:r>
              <a:rPr lang="en-US" sz="2800" dirty="0" smtClean="0"/>
              <a:t>with Apache </a:t>
            </a:r>
            <a:r>
              <a:rPr lang="en-US" sz="2800" dirty="0" smtClean="0">
                <a:solidFill>
                  <a:srgbClr val="34FF77"/>
                </a:solidFill>
              </a:rPr>
              <a:t>Flink</a:t>
            </a:r>
            <a:r>
              <a:rPr lang="en-US" sz="2800" dirty="0" smtClean="0"/>
              <a:t>? </a:t>
            </a:r>
          </a:p>
          <a:p>
            <a:pPr marL="571500" indent="-571500">
              <a:buFont typeface="+mj-lt"/>
              <a:buAutoNum type="arabicPeriod"/>
            </a:pPr>
            <a:r>
              <a:rPr lang="en-US" sz="2800" dirty="0" smtClean="0"/>
              <a:t>Where </a:t>
            </a:r>
            <a:r>
              <a:rPr lang="en-US" sz="2800" dirty="0"/>
              <a:t>to </a:t>
            </a:r>
            <a:r>
              <a:rPr lang="en-US" sz="2800" dirty="0">
                <a:solidFill>
                  <a:srgbClr val="34FF77"/>
                </a:solidFill>
              </a:rPr>
              <a:t>learn more </a:t>
            </a:r>
            <a:r>
              <a:rPr lang="en-US" sz="2800" dirty="0"/>
              <a:t>about Apache </a:t>
            </a:r>
            <a:r>
              <a:rPr lang="en-US" sz="2800" dirty="0">
                <a:solidFill>
                  <a:srgbClr val="34FF77"/>
                </a:solidFill>
              </a:rPr>
              <a:t>Flink</a:t>
            </a:r>
            <a:r>
              <a:rPr lang="en-US" sz="2800" dirty="0" smtClean="0"/>
              <a:t>?</a:t>
            </a:r>
          </a:p>
          <a:p>
            <a:pPr marL="571500" indent="-571500">
              <a:buFont typeface="+mj-lt"/>
              <a:buAutoNum type="arabicPeriod"/>
            </a:pPr>
            <a:r>
              <a:rPr lang="en-US" sz="2800" dirty="0" smtClean="0"/>
              <a:t>How to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contribute</a:t>
            </a:r>
            <a:r>
              <a:rPr lang="en-US" sz="2800" dirty="0" smtClean="0"/>
              <a:t> to Apache </a:t>
            </a:r>
            <a:r>
              <a:rPr lang="en-US" sz="2800" dirty="0" smtClean="0">
                <a:solidFill>
                  <a:srgbClr val="34FF77"/>
                </a:solidFill>
              </a:rPr>
              <a:t>Flink</a:t>
            </a:r>
            <a:r>
              <a:rPr lang="en-US" sz="2800" dirty="0" smtClean="0"/>
              <a:t>?</a:t>
            </a:r>
          </a:p>
          <a:p>
            <a:pPr marL="571500" indent="-571500">
              <a:buFont typeface="+mj-lt"/>
              <a:buAutoNum type="arabicPeriod"/>
            </a:pPr>
            <a:r>
              <a:rPr lang="en-US" sz="2800" dirty="0" smtClean="0"/>
              <a:t>Is there an upcoming </a:t>
            </a:r>
            <a:r>
              <a:rPr lang="en-US" sz="2800" dirty="0" smtClean="0">
                <a:solidFill>
                  <a:srgbClr val="34FF77"/>
                </a:solidFill>
              </a:rPr>
              <a:t>Flink conference</a:t>
            </a:r>
            <a:r>
              <a:rPr lang="en-US" sz="2800" dirty="0" smtClean="0"/>
              <a:t>? </a:t>
            </a: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 What </a:t>
            </a:r>
            <a:r>
              <a:rPr lang="en-US" sz="2800" dirty="0"/>
              <a:t>are some Key </a:t>
            </a:r>
            <a:r>
              <a:rPr lang="en-US" sz="2800" dirty="0">
                <a:solidFill>
                  <a:srgbClr val="34FF77"/>
                </a:solidFill>
              </a:rPr>
              <a:t>Takeaways</a:t>
            </a:r>
            <a:r>
              <a:rPr lang="en-US" sz="2800" dirty="0">
                <a:solidFill>
                  <a:srgbClr val="FFFFFF"/>
                </a:solidFill>
              </a:rPr>
              <a:t>?</a:t>
            </a:r>
            <a:r>
              <a:rPr lang="en-US" sz="2800" dirty="0">
                <a:solidFill>
                  <a:srgbClr val="34FF77"/>
                </a:solidFill>
              </a:rPr>
              <a:t> </a:t>
            </a:r>
          </a:p>
          <a:p>
            <a:pPr marL="342900" lvl="1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97</a:t>
            </a:fld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07618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/>
            <a:r>
              <a:rPr lang="en-US" sz="3200" dirty="0" smtClean="0">
                <a:solidFill>
                  <a:srgbClr val="FFFFFF"/>
                </a:solidFill>
              </a:rPr>
              <a:t>1. Who </a:t>
            </a:r>
            <a:r>
              <a:rPr lang="en-US" sz="3200" dirty="0">
                <a:solidFill>
                  <a:srgbClr val="FFFFFF"/>
                </a:solidFill>
              </a:rPr>
              <a:t>is using Apache Flink?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62000"/>
            <a:ext cx="8305800" cy="5943600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sz="2800" dirty="0" smtClean="0"/>
              <a:t>You </a:t>
            </a:r>
            <a:r>
              <a:rPr lang="en-US" sz="2800" dirty="0" smtClean="0">
                <a:solidFill>
                  <a:srgbClr val="34FF77"/>
                </a:solidFill>
              </a:rPr>
              <a:t>might like what you saw </a:t>
            </a:r>
            <a:r>
              <a:rPr lang="en-US" sz="2800" dirty="0" smtClean="0"/>
              <a:t>so far </a:t>
            </a:r>
            <a:r>
              <a:rPr lang="en-US" sz="2800" dirty="0" smtClean="0">
                <a:solidFill>
                  <a:srgbClr val="34FF77"/>
                </a:solidFill>
              </a:rPr>
              <a:t>about Apache </a:t>
            </a:r>
            <a:r>
              <a:rPr lang="en-US" sz="2800" dirty="0" smtClean="0"/>
              <a:t>Flink and still </a:t>
            </a:r>
            <a:r>
              <a:rPr lang="en-US" sz="2800" dirty="0" smtClean="0">
                <a:solidFill>
                  <a:srgbClr val="34FF77"/>
                </a:solidFill>
              </a:rPr>
              <a:t>reluctant to give it a try</a:t>
            </a:r>
            <a:r>
              <a:rPr lang="en-US" sz="2800" dirty="0" smtClean="0"/>
              <a:t>!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You might wonder: </a:t>
            </a:r>
            <a:r>
              <a:rPr lang="en-US" sz="2800" dirty="0"/>
              <a:t>I</a:t>
            </a:r>
            <a:r>
              <a:rPr lang="en-US" sz="2800" dirty="0" smtClean="0"/>
              <a:t>s there </a:t>
            </a:r>
            <a:r>
              <a:rPr lang="en-US" sz="2800" dirty="0" smtClean="0">
                <a:solidFill>
                  <a:srgbClr val="34FF77"/>
                </a:solidFill>
              </a:rPr>
              <a:t>anybody using Flink </a:t>
            </a:r>
            <a:r>
              <a:rPr lang="en-US" sz="2800" dirty="0" smtClean="0"/>
              <a:t>in pre-production or production environment?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I asked this question to our friend ‘Google’ and I came with a short list in the next slide!</a:t>
            </a:r>
          </a:p>
          <a:p>
            <a:pPr>
              <a:buFont typeface="Wingdings" charset="2"/>
              <a:buChar char="Ø"/>
            </a:pPr>
            <a:r>
              <a:rPr lang="en-US" sz="2800" dirty="0"/>
              <a:t>We’ll probably hear more about who is using Flink in production at the </a:t>
            </a:r>
            <a:r>
              <a:rPr lang="en-US" sz="2800" dirty="0" smtClean="0"/>
              <a:t>upcoming </a:t>
            </a:r>
            <a:r>
              <a:rPr lang="en-US" sz="2800" dirty="0" smtClean="0">
                <a:solidFill>
                  <a:srgbClr val="34FF77"/>
                </a:solidFill>
              </a:rPr>
              <a:t>Flink Forward conference </a:t>
            </a:r>
            <a:r>
              <a:rPr lang="en-US" sz="2800" dirty="0" smtClean="0"/>
              <a:t>on </a:t>
            </a:r>
            <a:r>
              <a:rPr lang="en-US" sz="2800" dirty="0">
                <a:solidFill>
                  <a:srgbClr val="34FF77"/>
                </a:solidFill>
              </a:rPr>
              <a:t>October 12-13, 2015 </a:t>
            </a:r>
            <a:r>
              <a:rPr lang="en-US" sz="2800" dirty="0"/>
              <a:t>in Berlin, Germany! </a:t>
            </a:r>
            <a:r>
              <a:rPr lang="en-US" sz="2000" dirty="0">
                <a:hlinkClick r:id="rId3"/>
              </a:rPr>
              <a:t>http://flink-forward.org/</a:t>
            </a:r>
            <a:r>
              <a:rPr lang="en-US" sz="2000" dirty="0"/>
              <a:t>   </a:t>
            </a:r>
          </a:p>
          <a:p>
            <a:pPr>
              <a:buFont typeface="Wingdings" charset="2"/>
              <a:buChar char="Ø"/>
            </a:pPr>
            <a:endParaRPr lang="en-US" sz="2400" dirty="0"/>
          </a:p>
          <a:p>
            <a:r>
              <a:rPr lang="en-US" sz="2400" dirty="0" smtClean="0"/>
              <a:t> </a:t>
            </a:r>
            <a:endParaRPr lang="en-US" sz="2400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3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98</a:t>
            </a:fld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194818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/>
            <a:r>
              <a:rPr lang="en-US" sz="3200" dirty="0" smtClean="0">
                <a:solidFill>
                  <a:srgbClr val="FFFFFF"/>
                </a:solidFill>
              </a:rPr>
              <a:t>1. Who </a:t>
            </a:r>
            <a:r>
              <a:rPr lang="en-US" sz="3200" dirty="0">
                <a:solidFill>
                  <a:srgbClr val="FFFFFF"/>
                </a:solidFill>
              </a:rPr>
              <a:t>is using Apache Flink?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85800"/>
            <a:ext cx="8305800" cy="59436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bouygues.jpg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066800"/>
            <a:ext cx="2743200" cy="1524000"/>
          </a:xfrm>
          <a:prstGeom prst="rect">
            <a:avLst/>
          </a:prstGeom>
        </p:spPr>
      </p:pic>
      <p:pic>
        <p:nvPicPr>
          <p:cNvPr id="5" name="Picture 4" descr="spotify.jpg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066800"/>
            <a:ext cx="2578100" cy="1524000"/>
          </a:xfrm>
          <a:prstGeom prst="rect">
            <a:avLst/>
          </a:prstGeom>
        </p:spPr>
      </p:pic>
      <p:pic>
        <p:nvPicPr>
          <p:cNvPr id="7" name="Picture 6" descr="amadeus.gif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819400"/>
            <a:ext cx="2667000" cy="1600200"/>
          </a:xfrm>
          <a:prstGeom prst="rect">
            <a:avLst/>
          </a:prstGeom>
        </p:spPr>
      </p:pic>
      <p:pic>
        <p:nvPicPr>
          <p:cNvPr id="8" name="Picture 7" descr="researchgat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819400"/>
            <a:ext cx="2743200" cy="1600200"/>
          </a:xfrm>
          <a:prstGeom prst="rect">
            <a:avLst/>
          </a:prstGeom>
        </p:spPr>
      </p:pic>
      <p:pic>
        <p:nvPicPr>
          <p:cNvPr id="9" name="Picture 8" descr="zalando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066800"/>
            <a:ext cx="2057400" cy="1524000"/>
          </a:xfrm>
          <a:prstGeom prst="rect">
            <a:avLst/>
          </a:prstGeom>
        </p:spPr>
      </p:pic>
      <p:pic>
        <p:nvPicPr>
          <p:cNvPr id="11" name="Picture 10" descr="huawei.jp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819400"/>
            <a:ext cx="2057400" cy="1600200"/>
          </a:xfrm>
          <a:prstGeom prst="rect">
            <a:avLst/>
          </a:prstGeom>
        </p:spPr>
      </p:pic>
      <p:sp>
        <p:nvSpPr>
          <p:cNvPr id="13" name="Slide Number Placeholder 4"/>
          <p:cNvSpPr txBox="1">
            <a:spLocks/>
          </p:cNvSpPr>
          <p:nvPr/>
        </p:nvSpPr>
        <p:spPr>
          <a:xfrm>
            <a:off x="6883598" y="6355663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 b="1" smtClean="0"/>
              <a:pPr/>
              <a:t>99</a:t>
            </a:fld>
            <a:endParaRPr lang="de-DE" b="1" dirty="0"/>
          </a:p>
        </p:txBody>
      </p:sp>
      <p:pic>
        <p:nvPicPr>
          <p:cNvPr id="10" name="Picture 9" descr="F-secure_logo_black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876800"/>
            <a:ext cx="2590800" cy="1498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72200" y="4800600"/>
            <a:ext cx="2819400" cy="144780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20" name="Picture 19" descr="logo-BigDataEurope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4572000"/>
            <a:ext cx="2387600" cy="21463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031539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1_presentation_blue">
  <a:themeElements>
    <a:clrScheme name="Custom 2">
      <a:dk1>
        <a:srgbClr val="999999"/>
      </a:dk1>
      <a:lt1>
        <a:srgbClr val="FFFFFF"/>
      </a:lt1>
      <a:dk2>
        <a:srgbClr val="003A6F"/>
      </a:dk2>
      <a:lt2>
        <a:srgbClr val="FFFFFF"/>
      </a:lt2>
      <a:accent1>
        <a:srgbClr val="003A6F"/>
      </a:accent1>
      <a:accent2>
        <a:srgbClr val="FFE512"/>
      </a:accent2>
      <a:accent3>
        <a:srgbClr val="A12830"/>
      </a:accent3>
      <a:accent4>
        <a:srgbClr val="00AB39"/>
      </a:accent4>
      <a:accent5>
        <a:srgbClr val="C41E99"/>
      </a:accent5>
      <a:accent6>
        <a:srgbClr val="FF5C00"/>
      </a:accent6>
      <a:hlink>
        <a:srgbClr val="FFE512"/>
      </a:hlink>
      <a:folHlink>
        <a:srgbClr val="00AB39"/>
      </a:folHlink>
    </a:clrScheme>
    <a:fontScheme name="c1_presentation_blu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003A6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003A6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c1_presentation_blu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1_presentation_blu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1_presentation_blu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1_presentation_blu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1_presentation_blu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1_presentation_blu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1_presentation_blu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1_presentation_blu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60AD"/>
        </a:accent1>
        <a:accent2>
          <a:srgbClr val="F7BC00"/>
        </a:accent2>
        <a:accent3>
          <a:srgbClr val="FFFFFF"/>
        </a:accent3>
        <a:accent4>
          <a:srgbClr val="000000"/>
        </a:accent4>
        <a:accent5>
          <a:srgbClr val="AAB6D3"/>
        </a:accent5>
        <a:accent6>
          <a:srgbClr val="E0AA00"/>
        </a:accent6>
        <a:hlink>
          <a:srgbClr val="EA6715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1_presentation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60AD"/>
        </a:accent1>
        <a:accent2>
          <a:srgbClr val="F7BC00"/>
        </a:accent2>
        <a:accent3>
          <a:srgbClr val="FFFFFF"/>
        </a:accent3>
        <a:accent4>
          <a:srgbClr val="000000"/>
        </a:accent4>
        <a:accent5>
          <a:srgbClr val="AAB6D3"/>
        </a:accent5>
        <a:accent6>
          <a:srgbClr val="E0AA00"/>
        </a:accent6>
        <a:hlink>
          <a:srgbClr val="913B86"/>
        </a:hlink>
        <a:folHlink>
          <a:srgbClr val="EA671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1_presentation_blue 10">
        <a:dk1>
          <a:srgbClr val="000000"/>
        </a:dk1>
        <a:lt1>
          <a:srgbClr val="FFFFFF"/>
        </a:lt1>
        <a:dk2>
          <a:srgbClr val="006B7F"/>
        </a:dk2>
        <a:lt2>
          <a:srgbClr val="808080"/>
        </a:lt2>
        <a:accent1>
          <a:srgbClr val="0060AD"/>
        </a:accent1>
        <a:accent2>
          <a:srgbClr val="F7BC00"/>
        </a:accent2>
        <a:accent3>
          <a:srgbClr val="FFFFFF"/>
        </a:accent3>
        <a:accent4>
          <a:srgbClr val="000000"/>
        </a:accent4>
        <a:accent5>
          <a:srgbClr val="AAB6D3"/>
        </a:accent5>
        <a:accent6>
          <a:srgbClr val="E0AA00"/>
        </a:accent6>
        <a:hlink>
          <a:srgbClr val="913B86"/>
        </a:hlink>
        <a:folHlink>
          <a:srgbClr val="EA671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1_presentation_blue 11">
        <a:dk1>
          <a:srgbClr val="000000"/>
        </a:dk1>
        <a:lt1>
          <a:srgbClr val="FFFFFF"/>
        </a:lt1>
        <a:dk2>
          <a:srgbClr val="006B7F"/>
        </a:dk2>
        <a:lt2>
          <a:srgbClr val="000000"/>
        </a:lt2>
        <a:accent1>
          <a:srgbClr val="0060AD"/>
        </a:accent1>
        <a:accent2>
          <a:srgbClr val="F7BC00"/>
        </a:accent2>
        <a:accent3>
          <a:srgbClr val="FFFFFF"/>
        </a:accent3>
        <a:accent4>
          <a:srgbClr val="000000"/>
        </a:accent4>
        <a:accent5>
          <a:srgbClr val="AAB6D3"/>
        </a:accent5>
        <a:accent6>
          <a:srgbClr val="E0AA00"/>
        </a:accent6>
        <a:hlink>
          <a:srgbClr val="913B86"/>
        </a:hlink>
        <a:folHlink>
          <a:srgbClr val="EA671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1_presentation_blue 12">
        <a:dk1>
          <a:srgbClr val="000000"/>
        </a:dk1>
        <a:lt1>
          <a:srgbClr val="FFFFFF"/>
        </a:lt1>
        <a:dk2>
          <a:srgbClr val="006B7F"/>
        </a:dk2>
        <a:lt2>
          <a:srgbClr val="F7D417"/>
        </a:lt2>
        <a:accent1>
          <a:srgbClr val="00A3E0"/>
        </a:accent1>
        <a:accent2>
          <a:srgbClr val="EAAF0F"/>
        </a:accent2>
        <a:accent3>
          <a:srgbClr val="FFFFFF"/>
        </a:accent3>
        <a:accent4>
          <a:srgbClr val="000000"/>
        </a:accent4>
        <a:accent5>
          <a:srgbClr val="AACEED"/>
        </a:accent5>
        <a:accent6>
          <a:srgbClr val="D49E0C"/>
        </a:accent6>
        <a:hlink>
          <a:srgbClr val="E5481E"/>
        </a:hlink>
        <a:folHlink>
          <a:srgbClr val="61BF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1_presentation_blue 13">
        <a:dk1>
          <a:srgbClr val="000000"/>
        </a:dk1>
        <a:lt1>
          <a:srgbClr val="FFFFFF"/>
        </a:lt1>
        <a:dk2>
          <a:srgbClr val="006666"/>
        </a:dk2>
        <a:lt2>
          <a:srgbClr val="999999"/>
        </a:lt2>
        <a:accent1>
          <a:srgbClr val="00A3E0"/>
        </a:accent1>
        <a:accent2>
          <a:srgbClr val="EAAF0F"/>
        </a:accent2>
        <a:accent3>
          <a:srgbClr val="FFFFFF"/>
        </a:accent3>
        <a:accent4>
          <a:srgbClr val="000000"/>
        </a:accent4>
        <a:accent5>
          <a:srgbClr val="AACEED"/>
        </a:accent5>
        <a:accent6>
          <a:srgbClr val="D49E0C"/>
        </a:accent6>
        <a:hlink>
          <a:srgbClr val="E5481E"/>
        </a:hlink>
        <a:folHlink>
          <a:srgbClr val="61BF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1_presentation_blue 14">
        <a:dk1>
          <a:srgbClr val="000000"/>
        </a:dk1>
        <a:lt1>
          <a:srgbClr val="FFFFFF"/>
        </a:lt1>
        <a:dk2>
          <a:srgbClr val="006666"/>
        </a:dk2>
        <a:lt2>
          <a:srgbClr val="999999"/>
        </a:lt2>
        <a:accent1>
          <a:srgbClr val="00A3E0"/>
        </a:accent1>
        <a:accent2>
          <a:srgbClr val="EAAF0F"/>
        </a:accent2>
        <a:accent3>
          <a:srgbClr val="FFFFFF"/>
        </a:accent3>
        <a:accent4>
          <a:srgbClr val="000000"/>
        </a:accent4>
        <a:accent5>
          <a:srgbClr val="AACEED"/>
        </a:accent5>
        <a:accent6>
          <a:srgbClr val="D49E0C"/>
        </a:accent6>
        <a:hlink>
          <a:srgbClr val="000000"/>
        </a:hlink>
        <a:folHlink>
          <a:srgbClr val="61BF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1_presentation_blue 15">
        <a:dk1>
          <a:srgbClr val="000000"/>
        </a:dk1>
        <a:lt1>
          <a:srgbClr val="FFFFFF"/>
        </a:lt1>
        <a:dk2>
          <a:srgbClr val="006666"/>
        </a:dk2>
        <a:lt2>
          <a:srgbClr val="999999"/>
        </a:lt2>
        <a:accent1>
          <a:srgbClr val="00A3E0"/>
        </a:accent1>
        <a:accent2>
          <a:srgbClr val="EAAF0F"/>
        </a:accent2>
        <a:accent3>
          <a:srgbClr val="FFFFFF"/>
        </a:accent3>
        <a:accent4>
          <a:srgbClr val="000000"/>
        </a:accent4>
        <a:accent5>
          <a:srgbClr val="AACEED"/>
        </a:accent5>
        <a:accent6>
          <a:srgbClr val="D49E0C"/>
        </a:accent6>
        <a:hlink>
          <a:srgbClr val="969696"/>
        </a:hlink>
        <a:folHlink>
          <a:srgbClr val="61BF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1_presentation_blue 16">
        <a:dk1>
          <a:srgbClr val="000000"/>
        </a:dk1>
        <a:lt1>
          <a:srgbClr val="FFFFFF"/>
        </a:lt1>
        <a:dk2>
          <a:srgbClr val="000000"/>
        </a:dk2>
        <a:lt2>
          <a:srgbClr val="999999"/>
        </a:lt2>
        <a:accent1>
          <a:srgbClr val="003A6F"/>
        </a:accent1>
        <a:accent2>
          <a:srgbClr val="A12830"/>
        </a:accent2>
        <a:accent3>
          <a:srgbClr val="FFFFFF"/>
        </a:accent3>
        <a:accent4>
          <a:srgbClr val="000000"/>
        </a:accent4>
        <a:accent5>
          <a:srgbClr val="AAAEBB"/>
        </a:accent5>
        <a:accent6>
          <a:srgbClr val="91232A"/>
        </a:accent6>
        <a:hlink>
          <a:srgbClr val="FFCE00"/>
        </a:hlink>
        <a:folHlink>
          <a:srgbClr val="00AB3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c1_presentation_blue.potx</Template>
  <TotalTime>44939</TotalTime>
  <Words>8199</Words>
  <Application>Microsoft Macintosh PowerPoint</Application>
  <PresentationFormat>On-screen Show (4:3)</PresentationFormat>
  <Paragraphs>1375</Paragraphs>
  <Slides>118</Slides>
  <Notes>57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118</vt:i4>
      </vt:variant>
    </vt:vector>
  </HeadingPairs>
  <TitlesOfParts>
    <vt:vector size="119" baseType="lpstr">
      <vt:lpstr>c1_presentation_blue</vt:lpstr>
      <vt:lpstr> Why Apache Flink is the 4G of Big Data Analytics Frameworks?  By Slim Baltagi Director of Big Data Engineering at Capital One  With some materials from data-artisans.com   </vt:lpstr>
      <vt:lpstr>Agenda</vt:lpstr>
      <vt:lpstr>I. What is Apache Flink stack and how it fits into the Big Data ecosystem?</vt:lpstr>
      <vt:lpstr>II. Why Flink is the 4G (4th Generation) of Big Data Analytics Frameworks?   </vt:lpstr>
      <vt:lpstr>III. If you like Apache Flink, what can you do next?</vt:lpstr>
      <vt:lpstr>1. What is Big Data?</vt:lpstr>
      <vt:lpstr>What is batch processing? </vt:lpstr>
      <vt:lpstr>What is stream processing? </vt:lpstr>
      <vt:lpstr>2. What is a typical Big Data Analytics Stack: Hadoop, Spark, Flink, …?</vt:lpstr>
      <vt:lpstr>3. What is Apache Flink? </vt:lpstr>
      <vt:lpstr>3. What is Apache Flink? </vt:lpstr>
      <vt:lpstr>What is  Apache Flink stack?</vt:lpstr>
      <vt:lpstr>4. What is Flink Execution Engine?</vt:lpstr>
      <vt:lpstr>The only hybrid (Real-Time Streaming + Batch) open source distributed data processing engine natively supporting many use cases: </vt:lpstr>
      <vt:lpstr>5. Flink APIs </vt:lpstr>
      <vt:lpstr>5.1  DataSet API – Batch processing</vt:lpstr>
      <vt:lpstr>5.2  DataStream API – Real-Time Streaming Analytics </vt:lpstr>
      <vt:lpstr>5.2  DataStream API – Real-Time Streaming Analytics </vt:lpstr>
      <vt:lpstr>5.2  DataStream API – Real-Time Streaming Analytics </vt:lpstr>
      <vt:lpstr>5.2  DataStream API – Roadmap</vt:lpstr>
      <vt:lpstr>5.3  Table API – Relational Queries</vt:lpstr>
      <vt:lpstr>5.3 Table API – Relational Queries</vt:lpstr>
      <vt:lpstr>6. Flink Domain Specific Libraries</vt:lpstr>
      <vt:lpstr>6.1 FlinkML - Machine Learning Library</vt:lpstr>
      <vt:lpstr>6.1 FlinkML</vt:lpstr>
      <vt:lpstr>6.1 FlinkML</vt:lpstr>
      <vt:lpstr>6.2 Gelly – Graph Analytics for Flink </vt:lpstr>
      <vt:lpstr>6.2 Gelly – Graph Analytics for Flink </vt:lpstr>
      <vt:lpstr>6.2 Gelly – Graph Analytics for Flink </vt:lpstr>
      <vt:lpstr>7. What is Flink Architecture?</vt:lpstr>
      <vt:lpstr>7. What is Flink Architecture?</vt:lpstr>
      <vt:lpstr>7.1 Client</vt:lpstr>
      <vt:lpstr>7.2 Job Manager (JM)</vt:lpstr>
      <vt:lpstr>7.2 Job Manager (JM)</vt:lpstr>
      <vt:lpstr>7.3 Task Manager ( TM)</vt:lpstr>
      <vt:lpstr>8. What is Flink Programming Model?</vt:lpstr>
      <vt:lpstr>8.1 DataSet</vt:lpstr>
      <vt:lpstr>8.1 DataSet</vt:lpstr>
      <vt:lpstr>8.2 DataStream</vt:lpstr>
      <vt:lpstr>9. What are Apache Flink tools?</vt:lpstr>
      <vt:lpstr>9.1   Command-Line Interface (CLI)</vt:lpstr>
      <vt:lpstr>9.2   Job Client Web Interface</vt:lpstr>
      <vt:lpstr>9.3   Job Manager Web Interface</vt:lpstr>
      <vt:lpstr>9.3 Job Manager Web Interface</vt:lpstr>
      <vt:lpstr>9.4   Interactive Scala Shell</vt:lpstr>
      <vt:lpstr>9.5   Zeppelin Notebook</vt:lpstr>
      <vt:lpstr>10. How Apache Flink integrates with Hadoop and other open source tools?</vt:lpstr>
      <vt:lpstr>10. How Apache Flink integrates with Hadoop and other open source tools?</vt:lpstr>
      <vt:lpstr>10. How Apache Flink integrates with Hadoop and other open source tools?</vt:lpstr>
      <vt:lpstr>10. How Apache Flink integrates with Hadoop and other open source tools?</vt:lpstr>
      <vt:lpstr>10. How Apache Flink integrates with Hadoop and other open source tools?</vt:lpstr>
      <vt:lpstr>10. How Apache Flink integrates with Hadoop and other open source tools?</vt:lpstr>
      <vt:lpstr>Agenda</vt:lpstr>
      <vt:lpstr>II. Why Flink is the 4G (4th Generation) of Big Data Analytics Frameworks?   </vt:lpstr>
      <vt:lpstr>1. How Big Data Analytics engines evolved? </vt:lpstr>
      <vt:lpstr>2. What are the principles on which Flink is built on? (Might not have been all set upfront but emerged!)</vt:lpstr>
      <vt:lpstr>2. What are the principles on which Flink is built on? </vt:lpstr>
      <vt:lpstr>2. What are the principles on which Flink is built on? </vt:lpstr>
      <vt:lpstr>2. What are the principles on which Flink is built on? </vt:lpstr>
      <vt:lpstr>2. What are the principles on which Flink is built on? </vt:lpstr>
      <vt:lpstr>3. Why Flink is an alternative to Hadoop MapReduce?</vt:lpstr>
      <vt:lpstr>3. Why Flink is an alternative to Hadoop MapReduce?</vt:lpstr>
      <vt:lpstr>3. Why  Flink is an alternative to Hadoop MapReduce?</vt:lpstr>
      <vt:lpstr>4. Why Flink is an alternative to Storm?</vt:lpstr>
      <vt:lpstr>4. Why Flink is an alternative to Storm?</vt:lpstr>
      <vt:lpstr>4. Why Flink is an alternative to Storm?</vt:lpstr>
      <vt:lpstr>5. Why  Flink is an alternative to Spark?</vt:lpstr>
      <vt:lpstr>5. Why Flink is an alternative to Apache Spark?</vt:lpstr>
      <vt:lpstr>5.1. True low latency streaming engine </vt:lpstr>
      <vt:lpstr>5.1. True low latency streaming engine </vt:lpstr>
      <vt:lpstr>5.1. True low latency streaming engine </vt:lpstr>
      <vt:lpstr>5.2. Iteration Operators</vt:lpstr>
      <vt:lpstr>5.2. Iteration Operators</vt:lpstr>
      <vt:lpstr>5.2. Iteration Operators</vt:lpstr>
      <vt:lpstr>5.2. Iteration Operators</vt:lpstr>
      <vt:lpstr>5.2. Iteration Operators</vt:lpstr>
      <vt:lpstr>5.3. Custom Memory Manager </vt:lpstr>
      <vt:lpstr>5.3. Custom Memory Manager</vt:lpstr>
      <vt:lpstr>5.3. Custom Memory Manager</vt:lpstr>
      <vt:lpstr>5.3.  Custom Memory Manager </vt:lpstr>
      <vt:lpstr>5.4.  Built-in Cost-Based Optimizer </vt:lpstr>
      <vt:lpstr>5.4. Built-in Cost-Based Optimizer</vt:lpstr>
      <vt:lpstr>5.4. Built-in Cost-Based Optimizer </vt:lpstr>
      <vt:lpstr>5.5. Little configuration required</vt:lpstr>
      <vt:lpstr>5.6. Little tuning required</vt:lpstr>
      <vt:lpstr>5.7. Flink has better performance</vt:lpstr>
      <vt:lpstr>6. What are the benchmarking results against Flink? </vt:lpstr>
      <vt:lpstr>6.1 Benchmark between Spark 1.2 and Flink 0.8 http://goo.gl/WocQci </vt:lpstr>
      <vt:lpstr>6.1 Benchmark between Spark 1.2 and Flink 0.8 http://goo.gl/WocQci </vt:lpstr>
      <vt:lpstr>6.2 TeraSort on Hadoop MapReduce 2.6, Tez 0.6, Spark 1.4 and Flink 0.9 http://goo.gl/yBS6ZC</vt:lpstr>
      <vt:lpstr>6.3 Hash join on Tez 0.7, Spark 1.4, and Flink 0.9   http://goo.gl/a0d6RR</vt:lpstr>
      <vt:lpstr>6.4. Benchmark between Storm 0.9.3 and Flink 0.9</vt:lpstr>
      <vt:lpstr>6.4. Benchmark between Storm 0.9.3 and Flink 0.9</vt:lpstr>
      <vt:lpstr>6.4. Benchmark between Storm 0.9.3 and Flink 0.9</vt:lpstr>
      <vt:lpstr>6.5 More benchmarks being planned!  </vt:lpstr>
      <vt:lpstr>Agenda</vt:lpstr>
      <vt:lpstr>III. If you like Apache Flink, what can you do next?</vt:lpstr>
      <vt:lpstr>1. Who is using Apache Flink? </vt:lpstr>
      <vt:lpstr>1. Who is using Apache Flink? </vt:lpstr>
      <vt:lpstr>2. How to get started quickly with Apache Flink?  </vt:lpstr>
      <vt:lpstr>2.1   Local (on a single machine) </vt:lpstr>
      <vt:lpstr>2.1   Local (on a single machine) </vt:lpstr>
      <vt:lpstr>2.1   Local (on a single machine) </vt:lpstr>
      <vt:lpstr>2.1   Local (on a single machine) </vt:lpstr>
      <vt:lpstr>2.1   Local (on a single machine) </vt:lpstr>
      <vt:lpstr>2.1   Local (on a single machine) </vt:lpstr>
      <vt:lpstr>2.1 Local (on a single machine) </vt:lpstr>
      <vt:lpstr>2.1   Local (on a single machine) </vt:lpstr>
      <vt:lpstr>2.1   Local (on a single machine) </vt:lpstr>
      <vt:lpstr>2.2   Interactive Scala Shell bin/start-scala-shell.sh --host localhost --port 6123 </vt:lpstr>
      <vt:lpstr>2.2   Interactive Scala Shell</vt:lpstr>
      <vt:lpstr>2.3   Zeppelin Notebook</vt:lpstr>
      <vt:lpstr>3. Where to learn more about Flink?</vt:lpstr>
      <vt:lpstr>3. Where to learn more about Flink? </vt:lpstr>
      <vt:lpstr>4. How to contribute to Apache Flink?</vt:lpstr>
      <vt:lpstr>5. Is there an upcoming Flink conference?  </vt:lpstr>
      <vt:lpstr>6. What are some key takeaways?</vt:lpstr>
      <vt:lpstr>Thanks!</vt:lpstr>
    </vt:vector>
  </TitlesOfParts>
  <Company>Capital One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Polk</dc:creator>
  <cp:lastModifiedBy>SLIM BALTAGI</cp:lastModifiedBy>
  <cp:revision>3334</cp:revision>
  <dcterms:created xsi:type="dcterms:W3CDTF">2011-04-04T20:41:21Z</dcterms:created>
  <dcterms:modified xsi:type="dcterms:W3CDTF">2015-08-17T19:40:43Z</dcterms:modified>
</cp:coreProperties>
</file>