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444" r:id="rId2"/>
    <p:sldId id="740" r:id="rId3"/>
    <p:sldId id="789" r:id="rId4"/>
    <p:sldId id="780" r:id="rId5"/>
    <p:sldId id="782" r:id="rId6"/>
    <p:sldId id="673" r:id="rId7"/>
    <p:sldId id="701" r:id="rId8"/>
    <p:sldId id="702" r:id="rId9"/>
    <p:sldId id="799" r:id="rId10"/>
    <p:sldId id="648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57" r:id="rId19"/>
    <p:sldId id="757" r:id="rId20"/>
    <p:sldId id="754" r:id="rId21"/>
    <p:sldId id="682" r:id="rId22"/>
    <p:sldId id="683" r:id="rId23"/>
    <p:sldId id="684" r:id="rId24"/>
    <p:sldId id="685" r:id="rId25"/>
    <p:sldId id="686" r:id="rId26"/>
    <p:sldId id="783" r:id="rId27"/>
    <p:sldId id="749" r:id="rId28"/>
    <p:sldId id="798" r:id="rId29"/>
    <p:sldId id="750" r:id="rId30"/>
    <p:sldId id="808" r:id="rId31"/>
    <p:sldId id="809" r:id="rId32"/>
    <p:sldId id="810" r:id="rId33"/>
    <p:sldId id="811" r:id="rId34"/>
    <p:sldId id="790" r:id="rId35"/>
    <p:sldId id="781" r:id="rId36"/>
    <p:sldId id="663" r:id="rId37"/>
    <p:sldId id="800" r:id="rId38"/>
    <p:sldId id="801" r:id="rId39"/>
    <p:sldId id="802" r:id="rId40"/>
    <p:sldId id="803" r:id="rId41"/>
    <p:sldId id="804" r:id="rId42"/>
    <p:sldId id="739" r:id="rId43"/>
    <p:sldId id="813" r:id="rId44"/>
    <p:sldId id="666" r:id="rId45"/>
    <p:sldId id="704" r:id="rId46"/>
    <p:sldId id="703" r:id="rId47"/>
    <p:sldId id="760" r:id="rId48"/>
    <p:sldId id="812" r:id="rId49"/>
    <p:sldId id="786" r:id="rId50"/>
    <p:sldId id="778" r:id="rId51"/>
    <p:sldId id="806" r:id="rId52"/>
    <p:sldId id="792" r:id="rId53"/>
    <p:sldId id="793" r:id="rId54"/>
    <p:sldId id="794" r:id="rId55"/>
    <p:sldId id="796" r:id="rId56"/>
    <p:sldId id="695" r:id="rId57"/>
    <p:sldId id="671" r:id="rId58"/>
    <p:sldId id="80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C9ADBE0-89B2-254C-90BD-19D640FAD682}">
          <p14:sldIdLst>
            <p14:sldId id="444"/>
            <p14:sldId id="740"/>
            <p14:sldId id="789"/>
            <p14:sldId id="780"/>
            <p14:sldId id="782"/>
            <p14:sldId id="673"/>
            <p14:sldId id="701"/>
            <p14:sldId id="702"/>
            <p14:sldId id="799"/>
            <p14:sldId id="648"/>
            <p14:sldId id="675"/>
            <p14:sldId id="676"/>
            <p14:sldId id="677"/>
            <p14:sldId id="678"/>
            <p14:sldId id="679"/>
            <p14:sldId id="680"/>
            <p14:sldId id="681"/>
            <p14:sldId id="657"/>
            <p14:sldId id="757"/>
            <p14:sldId id="754"/>
            <p14:sldId id="682"/>
            <p14:sldId id="683"/>
            <p14:sldId id="684"/>
            <p14:sldId id="685"/>
            <p14:sldId id="686"/>
            <p14:sldId id="783"/>
            <p14:sldId id="749"/>
            <p14:sldId id="798"/>
            <p14:sldId id="750"/>
            <p14:sldId id="808"/>
            <p14:sldId id="809"/>
            <p14:sldId id="810"/>
            <p14:sldId id="811"/>
            <p14:sldId id="790"/>
            <p14:sldId id="781"/>
            <p14:sldId id="663"/>
            <p14:sldId id="800"/>
            <p14:sldId id="801"/>
            <p14:sldId id="802"/>
            <p14:sldId id="803"/>
            <p14:sldId id="804"/>
            <p14:sldId id="739"/>
            <p14:sldId id="813"/>
            <p14:sldId id="666"/>
            <p14:sldId id="704"/>
            <p14:sldId id="703"/>
            <p14:sldId id="760"/>
            <p14:sldId id="812"/>
            <p14:sldId id="786"/>
            <p14:sldId id="778"/>
            <p14:sldId id="806"/>
            <p14:sldId id="792"/>
            <p14:sldId id="793"/>
            <p14:sldId id="794"/>
            <p14:sldId id="796"/>
            <p14:sldId id="695"/>
            <p14:sldId id="671"/>
            <p14:sldId id="8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13B"/>
    <a:srgbClr val="85BD24"/>
    <a:srgbClr val="E49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2" autoAdjust="0"/>
    <p:restoredTop sz="91727" autoAdjust="0"/>
  </p:normalViewPr>
  <p:slideViewPr>
    <p:cSldViewPr snapToGrid="0" snapToObjects="1">
      <p:cViewPr varScale="1">
        <p:scale>
          <a:sx n="159" d="100"/>
          <a:sy n="159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Contributors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Sheet1!$A$2:$A$3</c:f>
              <c:strCache>
                <c:ptCount val="2"/>
                <c:pt idx="0">
                  <c:v>Berkeley Contributors</c:v>
                </c:pt>
                <c:pt idx="1">
                  <c:v>Non-Berkeley Contributors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17.0</c:v>
                </c:pt>
                <c:pt idx="1">
                  <c:v>83.0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6805795234041"/>
          <c:y val="0.339091535433071"/>
          <c:w val="0.297609350912312"/>
          <c:h val="0.321816929133858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1E9B-1FEA-0C4D-B106-B36A8F469F3E}" type="datetime1">
              <a:rPr kumimoji="1" lang="en-US" altLang="zh-CN" smtClean="0"/>
              <a:t>9/23/15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CA31-E8EA-7045-B5CF-0D9C1BCC2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55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D3D9CB7-01E6-9F4A-A5F0-4BC7AB9D718A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7CB796-FBF8-4737-8716-4737B690A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2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E0DD34-F670-42E5-8C0C-CD992FB698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55D652-38A4-46E6-B436-164DD64DD6A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BLOW</a:t>
            </a:r>
            <a:r>
              <a:rPr lang="en-US" baseline="0" dirty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2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6A1D9A-D007-40C8-8AC6-6DAF9368103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C76D26-788B-F748-9D02-EE23F8DB6C1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even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This means that people can run Tachyon for Big</a:t>
            </a:r>
            <a:r>
              <a:rPr kumimoji="1" lang="en-US" altLang="zh-CN" baseline="0" dirty="0" smtClean="0"/>
              <a:t> Data, on Cloud, in HPC, and for enterprise.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in mind, the potential for tachyon to work</a:t>
            </a:r>
            <a:r>
              <a:rPr lang="en-US" baseline="0" dirty="0" smtClean="0"/>
              <a:t> in different areas beyond big data, such as cloud, HPC, and enterprise. With that, I would like to welcome any and all collaborations!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7CB796-FBF8-4737-8716-4737B690A5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57CA6-EA26-0648-B094-17E35B10ED4F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7CEA2-D010-42E1-8189-235347EB10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FC70AC-1353-804B-8CBB-27DCA4FEDA82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C44BF-783D-45B1-8FBD-E2D41976B9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AA78C-C288-F940-BAAB-23DA30BCA839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78A1F-6EA5-4C75-A2B9-53F0761EBA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8A4B-95AB-3A4B-9DD1-C5AF269E6999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30543-88CD-C348-B9F8-EDDC9A02E797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0A838-3B9C-4354-A958-D4D2FFB9A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ACAD8-C541-7146-A57C-E71DBDE9E2C4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AEE0E-8073-4B84-9E8C-BC307EEDA1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C4871-E188-2D40-AFAB-4F8D7987A97C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B6CF0-5A91-455A-BA3A-4D56A4BA4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0EC4C-A968-4145-9C19-4C85B6EC0E20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4A516-816F-47E5-9E8C-2ADC112F56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78418B-13D1-D84C-A8D9-2E19972813BB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51A0C-F6A4-4570-9587-4684AD8B3D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FC8AB-092E-0047-8901-ADFC1DF45190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AA5E6-08A1-4A84-A2D3-32D62E576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0BB250-8A4C-8045-948F-8BAF532EEADC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CB5C9-5023-4E96-B4F2-B680D3394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E0A9AC-D248-434F-B69F-59ABE058F409}" type="datetime1">
              <a:rPr lang="en-US" altLang="zh-CN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5B0DCC-9456-4782-A4E7-50B0088770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://www.meetup.com/Tachy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achyon-project.org" TargetMode="External"/><Relationship Id="rId4" Type="http://schemas.openxmlformats.org/officeDocument/2006/relationships/hyperlink" Target="https://github.com/amplab/tachyon" TargetMode="External"/><Relationship Id="rId5" Type="http://schemas.openxmlformats.org/officeDocument/2006/relationships/hyperlink" Target="http://www.meetup.com/Tachyon" TargetMode="External"/><Relationship Id="rId6" Type="http://schemas.openxmlformats.org/officeDocument/2006/relationships/hyperlink" Target="mailto:haoyuan@cs.berkele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41300" y="339766"/>
            <a:ext cx="8754654" cy="5564379"/>
          </a:xfrm>
        </p:spPr>
        <p:txBody>
          <a:bodyPr>
            <a:normAutofit fontScale="90000"/>
          </a:bodyPr>
          <a:lstStyle/>
          <a:p>
            <a:pPr lvl="1"/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A Reliable Memory-Centric </a:t>
            </a:r>
            <a:r>
              <a:rPr lang="en-US" altLang="zh-CN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Distributed </a:t>
            </a:r>
            <a: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  <a:t>Storage System</a:t>
            </a:r>
            <a:br>
              <a:rPr lang="en-US" sz="5000" b="1" dirty="0" smtClean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Garamond" pitchFamily="18" charset="0"/>
                <a:ea typeface="Garamond" pitchFamily="18" charset="0"/>
                <a:cs typeface="Garamond" pitchFamily="18" charset="0"/>
              </a:rPr>
              <a:t>a</a:t>
            </a:r>
            <a: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  <a:t/>
            </a:r>
            <a:br>
              <a:rPr lang="en-US" sz="3600" b="1" dirty="0">
                <a:latin typeface="Garamond" pitchFamily="18" charset="0"/>
                <a:ea typeface="Garamond" pitchFamily="18" charset="0"/>
                <a:cs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>Haoyuan Li</a:t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000" dirty="0" smtClean="0">
                <a:latin typeface="Garamond" pitchFamily="18" charset="0"/>
              </a:rPr>
              <a:t>October 16 @ Strata &amp; </a:t>
            </a:r>
            <a:r>
              <a:rPr lang="en-US" altLang="zh-CN" sz="2000" dirty="0" err="1" smtClean="0">
                <a:latin typeface="Garamond" pitchFamily="18" charset="0"/>
              </a:rPr>
              <a:t>Hadoop</a:t>
            </a:r>
            <a:r>
              <a:rPr lang="en-US" altLang="zh-CN" sz="2000" dirty="0" smtClean="0">
                <a:latin typeface="Garamond" pitchFamily="18" charset="0"/>
              </a:rPr>
              <a:t> World NYC</a:t>
            </a:r>
            <a:br>
              <a:rPr lang="en-US" altLang="zh-CN" sz="2000" dirty="0" smtClean="0">
                <a:latin typeface="Garamond" pitchFamily="18" charset="0"/>
              </a:rPr>
            </a:br>
            <a:r>
              <a:rPr lang="en-US" altLang="zh-CN" sz="3000" dirty="0" smtClean="0">
                <a:latin typeface="Garamond" pitchFamily="18" charset="0"/>
              </a:rPr>
              <a:t/>
            </a:r>
            <a:br>
              <a:rPr lang="en-US" altLang="zh-CN" sz="3000" dirty="0" smtClean="0">
                <a:latin typeface="Garamond" pitchFamily="18" charset="0"/>
              </a:rPr>
            </a:br>
            <a:r>
              <a:rPr lang="en-US" altLang="zh-CN" sz="2200" dirty="0" smtClean="0">
                <a:latin typeface="Garamond"/>
                <a:cs typeface="Garamond"/>
              </a:rPr>
              <a:t>Website: </a:t>
            </a:r>
            <a:r>
              <a:rPr lang="en-US" altLang="zh-CN" sz="2200" dirty="0" smtClean="0">
                <a:latin typeface="Garamond"/>
                <a:cs typeface="Garamond"/>
                <a:hlinkClick r:id="rId3"/>
              </a:rPr>
              <a:t>tachyon-project.org</a:t>
            </a:r>
            <a:r>
              <a:rPr lang="en-US" altLang="zh-CN" sz="2200" dirty="0" smtClean="0">
                <a:latin typeface="Garamond"/>
                <a:cs typeface="Garamond"/>
              </a:rPr>
              <a:t/>
            </a:r>
            <a:br>
              <a:rPr lang="en-US" altLang="zh-CN" sz="2200" dirty="0" smtClean="0">
                <a:latin typeface="Garamond"/>
                <a:cs typeface="Garamond"/>
              </a:rPr>
            </a:br>
            <a:r>
              <a:rPr lang="en-US" altLang="zh-CN" sz="2200" dirty="0" err="1" smtClean="0">
                <a:latin typeface="Garamond"/>
                <a:cs typeface="Garamond"/>
              </a:rPr>
              <a:t>Meetup</a:t>
            </a:r>
            <a:r>
              <a:rPr lang="en-US" altLang="zh-CN" sz="2200" dirty="0" smtClean="0">
                <a:latin typeface="Garamond"/>
                <a:cs typeface="Garamond"/>
              </a:rPr>
              <a:t>: </a:t>
            </a:r>
            <a:r>
              <a:rPr lang="en-US" altLang="zh-CN" sz="2200" dirty="0" smtClean="0">
                <a:latin typeface="Garamond"/>
                <a:cs typeface="Garamond"/>
                <a:hlinkClick r:id="rId4"/>
              </a:rPr>
              <a:t>www.meetup.com/Tachyon</a:t>
            </a:r>
            <a:endParaRPr lang="en-US" sz="2200" b="1" dirty="0">
              <a:latin typeface="Garamond"/>
              <a:ea typeface="Garamond" pitchFamily="18" charset="0"/>
              <a:cs typeface="Garamond"/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307007" y="5536986"/>
            <a:ext cx="3757613" cy="1259517"/>
            <a:chOff x="4630057" y="5322611"/>
            <a:chExt cx="3998106" cy="1341374"/>
          </a:xfrm>
        </p:grpSpPr>
        <p:pic>
          <p:nvPicPr>
            <p:cNvPr id="4" name="Picture 7" descr="amplab_hir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322611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 dirty="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5" y="833691"/>
            <a:ext cx="4261196" cy="8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               -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in-memory data processing framework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>
                <a:solidFill>
                  <a:srgbClr val="008000"/>
                </a:solidFill>
              </a:rPr>
              <a:t>one</a:t>
            </a:r>
            <a:r>
              <a:rPr lang="en-US" dirty="0" smtClean="0"/>
              <a:t> in-memory copy inside JVM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of operations used to derive data</a:t>
            </a:r>
          </a:p>
          <a:p>
            <a:pPr lvl="1"/>
            <a:r>
              <a:rPr lang="en-US" dirty="0" smtClean="0"/>
              <a:t>Upon failure, use lineage to </a:t>
            </a:r>
            <a:r>
              <a:rPr lang="en-US" dirty="0" err="1" smtClean="0"/>
              <a:t>recompute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Screen Shot 2014-01-06 at 1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0" y="35946"/>
            <a:ext cx="2328348" cy="123893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49131" y="4792678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9131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47487" y="5867666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913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33446" y="5316512"/>
            <a:ext cx="886545" cy="5751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635676" y="6155225"/>
            <a:ext cx="5118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4034032" y="5604071"/>
            <a:ext cx="682881" cy="55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34032" y="5080237"/>
            <a:ext cx="670079" cy="517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35676" y="5080237"/>
            <a:ext cx="139835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2" idx="1"/>
          </p:cNvCxnSpPr>
          <p:nvPr/>
        </p:nvCxnSpPr>
        <p:spPr>
          <a:xfrm>
            <a:off x="5603458" y="5604071"/>
            <a:ext cx="829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8448" y="4337370"/>
            <a:ext cx="237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Lineage Tracking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65268" y="4648882"/>
            <a:ext cx="1126153" cy="949194"/>
            <a:chOff x="1665268" y="4648882"/>
            <a:chExt cx="1126153" cy="94919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665268" y="4648882"/>
              <a:ext cx="1126153" cy="949194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13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Issue 1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  <p:sp>
        <p:nvSpPr>
          <p:cNvPr id="9" name="Rectangle 8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 </a:t>
            </a:r>
            <a:r>
              <a:rPr lang="en-US" altLang="zh-CN" sz="2400" dirty="0"/>
              <a:t>HDFS / Amazon S3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Issue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     HDFS / Amazon S3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s</a:t>
            </a:r>
            <a:r>
              <a:rPr lang="en-US" sz="2300" dirty="0" smtClean="0">
                <a:latin typeface="Cambria"/>
                <a:cs typeface="Cambria"/>
              </a:rPr>
              <a:t>torage engine &amp; </a:t>
            </a:r>
          </a:p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  <a:p>
            <a:r>
              <a:rPr lang="en-US" sz="2300" dirty="0" smtClean="0">
                <a:latin typeface="Cambria"/>
                <a:cs typeface="Cambria"/>
              </a:rPr>
              <a:t>(slow writes)</a:t>
            </a:r>
            <a:endParaRPr lang="en-US" sz="2300" dirty="0">
              <a:latin typeface="Cambria"/>
              <a:cs typeface="Cambria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624414" y="4654030"/>
            <a:ext cx="0" cy="275578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81198" y="4630063"/>
            <a:ext cx="0" cy="287563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" name="Title 3"/>
          <p:cNvSpPr txBox="1">
            <a:spLocks/>
          </p:cNvSpPr>
          <p:nvPr/>
        </p:nvSpPr>
        <p:spPr bwMode="auto">
          <a:xfrm>
            <a:off x="457200" y="940149"/>
            <a:ext cx="8208236" cy="20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Data Sharing is the bottleneck in analytics pipeline: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FF0000"/>
                </a:solidFill>
              </a:rPr>
              <a:t>Slow writes to disk</a:t>
            </a:r>
          </a:p>
        </p:txBody>
      </p:sp>
    </p:spTree>
    <p:extLst>
      <p:ext uri="{BB962C8B-B14F-4D97-AF65-F5344CB8AC3E}">
        <p14:creationId xmlns:p14="http://schemas.microsoft.com/office/powerpoint/2010/main" val="33810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				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</a:t>
            </a:r>
            <a:r>
              <a:rPr lang="en-US" sz="2300" dirty="0" smtClean="0">
                <a:latin typeface="Cambria"/>
                <a:cs typeface="Cambria"/>
              </a:rPr>
              <a:t>xecution engine &amp; </a:t>
            </a:r>
            <a:br>
              <a:rPr lang="en-US" sz="2300" dirty="0" smtClean="0">
                <a:latin typeface="Cambria"/>
                <a:cs typeface="Cambria"/>
              </a:rPr>
            </a:br>
            <a:r>
              <a:rPr lang="en-US" sz="2300" dirty="0" smtClean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Cache loss 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108785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250254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62318" y="3035191"/>
            <a:ext cx="5083276" cy="166481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9" name="Title 3"/>
          <p:cNvSpPr txBox="1">
            <a:spLocks/>
          </p:cNvSpPr>
          <p:nvPr/>
        </p:nvSpPr>
        <p:spPr bwMode="auto">
          <a:xfrm>
            <a:off x="457200" y="1017120"/>
            <a:ext cx="8208236" cy="16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4000" i="1" dirty="0">
                <a:solidFill>
                  <a:srgbClr val="FF0000"/>
                </a:solidFill>
              </a:rPr>
              <a:t>Cache </a:t>
            </a:r>
            <a:r>
              <a:rPr lang="en-US" altLang="zh-CN" sz="4000" i="1" dirty="0" smtClean="0">
                <a:solidFill>
                  <a:srgbClr val="FF0000"/>
                </a:solidFill>
              </a:rPr>
              <a:t>loss </a:t>
            </a:r>
            <a:r>
              <a:rPr lang="en-US" altLang="zh-CN" sz="4000" i="1" dirty="0">
                <a:solidFill>
                  <a:srgbClr val="FF0000"/>
                </a:solidFill>
              </a:rPr>
              <a:t>when process crashes.</a:t>
            </a:r>
          </a:p>
        </p:txBody>
      </p:sp>
    </p:spTree>
    <p:extLst>
      <p:ext uri="{BB962C8B-B14F-4D97-AF65-F5344CB8AC3E}">
        <p14:creationId xmlns:p14="http://schemas.microsoft.com/office/powerpoint/2010/main" val="385236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62318" y="4877719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</a:t>
            </a:r>
            <a:r>
              <a:rPr lang="en-US" altLang="zh-CN" sz="2400" dirty="0"/>
              <a:t>HDFS 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68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In-memory Data Duplication &amp;</a:t>
            </a:r>
          </a:p>
          <a:p>
            <a:pPr algn="ctr"/>
            <a:r>
              <a:rPr lang="en-US" sz="4000" i="1" dirty="0">
                <a:solidFill>
                  <a:srgbClr val="FF0000"/>
                </a:solidFill>
              </a:rPr>
              <a:t>Java Garbage </a:t>
            </a:r>
            <a:r>
              <a:rPr lang="en-US" sz="4000" i="1" dirty="0" smtClean="0">
                <a:solidFill>
                  <a:srgbClr val="FF0000"/>
                </a:solidFill>
              </a:rPr>
              <a:t>Collection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    block 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4005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  <a:p>
            <a:pPr algn="ctr"/>
            <a:r>
              <a:rPr lang="en-US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block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4951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1843" y="43118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24005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4929551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315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3113543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(duplication &amp; GC)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/>
          <a:lstStyle/>
          <a:p>
            <a:r>
              <a:rPr lang="en-US" dirty="0" smtClean="0"/>
              <a:t>Tachyon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668"/>
            <a:ext cx="8229600" cy="4525963"/>
          </a:xfrm>
        </p:spPr>
        <p:txBody>
          <a:bodyPr/>
          <a:lstStyle/>
          <a:p>
            <a:endParaRPr lang="en-US" sz="3500" b="1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500" b="1" i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500" b="1" i="1" dirty="0" smtClean="0">
                <a:solidFill>
                  <a:srgbClr val="000000"/>
                </a:solidFill>
              </a:rPr>
              <a:t>Reliable</a:t>
            </a:r>
            <a:r>
              <a:rPr lang="en-US" dirty="0" smtClean="0">
                <a:solidFill>
                  <a:srgbClr val="000000"/>
                </a:solidFill>
              </a:rPr>
              <a:t> data sharing </a:t>
            </a:r>
            <a:r>
              <a:rPr lang="en-US" dirty="0">
                <a:solidFill>
                  <a:srgbClr val="000000"/>
                </a:solidFill>
              </a:rPr>
              <a:t>at </a:t>
            </a:r>
            <a:r>
              <a:rPr lang="en-US" sz="3500" b="1" i="1" dirty="0">
                <a:solidFill>
                  <a:srgbClr val="FF0000"/>
                </a:solidFill>
              </a:rPr>
              <a:t>memory-speed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b="1" i="1" dirty="0" smtClean="0">
                <a:solidFill>
                  <a:srgbClr val="000000"/>
                </a:solidFill>
              </a:rPr>
              <a:t>within and across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cluster frameworks/</a:t>
            </a:r>
            <a:r>
              <a:rPr lang="en-US" dirty="0" smtClean="0">
                <a:solidFill>
                  <a:srgbClr val="000000"/>
                </a:solidFill>
              </a:rPr>
              <a:t>jobs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86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Basic idea</a:t>
            </a:r>
          </a:p>
          <a:p>
            <a:r>
              <a:rPr lang="en-US" altLang="zh-CN" dirty="0" smtClean="0"/>
              <a:t>Feature 1: </a:t>
            </a:r>
            <a:r>
              <a:rPr lang="en-US" altLang="zh-CN" dirty="0" smtClean="0">
                <a:solidFill>
                  <a:srgbClr val="FF0000"/>
                </a:solidFill>
              </a:rPr>
              <a:t>memory-centric</a:t>
            </a:r>
            <a:r>
              <a:rPr lang="en-US" altLang="zh-CN" dirty="0" smtClean="0"/>
              <a:t> storage architecture</a:t>
            </a:r>
          </a:p>
          <a:p>
            <a:r>
              <a:rPr lang="en-US" dirty="0" smtClean="0"/>
              <a:t>Feature 2: push </a:t>
            </a:r>
            <a:r>
              <a:rPr lang="en-US" dirty="0" smtClean="0">
                <a:solidFill>
                  <a:srgbClr val="FF0000"/>
                </a:solidFill>
              </a:rPr>
              <a:t>lineage</a:t>
            </a:r>
            <a:r>
              <a:rPr lang="en-US" dirty="0" smtClean="0"/>
              <a:t> down to storage layer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Facts</a:t>
            </a:r>
            <a:endParaRPr lang="en-US" dirty="0" smtClean="0"/>
          </a:p>
          <a:p>
            <a:r>
              <a:rPr lang="en-US" dirty="0" smtClean="0"/>
              <a:t>One data copy in</a:t>
            </a:r>
            <a:r>
              <a:rPr lang="en-US" dirty="0"/>
              <a:t> </a:t>
            </a:r>
            <a:r>
              <a:rPr lang="en-US" dirty="0" smtClean="0"/>
              <a:t>memory</a:t>
            </a:r>
          </a:p>
          <a:p>
            <a:r>
              <a:rPr lang="en-US" dirty="0" err="1" smtClean="0"/>
              <a:t>Recomputation</a:t>
            </a:r>
            <a:r>
              <a:rPr lang="en-US" dirty="0" smtClean="0"/>
              <a:t> for fault-tolerance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Helvetica Neue Light"/>
                <a:cs typeface="Helvetica Neue Light"/>
              </a:rPr>
              <a:t>Stack</a:t>
            </a:r>
            <a:endParaRPr lang="en-US" b="1" dirty="0">
              <a:latin typeface="Helvetica Neue Light"/>
              <a:cs typeface="Helvetica Neue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4634" y="2140471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"/>
                <a:cs typeface="Cambria"/>
              </a:rPr>
              <a:t>Computation Frameworks</a:t>
            </a:r>
            <a:br>
              <a:rPr lang="en-US" sz="3000" dirty="0" smtClean="0">
                <a:latin typeface="Cambria"/>
                <a:cs typeface="Cambria"/>
              </a:rPr>
            </a:br>
            <a:r>
              <a:rPr lang="en-US" sz="3000" dirty="0" smtClean="0">
                <a:latin typeface="Cambria"/>
                <a:cs typeface="Cambria"/>
              </a:rPr>
              <a:t>(Spark, </a:t>
            </a:r>
            <a:r>
              <a:rPr lang="en-US" sz="3000" dirty="0" err="1" smtClean="0">
                <a:latin typeface="Cambria"/>
                <a:cs typeface="Cambria"/>
              </a:rPr>
              <a:t>MapReduce</a:t>
            </a:r>
            <a:r>
              <a:rPr lang="en-US" sz="3000" dirty="0" smtClean="0">
                <a:latin typeface="Cambria"/>
                <a:cs typeface="Cambria"/>
              </a:rPr>
              <a:t>, Impala, H2O, …)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4634" y="5080000"/>
            <a:ext cx="6615547" cy="1160461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000" dirty="0" smtClean="0">
                <a:latin typeface="Cambria"/>
                <a:cs typeface="Cambria"/>
              </a:rPr>
              <a:t>Existing Storage Systems</a:t>
            </a:r>
            <a:br>
              <a:rPr lang="en-US" sz="3000" dirty="0" smtClean="0">
                <a:latin typeface="Cambria"/>
                <a:cs typeface="Cambria"/>
              </a:rPr>
            </a:br>
            <a:r>
              <a:rPr lang="en-US" sz="3000" dirty="0" smtClean="0">
                <a:latin typeface="Cambria"/>
                <a:cs typeface="Cambria"/>
              </a:rPr>
              <a:t>(HDFS, S3, </a:t>
            </a:r>
            <a:r>
              <a:rPr lang="en-US" sz="3000" dirty="0" err="1" smtClean="0">
                <a:latin typeface="Cambria"/>
                <a:cs typeface="Cambria"/>
              </a:rPr>
              <a:t>GlusterFS</a:t>
            </a:r>
            <a:r>
              <a:rPr lang="en-US" sz="3000" dirty="0" smtClean="0">
                <a:latin typeface="Cambria"/>
                <a:cs typeface="Cambria"/>
              </a:rPr>
              <a:t>, …)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4634" y="3596482"/>
            <a:ext cx="6615547" cy="1175997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0" dirty="0" smtClean="0">
                <a:latin typeface="Cambria"/>
                <a:cs typeface="Cambria"/>
              </a:rPr>
              <a:t>Tachyon</a:t>
            </a:r>
          </a:p>
        </p:txBody>
      </p:sp>
    </p:spTree>
    <p:extLst>
      <p:ext uri="{BB962C8B-B14F-4D97-AF65-F5344CB8AC3E}">
        <p14:creationId xmlns:p14="http://schemas.microsoft.com/office/powerpoint/2010/main" val="29318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3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Memory-Centric Storage Architecture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Content Placeholder 6" descr="Screen Shot 2014-06-29 at 0.48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12" b="-18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00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1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6"/>
            <a:ext cx="8208236" cy="1528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Memory-speed data sharing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among jobs in different frameworks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2849848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(fast writes)</a:t>
            </a:r>
            <a:endParaRPr lang="en-US" sz="2300" dirty="0">
              <a:latin typeface="Cambria"/>
              <a:cs typeface="Cambri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44" name="Rectangle 43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           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Hadoop</a:t>
            </a:r>
            <a:r>
              <a:rPr lang="en-US" sz="2400" b="1" dirty="0" smtClean="0"/>
              <a:t> MR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YARN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sz="2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Left Brace 53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56" name="Rectangle 55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62" name="Rectangle 61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>
            <a:off x="4624414" y="3759029"/>
            <a:ext cx="0" cy="855495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981198" y="375902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2318" y="3035191"/>
            <a:ext cx="5083276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Task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7113" y="392619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              </a:t>
              </a:r>
              <a:r>
                <a:rPr lang="en-US" altLang="zh-CN" sz="2400" dirty="0"/>
                <a:t>HDFS / Amazon S3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5124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6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982E-6 1.6906E-6 L -1.80982E-6 0.1482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62318" y="3867596"/>
            <a:ext cx="5083276" cy="83240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Spark memory</a:t>
            </a:r>
          </a:p>
          <a:p>
            <a:pPr algn="ctr"/>
            <a:r>
              <a:rPr lang="en-US" dirty="0" smtClean="0">
                <a:latin typeface="Cambria"/>
                <a:cs typeface="Cambria"/>
              </a:rPr>
              <a:t>block manager</a:t>
            </a:r>
            <a:endParaRPr lang="en-US" dirty="0">
              <a:latin typeface="Cambria"/>
              <a:cs typeface="Cambr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8324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2 revisited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29" name="Rectangle 28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34" name="Left Brace 33"/>
          <p:cNvSpPr/>
          <p:nvPr/>
        </p:nvSpPr>
        <p:spPr>
          <a:xfrm>
            <a:off x="2941631" y="3035191"/>
            <a:ext cx="233258" cy="1664810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"/>
              <a:cs typeface="Cambr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3251641"/>
            <a:ext cx="301938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62318" y="4877719"/>
            <a:ext cx="5083276" cy="832405"/>
            <a:chOff x="3262318" y="4877719"/>
            <a:chExt cx="5083276" cy="832405"/>
          </a:xfrm>
        </p:grpSpPr>
        <p:sp>
          <p:nvSpPr>
            <p:cNvPr id="17" name="Rectangle 1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	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62318" y="3036117"/>
            <a:ext cx="5083276" cy="1663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/>
                <a:cs typeface="Cambria"/>
              </a:rPr>
              <a:t>crash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62318" y="5893748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HDFS </a:t>
            </a:r>
            <a:r>
              <a:rPr lang="en-US" altLang="zh-CN" sz="2400" dirty="0"/>
              <a:t>/ Amazon S3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8676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1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15568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3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25431" y="5947455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/>
                <a:cs typeface="Cambria"/>
              </a:rPr>
              <a:t>b</a:t>
            </a:r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lock 2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22323" y="633309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/>
                <a:cs typeface="Cambria"/>
              </a:rPr>
              <a:t>block 4</a:t>
            </a:r>
            <a:endParaRPr lang="en-US" sz="1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 bwMode="auto">
          <a:xfrm>
            <a:off x="457200" y="1143000"/>
            <a:ext cx="8208236" cy="165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Keep in-memory data safe,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even when a job crashes.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Issue </a:t>
            </a:r>
            <a:r>
              <a:rPr lang="en-US" dirty="0" smtClean="0"/>
              <a:t>3 revisited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57200" y="1016827"/>
            <a:ext cx="8208236" cy="161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288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B00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7030A0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000" i="1" dirty="0" smtClean="0">
                <a:solidFill>
                  <a:srgbClr val="FF0000"/>
                </a:solidFill>
              </a:rPr>
              <a:t>No in-memory data duplication,</a:t>
            </a:r>
            <a:br>
              <a:rPr lang="en-US" sz="4000" i="1" dirty="0" smtClean="0">
                <a:solidFill>
                  <a:srgbClr val="FF0000"/>
                </a:solidFill>
              </a:rPr>
            </a:br>
            <a:r>
              <a:rPr lang="en-US" sz="4000" i="1" dirty="0" smtClean="0">
                <a:solidFill>
                  <a:srgbClr val="FF0000"/>
                </a:solidFill>
              </a:rPr>
              <a:t>much less GC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2318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262318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880156" y="3035191"/>
            <a:ext cx="2465438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Task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5880156" y="3867596"/>
            <a:ext cx="2465438" cy="475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Spark </a:t>
            </a:r>
            <a:r>
              <a:rPr lang="en-US" sz="2400" dirty="0" err="1" smtClean="0"/>
              <a:t>mem</a:t>
            </a:r>
            <a:endParaRPr lang="en-US" sz="2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262318" y="5558107"/>
            <a:ext cx="5083276" cy="83240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               </a:t>
            </a:r>
            <a:r>
              <a:rPr lang="en-US" altLang="zh-CN" sz="2400" dirty="0"/>
              <a:t>HDFS / Amazon S3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24005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0897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0760" y="5609939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7652" y="5995583"/>
            <a:ext cx="809826" cy="337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lock 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2941631" y="3035191"/>
            <a:ext cx="233258" cy="1308208"/>
          </a:xfrm>
          <a:prstGeom prst="leftBrace">
            <a:avLst>
              <a:gd name="adj1" fmla="val 2399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5256" y="2862059"/>
            <a:ext cx="3019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Cambria"/>
                <a:cs typeface="Cambria"/>
              </a:rPr>
              <a:t>execution engine &amp; </a:t>
            </a:r>
            <a:br>
              <a:rPr lang="en-US" sz="2300" dirty="0">
                <a:latin typeface="Cambria"/>
                <a:cs typeface="Cambria"/>
              </a:rPr>
            </a:br>
            <a:r>
              <a:rPr lang="en-US" sz="2300" dirty="0">
                <a:latin typeface="Cambria"/>
                <a:cs typeface="Cambria"/>
              </a:rPr>
              <a:t>storage engine</a:t>
            </a:r>
          </a:p>
          <a:p>
            <a:r>
              <a:rPr lang="en-US" sz="2300" dirty="0" smtClean="0">
                <a:latin typeface="Cambria"/>
                <a:cs typeface="Cambria"/>
              </a:rPr>
              <a:t>same process</a:t>
            </a:r>
            <a:endParaRPr lang="en-US" sz="2300" dirty="0">
              <a:latin typeface="Cambria"/>
              <a:cs typeface="Cambria"/>
            </a:endParaRPr>
          </a:p>
          <a:p>
            <a:r>
              <a:rPr lang="en-US" sz="2300" dirty="0" smtClean="0">
                <a:latin typeface="Cambria"/>
                <a:cs typeface="Cambria"/>
              </a:rPr>
              <a:t>(no duplication &amp; </a:t>
            </a:r>
            <a:r>
              <a:rPr lang="en-US" altLang="zh-CN" sz="2300" dirty="0" smtClean="0">
                <a:latin typeface="Cambria"/>
                <a:cs typeface="Cambria"/>
              </a:rPr>
              <a:t>GC</a:t>
            </a:r>
            <a:r>
              <a:rPr lang="en-US" sz="2300" dirty="0" smtClean="0">
                <a:latin typeface="Cambria"/>
                <a:cs typeface="Cambria"/>
              </a:rPr>
              <a:t>)</a:t>
            </a:r>
            <a:endParaRPr lang="en-US" sz="2300" dirty="0">
              <a:latin typeface="Cambria"/>
              <a:cs typeface="Cambria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1" name="Rectangle 30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HDFS</a:t>
              </a:r>
            </a:p>
            <a:p>
              <a:pPr algn="ctr"/>
              <a:r>
                <a:rPr lang="en-US" sz="2400" dirty="0" smtClean="0">
                  <a:latin typeface="Cambria"/>
                  <a:cs typeface="Cambria"/>
                </a:rPr>
                <a:t>disk</a:t>
              </a:r>
              <a:endParaRPr lang="en-US" dirty="0">
                <a:latin typeface="Cambria"/>
                <a:cs typeface="Cambri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30760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2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2318" y="4542147"/>
            <a:ext cx="5083276" cy="832405"/>
            <a:chOff x="3262318" y="4877719"/>
            <a:chExt cx="5083276" cy="832405"/>
          </a:xfrm>
        </p:grpSpPr>
        <p:sp>
          <p:nvSpPr>
            <p:cNvPr id="37" name="Rectangle 36"/>
            <p:cNvSpPr/>
            <p:nvPr/>
          </p:nvSpPr>
          <p:spPr>
            <a:xfrm>
              <a:off x="3262318" y="4877719"/>
              <a:ext cx="5083276" cy="832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  <a:t>Tachyon</a:t>
              </a:r>
              <a:br>
                <a:rPr lang="en-US" sz="2400" dirty="0" smtClean="0">
                  <a:solidFill>
                    <a:schemeClr val="tx1"/>
                  </a:solidFill>
                  <a:latin typeface="Cambria"/>
                  <a:cs typeface="Cambria"/>
                </a:rPr>
              </a:br>
              <a:r>
                <a:rPr lang="en-US" dirty="0" smtClean="0">
                  <a:solidFill>
                    <a:schemeClr val="tx1"/>
                  </a:solidFill>
                  <a:latin typeface="Cambria"/>
                  <a:cs typeface="Cambria"/>
                </a:rPr>
                <a:t>in-memory</a:t>
              </a:r>
              <a:endParaRPr lang="en-US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24005" y="4929551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mbria"/>
                  <a:cs typeface="Cambria"/>
                </a:rPr>
                <a:t>b</a:t>
              </a:r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lock 1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20897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3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27652" y="5315195"/>
              <a:ext cx="809826" cy="337901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mbria"/>
                  <a:cs typeface="Cambria"/>
                </a:rPr>
                <a:t>block 4</a:t>
              </a:r>
              <a:endParaRPr lang="en-US" sz="16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6981198" y="3864789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443836" y="3867596"/>
            <a:ext cx="0" cy="80369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sm" len="sm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8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Lineage in Storage (</a:t>
            </a:r>
            <a:r>
              <a:rPr kumimoji="1" lang="en-US" altLang="zh-CN" i="1" dirty="0" smtClean="0"/>
              <a:t>alpha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5" name="Content Placeholder 4" descr="Screen Shot 2014-06-29 at 0.50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563" b="-5256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r>
              <a:rPr lang="en-US" dirty="0"/>
              <a:t>with in Memory HDFS </a:t>
            </a:r>
          </a:p>
        </p:txBody>
      </p:sp>
      <p:pic>
        <p:nvPicPr>
          <p:cNvPr id="3" name="Picture 2" descr="Screen Shot 2014-06-30 at 11.10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19" y="1244902"/>
            <a:ext cx="7056311" cy="53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Workflow Improvement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6" y="4465484"/>
            <a:ext cx="8734323" cy="18908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Performance comparison for realistic workflow. The workflow ran 4x faster on Tachyon than on </a:t>
            </a:r>
            <a:r>
              <a:rPr kumimoji="1" lang="en-US" altLang="zh-CN" dirty="0" err="1" smtClean="0"/>
              <a:t>MemHDFS</a:t>
            </a:r>
            <a:r>
              <a:rPr kumimoji="1" lang="en-US" altLang="zh-CN" dirty="0" smtClean="0"/>
              <a:t>. In case of node failure, applications in Tachyon still finishes 3.8x faster.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/>
          <a:srcRect l="-418" r="-259"/>
          <a:stretch/>
        </p:blipFill>
        <p:spPr>
          <a:xfrm>
            <a:off x="367671" y="1871503"/>
            <a:ext cx="8413024" cy="24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8753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Improve Spark’s Performance</a:t>
            </a:r>
            <a:endParaRPr lang="en-US" dirty="0"/>
          </a:p>
        </p:txBody>
      </p:sp>
      <p:pic>
        <p:nvPicPr>
          <p:cNvPr id="3" name="Picture 2" descr="Screen Shot 2014-01-06 at 2.55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513"/>
            <a:ext cx="9144000" cy="766833"/>
          </a:xfrm>
          <a:prstGeom prst="rect">
            <a:avLst/>
          </a:prstGeom>
        </p:spPr>
      </p:pic>
      <p:pic>
        <p:nvPicPr>
          <p:cNvPr id="4" name="Picture 3" descr="Screen Shot 2014-01-06 at 2.55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63" y="1989346"/>
            <a:ext cx="5673490" cy="4834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59" y="3524183"/>
            <a:ext cx="1803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Grep</a:t>
            </a:r>
            <a:endParaRPr lang="en-US" sz="3000" b="1" dirty="0" smtClean="0"/>
          </a:p>
          <a:p>
            <a:r>
              <a:rPr lang="en-US" sz="3000" b="1" dirty="0" smtClean="0"/>
              <a:t>Program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543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265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Overview</a:t>
            </a:r>
            <a:endParaRPr kumimoji="1" lang="en-US" altLang="zh-CN" b="1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17" y="256518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 easy / hard to use Tachyon?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Spark/</a:t>
            </a:r>
            <a:r>
              <a:rPr lang="en-US" sz="3500" dirty="0" err="1" smtClean="0"/>
              <a:t>MapReduce</a:t>
            </a:r>
            <a:r>
              <a:rPr lang="en-US" sz="3500" dirty="0" smtClean="0"/>
              <a:t>/</a:t>
            </a:r>
            <a:r>
              <a:rPr lang="en-US" altLang="zh-CN" sz="3500" dirty="0"/>
              <a:t>Shark</a:t>
            </a:r>
            <a:r>
              <a:rPr lang="en-US" sz="3500" dirty="0" smtClean="0"/>
              <a:t> without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(“</a:t>
            </a:r>
            <a:r>
              <a:rPr lang="en-US" dirty="0" err="1"/>
              <a:t>hdfs</a:t>
            </a:r>
            <a:r>
              <a:rPr lang="en-US" dirty="0"/>
              <a:t>://</a:t>
            </a:r>
            <a:r>
              <a:rPr lang="en-US" dirty="0" err="1"/>
              <a:t>ip:port</a:t>
            </a:r>
            <a:r>
              <a:rPr lang="en-US" dirty="0"/>
              <a:t>/path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hdfs://localhost:19998/input hdfs://localhost:19998/output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orders_cached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Spark</a:t>
            </a:r>
            <a:r>
              <a:rPr lang="en-US" sz="3500" dirty="0" smtClean="0"/>
              <a:t>/</a:t>
            </a:r>
            <a:r>
              <a:rPr lang="en-US" altLang="zh-CN" sz="3500" dirty="0" err="1" smtClean="0"/>
              <a:t>MapReduce</a:t>
            </a:r>
            <a:r>
              <a:rPr lang="en-US" altLang="zh-CN" sz="3500" dirty="0" smtClean="0"/>
              <a:t>/</a:t>
            </a:r>
            <a:r>
              <a:rPr lang="en-US" sz="3500" dirty="0" smtClean="0"/>
              <a:t>Shark with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Spark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file = </a:t>
            </a:r>
            <a:r>
              <a:rPr lang="en-US" dirty="0" err="1"/>
              <a:t>sc.textFile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 err="1"/>
              <a:t>ip:port</a:t>
            </a:r>
            <a:r>
              <a:rPr lang="en-US" dirty="0"/>
              <a:t>/path”)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/>
              <a:t>MapReduce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hadoop-examples-1.0.4.jar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</a:t>
            </a:r>
            <a:r>
              <a:rPr lang="en-US" dirty="0"/>
              <a:t>localhost:19998/input </a:t>
            </a:r>
            <a:r>
              <a:rPr lang="en-US" dirty="0" smtClean="0">
                <a:solidFill>
                  <a:srgbClr val="FF0000"/>
                </a:solidFill>
              </a:rPr>
              <a:t>tachyon</a:t>
            </a:r>
            <a:r>
              <a:rPr lang="en-US" dirty="0" smtClean="0"/>
              <a:t>://localhost:19998/output</a:t>
            </a:r>
          </a:p>
          <a:p>
            <a:r>
              <a:rPr lang="en-US" altLang="zh-CN" dirty="0"/>
              <a:t>Shark</a:t>
            </a:r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orders_</a:t>
            </a:r>
            <a:r>
              <a:rPr lang="en-US" altLang="zh-CN" dirty="0" err="1">
                <a:solidFill>
                  <a:srgbClr val="FF0000"/>
                </a:solidFill>
              </a:rPr>
              <a:t>tachyon</a:t>
            </a:r>
            <a:r>
              <a:rPr lang="en-US" altLang="zh-CN" dirty="0"/>
              <a:t> AS SELECT * FROM orders</a:t>
            </a:r>
            <a:r>
              <a:rPr lang="en-US" altLang="zh-CN" dirty="0" smtClean="0"/>
              <a:t>;</a:t>
            </a:r>
            <a:endParaRPr lang="en-US" altLang="zh-CN" dirty="0">
              <a:latin typeface="Garamond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99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652405"/>
          </a:xfrm>
        </p:spPr>
        <p:txBody>
          <a:bodyPr>
            <a:noAutofit/>
          </a:bodyPr>
          <a:lstStyle/>
          <a:p>
            <a:r>
              <a:rPr lang="en-US" sz="3500" dirty="0" smtClean="0"/>
              <a:t>Spark on Tachyon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645"/>
            <a:ext cx="9143999" cy="559922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.</a:t>
            </a:r>
            <a:r>
              <a:rPr lang="en-US" altLang="zh-CN" dirty="0"/>
              <a:t>/bin/spark-</a:t>
            </a:r>
            <a:r>
              <a:rPr lang="en-US" altLang="zh-CN" dirty="0" smtClean="0"/>
              <a:t>shell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sc.hadoopConfiguration.set</a:t>
            </a:r>
            <a:r>
              <a:rPr lang="en-US" altLang="zh-CN" dirty="0"/>
              <a:t>("</a:t>
            </a:r>
            <a:r>
              <a:rPr lang="en-US" altLang="zh-CN" dirty="0" err="1"/>
              <a:t>fs.tachyon.impl</a:t>
            </a:r>
            <a:r>
              <a:rPr lang="en-US" altLang="zh-CN" dirty="0"/>
              <a:t>", "</a:t>
            </a:r>
            <a:r>
              <a:rPr lang="en-US" altLang="zh-CN" dirty="0" err="1"/>
              <a:t>tachyon.hadoop.TFS</a:t>
            </a:r>
            <a:r>
              <a:rPr lang="en-US" altLang="zh-CN" dirty="0"/>
              <a:t>")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Load input from Tachyon</a:t>
            </a:r>
          </a:p>
          <a:p>
            <a:pPr marL="457200" lvl="1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file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smtClean="0">
                <a:solidFill>
                  <a:srgbClr val="FF0000"/>
                </a:solidFill>
              </a:rPr>
              <a:t>tachyon: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/localhost:19998</a:t>
            </a:r>
            <a:r>
              <a:rPr lang="en-US" dirty="0">
                <a:solidFill>
                  <a:srgbClr val="FF0000"/>
                </a:solidFill>
              </a:rPr>
              <a:t>/LICENSE"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/>
              <a:t>file.count</a:t>
            </a:r>
            <a:r>
              <a:rPr lang="en-US" dirty="0" smtClean="0"/>
              <a:t>() ; </a:t>
            </a:r>
            <a:r>
              <a:rPr lang="en-US" dirty="0" err="1" smtClean="0"/>
              <a:t>file.take</a:t>
            </a:r>
            <a:r>
              <a:rPr lang="en-US" dirty="0"/>
              <a:t>(10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// Store RDD OFF_HEAP in Tachyon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 smtClean="0"/>
              <a:t>org.apache.spark.storage.StorageLevel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file.persist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StorageLevel.OFF_HEAP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file.count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file.take</a:t>
            </a:r>
            <a:r>
              <a:rPr lang="en-US" altLang="zh-CN" dirty="0"/>
              <a:t>(10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en-US" altLang="zh-CN" dirty="0" smtClean="0">
                <a:solidFill>
                  <a:srgbClr val="0000FF"/>
                </a:solidFill>
              </a:rPr>
              <a:t>Save output to Tachyon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file.flatMap</a:t>
            </a:r>
            <a:r>
              <a:rPr lang="en-US" altLang="zh-CN" dirty="0"/>
              <a:t>(line =&gt; </a:t>
            </a:r>
            <a:r>
              <a:rPr lang="en-US" altLang="zh-CN" dirty="0" err="1"/>
              <a:t>line.split</a:t>
            </a:r>
            <a:r>
              <a:rPr lang="en-US" altLang="zh-CN" dirty="0"/>
              <a:t>(" ")).map(s =&gt; (s, </a:t>
            </a:r>
            <a:r>
              <a:rPr lang="en-US" altLang="zh-CN" dirty="0" smtClean="0"/>
              <a:t>1)</a:t>
            </a:r>
            <a:r>
              <a:rPr lang="en-US" altLang="zh-CN" dirty="0"/>
              <a:t>).</a:t>
            </a:r>
            <a:r>
              <a:rPr lang="en-US" altLang="zh-CN" dirty="0" err="1"/>
              <a:t>reduceByKey</a:t>
            </a:r>
            <a:r>
              <a:rPr lang="en-US" altLang="zh-CN" dirty="0"/>
              <a:t>((a, b) =&gt; a + </a:t>
            </a:r>
            <a:r>
              <a:rPr lang="en-US" altLang="zh-CN" dirty="0" smtClean="0"/>
              <a:t>b).</a:t>
            </a:r>
            <a:r>
              <a:rPr lang="en-US" altLang="zh-CN" dirty="0" err="1" smtClean="0"/>
              <a:t>saveAsTextFile</a:t>
            </a:r>
            <a:r>
              <a:rPr lang="en-US" altLang="zh-CN" dirty="0"/>
              <a:t>("</a:t>
            </a:r>
            <a:r>
              <a:rPr lang="en-US" altLang="zh-CN" dirty="0" smtClean="0">
                <a:solidFill>
                  <a:srgbClr val="FF0000"/>
                </a:solidFill>
              </a:rPr>
              <a:t>tachyon</a:t>
            </a:r>
            <a:r>
              <a:rPr lang="en-US" altLang="zh-CN" dirty="0">
                <a:solidFill>
                  <a:srgbClr val="FF0000"/>
                </a:solidFill>
              </a:rPr>
              <a:t>:/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>
                <a:solidFill>
                  <a:srgbClr val="FF0000"/>
                </a:solidFill>
              </a:rPr>
              <a:t>localhost:19998/</a:t>
            </a:r>
            <a:r>
              <a:rPr lang="en-US" altLang="zh-CN" dirty="0" smtClean="0">
                <a:solidFill>
                  <a:srgbClr val="FF0000"/>
                </a:solidFill>
              </a:rPr>
              <a:t>LICENSE_WC"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b="1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1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History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693" y="1542612"/>
            <a:ext cx="8656073" cy="5114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Started at UC Berkeley </a:t>
            </a:r>
            <a:r>
              <a:rPr kumimoji="1" lang="en-US" altLang="zh-CN" sz="2800" dirty="0" err="1" smtClean="0"/>
              <a:t>AMPLab</a:t>
            </a:r>
            <a:r>
              <a:rPr kumimoji="1" lang="en-US" altLang="zh-CN" sz="2800" dirty="0" smtClean="0"/>
              <a:t> from the summer of 2012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2300" dirty="0" smtClean="0"/>
              <a:t>Reliable</a:t>
            </a:r>
            <a:r>
              <a:rPr kumimoji="1" lang="en-US" altLang="zh-CN" sz="2300" dirty="0"/>
              <a:t>, Memory Speed Storage for Cluster Computing </a:t>
            </a:r>
            <a:r>
              <a:rPr kumimoji="1" lang="en-US" altLang="zh-CN" sz="2300" dirty="0" smtClean="0"/>
              <a:t>Frameworks (</a:t>
            </a:r>
            <a:r>
              <a:rPr kumimoji="1" lang="en-US" altLang="zh-CN" sz="2300" dirty="0"/>
              <a:t>UC Berkeley EECS Tech Report</a:t>
            </a:r>
            <a:r>
              <a:rPr kumimoji="1" lang="en-US" altLang="zh-CN" sz="2300" dirty="0" smtClean="0"/>
              <a:t>)</a:t>
            </a:r>
          </a:p>
          <a:p>
            <a:r>
              <a:rPr kumimoji="1" lang="en-US" altLang="zh-CN" sz="2300" dirty="0" smtClean="0"/>
              <a:t>Haoyuan </a:t>
            </a:r>
            <a:r>
              <a:rPr kumimoji="1" lang="en-US" altLang="zh-CN" sz="2300" dirty="0"/>
              <a:t>Li, Ali </a:t>
            </a:r>
            <a:r>
              <a:rPr kumimoji="1" lang="en-US" altLang="zh-CN" sz="2300" dirty="0" err="1"/>
              <a:t>Ghodsi</a:t>
            </a:r>
            <a:r>
              <a:rPr kumimoji="1" lang="en-US" altLang="zh-CN" sz="2300" dirty="0"/>
              <a:t>, </a:t>
            </a:r>
            <a:r>
              <a:rPr kumimoji="1" lang="en-US" altLang="zh-CN" sz="2300" dirty="0" err="1"/>
              <a:t>Matei</a:t>
            </a:r>
            <a:r>
              <a:rPr kumimoji="1" lang="en-US" altLang="zh-CN" sz="2300" dirty="0"/>
              <a:t> </a:t>
            </a:r>
            <a:r>
              <a:rPr kumimoji="1" lang="en-US" altLang="zh-CN" sz="2300" dirty="0" err="1"/>
              <a:t>Zaharia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Ion </a:t>
            </a:r>
            <a:r>
              <a:rPr kumimoji="1" lang="en-US" altLang="zh-CN" sz="2300" dirty="0" err="1" smtClean="0"/>
              <a:t>Stoica</a:t>
            </a:r>
            <a:r>
              <a:rPr kumimoji="1" lang="en-US" altLang="zh-CN" sz="2300" dirty="0" smtClean="0"/>
              <a:t>, </a:t>
            </a:r>
            <a:r>
              <a:rPr kumimoji="1" lang="en-US" altLang="zh-CN" sz="2300" dirty="0"/>
              <a:t>Scott </a:t>
            </a:r>
            <a:r>
              <a:rPr kumimoji="1" lang="en-US" altLang="zh-CN" sz="2300" dirty="0" err="1"/>
              <a:t>Shenker</a:t>
            </a:r>
            <a:endParaRPr kumimoji="1" lang="en-US" altLang="zh-CN" sz="2300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5" y="2393964"/>
            <a:ext cx="1751398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5" y="2393964"/>
            <a:ext cx="1751398" cy="2348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683" y="2407221"/>
            <a:ext cx="1751398" cy="2348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2" y="2393963"/>
            <a:ext cx="1751398" cy="2348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0" y="2393964"/>
            <a:ext cx="17513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                             Open Source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Garamond" pitchFamily="18" charset="0"/>
              </a:rPr>
              <a:t>Apache </a:t>
            </a:r>
            <a:r>
              <a:rPr lang="en-US" altLang="zh-CN" sz="2800" dirty="0" smtClean="0">
                <a:latin typeface="Garamond" pitchFamily="18" charset="0"/>
              </a:rPr>
              <a:t>License 2.0, </a:t>
            </a:r>
            <a:r>
              <a:rPr lang="en-US" altLang="zh-CN" sz="2800" dirty="0">
                <a:latin typeface="Garamond" pitchFamily="18" charset="0"/>
              </a:rPr>
              <a:t>Version </a:t>
            </a:r>
            <a:r>
              <a:rPr lang="en-US" altLang="zh-CN" sz="2800" dirty="0" smtClean="0">
                <a:latin typeface="Garamond" pitchFamily="18" charset="0"/>
              </a:rPr>
              <a:t>0.5.0 (July </a:t>
            </a:r>
            <a:r>
              <a:rPr lang="en-US" altLang="zh-CN" sz="2800" dirty="0">
                <a:latin typeface="Garamond" pitchFamily="18" charset="0"/>
              </a:rPr>
              <a:t>2014)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Deployed at tens of companies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 smtClean="0">
                <a:latin typeface="Garamond" pitchFamily="18" charset="0"/>
              </a:rPr>
              <a:t>20+ Companies Contributing</a:t>
            </a:r>
          </a:p>
          <a:p>
            <a:endParaRPr lang="en-US" altLang="zh-CN" sz="2800" dirty="0" smtClean="0">
              <a:latin typeface="Garamond" pitchFamily="18" charset="0"/>
            </a:endParaRPr>
          </a:p>
          <a:p>
            <a:r>
              <a:rPr lang="en-US" altLang="zh-CN" sz="2800" dirty="0">
                <a:latin typeface="Garamond" pitchFamily="18" charset="0"/>
              </a:rPr>
              <a:t>Spark and </a:t>
            </a:r>
            <a:r>
              <a:rPr lang="en-US" altLang="zh-CN" sz="2800" dirty="0" err="1">
                <a:latin typeface="Garamond" pitchFamily="18" charset="0"/>
              </a:rPr>
              <a:t>MapReduce</a:t>
            </a:r>
            <a:r>
              <a:rPr lang="en-US" altLang="zh-CN" sz="2800" dirty="0">
                <a:latin typeface="Garamond" pitchFamily="18" charset="0"/>
              </a:rPr>
              <a:t> applications </a:t>
            </a:r>
            <a:r>
              <a:rPr lang="en-US" altLang="zh-CN" sz="2800" dirty="0" smtClean="0">
                <a:latin typeface="Garamond" pitchFamily="18" charset="0"/>
              </a:rPr>
              <a:t>can run without any code change</a:t>
            </a:r>
          </a:p>
        </p:txBody>
      </p:sp>
      <p:pic>
        <p:nvPicPr>
          <p:cNvPr id="5" name="Picture 4" descr="Screen Shot 2014-06-30 at 14.03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42" y="2152342"/>
            <a:ext cx="3365500" cy="546100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17"/>
            <a:ext cx="3950429" cy="828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152342"/>
            <a:ext cx="215565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0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Projects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0" y="2454154"/>
            <a:ext cx="1813167" cy="108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75550"/>
            <a:ext cx="1526611" cy="828665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6" y="5137077"/>
            <a:ext cx="2493198" cy="522737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1841591" y="363317"/>
            <a:ext cx="2869855" cy="971168"/>
            <a:chOff x="4630057" y="5252347"/>
            <a:chExt cx="3998106" cy="1354230"/>
          </a:xfrm>
        </p:grpSpPr>
        <p:pic>
          <p:nvPicPr>
            <p:cNvPr id="8" name="Picture 7" descr="amplab_hir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057" y="5252347"/>
              <a:ext cx="3998106" cy="134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513900" y="6252634"/>
              <a:ext cx="1287532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sz="1700">
                  <a:solidFill>
                    <a:srgbClr val="47485F"/>
                  </a:solidFill>
                  <a:latin typeface="Corbel" pitchFamily="34" charset="0"/>
                  <a:ea typeface="Corbel" pitchFamily="34" charset="0"/>
                  <a:cs typeface="Corbel" pitchFamily="34" charset="0"/>
                </a:rPr>
                <a:t>UC Berkeley</a:t>
              </a:r>
            </a:p>
          </p:txBody>
        </p:sp>
      </p:grp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4311" y="1352925"/>
            <a:ext cx="8740390" cy="5395097"/>
          </a:xfrm>
        </p:spPr>
        <p:txBody>
          <a:bodyPr>
            <a:normAutofit/>
          </a:bodyPr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Design next generation data analytics stack: Berkeley Data Analytics Stack (BDAS</a:t>
            </a:r>
            <a:r>
              <a:rPr lang="en-US" sz="3600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sz="3200" dirty="0" smtClean="0">
                <a:ea typeface="ＭＳ Ｐゴシック" charset="-128"/>
                <a:cs typeface="ＭＳ Ｐゴシック" charset="-128"/>
              </a:rPr>
              <a:t>                 a cluster manager making it easy to write and deploy distributed applications.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a parallel computing system supporting general and efficient in-memory execution.</a:t>
            </a:r>
          </a:p>
          <a:p>
            <a:pPr lvl="1"/>
            <a:endParaRPr lang="en-US" sz="1000" dirty="0" smtClean="0">
              <a:ea typeface="ＭＳ Ｐゴシック" charset="-128"/>
              <a:cs typeface="ＭＳ Ｐゴシック" charset="-128"/>
            </a:endParaRPr>
          </a:p>
          <a:p>
            <a:pPr marL="457200" lvl="1" indent="0"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                           a </a:t>
            </a:r>
            <a:r>
              <a:rPr lang="en-US" dirty="0">
                <a:ea typeface="ＭＳ Ｐゴシック" charset="-128"/>
                <a:cs typeface="ＭＳ Ｐゴシック" charset="-128"/>
              </a:rPr>
              <a:t>r</a:t>
            </a:r>
            <a:r>
              <a:rPr lang="en-US" dirty="0" smtClean="0"/>
              <a:t>eliable distributed memory-centric storage enabling memory-speed data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3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 Community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09729380"/>
              </p:ext>
            </p:extLst>
          </p:nvPr>
        </p:nvGraphicFramePr>
        <p:xfrm>
          <a:off x="1482498" y="1953110"/>
          <a:ext cx="651915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379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4-22 at 14.54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" y="5186009"/>
            <a:ext cx="2040328" cy="50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732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to our Code Contributors!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3104" y="732284"/>
            <a:ext cx="2150830" cy="3899201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Aaron Davidson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Achal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Soni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Ali </a:t>
            </a:r>
            <a:r>
              <a:rPr lang="en-US" sz="2800" dirty="0" err="1">
                <a:latin typeface="Garamond" pitchFamily="18" charset="0"/>
                <a:cs typeface="Calibri"/>
              </a:rPr>
              <a:t>Ghodsi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Andrew Ash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Anurag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Khandelwal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Aslan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Bekirov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Bill Zhao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Brad Childs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Calvin </a:t>
            </a:r>
            <a:r>
              <a:rPr lang="en-US" sz="2800" dirty="0" err="1">
                <a:latin typeface="Garamond" pitchFamily="18" charset="0"/>
                <a:cs typeface="Calibri"/>
              </a:rPr>
              <a:t>Jia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Chao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Chang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Cheng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Hao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Colin Patrick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McCabe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David </a:t>
            </a:r>
            <a:r>
              <a:rPr lang="en-US" altLang="zh-CN" sz="2800" dirty="0" err="1" smtClean="0">
                <a:latin typeface="Garamond" pitchFamily="18" charset="0"/>
                <a:cs typeface="Calibri"/>
              </a:rPr>
              <a:t>Capwell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8" y="4643954"/>
            <a:ext cx="1895963" cy="5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1" y="5107915"/>
            <a:ext cx="811239" cy="75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5642359"/>
            <a:ext cx="2172761" cy="49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30" y="4614490"/>
            <a:ext cx="2252904" cy="54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078" y="5939725"/>
            <a:ext cx="735172" cy="75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07" y="5939725"/>
            <a:ext cx="599165" cy="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http://www.extremetech.com/wp-content/uploads/2011/08/intel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83" y="4614490"/>
            <a:ext cx="975908" cy="64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://www.acm.uiuc.edu/archives/membership-l/pngQ4i16La4t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73" y="6138264"/>
            <a:ext cx="2172762" cy="5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4-01-06 at 5.3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89" y="5939725"/>
            <a:ext cx="846352" cy="7489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40877"/>
            <a:ext cx="2133600" cy="365125"/>
          </a:xfrm>
        </p:spPr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9164" y="5910985"/>
            <a:ext cx="777670" cy="7776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598" y="5736402"/>
            <a:ext cx="1895963" cy="4018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7884" y="4643954"/>
            <a:ext cx="2001550" cy="4639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598" y="6219525"/>
            <a:ext cx="1876720" cy="4316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1265" y="5317145"/>
            <a:ext cx="2073237" cy="593915"/>
          </a:xfrm>
          <a:prstGeom prst="rect">
            <a:avLst/>
          </a:prstGeom>
        </p:spPr>
      </p:pic>
      <p:sp>
        <p:nvSpPr>
          <p:cNvPr id="28" name="Content Placeholder 3"/>
          <p:cNvSpPr txBox="1">
            <a:spLocks/>
          </p:cNvSpPr>
          <p:nvPr/>
        </p:nvSpPr>
        <p:spPr>
          <a:xfrm>
            <a:off x="2373934" y="732284"/>
            <a:ext cx="2332074" cy="3899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David Zhu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Du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Fei</a:t>
            </a:r>
            <a:r>
              <a:rPr lang="en-US" sz="2800" dirty="0">
                <a:latin typeface="Garamond" pitchFamily="18" charset="0"/>
                <a:cs typeface="Calibri"/>
              </a:rPr>
              <a:t>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Gerald 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Grace Huang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Haoyuan Li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Henry </a:t>
            </a:r>
            <a:r>
              <a:rPr lang="en-US" sz="2800" dirty="0" err="1">
                <a:latin typeface="Garamond" pitchFamily="18" charset="0"/>
                <a:cs typeface="Calibri"/>
              </a:rPr>
              <a:t>Saputra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Hobin</a:t>
            </a:r>
            <a:r>
              <a:rPr lang="en-US" sz="2800" dirty="0">
                <a:latin typeface="Garamond" pitchFamily="18" charset="0"/>
                <a:cs typeface="Calibri"/>
              </a:rPr>
              <a:t> Yoon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Huamin</a:t>
            </a:r>
            <a:r>
              <a:rPr lang="en-US" sz="2800" dirty="0">
                <a:latin typeface="Garamond" pitchFamily="18" charset="0"/>
                <a:cs typeface="Calibri"/>
              </a:rPr>
              <a:t> Chen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Jey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Kottalam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Joseph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Tang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Juan Zhou</a:t>
            </a:r>
          </a:p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Jun Aoki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Lin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Xing</a:t>
            </a: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29" name="Content Placeholder 3"/>
          <p:cNvSpPr txBox="1">
            <a:spLocks/>
          </p:cNvSpPr>
          <p:nvPr/>
        </p:nvSpPr>
        <p:spPr>
          <a:xfrm>
            <a:off x="4318250" y="732284"/>
            <a:ext cx="2365826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 dirty="0" smtClean="0">
                <a:latin typeface="Garamond" pitchFamily="18" charset="0"/>
                <a:cs typeface="Calibri"/>
              </a:rPr>
              <a:t>Lukasz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Jastrzebski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Manu </a:t>
            </a:r>
            <a:r>
              <a:rPr lang="en-US" sz="2800" dirty="0" err="1">
                <a:latin typeface="Garamond" pitchFamily="18" charset="0"/>
                <a:cs typeface="Calibri"/>
              </a:rPr>
              <a:t>Goyal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Mark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Hamstra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Mingfei</a:t>
            </a:r>
            <a:r>
              <a:rPr lang="en-US" sz="2800" dirty="0" smtClean="0">
                <a:latin typeface="Garamond" pitchFamily="18" charset="0"/>
                <a:cs typeface="Calibri"/>
              </a:rPr>
              <a:t> Shi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Mubarak </a:t>
            </a:r>
            <a:r>
              <a:rPr lang="en-US" sz="2800" dirty="0" err="1">
                <a:latin typeface="Garamond" pitchFamily="18" charset="0"/>
                <a:cs typeface="Calibri"/>
              </a:rPr>
              <a:t>Seyed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Nick Lanham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Orcun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Simsek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Pengfei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Xuan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Qianhao</a:t>
            </a:r>
            <a:r>
              <a:rPr lang="en-US" sz="2800" dirty="0">
                <a:latin typeface="Garamond" pitchFamily="18" charset="0"/>
                <a:cs typeface="Calibri"/>
              </a:rPr>
              <a:t> Dong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Qifan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Pu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Raymond </a:t>
            </a:r>
            <a:r>
              <a:rPr lang="en-US" sz="2800" dirty="0" smtClean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Reynold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Xin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Garamond" pitchFamily="18" charset="0"/>
                <a:cs typeface="Calibri"/>
              </a:rPr>
              <a:t>Robert </a:t>
            </a:r>
            <a:r>
              <a:rPr lang="en-US" altLang="zh-CN" sz="2800" dirty="0" smtClean="0">
                <a:latin typeface="Garamond" pitchFamily="18" charset="0"/>
                <a:cs typeface="Calibri"/>
              </a:rPr>
              <a:t>Metzger</a:t>
            </a:r>
          </a:p>
          <a:p>
            <a:pPr marL="0" indent="0">
              <a:buNone/>
              <a:defRPr/>
            </a:pPr>
            <a:r>
              <a:rPr lang="en-US" altLang="zh-CN" sz="2800" dirty="0" err="1">
                <a:latin typeface="Garamond" pitchFamily="18" charset="0"/>
                <a:cs typeface="Calibri"/>
              </a:rPr>
              <a:t>Rong</a:t>
            </a:r>
            <a:r>
              <a:rPr lang="en-US" altLang="zh-CN" sz="2800" dirty="0">
                <a:latin typeface="Garamond" pitchFamily="18" charset="0"/>
                <a:cs typeface="Calibri"/>
              </a:rPr>
              <a:t> </a:t>
            </a:r>
            <a:r>
              <a:rPr lang="en-US" altLang="zh-CN" sz="2800" dirty="0" err="1">
                <a:latin typeface="Garamond" pitchFamily="18" charset="0"/>
                <a:cs typeface="Calibri"/>
              </a:rPr>
              <a:t>Gu</a:t>
            </a:r>
            <a:endParaRPr lang="en-US" altLang="zh-CN" sz="2800" dirty="0">
              <a:latin typeface="Garamond" pitchFamily="18" charset="0"/>
              <a:cs typeface="Calibri"/>
            </a:endParaRPr>
          </a:p>
          <a:p>
            <a:pPr marL="0" indent="0">
              <a:buNone/>
              <a:defRPr/>
            </a:pPr>
            <a:endParaRPr lang="en-US" altLang="zh-CN" sz="2800" dirty="0">
              <a:latin typeface="Garamond" pitchFamily="18" charset="0"/>
              <a:cs typeface="Calibri"/>
            </a:endParaRPr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6257492" y="732284"/>
            <a:ext cx="2509453" cy="3911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Sean </a:t>
            </a:r>
            <a:r>
              <a:rPr lang="en-US" sz="2800" dirty="0" err="1" smtClean="0">
                <a:latin typeface="Garamond" pitchFamily="18" charset="0"/>
                <a:cs typeface="Calibri"/>
              </a:rPr>
              <a:t>Zhong</a:t>
            </a:r>
            <a:endParaRPr lang="en-US" sz="2800" dirty="0" smtClean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Seonghwan</a:t>
            </a:r>
            <a:r>
              <a:rPr lang="en-US" sz="2800" dirty="0" smtClean="0">
                <a:latin typeface="Garamond" pitchFamily="18" charset="0"/>
                <a:cs typeface="Calibri"/>
              </a:rPr>
              <a:t> Moon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Siyuan</a:t>
            </a:r>
            <a:r>
              <a:rPr lang="en-US" sz="2800" dirty="0" smtClean="0">
                <a:latin typeface="Garamond" pitchFamily="18" charset="0"/>
                <a:cs typeface="Calibri"/>
              </a:rPr>
              <a:t> He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>
                <a:latin typeface="Garamond" pitchFamily="18" charset="0"/>
                <a:cs typeface="Calibri"/>
              </a:rPr>
              <a:t>Shivaram</a:t>
            </a:r>
            <a:r>
              <a:rPr lang="en-US" sz="2800" dirty="0" smtClean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Venkataraman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Srinivas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err="1">
                <a:latin typeface="Garamond" pitchFamily="18" charset="0"/>
                <a:cs typeface="Calibri"/>
              </a:rPr>
              <a:t>Parayya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Tao Wang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Timothy St. </a:t>
            </a:r>
            <a:r>
              <a:rPr lang="en-US" sz="2800" dirty="0" smtClean="0">
                <a:latin typeface="Garamond" pitchFamily="18" charset="0"/>
                <a:cs typeface="Calibri"/>
              </a:rPr>
              <a:t>Clair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Thu </a:t>
            </a:r>
            <a:r>
              <a:rPr lang="en-US" sz="2800" dirty="0" err="1">
                <a:latin typeface="Garamond" pitchFamily="18" charset="0"/>
                <a:cs typeface="Calibri"/>
              </a:rPr>
              <a:t>Kyaw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Vamsi</a:t>
            </a:r>
            <a:r>
              <a:rPr lang="en-US" sz="2800" dirty="0">
                <a:latin typeface="Garamond" pitchFamily="18" charset="0"/>
                <a:cs typeface="Calibri"/>
              </a:rPr>
              <a:t> Chitters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Xi </a:t>
            </a:r>
            <a:r>
              <a:rPr lang="en-US" sz="2800" dirty="0">
                <a:latin typeface="Garamond" pitchFamily="18" charset="0"/>
                <a:cs typeface="Calibri"/>
              </a:rPr>
              <a:t>Liu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>
                <a:latin typeface="Garamond" pitchFamily="18" charset="0"/>
                <a:cs typeface="Calibri"/>
              </a:rPr>
              <a:t>Xiang </a:t>
            </a:r>
            <a:r>
              <a:rPr lang="en-US" sz="2800" dirty="0" err="1">
                <a:latin typeface="Garamond" pitchFamily="18" charset="0"/>
                <a:cs typeface="Calibri"/>
              </a:rPr>
              <a:t>Zhong</a:t>
            </a:r>
            <a:endParaRPr lang="en-US" sz="2800" dirty="0">
              <a:latin typeface="Garamond" pitchFamily="18" charset="0"/>
              <a:cs typeface="Calibri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>
                <a:latin typeface="Garamond" pitchFamily="18" charset="0"/>
                <a:cs typeface="Calibri"/>
              </a:rPr>
              <a:t>Xiaomin</a:t>
            </a:r>
            <a:r>
              <a:rPr lang="en-US" sz="2800" dirty="0">
                <a:latin typeface="Garamond" pitchFamily="18" charset="0"/>
                <a:cs typeface="Calibri"/>
              </a:rPr>
              <a:t> </a:t>
            </a:r>
            <a:r>
              <a:rPr lang="en-US" sz="2800" dirty="0" smtClean="0">
                <a:latin typeface="Garamond" pitchFamily="18" charset="0"/>
                <a:cs typeface="Calibri"/>
              </a:rPr>
              <a:t>Zhang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>
                <a:latin typeface="Garamond" pitchFamily="18" charset="0"/>
                <a:cs typeface="Calibri"/>
              </a:rPr>
              <a:t>Zhao Zhang</a:t>
            </a:r>
            <a:endParaRPr lang="en-US" sz="2800" dirty="0" smtClean="0">
              <a:solidFill>
                <a:schemeClr val="bg1"/>
              </a:solidFill>
              <a:latin typeface="Garamond" pitchFamily="18" charset="0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01830" y="5114949"/>
            <a:ext cx="2393239" cy="5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5020"/>
          </a:xfrm>
          <a:prstGeom prst="rect">
            <a:avLst/>
          </a:prstGeom>
          <a:solidFill>
            <a:srgbClr val="C0504D"/>
          </a:solidFill>
        </p:spPr>
      </p:pic>
      <p:sp>
        <p:nvSpPr>
          <p:cNvPr id="8" name="TextBox 7"/>
          <p:cNvSpPr txBox="1"/>
          <p:nvPr/>
        </p:nvSpPr>
        <p:spPr>
          <a:xfrm>
            <a:off x="4106863" y="5869172"/>
            <a:ext cx="5037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Thanks to </a:t>
            </a:r>
            <a:r>
              <a:rPr lang="en-US" sz="5000" b="1" dirty="0" err="1" smtClean="0">
                <a:solidFill>
                  <a:schemeClr val="bg1"/>
                </a:solidFill>
              </a:rPr>
              <a:t>Redhat</a:t>
            </a:r>
            <a:r>
              <a:rPr lang="en-US" sz="5000" b="1" dirty="0" smtClean="0">
                <a:solidFill>
                  <a:schemeClr val="bg1"/>
                </a:solidFill>
              </a:rPr>
              <a:t>!</a:t>
            </a:r>
            <a:endParaRPr 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03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411414"/>
            <a:ext cx="9143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Commercially supported </a:t>
            </a:r>
          </a:p>
          <a:p>
            <a:pPr algn="ctr"/>
            <a:r>
              <a:rPr kumimoji="1" lang="en-US" altLang="zh-CN" sz="6000" b="1" dirty="0">
                <a:solidFill>
                  <a:schemeClr val="accent6"/>
                </a:solidFill>
              </a:rPr>
              <a:t>b</a:t>
            </a:r>
            <a:r>
              <a:rPr kumimoji="1" lang="en-US" altLang="zh-CN" sz="6000" b="1" dirty="0" smtClean="0">
                <a:solidFill>
                  <a:schemeClr val="accent6"/>
                </a:solidFill>
              </a:rPr>
              <a:t>y            x </a:t>
            </a:r>
          </a:p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and running in dozens of their customers’ clusters</a:t>
            </a:r>
            <a:endParaRPr kumimoji="1" lang="zh-CN" altLang="en-US" sz="6000" b="1" i="1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54" y="2593355"/>
            <a:ext cx="2783260" cy="7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9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60984" y="6112933"/>
            <a:ext cx="35882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Thanks to </a:t>
            </a:r>
            <a:r>
              <a:rPr lang="en-US" sz="3500" b="1" dirty="0" err="1" smtClean="0">
                <a:solidFill>
                  <a:schemeClr val="bg1"/>
                </a:solidFill>
              </a:rPr>
              <a:t>Redhat</a:t>
            </a:r>
            <a:r>
              <a:rPr lang="en-US" sz="3500" b="1" dirty="0" smtClean="0">
                <a:solidFill>
                  <a:schemeClr val="bg1"/>
                </a:solidFill>
              </a:rPr>
              <a:t>!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873079"/>
            <a:ext cx="914399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accent6"/>
                </a:solidFill>
              </a:rPr>
              <a:t>Tachyon is the</a:t>
            </a:r>
            <a:br>
              <a:rPr kumimoji="1" lang="en-US" altLang="zh-CN" sz="6000" b="1" dirty="0" smtClean="0">
                <a:solidFill>
                  <a:schemeClr val="accent6"/>
                </a:solidFill>
              </a:rPr>
            </a:br>
            <a:r>
              <a:rPr kumimoji="1" lang="en-US" altLang="zh-CN" sz="6000" b="1" dirty="0" smtClean="0">
                <a:solidFill>
                  <a:schemeClr val="accent6"/>
                </a:solidFill>
              </a:rPr>
              <a:t>Default Off-Heap Storage Solution for      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49" y="3558143"/>
            <a:ext cx="2549701" cy="13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29" y="274638"/>
            <a:ext cx="8656073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Exchange Data Between Spark and H20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Content Placeholder 6" descr="Screen Shot 2014-06-30 at 13.50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5" r="-24385"/>
          <a:stretch>
            <a:fillRect/>
          </a:stretch>
        </p:blipFill>
        <p:spPr>
          <a:xfrm>
            <a:off x="457200" y="1763082"/>
            <a:ext cx="8351982" cy="4593268"/>
          </a:xfrm>
        </p:spPr>
      </p:pic>
    </p:spTree>
    <p:extLst>
      <p:ext uri="{BB962C8B-B14F-4D97-AF65-F5344CB8AC3E}">
        <p14:creationId xmlns:p14="http://schemas.microsoft.com/office/powerpoint/2010/main" val="392281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Belief from Industry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7" y="4441815"/>
            <a:ext cx="1431655" cy="78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83" y="4544437"/>
            <a:ext cx="6108118" cy="954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" y="5499135"/>
            <a:ext cx="1909883" cy="620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378" y="5496937"/>
            <a:ext cx="4387850" cy="839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3579802"/>
            <a:ext cx="18415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3512" y="3452030"/>
            <a:ext cx="2960893" cy="989785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 rotWithShape="1">
          <a:blip r:embed="rId8"/>
          <a:srcRect t="-684" b="-92"/>
          <a:stretch/>
        </p:blipFill>
        <p:spPr>
          <a:xfrm>
            <a:off x="1883103" y="1428743"/>
            <a:ext cx="7230700" cy="18891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89" y="1620219"/>
            <a:ext cx="1812813" cy="4174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62" y="2364828"/>
            <a:ext cx="1791992" cy="5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Reaching wider communities:</a:t>
            </a:r>
            <a:br>
              <a:rPr kumimoji="1" lang="en-US" altLang="zh-CN" dirty="0" smtClean="0"/>
            </a:br>
            <a:r>
              <a:rPr kumimoji="1" lang="en-US" altLang="zh-CN" dirty="0" smtClean="0"/>
              <a:t>e.g. </a:t>
            </a:r>
            <a:r>
              <a:rPr kumimoji="1" lang="en-US" altLang="zh-CN" dirty="0" err="1" smtClean="0"/>
              <a:t>GlusterFS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77" y="1527228"/>
            <a:ext cx="6919374" cy="51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3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7500" dirty="0" smtClean="0"/>
          </a:p>
          <a:p>
            <a:pPr marL="0" indent="0" algn="ctr">
              <a:buNone/>
            </a:pPr>
            <a:r>
              <a:rPr kumimoji="1" lang="en-US" altLang="zh-CN" sz="7500" dirty="0" smtClean="0"/>
              <a:t>Why Tachyon?</a:t>
            </a:r>
            <a:endParaRPr kumimoji="1" lang="zh-CN" altLang="en-US" sz="7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98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1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Under </a:t>
            </a:r>
            <a:r>
              <a:rPr kumimoji="1" lang="en-US" altLang="zh-CN" dirty="0" err="1" smtClean="0"/>
              <a:t>Filesystem</a:t>
            </a:r>
            <a:r>
              <a:rPr kumimoji="1" lang="en-US" altLang="zh-CN" dirty="0" smtClean="0"/>
              <a:t> Choices</a:t>
            </a:r>
            <a:endParaRPr kumimoji="1"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rcRect t="830" b="830"/>
          <a:stretch>
            <a:fillRect/>
          </a:stretch>
        </p:blipFill>
        <p:spPr>
          <a:xfrm>
            <a:off x="1278947" y="1774538"/>
            <a:ext cx="2049540" cy="112716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93" y="3340805"/>
            <a:ext cx="3079937" cy="771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79" y="1774538"/>
            <a:ext cx="1470983" cy="11524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517" y="3046478"/>
            <a:ext cx="1107806" cy="15301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090" y="4862332"/>
            <a:ext cx="3124535" cy="9764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893" y="4891705"/>
            <a:ext cx="2582847" cy="94704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808198"/>
            <a:ext cx="8229600" cy="76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(Big Data, Cloud, HPC, Enterprise)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24298" cy="503162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Overview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1: Memory Centric Storage Architecture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 2: Lineage in Storage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Open Source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Roadmap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4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Memory </a:t>
            </a:r>
            <a:r>
              <a:rPr kumimoji="1" lang="en-US" altLang="zh-CN" dirty="0"/>
              <a:t>Centric </a:t>
            </a:r>
            <a:r>
              <a:rPr kumimoji="1" lang="en-US" altLang="zh-CN" dirty="0" smtClean="0"/>
              <a:t>Storage Architecture</a:t>
            </a:r>
          </a:p>
          <a:p>
            <a:r>
              <a:rPr kumimoji="1" lang="en-US" altLang="zh-CN" dirty="0" smtClean="0"/>
              <a:t>Lineage </a:t>
            </a:r>
            <a:r>
              <a:rPr kumimoji="1" lang="en-US" altLang="zh-CN" dirty="0"/>
              <a:t>in </a:t>
            </a:r>
            <a:r>
              <a:rPr kumimoji="1" lang="en-US" altLang="zh-CN" dirty="0" smtClean="0"/>
              <a:t>Storage (alpha)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Hierarchical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Local 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Storage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Data Serving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Different hardware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More…</a:t>
            </a:r>
          </a:p>
          <a:p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Your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Requirements?</a:t>
            </a:r>
            <a:endParaRPr kumimoji="1"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0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Short Term Roadmap (0.6 Release)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29" y="1375777"/>
            <a:ext cx="8445271" cy="520759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Ceph</a:t>
            </a:r>
            <a:r>
              <a:rPr kumimoji="1" lang="en-US" altLang="zh-CN" dirty="0"/>
              <a:t> Integration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Ceph</a:t>
            </a:r>
            <a:r>
              <a:rPr kumimoji="1" lang="en-US" altLang="zh-CN" dirty="0" smtClean="0"/>
              <a:t> Community, </a:t>
            </a:r>
            <a:r>
              <a:rPr kumimoji="1" lang="en-US" altLang="zh-CN" dirty="0" err="1" smtClean="0"/>
              <a:t>Redhat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Hierarchical Local Storage (Intel)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Performance Improvement (Yahoo)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Multi-tenancy (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Integration (</a:t>
            </a:r>
            <a:r>
              <a:rPr kumimoji="1" lang="en-US" altLang="zh-CN" dirty="0" err="1" smtClean="0"/>
              <a:t>Mesos</a:t>
            </a:r>
            <a:r>
              <a:rPr kumimoji="1" lang="en-US" altLang="zh-CN" dirty="0" smtClean="0"/>
              <a:t> Community, Mesosphere)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Network Sub-system Improvement (Pivotal)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b="1" i="1" dirty="0" smtClean="0"/>
              <a:t>Many more</a:t>
            </a:r>
            <a:r>
              <a:rPr kumimoji="1" lang="en-US" altLang="zh-CN" dirty="0" smtClean="0"/>
              <a:t> from </a:t>
            </a:r>
            <a:r>
              <a:rPr kumimoji="1" lang="en-US" altLang="zh-CN" dirty="0" err="1" smtClean="0"/>
              <a:t>AMPLab</a:t>
            </a:r>
            <a:r>
              <a:rPr kumimoji="1" lang="en-US" altLang="zh-CN" dirty="0" smtClean="0"/>
              <a:t> and </a:t>
            </a:r>
            <a:r>
              <a:rPr kumimoji="1" lang="en-US" altLang="zh-CN" dirty="0"/>
              <a:t>Industry </a:t>
            </a:r>
            <a:r>
              <a:rPr kumimoji="1" lang="en-US" altLang="zh-CN" dirty="0" smtClean="0"/>
              <a:t>Contributors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54"/>
            <a:ext cx="8229600" cy="58895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 smtClean="0"/>
              <a:t>Goal?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Better Assist Other Components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1836" y="3190600"/>
            <a:ext cx="8412633" cy="899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Tachyon</a:t>
            </a:r>
            <a:endParaRPr lang="en-US" sz="36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3418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643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MapReduce</a:t>
            </a:r>
            <a:endParaRPr lang="en-US" altLang="zh-CN" sz="2200" dirty="0">
              <a:latin typeface="Cambria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19282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Spark</a:t>
            </a:r>
            <a:br>
              <a:rPr lang="en-US" sz="2200" dirty="0" smtClean="0">
                <a:latin typeface="Cambria"/>
                <a:cs typeface="Cambria"/>
              </a:rPr>
            </a:br>
            <a:r>
              <a:rPr lang="en-US" sz="2200" dirty="0" smtClean="0">
                <a:latin typeface="Cambria"/>
                <a:cs typeface="Cambria"/>
              </a:rPr>
              <a:t>SQL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7787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H2O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47256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latin typeface="Cambria"/>
                <a:cs typeface="Cambria"/>
              </a:rPr>
              <a:t>GraphX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36354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Impala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8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HDFS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643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S3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97787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err="1" smtClean="0">
                <a:latin typeface="Cambria"/>
                <a:cs typeface="Cambria"/>
              </a:rPr>
              <a:t>GlusterFS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19282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OrangeFS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7256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NFS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36354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latin typeface="Cambria"/>
                <a:cs typeface="Cambria"/>
              </a:rPr>
              <a:t>Ceph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31931" y="4262907"/>
            <a:ext cx="1122539" cy="83240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31931" y="2254905"/>
            <a:ext cx="1122539" cy="832405"/>
          </a:xfrm>
          <a:prstGeom prst="rect">
            <a:avLst/>
          </a:prstGeom>
          <a:gradFill>
            <a:gsLst>
              <a:gs pos="32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mbria"/>
                <a:cs typeface="Cambria"/>
              </a:rPr>
              <a:t>……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13407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rgbClr val="F79646"/>
                </a:solidFill>
              </a:rPr>
              <a:t>Welcome Collaboration!</a:t>
            </a:r>
            <a:endParaRPr kumimoji="1" lang="zh-CN" altLang="en-US" sz="4000" b="1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7208"/>
            <a:ext cx="8517467" cy="3462882"/>
          </a:xfrm>
        </p:spPr>
        <p:txBody>
          <a:bodyPr>
            <a:noAutofit/>
          </a:bodyPr>
          <a:lstStyle/>
          <a:p>
            <a:r>
              <a:rPr lang="en-US" altLang="zh-CN" sz="9600" i="1" dirty="0"/>
              <a:t>Thanks!</a:t>
            </a:r>
            <a:br>
              <a:rPr lang="en-US" altLang="zh-CN" sz="9600" i="1" dirty="0"/>
            </a:br>
            <a:r>
              <a:rPr lang="en-US" altLang="zh-CN" sz="9600" i="1" dirty="0"/>
              <a:t>Questions?</a:t>
            </a:r>
            <a:endParaRPr lang="en-US" sz="16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3627"/>
            <a:ext cx="8229600" cy="24467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400" i="1" dirty="0" smtClean="0"/>
              <a:t>More Information:</a:t>
            </a:r>
          </a:p>
          <a:p>
            <a:pPr lvl="1"/>
            <a:r>
              <a:rPr lang="en-US" altLang="zh-CN" sz="5000" i="1" dirty="0" smtClean="0"/>
              <a:t>Website: </a:t>
            </a:r>
            <a:r>
              <a:rPr lang="en-US" altLang="zh-CN" sz="5000" i="1" dirty="0" smtClean="0">
                <a:hlinkClick r:id="rId3"/>
              </a:rPr>
              <a:t>http</a:t>
            </a:r>
            <a:r>
              <a:rPr lang="en-US" altLang="zh-CN" sz="5000" i="1" dirty="0">
                <a:hlinkClick r:id="rId3"/>
              </a:rPr>
              <a:t>://tachyon-project.org</a:t>
            </a:r>
            <a:endParaRPr lang="en-US" altLang="zh-CN" sz="5000" i="1" dirty="0"/>
          </a:p>
          <a:p>
            <a:pPr lvl="1"/>
            <a:r>
              <a:rPr lang="en-US" altLang="zh-CN" sz="5000" i="1" dirty="0" err="1" smtClean="0"/>
              <a:t>Github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4"/>
              </a:rPr>
              <a:t>https</a:t>
            </a:r>
            <a:r>
              <a:rPr lang="en-US" altLang="zh-CN" sz="5000" i="1" dirty="0">
                <a:hlinkClick r:id="rId4"/>
              </a:rPr>
              <a:t>://github.com/amplab/</a:t>
            </a:r>
            <a:r>
              <a:rPr lang="en-US" altLang="zh-CN" sz="5000" i="1" dirty="0" smtClean="0">
                <a:hlinkClick r:id="rId4"/>
              </a:rPr>
              <a:t>tachyon</a:t>
            </a:r>
            <a:endParaRPr lang="en-US" altLang="zh-CN" sz="5000" i="1" dirty="0" smtClean="0"/>
          </a:p>
          <a:p>
            <a:pPr lvl="1"/>
            <a:r>
              <a:rPr lang="en-US" altLang="zh-CN" sz="5000" i="1" dirty="0" err="1" smtClean="0"/>
              <a:t>Meetup</a:t>
            </a:r>
            <a:r>
              <a:rPr lang="en-US" altLang="zh-CN" sz="5000" i="1" dirty="0" smtClean="0"/>
              <a:t>: </a:t>
            </a:r>
            <a:r>
              <a:rPr lang="en-US" altLang="zh-CN" sz="5000" i="1" dirty="0" smtClean="0">
                <a:hlinkClick r:id="rId5"/>
              </a:rPr>
              <a:t>http</a:t>
            </a:r>
            <a:r>
              <a:rPr lang="en-US" altLang="zh-CN" sz="5000" i="1" dirty="0">
                <a:hlinkClick r:id="rId5"/>
              </a:rPr>
              <a:t>://www.meetup.com/</a:t>
            </a:r>
            <a:r>
              <a:rPr lang="en-US" altLang="zh-CN" sz="5000" i="1" dirty="0" smtClean="0">
                <a:hlinkClick r:id="rId5"/>
              </a:rPr>
              <a:t>Tachyon</a:t>
            </a:r>
            <a:endParaRPr lang="en-US" altLang="zh-CN" sz="5000" i="1" dirty="0"/>
          </a:p>
          <a:p>
            <a:r>
              <a:rPr lang="en-US" altLang="zh-CN" sz="5400" i="1" dirty="0" smtClean="0"/>
              <a:t>Email: </a:t>
            </a:r>
            <a:r>
              <a:rPr lang="en-US" altLang="zh-CN" sz="5000" i="1" dirty="0" smtClean="0">
                <a:hlinkClick r:id="rId6"/>
              </a:rPr>
              <a:t>haoyuan</a:t>
            </a:r>
            <a:r>
              <a:rPr lang="en-US" altLang="zh-CN" sz="5000" i="1" dirty="0">
                <a:hlinkClick r:id="rId6"/>
              </a:rPr>
              <a:t>@</a:t>
            </a:r>
            <a:r>
              <a:rPr lang="en-US" altLang="zh-CN" sz="5000" i="1" dirty="0" smtClean="0">
                <a:hlinkClick r:id="rId6"/>
              </a:rPr>
              <a:t>cs.berkeley.edu</a:t>
            </a:r>
            <a:endParaRPr lang="en-US" altLang="zh-CN" sz="25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Release Growth</a:t>
            </a:r>
            <a:endParaRPr kumimoji="1" lang="zh-CN" alt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1947652" y="4689898"/>
            <a:ext cx="2023815" cy="779260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0.2:</a:t>
            </a:r>
          </a:p>
          <a:p>
            <a:pPr marL="164592" indent="-164592">
              <a:buFontTx/>
              <a:buChar char="-"/>
            </a:pPr>
            <a:r>
              <a:rPr lang="en-US" sz="2200" b="1" dirty="0">
                <a:solidFill>
                  <a:srgbClr val="FF0000"/>
                </a:solidFill>
                <a:latin typeface="Helvetica Neue Light"/>
                <a:cs typeface="Helvetica Neue Light"/>
              </a:rPr>
              <a:t>3</a:t>
            </a: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 contributors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62858" y="2907928"/>
            <a:ext cx="945945" cy="3564484"/>
            <a:chOff x="6911641" y="2907928"/>
            <a:chExt cx="945945" cy="3564484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11641" y="6103080"/>
              <a:ext cx="94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Feb ‘14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97439" y="2907928"/>
              <a:ext cx="777240" cy="30175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9204" y="4416688"/>
            <a:ext cx="877163" cy="2055724"/>
            <a:chOff x="4178064" y="4416688"/>
            <a:chExt cx="877163" cy="205572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166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78064" y="61030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Oct‘13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7377" y="4416688"/>
              <a:ext cx="777240" cy="150876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64236" y="5623696"/>
            <a:ext cx="928459" cy="848716"/>
            <a:chOff x="1439616" y="5623696"/>
            <a:chExt cx="928459" cy="848716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39616" y="610308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Apr ‘13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9071" y="5623696"/>
              <a:ext cx="769550" cy="301752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128112" y="5925448"/>
            <a:ext cx="8867584" cy="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3484267" y="3365819"/>
            <a:ext cx="2202792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0.3: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15 contributors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035376" y="1856670"/>
            <a:ext cx="2228019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0.4: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30 contributors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6471" y="1198001"/>
            <a:ext cx="958643" cy="5264370"/>
            <a:chOff x="6911641" y="2760320"/>
            <a:chExt cx="958643" cy="3537963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384614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1641" y="6050070"/>
              <a:ext cx="958643" cy="248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 Neue Light"/>
                  <a:cs typeface="Helvetica Neue Light"/>
                </a:rPr>
                <a:t>July ‘14</a:t>
              </a:r>
              <a:endParaRPr lang="en-US" b="1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97439" y="2760320"/>
              <a:ext cx="777240" cy="3177120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0" name="Rectangular Callout 39"/>
          <p:cNvSpPr/>
          <p:nvPr/>
        </p:nvSpPr>
        <p:spPr>
          <a:xfrm>
            <a:off x="6827087" y="150681"/>
            <a:ext cx="2213170" cy="865926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0.5:</a:t>
            </a:r>
          </a:p>
          <a:p>
            <a:pPr marL="164592" indent="-164592"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46 contributors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4985105"/>
            <a:ext cx="1871550" cy="677581"/>
          </a:xfrm>
          <a:prstGeom prst="wedgeRectCallout">
            <a:avLst>
              <a:gd name="adj1" fmla="val -9147"/>
              <a:gd name="adj2" fmla="val 6985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rIns="91440" rtlCol="0" anchor="t"/>
          <a:lstStyle/>
          <a:p>
            <a:r>
              <a:rPr lang="en-US" sz="2200" b="1" dirty="0" smtClean="0">
                <a:latin typeface="Helvetica Neue Light"/>
                <a:cs typeface="Helvetica Neue Light"/>
              </a:rPr>
              <a:t>Tachyon 0.1: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Helvetica Neue Light"/>
                <a:cs typeface="Helvetica Neue Light"/>
              </a:rPr>
              <a:t>-1 contributor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584" y="5799414"/>
            <a:ext cx="967416" cy="662956"/>
            <a:chOff x="1439616" y="5809456"/>
            <a:chExt cx="967416" cy="662956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903846" y="5925448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39616" y="6103080"/>
              <a:ext cx="967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Dec ‘12</a:t>
              </a:r>
              <a:endParaRPr lang="en-US" dirty="0">
                <a:latin typeface="Helvetica Neue Light"/>
                <a:cs typeface="Helvetica Neue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9071" y="5809456"/>
              <a:ext cx="769550" cy="115991"/>
            </a:xfrm>
            <a:prstGeom prst="rect">
              <a:avLst/>
            </a:prstGeom>
            <a:ln>
              <a:noFill/>
              <a:headEnd type="none" w="med" len="med"/>
              <a:tailEnd type="none"/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endParaRPr lang="en-US" sz="2500" dirty="0" err="1" smtClean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16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 animBg="1"/>
      <p:bldP spid="38" grpId="0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9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Memory is </a:t>
            </a:r>
            <a:r>
              <a:rPr lang="en-US" altLang="zh-CN" b="1" dirty="0">
                <a:solidFill>
                  <a:srgbClr val="FF0000"/>
                </a:solidFill>
              </a:rPr>
              <a:t>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31" y="1389984"/>
            <a:ext cx="8666725" cy="5468016"/>
          </a:xfrm>
        </p:spPr>
        <p:txBody>
          <a:bodyPr>
            <a:normAutofit/>
          </a:bodyPr>
          <a:lstStyle/>
          <a:p>
            <a:r>
              <a:rPr lang="en-US" dirty="0" smtClean="0"/>
              <a:t>RAM </a:t>
            </a:r>
            <a:r>
              <a:rPr lang="en-US" dirty="0"/>
              <a:t>throughput increasing </a:t>
            </a:r>
            <a:r>
              <a:rPr lang="en-US" dirty="0" smtClean="0">
                <a:solidFill>
                  <a:srgbClr val="FF0000"/>
                </a:solidFill>
              </a:rPr>
              <a:t>exponentially</a:t>
            </a:r>
          </a:p>
          <a:p>
            <a:r>
              <a:rPr lang="en-US" dirty="0"/>
              <a:t>Disk throughput increasing </a:t>
            </a:r>
            <a:r>
              <a:rPr lang="en-US" dirty="0" smtClean="0">
                <a:solidFill>
                  <a:srgbClr val="FF0000"/>
                </a:solidFill>
              </a:rPr>
              <a:t>slowly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dirty="0">
              <a:latin typeface="Garamond" pitchFamily="18" charset="0"/>
            </a:endParaRPr>
          </a:p>
        </p:txBody>
      </p:sp>
      <p:pic>
        <p:nvPicPr>
          <p:cNvPr id="4" name="Picture 2" descr="http://regmedia.co.uk/2009/05/26/ddr_memory_data_rat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1" y="2872065"/>
            <a:ext cx="429190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36" y="2872065"/>
            <a:ext cx="4515874" cy="30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80276" y="6104759"/>
            <a:ext cx="8513379" cy="630620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Memory-locality </a:t>
            </a:r>
            <a:r>
              <a:rPr lang="en-US" sz="3000" dirty="0">
                <a:solidFill>
                  <a:schemeClr val="tx1"/>
                </a:solidFill>
              </a:rPr>
              <a:t>key to interactive response </a:t>
            </a:r>
            <a:r>
              <a:rPr lang="en-US" sz="3000" dirty="0" smtClean="0">
                <a:solidFill>
                  <a:schemeClr val="tx1"/>
                </a:solidFill>
              </a:rPr>
              <a:t>time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2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Realized by many…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Frameworks </a:t>
            </a:r>
            <a:r>
              <a:rPr lang="en-US" sz="2800" dirty="0">
                <a:solidFill>
                  <a:srgbClr val="000000"/>
                </a:solidFill>
              </a:rPr>
              <a:t>already </a:t>
            </a:r>
            <a:r>
              <a:rPr lang="en-US" sz="2800" dirty="0"/>
              <a:t>leverage memory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17" y="4471859"/>
            <a:ext cx="2486122" cy="1532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55" y="2469384"/>
            <a:ext cx="2885092" cy="16271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90" y="2589384"/>
            <a:ext cx="2549701" cy="13539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114" y="4716428"/>
            <a:ext cx="2700867" cy="11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Problem solved?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614"/>
            <a:ext cx="8229600" cy="58885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 smtClean="0"/>
              <a:t>Missing a Solution for Storage Layer</a:t>
            </a:r>
            <a:endParaRPr kumimoji="1" lang="zh-CN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A637-FF5F-485F-A560-1E2DB273A8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19553</TotalTime>
  <Words>1802</Words>
  <Application>Microsoft Macintosh PowerPoint</Application>
  <PresentationFormat>On-screen Show (4:3)</PresentationFormat>
  <Paragraphs>591</Paragraphs>
  <Slides>58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  A Reliable Memory-Centric Distributed Storage System a  Haoyuan Li October 16 @ Strata &amp; Hadoop World NYC  Website: tachyon-project.org Meetup: www.meetup.com/Tachyon</vt:lpstr>
      <vt:lpstr>Outline</vt:lpstr>
      <vt:lpstr>Outline</vt:lpstr>
      <vt:lpstr>                    Projects</vt:lpstr>
      <vt:lpstr>PowerPoint Presentation</vt:lpstr>
      <vt:lpstr>Memory is King</vt:lpstr>
      <vt:lpstr>Realized by many…</vt:lpstr>
      <vt:lpstr>PowerPoint Presentation</vt:lpstr>
      <vt:lpstr>PowerPoint Presentation</vt:lpstr>
      <vt:lpstr>An Example:                -    </vt:lpstr>
      <vt:lpstr>Issue 1</vt:lpstr>
      <vt:lpstr>Issue 1</vt:lpstr>
      <vt:lpstr>Issue 2</vt:lpstr>
      <vt:lpstr>Issue 2</vt:lpstr>
      <vt:lpstr>Issue 2</vt:lpstr>
      <vt:lpstr>Issue 3</vt:lpstr>
      <vt:lpstr>Tachyon</vt:lpstr>
      <vt:lpstr>Solution Overview</vt:lpstr>
      <vt:lpstr>Stack</vt:lpstr>
      <vt:lpstr>Memory-Centric Storage Architecture</vt:lpstr>
      <vt:lpstr>Issue 1 revisited</vt:lpstr>
      <vt:lpstr>Issue 2 revisited</vt:lpstr>
      <vt:lpstr>Issue 2 revisited</vt:lpstr>
      <vt:lpstr>Issue 2 revisited</vt:lpstr>
      <vt:lpstr>Issue 3 revisited</vt:lpstr>
      <vt:lpstr>Lineage in Storage (alpha)</vt:lpstr>
      <vt:lpstr>Comparison with in Memory HDFS </vt:lpstr>
      <vt:lpstr>Workflow Improvement</vt:lpstr>
      <vt:lpstr>Further Improve Spark’s Performance</vt:lpstr>
      <vt:lpstr>How easy / hard to use Tachyon?</vt:lpstr>
      <vt:lpstr>Spark/MapReduce/Shark without Tachyon</vt:lpstr>
      <vt:lpstr>Spark/MapReduce/Shark with Tachyon</vt:lpstr>
      <vt:lpstr>Spark on Tachyon</vt:lpstr>
      <vt:lpstr>Outline</vt:lpstr>
      <vt:lpstr>History</vt:lpstr>
      <vt:lpstr>A                              Open Source Status</vt:lpstr>
      <vt:lpstr>Release Growth</vt:lpstr>
      <vt:lpstr>Release Growth</vt:lpstr>
      <vt:lpstr>Release Growth</vt:lpstr>
      <vt:lpstr>Release Growth</vt:lpstr>
      <vt:lpstr>Release Growth</vt:lpstr>
      <vt:lpstr>Open Community</vt:lpstr>
      <vt:lpstr>Thanks to our Code Contributors!</vt:lpstr>
      <vt:lpstr>PowerPoint Presentation</vt:lpstr>
      <vt:lpstr>PowerPoint Presentation</vt:lpstr>
      <vt:lpstr>PowerPoint Presentation</vt:lpstr>
      <vt:lpstr> Exchange Data Between Spark and H20</vt:lpstr>
      <vt:lpstr>Belief from Industry</vt:lpstr>
      <vt:lpstr>Reaching wider communities: e.g. GlusterFS</vt:lpstr>
      <vt:lpstr>Under Filesystem Choices</vt:lpstr>
      <vt:lpstr>Under Filesystem Choices</vt:lpstr>
      <vt:lpstr>Outline</vt:lpstr>
      <vt:lpstr>Features</vt:lpstr>
      <vt:lpstr>Short Term Roadmap (0.6 Release)</vt:lpstr>
      <vt:lpstr>PowerPoint Presentation</vt:lpstr>
      <vt:lpstr>Better Assist Other Components</vt:lpstr>
      <vt:lpstr>Thanks! Questions?</vt:lpstr>
      <vt:lpstr>Release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Amelia Wong</dc:creator>
  <cp:lastModifiedBy>Sung-Soo Kim</cp:lastModifiedBy>
  <cp:revision>9760</cp:revision>
  <dcterms:created xsi:type="dcterms:W3CDTF">2012-08-16T02:11:21Z</dcterms:created>
  <dcterms:modified xsi:type="dcterms:W3CDTF">2015-09-23T09:12:43Z</dcterms:modified>
</cp:coreProperties>
</file>