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</p:sldMasterIdLst>
  <p:notesMasterIdLst>
    <p:notesMasterId r:id="rId25"/>
  </p:notesMasterIdLst>
  <p:handoutMasterIdLst>
    <p:handoutMasterId r:id="rId26"/>
  </p:handoutMasterIdLst>
  <p:sldIdLst>
    <p:sldId id="267" r:id="rId3"/>
    <p:sldId id="316" r:id="rId4"/>
    <p:sldId id="283" r:id="rId5"/>
    <p:sldId id="288" r:id="rId6"/>
    <p:sldId id="286" r:id="rId7"/>
    <p:sldId id="287" r:id="rId8"/>
    <p:sldId id="294" r:id="rId9"/>
    <p:sldId id="296" r:id="rId10"/>
    <p:sldId id="297" r:id="rId11"/>
    <p:sldId id="298" r:id="rId12"/>
    <p:sldId id="299" r:id="rId13"/>
    <p:sldId id="292" r:id="rId14"/>
    <p:sldId id="285" r:id="rId15"/>
    <p:sldId id="307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B"/>
    <a:srgbClr val="EC881D"/>
    <a:srgbClr val="5F6062"/>
    <a:srgbClr val="DC7B1F"/>
    <a:srgbClr val="000000"/>
    <a:srgbClr val="FFFFFF"/>
    <a:srgbClr val="231F20"/>
    <a:srgbClr val="D8D8D8"/>
    <a:srgbClr val="FF0066"/>
    <a:srgbClr val="F5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1" autoAdjust="0"/>
    <p:restoredTop sz="74865" autoAdjust="0"/>
  </p:normalViewPr>
  <p:slideViewPr>
    <p:cSldViewPr snapToGrid="0" snapToObjects="1">
      <p:cViewPr varScale="1">
        <p:scale>
          <a:sx n="56" d="100"/>
          <a:sy n="56" d="100"/>
        </p:scale>
        <p:origin x="1434" y="60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1" d="1"/>
        <a:sy n="1" d="1"/>
      </p:scale>
      <p:origin x="0" y="-50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10C0E-43C4-4C6B-ADC3-72FEA0A55427}" type="datetimeFigureOut">
              <a:rPr lang="en-US" smtClean="0"/>
              <a:pPr/>
              <a:t>10/18/2014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2014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EA1FF-4A34-4477-ABDE-9C72F8F54362}" type="datetimeFigureOut">
              <a:rPr lang="en-US" smtClean="0"/>
              <a:pPr/>
              <a:t>10/18/2014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468" y="8743301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6010878" y="8738453"/>
            <a:ext cx="531812" cy="119063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7200" y="8743301"/>
            <a:ext cx="2971800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Storm</a:t>
            </a:r>
            <a:r>
              <a:rPr lang="en-US" baseline="0" dirty="0" smtClean="0"/>
              <a:t> – 100’s of milliseconds to 5 seconds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AFC0A09-6CA9-3A4F-902C-30B0D254B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2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r>
              <a:rPr lang="en-US" baseline="0" dirty="0" smtClean="0"/>
              <a:t> = architectural pattern to talk </a:t>
            </a:r>
            <a:r>
              <a:rPr lang="en-US" baseline="0" dirty="0" smtClean="0"/>
              <a:t>about </a:t>
            </a:r>
            <a:r>
              <a:rPr lang="en-US" baseline="0" dirty="0" smtClean="0"/>
              <a:t>the complexity of dealing with real-time and historical datasets</a:t>
            </a:r>
          </a:p>
          <a:p>
            <a:r>
              <a:rPr lang="en-US" baseline="0" dirty="0" smtClean="0"/>
              <a:t>Overall use</a:t>
            </a:r>
          </a:p>
          <a:p>
            <a:pPr lvl="1"/>
            <a:r>
              <a:rPr lang="en-US" baseline="0" dirty="0" smtClean="0"/>
              <a:t>Prescriptive/Predictive uses rely on some dimension of real-time </a:t>
            </a:r>
          </a:p>
          <a:p>
            <a:r>
              <a:rPr lang="en-US" baseline="0" dirty="0" smtClean="0"/>
              <a:t>Use cases</a:t>
            </a:r>
          </a:p>
          <a:p>
            <a:pPr lvl="1"/>
            <a:r>
              <a:rPr lang="en-US" baseline="0" dirty="0" smtClean="0"/>
              <a:t>CPG – consumer goods looking at what customers are doing in real-time and making adjustments</a:t>
            </a:r>
          </a:p>
          <a:p>
            <a:pPr lvl="1"/>
            <a:r>
              <a:rPr lang="en-US" baseline="0" dirty="0" smtClean="0"/>
              <a:t>Medical – real-time medical sensors and treatment and labs for critical patient care</a:t>
            </a:r>
          </a:p>
          <a:p>
            <a:pPr lvl="1"/>
            <a:r>
              <a:rPr lang="en-US" baseline="0" dirty="0" smtClean="0"/>
              <a:t>Financial – credit risk and transaction fraud</a:t>
            </a:r>
          </a:p>
          <a:p>
            <a:pPr lvl="1"/>
            <a:r>
              <a:rPr lang="en-US" baseline="0" dirty="0" smtClean="0"/>
              <a:t>Manufacturers – </a:t>
            </a:r>
            <a:r>
              <a:rPr lang="en-US" baseline="0" dirty="0" err="1" smtClean="0"/>
              <a:t>IoT</a:t>
            </a:r>
            <a:r>
              <a:rPr lang="en-US" baseline="0" dirty="0" smtClean="0"/>
              <a:t>/Telematics getting information from their plants and logistics, cross referencing to inventory, and making adjustments to supply chain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r>
              <a:rPr lang="en-US" baseline="0" dirty="0" smtClean="0"/>
              <a:t> architecture that covers how Lambda works overall</a:t>
            </a:r>
          </a:p>
          <a:p>
            <a:pPr lvl="1"/>
            <a:r>
              <a:rPr lang="en-US" baseline="0" dirty="0" smtClean="0"/>
              <a:t>Able </a:t>
            </a:r>
            <a:r>
              <a:rPr lang="en-US" baseline="0" dirty="0" smtClean="0"/>
              <a:t>to address real-time and historical data</a:t>
            </a:r>
          </a:p>
          <a:p>
            <a:r>
              <a:rPr lang="en-US" baseline="0" dirty="0" smtClean="0"/>
              <a:t>Layers</a:t>
            </a:r>
          </a:p>
          <a:p>
            <a:pPr lvl="1"/>
            <a:r>
              <a:rPr lang="en-US" baseline="0" dirty="0" smtClean="0"/>
              <a:t>Speed – real-time/current data streams; spark, storm, etc.</a:t>
            </a:r>
          </a:p>
          <a:p>
            <a:pPr lvl="1"/>
            <a:r>
              <a:rPr lang="en-US" baseline="0" dirty="0" smtClean="0"/>
              <a:t>Batch – historical data layer</a:t>
            </a:r>
          </a:p>
          <a:p>
            <a:pPr lvl="1"/>
            <a:r>
              <a:rPr lang="en-US" baseline="0" dirty="0" smtClean="0"/>
              <a:t>Serving – ability to take the current data and historical and merge the results and provide that to the organization</a:t>
            </a:r>
          </a:p>
          <a:p>
            <a:pPr lvl="0"/>
            <a:r>
              <a:rPr lang="en-US" baseline="0" dirty="0" smtClean="0"/>
              <a:t>Real-world experience/strategy</a:t>
            </a:r>
            <a:endParaRPr lang="en-US" baseline="0" dirty="0" smtClean="0"/>
          </a:p>
          <a:p>
            <a:pPr lvl="1"/>
            <a:r>
              <a:rPr lang="en-US" baseline="0" dirty="0" smtClean="0"/>
              <a:t>Do not tackle all of the data but rather necessary segments of business functionality called queries</a:t>
            </a:r>
          </a:p>
          <a:p>
            <a:pPr lvl="1"/>
            <a:r>
              <a:rPr lang="en-US" baseline="0" dirty="0" smtClean="0"/>
              <a:t>Data can be tackled per query hence the idea of “query focused datasets</a:t>
            </a:r>
            <a:r>
              <a:rPr lang="en-US" baseline="0" dirty="0" smtClean="0"/>
              <a:t>” or </a:t>
            </a:r>
            <a:r>
              <a:rPr lang="en-US" baseline="0" dirty="0" err="1" smtClean="0"/>
              <a:t>qfds</a:t>
            </a:r>
            <a:endParaRPr lang="en-US" baseline="0" dirty="0" smtClean="0"/>
          </a:p>
          <a:p>
            <a:pPr lvl="1"/>
            <a:r>
              <a:rPr lang="en-US" baseline="0" dirty="0" smtClean="0"/>
              <a:t>Allows for more focused results/faster speed </a:t>
            </a:r>
            <a:r>
              <a:rPr lang="en-US" baseline="0" dirty="0" smtClean="0"/>
              <a:t>gains</a:t>
            </a: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9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HL7 </a:t>
            </a:r>
            <a:r>
              <a:rPr lang="en-US" dirty="0" smtClean="0"/>
              <a:t>actual</a:t>
            </a:r>
            <a:r>
              <a:rPr lang="en-US" baseline="0" dirty="0" smtClean="0"/>
              <a:t> processing based on “pull” requests from users not actual processing </a:t>
            </a:r>
            <a:r>
              <a:rPr lang="en-US" baseline="0" dirty="0" smtClean="0"/>
              <a:t>power</a:t>
            </a:r>
          </a:p>
          <a:p>
            <a:pPr lvl="1"/>
            <a:r>
              <a:rPr lang="en-US" baseline="0" dirty="0" smtClean="0"/>
              <a:t>HL7 are large xml-based documents</a:t>
            </a:r>
          </a:p>
          <a:p>
            <a:pPr lvl="1"/>
            <a:r>
              <a:rPr lang="en-US" baseline="0" dirty="0" smtClean="0"/>
              <a:t>Much larger than say JSON or others (roughly 800k-900k in size)</a:t>
            </a:r>
          </a:p>
          <a:p>
            <a:pPr lvl="1"/>
            <a:r>
              <a:rPr lang="en-US" baseline="0" dirty="0" smtClean="0"/>
              <a:t>Contains significant data related to medical information</a:t>
            </a:r>
            <a:endParaRPr lang="en-US" baseline="0" dirty="0" smtClean="0"/>
          </a:p>
          <a:p>
            <a:r>
              <a:rPr lang="en-US" baseline="0" dirty="0" smtClean="0"/>
              <a:t>End goal</a:t>
            </a:r>
          </a:p>
          <a:p>
            <a:pPr lvl="1"/>
            <a:r>
              <a:rPr lang="en-US" dirty="0" smtClean="0"/>
              <a:t>An architecturally-driven, internally-owned technology stack that blends:</a:t>
            </a:r>
          </a:p>
          <a:p>
            <a:pPr lvl="2"/>
            <a:r>
              <a:rPr lang="en-US" dirty="0" smtClean="0"/>
              <a:t>An event-based processing fabric </a:t>
            </a:r>
          </a:p>
          <a:p>
            <a:pPr lvl="2"/>
            <a:r>
              <a:rPr lang="en-US" dirty="0" smtClean="0"/>
              <a:t>A real-time processing framework</a:t>
            </a:r>
          </a:p>
          <a:p>
            <a:pPr lvl="2"/>
            <a:r>
              <a:rPr lang="en-US" dirty="0" smtClean="0"/>
              <a:t>A multi-destination distillation hub</a:t>
            </a:r>
          </a:p>
          <a:p>
            <a:pPr lvl="2"/>
            <a:r>
              <a:rPr lang="en-US" dirty="0" smtClean="0"/>
              <a:t>“Classic” BI delivery techniques</a:t>
            </a:r>
          </a:p>
          <a:p>
            <a:pPr lvl="2"/>
            <a:r>
              <a:rPr lang="en-US" dirty="0" smtClean="0"/>
              <a:t>“Services-based” delivery techniques</a:t>
            </a:r>
          </a:p>
          <a:p>
            <a:pPr lvl="2"/>
            <a:r>
              <a:rPr lang="en-US" dirty="0" smtClean="0"/>
              <a:t>A “serendipitous” discovery environment</a:t>
            </a:r>
          </a:p>
          <a:p>
            <a:pPr lvl="1"/>
            <a:r>
              <a:rPr lang="en-US" dirty="0" smtClean="0"/>
              <a:t>Mutually supportive components that combine  in delivering novel clinical solutions.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9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serving layer coordinates bringing</a:t>
            </a:r>
            <a:r>
              <a:rPr lang="en-US" baseline="0" dirty="0" smtClean="0"/>
              <a:t> this data together and creating a holistic view of the data</a:t>
            </a:r>
          </a:p>
          <a:p>
            <a:pPr lvl="1"/>
            <a:r>
              <a:rPr lang="en-US" baseline="0" dirty="0" smtClean="0"/>
              <a:t>Teradata understands some form of event and corresponding coordination of events to bring the data across the layers to the serving layer</a:t>
            </a:r>
          </a:p>
          <a:p>
            <a:pPr lvl="1"/>
            <a:r>
              <a:rPr lang="en-US" baseline="0" dirty="0" smtClean="0"/>
              <a:t>A general metadata model for data lineage and transformations</a:t>
            </a:r>
          </a:p>
          <a:p>
            <a:pPr lvl="1"/>
            <a:r>
              <a:rPr lang="en-US" baseline="0" dirty="0" smtClean="0"/>
              <a:t>Merge the data together into a holistic data set so that it can be served to </a:t>
            </a:r>
            <a:r>
              <a:rPr lang="en-US" baseline="0" dirty="0" smtClean="0"/>
              <a:t>consumers</a:t>
            </a:r>
          </a:p>
          <a:p>
            <a:pPr lvl="1"/>
            <a:r>
              <a:rPr lang="en-US" baseline="0" dirty="0" smtClean="0"/>
              <a:t>A context component that allows events, data, and requests to be held together</a:t>
            </a:r>
          </a:p>
          <a:p>
            <a:pPr lvl="1"/>
            <a:r>
              <a:rPr lang="en-US" baseline="0" dirty="0" smtClean="0"/>
              <a:t>Rules engine that allows for determinations based on sensing patterns</a:t>
            </a:r>
          </a:p>
          <a:p>
            <a:pPr lvl="1"/>
            <a:r>
              <a:rPr lang="en-US" baseline="0" dirty="0" smtClean="0"/>
              <a:t>Workflow/Dataflow for execution of necessary processing on data</a:t>
            </a:r>
            <a:endParaRPr lang="en-US" baseline="0" dirty="0" smtClean="0"/>
          </a:p>
          <a:p>
            <a:pPr lvl="0"/>
            <a:r>
              <a:rPr lang="en-US" baseline="0" dirty="0" smtClean="0"/>
              <a:t>Save on the constant re-computation</a:t>
            </a:r>
          </a:p>
          <a:p>
            <a:pPr lvl="1"/>
            <a:r>
              <a:rPr lang="en-US" baseline="0" dirty="0" smtClean="0"/>
              <a:t>Snapshotted/versioned data</a:t>
            </a:r>
          </a:p>
          <a:p>
            <a:pPr lvl="1"/>
            <a:r>
              <a:rPr lang="en-US" baseline="0" dirty="0" smtClean="0"/>
              <a:t>Calculations done on these versions</a:t>
            </a:r>
          </a:p>
          <a:p>
            <a:pPr lvl="1"/>
            <a:r>
              <a:rPr lang="en-US" baseline="0" dirty="0" smtClean="0"/>
              <a:t>Can be worked with </a:t>
            </a:r>
            <a:r>
              <a:rPr lang="en-US" baseline="0" dirty="0" err="1" smtClean="0"/>
              <a:t>varios</a:t>
            </a:r>
            <a:r>
              <a:rPr lang="en-US" baseline="0" smtClean="0"/>
              <a:t> data structures </a:t>
            </a:r>
            <a:r>
              <a:rPr lang="en-US" baseline="0" dirty="0" smtClean="0"/>
              <a:t>and Hadoop components</a:t>
            </a:r>
          </a:p>
          <a:p>
            <a:pPr lvl="1"/>
            <a:r>
              <a:rPr lang="en-US" baseline="0" dirty="0" smtClean="0"/>
              <a:t>Full re-computation can be deferred and used to verify/replace specific snapshots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7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1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8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8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2"/>
            <a:ext cx="2438400" cy="470247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9"/>
            <a:ext cx="2438400" cy="469859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9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1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69" y="777240"/>
            <a:ext cx="5335931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3257551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69" y="2209800"/>
            <a:ext cx="4878731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7" y="6591605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69" y="164592"/>
            <a:ext cx="5335931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3257551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69" y="1536192"/>
            <a:ext cx="4878731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7" y="6591605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79702"/>
            <a:ext cx="9144000" cy="498598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9" y="6556249"/>
            <a:ext cx="133049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5"/>
            <a:ext cx="2658931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7" y="3015458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5" y="6591605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9" y="6557508"/>
            <a:ext cx="133049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9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 0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email">
              <a:alphaModFix amt="5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7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3581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defRPr>
                <a:solidFill>
                  <a:srgbClr val="4D353B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rgbClr val="4D353B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rgbClr val="4D353B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rgbClr val="4D353B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000" y="607700"/>
            <a:ext cx="7239000" cy="4591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92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3581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/>
              </a:buClr>
              <a:defRPr>
                <a:solidFill>
                  <a:srgbClr val="4D353B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rgbClr val="4D353B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rgbClr val="4D353B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rgbClr val="4D353B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rgbClr val="4D353B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000" y="607700"/>
            <a:ext cx="7239000" cy="4591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20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sz="20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625475" indent="-168275"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057400"/>
            <a:ext cx="4038600" cy="1734577"/>
          </a:xfrm>
          <a:prstGeom prst="rect">
            <a:avLst/>
          </a:prstGeom>
        </p:spPr>
        <p:txBody>
          <a:bodyPr>
            <a:spAutoFit/>
          </a:bodyPr>
          <a:lstStyle>
            <a:lvl1pPr marL="285750" indent="-285750">
              <a:buClr>
                <a:schemeClr val="accent1"/>
              </a:buClr>
              <a:defRPr sz="20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marL="625475" indent="-168275"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3pPr>
            <a:lvl4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4pPr>
            <a:lvl5pPr>
              <a:buClr>
                <a:schemeClr val="accent1"/>
              </a:buClr>
              <a:defRPr sz="1800">
                <a:solidFill>
                  <a:schemeClr val="tx2">
                    <a:lumMod val="90000"/>
                    <a:lumOff val="1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1000" y="607700"/>
            <a:ext cx="7239000" cy="4591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61426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32115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Alterna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9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19692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8" y="305467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4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5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grpSp>
        <p:nvGrpSpPr>
          <p:cNvPr id="21" name="Group 20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2400" y="6477419"/>
            <a:ext cx="914400" cy="204717"/>
            <a:chOff x="5137" y="4139"/>
            <a:chExt cx="335" cy="75"/>
          </a:xfrm>
          <a:solidFill>
            <a:schemeClr val="accent1"/>
          </a:solidFill>
        </p:grpSpPr>
        <p:sp>
          <p:nvSpPr>
            <p:cNvPr id="4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3419" y="6557508"/>
            <a:ext cx="133049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3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  <p:sldLayoutId id="2147483713" r:id="rId30"/>
    <p:sldLayoutId id="2147483715" r:id="rId31"/>
    <p:sldLayoutId id="2147483722" r:id="rId3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7035"/>
            <a:ext cx="7239000" cy="4616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382000" cy="173457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gray">
          <a:xfrm>
            <a:off x="8153400" y="6639983"/>
            <a:ext cx="706730" cy="138499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pPr algn="r" defTabSz="457200"/>
            <a:fld id="{3BA9165F-7FF1-F447-B623-F4CCB58BE682}" type="slidenum">
              <a:rPr lang="en-US" sz="900" smtClean="0">
                <a:solidFill>
                  <a:prstClr val="white"/>
                </a:solidFill>
                <a:cs typeface="Arial"/>
              </a:rPr>
              <a:pPr algn="r" defTabSz="457200"/>
              <a:t>‹#›</a:t>
            </a:fld>
            <a:endParaRPr lang="en-US" sz="9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620000" y="203200"/>
            <a:ext cx="1354430" cy="9417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14TDPRD223_Think_Big_Logo_F (2)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384314"/>
            <a:ext cx="1036930" cy="10202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768600" y="6496050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white"/>
                </a:solidFill>
              </a:rPr>
              <a:t>Copyright 2013-2014 Think Big, a Teradata Company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ransition>
    <p:wipe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0" i="0" kern="1200">
          <a:solidFill>
            <a:schemeClr val="tx2">
              <a:lumMod val="90000"/>
              <a:lumOff val="10000"/>
            </a:schemeClr>
          </a:solidFill>
          <a:effectLst/>
          <a:latin typeface="Arial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Clr>
          <a:schemeClr val="accent1"/>
        </a:buClr>
        <a:buSzPct val="110000"/>
        <a:buFont typeface="Wingdings" charset="2"/>
        <a:buChar char=""/>
        <a:defRPr sz="20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100000"/>
        <a:buFont typeface="Lucida Grande"/>
        <a:buChar char="-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95000"/>
        </a:lnSpc>
        <a:spcBef>
          <a:spcPts val="0"/>
        </a:spcBef>
        <a:spcAft>
          <a:spcPts val="500"/>
        </a:spcAft>
        <a:buClr>
          <a:schemeClr val="accent1"/>
        </a:buClr>
        <a:buSzPct val="85000"/>
        <a:buFont typeface="Arial"/>
        <a:buChar char="•"/>
        <a:defRPr sz="1800" b="0" i="0" kern="1200">
          <a:solidFill>
            <a:schemeClr val="tx2">
              <a:lumMod val="90000"/>
              <a:lumOff val="1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358968"/>
            <a:ext cx="9144000" cy="2140073"/>
          </a:xfrm>
        </p:spPr>
        <p:txBody>
          <a:bodyPr/>
          <a:lstStyle/>
          <a:p>
            <a:pPr lvl="1"/>
            <a:r>
              <a:rPr lang="en-US" sz="2800" dirty="0"/>
              <a:t>How to Architect Big Data Apps with the Lambda </a:t>
            </a:r>
            <a:r>
              <a:rPr lang="en-US" sz="2800" dirty="0" smtClean="0"/>
              <a:t>Architecture</a:t>
            </a:r>
          </a:p>
          <a:p>
            <a:pPr lvl="1"/>
            <a:endParaRPr lang="en-US" dirty="0"/>
          </a:p>
          <a:p>
            <a:pPr lvl="1"/>
            <a:r>
              <a:rPr lang="en-US" sz="2000" dirty="0" smtClean="0"/>
              <a:t>OCTOBER 2014</a:t>
            </a:r>
          </a:p>
          <a:p>
            <a:pPr lvl="1"/>
            <a:r>
              <a:rPr lang="en-US" sz="2000" dirty="0" err="1" smtClean="0"/>
              <a:t>Altan</a:t>
            </a:r>
            <a:r>
              <a:rPr lang="en-US" sz="2000" dirty="0" smtClean="0"/>
              <a:t> </a:t>
            </a:r>
            <a:r>
              <a:rPr lang="en-US" sz="2000" dirty="0" err="1" smtClean="0"/>
              <a:t>Khendup</a:t>
            </a:r>
            <a:r>
              <a:rPr lang="en-US" sz="2000" dirty="0" smtClean="0"/>
              <a:t> – Big Data Architect</a:t>
            </a:r>
          </a:p>
          <a:p>
            <a:pPr lvl="1"/>
            <a:r>
              <a:rPr lang="en-US" sz="2000" dirty="0" smtClean="0"/>
              <a:t>Ron Bodkin – Founder Think Big, a Teradata company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6029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0" y="969044"/>
            <a:ext cx="7425400" cy="51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704"/>
            <a:ext cx="8229600" cy="4360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Storm throughput </a:t>
            </a:r>
            <a:r>
              <a:rPr lang="en-US" dirty="0" smtClean="0"/>
              <a:t>up to 1.5 million </a:t>
            </a:r>
            <a:r>
              <a:rPr lang="en-US" dirty="0"/>
              <a:t>documents per </a:t>
            </a:r>
            <a:r>
              <a:rPr lang="en-US" dirty="0" smtClean="0"/>
              <a:t>hour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of 140,000 HL7 messages actually processed per day with average latency of 60 milliseconds from ingest to </a:t>
            </a:r>
            <a:r>
              <a:rPr lang="en-US" dirty="0" smtClean="0"/>
              <a:t>persistence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of 50,000 documents passed through annotators per day versus 5,000 </a:t>
            </a:r>
            <a:r>
              <a:rPr lang="en-US" dirty="0" smtClean="0"/>
              <a:t>historically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 </a:t>
            </a:r>
            <a:r>
              <a:rPr lang="en-US" dirty="0"/>
              <a:t>annotations of documents up to 6 times faster than previously </a:t>
            </a:r>
            <a:r>
              <a:rPr lang="en-US" dirty="0" smtClean="0"/>
              <a:t>accomplished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Free</a:t>
            </a:r>
            <a:r>
              <a:rPr lang="en-US" dirty="0"/>
              <a:t>-text search use cases that took over 30 minutes on old infrastructure completing in milliseconds in </a:t>
            </a:r>
            <a:r>
              <a:rPr lang="en-US" dirty="0" err="1" smtClean="0"/>
              <a:t>ElasticSearch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Challenges</a:t>
            </a:r>
          </a:p>
          <a:p>
            <a:pPr lvl="1"/>
            <a:r>
              <a:rPr lang="en-US" sz="1800" dirty="0" smtClean="0"/>
              <a:t>Multiple layers</a:t>
            </a:r>
          </a:p>
          <a:p>
            <a:pPr lvl="2"/>
            <a:r>
              <a:rPr lang="en-US" sz="1600" dirty="0" smtClean="0"/>
              <a:t>Lots of events, data</a:t>
            </a:r>
          </a:p>
          <a:p>
            <a:pPr lvl="1"/>
            <a:r>
              <a:rPr lang="en-US" sz="1800" dirty="0" smtClean="0"/>
              <a:t>Complex</a:t>
            </a:r>
          </a:p>
          <a:p>
            <a:pPr lvl="2"/>
            <a:r>
              <a:rPr lang="en-US" sz="1600" dirty="0" smtClean="0"/>
              <a:t>Lots of different languages and data structures</a:t>
            </a:r>
          </a:p>
          <a:p>
            <a:pPr lvl="1"/>
            <a:r>
              <a:rPr lang="en-US" sz="1800" dirty="0" smtClean="0"/>
              <a:t>Difficult to maintain</a:t>
            </a:r>
          </a:p>
          <a:p>
            <a:pPr lvl="2"/>
            <a:r>
              <a:rPr lang="en-US" sz="1600" dirty="0" smtClean="0"/>
              <a:t>Lots of moving pieces/components/technologies</a:t>
            </a:r>
          </a:p>
          <a:p>
            <a:pPr lvl="2"/>
            <a:r>
              <a:rPr lang="en-US" sz="1600" dirty="0" smtClean="0"/>
              <a:t>Lots of changes for the business</a:t>
            </a:r>
          </a:p>
          <a:p>
            <a:pPr lvl="2"/>
            <a:endParaRPr lang="en-US" sz="1600" dirty="0"/>
          </a:p>
          <a:p>
            <a:r>
              <a:rPr lang="en-US" sz="2000" dirty="0" smtClean="0"/>
              <a:t>Need for Practical Lambda approach</a:t>
            </a:r>
          </a:p>
          <a:p>
            <a:pPr lvl="1"/>
            <a:r>
              <a:rPr lang="en-US" sz="1800" dirty="0" smtClean="0"/>
              <a:t>Based on real-world implementations</a:t>
            </a:r>
          </a:p>
          <a:p>
            <a:pPr lvl="1"/>
            <a:r>
              <a:rPr lang="en-US" sz="1800" dirty="0" smtClean="0"/>
              <a:t>Metadata model (events and data)</a:t>
            </a:r>
          </a:p>
          <a:p>
            <a:pPr lvl="1"/>
            <a:r>
              <a:rPr lang="en-US" sz="1800" dirty="0" smtClean="0"/>
              <a:t>Discrete data (query focused datasets)</a:t>
            </a:r>
          </a:p>
          <a:p>
            <a:pPr lvl="1"/>
            <a:r>
              <a:rPr lang="en-US" sz="1800" dirty="0" smtClean="0"/>
              <a:t>Data convergence (holistic query focused dataset)</a:t>
            </a:r>
          </a:p>
          <a:p>
            <a:pPr lvl="1"/>
            <a:endParaRPr lang="en-US" sz="1800" dirty="0" smtClean="0"/>
          </a:p>
          <a:p>
            <a:pPr marL="228600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Lambda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28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77398"/>
            <a:ext cx="8229600" cy="34480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Executor Lambda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553200" y="4438650"/>
            <a:ext cx="2514600" cy="2381250"/>
          </a:xfrm>
          <a:prstGeom prst="round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3133536"/>
            <a:ext cx="9144000" cy="590931"/>
          </a:xfrm>
        </p:spPr>
        <p:txBody>
          <a:bodyPr/>
          <a:lstStyle/>
          <a:p>
            <a:r>
              <a:rPr lang="en-US" dirty="0" smtClean="0"/>
              <a:t>Real Time and Lambda</a:t>
            </a:r>
            <a:endParaRPr lang="en-US" dirty="0"/>
          </a:p>
        </p:txBody>
      </p:sp>
      <p:pic>
        <p:nvPicPr>
          <p:cNvPr id="7" name="Picture 6" descr="14TDPRD223_Think_Big_Logo_F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4822964"/>
            <a:ext cx="1773530" cy="17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29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409700"/>
            <a:ext cx="8972550" cy="5137817"/>
          </a:xfrm>
        </p:spPr>
        <p:txBody>
          <a:bodyPr/>
          <a:lstStyle/>
          <a:p>
            <a:r>
              <a:rPr lang="en-US" sz="2800" dirty="0" smtClean="0"/>
              <a:t>Real-Time isn’t free!</a:t>
            </a:r>
          </a:p>
          <a:p>
            <a:pPr lvl="1"/>
            <a:r>
              <a:rPr lang="en-US" sz="2400" dirty="0" smtClean="0"/>
              <a:t>1 hour vs. 5 min vs. seconds</a:t>
            </a:r>
          </a:p>
          <a:p>
            <a:pPr lvl="1"/>
            <a:r>
              <a:rPr lang="en-US" sz="2400" dirty="0" smtClean="0"/>
              <a:t>And may not be meaningful anyhow</a:t>
            </a:r>
          </a:p>
          <a:p>
            <a:pPr lvl="1"/>
            <a:r>
              <a:rPr lang="en-US" sz="2400" dirty="0" smtClean="0"/>
              <a:t>Is there a robot or a human in the loop?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Simpler Instantiations </a:t>
            </a:r>
            <a:r>
              <a:rPr lang="en-US" sz="2800" dirty="0"/>
              <a:t>of Lambda</a:t>
            </a:r>
            <a:endParaRPr lang="en-US" sz="2800" dirty="0" smtClean="0"/>
          </a:p>
          <a:p>
            <a:pPr lvl="1"/>
            <a:r>
              <a:rPr lang="en-US" sz="2400" dirty="0" smtClean="0"/>
              <a:t>Micro-Batch Feeds &amp; Real-Time Queries</a:t>
            </a:r>
          </a:p>
          <a:p>
            <a:pPr lvl="1"/>
            <a:r>
              <a:rPr lang="en-US" sz="2400" dirty="0" smtClean="0"/>
              <a:t>Embarrassingly Parallel Speed Layer</a:t>
            </a:r>
          </a:p>
          <a:p>
            <a:pPr lvl="1"/>
            <a:r>
              <a:rPr lang="en-US" sz="2400" dirty="0" smtClean="0"/>
              <a:t>Transient Speed Layer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… One database for Speed &amp; Serving (RDBMS or NoSQL)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93400"/>
            <a:ext cx="7239000" cy="459100"/>
          </a:xfrm>
        </p:spPr>
        <p:txBody>
          <a:bodyPr/>
          <a:lstStyle/>
          <a:p>
            <a:r>
              <a:rPr lang="en-US" dirty="0" smtClean="0"/>
              <a:t>KISS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69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38300"/>
            <a:ext cx="8382000" cy="4713085"/>
          </a:xfrm>
        </p:spPr>
        <p:txBody>
          <a:bodyPr/>
          <a:lstStyle/>
          <a:p>
            <a:r>
              <a:rPr lang="en-US" sz="2400" dirty="0"/>
              <a:t>Understanding consumer purchase behavior across more than one touch point to drive holistic results</a:t>
            </a:r>
          </a:p>
          <a:p>
            <a:r>
              <a:rPr lang="en-US" sz="2400" dirty="0"/>
              <a:t>Each channel for consumer marketing and engagement has </a:t>
            </a:r>
            <a:r>
              <a:rPr lang="en-US" sz="2400" dirty="0" err="1"/>
              <a:t>siloed</a:t>
            </a:r>
            <a:r>
              <a:rPr lang="en-US" sz="2400" dirty="0"/>
              <a:t> applications and analytic tools</a:t>
            </a:r>
          </a:p>
          <a:p>
            <a:r>
              <a:rPr lang="en-US" sz="2400" dirty="0"/>
              <a:t>Correlating behavior across channels to understand customer journeys allows better engagement (e.g., web, mobile, call center, in store, email, social)</a:t>
            </a:r>
          </a:p>
          <a:p>
            <a:r>
              <a:rPr lang="en-US" sz="2400" dirty="0"/>
              <a:t>Common goals: increased response rates, increased share of wallet, reduced churn, focus on high value customers, increase customer </a:t>
            </a:r>
            <a:r>
              <a:rPr lang="en-US" sz="2400" dirty="0" smtClean="0"/>
              <a:t>satisfaction</a:t>
            </a:r>
          </a:p>
          <a:p>
            <a:r>
              <a:rPr lang="en-US" sz="2400" dirty="0" smtClean="0"/>
              <a:t>Challenges: data volumes, correlation/</a:t>
            </a:r>
            <a:r>
              <a:rPr lang="en-US" sz="2400" dirty="0" err="1" smtClean="0"/>
              <a:t>sessionization</a:t>
            </a:r>
            <a:r>
              <a:rPr lang="en-US" sz="2400" dirty="0" smtClean="0"/>
              <a:t>, feature discovery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Cross-Channel Behavior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473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140200"/>
            <a:ext cx="8382000" cy="2191882"/>
          </a:xfrm>
        </p:spPr>
        <p:txBody>
          <a:bodyPr/>
          <a:lstStyle/>
          <a:p>
            <a:r>
              <a:rPr lang="en-US" dirty="0" smtClean="0"/>
              <a:t>Many analytics use cases can be handled with update latencies of a few minutes</a:t>
            </a:r>
          </a:p>
          <a:p>
            <a:r>
              <a:rPr lang="en-US" dirty="0" smtClean="0"/>
              <a:t>Micro-batching allows for dramatic efficiency improvements </a:t>
            </a:r>
          </a:p>
          <a:p>
            <a:pPr lvl="1"/>
            <a:r>
              <a:rPr lang="en-US" dirty="0" smtClean="0"/>
              <a:t>… can extend to updates per event with additional infrastructure</a:t>
            </a:r>
          </a:p>
          <a:p>
            <a:r>
              <a:rPr lang="en-US" dirty="0" smtClean="0"/>
              <a:t>Pre-aggregation (HBase, MPP, etc.) can serve many users</a:t>
            </a:r>
          </a:p>
          <a:p>
            <a:r>
              <a:rPr lang="en-US" dirty="0" smtClean="0"/>
              <a:t>Hadoop query (Hive 0.13+ / </a:t>
            </a:r>
            <a:r>
              <a:rPr lang="en-US" dirty="0" err="1" smtClean="0"/>
              <a:t>Tez</a:t>
            </a:r>
            <a:r>
              <a:rPr lang="en-US" dirty="0" smtClean="0"/>
              <a:t>, Impala etc.) emerging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05135"/>
            <a:ext cx="7239000" cy="461665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en-US" sz="2400" dirty="0" smtClean="0">
                <a:latin typeface="Arial"/>
                <a:cs typeface="Arial"/>
              </a:rPr>
              <a:t>Real-Time Queries Pattern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6575" y="1412489"/>
            <a:ext cx="1079500" cy="1333500"/>
          </a:xfrm>
          <a:prstGeom prst="rect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</a:t>
            </a:r>
          </a:p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</a:p>
        </p:txBody>
      </p:sp>
      <p:sp>
        <p:nvSpPr>
          <p:cNvPr id="6" name="Trapezoid 5"/>
          <p:cNvSpPr/>
          <p:nvPr/>
        </p:nvSpPr>
        <p:spPr>
          <a:xfrm>
            <a:off x="2600550" y="1456939"/>
            <a:ext cx="1460500" cy="1244600"/>
          </a:xfrm>
          <a:prstGeom prst="trapezoid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61050" y="1825239"/>
            <a:ext cx="59690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9450" y="3031154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Kafka </a:t>
            </a:r>
            <a:r>
              <a:rPr lang="en-US" sz="2000" dirty="0" err="1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etc</a:t>
            </a:r>
            <a:endParaRPr lang="en-US" sz="2000" dirty="0" smtClean="0">
              <a:solidFill>
                <a:srgbClr val="342528">
                  <a:lumMod val="90000"/>
                  <a:lumOff val="1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575" y="3031154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Hadoop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6125" y="2748778"/>
            <a:ext cx="1427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HBase/</a:t>
            </a:r>
          </a:p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Teradata/Hive…</a:t>
            </a:r>
          </a:p>
        </p:txBody>
      </p:sp>
      <p:sp>
        <p:nvSpPr>
          <p:cNvPr id="13" name="Oval 12"/>
          <p:cNvSpPr/>
          <p:nvPr/>
        </p:nvSpPr>
        <p:spPr>
          <a:xfrm>
            <a:off x="6585400" y="1456939"/>
            <a:ext cx="1568000" cy="1289050"/>
          </a:xfrm>
          <a:prstGeom prst="ellipse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Query/Serving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970925" y="1825239"/>
            <a:ext cx="59690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92550" y="1825239"/>
            <a:ext cx="59690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6550" y="1879184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Events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6550" y="2877266"/>
            <a:ext cx="126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Web server…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38725" y="2877266"/>
            <a:ext cx="0" cy="707886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46925" y="2877266"/>
            <a:ext cx="0" cy="707886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34675" y="2877266"/>
            <a:ext cx="0" cy="707886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66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543050"/>
            <a:ext cx="8382000" cy="4521751"/>
          </a:xfrm>
        </p:spPr>
        <p:txBody>
          <a:bodyPr/>
          <a:lstStyle/>
          <a:p>
            <a:r>
              <a:rPr lang="en-US" sz="2400" dirty="0" smtClean="0"/>
              <a:t>Recommendations rely on </a:t>
            </a:r>
          </a:p>
          <a:p>
            <a:pPr lvl="1"/>
            <a:r>
              <a:rPr lang="en-US" sz="2000" dirty="0" smtClean="0"/>
              <a:t>recent activity (purchases, content viewed, product interest, support issues)</a:t>
            </a:r>
          </a:p>
          <a:p>
            <a:pPr lvl="1"/>
            <a:r>
              <a:rPr lang="en-US" sz="2000" dirty="0" smtClean="0"/>
              <a:t>trends/fashion</a:t>
            </a:r>
          </a:p>
          <a:p>
            <a:pPr lvl="1"/>
            <a:r>
              <a:rPr lang="en-US" sz="2000" dirty="0" smtClean="0"/>
              <a:t>long-term propensity (relationship history, micro-segments, social…)</a:t>
            </a:r>
          </a:p>
          <a:p>
            <a:r>
              <a:rPr lang="en-US" sz="2400" dirty="0" smtClean="0"/>
              <a:t>The opportunity is to integrate deep insight into</a:t>
            </a:r>
          </a:p>
          <a:p>
            <a:pPr lvl="1"/>
            <a:r>
              <a:rPr lang="en-US" sz="2000" dirty="0" smtClean="0"/>
              <a:t>Behavior</a:t>
            </a:r>
          </a:p>
          <a:p>
            <a:pPr lvl="1"/>
            <a:r>
              <a:rPr lang="en-US" sz="2000" dirty="0" smtClean="0"/>
              <a:t>Social graph</a:t>
            </a:r>
          </a:p>
          <a:p>
            <a:r>
              <a:rPr lang="en-US" sz="2400" dirty="0" smtClean="0"/>
              <a:t>Building product recommendations/person/next best offer that’s maximally effective</a:t>
            </a:r>
          </a:p>
          <a:p>
            <a:r>
              <a:rPr lang="en-US" sz="2400" dirty="0" smtClean="0"/>
              <a:t>All A/B tested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</a:t>
            </a:r>
            <a:r>
              <a:rPr lang="en-US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2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749800"/>
            <a:ext cx="8382000" cy="1572225"/>
          </a:xfrm>
        </p:spPr>
        <p:txBody>
          <a:bodyPr/>
          <a:lstStyle/>
          <a:p>
            <a:r>
              <a:rPr lang="en-US" dirty="0" smtClean="0"/>
              <a:t>Many operational use cases can be distributed across app server farm</a:t>
            </a:r>
          </a:p>
          <a:p>
            <a:r>
              <a:rPr lang="en-US" dirty="0" smtClean="0"/>
              <a:t>Batch computed views pushed to NoSQL</a:t>
            </a:r>
          </a:p>
          <a:p>
            <a:r>
              <a:rPr lang="en-US" dirty="0" smtClean="0"/>
              <a:t>Read NoSQL, update, respond &amp; write to NoSQL can be done quickly</a:t>
            </a:r>
          </a:p>
          <a:p>
            <a:r>
              <a:rPr lang="en-US" dirty="0" smtClean="0"/>
              <a:t>No need for streaming analytics/computation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05135"/>
            <a:ext cx="7239000" cy="461665"/>
          </a:xfrm>
        </p:spPr>
        <p:txBody>
          <a:bodyPr/>
          <a:lstStyle/>
          <a:p>
            <a:pPr lvl="1"/>
            <a:r>
              <a:rPr lang="en-US" sz="2400" dirty="0" smtClean="0">
                <a:latin typeface="Arial"/>
                <a:cs typeface="Arial"/>
              </a:rPr>
              <a:t>Embarrassingly Parallel Speed Layer Pattern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02375" y="1412489"/>
            <a:ext cx="1079500" cy="866805"/>
          </a:xfrm>
          <a:prstGeom prst="rect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Micro-</a:t>
            </a:r>
          </a:p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</a:p>
        </p:txBody>
      </p:sp>
      <p:sp>
        <p:nvSpPr>
          <p:cNvPr id="39" name="Trapezoid 38"/>
          <p:cNvSpPr/>
          <p:nvPr/>
        </p:nvSpPr>
        <p:spPr>
          <a:xfrm>
            <a:off x="3286350" y="1456939"/>
            <a:ext cx="1460500" cy="876300"/>
          </a:xfrm>
          <a:prstGeom prst="trapezoid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4746850" y="1825239"/>
            <a:ext cx="59690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75250" y="2464894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Kafka </a:t>
            </a:r>
            <a:r>
              <a:rPr lang="en-US" sz="2000" dirty="0" err="1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etc</a:t>
            </a:r>
            <a:endParaRPr lang="en-US" sz="2000" dirty="0" smtClean="0">
              <a:solidFill>
                <a:srgbClr val="342528">
                  <a:lumMod val="90000"/>
                  <a:lumOff val="10000"/>
                </a:srgb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21575" y="1959376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Hadoop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89625" y="3460416"/>
            <a:ext cx="1427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HBase/</a:t>
            </a:r>
          </a:p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Mongo…</a:t>
            </a:r>
          </a:p>
        </p:txBody>
      </p:sp>
      <p:sp>
        <p:nvSpPr>
          <p:cNvPr id="44" name="Oval 43"/>
          <p:cNvSpPr/>
          <p:nvPr/>
        </p:nvSpPr>
        <p:spPr>
          <a:xfrm>
            <a:off x="5132725" y="3048438"/>
            <a:ext cx="1656900" cy="1244600"/>
          </a:xfrm>
          <a:prstGeom prst="ellipse">
            <a:avLst/>
          </a:prstGeom>
          <a:solidFill>
            <a:srgbClr val="0079DB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r="270000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NoSQL/Speed</a:t>
            </a:r>
          </a:p>
        </p:txBody>
      </p:sp>
      <p:sp>
        <p:nvSpPr>
          <p:cNvPr id="45" name="Right Arrow 44"/>
          <p:cNvSpPr/>
          <p:nvPr/>
        </p:nvSpPr>
        <p:spPr>
          <a:xfrm rot="5400000">
            <a:off x="5716925" y="2398943"/>
            <a:ext cx="59690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705100" y="1759321"/>
            <a:ext cx="632050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1450" y="2417484"/>
            <a:ext cx="126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Events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11450" y="3417957"/>
            <a:ext cx="126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342528">
                    <a:lumMod val="90000"/>
                    <a:lumOff val="10000"/>
                  </a:srgbClr>
                </a:solidFill>
              </a:rPr>
              <a:t>Web server…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478425" y="1568603"/>
            <a:ext cx="0" cy="707886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56850" y="2618070"/>
            <a:ext cx="0" cy="1507773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705100" y="1922546"/>
            <a:ext cx="241300" cy="18493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4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2705100" y="3460416"/>
            <a:ext cx="2211725" cy="5080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2074525" y="2436905"/>
            <a:ext cx="852825" cy="508000"/>
          </a:xfrm>
          <a:prstGeom prst="rightArrow">
            <a:avLst>
              <a:gd name="adj1" fmla="val 50000"/>
              <a:gd name="adj2" fmla="val 27500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20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021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325032"/>
            <a:ext cx="8648700" cy="5183717"/>
          </a:xfrm>
        </p:spPr>
        <p:txBody>
          <a:bodyPr>
            <a:noAutofit/>
          </a:bodyPr>
          <a:lstStyle/>
          <a:p>
            <a:r>
              <a:rPr lang="en-US" sz="2400" dirty="0" smtClean="0"/>
              <a:t>Low latency</a:t>
            </a:r>
          </a:p>
          <a:p>
            <a:pPr lvl="1"/>
            <a:r>
              <a:rPr lang="en-US" sz="2000" dirty="0" smtClean="0"/>
              <a:t>Query response</a:t>
            </a:r>
          </a:p>
          <a:p>
            <a:pPr lvl="1"/>
            <a:r>
              <a:rPr lang="en-US" sz="2000" dirty="0" smtClean="0"/>
              <a:t>Data refresh</a:t>
            </a:r>
          </a:p>
          <a:p>
            <a:pPr lvl="1"/>
            <a:r>
              <a:rPr lang="en-US" sz="2000" dirty="0" smtClean="0"/>
              <a:t>End-to-end response</a:t>
            </a:r>
          </a:p>
          <a:p>
            <a:endParaRPr lang="en-US" sz="2400" dirty="0" smtClean="0"/>
          </a:p>
          <a:p>
            <a:r>
              <a:rPr lang="en-US" sz="2400" dirty="0" smtClean="0"/>
              <a:t>… nanoseconds</a:t>
            </a:r>
            <a:r>
              <a:rPr lang="en-US" sz="2400" dirty="0"/>
              <a:t>, milliseconds, seconds, or minutes depending on your </a:t>
            </a:r>
            <a:r>
              <a:rPr lang="en-US" sz="2400" dirty="0" smtClean="0"/>
              <a:t>problem</a:t>
            </a:r>
          </a:p>
          <a:p>
            <a:endParaRPr lang="en-US" sz="2400" dirty="0" smtClean="0"/>
          </a:p>
          <a:p>
            <a:r>
              <a:rPr lang="en-US" sz="2400" dirty="0" smtClean="0"/>
              <a:t>Two basic patterns</a:t>
            </a:r>
          </a:p>
          <a:p>
            <a:pPr lvl="1"/>
            <a:r>
              <a:rPr lang="en-US" sz="2000" dirty="0" smtClean="0"/>
              <a:t>Strategic insight: decision support</a:t>
            </a:r>
          </a:p>
          <a:p>
            <a:pPr lvl="1"/>
            <a:r>
              <a:rPr lang="en-US" sz="2000" dirty="0" smtClean="0"/>
              <a:t>Process execution: system of engagement/operational analytics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2768600" y="6508750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2013-2014 Think Big, a Teradata Company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3581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</a:t>
            </a:r>
            <a:r>
              <a:rPr lang="en-US" sz="2800" dirty="0"/>
              <a:t> </a:t>
            </a:r>
            <a:r>
              <a:rPr lang="en-US" sz="2800" dirty="0" smtClean="0"/>
              <a:t>are many kinds of real-time problems</a:t>
            </a:r>
          </a:p>
          <a:p>
            <a:r>
              <a:rPr lang="en-US" sz="2800" dirty="0"/>
              <a:t>No one Big Data technology solves all the problems</a:t>
            </a:r>
          </a:p>
          <a:p>
            <a:r>
              <a:rPr lang="en-US" sz="2800" dirty="0" smtClean="0"/>
              <a:t>Lambda architecture provides a powerful way to solve the more sophisticated</a:t>
            </a:r>
          </a:p>
          <a:p>
            <a:r>
              <a:rPr lang="en-US" sz="2800" dirty="0" smtClean="0"/>
              <a:t>There are simpler approaches for simpler problems…</a:t>
            </a:r>
          </a:p>
          <a:p>
            <a:r>
              <a:rPr lang="en-US" sz="2800" dirty="0" smtClean="0"/>
              <a:t>…which may be a step towards Lambda</a:t>
            </a:r>
          </a:p>
        </p:txBody>
      </p:sp>
      <p:sp>
        <p:nvSpPr>
          <p:cNvPr id="4" name="Footer Placeholder 2"/>
          <p:cNvSpPr txBox="1">
            <a:spLocks/>
          </p:cNvSpPr>
          <p:nvPr/>
        </p:nvSpPr>
        <p:spPr>
          <a:xfrm>
            <a:off x="2768600" y="6496050"/>
            <a:ext cx="401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white"/>
                </a:solidFill>
              </a:rPr>
              <a:t>Copyright 2013-2014 Think Big, a </a:t>
            </a:r>
            <a:r>
              <a:rPr lang="en-US" smtClean="0">
                <a:solidFill>
                  <a:prstClr val="white"/>
                </a:solidFill>
              </a:rPr>
              <a:t>Teradata Company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10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543580"/>
            <a:ext cx="7239000" cy="523220"/>
          </a:xfrm>
        </p:spPr>
        <p:txBody>
          <a:bodyPr/>
          <a:lstStyle/>
          <a:p>
            <a:r>
              <a:rPr lang="en-US" sz="2800" dirty="0"/>
              <a:t>We’re Hiring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7" name="Picture 6" descr="14TDPRD223_Think_Big_Logo_F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50" y="2213114"/>
            <a:ext cx="3263900" cy="32114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50" y="3072943"/>
            <a:ext cx="41008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thinkbig.teradata.com</a:t>
            </a:r>
          </a:p>
          <a:p>
            <a:endParaRPr lang="en-US" sz="3200" dirty="0"/>
          </a:p>
          <a:p>
            <a:r>
              <a:rPr lang="en-US" sz="3200" smtClean="0"/>
              <a:t>Booth #324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1822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398262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Altan Khendup (@</a:t>
            </a:r>
            <a:r>
              <a:rPr lang="en-US" sz="3200" dirty="0" err="1" smtClean="0"/>
              <a:t>madmongol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Ron </a:t>
            </a:r>
            <a:r>
              <a:rPr lang="en-US" sz="3200" dirty="0"/>
              <a:t>Bodkin (@</a:t>
            </a:r>
            <a:r>
              <a:rPr lang="en-US" sz="3200" dirty="0" err="1" smtClean="0"/>
              <a:t>ronbodkin</a:t>
            </a:r>
            <a:r>
              <a:rPr lang="en-US" sz="3200" dirty="0" smtClean="0"/>
              <a:t>)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026" name="Picture 2" descr="https://pbs.twimg.com/profile_images/67242728/RonBodkinFall0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94" y="3976100"/>
            <a:ext cx="1604441" cy="206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-l8oooIMbA30/AAAAAAAAAAI/AAAAAAAABHc/PijGcIZ-d98/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500" y="161925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22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</a:t>
            </a:r>
            <a:r>
              <a:rPr lang="en-US" sz="2400" dirty="0" smtClean="0"/>
              <a:t>users looking </a:t>
            </a:r>
            <a:r>
              <a:rPr lang="en-US" sz="2400" dirty="0"/>
              <a:t>to gain </a:t>
            </a:r>
            <a:r>
              <a:rPr lang="en-US" sz="2400" dirty="0" smtClean="0"/>
              <a:t>valuable insights </a:t>
            </a:r>
            <a:r>
              <a:rPr lang="en-US" sz="2400" dirty="0"/>
              <a:t>from both batch and real-time </a:t>
            </a:r>
            <a:r>
              <a:rPr lang="en-US" sz="2400" dirty="0" smtClean="0"/>
              <a:t>systems</a:t>
            </a:r>
          </a:p>
          <a:p>
            <a:endParaRPr lang="en-US" sz="2400" dirty="0"/>
          </a:p>
          <a:p>
            <a:r>
              <a:rPr lang="en-US" sz="2400" dirty="0" smtClean="0"/>
              <a:t>User Characteristics</a:t>
            </a:r>
          </a:p>
          <a:p>
            <a:pPr lvl="1"/>
            <a:r>
              <a:rPr lang="en-US" sz="2000" dirty="0" smtClean="0"/>
              <a:t>Do not always understand the complexities of tackling this challenge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want to use familiar/easy-to-use interfaces </a:t>
            </a:r>
            <a:r>
              <a:rPr lang="en-US" sz="2000" dirty="0" smtClean="0"/>
              <a:t>wherever possible</a:t>
            </a:r>
          </a:p>
          <a:p>
            <a:pPr lvl="1"/>
            <a:r>
              <a:rPr lang="en-US" sz="2000" dirty="0" smtClean="0"/>
              <a:t>Want best practices about ways to integrate real-time (current) and batch (historical)</a:t>
            </a:r>
          </a:p>
          <a:p>
            <a:pPr lvl="1"/>
            <a:r>
              <a:rPr lang="en-US" sz="2000" dirty="0" smtClean="0"/>
              <a:t>Often not aware of all the options and trade-offs among them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Demand Growing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02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0091"/>
            <a:ext cx="8229600" cy="4676775"/>
          </a:xfrm>
        </p:spPr>
        <p:txBody>
          <a:bodyPr>
            <a:noAutofit/>
          </a:bodyPr>
          <a:lstStyle/>
          <a:p>
            <a:r>
              <a:rPr lang="en-US" sz="2400" dirty="0" smtClean="0"/>
              <a:t>Lambda </a:t>
            </a:r>
            <a:r>
              <a:rPr lang="en-US" sz="2400" dirty="0"/>
              <a:t>Architecture…</a:t>
            </a:r>
          </a:p>
          <a:p>
            <a:pPr lvl="1"/>
            <a:r>
              <a:rPr lang="en-US" sz="2000" dirty="0"/>
              <a:t>Provides a common </a:t>
            </a:r>
            <a:r>
              <a:rPr lang="en-US" sz="2000" dirty="0" smtClean="0"/>
              <a:t>architectural pattern </a:t>
            </a:r>
            <a:r>
              <a:rPr lang="en-US" sz="2000" dirty="0"/>
              <a:t>for discussion</a:t>
            </a:r>
          </a:p>
          <a:p>
            <a:pPr lvl="1"/>
            <a:r>
              <a:rPr lang="en-US" sz="2000" dirty="0"/>
              <a:t>Provides a more clear picture of the complexities typically found in most </a:t>
            </a:r>
            <a:r>
              <a:rPr lang="en-US" sz="2000" dirty="0" smtClean="0"/>
              <a:t>organizations</a:t>
            </a:r>
          </a:p>
          <a:p>
            <a:r>
              <a:rPr lang="en-US" sz="2400" dirty="0" smtClean="0"/>
              <a:t>Some challenges in tackling Lambda architecture</a:t>
            </a:r>
            <a:endParaRPr lang="en-US" sz="2400" dirty="0"/>
          </a:p>
          <a:p>
            <a:pPr lvl="1"/>
            <a:r>
              <a:rPr lang="en-US" sz="2000" i="1" dirty="0" smtClean="0"/>
              <a:t>Complete </a:t>
            </a:r>
            <a:r>
              <a:rPr lang="en-US" sz="2000" dirty="0" smtClean="0"/>
              <a:t>Lambda </a:t>
            </a:r>
            <a:r>
              <a:rPr lang="en-US" sz="2000" dirty="0"/>
              <a:t>requires more than just a single </a:t>
            </a:r>
            <a:r>
              <a:rPr lang="en-US" sz="2000" dirty="0" smtClean="0"/>
              <a:t>system</a:t>
            </a:r>
          </a:p>
          <a:p>
            <a:pPr lvl="2"/>
            <a:r>
              <a:rPr lang="en-US" sz="1800" dirty="0" smtClean="0"/>
              <a:t>Typically </a:t>
            </a:r>
            <a:r>
              <a:rPr lang="en-US" sz="1800" dirty="0"/>
              <a:t>requires multiple </a:t>
            </a:r>
            <a:r>
              <a:rPr lang="en-US" sz="1800" dirty="0" smtClean="0"/>
              <a:t>components</a:t>
            </a:r>
          </a:p>
          <a:p>
            <a:pPr lvl="2"/>
            <a:r>
              <a:rPr lang="en-US" sz="1800" dirty="0" smtClean="0"/>
              <a:t>E.g</a:t>
            </a:r>
            <a:r>
              <a:rPr lang="en-US" sz="1800" dirty="0"/>
              <a:t>. Batch/cold storage via e.g. Hadoop, Real-time/current data via e.g. Storm, Query via e.g. business analysis using a database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some challenges in delivering results to the </a:t>
            </a:r>
            <a:r>
              <a:rPr lang="en-US" sz="2000" dirty="0" smtClean="0"/>
              <a:t>business</a:t>
            </a:r>
          </a:p>
          <a:p>
            <a:pPr lvl="2"/>
            <a:r>
              <a:rPr lang="en-US" sz="1800" dirty="0" smtClean="0"/>
              <a:t>Coordination </a:t>
            </a:r>
            <a:r>
              <a:rPr lang="en-US" sz="1800" dirty="0"/>
              <a:t>is very difficult across the </a:t>
            </a:r>
            <a:r>
              <a:rPr lang="en-US" sz="1800" dirty="0" smtClean="0"/>
              <a:t>stack</a:t>
            </a:r>
          </a:p>
          <a:p>
            <a:pPr lvl="2"/>
            <a:r>
              <a:rPr lang="en-US" sz="1800" dirty="0" smtClean="0"/>
              <a:t>Quality </a:t>
            </a:r>
            <a:r>
              <a:rPr lang="en-US" sz="1800" dirty="0"/>
              <a:t>results back to the organization very important</a:t>
            </a:r>
          </a:p>
          <a:p>
            <a:pPr lvl="1"/>
            <a:r>
              <a:rPr lang="en-US" sz="2000" dirty="0" smtClean="0"/>
              <a:t>Takes </a:t>
            </a:r>
            <a:r>
              <a:rPr lang="en-US" sz="2000" dirty="0"/>
              <a:t>a lot of knowledge/expertise/technology to </a:t>
            </a:r>
            <a:r>
              <a:rPr lang="en-US" sz="2000" dirty="0" smtClean="0"/>
              <a:t>tackle</a:t>
            </a:r>
          </a:p>
          <a:p>
            <a:pPr lvl="1"/>
            <a:r>
              <a:rPr lang="en-US" sz="2000" dirty="0" smtClean="0">
                <a:solidFill>
                  <a:srgbClr val="3C3C3B"/>
                </a:solidFill>
              </a:rPr>
              <a:t>Not typically a first step in Big Data implementation</a:t>
            </a:r>
            <a:endParaRPr lang="en-US" sz="2000" dirty="0">
              <a:solidFill>
                <a:srgbClr val="3C3C3B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Lambda Architecture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24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Background of Lambda Architecture</a:t>
            </a:r>
            <a:endParaRPr lang="en-US" dirty="0"/>
          </a:p>
        </p:txBody>
      </p:sp>
      <p:sp>
        <p:nvSpPr>
          <p:cNvPr id="4" name="Subtitle 1"/>
          <p:cNvSpPr>
            <a:spLocks noGrp="1"/>
          </p:cNvSpPr>
          <p:nvPr>
            <p:ph idx="1"/>
          </p:nvPr>
        </p:nvSpPr>
        <p:spPr>
          <a:xfrm>
            <a:off x="323850" y="1126104"/>
            <a:ext cx="8229600" cy="436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Background</a:t>
            </a:r>
          </a:p>
          <a:p>
            <a:pPr lvl="1"/>
            <a:r>
              <a:rPr lang="en-US" sz="2000" dirty="0"/>
              <a:t>Reference architecture for Big Data systems</a:t>
            </a:r>
          </a:p>
          <a:p>
            <a:pPr lvl="1"/>
            <a:r>
              <a:rPr lang="en-US" sz="2000" dirty="0"/>
              <a:t>Designed by Nathan </a:t>
            </a:r>
            <a:r>
              <a:rPr lang="en-US" sz="2000" dirty="0" err="1"/>
              <a:t>Marz</a:t>
            </a:r>
            <a:r>
              <a:rPr lang="en-US" sz="2000" dirty="0"/>
              <a:t> (Twitter)</a:t>
            </a:r>
          </a:p>
          <a:p>
            <a:pPr lvl="1"/>
            <a:r>
              <a:rPr lang="en-US" sz="2000" dirty="0"/>
              <a:t>Defined as a system that runs arbitrary functions on arbitrary data</a:t>
            </a:r>
          </a:p>
          <a:p>
            <a:pPr lvl="1"/>
            <a:r>
              <a:rPr lang="en-US" sz="2000" dirty="0"/>
              <a:t>“query = function(all data)”</a:t>
            </a:r>
          </a:p>
          <a:p>
            <a:pPr marL="0" indent="0">
              <a:buNone/>
            </a:pPr>
            <a:r>
              <a:rPr lang="en-US" sz="2000" b="1" dirty="0" smtClean="0"/>
              <a:t>Design </a:t>
            </a:r>
            <a:r>
              <a:rPr lang="en-US" sz="2000" b="1" dirty="0"/>
              <a:t>Principles</a:t>
            </a:r>
          </a:p>
          <a:p>
            <a:pPr lvl="1"/>
            <a:r>
              <a:rPr lang="en-US" sz="2000" dirty="0"/>
              <a:t>Human fault-tolerant, Immutability, Computable</a:t>
            </a:r>
          </a:p>
          <a:p>
            <a:pPr marL="0" indent="0">
              <a:buNone/>
            </a:pPr>
            <a:r>
              <a:rPr lang="en-US" sz="2000" b="1" dirty="0" smtClean="0"/>
              <a:t>Lambda </a:t>
            </a:r>
            <a:r>
              <a:rPr lang="en-US" sz="2000" b="1" dirty="0"/>
              <a:t>Layers </a:t>
            </a:r>
          </a:p>
          <a:p>
            <a:pPr lvl="1"/>
            <a:r>
              <a:rPr lang="en-US" sz="2000" b="1" dirty="0"/>
              <a:t>Batch</a:t>
            </a:r>
            <a:r>
              <a:rPr lang="en-US" sz="2000" dirty="0"/>
              <a:t> - Contains the immutable, constantly growing master dataset.</a:t>
            </a:r>
          </a:p>
          <a:p>
            <a:pPr lvl="1"/>
            <a:r>
              <a:rPr lang="en-US" sz="2000" b="1" dirty="0"/>
              <a:t>Speed</a:t>
            </a:r>
            <a:r>
              <a:rPr lang="en-US" sz="2000" dirty="0"/>
              <a:t> - Deals only with new data and compensates for the high latency updates of the serving layer.</a:t>
            </a:r>
          </a:p>
          <a:p>
            <a:pPr lvl="1"/>
            <a:r>
              <a:rPr lang="en-US" sz="2000" b="1" dirty="0"/>
              <a:t>Serving</a:t>
            </a:r>
            <a:r>
              <a:rPr lang="en-US" sz="2000" dirty="0"/>
              <a:t> - Loads and exposes the combined view of data so that they can be queried.</a:t>
            </a:r>
          </a:p>
          <a:p>
            <a:endParaRPr 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203" y="311552"/>
            <a:ext cx="242093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7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 of Lambda Architecture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1" y="1406077"/>
            <a:ext cx="8010838" cy="41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6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196341"/>
            <a:ext cx="9144000" cy="465320"/>
          </a:xfrm>
        </p:spPr>
        <p:txBody>
          <a:bodyPr/>
          <a:lstStyle/>
          <a:p>
            <a:r>
              <a:rPr lang="en-US" dirty="0" smtClean="0"/>
              <a:t>USE CASE - MEDICAL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16859"/>
            <a:ext cx="9144000" cy="4424288"/>
          </a:xfrm>
        </p:spPr>
        <p:txBody>
          <a:bodyPr/>
          <a:lstStyle/>
          <a:p>
            <a:pPr lvl="0"/>
            <a:r>
              <a:rPr lang="en-US" dirty="0"/>
              <a:t>Every year, more than a million people from all 50 states and nearly 150 countries come for </a:t>
            </a:r>
            <a:r>
              <a:rPr lang="en-US" dirty="0" smtClean="0"/>
              <a:t>care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Challenges in Medical Data</a:t>
            </a:r>
          </a:p>
          <a:p>
            <a:pPr lvl="1"/>
            <a:r>
              <a:rPr lang="en-US" dirty="0"/>
              <a:t>Health data tends to be “wide”, not “deep”</a:t>
            </a:r>
          </a:p>
          <a:p>
            <a:pPr lvl="1"/>
            <a:r>
              <a:rPr lang="en-US" dirty="0"/>
              <a:t>New data types are becoming more important</a:t>
            </a:r>
          </a:p>
          <a:p>
            <a:pPr lvl="2"/>
            <a:r>
              <a:rPr lang="en-US" dirty="0"/>
              <a:t>Unstructured</a:t>
            </a:r>
          </a:p>
          <a:p>
            <a:pPr lvl="2"/>
            <a:r>
              <a:rPr lang="en-US" dirty="0"/>
              <a:t>Real-time </a:t>
            </a:r>
            <a:r>
              <a:rPr lang="en-US" dirty="0" smtClean="0"/>
              <a:t>streaming</a:t>
            </a:r>
          </a:p>
          <a:p>
            <a:pPr lvl="2"/>
            <a:endParaRPr lang="en-US" dirty="0"/>
          </a:p>
          <a:p>
            <a:r>
              <a:rPr lang="en-US" dirty="0"/>
              <a:t>A challenge to generally move from retrospective “BI” viewing to event-based and predictive analytics usage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5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72863"/>
            <a:ext cx="9144000" cy="2712281"/>
          </a:xfrm>
        </p:spPr>
        <p:txBody>
          <a:bodyPr/>
          <a:lstStyle/>
          <a:p>
            <a:pPr lvl="0"/>
            <a:r>
              <a:rPr lang="en-US" dirty="0"/>
              <a:t>Optimize an existing Natural Language Processing pipeline in support of </a:t>
            </a:r>
            <a:r>
              <a:rPr lang="en-US" dirty="0" smtClean="0"/>
              <a:t>critical </a:t>
            </a:r>
            <a:r>
              <a:rPr lang="en-US" dirty="0"/>
              <a:t>Colorectal Surgery </a:t>
            </a:r>
            <a:endParaRPr lang="en-US" dirty="0" smtClean="0"/>
          </a:p>
          <a:p>
            <a:pPr lvl="0"/>
            <a:r>
              <a:rPr lang="en-US" sz="1800" dirty="0"/>
              <a:t>(</a:t>
            </a:r>
            <a:r>
              <a:rPr lang="en-US" sz="1800" dirty="0" smtClean="0"/>
              <a:t>Move to </a:t>
            </a:r>
            <a:r>
              <a:rPr lang="en-US" sz="1800" dirty="0"/>
              <a:t>tens of thousands of documents </a:t>
            </a:r>
            <a:r>
              <a:rPr lang="en-US" sz="1800" dirty="0" smtClean="0"/>
              <a:t>processed)</a:t>
            </a:r>
          </a:p>
          <a:p>
            <a:pPr lvl="0"/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r>
              <a:rPr lang="en-US" dirty="0" smtClean="0"/>
              <a:t>Replace an existing free-text search facility used by Clinical Web Service for colorectal cancer</a:t>
            </a:r>
          </a:p>
          <a:p>
            <a:pPr lvl="1"/>
            <a:r>
              <a:rPr lang="en-US" dirty="0" smtClean="0"/>
              <a:t>(Move search </a:t>
            </a:r>
            <a:r>
              <a:rPr lang="en-US" dirty="0"/>
              <a:t>to </a:t>
            </a:r>
            <a:r>
              <a:rPr lang="en-US" dirty="0" smtClean="0"/>
              <a:t>milliseconds)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16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9b11658f-b6ba-4072-b20b-1c1a0014de11"/>
</p:tagLst>
</file>

<file path=ppt/theme/theme1.xml><?xml version="1.0" encoding="utf-8"?>
<a:theme xmlns:a="http://schemas.openxmlformats.org/drawingml/2006/main" name="blank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Custom 1116">
      <a:dk1>
        <a:srgbClr val="000000"/>
      </a:dk1>
      <a:lt1>
        <a:sysClr val="window" lastClr="FFFFFF"/>
      </a:lt1>
      <a:dk2>
        <a:srgbClr val="342528"/>
      </a:dk2>
      <a:lt2>
        <a:srgbClr val="E6E6E6"/>
      </a:lt2>
      <a:accent1>
        <a:srgbClr val="C24900"/>
      </a:accent1>
      <a:accent2>
        <a:srgbClr val="B5ACA8"/>
      </a:accent2>
      <a:accent3>
        <a:srgbClr val="63ABA1"/>
      </a:accent3>
      <a:accent4>
        <a:srgbClr val="9C6409"/>
      </a:accent4>
      <a:accent5>
        <a:srgbClr val="D29A00"/>
      </a:accent5>
      <a:accent6>
        <a:srgbClr val="5F7E17"/>
      </a:accent6>
      <a:hlink>
        <a:srgbClr val="AB8422"/>
      </a:hlink>
      <a:folHlink>
        <a:srgbClr val="46464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190500" dir="2700000">
            <a:srgbClr val="000000">
              <a:alpha val="50000"/>
            </a:srgbClr>
          </a:outerShdw>
        </a:effectLst>
      </a:spPr>
      <a:bodyPr rtlCol="0" anchor="ctr"/>
      <a:lstStyle>
        <a:defPPr algn="ctr"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solidFill>
              <a:schemeClr val="tx2">
                <a:lumMod val="90000"/>
                <a:lumOff val="10000"/>
              </a:schemeClr>
            </a:solidFill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732</TotalTime>
  <Words>1437</Words>
  <Application>Microsoft Office PowerPoint</Application>
  <PresentationFormat>On-screen Show (4:3)</PresentationFormat>
  <Paragraphs>228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Lucida Grande</vt:lpstr>
      <vt:lpstr>Wingdings</vt:lpstr>
      <vt:lpstr>blank</vt:lpstr>
      <vt:lpstr>Default Theme</vt:lpstr>
      <vt:lpstr>PowerPoint Presentation</vt:lpstr>
      <vt:lpstr>Real-Time</vt:lpstr>
      <vt:lpstr>Real-time Demand Growing</vt:lpstr>
      <vt:lpstr>Enter Lambda Architecture</vt:lpstr>
      <vt:lpstr>Background of Lambda Architecture</vt:lpstr>
      <vt:lpstr>Overview of Lambda Architecture</vt:lpstr>
      <vt:lpstr>PowerPoint Presentation</vt:lpstr>
      <vt:lpstr>PowerPoint Presentation</vt:lpstr>
      <vt:lpstr>PowerPoint Presentation</vt:lpstr>
      <vt:lpstr>Overall Architecture</vt:lpstr>
      <vt:lpstr>Operational Statistics</vt:lpstr>
      <vt:lpstr>Implementing Lambda</vt:lpstr>
      <vt:lpstr>Active Executor Lambda Framework</vt:lpstr>
      <vt:lpstr>PowerPoint Presentation</vt:lpstr>
      <vt:lpstr>KISS</vt:lpstr>
      <vt:lpstr>Use Case: Cross-Channel Behavior Analytics</vt:lpstr>
      <vt:lpstr>Real-Time Queries Pattern</vt:lpstr>
      <vt:lpstr>Use Case: Recommendations</vt:lpstr>
      <vt:lpstr>Embarrassingly Parallel Speed Layer Pattern</vt:lpstr>
      <vt:lpstr>Conclusions</vt:lpstr>
      <vt:lpstr>We’re Hiring!</vt:lpstr>
      <vt:lpstr>Thank you!</vt:lpstr>
    </vt:vector>
  </TitlesOfParts>
  <Company>Teradata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Khendup, Altan</dc:creator>
  <cp:keywords>NY Strata;Realtime;Teradata</cp:keywords>
  <cp:lastModifiedBy>Windows User</cp:lastModifiedBy>
  <cp:revision>83</cp:revision>
  <dcterms:created xsi:type="dcterms:W3CDTF">2014-09-19T22:51:32Z</dcterms:created>
  <dcterms:modified xsi:type="dcterms:W3CDTF">2014-10-18T19:46:27Z</dcterms:modified>
</cp:coreProperties>
</file>