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50"/>
  </p:notesMasterIdLst>
  <p:handoutMasterIdLst>
    <p:handoutMasterId r:id="rId51"/>
  </p:handoutMasterIdLst>
  <p:sldIdLst>
    <p:sldId id="591" r:id="rId2"/>
    <p:sldId id="624" r:id="rId3"/>
    <p:sldId id="601" r:id="rId4"/>
    <p:sldId id="622" r:id="rId5"/>
    <p:sldId id="623" r:id="rId6"/>
    <p:sldId id="600" r:id="rId7"/>
    <p:sldId id="612" r:id="rId8"/>
    <p:sldId id="602" r:id="rId9"/>
    <p:sldId id="625" r:id="rId10"/>
    <p:sldId id="627" r:id="rId11"/>
    <p:sldId id="613" r:id="rId12"/>
    <p:sldId id="590" r:id="rId13"/>
    <p:sldId id="422" r:id="rId14"/>
    <p:sldId id="576" r:id="rId15"/>
    <p:sldId id="614" r:id="rId16"/>
    <p:sldId id="553" r:id="rId17"/>
    <p:sldId id="554" r:id="rId18"/>
    <p:sldId id="615" r:id="rId19"/>
    <p:sldId id="378" r:id="rId20"/>
    <p:sldId id="434" r:id="rId21"/>
    <p:sldId id="458" r:id="rId22"/>
    <p:sldId id="435" r:id="rId23"/>
    <p:sldId id="577" r:id="rId24"/>
    <p:sldId id="527" r:id="rId25"/>
    <p:sldId id="528" r:id="rId26"/>
    <p:sldId id="529" r:id="rId27"/>
    <p:sldId id="530" r:id="rId28"/>
    <p:sldId id="531" r:id="rId29"/>
    <p:sldId id="594" r:id="rId30"/>
    <p:sldId id="626" r:id="rId31"/>
    <p:sldId id="616" r:id="rId32"/>
    <p:sldId id="445" r:id="rId33"/>
    <p:sldId id="524" r:id="rId34"/>
    <p:sldId id="525" r:id="rId35"/>
    <p:sldId id="505" r:id="rId36"/>
    <p:sldId id="506" r:id="rId37"/>
    <p:sldId id="473" r:id="rId38"/>
    <p:sldId id="621" r:id="rId39"/>
    <p:sldId id="617" r:id="rId40"/>
    <p:sldId id="606" r:id="rId41"/>
    <p:sldId id="607" r:id="rId42"/>
    <p:sldId id="610" r:id="rId43"/>
    <p:sldId id="609" r:id="rId44"/>
    <p:sldId id="618" r:id="rId45"/>
    <p:sldId id="608" r:id="rId46"/>
    <p:sldId id="619" r:id="rId47"/>
    <p:sldId id="605" r:id="rId48"/>
    <p:sldId id="397"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E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04" autoAdjust="0"/>
    <p:restoredTop sz="98014" autoAdjust="0"/>
  </p:normalViewPr>
  <p:slideViewPr>
    <p:cSldViewPr snapToGrid="0" snapToObjects="1">
      <p:cViewPr varScale="1">
        <p:scale>
          <a:sx n="73" d="100"/>
          <a:sy n="73" d="100"/>
        </p:scale>
        <p:origin x="-6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9856"/>
    </p:cViewPr>
  </p:sorterViewPr>
  <p:notesViewPr>
    <p:cSldViewPr snapToGrid="0" snapToObjects="1">
      <p:cViewPr>
        <p:scale>
          <a:sx n="100" d="100"/>
          <a:sy n="100" d="100"/>
        </p:scale>
        <p:origin x="-3048" y="-6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E098CC-9FD4-8941-A3E0-C2F2E7C6351E}" type="datetimeFigureOut">
              <a:rPr lang="en-US" smtClean="0"/>
              <a:t>9/30/13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54F510-F695-CB46-BE9C-2DF399FD9019}" type="slidenum">
              <a:rPr lang="en-US" smtClean="0"/>
              <a:t>‹#›</a:t>
            </a:fld>
            <a:endParaRPr lang="en-US"/>
          </a:p>
        </p:txBody>
      </p:sp>
    </p:spTree>
    <p:extLst>
      <p:ext uri="{BB962C8B-B14F-4D97-AF65-F5344CB8AC3E}">
        <p14:creationId xmlns:p14="http://schemas.microsoft.com/office/powerpoint/2010/main" val="2099843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E536C2-6206-6F4D-8237-601C9B5BE4B0}" type="datetimeFigureOut">
              <a:rPr lang="en-US" smtClean="0"/>
              <a:t>9/30/13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06DF60-56AE-F04B-A5B7-13DE121D8D46}" type="slidenum">
              <a:rPr lang="en-US" smtClean="0"/>
              <a:t>‹#›</a:t>
            </a:fld>
            <a:endParaRPr lang="en-US"/>
          </a:p>
        </p:txBody>
      </p:sp>
    </p:spTree>
    <p:extLst>
      <p:ext uri="{BB962C8B-B14F-4D97-AF65-F5344CB8AC3E}">
        <p14:creationId xmlns:p14="http://schemas.microsoft.com/office/powerpoint/2010/main" val="1845920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r>
              <a:rPr lang="en-US" dirty="0"/>
              <a:t> </a:t>
            </a:r>
            <a:endParaRPr lang="en-US" dirty="0" smtClean="0"/>
          </a:p>
          <a:p>
            <a:endParaRPr lang="en-US" dirty="0"/>
          </a:p>
          <a:p>
            <a:r>
              <a:rPr lang="en-US" dirty="0" smtClean="0"/>
              <a:t>Experimental,  Open, Distributed</a:t>
            </a:r>
          </a:p>
          <a:p>
            <a:r>
              <a:rPr lang="en-US" dirty="0" smtClean="0"/>
              <a:t>----- Meeting Notes (7/29/13 12:57) -----</a:t>
            </a:r>
          </a:p>
          <a:p>
            <a:r>
              <a:rPr lang="en-US" dirty="0" smtClean="0"/>
              <a:t>Read the slide</a:t>
            </a:r>
          </a:p>
          <a:p>
            <a:endParaRPr lang="en-US" dirty="0" smtClean="0"/>
          </a:p>
          <a:p>
            <a:r>
              <a:rPr lang="en-US" dirty="0" smtClean="0"/>
              <a:t>This is just a glimpse</a:t>
            </a:r>
          </a:p>
        </p:txBody>
      </p:sp>
      <p:sp>
        <p:nvSpPr>
          <p:cNvPr id="4" name="Slide Number Placeholder 3"/>
          <p:cNvSpPr>
            <a:spLocks noGrp="1"/>
          </p:cNvSpPr>
          <p:nvPr>
            <p:ph type="sldNum" sz="quarter" idx="10"/>
          </p:nvPr>
        </p:nvSpPr>
        <p:spPr/>
        <p:txBody>
          <a:bodyPr/>
          <a:lstStyle/>
          <a:p>
            <a:fld id="{6E06DF60-56AE-F04B-A5B7-13DE121D8D46}" type="slidenum">
              <a:rPr lang="en-US" smtClean="0"/>
              <a:t>1</a:t>
            </a:fld>
            <a:endParaRPr lang="en-US"/>
          </a:p>
        </p:txBody>
      </p:sp>
    </p:spTree>
    <p:extLst>
      <p:ext uri="{BB962C8B-B14F-4D97-AF65-F5344CB8AC3E}">
        <p14:creationId xmlns:p14="http://schemas.microsoft.com/office/powerpoint/2010/main" val="271735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graph </a:t>
            </a:r>
            <a:r>
              <a:rPr lang="en-US" baseline="0" dirty="0" smtClean="0"/>
              <a:t>is organized as a graph database. Vertices </a:t>
            </a:r>
            <a:r>
              <a:rPr lang="en-US" dirty="0" smtClean="0"/>
              <a:t>as network</a:t>
            </a:r>
            <a:r>
              <a:rPr lang="en-US" baseline="0" dirty="0" smtClean="0"/>
              <a:t> objects</a:t>
            </a:r>
            <a:r>
              <a:rPr lang="en-US" dirty="0" smtClean="0"/>
              <a:t> and connected by edges as relation between the vertices.</a:t>
            </a:r>
            <a:endParaRPr lang="en-US" baseline="0" dirty="0" smtClean="0"/>
          </a:p>
          <a:p>
            <a:r>
              <a:rPr lang="en-US" baseline="0" dirty="0" smtClean="0"/>
              <a:t>We use Titan as graph DB </a:t>
            </a:r>
            <a:r>
              <a:rPr lang="en-US" dirty="0" smtClean="0"/>
              <a:t>with Cassandra as its backend</a:t>
            </a:r>
            <a:r>
              <a:rPr lang="en-US" baseline="0" dirty="0" smtClean="0"/>
              <a:t>. </a:t>
            </a:r>
          </a:p>
          <a:p>
            <a:r>
              <a:rPr lang="en-US" baseline="0" dirty="0" smtClean="0"/>
              <a:t>Cassandra is eventually consistent</a:t>
            </a:r>
          </a:p>
        </p:txBody>
      </p:sp>
      <p:sp>
        <p:nvSpPr>
          <p:cNvPr id="4" name="Slide Number Placeholder 3"/>
          <p:cNvSpPr>
            <a:spLocks noGrp="1"/>
          </p:cNvSpPr>
          <p:nvPr>
            <p:ph type="sldNum" sz="quarter" idx="10"/>
          </p:nvPr>
        </p:nvSpPr>
        <p:spPr/>
        <p:txBody>
          <a:bodyPr/>
          <a:lstStyle/>
          <a:p>
            <a:fld id="{6E06DF60-56AE-F04B-A5B7-13DE121D8D46}" type="slidenum">
              <a:rPr lang="en-US" smtClean="0"/>
              <a:t>19</a:t>
            </a:fld>
            <a:endParaRPr lang="en-US"/>
          </a:p>
        </p:txBody>
      </p:sp>
    </p:spTree>
    <p:extLst>
      <p:ext uri="{BB962C8B-B14F-4D97-AF65-F5344CB8AC3E}">
        <p14:creationId xmlns:p14="http://schemas.microsoft.com/office/powerpoint/2010/main" val="272656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is naturally a graph with switches, ports, devices as objects as vertices. Similarly links and attachment points are modeled as edges.</a:t>
            </a:r>
          </a:p>
          <a:p>
            <a:r>
              <a:rPr lang="en-US" dirty="0" smtClean="0"/>
              <a:t>Applications can traverse and write to this graph to program the data plane. </a:t>
            </a:r>
          </a:p>
          <a:p>
            <a:endParaRPr lang="en-US" dirty="0"/>
          </a:p>
          <a:p>
            <a:r>
              <a:rPr lang="en-US" dirty="0" smtClean="0"/>
              <a:t>How? Lets look at this example application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20</a:t>
            </a:fld>
            <a:endParaRPr lang="en-US"/>
          </a:p>
        </p:txBody>
      </p:sp>
    </p:spTree>
    <p:extLst>
      <p:ext uri="{BB962C8B-B14F-4D97-AF65-F5344CB8AC3E}">
        <p14:creationId xmlns:p14="http://schemas.microsoft.com/office/powerpoint/2010/main" val="180609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 Computation is an application which is using Network Graph. </a:t>
            </a:r>
          </a:p>
          <a:p>
            <a:r>
              <a:rPr lang="en-US" dirty="0" smtClean="0"/>
              <a:t>The application can find a path from source to destination by traversing links and program this path with flow entries to create a flow-path. </a:t>
            </a:r>
          </a:p>
          <a:p>
            <a:r>
              <a:rPr lang="en-US" dirty="0" smtClean="0"/>
              <a:t>These flow-entries are translated by ONOS core into flow table rules and pushed onto the topology. </a:t>
            </a:r>
          </a:p>
          <a:p>
            <a:endParaRPr lang="en-US" dirty="0"/>
          </a:p>
          <a:p>
            <a:r>
              <a:rPr lang="en-US" dirty="0" smtClean="0"/>
              <a:t>Last bullet: Application is made simple and stateless. It does not need to worry about topology maintenance.</a:t>
            </a:r>
          </a:p>
          <a:p>
            <a:r>
              <a:rPr lang="en-US" dirty="0" smtClean="0"/>
              <a:t>----- Meeting Notes (5/14/13 14:16) -----</a:t>
            </a:r>
          </a:p>
          <a:p>
            <a:r>
              <a:rPr lang="en-US" dirty="0" smtClean="0"/>
              <a:t>start without text. Bring in text at end and make one point</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21</a:t>
            </a:fld>
            <a:endParaRPr lang="en-US"/>
          </a:p>
        </p:txBody>
      </p:sp>
    </p:spTree>
    <p:extLst>
      <p:ext uri="{BB962C8B-B14F-4D97-AF65-F5344CB8AC3E}">
        <p14:creationId xmlns:p14="http://schemas.microsoft.com/office/powerpoint/2010/main" val="875406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graph simplifies applications but can it be used to accelerate innovations of simpler abstractions in control plane?</a:t>
            </a:r>
          </a:p>
          <a:p>
            <a:endParaRPr lang="en-US" dirty="0"/>
          </a:p>
          <a:p>
            <a:r>
              <a:rPr lang="en-US" dirty="0" smtClean="0"/>
              <a:t>Here is an example of Logical Crossbar. The complexity of network state and topology is hidden. </a:t>
            </a:r>
          </a:p>
          <a:p>
            <a:r>
              <a:rPr lang="en-US" dirty="0" smtClean="0"/>
              <a:t>One can build hierarchy of these abstractions further hiding the complexity. </a:t>
            </a:r>
          </a:p>
          <a:p>
            <a:endParaRPr lang="en-US" dirty="0"/>
          </a:p>
          <a:p>
            <a:r>
              <a:rPr lang="en-US" dirty="0" smtClean="0"/>
              <a:t>Last bullet: We feel network graph will unlock innovations.</a:t>
            </a:r>
          </a:p>
          <a:p>
            <a:endParaRPr lang="en-US" dirty="0"/>
          </a:p>
          <a:p>
            <a:r>
              <a:rPr lang="en-US" dirty="0" smtClean="0"/>
              <a:t>7 minute Marker</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22</a:t>
            </a:fld>
            <a:endParaRPr lang="en-US"/>
          </a:p>
        </p:txBody>
      </p:sp>
    </p:spTree>
    <p:extLst>
      <p:ext uri="{BB962C8B-B14F-4D97-AF65-F5344CB8AC3E}">
        <p14:creationId xmlns:p14="http://schemas.microsoft.com/office/powerpoint/2010/main" val="73239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6DF60-56AE-F04B-A5B7-13DE121D8D46}" type="slidenum">
              <a:rPr lang="en-US" smtClean="0"/>
              <a:t>23</a:t>
            </a:fld>
            <a:endParaRPr lang="en-US"/>
          </a:p>
        </p:txBody>
      </p:sp>
    </p:spTree>
    <p:extLst>
      <p:ext uri="{BB962C8B-B14F-4D97-AF65-F5344CB8AC3E}">
        <p14:creationId xmlns:p14="http://schemas.microsoft.com/office/powerpoint/2010/main" val="262221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see how ONOS builds the network graph.</a:t>
            </a:r>
            <a:r>
              <a:rPr lang="en-US" baseline="0" dirty="0" smtClean="0"/>
              <a:t> Each ONOS node has a switch manager. When switches connect, switches and ports are get added as switches register with an ONOS node. When switches disconnect, they get marked as inactive in the network graph.</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24</a:t>
            </a:fld>
            <a:endParaRPr lang="en-US"/>
          </a:p>
        </p:txBody>
      </p:sp>
    </p:spTree>
    <p:extLst>
      <p:ext uri="{BB962C8B-B14F-4D97-AF65-F5344CB8AC3E}">
        <p14:creationId xmlns:p14="http://schemas.microsoft.com/office/powerpoint/2010/main" val="754459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node sends out LLDP on the switches connected to it. Links with source and destination port controlled by different ONOS nodes can also be discovered using the network graph.</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25</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 packet Ins are used to learn about</a:t>
            </a:r>
            <a:r>
              <a:rPr lang="en-US" baseline="0" dirty="0" smtClean="0"/>
              <a:t> devices, their attachment points. The network graph is updated with this information.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26</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paths are provisioned</a:t>
            </a:r>
            <a:r>
              <a:rPr lang="en-US" baseline="0" dirty="0" smtClean="0"/>
              <a:t> in ONOS.</a:t>
            </a:r>
          </a:p>
          <a:p>
            <a:r>
              <a:rPr lang="en-US" baseline="0" dirty="0" smtClean="0"/>
              <a:t>The source </a:t>
            </a:r>
            <a:r>
              <a:rPr lang="en-US" baseline="0" dirty="0" err="1" smtClean="0"/>
              <a:t>dpid</a:t>
            </a:r>
            <a:r>
              <a:rPr lang="en-US" baseline="0" dirty="0" smtClean="0"/>
              <a:t> of a flow is used to partition which node will compute the path. Computed paths and flow entries are also stored in the network graph.</a:t>
            </a:r>
          </a:p>
          <a:p>
            <a:r>
              <a:rPr lang="en-US" baseline="0" dirty="0" smtClean="0"/>
              <a:t>Flow entries have relationship to the switches.</a:t>
            </a:r>
          </a:p>
        </p:txBody>
      </p:sp>
      <p:sp>
        <p:nvSpPr>
          <p:cNvPr id="4" name="Slide Number Placeholder 3"/>
          <p:cNvSpPr>
            <a:spLocks noGrp="1"/>
          </p:cNvSpPr>
          <p:nvPr>
            <p:ph type="sldNum" sz="quarter" idx="10"/>
          </p:nvPr>
        </p:nvSpPr>
        <p:spPr/>
        <p:txBody>
          <a:bodyPr/>
          <a:lstStyle/>
          <a:p>
            <a:fld id="{6E06DF60-56AE-F04B-A5B7-13DE121D8D46}" type="slidenum">
              <a:rPr lang="en-US" smtClean="0"/>
              <a:t>27</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t>
            </a:r>
            <a:r>
              <a:rPr lang="en-US" dirty="0" smtClean="0"/>
              <a:t>low manager programs the switches</a:t>
            </a:r>
            <a:r>
              <a:rPr lang="en-US" baseline="0" dirty="0" smtClean="0"/>
              <a:t> connected to it using the state in the network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a link fails, PC will </a:t>
            </a:r>
            <a:r>
              <a:rPr lang="en-US" baseline="0" dirty="0" err="1" smtClean="0"/>
              <a:t>recompute</a:t>
            </a:r>
            <a:r>
              <a:rPr lang="en-US" baseline="0" dirty="0" smtClean="0"/>
              <a:t> a new path and Flow Manager will push new flow entries.</a:t>
            </a:r>
            <a:endParaRPr lang="en-US" dirty="0" smtClean="0"/>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28</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Let me begin at the</a:t>
            </a:r>
            <a:r>
              <a:rPr lang="en-US" baseline="0" dirty="0" smtClean="0"/>
              <a:t> top… </a:t>
            </a:r>
          </a:p>
          <a:p>
            <a:endParaRPr lang="en-US" baseline="0" dirty="0" smtClean="0"/>
          </a:p>
          <a:p>
            <a:r>
              <a:rPr lang="en-US" baseline="0" dirty="0" smtClean="0"/>
              <a:t>We are really fortunate to have a leadership of three very accomplished gentlemen – they provide the vision and direction and that defines who we are and what we do. </a:t>
            </a:r>
          </a:p>
          <a:p>
            <a:endParaRPr lang="en-US" baseline="0" dirty="0" smtClean="0"/>
          </a:p>
          <a:p>
            <a:r>
              <a:rPr lang="en-US" baseline="0" dirty="0" smtClean="0"/>
              <a:t>I thought I would simply list their common accomplishments and recognitions… </a:t>
            </a:r>
          </a:p>
          <a:p>
            <a:endParaRPr lang="en-US" baseline="0" dirty="0" smtClean="0"/>
          </a:p>
          <a:p>
            <a:r>
              <a:rPr lang="en-US" baseline="0" dirty="0" smtClean="0"/>
              <a:t>Each one of them is </a:t>
            </a:r>
          </a:p>
          <a:p>
            <a:endParaRPr lang="en-US" baseline="0" dirty="0" smtClean="0"/>
          </a:p>
          <a:p>
            <a:r>
              <a:rPr lang="en-US" baseline="0" dirty="0" smtClean="0"/>
              <a:t> o o o </a:t>
            </a:r>
          </a:p>
          <a:p>
            <a:endParaRPr lang="en-US" baseline="0" dirty="0" smtClean="0"/>
          </a:p>
          <a:p>
            <a:r>
              <a:rPr lang="en-US" baseline="0" dirty="0" smtClean="0"/>
              <a:t>Moreover they have been also successful entrepreneurs and have had a history of impacting real practice of networking…. </a:t>
            </a:r>
          </a:p>
          <a:p>
            <a:endParaRPr lang="en-US" baseline="0" dirty="0" smtClean="0"/>
          </a:p>
          <a:p>
            <a:r>
              <a:rPr lang="en-US" baseline="0" dirty="0" smtClean="0"/>
              <a:t> </a:t>
            </a:r>
          </a:p>
          <a:p>
            <a:r>
              <a:rPr lang="en-US" baseline="0" dirty="0" smtClean="0"/>
              <a:t>Now you may also wonder why they came together for this venture? </a:t>
            </a:r>
            <a:endParaRPr lang="en-US" dirty="0"/>
          </a:p>
        </p:txBody>
      </p:sp>
      <p:sp>
        <p:nvSpPr>
          <p:cNvPr id="4" name="Slide Number Placeholder 3"/>
          <p:cNvSpPr>
            <a:spLocks noGrp="1"/>
          </p:cNvSpPr>
          <p:nvPr>
            <p:ph type="sldNum" sz="quarter" idx="10"/>
          </p:nvPr>
        </p:nvSpPr>
        <p:spPr/>
        <p:txBody>
          <a:bodyPr/>
          <a:lstStyle/>
          <a:p>
            <a:fld id="{046A7024-31E2-EC4F-8F0E-449E93BA809C}" type="slidenum">
              <a:rPr lang="en-US" smtClean="0"/>
              <a:t>3</a:t>
            </a:fld>
            <a:endParaRPr lang="en-US"/>
          </a:p>
        </p:txBody>
      </p:sp>
    </p:spTree>
    <p:extLst>
      <p:ext uri="{BB962C8B-B14F-4D97-AF65-F5344CB8AC3E}">
        <p14:creationId xmlns:p14="http://schemas.microsoft.com/office/powerpoint/2010/main" val="3065571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two distributed data constructs</a:t>
            </a:r>
          </a:p>
          <a:p>
            <a:r>
              <a:rPr lang="en-US" dirty="0" smtClean="0"/>
              <a:t>1&gt; Network Graph which is the global network view containing the network state represented as a graph which is eventually consistent</a:t>
            </a:r>
          </a:p>
          <a:p>
            <a:endParaRPr lang="en-US" dirty="0" smtClean="0"/>
          </a:p>
          <a:p>
            <a:r>
              <a:rPr lang="en-US" dirty="0" smtClean="0"/>
              <a:t>2&gt; Distributed Registry is the global cluster management state stored in Zookeeper using </a:t>
            </a:r>
            <a:r>
              <a:rPr lang="en-US" dirty="0"/>
              <a:t>t</a:t>
            </a:r>
            <a:r>
              <a:rPr lang="en-US" dirty="0" smtClean="0"/>
              <a:t>ransactional consistency.</a:t>
            </a:r>
          </a:p>
          <a:p>
            <a:endParaRPr lang="en-US" dirty="0"/>
          </a:p>
          <a:p>
            <a:r>
              <a:rPr lang="en-US" dirty="0" smtClean="0"/>
              <a:t>Multiple instances of ONOS control different parts of network and help realize a single global network view by cooperatively using these two distributed data constructs.</a:t>
            </a:r>
          </a:p>
          <a:p>
            <a:r>
              <a:rPr lang="en-US" dirty="0" smtClean="0"/>
              <a:t>----- Meeting Notes (5/15/13 14:21) -----</a:t>
            </a:r>
          </a:p>
          <a:p>
            <a:r>
              <a:rPr lang="en-US" dirty="0" smtClean="0"/>
              <a:t>Distribruted Registry keeps information on who is in control of the switch objects and has write permissions to update the network graph. In general it stores the resource ownership in a strongly consistent way.</a:t>
            </a:r>
          </a:p>
          <a:p>
            <a:r>
              <a:rPr lang="en-US" dirty="0" smtClean="0"/>
              <a:t>----- Meeting Notes (7/29/13 12:57) -----</a:t>
            </a:r>
          </a:p>
          <a:p>
            <a:r>
              <a:rPr lang="en-US" dirty="0" smtClean="0"/>
              <a:t>order animation</a:t>
            </a:r>
          </a:p>
          <a:p>
            <a:r>
              <a:rPr lang="en-US" dirty="0" smtClean="0"/>
              <a:t>remove floodlight</a:t>
            </a:r>
          </a:p>
        </p:txBody>
      </p:sp>
      <p:sp>
        <p:nvSpPr>
          <p:cNvPr id="4" name="Slide Number Placeholder 3"/>
          <p:cNvSpPr>
            <a:spLocks noGrp="1"/>
          </p:cNvSpPr>
          <p:nvPr>
            <p:ph type="sldNum" sz="quarter" idx="10"/>
          </p:nvPr>
        </p:nvSpPr>
        <p:spPr/>
        <p:txBody>
          <a:bodyPr/>
          <a:lstStyle/>
          <a:p>
            <a:fld id="{6E06DF60-56AE-F04B-A5B7-13DE121D8D46}" type="slidenum">
              <a:rPr lang="en-US" smtClean="0"/>
              <a:t>29</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Consistency is not a binary value but a fraction between 0 and 1 excluding both extremes. So lets see what is our consistency definition.</a:t>
            </a:r>
          </a:p>
          <a:p>
            <a:endParaRPr lang="en-US" dirty="0"/>
          </a:p>
          <a:p>
            <a:r>
              <a:rPr lang="en-US" dirty="0" smtClean="0"/>
              <a:t>Strong consistency: Every update is instantly available on other instances of ONOS. </a:t>
            </a:r>
          </a:p>
          <a:p>
            <a:endParaRPr lang="en-US" dirty="0"/>
          </a:p>
          <a:p>
            <a:r>
              <a:rPr lang="en-US" dirty="0" smtClean="0"/>
              <a:t>Next bullet: It cannot be instant in reality, there is always some cost/delay involved.</a:t>
            </a:r>
          </a:p>
          <a:p>
            <a:endParaRPr lang="en-US" dirty="0"/>
          </a:p>
          <a:p>
            <a:r>
              <a:rPr lang="en-US" dirty="0" smtClean="0"/>
              <a:t>Our eventual consistency is much closer to 1 than many other eventual consistency definitions</a:t>
            </a:r>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32</a:t>
            </a:fld>
            <a:endParaRPr lang="en-US"/>
          </a:p>
        </p:txBody>
      </p:sp>
    </p:spTree>
    <p:extLst>
      <p:ext uri="{BB962C8B-B14F-4D97-AF65-F5344CB8AC3E}">
        <p14:creationId xmlns:p14="http://schemas.microsoft.com/office/powerpoint/2010/main" val="3611792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dirty="0" smtClean="0"/>
              <a:t>e use Transactional Consistency for Master election.</a:t>
            </a:r>
          </a:p>
          <a:p>
            <a:endParaRPr lang="en-US" dirty="0"/>
          </a:p>
          <a:p>
            <a:r>
              <a:rPr lang="en-US" dirty="0" smtClean="0"/>
              <a:t>Lets look at Registry: We see Switch has NO Master when we start.</a:t>
            </a:r>
          </a:p>
          <a:p>
            <a:endParaRPr lang="en-US" dirty="0"/>
          </a:p>
          <a:p>
            <a:r>
              <a:rPr lang="en-US" dirty="0" smtClean="0"/>
              <a:t>Lets see the point in time where Master is elected and ONOS 1 is marked as master. After the Master is elected and mastership is consistently propagated on all instances.  </a:t>
            </a:r>
          </a:p>
          <a:p>
            <a:endParaRPr lang="en-US" dirty="0"/>
          </a:p>
          <a:p>
            <a:r>
              <a:rPr lang="en-US" dirty="0" smtClean="0"/>
              <a:t>All subsequent reads for master on any instance shows Master as ONOS 1 for Switch A. This guarantees that we have control isolation.</a:t>
            </a:r>
          </a:p>
        </p:txBody>
      </p:sp>
      <p:sp>
        <p:nvSpPr>
          <p:cNvPr id="4" name="Slide Number Placeholder 3"/>
          <p:cNvSpPr>
            <a:spLocks noGrp="1"/>
          </p:cNvSpPr>
          <p:nvPr>
            <p:ph type="sldNum" sz="quarter" idx="10"/>
          </p:nvPr>
        </p:nvSpPr>
        <p:spPr/>
        <p:txBody>
          <a:bodyPr/>
          <a:lstStyle/>
          <a:p>
            <a:fld id="{6E06DF60-56AE-F04B-A5B7-13DE121D8D46}" type="slidenum">
              <a:rPr lang="en-US" smtClean="0"/>
              <a:t>33</a:t>
            </a:fld>
            <a:endParaRPr lang="en-US"/>
          </a:p>
        </p:txBody>
      </p:sp>
    </p:spTree>
    <p:extLst>
      <p:ext uri="{BB962C8B-B14F-4D97-AF65-F5344CB8AC3E}">
        <p14:creationId xmlns:p14="http://schemas.microsoft.com/office/powerpoint/2010/main" val="3722452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Locking and latches are distributed primitives which need consistency.</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34</a:t>
            </a:fld>
            <a:endParaRPr lang="en-US"/>
          </a:p>
        </p:txBody>
      </p:sp>
    </p:spTree>
    <p:extLst>
      <p:ext uri="{BB962C8B-B14F-4D97-AF65-F5344CB8AC3E}">
        <p14:creationId xmlns:p14="http://schemas.microsoft.com/office/powerpoint/2010/main" val="3016116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concrete example.</a:t>
            </a:r>
          </a:p>
          <a:p>
            <a:endParaRPr lang="en-US" dirty="0"/>
          </a:p>
          <a:p>
            <a:r>
              <a:rPr lang="en-US" dirty="0" smtClean="0"/>
              <a:t>Before switch is connected: it is marked INACTIVE on our Network Graph. </a:t>
            </a:r>
          </a:p>
          <a:p>
            <a:endParaRPr lang="en-US" dirty="0"/>
          </a:p>
          <a:p>
            <a:r>
              <a:rPr lang="en-US" dirty="0" smtClean="0"/>
              <a:t>As soon as the switch connects to ONOS 1 it is marked ACTIVE immediately on INSTANCE 1. </a:t>
            </a:r>
          </a:p>
          <a:p>
            <a:endParaRPr lang="en-US" dirty="0"/>
          </a:p>
          <a:p>
            <a:r>
              <a:rPr lang="en-US" dirty="0" smtClean="0"/>
              <a:t>For a fraction of second, instance 2 and instance 3 might still show the switch as INACTIVE till they are eventually consistent (white line)</a:t>
            </a:r>
          </a:p>
          <a:p>
            <a:endParaRPr lang="en-US" dirty="0"/>
          </a:p>
          <a:p>
            <a:r>
              <a:rPr lang="en-US" dirty="0" smtClean="0"/>
              <a:t>From that point the switch state is consistent on All instances.</a:t>
            </a:r>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35</a:t>
            </a:fld>
            <a:endParaRPr lang="en-US"/>
          </a:p>
        </p:txBody>
      </p:sp>
    </p:spTree>
    <p:extLst>
      <p:ext uri="{BB962C8B-B14F-4D97-AF65-F5344CB8AC3E}">
        <p14:creationId xmlns:p14="http://schemas.microsoft.com/office/powerpoint/2010/main" val="3182586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Switch is not available instantly for path computation on some instances. Some flows can be computed without using switch A. </a:t>
            </a:r>
            <a:endParaRPr lang="en-US" dirty="0"/>
          </a:p>
          <a:p>
            <a:endParaRPr lang="en-US" dirty="0"/>
          </a:p>
          <a:p>
            <a:r>
              <a:rPr lang="en-US" dirty="0" smtClean="0"/>
              <a:t>Similarly when flow entries are written to Network graph they become eventually available on all instances and each instance picks its flow entries and pushes onto switches.</a:t>
            </a:r>
            <a:endParaRPr lang="en-US" dirty="0"/>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36</a:t>
            </a:fld>
            <a:endParaRPr lang="en-US"/>
          </a:p>
        </p:txBody>
      </p:sp>
    </p:spTree>
    <p:extLst>
      <p:ext uri="{BB962C8B-B14F-4D97-AF65-F5344CB8AC3E}">
        <p14:creationId xmlns:p14="http://schemas.microsoft.com/office/powerpoint/2010/main" val="1652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Asynchronously changing state is not transactional and does not need strong consistency. Control apps know that they are always working on a stale state and know to deal with it.</a:t>
            </a:r>
          </a:p>
          <a:p>
            <a:endParaRPr lang="en-US" dirty="0"/>
          </a:p>
          <a:p>
            <a:r>
              <a:rPr lang="en-US" dirty="0" smtClean="0"/>
              <a:t>Today’s routers work in the same fashion.</a:t>
            </a:r>
          </a:p>
          <a:p>
            <a:endParaRPr lang="en-US" dirty="0"/>
          </a:p>
          <a:p>
            <a:r>
              <a:rPr lang="en-US" dirty="0" smtClean="0"/>
              <a:t>Network state is most often used by current gen control applications with assumed eventual consistency.</a:t>
            </a:r>
          </a:p>
          <a:p>
            <a:endParaRPr lang="en-US" dirty="0"/>
          </a:p>
          <a:p>
            <a:r>
              <a:rPr lang="en-US" dirty="0" smtClean="0"/>
              <a:t>Time check: 13 minutes</a:t>
            </a:r>
          </a:p>
        </p:txBody>
      </p:sp>
      <p:sp>
        <p:nvSpPr>
          <p:cNvPr id="4" name="Slide Number Placeholder 3"/>
          <p:cNvSpPr>
            <a:spLocks noGrp="1"/>
          </p:cNvSpPr>
          <p:nvPr>
            <p:ph type="sldNum" sz="quarter" idx="10"/>
          </p:nvPr>
        </p:nvSpPr>
        <p:spPr/>
        <p:txBody>
          <a:bodyPr/>
          <a:lstStyle/>
          <a:p>
            <a:fld id="{6E06DF60-56AE-F04B-A5B7-13DE121D8D46}" type="slidenum">
              <a:rPr lang="en-US" smtClean="0"/>
              <a:t>37</a:t>
            </a:fld>
            <a:endParaRPr lang="en-US"/>
          </a:p>
        </p:txBody>
      </p:sp>
    </p:spTree>
    <p:extLst>
      <p:ext uri="{BB962C8B-B14F-4D97-AF65-F5344CB8AC3E}">
        <p14:creationId xmlns:p14="http://schemas.microsoft.com/office/powerpoint/2010/main" val="2169069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6DF60-56AE-F04B-A5B7-13DE121D8D46}" type="slidenum">
              <a:rPr lang="en-US" smtClean="0"/>
              <a:t>45</a:t>
            </a:fld>
            <a:endParaRPr lang="en-US"/>
          </a:p>
        </p:txBody>
      </p:sp>
    </p:spTree>
    <p:extLst>
      <p:ext uri="{BB962C8B-B14F-4D97-AF65-F5344CB8AC3E}">
        <p14:creationId xmlns:p14="http://schemas.microsoft.com/office/powerpoint/2010/main" val="2604979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is sharing our experience with community. Address the non-goals we discussed earlier and evaluate more use cases and applications on this experimental Open Distributed NOS.</a:t>
            </a:r>
          </a:p>
          <a:p>
            <a:endParaRPr lang="en-US" dirty="0"/>
          </a:p>
          <a:p>
            <a:r>
              <a:rPr lang="en-US" dirty="0" smtClean="0"/>
              <a:t> Want to join us in this experiment? Lookout for more information on our website.</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47</a:t>
            </a:fld>
            <a:endParaRPr lang="en-US"/>
          </a:p>
        </p:txBody>
      </p:sp>
    </p:spTree>
    <p:extLst>
      <p:ext uri="{BB962C8B-B14F-4D97-AF65-F5344CB8AC3E}">
        <p14:creationId xmlns:p14="http://schemas.microsoft.com/office/powerpoint/2010/main" val="1969203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6DF60-56AE-F04B-A5B7-13DE121D8D46}" type="slidenum">
              <a:rPr lang="en-US" smtClean="0"/>
              <a:t>48</a:t>
            </a:fld>
            <a:endParaRPr lang="en-US"/>
          </a:p>
        </p:txBody>
      </p:sp>
    </p:spTree>
    <p:extLst>
      <p:ext uri="{BB962C8B-B14F-4D97-AF65-F5344CB8AC3E}">
        <p14:creationId xmlns:p14="http://schemas.microsoft.com/office/powerpoint/2010/main" val="123580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a:xfrm>
            <a:off x="685800" y="4343400"/>
            <a:ext cx="5486400" cy="4673600"/>
          </a:xfrm>
        </p:spPr>
        <p:txBody>
          <a:bodyPr>
            <a:normAutofit/>
          </a:bodyPr>
          <a:lstStyle/>
          <a:p>
            <a:r>
              <a:rPr lang="en-US" dirty="0" smtClean="0"/>
              <a:t>To achieve our mission we came up with the following structure. </a:t>
            </a:r>
          </a:p>
          <a:p>
            <a:endParaRPr lang="en-US" dirty="0"/>
          </a:p>
          <a:p>
            <a:r>
              <a:rPr lang="en-US" dirty="0" smtClean="0"/>
              <a:t>It has three parts:</a:t>
            </a:r>
          </a:p>
          <a:p>
            <a:endParaRPr lang="en-US" dirty="0"/>
          </a:p>
          <a:p>
            <a:r>
              <a:rPr lang="en-US" dirty="0" smtClean="0"/>
              <a:t>  Research at Berkeley </a:t>
            </a:r>
          </a:p>
          <a:p>
            <a:r>
              <a:rPr lang="en-US" dirty="0"/>
              <a:t> </a:t>
            </a:r>
            <a:r>
              <a:rPr lang="en-US" dirty="0" smtClean="0"/>
              <a:t> Research at Stanford </a:t>
            </a:r>
          </a:p>
          <a:p>
            <a:endParaRPr lang="en-US" dirty="0"/>
          </a:p>
          <a:p>
            <a:r>
              <a:rPr lang="en-US" dirty="0" smtClean="0"/>
              <a:t>And an independent nonprofit Open Networking Lab. </a:t>
            </a:r>
          </a:p>
          <a:p>
            <a:endParaRPr lang="en-US" dirty="0" smtClean="0"/>
          </a:p>
          <a:p>
            <a:r>
              <a:rPr lang="en-US" dirty="0" smtClean="0"/>
              <a:t>We have formalized our collaboration between Berkeley and Stanford through this center. This center gives us more reasons to get together with our students and promote more interactions. And that is great. </a:t>
            </a:r>
          </a:p>
          <a:p>
            <a:endParaRPr lang="en-US" dirty="0"/>
          </a:p>
          <a:p>
            <a:r>
              <a:rPr lang="en-US" dirty="0" smtClean="0"/>
              <a:t>I want to mention our collaborator </a:t>
            </a:r>
            <a:r>
              <a:rPr lang="en-US" dirty="0" err="1" smtClean="0"/>
              <a:t>Sachin</a:t>
            </a:r>
            <a:r>
              <a:rPr lang="en-US" dirty="0" smtClean="0"/>
              <a:t> </a:t>
            </a:r>
            <a:r>
              <a:rPr lang="en-US" dirty="0" err="1" smtClean="0"/>
              <a:t>Katti</a:t>
            </a:r>
            <a:r>
              <a:rPr lang="en-US" dirty="0" smtClean="0"/>
              <a:t> who is a professor of EE and CS has been working on </a:t>
            </a:r>
            <a:r>
              <a:rPr lang="en-US" dirty="0" err="1" smtClean="0"/>
              <a:t>OpenRadio</a:t>
            </a:r>
            <a:r>
              <a:rPr lang="en-US" dirty="0" smtClean="0"/>
              <a:t> and SDN based mobile wireless networks. </a:t>
            </a:r>
          </a:p>
          <a:p>
            <a:endParaRPr lang="en-US" dirty="0"/>
          </a:p>
          <a:p>
            <a:r>
              <a:rPr lang="en-US" dirty="0" smtClean="0"/>
              <a:t>The </a:t>
            </a:r>
            <a:r>
              <a:rPr lang="en-US" dirty="0" err="1" smtClean="0"/>
              <a:t>ON.Lab</a:t>
            </a:r>
            <a:r>
              <a:rPr lang="en-US" dirty="0" smtClean="0"/>
              <a:t> is kind of unique to our center. </a:t>
            </a:r>
          </a:p>
          <a:p>
            <a:endParaRPr lang="en-US" dirty="0"/>
          </a:p>
          <a:p>
            <a:r>
              <a:rPr lang="en-US" dirty="0" smtClean="0"/>
              <a:t>We created </a:t>
            </a:r>
            <a:r>
              <a:rPr lang="en-US" dirty="0" err="1" smtClean="0"/>
              <a:t>ON.Lab</a:t>
            </a:r>
            <a:r>
              <a:rPr lang="en-US" dirty="0" smtClean="0"/>
              <a:t> as an independent lab with the goal to develop, support, and deploy open source SDN tools and platforms for the benefit of the community. </a:t>
            </a:r>
          </a:p>
          <a:p>
            <a:endParaRPr lang="en-US" dirty="0"/>
          </a:p>
          <a:p>
            <a:r>
              <a:rPr lang="en-US" dirty="0" smtClean="0"/>
              <a:t>And create SDN deployments and demonstrations for R&amp;E networks. </a:t>
            </a:r>
          </a:p>
          <a:p>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fld id="{592066EC-C966-6B42-A227-3227C72E8F77}" type="slidenum">
              <a:rPr lang="en-US" smtClean="0"/>
              <a:pPr/>
              <a:t>6</a:t>
            </a:fld>
            <a:endParaRPr lang="en-US"/>
          </a:p>
        </p:txBody>
      </p:sp>
    </p:spTree>
    <p:extLst>
      <p:ext uri="{BB962C8B-B14F-4D97-AF65-F5344CB8AC3E}">
        <p14:creationId xmlns:p14="http://schemas.microsoft.com/office/powerpoint/2010/main" val="288151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is sharing our experience with community. Address the non-goals we discussed earlier and evaluate more use cases and applications on this experimental Open Distributed NOS.</a:t>
            </a:r>
          </a:p>
          <a:p>
            <a:endParaRPr lang="en-US" dirty="0"/>
          </a:p>
          <a:p>
            <a:r>
              <a:rPr lang="en-US" dirty="0" smtClean="0"/>
              <a:t> Want to join us in this experiment? Lookout for more information on our website.</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10</a:t>
            </a:fld>
            <a:endParaRPr lang="en-US"/>
          </a:p>
        </p:txBody>
      </p:sp>
    </p:spTree>
    <p:extLst>
      <p:ext uri="{BB962C8B-B14F-4D97-AF65-F5344CB8AC3E}">
        <p14:creationId xmlns:p14="http://schemas.microsoft.com/office/powerpoint/2010/main" val="196920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Two</a:t>
            </a:r>
            <a:r>
              <a:rPr lang="en-US" baseline="0" dirty="0" smtClean="0"/>
              <a:t> of them have to do with logical centralization of the control plane and design of Network OS. </a:t>
            </a:r>
          </a:p>
          <a:p>
            <a:endParaRPr lang="en-US" baseline="0" dirty="0" smtClean="0"/>
          </a:p>
          <a:p>
            <a:r>
              <a:rPr lang="en-US" baseline="0" dirty="0" smtClean="0"/>
              <a:t>Number 1, will the Network OS become a performance bottleneck? Or can we scale the Network OS horizontally as we need more horse power? </a:t>
            </a:r>
          </a:p>
          <a:p>
            <a:endParaRPr lang="en-US" baseline="0" dirty="0" smtClean="0"/>
          </a:p>
          <a:p>
            <a:r>
              <a:rPr lang="en-US" baseline="0" dirty="0" smtClean="0"/>
              <a:t>Number 2, will the Network OS become a single point of failure? Or can we make the Network OS and the control plane fault tolerant? </a:t>
            </a:r>
          </a:p>
          <a:p>
            <a:endParaRPr lang="en-US" baseline="0" dirty="0" smtClean="0"/>
          </a:p>
          <a:p>
            <a:r>
              <a:rPr lang="en-US" baseline="0" dirty="0" smtClean="0"/>
              <a:t>The third question has to do with Northbound API. What is the best abstraction the Network OS can offer to application writers that enables reusable and pluggable network control and management applications? </a:t>
            </a:r>
          </a:p>
          <a:p>
            <a:endParaRPr lang="en-US" baseline="0" dirty="0" smtClean="0"/>
          </a:p>
          <a:p>
            <a:r>
              <a:rPr lang="en-US" baseline="0" dirty="0" smtClean="0"/>
              <a:t>ONOS attempts to address exactly these issues…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12</a:t>
            </a:fld>
            <a:endParaRPr lang="en-US"/>
          </a:p>
        </p:txBody>
      </p:sp>
    </p:spTree>
    <p:extLst>
      <p:ext uri="{BB962C8B-B14F-4D97-AF65-F5344CB8AC3E}">
        <p14:creationId xmlns:p14="http://schemas.microsoft.com/office/powerpoint/2010/main" val="309870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ONIX did attempt to solve these issues. There are few more efforts. To enable more research in this area community needs an open distributed NOS.</a:t>
            </a:r>
          </a:p>
          <a:p>
            <a:r>
              <a:rPr lang="en-US" dirty="0" smtClean="0"/>
              <a:t>----- Meeting Notes (7/29/13 12:57) -----</a:t>
            </a:r>
          </a:p>
          <a:p>
            <a:r>
              <a:rPr lang="en-US" dirty="0" smtClean="0"/>
              <a:t>ONIX is scale out NOS focused on Network Virtualization in data center context and is closed source.</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13</a:t>
            </a:fld>
            <a:endParaRPr lang="en-US"/>
          </a:p>
        </p:txBody>
      </p:sp>
    </p:spTree>
    <p:extLst>
      <p:ext uri="{BB962C8B-B14F-4D97-AF65-F5344CB8AC3E}">
        <p14:creationId xmlns:p14="http://schemas.microsoft.com/office/powerpoint/2010/main" val="291618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two distributed data constructs</a:t>
            </a:r>
          </a:p>
          <a:p>
            <a:r>
              <a:rPr lang="en-US" dirty="0" smtClean="0"/>
              <a:t>1&gt; Network Graph which is the global network view containing the network state represented as a graph which is eventually consistent</a:t>
            </a:r>
          </a:p>
          <a:p>
            <a:endParaRPr lang="en-US" dirty="0" smtClean="0"/>
          </a:p>
          <a:p>
            <a:r>
              <a:rPr lang="en-US" dirty="0" smtClean="0"/>
              <a:t>2&gt; Distributed Registry is the global cluster management state stored in Zookeeper using </a:t>
            </a:r>
            <a:r>
              <a:rPr lang="en-US" dirty="0"/>
              <a:t>t</a:t>
            </a:r>
            <a:r>
              <a:rPr lang="en-US" dirty="0" smtClean="0"/>
              <a:t>ransactional consistency.</a:t>
            </a:r>
          </a:p>
          <a:p>
            <a:endParaRPr lang="en-US" dirty="0"/>
          </a:p>
          <a:p>
            <a:r>
              <a:rPr lang="en-US" dirty="0" smtClean="0"/>
              <a:t>Multiple instances of ONOS control different parts of network and help realize a single global network view by cooperatively using these two distributed data constructs.</a:t>
            </a:r>
          </a:p>
          <a:p>
            <a:r>
              <a:rPr lang="en-US" dirty="0" smtClean="0"/>
              <a:t>----- Meeting Notes (5/15/13 14:21) -----</a:t>
            </a:r>
          </a:p>
          <a:p>
            <a:r>
              <a:rPr lang="en-US" dirty="0" smtClean="0"/>
              <a:t>Distribruted Registry keeps information on who is in control of the switch objects and has write permissions to update the network graph. In general it stores the resource ownership in a strongly consistent way.</a:t>
            </a:r>
          </a:p>
          <a:p>
            <a:r>
              <a:rPr lang="en-US" dirty="0" smtClean="0"/>
              <a:t>----- Meeting Notes (7/29/13 12:57) -----</a:t>
            </a:r>
          </a:p>
          <a:p>
            <a:r>
              <a:rPr lang="en-US" dirty="0" smtClean="0"/>
              <a:t>order animation</a:t>
            </a:r>
          </a:p>
          <a:p>
            <a:r>
              <a:rPr lang="en-US" dirty="0" smtClean="0"/>
              <a:t>remove floodlight</a:t>
            </a:r>
          </a:p>
        </p:txBody>
      </p:sp>
      <p:sp>
        <p:nvSpPr>
          <p:cNvPr id="4" name="Slide Number Placeholder 3"/>
          <p:cNvSpPr>
            <a:spLocks noGrp="1"/>
          </p:cNvSpPr>
          <p:nvPr>
            <p:ph type="sldNum" sz="quarter" idx="10"/>
          </p:nvPr>
        </p:nvSpPr>
        <p:spPr/>
        <p:txBody>
          <a:bodyPr/>
          <a:lstStyle/>
          <a:p>
            <a:fld id="{6E06DF60-56AE-F04B-A5B7-13DE121D8D46}" type="slidenum">
              <a:rPr lang="en-US" smtClean="0"/>
              <a:t>14</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part of network is solely controlled by a single ONOS instance and the same instance is also solely responsible for maintaining the state of the partition into the network graph. </a:t>
            </a:r>
          </a:p>
          <a:p>
            <a:r>
              <a:rPr lang="en-US" dirty="0" smtClean="0"/>
              <a:t>[We also refer this as Control isolation.] </a:t>
            </a:r>
          </a:p>
          <a:p>
            <a:endParaRPr lang="en-US" dirty="0"/>
          </a:p>
          <a:p>
            <a:r>
              <a:rPr lang="en-US" dirty="0" smtClean="0"/>
              <a:t>This enables simpler scale-out design. </a:t>
            </a:r>
          </a:p>
          <a:p>
            <a:endParaRPr lang="en-US" dirty="0"/>
          </a:p>
          <a:p>
            <a:r>
              <a:rPr lang="en-US" dirty="0" smtClean="0"/>
              <a:t>As the network grows beyond the control capacity one can add another instance which will be responsible for a new part of network . As this part is realized into Network Graph, applications will get a global network view.</a:t>
            </a:r>
          </a:p>
          <a:p>
            <a:r>
              <a:rPr lang="en-US" dirty="0" smtClean="0"/>
              <a:t>----- Meeting Notes (7/29/13 12:57) -----</a:t>
            </a:r>
          </a:p>
          <a:p>
            <a:r>
              <a:rPr lang="en-US" dirty="0" smtClean="0"/>
              <a:t>Fix animation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16</a:t>
            </a:fld>
            <a:endParaRPr lang="en-US"/>
          </a:p>
        </p:txBody>
      </p:sp>
    </p:spTree>
    <p:extLst>
      <p:ext uri="{BB962C8B-B14F-4D97-AF65-F5344CB8AC3E}">
        <p14:creationId xmlns:p14="http://schemas.microsoft.com/office/powerpoint/2010/main" val="26938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A is being controlled by Instance 1 and the registry shows it as master for switch A.</a:t>
            </a:r>
          </a:p>
          <a:p>
            <a:endParaRPr lang="en-US" dirty="0" smtClean="0"/>
          </a:p>
          <a:p>
            <a:r>
              <a:rPr lang="en-US" dirty="0" smtClean="0"/>
              <a:t>Instance 1 has a failure and dies.</a:t>
            </a:r>
          </a:p>
          <a:p>
            <a:endParaRPr lang="en-US" dirty="0"/>
          </a:p>
          <a:p>
            <a:r>
              <a:rPr lang="en-US" dirty="0" smtClean="0"/>
              <a:t>Registry detects that instance 1 is down and release the mastership for Switch A. </a:t>
            </a:r>
          </a:p>
          <a:p>
            <a:endParaRPr lang="en-US" dirty="0"/>
          </a:p>
          <a:p>
            <a:r>
              <a:rPr lang="en-US" dirty="0" smtClean="0"/>
              <a:t>Remaining candidates join the mastership election within registry. Lets say Instance 2 wins the election and is marked in registry as the master for Switch A.</a:t>
            </a:r>
          </a:p>
          <a:p>
            <a:endParaRPr lang="en-US" dirty="0"/>
          </a:p>
          <a:p>
            <a:r>
              <a:rPr lang="en-US" dirty="0" smtClean="0"/>
              <a:t>The channel with Instance 2 becomes the active channel and other channel becomes passive.</a:t>
            </a:r>
          </a:p>
          <a:p>
            <a:endParaRPr lang="en-US" dirty="0"/>
          </a:p>
          <a:p>
            <a:r>
              <a:rPr lang="en-US" dirty="0" smtClean="0"/>
              <a:t>This enables a quick failover of switch when there is a control plane failure.</a:t>
            </a:r>
          </a:p>
          <a:p>
            <a:r>
              <a:rPr lang="en-US" dirty="0" smtClean="0"/>
              <a:t>----- Meeting Notes (7/29/13 12:57) -----</a:t>
            </a:r>
          </a:p>
          <a:p>
            <a:r>
              <a:rPr lang="en-US" dirty="0" smtClean="0"/>
              <a:t>Mention strong consistency and elegent coordination</a:t>
            </a:r>
          </a:p>
        </p:txBody>
      </p:sp>
      <p:sp>
        <p:nvSpPr>
          <p:cNvPr id="4" name="Slide Number Placeholder 3"/>
          <p:cNvSpPr>
            <a:spLocks noGrp="1"/>
          </p:cNvSpPr>
          <p:nvPr>
            <p:ph type="sldNum" sz="quarter" idx="10"/>
          </p:nvPr>
        </p:nvSpPr>
        <p:spPr/>
        <p:txBody>
          <a:bodyPr/>
          <a:lstStyle/>
          <a:p>
            <a:fld id="{6E06DF60-56AE-F04B-A5B7-13DE121D8D46}" type="slidenum">
              <a:rPr lang="en-US" smtClean="0"/>
              <a:t>17</a:t>
            </a:fld>
            <a:endParaRPr lang="en-US"/>
          </a:p>
        </p:txBody>
      </p:sp>
    </p:spTree>
    <p:extLst>
      <p:ext uri="{BB962C8B-B14F-4D97-AF65-F5344CB8AC3E}">
        <p14:creationId xmlns:p14="http://schemas.microsoft.com/office/powerpoint/2010/main" val="386814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19180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3573860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4886644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81000" y="5638800"/>
            <a:ext cx="7772400" cy="533400"/>
          </a:xfrm>
        </p:spPr>
        <p:txBody>
          <a:bodyPr anchor="ctr" anchorCtr="0"/>
          <a:lstStyle>
            <a:lvl1pPr algn="l">
              <a:defRPr baseline="0">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5710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09336" y="220717"/>
            <a:ext cx="7772400" cy="533400"/>
          </a:xfrm>
        </p:spPr>
        <p:txBody>
          <a:bodyPr anchor="ctr" anchorCtr="0">
            <a:noAutofit/>
          </a:bodyPr>
          <a:lstStyle>
            <a:lvl1pPr algn="ctr">
              <a:defRPr sz="3600" cap="none" baseline="0">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807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4128"/>
            <a:ext cx="82296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hasCustomPrompt="1"/>
          </p:nvPr>
        </p:nvSpPr>
        <p:spPr>
          <a:xfrm>
            <a:off x="457200" y="361189"/>
            <a:ext cx="8229600" cy="487362"/>
          </a:xfrm>
        </p:spPr>
        <p:txBody>
          <a:bodyPr>
            <a:noAutofit/>
          </a:bodyPr>
          <a:lstStyle>
            <a:lvl1pPr algn="ctr">
              <a:defRPr sz="3600" cap="none"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45777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87" name="Shape 8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828732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5715000" cy="1295400"/>
          </a:xfrm>
        </p:spPr>
        <p:txBody>
          <a:bodyPr>
            <a:normAutofit/>
          </a:bodyPr>
          <a:lstStyle>
            <a:lvl1pPr marL="0" indent="0" algn="l">
              <a:buNone/>
              <a:defRPr sz="2400" b="1" cap="small"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Slide Number Placeholder 7"/>
          <p:cNvSpPr>
            <a:spLocks noGrp="1"/>
          </p:cNvSpPr>
          <p:nvPr>
            <p:ph type="sldNum" sz="quarter" idx="11"/>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221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hasCustomPrompt="1"/>
          </p:nvPr>
        </p:nvSpPr>
        <p:spPr>
          <a:xfrm>
            <a:off x="457200" y="503238"/>
            <a:ext cx="8229600" cy="487362"/>
          </a:xfrm>
        </p:spPr>
        <p:txBody>
          <a:bodyPr/>
          <a:lstStyle>
            <a:lvl1pPr>
              <a:defRPr cap="all" baseline="0"/>
            </a:lvl1pPr>
          </a:lstStyle>
          <a:p>
            <a:r>
              <a:rPr lang="en-US" dirty="0" smtClean="0"/>
              <a:t>CLICK TO EDIT MASTER TITLE STYLE</a:t>
            </a:r>
            <a:endParaRPr lang="en-US" dirty="0"/>
          </a:p>
        </p:txBody>
      </p:sp>
      <p:cxnSp>
        <p:nvCxnSpPr>
          <p:cNvPr id="16" name="Straight Connector 15"/>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56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2" name="Slide Number Placeholder 11"/>
          <p:cNvSpPr>
            <a:spLocks noGrp="1"/>
          </p:cNvSpPr>
          <p:nvPr>
            <p:ph type="sldNum" sz="quarter" idx="10"/>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35841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33400" y="2819400"/>
            <a:ext cx="8229600" cy="487362"/>
          </a:xfrm>
        </p:spPr>
        <p:txBody>
          <a:bodyPr/>
          <a:lstStyle>
            <a:lvl1pPr algn="ctr">
              <a:defRPr baseline="0"/>
            </a:lvl1pPr>
          </a:lstStyle>
          <a:p>
            <a:r>
              <a:rPr lang="en-US" dirty="0" smtClean="0"/>
              <a:t>CLICK TO EDIT MASTER TITLE STYLE</a:t>
            </a:r>
            <a:endParaRPr lang="en-US" dirty="0"/>
          </a:p>
        </p:txBody>
      </p:sp>
      <p:sp>
        <p:nvSpPr>
          <p:cNvPr id="9" name="Slide Number Placeholder 8"/>
          <p:cNvSpPr>
            <a:spLocks noGrp="1"/>
          </p:cNvSpPr>
          <p:nvPr>
            <p:ph type="sldNum" sz="quarter" idx="10"/>
          </p:nvPr>
        </p:nvSpPr>
        <p:spPr/>
        <p:txBody>
          <a:bodyPr/>
          <a:lstStyle>
            <a:lvl1pPr>
              <a:defRPr>
                <a:solidFill>
                  <a:schemeClr val="tx1"/>
                </a:solidFill>
              </a:defRPr>
            </a:lvl1pPr>
          </a:lstStyle>
          <a:p>
            <a:fld id="{67751E42-1F80-4632-A0F5-BFB6D0E1817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30269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31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5958205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cxnSp>
        <p:nvCxnSpPr>
          <p:cNvPr id="8" name="Straight Connector 7"/>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78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4359473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cxnSp>
        <p:nvCxnSpPr>
          <p:cNvPr id="6" name="Straight Connector 5"/>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50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59832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0088749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799625376"/>
      </p:ext>
    </p:extLst>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28113490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670" r:id="rId16"/>
    <p:sldLayoutId id="2147483671" r:id="rId17"/>
    <p:sldLayoutId id="2147483675" r:id="rId18"/>
    <p:sldLayoutId id="2147483677" r:id="rId19"/>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7.png"/><Relationship Id="rId1" Type="http://schemas.openxmlformats.org/officeDocument/2006/relationships/tags" Target="../tags/tag2.x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8.png"/><Relationship Id="rId1" Type="http://schemas.openxmlformats.org/officeDocument/2006/relationships/tags" Target="../tags/tag3.x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9317" y="1845246"/>
            <a:ext cx="8731671" cy="2000548"/>
          </a:xfrm>
          <a:prstGeom prst="rect">
            <a:avLst/>
          </a:prstGeom>
          <a:noFill/>
        </p:spPr>
        <p:txBody>
          <a:bodyPr wrap="square" rtlCol="0">
            <a:spAutoFit/>
          </a:bodyPr>
          <a:lstStyle/>
          <a:p>
            <a:pPr algn="ctr"/>
            <a:r>
              <a:rPr lang="en-US" sz="4800" b="1" dirty="0" smtClean="0">
                <a:cs typeface="Arial" pitchFamily="34" charset="0"/>
              </a:rPr>
              <a:t>ONOS</a:t>
            </a:r>
          </a:p>
          <a:p>
            <a:pPr algn="ctr"/>
            <a:r>
              <a:rPr lang="en-US" sz="3200" b="1" dirty="0" smtClean="0">
                <a:cs typeface="Arial" pitchFamily="34" charset="0"/>
              </a:rPr>
              <a:t>Open Network Operating System</a:t>
            </a:r>
          </a:p>
          <a:p>
            <a:pPr algn="ctr"/>
            <a:endParaRPr lang="en-US" sz="2000" b="1" dirty="0" smtClean="0">
              <a:cs typeface="Arial" pitchFamily="34" charset="0"/>
            </a:endParaRPr>
          </a:p>
          <a:p>
            <a:pPr algn="ctr"/>
            <a:r>
              <a:rPr lang="en-US" sz="2400" b="1" i="1" dirty="0" smtClean="0">
                <a:cs typeface="Arial" pitchFamily="34" charset="0"/>
              </a:rPr>
              <a:t>An Experimental Open-Source Distributed SDN OS</a:t>
            </a:r>
          </a:p>
        </p:txBody>
      </p:sp>
      <p:pic>
        <p:nvPicPr>
          <p:cNvPr id="3" name="Picture 2" descr="ON.LAB_logo.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675" y="511593"/>
            <a:ext cx="3801230" cy="72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26675" y="5153718"/>
            <a:ext cx="8356788" cy="830997"/>
          </a:xfrm>
          <a:prstGeom prst="rect">
            <a:avLst/>
          </a:prstGeom>
        </p:spPr>
        <p:txBody>
          <a:bodyPr wrap="square">
            <a:spAutoFit/>
          </a:bodyPr>
          <a:lstStyle/>
          <a:p>
            <a:r>
              <a:rPr lang="en-US" sz="1600" dirty="0" smtClean="0"/>
              <a:t>Pankaj </a:t>
            </a:r>
            <a:r>
              <a:rPr lang="en-US" sz="1600" dirty="0"/>
              <a:t>Berde, </a:t>
            </a:r>
            <a:r>
              <a:rPr lang="en-US" sz="1600" dirty="0" err="1"/>
              <a:t>Umesh</a:t>
            </a:r>
            <a:r>
              <a:rPr lang="en-US" sz="1600" dirty="0"/>
              <a:t> </a:t>
            </a:r>
            <a:r>
              <a:rPr lang="en-US" sz="1600" dirty="0" err="1"/>
              <a:t>Krishnaswamy</a:t>
            </a:r>
            <a:r>
              <a:rPr lang="en-US" sz="1600" dirty="0"/>
              <a:t>, Jonathan Hart, Masayoshi Kobayashi</a:t>
            </a:r>
            <a:r>
              <a:rPr lang="en-US" sz="1600" dirty="0" smtClean="0"/>
              <a:t>, </a:t>
            </a:r>
            <a:r>
              <a:rPr lang="en-US" sz="1600" dirty="0" err="1" smtClean="0"/>
              <a:t>Pavlin</a:t>
            </a:r>
            <a:r>
              <a:rPr lang="en-US" sz="1600" dirty="0" smtClean="0"/>
              <a:t> </a:t>
            </a:r>
            <a:r>
              <a:rPr lang="en-US" sz="1600" dirty="0" err="1"/>
              <a:t>Radoslavov</a:t>
            </a:r>
            <a:r>
              <a:rPr lang="en-US" sz="1600" dirty="0"/>
              <a:t>, </a:t>
            </a:r>
            <a:r>
              <a:rPr lang="en-US" sz="1600" dirty="0" err="1" smtClean="0"/>
              <a:t>Pingping</a:t>
            </a:r>
            <a:r>
              <a:rPr lang="en-US" sz="1600" dirty="0" smtClean="0"/>
              <a:t> Lin, Sean Corcoran, Tim </a:t>
            </a:r>
            <a:r>
              <a:rPr lang="en-US" sz="1600" dirty="0"/>
              <a:t>Lindberg, Rachel </a:t>
            </a:r>
            <a:r>
              <a:rPr lang="en-US" sz="1600" dirty="0" err="1"/>
              <a:t>Sverdlov</a:t>
            </a:r>
            <a:r>
              <a:rPr lang="en-US" sz="1600" dirty="0"/>
              <a:t>, </a:t>
            </a:r>
            <a:r>
              <a:rPr lang="en-US" sz="1600" dirty="0" err="1"/>
              <a:t>Suibin</a:t>
            </a:r>
            <a:r>
              <a:rPr lang="en-US" sz="1600" dirty="0"/>
              <a:t> </a:t>
            </a:r>
            <a:r>
              <a:rPr lang="en-US" sz="1600" dirty="0" smtClean="0"/>
              <a:t>Zhang, </a:t>
            </a:r>
            <a:r>
              <a:rPr lang="en-US" sz="1600" dirty="0"/>
              <a:t>William Snow, Guru </a:t>
            </a:r>
            <a:r>
              <a:rPr lang="en-US" sz="1600" dirty="0" err="1" smtClean="0"/>
              <a:t>Parulkar</a:t>
            </a:r>
            <a:endParaRPr lang="en-US" sz="1600" dirty="0"/>
          </a:p>
        </p:txBody>
      </p:sp>
    </p:spTree>
    <p:extLst>
      <p:ext uri="{BB962C8B-B14F-4D97-AF65-F5344CB8AC3E}">
        <p14:creationId xmlns:p14="http://schemas.microsoft.com/office/powerpoint/2010/main" val="414514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ONOS: Executive Summary</a:t>
            </a:r>
            <a:endParaRPr lang="en-US" dirty="0"/>
          </a:p>
        </p:txBody>
      </p:sp>
      <p:grpSp>
        <p:nvGrpSpPr>
          <p:cNvPr id="7" name="Group 50"/>
          <p:cNvGrpSpPr>
            <a:grpSpLocks/>
          </p:cNvGrpSpPr>
          <p:nvPr/>
        </p:nvGrpSpPr>
        <p:grpSpPr bwMode="auto">
          <a:xfrm>
            <a:off x="495301" y="1111196"/>
            <a:ext cx="1819275" cy="1620838"/>
            <a:chOff x="198" y="2060"/>
            <a:chExt cx="1146" cy="1021"/>
          </a:xfrm>
        </p:grpSpPr>
        <p:pic>
          <p:nvPicPr>
            <p:cNvPr id="8" name="Picture 36" descr="Picture1"/>
            <p:cNvPicPr>
              <a:picLocks noChangeAspect="1" noChangeArrowheads="1"/>
            </p:cNvPicPr>
            <p:nvPr/>
          </p:nvPicPr>
          <p:blipFill>
            <a:blip r:embed="rId3" cstate="print">
              <a:lum bright="50000"/>
            </a:blip>
            <a:srcRect/>
            <a:stretch>
              <a:fillRect/>
            </a:stretch>
          </p:blipFill>
          <p:spPr bwMode="auto">
            <a:xfrm>
              <a:off x="198" y="2880"/>
              <a:ext cx="1146" cy="201"/>
            </a:xfrm>
            <a:prstGeom prst="rect">
              <a:avLst/>
            </a:prstGeom>
            <a:noFill/>
            <a:ln w="9525">
              <a:noFill/>
              <a:miter lim="800000"/>
              <a:headEnd/>
              <a:tailEnd/>
            </a:ln>
          </p:spPr>
        </p:pic>
        <p:pic>
          <p:nvPicPr>
            <p:cNvPr id="9" name="Picture 88" descr="JunoDifference4"/>
            <p:cNvPicPr>
              <a:picLocks noChangeAspect="1" noChangeArrowheads="1"/>
            </p:cNvPicPr>
            <p:nvPr/>
          </p:nvPicPr>
          <p:blipFill>
            <a:blip r:embed="rId4" cstate="print">
              <a:lum bright="-18000"/>
            </a:blip>
            <a:srcRect/>
            <a:stretch>
              <a:fillRect/>
            </a:stretch>
          </p:blipFill>
          <p:spPr bwMode="auto">
            <a:xfrm>
              <a:off x="311" y="2060"/>
              <a:ext cx="920" cy="935"/>
            </a:xfrm>
            <a:prstGeom prst="rect">
              <a:avLst/>
            </a:prstGeom>
            <a:noFill/>
            <a:ln w="9525">
              <a:noFill/>
              <a:miter lim="800000"/>
              <a:headEnd/>
              <a:tailEnd/>
            </a:ln>
          </p:spPr>
        </p:pic>
        <p:sp>
          <p:nvSpPr>
            <p:cNvPr id="10" name="Rectangle 89"/>
            <p:cNvSpPr>
              <a:spLocks noChangeArrowheads="1"/>
            </p:cNvSpPr>
            <p:nvPr/>
          </p:nvSpPr>
          <p:spPr bwMode="auto">
            <a:xfrm>
              <a:off x="342" y="2425"/>
              <a:ext cx="858" cy="160"/>
            </a:xfrm>
            <a:prstGeom prst="rect">
              <a:avLst/>
            </a:prstGeom>
            <a:noFill/>
            <a:ln w="28575">
              <a:noFill/>
              <a:miter lim="800000"/>
              <a:headEnd/>
              <a:tailEnd/>
            </a:ln>
          </p:spPr>
          <p:txBody>
            <a:bodyPr lIns="0" tIns="0" rIns="0" bIns="0" anchor="ctr">
              <a:spAutoFit/>
            </a:bodyPr>
            <a:lstStyle/>
            <a:p>
              <a:pPr algn="ctr">
                <a:lnSpc>
                  <a:spcPct val="90000"/>
                </a:lnSpc>
              </a:pPr>
              <a:r>
                <a:rPr lang="en-US" b="1" dirty="0" smtClean="0">
                  <a:cs typeface="Arial" charset="0"/>
                </a:rPr>
                <a:t>ONOS</a:t>
              </a:r>
              <a:endParaRPr lang="en-US" b="1" dirty="0">
                <a:solidFill>
                  <a:schemeClr val="tx1"/>
                </a:solidFill>
                <a:cs typeface="Arial" charset="0"/>
              </a:endParaRPr>
            </a:p>
          </p:txBody>
        </p:sp>
      </p:grpSp>
      <p:grpSp>
        <p:nvGrpSpPr>
          <p:cNvPr id="11" name="Group 40"/>
          <p:cNvGrpSpPr>
            <a:grpSpLocks/>
          </p:cNvGrpSpPr>
          <p:nvPr/>
        </p:nvGrpSpPr>
        <p:grpSpPr bwMode="auto">
          <a:xfrm>
            <a:off x="495301" y="2909482"/>
            <a:ext cx="1819275" cy="1638300"/>
            <a:chOff x="198" y="3096"/>
            <a:chExt cx="1146" cy="1032"/>
          </a:xfrm>
        </p:grpSpPr>
        <p:pic>
          <p:nvPicPr>
            <p:cNvPr id="12" name="Picture 36" descr="Picture1"/>
            <p:cNvPicPr>
              <a:picLocks noChangeAspect="1" noChangeArrowheads="1"/>
            </p:cNvPicPr>
            <p:nvPr/>
          </p:nvPicPr>
          <p:blipFill>
            <a:blip r:embed="rId3" cstate="print">
              <a:lum bright="50000"/>
            </a:blip>
            <a:srcRect/>
            <a:stretch>
              <a:fillRect/>
            </a:stretch>
          </p:blipFill>
          <p:spPr bwMode="auto">
            <a:xfrm>
              <a:off x="198" y="3927"/>
              <a:ext cx="1146" cy="201"/>
            </a:xfrm>
            <a:prstGeom prst="rect">
              <a:avLst/>
            </a:prstGeom>
            <a:noFill/>
            <a:ln w="9525">
              <a:noFill/>
              <a:miter lim="800000"/>
              <a:headEnd/>
              <a:tailEnd/>
            </a:ln>
          </p:spPr>
        </p:pic>
        <p:grpSp>
          <p:nvGrpSpPr>
            <p:cNvPr id="13" name="Group 42"/>
            <p:cNvGrpSpPr>
              <a:grpSpLocks/>
            </p:cNvGrpSpPr>
            <p:nvPr/>
          </p:nvGrpSpPr>
          <p:grpSpPr bwMode="auto">
            <a:xfrm>
              <a:off x="311" y="3096"/>
              <a:ext cx="940" cy="943"/>
              <a:chOff x="311" y="3096"/>
              <a:chExt cx="940" cy="943"/>
            </a:xfrm>
          </p:grpSpPr>
          <p:pic>
            <p:nvPicPr>
              <p:cNvPr id="15" name="Picture 58" descr="JunoDifference2"/>
              <p:cNvPicPr>
                <a:picLocks noChangeAspect="1" noChangeArrowheads="1"/>
              </p:cNvPicPr>
              <p:nvPr/>
            </p:nvPicPr>
            <p:blipFill>
              <a:blip r:embed="rId5" cstate="print"/>
              <a:srcRect/>
              <a:stretch>
                <a:fillRect/>
              </a:stretch>
            </p:blipFill>
            <p:spPr bwMode="invGray">
              <a:xfrm flipH="1">
                <a:off x="311" y="3100"/>
                <a:ext cx="940" cy="939"/>
              </a:xfrm>
              <a:prstGeom prst="rect">
                <a:avLst/>
              </a:prstGeom>
              <a:noFill/>
              <a:ln w="9525">
                <a:noFill/>
                <a:miter lim="800000"/>
                <a:headEnd/>
                <a:tailEnd/>
              </a:ln>
            </p:spPr>
          </p:pic>
          <p:sp>
            <p:nvSpPr>
              <p:cNvPr id="16" name="Oval 44"/>
              <p:cNvSpPr>
                <a:spLocks noChangeArrowheads="1"/>
              </p:cNvSpPr>
              <p:nvPr/>
            </p:nvSpPr>
            <p:spPr bwMode="auto">
              <a:xfrm>
                <a:off x="312" y="3096"/>
                <a:ext cx="936" cy="936"/>
              </a:xfrm>
              <a:prstGeom prst="ellipse">
                <a:avLst/>
              </a:prstGeom>
              <a:solidFill>
                <a:schemeClr val="folHlink">
                  <a:alpha val="50195"/>
                </a:schemeClr>
              </a:solidFill>
              <a:ln w="19050">
                <a:noFill/>
                <a:round/>
                <a:headEnd/>
                <a:tailEnd/>
              </a:ln>
            </p:spPr>
            <p:txBody>
              <a:bodyPr lIns="0" tIns="0" rIns="0" bIns="0" anchor="ctr">
                <a:spAutoFit/>
              </a:bodyPr>
              <a:lstStyle/>
              <a:p>
                <a:endParaRPr lang="en-US"/>
              </a:p>
            </p:txBody>
          </p:sp>
        </p:grpSp>
        <p:sp>
          <p:nvSpPr>
            <p:cNvPr id="14" name="Rectangle 59"/>
            <p:cNvSpPr>
              <a:spLocks noChangeArrowheads="1"/>
            </p:cNvSpPr>
            <p:nvPr/>
          </p:nvSpPr>
          <p:spPr bwMode="invGray">
            <a:xfrm flipH="1">
              <a:off x="580" y="3470"/>
              <a:ext cx="380" cy="160"/>
            </a:xfrm>
            <a:prstGeom prst="rect">
              <a:avLst/>
            </a:prstGeom>
            <a:noFill/>
            <a:ln w="28575">
              <a:noFill/>
              <a:miter lim="800000"/>
              <a:headEnd/>
              <a:tailEnd/>
            </a:ln>
          </p:spPr>
          <p:txBody>
            <a:bodyPr wrap="none" lIns="0" tIns="0" rIns="0" bIns="0" anchor="ctr">
              <a:spAutoFit/>
            </a:bodyPr>
            <a:lstStyle/>
            <a:p>
              <a:pPr algn="ctr">
                <a:lnSpc>
                  <a:spcPct val="90000"/>
                </a:lnSpc>
              </a:pPr>
              <a:r>
                <a:rPr lang="en-US" b="1" dirty="0" smtClean="0">
                  <a:solidFill>
                    <a:schemeClr val="tx1"/>
                  </a:solidFill>
                  <a:cs typeface="Arial" charset="0"/>
                </a:rPr>
                <a:t>Status</a:t>
              </a:r>
              <a:endParaRPr lang="en-US" b="1" dirty="0">
                <a:solidFill>
                  <a:schemeClr val="tx1"/>
                </a:solidFill>
                <a:cs typeface="Arial" charset="0"/>
              </a:endParaRPr>
            </a:p>
          </p:txBody>
        </p:sp>
      </p:grpSp>
      <p:sp>
        <p:nvSpPr>
          <p:cNvPr id="18" name="Rounded Rectangle 17"/>
          <p:cNvSpPr/>
          <p:nvPr/>
        </p:nvSpPr>
        <p:spPr bwMode="auto">
          <a:xfrm>
            <a:off x="2382309" y="992749"/>
            <a:ext cx="6244960" cy="1602760"/>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9" name="Rounded Rectangle 18"/>
          <p:cNvSpPr/>
          <p:nvPr/>
        </p:nvSpPr>
        <p:spPr bwMode="auto">
          <a:xfrm>
            <a:off x="2382310" y="2880177"/>
            <a:ext cx="6244960" cy="149564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1" name="TextBox 20"/>
          <p:cNvSpPr txBox="1"/>
          <p:nvPr/>
        </p:nvSpPr>
        <p:spPr>
          <a:xfrm>
            <a:off x="2552683" y="859136"/>
            <a:ext cx="5829053" cy="1736373"/>
          </a:xfrm>
          <a:prstGeom prst="rect">
            <a:avLst/>
          </a:prstGeom>
          <a:noFill/>
        </p:spPr>
        <p:txBody>
          <a:bodyPr wrap="square" rtlCol="0">
            <a:spAutoFit/>
          </a:bodyPr>
          <a:lstStyle/>
          <a:p>
            <a:pPr>
              <a:lnSpc>
                <a:spcPct val="150000"/>
              </a:lnSpc>
            </a:pPr>
            <a:r>
              <a:rPr lang="en-US" sz="1600" b="1" dirty="0"/>
              <a:t>Distributed </a:t>
            </a:r>
            <a:r>
              <a:rPr lang="en-US" sz="1600" b="1" dirty="0" smtClean="0"/>
              <a:t>Network OS</a:t>
            </a:r>
            <a:endParaRPr lang="en-US" sz="1600" b="1" dirty="0"/>
          </a:p>
          <a:p>
            <a:pPr lvl="1">
              <a:lnSpc>
                <a:spcPct val="150000"/>
              </a:lnSpc>
            </a:pPr>
            <a:r>
              <a:rPr lang="en-US" sz="1400" b="1" dirty="0"/>
              <a:t>Network Graph Northbound Abstraction</a:t>
            </a:r>
          </a:p>
          <a:p>
            <a:pPr lvl="1">
              <a:lnSpc>
                <a:spcPct val="150000"/>
              </a:lnSpc>
            </a:pPr>
            <a:r>
              <a:rPr lang="en-US" sz="1400" b="1" dirty="0"/>
              <a:t>Horizontally Scalable</a:t>
            </a:r>
          </a:p>
          <a:p>
            <a:pPr lvl="1">
              <a:lnSpc>
                <a:spcPct val="150000"/>
              </a:lnSpc>
            </a:pPr>
            <a:r>
              <a:rPr lang="en-US" sz="1400" b="1" dirty="0"/>
              <a:t>Highly Available</a:t>
            </a:r>
          </a:p>
          <a:p>
            <a:pPr lvl="1">
              <a:lnSpc>
                <a:spcPct val="150000"/>
              </a:lnSpc>
            </a:pPr>
            <a:r>
              <a:rPr lang="en-US" sz="1400" b="1" dirty="0"/>
              <a:t>Built using </a:t>
            </a:r>
            <a:r>
              <a:rPr lang="en-US" sz="1400" b="1" dirty="0" smtClean="0"/>
              <a:t>open </a:t>
            </a:r>
            <a:r>
              <a:rPr lang="en-US" sz="1400" b="1" dirty="0"/>
              <a:t>s</a:t>
            </a:r>
            <a:r>
              <a:rPr lang="en-US" sz="1400" b="1" dirty="0" smtClean="0"/>
              <a:t>ource </a:t>
            </a:r>
            <a:r>
              <a:rPr lang="en-US" sz="1400" b="1" dirty="0"/>
              <a:t>components</a:t>
            </a:r>
          </a:p>
        </p:txBody>
      </p:sp>
      <p:sp>
        <p:nvSpPr>
          <p:cNvPr id="23" name="TextBox 22"/>
          <p:cNvSpPr txBox="1"/>
          <p:nvPr/>
        </p:nvSpPr>
        <p:spPr>
          <a:xfrm>
            <a:off x="2620417" y="2812355"/>
            <a:ext cx="5829053" cy="1918474"/>
          </a:xfrm>
          <a:prstGeom prst="rect">
            <a:avLst/>
          </a:prstGeom>
          <a:noFill/>
        </p:spPr>
        <p:txBody>
          <a:bodyPr wrap="square" rtlCol="0">
            <a:spAutoFit/>
          </a:bodyPr>
          <a:lstStyle/>
          <a:p>
            <a:pPr>
              <a:lnSpc>
                <a:spcPct val="150000"/>
              </a:lnSpc>
            </a:pPr>
            <a:r>
              <a:rPr lang="en-US" sz="1600" b="1" dirty="0" smtClean="0"/>
              <a:t>Version 0.1</a:t>
            </a:r>
          </a:p>
          <a:p>
            <a:pPr>
              <a:lnSpc>
                <a:spcPct val="150000"/>
              </a:lnSpc>
            </a:pPr>
            <a:r>
              <a:rPr lang="en-US" sz="1600" b="1" dirty="0"/>
              <a:t>	</a:t>
            </a:r>
            <a:r>
              <a:rPr lang="en-US" sz="1600" b="1" dirty="0" smtClean="0"/>
              <a:t>- Flow API, Shortest Path </a:t>
            </a:r>
            <a:r>
              <a:rPr lang="en-US" sz="1600" b="1" dirty="0" smtClean="0"/>
              <a:t>computation</a:t>
            </a:r>
            <a:r>
              <a:rPr lang="en-US" sz="1600" b="1" dirty="0" smtClean="0"/>
              <a:t>, Sample </a:t>
            </a:r>
            <a:r>
              <a:rPr lang="en-US" sz="1600" b="1" dirty="0" smtClean="0"/>
              <a:t>application</a:t>
            </a:r>
            <a:endParaRPr lang="en-US" sz="1600" b="1" dirty="0" smtClean="0"/>
          </a:p>
          <a:p>
            <a:pPr lvl="1">
              <a:lnSpc>
                <a:spcPct val="150000"/>
              </a:lnSpc>
            </a:pPr>
            <a:r>
              <a:rPr lang="en-US" sz="1600" b="1" dirty="0" smtClean="0"/>
              <a:t>- Build &amp; QA  ( Jenkins, Sanity Tests, </a:t>
            </a:r>
            <a:r>
              <a:rPr lang="en-US" sz="1600" b="1" dirty="0" err="1" smtClean="0"/>
              <a:t>Perf</a:t>
            </a:r>
            <a:r>
              <a:rPr lang="en-US" sz="1600" b="1" dirty="0" smtClean="0"/>
              <a:t>/Scale Tests, CHO)</a:t>
            </a:r>
          </a:p>
          <a:p>
            <a:pPr lvl="1">
              <a:lnSpc>
                <a:spcPct val="150000"/>
              </a:lnSpc>
            </a:pPr>
            <a:r>
              <a:rPr lang="en-US" sz="1600" b="1" dirty="0" smtClean="0"/>
              <a:t>- Deployment in progress at REANNZ (SDN-IP peering)</a:t>
            </a:r>
            <a:endParaRPr lang="en-US" sz="1600" b="1" dirty="0"/>
          </a:p>
          <a:p>
            <a:pPr>
              <a:lnSpc>
                <a:spcPct val="150000"/>
              </a:lnSpc>
            </a:pPr>
            <a:endParaRPr lang="en-US" sz="1600" b="1" dirty="0">
              <a:solidFill>
                <a:srgbClr val="F2F2F2"/>
              </a:solidFill>
              <a:cs typeface="Arial" pitchFamily="34" charset="0"/>
            </a:endParaRPr>
          </a:p>
        </p:txBody>
      </p:sp>
      <p:grpSp>
        <p:nvGrpSpPr>
          <p:cNvPr id="24" name="Group 46"/>
          <p:cNvGrpSpPr>
            <a:grpSpLocks/>
          </p:cNvGrpSpPr>
          <p:nvPr/>
        </p:nvGrpSpPr>
        <p:grpSpPr bwMode="auto">
          <a:xfrm>
            <a:off x="495301" y="4819585"/>
            <a:ext cx="1819275" cy="1630363"/>
            <a:chOff x="198" y="998"/>
            <a:chExt cx="1146" cy="1027"/>
          </a:xfrm>
        </p:grpSpPr>
        <p:pic>
          <p:nvPicPr>
            <p:cNvPr id="25" name="Picture 36" descr="Picture1"/>
            <p:cNvPicPr>
              <a:picLocks noChangeAspect="1" noChangeArrowheads="1"/>
            </p:cNvPicPr>
            <p:nvPr/>
          </p:nvPicPr>
          <p:blipFill>
            <a:blip r:embed="rId3" cstate="print">
              <a:lum bright="50000"/>
            </a:blip>
            <a:srcRect/>
            <a:stretch>
              <a:fillRect/>
            </a:stretch>
          </p:blipFill>
          <p:spPr bwMode="auto">
            <a:xfrm>
              <a:off x="198" y="1824"/>
              <a:ext cx="1146" cy="201"/>
            </a:xfrm>
            <a:prstGeom prst="rect">
              <a:avLst/>
            </a:prstGeom>
            <a:noFill/>
            <a:ln w="9525">
              <a:noFill/>
              <a:miter lim="800000"/>
              <a:headEnd/>
              <a:tailEnd/>
            </a:ln>
          </p:spPr>
        </p:pic>
        <p:pic>
          <p:nvPicPr>
            <p:cNvPr id="26" name="Picture 83" descr="JunoDifference3"/>
            <p:cNvPicPr>
              <a:picLocks noChangeAspect="1" noChangeArrowheads="1"/>
            </p:cNvPicPr>
            <p:nvPr/>
          </p:nvPicPr>
          <p:blipFill>
            <a:blip r:embed="rId6" cstate="print"/>
            <a:srcRect/>
            <a:stretch>
              <a:fillRect/>
            </a:stretch>
          </p:blipFill>
          <p:spPr bwMode="invGray">
            <a:xfrm>
              <a:off x="314" y="998"/>
              <a:ext cx="914" cy="929"/>
            </a:xfrm>
            <a:prstGeom prst="rect">
              <a:avLst/>
            </a:prstGeom>
            <a:noFill/>
            <a:ln w="9525">
              <a:noFill/>
              <a:miter lim="800000"/>
              <a:headEnd/>
              <a:tailEnd/>
            </a:ln>
          </p:spPr>
        </p:pic>
        <p:sp>
          <p:nvSpPr>
            <p:cNvPr id="27" name="Rectangle 84"/>
            <p:cNvSpPr>
              <a:spLocks noChangeArrowheads="1"/>
            </p:cNvSpPr>
            <p:nvPr/>
          </p:nvSpPr>
          <p:spPr bwMode="invGray">
            <a:xfrm>
              <a:off x="390" y="1362"/>
              <a:ext cx="762" cy="160"/>
            </a:xfrm>
            <a:prstGeom prst="rect">
              <a:avLst/>
            </a:prstGeom>
            <a:noFill/>
            <a:ln w="28575">
              <a:noFill/>
              <a:miter lim="800000"/>
              <a:headEnd/>
              <a:tailEnd/>
            </a:ln>
          </p:spPr>
          <p:txBody>
            <a:bodyPr lIns="0" tIns="0" rIns="0" bIns="0" anchor="ctr">
              <a:spAutoFit/>
            </a:bodyPr>
            <a:lstStyle/>
            <a:p>
              <a:pPr algn="ctr">
                <a:lnSpc>
                  <a:spcPct val="90000"/>
                </a:lnSpc>
              </a:pPr>
              <a:r>
                <a:rPr lang="en-US" b="1" dirty="0" smtClean="0">
                  <a:cs typeface="Arial" charset="0"/>
                </a:rPr>
                <a:t>Next</a:t>
              </a:r>
              <a:endParaRPr lang="en-US" b="1" dirty="0">
                <a:solidFill>
                  <a:schemeClr val="tx1"/>
                </a:solidFill>
                <a:cs typeface="Arial" charset="0"/>
              </a:endParaRPr>
            </a:p>
          </p:txBody>
        </p:sp>
      </p:grpSp>
      <p:sp>
        <p:nvSpPr>
          <p:cNvPr id="28" name="Rounded Rectangle 27"/>
          <p:cNvSpPr/>
          <p:nvPr/>
        </p:nvSpPr>
        <p:spPr bwMode="auto">
          <a:xfrm>
            <a:off x="2382309" y="4722136"/>
            <a:ext cx="6372612" cy="2013539"/>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9" name="TextBox 28"/>
          <p:cNvSpPr txBox="1"/>
          <p:nvPr/>
        </p:nvSpPr>
        <p:spPr>
          <a:xfrm>
            <a:off x="2530811" y="4728879"/>
            <a:ext cx="5829053" cy="2657138"/>
          </a:xfrm>
          <a:prstGeom prst="rect">
            <a:avLst/>
          </a:prstGeom>
          <a:noFill/>
        </p:spPr>
        <p:txBody>
          <a:bodyPr wrap="square" rtlCol="0">
            <a:spAutoFit/>
          </a:bodyPr>
          <a:lstStyle/>
          <a:p>
            <a:pPr>
              <a:lnSpc>
                <a:spcPct val="150000"/>
              </a:lnSpc>
            </a:pPr>
            <a:r>
              <a:rPr lang="en-US" sz="1600" b="1" dirty="0"/>
              <a:t>Exploring </a:t>
            </a:r>
            <a:r>
              <a:rPr lang="en-US" sz="1600" b="1" dirty="0"/>
              <a:t>p</a:t>
            </a:r>
            <a:r>
              <a:rPr lang="en-US" sz="1600" b="1" dirty="0" smtClean="0"/>
              <a:t>erformance </a:t>
            </a:r>
            <a:r>
              <a:rPr lang="en-US" sz="1600" b="1" dirty="0" smtClean="0"/>
              <a:t>&amp; </a:t>
            </a:r>
            <a:r>
              <a:rPr lang="en-US" sz="1600" b="1" dirty="0" smtClean="0"/>
              <a:t>reactive </a:t>
            </a:r>
            <a:r>
              <a:rPr lang="en-US" sz="1600" b="1" dirty="0"/>
              <a:t>c</a:t>
            </a:r>
            <a:r>
              <a:rPr lang="en-US" sz="1600" b="1" dirty="0" smtClean="0"/>
              <a:t>omputation </a:t>
            </a:r>
            <a:r>
              <a:rPr lang="en-US" sz="1600" b="1" dirty="0"/>
              <a:t>f</a:t>
            </a:r>
            <a:r>
              <a:rPr lang="en-US" sz="1600" b="1" dirty="0" smtClean="0"/>
              <a:t>rameworks</a:t>
            </a:r>
            <a:endParaRPr lang="en-US" sz="1600" b="1" dirty="0" smtClean="0"/>
          </a:p>
          <a:p>
            <a:pPr>
              <a:lnSpc>
                <a:spcPct val="150000"/>
              </a:lnSpc>
            </a:pPr>
            <a:r>
              <a:rPr lang="en-US" sz="1600" b="1" dirty="0" smtClean="0"/>
              <a:t>Expand </a:t>
            </a:r>
            <a:r>
              <a:rPr lang="en-US" sz="1600" b="1" dirty="0"/>
              <a:t>graph abstraction for more types of network </a:t>
            </a:r>
            <a:r>
              <a:rPr lang="en-US" sz="1600" b="1" dirty="0" smtClean="0"/>
              <a:t>state</a:t>
            </a:r>
          </a:p>
          <a:p>
            <a:pPr>
              <a:lnSpc>
                <a:spcPct val="150000"/>
              </a:lnSpc>
            </a:pPr>
            <a:r>
              <a:rPr lang="en-US" sz="1600" b="1" dirty="0" smtClean="0"/>
              <a:t>Control functions: intra-domain &amp; inter-domain routing</a:t>
            </a:r>
          </a:p>
          <a:p>
            <a:pPr>
              <a:lnSpc>
                <a:spcPct val="150000"/>
              </a:lnSpc>
            </a:pPr>
            <a:r>
              <a:rPr lang="en-US" sz="1600" b="1" dirty="0" smtClean="0"/>
              <a:t>Example </a:t>
            </a:r>
            <a:r>
              <a:rPr lang="en-US" sz="1600" b="1" dirty="0"/>
              <a:t>use cases: traffic engineering,  dynamic virtual networks on demand, …</a:t>
            </a:r>
          </a:p>
          <a:p>
            <a:pPr>
              <a:lnSpc>
                <a:spcPct val="150000"/>
              </a:lnSpc>
            </a:pPr>
            <a:endParaRPr lang="en-US" sz="1600" b="1" dirty="0">
              <a:solidFill>
                <a:srgbClr val="000000"/>
              </a:solidFill>
              <a:cs typeface="Arial" pitchFamily="34" charset="0"/>
            </a:endParaRPr>
          </a:p>
          <a:p>
            <a:pPr>
              <a:lnSpc>
                <a:spcPct val="150000"/>
              </a:lnSpc>
            </a:pPr>
            <a:endParaRPr lang="en-US" sz="1600" b="1" dirty="0"/>
          </a:p>
        </p:txBody>
      </p:sp>
    </p:spTree>
    <p:extLst>
      <p:ext uri="{BB962C8B-B14F-4D97-AF65-F5344CB8AC3E}">
        <p14:creationId xmlns:p14="http://schemas.microsoft.com/office/powerpoint/2010/main" val="350118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P spid="23"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63081"/>
            <a:ext cx="8229600" cy="487362"/>
          </a:xfrm>
        </p:spPr>
        <p:txBody>
          <a:bodyPr anchor="ctr">
            <a:normAutofit fontScale="90000"/>
          </a:bodyPr>
          <a:lstStyle/>
          <a:p>
            <a:pPr algn="ctr"/>
            <a:r>
              <a:rPr lang="en-US" dirty="0" smtClean="0"/>
              <a:t>ONOS – Architecture Overview</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17127" y="1320009"/>
            <a:ext cx="1119392" cy="492031"/>
          </a:xfrm>
          <a:prstGeom prst="roundRect">
            <a:avLst/>
          </a:prstGeom>
          <a:solidFill>
            <a:srgbClr val="FFAF16"/>
          </a:soli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chemeClr val="bg1"/>
                </a:solidFill>
                <a:latin typeface="+mj-lt"/>
              </a:rPr>
              <a:t>Routing</a:t>
            </a:r>
            <a:endParaRPr lang="en-US" sz="2000" dirty="0">
              <a:solidFill>
                <a:schemeClr val="bg1"/>
              </a:solidFill>
              <a:latin typeface="+mj-lt"/>
            </a:endParaRPr>
          </a:p>
        </p:txBody>
      </p:sp>
      <p:cxnSp>
        <p:nvCxnSpPr>
          <p:cNvPr id="6" name="Straight Connector 5"/>
          <p:cNvCxnSpPr/>
          <p:nvPr/>
        </p:nvCxnSpPr>
        <p:spPr>
          <a:xfrm flipV="1">
            <a:off x="1600096" y="4219516"/>
            <a:ext cx="1666875" cy="1276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78108" y="4554479"/>
            <a:ext cx="1322388" cy="839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582883" y="5514916"/>
            <a:ext cx="1536700" cy="844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68271" y="5895916"/>
            <a:ext cx="1674812" cy="30162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871628" y="1320009"/>
            <a:ext cx="1211822" cy="492031"/>
          </a:xfrm>
          <a:prstGeom prst="roundRect">
            <a:avLst/>
          </a:prstGeom>
          <a:solidFill>
            <a:srgbClr val="FFAF16"/>
          </a:soli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algn="ctr" fontAlgn="auto">
              <a:spcBef>
                <a:spcPts val="0"/>
              </a:spcBef>
              <a:spcAft>
                <a:spcPts val="0"/>
              </a:spcAft>
              <a:defRPr/>
            </a:pPr>
            <a:r>
              <a:rPr lang="en-US" sz="2000" dirty="0" smtClean="0">
                <a:solidFill>
                  <a:srgbClr val="000000"/>
                </a:solidFill>
                <a:latin typeface="+mj-lt"/>
              </a:rPr>
              <a:t>TE</a:t>
            </a:r>
            <a:endParaRPr lang="en-US" sz="2000" dirty="0">
              <a:solidFill>
                <a:srgbClr val="000000"/>
              </a:solidFill>
              <a:latin typeface="+mj-lt"/>
            </a:endParaRPr>
          </a:p>
        </p:txBody>
      </p:sp>
      <p:cxnSp>
        <p:nvCxnSpPr>
          <p:cNvPr id="11" name="Straight Connector 10"/>
          <p:cNvCxnSpPr/>
          <p:nvPr/>
        </p:nvCxnSpPr>
        <p:spPr>
          <a:xfrm rot="16200000" flipH="1">
            <a:off x="-835923" y="4513998"/>
            <a:ext cx="2776537" cy="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2454171" y="3619441"/>
            <a:ext cx="989012"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3986108" y="4259204"/>
            <a:ext cx="2268537"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438575" y="2709362"/>
            <a:ext cx="6029018"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algn="ctr" fontAlgn="auto">
              <a:spcBef>
                <a:spcPts val="0"/>
              </a:spcBef>
              <a:spcAft>
                <a:spcPts val="0"/>
              </a:spcAft>
              <a:defRPr/>
            </a:pPr>
            <a:r>
              <a:rPr lang="en-US" sz="2400" dirty="0">
                <a:solidFill>
                  <a:srgbClr val="FFFFFF"/>
                </a:solidFill>
                <a:latin typeface="+mj-lt"/>
              </a:rPr>
              <a:t>Network OS</a:t>
            </a:r>
          </a:p>
        </p:txBody>
      </p:sp>
      <p:sp>
        <p:nvSpPr>
          <p:cNvPr id="16" name="Right Brace 15"/>
          <p:cNvSpPr/>
          <p:nvPr/>
        </p:nvSpPr>
        <p:spPr bwMode="auto">
          <a:xfrm>
            <a:off x="3266971" y="3127316"/>
            <a:ext cx="219075" cy="987425"/>
          </a:xfrm>
          <a:prstGeom prst="rightBrace">
            <a:avLst>
              <a:gd name="adj1" fmla="val 31524"/>
              <a:gd name="adj2" fmla="val 50000"/>
            </a:avLst>
          </a:prstGeom>
          <a:ln>
            <a:solidFill>
              <a:schemeClr val="tx1"/>
            </a:solidFill>
          </a:ln>
          <a:effectLst>
            <a:outerShdw blurRad="40000" dist="20000" dir="5400000" rotWithShape="0">
              <a:srgbClr val="000000">
                <a:alpha val="69000"/>
              </a:srgbClr>
            </a:outerShdw>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mj-lt"/>
            </a:endParaRPr>
          </a:p>
        </p:txBody>
      </p:sp>
      <p:sp>
        <p:nvSpPr>
          <p:cNvPr id="18" name="AutoShape 7"/>
          <p:cNvSpPr>
            <a:spLocks noChangeArrowheads="1"/>
          </p:cNvSpPr>
          <p:nvPr/>
        </p:nvSpPr>
        <p:spPr bwMode="auto">
          <a:xfrm>
            <a:off x="228496" y="5210116"/>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dirty="0">
                <a:solidFill>
                  <a:schemeClr val="bg1"/>
                </a:solidFill>
                <a:latin typeface="Calibri" charset="0"/>
              </a:rPr>
              <a:t>Packet</a:t>
            </a:r>
          </a:p>
          <a:p>
            <a:pPr algn="ctr">
              <a:defRPr/>
            </a:pPr>
            <a:r>
              <a:rPr lang="en-US" dirty="0">
                <a:solidFill>
                  <a:schemeClr val="bg1"/>
                </a:solidFill>
                <a:latin typeface="Calibri" charset="0"/>
              </a:rPr>
              <a:t>Forwarding </a:t>
            </a:r>
          </a:p>
          <a:p>
            <a:pPr algn="ctr">
              <a:defRPr/>
            </a:pPr>
            <a:endParaRPr lang="en-US" dirty="0">
              <a:solidFill>
                <a:schemeClr val="bg1"/>
              </a:solidFill>
              <a:latin typeface="Calibri" charset="0"/>
            </a:endParaRPr>
          </a:p>
        </p:txBody>
      </p:sp>
      <p:sp>
        <p:nvSpPr>
          <p:cNvPr id="19" name="AutoShape 7"/>
          <p:cNvSpPr>
            <a:spLocks noChangeArrowheads="1"/>
          </p:cNvSpPr>
          <p:nvPr/>
        </p:nvSpPr>
        <p:spPr bwMode="auto">
          <a:xfrm>
            <a:off x="2417658" y="5783204"/>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a:solidFill>
                  <a:schemeClr val="bg1"/>
                </a:solidFill>
                <a:latin typeface="Calibri" charset="0"/>
              </a:rPr>
              <a:t>Packet</a:t>
            </a:r>
          </a:p>
          <a:p>
            <a:pPr algn="ctr">
              <a:defRPr/>
            </a:pPr>
            <a:r>
              <a:rPr lang="en-US">
                <a:solidFill>
                  <a:schemeClr val="bg1"/>
                </a:solidFill>
                <a:latin typeface="Calibri" charset="0"/>
              </a:rPr>
              <a:t>Forwarding </a:t>
            </a:r>
          </a:p>
          <a:p>
            <a:pPr algn="ctr">
              <a:defRPr/>
            </a:pPr>
            <a:endParaRPr lang="en-US">
              <a:solidFill>
                <a:schemeClr val="bg1"/>
              </a:solidFill>
              <a:latin typeface="Calibri" charset="0"/>
            </a:endParaRPr>
          </a:p>
        </p:txBody>
      </p:sp>
      <p:sp>
        <p:nvSpPr>
          <p:cNvPr id="20" name="AutoShape 7"/>
          <p:cNvSpPr>
            <a:spLocks noChangeArrowheads="1"/>
          </p:cNvSpPr>
          <p:nvPr/>
        </p:nvSpPr>
        <p:spPr bwMode="auto">
          <a:xfrm>
            <a:off x="2263671" y="4114741"/>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dirty="0">
                <a:solidFill>
                  <a:schemeClr val="bg1"/>
                </a:solidFill>
                <a:latin typeface="Calibri" charset="0"/>
              </a:rPr>
              <a:t>Packet</a:t>
            </a:r>
          </a:p>
          <a:p>
            <a:pPr algn="ctr">
              <a:defRPr/>
            </a:pPr>
            <a:r>
              <a:rPr lang="en-US" dirty="0">
                <a:solidFill>
                  <a:schemeClr val="bg1"/>
                </a:solidFill>
                <a:latin typeface="Calibri" charset="0"/>
              </a:rPr>
              <a:t>Forwarding </a:t>
            </a:r>
          </a:p>
          <a:p>
            <a:pPr algn="ctr">
              <a:defRPr/>
            </a:pPr>
            <a:endParaRPr lang="en-US" dirty="0">
              <a:solidFill>
                <a:schemeClr val="bg1"/>
              </a:solidFill>
              <a:latin typeface="Calibri" charset="0"/>
            </a:endParaRPr>
          </a:p>
        </p:txBody>
      </p:sp>
      <p:sp>
        <p:nvSpPr>
          <p:cNvPr id="21" name="Rounded Rectangle 20"/>
          <p:cNvSpPr/>
          <p:nvPr/>
        </p:nvSpPr>
        <p:spPr>
          <a:xfrm>
            <a:off x="4318560" y="1320009"/>
            <a:ext cx="1211822" cy="492031"/>
          </a:xfrm>
          <a:prstGeom prst="roundRect">
            <a:avLst/>
          </a:prstGeom>
          <a:solidFill>
            <a:srgbClr val="FFAF16"/>
          </a:soli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algn="ctr" fontAlgn="auto">
              <a:spcBef>
                <a:spcPts val="0"/>
              </a:spcBef>
              <a:spcAft>
                <a:spcPts val="0"/>
              </a:spcAft>
              <a:defRPr/>
            </a:pPr>
            <a:r>
              <a:rPr lang="en-US" sz="2000" dirty="0" smtClean="0">
                <a:solidFill>
                  <a:srgbClr val="000000"/>
                </a:solidFill>
                <a:latin typeface="+mj-lt"/>
              </a:rPr>
              <a:t>Mobility</a:t>
            </a:r>
            <a:endParaRPr lang="en-US" sz="2000" dirty="0">
              <a:solidFill>
                <a:srgbClr val="000000"/>
              </a:solidFill>
              <a:latin typeface="+mj-lt"/>
            </a:endParaRPr>
          </a:p>
        </p:txBody>
      </p:sp>
      <p:sp>
        <p:nvSpPr>
          <p:cNvPr id="22" name="AutoShape 7"/>
          <p:cNvSpPr>
            <a:spLocks noChangeArrowheads="1"/>
          </p:cNvSpPr>
          <p:nvPr/>
        </p:nvSpPr>
        <p:spPr bwMode="auto">
          <a:xfrm>
            <a:off x="4713337" y="5344661"/>
            <a:ext cx="1511220" cy="642937"/>
          </a:xfrm>
          <a:prstGeom prst="can">
            <a:avLst>
              <a:gd name="adj" fmla="val 43620"/>
            </a:avLst>
          </a:prstGeom>
          <a:solidFill>
            <a:schemeClr val="tx2">
              <a:lumMod val="60000"/>
              <a:lumOff val="40000"/>
            </a:schemeClr>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r>
              <a:rPr lang="en-US" dirty="0" smtClean="0">
                <a:solidFill>
                  <a:schemeClr val="bg1"/>
                </a:solidFill>
                <a:latin typeface="Calibri" pitchFamily="34" charset="0"/>
                <a:cs typeface="+mn-cs"/>
              </a:rPr>
              <a:t>Programmable</a:t>
            </a:r>
            <a:endParaRPr lang="en-US" dirty="0">
              <a:solidFill>
                <a:schemeClr val="bg1"/>
              </a:solidFill>
              <a:latin typeface="Calibri" pitchFamily="34" charset="0"/>
              <a:cs typeface="+mn-cs"/>
            </a:endParaRPr>
          </a:p>
          <a:p>
            <a:pPr algn="ctr">
              <a:defRPr/>
            </a:pPr>
            <a:r>
              <a:rPr lang="en-US" dirty="0" smtClean="0">
                <a:solidFill>
                  <a:schemeClr val="bg1"/>
                </a:solidFill>
                <a:latin typeface="Calibri" pitchFamily="34" charset="0"/>
                <a:cs typeface="+mn-cs"/>
              </a:rPr>
              <a:t>Base Station</a:t>
            </a:r>
          </a:p>
          <a:p>
            <a:pPr algn="ctr">
              <a:defRPr/>
            </a:pPr>
            <a:endParaRPr lang="en-US" dirty="0">
              <a:solidFill>
                <a:schemeClr val="bg1"/>
              </a:solidFill>
              <a:latin typeface="Calibri" pitchFamily="34" charset="0"/>
              <a:cs typeface="+mn-cs"/>
            </a:endParaRPr>
          </a:p>
        </p:txBody>
      </p:sp>
      <p:pic>
        <p:nvPicPr>
          <p:cNvPr id="23"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8344" y="5076794"/>
            <a:ext cx="489249" cy="5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Connector 23"/>
          <p:cNvCxnSpPr>
            <a:stCxn id="23" idx="2"/>
            <a:endCxn id="23" idx="2"/>
          </p:cNvCxnSpPr>
          <p:nvPr/>
        </p:nvCxnSpPr>
        <p:spPr>
          <a:xfrm rot="5400000">
            <a:off x="6222969" y="5590026"/>
            <a:ext cx="15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582883" y="3275929"/>
            <a:ext cx="1863010" cy="584776"/>
          </a:xfrm>
          <a:prstGeom prst="rect">
            <a:avLst/>
          </a:prstGeom>
          <a:noFill/>
        </p:spPr>
        <p:txBody>
          <a:bodyPr wrap="none" rtlCol="0">
            <a:spAutoFit/>
          </a:bodyPr>
          <a:lstStyle/>
          <a:p>
            <a:r>
              <a:rPr lang="en-US" sz="3200" b="1" dirty="0" err="1" smtClean="0">
                <a:latin typeface="+mn-lt"/>
                <a:cs typeface="Arial" pitchFamily="34" charset="0"/>
              </a:rPr>
              <a:t>Openflow</a:t>
            </a:r>
            <a:endParaRPr lang="en-US" sz="3200" b="1" dirty="0" smtClean="0">
              <a:latin typeface="+mn-lt"/>
              <a:cs typeface="Arial" pitchFamily="34" charset="0"/>
            </a:endParaRPr>
          </a:p>
        </p:txBody>
      </p:sp>
      <p:grpSp>
        <p:nvGrpSpPr>
          <p:cNvPr id="48" name="Group 47"/>
          <p:cNvGrpSpPr/>
          <p:nvPr/>
        </p:nvGrpSpPr>
        <p:grpSpPr>
          <a:xfrm>
            <a:off x="7494418" y="3179076"/>
            <a:ext cx="1494350" cy="830997"/>
            <a:chOff x="7475906" y="3456245"/>
            <a:chExt cx="1372942" cy="830997"/>
          </a:xfrm>
        </p:grpSpPr>
        <p:sp>
          <p:nvSpPr>
            <p:cNvPr id="36" name="TextBox 35"/>
            <p:cNvSpPr txBox="1"/>
            <p:nvPr/>
          </p:nvSpPr>
          <p:spPr>
            <a:xfrm>
              <a:off x="7475906" y="3456245"/>
              <a:ext cx="1261398" cy="830997"/>
            </a:xfrm>
            <a:prstGeom prst="rect">
              <a:avLst/>
            </a:prstGeom>
            <a:noFill/>
          </p:spPr>
          <p:txBody>
            <a:bodyPr wrap="none" rtlCol="0">
              <a:spAutoFit/>
            </a:bodyPr>
            <a:lstStyle/>
            <a:p>
              <a:r>
                <a:rPr lang="en-US" sz="2400" b="1" dirty="0" smtClean="0">
                  <a:cs typeface="Arial" pitchFamily="34" charset="0"/>
                </a:rPr>
                <a:t>Scale-out</a:t>
              </a:r>
            </a:p>
            <a:p>
              <a:r>
                <a:rPr lang="en-US" sz="2400" b="1" dirty="0" smtClean="0">
                  <a:cs typeface="Arial" pitchFamily="34" charset="0"/>
                </a:rPr>
                <a:t>Design</a:t>
              </a:r>
            </a:p>
          </p:txBody>
        </p:sp>
        <p:sp>
          <p:nvSpPr>
            <p:cNvPr id="37" name="Rounded Rectangular Callout 36"/>
            <p:cNvSpPr/>
            <p:nvPr/>
          </p:nvSpPr>
          <p:spPr bwMode="auto">
            <a:xfrm>
              <a:off x="7475906" y="3456245"/>
              <a:ext cx="1372942" cy="830997"/>
            </a:xfrm>
            <a:prstGeom prst="wedgeRoundRectCallout">
              <a:avLst>
                <a:gd name="adj1" fmla="val -124555"/>
                <a:gd name="adj2" fmla="val -75077"/>
                <a:gd name="adj3" fmla="val 16667"/>
              </a:avLst>
            </a:prstGeom>
            <a:noFill/>
            <a:ln w="25400">
              <a:solidFill>
                <a:srgbClr val="009999"/>
              </a:solidFill>
              <a:round/>
              <a:headEnd/>
              <a:tailEnd/>
            </a:ln>
          </p:spPr>
          <p:txBody>
            <a:bodyPr wrap="none" lIns="0" tIns="0" rIns="0" bIns="0" rtlCol="0" anchor="ctr"/>
            <a:lstStyle/>
            <a:p>
              <a:pPr algn="ctr"/>
              <a:endParaRPr lang="en-US"/>
            </a:p>
          </p:txBody>
        </p:sp>
      </p:grpSp>
      <p:grpSp>
        <p:nvGrpSpPr>
          <p:cNvPr id="46" name="Group 45"/>
          <p:cNvGrpSpPr/>
          <p:nvPr/>
        </p:nvGrpSpPr>
        <p:grpSpPr>
          <a:xfrm>
            <a:off x="6713860" y="4768296"/>
            <a:ext cx="2279200" cy="616995"/>
            <a:chOff x="6924251" y="3497746"/>
            <a:chExt cx="2153504" cy="616995"/>
          </a:xfrm>
        </p:grpSpPr>
        <p:sp>
          <p:nvSpPr>
            <p:cNvPr id="32" name="TextBox 31"/>
            <p:cNvSpPr txBox="1"/>
            <p:nvPr/>
          </p:nvSpPr>
          <p:spPr>
            <a:xfrm>
              <a:off x="6924251" y="3536230"/>
              <a:ext cx="2034740" cy="461665"/>
            </a:xfrm>
            <a:prstGeom prst="rect">
              <a:avLst/>
            </a:prstGeom>
            <a:noFill/>
          </p:spPr>
          <p:txBody>
            <a:bodyPr wrap="none" rtlCol="0">
              <a:spAutoFit/>
            </a:bodyPr>
            <a:lstStyle/>
            <a:p>
              <a:r>
                <a:rPr lang="en-US" sz="2400" b="1" dirty="0" smtClean="0">
                  <a:cs typeface="Arial" pitchFamily="34" charset="0"/>
                </a:rPr>
                <a:t>Fault Tolerance</a:t>
              </a:r>
            </a:p>
          </p:txBody>
        </p:sp>
        <p:sp>
          <p:nvSpPr>
            <p:cNvPr id="38" name="Rounded Rectangular Callout 37"/>
            <p:cNvSpPr/>
            <p:nvPr/>
          </p:nvSpPr>
          <p:spPr bwMode="auto">
            <a:xfrm>
              <a:off x="6924251" y="3497746"/>
              <a:ext cx="2153504" cy="616995"/>
            </a:xfrm>
            <a:prstGeom prst="wedgeRoundRectCallout">
              <a:avLst>
                <a:gd name="adj1" fmla="val -87078"/>
                <a:gd name="adj2" fmla="val -314226"/>
                <a:gd name="adj3" fmla="val 16667"/>
              </a:avLst>
            </a:prstGeom>
            <a:noFill/>
            <a:ln w="25400">
              <a:solidFill>
                <a:srgbClr val="009999"/>
              </a:solidFill>
              <a:round/>
              <a:headEnd/>
              <a:tailEnd/>
            </a:ln>
          </p:spPr>
          <p:txBody>
            <a:bodyPr wrap="none" lIns="0" tIns="0" rIns="0" bIns="0" rtlCol="0" anchor="ctr"/>
            <a:lstStyle/>
            <a:p>
              <a:pPr algn="ctr"/>
              <a:endParaRPr lang="en-US"/>
            </a:p>
          </p:txBody>
        </p:sp>
      </p:grpSp>
      <p:grpSp>
        <p:nvGrpSpPr>
          <p:cNvPr id="47" name="Group 46"/>
          <p:cNvGrpSpPr/>
          <p:nvPr/>
        </p:nvGrpSpPr>
        <p:grpSpPr>
          <a:xfrm>
            <a:off x="6056475" y="1001738"/>
            <a:ext cx="2930309" cy="1033384"/>
            <a:chOff x="6712962" y="1565695"/>
            <a:chExt cx="2775621" cy="1217117"/>
          </a:xfrm>
        </p:grpSpPr>
        <p:sp>
          <p:nvSpPr>
            <p:cNvPr id="27" name="TextBox 26"/>
            <p:cNvSpPr txBox="1"/>
            <p:nvPr/>
          </p:nvSpPr>
          <p:spPr>
            <a:xfrm>
              <a:off x="6712963" y="1675978"/>
              <a:ext cx="2688077" cy="543748"/>
            </a:xfrm>
            <a:prstGeom prst="rect">
              <a:avLst/>
            </a:prstGeom>
            <a:noFill/>
          </p:spPr>
          <p:txBody>
            <a:bodyPr wrap="none" rtlCol="0">
              <a:spAutoFit/>
            </a:bodyPr>
            <a:lstStyle/>
            <a:p>
              <a:r>
                <a:rPr lang="en-US" sz="2400" b="1" dirty="0">
                  <a:cs typeface="Arial" pitchFamily="34" charset="0"/>
                </a:rPr>
                <a:t>G</a:t>
              </a:r>
              <a:r>
                <a:rPr lang="en-US" sz="2400" b="1" dirty="0" smtClean="0">
                  <a:cs typeface="Arial" pitchFamily="34" charset="0"/>
                </a:rPr>
                <a:t>lobal network view</a:t>
              </a:r>
            </a:p>
          </p:txBody>
        </p:sp>
        <p:sp>
          <p:nvSpPr>
            <p:cNvPr id="39" name="Rounded Rectangular Callout 38"/>
            <p:cNvSpPr/>
            <p:nvPr/>
          </p:nvSpPr>
          <p:spPr bwMode="auto">
            <a:xfrm>
              <a:off x="6712962" y="1565695"/>
              <a:ext cx="2775621" cy="1217117"/>
            </a:xfrm>
            <a:prstGeom prst="wedgeRoundRectCallout">
              <a:avLst>
                <a:gd name="adj1" fmla="val -84295"/>
                <a:gd name="adj2" fmla="val 94636"/>
                <a:gd name="adj3" fmla="val 16667"/>
              </a:avLst>
            </a:prstGeom>
            <a:noFill/>
            <a:ln w="25400">
              <a:solidFill>
                <a:srgbClr val="009999"/>
              </a:solidFill>
              <a:round/>
              <a:headEnd/>
              <a:tailEnd/>
            </a:ln>
          </p:spPr>
          <p:txBody>
            <a:bodyPr wrap="none" lIns="0" tIns="0" rIns="0" bIns="0" rtlCol="0" anchor="ctr"/>
            <a:lstStyle/>
            <a:p>
              <a:pPr algn="ctr"/>
              <a:endParaRPr lang="en-US"/>
            </a:p>
          </p:txBody>
        </p:sp>
      </p:grpSp>
      <p:cxnSp>
        <p:nvCxnSpPr>
          <p:cNvPr id="41" name="Straight Connector 40"/>
          <p:cNvCxnSpPr/>
          <p:nvPr/>
        </p:nvCxnSpPr>
        <p:spPr>
          <a:xfrm>
            <a:off x="651085" y="1951770"/>
            <a:ext cx="53062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575" y="220717"/>
            <a:ext cx="8356597" cy="533400"/>
          </a:xfrm>
        </p:spPr>
        <p:txBody>
          <a:bodyPr/>
          <a:lstStyle/>
          <a:p>
            <a:r>
              <a:rPr lang="en-US" dirty="0" smtClean="0"/>
              <a:t>Open Network OS Focus</a:t>
            </a:r>
            <a:br>
              <a:rPr lang="en-US" dirty="0" smtClean="0"/>
            </a:br>
            <a:r>
              <a:rPr lang="en-US" sz="3200" dirty="0" smtClean="0"/>
              <a:t>(Started in Summer 2012)</a:t>
            </a:r>
            <a:endParaRPr lang="en-US" sz="3200" dirty="0"/>
          </a:p>
        </p:txBody>
      </p:sp>
      <p:sp>
        <p:nvSpPr>
          <p:cNvPr id="33" name="TextBox 32"/>
          <p:cNvSpPr txBox="1"/>
          <p:nvPr/>
        </p:nvSpPr>
        <p:spPr>
          <a:xfrm>
            <a:off x="651111" y="2189193"/>
            <a:ext cx="2804960" cy="400110"/>
          </a:xfrm>
          <a:prstGeom prst="rect">
            <a:avLst/>
          </a:prstGeom>
          <a:noFill/>
        </p:spPr>
        <p:txBody>
          <a:bodyPr wrap="square" rtlCol="0">
            <a:spAutoFit/>
          </a:bodyPr>
          <a:lstStyle/>
          <a:p>
            <a:r>
              <a:rPr lang="en-US" sz="2000" dirty="0" smtClean="0">
                <a:latin typeface="+mn-lt"/>
                <a:cs typeface="Arial" pitchFamily="34" charset="0"/>
              </a:rPr>
              <a:t>Global Network View</a:t>
            </a:r>
          </a:p>
        </p:txBody>
      </p:sp>
      <p:grpSp>
        <p:nvGrpSpPr>
          <p:cNvPr id="34" name="Group 1"/>
          <p:cNvGrpSpPr/>
          <p:nvPr/>
        </p:nvGrpSpPr>
        <p:grpSpPr>
          <a:xfrm>
            <a:off x="3702341" y="2077520"/>
            <a:ext cx="1158240" cy="547255"/>
            <a:chOff x="5257800" y="3124200"/>
            <a:chExt cx="1158240" cy="547255"/>
          </a:xfrm>
          <a:effectLst>
            <a:outerShdw blurRad="50800" dist="50800" dir="10260000" algn="tl" rotWithShape="0">
              <a:srgbClr val="000000">
                <a:alpha val="54000"/>
              </a:srgbClr>
            </a:outerShdw>
          </a:effectLst>
        </p:grpSpPr>
        <p:sp>
          <p:nvSpPr>
            <p:cNvPr id="35" name="Oval 34"/>
            <p:cNvSpPr/>
            <p:nvPr/>
          </p:nvSpPr>
          <p:spPr>
            <a:xfrm>
              <a:off x="52578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5562600" y="3124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59436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6248400" y="32004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5638800" y="3505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5" name="Straight Connector 44"/>
            <p:cNvCxnSpPr>
              <a:stCxn id="35" idx="7"/>
              <a:endCxn id="40" idx="3"/>
            </p:cNvCxnSpPr>
            <p:nvPr/>
          </p:nvCxnSpPr>
          <p:spPr>
            <a:xfrm flipV="1">
              <a:off x="5400890" y="3266108"/>
              <a:ext cx="186260" cy="111039"/>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4" idx="2"/>
              <a:endCxn id="35" idx="5"/>
            </p:cNvCxnSpPr>
            <p:nvPr/>
          </p:nvCxnSpPr>
          <p:spPr>
            <a:xfrm flipH="1" flipV="1">
              <a:off x="5400890" y="3494708"/>
              <a:ext cx="2379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2" idx="1"/>
              <a:endCxn id="40" idx="5"/>
            </p:cNvCxnSpPr>
            <p:nvPr/>
          </p:nvCxnSpPr>
          <p:spPr>
            <a:xfrm flipH="1" flipV="1">
              <a:off x="5705690" y="3266108"/>
              <a:ext cx="262460" cy="111039"/>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4" idx="6"/>
              <a:endCxn id="42" idx="3"/>
            </p:cNvCxnSpPr>
            <p:nvPr/>
          </p:nvCxnSpPr>
          <p:spPr>
            <a:xfrm flipV="1">
              <a:off x="5806440" y="3494708"/>
              <a:ext cx="1617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2" idx="6"/>
              <a:endCxn id="43" idx="3"/>
            </p:cNvCxnSpPr>
            <p:nvPr/>
          </p:nvCxnSpPr>
          <p:spPr>
            <a:xfrm flipV="1">
              <a:off x="6111240" y="3342308"/>
              <a:ext cx="1617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0590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anim calcmode="lin" valueType="num">
                                      <p:cBhvr>
                                        <p:cTn id="10" dur="1000" fill="hold"/>
                                        <p:tgtEl>
                                          <p:spTgt spid="48"/>
                                        </p:tgtEl>
                                        <p:attrNameLst>
                                          <p:attrName>ppt_x</p:attrName>
                                        </p:attrNameLst>
                                      </p:cBhvr>
                                      <p:tavLst>
                                        <p:tav tm="0">
                                          <p:val>
                                            <p:fltVal val="0.5"/>
                                          </p:val>
                                        </p:tav>
                                        <p:tav tm="100000">
                                          <p:val>
                                            <p:strVal val="#ppt_x"/>
                                          </p:val>
                                        </p:tav>
                                      </p:tavLst>
                                    </p:anim>
                                    <p:anim calcmode="lin" valueType="num">
                                      <p:cBhvr>
                                        <p:cTn id="11" dur="1000" fill="hold"/>
                                        <p:tgtEl>
                                          <p:spTgt spid="4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1000" fill="hold"/>
                                        <p:tgtEl>
                                          <p:spTgt spid="46"/>
                                        </p:tgtEl>
                                        <p:attrNameLst>
                                          <p:attrName>ppt_w</p:attrName>
                                        </p:attrNameLst>
                                      </p:cBhvr>
                                      <p:tavLst>
                                        <p:tav tm="0">
                                          <p:val>
                                            <p:fltVal val="0"/>
                                          </p:val>
                                        </p:tav>
                                        <p:tav tm="100000">
                                          <p:val>
                                            <p:strVal val="#ppt_w"/>
                                          </p:val>
                                        </p:tav>
                                      </p:tavLst>
                                    </p:anim>
                                    <p:anim calcmode="lin" valueType="num">
                                      <p:cBhvr>
                                        <p:cTn id="17" dur="1000" fill="hold"/>
                                        <p:tgtEl>
                                          <p:spTgt spid="46"/>
                                        </p:tgtEl>
                                        <p:attrNameLst>
                                          <p:attrName>ppt_h</p:attrName>
                                        </p:attrNameLst>
                                      </p:cBhvr>
                                      <p:tavLst>
                                        <p:tav tm="0">
                                          <p:val>
                                            <p:fltVal val="0"/>
                                          </p:val>
                                        </p:tav>
                                        <p:tav tm="100000">
                                          <p:val>
                                            <p:strVal val="#ppt_h"/>
                                          </p:val>
                                        </p:tav>
                                      </p:tavLst>
                                    </p:anim>
                                    <p:animEffect transition="in" filter="fade">
                                      <p:cBhvr>
                                        <p:cTn id="18" dur="1000"/>
                                        <p:tgtEl>
                                          <p:spTgt spid="46"/>
                                        </p:tgtEl>
                                      </p:cBhvr>
                                    </p:animEffect>
                                    <p:anim calcmode="lin" valueType="num">
                                      <p:cBhvr>
                                        <p:cTn id="19" dur="1000" fill="hold"/>
                                        <p:tgtEl>
                                          <p:spTgt spid="46"/>
                                        </p:tgtEl>
                                        <p:attrNameLst>
                                          <p:attrName>ppt_x</p:attrName>
                                        </p:attrNameLst>
                                      </p:cBhvr>
                                      <p:tavLst>
                                        <p:tav tm="0">
                                          <p:val>
                                            <p:fltVal val="0.5"/>
                                          </p:val>
                                        </p:tav>
                                        <p:tav tm="100000">
                                          <p:val>
                                            <p:strVal val="#ppt_x"/>
                                          </p:val>
                                        </p:tav>
                                      </p:tavLst>
                                    </p:anim>
                                    <p:anim calcmode="lin" valueType="num">
                                      <p:cBhvr>
                                        <p:cTn id="20" dur="10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1000" fill="hold"/>
                                        <p:tgtEl>
                                          <p:spTgt spid="47"/>
                                        </p:tgtEl>
                                        <p:attrNameLst>
                                          <p:attrName>ppt_w</p:attrName>
                                        </p:attrNameLst>
                                      </p:cBhvr>
                                      <p:tavLst>
                                        <p:tav tm="0">
                                          <p:val>
                                            <p:fltVal val="0"/>
                                          </p:val>
                                        </p:tav>
                                        <p:tav tm="100000">
                                          <p:val>
                                            <p:strVal val="#ppt_w"/>
                                          </p:val>
                                        </p:tav>
                                      </p:tavLst>
                                    </p:anim>
                                    <p:anim calcmode="lin" valueType="num">
                                      <p:cBhvr>
                                        <p:cTn id="26" dur="1000" fill="hold"/>
                                        <p:tgtEl>
                                          <p:spTgt spid="47"/>
                                        </p:tgtEl>
                                        <p:attrNameLst>
                                          <p:attrName>ppt_h</p:attrName>
                                        </p:attrNameLst>
                                      </p:cBhvr>
                                      <p:tavLst>
                                        <p:tav tm="0">
                                          <p:val>
                                            <p:fltVal val="0"/>
                                          </p:val>
                                        </p:tav>
                                        <p:tav tm="100000">
                                          <p:val>
                                            <p:strVal val="#ppt_h"/>
                                          </p:val>
                                        </p:tav>
                                      </p:tavLst>
                                    </p:anim>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fltVal val="0.5"/>
                                          </p:val>
                                        </p:tav>
                                        <p:tav tm="100000">
                                          <p:val>
                                            <p:strVal val="#ppt_x"/>
                                          </p:val>
                                        </p:tav>
                                      </p:tavLst>
                                    </p:anim>
                                    <p:anim calcmode="lin" valueType="num">
                                      <p:cBhvr>
                                        <p:cTn id="29" dur="1000" fill="hold"/>
                                        <p:tgtEl>
                                          <p:spTgt spid="4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 Work </a:t>
            </a:r>
            <a:endParaRPr lang="en-US" dirty="0"/>
          </a:p>
        </p:txBody>
      </p:sp>
      <p:grpSp>
        <p:nvGrpSpPr>
          <p:cNvPr id="4" name="Group 3"/>
          <p:cNvGrpSpPr/>
          <p:nvPr/>
        </p:nvGrpSpPr>
        <p:grpSpPr>
          <a:xfrm>
            <a:off x="572085" y="1320129"/>
            <a:ext cx="7986469" cy="1772840"/>
            <a:chOff x="572085" y="1297383"/>
            <a:chExt cx="7986469" cy="1495643"/>
          </a:xfrm>
        </p:grpSpPr>
        <p:sp>
          <p:nvSpPr>
            <p:cNvPr id="5" name="Rounded Rectangle 4"/>
            <p:cNvSpPr/>
            <p:nvPr/>
          </p:nvSpPr>
          <p:spPr bwMode="auto">
            <a:xfrm>
              <a:off x="2245861" y="1297383"/>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6" name="TextBox 5"/>
            <p:cNvSpPr txBox="1"/>
            <p:nvPr/>
          </p:nvSpPr>
          <p:spPr>
            <a:xfrm>
              <a:off x="2483969" y="1297383"/>
              <a:ext cx="5829053" cy="1306922"/>
            </a:xfrm>
            <a:prstGeom prst="rect">
              <a:avLst/>
            </a:prstGeom>
            <a:noFill/>
          </p:spPr>
          <p:txBody>
            <a:bodyPr wrap="square" rtlCol="0">
              <a:spAutoFit/>
            </a:bodyPr>
            <a:lstStyle/>
            <a:p>
              <a:pPr>
                <a:lnSpc>
                  <a:spcPct val="150000"/>
                </a:lnSpc>
              </a:pPr>
              <a:r>
                <a:rPr lang="en-US" sz="1600" b="1" dirty="0"/>
                <a:t>Distributed control platform for large-scale networks</a:t>
              </a:r>
            </a:p>
            <a:p>
              <a:pPr>
                <a:lnSpc>
                  <a:spcPct val="150000"/>
                </a:lnSpc>
              </a:pPr>
              <a:r>
                <a:rPr lang="en-US" sz="1600" b="1" dirty="0"/>
                <a:t>Focus on reliability, scalability, and </a:t>
              </a:r>
              <a:r>
                <a:rPr lang="en-US" sz="1600" b="1" dirty="0" smtClean="0"/>
                <a:t>generality</a:t>
              </a:r>
            </a:p>
            <a:p>
              <a:pPr>
                <a:lnSpc>
                  <a:spcPct val="150000"/>
                </a:lnSpc>
              </a:pPr>
              <a:r>
                <a:rPr lang="en-US" sz="1600" b="1" dirty="0" smtClean="0"/>
                <a:t>Scale-out NOS focused on network virtualization in data centers</a:t>
              </a:r>
            </a:p>
            <a:p>
              <a:pPr>
                <a:lnSpc>
                  <a:spcPct val="150000"/>
                </a:lnSpc>
              </a:pPr>
              <a:r>
                <a:rPr lang="en-US" sz="1600" b="1" dirty="0" smtClean="0"/>
                <a:t>State distribution primitives, global network view, ONIX API</a:t>
              </a:r>
              <a:endParaRPr lang="en-US" sz="1600" b="1" dirty="0"/>
            </a:p>
          </p:txBody>
        </p:sp>
        <p:sp>
          <p:nvSpPr>
            <p:cNvPr id="8" name="Rounded Rectangle 7"/>
            <p:cNvSpPr/>
            <p:nvPr/>
          </p:nvSpPr>
          <p:spPr bwMode="auto">
            <a:xfrm>
              <a:off x="572085" y="1297383"/>
              <a:ext cx="1526960" cy="1495643"/>
            </a:xfrm>
            <a:prstGeom prst="roundRect">
              <a:avLst/>
            </a:prstGeom>
            <a:solidFill>
              <a:srgbClr val="1A3E86"/>
            </a:solidFill>
            <a:ln w="25400">
              <a:solidFill>
                <a:srgbClr val="009999"/>
              </a:solidFill>
              <a:round/>
              <a:headEnd/>
              <a:tailEnd/>
            </a:ln>
          </p:spPr>
          <p:txBody>
            <a:bodyPr wrap="none" lIns="0" tIns="0" rIns="0" bIns="0" rtlCol="0" anchor="ctr"/>
            <a:lstStyle/>
            <a:p>
              <a:pPr algn="ctr"/>
              <a:r>
                <a:rPr lang="en-US" b="1" dirty="0" smtClean="0"/>
                <a:t>ONIX</a:t>
              </a:r>
              <a:endParaRPr lang="en-US" b="1" dirty="0"/>
            </a:p>
          </p:txBody>
        </p:sp>
      </p:grpSp>
      <p:grpSp>
        <p:nvGrpSpPr>
          <p:cNvPr id="7" name="Group 6"/>
          <p:cNvGrpSpPr/>
          <p:nvPr/>
        </p:nvGrpSpPr>
        <p:grpSpPr>
          <a:xfrm>
            <a:off x="577669" y="3733132"/>
            <a:ext cx="7986469" cy="1495643"/>
            <a:chOff x="577669" y="3150952"/>
            <a:chExt cx="7986469" cy="1495643"/>
          </a:xfrm>
        </p:grpSpPr>
        <p:sp>
          <p:nvSpPr>
            <p:cNvPr id="9" name="Rounded Rectangle 8"/>
            <p:cNvSpPr/>
            <p:nvPr/>
          </p:nvSpPr>
          <p:spPr bwMode="auto">
            <a:xfrm>
              <a:off x="2251445" y="3150952"/>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0" name="Rounded Rectangle 9"/>
            <p:cNvSpPr/>
            <p:nvPr/>
          </p:nvSpPr>
          <p:spPr bwMode="auto">
            <a:xfrm>
              <a:off x="577669" y="3150952"/>
              <a:ext cx="1526960" cy="1495643"/>
            </a:xfrm>
            <a:prstGeom prst="roundRect">
              <a:avLst/>
            </a:prstGeom>
            <a:solidFill>
              <a:srgbClr val="403152"/>
            </a:solidFill>
            <a:ln w="25400">
              <a:solidFill>
                <a:srgbClr val="009999"/>
              </a:solidFill>
              <a:round/>
              <a:headEnd/>
              <a:tailEnd/>
            </a:ln>
          </p:spPr>
          <p:txBody>
            <a:bodyPr wrap="square" lIns="0" tIns="0" rIns="0" bIns="0" rtlCol="0" anchor="ctr"/>
            <a:lstStyle/>
            <a:p>
              <a:pPr algn="ctr"/>
              <a:r>
                <a:rPr lang="en-US" b="1" dirty="0" smtClean="0"/>
                <a:t>Other Work</a:t>
              </a:r>
              <a:endParaRPr lang="en-US" b="1" dirty="0"/>
            </a:p>
          </p:txBody>
        </p:sp>
        <p:sp>
          <p:nvSpPr>
            <p:cNvPr id="11" name="TextBox 10"/>
            <p:cNvSpPr txBox="1"/>
            <p:nvPr/>
          </p:nvSpPr>
          <p:spPr>
            <a:xfrm>
              <a:off x="2510429" y="3172626"/>
              <a:ext cx="5829053" cy="1179810"/>
            </a:xfrm>
            <a:prstGeom prst="rect">
              <a:avLst/>
            </a:prstGeom>
            <a:noFill/>
          </p:spPr>
          <p:txBody>
            <a:bodyPr wrap="square" rtlCol="0">
              <a:spAutoFit/>
            </a:bodyPr>
            <a:lstStyle/>
            <a:p>
              <a:pPr>
                <a:lnSpc>
                  <a:spcPct val="150000"/>
                </a:lnSpc>
              </a:pPr>
              <a:r>
                <a:rPr lang="en-US" sz="1600" b="1" dirty="0" smtClean="0"/>
                <a:t>Helios (NEC), </a:t>
              </a:r>
              <a:r>
                <a:rPr lang="en-US" sz="1600" b="1" dirty="0" err="1" smtClean="0"/>
                <a:t>Midonet</a:t>
              </a:r>
              <a:r>
                <a:rPr lang="en-US" sz="1600" b="1" dirty="0" smtClean="0"/>
                <a:t> (</a:t>
              </a:r>
              <a:r>
                <a:rPr lang="en-US" sz="1600" b="1" dirty="0" err="1" smtClean="0"/>
                <a:t>Midokura</a:t>
              </a:r>
              <a:r>
                <a:rPr lang="en-US" sz="1600" b="1" dirty="0" smtClean="0"/>
                <a:t>), </a:t>
              </a:r>
              <a:r>
                <a:rPr lang="en-US" sz="1600" b="1" dirty="0" err="1" smtClean="0"/>
                <a:t>Hyperflow</a:t>
              </a:r>
              <a:r>
                <a:rPr lang="en-US" sz="1600" b="1" dirty="0" smtClean="0"/>
                <a:t>, Maestro, </a:t>
              </a:r>
              <a:r>
                <a:rPr lang="en-US" sz="1600" b="1" dirty="0" err="1" smtClean="0"/>
                <a:t>Kandoo</a:t>
              </a:r>
              <a:r>
                <a:rPr lang="en-US" sz="1600" b="1" dirty="0" smtClean="0"/>
                <a:t> </a:t>
              </a:r>
            </a:p>
            <a:p>
              <a:pPr>
                <a:lnSpc>
                  <a:spcPct val="150000"/>
                </a:lnSpc>
              </a:pPr>
              <a:endParaRPr lang="en-US" sz="1600" b="1" dirty="0"/>
            </a:p>
            <a:p>
              <a:pPr>
                <a:lnSpc>
                  <a:spcPct val="150000"/>
                </a:lnSpc>
              </a:pPr>
              <a:r>
                <a:rPr lang="en-US" sz="1600" b="1" dirty="0" smtClean="0"/>
                <a:t>NOX</a:t>
              </a:r>
              <a:r>
                <a:rPr lang="en-US" sz="1600" b="1" dirty="0"/>
                <a:t>, POX, Beacon, Floodlight, </a:t>
              </a:r>
              <a:r>
                <a:rPr lang="en-US" sz="1600" b="1" dirty="0" err="1"/>
                <a:t>Trema</a:t>
              </a:r>
              <a:r>
                <a:rPr lang="en-US" sz="1600" b="1" dirty="0"/>
                <a:t> </a:t>
              </a:r>
              <a:r>
                <a:rPr lang="en-US" sz="1600" b="1" dirty="0" smtClean="0"/>
                <a:t>controllers</a:t>
              </a:r>
              <a:endParaRPr lang="en-US" sz="1600" b="1" dirty="0"/>
            </a:p>
          </p:txBody>
        </p:sp>
      </p:grpSp>
      <p:sp>
        <p:nvSpPr>
          <p:cNvPr id="16" name="Rectangle 15"/>
          <p:cNvSpPr/>
          <p:nvPr/>
        </p:nvSpPr>
        <p:spPr>
          <a:xfrm>
            <a:off x="1159276" y="5634185"/>
            <a:ext cx="6662753" cy="369332"/>
          </a:xfrm>
          <a:prstGeom prst="rect">
            <a:avLst/>
          </a:prstGeom>
        </p:spPr>
        <p:txBody>
          <a:bodyPr wrap="square">
            <a:spAutoFit/>
          </a:bodyPr>
          <a:lstStyle/>
          <a:p>
            <a:pPr algn="ctr"/>
            <a:r>
              <a:rPr lang="en-US" b="1" i="1" dirty="0"/>
              <a:t>Community needs an open source distributed SDN OS</a:t>
            </a:r>
          </a:p>
        </p:txBody>
      </p:sp>
    </p:spTree>
    <p:extLst>
      <p:ext uri="{BB962C8B-B14F-4D97-AF65-F5344CB8AC3E}">
        <p14:creationId xmlns:p14="http://schemas.microsoft.com/office/powerpoint/2010/main" val="2685397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1"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2121615" y="5215967"/>
            <a:ext cx="4773833" cy="1025499"/>
            <a:chOff x="2535523" y="5215967"/>
            <a:chExt cx="4773833" cy="1025499"/>
          </a:xfrm>
        </p:grpSpPr>
        <p:cxnSp>
          <p:nvCxnSpPr>
            <p:cNvPr id="71" name="Straight Connector 70"/>
            <p:cNvCxnSpPr>
              <a:stCxn id="5" idx="0"/>
              <a:endCxn id="94" idx="2"/>
            </p:cNvCxnSpPr>
            <p:nvPr/>
          </p:nvCxnSpPr>
          <p:spPr>
            <a:xfrm flipH="1" flipV="1">
              <a:off x="2535523" y="5215967"/>
              <a:ext cx="485464" cy="2912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a:endCxn id="250" idx="2"/>
            </p:cNvCxnSpPr>
            <p:nvPr/>
          </p:nvCxnSpPr>
          <p:spPr>
            <a:xfrm flipV="1">
              <a:off x="4184752" y="5217843"/>
              <a:ext cx="715785" cy="46823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a:endCxn id="253" idx="2"/>
            </p:cNvCxnSpPr>
            <p:nvPr/>
          </p:nvCxnSpPr>
          <p:spPr>
            <a:xfrm flipV="1">
              <a:off x="5662547" y="5219719"/>
              <a:ext cx="1646809" cy="28750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a:endCxn id="253" idx="2"/>
            </p:cNvCxnSpPr>
            <p:nvPr/>
          </p:nvCxnSpPr>
          <p:spPr>
            <a:xfrm flipV="1">
              <a:off x="6404015" y="5219719"/>
              <a:ext cx="905341" cy="84289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a:endCxn id="250" idx="2"/>
            </p:cNvCxnSpPr>
            <p:nvPr/>
          </p:nvCxnSpPr>
          <p:spPr>
            <a:xfrm flipH="1" flipV="1">
              <a:off x="4900537" y="5217843"/>
              <a:ext cx="191442" cy="102362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a:endCxn id="94" idx="2"/>
            </p:cNvCxnSpPr>
            <p:nvPr/>
          </p:nvCxnSpPr>
          <p:spPr>
            <a:xfrm flipH="1" flipV="1">
              <a:off x="2535523" y="5215967"/>
              <a:ext cx="678094" cy="102549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1561206" y="5507223"/>
            <a:ext cx="5438194" cy="1311503"/>
            <a:chOff x="1975114" y="5507223"/>
            <a:chExt cx="5438194" cy="1311503"/>
          </a:xfrm>
        </p:grpSpPr>
        <p:pic>
          <p:nvPicPr>
            <p:cNvPr id="5" name="Picture 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grpSp>
        <p:nvGrpSpPr>
          <p:cNvPr id="225" name="Group 224"/>
          <p:cNvGrpSpPr/>
          <p:nvPr/>
        </p:nvGrpSpPr>
        <p:grpSpPr>
          <a:xfrm>
            <a:off x="3431627" y="919651"/>
            <a:ext cx="3318009" cy="1118490"/>
            <a:chOff x="838200" y="1988514"/>
            <a:chExt cx="3318009" cy="1118490"/>
          </a:xfrm>
        </p:grpSpPr>
        <p:sp>
          <p:nvSpPr>
            <p:cNvPr id="226" name="TextBox 225"/>
            <p:cNvSpPr txBox="1"/>
            <p:nvPr/>
          </p:nvSpPr>
          <p:spPr>
            <a:xfrm>
              <a:off x="2512610" y="2407642"/>
              <a:ext cx="1643599" cy="369332"/>
            </a:xfrm>
            <a:prstGeom prst="rect">
              <a:avLst/>
            </a:prstGeom>
            <a:noFill/>
          </p:spPr>
          <p:txBody>
            <a:bodyPr wrap="none" rtlCol="0">
              <a:spAutoFit/>
            </a:bodyPr>
            <a:lstStyle/>
            <a:p>
              <a:r>
                <a:rPr lang="en-US" b="1" dirty="0" smtClean="0">
                  <a:solidFill>
                    <a:srgbClr val="000000"/>
                  </a:solidFill>
                  <a:latin typeface="+mn-lt"/>
                  <a:cs typeface="Arial" pitchFamily="34" charset="0"/>
                </a:rPr>
                <a:t>Titan Graph DB</a:t>
              </a:r>
            </a:p>
          </p:txBody>
        </p:sp>
        <p:pic>
          <p:nvPicPr>
            <p:cNvPr id="227" name="Picture 226"/>
            <p:cNvPicPr>
              <a:picLocks noChangeAspect="1"/>
            </p:cNvPicPr>
            <p:nvPr/>
          </p:nvPicPr>
          <p:blipFill>
            <a:blip r:embed="rId5"/>
            <a:stretch>
              <a:fillRect/>
            </a:stretch>
          </p:blipFill>
          <p:spPr>
            <a:xfrm>
              <a:off x="838200" y="1988514"/>
              <a:ext cx="576999" cy="1118490"/>
            </a:xfrm>
            <a:prstGeom prst="rect">
              <a:avLst/>
            </a:prstGeom>
          </p:spPr>
        </p:pic>
      </p:grpSp>
      <p:grpSp>
        <p:nvGrpSpPr>
          <p:cNvPr id="79" name="Group 78"/>
          <p:cNvGrpSpPr/>
          <p:nvPr/>
        </p:nvGrpSpPr>
        <p:grpSpPr>
          <a:xfrm>
            <a:off x="3152045" y="1718409"/>
            <a:ext cx="4361402" cy="1347488"/>
            <a:chOff x="3565953" y="1522475"/>
            <a:chExt cx="4361402" cy="1347488"/>
          </a:xfrm>
        </p:grpSpPr>
        <p:sp>
          <p:nvSpPr>
            <p:cNvPr id="241" name="TextBox 240"/>
            <p:cNvSpPr txBox="1"/>
            <p:nvPr/>
          </p:nvSpPr>
          <p:spPr>
            <a:xfrm>
              <a:off x="4820256" y="1918629"/>
              <a:ext cx="3107099" cy="369332"/>
            </a:xfrm>
            <a:prstGeom prst="rect">
              <a:avLst/>
            </a:prstGeom>
            <a:noFill/>
          </p:spPr>
          <p:txBody>
            <a:bodyPr wrap="square" rtlCol="0">
              <a:spAutoFit/>
            </a:bodyPr>
            <a:lstStyle/>
            <a:p>
              <a:pPr algn="ctr"/>
              <a:r>
                <a:rPr lang="en-US" b="1" dirty="0" smtClean="0">
                  <a:solidFill>
                    <a:srgbClr val="000000"/>
                  </a:solidFill>
                  <a:latin typeface="+mn-lt"/>
                  <a:cs typeface="Arial" pitchFamily="34" charset="0"/>
                </a:rPr>
                <a:t>Cassandra In-Memory DHT</a:t>
              </a:r>
            </a:p>
          </p:txBody>
        </p:sp>
        <p:pic>
          <p:nvPicPr>
            <p:cNvPr id="23" name="Picture 22"/>
            <p:cNvPicPr>
              <a:picLocks noChangeAspect="1"/>
            </p:cNvPicPr>
            <p:nvPr/>
          </p:nvPicPr>
          <p:blipFill>
            <a:blip r:embed="rId6"/>
            <a:stretch>
              <a:fillRect/>
            </a:stretch>
          </p:blipFill>
          <p:spPr>
            <a:xfrm>
              <a:off x="3565953" y="1522475"/>
              <a:ext cx="1347488" cy="1347488"/>
            </a:xfrm>
            <a:prstGeom prst="rect">
              <a:avLst/>
            </a:prstGeom>
          </p:spPr>
        </p:pic>
      </p:grpSp>
      <p:sp>
        <p:nvSpPr>
          <p:cNvPr id="242" name="TextBox 241"/>
          <p:cNvSpPr txBox="1"/>
          <p:nvPr/>
        </p:nvSpPr>
        <p:spPr>
          <a:xfrm>
            <a:off x="1747858" y="3932525"/>
            <a:ext cx="944802" cy="307777"/>
          </a:xfrm>
          <a:prstGeom prst="rect">
            <a:avLst/>
          </a:prstGeom>
          <a:noFill/>
        </p:spPr>
        <p:txBody>
          <a:bodyPr wrap="none" rtlCol="0">
            <a:spAutoFit/>
          </a:bodyPr>
          <a:lstStyle/>
          <a:p>
            <a:r>
              <a:rPr lang="en-US" sz="1400" b="1" dirty="0" smtClean="0">
                <a:solidFill>
                  <a:srgbClr val="000000"/>
                </a:solidFill>
                <a:cs typeface="Arial" pitchFamily="34" charset="0"/>
              </a:rPr>
              <a:t>Instance </a:t>
            </a:r>
            <a:r>
              <a:rPr lang="en-US" sz="1400" b="1" dirty="0" smtClean="0">
                <a:solidFill>
                  <a:srgbClr val="000000"/>
                </a:solidFill>
                <a:latin typeface="+mn-lt"/>
                <a:cs typeface="Arial" pitchFamily="34" charset="0"/>
              </a:rPr>
              <a:t>1</a:t>
            </a:r>
          </a:p>
        </p:txBody>
      </p:sp>
      <p:sp>
        <p:nvSpPr>
          <p:cNvPr id="243" name="TextBox 242"/>
          <p:cNvSpPr txBox="1"/>
          <p:nvPr/>
        </p:nvSpPr>
        <p:spPr>
          <a:xfrm>
            <a:off x="4038058" y="3930723"/>
            <a:ext cx="944802"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Instance 2</a:t>
            </a:r>
          </a:p>
        </p:txBody>
      </p:sp>
      <p:sp>
        <p:nvSpPr>
          <p:cNvPr id="244" name="TextBox 243"/>
          <p:cNvSpPr txBox="1"/>
          <p:nvPr/>
        </p:nvSpPr>
        <p:spPr>
          <a:xfrm>
            <a:off x="6526999" y="3932525"/>
            <a:ext cx="944802"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Instance 3</a:t>
            </a:r>
          </a:p>
        </p:txBody>
      </p:sp>
      <p:grpSp>
        <p:nvGrpSpPr>
          <p:cNvPr id="88" name="Group 87"/>
          <p:cNvGrpSpPr/>
          <p:nvPr/>
        </p:nvGrpSpPr>
        <p:grpSpPr>
          <a:xfrm>
            <a:off x="1331560" y="828677"/>
            <a:ext cx="6368710" cy="1908791"/>
            <a:chOff x="1745468" y="631130"/>
            <a:chExt cx="6368710" cy="1908791"/>
          </a:xfrm>
        </p:grpSpPr>
        <p:sp>
          <p:nvSpPr>
            <p:cNvPr id="18" name="Rounded Rectangle 17"/>
            <p:cNvSpPr/>
            <p:nvPr/>
          </p:nvSpPr>
          <p:spPr bwMode="auto">
            <a:xfrm>
              <a:off x="1745468" y="631130"/>
              <a:ext cx="6368710" cy="1908791"/>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45" name="TextBox 244"/>
            <p:cNvSpPr txBox="1"/>
            <p:nvPr/>
          </p:nvSpPr>
          <p:spPr>
            <a:xfrm>
              <a:off x="1842819" y="631131"/>
              <a:ext cx="1772290" cy="553998"/>
            </a:xfrm>
            <a:prstGeom prst="rect">
              <a:avLst/>
            </a:prstGeom>
            <a:noFill/>
          </p:spPr>
          <p:txBody>
            <a:bodyPr wrap="none" rtlCol="0">
              <a:spAutoFit/>
            </a:bodyPr>
            <a:lstStyle/>
            <a:p>
              <a:pPr algn="ctr"/>
              <a:r>
                <a:rPr lang="en-US" sz="1600" b="1" dirty="0" smtClean="0">
                  <a:solidFill>
                    <a:srgbClr val="000000"/>
                  </a:solidFill>
                  <a:latin typeface="+mn-lt"/>
                  <a:cs typeface="Arial" pitchFamily="34" charset="0"/>
                </a:rPr>
                <a:t>Network Graph</a:t>
              </a:r>
              <a:br>
                <a:rPr lang="en-US" sz="1600" b="1" dirty="0" smtClean="0">
                  <a:solidFill>
                    <a:srgbClr val="000000"/>
                  </a:solidFill>
                  <a:latin typeface="+mn-lt"/>
                  <a:cs typeface="Arial" pitchFamily="34" charset="0"/>
                </a:rPr>
              </a:br>
              <a:r>
                <a:rPr lang="en-US" sz="1400" b="1" i="1" dirty="0" smtClean="0">
                  <a:solidFill>
                    <a:srgbClr val="000000"/>
                  </a:solidFill>
                  <a:latin typeface="+mn-lt"/>
                  <a:cs typeface="Arial" pitchFamily="34" charset="0"/>
                </a:rPr>
                <a:t>Eventually consistent</a:t>
              </a:r>
              <a:endParaRPr lang="en-US" sz="1600" b="1" dirty="0" smtClean="0">
                <a:solidFill>
                  <a:srgbClr val="000000"/>
                </a:solidFill>
                <a:latin typeface="+mn-lt"/>
                <a:cs typeface="Arial" pitchFamily="34" charset="0"/>
              </a:endParaRPr>
            </a:p>
          </p:txBody>
        </p:sp>
      </p:grpSp>
      <p:grpSp>
        <p:nvGrpSpPr>
          <p:cNvPr id="89" name="Group 88"/>
          <p:cNvGrpSpPr/>
          <p:nvPr/>
        </p:nvGrpSpPr>
        <p:grpSpPr>
          <a:xfrm>
            <a:off x="1331560" y="2816003"/>
            <a:ext cx="6368710" cy="1079565"/>
            <a:chOff x="1745468" y="2656084"/>
            <a:chExt cx="6368710" cy="1079565"/>
          </a:xfrm>
        </p:grpSpPr>
        <p:sp>
          <p:nvSpPr>
            <p:cNvPr id="4" name="Rounded Rectangle 3"/>
            <p:cNvSpPr/>
            <p:nvPr/>
          </p:nvSpPr>
          <p:spPr bwMode="auto">
            <a:xfrm>
              <a:off x="1745468" y="2656084"/>
              <a:ext cx="6368710" cy="1079565"/>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46" name="TextBox 245"/>
            <p:cNvSpPr txBox="1"/>
            <p:nvPr/>
          </p:nvSpPr>
          <p:spPr>
            <a:xfrm>
              <a:off x="1876295" y="2676892"/>
              <a:ext cx="1891714" cy="553998"/>
            </a:xfrm>
            <a:prstGeom prst="rect">
              <a:avLst/>
            </a:prstGeom>
            <a:noFill/>
          </p:spPr>
          <p:txBody>
            <a:bodyPr wrap="none" rtlCol="0">
              <a:spAutoFit/>
            </a:bodyPr>
            <a:lstStyle/>
            <a:p>
              <a:pPr algn="ctr"/>
              <a:r>
                <a:rPr lang="en-US" sz="1600" b="1" dirty="0" smtClean="0">
                  <a:solidFill>
                    <a:srgbClr val="000000"/>
                  </a:solidFill>
                  <a:latin typeface="+mn-lt"/>
                  <a:cs typeface="Arial" pitchFamily="34" charset="0"/>
                </a:rPr>
                <a:t>Distributed Registry</a:t>
              </a:r>
              <a:br>
                <a:rPr lang="en-US" sz="1600" b="1" dirty="0" smtClean="0">
                  <a:solidFill>
                    <a:srgbClr val="000000"/>
                  </a:solidFill>
                  <a:latin typeface="+mn-lt"/>
                  <a:cs typeface="Arial" pitchFamily="34" charset="0"/>
                </a:rPr>
              </a:br>
              <a:r>
                <a:rPr lang="en-US" sz="1400" b="1" i="1" dirty="0" smtClean="0">
                  <a:solidFill>
                    <a:srgbClr val="000000"/>
                  </a:solidFill>
                  <a:latin typeface="+mn-lt"/>
                  <a:cs typeface="Arial" pitchFamily="34" charset="0"/>
                </a:rPr>
                <a:t>Strongly Consistent</a:t>
              </a:r>
              <a:endParaRPr lang="en-US" sz="1600" b="1" dirty="0" smtClean="0">
                <a:solidFill>
                  <a:srgbClr val="000000"/>
                </a:solidFill>
                <a:latin typeface="+mn-lt"/>
                <a:cs typeface="Arial" pitchFamily="34" charset="0"/>
              </a:endParaRPr>
            </a:p>
          </p:txBody>
        </p:sp>
      </p:grpSp>
      <p:grpSp>
        <p:nvGrpSpPr>
          <p:cNvPr id="81" name="Group 80"/>
          <p:cNvGrpSpPr/>
          <p:nvPr/>
        </p:nvGrpSpPr>
        <p:grpSpPr>
          <a:xfrm>
            <a:off x="3453473" y="3044114"/>
            <a:ext cx="3527159" cy="634793"/>
            <a:chOff x="3867381" y="2953891"/>
            <a:chExt cx="3527159" cy="634793"/>
          </a:xfrm>
        </p:grpSpPr>
        <p:pic>
          <p:nvPicPr>
            <p:cNvPr id="29" name="Picture 28"/>
            <p:cNvPicPr>
              <a:picLocks noChangeAspect="1"/>
            </p:cNvPicPr>
            <p:nvPr/>
          </p:nvPicPr>
          <p:blipFill>
            <a:blip r:embed="rId7"/>
            <a:stretch>
              <a:fillRect/>
            </a:stretch>
          </p:blipFill>
          <p:spPr>
            <a:xfrm>
              <a:off x="3867381" y="2953891"/>
              <a:ext cx="447756" cy="634793"/>
            </a:xfrm>
            <a:prstGeom prst="rect">
              <a:avLst/>
            </a:prstGeom>
          </p:spPr>
        </p:pic>
        <p:sp>
          <p:nvSpPr>
            <p:cNvPr id="248" name="TextBox 247"/>
            <p:cNvSpPr txBox="1"/>
            <p:nvPr/>
          </p:nvSpPr>
          <p:spPr>
            <a:xfrm>
              <a:off x="5413490" y="3008013"/>
              <a:ext cx="1981050" cy="369332"/>
            </a:xfrm>
            <a:prstGeom prst="rect">
              <a:avLst/>
            </a:prstGeom>
            <a:noFill/>
          </p:spPr>
          <p:txBody>
            <a:bodyPr wrap="square" rtlCol="0">
              <a:spAutoFit/>
            </a:bodyPr>
            <a:lstStyle/>
            <a:p>
              <a:pPr algn="ctr"/>
              <a:r>
                <a:rPr lang="en-US" b="1" dirty="0" smtClean="0">
                  <a:solidFill>
                    <a:srgbClr val="000000"/>
                  </a:solidFill>
                  <a:latin typeface="+mn-lt"/>
                  <a:cs typeface="Arial" pitchFamily="34" charset="0"/>
                </a:rPr>
                <a:t>Zookeeper</a:t>
              </a:r>
            </a:p>
          </p:txBody>
        </p:sp>
      </p:grpSp>
      <p:grpSp>
        <p:nvGrpSpPr>
          <p:cNvPr id="82" name="Group 81"/>
          <p:cNvGrpSpPr/>
          <p:nvPr/>
        </p:nvGrpSpPr>
        <p:grpSpPr>
          <a:xfrm>
            <a:off x="1113286" y="4253957"/>
            <a:ext cx="2016657" cy="962010"/>
            <a:chOff x="1527194" y="4094038"/>
            <a:chExt cx="2016657" cy="962010"/>
          </a:xfrm>
        </p:grpSpPr>
        <p:sp>
          <p:nvSpPr>
            <p:cNvPr id="94" name="Rounded Rectangle 93"/>
            <p:cNvSpPr/>
            <p:nvPr/>
          </p:nvSpPr>
          <p:spPr bwMode="auto">
            <a:xfrm>
              <a:off x="1527194" y="4094038"/>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95" name="TextBox 94"/>
            <p:cNvSpPr txBox="1"/>
            <p:nvPr/>
          </p:nvSpPr>
          <p:spPr>
            <a:xfrm>
              <a:off x="1842819" y="4135423"/>
              <a:ext cx="1370798" cy="584776"/>
            </a:xfrm>
            <a:prstGeom prst="rect">
              <a:avLst/>
            </a:prstGeom>
            <a:noFill/>
          </p:spPr>
          <p:txBody>
            <a:bodyPr wrap="square" rtlCol="0">
              <a:spAutoFit/>
            </a:bodyPr>
            <a:lstStyle/>
            <a:p>
              <a:pPr algn="ctr"/>
              <a:r>
                <a:rPr lang="en-US" sz="1600" b="1" dirty="0" err="1" smtClean="0">
                  <a:solidFill>
                    <a:schemeClr val="tx1">
                      <a:lumMod val="95000"/>
                    </a:schemeClr>
                  </a:solidFill>
                  <a:cs typeface="Arial" pitchFamily="34" charset="0"/>
                </a:rPr>
                <a:t>OpenFlow</a:t>
              </a:r>
              <a:r>
                <a:rPr lang="en-US" sz="1600" b="1" dirty="0" smtClean="0">
                  <a:solidFill>
                    <a:schemeClr val="tx1">
                      <a:lumMod val="95000"/>
                    </a:schemeClr>
                  </a:solidFill>
                  <a:cs typeface="Arial" pitchFamily="34" charset="0"/>
                </a:rPr>
                <a:t>  Controller+</a:t>
              </a:r>
            </a:p>
          </p:txBody>
        </p:sp>
      </p:grpSp>
      <p:grpSp>
        <p:nvGrpSpPr>
          <p:cNvPr id="84" name="Group 83"/>
          <p:cNvGrpSpPr/>
          <p:nvPr/>
        </p:nvGrpSpPr>
        <p:grpSpPr>
          <a:xfrm>
            <a:off x="3478300" y="4255833"/>
            <a:ext cx="2016657" cy="962010"/>
            <a:chOff x="3892208" y="4095914"/>
            <a:chExt cx="2016657" cy="962010"/>
          </a:xfrm>
        </p:grpSpPr>
        <p:sp>
          <p:nvSpPr>
            <p:cNvPr id="250" name="Rounded Rectangle 249"/>
            <p:cNvSpPr/>
            <p:nvPr/>
          </p:nvSpPr>
          <p:spPr bwMode="auto">
            <a:xfrm>
              <a:off x="3892208" y="4095914"/>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60" name="TextBox 259"/>
            <p:cNvSpPr txBox="1"/>
            <p:nvPr/>
          </p:nvSpPr>
          <p:spPr>
            <a:xfrm>
              <a:off x="4184752" y="4135423"/>
              <a:ext cx="1477795" cy="584776"/>
            </a:xfrm>
            <a:prstGeom prst="rect">
              <a:avLst/>
            </a:prstGeom>
            <a:noFill/>
          </p:spPr>
          <p:txBody>
            <a:bodyPr wrap="square" rtlCol="0">
              <a:spAutoFit/>
            </a:bodyPr>
            <a:lstStyle/>
            <a:p>
              <a:pPr algn="ctr"/>
              <a:r>
                <a:rPr lang="en-US" sz="1600" b="1" dirty="0" err="1" smtClean="0">
                  <a:solidFill>
                    <a:schemeClr val="tx1">
                      <a:lumMod val="95000"/>
                    </a:schemeClr>
                  </a:solidFill>
                  <a:cs typeface="Arial" pitchFamily="34" charset="0"/>
                </a:rPr>
                <a:t>OpenFlow</a:t>
              </a:r>
              <a:r>
                <a:rPr lang="en-US" sz="1600" b="1" dirty="0" smtClean="0">
                  <a:solidFill>
                    <a:schemeClr val="tx1">
                      <a:lumMod val="95000"/>
                    </a:schemeClr>
                  </a:solidFill>
                  <a:cs typeface="Arial" pitchFamily="34" charset="0"/>
                </a:rPr>
                <a:t> Controller+</a:t>
              </a:r>
            </a:p>
          </p:txBody>
        </p:sp>
      </p:grpSp>
      <p:grpSp>
        <p:nvGrpSpPr>
          <p:cNvPr id="85" name="Group 84"/>
          <p:cNvGrpSpPr/>
          <p:nvPr/>
        </p:nvGrpSpPr>
        <p:grpSpPr>
          <a:xfrm>
            <a:off x="5887119" y="4257709"/>
            <a:ext cx="2016657" cy="962010"/>
            <a:chOff x="6301027" y="4097790"/>
            <a:chExt cx="2016657" cy="962010"/>
          </a:xfrm>
        </p:grpSpPr>
        <p:sp>
          <p:nvSpPr>
            <p:cNvPr id="253" name="Rounded Rectangle 252"/>
            <p:cNvSpPr/>
            <p:nvPr/>
          </p:nvSpPr>
          <p:spPr bwMode="auto">
            <a:xfrm>
              <a:off x="6301027" y="4097790"/>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61" name="TextBox 260"/>
            <p:cNvSpPr txBox="1"/>
            <p:nvPr/>
          </p:nvSpPr>
          <p:spPr>
            <a:xfrm>
              <a:off x="6545187" y="4138821"/>
              <a:ext cx="1533843" cy="584776"/>
            </a:xfrm>
            <a:prstGeom prst="rect">
              <a:avLst/>
            </a:prstGeom>
            <a:noFill/>
          </p:spPr>
          <p:txBody>
            <a:bodyPr wrap="square" rtlCol="0">
              <a:spAutoFit/>
            </a:bodyPr>
            <a:lstStyle/>
            <a:p>
              <a:pPr algn="ctr"/>
              <a:r>
                <a:rPr lang="en-US" sz="1600" b="1" dirty="0" err="1" smtClean="0">
                  <a:solidFill>
                    <a:schemeClr val="tx1">
                      <a:lumMod val="95000"/>
                    </a:schemeClr>
                  </a:solidFill>
                  <a:cs typeface="Arial" pitchFamily="34" charset="0"/>
                </a:rPr>
                <a:t>OpenFlow</a:t>
              </a:r>
              <a:r>
                <a:rPr lang="en-US" sz="1600" b="1" dirty="0" smtClean="0">
                  <a:solidFill>
                    <a:schemeClr val="tx1">
                      <a:lumMod val="95000"/>
                    </a:schemeClr>
                  </a:solidFill>
                  <a:cs typeface="Arial" pitchFamily="34" charset="0"/>
                </a:rPr>
                <a:t> Controller+</a:t>
              </a:r>
            </a:p>
          </p:txBody>
        </p:sp>
      </p:grpSp>
      <p:sp>
        <p:nvSpPr>
          <p:cNvPr id="19" name="Title 18"/>
          <p:cNvSpPr>
            <a:spLocks noGrp="1"/>
          </p:cNvSpPr>
          <p:nvPr>
            <p:ph type="ctrTitle"/>
          </p:nvPr>
        </p:nvSpPr>
        <p:spPr/>
        <p:txBody>
          <a:bodyPr/>
          <a:lstStyle/>
          <a:p>
            <a:r>
              <a:rPr lang="en-US" sz="3600" dirty="0" smtClean="0"/>
              <a:t>ONOS High Level Architecture</a:t>
            </a:r>
            <a:endParaRPr lang="en-US" sz="3600" dirty="0"/>
          </a:p>
        </p:txBody>
      </p:sp>
      <p:pic>
        <p:nvPicPr>
          <p:cNvPr id="72" name="Picture 71" descr="project_floodligh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898" y="6169362"/>
            <a:ext cx="257142" cy="257142"/>
          </a:xfrm>
          <a:prstGeom prst="rect">
            <a:avLst/>
          </a:prstGeom>
        </p:spPr>
      </p:pic>
      <p:sp>
        <p:nvSpPr>
          <p:cNvPr id="87" name="TextBox 86"/>
          <p:cNvSpPr txBox="1"/>
          <p:nvPr/>
        </p:nvSpPr>
        <p:spPr>
          <a:xfrm>
            <a:off x="164565" y="5897103"/>
            <a:ext cx="1499029" cy="523220"/>
          </a:xfrm>
          <a:prstGeom prst="rect">
            <a:avLst/>
          </a:prstGeom>
          <a:noFill/>
        </p:spPr>
        <p:txBody>
          <a:bodyPr wrap="square" rtlCol="0">
            <a:spAutoFit/>
          </a:bodyPr>
          <a:lstStyle/>
          <a:p>
            <a:pPr algn="ctr"/>
            <a:r>
              <a:rPr lang="en-US" sz="1400" b="1" dirty="0">
                <a:solidFill>
                  <a:schemeClr val="tx1">
                    <a:lumMod val="95000"/>
                  </a:schemeClr>
                </a:solidFill>
                <a:cs typeface="Arial" pitchFamily="34" charset="0"/>
              </a:rPr>
              <a:t>+</a:t>
            </a:r>
            <a:r>
              <a:rPr lang="en-US" sz="1400" b="1" dirty="0" smtClean="0">
                <a:solidFill>
                  <a:schemeClr val="tx1">
                    <a:lumMod val="95000"/>
                  </a:schemeClr>
                </a:solidFill>
                <a:cs typeface="Arial" pitchFamily="34" charset="0"/>
              </a:rPr>
              <a:t>Floodlight Drivers</a:t>
            </a:r>
          </a:p>
        </p:txBody>
      </p:sp>
    </p:spTree>
    <p:custDataLst>
      <p:tags r:id="rId1"/>
    </p:custDataLst>
    <p:extLst>
      <p:ext uri="{BB962C8B-B14F-4D97-AF65-F5344CB8AC3E}">
        <p14:creationId xmlns:p14="http://schemas.microsoft.com/office/powerpoint/2010/main" val="4094040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dissolve">
                                      <p:cBhvr>
                                        <p:cTn id="12" dur="500"/>
                                        <p:tgtEl>
                                          <p:spTgt spid="242"/>
                                        </p:tgtEl>
                                      </p:cBhvr>
                                    </p:animEffect>
                                  </p:childTnLst>
                                </p:cTn>
                              </p:par>
                              <p:par>
                                <p:cTn id="13" presetID="9"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dissolve">
                                      <p:cBhvr>
                                        <p:cTn id="15" dur="500"/>
                                        <p:tgtEl>
                                          <p:spTgt spid="8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43"/>
                                        </p:tgtEl>
                                        <p:attrNameLst>
                                          <p:attrName>style.visibility</p:attrName>
                                        </p:attrNameLst>
                                      </p:cBhvr>
                                      <p:to>
                                        <p:strVal val="visible"/>
                                      </p:to>
                                    </p:set>
                                    <p:animEffect transition="in" filter="dissolve">
                                      <p:cBhvr>
                                        <p:cTn id="19" dur="500"/>
                                        <p:tgtEl>
                                          <p:spTgt spid="243"/>
                                        </p:tgtEl>
                                      </p:cBhvr>
                                    </p:animEffect>
                                  </p:childTnLst>
                                </p:cTn>
                              </p:par>
                              <p:par>
                                <p:cTn id="20" presetID="9" presetClass="entr" presetSubtype="0"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dissolve">
                                      <p:cBhvr>
                                        <p:cTn id="22" dur="500"/>
                                        <p:tgtEl>
                                          <p:spTgt spid="84"/>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244"/>
                                        </p:tgtEl>
                                        <p:attrNameLst>
                                          <p:attrName>style.visibility</p:attrName>
                                        </p:attrNameLst>
                                      </p:cBhvr>
                                      <p:to>
                                        <p:strVal val="visible"/>
                                      </p:to>
                                    </p:set>
                                    <p:animEffect transition="in" filter="dissolve">
                                      <p:cBhvr>
                                        <p:cTn id="26" dur="500"/>
                                        <p:tgtEl>
                                          <p:spTgt spid="244"/>
                                        </p:tgtEl>
                                      </p:cBhvr>
                                    </p:animEffect>
                                  </p:childTnLst>
                                </p:cTn>
                              </p:par>
                              <p:par>
                                <p:cTn id="27" presetID="9"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dissolve">
                                      <p:cBhvr>
                                        <p:cTn id="29" dur="500"/>
                                        <p:tgtEl>
                                          <p:spTgt spid="85"/>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wheel(1)">
                                      <p:cBhvr>
                                        <p:cTn id="38" dur="1000"/>
                                        <p:tgtEl>
                                          <p:spTgt spid="89"/>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dissolve">
                                      <p:cBhvr>
                                        <p:cTn id="42" dur="5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heel(1)">
                                      <p:cBhvr>
                                        <p:cTn id="47" dur="1000"/>
                                        <p:tgtEl>
                                          <p:spTgt spid="88"/>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25"/>
                                        </p:tgtEl>
                                        <p:attrNameLst>
                                          <p:attrName>style.visibility</p:attrName>
                                        </p:attrNameLst>
                                      </p:cBhvr>
                                      <p:to>
                                        <p:strVal val="visible"/>
                                      </p:to>
                                    </p:set>
                                    <p:animEffect transition="in" filter="dissolve">
                                      <p:cBhvr>
                                        <p:cTn id="51" dur="500"/>
                                        <p:tgtEl>
                                          <p:spTgt spid="225"/>
                                        </p:tgtEl>
                                      </p:cBhvr>
                                    </p:animEffect>
                                  </p:childTnLst>
                                </p:cTn>
                              </p:par>
                              <p:par>
                                <p:cTn id="52" presetID="9" presetClass="entr" presetSubtype="0" fill="hold"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dissolve">
                                      <p:cBhvr>
                                        <p:cTn id="54" dur="500"/>
                                        <p:tgtEl>
                                          <p:spTgt spid="79"/>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dissolve">
                                      <p:cBhvr>
                                        <p:cTn id="58" dur="500"/>
                                        <p:tgtEl>
                                          <p:spTgt spid="7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dissolve">
                                      <p:cBhvr>
                                        <p:cTn id="6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p:bldP spid="244" grpId="0"/>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chor="ctr">
            <a:normAutofit fontScale="90000"/>
          </a:bodyPr>
          <a:lstStyle/>
          <a:p>
            <a:pPr algn="ctr"/>
            <a:r>
              <a:rPr lang="en-US" dirty="0" smtClean="0"/>
              <a:t>Scale-out &amp; HA</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7" name="Straight Connector 156"/>
          <p:cNvCxnSpPr/>
          <p:nvPr/>
        </p:nvCxnSpPr>
        <p:spPr>
          <a:xfrm flipV="1">
            <a:off x="3050949" y="2366488"/>
            <a:ext cx="737231" cy="56884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03972" y="220717"/>
            <a:ext cx="8845080" cy="533400"/>
          </a:xfrm>
        </p:spPr>
        <p:txBody>
          <a:bodyPr/>
          <a:lstStyle/>
          <a:p>
            <a:r>
              <a:rPr lang="en-US" dirty="0" smtClean="0"/>
              <a:t>ONOS Scale-</a:t>
            </a:r>
            <a:r>
              <a:rPr lang="en-US" dirty="0"/>
              <a:t>O</a:t>
            </a:r>
            <a:r>
              <a:rPr lang="en-US" dirty="0" smtClean="0"/>
              <a:t>ut</a:t>
            </a:r>
            <a:endParaRPr lang="en-US" dirty="0"/>
          </a:p>
        </p:txBody>
      </p:sp>
      <p:pic>
        <p:nvPicPr>
          <p:cNvPr id="56" name="Picture 55"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20" y="4217400"/>
            <a:ext cx="713815" cy="357714"/>
          </a:xfrm>
          <a:prstGeom prst="rect">
            <a:avLst/>
          </a:prstGeom>
        </p:spPr>
      </p:pic>
      <p:cxnSp>
        <p:nvCxnSpPr>
          <p:cNvPr id="57" name="Straight Connector 56"/>
          <p:cNvCxnSpPr>
            <a:stCxn id="58" idx="1"/>
            <a:endCxn id="56" idx="3"/>
          </p:cNvCxnSpPr>
          <p:nvPr/>
        </p:nvCxnSpPr>
        <p:spPr>
          <a:xfrm flipH="1" flipV="1">
            <a:off x="3271235" y="4396257"/>
            <a:ext cx="777274" cy="20618"/>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58" name="Picture 5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509" y="4238018"/>
            <a:ext cx="713815" cy="357714"/>
          </a:xfrm>
          <a:prstGeom prst="rect">
            <a:avLst/>
          </a:prstGeom>
        </p:spPr>
      </p:pic>
      <p:pic>
        <p:nvPicPr>
          <p:cNvPr id="60" name="Picture 5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374" y="4793404"/>
            <a:ext cx="713815" cy="357714"/>
          </a:xfrm>
          <a:prstGeom prst="rect">
            <a:avLst/>
          </a:prstGeom>
        </p:spPr>
      </p:pic>
      <p:pic>
        <p:nvPicPr>
          <p:cNvPr id="61" name="Picture 6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921" y="4793404"/>
            <a:ext cx="713815" cy="357714"/>
          </a:xfrm>
          <a:prstGeom prst="rect">
            <a:avLst/>
          </a:prstGeom>
        </p:spPr>
      </p:pic>
      <p:cxnSp>
        <p:nvCxnSpPr>
          <p:cNvPr id="65" name="Straight Connector 64"/>
          <p:cNvCxnSpPr>
            <a:stCxn id="60" idx="3"/>
            <a:endCxn id="61" idx="1"/>
          </p:cNvCxnSpPr>
          <p:nvPr/>
        </p:nvCxnSpPr>
        <p:spPr>
          <a:xfrm>
            <a:off x="3791189" y="4972261"/>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p:cNvCxnSpPr>
          <p:nvPr/>
        </p:nvCxnSpPr>
        <p:spPr>
          <a:xfrm>
            <a:off x="2914328" y="4575114"/>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2"/>
            <a:endCxn id="61" idx="0"/>
          </p:cNvCxnSpPr>
          <p:nvPr/>
        </p:nvCxnSpPr>
        <p:spPr>
          <a:xfrm>
            <a:off x="4405417" y="4595732"/>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844758" y="2793584"/>
            <a:ext cx="6411074" cy="872764"/>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70" name="TextBox 69"/>
          <p:cNvSpPr txBox="1"/>
          <p:nvPr/>
        </p:nvSpPr>
        <p:spPr>
          <a:xfrm>
            <a:off x="844758" y="2863160"/>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sp>
        <p:nvSpPr>
          <p:cNvPr id="71" name="Rounded Rectangle 70"/>
          <p:cNvSpPr/>
          <p:nvPr/>
        </p:nvSpPr>
        <p:spPr>
          <a:xfrm>
            <a:off x="4121004" y="2956215"/>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72" name="Rounded Rectangle 71"/>
          <p:cNvSpPr/>
          <p:nvPr/>
        </p:nvSpPr>
        <p:spPr>
          <a:xfrm>
            <a:off x="5706751" y="2956215"/>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grpSp>
        <p:nvGrpSpPr>
          <p:cNvPr id="5" name="Group 4"/>
          <p:cNvGrpSpPr/>
          <p:nvPr/>
        </p:nvGrpSpPr>
        <p:grpSpPr>
          <a:xfrm>
            <a:off x="4669602" y="1518731"/>
            <a:ext cx="925525" cy="780856"/>
            <a:chOff x="4669602" y="1518731"/>
            <a:chExt cx="925525" cy="780856"/>
          </a:xfrm>
        </p:grpSpPr>
        <p:pic>
          <p:nvPicPr>
            <p:cNvPr id="84" name="Picture 83"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12976" y="1993681"/>
              <a:ext cx="385427" cy="305906"/>
            </a:xfrm>
            <a:prstGeom prst="rect">
              <a:avLst/>
            </a:prstGeom>
          </p:spPr>
        </p:pic>
        <p:pic>
          <p:nvPicPr>
            <p:cNvPr id="80" name="Picture 7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209700" y="1518731"/>
              <a:ext cx="385427" cy="305906"/>
            </a:xfrm>
            <a:prstGeom prst="rect">
              <a:avLst/>
            </a:prstGeom>
          </p:spPr>
        </p:pic>
        <p:cxnSp>
          <p:nvCxnSpPr>
            <p:cNvPr id="81" name="Straight Connector 80"/>
            <p:cNvCxnSpPr>
              <a:stCxn id="82" idx="1"/>
              <a:endCxn id="80" idx="3"/>
            </p:cNvCxnSpPr>
            <p:nvPr/>
          </p:nvCxnSpPr>
          <p:spPr>
            <a:xfrm>
              <a:off x="4774035" y="1671684"/>
              <a:ext cx="435665"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4" idx="3"/>
              <a:endCxn id="85" idx="1"/>
            </p:cNvCxnSpPr>
            <p:nvPr/>
          </p:nvCxnSpPr>
          <p:spPr>
            <a:xfrm flipH="1">
              <a:off x="4669602" y="2146634"/>
              <a:ext cx="243374"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2"/>
            </p:cNvCxnSpPr>
            <p:nvPr/>
          </p:nvCxnSpPr>
          <p:spPr>
            <a:xfrm flipH="1">
              <a:off x="5253894" y="1824637"/>
              <a:ext cx="148519" cy="321996"/>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383024" y="1518731"/>
            <a:ext cx="1391011" cy="780856"/>
            <a:chOff x="3478161" y="1998698"/>
            <a:chExt cx="1391011" cy="780856"/>
          </a:xfrm>
        </p:grpSpPr>
        <p:pic>
          <p:nvPicPr>
            <p:cNvPr id="82" name="Picture 81"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83745" y="1998698"/>
              <a:ext cx="385427" cy="305906"/>
            </a:xfrm>
            <a:prstGeom prst="rect">
              <a:avLst/>
            </a:prstGeom>
          </p:spPr>
        </p:pic>
        <p:pic>
          <p:nvPicPr>
            <p:cNvPr id="83" name="Picture 82"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78519" y="1998698"/>
              <a:ext cx="385427" cy="305906"/>
            </a:xfrm>
            <a:prstGeom prst="rect">
              <a:avLst/>
            </a:prstGeom>
          </p:spPr>
        </p:pic>
        <p:pic>
          <p:nvPicPr>
            <p:cNvPr id="85" name="Picture 8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379312" y="2473648"/>
              <a:ext cx="385427" cy="305906"/>
            </a:xfrm>
            <a:prstGeom prst="rect">
              <a:avLst/>
            </a:prstGeom>
          </p:spPr>
        </p:pic>
        <p:pic>
          <p:nvPicPr>
            <p:cNvPr id="86" name="Picture 85"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78161" y="2473648"/>
              <a:ext cx="385427" cy="305906"/>
            </a:xfrm>
            <a:prstGeom prst="rect">
              <a:avLst/>
            </a:prstGeom>
          </p:spPr>
        </p:pic>
        <p:cxnSp>
          <p:nvCxnSpPr>
            <p:cNvPr id="87" name="Straight Connector 86"/>
            <p:cNvCxnSpPr>
              <a:stCxn id="83" idx="1"/>
              <a:endCxn id="82" idx="3"/>
            </p:cNvCxnSpPr>
            <p:nvPr/>
          </p:nvCxnSpPr>
          <p:spPr>
            <a:xfrm>
              <a:off x="4263946" y="2151651"/>
              <a:ext cx="219800"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1"/>
              <a:endCxn id="85" idx="3"/>
            </p:cNvCxnSpPr>
            <p:nvPr/>
          </p:nvCxnSpPr>
          <p:spPr>
            <a:xfrm>
              <a:off x="3863588" y="2626601"/>
              <a:ext cx="515724"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2" idx="2"/>
              <a:endCxn id="85" idx="0"/>
            </p:cNvCxnSpPr>
            <p:nvPr/>
          </p:nvCxnSpPr>
          <p:spPr>
            <a:xfrm flipH="1">
              <a:off x="4572025" y="2304604"/>
              <a:ext cx="104433" cy="169043"/>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3"/>
              <a:endCxn id="86" idx="0"/>
            </p:cNvCxnSpPr>
            <p:nvPr/>
          </p:nvCxnSpPr>
          <p:spPr>
            <a:xfrm flipH="1">
              <a:off x="3670874" y="2151651"/>
              <a:ext cx="207645" cy="321996"/>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07" name="Rounded Rectangle 106"/>
          <p:cNvSpPr/>
          <p:nvPr/>
        </p:nvSpPr>
        <p:spPr bwMode="auto">
          <a:xfrm>
            <a:off x="2576496" y="4094464"/>
            <a:ext cx="1221717" cy="1268846"/>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108" name="Rounded Rectangle 107"/>
          <p:cNvSpPr/>
          <p:nvPr/>
        </p:nvSpPr>
        <p:spPr bwMode="auto">
          <a:xfrm>
            <a:off x="3920882" y="4094464"/>
            <a:ext cx="1126895" cy="1268846"/>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grpSp>
        <p:nvGrpSpPr>
          <p:cNvPr id="4" name="Group 3"/>
          <p:cNvGrpSpPr/>
          <p:nvPr/>
        </p:nvGrpSpPr>
        <p:grpSpPr>
          <a:xfrm>
            <a:off x="4762324" y="4094463"/>
            <a:ext cx="1862356" cy="1247691"/>
            <a:chOff x="4735899" y="4359870"/>
            <a:chExt cx="1862356" cy="1247691"/>
          </a:xfrm>
        </p:grpSpPr>
        <p:pic>
          <p:nvPicPr>
            <p:cNvPr id="59" name="Picture 5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971" y="4539811"/>
              <a:ext cx="713815" cy="357714"/>
            </a:xfrm>
            <a:prstGeom prst="rect">
              <a:avLst/>
            </a:prstGeom>
          </p:spPr>
        </p:pic>
        <p:pic>
          <p:nvPicPr>
            <p:cNvPr id="62" name="Picture 61"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439" y="5095197"/>
              <a:ext cx="713815" cy="357714"/>
            </a:xfrm>
            <a:prstGeom prst="rect">
              <a:avLst/>
            </a:prstGeom>
          </p:spPr>
        </p:pic>
        <p:cxnSp>
          <p:nvCxnSpPr>
            <p:cNvPr id="63" name="Straight Connector 62"/>
            <p:cNvCxnSpPr>
              <a:stCxn id="59" idx="1"/>
              <a:endCxn id="58" idx="3"/>
            </p:cNvCxnSpPr>
            <p:nvPr/>
          </p:nvCxnSpPr>
          <p:spPr>
            <a:xfrm flipH="1">
              <a:off x="4735899" y="4718668"/>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1"/>
              <a:endCxn id="61" idx="3"/>
            </p:cNvCxnSpPr>
            <p:nvPr/>
          </p:nvCxnSpPr>
          <p:spPr>
            <a:xfrm flipH="1">
              <a:off x="4929311" y="5274054"/>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3"/>
              <a:endCxn id="62" idx="0"/>
            </p:cNvCxnSpPr>
            <p:nvPr/>
          </p:nvCxnSpPr>
          <p:spPr>
            <a:xfrm>
              <a:off x="5856786" y="4718668"/>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5161933" y="4359870"/>
              <a:ext cx="1436322" cy="1247691"/>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grpSp>
      <p:cxnSp>
        <p:nvCxnSpPr>
          <p:cNvPr id="132" name="Straight Connector 131"/>
          <p:cNvCxnSpPr>
            <a:stCxn id="59" idx="0"/>
          </p:cNvCxnSpPr>
          <p:nvPr/>
        </p:nvCxnSpPr>
        <p:spPr>
          <a:xfrm flipV="1">
            <a:off x="5526304" y="3702734"/>
            <a:ext cx="715043" cy="57167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62" idx="0"/>
          </p:cNvCxnSpPr>
          <p:nvPr/>
        </p:nvCxnSpPr>
        <p:spPr>
          <a:xfrm flipV="1">
            <a:off x="6267772" y="3702735"/>
            <a:ext cx="539388" cy="112705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58" idx="0"/>
          </p:cNvCxnSpPr>
          <p:nvPr/>
        </p:nvCxnSpPr>
        <p:spPr>
          <a:xfrm flipV="1">
            <a:off x="4405417" y="3571046"/>
            <a:ext cx="165034" cy="66697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61" idx="3"/>
          </p:cNvCxnSpPr>
          <p:nvPr/>
        </p:nvCxnSpPr>
        <p:spPr>
          <a:xfrm flipH="1" flipV="1">
            <a:off x="4817560" y="3543413"/>
            <a:ext cx="138176" cy="142884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56" idx="0"/>
          </p:cNvCxnSpPr>
          <p:nvPr/>
        </p:nvCxnSpPr>
        <p:spPr>
          <a:xfrm flipV="1">
            <a:off x="2914328" y="3571046"/>
            <a:ext cx="330482" cy="64635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60" idx="0"/>
          </p:cNvCxnSpPr>
          <p:nvPr/>
        </p:nvCxnSpPr>
        <p:spPr>
          <a:xfrm flipH="1" flipV="1">
            <a:off x="3335440" y="3666348"/>
            <a:ext cx="98842" cy="11270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2524043" y="2935333"/>
            <a:ext cx="4648255" cy="1139348"/>
            <a:chOff x="1761252" y="4273216"/>
            <a:chExt cx="4648255" cy="1318398"/>
          </a:xfrm>
        </p:grpSpPr>
        <p:sp>
          <p:nvSpPr>
            <p:cNvPr id="13" name="Rounded Rectangle 12"/>
            <p:cNvSpPr/>
            <p:nvPr/>
          </p:nvSpPr>
          <p:spPr>
            <a:xfrm>
              <a:off x="1761252" y="4273216"/>
              <a:ext cx="1433347" cy="71145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cxnSp>
          <p:nvCxnSpPr>
            <p:cNvPr id="21" name="Straight Connector 20"/>
            <p:cNvCxnSpPr/>
            <p:nvPr/>
          </p:nvCxnSpPr>
          <p:spPr>
            <a:xfrm rot="5400000">
              <a:off x="6407919" y="5590026"/>
              <a:ext cx="1588"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898959" y="1507153"/>
            <a:ext cx="2178415" cy="615553"/>
          </a:xfrm>
          <a:prstGeom prst="rect">
            <a:avLst/>
          </a:prstGeom>
          <a:noFill/>
        </p:spPr>
        <p:txBody>
          <a:bodyPr wrap="square" rtlCol="0">
            <a:spAutoFit/>
          </a:bodyPr>
          <a:lstStyle/>
          <a:p>
            <a:r>
              <a:rPr lang="en-US" sz="2000" dirty="0" smtClean="0">
                <a:latin typeface="+mn-lt"/>
                <a:cs typeface="Arial" pitchFamily="34" charset="0"/>
              </a:rPr>
              <a:t>Network  Graph</a:t>
            </a:r>
          </a:p>
          <a:p>
            <a:r>
              <a:rPr lang="en-US" sz="1400" i="1" dirty="0" smtClean="0">
                <a:cs typeface="Arial" pitchFamily="34" charset="0"/>
              </a:rPr>
              <a:t>Global network view</a:t>
            </a:r>
          </a:p>
        </p:txBody>
      </p:sp>
      <p:cxnSp>
        <p:nvCxnSpPr>
          <p:cNvPr id="158" name="Straight Connector 157"/>
          <p:cNvCxnSpPr>
            <a:stCxn id="71" idx="0"/>
          </p:cNvCxnSpPr>
          <p:nvPr/>
        </p:nvCxnSpPr>
        <p:spPr>
          <a:xfrm flipH="1" flipV="1">
            <a:off x="4538619" y="2366488"/>
            <a:ext cx="299059" cy="58972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72" idx="0"/>
          </p:cNvCxnSpPr>
          <p:nvPr/>
        </p:nvCxnSpPr>
        <p:spPr>
          <a:xfrm flipH="1" flipV="1">
            <a:off x="5290956" y="2358331"/>
            <a:ext cx="1132469" cy="59788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73" name="Title 4"/>
          <p:cNvSpPr txBox="1">
            <a:spLocks/>
          </p:cNvSpPr>
          <p:nvPr/>
        </p:nvSpPr>
        <p:spPr>
          <a:xfrm>
            <a:off x="283639" y="5531506"/>
            <a:ext cx="8562868" cy="116745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3600" b="1" kern="1200" cap="none" baseline="0">
                <a:solidFill>
                  <a:schemeClr val="tx1"/>
                </a:solidFill>
                <a:latin typeface="+mn-lt"/>
                <a:ea typeface="+mj-ea"/>
                <a:cs typeface="+mj-cs"/>
              </a:defRPr>
            </a:lvl1pPr>
          </a:lstStyle>
          <a:p>
            <a:pPr>
              <a:lnSpc>
                <a:spcPct val="150000"/>
              </a:lnSpc>
            </a:pPr>
            <a:r>
              <a:rPr lang="en-US" sz="2000" b="0" dirty="0" smtClean="0"/>
              <a:t>An instance is responsible for maintaining </a:t>
            </a:r>
            <a:r>
              <a:rPr lang="en-US" sz="2000" b="0" dirty="0"/>
              <a:t>a</a:t>
            </a:r>
            <a:r>
              <a:rPr lang="en-US" sz="2000" b="0" dirty="0" smtClean="0"/>
              <a:t> part of network graph</a:t>
            </a:r>
          </a:p>
          <a:p>
            <a:pPr>
              <a:lnSpc>
                <a:spcPct val="150000"/>
              </a:lnSpc>
            </a:pPr>
            <a:r>
              <a:rPr lang="en-US" sz="2000" b="0" dirty="0" smtClean="0"/>
              <a:t>Control capacity can grow with network size or application need </a:t>
            </a:r>
          </a:p>
        </p:txBody>
      </p:sp>
      <p:sp>
        <p:nvSpPr>
          <p:cNvPr id="74" name="TextBox 73"/>
          <p:cNvSpPr txBox="1"/>
          <p:nvPr/>
        </p:nvSpPr>
        <p:spPr>
          <a:xfrm>
            <a:off x="844758" y="4551533"/>
            <a:ext cx="1465437" cy="400110"/>
          </a:xfrm>
          <a:prstGeom prst="rect">
            <a:avLst/>
          </a:prstGeom>
          <a:noFill/>
        </p:spPr>
        <p:txBody>
          <a:bodyPr wrap="square" rtlCol="0">
            <a:spAutoFit/>
          </a:bodyPr>
          <a:lstStyle/>
          <a:p>
            <a:r>
              <a:rPr lang="en-US" sz="2000" dirty="0" smtClean="0">
                <a:latin typeface="+mn-lt"/>
                <a:cs typeface="Arial" pitchFamily="34" charset="0"/>
              </a:rPr>
              <a:t>Data plane</a:t>
            </a:r>
          </a:p>
        </p:txBody>
      </p:sp>
      <p:sp>
        <p:nvSpPr>
          <p:cNvPr id="75" name="Rounded Rectangle 74"/>
          <p:cNvSpPr/>
          <p:nvPr/>
        </p:nvSpPr>
        <p:spPr bwMode="auto">
          <a:xfrm>
            <a:off x="844759" y="1093942"/>
            <a:ext cx="6411074" cy="1553301"/>
          </a:xfrm>
          <a:prstGeom prst="roundRect">
            <a:avLst/>
          </a:prstGeom>
          <a:noFill/>
          <a:ln w="25400">
            <a:solidFill>
              <a:srgbClr val="009999"/>
            </a:solidFill>
            <a:round/>
            <a:headEnd/>
            <a:tailEnd/>
          </a:ln>
        </p:spPr>
        <p:txBody>
          <a:bodyPr wrap="none" lIns="0" tIns="0" rIns="0" bIns="0" rtlCol="0" anchor="ctr"/>
          <a:lstStyle/>
          <a:p>
            <a:pPr algn="ctr"/>
            <a:endParaRPr lang="en-US"/>
          </a:p>
        </p:txBody>
      </p:sp>
    </p:spTree>
    <p:custDataLst>
      <p:tags r:id="rId1"/>
    </p:custDataLst>
    <p:extLst>
      <p:ext uri="{BB962C8B-B14F-4D97-AF65-F5344CB8AC3E}">
        <p14:creationId xmlns:p14="http://schemas.microsoft.com/office/powerpoint/2010/main" val="111412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par>
                                <p:cTn id="20" presetID="10" presetClass="entr" presetSubtype="0" fill="hold"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86922" y="1509071"/>
            <a:ext cx="4956687" cy="909008"/>
            <a:chOff x="2486922" y="1509071"/>
            <a:chExt cx="4956687" cy="909008"/>
          </a:xfrm>
        </p:grpSpPr>
        <p:sp>
          <p:nvSpPr>
            <p:cNvPr id="137" name="Can 136"/>
            <p:cNvSpPr/>
            <p:nvPr/>
          </p:nvSpPr>
          <p:spPr>
            <a:xfrm>
              <a:off x="5869950"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sp>
          <p:nvSpPr>
            <p:cNvPr id="136" name="Can 135"/>
            <p:cNvSpPr/>
            <p:nvPr/>
          </p:nvSpPr>
          <p:spPr>
            <a:xfrm>
              <a:off x="4233314" y="1509071"/>
              <a:ext cx="1446455"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sp>
          <p:nvSpPr>
            <p:cNvPr id="134" name="Can 133"/>
            <p:cNvSpPr/>
            <p:nvPr/>
          </p:nvSpPr>
          <p:spPr>
            <a:xfrm>
              <a:off x="2486922" y="1509071"/>
              <a:ext cx="149832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grpSp>
      <p:sp>
        <p:nvSpPr>
          <p:cNvPr id="2" name="Title 1"/>
          <p:cNvSpPr>
            <a:spLocks noGrp="1"/>
          </p:cNvSpPr>
          <p:nvPr>
            <p:ph type="ctrTitle"/>
          </p:nvPr>
        </p:nvSpPr>
        <p:spPr/>
        <p:txBody>
          <a:bodyPr/>
          <a:lstStyle/>
          <a:p>
            <a:r>
              <a:rPr lang="en-US" dirty="0" smtClean="0"/>
              <a:t>ONOS Control Plane Failover</a:t>
            </a:r>
            <a:endParaRPr lang="en-US" dirty="0"/>
          </a:p>
        </p:txBody>
      </p:sp>
      <p:sp>
        <p:nvSpPr>
          <p:cNvPr id="3" name="Rounded Rectangle 2"/>
          <p:cNvSpPr/>
          <p:nvPr/>
        </p:nvSpPr>
        <p:spPr bwMode="auto">
          <a:xfrm>
            <a:off x="1116608" y="2753736"/>
            <a:ext cx="6411074" cy="808038"/>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4" name="TextBox 3"/>
          <p:cNvSpPr txBox="1"/>
          <p:nvPr/>
        </p:nvSpPr>
        <p:spPr>
          <a:xfrm>
            <a:off x="1245880" y="2853888"/>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sp>
        <p:nvSpPr>
          <p:cNvPr id="5" name="Rounded Rectangle 4"/>
          <p:cNvSpPr/>
          <p:nvPr/>
        </p:nvSpPr>
        <p:spPr>
          <a:xfrm>
            <a:off x="4392854" y="2874770"/>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6" name="Rounded Rectangle 5"/>
          <p:cNvSpPr/>
          <p:nvPr/>
        </p:nvSpPr>
        <p:spPr>
          <a:xfrm>
            <a:off x="5978601" y="2874770"/>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sp>
        <p:nvSpPr>
          <p:cNvPr id="7" name="Rounded Rectangle 6"/>
          <p:cNvSpPr/>
          <p:nvPr/>
        </p:nvSpPr>
        <p:spPr>
          <a:xfrm>
            <a:off x="2795893" y="2853888"/>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sp>
        <p:nvSpPr>
          <p:cNvPr id="45" name="Rounded Rectangle 44"/>
          <p:cNvSpPr/>
          <p:nvPr/>
        </p:nvSpPr>
        <p:spPr bwMode="auto">
          <a:xfrm>
            <a:off x="1116608" y="1093942"/>
            <a:ext cx="6481783" cy="1553301"/>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51" name="TextBox 50"/>
          <p:cNvSpPr txBox="1"/>
          <p:nvPr/>
        </p:nvSpPr>
        <p:spPr>
          <a:xfrm>
            <a:off x="1116608" y="1625233"/>
            <a:ext cx="1370314" cy="707886"/>
          </a:xfrm>
          <a:prstGeom prst="rect">
            <a:avLst/>
          </a:prstGeom>
          <a:noFill/>
        </p:spPr>
        <p:txBody>
          <a:bodyPr wrap="square" rtlCol="0">
            <a:spAutoFit/>
          </a:bodyPr>
          <a:lstStyle/>
          <a:p>
            <a:r>
              <a:rPr lang="en-US" sz="2000" dirty="0" smtClean="0">
                <a:latin typeface="+mn-lt"/>
                <a:cs typeface="Arial" pitchFamily="34" charset="0"/>
              </a:rPr>
              <a:t>Distributed Registry</a:t>
            </a:r>
          </a:p>
        </p:txBody>
      </p:sp>
      <p:grpSp>
        <p:nvGrpSpPr>
          <p:cNvPr id="85" name="Group 84"/>
          <p:cNvGrpSpPr/>
          <p:nvPr/>
        </p:nvGrpSpPr>
        <p:grpSpPr>
          <a:xfrm>
            <a:off x="1797957" y="4799031"/>
            <a:ext cx="5438194" cy="1311503"/>
            <a:chOff x="1975114" y="5507223"/>
            <a:chExt cx="5438194" cy="1311503"/>
          </a:xfrm>
        </p:grpSpPr>
        <p:pic>
          <p:nvPicPr>
            <p:cNvPr id="86" name="Picture 85"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87" name="Straight Connector 86"/>
            <p:cNvCxnSpPr>
              <a:stCxn id="88" idx="1"/>
              <a:endCxn id="86"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88" name="Picture 8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9" name="Picture 8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0" name="Picture 8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91" name="Picture 9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92" name="Picture 9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93" name="Straight Connector 92"/>
            <p:cNvCxnSpPr>
              <a:stCxn id="89" idx="1"/>
              <a:endCxn id="88"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2" idx="1"/>
              <a:endCxn id="91"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0" idx="3"/>
              <a:endCxn id="91"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8" idx="2"/>
              <a:endCxn id="91"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9" idx="3"/>
              <a:endCxn id="92"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10" idx="3"/>
              <a:endCxn id="86"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975114" y="5557079"/>
              <a:ext cx="437336" cy="258002"/>
              <a:chOff x="1952770" y="1729473"/>
              <a:chExt cx="437336" cy="258002"/>
            </a:xfrm>
          </p:grpSpPr>
          <p:sp>
            <p:nvSpPr>
              <p:cNvPr id="109" name="Oval 108"/>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TextBox 109"/>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01" name="Straight Connector 100"/>
            <p:cNvCxnSpPr>
              <a:stCxn id="108" idx="1"/>
              <a:endCxn id="92"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02" name="Group 101"/>
            <p:cNvGrpSpPr/>
            <p:nvPr/>
          </p:nvGrpSpPr>
          <p:grpSpPr>
            <a:xfrm>
              <a:off x="6975972" y="6112465"/>
              <a:ext cx="437336" cy="258002"/>
              <a:chOff x="1952770" y="1729473"/>
              <a:chExt cx="437336" cy="258002"/>
            </a:xfrm>
          </p:grpSpPr>
          <p:sp>
            <p:nvSpPr>
              <p:cNvPr id="107" name="Oval 106"/>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TextBox 107"/>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03" name="Group 102"/>
            <p:cNvGrpSpPr/>
            <p:nvPr/>
          </p:nvGrpSpPr>
          <p:grpSpPr>
            <a:xfrm>
              <a:off x="4517054" y="6560724"/>
              <a:ext cx="437336" cy="258002"/>
              <a:chOff x="1952770" y="1729473"/>
              <a:chExt cx="437336" cy="258002"/>
            </a:xfrm>
          </p:grpSpPr>
          <p:sp>
            <p:nvSpPr>
              <p:cNvPr id="105" name="Oval 10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TextBox 10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04" name="Straight Connector 103"/>
            <p:cNvCxnSpPr>
              <a:stCxn id="106" idx="0"/>
              <a:endCxn id="91"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648489" y="4876705"/>
            <a:ext cx="3659988" cy="883032"/>
            <a:chOff x="2825646" y="5584897"/>
            <a:chExt cx="3659988" cy="883032"/>
          </a:xfrm>
        </p:grpSpPr>
        <p:sp>
          <p:nvSpPr>
            <p:cNvPr id="112" name="TextBox 111"/>
            <p:cNvSpPr txBox="1"/>
            <p:nvPr/>
          </p:nvSpPr>
          <p:spPr>
            <a:xfrm>
              <a:off x="2825646" y="5599351"/>
              <a:ext cx="312906" cy="307777"/>
            </a:xfrm>
            <a:prstGeom prst="rect">
              <a:avLst/>
            </a:prstGeom>
            <a:noFill/>
          </p:spPr>
          <p:txBody>
            <a:bodyPr wrap="none" rtlCol="0">
              <a:spAutoFit/>
            </a:bodyPr>
            <a:lstStyle/>
            <a:p>
              <a:r>
                <a:rPr lang="en-US" sz="1400" b="1" dirty="0" smtClean="0">
                  <a:solidFill>
                    <a:srgbClr val="F2F2F2"/>
                  </a:solidFill>
                  <a:latin typeface="+mn-lt"/>
                  <a:cs typeface="Arial" pitchFamily="34" charset="0"/>
                </a:rPr>
                <a:t>A</a:t>
              </a:r>
            </a:p>
          </p:txBody>
        </p:sp>
        <p:sp>
          <p:nvSpPr>
            <p:cNvPr id="113" name="TextBox 112"/>
            <p:cNvSpPr txBox="1"/>
            <p:nvPr/>
          </p:nvSpPr>
          <p:spPr>
            <a:xfrm>
              <a:off x="3377894" y="6147820"/>
              <a:ext cx="287258" cy="307777"/>
            </a:xfrm>
            <a:prstGeom prst="rect">
              <a:avLst/>
            </a:prstGeom>
            <a:noFill/>
          </p:spPr>
          <p:txBody>
            <a:bodyPr wrap="none" rtlCol="0">
              <a:spAutoFit/>
            </a:bodyPr>
            <a:lstStyle/>
            <a:p>
              <a:r>
                <a:rPr lang="en-US" sz="1400" b="1" dirty="0">
                  <a:solidFill>
                    <a:srgbClr val="F2F2F2"/>
                  </a:solidFill>
                  <a:cs typeface="Arial" pitchFamily="34" charset="0"/>
                </a:rPr>
                <a:t>B</a:t>
              </a:r>
              <a:endParaRPr lang="en-US" sz="1400" b="1" dirty="0" smtClean="0">
                <a:solidFill>
                  <a:srgbClr val="F2F2F2"/>
                </a:solidFill>
                <a:latin typeface="+mn-lt"/>
                <a:cs typeface="Arial" pitchFamily="34" charset="0"/>
              </a:endParaRPr>
            </a:p>
          </p:txBody>
        </p:sp>
        <p:sp>
          <p:nvSpPr>
            <p:cNvPr id="114" name="TextBox 113"/>
            <p:cNvSpPr txBox="1"/>
            <p:nvPr/>
          </p:nvSpPr>
          <p:spPr>
            <a:xfrm>
              <a:off x="4368719" y="5607980"/>
              <a:ext cx="287258" cy="307777"/>
            </a:xfrm>
            <a:prstGeom prst="rect">
              <a:avLst/>
            </a:prstGeom>
            <a:noFill/>
          </p:spPr>
          <p:txBody>
            <a:bodyPr wrap="none" rtlCol="0">
              <a:spAutoFit/>
            </a:bodyPr>
            <a:lstStyle/>
            <a:p>
              <a:r>
                <a:rPr lang="en-US" sz="1400" b="1" dirty="0" smtClean="0">
                  <a:solidFill>
                    <a:srgbClr val="F2F2F2"/>
                  </a:solidFill>
                  <a:cs typeface="Arial" pitchFamily="34" charset="0"/>
                </a:rPr>
                <a:t>C</a:t>
              </a:r>
              <a:endParaRPr lang="en-US" sz="1400" b="1" dirty="0" smtClean="0">
                <a:solidFill>
                  <a:srgbClr val="F2F2F2"/>
                </a:solidFill>
                <a:latin typeface="+mn-lt"/>
                <a:cs typeface="Arial" pitchFamily="34" charset="0"/>
              </a:endParaRPr>
            </a:p>
          </p:txBody>
        </p:sp>
        <p:sp>
          <p:nvSpPr>
            <p:cNvPr id="115" name="TextBox 114"/>
            <p:cNvSpPr txBox="1"/>
            <p:nvPr/>
          </p:nvSpPr>
          <p:spPr>
            <a:xfrm>
              <a:off x="4556396" y="6160152"/>
              <a:ext cx="297840" cy="307777"/>
            </a:xfrm>
            <a:prstGeom prst="rect">
              <a:avLst/>
            </a:prstGeom>
            <a:noFill/>
          </p:spPr>
          <p:txBody>
            <a:bodyPr wrap="none" rtlCol="0">
              <a:spAutoFit/>
            </a:bodyPr>
            <a:lstStyle/>
            <a:p>
              <a:r>
                <a:rPr lang="en-US" sz="1400" b="1" dirty="0">
                  <a:solidFill>
                    <a:srgbClr val="F2F2F2"/>
                  </a:solidFill>
                  <a:cs typeface="Arial" pitchFamily="34" charset="0"/>
                </a:rPr>
                <a:t>D</a:t>
              </a:r>
              <a:endParaRPr lang="en-US" sz="1400" b="1" dirty="0" smtClean="0">
                <a:solidFill>
                  <a:srgbClr val="F2F2F2"/>
                </a:solidFill>
                <a:latin typeface="+mn-lt"/>
                <a:cs typeface="Arial" pitchFamily="34" charset="0"/>
              </a:endParaRPr>
            </a:p>
          </p:txBody>
        </p:sp>
        <p:sp>
          <p:nvSpPr>
            <p:cNvPr id="116" name="TextBox 115"/>
            <p:cNvSpPr txBox="1"/>
            <p:nvPr/>
          </p:nvSpPr>
          <p:spPr>
            <a:xfrm>
              <a:off x="5477719" y="5584897"/>
              <a:ext cx="272242" cy="307777"/>
            </a:xfrm>
            <a:prstGeom prst="rect">
              <a:avLst/>
            </a:prstGeom>
            <a:noFill/>
          </p:spPr>
          <p:txBody>
            <a:bodyPr wrap="none" rtlCol="0">
              <a:spAutoFit/>
            </a:bodyPr>
            <a:lstStyle/>
            <a:p>
              <a:r>
                <a:rPr lang="en-US" sz="1400" b="1" dirty="0" smtClean="0">
                  <a:solidFill>
                    <a:srgbClr val="F2F2F2"/>
                  </a:solidFill>
                  <a:cs typeface="Arial" pitchFamily="34" charset="0"/>
                </a:rPr>
                <a:t>E</a:t>
              </a:r>
              <a:endParaRPr lang="en-US" sz="1400" b="1" dirty="0" smtClean="0">
                <a:solidFill>
                  <a:srgbClr val="F2F2F2"/>
                </a:solidFill>
                <a:latin typeface="+mn-lt"/>
                <a:cs typeface="Arial" pitchFamily="34" charset="0"/>
              </a:endParaRPr>
            </a:p>
          </p:txBody>
        </p:sp>
        <p:sp>
          <p:nvSpPr>
            <p:cNvPr id="117" name="TextBox 116"/>
            <p:cNvSpPr txBox="1"/>
            <p:nvPr/>
          </p:nvSpPr>
          <p:spPr>
            <a:xfrm>
              <a:off x="6218564" y="6129425"/>
              <a:ext cx="267070" cy="307777"/>
            </a:xfrm>
            <a:prstGeom prst="rect">
              <a:avLst/>
            </a:prstGeom>
            <a:noFill/>
          </p:spPr>
          <p:txBody>
            <a:bodyPr wrap="none" rtlCol="0">
              <a:spAutoFit/>
            </a:bodyPr>
            <a:lstStyle/>
            <a:p>
              <a:r>
                <a:rPr lang="en-US" sz="1400" b="1" dirty="0">
                  <a:solidFill>
                    <a:srgbClr val="F2F2F2"/>
                  </a:solidFill>
                  <a:cs typeface="Arial" pitchFamily="34" charset="0"/>
                </a:rPr>
                <a:t>F</a:t>
              </a:r>
              <a:endParaRPr lang="en-US" sz="1400" b="1" dirty="0" smtClean="0">
                <a:solidFill>
                  <a:srgbClr val="F2F2F2"/>
                </a:solidFill>
                <a:latin typeface="+mn-lt"/>
                <a:cs typeface="Arial" pitchFamily="34" charset="0"/>
              </a:endParaRPr>
            </a:p>
          </p:txBody>
        </p:sp>
      </p:grpSp>
      <p:cxnSp>
        <p:nvCxnSpPr>
          <p:cNvPr id="118" name="Straight Connector 117"/>
          <p:cNvCxnSpPr>
            <a:stCxn id="86" idx="0"/>
          </p:cNvCxnSpPr>
          <p:nvPr/>
        </p:nvCxnSpPr>
        <p:spPr>
          <a:xfrm flipV="1">
            <a:off x="2843830" y="3468719"/>
            <a:ext cx="595708" cy="133031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86" idx="0"/>
          </p:cNvCxnSpPr>
          <p:nvPr/>
        </p:nvCxnSpPr>
        <p:spPr>
          <a:xfrm flipV="1">
            <a:off x="2843830" y="3489601"/>
            <a:ext cx="2284652" cy="13094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86" idx="0"/>
            <a:endCxn id="6" idx="2"/>
          </p:cNvCxnSpPr>
          <p:nvPr/>
        </p:nvCxnSpPr>
        <p:spPr>
          <a:xfrm flipV="1">
            <a:off x="2843830" y="3489601"/>
            <a:ext cx="3851445" cy="13094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2493898" y="1509071"/>
            <a:ext cx="4956686" cy="909008"/>
            <a:chOff x="2486922" y="1509071"/>
            <a:chExt cx="4956686" cy="909008"/>
          </a:xfrm>
        </p:grpSpPr>
        <p:sp>
          <p:nvSpPr>
            <p:cNvPr id="127" name="Can 126"/>
            <p:cNvSpPr/>
            <p:nvPr/>
          </p:nvSpPr>
          <p:spPr>
            <a:xfrm>
              <a:off x="2486922" y="1509071"/>
              <a:ext cx="149832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  </a:t>
              </a:r>
            </a:p>
            <a:p>
              <a:pPr algn="ctr"/>
              <a:r>
                <a:rPr lang="en-US" sz="1200" b="1" dirty="0" smtClean="0">
                  <a:solidFill>
                    <a:srgbClr val="FFFF00"/>
                  </a:solidFill>
                </a:rPr>
                <a:t>Candidates = ONOS 2, ONOS 3</a:t>
              </a:r>
              <a:endParaRPr lang="en-US" sz="1200" b="1" dirty="0">
                <a:solidFill>
                  <a:srgbClr val="FFFF00"/>
                </a:solidFill>
              </a:endParaRPr>
            </a:p>
          </p:txBody>
        </p:sp>
        <p:sp>
          <p:nvSpPr>
            <p:cNvPr id="129" name="Can 128"/>
            <p:cNvSpPr/>
            <p:nvPr/>
          </p:nvSpPr>
          <p:spPr>
            <a:xfrm>
              <a:off x="4191562" y="1509071"/>
              <a:ext cx="1544453"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a:t>
              </a:r>
            </a:p>
            <a:p>
              <a:pPr algn="ctr"/>
              <a:r>
                <a:rPr lang="en-US" sz="1200" b="1" dirty="0" smtClean="0">
                  <a:solidFill>
                    <a:srgbClr val="FFFF00"/>
                  </a:solidFill>
                </a:rPr>
                <a:t>Candidates = ONOS 2, ONOS 3</a:t>
              </a:r>
              <a:endParaRPr lang="en-US" sz="1200" b="1" dirty="0">
                <a:solidFill>
                  <a:srgbClr val="FFFF00"/>
                </a:solidFill>
              </a:endParaRPr>
            </a:p>
          </p:txBody>
        </p:sp>
        <p:sp>
          <p:nvSpPr>
            <p:cNvPr id="133" name="Can 132"/>
            <p:cNvSpPr/>
            <p:nvPr/>
          </p:nvSpPr>
          <p:spPr>
            <a:xfrm>
              <a:off x="5869949"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a:t>
              </a:r>
            </a:p>
            <a:p>
              <a:pPr algn="ctr"/>
              <a:r>
                <a:rPr lang="en-US" sz="1200" b="1" dirty="0" smtClean="0">
                  <a:solidFill>
                    <a:srgbClr val="FFFF00"/>
                  </a:solidFill>
                </a:rPr>
                <a:t>Candidates =  ONOS 2, ONOS 3</a:t>
              </a:r>
              <a:endParaRPr lang="en-US" sz="1200" b="1" dirty="0">
                <a:solidFill>
                  <a:srgbClr val="FFFF00"/>
                </a:solidFill>
              </a:endParaRPr>
            </a:p>
          </p:txBody>
        </p:sp>
      </p:grpSp>
      <p:grpSp>
        <p:nvGrpSpPr>
          <p:cNvPr id="11" name="Group 10"/>
          <p:cNvGrpSpPr/>
          <p:nvPr/>
        </p:nvGrpSpPr>
        <p:grpSpPr>
          <a:xfrm>
            <a:off x="2493899" y="1509071"/>
            <a:ext cx="4956685" cy="909008"/>
            <a:chOff x="2486923" y="1509071"/>
            <a:chExt cx="4956685" cy="909008"/>
          </a:xfrm>
        </p:grpSpPr>
        <p:sp>
          <p:nvSpPr>
            <p:cNvPr id="57" name="Can 56"/>
            <p:cNvSpPr/>
            <p:nvPr/>
          </p:nvSpPr>
          <p:spPr>
            <a:xfrm>
              <a:off x="4159884" y="1509071"/>
              <a:ext cx="1576131"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ONOS 2 </a:t>
              </a:r>
            </a:p>
            <a:p>
              <a:pPr algn="ctr"/>
              <a:r>
                <a:rPr lang="en-US" sz="1200" b="1" dirty="0" smtClean="0">
                  <a:solidFill>
                    <a:srgbClr val="FFFF00"/>
                  </a:solidFill>
                </a:rPr>
                <a:t>Candidates = ONOS 3</a:t>
              </a:r>
              <a:endParaRPr lang="en-US" sz="1200" b="1" dirty="0">
                <a:solidFill>
                  <a:srgbClr val="FFFF00"/>
                </a:solidFill>
              </a:endParaRPr>
            </a:p>
          </p:txBody>
        </p:sp>
        <p:sp>
          <p:nvSpPr>
            <p:cNvPr id="58" name="Can 57"/>
            <p:cNvSpPr/>
            <p:nvPr/>
          </p:nvSpPr>
          <p:spPr>
            <a:xfrm>
              <a:off x="2486923" y="1509071"/>
              <a:ext cx="1498328"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2 </a:t>
              </a:r>
            </a:p>
            <a:p>
              <a:pPr algn="ctr"/>
              <a:r>
                <a:rPr lang="en-US" sz="1200" b="1" dirty="0" smtClean="0"/>
                <a:t>Candidates = ONOS 3</a:t>
              </a:r>
              <a:endParaRPr lang="en-US" sz="1200" b="1" dirty="0"/>
            </a:p>
          </p:txBody>
        </p:sp>
        <p:sp>
          <p:nvSpPr>
            <p:cNvPr id="59" name="Can 58"/>
            <p:cNvSpPr/>
            <p:nvPr/>
          </p:nvSpPr>
          <p:spPr>
            <a:xfrm>
              <a:off x="5869949"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2 </a:t>
              </a:r>
            </a:p>
            <a:p>
              <a:pPr algn="ctr"/>
              <a:r>
                <a:rPr lang="en-US" sz="1200" b="1" dirty="0" smtClean="0"/>
                <a:t>Candidates = ONOS 3</a:t>
              </a:r>
              <a:endParaRPr lang="en-US" sz="1200" b="1" dirty="0"/>
            </a:p>
          </p:txBody>
        </p:sp>
      </p:grpSp>
    </p:spTree>
    <p:extLst>
      <p:ext uri="{BB962C8B-B14F-4D97-AF65-F5344CB8AC3E}">
        <p14:creationId xmlns:p14="http://schemas.microsoft.com/office/powerpoint/2010/main" val="124187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118"/>
                                        </p:tgtEl>
                                      </p:cBhvr>
                                    </p:animEffect>
                                    <p:set>
                                      <p:cBhvr>
                                        <p:cTn id="10" dur="1" fill="hold">
                                          <p:stCondLst>
                                            <p:cond delay="499"/>
                                          </p:stCondLst>
                                        </p:cTn>
                                        <p:tgtEl>
                                          <p:spTgt spid="1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4"/>
                                        </p:tgtEl>
                                      </p:cBhvr>
                                    </p:animEffect>
                                    <p:set>
                                      <p:cBhvr>
                                        <p:cTn id="27"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ormAutofit fontScale="90000"/>
          </a:bodyPr>
          <a:lstStyle/>
          <a:p>
            <a:pPr algn="ctr"/>
            <a:r>
              <a:rPr lang="en-US" dirty="0" smtClean="0"/>
              <a:t>Network Graph</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3250371" y="4343595"/>
            <a:ext cx="4276737" cy="2266040"/>
            <a:chOff x="2675581" y="4174269"/>
            <a:chExt cx="4276737" cy="2266040"/>
          </a:xfrm>
        </p:grpSpPr>
        <p:sp>
          <p:nvSpPr>
            <p:cNvPr id="124" name="Oval 123"/>
            <p:cNvSpPr/>
            <p:nvPr/>
          </p:nvSpPr>
          <p:spPr bwMode="auto">
            <a:xfrm>
              <a:off x="2896201" y="4326980"/>
              <a:ext cx="3748223" cy="1963887"/>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72" name="Can 71"/>
            <p:cNvSpPr/>
            <p:nvPr/>
          </p:nvSpPr>
          <p:spPr>
            <a:xfrm>
              <a:off x="3341464" y="575155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73" name="Can 72"/>
            <p:cNvSpPr/>
            <p:nvPr/>
          </p:nvSpPr>
          <p:spPr>
            <a:xfrm>
              <a:off x="3341464" y="4532152"/>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75" name="Can 74"/>
            <p:cNvSpPr/>
            <p:nvPr/>
          </p:nvSpPr>
          <p:spPr>
            <a:xfrm>
              <a:off x="2675581" y="514291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19" name="Can 118"/>
            <p:cNvSpPr/>
            <p:nvPr/>
          </p:nvSpPr>
          <p:spPr>
            <a:xfrm>
              <a:off x="4456413" y="6077354"/>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0" name="Can 119"/>
            <p:cNvSpPr/>
            <p:nvPr/>
          </p:nvSpPr>
          <p:spPr>
            <a:xfrm>
              <a:off x="4456413" y="4174269"/>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1" name="Can 120"/>
            <p:cNvSpPr/>
            <p:nvPr/>
          </p:nvSpPr>
          <p:spPr>
            <a:xfrm>
              <a:off x="5580718" y="4508146"/>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2" name="Can 121"/>
            <p:cNvSpPr/>
            <p:nvPr/>
          </p:nvSpPr>
          <p:spPr>
            <a:xfrm>
              <a:off x="6342718" y="514291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3" name="Can 122"/>
            <p:cNvSpPr/>
            <p:nvPr/>
          </p:nvSpPr>
          <p:spPr>
            <a:xfrm>
              <a:off x="5593181" y="575155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grpSp>
      <p:sp>
        <p:nvSpPr>
          <p:cNvPr id="125" name="TextBox 124"/>
          <p:cNvSpPr txBox="1"/>
          <p:nvPr/>
        </p:nvSpPr>
        <p:spPr>
          <a:xfrm>
            <a:off x="1109859" y="5137631"/>
            <a:ext cx="1705590" cy="646331"/>
          </a:xfrm>
          <a:prstGeom prst="rect">
            <a:avLst/>
          </a:prstGeom>
          <a:noFill/>
        </p:spPr>
        <p:txBody>
          <a:bodyPr wrap="none" rtlCol="0">
            <a:spAutoFit/>
          </a:bodyPr>
          <a:lstStyle/>
          <a:p>
            <a:pPr algn="ctr"/>
            <a:r>
              <a:rPr lang="en-US" b="1" dirty="0" smtClean="0">
                <a:latin typeface="+mn-lt"/>
                <a:cs typeface="Arial" pitchFamily="34" charset="0"/>
              </a:rPr>
              <a:t>Cassandra </a:t>
            </a:r>
            <a:br>
              <a:rPr lang="en-US" b="1" dirty="0" smtClean="0">
                <a:latin typeface="+mn-lt"/>
                <a:cs typeface="Arial" pitchFamily="34" charset="0"/>
              </a:rPr>
            </a:br>
            <a:r>
              <a:rPr lang="en-US" b="1" dirty="0" smtClean="0">
                <a:latin typeface="+mn-lt"/>
                <a:cs typeface="Arial" pitchFamily="34" charset="0"/>
              </a:rPr>
              <a:t>In-memory DHT</a:t>
            </a:r>
          </a:p>
        </p:txBody>
      </p:sp>
      <p:grpSp>
        <p:nvGrpSpPr>
          <p:cNvPr id="27" name="Group 26"/>
          <p:cNvGrpSpPr/>
          <p:nvPr/>
        </p:nvGrpSpPr>
        <p:grpSpPr>
          <a:xfrm>
            <a:off x="2793171" y="1116130"/>
            <a:ext cx="5463420" cy="3028480"/>
            <a:chOff x="2218381" y="570524"/>
            <a:chExt cx="5463420" cy="3028480"/>
          </a:xfrm>
        </p:grpSpPr>
        <p:grpSp>
          <p:nvGrpSpPr>
            <p:cNvPr id="34" name="Group 33"/>
            <p:cNvGrpSpPr/>
            <p:nvPr/>
          </p:nvGrpSpPr>
          <p:grpSpPr>
            <a:xfrm>
              <a:off x="5863935" y="570524"/>
              <a:ext cx="914400" cy="914400"/>
              <a:chOff x="4177616" y="924674"/>
              <a:chExt cx="914400" cy="914400"/>
            </a:xfrm>
          </p:grpSpPr>
          <p:sp>
            <p:nvSpPr>
              <p:cNvPr id="2" name="Oval 1"/>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29" name="TextBox 28"/>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1</a:t>
                </a:r>
              </a:p>
              <a:p>
                <a:pPr algn="ctr"/>
                <a:r>
                  <a:rPr lang="en-US" sz="1400" b="1" dirty="0">
                    <a:solidFill>
                      <a:srgbClr val="0000FF"/>
                    </a:solidFill>
                    <a:cs typeface="Arial" pitchFamily="34" charset="0"/>
                  </a:rPr>
                  <a:t>A</a:t>
                </a:r>
                <a:endParaRPr lang="en-US" sz="1400" b="1" dirty="0" smtClean="0">
                  <a:solidFill>
                    <a:srgbClr val="0000FF"/>
                  </a:solidFill>
                  <a:cs typeface="Arial" pitchFamily="34" charset="0"/>
                </a:endParaRPr>
              </a:p>
            </p:txBody>
          </p:sp>
        </p:grpSp>
        <p:sp>
          <p:nvSpPr>
            <p:cNvPr id="89" name="TextBox 88"/>
            <p:cNvSpPr txBox="1"/>
            <p:nvPr/>
          </p:nvSpPr>
          <p:spPr>
            <a:xfrm>
              <a:off x="6507581" y="2322179"/>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101, Label</a:t>
              </a:r>
            </a:p>
          </p:txBody>
        </p:sp>
        <p:sp>
          <p:nvSpPr>
            <p:cNvPr id="91" name="TextBox 90"/>
            <p:cNvSpPr txBox="1"/>
            <p:nvPr/>
          </p:nvSpPr>
          <p:spPr>
            <a:xfrm>
              <a:off x="3751999" y="3081139"/>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103, Label</a:t>
              </a:r>
            </a:p>
          </p:txBody>
        </p:sp>
        <p:grpSp>
          <p:nvGrpSpPr>
            <p:cNvPr id="92" name="Group 91"/>
            <p:cNvGrpSpPr/>
            <p:nvPr/>
          </p:nvGrpSpPr>
          <p:grpSpPr>
            <a:xfrm>
              <a:off x="2218381" y="2192604"/>
              <a:ext cx="914400" cy="914400"/>
              <a:chOff x="4177616" y="924674"/>
              <a:chExt cx="914400" cy="914400"/>
            </a:xfrm>
          </p:grpSpPr>
          <p:sp>
            <p:nvSpPr>
              <p:cNvPr id="93" name="Oval 92"/>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94" name="TextBox 93"/>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2</a:t>
                </a:r>
              </a:p>
              <a:p>
                <a:pPr algn="ctr"/>
                <a:r>
                  <a:rPr lang="en-US" sz="1400" b="1" dirty="0" smtClean="0">
                    <a:solidFill>
                      <a:srgbClr val="0000FF"/>
                    </a:solidFill>
                    <a:cs typeface="Arial" pitchFamily="34" charset="0"/>
                  </a:rPr>
                  <a:t>C</a:t>
                </a:r>
              </a:p>
            </p:txBody>
          </p:sp>
        </p:grpSp>
        <p:grpSp>
          <p:nvGrpSpPr>
            <p:cNvPr id="95" name="Group 94"/>
            <p:cNvGrpSpPr/>
            <p:nvPr/>
          </p:nvGrpSpPr>
          <p:grpSpPr>
            <a:xfrm>
              <a:off x="5593181" y="2684604"/>
              <a:ext cx="914400" cy="914400"/>
              <a:chOff x="4177616" y="924674"/>
              <a:chExt cx="914400" cy="914400"/>
            </a:xfrm>
          </p:grpSpPr>
          <p:sp>
            <p:nvSpPr>
              <p:cNvPr id="96" name="Oval 95"/>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97" name="TextBox 96"/>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3</a:t>
                </a:r>
              </a:p>
              <a:p>
                <a:pPr algn="ctr"/>
                <a:r>
                  <a:rPr lang="en-US" sz="1400" b="1" dirty="0">
                    <a:solidFill>
                      <a:srgbClr val="0000FF"/>
                    </a:solidFill>
                    <a:cs typeface="Arial" pitchFamily="34" charset="0"/>
                  </a:rPr>
                  <a:t>B</a:t>
                </a:r>
                <a:endParaRPr lang="en-US" sz="1400" b="1" dirty="0" smtClean="0">
                  <a:solidFill>
                    <a:srgbClr val="0000FF"/>
                  </a:solidFill>
                  <a:cs typeface="Arial" pitchFamily="34" charset="0"/>
                </a:endParaRPr>
              </a:p>
            </p:txBody>
          </p:sp>
        </p:grpSp>
        <p:sp>
          <p:nvSpPr>
            <p:cNvPr id="18" name="Freeform 17"/>
            <p:cNvSpPr/>
            <p:nvPr/>
          </p:nvSpPr>
          <p:spPr>
            <a:xfrm>
              <a:off x="6305139" y="1459584"/>
              <a:ext cx="266803" cy="1281649"/>
            </a:xfrm>
            <a:custGeom>
              <a:avLst/>
              <a:gdLst>
                <a:gd name="connsiteX0" fmla="*/ 176383 w 266803"/>
                <a:gd name="connsiteY0" fmla="*/ 0 h 1281649"/>
                <a:gd name="connsiteX1" fmla="*/ 258695 w 266803"/>
                <a:gd name="connsiteY1" fmla="*/ 752528 h 1281649"/>
                <a:gd name="connsiteX2" fmla="*/ 0 w 266803"/>
                <a:gd name="connsiteY2" fmla="*/ 1281649 h 1281649"/>
                <a:gd name="connsiteX3" fmla="*/ 0 w 266803"/>
                <a:gd name="connsiteY3" fmla="*/ 1281649 h 1281649"/>
              </a:gdLst>
              <a:ahLst/>
              <a:cxnLst>
                <a:cxn ang="0">
                  <a:pos x="connsiteX0" y="connsiteY0"/>
                </a:cxn>
                <a:cxn ang="0">
                  <a:pos x="connsiteX1" y="connsiteY1"/>
                </a:cxn>
                <a:cxn ang="0">
                  <a:pos x="connsiteX2" y="connsiteY2"/>
                </a:cxn>
                <a:cxn ang="0">
                  <a:pos x="connsiteX3" y="connsiteY3"/>
                </a:cxn>
              </a:cxnLst>
              <a:rect l="l" t="t" r="r" b="b"/>
              <a:pathLst>
                <a:path w="266803" h="1281649">
                  <a:moveTo>
                    <a:pt x="176383" y="0"/>
                  </a:moveTo>
                  <a:cubicBezTo>
                    <a:pt x="232237" y="269460"/>
                    <a:pt x="288092" y="538920"/>
                    <a:pt x="258695" y="752528"/>
                  </a:cubicBezTo>
                  <a:cubicBezTo>
                    <a:pt x="229298" y="966136"/>
                    <a:pt x="0" y="1281649"/>
                    <a:pt x="0" y="1281649"/>
                  </a:cubicBezTo>
                  <a:lnTo>
                    <a:pt x="0" y="1281649"/>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19" name="Freeform 18"/>
            <p:cNvSpPr/>
            <p:nvPr/>
          </p:nvSpPr>
          <p:spPr>
            <a:xfrm>
              <a:off x="5667810" y="1389034"/>
              <a:ext cx="319839" cy="1328683"/>
            </a:xfrm>
            <a:custGeom>
              <a:avLst/>
              <a:gdLst>
                <a:gd name="connsiteX0" fmla="*/ 319839 w 319839"/>
                <a:gd name="connsiteY0" fmla="*/ 0 h 1328683"/>
                <a:gd name="connsiteX1" fmla="*/ 2349 w 319839"/>
                <a:gd name="connsiteY1" fmla="*/ 681979 h 1328683"/>
                <a:gd name="connsiteX2" fmla="*/ 166973 w 319839"/>
                <a:gd name="connsiteY2" fmla="*/ 1328683 h 1328683"/>
                <a:gd name="connsiteX3" fmla="*/ 166973 w 319839"/>
                <a:gd name="connsiteY3" fmla="*/ 1328683 h 1328683"/>
              </a:gdLst>
              <a:ahLst/>
              <a:cxnLst>
                <a:cxn ang="0">
                  <a:pos x="connsiteX0" y="connsiteY0"/>
                </a:cxn>
                <a:cxn ang="0">
                  <a:pos x="connsiteX1" y="connsiteY1"/>
                </a:cxn>
                <a:cxn ang="0">
                  <a:pos x="connsiteX2" y="connsiteY2"/>
                </a:cxn>
                <a:cxn ang="0">
                  <a:pos x="connsiteX3" y="connsiteY3"/>
                </a:cxn>
              </a:cxnLst>
              <a:rect l="l" t="t" r="r" b="b"/>
              <a:pathLst>
                <a:path w="319839" h="1328683">
                  <a:moveTo>
                    <a:pt x="319839" y="0"/>
                  </a:moveTo>
                  <a:cubicBezTo>
                    <a:pt x="173833" y="230266"/>
                    <a:pt x="27827" y="460532"/>
                    <a:pt x="2349" y="681979"/>
                  </a:cubicBezTo>
                  <a:cubicBezTo>
                    <a:pt x="-23129" y="903426"/>
                    <a:pt x="166973" y="1328683"/>
                    <a:pt x="166973" y="1328683"/>
                  </a:cubicBezTo>
                  <a:lnTo>
                    <a:pt x="166973" y="1328683"/>
                  </a:lnTo>
                </a:path>
              </a:pathLst>
            </a:custGeom>
            <a:ln w="28575" cmpd="sng">
              <a:solidFill>
                <a:schemeClr val="tx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0" name="Freeform 19"/>
            <p:cNvSpPr/>
            <p:nvPr/>
          </p:nvSpPr>
          <p:spPr>
            <a:xfrm>
              <a:off x="3000893" y="2964640"/>
              <a:ext cx="2645748" cy="493118"/>
            </a:xfrm>
            <a:custGeom>
              <a:avLst/>
              <a:gdLst>
                <a:gd name="connsiteX0" fmla="*/ 2645748 w 2645748"/>
                <a:gd name="connsiteY0" fmla="*/ 376264 h 493118"/>
                <a:gd name="connsiteX1" fmla="*/ 1128853 w 2645748"/>
                <a:gd name="connsiteY1" fmla="*/ 470330 h 493118"/>
                <a:gd name="connsiteX2" fmla="*/ 0 w 2645748"/>
                <a:gd name="connsiteY2" fmla="*/ 0 h 493118"/>
                <a:gd name="connsiteX3" fmla="*/ 0 w 2645748"/>
                <a:gd name="connsiteY3" fmla="*/ 0 h 493118"/>
              </a:gdLst>
              <a:ahLst/>
              <a:cxnLst>
                <a:cxn ang="0">
                  <a:pos x="connsiteX0" y="connsiteY0"/>
                </a:cxn>
                <a:cxn ang="0">
                  <a:pos x="connsiteX1" y="connsiteY1"/>
                </a:cxn>
                <a:cxn ang="0">
                  <a:pos x="connsiteX2" y="connsiteY2"/>
                </a:cxn>
                <a:cxn ang="0">
                  <a:pos x="connsiteX3" y="connsiteY3"/>
                </a:cxn>
              </a:cxnLst>
              <a:rect l="l" t="t" r="r" b="b"/>
              <a:pathLst>
                <a:path w="2645748" h="493118">
                  <a:moveTo>
                    <a:pt x="2645748" y="376264"/>
                  </a:moveTo>
                  <a:cubicBezTo>
                    <a:pt x="2107779" y="454652"/>
                    <a:pt x="1569811" y="533041"/>
                    <a:pt x="1128853" y="470330"/>
                  </a:cubicBezTo>
                  <a:cubicBezTo>
                    <a:pt x="687895" y="407619"/>
                    <a:pt x="0" y="0"/>
                    <a:pt x="0" y="0"/>
                  </a:cubicBezTo>
                  <a:lnTo>
                    <a:pt x="0" y="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1" name="Freeform 20"/>
            <p:cNvSpPr/>
            <p:nvPr/>
          </p:nvSpPr>
          <p:spPr>
            <a:xfrm>
              <a:off x="3142000" y="2476068"/>
              <a:ext cx="2457606" cy="500330"/>
            </a:xfrm>
            <a:custGeom>
              <a:avLst/>
              <a:gdLst>
                <a:gd name="connsiteX0" fmla="*/ 0 w 2457606"/>
                <a:gd name="connsiteY0" fmla="*/ 147583 h 500330"/>
                <a:gd name="connsiteX1" fmla="*/ 1234682 w 2457606"/>
                <a:gd name="connsiteY1" fmla="*/ 18242 h 500330"/>
                <a:gd name="connsiteX2" fmla="*/ 2457606 w 2457606"/>
                <a:gd name="connsiteY2" fmla="*/ 500330 h 500330"/>
                <a:gd name="connsiteX3" fmla="*/ 2457606 w 2457606"/>
                <a:gd name="connsiteY3" fmla="*/ 500330 h 500330"/>
              </a:gdLst>
              <a:ahLst/>
              <a:cxnLst>
                <a:cxn ang="0">
                  <a:pos x="connsiteX0" y="connsiteY0"/>
                </a:cxn>
                <a:cxn ang="0">
                  <a:pos x="connsiteX1" y="connsiteY1"/>
                </a:cxn>
                <a:cxn ang="0">
                  <a:pos x="connsiteX2" y="connsiteY2"/>
                </a:cxn>
                <a:cxn ang="0">
                  <a:pos x="connsiteX3" y="connsiteY3"/>
                </a:cxn>
              </a:cxnLst>
              <a:rect l="l" t="t" r="r" b="b"/>
              <a:pathLst>
                <a:path w="2457606" h="500330">
                  <a:moveTo>
                    <a:pt x="0" y="147583"/>
                  </a:moveTo>
                  <a:cubicBezTo>
                    <a:pt x="412540" y="53517"/>
                    <a:pt x="825081" y="-40549"/>
                    <a:pt x="1234682" y="18242"/>
                  </a:cubicBezTo>
                  <a:cubicBezTo>
                    <a:pt x="1644283" y="77033"/>
                    <a:pt x="2457606" y="500330"/>
                    <a:pt x="2457606" y="500330"/>
                  </a:cubicBezTo>
                  <a:lnTo>
                    <a:pt x="2457606" y="50033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2" name="Freeform 21"/>
            <p:cNvSpPr/>
            <p:nvPr/>
          </p:nvSpPr>
          <p:spPr>
            <a:xfrm>
              <a:off x="2896200" y="930461"/>
              <a:ext cx="2967735" cy="1292901"/>
            </a:xfrm>
            <a:custGeom>
              <a:avLst/>
              <a:gdLst>
                <a:gd name="connsiteX0" fmla="*/ 0 w 3480628"/>
                <a:gd name="connsiteY0" fmla="*/ 1528572 h 1528572"/>
                <a:gd name="connsiteX1" fmla="*/ 1552172 w 3480628"/>
                <a:gd name="connsiteY1" fmla="*/ 270440 h 1528572"/>
                <a:gd name="connsiteX2" fmla="*/ 3480628 w 3480628"/>
                <a:gd name="connsiteY2" fmla="*/ 0 h 1528572"/>
                <a:gd name="connsiteX3" fmla="*/ 3480628 w 3480628"/>
                <a:gd name="connsiteY3" fmla="*/ 0 h 1528572"/>
              </a:gdLst>
              <a:ahLst/>
              <a:cxnLst>
                <a:cxn ang="0">
                  <a:pos x="connsiteX0" y="connsiteY0"/>
                </a:cxn>
                <a:cxn ang="0">
                  <a:pos x="connsiteX1" y="connsiteY1"/>
                </a:cxn>
                <a:cxn ang="0">
                  <a:pos x="connsiteX2" y="connsiteY2"/>
                </a:cxn>
                <a:cxn ang="0">
                  <a:pos x="connsiteX3" y="connsiteY3"/>
                </a:cxn>
              </a:cxnLst>
              <a:rect l="l" t="t" r="r" b="b"/>
              <a:pathLst>
                <a:path w="3480628" h="1528572">
                  <a:moveTo>
                    <a:pt x="0" y="1528572"/>
                  </a:moveTo>
                  <a:cubicBezTo>
                    <a:pt x="486033" y="1026887"/>
                    <a:pt x="972067" y="525202"/>
                    <a:pt x="1552172" y="270440"/>
                  </a:cubicBezTo>
                  <a:cubicBezTo>
                    <a:pt x="2132277" y="15678"/>
                    <a:pt x="3480628" y="0"/>
                    <a:pt x="3480628" y="0"/>
                  </a:cubicBezTo>
                  <a:lnTo>
                    <a:pt x="3480628" y="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3" name="Freeform 22"/>
            <p:cNvSpPr/>
            <p:nvPr/>
          </p:nvSpPr>
          <p:spPr>
            <a:xfrm>
              <a:off x="3085441" y="1200902"/>
              <a:ext cx="2784620" cy="1149278"/>
            </a:xfrm>
            <a:custGeom>
              <a:avLst/>
              <a:gdLst>
                <a:gd name="connsiteX0" fmla="*/ 0 w 2763337"/>
                <a:gd name="connsiteY0" fmla="*/ 1222858 h 1222858"/>
                <a:gd name="connsiteX1" fmla="*/ 1481619 w 2763337"/>
                <a:gd name="connsiteY1" fmla="*/ 799561 h 1222858"/>
                <a:gd name="connsiteX2" fmla="*/ 2763337 w 2763337"/>
                <a:gd name="connsiteY2" fmla="*/ 0 h 1222858"/>
                <a:gd name="connsiteX3" fmla="*/ 2763337 w 2763337"/>
                <a:gd name="connsiteY3" fmla="*/ 0 h 1222858"/>
              </a:gdLst>
              <a:ahLst/>
              <a:cxnLst>
                <a:cxn ang="0">
                  <a:pos x="connsiteX0" y="connsiteY0"/>
                </a:cxn>
                <a:cxn ang="0">
                  <a:pos x="connsiteX1" y="connsiteY1"/>
                </a:cxn>
                <a:cxn ang="0">
                  <a:pos x="connsiteX2" y="connsiteY2"/>
                </a:cxn>
                <a:cxn ang="0">
                  <a:pos x="connsiteX3" y="connsiteY3"/>
                </a:cxn>
              </a:cxnLst>
              <a:rect l="l" t="t" r="r" b="b"/>
              <a:pathLst>
                <a:path w="2763337" h="1222858">
                  <a:moveTo>
                    <a:pt x="0" y="1222858"/>
                  </a:moveTo>
                  <a:cubicBezTo>
                    <a:pt x="510531" y="1113114"/>
                    <a:pt x="1021063" y="1003371"/>
                    <a:pt x="1481619" y="799561"/>
                  </a:cubicBezTo>
                  <a:cubicBezTo>
                    <a:pt x="1942175" y="595751"/>
                    <a:pt x="2763337" y="0"/>
                    <a:pt x="2763337" y="0"/>
                  </a:cubicBezTo>
                  <a:lnTo>
                    <a:pt x="2763337" y="0"/>
                  </a:lnTo>
                </a:path>
              </a:pathLst>
            </a:custGeom>
            <a:ln w="28575" cmpd="sng">
              <a:solidFill>
                <a:schemeClr val="tx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50" name="TextBox 49"/>
            <p:cNvSpPr txBox="1"/>
            <p:nvPr/>
          </p:nvSpPr>
          <p:spPr>
            <a:xfrm>
              <a:off x="5757976" y="1749020"/>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102, Label</a:t>
              </a:r>
            </a:p>
          </p:txBody>
        </p:sp>
        <p:sp>
          <p:nvSpPr>
            <p:cNvPr id="51" name="TextBox 50"/>
            <p:cNvSpPr txBox="1"/>
            <p:nvPr/>
          </p:nvSpPr>
          <p:spPr>
            <a:xfrm>
              <a:off x="3751999" y="2476068"/>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104, Label</a:t>
              </a:r>
            </a:p>
          </p:txBody>
        </p:sp>
        <p:sp>
          <p:nvSpPr>
            <p:cNvPr id="52" name="TextBox 51"/>
            <p:cNvSpPr txBox="1"/>
            <p:nvPr/>
          </p:nvSpPr>
          <p:spPr>
            <a:xfrm>
              <a:off x="3751999" y="734980"/>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106, Label</a:t>
              </a:r>
            </a:p>
          </p:txBody>
        </p:sp>
        <p:sp>
          <p:nvSpPr>
            <p:cNvPr id="53" name="TextBox 52"/>
            <p:cNvSpPr txBox="1"/>
            <p:nvPr/>
          </p:nvSpPr>
          <p:spPr>
            <a:xfrm>
              <a:off x="3904399" y="1595131"/>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105, Label</a:t>
              </a:r>
            </a:p>
          </p:txBody>
        </p:sp>
      </p:grpSp>
      <p:sp>
        <p:nvSpPr>
          <p:cNvPr id="24" name="Rounded Rectangle 23"/>
          <p:cNvSpPr/>
          <p:nvPr/>
        </p:nvSpPr>
        <p:spPr bwMode="auto">
          <a:xfrm>
            <a:off x="457200" y="1025407"/>
            <a:ext cx="8291408" cy="5664318"/>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55" name="TextBox 54"/>
          <p:cNvSpPr txBox="1"/>
          <p:nvPr/>
        </p:nvSpPr>
        <p:spPr>
          <a:xfrm>
            <a:off x="1157538" y="1092682"/>
            <a:ext cx="1664901" cy="369332"/>
          </a:xfrm>
          <a:prstGeom prst="rect">
            <a:avLst/>
          </a:prstGeom>
          <a:noFill/>
        </p:spPr>
        <p:txBody>
          <a:bodyPr wrap="none" rtlCol="0">
            <a:spAutoFit/>
          </a:bodyPr>
          <a:lstStyle/>
          <a:p>
            <a:r>
              <a:rPr lang="en-US" b="1" dirty="0" smtClean="0">
                <a:latin typeface="+mn-lt"/>
                <a:cs typeface="Arial" pitchFamily="34" charset="0"/>
              </a:rPr>
              <a:t>Network Graph </a:t>
            </a:r>
          </a:p>
        </p:txBody>
      </p:sp>
      <p:grpSp>
        <p:nvGrpSpPr>
          <p:cNvPr id="26" name="Group 25"/>
          <p:cNvGrpSpPr/>
          <p:nvPr/>
        </p:nvGrpSpPr>
        <p:grpSpPr>
          <a:xfrm>
            <a:off x="1109859" y="1988514"/>
            <a:ext cx="1643599" cy="1469244"/>
            <a:chOff x="535069" y="1988514"/>
            <a:chExt cx="1643599" cy="1469244"/>
          </a:xfrm>
        </p:grpSpPr>
        <p:sp>
          <p:nvSpPr>
            <p:cNvPr id="90" name="TextBox 89"/>
            <p:cNvSpPr txBox="1"/>
            <p:nvPr/>
          </p:nvSpPr>
          <p:spPr>
            <a:xfrm>
              <a:off x="535069" y="3088426"/>
              <a:ext cx="1643599" cy="369332"/>
            </a:xfrm>
            <a:prstGeom prst="rect">
              <a:avLst/>
            </a:prstGeom>
            <a:noFill/>
          </p:spPr>
          <p:txBody>
            <a:bodyPr wrap="none" rtlCol="0">
              <a:spAutoFit/>
            </a:bodyPr>
            <a:lstStyle/>
            <a:p>
              <a:r>
                <a:rPr lang="en-US" b="1" dirty="0" smtClean="0">
                  <a:latin typeface="+mn-lt"/>
                  <a:cs typeface="Arial" pitchFamily="34" charset="0"/>
                </a:rPr>
                <a:t>Titan Graph DB</a:t>
              </a:r>
            </a:p>
          </p:txBody>
        </p:sp>
        <p:pic>
          <p:nvPicPr>
            <p:cNvPr id="25" name="Picture 24"/>
            <p:cNvPicPr>
              <a:picLocks noChangeAspect="1"/>
            </p:cNvPicPr>
            <p:nvPr/>
          </p:nvPicPr>
          <p:blipFill>
            <a:blip r:embed="rId4"/>
            <a:stretch>
              <a:fillRect/>
            </a:stretch>
          </p:blipFill>
          <p:spPr>
            <a:xfrm>
              <a:off x="838200" y="1988514"/>
              <a:ext cx="576999" cy="1118490"/>
            </a:xfrm>
            <a:prstGeom prst="rect">
              <a:avLst/>
            </a:prstGeom>
          </p:spPr>
        </p:pic>
      </p:grpSp>
      <p:sp>
        <p:nvSpPr>
          <p:cNvPr id="3" name="Title 2"/>
          <p:cNvSpPr>
            <a:spLocks noGrp="1"/>
          </p:cNvSpPr>
          <p:nvPr>
            <p:ph type="ctrTitle"/>
          </p:nvPr>
        </p:nvSpPr>
        <p:spPr/>
        <p:txBody>
          <a:bodyPr/>
          <a:lstStyle/>
          <a:p>
            <a:r>
              <a:rPr lang="en-US" dirty="0" smtClean="0"/>
              <a:t>ONOS Network Graph Abstraction</a:t>
            </a:r>
            <a:endParaRPr lang="en-US" dirty="0"/>
          </a:p>
        </p:txBody>
      </p:sp>
    </p:spTree>
    <p:custDataLst>
      <p:tags r:id="rId1"/>
    </p:custDataLst>
    <p:extLst>
      <p:ext uri="{BB962C8B-B14F-4D97-AF65-F5344CB8AC3E}">
        <p14:creationId xmlns:p14="http://schemas.microsoft.com/office/powerpoint/2010/main" val="373401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a:xfrm>
            <a:off x="457200" y="1548160"/>
            <a:ext cx="8229600" cy="4578003"/>
          </a:xfrm>
        </p:spPr>
        <p:txBody>
          <a:bodyPr anchor="ctr">
            <a:normAutofit lnSpcReduction="10000"/>
          </a:bodyPr>
          <a:lstStyle/>
          <a:p>
            <a:pPr>
              <a:lnSpc>
                <a:spcPct val="80000"/>
              </a:lnSpc>
              <a:buFont typeface="Wingdings" charset="2"/>
              <a:buChar char="§"/>
            </a:pPr>
            <a:r>
              <a:rPr lang="en-US" sz="2400" dirty="0" smtClean="0"/>
              <a:t>Overview of ONRC (Open Networking Research Center) </a:t>
            </a:r>
          </a:p>
          <a:p>
            <a:pPr>
              <a:lnSpc>
                <a:spcPct val="80000"/>
              </a:lnSpc>
              <a:buFont typeface="Wingdings" charset="2"/>
              <a:buChar char="§"/>
            </a:pPr>
            <a:endParaRPr lang="en-US" sz="2400" dirty="0" smtClean="0"/>
          </a:p>
          <a:p>
            <a:pPr>
              <a:lnSpc>
                <a:spcPct val="80000"/>
              </a:lnSpc>
              <a:buFont typeface="Wingdings" charset="2"/>
              <a:buChar char="§"/>
            </a:pPr>
            <a:r>
              <a:rPr lang="en-US" sz="2400" dirty="0" smtClean="0"/>
              <a:t>ONOS </a:t>
            </a:r>
          </a:p>
          <a:p>
            <a:pPr lvl="1">
              <a:lnSpc>
                <a:spcPct val="110000"/>
              </a:lnSpc>
              <a:buFont typeface="Arial"/>
              <a:buChar char="•"/>
            </a:pPr>
            <a:r>
              <a:rPr lang="en-US" sz="2200" dirty="0" smtClean="0"/>
              <a:t>Architecture</a:t>
            </a:r>
          </a:p>
          <a:p>
            <a:pPr lvl="1">
              <a:lnSpc>
                <a:spcPct val="110000"/>
              </a:lnSpc>
              <a:buFont typeface="Arial"/>
              <a:buChar char="•"/>
            </a:pPr>
            <a:r>
              <a:rPr lang="en-US" sz="2200" dirty="0"/>
              <a:t>Scale-out and high availability </a:t>
            </a:r>
          </a:p>
          <a:p>
            <a:pPr lvl="1">
              <a:lnSpc>
                <a:spcPct val="110000"/>
              </a:lnSpc>
              <a:buFont typeface="Arial"/>
              <a:buChar char="•"/>
            </a:pPr>
            <a:r>
              <a:rPr lang="en-US" sz="2200" dirty="0"/>
              <a:t>Network graph as north-bound abstraction</a:t>
            </a:r>
          </a:p>
          <a:p>
            <a:pPr lvl="1">
              <a:lnSpc>
                <a:spcPct val="110000"/>
              </a:lnSpc>
              <a:buFont typeface="Arial"/>
              <a:buChar char="•"/>
            </a:pPr>
            <a:r>
              <a:rPr lang="en-US" sz="2200" dirty="0"/>
              <a:t>DEMO</a:t>
            </a:r>
          </a:p>
          <a:p>
            <a:pPr lvl="1">
              <a:lnSpc>
                <a:spcPct val="110000"/>
              </a:lnSpc>
              <a:buFont typeface="Arial"/>
              <a:buChar char="•"/>
            </a:pPr>
            <a:r>
              <a:rPr lang="en-US" sz="2200" dirty="0"/>
              <a:t>Consistency models </a:t>
            </a:r>
          </a:p>
          <a:p>
            <a:pPr lvl="1">
              <a:lnSpc>
                <a:spcPct val="110000"/>
              </a:lnSpc>
              <a:buFont typeface="Arial"/>
              <a:buChar char="•"/>
            </a:pPr>
            <a:r>
              <a:rPr lang="en-US" sz="2200" dirty="0"/>
              <a:t>Development and test environment </a:t>
            </a:r>
          </a:p>
          <a:p>
            <a:pPr lvl="1">
              <a:lnSpc>
                <a:spcPct val="110000"/>
              </a:lnSpc>
              <a:buFont typeface="Arial"/>
              <a:buChar char="•"/>
            </a:pPr>
            <a:r>
              <a:rPr lang="en-US" sz="2200" dirty="0"/>
              <a:t>Performance </a:t>
            </a:r>
          </a:p>
          <a:p>
            <a:pPr lvl="1">
              <a:lnSpc>
                <a:spcPct val="110000"/>
              </a:lnSpc>
              <a:buFont typeface="Arial"/>
              <a:buChar char="•"/>
            </a:pPr>
            <a:r>
              <a:rPr lang="en-US" sz="2200" dirty="0"/>
              <a:t>Next steps </a:t>
            </a:r>
            <a:endParaRPr lang="en-US" sz="2200" dirty="0" smtClean="0"/>
          </a:p>
          <a:p>
            <a:pPr lvl="1">
              <a:buFont typeface="Wingdings" charset="2"/>
              <a:buChar char="§"/>
            </a:pPr>
            <a:endParaRPr lang="en-US" sz="2000" dirty="0"/>
          </a:p>
        </p:txBody>
      </p:sp>
    </p:spTree>
    <p:extLst>
      <p:ext uri="{BB962C8B-B14F-4D97-AF65-F5344CB8AC3E}">
        <p14:creationId xmlns:p14="http://schemas.microsoft.com/office/powerpoint/2010/main" val="43249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Graph</a:t>
            </a:r>
            <a:endParaRPr lang="en-US" dirty="0"/>
          </a:p>
        </p:txBody>
      </p:sp>
      <p:grpSp>
        <p:nvGrpSpPr>
          <p:cNvPr id="72" name="Group 71"/>
          <p:cNvGrpSpPr/>
          <p:nvPr/>
        </p:nvGrpSpPr>
        <p:grpSpPr>
          <a:xfrm>
            <a:off x="485206" y="1291567"/>
            <a:ext cx="8091531" cy="3042107"/>
            <a:chOff x="971600" y="2204864"/>
            <a:chExt cx="7200800" cy="2629346"/>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82304" y="4322048"/>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cxnSp>
          <p:nvCxnSpPr>
            <p:cNvPr id="21" name="直線コネクタ 43"/>
            <p:cNvCxnSpPr>
              <a:stCxn id="6" idx="0"/>
            </p:cNvCxnSpPr>
            <p:nvPr/>
          </p:nvCxnSpPr>
          <p:spPr>
            <a:xfrm flipV="1">
              <a:off x="2258368" y="3352056"/>
              <a:ext cx="715719" cy="96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33" name="円/楕円 83"/>
            <p:cNvSpPr/>
            <p:nvPr/>
          </p:nvSpPr>
          <p:spPr>
            <a:xfrm>
              <a:off x="6173605" y="4402162"/>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cxnSp>
          <p:nvCxnSpPr>
            <p:cNvPr id="35" name="直線コネクタ 85"/>
            <p:cNvCxnSpPr>
              <a:stCxn id="16" idx="4"/>
              <a:endCxn id="33" idx="0"/>
            </p:cNvCxnSpPr>
            <p:nvPr/>
          </p:nvCxnSpPr>
          <p:spPr>
            <a:xfrm>
              <a:off x="5796136" y="3356992"/>
              <a:ext cx="953533" cy="104517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90"/>
            <p:cNvSpPr txBox="1"/>
            <p:nvPr/>
          </p:nvSpPr>
          <p:spPr>
            <a:xfrm>
              <a:off x="2987824"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36408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grpSp>
      <p:sp>
        <p:nvSpPr>
          <p:cNvPr id="45" name="TextBox 44"/>
          <p:cNvSpPr txBox="1"/>
          <p:nvPr/>
        </p:nvSpPr>
        <p:spPr>
          <a:xfrm>
            <a:off x="230225" y="4846143"/>
            <a:ext cx="8718827" cy="1313180"/>
          </a:xfrm>
          <a:prstGeom prst="rect">
            <a:avLst/>
          </a:prstGeom>
          <a:noFill/>
        </p:spPr>
        <p:txBody>
          <a:bodyPr wrap="square" rtlCol="0">
            <a:spAutoFit/>
          </a:bodyPr>
          <a:lstStyle/>
          <a:p>
            <a:pPr marL="342900" indent="-342900">
              <a:lnSpc>
                <a:spcPct val="140000"/>
              </a:lnSpc>
              <a:buFont typeface="Wingdings" charset="2"/>
              <a:buChar char="Ø"/>
            </a:pPr>
            <a:r>
              <a:rPr lang="en-US" sz="2000" b="1" dirty="0" smtClean="0">
                <a:cs typeface="Arial" pitchFamily="34" charset="0"/>
              </a:rPr>
              <a:t>Network state is naturally represented as a graph</a:t>
            </a:r>
          </a:p>
          <a:p>
            <a:pPr marL="342900" indent="-342900">
              <a:lnSpc>
                <a:spcPct val="140000"/>
              </a:lnSpc>
              <a:buFont typeface="Wingdings" charset="2"/>
              <a:buChar char="Ø"/>
            </a:pPr>
            <a:r>
              <a:rPr lang="en-US" sz="2000" b="1" dirty="0">
                <a:cs typeface="Arial" pitchFamily="34" charset="0"/>
              </a:rPr>
              <a:t>Graph has basic network objects like switch, port, device and </a:t>
            </a:r>
            <a:r>
              <a:rPr lang="en-US" sz="2000" b="1" dirty="0" smtClean="0">
                <a:cs typeface="Arial" pitchFamily="34" charset="0"/>
              </a:rPr>
              <a:t>links</a:t>
            </a:r>
          </a:p>
          <a:p>
            <a:pPr marL="342900" indent="-342900">
              <a:lnSpc>
                <a:spcPct val="120000"/>
              </a:lnSpc>
              <a:buFont typeface="Wingdings" charset="2"/>
              <a:buChar char="Ø"/>
            </a:pPr>
            <a:r>
              <a:rPr lang="en-US" sz="2000" b="1" dirty="0" smtClean="0">
                <a:cs typeface="Arial" pitchFamily="34" charset="0"/>
              </a:rPr>
              <a:t>Application writes to this graph </a:t>
            </a:r>
            <a:r>
              <a:rPr lang="en-US" sz="2000" b="1" dirty="0">
                <a:cs typeface="Arial" pitchFamily="34" charset="0"/>
              </a:rPr>
              <a:t>&amp;</a:t>
            </a:r>
            <a:r>
              <a:rPr lang="en-US" sz="2000" b="1" dirty="0" smtClean="0">
                <a:cs typeface="Arial" pitchFamily="34" charset="0"/>
              </a:rPr>
              <a:t> programs the data plane</a:t>
            </a:r>
          </a:p>
        </p:txBody>
      </p:sp>
    </p:spTree>
    <p:extLst>
      <p:ext uri="{BB962C8B-B14F-4D97-AF65-F5344CB8AC3E}">
        <p14:creationId xmlns:p14="http://schemas.microsoft.com/office/powerpoint/2010/main" val="338575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064" y="220717"/>
            <a:ext cx="8651988" cy="533400"/>
          </a:xfrm>
        </p:spPr>
        <p:txBody>
          <a:bodyPr/>
          <a:lstStyle/>
          <a:p>
            <a:r>
              <a:rPr lang="en-US" dirty="0" smtClean="0"/>
              <a:t>Example: Path Computation App on Network Graph</a:t>
            </a:r>
            <a:endParaRPr lang="en-US" dirty="0"/>
          </a:p>
        </p:txBody>
      </p:sp>
      <p:grpSp>
        <p:nvGrpSpPr>
          <p:cNvPr id="72" name="Group 71"/>
          <p:cNvGrpSpPr/>
          <p:nvPr/>
        </p:nvGrpSpPr>
        <p:grpSpPr>
          <a:xfrm>
            <a:off x="973535" y="1277536"/>
            <a:ext cx="7305092" cy="4163000"/>
            <a:chOff x="971600" y="671210"/>
            <a:chExt cx="7305092" cy="4163000"/>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82304" y="4322048"/>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7" name="円/楕円 5"/>
            <p:cNvSpPr/>
            <p:nvPr/>
          </p:nvSpPr>
          <p:spPr>
            <a:xfrm>
              <a:off x="3537473" y="671210"/>
              <a:ext cx="1943045" cy="102959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path</a:t>
              </a:r>
              <a:endParaRPr kumimoji="1" lang="ja-JP" altLang="en-US" sz="1600" dirty="0"/>
            </a:p>
          </p:txBody>
        </p:sp>
        <p:sp>
          <p:nvSpPr>
            <p:cNvPr id="8" name="円/楕円 6"/>
            <p:cNvSpPr/>
            <p:nvPr/>
          </p:nvSpPr>
          <p:spPr>
            <a:xfrm>
              <a:off x="1239881" y="1074614"/>
              <a:ext cx="1594551"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20" name="テキスト ボックス 42"/>
            <p:cNvSpPr txBox="1"/>
            <p:nvPr/>
          </p:nvSpPr>
          <p:spPr>
            <a:xfrm>
              <a:off x="2392010" y="1700808"/>
              <a:ext cx="697627" cy="338554"/>
            </a:xfrm>
            <a:prstGeom prst="rect">
              <a:avLst/>
            </a:prstGeom>
            <a:noFill/>
          </p:spPr>
          <p:txBody>
            <a:bodyPr wrap="none" rtlCol="0">
              <a:spAutoFit/>
            </a:bodyPr>
            <a:lstStyle/>
            <a:p>
              <a:r>
                <a:rPr lang="en-US" altLang="ja-JP" sz="1600" dirty="0" err="1" smtClean="0"/>
                <a:t>inport</a:t>
              </a:r>
              <a:endParaRPr kumimoji="1" lang="ja-JP" altLang="en-US" sz="1600" dirty="0"/>
            </a:p>
          </p:txBody>
        </p:sp>
        <p:cxnSp>
          <p:nvCxnSpPr>
            <p:cNvPr id="21" name="直線コネクタ 43"/>
            <p:cNvCxnSpPr>
              <a:stCxn id="6" idx="0"/>
            </p:cNvCxnSpPr>
            <p:nvPr/>
          </p:nvCxnSpPr>
          <p:spPr>
            <a:xfrm flipV="1">
              <a:off x="2258368" y="3352056"/>
              <a:ext cx="715719" cy="96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26" name="円/楕円 60"/>
            <p:cNvSpPr/>
            <p:nvPr/>
          </p:nvSpPr>
          <p:spPr>
            <a:xfrm>
              <a:off x="6592690" y="1074614"/>
              <a:ext cx="1377703"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cxnSp>
          <p:nvCxnSpPr>
            <p:cNvPr id="27" name="直線コネクタ 61"/>
            <p:cNvCxnSpPr>
              <a:stCxn id="8" idx="6"/>
              <a:endCxn id="7" idx="2"/>
            </p:cNvCxnSpPr>
            <p:nvPr/>
          </p:nvCxnSpPr>
          <p:spPr>
            <a:xfrm flipV="1">
              <a:off x="2834432" y="1186009"/>
              <a:ext cx="703041" cy="104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64"/>
            <p:cNvCxnSpPr>
              <a:stCxn id="26" idx="2"/>
              <a:endCxn id="7" idx="6"/>
            </p:cNvCxnSpPr>
            <p:nvPr/>
          </p:nvCxnSpPr>
          <p:spPr>
            <a:xfrm flipH="1" flipV="1">
              <a:off x="5480518" y="1186009"/>
              <a:ext cx="1112172" cy="104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70"/>
            <p:cNvCxnSpPr>
              <a:stCxn id="26" idx="3"/>
              <a:endCxn id="14" idx="0"/>
            </p:cNvCxnSpPr>
            <p:nvPr/>
          </p:nvCxnSpPr>
          <p:spPr>
            <a:xfrm flipH="1">
              <a:off x="5796136" y="1443390"/>
              <a:ext cx="998314" cy="76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73"/>
            <p:cNvCxnSpPr>
              <a:stCxn id="8" idx="4"/>
              <a:endCxn id="3" idx="1"/>
            </p:cNvCxnSpPr>
            <p:nvPr/>
          </p:nvCxnSpPr>
          <p:spPr>
            <a:xfrm>
              <a:off x="2037157" y="1506662"/>
              <a:ext cx="903368" cy="76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76"/>
            <p:cNvCxnSpPr>
              <a:stCxn id="8" idx="4"/>
              <a:endCxn id="4" idx="0"/>
            </p:cNvCxnSpPr>
            <p:nvPr/>
          </p:nvCxnSpPr>
          <p:spPr>
            <a:xfrm flipH="1">
              <a:off x="1547664" y="1506662"/>
              <a:ext cx="489493" cy="1058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79"/>
            <p:cNvCxnSpPr>
              <a:stCxn id="26" idx="4"/>
              <a:endCxn id="19" idx="0"/>
            </p:cNvCxnSpPr>
            <p:nvPr/>
          </p:nvCxnSpPr>
          <p:spPr>
            <a:xfrm>
              <a:off x="7281542" y="1506662"/>
              <a:ext cx="314794" cy="1058242"/>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83"/>
            <p:cNvSpPr/>
            <p:nvPr/>
          </p:nvSpPr>
          <p:spPr>
            <a:xfrm>
              <a:off x="6173605" y="4402162"/>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34" name="テキスト ボックス 84"/>
            <p:cNvSpPr txBox="1"/>
            <p:nvPr/>
          </p:nvSpPr>
          <p:spPr>
            <a:xfrm>
              <a:off x="5480519" y="1700808"/>
              <a:ext cx="825867" cy="338554"/>
            </a:xfrm>
            <a:prstGeom prst="rect">
              <a:avLst/>
            </a:prstGeom>
            <a:noFill/>
          </p:spPr>
          <p:txBody>
            <a:bodyPr wrap="none" rtlCol="0">
              <a:spAutoFit/>
            </a:bodyPr>
            <a:lstStyle/>
            <a:p>
              <a:r>
                <a:rPr lang="en-US" altLang="ja-JP" sz="1600" dirty="0" err="1" smtClean="0"/>
                <a:t>outport</a:t>
              </a:r>
              <a:endParaRPr kumimoji="1" lang="ja-JP" altLang="en-US" sz="1600" dirty="0"/>
            </a:p>
          </p:txBody>
        </p:sp>
        <p:cxnSp>
          <p:nvCxnSpPr>
            <p:cNvPr id="35" name="直線コネクタ 85"/>
            <p:cNvCxnSpPr>
              <a:stCxn id="16" idx="4"/>
              <a:endCxn id="33" idx="0"/>
            </p:cNvCxnSpPr>
            <p:nvPr/>
          </p:nvCxnSpPr>
          <p:spPr>
            <a:xfrm>
              <a:off x="5796136" y="3356992"/>
              <a:ext cx="953533" cy="104517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88"/>
            <p:cNvSpPr txBox="1"/>
            <p:nvPr/>
          </p:nvSpPr>
          <p:spPr>
            <a:xfrm>
              <a:off x="7558547" y="1929582"/>
              <a:ext cx="718145" cy="338554"/>
            </a:xfrm>
            <a:prstGeom prst="rect">
              <a:avLst/>
            </a:prstGeom>
            <a:noFill/>
          </p:spPr>
          <p:txBody>
            <a:bodyPr wrap="none" rtlCol="0">
              <a:spAutoFit/>
            </a:bodyPr>
            <a:lstStyle/>
            <a:p>
              <a:r>
                <a:rPr lang="en-US" altLang="ja-JP" sz="1600" dirty="0" smtClean="0"/>
                <a:t>switch</a:t>
              </a:r>
              <a:endParaRPr kumimoji="1" lang="ja-JP" altLang="en-US" sz="1600" dirty="0"/>
            </a:p>
          </p:txBody>
        </p:sp>
        <p:sp>
          <p:nvSpPr>
            <p:cNvPr id="37" name="テキスト ボックス 89"/>
            <p:cNvSpPr txBox="1"/>
            <p:nvPr/>
          </p:nvSpPr>
          <p:spPr>
            <a:xfrm>
              <a:off x="973535" y="1929582"/>
              <a:ext cx="718145" cy="338554"/>
            </a:xfrm>
            <a:prstGeom prst="rect">
              <a:avLst/>
            </a:prstGeom>
            <a:noFill/>
          </p:spPr>
          <p:txBody>
            <a:bodyPr wrap="none" rtlCol="0">
              <a:spAutoFit/>
            </a:bodyPr>
            <a:lstStyle/>
            <a:p>
              <a:r>
                <a:rPr lang="en-US" altLang="ja-JP" sz="1600" dirty="0" smtClean="0"/>
                <a:t>switch</a:t>
              </a:r>
              <a:endParaRPr kumimoji="1" lang="ja-JP" altLang="en-US" sz="1600" dirty="0"/>
            </a:p>
          </p:txBody>
        </p:sp>
        <p:sp>
          <p:nvSpPr>
            <p:cNvPr id="38" name="テキスト ボックス 90"/>
            <p:cNvSpPr txBox="1"/>
            <p:nvPr/>
          </p:nvSpPr>
          <p:spPr>
            <a:xfrm>
              <a:off x="2987824"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36408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40" name="テキスト ボックス 92"/>
            <p:cNvSpPr txBox="1"/>
            <p:nvPr/>
          </p:nvSpPr>
          <p:spPr>
            <a:xfrm>
              <a:off x="5731933" y="883459"/>
              <a:ext cx="712275" cy="338554"/>
            </a:xfrm>
            <a:prstGeom prst="rect">
              <a:avLst/>
            </a:prstGeom>
            <a:noFill/>
          </p:spPr>
          <p:txBody>
            <a:bodyPr wrap="square" rtlCol="0">
              <a:spAutoFit/>
            </a:bodyPr>
            <a:lstStyle/>
            <a:p>
              <a:r>
                <a:rPr lang="en-US" altLang="ja-JP" sz="1600" dirty="0" smtClean="0"/>
                <a:t>flow</a:t>
              </a:r>
              <a:endParaRPr kumimoji="1" lang="ja-JP" altLang="en-US" sz="1600" dirty="0"/>
            </a:p>
          </p:txBody>
        </p:sp>
        <p:sp>
          <p:nvSpPr>
            <p:cNvPr id="41" name="テキスト ボックス 93"/>
            <p:cNvSpPr txBox="1"/>
            <p:nvPr/>
          </p:nvSpPr>
          <p:spPr>
            <a:xfrm>
              <a:off x="2834432" y="952084"/>
              <a:ext cx="549318" cy="338554"/>
            </a:xfrm>
            <a:prstGeom prst="rect">
              <a:avLst/>
            </a:prstGeom>
            <a:noFill/>
          </p:spPr>
          <p:txBody>
            <a:bodyPr wrap="none" rtlCol="0">
              <a:spAutoFit/>
            </a:bodyPr>
            <a:lstStyle/>
            <a:p>
              <a:r>
                <a:rPr lang="en-US" altLang="ja-JP" sz="1600" dirty="0" smtClean="0"/>
                <a:t>flow</a:t>
              </a:r>
              <a:endParaRPr kumimoji="1" lang="ja-JP" altLang="en-US" sz="1600" dirty="0"/>
            </a:p>
          </p:txBody>
        </p:sp>
      </p:grpSp>
      <p:sp>
        <p:nvSpPr>
          <p:cNvPr id="45" name="TextBox 44"/>
          <p:cNvSpPr txBox="1"/>
          <p:nvPr/>
        </p:nvSpPr>
        <p:spPr>
          <a:xfrm>
            <a:off x="230225" y="5549773"/>
            <a:ext cx="8718827" cy="1158779"/>
          </a:xfrm>
          <a:prstGeom prst="rect">
            <a:avLst/>
          </a:prstGeom>
          <a:noFill/>
        </p:spPr>
        <p:txBody>
          <a:bodyPr wrap="square" rtlCol="0">
            <a:spAutoFit/>
          </a:bodyPr>
          <a:lstStyle/>
          <a:p>
            <a:pPr marL="285750" indent="-285750">
              <a:lnSpc>
                <a:spcPct val="130000"/>
              </a:lnSpc>
              <a:buFont typeface="Arial"/>
              <a:buChar char="•"/>
            </a:pPr>
            <a:r>
              <a:rPr lang="en-US" b="1" dirty="0" smtClean="0">
                <a:cs typeface="Arial" pitchFamily="34" charset="0"/>
              </a:rPr>
              <a:t>Application computes path by traversing the links from source to destination</a:t>
            </a:r>
          </a:p>
          <a:p>
            <a:pPr marL="285750" indent="-285750">
              <a:lnSpc>
                <a:spcPct val="130000"/>
              </a:lnSpc>
              <a:buFont typeface="Arial"/>
              <a:buChar char="•"/>
            </a:pPr>
            <a:r>
              <a:rPr lang="en-US" b="1" dirty="0" smtClean="0">
                <a:cs typeface="Arial" pitchFamily="34" charset="0"/>
              </a:rPr>
              <a:t>Application writes each flow entry for the path</a:t>
            </a:r>
          </a:p>
          <a:p>
            <a:pPr algn="ctr">
              <a:lnSpc>
                <a:spcPct val="130000"/>
              </a:lnSpc>
            </a:pPr>
            <a:r>
              <a:rPr lang="en-US" b="1" dirty="0" smtClean="0">
                <a:cs typeface="Arial" pitchFamily="34" charset="0"/>
              </a:rPr>
              <a:t>Thus path computation app does not need to worry about topology maintenance </a:t>
            </a:r>
          </a:p>
        </p:txBody>
      </p:sp>
    </p:spTree>
    <p:custDataLst>
      <p:tags r:id="rId1"/>
    </p:custDataLst>
    <p:extLst>
      <p:ext uri="{BB962C8B-B14F-4D97-AF65-F5344CB8AC3E}">
        <p14:creationId xmlns:p14="http://schemas.microsoft.com/office/powerpoint/2010/main" val="715389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92" y="122084"/>
            <a:ext cx="8889607" cy="995069"/>
          </a:xfrm>
        </p:spPr>
        <p:txBody>
          <a:bodyPr/>
          <a:lstStyle/>
          <a:p>
            <a:r>
              <a:rPr lang="en-US" dirty="0" smtClean="0"/>
              <a:t>Example: </a:t>
            </a:r>
            <a:r>
              <a:rPr lang="en-US" dirty="0"/>
              <a:t>A</a:t>
            </a:r>
            <a:r>
              <a:rPr lang="en-US" dirty="0" smtClean="0"/>
              <a:t> simpler abstraction on network graph? </a:t>
            </a:r>
            <a:endParaRPr lang="en-US" dirty="0"/>
          </a:p>
        </p:txBody>
      </p:sp>
      <p:sp>
        <p:nvSpPr>
          <p:cNvPr id="7" name="円/楕円 5"/>
          <p:cNvSpPr/>
          <p:nvPr/>
        </p:nvSpPr>
        <p:spPr>
          <a:xfrm>
            <a:off x="3609150" y="1348781"/>
            <a:ext cx="2012717" cy="1607040"/>
          </a:xfrm>
          <a:prstGeom prst="ellipse">
            <a:avLst/>
          </a:prstGeom>
          <a:solidFill>
            <a:srgbClr val="5B5EB8"/>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Logical Crossbar</a:t>
            </a:r>
            <a:endParaRPr kumimoji="1" lang="ja-JP" altLang="en-US" sz="1600" dirty="0"/>
          </a:p>
        </p:txBody>
      </p:sp>
      <p:grpSp>
        <p:nvGrpSpPr>
          <p:cNvPr id="83" name="Group 82"/>
          <p:cNvGrpSpPr/>
          <p:nvPr/>
        </p:nvGrpSpPr>
        <p:grpSpPr>
          <a:xfrm>
            <a:off x="1180936" y="1783525"/>
            <a:ext cx="7200800" cy="3750359"/>
            <a:chOff x="971600" y="546512"/>
            <a:chExt cx="7200800" cy="3750359"/>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18719" y="3864823"/>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8" name="円/楕円 6"/>
            <p:cNvSpPr/>
            <p:nvPr/>
          </p:nvSpPr>
          <p:spPr>
            <a:xfrm>
              <a:off x="1974440" y="546512"/>
              <a:ext cx="1152128" cy="432048"/>
            </a:xfrm>
            <a:prstGeom prst="ellipse">
              <a:avLst/>
            </a:prstGeom>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Edge Port</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20" name="テキスト ボックス 42"/>
            <p:cNvSpPr txBox="1"/>
            <p:nvPr/>
          </p:nvSpPr>
          <p:spPr>
            <a:xfrm>
              <a:off x="1981815" y="1776420"/>
              <a:ext cx="852617" cy="338554"/>
            </a:xfrm>
            <a:prstGeom prst="rect">
              <a:avLst/>
            </a:prstGeom>
            <a:noFill/>
          </p:spPr>
          <p:txBody>
            <a:bodyPr wrap="none" rtlCol="0">
              <a:spAutoFit/>
            </a:bodyPr>
            <a:lstStyle/>
            <a:p>
              <a:r>
                <a:rPr lang="en-US" altLang="ja-JP" sz="1600" dirty="0" smtClean="0"/>
                <a:t>physical</a:t>
              </a:r>
              <a:endParaRPr kumimoji="1" lang="ja-JP" altLang="en-US" sz="1600" dirty="0"/>
            </a:p>
          </p:txBody>
        </p:sp>
        <p:cxnSp>
          <p:nvCxnSpPr>
            <p:cNvPr id="21" name="直線コネクタ 43"/>
            <p:cNvCxnSpPr>
              <a:stCxn id="6" idx="0"/>
              <a:endCxn id="9" idx="3"/>
            </p:cNvCxnSpPr>
            <p:nvPr/>
          </p:nvCxnSpPr>
          <p:spPr>
            <a:xfrm flipV="1">
              <a:off x="2194783" y="3293720"/>
              <a:ext cx="745742" cy="571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26" name="円/楕円 60"/>
            <p:cNvSpPr/>
            <p:nvPr/>
          </p:nvSpPr>
          <p:spPr>
            <a:xfrm>
              <a:off x="5781313" y="546512"/>
              <a:ext cx="1152128" cy="432048"/>
            </a:xfrm>
            <a:prstGeom prst="ellipse">
              <a:avLst/>
            </a:prstGeom>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Edge Port</a:t>
              </a:r>
              <a:endParaRPr kumimoji="1" lang="ja-JP" altLang="en-US" sz="1600" dirty="0"/>
            </a:p>
          </p:txBody>
        </p:sp>
        <p:cxnSp>
          <p:nvCxnSpPr>
            <p:cNvPr id="27" name="直線コネクタ 61"/>
            <p:cNvCxnSpPr>
              <a:stCxn id="8" idx="6"/>
              <a:endCxn id="7" idx="2"/>
            </p:cNvCxnSpPr>
            <p:nvPr/>
          </p:nvCxnSpPr>
          <p:spPr>
            <a:xfrm>
              <a:off x="3126568" y="762536"/>
              <a:ext cx="273246" cy="1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64"/>
            <p:cNvCxnSpPr>
              <a:stCxn id="26" idx="2"/>
              <a:endCxn id="7" idx="6"/>
            </p:cNvCxnSpPr>
            <p:nvPr/>
          </p:nvCxnSpPr>
          <p:spPr>
            <a:xfrm flipH="1">
              <a:off x="5412531" y="762536"/>
              <a:ext cx="368782" cy="1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70"/>
            <p:cNvCxnSpPr>
              <a:stCxn id="26" idx="3"/>
              <a:endCxn id="14" idx="0"/>
            </p:cNvCxnSpPr>
            <p:nvPr/>
          </p:nvCxnSpPr>
          <p:spPr>
            <a:xfrm flipH="1">
              <a:off x="5796136" y="915288"/>
              <a:ext cx="153902" cy="128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73"/>
            <p:cNvCxnSpPr>
              <a:stCxn id="8" idx="4"/>
              <a:endCxn id="3" idx="1"/>
            </p:cNvCxnSpPr>
            <p:nvPr/>
          </p:nvCxnSpPr>
          <p:spPr>
            <a:xfrm>
              <a:off x="2550504" y="978560"/>
              <a:ext cx="390021" cy="1289576"/>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83"/>
            <p:cNvSpPr/>
            <p:nvPr/>
          </p:nvSpPr>
          <p:spPr>
            <a:xfrm>
              <a:off x="6372200" y="3714050"/>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34" name="テキスト ボックス 84"/>
            <p:cNvSpPr txBox="1"/>
            <p:nvPr/>
          </p:nvSpPr>
          <p:spPr>
            <a:xfrm>
              <a:off x="5908598" y="1776420"/>
              <a:ext cx="852617" cy="338554"/>
            </a:xfrm>
            <a:prstGeom prst="rect">
              <a:avLst/>
            </a:prstGeom>
            <a:noFill/>
          </p:spPr>
          <p:txBody>
            <a:bodyPr wrap="none" rtlCol="0">
              <a:spAutoFit/>
            </a:bodyPr>
            <a:lstStyle/>
            <a:p>
              <a:r>
                <a:rPr lang="en-US" altLang="ja-JP" sz="1600" dirty="0" smtClean="0"/>
                <a:t>physical</a:t>
              </a:r>
              <a:endParaRPr kumimoji="1" lang="ja-JP" altLang="en-US" sz="1600" dirty="0"/>
            </a:p>
          </p:txBody>
        </p:sp>
        <p:cxnSp>
          <p:nvCxnSpPr>
            <p:cNvPr id="35" name="直線コネクタ 85"/>
            <p:cNvCxnSpPr>
              <a:stCxn id="16" idx="4"/>
              <a:endCxn id="33" idx="0"/>
            </p:cNvCxnSpPr>
            <p:nvPr/>
          </p:nvCxnSpPr>
          <p:spPr>
            <a:xfrm>
              <a:off x="5796136" y="3356992"/>
              <a:ext cx="1152128" cy="357058"/>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90"/>
            <p:cNvSpPr txBox="1"/>
            <p:nvPr/>
          </p:nvSpPr>
          <p:spPr>
            <a:xfrm>
              <a:off x="257691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781313" y="3714050"/>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grpSp>
      <p:cxnSp>
        <p:nvCxnSpPr>
          <p:cNvPr id="58" name="直線コネクタ 64"/>
          <p:cNvCxnSpPr/>
          <p:nvPr/>
        </p:nvCxnSpPr>
        <p:spPr>
          <a:xfrm flipH="1">
            <a:off x="5523697" y="1783525"/>
            <a:ext cx="275265" cy="92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4"/>
          <p:cNvCxnSpPr>
            <a:endCxn id="7" idx="7"/>
          </p:cNvCxnSpPr>
          <p:nvPr/>
        </p:nvCxnSpPr>
        <p:spPr>
          <a:xfrm flipH="1">
            <a:off x="5327111" y="1348781"/>
            <a:ext cx="294756" cy="23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4"/>
          <p:cNvCxnSpPr>
            <a:stCxn id="7" idx="1"/>
          </p:cNvCxnSpPr>
          <p:nvPr/>
        </p:nvCxnSpPr>
        <p:spPr>
          <a:xfrm flipH="1" flipV="1">
            <a:off x="3743727" y="1356524"/>
            <a:ext cx="160179" cy="22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flipV="1">
            <a:off x="3410496" y="1783525"/>
            <a:ext cx="198654" cy="138301"/>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52825" y="5852300"/>
            <a:ext cx="8824974" cy="923330"/>
          </a:xfrm>
          <a:prstGeom prst="rect">
            <a:avLst/>
          </a:prstGeom>
        </p:spPr>
        <p:txBody>
          <a:bodyPr wrap="square">
            <a:spAutoFit/>
          </a:bodyPr>
          <a:lstStyle/>
          <a:p>
            <a:pPr marL="285750" indent="-285750">
              <a:buFont typeface="Arial"/>
              <a:buChar char="•"/>
            </a:pPr>
            <a:r>
              <a:rPr lang="en-US" b="1" dirty="0" smtClean="0">
                <a:cs typeface="Arial" pitchFamily="34" charset="0"/>
              </a:rPr>
              <a:t>App or service on top of ONOS	</a:t>
            </a:r>
            <a:endParaRPr lang="en-US" b="1" dirty="0">
              <a:cs typeface="Arial" pitchFamily="34" charset="0"/>
            </a:endParaRPr>
          </a:p>
          <a:p>
            <a:pPr marL="285750" indent="-285750">
              <a:buFont typeface="Arial"/>
              <a:buChar char="•"/>
            </a:pPr>
            <a:r>
              <a:rPr lang="en-US" b="1" dirty="0" smtClean="0">
                <a:cs typeface="Arial" pitchFamily="34" charset="0"/>
              </a:rPr>
              <a:t>Maintains mapping from simpler to complex </a:t>
            </a:r>
          </a:p>
          <a:p>
            <a:pPr algn="ctr"/>
            <a:r>
              <a:rPr lang="en-US" b="1" dirty="0" smtClean="0">
                <a:cs typeface="Arial" pitchFamily="34" charset="0"/>
              </a:rPr>
              <a:t>Thus makes applications even simpler and enables new abstractions</a:t>
            </a:r>
          </a:p>
        </p:txBody>
      </p:sp>
      <p:cxnSp>
        <p:nvCxnSpPr>
          <p:cNvPr id="78" name="直線コネクタ 64"/>
          <p:cNvCxnSpPr>
            <a:endCxn id="7" idx="4"/>
          </p:cNvCxnSpPr>
          <p:nvPr/>
        </p:nvCxnSpPr>
        <p:spPr>
          <a:xfrm flipV="1">
            <a:off x="4615509" y="2955821"/>
            <a:ext cx="0" cy="51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64"/>
          <p:cNvCxnSpPr>
            <a:stCxn id="7" idx="0"/>
          </p:cNvCxnSpPr>
          <p:nvPr/>
        </p:nvCxnSpPr>
        <p:spPr>
          <a:xfrm flipV="1">
            <a:off x="4615509" y="961667"/>
            <a:ext cx="0" cy="387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2825" y="3029666"/>
            <a:ext cx="8824974"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59" name="テキスト ボックス 84"/>
          <p:cNvSpPr txBox="1"/>
          <p:nvPr/>
        </p:nvSpPr>
        <p:spPr>
          <a:xfrm>
            <a:off x="425" y="1018595"/>
            <a:ext cx="2135621" cy="338554"/>
          </a:xfrm>
          <a:prstGeom prst="rect">
            <a:avLst/>
          </a:prstGeom>
          <a:noFill/>
        </p:spPr>
        <p:txBody>
          <a:bodyPr wrap="none" rtlCol="0">
            <a:spAutoFit/>
          </a:bodyPr>
          <a:lstStyle/>
          <a:p>
            <a:r>
              <a:rPr lang="en-US" altLang="ja-JP" sz="1600" dirty="0" smtClean="0">
                <a:solidFill>
                  <a:srgbClr val="4F81BD"/>
                </a:solidFill>
              </a:rPr>
              <a:t>Virtual network objects</a:t>
            </a:r>
            <a:endParaRPr kumimoji="1" lang="ja-JP" altLang="en-US" sz="1600" dirty="0">
              <a:solidFill>
                <a:srgbClr val="4F81BD"/>
              </a:solidFill>
            </a:endParaRPr>
          </a:p>
        </p:txBody>
      </p:sp>
      <p:sp>
        <p:nvSpPr>
          <p:cNvPr id="60" name="テキスト ボックス 84"/>
          <p:cNvSpPr txBox="1"/>
          <p:nvPr/>
        </p:nvSpPr>
        <p:spPr>
          <a:xfrm>
            <a:off x="425" y="3152523"/>
            <a:ext cx="1937550" cy="338554"/>
          </a:xfrm>
          <a:prstGeom prst="rect">
            <a:avLst/>
          </a:prstGeom>
          <a:noFill/>
        </p:spPr>
        <p:txBody>
          <a:bodyPr wrap="none" rtlCol="0">
            <a:spAutoFit/>
          </a:bodyPr>
          <a:lstStyle/>
          <a:p>
            <a:r>
              <a:rPr lang="en-US" altLang="ja-JP" sz="1600" dirty="0" smtClean="0">
                <a:solidFill>
                  <a:schemeClr val="accent1"/>
                </a:solidFill>
              </a:rPr>
              <a:t>Real network objects</a:t>
            </a:r>
            <a:endParaRPr kumimoji="1" lang="ja-JP" altLang="en-US" sz="1600" dirty="0">
              <a:solidFill>
                <a:schemeClr val="accent1"/>
              </a:solidFill>
            </a:endParaRPr>
          </a:p>
        </p:txBody>
      </p:sp>
    </p:spTree>
    <p:custDataLst>
      <p:tags r:id="rId1"/>
    </p:custDataLst>
    <p:extLst>
      <p:ext uri="{BB962C8B-B14F-4D97-AF65-F5344CB8AC3E}">
        <p14:creationId xmlns:p14="http://schemas.microsoft.com/office/powerpoint/2010/main" val="180104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Network Graph Representation</a:t>
            </a:r>
            <a:endParaRPr lang="en-US" dirty="0"/>
          </a:p>
        </p:txBody>
      </p:sp>
      <p:sp>
        <p:nvSpPr>
          <p:cNvPr id="10" name="円/楕円 5"/>
          <p:cNvSpPr/>
          <p:nvPr/>
        </p:nvSpPr>
        <p:spPr>
          <a:xfrm>
            <a:off x="3563704" y="1461288"/>
            <a:ext cx="1943045" cy="102959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path</a:t>
            </a:r>
            <a:endParaRPr kumimoji="1" lang="ja-JP" altLang="en-US" sz="1600" dirty="0"/>
          </a:p>
        </p:txBody>
      </p:sp>
      <p:sp>
        <p:nvSpPr>
          <p:cNvPr id="11" name="円/楕円 6"/>
          <p:cNvSpPr/>
          <p:nvPr/>
        </p:nvSpPr>
        <p:spPr>
          <a:xfrm>
            <a:off x="6988378" y="1201614"/>
            <a:ext cx="1301302"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sp>
        <p:nvSpPr>
          <p:cNvPr id="29" name="円/楕円 60"/>
          <p:cNvSpPr/>
          <p:nvPr/>
        </p:nvSpPr>
        <p:spPr>
          <a:xfrm>
            <a:off x="6911976" y="2508405"/>
            <a:ext cx="1377703"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cxnSp>
        <p:nvCxnSpPr>
          <p:cNvPr id="30" name="直線コネクタ 61"/>
          <p:cNvCxnSpPr>
            <a:stCxn id="11" idx="2"/>
            <a:endCxn id="10" idx="6"/>
          </p:cNvCxnSpPr>
          <p:nvPr/>
        </p:nvCxnSpPr>
        <p:spPr>
          <a:xfrm flipH="1">
            <a:off x="5506749" y="1417638"/>
            <a:ext cx="1481629" cy="55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64"/>
          <p:cNvCxnSpPr>
            <a:stCxn id="29" idx="2"/>
            <a:endCxn id="10" idx="6"/>
          </p:cNvCxnSpPr>
          <p:nvPr/>
        </p:nvCxnSpPr>
        <p:spPr>
          <a:xfrm flipH="1" flipV="1">
            <a:off x="5506749" y="1976087"/>
            <a:ext cx="1405227" cy="74834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92"/>
          <p:cNvSpPr txBox="1"/>
          <p:nvPr/>
        </p:nvSpPr>
        <p:spPr>
          <a:xfrm>
            <a:off x="5815768" y="1417638"/>
            <a:ext cx="712275" cy="338554"/>
          </a:xfrm>
          <a:prstGeom prst="rect">
            <a:avLst/>
          </a:prstGeom>
          <a:noFill/>
        </p:spPr>
        <p:txBody>
          <a:bodyPr wrap="square" rtlCol="0">
            <a:spAutoFit/>
          </a:bodyPr>
          <a:lstStyle/>
          <a:p>
            <a:r>
              <a:rPr lang="en-US" altLang="ja-JP" sz="1600" dirty="0" smtClean="0"/>
              <a:t>flow</a:t>
            </a:r>
            <a:endParaRPr kumimoji="1" lang="ja-JP" altLang="en-US" sz="1600" dirty="0"/>
          </a:p>
        </p:txBody>
      </p:sp>
      <p:sp>
        <p:nvSpPr>
          <p:cNvPr id="44" name="テキスト ボックス 93"/>
          <p:cNvSpPr txBox="1"/>
          <p:nvPr/>
        </p:nvSpPr>
        <p:spPr>
          <a:xfrm>
            <a:off x="5961773" y="2339128"/>
            <a:ext cx="549318" cy="338554"/>
          </a:xfrm>
          <a:prstGeom prst="rect">
            <a:avLst/>
          </a:prstGeom>
          <a:noFill/>
        </p:spPr>
        <p:txBody>
          <a:bodyPr wrap="none" rtlCol="0">
            <a:spAutoFit/>
          </a:bodyPr>
          <a:lstStyle/>
          <a:p>
            <a:r>
              <a:rPr lang="en-US" altLang="ja-JP" sz="1600" dirty="0" smtClean="0"/>
              <a:t>flow</a:t>
            </a:r>
            <a:endParaRPr kumimoji="1" lang="ja-JP" altLang="en-US" sz="1600" dirty="0"/>
          </a:p>
        </p:txBody>
      </p:sp>
      <p:sp>
        <p:nvSpPr>
          <p:cNvPr id="49" name="TextBox 48"/>
          <p:cNvSpPr txBox="1"/>
          <p:nvPr/>
        </p:nvSpPr>
        <p:spPr>
          <a:xfrm>
            <a:off x="6963049" y="1684655"/>
            <a:ext cx="1444664" cy="646331"/>
          </a:xfrm>
          <a:prstGeom prst="rect">
            <a:avLst/>
          </a:prstGeom>
          <a:noFill/>
        </p:spPr>
        <p:txBody>
          <a:bodyPr wrap="none" rtlCol="0">
            <a:spAutoFit/>
          </a:bodyPr>
          <a:lstStyle/>
          <a:p>
            <a:pPr algn="ctr"/>
            <a:r>
              <a:rPr lang="en-US" dirty="0" smtClean="0"/>
              <a:t>Vertex with </a:t>
            </a:r>
          </a:p>
          <a:p>
            <a:pPr algn="ctr"/>
            <a:r>
              <a:rPr lang="en-US" dirty="0" smtClean="0"/>
              <a:t>10 properties</a:t>
            </a:r>
            <a:endParaRPr lang="en-US" dirty="0"/>
          </a:p>
        </p:txBody>
      </p:sp>
      <p:sp>
        <p:nvSpPr>
          <p:cNvPr id="50" name="TextBox 49"/>
          <p:cNvSpPr txBox="1"/>
          <p:nvPr/>
        </p:nvSpPr>
        <p:spPr>
          <a:xfrm>
            <a:off x="3762182" y="2508405"/>
            <a:ext cx="1444664" cy="646331"/>
          </a:xfrm>
          <a:prstGeom prst="rect">
            <a:avLst/>
          </a:prstGeom>
          <a:noFill/>
        </p:spPr>
        <p:txBody>
          <a:bodyPr wrap="none" rtlCol="0">
            <a:spAutoFit/>
          </a:bodyPr>
          <a:lstStyle/>
          <a:p>
            <a:pPr algn="ctr"/>
            <a:r>
              <a:rPr lang="en-US" dirty="0" smtClean="0"/>
              <a:t>Vertex with </a:t>
            </a:r>
          </a:p>
          <a:p>
            <a:pPr algn="ctr"/>
            <a:r>
              <a:rPr lang="en-US" dirty="0" smtClean="0"/>
              <a:t>11 properties</a:t>
            </a:r>
            <a:endParaRPr lang="en-US" dirty="0"/>
          </a:p>
        </p:txBody>
      </p:sp>
      <p:sp>
        <p:nvSpPr>
          <p:cNvPr id="55" name="TextBox 54"/>
          <p:cNvSpPr txBox="1"/>
          <p:nvPr/>
        </p:nvSpPr>
        <p:spPr>
          <a:xfrm>
            <a:off x="0" y="3668204"/>
            <a:ext cx="1985017" cy="923330"/>
          </a:xfrm>
          <a:prstGeom prst="rect">
            <a:avLst/>
          </a:prstGeom>
          <a:noFill/>
        </p:spPr>
        <p:txBody>
          <a:bodyPr wrap="square" rtlCol="0">
            <a:spAutoFit/>
          </a:bodyPr>
          <a:lstStyle/>
          <a:p>
            <a:pPr algn="ctr"/>
            <a:r>
              <a:rPr lang="en-US" dirty="0" smtClean="0"/>
              <a:t>Vertex  represented as Cassandra row</a:t>
            </a:r>
            <a:endParaRPr lang="en-US" dirty="0"/>
          </a:p>
        </p:txBody>
      </p:sp>
      <p:graphicFrame>
        <p:nvGraphicFramePr>
          <p:cNvPr id="56" name="Table 55"/>
          <p:cNvGraphicFramePr>
            <a:graphicFrameLocks noGrp="1"/>
          </p:cNvGraphicFramePr>
          <p:nvPr>
            <p:extLst>
              <p:ext uri="{D42A27DB-BD31-4B8C-83A1-F6EECF244321}">
                <p14:modId xmlns:p14="http://schemas.microsoft.com/office/powerpoint/2010/main" val="3087743859"/>
              </p:ext>
            </p:extLst>
          </p:nvPr>
        </p:nvGraphicFramePr>
        <p:xfrm>
          <a:off x="2057505" y="3528636"/>
          <a:ext cx="6639798" cy="914399"/>
        </p:xfrm>
        <a:graphic>
          <a:graphicData uri="http://schemas.openxmlformats.org/drawingml/2006/table">
            <a:tbl>
              <a:tblPr bandRow="1">
                <a:tableStyleId>{3C2FFA5D-87B4-456A-9821-1D502468CF0F}</a:tableStyleId>
              </a:tblPr>
              <a:tblGrid>
                <a:gridCol w="1106633"/>
                <a:gridCol w="1106633"/>
                <a:gridCol w="1106633"/>
                <a:gridCol w="1106633"/>
                <a:gridCol w="1106633"/>
                <a:gridCol w="1106633"/>
              </a:tblGrid>
              <a:tr h="370840">
                <a:tc>
                  <a:txBody>
                    <a:bodyPr/>
                    <a:lstStyle/>
                    <a:p>
                      <a:r>
                        <a:rPr lang="en-US" sz="1800" dirty="0" smtClean="0"/>
                        <a:t>Property</a:t>
                      </a:r>
                    </a:p>
                    <a:p>
                      <a:r>
                        <a:rPr lang="en-US" sz="1800" dirty="0" smtClean="0"/>
                        <a:t>(e.g. </a:t>
                      </a:r>
                      <a:r>
                        <a:rPr lang="en-US" sz="1800" dirty="0" err="1" smtClean="0"/>
                        <a:t>dpid</a:t>
                      </a:r>
                      <a:r>
                        <a:rPr lang="en-US" sz="1800" dirty="0" smtClean="0"/>
                        <a:t>)</a:t>
                      </a:r>
                      <a:endParaRPr lang="en-US" sz="1800" dirty="0"/>
                    </a:p>
                  </a:txBody>
                  <a:tcPr/>
                </a:tc>
                <a:tc>
                  <a:txBody>
                    <a:bodyPr/>
                    <a:lstStyle/>
                    <a:p>
                      <a:r>
                        <a:rPr lang="en-US" sz="1800" dirty="0" smtClean="0"/>
                        <a:t>Property</a:t>
                      </a:r>
                    </a:p>
                    <a:p>
                      <a:r>
                        <a:rPr lang="en-US" sz="1800" dirty="0" smtClean="0"/>
                        <a:t>(e.g.</a:t>
                      </a:r>
                      <a:r>
                        <a:rPr lang="en-US" sz="1800" baseline="0" dirty="0" smtClean="0"/>
                        <a:t> state)</a:t>
                      </a:r>
                      <a:endParaRPr lang="en-US" sz="1800" dirty="0"/>
                    </a:p>
                  </a:txBody>
                  <a:tcPr/>
                </a:tc>
                <a:tc>
                  <a:txBody>
                    <a:bodyPr/>
                    <a:lstStyle/>
                    <a:p>
                      <a:r>
                        <a:rPr lang="en-US" sz="1800" dirty="0" smtClean="0"/>
                        <a:t>Property</a:t>
                      </a:r>
                      <a:endParaRPr lang="en-US" sz="1800" dirty="0"/>
                    </a:p>
                  </a:txBody>
                  <a:tcPr/>
                </a:tc>
                <a:tc>
                  <a:txBody>
                    <a:bodyPr/>
                    <a:lstStyle/>
                    <a:p>
                      <a:r>
                        <a:rPr lang="en-US" sz="1800" dirty="0" smtClean="0"/>
                        <a:t>…</a:t>
                      </a:r>
                      <a:endParaRPr lang="en-US" sz="1800" dirty="0"/>
                    </a:p>
                  </a:txBody>
                  <a:tcPr/>
                </a:tc>
                <a:tc>
                  <a:txBody>
                    <a:bodyPr/>
                    <a:lstStyle/>
                    <a:p>
                      <a:r>
                        <a:rPr lang="en-US" sz="1800" dirty="0" smtClean="0"/>
                        <a:t>Edge</a:t>
                      </a:r>
                      <a:endParaRPr lang="en-US" sz="1800" dirty="0"/>
                    </a:p>
                  </a:txBody>
                  <a:tcPr/>
                </a:tc>
                <a:tc>
                  <a:txBody>
                    <a:bodyPr/>
                    <a:lstStyle/>
                    <a:p>
                      <a:r>
                        <a:rPr lang="en-US" sz="1800" dirty="0" smtClean="0"/>
                        <a:t>Edge</a:t>
                      </a:r>
                      <a:endParaRPr lang="en-US" sz="1800" dirty="0"/>
                    </a:p>
                  </a:txBody>
                  <a:tcPr/>
                </a:tc>
              </a:tr>
            </a:tbl>
          </a:graphicData>
        </a:graphic>
      </p:graphicFrame>
      <p:sp>
        <p:nvSpPr>
          <p:cNvPr id="57" name="TextBox 56"/>
          <p:cNvSpPr txBox="1"/>
          <p:nvPr/>
        </p:nvSpPr>
        <p:spPr>
          <a:xfrm>
            <a:off x="76914" y="5411759"/>
            <a:ext cx="1908103" cy="923330"/>
          </a:xfrm>
          <a:prstGeom prst="rect">
            <a:avLst/>
          </a:prstGeom>
          <a:noFill/>
        </p:spPr>
        <p:txBody>
          <a:bodyPr wrap="square" rtlCol="0">
            <a:spAutoFit/>
          </a:bodyPr>
          <a:lstStyle/>
          <a:p>
            <a:pPr algn="ctr"/>
            <a:r>
              <a:rPr lang="en-US" dirty="0" smtClean="0"/>
              <a:t>Edge represented as Cassandra column</a:t>
            </a:r>
            <a:endParaRPr lang="en-US" dirty="0"/>
          </a:p>
        </p:txBody>
      </p:sp>
      <p:graphicFrame>
        <p:nvGraphicFramePr>
          <p:cNvPr id="58" name="Table 57"/>
          <p:cNvGraphicFramePr>
            <a:graphicFrameLocks noGrp="1"/>
          </p:cNvGraphicFramePr>
          <p:nvPr>
            <p:extLst>
              <p:ext uri="{D42A27DB-BD31-4B8C-83A1-F6EECF244321}">
                <p14:modId xmlns:p14="http://schemas.microsoft.com/office/powerpoint/2010/main" val="710234986"/>
              </p:ext>
            </p:extLst>
          </p:nvPr>
        </p:nvGraphicFramePr>
        <p:xfrm>
          <a:off x="2096635" y="5324169"/>
          <a:ext cx="6976008" cy="1010920"/>
        </p:xfrm>
        <a:graphic>
          <a:graphicData uri="http://schemas.openxmlformats.org/drawingml/2006/table">
            <a:tbl>
              <a:tblPr firstRow="1" bandRow="1">
                <a:tableStyleId>{616DA210-FB5B-4158-B5E0-FEB733F419BA}</a:tableStyleId>
              </a:tblPr>
              <a:tblGrid>
                <a:gridCol w="1162668"/>
                <a:gridCol w="1162668"/>
                <a:gridCol w="1162668"/>
                <a:gridCol w="1162668"/>
                <a:gridCol w="1162668"/>
                <a:gridCol w="1162668"/>
              </a:tblGrid>
              <a:tr h="370840">
                <a:tc gridSpan="4">
                  <a:txBody>
                    <a:bodyPr/>
                    <a:lstStyle/>
                    <a:p>
                      <a:pPr algn="ctr"/>
                      <a:r>
                        <a:rPr lang="en-US" dirty="0" smtClean="0"/>
                        <a:t>Column</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2">
                  <a:txBody>
                    <a:bodyPr/>
                    <a:lstStyle/>
                    <a:p>
                      <a:pPr algn="ctr"/>
                      <a:r>
                        <a:rPr lang="en-US" dirty="0" smtClean="0"/>
                        <a:t>Value</a:t>
                      </a:r>
                      <a:endParaRPr lang="en-US" dirty="0"/>
                    </a:p>
                  </a:txBody>
                  <a:tcPr/>
                </a:tc>
                <a:tc hMerge="1">
                  <a:txBody>
                    <a:bodyPr/>
                    <a:lstStyle/>
                    <a:p>
                      <a:endParaRPr lang="en-US" dirty="0"/>
                    </a:p>
                  </a:txBody>
                  <a:tcPr/>
                </a:tc>
              </a:tr>
              <a:tr h="370840">
                <a:tc>
                  <a:txBody>
                    <a:bodyPr/>
                    <a:lstStyle/>
                    <a:p>
                      <a:r>
                        <a:rPr lang="en-US" dirty="0" smtClean="0"/>
                        <a:t>Label id + direction</a:t>
                      </a:r>
                      <a:endParaRPr lang="en-US" dirty="0"/>
                    </a:p>
                  </a:txBody>
                  <a:tcPr/>
                </a:tc>
                <a:tc>
                  <a:txBody>
                    <a:bodyPr/>
                    <a:lstStyle/>
                    <a:p>
                      <a:r>
                        <a:rPr lang="en-US" dirty="0" smtClean="0"/>
                        <a:t>Primary key</a:t>
                      </a:r>
                      <a:endParaRPr lang="en-US" dirty="0"/>
                    </a:p>
                  </a:txBody>
                  <a:tcPr/>
                </a:tc>
                <a:tc>
                  <a:txBody>
                    <a:bodyPr/>
                    <a:lstStyle/>
                    <a:p>
                      <a:r>
                        <a:rPr lang="en-US" dirty="0" smtClean="0"/>
                        <a:t>Edge id</a:t>
                      </a:r>
                      <a:endParaRPr lang="en-US" dirty="0"/>
                    </a:p>
                  </a:txBody>
                  <a:tcPr/>
                </a:tc>
                <a:tc>
                  <a:txBody>
                    <a:bodyPr/>
                    <a:lstStyle/>
                    <a:p>
                      <a:r>
                        <a:rPr lang="en-US" dirty="0" smtClean="0"/>
                        <a:t>Vertex id</a:t>
                      </a:r>
                      <a:endParaRPr lang="en-US" dirty="0"/>
                    </a:p>
                  </a:txBody>
                  <a:tcPr/>
                </a:tc>
                <a:tc>
                  <a:txBody>
                    <a:bodyPr/>
                    <a:lstStyle/>
                    <a:p>
                      <a:r>
                        <a:rPr lang="en-US" dirty="0" smtClean="0"/>
                        <a:t>Signature properties</a:t>
                      </a:r>
                      <a:endParaRPr lang="en-US" dirty="0"/>
                    </a:p>
                  </a:txBody>
                  <a:tcPr/>
                </a:tc>
                <a:tc>
                  <a:txBody>
                    <a:bodyPr/>
                    <a:lstStyle/>
                    <a:p>
                      <a:r>
                        <a:rPr lang="en-US" dirty="0" smtClean="0"/>
                        <a:t>Other properties</a:t>
                      </a:r>
                      <a:endParaRPr lang="en-US" dirty="0"/>
                    </a:p>
                  </a:txBody>
                  <a:tcPr/>
                </a:tc>
              </a:tr>
            </a:tbl>
          </a:graphicData>
        </a:graphic>
      </p:graphicFrame>
      <p:sp>
        <p:nvSpPr>
          <p:cNvPr id="59" name="円/楕円 6"/>
          <p:cNvSpPr/>
          <p:nvPr/>
        </p:nvSpPr>
        <p:spPr>
          <a:xfrm>
            <a:off x="965544" y="1760063"/>
            <a:ext cx="1594551"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Switch</a:t>
            </a:r>
            <a:endParaRPr kumimoji="1" lang="ja-JP" altLang="en-US" sz="1600" dirty="0"/>
          </a:p>
        </p:txBody>
      </p:sp>
      <p:sp>
        <p:nvSpPr>
          <p:cNvPr id="60" name="TextBox 59"/>
          <p:cNvSpPr txBox="1"/>
          <p:nvPr/>
        </p:nvSpPr>
        <p:spPr>
          <a:xfrm>
            <a:off x="1098985" y="2253223"/>
            <a:ext cx="1327670" cy="646331"/>
          </a:xfrm>
          <a:prstGeom prst="rect">
            <a:avLst/>
          </a:prstGeom>
          <a:noFill/>
        </p:spPr>
        <p:txBody>
          <a:bodyPr wrap="none" rtlCol="0">
            <a:spAutoFit/>
          </a:bodyPr>
          <a:lstStyle/>
          <a:p>
            <a:pPr algn="ctr"/>
            <a:r>
              <a:rPr lang="en-US" dirty="0" smtClean="0"/>
              <a:t>Vertex with </a:t>
            </a:r>
          </a:p>
          <a:p>
            <a:pPr algn="ctr"/>
            <a:r>
              <a:rPr lang="en-US" dirty="0" smtClean="0"/>
              <a:t>3 properties</a:t>
            </a:r>
            <a:endParaRPr lang="en-US" dirty="0"/>
          </a:p>
        </p:txBody>
      </p:sp>
      <p:sp>
        <p:nvSpPr>
          <p:cNvPr id="68" name="TextBox 67"/>
          <p:cNvSpPr txBox="1"/>
          <p:nvPr/>
        </p:nvSpPr>
        <p:spPr>
          <a:xfrm>
            <a:off x="2057505" y="4553309"/>
            <a:ext cx="4112199" cy="369332"/>
          </a:xfrm>
          <a:prstGeom prst="rect">
            <a:avLst/>
          </a:prstGeom>
          <a:noFill/>
        </p:spPr>
        <p:txBody>
          <a:bodyPr wrap="none" rtlCol="0">
            <a:spAutoFit/>
          </a:bodyPr>
          <a:lstStyle/>
          <a:p>
            <a:r>
              <a:rPr lang="en-US" dirty="0" smtClean="0"/>
              <a:t>Row indices for fast vertex centric queries</a:t>
            </a:r>
            <a:endParaRPr lang="en-US" dirty="0"/>
          </a:p>
        </p:txBody>
      </p:sp>
      <p:sp>
        <p:nvSpPr>
          <p:cNvPr id="69" name="Freeform 68"/>
          <p:cNvSpPr/>
          <p:nvPr/>
        </p:nvSpPr>
        <p:spPr>
          <a:xfrm>
            <a:off x="1711844" y="4117242"/>
            <a:ext cx="391470" cy="711795"/>
          </a:xfrm>
          <a:custGeom>
            <a:avLst/>
            <a:gdLst>
              <a:gd name="connsiteX0" fmla="*/ 391470 w 391470"/>
              <a:gd name="connsiteY0" fmla="*/ 711795 h 711795"/>
              <a:gd name="connsiteX1" fmla="*/ 731 w 391470"/>
              <a:gd name="connsiteY1" fmla="*/ 390790 h 711795"/>
              <a:gd name="connsiteX2" fmla="*/ 293785 w 391470"/>
              <a:gd name="connsiteY2" fmla="*/ 0 h 711795"/>
              <a:gd name="connsiteX3" fmla="*/ 293785 w 391470"/>
              <a:gd name="connsiteY3" fmla="*/ 0 h 711795"/>
            </a:gdLst>
            <a:ahLst/>
            <a:cxnLst>
              <a:cxn ang="0">
                <a:pos x="connsiteX0" y="connsiteY0"/>
              </a:cxn>
              <a:cxn ang="0">
                <a:pos x="connsiteX1" y="connsiteY1"/>
              </a:cxn>
              <a:cxn ang="0">
                <a:pos x="connsiteX2" y="connsiteY2"/>
              </a:cxn>
              <a:cxn ang="0">
                <a:pos x="connsiteX3" y="connsiteY3"/>
              </a:cxn>
            </a:cxnLst>
            <a:rect l="l" t="t" r="r" b="b"/>
            <a:pathLst>
              <a:path w="391470" h="711795">
                <a:moveTo>
                  <a:pt x="391470" y="711795"/>
                </a:moveTo>
                <a:cubicBezTo>
                  <a:pt x="204241" y="610608"/>
                  <a:pt x="17012" y="509422"/>
                  <a:pt x="731" y="390790"/>
                </a:cubicBezTo>
                <a:cubicBezTo>
                  <a:pt x="-15550" y="272158"/>
                  <a:pt x="244943" y="65132"/>
                  <a:pt x="293785" y="0"/>
                </a:cubicBezTo>
                <a:lnTo>
                  <a:pt x="293785" y="0"/>
                </a:lnTo>
              </a:path>
            </a:pathLst>
          </a:custGeom>
          <a:ln w="9525"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934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4079" y="5765899"/>
            <a:ext cx="4096843" cy="913100"/>
            <a:chOff x="1982356" y="5872729"/>
            <a:chExt cx="4096843" cy="913100"/>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6" name="Straight Connector 5"/>
            <p:cNvCxnSpPr>
              <a:stCxn id="7" idx="1"/>
              <a:endCxn id="5"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2" name="Straight Connector 11"/>
            <p:cNvCxnSpPr>
              <a:stCxn id="8" idx="1"/>
              <a:endCxn id="7"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bwMode="auto">
          <a:xfrm>
            <a:off x="1412476" y="1733048"/>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21" name="Group 20"/>
          <p:cNvGrpSpPr/>
          <p:nvPr/>
        </p:nvGrpSpPr>
        <p:grpSpPr>
          <a:xfrm>
            <a:off x="1388736" y="4015216"/>
            <a:ext cx="1563950" cy="471713"/>
            <a:chOff x="1388736" y="4015216"/>
            <a:chExt cx="1563950" cy="471713"/>
          </a:xfrm>
        </p:grpSpPr>
        <p:sp>
          <p:nvSpPr>
            <p:cNvPr id="19" name="Rounded Rectangle 18"/>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0" name="TextBox 19"/>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22" name="Group 21"/>
          <p:cNvGrpSpPr/>
          <p:nvPr/>
        </p:nvGrpSpPr>
        <p:grpSpPr>
          <a:xfrm>
            <a:off x="6193997" y="4013302"/>
            <a:ext cx="1563950" cy="471713"/>
            <a:chOff x="1388736" y="4015216"/>
            <a:chExt cx="1563950" cy="471713"/>
          </a:xfrm>
        </p:grpSpPr>
        <p:sp>
          <p:nvSpPr>
            <p:cNvPr id="23" name="Rounded Rectangle 2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4" name="TextBox 23"/>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25" name="Group 24"/>
          <p:cNvGrpSpPr/>
          <p:nvPr/>
        </p:nvGrpSpPr>
        <p:grpSpPr>
          <a:xfrm>
            <a:off x="3759685" y="4015216"/>
            <a:ext cx="1563950" cy="471713"/>
            <a:chOff x="1388736" y="4015216"/>
            <a:chExt cx="1563950" cy="471713"/>
          </a:xfrm>
        </p:grpSpPr>
        <p:sp>
          <p:nvSpPr>
            <p:cNvPr id="26" name="Rounded Rectangle 25"/>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7" name="TextBox 26"/>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40" name="Group 39"/>
          <p:cNvGrpSpPr/>
          <p:nvPr/>
        </p:nvGrpSpPr>
        <p:grpSpPr>
          <a:xfrm>
            <a:off x="1870184" y="2072486"/>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474613" y="2645139"/>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2074581"/>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611518" y="2585182"/>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2077501"/>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644012" y="2557711"/>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1617594" y="1387235"/>
            <a:ext cx="2082621"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Switches</a:t>
            </a:r>
          </a:p>
        </p:txBody>
      </p:sp>
      <p:grpSp>
        <p:nvGrpSpPr>
          <p:cNvPr id="82" name="Group 81"/>
          <p:cNvGrpSpPr/>
          <p:nvPr/>
        </p:nvGrpSpPr>
        <p:grpSpPr>
          <a:xfrm>
            <a:off x="2170711" y="4738784"/>
            <a:ext cx="4805261" cy="1761358"/>
            <a:chOff x="2170711" y="4738784"/>
            <a:chExt cx="4805261" cy="1761358"/>
          </a:xfrm>
        </p:grpSpPr>
        <p:cxnSp>
          <p:nvCxnSpPr>
            <p:cNvPr id="71" name="Straight Connector 70"/>
            <p:cNvCxnSpPr>
              <a:stCxn id="5" idx="0"/>
            </p:cNvCxnSpPr>
            <p:nvPr/>
          </p:nvCxnSpPr>
          <p:spPr>
            <a:xfrm flipH="1" flipV="1">
              <a:off x="2170711" y="4762092"/>
              <a:ext cx="850276" cy="10038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750999"/>
              <a:ext cx="324130" cy="119375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738784"/>
              <a:ext cx="1313425" cy="102711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738784"/>
              <a:ext cx="571957" cy="1582501"/>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508882" y="4750999"/>
              <a:ext cx="583097" cy="174914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2170711" y="4762092"/>
              <a:ext cx="1042906" cy="173805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79" name="TextBox 78"/>
          <p:cNvSpPr txBox="1"/>
          <p:nvPr/>
        </p:nvSpPr>
        <p:spPr>
          <a:xfrm>
            <a:off x="2615772" y="5521479"/>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84" name="TextBox 83"/>
          <p:cNvSpPr txBox="1"/>
          <p:nvPr/>
        </p:nvSpPr>
        <p:spPr>
          <a:xfrm>
            <a:off x="4361014" y="5517814"/>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85" name="TextBox 84"/>
          <p:cNvSpPr txBox="1"/>
          <p:nvPr/>
        </p:nvSpPr>
        <p:spPr>
          <a:xfrm>
            <a:off x="6096372" y="5518004"/>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2" name="Title 1"/>
          <p:cNvSpPr>
            <a:spLocks noGrp="1"/>
          </p:cNvSpPr>
          <p:nvPr>
            <p:ph type="ctrTitle"/>
          </p:nvPr>
        </p:nvSpPr>
        <p:spPr/>
        <p:txBody>
          <a:bodyPr/>
          <a:lstStyle/>
          <a:p>
            <a:r>
              <a:rPr lang="en-US" dirty="0" smtClean="0"/>
              <a:t>Network Graph and Switches</a:t>
            </a:r>
            <a:endParaRPr lang="en-US" dirty="0"/>
          </a:p>
        </p:txBody>
      </p:sp>
    </p:spTree>
    <p:extLst>
      <p:ext uri="{BB962C8B-B14F-4D97-AF65-F5344CB8AC3E}">
        <p14:creationId xmlns:p14="http://schemas.microsoft.com/office/powerpoint/2010/main" val="276745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down)">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 0 L -0.06358 -0.14045 " pathEditMode="relative" ptsTypes="AA">
                                      <p:cBhvr>
                                        <p:cTn id="28" dur="500" fill="hold"/>
                                        <p:tgtEl>
                                          <p:spTgt spid="79"/>
                                        </p:tgtEl>
                                        <p:attrNameLst>
                                          <p:attrName>ppt_x</p:attrName>
                                          <p:attrName>ppt_y</p:attrName>
                                        </p:attrNameLst>
                                      </p:cBhvr>
                                    </p:animMotion>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00261 0.25174 L -3.70293E-6 -2.9597E-6 " pathEditMode="relative" rAng="0" ptsTypes="AA">
                                      <p:cBhvr>
                                        <p:cTn id="33" dur="500" fill="hold"/>
                                        <p:tgtEl>
                                          <p:spTgt spid="40"/>
                                        </p:tgtEl>
                                        <p:attrNameLst>
                                          <p:attrName>ppt_x</p:attrName>
                                          <p:attrName>ppt_y</p:attrName>
                                        </p:attrNameLst>
                                      </p:cBhvr>
                                      <p:rCtr x="-139" y="-12598"/>
                                    </p:animMotion>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0.06472 0.1811 L 2.51605E-7 -4.21028E-6 " pathEditMode="relative" ptsTypes="AA">
                                      <p:cBhvr>
                                        <p:cTn id="37" dur="500" fill="hold"/>
                                        <p:tgtEl>
                                          <p:spTgt spid="41"/>
                                        </p:tgtEl>
                                        <p:attrNameLst>
                                          <p:attrName>ppt_x</p:attrName>
                                          <p:attrName>ppt_y</p:attrName>
                                        </p:attrNameLst>
                                      </p:cBhvr>
                                    </p:animMotion>
                                  </p:childTnLst>
                                </p:cTn>
                              </p:par>
                              <p:par>
                                <p:cTn id="38" presetID="1"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childTnLst>
                                </p:cTn>
                              </p:par>
                            </p:childTnLst>
                          </p:cTn>
                        </p:par>
                        <p:par>
                          <p:cTn id="40" fill="hold">
                            <p:stCondLst>
                              <p:cond delay="1000"/>
                            </p:stCondLst>
                            <p:childTnLst>
                              <p:par>
                                <p:cTn id="41" presetID="0" presetClass="path" presetSubtype="0" accel="50000" decel="50000" fill="hold" grpId="1" nodeType="afterEffect">
                                  <p:stCondLst>
                                    <p:cond delay="0"/>
                                  </p:stCondLst>
                                  <p:childTnLst>
                                    <p:animMotion origin="layout" path="M 0 0 L 0 -0.14067 " pathEditMode="relative" ptsTypes="AA">
                                      <p:cBhvr>
                                        <p:cTn id="42" dur="500" fill="hold"/>
                                        <p:tgtEl>
                                          <p:spTgt spid="84"/>
                                        </p:tgtEl>
                                        <p:attrNameLst>
                                          <p:attrName>ppt_x</p:attrName>
                                          <p:attrName>ppt_y</p:attrName>
                                        </p:attrNameLst>
                                      </p:cBhvr>
                                    </p:animMotion>
                                  </p:childTnLst>
                                </p:cTn>
                              </p:par>
                            </p:childTnLst>
                          </p:cTn>
                        </p:par>
                        <p:par>
                          <p:cTn id="43" fill="hold">
                            <p:stCondLst>
                              <p:cond delay="1500"/>
                            </p:stCondLst>
                            <p:childTnLst>
                              <p:par>
                                <p:cTn id="44" presetID="1"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0" presetClass="path" presetSubtype="0" accel="50000" decel="50000" fill="hold" nodeType="withEffect">
                                  <p:stCondLst>
                                    <p:cond delay="0"/>
                                  </p:stCondLst>
                                  <p:childTnLst>
                                    <p:animMotion origin="layout" path="M 0.0229 0.25196 L 4.49766E-6 -8.4113E-6 " pathEditMode="relative" ptsTypes="AA">
                                      <p:cBhvr>
                                        <p:cTn id="47" dur="500" fill="hold"/>
                                        <p:tgtEl>
                                          <p:spTgt spid="47"/>
                                        </p:tgtEl>
                                        <p:attrNameLst>
                                          <p:attrName>ppt_x</p:attrName>
                                          <p:attrName>ppt_y</p:attrName>
                                        </p:attrNameLst>
                                      </p:cBhvr>
                                    </p:animMotion>
                                  </p:childTnLst>
                                </p:cTn>
                              </p:par>
                              <p:par>
                                <p:cTn id="48" presetID="1" presetClass="entr" presetSubtype="0"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par>
                                <p:cTn id="50" presetID="0" presetClass="path" presetSubtype="0" accel="50000" decel="50000" fill="hold" nodeType="withEffect">
                                  <p:stCondLst>
                                    <p:cond delay="0"/>
                                  </p:stCondLst>
                                  <p:childTnLst>
                                    <p:animMotion origin="layout" path="M -0.0321 0.19013 L -1.12441E-6 -2.62158E-6 " pathEditMode="relative" ptsTypes="AA">
                                      <p:cBhvr>
                                        <p:cTn id="51" dur="500" fill="hold"/>
                                        <p:tgtEl>
                                          <p:spTgt spid="53"/>
                                        </p:tgtEl>
                                        <p:attrNameLst>
                                          <p:attrName>ppt_x</p:attrName>
                                          <p:attrName>ppt_y</p:attrName>
                                        </p:attrNameLst>
                                      </p:cBhvr>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0" presetClass="path" presetSubtype="0" accel="50000" decel="50000" fill="hold" grpId="1" nodeType="withEffect">
                                  <p:stCondLst>
                                    <p:cond delay="0"/>
                                  </p:stCondLst>
                                  <p:childTnLst>
                                    <p:animMotion origin="layout" path="M 0 0 L 0.07574 -0.14067 " pathEditMode="relative" ptsTypes="AA">
                                      <p:cBhvr>
                                        <p:cTn id="56" dur="500" fill="hold"/>
                                        <p:tgtEl>
                                          <p:spTgt spid="85"/>
                                        </p:tgtEl>
                                        <p:attrNameLst>
                                          <p:attrName>ppt_x</p:attrName>
                                          <p:attrName>ppt_y</p:attrName>
                                        </p:attrNameLst>
                                      </p:cBhvr>
                                    </p:animMotion>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0" presetClass="path" presetSubtype="0" accel="50000" decel="50000" fill="hold" nodeType="withEffect">
                                  <p:stCondLst>
                                    <p:cond delay="0"/>
                                  </p:stCondLst>
                                  <p:childTnLst>
                                    <p:animMotion origin="layout" path="M 0.07548 0.25196 L -1.47493E-7 -5.2339E-6 " pathEditMode="relative" ptsTypes="AA">
                                      <p:cBhvr>
                                        <p:cTn id="60" dur="500" fill="hold"/>
                                        <p:tgtEl>
                                          <p:spTgt spid="59"/>
                                        </p:tgtEl>
                                        <p:attrNameLst>
                                          <p:attrName>ppt_x</p:attrName>
                                          <p:attrName>ppt_y</p:attrName>
                                        </p:attrNameLst>
                                      </p:cBhvr>
                                    </p:animMotion>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0"/>
                                          </p:stCondLst>
                                        </p:cTn>
                                        <p:tgtEl>
                                          <p:spTgt spid="65"/>
                                        </p:tgtEl>
                                        <p:attrNameLst>
                                          <p:attrName>style.visibility</p:attrName>
                                        </p:attrNameLst>
                                      </p:cBhvr>
                                      <p:to>
                                        <p:strVal val="visible"/>
                                      </p:to>
                                    </p:set>
                                  </p:childTnLst>
                                </p:cTn>
                              </p:par>
                              <p:par>
                                <p:cTn id="64" presetID="0" presetClass="path" presetSubtype="0" accel="50000" decel="50000" fill="hold" nodeType="withEffect">
                                  <p:stCondLst>
                                    <p:cond delay="0"/>
                                  </p:stCondLst>
                                  <p:childTnLst>
                                    <p:animMotion origin="layout" path="M -5.32709E-6 0.17739 L -5.32709E-6 2.99213E-6 " pathEditMode="relative" ptsTypes="AA">
                                      <p:cBhvr>
                                        <p:cTn id="65" dur="500" fill="hold"/>
                                        <p:tgtEl>
                                          <p:spTgt spid="6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9" grpId="1"/>
      <p:bldP spid="84" grpId="0"/>
      <p:bldP spid="84" grpId="1"/>
      <p:bldP spid="85" grpId="0"/>
      <p:bldP spid="8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4079" y="5765899"/>
            <a:ext cx="4096843" cy="913100"/>
            <a:chOff x="1982356" y="5872729"/>
            <a:chExt cx="4096843" cy="913100"/>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6" name="Straight Connector 5"/>
            <p:cNvCxnSpPr>
              <a:stCxn id="7" idx="1"/>
              <a:endCxn id="5"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2" name="Straight Connector 11"/>
            <p:cNvCxnSpPr>
              <a:stCxn id="8" idx="1"/>
              <a:endCxn id="7"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bwMode="auto">
          <a:xfrm>
            <a:off x="1412476" y="1733048"/>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21" name="Group 20"/>
          <p:cNvGrpSpPr/>
          <p:nvPr/>
        </p:nvGrpSpPr>
        <p:grpSpPr>
          <a:xfrm>
            <a:off x="1388736" y="4026974"/>
            <a:ext cx="460984" cy="471713"/>
            <a:chOff x="1388736" y="4015216"/>
            <a:chExt cx="1531172" cy="471713"/>
          </a:xfrm>
        </p:grpSpPr>
        <p:sp>
          <p:nvSpPr>
            <p:cNvPr id="19" name="Rounded Rectangle 18"/>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0" name="TextBox 19"/>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40" name="Group 39"/>
          <p:cNvGrpSpPr/>
          <p:nvPr/>
        </p:nvGrpSpPr>
        <p:grpSpPr>
          <a:xfrm>
            <a:off x="1870184" y="1925066"/>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29230" y="2537577"/>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1927161"/>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02215" y="2537577"/>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1930081"/>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24613" y="2537577"/>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2170711" y="4738784"/>
            <a:ext cx="4805261" cy="1761358"/>
            <a:chOff x="2170711" y="4738784"/>
            <a:chExt cx="4805261" cy="1761358"/>
          </a:xfrm>
        </p:grpSpPr>
        <p:cxnSp>
          <p:nvCxnSpPr>
            <p:cNvPr id="71" name="Straight Connector 70"/>
            <p:cNvCxnSpPr>
              <a:stCxn id="5" idx="0"/>
            </p:cNvCxnSpPr>
            <p:nvPr/>
          </p:nvCxnSpPr>
          <p:spPr>
            <a:xfrm flipH="1" flipV="1">
              <a:off x="2170711" y="4762092"/>
              <a:ext cx="850276" cy="10038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750999"/>
              <a:ext cx="324130" cy="119375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738784"/>
              <a:ext cx="1313425" cy="102711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738784"/>
              <a:ext cx="571957" cy="1582501"/>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508882" y="4750999"/>
              <a:ext cx="583097" cy="174914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2170711" y="4762092"/>
              <a:ext cx="1042906" cy="173805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1617594" y="1387235"/>
            <a:ext cx="1800493"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Links</a:t>
            </a:r>
          </a:p>
        </p:txBody>
      </p:sp>
      <p:grpSp>
        <p:nvGrpSpPr>
          <p:cNvPr id="81" name="Group 80"/>
          <p:cNvGrpSpPr/>
          <p:nvPr/>
        </p:nvGrpSpPr>
        <p:grpSpPr>
          <a:xfrm>
            <a:off x="3726907" y="4026974"/>
            <a:ext cx="460984" cy="471713"/>
            <a:chOff x="1388736" y="4015216"/>
            <a:chExt cx="1531172" cy="471713"/>
          </a:xfrm>
        </p:grpSpPr>
        <p:sp>
          <p:nvSpPr>
            <p:cNvPr id="82" name="Rounded Rectangle 8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84" name="TextBox 83"/>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89" name="Group 88"/>
          <p:cNvGrpSpPr/>
          <p:nvPr/>
        </p:nvGrpSpPr>
        <p:grpSpPr>
          <a:xfrm>
            <a:off x="6193997" y="4026974"/>
            <a:ext cx="460984" cy="471713"/>
            <a:chOff x="1388736" y="4015216"/>
            <a:chExt cx="1531172" cy="471713"/>
          </a:xfrm>
        </p:grpSpPr>
        <p:sp>
          <p:nvSpPr>
            <p:cNvPr id="91" name="Rounded Rectangle 9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2" name="TextBox 91"/>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96" name="Group 95"/>
          <p:cNvGrpSpPr/>
          <p:nvPr/>
        </p:nvGrpSpPr>
        <p:grpSpPr>
          <a:xfrm>
            <a:off x="1402677" y="3514808"/>
            <a:ext cx="1507432" cy="471713"/>
            <a:chOff x="1412476" y="4015216"/>
            <a:chExt cx="1507432" cy="471713"/>
          </a:xfrm>
        </p:grpSpPr>
        <p:sp>
          <p:nvSpPr>
            <p:cNvPr id="97" name="Rounded Rectangle 9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8" name="TextBox 97"/>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grpSp>
        <p:nvGrpSpPr>
          <p:cNvPr id="99" name="Group 98"/>
          <p:cNvGrpSpPr/>
          <p:nvPr/>
        </p:nvGrpSpPr>
        <p:grpSpPr>
          <a:xfrm>
            <a:off x="3726907" y="3490702"/>
            <a:ext cx="1507432" cy="471713"/>
            <a:chOff x="1412476" y="4015216"/>
            <a:chExt cx="1507432" cy="471713"/>
          </a:xfrm>
        </p:grpSpPr>
        <p:sp>
          <p:nvSpPr>
            <p:cNvPr id="100" name="Rounded Rectangle 9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01" name="TextBox 100"/>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grpSp>
        <p:nvGrpSpPr>
          <p:cNvPr id="102" name="Group 101"/>
          <p:cNvGrpSpPr/>
          <p:nvPr/>
        </p:nvGrpSpPr>
        <p:grpSpPr>
          <a:xfrm>
            <a:off x="6182026" y="3490702"/>
            <a:ext cx="1507432" cy="471713"/>
            <a:chOff x="1412476" y="4015216"/>
            <a:chExt cx="1507432" cy="471713"/>
          </a:xfrm>
        </p:grpSpPr>
        <p:sp>
          <p:nvSpPr>
            <p:cNvPr id="103" name="Rounded Rectangle 10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04" name="TextBox 103"/>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cxnSp>
        <p:nvCxnSpPr>
          <p:cNvPr id="34" name="Straight Connector 33"/>
          <p:cNvCxnSpPr/>
          <p:nvPr/>
        </p:nvCxnSpPr>
        <p:spPr>
          <a:xfrm>
            <a:off x="2394594" y="2167266"/>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9230" y="2405276"/>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375635" y="2405276"/>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12474" y="2410291"/>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53640" y="2777682"/>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26625" y="2777682"/>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40999" y="2172281"/>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053816" y="4086325"/>
            <a:ext cx="54522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LLDP</a:t>
            </a:r>
          </a:p>
        </p:txBody>
      </p:sp>
      <p:sp>
        <p:nvSpPr>
          <p:cNvPr id="106" name="TextBox 105"/>
          <p:cNvSpPr txBox="1"/>
          <p:nvPr/>
        </p:nvSpPr>
        <p:spPr>
          <a:xfrm>
            <a:off x="4466767" y="4086325"/>
            <a:ext cx="54522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LLDP</a:t>
            </a:r>
          </a:p>
        </p:txBody>
      </p:sp>
      <p:sp>
        <p:nvSpPr>
          <p:cNvPr id="3" name="Title 2"/>
          <p:cNvSpPr>
            <a:spLocks noGrp="1"/>
          </p:cNvSpPr>
          <p:nvPr>
            <p:ph type="ctrTitle"/>
          </p:nvPr>
        </p:nvSpPr>
        <p:spPr/>
        <p:txBody>
          <a:bodyPr/>
          <a:lstStyle/>
          <a:p>
            <a:r>
              <a:rPr lang="en-US" dirty="0" smtClean="0"/>
              <a:t>Network Graph and Link Discovery</a:t>
            </a:r>
            <a:endParaRPr lang="en-US" dirty="0"/>
          </a:p>
        </p:txBody>
      </p:sp>
      <p:sp>
        <p:nvSpPr>
          <p:cNvPr id="24" name="Freeform 23"/>
          <p:cNvSpPr/>
          <p:nvPr/>
        </p:nvSpPr>
        <p:spPr>
          <a:xfrm>
            <a:off x="2034520" y="4587118"/>
            <a:ext cx="1331107" cy="2061474"/>
          </a:xfrm>
          <a:custGeom>
            <a:avLst/>
            <a:gdLst>
              <a:gd name="connsiteX0" fmla="*/ 0 w 1331107"/>
              <a:gd name="connsiteY0" fmla="*/ 0 h 2061474"/>
              <a:gd name="connsiteX1" fmla="*/ 647936 w 1331107"/>
              <a:gd name="connsiteY1" fmla="*/ 1723408 h 2061474"/>
              <a:gd name="connsiteX2" fmla="*/ 1308831 w 1331107"/>
              <a:gd name="connsiteY2" fmla="*/ 2047357 h 2061474"/>
              <a:gd name="connsiteX3" fmla="*/ 1166285 w 1331107"/>
              <a:gd name="connsiteY3" fmla="*/ 1490165 h 2061474"/>
              <a:gd name="connsiteX4" fmla="*/ 1075574 w 1331107"/>
              <a:gd name="connsiteY4" fmla="*/ 1049594 h 2061474"/>
              <a:gd name="connsiteX5" fmla="*/ 349885 w 1331107"/>
              <a:gd name="connsiteY5" fmla="*/ 0 h 2061474"/>
              <a:gd name="connsiteX6" fmla="*/ 349885 w 1331107"/>
              <a:gd name="connsiteY6" fmla="*/ 0 h 206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1107" h="2061474">
                <a:moveTo>
                  <a:pt x="0" y="0"/>
                </a:moveTo>
                <a:cubicBezTo>
                  <a:pt x="214899" y="691091"/>
                  <a:pt x="429798" y="1382182"/>
                  <a:pt x="647936" y="1723408"/>
                </a:cubicBezTo>
                <a:cubicBezTo>
                  <a:pt x="866074" y="2064634"/>
                  <a:pt x="1222439" y="2086231"/>
                  <a:pt x="1308831" y="2047357"/>
                </a:cubicBezTo>
                <a:cubicBezTo>
                  <a:pt x="1395223" y="2008483"/>
                  <a:pt x="1205161" y="1656459"/>
                  <a:pt x="1166285" y="1490165"/>
                </a:cubicBezTo>
                <a:cubicBezTo>
                  <a:pt x="1127409" y="1323871"/>
                  <a:pt x="1211641" y="1297955"/>
                  <a:pt x="1075574" y="1049594"/>
                </a:cubicBezTo>
                <a:cubicBezTo>
                  <a:pt x="939507" y="801233"/>
                  <a:pt x="349885" y="0"/>
                  <a:pt x="349885" y="0"/>
                </a:cubicBezTo>
                <a:lnTo>
                  <a:pt x="349885" y="0"/>
                </a:lnTo>
              </a:path>
            </a:pathLst>
          </a:custGeom>
          <a:ln>
            <a:solidFill>
              <a:srgbClr val="E46C0A"/>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5" name="Freeform 24"/>
          <p:cNvSpPr/>
          <p:nvPr/>
        </p:nvSpPr>
        <p:spPr>
          <a:xfrm>
            <a:off x="4742893" y="4392748"/>
            <a:ext cx="2356194" cy="1488220"/>
          </a:xfrm>
          <a:custGeom>
            <a:avLst/>
            <a:gdLst>
              <a:gd name="connsiteX0" fmla="*/ 0 w 2356194"/>
              <a:gd name="connsiteY0" fmla="*/ 194370 h 1488220"/>
              <a:gd name="connsiteX1" fmla="*/ 116629 w 2356194"/>
              <a:gd name="connsiteY1" fmla="*/ 997763 h 1488220"/>
              <a:gd name="connsiteX2" fmla="*/ 220298 w 2356194"/>
              <a:gd name="connsiteY2" fmla="*/ 1386502 h 1488220"/>
              <a:gd name="connsiteX3" fmla="*/ 803441 w 2356194"/>
              <a:gd name="connsiteY3" fmla="*/ 1386502 h 1488220"/>
              <a:gd name="connsiteX4" fmla="*/ 2202983 w 2356194"/>
              <a:gd name="connsiteY4" fmla="*/ 233243 h 1488220"/>
              <a:gd name="connsiteX5" fmla="*/ 2319612 w 2356194"/>
              <a:gd name="connsiteY5" fmla="*/ 0 h 1488220"/>
              <a:gd name="connsiteX6" fmla="*/ 2319612 w 2356194"/>
              <a:gd name="connsiteY6" fmla="*/ 0 h 148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194" h="1488220">
                <a:moveTo>
                  <a:pt x="0" y="194370"/>
                </a:moveTo>
                <a:cubicBezTo>
                  <a:pt x="39956" y="496722"/>
                  <a:pt x="79913" y="799074"/>
                  <a:pt x="116629" y="997763"/>
                </a:cubicBezTo>
                <a:cubicBezTo>
                  <a:pt x="153345" y="1196452"/>
                  <a:pt x="105829" y="1321712"/>
                  <a:pt x="220298" y="1386502"/>
                </a:cubicBezTo>
                <a:cubicBezTo>
                  <a:pt x="334767" y="1451292"/>
                  <a:pt x="472994" y="1578712"/>
                  <a:pt x="803441" y="1386502"/>
                </a:cubicBezTo>
                <a:cubicBezTo>
                  <a:pt x="1133888" y="1194292"/>
                  <a:pt x="1950288" y="464327"/>
                  <a:pt x="2202983" y="233243"/>
                </a:cubicBezTo>
                <a:cubicBezTo>
                  <a:pt x="2455678" y="2159"/>
                  <a:pt x="2319612" y="0"/>
                  <a:pt x="2319612" y="0"/>
                </a:cubicBezTo>
                <a:lnTo>
                  <a:pt x="2319612" y="0"/>
                </a:lnTo>
              </a:path>
            </a:pathLst>
          </a:custGeom>
          <a:ln>
            <a:solidFill>
              <a:srgbClr val="E46C0A"/>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201911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7" presetClass="path" presetSubtype="0" accel="50000" decel="50000" fill="hold" grpId="0" nodeType="afterEffect">
                                  <p:stCondLst>
                                    <p:cond delay="0"/>
                                  </p:stCondLst>
                                  <p:childTnLst>
                                    <p:animMotion origin="layout" path="M -0.02658 -9.25497E-7 L -0.01963 0.15572 C -0.01807 0.19088 -0.01581 0.21078 -0.01355 0.21078 C -0.01077 0.21078 -0.00869 0.19088 -0.0073 0.15572 L 8.42453E-7 -9.25497E-7 " pathEditMode="relative" rAng="0" ptsTypes="FffFF">
                                      <p:cBhvr>
                                        <p:cTn id="9" dur="2000" fill="hold"/>
                                        <p:tgtEl>
                                          <p:spTgt spid="2"/>
                                        </p:tgtEl>
                                        <p:attrNameLst>
                                          <p:attrName>ppt_x</p:attrName>
                                          <p:attrName>ppt_y</p:attrName>
                                        </p:attrNameLst>
                                      </p:cBhvr>
                                      <p:rCtr x="1320" y="10528"/>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20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06"/>
                                        </p:tgtEl>
                                        <p:attrNameLst>
                                          <p:attrName>style.visibility</p:attrName>
                                        </p:attrNameLst>
                                      </p:cBhvr>
                                      <p:to>
                                        <p:strVal val="visible"/>
                                      </p:to>
                                    </p:set>
                                  </p:childTnLst>
                                </p:cTn>
                              </p:par>
                            </p:childTnLst>
                          </p:cTn>
                        </p:par>
                        <p:par>
                          <p:cTn id="20" fill="hold">
                            <p:stCondLst>
                              <p:cond delay="0"/>
                            </p:stCondLst>
                            <p:childTnLst>
                              <p:par>
                                <p:cTn id="21" presetID="37" presetClass="path" presetSubtype="0" accel="50000" decel="50000" fill="hold" grpId="0" nodeType="afterEffect">
                                  <p:stCondLst>
                                    <p:cond delay="0"/>
                                  </p:stCondLst>
                                  <p:childTnLst>
                                    <p:animMotion origin="layout" path="M 7.81657E-7 -9.25497E-7 L 0.06705 0.17399 C 0.08094 0.21356 0.10196 0.23554 0.12402 0.23554 C 0.14904 0.23554 0.16901 0.21356 0.18308 0.17399 L 0.24996 -9.25497E-7 " pathEditMode="relative" rAng="0" ptsTypes="FffFF">
                                      <p:cBhvr>
                                        <p:cTn id="22" dur="2000" fill="hold"/>
                                        <p:tgtEl>
                                          <p:spTgt spid="106"/>
                                        </p:tgtEl>
                                        <p:attrNameLst>
                                          <p:attrName>ppt_x</p:attrName>
                                          <p:attrName>ppt_y</p:attrName>
                                        </p:attrNameLst>
                                      </p:cBhvr>
                                      <p:rCtr x="12489" y="11777"/>
                                    </p:animMotion>
                                  </p:childTnLst>
                                </p:cTn>
                              </p:par>
                            </p:childTnLst>
                          </p:cTn>
                        </p:par>
                        <p:par>
                          <p:cTn id="23" fill="hold">
                            <p:stCondLst>
                              <p:cond delay="2000"/>
                            </p:stCondLst>
                            <p:childTnLst>
                              <p:par>
                                <p:cTn id="24" presetID="1" presetClass="entr" presetSubtype="0" fill="hold" nodeType="afterEffect">
                                  <p:stCondLst>
                                    <p:cond delay="200"/>
                                  </p:stCondLst>
                                  <p:childTnLst>
                                    <p:set>
                                      <p:cBhvr>
                                        <p:cTn id="25" dur="1" fill="hold">
                                          <p:stCondLst>
                                            <p:cond delay="0"/>
                                          </p:stCondLst>
                                        </p:cTn>
                                        <p:tgtEl>
                                          <p:spTgt spid="105"/>
                                        </p:tgtEl>
                                        <p:attrNameLst>
                                          <p:attrName>style.visibility</p:attrName>
                                        </p:attrNameLst>
                                      </p:cBhvr>
                                      <p:to>
                                        <p:strVal val="visible"/>
                                      </p:to>
                                    </p:set>
                                  </p:childTnLst>
                                </p:cTn>
                              </p:par>
                            </p:childTnLst>
                          </p:cTn>
                        </p:par>
                        <p:par>
                          <p:cTn id="26" fill="hold">
                            <p:stCondLst>
                              <p:cond delay="2200"/>
                            </p:stCondLst>
                            <p:childTnLst>
                              <p:par>
                                <p:cTn id="27" presetID="1" presetClass="entr" presetSubtype="0" fill="hold" nodeType="afterEffect">
                                  <p:stCondLst>
                                    <p:cond delay="200"/>
                                  </p:stCondLst>
                                  <p:childTnLst>
                                    <p:set>
                                      <p:cBhvr>
                                        <p:cTn id="28" dur="1" fill="hold">
                                          <p:stCondLst>
                                            <p:cond delay="0"/>
                                          </p:stCondLst>
                                        </p:cTn>
                                        <p:tgtEl>
                                          <p:spTgt spid="113"/>
                                        </p:tgtEl>
                                        <p:attrNameLst>
                                          <p:attrName>style.visibility</p:attrName>
                                        </p:attrNameLst>
                                      </p:cBhvr>
                                      <p:to>
                                        <p:strVal val="visible"/>
                                      </p:to>
                                    </p:set>
                                  </p:childTnLst>
                                </p:cTn>
                              </p:par>
                            </p:childTnLst>
                          </p:cTn>
                        </p:par>
                        <p:par>
                          <p:cTn id="29" fill="hold">
                            <p:stCondLst>
                              <p:cond delay="2400"/>
                            </p:stCondLst>
                            <p:childTnLst>
                              <p:par>
                                <p:cTn id="30" presetID="1" presetClass="entr" presetSubtype="0" fill="hold" nodeType="afterEffect">
                                  <p:stCondLst>
                                    <p:cond delay="200"/>
                                  </p:stCondLst>
                                  <p:childTnLst>
                                    <p:set>
                                      <p:cBhvr>
                                        <p:cTn id="31" dur="1" fill="hold">
                                          <p:stCondLst>
                                            <p:cond delay="0"/>
                                          </p:stCondLst>
                                        </p:cTn>
                                        <p:tgtEl>
                                          <p:spTgt spid="107"/>
                                        </p:tgtEl>
                                        <p:attrNameLst>
                                          <p:attrName>style.visibility</p:attrName>
                                        </p:attrNameLst>
                                      </p:cBhvr>
                                      <p:to>
                                        <p:strVal val="visible"/>
                                      </p:to>
                                    </p:set>
                                  </p:childTnLst>
                                </p:cTn>
                              </p:par>
                            </p:childTnLst>
                          </p:cTn>
                        </p:par>
                        <p:par>
                          <p:cTn id="32" fill="hold">
                            <p:stCondLst>
                              <p:cond delay="2600"/>
                            </p:stCondLst>
                            <p:childTnLst>
                              <p:par>
                                <p:cTn id="33" presetID="1" presetClass="entr" presetSubtype="0" fill="hold" nodeType="afterEffect">
                                  <p:stCondLst>
                                    <p:cond delay="200"/>
                                  </p:stCondLst>
                                  <p:childTnLst>
                                    <p:set>
                                      <p:cBhvr>
                                        <p:cTn id="34" dur="1" fill="hold">
                                          <p:stCondLst>
                                            <p:cond delay="0"/>
                                          </p:stCondLst>
                                        </p:cTn>
                                        <p:tgtEl>
                                          <p:spTgt spid="121"/>
                                        </p:tgtEl>
                                        <p:attrNameLst>
                                          <p:attrName>style.visibility</p:attrName>
                                        </p:attrNameLst>
                                      </p:cBhvr>
                                      <p:to>
                                        <p:strVal val="visible"/>
                                      </p:to>
                                    </p:set>
                                  </p:childTnLst>
                                </p:cTn>
                              </p:par>
                            </p:childTnLst>
                          </p:cTn>
                        </p:par>
                        <p:par>
                          <p:cTn id="35" fill="hold">
                            <p:stCondLst>
                              <p:cond delay="2800"/>
                            </p:stCondLst>
                            <p:childTnLst>
                              <p:par>
                                <p:cTn id="36" presetID="1" presetClass="entr" presetSubtype="0" fill="hold" nodeType="afterEffect">
                                  <p:stCondLst>
                                    <p:cond delay="200"/>
                                  </p:stCondLst>
                                  <p:childTnLst>
                                    <p:set>
                                      <p:cBhvr>
                                        <p:cTn id="37"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 grpId="0"/>
      <p:bldP spid="10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533162"/>
            <a:ext cx="6312693" cy="1665082"/>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870184" y="1725180"/>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29230" y="2337691"/>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1727275"/>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02215" y="2337691"/>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1730195"/>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24613" y="2337691"/>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929919" y="4832641"/>
            <a:ext cx="4725062" cy="1408825"/>
            <a:chOff x="1929919" y="4832641"/>
            <a:chExt cx="4725062" cy="1408825"/>
          </a:xfrm>
        </p:grpSpPr>
        <p:cxnSp>
          <p:nvCxnSpPr>
            <p:cNvPr id="71" name="Straight Connector 70"/>
            <p:cNvCxnSpPr>
              <a:stCxn id="5" idx="0"/>
            </p:cNvCxnSpPr>
            <p:nvPr/>
          </p:nvCxnSpPr>
          <p:spPr>
            <a:xfrm flipH="1" flipV="1">
              <a:off x="1975114" y="4832641"/>
              <a:ext cx="1045873"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832641"/>
              <a:ext cx="282015" cy="85343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832641"/>
              <a:ext cx="992434"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832641"/>
              <a:ext cx="250966" cy="122996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466767" y="4832641"/>
              <a:ext cx="625212"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1929919" y="4832641"/>
              <a:ext cx="1283698"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1617594" y="1187349"/>
            <a:ext cx="2005677"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Devices</a:t>
            </a:r>
          </a:p>
        </p:txBody>
      </p:sp>
      <p:cxnSp>
        <p:nvCxnSpPr>
          <p:cNvPr id="34" name="Straight Connector 33"/>
          <p:cNvCxnSpPr/>
          <p:nvPr/>
        </p:nvCxnSpPr>
        <p:spPr>
          <a:xfrm>
            <a:off x="2394594" y="1967380"/>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9230" y="2205390"/>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375635" y="2205390"/>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12474" y="2210405"/>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53640" y="2577796"/>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26625" y="2577796"/>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40999" y="1972395"/>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22686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25037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25037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22686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25037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25037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6" name="Group 135"/>
          <p:cNvGrpSpPr/>
          <p:nvPr/>
        </p:nvGrpSpPr>
        <p:grpSpPr>
          <a:xfrm>
            <a:off x="1355696" y="3706733"/>
            <a:ext cx="1565853" cy="471713"/>
            <a:chOff x="1365717" y="4015216"/>
            <a:chExt cx="1565853" cy="471713"/>
          </a:xfrm>
        </p:grpSpPr>
        <p:sp>
          <p:nvSpPr>
            <p:cNvPr id="137" name="Rounded Rectangle 13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8" name="TextBox 137"/>
            <p:cNvSpPr txBox="1"/>
            <p:nvPr/>
          </p:nvSpPr>
          <p:spPr>
            <a:xfrm>
              <a:off x="136571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grpSp>
        <p:nvGrpSpPr>
          <p:cNvPr id="139" name="Group 138"/>
          <p:cNvGrpSpPr/>
          <p:nvPr/>
        </p:nvGrpSpPr>
        <p:grpSpPr>
          <a:xfrm>
            <a:off x="3693160" y="3706733"/>
            <a:ext cx="1565853" cy="471713"/>
            <a:chOff x="1383357" y="4015216"/>
            <a:chExt cx="1565853" cy="471713"/>
          </a:xfrm>
        </p:grpSpPr>
        <p:sp>
          <p:nvSpPr>
            <p:cNvPr id="140" name="Rounded Rectangle 13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41" name="TextBox 140"/>
            <p:cNvSpPr txBox="1"/>
            <p:nvPr/>
          </p:nvSpPr>
          <p:spPr>
            <a:xfrm>
              <a:off x="138335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grpSp>
        <p:nvGrpSpPr>
          <p:cNvPr id="142" name="Group 141"/>
          <p:cNvGrpSpPr/>
          <p:nvPr/>
        </p:nvGrpSpPr>
        <p:grpSpPr>
          <a:xfrm>
            <a:off x="6150046" y="3706733"/>
            <a:ext cx="1565853" cy="471713"/>
            <a:chOff x="1383357" y="4015216"/>
            <a:chExt cx="1565853" cy="471713"/>
          </a:xfrm>
        </p:grpSpPr>
        <p:sp>
          <p:nvSpPr>
            <p:cNvPr id="143" name="Rounded Rectangle 14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44" name="TextBox 143"/>
            <p:cNvSpPr txBox="1"/>
            <p:nvPr/>
          </p:nvSpPr>
          <p:spPr>
            <a:xfrm>
              <a:off x="138335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sp>
        <p:nvSpPr>
          <p:cNvPr id="2" name="TextBox 1"/>
          <p:cNvSpPr txBox="1"/>
          <p:nvPr/>
        </p:nvSpPr>
        <p:spPr>
          <a:xfrm>
            <a:off x="2669522" y="5199446"/>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sp>
        <p:nvSpPr>
          <p:cNvPr id="106" name="TextBox 105"/>
          <p:cNvSpPr txBox="1"/>
          <p:nvPr/>
        </p:nvSpPr>
        <p:spPr>
          <a:xfrm>
            <a:off x="4940428" y="6347091"/>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sp>
        <p:nvSpPr>
          <p:cNvPr id="108" name="TextBox 107"/>
          <p:cNvSpPr txBox="1"/>
          <p:nvPr/>
        </p:nvSpPr>
        <p:spPr>
          <a:xfrm>
            <a:off x="6585013" y="5755869"/>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07345" y="1830649"/>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41660" y="2817901"/>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860436" y="2456608"/>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 name="Title 2"/>
          <p:cNvSpPr>
            <a:spLocks noGrp="1"/>
          </p:cNvSpPr>
          <p:nvPr>
            <p:ph type="ctrTitle"/>
          </p:nvPr>
        </p:nvSpPr>
        <p:spPr/>
        <p:txBody>
          <a:bodyPr/>
          <a:lstStyle/>
          <a:p>
            <a:r>
              <a:rPr lang="en-US" dirty="0" smtClean="0"/>
              <a:t>Devices and Network Graph</a:t>
            </a:r>
            <a:endParaRPr lang="en-US" dirty="0"/>
          </a:p>
        </p:txBody>
      </p:sp>
    </p:spTree>
    <p:extLst>
      <p:ext uri="{BB962C8B-B14F-4D97-AF65-F5344CB8AC3E}">
        <p14:creationId xmlns:p14="http://schemas.microsoft.com/office/powerpoint/2010/main" val="54959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2.5039E-6 2.90875E-6 L -0.11712 -0.07226 " pathEditMode="relative" rAng="0" ptsTypes="AA">
                                      <p:cBhvr>
                                        <p:cTn id="8" dur="1000" fill="hold"/>
                                        <p:tgtEl>
                                          <p:spTgt spid="2"/>
                                        </p:tgtEl>
                                        <p:attrNameLst>
                                          <p:attrName>ppt_x</p:attrName>
                                          <p:attrName>ppt_y</p:attrName>
                                        </p:attrNameLst>
                                      </p:cBhvr>
                                      <p:rCtr x="-5865" y="-3613"/>
                                    </p:animMotion>
                                  </p:childTnLst>
                                </p:cTn>
                              </p:par>
                            </p:childTnLst>
                          </p:cTn>
                        </p:par>
                        <p:par>
                          <p:cTn id="9" fill="hold">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dissolve">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0 0 L -0.08485 -0.25012 " pathEditMode="relative" ptsTypes="AA">
                                      <p:cBhvr>
                                        <p:cTn id="18" dur="1000" fill="hold"/>
                                        <p:tgtEl>
                                          <p:spTgt spid="106"/>
                                        </p:tgtEl>
                                        <p:attrNameLst>
                                          <p:attrName>ppt_x</p:attrName>
                                          <p:attrName>ppt_y</p:attrName>
                                        </p:attrNameLst>
                                      </p:cBhvr>
                                    </p:animMotion>
                                  </p:childTnLst>
                                </p:cTn>
                              </p:par>
                            </p:childTnLst>
                          </p:cTn>
                        </p:par>
                        <p:par>
                          <p:cTn id="19" fill="hold">
                            <p:stCondLst>
                              <p:cond delay="1000"/>
                            </p:stCondLst>
                            <p:childTnLst>
                              <p:par>
                                <p:cTn id="20" presetID="9" presetClass="entr" presetSubtype="0" fill="hold" grpId="0" nodeType="after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dissolve">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 0 L -0.02187 -0.15239 " pathEditMode="relative" ptsTypes="AA">
                                      <p:cBhvr>
                                        <p:cTn id="28" dur="1000" fill="hold"/>
                                        <p:tgtEl>
                                          <p:spTgt spid="108"/>
                                        </p:tgtEl>
                                        <p:attrNameLst>
                                          <p:attrName>ppt_x</p:attrName>
                                          <p:attrName>ppt_y</p:attrName>
                                        </p:attrNameLst>
                                      </p:cBhvr>
                                    </p:animMotion>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60"/>
                                        </p:tgtEl>
                                        <p:attrNameLst>
                                          <p:attrName>style.visibility</p:attrName>
                                        </p:attrNameLst>
                                      </p:cBhvr>
                                      <p:to>
                                        <p:strVal val="visible"/>
                                      </p:to>
                                    </p:set>
                                    <p:animEffect transition="in" filter="dissolve">
                                      <p:cBhvr>
                                        <p:cTn id="32"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 grpId="0"/>
      <p:bldP spid="106" grpId="1"/>
      <p:bldP spid="108" grpId="0"/>
      <p:bldP spid="108" grpId="1"/>
      <p:bldP spid="158" grpId="0" animBg="1"/>
      <p:bldP spid="159" grpId="0" animBg="1"/>
      <p:bldP spid="16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601483"/>
            <a:ext cx="6368710" cy="2504507"/>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921568" y="2740453"/>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80614" y="3352964"/>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67973" y="2742548"/>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53599" y="3352964"/>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104812" y="2745468"/>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75997" y="3352964"/>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929919" y="4832641"/>
            <a:ext cx="4725062" cy="1408825"/>
            <a:chOff x="1929919" y="4832641"/>
            <a:chExt cx="4725062" cy="1408825"/>
          </a:xfrm>
        </p:grpSpPr>
        <p:cxnSp>
          <p:nvCxnSpPr>
            <p:cNvPr id="71" name="Straight Connector 70"/>
            <p:cNvCxnSpPr>
              <a:stCxn id="5" idx="0"/>
            </p:cNvCxnSpPr>
            <p:nvPr/>
          </p:nvCxnSpPr>
          <p:spPr>
            <a:xfrm flipH="1" flipV="1">
              <a:off x="1975114" y="4832641"/>
              <a:ext cx="1045873"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832641"/>
              <a:ext cx="282015" cy="85343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832641"/>
              <a:ext cx="992434"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832641"/>
              <a:ext cx="250966" cy="122996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466767" y="4832641"/>
              <a:ext cx="625212"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1929919" y="4832641"/>
              <a:ext cx="1283698"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cxnSp>
        <p:nvCxnSpPr>
          <p:cNvPr id="34" name="Straight Connector 33"/>
          <p:cNvCxnSpPr/>
          <p:nvPr/>
        </p:nvCxnSpPr>
        <p:spPr>
          <a:xfrm>
            <a:off x="2445978" y="2982653"/>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80614" y="3220663"/>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27019" y="3220663"/>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3858" y="3225678"/>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705024" y="3593069"/>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78009" y="3593069"/>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92383" y="2987668"/>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22686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25037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25037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22686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25037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25037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58729" y="2845922"/>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93044" y="3833174"/>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911820" y="3471881"/>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nvGrpSpPr>
          <p:cNvPr id="116" name="Group 115"/>
          <p:cNvGrpSpPr/>
          <p:nvPr/>
        </p:nvGrpSpPr>
        <p:grpSpPr>
          <a:xfrm>
            <a:off x="2448903" y="4226860"/>
            <a:ext cx="493344" cy="471713"/>
            <a:chOff x="1388736" y="4015216"/>
            <a:chExt cx="1638657" cy="471713"/>
          </a:xfrm>
        </p:grpSpPr>
        <p:sp>
          <p:nvSpPr>
            <p:cNvPr id="117" name="Rounded Rectangle 11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9" name="TextBox 118"/>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0" name="Group 119"/>
          <p:cNvGrpSpPr/>
          <p:nvPr/>
        </p:nvGrpSpPr>
        <p:grpSpPr>
          <a:xfrm>
            <a:off x="4788777" y="4262134"/>
            <a:ext cx="493344" cy="471713"/>
            <a:chOff x="1388736" y="4015216"/>
            <a:chExt cx="1638657" cy="471713"/>
          </a:xfrm>
        </p:grpSpPr>
        <p:sp>
          <p:nvSpPr>
            <p:cNvPr id="122" name="Rounded Rectangle 12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3" name="TextBox 122"/>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4" name="Group 123"/>
          <p:cNvGrpSpPr/>
          <p:nvPr/>
        </p:nvGrpSpPr>
        <p:grpSpPr>
          <a:xfrm>
            <a:off x="7287842" y="4250376"/>
            <a:ext cx="493344" cy="471713"/>
            <a:chOff x="1388736" y="4015216"/>
            <a:chExt cx="1638657" cy="471713"/>
          </a:xfrm>
        </p:grpSpPr>
        <p:sp>
          <p:nvSpPr>
            <p:cNvPr id="125" name="Rounded Rectangle 124"/>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6" name="TextBox 125"/>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45" name="Group 144"/>
          <p:cNvGrpSpPr/>
          <p:nvPr/>
        </p:nvGrpSpPr>
        <p:grpSpPr>
          <a:xfrm>
            <a:off x="1455134" y="884077"/>
            <a:ext cx="1741783" cy="471713"/>
            <a:chOff x="1400495" y="4015216"/>
            <a:chExt cx="1741783" cy="471713"/>
          </a:xfrm>
        </p:grpSpPr>
        <p:sp>
          <p:nvSpPr>
            <p:cNvPr id="161" name="Rounded Rectangle 160"/>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2" name="TextBox 161"/>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63" name="Group 162"/>
          <p:cNvGrpSpPr/>
          <p:nvPr/>
        </p:nvGrpSpPr>
        <p:grpSpPr>
          <a:xfrm>
            <a:off x="3595875" y="875855"/>
            <a:ext cx="1741783" cy="471713"/>
            <a:chOff x="1400495" y="4015216"/>
            <a:chExt cx="1741783" cy="471713"/>
          </a:xfrm>
        </p:grpSpPr>
        <p:sp>
          <p:nvSpPr>
            <p:cNvPr id="164" name="Rounded Rectangle 163"/>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5" name="TextBox 164"/>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66" name="Group 165"/>
          <p:cNvGrpSpPr/>
          <p:nvPr/>
        </p:nvGrpSpPr>
        <p:grpSpPr>
          <a:xfrm>
            <a:off x="5784089" y="884077"/>
            <a:ext cx="1741783" cy="471713"/>
            <a:chOff x="1400495" y="4015216"/>
            <a:chExt cx="1741783" cy="471713"/>
          </a:xfrm>
        </p:grpSpPr>
        <p:sp>
          <p:nvSpPr>
            <p:cNvPr id="167" name="Rounded Rectangle 166"/>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8" name="TextBox 167"/>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sp>
        <p:nvSpPr>
          <p:cNvPr id="169" name="TextBox 168"/>
          <p:cNvSpPr txBox="1"/>
          <p:nvPr/>
        </p:nvSpPr>
        <p:spPr>
          <a:xfrm>
            <a:off x="130561" y="1315716"/>
            <a:ext cx="2284136"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Flow Paths</a:t>
            </a:r>
          </a:p>
        </p:txBody>
      </p:sp>
      <p:sp>
        <p:nvSpPr>
          <p:cNvPr id="170" name="TextBox 169"/>
          <p:cNvSpPr txBox="1"/>
          <p:nvPr/>
        </p:nvSpPr>
        <p:spPr>
          <a:xfrm>
            <a:off x="1737010" y="1679435"/>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1</a:t>
            </a:r>
          </a:p>
        </p:txBody>
      </p:sp>
      <p:sp>
        <p:nvSpPr>
          <p:cNvPr id="171" name="TextBox 170"/>
          <p:cNvSpPr txBox="1"/>
          <p:nvPr/>
        </p:nvSpPr>
        <p:spPr>
          <a:xfrm>
            <a:off x="1736350" y="2000576"/>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4</a:t>
            </a:r>
          </a:p>
        </p:txBody>
      </p:sp>
      <p:sp>
        <p:nvSpPr>
          <p:cNvPr id="172" name="TextBox 171"/>
          <p:cNvSpPr txBox="1"/>
          <p:nvPr/>
        </p:nvSpPr>
        <p:spPr>
          <a:xfrm>
            <a:off x="1737010" y="2308353"/>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7</a:t>
            </a:r>
          </a:p>
        </p:txBody>
      </p:sp>
      <p:sp>
        <p:nvSpPr>
          <p:cNvPr id="173" name="TextBox 172"/>
          <p:cNvSpPr txBox="1"/>
          <p:nvPr/>
        </p:nvSpPr>
        <p:spPr>
          <a:xfrm>
            <a:off x="3714905" y="166640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2</a:t>
            </a:r>
          </a:p>
        </p:txBody>
      </p:sp>
      <p:sp>
        <p:nvSpPr>
          <p:cNvPr id="174" name="TextBox 173"/>
          <p:cNvSpPr txBox="1"/>
          <p:nvPr/>
        </p:nvSpPr>
        <p:spPr>
          <a:xfrm>
            <a:off x="3714245" y="198754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5</a:t>
            </a:r>
          </a:p>
        </p:txBody>
      </p:sp>
      <p:sp>
        <p:nvSpPr>
          <p:cNvPr id="176" name="TextBox 175"/>
          <p:cNvSpPr txBox="1"/>
          <p:nvPr/>
        </p:nvSpPr>
        <p:spPr>
          <a:xfrm>
            <a:off x="5856889" y="165762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3</a:t>
            </a:r>
          </a:p>
        </p:txBody>
      </p:sp>
      <p:sp>
        <p:nvSpPr>
          <p:cNvPr id="177" name="TextBox 176"/>
          <p:cNvSpPr txBox="1"/>
          <p:nvPr/>
        </p:nvSpPr>
        <p:spPr>
          <a:xfrm>
            <a:off x="5856229" y="1978770"/>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6</a:t>
            </a:r>
          </a:p>
        </p:txBody>
      </p:sp>
      <p:sp>
        <p:nvSpPr>
          <p:cNvPr id="178" name="TextBox 177"/>
          <p:cNvSpPr txBox="1"/>
          <p:nvPr/>
        </p:nvSpPr>
        <p:spPr>
          <a:xfrm>
            <a:off x="5856889" y="2286547"/>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8</a:t>
            </a:r>
          </a:p>
        </p:txBody>
      </p:sp>
      <p:grpSp>
        <p:nvGrpSpPr>
          <p:cNvPr id="22" name="Group 21"/>
          <p:cNvGrpSpPr/>
          <p:nvPr/>
        </p:nvGrpSpPr>
        <p:grpSpPr>
          <a:xfrm>
            <a:off x="2416248" y="1689988"/>
            <a:ext cx="1035306" cy="292826"/>
            <a:chOff x="2744583" y="1464220"/>
            <a:chExt cx="1035306" cy="292826"/>
          </a:xfrm>
        </p:grpSpPr>
        <p:cxnSp>
          <p:nvCxnSpPr>
            <p:cNvPr id="20" name="Straight Connector 19"/>
            <p:cNvCxnSpPr/>
            <p:nvPr/>
          </p:nvCxnSpPr>
          <p:spPr>
            <a:xfrm>
              <a:off x="2744583" y="1601361"/>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30193" y="1464220"/>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185" name="TextBox 184"/>
            <p:cNvSpPr txBox="1"/>
            <p:nvPr/>
          </p:nvSpPr>
          <p:spPr>
            <a:xfrm>
              <a:off x="2949245" y="1490443"/>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13" name="TextBox 212"/>
            <p:cNvSpPr txBox="1"/>
            <p:nvPr/>
          </p:nvSpPr>
          <p:spPr>
            <a:xfrm>
              <a:off x="2973471" y="1518519"/>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25" name="Group 224"/>
          <p:cNvGrpSpPr/>
          <p:nvPr/>
        </p:nvGrpSpPr>
        <p:grpSpPr>
          <a:xfrm>
            <a:off x="2409393" y="2031555"/>
            <a:ext cx="1035306" cy="292826"/>
            <a:chOff x="2744583" y="1470415"/>
            <a:chExt cx="1035306" cy="292826"/>
          </a:xfrm>
        </p:grpSpPr>
        <p:cxnSp>
          <p:nvCxnSpPr>
            <p:cNvPr id="226" name="Straight Connector 22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28" name="TextBox 22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29" name="TextBox 22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30" name="Group 229"/>
          <p:cNvGrpSpPr/>
          <p:nvPr/>
        </p:nvGrpSpPr>
        <p:grpSpPr>
          <a:xfrm>
            <a:off x="2406457" y="2366794"/>
            <a:ext cx="1035306" cy="292826"/>
            <a:chOff x="2744583" y="1470415"/>
            <a:chExt cx="1035306" cy="292826"/>
          </a:xfrm>
        </p:grpSpPr>
        <p:cxnSp>
          <p:nvCxnSpPr>
            <p:cNvPr id="231" name="Straight Connector 23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3" name="TextBox 23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4" name="TextBox 23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35" name="Group 234"/>
          <p:cNvGrpSpPr/>
          <p:nvPr/>
        </p:nvGrpSpPr>
        <p:grpSpPr>
          <a:xfrm>
            <a:off x="4393210" y="1680508"/>
            <a:ext cx="1035306" cy="292826"/>
            <a:chOff x="2744583" y="1470415"/>
            <a:chExt cx="1035306" cy="292826"/>
          </a:xfrm>
        </p:grpSpPr>
        <p:cxnSp>
          <p:nvCxnSpPr>
            <p:cNvPr id="236" name="Straight Connector 23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8" name="TextBox 23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9" name="TextBox 23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0" name="Group 239"/>
          <p:cNvGrpSpPr/>
          <p:nvPr/>
        </p:nvGrpSpPr>
        <p:grpSpPr>
          <a:xfrm>
            <a:off x="4386355" y="2022075"/>
            <a:ext cx="1035306" cy="292826"/>
            <a:chOff x="2744583" y="1470415"/>
            <a:chExt cx="1035306" cy="292826"/>
          </a:xfrm>
        </p:grpSpPr>
        <p:cxnSp>
          <p:nvCxnSpPr>
            <p:cNvPr id="241" name="Straight Connector 24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3" name="TextBox 24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4" name="TextBox 24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5" name="Group 244"/>
          <p:cNvGrpSpPr/>
          <p:nvPr/>
        </p:nvGrpSpPr>
        <p:grpSpPr>
          <a:xfrm>
            <a:off x="6538436" y="1661912"/>
            <a:ext cx="1035306" cy="292826"/>
            <a:chOff x="2744583" y="1470415"/>
            <a:chExt cx="1035306" cy="292826"/>
          </a:xfrm>
        </p:grpSpPr>
        <p:cxnSp>
          <p:nvCxnSpPr>
            <p:cNvPr id="246" name="Straight Connector 24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8" name="TextBox 24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9" name="TextBox 24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0" name="Group 249"/>
          <p:cNvGrpSpPr/>
          <p:nvPr/>
        </p:nvGrpSpPr>
        <p:grpSpPr>
          <a:xfrm>
            <a:off x="6531581" y="2003479"/>
            <a:ext cx="1035306" cy="292826"/>
            <a:chOff x="2744583" y="1470415"/>
            <a:chExt cx="1035306" cy="292826"/>
          </a:xfrm>
        </p:grpSpPr>
        <p:cxnSp>
          <p:nvCxnSpPr>
            <p:cNvPr id="251" name="Straight Connector 25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3" name="TextBox 25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4" name="TextBox 25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5" name="Group 254"/>
          <p:cNvGrpSpPr/>
          <p:nvPr/>
        </p:nvGrpSpPr>
        <p:grpSpPr>
          <a:xfrm>
            <a:off x="6528645" y="2338718"/>
            <a:ext cx="1035306" cy="292826"/>
            <a:chOff x="2744583" y="1470415"/>
            <a:chExt cx="1035306" cy="292826"/>
          </a:xfrm>
        </p:grpSpPr>
        <p:cxnSp>
          <p:nvCxnSpPr>
            <p:cNvPr id="256" name="Straight Connector 25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8" name="TextBox 25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9" name="TextBox 25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sp>
        <p:nvSpPr>
          <p:cNvPr id="2" name="Title 1"/>
          <p:cNvSpPr>
            <a:spLocks noGrp="1"/>
          </p:cNvSpPr>
          <p:nvPr>
            <p:ph type="ctrTitle"/>
          </p:nvPr>
        </p:nvSpPr>
        <p:spPr/>
        <p:txBody>
          <a:bodyPr/>
          <a:lstStyle/>
          <a:p>
            <a:r>
              <a:rPr lang="en-US" dirty="0"/>
              <a:t>Path </a:t>
            </a:r>
            <a:r>
              <a:rPr lang="en-US" dirty="0" smtClean="0"/>
              <a:t>Computation with Network Graph</a:t>
            </a:r>
            <a:endParaRPr lang="en-US" dirty="0"/>
          </a:p>
        </p:txBody>
      </p:sp>
    </p:spTree>
    <p:extLst>
      <p:ext uri="{BB962C8B-B14F-4D97-AF65-F5344CB8AC3E}">
        <p14:creationId xmlns:p14="http://schemas.microsoft.com/office/powerpoint/2010/main" val="389643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500" fill="hold"/>
                                        <p:tgtEl>
                                          <p:spTgt spid="170"/>
                                        </p:tgtEl>
                                        <p:attrNameLst>
                                          <p:attrName>ppt_x</p:attrName>
                                        </p:attrNameLst>
                                      </p:cBhvr>
                                      <p:tavLst>
                                        <p:tav tm="0">
                                          <p:val>
                                            <p:strVal val="0-#ppt_w/2"/>
                                          </p:val>
                                        </p:tav>
                                        <p:tav tm="100000">
                                          <p:val>
                                            <p:strVal val="#ppt_x"/>
                                          </p:val>
                                        </p:tav>
                                      </p:tavLst>
                                    </p:anim>
                                    <p:anim calcmode="lin" valueType="num">
                                      <p:cBhvr additive="base">
                                        <p:cTn id="8" dur="500" fill="hold"/>
                                        <p:tgtEl>
                                          <p:spTgt spid="1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dow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3"/>
                                        </p:tgtEl>
                                        <p:attrNameLst>
                                          <p:attrName>style.visibility</p:attrName>
                                        </p:attrNameLst>
                                      </p:cBhvr>
                                      <p:to>
                                        <p:strVal val="visible"/>
                                      </p:to>
                                    </p:set>
                                    <p:anim calcmode="lin" valueType="num">
                                      <p:cBhvr additive="base">
                                        <p:cTn id="18" dur="500" fill="hold"/>
                                        <p:tgtEl>
                                          <p:spTgt spid="173"/>
                                        </p:tgtEl>
                                        <p:attrNameLst>
                                          <p:attrName>ppt_x</p:attrName>
                                        </p:attrNameLst>
                                      </p:cBhvr>
                                      <p:tavLst>
                                        <p:tav tm="0">
                                          <p:val>
                                            <p:strVal val="0-#ppt_w/2"/>
                                          </p:val>
                                        </p:tav>
                                        <p:tav tm="100000">
                                          <p:val>
                                            <p:strVal val="#ppt_x"/>
                                          </p:val>
                                        </p:tav>
                                      </p:tavLst>
                                    </p:anim>
                                    <p:anim calcmode="lin" valueType="num">
                                      <p:cBhvr additive="base">
                                        <p:cTn id="19" dur="500" fill="hold"/>
                                        <p:tgtEl>
                                          <p:spTgt spid="17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2" presetClass="entr" presetSubtype="1" fill="hold" nodeType="after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500"/>
                                        <p:tgtEl>
                                          <p:spTgt spid="235"/>
                                        </p:tgtEl>
                                        <p:attrNameLst>
                                          <p:attrName>ppt_y</p:attrName>
                                        </p:attrNameLst>
                                      </p:cBhvr>
                                      <p:tavLst>
                                        <p:tav tm="0">
                                          <p:val>
                                            <p:strVal val="#ppt_y-#ppt_h*1.125000"/>
                                          </p:val>
                                        </p:tav>
                                        <p:tav tm="100000">
                                          <p:val>
                                            <p:strVal val="#ppt_y"/>
                                          </p:val>
                                        </p:tav>
                                      </p:tavLst>
                                    </p:anim>
                                    <p:animEffect transition="in" filter="wipe(down)">
                                      <p:cBhvr>
                                        <p:cTn id="24" dur="500"/>
                                        <p:tgtEl>
                                          <p:spTgt spid="235"/>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76"/>
                                        </p:tgtEl>
                                        <p:attrNameLst>
                                          <p:attrName>style.visibility</p:attrName>
                                        </p:attrNameLst>
                                      </p:cBhvr>
                                      <p:to>
                                        <p:strVal val="visible"/>
                                      </p:to>
                                    </p:set>
                                    <p:anim calcmode="lin" valueType="num">
                                      <p:cBhvr additive="base">
                                        <p:cTn id="28" dur="500" fill="hold"/>
                                        <p:tgtEl>
                                          <p:spTgt spid="176"/>
                                        </p:tgtEl>
                                        <p:attrNameLst>
                                          <p:attrName>ppt_x</p:attrName>
                                        </p:attrNameLst>
                                      </p:cBhvr>
                                      <p:tavLst>
                                        <p:tav tm="0">
                                          <p:val>
                                            <p:strVal val="0-#ppt_w/2"/>
                                          </p:val>
                                        </p:tav>
                                        <p:tav tm="100000">
                                          <p:val>
                                            <p:strVal val="#ppt_x"/>
                                          </p:val>
                                        </p:tav>
                                      </p:tavLst>
                                    </p:anim>
                                    <p:anim calcmode="lin" valueType="num">
                                      <p:cBhvr additive="base">
                                        <p:cTn id="29" dur="500" fill="hold"/>
                                        <p:tgtEl>
                                          <p:spTgt spid="17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12" presetClass="entr" presetSubtype="1" fill="hold" nodeType="afterEffect">
                                  <p:stCondLst>
                                    <p:cond delay="0"/>
                                  </p:stCondLst>
                                  <p:childTnLst>
                                    <p:set>
                                      <p:cBhvr>
                                        <p:cTn id="32" dur="1" fill="hold">
                                          <p:stCondLst>
                                            <p:cond delay="0"/>
                                          </p:stCondLst>
                                        </p:cTn>
                                        <p:tgtEl>
                                          <p:spTgt spid="245"/>
                                        </p:tgtEl>
                                        <p:attrNameLst>
                                          <p:attrName>style.visibility</p:attrName>
                                        </p:attrNameLst>
                                      </p:cBhvr>
                                      <p:to>
                                        <p:strVal val="visible"/>
                                      </p:to>
                                    </p:set>
                                    <p:anim calcmode="lin" valueType="num">
                                      <p:cBhvr additive="base">
                                        <p:cTn id="33" dur="500"/>
                                        <p:tgtEl>
                                          <p:spTgt spid="245"/>
                                        </p:tgtEl>
                                        <p:attrNameLst>
                                          <p:attrName>ppt_y</p:attrName>
                                        </p:attrNameLst>
                                      </p:cBhvr>
                                      <p:tavLst>
                                        <p:tav tm="0">
                                          <p:val>
                                            <p:strVal val="#ppt_y-#ppt_h*1.125000"/>
                                          </p:val>
                                        </p:tav>
                                        <p:tav tm="100000">
                                          <p:val>
                                            <p:strVal val="#ppt_y"/>
                                          </p:val>
                                        </p:tav>
                                      </p:tavLst>
                                    </p:anim>
                                    <p:animEffect transition="in" filter="wipe(down)">
                                      <p:cBhvr>
                                        <p:cTn id="34" dur="500"/>
                                        <p:tgtEl>
                                          <p:spTgt spid="245"/>
                                        </p:tgtEl>
                                      </p:cBhvr>
                                    </p:animEffect>
                                  </p:childTnLst>
                                </p:cTn>
                              </p:par>
                            </p:childTnLst>
                          </p:cTn>
                        </p:par>
                        <p:par>
                          <p:cTn id="35" fill="hold">
                            <p:stCondLst>
                              <p:cond delay="2000"/>
                            </p:stCondLst>
                            <p:childTnLst>
                              <p:par>
                                <p:cTn id="36" presetID="2" presetClass="entr" presetSubtype="8" fill="hold" grpId="0" nodeType="afterEffect">
                                  <p:stCondLst>
                                    <p:cond delay="0"/>
                                  </p:stCondLst>
                                  <p:childTnLst>
                                    <p:set>
                                      <p:cBhvr>
                                        <p:cTn id="37" dur="1" fill="hold">
                                          <p:stCondLst>
                                            <p:cond delay="0"/>
                                          </p:stCondLst>
                                        </p:cTn>
                                        <p:tgtEl>
                                          <p:spTgt spid="171"/>
                                        </p:tgtEl>
                                        <p:attrNameLst>
                                          <p:attrName>style.visibility</p:attrName>
                                        </p:attrNameLst>
                                      </p:cBhvr>
                                      <p:to>
                                        <p:strVal val="visible"/>
                                      </p:to>
                                    </p:set>
                                    <p:anim calcmode="lin" valueType="num">
                                      <p:cBhvr additive="base">
                                        <p:cTn id="38" dur="500" fill="hold"/>
                                        <p:tgtEl>
                                          <p:spTgt spid="171"/>
                                        </p:tgtEl>
                                        <p:attrNameLst>
                                          <p:attrName>ppt_x</p:attrName>
                                        </p:attrNameLst>
                                      </p:cBhvr>
                                      <p:tavLst>
                                        <p:tav tm="0">
                                          <p:val>
                                            <p:strVal val="0-#ppt_w/2"/>
                                          </p:val>
                                        </p:tav>
                                        <p:tav tm="100000">
                                          <p:val>
                                            <p:strVal val="#ppt_x"/>
                                          </p:val>
                                        </p:tav>
                                      </p:tavLst>
                                    </p:anim>
                                    <p:anim calcmode="lin" valueType="num">
                                      <p:cBhvr additive="base">
                                        <p:cTn id="39" dur="500" fill="hold"/>
                                        <p:tgtEl>
                                          <p:spTgt spid="171"/>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12" presetClass="entr" presetSubtype="1" fill="hold" nodeType="afterEffect">
                                  <p:stCondLst>
                                    <p:cond delay="0"/>
                                  </p:stCondLst>
                                  <p:childTnLst>
                                    <p:set>
                                      <p:cBhvr>
                                        <p:cTn id="42" dur="1" fill="hold">
                                          <p:stCondLst>
                                            <p:cond delay="0"/>
                                          </p:stCondLst>
                                        </p:cTn>
                                        <p:tgtEl>
                                          <p:spTgt spid="225"/>
                                        </p:tgtEl>
                                        <p:attrNameLst>
                                          <p:attrName>style.visibility</p:attrName>
                                        </p:attrNameLst>
                                      </p:cBhvr>
                                      <p:to>
                                        <p:strVal val="visible"/>
                                      </p:to>
                                    </p:set>
                                    <p:anim calcmode="lin" valueType="num">
                                      <p:cBhvr additive="base">
                                        <p:cTn id="43" dur="500"/>
                                        <p:tgtEl>
                                          <p:spTgt spid="225"/>
                                        </p:tgtEl>
                                        <p:attrNameLst>
                                          <p:attrName>ppt_y</p:attrName>
                                        </p:attrNameLst>
                                      </p:cBhvr>
                                      <p:tavLst>
                                        <p:tav tm="0">
                                          <p:val>
                                            <p:strVal val="#ppt_y-#ppt_h*1.125000"/>
                                          </p:val>
                                        </p:tav>
                                        <p:tav tm="100000">
                                          <p:val>
                                            <p:strVal val="#ppt_y"/>
                                          </p:val>
                                        </p:tav>
                                      </p:tavLst>
                                    </p:anim>
                                    <p:animEffect transition="in" filter="wipe(down)">
                                      <p:cBhvr>
                                        <p:cTn id="44" dur="500"/>
                                        <p:tgtEl>
                                          <p:spTgt spid="225"/>
                                        </p:tgtEl>
                                      </p:cBhvr>
                                    </p:animEffect>
                                  </p:childTnLst>
                                </p:cTn>
                              </p:par>
                            </p:childTnLst>
                          </p:cTn>
                        </p:par>
                        <p:par>
                          <p:cTn id="45" fill="hold">
                            <p:stCondLst>
                              <p:cond delay="3000"/>
                            </p:stCondLst>
                            <p:childTnLst>
                              <p:par>
                                <p:cTn id="46" presetID="2" presetClass="entr" presetSubtype="8" fill="hold" grpId="0" nodeType="afterEffect">
                                  <p:stCondLst>
                                    <p:cond delay="0"/>
                                  </p:stCondLst>
                                  <p:childTnLst>
                                    <p:set>
                                      <p:cBhvr>
                                        <p:cTn id="47" dur="1" fill="hold">
                                          <p:stCondLst>
                                            <p:cond delay="0"/>
                                          </p:stCondLst>
                                        </p:cTn>
                                        <p:tgtEl>
                                          <p:spTgt spid="174"/>
                                        </p:tgtEl>
                                        <p:attrNameLst>
                                          <p:attrName>style.visibility</p:attrName>
                                        </p:attrNameLst>
                                      </p:cBhvr>
                                      <p:to>
                                        <p:strVal val="visible"/>
                                      </p:to>
                                    </p:set>
                                    <p:anim calcmode="lin" valueType="num">
                                      <p:cBhvr additive="base">
                                        <p:cTn id="48" dur="500" fill="hold"/>
                                        <p:tgtEl>
                                          <p:spTgt spid="174"/>
                                        </p:tgtEl>
                                        <p:attrNameLst>
                                          <p:attrName>ppt_x</p:attrName>
                                        </p:attrNameLst>
                                      </p:cBhvr>
                                      <p:tavLst>
                                        <p:tav tm="0">
                                          <p:val>
                                            <p:strVal val="0-#ppt_w/2"/>
                                          </p:val>
                                        </p:tav>
                                        <p:tav tm="100000">
                                          <p:val>
                                            <p:strVal val="#ppt_x"/>
                                          </p:val>
                                        </p:tav>
                                      </p:tavLst>
                                    </p:anim>
                                    <p:anim calcmode="lin" valueType="num">
                                      <p:cBhvr additive="base">
                                        <p:cTn id="49" dur="500" fill="hold"/>
                                        <p:tgtEl>
                                          <p:spTgt spid="174"/>
                                        </p:tgtEl>
                                        <p:attrNameLst>
                                          <p:attrName>ppt_y</p:attrName>
                                        </p:attrNameLst>
                                      </p:cBhvr>
                                      <p:tavLst>
                                        <p:tav tm="0">
                                          <p:val>
                                            <p:strVal val="#ppt_y"/>
                                          </p:val>
                                        </p:tav>
                                        <p:tav tm="100000">
                                          <p:val>
                                            <p:strVal val="#ppt_y"/>
                                          </p:val>
                                        </p:tav>
                                      </p:tavLst>
                                    </p:anim>
                                  </p:childTnLst>
                                </p:cTn>
                              </p:par>
                              <p:par>
                                <p:cTn id="50" presetID="12" presetClass="entr" presetSubtype="1" fill="hold" nodeType="withEffect">
                                  <p:stCondLst>
                                    <p:cond delay="0"/>
                                  </p:stCondLst>
                                  <p:childTnLst>
                                    <p:set>
                                      <p:cBhvr>
                                        <p:cTn id="51" dur="1" fill="hold">
                                          <p:stCondLst>
                                            <p:cond delay="0"/>
                                          </p:stCondLst>
                                        </p:cTn>
                                        <p:tgtEl>
                                          <p:spTgt spid="240"/>
                                        </p:tgtEl>
                                        <p:attrNameLst>
                                          <p:attrName>style.visibility</p:attrName>
                                        </p:attrNameLst>
                                      </p:cBhvr>
                                      <p:to>
                                        <p:strVal val="visible"/>
                                      </p:to>
                                    </p:set>
                                    <p:anim calcmode="lin" valueType="num">
                                      <p:cBhvr additive="base">
                                        <p:cTn id="52" dur="500"/>
                                        <p:tgtEl>
                                          <p:spTgt spid="240"/>
                                        </p:tgtEl>
                                        <p:attrNameLst>
                                          <p:attrName>ppt_y</p:attrName>
                                        </p:attrNameLst>
                                      </p:cBhvr>
                                      <p:tavLst>
                                        <p:tav tm="0">
                                          <p:val>
                                            <p:strVal val="#ppt_y-#ppt_h*1.125000"/>
                                          </p:val>
                                        </p:tav>
                                        <p:tav tm="100000">
                                          <p:val>
                                            <p:strVal val="#ppt_y"/>
                                          </p:val>
                                        </p:tav>
                                      </p:tavLst>
                                    </p:anim>
                                    <p:animEffect transition="in" filter="wipe(down)">
                                      <p:cBhvr>
                                        <p:cTn id="53" dur="500"/>
                                        <p:tgtEl>
                                          <p:spTgt spid="240"/>
                                        </p:tgtEl>
                                      </p:cBhvr>
                                    </p:animEffect>
                                  </p:childTnLst>
                                </p:cTn>
                              </p:par>
                              <p:par>
                                <p:cTn id="54" presetID="2" presetClass="entr" presetSubtype="8" fill="hold" grpId="0" nodeType="withEffect">
                                  <p:stCondLst>
                                    <p:cond delay="0"/>
                                  </p:stCondLst>
                                  <p:childTnLst>
                                    <p:set>
                                      <p:cBhvr>
                                        <p:cTn id="55" dur="1" fill="hold">
                                          <p:stCondLst>
                                            <p:cond delay="0"/>
                                          </p:stCondLst>
                                        </p:cTn>
                                        <p:tgtEl>
                                          <p:spTgt spid="177"/>
                                        </p:tgtEl>
                                        <p:attrNameLst>
                                          <p:attrName>style.visibility</p:attrName>
                                        </p:attrNameLst>
                                      </p:cBhvr>
                                      <p:to>
                                        <p:strVal val="visible"/>
                                      </p:to>
                                    </p:set>
                                    <p:anim calcmode="lin" valueType="num">
                                      <p:cBhvr additive="base">
                                        <p:cTn id="56" dur="500" fill="hold"/>
                                        <p:tgtEl>
                                          <p:spTgt spid="177"/>
                                        </p:tgtEl>
                                        <p:attrNameLst>
                                          <p:attrName>ppt_x</p:attrName>
                                        </p:attrNameLst>
                                      </p:cBhvr>
                                      <p:tavLst>
                                        <p:tav tm="0">
                                          <p:val>
                                            <p:strVal val="0-#ppt_w/2"/>
                                          </p:val>
                                        </p:tav>
                                        <p:tav tm="100000">
                                          <p:val>
                                            <p:strVal val="#ppt_x"/>
                                          </p:val>
                                        </p:tav>
                                      </p:tavLst>
                                    </p:anim>
                                    <p:anim calcmode="lin" valueType="num">
                                      <p:cBhvr additive="base">
                                        <p:cTn id="57" dur="500" fill="hold"/>
                                        <p:tgtEl>
                                          <p:spTgt spid="177"/>
                                        </p:tgtEl>
                                        <p:attrNameLst>
                                          <p:attrName>ppt_y</p:attrName>
                                        </p:attrNameLst>
                                      </p:cBhvr>
                                      <p:tavLst>
                                        <p:tav tm="0">
                                          <p:val>
                                            <p:strVal val="#ppt_y"/>
                                          </p:val>
                                        </p:tav>
                                        <p:tav tm="100000">
                                          <p:val>
                                            <p:strVal val="#ppt_y"/>
                                          </p:val>
                                        </p:tav>
                                      </p:tavLst>
                                    </p:anim>
                                  </p:childTnLst>
                                </p:cTn>
                              </p:par>
                              <p:par>
                                <p:cTn id="58" presetID="12" presetClass="entr" presetSubtype="1" fill="hold" nodeType="withEffect">
                                  <p:stCondLst>
                                    <p:cond delay="0"/>
                                  </p:stCondLst>
                                  <p:childTnLst>
                                    <p:set>
                                      <p:cBhvr>
                                        <p:cTn id="59" dur="1" fill="hold">
                                          <p:stCondLst>
                                            <p:cond delay="0"/>
                                          </p:stCondLst>
                                        </p:cTn>
                                        <p:tgtEl>
                                          <p:spTgt spid="250"/>
                                        </p:tgtEl>
                                        <p:attrNameLst>
                                          <p:attrName>style.visibility</p:attrName>
                                        </p:attrNameLst>
                                      </p:cBhvr>
                                      <p:to>
                                        <p:strVal val="visible"/>
                                      </p:to>
                                    </p:set>
                                    <p:anim calcmode="lin" valueType="num">
                                      <p:cBhvr additive="base">
                                        <p:cTn id="60" dur="500"/>
                                        <p:tgtEl>
                                          <p:spTgt spid="250"/>
                                        </p:tgtEl>
                                        <p:attrNameLst>
                                          <p:attrName>ppt_y</p:attrName>
                                        </p:attrNameLst>
                                      </p:cBhvr>
                                      <p:tavLst>
                                        <p:tav tm="0">
                                          <p:val>
                                            <p:strVal val="#ppt_y-#ppt_h*1.125000"/>
                                          </p:val>
                                        </p:tav>
                                        <p:tav tm="100000">
                                          <p:val>
                                            <p:strVal val="#ppt_y"/>
                                          </p:val>
                                        </p:tav>
                                      </p:tavLst>
                                    </p:anim>
                                    <p:animEffect transition="in" filter="wipe(down)">
                                      <p:cBhvr>
                                        <p:cTn id="61" dur="500"/>
                                        <p:tgtEl>
                                          <p:spTgt spid="250"/>
                                        </p:tgtEl>
                                      </p:cBhvr>
                                    </p:animEffect>
                                  </p:childTnLst>
                                </p:cTn>
                              </p:par>
                              <p:par>
                                <p:cTn id="62" presetID="2" presetClass="entr" presetSubtype="8" fill="hold" grpId="0" nodeType="withEffect">
                                  <p:stCondLst>
                                    <p:cond delay="0"/>
                                  </p:stCondLst>
                                  <p:childTnLst>
                                    <p:set>
                                      <p:cBhvr>
                                        <p:cTn id="63" dur="1" fill="hold">
                                          <p:stCondLst>
                                            <p:cond delay="0"/>
                                          </p:stCondLst>
                                        </p:cTn>
                                        <p:tgtEl>
                                          <p:spTgt spid="172"/>
                                        </p:tgtEl>
                                        <p:attrNameLst>
                                          <p:attrName>style.visibility</p:attrName>
                                        </p:attrNameLst>
                                      </p:cBhvr>
                                      <p:to>
                                        <p:strVal val="visible"/>
                                      </p:to>
                                    </p:set>
                                    <p:anim calcmode="lin" valueType="num">
                                      <p:cBhvr additive="base">
                                        <p:cTn id="64" dur="500" fill="hold"/>
                                        <p:tgtEl>
                                          <p:spTgt spid="172"/>
                                        </p:tgtEl>
                                        <p:attrNameLst>
                                          <p:attrName>ppt_x</p:attrName>
                                        </p:attrNameLst>
                                      </p:cBhvr>
                                      <p:tavLst>
                                        <p:tav tm="0">
                                          <p:val>
                                            <p:strVal val="0-#ppt_w/2"/>
                                          </p:val>
                                        </p:tav>
                                        <p:tav tm="100000">
                                          <p:val>
                                            <p:strVal val="#ppt_x"/>
                                          </p:val>
                                        </p:tav>
                                      </p:tavLst>
                                    </p:anim>
                                    <p:anim calcmode="lin" valueType="num">
                                      <p:cBhvr additive="base">
                                        <p:cTn id="65" dur="500" fill="hold"/>
                                        <p:tgtEl>
                                          <p:spTgt spid="172"/>
                                        </p:tgtEl>
                                        <p:attrNameLst>
                                          <p:attrName>ppt_y</p:attrName>
                                        </p:attrNameLst>
                                      </p:cBhvr>
                                      <p:tavLst>
                                        <p:tav tm="0">
                                          <p:val>
                                            <p:strVal val="#ppt_y"/>
                                          </p:val>
                                        </p:tav>
                                        <p:tav tm="100000">
                                          <p:val>
                                            <p:strVal val="#ppt_y"/>
                                          </p:val>
                                        </p:tav>
                                      </p:tavLst>
                                    </p:anim>
                                  </p:childTnLst>
                                </p:cTn>
                              </p:par>
                              <p:par>
                                <p:cTn id="66" presetID="12" presetClass="entr" presetSubtype="1" fill="hold" nodeType="withEffect">
                                  <p:stCondLst>
                                    <p:cond delay="0"/>
                                  </p:stCondLst>
                                  <p:childTnLst>
                                    <p:set>
                                      <p:cBhvr>
                                        <p:cTn id="67" dur="1" fill="hold">
                                          <p:stCondLst>
                                            <p:cond delay="0"/>
                                          </p:stCondLst>
                                        </p:cTn>
                                        <p:tgtEl>
                                          <p:spTgt spid="230"/>
                                        </p:tgtEl>
                                        <p:attrNameLst>
                                          <p:attrName>style.visibility</p:attrName>
                                        </p:attrNameLst>
                                      </p:cBhvr>
                                      <p:to>
                                        <p:strVal val="visible"/>
                                      </p:to>
                                    </p:set>
                                    <p:anim calcmode="lin" valueType="num">
                                      <p:cBhvr additive="base">
                                        <p:cTn id="68" dur="500"/>
                                        <p:tgtEl>
                                          <p:spTgt spid="230"/>
                                        </p:tgtEl>
                                        <p:attrNameLst>
                                          <p:attrName>ppt_y</p:attrName>
                                        </p:attrNameLst>
                                      </p:cBhvr>
                                      <p:tavLst>
                                        <p:tav tm="0">
                                          <p:val>
                                            <p:strVal val="#ppt_y-#ppt_h*1.125000"/>
                                          </p:val>
                                        </p:tav>
                                        <p:tav tm="100000">
                                          <p:val>
                                            <p:strVal val="#ppt_y"/>
                                          </p:val>
                                        </p:tav>
                                      </p:tavLst>
                                    </p:anim>
                                    <p:animEffect transition="in" filter="wipe(down)">
                                      <p:cBhvr>
                                        <p:cTn id="69" dur="500"/>
                                        <p:tgtEl>
                                          <p:spTgt spid="230"/>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178"/>
                                        </p:tgtEl>
                                        <p:attrNameLst>
                                          <p:attrName>style.visibility</p:attrName>
                                        </p:attrNameLst>
                                      </p:cBhvr>
                                      <p:to>
                                        <p:strVal val="visible"/>
                                      </p:to>
                                    </p:set>
                                    <p:anim calcmode="lin" valueType="num">
                                      <p:cBhvr additive="base">
                                        <p:cTn id="72" dur="500" fill="hold"/>
                                        <p:tgtEl>
                                          <p:spTgt spid="178"/>
                                        </p:tgtEl>
                                        <p:attrNameLst>
                                          <p:attrName>ppt_x</p:attrName>
                                        </p:attrNameLst>
                                      </p:cBhvr>
                                      <p:tavLst>
                                        <p:tav tm="0">
                                          <p:val>
                                            <p:strVal val="0-#ppt_w/2"/>
                                          </p:val>
                                        </p:tav>
                                        <p:tav tm="100000">
                                          <p:val>
                                            <p:strVal val="#ppt_x"/>
                                          </p:val>
                                        </p:tav>
                                      </p:tavLst>
                                    </p:anim>
                                    <p:anim calcmode="lin" valueType="num">
                                      <p:cBhvr additive="base">
                                        <p:cTn id="73" dur="500" fill="hold"/>
                                        <p:tgtEl>
                                          <p:spTgt spid="178"/>
                                        </p:tgtEl>
                                        <p:attrNameLst>
                                          <p:attrName>ppt_y</p:attrName>
                                        </p:attrNameLst>
                                      </p:cBhvr>
                                      <p:tavLst>
                                        <p:tav tm="0">
                                          <p:val>
                                            <p:strVal val="#ppt_y"/>
                                          </p:val>
                                        </p:tav>
                                        <p:tav tm="100000">
                                          <p:val>
                                            <p:strVal val="#ppt_y"/>
                                          </p:val>
                                        </p:tav>
                                      </p:tavLst>
                                    </p:anim>
                                  </p:childTnLst>
                                </p:cTn>
                              </p:par>
                              <p:par>
                                <p:cTn id="74" presetID="12" presetClass="entr" presetSubtype="1" fill="hold" nodeType="withEffect">
                                  <p:stCondLst>
                                    <p:cond delay="0"/>
                                  </p:stCondLst>
                                  <p:childTnLst>
                                    <p:set>
                                      <p:cBhvr>
                                        <p:cTn id="75" dur="1" fill="hold">
                                          <p:stCondLst>
                                            <p:cond delay="0"/>
                                          </p:stCondLst>
                                        </p:cTn>
                                        <p:tgtEl>
                                          <p:spTgt spid="255"/>
                                        </p:tgtEl>
                                        <p:attrNameLst>
                                          <p:attrName>style.visibility</p:attrName>
                                        </p:attrNameLst>
                                      </p:cBhvr>
                                      <p:to>
                                        <p:strVal val="visible"/>
                                      </p:to>
                                    </p:set>
                                    <p:anim calcmode="lin" valueType="num">
                                      <p:cBhvr additive="base">
                                        <p:cTn id="76" dur="500"/>
                                        <p:tgtEl>
                                          <p:spTgt spid="255"/>
                                        </p:tgtEl>
                                        <p:attrNameLst>
                                          <p:attrName>ppt_y</p:attrName>
                                        </p:attrNameLst>
                                      </p:cBhvr>
                                      <p:tavLst>
                                        <p:tav tm="0">
                                          <p:val>
                                            <p:strVal val="#ppt_y-#ppt_h*1.125000"/>
                                          </p:val>
                                        </p:tav>
                                        <p:tav tm="100000">
                                          <p:val>
                                            <p:strVal val="#ppt_y"/>
                                          </p:val>
                                        </p:tav>
                                      </p:tavLst>
                                    </p:anim>
                                    <p:animEffect transition="in" filter="wipe(down)">
                                      <p:cBhvr>
                                        <p:cTn id="7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2" grpId="0" animBg="1"/>
      <p:bldP spid="173" grpId="0" animBg="1"/>
      <p:bldP spid="174" grpId="0" animBg="1"/>
      <p:bldP spid="176" grpId="0" animBg="1"/>
      <p:bldP spid="177" grpId="0" animBg="1"/>
      <p:bldP spid="1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377931"/>
            <a:ext cx="6368710" cy="2504507"/>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921568" y="2516901"/>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80614" y="3129412"/>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67973" y="2518996"/>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53599" y="3129412"/>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104812" y="2521916"/>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75997" y="3129412"/>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2445978" y="2759101"/>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80614" y="2997111"/>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27019" y="2997111"/>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3858" y="3002126"/>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705024" y="3369517"/>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78009" y="3369517"/>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92383" y="2764116"/>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47243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49594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49594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47243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49594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49594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58729" y="262237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93044" y="3609622"/>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911820" y="3248329"/>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nvGrpSpPr>
          <p:cNvPr id="116" name="Group 115"/>
          <p:cNvGrpSpPr/>
          <p:nvPr/>
        </p:nvGrpSpPr>
        <p:grpSpPr>
          <a:xfrm>
            <a:off x="2448903" y="4472430"/>
            <a:ext cx="493344" cy="471713"/>
            <a:chOff x="1388736" y="4015216"/>
            <a:chExt cx="1638657" cy="471713"/>
          </a:xfrm>
        </p:grpSpPr>
        <p:sp>
          <p:nvSpPr>
            <p:cNvPr id="117" name="Rounded Rectangle 11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9" name="TextBox 118"/>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0" name="Group 119"/>
          <p:cNvGrpSpPr/>
          <p:nvPr/>
        </p:nvGrpSpPr>
        <p:grpSpPr>
          <a:xfrm>
            <a:off x="4788777" y="4507704"/>
            <a:ext cx="493344" cy="471713"/>
            <a:chOff x="1388736" y="4015216"/>
            <a:chExt cx="1638657" cy="471713"/>
          </a:xfrm>
        </p:grpSpPr>
        <p:sp>
          <p:nvSpPr>
            <p:cNvPr id="122" name="Rounded Rectangle 12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3" name="TextBox 122"/>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4" name="Group 123"/>
          <p:cNvGrpSpPr/>
          <p:nvPr/>
        </p:nvGrpSpPr>
        <p:grpSpPr>
          <a:xfrm>
            <a:off x="7287842" y="4495946"/>
            <a:ext cx="493344" cy="471713"/>
            <a:chOff x="1388736" y="4015216"/>
            <a:chExt cx="1638657" cy="471713"/>
          </a:xfrm>
        </p:grpSpPr>
        <p:sp>
          <p:nvSpPr>
            <p:cNvPr id="125" name="Rounded Rectangle 124"/>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6" name="TextBox 125"/>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45" name="Group 144"/>
          <p:cNvGrpSpPr/>
          <p:nvPr/>
        </p:nvGrpSpPr>
        <p:grpSpPr>
          <a:xfrm>
            <a:off x="1444828" y="3951159"/>
            <a:ext cx="1404351" cy="471713"/>
            <a:chOff x="1400495" y="4015216"/>
            <a:chExt cx="1404351" cy="471713"/>
          </a:xfrm>
        </p:grpSpPr>
        <p:sp>
          <p:nvSpPr>
            <p:cNvPr id="161" name="Rounded Rectangle 160"/>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62" name="TextBox 161"/>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sp>
        <p:nvSpPr>
          <p:cNvPr id="169" name="TextBox 168"/>
          <p:cNvSpPr txBox="1"/>
          <p:nvPr/>
        </p:nvSpPr>
        <p:spPr>
          <a:xfrm>
            <a:off x="161421" y="1089926"/>
            <a:ext cx="1864613"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Flows</a:t>
            </a:r>
          </a:p>
        </p:txBody>
      </p:sp>
      <p:grpSp>
        <p:nvGrpSpPr>
          <p:cNvPr id="175" name="Group 174"/>
          <p:cNvGrpSpPr/>
          <p:nvPr/>
        </p:nvGrpSpPr>
        <p:grpSpPr>
          <a:xfrm>
            <a:off x="2185932" y="832190"/>
            <a:ext cx="460984" cy="471713"/>
            <a:chOff x="1388736" y="4015216"/>
            <a:chExt cx="1531172" cy="471713"/>
          </a:xfrm>
        </p:grpSpPr>
        <p:sp>
          <p:nvSpPr>
            <p:cNvPr id="181" name="Rounded Rectangle 18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85" name="TextBox 184"/>
            <p:cNvSpPr txBox="1"/>
            <p:nvPr/>
          </p:nvSpPr>
          <p:spPr>
            <a:xfrm>
              <a:off x="1388736" y="4074567"/>
              <a:ext cx="1337494"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PC</a:t>
              </a:r>
            </a:p>
          </p:txBody>
        </p:sp>
      </p:grpSp>
      <p:grpSp>
        <p:nvGrpSpPr>
          <p:cNvPr id="213" name="Group 212"/>
          <p:cNvGrpSpPr/>
          <p:nvPr/>
        </p:nvGrpSpPr>
        <p:grpSpPr>
          <a:xfrm>
            <a:off x="4206965" y="823968"/>
            <a:ext cx="460984" cy="471713"/>
            <a:chOff x="1388736" y="4015216"/>
            <a:chExt cx="1531172" cy="471713"/>
          </a:xfrm>
        </p:grpSpPr>
        <p:sp>
          <p:nvSpPr>
            <p:cNvPr id="214" name="Rounded Rectangle 2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15" name="TextBox 214"/>
            <p:cNvSpPr txBox="1"/>
            <p:nvPr/>
          </p:nvSpPr>
          <p:spPr>
            <a:xfrm>
              <a:off x="1388736" y="4074567"/>
              <a:ext cx="1337494"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PC</a:t>
              </a:r>
            </a:p>
          </p:txBody>
        </p:sp>
      </p:grpSp>
      <p:grpSp>
        <p:nvGrpSpPr>
          <p:cNvPr id="216" name="Group 215"/>
          <p:cNvGrpSpPr/>
          <p:nvPr/>
        </p:nvGrpSpPr>
        <p:grpSpPr>
          <a:xfrm>
            <a:off x="6407538" y="842943"/>
            <a:ext cx="460984" cy="471713"/>
            <a:chOff x="1388736" y="4015216"/>
            <a:chExt cx="1531172" cy="471713"/>
          </a:xfrm>
        </p:grpSpPr>
        <p:sp>
          <p:nvSpPr>
            <p:cNvPr id="217" name="Rounded Rectangle 21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18" name="TextBox 217"/>
            <p:cNvSpPr txBox="1"/>
            <p:nvPr/>
          </p:nvSpPr>
          <p:spPr>
            <a:xfrm>
              <a:off x="1388736" y="4074567"/>
              <a:ext cx="1337494"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PC</a:t>
              </a:r>
            </a:p>
          </p:txBody>
        </p:sp>
      </p:grpSp>
      <p:grpSp>
        <p:nvGrpSpPr>
          <p:cNvPr id="222" name="Group 221"/>
          <p:cNvGrpSpPr/>
          <p:nvPr/>
        </p:nvGrpSpPr>
        <p:grpSpPr>
          <a:xfrm>
            <a:off x="3760636" y="3951159"/>
            <a:ext cx="1404351" cy="471713"/>
            <a:chOff x="1400495" y="4015216"/>
            <a:chExt cx="1404351" cy="471713"/>
          </a:xfrm>
        </p:grpSpPr>
        <p:sp>
          <p:nvSpPr>
            <p:cNvPr id="223" name="Rounded Rectangle 222"/>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24" name="TextBox 223"/>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grpSp>
        <p:nvGrpSpPr>
          <p:cNvPr id="225" name="Group 224"/>
          <p:cNvGrpSpPr/>
          <p:nvPr/>
        </p:nvGrpSpPr>
        <p:grpSpPr>
          <a:xfrm>
            <a:off x="6247668" y="3945048"/>
            <a:ext cx="1404351" cy="471713"/>
            <a:chOff x="1400495" y="4015216"/>
            <a:chExt cx="1404351" cy="471713"/>
          </a:xfrm>
        </p:grpSpPr>
        <p:sp>
          <p:nvSpPr>
            <p:cNvPr id="226" name="Rounded Rectangle 225"/>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27" name="TextBox 226"/>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sp>
        <p:nvSpPr>
          <p:cNvPr id="228" name="TextBox 227"/>
          <p:cNvSpPr txBox="1"/>
          <p:nvPr/>
        </p:nvSpPr>
        <p:spPr>
          <a:xfrm>
            <a:off x="2787776" y="4052437"/>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33" name="TextBox 232"/>
          <p:cNvSpPr txBox="1"/>
          <p:nvPr/>
        </p:nvSpPr>
        <p:spPr>
          <a:xfrm>
            <a:off x="7715542" y="4077712"/>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34" name="TextBox 233"/>
          <p:cNvSpPr txBox="1"/>
          <p:nvPr/>
        </p:nvSpPr>
        <p:spPr>
          <a:xfrm>
            <a:off x="5282121" y="4336842"/>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19" name="TextBox 218"/>
          <p:cNvSpPr txBox="1"/>
          <p:nvPr/>
        </p:nvSpPr>
        <p:spPr>
          <a:xfrm>
            <a:off x="1737010" y="1463724"/>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1</a:t>
            </a:r>
          </a:p>
        </p:txBody>
      </p:sp>
      <p:sp>
        <p:nvSpPr>
          <p:cNvPr id="220" name="TextBox 219"/>
          <p:cNvSpPr txBox="1"/>
          <p:nvPr/>
        </p:nvSpPr>
        <p:spPr>
          <a:xfrm>
            <a:off x="1736350" y="1784865"/>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4</a:t>
            </a:r>
          </a:p>
        </p:txBody>
      </p:sp>
      <p:sp>
        <p:nvSpPr>
          <p:cNvPr id="221" name="TextBox 220"/>
          <p:cNvSpPr txBox="1"/>
          <p:nvPr/>
        </p:nvSpPr>
        <p:spPr>
          <a:xfrm>
            <a:off x="1737010" y="2092642"/>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7</a:t>
            </a:r>
          </a:p>
        </p:txBody>
      </p:sp>
      <p:sp>
        <p:nvSpPr>
          <p:cNvPr id="229" name="TextBox 228"/>
          <p:cNvSpPr txBox="1"/>
          <p:nvPr/>
        </p:nvSpPr>
        <p:spPr>
          <a:xfrm>
            <a:off x="3714905" y="1450697"/>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2</a:t>
            </a:r>
          </a:p>
        </p:txBody>
      </p:sp>
      <p:sp>
        <p:nvSpPr>
          <p:cNvPr id="230" name="TextBox 229"/>
          <p:cNvSpPr txBox="1"/>
          <p:nvPr/>
        </p:nvSpPr>
        <p:spPr>
          <a:xfrm>
            <a:off x="3714245" y="177183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5</a:t>
            </a:r>
          </a:p>
        </p:txBody>
      </p:sp>
      <p:sp>
        <p:nvSpPr>
          <p:cNvPr id="231" name="TextBox 230"/>
          <p:cNvSpPr txBox="1"/>
          <p:nvPr/>
        </p:nvSpPr>
        <p:spPr>
          <a:xfrm>
            <a:off x="5856889" y="144191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3</a:t>
            </a:r>
          </a:p>
        </p:txBody>
      </p:sp>
      <p:sp>
        <p:nvSpPr>
          <p:cNvPr id="237" name="TextBox 236"/>
          <p:cNvSpPr txBox="1"/>
          <p:nvPr/>
        </p:nvSpPr>
        <p:spPr>
          <a:xfrm>
            <a:off x="5856229" y="176305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6</a:t>
            </a:r>
          </a:p>
        </p:txBody>
      </p:sp>
      <p:sp>
        <p:nvSpPr>
          <p:cNvPr id="238" name="TextBox 237"/>
          <p:cNvSpPr txBox="1"/>
          <p:nvPr/>
        </p:nvSpPr>
        <p:spPr>
          <a:xfrm>
            <a:off x="5856889" y="2070836"/>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8</a:t>
            </a:r>
          </a:p>
        </p:txBody>
      </p:sp>
      <p:grpSp>
        <p:nvGrpSpPr>
          <p:cNvPr id="239" name="Group 238"/>
          <p:cNvGrpSpPr/>
          <p:nvPr/>
        </p:nvGrpSpPr>
        <p:grpSpPr>
          <a:xfrm>
            <a:off x="2416248" y="1474277"/>
            <a:ext cx="1035306" cy="292826"/>
            <a:chOff x="2744583" y="1464220"/>
            <a:chExt cx="1035306" cy="292826"/>
          </a:xfrm>
        </p:grpSpPr>
        <p:cxnSp>
          <p:nvCxnSpPr>
            <p:cNvPr id="240" name="Straight Connector 239"/>
            <p:cNvCxnSpPr/>
            <p:nvPr/>
          </p:nvCxnSpPr>
          <p:spPr>
            <a:xfrm>
              <a:off x="2744583" y="1601361"/>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2930193" y="1464220"/>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2" name="TextBox 241"/>
            <p:cNvSpPr txBox="1"/>
            <p:nvPr/>
          </p:nvSpPr>
          <p:spPr>
            <a:xfrm>
              <a:off x="2949245" y="1490443"/>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3" name="TextBox 242"/>
            <p:cNvSpPr txBox="1"/>
            <p:nvPr/>
          </p:nvSpPr>
          <p:spPr>
            <a:xfrm>
              <a:off x="2973471" y="1518519"/>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4" name="Group 243"/>
          <p:cNvGrpSpPr/>
          <p:nvPr/>
        </p:nvGrpSpPr>
        <p:grpSpPr>
          <a:xfrm>
            <a:off x="2409393" y="1815844"/>
            <a:ext cx="1035306" cy="292826"/>
            <a:chOff x="2744583" y="1470415"/>
            <a:chExt cx="1035306" cy="292826"/>
          </a:xfrm>
        </p:grpSpPr>
        <p:cxnSp>
          <p:nvCxnSpPr>
            <p:cNvPr id="245" name="Straight Connector 24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7" name="TextBox 24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8" name="TextBox 24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9" name="Group 248"/>
          <p:cNvGrpSpPr/>
          <p:nvPr/>
        </p:nvGrpSpPr>
        <p:grpSpPr>
          <a:xfrm>
            <a:off x="2406457" y="2151083"/>
            <a:ext cx="1035306" cy="292826"/>
            <a:chOff x="2744583" y="1470415"/>
            <a:chExt cx="1035306" cy="292826"/>
          </a:xfrm>
        </p:grpSpPr>
        <p:cxnSp>
          <p:nvCxnSpPr>
            <p:cNvPr id="250" name="Straight Connector 24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2" name="TextBox 25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3" name="TextBox 25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4" name="Group 253"/>
          <p:cNvGrpSpPr/>
          <p:nvPr/>
        </p:nvGrpSpPr>
        <p:grpSpPr>
          <a:xfrm>
            <a:off x="4393210" y="1464797"/>
            <a:ext cx="1035306" cy="292826"/>
            <a:chOff x="2744583" y="1470415"/>
            <a:chExt cx="1035306" cy="292826"/>
          </a:xfrm>
        </p:grpSpPr>
        <p:cxnSp>
          <p:nvCxnSpPr>
            <p:cNvPr id="255" name="Straight Connector 25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7" name="TextBox 25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8" name="TextBox 25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9" name="Group 258"/>
          <p:cNvGrpSpPr/>
          <p:nvPr/>
        </p:nvGrpSpPr>
        <p:grpSpPr>
          <a:xfrm>
            <a:off x="4386355" y="1806364"/>
            <a:ext cx="1035306" cy="292826"/>
            <a:chOff x="2744583" y="1470415"/>
            <a:chExt cx="1035306" cy="292826"/>
          </a:xfrm>
        </p:grpSpPr>
        <p:cxnSp>
          <p:nvCxnSpPr>
            <p:cNvPr id="260" name="Straight Connector 25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2" name="TextBox 26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3" name="TextBox 26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64" name="Group 263"/>
          <p:cNvGrpSpPr/>
          <p:nvPr/>
        </p:nvGrpSpPr>
        <p:grpSpPr>
          <a:xfrm>
            <a:off x="6538436" y="1446201"/>
            <a:ext cx="1035306" cy="292826"/>
            <a:chOff x="2744583" y="1470415"/>
            <a:chExt cx="1035306" cy="292826"/>
          </a:xfrm>
        </p:grpSpPr>
        <p:cxnSp>
          <p:nvCxnSpPr>
            <p:cNvPr id="265" name="Straight Connector 26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7" name="TextBox 26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8" name="TextBox 26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69" name="Group 268"/>
          <p:cNvGrpSpPr/>
          <p:nvPr/>
        </p:nvGrpSpPr>
        <p:grpSpPr>
          <a:xfrm>
            <a:off x="6531581" y="1787768"/>
            <a:ext cx="1035306" cy="292826"/>
            <a:chOff x="2744583" y="1470415"/>
            <a:chExt cx="1035306" cy="292826"/>
          </a:xfrm>
        </p:grpSpPr>
        <p:cxnSp>
          <p:nvCxnSpPr>
            <p:cNvPr id="270" name="Straight Connector 26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2" name="TextBox 27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3" name="TextBox 27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74" name="Group 273"/>
          <p:cNvGrpSpPr/>
          <p:nvPr/>
        </p:nvGrpSpPr>
        <p:grpSpPr>
          <a:xfrm>
            <a:off x="6528645" y="2123007"/>
            <a:ext cx="1035306" cy="292826"/>
            <a:chOff x="2744583" y="1470415"/>
            <a:chExt cx="1035306" cy="292826"/>
          </a:xfrm>
        </p:grpSpPr>
        <p:cxnSp>
          <p:nvCxnSpPr>
            <p:cNvPr id="275" name="Straight Connector 27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7" name="TextBox 27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8" name="TextBox 27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sp>
        <p:nvSpPr>
          <p:cNvPr id="2" name="Title 1"/>
          <p:cNvSpPr>
            <a:spLocks noGrp="1"/>
          </p:cNvSpPr>
          <p:nvPr>
            <p:ph type="ctrTitle"/>
          </p:nvPr>
        </p:nvSpPr>
        <p:spPr/>
        <p:txBody>
          <a:bodyPr/>
          <a:lstStyle/>
          <a:p>
            <a:r>
              <a:rPr lang="en-US" dirty="0" smtClean="0"/>
              <a:t>Network Graph and Flow Manager</a:t>
            </a:r>
            <a:endParaRPr lang="en-US" dirty="0"/>
          </a:p>
        </p:txBody>
      </p:sp>
      <p:grpSp>
        <p:nvGrpSpPr>
          <p:cNvPr id="183" name="Group 182"/>
          <p:cNvGrpSpPr/>
          <p:nvPr/>
        </p:nvGrpSpPr>
        <p:grpSpPr>
          <a:xfrm>
            <a:off x="2077502" y="5070593"/>
            <a:ext cx="4834318" cy="1170873"/>
            <a:chOff x="2077502" y="5070593"/>
            <a:chExt cx="4834318" cy="1170873"/>
          </a:xfrm>
        </p:grpSpPr>
        <p:cxnSp>
          <p:nvCxnSpPr>
            <p:cNvPr id="184" name="Straight Connector 183"/>
            <p:cNvCxnSpPr/>
            <p:nvPr/>
          </p:nvCxnSpPr>
          <p:spPr>
            <a:xfrm flipH="1" flipV="1">
              <a:off x="2077502" y="5070593"/>
              <a:ext cx="943485" cy="4366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4184752" y="5070593"/>
              <a:ext cx="282015" cy="61548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5662547" y="5070593"/>
              <a:ext cx="1249273" cy="4366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V="1">
              <a:off x="6404015" y="5070593"/>
              <a:ext cx="507805" cy="99201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H="1" flipV="1">
              <a:off x="4466767" y="5070593"/>
              <a:ext cx="625212" cy="117087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H="1" flipV="1">
              <a:off x="2077502" y="5070593"/>
              <a:ext cx="1136115" cy="117087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51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8707E-6 -2.86707E-6 L 0.00382 0.2522 " pathEditMode="relative" rAng="0" ptsTypes="AA">
                                      <p:cBhvr>
                                        <p:cTn id="8" dur="2000" fill="hold"/>
                                        <p:tgtEl>
                                          <p:spTgt spid="228"/>
                                        </p:tgtEl>
                                        <p:attrNameLst>
                                          <p:attrName>ppt_x</p:attrName>
                                          <p:attrName>ppt_y</p:attrName>
                                        </p:attrNameLst>
                                      </p:cBhvr>
                                      <p:rCtr x="191" y="12598"/>
                                    </p:animMotion>
                                  </p:childTnLst>
                                </p:cTn>
                              </p:par>
                            </p:childTnLst>
                          </p:cTn>
                        </p:par>
                        <p:par>
                          <p:cTn id="9" fill="hold">
                            <p:stCondLst>
                              <p:cond delay="2000"/>
                            </p:stCondLst>
                            <p:childTnLst>
                              <p:par>
                                <p:cTn id="10" presetID="1" presetClass="exit" presetSubtype="0" fill="hold" grpId="2" nodeType="afterEffect">
                                  <p:stCondLst>
                                    <p:cond delay="0"/>
                                  </p:stCondLst>
                                  <p:childTnLst>
                                    <p:set>
                                      <p:cBhvr>
                                        <p:cTn id="11" dur="1" fill="hold">
                                          <p:stCondLst>
                                            <p:cond delay="0"/>
                                          </p:stCondLst>
                                        </p:cTn>
                                        <p:tgtEl>
                                          <p:spTgt spid="228"/>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3.12337E-6 1.71376E-6 L -0.26584 0.24872 " pathEditMode="relative" rAng="0" ptsTypes="AA">
                                      <p:cBhvr>
                                        <p:cTn id="16" dur="2000" fill="hold"/>
                                        <p:tgtEl>
                                          <p:spTgt spid="233"/>
                                        </p:tgtEl>
                                        <p:attrNameLst>
                                          <p:attrName>ppt_x</p:attrName>
                                          <p:attrName>ppt_y</p:attrName>
                                        </p:attrNameLst>
                                      </p:cBhvr>
                                      <p:rCtr x="-13292" y="12436"/>
                                    </p:animMotion>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233"/>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34"/>
                                        </p:tgtEl>
                                        <p:attrNameLst>
                                          <p:attrName>style.visibility</p:attrName>
                                        </p:attrNameLst>
                                      </p:cBhvr>
                                      <p:to>
                                        <p:strVal val="visible"/>
                                      </p:to>
                                    </p:set>
                                  </p:childTnLst>
                                </p:cTn>
                              </p:par>
                              <p:par>
                                <p:cTn id="23" presetID="0" presetClass="path" presetSubtype="0" accel="50000" decel="50000" fill="hold" grpId="1" nodeType="withEffect">
                                  <p:stCondLst>
                                    <p:cond delay="0"/>
                                  </p:stCondLst>
                                  <p:childTnLst>
                                    <p:animMotion origin="layout" path="M 4.11244E-7 2.75591E-6 L -0.1055 0.21097 " pathEditMode="relative" rAng="0" ptsTypes="AA">
                                      <p:cBhvr>
                                        <p:cTn id="24" dur="2000" fill="hold"/>
                                        <p:tgtEl>
                                          <p:spTgt spid="234"/>
                                        </p:tgtEl>
                                        <p:attrNameLst>
                                          <p:attrName>ppt_x</p:attrName>
                                          <p:attrName>ppt_y</p:attrName>
                                        </p:attrNameLst>
                                      </p:cBhvr>
                                      <p:rCtr x="-5275" y="10537"/>
                                    </p:animMotion>
                                  </p:childTnLst>
                                </p:cTn>
                              </p:par>
                            </p:childTnLst>
                          </p:cTn>
                        </p:par>
                        <p:par>
                          <p:cTn id="25" fill="hold">
                            <p:stCondLst>
                              <p:cond delay="6000"/>
                            </p:stCondLst>
                            <p:childTnLst>
                              <p:par>
                                <p:cTn id="26" presetID="1" presetClass="exit" presetSubtype="0" fill="hold" grpId="2" nodeType="afterEffect">
                                  <p:stCondLst>
                                    <p:cond delay="0"/>
                                  </p:stCondLst>
                                  <p:childTnLst>
                                    <p:set>
                                      <p:cBhvr>
                                        <p:cTn id="27" dur="1" fill="hold">
                                          <p:stCondLst>
                                            <p:cond delay="0"/>
                                          </p:stCondLst>
                                        </p:cTn>
                                        <p:tgtEl>
                                          <p:spTgt spid="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228" grpId="1"/>
      <p:bldP spid="228" grpId="2"/>
      <p:bldP spid="233" grpId="0"/>
      <p:bldP spid="233" grpId="1"/>
      <p:bldP spid="233" grpId="2"/>
      <p:bldP spid="234" grpId="0"/>
      <p:bldP spid="234" grpId="1"/>
      <p:bldP spid="234" grpId="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2121615" y="5215967"/>
            <a:ext cx="4773833" cy="1025499"/>
            <a:chOff x="2535523" y="5215967"/>
            <a:chExt cx="4773833" cy="1025499"/>
          </a:xfrm>
        </p:grpSpPr>
        <p:cxnSp>
          <p:nvCxnSpPr>
            <p:cNvPr id="71" name="Straight Connector 70"/>
            <p:cNvCxnSpPr>
              <a:stCxn id="5" idx="0"/>
              <a:endCxn id="94" idx="2"/>
            </p:cNvCxnSpPr>
            <p:nvPr/>
          </p:nvCxnSpPr>
          <p:spPr>
            <a:xfrm flipH="1" flipV="1">
              <a:off x="2535523" y="5215967"/>
              <a:ext cx="485464" cy="2912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a:endCxn id="250" idx="2"/>
            </p:cNvCxnSpPr>
            <p:nvPr/>
          </p:nvCxnSpPr>
          <p:spPr>
            <a:xfrm flipV="1">
              <a:off x="4184752" y="5217843"/>
              <a:ext cx="715785" cy="46823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a:endCxn id="253" idx="2"/>
            </p:cNvCxnSpPr>
            <p:nvPr/>
          </p:nvCxnSpPr>
          <p:spPr>
            <a:xfrm flipV="1">
              <a:off x="5662547" y="5219719"/>
              <a:ext cx="1646809" cy="28750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a:endCxn id="253" idx="2"/>
            </p:cNvCxnSpPr>
            <p:nvPr/>
          </p:nvCxnSpPr>
          <p:spPr>
            <a:xfrm flipV="1">
              <a:off x="6404015" y="5219719"/>
              <a:ext cx="905341" cy="84289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a:endCxn id="250" idx="2"/>
            </p:cNvCxnSpPr>
            <p:nvPr/>
          </p:nvCxnSpPr>
          <p:spPr>
            <a:xfrm flipH="1" flipV="1">
              <a:off x="4900537" y="5217843"/>
              <a:ext cx="191442" cy="102362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a:endCxn id="94" idx="2"/>
            </p:cNvCxnSpPr>
            <p:nvPr/>
          </p:nvCxnSpPr>
          <p:spPr>
            <a:xfrm flipH="1" flipV="1">
              <a:off x="2535523" y="5215967"/>
              <a:ext cx="678094" cy="102549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1561206" y="5507223"/>
            <a:ext cx="5438194" cy="1311503"/>
            <a:chOff x="1975114" y="5507223"/>
            <a:chExt cx="5438194" cy="1311503"/>
          </a:xfrm>
        </p:grpSpPr>
        <p:pic>
          <p:nvPicPr>
            <p:cNvPr id="5" name="Picture 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grpSp>
        <p:nvGrpSpPr>
          <p:cNvPr id="225" name="Group 224"/>
          <p:cNvGrpSpPr/>
          <p:nvPr/>
        </p:nvGrpSpPr>
        <p:grpSpPr>
          <a:xfrm>
            <a:off x="3431627" y="919651"/>
            <a:ext cx="3318009" cy="1118490"/>
            <a:chOff x="838200" y="1988514"/>
            <a:chExt cx="3318009" cy="1118490"/>
          </a:xfrm>
        </p:grpSpPr>
        <p:sp>
          <p:nvSpPr>
            <p:cNvPr id="226" name="TextBox 225"/>
            <p:cNvSpPr txBox="1"/>
            <p:nvPr/>
          </p:nvSpPr>
          <p:spPr>
            <a:xfrm>
              <a:off x="2512610" y="2407642"/>
              <a:ext cx="1643599" cy="369332"/>
            </a:xfrm>
            <a:prstGeom prst="rect">
              <a:avLst/>
            </a:prstGeom>
            <a:noFill/>
          </p:spPr>
          <p:txBody>
            <a:bodyPr wrap="none" rtlCol="0">
              <a:spAutoFit/>
            </a:bodyPr>
            <a:lstStyle/>
            <a:p>
              <a:r>
                <a:rPr lang="en-US" b="1" dirty="0" smtClean="0">
                  <a:solidFill>
                    <a:srgbClr val="000000"/>
                  </a:solidFill>
                  <a:latin typeface="+mn-lt"/>
                  <a:cs typeface="Arial" pitchFamily="34" charset="0"/>
                </a:rPr>
                <a:t>Titan Graph DB</a:t>
              </a:r>
            </a:p>
          </p:txBody>
        </p:sp>
        <p:pic>
          <p:nvPicPr>
            <p:cNvPr id="227" name="Picture 226"/>
            <p:cNvPicPr>
              <a:picLocks noChangeAspect="1"/>
            </p:cNvPicPr>
            <p:nvPr/>
          </p:nvPicPr>
          <p:blipFill>
            <a:blip r:embed="rId5"/>
            <a:stretch>
              <a:fillRect/>
            </a:stretch>
          </p:blipFill>
          <p:spPr>
            <a:xfrm>
              <a:off x="838200" y="1988514"/>
              <a:ext cx="576999" cy="1118490"/>
            </a:xfrm>
            <a:prstGeom prst="rect">
              <a:avLst/>
            </a:prstGeom>
          </p:spPr>
        </p:pic>
      </p:grpSp>
      <p:grpSp>
        <p:nvGrpSpPr>
          <p:cNvPr id="79" name="Group 78"/>
          <p:cNvGrpSpPr/>
          <p:nvPr/>
        </p:nvGrpSpPr>
        <p:grpSpPr>
          <a:xfrm>
            <a:off x="3152045" y="1718409"/>
            <a:ext cx="4361402" cy="1347488"/>
            <a:chOff x="3565953" y="1522475"/>
            <a:chExt cx="4361402" cy="1347488"/>
          </a:xfrm>
        </p:grpSpPr>
        <p:sp>
          <p:nvSpPr>
            <p:cNvPr id="241" name="TextBox 240"/>
            <p:cNvSpPr txBox="1"/>
            <p:nvPr/>
          </p:nvSpPr>
          <p:spPr>
            <a:xfrm>
              <a:off x="4820256" y="1918629"/>
              <a:ext cx="3107099" cy="369332"/>
            </a:xfrm>
            <a:prstGeom prst="rect">
              <a:avLst/>
            </a:prstGeom>
            <a:noFill/>
          </p:spPr>
          <p:txBody>
            <a:bodyPr wrap="square" rtlCol="0">
              <a:spAutoFit/>
            </a:bodyPr>
            <a:lstStyle/>
            <a:p>
              <a:pPr algn="ctr"/>
              <a:r>
                <a:rPr lang="en-US" b="1" dirty="0" smtClean="0">
                  <a:solidFill>
                    <a:srgbClr val="000000"/>
                  </a:solidFill>
                  <a:latin typeface="+mn-lt"/>
                  <a:cs typeface="Arial" pitchFamily="34" charset="0"/>
                </a:rPr>
                <a:t>Cassandra In-Memory DHT</a:t>
              </a:r>
            </a:p>
          </p:txBody>
        </p:sp>
        <p:pic>
          <p:nvPicPr>
            <p:cNvPr id="23" name="Picture 22"/>
            <p:cNvPicPr>
              <a:picLocks noChangeAspect="1"/>
            </p:cNvPicPr>
            <p:nvPr/>
          </p:nvPicPr>
          <p:blipFill>
            <a:blip r:embed="rId6"/>
            <a:stretch>
              <a:fillRect/>
            </a:stretch>
          </p:blipFill>
          <p:spPr>
            <a:xfrm>
              <a:off x="3565953" y="1522475"/>
              <a:ext cx="1347488" cy="1347488"/>
            </a:xfrm>
            <a:prstGeom prst="rect">
              <a:avLst/>
            </a:prstGeom>
          </p:spPr>
        </p:pic>
      </p:grpSp>
      <p:sp>
        <p:nvSpPr>
          <p:cNvPr id="242" name="TextBox 241"/>
          <p:cNvSpPr txBox="1"/>
          <p:nvPr/>
        </p:nvSpPr>
        <p:spPr>
          <a:xfrm>
            <a:off x="1747858" y="3932525"/>
            <a:ext cx="944802" cy="307777"/>
          </a:xfrm>
          <a:prstGeom prst="rect">
            <a:avLst/>
          </a:prstGeom>
          <a:noFill/>
        </p:spPr>
        <p:txBody>
          <a:bodyPr wrap="none" rtlCol="0">
            <a:spAutoFit/>
          </a:bodyPr>
          <a:lstStyle/>
          <a:p>
            <a:r>
              <a:rPr lang="en-US" sz="1400" b="1" dirty="0" smtClean="0">
                <a:solidFill>
                  <a:srgbClr val="000000"/>
                </a:solidFill>
                <a:cs typeface="Arial" pitchFamily="34" charset="0"/>
              </a:rPr>
              <a:t>Instance </a:t>
            </a:r>
            <a:r>
              <a:rPr lang="en-US" sz="1400" b="1" dirty="0" smtClean="0">
                <a:solidFill>
                  <a:srgbClr val="000000"/>
                </a:solidFill>
                <a:latin typeface="+mn-lt"/>
                <a:cs typeface="Arial" pitchFamily="34" charset="0"/>
              </a:rPr>
              <a:t>1</a:t>
            </a:r>
          </a:p>
        </p:txBody>
      </p:sp>
      <p:sp>
        <p:nvSpPr>
          <p:cNvPr id="243" name="TextBox 242"/>
          <p:cNvSpPr txBox="1"/>
          <p:nvPr/>
        </p:nvSpPr>
        <p:spPr>
          <a:xfrm>
            <a:off x="4038058" y="3930723"/>
            <a:ext cx="944802"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Instance 2</a:t>
            </a:r>
          </a:p>
        </p:txBody>
      </p:sp>
      <p:sp>
        <p:nvSpPr>
          <p:cNvPr id="244" name="TextBox 243"/>
          <p:cNvSpPr txBox="1"/>
          <p:nvPr/>
        </p:nvSpPr>
        <p:spPr>
          <a:xfrm>
            <a:off x="6526999" y="3932525"/>
            <a:ext cx="944802"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Instance 3</a:t>
            </a:r>
          </a:p>
        </p:txBody>
      </p:sp>
      <p:grpSp>
        <p:nvGrpSpPr>
          <p:cNvPr id="88" name="Group 87"/>
          <p:cNvGrpSpPr/>
          <p:nvPr/>
        </p:nvGrpSpPr>
        <p:grpSpPr>
          <a:xfrm>
            <a:off x="1331560" y="828677"/>
            <a:ext cx="6368710" cy="1908791"/>
            <a:chOff x="1745468" y="631130"/>
            <a:chExt cx="6368710" cy="1908791"/>
          </a:xfrm>
        </p:grpSpPr>
        <p:sp>
          <p:nvSpPr>
            <p:cNvPr id="18" name="Rounded Rectangle 17"/>
            <p:cNvSpPr/>
            <p:nvPr/>
          </p:nvSpPr>
          <p:spPr bwMode="auto">
            <a:xfrm>
              <a:off x="1745468" y="631130"/>
              <a:ext cx="6368710" cy="1908791"/>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45" name="TextBox 244"/>
            <p:cNvSpPr txBox="1"/>
            <p:nvPr/>
          </p:nvSpPr>
          <p:spPr>
            <a:xfrm>
              <a:off x="1842819" y="631131"/>
              <a:ext cx="1772290" cy="553998"/>
            </a:xfrm>
            <a:prstGeom prst="rect">
              <a:avLst/>
            </a:prstGeom>
            <a:noFill/>
          </p:spPr>
          <p:txBody>
            <a:bodyPr wrap="none" rtlCol="0">
              <a:spAutoFit/>
            </a:bodyPr>
            <a:lstStyle/>
            <a:p>
              <a:pPr algn="ctr"/>
              <a:r>
                <a:rPr lang="en-US" sz="1600" b="1" dirty="0" smtClean="0">
                  <a:latin typeface="+mn-lt"/>
                  <a:cs typeface="Arial" pitchFamily="34" charset="0"/>
                </a:rPr>
                <a:t>Network Graph</a:t>
              </a:r>
              <a:br>
                <a:rPr lang="en-US" sz="1600" b="1" dirty="0" smtClean="0">
                  <a:latin typeface="+mn-lt"/>
                  <a:cs typeface="Arial" pitchFamily="34" charset="0"/>
                </a:rPr>
              </a:br>
              <a:r>
                <a:rPr lang="en-US" sz="1400" b="1" i="1" dirty="0" smtClean="0">
                  <a:latin typeface="+mn-lt"/>
                  <a:cs typeface="Arial" pitchFamily="34" charset="0"/>
                </a:rPr>
                <a:t>Eventually consistent</a:t>
              </a:r>
              <a:endParaRPr lang="en-US" sz="1600" b="1" dirty="0" smtClean="0">
                <a:latin typeface="+mn-lt"/>
                <a:cs typeface="Arial" pitchFamily="34" charset="0"/>
              </a:endParaRPr>
            </a:p>
          </p:txBody>
        </p:sp>
      </p:grpSp>
      <p:grpSp>
        <p:nvGrpSpPr>
          <p:cNvPr id="89" name="Group 88"/>
          <p:cNvGrpSpPr/>
          <p:nvPr/>
        </p:nvGrpSpPr>
        <p:grpSpPr>
          <a:xfrm>
            <a:off x="1331560" y="2816003"/>
            <a:ext cx="6368710" cy="1079565"/>
            <a:chOff x="1745468" y="2656084"/>
            <a:chExt cx="6368710" cy="1079565"/>
          </a:xfrm>
        </p:grpSpPr>
        <p:sp>
          <p:nvSpPr>
            <p:cNvPr id="4" name="Rounded Rectangle 3"/>
            <p:cNvSpPr/>
            <p:nvPr/>
          </p:nvSpPr>
          <p:spPr bwMode="auto">
            <a:xfrm>
              <a:off x="1745468" y="2656084"/>
              <a:ext cx="6368710" cy="1079565"/>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46" name="TextBox 245"/>
            <p:cNvSpPr txBox="1"/>
            <p:nvPr/>
          </p:nvSpPr>
          <p:spPr>
            <a:xfrm>
              <a:off x="1876295" y="2676892"/>
              <a:ext cx="1891714" cy="553998"/>
            </a:xfrm>
            <a:prstGeom prst="rect">
              <a:avLst/>
            </a:prstGeom>
            <a:noFill/>
          </p:spPr>
          <p:txBody>
            <a:bodyPr wrap="none" rtlCol="0">
              <a:spAutoFit/>
            </a:bodyPr>
            <a:lstStyle/>
            <a:p>
              <a:pPr algn="ctr"/>
              <a:r>
                <a:rPr lang="en-US" sz="1600" b="1" dirty="0" smtClean="0">
                  <a:solidFill>
                    <a:srgbClr val="000000"/>
                  </a:solidFill>
                  <a:latin typeface="+mn-lt"/>
                  <a:cs typeface="Arial" pitchFamily="34" charset="0"/>
                </a:rPr>
                <a:t>Distributed Registry</a:t>
              </a:r>
              <a:br>
                <a:rPr lang="en-US" sz="1600" b="1" dirty="0" smtClean="0">
                  <a:solidFill>
                    <a:srgbClr val="000000"/>
                  </a:solidFill>
                  <a:latin typeface="+mn-lt"/>
                  <a:cs typeface="Arial" pitchFamily="34" charset="0"/>
                </a:rPr>
              </a:br>
              <a:r>
                <a:rPr lang="en-US" sz="1400" b="1" i="1" dirty="0" smtClean="0">
                  <a:solidFill>
                    <a:srgbClr val="000000"/>
                  </a:solidFill>
                  <a:latin typeface="+mn-lt"/>
                  <a:cs typeface="Arial" pitchFamily="34" charset="0"/>
                </a:rPr>
                <a:t>Strongly Consistent</a:t>
              </a:r>
              <a:endParaRPr lang="en-US" sz="1600" b="1" dirty="0" smtClean="0">
                <a:solidFill>
                  <a:srgbClr val="000000"/>
                </a:solidFill>
                <a:latin typeface="+mn-lt"/>
                <a:cs typeface="Arial" pitchFamily="34" charset="0"/>
              </a:endParaRPr>
            </a:p>
          </p:txBody>
        </p:sp>
      </p:grpSp>
      <p:grpSp>
        <p:nvGrpSpPr>
          <p:cNvPr id="81" name="Group 80"/>
          <p:cNvGrpSpPr/>
          <p:nvPr/>
        </p:nvGrpSpPr>
        <p:grpSpPr>
          <a:xfrm>
            <a:off x="3453473" y="3044114"/>
            <a:ext cx="3527159" cy="634793"/>
            <a:chOff x="3867381" y="2953891"/>
            <a:chExt cx="3527159" cy="634793"/>
          </a:xfrm>
        </p:grpSpPr>
        <p:pic>
          <p:nvPicPr>
            <p:cNvPr id="29" name="Picture 28"/>
            <p:cNvPicPr>
              <a:picLocks noChangeAspect="1"/>
            </p:cNvPicPr>
            <p:nvPr/>
          </p:nvPicPr>
          <p:blipFill>
            <a:blip r:embed="rId7"/>
            <a:stretch>
              <a:fillRect/>
            </a:stretch>
          </p:blipFill>
          <p:spPr>
            <a:xfrm>
              <a:off x="3867381" y="2953891"/>
              <a:ext cx="447756" cy="634793"/>
            </a:xfrm>
            <a:prstGeom prst="rect">
              <a:avLst/>
            </a:prstGeom>
          </p:spPr>
        </p:pic>
        <p:sp>
          <p:nvSpPr>
            <p:cNvPr id="248" name="TextBox 247"/>
            <p:cNvSpPr txBox="1"/>
            <p:nvPr/>
          </p:nvSpPr>
          <p:spPr>
            <a:xfrm>
              <a:off x="5413490" y="3008013"/>
              <a:ext cx="1981050" cy="369332"/>
            </a:xfrm>
            <a:prstGeom prst="rect">
              <a:avLst/>
            </a:prstGeom>
            <a:noFill/>
          </p:spPr>
          <p:txBody>
            <a:bodyPr wrap="square" rtlCol="0">
              <a:spAutoFit/>
            </a:bodyPr>
            <a:lstStyle/>
            <a:p>
              <a:pPr algn="ctr"/>
              <a:r>
                <a:rPr lang="en-US" b="1" dirty="0" smtClean="0">
                  <a:solidFill>
                    <a:srgbClr val="000000"/>
                  </a:solidFill>
                  <a:latin typeface="+mn-lt"/>
                  <a:cs typeface="Arial" pitchFamily="34" charset="0"/>
                </a:rPr>
                <a:t>Zookeeper</a:t>
              </a:r>
            </a:p>
          </p:txBody>
        </p:sp>
      </p:grpSp>
      <p:grpSp>
        <p:nvGrpSpPr>
          <p:cNvPr id="82" name="Group 81"/>
          <p:cNvGrpSpPr/>
          <p:nvPr/>
        </p:nvGrpSpPr>
        <p:grpSpPr>
          <a:xfrm>
            <a:off x="1113286" y="4253957"/>
            <a:ext cx="2016657" cy="962010"/>
            <a:chOff x="1527194" y="4094038"/>
            <a:chExt cx="2016657" cy="962010"/>
          </a:xfrm>
        </p:grpSpPr>
        <p:sp>
          <p:nvSpPr>
            <p:cNvPr id="94" name="Rounded Rectangle 93"/>
            <p:cNvSpPr/>
            <p:nvPr/>
          </p:nvSpPr>
          <p:spPr bwMode="auto">
            <a:xfrm>
              <a:off x="1527194" y="4094038"/>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842819" y="4135423"/>
              <a:ext cx="1370798" cy="584776"/>
            </a:xfrm>
            <a:prstGeom prst="rect">
              <a:avLst/>
            </a:prstGeom>
            <a:noFill/>
          </p:spPr>
          <p:txBody>
            <a:bodyPr wrap="square" rtlCol="0">
              <a:spAutoFit/>
            </a:bodyPr>
            <a:lstStyle/>
            <a:p>
              <a:pPr algn="ctr"/>
              <a:r>
                <a:rPr lang="en-US" sz="1600" b="1" dirty="0" err="1" smtClean="0">
                  <a:solidFill>
                    <a:srgbClr val="000000"/>
                  </a:solidFill>
                  <a:cs typeface="Arial" pitchFamily="34" charset="0"/>
                </a:rPr>
                <a:t>OpenFlow</a:t>
              </a:r>
              <a:r>
                <a:rPr lang="en-US" sz="1600" b="1" dirty="0" smtClean="0">
                  <a:solidFill>
                    <a:srgbClr val="000000"/>
                  </a:solidFill>
                  <a:cs typeface="Arial" pitchFamily="34" charset="0"/>
                </a:rPr>
                <a:t>  Controller+</a:t>
              </a:r>
            </a:p>
          </p:txBody>
        </p:sp>
      </p:grpSp>
      <p:grpSp>
        <p:nvGrpSpPr>
          <p:cNvPr id="84" name="Group 83"/>
          <p:cNvGrpSpPr/>
          <p:nvPr/>
        </p:nvGrpSpPr>
        <p:grpSpPr>
          <a:xfrm>
            <a:off x="3478300" y="4255833"/>
            <a:ext cx="2016657" cy="962010"/>
            <a:chOff x="3892208" y="4095914"/>
            <a:chExt cx="2016657" cy="962010"/>
          </a:xfrm>
        </p:grpSpPr>
        <p:sp>
          <p:nvSpPr>
            <p:cNvPr id="250" name="Rounded Rectangle 249"/>
            <p:cNvSpPr/>
            <p:nvPr/>
          </p:nvSpPr>
          <p:spPr bwMode="auto">
            <a:xfrm>
              <a:off x="3892208" y="4095914"/>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60" name="TextBox 259"/>
            <p:cNvSpPr txBox="1"/>
            <p:nvPr/>
          </p:nvSpPr>
          <p:spPr>
            <a:xfrm>
              <a:off x="4184752" y="4135423"/>
              <a:ext cx="1477795" cy="584776"/>
            </a:xfrm>
            <a:prstGeom prst="rect">
              <a:avLst/>
            </a:prstGeom>
            <a:noFill/>
          </p:spPr>
          <p:txBody>
            <a:bodyPr wrap="square" rtlCol="0">
              <a:spAutoFit/>
            </a:bodyPr>
            <a:lstStyle/>
            <a:p>
              <a:pPr algn="ctr"/>
              <a:r>
                <a:rPr lang="en-US" sz="1600" b="1" dirty="0" err="1" smtClean="0">
                  <a:solidFill>
                    <a:srgbClr val="000000"/>
                  </a:solidFill>
                  <a:cs typeface="Arial" pitchFamily="34" charset="0"/>
                </a:rPr>
                <a:t>OpenFlow</a:t>
              </a:r>
              <a:r>
                <a:rPr lang="en-US" sz="1600" b="1" dirty="0" smtClean="0">
                  <a:solidFill>
                    <a:srgbClr val="000000"/>
                  </a:solidFill>
                  <a:cs typeface="Arial" pitchFamily="34" charset="0"/>
                </a:rPr>
                <a:t> Controller+</a:t>
              </a:r>
            </a:p>
          </p:txBody>
        </p:sp>
      </p:grpSp>
      <p:grpSp>
        <p:nvGrpSpPr>
          <p:cNvPr id="85" name="Group 84"/>
          <p:cNvGrpSpPr/>
          <p:nvPr/>
        </p:nvGrpSpPr>
        <p:grpSpPr>
          <a:xfrm>
            <a:off x="5887119" y="4257709"/>
            <a:ext cx="2016657" cy="962010"/>
            <a:chOff x="6301027" y="4097790"/>
            <a:chExt cx="2016657" cy="962010"/>
          </a:xfrm>
        </p:grpSpPr>
        <p:sp>
          <p:nvSpPr>
            <p:cNvPr id="253" name="Rounded Rectangle 252"/>
            <p:cNvSpPr/>
            <p:nvPr/>
          </p:nvSpPr>
          <p:spPr bwMode="auto">
            <a:xfrm>
              <a:off x="6301027" y="4097790"/>
              <a:ext cx="2016657" cy="962010"/>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61" name="TextBox 260"/>
            <p:cNvSpPr txBox="1"/>
            <p:nvPr/>
          </p:nvSpPr>
          <p:spPr>
            <a:xfrm>
              <a:off x="6545187" y="4138821"/>
              <a:ext cx="1533843" cy="584776"/>
            </a:xfrm>
            <a:prstGeom prst="rect">
              <a:avLst/>
            </a:prstGeom>
            <a:noFill/>
          </p:spPr>
          <p:txBody>
            <a:bodyPr wrap="square" rtlCol="0">
              <a:spAutoFit/>
            </a:bodyPr>
            <a:lstStyle/>
            <a:p>
              <a:pPr algn="ctr"/>
              <a:r>
                <a:rPr lang="en-US" sz="1600" b="1" dirty="0" err="1" smtClean="0">
                  <a:solidFill>
                    <a:srgbClr val="000000"/>
                  </a:solidFill>
                  <a:cs typeface="Arial" pitchFamily="34" charset="0"/>
                </a:rPr>
                <a:t>OpenFlow</a:t>
              </a:r>
              <a:r>
                <a:rPr lang="en-US" sz="1600" b="1" dirty="0" smtClean="0">
                  <a:solidFill>
                    <a:srgbClr val="000000"/>
                  </a:solidFill>
                  <a:cs typeface="Arial" pitchFamily="34" charset="0"/>
                </a:rPr>
                <a:t> Controller+</a:t>
              </a:r>
            </a:p>
          </p:txBody>
        </p:sp>
      </p:grpSp>
      <p:sp>
        <p:nvSpPr>
          <p:cNvPr id="19" name="Title 18"/>
          <p:cNvSpPr>
            <a:spLocks noGrp="1"/>
          </p:cNvSpPr>
          <p:nvPr>
            <p:ph type="ctrTitle"/>
          </p:nvPr>
        </p:nvSpPr>
        <p:spPr/>
        <p:txBody>
          <a:bodyPr/>
          <a:lstStyle/>
          <a:p>
            <a:r>
              <a:rPr lang="en-US" sz="3600" dirty="0" smtClean="0"/>
              <a:t>ONOS High Level Architecture</a:t>
            </a:r>
            <a:endParaRPr lang="en-US" sz="3600" dirty="0"/>
          </a:p>
        </p:txBody>
      </p:sp>
      <p:pic>
        <p:nvPicPr>
          <p:cNvPr id="72" name="Picture 71" descr="project_floodligh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898" y="6169362"/>
            <a:ext cx="257142" cy="257142"/>
          </a:xfrm>
          <a:prstGeom prst="rect">
            <a:avLst/>
          </a:prstGeom>
        </p:spPr>
      </p:pic>
      <p:sp>
        <p:nvSpPr>
          <p:cNvPr id="87" name="TextBox 86"/>
          <p:cNvSpPr txBox="1"/>
          <p:nvPr/>
        </p:nvSpPr>
        <p:spPr>
          <a:xfrm>
            <a:off x="164565" y="5897103"/>
            <a:ext cx="1499029" cy="523220"/>
          </a:xfrm>
          <a:prstGeom prst="rect">
            <a:avLst/>
          </a:prstGeom>
          <a:noFill/>
        </p:spPr>
        <p:txBody>
          <a:bodyPr wrap="square" rtlCol="0">
            <a:spAutoFit/>
          </a:bodyPr>
          <a:lstStyle/>
          <a:p>
            <a:pPr algn="ctr"/>
            <a:r>
              <a:rPr lang="en-US" sz="1400" b="1" dirty="0">
                <a:solidFill>
                  <a:schemeClr val="tx1">
                    <a:lumMod val="95000"/>
                  </a:schemeClr>
                </a:solidFill>
                <a:cs typeface="Arial" pitchFamily="34" charset="0"/>
              </a:rPr>
              <a:t>+</a:t>
            </a:r>
            <a:r>
              <a:rPr lang="en-US" sz="1400" b="1" dirty="0" smtClean="0">
                <a:solidFill>
                  <a:schemeClr val="tx1">
                    <a:lumMod val="95000"/>
                  </a:schemeClr>
                </a:solidFill>
                <a:cs typeface="Arial" pitchFamily="34" charset="0"/>
              </a:rPr>
              <a:t>Floodlight Drivers</a:t>
            </a:r>
          </a:p>
        </p:txBody>
      </p:sp>
    </p:spTree>
    <p:custDataLst>
      <p:tags r:id="rId1"/>
    </p:custDataLst>
    <p:extLst>
      <p:ext uri="{BB962C8B-B14F-4D97-AF65-F5344CB8AC3E}">
        <p14:creationId xmlns:p14="http://schemas.microsoft.com/office/powerpoint/2010/main" val="215559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4640"/>
            <a:ext cx="8305801" cy="867123"/>
          </a:xfrm>
        </p:spPr>
        <p:txBody>
          <a:bodyPr anchor="ctr"/>
          <a:lstStyle/>
          <a:p>
            <a:r>
              <a:rPr lang="en-US" dirty="0" smtClean="0"/>
              <a:t>Leadership</a:t>
            </a:r>
            <a:endParaRPr lang="en-US" dirty="0"/>
          </a:p>
        </p:txBody>
      </p:sp>
      <p:sp>
        <p:nvSpPr>
          <p:cNvPr id="11" name="Content Placeholder 2"/>
          <p:cNvSpPr>
            <a:spLocks noGrp="1"/>
          </p:cNvSpPr>
          <p:nvPr>
            <p:ph idx="1"/>
          </p:nvPr>
        </p:nvSpPr>
        <p:spPr>
          <a:xfrm>
            <a:off x="83612" y="4244499"/>
            <a:ext cx="8904383" cy="2521805"/>
          </a:xfrm>
        </p:spPr>
        <p:txBody>
          <a:bodyPr>
            <a:normAutofit/>
          </a:bodyPr>
          <a:lstStyle/>
          <a:p>
            <a:pPr marL="0" indent="0" algn="ctr">
              <a:lnSpc>
                <a:spcPct val="130000"/>
              </a:lnSpc>
              <a:buNone/>
            </a:pPr>
            <a:r>
              <a:rPr lang="en-US" sz="2400" dirty="0" smtClean="0"/>
              <a:t>National Academy of Engineering</a:t>
            </a:r>
          </a:p>
          <a:p>
            <a:pPr marL="0" indent="0" algn="ctr">
              <a:buNone/>
            </a:pPr>
            <a:r>
              <a:rPr lang="en-US" sz="2400" dirty="0"/>
              <a:t>ACM SIGCOMM Award Winners  </a:t>
            </a:r>
            <a:endParaRPr lang="en-US" sz="2400" dirty="0" smtClean="0"/>
          </a:p>
          <a:p>
            <a:pPr marL="0" indent="0" algn="ctr">
              <a:buNone/>
            </a:pPr>
            <a:r>
              <a:rPr lang="en-US" sz="2400" dirty="0" smtClean="0"/>
              <a:t>Fellow of IEEE and ACM</a:t>
            </a:r>
          </a:p>
          <a:p>
            <a:pPr marL="0" indent="0" algn="ctr">
              <a:buNone/>
            </a:pPr>
            <a:r>
              <a:rPr lang="en-US" sz="2400" dirty="0" smtClean="0"/>
              <a:t>Entrepreneurs</a:t>
            </a:r>
            <a:endParaRPr lang="en-US" sz="2400" dirty="0"/>
          </a:p>
          <a:p>
            <a:pPr marL="0" indent="0" algn="ctr">
              <a:buNone/>
            </a:pPr>
            <a:r>
              <a:rPr lang="en-US" sz="2400" dirty="0"/>
              <a:t>Impact on practice of networking/</a:t>
            </a:r>
            <a:r>
              <a:rPr lang="en-US" sz="2400" dirty="0" smtClean="0"/>
              <a:t>cloud</a:t>
            </a:r>
            <a:endParaRPr lang="en-US" sz="2400" dirty="0"/>
          </a:p>
        </p:txBody>
      </p:sp>
      <p:pic>
        <p:nvPicPr>
          <p:cNvPr id="4" name="Picture 3"/>
          <p:cNvPicPr>
            <a:picLocks noChangeAspect="1"/>
          </p:cNvPicPr>
          <p:nvPr/>
        </p:nvPicPr>
        <p:blipFill>
          <a:blip r:embed="rId3"/>
          <a:stretch>
            <a:fillRect/>
          </a:stretch>
        </p:blipFill>
        <p:spPr>
          <a:xfrm>
            <a:off x="3801596" y="1023912"/>
            <a:ext cx="1673255" cy="2180303"/>
          </a:xfrm>
          <a:prstGeom prst="rect">
            <a:avLst/>
          </a:prstGeom>
        </p:spPr>
      </p:pic>
      <p:pic>
        <p:nvPicPr>
          <p:cNvPr id="9" name="Picture 8"/>
          <p:cNvPicPr>
            <a:picLocks noChangeAspect="1"/>
          </p:cNvPicPr>
          <p:nvPr/>
        </p:nvPicPr>
        <p:blipFill>
          <a:blip r:embed="rId4"/>
          <a:stretch>
            <a:fillRect/>
          </a:stretch>
        </p:blipFill>
        <p:spPr>
          <a:xfrm>
            <a:off x="443095" y="1023912"/>
            <a:ext cx="1910135" cy="2180303"/>
          </a:xfrm>
          <a:prstGeom prst="rect">
            <a:avLst/>
          </a:prstGeom>
        </p:spPr>
      </p:pic>
      <p:pic>
        <p:nvPicPr>
          <p:cNvPr id="10" name="Picture 9"/>
          <p:cNvPicPr>
            <a:picLocks noChangeAspect="1"/>
          </p:cNvPicPr>
          <p:nvPr/>
        </p:nvPicPr>
        <p:blipFill>
          <a:blip r:embed="rId5"/>
          <a:stretch>
            <a:fillRect/>
          </a:stretch>
        </p:blipFill>
        <p:spPr>
          <a:xfrm>
            <a:off x="6999105" y="1021764"/>
            <a:ext cx="1558893" cy="2182451"/>
          </a:xfrm>
          <a:prstGeom prst="rect">
            <a:avLst/>
          </a:prstGeom>
        </p:spPr>
      </p:pic>
      <p:sp>
        <p:nvSpPr>
          <p:cNvPr id="12" name="Content Placeholder 2"/>
          <p:cNvSpPr txBox="1">
            <a:spLocks/>
          </p:cNvSpPr>
          <p:nvPr/>
        </p:nvSpPr>
        <p:spPr>
          <a:xfrm>
            <a:off x="5648971" y="3831171"/>
            <a:ext cx="3444139" cy="2829830"/>
          </a:xfrm>
          <a:prstGeom prst="rect">
            <a:avLst/>
          </a:prstGeom>
        </p:spPr>
        <p:txBody>
          <a:bodyPr vert="horz" lIns="91440" tIns="45720" rIns="91440" bIns="45720" rtlCol="0">
            <a:normAutofit/>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endParaRPr lang="en-US" dirty="0" smtClean="0"/>
          </a:p>
        </p:txBody>
      </p:sp>
      <p:sp>
        <p:nvSpPr>
          <p:cNvPr id="13" name="Rectangle 12"/>
          <p:cNvSpPr/>
          <p:nvPr/>
        </p:nvSpPr>
        <p:spPr>
          <a:xfrm>
            <a:off x="129330" y="3204215"/>
            <a:ext cx="2537665" cy="830997"/>
          </a:xfrm>
          <a:prstGeom prst="rect">
            <a:avLst/>
          </a:prstGeom>
        </p:spPr>
        <p:txBody>
          <a:bodyPr wrap="square">
            <a:spAutoFit/>
          </a:bodyPr>
          <a:lstStyle/>
          <a:p>
            <a:pPr algn="ctr"/>
            <a:r>
              <a:rPr lang="en-US" sz="1600" dirty="0" smtClean="0"/>
              <a:t>Nick </a:t>
            </a:r>
            <a:r>
              <a:rPr lang="en-US" sz="1600" dirty="0" err="1" smtClean="0"/>
              <a:t>Mckeown</a:t>
            </a:r>
            <a:endParaRPr lang="en-US" sz="1600" dirty="0" smtClean="0"/>
          </a:p>
          <a:p>
            <a:pPr algn="ctr"/>
            <a:r>
              <a:rPr lang="en-US" sz="1600" dirty="0" smtClean="0"/>
              <a:t>KP</a:t>
            </a:r>
            <a:r>
              <a:rPr lang="en-US" sz="1600" dirty="0"/>
              <a:t>, Mayfield, Sequoia </a:t>
            </a:r>
            <a:r>
              <a:rPr lang="en-US" sz="1600" dirty="0" smtClean="0"/>
              <a:t>Professor, Stanford</a:t>
            </a:r>
            <a:endParaRPr lang="en-US" sz="1600" dirty="0"/>
          </a:p>
        </p:txBody>
      </p:sp>
      <p:sp>
        <p:nvSpPr>
          <p:cNvPr id="14" name="Rectangle 13"/>
          <p:cNvSpPr/>
          <p:nvPr/>
        </p:nvSpPr>
        <p:spPr>
          <a:xfrm>
            <a:off x="3269215" y="3204215"/>
            <a:ext cx="2738017" cy="830997"/>
          </a:xfrm>
          <a:prstGeom prst="rect">
            <a:avLst/>
          </a:prstGeom>
        </p:spPr>
        <p:txBody>
          <a:bodyPr wrap="square">
            <a:spAutoFit/>
          </a:bodyPr>
          <a:lstStyle/>
          <a:p>
            <a:pPr algn="ctr"/>
            <a:r>
              <a:rPr lang="en-US" sz="1600" dirty="0" smtClean="0"/>
              <a:t>Larry Peterson</a:t>
            </a:r>
          </a:p>
          <a:p>
            <a:pPr algn="ctr"/>
            <a:r>
              <a:rPr lang="en-US" sz="1600" dirty="0" smtClean="0"/>
              <a:t>Bob </a:t>
            </a:r>
            <a:r>
              <a:rPr lang="en-US" sz="1600" dirty="0"/>
              <a:t>Kahn </a:t>
            </a:r>
            <a:r>
              <a:rPr lang="en-US" sz="1600" dirty="0" smtClean="0"/>
              <a:t>Professor Princeton</a:t>
            </a:r>
          </a:p>
          <a:p>
            <a:pPr algn="ctr"/>
            <a:r>
              <a:rPr lang="en-US" sz="1600" dirty="0" smtClean="0"/>
              <a:t>Chief Architect, ON.LAB</a:t>
            </a:r>
            <a:endParaRPr lang="en-US" sz="1600" dirty="0"/>
          </a:p>
        </p:txBody>
      </p:sp>
      <p:sp>
        <p:nvSpPr>
          <p:cNvPr id="15" name="Rectangle 14"/>
          <p:cNvSpPr/>
          <p:nvPr/>
        </p:nvSpPr>
        <p:spPr>
          <a:xfrm>
            <a:off x="6737040" y="3204215"/>
            <a:ext cx="2083022" cy="1040285"/>
          </a:xfrm>
          <a:prstGeom prst="rect">
            <a:avLst/>
          </a:prstGeom>
        </p:spPr>
        <p:txBody>
          <a:bodyPr wrap="none">
            <a:spAutoFit/>
          </a:bodyPr>
          <a:lstStyle/>
          <a:p>
            <a:pPr algn="ctr">
              <a:lnSpc>
                <a:spcPct val="130000"/>
              </a:lnSpc>
            </a:pPr>
            <a:r>
              <a:rPr lang="en-US" sz="1600" dirty="0" smtClean="0"/>
              <a:t>Scott </a:t>
            </a:r>
            <a:r>
              <a:rPr lang="en-US" sz="1600" dirty="0" err="1" smtClean="0"/>
              <a:t>Shenker</a:t>
            </a:r>
            <a:endParaRPr lang="en-US" sz="1600" dirty="0" smtClean="0"/>
          </a:p>
          <a:p>
            <a:pPr algn="ctr">
              <a:lnSpc>
                <a:spcPct val="130000"/>
              </a:lnSpc>
            </a:pPr>
            <a:r>
              <a:rPr lang="en-US" sz="1600" dirty="0" smtClean="0"/>
              <a:t>Professor</a:t>
            </a:r>
            <a:r>
              <a:rPr lang="en-US" sz="1600" dirty="0"/>
              <a:t>, UC </a:t>
            </a:r>
            <a:r>
              <a:rPr lang="en-US" sz="1600" dirty="0" smtClean="0"/>
              <a:t>Berkeley</a:t>
            </a:r>
          </a:p>
          <a:p>
            <a:pPr algn="ctr">
              <a:lnSpc>
                <a:spcPct val="130000"/>
              </a:lnSpc>
            </a:pPr>
            <a:r>
              <a:rPr lang="en-US" sz="1600" dirty="0" smtClean="0"/>
              <a:t>Chief Scientist, ICSI </a:t>
            </a:r>
            <a:endParaRPr lang="en-US" sz="1600" dirty="0"/>
          </a:p>
        </p:txBody>
      </p:sp>
    </p:spTree>
    <p:extLst>
      <p:ext uri="{BB962C8B-B14F-4D97-AF65-F5344CB8AC3E}">
        <p14:creationId xmlns:p14="http://schemas.microsoft.com/office/powerpoint/2010/main" val="167257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chor="ctr">
            <a:normAutofit fontScale="90000"/>
          </a:bodyPr>
          <a:lstStyle/>
          <a:p>
            <a:pPr algn="ctr"/>
            <a:r>
              <a:rPr lang="en-US" dirty="0" smtClean="0"/>
              <a:t>DEMO</a:t>
            </a:r>
            <a:endParaRPr lang="en-US" dirty="0"/>
          </a:p>
        </p:txBody>
      </p:sp>
    </p:spTree>
    <p:extLst>
      <p:ext uri="{BB962C8B-B14F-4D97-AF65-F5344CB8AC3E}">
        <p14:creationId xmlns:p14="http://schemas.microsoft.com/office/powerpoint/2010/main" val="271279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ormAutofit fontScale="90000"/>
          </a:bodyPr>
          <a:lstStyle/>
          <a:p>
            <a:pPr algn="ctr"/>
            <a:r>
              <a:rPr lang="en-US" dirty="0" smtClean="0"/>
              <a:t>Consistency Deep Dive</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Consistency Definition</a:t>
            </a:r>
            <a:endParaRPr lang="en-US" dirty="0"/>
          </a:p>
        </p:txBody>
      </p:sp>
      <p:sp>
        <p:nvSpPr>
          <p:cNvPr id="3" name="TextBox 2"/>
          <p:cNvSpPr txBox="1"/>
          <p:nvPr/>
        </p:nvSpPr>
        <p:spPr>
          <a:xfrm>
            <a:off x="551935" y="1430161"/>
            <a:ext cx="8214470" cy="4093428"/>
          </a:xfrm>
          <a:prstGeom prst="rect">
            <a:avLst/>
          </a:prstGeom>
          <a:noFill/>
        </p:spPr>
        <p:txBody>
          <a:bodyPr wrap="square" rtlCol="0">
            <a:spAutoFit/>
          </a:bodyPr>
          <a:lstStyle/>
          <a:p>
            <a:pPr marL="342900" indent="-342900">
              <a:lnSpc>
                <a:spcPct val="150000"/>
              </a:lnSpc>
              <a:buFont typeface="Arial"/>
              <a:buChar char="•"/>
            </a:pPr>
            <a:r>
              <a:rPr lang="en-US" sz="2000" dirty="0" smtClean="0">
                <a:cs typeface="Arial" pitchFamily="34" charset="0"/>
              </a:rPr>
              <a:t>Strong Consistency: Upon an update to the network state by an instance, all subsequent reads by any instance returns the last updated value. </a:t>
            </a:r>
          </a:p>
          <a:p>
            <a:pPr>
              <a:lnSpc>
                <a:spcPct val="150000"/>
              </a:lnSpc>
            </a:pPr>
            <a:endParaRPr lang="en-US" sz="2000" dirty="0" smtClean="0">
              <a:cs typeface="Arial" pitchFamily="34" charset="0"/>
            </a:endParaRPr>
          </a:p>
          <a:p>
            <a:pPr marL="342900" indent="-342900">
              <a:lnSpc>
                <a:spcPct val="150000"/>
              </a:lnSpc>
              <a:buFont typeface="Arial"/>
              <a:buChar char="•"/>
            </a:pPr>
            <a:r>
              <a:rPr lang="en-US" sz="2000" dirty="0" smtClean="0">
                <a:cs typeface="Arial" pitchFamily="34" charset="0"/>
              </a:rPr>
              <a:t>Strong consistency adds complexity and latency</a:t>
            </a:r>
            <a:r>
              <a:rPr lang="en-US" sz="2000" dirty="0">
                <a:cs typeface="Arial" pitchFamily="34" charset="0"/>
              </a:rPr>
              <a:t> </a:t>
            </a:r>
            <a:r>
              <a:rPr lang="en-US" sz="2000" dirty="0" smtClean="0">
                <a:cs typeface="Arial" pitchFamily="34" charset="0"/>
              </a:rPr>
              <a:t>to distributed data management.</a:t>
            </a:r>
            <a:endParaRPr lang="en-US" sz="2000" dirty="0">
              <a:cs typeface="Arial" pitchFamily="34" charset="0"/>
            </a:endParaRPr>
          </a:p>
          <a:p>
            <a:pPr>
              <a:lnSpc>
                <a:spcPct val="150000"/>
              </a:lnSpc>
            </a:pPr>
            <a:endParaRPr lang="en-US" sz="2000" dirty="0" smtClean="0">
              <a:cs typeface="Arial" pitchFamily="34" charset="0"/>
            </a:endParaRPr>
          </a:p>
          <a:p>
            <a:pPr marL="342900" indent="-342900">
              <a:lnSpc>
                <a:spcPct val="150000"/>
              </a:lnSpc>
              <a:buFont typeface="Arial"/>
              <a:buChar char="•"/>
            </a:pPr>
            <a:r>
              <a:rPr lang="en-US" sz="2000" dirty="0" smtClean="0">
                <a:cs typeface="Arial" pitchFamily="34" charset="0"/>
              </a:rPr>
              <a:t>Eventual consistency is slight relaxation – allowing readers to be behind for a short period of time. </a:t>
            </a:r>
          </a:p>
          <a:p>
            <a:pPr marL="342900" indent="-342900">
              <a:buFont typeface="Wingdings" charset="2"/>
              <a:buChar char="Ø"/>
            </a:pPr>
            <a:endParaRPr lang="en-US" sz="2000" b="1" dirty="0" smtClean="0">
              <a:cs typeface="Arial" pitchFamily="34" charset="0"/>
            </a:endParaRPr>
          </a:p>
        </p:txBody>
      </p:sp>
    </p:spTree>
    <p:extLst>
      <p:ext uri="{BB962C8B-B14F-4D97-AF65-F5344CB8AC3E}">
        <p14:creationId xmlns:p14="http://schemas.microsoft.com/office/powerpoint/2010/main" val="3322304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Consistency using Registry</a:t>
            </a:r>
            <a:endParaRPr lang="en-US" dirty="0"/>
          </a:p>
        </p:txBody>
      </p:sp>
      <p:sp>
        <p:nvSpPr>
          <p:cNvPr id="3" name="Rounded Rectangle 2"/>
          <p:cNvSpPr/>
          <p:nvPr/>
        </p:nvSpPr>
        <p:spPr bwMode="auto">
          <a:xfrm>
            <a:off x="987336" y="2768722"/>
            <a:ext cx="6411074" cy="1728034"/>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4" name="TextBox 3"/>
          <p:cNvSpPr txBox="1"/>
          <p:nvPr/>
        </p:nvSpPr>
        <p:spPr>
          <a:xfrm>
            <a:off x="987336" y="2838298"/>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grpSp>
        <p:nvGrpSpPr>
          <p:cNvPr id="5" name="Group 4"/>
          <p:cNvGrpSpPr/>
          <p:nvPr/>
        </p:nvGrpSpPr>
        <p:grpSpPr>
          <a:xfrm flipH="1">
            <a:off x="3613787" y="1193989"/>
            <a:ext cx="2212103" cy="780856"/>
            <a:chOff x="1982356" y="5872729"/>
            <a:chExt cx="4096843" cy="913100"/>
          </a:xfrm>
        </p:grpSpPr>
        <p:pic>
          <p:nvPicPr>
            <p:cNvPr id="6" name="Picture 5"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7" name="Straight Connector 6"/>
            <p:cNvCxnSpPr>
              <a:stCxn id="8" idx="1"/>
              <a:endCxn id="6"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2" name="Picture 1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3" name="Straight Connector 12"/>
            <p:cNvCxnSpPr>
              <a:stCxn id="9" idx="1"/>
              <a:endCxn id="8"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1"/>
              <a:endCxn id="11"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a:endCxn id="11"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2"/>
              <a:endCxn id="11"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bwMode="auto">
          <a:xfrm flipH="1">
            <a:off x="5177064" y="1125764"/>
            <a:ext cx="689310"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0" name="Rounded Rectangle 19"/>
          <p:cNvSpPr/>
          <p:nvPr/>
        </p:nvSpPr>
        <p:spPr>
          <a:xfrm>
            <a:off x="4263582" y="2931353"/>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21" name="Rounded Rectangle 20"/>
          <p:cNvSpPr/>
          <p:nvPr/>
        </p:nvSpPr>
        <p:spPr>
          <a:xfrm>
            <a:off x="5849329" y="2931353"/>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sp>
        <p:nvSpPr>
          <p:cNvPr id="22" name="Rounded Rectangle 21"/>
          <p:cNvSpPr/>
          <p:nvPr/>
        </p:nvSpPr>
        <p:spPr bwMode="auto">
          <a:xfrm flipH="1">
            <a:off x="4447367" y="1133921"/>
            <a:ext cx="644031"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3" name="Rounded Rectangle 22"/>
          <p:cNvSpPr/>
          <p:nvPr/>
        </p:nvSpPr>
        <p:spPr bwMode="auto">
          <a:xfrm flipH="1">
            <a:off x="3662767" y="1133921"/>
            <a:ext cx="712352"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4" name="TextBox 23"/>
          <p:cNvSpPr txBox="1"/>
          <p:nvPr/>
        </p:nvSpPr>
        <p:spPr>
          <a:xfrm>
            <a:off x="987335" y="1153011"/>
            <a:ext cx="1933992" cy="400110"/>
          </a:xfrm>
          <a:prstGeom prst="rect">
            <a:avLst/>
          </a:prstGeom>
          <a:noFill/>
        </p:spPr>
        <p:txBody>
          <a:bodyPr wrap="square" rtlCol="0">
            <a:spAutoFit/>
          </a:bodyPr>
          <a:lstStyle/>
          <a:p>
            <a:r>
              <a:rPr lang="en-US" sz="2000" dirty="0" smtClean="0">
                <a:latin typeface="+mn-lt"/>
                <a:cs typeface="Arial" pitchFamily="34" charset="0"/>
              </a:rPr>
              <a:t>Network Graph</a:t>
            </a:r>
          </a:p>
        </p:txBody>
      </p:sp>
      <p:cxnSp>
        <p:nvCxnSpPr>
          <p:cNvPr id="25" name="Straight Connector 24"/>
          <p:cNvCxnSpPr/>
          <p:nvPr/>
        </p:nvCxnSpPr>
        <p:spPr>
          <a:xfrm flipV="1">
            <a:off x="3193527" y="2041746"/>
            <a:ext cx="689956" cy="8687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0" idx="0"/>
            <a:endCxn id="22" idx="2"/>
          </p:cNvCxnSpPr>
          <p:nvPr/>
        </p:nvCxnSpPr>
        <p:spPr>
          <a:xfrm flipH="1" flipV="1">
            <a:off x="4769382" y="2041746"/>
            <a:ext cx="210874" cy="8896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1" idx="0"/>
            <a:endCxn id="19" idx="2"/>
          </p:cNvCxnSpPr>
          <p:nvPr/>
        </p:nvCxnSpPr>
        <p:spPr>
          <a:xfrm flipH="1" flipV="1">
            <a:off x="5521719" y="2033589"/>
            <a:ext cx="1044284" cy="89776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2666621" y="2910471"/>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sp>
        <p:nvSpPr>
          <p:cNvPr id="29" name="Can 28"/>
          <p:cNvSpPr/>
          <p:nvPr/>
        </p:nvSpPr>
        <p:spPr>
          <a:xfrm>
            <a:off x="2968937" y="3761826"/>
            <a:ext cx="1030277"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000" b="1" dirty="0" smtClean="0"/>
              <a:t>A = </a:t>
            </a:r>
            <a:endParaRPr lang="en-US" sz="1000" b="1" dirty="0"/>
          </a:p>
        </p:txBody>
      </p:sp>
      <p:sp>
        <p:nvSpPr>
          <p:cNvPr id="30" name="Can 29"/>
          <p:cNvSpPr/>
          <p:nvPr/>
        </p:nvSpPr>
        <p:spPr>
          <a:xfrm>
            <a:off x="4447367" y="3761826"/>
            <a:ext cx="1185809"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400" b="1" dirty="0" smtClean="0"/>
              <a:t>Switch A</a:t>
            </a:r>
          </a:p>
          <a:p>
            <a:pPr algn="ctr"/>
            <a:r>
              <a:rPr lang="en-US" sz="1400" b="1" dirty="0" smtClean="0"/>
              <a:t>Master = NONE </a:t>
            </a:r>
            <a:endParaRPr lang="en-US" sz="1400" b="1" dirty="0"/>
          </a:p>
        </p:txBody>
      </p:sp>
      <p:sp>
        <p:nvSpPr>
          <p:cNvPr id="31" name="Can 30"/>
          <p:cNvSpPr/>
          <p:nvPr/>
        </p:nvSpPr>
        <p:spPr>
          <a:xfrm>
            <a:off x="6405576" y="3761826"/>
            <a:ext cx="877100"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000" b="1" dirty="0" smtClean="0"/>
              <a:t>A = ONOS 1 </a:t>
            </a:r>
            <a:endParaRPr lang="en-US" sz="1000" b="1" dirty="0"/>
          </a:p>
        </p:txBody>
      </p:sp>
      <p:cxnSp>
        <p:nvCxnSpPr>
          <p:cNvPr id="32" name="Straight Connector 31"/>
          <p:cNvCxnSpPr/>
          <p:nvPr/>
        </p:nvCxnSpPr>
        <p:spPr>
          <a:xfrm flipV="1">
            <a:off x="456198" y="5831613"/>
            <a:ext cx="7730710" cy="1"/>
          </a:xfrm>
          <a:prstGeom prst="line">
            <a:avLst/>
          </a:prstGeom>
          <a:ln w="9525" cmpd="sng">
            <a:solidFill>
              <a:srgbClr val="3366FF"/>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52760" y="5877779"/>
            <a:ext cx="1933992" cy="400110"/>
          </a:xfrm>
          <a:prstGeom prst="rect">
            <a:avLst/>
          </a:prstGeom>
          <a:noFill/>
        </p:spPr>
        <p:txBody>
          <a:bodyPr wrap="square" rtlCol="0">
            <a:spAutoFit/>
          </a:bodyPr>
          <a:lstStyle/>
          <a:p>
            <a:r>
              <a:rPr lang="en-US" sz="2000" dirty="0" smtClean="0">
                <a:cs typeface="Arial" pitchFamily="34" charset="0"/>
              </a:rPr>
              <a:t>Timeline</a:t>
            </a:r>
            <a:endParaRPr lang="en-US" sz="2000" dirty="0" smtClean="0">
              <a:latin typeface="+mn-lt"/>
              <a:cs typeface="Arial" pitchFamily="34" charset="0"/>
            </a:endParaRPr>
          </a:p>
        </p:txBody>
      </p:sp>
      <p:cxnSp>
        <p:nvCxnSpPr>
          <p:cNvPr id="39" name="Straight Connector 38"/>
          <p:cNvCxnSpPr/>
          <p:nvPr/>
        </p:nvCxnSpPr>
        <p:spPr>
          <a:xfrm flipV="1">
            <a:off x="3073501" y="4786081"/>
            <a:ext cx="0" cy="149180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83696" y="5077559"/>
            <a:ext cx="2440006" cy="523220"/>
          </a:xfrm>
          <a:prstGeom prst="rect">
            <a:avLst/>
          </a:prstGeom>
          <a:noFill/>
        </p:spPr>
        <p:txBody>
          <a:bodyPr wrap="square" rtlCol="0">
            <a:spAutoFit/>
          </a:bodyPr>
          <a:lstStyle/>
          <a:p>
            <a:r>
              <a:rPr lang="en-US" sz="1400" dirty="0" smtClean="0">
                <a:cs typeface="Arial" pitchFamily="34" charset="0"/>
              </a:rPr>
              <a:t>All instances </a:t>
            </a:r>
          </a:p>
          <a:p>
            <a:r>
              <a:rPr lang="en-US" sz="1400" dirty="0">
                <a:cs typeface="Arial" pitchFamily="34" charset="0"/>
              </a:rPr>
              <a:t> </a:t>
            </a:r>
            <a:r>
              <a:rPr lang="en-US" sz="1400" dirty="0" smtClean="0">
                <a:cs typeface="Arial" pitchFamily="34" charset="0"/>
              </a:rPr>
              <a:t>Switch A  Master = NONE</a:t>
            </a:r>
            <a:endParaRPr lang="en-US" sz="1400" dirty="0">
              <a:cs typeface="Arial" pitchFamily="34" charset="0"/>
            </a:endParaRPr>
          </a:p>
        </p:txBody>
      </p:sp>
      <p:sp>
        <p:nvSpPr>
          <p:cNvPr id="54" name="TextBox 53"/>
          <p:cNvSpPr txBox="1"/>
          <p:nvPr/>
        </p:nvSpPr>
        <p:spPr>
          <a:xfrm>
            <a:off x="5154945" y="5077559"/>
            <a:ext cx="3601376" cy="738664"/>
          </a:xfrm>
          <a:prstGeom prst="rect">
            <a:avLst/>
          </a:prstGeom>
          <a:noFill/>
        </p:spPr>
        <p:txBody>
          <a:bodyPr wrap="square" rtlCol="0">
            <a:spAutoFit/>
          </a:bodyPr>
          <a:lstStyle/>
          <a:p>
            <a:r>
              <a:rPr lang="en-US" sz="1400" dirty="0" smtClean="0">
                <a:cs typeface="Arial" pitchFamily="34" charset="0"/>
              </a:rPr>
              <a:t>Instance 1 Switch A Master = ONOS 1</a:t>
            </a:r>
          </a:p>
          <a:p>
            <a:r>
              <a:rPr lang="en-US" sz="1400" dirty="0" smtClean="0">
                <a:cs typeface="Arial" pitchFamily="34" charset="0"/>
              </a:rPr>
              <a:t>Instance 2 Switch A Master = ONOS 1</a:t>
            </a:r>
          </a:p>
          <a:p>
            <a:r>
              <a:rPr lang="en-US" sz="1400" dirty="0" smtClean="0">
                <a:cs typeface="Arial" pitchFamily="34" charset="0"/>
              </a:rPr>
              <a:t>Instance 3 Switch A Master = ONOS 1</a:t>
            </a:r>
          </a:p>
        </p:txBody>
      </p:sp>
      <p:cxnSp>
        <p:nvCxnSpPr>
          <p:cNvPr id="40" name="Straight Arrow Connector 39"/>
          <p:cNvCxnSpPr/>
          <p:nvPr/>
        </p:nvCxnSpPr>
        <p:spPr>
          <a:xfrm flipV="1">
            <a:off x="1864063" y="6054751"/>
            <a:ext cx="1211719" cy="446275"/>
          </a:xfrm>
          <a:prstGeom prst="straightConnector1">
            <a:avLst/>
          </a:prstGeom>
          <a:ln w="28575">
            <a:solidFill>
              <a:srgbClr val="009999"/>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64198" y="6277889"/>
            <a:ext cx="2440006" cy="307777"/>
          </a:xfrm>
          <a:prstGeom prst="rect">
            <a:avLst/>
          </a:prstGeom>
          <a:noFill/>
        </p:spPr>
        <p:txBody>
          <a:bodyPr wrap="square" rtlCol="0">
            <a:spAutoFit/>
          </a:bodyPr>
          <a:lstStyle/>
          <a:p>
            <a:r>
              <a:rPr lang="en-US" sz="1400" dirty="0" smtClean="0">
                <a:cs typeface="Arial" pitchFamily="34" charset="0"/>
              </a:rPr>
              <a:t>Master elected for switch A</a:t>
            </a:r>
          </a:p>
        </p:txBody>
      </p:sp>
      <p:sp>
        <p:nvSpPr>
          <p:cNvPr id="53" name="TextBox 52"/>
          <p:cNvSpPr txBox="1"/>
          <p:nvPr/>
        </p:nvSpPr>
        <p:spPr>
          <a:xfrm>
            <a:off x="1139736" y="3828648"/>
            <a:ext cx="1431226" cy="400110"/>
          </a:xfrm>
          <a:prstGeom prst="rect">
            <a:avLst/>
          </a:prstGeom>
          <a:noFill/>
        </p:spPr>
        <p:txBody>
          <a:bodyPr wrap="square" rtlCol="0">
            <a:spAutoFit/>
          </a:bodyPr>
          <a:lstStyle/>
          <a:p>
            <a:r>
              <a:rPr lang="en-US" sz="2000" dirty="0" smtClean="0">
                <a:latin typeface="+mn-lt"/>
                <a:cs typeface="Arial" pitchFamily="34" charset="0"/>
              </a:rPr>
              <a:t>Registry</a:t>
            </a:r>
          </a:p>
        </p:txBody>
      </p:sp>
      <p:sp>
        <p:nvSpPr>
          <p:cNvPr id="55" name="Can 54"/>
          <p:cNvSpPr/>
          <p:nvPr/>
        </p:nvSpPr>
        <p:spPr>
          <a:xfrm>
            <a:off x="2723703" y="3737083"/>
            <a:ext cx="1275512" cy="599396"/>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Switch A </a:t>
            </a:r>
          </a:p>
          <a:p>
            <a:pPr algn="ctr"/>
            <a:r>
              <a:rPr lang="en-US" sz="1200" b="1" dirty="0" smtClean="0"/>
              <a:t>Master = NONE</a:t>
            </a:r>
            <a:endParaRPr lang="en-US" sz="1200" b="1" dirty="0"/>
          </a:p>
        </p:txBody>
      </p:sp>
      <p:sp>
        <p:nvSpPr>
          <p:cNvPr id="56" name="Can 55"/>
          <p:cNvSpPr/>
          <p:nvPr/>
        </p:nvSpPr>
        <p:spPr>
          <a:xfrm>
            <a:off x="2693675" y="3712339"/>
            <a:ext cx="1300360" cy="624140"/>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400" b="1" dirty="0" smtClean="0">
                <a:solidFill>
                  <a:srgbClr val="FFFF00"/>
                </a:solidFill>
              </a:rPr>
              <a:t>Switch A </a:t>
            </a:r>
          </a:p>
          <a:p>
            <a:pPr algn="ctr"/>
            <a:r>
              <a:rPr lang="en-US" sz="1400" b="1" dirty="0" smtClean="0">
                <a:solidFill>
                  <a:srgbClr val="FFFF00"/>
                </a:solidFill>
              </a:rPr>
              <a:t>Master = ONOS 1 </a:t>
            </a:r>
            <a:endParaRPr lang="en-US" sz="1400" b="1" dirty="0">
              <a:solidFill>
                <a:srgbClr val="FFFF00"/>
              </a:solidFill>
            </a:endParaRPr>
          </a:p>
        </p:txBody>
      </p:sp>
      <p:sp>
        <p:nvSpPr>
          <p:cNvPr id="57" name="Can 56"/>
          <p:cNvSpPr/>
          <p:nvPr/>
        </p:nvSpPr>
        <p:spPr>
          <a:xfrm>
            <a:off x="4369309" y="3712339"/>
            <a:ext cx="1263867" cy="624140"/>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400" b="1" dirty="0" smtClean="0">
                <a:solidFill>
                  <a:srgbClr val="FFFF00"/>
                </a:solidFill>
              </a:rPr>
              <a:t>Switch A </a:t>
            </a:r>
          </a:p>
          <a:p>
            <a:pPr algn="ctr"/>
            <a:r>
              <a:rPr lang="en-US" sz="1400" b="1" dirty="0" smtClean="0">
                <a:solidFill>
                  <a:srgbClr val="FFFF00"/>
                </a:solidFill>
              </a:rPr>
              <a:t>Master = ONOS 1 </a:t>
            </a:r>
            <a:endParaRPr lang="en-US" sz="1400" b="1" dirty="0">
              <a:solidFill>
                <a:srgbClr val="FFFF00"/>
              </a:solidFill>
            </a:endParaRPr>
          </a:p>
        </p:txBody>
      </p:sp>
      <p:sp>
        <p:nvSpPr>
          <p:cNvPr id="58" name="Can 57"/>
          <p:cNvSpPr/>
          <p:nvPr/>
        </p:nvSpPr>
        <p:spPr>
          <a:xfrm>
            <a:off x="5993726" y="3712340"/>
            <a:ext cx="1288950" cy="624139"/>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400" b="1" dirty="0" smtClean="0"/>
              <a:t>Switch A</a:t>
            </a:r>
          </a:p>
          <a:p>
            <a:pPr algn="ctr"/>
            <a:r>
              <a:rPr lang="en-US" sz="1400" b="1" dirty="0" smtClean="0"/>
              <a:t>Master = NONE</a:t>
            </a:r>
            <a:r>
              <a:rPr lang="en-US" sz="1000" b="1" dirty="0" smtClean="0"/>
              <a:t>  </a:t>
            </a:r>
            <a:endParaRPr lang="en-US" sz="1000" b="1" dirty="0"/>
          </a:p>
        </p:txBody>
      </p:sp>
      <p:sp>
        <p:nvSpPr>
          <p:cNvPr id="59" name="Can 58"/>
          <p:cNvSpPr/>
          <p:nvPr/>
        </p:nvSpPr>
        <p:spPr>
          <a:xfrm>
            <a:off x="5963617" y="3712339"/>
            <a:ext cx="1319059" cy="624140"/>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400" b="1" dirty="0" smtClean="0">
                <a:solidFill>
                  <a:srgbClr val="FFFF00"/>
                </a:solidFill>
              </a:rPr>
              <a:t>Switch A</a:t>
            </a:r>
          </a:p>
          <a:p>
            <a:pPr algn="ctr"/>
            <a:r>
              <a:rPr lang="en-US" sz="1400" b="1" dirty="0" smtClean="0">
                <a:solidFill>
                  <a:srgbClr val="FFFF00"/>
                </a:solidFill>
              </a:rPr>
              <a:t> Master = ONOS 1 </a:t>
            </a:r>
            <a:endParaRPr lang="en-US" sz="1400" b="1" dirty="0">
              <a:solidFill>
                <a:srgbClr val="FFFF00"/>
              </a:solidFill>
            </a:endParaRPr>
          </a:p>
        </p:txBody>
      </p:sp>
      <p:cxnSp>
        <p:nvCxnSpPr>
          <p:cNvPr id="60" name="Straight Arrow Connector 59"/>
          <p:cNvCxnSpPr/>
          <p:nvPr/>
        </p:nvCxnSpPr>
        <p:spPr>
          <a:xfrm>
            <a:off x="283696" y="4931820"/>
            <a:ext cx="2789805"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143739" y="4995549"/>
            <a:ext cx="2775270"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0230" y="5877779"/>
            <a:ext cx="2001168" cy="286715"/>
          </a:xfrm>
          <a:prstGeom prst="line">
            <a:avLst/>
          </a:prstGeom>
          <a:ln w="57150" cmpd="sng">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24731" y="6656881"/>
            <a:ext cx="1962229"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091398" y="5009218"/>
            <a:ext cx="0" cy="149180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343855" y="6265560"/>
            <a:ext cx="1839453" cy="523220"/>
          </a:xfrm>
          <a:prstGeom prst="rect">
            <a:avLst/>
          </a:prstGeom>
          <a:noFill/>
        </p:spPr>
        <p:txBody>
          <a:bodyPr wrap="square" rtlCol="0">
            <a:spAutoFit/>
          </a:bodyPr>
          <a:lstStyle/>
          <a:p>
            <a:r>
              <a:rPr lang="en-US" sz="1400" dirty="0" smtClean="0">
                <a:cs typeface="Arial" pitchFamily="34" charset="0"/>
              </a:rPr>
              <a:t>Delay of Locking &amp; Consensus</a:t>
            </a:r>
          </a:p>
        </p:txBody>
      </p:sp>
      <p:cxnSp>
        <p:nvCxnSpPr>
          <p:cNvPr id="64" name="Straight Arrow Connector 63"/>
          <p:cNvCxnSpPr/>
          <p:nvPr/>
        </p:nvCxnSpPr>
        <p:spPr>
          <a:xfrm>
            <a:off x="3066969" y="4789134"/>
            <a:ext cx="1962229"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6968" y="5229959"/>
            <a:ext cx="2073409" cy="523220"/>
          </a:xfrm>
          <a:prstGeom prst="rect">
            <a:avLst/>
          </a:prstGeom>
          <a:noFill/>
        </p:spPr>
        <p:txBody>
          <a:bodyPr wrap="square" rtlCol="0">
            <a:spAutoFit/>
          </a:bodyPr>
          <a:lstStyle/>
          <a:p>
            <a:r>
              <a:rPr lang="en-US" sz="1400" dirty="0" smtClean="0">
                <a:solidFill>
                  <a:srgbClr val="0000FF"/>
                </a:solidFill>
                <a:cs typeface="Arial" pitchFamily="34" charset="0"/>
              </a:rPr>
              <a:t>All instances </a:t>
            </a:r>
          </a:p>
          <a:p>
            <a:r>
              <a:rPr lang="en-US" sz="1400" dirty="0">
                <a:solidFill>
                  <a:srgbClr val="0000FF"/>
                </a:solidFill>
                <a:cs typeface="Arial" pitchFamily="34" charset="0"/>
              </a:rPr>
              <a:t> </a:t>
            </a:r>
            <a:r>
              <a:rPr lang="en-US" sz="1400" dirty="0" smtClean="0">
                <a:solidFill>
                  <a:srgbClr val="0000FF"/>
                </a:solidFill>
                <a:cs typeface="Arial" pitchFamily="34" charset="0"/>
              </a:rPr>
              <a:t>Switch A  Master = NONE</a:t>
            </a:r>
            <a:endParaRPr lang="en-US" sz="1400" dirty="0">
              <a:solidFill>
                <a:srgbClr val="0000FF"/>
              </a:solidFill>
              <a:cs typeface="Arial" pitchFamily="34" charset="0"/>
            </a:endParaRPr>
          </a:p>
        </p:txBody>
      </p:sp>
    </p:spTree>
    <p:extLst>
      <p:ext uri="{BB962C8B-B14F-4D97-AF65-F5344CB8AC3E}">
        <p14:creationId xmlns:p14="http://schemas.microsoft.com/office/powerpoint/2010/main" val="302040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2" presetClass="entr" presetSubtype="4"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ppt_x"/>
                                          </p:val>
                                        </p:tav>
                                        <p:tav tm="100000">
                                          <p:val>
                                            <p:strVal val="#ppt_x"/>
                                          </p:val>
                                        </p:tav>
                                      </p:tavLst>
                                    </p:anim>
                                    <p:anim calcmode="lin" valueType="num">
                                      <p:cBhvr additive="base">
                                        <p:cTn id="6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p:bldP spid="49" grpId="0"/>
      <p:bldP spid="54" grpId="0"/>
      <p:bldP spid="51" grpId="0"/>
      <p:bldP spid="56" grpId="0" animBg="1"/>
      <p:bldP spid="57" grpId="0" animBg="1"/>
      <p:bldP spid="59" grpId="0" animBg="1"/>
      <p:bldP spid="63"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236" y="327203"/>
            <a:ext cx="7772400" cy="533400"/>
          </a:xfrm>
        </p:spPr>
        <p:txBody>
          <a:bodyPr/>
          <a:lstStyle/>
          <a:p>
            <a:r>
              <a:rPr lang="en-US" dirty="0" smtClean="0"/>
              <a:t>Why Strong </a:t>
            </a:r>
            <a:r>
              <a:rPr lang="en-US" dirty="0"/>
              <a:t>C</a:t>
            </a:r>
            <a:r>
              <a:rPr lang="en-US" dirty="0" smtClean="0"/>
              <a:t>onsistency is needed for Master Election</a:t>
            </a:r>
            <a:endParaRPr lang="en-US" dirty="0"/>
          </a:p>
        </p:txBody>
      </p:sp>
      <p:sp>
        <p:nvSpPr>
          <p:cNvPr id="3" name="Title 4"/>
          <p:cNvSpPr txBox="1">
            <a:spLocks/>
          </p:cNvSpPr>
          <p:nvPr/>
        </p:nvSpPr>
        <p:spPr>
          <a:xfrm>
            <a:off x="512575" y="1176474"/>
            <a:ext cx="7772400" cy="521202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600" b="1" kern="1200" cap="none" baseline="0">
                <a:solidFill>
                  <a:schemeClr val="tx1"/>
                </a:solidFill>
                <a:latin typeface="+mn-lt"/>
                <a:ea typeface="+mj-ea"/>
                <a:cs typeface="+mj-cs"/>
              </a:defRPr>
            </a:lvl1pPr>
          </a:lstStyle>
          <a:p>
            <a:pPr marL="342900" indent="-342900" algn="l">
              <a:lnSpc>
                <a:spcPct val="150000"/>
              </a:lnSpc>
              <a:buFont typeface="Wingdings" charset="2"/>
              <a:buChar char="§"/>
            </a:pPr>
            <a:r>
              <a:rPr lang="en-US" sz="2400" b="0" dirty="0" smtClean="0"/>
              <a:t>Weaker consistency might mean Master election on instance 1 will not be available on other instances.</a:t>
            </a:r>
          </a:p>
          <a:p>
            <a:pPr marL="342900" indent="-342900" algn="l">
              <a:lnSpc>
                <a:spcPct val="150000"/>
              </a:lnSpc>
              <a:buFont typeface="Wingdings" charset="2"/>
              <a:buChar char="§"/>
            </a:pPr>
            <a:endParaRPr lang="en-US" sz="2400" b="0" dirty="0"/>
          </a:p>
          <a:p>
            <a:pPr marL="342900" indent="-342900" algn="l">
              <a:lnSpc>
                <a:spcPct val="150000"/>
              </a:lnSpc>
              <a:buFont typeface="Wingdings" charset="2"/>
              <a:buChar char="§"/>
            </a:pPr>
            <a:r>
              <a:rPr lang="en-US" sz="2400" b="0" dirty="0" smtClean="0"/>
              <a:t>That can lead to having multiple masters for a switch.</a:t>
            </a:r>
          </a:p>
          <a:p>
            <a:pPr marL="342900" indent="-342900" algn="l">
              <a:lnSpc>
                <a:spcPct val="150000"/>
              </a:lnSpc>
              <a:buFont typeface="Wingdings" charset="2"/>
              <a:buChar char="§"/>
            </a:pPr>
            <a:endParaRPr lang="en-US" sz="2400" b="0" dirty="0"/>
          </a:p>
          <a:p>
            <a:pPr marL="342900" indent="-342900" algn="l">
              <a:lnSpc>
                <a:spcPct val="150000"/>
              </a:lnSpc>
              <a:buFont typeface="Wingdings" charset="2"/>
              <a:buChar char="§"/>
            </a:pPr>
            <a:r>
              <a:rPr lang="en-US" sz="2400" b="0" dirty="0" smtClean="0"/>
              <a:t>Multiple Masters will break our semantic of control isolation.</a:t>
            </a:r>
          </a:p>
          <a:p>
            <a:pPr marL="342900" indent="-342900" algn="l">
              <a:lnSpc>
                <a:spcPct val="150000"/>
              </a:lnSpc>
              <a:buFont typeface="Wingdings" charset="2"/>
              <a:buChar char="§"/>
            </a:pPr>
            <a:endParaRPr lang="en-US" sz="2400" b="0" dirty="0"/>
          </a:p>
          <a:p>
            <a:pPr marL="342900" indent="-342900" algn="l">
              <a:lnSpc>
                <a:spcPct val="150000"/>
              </a:lnSpc>
              <a:buFont typeface="Wingdings" charset="2"/>
              <a:buChar char="§"/>
            </a:pPr>
            <a:r>
              <a:rPr lang="en-US" sz="2400" b="0" dirty="0" smtClean="0"/>
              <a:t>Strong locking semantic is needed for Master Election</a:t>
            </a:r>
          </a:p>
          <a:p>
            <a:pPr marL="342900" indent="-342900" algn="just">
              <a:buFont typeface="Wingdings" charset="2"/>
              <a:buChar char="§"/>
            </a:pPr>
            <a:endParaRPr lang="en-US" sz="2400" b="0" dirty="0"/>
          </a:p>
        </p:txBody>
      </p:sp>
    </p:spTree>
    <p:extLst>
      <p:ext uri="{BB962C8B-B14F-4D97-AF65-F5344CB8AC3E}">
        <p14:creationId xmlns:p14="http://schemas.microsoft.com/office/powerpoint/2010/main" val="91336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Eventual Consistency in Network Graph</a:t>
            </a:r>
            <a:endParaRPr lang="en-US" dirty="0"/>
          </a:p>
        </p:txBody>
      </p:sp>
      <p:sp>
        <p:nvSpPr>
          <p:cNvPr id="3" name="Rounded Rectangle 2"/>
          <p:cNvSpPr/>
          <p:nvPr/>
        </p:nvSpPr>
        <p:spPr bwMode="auto">
          <a:xfrm>
            <a:off x="987336" y="2768722"/>
            <a:ext cx="6411074" cy="1728034"/>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4" name="TextBox 3"/>
          <p:cNvSpPr txBox="1"/>
          <p:nvPr/>
        </p:nvSpPr>
        <p:spPr>
          <a:xfrm>
            <a:off x="987336" y="2838298"/>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grpSp>
        <p:nvGrpSpPr>
          <p:cNvPr id="5" name="Group 4"/>
          <p:cNvGrpSpPr/>
          <p:nvPr/>
        </p:nvGrpSpPr>
        <p:grpSpPr>
          <a:xfrm flipH="1">
            <a:off x="3613787" y="1193989"/>
            <a:ext cx="2212103" cy="780856"/>
            <a:chOff x="1982356" y="5872729"/>
            <a:chExt cx="4096843" cy="913100"/>
          </a:xfrm>
        </p:grpSpPr>
        <p:pic>
          <p:nvPicPr>
            <p:cNvPr id="6" name="Picture 5"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7" name="Straight Connector 6"/>
            <p:cNvCxnSpPr>
              <a:stCxn id="8" idx="1"/>
              <a:endCxn id="6"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2" name="Picture 1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3" name="Straight Connector 12"/>
            <p:cNvCxnSpPr>
              <a:stCxn id="9" idx="1"/>
              <a:endCxn id="8"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1"/>
              <a:endCxn id="11"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a:endCxn id="11"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2"/>
              <a:endCxn id="11"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bwMode="auto">
          <a:xfrm flipH="1">
            <a:off x="5177064" y="1125764"/>
            <a:ext cx="689310"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0" name="Rounded Rectangle 19"/>
          <p:cNvSpPr/>
          <p:nvPr/>
        </p:nvSpPr>
        <p:spPr>
          <a:xfrm>
            <a:off x="4263582" y="2931353"/>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21" name="Rounded Rectangle 20"/>
          <p:cNvSpPr/>
          <p:nvPr/>
        </p:nvSpPr>
        <p:spPr>
          <a:xfrm>
            <a:off x="5849329" y="2931353"/>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sp>
        <p:nvSpPr>
          <p:cNvPr id="22" name="Rounded Rectangle 21"/>
          <p:cNvSpPr/>
          <p:nvPr/>
        </p:nvSpPr>
        <p:spPr bwMode="auto">
          <a:xfrm flipH="1">
            <a:off x="4447367" y="1133921"/>
            <a:ext cx="644031"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3" name="Rounded Rectangle 22"/>
          <p:cNvSpPr/>
          <p:nvPr/>
        </p:nvSpPr>
        <p:spPr bwMode="auto">
          <a:xfrm flipH="1">
            <a:off x="3662767" y="1133921"/>
            <a:ext cx="712352" cy="907825"/>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24" name="TextBox 23"/>
          <p:cNvSpPr txBox="1"/>
          <p:nvPr/>
        </p:nvSpPr>
        <p:spPr>
          <a:xfrm>
            <a:off x="987335" y="1153011"/>
            <a:ext cx="1933992" cy="400110"/>
          </a:xfrm>
          <a:prstGeom prst="rect">
            <a:avLst/>
          </a:prstGeom>
          <a:noFill/>
        </p:spPr>
        <p:txBody>
          <a:bodyPr wrap="square" rtlCol="0">
            <a:spAutoFit/>
          </a:bodyPr>
          <a:lstStyle/>
          <a:p>
            <a:r>
              <a:rPr lang="en-US" sz="2000" dirty="0" smtClean="0">
                <a:latin typeface="+mn-lt"/>
                <a:cs typeface="Arial" pitchFamily="34" charset="0"/>
              </a:rPr>
              <a:t>Network Graph</a:t>
            </a:r>
          </a:p>
        </p:txBody>
      </p:sp>
      <p:cxnSp>
        <p:nvCxnSpPr>
          <p:cNvPr id="25" name="Straight Connector 24"/>
          <p:cNvCxnSpPr/>
          <p:nvPr/>
        </p:nvCxnSpPr>
        <p:spPr>
          <a:xfrm flipV="1">
            <a:off x="3193527" y="2041746"/>
            <a:ext cx="689956" cy="8687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0" idx="0"/>
            <a:endCxn id="22" idx="2"/>
          </p:cNvCxnSpPr>
          <p:nvPr/>
        </p:nvCxnSpPr>
        <p:spPr>
          <a:xfrm flipH="1" flipV="1">
            <a:off x="4769382" y="2041746"/>
            <a:ext cx="210874" cy="8896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1" idx="0"/>
            <a:endCxn id="19" idx="2"/>
          </p:cNvCxnSpPr>
          <p:nvPr/>
        </p:nvCxnSpPr>
        <p:spPr>
          <a:xfrm flipH="1" flipV="1">
            <a:off x="5521719" y="2033589"/>
            <a:ext cx="1044284" cy="89776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2666621" y="2910471"/>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sp>
        <p:nvSpPr>
          <p:cNvPr id="29" name="Can 28"/>
          <p:cNvSpPr/>
          <p:nvPr/>
        </p:nvSpPr>
        <p:spPr>
          <a:xfrm>
            <a:off x="2787080" y="3761826"/>
            <a:ext cx="1312888"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000" b="1" dirty="0" smtClean="0"/>
              <a:t>SWITCH A </a:t>
            </a:r>
          </a:p>
          <a:p>
            <a:pPr algn="ctr"/>
            <a:r>
              <a:rPr lang="en-US" sz="1000" b="1" dirty="0" smtClean="0"/>
              <a:t>STATE= INACTIVE</a:t>
            </a:r>
            <a:endParaRPr lang="en-US" sz="1000" b="1" dirty="0"/>
          </a:p>
        </p:txBody>
      </p:sp>
      <p:sp>
        <p:nvSpPr>
          <p:cNvPr id="30" name="Can 29"/>
          <p:cNvSpPr/>
          <p:nvPr/>
        </p:nvSpPr>
        <p:spPr>
          <a:xfrm>
            <a:off x="4399572" y="3761826"/>
            <a:ext cx="1233603"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000" b="1" dirty="0" smtClean="0"/>
              <a:t>Switch A</a:t>
            </a:r>
          </a:p>
          <a:p>
            <a:pPr algn="ctr"/>
            <a:r>
              <a:rPr lang="en-US" sz="1000" b="1" dirty="0" smtClean="0"/>
              <a:t>State </a:t>
            </a:r>
            <a:r>
              <a:rPr lang="en-US" sz="1000" b="1" dirty="0"/>
              <a:t>= INACTIVE</a:t>
            </a:r>
          </a:p>
        </p:txBody>
      </p:sp>
      <p:sp>
        <p:nvSpPr>
          <p:cNvPr id="31" name="Can 30"/>
          <p:cNvSpPr/>
          <p:nvPr/>
        </p:nvSpPr>
        <p:spPr>
          <a:xfrm>
            <a:off x="6085710" y="3761826"/>
            <a:ext cx="1196966"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000" b="1" dirty="0" smtClean="0"/>
              <a:t>Switch A</a:t>
            </a:r>
          </a:p>
          <a:p>
            <a:pPr algn="ctr"/>
            <a:r>
              <a:rPr lang="en-US" sz="1000" b="1" dirty="0" smtClean="0"/>
              <a:t>STATE </a:t>
            </a:r>
            <a:r>
              <a:rPr lang="en-US" sz="1000" b="1" dirty="0"/>
              <a:t>= </a:t>
            </a:r>
            <a:r>
              <a:rPr lang="en-US" sz="1000" b="1" dirty="0" smtClean="0"/>
              <a:t>INACTIVE</a:t>
            </a:r>
            <a:endParaRPr lang="en-US" sz="1000" b="1" dirty="0"/>
          </a:p>
        </p:txBody>
      </p:sp>
      <p:cxnSp>
        <p:nvCxnSpPr>
          <p:cNvPr id="37" name="Straight Connector 36"/>
          <p:cNvCxnSpPr/>
          <p:nvPr/>
        </p:nvCxnSpPr>
        <p:spPr>
          <a:xfrm flipH="1">
            <a:off x="3090230" y="5877779"/>
            <a:ext cx="2430894" cy="286715"/>
          </a:xfrm>
          <a:prstGeom prst="line">
            <a:avLst/>
          </a:prstGeom>
          <a:ln w="57150" cmpd="sng">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90230" y="4773752"/>
            <a:ext cx="0" cy="149180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603430" y="5071666"/>
            <a:ext cx="2935399" cy="523220"/>
          </a:xfrm>
          <a:prstGeom prst="rect">
            <a:avLst/>
          </a:prstGeom>
          <a:noFill/>
        </p:spPr>
        <p:txBody>
          <a:bodyPr wrap="square" rtlCol="0">
            <a:spAutoFit/>
          </a:bodyPr>
          <a:lstStyle/>
          <a:p>
            <a:r>
              <a:rPr lang="en-US" sz="1400" dirty="0" smtClean="0">
                <a:cs typeface="Arial" pitchFamily="34" charset="0"/>
              </a:rPr>
              <a:t>All instances </a:t>
            </a:r>
          </a:p>
          <a:p>
            <a:r>
              <a:rPr lang="en-US" sz="1400" dirty="0">
                <a:cs typeface="Arial" pitchFamily="34" charset="0"/>
              </a:rPr>
              <a:t> </a:t>
            </a:r>
            <a:r>
              <a:rPr lang="en-US" sz="1400" dirty="0" smtClean="0">
                <a:cs typeface="Arial" pitchFamily="34" charset="0"/>
              </a:rPr>
              <a:t>       Switch A STATE = ACTIVE</a:t>
            </a:r>
          </a:p>
        </p:txBody>
      </p:sp>
      <p:sp>
        <p:nvSpPr>
          <p:cNvPr id="54" name="TextBox 53"/>
          <p:cNvSpPr txBox="1"/>
          <p:nvPr/>
        </p:nvSpPr>
        <p:spPr>
          <a:xfrm>
            <a:off x="3085786" y="5010111"/>
            <a:ext cx="2435933" cy="738664"/>
          </a:xfrm>
          <a:prstGeom prst="rect">
            <a:avLst/>
          </a:prstGeom>
          <a:noFill/>
        </p:spPr>
        <p:txBody>
          <a:bodyPr wrap="square" rtlCol="0">
            <a:spAutoFit/>
          </a:bodyPr>
          <a:lstStyle/>
          <a:p>
            <a:r>
              <a:rPr lang="en-US" sz="1400" dirty="0" smtClean="0">
                <a:solidFill>
                  <a:srgbClr val="0000FF"/>
                </a:solidFill>
                <a:cs typeface="Arial" pitchFamily="34" charset="0"/>
              </a:rPr>
              <a:t>Instance 1 Switch A = ACTIVE</a:t>
            </a:r>
          </a:p>
          <a:p>
            <a:r>
              <a:rPr lang="en-US" sz="1400" dirty="0" smtClean="0">
                <a:solidFill>
                  <a:srgbClr val="0000FF"/>
                </a:solidFill>
                <a:cs typeface="Arial" pitchFamily="34" charset="0"/>
              </a:rPr>
              <a:t>Instance 2 Switch A = INACTIVE</a:t>
            </a:r>
          </a:p>
          <a:p>
            <a:r>
              <a:rPr lang="en-US" sz="1400" dirty="0" smtClean="0">
                <a:solidFill>
                  <a:srgbClr val="0000FF"/>
                </a:solidFill>
                <a:cs typeface="Arial" pitchFamily="34" charset="0"/>
              </a:rPr>
              <a:t>Instance 3 Switch A = INACTIVE</a:t>
            </a:r>
          </a:p>
        </p:txBody>
      </p:sp>
      <p:sp>
        <p:nvSpPr>
          <p:cNvPr id="56" name="TextBox 55"/>
          <p:cNvSpPr txBox="1"/>
          <p:nvPr/>
        </p:nvSpPr>
        <p:spPr>
          <a:xfrm>
            <a:off x="1139736" y="3828648"/>
            <a:ext cx="1431226" cy="400110"/>
          </a:xfrm>
          <a:prstGeom prst="rect">
            <a:avLst/>
          </a:prstGeom>
          <a:noFill/>
        </p:spPr>
        <p:txBody>
          <a:bodyPr wrap="square" rtlCol="0">
            <a:spAutoFit/>
          </a:bodyPr>
          <a:lstStyle/>
          <a:p>
            <a:r>
              <a:rPr lang="en-US" sz="2000" dirty="0" smtClean="0">
                <a:latin typeface="+mn-lt"/>
                <a:cs typeface="Arial" pitchFamily="34" charset="0"/>
              </a:rPr>
              <a:t>DHT</a:t>
            </a:r>
          </a:p>
        </p:txBody>
      </p:sp>
      <p:cxnSp>
        <p:nvCxnSpPr>
          <p:cNvPr id="58" name="Straight Arrow Connector 57"/>
          <p:cNvCxnSpPr/>
          <p:nvPr/>
        </p:nvCxnSpPr>
        <p:spPr>
          <a:xfrm flipV="1">
            <a:off x="2666621" y="6138262"/>
            <a:ext cx="423609" cy="520966"/>
          </a:xfrm>
          <a:prstGeom prst="straightConnector1">
            <a:avLst/>
          </a:prstGeom>
          <a:ln w="28575">
            <a:solidFill>
              <a:srgbClr val="009999"/>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84725" y="6265560"/>
            <a:ext cx="2440006" cy="307777"/>
          </a:xfrm>
          <a:prstGeom prst="rect">
            <a:avLst/>
          </a:prstGeom>
          <a:noFill/>
        </p:spPr>
        <p:txBody>
          <a:bodyPr wrap="square" rtlCol="0">
            <a:spAutoFit/>
          </a:bodyPr>
          <a:lstStyle/>
          <a:p>
            <a:r>
              <a:rPr lang="en-US" sz="1400" dirty="0" smtClean="0">
                <a:cs typeface="Arial" pitchFamily="34" charset="0"/>
              </a:rPr>
              <a:t>Switch Connected to ONOS</a:t>
            </a:r>
          </a:p>
        </p:txBody>
      </p:sp>
      <p:sp>
        <p:nvSpPr>
          <p:cNvPr id="62" name="Can 61"/>
          <p:cNvSpPr/>
          <p:nvPr/>
        </p:nvSpPr>
        <p:spPr>
          <a:xfrm>
            <a:off x="2786245" y="3744861"/>
            <a:ext cx="1330528"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000000"/>
                </a:solidFill>
              </a:rPr>
              <a:t>Switch A</a:t>
            </a:r>
          </a:p>
          <a:p>
            <a:pPr algn="ctr"/>
            <a:r>
              <a:rPr lang="en-US" sz="1200" b="1" dirty="0" smtClean="0">
                <a:solidFill>
                  <a:srgbClr val="000000"/>
                </a:solidFill>
              </a:rPr>
              <a:t> State = ACTIVE</a:t>
            </a:r>
            <a:endParaRPr lang="en-US" sz="1200" b="1" dirty="0">
              <a:solidFill>
                <a:srgbClr val="000000"/>
              </a:solidFill>
            </a:endParaRPr>
          </a:p>
        </p:txBody>
      </p:sp>
      <p:sp>
        <p:nvSpPr>
          <p:cNvPr id="65" name="Can 64"/>
          <p:cNvSpPr/>
          <p:nvPr/>
        </p:nvSpPr>
        <p:spPr>
          <a:xfrm>
            <a:off x="4375119" y="3761826"/>
            <a:ext cx="1308267" cy="574653"/>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000000"/>
                </a:solidFill>
              </a:rPr>
              <a:t>Switch A </a:t>
            </a:r>
          </a:p>
          <a:p>
            <a:pPr algn="ctr"/>
            <a:r>
              <a:rPr lang="en-US" sz="1200" b="1" dirty="0" smtClean="0">
                <a:solidFill>
                  <a:srgbClr val="000000"/>
                </a:solidFill>
              </a:rPr>
              <a:t>State = ACTIVE</a:t>
            </a:r>
            <a:endParaRPr lang="en-US" sz="1200" b="1" dirty="0">
              <a:solidFill>
                <a:srgbClr val="000000"/>
              </a:solidFill>
            </a:endParaRPr>
          </a:p>
        </p:txBody>
      </p:sp>
      <p:cxnSp>
        <p:nvCxnSpPr>
          <p:cNvPr id="66" name="Straight Connector 65"/>
          <p:cNvCxnSpPr/>
          <p:nvPr/>
        </p:nvCxnSpPr>
        <p:spPr>
          <a:xfrm flipV="1">
            <a:off x="5521124" y="4802460"/>
            <a:ext cx="0" cy="149180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67" name="Can 66"/>
          <p:cNvSpPr/>
          <p:nvPr/>
        </p:nvSpPr>
        <p:spPr>
          <a:xfrm>
            <a:off x="6085710" y="3761826"/>
            <a:ext cx="1196965" cy="557688"/>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0D0D0D"/>
                </a:solidFill>
              </a:rPr>
              <a:t>Switch A</a:t>
            </a:r>
          </a:p>
          <a:p>
            <a:pPr algn="ctr"/>
            <a:r>
              <a:rPr lang="en-US" sz="1200" b="1" dirty="0" smtClean="0">
                <a:solidFill>
                  <a:srgbClr val="0D0D0D"/>
                </a:solidFill>
              </a:rPr>
              <a:t>STATE  </a:t>
            </a:r>
            <a:r>
              <a:rPr lang="en-US" sz="1200" b="1" dirty="0">
                <a:solidFill>
                  <a:srgbClr val="0D0D0D"/>
                </a:solidFill>
              </a:rPr>
              <a:t>= </a:t>
            </a:r>
            <a:r>
              <a:rPr lang="en-US" sz="1200" b="1" dirty="0" smtClean="0">
                <a:solidFill>
                  <a:srgbClr val="0D0D0D"/>
                </a:solidFill>
              </a:rPr>
              <a:t>ACTIVE</a:t>
            </a:r>
            <a:endParaRPr lang="en-US" sz="1200" b="1" dirty="0">
              <a:solidFill>
                <a:srgbClr val="0D0D0D"/>
              </a:solidFill>
            </a:endParaRPr>
          </a:p>
        </p:txBody>
      </p:sp>
      <p:grpSp>
        <p:nvGrpSpPr>
          <p:cNvPr id="40" name="Group 39"/>
          <p:cNvGrpSpPr/>
          <p:nvPr/>
        </p:nvGrpSpPr>
        <p:grpSpPr>
          <a:xfrm>
            <a:off x="172740" y="4931820"/>
            <a:ext cx="8014168" cy="1206442"/>
            <a:chOff x="172740" y="4931820"/>
            <a:chExt cx="8014168" cy="1206442"/>
          </a:xfrm>
        </p:grpSpPr>
        <p:cxnSp>
          <p:nvCxnSpPr>
            <p:cNvPr id="32" name="Straight Connector 31"/>
            <p:cNvCxnSpPr/>
            <p:nvPr/>
          </p:nvCxnSpPr>
          <p:spPr>
            <a:xfrm>
              <a:off x="283696" y="5831612"/>
              <a:ext cx="7903212" cy="1"/>
            </a:xfrm>
            <a:prstGeom prst="line">
              <a:avLst/>
            </a:prstGeom>
            <a:ln w="9525" cmpd="sng">
              <a:solidFill>
                <a:srgbClr val="3366FF"/>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72740" y="5738152"/>
              <a:ext cx="1933992" cy="400110"/>
            </a:xfrm>
            <a:prstGeom prst="rect">
              <a:avLst/>
            </a:prstGeom>
            <a:noFill/>
          </p:spPr>
          <p:txBody>
            <a:bodyPr wrap="square" rtlCol="0">
              <a:spAutoFit/>
            </a:bodyPr>
            <a:lstStyle/>
            <a:p>
              <a:r>
                <a:rPr lang="en-US" sz="2000" dirty="0" smtClean="0">
                  <a:cs typeface="Arial" pitchFamily="34" charset="0"/>
                </a:rPr>
                <a:t>Timeline</a:t>
              </a:r>
              <a:endParaRPr lang="en-US" sz="2000" dirty="0" smtClean="0">
                <a:latin typeface="+mn-lt"/>
                <a:cs typeface="Arial" pitchFamily="34" charset="0"/>
              </a:endParaRPr>
            </a:p>
          </p:txBody>
        </p:sp>
        <p:sp>
          <p:nvSpPr>
            <p:cNvPr id="49" name="TextBox 48"/>
            <p:cNvSpPr txBox="1"/>
            <p:nvPr/>
          </p:nvSpPr>
          <p:spPr>
            <a:xfrm>
              <a:off x="226615" y="5071666"/>
              <a:ext cx="2440006" cy="523220"/>
            </a:xfrm>
            <a:prstGeom prst="rect">
              <a:avLst/>
            </a:prstGeom>
            <a:noFill/>
          </p:spPr>
          <p:txBody>
            <a:bodyPr wrap="square" rtlCol="0">
              <a:spAutoFit/>
            </a:bodyPr>
            <a:lstStyle/>
            <a:p>
              <a:r>
                <a:rPr lang="en-US" sz="1400" dirty="0" smtClean="0">
                  <a:cs typeface="Arial" pitchFamily="34" charset="0"/>
                </a:rPr>
                <a:t>All instances</a:t>
              </a:r>
            </a:p>
            <a:p>
              <a:r>
                <a:rPr lang="en-US" sz="1400" dirty="0" smtClean="0">
                  <a:cs typeface="Arial" pitchFamily="34" charset="0"/>
                </a:rPr>
                <a:t>      Switch A  STATE = INACTIVE</a:t>
              </a:r>
            </a:p>
          </p:txBody>
        </p:sp>
        <p:cxnSp>
          <p:nvCxnSpPr>
            <p:cNvPr id="69" name="Straight Arrow Connector 68"/>
            <p:cNvCxnSpPr/>
            <p:nvPr/>
          </p:nvCxnSpPr>
          <p:spPr>
            <a:xfrm>
              <a:off x="283696" y="4931820"/>
              <a:ext cx="2720833"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a:xfrm>
            <a:off x="3124731" y="6656881"/>
            <a:ext cx="2414486"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603430" y="4931820"/>
            <a:ext cx="2935399" cy="1"/>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259038" y="4913032"/>
            <a:ext cx="2414486" cy="0"/>
          </a:xfrm>
          <a:prstGeom prst="straightConnector1">
            <a:avLst/>
          </a:prstGeom>
          <a:ln w="28575">
            <a:solidFill>
              <a:srgbClr val="009999"/>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343855" y="6265560"/>
            <a:ext cx="1839453" cy="523220"/>
          </a:xfrm>
          <a:prstGeom prst="rect">
            <a:avLst/>
          </a:prstGeom>
          <a:noFill/>
        </p:spPr>
        <p:txBody>
          <a:bodyPr wrap="square" rtlCol="0">
            <a:spAutoFit/>
          </a:bodyPr>
          <a:lstStyle/>
          <a:p>
            <a:r>
              <a:rPr lang="en-US" sz="1400" dirty="0" smtClean="0">
                <a:cs typeface="Arial" pitchFamily="34" charset="0"/>
              </a:rPr>
              <a:t>Delay of Eventual Consensus</a:t>
            </a:r>
          </a:p>
        </p:txBody>
      </p:sp>
    </p:spTree>
    <p:extLst>
      <p:ext uri="{BB962C8B-B14F-4D97-AF65-F5344CB8AC3E}">
        <p14:creationId xmlns:p14="http://schemas.microsoft.com/office/powerpoint/2010/main" val="234671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2" presetClass="entr" presetSubtype="4"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ppt_x"/>
                                          </p:val>
                                        </p:tav>
                                        <p:tav tm="100000">
                                          <p:val>
                                            <p:strVal val="#ppt_x"/>
                                          </p:val>
                                        </p:tav>
                                      </p:tavLst>
                                    </p:anim>
                                    <p:anim calcmode="lin" valueType="num">
                                      <p:cBhvr additive="base">
                                        <p:cTn id="5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4" grpId="0"/>
      <p:bldP spid="61" grpId="0"/>
      <p:bldP spid="62" grpId="0" animBg="1"/>
      <p:bldP spid="65" grpId="0" animBg="1"/>
      <p:bldP spid="67" grpId="0" animBg="1"/>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336" y="220716"/>
            <a:ext cx="7772400" cy="890557"/>
          </a:xfrm>
        </p:spPr>
        <p:txBody>
          <a:bodyPr/>
          <a:lstStyle/>
          <a:p>
            <a:r>
              <a:rPr lang="en-US" dirty="0" smtClean="0"/>
              <a:t>Cost of Eventual Consistency</a:t>
            </a:r>
            <a:endParaRPr lang="en-US" dirty="0"/>
          </a:p>
        </p:txBody>
      </p:sp>
      <p:sp>
        <p:nvSpPr>
          <p:cNvPr id="4" name="TextBox 3"/>
          <p:cNvSpPr txBox="1"/>
          <p:nvPr/>
        </p:nvSpPr>
        <p:spPr>
          <a:xfrm>
            <a:off x="551935" y="1430161"/>
            <a:ext cx="8214470" cy="5047535"/>
          </a:xfrm>
          <a:prstGeom prst="rect">
            <a:avLst/>
          </a:prstGeom>
          <a:noFill/>
        </p:spPr>
        <p:txBody>
          <a:bodyPr wrap="square" rtlCol="0">
            <a:spAutoFit/>
          </a:bodyPr>
          <a:lstStyle/>
          <a:p>
            <a:pPr marL="342900" indent="-342900">
              <a:lnSpc>
                <a:spcPct val="150000"/>
              </a:lnSpc>
              <a:buFont typeface="Wingdings" charset="2"/>
              <a:buChar char="§"/>
            </a:pPr>
            <a:r>
              <a:rPr lang="en-US" sz="2400" dirty="0" smtClean="0">
                <a:cs typeface="Arial" pitchFamily="34" charset="0"/>
              </a:rPr>
              <a:t>Short delay will mean the switch A state is not ACTIVE on some ONOS instances in previous example.</a:t>
            </a:r>
          </a:p>
          <a:p>
            <a:pPr marL="342900" indent="-342900">
              <a:lnSpc>
                <a:spcPct val="150000"/>
              </a:lnSpc>
              <a:buFont typeface="Wingdings" charset="2"/>
              <a:buChar char="§"/>
            </a:pPr>
            <a:endParaRPr lang="en-US" sz="2400" dirty="0" smtClean="0">
              <a:cs typeface="Arial" pitchFamily="34" charset="0"/>
            </a:endParaRPr>
          </a:p>
          <a:p>
            <a:pPr marL="342900" indent="-342900">
              <a:lnSpc>
                <a:spcPct val="150000"/>
              </a:lnSpc>
              <a:buFont typeface="Wingdings" charset="2"/>
              <a:buChar char="§"/>
            </a:pPr>
            <a:r>
              <a:rPr lang="en-US" sz="2400" dirty="0" smtClean="0">
                <a:cs typeface="Arial" pitchFamily="34" charset="0"/>
              </a:rPr>
              <a:t>Applications on one instance will compute flow through the switch A while other instances will not use the switch A for path computation.</a:t>
            </a:r>
            <a:endParaRPr lang="en-US" sz="2400" dirty="0">
              <a:cs typeface="Arial" pitchFamily="34" charset="0"/>
            </a:endParaRPr>
          </a:p>
          <a:p>
            <a:pPr marL="342900" indent="-342900">
              <a:lnSpc>
                <a:spcPct val="150000"/>
              </a:lnSpc>
              <a:buFont typeface="Wingdings" charset="2"/>
              <a:buChar char="§"/>
            </a:pPr>
            <a:endParaRPr lang="en-US" sz="2400" dirty="0">
              <a:cs typeface="Arial" pitchFamily="34" charset="0"/>
            </a:endParaRPr>
          </a:p>
          <a:p>
            <a:pPr marL="342900" indent="-342900">
              <a:lnSpc>
                <a:spcPct val="150000"/>
              </a:lnSpc>
              <a:buFont typeface="Wingdings" charset="2"/>
              <a:buChar char="§"/>
            </a:pPr>
            <a:r>
              <a:rPr lang="en-US" sz="2400" dirty="0" smtClean="0">
                <a:cs typeface="Arial" pitchFamily="34" charset="0"/>
              </a:rPr>
              <a:t>Eventual consistency becomes more visible during control plane network congestion.</a:t>
            </a:r>
          </a:p>
        </p:txBody>
      </p:sp>
    </p:spTree>
    <p:extLst>
      <p:ext uri="{BB962C8B-B14F-4D97-AF65-F5344CB8AC3E}">
        <p14:creationId xmlns:p14="http://schemas.microsoft.com/office/powerpoint/2010/main" val="106463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is Eventual </a:t>
            </a:r>
            <a:r>
              <a:rPr lang="en-US" dirty="0"/>
              <a:t>C</a:t>
            </a:r>
            <a:r>
              <a:rPr lang="en-US" dirty="0" smtClean="0"/>
              <a:t>onsistency good enough for Network State? </a:t>
            </a:r>
            <a:endParaRPr lang="en-US" dirty="0"/>
          </a:p>
        </p:txBody>
      </p:sp>
      <p:sp>
        <p:nvSpPr>
          <p:cNvPr id="3" name="Title 1"/>
          <p:cNvSpPr txBox="1">
            <a:spLocks/>
          </p:cNvSpPr>
          <p:nvPr/>
        </p:nvSpPr>
        <p:spPr>
          <a:xfrm>
            <a:off x="228266" y="5408503"/>
            <a:ext cx="7900055" cy="1449497"/>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3600" b="1" kern="1200" cap="none" baseline="0">
                <a:solidFill>
                  <a:schemeClr val="tx1"/>
                </a:solidFill>
                <a:latin typeface="+mn-lt"/>
                <a:ea typeface="+mj-ea"/>
                <a:cs typeface="+mj-cs"/>
              </a:defRPr>
            </a:lvl1pPr>
          </a:lstStyle>
          <a:p>
            <a:endParaRPr lang="en-US" sz="2400" dirty="0"/>
          </a:p>
        </p:txBody>
      </p:sp>
      <p:sp>
        <p:nvSpPr>
          <p:cNvPr id="4" name="TextBox 3"/>
          <p:cNvSpPr txBox="1"/>
          <p:nvPr/>
        </p:nvSpPr>
        <p:spPr>
          <a:xfrm>
            <a:off x="358646" y="1137470"/>
            <a:ext cx="8519309" cy="5601532"/>
          </a:xfrm>
          <a:prstGeom prst="rect">
            <a:avLst/>
          </a:prstGeom>
          <a:noFill/>
        </p:spPr>
        <p:txBody>
          <a:bodyPr wrap="square" rtlCol="0">
            <a:spAutoFit/>
          </a:bodyPr>
          <a:lstStyle/>
          <a:p>
            <a:pPr marL="342900" indent="-342900">
              <a:lnSpc>
                <a:spcPct val="150000"/>
              </a:lnSpc>
              <a:buFont typeface="Wingdings" charset="2"/>
              <a:buChar char="§"/>
            </a:pPr>
            <a:r>
              <a:rPr lang="en-US" sz="2400" dirty="0" smtClean="0">
                <a:cs typeface="Arial" pitchFamily="34" charset="0"/>
              </a:rPr>
              <a:t>Physical network </a:t>
            </a:r>
            <a:r>
              <a:rPr lang="en-US" sz="2400" dirty="0">
                <a:cs typeface="Arial" pitchFamily="34" charset="0"/>
              </a:rPr>
              <a:t>s</a:t>
            </a:r>
            <a:r>
              <a:rPr lang="en-US" sz="2400" dirty="0" smtClean="0">
                <a:cs typeface="Arial" pitchFamily="34" charset="0"/>
              </a:rPr>
              <a:t>tate changes asynchronously </a:t>
            </a:r>
          </a:p>
          <a:p>
            <a:pPr marL="800100" lvl="1" indent="-342900">
              <a:lnSpc>
                <a:spcPct val="150000"/>
              </a:lnSpc>
              <a:buFont typeface="Wingdings" charset="2"/>
              <a:buChar char="§"/>
            </a:pPr>
            <a:r>
              <a:rPr lang="en-US" sz="2400" dirty="0" smtClean="0">
                <a:cs typeface="Arial" pitchFamily="34" charset="0"/>
              </a:rPr>
              <a:t>Strong consistency across data and control plane is too hard</a:t>
            </a:r>
          </a:p>
          <a:p>
            <a:pPr marL="800100" lvl="1" indent="-342900">
              <a:lnSpc>
                <a:spcPct val="150000"/>
              </a:lnSpc>
              <a:buFont typeface="Wingdings" charset="2"/>
              <a:buChar char="§"/>
            </a:pPr>
            <a:r>
              <a:rPr lang="en-US" sz="2400" dirty="0" smtClean="0">
                <a:cs typeface="Arial" pitchFamily="34" charset="0"/>
              </a:rPr>
              <a:t>Control apps know how to deal with eventual consistency</a:t>
            </a:r>
          </a:p>
          <a:p>
            <a:pPr marL="800100" lvl="1" indent="-342900">
              <a:lnSpc>
                <a:spcPct val="150000"/>
              </a:lnSpc>
              <a:buFont typeface="Wingdings" charset="2"/>
              <a:buChar char="§"/>
            </a:pPr>
            <a:endParaRPr lang="en-US" sz="2400" dirty="0" smtClean="0">
              <a:cs typeface="Arial" pitchFamily="34" charset="0"/>
            </a:endParaRPr>
          </a:p>
          <a:p>
            <a:pPr marL="342900" indent="-342900">
              <a:lnSpc>
                <a:spcPct val="150000"/>
              </a:lnSpc>
              <a:buFont typeface="Wingdings" charset="2"/>
              <a:buChar char="§"/>
            </a:pPr>
            <a:r>
              <a:rPr lang="en-US" sz="2400" dirty="0"/>
              <a:t>In the current distributed control plane, each router makes its own decision based on old info from other parts of the network and it works fine  </a:t>
            </a:r>
            <a:endParaRPr lang="en-US" sz="2400" dirty="0">
              <a:cs typeface="Arial" pitchFamily="34" charset="0"/>
            </a:endParaRPr>
          </a:p>
          <a:p>
            <a:pPr marL="342900" indent="-342900">
              <a:lnSpc>
                <a:spcPct val="150000"/>
              </a:lnSpc>
              <a:buFont typeface="Wingdings" charset="2"/>
              <a:buChar char="§"/>
            </a:pPr>
            <a:endParaRPr lang="en-US" sz="2400" dirty="0"/>
          </a:p>
          <a:p>
            <a:pPr marL="342900" indent="-342900">
              <a:lnSpc>
                <a:spcPct val="150000"/>
              </a:lnSpc>
              <a:buFont typeface="Wingdings" charset="2"/>
              <a:buChar char="§"/>
            </a:pPr>
            <a:r>
              <a:rPr lang="en-US" sz="2400" dirty="0" smtClean="0">
                <a:cs typeface="Arial" pitchFamily="34" charset="0"/>
              </a:rPr>
              <a:t>Strong Consistency is more likely to lead to inaccuracy of network state as network congestions are real.</a:t>
            </a:r>
          </a:p>
        </p:txBody>
      </p:sp>
    </p:spTree>
    <p:extLst>
      <p:ext uri="{BB962C8B-B14F-4D97-AF65-F5344CB8AC3E}">
        <p14:creationId xmlns:p14="http://schemas.microsoft.com/office/powerpoint/2010/main" val="1928899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Consistency learning</a:t>
            </a:r>
            <a:endParaRPr lang="en-US" dirty="0"/>
          </a:p>
        </p:txBody>
      </p:sp>
      <p:sp>
        <p:nvSpPr>
          <p:cNvPr id="4" name="TextBox 3"/>
          <p:cNvSpPr txBox="1"/>
          <p:nvPr/>
        </p:nvSpPr>
        <p:spPr>
          <a:xfrm>
            <a:off x="1082654" y="1478308"/>
            <a:ext cx="7299082" cy="3554819"/>
          </a:xfrm>
          <a:prstGeom prst="rect">
            <a:avLst/>
          </a:prstGeom>
          <a:noFill/>
        </p:spPr>
        <p:txBody>
          <a:bodyPr wrap="square" rtlCol="0">
            <a:spAutoFit/>
          </a:bodyPr>
          <a:lstStyle/>
          <a:p>
            <a:pPr marL="285750" indent="-285750">
              <a:lnSpc>
                <a:spcPct val="200000"/>
              </a:lnSpc>
              <a:buFont typeface="Wingdings" charset="2"/>
              <a:buChar char="§"/>
            </a:pPr>
            <a:r>
              <a:rPr lang="en-US" sz="2400" smtClean="0"/>
              <a:t>One Consistency </a:t>
            </a:r>
            <a:r>
              <a:rPr lang="en-US" sz="2400" dirty="0" smtClean="0"/>
              <a:t>does not fit all</a:t>
            </a:r>
          </a:p>
          <a:p>
            <a:pPr marL="285750" indent="-285750">
              <a:lnSpc>
                <a:spcPct val="200000"/>
              </a:lnSpc>
              <a:buFont typeface="Wingdings" charset="2"/>
              <a:buChar char="§"/>
            </a:pPr>
            <a:r>
              <a:rPr lang="en-US" sz="2400" dirty="0" smtClean="0"/>
              <a:t>Consequences of delays need to be well understood</a:t>
            </a:r>
          </a:p>
          <a:p>
            <a:pPr marL="285750" indent="-285750">
              <a:lnSpc>
                <a:spcPct val="200000"/>
              </a:lnSpc>
              <a:buFont typeface="Wingdings" charset="2"/>
              <a:buChar char="§"/>
            </a:pPr>
            <a:r>
              <a:rPr lang="en-US" sz="2400" dirty="0" smtClean="0"/>
              <a:t>More research needs to be done on various states using different consistency models</a:t>
            </a:r>
          </a:p>
          <a:p>
            <a:pPr marL="285750" indent="-285750">
              <a:lnSpc>
                <a:spcPct val="200000"/>
              </a:lnSpc>
              <a:buFont typeface="Wingdings" charset="2"/>
              <a:buChar char="§"/>
            </a:pPr>
            <a:endParaRPr lang="en-US" dirty="0"/>
          </a:p>
        </p:txBody>
      </p:sp>
    </p:spTree>
    <p:extLst>
      <p:ext uri="{BB962C8B-B14F-4D97-AF65-F5344CB8AC3E}">
        <p14:creationId xmlns:p14="http://schemas.microsoft.com/office/powerpoint/2010/main" val="311260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ormAutofit fontScale="90000"/>
          </a:bodyPr>
          <a:lstStyle/>
          <a:p>
            <a:pPr algn="ctr"/>
            <a:r>
              <a:rPr lang="en-US" dirty="0" smtClean="0"/>
              <a:t>Development &amp; </a:t>
            </a:r>
            <a:r>
              <a:rPr lang="en-US" dirty="0" smtClean="0"/>
              <a:t>test </a:t>
            </a:r>
            <a:r>
              <a:rPr lang="en-US" dirty="0" smtClean="0"/>
              <a:t>environment</a:t>
            </a:r>
            <a:endParaRPr lang="en-US" dirty="0"/>
          </a:p>
        </p:txBody>
      </p:sp>
    </p:spTree>
    <p:extLst>
      <p:ext uri="{BB962C8B-B14F-4D97-AF65-F5344CB8AC3E}">
        <p14:creationId xmlns:p14="http://schemas.microsoft.com/office/powerpoint/2010/main" val="1699053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23" y="46038"/>
            <a:ext cx="8723439" cy="715962"/>
          </a:xfrm>
        </p:spPr>
        <p:txBody>
          <a:bodyPr>
            <a:noAutofit/>
          </a:bodyPr>
          <a:lstStyle/>
          <a:p>
            <a:r>
              <a:rPr lang="en-US" dirty="0" smtClean="0">
                <a:solidFill>
                  <a:srgbClr val="000000"/>
                </a:solidFill>
              </a:rPr>
              <a:t>Stanford/Berkeley SDN Activities </a:t>
            </a:r>
            <a:br>
              <a:rPr lang="en-US" dirty="0" smtClean="0">
                <a:solidFill>
                  <a:srgbClr val="000000"/>
                </a:solidFill>
              </a:rPr>
            </a:br>
            <a:r>
              <a:rPr lang="en-US" sz="2400" dirty="0" smtClean="0">
                <a:solidFill>
                  <a:srgbClr val="000000"/>
                </a:solidFill>
              </a:rPr>
              <a:t>With Partners</a:t>
            </a:r>
            <a:endParaRPr lang="en-US" sz="1400" dirty="0">
              <a:solidFill>
                <a:srgbClr val="000000"/>
              </a:solidFill>
            </a:endParaRPr>
          </a:p>
        </p:txBody>
      </p:sp>
      <p:cxnSp>
        <p:nvCxnSpPr>
          <p:cNvPr id="7" name="Straight Arrow Connector 6"/>
          <p:cNvCxnSpPr/>
          <p:nvPr/>
        </p:nvCxnSpPr>
        <p:spPr>
          <a:xfrm>
            <a:off x="381000" y="6324600"/>
            <a:ext cx="8686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2400" y="6336268"/>
            <a:ext cx="652643" cy="369332"/>
          </a:xfrm>
          <a:prstGeom prst="rect">
            <a:avLst/>
          </a:prstGeom>
          <a:noFill/>
        </p:spPr>
        <p:txBody>
          <a:bodyPr wrap="none" rtlCol="0">
            <a:spAutoFit/>
          </a:bodyPr>
          <a:lstStyle/>
          <a:p>
            <a:r>
              <a:rPr lang="en-US" dirty="0" smtClean="0">
                <a:solidFill>
                  <a:prstClr val="black"/>
                </a:solidFill>
                <a:latin typeface="Calibri"/>
              </a:rPr>
              <a:t>2007</a:t>
            </a:r>
            <a:endParaRPr lang="en-US" dirty="0">
              <a:solidFill>
                <a:prstClr val="black"/>
              </a:solidFill>
              <a:latin typeface="Calibri"/>
            </a:endParaRPr>
          </a:p>
        </p:txBody>
      </p:sp>
      <p:sp>
        <p:nvSpPr>
          <p:cNvPr id="10" name="TextBox 9"/>
          <p:cNvSpPr txBox="1"/>
          <p:nvPr/>
        </p:nvSpPr>
        <p:spPr>
          <a:xfrm>
            <a:off x="7086600" y="6336268"/>
            <a:ext cx="652643" cy="369332"/>
          </a:xfrm>
          <a:prstGeom prst="rect">
            <a:avLst/>
          </a:prstGeom>
          <a:noFill/>
        </p:spPr>
        <p:txBody>
          <a:bodyPr wrap="none" rtlCol="0">
            <a:spAutoFit/>
          </a:bodyPr>
          <a:lstStyle/>
          <a:p>
            <a:r>
              <a:rPr lang="en-US" dirty="0" smtClean="0">
                <a:solidFill>
                  <a:prstClr val="black"/>
                </a:solidFill>
                <a:latin typeface="Calibri"/>
              </a:rPr>
              <a:t>2011</a:t>
            </a:r>
            <a:endParaRPr lang="en-US" dirty="0">
              <a:solidFill>
                <a:prstClr val="black"/>
              </a:solidFill>
              <a:latin typeface="Calibri"/>
            </a:endParaRPr>
          </a:p>
        </p:txBody>
      </p:sp>
      <p:sp>
        <p:nvSpPr>
          <p:cNvPr id="11" name="TextBox 10"/>
          <p:cNvSpPr txBox="1"/>
          <p:nvPr/>
        </p:nvSpPr>
        <p:spPr>
          <a:xfrm>
            <a:off x="1524000" y="6324600"/>
            <a:ext cx="652643" cy="369332"/>
          </a:xfrm>
          <a:prstGeom prst="rect">
            <a:avLst/>
          </a:prstGeom>
          <a:noFill/>
        </p:spPr>
        <p:txBody>
          <a:bodyPr wrap="none" rtlCol="0">
            <a:spAutoFit/>
          </a:bodyPr>
          <a:lstStyle/>
          <a:p>
            <a:r>
              <a:rPr lang="en-US" dirty="0" smtClean="0">
                <a:solidFill>
                  <a:prstClr val="black"/>
                </a:solidFill>
                <a:latin typeface="Calibri"/>
              </a:rPr>
              <a:t>2008</a:t>
            </a:r>
            <a:endParaRPr lang="en-US" dirty="0">
              <a:solidFill>
                <a:prstClr val="black"/>
              </a:solidFill>
              <a:latin typeface="Calibri"/>
            </a:endParaRPr>
          </a:p>
        </p:txBody>
      </p:sp>
      <p:sp>
        <p:nvSpPr>
          <p:cNvPr id="12" name="TextBox 11"/>
          <p:cNvSpPr txBox="1"/>
          <p:nvPr/>
        </p:nvSpPr>
        <p:spPr>
          <a:xfrm>
            <a:off x="3378200" y="6336268"/>
            <a:ext cx="652643" cy="369332"/>
          </a:xfrm>
          <a:prstGeom prst="rect">
            <a:avLst/>
          </a:prstGeom>
          <a:noFill/>
        </p:spPr>
        <p:txBody>
          <a:bodyPr wrap="none" rtlCol="0">
            <a:spAutoFit/>
          </a:bodyPr>
          <a:lstStyle/>
          <a:p>
            <a:r>
              <a:rPr lang="en-US" dirty="0" smtClean="0">
                <a:solidFill>
                  <a:prstClr val="black"/>
                </a:solidFill>
                <a:latin typeface="Calibri"/>
              </a:rPr>
              <a:t>2009</a:t>
            </a:r>
            <a:endParaRPr lang="en-US" dirty="0">
              <a:solidFill>
                <a:prstClr val="black"/>
              </a:solidFill>
              <a:latin typeface="Calibri"/>
            </a:endParaRPr>
          </a:p>
        </p:txBody>
      </p:sp>
      <p:sp>
        <p:nvSpPr>
          <p:cNvPr id="13" name="TextBox 12"/>
          <p:cNvSpPr txBox="1"/>
          <p:nvPr/>
        </p:nvSpPr>
        <p:spPr>
          <a:xfrm>
            <a:off x="5232400" y="6336268"/>
            <a:ext cx="652643" cy="369332"/>
          </a:xfrm>
          <a:prstGeom prst="rect">
            <a:avLst/>
          </a:prstGeom>
          <a:noFill/>
        </p:spPr>
        <p:txBody>
          <a:bodyPr wrap="none" rtlCol="0">
            <a:spAutoFit/>
          </a:bodyPr>
          <a:lstStyle/>
          <a:p>
            <a:r>
              <a:rPr lang="en-US" dirty="0" smtClean="0">
                <a:solidFill>
                  <a:prstClr val="black"/>
                </a:solidFill>
                <a:latin typeface="Calibri"/>
              </a:rPr>
              <a:t>2010</a:t>
            </a:r>
            <a:endParaRPr lang="en-US" dirty="0">
              <a:solidFill>
                <a:prstClr val="black"/>
              </a:solidFill>
              <a:latin typeface="Calibri"/>
            </a:endParaRPr>
          </a:p>
        </p:txBody>
      </p:sp>
      <p:grpSp>
        <p:nvGrpSpPr>
          <p:cNvPr id="3" name="Group 85"/>
          <p:cNvGrpSpPr/>
          <p:nvPr/>
        </p:nvGrpSpPr>
        <p:grpSpPr>
          <a:xfrm>
            <a:off x="76200" y="5574268"/>
            <a:ext cx="839969" cy="674132"/>
            <a:chOff x="76200" y="5574268"/>
            <a:chExt cx="839969" cy="674132"/>
          </a:xfrm>
        </p:grpSpPr>
        <p:sp>
          <p:nvSpPr>
            <p:cNvPr id="70" name="Oval 69"/>
            <p:cNvSpPr/>
            <p:nvPr/>
          </p:nvSpPr>
          <p:spPr>
            <a:xfrm flipV="1">
              <a:off x="381000" y="6019800"/>
              <a:ext cx="228600" cy="228600"/>
            </a:xfrm>
            <a:prstGeom prst="ellipse">
              <a:avLst/>
            </a:prstGeom>
            <a:effectLst>
              <a:glow rad="228600">
                <a:schemeClr val="accent2">
                  <a:alpha val="75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latin typeface="Calibri"/>
              </a:endParaRPr>
            </a:p>
          </p:txBody>
        </p:sp>
        <p:sp>
          <p:nvSpPr>
            <p:cNvPr id="71" name="TextBox 70"/>
            <p:cNvSpPr txBox="1"/>
            <p:nvPr/>
          </p:nvSpPr>
          <p:spPr>
            <a:xfrm>
              <a:off x="76200" y="5574268"/>
              <a:ext cx="839969" cy="369332"/>
            </a:xfrm>
            <a:prstGeom prst="rect">
              <a:avLst/>
            </a:prstGeom>
            <a:noFill/>
          </p:spPr>
          <p:txBody>
            <a:bodyPr wrap="none" rtlCol="0">
              <a:spAutoFit/>
            </a:bodyPr>
            <a:lstStyle/>
            <a:p>
              <a:pPr algn="ctr"/>
              <a:r>
                <a:rPr lang="en-US" dirty="0" smtClean="0">
                  <a:solidFill>
                    <a:prstClr val="black"/>
                  </a:solidFill>
                  <a:latin typeface="Calibri"/>
                </a:rPr>
                <a:t>Ethane</a:t>
              </a:r>
            </a:p>
          </p:txBody>
        </p:sp>
      </p:grpSp>
      <p:sp>
        <p:nvSpPr>
          <p:cNvPr id="120" name="TextBox 119"/>
          <p:cNvSpPr txBox="1"/>
          <p:nvPr/>
        </p:nvSpPr>
        <p:spPr>
          <a:xfrm rot="16200000">
            <a:off x="220372" y="1227428"/>
            <a:ext cx="935322" cy="461665"/>
          </a:xfrm>
          <a:prstGeom prst="rect">
            <a:avLst/>
          </a:prstGeom>
          <a:noFill/>
        </p:spPr>
        <p:txBody>
          <a:bodyPr wrap="none" rtlCol="0">
            <a:spAutoFit/>
          </a:bodyPr>
          <a:lstStyle/>
          <a:p>
            <a:r>
              <a:rPr lang="en-US" sz="2400" dirty="0" smtClean="0">
                <a:solidFill>
                  <a:srgbClr val="FF0000"/>
                </a:solidFill>
                <a:latin typeface="Calibri"/>
              </a:rPr>
              <a:t>Demo</a:t>
            </a:r>
            <a:endParaRPr lang="en-US" sz="2400" dirty="0">
              <a:solidFill>
                <a:srgbClr val="FF0000"/>
              </a:solidFill>
              <a:latin typeface="Calibri"/>
            </a:endParaRPr>
          </a:p>
        </p:txBody>
      </p:sp>
      <p:sp>
        <p:nvSpPr>
          <p:cNvPr id="121" name="TextBox 120"/>
          <p:cNvSpPr txBox="1"/>
          <p:nvPr/>
        </p:nvSpPr>
        <p:spPr>
          <a:xfrm rot="16200000">
            <a:off x="-90353" y="2755359"/>
            <a:ext cx="1464438" cy="400110"/>
          </a:xfrm>
          <a:prstGeom prst="rect">
            <a:avLst/>
          </a:prstGeom>
          <a:noFill/>
        </p:spPr>
        <p:txBody>
          <a:bodyPr wrap="none" rtlCol="0">
            <a:spAutoFit/>
          </a:bodyPr>
          <a:lstStyle/>
          <a:p>
            <a:r>
              <a:rPr lang="en-US" sz="2000" dirty="0" smtClean="0">
                <a:solidFill>
                  <a:srgbClr val="FF6600"/>
                </a:solidFill>
                <a:latin typeface="Calibri"/>
              </a:rPr>
              <a:t>Deployment</a:t>
            </a:r>
            <a:endParaRPr lang="en-US" sz="2000" dirty="0">
              <a:solidFill>
                <a:srgbClr val="FF6600"/>
              </a:solidFill>
              <a:latin typeface="Calibri"/>
            </a:endParaRPr>
          </a:p>
        </p:txBody>
      </p:sp>
      <p:sp>
        <p:nvSpPr>
          <p:cNvPr id="122" name="TextBox 121"/>
          <p:cNvSpPr txBox="1"/>
          <p:nvPr/>
        </p:nvSpPr>
        <p:spPr>
          <a:xfrm rot="16200000">
            <a:off x="-195737" y="4303487"/>
            <a:ext cx="1647406" cy="707886"/>
          </a:xfrm>
          <a:prstGeom prst="rect">
            <a:avLst/>
          </a:prstGeom>
          <a:noFill/>
        </p:spPr>
        <p:txBody>
          <a:bodyPr wrap="none" rtlCol="0">
            <a:spAutoFit/>
          </a:bodyPr>
          <a:lstStyle/>
          <a:p>
            <a:pPr algn="ctr"/>
            <a:r>
              <a:rPr lang="en-US" sz="2000" dirty="0" smtClean="0">
                <a:solidFill>
                  <a:srgbClr val="0000FF"/>
                </a:solidFill>
                <a:latin typeface="Calibri"/>
              </a:rPr>
              <a:t>Platform</a:t>
            </a:r>
          </a:p>
          <a:p>
            <a:pPr algn="ctr"/>
            <a:r>
              <a:rPr lang="en-US" sz="2000" dirty="0" smtClean="0">
                <a:solidFill>
                  <a:srgbClr val="0000FF"/>
                </a:solidFill>
                <a:latin typeface="Calibri"/>
              </a:rPr>
              <a:t> Development</a:t>
            </a:r>
            <a:endParaRPr lang="en-US" sz="2000" dirty="0">
              <a:solidFill>
                <a:srgbClr val="0000FF"/>
              </a:solidFill>
              <a:latin typeface="Calibri"/>
            </a:endParaRPr>
          </a:p>
        </p:txBody>
      </p:sp>
      <p:grpSp>
        <p:nvGrpSpPr>
          <p:cNvPr id="4" name="Group 91"/>
          <p:cNvGrpSpPr/>
          <p:nvPr/>
        </p:nvGrpSpPr>
        <p:grpSpPr>
          <a:xfrm>
            <a:off x="1064846" y="3821668"/>
            <a:ext cx="7926754" cy="2430640"/>
            <a:chOff x="1064846" y="3821668"/>
            <a:chExt cx="7926754" cy="2430640"/>
          </a:xfrm>
        </p:grpSpPr>
        <p:grpSp>
          <p:nvGrpSpPr>
            <p:cNvPr id="5" name="Group 77"/>
            <p:cNvGrpSpPr/>
            <p:nvPr/>
          </p:nvGrpSpPr>
          <p:grpSpPr>
            <a:xfrm>
              <a:off x="1064846" y="5867400"/>
              <a:ext cx="7913077" cy="384908"/>
              <a:chOff x="1064846" y="5867400"/>
              <a:chExt cx="7913077" cy="384908"/>
            </a:xfrm>
          </p:grpSpPr>
          <p:sp>
            <p:nvSpPr>
              <p:cNvPr id="141" name="Freeform 140"/>
              <p:cNvSpPr/>
              <p:nvPr/>
            </p:nvSpPr>
            <p:spPr>
              <a:xfrm>
                <a:off x="1064846" y="5867400"/>
                <a:ext cx="7913077" cy="384908"/>
              </a:xfrm>
              <a:custGeom>
                <a:avLst/>
                <a:gdLst>
                  <a:gd name="connsiteX0" fmla="*/ 0 w 7913077"/>
                  <a:gd name="connsiteY0" fmla="*/ 537308 h 537308"/>
                  <a:gd name="connsiteX1" fmla="*/ 693616 w 7913077"/>
                  <a:gd name="connsiteY1" fmla="*/ 0 h 537308"/>
                  <a:gd name="connsiteX2" fmla="*/ 7913077 w 7913077"/>
                  <a:gd name="connsiteY2" fmla="*/ 0 h 537308"/>
                  <a:gd name="connsiteX3" fmla="*/ 7913077 w 7913077"/>
                  <a:gd name="connsiteY3" fmla="*/ 537308 h 537308"/>
                  <a:gd name="connsiteX4" fmla="*/ 0 w 7913077"/>
                  <a:gd name="connsiteY4" fmla="*/ 537308 h 53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3077" h="537308">
                    <a:moveTo>
                      <a:pt x="0" y="537308"/>
                    </a:moveTo>
                    <a:lnTo>
                      <a:pt x="693616" y="0"/>
                    </a:lnTo>
                    <a:lnTo>
                      <a:pt x="7913077" y="0"/>
                    </a:lnTo>
                    <a:lnTo>
                      <a:pt x="7913077" y="537308"/>
                    </a:lnTo>
                    <a:lnTo>
                      <a:pt x="0" y="537308"/>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73" name="TextBox 72"/>
              <p:cNvSpPr txBox="1"/>
              <p:nvPr/>
            </p:nvSpPr>
            <p:spPr>
              <a:xfrm>
                <a:off x="1066800" y="5879068"/>
                <a:ext cx="1631764" cy="369332"/>
              </a:xfrm>
              <a:prstGeom prst="rect">
                <a:avLst/>
              </a:prstGeom>
              <a:noFill/>
            </p:spPr>
            <p:txBody>
              <a:bodyPr wrap="none" rtlCol="0">
                <a:spAutoFit/>
              </a:bodyPr>
              <a:lstStyle/>
              <a:p>
                <a:r>
                  <a:rPr lang="en-US" dirty="0" err="1" smtClean="0">
                    <a:solidFill>
                      <a:srgbClr val="0000FF"/>
                    </a:solidFill>
                    <a:latin typeface="Calibri"/>
                  </a:rPr>
                  <a:t>OpenFlow</a:t>
                </a:r>
                <a:r>
                  <a:rPr lang="en-US" dirty="0" smtClean="0">
                    <a:solidFill>
                      <a:srgbClr val="0000FF"/>
                    </a:solidFill>
                    <a:latin typeface="Calibri"/>
                  </a:rPr>
                  <a:t> Spec</a:t>
                </a:r>
                <a:endParaRPr lang="en-US" dirty="0">
                  <a:solidFill>
                    <a:srgbClr val="0000FF"/>
                  </a:solidFill>
                  <a:latin typeface="Calibri"/>
                </a:endParaRPr>
              </a:p>
            </p:txBody>
          </p:sp>
          <p:sp>
            <p:nvSpPr>
              <p:cNvPr id="79" name="TextBox 78"/>
              <p:cNvSpPr txBox="1"/>
              <p:nvPr/>
            </p:nvSpPr>
            <p:spPr>
              <a:xfrm>
                <a:off x="3124200" y="5940623"/>
                <a:ext cx="633507" cy="307777"/>
              </a:xfrm>
              <a:prstGeom prst="rect">
                <a:avLst/>
              </a:prstGeom>
              <a:noFill/>
            </p:spPr>
            <p:txBody>
              <a:bodyPr wrap="none" rtlCol="0">
                <a:spAutoFit/>
              </a:bodyPr>
              <a:lstStyle/>
              <a:p>
                <a:r>
                  <a:rPr lang="en-US" sz="1400" dirty="0" smtClean="0">
                    <a:solidFill>
                      <a:prstClr val="black"/>
                    </a:solidFill>
                    <a:latin typeface="Calibri"/>
                  </a:rPr>
                  <a:t>v0.8.9</a:t>
                </a:r>
                <a:endParaRPr lang="en-US" sz="1400" dirty="0">
                  <a:solidFill>
                    <a:prstClr val="black"/>
                  </a:solidFill>
                  <a:latin typeface="Calibri"/>
                </a:endParaRPr>
              </a:p>
            </p:txBody>
          </p:sp>
          <p:sp>
            <p:nvSpPr>
              <p:cNvPr id="97" name="TextBox 96"/>
              <p:cNvSpPr txBox="1"/>
              <p:nvPr/>
            </p:nvSpPr>
            <p:spPr>
              <a:xfrm>
                <a:off x="5334000" y="5940623"/>
                <a:ext cx="493069" cy="307777"/>
              </a:xfrm>
              <a:prstGeom prst="rect">
                <a:avLst/>
              </a:prstGeom>
              <a:noFill/>
            </p:spPr>
            <p:txBody>
              <a:bodyPr wrap="none" rtlCol="0">
                <a:spAutoFit/>
              </a:bodyPr>
              <a:lstStyle/>
              <a:p>
                <a:r>
                  <a:rPr lang="en-US" sz="1400" dirty="0" smtClean="0">
                    <a:solidFill>
                      <a:prstClr val="black"/>
                    </a:solidFill>
                    <a:latin typeface="Calibri"/>
                  </a:rPr>
                  <a:t>v1.0</a:t>
                </a:r>
                <a:endParaRPr lang="en-US" sz="1400" dirty="0">
                  <a:solidFill>
                    <a:prstClr val="black"/>
                  </a:solidFill>
                  <a:latin typeface="Calibri"/>
                </a:endParaRPr>
              </a:p>
            </p:txBody>
          </p:sp>
          <p:sp>
            <p:nvSpPr>
              <p:cNvPr id="99" name="TextBox 98"/>
              <p:cNvSpPr txBox="1"/>
              <p:nvPr/>
            </p:nvSpPr>
            <p:spPr>
              <a:xfrm>
                <a:off x="7086600" y="5940623"/>
                <a:ext cx="493069" cy="307777"/>
              </a:xfrm>
              <a:prstGeom prst="rect">
                <a:avLst/>
              </a:prstGeom>
              <a:noFill/>
            </p:spPr>
            <p:txBody>
              <a:bodyPr wrap="none" rtlCol="0">
                <a:spAutoFit/>
              </a:bodyPr>
              <a:lstStyle/>
              <a:p>
                <a:r>
                  <a:rPr lang="en-US" sz="1400" dirty="0" smtClean="0">
                    <a:solidFill>
                      <a:prstClr val="black"/>
                    </a:solidFill>
                    <a:latin typeface="Calibri"/>
                  </a:rPr>
                  <a:t>v1.1</a:t>
                </a:r>
                <a:endParaRPr lang="en-US" sz="1400" dirty="0">
                  <a:solidFill>
                    <a:prstClr val="black"/>
                  </a:solidFill>
                  <a:latin typeface="Calibri"/>
                </a:endParaRPr>
              </a:p>
            </p:txBody>
          </p:sp>
        </p:grpSp>
        <p:grpSp>
          <p:nvGrpSpPr>
            <p:cNvPr id="6" name="Group 79"/>
            <p:cNvGrpSpPr/>
            <p:nvPr/>
          </p:nvGrpSpPr>
          <p:grpSpPr>
            <a:xfrm>
              <a:off x="1066800" y="5467588"/>
              <a:ext cx="7915031" cy="402789"/>
              <a:chOff x="1066800" y="5467588"/>
              <a:chExt cx="7915031" cy="402789"/>
            </a:xfrm>
          </p:grpSpPr>
          <p:sp>
            <p:nvSpPr>
              <p:cNvPr id="142" name="Freeform 141"/>
              <p:cNvSpPr/>
              <p:nvPr/>
            </p:nvSpPr>
            <p:spPr>
              <a:xfrm>
                <a:off x="1752600" y="5486400"/>
                <a:ext cx="7229231" cy="371231"/>
              </a:xfrm>
              <a:custGeom>
                <a:avLst/>
                <a:gdLst>
                  <a:gd name="connsiteX0" fmla="*/ 0 w 7229231"/>
                  <a:gd name="connsiteY0" fmla="*/ 537308 h 537308"/>
                  <a:gd name="connsiteX1" fmla="*/ 664307 w 7229231"/>
                  <a:gd name="connsiteY1" fmla="*/ 9769 h 537308"/>
                  <a:gd name="connsiteX2" fmla="*/ 7229231 w 7229231"/>
                  <a:gd name="connsiteY2" fmla="*/ 0 h 537308"/>
                  <a:gd name="connsiteX3" fmla="*/ 7219461 w 7229231"/>
                  <a:gd name="connsiteY3" fmla="*/ 537308 h 537308"/>
                  <a:gd name="connsiteX4" fmla="*/ 0 w 7229231"/>
                  <a:gd name="connsiteY4" fmla="*/ 537308 h 53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9231" h="537308">
                    <a:moveTo>
                      <a:pt x="0" y="537308"/>
                    </a:moveTo>
                    <a:lnTo>
                      <a:pt x="664307" y="9769"/>
                    </a:lnTo>
                    <a:lnTo>
                      <a:pt x="7229231" y="0"/>
                    </a:lnTo>
                    <a:lnTo>
                      <a:pt x="7219461" y="537308"/>
                    </a:lnTo>
                    <a:lnTo>
                      <a:pt x="0" y="537308"/>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2" name="TextBox 111"/>
              <p:cNvSpPr txBox="1"/>
              <p:nvPr/>
            </p:nvSpPr>
            <p:spPr>
              <a:xfrm>
                <a:off x="1066800" y="5467588"/>
                <a:ext cx="1792040" cy="369332"/>
              </a:xfrm>
              <a:prstGeom prst="rect">
                <a:avLst/>
              </a:prstGeom>
              <a:noFill/>
            </p:spPr>
            <p:txBody>
              <a:bodyPr wrap="none" rtlCol="0">
                <a:spAutoFit/>
              </a:bodyPr>
              <a:lstStyle/>
              <a:p>
                <a:r>
                  <a:rPr lang="en-US" dirty="0" smtClean="0">
                    <a:solidFill>
                      <a:srgbClr val="0000FF"/>
                    </a:solidFill>
                    <a:latin typeface="Calibri"/>
                  </a:rPr>
                  <a:t>Reference Switch</a:t>
                </a:r>
                <a:endParaRPr lang="en-US" dirty="0">
                  <a:solidFill>
                    <a:srgbClr val="0000FF"/>
                  </a:solidFill>
                  <a:latin typeface="Calibri"/>
                </a:endParaRPr>
              </a:p>
            </p:txBody>
          </p:sp>
          <p:sp>
            <p:nvSpPr>
              <p:cNvPr id="125" name="TextBox 124"/>
              <p:cNvSpPr txBox="1"/>
              <p:nvPr/>
            </p:nvSpPr>
            <p:spPr>
              <a:xfrm>
                <a:off x="3048000" y="5559623"/>
                <a:ext cx="841446" cy="307777"/>
              </a:xfrm>
              <a:prstGeom prst="rect">
                <a:avLst/>
              </a:prstGeom>
              <a:noFill/>
            </p:spPr>
            <p:txBody>
              <a:bodyPr wrap="none" rtlCol="0">
                <a:spAutoFit/>
              </a:bodyPr>
              <a:lstStyle/>
              <a:p>
                <a:r>
                  <a:rPr lang="en-US" sz="1400" dirty="0" err="1" smtClean="0">
                    <a:solidFill>
                      <a:prstClr val="black"/>
                    </a:solidFill>
                    <a:latin typeface="Calibri"/>
                  </a:rPr>
                  <a:t>NetFPGA</a:t>
                </a:r>
                <a:endParaRPr lang="en-US" sz="1400" dirty="0">
                  <a:solidFill>
                    <a:prstClr val="black"/>
                  </a:solidFill>
                  <a:latin typeface="Calibri"/>
                </a:endParaRPr>
              </a:p>
            </p:txBody>
          </p:sp>
          <p:sp>
            <p:nvSpPr>
              <p:cNvPr id="126" name="TextBox 125"/>
              <p:cNvSpPr txBox="1"/>
              <p:nvPr/>
            </p:nvSpPr>
            <p:spPr>
              <a:xfrm>
                <a:off x="4267200" y="5562600"/>
                <a:ext cx="838691" cy="307777"/>
              </a:xfrm>
              <a:prstGeom prst="rect">
                <a:avLst/>
              </a:prstGeom>
              <a:noFill/>
            </p:spPr>
            <p:txBody>
              <a:bodyPr wrap="none" rtlCol="0">
                <a:spAutoFit/>
              </a:bodyPr>
              <a:lstStyle/>
              <a:p>
                <a:r>
                  <a:rPr lang="en-US" sz="1400" dirty="0" smtClean="0">
                    <a:solidFill>
                      <a:prstClr val="black"/>
                    </a:solidFill>
                    <a:latin typeface="Calibri"/>
                  </a:rPr>
                  <a:t>Software</a:t>
                </a:r>
                <a:endParaRPr lang="en-US" sz="1400" dirty="0">
                  <a:solidFill>
                    <a:prstClr val="black"/>
                  </a:solidFill>
                  <a:latin typeface="Calibri"/>
                </a:endParaRPr>
              </a:p>
            </p:txBody>
          </p:sp>
        </p:grpSp>
        <p:sp>
          <p:nvSpPr>
            <p:cNvPr id="144" name="Freeform 143"/>
            <p:cNvSpPr/>
            <p:nvPr/>
          </p:nvSpPr>
          <p:spPr>
            <a:xfrm>
              <a:off x="2971800" y="4724400"/>
              <a:ext cx="6019800" cy="357554"/>
            </a:xfrm>
            <a:custGeom>
              <a:avLst/>
              <a:gdLst>
                <a:gd name="connsiteX0" fmla="*/ 0 w 6564923"/>
                <a:gd name="connsiteY0" fmla="*/ 556846 h 556846"/>
                <a:gd name="connsiteX1" fmla="*/ 683846 w 6564923"/>
                <a:gd name="connsiteY1" fmla="*/ 0 h 556846"/>
                <a:gd name="connsiteX2" fmla="*/ 6564923 w 6564923"/>
                <a:gd name="connsiteY2" fmla="*/ 0 h 556846"/>
                <a:gd name="connsiteX3" fmla="*/ 6564923 w 6564923"/>
                <a:gd name="connsiteY3" fmla="*/ 556846 h 556846"/>
                <a:gd name="connsiteX4" fmla="*/ 0 w 6564923"/>
                <a:gd name="connsiteY4" fmla="*/ 556846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4923" h="556846">
                  <a:moveTo>
                    <a:pt x="0" y="556846"/>
                  </a:moveTo>
                  <a:lnTo>
                    <a:pt x="683846" y="0"/>
                  </a:lnTo>
                  <a:lnTo>
                    <a:pt x="6564923" y="0"/>
                  </a:lnTo>
                  <a:lnTo>
                    <a:pt x="6564923" y="556846"/>
                  </a:lnTo>
                  <a:lnTo>
                    <a:pt x="0" y="556846"/>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3" name="TextBox 112"/>
            <p:cNvSpPr txBox="1"/>
            <p:nvPr/>
          </p:nvSpPr>
          <p:spPr>
            <a:xfrm>
              <a:off x="1066800" y="4622354"/>
              <a:ext cx="1305691" cy="369332"/>
            </a:xfrm>
            <a:prstGeom prst="rect">
              <a:avLst/>
            </a:prstGeom>
            <a:noFill/>
          </p:spPr>
          <p:txBody>
            <a:bodyPr wrap="none" rtlCol="0">
              <a:spAutoFit/>
            </a:bodyPr>
            <a:lstStyle/>
            <a:p>
              <a:r>
                <a:rPr lang="en-US" dirty="0" smtClean="0">
                  <a:solidFill>
                    <a:srgbClr val="0000FF"/>
                  </a:solidFill>
                  <a:latin typeface="Calibri"/>
                </a:rPr>
                <a:t>Network OS</a:t>
              </a:r>
              <a:endParaRPr lang="en-US" dirty="0">
                <a:solidFill>
                  <a:srgbClr val="0000FF"/>
                </a:solidFill>
                <a:latin typeface="Calibri"/>
              </a:endParaRPr>
            </a:p>
          </p:txBody>
        </p:sp>
        <p:sp>
          <p:nvSpPr>
            <p:cNvPr id="128" name="TextBox 127"/>
            <p:cNvSpPr txBox="1"/>
            <p:nvPr/>
          </p:nvSpPr>
          <p:spPr>
            <a:xfrm>
              <a:off x="3379193" y="4721423"/>
              <a:ext cx="507007" cy="307777"/>
            </a:xfrm>
            <a:prstGeom prst="rect">
              <a:avLst/>
            </a:prstGeom>
            <a:noFill/>
          </p:spPr>
          <p:txBody>
            <a:bodyPr wrap="none" rtlCol="0">
              <a:spAutoFit/>
            </a:bodyPr>
            <a:lstStyle/>
            <a:p>
              <a:r>
                <a:rPr lang="en-US" sz="1400" dirty="0" smtClean="0">
                  <a:solidFill>
                    <a:prstClr val="black"/>
                  </a:solidFill>
                  <a:latin typeface="Calibri"/>
                </a:rPr>
                <a:t>NOX</a:t>
              </a:r>
              <a:endParaRPr lang="en-US" sz="1400" dirty="0">
                <a:solidFill>
                  <a:prstClr val="black"/>
                </a:solidFill>
                <a:latin typeface="Calibri"/>
              </a:endParaRPr>
            </a:p>
          </p:txBody>
        </p:sp>
        <p:sp>
          <p:nvSpPr>
            <p:cNvPr id="129" name="TextBox 128"/>
            <p:cNvSpPr txBox="1"/>
            <p:nvPr/>
          </p:nvSpPr>
          <p:spPr>
            <a:xfrm>
              <a:off x="4422395" y="4721423"/>
              <a:ext cx="581347" cy="307777"/>
            </a:xfrm>
            <a:prstGeom prst="rect">
              <a:avLst/>
            </a:prstGeom>
            <a:noFill/>
          </p:spPr>
          <p:txBody>
            <a:bodyPr wrap="none" rtlCol="0">
              <a:spAutoFit/>
            </a:bodyPr>
            <a:lstStyle/>
            <a:p>
              <a:r>
                <a:rPr lang="en-US" sz="1400" dirty="0" smtClean="0">
                  <a:solidFill>
                    <a:prstClr val="black"/>
                  </a:solidFill>
                  <a:latin typeface="Calibri"/>
                </a:rPr>
                <a:t>SNAC</a:t>
              </a:r>
              <a:endParaRPr lang="en-US" sz="1400" dirty="0">
                <a:solidFill>
                  <a:prstClr val="black"/>
                </a:solidFill>
                <a:latin typeface="Calibri"/>
              </a:endParaRPr>
            </a:p>
          </p:txBody>
        </p:sp>
        <p:sp>
          <p:nvSpPr>
            <p:cNvPr id="130" name="TextBox 129"/>
            <p:cNvSpPr txBox="1"/>
            <p:nvPr/>
          </p:nvSpPr>
          <p:spPr>
            <a:xfrm>
              <a:off x="7239000" y="4724400"/>
              <a:ext cx="721083" cy="307777"/>
            </a:xfrm>
            <a:prstGeom prst="rect">
              <a:avLst/>
            </a:prstGeom>
            <a:noFill/>
          </p:spPr>
          <p:txBody>
            <a:bodyPr wrap="none" rtlCol="0">
              <a:spAutoFit/>
            </a:bodyPr>
            <a:lstStyle/>
            <a:p>
              <a:r>
                <a:rPr lang="en-US" sz="1400" dirty="0" smtClean="0">
                  <a:solidFill>
                    <a:prstClr val="black"/>
                  </a:solidFill>
                  <a:latin typeface="Calibri"/>
                </a:rPr>
                <a:t>Beacon</a:t>
              </a:r>
              <a:endParaRPr lang="en-US" sz="1400" dirty="0">
                <a:solidFill>
                  <a:prstClr val="black"/>
                </a:solidFill>
                <a:latin typeface="Calibri"/>
              </a:endParaRPr>
            </a:p>
          </p:txBody>
        </p:sp>
        <p:sp>
          <p:nvSpPr>
            <p:cNvPr id="147" name="Freeform 146"/>
            <p:cNvSpPr/>
            <p:nvPr/>
          </p:nvSpPr>
          <p:spPr>
            <a:xfrm>
              <a:off x="3581400" y="4339492"/>
              <a:ext cx="5410200" cy="384908"/>
            </a:xfrm>
            <a:custGeom>
              <a:avLst/>
              <a:gdLst>
                <a:gd name="connsiteX0" fmla="*/ 0 w 5607539"/>
                <a:gd name="connsiteY0" fmla="*/ 537308 h 537308"/>
                <a:gd name="connsiteX1" fmla="*/ 703385 w 5607539"/>
                <a:gd name="connsiteY1" fmla="*/ 0 h 537308"/>
                <a:gd name="connsiteX2" fmla="*/ 5607539 w 5607539"/>
                <a:gd name="connsiteY2" fmla="*/ 0 h 537308"/>
                <a:gd name="connsiteX3" fmla="*/ 5607539 w 5607539"/>
                <a:gd name="connsiteY3" fmla="*/ 527538 h 537308"/>
                <a:gd name="connsiteX4" fmla="*/ 0 w 5607539"/>
                <a:gd name="connsiteY4" fmla="*/ 537308 h 53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539" h="537308">
                  <a:moveTo>
                    <a:pt x="0" y="537308"/>
                  </a:moveTo>
                  <a:lnTo>
                    <a:pt x="703385" y="0"/>
                  </a:lnTo>
                  <a:lnTo>
                    <a:pt x="5607539" y="0"/>
                  </a:lnTo>
                  <a:lnTo>
                    <a:pt x="5607539" y="527538"/>
                  </a:lnTo>
                  <a:lnTo>
                    <a:pt x="0" y="537308"/>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4" name="TextBox 113"/>
            <p:cNvSpPr txBox="1"/>
            <p:nvPr/>
          </p:nvSpPr>
          <p:spPr>
            <a:xfrm>
              <a:off x="1066800" y="4263628"/>
              <a:ext cx="1433731" cy="369332"/>
            </a:xfrm>
            <a:prstGeom prst="rect">
              <a:avLst/>
            </a:prstGeom>
            <a:noFill/>
          </p:spPr>
          <p:txBody>
            <a:bodyPr wrap="none" rtlCol="0">
              <a:spAutoFit/>
            </a:bodyPr>
            <a:lstStyle/>
            <a:p>
              <a:r>
                <a:rPr lang="en-US" dirty="0" smtClean="0">
                  <a:solidFill>
                    <a:srgbClr val="0000FF"/>
                  </a:solidFill>
                  <a:latin typeface="Calibri"/>
                </a:rPr>
                <a:t>Virtualization</a:t>
              </a:r>
              <a:endParaRPr lang="en-US" dirty="0">
                <a:solidFill>
                  <a:srgbClr val="0000FF"/>
                </a:solidFill>
                <a:latin typeface="Calibri"/>
              </a:endParaRPr>
            </a:p>
          </p:txBody>
        </p:sp>
        <p:sp>
          <p:nvSpPr>
            <p:cNvPr id="132" name="TextBox 131"/>
            <p:cNvSpPr txBox="1"/>
            <p:nvPr/>
          </p:nvSpPr>
          <p:spPr>
            <a:xfrm>
              <a:off x="4202589" y="4343400"/>
              <a:ext cx="902811" cy="307777"/>
            </a:xfrm>
            <a:prstGeom prst="rect">
              <a:avLst/>
            </a:prstGeom>
            <a:noFill/>
          </p:spPr>
          <p:txBody>
            <a:bodyPr wrap="none" rtlCol="0">
              <a:spAutoFit/>
            </a:bodyPr>
            <a:lstStyle/>
            <a:p>
              <a:r>
                <a:rPr lang="en-US" sz="1400" dirty="0" err="1" smtClean="0">
                  <a:solidFill>
                    <a:prstClr val="black"/>
                  </a:solidFill>
                  <a:latin typeface="Calibri"/>
                </a:rPr>
                <a:t>FlowVisor</a:t>
              </a:r>
              <a:endParaRPr lang="en-US" sz="1400" dirty="0">
                <a:solidFill>
                  <a:prstClr val="black"/>
                </a:solidFill>
                <a:latin typeface="Calibri"/>
              </a:endParaRPr>
            </a:p>
          </p:txBody>
        </p:sp>
        <p:sp>
          <p:nvSpPr>
            <p:cNvPr id="133" name="TextBox 132"/>
            <p:cNvSpPr txBox="1"/>
            <p:nvPr/>
          </p:nvSpPr>
          <p:spPr>
            <a:xfrm>
              <a:off x="6477000" y="4340423"/>
              <a:ext cx="1355422" cy="307777"/>
            </a:xfrm>
            <a:prstGeom prst="rect">
              <a:avLst/>
            </a:prstGeom>
            <a:noFill/>
          </p:spPr>
          <p:txBody>
            <a:bodyPr wrap="none" rtlCol="0">
              <a:spAutoFit/>
            </a:bodyPr>
            <a:lstStyle/>
            <a:p>
              <a:r>
                <a:rPr lang="en-US" sz="1400" dirty="0" err="1" smtClean="0">
                  <a:solidFill>
                    <a:prstClr val="black"/>
                  </a:solidFill>
                  <a:latin typeface="Calibri"/>
                </a:rPr>
                <a:t>FlowVisor</a:t>
              </a:r>
              <a:r>
                <a:rPr lang="en-US" sz="1400" dirty="0" smtClean="0">
                  <a:solidFill>
                    <a:prstClr val="black"/>
                  </a:solidFill>
                  <a:latin typeface="Calibri"/>
                </a:rPr>
                <a:t> (Java)</a:t>
              </a:r>
            </a:p>
          </p:txBody>
        </p:sp>
        <p:grpSp>
          <p:nvGrpSpPr>
            <p:cNvPr id="8" name="Group 90"/>
            <p:cNvGrpSpPr/>
            <p:nvPr/>
          </p:nvGrpSpPr>
          <p:grpSpPr>
            <a:xfrm>
              <a:off x="1066800" y="5098064"/>
              <a:ext cx="7905800" cy="388336"/>
              <a:chOff x="1066800" y="5098064"/>
              <a:chExt cx="7905800" cy="388336"/>
            </a:xfrm>
          </p:grpSpPr>
          <p:sp>
            <p:nvSpPr>
              <p:cNvPr id="115" name="TextBox 114"/>
              <p:cNvSpPr txBox="1"/>
              <p:nvPr/>
            </p:nvSpPr>
            <p:spPr>
              <a:xfrm>
                <a:off x="1066800" y="5117068"/>
                <a:ext cx="663350" cy="369332"/>
              </a:xfrm>
              <a:prstGeom prst="rect">
                <a:avLst/>
              </a:prstGeom>
              <a:noFill/>
            </p:spPr>
            <p:txBody>
              <a:bodyPr wrap="none" rtlCol="0">
                <a:spAutoFit/>
              </a:bodyPr>
              <a:lstStyle/>
              <a:p>
                <a:r>
                  <a:rPr lang="en-US" dirty="0" smtClean="0">
                    <a:solidFill>
                      <a:srgbClr val="0000FF"/>
                    </a:solidFill>
                    <a:latin typeface="Calibri"/>
                  </a:rPr>
                  <a:t>Tools</a:t>
                </a:r>
                <a:endParaRPr lang="en-US" dirty="0">
                  <a:solidFill>
                    <a:srgbClr val="0000FF"/>
                  </a:solidFill>
                  <a:latin typeface="Calibri"/>
                </a:endParaRPr>
              </a:p>
            </p:txBody>
          </p:sp>
          <p:grpSp>
            <p:nvGrpSpPr>
              <p:cNvPr id="14" name="Group 89"/>
              <p:cNvGrpSpPr/>
              <p:nvPr/>
            </p:nvGrpSpPr>
            <p:grpSpPr>
              <a:xfrm>
                <a:off x="2429504" y="5098064"/>
                <a:ext cx="6543096" cy="386496"/>
                <a:chOff x="2429504" y="5098064"/>
                <a:chExt cx="6543096" cy="386496"/>
              </a:xfrm>
            </p:grpSpPr>
            <p:sp>
              <p:nvSpPr>
                <p:cNvPr id="88" name="Freeform 87"/>
                <p:cNvSpPr/>
                <p:nvPr/>
              </p:nvSpPr>
              <p:spPr>
                <a:xfrm>
                  <a:off x="2429504" y="5098064"/>
                  <a:ext cx="6543096" cy="386496"/>
                </a:xfrm>
                <a:custGeom>
                  <a:avLst/>
                  <a:gdLst>
                    <a:gd name="connsiteX0" fmla="*/ 0 w 6543096"/>
                    <a:gd name="connsiteY0" fmla="*/ 368091 h 386496"/>
                    <a:gd name="connsiteX1" fmla="*/ 552160 w 6543096"/>
                    <a:gd name="connsiteY1" fmla="*/ 9202 h 386496"/>
                    <a:gd name="connsiteX2" fmla="*/ 6543096 w 6543096"/>
                    <a:gd name="connsiteY2" fmla="*/ 0 h 386496"/>
                    <a:gd name="connsiteX3" fmla="*/ 6543096 w 6543096"/>
                    <a:gd name="connsiteY3" fmla="*/ 386496 h 386496"/>
                    <a:gd name="connsiteX4" fmla="*/ 0 w 6543096"/>
                    <a:gd name="connsiteY4" fmla="*/ 368091 h 38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096" h="386496">
                      <a:moveTo>
                        <a:pt x="0" y="368091"/>
                      </a:moveTo>
                      <a:lnTo>
                        <a:pt x="552160" y="9202"/>
                      </a:lnTo>
                      <a:lnTo>
                        <a:pt x="6543096" y="0"/>
                      </a:lnTo>
                      <a:lnTo>
                        <a:pt x="6543096" y="386496"/>
                      </a:lnTo>
                      <a:lnTo>
                        <a:pt x="0" y="368091"/>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grpSp>
              <p:nvGrpSpPr>
                <p:cNvPr id="15" name="Group 88"/>
                <p:cNvGrpSpPr/>
                <p:nvPr/>
              </p:nvGrpSpPr>
              <p:grpSpPr>
                <a:xfrm>
                  <a:off x="3276600" y="5174715"/>
                  <a:ext cx="5105400" cy="307777"/>
                  <a:chOff x="3276600" y="5174715"/>
                  <a:chExt cx="5105400" cy="307777"/>
                </a:xfrm>
              </p:grpSpPr>
              <p:sp>
                <p:nvSpPr>
                  <p:cNvPr id="135" name="TextBox 134"/>
                  <p:cNvSpPr txBox="1"/>
                  <p:nvPr/>
                </p:nvSpPr>
                <p:spPr>
                  <a:xfrm>
                    <a:off x="3276600" y="5174715"/>
                    <a:ext cx="880019" cy="307777"/>
                  </a:xfrm>
                  <a:prstGeom prst="rect">
                    <a:avLst/>
                  </a:prstGeom>
                  <a:noFill/>
                </p:spPr>
                <p:txBody>
                  <a:bodyPr wrap="none" rtlCol="0">
                    <a:spAutoFit/>
                  </a:bodyPr>
                  <a:lstStyle/>
                  <a:p>
                    <a:r>
                      <a:rPr lang="en-US" sz="1400" dirty="0" smtClean="0">
                        <a:solidFill>
                          <a:prstClr val="black"/>
                        </a:solidFill>
                        <a:latin typeface="Calibri"/>
                      </a:rPr>
                      <a:t>Test Suite</a:t>
                    </a:r>
                    <a:endParaRPr lang="en-US" sz="1400" dirty="0">
                      <a:solidFill>
                        <a:prstClr val="black"/>
                      </a:solidFill>
                      <a:latin typeface="Calibri"/>
                    </a:endParaRPr>
                  </a:p>
                </p:txBody>
              </p:sp>
              <p:sp>
                <p:nvSpPr>
                  <p:cNvPr id="136" name="TextBox 135"/>
                  <p:cNvSpPr txBox="1"/>
                  <p:nvPr/>
                </p:nvSpPr>
                <p:spPr>
                  <a:xfrm>
                    <a:off x="4572000" y="5174715"/>
                    <a:ext cx="700044" cy="307777"/>
                  </a:xfrm>
                  <a:prstGeom prst="rect">
                    <a:avLst/>
                  </a:prstGeom>
                  <a:noFill/>
                </p:spPr>
                <p:txBody>
                  <a:bodyPr wrap="none" rtlCol="0">
                    <a:spAutoFit/>
                  </a:bodyPr>
                  <a:lstStyle/>
                  <a:p>
                    <a:r>
                      <a:rPr lang="en-US" sz="1400" dirty="0" err="1" smtClean="0">
                        <a:solidFill>
                          <a:prstClr val="black"/>
                        </a:solidFill>
                        <a:latin typeface="Calibri"/>
                      </a:rPr>
                      <a:t>oftrace</a:t>
                    </a:r>
                    <a:endParaRPr lang="en-US" sz="1400" dirty="0">
                      <a:solidFill>
                        <a:prstClr val="black"/>
                      </a:solidFill>
                      <a:latin typeface="Calibri"/>
                    </a:endParaRPr>
                  </a:p>
                </p:txBody>
              </p:sp>
              <p:sp>
                <p:nvSpPr>
                  <p:cNvPr id="137" name="TextBox 136"/>
                  <p:cNvSpPr txBox="1"/>
                  <p:nvPr/>
                </p:nvSpPr>
                <p:spPr>
                  <a:xfrm>
                    <a:off x="7624273" y="5174715"/>
                    <a:ext cx="757727" cy="307777"/>
                  </a:xfrm>
                  <a:prstGeom prst="rect">
                    <a:avLst/>
                  </a:prstGeom>
                  <a:noFill/>
                </p:spPr>
                <p:txBody>
                  <a:bodyPr wrap="none" rtlCol="0">
                    <a:spAutoFit/>
                  </a:bodyPr>
                  <a:lstStyle/>
                  <a:p>
                    <a:r>
                      <a:rPr lang="en-US" sz="1400" dirty="0" err="1">
                        <a:solidFill>
                          <a:prstClr val="black"/>
                        </a:solidFill>
                        <a:latin typeface="Calibri"/>
                      </a:rPr>
                      <a:t>M</a:t>
                    </a:r>
                    <a:r>
                      <a:rPr lang="en-US" sz="1400" dirty="0" err="1" smtClean="0">
                        <a:solidFill>
                          <a:prstClr val="black"/>
                        </a:solidFill>
                        <a:latin typeface="Calibri"/>
                      </a:rPr>
                      <a:t>ininet</a:t>
                    </a:r>
                    <a:endParaRPr lang="en-US" sz="1400" dirty="0">
                      <a:solidFill>
                        <a:prstClr val="black"/>
                      </a:solidFill>
                      <a:latin typeface="Calibri"/>
                    </a:endParaRPr>
                  </a:p>
                </p:txBody>
              </p:sp>
              <p:sp>
                <p:nvSpPr>
                  <p:cNvPr id="138" name="TextBox 137"/>
                  <p:cNvSpPr txBox="1"/>
                  <p:nvPr/>
                </p:nvSpPr>
                <p:spPr>
                  <a:xfrm>
                    <a:off x="5867400" y="5174715"/>
                    <a:ext cx="1612891" cy="307777"/>
                  </a:xfrm>
                  <a:prstGeom prst="rect">
                    <a:avLst/>
                  </a:prstGeom>
                  <a:noFill/>
                </p:spPr>
                <p:txBody>
                  <a:bodyPr wrap="none" rtlCol="0">
                    <a:spAutoFit/>
                  </a:bodyPr>
                  <a:lstStyle/>
                  <a:p>
                    <a:r>
                      <a:rPr lang="en-US" sz="1400" dirty="0" smtClean="0">
                        <a:solidFill>
                          <a:prstClr val="black"/>
                        </a:solidFill>
                        <a:latin typeface="Calibri"/>
                      </a:rPr>
                      <a:t>Measurement tools</a:t>
                    </a:r>
                    <a:endParaRPr lang="en-US" sz="1400" dirty="0">
                      <a:solidFill>
                        <a:prstClr val="black"/>
                      </a:solidFill>
                      <a:latin typeface="Calibri"/>
                    </a:endParaRPr>
                  </a:p>
                </p:txBody>
              </p:sp>
            </p:grpSp>
          </p:grpSp>
        </p:grpSp>
        <p:grpSp>
          <p:nvGrpSpPr>
            <p:cNvPr id="16" name="Group 83"/>
            <p:cNvGrpSpPr/>
            <p:nvPr/>
          </p:nvGrpSpPr>
          <p:grpSpPr>
            <a:xfrm>
              <a:off x="1066800" y="3821668"/>
              <a:ext cx="7924800" cy="525640"/>
              <a:chOff x="1066800" y="3821668"/>
              <a:chExt cx="7924800" cy="525640"/>
            </a:xfrm>
          </p:grpSpPr>
          <p:sp>
            <p:nvSpPr>
              <p:cNvPr id="149" name="Freeform 148"/>
              <p:cNvSpPr/>
              <p:nvPr/>
            </p:nvSpPr>
            <p:spPr>
              <a:xfrm>
                <a:off x="4191000" y="3962400"/>
                <a:ext cx="4800600" cy="384908"/>
              </a:xfrm>
              <a:custGeom>
                <a:avLst/>
                <a:gdLst>
                  <a:gd name="connsiteX0" fmla="*/ 0 w 5607539"/>
                  <a:gd name="connsiteY0" fmla="*/ 537308 h 537308"/>
                  <a:gd name="connsiteX1" fmla="*/ 703385 w 5607539"/>
                  <a:gd name="connsiteY1" fmla="*/ 0 h 537308"/>
                  <a:gd name="connsiteX2" fmla="*/ 5607539 w 5607539"/>
                  <a:gd name="connsiteY2" fmla="*/ 0 h 537308"/>
                  <a:gd name="connsiteX3" fmla="*/ 5607539 w 5607539"/>
                  <a:gd name="connsiteY3" fmla="*/ 527538 h 537308"/>
                  <a:gd name="connsiteX4" fmla="*/ 0 w 5607539"/>
                  <a:gd name="connsiteY4" fmla="*/ 537308 h 53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539" h="537308">
                    <a:moveTo>
                      <a:pt x="0" y="537308"/>
                    </a:moveTo>
                    <a:lnTo>
                      <a:pt x="703385" y="0"/>
                    </a:lnTo>
                    <a:lnTo>
                      <a:pt x="5607539" y="0"/>
                    </a:lnTo>
                    <a:lnTo>
                      <a:pt x="5607539" y="527538"/>
                    </a:lnTo>
                    <a:lnTo>
                      <a:pt x="0" y="537308"/>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6" name="TextBox 115"/>
              <p:cNvSpPr txBox="1"/>
              <p:nvPr/>
            </p:nvSpPr>
            <p:spPr>
              <a:xfrm>
                <a:off x="1066800" y="3821668"/>
                <a:ext cx="2028169" cy="369332"/>
              </a:xfrm>
              <a:prstGeom prst="rect">
                <a:avLst/>
              </a:prstGeom>
              <a:noFill/>
            </p:spPr>
            <p:txBody>
              <a:bodyPr wrap="none" rtlCol="0">
                <a:spAutoFit/>
              </a:bodyPr>
              <a:lstStyle/>
              <a:p>
                <a:r>
                  <a:rPr lang="en-US" dirty="0" smtClean="0">
                    <a:solidFill>
                      <a:srgbClr val="0000FF"/>
                    </a:solidFill>
                    <a:latin typeface="Calibri"/>
                  </a:rPr>
                  <a:t>GENI software suite</a:t>
                </a:r>
                <a:endParaRPr lang="en-US" dirty="0">
                  <a:solidFill>
                    <a:srgbClr val="0000FF"/>
                  </a:solidFill>
                  <a:latin typeface="Calibri"/>
                </a:endParaRPr>
              </a:p>
            </p:txBody>
          </p:sp>
          <p:sp>
            <p:nvSpPr>
              <p:cNvPr id="140" name="TextBox 139"/>
              <p:cNvSpPr txBox="1"/>
              <p:nvPr/>
            </p:nvSpPr>
            <p:spPr>
              <a:xfrm>
                <a:off x="5334000" y="3962400"/>
                <a:ext cx="2658112" cy="307777"/>
              </a:xfrm>
              <a:prstGeom prst="rect">
                <a:avLst/>
              </a:prstGeom>
              <a:noFill/>
            </p:spPr>
            <p:txBody>
              <a:bodyPr wrap="none" rtlCol="0">
                <a:spAutoFit/>
              </a:bodyPr>
              <a:lstStyle/>
              <a:p>
                <a:r>
                  <a:rPr lang="en-US" sz="1400" dirty="0" smtClean="0">
                    <a:solidFill>
                      <a:prstClr val="black"/>
                    </a:solidFill>
                    <a:latin typeface="Calibri"/>
                  </a:rPr>
                  <a:t>Expedient/Opt-in Manager/FOAM</a:t>
                </a:r>
                <a:endParaRPr lang="en-US" sz="1400" dirty="0">
                  <a:solidFill>
                    <a:prstClr val="black"/>
                  </a:solidFill>
                  <a:latin typeface="Calibri"/>
                </a:endParaRPr>
              </a:p>
            </p:txBody>
          </p:sp>
        </p:grpSp>
      </p:grpSp>
      <p:grpSp>
        <p:nvGrpSpPr>
          <p:cNvPr id="17" name="Group 75"/>
          <p:cNvGrpSpPr/>
          <p:nvPr/>
        </p:nvGrpSpPr>
        <p:grpSpPr>
          <a:xfrm>
            <a:off x="1066800" y="3352800"/>
            <a:ext cx="7924800" cy="541362"/>
            <a:chOff x="1066800" y="3352800"/>
            <a:chExt cx="7924800" cy="541362"/>
          </a:xfrm>
        </p:grpSpPr>
        <p:sp>
          <p:nvSpPr>
            <p:cNvPr id="150" name="Freeform 149"/>
            <p:cNvSpPr/>
            <p:nvPr/>
          </p:nvSpPr>
          <p:spPr>
            <a:xfrm>
              <a:off x="1860062" y="3429000"/>
              <a:ext cx="7131538" cy="386861"/>
            </a:xfrm>
            <a:custGeom>
              <a:avLst/>
              <a:gdLst>
                <a:gd name="connsiteX0" fmla="*/ 0 w 7131538"/>
                <a:gd name="connsiteY0" fmla="*/ 605692 h 615461"/>
                <a:gd name="connsiteX1" fmla="*/ 7131538 w 7131538"/>
                <a:gd name="connsiteY1" fmla="*/ 615461 h 615461"/>
                <a:gd name="connsiteX2" fmla="*/ 7131538 w 7131538"/>
                <a:gd name="connsiteY2" fmla="*/ 9769 h 615461"/>
                <a:gd name="connsiteX3" fmla="*/ 2696307 w 7131538"/>
                <a:gd name="connsiteY3" fmla="*/ 0 h 615461"/>
                <a:gd name="connsiteX4" fmla="*/ 0 w 7131538"/>
                <a:gd name="connsiteY4" fmla="*/ 605692 h 61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1538" h="615461">
                  <a:moveTo>
                    <a:pt x="0" y="605692"/>
                  </a:moveTo>
                  <a:lnTo>
                    <a:pt x="7131538" y="615461"/>
                  </a:lnTo>
                  <a:lnTo>
                    <a:pt x="7131538" y="9769"/>
                  </a:lnTo>
                  <a:lnTo>
                    <a:pt x="2696307" y="0"/>
                  </a:lnTo>
                  <a:lnTo>
                    <a:pt x="0" y="605692"/>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prstClr val="white"/>
                </a:solidFill>
                <a:latin typeface="Calibri"/>
              </a:endParaRPr>
            </a:p>
          </p:txBody>
        </p:sp>
        <p:sp>
          <p:nvSpPr>
            <p:cNvPr id="117" name="TextBox 116"/>
            <p:cNvSpPr txBox="1"/>
            <p:nvPr/>
          </p:nvSpPr>
          <p:spPr>
            <a:xfrm>
              <a:off x="1066800" y="3352800"/>
              <a:ext cx="1974632" cy="369332"/>
            </a:xfrm>
            <a:prstGeom prst="rect">
              <a:avLst/>
            </a:prstGeom>
            <a:noFill/>
          </p:spPr>
          <p:txBody>
            <a:bodyPr wrap="none" rtlCol="0">
              <a:spAutoFit/>
            </a:bodyPr>
            <a:lstStyle/>
            <a:p>
              <a:r>
                <a:rPr lang="en-US" dirty="0" smtClean="0">
                  <a:solidFill>
                    <a:srgbClr val="FF6600"/>
                  </a:solidFill>
                  <a:latin typeface="Calibri"/>
                </a:rPr>
                <a:t>Stanford University</a:t>
              </a:r>
              <a:endParaRPr lang="en-US" dirty="0">
                <a:solidFill>
                  <a:srgbClr val="FF6600"/>
                </a:solidFill>
                <a:latin typeface="Calibri"/>
              </a:endParaRPr>
            </a:p>
          </p:txBody>
        </p:sp>
        <p:sp>
          <p:nvSpPr>
            <p:cNvPr id="165" name="TextBox 164"/>
            <p:cNvSpPr txBox="1"/>
            <p:nvPr/>
          </p:nvSpPr>
          <p:spPr>
            <a:xfrm>
              <a:off x="4188627" y="3370942"/>
              <a:ext cx="1919366" cy="523220"/>
            </a:xfrm>
            <a:prstGeom prst="rect">
              <a:avLst/>
            </a:prstGeom>
            <a:noFill/>
          </p:spPr>
          <p:txBody>
            <a:bodyPr wrap="none" rtlCol="0">
              <a:spAutoFit/>
            </a:bodyPr>
            <a:lstStyle/>
            <a:p>
              <a:r>
                <a:rPr lang="en-US" sz="1400" dirty="0" smtClean="0">
                  <a:solidFill>
                    <a:prstClr val="black"/>
                  </a:solidFill>
                  <a:latin typeface="Calibri"/>
                </a:rPr>
                <a:t>~45 switch/</a:t>
              </a:r>
              <a:r>
                <a:rPr lang="en-US" sz="1400" dirty="0" err="1" smtClean="0">
                  <a:solidFill>
                    <a:prstClr val="black"/>
                  </a:solidFill>
                  <a:latin typeface="Calibri"/>
                </a:rPr>
                <a:t>APs</a:t>
              </a:r>
              <a:r>
                <a:rPr lang="en-US" sz="1400" dirty="0" smtClean="0">
                  <a:solidFill>
                    <a:prstClr val="black"/>
                  </a:solidFill>
                  <a:latin typeface="Calibri"/>
                </a:rPr>
                <a:t> ~25user</a:t>
              </a:r>
            </a:p>
            <a:p>
              <a:r>
                <a:rPr lang="en-US" sz="1400" dirty="0" smtClean="0">
                  <a:solidFill>
                    <a:prstClr val="black"/>
                  </a:solidFill>
                  <a:latin typeface="Calibri"/>
                </a:rPr>
                <a:t>In </a:t>
              </a:r>
              <a:r>
                <a:rPr lang="en-US" sz="1400" dirty="0" err="1" smtClean="0">
                  <a:solidFill>
                    <a:prstClr val="black"/>
                  </a:solidFill>
                  <a:latin typeface="Calibri"/>
                </a:rPr>
                <a:t>McKeown</a:t>
              </a:r>
              <a:r>
                <a:rPr lang="en-US" sz="1400" dirty="0" smtClean="0">
                  <a:solidFill>
                    <a:prstClr val="black"/>
                  </a:solidFill>
                  <a:latin typeface="Calibri"/>
                </a:rPr>
                <a:t> Group</a:t>
              </a:r>
            </a:p>
          </p:txBody>
        </p:sp>
        <p:sp>
          <p:nvSpPr>
            <p:cNvPr id="166" name="TextBox 165"/>
            <p:cNvSpPr txBox="1"/>
            <p:nvPr/>
          </p:nvSpPr>
          <p:spPr>
            <a:xfrm>
              <a:off x="7099866" y="3352800"/>
              <a:ext cx="1655935" cy="523220"/>
            </a:xfrm>
            <a:prstGeom prst="rect">
              <a:avLst/>
            </a:prstGeom>
            <a:noFill/>
          </p:spPr>
          <p:txBody>
            <a:bodyPr wrap="none" rtlCol="0">
              <a:spAutoFit/>
            </a:bodyPr>
            <a:lstStyle/>
            <a:p>
              <a:r>
                <a:rPr lang="en-US" sz="1400" dirty="0" smtClean="0">
                  <a:solidFill>
                    <a:prstClr val="black"/>
                  </a:solidFill>
                  <a:latin typeface="Calibri"/>
                </a:rPr>
                <a:t>CIS/EE Building</a:t>
              </a:r>
            </a:p>
            <a:p>
              <a:r>
                <a:rPr lang="en-US" sz="1400" dirty="0" smtClean="0">
                  <a:solidFill>
                    <a:prstClr val="black"/>
                  </a:solidFill>
                  <a:latin typeface="Calibri"/>
                </a:rPr>
                <a:t>Production Network</a:t>
              </a:r>
            </a:p>
          </p:txBody>
        </p:sp>
      </p:grpSp>
      <p:grpSp>
        <p:nvGrpSpPr>
          <p:cNvPr id="18" name="Group 74"/>
          <p:cNvGrpSpPr/>
          <p:nvPr/>
        </p:nvGrpSpPr>
        <p:grpSpPr>
          <a:xfrm>
            <a:off x="1066800" y="2743200"/>
            <a:ext cx="7930662" cy="685800"/>
            <a:chOff x="1066800" y="2743200"/>
            <a:chExt cx="7930662" cy="685800"/>
          </a:xfrm>
        </p:grpSpPr>
        <p:sp>
          <p:nvSpPr>
            <p:cNvPr id="118" name="TextBox 117"/>
            <p:cNvSpPr txBox="1"/>
            <p:nvPr/>
          </p:nvSpPr>
          <p:spPr>
            <a:xfrm>
              <a:off x="1066800" y="2743200"/>
              <a:ext cx="2031325" cy="369332"/>
            </a:xfrm>
            <a:prstGeom prst="rect">
              <a:avLst/>
            </a:prstGeom>
            <a:noFill/>
          </p:spPr>
          <p:txBody>
            <a:bodyPr wrap="none" rtlCol="0">
              <a:spAutoFit/>
            </a:bodyPr>
            <a:lstStyle/>
            <a:p>
              <a:r>
                <a:rPr lang="en-US" dirty="0" smtClean="0">
                  <a:solidFill>
                    <a:srgbClr val="FF6600"/>
                  </a:solidFill>
                  <a:latin typeface="Calibri"/>
                </a:rPr>
                <a:t>US R&amp;E Community</a:t>
              </a:r>
              <a:endParaRPr lang="en-US" dirty="0">
                <a:solidFill>
                  <a:srgbClr val="FF6600"/>
                </a:solidFill>
                <a:latin typeface="Calibri"/>
              </a:endParaRPr>
            </a:p>
          </p:txBody>
        </p:sp>
        <p:sp>
          <p:nvSpPr>
            <p:cNvPr id="163" name="Freeform 162"/>
            <p:cNvSpPr/>
            <p:nvPr/>
          </p:nvSpPr>
          <p:spPr>
            <a:xfrm>
              <a:off x="4572000" y="2794000"/>
              <a:ext cx="4425462" cy="635000"/>
            </a:xfrm>
            <a:custGeom>
              <a:avLst/>
              <a:gdLst>
                <a:gd name="connsiteX0" fmla="*/ 0 w 4425462"/>
                <a:gd name="connsiteY0" fmla="*/ 615462 h 635000"/>
                <a:gd name="connsiteX1" fmla="*/ 4425462 w 4425462"/>
                <a:gd name="connsiteY1" fmla="*/ 635000 h 635000"/>
                <a:gd name="connsiteX2" fmla="*/ 4415693 w 4425462"/>
                <a:gd name="connsiteY2" fmla="*/ 9769 h 635000"/>
                <a:gd name="connsiteX3" fmla="*/ 1494693 w 4425462"/>
                <a:gd name="connsiteY3" fmla="*/ 0 h 635000"/>
                <a:gd name="connsiteX4" fmla="*/ 0 w 4425462"/>
                <a:gd name="connsiteY4" fmla="*/ 615462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5462" h="635000">
                  <a:moveTo>
                    <a:pt x="0" y="615462"/>
                  </a:moveTo>
                  <a:lnTo>
                    <a:pt x="4425462" y="635000"/>
                  </a:lnTo>
                  <a:lnTo>
                    <a:pt x="4415693" y="9769"/>
                  </a:lnTo>
                  <a:lnTo>
                    <a:pt x="1494693" y="0"/>
                  </a:lnTo>
                  <a:lnTo>
                    <a:pt x="0" y="615462"/>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prstClr val="white"/>
                </a:solidFill>
                <a:latin typeface="Calibri"/>
              </a:endParaRPr>
            </a:p>
          </p:txBody>
        </p:sp>
        <p:sp>
          <p:nvSpPr>
            <p:cNvPr id="167" name="TextBox 166"/>
            <p:cNvSpPr txBox="1"/>
            <p:nvPr/>
          </p:nvSpPr>
          <p:spPr>
            <a:xfrm>
              <a:off x="5943600" y="2862948"/>
              <a:ext cx="2928732" cy="523220"/>
            </a:xfrm>
            <a:prstGeom prst="rect">
              <a:avLst/>
            </a:prstGeom>
            <a:noFill/>
          </p:spPr>
          <p:txBody>
            <a:bodyPr wrap="none" rtlCol="0">
              <a:spAutoFit/>
            </a:bodyPr>
            <a:lstStyle/>
            <a:p>
              <a:r>
                <a:rPr lang="en-US" sz="1400" dirty="0" smtClean="0">
                  <a:solidFill>
                    <a:prstClr val="black"/>
                  </a:solidFill>
                  <a:latin typeface="Calibri"/>
                </a:rPr>
                <a:t>GENI: 8 Universities + Internet2 + NLR</a:t>
              </a:r>
            </a:p>
            <a:p>
              <a:r>
                <a:rPr lang="en-US" sz="1400" dirty="0" smtClean="0">
                  <a:solidFill>
                    <a:prstClr val="black"/>
                  </a:solidFill>
                  <a:latin typeface="Calibri"/>
                </a:rPr>
                <a:t>Many other campuses</a:t>
              </a:r>
            </a:p>
          </p:txBody>
        </p:sp>
      </p:grpSp>
      <p:grpSp>
        <p:nvGrpSpPr>
          <p:cNvPr id="19" name="Group 76"/>
          <p:cNvGrpSpPr/>
          <p:nvPr/>
        </p:nvGrpSpPr>
        <p:grpSpPr>
          <a:xfrm>
            <a:off x="1066800" y="2066471"/>
            <a:ext cx="8051794" cy="738664"/>
            <a:chOff x="1066800" y="2066471"/>
            <a:chExt cx="8051794" cy="738664"/>
          </a:xfrm>
        </p:grpSpPr>
        <p:sp>
          <p:nvSpPr>
            <p:cNvPr id="119" name="TextBox 118"/>
            <p:cNvSpPr txBox="1"/>
            <p:nvPr/>
          </p:nvSpPr>
          <p:spPr>
            <a:xfrm>
              <a:off x="1066800" y="2133600"/>
              <a:ext cx="1659429" cy="369332"/>
            </a:xfrm>
            <a:prstGeom prst="rect">
              <a:avLst/>
            </a:prstGeom>
            <a:noFill/>
          </p:spPr>
          <p:txBody>
            <a:bodyPr wrap="none" rtlCol="0">
              <a:spAutoFit/>
            </a:bodyPr>
            <a:lstStyle/>
            <a:p>
              <a:r>
                <a:rPr lang="en-US" dirty="0" smtClean="0">
                  <a:solidFill>
                    <a:srgbClr val="FF6600"/>
                  </a:solidFill>
                  <a:latin typeface="Calibri"/>
                </a:rPr>
                <a:t>Other countries</a:t>
              </a:r>
              <a:endParaRPr lang="en-US" dirty="0">
                <a:solidFill>
                  <a:srgbClr val="FF6600"/>
                </a:solidFill>
                <a:latin typeface="Calibri"/>
              </a:endParaRPr>
            </a:p>
          </p:txBody>
        </p:sp>
        <p:sp>
          <p:nvSpPr>
            <p:cNvPr id="164" name="Freeform 163"/>
            <p:cNvSpPr/>
            <p:nvPr/>
          </p:nvSpPr>
          <p:spPr>
            <a:xfrm>
              <a:off x="6019800" y="2133600"/>
              <a:ext cx="2977662" cy="635000"/>
            </a:xfrm>
            <a:custGeom>
              <a:avLst/>
              <a:gdLst>
                <a:gd name="connsiteX0" fmla="*/ 0 w 4425462"/>
                <a:gd name="connsiteY0" fmla="*/ 615462 h 635000"/>
                <a:gd name="connsiteX1" fmla="*/ 4425462 w 4425462"/>
                <a:gd name="connsiteY1" fmla="*/ 635000 h 635000"/>
                <a:gd name="connsiteX2" fmla="*/ 4415693 w 4425462"/>
                <a:gd name="connsiteY2" fmla="*/ 9769 h 635000"/>
                <a:gd name="connsiteX3" fmla="*/ 1494693 w 4425462"/>
                <a:gd name="connsiteY3" fmla="*/ 0 h 635000"/>
                <a:gd name="connsiteX4" fmla="*/ 0 w 4425462"/>
                <a:gd name="connsiteY4" fmla="*/ 615462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5462" h="635000">
                  <a:moveTo>
                    <a:pt x="0" y="615462"/>
                  </a:moveTo>
                  <a:lnTo>
                    <a:pt x="4425462" y="635000"/>
                  </a:lnTo>
                  <a:lnTo>
                    <a:pt x="4415693" y="9769"/>
                  </a:lnTo>
                  <a:lnTo>
                    <a:pt x="1494693" y="0"/>
                  </a:lnTo>
                  <a:lnTo>
                    <a:pt x="0" y="615462"/>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prstClr val="white"/>
                </a:solidFill>
                <a:latin typeface="Calibri"/>
              </a:endParaRPr>
            </a:p>
          </p:txBody>
        </p:sp>
        <p:sp>
          <p:nvSpPr>
            <p:cNvPr id="168" name="TextBox 167"/>
            <p:cNvSpPr txBox="1"/>
            <p:nvPr/>
          </p:nvSpPr>
          <p:spPr>
            <a:xfrm>
              <a:off x="6808772" y="2066471"/>
              <a:ext cx="2309822" cy="738664"/>
            </a:xfrm>
            <a:prstGeom prst="rect">
              <a:avLst/>
            </a:prstGeom>
            <a:noFill/>
          </p:spPr>
          <p:txBody>
            <a:bodyPr wrap="none" rtlCol="0">
              <a:spAutoFit/>
            </a:bodyPr>
            <a:lstStyle/>
            <a:p>
              <a:r>
                <a:rPr lang="en-US" sz="1400" dirty="0" smtClean="0">
                  <a:solidFill>
                    <a:prstClr val="black"/>
                  </a:solidFill>
                  <a:latin typeface="Calibri"/>
                </a:rPr>
                <a:t>Over 68 countries</a:t>
              </a:r>
            </a:p>
            <a:p>
              <a:r>
                <a:rPr lang="en-US" sz="1400" dirty="0" smtClean="0">
                  <a:solidFill>
                    <a:prstClr val="black"/>
                  </a:solidFill>
                  <a:latin typeface="Calibri"/>
                </a:rPr>
                <a:t>(Europe, Japan, China, Korea,</a:t>
              </a:r>
            </a:p>
            <a:p>
              <a:r>
                <a:rPr lang="en-US" sz="1400" dirty="0" smtClean="0">
                  <a:solidFill>
                    <a:prstClr val="black"/>
                  </a:solidFill>
                  <a:latin typeface="Calibri"/>
                </a:rPr>
                <a:t>Brazil, etc.)</a:t>
              </a:r>
            </a:p>
          </p:txBody>
        </p:sp>
      </p:grpSp>
      <p:grpSp>
        <p:nvGrpSpPr>
          <p:cNvPr id="20" name="Group 84"/>
          <p:cNvGrpSpPr/>
          <p:nvPr/>
        </p:nvGrpSpPr>
        <p:grpSpPr>
          <a:xfrm>
            <a:off x="1676400" y="685800"/>
            <a:ext cx="7543800" cy="1368623"/>
            <a:chOff x="1752600" y="685800"/>
            <a:chExt cx="7543800" cy="1368623"/>
          </a:xfrm>
        </p:grpSpPr>
        <p:sp>
          <p:nvSpPr>
            <p:cNvPr id="151" name="Oval 150"/>
            <p:cNvSpPr/>
            <p:nvPr/>
          </p:nvSpPr>
          <p:spPr>
            <a:xfrm>
              <a:off x="2438400" y="1295400"/>
              <a:ext cx="4572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52" name="TextBox 151"/>
            <p:cNvSpPr txBox="1"/>
            <p:nvPr/>
          </p:nvSpPr>
          <p:spPr>
            <a:xfrm>
              <a:off x="1752600" y="1524000"/>
              <a:ext cx="1193769" cy="523220"/>
            </a:xfrm>
            <a:prstGeom prst="rect">
              <a:avLst/>
            </a:prstGeom>
            <a:noFill/>
          </p:spPr>
          <p:txBody>
            <a:bodyPr wrap="none" rtlCol="0">
              <a:spAutoFit/>
            </a:bodyPr>
            <a:lstStyle/>
            <a:p>
              <a:pPr algn="ctr"/>
              <a:r>
                <a:rPr lang="en-US" sz="1400" dirty="0" smtClean="0">
                  <a:solidFill>
                    <a:srgbClr val="FF0000"/>
                  </a:solidFill>
                  <a:latin typeface="Calibri"/>
                </a:rPr>
                <a:t>VM Migration</a:t>
              </a:r>
            </a:p>
            <a:p>
              <a:pPr algn="ctr"/>
              <a:r>
                <a:rPr lang="en-US" sz="1400" dirty="0" smtClean="0">
                  <a:solidFill>
                    <a:srgbClr val="FF0000"/>
                  </a:solidFill>
                  <a:latin typeface="Calibri"/>
                </a:rPr>
                <a:t>(Best Demo)</a:t>
              </a:r>
            </a:p>
          </p:txBody>
        </p:sp>
        <p:sp>
          <p:nvSpPr>
            <p:cNvPr id="156" name="TextBox 155"/>
            <p:cNvSpPr txBox="1"/>
            <p:nvPr/>
          </p:nvSpPr>
          <p:spPr>
            <a:xfrm>
              <a:off x="2997231" y="1516559"/>
              <a:ext cx="1193769" cy="523220"/>
            </a:xfrm>
            <a:prstGeom prst="rect">
              <a:avLst/>
            </a:prstGeom>
            <a:noFill/>
          </p:spPr>
          <p:txBody>
            <a:bodyPr wrap="none" rtlCol="0">
              <a:spAutoFit/>
            </a:bodyPr>
            <a:lstStyle/>
            <a:p>
              <a:pPr algn="ctr"/>
              <a:r>
                <a:rPr lang="en-US" sz="1400" dirty="0" smtClean="0">
                  <a:solidFill>
                    <a:srgbClr val="FF0000"/>
                  </a:solidFill>
                  <a:latin typeface="Calibri"/>
                </a:rPr>
                <a:t>Trans-Pacific</a:t>
              </a:r>
            </a:p>
            <a:p>
              <a:pPr algn="ctr"/>
              <a:r>
                <a:rPr lang="en-US" sz="1400" dirty="0" smtClean="0">
                  <a:solidFill>
                    <a:srgbClr val="FF0000"/>
                  </a:solidFill>
                  <a:latin typeface="Calibri"/>
                </a:rPr>
                <a:t>VM Migration</a:t>
              </a:r>
              <a:endParaRPr lang="en-US" sz="1400" dirty="0">
                <a:solidFill>
                  <a:srgbClr val="FF0000"/>
                </a:solidFill>
                <a:latin typeface="Calibri"/>
              </a:endParaRPr>
            </a:p>
          </p:txBody>
        </p:sp>
        <p:sp>
          <p:nvSpPr>
            <p:cNvPr id="160" name="TextBox 159"/>
            <p:cNvSpPr txBox="1"/>
            <p:nvPr/>
          </p:nvSpPr>
          <p:spPr>
            <a:xfrm>
              <a:off x="4800600" y="1521023"/>
              <a:ext cx="1600200" cy="307777"/>
            </a:xfrm>
            <a:prstGeom prst="rect">
              <a:avLst/>
            </a:prstGeom>
            <a:noFill/>
          </p:spPr>
          <p:txBody>
            <a:bodyPr wrap="square" rtlCol="0">
              <a:spAutoFit/>
            </a:bodyPr>
            <a:lstStyle/>
            <a:p>
              <a:pPr algn="ctr"/>
              <a:r>
                <a:rPr lang="en-US" sz="1400" dirty="0" smtClean="0">
                  <a:solidFill>
                    <a:srgbClr val="FF0000"/>
                  </a:solidFill>
                  <a:latin typeface="Calibri"/>
                </a:rPr>
                <a:t>Baby GENI</a:t>
              </a:r>
            </a:p>
          </p:txBody>
        </p:sp>
        <p:sp>
          <p:nvSpPr>
            <p:cNvPr id="162" name="TextBox 161"/>
            <p:cNvSpPr txBox="1"/>
            <p:nvPr/>
          </p:nvSpPr>
          <p:spPr>
            <a:xfrm>
              <a:off x="5964201" y="1524000"/>
              <a:ext cx="1503399" cy="307777"/>
            </a:xfrm>
            <a:prstGeom prst="rect">
              <a:avLst/>
            </a:prstGeom>
            <a:noFill/>
          </p:spPr>
          <p:txBody>
            <a:bodyPr wrap="none" rtlCol="0">
              <a:spAutoFit/>
            </a:bodyPr>
            <a:lstStyle/>
            <a:p>
              <a:pPr algn="ctr"/>
              <a:r>
                <a:rPr lang="en-US" sz="1400" dirty="0" smtClean="0">
                  <a:solidFill>
                    <a:srgbClr val="FF0000"/>
                  </a:solidFill>
                  <a:latin typeface="Calibri"/>
                </a:rPr>
                <a:t>Nation Wide GENI</a:t>
              </a:r>
            </a:p>
          </p:txBody>
        </p:sp>
        <p:sp>
          <p:nvSpPr>
            <p:cNvPr id="170" name="TextBox 169"/>
            <p:cNvSpPr txBox="1"/>
            <p:nvPr/>
          </p:nvSpPr>
          <p:spPr>
            <a:xfrm>
              <a:off x="7414818" y="1524000"/>
              <a:ext cx="1881582" cy="523220"/>
            </a:xfrm>
            <a:prstGeom prst="rect">
              <a:avLst/>
            </a:prstGeom>
            <a:noFill/>
          </p:spPr>
          <p:txBody>
            <a:bodyPr wrap="none" rtlCol="0">
              <a:spAutoFit/>
            </a:bodyPr>
            <a:lstStyle/>
            <a:p>
              <a:pPr algn="ctr"/>
              <a:r>
                <a:rPr lang="en-US" sz="1400" b="1" dirty="0" smtClean="0">
                  <a:solidFill>
                    <a:srgbClr val="FF0000"/>
                  </a:solidFill>
                  <a:latin typeface="Calibri"/>
                </a:rPr>
                <a:t>“The </a:t>
              </a:r>
              <a:r>
                <a:rPr lang="en-US" sz="1400" b="1" dirty="0" err="1" smtClean="0">
                  <a:solidFill>
                    <a:srgbClr val="FF0000"/>
                  </a:solidFill>
                  <a:latin typeface="Calibri"/>
                </a:rPr>
                <a:t>OpenFlow</a:t>
              </a:r>
              <a:r>
                <a:rPr lang="en-US" sz="1400" b="1" dirty="0" smtClean="0">
                  <a:solidFill>
                    <a:srgbClr val="FF0000"/>
                  </a:solidFill>
                  <a:latin typeface="Calibri"/>
                </a:rPr>
                <a:t> Show” </a:t>
              </a:r>
            </a:p>
            <a:p>
              <a:pPr algn="ctr"/>
              <a:r>
                <a:rPr lang="en-US" sz="1400" b="1" dirty="0" smtClean="0">
                  <a:solidFill>
                    <a:srgbClr val="FF0000"/>
                  </a:solidFill>
                  <a:latin typeface="Calibri"/>
                </a:rPr>
                <a:t>– IT World</a:t>
              </a:r>
              <a:endParaRPr lang="en-US" sz="1400" b="1" dirty="0">
                <a:solidFill>
                  <a:srgbClr val="FF0000"/>
                </a:solidFill>
                <a:latin typeface="Calibri"/>
              </a:endParaRPr>
            </a:p>
          </p:txBody>
        </p:sp>
        <p:sp>
          <p:nvSpPr>
            <p:cNvPr id="171" name="Oval 170"/>
            <p:cNvSpPr/>
            <p:nvPr/>
          </p:nvSpPr>
          <p:spPr>
            <a:xfrm>
              <a:off x="3276600" y="1210056"/>
              <a:ext cx="579534" cy="3901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72" name="Oval 171"/>
            <p:cNvSpPr/>
            <p:nvPr/>
          </p:nvSpPr>
          <p:spPr>
            <a:xfrm>
              <a:off x="4282233" y="1133856"/>
              <a:ext cx="692724" cy="4663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73" name="Oval 172"/>
            <p:cNvSpPr/>
            <p:nvPr/>
          </p:nvSpPr>
          <p:spPr>
            <a:xfrm>
              <a:off x="5257800" y="1057656"/>
              <a:ext cx="805914" cy="5425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74" name="Oval 173"/>
            <p:cNvSpPr/>
            <p:nvPr/>
          </p:nvSpPr>
          <p:spPr>
            <a:xfrm>
              <a:off x="6324600" y="981456"/>
              <a:ext cx="919104" cy="6187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75" name="Oval 174"/>
            <p:cNvSpPr/>
            <p:nvPr/>
          </p:nvSpPr>
          <p:spPr>
            <a:xfrm>
              <a:off x="7543800" y="728132"/>
              <a:ext cx="1295400" cy="8720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prstClr val="white"/>
                </a:solidFill>
                <a:latin typeface="Calibri"/>
              </a:endParaRPr>
            </a:p>
          </p:txBody>
        </p:sp>
        <p:sp>
          <p:nvSpPr>
            <p:cNvPr id="176" name="TextBox 175"/>
            <p:cNvSpPr txBox="1"/>
            <p:nvPr/>
          </p:nvSpPr>
          <p:spPr>
            <a:xfrm>
              <a:off x="4043849" y="1531203"/>
              <a:ext cx="1137751" cy="523220"/>
            </a:xfrm>
            <a:prstGeom prst="rect">
              <a:avLst/>
            </a:prstGeom>
            <a:noFill/>
          </p:spPr>
          <p:txBody>
            <a:bodyPr wrap="none" rtlCol="0">
              <a:spAutoFit/>
            </a:bodyPr>
            <a:lstStyle/>
            <a:p>
              <a:pPr algn="ctr"/>
              <a:r>
                <a:rPr lang="en-US" sz="1400" dirty="0" smtClean="0">
                  <a:solidFill>
                    <a:srgbClr val="FF0000"/>
                  </a:solidFill>
                  <a:latin typeface="Calibri"/>
                </a:rPr>
                <a:t>SDN Concept</a:t>
              </a:r>
            </a:p>
            <a:p>
              <a:pPr algn="ctr"/>
              <a:r>
                <a:rPr lang="en-US" sz="1400" dirty="0" smtClean="0">
                  <a:solidFill>
                    <a:srgbClr val="FF0000"/>
                  </a:solidFill>
                  <a:latin typeface="Calibri"/>
                </a:rPr>
                <a:t>(Best Demo)</a:t>
              </a:r>
            </a:p>
          </p:txBody>
        </p:sp>
        <p:sp>
          <p:nvSpPr>
            <p:cNvPr id="177" name="TextBox 176"/>
            <p:cNvSpPr txBox="1"/>
            <p:nvPr/>
          </p:nvSpPr>
          <p:spPr>
            <a:xfrm>
              <a:off x="1752600" y="990600"/>
              <a:ext cx="1397100" cy="369332"/>
            </a:xfrm>
            <a:prstGeom prst="rect">
              <a:avLst/>
            </a:prstGeom>
            <a:noFill/>
          </p:spPr>
          <p:txBody>
            <a:bodyPr wrap="none" rtlCol="0">
              <a:spAutoFit/>
            </a:bodyPr>
            <a:lstStyle/>
            <a:p>
              <a:r>
                <a:rPr lang="en-US" dirty="0" smtClean="0">
                  <a:solidFill>
                    <a:srgbClr val="FF0000"/>
                  </a:solidFill>
                  <a:latin typeface="Calibri"/>
                </a:rPr>
                <a:t>SIGCOMM08</a:t>
              </a:r>
              <a:endParaRPr lang="en-US" dirty="0">
                <a:solidFill>
                  <a:srgbClr val="FF0000"/>
                </a:solidFill>
                <a:latin typeface="Calibri"/>
              </a:endParaRPr>
            </a:p>
          </p:txBody>
        </p:sp>
        <p:sp>
          <p:nvSpPr>
            <p:cNvPr id="178" name="TextBox 177"/>
            <p:cNvSpPr txBox="1"/>
            <p:nvPr/>
          </p:nvSpPr>
          <p:spPr>
            <a:xfrm>
              <a:off x="3205830" y="914400"/>
              <a:ext cx="680370" cy="369332"/>
            </a:xfrm>
            <a:prstGeom prst="rect">
              <a:avLst/>
            </a:prstGeom>
            <a:noFill/>
          </p:spPr>
          <p:txBody>
            <a:bodyPr wrap="none" rtlCol="0">
              <a:spAutoFit/>
            </a:bodyPr>
            <a:lstStyle/>
            <a:p>
              <a:r>
                <a:rPr lang="en-US" dirty="0" smtClean="0">
                  <a:solidFill>
                    <a:srgbClr val="FF0000"/>
                  </a:solidFill>
                  <a:latin typeface="Calibri"/>
                </a:rPr>
                <a:t>GEC3</a:t>
              </a:r>
              <a:endParaRPr lang="en-US" dirty="0">
                <a:solidFill>
                  <a:srgbClr val="FF0000"/>
                </a:solidFill>
                <a:latin typeface="Calibri"/>
              </a:endParaRPr>
            </a:p>
          </p:txBody>
        </p:sp>
        <p:sp>
          <p:nvSpPr>
            <p:cNvPr id="179" name="TextBox 178"/>
            <p:cNvSpPr txBox="1"/>
            <p:nvPr/>
          </p:nvSpPr>
          <p:spPr>
            <a:xfrm>
              <a:off x="3931965" y="838200"/>
              <a:ext cx="1397100" cy="369332"/>
            </a:xfrm>
            <a:prstGeom prst="rect">
              <a:avLst/>
            </a:prstGeom>
            <a:noFill/>
          </p:spPr>
          <p:txBody>
            <a:bodyPr wrap="none" rtlCol="0">
              <a:spAutoFit/>
            </a:bodyPr>
            <a:lstStyle/>
            <a:p>
              <a:r>
                <a:rPr lang="en-US" dirty="0" smtClean="0">
                  <a:solidFill>
                    <a:srgbClr val="FF0000"/>
                  </a:solidFill>
                  <a:latin typeface="Calibri"/>
                </a:rPr>
                <a:t>SIGCOMM09</a:t>
              </a:r>
              <a:endParaRPr lang="en-US" dirty="0">
                <a:solidFill>
                  <a:srgbClr val="FF0000"/>
                </a:solidFill>
                <a:latin typeface="Calibri"/>
              </a:endParaRPr>
            </a:p>
          </p:txBody>
        </p:sp>
        <p:sp>
          <p:nvSpPr>
            <p:cNvPr id="180" name="TextBox 179"/>
            <p:cNvSpPr txBox="1"/>
            <p:nvPr/>
          </p:nvSpPr>
          <p:spPr>
            <a:xfrm>
              <a:off x="5334000" y="762000"/>
              <a:ext cx="680370" cy="369332"/>
            </a:xfrm>
            <a:prstGeom prst="rect">
              <a:avLst/>
            </a:prstGeom>
            <a:noFill/>
          </p:spPr>
          <p:txBody>
            <a:bodyPr wrap="none" rtlCol="0">
              <a:spAutoFit/>
            </a:bodyPr>
            <a:lstStyle/>
            <a:p>
              <a:r>
                <a:rPr lang="en-US" dirty="0" smtClean="0">
                  <a:solidFill>
                    <a:srgbClr val="FF0000"/>
                  </a:solidFill>
                  <a:latin typeface="Calibri"/>
                </a:rPr>
                <a:t>GEC6</a:t>
              </a:r>
              <a:endParaRPr lang="en-US" dirty="0">
                <a:solidFill>
                  <a:srgbClr val="FF0000"/>
                </a:solidFill>
                <a:latin typeface="Calibri"/>
              </a:endParaRPr>
            </a:p>
          </p:txBody>
        </p:sp>
        <p:sp>
          <p:nvSpPr>
            <p:cNvPr id="181" name="TextBox 180"/>
            <p:cNvSpPr txBox="1"/>
            <p:nvPr/>
          </p:nvSpPr>
          <p:spPr>
            <a:xfrm>
              <a:off x="6400800" y="685800"/>
              <a:ext cx="680370" cy="369332"/>
            </a:xfrm>
            <a:prstGeom prst="rect">
              <a:avLst/>
            </a:prstGeom>
            <a:noFill/>
          </p:spPr>
          <p:txBody>
            <a:bodyPr wrap="none" rtlCol="0">
              <a:spAutoFit/>
            </a:bodyPr>
            <a:lstStyle/>
            <a:p>
              <a:r>
                <a:rPr lang="en-US" dirty="0" smtClean="0">
                  <a:solidFill>
                    <a:srgbClr val="FF0000"/>
                  </a:solidFill>
                  <a:latin typeface="Calibri"/>
                </a:rPr>
                <a:t>GEC9</a:t>
              </a:r>
              <a:endParaRPr lang="en-US" dirty="0">
                <a:solidFill>
                  <a:srgbClr val="FF0000"/>
                </a:solidFill>
                <a:latin typeface="Calibri"/>
              </a:endParaRPr>
            </a:p>
          </p:txBody>
        </p:sp>
        <p:sp>
          <p:nvSpPr>
            <p:cNvPr id="182" name="TextBox 181"/>
            <p:cNvSpPr txBox="1"/>
            <p:nvPr/>
          </p:nvSpPr>
          <p:spPr>
            <a:xfrm>
              <a:off x="7739185" y="838200"/>
              <a:ext cx="871415" cy="646331"/>
            </a:xfrm>
            <a:prstGeom prst="rect">
              <a:avLst/>
            </a:prstGeom>
            <a:noFill/>
          </p:spPr>
          <p:txBody>
            <a:bodyPr wrap="none" rtlCol="0">
              <a:spAutoFit/>
            </a:bodyPr>
            <a:lstStyle/>
            <a:p>
              <a:pPr algn="ctr"/>
              <a:r>
                <a:rPr lang="en-US" dirty="0" err="1" smtClean="0">
                  <a:solidFill>
                    <a:prstClr val="white"/>
                  </a:solidFill>
                  <a:latin typeface="Calibri"/>
                </a:rPr>
                <a:t>Interop</a:t>
              </a:r>
              <a:endParaRPr lang="en-US" dirty="0" smtClean="0">
                <a:solidFill>
                  <a:prstClr val="white"/>
                </a:solidFill>
                <a:latin typeface="Calibri"/>
              </a:endParaRPr>
            </a:p>
            <a:p>
              <a:pPr algn="ctr"/>
              <a:r>
                <a:rPr lang="en-US" dirty="0" smtClean="0">
                  <a:solidFill>
                    <a:prstClr val="white"/>
                  </a:solidFill>
                  <a:latin typeface="Calibri"/>
                </a:rPr>
                <a:t>2011</a:t>
              </a:r>
              <a:endParaRPr lang="en-US" dirty="0">
                <a:solidFill>
                  <a:prstClr val="white"/>
                </a:solidFill>
                <a:latin typeface="Calibri"/>
              </a:endParaRPr>
            </a:p>
          </p:txBody>
        </p:sp>
      </p:grpSp>
      <p:sp>
        <p:nvSpPr>
          <p:cNvPr id="81" name="TextBox 80"/>
          <p:cNvSpPr txBox="1"/>
          <p:nvPr/>
        </p:nvSpPr>
        <p:spPr>
          <a:xfrm>
            <a:off x="5378518" y="5541607"/>
            <a:ext cx="1018966" cy="307777"/>
          </a:xfrm>
          <a:prstGeom prst="rect">
            <a:avLst/>
          </a:prstGeom>
          <a:noFill/>
        </p:spPr>
        <p:txBody>
          <a:bodyPr wrap="none" rtlCol="0">
            <a:spAutoFit/>
          </a:bodyPr>
          <a:lstStyle/>
          <a:p>
            <a:r>
              <a:rPr lang="en-US" sz="1400" dirty="0" smtClean="0">
                <a:solidFill>
                  <a:prstClr val="black"/>
                </a:solidFill>
                <a:latin typeface="Calibri"/>
              </a:rPr>
              <a:t>+Broadcom</a:t>
            </a:r>
            <a:endParaRPr lang="en-US" sz="1400" dirty="0">
              <a:solidFill>
                <a:prstClr val="black"/>
              </a:solidFill>
              <a:latin typeface="Calibri"/>
            </a:endParaRPr>
          </a:p>
        </p:txBody>
      </p:sp>
    </p:spTree>
    <p:extLst>
      <p:ext uri="{BB962C8B-B14F-4D97-AF65-F5344CB8AC3E}">
        <p14:creationId xmlns:p14="http://schemas.microsoft.com/office/powerpoint/2010/main" val="4273868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par>
                                <p:cTn id="8" presetID="26" presetClass="emph" presetSubtype="0" fill="hold" nodeType="withEffect">
                                  <p:stCondLst>
                                    <p:cond delay="0"/>
                                  </p:stCondLst>
                                  <p:iterate type="lt">
                                    <p:tmPct val="0"/>
                                  </p:iterate>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32" presetClass="emph" presetSubtype="0" fill="hold" nodeType="withEffect">
                                  <p:stCondLst>
                                    <p:cond delay="0"/>
                                  </p:stCondLst>
                                  <p:iterate type="lt">
                                    <p:tmPct val="0"/>
                                  </p:iterate>
                                  <p:childTnLst>
                                    <p:animClr clrSpc="rgb" dir="cw">
                                      <p:cBhvr override="childStyle">
                                        <p:cTn id="12" dur="100" fill="hold"/>
                                        <p:tgtEl>
                                          <p:spTgt spid="3"/>
                                        </p:tgtEl>
                                        <p:attrNameLst>
                                          <p:attrName>style.color</p:attrName>
                                        </p:attrNameLst>
                                      </p:cBhvr>
                                      <p:to>
                                        <a:schemeClr val="accent1"/>
                                      </p:to>
                                    </p:animClr>
                                    <p:animClr clrSpc="rgb" dir="cw">
                                      <p:cBhvr>
                                        <p:cTn id="13" dur="100" fill="hold"/>
                                        <p:tgtEl>
                                          <p:spTgt spid="3"/>
                                        </p:tgtEl>
                                        <p:attrNameLst>
                                          <p:attrName>fillcolor</p:attrName>
                                        </p:attrNameLst>
                                      </p:cBhvr>
                                      <p:to>
                                        <a:schemeClr val="accent1"/>
                                      </p:to>
                                    </p:animClr>
                                    <p:set>
                                      <p:cBhvr>
                                        <p:cTn id="14" dur="100" fill="hold"/>
                                        <p:tgtEl>
                                          <p:spTgt spid="3"/>
                                        </p:tgtEl>
                                        <p:attrNameLst>
                                          <p:attrName>fill.type</p:attrName>
                                        </p:attrNameLst>
                                      </p:cBhvr>
                                      <p:to>
                                        <p:strVal val="solid"/>
                                      </p:to>
                                    </p:set>
                                    <p:set>
                                      <p:cBhvr>
                                        <p:cTn id="15" dur="100" fill="hold"/>
                                        <p:tgtEl>
                                          <p:spTgt spid="3"/>
                                        </p:tgtEl>
                                        <p:attrNameLst>
                                          <p:attrName>fill.on</p:attrName>
                                        </p:attrNameLst>
                                      </p:cBhvr>
                                      <p:to>
                                        <p:strVal val="true"/>
                                      </p:to>
                                    </p:set>
                                    <p:animRot by="120000">
                                      <p:cBhvr>
                                        <p:cTn id="16" dur="100" fill="hold">
                                          <p:stCondLst>
                                            <p:cond delay="0"/>
                                          </p:stCondLst>
                                        </p:cTn>
                                        <p:tgtEl>
                                          <p:spTgt spid="3"/>
                                        </p:tgtEl>
                                        <p:attrNameLst>
                                          <p:attrName>r</p:attrName>
                                        </p:attrNameLst>
                                      </p:cBhvr>
                                    </p:animRot>
                                    <p:animRot by="-240000">
                                      <p:cBhvr>
                                        <p:cTn id="17" dur="200" fill="hold">
                                          <p:stCondLst>
                                            <p:cond delay="200"/>
                                          </p:stCondLst>
                                        </p:cTn>
                                        <p:tgtEl>
                                          <p:spTgt spid="3"/>
                                        </p:tgtEl>
                                        <p:attrNameLst>
                                          <p:attrName>r</p:attrName>
                                        </p:attrNameLst>
                                      </p:cBhvr>
                                    </p:animRot>
                                    <p:animRot by="240000">
                                      <p:cBhvr>
                                        <p:cTn id="18" dur="200" fill="hold">
                                          <p:stCondLst>
                                            <p:cond delay="400"/>
                                          </p:stCondLst>
                                        </p:cTn>
                                        <p:tgtEl>
                                          <p:spTgt spid="3"/>
                                        </p:tgtEl>
                                        <p:attrNameLst>
                                          <p:attrName>r</p:attrName>
                                        </p:attrNameLst>
                                      </p:cBhvr>
                                    </p:animRot>
                                    <p:animRot by="-240000">
                                      <p:cBhvr>
                                        <p:cTn id="19" dur="200" fill="hold">
                                          <p:stCondLst>
                                            <p:cond delay="600"/>
                                          </p:stCondLst>
                                        </p:cTn>
                                        <p:tgtEl>
                                          <p:spTgt spid="3"/>
                                        </p:tgtEl>
                                        <p:attrNameLst>
                                          <p:attrName>r</p:attrName>
                                        </p:attrNameLst>
                                      </p:cBhvr>
                                    </p:animRot>
                                    <p:animRot by="120000">
                                      <p:cBhvr>
                                        <p:cTn id="20" dur="200" fill="hold">
                                          <p:stCondLst>
                                            <p:cond delay="80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wipe(down)">
                                      <p:cBhvr>
                                        <p:cTn id="25" dur="1000"/>
                                        <p:tgtEl>
                                          <p:spTgt spid="122"/>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childTnLst>
                                </p:cTn>
                              </p:par>
                              <p:par>
                                <p:cTn id="28" presetID="22" presetClass="entr" presetSubtype="8" fill="hold" nodeType="withEffect">
                                  <p:stCondLst>
                                    <p:cond delay="20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wipe(down)">
                                      <p:cBhvr>
                                        <p:cTn id="35" dur="500"/>
                                        <p:tgtEl>
                                          <p:spTgt spid="121"/>
                                        </p:tgtEl>
                                      </p:cBhvr>
                                    </p:animEffect>
                                  </p:childTnLst>
                                </p:cTn>
                              </p:par>
                              <p:par>
                                <p:cTn id="36" presetID="22" presetClass="entr" presetSubtype="8" fill="hold"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1000"/>
                                        <p:tgtEl>
                                          <p:spTgt spid="17"/>
                                        </p:tgtEl>
                                      </p:cBhvr>
                                    </p:animEffect>
                                  </p:childTnLst>
                                </p:cTn>
                              </p:par>
                              <p:par>
                                <p:cTn id="39" presetID="22" presetClass="entr" presetSubtype="8" fill="hold" nodeType="withEffect">
                                  <p:stCondLst>
                                    <p:cond delay="40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1000"/>
                                        <p:tgtEl>
                                          <p:spTgt spid="18"/>
                                        </p:tgtEl>
                                      </p:cBhvr>
                                    </p:animEffect>
                                  </p:childTnLst>
                                </p:cTn>
                              </p:par>
                              <p:par>
                                <p:cTn id="42" presetID="22" presetClass="entr" presetSubtype="8" fill="hold" nodeType="withEffect">
                                  <p:stCondLst>
                                    <p:cond delay="60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10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wipe(down)">
                                      <p:cBhvr>
                                        <p:cTn id="49" dur="500"/>
                                        <p:tgtEl>
                                          <p:spTgt spid="120"/>
                                        </p:tgtEl>
                                      </p:cBhvr>
                                    </p:animEffect>
                                  </p:childTnLst>
                                </p:cTn>
                              </p:par>
                              <p:par>
                                <p:cTn id="50" presetID="2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2" grpId="0"/>
      <p:bldP spid="8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ONOS Development &amp; Test cycle</a:t>
            </a:r>
            <a:endParaRPr lang="en-US" dirty="0"/>
          </a:p>
        </p:txBody>
      </p:sp>
      <p:sp>
        <p:nvSpPr>
          <p:cNvPr id="3" name="Content Placeholder 2"/>
          <p:cNvSpPr txBox="1">
            <a:spLocks/>
          </p:cNvSpPr>
          <p:nvPr/>
        </p:nvSpPr>
        <p:spPr>
          <a:xfrm>
            <a:off x="379556" y="1122877"/>
            <a:ext cx="8229600" cy="49831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a:t>S</a:t>
            </a:r>
            <a:r>
              <a:rPr lang="en-US" sz="2800" dirty="0" smtClean="0"/>
              <a:t>ource code on </a:t>
            </a:r>
            <a:r>
              <a:rPr lang="en-US" sz="2800" dirty="0" err="1" smtClean="0"/>
              <a:t>github</a:t>
            </a:r>
            <a:r>
              <a:rPr lang="en-US" sz="2800" dirty="0" smtClean="0"/>
              <a:t> </a:t>
            </a:r>
          </a:p>
          <a:p>
            <a:pPr>
              <a:lnSpc>
                <a:spcPct val="150000"/>
              </a:lnSpc>
            </a:pPr>
            <a:r>
              <a:rPr lang="en-US" sz="2800" dirty="0" smtClean="0"/>
              <a:t>Agile: 3-4 week sprints</a:t>
            </a:r>
          </a:p>
          <a:p>
            <a:pPr>
              <a:lnSpc>
                <a:spcPct val="150000"/>
              </a:lnSpc>
            </a:pPr>
            <a:r>
              <a:rPr lang="en-US" sz="2800" dirty="0" smtClean="0"/>
              <a:t>Mostly Java and many utility scripts</a:t>
            </a:r>
          </a:p>
          <a:p>
            <a:pPr>
              <a:lnSpc>
                <a:spcPct val="150000"/>
              </a:lnSpc>
            </a:pPr>
            <a:r>
              <a:rPr lang="en-US" sz="2800" dirty="0" smtClean="0"/>
              <a:t>CI: Maven, Jenkins, </a:t>
            </a:r>
            <a:r>
              <a:rPr lang="en-US" sz="2800" dirty="0" err="1" smtClean="0"/>
              <a:t>JUnit</a:t>
            </a:r>
            <a:r>
              <a:rPr lang="en-US" sz="2800" dirty="0" smtClean="0"/>
              <a:t>, Coverage, </a:t>
            </a:r>
            <a:r>
              <a:rPr lang="en-US" sz="2800" dirty="0" err="1" smtClean="0"/>
              <a:t>TestON</a:t>
            </a:r>
            <a:endParaRPr lang="en-US" sz="2800" dirty="0" smtClean="0"/>
          </a:p>
          <a:p>
            <a:pPr>
              <a:lnSpc>
                <a:spcPct val="150000"/>
              </a:lnSpc>
            </a:pPr>
            <a:r>
              <a:rPr lang="en-US" sz="2800" dirty="0" smtClean="0"/>
              <a:t>Vagrant-based </a:t>
            </a:r>
            <a:r>
              <a:rPr lang="en-US" sz="2800" dirty="0" smtClean="0"/>
              <a:t>dev</a:t>
            </a:r>
            <a:r>
              <a:rPr lang="en-US" sz="2800" dirty="0" smtClean="0"/>
              <a:t>elopment </a:t>
            </a:r>
            <a:r>
              <a:rPr lang="en-US" sz="2800" dirty="0" smtClean="0"/>
              <a:t>VM</a:t>
            </a:r>
            <a:endParaRPr lang="en-US" sz="2800" dirty="0" smtClean="0"/>
          </a:p>
          <a:p>
            <a:pPr>
              <a:lnSpc>
                <a:spcPct val="150000"/>
              </a:lnSpc>
            </a:pPr>
            <a:r>
              <a:rPr lang="en-US" sz="2800" dirty="0" smtClean="0"/>
              <a:t>Daily 4 hour of Continuous Hours of Operations (CHO) tests as part of </a:t>
            </a:r>
            <a:r>
              <a:rPr lang="en-US" sz="2800" dirty="0" smtClean="0"/>
              <a:t>build</a:t>
            </a:r>
            <a:endParaRPr lang="en-US" sz="2800" dirty="0" smtClean="0"/>
          </a:p>
          <a:p>
            <a:pPr>
              <a:lnSpc>
                <a:spcPct val="150000"/>
              </a:lnSpc>
            </a:pPr>
            <a:r>
              <a:rPr lang="en-US" sz="2800" dirty="0" smtClean="0"/>
              <a:t>Several CHO cycles simulating rapid churns in </a:t>
            </a:r>
            <a:r>
              <a:rPr lang="en-US" sz="2800" dirty="0" smtClean="0"/>
              <a:t>network </a:t>
            </a:r>
            <a:r>
              <a:rPr lang="en-US" sz="2800" dirty="0" smtClean="0"/>
              <a:t>&amp; failures on ONOS instances</a:t>
            </a:r>
          </a:p>
        </p:txBody>
      </p:sp>
    </p:spTree>
    <p:extLst>
      <p:ext uri="{BB962C8B-B14F-4D97-AF65-F5344CB8AC3E}">
        <p14:creationId xmlns:p14="http://schemas.microsoft.com/office/powerpoint/2010/main" val="3496921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ONOS Development Environment</a:t>
            </a:r>
            <a:endParaRPr lang="en-US" dirty="0"/>
          </a:p>
        </p:txBody>
      </p:sp>
      <p:pic>
        <p:nvPicPr>
          <p:cNvPr id="3" name="Picture 2"/>
          <p:cNvPicPr>
            <a:picLocks noChangeAspect="1"/>
          </p:cNvPicPr>
          <p:nvPr/>
        </p:nvPicPr>
        <p:blipFill>
          <a:blip r:embed="rId2"/>
          <a:stretch>
            <a:fillRect/>
          </a:stretch>
        </p:blipFill>
        <p:spPr>
          <a:xfrm>
            <a:off x="1065674" y="876300"/>
            <a:ext cx="7316061" cy="4277237"/>
          </a:xfrm>
          <a:prstGeom prst="rect">
            <a:avLst/>
          </a:prstGeom>
        </p:spPr>
      </p:pic>
      <p:sp>
        <p:nvSpPr>
          <p:cNvPr id="4" name="TextBox 3"/>
          <p:cNvSpPr txBox="1"/>
          <p:nvPr/>
        </p:nvSpPr>
        <p:spPr>
          <a:xfrm>
            <a:off x="715316" y="5781305"/>
            <a:ext cx="8151829" cy="461665"/>
          </a:xfrm>
          <a:prstGeom prst="rect">
            <a:avLst/>
          </a:prstGeom>
          <a:noFill/>
        </p:spPr>
        <p:txBody>
          <a:bodyPr wrap="square" rtlCol="0">
            <a:spAutoFit/>
          </a:bodyPr>
          <a:lstStyle/>
          <a:p>
            <a:r>
              <a:rPr lang="en-US" sz="2400" b="1" dirty="0" smtClean="0">
                <a:cs typeface="Arial" pitchFamily="34" charset="0"/>
              </a:rPr>
              <a:t>Single installation script creates a cluster of Virtual Box VMs</a:t>
            </a:r>
            <a:endParaRPr lang="en-US" sz="2800" b="1" dirty="0" smtClean="0">
              <a:cs typeface="Arial" pitchFamily="34" charset="0"/>
            </a:endParaRPr>
          </a:p>
        </p:txBody>
      </p:sp>
    </p:spTree>
    <p:extLst>
      <p:ext uri="{BB962C8B-B14F-4D97-AF65-F5344CB8AC3E}">
        <p14:creationId xmlns:p14="http://schemas.microsoft.com/office/powerpoint/2010/main" val="121541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lstStyle/>
          <a:p>
            <a:r>
              <a:rPr lang="en-US" b="1" dirty="0" smtClean="0">
                <a:solidFill>
                  <a:srgbClr val="0070C0"/>
                </a:solidFill>
              </a:rPr>
              <a:t>Test Lab Topology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19891"/>
            <a:ext cx="7384888" cy="5738109"/>
          </a:xfrm>
          <a:prstGeom prst="rect">
            <a:avLst/>
          </a:prstGeom>
        </p:spPr>
      </p:pic>
    </p:spTree>
    <p:extLst>
      <p:ext uri="{BB962C8B-B14F-4D97-AF65-F5344CB8AC3E}">
        <p14:creationId xmlns:p14="http://schemas.microsoft.com/office/powerpoint/2010/main" val="51557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ON.LAB ONOS </a:t>
            </a:r>
            <a:r>
              <a:rPr lang="en-US" dirty="0">
                <a:solidFill>
                  <a:srgbClr val="0070C0"/>
                </a:solidFill>
              </a:rPr>
              <a:t>T</a:t>
            </a:r>
            <a:r>
              <a:rPr lang="en-US" dirty="0" smtClean="0">
                <a:solidFill>
                  <a:srgbClr val="0070C0"/>
                </a:solidFill>
              </a:rPr>
              <a:t>est </a:t>
            </a:r>
            <a:r>
              <a:rPr lang="en-US" dirty="0">
                <a:solidFill>
                  <a:srgbClr val="0070C0"/>
                </a:solidFill>
              </a:rPr>
              <a:t>i</a:t>
            </a:r>
            <a:r>
              <a:rPr lang="en-US" dirty="0" smtClean="0">
                <a:solidFill>
                  <a:srgbClr val="0070C0"/>
                </a:solidFill>
              </a:rPr>
              <a:t>mplementation </a:t>
            </a:r>
            <a:endParaRPr lang="en-US" dirty="0">
              <a:solidFill>
                <a:srgbClr val="0070C0"/>
              </a:solidFill>
            </a:endParaRPr>
          </a:p>
        </p:txBody>
      </p:sp>
      <p:sp>
        <p:nvSpPr>
          <p:cNvPr id="3" name="Text Placeholder 2"/>
          <p:cNvSpPr>
            <a:spLocks noGrp="1"/>
          </p:cNvSpPr>
          <p:nvPr>
            <p:ph type="body" idx="1"/>
          </p:nvPr>
        </p:nvSpPr>
        <p:spPr/>
        <p:txBody>
          <a:bodyPr>
            <a:normAutofit/>
          </a:bodyPr>
          <a:lstStyle/>
          <a:p>
            <a:pPr>
              <a:buFont typeface="Wingdings" charset="2"/>
              <a:buChar char="§"/>
            </a:pPr>
            <a:r>
              <a:rPr lang="en-US" dirty="0" smtClean="0"/>
              <a:t>ON.LAB team has implemented following aspects of </a:t>
            </a:r>
            <a:r>
              <a:rPr lang="en-US" dirty="0"/>
              <a:t>automated</a:t>
            </a:r>
            <a:r>
              <a:rPr lang="en-US" dirty="0" smtClean="0"/>
              <a:t> tests</a:t>
            </a:r>
          </a:p>
          <a:p>
            <a:pPr lvl="1">
              <a:buFont typeface="Arial"/>
              <a:buChar char="•"/>
            </a:pPr>
            <a:r>
              <a:rPr lang="en-US" dirty="0" smtClean="0">
                <a:solidFill>
                  <a:srgbClr val="000000"/>
                </a:solidFill>
              </a:rPr>
              <a:t>ONOS Unit Tests (70% coverage)</a:t>
            </a:r>
          </a:p>
          <a:p>
            <a:pPr lvl="1">
              <a:buFont typeface="Arial"/>
              <a:buChar char="•"/>
            </a:pPr>
            <a:r>
              <a:rPr lang="en-US" dirty="0" smtClean="0">
                <a:solidFill>
                  <a:srgbClr val="000000"/>
                </a:solidFill>
              </a:rPr>
              <a:t>ONOS System Tests for Functionality, Scale, Performance and Resiliency test (85% coverage)</a:t>
            </a:r>
          </a:p>
          <a:p>
            <a:pPr lvl="1">
              <a:buFont typeface="Arial"/>
              <a:buChar char="•"/>
            </a:pPr>
            <a:r>
              <a:rPr lang="en-US" dirty="0" smtClean="0">
                <a:solidFill>
                  <a:srgbClr val="000000"/>
                </a:solidFill>
              </a:rPr>
              <a:t>White </a:t>
            </a:r>
            <a:r>
              <a:rPr lang="en-US" dirty="0">
                <a:solidFill>
                  <a:srgbClr val="000000"/>
                </a:solidFill>
              </a:rPr>
              <a:t>Box </a:t>
            </a:r>
            <a:r>
              <a:rPr lang="en-US" dirty="0" smtClean="0">
                <a:solidFill>
                  <a:srgbClr val="000000"/>
                </a:solidFill>
              </a:rPr>
              <a:t>Network Graph Performance Measurements</a:t>
            </a:r>
          </a:p>
          <a:p>
            <a:pPr>
              <a:buFont typeface="Wingdings" charset="2"/>
              <a:buChar char="§"/>
            </a:pPr>
            <a:r>
              <a:rPr lang="en-US" dirty="0" smtClean="0"/>
              <a:t>All tests are executed nightly </a:t>
            </a:r>
            <a:r>
              <a:rPr lang="en-US" dirty="0"/>
              <a:t>in Jenkins Continuous </a:t>
            </a:r>
            <a:r>
              <a:rPr lang="en-US" dirty="0" smtClean="0"/>
              <a:t>Integration environment.  </a:t>
            </a:r>
            <a:endParaRPr lang="en-US" dirty="0"/>
          </a:p>
        </p:txBody>
      </p:sp>
    </p:spTree>
    <p:extLst>
      <p:ext uri="{BB962C8B-B14F-4D97-AF65-F5344CB8AC3E}">
        <p14:creationId xmlns:p14="http://schemas.microsoft.com/office/powerpoint/2010/main" val="241707069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ormAutofit fontScale="90000"/>
          </a:bodyPr>
          <a:lstStyle/>
          <a:p>
            <a:pPr algn="ctr"/>
            <a:r>
              <a:rPr lang="en-US" dirty="0" smtClean="0"/>
              <a:t>Performance</a:t>
            </a:r>
            <a:endParaRPr lang="en-US" dirty="0"/>
          </a:p>
        </p:txBody>
      </p:sp>
    </p:spTree>
    <p:extLst>
      <p:ext uri="{BB962C8B-B14F-4D97-AF65-F5344CB8AC3E}">
        <p14:creationId xmlns:p14="http://schemas.microsoft.com/office/powerpoint/2010/main" val="147216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712"/>
            <a:ext cx="8229600" cy="568642"/>
          </a:xfrm>
        </p:spPr>
        <p:txBody>
          <a:bodyPr>
            <a:noAutofit/>
          </a:bodyPr>
          <a:lstStyle/>
          <a:p>
            <a:r>
              <a:rPr lang="en-US" sz="3600" b="1" dirty="0" smtClean="0"/>
              <a:t>Key performance metrics in Network OS</a:t>
            </a:r>
            <a:endParaRPr lang="en-US" sz="3600" b="1" dirty="0"/>
          </a:p>
        </p:txBody>
      </p:sp>
      <p:sp>
        <p:nvSpPr>
          <p:cNvPr id="3" name="Content Placeholder 2"/>
          <p:cNvSpPr>
            <a:spLocks noGrp="1"/>
          </p:cNvSpPr>
          <p:nvPr>
            <p:ph idx="1"/>
          </p:nvPr>
        </p:nvSpPr>
        <p:spPr>
          <a:xfrm>
            <a:off x="447255" y="1101846"/>
            <a:ext cx="8229600" cy="5343404"/>
          </a:xfrm>
        </p:spPr>
        <p:txBody>
          <a:bodyPr>
            <a:normAutofit/>
          </a:bodyPr>
          <a:lstStyle/>
          <a:p>
            <a:pPr>
              <a:buFont typeface="Wingdings" charset="2"/>
              <a:buChar char="§"/>
            </a:pPr>
            <a:r>
              <a:rPr lang="en-US" sz="2400" dirty="0" smtClean="0"/>
              <a:t>Network </a:t>
            </a:r>
            <a:r>
              <a:rPr lang="en-US" sz="2400" dirty="0" smtClean="0"/>
              <a:t>scale </a:t>
            </a:r>
            <a:r>
              <a:rPr lang="en-US" sz="2400" dirty="0" smtClean="0"/>
              <a:t>(# switches, # ports) -&gt; Delay and Throughput</a:t>
            </a:r>
          </a:p>
          <a:p>
            <a:pPr lvl="1">
              <a:lnSpc>
                <a:spcPct val="120000"/>
              </a:lnSpc>
              <a:buFont typeface="Arial"/>
              <a:buChar char="•"/>
            </a:pPr>
            <a:r>
              <a:rPr lang="en-US" sz="2000" dirty="0" smtClean="0"/>
              <a:t>Link failure, switch failure, switch port failure</a:t>
            </a:r>
          </a:p>
          <a:p>
            <a:pPr lvl="1">
              <a:lnSpc>
                <a:spcPct val="120000"/>
              </a:lnSpc>
              <a:buFont typeface="Arial"/>
              <a:buChar char="•"/>
            </a:pPr>
            <a:r>
              <a:rPr lang="en-US" sz="2000" dirty="0" err="1" smtClean="0"/>
              <a:t>Packet_in</a:t>
            </a:r>
            <a:r>
              <a:rPr lang="en-US" sz="2000" dirty="0" smtClean="0"/>
              <a:t> (request for setting reactive flows)</a:t>
            </a:r>
          </a:p>
          <a:p>
            <a:pPr lvl="1">
              <a:lnSpc>
                <a:spcPct val="120000"/>
              </a:lnSpc>
              <a:buFont typeface="Arial"/>
              <a:buChar char="•"/>
            </a:pPr>
            <a:r>
              <a:rPr lang="en-US" sz="2000" dirty="0" smtClean="0"/>
              <a:t>Reading and searching network graph</a:t>
            </a:r>
          </a:p>
          <a:p>
            <a:pPr lvl="1">
              <a:lnSpc>
                <a:spcPct val="120000"/>
              </a:lnSpc>
              <a:buFont typeface="Arial"/>
              <a:buChar char="•"/>
            </a:pPr>
            <a:r>
              <a:rPr lang="en-US" sz="2000" dirty="0" smtClean="0"/>
              <a:t>Network </a:t>
            </a:r>
            <a:r>
              <a:rPr lang="en-US" sz="2000" dirty="0" smtClean="0"/>
              <a:t>Graph</a:t>
            </a:r>
            <a:r>
              <a:rPr lang="en-US" sz="2000" dirty="0" smtClean="0"/>
              <a:t> </a:t>
            </a:r>
            <a:r>
              <a:rPr lang="en-US" sz="2000" dirty="0" smtClean="0"/>
              <a:t>Traversals</a:t>
            </a:r>
          </a:p>
          <a:p>
            <a:pPr lvl="1">
              <a:lnSpc>
                <a:spcPct val="120000"/>
              </a:lnSpc>
              <a:buFont typeface="Arial"/>
              <a:buChar char="•"/>
            </a:pPr>
            <a:r>
              <a:rPr lang="en-US" sz="2000" dirty="0" smtClean="0"/>
              <a:t>Setup </a:t>
            </a:r>
            <a:r>
              <a:rPr lang="en-US" sz="2000" dirty="0" smtClean="0"/>
              <a:t>of proactive </a:t>
            </a:r>
            <a:r>
              <a:rPr lang="en-US" sz="2000" dirty="0" smtClean="0"/>
              <a:t>flows</a:t>
            </a:r>
          </a:p>
          <a:p>
            <a:pPr>
              <a:buFont typeface="Wingdings" charset="2"/>
              <a:buChar char="§"/>
            </a:pPr>
            <a:r>
              <a:rPr lang="en-US" sz="2400" dirty="0" smtClean="0"/>
              <a:t>Application </a:t>
            </a:r>
            <a:r>
              <a:rPr lang="en-US" sz="2400" dirty="0" smtClean="0"/>
              <a:t>scale </a:t>
            </a:r>
            <a:r>
              <a:rPr lang="en-US" sz="2400" dirty="0" smtClean="0"/>
              <a:t>(# operations, # applications) </a:t>
            </a:r>
          </a:p>
          <a:p>
            <a:pPr lvl="1">
              <a:lnSpc>
                <a:spcPct val="120000"/>
              </a:lnSpc>
              <a:buFont typeface="Arial"/>
              <a:buChar char="•"/>
            </a:pPr>
            <a:r>
              <a:rPr lang="en-US" sz="2000" dirty="0" smtClean="0"/>
              <a:t>Number of network events propagated to applications (delay &amp; throughput)</a:t>
            </a:r>
          </a:p>
          <a:p>
            <a:pPr lvl="1">
              <a:lnSpc>
                <a:spcPct val="120000"/>
              </a:lnSpc>
              <a:buFont typeface="Arial"/>
              <a:buChar char="•"/>
            </a:pPr>
            <a:r>
              <a:rPr lang="en-US" sz="2000" dirty="0" smtClean="0"/>
              <a:t>Number of operations on Network Graph (delay &amp; throughput)</a:t>
            </a:r>
          </a:p>
          <a:p>
            <a:pPr lvl="1">
              <a:lnSpc>
                <a:spcPct val="120000"/>
              </a:lnSpc>
              <a:buFont typeface="Arial"/>
              <a:buChar char="•"/>
            </a:pPr>
            <a:r>
              <a:rPr lang="en-US" sz="2000" dirty="0" smtClean="0"/>
              <a:t>Parallelism</a:t>
            </a:r>
            <a:r>
              <a:rPr lang="en-US" sz="2000" dirty="0" smtClean="0"/>
              <a:t>/threading </a:t>
            </a:r>
            <a:r>
              <a:rPr lang="en-US" sz="2000" dirty="0" smtClean="0"/>
              <a:t>for applications (parallelism on Network Graph)</a:t>
            </a:r>
          </a:p>
          <a:p>
            <a:pPr lvl="1">
              <a:lnSpc>
                <a:spcPct val="120000"/>
              </a:lnSpc>
              <a:buFont typeface="Arial"/>
              <a:buChar char="•"/>
            </a:pPr>
            <a:r>
              <a:rPr lang="en-US" sz="2000" dirty="0" smtClean="0"/>
              <a:t>Parallel path computation </a:t>
            </a:r>
            <a:r>
              <a:rPr lang="en-US" sz="2000" dirty="0" smtClean="0"/>
              <a:t>performance</a:t>
            </a:r>
            <a:endParaRPr lang="en-US" sz="2000" dirty="0" smtClean="0"/>
          </a:p>
        </p:txBody>
      </p:sp>
    </p:spTree>
    <p:extLst>
      <p:ext uri="{BB962C8B-B14F-4D97-AF65-F5344CB8AC3E}">
        <p14:creationId xmlns:p14="http://schemas.microsoft.com/office/powerpoint/2010/main" val="2310358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Hard </a:t>
            </a:r>
            <a:r>
              <a:rPr lang="en-US" dirty="0" smtClean="0"/>
              <a:t>Problems</a:t>
            </a:r>
            <a:endParaRPr lang="en-US"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2400" dirty="0" smtClean="0"/>
              <a:t>Off the shelf open source does not </a:t>
            </a:r>
            <a:r>
              <a:rPr lang="en-US" sz="2400" dirty="0" smtClean="0"/>
              <a:t>perform</a:t>
            </a:r>
          </a:p>
          <a:p>
            <a:pPr>
              <a:lnSpc>
                <a:spcPct val="200000"/>
              </a:lnSpc>
              <a:buFont typeface="Wingdings" charset="2"/>
              <a:buChar char="§"/>
            </a:pPr>
            <a:r>
              <a:rPr lang="en-US" sz="2400" dirty="0" smtClean="0"/>
              <a:t>Ultra low-latency requirements are unique</a:t>
            </a:r>
          </a:p>
          <a:p>
            <a:pPr>
              <a:lnSpc>
                <a:spcPct val="200000"/>
              </a:lnSpc>
              <a:buFont typeface="Wingdings" charset="2"/>
              <a:buChar char="§"/>
            </a:pPr>
            <a:r>
              <a:rPr lang="en-US" sz="2400" dirty="0" smtClean="0"/>
              <a:t>Need to apply distributed/parallel programming techniques to scale control applications</a:t>
            </a:r>
          </a:p>
          <a:p>
            <a:pPr>
              <a:lnSpc>
                <a:spcPct val="200000"/>
              </a:lnSpc>
              <a:buFont typeface="Wingdings" charset="2"/>
              <a:buChar char="§"/>
            </a:pPr>
            <a:r>
              <a:rPr lang="en-US" sz="2400" dirty="0" smtClean="0"/>
              <a:t>Reactive control applications need event-driven framework which scale</a:t>
            </a:r>
            <a:endParaRPr lang="en-US" sz="2400"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46</a:t>
            </a:fld>
            <a:endParaRPr lang="en-US"/>
          </a:p>
        </p:txBody>
      </p:sp>
    </p:spTree>
    <p:extLst>
      <p:ext uri="{BB962C8B-B14F-4D97-AF65-F5344CB8AC3E}">
        <p14:creationId xmlns:p14="http://schemas.microsoft.com/office/powerpoint/2010/main" val="12552559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ONOS: </a:t>
            </a:r>
            <a:r>
              <a:rPr lang="en-US" dirty="0" smtClean="0"/>
              <a:t>Summary</a:t>
            </a:r>
            <a:endParaRPr lang="en-US" dirty="0"/>
          </a:p>
        </p:txBody>
      </p:sp>
      <p:grpSp>
        <p:nvGrpSpPr>
          <p:cNvPr id="7" name="Group 50"/>
          <p:cNvGrpSpPr>
            <a:grpSpLocks/>
          </p:cNvGrpSpPr>
          <p:nvPr/>
        </p:nvGrpSpPr>
        <p:grpSpPr bwMode="auto">
          <a:xfrm>
            <a:off x="495301" y="1111196"/>
            <a:ext cx="1819275" cy="1620838"/>
            <a:chOff x="198" y="2060"/>
            <a:chExt cx="1146" cy="1021"/>
          </a:xfrm>
        </p:grpSpPr>
        <p:pic>
          <p:nvPicPr>
            <p:cNvPr id="8" name="Picture 36" descr="Picture1"/>
            <p:cNvPicPr>
              <a:picLocks noChangeAspect="1" noChangeArrowheads="1"/>
            </p:cNvPicPr>
            <p:nvPr/>
          </p:nvPicPr>
          <p:blipFill>
            <a:blip r:embed="rId3" cstate="print">
              <a:lum bright="50000"/>
            </a:blip>
            <a:srcRect/>
            <a:stretch>
              <a:fillRect/>
            </a:stretch>
          </p:blipFill>
          <p:spPr bwMode="auto">
            <a:xfrm>
              <a:off x="198" y="2880"/>
              <a:ext cx="1146" cy="201"/>
            </a:xfrm>
            <a:prstGeom prst="rect">
              <a:avLst/>
            </a:prstGeom>
            <a:noFill/>
            <a:ln w="9525">
              <a:noFill/>
              <a:miter lim="800000"/>
              <a:headEnd/>
              <a:tailEnd/>
            </a:ln>
          </p:spPr>
        </p:pic>
        <p:pic>
          <p:nvPicPr>
            <p:cNvPr id="9" name="Picture 88" descr="JunoDifference4"/>
            <p:cNvPicPr>
              <a:picLocks noChangeAspect="1" noChangeArrowheads="1"/>
            </p:cNvPicPr>
            <p:nvPr/>
          </p:nvPicPr>
          <p:blipFill>
            <a:blip r:embed="rId4" cstate="print">
              <a:lum bright="-18000"/>
            </a:blip>
            <a:srcRect/>
            <a:stretch>
              <a:fillRect/>
            </a:stretch>
          </p:blipFill>
          <p:spPr bwMode="auto">
            <a:xfrm>
              <a:off x="311" y="2060"/>
              <a:ext cx="920" cy="935"/>
            </a:xfrm>
            <a:prstGeom prst="rect">
              <a:avLst/>
            </a:prstGeom>
            <a:noFill/>
            <a:ln w="9525">
              <a:noFill/>
              <a:miter lim="800000"/>
              <a:headEnd/>
              <a:tailEnd/>
            </a:ln>
          </p:spPr>
        </p:pic>
        <p:sp>
          <p:nvSpPr>
            <p:cNvPr id="10" name="Rectangle 89"/>
            <p:cNvSpPr>
              <a:spLocks noChangeArrowheads="1"/>
            </p:cNvSpPr>
            <p:nvPr/>
          </p:nvSpPr>
          <p:spPr bwMode="auto">
            <a:xfrm>
              <a:off x="342" y="2425"/>
              <a:ext cx="858" cy="160"/>
            </a:xfrm>
            <a:prstGeom prst="rect">
              <a:avLst/>
            </a:prstGeom>
            <a:noFill/>
            <a:ln w="28575">
              <a:noFill/>
              <a:miter lim="800000"/>
              <a:headEnd/>
              <a:tailEnd/>
            </a:ln>
          </p:spPr>
          <p:txBody>
            <a:bodyPr lIns="0" tIns="0" rIns="0" bIns="0" anchor="ctr">
              <a:spAutoFit/>
            </a:bodyPr>
            <a:lstStyle/>
            <a:p>
              <a:pPr algn="ctr">
                <a:lnSpc>
                  <a:spcPct val="90000"/>
                </a:lnSpc>
              </a:pPr>
              <a:r>
                <a:rPr lang="en-US" b="1" dirty="0" smtClean="0">
                  <a:cs typeface="Arial" charset="0"/>
                </a:rPr>
                <a:t>ONOS</a:t>
              </a:r>
              <a:endParaRPr lang="en-US" b="1" dirty="0">
                <a:solidFill>
                  <a:schemeClr val="tx1"/>
                </a:solidFill>
                <a:cs typeface="Arial" charset="0"/>
              </a:endParaRPr>
            </a:p>
          </p:txBody>
        </p:sp>
      </p:grpSp>
      <p:grpSp>
        <p:nvGrpSpPr>
          <p:cNvPr id="11" name="Group 40"/>
          <p:cNvGrpSpPr>
            <a:grpSpLocks/>
          </p:cNvGrpSpPr>
          <p:nvPr/>
        </p:nvGrpSpPr>
        <p:grpSpPr bwMode="auto">
          <a:xfrm>
            <a:off x="495301" y="2909482"/>
            <a:ext cx="1819275" cy="1638300"/>
            <a:chOff x="198" y="3096"/>
            <a:chExt cx="1146" cy="1032"/>
          </a:xfrm>
        </p:grpSpPr>
        <p:pic>
          <p:nvPicPr>
            <p:cNvPr id="12" name="Picture 36" descr="Picture1"/>
            <p:cNvPicPr>
              <a:picLocks noChangeAspect="1" noChangeArrowheads="1"/>
            </p:cNvPicPr>
            <p:nvPr/>
          </p:nvPicPr>
          <p:blipFill>
            <a:blip r:embed="rId3" cstate="print">
              <a:lum bright="50000"/>
            </a:blip>
            <a:srcRect/>
            <a:stretch>
              <a:fillRect/>
            </a:stretch>
          </p:blipFill>
          <p:spPr bwMode="auto">
            <a:xfrm>
              <a:off x="198" y="3927"/>
              <a:ext cx="1146" cy="201"/>
            </a:xfrm>
            <a:prstGeom prst="rect">
              <a:avLst/>
            </a:prstGeom>
            <a:noFill/>
            <a:ln w="9525">
              <a:noFill/>
              <a:miter lim="800000"/>
              <a:headEnd/>
              <a:tailEnd/>
            </a:ln>
          </p:spPr>
        </p:pic>
        <p:grpSp>
          <p:nvGrpSpPr>
            <p:cNvPr id="13" name="Group 42"/>
            <p:cNvGrpSpPr>
              <a:grpSpLocks/>
            </p:cNvGrpSpPr>
            <p:nvPr/>
          </p:nvGrpSpPr>
          <p:grpSpPr bwMode="auto">
            <a:xfrm>
              <a:off x="311" y="3096"/>
              <a:ext cx="940" cy="943"/>
              <a:chOff x="311" y="3096"/>
              <a:chExt cx="940" cy="943"/>
            </a:xfrm>
          </p:grpSpPr>
          <p:pic>
            <p:nvPicPr>
              <p:cNvPr id="15" name="Picture 58" descr="JunoDifference2"/>
              <p:cNvPicPr>
                <a:picLocks noChangeAspect="1" noChangeArrowheads="1"/>
              </p:cNvPicPr>
              <p:nvPr/>
            </p:nvPicPr>
            <p:blipFill>
              <a:blip r:embed="rId5" cstate="print"/>
              <a:srcRect/>
              <a:stretch>
                <a:fillRect/>
              </a:stretch>
            </p:blipFill>
            <p:spPr bwMode="invGray">
              <a:xfrm flipH="1">
                <a:off x="311" y="3100"/>
                <a:ext cx="940" cy="939"/>
              </a:xfrm>
              <a:prstGeom prst="rect">
                <a:avLst/>
              </a:prstGeom>
              <a:noFill/>
              <a:ln w="9525">
                <a:noFill/>
                <a:miter lim="800000"/>
                <a:headEnd/>
                <a:tailEnd/>
              </a:ln>
            </p:spPr>
          </p:pic>
          <p:sp>
            <p:nvSpPr>
              <p:cNvPr id="16" name="Oval 44"/>
              <p:cNvSpPr>
                <a:spLocks noChangeArrowheads="1"/>
              </p:cNvSpPr>
              <p:nvPr/>
            </p:nvSpPr>
            <p:spPr bwMode="auto">
              <a:xfrm>
                <a:off x="312" y="3096"/>
                <a:ext cx="936" cy="936"/>
              </a:xfrm>
              <a:prstGeom prst="ellipse">
                <a:avLst/>
              </a:prstGeom>
              <a:solidFill>
                <a:schemeClr val="folHlink">
                  <a:alpha val="50195"/>
                </a:schemeClr>
              </a:solidFill>
              <a:ln w="19050">
                <a:noFill/>
                <a:round/>
                <a:headEnd/>
                <a:tailEnd/>
              </a:ln>
            </p:spPr>
            <p:txBody>
              <a:bodyPr lIns="0" tIns="0" rIns="0" bIns="0" anchor="ctr">
                <a:spAutoFit/>
              </a:bodyPr>
              <a:lstStyle/>
              <a:p>
                <a:endParaRPr lang="en-US"/>
              </a:p>
            </p:txBody>
          </p:sp>
        </p:grpSp>
        <p:sp>
          <p:nvSpPr>
            <p:cNvPr id="14" name="Rectangle 59"/>
            <p:cNvSpPr>
              <a:spLocks noChangeArrowheads="1"/>
            </p:cNvSpPr>
            <p:nvPr/>
          </p:nvSpPr>
          <p:spPr bwMode="invGray">
            <a:xfrm flipH="1">
              <a:off x="580" y="3470"/>
              <a:ext cx="380" cy="160"/>
            </a:xfrm>
            <a:prstGeom prst="rect">
              <a:avLst/>
            </a:prstGeom>
            <a:noFill/>
            <a:ln w="28575">
              <a:noFill/>
              <a:miter lim="800000"/>
              <a:headEnd/>
              <a:tailEnd/>
            </a:ln>
          </p:spPr>
          <p:txBody>
            <a:bodyPr wrap="none" lIns="0" tIns="0" rIns="0" bIns="0" anchor="ctr">
              <a:spAutoFit/>
            </a:bodyPr>
            <a:lstStyle/>
            <a:p>
              <a:pPr algn="ctr">
                <a:lnSpc>
                  <a:spcPct val="90000"/>
                </a:lnSpc>
              </a:pPr>
              <a:r>
                <a:rPr lang="en-US" b="1" dirty="0" smtClean="0">
                  <a:solidFill>
                    <a:schemeClr val="tx1"/>
                  </a:solidFill>
                  <a:cs typeface="Arial" charset="0"/>
                </a:rPr>
                <a:t>Status</a:t>
              </a:r>
              <a:endParaRPr lang="en-US" b="1" dirty="0">
                <a:solidFill>
                  <a:schemeClr val="tx1"/>
                </a:solidFill>
                <a:cs typeface="Arial" charset="0"/>
              </a:endParaRPr>
            </a:p>
          </p:txBody>
        </p:sp>
      </p:grpSp>
      <p:sp>
        <p:nvSpPr>
          <p:cNvPr id="18" name="Rounded Rectangle 17"/>
          <p:cNvSpPr/>
          <p:nvPr/>
        </p:nvSpPr>
        <p:spPr bwMode="auto">
          <a:xfrm>
            <a:off x="2382309" y="992749"/>
            <a:ext cx="6244960" cy="1602760"/>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9" name="Rounded Rectangle 18"/>
          <p:cNvSpPr/>
          <p:nvPr/>
        </p:nvSpPr>
        <p:spPr bwMode="auto">
          <a:xfrm>
            <a:off x="2382310" y="2880177"/>
            <a:ext cx="6244960" cy="149564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1" name="TextBox 20"/>
          <p:cNvSpPr txBox="1"/>
          <p:nvPr/>
        </p:nvSpPr>
        <p:spPr>
          <a:xfrm>
            <a:off x="2552683" y="859136"/>
            <a:ext cx="5829053" cy="1736373"/>
          </a:xfrm>
          <a:prstGeom prst="rect">
            <a:avLst/>
          </a:prstGeom>
          <a:noFill/>
        </p:spPr>
        <p:txBody>
          <a:bodyPr wrap="square" rtlCol="0">
            <a:spAutoFit/>
          </a:bodyPr>
          <a:lstStyle/>
          <a:p>
            <a:pPr>
              <a:lnSpc>
                <a:spcPct val="150000"/>
              </a:lnSpc>
            </a:pPr>
            <a:r>
              <a:rPr lang="en-US" sz="1600" b="1" dirty="0"/>
              <a:t>Distributed </a:t>
            </a:r>
            <a:r>
              <a:rPr lang="en-US" sz="1600" b="1" dirty="0" smtClean="0"/>
              <a:t>Network OS</a:t>
            </a:r>
            <a:endParaRPr lang="en-US" sz="1600" b="1" dirty="0"/>
          </a:p>
          <a:p>
            <a:pPr lvl="1">
              <a:lnSpc>
                <a:spcPct val="150000"/>
              </a:lnSpc>
            </a:pPr>
            <a:r>
              <a:rPr lang="en-US" sz="1400" b="1" dirty="0"/>
              <a:t>Network Graph Northbound Abstraction</a:t>
            </a:r>
          </a:p>
          <a:p>
            <a:pPr lvl="1">
              <a:lnSpc>
                <a:spcPct val="150000"/>
              </a:lnSpc>
            </a:pPr>
            <a:r>
              <a:rPr lang="en-US" sz="1400" b="1" dirty="0"/>
              <a:t>Horizontally </a:t>
            </a:r>
            <a:r>
              <a:rPr lang="en-US" sz="1400" b="1" dirty="0"/>
              <a:t>S</a:t>
            </a:r>
            <a:r>
              <a:rPr lang="en-US" sz="1400" b="1" dirty="0" smtClean="0"/>
              <a:t>calable</a:t>
            </a:r>
            <a:endParaRPr lang="en-US" sz="1400" b="1" dirty="0"/>
          </a:p>
          <a:p>
            <a:pPr lvl="1">
              <a:lnSpc>
                <a:spcPct val="150000"/>
              </a:lnSpc>
            </a:pPr>
            <a:r>
              <a:rPr lang="en-US" sz="1400" b="1" dirty="0"/>
              <a:t>Highly Available</a:t>
            </a:r>
          </a:p>
          <a:p>
            <a:pPr lvl="1">
              <a:lnSpc>
                <a:spcPct val="150000"/>
              </a:lnSpc>
            </a:pPr>
            <a:r>
              <a:rPr lang="en-US" sz="1400" b="1" dirty="0"/>
              <a:t>Built using </a:t>
            </a:r>
            <a:r>
              <a:rPr lang="en-US" sz="1400" b="1" dirty="0" smtClean="0"/>
              <a:t>open </a:t>
            </a:r>
            <a:r>
              <a:rPr lang="en-US" sz="1400" b="1" dirty="0"/>
              <a:t>s</a:t>
            </a:r>
            <a:r>
              <a:rPr lang="en-US" sz="1400" b="1" dirty="0" smtClean="0"/>
              <a:t>ource </a:t>
            </a:r>
            <a:r>
              <a:rPr lang="en-US" sz="1400" b="1" dirty="0"/>
              <a:t>components</a:t>
            </a:r>
          </a:p>
        </p:txBody>
      </p:sp>
      <p:sp>
        <p:nvSpPr>
          <p:cNvPr id="23" name="TextBox 22"/>
          <p:cNvSpPr txBox="1"/>
          <p:nvPr/>
        </p:nvSpPr>
        <p:spPr>
          <a:xfrm>
            <a:off x="2620417" y="2812355"/>
            <a:ext cx="5829053" cy="1918474"/>
          </a:xfrm>
          <a:prstGeom prst="rect">
            <a:avLst/>
          </a:prstGeom>
          <a:noFill/>
        </p:spPr>
        <p:txBody>
          <a:bodyPr wrap="square" rtlCol="0">
            <a:spAutoFit/>
          </a:bodyPr>
          <a:lstStyle/>
          <a:p>
            <a:pPr>
              <a:lnSpc>
                <a:spcPct val="150000"/>
              </a:lnSpc>
            </a:pPr>
            <a:r>
              <a:rPr lang="en-US" sz="1600" b="1" dirty="0" smtClean="0"/>
              <a:t>Version 0.1</a:t>
            </a:r>
          </a:p>
          <a:p>
            <a:pPr>
              <a:lnSpc>
                <a:spcPct val="150000"/>
              </a:lnSpc>
            </a:pPr>
            <a:r>
              <a:rPr lang="en-US" sz="1600" b="1" dirty="0"/>
              <a:t>	</a:t>
            </a:r>
            <a:r>
              <a:rPr lang="en-US" sz="1600" b="1" dirty="0" smtClean="0"/>
              <a:t>- Flow API, Shortest Path </a:t>
            </a:r>
            <a:r>
              <a:rPr lang="en-US" sz="1600" b="1" dirty="0" smtClean="0"/>
              <a:t>computation</a:t>
            </a:r>
            <a:r>
              <a:rPr lang="en-US" sz="1600" b="1" dirty="0" smtClean="0"/>
              <a:t>, Sample </a:t>
            </a:r>
            <a:r>
              <a:rPr lang="en-US" sz="1600" b="1" dirty="0" smtClean="0"/>
              <a:t>application</a:t>
            </a:r>
            <a:endParaRPr lang="en-US" sz="1600" b="1" dirty="0" smtClean="0"/>
          </a:p>
          <a:p>
            <a:pPr lvl="1">
              <a:lnSpc>
                <a:spcPct val="150000"/>
              </a:lnSpc>
            </a:pPr>
            <a:r>
              <a:rPr lang="en-US" sz="1600" b="1" dirty="0" smtClean="0"/>
              <a:t>- Build &amp; QA  ( Jenkins, Sanity Tests, </a:t>
            </a:r>
            <a:r>
              <a:rPr lang="en-US" sz="1600" b="1" dirty="0" err="1" smtClean="0"/>
              <a:t>Perf</a:t>
            </a:r>
            <a:r>
              <a:rPr lang="en-US" sz="1600" b="1" dirty="0" smtClean="0"/>
              <a:t>/Scale Tests, CHO)</a:t>
            </a:r>
          </a:p>
          <a:p>
            <a:pPr lvl="1">
              <a:lnSpc>
                <a:spcPct val="150000"/>
              </a:lnSpc>
            </a:pPr>
            <a:r>
              <a:rPr lang="en-US" sz="1600" b="1" dirty="0" smtClean="0"/>
              <a:t>- Deployment in progress at REANNZ (SDN-IP peering)</a:t>
            </a:r>
            <a:endParaRPr lang="en-US" sz="1600" b="1" dirty="0"/>
          </a:p>
          <a:p>
            <a:pPr>
              <a:lnSpc>
                <a:spcPct val="150000"/>
              </a:lnSpc>
            </a:pPr>
            <a:endParaRPr lang="en-US" sz="1600" b="1" dirty="0">
              <a:solidFill>
                <a:srgbClr val="F2F2F2"/>
              </a:solidFill>
              <a:cs typeface="Arial" pitchFamily="34" charset="0"/>
            </a:endParaRPr>
          </a:p>
        </p:txBody>
      </p:sp>
      <p:grpSp>
        <p:nvGrpSpPr>
          <p:cNvPr id="24" name="Group 46"/>
          <p:cNvGrpSpPr>
            <a:grpSpLocks/>
          </p:cNvGrpSpPr>
          <p:nvPr/>
        </p:nvGrpSpPr>
        <p:grpSpPr bwMode="auto">
          <a:xfrm>
            <a:off x="495301" y="4819585"/>
            <a:ext cx="1819275" cy="1630363"/>
            <a:chOff x="198" y="998"/>
            <a:chExt cx="1146" cy="1027"/>
          </a:xfrm>
        </p:grpSpPr>
        <p:pic>
          <p:nvPicPr>
            <p:cNvPr id="25" name="Picture 36" descr="Picture1"/>
            <p:cNvPicPr>
              <a:picLocks noChangeAspect="1" noChangeArrowheads="1"/>
            </p:cNvPicPr>
            <p:nvPr/>
          </p:nvPicPr>
          <p:blipFill>
            <a:blip r:embed="rId3" cstate="print">
              <a:lum bright="50000"/>
            </a:blip>
            <a:srcRect/>
            <a:stretch>
              <a:fillRect/>
            </a:stretch>
          </p:blipFill>
          <p:spPr bwMode="auto">
            <a:xfrm>
              <a:off x="198" y="1824"/>
              <a:ext cx="1146" cy="201"/>
            </a:xfrm>
            <a:prstGeom prst="rect">
              <a:avLst/>
            </a:prstGeom>
            <a:noFill/>
            <a:ln w="9525">
              <a:noFill/>
              <a:miter lim="800000"/>
              <a:headEnd/>
              <a:tailEnd/>
            </a:ln>
          </p:spPr>
        </p:pic>
        <p:pic>
          <p:nvPicPr>
            <p:cNvPr id="26" name="Picture 83" descr="JunoDifference3"/>
            <p:cNvPicPr>
              <a:picLocks noChangeAspect="1" noChangeArrowheads="1"/>
            </p:cNvPicPr>
            <p:nvPr/>
          </p:nvPicPr>
          <p:blipFill>
            <a:blip r:embed="rId6" cstate="print"/>
            <a:srcRect/>
            <a:stretch>
              <a:fillRect/>
            </a:stretch>
          </p:blipFill>
          <p:spPr bwMode="invGray">
            <a:xfrm>
              <a:off x="314" y="998"/>
              <a:ext cx="914" cy="929"/>
            </a:xfrm>
            <a:prstGeom prst="rect">
              <a:avLst/>
            </a:prstGeom>
            <a:noFill/>
            <a:ln w="9525">
              <a:noFill/>
              <a:miter lim="800000"/>
              <a:headEnd/>
              <a:tailEnd/>
            </a:ln>
          </p:spPr>
        </p:pic>
        <p:sp>
          <p:nvSpPr>
            <p:cNvPr id="27" name="Rectangle 84"/>
            <p:cNvSpPr>
              <a:spLocks noChangeArrowheads="1"/>
            </p:cNvSpPr>
            <p:nvPr/>
          </p:nvSpPr>
          <p:spPr bwMode="invGray">
            <a:xfrm>
              <a:off x="390" y="1362"/>
              <a:ext cx="762" cy="160"/>
            </a:xfrm>
            <a:prstGeom prst="rect">
              <a:avLst/>
            </a:prstGeom>
            <a:noFill/>
            <a:ln w="28575">
              <a:noFill/>
              <a:miter lim="800000"/>
              <a:headEnd/>
              <a:tailEnd/>
            </a:ln>
          </p:spPr>
          <p:txBody>
            <a:bodyPr lIns="0" tIns="0" rIns="0" bIns="0" anchor="ctr">
              <a:spAutoFit/>
            </a:bodyPr>
            <a:lstStyle/>
            <a:p>
              <a:pPr algn="ctr">
                <a:lnSpc>
                  <a:spcPct val="90000"/>
                </a:lnSpc>
              </a:pPr>
              <a:r>
                <a:rPr lang="en-US" b="1" dirty="0" smtClean="0">
                  <a:cs typeface="Arial" charset="0"/>
                </a:rPr>
                <a:t>Next</a:t>
              </a:r>
              <a:endParaRPr lang="en-US" b="1" dirty="0">
                <a:solidFill>
                  <a:schemeClr val="tx1"/>
                </a:solidFill>
                <a:cs typeface="Arial" charset="0"/>
              </a:endParaRPr>
            </a:p>
          </p:txBody>
        </p:sp>
      </p:grpSp>
      <p:sp>
        <p:nvSpPr>
          <p:cNvPr id="28" name="Rounded Rectangle 27"/>
          <p:cNvSpPr/>
          <p:nvPr/>
        </p:nvSpPr>
        <p:spPr bwMode="auto">
          <a:xfrm>
            <a:off x="2382309" y="4722136"/>
            <a:ext cx="6372612" cy="2013539"/>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29" name="TextBox 28"/>
          <p:cNvSpPr txBox="1"/>
          <p:nvPr/>
        </p:nvSpPr>
        <p:spPr>
          <a:xfrm>
            <a:off x="2530811" y="4728879"/>
            <a:ext cx="5829053" cy="2657138"/>
          </a:xfrm>
          <a:prstGeom prst="rect">
            <a:avLst/>
          </a:prstGeom>
          <a:noFill/>
        </p:spPr>
        <p:txBody>
          <a:bodyPr wrap="square" rtlCol="0">
            <a:spAutoFit/>
          </a:bodyPr>
          <a:lstStyle/>
          <a:p>
            <a:pPr>
              <a:lnSpc>
                <a:spcPct val="150000"/>
              </a:lnSpc>
            </a:pPr>
            <a:r>
              <a:rPr lang="en-US" sz="1600" b="1" dirty="0"/>
              <a:t>Exploring </a:t>
            </a:r>
            <a:r>
              <a:rPr lang="en-US" sz="1600" b="1" dirty="0"/>
              <a:t>p</a:t>
            </a:r>
            <a:r>
              <a:rPr lang="en-US" sz="1600" b="1" dirty="0" smtClean="0"/>
              <a:t>erformance </a:t>
            </a:r>
            <a:r>
              <a:rPr lang="en-US" sz="1600" b="1" dirty="0" smtClean="0"/>
              <a:t>&amp; </a:t>
            </a:r>
            <a:r>
              <a:rPr lang="en-US" sz="1600" b="1" dirty="0" smtClean="0"/>
              <a:t>reactive </a:t>
            </a:r>
            <a:r>
              <a:rPr lang="en-US" sz="1600" b="1" dirty="0"/>
              <a:t>c</a:t>
            </a:r>
            <a:r>
              <a:rPr lang="en-US" sz="1600" b="1" dirty="0" smtClean="0"/>
              <a:t>omputation </a:t>
            </a:r>
            <a:r>
              <a:rPr lang="en-US" sz="1600" b="1" dirty="0"/>
              <a:t>f</a:t>
            </a:r>
            <a:r>
              <a:rPr lang="en-US" sz="1600" b="1" dirty="0" smtClean="0"/>
              <a:t>rameworks</a:t>
            </a:r>
            <a:endParaRPr lang="en-US" sz="1600" b="1" dirty="0" smtClean="0"/>
          </a:p>
          <a:p>
            <a:pPr>
              <a:lnSpc>
                <a:spcPct val="150000"/>
              </a:lnSpc>
            </a:pPr>
            <a:r>
              <a:rPr lang="en-US" sz="1600" b="1" dirty="0" smtClean="0"/>
              <a:t>Expand </a:t>
            </a:r>
            <a:r>
              <a:rPr lang="en-US" sz="1600" b="1" dirty="0"/>
              <a:t>graph abstraction for more types of network </a:t>
            </a:r>
            <a:r>
              <a:rPr lang="en-US" sz="1600" b="1" dirty="0" smtClean="0"/>
              <a:t>state</a:t>
            </a:r>
          </a:p>
          <a:p>
            <a:pPr>
              <a:lnSpc>
                <a:spcPct val="150000"/>
              </a:lnSpc>
            </a:pPr>
            <a:r>
              <a:rPr lang="en-US" sz="1600" b="1" dirty="0" smtClean="0"/>
              <a:t>Control functions: intra-domain &amp; inter-domain routing</a:t>
            </a:r>
          </a:p>
          <a:p>
            <a:pPr>
              <a:lnSpc>
                <a:spcPct val="150000"/>
              </a:lnSpc>
            </a:pPr>
            <a:r>
              <a:rPr lang="en-US" sz="1600" b="1" dirty="0" smtClean="0"/>
              <a:t>Example </a:t>
            </a:r>
            <a:r>
              <a:rPr lang="en-US" sz="1600" b="1" dirty="0"/>
              <a:t>use cases: traffic engineering,  dynamic virtual networks on demand, …</a:t>
            </a:r>
          </a:p>
          <a:p>
            <a:pPr>
              <a:lnSpc>
                <a:spcPct val="150000"/>
              </a:lnSpc>
            </a:pPr>
            <a:endParaRPr lang="en-US" sz="1600" b="1" dirty="0">
              <a:solidFill>
                <a:srgbClr val="000000"/>
              </a:solidFill>
              <a:cs typeface="Arial" pitchFamily="34" charset="0"/>
            </a:endParaRPr>
          </a:p>
          <a:p>
            <a:pPr>
              <a:lnSpc>
                <a:spcPct val="150000"/>
              </a:lnSpc>
            </a:pPr>
            <a:endParaRPr lang="en-US" sz="1600" b="1" dirty="0"/>
          </a:p>
        </p:txBody>
      </p:sp>
    </p:spTree>
    <p:extLst>
      <p:ext uri="{BB962C8B-B14F-4D97-AF65-F5344CB8AC3E}">
        <p14:creationId xmlns:p14="http://schemas.microsoft.com/office/powerpoint/2010/main" val="595596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P spid="23" grpId="0"/>
      <p:bldP spid="28" grpId="0" animBg="1"/>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N.LAB_logo.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172" y="2859247"/>
            <a:ext cx="6026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29317" y="5548443"/>
            <a:ext cx="8731671" cy="646331"/>
          </a:xfrm>
          <a:prstGeom prst="rect">
            <a:avLst/>
          </a:prstGeom>
          <a:noFill/>
        </p:spPr>
        <p:txBody>
          <a:bodyPr wrap="square" rtlCol="0">
            <a:spAutoFit/>
          </a:bodyPr>
          <a:lstStyle/>
          <a:p>
            <a:pPr algn="ctr"/>
            <a:r>
              <a:rPr lang="en-US" sz="3600" b="1" dirty="0" err="1" smtClean="0">
                <a:cs typeface="Arial" pitchFamily="34" charset="0"/>
              </a:rPr>
              <a:t>www.onlab.us</a:t>
            </a:r>
            <a:endParaRPr lang="en-US" sz="3600" b="1" i="1" dirty="0" smtClean="0">
              <a:cs typeface="Arial" pitchFamily="34" charset="0"/>
            </a:endParaRPr>
          </a:p>
        </p:txBody>
      </p:sp>
    </p:spTree>
    <p:extLst>
      <p:ext uri="{BB962C8B-B14F-4D97-AF65-F5344CB8AC3E}">
        <p14:creationId xmlns:p14="http://schemas.microsoft.com/office/powerpoint/2010/main" val="80312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709"/>
            <a:ext cx="8229600" cy="1143000"/>
          </a:xfrm>
        </p:spPr>
        <p:txBody>
          <a:bodyPr/>
          <a:lstStyle/>
          <a:p>
            <a:r>
              <a:rPr lang="en-US" dirty="0" smtClean="0">
                <a:solidFill>
                  <a:srgbClr val="000000"/>
                </a:solidFill>
              </a:rPr>
              <a:t>Scaling of SDN Innovation </a:t>
            </a:r>
            <a:endParaRPr lang="en-US" dirty="0">
              <a:solidFill>
                <a:srgbClr val="000000"/>
              </a:solidFill>
            </a:endParaRPr>
          </a:p>
        </p:txBody>
      </p:sp>
      <p:grpSp>
        <p:nvGrpSpPr>
          <p:cNvPr id="20" name="Group 19"/>
          <p:cNvGrpSpPr/>
          <p:nvPr/>
        </p:nvGrpSpPr>
        <p:grpSpPr>
          <a:xfrm>
            <a:off x="0" y="2736767"/>
            <a:ext cx="8436188" cy="1007216"/>
            <a:chOff x="0" y="2337354"/>
            <a:chExt cx="8436188" cy="1007216"/>
          </a:xfrm>
        </p:grpSpPr>
        <p:pic>
          <p:nvPicPr>
            <p:cNvPr id="7" name="Picture 6"/>
            <p:cNvPicPr>
              <a:picLocks noChangeAspect="1"/>
            </p:cNvPicPr>
            <p:nvPr/>
          </p:nvPicPr>
          <p:blipFill>
            <a:blip r:embed="rId2"/>
            <a:stretch>
              <a:fillRect/>
            </a:stretch>
          </p:blipFill>
          <p:spPr>
            <a:xfrm>
              <a:off x="0" y="2337354"/>
              <a:ext cx="2227881" cy="1007216"/>
            </a:xfrm>
            <a:prstGeom prst="rect">
              <a:avLst/>
            </a:prstGeom>
          </p:spPr>
        </p:pic>
        <p:sp>
          <p:nvSpPr>
            <p:cNvPr id="12" name="TextBox 11"/>
            <p:cNvSpPr txBox="1"/>
            <p:nvPr/>
          </p:nvSpPr>
          <p:spPr>
            <a:xfrm>
              <a:off x="2698720" y="2425464"/>
              <a:ext cx="5737468" cy="830997"/>
            </a:xfrm>
            <a:prstGeom prst="rect">
              <a:avLst/>
            </a:prstGeom>
            <a:noFill/>
          </p:spPr>
          <p:txBody>
            <a:bodyPr wrap="none" rtlCol="0">
              <a:spAutoFit/>
            </a:bodyPr>
            <a:lstStyle/>
            <a:p>
              <a:pPr algn="ctr" defTabSz="914400"/>
              <a:r>
                <a:rPr lang="en-US" sz="2400" dirty="0" smtClean="0">
                  <a:solidFill>
                    <a:prstClr val="black"/>
                  </a:solidFill>
                  <a:latin typeface="Calibri"/>
                </a:rPr>
                <a:t>Standardize </a:t>
              </a:r>
              <a:r>
                <a:rPr lang="en-US" sz="2400" dirty="0" err="1" smtClean="0">
                  <a:solidFill>
                    <a:prstClr val="black"/>
                  </a:solidFill>
                  <a:latin typeface="Calibri"/>
                </a:rPr>
                <a:t>OpenFlow</a:t>
              </a:r>
              <a:r>
                <a:rPr lang="en-US" sz="2400" dirty="0" smtClean="0">
                  <a:solidFill>
                    <a:prstClr val="black"/>
                  </a:solidFill>
                  <a:latin typeface="Calibri"/>
                </a:rPr>
                <a:t> and promote SDN</a:t>
              </a:r>
            </a:p>
            <a:p>
              <a:pPr algn="ctr" defTabSz="914400"/>
              <a:r>
                <a:rPr lang="en-US" sz="2400" dirty="0">
                  <a:solidFill>
                    <a:prstClr val="black"/>
                  </a:solidFill>
                  <a:latin typeface="Calibri"/>
                </a:rPr>
                <a:t>~</a:t>
              </a:r>
              <a:r>
                <a:rPr lang="en-US" sz="2400" dirty="0" smtClean="0">
                  <a:solidFill>
                    <a:prstClr val="black"/>
                  </a:solidFill>
                  <a:latin typeface="Calibri"/>
                </a:rPr>
                <a:t>100 Members from all parts of the industry</a:t>
              </a:r>
              <a:endParaRPr lang="en-US" sz="2400" dirty="0">
                <a:solidFill>
                  <a:prstClr val="black"/>
                </a:solidFill>
                <a:latin typeface="Calibri"/>
              </a:endParaRPr>
            </a:p>
          </p:txBody>
        </p:sp>
      </p:grpSp>
      <p:grpSp>
        <p:nvGrpSpPr>
          <p:cNvPr id="22" name="Group 21"/>
          <p:cNvGrpSpPr/>
          <p:nvPr/>
        </p:nvGrpSpPr>
        <p:grpSpPr>
          <a:xfrm>
            <a:off x="294418" y="4153729"/>
            <a:ext cx="8907880" cy="1025305"/>
            <a:chOff x="294418" y="3659414"/>
            <a:chExt cx="8907880" cy="1025305"/>
          </a:xfrm>
        </p:grpSpPr>
        <p:pic>
          <p:nvPicPr>
            <p:cNvPr id="8" name="Picture 7"/>
            <p:cNvPicPr>
              <a:picLocks noChangeAspect="1"/>
            </p:cNvPicPr>
            <p:nvPr/>
          </p:nvPicPr>
          <p:blipFill>
            <a:blip r:embed="rId3"/>
            <a:stretch>
              <a:fillRect/>
            </a:stretch>
          </p:blipFill>
          <p:spPr>
            <a:xfrm>
              <a:off x="294418" y="3659414"/>
              <a:ext cx="1537958" cy="1025305"/>
            </a:xfrm>
            <a:prstGeom prst="rect">
              <a:avLst/>
            </a:prstGeom>
          </p:spPr>
        </p:pic>
        <p:sp>
          <p:nvSpPr>
            <p:cNvPr id="13" name="TextBox 12"/>
            <p:cNvSpPr txBox="1"/>
            <p:nvPr/>
          </p:nvSpPr>
          <p:spPr>
            <a:xfrm>
              <a:off x="1932610" y="3756568"/>
              <a:ext cx="7269688" cy="830997"/>
            </a:xfrm>
            <a:prstGeom prst="rect">
              <a:avLst/>
            </a:prstGeom>
            <a:noFill/>
          </p:spPr>
          <p:txBody>
            <a:bodyPr wrap="none" rtlCol="0">
              <a:spAutoFit/>
            </a:bodyPr>
            <a:lstStyle/>
            <a:p>
              <a:pPr algn="ctr" defTabSz="914400"/>
              <a:r>
                <a:rPr lang="en-US" sz="2400" dirty="0" smtClean="0">
                  <a:solidFill>
                    <a:prstClr val="black"/>
                  </a:solidFill>
                  <a:latin typeface="Calibri"/>
                </a:rPr>
                <a:t>Bring best SDN content; facilitate high quality dialogue</a:t>
              </a:r>
            </a:p>
            <a:p>
              <a:pPr algn="ctr" defTabSz="914400"/>
              <a:r>
                <a:rPr lang="en-US" sz="2400" dirty="0" smtClean="0">
                  <a:solidFill>
                    <a:prstClr val="black"/>
                  </a:solidFill>
                  <a:latin typeface="Calibri"/>
                </a:rPr>
                <a:t>3 successive sold out events; participation of </a:t>
              </a:r>
              <a:r>
                <a:rPr lang="en-US" sz="2400" dirty="0" err="1" smtClean="0">
                  <a:solidFill>
                    <a:prstClr val="black"/>
                  </a:solidFill>
                  <a:latin typeface="Calibri"/>
                </a:rPr>
                <a:t>ecosys</a:t>
              </a:r>
              <a:endParaRPr lang="en-US" sz="2400" dirty="0">
                <a:solidFill>
                  <a:prstClr val="black"/>
                </a:solidFill>
                <a:latin typeface="Calibri"/>
              </a:endParaRPr>
            </a:p>
          </p:txBody>
        </p:sp>
      </p:grpSp>
      <p:grpSp>
        <p:nvGrpSpPr>
          <p:cNvPr id="19" name="Group 18"/>
          <p:cNvGrpSpPr/>
          <p:nvPr/>
        </p:nvGrpSpPr>
        <p:grpSpPr>
          <a:xfrm>
            <a:off x="-288932" y="1201396"/>
            <a:ext cx="9302201" cy="1125625"/>
            <a:chOff x="-288932" y="1201396"/>
            <a:chExt cx="9302201" cy="1125625"/>
          </a:xfrm>
        </p:grpSpPr>
        <p:grpSp>
          <p:nvGrpSpPr>
            <p:cNvPr id="15" name="Group 14"/>
            <p:cNvGrpSpPr/>
            <p:nvPr/>
          </p:nvGrpSpPr>
          <p:grpSpPr>
            <a:xfrm>
              <a:off x="-288932" y="1201396"/>
              <a:ext cx="2653619" cy="1125625"/>
              <a:chOff x="-168512" y="4085961"/>
              <a:chExt cx="2653619" cy="1125625"/>
            </a:xfrm>
          </p:grpSpPr>
          <p:pic>
            <p:nvPicPr>
              <p:cNvPr id="9" name="Picture 8"/>
              <p:cNvPicPr>
                <a:picLocks noChangeAspect="1"/>
              </p:cNvPicPr>
              <p:nvPr/>
            </p:nvPicPr>
            <p:blipFill>
              <a:blip r:embed="rId4"/>
              <a:stretch>
                <a:fillRect/>
              </a:stretch>
            </p:blipFill>
            <p:spPr>
              <a:xfrm>
                <a:off x="-168512" y="4085961"/>
                <a:ext cx="2653619" cy="796085"/>
              </a:xfrm>
              <a:prstGeom prst="rect">
                <a:avLst/>
              </a:prstGeom>
            </p:spPr>
          </p:pic>
          <p:pic>
            <p:nvPicPr>
              <p:cNvPr id="10" name="Picture 9" descr="ONLAB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24" y="4634794"/>
                <a:ext cx="1748123" cy="576792"/>
              </a:xfrm>
              <a:prstGeom prst="rect">
                <a:avLst/>
              </a:prstGeom>
            </p:spPr>
          </p:pic>
        </p:grpSp>
        <p:sp>
          <p:nvSpPr>
            <p:cNvPr id="14" name="TextBox 13"/>
            <p:cNvSpPr txBox="1"/>
            <p:nvPr/>
          </p:nvSpPr>
          <p:spPr>
            <a:xfrm>
              <a:off x="2121639" y="1348710"/>
              <a:ext cx="6891630" cy="830997"/>
            </a:xfrm>
            <a:prstGeom prst="rect">
              <a:avLst/>
            </a:prstGeom>
            <a:noFill/>
          </p:spPr>
          <p:txBody>
            <a:bodyPr wrap="none" rtlCol="0">
              <a:spAutoFit/>
            </a:bodyPr>
            <a:lstStyle/>
            <a:p>
              <a:pPr algn="ctr" defTabSz="914400"/>
              <a:r>
                <a:rPr lang="en-US" sz="2400" dirty="0" smtClean="0">
                  <a:solidFill>
                    <a:prstClr val="black"/>
                  </a:solidFill>
                  <a:latin typeface="Calibri"/>
                </a:rPr>
                <a:t>Build strong intellectual foundation</a:t>
              </a:r>
            </a:p>
            <a:p>
              <a:pPr algn="ctr" defTabSz="914400"/>
              <a:r>
                <a:rPr lang="en-US" sz="2400" dirty="0">
                  <a:solidFill>
                    <a:prstClr val="black"/>
                  </a:solidFill>
                  <a:latin typeface="Calibri"/>
                </a:rPr>
                <a:t>B</a:t>
              </a:r>
              <a:r>
                <a:rPr lang="en-US" sz="2400" dirty="0" smtClean="0">
                  <a:solidFill>
                    <a:prstClr val="black"/>
                  </a:solidFill>
                  <a:latin typeface="Calibri"/>
                </a:rPr>
                <a:t>ring open source SDN tools/platforms to community</a:t>
              </a:r>
            </a:p>
          </p:txBody>
        </p:sp>
      </p:grpSp>
      <p:grpSp>
        <p:nvGrpSpPr>
          <p:cNvPr id="21" name="Group 20"/>
          <p:cNvGrpSpPr/>
          <p:nvPr/>
        </p:nvGrpSpPr>
        <p:grpSpPr>
          <a:xfrm>
            <a:off x="294418" y="5588781"/>
            <a:ext cx="8216961" cy="954107"/>
            <a:chOff x="294418" y="5588781"/>
            <a:chExt cx="8216961" cy="954107"/>
          </a:xfrm>
        </p:grpSpPr>
        <p:sp>
          <p:nvSpPr>
            <p:cNvPr id="17" name="TextBox 16"/>
            <p:cNvSpPr txBox="1"/>
            <p:nvPr/>
          </p:nvSpPr>
          <p:spPr>
            <a:xfrm>
              <a:off x="294418" y="5588781"/>
              <a:ext cx="1532942" cy="954107"/>
            </a:xfrm>
            <a:prstGeom prst="rect">
              <a:avLst/>
            </a:prstGeom>
            <a:noFill/>
          </p:spPr>
          <p:txBody>
            <a:bodyPr wrap="none" rtlCol="0">
              <a:spAutoFit/>
            </a:bodyPr>
            <a:lstStyle/>
            <a:p>
              <a:pPr algn="ctr" defTabSz="914400"/>
              <a:r>
                <a:rPr lang="en-US" sz="2800" dirty="0" smtClean="0">
                  <a:solidFill>
                    <a:prstClr val="black"/>
                  </a:solidFill>
                  <a:latin typeface="Calibri"/>
                </a:rPr>
                <a:t>SDN </a:t>
              </a:r>
              <a:br>
                <a:rPr lang="en-US" sz="2800" dirty="0" smtClean="0">
                  <a:solidFill>
                    <a:prstClr val="black"/>
                  </a:solidFill>
                  <a:latin typeface="Calibri"/>
                </a:rPr>
              </a:br>
              <a:r>
                <a:rPr lang="en-US" sz="2800" dirty="0" smtClean="0">
                  <a:solidFill>
                    <a:prstClr val="black"/>
                  </a:solidFill>
                  <a:latin typeface="Calibri"/>
                </a:rPr>
                <a:t>Academy</a:t>
              </a:r>
              <a:endParaRPr lang="en-US" sz="2800" dirty="0">
                <a:solidFill>
                  <a:prstClr val="black"/>
                </a:solidFill>
                <a:latin typeface="Calibri"/>
              </a:endParaRPr>
            </a:p>
          </p:txBody>
        </p:sp>
        <p:sp>
          <p:nvSpPr>
            <p:cNvPr id="18" name="TextBox 17"/>
            <p:cNvSpPr txBox="1"/>
            <p:nvPr/>
          </p:nvSpPr>
          <p:spPr>
            <a:xfrm>
              <a:off x="2623529" y="5650336"/>
              <a:ext cx="5887850" cy="830997"/>
            </a:xfrm>
            <a:prstGeom prst="rect">
              <a:avLst/>
            </a:prstGeom>
            <a:noFill/>
          </p:spPr>
          <p:txBody>
            <a:bodyPr wrap="none" rtlCol="0">
              <a:spAutoFit/>
            </a:bodyPr>
            <a:lstStyle/>
            <a:p>
              <a:pPr algn="ctr" defTabSz="914400"/>
              <a:r>
                <a:rPr lang="en-US" sz="2400" dirty="0" smtClean="0">
                  <a:solidFill>
                    <a:prstClr val="black"/>
                  </a:solidFill>
                  <a:latin typeface="Calibri"/>
                </a:rPr>
                <a:t>Bring best SDN training to companies</a:t>
              </a:r>
            </a:p>
            <a:p>
              <a:pPr algn="ctr" defTabSz="914400"/>
              <a:r>
                <a:rPr lang="en-US" sz="2400" dirty="0" smtClean="0">
                  <a:solidFill>
                    <a:prstClr val="black"/>
                  </a:solidFill>
                  <a:latin typeface="Calibri"/>
                </a:rPr>
                <a:t>to accelerate SDN development and adoption</a:t>
              </a:r>
              <a:endParaRPr lang="en-US" sz="2400" dirty="0">
                <a:solidFill>
                  <a:prstClr val="black"/>
                </a:solidFill>
                <a:latin typeface="Calibri"/>
              </a:endParaRPr>
            </a:p>
          </p:txBody>
        </p:sp>
      </p:grpSp>
    </p:spTree>
    <p:extLst>
      <p:ext uri="{BB962C8B-B14F-4D97-AF65-F5344CB8AC3E}">
        <p14:creationId xmlns:p14="http://schemas.microsoft.com/office/powerpoint/2010/main" val="449292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87313"/>
            <a:ext cx="8229600" cy="1143001"/>
          </a:xfrm>
        </p:spPr>
        <p:txBody>
          <a:bodyPr/>
          <a:lstStyle/>
          <a:p>
            <a:r>
              <a:rPr lang="en-US" dirty="0" smtClean="0">
                <a:solidFill>
                  <a:srgbClr val="000000"/>
                </a:solidFill>
                <a:latin typeface="Arial" charset="0"/>
                <a:ea typeface="ＭＳ Ｐゴシック" charset="0"/>
                <a:cs typeface="ＭＳ Ｐゴシック" charset="0"/>
              </a:rPr>
              <a:t>ONRC Organizational Structure</a:t>
            </a:r>
            <a:endParaRPr lang="en-US" dirty="0">
              <a:solidFill>
                <a:srgbClr val="000000"/>
              </a:solidFill>
              <a:latin typeface="Arial" charset="0"/>
              <a:ea typeface="ＭＳ Ｐゴシック" charset="0"/>
              <a:cs typeface="ＭＳ Ｐゴシック" charset="0"/>
            </a:endParaRPr>
          </a:p>
        </p:txBody>
      </p:sp>
      <p:sp>
        <p:nvSpPr>
          <p:cNvPr id="37891" name="TextBox 4"/>
          <p:cNvSpPr txBox="1">
            <a:spLocks noChangeArrowheads="1"/>
          </p:cNvSpPr>
          <p:nvPr/>
        </p:nvSpPr>
        <p:spPr bwMode="auto">
          <a:xfrm>
            <a:off x="735830" y="2240469"/>
            <a:ext cx="1676250" cy="1908175"/>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US" sz="2800" dirty="0"/>
          </a:p>
          <a:p>
            <a:pPr algn="ctr" eaLnBrk="1" hangingPunct="1"/>
            <a:r>
              <a:rPr lang="en-US" sz="2800" dirty="0"/>
              <a:t>Berkeley</a:t>
            </a:r>
          </a:p>
          <a:p>
            <a:pPr algn="ctr" eaLnBrk="1" hangingPunct="1"/>
            <a:r>
              <a:rPr lang="en-US" sz="1600" dirty="0">
                <a:solidFill>
                  <a:srgbClr val="0000FF"/>
                </a:solidFill>
              </a:rPr>
              <a:t>Scott </a:t>
            </a:r>
            <a:r>
              <a:rPr lang="en-US" sz="1600" dirty="0" err="1" smtClean="0">
                <a:solidFill>
                  <a:srgbClr val="0000FF"/>
                </a:solidFill>
              </a:rPr>
              <a:t>Shenker</a:t>
            </a:r>
            <a:endParaRPr lang="en-US" sz="1600" dirty="0" smtClean="0">
              <a:solidFill>
                <a:srgbClr val="0000FF"/>
              </a:solidFill>
            </a:endParaRPr>
          </a:p>
          <a:p>
            <a:pPr algn="ctr" eaLnBrk="1" hangingPunct="1"/>
            <a:r>
              <a:rPr lang="en-US" sz="1600" dirty="0" smtClean="0">
                <a:solidFill>
                  <a:srgbClr val="0000FF"/>
                </a:solidFill>
              </a:rPr>
              <a:t>Sylvia </a:t>
            </a:r>
            <a:r>
              <a:rPr lang="en-US" sz="1600" dirty="0" err="1" smtClean="0">
                <a:solidFill>
                  <a:srgbClr val="0000FF"/>
                </a:solidFill>
              </a:rPr>
              <a:t>Ratnasamy</a:t>
            </a:r>
            <a:endParaRPr lang="en-US" sz="1600" dirty="0">
              <a:solidFill>
                <a:srgbClr val="0000FF"/>
              </a:solidFill>
            </a:endParaRPr>
          </a:p>
          <a:p>
            <a:pPr algn="ctr" eaLnBrk="1" hangingPunct="1"/>
            <a:endParaRPr lang="en-US" sz="2800" dirty="0"/>
          </a:p>
        </p:txBody>
      </p:sp>
      <p:sp>
        <p:nvSpPr>
          <p:cNvPr id="37892" name="TextBox 6"/>
          <p:cNvSpPr txBox="1">
            <a:spLocks noChangeArrowheads="1"/>
          </p:cNvSpPr>
          <p:nvPr/>
        </p:nvSpPr>
        <p:spPr bwMode="auto">
          <a:xfrm>
            <a:off x="4871944" y="2240457"/>
            <a:ext cx="3406775" cy="4070069"/>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US" sz="2800" dirty="0"/>
          </a:p>
          <a:p>
            <a:pPr algn="ctr" eaLnBrk="1" hangingPunct="1"/>
            <a:r>
              <a:rPr lang="en-US" sz="2800" dirty="0"/>
              <a:t>Open Network Lab</a:t>
            </a:r>
          </a:p>
          <a:p>
            <a:pPr algn="ctr" eaLnBrk="1" hangingPunct="1"/>
            <a:r>
              <a:rPr lang="en-US" sz="1800" dirty="0">
                <a:solidFill>
                  <a:srgbClr val="0000FF"/>
                </a:solidFill>
              </a:rPr>
              <a:t>Exec Director: </a:t>
            </a:r>
            <a:r>
              <a:rPr lang="en-US" sz="1800" dirty="0" smtClean="0">
                <a:solidFill>
                  <a:srgbClr val="0000FF"/>
                </a:solidFill>
              </a:rPr>
              <a:t>Guru Parulkar</a:t>
            </a:r>
            <a:endParaRPr lang="en-US" sz="1800" dirty="0">
              <a:solidFill>
                <a:srgbClr val="0000FF"/>
              </a:solidFill>
            </a:endParaRPr>
          </a:p>
          <a:p>
            <a:pPr algn="ctr"/>
            <a:r>
              <a:rPr lang="en-US" sz="1800" dirty="0" smtClean="0">
                <a:solidFill>
                  <a:srgbClr val="0000FF"/>
                </a:solidFill>
              </a:rPr>
              <a:t>VP </a:t>
            </a:r>
            <a:r>
              <a:rPr lang="en-US" sz="1800" dirty="0" err="1" smtClean="0">
                <a:solidFill>
                  <a:srgbClr val="0000FF"/>
                </a:solidFill>
              </a:rPr>
              <a:t>Eng</a:t>
            </a:r>
            <a:r>
              <a:rPr lang="en-US" sz="1800" dirty="0" smtClean="0">
                <a:solidFill>
                  <a:srgbClr val="0000FF"/>
                </a:solidFill>
              </a:rPr>
              <a:t>: </a:t>
            </a:r>
            <a:r>
              <a:rPr lang="en-US" sz="1800" dirty="0">
                <a:solidFill>
                  <a:srgbClr val="0000FF"/>
                </a:solidFill>
              </a:rPr>
              <a:t>Bill </a:t>
            </a:r>
            <a:r>
              <a:rPr lang="en-US" sz="1800" dirty="0" smtClean="0">
                <a:solidFill>
                  <a:srgbClr val="0000FF"/>
                </a:solidFill>
              </a:rPr>
              <a:t>Snow</a:t>
            </a:r>
          </a:p>
          <a:p>
            <a:pPr algn="ctr"/>
            <a:r>
              <a:rPr lang="en-US" sz="1800" dirty="0" smtClean="0">
                <a:solidFill>
                  <a:srgbClr val="0000FF"/>
                </a:solidFill>
              </a:rPr>
              <a:t>Chief Architect: Larry Peterson</a:t>
            </a:r>
          </a:p>
          <a:p>
            <a:pPr algn="ctr"/>
            <a:endParaRPr lang="en-US" sz="1200" dirty="0" smtClean="0"/>
          </a:p>
          <a:p>
            <a:pPr algn="ctr"/>
            <a:r>
              <a:rPr lang="en-US" sz="1800" dirty="0" smtClean="0"/>
              <a:t>16-19 </a:t>
            </a:r>
            <a:r>
              <a:rPr lang="en-US" sz="1800" dirty="0"/>
              <a:t>Engineers/Tech </a:t>
            </a:r>
            <a:r>
              <a:rPr lang="en-US" sz="1800" dirty="0" smtClean="0"/>
              <a:t>Leads</a:t>
            </a:r>
          </a:p>
          <a:p>
            <a:pPr algn="ctr"/>
            <a:r>
              <a:rPr lang="en-US" sz="1800" dirty="0" smtClean="0"/>
              <a:t>(includes </a:t>
            </a:r>
            <a:r>
              <a:rPr lang="en-US" sz="1800" dirty="0" err="1" smtClean="0"/>
              <a:t>PlanetLab</a:t>
            </a:r>
            <a:r>
              <a:rPr lang="en-US" sz="1800" dirty="0" smtClean="0"/>
              <a:t> team)</a:t>
            </a:r>
            <a:endParaRPr lang="en-US" sz="1800" dirty="0"/>
          </a:p>
          <a:p>
            <a:pPr algn="ctr"/>
            <a:endParaRPr lang="en-US" sz="1800" dirty="0"/>
          </a:p>
          <a:p>
            <a:pPr algn="ctr"/>
            <a:r>
              <a:rPr lang="en-US" sz="1800" b="1" dirty="0" smtClean="0"/>
              <a:t>Tools/Platforms </a:t>
            </a:r>
            <a:r>
              <a:rPr lang="en-US" sz="1800" b="1" dirty="0"/>
              <a:t>for SDN </a:t>
            </a:r>
            <a:r>
              <a:rPr lang="en-US" sz="1800" b="1" dirty="0" smtClean="0"/>
              <a:t/>
            </a:r>
            <a:br>
              <a:rPr lang="en-US" sz="1800" b="1" dirty="0" smtClean="0"/>
            </a:br>
            <a:r>
              <a:rPr lang="en-US" sz="1800" b="1" dirty="0" smtClean="0"/>
              <a:t>community</a:t>
            </a:r>
            <a:endParaRPr lang="en-US" sz="1800" b="1" dirty="0"/>
          </a:p>
          <a:p>
            <a:pPr algn="ctr"/>
            <a:endParaRPr lang="en-US" sz="1050" b="1" dirty="0"/>
          </a:p>
          <a:p>
            <a:pPr algn="ctr"/>
            <a:r>
              <a:rPr lang="en-US" sz="1800" b="1" dirty="0" err="1" smtClean="0"/>
              <a:t>OpenCloud</a:t>
            </a:r>
            <a:r>
              <a:rPr lang="en-US" sz="1800" b="1" dirty="0" smtClean="0"/>
              <a:t> demonstration of </a:t>
            </a:r>
            <a:r>
              <a:rPr lang="en-US" sz="1800" b="1" dirty="0" err="1" smtClean="0"/>
              <a:t>XaaS</a:t>
            </a:r>
            <a:r>
              <a:rPr lang="en-US" sz="1800" b="1" dirty="0" smtClean="0"/>
              <a:t> and SDN</a:t>
            </a:r>
            <a:endParaRPr lang="en-US" sz="1800" b="1" dirty="0"/>
          </a:p>
          <a:p>
            <a:pPr algn="ctr" eaLnBrk="1" hangingPunct="1"/>
            <a:endParaRPr lang="en-US" sz="1800" b="1" dirty="0"/>
          </a:p>
        </p:txBody>
      </p:sp>
      <p:grpSp>
        <p:nvGrpSpPr>
          <p:cNvPr id="16" name="Group 15"/>
          <p:cNvGrpSpPr/>
          <p:nvPr/>
        </p:nvGrpSpPr>
        <p:grpSpPr>
          <a:xfrm>
            <a:off x="1118032" y="1859459"/>
            <a:ext cx="914400" cy="914400"/>
            <a:chOff x="76200" y="1600200"/>
            <a:chExt cx="1182265" cy="1186205"/>
          </a:xfrm>
          <a:effectLst>
            <a:outerShdw blurRad="50800" dist="38100" dir="8100000" algn="tr" rotWithShape="0">
              <a:prstClr val="black">
                <a:alpha val="40000"/>
              </a:prstClr>
            </a:outerShdw>
          </a:effectLst>
        </p:grpSpPr>
        <p:sp>
          <p:nvSpPr>
            <p:cNvPr id="18" name="Oval 17"/>
            <p:cNvSpPr/>
            <p:nvPr/>
          </p:nvSpPr>
          <p:spPr>
            <a:xfrm>
              <a:off x="76200" y="1621802"/>
              <a:ext cx="1143000" cy="114300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9" name="Picture 18"/>
            <p:cNvPicPr>
              <a:picLocks noChangeAspect="1"/>
            </p:cNvPicPr>
            <p:nvPr/>
          </p:nvPicPr>
          <p:blipFill>
            <a:blip r:embed="rId3"/>
            <a:stretch>
              <a:fillRect/>
            </a:stretch>
          </p:blipFill>
          <p:spPr>
            <a:xfrm>
              <a:off x="76200" y="1600200"/>
              <a:ext cx="1182265" cy="1186205"/>
            </a:xfrm>
            <a:prstGeom prst="rect">
              <a:avLst/>
            </a:prstGeom>
          </p:spPr>
        </p:pic>
      </p:grpSp>
      <p:sp>
        <p:nvSpPr>
          <p:cNvPr id="24" name="TextBox 4"/>
          <p:cNvSpPr txBox="1">
            <a:spLocks noChangeArrowheads="1"/>
          </p:cNvSpPr>
          <p:nvPr/>
        </p:nvSpPr>
        <p:spPr bwMode="auto">
          <a:xfrm>
            <a:off x="741278" y="3951337"/>
            <a:ext cx="3276600" cy="2359189"/>
          </a:xfrm>
          <a:prstGeom prst="rect">
            <a:avLst/>
          </a:prstGeom>
          <a:solidFill>
            <a:srgbClr val="F79646"/>
          </a:solidFill>
          <a:ln w="9525">
            <a:noFill/>
            <a:miter lim="800000"/>
            <a:headEnd/>
            <a:tailEnd/>
          </a:ln>
        </p:spPr>
        <p:txBody>
          <a:bodyPr>
            <a:normAutofit/>
          </a:bodyPr>
          <a:lstStyle/>
          <a:p>
            <a:pPr algn="ctr">
              <a:defRPr/>
            </a:pPr>
            <a:endParaRPr lang="en-US" sz="2400" b="1" dirty="0" smtClean="0"/>
          </a:p>
          <a:p>
            <a:pPr algn="ctr">
              <a:defRPr/>
            </a:pPr>
            <a:r>
              <a:rPr lang="en-US" sz="2000" dirty="0" smtClean="0"/>
              <a:t>PhD/Postdocs</a:t>
            </a:r>
          </a:p>
          <a:p>
            <a:pPr algn="ctr">
              <a:defRPr/>
            </a:pPr>
            <a:endParaRPr lang="en-US" sz="2400" b="1" dirty="0"/>
          </a:p>
          <a:p>
            <a:pPr algn="ctr">
              <a:defRPr/>
            </a:pPr>
            <a:r>
              <a:rPr lang="en-US" sz="2400" b="1" dirty="0" smtClean="0"/>
              <a:t>Research</a:t>
            </a:r>
            <a:endParaRPr lang="en-US" dirty="0"/>
          </a:p>
        </p:txBody>
      </p:sp>
      <p:sp>
        <p:nvSpPr>
          <p:cNvPr id="37896" name="TextBox 4"/>
          <p:cNvSpPr txBox="1">
            <a:spLocks noChangeArrowheads="1"/>
          </p:cNvSpPr>
          <p:nvPr/>
        </p:nvSpPr>
        <p:spPr bwMode="auto">
          <a:xfrm>
            <a:off x="2476135" y="2240470"/>
            <a:ext cx="1542059" cy="1908215"/>
          </a:xfrm>
          <a:prstGeom prst="rect">
            <a:avLst/>
          </a:prstGeom>
          <a:solidFill>
            <a:srgbClr val="F7964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US" sz="2800" dirty="0"/>
          </a:p>
          <a:p>
            <a:pPr algn="ctr" eaLnBrk="1" hangingPunct="1"/>
            <a:r>
              <a:rPr lang="en-US" sz="2800" dirty="0"/>
              <a:t>Stanford</a:t>
            </a:r>
          </a:p>
          <a:p>
            <a:pPr algn="ctr" eaLnBrk="1" hangingPunct="1"/>
            <a:r>
              <a:rPr lang="en-US" sz="1600" dirty="0">
                <a:solidFill>
                  <a:srgbClr val="0000FF"/>
                </a:solidFill>
              </a:rPr>
              <a:t>Nick </a:t>
            </a:r>
            <a:r>
              <a:rPr lang="en-US" sz="1600" dirty="0" err="1">
                <a:solidFill>
                  <a:srgbClr val="0000FF"/>
                </a:solidFill>
              </a:rPr>
              <a:t>McKeown</a:t>
            </a:r>
            <a:endParaRPr lang="en-US" sz="1600" dirty="0">
              <a:solidFill>
                <a:srgbClr val="0000FF"/>
              </a:solidFill>
            </a:endParaRPr>
          </a:p>
          <a:p>
            <a:pPr algn="ctr" eaLnBrk="1" hangingPunct="1"/>
            <a:r>
              <a:rPr lang="en-US" sz="1600" dirty="0">
                <a:solidFill>
                  <a:srgbClr val="0000FF"/>
                </a:solidFill>
              </a:rPr>
              <a:t>Guru </a:t>
            </a:r>
            <a:r>
              <a:rPr lang="en-US" sz="1600" dirty="0" err="1">
                <a:solidFill>
                  <a:srgbClr val="0000FF"/>
                </a:solidFill>
              </a:rPr>
              <a:t>Parulkar</a:t>
            </a:r>
            <a:endParaRPr lang="en-US" sz="1600" dirty="0">
              <a:solidFill>
                <a:srgbClr val="0000FF"/>
              </a:solidFill>
            </a:endParaRPr>
          </a:p>
          <a:p>
            <a:pPr algn="ctr" eaLnBrk="1" hangingPunct="1"/>
            <a:r>
              <a:rPr lang="en-US" sz="1600" dirty="0" err="1">
                <a:solidFill>
                  <a:srgbClr val="0000FF"/>
                </a:solidFill>
              </a:rPr>
              <a:t>Sachin</a:t>
            </a:r>
            <a:r>
              <a:rPr lang="en-US" sz="1600" dirty="0">
                <a:solidFill>
                  <a:srgbClr val="0000FF"/>
                </a:solidFill>
              </a:rPr>
              <a:t> </a:t>
            </a:r>
            <a:r>
              <a:rPr lang="en-US" sz="1600" dirty="0" err="1">
                <a:solidFill>
                  <a:srgbClr val="0000FF"/>
                </a:solidFill>
              </a:rPr>
              <a:t>Katti</a:t>
            </a:r>
            <a:endParaRPr lang="en-US" sz="1600" dirty="0">
              <a:solidFill>
                <a:srgbClr val="0000FF"/>
              </a:solidFill>
            </a:endParaRPr>
          </a:p>
          <a:p>
            <a:pPr algn="ctr" eaLnBrk="1" hangingPunct="1"/>
            <a:endParaRPr lang="en-US" sz="1400" dirty="0"/>
          </a:p>
        </p:txBody>
      </p:sp>
      <p:pic>
        <p:nvPicPr>
          <p:cNvPr id="14" name="Picture 12" descr="SU_Seal_Blk_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678" y="1859459"/>
            <a:ext cx="914400" cy="9144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ON.LAB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1504" y="1950990"/>
            <a:ext cx="2406226" cy="688719"/>
          </a:xfrm>
          <a:prstGeom prst="rect">
            <a:avLst/>
          </a:prstGeom>
          <a:solidFill>
            <a:schemeClr val="bg1">
              <a:lumMod val="95000"/>
            </a:schemeClr>
          </a:solidFill>
          <a:ln>
            <a:solidFill>
              <a:schemeClr val="bg1">
                <a:lumMod val="6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9398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Mission</a:t>
            </a:r>
            <a:endParaRPr lang="en-US" dirty="0"/>
          </a:p>
        </p:txBody>
      </p:sp>
      <p:sp>
        <p:nvSpPr>
          <p:cNvPr id="3" name="Content Placeholder 2"/>
          <p:cNvSpPr>
            <a:spLocks noGrp="1"/>
          </p:cNvSpPr>
          <p:nvPr>
            <p:ph idx="1"/>
          </p:nvPr>
        </p:nvSpPr>
        <p:spPr>
          <a:xfrm>
            <a:off x="457200" y="2360701"/>
            <a:ext cx="8229600" cy="3738680"/>
          </a:xfrm>
        </p:spPr>
        <p:txBody>
          <a:bodyPr anchor="ctr">
            <a:normAutofit/>
          </a:bodyPr>
          <a:lstStyle/>
          <a:p>
            <a:pPr marL="0" indent="0" algn="ctr">
              <a:buNone/>
            </a:pPr>
            <a:r>
              <a:rPr lang="en-US" sz="3600" dirty="0" smtClean="0"/>
              <a:t>Bring innovation and openness to internet and cloud infrastructure with open source tools and platforms</a:t>
            </a:r>
            <a:endParaRPr lang="en-US" sz="36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7</a:t>
            </a:fld>
            <a:endParaRPr lang="en-US"/>
          </a:p>
        </p:txBody>
      </p:sp>
      <p:pic>
        <p:nvPicPr>
          <p:cNvPr id="6" name="Picture 5" descr="ON.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056" y="408662"/>
            <a:ext cx="2406226" cy="688719"/>
          </a:xfrm>
          <a:prstGeom prst="rect">
            <a:avLst/>
          </a:prstGeom>
          <a:solidFill>
            <a:schemeClr val="bg1">
              <a:lumMod val="95000"/>
            </a:schemeClr>
          </a:solidFill>
          <a:ln>
            <a:solidFill>
              <a:schemeClr val="bg1">
                <a:lumMod val="6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0725634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rot="5400000">
            <a:off x="3681240" y="875322"/>
            <a:ext cx="1781515" cy="914400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20" name="Title 1"/>
          <p:cNvSpPr txBox="1">
            <a:spLocks/>
          </p:cNvSpPr>
          <p:nvPr/>
        </p:nvSpPr>
        <p:spPr>
          <a:xfrm>
            <a:off x="168080" y="154641"/>
            <a:ext cx="8929215" cy="769876"/>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algn="ctr"/>
            <a:r>
              <a:rPr lang="en-US" sz="4000" dirty="0" smtClean="0">
                <a:solidFill>
                  <a:srgbClr val="000000"/>
                </a:solidFill>
              </a:rPr>
              <a:t>Tools &amp; Platforms</a:t>
            </a:r>
            <a:endParaRPr lang="en-US" sz="4000" dirty="0">
              <a:solidFill>
                <a:srgbClr val="000000"/>
              </a:solidFill>
            </a:endParaRPr>
          </a:p>
        </p:txBody>
      </p:sp>
      <p:sp>
        <p:nvSpPr>
          <p:cNvPr id="14" name="Rectangle 13"/>
          <p:cNvSpPr/>
          <p:nvPr/>
        </p:nvSpPr>
        <p:spPr>
          <a:xfrm>
            <a:off x="4332719" y="3267525"/>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5" name="Rectangle 14"/>
          <p:cNvSpPr/>
          <p:nvPr/>
        </p:nvSpPr>
        <p:spPr>
          <a:xfrm>
            <a:off x="2564739" y="3246460"/>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6" name="TextBox 15"/>
          <p:cNvSpPr txBox="1"/>
          <p:nvPr/>
        </p:nvSpPr>
        <p:spPr>
          <a:xfrm>
            <a:off x="1904912" y="1337966"/>
            <a:ext cx="1451038" cy="584775"/>
          </a:xfrm>
          <a:prstGeom prst="rect">
            <a:avLst/>
          </a:prstGeom>
          <a:noFill/>
        </p:spPr>
        <p:txBody>
          <a:bodyPr wrap="none" rtlCol="0">
            <a:spAutoFit/>
          </a:bodyPr>
          <a:lstStyle/>
          <a:p>
            <a:pPr algn="ctr"/>
            <a:r>
              <a:rPr lang="en-US" sz="1600" dirty="0" smtClean="0">
                <a:solidFill>
                  <a:schemeClr val="bg1">
                    <a:lumMod val="50000"/>
                  </a:schemeClr>
                </a:solidFill>
              </a:rPr>
              <a:t>3</a:t>
            </a:r>
            <a:r>
              <a:rPr lang="en-US" sz="1600" baseline="30000" dirty="0" smtClean="0">
                <a:solidFill>
                  <a:schemeClr val="bg1">
                    <a:lumMod val="50000"/>
                  </a:schemeClr>
                </a:solidFill>
              </a:rPr>
              <a:t>rd</a:t>
            </a:r>
            <a:r>
              <a:rPr lang="en-US" sz="1600" dirty="0" smtClean="0">
                <a:solidFill>
                  <a:schemeClr val="bg1">
                    <a:lumMod val="50000"/>
                  </a:schemeClr>
                </a:solidFill>
              </a:rPr>
              <a:t> party</a:t>
            </a:r>
          </a:p>
          <a:p>
            <a:pPr algn="ctr"/>
            <a:r>
              <a:rPr lang="en-US" sz="1600" dirty="0" smtClean="0">
                <a:solidFill>
                  <a:schemeClr val="bg1">
                    <a:lumMod val="50000"/>
                  </a:schemeClr>
                </a:solidFill>
              </a:rPr>
              <a:t>components</a:t>
            </a:r>
            <a:endParaRPr lang="ru-RU" sz="1600" dirty="0">
              <a:solidFill>
                <a:schemeClr val="bg1">
                  <a:lumMod val="50000"/>
                </a:schemeClr>
              </a:solidFill>
            </a:endParaRPr>
          </a:p>
        </p:txBody>
      </p:sp>
      <p:sp>
        <p:nvSpPr>
          <p:cNvPr id="17" name="Rectangle 16"/>
          <p:cNvSpPr/>
          <p:nvPr/>
        </p:nvSpPr>
        <p:spPr>
          <a:xfrm>
            <a:off x="2160029" y="2419728"/>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8" name="Rectangle 17"/>
          <p:cNvSpPr/>
          <p:nvPr/>
        </p:nvSpPr>
        <p:spPr>
          <a:xfrm>
            <a:off x="2926460" y="2422897"/>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9" name="Rectangle 18"/>
          <p:cNvSpPr/>
          <p:nvPr/>
        </p:nvSpPr>
        <p:spPr>
          <a:xfrm>
            <a:off x="1870847" y="3018369"/>
            <a:ext cx="1437763" cy="39624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Network OS</a:t>
            </a:r>
            <a:endParaRPr lang="ru-RU" sz="1600" dirty="0">
              <a:solidFill>
                <a:schemeClr val="bg1">
                  <a:lumMod val="50000"/>
                </a:schemeClr>
              </a:solidFill>
            </a:endParaRPr>
          </a:p>
        </p:txBody>
      </p:sp>
      <p:sp>
        <p:nvSpPr>
          <p:cNvPr id="21" name="Rectangle 20"/>
          <p:cNvSpPr/>
          <p:nvPr/>
        </p:nvSpPr>
        <p:spPr>
          <a:xfrm>
            <a:off x="1870848" y="2023488"/>
            <a:ext cx="678180" cy="39624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Apps</a:t>
            </a:r>
            <a:endParaRPr lang="ru-RU" sz="1600" dirty="0">
              <a:solidFill>
                <a:schemeClr val="bg1">
                  <a:lumMod val="50000"/>
                </a:schemeClr>
              </a:solidFill>
            </a:endParaRPr>
          </a:p>
        </p:txBody>
      </p:sp>
      <p:sp>
        <p:nvSpPr>
          <p:cNvPr id="22" name="Rectangle 21"/>
          <p:cNvSpPr/>
          <p:nvPr/>
        </p:nvSpPr>
        <p:spPr>
          <a:xfrm>
            <a:off x="2630431" y="2026657"/>
            <a:ext cx="678180" cy="39624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Apps</a:t>
            </a:r>
            <a:endParaRPr lang="ru-RU" sz="1600" dirty="0">
              <a:solidFill>
                <a:schemeClr val="bg1">
                  <a:lumMod val="50000"/>
                </a:schemeClr>
              </a:solidFill>
            </a:endParaRPr>
          </a:p>
        </p:txBody>
      </p:sp>
      <p:sp>
        <p:nvSpPr>
          <p:cNvPr id="23" name="Rectangle 22"/>
          <p:cNvSpPr/>
          <p:nvPr/>
        </p:nvSpPr>
        <p:spPr>
          <a:xfrm>
            <a:off x="3948438" y="2422897"/>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5" name="Rectangle 24"/>
          <p:cNvSpPr/>
          <p:nvPr/>
        </p:nvSpPr>
        <p:spPr>
          <a:xfrm>
            <a:off x="4714869" y="2426066"/>
            <a:ext cx="86121" cy="6743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Rectangle 25"/>
          <p:cNvSpPr/>
          <p:nvPr/>
        </p:nvSpPr>
        <p:spPr>
          <a:xfrm>
            <a:off x="3659256" y="3021538"/>
            <a:ext cx="1437763" cy="396240"/>
          </a:xfrm>
          <a:prstGeom prst="rect">
            <a:avLst/>
          </a:prstGeom>
          <a:solidFill>
            <a:srgbClr val="00477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Network OS</a:t>
            </a:r>
            <a:endParaRPr lang="ru-RU" sz="1600" dirty="0">
              <a:solidFill>
                <a:schemeClr val="bg1"/>
              </a:solidFill>
            </a:endParaRPr>
          </a:p>
        </p:txBody>
      </p:sp>
      <p:sp>
        <p:nvSpPr>
          <p:cNvPr id="29" name="Rectangle 28"/>
          <p:cNvSpPr/>
          <p:nvPr/>
        </p:nvSpPr>
        <p:spPr>
          <a:xfrm>
            <a:off x="3659257" y="2026657"/>
            <a:ext cx="678180" cy="396240"/>
          </a:xfrm>
          <a:prstGeom prst="rect">
            <a:avLst/>
          </a:prstGeom>
          <a:solidFill>
            <a:srgbClr val="0061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Apps</a:t>
            </a:r>
            <a:endParaRPr lang="ru-RU" sz="1600" dirty="0">
              <a:solidFill>
                <a:schemeClr val="bg1"/>
              </a:solidFill>
            </a:endParaRPr>
          </a:p>
        </p:txBody>
      </p:sp>
      <p:sp>
        <p:nvSpPr>
          <p:cNvPr id="31" name="Rectangle 30"/>
          <p:cNvSpPr/>
          <p:nvPr/>
        </p:nvSpPr>
        <p:spPr>
          <a:xfrm>
            <a:off x="4418840" y="2029826"/>
            <a:ext cx="678180" cy="396240"/>
          </a:xfrm>
          <a:prstGeom prst="rect">
            <a:avLst/>
          </a:prstGeom>
          <a:solidFill>
            <a:srgbClr val="0061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Apps</a:t>
            </a:r>
            <a:endParaRPr lang="ru-RU" sz="1600" dirty="0">
              <a:solidFill>
                <a:schemeClr val="bg1"/>
              </a:solidFill>
            </a:endParaRPr>
          </a:p>
        </p:txBody>
      </p:sp>
      <p:sp>
        <p:nvSpPr>
          <p:cNvPr id="36" name="Rectangle 35"/>
          <p:cNvSpPr/>
          <p:nvPr/>
        </p:nvSpPr>
        <p:spPr>
          <a:xfrm>
            <a:off x="2431146" y="4036012"/>
            <a:ext cx="86121" cy="11624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37" name="Rectangle 36"/>
          <p:cNvSpPr/>
          <p:nvPr/>
        </p:nvSpPr>
        <p:spPr>
          <a:xfrm>
            <a:off x="4418840" y="4025666"/>
            <a:ext cx="86121" cy="11624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38" name="Rectangle 37"/>
          <p:cNvSpPr/>
          <p:nvPr/>
        </p:nvSpPr>
        <p:spPr>
          <a:xfrm>
            <a:off x="3428714" y="4036012"/>
            <a:ext cx="86121" cy="6290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39" name="Rectangle 38"/>
          <p:cNvSpPr/>
          <p:nvPr/>
        </p:nvSpPr>
        <p:spPr>
          <a:xfrm rot="3600000">
            <a:off x="2926459" y="4849793"/>
            <a:ext cx="86121" cy="6290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0" name="Rectangle 39"/>
          <p:cNvSpPr/>
          <p:nvPr/>
        </p:nvSpPr>
        <p:spPr>
          <a:xfrm rot="18000000">
            <a:off x="3948436" y="4849793"/>
            <a:ext cx="86121" cy="6290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1" name="Rectangle 40"/>
          <p:cNvSpPr/>
          <p:nvPr/>
        </p:nvSpPr>
        <p:spPr>
          <a:xfrm rot="7200000">
            <a:off x="2926459" y="5357794"/>
            <a:ext cx="86121" cy="6290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2" name="Rectangle 41"/>
          <p:cNvSpPr/>
          <p:nvPr/>
        </p:nvSpPr>
        <p:spPr>
          <a:xfrm rot="14400000">
            <a:off x="3910124" y="5357794"/>
            <a:ext cx="86121" cy="6290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 name="TextBox 43"/>
          <p:cNvSpPr txBox="1"/>
          <p:nvPr/>
        </p:nvSpPr>
        <p:spPr>
          <a:xfrm>
            <a:off x="2702307" y="2541361"/>
            <a:ext cx="1588897" cy="307777"/>
          </a:xfrm>
          <a:prstGeom prst="rect">
            <a:avLst/>
          </a:prstGeom>
          <a:noFill/>
        </p:spPr>
        <p:txBody>
          <a:bodyPr wrap="none" rtlCol="0">
            <a:spAutoFit/>
          </a:bodyPr>
          <a:lstStyle/>
          <a:p>
            <a:pPr algn="ctr"/>
            <a:r>
              <a:rPr lang="en-US" sz="1400" b="1" dirty="0" smtClean="0">
                <a:solidFill>
                  <a:schemeClr val="tx1">
                    <a:lumMod val="75000"/>
                    <a:lumOff val="25000"/>
                  </a:schemeClr>
                </a:solidFill>
              </a:rPr>
              <a:t>Open Interfaces</a:t>
            </a:r>
            <a:endParaRPr lang="ru-RU" sz="1400" dirty="0">
              <a:solidFill>
                <a:schemeClr val="tx1">
                  <a:lumMod val="75000"/>
                  <a:lumOff val="25000"/>
                </a:schemeClr>
              </a:solidFill>
            </a:endParaRPr>
          </a:p>
        </p:txBody>
      </p:sp>
      <p:sp>
        <p:nvSpPr>
          <p:cNvPr id="45" name="TextBox 44"/>
          <p:cNvSpPr txBox="1"/>
          <p:nvPr/>
        </p:nvSpPr>
        <p:spPr>
          <a:xfrm>
            <a:off x="2702307" y="4247751"/>
            <a:ext cx="1588897" cy="307777"/>
          </a:xfrm>
          <a:prstGeom prst="rect">
            <a:avLst/>
          </a:prstGeom>
          <a:noFill/>
        </p:spPr>
        <p:txBody>
          <a:bodyPr wrap="none" rtlCol="0">
            <a:spAutoFit/>
          </a:bodyPr>
          <a:lstStyle/>
          <a:p>
            <a:pPr algn="ctr"/>
            <a:r>
              <a:rPr lang="en-US" sz="1400" b="1" dirty="0" smtClean="0">
                <a:solidFill>
                  <a:schemeClr val="tx1">
                    <a:lumMod val="75000"/>
                    <a:lumOff val="25000"/>
                  </a:schemeClr>
                </a:solidFill>
              </a:rPr>
              <a:t>Open Interfaces</a:t>
            </a:r>
            <a:endParaRPr lang="ru-RU" sz="1400" dirty="0">
              <a:solidFill>
                <a:schemeClr val="tx1">
                  <a:lumMod val="75000"/>
                  <a:lumOff val="25000"/>
                </a:schemeClr>
              </a:solidFill>
            </a:endParaRPr>
          </a:p>
        </p:txBody>
      </p:sp>
      <p:sp>
        <p:nvSpPr>
          <p:cNvPr id="46" name="Oval 45"/>
          <p:cNvSpPr/>
          <p:nvPr/>
        </p:nvSpPr>
        <p:spPr>
          <a:xfrm>
            <a:off x="3190383" y="4635692"/>
            <a:ext cx="562784" cy="562784"/>
          </a:xfrm>
          <a:prstGeom prst="ellipse">
            <a:avLst/>
          </a:prstGeom>
          <a:solidFill>
            <a:srgbClr val="C3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7" name="Oval 46"/>
          <p:cNvSpPr/>
          <p:nvPr/>
        </p:nvSpPr>
        <p:spPr>
          <a:xfrm>
            <a:off x="3190383" y="5613858"/>
            <a:ext cx="562784" cy="562784"/>
          </a:xfrm>
          <a:prstGeom prst="ellipse">
            <a:avLst/>
          </a:prstGeom>
          <a:solidFill>
            <a:srgbClr val="C3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 name="Oval 47"/>
          <p:cNvSpPr/>
          <p:nvPr/>
        </p:nvSpPr>
        <p:spPr>
          <a:xfrm>
            <a:off x="2192815" y="5137153"/>
            <a:ext cx="562784" cy="562784"/>
          </a:xfrm>
          <a:prstGeom prst="ellipse">
            <a:avLst/>
          </a:prstGeom>
          <a:solidFill>
            <a:srgbClr val="C3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9" name="Oval 48"/>
          <p:cNvSpPr/>
          <p:nvPr/>
        </p:nvSpPr>
        <p:spPr>
          <a:xfrm>
            <a:off x="4195145" y="5137153"/>
            <a:ext cx="562784" cy="562784"/>
          </a:xfrm>
          <a:prstGeom prst="ellipse">
            <a:avLst/>
          </a:prstGeom>
          <a:solidFill>
            <a:srgbClr val="C3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 name="Rectangle 49"/>
          <p:cNvSpPr/>
          <p:nvPr/>
        </p:nvSpPr>
        <p:spPr>
          <a:xfrm>
            <a:off x="1870846" y="3730329"/>
            <a:ext cx="3201858" cy="396240"/>
          </a:xfrm>
          <a:prstGeom prst="rect">
            <a:avLst/>
          </a:prstGeom>
          <a:solidFill>
            <a:srgbClr val="98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Network Hypervisor</a:t>
            </a:r>
            <a:endParaRPr lang="ru-RU" sz="1600" dirty="0">
              <a:solidFill>
                <a:schemeClr val="bg1"/>
              </a:solidFill>
            </a:endParaRPr>
          </a:p>
        </p:txBody>
      </p:sp>
      <p:sp>
        <p:nvSpPr>
          <p:cNvPr id="53" name="TextBox 52"/>
          <p:cNvSpPr txBox="1"/>
          <p:nvPr/>
        </p:nvSpPr>
        <p:spPr>
          <a:xfrm>
            <a:off x="2926460" y="5236164"/>
            <a:ext cx="1152880" cy="307777"/>
          </a:xfrm>
          <a:prstGeom prst="rect">
            <a:avLst/>
          </a:prstGeom>
          <a:noFill/>
        </p:spPr>
        <p:txBody>
          <a:bodyPr wrap="none" rtlCol="0">
            <a:spAutoFit/>
          </a:bodyPr>
          <a:lstStyle/>
          <a:p>
            <a:r>
              <a:rPr lang="en-US" sz="1400" dirty="0" smtClean="0">
                <a:solidFill>
                  <a:srgbClr val="C30000"/>
                </a:solidFill>
              </a:rPr>
              <a:t>Forwarding</a:t>
            </a:r>
            <a:endParaRPr lang="ru-RU" sz="1400" dirty="0">
              <a:solidFill>
                <a:srgbClr val="C30000"/>
              </a:solidFill>
            </a:endParaRPr>
          </a:p>
        </p:txBody>
      </p:sp>
      <p:sp>
        <p:nvSpPr>
          <p:cNvPr id="58" name="Rectangle 57"/>
          <p:cNvSpPr/>
          <p:nvPr/>
        </p:nvSpPr>
        <p:spPr>
          <a:xfrm>
            <a:off x="5731074" y="3730329"/>
            <a:ext cx="3201858" cy="396240"/>
          </a:xfrm>
          <a:prstGeom prst="rect">
            <a:avLst/>
          </a:prstGeom>
          <a:solidFill>
            <a:srgbClr val="EB8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tx1"/>
                </a:solidFill>
              </a:rPr>
              <a:t>FlowVisor</a:t>
            </a:r>
            <a:r>
              <a:rPr lang="en-US" b="1" dirty="0" smtClean="0">
                <a:solidFill>
                  <a:schemeClr val="tx1"/>
                </a:solidFill>
              </a:rPr>
              <a:t>, </a:t>
            </a:r>
            <a:r>
              <a:rPr lang="en-US" b="1" dirty="0" err="1" smtClean="0">
                <a:solidFill>
                  <a:schemeClr val="tx1"/>
                </a:solidFill>
              </a:rPr>
              <a:t>OpenVirteX</a:t>
            </a:r>
            <a:endParaRPr lang="ru-RU" sz="2000" b="1" dirty="0">
              <a:solidFill>
                <a:schemeClr val="tx1"/>
              </a:solidFill>
            </a:endParaRPr>
          </a:p>
        </p:txBody>
      </p:sp>
      <p:sp>
        <p:nvSpPr>
          <p:cNvPr id="59" name="Rectangle 58"/>
          <p:cNvSpPr/>
          <p:nvPr/>
        </p:nvSpPr>
        <p:spPr>
          <a:xfrm>
            <a:off x="5731074" y="5139108"/>
            <a:ext cx="3201858" cy="396240"/>
          </a:xfrm>
          <a:prstGeom prst="rect">
            <a:avLst/>
          </a:prstGeom>
          <a:solidFill>
            <a:srgbClr val="EB8F00"/>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MININET, Cluster Edition</a:t>
            </a:r>
            <a:endParaRPr lang="ru-RU" sz="2000" b="1" dirty="0">
              <a:solidFill>
                <a:schemeClr val="tx1"/>
              </a:solidFill>
            </a:endParaRPr>
          </a:p>
        </p:txBody>
      </p:sp>
      <p:sp>
        <p:nvSpPr>
          <p:cNvPr id="60" name="Rectangle 59"/>
          <p:cNvSpPr/>
          <p:nvPr/>
        </p:nvSpPr>
        <p:spPr>
          <a:xfrm>
            <a:off x="5731074" y="2782889"/>
            <a:ext cx="3201858" cy="631720"/>
          </a:xfrm>
          <a:prstGeom prst="rect">
            <a:avLst/>
          </a:prstGeom>
          <a:solidFill>
            <a:srgbClr val="EB8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ONOS</a:t>
            </a:r>
            <a:endParaRPr lang="ru-RU" sz="2000" b="1" dirty="0">
              <a:solidFill>
                <a:schemeClr val="tx1"/>
              </a:solidFill>
            </a:endParaRPr>
          </a:p>
        </p:txBody>
      </p:sp>
      <p:sp>
        <p:nvSpPr>
          <p:cNvPr id="61" name="Rectangle 60"/>
          <p:cNvSpPr/>
          <p:nvPr/>
        </p:nvSpPr>
        <p:spPr>
          <a:xfrm>
            <a:off x="5731074" y="1811679"/>
            <a:ext cx="3201858" cy="608049"/>
          </a:xfrm>
          <a:prstGeom prst="rect">
            <a:avLst/>
          </a:prstGeom>
          <a:solidFill>
            <a:srgbClr val="EB8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SDN-IP</a:t>
            </a:r>
            <a:r>
              <a:rPr lang="en-US" b="1" dirty="0">
                <a:solidFill>
                  <a:schemeClr val="tx1"/>
                </a:solidFill>
              </a:rPr>
              <a:t> </a:t>
            </a:r>
            <a:r>
              <a:rPr lang="en-US" b="1" dirty="0" smtClean="0">
                <a:solidFill>
                  <a:schemeClr val="tx1"/>
                </a:solidFill>
              </a:rPr>
              <a:t>Peering</a:t>
            </a:r>
            <a:endParaRPr lang="ru-RU" sz="2000" b="1" dirty="0">
              <a:solidFill>
                <a:schemeClr val="tx1"/>
              </a:solidFill>
            </a:endParaRPr>
          </a:p>
        </p:txBody>
      </p:sp>
      <p:sp>
        <p:nvSpPr>
          <p:cNvPr id="43" name="Rectangle 42"/>
          <p:cNvSpPr/>
          <p:nvPr/>
        </p:nvSpPr>
        <p:spPr>
          <a:xfrm rot="16200000">
            <a:off x="-971837" y="3907354"/>
            <a:ext cx="4142336" cy="396240"/>
          </a:xfrm>
          <a:prstGeom prst="rect">
            <a:avLst/>
          </a:prstGeom>
          <a:solidFill>
            <a:srgbClr val="EB8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tx1"/>
                </a:solidFill>
              </a:rPr>
              <a:t>TestON</a:t>
            </a:r>
            <a:r>
              <a:rPr lang="en-US" b="1" dirty="0" smtClean="0">
                <a:solidFill>
                  <a:schemeClr val="tx1"/>
                </a:solidFill>
              </a:rPr>
              <a:t> with debugging support</a:t>
            </a:r>
            <a:endParaRPr lang="ru-RU" sz="2000" b="1" dirty="0">
              <a:solidFill>
                <a:schemeClr val="tx1"/>
              </a:solidFill>
            </a:endParaRPr>
          </a:p>
        </p:txBody>
      </p:sp>
      <p:sp>
        <p:nvSpPr>
          <p:cNvPr id="52" name="Rectangle 51"/>
          <p:cNvSpPr/>
          <p:nvPr/>
        </p:nvSpPr>
        <p:spPr>
          <a:xfrm rot="16200000">
            <a:off x="-1547782" y="3901721"/>
            <a:ext cx="4142336" cy="3962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tx1"/>
                </a:solidFill>
              </a:rPr>
              <a:t>NetSight</a:t>
            </a:r>
            <a:endParaRPr lang="ru-RU" sz="2000" b="1" dirty="0">
              <a:solidFill>
                <a:schemeClr val="tx1"/>
              </a:solidFill>
            </a:endParaRPr>
          </a:p>
        </p:txBody>
      </p:sp>
    </p:spTree>
    <p:extLst>
      <p:ext uri="{BB962C8B-B14F-4D97-AF65-F5344CB8AC3E}">
        <p14:creationId xmlns:p14="http://schemas.microsoft.com/office/powerpoint/2010/main" val="3426218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43" grpId="0" animBg="1"/>
      <p:bldP spid="43" grpId="1" animBg="1"/>
      <p:bldP spid="43" grpId="2"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Network OS (ONOS)</a:t>
            </a:r>
            <a:endParaRPr lang="en-US" dirty="0"/>
          </a:p>
        </p:txBody>
      </p:sp>
      <p:sp>
        <p:nvSpPr>
          <p:cNvPr id="4" name="Content Placeholder 3"/>
          <p:cNvSpPr>
            <a:spLocks noGrp="1"/>
          </p:cNvSpPr>
          <p:nvPr>
            <p:ph idx="1"/>
          </p:nvPr>
        </p:nvSpPr>
        <p:spPr>
          <a:xfrm>
            <a:off x="457200" y="1165470"/>
            <a:ext cx="8229600" cy="5314172"/>
          </a:xfrm>
        </p:spPr>
        <p:txBody>
          <a:bodyPr anchor="ctr">
            <a:noAutofit/>
          </a:bodyPr>
          <a:lstStyle/>
          <a:p>
            <a:pPr lvl="1">
              <a:lnSpc>
                <a:spcPct val="140000"/>
              </a:lnSpc>
              <a:buFont typeface="Wingdings" charset="2"/>
              <a:buChar char="§"/>
            </a:pPr>
            <a:r>
              <a:rPr lang="en-US" sz="2400" dirty="0" smtClean="0"/>
              <a:t>Architecture </a:t>
            </a:r>
            <a:endParaRPr lang="en-US" sz="2400" dirty="0" smtClean="0"/>
          </a:p>
          <a:p>
            <a:pPr lvl="1">
              <a:lnSpc>
                <a:spcPct val="140000"/>
              </a:lnSpc>
              <a:buFont typeface="Wingdings" charset="2"/>
              <a:buChar char="§"/>
            </a:pPr>
            <a:r>
              <a:rPr lang="en-US" sz="2400" dirty="0" smtClean="0"/>
              <a:t>Scale-out and high availability </a:t>
            </a:r>
          </a:p>
          <a:p>
            <a:pPr lvl="1">
              <a:lnSpc>
                <a:spcPct val="140000"/>
              </a:lnSpc>
              <a:buFont typeface="Wingdings" charset="2"/>
              <a:buChar char="§"/>
            </a:pPr>
            <a:r>
              <a:rPr lang="en-US" sz="2400" dirty="0" smtClean="0"/>
              <a:t>Network graph as north-bound abstraction</a:t>
            </a:r>
          </a:p>
          <a:p>
            <a:pPr lvl="1">
              <a:lnSpc>
                <a:spcPct val="140000"/>
              </a:lnSpc>
              <a:buFont typeface="Wingdings" charset="2"/>
              <a:buChar char="§"/>
            </a:pPr>
            <a:r>
              <a:rPr lang="en-US" sz="2400" dirty="0" smtClean="0"/>
              <a:t>DEMO</a:t>
            </a:r>
            <a:endParaRPr lang="en-US" sz="2400" dirty="0" smtClean="0"/>
          </a:p>
          <a:p>
            <a:pPr lvl="1">
              <a:lnSpc>
                <a:spcPct val="140000"/>
              </a:lnSpc>
              <a:buFont typeface="Wingdings" charset="2"/>
              <a:buChar char="§"/>
            </a:pPr>
            <a:r>
              <a:rPr lang="en-US" sz="2400" dirty="0" smtClean="0"/>
              <a:t>Consistency models </a:t>
            </a:r>
          </a:p>
          <a:p>
            <a:pPr lvl="1">
              <a:lnSpc>
                <a:spcPct val="140000"/>
              </a:lnSpc>
              <a:buFont typeface="Wingdings" charset="2"/>
              <a:buChar char="§"/>
            </a:pPr>
            <a:r>
              <a:rPr lang="en-US" sz="2400" dirty="0" smtClean="0"/>
              <a:t>Development and test environment </a:t>
            </a:r>
          </a:p>
          <a:p>
            <a:pPr lvl="1">
              <a:lnSpc>
                <a:spcPct val="140000"/>
              </a:lnSpc>
              <a:buFont typeface="Wingdings" charset="2"/>
              <a:buChar char="§"/>
            </a:pPr>
            <a:r>
              <a:rPr lang="en-US" sz="2400" dirty="0" smtClean="0"/>
              <a:t>Performance </a:t>
            </a:r>
          </a:p>
          <a:p>
            <a:pPr lvl="1">
              <a:lnSpc>
                <a:spcPct val="140000"/>
              </a:lnSpc>
              <a:buFont typeface="Wingdings" charset="2"/>
              <a:buChar char="§"/>
            </a:pPr>
            <a:r>
              <a:rPr lang="en-US" sz="2400" dirty="0" smtClean="0"/>
              <a:t>Next steps </a:t>
            </a:r>
            <a:endParaRPr lang="en-US" sz="2400" dirty="0"/>
          </a:p>
        </p:txBody>
      </p:sp>
    </p:spTree>
    <p:extLst>
      <p:ext uri="{BB962C8B-B14F-4D97-AF65-F5344CB8AC3E}">
        <p14:creationId xmlns:p14="http://schemas.microsoft.com/office/powerpoint/2010/main" val="178648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3|13.1|3.2"/>
</p:tagLst>
</file>

<file path=ppt/tags/tag2.xml><?xml version="1.0" encoding="utf-8"?>
<p:tagLst xmlns:a="http://schemas.openxmlformats.org/drawingml/2006/main" xmlns:r="http://schemas.openxmlformats.org/officeDocument/2006/relationships" xmlns:p="http://schemas.openxmlformats.org/presentationml/2006/main">
  <p:tag name="TIMING" val="|0.4|1.1|1.2|1.4|0.9|1|0.5"/>
</p:tagLst>
</file>

<file path=ppt/tags/tag3.xml><?xml version="1.0" encoding="utf-8"?>
<p:tagLst xmlns:a="http://schemas.openxmlformats.org/drawingml/2006/main" xmlns:r="http://schemas.openxmlformats.org/officeDocument/2006/relationships" xmlns:p="http://schemas.openxmlformats.org/presentationml/2006/main">
  <p:tag name="TIMING" val="|0.8|1.1"/>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16.3|1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55329</TotalTime>
  <Words>4235</Words>
  <Application>Microsoft Macintosh PowerPoint</Application>
  <PresentationFormat>On-screen Show (4:3)</PresentationFormat>
  <Paragraphs>913</Paragraphs>
  <Slides>48</Slides>
  <Notes>29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Agenda</vt:lpstr>
      <vt:lpstr>Leadership</vt:lpstr>
      <vt:lpstr>Stanford/Berkeley SDN Activities  With Partners</vt:lpstr>
      <vt:lpstr>Scaling of SDN Innovation </vt:lpstr>
      <vt:lpstr>ONRC Organizational Structure</vt:lpstr>
      <vt:lpstr>   Mission</vt:lpstr>
      <vt:lpstr>PowerPoint Presentation</vt:lpstr>
      <vt:lpstr>Open Network OS (ONOS)</vt:lpstr>
      <vt:lpstr>ONOS: Executive Summary</vt:lpstr>
      <vt:lpstr>ONOS – Architecture Overview</vt:lpstr>
      <vt:lpstr>Open Network OS Focus (Started in Summer 2012)</vt:lpstr>
      <vt:lpstr>Prior Work </vt:lpstr>
      <vt:lpstr>ONOS High Level Architecture</vt:lpstr>
      <vt:lpstr>Scale-out &amp; HA</vt:lpstr>
      <vt:lpstr>ONOS Scale-Out</vt:lpstr>
      <vt:lpstr>ONOS Control Plane Failover</vt:lpstr>
      <vt:lpstr>Network Graph</vt:lpstr>
      <vt:lpstr>ONOS Network Graph Abstraction</vt:lpstr>
      <vt:lpstr>Network Graph</vt:lpstr>
      <vt:lpstr>Example: Path Computation App on Network Graph</vt:lpstr>
      <vt:lpstr>Example: A simpler abstraction on network graph? </vt:lpstr>
      <vt:lpstr>Network Graph Representation</vt:lpstr>
      <vt:lpstr>Network Graph and Switches</vt:lpstr>
      <vt:lpstr>Network Graph and Link Discovery</vt:lpstr>
      <vt:lpstr>Devices and Network Graph</vt:lpstr>
      <vt:lpstr>Path Computation with Network Graph</vt:lpstr>
      <vt:lpstr>Network Graph and Flow Manager</vt:lpstr>
      <vt:lpstr>ONOS High Level Architecture</vt:lpstr>
      <vt:lpstr>DEMO</vt:lpstr>
      <vt:lpstr>Consistency Deep Dive</vt:lpstr>
      <vt:lpstr>Consistency Definition</vt:lpstr>
      <vt:lpstr>Strong Consistency using Registry</vt:lpstr>
      <vt:lpstr>Why Strong Consistency is needed for Master Election</vt:lpstr>
      <vt:lpstr>Eventual Consistency in Network Graph</vt:lpstr>
      <vt:lpstr>Cost of Eventual Consistency</vt:lpstr>
      <vt:lpstr>Why is Eventual Consistency good enough for Network State? </vt:lpstr>
      <vt:lpstr>Consistency learning</vt:lpstr>
      <vt:lpstr>Development &amp; test environment</vt:lpstr>
      <vt:lpstr>ONOS Development &amp; Test cycle</vt:lpstr>
      <vt:lpstr>ONOS Development Environment</vt:lpstr>
      <vt:lpstr>Test Lab Topology</vt:lpstr>
      <vt:lpstr>ON.LAB ONOS Test implementation </vt:lpstr>
      <vt:lpstr>Performance</vt:lpstr>
      <vt:lpstr>Key performance metrics in Network OS</vt:lpstr>
      <vt:lpstr>Performance: Hard Problems</vt:lpstr>
      <vt:lpstr>ONOS: Summary</vt:lpstr>
      <vt:lpstr>PowerPoint Presentation</vt:lpstr>
    </vt:vector>
  </TitlesOfParts>
  <Company>Badaal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Krishnaswamy</dc:creator>
  <cp:lastModifiedBy>Pankaj Berde</cp:lastModifiedBy>
  <cp:revision>799</cp:revision>
  <cp:lastPrinted>2013-05-14T22:00:41Z</cp:lastPrinted>
  <dcterms:created xsi:type="dcterms:W3CDTF">2013-01-14T19:39:59Z</dcterms:created>
  <dcterms:modified xsi:type="dcterms:W3CDTF">2013-09-30T17:40:19Z</dcterms:modified>
</cp:coreProperties>
</file>