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80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817" autoAdjust="0"/>
  </p:normalViewPr>
  <p:slideViewPr>
    <p:cSldViewPr>
      <p:cViewPr varScale="1">
        <p:scale>
          <a:sx n="71" d="100"/>
          <a:sy n="71" d="100"/>
        </p:scale>
        <p:origin x="-3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779D0-CDC4-48E4-91DF-C88B2A088B18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42669-DDEF-4546-8F68-70EDB3449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0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4AE259-E5E2-4F3D-BFD3-7D81B4F1107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CS-&gt; Core Switch</a:t>
            </a:r>
          </a:p>
          <a:p>
            <a:pPr eaLnBrk="1" hangingPunct="1"/>
            <a:r>
              <a:rPr lang="en-US" dirty="0" smtClean="0"/>
              <a:t>RS-&gt; Rack Switch</a:t>
            </a:r>
          </a:p>
          <a:p>
            <a:pPr eaLnBrk="1" hangingPunct="1"/>
            <a:r>
              <a:rPr lang="en-US" dirty="0" err="1" smtClean="0"/>
              <a:t>Ci</a:t>
            </a:r>
            <a:r>
              <a:rPr lang="en-US" dirty="0" smtClean="0"/>
              <a:t>-&gt;Cores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4906B0-EBEF-47AC-A8AC-BC0400BD621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4A6F78F-FE9D-423F-9D80-14BACEDC5F0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2B0F246-20EC-4FE3-8251-04ED6C0E5866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4CB92B-9479-4C67-BABE-1942E8DE676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0AA977D-C629-45DB-8493-A8B19425E63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DC2B5F-ED45-47C0-BF00-19228852D86E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F0115DA-2EEB-4057-A585-EE5369DCACA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E72-A90E-47C0-BA2E-881000D7C4F0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9813-39D0-4013-89AA-C709018C3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E72-A90E-47C0-BA2E-881000D7C4F0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9813-39D0-4013-89AA-C709018C3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E72-A90E-47C0-BA2E-881000D7C4F0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9813-39D0-4013-89AA-C709018C3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E72-A90E-47C0-BA2E-881000D7C4F0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9813-39D0-4013-89AA-C709018C3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E72-A90E-47C0-BA2E-881000D7C4F0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9813-39D0-4013-89AA-C709018C3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E72-A90E-47C0-BA2E-881000D7C4F0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9813-39D0-4013-89AA-C709018C3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E72-A90E-47C0-BA2E-881000D7C4F0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9813-39D0-4013-89AA-C709018C3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E72-A90E-47C0-BA2E-881000D7C4F0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9813-39D0-4013-89AA-C709018C3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E72-A90E-47C0-BA2E-881000D7C4F0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9813-39D0-4013-89AA-C709018C3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E72-A90E-47C0-BA2E-881000D7C4F0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9813-39D0-4013-89AA-C709018C3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E72-A90E-47C0-BA2E-881000D7C4F0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9813-39D0-4013-89AA-C709018C3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9CE72-A90E-47C0-BA2E-881000D7C4F0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9813-39D0-4013-89AA-C709018C3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gops.org/sosp/sosp09/slides/quincy/QuincyTestPag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Scheduling in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Abdullah Al Mahmud</a:t>
            </a:r>
          </a:p>
          <a:p>
            <a:r>
              <a:rPr lang="en-US" dirty="0" smtClean="0"/>
              <a:t>Course: Cloud Computing(Fall 2012)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Graph Construction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762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2600" smtClean="0"/>
              <a:t>Start with a directed graph representation of the cluster architecture</a:t>
            </a:r>
          </a:p>
        </p:txBody>
      </p:sp>
      <p:pic>
        <p:nvPicPr>
          <p:cNvPr id="17412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76200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457200" y="460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Graph Construction (2)</a:t>
            </a:r>
          </a:p>
        </p:txBody>
      </p:sp>
      <p:pic>
        <p:nvPicPr>
          <p:cNvPr id="18435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685800"/>
            <a:ext cx="6581775" cy="47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350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/>
              <a:t>Graph Construction (3)</a:t>
            </a:r>
          </a:p>
        </p:txBody>
      </p:sp>
      <p:pic>
        <p:nvPicPr>
          <p:cNvPr id="19459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9300" y="1066800"/>
            <a:ext cx="66675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Feasible Matching</a:t>
            </a:r>
          </a:p>
        </p:txBody>
      </p:sp>
      <p:pic>
        <p:nvPicPr>
          <p:cNvPr id="20483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3575" y="1219200"/>
            <a:ext cx="67532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801687"/>
          </a:xfrm>
        </p:spPr>
        <p:txBody>
          <a:bodyPr/>
          <a:lstStyle/>
          <a:p>
            <a:pPr eaLnBrk="1" hangingPunct="1"/>
            <a:r>
              <a:rPr lang="en-US" altLang="zh-CN" smtClean="0"/>
              <a:t>Final Graph</a:t>
            </a:r>
          </a:p>
        </p:txBody>
      </p:sp>
      <p:pic>
        <p:nvPicPr>
          <p:cNvPr id="2150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066800"/>
            <a:ext cx="6391275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 smtClean="0"/>
              <a:t>Result: </a:t>
            </a:r>
            <a:r>
              <a:rPr lang="en-US" altLang="zh-CN" sz="3600" dirty="0" err="1" smtClean="0"/>
              <a:t>Makespan</a:t>
            </a:r>
            <a:r>
              <a:rPr lang="en-US" altLang="zh-CN" sz="3600" dirty="0" smtClean="0"/>
              <a:t> when network is bottleneck(s)</a:t>
            </a:r>
          </a:p>
        </p:txBody>
      </p:sp>
      <p:pic>
        <p:nvPicPr>
          <p:cNvPr id="59396" name="Picture 4" descr="76[9}~Q)$HO3LZX}F1WTZY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1534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Result: Data Transfer (TB)</a:t>
            </a:r>
          </a:p>
        </p:txBody>
      </p:sp>
      <p:pic>
        <p:nvPicPr>
          <p:cNvPr id="60421" name="Picture 5" descr="W~][D%J(1NA80}QHM1SNY(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76962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Conclusion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New computational model for data intensive computing</a:t>
            </a:r>
          </a:p>
          <a:p>
            <a:pPr eaLnBrk="1" hangingPunct="1"/>
            <a:r>
              <a:rPr lang="en-US" altLang="zh-CN" dirty="0" smtClean="0"/>
              <a:t>Elegant mapping of scheduling to min-cost flow/matching problem</a:t>
            </a:r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3"/>
          <p:cNvSpPr txBox="1">
            <a:spLocks/>
          </p:cNvSpPr>
          <p:nvPr/>
        </p:nvSpPr>
        <p:spPr bwMode="auto">
          <a:xfrm>
            <a:off x="384175" y="1601788"/>
            <a:ext cx="8610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Calibri" pitchFamily="34" charset="0"/>
              </a:rPr>
              <a:t>Optimized Resource Allocation &amp; Task Scheduling Challenges in Cloud Computing Environments</a:t>
            </a:r>
            <a:endParaRPr lang="en-US" sz="4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350" y="3352800"/>
            <a:ext cx="8001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Dominique A. </a:t>
            </a:r>
            <a:r>
              <a:rPr lang="en-US" sz="2000" dirty="0" err="1"/>
              <a:t>Heger</a:t>
            </a:r>
            <a:endParaRPr 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task's resource demand can be described via a multi-dimensional vector such as that the task </a:t>
            </a:r>
            <a:r>
              <a:rPr lang="en-US" dirty="0" err="1" smtClean="0"/>
              <a:t>i</a:t>
            </a:r>
            <a:r>
              <a:rPr lang="en-US" dirty="0" smtClean="0"/>
              <a:t> requires x processing cores, y GB of memory, and z GB of storage.</a:t>
            </a:r>
          </a:p>
          <a:p>
            <a:r>
              <a:rPr lang="en-US" dirty="0" smtClean="0"/>
              <a:t>Classical Bin Packing instance(Three Dimensional) which is a well known NP Complete problem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Quincy: Fair Scheduling for Distributed Computing Clusters </a:t>
            </a:r>
          </a:p>
          <a:p>
            <a:pPr>
              <a:buNone/>
            </a:pPr>
            <a:r>
              <a:rPr lang="en-US" sz="2200" dirty="0" smtClean="0"/>
              <a:t>Michael </a:t>
            </a:r>
            <a:r>
              <a:rPr lang="en-US" sz="2200" dirty="0" err="1" smtClean="0"/>
              <a:t>Isard</a:t>
            </a:r>
            <a:r>
              <a:rPr lang="en-US" sz="2200" dirty="0" smtClean="0"/>
              <a:t>, </a:t>
            </a:r>
            <a:r>
              <a:rPr lang="en-US" sz="2200" dirty="0" err="1" smtClean="0"/>
              <a:t>Vijayan</a:t>
            </a:r>
            <a:r>
              <a:rPr lang="en-US" sz="2200" dirty="0" smtClean="0"/>
              <a:t> </a:t>
            </a:r>
            <a:r>
              <a:rPr lang="en-US" sz="2200" dirty="0" err="1" smtClean="0"/>
              <a:t>Prabhakaran</a:t>
            </a:r>
            <a:r>
              <a:rPr lang="en-US" sz="2200" dirty="0" smtClean="0"/>
              <a:t>, Jon </a:t>
            </a:r>
            <a:r>
              <a:rPr lang="en-US" sz="2200" dirty="0" err="1" smtClean="0"/>
              <a:t>Currey</a:t>
            </a:r>
            <a:r>
              <a:rPr lang="en-US" sz="2200" dirty="0" smtClean="0"/>
              <a:t>, </a:t>
            </a:r>
            <a:r>
              <a:rPr lang="en-US" sz="2200" dirty="0" err="1" smtClean="0"/>
              <a:t>Udi</a:t>
            </a:r>
            <a:r>
              <a:rPr lang="en-US" sz="2200" dirty="0" smtClean="0"/>
              <a:t> </a:t>
            </a:r>
            <a:r>
              <a:rPr lang="en-US" sz="2200" dirty="0" err="1" smtClean="0"/>
              <a:t>Wieder</a:t>
            </a:r>
            <a:r>
              <a:rPr lang="en-US" sz="2200" dirty="0" smtClean="0"/>
              <a:t>, </a:t>
            </a:r>
            <a:r>
              <a:rPr lang="en-US" sz="2200" dirty="0" err="1" smtClean="0"/>
              <a:t>Kunal</a:t>
            </a:r>
            <a:r>
              <a:rPr lang="en-US" sz="2200" dirty="0" smtClean="0"/>
              <a:t> </a:t>
            </a:r>
            <a:r>
              <a:rPr lang="en-US" sz="2200" dirty="0" err="1" smtClean="0"/>
              <a:t>Talwar</a:t>
            </a:r>
            <a:r>
              <a:rPr lang="en-US" sz="2200" dirty="0" smtClean="0"/>
              <a:t>, Andrew Goldberg @  MSR Silicon Valley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886200"/>
            <a:ext cx="8229600" cy="18287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Optimized Resource Allocation &amp; Task Scheduling Challenges in Cloud Computing </a:t>
            </a:r>
            <a:r>
              <a:rPr lang="en-US" sz="3200" dirty="0" smtClean="0"/>
              <a:t>Environments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200" dirty="0"/>
              <a:t>Dominique A. </a:t>
            </a:r>
            <a:r>
              <a:rPr lang="en-US" sz="2200" dirty="0" err="1" smtClean="0"/>
              <a:t>Heger</a:t>
            </a:r>
            <a:r>
              <a:rPr lang="en-US" sz="2200" dirty="0" smtClean="0"/>
              <a:t>, </a:t>
            </a:r>
            <a:r>
              <a:rPr lang="en-US" sz="2200" dirty="0" err="1" smtClean="0"/>
              <a:t>DHTechnologies</a:t>
            </a:r>
            <a:r>
              <a:rPr lang="en-US" sz="2200" dirty="0" smtClean="0"/>
              <a:t> (DHT)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 Based Task Scheduling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311" y="1600200"/>
            <a:ext cx="708137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paper discusses some theoretical aspects of Task Scheduling and Resource Allocation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3"/>
          <p:cNvSpPr txBox="1">
            <a:spLocks/>
          </p:cNvSpPr>
          <p:nvPr/>
        </p:nvSpPr>
        <p:spPr bwMode="auto">
          <a:xfrm>
            <a:off x="384175" y="1601788"/>
            <a:ext cx="8610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alibri" pitchFamily="34" charset="0"/>
              </a:rPr>
              <a:t>Quincy: Fair Scheduling for Distributed Computing </a:t>
            </a:r>
            <a:r>
              <a:rPr lang="en-US" sz="4000" dirty="0" smtClean="0">
                <a:solidFill>
                  <a:srgbClr val="000000"/>
                </a:solidFill>
                <a:latin typeface="Calibri" pitchFamily="34" charset="0"/>
              </a:rPr>
              <a:t>Clusters</a:t>
            </a:r>
            <a:endParaRPr lang="en-US" sz="4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350" y="3352800"/>
            <a:ext cx="8001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Michael </a:t>
            </a:r>
            <a:r>
              <a:rPr lang="en-US" sz="2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Isard</a:t>
            </a:r>
            <a:r>
              <a:rPr 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Vijayan</a:t>
            </a:r>
            <a:r>
              <a:rPr 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Prabhakaran</a:t>
            </a:r>
            <a:r>
              <a:rPr 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, Jon </a:t>
            </a:r>
            <a:r>
              <a:rPr lang="en-US" sz="2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Currey</a:t>
            </a:r>
            <a:r>
              <a:rPr 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Udi</a:t>
            </a:r>
            <a:r>
              <a:rPr 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Wieder</a:t>
            </a:r>
            <a:r>
              <a:rPr 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Kunal</a:t>
            </a:r>
            <a:r>
              <a:rPr 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Talwar</a:t>
            </a:r>
            <a:r>
              <a:rPr 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, and Andrew </a:t>
            </a:r>
            <a:r>
              <a:rPr 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Goldberg</a:t>
            </a:r>
            <a:endParaRPr 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78240" y="5426440"/>
            <a:ext cx="792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dirty="0" smtClean="0"/>
              <a:t>Modified version of </a:t>
            </a:r>
            <a:r>
              <a:rPr lang="en-US" altLang="zh-CN" dirty="0" smtClean="0">
                <a:hlinkClick r:id="rId3"/>
              </a:rPr>
              <a:t>www.sigops.org/sosp/sosp09/slides/quincy/QuincyTestPage.html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Homogenous Cluster</a:t>
            </a:r>
          </a:p>
          <a:p>
            <a:r>
              <a:rPr lang="en-US" dirty="0" smtClean="0"/>
              <a:t>Fine grain resource sharing (multiplex all computers in the cluster between all jobs)</a:t>
            </a:r>
          </a:p>
          <a:p>
            <a:r>
              <a:rPr lang="en-US" dirty="0" smtClean="0"/>
              <a:t>Independent tasks(less costly to kill a task and restart the task)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Quincy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Fair Sharing and Data Locality</a:t>
            </a:r>
          </a:p>
          <a:p>
            <a:r>
              <a:rPr lang="en-US" dirty="0" smtClean="0"/>
              <a:t>N computers, J concurrent jobs</a:t>
            </a:r>
          </a:p>
          <a:p>
            <a:pPr>
              <a:buNone/>
            </a:pPr>
            <a:r>
              <a:rPr lang="en-US" dirty="0" smtClean="0"/>
              <a:t>-Each job gets at least N/J computers</a:t>
            </a:r>
          </a:p>
          <a:p>
            <a:pPr>
              <a:buNone/>
            </a:pPr>
            <a:r>
              <a:rPr lang="en-US" dirty="0" smtClean="0"/>
              <a:t>-Place tasks near data to avoid network bottlenecks</a:t>
            </a:r>
          </a:p>
          <a:p>
            <a:pPr>
              <a:buNone/>
            </a:pPr>
            <a:r>
              <a:rPr lang="en-US" dirty="0" smtClean="0"/>
              <a:t>-Joint optimization of fairness and data locality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Cluster Architecture</a:t>
            </a:r>
          </a:p>
        </p:txBody>
      </p:sp>
      <p:pic>
        <p:nvPicPr>
          <p:cNvPr id="12291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295400"/>
            <a:ext cx="7315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Baseline: Queue Based Scheduler</a:t>
            </a:r>
          </a:p>
        </p:txBody>
      </p:sp>
      <p:pic>
        <p:nvPicPr>
          <p:cNvPr id="13315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7800"/>
            <a:ext cx="754380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Baseline: Queue Based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Greedy: Running the first available job in the queue</a:t>
            </a:r>
          </a:p>
          <a:p>
            <a:r>
              <a:rPr lang="en-US" dirty="0" smtClean="0"/>
              <a:t>Simple Greedy Fairness: Starving a job that submits large number of workers</a:t>
            </a:r>
          </a:p>
          <a:p>
            <a:r>
              <a:rPr lang="en-US" dirty="0" smtClean="0"/>
              <a:t>Fairness with preemption: Killing workers from a job that already have submitted large number </a:t>
            </a:r>
            <a:r>
              <a:rPr lang="en-US" smtClean="0"/>
              <a:t>of workers.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Based Scheduler: Quincy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Construct a graph based on scheduling constraint and cluster architecture</a:t>
            </a:r>
          </a:p>
          <a:p>
            <a:r>
              <a:rPr lang="en-US" dirty="0" smtClean="0"/>
              <a:t>Finding a matching in the graph is equivalent to finding a feasible schedule.</a:t>
            </a:r>
          </a:p>
          <a:p>
            <a:r>
              <a:rPr lang="en-US" dirty="0" smtClean="0"/>
              <a:t>Can assign a cost to any matching</a:t>
            </a:r>
          </a:p>
          <a:p>
            <a:r>
              <a:rPr lang="en-US" dirty="0" smtClean="0"/>
              <a:t>Fairness constraints: number of tasks that are scheduled</a:t>
            </a:r>
          </a:p>
          <a:p>
            <a:r>
              <a:rPr lang="en-US" dirty="0" smtClean="0"/>
              <a:t>Goal: Minimize matching cost while obeying fairness constraints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437</Words>
  <Application>Microsoft Office PowerPoint</Application>
  <PresentationFormat>On-screen Show (4:3)</PresentationFormat>
  <Paragraphs>66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Scheduling in Cloud</vt:lpstr>
      <vt:lpstr>Papers</vt:lpstr>
      <vt:lpstr>PowerPoint Presentation</vt:lpstr>
      <vt:lpstr>Problem Setting</vt:lpstr>
      <vt:lpstr>Goal of Quincy</vt:lpstr>
      <vt:lpstr>Cluster Architecture</vt:lpstr>
      <vt:lpstr>Baseline: Queue Based Scheduler</vt:lpstr>
      <vt:lpstr>Baseline: Queue Based Scheduler</vt:lpstr>
      <vt:lpstr>Flow Based Scheduler: Quincy</vt:lpstr>
      <vt:lpstr>Graph Construction</vt:lpstr>
      <vt:lpstr>Graph Construction (2)</vt:lpstr>
      <vt:lpstr>Graph Construction (3)</vt:lpstr>
      <vt:lpstr>A Feasible Matching</vt:lpstr>
      <vt:lpstr>Final Graph</vt:lpstr>
      <vt:lpstr>Result: Makespan when network is bottleneck(s)</vt:lpstr>
      <vt:lpstr>Result: Data Transfer (TB)</vt:lpstr>
      <vt:lpstr>Conclusion</vt:lpstr>
      <vt:lpstr>PowerPoint Presentation</vt:lpstr>
      <vt:lpstr>Resource Allocation in the Cloud</vt:lpstr>
      <vt:lpstr>ANN Based Task Scheduling</vt:lpstr>
      <vt:lpstr>Conclusion</vt:lpstr>
      <vt:lpstr>Question?</vt:lpstr>
      <vt:lpstr>Thank You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Quincy: Fair Scheduling for Distributed Cluster</dc:title>
  <dc:creator>Owner</dc:creator>
  <cp:lastModifiedBy>dan</cp:lastModifiedBy>
  <cp:revision>35</cp:revision>
  <dcterms:created xsi:type="dcterms:W3CDTF">2012-10-16T15:19:19Z</dcterms:created>
  <dcterms:modified xsi:type="dcterms:W3CDTF">2012-10-21T21:14:55Z</dcterms:modified>
</cp:coreProperties>
</file>