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46"/>
  </p:notesMasterIdLst>
  <p:sldIdLst>
    <p:sldId id="256" r:id="rId2"/>
    <p:sldId id="257" r:id="rId3"/>
    <p:sldId id="290" r:id="rId4"/>
    <p:sldId id="259" r:id="rId5"/>
    <p:sldId id="291" r:id="rId6"/>
    <p:sldId id="288" r:id="rId7"/>
    <p:sldId id="289" r:id="rId8"/>
    <p:sldId id="267" r:id="rId9"/>
    <p:sldId id="285" r:id="rId10"/>
    <p:sldId id="258" r:id="rId11"/>
    <p:sldId id="286" r:id="rId12"/>
    <p:sldId id="260" r:id="rId13"/>
    <p:sldId id="261" r:id="rId14"/>
    <p:sldId id="263" r:id="rId15"/>
    <p:sldId id="292" r:id="rId16"/>
    <p:sldId id="262" r:id="rId17"/>
    <p:sldId id="293" r:id="rId18"/>
    <p:sldId id="287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318" r:id="rId29"/>
    <p:sldId id="313" r:id="rId30"/>
    <p:sldId id="314" r:id="rId31"/>
    <p:sldId id="315" r:id="rId32"/>
    <p:sldId id="277" r:id="rId33"/>
    <p:sldId id="278" r:id="rId34"/>
    <p:sldId id="319" r:id="rId35"/>
    <p:sldId id="321" r:id="rId36"/>
    <p:sldId id="320" r:id="rId37"/>
    <p:sldId id="297" r:id="rId38"/>
    <p:sldId id="294" r:id="rId39"/>
    <p:sldId id="310" r:id="rId40"/>
    <p:sldId id="323" r:id="rId41"/>
    <p:sldId id="324" r:id="rId42"/>
    <p:sldId id="312" r:id="rId43"/>
    <p:sldId id="316" r:id="rId44"/>
    <p:sldId id="31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FF536-9F7F-4801-9AAC-D7B7F412D75B}" type="datetimeFigureOut">
              <a:rPr lang="en-US" smtClean="0"/>
              <a:pPr/>
              <a:t>21-Mar-13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801E9-019B-482C-A36F-CE6ADE29A0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A77E5-3798-4922-8008-A26C7D02E728}" type="slidenum">
              <a:rPr lang="en-US"/>
              <a:pPr/>
              <a:t>23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6123-0728-4ACA-A86B-21B9F764A19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C9016-E36A-4E60-BB5C-E700C55B673F}" type="slidenum">
              <a:rPr lang="en-US"/>
              <a:pPr/>
              <a:t>25</a:t>
            </a:fld>
            <a:endParaRPr lang="en-US"/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C429F-02EB-426F-91A0-D07490EA38D5}" type="slidenum">
              <a:rPr lang="en-US"/>
              <a:pPr/>
              <a:t>26</a:t>
            </a:fld>
            <a:endParaRPr lang="en-US"/>
          </a:p>
        </p:txBody>
      </p:sp>
      <p:sp>
        <p:nvSpPr>
          <p:cNvPr id="115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CC3D9-00D0-451B-9657-C261261A52F3}" type="slidenum">
              <a:rPr lang="en-US"/>
              <a:pPr/>
              <a:t>42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01E9-019B-482C-A36F-CE6ADE29A09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D620-6FCD-46D5-A6BC-9854F25AFEA5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B5821E5-821C-4E06-A369-8A204E38EB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676-9426-4F7C-A0CC-2D3199F2C55A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88B3-A757-4A39-AF3E-10967C49A208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A90FFB0-1384-4E92-B8DF-5E612F19F397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853185E-7A1E-44AE-95B1-A145E481456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D5D4-E789-4AEB-AD35-22F31187F297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C0EB-AC9B-49AA-A606-9B424B0D22BA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B5821E5-821C-4E06-A369-8A204E38EB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3AE0-4D3B-4498-A78E-8A57EADD0A07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3F6A-9601-4E0F-B619-1ABFF073EB60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3E76-22D1-4CB0-813B-331015AD9F93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52AD-3C8D-4BBD-BAD8-4AD8128DCD22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7B98-B5F8-493D-A6F9-6CEE17D9DE36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AE1-2803-4C06-81A3-EBA66E549AF3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B5821E5-821C-4E06-A369-8A204E38EB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4D6404-ABE6-4BD8-8C38-D6AB447FEBCA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B5821E5-821C-4E06-A369-8A204E38EB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2057400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Boon </a:t>
            </a:r>
            <a:r>
              <a:rPr lang="en-US" sz="1800" dirty="0" err="1"/>
              <a:t>Thau</a:t>
            </a:r>
            <a:r>
              <a:rPr lang="en-US" sz="1800" dirty="0"/>
              <a:t> Loo, Tyson </a:t>
            </a:r>
            <a:r>
              <a:rPr lang="en-US" sz="1800" dirty="0" err="1"/>
              <a:t>Condie</a:t>
            </a:r>
            <a:r>
              <a:rPr lang="en-US" sz="1800" dirty="0"/>
              <a:t>, </a:t>
            </a:r>
            <a:r>
              <a:rPr lang="en-US" sz="1800" dirty="0" smtClean="0"/>
              <a:t>Minos </a:t>
            </a:r>
            <a:r>
              <a:rPr lang="en-US" sz="1800" dirty="0" err="1" smtClean="0"/>
              <a:t>Garofalakis</a:t>
            </a:r>
            <a:r>
              <a:rPr lang="en-US" sz="1800" dirty="0"/>
              <a:t>, David E. Gay, Joseph M. </a:t>
            </a:r>
            <a:r>
              <a:rPr lang="en-US" sz="1800" dirty="0" err="1"/>
              <a:t>Hellerstein</a:t>
            </a:r>
            <a:r>
              <a:rPr lang="en-US" sz="1800" dirty="0"/>
              <a:t>, </a:t>
            </a:r>
            <a:r>
              <a:rPr lang="en-US" sz="1800" dirty="0" err="1"/>
              <a:t>Petros</a:t>
            </a:r>
            <a:r>
              <a:rPr lang="en-US" sz="1800" dirty="0"/>
              <a:t> </a:t>
            </a:r>
            <a:r>
              <a:rPr lang="en-US" sz="1800" dirty="0" err="1" smtClean="0"/>
              <a:t>Maniatis</a:t>
            </a:r>
            <a:r>
              <a:rPr lang="en-US" sz="1800" dirty="0" smtClean="0"/>
              <a:t>, Raghu </a:t>
            </a:r>
            <a:r>
              <a:rPr lang="en-US" sz="1800" dirty="0" err="1"/>
              <a:t>Ramakrishnan</a:t>
            </a:r>
            <a:r>
              <a:rPr lang="en-US" sz="1800" dirty="0"/>
              <a:t>, Timothy Roscoe, and Ion </a:t>
            </a:r>
            <a:r>
              <a:rPr lang="en-US" sz="1800" dirty="0" err="1" smtClean="0"/>
              <a:t>Stoica</a:t>
            </a:r>
            <a:endParaRPr lang="en-US" sz="1800" dirty="0" smtClean="0"/>
          </a:p>
          <a:p>
            <a:r>
              <a:rPr lang="en-US" sz="1800" dirty="0" smtClean="0"/>
              <a:t>CACM 52(11), Nov 2009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Presented By</a:t>
            </a:r>
          </a:p>
          <a:p>
            <a:r>
              <a:rPr lang="en-US" sz="1800" dirty="0" smtClean="0"/>
              <a:t>Hash Vardhan and Sandeep Joshi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Declarative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DD9-0D53-4987-8F3C-97B3D4A12B78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Routing?</a:t>
            </a:r>
          </a:p>
          <a:p>
            <a:pPr lvl="1"/>
            <a:r>
              <a:rPr lang="en-US" dirty="0" smtClean="0"/>
              <a:t>Gathering local network state : Base Data</a:t>
            </a:r>
          </a:p>
          <a:p>
            <a:pPr lvl="1"/>
            <a:r>
              <a:rPr lang="en-US" dirty="0" smtClean="0"/>
              <a:t>Deriving forwarding tables : Derived Data</a:t>
            </a:r>
          </a:p>
          <a:p>
            <a:pPr lvl="1"/>
            <a:r>
              <a:rPr lang="en-US" dirty="0" smtClean="0"/>
              <a:t>Enforcing constraints : Constraints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Recursive Query processing</a:t>
            </a:r>
          </a:p>
          <a:p>
            <a:pPr lvl="1"/>
            <a:r>
              <a:rPr lang="en-US" dirty="0" smtClean="0"/>
              <a:t>Using derived data again in query processing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NDLog</a:t>
            </a:r>
            <a:r>
              <a:rPr lang="en-US" dirty="0" smtClean="0"/>
              <a:t>, Datalog extended for networking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F52D-BAF4-406B-A157-6EEC362871E3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5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CE17-B71E-4470-8156-54524ACE428D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Simple example to find path between two nodes</a:t>
            </a:r>
          </a:p>
          <a:p>
            <a:r>
              <a:rPr lang="en-US" dirty="0" smtClean="0"/>
              <a:t>Paths in fully connected network: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sp1</a:t>
            </a:r>
            <a:r>
              <a:rPr lang="en-US" dirty="0"/>
              <a:t> </a:t>
            </a:r>
            <a:r>
              <a:rPr lang="en-US" dirty="0" smtClean="0"/>
              <a:t> path(</a:t>
            </a:r>
            <a:r>
              <a:rPr lang="en-US" dirty="0" err="1" smtClean="0"/>
              <a:t>src,Dest,path,Cost</a:t>
            </a:r>
            <a:r>
              <a:rPr lang="en-US" dirty="0"/>
              <a:t>) :- </a:t>
            </a:r>
            <a:r>
              <a:rPr lang="en-US" dirty="0" smtClean="0"/>
              <a:t>link(</a:t>
            </a:r>
            <a:r>
              <a:rPr lang="en-US" dirty="0" err="1" smtClean="0"/>
              <a:t>src,Dest,Cost</a:t>
            </a:r>
            <a:r>
              <a:rPr lang="en-US" dirty="0"/>
              <a:t>),  	</a:t>
            </a:r>
            <a:r>
              <a:rPr lang="en-US" dirty="0" smtClean="0"/>
              <a:t>path=</a:t>
            </a:r>
            <a:r>
              <a:rPr lang="en-US" dirty="0" err="1" smtClean="0"/>
              <a:t>f_init</a:t>
            </a:r>
            <a:r>
              <a:rPr lang="en-US" dirty="0" smtClean="0"/>
              <a:t>(</a:t>
            </a:r>
            <a:r>
              <a:rPr lang="en-US" dirty="0" err="1" smtClean="0"/>
              <a:t>src,Dest</a:t>
            </a:r>
            <a:r>
              <a:rPr lang="en-US" dirty="0"/>
              <a:t>). </a:t>
            </a:r>
          </a:p>
          <a:p>
            <a:endParaRPr lang="en-US" dirty="0" smtClean="0"/>
          </a:p>
          <a:p>
            <a:r>
              <a:rPr lang="en-US" dirty="0" smtClean="0"/>
              <a:t>To get paths in a general network, we need to add one more rule</a:t>
            </a:r>
          </a:p>
          <a:p>
            <a:endParaRPr lang="en-US" dirty="0"/>
          </a:p>
          <a:p>
            <a:r>
              <a:rPr lang="en-US" b="1" dirty="0"/>
              <a:t>sp2</a:t>
            </a:r>
            <a:r>
              <a:rPr lang="en-US" dirty="0"/>
              <a:t>  path(</a:t>
            </a:r>
            <a:r>
              <a:rPr lang="en-US" dirty="0" err="1"/>
              <a:t>src,Dest,path,Cost</a:t>
            </a:r>
            <a:r>
              <a:rPr lang="en-US" dirty="0"/>
              <a:t>) :- link(src,nxt,Cost1), 	path(nxt,Dest,path2,Cost2), Cost=Cost1+Cost2, 	path=</a:t>
            </a:r>
            <a:r>
              <a:rPr lang="en-US" dirty="0" err="1"/>
              <a:t>f_concatpath</a:t>
            </a:r>
            <a:r>
              <a:rPr lang="en-US" dirty="0"/>
              <a:t>(src,path2</a:t>
            </a:r>
            <a:r>
              <a:rPr lang="en-US" dirty="0" smtClean="0"/>
              <a:t>), </a:t>
            </a:r>
            <a:r>
              <a:rPr lang="en-US" dirty="0" err="1" smtClean="0"/>
              <a:t>f_inPath</a:t>
            </a:r>
            <a:r>
              <a:rPr lang="en-US" dirty="0" smtClean="0"/>
              <a:t>(src,path2)=false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B3DD-4E05-4958-A31A-6178D3EFC526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To get the cost of the shortest path we can use aggregation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in, max, </a:t>
            </a:r>
            <a:r>
              <a:rPr lang="en-US" dirty="0" err="1" smtClean="0"/>
              <a:t>avg</a:t>
            </a:r>
            <a:r>
              <a:rPr lang="en-US" dirty="0" smtClean="0"/>
              <a:t> all can be obtained in the same way</a:t>
            </a:r>
          </a:p>
          <a:p>
            <a:endParaRPr lang="en-US" dirty="0" smtClean="0"/>
          </a:p>
          <a:p>
            <a:r>
              <a:rPr lang="en-US" b="1" dirty="0"/>
              <a:t>sp3</a:t>
            </a:r>
            <a:r>
              <a:rPr lang="en-US" dirty="0"/>
              <a:t> </a:t>
            </a:r>
            <a:r>
              <a:rPr lang="en-US" dirty="0" err="1" smtClean="0"/>
              <a:t>spCost</a:t>
            </a:r>
            <a:r>
              <a:rPr lang="en-US" dirty="0" smtClean="0"/>
              <a:t>(</a:t>
            </a:r>
            <a:r>
              <a:rPr lang="en-US" dirty="0" err="1" smtClean="0"/>
              <a:t>src,Dest,min</a:t>
            </a:r>
            <a:r>
              <a:rPr lang="en-US" dirty="0" smtClean="0"/>
              <a:t>&lt;Cost</a:t>
            </a:r>
            <a:r>
              <a:rPr lang="en-US" dirty="0"/>
              <a:t>&gt;) :- </a:t>
            </a:r>
            <a:r>
              <a:rPr lang="en-US" dirty="0" smtClean="0"/>
              <a:t>	path(</a:t>
            </a:r>
            <a:r>
              <a:rPr lang="en-US" dirty="0" err="1" smtClean="0"/>
              <a:t>src,Dest,path,Cost</a:t>
            </a:r>
            <a:r>
              <a:rPr lang="en-US" dirty="0"/>
              <a:t>).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8BC2-97D4-44A8-BA60-0D3A73958C2F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Location Specifiers (@)</a:t>
            </a:r>
          </a:p>
          <a:p>
            <a:pPr lvl="1"/>
            <a:r>
              <a:rPr lang="en-US" dirty="0" smtClean="0"/>
              <a:t>Extension to datalog for networking</a:t>
            </a:r>
          </a:p>
          <a:p>
            <a:pPr lvl="1"/>
            <a:r>
              <a:rPr lang="en-US" dirty="0" smtClean="0"/>
              <a:t>Specifies the location of data</a:t>
            </a:r>
          </a:p>
          <a:p>
            <a:pPr lvl="1"/>
            <a:r>
              <a:rPr lang="en-US" dirty="0" smtClean="0"/>
              <a:t>Captures data partitioning</a:t>
            </a:r>
          </a:p>
          <a:p>
            <a:pPr lvl="1"/>
            <a:r>
              <a:rPr lang="en-US" dirty="0" smtClean="0"/>
              <a:t>Enables distributed computations necessary for network protocols</a:t>
            </a:r>
          </a:p>
          <a:p>
            <a:pPr lvl="1"/>
            <a:r>
              <a:rPr lang="en-US" dirty="0" smtClean="0"/>
              <a:t>Hides low level dataflow details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b="1" dirty="0"/>
              <a:t>sp1</a:t>
            </a:r>
            <a:r>
              <a:rPr lang="en-US" dirty="0"/>
              <a:t> path(@</a:t>
            </a:r>
            <a:r>
              <a:rPr lang="en-US" dirty="0" err="1"/>
              <a:t>src,Dest,path,Cost</a:t>
            </a:r>
            <a:r>
              <a:rPr lang="en-US" dirty="0"/>
              <a:t>) :- link(@</a:t>
            </a:r>
            <a:r>
              <a:rPr lang="en-US" dirty="0" err="1"/>
              <a:t>src,Dest,Cost</a:t>
            </a:r>
            <a:r>
              <a:rPr lang="en-US" dirty="0"/>
              <a:t>),  </a:t>
            </a:r>
            <a:r>
              <a:rPr lang="en-US" dirty="0" smtClean="0"/>
              <a:t>	path=</a:t>
            </a:r>
            <a:r>
              <a:rPr lang="en-US" dirty="0" err="1" smtClean="0"/>
              <a:t>f_init</a:t>
            </a:r>
            <a:r>
              <a:rPr lang="en-US" dirty="0" smtClean="0"/>
              <a:t>(</a:t>
            </a:r>
            <a:r>
              <a:rPr lang="en-US" dirty="0" err="1" smtClean="0"/>
              <a:t>src,Dest</a:t>
            </a:r>
            <a:r>
              <a:rPr lang="en-US" dirty="0"/>
              <a:t>). </a:t>
            </a:r>
          </a:p>
          <a:p>
            <a:r>
              <a:rPr lang="en-US" b="1" dirty="0"/>
              <a:t>sp2</a:t>
            </a:r>
            <a:r>
              <a:rPr lang="en-US" dirty="0"/>
              <a:t>  path(@</a:t>
            </a:r>
            <a:r>
              <a:rPr lang="en-US" dirty="0" err="1"/>
              <a:t>src,Dest,path,Cost</a:t>
            </a:r>
            <a:r>
              <a:rPr lang="en-US" dirty="0"/>
              <a:t>) :- link(@src,nxt,Cost1), </a:t>
            </a:r>
            <a:r>
              <a:rPr lang="en-US" dirty="0" smtClean="0"/>
              <a:t>	path</a:t>
            </a:r>
            <a:r>
              <a:rPr lang="en-US" dirty="0"/>
              <a:t>(@nxt,Dest,path2,Cost2), Cost=Cost1+Cost2, </a:t>
            </a:r>
            <a:r>
              <a:rPr lang="en-US" dirty="0" smtClean="0"/>
              <a:t>	path=</a:t>
            </a:r>
            <a:r>
              <a:rPr lang="en-US" dirty="0" err="1" smtClean="0"/>
              <a:t>f_concatpath</a:t>
            </a:r>
            <a:r>
              <a:rPr lang="en-US" dirty="0" smtClean="0"/>
              <a:t>(src,path2), </a:t>
            </a:r>
            <a:r>
              <a:rPr lang="en-US" dirty="0" err="1" smtClean="0"/>
              <a:t>f_inPath</a:t>
            </a:r>
            <a:r>
              <a:rPr lang="en-US" dirty="0" smtClean="0"/>
              <a:t>(src,path2)=false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0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12FC-82B3-4870-BFB2-D8A9F6DA9DA6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Link Restricted Rules</a:t>
            </a:r>
          </a:p>
          <a:p>
            <a:pPr lvl="1"/>
            <a:r>
              <a:rPr lang="en-US" dirty="0"/>
              <a:t>Models physical network where full connectivity is not available</a:t>
            </a:r>
          </a:p>
          <a:p>
            <a:pPr lvl="1"/>
            <a:r>
              <a:rPr lang="en-US" dirty="0"/>
              <a:t>One link predicate in each rule</a:t>
            </a:r>
          </a:p>
          <a:p>
            <a:pPr lvl="1"/>
            <a:r>
              <a:rPr lang="en-US" dirty="0"/>
              <a:t>There is exactly one link predicate in the body  and rule is either..</a:t>
            </a:r>
          </a:p>
          <a:p>
            <a:pPr lvl="2"/>
            <a:r>
              <a:rPr lang="en-US" dirty="0"/>
              <a:t>Local rule or</a:t>
            </a:r>
          </a:p>
          <a:p>
            <a:pPr lvl="2"/>
            <a:r>
              <a:rPr lang="en-US" dirty="0"/>
              <a:t>All other predicates (including the head predicate)have their location specifier set to either the first (source) or second (destination) field of the link predicate.</a:t>
            </a:r>
          </a:p>
          <a:p>
            <a:pPr lvl="1"/>
            <a:r>
              <a:rPr lang="en-US" dirty="0"/>
              <a:t>p(@</a:t>
            </a:r>
            <a:r>
              <a:rPr lang="en-US" dirty="0" err="1"/>
              <a:t>Dest</a:t>
            </a:r>
            <a:r>
              <a:rPr lang="en-US" dirty="0"/>
              <a:t>,...):- link(@</a:t>
            </a:r>
            <a:r>
              <a:rPr lang="en-US" dirty="0" err="1"/>
              <a:t>Src,Dest</a:t>
            </a:r>
            <a:r>
              <a:rPr lang="en-US" dirty="0"/>
              <a:t>...),p</a:t>
            </a:r>
            <a:r>
              <a:rPr lang="en-US" baseline="-25000" dirty="0"/>
              <a:t>1</a:t>
            </a:r>
            <a:r>
              <a:rPr lang="en-US" dirty="0"/>
              <a:t>(@</a:t>
            </a:r>
            <a:r>
              <a:rPr lang="en-US" dirty="0" err="1"/>
              <a:t>Src</a:t>
            </a:r>
            <a:r>
              <a:rPr lang="en-US" dirty="0"/>
              <a:t>,...),…,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(@</a:t>
            </a:r>
            <a:r>
              <a:rPr lang="en-US" dirty="0" err="1"/>
              <a:t>Src</a:t>
            </a:r>
            <a:r>
              <a:rPr lang="en-US" dirty="0" smtClean="0"/>
              <a:t>,...).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sp2</a:t>
            </a:r>
            <a:r>
              <a:rPr lang="en-US" dirty="0"/>
              <a:t>  path(@</a:t>
            </a:r>
            <a:r>
              <a:rPr lang="en-US" dirty="0" err="1"/>
              <a:t>src,Dest,path,Cost</a:t>
            </a:r>
            <a:r>
              <a:rPr lang="en-US" dirty="0"/>
              <a:t>) :- link(@src,nxt,Cost1), 	path(@nxt,Dest,path2,Cost2), Cost=Cost1+Cost2, 	path=</a:t>
            </a:r>
            <a:r>
              <a:rPr lang="en-US" dirty="0" err="1"/>
              <a:t>f_concatpath</a:t>
            </a:r>
            <a:r>
              <a:rPr lang="en-US" dirty="0"/>
              <a:t>(src,path2</a:t>
            </a:r>
            <a:r>
              <a:rPr lang="en-US" dirty="0" smtClean="0"/>
              <a:t>),</a:t>
            </a:r>
            <a:r>
              <a:rPr lang="en-US" dirty="0" err="1" smtClean="0"/>
              <a:t>f_inPath</a:t>
            </a:r>
            <a:r>
              <a:rPr lang="en-US" dirty="0" smtClean="0"/>
              <a:t>(src,path2)=false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53C5-9CDB-4846-BFB7-C6D59EDDE44D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sp1</a:t>
            </a:r>
            <a:r>
              <a:rPr lang="en-US" dirty="0"/>
              <a:t> </a:t>
            </a:r>
            <a:r>
              <a:rPr lang="en-US" dirty="0" smtClean="0"/>
              <a:t>path</a:t>
            </a:r>
            <a:r>
              <a:rPr lang="en-US" dirty="0"/>
              <a:t>(@</a:t>
            </a:r>
            <a:r>
              <a:rPr lang="en-US" dirty="0" err="1"/>
              <a:t>src,Dest,path,Cost</a:t>
            </a:r>
            <a:r>
              <a:rPr lang="en-US" dirty="0"/>
              <a:t>) :- link(@</a:t>
            </a:r>
            <a:r>
              <a:rPr lang="en-US" dirty="0" err="1"/>
              <a:t>src,Dest,Cost</a:t>
            </a:r>
            <a:r>
              <a:rPr lang="en-US" dirty="0"/>
              <a:t>),  </a:t>
            </a:r>
            <a:r>
              <a:rPr lang="en-US" dirty="0" smtClean="0"/>
              <a:t>	path=</a:t>
            </a:r>
            <a:r>
              <a:rPr lang="en-US" dirty="0" err="1" smtClean="0"/>
              <a:t>f_init</a:t>
            </a:r>
            <a:r>
              <a:rPr lang="en-US" dirty="0" smtClean="0"/>
              <a:t>(</a:t>
            </a:r>
            <a:r>
              <a:rPr lang="en-US" dirty="0" err="1" smtClean="0"/>
              <a:t>src,Dest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b="1" dirty="0" smtClean="0"/>
              <a:t>sp2</a:t>
            </a:r>
            <a:r>
              <a:rPr lang="en-US" dirty="0" smtClean="0"/>
              <a:t>  </a:t>
            </a:r>
            <a:r>
              <a:rPr lang="en-US" dirty="0"/>
              <a:t>path(@</a:t>
            </a:r>
            <a:r>
              <a:rPr lang="en-US" dirty="0" err="1"/>
              <a:t>src,Dest,path,Cost</a:t>
            </a:r>
            <a:r>
              <a:rPr lang="en-US" dirty="0"/>
              <a:t>) :- link(@src,nxt,Cost1), </a:t>
            </a:r>
            <a:r>
              <a:rPr lang="en-US" dirty="0" smtClean="0"/>
              <a:t>	path</a:t>
            </a:r>
            <a:r>
              <a:rPr lang="en-US" dirty="0"/>
              <a:t>(@nxt,Dest,path2,Cost2), Cost=Cost1+Cost2, </a:t>
            </a:r>
            <a:r>
              <a:rPr lang="en-US" dirty="0" smtClean="0"/>
              <a:t>	path=</a:t>
            </a:r>
            <a:r>
              <a:rPr lang="en-US" dirty="0" err="1" smtClean="0"/>
              <a:t>f_concatpath</a:t>
            </a:r>
            <a:r>
              <a:rPr lang="en-US" dirty="0" smtClean="0"/>
              <a:t>(src,path2), </a:t>
            </a:r>
            <a:r>
              <a:rPr lang="en-US" dirty="0" err="1" smtClean="0"/>
              <a:t>f_inPath</a:t>
            </a:r>
            <a:r>
              <a:rPr lang="en-US" dirty="0" smtClean="0"/>
              <a:t>(src,path2)=false </a:t>
            </a:r>
          </a:p>
          <a:p>
            <a:r>
              <a:rPr lang="en-US" b="1" dirty="0" smtClean="0"/>
              <a:t>sp3</a:t>
            </a:r>
            <a:r>
              <a:rPr lang="en-US" dirty="0" smtClean="0"/>
              <a:t> </a:t>
            </a:r>
            <a:r>
              <a:rPr lang="en-US" dirty="0" err="1" smtClean="0"/>
              <a:t>spCost</a:t>
            </a:r>
            <a:r>
              <a:rPr lang="en-US" dirty="0"/>
              <a:t>(@</a:t>
            </a:r>
            <a:r>
              <a:rPr lang="en-US" dirty="0" err="1"/>
              <a:t>src,Dest,min</a:t>
            </a:r>
            <a:r>
              <a:rPr lang="en-US" dirty="0"/>
              <a:t>&lt;Cost&gt;) :- </a:t>
            </a:r>
            <a:r>
              <a:rPr lang="en-US" dirty="0" smtClean="0"/>
              <a:t>	path</a:t>
            </a:r>
            <a:r>
              <a:rPr lang="en-US" dirty="0"/>
              <a:t>(@</a:t>
            </a:r>
            <a:r>
              <a:rPr lang="en-US" dirty="0" err="1"/>
              <a:t>src,Dest,path,Cost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b="1" dirty="0" smtClean="0"/>
              <a:t>sp4</a:t>
            </a:r>
            <a:r>
              <a:rPr lang="en-US" dirty="0" smtClean="0"/>
              <a:t>  </a:t>
            </a:r>
            <a:r>
              <a:rPr lang="en-US" dirty="0" err="1"/>
              <a:t>shortestpath</a:t>
            </a:r>
            <a:r>
              <a:rPr lang="en-US" dirty="0"/>
              <a:t>(@</a:t>
            </a:r>
            <a:r>
              <a:rPr lang="en-US" dirty="0" err="1"/>
              <a:t>src,Dest,path,Cost</a:t>
            </a:r>
            <a:r>
              <a:rPr lang="en-US" dirty="0"/>
              <a:t>) :-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spCost</a:t>
            </a:r>
            <a:r>
              <a:rPr lang="en-US" dirty="0"/>
              <a:t>(@</a:t>
            </a:r>
            <a:r>
              <a:rPr lang="en-US" dirty="0" err="1" smtClean="0"/>
              <a:t>src,Dest,Cost</a:t>
            </a:r>
            <a:r>
              <a:rPr lang="en-US" dirty="0" smtClean="0"/>
              <a:t>),path</a:t>
            </a:r>
            <a:r>
              <a:rPr lang="en-US" dirty="0"/>
              <a:t>(@</a:t>
            </a:r>
            <a:r>
              <a:rPr lang="en-US" dirty="0" err="1"/>
              <a:t>src,Dest,path,Cost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Query</a:t>
            </a:r>
            <a:r>
              <a:rPr lang="en-US" dirty="0" smtClean="0"/>
              <a:t> </a:t>
            </a:r>
            <a:r>
              <a:rPr lang="en-US" dirty="0" err="1"/>
              <a:t>shortestpath</a:t>
            </a:r>
            <a:r>
              <a:rPr lang="en-US" dirty="0"/>
              <a:t>(@</a:t>
            </a:r>
            <a:r>
              <a:rPr lang="en-US" dirty="0" err="1"/>
              <a:t>src,Dest,path,Cost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366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5176-739B-4999-B801-9F1B07A5C663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Picture source : Reference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49235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 generation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D7A1-F6AD-4513-82EB-0E6E99E0307B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 Generation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6D69-C7CC-4AB3-A0E9-ECB8F28045A5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Network Protocols : State machines</a:t>
            </a:r>
          </a:p>
          <a:p>
            <a:endParaRPr lang="en-US" dirty="0" smtClean="0"/>
          </a:p>
          <a:p>
            <a:r>
              <a:rPr lang="en-US" dirty="0" smtClean="0"/>
              <a:t>NDlog : Developed as Distributed dataflow execution engines</a:t>
            </a:r>
          </a:p>
          <a:p>
            <a:endParaRPr lang="en-US" dirty="0" smtClean="0"/>
          </a:p>
          <a:p>
            <a:r>
              <a:rPr lang="en-US" dirty="0" smtClean="0"/>
              <a:t>Recursive flows </a:t>
            </a:r>
            <a:r>
              <a:rPr lang="en-US" dirty="0"/>
              <a:t>and the </a:t>
            </a:r>
            <a:r>
              <a:rPr lang="en-US" dirty="0" smtClean="0"/>
              <a:t>asynchronous communication difficult to handle</a:t>
            </a:r>
          </a:p>
          <a:p>
            <a:endParaRPr lang="en-US" dirty="0"/>
          </a:p>
          <a:p>
            <a:r>
              <a:rPr lang="en-US" dirty="0" smtClean="0"/>
              <a:t>Two types : Centralized /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0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B6AC-21D8-48A5-A567-C0F010F346DF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Datalog and Recursive Query Processing</a:t>
            </a:r>
          </a:p>
          <a:p>
            <a:r>
              <a:rPr lang="en-US" dirty="0" smtClean="0"/>
              <a:t>Motivation to Declarative Networking</a:t>
            </a:r>
          </a:p>
          <a:p>
            <a:r>
              <a:rPr lang="en-US" dirty="0" err="1" smtClean="0"/>
              <a:t>NDLog</a:t>
            </a:r>
            <a:r>
              <a:rPr lang="en-US" dirty="0" smtClean="0"/>
              <a:t> : Extensions to Datalog</a:t>
            </a:r>
          </a:p>
          <a:p>
            <a:r>
              <a:rPr lang="en-US" dirty="0" smtClean="0"/>
              <a:t>Execution Plan generation</a:t>
            </a:r>
          </a:p>
          <a:p>
            <a:r>
              <a:rPr lang="en-US" dirty="0" smtClean="0"/>
              <a:t>Incremental Maintenance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Conclusion and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Evaluation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6F51-D26E-4017-84CB-F805E27DB2E9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6" y="1752600"/>
            <a:ext cx="7571509" cy="223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3810000"/>
            <a:ext cx="7848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38600" y="1828800"/>
            <a:ext cx="3048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Picture Source : Reference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3AC0-F22B-4520-B734-C57E2E7CAD27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162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7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Plan Generation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F98D-580B-4E96-A33B-DC921AA974F0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Rewrite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33D8-6434-4175-B384-DDE860179AD4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10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838200" y="1790700"/>
            <a:ext cx="8128000" cy="48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Rules may have body predicates at different locations:</a:t>
            </a:r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1235075" y="2392363"/>
            <a:ext cx="692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</a:rPr>
              <a:t>R2: path(@S,D,P) </a:t>
            </a:r>
            <a:r>
              <a:rPr lang="en-US" sz="2000" b="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000" b="0" dirty="0">
                <a:solidFill>
                  <a:srgbClr val="000000"/>
                </a:solidFill>
              </a:rPr>
              <a:t> link(@S,</a:t>
            </a:r>
            <a:r>
              <a:rPr lang="en-US" sz="2000" b="0" dirty="0">
                <a:solidFill>
                  <a:srgbClr val="FF0000"/>
                </a:solidFill>
              </a:rPr>
              <a:t>Z</a:t>
            </a:r>
            <a:r>
              <a:rPr lang="en-US" sz="2000" b="0" dirty="0">
                <a:solidFill>
                  <a:srgbClr val="000000"/>
                </a:solidFill>
              </a:rPr>
              <a:t>), path(</a:t>
            </a:r>
            <a:r>
              <a:rPr lang="en-US" sz="2000" b="0" dirty="0">
                <a:solidFill>
                  <a:srgbClr val="FF0000"/>
                </a:solidFill>
              </a:rPr>
              <a:t>@Z</a:t>
            </a:r>
            <a:r>
              <a:rPr lang="en-US" sz="2000" b="0" dirty="0">
                <a:solidFill>
                  <a:srgbClr val="000000"/>
                </a:solidFill>
              </a:rPr>
              <a:t>,D,P</a:t>
            </a:r>
            <a:r>
              <a:rPr lang="en-US" sz="2000" b="0" baseline="-25000" dirty="0">
                <a:solidFill>
                  <a:srgbClr val="000000"/>
                </a:solidFill>
              </a:rPr>
              <a:t>2</a:t>
            </a:r>
            <a:r>
              <a:rPr lang="en-US" sz="2000" b="0" dirty="0">
                <a:solidFill>
                  <a:srgbClr val="000000"/>
                </a:solidFill>
              </a:rPr>
              <a:t>), P=S</a:t>
            </a:r>
            <a:r>
              <a:rPr lang="en-US" sz="2000" b="0" dirty="0">
                <a:solidFill>
                  <a:srgbClr val="000000"/>
                </a:solidFill>
                <a:sym typeface="Symbol" pitchFamily="18" charset="2"/>
              </a:rPr>
              <a:t></a:t>
            </a:r>
            <a:r>
              <a:rPr lang="en-US" sz="2000" b="0" dirty="0">
                <a:solidFill>
                  <a:srgbClr val="000000"/>
                </a:solidFill>
              </a:rPr>
              <a:t>P</a:t>
            </a:r>
            <a:r>
              <a:rPr lang="en-US" sz="2000" b="0" baseline="-25000" dirty="0">
                <a:solidFill>
                  <a:srgbClr val="000000"/>
                </a:solidFill>
              </a:rPr>
              <a:t>2</a:t>
            </a:r>
            <a:r>
              <a:rPr lang="en-US" sz="2000" b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1182688" y="4652963"/>
            <a:ext cx="7034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sp</a:t>
            </a:r>
            <a:r>
              <a:rPr lang="en-US" sz="2000" b="0" dirty="0" smtClean="0">
                <a:solidFill>
                  <a:srgbClr val="000000"/>
                </a:solidFill>
              </a:rPr>
              <a:t>2b</a:t>
            </a:r>
            <a:r>
              <a:rPr lang="en-US" sz="2000" b="0" dirty="0">
                <a:solidFill>
                  <a:srgbClr val="000000"/>
                </a:solidFill>
              </a:rPr>
              <a:t>: path(@S,D,P) </a:t>
            </a:r>
            <a:r>
              <a:rPr lang="en-US" sz="2000" b="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0" dirty="0" err="1">
                <a:solidFill>
                  <a:srgbClr val="006600"/>
                </a:solidFill>
              </a:rPr>
              <a:t>linkD</a:t>
            </a:r>
            <a:r>
              <a:rPr lang="en-US" sz="2000" b="0" dirty="0">
                <a:solidFill>
                  <a:srgbClr val="006600"/>
                </a:solidFill>
              </a:rPr>
              <a:t>(S,@Z),</a:t>
            </a:r>
            <a:r>
              <a:rPr lang="en-US" sz="2000" b="0" dirty="0">
                <a:solidFill>
                  <a:srgbClr val="000000"/>
                </a:solidFill>
              </a:rPr>
              <a:t> path(</a:t>
            </a:r>
            <a:r>
              <a:rPr lang="en-US" sz="2000" b="0" dirty="0">
                <a:solidFill>
                  <a:srgbClr val="FF0000"/>
                </a:solidFill>
              </a:rPr>
              <a:t>@Z</a:t>
            </a:r>
            <a:r>
              <a:rPr lang="en-US" sz="2000" b="0" dirty="0">
                <a:solidFill>
                  <a:srgbClr val="000000"/>
                </a:solidFill>
              </a:rPr>
              <a:t>,D,P</a:t>
            </a:r>
            <a:r>
              <a:rPr lang="en-US" sz="2000" b="0" baseline="-25000" dirty="0">
                <a:solidFill>
                  <a:srgbClr val="000000"/>
                </a:solidFill>
              </a:rPr>
              <a:t>2</a:t>
            </a:r>
            <a:r>
              <a:rPr lang="en-US" sz="2000" b="0" dirty="0">
                <a:solidFill>
                  <a:srgbClr val="000000"/>
                </a:solidFill>
              </a:rPr>
              <a:t>), P=S</a:t>
            </a:r>
            <a:r>
              <a:rPr lang="en-US" sz="2000" b="0" dirty="0">
                <a:solidFill>
                  <a:srgbClr val="000000"/>
                </a:solidFill>
                <a:sym typeface="Symbol" pitchFamily="18" charset="2"/>
              </a:rPr>
              <a:t></a:t>
            </a:r>
            <a:r>
              <a:rPr lang="en-US" sz="2000" b="0" dirty="0">
                <a:solidFill>
                  <a:srgbClr val="000000"/>
                </a:solidFill>
              </a:rPr>
              <a:t>P</a:t>
            </a:r>
            <a:r>
              <a:rPr lang="en-US" sz="2000" b="0" baseline="-25000" dirty="0">
                <a:solidFill>
                  <a:srgbClr val="000000"/>
                </a:solidFill>
              </a:rPr>
              <a:t>2</a:t>
            </a:r>
            <a:r>
              <a:rPr lang="en-US" sz="2000" b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1176338" y="4124325"/>
            <a:ext cx="4613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sp</a:t>
            </a:r>
            <a:r>
              <a:rPr lang="en-US" sz="2000" b="0" dirty="0" smtClean="0">
                <a:solidFill>
                  <a:srgbClr val="000000"/>
                </a:solidFill>
              </a:rPr>
              <a:t>2a</a:t>
            </a:r>
            <a:r>
              <a:rPr lang="en-US" sz="2000" b="0" dirty="0">
                <a:solidFill>
                  <a:srgbClr val="000000"/>
                </a:solidFill>
              </a:rPr>
              <a:t>: </a:t>
            </a:r>
            <a:r>
              <a:rPr lang="en-US" sz="2000" b="0" dirty="0" err="1">
                <a:solidFill>
                  <a:srgbClr val="006600"/>
                </a:solidFill>
              </a:rPr>
              <a:t>linkD</a:t>
            </a:r>
            <a:r>
              <a:rPr lang="en-US" sz="2000" b="0" dirty="0">
                <a:solidFill>
                  <a:srgbClr val="006600"/>
                </a:solidFill>
              </a:rPr>
              <a:t>(S,@D)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000" b="0" dirty="0">
                <a:solidFill>
                  <a:srgbClr val="000000"/>
                </a:solidFill>
              </a:rPr>
              <a:t> link(@S,D)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21100" y="2787650"/>
            <a:ext cx="3636963" cy="635000"/>
            <a:chOff x="2256" y="2732"/>
            <a:chExt cx="2291" cy="400"/>
          </a:xfrm>
        </p:grpSpPr>
        <p:sp>
          <p:nvSpPr>
            <p:cNvPr id="1010696" name="Text Box 8"/>
            <p:cNvSpPr txBox="1">
              <a:spLocks noChangeArrowheads="1"/>
            </p:cNvSpPr>
            <p:nvPr/>
          </p:nvSpPr>
          <p:spPr bwMode="auto">
            <a:xfrm>
              <a:off x="2256" y="2920"/>
              <a:ext cx="21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Matching variable </a:t>
              </a:r>
              <a:r>
                <a:rPr lang="en-US" sz="1600" dirty="0">
                  <a:solidFill>
                    <a:srgbClr val="FF0000"/>
                  </a:solidFill>
                </a:rPr>
                <a:t>Z</a:t>
              </a:r>
              <a:r>
                <a:rPr lang="en-US" sz="1600" dirty="0"/>
                <a:t> = “Join”</a:t>
              </a:r>
            </a:p>
          </p:txBody>
        </p:sp>
        <p:sp>
          <p:nvSpPr>
            <p:cNvPr id="1010697" name="AutoShape 9"/>
            <p:cNvSpPr>
              <a:spLocks noChangeArrowheads="1"/>
            </p:cNvSpPr>
            <p:nvPr/>
          </p:nvSpPr>
          <p:spPr bwMode="auto">
            <a:xfrm flipH="1">
              <a:off x="2726" y="2732"/>
              <a:ext cx="974" cy="182"/>
            </a:xfrm>
            <a:prstGeom prst="curvedUpArrow">
              <a:avLst>
                <a:gd name="adj1" fmla="val 49057"/>
                <a:gd name="adj2" fmla="val 181262"/>
                <a:gd name="adj3" fmla="val 31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4297" y="2960"/>
              <a:ext cx="250" cy="149"/>
              <a:chOff x="1140" y="2780"/>
              <a:chExt cx="280" cy="184"/>
            </a:xfrm>
          </p:grpSpPr>
          <p:sp>
            <p:nvSpPr>
              <p:cNvPr id="1010699" name="AutoShape 11"/>
              <p:cNvSpPr>
                <a:spLocks noChangeArrowheads="1"/>
              </p:cNvSpPr>
              <p:nvPr/>
            </p:nvSpPr>
            <p:spPr bwMode="auto">
              <a:xfrm rot="-5400000">
                <a:off x="1256" y="2800"/>
                <a:ext cx="184" cy="144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0700" name="AutoShape 12"/>
              <p:cNvSpPr>
                <a:spLocks noChangeArrowheads="1"/>
              </p:cNvSpPr>
              <p:nvPr/>
            </p:nvSpPr>
            <p:spPr bwMode="auto">
              <a:xfrm rot="5400000" flipH="1">
                <a:off x="1120" y="2800"/>
                <a:ext cx="184" cy="144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10725" name="Text Box 37"/>
          <p:cNvSpPr txBox="1">
            <a:spLocks noChangeArrowheads="1"/>
          </p:cNvSpPr>
          <p:nvPr/>
        </p:nvSpPr>
        <p:spPr bwMode="auto">
          <a:xfrm>
            <a:off x="876300" y="3543300"/>
            <a:ext cx="276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Rewritten rules:</a:t>
            </a:r>
            <a:r>
              <a:rPr lang="en-US" sz="2400"/>
              <a:t> </a:t>
            </a: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3902075" y="5086350"/>
            <a:ext cx="3608388" cy="635000"/>
            <a:chOff x="2458" y="3204"/>
            <a:chExt cx="2273" cy="400"/>
          </a:xfrm>
        </p:grpSpPr>
        <p:sp>
          <p:nvSpPr>
            <p:cNvPr id="1010728" name="Text Box 40"/>
            <p:cNvSpPr txBox="1">
              <a:spLocks noChangeArrowheads="1"/>
            </p:cNvSpPr>
            <p:nvPr/>
          </p:nvSpPr>
          <p:spPr bwMode="auto">
            <a:xfrm>
              <a:off x="2458" y="3392"/>
              <a:ext cx="21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Matching variable </a:t>
              </a:r>
              <a:r>
                <a:rPr lang="en-US" sz="1600">
                  <a:solidFill>
                    <a:srgbClr val="FF0000"/>
                  </a:solidFill>
                </a:rPr>
                <a:t>Z</a:t>
              </a:r>
              <a:r>
                <a:rPr lang="en-US" sz="1600"/>
                <a:t> = “Join”</a:t>
              </a:r>
            </a:p>
          </p:txBody>
        </p:sp>
        <p:sp>
          <p:nvSpPr>
            <p:cNvPr id="1010729" name="AutoShape 41"/>
            <p:cNvSpPr>
              <a:spLocks noChangeArrowheads="1"/>
            </p:cNvSpPr>
            <p:nvPr/>
          </p:nvSpPr>
          <p:spPr bwMode="auto">
            <a:xfrm flipH="1">
              <a:off x="2918" y="3204"/>
              <a:ext cx="952" cy="182"/>
            </a:xfrm>
            <a:prstGeom prst="curvedUpArrow">
              <a:avLst>
                <a:gd name="adj1" fmla="val 47949"/>
                <a:gd name="adj2" fmla="val 177168"/>
                <a:gd name="adj3" fmla="val 31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4486" y="3432"/>
              <a:ext cx="245" cy="149"/>
              <a:chOff x="1140" y="2780"/>
              <a:chExt cx="280" cy="184"/>
            </a:xfrm>
          </p:grpSpPr>
          <p:sp>
            <p:nvSpPr>
              <p:cNvPr id="1010731" name="AutoShape 43"/>
              <p:cNvSpPr>
                <a:spLocks noChangeArrowheads="1"/>
              </p:cNvSpPr>
              <p:nvPr/>
            </p:nvSpPr>
            <p:spPr bwMode="auto">
              <a:xfrm rot="-5400000">
                <a:off x="1256" y="2800"/>
                <a:ext cx="184" cy="144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0732" name="AutoShape 44"/>
              <p:cNvSpPr>
                <a:spLocks noChangeArrowheads="1"/>
              </p:cNvSpPr>
              <p:nvPr/>
            </p:nvSpPr>
            <p:spPr bwMode="auto">
              <a:xfrm rot="5400000" flipH="1">
                <a:off x="1120" y="2800"/>
                <a:ext cx="184" cy="144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10755" name="Oval 67"/>
          <p:cNvSpPr>
            <a:spLocks noChangeArrowheads="1"/>
          </p:cNvSpPr>
          <p:nvPr/>
        </p:nvSpPr>
        <p:spPr bwMode="auto">
          <a:xfrm>
            <a:off x="1042988" y="4075113"/>
            <a:ext cx="4100512" cy="520700"/>
          </a:xfrm>
          <a:prstGeom prst="ellips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0756" name="Oval 68"/>
          <p:cNvSpPr>
            <a:spLocks noChangeArrowheads="1"/>
          </p:cNvSpPr>
          <p:nvPr/>
        </p:nvSpPr>
        <p:spPr bwMode="auto">
          <a:xfrm>
            <a:off x="3667125" y="4595813"/>
            <a:ext cx="3443288" cy="534987"/>
          </a:xfrm>
          <a:prstGeom prst="ellips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0757" name="Oval 69"/>
          <p:cNvSpPr>
            <a:spLocks noChangeArrowheads="1"/>
          </p:cNvSpPr>
          <p:nvPr/>
        </p:nvSpPr>
        <p:spPr bwMode="auto">
          <a:xfrm>
            <a:off x="1733550" y="4637088"/>
            <a:ext cx="1828800" cy="474662"/>
          </a:xfrm>
          <a:prstGeom prst="ellips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 Source : Reference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2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3" grpId="0"/>
      <p:bldP spid="1010694" grpId="0"/>
      <p:bldP spid="1010725" grpId="0"/>
      <p:bldP spid="1010755" grpId="0" animBg="1"/>
      <p:bldP spid="1010755" grpId="1" animBg="1"/>
      <p:bldP spid="1010756" grpId="0" animBg="1"/>
      <p:bldP spid="1010756" grpId="1" animBg="1"/>
      <p:bldP spid="10107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Plan Generation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FF68-FA66-41F6-A742-B1C6680C175B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Rule sp2a@Src sends links to </a:t>
            </a:r>
            <a:r>
              <a:rPr lang="en-US" dirty="0" err="1"/>
              <a:t>dest</a:t>
            </a:r>
            <a:r>
              <a:rPr lang="en-US" dirty="0"/>
              <a:t>. add with as </a:t>
            </a:r>
            <a:r>
              <a:rPr lang="en-US" dirty="0" err="1"/>
              <a:t>linkD</a:t>
            </a:r>
            <a:r>
              <a:rPr lang="en-US" dirty="0"/>
              <a:t> tuples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Rule </a:t>
            </a:r>
            <a:r>
              <a:rPr lang="en-US" dirty="0"/>
              <a:t>sp2b-2@Nxt takes </a:t>
            </a:r>
            <a:r>
              <a:rPr lang="en-US" dirty="0" err="1"/>
              <a:t>linkD</a:t>
            </a:r>
            <a:r>
              <a:rPr lang="en-US" dirty="0"/>
              <a:t> and performs  join with path tuple.</a:t>
            </a:r>
          </a:p>
          <a:p>
            <a:endParaRPr lang="en-US" dirty="0"/>
          </a:p>
        </p:txBody>
      </p:sp>
      <p:pic>
        <p:nvPicPr>
          <p:cNvPr id="4" name="Picture 3" descr="im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05200"/>
            <a:ext cx="7620000" cy="309700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Picture Source : Reference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Query Evaluation</a:t>
            </a:r>
          </a:p>
        </p:txBody>
      </p:sp>
      <p:sp>
        <p:nvSpPr>
          <p:cNvPr id="840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78000"/>
            <a:ext cx="8153400" cy="4114800"/>
          </a:xfrm>
        </p:spPr>
        <p:txBody>
          <a:bodyPr/>
          <a:lstStyle/>
          <a:p>
            <a:r>
              <a:rPr lang="en-US" sz="2400" dirty="0"/>
              <a:t>Semi-naïve evaluation:</a:t>
            </a:r>
          </a:p>
          <a:p>
            <a:pPr lvl="1"/>
            <a:r>
              <a:rPr lang="en-US" sz="2000" dirty="0"/>
              <a:t>Iterations (rounds) of synchronous computation</a:t>
            </a:r>
          </a:p>
          <a:p>
            <a:pPr lvl="1"/>
            <a:r>
              <a:rPr lang="en-US" sz="2000" dirty="0"/>
              <a:t>Results from iteration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sz="2000" dirty="0"/>
              <a:t> used in (i+1)</a:t>
            </a:r>
            <a:r>
              <a:rPr lang="en-US" sz="2000" baseline="30000" dirty="0" err="1"/>
              <a:t>th</a:t>
            </a:r>
            <a:endParaRPr lang="en-US" sz="2000" baseline="30000" dirty="0"/>
          </a:p>
          <a:p>
            <a:pPr lvl="1">
              <a:buFont typeface="Wingdings" pitchFamily="2" charset="2"/>
              <a:buNone/>
            </a:pPr>
            <a:endParaRPr lang="en-US" sz="2000" baseline="300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1124-F83A-40E5-9F19-84407823EE3F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185E-7A1E-44AE-95B1-A145E481456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40714" name="Text Box 10"/>
          <p:cNvSpPr txBox="1">
            <a:spLocks noChangeArrowheads="1"/>
          </p:cNvSpPr>
          <p:nvPr/>
        </p:nvSpPr>
        <p:spPr bwMode="auto">
          <a:xfrm>
            <a:off x="2997200" y="5730875"/>
            <a:ext cx="207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Path Table</a:t>
            </a:r>
          </a:p>
        </p:txBody>
      </p:sp>
      <p:grpSp>
        <p:nvGrpSpPr>
          <p:cNvPr id="2" name="Group 147"/>
          <p:cNvGrpSpPr>
            <a:grpSpLocks/>
          </p:cNvGrpSpPr>
          <p:nvPr/>
        </p:nvGrpSpPr>
        <p:grpSpPr bwMode="auto">
          <a:xfrm>
            <a:off x="3251200" y="3111500"/>
            <a:ext cx="2489200" cy="1016000"/>
            <a:chOff x="2048" y="1960"/>
            <a:chExt cx="1568" cy="640"/>
          </a:xfrm>
        </p:grpSpPr>
        <p:sp>
          <p:nvSpPr>
            <p:cNvPr id="840728" name="Rectangle 24"/>
            <p:cNvSpPr>
              <a:spLocks noChangeArrowheads="1"/>
            </p:cNvSpPr>
            <p:nvPr/>
          </p:nvSpPr>
          <p:spPr bwMode="auto">
            <a:xfrm>
              <a:off x="2048" y="2280"/>
              <a:ext cx="944" cy="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840729" name="Rectangle 25"/>
            <p:cNvSpPr>
              <a:spLocks noChangeArrowheads="1"/>
            </p:cNvSpPr>
            <p:nvPr/>
          </p:nvSpPr>
          <p:spPr bwMode="auto">
            <a:xfrm>
              <a:off x="2048" y="2440"/>
              <a:ext cx="944" cy="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40732" name="Text Box 28"/>
            <p:cNvSpPr txBox="1">
              <a:spLocks noChangeArrowheads="1"/>
            </p:cNvSpPr>
            <p:nvPr/>
          </p:nvSpPr>
          <p:spPr bwMode="auto">
            <a:xfrm>
              <a:off x="2936" y="2136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3-hop</a:t>
              </a:r>
            </a:p>
          </p:txBody>
        </p:sp>
        <p:sp>
          <p:nvSpPr>
            <p:cNvPr id="840734" name="Rectangle 30"/>
            <p:cNvSpPr>
              <a:spLocks noChangeArrowheads="1"/>
            </p:cNvSpPr>
            <p:nvPr/>
          </p:nvSpPr>
          <p:spPr bwMode="auto">
            <a:xfrm>
              <a:off x="2048" y="1960"/>
              <a:ext cx="944" cy="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840735" name="Rectangle 31"/>
            <p:cNvSpPr>
              <a:spLocks noChangeArrowheads="1"/>
            </p:cNvSpPr>
            <p:nvPr/>
          </p:nvSpPr>
          <p:spPr bwMode="auto">
            <a:xfrm>
              <a:off x="2048" y="2120"/>
              <a:ext cx="944" cy="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3" name="Group 145"/>
          <p:cNvGrpSpPr>
            <a:grpSpLocks/>
          </p:cNvGrpSpPr>
          <p:nvPr/>
        </p:nvGrpSpPr>
        <p:grpSpPr bwMode="auto">
          <a:xfrm>
            <a:off x="3251200" y="4889500"/>
            <a:ext cx="2476500" cy="762000"/>
            <a:chOff x="2048" y="3080"/>
            <a:chExt cx="1560" cy="480"/>
          </a:xfrm>
        </p:grpSpPr>
        <p:sp>
          <p:nvSpPr>
            <p:cNvPr id="840716" name="Rectangle 12"/>
            <p:cNvSpPr>
              <a:spLocks noChangeArrowheads="1"/>
            </p:cNvSpPr>
            <p:nvPr/>
          </p:nvSpPr>
          <p:spPr bwMode="auto">
            <a:xfrm>
              <a:off x="2048" y="3240"/>
              <a:ext cx="944" cy="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40718" name="Rectangle 14"/>
            <p:cNvSpPr>
              <a:spLocks noChangeArrowheads="1"/>
            </p:cNvSpPr>
            <p:nvPr/>
          </p:nvSpPr>
          <p:spPr bwMode="auto">
            <a:xfrm>
              <a:off x="2048" y="3400"/>
              <a:ext cx="944" cy="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840720" name="Text Box 16"/>
            <p:cNvSpPr txBox="1">
              <a:spLocks noChangeArrowheads="1"/>
            </p:cNvSpPr>
            <p:nvPr/>
          </p:nvSpPr>
          <p:spPr bwMode="auto">
            <a:xfrm>
              <a:off x="2928" y="3232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1-hop</a:t>
              </a:r>
            </a:p>
          </p:txBody>
        </p:sp>
        <p:sp>
          <p:nvSpPr>
            <p:cNvPr id="840742" name="Rectangle 38"/>
            <p:cNvSpPr>
              <a:spLocks noChangeArrowheads="1"/>
            </p:cNvSpPr>
            <p:nvPr/>
          </p:nvSpPr>
          <p:spPr bwMode="auto">
            <a:xfrm>
              <a:off x="2048" y="3080"/>
              <a:ext cx="944" cy="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3</a:t>
              </a:r>
            </a:p>
          </p:txBody>
        </p:sp>
      </p:grpSp>
      <p:grpSp>
        <p:nvGrpSpPr>
          <p:cNvPr id="4" name="Group 146"/>
          <p:cNvGrpSpPr>
            <a:grpSpLocks/>
          </p:cNvGrpSpPr>
          <p:nvPr/>
        </p:nvGrpSpPr>
        <p:grpSpPr bwMode="auto">
          <a:xfrm>
            <a:off x="3251200" y="4127500"/>
            <a:ext cx="2489200" cy="762000"/>
            <a:chOff x="2048" y="2600"/>
            <a:chExt cx="1568" cy="480"/>
          </a:xfrm>
        </p:grpSpPr>
        <p:sp>
          <p:nvSpPr>
            <p:cNvPr id="840722" name="Rectangle 18"/>
            <p:cNvSpPr>
              <a:spLocks noChangeArrowheads="1"/>
            </p:cNvSpPr>
            <p:nvPr/>
          </p:nvSpPr>
          <p:spPr bwMode="auto">
            <a:xfrm>
              <a:off x="2048" y="2600"/>
              <a:ext cx="944" cy="160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840724" name="Rectangle 20"/>
            <p:cNvSpPr>
              <a:spLocks noChangeArrowheads="1"/>
            </p:cNvSpPr>
            <p:nvPr/>
          </p:nvSpPr>
          <p:spPr bwMode="auto">
            <a:xfrm>
              <a:off x="2048" y="2760"/>
              <a:ext cx="944" cy="160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840726" name="Text Box 22"/>
            <p:cNvSpPr txBox="1">
              <a:spLocks noChangeArrowheads="1"/>
            </p:cNvSpPr>
            <p:nvPr/>
          </p:nvSpPr>
          <p:spPr bwMode="auto">
            <a:xfrm>
              <a:off x="2936" y="2784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6600"/>
                  </a:solidFill>
                </a:rPr>
                <a:t>2-hop</a:t>
              </a:r>
            </a:p>
          </p:txBody>
        </p:sp>
        <p:sp>
          <p:nvSpPr>
            <p:cNvPr id="840743" name="Rectangle 39"/>
            <p:cNvSpPr>
              <a:spLocks noChangeArrowheads="1"/>
            </p:cNvSpPr>
            <p:nvPr/>
          </p:nvSpPr>
          <p:spPr bwMode="auto">
            <a:xfrm>
              <a:off x="2048" y="2920"/>
              <a:ext cx="944" cy="160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4</a:t>
              </a:r>
            </a:p>
          </p:txBody>
        </p:sp>
      </p:grpSp>
      <p:sp>
        <p:nvSpPr>
          <p:cNvPr id="840772" name="Rectangle 68"/>
          <p:cNvSpPr>
            <a:spLocks noChangeArrowheads="1"/>
          </p:cNvSpPr>
          <p:nvPr/>
        </p:nvSpPr>
        <p:spPr bwMode="auto">
          <a:xfrm>
            <a:off x="584200" y="5105400"/>
            <a:ext cx="1498600" cy="25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40773" name="Rectangle 69"/>
          <p:cNvSpPr>
            <a:spLocks noChangeArrowheads="1"/>
          </p:cNvSpPr>
          <p:nvPr/>
        </p:nvSpPr>
        <p:spPr bwMode="auto">
          <a:xfrm>
            <a:off x="584200" y="5359400"/>
            <a:ext cx="1498600" cy="25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40774" name="Rectangle 70"/>
          <p:cNvSpPr>
            <a:spLocks noChangeArrowheads="1"/>
          </p:cNvSpPr>
          <p:nvPr/>
        </p:nvSpPr>
        <p:spPr bwMode="auto">
          <a:xfrm>
            <a:off x="584200" y="4851400"/>
            <a:ext cx="1498600" cy="25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40776" name="Text Box 72"/>
          <p:cNvSpPr txBox="1">
            <a:spLocks noChangeArrowheads="1"/>
          </p:cNvSpPr>
          <p:nvPr/>
        </p:nvSpPr>
        <p:spPr bwMode="auto">
          <a:xfrm>
            <a:off x="368300" y="5730875"/>
            <a:ext cx="200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Link Table</a:t>
            </a:r>
          </a:p>
        </p:txBody>
      </p:sp>
      <p:grpSp>
        <p:nvGrpSpPr>
          <p:cNvPr id="5" name="Group 106"/>
          <p:cNvGrpSpPr>
            <a:grpSpLocks/>
          </p:cNvGrpSpPr>
          <p:nvPr/>
        </p:nvGrpSpPr>
        <p:grpSpPr bwMode="auto">
          <a:xfrm>
            <a:off x="1511300" y="3962400"/>
            <a:ext cx="1058863" cy="749300"/>
            <a:chOff x="952" y="2496"/>
            <a:chExt cx="667" cy="472"/>
          </a:xfrm>
        </p:grpSpPr>
        <p:grpSp>
          <p:nvGrpSpPr>
            <p:cNvPr id="6" name="Group 73"/>
            <p:cNvGrpSpPr>
              <a:grpSpLocks/>
            </p:cNvGrpSpPr>
            <p:nvPr/>
          </p:nvGrpSpPr>
          <p:grpSpPr bwMode="auto">
            <a:xfrm>
              <a:off x="1289" y="2496"/>
              <a:ext cx="330" cy="205"/>
              <a:chOff x="1140" y="2780"/>
              <a:chExt cx="280" cy="184"/>
            </a:xfrm>
          </p:grpSpPr>
          <p:sp>
            <p:nvSpPr>
              <p:cNvPr id="840778" name="AutoShape 74"/>
              <p:cNvSpPr>
                <a:spLocks noChangeArrowheads="1"/>
              </p:cNvSpPr>
              <p:nvPr/>
            </p:nvSpPr>
            <p:spPr bwMode="auto">
              <a:xfrm rot="-5400000">
                <a:off x="1256" y="2800"/>
                <a:ext cx="184" cy="144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779" name="AutoShape 75"/>
              <p:cNvSpPr>
                <a:spLocks noChangeArrowheads="1"/>
              </p:cNvSpPr>
              <p:nvPr/>
            </p:nvSpPr>
            <p:spPr bwMode="auto">
              <a:xfrm rot="5400000" flipH="1">
                <a:off x="1120" y="2800"/>
                <a:ext cx="184" cy="144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0785" name="Line 81"/>
            <p:cNvSpPr>
              <a:spLocks noChangeShapeType="1"/>
            </p:cNvSpPr>
            <p:nvPr/>
          </p:nvSpPr>
          <p:spPr bwMode="auto">
            <a:xfrm flipV="1">
              <a:off x="952" y="2744"/>
              <a:ext cx="248" cy="2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40780" name="Oval 76"/>
          <p:cNvSpPr>
            <a:spLocks noChangeArrowheads="1"/>
          </p:cNvSpPr>
          <p:nvPr/>
        </p:nvSpPr>
        <p:spPr bwMode="auto">
          <a:xfrm>
            <a:off x="6867525" y="3754438"/>
            <a:ext cx="987425" cy="977900"/>
          </a:xfrm>
          <a:prstGeom prst="ellips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81" name="Oval 77"/>
          <p:cNvSpPr>
            <a:spLocks noChangeArrowheads="1"/>
          </p:cNvSpPr>
          <p:nvPr/>
        </p:nvSpPr>
        <p:spPr bwMode="auto">
          <a:xfrm>
            <a:off x="6461125" y="3322638"/>
            <a:ext cx="1800225" cy="1828800"/>
          </a:xfrm>
          <a:prstGeom prst="ellipse">
            <a:avLst/>
          </a:prstGeom>
          <a:noFill/>
          <a:ln w="57150" cap="rnd">
            <a:solidFill>
              <a:srgbClr val="0066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82" name="Oval 78"/>
          <p:cNvSpPr>
            <a:spLocks noChangeArrowheads="1"/>
          </p:cNvSpPr>
          <p:nvPr/>
        </p:nvSpPr>
        <p:spPr bwMode="auto">
          <a:xfrm>
            <a:off x="6143625" y="3017838"/>
            <a:ext cx="2447925" cy="2476500"/>
          </a:xfrm>
          <a:prstGeom prst="ellips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15"/>
          <p:cNvGrpSpPr>
            <a:grpSpLocks/>
          </p:cNvGrpSpPr>
          <p:nvPr/>
        </p:nvGrpSpPr>
        <p:grpSpPr bwMode="auto">
          <a:xfrm>
            <a:off x="2540000" y="4406900"/>
            <a:ext cx="584200" cy="1231900"/>
            <a:chOff x="1600" y="2776"/>
            <a:chExt cx="368" cy="776"/>
          </a:xfrm>
        </p:grpSpPr>
        <p:sp>
          <p:nvSpPr>
            <p:cNvPr id="840794" name="Line 90"/>
            <p:cNvSpPr>
              <a:spLocks noChangeShapeType="1"/>
            </p:cNvSpPr>
            <p:nvPr/>
          </p:nvSpPr>
          <p:spPr bwMode="auto">
            <a:xfrm>
              <a:off x="1600" y="2776"/>
              <a:ext cx="272" cy="4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0811" name="AutoShape 107"/>
            <p:cNvSpPr>
              <a:spLocks/>
            </p:cNvSpPr>
            <p:nvPr/>
          </p:nvSpPr>
          <p:spPr bwMode="auto">
            <a:xfrm>
              <a:off x="1912" y="3088"/>
              <a:ext cx="56" cy="464"/>
            </a:xfrm>
            <a:prstGeom prst="leftBrace">
              <a:avLst>
                <a:gd name="adj1" fmla="val 6904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16"/>
          <p:cNvGrpSpPr>
            <a:grpSpLocks/>
          </p:cNvGrpSpPr>
          <p:nvPr/>
        </p:nvGrpSpPr>
        <p:grpSpPr bwMode="auto">
          <a:xfrm>
            <a:off x="2603500" y="4178300"/>
            <a:ext cx="520700" cy="736600"/>
            <a:chOff x="1640" y="2632"/>
            <a:chExt cx="328" cy="464"/>
          </a:xfrm>
        </p:grpSpPr>
        <p:sp>
          <p:nvSpPr>
            <p:cNvPr id="840787" name="Line 83"/>
            <p:cNvSpPr>
              <a:spLocks noChangeShapeType="1"/>
            </p:cNvSpPr>
            <p:nvPr/>
          </p:nvSpPr>
          <p:spPr bwMode="auto">
            <a:xfrm>
              <a:off x="1640" y="2776"/>
              <a:ext cx="264" cy="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0812" name="AutoShape 108"/>
            <p:cNvSpPr>
              <a:spLocks/>
            </p:cNvSpPr>
            <p:nvPr/>
          </p:nvSpPr>
          <p:spPr bwMode="auto">
            <a:xfrm>
              <a:off x="1912" y="2632"/>
              <a:ext cx="56" cy="464"/>
            </a:xfrm>
            <a:prstGeom prst="leftBrace">
              <a:avLst>
                <a:gd name="adj1" fmla="val 6904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0833" name="Text Box 129"/>
          <p:cNvSpPr txBox="1">
            <a:spLocks noChangeArrowheads="1"/>
          </p:cNvSpPr>
          <p:nvPr/>
        </p:nvSpPr>
        <p:spPr bwMode="auto">
          <a:xfrm>
            <a:off x="6375400" y="5730875"/>
            <a:ext cx="207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40836" name="Line 132"/>
          <p:cNvSpPr>
            <a:spLocks noChangeShapeType="1"/>
          </p:cNvSpPr>
          <p:nvPr/>
        </p:nvSpPr>
        <p:spPr bwMode="auto">
          <a:xfrm flipV="1">
            <a:off x="7416800" y="3975100"/>
            <a:ext cx="22860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40837" name="Line 133"/>
          <p:cNvSpPr>
            <a:spLocks noChangeShapeType="1"/>
          </p:cNvSpPr>
          <p:nvPr/>
        </p:nvSpPr>
        <p:spPr bwMode="auto">
          <a:xfrm flipH="1" flipV="1">
            <a:off x="7353300" y="4356100"/>
            <a:ext cx="12700" cy="254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40838" name="Line 134"/>
          <p:cNvSpPr>
            <a:spLocks noChangeShapeType="1"/>
          </p:cNvSpPr>
          <p:nvPr/>
        </p:nvSpPr>
        <p:spPr bwMode="auto">
          <a:xfrm flipH="1" flipV="1">
            <a:off x="7391400" y="4775200"/>
            <a:ext cx="25400" cy="266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40839" name="Line 135"/>
          <p:cNvSpPr>
            <a:spLocks noChangeShapeType="1"/>
          </p:cNvSpPr>
          <p:nvPr/>
        </p:nvSpPr>
        <p:spPr bwMode="auto">
          <a:xfrm>
            <a:off x="8166100" y="3746500"/>
            <a:ext cx="304800" cy="17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40840" name="Line 136"/>
          <p:cNvSpPr>
            <a:spLocks noChangeShapeType="1"/>
          </p:cNvSpPr>
          <p:nvPr/>
        </p:nvSpPr>
        <p:spPr bwMode="auto">
          <a:xfrm flipV="1">
            <a:off x="7823200" y="3759200"/>
            <a:ext cx="228600" cy="139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40841" name="Line 137"/>
          <p:cNvSpPr>
            <a:spLocks noChangeShapeType="1"/>
          </p:cNvSpPr>
          <p:nvPr/>
        </p:nvSpPr>
        <p:spPr bwMode="auto">
          <a:xfrm flipH="1" flipV="1">
            <a:off x="6388100" y="3530600"/>
            <a:ext cx="114300" cy="292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40842" name="Line 138"/>
          <p:cNvSpPr>
            <a:spLocks noChangeShapeType="1"/>
          </p:cNvSpPr>
          <p:nvPr/>
        </p:nvSpPr>
        <p:spPr bwMode="auto">
          <a:xfrm>
            <a:off x="8115300" y="331470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40843" name="Line 139"/>
          <p:cNvSpPr>
            <a:spLocks noChangeShapeType="1"/>
          </p:cNvSpPr>
          <p:nvPr/>
        </p:nvSpPr>
        <p:spPr bwMode="auto">
          <a:xfrm>
            <a:off x="7048500" y="4013200"/>
            <a:ext cx="241300" cy="165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40844" name="Line 140"/>
          <p:cNvSpPr>
            <a:spLocks noChangeShapeType="1"/>
          </p:cNvSpPr>
          <p:nvPr/>
        </p:nvSpPr>
        <p:spPr bwMode="auto">
          <a:xfrm>
            <a:off x="6629400" y="3975100"/>
            <a:ext cx="266700" cy="25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40845" name="Line 141"/>
          <p:cNvSpPr>
            <a:spLocks noChangeShapeType="1"/>
          </p:cNvSpPr>
          <p:nvPr/>
        </p:nvSpPr>
        <p:spPr bwMode="auto">
          <a:xfrm flipV="1">
            <a:off x="6248400" y="4000500"/>
            <a:ext cx="22860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40798" name="Oval 94"/>
          <p:cNvSpPr>
            <a:spLocks noChangeArrowheads="1"/>
          </p:cNvSpPr>
          <p:nvPr/>
        </p:nvSpPr>
        <p:spPr bwMode="auto">
          <a:xfrm>
            <a:off x="8001000" y="3606800"/>
            <a:ext cx="274638" cy="274638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40835" name="Oval 131"/>
          <p:cNvSpPr>
            <a:spLocks noChangeArrowheads="1"/>
          </p:cNvSpPr>
          <p:nvPr/>
        </p:nvSpPr>
        <p:spPr bwMode="auto">
          <a:xfrm>
            <a:off x="8407400" y="3822700"/>
            <a:ext cx="274638" cy="27463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40775" name="Oval 71"/>
          <p:cNvSpPr>
            <a:spLocks noChangeArrowheads="1"/>
          </p:cNvSpPr>
          <p:nvPr/>
        </p:nvSpPr>
        <p:spPr bwMode="auto">
          <a:xfrm>
            <a:off x="7239000" y="4165600"/>
            <a:ext cx="274638" cy="274638"/>
          </a:xfrm>
          <a:prstGeom prst="ellipse">
            <a:avLst/>
          </a:prstGeom>
          <a:solidFill>
            <a:srgbClr val="8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40795" name="Oval 91"/>
          <p:cNvSpPr>
            <a:spLocks noChangeArrowheads="1"/>
          </p:cNvSpPr>
          <p:nvPr/>
        </p:nvSpPr>
        <p:spPr bwMode="auto">
          <a:xfrm>
            <a:off x="7620000" y="3810000"/>
            <a:ext cx="274638" cy="274638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40796" name="Oval 92"/>
          <p:cNvSpPr>
            <a:spLocks noChangeArrowheads="1"/>
          </p:cNvSpPr>
          <p:nvPr/>
        </p:nvSpPr>
        <p:spPr bwMode="auto">
          <a:xfrm>
            <a:off x="6870700" y="3873500"/>
            <a:ext cx="274638" cy="274638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40797" name="Oval 93"/>
          <p:cNvSpPr>
            <a:spLocks noChangeArrowheads="1"/>
          </p:cNvSpPr>
          <p:nvPr/>
        </p:nvSpPr>
        <p:spPr bwMode="auto">
          <a:xfrm>
            <a:off x="7239000" y="4610100"/>
            <a:ext cx="274638" cy="274638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40799" name="Oval 95"/>
          <p:cNvSpPr>
            <a:spLocks noChangeArrowheads="1"/>
          </p:cNvSpPr>
          <p:nvPr/>
        </p:nvSpPr>
        <p:spPr bwMode="auto">
          <a:xfrm>
            <a:off x="6438900" y="3822700"/>
            <a:ext cx="274638" cy="274638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40800" name="Oval 96"/>
          <p:cNvSpPr>
            <a:spLocks noChangeArrowheads="1"/>
          </p:cNvSpPr>
          <p:nvPr/>
        </p:nvSpPr>
        <p:spPr bwMode="auto">
          <a:xfrm>
            <a:off x="7315200" y="5054600"/>
            <a:ext cx="274638" cy="274638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40802" name="Oval 98"/>
          <p:cNvSpPr>
            <a:spLocks noChangeArrowheads="1"/>
          </p:cNvSpPr>
          <p:nvPr/>
        </p:nvSpPr>
        <p:spPr bwMode="auto">
          <a:xfrm>
            <a:off x="6057900" y="4152900"/>
            <a:ext cx="274638" cy="27463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40834" name="Oval 130"/>
          <p:cNvSpPr>
            <a:spLocks noChangeArrowheads="1"/>
          </p:cNvSpPr>
          <p:nvPr/>
        </p:nvSpPr>
        <p:spPr bwMode="auto">
          <a:xfrm>
            <a:off x="6273800" y="3378200"/>
            <a:ext cx="274638" cy="27463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40848" name="Text Box 144"/>
          <p:cNvSpPr txBox="1">
            <a:spLocks noChangeArrowheads="1"/>
          </p:cNvSpPr>
          <p:nvPr/>
        </p:nvSpPr>
        <p:spPr bwMode="auto">
          <a:xfrm>
            <a:off x="1803400" y="6273800"/>
            <a:ext cx="688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Problem: Unpredictable delays and failures</a:t>
            </a:r>
          </a:p>
        </p:txBody>
      </p:sp>
      <p:sp>
        <p:nvSpPr>
          <p:cNvPr id="840801" name="Oval 97"/>
          <p:cNvSpPr>
            <a:spLocks noChangeArrowheads="1"/>
          </p:cNvSpPr>
          <p:nvPr/>
        </p:nvSpPr>
        <p:spPr bwMode="auto">
          <a:xfrm>
            <a:off x="7988300" y="3111500"/>
            <a:ext cx="274638" cy="27463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 Source : Reference 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1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14" grpId="0"/>
      <p:bldP spid="840780" grpId="0" animBg="1"/>
      <p:bldP spid="840781" grpId="0" animBg="1"/>
      <p:bldP spid="840782" grpId="0" animBg="1"/>
      <p:bldP spid="8408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Semi-naïve (PSN)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42C-79BB-47C5-B950-6B0139744668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75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838200" y="1638300"/>
            <a:ext cx="7772400" cy="4114800"/>
          </a:xfrm>
        </p:spPr>
        <p:txBody>
          <a:bodyPr/>
          <a:lstStyle/>
          <a:p>
            <a:r>
              <a:rPr lang="en-US" sz="2400"/>
              <a:t>Fully-asynchronous evaluation:</a:t>
            </a:r>
          </a:p>
          <a:p>
            <a:pPr lvl="1"/>
            <a:r>
              <a:rPr lang="en-US" sz="2000"/>
              <a:t>Computed tuples in </a:t>
            </a:r>
            <a:r>
              <a:rPr lang="en-US" sz="2000" i="1"/>
              <a:t>any </a:t>
            </a:r>
            <a:r>
              <a:rPr lang="en-US" sz="2000"/>
              <a:t>iteration pipelined to next iteration</a:t>
            </a:r>
          </a:p>
          <a:p>
            <a:pPr lvl="1"/>
            <a:r>
              <a:rPr lang="en-US" sz="2000"/>
              <a:t>Natural for distributed dataflows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  <p:sp>
        <p:nvSpPr>
          <p:cNvPr id="1075208" name="Text Box 8"/>
          <p:cNvSpPr txBox="1">
            <a:spLocks noChangeArrowheads="1"/>
          </p:cNvSpPr>
          <p:nvPr/>
        </p:nvSpPr>
        <p:spPr bwMode="auto">
          <a:xfrm>
            <a:off x="2997200" y="5883275"/>
            <a:ext cx="207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Path Table</a:t>
            </a:r>
          </a:p>
        </p:txBody>
      </p:sp>
      <p:sp>
        <p:nvSpPr>
          <p:cNvPr id="1075216" name="Rectangle 16"/>
          <p:cNvSpPr>
            <a:spLocks noChangeArrowheads="1"/>
          </p:cNvSpPr>
          <p:nvPr/>
        </p:nvSpPr>
        <p:spPr bwMode="auto">
          <a:xfrm>
            <a:off x="3251200" y="5295900"/>
            <a:ext cx="1498600" cy="254000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75217" name="Rectangle 17"/>
          <p:cNvSpPr>
            <a:spLocks noChangeArrowheads="1"/>
          </p:cNvSpPr>
          <p:nvPr/>
        </p:nvSpPr>
        <p:spPr bwMode="auto">
          <a:xfrm>
            <a:off x="3251200" y="5549900"/>
            <a:ext cx="1498600" cy="25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75219" name="Rectangle 19"/>
          <p:cNvSpPr>
            <a:spLocks noChangeArrowheads="1"/>
          </p:cNvSpPr>
          <p:nvPr/>
        </p:nvSpPr>
        <p:spPr bwMode="auto">
          <a:xfrm>
            <a:off x="3251200" y="5041900"/>
            <a:ext cx="1498600" cy="254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75225" name="Rectangle 25"/>
          <p:cNvSpPr>
            <a:spLocks noChangeArrowheads="1"/>
          </p:cNvSpPr>
          <p:nvPr/>
        </p:nvSpPr>
        <p:spPr bwMode="auto">
          <a:xfrm>
            <a:off x="584200" y="5257800"/>
            <a:ext cx="1498600" cy="25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75226" name="Rectangle 26"/>
          <p:cNvSpPr>
            <a:spLocks noChangeArrowheads="1"/>
          </p:cNvSpPr>
          <p:nvPr/>
        </p:nvSpPr>
        <p:spPr bwMode="auto">
          <a:xfrm>
            <a:off x="584200" y="5511800"/>
            <a:ext cx="1498600" cy="25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75227" name="Rectangle 27"/>
          <p:cNvSpPr>
            <a:spLocks noChangeArrowheads="1"/>
          </p:cNvSpPr>
          <p:nvPr/>
        </p:nvSpPr>
        <p:spPr bwMode="auto">
          <a:xfrm>
            <a:off x="584200" y="5003800"/>
            <a:ext cx="1498600" cy="25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75229" name="Text Box 29"/>
          <p:cNvSpPr txBox="1">
            <a:spLocks noChangeArrowheads="1"/>
          </p:cNvSpPr>
          <p:nvPr/>
        </p:nvSpPr>
        <p:spPr bwMode="auto">
          <a:xfrm>
            <a:off x="368300" y="5883275"/>
            <a:ext cx="200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Link Table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511300" y="4114800"/>
            <a:ext cx="1058863" cy="749300"/>
            <a:chOff x="952" y="2496"/>
            <a:chExt cx="667" cy="472"/>
          </a:xfrm>
        </p:grpSpPr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289" y="2496"/>
              <a:ext cx="330" cy="205"/>
              <a:chOff x="1140" y="2780"/>
              <a:chExt cx="280" cy="184"/>
            </a:xfrm>
          </p:grpSpPr>
          <p:sp>
            <p:nvSpPr>
              <p:cNvPr id="1075232" name="AutoShape 32"/>
              <p:cNvSpPr>
                <a:spLocks noChangeArrowheads="1"/>
              </p:cNvSpPr>
              <p:nvPr/>
            </p:nvSpPr>
            <p:spPr bwMode="auto">
              <a:xfrm rot="-5400000">
                <a:off x="1256" y="2800"/>
                <a:ext cx="184" cy="144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233" name="AutoShape 33"/>
              <p:cNvSpPr>
                <a:spLocks noChangeArrowheads="1"/>
              </p:cNvSpPr>
              <p:nvPr/>
            </p:nvSpPr>
            <p:spPr bwMode="auto">
              <a:xfrm rot="5400000" flipH="1">
                <a:off x="1120" y="2800"/>
                <a:ext cx="184" cy="144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75234" name="Line 34"/>
            <p:cNvSpPr>
              <a:spLocks noChangeShapeType="1"/>
            </p:cNvSpPr>
            <p:nvPr/>
          </p:nvSpPr>
          <p:spPr bwMode="auto">
            <a:xfrm flipV="1">
              <a:off x="952" y="2744"/>
              <a:ext cx="248" cy="2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75247" name="Line 47"/>
          <p:cNvSpPr>
            <a:spLocks noChangeShapeType="1"/>
          </p:cNvSpPr>
          <p:nvPr/>
        </p:nvSpPr>
        <p:spPr bwMode="auto">
          <a:xfrm>
            <a:off x="2540000" y="4559300"/>
            <a:ext cx="431800" cy="787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75252" name="Text Box 52"/>
          <p:cNvSpPr txBox="1">
            <a:spLocks noChangeArrowheads="1"/>
          </p:cNvSpPr>
          <p:nvPr/>
        </p:nvSpPr>
        <p:spPr bwMode="auto">
          <a:xfrm>
            <a:off x="6375400" y="5883275"/>
            <a:ext cx="207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075265" name="Oval 65"/>
          <p:cNvSpPr>
            <a:spLocks noChangeArrowheads="1"/>
          </p:cNvSpPr>
          <p:nvPr/>
        </p:nvSpPr>
        <p:spPr bwMode="auto">
          <a:xfrm rot="2143815">
            <a:off x="6680200" y="3959225"/>
            <a:ext cx="1020763" cy="3825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66" name="Oval 66"/>
          <p:cNvSpPr>
            <a:spLocks noChangeArrowheads="1"/>
          </p:cNvSpPr>
          <p:nvPr/>
        </p:nvSpPr>
        <p:spPr bwMode="auto">
          <a:xfrm rot="285181">
            <a:off x="6251575" y="3813175"/>
            <a:ext cx="1028700" cy="319088"/>
          </a:xfrm>
          <a:prstGeom prst="ellips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67" name="Oval 67"/>
          <p:cNvSpPr>
            <a:spLocks noChangeArrowheads="1"/>
          </p:cNvSpPr>
          <p:nvPr/>
        </p:nvSpPr>
        <p:spPr bwMode="auto">
          <a:xfrm rot="3849164">
            <a:off x="6026944" y="3525044"/>
            <a:ext cx="931863" cy="403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68" name="Oval 68"/>
          <p:cNvSpPr>
            <a:spLocks noChangeArrowheads="1"/>
          </p:cNvSpPr>
          <p:nvPr/>
        </p:nvSpPr>
        <p:spPr bwMode="auto">
          <a:xfrm rot="-2551760">
            <a:off x="7070725" y="3938588"/>
            <a:ext cx="977900" cy="3889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69" name="Rectangle 69"/>
          <p:cNvSpPr>
            <a:spLocks noChangeArrowheads="1"/>
          </p:cNvSpPr>
          <p:nvPr/>
        </p:nvSpPr>
        <p:spPr bwMode="auto">
          <a:xfrm>
            <a:off x="3251200" y="4787900"/>
            <a:ext cx="1498600" cy="25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75270" name="Rectangle 70"/>
          <p:cNvSpPr>
            <a:spLocks noChangeArrowheads="1"/>
          </p:cNvSpPr>
          <p:nvPr/>
        </p:nvSpPr>
        <p:spPr bwMode="auto">
          <a:xfrm>
            <a:off x="3252788" y="4533900"/>
            <a:ext cx="1498600" cy="254000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75271" name="Rectangle 71"/>
          <p:cNvSpPr>
            <a:spLocks noChangeArrowheads="1"/>
          </p:cNvSpPr>
          <p:nvPr/>
        </p:nvSpPr>
        <p:spPr bwMode="auto">
          <a:xfrm>
            <a:off x="3252788" y="4279900"/>
            <a:ext cx="1498600" cy="254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75272" name="Rectangle 72"/>
          <p:cNvSpPr>
            <a:spLocks noChangeArrowheads="1"/>
          </p:cNvSpPr>
          <p:nvPr/>
        </p:nvSpPr>
        <p:spPr bwMode="auto">
          <a:xfrm>
            <a:off x="3252788" y="4025900"/>
            <a:ext cx="1498600" cy="25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75273" name="Rectangle 73"/>
          <p:cNvSpPr>
            <a:spLocks noChangeArrowheads="1"/>
          </p:cNvSpPr>
          <p:nvPr/>
        </p:nvSpPr>
        <p:spPr bwMode="auto">
          <a:xfrm>
            <a:off x="3252788" y="3759200"/>
            <a:ext cx="1498600" cy="254000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75274" name="Rectangle 74"/>
          <p:cNvSpPr>
            <a:spLocks noChangeArrowheads="1"/>
          </p:cNvSpPr>
          <p:nvPr/>
        </p:nvSpPr>
        <p:spPr bwMode="auto">
          <a:xfrm>
            <a:off x="3252788" y="3505200"/>
            <a:ext cx="1498600" cy="254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75275" name="Rectangle 75"/>
          <p:cNvSpPr>
            <a:spLocks noChangeArrowheads="1"/>
          </p:cNvSpPr>
          <p:nvPr/>
        </p:nvSpPr>
        <p:spPr bwMode="auto">
          <a:xfrm>
            <a:off x="3252788" y="3251200"/>
            <a:ext cx="1498600" cy="254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075276" name="AutoShape 76"/>
          <p:cNvSpPr>
            <a:spLocks/>
          </p:cNvSpPr>
          <p:nvPr/>
        </p:nvSpPr>
        <p:spPr bwMode="auto">
          <a:xfrm>
            <a:off x="4876800" y="3225800"/>
            <a:ext cx="190500" cy="2590800"/>
          </a:xfrm>
          <a:prstGeom prst="rightBrace">
            <a:avLst>
              <a:gd name="adj1" fmla="val 1133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84" name="Line 84"/>
          <p:cNvSpPr>
            <a:spLocks noChangeShapeType="1"/>
          </p:cNvSpPr>
          <p:nvPr/>
        </p:nvSpPr>
        <p:spPr bwMode="auto">
          <a:xfrm flipV="1">
            <a:off x="7416800" y="3975100"/>
            <a:ext cx="22860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75285" name="Line 85"/>
          <p:cNvSpPr>
            <a:spLocks noChangeShapeType="1"/>
          </p:cNvSpPr>
          <p:nvPr/>
        </p:nvSpPr>
        <p:spPr bwMode="auto">
          <a:xfrm flipH="1" flipV="1">
            <a:off x="7353300" y="4356100"/>
            <a:ext cx="12700" cy="254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75286" name="Line 86"/>
          <p:cNvSpPr>
            <a:spLocks noChangeShapeType="1"/>
          </p:cNvSpPr>
          <p:nvPr/>
        </p:nvSpPr>
        <p:spPr bwMode="auto">
          <a:xfrm flipH="1" flipV="1">
            <a:off x="7391400" y="4775200"/>
            <a:ext cx="25400" cy="266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75287" name="Line 87"/>
          <p:cNvSpPr>
            <a:spLocks noChangeShapeType="1"/>
          </p:cNvSpPr>
          <p:nvPr/>
        </p:nvSpPr>
        <p:spPr bwMode="auto">
          <a:xfrm>
            <a:off x="8166100" y="3746500"/>
            <a:ext cx="304800" cy="17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75288" name="Line 88"/>
          <p:cNvSpPr>
            <a:spLocks noChangeShapeType="1"/>
          </p:cNvSpPr>
          <p:nvPr/>
        </p:nvSpPr>
        <p:spPr bwMode="auto">
          <a:xfrm flipV="1">
            <a:off x="7823200" y="3759200"/>
            <a:ext cx="228600" cy="139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75289" name="Line 89"/>
          <p:cNvSpPr>
            <a:spLocks noChangeShapeType="1"/>
          </p:cNvSpPr>
          <p:nvPr/>
        </p:nvSpPr>
        <p:spPr bwMode="auto">
          <a:xfrm flipH="1" flipV="1">
            <a:off x="6388100" y="3530600"/>
            <a:ext cx="114300" cy="292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75290" name="Line 90"/>
          <p:cNvSpPr>
            <a:spLocks noChangeShapeType="1"/>
          </p:cNvSpPr>
          <p:nvPr/>
        </p:nvSpPr>
        <p:spPr bwMode="auto">
          <a:xfrm>
            <a:off x="8115300" y="331470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75291" name="Line 91"/>
          <p:cNvSpPr>
            <a:spLocks noChangeShapeType="1"/>
          </p:cNvSpPr>
          <p:nvPr/>
        </p:nvSpPr>
        <p:spPr bwMode="auto">
          <a:xfrm>
            <a:off x="7048500" y="4013200"/>
            <a:ext cx="241300" cy="165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75292" name="Line 92"/>
          <p:cNvSpPr>
            <a:spLocks noChangeShapeType="1"/>
          </p:cNvSpPr>
          <p:nvPr/>
        </p:nvSpPr>
        <p:spPr bwMode="auto">
          <a:xfrm>
            <a:off x="6629400" y="3975100"/>
            <a:ext cx="266700" cy="25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75293" name="Line 93"/>
          <p:cNvSpPr>
            <a:spLocks noChangeShapeType="1"/>
          </p:cNvSpPr>
          <p:nvPr/>
        </p:nvSpPr>
        <p:spPr bwMode="auto">
          <a:xfrm flipV="1">
            <a:off x="6248400" y="4000500"/>
            <a:ext cx="22860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75304" name="Oval 104"/>
          <p:cNvSpPr>
            <a:spLocks noChangeArrowheads="1"/>
          </p:cNvSpPr>
          <p:nvPr/>
        </p:nvSpPr>
        <p:spPr bwMode="auto">
          <a:xfrm>
            <a:off x="8001000" y="3606800"/>
            <a:ext cx="274638" cy="274638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75305" name="Oval 105"/>
          <p:cNvSpPr>
            <a:spLocks noChangeArrowheads="1"/>
          </p:cNvSpPr>
          <p:nvPr/>
        </p:nvSpPr>
        <p:spPr bwMode="auto">
          <a:xfrm>
            <a:off x="8407400" y="3822700"/>
            <a:ext cx="274638" cy="27463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75306" name="Oval 106"/>
          <p:cNvSpPr>
            <a:spLocks noChangeArrowheads="1"/>
          </p:cNvSpPr>
          <p:nvPr/>
        </p:nvSpPr>
        <p:spPr bwMode="auto">
          <a:xfrm>
            <a:off x="7239000" y="4165600"/>
            <a:ext cx="274638" cy="274638"/>
          </a:xfrm>
          <a:prstGeom prst="ellipse">
            <a:avLst/>
          </a:prstGeom>
          <a:solidFill>
            <a:srgbClr val="8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75307" name="Oval 107"/>
          <p:cNvSpPr>
            <a:spLocks noChangeArrowheads="1"/>
          </p:cNvSpPr>
          <p:nvPr/>
        </p:nvSpPr>
        <p:spPr bwMode="auto">
          <a:xfrm>
            <a:off x="7620000" y="3810000"/>
            <a:ext cx="274638" cy="274638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75308" name="Oval 108"/>
          <p:cNvSpPr>
            <a:spLocks noChangeArrowheads="1"/>
          </p:cNvSpPr>
          <p:nvPr/>
        </p:nvSpPr>
        <p:spPr bwMode="auto">
          <a:xfrm>
            <a:off x="6870700" y="3873500"/>
            <a:ext cx="274638" cy="274638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75309" name="Oval 109"/>
          <p:cNvSpPr>
            <a:spLocks noChangeArrowheads="1"/>
          </p:cNvSpPr>
          <p:nvPr/>
        </p:nvSpPr>
        <p:spPr bwMode="auto">
          <a:xfrm>
            <a:off x="7239000" y="4610100"/>
            <a:ext cx="274638" cy="274638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75310" name="Oval 110"/>
          <p:cNvSpPr>
            <a:spLocks noChangeArrowheads="1"/>
          </p:cNvSpPr>
          <p:nvPr/>
        </p:nvSpPr>
        <p:spPr bwMode="auto">
          <a:xfrm>
            <a:off x="6438900" y="3822700"/>
            <a:ext cx="274638" cy="274638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75311" name="Oval 111"/>
          <p:cNvSpPr>
            <a:spLocks noChangeArrowheads="1"/>
          </p:cNvSpPr>
          <p:nvPr/>
        </p:nvSpPr>
        <p:spPr bwMode="auto">
          <a:xfrm>
            <a:off x="7315200" y="5054600"/>
            <a:ext cx="274638" cy="274638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75312" name="Oval 112"/>
          <p:cNvSpPr>
            <a:spLocks noChangeArrowheads="1"/>
          </p:cNvSpPr>
          <p:nvPr/>
        </p:nvSpPr>
        <p:spPr bwMode="auto">
          <a:xfrm>
            <a:off x="6057900" y="4152900"/>
            <a:ext cx="274638" cy="27463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75313" name="Oval 113"/>
          <p:cNvSpPr>
            <a:spLocks noChangeArrowheads="1"/>
          </p:cNvSpPr>
          <p:nvPr/>
        </p:nvSpPr>
        <p:spPr bwMode="auto">
          <a:xfrm>
            <a:off x="6273800" y="3378200"/>
            <a:ext cx="274638" cy="27463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75314" name="Oval 114"/>
          <p:cNvSpPr>
            <a:spLocks noChangeArrowheads="1"/>
          </p:cNvSpPr>
          <p:nvPr/>
        </p:nvSpPr>
        <p:spPr bwMode="auto">
          <a:xfrm>
            <a:off x="7988300" y="3111500"/>
            <a:ext cx="274638" cy="27463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75278" name="Text Box 78"/>
          <p:cNvSpPr txBox="1">
            <a:spLocks noChangeArrowheads="1"/>
          </p:cNvSpPr>
          <p:nvPr/>
        </p:nvSpPr>
        <p:spPr bwMode="auto">
          <a:xfrm>
            <a:off x="5162550" y="4098925"/>
            <a:ext cx="2470150" cy="8223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FFFF66"/>
                </a:solidFill>
              </a:rPr>
              <a:t>Relaxation of semi-naïve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 Source : Reference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3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16" grpId="0" animBg="1"/>
      <p:bldP spid="1075217" grpId="0" animBg="1"/>
      <p:bldP spid="1075219" grpId="0" animBg="1"/>
      <p:bldP spid="1075265" grpId="0" animBg="1"/>
      <p:bldP spid="1075265" grpId="1" animBg="1"/>
      <p:bldP spid="1075266" grpId="0" animBg="1"/>
      <p:bldP spid="1075266" grpId="1" animBg="1"/>
      <p:bldP spid="1075267" grpId="0" animBg="1"/>
      <p:bldP spid="1075267" grpId="1" animBg="1"/>
      <p:bldP spid="1075268" grpId="0" animBg="1"/>
      <p:bldP spid="1075268" grpId="1" animBg="1"/>
      <p:bldP spid="1075269" grpId="0" animBg="1"/>
      <p:bldP spid="1075270" grpId="0" animBg="1"/>
      <p:bldP spid="1075271" grpId="0" animBg="1"/>
      <p:bldP spid="1075272" grpId="0" animBg="1"/>
      <p:bldP spid="1075273" grpId="0" animBg="1"/>
      <p:bldP spid="1075274" grpId="0" animBg="1"/>
      <p:bldP spid="1075275" grpId="0" animBg="1"/>
      <p:bldP spid="1075276" grpId="0" animBg="1"/>
      <p:bldP spid="107527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Semi-naïve (PSN)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89F5-1995-4136-A449-7E11C8A0A9A8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Content Placeholder 5" descr="img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3852" y="2600166"/>
            <a:ext cx="6475921" cy="3191034"/>
          </a:xfrm>
        </p:spPr>
      </p:pic>
      <p:sp>
        <p:nvSpPr>
          <p:cNvPr id="4" name="TextBox 3"/>
          <p:cNvSpPr txBox="1"/>
          <p:nvPr/>
        </p:nvSpPr>
        <p:spPr>
          <a:xfrm>
            <a:off x="554182" y="1676400"/>
            <a:ext cx="8056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Node receiving new tuple can immediately process the tuple without waiting for local iteration to complete.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16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Maintenance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D5D4-E789-4AEB-AD35-22F31187F297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in Dynamic Network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D96B-16EF-4E5E-A6D1-6E192C99F3C5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Underlying Network Changes.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Bursty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update model for re-computations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Three types of changes:</a:t>
            </a:r>
          </a:p>
          <a:p>
            <a:pPr lvl="1">
              <a:buClr>
                <a:schemeClr val="tx1"/>
              </a:buClr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Insertion : Tuple can be inserted at any stage , handled by pipelined Evaluation.</a:t>
            </a:r>
          </a:p>
          <a:p>
            <a:pPr lvl="1">
              <a:buClr>
                <a:schemeClr val="tx1"/>
              </a:buClr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Deletion : Deletion of base tuple leads to deletion of tuples derived from base tuple.</a:t>
            </a:r>
          </a:p>
          <a:p>
            <a:pPr lvl="1">
              <a:buClr>
                <a:schemeClr val="tx1"/>
              </a:buClr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Update : Treated as deletion followed by insertion. Updating base tuple leads to more updates propagated further.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18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Datalog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to datalog and recursive query processing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F798-AAB8-4032-9069-552A6AA30122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Semantics in Dynamic Network</a:t>
            </a:r>
            <a:endParaRPr lang="en-US" sz="4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98BE-A17A-4DEC-B01E-D97360432AC5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img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1"/>
            <a:ext cx="8458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in Dynamic network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29AE-D70B-4DA2-828B-BF1A1F283BE3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Use of Count 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lgorithm for multiple derivations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Standard view maintenance technique for aggregates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Ensures that tuples no longer derivable are deleted on deletes/updates.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 : Calculate 2 hop paths for given link set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Link={(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),(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b,c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),(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b,e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),(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a,d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),(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d,c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)}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Evaluates to {[(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a,c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)-2],[(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a,e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)-1]}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We keep count with both paths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If link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is deleted,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algo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uses stored count to reevaluate hop to {(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a,c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)}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Cases of Declarative Networking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9391-AE7D-4182-B3A9-E87D344F7F2C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Routing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E462-B832-4272-8C5A-B9884A5E176A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Routing </a:t>
            </a:r>
            <a:r>
              <a:rPr lang="en-US" dirty="0">
                <a:latin typeface="Arial" pitchFamily="34" charset="0"/>
                <a:cs typeface="Arial" pitchFamily="34" charset="0"/>
              </a:rPr>
              <a:t>Protocol is implemented by writing query 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NDlog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Queries executed in distributed fashion 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nodes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Static analysis tests for termination of query 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NDlog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NDlog can express variety of routing protocols such as distance vector, path vector ,dynamic source routing easily</a:t>
            </a:r>
          </a:p>
        </p:txBody>
      </p:sp>
    </p:spTree>
    <p:extLst>
      <p:ext uri="{BB962C8B-B14F-4D97-AF65-F5344CB8AC3E}">
        <p14:creationId xmlns:p14="http://schemas.microsoft.com/office/powerpoint/2010/main" val="41616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Routing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D5D4-E789-4AEB-AD35-22F31187F297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each node, save next hop each destination with the cost</a:t>
            </a:r>
          </a:p>
          <a:p>
            <a:r>
              <a:rPr lang="en-US" dirty="0" smtClean="0"/>
              <a:t>Nodes exchange this information to get knowledge about complete network state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</a:t>
            </a:r>
          </a:p>
        </p:txBody>
      </p:sp>
      <p:sp>
        <p:nvSpPr>
          <p:cNvPr id="6" name="Oval 5"/>
          <p:cNvSpPr/>
          <p:nvPr/>
        </p:nvSpPr>
        <p:spPr>
          <a:xfrm>
            <a:off x="1066800" y="400396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97827" y="48490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81200" y="51192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14155" y="35259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392004" y="3735343"/>
            <a:ext cx="1022151" cy="343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7" idx="1"/>
          </p:cNvCxnSpPr>
          <p:nvPr/>
        </p:nvCxnSpPr>
        <p:spPr>
          <a:xfrm>
            <a:off x="2739359" y="3851186"/>
            <a:ext cx="714264" cy="105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1"/>
            <a:endCxn id="6" idx="5"/>
          </p:cNvCxnSpPr>
          <p:nvPr/>
        </p:nvCxnSpPr>
        <p:spPr>
          <a:xfrm flipH="1" flipV="1">
            <a:off x="1392004" y="4329168"/>
            <a:ext cx="644992" cy="845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7" idx="2"/>
          </p:cNvCxnSpPr>
          <p:nvPr/>
        </p:nvCxnSpPr>
        <p:spPr>
          <a:xfrm flipV="1">
            <a:off x="2362200" y="5039591"/>
            <a:ext cx="1035627" cy="27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 flipH="1">
            <a:off x="2171700" y="3906982"/>
            <a:ext cx="432955" cy="121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09390"/>
              </p:ext>
            </p:extLst>
          </p:nvPr>
        </p:nvGraphicFramePr>
        <p:xfrm>
          <a:off x="4191000" y="3586018"/>
          <a:ext cx="2209800" cy="228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456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2,A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32790"/>
              </p:ext>
            </p:extLst>
          </p:nvPr>
        </p:nvGraphicFramePr>
        <p:xfrm>
          <a:off x="6629400" y="3611419"/>
          <a:ext cx="2209800" cy="228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456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1,B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3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Routing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A55F-994F-4380-AE7D-783C90D5F17B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DV1: path</a:t>
            </a:r>
            <a:r>
              <a:rPr lang="en-US" dirty="0" smtClean="0"/>
              <a:t>(@S,D,D,C</a:t>
            </a:r>
            <a:r>
              <a:rPr lang="en-US" dirty="0"/>
              <a:t>) :- link</a:t>
            </a:r>
            <a:r>
              <a:rPr lang="en-US" dirty="0" smtClean="0"/>
              <a:t>(@S,D,C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DV2</a:t>
            </a:r>
            <a:r>
              <a:rPr lang="en-US" dirty="0"/>
              <a:t>: path</a:t>
            </a:r>
            <a:r>
              <a:rPr lang="en-US" dirty="0" smtClean="0"/>
              <a:t>(@S,D,Z,C</a:t>
            </a:r>
            <a:r>
              <a:rPr lang="en-US" dirty="0"/>
              <a:t>) :- link</a:t>
            </a:r>
            <a:r>
              <a:rPr lang="en-US" dirty="0" smtClean="0"/>
              <a:t>(@S,Z,C1),</a:t>
            </a:r>
            <a:br>
              <a:rPr lang="en-US" dirty="0" smtClean="0"/>
            </a:br>
            <a:r>
              <a:rPr lang="en-US" dirty="0" smtClean="0"/>
              <a:t>	path(@Z,D,W,C2</a:t>
            </a:r>
            <a:r>
              <a:rPr lang="en-US" dirty="0"/>
              <a:t>), C = C1 + </a:t>
            </a:r>
            <a:r>
              <a:rPr lang="en-US" dirty="0" smtClean="0"/>
              <a:t>C2  </a:t>
            </a:r>
          </a:p>
          <a:p>
            <a:r>
              <a:rPr lang="en-US" dirty="0" smtClean="0"/>
              <a:t>DV3</a:t>
            </a:r>
            <a:r>
              <a:rPr lang="en-US" dirty="0"/>
              <a:t>: </a:t>
            </a:r>
            <a:r>
              <a:rPr lang="en-US" dirty="0" err="1"/>
              <a:t>shortestCost</a:t>
            </a:r>
            <a:r>
              <a:rPr lang="en-US" dirty="0" smtClean="0"/>
              <a:t>(@</a:t>
            </a:r>
            <a:r>
              <a:rPr lang="en-US" dirty="0" err="1" smtClean="0"/>
              <a:t>S,D,min</a:t>
            </a:r>
            <a:r>
              <a:rPr lang="en-US" dirty="0" smtClean="0"/>
              <a:t>&lt;C</a:t>
            </a:r>
            <a:r>
              <a:rPr lang="en-US" dirty="0"/>
              <a:t>&gt;) :- path</a:t>
            </a:r>
            <a:r>
              <a:rPr lang="en-US" dirty="0" smtClean="0"/>
              <a:t>(@S,D,Z,C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DV4</a:t>
            </a:r>
            <a:r>
              <a:rPr lang="en-US" dirty="0"/>
              <a:t>: </a:t>
            </a:r>
            <a:r>
              <a:rPr lang="en-US" dirty="0" err="1"/>
              <a:t>nextHop</a:t>
            </a:r>
            <a:r>
              <a:rPr lang="en-US" dirty="0" smtClean="0"/>
              <a:t>(@S,D,Z,C</a:t>
            </a:r>
            <a:r>
              <a:rPr lang="en-US" dirty="0"/>
              <a:t>) :- path</a:t>
            </a:r>
            <a:r>
              <a:rPr lang="en-US" dirty="0" smtClean="0"/>
              <a:t>(@S,D,Z,C</a:t>
            </a:r>
            <a:r>
              <a:rPr lang="en-US" dirty="0"/>
              <a:t>), . </a:t>
            </a:r>
            <a:r>
              <a:rPr lang="en-US" dirty="0" smtClean="0"/>
              <a:t>	</a:t>
            </a:r>
            <a:r>
              <a:rPr lang="en-US" dirty="0" err="1" smtClean="0"/>
              <a:t>shortestCost</a:t>
            </a:r>
            <a:r>
              <a:rPr lang="en-US" dirty="0" smtClean="0"/>
              <a:t>(@S,D,C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Query</a:t>
            </a:r>
            <a:r>
              <a:rPr lang="en-US" dirty="0"/>
              <a:t>: </a:t>
            </a:r>
            <a:r>
              <a:rPr lang="en-US" dirty="0" err="1"/>
              <a:t>nextHop</a:t>
            </a:r>
            <a:r>
              <a:rPr lang="en-US" dirty="0"/>
              <a:t>(S,D,Z,C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1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Routing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D5D4-E789-4AEB-AD35-22F31187F297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each node, save next hop each destination with the cost</a:t>
            </a:r>
          </a:p>
          <a:p>
            <a:r>
              <a:rPr lang="en-US" dirty="0" smtClean="0"/>
              <a:t>Nodes exchange this information to get knowledge about complete network state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</a:t>
            </a:r>
          </a:p>
        </p:txBody>
      </p:sp>
      <p:sp>
        <p:nvSpPr>
          <p:cNvPr id="6" name="Oval 5"/>
          <p:cNvSpPr/>
          <p:nvPr/>
        </p:nvSpPr>
        <p:spPr>
          <a:xfrm>
            <a:off x="1066800" y="400396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97827" y="48490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81200" y="51192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14155" y="35259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392004" y="3735343"/>
            <a:ext cx="1022151" cy="343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7" idx="1"/>
          </p:cNvCxnSpPr>
          <p:nvPr/>
        </p:nvCxnSpPr>
        <p:spPr>
          <a:xfrm>
            <a:off x="2739359" y="3851186"/>
            <a:ext cx="714264" cy="105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1"/>
            <a:endCxn id="6" idx="5"/>
          </p:cNvCxnSpPr>
          <p:nvPr/>
        </p:nvCxnSpPr>
        <p:spPr>
          <a:xfrm flipH="1" flipV="1">
            <a:off x="1392004" y="4329168"/>
            <a:ext cx="644992" cy="845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7" idx="2"/>
          </p:cNvCxnSpPr>
          <p:nvPr/>
        </p:nvCxnSpPr>
        <p:spPr>
          <a:xfrm flipV="1">
            <a:off x="2362200" y="5039591"/>
            <a:ext cx="1035627" cy="27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 flipH="1">
            <a:off x="2171700" y="3906982"/>
            <a:ext cx="432955" cy="121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06568"/>
              </p:ext>
            </p:extLst>
          </p:nvPr>
        </p:nvGraphicFramePr>
        <p:xfrm>
          <a:off x="4191000" y="3586018"/>
          <a:ext cx="2209800" cy="228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456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2,A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4,A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925879"/>
              </p:ext>
            </p:extLst>
          </p:nvPr>
        </p:nvGraphicFramePr>
        <p:xfrm>
          <a:off x="6629400" y="3611419"/>
          <a:ext cx="2209800" cy="228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456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1,B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3,B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5,B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1300"/>
              </p:ext>
            </p:extLst>
          </p:nvPr>
        </p:nvGraphicFramePr>
        <p:xfrm>
          <a:off x="4191000" y="3611419"/>
          <a:ext cx="2209800" cy="228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456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2,A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20775"/>
              </p:ext>
            </p:extLst>
          </p:nvPr>
        </p:nvGraphicFramePr>
        <p:xfrm>
          <a:off x="6629400" y="3611419"/>
          <a:ext cx="2209800" cy="228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456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1,B</a:t>
                      </a:r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62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29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Routing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A55F-994F-4380-AE7D-783C90D5F17B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DV1: path</a:t>
            </a:r>
            <a:r>
              <a:rPr lang="en-US" dirty="0" smtClean="0"/>
              <a:t>(@S,D,D,C</a:t>
            </a:r>
            <a:r>
              <a:rPr lang="en-US" dirty="0"/>
              <a:t>) :- link</a:t>
            </a:r>
            <a:r>
              <a:rPr lang="en-US" dirty="0" smtClean="0"/>
              <a:t>(@S,D,C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DV2</a:t>
            </a:r>
            <a:r>
              <a:rPr lang="en-US" dirty="0"/>
              <a:t>: path</a:t>
            </a:r>
            <a:r>
              <a:rPr lang="en-US" dirty="0" smtClean="0"/>
              <a:t>(@S,D,Z,C</a:t>
            </a:r>
            <a:r>
              <a:rPr lang="en-US" dirty="0"/>
              <a:t>) :- link</a:t>
            </a:r>
            <a:r>
              <a:rPr lang="en-US" dirty="0" smtClean="0"/>
              <a:t>(@S,Z,C1),</a:t>
            </a:r>
            <a:br>
              <a:rPr lang="en-US" dirty="0" smtClean="0"/>
            </a:br>
            <a:r>
              <a:rPr lang="en-US" dirty="0" smtClean="0"/>
              <a:t>	path(@Z,D,W,C2</a:t>
            </a:r>
            <a:r>
              <a:rPr lang="en-US" dirty="0"/>
              <a:t>), C = C1 + </a:t>
            </a:r>
            <a:r>
              <a:rPr lang="en-US" dirty="0" smtClean="0"/>
              <a:t>C2  </a:t>
            </a:r>
          </a:p>
          <a:p>
            <a:r>
              <a:rPr lang="en-US" dirty="0" smtClean="0"/>
              <a:t>DV3</a:t>
            </a:r>
            <a:r>
              <a:rPr lang="en-US" dirty="0"/>
              <a:t>: </a:t>
            </a:r>
            <a:r>
              <a:rPr lang="en-US" dirty="0" err="1"/>
              <a:t>shortestCost</a:t>
            </a:r>
            <a:r>
              <a:rPr lang="en-US" dirty="0" smtClean="0"/>
              <a:t>(@</a:t>
            </a:r>
            <a:r>
              <a:rPr lang="en-US" dirty="0" err="1" smtClean="0"/>
              <a:t>S,D,min</a:t>
            </a:r>
            <a:r>
              <a:rPr lang="en-US" dirty="0" smtClean="0"/>
              <a:t>&lt;C</a:t>
            </a:r>
            <a:r>
              <a:rPr lang="en-US" dirty="0"/>
              <a:t>&gt;) :- path</a:t>
            </a:r>
            <a:r>
              <a:rPr lang="en-US" dirty="0" smtClean="0"/>
              <a:t>(@S,D,Z,C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DV4</a:t>
            </a:r>
            <a:r>
              <a:rPr lang="en-US" dirty="0"/>
              <a:t>: </a:t>
            </a:r>
            <a:r>
              <a:rPr lang="en-US" dirty="0" err="1"/>
              <a:t>nextHop</a:t>
            </a:r>
            <a:r>
              <a:rPr lang="en-US" dirty="0" smtClean="0"/>
              <a:t>(@S,D,Z,C</a:t>
            </a:r>
            <a:r>
              <a:rPr lang="en-US" dirty="0"/>
              <a:t>) :- path</a:t>
            </a:r>
            <a:r>
              <a:rPr lang="en-US" dirty="0" smtClean="0"/>
              <a:t>(@S,D,Z,C</a:t>
            </a:r>
            <a:r>
              <a:rPr lang="en-US" dirty="0"/>
              <a:t>), . </a:t>
            </a:r>
            <a:r>
              <a:rPr lang="en-US" dirty="0" smtClean="0"/>
              <a:t>	</a:t>
            </a:r>
            <a:r>
              <a:rPr lang="en-US" dirty="0" err="1" smtClean="0"/>
              <a:t>shortestCost</a:t>
            </a:r>
            <a:r>
              <a:rPr lang="en-US" dirty="0" smtClean="0"/>
              <a:t>(@S,D,C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Query</a:t>
            </a:r>
            <a:r>
              <a:rPr lang="en-US" dirty="0"/>
              <a:t>: </a:t>
            </a:r>
            <a:r>
              <a:rPr lang="en-US" dirty="0" err="1"/>
              <a:t>nextHop</a:t>
            </a:r>
            <a:r>
              <a:rPr lang="en-US" dirty="0"/>
              <a:t>(S,D,Z,C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Count to Infinity problem?</a:t>
            </a:r>
            <a:endParaRPr lang="en-US" dirty="0"/>
          </a:p>
          <a:p>
            <a:r>
              <a:rPr lang="pl-PL" dirty="0"/>
              <a:t>DV2: path</a:t>
            </a:r>
            <a:r>
              <a:rPr lang="pl-PL" dirty="0" smtClean="0"/>
              <a:t>(</a:t>
            </a:r>
            <a:r>
              <a:rPr lang="en-US" dirty="0" smtClean="0"/>
              <a:t>@</a:t>
            </a:r>
            <a:r>
              <a:rPr lang="pl-PL" dirty="0" smtClean="0"/>
              <a:t>S,D,Z,C</a:t>
            </a:r>
            <a:r>
              <a:rPr lang="pl-PL" dirty="0"/>
              <a:t>) :- link</a:t>
            </a:r>
            <a:r>
              <a:rPr lang="pl-PL" dirty="0" smtClean="0"/>
              <a:t>(</a:t>
            </a:r>
            <a:r>
              <a:rPr lang="en-US" dirty="0" smtClean="0"/>
              <a:t>@</a:t>
            </a:r>
            <a:r>
              <a:rPr lang="pl-PL" dirty="0" smtClean="0"/>
              <a:t>S,Z,C1</a:t>
            </a:r>
            <a:r>
              <a:rPr lang="pl-PL" dirty="0"/>
              <a:t>),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pl-PL" dirty="0" smtClean="0"/>
              <a:t>path(</a:t>
            </a:r>
            <a:r>
              <a:rPr lang="en-US" dirty="0" smtClean="0"/>
              <a:t>@</a:t>
            </a:r>
            <a:r>
              <a:rPr lang="pl-PL" dirty="0" smtClean="0"/>
              <a:t>Z,D,W,C2</a:t>
            </a:r>
            <a:r>
              <a:rPr lang="pl-PL" dirty="0"/>
              <a:t>), C = C1 + C2, W </a:t>
            </a:r>
            <a:r>
              <a:rPr lang="en-US" dirty="0" smtClean="0"/>
              <a:t>!</a:t>
            </a:r>
            <a:r>
              <a:rPr lang="pl-PL" dirty="0" smtClean="0"/>
              <a:t>= S</a:t>
            </a:r>
            <a:endParaRPr lang="en-US" dirty="0" smtClean="0"/>
          </a:p>
          <a:p>
            <a:r>
              <a:rPr lang="pl-PL" dirty="0" smtClean="0"/>
              <a:t>DV5</a:t>
            </a:r>
            <a:r>
              <a:rPr lang="pl-PL" dirty="0"/>
              <a:t>: path</a:t>
            </a:r>
            <a:r>
              <a:rPr lang="pl-PL" dirty="0" smtClean="0"/>
              <a:t>(</a:t>
            </a:r>
            <a:r>
              <a:rPr lang="en-US" dirty="0" smtClean="0"/>
              <a:t>@</a:t>
            </a:r>
            <a:r>
              <a:rPr lang="pl-PL" dirty="0" smtClean="0"/>
              <a:t>S,D,Z</a:t>
            </a:r>
            <a:r>
              <a:rPr lang="pl-PL" dirty="0"/>
              <a:t>,∞) :- link</a:t>
            </a:r>
            <a:r>
              <a:rPr lang="pl-PL" dirty="0" smtClean="0"/>
              <a:t>(</a:t>
            </a:r>
            <a:r>
              <a:rPr lang="en-US" dirty="0" smtClean="0"/>
              <a:t>@</a:t>
            </a:r>
            <a:r>
              <a:rPr lang="pl-PL" dirty="0" smtClean="0"/>
              <a:t>S,Z,C1</a:t>
            </a:r>
            <a:r>
              <a:rPr lang="pl-PL" dirty="0"/>
              <a:t>), path</a:t>
            </a:r>
            <a:r>
              <a:rPr lang="pl-PL" dirty="0" smtClean="0"/>
              <a:t>(</a:t>
            </a:r>
            <a:r>
              <a:rPr lang="en-US" dirty="0" smtClean="0"/>
              <a:t>@</a:t>
            </a:r>
            <a:r>
              <a:rPr lang="pl-PL" dirty="0" smtClean="0"/>
              <a:t>Z,D,S,C2)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Based </a:t>
            </a:r>
            <a:r>
              <a:rPr lang="en-US" dirty="0"/>
              <a:t>R</a:t>
            </a:r>
            <a:r>
              <a:rPr lang="en-US" dirty="0" smtClean="0"/>
              <a:t>outing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1275-C0CC-48CA-B592-8AB84EF38DC9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Some of the policies</a:t>
            </a:r>
          </a:p>
          <a:p>
            <a:pPr lvl="1"/>
            <a:r>
              <a:rPr lang="en-US" dirty="0"/>
              <a:t>Node Utilization</a:t>
            </a:r>
          </a:p>
          <a:p>
            <a:pPr lvl="1"/>
            <a:r>
              <a:rPr lang="en-US" dirty="0"/>
              <a:t>Link Utilization</a:t>
            </a:r>
          </a:p>
          <a:p>
            <a:pPr lvl="1"/>
            <a:r>
              <a:rPr lang="en-US" dirty="0"/>
              <a:t>Security issues</a:t>
            </a:r>
          </a:p>
          <a:p>
            <a:pPr lvl="1"/>
            <a:r>
              <a:rPr lang="en-US" dirty="0"/>
              <a:t>Transit- Peer relationships</a:t>
            </a:r>
          </a:p>
          <a:p>
            <a:pPr lvl="1"/>
            <a:endParaRPr lang="en-US" dirty="0"/>
          </a:p>
          <a:p>
            <a:r>
              <a:rPr lang="en-US" dirty="0" smtClean="0"/>
              <a:t>PBR1</a:t>
            </a:r>
            <a:r>
              <a:rPr lang="en-US" dirty="0"/>
              <a:t>: </a:t>
            </a:r>
            <a:r>
              <a:rPr lang="en-US" dirty="0" err="1" smtClean="0"/>
              <a:t>invalidPath</a:t>
            </a:r>
            <a:r>
              <a:rPr lang="en-US" dirty="0" smtClean="0"/>
              <a:t>(@S,D,P,C</a:t>
            </a:r>
            <a:r>
              <a:rPr lang="en-US" dirty="0"/>
              <a:t>) :- path</a:t>
            </a:r>
            <a:r>
              <a:rPr lang="en-US" dirty="0" smtClean="0"/>
              <a:t>(@S,D,P,C</a:t>
            </a:r>
            <a:r>
              <a:rPr lang="en-US" dirty="0"/>
              <a:t>), </a:t>
            </a:r>
            <a:r>
              <a:rPr lang="en-US" dirty="0" smtClean="0"/>
              <a:t> </a:t>
            </a:r>
            <a:r>
              <a:rPr lang="en-US" dirty="0" smtClean="0"/>
              <a:t>	 	   </a:t>
            </a:r>
            <a:r>
              <a:rPr lang="en-US" dirty="0" smtClean="0"/>
              <a:t>	</a:t>
            </a:r>
            <a:r>
              <a:rPr lang="en-US" dirty="0" err="1" smtClean="0"/>
              <a:t>excludeNode</a:t>
            </a:r>
            <a:r>
              <a:rPr lang="en-US" dirty="0" smtClean="0"/>
              <a:t>(@S,W</a:t>
            </a:r>
            <a:r>
              <a:rPr lang="en-US" dirty="0"/>
              <a:t>), </a:t>
            </a:r>
            <a:r>
              <a:rPr lang="en-US" dirty="0" err="1" smtClean="0"/>
              <a:t>f_inPath</a:t>
            </a:r>
            <a:r>
              <a:rPr lang="en-US" dirty="0" smtClean="0"/>
              <a:t>(P,W</a:t>
            </a:r>
            <a:r>
              <a:rPr lang="en-US" dirty="0"/>
              <a:t>) = </a:t>
            </a:r>
            <a:r>
              <a:rPr lang="en-US" dirty="0" smtClean="0"/>
              <a:t>true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PBR2: </a:t>
            </a:r>
            <a:r>
              <a:rPr lang="en-US" dirty="0" err="1" smtClean="0"/>
              <a:t>permitPath</a:t>
            </a:r>
            <a:r>
              <a:rPr lang="en-US" dirty="0" smtClean="0"/>
              <a:t>(@S,D,P,C) :- path(@S,D,P,C), not 	</a:t>
            </a:r>
            <a:r>
              <a:rPr lang="en-US" dirty="0" err="1" smtClean="0"/>
              <a:t>invalidPath</a:t>
            </a:r>
            <a:r>
              <a:rPr lang="en-US" dirty="0" smtClean="0"/>
              <a:t>(@S,D,P,C)</a:t>
            </a:r>
            <a:endParaRPr lang="en-US" dirty="0" smtClean="0"/>
          </a:p>
          <a:p>
            <a:r>
              <a:rPr lang="en-US" dirty="0" smtClean="0"/>
              <a:t>Query</a:t>
            </a:r>
            <a:r>
              <a:rPr lang="en-US" dirty="0"/>
              <a:t>: </a:t>
            </a:r>
            <a:r>
              <a:rPr lang="en-US" dirty="0" err="1"/>
              <a:t>permitPath</a:t>
            </a:r>
            <a:r>
              <a:rPr lang="en-US" dirty="0" smtClean="0"/>
              <a:t>(@S,D,P,C).</a:t>
            </a:r>
          </a:p>
          <a:p>
            <a:endParaRPr lang="en-US" dirty="0"/>
          </a:p>
          <a:p>
            <a:r>
              <a:rPr lang="en-US" dirty="0" err="1" smtClean="0"/>
              <a:t>excludeNode</a:t>
            </a:r>
            <a:r>
              <a:rPr lang="en-US" dirty="0" smtClean="0"/>
              <a:t>(@</a:t>
            </a:r>
            <a:r>
              <a:rPr lang="en-US" dirty="0"/>
              <a:t>S</a:t>
            </a:r>
            <a:r>
              <a:rPr lang="en-US" dirty="0" smtClean="0"/>
              <a:t>,W) : this says that node W can not carry any traffic for node S</a:t>
            </a:r>
          </a:p>
        </p:txBody>
      </p:sp>
    </p:spTree>
    <p:extLst>
      <p:ext uri="{BB962C8B-B14F-4D97-AF65-F5344CB8AC3E}">
        <p14:creationId xmlns:p14="http://schemas.microsoft.com/office/powerpoint/2010/main" val="16982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/>
          <a:lstStyle/>
          <a:p>
            <a:r>
              <a:rPr lang="en-US" dirty="0" smtClean="0"/>
              <a:t>Declarative Overlays</a:t>
            </a:r>
            <a:endParaRPr lang="en-US" dirty="0"/>
          </a:p>
        </p:txBody>
      </p:sp>
      <p:sp>
        <p:nvSpPr>
          <p:cNvPr id="52" name="Date Placeholder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14D7-322F-444C-A0A1-E6B8A37670E5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1"/>
            <a:ext cx="8610600" cy="4191000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Overlay network </a:t>
            </a:r>
            <a:r>
              <a:rPr lang="en-US" sz="2400" dirty="0" smtClean="0"/>
              <a:t>: Virtual nodes built on top of internet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To provide services that are not available in existing network.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2971800" y="2590800"/>
            <a:ext cx="3048000" cy="2514600"/>
            <a:chOff x="1573" y="2188"/>
            <a:chExt cx="2585" cy="195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573" y="3196"/>
              <a:ext cx="1872" cy="948"/>
              <a:chOff x="3345" y="1332"/>
              <a:chExt cx="1872" cy="948"/>
            </a:xfrm>
          </p:grpSpPr>
          <p:grpSp>
            <p:nvGrpSpPr>
              <p:cNvPr id="33" name="Group 6"/>
              <p:cNvGrpSpPr>
                <a:grpSpLocks/>
              </p:cNvGrpSpPr>
              <p:nvPr/>
            </p:nvGrpSpPr>
            <p:grpSpPr bwMode="auto">
              <a:xfrm>
                <a:off x="3408" y="1404"/>
                <a:ext cx="1746" cy="804"/>
                <a:chOff x="3408" y="1404"/>
                <a:chExt cx="1746" cy="804"/>
              </a:xfrm>
            </p:grpSpPr>
            <p:sp>
              <p:nvSpPr>
                <p:cNvPr id="44" name="AutoShape 7"/>
                <p:cNvSpPr>
                  <a:spLocks noChangeArrowheads="1"/>
                </p:cNvSpPr>
                <p:nvPr/>
              </p:nvSpPr>
              <p:spPr bwMode="auto">
                <a:xfrm>
                  <a:off x="3417" y="1404"/>
                  <a:ext cx="1152" cy="804"/>
                </a:xfrm>
                <a:prstGeom prst="hexagon">
                  <a:avLst>
                    <a:gd name="adj" fmla="val 35821"/>
                    <a:gd name="vf" fmla="val 11547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5" name="AutoShape 8"/>
                <p:cNvSpPr>
                  <a:spLocks noChangeArrowheads="1"/>
                </p:cNvSpPr>
                <p:nvPr/>
              </p:nvSpPr>
              <p:spPr bwMode="auto">
                <a:xfrm>
                  <a:off x="3993" y="1404"/>
                  <a:ext cx="1152" cy="804"/>
                </a:xfrm>
                <a:prstGeom prst="hexagon">
                  <a:avLst>
                    <a:gd name="adj" fmla="val 35821"/>
                    <a:gd name="vf" fmla="val 11547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cxnSp>
              <p:nvCxnSpPr>
                <p:cNvPr id="46" name="AutoShape 9"/>
                <p:cNvCxnSpPr>
                  <a:cxnSpLocks noChangeShapeType="1"/>
                  <a:stCxn id="44" idx="1"/>
                  <a:endCxn id="45" idx="3"/>
                </p:cNvCxnSpPr>
                <p:nvPr/>
              </p:nvCxnSpPr>
              <p:spPr bwMode="auto">
                <a:xfrm>
                  <a:off x="3408" y="1806"/>
                  <a:ext cx="1746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4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705" y="1806"/>
                  <a:ext cx="288" cy="40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8" name="Line 11"/>
                <p:cNvSpPr>
                  <a:spLocks noChangeShapeType="1"/>
                </p:cNvSpPr>
                <p:nvPr/>
              </p:nvSpPr>
              <p:spPr bwMode="auto">
                <a:xfrm>
                  <a:off x="3705" y="1404"/>
                  <a:ext cx="288" cy="3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4569" y="1404"/>
                  <a:ext cx="288" cy="40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4569" y="1806"/>
                  <a:ext cx="288" cy="40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3633" y="13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" name="Oval 15"/>
              <p:cNvSpPr>
                <a:spLocks noChangeArrowheads="1"/>
              </p:cNvSpPr>
              <p:nvPr/>
            </p:nvSpPr>
            <p:spPr bwMode="auto">
              <a:xfrm>
                <a:off x="4224" y="13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Oval 16"/>
              <p:cNvSpPr>
                <a:spLocks noChangeArrowheads="1"/>
              </p:cNvSpPr>
              <p:nvPr/>
            </p:nvSpPr>
            <p:spPr bwMode="auto">
              <a:xfrm>
                <a:off x="4785" y="13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7" name="Oval 17"/>
              <p:cNvSpPr>
                <a:spLocks noChangeArrowheads="1"/>
              </p:cNvSpPr>
              <p:nvPr/>
            </p:nvSpPr>
            <p:spPr bwMode="auto">
              <a:xfrm>
                <a:off x="3345" y="173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Oval 18"/>
              <p:cNvSpPr>
                <a:spLocks noChangeArrowheads="1"/>
              </p:cNvSpPr>
              <p:nvPr/>
            </p:nvSpPr>
            <p:spPr bwMode="auto">
              <a:xfrm>
                <a:off x="3921" y="173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9" name="Oval 19"/>
              <p:cNvSpPr>
                <a:spLocks noChangeArrowheads="1"/>
              </p:cNvSpPr>
              <p:nvPr/>
            </p:nvSpPr>
            <p:spPr bwMode="auto">
              <a:xfrm>
                <a:off x="4497" y="173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Oval 20"/>
              <p:cNvSpPr>
                <a:spLocks noChangeArrowheads="1"/>
              </p:cNvSpPr>
              <p:nvPr/>
            </p:nvSpPr>
            <p:spPr bwMode="auto">
              <a:xfrm>
                <a:off x="5073" y="173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" name="Oval 21"/>
              <p:cNvSpPr>
                <a:spLocks noChangeArrowheads="1"/>
              </p:cNvSpPr>
              <p:nvPr/>
            </p:nvSpPr>
            <p:spPr bwMode="auto">
              <a:xfrm>
                <a:off x="3633" y="213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Oval 22"/>
              <p:cNvSpPr>
                <a:spLocks noChangeArrowheads="1"/>
              </p:cNvSpPr>
              <p:nvPr/>
            </p:nvSpPr>
            <p:spPr bwMode="auto">
              <a:xfrm>
                <a:off x="4176" y="2133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3" name="Oval 23"/>
              <p:cNvSpPr>
                <a:spLocks noChangeArrowheads="1"/>
              </p:cNvSpPr>
              <p:nvPr/>
            </p:nvSpPr>
            <p:spPr bwMode="auto">
              <a:xfrm>
                <a:off x="4770" y="213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3554" y="3541"/>
              <a:ext cx="6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b="0" dirty="0">
                  <a:latin typeface="Arial" charset="0"/>
                </a:rPr>
                <a:t>Internet</a:t>
              </a:r>
            </a:p>
          </p:txBody>
        </p: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573" y="2188"/>
              <a:ext cx="2581" cy="1884"/>
              <a:chOff x="1932" y="2020"/>
              <a:chExt cx="2581" cy="1884"/>
            </a:xfrm>
          </p:grpSpPr>
          <p:sp>
            <p:nvSpPr>
              <p:cNvPr id="8" name="Line 26"/>
              <p:cNvSpPr>
                <a:spLocks noChangeShapeType="1"/>
              </p:cNvSpPr>
              <p:nvPr/>
            </p:nvSpPr>
            <p:spPr bwMode="auto">
              <a:xfrm>
                <a:off x="2004" y="249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" name="Line 27"/>
              <p:cNvSpPr>
                <a:spLocks noChangeShapeType="1"/>
              </p:cNvSpPr>
              <p:nvPr/>
            </p:nvSpPr>
            <p:spPr bwMode="auto">
              <a:xfrm>
                <a:off x="2292" y="2092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Line 28"/>
              <p:cNvSpPr>
                <a:spLocks noChangeShapeType="1"/>
              </p:cNvSpPr>
              <p:nvPr/>
            </p:nvSpPr>
            <p:spPr bwMode="auto">
              <a:xfrm>
                <a:off x="2835" y="2896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" name="Line 29"/>
              <p:cNvSpPr>
                <a:spLocks noChangeShapeType="1"/>
              </p:cNvSpPr>
              <p:nvPr/>
            </p:nvSpPr>
            <p:spPr bwMode="auto">
              <a:xfrm>
                <a:off x="3141" y="2479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" name="Line 30"/>
              <p:cNvSpPr>
                <a:spLocks noChangeShapeType="1"/>
              </p:cNvSpPr>
              <p:nvPr/>
            </p:nvSpPr>
            <p:spPr bwMode="auto">
              <a:xfrm>
                <a:off x="3429" y="2092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Line 31"/>
              <p:cNvSpPr>
                <a:spLocks noChangeShapeType="1"/>
              </p:cNvSpPr>
              <p:nvPr/>
            </p:nvSpPr>
            <p:spPr bwMode="auto">
              <a:xfrm>
                <a:off x="3717" y="2502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4" name="Group 32"/>
              <p:cNvGrpSpPr>
                <a:grpSpLocks/>
              </p:cNvGrpSpPr>
              <p:nvPr/>
            </p:nvGrpSpPr>
            <p:grpSpPr bwMode="auto">
              <a:xfrm>
                <a:off x="1932" y="2020"/>
                <a:ext cx="1857" cy="948"/>
                <a:chOff x="3417" y="2760"/>
                <a:chExt cx="1857" cy="948"/>
              </a:xfrm>
            </p:grpSpPr>
            <p:grpSp>
              <p:nvGrpSpPr>
                <p:cNvPr id="16" name="Group 33"/>
                <p:cNvGrpSpPr>
                  <a:grpSpLocks/>
                </p:cNvGrpSpPr>
                <p:nvPr/>
              </p:nvGrpSpPr>
              <p:grpSpPr bwMode="auto">
                <a:xfrm>
                  <a:off x="3465" y="2832"/>
                  <a:ext cx="1746" cy="804"/>
                  <a:chOff x="3465" y="2832"/>
                  <a:chExt cx="1746" cy="804"/>
                </a:xfrm>
              </p:grpSpPr>
              <p:cxnSp>
                <p:nvCxnSpPr>
                  <p:cNvPr id="23" name="AutoShape 3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465" y="3234"/>
                    <a:ext cx="1746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sp>
                <p:nvSpPr>
                  <p:cNvPr id="24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26" y="2832"/>
                    <a:ext cx="288" cy="40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5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4" y="2832"/>
                    <a:ext cx="288" cy="38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62" y="2832"/>
                    <a:ext cx="115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62" y="2832"/>
                    <a:ext cx="864" cy="40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626" y="3234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9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3234"/>
                    <a:ext cx="891" cy="40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30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20" y="3234"/>
                    <a:ext cx="306" cy="40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31" name="Line 4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4" y="3234"/>
                    <a:ext cx="846" cy="40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4914" y="2832"/>
                    <a:ext cx="288" cy="40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7" name="Oval 44"/>
                <p:cNvSpPr>
                  <a:spLocks noChangeArrowheads="1"/>
                </p:cNvSpPr>
                <p:nvPr/>
              </p:nvSpPr>
              <p:spPr bwMode="auto">
                <a:xfrm>
                  <a:off x="3417" y="3162"/>
                  <a:ext cx="144" cy="1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" name="Oval 45"/>
                <p:cNvSpPr>
                  <a:spLocks noChangeArrowheads="1"/>
                </p:cNvSpPr>
                <p:nvPr/>
              </p:nvSpPr>
              <p:spPr bwMode="auto">
                <a:xfrm>
                  <a:off x="3705" y="2760"/>
                  <a:ext cx="144" cy="1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" name="Oval 46"/>
                <p:cNvSpPr>
                  <a:spLocks noChangeArrowheads="1"/>
                </p:cNvSpPr>
                <p:nvPr/>
              </p:nvSpPr>
              <p:spPr bwMode="auto">
                <a:xfrm>
                  <a:off x="4842" y="2760"/>
                  <a:ext cx="144" cy="1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0" name="Oval 47"/>
                <p:cNvSpPr>
                  <a:spLocks noChangeArrowheads="1"/>
                </p:cNvSpPr>
                <p:nvPr/>
              </p:nvSpPr>
              <p:spPr bwMode="auto">
                <a:xfrm>
                  <a:off x="5130" y="3162"/>
                  <a:ext cx="144" cy="1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" name="Oval 48"/>
                <p:cNvSpPr>
                  <a:spLocks noChangeArrowheads="1"/>
                </p:cNvSpPr>
                <p:nvPr/>
              </p:nvSpPr>
              <p:spPr bwMode="auto">
                <a:xfrm>
                  <a:off x="4554" y="3162"/>
                  <a:ext cx="144" cy="1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2" name="Oval 49"/>
                <p:cNvSpPr>
                  <a:spLocks noChangeArrowheads="1"/>
                </p:cNvSpPr>
                <p:nvPr/>
              </p:nvSpPr>
              <p:spPr bwMode="auto">
                <a:xfrm>
                  <a:off x="4248" y="3564"/>
                  <a:ext cx="144" cy="1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5" name="Text Box 50"/>
              <p:cNvSpPr txBox="1">
                <a:spLocks noChangeArrowheads="1"/>
              </p:cNvSpPr>
              <p:nvPr/>
            </p:nvSpPr>
            <p:spPr bwMode="auto">
              <a:xfrm>
                <a:off x="3901" y="2368"/>
                <a:ext cx="6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0" dirty="0">
                    <a:latin typeface="Arial" charset="0"/>
                  </a:rPr>
                  <a:t>Overlay</a:t>
                </a: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838200" y="5223301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Overlog  declarative language  an extension on </a:t>
            </a:r>
            <a:r>
              <a:rPr lang="en-US" sz="2400" dirty="0" err="1" smtClean="0"/>
              <a:t>NDlog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Soft-state is introduced on Overlog</a:t>
            </a:r>
            <a:endParaRPr lang="en-US" sz="2400" dirty="0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Picture Source : Reference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Datalog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AE3C-2569-45D8-B60C-9450921A8E63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Declarative Paradigm</a:t>
            </a:r>
          </a:p>
          <a:p>
            <a:pPr lvl="1"/>
            <a:r>
              <a:rPr lang="en-US" dirty="0" smtClean="0"/>
              <a:t>Give  only what, and not how</a:t>
            </a:r>
          </a:p>
          <a:p>
            <a:pPr lvl="1"/>
            <a:r>
              <a:rPr lang="en-US" dirty="0" smtClean="0"/>
              <a:t>Used extensively in SQL, functional programming </a:t>
            </a:r>
          </a:p>
          <a:p>
            <a:pPr lvl="1"/>
            <a:r>
              <a:rPr lang="en-US" dirty="0" smtClean="0"/>
              <a:t>Easy and more natural to state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Datalog</a:t>
            </a:r>
          </a:p>
          <a:p>
            <a:pPr lvl="1"/>
            <a:r>
              <a:rPr lang="en-US" dirty="0" smtClean="0"/>
              <a:t>Non procedural query language</a:t>
            </a:r>
          </a:p>
          <a:p>
            <a:pPr lvl="1"/>
            <a:r>
              <a:rPr lang="en-US" dirty="0" smtClean="0"/>
              <a:t>Based on Prolog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V1(A,B) :- account (A, “Mumbai”, B), B&gt; 700</a:t>
            </a:r>
          </a:p>
          <a:p>
            <a:pPr lvl="2"/>
            <a:r>
              <a:rPr lang="en-US" dirty="0" smtClean="0"/>
              <a:t>This gives account numbers and balances for accounts in </a:t>
            </a:r>
            <a:r>
              <a:rPr lang="en-US" dirty="0"/>
              <a:t>M</a:t>
            </a:r>
            <a:r>
              <a:rPr lang="en-US" dirty="0" smtClean="0"/>
              <a:t>umbai with balance greater than 700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Example from reference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0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D5D4-E789-4AEB-AD35-22F31187F297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Stored data has associated Time-to-live(TTL)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Soft  state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dataum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needs to be periodically refreshed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If more time than TTL passes without datum being refreshed, that datum is deleted.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Soft State is favored in networking implementations since it provides eventual consistency.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Eventual values are obtained in case of transient errors such as reordered messages, node disconnection.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 case of persistent failure no coordination is required, since any data provided by failed node would be forgotten.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001000" cy="8683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 State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Soft State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DFD-D228-47E4-8691-D17E7AE8CAFB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458200" cy="45259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 Overlog  use materialized keyword</a:t>
            </a:r>
          </a:p>
          <a:p>
            <a:pPr marL="742950" lvl="2" indent="-342900"/>
            <a:r>
              <a:rPr lang="en-US" sz="2000" dirty="0" smtClean="0">
                <a:latin typeface="Arial" pitchFamily="34" charset="0"/>
                <a:cs typeface="Arial" pitchFamily="34" charset="0"/>
              </a:rPr>
              <a:t>materialized(link, {1,2}, 10) , this specifies link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tuple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has a life time  of ten seconds</a:t>
            </a:r>
          </a:p>
          <a:p>
            <a:pPr marL="742950" lvl="2" indent="-342900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If TTL set to infinity : Hard State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If predicate has no materialized keyword  it is treated as event predicate ( TTL =0)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Event predicates  are transient tables and use to trigger rules periodically or case of network events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 ping(@Y, X) :- </a:t>
            </a:r>
            <a:r>
              <a:rPr lang="es-E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periodic</a:t>
            </a:r>
            <a:r>
              <a:rPr lang="es-E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(@X, 10)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, link(@X, Y)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1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5600"/>
            <a:ext cx="78994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8F02-CCF7-4A65-9D4E-CE3C17FEC5BA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18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73100" y="1730375"/>
            <a:ext cx="8253413" cy="4854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Ease of programming:</a:t>
            </a:r>
            <a:r>
              <a:rPr lang="en-US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Compact and high-level representation of protocols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Orders of magnitude reduction in code size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Easy customization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Safety:</a:t>
            </a:r>
            <a:r>
              <a:rPr lang="en-US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Queries are “sandboxed” within query processor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Potential for static analysis techniques on safety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What about efficiency?</a:t>
            </a:r>
            <a:r>
              <a:rPr lang="en-US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No fundamental overhead when executing standard routing protocols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Application of well-studied query </a:t>
            </a:r>
            <a:r>
              <a:rPr lang="en-US" sz="2400" dirty="0" smtClean="0"/>
              <a:t>optimizations</a:t>
            </a:r>
            <a:endParaRPr lang="en-US" sz="2400" dirty="0"/>
          </a:p>
        </p:txBody>
      </p:sp>
      <p:sp>
        <p:nvSpPr>
          <p:cNvPr id="101888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829675" y="6537325"/>
            <a:ext cx="314325" cy="320675"/>
          </a:xfrm>
          <a:prstGeom prst="actionButtonEnd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27135"/>
      </p:ext>
    </p:extLst>
  </p:cSld>
  <p:clrMapOvr>
    <a:masterClrMapping/>
  </p:clrMapOvr>
  <p:transition advTm="192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888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40CC-5B70-412C-A7C2-4B7482B69476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Declarative </a:t>
            </a:r>
            <a:r>
              <a:rPr lang="en-US" sz="1600" dirty="0" smtClean="0"/>
              <a:t>Networking, Boon </a:t>
            </a:r>
            <a:r>
              <a:rPr lang="en-US" sz="1600" dirty="0" err="1" smtClean="0"/>
              <a:t>Thau</a:t>
            </a:r>
            <a:r>
              <a:rPr lang="en-US" sz="1600" dirty="0" smtClean="0"/>
              <a:t> </a:t>
            </a:r>
            <a:r>
              <a:rPr lang="en-US" sz="1600" dirty="0" err="1" smtClean="0"/>
              <a:t>Loo</a:t>
            </a:r>
            <a:r>
              <a:rPr lang="en-US" sz="1600" dirty="0" smtClean="0"/>
              <a:t>, Tyson </a:t>
            </a:r>
            <a:r>
              <a:rPr lang="en-US" sz="1600" dirty="0" err="1" smtClean="0"/>
              <a:t>Condie</a:t>
            </a:r>
            <a:r>
              <a:rPr lang="en-US" sz="1600" dirty="0" smtClean="0"/>
              <a:t>, </a:t>
            </a:r>
            <a:r>
              <a:rPr lang="en-US" sz="1600" dirty="0" err="1" smtClean="0"/>
              <a:t>Minos</a:t>
            </a:r>
            <a:r>
              <a:rPr lang="en-US" sz="1600" dirty="0" smtClean="0"/>
              <a:t> </a:t>
            </a:r>
            <a:r>
              <a:rPr lang="en-US" sz="1600" dirty="0" err="1" smtClean="0"/>
              <a:t>Garofalakis</a:t>
            </a:r>
            <a:r>
              <a:rPr lang="en-US" sz="1600" dirty="0" smtClean="0"/>
              <a:t>, David E. Gay, Joseph M. </a:t>
            </a:r>
            <a:r>
              <a:rPr lang="en-US" sz="1600" dirty="0" err="1" smtClean="0"/>
              <a:t>Hellerstein</a:t>
            </a:r>
            <a:r>
              <a:rPr lang="en-US" sz="1600" dirty="0" smtClean="0"/>
              <a:t>, </a:t>
            </a:r>
            <a:r>
              <a:rPr lang="en-US" sz="1600" dirty="0" err="1" smtClean="0"/>
              <a:t>Petros</a:t>
            </a:r>
            <a:r>
              <a:rPr lang="en-US" sz="1600" dirty="0" smtClean="0"/>
              <a:t> </a:t>
            </a:r>
            <a:r>
              <a:rPr lang="en-US" sz="1600" dirty="0" err="1" smtClean="0"/>
              <a:t>Maniatis</a:t>
            </a:r>
            <a:r>
              <a:rPr lang="en-US" sz="1600" dirty="0" smtClean="0"/>
              <a:t>, </a:t>
            </a:r>
            <a:r>
              <a:rPr lang="en-US" sz="1600" dirty="0" err="1" smtClean="0"/>
              <a:t>Raghu</a:t>
            </a:r>
            <a:r>
              <a:rPr lang="en-US" sz="1600" dirty="0" smtClean="0"/>
              <a:t> </a:t>
            </a:r>
            <a:r>
              <a:rPr lang="en-US" sz="1600" dirty="0" err="1" smtClean="0"/>
              <a:t>Ramakrishnan</a:t>
            </a:r>
            <a:r>
              <a:rPr lang="en-US" sz="1600" dirty="0" smtClean="0"/>
              <a:t>, Timothy Roscoe, and Ion </a:t>
            </a:r>
            <a:r>
              <a:rPr lang="en-US" sz="1600" dirty="0" err="1" smtClean="0"/>
              <a:t>Stoica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CACM 52(11), Nov 2009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Declarative Networking: Language, Execution and Optimization </a:t>
            </a:r>
            <a:r>
              <a:rPr lang="en-US" sz="1600" dirty="0" smtClean="0"/>
              <a:t>Boon </a:t>
            </a:r>
            <a:r>
              <a:rPr lang="en-US" sz="1600" dirty="0" err="1"/>
              <a:t>Thau</a:t>
            </a:r>
            <a:r>
              <a:rPr lang="en-US" sz="1600" dirty="0"/>
              <a:t> Loo , Tyson </a:t>
            </a:r>
            <a:r>
              <a:rPr lang="en-US" sz="1600" dirty="0" err="1"/>
              <a:t>Condie</a:t>
            </a:r>
            <a:r>
              <a:rPr lang="en-US" sz="1600" dirty="0"/>
              <a:t> , Minos </a:t>
            </a:r>
            <a:r>
              <a:rPr lang="en-US" sz="1600" dirty="0" err="1"/>
              <a:t>Garofalakis</a:t>
            </a:r>
            <a:r>
              <a:rPr lang="en-US" sz="1600" dirty="0"/>
              <a:t> , David E. Gay , Joseph M. </a:t>
            </a:r>
            <a:r>
              <a:rPr lang="en-US" sz="1600" dirty="0" err="1"/>
              <a:t>Hellerstein</a:t>
            </a:r>
            <a:r>
              <a:rPr lang="en-US" sz="1600" dirty="0"/>
              <a:t> , </a:t>
            </a:r>
            <a:r>
              <a:rPr lang="en-US" sz="1600" dirty="0" err="1"/>
              <a:t>Petros</a:t>
            </a:r>
            <a:r>
              <a:rPr lang="en-US" sz="1600" dirty="0"/>
              <a:t> </a:t>
            </a:r>
            <a:r>
              <a:rPr lang="en-US" sz="1600" dirty="0" err="1"/>
              <a:t>Maniatis</a:t>
            </a:r>
            <a:r>
              <a:rPr lang="en-US" sz="1600" dirty="0"/>
              <a:t> , Raghu </a:t>
            </a:r>
            <a:r>
              <a:rPr lang="en-US" sz="1600" dirty="0" err="1"/>
              <a:t>Ramakrishnan</a:t>
            </a:r>
            <a:r>
              <a:rPr lang="en-US" sz="1600" dirty="0"/>
              <a:t> , Timothy Roscoe , Ion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SIGMOD-2006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Declarative </a:t>
            </a:r>
            <a:r>
              <a:rPr lang="en-US" sz="1600" dirty="0" err="1" smtClean="0"/>
              <a:t>Routing:Extensible</a:t>
            </a:r>
            <a:r>
              <a:rPr lang="en-US" sz="1600" dirty="0" smtClean="0"/>
              <a:t> Routing with Declarative Queries, Boon </a:t>
            </a:r>
            <a:r>
              <a:rPr lang="en-US" sz="1600" dirty="0" err="1" smtClean="0"/>
              <a:t>Thau</a:t>
            </a:r>
            <a:r>
              <a:rPr lang="en-US" sz="1600" dirty="0" smtClean="0"/>
              <a:t> Loo, Joseph M. </a:t>
            </a:r>
            <a:r>
              <a:rPr lang="en-US" sz="1600" dirty="0" err="1" smtClean="0"/>
              <a:t>Hellerstein</a:t>
            </a:r>
            <a:r>
              <a:rPr lang="en-US" sz="1600" dirty="0" smtClean="0"/>
              <a:t>, Ion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</a:t>
            </a:r>
            <a:r>
              <a:rPr lang="en-US" sz="1600" dirty="0" err="1" smtClean="0"/>
              <a:t>Raghu</a:t>
            </a:r>
            <a:r>
              <a:rPr lang="en-US" sz="1600" dirty="0" smtClean="0"/>
              <a:t> </a:t>
            </a:r>
            <a:r>
              <a:rPr lang="en-US" sz="1600" dirty="0" err="1" smtClean="0"/>
              <a:t>Ramakrishnan</a:t>
            </a:r>
            <a:r>
              <a:rPr lang="en-US" sz="1600" dirty="0" smtClean="0"/>
              <a:t>, SIGCOMM-2005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Database Systems and Concepts</a:t>
            </a:r>
            <a:r>
              <a:rPr lang="en-US" sz="1600" dirty="0"/>
              <a:t>, </a:t>
            </a:r>
            <a:r>
              <a:rPr lang="en-US" sz="1600" dirty="0" err="1"/>
              <a:t>Avi</a:t>
            </a:r>
            <a:r>
              <a:rPr lang="en-US" sz="1600" dirty="0"/>
              <a:t> </a:t>
            </a:r>
            <a:r>
              <a:rPr lang="en-US" sz="1600" dirty="0" err="1" smtClean="0"/>
              <a:t>Silberschatz</a:t>
            </a:r>
            <a:r>
              <a:rPr lang="en-US" sz="1600" dirty="0" smtClean="0"/>
              <a:t>, Henry </a:t>
            </a:r>
            <a:r>
              <a:rPr lang="en-US" sz="1600" dirty="0"/>
              <a:t>F. </a:t>
            </a:r>
            <a:r>
              <a:rPr lang="en-US" sz="1600" dirty="0" err="1" smtClean="0"/>
              <a:t>Korth</a:t>
            </a:r>
            <a:r>
              <a:rPr lang="en-US" sz="1600" dirty="0" smtClean="0"/>
              <a:t>, S</a:t>
            </a:r>
            <a:r>
              <a:rPr lang="en-US" sz="1600" dirty="0"/>
              <a:t>. </a:t>
            </a:r>
            <a:r>
              <a:rPr lang="en-US" sz="1600" dirty="0" err="1" smtClean="0"/>
              <a:t>Sudarshan</a:t>
            </a:r>
            <a:r>
              <a:rPr lang="en-US" sz="1600" dirty="0" smtClean="0"/>
              <a:t>,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Edition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Design and </a:t>
            </a:r>
            <a:r>
              <a:rPr lang="en-US" sz="1600" dirty="0" err="1" smtClean="0"/>
              <a:t>Implementaion</a:t>
            </a:r>
            <a:r>
              <a:rPr lang="en-US" sz="1600" dirty="0" smtClean="0"/>
              <a:t> of Declarative Networks, Boon </a:t>
            </a:r>
            <a:r>
              <a:rPr lang="en-US" sz="1600" dirty="0" err="1" smtClean="0"/>
              <a:t>Thau</a:t>
            </a:r>
            <a:r>
              <a:rPr lang="en-US" sz="1600" dirty="0" smtClean="0"/>
              <a:t> Loo, </a:t>
            </a:r>
            <a:r>
              <a:rPr lang="en-US" sz="1600" dirty="0" err="1" smtClean="0"/>
              <a:t>powerpoint</a:t>
            </a:r>
            <a:r>
              <a:rPr lang="en-US" sz="1600" dirty="0" smtClean="0"/>
              <a:t> presentation, available online, URL : </a:t>
            </a:r>
            <a:r>
              <a:rPr lang="en-US" sz="1600" i="1" dirty="0" smtClean="0"/>
              <a:t>www.cis.upenn.edu/~boonloo/research/talks/dn-sigmod07.</a:t>
            </a:r>
            <a:r>
              <a:rPr lang="en-US" sz="1600" b="1" i="1" dirty="0" smtClean="0"/>
              <a:t>ppt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8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Datalog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604B-9E07-40FD-B179-D448EB16347E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simple Datalog rule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p :- q</a:t>
            </a:r>
            <a:r>
              <a:rPr lang="en-US" baseline="-25000" dirty="0"/>
              <a:t>1</a:t>
            </a:r>
            <a:r>
              <a:rPr lang="en-US" dirty="0"/>
              <a:t>, q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q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</a:p>
          <a:p>
            <a:pPr lvl="4"/>
            <a:endParaRPr lang="en-US" dirty="0"/>
          </a:p>
          <a:p>
            <a:pPr marL="1828800" lvl="4" indent="0">
              <a:buNone/>
            </a:pPr>
            <a:r>
              <a:rPr lang="en-US" dirty="0"/>
              <a:t>     “q</a:t>
            </a:r>
            <a:r>
              <a:rPr lang="en-US" baseline="-25000" dirty="0"/>
              <a:t>1</a:t>
            </a:r>
            <a:r>
              <a:rPr lang="en-US" dirty="0"/>
              <a:t> and q</a:t>
            </a:r>
            <a:r>
              <a:rPr lang="en-US" baseline="-25000" dirty="0"/>
              <a:t>2</a:t>
            </a:r>
            <a:r>
              <a:rPr lang="en-US" dirty="0"/>
              <a:t> and … and </a:t>
            </a:r>
            <a:r>
              <a:rPr lang="en-US" dirty="0" err="1"/>
              <a:t>q</a:t>
            </a:r>
            <a:r>
              <a:rPr lang="en-US" baseline="-25000" dirty="0" err="1"/>
              <a:t>n</a:t>
            </a:r>
            <a:r>
              <a:rPr lang="en-US" dirty="0"/>
              <a:t> implies p.”</a:t>
            </a:r>
          </a:p>
          <a:p>
            <a:endParaRPr lang="en-US" dirty="0"/>
          </a:p>
          <a:p>
            <a:r>
              <a:rPr lang="en-US" dirty="0"/>
              <a:t>p :  head</a:t>
            </a:r>
          </a:p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..q</a:t>
            </a:r>
            <a:r>
              <a:rPr lang="en-US" baseline="-25000" dirty="0"/>
              <a:t>n</a:t>
            </a:r>
            <a:r>
              <a:rPr lang="en-US" dirty="0"/>
              <a:t> : body, consists of predicates or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Datalog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7EE-D966-4BED-8010-731E70FBA861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consists of rules</a:t>
            </a:r>
          </a:p>
          <a:p>
            <a:r>
              <a:rPr lang="en-US" dirty="0" smtClean="0"/>
              <a:t>Many rules can be used to define a relation</a:t>
            </a:r>
          </a:p>
          <a:p>
            <a:r>
              <a:rPr lang="en-US" dirty="0" smtClean="0"/>
              <a:t>Order of defining rules does not matter</a:t>
            </a:r>
          </a:p>
          <a:p>
            <a:r>
              <a:rPr lang="en-US" dirty="0" smtClean="0"/>
              <a:t>Predicates(relations) and matched (joined) to produce head</a:t>
            </a:r>
          </a:p>
          <a:p>
            <a:endParaRPr lang="en-US" dirty="0" smtClean="0"/>
          </a:p>
          <a:p>
            <a:pPr marL="548640" lvl="2" indent="0">
              <a:buNone/>
            </a:pPr>
            <a:r>
              <a:rPr lang="en-US" i="1" dirty="0"/>
              <a:t>interest_rate(A,10) :- account(A,N,B), B &gt;= 10000</a:t>
            </a:r>
          </a:p>
          <a:p>
            <a:pPr marL="548640" lvl="2" indent="0">
              <a:buNone/>
            </a:pPr>
            <a:r>
              <a:rPr lang="en-US" i="1" dirty="0" smtClean="0"/>
              <a:t>interest_rate(A,5) :-account(A,N,B) , B &lt; 10000</a:t>
            </a:r>
          </a:p>
          <a:p>
            <a:pPr marL="548640" lvl="2" indent="0">
              <a:buNone/>
            </a:pPr>
            <a:r>
              <a:rPr lang="en-US" i="1" dirty="0"/>
              <a:t>interest(A,I) :- account(A, ”Mumbai”, B), interest_rate(A,R),I = B*I/100</a:t>
            </a:r>
          </a:p>
          <a:p>
            <a:pPr marL="548640" lvl="2" indent="0">
              <a:buNone/>
            </a:pP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This is an example of non-recursive datalog program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Example from reference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Datalog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C3EF-865B-4386-A952-A48A9A09D8FD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Recursive datalog program</a:t>
            </a:r>
          </a:p>
          <a:p>
            <a:r>
              <a:rPr lang="en-US" dirty="0" smtClean="0"/>
              <a:t>Consider a program to give all paths between nodes of a graph</a:t>
            </a:r>
          </a:p>
          <a:p>
            <a:endParaRPr lang="en-US" dirty="0"/>
          </a:p>
          <a:p>
            <a:pPr marL="548640" lvl="2" indent="0">
              <a:buNone/>
            </a:pPr>
            <a:r>
              <a:rPr lang="en-US" i="1" dirty="0" smtClean="0"/>
              <a:t>path(</a:t>
            </a:r>
            <a:r>
              <a:rPr lang="en-US" i="1" dirty="0" err="1" smtClean="0"/>
              <a:t>src,Dest,path,Cost</a:t>
            </a:r>
            <a:r>
              <a:rPr lang="en-US" i="1" dirty="0" smtClean="0"/>
              <a:t>) :- link(</a:t>
            </a:r>
            <a:r>
              <a:rPr lang="en-US" i="1" dirty="0" err="1" smtClean="0"/>
              <a:t>src,Dest,Cost</a:t>
            </a:r>
            <a:r>
              <a:rPr lang="en-US" i="1" dirty="0" smtClean="0"/>
              <a:t>),  path=</a:t>
            </a:r>
            <a:r>
              <a:rPr lang="en-US" i="1" dirty="0" err="1" smtClean="0"/>
              <a:t>f_init</a:t>
            </a:r>
            <a:r>
              <a:rPr lang="en-US" i="1" dirty="0" smtClean="0"/>
              <a:t>(</a:t>
            </a:r>
            <a:r>
              <a:rPr lang="en-US" i="1" dirty="0" err="1" smtClean="0"/>
              <a:t>src,Dest</a:t>
            </a:r>
            <a:r>
              <a:rPr lang="en-US" i="1" dirty="0" smtClean="0"/>
              <a:t>). path(</a:t>
            </a:r>
            <a:r>
              <a:rPr lang="en-US" i="1" dirty="0" err="1" smtClean="0"/>
              <a:t>src,Dest,path,Cost</a:t>
            </a:r>
            <a:r>
              <a:rPr lang="en-US" i="1" dirty="0" smtClean="0"/>
              <a:t>) :- link(src,nxt,Cost1), 	path(nxt,Dest,path2,Cost2), 				Cost=Cost1+Cost2, 	path=</a:t>
            </a:r>
            <a:r>
              <a:rPr lang="en-US" i="1" dirty="0" err="1" smtClean="0"/>
              <a:t>f_concatpath</a:t>
            </a:r>
            <a:r>
              <a:rPr lang="en-US" i="1" dirty="0" smtClean="0"/>
              <a:t>(src,path2)</a:t>
            </a:r>
          </a:p>
          <a:p>
            <a:endParaRPr lang="en-US" i="1" dirty="0"/>
          </a:p>
          <a:p>
            <a:r>
              <a:rPr lang="en-US" dirty="0" smtClean="0"/>
              <a:t>Recursive programs use fixpoint evaluation</a:t>
            </a:r>
          </a:p>
          <a:p>
            <a:pPr lvl="1"/>
            <a:r>
              <a:rPr lang="en-US" dirty="0" smtClean="0"/>
              <a:t>Tuples produced in each iteration are added to the relation</a:t>
            </a:r>
          </a:p>
          <a:p>
            <a:pPr lvl="1"/>
            <a:r>
              <a:rPr lang="en-US" dirty="0" smtClean="0"/>
              <a:t>Duplicate tuples are removed</a:t>
            </a:r>
          </a:p>
          <a:p>
            <a:pPr lvl="1"/>
            <a:r>
              <a:rPr lang="en-US" dirty="0" smtClean="0"/>
              <a:t>Repeated until no new tuples are produces, i.e. </a:t>
            </a:r>
            <a:r>
              <a:rPr lang="en-US" i="1" dirty="0" smtClean="0"/>
              <a:t>“fixpoint”</a:t>
            </a:r>
            <a:r>
              <a:rPr lang="en-US" dirty="0" smtClean="0"/>
              <a:t> is reached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Example from reference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 Naïve Evaluation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5B76-F6B3-4F5E-BB6B-C319DE1C90C7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tuples that are generated for the first time in the </a:t>
            </a:r>
            <a:r>
              <a:rPr lang="en-US" dirty="0" smtClean="0"/>
              <a:t>current iteration are </a:t>
            </a:r>
            <a:r>
              <a:rPr lang="en-US" dirty="0"/>
              <a:t>then used </a:t>
            </a:r>
            <a:r>
              <a:rPr lang="en-US" dirty="0" smtClean="0"/>
              <a:t>in </a:t>
            </a:r>
            <a:r>
              <a:rPr lang="en-US" dirty="0"/>
              <a:t>the next iteration.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repeated until a fixpoint </a:t>
            </a:r>
            <a:r>
              <a:rPr lang="en-US" dirty="0" smtClean="0"/>
              <a:t>is achieved </a:t>
            </a:r>
            <a:r>
              <a:rPr lang="en-US" dirty="0"/>
              <a:t>(i.e., no </a:t>
            </a:r>
            <a:r>
              <a:rPr lang="en-US" dirty="0" smtClean="0"/>
              <a:t>new </a:t>
            </a:r>
            <a:r>
              <a:rPr lang="en-US" dirty="0"/>
              <a:t>tuples are produced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49436"/>
            <a:ext cx="733167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6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eclarative Networking:</a:t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0C55-91CC-4954-838E-5764FD6BDC29}" type="datetime1">
              <a:rPr lang="en-US" smtClean="0"/>
              <a:pPr/>
              <a:t>21-Mar-13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1E5-821C-4E06-A369-8A204E38EB1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831</TotalTime>
  <Words>1650</Words>
  <Application>Microsoft Office PowerPoint</Application>
  <PresentationFormat>On-screen Show (4:3)</PresentationFormat>
  <Paragraphs>499</Paragraphs>
  <Slides>44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Equity</vt:lpstr>
      <vt:lpstr>Declarative Networking</vt:lpstr>
      <vt:lpstr>Agenda</vt:lpstr>
      <vt:lpstr>Datalog</vt:lpstr>
      <vt:lpstr>Datalog</vt:lpstr>
      <vt:lpstr>Datalog</vt:lpstr>
      <vt:lpstr>Datalog</vt:lpstr>
      <vt:lpstr>Datalog</vt:lpstr>
      <vt:lpstr>Semi Naïve Evaluation</vt:lpstr>
      <vt:lpstr>Declarative Networking: Motivation</vt:lpstr>
      <vt:lpstr>Motivation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Execution Plan generation</vt:lpstr>
      <vt:lpstr>Execution Plan Generation</vt:lpstr>
      <vt:lpstr>Centralized Evaluation</vt:lpstr>
      <vt:lpstr>Centralized Evaluation</vt:lpstr>
      <vt:lpstr>Distributed Plan Generation </vt:lpstr>
      <vt:lpstr>Localization Rewrite</vt:lpstr>
      <vt:lpstr>Distributed Plan Generation</vt:lpstr>
      <vt:lpstr>Recursive Query Evaluation</vt:lpstr>
      <vt:lpstr>Pipelined Semi-naïve (PSN)</vt:lpstr>
      <vt:lpstr>Pipelined Semi-naïve (PSN)</vt:lpstr>
      <vt:lpstr>Incremental Maintenance</vt:lpstr>
      <vt:lpstr>Semantics in Dynamic Network</vt:lpstr>
      <vt:lpstr>Semantics in Dynamic Network</vt:lpstr>
      <vt:lpstr>Semantics in Dynamic network</vt:lpstr>
      <vt:lpstr>Use Cases</vt:lpstr>
      <vt:lpstr>Declarative Routing</vt:lpstr>
      <vt:lpstr>Distance Vector Routing</vt:lpstr>
      <vt:lpstr>Distance Vector Routing</vt:lpstr>
      <vt:lpstr>Distance Vector Routing</vt:lpstr>
      <vt:lpstr>Distance Vector Routing</vt:lpstr>
      <vt:lpstr>Policy Based Routing</vt:lpstr>
      <vt:lpstr>Declarative Overlays</vt:lpstr>
      <vt:lpstr>PowerPoint Presentation</vt:lpstr>
      <vt:lpstr>Soft State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Declarative Networking</dc:title>
  <dc:creator>sandeep</dc:creator>
  <cp:lastModifiedBy>sandeep</cp:lastModifiedBy>
  <cp:revision>107</cp:revision>
  <dcterms:created xsi:type="dcterms:W3CDTF">2013-03-12T03:06:49Z</dcterms:created>
  <dcterms:modified xsi:type="dcterms:W3CDTF">2013-03-21T11:52:12Z</dcterms:modified>
</cp:coreProperties>
</file>