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8" r:id="rId1"/>
  </p:sldMasterIdLst>
  <p:notesMasterIdLst>
    <p:notesMasterId r:id="rId36"/>
  </p:notesMasterIdLst>
  <p:sldIdLst>
    <p:sldId id="316" r:id="rId2"/>
    <p:sldId id="287" r:id="rId3"/>
    <p:sldId id="310" r:id="rId4"/>
    <p:sldId id="345" r:id="rId5"/>
    <p:sldId id="346" r:id="rId6"/>
    <p:sldId id="347" r:id="rId7"/>
    <p:sldId id="290" r:id="rId8"/>
    <p:sldId id="348" r:id="rId9"/>
    <p:sldId id="349" r:id="rId10"/>
    <p:sldId id="312" r:id="rId11"/>
    <p:sldId id="313" r:id="rId12"/>
    <p:sldId id="314" r:id="rId13"/>
    <p:sldId id="315" r:id="rId14"/>
    <p:sldId id="340" r:id="rId15"/>
    <p:sldId id="341" r:id="rId16"/>
    <p:sldId id="342" r:id="rId17"/>
    <p:sldId id="343" r:id="rId18"/>
    <p:sldId id="344" r:id="rId19"/>
    <p:sldId id="350" r:id="rId20"/>
    <p:sldId id="351" r:id="rId21"/>
    <p:sldId id="352" r:id="rId22"/>
    <p:sldId id="353" r:id="rId23"/>
    <p:sldId id="355" r:id="rId24"/>
    <p:sldId id="356" r:id="rId25"/>
    <p:sldId id="354" r:id="rId26"/>
    <p:sldId id="357" r:id="rId27"/>
    <p:sldId id="358" r:id="rId28"/>
    <p:sldId id="359" r:id="rId29"/>
    <p:sldId id="360" r:id="rId30"/>
    <p:sldId id="286" r:id="rId31"/>
    <p:sldId id="339" r:id="rId32"/>
    <p:sldId id="336" r:id="rId33"/>
    <p:sldId id="337" r:id="rId34"/>
    <p:sldId id="33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8702"/>
    <a:srgbClr val="FFD386"/>
    <a:srgbClr val="EDFE9A"/>
    <a:srgbClr val="E1E4B3"/>
    <a:srgbClr val="FFE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2944" autoAdjust="0"/>
  </p:normalViewPr>
  <p:slideViewPr>
    <p:cSldViewPr>
      <p:cViewPr>
        <p:scale>
          <a:sx n="100" d="100"/>
          <a:sy n="100" d="100"/>
        </p:scale>
        <p:origin x="-256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FF68D-B212-4338-B47E-84D0C3D68E6F}" type="datetimeFigureOut">
              <a:rPr lang="en-US" smtClean="0"/>
              <a:t>12/02/13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6749-4D55-44A8-ACEE-DFB2EC8E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C6749-4D55-44A8-ACEE-DFB2EC8E77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5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A2C-7646-4BFC-B61B-C0957E14E513}" type="datetime1">
              <a:rPr lang="en-US" smtClean="0"/>
              <a:t>12/02/13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 slides taken from Jingren Zhou's talk on Scope : isg.ics.uci.edu/slides/MicrosoftSCOPE.pptx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BDE3-50E1-4117-BB62-9FEAF85EA60A}" type="datetime1">
              <a:rPr lang="en-US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 slides taken from Jingren Zhou's talk on Scope : isg.ics.uci.edu/slides/MicrosoftSCOPE.pptx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A20D-185E-49D8-B32C-233B7738C3A4}" type="datetime1">
              <a:rPr lang="en-US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 slides taken from Jingren Zhou's talk on Scope : isg.ics.uci.edu/slides/MicrosoftSCOPE.pptx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720A-B282-4FE2-8AB1-B97533A1289E}" type="datetime1">
              <a:rPr lang="en-US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 slides taken from Jingren Zhou's talk on Scope : isg.ics.uci.edu/slides/MicrosoftSCOPE.pptx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CDEF-32AA-44ED-928B-BEB1E9B1521D}" type="datetime1">
              <a:rPr lang="en-US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 slides taken from Jingren Zhou's talk on Scope : isg.ics.uci.edu/slides/MicrosoftSCOPE.pptx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A9AA-258F-4E78-BDA4-58490E5F0811}" type="datetime1">
              <a:rPr lang="en-US" smtClean="0"/>
              <a:t>12/02/13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 slides taken from Jingren Zhou's talk on Scope : isg.ics.uci.edu/slides/MicrosoftSCOPE.pptx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E2F5-4FAA-4E81-A7E1-1A346A29D660}" type="datetime1">
              <a:rPr lang="en-US" smtClean="0"/>
              <a:t>12/02/13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 slides taken from Jingren Zhou's talk on Scope : isg.ics.uci.edu/slides/MicrosoftSCOPE.pptx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F4DE-4D59-43E0-B10F-A47E0C87B228}" type="datetime1">
              <a:rPr lang="en-US" smtClean="0"/>
              <a:t>12/02/13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 slides taken from Jingren Zhou's talk on Scope : isg.ics.uci.edu/slides/MicrosoftSCOPE.pptx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C5C2-9361-415C-88EF-5E915085E382}" type="datetime1">
              <a:rPr lang="en-US" smtClean="0"/>
              <a:t>12/02/13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 slides taken from Jingren Zhou's talk on Scope : isg.ics.uci.edu/slides/MicrosoftSCOPE.pptx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E12E-5FC0-48A3-BD10-B9275FA87EE4}" type="datetime1">
              <a:rPr lang="en-US" smtClean="0"/>
              <a:t>12/02/13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 slides taken from Jingren Zhou's talk on Scope : isg.ics.uci.edu/slides/MicrosoftSCOPE.pptx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245A-FE13-4639-99FC-4E48102EB1D2}" type="datetime1">
              <a:rPr lang="en-US" smtClean="0"/>
              <a:t>12/02/13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Some slides taken from Jingren Zhou's talk on Scope : isg.ics.uci.edu/slides/MicrosoftSCOPE.pptx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366BA2-48A7-42D5-A1C2-C1ADD420FBD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2E48C-E61F-4AA4-9F9C-A1E508F214F3}" type="datetime1">
              <a:rPr lang="en-US" smtClean="0"/>
              <a:t>12/02/13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Some slides taken from Jingren Zhou's talk on Scope : isg.ics.uci.edu/slides/MicrosoftSCOPE.pptx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66BA2-48A7-42D5-A1C2-C1ADD420FBD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772400" cy="1362456"/>
          </a:xfrm>
        </p:spPr>
        <p:txBody>
          <a:bodyPr/>
          <a:lstStyle/>
          <a:p>
            <a:r>
              <a:rPr lang="en-US" dirty="0"/>
              <a:t>Incorporating </a:t>
            </a:r>
            <a:r>
              <a:rPr lang="en-US" dirty="0" smtClean="0"/>
              <a:t>Partitioning </a:t>
            </a:r>
            <a:r>
              <a:rPr lang="en-US" dirty="0"/>
              <a:t>&amp; </a:t>
            </a:r>
            <a:r>
              <a:rPr lang="en-US" dirty="0" smtClean="0"/>
              <a:t>Parallel Plans into the SCOPE Optimizer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 err="1" smtClean="0"/>
              <a:t>Jingren</a:t>
            </a:r>
            <a:r>
              <a:rPr lang="en-US" sz="3100" b="1" dirty="0" smtClean="0"/>
              <a:t> Zhou, Per-</a:t>
            </a:r>
            <a:r>
              <a:rPr lang="en-US" sz="3100" b="1" dirty="0" err="1" smtClean="0"/>
              <a:t>Ake</a:t>
            </a:r>
            <a:r>
              <a:rPr lang="en-US" sz="3100" b="1" dirty="0" smtClean="0"/>
              <a:t> Larson, Ronnie </a:t>
            </a:r>
            <a:r>
              <a:rPr lang="en-US" sz="3100" b="1" dirty="0" err="1" smtClean="0"/>
              <a:t>Chaiken</a:t>
            </a:r>
            <a:endParaRPr lang="en-US" sz="3100" b="1" dirty="0" smtClean="0"/>
          </a:p>
          <a:p>
            <a:r>
              <a:rPr lang="en-US" sz="3100" b="1" dirty="0" smtClean="0"/>
              <a:t>ICDE 2010</a:t>
            </a:r>
          </a:p>
          <a:p>
            <a:endParaRPr lang="en-US" dirty="0"/>
          </a:p>
          <a:p>
            <a:r>
              <a:rPr lang="en-US" dirty="0" smtClean="0"/>
              <a:t>Talk by S. Sudarshan, IIT Bombay</a:t>
            </a:r>
          </a:p>
          <a:p>
            <a:r>
              <a:rPr lang="en-US" dirty="0" smtClean="0"/>
              <a:t>Some slides from original talk by Zhou et 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properties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Grouping</a:t>
            </a:r>
            <a:r>
              <a:rPr lang="en-US" dirty="0" smtClean="0"/>
              <a:t>:	A sequence of rows is said to be grouped on a set of columns C = {C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,…,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smtClean="0"/>
              <a:t>} if rows with same value of these columns grouped together. It is denoted by C</a:t>
            </a:r>
            <a:r>
              <a:rPr lang="en-US" baseline="30000" dirty="0" smtClean="0"/>
              <a:t>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Sorting</a:t>
            </a:r>
            <a:r>
              <a:rPr lang="en-US" dirty="0" smtClean="0"/>
              <a:t>: A sequence of rows sorted on a list of columns C is denoted as C</a:t>
            </a:r>
            <a:r>
              <a:rPr lang="en-US" baseline="30000" dirty="0" smtClean="0"/>
              <a:t>o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Partitioning</a:t>
            </a:r>
            <a:r>
              <a:rPr lang="en-US" dirty="0" smtClean="0"/>
              <a:t>: A relation R is set to be partitioned on set of columns </a:t>
            </a:r>
            <a:r>
              <a:rPr lang="en-US" dirty="0"/>
              <a:t>C = {C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 smtClean="0"/>
              <a:t>} if rows with same value of C belong to same partition (note that it may not be grouped together on C in that partition).</a:t>
            </a:r>
          </a:p>
          <a:p>
            <a:pPr lvl="1"/>
            <a:r>
              <a:rPr lang="en-US" dirty="0"/>
              <a:t>Non-ordered : hash</a:t>
            </a:r>
          </a:p>
          <a:p>
            <a:pPr lvl="1"/>
            <a:r>
              <a:rPr lang="en-US" dirty="0"/>
              <a:t>Ordered: range</a:t>
            </a:r>
          </a:p>
          <a:p>
            <a:r>
              <a:rPr lang="en-US" dirty="0" smtClean="0"/>
              <a:t>Note: We need to add enforcer operators for all physical properties.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properties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Structural property of each node in DAG can be represented as list of global &amp; local structural properties: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Global structural properties: applies to whole relation</a:t>
            </a:r>
          </a:p>
          <a:p>
            <a:pPr lvl="1"/>
            <a:r>
              <a:rPr lang="en-US" dirty="0" smtClean="0"/>
              <a:t>E.g. Partitioning</a:t>
            </a:r>
          </a:p>
          <a:p>
            <a:r>
              <a:rPr lang="en-US" dirty="0" smtClean="0"/>
              <a:t>Local structural properties – Properties like grouping and sorting which apply within each partition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86530"/>
              </p:ext>
            </p:extLst>
          </p:nvPr>
        </p:nvGraphicFramePr>
        <p:xfrm>
          <a:off x="5181600" y="2860040"/>
          <a:ext cx="38862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{1,4,2}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{4,1,5}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{6,2,1}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{1,4,5}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{3,7,8}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{6,2,9}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{7,1,2}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{3,7,9}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3505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{{C</a:t>
            </a:r>
            <a:r>
              <a:rPr lang="en-US" baseline="-25000" dirty="0"/>
              <a:t>1</a:t>
            </a:r>
            <a:r>
              <a:rPr lang="en-US" dirty="0"/>
              <a:t>}</a:t>
            </a:r>
            <a:r>
              <a:rPr lang="en-US" baseline="30000" dirty="0"/>
              <a:t>g</a:t>
            </a:r>
            <a:r>
              <a:rPr lang="en-US" dirty="0"/>
              <a:t>, { {C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}</a:t>
            </a:r>
            <a:r>
              <a:rPr lang="en-US" baseline="30000" dirty="0"/>
              <a:t> g</a:t>
            </a:r>
            <a:r>
              <a:rPr lang="en-US" dirty="0"/>
              <a:t>, C</a:t>
            </a:r>
            <a:r>
              <a:rPr lang="en-US" baseline="-25000" dirty="0"/>
              <a:t>3</a:t>
            </a:r>
            <a:r>
              <a:rPr lang="en-US" baseline="30000" dirty="0"/>
              <a:t>o</a:t>
            </a: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87265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dirty="0" err="1" smtClean="0"/>
              <a:t>P</a:t>
            </a:r>
            <a:r>
              <a:rPr lang="en-US" baseline="30000" dirty="0" err="1" smtClean="0"/>
              <a:t>g</a:t>
            </a:r>
            <a:r>
              <a:rPr lang="en-US" dirty="0" smtClean="0"/>
              <a:t>; { A</a:t>
            </a:r>
            <a:r>
              <a:rPr lang="en-US" baseline="-25000" dirty="0" smtClean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smtClean="0"/>
              <a:t>A</a:t>
            </a:r>
            <a:r>
              <a:rPr lang="en-US" baseline="-25000" dirty="0" smtClean="0"/>
              <a:t>n </a:t>
            </a:r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11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872655"/>
            <a:ext cx="5105399" cy="156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19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Partition (A) =&gt; Partition (A, B)</a:t>
            </a:r>
          </a:p>
          <a:p>
            <a:r>
              <a:rPr lang="en-US" dirty="0" smtClean="0"/>
              <a:t>Sort (A, B) =&gt; Sort (A)</a:t>
            </a:r>
          </a:p>
          <a:p>
            <a:r>
              <a:rPr lang="en-US" dirty="0" smtClean="0"/>
              <a:t>Sort (A) =&gt; Grouped (A)</a:t>
            </a:r>
          </a:p>
          <a:p>
            <a:r>
              <a:rPr lang="en-US" dirty="0" smtClean="0"/>
              <a:t>Now, using the inference rules while generating all possible rewriting, we need to consider all possible required physical properties.</a:t>
            </a:r>
          </a:p>
          <a:p>
            <a:pPr marL="393192" lvl="1" indent="0">
              <a:buNone/>
            </a:pPr>
            <a:r>
              <a:rPr lang="en-US" dirty="0" smtClean="0"/>
              <a:t>Example: Parallel Join (A, B, C)</a:t>
            </a:r>
          </a:p>
          <a:p>
            <a:pPr marL="393192" lvl="1" indent="0">
              <a:buNone/>
            </a:pPr>
            <a:r>
              <a:rPr lang="en-US" dirty="0" smtClean="0"/>
              <a:t>Partition (A, B, C) or Partition (A, B) or Partition(A, C) </a:t>
            </a:r>
          </a:p>
          <a:p>
            <a:pPr marL="393192" lvl="1" indent="0">
              <a:buNone/>
            </a:pPr>
            <a:r>
              <a:rPr lang="en-US" dirty="0" smtClean="0"/>
              <a:t>or Partition (B, C) or Partition (A) or Partition (B) or </a:t>
            </a:r>
          </a:p>
          <a:p>
            <a:pPr marL="393192" lvl="1" indent="0">
              <a:buNone/>
            </a:pPr>
            <a:r>
              <a:rPr lang="en-US" dirty="0" smtClean="0"/>
              <a:t>Partition (C)</a:t>
            </a:r>
          </a:p>
          <a:p>
            <a:pPr marL="393192" lvl="1" indent="0">
              <a:buNone/>
            </a:pPr>
            <a:r>
              <a:rPr lang="en-US" dirty="0" smtClean="0"/>
              <a:t>So the number of possible rewriting is 2</a:t>
            </a:r>
            <a:r>
              <a:rPr lang="en-US" baseline="30000" dirty="0" smtClean="0"/>
              <a:t>|c|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25586" y="1143000"/>
            <a:ext cx="2971800" cy="68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</a:rPr>
              <a:t>SELECT</a:t>
            </a:r>
            <a:r>
              <a:rPr lang="en-US" sz="1200" dirty="0" smtClean="0"/>
              <a:t> </a:t>
            </a:r>
            <a:r>
              <a:rPr lang="en-US" sz="1200" dirty="0" err="1" smtClean="0"/>
              <a:t>R.a</a:t>
            </a:r>
            <a:r>
              <a:rPr lang="en-US" sz="1200" dirty="0" smtClean="0"/>
              <a:t>, </a:t>
            </a:r>
            <a:r>
              <a:rPr lang="en-US" sz="1200" dirty="0" err="1" smtClean="0"/>
              <a:t>S.c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COUNT</a:t>
            </a:r>
            <a:r>
              <a:rPr lang="en-US" sz="1200" dirty="0" smtClean="0"/>
              <a:t>(*) </a:t>
            </a:r>
            <a:r>
              <a:rPr lang="en-US" sz="1200" b="1" dirty="0" smtClean="0">
                <a:solidFill>
                  <a:schemeClr val="accent1"/>
                </a:solidFill>
              </a:rPr>
              <a:t>AS</a:t>
            </a:r>
            <a:r>
              <a:rPr lang="en-US" sz="1200" dirty="0" smtClean="0"/>
              <a:t> count</a:t>
            </a:r>
            <a:br>
              <a:rPr lang="en-US" sz="1200" dirty="0" smtClean="0"/>
            </a:br>
            <a:r>
              <a:rPr lang="en-US" sz="1200" b="1" dirty="0" smtClean="0">
                <a:solidFill>
                  <a:schemeClr val="accent1"/>
                </a:solidFill>
              </a:rPr>
              <a:t>FROM</a:t>
            </a:r>
            <a:r>
              <a:rPr lang="en-US" sz="1200" dirty="0" smtClean="0"/>
              <a:t> </a:t>
            </a:r>
            <a:r>
              <a:rPr lang="en-US" sz="1200" dirty="0"/>
              <a:t>R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JOIN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ON</a:t>
            </a:r>
            <a:r>
              <a:rPr lang="en-US" sz="1200" dirty="0" smtClean="0"/>
              <a:t> </a:t>
            </a:r>
            <a:r>
              <a:rPr lang="en-US" sz="1200" dirty="0" err="1" smtClean="0"/>
              <a:t>R.a</a:t>
            </a:r>
            <a:r>
              <a:rPr lang="en-US" sz="1200" dirty="0" smtClean="0"/>
              <a:t> = </a:t>
            </a:r>
            <a:r>
              <a:rPr lang="en-US" sz="1200" dirty="0" err="1" smtClean="0"/>
              <a:t>S.a</a:t>
            </a:r>
            <a:r>
              <a:rPr lang="en-US" sz="1200" dirty="0" smtClean="0"/>
              <a:t> and </a:t>
            </a:r>
            <a:r>
              <a:rPr lang="en-US" sz="1200" dirty="0" err="1" smtClean="0"/>
              <a:t>R.b</a:t>
            </a:r>
            <a:r>
              <a:rPr lang="en-US" sz="1200" dirty="0" smtClean="0"/>
              <a:t> = </a:t>
            </a:r>
            <a:r>
              <a:rPr lang="en-US" sz="1200" dirty="0" err="1" smtClean="0"/>
              <a:t>S.b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smtClean="0">
                <a:solidFill>
                  <a:schemeClr val="accent1"/>
                </a:solidFill>
              </a:rPr>
              <a:t>GROUP BY</a:t>
            </a:r>
            <a:r>
              <a:rPr lang="en-US" sz="1200" dirty="0" smtClean="0"/>
              <a:t> </a:t>
            </a:r>
            <a:r>
              <a:rPr lang="en-US" sz="1200" dirty="0" err="1" smtClean="0"/>
              <a:t>R.a</a:t>
            </a:r>
            <a:r>
              <a:rPr lang="en-US" sz="1200" dirty="0" smtClean="0"/>
              <a:t>, </a:t>
            </a:r>
            <a:r>
              <a:rPr lang="en-US" sz="1200" dirty="0" err="1"/>
              <a:t>S</a:t>
            </a:r>
            <a:r>
              <a:rPr lang="en-US" sz="1200" dirty="0" err="1" smtClean="0"/>
              <a:t>.c</a:t>
            </a:r>
            <a:endParaRPr lang="en-US" sz="1200" dirty="0" smtClean="0"/>
          </a:p>
        </p:txBody>
      </p:sp>
      <p:sp>
        <p:nvSpPr>
          <p:cNvPr id="31" name="Oval 30"/>
          <p:cNvSpPr/>
          <p:nvPr/>
        </p:nvSpPr>
        <p:spPr>
          <a:xfrm>
            <a:off x="609600" y="5648603"/>
            <a:ext cx="497039" cy="466464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752600" y="5648603"/>
            <a:ext cx="497039" cy="466464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3" name="Oval 32"/>
          <p:cNvSpPr/>
          <p:nvPr/>
        </p:nvSpPr>
        <p:spPr>
          <a:xfrm>
            <a:off x="609598" y="4012244"/>
            <a:ext cx="1822475" cy="559756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Join</a:t>
            </a: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R.a</a:t>
            </a:r>
            <a:r>
              <a:rPr lang="en-US" sz="1100" b="1" dirty="0" smtClean="0">
                <a:solidFill>
                  <a:schemeClr val="tx1"/>
                </a:solidFill>
              </a:rPr>
              <a:t>=</a:t>
            </a:r>
            <a:r>
              <a:rPr lang="en-US" sz="1100" b="1" dirty="0" err="1" smtClean="0">
                <a:solidFill>
                  <a:schemeClr val="tx1"/>
                </a:solidFill>
              </a:rPr>
              <a:t>S.a</a:t>
            </a:r>
            <a:r>
              <a:rPr lang="en-US" sz="1100" b="1" dirty="0" smtClean="0">
                <a:solidFill>
                  <a:schemeClr val="tx1"/>
                </a:solidFill>
              </a:rPr>
              <a:t> &amp; </a:t>
            </a:r>
            <a:r>
              <a:rPr lang="en-US" sz="1100" b="1" dirty="0" err="1" smtClean="0">
                <a:solidFill>
                  <a:schemeClr val="tx1"/>
                </a:solidFill>
              </a:rPr>
              <a:t>R.b</a:t>
            </a:r>
            <a:r>
              <a:rPr lang="en-US" sz="1100" b="1" dirty="0" smtClean="0">
                <a:solidFill>
                  <a:schemeClr val="tx1"/>
                </a:solidFill>
              </a:rPr>
              <a:t>=</a:t>
            </a:r>
            <a:r>
              <a:rPr lang="en-US" sz="1100" b="1" dirty="0" err="1" smtClean="0">
                <a:solidFill>
                  <a:schemeClr val="tx1"/>
                </a:solidFill>
              </a:rPr>
              <a:t>S.b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40958" y="2590800"/>
            <a:ext cx="1159757" cy="559756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Agg</a:t>
            </a:r>
            <a:endParaRPr lang="en-US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R.a</a:t>
            </a:r>
            <a:r>
              <a:rPr lang="en-US" sz="1100" b="1" dirty="0" smtClean="0">
                <a:solidFill>
                  <a:schemeClr val="tx1"/>
                </a:solidFill>
              </a:rPr>
              <a:t> , </a:t>
            </a:r>
            <a:r>
              <a:rPr lang="en-US" sz="1100" b="1" dirty="0" err="1" smtClean="0">
                <a:solidFill>
                  <a:schemeClr val="tx1"/>
                </a:solidFill>
              </a:rPr>
              <a:t>S.c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1" idx="0"/>
            <a:endCxn id="33" idx="4"/>
          </p:cNvCxnSpPr>
          <p:nvPr/>
        </p:nvCxnSpPr>
        <p:spPr>
          <a:xfrm flipV="1">
            <a:off x="858120" y="4572000"/>
            <a:ext cx="662716" cy="107660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4"/>
          </p:cNvCxnSpPr>
          <p:nvPr/>
        </p:nvCxnSpPr>
        <p:spPr>
          <a:xfrm flipH="1" flipV="1">
            <a:off x="1520836" y="4572000"/>
            <a:ext cx="480284" cy="107660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0"/>
            <a:endCxn id="34" idx="4"/>
          </p:cNvCxnSpPr>
          <p:nvPr/>
        </p:nvCxnSpPr>
        <p:spPr>
          <a:xfrm flipV="1">
            <a:off x="1520836" y="3150556"/>
            <a:ext cx="1" cy="86168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53278" y="5971768"/>
            <a:ext cx="497039" cy="466464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29266" y="5971768"/>
            <a:ext cx="497039" cy="466464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6" name="Oval 45"/>
          <p:cNvSpPr/>
          <p:nvPr/>
        </p:nvSpPr>
        <p:spPr>
          <a:xfrm>
            <a:off x="2895600" y="4071760"/>
            <a:ext cx="1822475" cy="559756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Join</a:t>
            </a: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R.a</a:t>
            </a:r>
            <a:r>
              <a:rPr lang="en-US" sz="1100" b="1" dirty="0" smtClean="0">
                <a:solidFill>
                  <a:schemeClr val="tx1"/>
                </a:solidFill>
              </a:rPr>
              <a:t>=</a:t>
            </a:r>
            <a:r>
              <a:rPr lang="en-US" sz="1100" b="1" dirty="0" err="1" smtClean="0">
                <a:solidFill>
                  <a:schemeClr val="tx1"/>
                </a:solidFill>
              </a:rPr>
              <a:t>S.a</a:t>
            </a:r>
            <a:r>
              <a:rPr lang="en-US" sz="1100" b="1" dirty="0" smtClean="0">
                <a:solidFill>
                  <a:schemeClr val="tx1"/>
                </a:solidFill>
              </a:rPr>
              <a:t> &amp; </a:t>
            </a:r>
            <a:r>
              <a:rPr lang="en-US" sz="1100" b="1" dirty="0" err="1" smtClean="0">
                <a:solidFill>
                  <a:schemeClr val="tx1"/>
                </a:solidFill>
              </a:rPr>
              <a:t>R.b</a:t>
            </a:r>
            <a:r>
              <a:rPr lang="en-US" sz="1100" b="1" dirty="0" smtClean="0">
                <a:solidFill>
                  <a:schemeClr val="tx1"/>
                </a:solidFill>
              </a:rPr>
              <a:t>=</a:t>
            </a:r>
            <a:r>
              <a:rPr lang="en-US" sz="1100" b="1" dirty="0" err="1" smtClean="0">
                <a:solidFill>
                  <a:schemeClr val="tx1"/>
                </a:solidFill>
              </a:rPr>
              <a:t>S.b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354551" y="2554992"/>
            <a:ext cx="1159757" cy="559756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Agg</a:t>
            </a:r>
            <a:endParaRPr lang="en-US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R.a</a:t>
            </a:r>
            <a:r>
              <a:rPr lang="en-US" sz="1100" b="1" dirty="0" smtClean="0">
                <a:solidFill>
                  <a:schemeClr val="tx1"/>
                </a:solidFill>
              </a:rPr>
              <a:t> , </a:t>
            </a:r>
            <a:r>
              <a:rPr lang="en-US" sz="1100" b="1" dirty="0" err="1" smtClean="0">
                <a:solidFill>
                  <a:schemeClr val="tx1"/>
                </a:solidFill>
              </a:rPr>
              <a:t>S.c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0"/>
            <a:endCxn id="46" idx="4"/>
          </p:cNvCxnSpPr>
          <p:nvPr/>
        </p:nvCxnSpPr>
        <p:spPr>
          <a:xfrm flipV="1">
            <a:off x="3201798" y="4631516"/>
            <a:ext cx="605040" cy="13402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6" idx="4"/>
          </p:cNvCxnSpPr>
          <p:nvPr/>
        </p:nvCxnSpPr>
        <p:spPr>
          <a:xfrm flipH="1" flipV="1">
            <a:off x="3806838" y="4631516"/>
            <a:ext cx="870948" cy="134025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0"/>
            <a:endCxn id="47" idx="4"/>
          </p:cNvCxnSpPr>
          <p:nvPr/>
        </p:nvCxnSpPr>
        <p:spPr>
          <a:xfrm flipV="1">
            <a:off x="3806838" y="3114748"/>
            <a:ext cx="2127592" cy="95701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074911" y="4071760"/>
            <a:ext cx="1822475" cy="559756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Join</a:t>
            </a: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R.a</a:t>
            </a:r>
            <a:r>
              <a:rPr lang="en-US" sz="1100" b="1" dirty="0" smtClean="0">
                <a:solidFill>
                  <a:schemeClr val="tx1"/>
                </a:solidFill>
              </a:rPr>
              <a:t>=</a:t>
            </a:r>
            <a:r>
              <a:rPr lang="en-US" sz="1100" b="1" dirty="0" err="1" smtClean="0">
                <a:solidFill>
                  <a:schemeClr val="tx1"/>
                </a:solidFill>
              </a:rPr>
              <a:t>S.a</a:t>
            </a:r>
            <a:r>
              <a:rPr lang="en-US" sz="1100" b="1" dirty="0" smtClean="0">
                <a:solidFill>
                  <a:schemeClr val="tx1"/>
                </a:solidFill>
              </a:rPr>
              <a:t> &amp; </a:t>
            </a:r>
            <a:r>
              <a:rPr lang="en-US" sz="1100" b="1" dirty="0" err="1" smtClean="0">
                <a:solidFill>
                  <a:schemeClr val="tx1"/>
                </a:solidFill>
              </a:rPr>
              <a:t>R.b</a:t>
            </a:r>
            <a:r>
              <a:rPr lang="en-US" sz="1100" b="1" dirty="0" smtClean="0">
                <a:solidFill>
                  <a:schemeClr val="tx1"/>
                </a:solidFill>
              </a:rPr>
              <a:t>=</a:t>
            </a:r>
            <a:r>
              <a:rPr lang="en-US" sz="1100" b="1" dirty="0" err="1" smtClean="0">
                <a:solidFill>
                  <a:schemeClr val="tx1"/>
                </a:solidFill>
              </a:rPr>
              <a:t>S.b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162800" y="4071760"/>
            <a:ext cx="1822475" cy="559756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Join</a:t>
            </a: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R.a</a:t>
            </a:r>
            <a:r>
              <a:rPr lang="en-US" sz="1100" b="1" dirty="0" smtClean="0">
                <a:solidFill>
                  <a:schemeClr val="tx1"/>
                </a:solidFill>
              </a:rPr>
              <a:t>=</a:t>
            </a:r>
            <a:r>
              <a:rPr lang="en-US" sz="1100" b="1" dirty="0" err="1" smtClean="0">
                <a:solidFill>
                  <a:schemeClr val="tx1"/>
                </a:solidFill>
              </a:rPr>
              <a:t>S.a</a:t>
            </a:r>
            <a:r>
              <a:rPr lang="en-US" sz="1100" b="1" dirty="0" smtClean="0">
                <a:solidFill>
                  <a:schemeClr val="tx1"/>
                </a:solidFill>
              </a:rPr>
              <a:t> &amp; </a:t>
            </a:r>
            <a:r>
              <a:rPr lang="en-US" sz="1100" b="1" dirty="0" err="1" smtClean="0">
                <a:solidFill>
                  <a:schemeClr val="tx1"/>
                </a:solidFill>
              </a:rPr>
              <a:t>R.b</a:t>
            </a:r>
            <a:r>
              <a:rPr lang="en-US" sz="1100" b="1" dirty="0" smtClean="0">
                <a:solidFill>
                  <a:schemeClr val="tx1"/>
                </a:solidFill>
              </a:rPr>
              <a:t>=</a:t>
            </a:r>
            <a:r>
              <a:rPr lang="en-US" sz="1100" b="1" dirty="0" err="1" smtClean="0">
                <a:solidFill>
                  <a:schemeClr val="tx1"/>
                </a:solidFill>
              </a:rPr>
              <a:t>S.b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endCxn id="47" idx="4"/>
          </p:cNvCxnSpPr>
          <p:nvPr/>
        </p:nvCxnSpPr>
        <p:spPr>
          <a:xfrm flipH="1" flipV="1">
            <a:off x="5934430" y="3114748"/>
            <a:ext cx="51718" cy="95701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0"/>
          </p:cNvCxnSpPr>
          <p:nvPr/>
        </p:nvCxnSpPr>
        <p:spPr>
          <a:xfrm flipH="1" flipV="1">
            <a:off x="5960289" y="3114748"/>
            <a:ext cx="2113749" cy="95701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806611" y="327505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Partition(A)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091711" y="333045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Partition(C)</a:t>
            </a:r>
            <a:endParaRPr lang="en-US" sz="12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897386" y="3275057"/>
            <a:ext cx="12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Partition(A, C)</a:t>
            </a:r>
            <a:endParaRPr 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560309" y="501444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Partition(A)</a:t>
            </a:r>
            <a:endParaRPr lang="en-US" sz="12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5389715" y="3552056"/>
            <a:ext cx="1102822" cy="343654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Repartition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</a:rPr>
              <a:t>S.c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793467" y="5302631"/>
            <a:ext cx="1088572" cy="363424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Repartition </a:t>
            </a: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R.a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985119" y="5302631"/>
            <a:ext cx="1088572" cy="363424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Repartition </a:t>
            </a: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S.a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19980" y="2258628"/>
            <a:ext cx="120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Assume repartitioning cost is 10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72528" y="4737448"/>
            <a:ext cx="4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10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41039" y="4694235"/>
            <a:ext cx="4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10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25837" y="3723883"/>
            <a:ext cx="4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10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33395" y="3228200"/>
            <a:ext cx="4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sz="1200" b="1" dirty="0" smtClean="0">
                <a:solidFill>
                  <a:srgbClr val="C00000"/>
                </a:solidFill>
              </a:rPr>
              <a:t>0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003872" y="3611158"/>
            <a:ext cx="1102822" cy="343654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Repartition</a:t>
            </a: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R.a</a:t>
            </a:r>
            <a:r>
              <a:rPr lang="en-US" sz="1100" b="1" dirty="0" smtClean="0">
                <a:solidFill>
                  <a:schemeClr val="tx1"/>
                </a:solidFill>
              </a:rPr>
              <a:t>,  </a:t>
            </a:r>
            <a:r>
              <a:rPr lang="en-US" sz="1100" b="1" dirty="0" err="1" smtClean="0">
                <a:solidFill>
                  <a:schemeClr val="tx1"/>
                </a:solidFill>
              </a:rPr>
              <a:t>S.c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647557" y="3041329"/>
            <a:ext cx="4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sz="1200" b="1" dirty="0" smtClean="0">
                <a:solidFill>
                  <a:srgbClr val="C00000"/>
                </a:solidFill>
              </a:rPr>
              <a:t>0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84675" y="501444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Partition(A)</a:t>
            </a:r>
            <a:endParaRPr lang="en-US" sz="12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987170" y="3032186"/>
            <a:ext cx="4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10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5830775" y="5971911"/>
            <a:ext cx="497039" cy="466464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306763" y="5971911"/>
            <a:ext cx="497039" cy="466464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17" name="Straight Arrow Connector 116"/>
          <p:cNvCxnSpPr>
            <a:stCxn id="115" idx="0"/>
          </p:cNvCxnSpPr>
          <p:nvPr/>
        </p:nvCxnSpPr>
        <p:spPr>
          <a:xfrm flipH="1" flipV="1">
            <a:off x="5941126" y="4631516"/>
            <a:ext cx="138169" cy="134039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6" idx="0"/>
            <a:endCxn id="51" idx="4"/>
          </p:cNvCxnSpPr>
          <p:nvPr/>
        </p:nvCxnSpPr>
        <p:spPr>
          <a:xfrm flipH="1" flipV="1">
            <a:off x="5986149" y="4631516"/>
            <a:ext cx="1569134" cy="134039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437805" y="5014590"/>
            <a:ext cx="1209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Partition(A, B)</a:t>
            </a:r>
            <a:endParaRPr lang="en-US" sz="1200" b="1" dirty="0"/>
          </a:p>
        </p:txBody>
      </p:sp>
      <p:sp>
        <p:nvSpPr>
          <p:cNvPr id="120" name="Rounded Rectangle 119"/>
          <p:cNvSpPr/>
          <p:nvPr/>
        </p:nvSpPr>
        <p:spPr>
          <a:xfrm>
            <a:off x="5670964" y="5302774"/>
            <a:ext cx="1088572" cy="363424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Repartition </a:t>
            </a: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R.a</a:t>
            </a:r>
            <a:r>
              <a:rPr lang="en-US" sz="1100" b="1" dirty="0" smtClean="0">
                <a:solidFill>
                  <a:schemeClr val="tx1"/>
                </a:solidFill>
              </a:rPr>
              <a:t>, </a:t>
            </a:r>
            <a:r>
              <a:rPr lang="en-US" sz="1100" b="1" dirty="0" err="1" smtClean="0">
                <a:solidFill>
                  <a:schemeClr val="tx1"/>
                </a:solidFill>
              </a:rPr>
              <a:t>R.b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6862616" y="5302774"/>
            <a:ext cx="1088572" cy="363424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Repartition </a:t>
            </a:r>
          </a:p>
          <a:p>
            <a:pPr algn="ctr"/>
            <a:r>
              <a:rPr lang="en-US" sz="1100" b="1" dirty="0" err="1" smtClean="0">
                <a:solidFill>
                  <a:schemeClr val="tx1"/>
                </a:solidFill>
              </a:rPr>
              <a:t>S.a</a:t>
            </a:r>
            <a:r>
              <a:rPr lang="en-US" sz="1100" b="1" dirty="0" smtClean="0">
                <a:solidFill>
                  <a:schemeClr val="tx1"/>
                </a:solidFill>
              </a:rPr>
              <a:t>, </a:t>
            </a:r>
            <a:r>
              <a:rPr lang="en-US" sz="1100" b="1" dirty="0" err="1" smtClean="0">
                <a:solidFill>
                  <a:schemeClr val="tx1"/>
                </a:solidFill>
              </a:rPr>
              <a:t>S.b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050025" y="4737591"/>
            <a:ext cx="4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10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918536" y="4694378"/>
            <a:ext cx="4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10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749376" y="4993994"/>
            <a:ext cx="1324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Partition(A, B)</a:t>
            </a:r>
            <a:endParaRPr lang="en-US" sz="12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6158511" y="3794761"/>
            <a:ext cx="40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10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129" name="Straight Arrow Connector 128"/>
          <p:cNvCxnSpPr>
            <a:stCxn id="120" idx="0"/>
          </p:cNvCxnSpPr>
          <p:nvPr/>
        </p:nvCxnSpPr>
        <p:spPr>
          <a:xfrm flipV="1">
            <a:off x="6215250" y="4631516"/>
            <a:ext cx="1913722" cy="6712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1" idx="0"/>
            <a:endCxn id="52" idx="4"/>
          </p:cNvCxnSpPr>
          <p:nvPr/>
        </p:nvCxnSpPr>
        <p:spPr>
          <a:xfrm flipV="1">
            <a:off x="7406902" y="4631516"/>
            <a:ext cx="667136" cy="6712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4529405" y="2601701"/>
            <a:ext cx="2727960" cy="2798362"/>
            <a:chOff x="6473952" y="4401312"/>
            <a:chExt cx="2633472" cy="2401824"/>
          </a:xfrm>
        </p:grpSpPr>
        <p:sp>
          <p:nvSpPr>
            <p:cNvPr id="142" name="Oval 141"/>
            <p:cNvSpPr/>
            <p:nvPr/>
          </p:nvSpPr>
          <p:spPr>
            <a:xfrm>
              <a:off x="7312152" y="4401312"/>
              <a:ext cx="1066800" cy="4572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HashAgg</a:t>
              </a:r>
              <a:endParaRPr lang="en-US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R.a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, 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S.c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7007352" y="5105400"/>
              <a:ext cx="1676400" cy="4572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HashJoin</a:t>
              </a:r>
              <a:endParaRPr lang="en-US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R.a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=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S.a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 &amp; 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R.b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=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S.b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6854952" y="6422136"/>
              <a:ext cx="457200" cy="3810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R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6473952" y="5905500"/>
              <a:ext cx="1219200" cy="381000"/>
            </a:xfrm>
            <a:prstGeom prst="round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Repartition</a:t>
              </a:r>
            </a:p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R.a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7888224" y="5905500"/>
              <a:ext cx="1219200" cy="381000"/>
            </a:xfrm>
            <a:prstGeom prst="round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Repartition</a:t>
              </a:r>
            </a:p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S.a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8269224" y="6422136"/>
              <a:ext cx="457200" cy="3810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48" name="Straight Arrow Connector 147"/>
            <p:cNvCxnSpPr>
              <a:stCxn id="144" idx="0"/>
              <a:endCxn id="145" idx="2"/>
            </p:cNvCxnSpPr>
            <p:nvPr/>
          </p:nvCxnSpPr>
          <p:spPr>
            <a:xfrm flipV="1">
              <a:off x="7083552" y="6286500"/>
              <a:ext cx="0" cy="135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1">
              <a:off x="8510016" y="6282690"/>
              <a:ext cx="0" cy="135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45" idx="0"/>
              <a:endCxn id="143" idx="4"/>
            </p:cNvCxnSpPr>
            <p:nvPr/>
          </p:nvCxnSpPr>
          <p:spPr>
            <a:xfrm flipV="1">
              <a:off x="7083552" y="5562600"/>
              <a:ext cx="762000" cy="342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6" idx="0"/>
              <a:endCxn id="143" idx="4"/>
            </p:cNvCxnSpPr>
            <p:nvPr/>
          </p:nvCxnSpPr>
          <p:spPr>
            <a:xfrm flipH="1" flipV="1">
              <a:off x="7845552" y="5562600"/>
              <a:ext cx="652272" cy="342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3" idx="0"/>
            </p:cNvCxnSpPr>
            <p:nvPr/>
          </p:nvCxnSpPr>
          <p:spPr>
            <a:xfrm flipV="1">
              <a:off x="7845552" y="4875276"/>
              <a:ext cx="0" cy="2301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858119" y="6438232"/>
            <a:ext cx="139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DAG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5116916" y="6488668"/>
            <a:ext cx="180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DAG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3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1" grpId="0" animBg="1"/>
      <p:bldP spid="51" grpId="1" animBg="1"/>
      <p:bldP spid="52" grpId="0" animBg="1"/>
      <p:bldP spid="52" grpId="1" animBg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 animBg="1"/>
      <p:bldP spid="82" grpId="1" animBg="1"/>
      <p:bldP spid="86" grpId="0" animBg="1"/>
      <p:bldP spid="86" grpId="1" animBg="1"/>
      <p:bldP spid="87" grpId="0" animBg="1"/>
      <p:bldP spid="87" grpId="1" animBg="1"/>
      <p:bldP spid="88" grpId="0"/>
      <p:bldP spid="88" grpId="1"/>
      <p:bldP spid="90" grpId="0"/>
      <p:bldP spid="90" grpId="1"/>
      <p:bldP spid="91" grpId="0"/>
      <p:bldP spid="91" grpId="1"/>
      <p:bldP spid="92" grpId="0"/>
      <p:bldP spid="92" grpId="1"/>
      <p:bldP spid="94" grpId="0"/>
      <p:bldP spid="94" grpId="1"/>
      <p:bldP spid="95" grpId="0" animBg="1"/>
      <p:bldP spid="95" grpId="1" animBg="1"/>
      <p:bldP spid="96" grpId="0"/>
      <p:bldP spid="96" grpId="1"/>
      <p:bldP spid="103" grpId="0"/>
      <p:bldP spid="103" grpId="1"/>
      <p:bldP spid="104" grpId="0"/>
      <p:bldP spid="104" grpId="1"/>
      <p:bldP spid="115" grpId="0" animBg="1"/>
      <p:bldP spid="115" grpId="1" animBg="1"/>
      <p:bldP spid="116" grpId="0" animBg="1"/>
      <p:bldP spid="116" grpId="1" animBg="1"/>
      <p:bldP spid="119" grpId="0"/>
      <p:bldP spid="119" grpId="1"/>
      <p:bldP spid="120" grpId="0" animBg="1"/>
      <p:bldP spid="120" grpId="1" animBg="1"/>
      <p:bldP spid="121" grpId="0" animBg="1"/>
      <p:bldP spid="121" grpId="1" animBg="1"/>
      <p:bldP spid="122" grpId="0"/>
      <p:bldP spid="122" grpId="1"/>
      <p:bldP spid="123" grpId="0"/>
      <p:bldP spid="123" grpId="1"/>
      <p:bldP spid="124" grpId="0"/>
      <p:bldP spid="124" grpId="1"/>
      <p:bldP spid="128" grpId="0"/>
      <p:bldP spid="1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Properties: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14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19300"/>
            <a:ext cx="65055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657600"/>
            <a:ext cx="65151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95775"/>
            <a:ext cx="64865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40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Properties: Notation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8100" r="1551" b="-3201"/>
          <a:stretch/>
        </p:blipFill>
        <p:spPr>
          <a:xfrm>
            <a:off x="685800" y="5943600"/>
            <a:ext cx="7467600" cy="406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15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981200"/>
            <a:ext cx="64865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12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Properties: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16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65246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Properties: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17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64293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65055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48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Properties: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18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64293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54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175" t="-14280" r="-11664" b="-20307"/>
          <a:stretch/>
        </p:blipFill>
        <p:spPr>
          <a:xfrm>
            <a:off x="25400" y="1993900"/>
            <a:ext cx="8724900" cy="6208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7000"/>
            <a:ext cx="4451131" cy="55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52800"/>
            <a:ext cx="6272213" cy="790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9" y="4191000"/>
            <a:ext cx="5045075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9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Incorporating partitioning &amp; parallel plans into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/>
          <a:lstStyle/>
          <a:p>
            <a:r>
              <a:rPr lang="en-US" dirty="0" smtClean="0"/>
              <a:t>Optimizer need to reason about partitioning &amp; its interaction with sorting &amp; grouping.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39172" y="2810701"/>
            <a:ext cx="2971800" cy="68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</a:rPr>
              <a:t>SELECT</a:t>
            </a:r>
            <a:r>
              <a:rPr lang="en-US" sz="1200" dirty="0" smtClean="0"/>
              <a:t> </a:t>
            </a:r>
            <a:r>
              <a:rPr lang="en-US" sz="1200" dirty="0" err="1" smtClean="0"/>
              <a:t>R.a</a:t>
            </a:r>
            <a:r>
              <a:rPr lang="en-US" sz="1200" dirty="0" smtClean="0"/>
              <a:t>, </a:t>
            </a:r>
            <a:r>
              <a:rPr lang="en-US" sz="1200" dirty="0" err="1" smtClean="0"/>
              <a:t>S.c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COUNT</a:t>
            </a:r>
            <a:r>
              <a:rPr lang="en-US" sz="1200" dirty="0" smtClean="0"/>
              <a:t>(*) </a:t>
            </a:r>
            <a:r>
              <a:rPr lang="en-US" sz="1200" b="1" dirty="0" smtClean="0">
                <a:solidFill>
                  <a:schemeClr val="accent1"/>
                </a:solidFill>
              </a:rPr>
              <a:t>AS</a:t>
            </a:r>
            <a:r>
              <a:rPr lang="en-US" sz="1200" dirty="0" smtClean="0"/>
              <a:t> count</a:t>
            </a:r>
            <a:br>
              <a:rPr lang="en-US" sz="1200" dirty="0" smtClean="0"/>
            </a:br>
            <a:r>
              <a:rPr lang="en-US" sz="1200" b="1" dirty="0" smtClean="0">
                <a:solidFill>
                  <a:schemeClr val="accent1"/>
                </a:solidFill>
              </a:rPr>
              <a:t>FROM</a:t>
            </a:r>
            <a:r>
              <a:rPr lang="en-US" sz="1200" dirty="0" smtClean="0"/>
              <a:t> </a:t>
            </a:r>
            <a:r>
              <a:rPr lang="en-US" sz="1200" dirty="0"/>
              <a:t>R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0070C0"/>
                </a:solidFill>
              </a:rPr>
              <a:t>JOIN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ON</a:t>
            </a:r>
            <a:r>
              <a:rPr lang="en-US" sz="1200" dirty="0" smtClean="0"/>
              <a:t> </a:t>
            </a:r>
            <a:r>
              <a:rPr lang="en-US" sz="1200" dirty="0" err="1" smtClean="0"/>
              <a:t>R.a</a:t>
            </a:r>
            <a:r>
              <a:rPr lang="en-US" sz="1200" dirty="0" smtClean="0"/>
              <a:t> = </a:t>
            </a:r>
            <a:r>
              <a:rPr lang="en-US" sz="1200" dirty="0" err="1" smtClean="0"/>
              <a:t>S.a</a:t>
            </a:r>
            <a:r>
              <a:rPr lang="en-US" sz="1200" dirty="0" smtClean="0"/>
              <a:t> and </a:t>
            </a:r>
            <a:r>
              <a:rPr lang="en-US" sz="1200" dirty="0" err="1" smtClean="0"/>
              <a:t>R.b</a:t>
            </a:r>
            <a:r>
              <a:rPr lang="en-US" sz="1200" dirty="0" smtClean="0"/>
              <a:t> = </a:t>
            </a:r>
            <a:r>
              <a:rPr lang="en-US" sz="1200" dirty="0" err="1" smtClean="0"/>
              <a:t>S.b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smtClean="0">
                <a:solidFill>
                  <a:schemeClr val="accent1"/>
                </a:solidFill>
              </a:rPr>
              <a:t>GROUP BY</a:t>
            </a:r>
            <a:r>
              <a:rPr lang="en-US" sz="1200" dirty="0" smtClean="0"/>
              <a:t> </a:t>
            </a:r>
            <a:r>
              <a:rPr lang="en-US" sz="1200" dirty="0" err="1" smtClean="0"/>
              <a:t>R.a</a:t>
            </a:r>
            <a:r>
              <a:rPr lang="en-US" sz="1200" dirty="0" smtClean="0"/>
              <a:t>, </a:t>
            </a:r>
            <a:r>
              <a:rPr lang="en-US" sz="1200" dirty="0" err="1"/>
              <a:t>S</a:t>
            </a:r>
            <a:r>
              <a:rPr lang="en-US" sz="1200" dirty="0" err="1" smtClean="0"/>
              <a:t>.c</a:t>
            </a:r>
            <a:endParaRPr lang="en-US" sz="1200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794656" y="2920212"/>
            <a:ext cx="2862943" cy="3681331"/>
            <a:chOff x="3657600" y="3796284"/>
            <a:chExt cx="2633472" cy="3006852"/>
          </a:xfrm>
        </p:grpSpPr>
        <p:sp>
          <p:nvSpPr>
            <p:cNvPr id="5" name="Oval 4"/>
            <p:cNvSpPr/>
            <p:nvPr/>
          </p:nvSpPr>
          <p:spPr>
            <a:xfrm>
              <a:off x="4495800" y="3796284"/>
              <a:ext cx="1066800" cy="4572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HashAgg</a:t>
              </a:r>
              <a:endParaRPr lang="en-US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R.a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S.c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191000" y="5105400"/>
              <a:ext cx="1676400" cy="4572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HashJoin</a:t>
              </a:r>
              <a:endParaRPr lang="en-US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R.a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=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S.a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 &amp; 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R.b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=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S.b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6422136"/>
              <a:ext cx="457200" cy="3810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R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419600" y="4494276"/>
              <a:ext cx="1219200" cy="381000"/>
            </a:xfrm>
            <a:prstGeom prst="round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Repartition</a:t>
              </a:r>
            </a:p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R.a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, 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S.c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657600" y="5905500"/>
              <a:ext cx="1219200" cy="381000"/>
            </a:xfrm>
            <a:prstGeom prst="round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Repartition</a:t>
              </a:r>
            </a:p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R.a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, 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R.b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71872" y="5905500"/>
              <a:ext cx="1219200" cy="381000"/>
            </a:xfrm>
            <a:prstGeom prst="round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Repartition</a:t>
              </a:r>
            </a:p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S.a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, 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S.b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452872" y="6422136"/>
              <a:ext cx="457200" cy="3810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4" name="Straight Arrow Connector 13"/>
            <p:cNvCxnSpPr>
              <a:stCxn id="7" idx="0"/>
              <a:endCxn id="10" idx="2"/>
            </p:cNvCxnSpPr>
            <p:nvPr/>
          </p:nvCxnSpPr>
          <p:spPr>
            <a:xfrm flipV="1">
              <a:off x="4267200" y="6286500"/>
              <a:ext cx="0" cy="135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693664" y="6282690"/>
              <a:ext cx="0" cy="135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0"/>
              <a:endCxn id="6" idx="4"/>
            </p:cNvCxnSpPr>
            <p:nvPr/>
          </p:nvCxnSpPr>
          <p:spPr>
            <a:xfrm flipV="1">
              <a:off x="4267200" y="5562600"/>
              <a:ext cx="762000" cy="342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0"/>
              <a:endCxn id="6" idx="4"/>
            </p:cNvCxnSpPr>
            <p:nvPr/>
          </p:nvCxnSpPr>
          <p:spPr>
            <a:xfrm flipH="1" flipV="1">
              <a:off x="5029200" y="5562600"/>
              <a:ext cx="652272" cy="342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0"/>
              <a:endCxn id="9" idx="2"/>
            </p:cNvCxnSpPr>
            <p:nvPr/>
          </p:nvCxnSpPr>
          <p:spPr>
            <a:xfrm flipV="1">
              <a:off x="5029200" y="4875276"/>
              <a:ext cx="0" cy="2301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026152" y="4264152"/>
              <a:ext cx="0" cy="2301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025072" y="3696602"/>
            <a:ext cx="2727960" cy="2798362"/>
            <a:chOff x="6473952" y="4401312"/>
            <a:chExt cx="2633472" cy="2401824"/>
          </a:xfrm>
        </p:grpSpPr>
        <p:sp>
          <p:nvSpPr>
            <p:cNvPr id="26" name="Oval 25"/>
            <p:cNvSpPr/>
            <p:nvPr/>
          </p:nvSpPr>
          <p:spPr>
            <a:xfrm>
              <a:off x="7312152" y="4401312"/>
              <a:ext cx="1066800" cy="4572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HashAgg</a:t>
              </a:r>
              <a:endParaRPr lang="en-US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R.a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, 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S.c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007352" y="5105400"/>
              <a:ext cx="1676400" cy="4572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HashJoin</a:t>
              </a:r>
              <a:endParaRPr lang="en-US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R.a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=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S.a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 &amp; 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R.b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=</a:t>
              </a:r>
              <a:r>
                <a:rPr lang="en-US" sz="1100" b="1" dirty="0" err="1" smtClean="0">
                  <a:solidFill>
                    <a:schemeClr val="tx1"/>
                  </a:solidFill>
                </a:rPr>
                <a:t>S.b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854952" y="6422136"/>
              <a:ext cx="457200" cy="3810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R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473952" y="5905500"/>
              <a:ext cx="1219200" cy="381000"/>
            </a:xfrm>
            <a:prstGeom prst="round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Repartition</a:t>
              </a:r>
            </a:p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R.a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888224" y="5905500"/>
              <a:ext cx="1219200" cy="381000"/>
            </a:xfrm>
            <a:prstGeom prst="round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Repartition</a:t>
              </a:r>
            </a:p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S.a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269224" y="6422136"/>
              <a:ext cx="457200" cy="381000"/>
            </a:xfrm>
            <a:prstGeom prst="ellipse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3" name="Straight Arrow Connector 32"/>
            <p:cNvCxnSpPr>
              <a:stCxn id="28" idx="0"/>
              <a:endCxn id="30" idx="2"/>
            </p:cNvCxnSpPr>
            <p:nvPr/>
          </p:nvCxnSpPr>
          <p:spPr>
            <a:xfrm flipV="1">
              <a:off x="7083552" y="6286500"/>
              <a:ext cx="0" cy="135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8510016" y="6282690"/>
              <a:ext cx="0" cy="135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0"/>
              <a:endCxn id="27" idx="4"/>
            </p:cNvCxnSpPr>
            <p:nvPr/>
          </p:nvCxnSpPr>
          <p:spPr>
            <a:xfrm flipV="1">
              <a:off x="7083552" y="5562600"/>
              <a:ext cx="762000" cy="342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1" idx="0"/>
              <a:endCxn id="27" idx="4"/>
            </p:cNvCxnSpPr>
            <p:nvPr/>
          </p:nvCxnSpPr>
          <p:spPr>
            <a:xfrm flipH="1" flipV="1">
              <a:off x="7845552" y="5562600"/>
              <a:ext cx="652272" cy="3429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0"/>
            </p:cNvCxnSpPr>
            <p:nvPr/>
          </p:nvCxnSpPr>
          <p:spPr>
            <a:xfrm flipV="1">
              <a:off x="7845552" y="4875276"/>
              <a:ext cx="0" cy="2301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ular Callout 41"/>
          <p:cNvSpPr/>
          <p:nvPr/>
        </p:nvSpPr>
        <p:spPr>
          <a:xfrm>
            <a:off x="3505200" y="6041075"/>
            <a:ext cx="1758696" cy="661416"/>
          </a:xfrm>
          <a:prstGeom prst="wedgeRoundRectCallout">
            <a:avLst>
              <a:gd name="adj1" fmla="val 34563"/>
              <a:gd name="adj2" fmla="val -96354"/>
              <a:gd name="adj3" fmla="val 16667"/>
            </a:avLst>
          </a:prstGeom>
          <a:noFill/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Partition (</a:t>
            </a:r>
            <a:r>
              <a:rPr lang="en-US" sz="1200" b="1" dirty="0" err="1" smtClean="0">
                <a:solidFill>
                  <a:schemeClr val="tx1"/>
                </a:solidFill>
              </a:rPr>
              <a:t>R.a</a:t>
            </a:r>
            <a:r>
              <a:rPr lang="en-US" sz="1200" b="1" dirty="0" smtClean="0">
                <a:solidFill>
                  <a:schemeClr val="tx1"/>
                </a:solidFill>
              </a:rPr>
              <a:t>) =&gt; Partition on (</a:t>
            </a:r>
            <a:r>
              <a:rPr lang="en-US" sz="1200" b="1" dirty="0" err="1" smtClean="0">
                <a:solidFill>
                  <a:schemeClr val="tx1"/>
                </a:solidFill>
              </a:rPr>
              <a:t>R.a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R.b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3962400" y="3828299"/>
            <a:ext cx="1558378" cy="557282"/>
          </a:xfrm>
          <a:prstGeom prst="wedgeRoundRectCallout">
            <a:avLst>
              <a:gd name="adj1" fmla="val 63654"/>
              <a:gd name="adj2" fmla="val -25584"/>
              <a:gd name="adj3" fmla="val 16667"/>
            </a:avLst>
          </a:prstGeom>
          <a:noFill/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Partition (</a:t>
            </a:r>
            <a:r>
              <a:rPr lang="en-US" sz="1200" b="1" dirty="0" err="1" smtClean="0">
                <a:solidFill>
                  <a:schemeClr val="tx1"/>
                </a:solidFill>
              </a:rPr>
              <a:t>R.a</a:t>
            </a:r>
            <a:r>
              <a:rPr lang="en-US" sz="1200" b="1" dirty="0" smtClean="0">
                <a:solidFill>
                  <a:schemeClr val="tx1"/>
                </a:solidFill>
              </a:rPr>
              <a:t>) =&gt; Partition (</a:t>
            </a:r>
            <a:r>
              <a:rPr lang="en-US" sz="1200" b="1" dirty="0" err="1" smtClean="0">
                <a:solidFill>
                  <a:schemeClr val="tx1"/>
                </a:solidFill>
              </a:rPr>
              <a:t>R.a</a:t>
            </a:r>
            <a:r>
              <a:rPr lang="en-US" sz="1200" b="1" dirty="0" smtClean="0">
                <a:solidFill>
                  <a:schemeClr val="tx1"/>
                </a:solidFill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</a:rPr>
              <a:t>S.c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 animBg="1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Structural Properties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" t="-22121" r="7910" b="5424"/>
          <a:stretch/>
        </p:blipFill>
        <p:spPr>
          <a:xfrm>
            <a:off x="609600" y="1447800"/>
            <a:ext cx="7924800" cy="3822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8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Properties after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3352800"/>
            <a:ext cx="10228404" cy="208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86000"/>
            <a:ext cx="729234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3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after repartitioning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3505200"/>
            <a:ext cx="12436206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" r="35532" b="-5947"/>
          <a:stretch/>
        </p:blipFill>
        <p:spPr>
          <a:xfrm>
            <a:off x="533400" y="2438400"/>
            <a:ext cx="76962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4007" t="3532" r="-201" b="3532"/>
          <a:stretch/>
        </p:blipFill>
        <p:spPr>
          <a:xfrm>
            <a:off x="2514600" y="2819400"/>
            <a:ext cx="4567382" cy="3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5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Properties: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8778039" cy="130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81400"/>
            <a:ext cx="8763000" cy="19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9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5943600" cy="2296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69021"/>
            <a:ext cx="6081346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Required Properties for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10000219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6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Matching of structural properties can be done by matching global and local properties separately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Normalization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each partitioning, sorting, grouping property, and </a:t>
            </a:r>
            <a:r>
              <a:rPr lang="en-US" i="1" dirty="0"/>
              <a:t>functional dependency</a:t>
            </a:r>
            <a:r>
              <a:rPr lang="en-US" dirty="0"/>
              <a:t>, replace each column with the representative column in its equivalence class, </a:t>
            </a:r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each partitioning, sorting and grouping property, remove columns that are functionally determined by some other columns.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090"/>
          <a:stretch/>
        </p:blipFill>
        <p:spPr>
          <a:xfrm>
            <a:off x="609600" y="2959100"/>
            <a:ext cx="6640442" cy="1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6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logical operator, </a:t>
            </a:r>
            <a:r>
              <a:rPr lang="en-US" dirty="0" smtClean="0"/>
              <a:t>consider </a:t>
            </a:r>
            <a:r>
              <a:rPr lang="en-US" i="1" dirty="0"/>
              <a:t>both </a:t>
            </a:r>
            <a:r>
              <a:rPr lang="en-US" dirty="0"/>
              <a:t>non- partitioned and partitioned implementations, as long as they can ever satisfy their requirements.</a:t>
            </a:r>
          </a:p>
          <a:p>
            <a:r>
              <a:rPr lang="en-US" dirty="0"/>
              <a:t>R</a:t>
            </a:r>
            <a:r>
              <a:rPr lang="en-US" dirty="0" smtClean="0"/>
              <a:t>ely </a:t>
            </a:r>
            <a:r>
              <a:rPr lang="en-US" dirty="0"/>
              <a:t>on a series of enforcer rules </a:t>
            </a:r>
            <a:r>
              <a:rPr lang="en-US" dirty="0" smtClean="0"/>
              <a:t>to </a:t>
            </a:r>
            <a:r>
              <a:rPr lang="en-US" dirty="0"/>
              <a:t>modify requirements for structural </a:t>
            </a:r>
            <a:r>
              <a:rPr lang="en-US" dirty="0" smtClean="0"/>
              <a:t>properties</a:t>
            </a:r>
            <a:endParaRPr lang="en-US" dirty="0"/>
          </a:p>
          <a:p>
            <a:pPr lvl="1"/>
            <a:r>
              <a:rPr lang="en-US" dirty="0" smtClean="0"/>
              <a:t>E.g. </a:t>
            </a:r>
            <a:r>
              <a:rPr lang="en-US" dirty="0"/>
              <a:t>from non-partitioned to partitioned, or from sorted to non- sorted, etc</a:t>
            </a:r>
            <a:r>
              <a:rPr lang="en-US" dirty="0" smtClean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exchange operators </a:t>
            </a:r>
            <a:r>
              <a:rPr lang="en-US" dirty="0" smtClean="0"/>
              <a:t>are </a:t>
            </a:r>
            <a:r>
              <a:rPr lang="en-US" i="1" dirty="0" smtClean="0"/>
              <a:t>enforcers </a:t>
            </a:r>
            <a:r>
              <a:rPr lang="en-US" dirty="0"/>
              <a:t>of structural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3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Enforce Data Exchange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78573"/>
            <a:ext cx="5029200" cy="510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8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00"/>
            <a:ext cx="8229600" cy="838200"/>
          </a:xfrm>
        </p:spPr>
        <p:txBody>
          <a:bodyPr/>
          <a:lstStyle/>
          <a:p>
            <a:r>
              <a:rPr lang="en-US" dirty="0" smtClean="0"/>
              <a:t>Example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657600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62000"/>
            <a:ext cx="5180924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5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Incorporating partitioning &amp; parallel plans into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 is a </a:t>
            </a:r>
            <a:r>
              <a:rPr lang="en-US" smtClean="0"/>
              <a:t>physical property. </a:t>
            </a:r>
            <a:endParaRPr lang="en-US" dirty="0" smtClean="0"/>
          </a:p>
          <a:p>
            <a:r>
              <a:rPr lang="en-US" dirty="0" smtClean="0"/>
              <a:t>So, the logical operator DAG in Volcano optimizer will remain unchanged.</a:t>
            </a:r>
          </a:p>
          <a:p>
            <a:r>
              <a:rPr lang="en-US" dirty="0" smtClean="0"/>
              <a:t>In Physical DAG of volcano optimizer:</a:t>
            </a:r>
          </a:p>
          <a:p>
            <a:pPr lvl="1"/>
            <a:r>
              <a:rPr lang="en-US" dirty="0" smtClean="0"/>
              <a:t>For single machine plans we considered only 2 physical properties – sorting &amp; indexing.</a:t>
            </a:r>
          </a:p>
          <a:p>
            <a:pPr lvl="1"/>
            <a:r>
              <a:rPr lang="en-US" dirty="0" smtClean="0"/>
              <a:t>To incorporate parallel plans we need to add partitioning &amp; grouping property as well in list of physical properties of each node in physical operator DAG.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SCOPE: a new scripting language for large-scale analysis</a:t>
            </a:r>
          </a:p>
          <a:p>
            <a:pPr lvl="1"/>
            <a:r>
              <a:rPr lang="en-US" dirty="0"/>
              <a:t>Strong resemblance to SQL: easy to learn and port existing applications</a:t>
            </a:r>
          </a:p>
          <a:p>
            <a:pPr lvl="1"/>
            <a:r>
              <a:rPr lang="en-US" dirty="0"/>
              <a:t>High-level declarative language</a:t>
            </a:r>
          </a:p>
          <a:p>
            <a:pPr lvl="2"/>
            <a:r>
              <a:rPr lang="en-US" dirty="0"/>
              <a:t>Implementation details (including parallelism, system complexity) are transparent to users</a:t>
            </a:r>
          </a:p>
          <a:p>
            <a:pPr lvl="2"/>
            <a:r>
              <a:rPr lang="en-US" dirty="0"/>
              <a:t>Allows sophisticated optimization 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Multi-query optimization (with parallel properties, optimization opportunities have been increased).</a:t>
            </a:r>
          </a:p>
          <a:p>
            <a:pPr lvl="1"/>
            <a:r>
              <a:rPr lang="en-US" dirty="0" smtClean="0"/>
              <a:t>Columnar storage &amp; more efficient data placement.</a:t>
            </a:r>
          </a:p>
          <a:p>
            <a:pPr marL="667512" lvl="2" indent="0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TPC-H Query 2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9528" y="1935163"/>
            <a:ext cx="348007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1905000"/>
            <a:ext cx="4114800" cy="441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smtClean="0"/>
              <a:t>// Extract region, nation, supplier, </a:t>
            </a:r>
            <a:r>
              <a:rPr lang="en-US" sz="1050" dirty="0" err="1" smtClean="0"/>
              <a:t>partsupp</a:t>
            </a:r>
            <a:r>
              <a:rPr lang="en-US" sz="1050" dirty="0" smtClean="0"/>
              <a:t>, part …</a:t>
            </a:r>
          </a:p>
          <a:p>
            <a:endParaRPr lang="en-US" sz="1050" b="1" i="1" dirty="0" smtClean="0"/>
          </a:p>
          <a:p>
            <a:r>
              <a:rPr lang="en-US" sz="1050" b="1" i="1" dirty="0" smtClean="0"/>
              <a:t>RNS_JOIN</a:t>
            </a:r>
            <a:r>
              <a:rPr lang="en-US" sz="1050" dirty="0" smtClean="0"/>
              <a:t> = </a:t>
            </a:r>
            <a:br>
              <a:rPr lang="en-US" sz="1050" dirty="0" smtClean="0"/>
            </a:br>
            <a:r>
              <a:rPr lang="en-US" sz="1050" dirty="0" smtClean="0"/>
              <a:t>  </a:t>
            </a:r>
            <a:r>
              <a:rPr lang="en-US" sz="1050" b="1" dirty="0" smtClean="0">
                <a:solidFill>
                  <a:srgbClr val="0070C0"/>
                </a:solidFill>
              </a:rPr>
              <a:t>SELECT</a:t>
            </a:r>
            <a:r>
              <a:rPr lang="en-US" sz="1050" dirty="0" smtClean="0"/>
              <a:t> </a:t>
            </a:r>
            <a:r>
              <a:rPr lang="en-US" sz="1050" dirty="0" err="1" smtClean="0"/>
              <a:t>s_suppkey</a:t>
            </a:r>
            <a:r>
              <a:rPr lang="en-US" sz="1050" dirty="0" smtClean="0"/>
              <a:t>, </a:t>
            </a:r>
            <a:r>
              <a:rPr lang="en-US" sz="1050" dirty="0" err="1" smtClean="0"/>
              <a:t>n_name</a:t>
            </a:r>
            <a:r>
              <a:rPr lang="en-US" sz="1050" dirty="0" smtClean="0"/>
              <a:t>  </a:t>
            </a:r>
            <a:r>
              <a:rPr lang="en-US" sz="1050" b="1" dirty="0" smtClean="0">
                <a:solidFill>
                  <a:srgbClr val="0070C0"/>
                </a:solidFill>
              </a:rPr>
              <a:t>FROM</a:t>
            </a:r>
            <a:r>
              <a:rPr lang="en-US" sz="1050" dirty="0" smtClean="0"/>
              <a:t> region, nation, supplier </a:t>
            </a:r>
            <a:br>
              <a:rPr lang="en-US" sz="1050" dirty="0" smtClean="0"/>
            </a:br>
            <a:r>
              <a:rPr lang="en-US" sz="1050" dirty="0" smtClean="0"/>
              <a:t>  </a:t>
            </a:r>
            <a:r>
              <a:rPr lang="en-US" sz="1050" b="1" dirty="0" smtClean="0">
                <a:solidFill>
                  <a:srgbClr val="0070C0"/>
                </a:solidFill>
              </a:rPr>
              <a:t>WHERE</a:t>
            </a:r>
            <a:r>
              <a:rPr lang="en-US" sz="1050" dirty="0" smtClean="0"/>
              <a:t> </a:t>
            </a:r>
            <a:r>
              <a:rPr lang="en-US" sz="1050" dirty="0" err="1" smtClean="0"/>
              <a:t>r_regionkey</a:t>
            </a:r>
            <a:r>
              <a:rPr lang="en-US" sz="1050" dirty="0" smtClean="0"/>
              <a:t> == </a:t>
            </a:r>
            <a:r>
              <a:rPr lang="en-US" sz="1050" dirty="0" err="1" smtClean="0"/>
              <a:t>n_regionkey</a:t>
            </a:r>
            <a:r>
              <a:rPr lang="en-US" sz="1050" dirty="0" smtClean="0"/>
              <a:t> </a:t>
            </a:r>
            <a:br>
              <a:rPr lang="en-US" sz="1050" dirty="0" smtClean="0"/>
            </a:br>
            <a:r>
              <a:rPr lang="en-US" sz="1050" dirty="0" smtClean="0"/>
              <a:t>        </a:t>
            </a:r>
            <a:r>
              <a:rPr lang="en-US" sz="1050" b="1" dirty="0" smtClean="0">
                <a:solidFill>
                  <a:srgbClr val="0070C0"/>
                </a:solidFill>
              </a:rPr>
              <a:t>AND</a:t>
            </a:r>
            <a:r>
              <a:rPr lang="en-US" sz="1050" dirty="0" smtClean="0"/>
              <a:t> </a:t>
            </a:r>
            <a:r>
              <a:rPr lang="en-US" sz="1050" dirty="0" err="1" smtClean="0"/>
              <a:t>n_nationkey</a:t>
            </a:r>
            <a:r>
              <a:rPr lang="en-US" sz="1050" dirty="0" smtClean="0"/>
              <a:t> == </a:t>
            </a:r>
            <a:r>
              <a:rPr lang="en-US" sz="1050" dirty="0" err="1" smtClean="0"/>
              <a:t>s_nationkey</a:t>
            </a:r>
            <a:r>
              <a:rPr lang="en-US" sz="1050" dirty="0" smtClean="0"/>
              <a:t>;           </a:t>
            </a:r>
          </a:p>
          <a:p>
            <a:r>
              <a:rPr lang="en-US" sz="1050" dirty="0" smtClean="0"/>
              <a:t> </a:t>
            </a:r>
          </a:p>
          <a:p>
            <a:r>
              <a:rPr lang="en-US" sz="1050" b="1" i="1" dirty="0" smtClean="0"/>
              <a:t>RNSPS_JOIN</a:t>
            </a:r>
            <a:r>
              <a:rPr lang="en-US" sz="1050" dirty="0" smtClean="0"/>
              <a:t> = </a:t>
            </a:r>
            <a:br>
              <a:rPr lang="en-US" sz="1050" dirty="0" smtClean="0"/>
            </a:br>
            <a:r>
              <a:rPr lang="en-US" sz="1050" dirty="0" smtClean="0"/>
              <a:t>  </a:t>
            </a:r>
            <a:r>
              <a:rPr lang="en-US" sz="1050" b="1" dirty="0" smtClean="0">
                <a:solidFill>
                  <a:srgbClr val="0070C0"/>
                </a:solidFill>
              </a:rPr>
              <a:t>SELECT</a:t>
            </a:r>
            <a:r>
              <a:rPr lang="en-US" sz="1050" dirty="0" smtClean="0"/>
              <a:t> </a:t>
            </a:r>
            <a:r>
              <a:rPr lang="en-US" sz="1050" dirty="0" err="1" smtClean="0"/>
              <a:t>p_partkey</a:t>
            </a:r>
            <a:r>
              <a:rPr lang="en-US" sz="1050" dirty="0" smtClean="0"/>
              <a:t>, </a:t>
            </a:r>
            <a:r>
              <a:rPr lang="en-US" sz="1050" dirty="0" err="1" smtClean="0"/>
              <a:t>ps_supplycost</a:t>
            </a:r>
            <a:r>
              <a:rPr lang="en-US" sz="1050" dirty="0" smtClean="0"/>
              <a:t>, </a:t>
            </a:r>
            <a:r>
              <a:rPr lang="en-US" sz="1050" dirty="0" err="1" smtClean="0"/>
              <a:t>ps_suppkey</a:t>
            </a:r>
            <a:r>
              <a:rPr lang="en-US" sz="1050" dirty="0" smtClean="0"/>
              <a:t>, </a:t>
            </a:r>
            <a:r>
              <a:rPr lang="en-US" sz="1050" dirty="0" err="1" smtClean="0"/>
              <a:t>p_mfgr</a:t>
            </a:r>
            <a:r>
              <a:rPr lang="en-US" sz="1050" dirty="0" smtClean="0"/>
              <a:t>, </a:t>
            </a:r>
            <a:r>
              <a:rPr lang="en-US" sz="1050" dirty="0" err="1" smtClean="0"/>
              <a:t>n_name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 </a:t>
            </a:r>
            <a:r>
              <a:rPr lang="en-US" sz="1050" b="1" dirty="0" smtClean="0">
                <a:solidFill>
                  <a:srgbClr val="0070C0"/>
                </a:solidFill>
              </a:rPr>
              <a:t>FROM</a:t>
            </a:r>
            <a:r>
              <a:rPr lang="en-US" sz="1050" dirty="0" smtClean="0"/>
              <a:t> part, </a:t>
            </a:r>
            <a:r>
              <a:rPr lang="en-US" sz="1050" dirty="0" err="1" smtClean="0"/>
              <a:t>partsupp</a:t>
            </a:r>
            <a:r>
              <a:rPr lang="en-US" sz="1050" dirty="0" smtClean="0"/>
              <a:t>, </a:t>
            </a:r>
            <a:r>
              <a:rPr lang="en-US" sz="1050" dirty="0" err="1" smtClean="0"/>
              <a:t>rns_join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 </a:t>
            </a:r>
            <a:r>
              <a:rPr lang="en-US" sz="1050" b="1" dirty="0" smtClean="0">
                <a:solidFill>
                  <a:srgbClr val="0070C0"/>
                </a:solidFill>
              </a:rPr>
              <a:t>WHERE</a:t>
            </a:r>
            <a:r>
              <a:rPr lang="en-US" sz="1050" dirty="0" smtClean="0"/>
              <a:t> </a:t>
            </a:r>
            <a:r>
              <a:rPr lang="en-US" sz="1050" dirty="0" err="1" smtClean="0"/>
              <a:t>p_partkey</a:t>
            </a:r>
            <a:r>
              <a:rPr lang="en-US" sz="1050" dirty="0" smtClean="0"/>
              <a:t> == </a:t>
            </a:r>
            <a:r>
              <a:rPr lang="en-US" sz="1050" dirty="0" err="1" smtClean="0"/>
              <a:t>ps_partkey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0070C0"/>
                </a:solidFill>
              </a:rPr>
              <a:t>AND</a:t>
            </a:r>
            <a:r>
              <a:rPr lang="en-US" sz="1050" dirty="0" smtClean="0"/>
              <a:t> </a:t>
            </a:r>
            <a:r>
              <a:rPr lang="en-US" sz="1050" dirty="0" err="1" smtClean="0"/>
              <a:t>s_suppkey</a:t>
            </a:r>
            <a:r>
              <a:rPr lang="en-US" sz="1050" dirty="0" smtClean="0"/>
              <a:t> == </a:t>
            </a:r>
            <a:r>
              <a:rPr lang="en-US" sz="1050" dirty="0" err="1" smtClean="0"/>
              <a:t>ps_suppkey</a:t>
            </a:r>
            <a:r>
              <a:rPr lang="en-US" sz="1050" dirty="0" smtClean="0"/>
              <a:t>;           </a:t>
            </a:r>
          </a:p>
          <a:p>
            <a:r>
              <a:rPr lang="en-US" sz="1050" dirty="0" smtClean="0"/>
              <a:t> </a:t>
            </a:r>
          </a:p>
          <a:p>
            <a:r>
              <a:rPr lang="en-US" sz="1050" b="1" i="1" dirty="0" smtClean="0"/>
              <a:t>SUBQ</a:t>
            </a:r>
            <a:r>
              <a:rPr lang="en-US" sz="1050" dirty="0" smtClean="0"/>
              <a:t> = </a:t>
            </a:r>
            <a:br>
              <a:rPr lang="en-US" sz="1050" dirty="0" smtClean="0"/>
            </a:br>
            <a:r>
              <a:rPr lang="en-US" sz="1050" dirty="0" smtClean="0"/>
              <a:t>  </a:t>
            </a:r>
            <a:r>
              <a:rPr lang="en-US" sz="1050" b="1" dirty="0" smtClean="0">
                <a:solidFill>
                  <a:srgbClr val="0070C0"/>
                </a:solidFill>
              </a:rPr>
              <a:t>SELECT</a:t>
            </a:r>
            <a:r>
              <a:rPr lang="en-US" sz="1050" dirty="0" smtClean="0"/>
              <a:t> </a:t>
            </a:r>
            <a:r>
              <a:rPr lang="en-US" sz="1050" dirty="0" err="1" smtClean="0"/>
              <a:t>p_partkey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0070C0"/>
                </a:solidFill>
              </a:rPr>
              <a:t>AS</a:t>
            </a:r>
            <a:r>
              <a:rPr lang="en-US" sz="1050" dirty="0" smtClean="0"/>
              <a:t> </a:t>
            </a:r>
            <a:r>
              <a:rPr lang="en-US" sz="1050" dirty="0" err="1" smtClean="0"/>
              <a:t>subq_partkey</a:t>
            </a:r>
            <a:r>
              <a:rPr lang="en-US" sz="1050" dirty="0" smtClean="0"/>
              <a:t>, </a:t>
            </a:r>
          </a:p>
          <a:p>
            <a:r>
              <a:rPr lang="en-US" sz="1050" dirty="0" smtClean="0"/>
              <a:t>                 </a:t>
            </a:r>
            <a:r>
              <a:rPr lang="en-US" sz="1050" b="1" dirty="0" smtClean="0"/>
              <a:t>MIN</a:t>
            </a:r>
            <a:r>
              <a:rPr lang="en-US" sz="1050" dirty="0" smtClean="0"/>
              <a:t>(</a:t>
            </a:r>
            <a:r>
              <a:rPr lang="en-US" sz="1050" dirty="0" err="1" smtClean="0"/>
              <a:t>ps_supplycost</a:t>
            </a:r>
            <a:r>
              <a:rPr lang="en-US" sz="1050" dirty="0" smtClean="0"/>
              <a:t>) </a:t>
            </a:r>
            <a:r>
              <a:rPr lang="en-US" sz="1050" b="1" dirty="0" smtClean="0">
                <a:solidFill>
                  <a:srgbClr val="0070C0"/>
                </a:solidFill>
              </a:rPr>
              <a:t>AS</a:t>
            </a:r>
            <a:r>
              <a:rPr lang="en-US" sz="1050" dirty="0" smtClean="0"/>
              <a:t> </a:t>
            </a:r>
            <a:r>
              <a:rPr lang="en-US" sz="1050" dirty="0" err="1" smtClean="0"/>
              <a:t>min_cost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 </a:t>
            </a:r>
            <a:r>
              <a:rPr lang="en-US" sz="1050" b="1" dirty="0" smtClean="0">
                <a:solidFill>
                  <a:srgbClr val="0070C0"/>
                </a:solidFill>
              </a:rPr>
              <a:t>FROM</a:t>
            </a:r>
            <a:r>
              <a:rPr lang="en-US" sz="1050" dirty="0" smtClean="0"/>
              <a:t> </a:t>
            </a:r>
            <a:r>
              <a:rPr lang="en-US" sz="1050" dirty="0" err="1" smtClean="0"/>
              <a:t>rnsps_join</a:t>
            </a:r>
            <a:r>
              <a:rPr lang="en-US" sz="1050" dirty="0" smtClean="0"/>
              <a:t>  </a:t>
            </a:r>
            <a:r>
              <a:rPr lang="en-US" sz="1050" b="1" dirty="0" smtClean="0">
                <a:solidFill>
                  <a:srgbClr val="0070C0"/>
                </a:solidFill>
              </a:rPr>
              <a:t>GROUP BY </a:t>
            </a:r>
            <a:r>
              <a:rPr lang="en-US" sz="1050" dirty="0" err="1" smtClean="0"/>
              <a:t>p_partkey</a:t>
            </a:r>
            <a:r>
              <a:rPr lang="en-US" sz="1050" dirty="0" smtClean="0"/>
              <a:t>;             </a:t>
            </a:r>
          </a:p>
          <a:p>
            <a:r>
              <a:rPr lang="en-US" sz="1050" dirty="0" smtClean="0"/>
              <a:t> </a:t>
            </a:r>
          </a:p>
          <a:p>
            <a:r>
              <a:rPr lang="en-US" sz="1050" b="1" i="1" dirty="0" smtClean="0"/>
              <a:t>RESULT</a:t>
            </a:r>
            <a:r>
              <a:rPr lang="en-US" sz="1050" dirty="0" smtClean="0"/>
              <a:t> = </a:t>
            </a:r>
            <a:br>
              <a:rPr lang="en-US" sz="1050" dirty="0" smtClean="0"/>
            </a:br>
            <a:r>
              <a:rPr lang="en-US" sz="1050" dirty="0" smtClean="0"/>
              <a:t>  </a:t>
            </a:r>
            <a:r>
              <a:rPr lang="en-US" sz="1050" b="1" dirty="0" smtClean="0">
                <a:solidFill>
                  <a:srgbClr val="0070C0"/>
                </a:solidFill>
              </a:rPr>
              <a:t>SELECT</a:t>
            </a:r>
            <a:r>
              <a:rPr lang="en-US" sz="1050" dirty="0" smtClean="0"/>
              <a:t> </a:t>
            </a:r>
            <a:r>
              <a:rPr lang="en-US" sz="1050" dirty="0" err="1" smtClean="0"/>
              <a:t>s_acctbal</a:t>
            </a:r>
            <a:r>
              <a:rPr lang="en-US" sz="1050" dirty="0" smtClean="0"/>
              <a:t>, </a:t>
            </a:r>
            <a:r>
              <a:rPr lang="en-US" sz="1050" dirty="0" err="1" smtClean="0"/>
              <a:t>s_name</a:t>
            </a:r>
            <a:r>
              <a:rPr lang="en-US" sz="1050" dirty="0" smtClean="0"/>
              <a:t>, </a:t>
            </a:r>
            <a:r>
              <a:rPr lang="en-US" sz="1050" dirty="0" err="1" smtClean="0"/>
              <a:t>p_partkey</a:t>
            </a:r>
            <a:r>
              <a:rPr lang="en-US" sz="1050" dirty="0" smtClean="0"/>
              <a:t>,</a:t>
            </a:r>
            <a:br>
              <a:rPr lang="en-US" sz="1050" dirty="0" smtClean="0"/>
            </a:br>
            <a:r>
              <a:rPr lang="en-US" sz="1050" dirty="0" smtClean="0"/>
              <a:t>         </a:t>
            </a:r>
            <a:r>
              <a:rPr lang="en-US" sz="1050" dirty="0" err="1" smtClean="0"/>
              <a:t>p_mfgr</a:t>
            </a:r>
            <a:r>
              <a:rPr lang="en-US" sz="1050" dirty="0" smtClean="0"/>
              <a:t>, </a:t>
            </a:r>
            <a:r>
              <a:rPr lang="en-US" sz="1050" dirty="0" err="1" smtClean="0"/>
              <a:t>s_address</a:t>
            </a:r>
            <a:r>
              <a:rPr lang="en-US" sz="1050" dirty="0" smtClean="0"/>
              <a:t>, </a:t>
            </a:r>
            <a:r>
              <a:rPr lang="en-US" sz="1050" dirty="0" err="1" smtClean="0"/>
              <a:t>s_phone</a:t>
            </a:r>
            <a:r>
              <a:rPr lang="en-US" sz="1050" dirty="0" smtClean="0"/>
              <a:t>, </a:t>
            </a:r>
            <a:r>
              <a:rPr lang="en-US" sz="1050" dirty="0" err="1" smtClean="0"/>
              <a:t>s_comment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 </a:t>
            </a:r>
            <a:r>
              <a:rPr lang="en-US" sz="1050" b="1" dirty="0" smtClean="0">
                <a:solidFill>
                  <a:srgbClr val="0070C0"/>
                </a:solidFill>
              </a:rPr>
              <a:t>FROM</a:t>
            </a:r>
            <a:r>
              <a:rPr lang="en-US" sz="1050" dirty="0" smtClean="0"/>
              <a:t> </a:t>
            </a:r>
            <a:r>
              <a:rPr lang="en-US" sz="1050" dirty="0" err="1" smtClean="0"/>
              <a:t>rnsps_join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0070C0"/>
                </a:solidFill>
              </a:rPr>
              <a:t>AS</a:t>
            </a:r>
            <a:r>
              <a:rPr lang="en-US" sz="1050" dirty="0" smtClean="0"/>
              <a:t> lo, </a:t>
            </a:r>
            <a:r>
              <a:rPr lang="en-US" sz="1050" dirty="0" err="1" smtClean="0"/>
              <a:t>subq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0070C0"/>
                </a:solidFill>
              </a:rPr>
              <a:t>AS</a:t>
            </a:r>
            <a:r>
              <a:rPr lang="en-US" sz="1050" dirty="0" smtClean="0"/>
              <a:t> sq, supplier </a:t>
            </a:r>
            <a:r>
              <a:rPr lang="en-US" sz="1050" b="1" dirty="0" smtClean="0">
                <a:solidFill>
                  <a:srgbClr val="0070C0"/>
                </a:solidFill>
              </a:rPr>
              <a:t>AS</a:t>
            </a:r>
            <a:r>
              <a:rPr lang="en-US" sz="1050" dirty="0" smtClean="0"/>
              <a:t> s</a:t>
            </a:r>
            <a:br>
              <a:rPr lang="en-US" sz="1050" dirty="0" smtClean="0"/>
            </a:br>
            <a:r>
              <a:rPr lang="en-US" sz="1050" dirty="0" smtClean="0"/>
              <a:t>  </a:t>
            </a:r>
            <a:r>
              <a:rPr lang="en-US" sz="1050" b="1" dirty="0" smtClean="0">
                <a:solidFill>
                  <a:srgbClr val="0070C0"/>
                </a:solidFill>
              </a:rPr>
              <a:t>WHERE</a:t>
            </a:r>
            <a:r>
              <a:rPr lang="en-US" sz="1050" dirty="0" smtClean="0"/>
              <a:t> </a:t>
            </a:r>
            <a:r>
              <a:rPr lang="en-US" sz="1050" dirty="0" err="1" smtClean="0"/>
              <a:t>lo.p_partkey</a:t>
            </a:r>
            <a:r>
              <a:rPr lang="en-US" sz="1050" dirty="0" smtClean="0"/>
              <a:t> == </a:t>
            </a:r>
            <a:r>
              <a:rPr lang="en-US" sz="1050" dirty="0" err="1" smtClean="0"/>
              <a:t>sq.subq_partkey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       </a:t>
            </a:r>
            <a:r>
              <a:rPr lang="en-US" sz="1050" b="1" dirty="0" smtClean="0">
                <a:solidFill>
                  <a:srgbClr val="0070C0"/>
                </a:solidFill>
              </a:rPr>
              <a:t>AND</a:t>
            </a:r>
            <a:r>
              <a:rPr lang="en-US" sz="1050" dirty="0" smtClean="0"/>
              <a:t> </a:t>
            </a:r>
            <a:r>
              <a:rPr lang="en-US" sz="1050" dirty="0" err="1" smtClean="0"/>
              <a:t>lo.ps_supplycost</a:t>
            </a:r>
            <a:r>
              <a:rPr lang="en-US" sz="1050" dirty="0" smtClean="0"/>
              <a:t> == </a:t>
            </a:r>
            <a:r>
              <a:rPr lang="en-US" sz="1050" dirty="0" err="1" smtClean="0"/>
              <a:t>min_cost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       </a:t>
            </a:r>
            <a:r>
              <a:rPr lang="en-US" sz="1050" b="1" dirty="0" smtClean="0">
                <a:solidFill>
                  <a:srgbClr val="0070C0"/>
                </a:solidFill>
              </a:rPr>
              <a:t>AND</a:t>
            </a:r>
            <a:r>
              <a:rPr lang="en-US" sz="1050" dirty="0" smtClean="0"/>
              <a:t> </a:t>
            </a:r>
            <a:r>
              <a:rPr lang="en-US" sz="1050" dirty="0" err="1" smtClean="0"/>
              <a:t>lo.ps_suppkey</a:t>
            </a:r>
            <a:r>
              <a:rPr lang="en-US" sz="1050" dirty="0" smtClean="0"/>
              <a:t> == </a:t>
            </a:r>
            <a:r>
              <a:rPr lang="en-US" sz="1050" dirty="0" err="1" smtClean="0"/>
              <a:t>s.s_suppkey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 </a:t>
            </a:r>
            <a:r>
              <a:rPr lang="en-US" sz="1050" b="1" dirty="0" smtClean="0">
                <a:solidFill>
                  <a:srgbClr val="0070C0"/>
                </a:solidFill>
              </a:rPr>
              <a:t>ORDER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0070C0"/>
                </a:solidFill>
              </a:rPr>
              <a:t>BY</a:t>
            </a:r>
            <a:r>
              <a:rPr lang="en-US" sz="1050" dirty="0" smtClean="0"/>
              <a:t> </a:t>
            </a:r>
            <a:r>
              <a:rPr lang="en-US" sz="1050" dirty="0" err="1" smtClean="0"/>
              <a:t>acctbal</a:t>
            </a:r>
            <a:r>
              <a:rPr lang="en-US" sz="1050" dirty="0" smtClean="0"/>
              <a:t> </a:t>
            </a:r>
            <a:r>
              <a:rPr lang="en-US" sz="1050" b="1" dirty="0" smtClean="0">
                <a:solidFill>
                  <a:srgbClr val="0070C0"/>
                </a:solidFill>
              </a:rPr>
              <a:t>DESC</a:t>
            </a:r>
            <a:r>
              <a:rPr lang="en-US" sz="1050" dirty="0" smtClean="0"/>
              <a:t>, </a:t>
            </a:r>
            <a:r>
              <a:rPr lang="en-US" sz="1050" dirty="0" err="1" smtClean="0"/>
              <a:t>n_name</a:t>
            </a:r>
            <a:r>
              <a:rPr lang="en-US" sz="1050" dirty="0" smtClean="0"/>
              <a:t>, </a:t>
            </a:r>
            <a:r>
              <a:rPr lang="en-US" sz="1050" dirty="0" err="1" smtClean="0"/>
              <a:t>s_name</a:t>
            </a:r>
            <a:r>
              <a:rPr lang="en-US" sz="1050" dirty="0" smtClean="0"/>
              <a:t>, </a:t>
            </a:r>
            <a:r>
              <a:rPr lang="en-US" sz="1050" dirty="0" err="1" smtClean="0"/>
              <a:t>partkey</a:t>
            </a:r>
            <a:r>
              <a:rPr lang="en-US" sz="1050" dirty="0" smtClean="0"/>
              <a:t>;</a:t>
            </a:r>
            <a:br>
              <a:rPr lang="en-US" sz="1050" dirty="0" smtClean="0"/>
            </a:br>
            <a:endParaRPr lang="en-US" sz="1050" dirty="0" smtClean="0"/>
          </a:p>
          <a:p>
            <a:r>
              <a:rPr lang="en-US" sz="1050" b="1" dirty="0" smtClean="0">
                <a:solidFill>
                  <a:srgbClr val="0070C0"/>
                </a:solidFill>
              </a:rPr>
              <a:t>OUTPUT</a:t>
            </a:r>
            <a:r>
              <a:rPr lang="en-US" sz="1050" dirty="0" smtClean="0"/>
              <a:t> </a:t>
            </a:r>
            <a:r>
              <a:rPr lang="en-US" sz="1050" b="1" i="1" dirty="0" smtClean="0"/>
              <a:t>RESULT </a:t>
            </a:r>
            <a:r>
              <a:rPr lang="en-US" sz="1050" b="1" dirty="0" smtClean="0">
                <a:solidFill>
                  <a:srgbClr val="0070C0"/>
                </a:solidFill>
              </a:rPr>
              <a:t>TO</a:t>
            </a:r>
            <a:r>
              <a:rPr lang="en-US" sz="1050" dirty="0" smtClean="0"/>
              <a:t> "tpchQ2.tbl";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1755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Execution Plan to TPCH 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3352800" cy="4038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Join on </a:t>
            </a:r>
            <a:r>
              <a:rPr lang="en-US" sz="2000" dirty="0" err="1" smtClean="0"/>
              <a:t>suppkey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Partially aggregate at the rack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Partition on group-by column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Fully aggregate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Partition on </a:t>
            </a:r>
            <a:r>
              <a:rPr lang="en-US" sz="2000" dirty="0" err="1" smtClean="0"/>
              <a:t>partkey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Merge corresponding partitions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Partition on </a:t>
            </a:r>
            <a:r>
              <a:rPr lang="en-US" sz="2000" dirty="0" err="1" smtClean="0"/>
              <a:t>partkey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Merge corresponding partitions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Perform join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286000"/>
            <a:ext cx="484001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410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Example</a:t>
            </a:r>
            <a:endParaRPr lang="en-US" dirty="0"/>
          </a:p>
        </p:txBody>
      </p:sp>
      <p:pic>
        <p:nvPicPr>
          <p:cNvPr id="4" name="Picture 3" descr="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0"/>
            <a:ext cx="1627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2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scheme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Takes one </a:t>
            </a:r>
            <a:r>
              <a:rPr lang="en-US" dirty="0" smtClean="0"/>
              <a:t>input stream and </a:t>
            </a:r>
            <a:r>
              <a:rPr lang="en-US" dirty="0" smtClean="0"/>
              <a:t>generates </a:t>
            </a:r>
            <a:r>
              <a:rPr lang="en-US" dirty="0" smtClean="0"/>
              <a:t>multiple output </a:t>
            </a:r>
            <a:r>
              <a:rPr lang="en-US" dirty="0" smtClean="0"/>
              <a:t>stream</a:t>
            </a:r>
            <a:r>
              <a:rPr lang="en-US" dirty="0"/>
              <a:t>s</a:t>
            </a:r>
            <a:endParaRPr lang="en-US" dirty="0" smtClean="0"/>
          </a:p>
          <a:p>
            <a:r>
              <a:rPr lang="en-US" dirty="0" smtClean="0"/>
              <a:t>Hash Partitioning</a:t>
            </a:r>
          </a:p>
          <a:p>
            <a:r>
              <a:rPr lang="en-US" dirty="0" smtClean="0"/>
              <a:t>Range Partitioning </a:t>
            </a:r>
          </a:p>
          <a:p>
            <a:r>
              <a:rPr lang="en-US" dirty="0" smtClean="0"/>
              <a:t>Non-deterministic (round robin) partitioning</a:t>
            </a:r>
          </a:p>
          <a:p>
            <a:r>
              <a:rPr lang="en-US" dirty="0" smtClean="0"/>
              <a:t>Broadcasting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Schemes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It combines data from same bucket of multiple input streams into a single output stream.</a:t>
            </a:r>
          </a:p>
          <a:p>
            <a:r>
              <a:rPr lang="en-US" dirty="0" smtClean="0"/>
              <a:t>Random merge – randomly pulls data from different input stream.</a:t>
            </a:r>
          </a:p>
          <a:p>
            <a:r>
              <a:rPr lang="en-US" dirty="0" smtClean="0"/>
              <a:t>Sort merge – If input is sorted on some columns (may not be the partition column), combine using sort merge to preserve the sorting property.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 merge – concatenate multiple input stream into one.</a:t>
            </a:r>
          </a:p>
          <a:p>
            <a:r>
              <a:rPr lang="en-US" dirty="0" smtClean="0"/>
              <a:t>Sort-</a:t>
            </a:r>
            <a:r>
              <a:rPr lang="en-US" dirty="0" err="1" smtClean="0"/>
              <a:t>Concat</a:t>
            </a:r>
            <a:r>
              <a:rPr lang="en-US" dirty="0" smtClean="0"/>
              <a:t> merge – Concatenate input in the order of their first rows.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7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Sort (A) &amp; Partition (B)</a:t>
            </a:r>
          </a:p>
          <a:p>
            <a:pPr lvl="1"/>
            <a:r>
              <a:rPr lang="en-US" dirty="0" smtClean="0"/>
              <a:t>Sort each input (A), then hash partition on (B), then Sort merge each partition on (A).</a:t>
            </a:r>
          </a:p>
          <a:p>
            <a:pPr lvl="1"/>
            <a:r>
              <a:rPr lang="en-US" dirty="0" smtClean="0"/>
              <a:t>Hash partition (B), Random merge, Sort each partition on (A).</a:t>
            </a:r>
          </a:p>
          <a:p>
            <a:pPr lvl="1"/>
            <a:r>
              <a:rPr lang="en-US" dirty="0" smtClean="0"/>
              <a:t>Similar for range partition.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Merge Schemes: Exchange </a:t>
            </a:r>
            <a:r>
              <a:rPr lang="en-US" dirty="0" smtClean="0"/>
              <a:t>topology	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2590800"/>
            <a:ext cx="1371600" cy="60960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BD870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32004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19200" y="22098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1600199" y="2209800"/>
            <a:ext cx="1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81200" y="22098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260187" y="2590800"/>
            <a:ext cx="1371600" cy="60960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BD870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85566" y="32004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41187" y="22098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84087" y="22098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26987" y="22098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488787" y="32004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379124" y="32004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82345" y="32004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488787" y="2590800"/>
            <a:ext cx="152400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488787" y="2590800"/>
            <a:ext cx="501316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488787" y="2590800"/>
            <a:ext cx="838200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641187" y="2590800"/>
            <a:ext cx="152400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990103" y="2590800"/>
            <a:ext cx="168442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3641187" y="2590800"/>
            <a:ext cx="517358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641187" y="2590800"/>
            <a:ext cx="737937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3" idx="0"/>
          </p:cNvCxnSpPr>
          <p:nvPr/>
        </p:nvCxnSpPr>
        <p:spPr>
          <a:xfrm flipV="1">
            <a:off x="3793587" y="2590800"/>
            <a:ext cx="152400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3" idx="0"/>
          </p:cNvCxnSpPr>
          <p:nvPr/>
        </p:nvCxnSpPr>
        <p:spPr>
          <a:xfrm flipH="1" flipV="1">
            <a:off x="3945987" y="2590800"/>
            <a:ext cx="433138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793587" y="2590800"/>
            <a:ext cx="533400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162555" y="2590800"/>
            <a:ext cx="164432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4326987" y="2590800"/>
            <a:ext cx="52137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1219200" y="2590800"/>
            <a:ext cx="381000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600200" y="2590800"/>
            <a:ext cx="0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" idx="2"/>
          </p:cNvCxnSpPr>
          <p:nvPr/>
        </p:nvCxnSpPr>
        <p:spPr>
          <a:xfrm flipV="1">
            <a:off x="1600200" y="2590800"/>
            <a:ext cx="381000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5638800" y="2590800"/>
            <a:ext cx="1371600" cy="60960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BD8702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164179" y="32004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0"/>
          </p:cNvCxnSpPr>
          <p:nvPr/>
        </p:nvCxnSpPr>
        <p:spPr>
          <a:xfrm flipV="1">
            <a:off x="6324600" y="22098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867400" y="32004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6757737" y="32004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460958" y="32004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76" idx="0"/>
          </p:cNvCxnSpPr>
          <p:nvPr/>
        </p:nvCxnSpPr>
        <p:spPr>
          <a:xfrm flipV="1">
            <a:off x="5867400" y="2590800"/>
            <a:ext cx="457200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76" idx="0"/>
          </p:cNvCxnSpPr>
          <p:nvPr/>
        </p:nvCxnSpPr>
        <p:spPr>
          <a:xfrm flipH="1" flipV="1">
            <a:off x="6324600" y="2590800"/>
            <a:ext cx="136358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76" idx="0"/>
          </p:cNvCxnSpPr>
          <p:nvPr/>
        </p:nvCxnSpPr>
        <p:spPr>
          <a:xfrm flipV="1">
            <a:off x="6172200" y="2590800"/>
            <a:ext cx="152400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76" idx="0"/>
          </p:cNvCxnSpPr>
          <p:nvPr/>
        </p:nvCxnSpPr>
        <p:spPr>
          <a:xfrm flipH="1" flipV="1">
            <a:off x="6324600" y="2590800"/>
            <a:ext cx="433138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914400" y="5029200"/>
            <a:ext cx="1371600" cy="60960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BD8702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1207168" y="4657367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465179" y="4657367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723190" y="4657367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295400" y="56388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1790700" y="56388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1219200" y="5029200"/>
            <a:ext cx="76200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95400" y="5029200"/>
            <a:ext cx="152400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1708484" y="5029200"/>
            <a:ext cx="108284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1816768" y="5029200"/>
            <a:ext cx="164433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981200" y="4657367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4267200" y="5029200"/>
            <a:ext cx="1371600" cy="609600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27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BD8702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4648200" y="4650205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4843379" y="56388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5410200" y="56388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4559968" y="56388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126790" y="5638800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4559968" y="4971047"/>
            <a:ext cx="64169" cy="66775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4648200" y="5029200"/>
            <a:ext cx="152400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5169568" y="5029200"/>
            <a:ext cx="82216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5251784" y="5029200"/>
            <a:ext cx="158416" cy="609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5231731" y="4650205"/>
            <a:ext cx="0" cy="381000"/>
          </a:xfrm>
          <a:prstGeom prst="straightConnector1">
            <a:avLst/>
          </a:prstGeom>
          <a:ln w="381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01208" y="3709737"/>
            <a:ext cx="199798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Initial Partitioning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2991111" y="3709737"/>
            <a:ext cx="169052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Re-partitioning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5479336" y="3709737"/>
            <a:ext cx="123444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Full merge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54935" y="6324600"/>
            <a:ext cx="227190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Partial repartitioning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4107736" y="6324600"/>
            <a:ext cx="151387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Partial merge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1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63" t="410" r="4012" b="-994"/>
          <a:stretch/>
        </p:blipFill>
        <p:spPr>
          <a:xfrm>
            <a:off x="419100" y="1143000"/>
            <a:ext cx="5981700" cy="565288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Inferring 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Column equality constraints: </a:t>
            </a:r>
            <a:r>
              <a:rPr lang="en-US" dirty="0"/>
              <a:t>A selection or join with a predicate </a:t>
            </a:r>
            <a:r>
              <a:rPr lang="en-US" dirty="0" err="1"/>
              <a:t>Ri</a:t>
            </a:r>
            <a:r>
              <a:rPr lang="en-US" dirty="0"/>
              <a:t> = </a:t>
            </a:r>
            <a:r>
              <a:rPr lang="en-US" dirty="0" err="1"/>
              <a:t>Sk</a:t>
            </a:r>
            <a:r>
              <a:rPr lang="en-US" dirty="0"/>
              <a:t> implies that the functional dependencies {</a:t>
            </a:r>
            <a:r>
              <a:rPr lang="en-US" dirty="0" err="1"/>
              <a:t>Ri</a:t>
            </a:r>
            <a:r>
              <a:rPr lang="en-US" dirty="0"/>
              <a:t>} → {</a:t>
            </a:r>
            <a:r>
              <a:rPr lang="en-US" dirty="0" err="1"/>
              <a:t>Sk</a:t>
            </a:r>
            <a:r>
              <a:rPr lang="en-US" dirty="0"/>
              <a:t>} and {</a:t>
            </a:r>
            <a:r>
              <a:rPr lang="en-US" dirty="0" err="1"/>
              <a:t>Sk</a:t>
            </a:r>
            <a:r>
              <a:rPr lang="en-US" dirty="0"/>
              <a:t>} → {</a:t>
            </a:r>
            <a:r>
              <a:rPr lang="en-US" dirty="0" err="1"/>
              <a:t>Ri</a:t>
            </a:r>
            <a:r>
              <a:rPr lang="en-US" dirty="0"/>
              <a:t>} hold in the result.</a:t>
            </a:r>
          </a:p>
          <a:p>
            <a:r>
              <a:rPr lang="en-US" b="1" dirty="0"/>
              <a:t>Constant constraints: </a:t>
            </a:r>
            <a:r>
              <a:rPr lang="en-US" dirty="0"/>
              <a:t>After a selection with a predicate </a:t>
            </a:r>
            <a:r>
              <a:rPr lang="en-US" dirty="0" err="1"/>
              <a:t>Ri</a:t>
            </a:r>
            <a:r>
              <a:rPr lang="en-US" dirty="0"/>
              <a:t> = constant all rows in the result have the same value for column </a:t>
            </a:r>
            <a:r>
              <a:rPr lang="en-US" dirty="0" err="1"/>
              <a:t>Ri</a:t>
            </a:r>
            <a:r>
              <a:rPr lang="en-US" dirty="0"/>
              <a:t>. This can be viewed as a functional dependency which we denote by ∅ → </a:t>
            </a:r>
            <a:r>
              <a:rPr lang="en-US" dirty="0" err="1"/>
              <a:t>Ri</a:t>
            </a:r>
            <a:r>
              <a:rPr lang="en-US" dirty="0"/>
              <a:t>.</a:t>
            </a:r>
          </a:p>
          <a:p>
            <a:r>
              <a:rPr lang="en-US" b="1" dirty="0"/>
              <a:t>Grouping columns: </a:t>
            </a:r>
            <a:r>
              <a:rPr lang="en-US" dirty="0"/>
              <a:t>After a group-by with grouping columns R, R is a key of the result and, thus, functionally determines all other columns in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66BA2-48A7-42D5-A1C2-C1ADD420FB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11123</TotalTime>
  <Words>1193</Words>
  <Application>Microsoft Macintosh PowerPoint</Application>
  <PresentationFormat>On-screen Show (4:3)</PresentationFormat>
  <Paragraphs>262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Incorporating Partitioning &amp; Parallel Plans into the SCOPE Optimizer</vt:lpstr>
      <vt:lpstr>Incorporating partitioning &amp; parallel plans into optimizer</vt:lpstr>
      <vt:lpstr>Incorporating partitioning &amp; parallel plans into optimizer</vt:lpstr>
      <vt:lpstr>Partitioning scheme </vt:lpstr>
      <vt:lpstr>Merging Schemes  </vt:lpstr>
      <vt:lpstr>Examples:</vt:lpstr>
      <vt:lpstr>Merge Schemes: Exchange topology </vt:lpstr>
      <vt:lpstr>PowerPoint Presentation</vt:lpstr>
      <vt:lpstr>Inferring Functional Dependencies</vt:lpstr>
      <vt:lpstr>Structural properties </vt:lpstr>
      <vt:lpstr>Structural properties </vt:lpstr>
      <vt:lpstr>Inference rules</vt:lpstr>
      <vt:lpstr>Example </vt:lpstr>
      <vt:lpstr>Structural Properties: Notation</vt:lpstr>
      <vt:lpstr>Structural Properties: Notation</vt:lpstr>
      <vt:lpstr>Structural Properties: Notation</vt:lpstr>
      <vt:lpstr>Structural Properties: Notation</vt:lpstr>
      <vt:lpstr>Structural Properties: Notation</vt:lpstr>
      <vt:lpstr>Inference Rules</vt:lpstr>
      <vt:lpstr>Deriving Structural Properties</vt:lpstr>
      <vt:lpstr>Structural Properties after Merge</vt:lpstr>
      <vt:lpstr>Properties after repartitioning</vt:lpstr>
      <vt:lpstr>Required Properties: Example</vt:lpstr>
      <vt:lpstr>Required Properties</vt:lpstr>
      <vt:lpstr>Required Properties for Operators</vt:lpstr>
      <vt:lpstr>Property Matching</vt:lpstr>
      <vt:lpstr>Enforcer Rules</vt:lpstr>
      <vt:lpstr>Enforce Data Exchange Algorithm</vt:lpstr>
      <vt:lpstr>Example plans</vt:lpstr>
      <vt:lpstr>Conclusions</vt:lpstr>
      <vt:lpstr>The End</vt:lpstr>
      <vt:lpstr>TPC-H Query 2</vt:lpstr>
      <vt:lpstr>Sub Execution Plan to TPCH Q2</vt:lpstr>
      <vt:lpstr>A Real Example</vt:lpstr>
    </vt:vector>
  </TitlesOfParts>
  <Company>IITB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Scope: Easy and Efficient Parallel Processing of Massive Data Sets</dc:title>
  <dc:creator>Sapna Jain</dc:creator>
  <cp:lastModifiedBy>S Sudarshan</cp:lastModifiedBy>
  <cp:revision>145</cp:revision>
  <dcterms:created xsi:type="dcterms:W3CDTF">2011-03-01T13:42:46Z</dcterms:created>
  <dcterms:modified xsi:type="dcterms:W3CDTF">2013-02-18T04:29:17Z</dcterms:modified>
</cp:coreProperties>
</file>