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256" r:id="rId2"/>
    <p:sldId id="373" r:id="rId3"/>
    <p:sldId id="371" r:id="rId4"/>
    <p:sldId id="370" r:id="rId5"/>
    <p:sldId id="372" r:id="rId6"/>
    <p:sldId id="261" r:id="rId7"/>
    <p:sldId id="374" r:id="rId8"/>
    <p:sldId id="336" r:id="rId9"/>
    <p:sldId id="337" r:id="rId10"/>
    <p:sldId id="338" r:id="rId11"/>
    <p:sldId id="270" r:id="rId12"/>
    <p:sldId id="339" r:id="rId13"/>
    <p:sldId id="348" r:id="rId14"/>
    <p:sldId id="340" r:id="rId15"/>
    <p:sldId id="341" r:id="rId16"/>
    <p:sldId id="342" r:id="rId17"/>
    <p:sldId id="343" r:id="rId18"/>
    <p:sldId id="344" r:id="rId19"/>
    <p:sldId id="345" r:id="rId20"/>
    <p:sldId id="346" r:id="rId21"/>
    <p:sldId id="347" r:id="rId22"/>
    <p:sldId id="349" r:id="rId23"/>
    <p:sldId id="375" r:id="rId24"/>
    <p:sldId id="350" r:id="rId25"/>
    <p:sldId id="351" r:id="rId26"/>
    <p:sldId id="376" r:id="rId27"/>
    <p:sldId id="281" r:id="rId28"/>
    <p:sldId id="356" r:id="rId29"/>
    <p:sldId id="357" r:id="rId30"/>
    <p:sldId id="358" r:id="rId31"/>
    <p:sldId id="359" r:id="rId32"/>
    <p:sldId id="380" r:id="rId33"/>
    <p:sldId id="363" r:id="rId34"/>
    <p:sldId id="364" r:id="rId35"/>
    <p:sldId id="365" r:id="rId36"/>
    <p:sldId id="366" r:id="rId37"/>
    <p:sldId id="360" r:id="rId38"/>
    <p:sldId id="361" r:id="rId39"/>
    <p:sldId id="377" r:id="rId40"/>
    <p:sldId id="294" r:id="rId41"/>
    <p:sldId id="295" r:id="rId42"/>
    <p:sldId id="296" r:id="rId43"/>
    <p:sldId id="300" r:id="rId44"/>
    <p:sldId id="381" r:id="rId45"/>
    <p:sldId id="313" r:id="rId46"/>
    <p:sldId id="382" r:id="rId47"/>
    <p:sldId id="314" r:id="rId48"/>
    <p:sldId id="315" r:id="rId49"/>
    <p:sldId id="318" r:id="rId50"/>
    <p:sldId id="378" r:id="rId51"/>
    <p:sldId id="367" r:id="rId52"/>
    <p:sldId id="368" r:id="rId53"/>
    <p:sldId id="369" r:id="rId54"/>
    <p:sldId id="379" r:id="rId55"/>
    <p:sldId id="319" r:id="rId56"/>
    <p:sldId id="32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66" autoAdjust="0"/>
    <p:restoredTop sz="90143" autoAdjust="0"/>
  </p:normalViewPr>
  <p:slideViewPr>
    <p:cSldViewPr>
      <p:cViewPr varScale="1">
        <p:scale>
          <a:sx n="42" d="100"/>
          <a:sy n="42"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95B1E3-0841-429A-BC24-729DA38F1EFB}" type="datetimeFigureOut">
              <a:rPr lang="en-US" smtClean="0"/>
              <a:pPr/>
              <a:t>4/2/2013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D3CF8D-8C6D-4366-A067-7532777816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D3CF8D-8C6D-4366-A067-7532777816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Included in later version of </a:t>
            </a:r>
            <a:r>
              <a:rPr lang="en-US" dirty="0" err="1" smtClean="0"/>
              <a:t>pregel</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endParaRPr lang="en-US" baseline="0" dirty="0" smtClean="0"/>
          </a:p>
          <a:p>
            <a:r>
              <a:rPr lang="en-US" baseline="0" dirty="0" smtClean="0"/>
              <a:t>Clusters can be reduced to a single node</a:t>
            </a:r>
          </a:p>
          <a:p>
            <a:r>
              <a:rPr lang="en-US" baseline="0" dirty="0" smtClean="0"/>
              <a:t>In a minimum spanning tree algorithm, edges can be removed.</a:t>
            </a:r>
          </a:p>
          <a:p>
            <a:r>
              <a:rPr lang="en-US" baseline="0" dirty="0" smtClean="0"/>
              <a:t>Requests for adding vertices and edges can also be made.</a:t>
            </a:r>
          </a:p>
          <a:p>
            <a:endParaRPr lang="en-US" baseline="0" dirty="0" smtClean="0"/>
          </a:p>
        </p:txBody>
      </p:sp>
      <p:sp>
        <p:nvSpPr>
          <p:cNvPr id="4" name="Slide Number Placeholder 3"/>
          <p:cNvSpPr>
            <a:spLocks noGrp="1"/>
          </p:cNvSpPr>
          <p:nvPr>
            <p:ph type="sldNum" sz="quarter" idx="10"/>
          </p:nvPr>
        </p:nvSpPr>
        <p:spPr/>
        <p:txBody>
          <a:bodyPr/>
          <a:lstStyle/>
          <a:p>
            <a:fld id="{2B39B2E7-F45A-4790-96F9-51C1BA686479}" type="slidenum">
              <a:rPr lang="en-IN" smtClean="0"/>
              <a:pPr/>
              <a:t>36</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s/w failure : </a:t>
            </a:r>
            <a:r>
              <a:rPr lang="en-US" dirty="0" err="1" smtClean="0"/>
              <a:t>premption</a:t>
            </a:r>
            <a:r>
              <a:rPr lang="en-US" baseline="0" dirty="0" smtClean="0"/>
              <a:t> by high priority jobs</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37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you have out </a:t>
            </a:r>
            <a:r>
              <a:rPr lang="en-US" dirty="0" err="1" smtClean="0"/>
              <a:t>msg</a:t>
            </a:r>
            <a:r>
              <a:rPr lang="en-US" dirty="0" smtClean="0"/>
              <a:t>, system can compute the states of recovering partition.</a:t>
            </a:r>
            <a:r>
              <a:rPr lang="en-US" baseline="0" dirty="0" smtClean="0"/>
              <a:t> No need to execute other partitions.</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38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 of</a:t>
            </a:r>
            <a:r>
              <a:rPr lang="en-US" baseline="0" dirty="0" smtClean="0"/>
              <a:t> all PageRanks = Number of pages</a:t>
            </a:r>
          </a:p>
        </p:txBody>
      </p:sp>
      <p:sp>
        <p:nvSpPr>
          <p:cNvPr id="4" name="Slide Number Placeholder 3"/>
          <p:cNvSpPr>
            <a:spLocks noGrp="1"/>
          </p:cNvSpPr>
          <p:nvPr>
            <p:ph type="sldNum" sz="quarter" idx="10"/>
          </p:nvPr>
        </p:nvSpPr>
        <p:spPr/>
        <p:txBody>
          <a:bodyPr/>
          <a:lstStyle/>
          <a:p>
            <a:fld id="{2B39B2E7-F45A-4790-96F9-51C1BA686479}" type="slidenum">
              <a:rPr lang="en-IN" smtClean="0"/>
              <a:pPr/>
              <a:t>40</a:t>
            </a:fld>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 of</a:t>
            </a:r>
            <a:r>
              <a:rPr lang="en-US" baseline="0" dirty="0" smtClean="0"/>
              <a:t> all PageRanks = 1</a:t>
            </a:r>
          </a:p>
        </p:txBody>
      </p:sp>
      <p:sp>
        <p:nvSpPr>
          <p:cNvPr id="4" name="Slide Number Placeholder 3"/>
          <p:cNvSpPr>
            <a:spLocks noGrp="1"/>
          </p:cNvSpPr>
          <p:nvPr>
            <p:ph type="sldNum" sz="quarter" idx="10"/>
          </p:nvPr>
        </p:nvSpPr>
        <p:spPr/>
        <p:txBody>
          <a:bodyPr/>
          <a:lstStyle/>
          <a:p>
            <a:fld id="{2B39B2E7-F45A-4790-96F9-51C1BA686479}" type="slidenum">
              <a:rPr lang="en-IN" smtClean="0"/>
              <a:pPr/>
              <a:t>41</a:t>
            </a:fld>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 of</a:t>
            </a:r>
            <a:r>
              <a:rPr lang="en-US" baseline="0" dirty="0" smtClean="0"/>
              <a:t> all PageRanks = 1</a:t>
            </a:r>
          </a:p>
        </p:txBody>
      </p:sp>
      <p:sp>
        <p:nvSpPr>
          <p:cNvPr id="4" name="Slide Number Placeholder 3"/>
          <p:cNvSpPr>
            <a:spLocks noGrp="1"/>
          </p:cNvSpPr>
          <p:nvPr>
            <p:ph type="sldNum" sz="quarter" idx="10"/>
          </p:nvPr>
        </p:nvSpPr>
        <p:spPr/>
        <p:txBody>
          <a:bodyPr/>
          <a:lstStyle/>
          <a:p>
            <a:fld id="{2B39B2E7-F45A-4790-96F9-51C1BA686479}" type="slidenum">
              <a:rPr lang="en-IN" smtClean="0"/>
              <a:pPr/>
              <a:t>42</a:t>
            </a:fld>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48</a:t>
            </a:fld>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49</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Social networks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are graphs that describe relationships among people. Transportation routes create a graph of physical connections among geographical locations. Paths of disease outbreaks form a graph, as do games among soccer teams, computer network topologies.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Perhaps the most pervasive graph is the web itself, where documents are vertices and links are edges. </a:t>
            </a:r>
          </a:p>
          <a:p>
            <a:endParaRPr lang="en-US" sz="1200" b="0" i="0" kern="1200" dirty="0" smtClean="0">
              <a:solidFill>
                <a:schemeClr val="tx1"/>
              </a:solidFill>
              <a:latin typeface="+mn-lt"/>
              <a:ea typeface="+mn-ea"/>
              <a:cs typeface="+mn-cs"/>
            </a:endParaRPr>
          </a:p>
          <a:p>
            <a:r>
              <a:rPr lang="en-US" dirty="0" smtClean="0"/>
              <a:t>The scale of these graphs,</a:t>
            </a:r>
            <a:r>
              <a:rPr lang="en-US" baseline="0" dirty="0" smtClean="0"/>
              <a:t> </a:t>
            </a:r>
            <a:r>
              <a:rPr lang="en-US" dirty="0" smtClean="0"/>
              <a:t>in some cases billions of vertices, trillions of edges</a:t>
            </a:r>
            <a:r>
              <a:rPr lang="en-US" baseline="0" dirty="0" smtClean="0"/>
              <a:t> </a:t>
            </a:r>
            <a:r>
              <a:rPr lang="en-US" dirty="0" smtClean="0"/>
              <a:t>poses challenges to their</a:t>
            </a:r>
            <a:r>
              <a:rPr lang="en-US" baseline="0" dirty="0" smtClean="0"/>
              <a:t> </a:t>
            </a:r>
            <a:r>
              <a:rPr lang="en-US" dirty="0" err="1" smtClean="0"/>
              <a:t>effcient</a:t>
            </a:r>
            <a:r>
              <a:rPr lang="en-US" dirty="0" smtClean="0"/>
              <a:t> processing</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Despite differences in structure and origin, many graphs out there have two things in common: each of them keeps growing in size, and there is a seemingly endless number of facts and details people would like to know about each one. Take, for example, geographic locations. A relatively simple analysis of a standard map (a graph!) can provide the shortest route between two cities. But progressively more sophisticated analysis could be applied to richer information such as speed limits, expected traffic jams, </a:t>
            </a:r>
            <a:r>
              <a:rPr lang="en-US" sz="1200" b="0" i="0" kern="1200" dirty="0" err="1" smtClean="0">
                <a:solidFill>
                  <a:schemeClr val="tx1"/>
                </a:solidFill>
                <a:latin typeface="+mn-lt"/>
                <a:ea typeface="+mn-ea"/>
                <a:cs typeface="+mn-cs"/>
              </a:rPr>
              <a:t>roadworks</a:t>
            </a:r>
            <a:r>
              <a:rPr lang="en-US" sz="1200" b="0" i="0" kern="1200" dirty="0" smtClean="0">
                <a:solidFill>
                  <a:schemeClr val="tx1"/>
                </a:solidFill>
                <a:latin typeface="+mn-lt"/>
                <a:ea typeface="+mn-ea"/>
                <a:cs typeface="+mn-cs"/>
              </a:rPr>
              <a:t> and even weather conditions. In addition to the shortest route, measured as sheer distance, you could learn about the most scenic route, or the most fuel-efficient one, or the one which has the most rest areas. All these options, and more, can all be extracted from the graph and made useful — provided you have the right tools and inputs. The web graph is similar. The web contains billions of documents, and that number increases daily. To help you find what you need from that vast amount of information, Google extracts more than 200 signals from the web graph, ranging from the language of a webpage to the number and quality of other pages pointing to it. </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 order to achieve that, we need</a:t>
            </a:r>
            <a:r>
              <a:rPr lang="en-US" sz="1200" b="0" i="0" kern="1200" baseline="0" dirty="0" smtClean="0">
                <a:solidFill>
                  <a:schemeClr val="tx1"/>
                </a:solidFill>
                <a:latin typeface="+mn-lt"/>
                <a:ea typeface="+mn-ea"/>
                <a:cs typeface="+mn-cs"/>
              </a:rPr>
              <a:t> a </a:t>
            </a:r>
            <a:r>
              <a:rPr lang="en-US" sz="1200" b="0" i="0" kern="1200" dirty="0" smtClean="0">
                <a:solidFill>
                  <a:schemeClr val="tx1"/>
                </a:solidFill>
                <a:latin typeface="+mn-lt"/>
                <a:ea typeface="+mn-ea"/>
                <a:cs typeface="+mn-cs"/>
              </a:rPr>
              <a:t>scalable infrastructure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to mine a wide range of graphs</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name </a:t>
            </a:r>
            <a:r>
              <a:rPr lang="en-US" dirty="0" err="1" smtClean="0"/>
              <a:t>Pregel</a:t>
            </a:r>
            <a:r>
              <a:rPr lang="en-US" dirty="0" smtClean="0"/>
              <a:t> honors</a:t>
            </a:r>
            <a:r>
              <a:rPr lang="en-US" baseline="0" dirty="0" smtClean="0"/>
              <a:t> Leonard Euler. The Bridges of </a:t>
            </a:r>
            <a:r>
              <a:rPr lang="en-IN" sz="1200" kern="1200" baseline="0" dirty="0" smtClean="0">
                <a:solidFill>
                  <a:schemeClr val="tx1"/>
                </a:solidFill>
                <a:latin typeface="+mn-lt"/>
                <a:ea typeface="+mn-ea"/>
                <a:cs typeface="+mn-cs"/>
              </a:rPr>
              <a:t>of Konigsberg,  which inspired his famous theorem, spanned the </a:t>
            </a:r>
            <a:r>
              <a:rPr lang="en-IN" sz="1200" kern="1200" baseline="0" dirty="0" err="1" smtClean="0">
                <a:solidFill>
                  <a:schemeClr val="tx1"/>
                </a:solidFill>
                <a:latin typeface="+mn-lt"/>
                <a:ea typeface="+mn-ea"/>
                <a:cs typeface="+mn-cs"/>
              </a:rPr>
              <a:t>Pregel</a:t>
            </a:r>
            <a:r>
              <a:rPr lang="en-US" baseline="0" dirty="0" smtClean="0"/>
              <a:t> river.</a:t>
            </a:r>
            <a:endParaRPr lang="en-IN"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6</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0" i="0" kern="1200" dirty="0" smtClean="0">
                <a:solidFill>
                  <a:schemeClr val="tx1"/>
                </a:solidFill>
                <a:latin typeface="+mn-lt"/>
                <a:ea typeface="+mn-ea"/>
                <a:cs typeface="+mn-cs"/>
              </a:rPr>
              <a:t>A BSP computer consists of processors connected by a communication network. Each processor has a fast local memory, and may follow different </a:t>
            </a:r>
            <a:r>
              <a:rPr lang="en-US" sz="1200" b="0" i="0" u="none" strike="noStrike" kern="1200" dirty="0" smtClean="0">
                <a:solidFill>
                  <a:schemeClr val="tx1"/>
                </a:solidFill>
                <a:latin typeface="+mn-lt"/>
                <a:ea typeface="+mn-ea"/>
                <a:cs typeface="+mn-cs"/>
              </a:rPr>
              <a:t>threads </a:t>
            </a:r>
            <a:r>
              <a:rPr lang="en-US" sz="1200" b="0" i="0" kern="1200" dirty="0" smtClean="0">
                <a:solidFill>
                  <a:schemeClr val="tx1"/>
                </a:solidFill>
                <a:latin typeface="+mn-lt"/>
                <a:ea typeface="+mn-ea"/>
                <a:cs typeface="+mn-cs"/>
              </a:rPr>
              <a:t> of computation. A BSP computation proceeds in a series of global </a:t>
            </a:r>
            <a:r>
              <a:rPr lang="en-US" sz="1200" b="0" i="1" kern="1200" dirty="0" err="1" smtClean="0">
                <a:solidFill>
                  <a:schemeClr val="tx1"/>
                </a:solidFill>
                <a:latin typeface="+mn-lt"/>
                <a:ea typeface="+mn-ea"/>
                <a:cs typeface="+mn-cs"/>
              </a:rPr>
              <a:t>supersteps</a:t>
            </a:r>
            <a:r>
              <a:rPr lang="en-US" sz="1200" b="0" i="0" kern="1200" dirty="0" smtClean="0">
                <a:solidFill>
                  <a:schemeClr val="tx1"/>
                </a:solidFill>
                <a:latin typeface="+mn-lt"/>
                <a:ea typeface="+mn-ea"/>
                <a:cs typeface="+mn-cs"/>
              </a:rPr>
              <a:t>. A </a:t>
            </a:r>
            <a:r>
              <a:rPr lang="en-US" sz="1200" b="0" i="0" kern="1200" dirty="0" err="1" smtClean="0">
                <a:solidFill>
                  <a:schemeClr val="tx1"/>
                </a:solidFill>
                <a:latin typeface="+mn-lt"/>
                <a:ea typeface="+mn-ea"/>
                <a:cs typeface="+mn-cs"/>
              </a:rPr>
              <a:t>superstep</a:t>
            </a:r>
            <a:r>
              <a:rPr lang="en-US" sz="1200" b="0" i="0" kern="1200" dirty="0" smtClean="0">
                <a:solidFill>
                  <a:schemeClr val="tx1"/>
                </a:solidFill>
                <a:latin typeface="+mn-lt"/>
                <a:ea typeface="+mn-ea"/>
                <a:cs typeface="+mn-cs"/>
              </a:rPr>
              <a:t> consists of three components:</a:t>
            </a:r>
          </a:p>
          <a:p>
            <a:pPr algn="just"/>
            <a:r>
              <a:rPr lang="en-US" sz="1200" b="0" i="1" kern="1200" dirty="0" smtClean="0">
                <a:solidFill>
                  <a:schemeClr val="tx1"/>
                </a:solidFill>
                <a:latin typeface="+mn-lt"/>
                <a:ea typeface="+mn-ea"/>
                <a:cs typeface="+mn-cs"/>
              </a:rPr>
              <a:t>Concurrent computation</a:t>
            </a:r>
            <a:r>
              <a:rPr lang="en-US" sz="1200" b="0" i="0" kern="1200" dirty="0" smtClean="0">
                <a:solidFill>
                  <a:schemeClr val="tx1"/>
                </a:solidFill>
                <a:latin typeface="+mn-lt"/>
                <a:ea typeface="+mn-ea"/>
                <a:cs typeface="+mn-cs"/>
              </a:rPr>
              <a:t>: Several computations take place on every participating processor. Each process only uses values stored in the local memory of the processor. The computations are independent in the sense that they occur asynchronously of all the others.</a:t>
            </a:r>
          </a:p>
          <a:p>
            <a:pPr algn="just"/>
            <a:r>
              <a:rPr lang="en-US" sz="1200" b="0" i="1" kern="1200" dirty="0" smtClean="0">
                <a:solidFill>
                  <a:schemeClr val="tx1"/>
                </a:solidFill>
                <a:latin typeface="+mn-lt"/>
                <a:ea typeface="+mn-ea"/>
                <a:cs typeface="+mn-cs"/>
              </a:rPr>
              <a:t>Communication</a:t>
            </a:r>
            <a:r>
              <a:rPr lang="en-US" sz="1200" b="0" i="0" kern="1200" dirty="0" smtClean="0">
                <a:solidFill>
                  <a:schemeClr val="tx1"/>
                </a:solidFill>
                <a:latin typeface="+mn-lt"/>
                <a:ea typeface="+mn-ea"/>
                <a:cs typeface="+mn-cs"/>
              </a:rPr>
              <a:t>: The processes exchange data between themselves. This exchange takes the form of one-sided </a:t>
            </a:r>
            <a:r>
              <a:rPr lang="en-US" sz="1200" b="0" i="1" kern="1200" dirty="0" smtClean="0">
                <a:solidFill>
                  <a:schemeClr val="tx1"/>
                </a:solidFill>
                <a:latin typeface="+mn-lt"/>
                <a:ea typeface="+mn-ea"/>
                <a:cs typeface="+mn-cs"/>
              </a:rPr>
              <a:t>put</a:t>
            </a:r>
            <a:r>
              <a:rPr lang="en-US" sz="1200" b="0" i="0" kern="1200" dirty="0" smtClean="0">
                <a:solidFill>
                  <a:schemeClr val="tx1"/>
                </a:solidFill>
                <a:latin typeface="+mn-lt"/>
                <a:ea typeface="+mn-ea"/>
                <a:cs typeface="+mn-cs"/>
              </a:rPr>
              <a:t> and </a:t>
            </a:r>
            <a:r>
              <a:rPr lang="en-US" sz="1200" b="0" i="1" kern="1200" dirty="0" smtClean="0">
                <a:solidFill>
                  <a:schemeClr val="tx1"/>
                </a:solidFill>
                <a:latin typeface="+mn-lt"/>
                <a:ea typeface="+mn-ea"/>
                <a:cs typeface="+mn-cs"/>
              </a:rPr>
              <a:t>get</a:t>
            </a:r>
            <a:r>
              <a:rPr lang="en-US" sz="1200" b="0" i="0" kern="1200" dirty="0" smtClean="0">
                <a:solidFill>
                  <a:schemeClr val="tx1"/>
                </a:solidFill>
                <a:latin typeface="+mn-lt"/>
                <a:ea typeface="+mn-ea"/>
                <a:cs typeface="+mn-cs"/>
              </a:rPr>
              <a:t> calls, rather than two-sided </a:t>
            </a:r>
            <a:r>
              <a:rPr lang="en-US" sz="1200" b="0" i="1" kern="1200" dirty="0" smtClean="0">
                <a:solidFill>
                  <a:schemeClr val="tx1"/>
                </a:solidFill>
                <a:latin typeface="+mn-lt"/>
                <a:ea typeface="+mn-ea"/>
                <a:cs typeface="+mn-cs"/>
              </a:rPr>
              <a:t>send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and</a:t>
            </a:r>
            <a:r>
              <a:rPr lang="en-US" sz="1200" b="0" i="1" kern="1200" dirty="0" err="1" smtClean="0">
                <a:solidFill>
                  <a:schemeClr val="tx1"/>
                </a:solidFill>
                <a:latin typeface="+mn-lt"/>
                <a:ea typeface="+mn-ea"/>
                <a:cs typeface="+mn-cs"/>
              </a:rPr>
              <a:t>receive</a:t>
            </a:r>
            <a:r>
              <a:rPr lang="en-US" sz="1200" b="0" i="0" kern="1200" dirty="0" smtClean="0">
                <a:solidFill>
                  <a:schemeClr val="tx1"/>
                </a:solidFill>
                <a:latin typeface="+mn-lt"/>
                <a:ea typeface="+mn-ea"/>
                <a:cs typeface="+mn-cs"/>
              </a:rPr>
              <a:t> calls.</a:t>
            </a:r>
          </a:p>
          <a:p>
            <a:pPr algn="just"/>
            <a:r>
              <a:rPr lang="en-US" sz="1200" b="0" i="1" kern="1200" dirty="0" smtClean="0">
                <a:solidFill>
                  <a:schemeClr val="tx1"/>
                </a:solidFill>
                <a:latin typeface="+mn-lt"/>
                <a:ea typeface="+mn-ea"/>
                <a:cs typeface="+mn-cs"/>
              </a:rPr>
              <a:t>Barrier </a:t>
            </a:r>
            <a:r>
              <a:rPr lang="en-US" sz="1200" b="0" i="1" kern="1200" dirty="0" err="1" smtClean="0">
                <a:solidFill>
                  <a:schemeClr val="tx1"/>
                </a:solidFill>
                <a:latin typeface="+mn-lt"/>
                <a:ea typeface="+mn-ea"/>
                <a:cs typeface="+mn-cs"/>
              </a:rPr>
              <a:t>synchronisation</a:t>
            </a:r>
            <a:r>
              <a:rPr lang="en-US" sz="1200" b="0" i="0" kern="1200" dirty="0" smtClean="0">
                <a:solidFill>
                  <a:schemeClr val="tx1"/>
                </a:solidFill>
                <a:latin typeface="+mn-lt"/>
                <a:ea typeface="+mn-ea"/>
                <a:cs typeface="+mn-cs"/>
              </a:rPr>
              <a:t>: When a process reaches this point (the </a:t>
            </a:r>
            <a:r>
              <a:rPr lang="en-US" sz="1200" b="0" i="1" kern="1200" dirty="0" smtClean="0">
                <a:solidFill>
                  <a:schemeClr val="tx1"/>
                </a:solidFill>
                <a:latin typeface="+mn-lt"/>
                <a:ea typeface="+mn-ea"/>
                <a:cs typeface="+mn-cs"/>
              </a:rPr>
              <a:t>barrier</a:t>
            </a:r>
            <a:r>
              <a:rPr lang="en-US" sz="1200" b="0" i="0" kern="1200" dirty="0" smtClean="0">
                <a:solidFill>
                  <a:schemeClr val="tx1"/>
                </a:solidFill>
                <a:latin typeface="+mn-lt"/>
                <a:ea typeface="+mn-ea"/>
                <a:cs typeface="+mn-cs"/>
              </a:rPr>
              <a:t>), it waits until all other processes have finished their communication actions.</a:t>
            </a:r>
          </a:p>
          <a:p>
            <a:pPr algn="just"/>
            <a:r>
              <a:rPr lang="en-US" sz="1200" b="0" i="0" kern="1200" dirty="0" smtClean="0">
                <a:solidFill>
                  <a:schemeClr val="tx1"/>
                </a:solidFill>
                <a:latin typeface="+mn-lt"/>
                <a:ea typeface="+mn-ea"/>
                <a:cs typeface="+mn-cs"/>
              </a:rPr>
              <a:t>The computation and communication actions do not have to be ordered in time. The barrier synchronization concludes the </a:t>
            </a:r>
            <a:r>
              <a:rPr lang="en-US" sz="1200" b="0" i="0" kern="1200" dirty="0" err="1" smtClean="0">
                <a:solidFill>
                  <a:schemeClr val="tx1"/>
                </a:solidFill>
                <a:latin typeface="+mn-lt"/>
                <a:ea typeface="+mn-ea"/>
                <a:cs typeface="+mn-cs"/>
              </a:rPr>
              <a:t>superstep</a:t>
            </a:r>
            <a:r>
              <a:rPr lang="en-US" sz="1200" b="0" i="0" kern="1200" dirty="0" smtClean="0">
                <a:solidFill>
                  <a:schemeClr val="tx1"/>
                </a:solidFill>
                <a:latin typeface="+mn-lt"/>
                <a:ea typeface="+mn-ea"/>
                <a:cs typeface="+mn-cs"/>
              </a:rPr>
              <a:t>.</a:t>
            </a:r>
          </a:p>
          <a:p>
            <a:pPr algn="just"/>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Only active vertices </a:t>
            </a:r>
            <a:endParaRPr lang="en-IN"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11</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Google cluster</a:t>
            </a:r>
            <a:r>
              <a:rPr lang="en-US" baseline="0" dirty="0" smtClean="0"/>
              <a:t> architecture consists of thousands of commodity PCs organized into racks with high intra-rack bandwidth. Clusters are interconnected but distributed geographically.</a:t>
            </a:r>
          </a:p>
          <a:p>
            <a:endParaRPr lang="en-IN"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27</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Messages are sent asynchronously, to enable overlapping of computation, communication and batching.</a:t>
            </a:r>
          </a:p>
          <a:p>
            <a:endParaRPr lang="en-US" dirty="0" smtClean="0"/>
          </a:p>
          <a:p>
            <a:r>
              <a:rPr lang="en-US" dirty="0" smtClean="0"/>
              <a:t>This</a:t>
            </a:r>
            <a:r>
              <a:rPr lang="en-US" baseline="0" dirty="0" smtClean="0"/>
              <a:t> step is repeated as long as any vertices are active or any messages are in transit.</a:t>
            </a:r>
          </a:p>
          <a:p>
            <a:endParaRPr lang="en-US" baseline="0" dirty="0" smtClean="0"/>
          </a:p>
          <a:p>
            <a:r>
              <a:rPr lang="en-US" baseline="0" dirty="0" smtClean="0"/>
              <a:t>After the computation halts, the master may instruct each worker to save its portion of the graph.</a:t>
            </a:r>
          </a:p>
        </p:txBody>
      </p:sp>
      <p:sp>
        <p:nvSpPr>
          <p:cNvPr id="4" name="Slide Number Placeholder 3"/>
          <p:cNvSpPr>
            <a:spLocks noGrp="1"/>
          </p:cNvSpPr>
          <p:nvPr>
            <p:ph type="sldNum" sz="quarter" idx="10"/>
          </p:nvPr>
        </p:nvSpPr>
        <p:spPr/>
        <p:txBody>
          <a:bodyPr/>
          <a:lstStyle/>
          <a:p>
            <a:fld id="{2B39B2E7-F45A-4790-96F9-51C1BA686479}" type="slidenum">
              <a:rPr lang="en-IN" smtClean="0"/>
              <a:pPr/>
              <a:t>30</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Messages are sent asynchronously, to enable overlapping of computation, communication and batching.</a:t>
            </a:r>
          </a:p>
          <a:p>
            <a:endParaRPr lang="en-US" dirty="0" smtClean="0"/>
          </a:p>
          <a:p>
            <a:r>
              <a:rPr lang="en-US" dirty="0" smtClean="0"/>
              <a:t>This</a:t>
            </a:r>
            <a:r>
              <a:rPr lang="en-US" baseline="0" dirty="0" smtClean="0"/>
              <a:t> step is repeated as long as any vertices are active or any messages are in transit.</a:t>
            </a:r>
          </a:p>
          <a:p>
            <a:endParaRPr lang="en-US" baseline="0" dirty="0" smtClean="0"/>
          </a:p>
          <a:p>
            <a:r>
              <a:rPr lang="en-US" baseline="0" dirty="0" smtClean="0"/>
              <a:t>After the computation halts, the master may instruct each worker to save its portion of the graph.</a:t>
            </a:r>
          </a:p>
        </p:txBody>
      </p:sp>
      <p:sp>
        <p:nvSpPr>
          <p:cNvPr id="4" name="Slide Number Placeholder 3"/>
          <p:cNvSpPr>
            <a:spLocks noGrp="1"/>
          </p:cNvSpPr>
          <p:nvPr>
            <p:ph type="sldNum" sz="quarter" idx="10"/>
          </p:nvPr>
        </p:nvSpPr>
        <p:spPr/>
        <p:txBody>
          <a:bodyPr/>
          <a:lstStyle/>
          <a:p>
            <a:fld id="{2B39B2E7-F45A-4790-96F9-51C1BA686479}" type="slidenum">
              <a:rPr lang="en-IN" smtClean="0"/>
              <a:pPr/>
              <a:t>31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3716495-068C-440A-9222-DAD4E0CD0511}" type="datetime1">
              <a:rPr lang="en-US" smtClean="0"/>
              <a:pPr/>
              <a:t>4/2/2013</a:t>
            </a:fld>
            <a:endParaRPr lang="en-US"/>
          </a:p>
        </p:txBody>
      </p:sp>
      <p:sp>
        <p:nvSpPr>
          <p:cNvPr id="20" name="Footer Placeholder 19"/>
          <p:cNvSpPr>
            <a:spLocks noGrp="1"/>
          </p:cNvSpPr>
          <p:nvPr>
            <p:ph type="ftr" sz="quarter" idx="11"/>
          </p:nvPr>
        </p:nvSpPr>
        <p:spPr/>
        <p:txBody>
          <a:bodyPr/>
          <a:lstStyle>
            <a:extLst/>
          </a:lstStyle>
          <a:p>
            <a:r>
              <a:rPr lang="en-US" smtClean="0"/>
              <a:t>Pregel</a:t>
            </a:r>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0E3A46-F69A-41F9-91DA-A6C167856478}" type="datetime1">
              <a:rPr lang="en-US" smtClean="0"/>
              <a:pPr/>
              <a:t>4/2/2013</a:t>
            </a:fld>
            <a:endParaRPr lang="en-US"/>
          </a:p>
        </p:txBody>
      </p:sp>
      <p:sp>
        <p:nvSpPr>
          <p:cNvPr id="5" name="Footer Placeholder 4"/>
          <p:cNvSpPr>
            <a:spLocks noGrp="1"/>
          </p:cNvSpPr>
          <p:nvPr>
            <p:ph type="ftr" sz="quarter" idx="11"/>
          </p:nvPr>
        </p:nvSpPr>
        <p:spPr/>
        <p:txBody>
          <a:bodyPr/>
          <a:lstStyle>
            <a:extLst/>
          </a:lstStyle>
          <a:p>
            <a:r>
              <a:rPr lang="en-US" smtClean="0"/>
              <a:t>Pregel</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118E6A-9EEC-4C6F-B2C1-79311CDE1009}" type="datetime1">
              <a:rPr lang="en-US" smtClean="0"/>
              <a:pPr/>
              <a:t>4/2/2013</a:t>
            </a:fld>
            <a:endParaRPr lang="en-US"/>
          </a:p>
        </p:txBody>
      </p:sp>
      <p:sp>
        <p:nvSpPr>
          <p:cNvPr id="5" name="Footer Placeholder 4"/>
          <p:cNvSpPr>
            <a:spLocks noGrp="1"/>
          </p:cNvSpPr>
          <p:nvPr>
            <p:ph type="ftr" sz="quarter" idx="11"/>
          </p:nvPr>
        </p:nvSpPr>
        <p:spPr/>
        <p:txBody>
          <a:bodyPr/>
          <a:lstStyle>
            <a:extLst/>
          </a:lstStyle>
          <a:p>
            <a:r>
              <a:rPr lang="en-US" smtClean="0"/>
              <a:t>Pregel</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59971B-A7BB-4463-A2B6-72E224FFB53F}" type="datetime1">
              <a:rPr lang="en-US" smtClean="0"/>
              <a:pPr/>
              <a:t>4/2/2013</a:t>
            </a:fld>
            <a:endParaRPr lang="en-US"/>
          </a:p>
        </p:txBody>
      </p:sp>
      <p:sp>
        <p:nvSpPr>
          <p:cNvPr id="5" name="Footer Placeholder 4"/>
          <p:cNvSpPr>
            <a:spLocks noGrp="1"/>
          </p:cNvSpPr>
          <p:nvPr>
            <p:ph type="ftr" sz="quarter" idx="11"/>
          </p:nvPr>
        </p:nvSpPr>
        <p:spPr/>
        <p:txBody>
          <a:bodyPr/>
          <a:lstStyle>
            <a:extLst/>
          </a:lstStyle>
          <a:p>
            <a:r>
              <a:rPr lang="en-US" smtClean="0"/>
              <a:t>Pregel</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D6EA196-AC7E-458C-BBF9-E6E8EDC32F14}" type="datetime1">
              <a:rPr lang="en-US" smtClean="0"/>
              <a:pPr/>
              <a:t>4/2/2013</a:t>
            </a:fld>
            <a:endParaRPr lang="en-US"/>
          </a:p>
        </p:txBody>
      </p:sp>
      <p:sp>
        <p:nvSpPr>
          <p:cNvPr id="5" name="Footer Placeholder 4"/>
          <p:cNvSpPr>
            <a:spLocks noGrp="1"/>
          </p:cNvSpPr>
          <p:nvPr>
            <p:ph type="ftr" sz="quarter" idx="11"/>
          </p:nvPr>
        </p:nvSpPr>
        <p:spPr/>
        <p:txBody>
          <a:bodyPr/>
          <a:lstStyle>
            <a:extLst/>
          </a:lstStyle>
          <a:p>
            <a:r>
              <a:rPr lang="en-US" smtClean="0"/>
              <a:t>Pregel</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EA43EE2-C48D-4174-99A3-2BC9E3653C1F}" type="datetime1">
              <a:rPr lang="en-US" smtClean="0"/>
              <a:pPr/>
              <a:t>4/2/2013</a:t>
            </a:fld>
            <a:endParaRPr lang="en-US"/>
          </a:p>
        </p:txBody>
      </p:sp>
      <p:sp>
        <p:nvSpPr>
          <p:cNvPr id="6" name="Footer Placeholder 5"/>
          <p:cNvSpPr>
            <a:spLocks noGrp="1"/>
          </p:cNvSpPr>
          <p:nvPr>
            <p:ph type="ftr" sz="quarter" idx="11"/>
          </p:nvPr>
        </p:nvSpPr>
        <p:spPr/>
        <p:txBody>
          <a:bodyPr/>
          <a:lstStyle>
            <a:extLst/>
          </a:lstStyle>
          <a:p>
            <a:r>
              <a:rPr lang="en-US" smtClean="0"/>
              <a:t>Pregel</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DAD7DA-61DC-4CC4-869C-CA5B770E70C7}" type="datetime1">
              <a:rPr lang="en-US" smtClean="0"/>
              <a:pPr/>
              <a:t>4/2/2013</a:t>
            </a:fld>
            <a:endParaRPr lang="en-US"/>
          </a:p>
        </p:txBody>
      </p:sp>
      <p:sp>
        <p:nvSpPr>
          <p:cNvPr id="8" name="Footer Placeholder 7"/>
          <p:cNvSpPr>
            <a:spLocks noGrp="1"/>
          </p:cNvSpPr>
          <p:nvPr>
            <p:ph type="ftr" sz="quarter" idx="11"/>
          </p:nvPr>
        </p:nvSpPr>
        <p:spPr/>
        <p:txBody>
          <a:bodyPr/>
          <a:lstStyle>
            <a:extLst/>
          </a:lstStyle>
          <a:p>
            <a:r>
              <a:rPr lang="en-US" smtClean="0"/>
              <a:t>Pregel</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8BA80CC-D62D-443E-B957-1628F433700E}" type="datetime1">
              <a:rPr lang="en-US" smtClean="0"/>
              <a:pPr/>
              <a:t>4/2/2013</a:t>
            </a:fld>
            <a:endParaRPr lang="en-US"/>
          </a:p>
        </p:txBody>
      </p:sp>
      <p:sp>
        <p:nvSpPr>
          <p:cNvPr id="4" name="Footer Placeholder 3"/>
          <p:cNvSpPr>
            <a:spLocks noGrp="1"/>
          </p:cNvSpPr>
          <p:nvPr>
            <p:ph type="ftr" sz="quarter" idx="11"/>
          </p:nvPr>
        </p:nvSpPr>
        <p:spPr/>
        <p:txBody>
          <a:bodyPr/>
          <a:lstStyle>
            <a:extLst/>
          </a:lstStyle>
          <a:p>
            <a:r>
              <a:rPr lang="en-US" smtClean="0"/>
              <a:t>Pregel</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6F8F64F-2074-4A50-B4A2-6332BEBD34B2}" type="datetime1">
              <a:rPr lang="en-US" smtClean="0"/>
              <a:pPr/>
              <a:t>4/2/2013</a:t>
            </a:fld>
            <a:endParaRPr lang="en-US"/>
          </a:p>
        </p:txBody>
      </p:sp>
      <p:sp>
        <p:nvSpPr>
          <p:cNvPr id="3" name="Footer Placeholder 2"/>
          <p:cNvSpPr>
            <a:spLocks noGrp="1"/>
          </p:cNvSpPr>
          <p:nvPr>
            <p:ph type="ftr" sz="quarter" idx="11"/>
          </p:nvPr>
        </p:nvSpPr>
        <p:spPr/>
        <p:txBody>
          <a:bodyPr/>
          <a:lstStyle>
            <a:extLst/>
          </a:lstStyle>
          <a:p>
            <a:r>
              <a:rPr lang="en-US" smtClean="0"/>
              <a:t>Pregel</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5E1052-D226-4CCD-81B6-F1D70E57B8F8}" type="datetime1">
              <a:rPr lang="en-US" smtClean="0"/>
              <a:pPr/>
              <a:t>4/2/2013</a:t>
            </a:fld>
            <a:endParaRPr lang="en-US"/>
          </a:p>
        </p:txBody>
      </p:sp>
      <p:sp>
        <p:nvSpPr>
          <p:cNvPr id="6" name="Footer Placeholder 5"/>
          <p:cNvSpPr>
            <a:spLocks noGrp="1"/>
          </p:cNvSpPr>
          <p:nvPr>
            <p:ph type="ftr" sz="quarter" idx="11"/>
          </p:nvPr>
        </p:nvSpPr>
        <p:spPr/>
        <p:txBody>
          <a:bodyPr/>
          <a:lstStyle>
            <a:extLst/>
          </a:lstStyle>
          <a:p>
            <a:r>
              <a:rPr lang="en-US" smtClean="0"/>
              <a:t>Pregel</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99FF631-9167-4B58-B026-B63F72FE2D70}" type="datetime1">
              <a:rPr lang="en-US" smtClean="0"/>
              <a:pPr/>
              <a:t>4/2/2013</a:t>
            </a:fld>
            <a:endParaRPr lang="en-US"/>
          </a:p>
        </p:txBody>
      </p:sp>
      <p:sp>
        <p:nvSpPr>
          <p:cNvPr id="6" name="Footer Placeholder 5"/>
          <p:cNvSpPr>
            <a:spLocks noGrp="1"/>
          </p:cNvSpPr>
          <p:nvPr>
            <p:ph type="ftr" sz="quarter" idx="11"/>
          </p:nvPr>
        </p:nvSpPr>
        <p:spPr/>
        <p:txBody>
          <a:bodyPr/>
          <a:lstStyle>
            <a:extLst/>
          </a:lstStyle>
          <a:p>
            <a:r>
              <a:rPr lang="en-US" smtClean="0"/>
              <a:t>Pregel</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9CE719F-75FB-4E37-8664-C7E4DE31A132}" type="datetime1">
              <a:rPr lang="en-US" smtClean="0"/>
              <a:pPr/>
              <a:t>4/2/2013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Pregel</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err="1" smtClean="0"/>
              <a:t>Pregel</a:t>
            </a:r>
            <a:r>
              <a:rPr lang="en-US" dirty="0" smtClean="0"/>
              <a:t>: </a:t>
            </a:r>
            <a:r>
              <a:rPr lang="en-US" sz="3200" dirty="0" smtClean="0"/>
              <a:t>A System for Large-Scale Graph Processing</a:t>
            </a:r>
            <a:endParaRPr lang="en-US" sz="3200" dirty="0"/>
          </a:p>
        </p:txBody>
      </p:sp>
      <p:sp>
        <p:nvSpPr>
          <p:cNvPr id="3" name="Subtitle 2"/>
          <p:cNvSpPr>
            <a:spLocks noGrp="1"/>
          </p:cNvSpPr>
          <p:nvPr>
            <p:ph type="subTitle" idx="1"/>
          </p:nvPr>
        </p:nvSpPr>
        <p:spPr>
          <a:xfrm>
            <a:off x="1447800" y="3352800"/>
            <a:ext cx="7406640" cy="2590800"/>
          </a:xfrm>
        </p:spPr>
        <p:txBody>
          <a:bodyPr>
            <a:normAutofit fontScale="77500" lnSpcReduction="20000"/>
          </a:bodyPr>
          <a:lstStyle/>
          <a:p>
            <a:pPr algn="ctr"/>
            <a:r>
              <a:rPr lang="pl-PL" dirty="0" smtClean="0"/>
              <a:t>Grzegorz Malewicz, Matthew Austern,</a:t>
            </a:r>
            <a:r>
              <a:rPr lang="en-US" dirty="0" smtClean="0"/>
              <a:t> </a:t>
            </a:r>
            <a:r>
              <a:rPr lang="en-US" dirty="0" err="1" smtClean="0"/>
              <a:t>Aart</a:t>
            </a:r>
            <a:r>
              <a:rPr lang="en-US" dirty="0" smtClean="0"/>
              <a:t> Bik, James </a:t>
            </a:r>
            <a:r>
              <a:rPr lang="en-US" dirty="0" err="1" smtClean="0"/>
              <a:t>Dehnert</a:t>
            </a:r>
            <a:r>
              <a:rPr lang="en-US" dirty="0" smtClean="0"/>
              <a:t>, </a:t>
            </a:r>
            <a:r>
              <a:rPr lang="en-US" dirty="0" err="1" smtClean="0"/>
              <a:t>Ilan</a:t>
            </a:r>
            <a:r>
              <a:rPr lang="en-US" dirty="0" smtClean="0"/>
              <a:t> Horn, </a:t>
            </a:r>
            <a:r>
              <a:rPr lang="en-US" dirty="0" err="1" smtClean="0"/>
              <a:t>Naty</a:t>
            </a:r>
            <a:r>
              <a:rPr lang="en-US" dirty="0" smtClean="0"/>
              <a:t> </a:t>
            </a:r>
            <a:r>
              <a:rPr lang="en-US" dirty="0" err="1" smtClean="0"/>
              <a:t>Leiser</a:t>
            </a:r>
            <a:r>
              <a:rPr lang="en-US" dirty="0" smtClean="0"/>
              <a:t>, </a:t>
            </a:r>
            <a:r>
              <a:rPr lang="en-US" dirty="0" err="1" smtClean="0"/>
              <a:t>Grzegorz</a:t>
            </a:r>
            <a:r>
              <a:rPr lang="en-US" dirty="0" smtClean="0"/>
              <a:t> </a:t>
            </a:r>
            <a:r>
              <a:rPr lang="en-US" dirty="0" err="1" smtClean="0"/>
              <a:t>Czajkowski</a:t>
            </a:r>
            <a:r>
              <a:rPr lang="en-US" dirty="0" smtClean="0"/>
              <a:t> (Google, Inc.)</a:t>
            </a:r>
          </a:p>
          <a:p>
            <a:pPr algn="ctr"/>
            <a:r>
              <a:rPr lang="en-US" dirty="0" smtClean="0"/>
              <a:t>SIGMOD 2010</a:t>
            </a:r>
          </a:p>
          <a:p>
            <a:pPr algn="ctr"/>
            <a:endParaRPr lang="en-US" dirty="0" smtClean="0"/>
          </a:p>
          <a:p>
            <a:pPr algn="ctr"/>
            <a:endParaRPr lang="en-US" dirty="0" smtClean="0"/>
          </a:p>
          <a:p>
            <a:pPr algn="ctr"/>
            <a:endParaRPr lang="en-US" dirty="0" smtClean="0"/>
          </a:p>
          <a:p>
            <a:pPr algn="ctr"/>
            <a:r>
              <a:rPr lang="en-US" sz="1900" dirty="0" smtClean="0"/>
              <a:t>Presented by : </a:t>
            </a:r>
            <a:r>
              <a:rPr lang="en-US" sz="1900" dirty="0" err="1" smtClean="0"/>
              <a:t>Aishwarya</a:t>
            </a:r>
            <a:r>
              <a:rPr lang="en-US" sz="1900" dirty="0" smtClean="0"/>
              <a:t> G, Subhasish Saha</a:t>
            </a:r>
          </a:p>
          <a:p>
            <a:pPr algn="ctr"/>
            <a:r>
              <a:rPr lang="en-US" sz="1900" dirty="0" smtClean="0"/>
              <a:t>Guided by : Prof. S. </a:t>
            </a:r>
            <a:r>
              <a:rPr lang="en-US" sz="1900" dirty="0" err="1" smtClean="0"/>
              <a:t>Sudarshan</a:t>
            </a:r>
            <a:endParaRPr lang="en-US" sz="1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Computation Model (3/4)</a:t>
            </a:r>
            <a:endParaRPr lang="ko-KR" altLang="en-US" dirty="0"/>
          </a:p>
        </p:txBody>
      </p:sp>
      <p:sp>
        <p:nvSpPr>
          <p:cNvPr id="7" name="내용 개체 틀 2"/>
          <p:cNvSpPr>
            <a:spLocks noGrp="1"/>
          </p:cNvSpPr>
          <p:nvPr>
            <p:ph idx="1"/>
          </p:nvPr>
        </p:nvSpPr>
        <p:spPr>
          <a:xfrm>
            <a:off x="990600" y="1295400"/>
            <a:ext cx="8153400" cy="5293014"/>
          </a:xfrm>
        </p:spPr>
        <p:txBody>
          <a:bodyPr>
            <a:normAutofit/>
          </a:bodyPr>
          <a:lstStyle/>
          <a:p>
            <a:pPr>
              <a:lnSpc>
                <a:spcPts val="2700"/>
              </a:lnSpc>
              <a:spcBef>
                <a:spcPts val="500"/>
              </a:spcBef>
              <a:spcAft>
                <a:spcPts val="500"/>
              </a:spcAft>
            </a:pPr>
            <a:r>
              <a:rPr lang="en-US" altLang="ko-KR" sz="2400" dirty="0" smtClean="0"/>
              <a:t>Concurrent computation and Communication need not be ordered in time</a:t>
            </a:r>
          </a:p>
          <a:p>
            <a:pPr>
              <a:lnSpc>
                <a:spcPts val="2700"/>
              </a:lnSpc>
              <a:spcBef>
                <a:spcPts val="500"/>
              </a:spcBef>
              <a:spcAft>
                <a:spcPts val="500"/>
              </a:spcAft>
            </a:pPr>
            <a:r>
              <a:rPr lang="en-US" altLang="ko-KR" sz="2400" dirty="0" smtClean="0"/>
              <a:t>Communication through message passing</a:t>
            </a:r>
          </a:p>
          <a:p>
            <a:pPr>
              <a:lnSpc>
                <a:spcPts val="2700"/>
              </a:lnSpc>
              <a:spcBef>
                <a:spcPts val="500"/>
              </a:spcBef>
              <a:spcAft>
                <a:spcPts val="500"/>
              </a:spcAft>
            </a:pPr>
            <a:r>
              <a:rPr lang="en-US" altLang="ko-KR" sz="2400" dirty="0" smtClean="0"/>
              <a:t>Each vertex </a:t>
            </a:r>
          </a:p>
          <a:p>
            <a:pPr lvl="1">
              <a:lnSpc>
                <a:spcPts val="2700"/>
              </a:lnSpc>
              <a:spcBef>
                <a:spcPts val="500"/>
              </a:spcBef>
              <a:spcAft>
                <a:spcPts val="500"/>
              </a:spcAft>
            </a:pPr>
            <a:r>
              <a:rPr lang="en-US" altLang="ko-KR" sz="2100" dirty="0" smtClean="0"/>
              <a:t>Receives messages sent in the previous </a:t>
            </a:r>
            <a:r>
              <a:rPr lang="en-US" altLang="ko-KR" sz="2100" dirty="0" err="1" smtClean="0"/>
              <a:t>superstep</a:t>
            </a:r>
            <a:endParaRPr lang="en-US" altLang="ko-KR" sz="2100" dirty="0" smtClean="0"/>
          </a:p>
          <a:p>
            <a:pPr lvl="1">
              <a:lnSpc>
                <a:spcPts val="2700"/>
              </a:lnSpc>
              <a:spcBef>
                <a:spcPts val="500"/>
              </a:spcBef>
              <a:spcAft>
                <a:spcPts val="500"/>
              </a:spcAft>
            </a:pPr>
            <a:r>
              <a:rPr lang="en-US" altLang="ko-KR" sz="2100" dirty="0" smtClean="0"/>
              <a:t>Executes the same user-defined function</a:t>
            </a:r>
          </a:p>
          <a:p>
            <a:pPr lvl="1">
              <a:lnSpc>
                <a:spcPts val="2700"/>
              </a:lnSpc>
              <a:spcBef>
                <a:spcPts val="500"/>
              </a:spcBef>
              <a:spcAft>
                <a:spcPts val="500"/>
              </a:spcAft>
            </a:pPr>
            <a:r>
              <a:rPr lang="en-US" altLang="ko-KR" sz="2100" dirty="0" smtClean="0"/>
              <a:t>Modifies its value or that of its outgoing edges</a:t>
            </a:r>
          </a:p>
          <a:p>
            <a:pPr lvl="1">
              <a:lnSpc>
                <a:spcPts val="2700"/>
              </a:lnSpc>
              <a:spcBef>
                <a:spcPts val="500"/>
              </a:spcBef>
              <a:spcAft>
                <a:spcPts val="500"/>
              </a:spcAft>
            </a:pPr>
            <a:r>
              <a:rPr lang="en-US" altLang="ko-KR" sz="2100" dirty="0" smtClean="0"/>
              <a:t>Sends messages to other vertices (to be received in the next </a:t>
            </a:r>
            <a:r>
              <a:rPr lang="en-US" altLang="ko-KR" sz="2100" dirty="0" err="1" smtClean="0"/>
              <a:t>superstep</a:t>
            </a:r>
            <a:r>
              <a:rPr lang="en-US" altLang="ko-KR" sz="2100" dirty="0" smtClean="0"/>
              <a:t>)</a:t>
            </a:r>
          </a:p>
          <a:p>
            <a:pPr lvl="1">
              <a:lnSpc>
                <a:spcPts val="2700"/>
              </a:lnSpc>
              <a:spcBef>
                <a:spcPts val="500"/>
              </a:spcBef>
              <a:spcAft>
                <a:spcPts val="500"/>
              </a:spcAft>
            </a:pPr>
            <a:r>
              <a:rPr lang="en-US" altLang="ko-KR" sz="2100" dirty="0" smtClean="0"/>
              <a:t>Mutates the topology of the graph</a:t>
            </a:r>
          </a:p>
          <a:p>
            <a:pPr lvl="1">
              <a:spcBef>
                <a:spcPts val="500"/>
              </a:spcBef>
              <a:spcAft>
                <a:spcPts val="500"/>
              </a:spcAft>
            </a:pPr>
            <a:r>
              <a:rPr lang="en-US" altLang="ko-KR" sz="2100" dirty="0" smtClean="0"/>
              <a:t>Votes to halt if it has no further work to do</a:t>
            </a:r>
          </a:p>
          <a:p>
            <a:pPr lvl="3">
              <a:lnSpc>
                <a:spcPts val="2700"/>
              </a:lnSpc>
              <a:spcBef>
                <a:spcPts val="500"/>
              </a:spcBef>
              <a:spcAft>
                <a:spcPts val="500"/>
              </a:spcAft>
            </a:pPr>
            <a:endParaRPr lang="en-US" altLang="ko-KR"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038547" y="1423975"/>
            <a:ext cx="6343453" cy="2767025"/>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altLang="ko-KR" dirty="0" smtClean="0"/>
              <a:t>Computation Model (4/4)</a:t>
            </a:r>
            <a:endParaRPr lang="en-IN" dirty="0">
              <a:latin typeface="Impact" pitchFamily="34" charset="0"/>
            </a:endParaRPr>
          </a:p>
        </p:txBody>
      </p:sp>
      <p:sp>
        <p:nvSpPr>
          <p:cNvPr id="3" name="Content Placeholder 2"/>
          <p:cNvSpPr>
            <a:spLocks noGrp="1"/>
          </p:cNvSpPr>
          <p:nvPr>
            <p:ph idx="1"/>
          </p:nvPr>
        </p:nvSpPr>
        <p:spPr>
          <a:xfrm>
            <a:off x="1143000" y="1433506"/>
            <a:ext cx="8229600" cy="928694"/>
          </a:xfrm>
        </p:spPr>
        <p:txBody>
          <a:bodyPr>
            <a:normAutofit/>
          </a:bodyPr>
          <a:lstStyle/>
          <a:p>
            <a:pPr marL="342000" indent="-324000" algn="ctr">
              <a:buNone/>
            </a:pPr>
            <a:r>
              <a:rPr lang="en-US" sz="2000" b="1" dirty="0" smtClean="0"/>
              <a:t>State machine for a vertex</a:t>
            </a:r>
          </a:p>
        </p:txBody>
      </p:sp>
      <p:sp>
        <p:nvSpPr>
          <p:cNvPr id="6" name="Rectangle 5"/>
          <p:cNvSpPr/>
          <p:nvPr/>
        </p:nvSpPr>
        <p:spPr>
          <a:xfrm>
            <a:off x="1447800" y="4267200"/>
            <a:ext cx="7391400" cy="1387559"/>
          </a:xfrm>
          <a:prstGeom prst="rect">
            <a:avLst/>
          </a:prstGeom>
        </p:spPr>
        <p:txBody>
          <a:bodyPr wrap="square">
            <a:spAutoFit/>
          </a:bodyPr>
          <a:lstStyle/>
          <a:p>
            <a:pPr lvl="1">
              <a:lnSpc>
                <a:spcPts val="2700"/>
              </a:lnSpc>
              <a:spcBef>
                <a:spcPts val="500"/>
              </a:spcBef>
              <a:spcAft>
                <a:spcPts val="500"/>
              </a:spcAft>
              <a:buFont typeface="Arial" pitchFamily="34" charset="0"/>
              <a:buChar char="•"/>
            </a:pPr>
            <a:r>
              <a:rPr lang="en-US" altLang="ko-KR" sz="2400" dirty="0" smtClean="0"/>
              <a:t>Termination condition</a:t>
            </a:r>
          </a:p>
          <a:p>
            <a:pPr lvl="2">
              <a:lnSpc>
                <a:spcPts val="2700"/>
              </a:lnSpc>
              <a:spcBef>
                <a:spcPts val="500"/>
              </a:spcBef>
              <a:spcAft>
                <a:spcPts val="500"/>
              </a:spcAft>
              <a:buFont typeface="Arial" pitchFamily="34" charset="0"/>
              <a:buChar char="•"/>
            </a:pPr>
            <a:r>
              <a:rPr lang="en-US" altLang="ko-KR" sz="2000" dirty="0" smtClean="0"/>
              <a:t>All vertices are simultaneously inactive</a:t>
            </a:r>
          </a:p>
          <a:p>
            <a:pPr lvl="2">
              <a:lnSpc>
                <a:spcPts val="2700"/>
              </a:lnSpc>
              <a:spcBef>
                <a:spcPts val="500"/>
              </a:spcBef>
              <a:spcAft>
                <a:spcPts val="500"/>
              </a:spcAft>
              <a:buFont typeface="Arial" pitchFamily="34" charset="0"/>
              <a:buChar char="•"/>
            </a:pPr>
            <a:r>
              <a:rPr lang="en-US" altLang="ko-KR" sz="2000" dirty="0" smtClean="0"/>
              <a:t>There are no messages in transit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Example</a:t>
            </a:r>
            <a:endParaRPr lang="ko-KR" altLang="en-US" dirty="0"/>
          </a:p>
        </p:txBody>
      </p:sp>
      <p:sp>
        <p:nvSpPr>
          <p:cNvPr id="32" name="Content Placeholder 31"/>
          <p:cNvSpPr>
            <a:spLocks noGrp="1"/>
          </p:cNvSpPr>
          <p:nvPr>
            <p:ph idx="1"/>
          </p:nvPr>
        </p:nvSpPr>
        <p:spPr/>
        <p:txBody>
          <a:bodyPr/>
          <a:lstStyle/>
          <a:p>
            <a:r>
              <a:rPr lang="en-US" altLang="ko-KR" dirty="0" smtClean="0"/>
              <a:t>Single Source Shortest Path</a:t>
            </a:r>
          </a:p>
          <a:p>
            <a:pPr lvl="1"/>
            <a:r>
              <a:rPr lang="en-US" altLang="ko-KR" dirty="0" smtClean="0"/>
              <a:t>Find shortest path from a source node to all target nodes</a:t>
            </a:r>
          </a:p>
          <a:p>
            <a:pPr lvl="1"/>
            <a:r>
              <a:rPr lang="en-US" dirty="0" smtClean="0"/>
              <a:t>Example taken from talk by </a:t>
            </a:r>
            <a:r>
              <a:rPr lang="en-US" altLang="ko-KR" dirty="0" err="1" smtClean="0"/>
              <a:t>Taewhi</a:t>
            </a:r>
            <a:r>
              <a:rPr lang="en-US" altLang="ko-KR" dirty="0" smtClean="0"/>
              <a:t> Lee ,2010</a:t>
            </a:r>
          </a:p>
          <a:p>
            <a:pPr lvl="1"/>
            <a:endParaRPr lang="ko-KR" altLang="en-US" dirty="0" smtClean="0"/>
          </a:p>
        </p:txBody>
      </p:sp>
      <p:sp>
        <p:nvSpPr>
          <p:cNvPr id="4" name="Rectangle 3"/>
          <p:cNvSpPr/>
          <p:nvPr/>
        </p:nvSpPr>
        <p:spPr>
          <a:xfrm>
            <a:off x="5414185" y="5879068"/>
            <a:ext cx="3501215" cy="369332"/>
          </a:xfrm>
          <a:prstGeom prst="rect">
            <a:avLst/>
          </a:prstGeom>
        </p:spPr>
        <p:txBody>
          <a:bodyPr wrap="none">
            <a:spAutoFit/>
          </a:bodyPr>
          <a:lstStyle/>
          <a:p>
            <a:r>
              <a:rPr lang="en-US" dirty="0" smtClean="0"/>
              <a:t>http://zhenxiao.com/read/Pregel.ppt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295400"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chemeClr val="accent1"/>
            </a:solidFill>
            <a:ln w="9525" algn="ctr">
              <a:solidFill>
                <a:schemeClr val="tx1"/>
              </a:solidFill>
              <a:round/>
              <a:headEnd/>
              <a:tailEnd/>
            </a:ln>
          </p:spPr>
          <p:txBody>
            <a:bodyPr anchor="ctr"/>
            <a:lstStyle/>
            <a:p>
              <a:pPr algn="ctr"/>
              <a:r>
                <a:rPr lang="en-US" altLang="ko-KR">
                  <a:ea typeface="굴림" charset="-127"/>
                </a:rPr>
                <a:t>0</a:t>
              </a:r>
            </a:p>
          </p:txBody>
        </p:sp>
        <p:sp>
          <p:nvSpPr>
            <p:cNvPr id="6" name="Oval 6"/>
            <p:cNvSpPr/>
            <p:nvPr/>
          </p:nvSpPr>
          <p:spPr bwMode="auto">
            <a:xfrm>
              <a:off x="32758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sp>
          <p:nvSpPr>
            <p:cNvPr id="8" name="Oval 7"/>
            <p:cNvSpPr/>
            <p:nvPr/>
          </p:nvSpPr>
          <p:spPr bwMode="auto">
            <a:xfrm>
              <a:off x="3275856" y="51004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sp>
          <p:nvSpPr>
            <p:cNvPr id="9" name="Oval 21"/>
            <p:cNvSpPr/>
            <p:nvPr/>
          </p:nvSpPr>
          <p:spPr bwMode="auto">
            <a:xfrm>
              <a:off x="56380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sp>
          <p:nvSpPr>
            <p:cNvPr id="10" name="Oval 22"/>
            <p:cNvSpPr/>
            <p:nvPr/>
          </p:nvSpPr>
          <p:spPr bwMode="auto">
            <a:xfrm>
              <a:off x="5638056" y="51004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grpSp>
        <p:nvGrpSpPr>
          <p:cNvPr id="47" name="Group 46"/>
          <p:cNvGrpSpPr/>
          <p:nvPr/>
        </p:nvGrpSpPr>
        <p:grpSpPr>
          <a:xfrm>
            <a:off x="6477000" y="3352800"/>
            <a:ext cx="2989968" cy="1752600"/>
            <a:chOff x="6477000" y="3352800"/>
            <a:chExt cx="2989968" cy="1752600"/>
          </a:xfrm>
        </p:grpSpPr>
        <p:sp>
          <p:nvSpPr>
            <p:cNvPr id="35" name="TextBox 34"/>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36" name="TextBox 35"/>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40" name="TextBox 39"/>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41" name="TextBox 40"/>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46" name="Group 45"/>
            <p:cNvGrpSpPr/>
            <p:nvPr/>
          </p:nvGrpSpPr>
          <p:grpSpPr>
            <a:xfrm>
              <a:off x="6477000" y="3352800"/>
              <a:ext cx="2514600" cy="1752600"/>
              <a:chOff x="6477000" y="3352800"/>
              <a:chExt cx="2514600" cy="1752600"/>
            </a:xfrm>
          </p:grpSpPr>
          <p:sp>
            <p:nvSpPr>
              <p:cNvPr id="31"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32" name="Oval 31"/>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37"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39"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43"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45" name="Rectangle 44"/>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Slide Number Placeholder 49"/>
          <p:cNvSpPr>
            <a:spLocks noGrp="1"/>
          </p:cNvSpPr>
          <p:nvPr>
            <p:ph type="sldNum" sz="quarter" idx="12"/>
          </p:nvPr>
        </p:nvSpPr>
        <p:spPr/>
        <p:txBody>
          <a:bodyPr/>
          <a:lstStyle/>
          <a:p>
            <a:fld id="{B6F15528-21DE-4FAA-801E-634DDDAF4B2B}" type="slidenum">
              <a:rPr lang="en-US" smtClean="0"/>
              <a:pPr/>
              <a:t>13</a:t>
            </a:fld>
            <a:endParaRPr lang="en-US"/>
          </a:p>
        </p:txBody>
      </p:sp>
      <p:sp>
        <p:nvSpPr>
          <p:cNvPr id="51" name="Footer Placeholder 50"/>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828800"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chemeClr val="accent1"/>
            </a:solidFill>
            <a:ln w="9525" algn="ctr">
              <a:solidFill>
                <a:schemeClr val="tx1"/>
              </a:solidFill>
              <a:round/>
              <a:headEnd/>
              <a:tailEnd/>
            </a:ln>
          </p:spPr>
          <p:txBody>
            <a:bodyPr anchor="ctr"/>
            <a:lstStyle/>
            <a:p>
              <a:pPr algn="ctr"/>
              <a:r>
                <a:rPr lang="en-US" altLang="ko-KR">
                  <a:ea typeface="굴림" charset="-127"/>
                </a:rPr>
                <a:t>0</a:t>
              </a:r>
            </a:p>
          </p:txBody>
        </p:sp>
        <p:sp>
          <p:nvSpPr>
            <p:cNvPr id="6" name="Oval 6"/>
            <p:cNvSpPr/>
            <p:nvPr/>
          </p:nvSpPr>
          <p:spPr bwMode="auto">
            <a:xfrm>
              <a:off x="32758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sp>
          <p:nvSpPr>
            <p:cNvPr id="8" name="Oval 7"/>
            <p:cNvSpPr/>
            <p:nvPr/>
          </p:nvSpPr>
          <p:spPr bwMode="auto">
            <a:xfrm>
              <a:off x="3275856" y="51004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a:ea typeface="굴림" charset="-127"/>
                  <a:sym typeface="Symbol" pitchFamily="18" charset="2"/>
                </a:rPr>
                <a:t></a:t>
              </a:r>
              <a:endParaRPr lang="en-US" altLang="ko-KR" dirty="0">
                <a:ea typeface="굴림" charset="-127"/>
              </a:endParaRPr>
            </a:p>
          </p:txBody>
        </p:sp>
        <p:sp>
          <p:nvSpPr>
            <p:cNvPr id="9" name="Oval 21"/>
            <p:cNvSpPr/>
            <p:nvPr/>
          </p:nvSpPr>
          <p:spPr bwMode="auto">
            <a:xfrm>
              <a:off x="56380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sp>
          <p:nvSpPr>
            <p:cNvPr id="10" name="Oval 22"/>
            <p:cNvSpPr/>
            <p:nvPr/>
          </p:nvSpPr>
          <p:spPr bwMode="auto">
            <a:xfrm>
              <a:off x="5638056" y="51004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sp>
        <p:nvSpPr>
          <p:cNvPr id="31" name="TextBox 17"/>
          <p:cNvSpPr txBox="1">
            <a:spLocks noChangeArrowheads="1"/>
          </p:cNvSpPr>
          <p:nvPr/>
        </p:nvSpPr>
        <p:spPr bwMode="auto">
          <a:xfrm>
            <a:off x="3131840" y="2204864"/>
            <a:ext cx="437940" cy="369332"/>
          </a:xfrm>
          <a:prstGeom prst="rect">
            <a:avLst/>
          </a:prstGeom>
          <a:noFill/>
          <a:ln w="9525">
            <a:noFill/>
            <a:miter lim="800000"/>
            <a:headEnd/>
            <a:tailEnd/>
          </a:ln>
        </p:spPr>
        <p:txBody>
          <a:bodyPr wrap="none">
            <a:spAutoFit/>
          </a:bodyPr>
          <a:lstStyle/>
          <a:p>
            <a:r>
              <a:rPr lang="en-US" altLang="ko-KR" b="0" dirty="0">
                <a:solidFill>
                  <a:srgbClr val="FF0000"/>
                </a:solidFill>
                <a:ea typeface="굴림" charset="-127"/>
              </a:rPr>
              <a:t>10</a:t>
            </a:r>
          </a:p>
        </p:txBody>
      </p:sp>
      <p:sp>
        <p:nvSpPr>
          <p:cNvPr id="32" name="TextBox 17"/>
          <p:cNvSpPr txBox="1">
            <a:spLocks noChangeArrowheads="1"/>
          </p:cNvSpPr>
          <p:nvPr/>
        </p:nvSpPr>
        <p:spPr bwMode="auto">
          <a:xfrm>
            <a:off x="3203848" y="4797152"/>
            <a:ext cx="311304"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5</a:t>
            </a:r>
            <a:endParaRPr lang="en-US" altLang="ko-KR" b="0" dirty="0">
              <a:solidFill>
                <a:srgbClr val="FF0000"/>
              </a:solidFill>
              <a:ea typeface="굴림" charset="-127"/>
            </a:endParaRPr>
          </a:p>
        </p:txBody>
      </p:sp>
      <p:sp>
        <p:nvSpPr>
          <p:cNvPr id="33" name="TextBox 17"/>
          <p:cNvSpPr txBox="1">
            <a:spLocks noChangeArrowheads="1"/>
          </p:cNvSpPr>
          <p:nvPr/>
        </p:nvSpPr>
        <p:spPr bwMode="auto">
          <a:xfrm>
            <a:off x="2896580" y="3356992"/>
            <a:ext cx="349776" cy="369332"/>
          </a:xfrm>
          <a:prstGeom prst="rect">
            <a:avLst/>
          </a:prstGeom>
          <a:noFill/>
          <a:ln w="9525">
            <a:noFill/>
            <a:miter lim="800000"/>
            <a:headEnd/>
            <a:tailEnd/>
          </a:ln>
        </p:spPr>
        <p:txBody>
          <a:bodyPr wrap="none">
            <a:spAutoFit/>
          </a:bodyPr>
          <a:lstStyle/>
          <a:p>
            <a:pPr algn="ctr"/>
            <a:r>
              <a:rPr lang="en-US" altLang="ko-KR" dirty="0" smtClean="0">
                <a:solidFill>
                  <a:srgbClr val="FF0000"/>
                </a:solidFill>
                <a:ea typeface="굴림" charset="-127"/>
                <a:sym typeface="Symbol" pitchFamily="18" charset="2"/>
              </a:rPr>
              <a:t></a:t>
            </a:r>
            <a:endParaRPr lang="en-US" altLang="ko-KR" dirty="0">
              <a:solidFill>
                <a:srgbClr val="FF0000"/>
              </a:solidFill>
              <a:ea typeface="굴림" charset="-127"/>
            </a:endParaRPr>
          </a:p>
        </p:txBody>
      </p:sp>
      <p:sp>
        <p:nvSpPr>
          <p:cNvPr id="34" name="TextBox 17"/>
          <p:cNvSpPr txBox="1">
            <a:spLocks noChangeArrowheads="1"/>
          </p:cNvSpPr>
          <p:nvPr/>
        </p:nvSpPr>
        <p:spPr bwMode="auto">
          <a:xfrm>
            <a:off x="3491880" y="4221088"/>
            <a:ext cx="349776" cy="369332"/>
          </a:xfrm>
          <a:prstGeom prst="rect">
            <a:avLst/>
          </a:prstGeom>
          <a:noFill/>
          <a:ln w="9525">
            <a:noFill/>
            <a:miter lim="800000"/>
            <a:headEnd/>
            <a:tailEnd/>
          </a:ln>
        </p:spPr>
        <p:txBody>
          <a:bodyPr wrap="none">
            <a:spAutoFit/>
          </a:bodyPr>
          <a:lstStyle/>
          <a:p>
            <a:pPr algn="ctr"/>
            <a:r>
              <a:rPr lang="en-US" altLang="ko-KR" dirty="0" smtClean="0">
                <a:solidFill>
                  <a:srgbClr val="FF0000"/>
                </a:solidFill>
                <a:ea typeface="굴림" charset="-127"/>
                <a:sym typeface="Symbol" pitchFamily="18" charset="2"/>
              </a:rPr>
              <a:t></a:t>
            </a:r>
            <a:endParaRPr lang="en-US" altLang="ko-KR" dirty="0">
              <a:solidFill>
                <a:srgbClr val="FF0000"/>
              </a:solidFill>
              <a:ea typeface="굴림" charset="-127"/>
            </a:endParaRPr>
          </a:p>
        </p:txBody>
      </p:sp>
      <p:sp>
        <p:nvSpPr>
          <p:cNvPr id="35" name="TextBox 17"/>
          <p:cNvSpPr txBox="1">
            <a:spLocks noChangeArrowheads="1"/>
          </p:cNvSpPr>
          <p:nvPr/>
        </p:nvSpPr>
        <p:spPr bwMode="auto">
          <a:xfrm>
            <a:off x="4211960" y="2564904"/>
            <a:ext cx="349776" cy="369332"/>
          </a:xfrm>
          <a:prstGeom prst="rect">
            <a:avLst/>
          </a:prstGeom>
          <a:noFill/>
          <a:ln w="9525">
            <a:noFill/>
            <a:miter lim="800000"/>
            <a:headEnd/>
            <a:tailEnd/>
          </a:ln>
        </p:spPr>
        <p:txBody>
          <a:bodyPr wrap="none">
            <a:spAutoFit/>
          </a:bodyPr>
          <a:lstStyle/>
          <a:p>
            <a:pPr algn="ctr"/>
            <a:r>
              <a:rPr lang="en-US" altLang="ko-KR" dirty="0" smtClean="0">
                <a:solidFill>
                  <a:srgbClr val="FF0000"/>
                </a:solidFill>
                <a:ea typeface="굴림" charset="-127"/>
                <a:sym typeface="Symbol" pitchFamily="18" charset="2"/>
              </a:rPr>
              <a:t></a:t>
            </a:r>
            <a:endParaRPr lang="en-US" altLang="ko-KR" dirty="0">
              <a:solidFill>
                <a:srgbClr val="FF0000"/>
              </a:solidFill>
              <a:ea typeface="굴림" charset="-127"/>
            </a:endParaRPr>
          </a:p>
        </p:txBody>
      </p:sp>
      <p:sp>
        <p:nvSpPr>
          <p:cNvPr id="36" name="TextBox 17"/>
          <p:cNvSpPr txBox="1">
            <a:spLocks noChangeArrowheads="1"/>
          </p:cNvSpPr>
          <p:nvPr/>
        </p:nvSpPr>
        <p:spPr bwMode="auto">
          <a:xfrm>
            <a:off x="5580112" y="1916832"/>
            <a:ext cx="349776" cy="369332"/>
          </a:xfrm>
          <a:prstGeom prst="rect">
            <a:avLst/>
          </a:prstGeom>
          <a:noFill/>
          <a:ln w="9525">
            <a:noFill/>
            <a:miter lim="800000"/>
            <a:headEnd/>
            <a:tailEnd/>
          </a:ln>
        </p:spPr>
        <p:txBody>
          <a:bodyPr wrap="none">
            <a:spAutoFit/>
          </a:bodyPr>
          <a:lstStyle/>
          <a:p>
            <a:pPr algn="ctr"/>
            <a:r>
              <a:rPr lang="en-US" altLang="ko-KR" dirty="0" smtClean="0">
                <a:solidFill>
                  <a:srgbClr val="FF0000"/>
                </a:solidFill>
                <a:ea typeface="굴림" charset="-127"/>
                <a:sym typeface="Symbol" pitchFamily="18" charset="2"/>
              </a:rPr>
              <a:t></a:t>
            </a:r>
            <a:endParaRPr lang="en-US" altLang="ko-KR" dirty="0">
              <a:solidFill>
                <a:srgbClr val="FF0000"/>
              </a:solidFill>
              <a:ea typeface="굴림" charset="-127"/>
            </a:endParaRPr>
          </a:p>
        </p:txBody>
      </p:sp>
      <p:sp>
        <p:nvSpPr>
          <p:cNvPr id="37" name="TextBox 17"/>
          <p:cNvSpPr txBox="1">
            <a:spLocks noChangeArrowheads="1"/>
          </p:cNvSpPr>
          <p:nvPr/>
        </p:nvSpPr>
        <p:spPr bwMode="auto">
          <a:xfrm>
            <a:off x="5652120" y="5085184"/>
            <a:ext cx="349776" cy="369332"/>
          </a:xfrm>
          <a:prstGeom prst="rect">
            <a:avLst/>
          </a:prstGeom>
          <a:noFill/>
          <a:ln w="9525">
            <a:noFill/>
            <a:miter lim="800000"/>
            <a:headEnd/>
            <a:tailEnd/>
          </a:ln>
        </p:spPr>
        <p:txBody>
          <a:bodyPr wrap="none">
            <a:spAutoFit/>
          </a:bodyPr>
          <a:lstStyle/>
          <a:p>
            <a:pPr algn="ctr"/>
            <a:r>
              <a:rPr lang="en-US" altLang="ko-KR" dirty="0" smtClean="0">
                <a:solidFill>
                  <a:srgbClr val="FF0000"/>
                </a:solidFill>
                <a:ea typeface="굴림" charset="-127"/>
                <a:sym typeface="Symbol" pitchFamily="18" charset="2"/>
              </a:rPr>
              <a:t></a:t>
            </a:r>
            <a:endParaRPr lang="en-US" altLang="ko-KR" dirty="0">
              <a:solidFill>
                <a:srgbClr val="FF0000"/>
              </a:solidFill>
              <a:ea typeface="굴림" charset="-127"/>
            </a:endParaRPr>
          </a:p>
        </p:txBody>
      </p:sp>
      <p:sp>
        <p:nvSpPr>
          <p:cNvPr id="38" name="TextBox 17"/>
          <p:cNvSpPr txBox="1">
            <a:spLocks noChangeArrowheads="1"/>
          </p:cNvSpPr>
          <p:nvPr/>
        </p:nvSpPr>
        <p:spPr bwMode="auto">
          <a:xfrm>
            <a:off x="5724128" y="2492896"/>
            <a:ext cx="349776" cy="369332"/>
          </a:xfrm>
          <a:prstGeom prst="rect">
            <a:avLst/>
          </a:prstGeom>
          <a:noFill/>
          <a:ln w="9525">
            <a:noFill/>
            <a:miter lim="800000"/>
            <a:headEnd/>
            <a:tailEnd/>
          </a:ln>
        </p:spPr>
        <p:txBody>
          <a:bodyPr wrap="none">
            <a:spAutoFit/>
          </a:bodyPr>
          <a:lstStyle/>
          <a:p>
            <a:pPr algn="ctr"/>
            <a:r>
              <a:rPr lang="en-US" altLang="ko-KR" dirty="0" smtClean="0">
                <a:solidFill>
                  <a:srgbClr val="FF0000"/>
                </a:solidFill>
                <a:ea typeface="굴림" charset="-127"/>
                <a:sym typeface="Symbol" pitchFamily="18" charset="2"/>
              </a:rPr>
              <a:t></a:t>
            </a:r>
            <a:endParaRPr lang="en-US" altLang="ko-KR" dirty="0">
              <a:solidFill>
                <a:srgbClr val="FF0000"/>
              </a:solidFill>
              <a:ea typeface="굴림" charset="-127"/>
            </a:endParaRPr>
          </a:p>
        </p:txBody>
      </p:sp>
      <p:sp>
        <p:nvSpPr>
          <p:cNvPr id="39" name="TextBox 17"/>
          <p:cNvSpPr txBox="1">
            <a:spLocks noChangeArrowheads="1"/>
          </p:cNvSpPr>
          <p:nvPr/>
        </p:nvSpPr>
        <p:spPr bwMode="auto">
          <a:xfrm>
            <a:off x="5940152" y="4293096"/>
            <a:ext cx="349776" cy="369332"/>
          </a:xfrm>
          <a:prstGeom prst="rect">
            <a:avLst/>
          </a:prstGeom>
          <a:noFill/>
          <a:ln w="9525">
            <a:noFill/>
            <a:miter lim="800000"/>
            <a:headEnd/>
            <a:tailEnd/>
          </a:ln>
        </p:spPr>
        <p:txBody>
          <a:bodyPr wrap="none">
            <a:spAutoFit/>
          </a:bodyPr>
          <a:lstStyle/>
          <a:p>
            <a:pPr algn="ctr"/>
            <a:r>
              <a:rPr lang="en-US" altLang="ko-KR" dirty="0" smtClean="0">
                <a:solidFill>
                  <a:srgbClr val="FF0000"/>
                </a:solidFill>
                <a:ea typeface="굴림" charset="-127"/>
                <a:sym typeface="Symbol" pitchFamily="18" charset="2"/>
              </a:rPr>
              <a:t></a:t>
            </a:r>
            <a:endParaRPr lang="en-US" altLang="ko-KR" dirty="0">
              <a:solidFill>
                <a:srgbClr val="FF0000"/>
              </a:solidFill>
              <a:ea typeface="굴림" charset="-127"/>
            </a:endParaRPr>
          </a:p>
        </p:txBody>
      </p:sp>
      <p:sp>
        <p:nvSpPr>
          <p:cNvPr id="40" name="TextBox 17"/>
          <p:cNvSpPr txBox="1">
            <a:spLocks noChangeArrowheads="1"/>
          </p:cNvSpPr>
          <p:nvPr/>
        </p:nvSpPr>
        <p:spPr bwMode="auto">
          <a:xfrm>
            <a:off x="6588224" y="2564904"/>
            <a:ext cx="349776" cy="369332"/>
          </a:xfrm>
          <a:prstGeom prst="rect">
            <a:avLst/>
          </a:prstGeom>
          <a:noFill/>
          <a:ln w="9525">
            <a:noFill/>
            <a:miter lim="800000"/>
            <a:headEnd/>
            <a:tailEnd/>
          </a:ln>
        </p:spPr>
        <p:txBody>
          <a:bodyPr wrap="none">
            <a:spAutoFit/>
          </a:bodyPr>
          <a:lstStyle/>
          <a:p>
            <a:pPr algn="ctr"/>
            <a:r>
              <a:rPr lang="en-US" altLang="ko-KR" dirty="0" smtClean="0">
                <a:solidFill>
                  <a:srgbClr val="FF0000"/>
                </a:solidFill>
                <a:ea typeface="굴림" charset="-127"/>
                <a:sym typeface="Symbol" pitchFamily="18" charset="2"/>
              </a:rPr>
              <a:t></a:t>
            </a:r>
            <a:endParaRPr lang="en-US" altLang="ko-KR" dirty="0">
              <a:solidFill>
                <a:srgbClr val="FF0000"/>
              </a:solidFill>
              <a:ea typeface="굴림" charset="-127"/>
            </a:endParaRPr>
          </a:p>
        </p:txBody>
      </p:sp>
      <p:grpSp>
        <p:nvGrpSpPr>
          <p:cNvPr id="72" name="Group 71"/>
          <p:cNvGrpSpPr/>
          <p:nvPr/>
        </p:nvGrpSpPr>
        <p:grpSpPr>
          <a:xfrm>
            <a:off x="6934200" y="3048000"/>
            <a:ext cx="2532768" cy="1752600"/>
            <a:chOff x="6477000" y="3352800"/>
            <a:chExt cx="2989968" cy="1752600"/>
          </a:xfrm>
        </p:grpSpPr>
        <p:sp>
          <p:nvSpPr>
            <p:cNvPr id="73" name="TextBox 72"/>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74" name="TextBox 73"/>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75" name="TextBox 74"/>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76" name="TextBox 75"/>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77" name="Group 45"/>
            <p:cNvGrpSpPr/>
            <p:nvPr/>
          </p:nvGrpSpPr>
          <p:grpSpPr>
            <a:xfrm>
              <a:off x="6477000" y="3352800"/>
              <a:ext cx="2514600" cy="1752600"/>
              <a:chOff x="6477000" y="3352800"/>
              <a:chExt cx="2514600" cy="1752600"/>
            </a:xfrm>
          </p:grpSpPr>
          <p:sp>
            <p:nvSpPr>
              <p:cNvPr id="78"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79" name="Oval 78"/>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80"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81"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82"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83" name="Rectangle 82"/>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4" name="Slide Number Placeholder 83"/>
          <p:cNvSpPr>
            <a:spLocks noGrp="1"/>
          </p:cNvSpPr>
          <p:nvPr>
            <p:ph type="sldNum" sz="quarter" idx="12"/>
          </p:nvPr>
        </p:nvSpPr>
        <p:spPr/>
        <p:txBody>
          <a:bodyPr/>
          <a:lstStyle/>
          <a:p>
            <a:fld id="{B6F15528-21DE-4FAA-801E-634DDDAF4B2B}" type="slidenum">
              <a:rPr lang="en-US" smtClean="0"/>
              <a:pPr/>
              <a:t>14</a:t>
            </a:fld>
            <a:endParaRPr lang="en-US"/>
          </a:p>
        </p:txBody>
      </p:sp>
      <p:sp>
        <p:nvSpPr>
          <p:cNvPr id="85" name="Footer Placeholder 8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851248"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rgbClr val="CCFF99"/>
            </a:solidFill>
            <a:ln w="9525" algn="ctr">
              <a:solidFill>
                <a:schemeClr val="tx1"/>
              </a:solidFill>
              <a:round/>
              <a:headEnd/>
              <a:tailEnd/>
            </a:ln>
          </p:spPr>
          <p:txBody>
            <a:bodyPr anchor="ctr"/>
            <a:lstStyle/>
            <a:p>
              <a:pPr algn="ctr"/>
              <a:r>
                <a:rPr lang="en-US" altLang="ko-KR" dirty="0">
                  <a:ea typeface="굴림" charset="-127"/>
                </a:rPr>
                <a:t>0</a:t>
              </a:r>
            </a:p>
          </p:txBody>
        </p:sp>
        <p:sp>
          <p:nvSpPr>
            <p:cNvPr id="6" name="Oval 6"/>
            <p:cNvSpPr/>
            <p:nvPr/>
          </p:nvSpPr>
          <p:spPr bwMode="auto">
            <a:xfrm>
              <a:off x="32758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10</a:t>
              </a:r>
              <a:endParaRPr lang="en-US" altLang="ko-KR" dirty="0">
                <a:ea typeface="굴림" charset="-127"/>
              </a:endParaRPr>
            </a:p>
          </p:txBody>
        </p:sp>
        <p:sp>
          <p:nvSpPr>
            <p:cNvPr id="8" name="Oval 7"/>
            <p:cNvSpPr/>
            <p:nvPr/>
          </p:nvSpPr>
          <p:spPr bwMode="auto">
            <a:xfrm>
              <a:off x="3275856" y="51004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5</a:t>
              </a:r>
              <a:endParaRPr lang="en-US" altLang="ko-KR" dirty="0">
                <a:ea typeface="굴림" charset="-127"/>
              </a:endParaRPr>
            </a:p>
          </p:txBody>
        </p:sp>
        <p:sp>
          <p:nvSpPr>
            <p:cNvPr id="9" name="Oval 21"/>
            <p:cNvSpPr/>
            <p:nvPr/>
          </p:nvSpPr>
          <p:spPr bwMode="auto">
            <a:xfrm>
              <a:off x="5638056" y="22048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sp>
          <p:nvSpPr>
            <p:cNvPr id="10" name="Oval 22"/>
            <p:cNvSpPr/>
            <p:nvPr/>
          </p:nvSpPr>
          <p:spPr bwMode="auto">
            <a:xfrm>
              <a:off x="56380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grpSp>
        <p:nvGrpSpPr>
          <p:cNvPr id="31" name="Group 30"/>
          <p:cNvGrpSpPr/>
          <p:nvPr/>
        </p:nvGrpSpPr>
        <p:grpSpPr>
          <a:xfrm>
            <a:off x="6934200" y="3048000"/>
            <a:ext cx="2532768" cy="1752600"/>
            <a:chOff x="6477000" y="3352800"/>
            <a:chExt cx="2989968" cy="1752600"/>
          </a:xfrm>
        </p:grpSpPr>
        <p:sp>
          <p:nvSpPr>
            <p:cNvPr id="32" name="TextBox 31"/>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33" name="TextBox 32"/>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34" name="TextBox 33"/>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35" name="TextBox 34"/>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36" name="Group 45"/>
            <p:cNvGrpSpPr/>
            <p:nvPr/>
          </p:nvGrpSpPr>
          <p:grpSpPr>
            <a:xfrm>
              <a:off x="6477000" y="3352800"/>
              <a:ext cx="2514600" cy="1752600"/>
              <a:chOff x="6477000" y="3352800"/>
              <a:chExt cx="2514600" cy="1752600"/>
            </a:xfrm>
          </p:grpSpPr>
          <p:sp>
            <p:nvSpPr>
              <p:cNvPr id="37"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38" name="Oval 37"/>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39"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40"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41"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42" name="Rectangle 41"/>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Slide Number Placeholder 42"/>
          <p:cNvSpPr>
            <a:spLocks noGrp="1"/>
          </p:cNvSpPr>
          <p:nvPr>
            <p:ph type="sldNum" sz="quarter" idx="12"/>
          </p:nvPr>
        </p:nvSpPr>
        <p:spPr/>
        <p:txBody>
          <a:bodyPr/>
          <a:lstStyle/>
          <a:p>
            <a:fld id="{B6F15528-21DE-4FAA-801E-634DDDAF4B2B}" type="slidenum">
              <a:rPr lang="en-US" smtClean="0"/>
              <a:pPr/>
              <a:t>15</a:t>
            </a:fld>
            <a:endParaRPr lang="en-US"/>
          </a:p>
        </p:txBody>
      </p:sp>
      <p:sp>
        <p:nvSpPr>
          <p:cNvPr id="44" name="Footer Placeholder 43"/>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851248"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rgbClr val="CCFF99"/>
            </a:solidFill>
            <a:ln w="9525" algn="ctr">
              <a:solidFill>
                <a:schemeClr val="tx1"/>
              </a:solidFill>
              <a:round/>
              <a:headEnd/>
              <a:tailEnd/>
            </a:ln>
          </p:spPr>
          <p:txBody>
            <a:bodyPr anchor="ctr"/>
            <a:lstStyle/>
            <a:p>
              <a:pPr algn="ctr"/>
              <a:r>
                <a:rPr lang="en-US" altLang="ko-KR">
                  <a:ea typeface="굴림" charset="-127"/>
                </a:rPr>
                <a:t>0</a:t>
              </a:r>
            </a:p>
          </p:txBody>
        </p:sp>
        <p:sp>
          <p:nvSpPr>
            <p:cNvPr id="6" name="Oval 6"/>
            <p:cNvSpPr/>
            <p:nvPr/>
          </p:nvSpPr>
          <p:spPr bwMode="auto">
            <a:xfrm>
              <a:off x="32758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10</a:t>
              </a:r>
              <a:endParaRPr lang="en-US" altLang="ko-KR" dirty="0">
                <a:ea typeface="굴림" charset="-127"/>
              </a:endParaRPr>
            </a:p>
          </p:txBody>
        </p:sp>
        <p:sp>
          <p:nvSpPr>
            <p:cNvPr id="8" name="Oval 7"/>
            <p:cNvSpPr/>
            <p:nvPr/>
          </p:nvSpPr>
          <p:spPr bwMode="auto">
            <a:xfrm>
              <a:off x="3275856" y="51004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5</a:t>
              </a:r>
              <a:endParaRPr lang="en-US" altLang="ko-KR" dirty="0">
                <a:ea typeface="굴림" charset="-127"/>
              </a:endParaRPr>
            </a:p>
          </p:txBody>
        </p:sp>
        <p:sp>
          <p:nvSpPr>
            <p:cNvPr id="9" name="Oval 21"/>
            <p:cNvSpPr/>
            <p:nvPr/>
          </p:nvSpPr>
          <p:spPr bwMode="auto">
            <a:xfrm>
              <a:off x="5638056" y="22048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sp>
          <p:nvSpPr>
            <p:cNvPr id="10" name="Oval 22"/>
            <p:cNvSpPr/>
            <p:nvPr/>
          </p:nvSpPr>
          <p:spPr bwMode="auto">
            <a:xfrm>
              <a:off x="56380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a:ea typeface="굴림" charset="-127"/>
                  <a:sym typeface="Symbol" pitchFamily="18" charset="2"/>
                </a:rPr>
                <a:t></a:t>
              </a:r>
              <a:endParaRPr lang="en-US" altLang="ko-KR">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sp>
        <p:nvSpPr>
          <p:cNvPr id="31" name="TextBox 17"/>
          <p:cNvSpPr txBox="1">
            <a:spLocks noChangeArrowheads="1"/>
          </p:cNvSpPr>
          <p:nvPr/>
        </p:nvSpPr>
        <p:spPr bwMode="auto">
          <a:xfrm>
            <a:off x="5508104" y="1916832"/>
            <a:ext cx="437940"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11</a:t>
            </a:r>
            <a:endParaRPr lang="en-US" altLang="ko-KR" b="0" dirty="0">
              <a:solidFill>
                <a:srgbClr val="FF0000"/>
              </a:solidFill>
              <a:ea typeface="굴림" charset="-127"/>
            </a:endParaRPr>
          </a:p>
        </p:txBody>
      </p:sp>
      <p:sp>
        <p:nvSpPr>
          <p:cNvPr id="32" name="TextBox 17"/>
          <p:cNvSpPr txBox="1">
            <a:spLocks noChangeArrowheads="1"/>
          </p:cNvSpPr>
          <p:nvPr/>
        </p:nvSpPr>
        <p:spPr bwMode="auto">
          <a:xfrm>
            <a:off x="5580112" y="5085184"/>
            <a:ext cx="311304"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7</a:t>
            </a:r>
            <a:endParaRPr lang="en-US" altLang="ko-KR" b="0" dirty="0">
              <a:solidFill>
                <a:srgbClr val="FF0000"/>
              </a:solidFill>
              <a:ea typeface="굴림" charset="-127"/>
            </a:endParaRPr>
          </a:p>
        </p:txBody>
      </p:sp>
      <p:sp>
        <p:nvSpPr>
          <p:cNvPr id="33" name="TextBox 17"/>
          <p:cNvSpPr txBox="1">
            <a:spLocks noChangeArrowheads="1"/>
          </p:cNvSpPr>
          <p:nvPr/>
        </p:nvSpPr>
        <p:spPr bwMode="auto">
          <a:xfrm>
            <a:off x="3455304" y="4293096"/>
            <a:ext cx="437940"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12</a:t>
            </a:r>
            <a:endParaRPr lang="en-US" altLang="ko-KR" b="0" dirty="0">
              <a:solidFill>
                <a:srgbClr val="FF0000"/>
              </a:solidFill>
              <a:ea typeface="굴림" charset="-127"/>
            </a:endParaRPr>
          </a:p>
        </p:txBody>
      </p:sp>
      <p:sp>
        <p:nvSpPr>
          <p:cNvPr id="34" name="TextBox 17"/>
          <p:cNvSpPr txBox="1">
            <a:spLocks noChangeArrowheads="1"/>
          </p:cNvSpPr>
          <p:nvPr/>
        </p:nvSpPr>
        <p:spPr bwMode="auto">
          <a:xfrm>
            <a:off x="4211960" y="2564904"/>
            <a:ext cx="311304"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8</a:t>
            </a:r>
            <a:endParaRPr lang="en-US" altLang="ko-KR" b="0" dirty="0">
              <a:solidFill>
                <a:srgbClr val="FF0000"/>
              </a:solidFill>
              <a:ea typeface="굴림" charset="-127"/>
            </a:endParaRPr>
          </a:p>
        </p:txBody>
      </p:sp>
      <p:sp>
        <p:nvSpPr>
          <p:cNvPr id="35" name="TextBox 17"/>
          <p:cNvSpPr txBox="1">
            <a:spLocks noChangeArrowheads="1"/>
          </p:cNvSpPr>
          <p:nvPr/>
        </p:nvSpPr>
        <p:spPr bwMode="auto">
          <a:xfrm>
            <a:off x="5652120" y="2420888"/>
            <a:ext cx="437940"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14</a:t>
            </a:r>
            <a:endParaRPr lang="en-US" altLang="ko-KR" b="0" dirty="0">
              <a:solidFill>
                <a:srgbClr val="FF0000"/>
              </a:solidFill>
              <a:ea typeface="굴림" charset="-127"/>
            </a:endParaRPr>
          </a:p>
        </p:txBody>
      </p:sp>
      <p:grpSp>
        <p:nvGrpSpPr>
          <p:cNvPr id="36" name="Group 35"/>
          <p:cNvGrpSpPr/>
          <p:nvPr/>
        </p:nvGrpSpPr>
        <p:grpSpPr>
          <a:xfrm>
            <a:off x="6934200" y="3048000"/>
            <a:ext cx="2532768" cy="1752600"/>
            <a:chOff x="6477000" y="3352800"/>
            <a:chExt cx="2989968" cy="1752600"/>
          </a:xfrm>
        </p:grpSpPr>
        <p:sp>
          <p:nvSpPr>
            <p:cNvPr id="37" name="TextBox 36"/>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38" name="TextBox 37"/>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39" name="TextBox 38"/>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40" name="TextBox 39"/>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41" name="Group 45"/>
            <p:cNvGrpSpPr/>
            <p:nvPr/>
          </p:nvGrpSpPr>
          <p:grpSpPr>
            <a:xfrm>
              <a:off x="6477000" y="3352800"/>
              <a:ext cx="2514600" cy="1752600"/>
              <a:chOff x="6477000" y="3352800"/>
              <a:chExt cx="2514600" cy="1752600"/>
            </a:xfrm>
          </p:grpSpPr>
          <p:sp>
            <p:nvSpPr>
              <p:cNvPr id="42"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43" name="Oval 42"/>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44"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45"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46"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47" name="Rectangle 46"/>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8" name="Slide Number Placeholder 47"/>
          <p:cNvSpPr>
            <a:spLocks noGrp="1"/>
          </p:cNvSpPr>
          <p:nvPr>
            <p:ph type="sldNum" sz="quarter" idx="12"/>
          </p:nvPr>
        </p:nvSpPr>
        <p:spPr/>
        <p:txBody>
          <a:bodyPr/>
          <a:lstStyle/>
          <a:p>
            <a:fld id="{B6F15528-21DE-4FAA-801E-634DDDAF4B2B}" type="slidenum">
              <a:rPr lang="en-US" smtClean="0"/>
              <a:pPr/>
              <a:t>16</a:t>
            </a:fld>
            <a:endParaRPr lang="en-US"/>
          </a:p>
        </p:txBody>
      </p:sp>
      <p:sp>
        <p:nvSpPr>
          <p:cNvPr id="49" name="Footer Placeholder 48"/>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851248"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rgbClr val="CCFF99"/>
            </a:solidFill>
            <a:ln w="9525" algn="ctr">
              <a:solidFill>
                <a:schemeClr val="tx1"/>
              </a:solidFill>
              <a:round/>
              <a:headEnd/>
              <a:tailEnd/>
            </a:ln>
          </p:spPr>
          <p:txBody>
            <a:bodyPr anchor="ctr"/>
            <a:lstStyle/>
            <a:p>
              <a:pPr algn="ctr"/>
              <a:r>
                <a:rPr lang="en-US" altLang="ko-KR">
                  <a:ea typeface="굴림" charset="-127"/>
                </a:rPr>
                <a:t>0</a:t>
              </a:r>
            </a:p>
          </p:txBody>
        </p:sp>
        <p:sp>
          <p:nvSpPr>
            <p:cNvPr id="6" name="Oval 6"/>
            <p:cNvSpPr/>
            <p:nvPr/>
          </p:nvSpPr>
          <p:spPr bwMode="auto">
            <a:xfrm>
              <a:off x="32758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8</a:t>
              </a:r>
              <a:endParaRPr lang="en-US" altLang="ko-KR" dirty="0">
                <a:ea typeface="굴림" charset="-127"/>
              </a:endParaRPr>
            </a:p>
          </p:txBody>
        </p:sp>
        <p:sp>
          <p:nvSpPr>
            <p:cNvPr id="8" name="Oval 7"/>
            <p:cNvSpPr/>
            <p:nvPr/>
          </p:nvSpPr>
          <p:spPr bwMode="auto">
            <a:xfrm>
              <a:off x="32758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5</a:t>
              </a:r>
              <a:endParaRPr lang="en-US" altLang="ko-KR" dirty="0">
                <a:ea typeface="굴림" charset="-127"/>
              </a:endParaRPr>
            </a:p>
          </p:txBody>
        </p:sp>
        <p:sp>
          <p:nvSpPr>
            <p:cNvPr id="9" name="Oval 21"/>
            <p:cNvSpPr/>
            <p:nvPr/>
          </p:nvSpPr>
          <p:spPr bwMode="auto">
            <a:xfrm>
              <a:off x="56380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11</a:t>
              </a:r>
              <a:endParaRPr lang="en-US" altLang="ko-KR" dirty="0">
                <a:ea typeface="굴림" charset="-127"/>
              </a:endParaRPr>
            </a:p>
          </p:txBody>
        </p:sp>
        <p:sp>
          <p:nvSpPr>
            <p:cNvPr id="10" name="Oval 22"/>
            <p:cNvSpPr/>
            <p:nvPr/>
          </p:nvSpPr>
          <p:spPr bwMode="auto">
            <a:xfrm>
              <a:off x="5638056" y="51004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7</a:t>
              </a:r>
              <a:endParaRPr lang="en-US" altLang="ko-KR" dirty="0">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grpSp>
        <p:nvGrpSpPr>
          <p:cNvPr id="31" name="Group 30"/>
          <p:cNvGrpSpPr/>
          <p:nvPr/>
        </p:nvGrpSpPr>
        <p:grpSpPr>
          <a:xfrm>
            <a:off x="6934200" y="3048000"/>
            <a:ext cx="2532768" cy="1752600"/>
            <a:chOff x="6477000" y="3352800"/>
            <a:chExt cx="2989968" cy="1752600"/>
          </a:xfrm>
        </p:grpSpPr>
        <p:sp>
          <p:nvSpPr>
            <p:cNvPr id="32" name="TextBox 31"/>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33" name="TextBox 32"/>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34" name="TextBox 33"/>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35" name="TextBox 34"/>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36" name="Group 45"/>
            <p:cNvGrpSpPr/>
            <p:nvPr/>
          </p:nvGrpSpPr>
          <p:grpSpPr>
            <a:xfrm>
              <a:off x="6477000" y="3352800"/>
              <a:ext cx="2514600" cy="1752600"/>
              <a:chOff x="6477000" y="3352800"/>
              <a:chExt cx="2514600" cy="1752600"/>
            </a:xfrm>
          </p:grpSpPr>
          <p:sp>
            <p:nvSpPr>
              <p:cNvPr id="37"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38" name="Oval 37"/>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39"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40"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41"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42" name="Rectangle 41"/>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Slide Number Placeholder 42"/>
          <p:cNvSpPr>
            <a:spLocks noGrp="1"/>
          </p:cNvSpPr>
          <p:nvPr>
            <p:ph type="sldNum" sz="quarter" idx="12"/>
          </p:nvPr>
        </p:nvSpPr>
        <p:spPr/>
        <p:txBody>
          <a:bodyPr/>
          <a:lstStyle/>
          <a:p>
            <a:fld id="{B6F15528-21DE-4FAA-801E-634DDDAF4B2B}" type="slidenum">
              <a:rPr lang="en-US" smtClean="0"/>
              <a:pPr/>
              <a:t>17</a:t>
            </a:fld>
            <a:endParaRPr lang="en-US"/>
          </a:p>
        </p:txBody>
      </p:sp>
      <p:sp>
        <p:nvSpPr>
          <p:cNvPr id="44" name="Footer Placeholder 43"/>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851248"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rgbClr val="CCFF99"/>
            </a:solidFill>
            <a:ln w="9525" algn="ctr">
              <a:solidFill>
                <a:schemeClr val="tx1"/>
              </a:solidFill>
              <a:round/>
              <a:headEnd/>
              <a:tailEnd/>
            </a:ln>
          </p:spPr>
          <p:txBody>
            <a:bodyPr anchor="ctr"/>
            <a:lstStyle/>
            <a:p>
              <a:pPr algn="ctr"/>
              <a:r>
                <a:rPr lang="en-US" altLang="ko-KR">
                  <a:ea typeface="굴림" charset="-127"/>
                </a:rPr>
                <a:t>0</a:t>
              </a:r>
            </a:p>
          </p:txBody>
        </p:sp>
        <p:sp>
          <p:nvSpPr>
            <p:cNvPr id="6" name="Oval 6"/>
            <p:cNvSpPr/>
            <p:nvPr/>
          </p:nvSpPr>
          <p:spPr bwMode="auto">
            <a:xfrm>
              <a:off x="32758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8</a:t>
              </a:r>
              <a:endParaRPr lang="en-US" altLang="ko-KR" dirty="0">
                <a:ea typeface="굴림" charset="-127"/>
              </a:endParaRPr>
            </a:p>
          </p:txBody>
        </p:sp>
        <p:sp>
          <p:nvSpPr>
            <p:cNvPr id="8" name="Oval 7"/>
            <p:cNvSpPr/>
            <p:nvPr/>
          </p:nvSpPr>
          <p:spPr bwMode="auto">
            <a:xfrm>
              <a:off x="32758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5</a:t>
              </a:r>
              <a:endParaRPr lang="en-US" altLang="ko-KR" dirty="0">
                <a:ea typeface="굴림" charset="-127"/>
              </a:endParaRPr>
            </a:p>
          </p:txBody>
        </p:sp>
        <p:sp>
          <p:nvSpPr>
            <p:cNvPr id="9" name="Oval 21"/>
            <p:cNvSpPr/>
            <p:nvPr/>
          </p:nvSpPr>
          <p:spPr bwMode="auto">
            <a:xfrm>
              <a:off x="56380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11</a:t>
              </a:r>
              <a:endParaRPr lang="en-US" altLang="ko-KR" dirty="0">
                <a:ea typeface="굴림" charset="-127"/>
              </a:endParaRPr>
            </a:p>
          </p:txBody>
        </p:sp>
        <p:sp>
          <p:nvSpPr>
            <p:cNvPr id="10" name="Oval 22"/>
            <p:cNvSpPr/>
            <p:nvPr/>
          </p:nvSpPr>
          <p:spPr bwMode="auto">
            <a:xfrm>
              <a:off x="5638056" y="51004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7</a:t>
              </a:r>
              <a:endParaRPr lang="en-US" altLang="ko-KR" dirty="0">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sp>
        <p:nvSpPr>
          <p:cNvPr id="31" name="TextBox 17"/>
          <p:cNvSpPr txBox="1">
            <a:spLocks noChangeArrowheads="1"/>
          </p:cNvSpPr>
          <p:nvPr/>
        </p:nvSpPr>
        <p:spPr bwMode="auto">
          <a:xfrm>
            <a:off x="5652120" y="1916832"/>
            <a:ext cx="311304"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9</a:t>
            </a:r>
            <a:endParaRPr lang="en-US" altLang="ko-KR" b="0" dirty="0">
              <a:solidFill>
                <a:srgbClr val="FF0000"/>
              </a:solidFill>
              <a:ea typeface="굴림" charset="-127"/>
            </a:endParaRPr>
          </a:p>
        </p:txBody>
      </p:sp>
      <p:sp>
        <p:nvSpPr>
          <p:cNvPr id="32" name="TextBox 17"/>
          <p:cNvSpPr txBox="1">
            <a:spLocks noChangeArrowheads="1"/>
          </p:cNvSpPr>
          <p:nvPr/>
        </p:nvSpPr>
        <p:spPr bwMode="auto">
          <a:xfrm>
            <a:off x="2843808" y="3356992"/>
            <a:ext cx="437940"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14</a:t>
            </a:r>
            <a:endParaRPr lang="en-US" altLang="ko-KR" b="0" dirty="0">
              <a:solidFill>
                <a:srgbClr val="FF0000"/>
              </a:solidFill>
              <a:ea typeface="굴림" charset="-127"/>
            </a:endParaRPr>
          </a:p>
        </p:txBody>
      </p:sp>
      <p:sp>
        <p:nvSpPr>
          <p:cNvPr id="33" name="TextBox 17"/>
          <p:cNvSpPr txBox="1">
            <a:spLocks noChangeArrowheads="1"/>
          </p:cNvSpPr>
          <p:nvPr/>
        </p:nvSpPr>
        <p:spPr bwMode="auto">
          <a:xfrm>
            <a:off x="6588224" y="2636912"/>
            <a:ext cx="437940"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13</a:t>
            </a:r>
            <a:endParaRPr lang="en-US" altLang="ko-KR" b="0" dirty="0">
              <a:solidFill>
                <a:srgbClr val="FF0000"/>
              </a:solidFill>
              <a:ea typeface="굴림" charset="-127"/>
            </a:endParaRPr>
          </a:p>
        </p:txBody>
      </p:sp>
      <p:sp>
        <p:nvSpPr>
          <p:cNvPr id="34" name="TextBox 17"/>
          <p:cNvSpPr txBox="1">
            <a:spLocks noChangeArrowheads="1"/>
          </p:cNvSpPr>
          <p:nvPr/>
        </p:nvSpPr>
        <p:spPr bwMode="auto">
          <a:xfrm>
            <a:off x="5831568" y="4305288"/>
            <a:ext cx="437940"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15</a:t>
            </a:r>
            <a:endParaRPr lang="en-US" altLang="ko-KR" b="0" dirty="0">
              <a:solidFill>
                <a:srgbClr val="FF0000"/>
              </a:solidFill>
              <a:ea typeface="굴림" charset="-127"/>
            </a:endParaRPr>
          </a:p>
        </p:txBody>
      </p:sp>
      <p:grpSp>
        <p:nvGrpSpPr>
          <p:cNvPr id="35" name="Group 34"/>
          <p:cNvGrpSpPr/>
          <p:nvPr/>
        </p:nvGrpSpPr>
        <p:grpSpPr>
          <a:xfrm>
            <a:off x="6934200" y="3048000"/>
            <a:ext cx="2532768" cy="1752600"/>
            <a:chOff x="6477000" y="3352800"/>
            <a:chExt cx="2989968" cy="1752600"/>
          </a:xfrm>
        </p:grpSpPr>
        <p:sp>
          <p:nvSpPr>
            <p:cNvPr id="36" name="TextBox 35"/>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37" name="TextBox 36"/>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38" name="TextBox 37"/>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39" name="TextBox 38"/>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40" name="Group 45"/>
            <p:cNvGrpSpPr/>
            <p:nvPr/>
          </p:nvGrpSpPr>
          <p:grpSpPr>
            <a:xfrm>
              <a:off x="6477000" y="3352800"/>
              <a:ext cx="2514600" cy="1752600"/>
              <a:chOff x="6477000" y="3352800"/>
              <a:chExt cx="2514600" cy="1752600"/>
            </a:xfrm>
          </p:grpSpPr>
          <p:sp>
            <p:nvSpPr>
              <p:cNvPr id="41"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42" name="Oval 41"/>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43"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44"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45"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46" name="Rectangle 45"/>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Slide Number Placeholder 46"/>
          <p:cNvSpPr>
            <a:spLocks noGrp="1"/>
          </p:cNvSpPr>
          <p:nvPr>
            <p:ph type="sldNum" sz="quarter" idx="12"/>
          </p:nvPr>
        </p:nvSpPr>
        <p:spPr/>
        <p:txBody>
          <a:bodyPr/>
          <a:lstStyle/>
          <a:p>
            <a:fld id="{B6F15528-21DE-4FAA-801E-634DDDAF4B2B}" type="slidenum">
              <a:rPr lang="en-US" smtClean="0"/>
              <a:pPr/>
              <a:t>18</a:t>
            </a:fld>
            <a:endParaRPr lang="en-US"/>
          </a:p>
        </p:txBody>
      </p:sp>
      <p:sp>
        <p:nvSpPr>
          <p:cNvPr id="48" name="Footer Placeholder 47"/>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851248"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rgbClr val="CCFF99"/>
            </a:solidFill>
            <a:ln w="9525" algn="ctr">
              <a:solidFill>
                <a:schemeClr val="tx1"/>
              </a:solidFill>
              <a:round/>
              <a:headEnd/>
              <a:tailEnd/>
            </a:ln>
          </p:spPr>
          <p:txBody>
            <a:bodyPr anchor="ctr"/>
            <a:lstStyle/>
            <a:p>
              <a:pPr algn="ctr"/>
              <a:r>
                <a:rPr lang="en-US" altLang="ko-KR">
                  <a:ea typeface="굴림" charset="-127"/>
                </a:rPr>
                <a:t>0</a:t>
              </a:r>
            </a:p>
          </p:txBody>
        </p:sp>
        <p:sp>
          <p:nvSpPr>
            <p:cNvPr id="6" name="Oval 6"/>
            <p:cNvSpPr/>
            <p:nvPr/>
          </p:nvSpPr>
          <p:spPr bwMode="auto">
            <a:xfrm>
              <a:off x="3275856" y="22048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8</a:t>
              </a:r>
              <a:endParaRPr lang="en-US" altLang="ko-KR" dirty="0">
                <a:ea typeface="굴림" charset="-127"/>
              </a:endParaRPr>
            </a:p>
          </p:txBody>
        </p:sp>
        <p:sp>
          <p:nvSpPr>
            <p:cNvPr id="8" name="Oval 7"/>
            <p:cNvSpPr/>
            <p:nvPr/>
          </p:nvSpPr>
          <p:spPr bwMode="auto">
            <a:xfrm>
              <a:off x="32758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5</a:t>
              </a:r>
              <a:endParaRPr lang="en-US" altLang="ko-KR" dirty="0">
                <a:ea typeface="굴림" charset="-127"/>
              </a:endParaRPr>
            </a:p>
          </p:txBody>
        </p:sp>
        <p:sp>
          <p:nvSpPr>
            <p:cNvPr id="9" name="Oval 21"/>
            <p:cNvSpPr/>
            <p:nvPr/>
          </p:nvSpPr>
          <p:spPr bwMode="auto">
            <a:xfrm>
              <a:off x="56380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9</a:t>
              </a:r>
              <a:endParaRPr lang="en-US" altLang="ko-KR" dirty="0">
                <a:ea typeface="굴림" charset="-127"/>
              </a:endParaRPr>
            </a:p>
          </p:txBody>
        </p:sp>
        <p:sp>
          <p:nvSpPr>
            <p:cNvPr id="10" name="Oval 22"/>
            <p:cNvSpPr/>
            <p:nvPr/>
          </p:nvSpPr>
          <p:spPr bwMode="auto">
            <a:xfrm>
              <a:off x="56380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7</a:t>
              </a:r>
              <a:endParaRPr lang="en-US" altLang="ko-KR" dirty="0">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grpSp>
        <p:nvGrpSpPr>
          <p:cNvPr id="31" name="Group 30"/>
          <p:cNvGrpSpPr/>
          <p:nvPr/>
        </p:nvGrpSpPr>
        <p:grpSpPr>
          <a:xfrm>
            <a:off x="6934200" y="3048000"/>
            <a:ext cx="2532768" cy="1752600"/>
            <a:chOff x="6477000" y="3352800"/>
            <a:chExt cx="2989968" cy="1752600"/>
          </a:xfrm>
        </p:grpSpPr>
        <p:sp>
          <p:nvSpPr>
            <p:cNvPr id="32" name="TextBox 31"/>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33" name="TextBox 32"/>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34" name="TextBox 33"/>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35" name="TextBox 34"/>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36" name="Group 45"/>
            <p:cNvGrpSpPr/>
            <p:nvPr/>
          </p:nvGrpSpPr>
          <p:grpSpPr>
            <a:xfrm>
              <a:off x="6477000" y="3352800"/>
              <a:ext cx="2514600" cy="1752600"/>
              <a:chOff x="6477000" y="3352800"/>
              <a:chExt cx="2514600" cy="1752600"/>
            </a:xfrm>
          </p:grpSpPr>
          <p:sp>
            <p:nvSpPr>
              <p:cNvPr id="37"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38" name="Oval 37"/>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39"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40"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41"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42" name="Rectangle 41"/>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Slide Number Placeholder 42"/>
          <p:cNvSpPr>
            <a:spLocks noGrp="1"/>
          </p:cNvSpPr>
          <p:nvPr>
            <p:ph type="sldNum" sz="quarter" idx="12"/>
          </p:nvPr>
        </p:nvSpPr>
        <p:spPr/>
        <p:txBody>
          <a:bodyPr/>
          <a:lstStyle/>
          <a:p>
            <a:fld id="{B6F15528-21DE-4FAA-801E-634DDDAF4B2B}" type="slidenum">
              <a:rPr lang="en-US" smtClean="0"/>
              <a:pPr/>
              <a:t>19</a:t>
            </a:fld>
            <a:endParaRPr lang="en-US"/>
          </a:p>
        </p:txBody>
      </p:sp>
      <p:sp>
        <p:nvSpPr>
          <p:cNvPr id="44" name="Footer Placeholder 43"/>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851248"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rgbClr val="CCFF99"/>
            </a:solidFill>
            <a:ln w="9525" algn="ctr">
              <a:solidFill>
                <a:schemeClr val="tx1"/>
              </a:solidFill>
              <a:round/>
              <a:headEnd/>
              <a:tailEnd/>
            </a:ln>
          </p:spPr>
          <p:txBody>
            <a:bodyPr anchor="ctr"/>
            <a:lstStyle/>
            <a:p>
              <a:pPr algn="ctr"/>
              <a:r>
                <a:rPr lang="en-US" altLang="ko-KR">
                  <a:ea typeface="굴림" charset="-127"/>
                </a:rPr>
                <a:t>0</a:t>
              </a:r>
            </a:p>
          </p:txBody>
        </p:sp>
        <p:sp>
          <p:nvSpPr>
            <p:cNvPr id="6" name="Oval 6"/>
            <p:cNvSpPr/>
            <p:nvPr/>
          </p:nvSpPr>
          <p:spPr bwMode="auto">
            <a:xfrm>
              <a:off x="3275856" y="22048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8</a:t>
              </a:r>
              <a:endParaRPr lang="en-US" altLang="ko-KR" dirty="0">
                <a:ea typeface="굴림" charset="-127"/>
              </a:endParaRPr>
            </a:p>
          </p:txBody>
        </p:sp>
        <p:sp>
          <p:nvSpPr>
            <p:cNvPr id="8" name="Oval 7"/>
            <p:cNvSpPr/>
            <p:nvPr/>
          </p:nvSpPr>
          <p:spPr bwMode="auto">
            <a:xfrm>
              <a:off x="32758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5</a:t>
              </a:r>
              <a:endParaRPr lang="en-US" altLang="ko-KR" dirty="0">
                <a:ea typeface="굴림" charset="-127"/>
              </a:endParaRPr>
            </a:p>
          </p:txBody>
        </p:sp>
        <p:sp>
          <p:nvSpPr>
            <p:cNvPr id="9" name="Oval 21"/>
            <p:cNvSpPr/>
            <p:nvPr/>
          </p:nvSpPr>
          <p:spPr bwMode="auto">
            <a:xfrm>
              <a:off x="5638056" y="2204864"/>
              <a:ext cx="838200" cy="8382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9</a:t>
              </a:r>
              <a:endParaRPr lang="en-US" altLang="ko-KR" dirty="0">
                <a:ea typeface="굴림" charset="-127"/>
              </a:endParaRPr>
            </a:p>
          </p:txBody>
        </p:sp>
        <p:sp>
          <p:nvSpPr>
            <p:cNvPr id="10" name="Oval 22"/>
            <p:cNvSpPr/>
            <p:nvPr/>
          </p:nvSpPr>
          <p:spPr bwMode="auto">
            <a:xfrm>
              <a:off x="56380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7</a:t>
              </a:r>
              <a:endParaRPr lang="en-US" altLang="ko-KR" dirty="0">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sp>
        <p:nvSpPr>
          <p:cNvPr id="31" name="TextBox 17"/>
          <p:cNvSpPr txBox="1">
            <a:spLocks noChangeArrowheads="1"/>
          </p:cNvSpPr>
          <p:nvPr/>
        </p:nvSpPr>
        <p:spPr bwMode="auto">
          <a:xfrm>
            <a:off x="5868144" y="4293096"/>
            <a:ext cx="437940" cy="369332"/>
          </a:xfrm>
          <a:prstGeom prst="rect">
            <a:avLst/>
          </a:prstGeom>
          <a:noFill/>
          <a:ln w="9525">
            <a:noFill/>
            <a:miter lim="800000"/>
            <a:headEnd/>
            <a:tailEnd/>
          </a:ln>
        </p:spPr>
        <p:txBody>
          <a:bodyPr wrap="none">
            <a:spAutoFit/>
          </a:bodyPr>
          <a:lstStyle/>
          <a:p>
            <a:r>
              <a:rPr lang="en-US" altLang="ko-KR" b="0" dirty="0" smtClean="0">
                <a:solidFill>
                  <a:srgbClr val="FF0000"/>
                </a:solidFill>
                <a:ea typeface="굴림" charset="-127"/>
              </a:rPr>
              <a:t>13</a:t>
            </a:r>
            <a:endParaRPr lang="en-US" altLang="ko-KR" b="0" dirty="0">
              <a:solidFill>
                <a:srgbClr val="FF0000"/>
              </a:solidFill>
              <a:ea typeface="굴림" charset="-127"/>
            </a:endParaRPr>
          </a:p>
        </p:txBody>
      </p:sp>
      <p:grpSp>
        <p:nvGrpSpPr>
          <p:cNvPr id="32" name="Group 31"/>
          <p:cNvGrpSpPr/>
          <p:nvPr/>
        </p:nvGrpSpPr>
        <p:grpSpPr>
          <a:xfrm>
            <a:off x="6934200" y="3048000"/>
            <a:ext cx="2532768" cy="1752600"/>
            <a:chOff x="6477000" y="3352800"/>
            <a:chExt cx="2989968" cy="1752600"/>
          </a:xfrm>
        </p:grpSpPr>
        <p:sp>
          <p:nvSpPr>
            <p:cNvPr id="33" name="TextBox 32"/>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34" name="TextBox 33"/>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35" name="TextBox 34"/>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36" name="TextBox 35"/>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37" name="Group 45"/>
            <p:cNvGrpSpPr/>
            <p:nvPr/>
          </p:nvGrpSpPr>
          <p:grpSpPr>
            <a:xfrm>
              <a:off x="6477000" y="3352800"/>
              <a:ext cx="2514600" cy="1752600"/>
              <a:chOff x="6477000" y="3352800"/>
              <a:chExt cx="2514600" cy="1752600"/>
            </a:xfrm>
          </p:grpSpPr>
          <p:sp>
            <p:nvSpPr>
              <p:cNvPr id="38"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39" name="Oval 38"/>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40"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41"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42"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43" name="Rectangle 42"/>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 name="Slide Number Placeholder 43"/>
          <p:cNvSpPr>
            <a:spLocks noGrp="1"/>
          </p:cNvSpPr>
          <p:nvPr>
            <p:ph type="sldNum" sz="quarter" idx="12"/>
          </p:nvPr>
        </p:nvSpPr>
        <p:spPr/>
        <p:txBody>
          <a:bodyPr/>
          <a:lstStyle/>
          <a:p>
            <a:fld id="{B6F15528-21DE-4FAA-801E-634DDDAF4B2B}" type="slidenum">
              <a:rPr lang="en-US" smtClean="0"/>
              <a:pPr/>
              <a:t>20</a:t>
            </a:fld>
            <a:endParaRPr lang="en-US"/>
          </a:p>
        </p:txBody>
      </p:sp>
      <p:sp>
        <p:nvSpPr>
          <p:cNvPr id="45" name="Footer Placeholder 4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SSSP – Parallel BFS in </a:t>
            </a:r>
            <a:r>
              <a:rPr lang="en-US" altLang="ko-KR" dirty="0" err="1" smtClean="0"/>
              <a:t>Pregel</a:t>
            </a:r>
            <a:endParaRPr lang="ko-KR" altLang="en-US" dirty="0"/>
          </a:p>
        </p:txBody>
      </p:sp>
      <p:grpSp>
        <p:nvGrpSpPr>
          <p:cNvPr id="3" name="그룹 30"/>
          <p:cNvGrpSpPr/>
          <p:nvPr/>
        </p:nvGrpSpPr>
        <p:grpSpPr>
          <a:xfrm>
            <a:off x="1851248" y="1783432"/>
            <a:ext cx="4953000" cy="3733800"/>
            <a:chOff x="1523256" y="2204864"/>
            <a:chExt cx="4953000" cy="3733800"/>
          </a:xfrm>
        </p:grpSpPr>
        <p:sp>
          <p:nvSpPr>
            <p:cNvPr id="5" name="Oval 5"/>
            <p:cNvSpPr>
              <a:spLocks noChangeArrowheads="1"/>
            </p:cNvSpPr>
            <p:nvPr/>
          </p:nvSpPr>
          <p:spPr bwMode="auto">
            <a:xfrm>
              <a:off x="1523256" y="3576464"/>
              <a:ext cx="838200" cy="838200"/>
            </a:xfrm>
            <a:prstGeom prst="ellipse">
              <a:avLst/>
            </a:prstGeom>
            <a:solidFill>
              <a:srgbClr val="CCFF99"/>
            </a:solidFill>
            <a:ln w="9525" algn="ctr">
              <a:solidFill>
                <a:schemeClr val="tx1"/>
              </a:solidFill>
              <a:round/>
              <a:headEnd/>
              <a:tailEnd/>
            </a:ln>
          </p:spPr>
          <p:txBody>
            <a:bodyPr anchor="ctr"/>
            <a:lstStyle/>
            <a:p>
              <a:pPr algn="ctr"/>
              <a:r>
                <a:rPr lang="en-US" altLang="ko-KR">
                  <a:ea typeface="굴림" charset="-127"/>
                </a:rPr>
                <a:t>0</a:t>
              </a:r>
            </a:p>
          </p:txBody>
        </p:sp>
        <p:sp>
          <p:nvSpPr>
            <p:cNvPr id="6" name="Oval 6"/>
            <p:cNvSpPr/>
            <p:nvPr/>
          </p:nvSpPr>
          <p:spPr bwMode="auto">
            <a:xfrm>
              <a:off x="3275856" y="22048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8</a:t>
              </a:r>
              <a:endParaRPr lang="en-US" altLang="ko-KR" dirty="0">
                <a:ea typeface="굴림" charset="-127"/>
              </a:endParaRPr>
            </a:p>
          </p:txBody>
        </p:sp>
        <p:sp>
          <p:nvSpPr>
            <p:cNvPr id="8" name="Oval 7"/>
            <p:cNvSpPr/>
            <p:nvPr/>
          </p:nvSpPr>
          <p:spPr bwMode="auto">
            <a:xfrm>
              <a:off x="32758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5</a:t>
              </a:r>
              <a:endParaRPr lang="en-US" altLang="ko-KR" dirty="0">
                <a:ea typeface="굴림" charset="-127"/>
              </a:endParaRPr>
            </a:p>
          </p:txBody>
        </p:sp>
        <p:sp>
          <p:nvSpPr>
            <p:cNvPr id="9" name="Oval 21"/>
            <p:cNvSpPr/>
            <p:nvPr/>
          </p:nvSpPr>
          <p:spPr bwMode="auto">
            <a:xfrm>
              <a:off x="5638056" y="22048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9</a:t>
              </a:r>
              <a:endParaRPr lang="en-US" altLang="ko-KR" dirty="0">
                <a:ea typeface="굴림" charset="-127"/>
              </a:endParaRPr>
            </a:p>
          </p:txBody>
        </p:sp>
        <p:sp>
          <p:nvSpPr>
            <p:cNvPr id="10" name="Oval 22"/>
            <p:cNvSpPr/>
            <p:nvPr/>
          </p:nvSpPr>
          <p:spPr bwMode="auto">
            <a:xfrm>
              <a:off x="5638056" y="5100464"/>
              <a:ext cx="838200" cy="838200"/>
            </a:xfrm>
            <a:prstGeom prst="ellipse">
              <a:avLst/>
            </a:prstGeom>
            <a:solidFill>
              <a:srgbClr val="CCFF99"/>
            </a:solidFill>
            <a:ln w="9525" cap="flat" cmpd="sng" algn="ctr">
              <a:solidFill>
                <a:schemeClr val="tx1"/>
              </a:solidFill>
              <a:prstDash val="solid"/>
              <a:round/>
              <a:headEnd type="none" w="med" len="med"/>
              <a:tailEnd type="none" w="med" len="med"/>
            </a:ln>
            <a:effectLst/>
          </p:spPr>
          <p:txBody>
            <a:bodyPr anchor="ctr"/>
            <a:lstStyle/>
            <a:p>
              <a:pPr algn="ctr"/>
              <a:r>
                <a:rPr lang="en-US" altLang="ko-KR" dirty="0" smtClean="0">
                  <a:ea typeface="굴림" charset="-127"/>
                  <a:sym typeface="Symbol" pitchFamily="18" charset="2"/>
                </a:rPr>
                <a:t>7</a:t>
              </a:r>
              <a:endParaRPr lang="en-US" altLang="ko-KR" dirty="0">
                <a:ea typeface="굴림" charset="-127"/>
              </a:endParaRPr>
            </a:p>
          </p:txBody>
        </p:sp>
        <p:cxnSp>
          <p:nvCxnSpPr>
            <p:cNvPr id="11" name="Straight Arrow Connector 77"/>
            <p:cNvCxnSpPr>
              <a:cxnSpLocks noChangeShapeType="1"/>
            </p:cNvCxnSpPr>
            <p:nvPr/>
          </p:nvCxnSpPr>
          <p:spPr bwMode="auto">
            <a:xfrm>
              <a:off x="2361456" y="4338464"/>
              <a:ext cx="914400" cy="838200"/>
            </a:xfrm>
            <a:prstGeom prst="straightConnector1">
              <a:avLst/>
            </a:prstGeom>
            <a:noFill/>
            <a:ln w="9525" algn="ctr">
              <a:solidFill>
                <a:schemeClr val="tx1"/>
              </a:solidFill>
              <a:round/>
              <a:headEnd/>
              <a:tailEnd type="arrow" w="med" len="med"/>
            </a:ln>
          </p:spPr>
        </p:cxnSp>
        <p:cxnSp>
          <p:nvCxnSpPr>
            <p:cNvPr id="12" name="Straight Arrow Connector 78"/>
            <p:cNvCxnSpPr>
              <a:cxnSpLocks noChangeShapeType="1"/>
            </p:cNvCxnSpPr>
            <p:nvPr/>
          </p:nvCxnSpPr>
          <p:spPr bwMode="auto">
            <a:xfrm flipV="1">
              <a:off x="2361456" y="2890664"/>
              <a:ext cx="914400" cy="838200"/>
            </a:xfrm>
            <a:prstGeom prst="straightConnector1">
              <a:avLst/>
            </a:prstGeom>
            <a:noFill/>
            <a:ln w="9525" algn="ctr">
              <a:solidFill>
                <a:schemeClr val="tx1"/>
              </a:solidFill>
              <a:round/>
              <a:headEnd/>
              <a:tailEnd type="arrow" w="med" len="med"/>
            </a:ln>
          </p:spPr>
        </p:cxnSp>
        <p:cxnSp>
          <p:nvCxnSpPr>
            <p:cNvPr id="13" name="Straight Arrow Connector 79"/>
            <p:cNvCxnSpPr>
              <a:cxnSpLocks noChangeShapeType="1"/>
            </p:cNvCxnSpPr>
            <p:nvPr/>
          </p:nvCxnSpPr>
          <p:spPr bwMode="auto">
            <a:xfrm>
              <a:off x="4190256" y="5557664"/>
              <a:ext cx="1371600" cy="1588"/>
            </a:xfrm>
            <a:prstGeom prst="straightConnector1">
              <a:avLst/>
            </a:prstGeom>
            <a:noFill/>
            <a:ln w="9525" algn="ctr">
              <a:solidFill>
                <a:schemeClr val="tx1"/>
              </a:solidFill>
              <a:round/>
              <a:headEnd/>
              <a:tailEnd type="arrow" w="med" len="med"/>
            </a:ln>
          </p:spPr>
        </p:cxnSp>
        <p:cxnSp>
          <p:nvCxnSpPr>
            <p:cNvPr id="14" name="Straight Arrow Connector 82"/>
            <p:cNvCxnSpPr>
              <a:cxnSpLocks noChangeShapeType="1"/>
            </p:cNvCxnSpPr>
            <p:nvPr/>
          </p:nvCxnSpPr>
          <p:spPr bwMode="auto">
            <a:xfrm>
              <a:off x="4190256" y="2660477"/>
              <a:ext cx="1371600" cy="1587"/>
            </a:xfrm>
            <a:prstGeom prst="straightConnector1">
              <a:avLst/>
            </a:prstGeom>
            <a:noFill/>
            <a:ln w="9525" algn="ctr">
              <a:solidFill>
                <a:schemeClr val="tx1"/>
              </a:solidFill>
              <a:round/>
              <a:headEnd/>
              <a:tailEnd type="arrow" w="med" len="med"/>
            </a:ln>
          </p:spPr>
        </p:cxnSp>
        <p:cxnSp>
          <p:nvCxnSpPr>
            <p:cNvPr id="15" name="Straight Arrow Connector 83"/>
            <p:cNvCxnSpPr>
              <a:cxnSpLocks noChangeShapeType="1"/>
            </p:cNvCxnSpPr>
            <p:nvPr/>
          </p:nvCxnSpPr>
          <p:spPr bwMode="auto">
            <a:xfrm rot="5400000" flipH="1" flipV="1">
              <a:off x="3847356" y="3385964"/>
              <a:ext cx="2133600" cy="1600200"/>
            </a:xfrm>
            <a:prstGeom prst="straightConnector1">
              <a:avLst/>
            </a:prstGeom>
            <a:noFill/>
            <a:ln w="9525" algn="ctr">
              <a:solidFill>
                <a:schemeClr val="tx1"/>
              </a:solidFill>
              <a:round/>
              <a:headEnd/>
              <a:tailEnd type="arrow" w="med" len="med"/>
            </a:ln>
          </p:spPr>
        </p:cxnSp>
        <p:cxnSp>
          <p:nvCxnSpPr>
            <p:cNvPr id="16" name="Straight Arrow Connector 85"/>
            <p:cNvCxnSpPr>
              <a:cxnSpLocks noChangeShapeType="1"/>
            </p:cNvCxnSpPr>
            <p:nvPr/>
          </p:nvCxnSpPr>
          <p:spPr bwMode="auto">
            <a:xfrm rot="10800000">
              <a:off x="2437656" y="4033664"/>
              <a:ext cx="3200400" cy="1219200"/>
            </a:xfrm>
            <a:prstGeom prst="straightConnector1">
              <a:avLst/>
            </a:prstGeom>
            <a:noFill/>
            <a:ln w="9525" algn="ctr">
              <a:solidFill>
                <a:schemeClr val="tx1"/>
              </a:solidFill>
              <a:round/>
              <a:headEnd/>
              <a:tailEnd type="arrow" w="med" len="med"/>
            </a:ln>
          </p:spPr>
        </p:cxnSp>
        <p:cxnSp>
          <p:nvCxnSpPr>
            <p:cNvPr id="17" name="Straight Arrow Connector 87"/>
            <p:cNvCxnSpPr>
              <a:cxnSpLocks noChangeShapeType="1"/>
            </p:cNvCxnSpPr>
            <p:nvPr/>
          </p:nvCxnSpPr>
          <p:spPr bwMode="auto">
            <a:xfrm rot="5400000" flipH="1" flipV="1">
              <a:off x="2895650" y="4110658"/>
              <a:ext cx="1981200" cy="1588"/>
            </a:xfrm>
            <a:prstGeom prst="straightConnector1">
              <a:avLst/>
            </a:prstGeom>
            <a:noFill/>
            <a:ln w="9525" algn="ctr">
              <a:solidFill>
                <a:schemeClr val="tx1"/>
              </a:solidFill>
              <a:round/>
              <a:headEnd/>
              <a:tailEnd type="arrow" w="med" len="med"/>
            </a:ln>
          </p:spPr>
        </p:cxnSp>
        <p:cxnSp>
          <p:nvCxnSpPr>
            <p:cNvPr id="18" name="Straight Arrow Connector 89"/>
            <p:cNvCxnSpPr>
              <a:cxnSpLocks noChangeShapeType="1"/>
            </p:cNvCxnSpPr>
            <p:nvPr/>
          </p:nvCxnSpPr>
          <p:spPr bwMode="auto">
            <a:xfrm rot="16200000" flipH="1">
              <a:off x="2513063" y="4109070"/>
              <a:ext cx="1981200" cy="1587"/>
            </a:xfrm>
            <a:prstGeom prst="straightConnector1">
              <a:avLst/>
            </a:prstGeom>
            <a:noFill/>
            <a:ln w="9525" algn="ctr">
              <a:solidFill>
                <a:schemeClr val="tx1"/>
              </a:solidFill>
              <a:round/>
              <a:headEnd/>
              <a:tailEnd type="arrow" w="med" len="med"/>
            </a:ln>
          </p:spPr>
        </p:cxnSp>
        <p:cxnSp>
          <p:nvCxnSpPr>
            <p:cNvPr id="19" name="Straight Arrow Connector 90"/>
            <p:cNvCxnSpPr>
              <a:cxnSpLocks noChangeShapeType="1"/>
            </p:cNvCxnSpPr>
            <p:nvPr/>
          </p:nvCxnSpPr>
          <p:spPr bwMode="auto">
            <a:xfrm rot="5400000" flipH="1" flipV="1">
              <a:off x="5257850" y="4110658"/>
              <a:ext cx="1981200" cy="1588"/>
            </a:xfrm>
            <a:prstGeom prst="straightConnector1">
              <a:avLst/>
            </a:prstGeom>
            <a:noFill/>
            <a:ln w="9525" algn="ctr">
              <a:solidFill>
                <a:schemeClr val="tx1"/>
              </a:solidFill>
              <a:round/>
              <a:headEnd/>
              <a:tailEnd type="arrow" w="med" len="med"/>
            </a:ln>
          </p:spPr>
        </p:cxnSp>
        <p:cxnSp>
          <p:nvCxnSpPr>
            <p:cNvPr id="20" name="Straight Arrow Connector 91"/>
            <p:cNvCxnSpPr>
              <a:cxnSpLocks noChangeShapeType="1"/>
            </p:cNvCxnSpPr>
            <p:nvPr/>
          </p:nvCxnSpPr>
          <p:spPr bwMode="auto">
            <a:xfrm rot="16200000" flipH="1">
              <a:off x="4875263" y="4109070"/>
              <a:ext cx="1981200" cy="1587"/>
            </a:xfrm>
            <a:prstGeom prst="straightConnector1">
              <a:avLst/>
            </a:prstGeom>
            <a:noFill/>
            <a:ln w="9525" algn="ctr">
              <a:solidFill>
                <a:schemeClr val="tx1"/>
              </a:solidFill>
              <a:round/>
              <a:headEnd/>
              <a:tailEnd type="arrow" w="med" len="med"/>
            </a:ln>
          </p:spPr>
        </p:cxnSp>
        <p:sp>
          <p:nvSpPr>
            <p:cNvPr id="21" name="TextBox 17"/>
            <p:cNvSpPr txBox="1">
              <a:spLocks noChangeArrowheads="1"/>
            </p:cNvSpPr>
            <p:nvPr/>
          </p:nvSpPr>
          <p:spPr bwMode="auto">
            <a:xfrm>
              <a:off x="2513856" y="3043064"/>
              <a:ext cx="412750" cy="338138"/>
            </a:xfrm>
            <a:prstGeom prst="rect">
              <a:avLst/>
            </a:prstGeom>
            <a:noFill/>
            <a:ln w="9525">
              <a:noFill/>
              <a:miter lim="800000"/>
              <a:headEnd/>
              <a:tailEnd/>
            </a:ln>
          </p:spPr>
          <p:txBody>
            <a:bodyPr wrap="none">
              <a:spAutoFit/>
            </a:bodyPr>
            <a:lstStyle/>
            <a:p>
              <a:r>
                <a:rPr lang="en-US" altLang="ko-KR" b="0" dirty="0">
                  <a:ea typeface="굴림" charset="-127"/>
                </a:rPr>
                <a:t>10</a:t>
              </a:r>
            </a:p>
          </p:txBody>
        </p:sp>
        <p:sp>
          <p:nvSpPr>
            <p:cNvPr id="22" name="TextBox 18"/>
            <p:cNvSpPr txBox="1">
              <a:spLocks noChangeArrowheads="1"/>
            </p:cNvSpPr>
            <p:nvPr/>
          </p:nvSpPr>
          <p:spPr bwMode="auto">
            <a:xfrm>
              <a:off x="2520206" y="4686127"/>
              <a:ext cx="298450" cy="338137"/>
            </a:xfrm>
            <a:prstGeom prst="rect">
              <a:avLst/>
            </a:prstGeom>
            <a:noFill/>
            <a:ln w="9525">
              <a:noFill/>
              <a:miter lim="800000"/>
              <a:headEnd/>
              <a:tailEnd/>
            </a:ln>
          </p:spPr>
          <p:txBody>
            <a:bodyPr wrap="none">
              <a:spAutoFit/>
            </a:bodyPr>
            <a:lstStyle/>
            <a:p>
              <a:r>
                <a:rPr lang="en-US" altLang="ko-KR" b="0">
                  <a:ea typeface="굴림" charset="-127"/>
                </a:rPr>
                <a:t>5</a:t>
              </a:r>
            </a:p>
          </p:txBody>
        </p:sp>
        <p:sp>
          <p:nvSpPr>
            <p:cNvPr id="23" name="TextBox 19"/>
            <p:cNvSpPr txBox="1">
              <a:spLocks noChangeArrowheads="1"/>
            </p:cNvSpPr>
            <p:nvPr/>
          </p:nvSpPr>
          <p:spPr bwMode="auto">
            <a:xfrm>
              <a:off x="3282206" y="3805064"/>
              <a:ext cx="298450" cy="338138"/>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4" name="TextBox 20"/>
            <p:cNvSpPr txBox="1">
              <a:spLocks noChangeArrowheads="1"/>
            </p:cNvSpPr>
            <p:nvPr/>
          </p:nvSpPr>
          <p:spPr bwMode="auto">
            <a:xfrm>
              <a:off x="3809256" y="3805064"/>
              <a:ext cx="298450" cy="338138"/>
            </a:xfrm>
            <a:prstGeom prst="rect">
              <a:avLst/>
            </a:prstGeom>
            <a:noFill/>
            <a:ln w="9525">
              <a:noFill/>
              <a:miter lim="800000"/>
              <a:headEnd/>
              <a:tailEnd/>
            </a:ln>
          </p:spPr>
          <p:txBody>
            <a:bodyPr wrap="none">
              <a:spAutoFit/>
            </a:bodyPr>
            <a:lstStyle/>
            <a:p>
              <a:r>
                <a:rPr lang="en-US" altLang="ko-KR" b="0">
                  <a:ea typeface="굴림" charset="-127"/>
                </a:rPr>
                <a:t>3</a:t>
              </a:r>
            </a:p>
          </p:txBody>
        </p:sp>
        <p:sp>
          <p:nvSpPr>
            <p:cNvPr id="25" name="TextBox 23"/>
            <p:cNvSpPr txBox="1">
              <a:spLocks noChangeArrowheads="1"/>
            </p:cNvSpPr>
            <p:nvPr/>
          </p:nvSpPr>
          <p:spPr bwMode="auto">
            <a:xfrm>
              <a:off x="4647456" y="5524327"/>
              <a:ext cx="298450" cy="338137"/>
            </a:xfrm>
            <a:prstGeom prst="rect">
              <a:avLst/>
            </a:prstGeom>
            <a:noFill/>
            <a:ln w="9525">
              <a:noFill/>
              <a:miter lim="800000"/>
              <a:headEnd/>
              <a:tailEnd/>
            </a:ln>
          </p:spPr>
          <p:txBody>
            <a:bodyPr wrap="none">
              <a:spAutoFit/>
            </a:bodyPr>
            <a:lstStyle/>
            <a:p>
              <a:r>
                <a:rPr lang="en-US" altLang="ko-KR" b="0">
                  <a:ea typeface="굴림" charset="-127"/>
                </a:rPr>
                <a:t>2</a:t>
              </a:r>
            </a:p>
          </p:txBody>
        </p:sp>
        <p:sp>
          <p:nvSpPr>
            <p:cNvPr id="26" name="TextBox 24"/>
            <p:cNvSpPr txBox="1">
              <a:spLocks noChangeArrowheads="1"/>
            </p:cNvSpPr>
            <p:nvPr/>
          </p:nvSpPr>
          <p:spPr bwMode="auto">
            <a:xfrm>
              <a:off x="4647456" y="2357264"/>
              <a:ext cx="298450" cy="338138"/>
            </a:xfrm>
            <a:prstGeom prst="rect">
              <a:avLst/>
            </a:prstGeom>
            <a:noFill/>
            <a:ln w="9525">
              <a:noFill/>
              <a:miter lim="800000"/>
              <a:headEnd/>
              <a:tailEnd/>
            </a:ln>
          </p:spPr>
          <p:txBody>
            <a:bodyPr wrap="none">
              <a:spAutoFit/>
            </a:bodyPr>
            <a:lstStyle/>
            <a:p>
              <a:r>
                <a:rPr lang="en-US" altLang="ko-KR" b="0">
                  <a:ea typeface="굴림" charset="-127"/>
                </a:rPr>
                <a:t>1</a:t>
              </a:r>
            </a:p>
          </p:txBody>
        </p:sp>
        <p:sp>
          <p:nvSpPr>
            <p:cNvPr id="27" name="TextBox 25"/>
            <p:cNvSpPr txBox="1">
              <a:spLocks noChangeArrowheads="1"/>
            </p:cNvSpPr>
            <p:nvPr/>
          </p:nvSpPr>
          <p:spPr bwMode="auto">
            <a:xfrm>
              <a:off x="4799856" y="3771727"/>
              <a:ext cx="298450" cy="338137"/>
            </a:xfrm>
            <a:prstGeom prst="rect">
              <a:avLst/>
            </a:prstGeom>
            <a:noFill/>
            <a:ln w="9525">
              <a:noFill/>
              <a:miter lim="800000"/>
              <a:headEnd/>
              <a:tailEnd/>
            </a:ln>
          </p:spPr>
          <p:txBody>
            <a:bodyPr wrap="none">
              <a:spAutoFit/>
            </a:bodyPr>
            <a:lstStyle/>
            <a:p>
              <a:r>
                <a:rPr lang="en-US" altLang="ko-KR" b="0">
                  <a:ea typeface="굴림" charset="-127"/>
                </a:rPr>
                <a:t>9</a:t>
              </a:r>
            </a:p>
          </p:txBody>
        </p:sp>
        <p:sp>
          <p:nvSpPr>
            <p:cNvPr id="28" name="TextBox 26"/>
            <p:cNvSpPr txBox="1">
              <a:spLocks noChangeArrowheads="1"/>
            </p:cNvSpPr>
            <p:nvPr/>
          </p:nvSpPr>
          <p:spPr bwMode="auto">
            <a:xfrm>
              <a:off x="4952256" y="4719464"/>
              <a:ext cx="298450" cy="338138"/>
            </a:xfrm>
            <a:prstGeom prst="rect">
              <a:avLst/>
            </a:prstGeom>
            <a:noFill/>
            <a:ln w="9525">
              <a:noFill/>
              <a:miter lim="800000"/>
              <a:headEnd/>
              <a:tailEnd/>
            </a:ln>
          </p:spPr>
          <p:txBody>
            <a:bodyPr wrap="none">
              <a:spAutoFit/>
            </a:bodyPr>
            <a:lstStyle/>
            <a:p>
              <a:r>
                <a:rPr lang="en-US" altLang="ko-KR" b="0">
                  <a:ea typeface="굴림" charset="-127"/>
                </a:rPr>
                <a:t>7</a:t>
              </a:r>
            </a:p>
          </p:txBody>
        </p:sp>
        <p:sp>
          <p:nvSpPr>
            <p:cNvPr id="29" name="TextBox 27"/>
            <p:cNvSpPr txBox="1">
              <a:spLocks noChangeArrowheads="1"/>
            </p:cNvSpPr>
            <p:nvPr/>
          </p:nvSpPr>
          <p:spPr bwMode="auto">
            <a:xfrm>
              <a:off x="5644406" y="3805064"/>
              <a:ext cx="298450" cy="338138"/>
            </a:xfrm>
            <a:prstGeom prst="rect">
              <a:avLst/>
            </a:prstGeom>
            <a:noFill/>
            <a:ln w="9525">
              <a:noFill/>
              <a:miter lim="800000"/>
              <a:headEnd/>
              <a:tailEnd/>
            </a:ln>
          </p:spPr>
          <p:txBody>
            <a:bodyPr wrap="none">
              <a:spAutoFit/>
            </a:bodyPr>
            <a:lstStyle/>
            <a:p>
              <a:r>
                <a:rPr lang="en-US" altLang="ko-KR" b="0">
                  <a:ea typeface="굴림" charset="-127"/>
                </a:rPr>
                <a:t>4</a:t>
              </a:r>
            </a:p>
          </p:txBody>
        </p:sp>
        <p:sp>
          <p:nvSpPr>
            <p:cNvPr id="30" name="TextBox 28"/>
            <p:cNvSpPr txBox="1">
              <a:spLocks noChangeArrowheads="1"/>
            </p:cNvSpPr>
            <p:nvPr/>
          </p:nvSpPr>
          <p:spPr bwMode="auto">
            <a:xfrm>
              <a:off x="6177806" y="3805064"/>
              <a:ext cx="298450" cy="338138"/>
            </a:xfrm>
            <a:prstGeom prst="rect">
              <a:avLst/>
            </a:prstGeom>
            <a:noFill/>
            <a:ln w="9525">
              <a:noFill/>
              <a:miter lim="800000"/>
              <a:headEnd/>
              <a:tailEnd/>
            </a:ln>
          </p:spPr>
          <p:txBody>
            <a:bodyPr wrap="none">
              <a:spAutoFit/>
            </a:bodyPr>
            <a:lstStyle/>
            <a:p>
              <a:r>
                <a:rPr lang="en-US" altLang="ko-KR" b="0">
                  <a:ea typeface="굴림" charset="-127"/>
                </a:rPr>
                <a:t>6</a:t>
              </a:r>
            </a:p>
          </p:txBody>
        </p:sp>
      </p:grpSp>
      <p:grpSp>
        <p:nvGrpSpPr>
          <p:cNvPr id="31" name="Group 30"/>
          <p:cNvGrpSpPr/>
          <p:nvPr/>
        </p:nvGrpSpPr>
        <p:grpSpPr>
          <a:xfrm>
            <a:off x="6934200" y="3048000"/>
            <a:ext cx="2532768" cy="1752600"/>
            <a:chOff x="6477000" y="3352800"/>
            <a:chExt cx="2989968" cy="1752600"/>
          </a:xfrm>
        </p:grpSpPr>
        <p:sp>
          <p:nvSpPr>
            <p:cNvPr id="32" name="TextBox 31"/>
            <p:cNvSpPr txBox="1"/>
            <p:nvPr/>
          </p:nvSpPr>
          <p:spPr>
            <a:xfrm>
              <a:off x="6934200" y="3429000"/>
              <a:ext cx="2532768" cy="369332"/>
            </a:xfrm>
            <a:prstGeom prst="rect">
              <a:avLst/>
            </a:prstGeom>
            <a:noFill/>
          </p:spPr>
          <p:txBody>
            <a:bodyPr wrap="square" rtlCol="0">
              <a:spAutoFit/>
            </a:bodyPr>
            <a:lstStyle/>
            <a:p>
              <a:r>
                <a:rPr lang="en-US" dirty="0" smtClean="0"/>
                <a:t> Inactive Vertex</a:t>
              </a:r>
              <a:endParaRPr lang="en-US" dirty="0"/>
            </a:p>
          </p:txBody>
        </p:sp>
        <p:sp>
          <p:nvSpPr>
            <p:cNvPr id="33" name="TextBox 32"/>
            <p:cNvSpPr txBox="1"/>
            <p:nvPr/>
          </p:nvSpPr>
          <p:spPr>
            <a:xfrm>
              <a:off x="6934200" y="3821668"/>
              <a:ext cx="2532768" cy="369332"/>
            </a:xfrm>
            <a:prstGeom prst="rect">
              <a:avLst/>
            </a:prstGeom>
            <a:noFill/>
          </p:spPr>
          <p:txBody>
            <a:bodyPr wrap="square" rtlCol="0">
              <a:spAutoFit/>
            </a:bodyPr>
            <a:lstStyle/>
            <a:p>
              <a:r>
                <a:rPr lang="en-US" dirty="0" smtClean="0"/>
                <a:t> Active Vertex</a:t>
              </a:r>
              <a:endParaRPr lang="en-US" dirty="0"/>
            </a:p>
          </p:txBody>
        </p:sp>
        <p:sp>
          <p:nvSpPr>
            <p:cNvPr id="34" name="TextBox 33"/>
            <p:cNvSpPr txBox="1"/>
            <p:nvPr/>
          </p:nvSpPr>
          <p:spPr>
            <a:xfrm>
              <a:off x="6934200" y="4202668"/>
              <a:ext cx="2532768" cy="369332"/>
            </a:xfrm>
            <a:prstGeom prst="rect">
              <a:avLst/>
            </a:prstGeom>
            <a:noFill/>
          </p:spPr>
          <p:txBody>
            <a:bodyPr wrap="square" rtlCol="0">
              <a:spAutoFit/>
            </a:bodyPr>
            <a:lstStyle/>
            <a:p>
              <a:r>
                <a:rPr lang="en-US" dirty="0" smtClean="0"/>
                <a:t> Edge weight</a:t>
              </a:r>
              <a:endParaRPr lang="en-US" dirty="0"/>
            </a:p>
          </p:txBody>
        </p:sp>
        <p:sp>
          <p:nvSpPr>
            <p:cNvPr id="35" name="TextBox 34"/>
            <p:cNvSpPr txBox="1"/>
            <p:nvPr/>
          </p:nvSpPr>
          <p:spPr>
            <a:xfrm>
              <a:off x="6934200" y="4583668"/>
              <a:ext cx="2532768" cy="369332"/>
            </a:xfrm>
            <a:prstGeom prst="rect">
              <a:avLst/>
            </a:prstGeom>
            <a:noFill/>
          </p:spPr>
          <p:txBody>
            <a:bodyPr wrap="square" rtlCol="0">
              <a:spAutoFit/>
            </a:bodyPr>
            <a:lstStyle/>
            <a:p>
              <a:r>
                <a:rPr lang="en-US" dirty="0" smtClean="0"/>
                <a:t> Message</a:t>
              </a:r>
              <a:endParaRPr lang="en-US" dirty="0"/>
            </a:p>
          </p:txBody>
        </p:sp>
        <p:grpSp>
          <p:nvGrpSpPr>
            <p:cNvPr id="36" name="Group 45"/>
            <p:cNvGrpSpPr/>
            <p:nvPr/>
          </p:nvGrpSpPr>
          <p:grpSpPr>
            <a:xfrm>
              <a:off x="6477000" y="3352800"/>
              <a:ext cx="2514600" cy="1752600"/>
              <a:chOff x="6477000" y="3352800"/>
              <a:chExt cx="2514600" cy="1752600"/>
            </a:xfrm>
          </p:grpSpPr>
          <p:sp>
            <p:nvSpPr>
              <p:cNvPr id="37" name="Oval 5"/>
              <p:cNvSpPr>
                <a:spLocks noChangeArrowheads="1"/>
              </p:cNvSpPr>
              <p:nvPr/>
            </p:nvSpPr>
            <p:spPr bwMode="auto">
              <a:xfrm>
                <a:off x="6705600" y="3505200"/>
                <a:ext cx="228600" cy="228600"/>
              </a:xfrm>
              <a:prstGeom prst="ellipse">
                <a:avLst/>
              </a:prstGeom>
              <a:solidFill>
                <a:srgbClr val="CCFF99"/>
              </a:solidFill>
              <a:ln w="9525" algn="ctr">
                <a:solidFill>
                  <a:schemeClr val="tx1"/>
                </a:solidFill>
                <a:round/>
                <a:headEnd/>
                <a:tailEnd/>
              </a:ln>
            </p:spPr>
            <p:txBody>
              <a:bodyPr anchor="ctr"/>
              <a:lstStyle/>
              <a:p>
                <a:pPr algn="ctr"/>
                <a:endParaRPr lang="en-US" altLang="ko-KR" dirty="0">
                  <a:ea typeface="굴림" charset="-127"/>
                </a:endParaRPr>
              </a:p>
            </p:txBody>
          </p:sp>
          <p:sp>
            <p:nvSpPr>
              <p:cNvPr id="38" name="Oval 37"/>
              <p:cNvSpPr/>
              <p:nvPr/>
            </p:nvSpPr>
            <p:spPr bwMode="auto">
              <a:xfrm>
                <a:off x="6705600" y="3886200"/>
                <a:ext cx="228600" cy="228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nchor="ctr"/>
              <a:lstStyle/>
              <a:p>
                <a:pPr algn="ctr"/>
                <a:endParaRPr lang="en-US" altLang="ko-KR" dirty="0">
                  <a:ea typeface="굴림" charset="-127"/>
                </a:endParaRPr>
              </a:p>
            </p:txBody>
          </p:sp>
          <p:sp>
            <p:nvSpPr>
              <p:cNvPr id="39" name="TextBox 24"/>
              <p:cNvSpPr txBox="1">
                <a:spLocks noChangeArrowheads="1"/>
              </p:cNvSpPr>
              <p:nvPr/>
            </p:nvSpPr>
            <p:spPr bwMode="auto">
              <a:xfrm>
                <a:off x="6705600" y="4202668"/>
                <a:ext cx="300082" cy="369332"/>
              </a:xfrm>
              <a:prstGeom prst="rect">
                <a:avLst/>
              </a:prstGeom>
              <a:noFill/>
              <a:ln w="9525">
                <a:noFill/>
                <a:miter lim="800000"/>
                <a:headEnd/>
                <a:tailEnd/>
              </a:ln>
            </p:spPr>
            <p:txBody>
              <a:bodyPr wrap="none">
                <a:spAutoFit/>
              </a:bodyPr>
              <a:lstStyle/>
              <a:p>
                <a:r>
                  <a:rPr lang="en-US" altLang="ko-KR" b="0" dirty="0" smtClean="0">
                    <a:ea typeface="굴림" charset="-127"/>
                  </a:rPr>
                  <a:t>x</a:t>
                </a:r>
                <a:endParaRPr lang="en-US" altLang="ko-KR" b="0" dirty="0">
                  <a:ea typeface="굴림" charset="-127"/>
                </a:endParaRPr>
              </a:p>
            </p:txBody>
          </p:sp>
          <p:sp>
            <p:nvSpPr>
              <p:cNvPr id="40" name="TextBox 17"/>
              <p:cNvSpPr txBox="1">
                <a:spLocks noChangeArrowheads="1"/>
              </p:cNvSpPr>
              <p:nvPr/>
            </p:nvSpPr>
            <p:spPr bwMode="auto">
              <a:xfrm flipV="1">
                <a:off x="6572460" y="4659868"/>
                <a:ext cx="437940" cy="369332"/>
              </a:xfrm>
              <a:prstGeom prst="rect">
                <a:avLst/>
              </a:prstGeom>
              <a:noFill/>
              <a:ln w="9525">
                <a:noFill/>
                <a:miter lim="800000"/>
                <a:headEnd/>
                <a:tailEnd/>
              </a:ln>
            </p:spPr>
            <p:txBody>
              <a:bodyPr wrap="square">
                <a:spAutoFit/>
              </a:bodyPr>
              <a:lstStyle/>
              <a:p>
                <a:r>
                  <a:rPr lang="en-US" altLang="ko-KR" b="0" dirty="0" smtClean="0">
                    <a:solidFill>
                      <a:srgbClr val="FF0000"/>
                    </a:solidFill>
                    <a:ea typeface="굴림" charset="-127"/>
                  </a:rPr>
                  <a:t>x</a:t>
                </a:r>
                <a:endParaRPr lang="en-US" altLang="ko-KR" b="0" dirty="0">
                  <a:solidFill>
                    <a:srgbClr val="FF0000"/>
                  </a:solidFill>
                  <a:ea typeface="굴림" charset="-127"/>
                </a:endParaRPr>
              </a:p>
            </p:txBody>
          </p:sp>
          <p:cxnSp>
            <p:nvCxnSpPr>
              <p:cNvPr id="41" name="Straight Arrow Connector 82"/>
              <p:cNvCxnSpPr>
                <a:cxnSpLocks noChangeShapeType="1"/>
              </p:cNvCxnSpPr>
              <p:nvPr/>
            </p:nvCxnSpPr>
            <p:spPr bwMode="auto">
              <a:xfrm flipV="1">
                <a:off x="6744929" y="4495800"/>
                <a:ext cx="265471" cy="19412"/>
              </a:xfrm>
              <a:prstGeom prst="straightConnector1">
                <a:avLst/>
              </a:prstGeom>
              <a:noFill/>
              <a:ln w="9525" algn="ctr">
                <a:solidFill>
                  <a:schemeClr val="tx1"/>
                </a:solidFill>
                <a:round/>
                <a:headEnd/>
                <a:tailEnd type="arrow" w="med" len="med"/>
              </a:ln>
            </p:spPr>
          </p:cxnSp>
          <p:sp>
            <p:nvSpPr>
              <p:cNvPr id="42" name="Rectangle 41"/>
              <p:cNvSpPr/>
              <p:nvPr/>
            </p:nvSpPr>
            <p:spPr>
              <a:xfrm>
                <a:off x="6477000" y="3352800"/>
                <a:ext cx="25146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Slide Number Placeholder 42"/>
          <p:cNvSpPr>
            <a:spLocks noGrp="1"/>
          </p:cNvSpPr>
          <p:nvPr>
            <p:ph type="sldNum" sz="quarter" idx="12"/>
          </p:nvPr>
        </p:nvSpPr>
        <p:spPr/>
        <p:txBody>
          <a:bodyPr/>
          <a:lstStyle/>
          <a:p>
            <a:fld id="{B6F15528-21DE-4FAA-801E-634DDDAF4B2B}" type="slidenum">
              <a:rPr lang="en-US" smtClean="0"/>
              <a:pPr/>
              <a:t>21</a:t>
            </a:fld>
            <a:endParaRPr lang="en-US"/>
          </a:p>
        </p:txBody>
      </p:sp>
      <p:sp>
        <p:nvSpPr>
          <p:cNvPr id="44" name="Footer Placeholder 43"/>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Differences from </a:t>
            </a:r>
            <a:r>
              <a:rPr lang="en-US" altLang="ko-KR" dirty="0" err="1" smtClean="0"/>
              <a:t>MapReduce</a:t>
            </a:r>
            <a:endParaRPr lang="ko-KR" altLang="en-US" dirty="0"/>
          </a:p>
        </p:txBody>
      </p:sp>
      <p:sp>
        <p:nvSpPr>
          <p:cNvPr id="7" name="내용 개체 틀 2"/>
          <p:cNvSpPr>
            <a:spLocks noGrp="1"/>
          </p:cNvSpPr>
          <p:nvPr>
            <p:ph idx="1"/>
          </p:nvPr>
        </p:nvSpPr>
        <p:spPr>
          <a:xfrm>
            <a:off x="990600" y="1628056"/>
            <a:ext cx="7981952" cy="5306144"/>
          </a:xfrm>
        </p:spPr>
        <p:txBody>
          <a:bodyPr>
            <a:noAutofit/>
          </a:bodyPr>
          <a:lstStyle/>
          <a:p>
            <a:pPr algn="just">
              <a:lnSpc>
                <a:spcPts val="2700"/>
              </a:lnSpc>
              <a:spcBef>
                <a:spcPts val="500"/>
              </a:spcBef>
              <a:spcAft>
                <a:spcPts val="500"/>
              </a:spcAft>
            </a:pPr>
            <a:r>
              <a:rPr lang="en-US" altLang="ko-KR" sz="2600" dirty="0" smtClean="0"/>
              <a:t>Graph algorithms can be written as a series of chained </a:t>
            </a:r>
            <a:r>
              <a:rPr lang="en-US" altLang="ko-KR" sz="2600" dirty="0" err="1" smtClean="0"/>
              <a:t>MapReduce</a:t>
            </a:r>
            <a:r>
              <a:rPr lang="en-US" altLang="ko-KR" sz="2600" dirty="0" smtClean="0"/>
              <a:t> invocation</a:t>
            </a:r>
          </a:p>
          <a:p>
            <a:pPr algn="just">
              <a:lnSpc>
                <a:spcPts val="2700"/>
              </a:lnSpc>
              <a:spcBef>
                <a:spcPts val="500"/>
              </a:spcBef>
              <a:spcAft>
                <a:spcPts val="500"/>
              </a:spcAft>
            </a:pPr>
            <a:endParaRPr lang="en-US" altLang="ko-KR" sz="2600" dirty="0" smtClean="0"/>
          </a:p>
          <a:p>
            <a:pPr algn="just">
              <a:lnSpc>
                <a:spcPts val="2700"/>
              </a:lnSpc>
              <a:spcBef>
                <a:spcPts val="500"/>
              </a:spcBef>
              <a:spcAft>
                <a:spcPts val="500"/>
              </a:spcAft>
            </a:pPr>
            <a:r>
              <a:rPr lang="en-US" altLang="ko-KR" sz="2600" dirty="0" err="1" smtClean="0"/>
              <a:t>Pregel</a:t>
            </a:r>
            <a:endParaRPr lang="en-US" altLang="ko-KR" sz="2600" dirty="0" smtClean="0"/>
          </a:p>
          <a:p>
            <a:pPr lvl="1" algn="just">
              <a:lnSpc>
                <a:spcPts val="2700"/>
              </a:lnSpc>
              <a:spcBef>
                <a:spcPts val="500"/>
              </a:spcBef>
              <a:spcAft>
                <a:spcPts val="500"/>
              </a:spcAft>
            </a:pPr>
            <a:r>
              <a:rPr lang="en-US" altLang="ko-KR" sz="2000" dirty="0" smtClean="0"/>
              <a:t>Keeps vertices &amp; edges on the machine that performs computation</a:t>
            </a:r>
          </a:p>
          <a:p>
            <a:pPr lvl="1" algn="just">
              <a:lnSpc>
                <a:spcPts val="2700"/>
              </a:lnSpc>
              <a:spcBef>
                <a:spcPts val="500"/>
              </a:spcBef>
              <a:spcAft>
                <a:spcPts val="500"/>
              </a:spcAft>
            </a:pPr>
            <a:r>
              <a:rPr lang="en-US" altLang="ko-KR" sz="2000" dirty="0" smtClean="0"/>
              <a:t>Uses network transfers only for messages</a:t>
            </a:r>
          </a:p>
          <a:p>
            <a:pPr lvl="1" algn="just">
              <a:lnSpc>
                <a:spcPts val="2700"/>
              </a:lnSpc>
              <a:spcBef>
                <a:spcPts val="500"/>
              </a:spcBef>
              <a:spcAft>
                <a:spcPts val="500"/>
              </a:spcAft>
            </a:pPr>
            <a:endParaRPr lang="en-US" altLang="ko-KR" sz="2600" dirty="0" smtClean="0"/>
          </a:p>
          <a:p>
            <a:pPr algn="just">
              <a:lnSpc>
                <a:spcPts val="2700"/>
              </a:lnSpc>
              <a:spcBef>
                <a:spcPts val="500"/>
              </a:spcBef>
              <a:spcAft>
                <a:spcPts val="500"/>
              </a:spcAft>
            </a:pPr>
            <a:r>
              <a:rPr lang="en-US" altLang="ko-KR" sz="2600" dirty="0" err="1" smtClean="0"/>
              <a:t>MapReduce</a:t>
            </a:r>
            <a:endParaRPr lang="en-US" altLang="ko-KR" sz="2600" dirty="0" smtClean="0"/>
          </a:p>
          <a:p>
            <a:pPr lvl="1" algn="just">
              <a:lnSpc>
                <a:spcPts val="2700"/>
              </a:lnSpc>
              <a:spcBef>
                <a:spcPts val="500"/>
              </a:spcBef>
              <a:spcAft>
                <a:spcPts val="500"/>
              </a:spcAft>
            </a:pPr>
            <a:r>
              <a:rPr lang="en-US" altLang="ko-KR" sz="2000" dirty="0" smtClean="0"/>
              <a:t>Passes the entire state of the graph from one stage to the next</a:t>
            </a:r>
          </a:p>
          <a:p>
            <a:pPr lvl="1" algn="just">
              <a:lnSpc>
                <a:spcPts val="2700"/>
              </a:lnSpc>
              <a:spcBef>
                <a:spcPts val="500"/>
              </a:spcBef>
              <a:spcAft>
                <a:spcPts val="500"/>
              </a:spcAft>
            </a:pPr>
            <a:r>
              <a:rPr lang="en-US" altLang="ko-KR" sz="2000" dirty="0" smtClean="0"/>
              <a:t>Needs to coordinate the steps of a chained </a:t>
            </a:r>
            <a:r>
              <a:rPr lang="en-US" altLang="ko-KR" sz="2000" dirty="0" err="1" smtClean="0"/>
              <a:t>MapReduce</a:t>
            </a:r>
            <a:endParaRPr lang="en-US" altLang="ko-KR"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API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2057400" y="1981200"/>
            <a:ext cx="6093123" cy="4571402"/>
          </a:xfrm>
          <a:prstGeom prst="rect">
            <a:avLst/>
          </a:prstGeom>
          <a:noFill/>
          <a:ln w="9525">
            <a:noFill/>
            <a:miter lim="800000"/>
            <a:headEnd/>
            <a:tailEnd/>
          </a:ln>
        </p:spPr>
      </p:pic>
      <p:sp>
        <p:nvSpPr>
          <p:cNvPr id="2" name="제목 1"/>
          <p:cNvSpPr>
            <a:spLocks noGrp="1"/>
          </p:cNvSpPr>
          <p:nvPr>
            <p:ph type="title"/>
          </p:nvPr>
        </p:nvSpPr>
        <p:spPr>
          <a:xfrm>
            <a:off x="1645920" y="0"/>
            <a:ext cx="7498080" cy="1143000"/>
          </a:xfrm>
        </p:spPr>
        <p:txBody>
          <a:bodyPr>
            <a:normAutofit/>
          </a:bodyPr>
          <a:lstStyle/>
          <a:p>
            <a:r>
              <a:rPr lang="en-US" altLang="ko-KR" dirty="0" smtClean="0"/>
              <a:t>Writing a </a:t>
            </a:r>
            <a:r>
              <a:rPr lang="en-US" altLang="ko-KR" dirty="0" err="1" smtClean="0"/>
              <a:t>Pregel</a:t>
            </a:r>
            <a:r>
              <a:rPr lang="en-US" altLang="ko-KR" dirty="0" smtClean="0"/>
              <a:t> program</a:t>
            </a:r>
            <a:endParaRPr lang="ko-KR" altLang="en-US" dirty="0"/>
          </a:p>
        </p:txBody>
      </p:sp>
      <p:sp>
        <p:nvSpPr>
          <p:cNvPr id="7" name="내용 개체 틀 2"/>
          <p:cNvSpPr>
            <a:spLocks noGrp="1"/>
          </p:cNvSpPr>
          <p:nvPr>
            <p:ph idx="1"/>
          </p:nvPr>
        </p:nvSpPr>
        <p:spPr>
          <a:xfrm>
            <a:off x="990600" y="1219200"/>
            <a:ext cx="7981952" cy="5306144"/>
          </a:xfrm>
        </p:spPr>
        <p:txBody>
          <a:bodyPr>
            <a:normAutofit/>
          </a:bodyPr>
          <a:lstStyle/>
          <a:p>
            <a:pPr lvl="1">
              <a:lnSpc>
                <a:spcPts val="2700"/>
              </a:lnSpc>
              <a:spcBef>
                <a:spcPts val="500"/>
              </a:spcBef>
              <a:spcAft>
                <a:spcPts val="500"/>
              </a:spcAft>
            </a:pPr>
            <a:r>
              <a:rPr lang="en-US" altLang="ko-KR" dirty="0" err="1" smtClean="0"/>
              <a:t>Subclassing</a:t>
            </a:r>
            <a:r>
              <a:rPr lang="en-US" altLang="ko-KR" dirty="0" smtClean="0"/>
              <a:t> the predefined </a:t>
            </a:r>
            <a:r>
              <a:rPr lang="en-US" altLang="ko-KR" b="1" dirty="0" smtClean="0"/>
              <a:t>Vertex</a:t>
            </a:r>
            <a:r>
              <a:rPr lang="en-US" altLang="ko-KR" dirty="0" smtClean="0"/>
              <a:t> class</a:t>
            </a:r>
          </a:p>
        </p:txBody>
      </p:sp>
      <p:sp>
        <p:nvSpPr>
          <p:cNvPr id="6" name="모서리가 둥근 직사각형 5"/>
          <p:cNvSpPr/>
          <p:nvPr/>
        </p:nvSpPr>
        <p:spPr>
          <a:xfrm>
            <a:off x="3886200" y="3200400"/>
            <a:ext cx="936105" cy="288032"/>
          </a:xfrm>
          <a:prstGeom prst="roundRect">
            <a:avLst/>
          </a:prstGeom>
          <a:solidFill>
            <a:srgbClr val="FF0000">
              <a:alpha val="10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cxnSp>
        <p:nvCxnSpPr>
          <p:cNvPr id="9" name="직선 화살표 연결선 8"/>
          <p:cNvCxnSpPr/>
          <p:nvPr/>
        </p:nvCxnSpPr>
        <p:spPr>
          <a:xfrm rot="10800000" flipV="1">
            <a:off x="4724400" y="2895600"/>
            <a:ext cx="885056"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직사각형 10"/>
          <p:cNvSpPr/>
          <p:nvPr/>
        </p:nvSpPr>
        <p:spPr>
          <a:xfrm>
            <a:off x="5791200" y="2667000"/>
            <a:ext cx="1478290" cy="369332"/>
          </a:xfrm>
          <a:prstGeom prst="rect">
            <a:avLst/>
          </a:prstGeom>
        </p:spPr>
        <p:txBody>
          <a:bodyPr wrap="none">
            <a:spAutoFit/>
          </a:bodyPr>
          <a:lstStyle/>
          <a:p>
            <a:r>
              <a:rPr lang="en-US" altLang="ko-KR" dirty="0" smtClean="0">
                <a:latin typeface="Corbel" pitchFamily="34" charset="0"/>
              </a:rPr>
              <a:t>Override this!</a:t>
            </a:r>
            <a:endParaRPr lang="ko-KR" altLang="en-US" dirty="0">
              <a:latin typeface="Corbel" pitchFamily="34" charset="0"/>
            </a:endParaRPr>
          </a:p>
        </p:txBody>
      </p:sp>
      <p:cxnSp>
        <p:nvCxnSpPr>
          <p:cNvPr id="15" name="직선 화살표 연결선 14"/>
          <p:cNvCxnSpPr/>
          <p:nvPr/>
        </p:nvCxnSpPr>
        <p:spPr>
          <a:xfrm rot="16200000" flipV="1">
            <a:off x="7124700" y="3543300"/>
            <a:ext cx="457200" cy="381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직사각형 17"/>
          <p:cNvSpPr/>
          <p:nvPr/>
        </p:nvSpPr>
        <p:spPr>
          <a:xfrm>
            <a:off x="7315200" y="3886200"/>
            <a:ext cx="896775" cy="369332"/>
          </a:xfrm>
          <a:prstGeom prst="rect">
            <a:avLst/>
          </a:prstGeom>
        </p:spPr>
        <p:txBody>
          <a:bodyPr wrap="square">
            <a:spAutoFit/>
          </a:bodyPr>
          <a:lstStyle/>
          <a:p>
            <a:r>
              <a:rPr lang="en-US" altLang="ko-KR" dirty="0" smtClean="0">
                <a:latin typeface="Corbel" pitchFamily="34" charset="0"/>
              </a:rPr>
              <a:t>in </a:t>
            </a:r>
            <a:r>
              <a:rPr lang="en-US" altLang="ko-KR" dirty="0" err="1" smtClean="0">
                <a:latin typeface="Corbel" pitchFamily="34" charset="0"/>
              </a:rPr>
              <a:t>msgs</a:t>
            </a:r>
            <a:endParaRPr lang="ko-KR" altLang="en-US" dirty="0">
              <a:latin typeface="Corbel" pitchFamily="34" charset="0"/>
            </a:endParaRPr>
          </a:p>
        </p:txBody>
      </p:sp>
      <p:cxnSp>
        <p:nvCxnSpPr>
          <p:cNvPr id="21" name="직선 화살표 연결선 20"/>
          <p:cNvCxnSpPr/>
          <p:nvPr/>
        </p:nvCxnSpPr>
        <p:spPr>
          <a:xfrm rot="5400000">
            <a:off x="7802116" y="5456684"/>
            <a:ext cx="381000" cy="1356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직사각형 23"/>
          <p:cNvSpPr/>
          <p:nvPr/>
        </p:nvSpPr>
        <p:spPr>
          <a:xfrm>
            <a:off x="7391400" y="4953000"/>
            <a:ext cx="960519" cy="369332"/>
          </a:xfrm>
          <a:prstGeom prst="rect">
            <a:avLst/>
          </a:prstGeom>
        </p:spPr>
        <p:txBody>
          <a:bodyPr wrap="none">
            <a:spAutoFit/>
          </a:bodyPr>
          <a:lstStyle/>
          <a:p>
            <a:r>
              <a:rPr lang="en-US" altLang="ko-KR" dirty="0" smtClean="0">
                <a:latin typeface="Corbel" pitchFamily="34" charset="0"/>
              </a:rPr>
              <a:t>out </a:t>
            </a:r>
            <a:r>
              <a:rPr lang="en-US" altLang="ko-KR" dirty="0" err="1" smtClean="0">
                <a:latin typeface="Corbel" pitchFamily="34" charset="0"/>
              </a:rPr>
              <a:t>msg</a:t>
            </a:r>
            <a:endParaRPr lang="ko-KR" altLang="en-US" dirty="0">
              <a:latin typeface="Corbel" pitchFamily="34" charset="0"/>
            </a:endParaRPr>
          </a:p>
        </p:txBody>
      </p:sp>
      <p:cxnSp>
        <p:nvCxnSpPr>
          <p:cNvPr id="14" name="직선 화살표 연결선 8"/>
          <p:cNvCxnSpPr/>
          <p:nvPr/>
        </p:nvCxnSpPr>
        <p:spPr>
          <a:xfrm rot="10800000" flipV="1">
            <a:off x="5638800" y="4724400"/>
            <a:ext cx="609600"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직사각형 17"/>
          <p:cNvSpPr/>
          <p:nvPr/>
        </p:nvSpPr>
        <p:spPr>
          <a:xfrm>
            <a:off x="6248400" y="4419600"/>
            <a:ext cx="1905000" cy="646331"/>
          </a:xfrm>
          <a:prstGeom prst="rect">
            <a:avLst/>
          </a:prstGeom>
        </p:spPr>
        <p:txBody>
          <a:bodyPr wrap="square">
            <a:spAutoFit/>
          </a:bodyPr>
          <a:lstStyle/>
          <a:p>
            <a:r>
              <a:rPr lang="en-US" altLang="ko-KR" dirty="0" smtClean="0">
                <a:latin typeface="Corbel" pitchFamily="34" charset="0"/>
              </a:rPr>
              <a:t>Modify vertex value</a:t>
            </a:r>
            <a:endParaRPr lang="ko-KR" altLang="en-US" dirty="0">
              <a:latin typeface="Corbel" pitchFamily="34" charset="0"/>
            </a:endParaRPr>
          </a:p>
        </p:txBody>
      </p:sp>
      <p:sp>
        <p:nvSpPr>
          <p:cNvPr id="25" name="모서리가 둥근 직사각형 5"/>
          <p:cNvSpPr/>
          <p:nvPr/>
        </p:nvSpPr>
        <p:spPr>
          <a:xfrm>
            <a:off x="3886200" y="4724400"/>
            <a:ext cx="1752600" cy="304800"/>
          </a:xfrm>
          <a:prstGeom prst="roundRect">
            <a:avLst/>
          </a:prstGeom>
          <a:solidFill>
            <a:srgbClr val="FF0000">
              <a:alpha val="10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24</a:t>
            </a:fld>
            <a:endParaRPr lang="en-US"/>
          </a:p>
        </p:txBody>
      </p:sp>
      <p:sp>
        <p:nvSpPr>
          <p:cNvPr id="28" name="Footer Placeholder 27"/>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Example: Vertex Class for SSSP</a:t>
            </a:r>
            <a:endParaRPr lang="ko-KR" altLang="en-US" dirty="0"/>
          </a:p>
        </p:txBody>
      </p:sp>
      <p:pic>
        <p:nvPicPr>
          <p:cNvPr id="5122" name="Picture 2"/>
          <p:cNvPicPr>
            <a:picLocks noChangeAspect="1" noChangeArrowheads="1"/>
          </p:cNvPicPr>
          <p:nvPr/>
        </p:nvPicPr>
        <p:blipFill>
          <a:blip r:embed="rId2" cstate="print"/>
          <a:srcRect/>
          <a:stretch>
            <a:fillRect/>
          </a:stretch>
        </p:blipFill>
        <p:spPr bwMode="auto">
          <a:xfrm>
            <a:off x="1371600" y="1295400"/>
            <a:ext cx="7417898" cy="504056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SYSTEM ARCHITECTURE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Architecture</a:t>
            </a:r>
            <a:endParaRPr lang="en-IN" dirty="0"/>
          </a:p>
        </p:txBody>
      </p:sp>
      <p:sp>
        <p:nvSpPr>
          <p:cNvPr id="3" name="Content Placeholder 2"/>
          <p:cNvSpPr>
            <a:spLocks noGrp="1"/>
          </p:cNvSpPr>
          <p:nvPr>
            <p:ph idx="1"/>
          </p:nvPr>
        </p:nvSpPr>
        <p:spPr/>
        <p:txBody>
          <a:bodyPr>
            <a:normAutofit fontScale="92500" lnSpcReduction="20000"/>
          </a:bodyPr>
          <a:lstStyle/>
          <a:p>
            <a:pPr>
              <a:lnSpc>
                <a:spcPts val="2700"/>
              </a:lnSpc>
              <a:spcBef>
                <a:spcPts val="500"/>
              </a:spcBef>
              <a:spcAft>
                <a:spcPts val="500"/>
              </a:spcAft>
            </a:pPr>
            <a:r>
              <a:rPr lang="en-US" altLang="ko-KR" dirty="0" err="1" smtClean="0"/>
              <a:t>Pregel</a:t>
            </a:r>
            <a:r>
              <a:rPr lang="en-US" altLang="ko-KR" dirty="0" smtClean="0"/>
              <a:t> system also uses the  master/worker model</a:t>
            </a:r>
          </a:p>
          <a:p>
            <a:pPr lvl="1"/>
            <a:r>
              <a:rPr lang="en-US" altLang="ko-KR" dirty="0" smtClean="0"/>
              <a:t>Master </a:t>
            </a:r>
          </a:p>
          <a:p>
            <a:pPr lvl="2"/>
            <a:r>
              <a:rPr lang="en-US" altLang="ko-KR" dirty="0" smtClean="0"/>
              <a:t>Coordinates worker</a:t>
            </a:r>
          </a:p>
          <a:p>
            <a:pPr lvl="2"/>
            <a:r>
              <a:rPr lang="en-US" altLang="ko-KR" dirty="0" smtClean="0"/>
              <a:t>Recovers faults of workers</a:t>
            </a:r>
          </a:p>
          <a:p>
            <a:pPr lvl="1"/>
            <a:r>
              <a:rPr lang="en-US" altLang="ko-KR" dirty="0" smtClean="0"/>
              <a:t>Worker</a:t>
            </a:r>
          </a:p>
          <a:p>
            <a:pPr lvl="2"/>
            <a:r>
              <a:rPr lang="en-US" altLang="ko-KR" dirty="0" smtClean="0"/>
              <a:t>Processes its task</a:t>
            </a:r>
          </a:p>
          <a:p>
            <a:pPr lvl="2"/>
            <a:r>
              <a:rPr lang="en-US" altLang="ko-KR" dirty="0" smtClean="0"/>
              <a:t>Communicates with the other workers</a:t>
            </a:r>
          </a:p>
          <a:p>
            <a:pPr>
              <a:lnSpc>
                <a:spcPts val="2700"/>
              </a:lnSpc>
              <a:spcBef>
                <a:spcPts val="500"/>
              </a:spcBef>
              <a:spcAft>
                <a:spcPts val="500"/>
              </a:spcAft>
            </a:pPr>
            <a:endParaRPr lang="en-US" altLang="ko-KR" dirty="0" smtClean="0"/>
          </a:p>
          <a:p>
            <a:pPr>
              <a:lnSpc>
                <a:spcPts val="2700"/>
              </a:lnSpc>
              <a:spcBef>
                <a:spcPts val="500"/>
              </a:spcBef>
              <a:spcAft>
                <a:spcPts val="500"/>
              </a:spcAft>
            </a:pPr>
            <a:r>
              <a:rPr lang="en-US" altLang="ko-KR" sz="2800" dirty="0" smtClean="0"/>
              <a:t>Persistent data is in distributed storage system (such as GFS or </a:t>
            </a:r>
            <a:r>
              <a:rPr lang="en-US" altLang="ko-KR" sz="2800" dirty="0" err="1" smtClean="0"/>
              <a:t>BigTable</a:t>
            </a:r>
            <a:r>
              <a:rPr lang="en-US" altLang="ko-KR" sz="2800" dirty="0" smtClean="0"/>
              <a:t>)</a:t>
            </a:r>
          </a:p>
          <a:p>
            <a:pPr>
              <a:lnSpc>
                <a:spcPts val="2700"/>
              </a:lnSpc>
              <a:spcBef>
                <a:spcPts val="500"/>
              </a:spcBef>
              <a:spcAft>
                <a:spcPts val="500"/>
              </a:spcAft>
            </a:pPr>
            <a:r>
              <a:rPr lang="en-US" altLang="ko-KR" sz="2800" dirty="0" smtClean="0"/>
              <a:t>Temporary data is stored on local disk</a:t>
            </a:r>
            <a:endParaRPr lang="en-IN" sz="2800" dirty="0"/>
          </a:p>
        </p:txBody>
      </p:sp>
      <p:sp>
        <p:nvSpPr>
          <p:cNvPr id="6" name="Footer Placeholder 5"/>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Pregel</a:t>
            </a:r>
            <a:r>
              <a:rPr lang="en-US" altLang="ko-KR" dirty="0" smtClean="0"/>
              <a:t> Execution (1/4)</a:t>
            </a:r>
            <a:endParaRPr lang="ko-KR" altLang="en-US" dirty="0"/>
          </a:p>
        </p:txBody>
      </p:sp>
      <p:sp>
        <p:nvSpPr>
          <p:cNvPr id="7" name="내용 개체 틀 2"/>
          <p:cNvSpPr>
            <a:spLocks noGrp="1"/>
          </p:cNvSpPr>
          <p:nvPr>
            <p:ph sz="half" idx="1"/>
          </p:nvPr>
        </p:nvSpPr>
        <p:spPr>
          <a:xfrm>
            <a:off x="1435608" y="1524000"/>
            <a:ext cx="7708392" cy="2590800"/>
          </a:xfrm>
        </p:spPr>
        <p:txBody>
          <a:bodyPr>
            <a:normAutofit fontScale="70000" lnSpcReduction="20000"/>
          </a:bodyPr>
          <a:lstStyle/>
          <a:p>
            <a:pPr marL="457200" indent="-457200">
              <a:lnSpc>
                <a:spcPts val="2700"/>
              </a:lnSpc>
              <a:spcBef>
                <a:spcPts val="500"/>
              </a:spcBef>
              <a:spcAft>
                <a:spcPts val="500"/>
              </a:spcAft>
              <a:buFont typeface="+mj-lt"/>
              <a:buAutoNum type="arabicPeriod"/>
            </a:pPr>
            <a:r>
              <a:rPr lang="en-US" altLang="ko-KR" dirty="0" smtClean="0"/>
              <a:t>Many copies of the program begin executing on a cluster of machines</a:t>
            </a:r>
          </a:p>
          <a:p>
            <a:pPr marL="457200" indent="-457200">
              <a:lnSpc>
                <a:spcPts val="2700"/>
              </a:lnSpc>
              <a:spcBef>
                <a:spcPts val="500"/>
              </a:spcBef>
              <a:spcAft>
                <a:spcPts val="500"/>
              </a:spcAft>
              <a:buFont typeface="+mj-lt"/>
              <a:buAutoNum type="arabicPeriod"/>
            </a:pPr>
            <a:r>
              <a:rPr lang="en-US" altLang="ko-KR" dirty="0" smtClean="0"/>
              <a:t>Master partitions the graph and assigns one or more partitions to each worker</a:t>
            </a:r>
          </a:p>
          <a:p>
            <a:pPr marL="457200" indent="-457200">
              <a:lnSpc>
                <a:spcPts val="2700"/>
              </a:lnSpc>
              <a:spcBef>
                <a:spcPts val="500"/>
              </a:spcBef>
              <a:spcAft>
                <a:spcPts val="500"/>
              </a:spcAft>
              <a:buFont typeface="+mj-lt"/>
              <a:buAutoNum type="arabicPeriod"/>
            </a:pPr>
            <a:r>
              <a:rPr lang="en-US" altLang="ko-KR" dirty="0" smtClean="0"/>
              <a:t>Master also assigns a partition of the input to each worker</a:t>
            </a:r>
          </a:p>
          <a:p>
            <a:pPr lvl="1">
              <a:lnSpc>
                <a:spcPts val="2700"/>
              </a:lnSpc>
              <a:spcBef>
                <a:spcPts val="500"/>
              </a:spcBef>
              <a:spcAft>
                <a:spcPts val="500"/>
              </a:spcAft>
            </a:pPr>
            <a:r>
              <a:rPr lang="en-US" altLang="ko-KR" dirty="0" smtClean="0"/>
              <a:t>Each worker loads the vertices and marks them as active</a:t>
            </a:r>
          </a:p>
        </p:txBody>
      </p:sp>
      <p:sp>
        <p:nvSpPr>
          <p:cNvPr id="4" name="슬라이드 번호 개체 틀 3"/>
          <p:cNvSpPr>
            <a:spLocks noGrp="1"/>
          </p:cNvSpPr>
          <p:nvPr>
            <p:ph type="sldNum" sz="quarter" idx="12"/>
          </p:nvPr>
        </p:nvSpPr>
        <p:spPr/>
        <p:txBody>
          <a:bodyPr/>
          <a:lstStyle/>
          <a:p>
            <a:fld id="{A2CB05B2-B40B-4273-A18A-4FB6E84A53C1}" type="slidenum">
              <a:rPr lang="ko-KR" altLang="en-US" smtClean="0"/>
              <a:pPr/>
              <a:t>28</a:t>
            </a:fld>
            <a:endParaRPr lang="ko-KR" altLang="en-US" dirty="0"/>
          </a:p>
        </p:txBody>
      </p:sp>
      <p:pic>
        <p:nvPicPr>
          <p:cNvPr id="6" name="Content Placeholder 7" descr="graph.jpg"/>
          <p:cNvPicPr>
            <a:picLocks noGrp="1" noChangeAspect="1"/>
          </p:cNvPicPr>
          <p:nvPr>
            <p:ph sz="half" idx="2"/>
          </p:nvPr>
        </p:nvPicPr>
        <p:blipFill>
          <a:blip r:embed="rId2"/>
          <a:stretch>
            <a:fillRect/>
          </a:stretch>
        </p:blipFill>
        <p:spPr>
          <a:xfrm>
            <a:off x="2514600" y="4114799"/>
            <a:ext cx="5029200" cy="2454275"/>
          </a:xfrm>
        </p:spPr>
      </p:pic>
      <p:sp>
        <p:nvSpPr>
          <p:cNvPr id="8" name="Footer Placeholder 7"/>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Pregel</a:t>
            </a:r>
            <a:r>
              <a:rPr lang="en-US" altLang="ko-KR" dirty="0" smtClean="0"/>
              <a:t> Execution  (2/4)</a:t>
            </a:r>
            <a:endParaRPr lang="ko-KR" altLang="en-US" dirty="0"/>
          </a:p>
        </p:txBody>
      </p:sp>
      <p:sp>
        <p:nvSpPr>
          <p:cNvPr id="4" name="슬라이드 번호 개체 틀 3"/>
          <p:cNvSpPr>
            <a:spLocks noGrp="1"/>
          </p:cNvSpPr>
          <p:nvPr>
            <p:ph type="sldNum" sz="quarter" idx="12"/>
          </p:nvPr>
        </p:nvSpPr>
        <p:spPr/>
        <p:txBody>
          <a:bodyPr/>
          <a:lstStyle/>
          <a:p>
            <a:fld id="{A2CB05B2-B40B-4273-A18A-4FB6E84A53C1}" type="slidenum">
              <a:rPr lang="ko-KR" altLang="en-US" smtClean="0"/>
              <a:pPr/>
              <a:t>29</a:t>
            </a:fld>
            <a:endParaRPr lang="ko-KR" altLang="en-US" dirty="0"/>
          </a:p>
        </p:txBody>
      </p:sp>
      <p:sp>
        <p:nvSpPr>
          <p:cNvPr id="7" name="내용 개체 틀 2"/>
          <p:cNvSpPr>
            <a:spLocks noGrp="1"/>
          </p:cNvSpPr>
          <p:nvPr>
            <p:ph idx="1"/>
          </p:nvPr>
        </p:nvSpPr>
        <p:spPr>
          <a:xfrm>
            <a:off x="914400" y="1295400"/>
            <a:ext cx="8058152" cy="5373960"/>
          </a:xfrm>
        </p:spPr>
        <p:txBody>
          <a:bodyPr>
            <a:normAutofit/>
          </a:bodyPr>
          <a:lstStyle/>
          <a:p>
            <a:pPr marL="457200" indent="-457200">
              <a:lnSpc>
                <a:spcPts val="2700"/>
              </a:lnSpc>
              <a:spcBef>
                <a:spcPts val="500"/>
              </a:spcBef>
              <a:spcAft>
                <a:spcPts val="500"/>
              </a:spcAft>
              <a:buFont typeface="+mj-lt"/>
              <a:buAutoNum type="arabicPeriod" startAt="4"/>
            </a:pPr>
            <a:r>
              <a:rPr lang="en-US" altLang="ko-KR" sz="2400" dirty="0" smtClean="0"/>
              <a:t>The master instructs each worker to perform a </a:t>
            </a:r>
            <a:r>
              <a:rPr lang="en-US" altLang="ko-KR" sz="2400" dirty="0" err="1" smtClean="0"/>
              <a:t>superstep</a:t>
            </a:r>
            <a:endParaRPr lang="en-US" altLang="ko-KR" sz="2400" dirty="0" smtClean="0"/>
          </a:p>
          <a:p>
            <a:pPr lvl="1">
              <a:lnSpc>
                <a:spcPts val="2700"/>
              </a:lnSpc>
              <a:spcBef>
                <a:spcPts val="500"/>
              </a:spcBef>
              <a:spcAft>
                <a:spcPts val="500"/>
              </a:spcAft>
            </a:pPr>
            <a:r>
              <a:rPr lang="en-US" altLang="ko-KR" sz="2000" dirty="0" smtClean="0">
                <a:solidFill>
                  <a:prstClr val="black"/>
                </a:solidFill>
              </a:rPr>
              <a:t>Each worker loops through its active vertices &amp; computes for each vertex</a:t>
            </a:r>
          </a:p>
          <a:p>
            <a:pPr lvl="1">
              <a:lnSpc>
                <a:spcPts val="2700"/>
              </a:lnSpc>
              <a:spcBef>
                <a:spcPts val="500"/>
              </a:spcBef>
              <a:spcAft>
                <a:spcPts val="500"/>
              </a:spcAft>
            </a:pPr>
            <a:r>
              <a:rPr lang="en-US" altLang="ko-KR" sz="2000" dirty="0" smtClean="0">
                <a:solidFill>
                  <a:prstClr val="black"/>
                </a:solidFill>
              </a:rPr>
              <a:t>Messages are sent asynchronously, but are delivered before the end of the </a:t>
            </a:r>
            <a:r>
              <a:rPr lang="en-US" altLang="ko-KR" sz="2000" dirty="0" err="1" smtClean="0">
                <a:solidFill>
                  <a:prstClr val="black"/>
                </a:solidFill>
              </a:rPr>
              <a:t>superstep</a:t>
            </a:r>
            <a:endParaRPr lang="en-US" altLang="ko-KR" sz="2000" dirty="0" smtClean="0">
              <a:solidFill>
                <a:prstClr val="black"/>
              </a:solidFill>
            </a:endParaRPr>
          </a:p>
          <a:p>
            <a:pPr lvl="1">
              <a:lnSpc>
                <a:spcPts val="2700"/>
              </a:lnSpc>
              <a:spcBef>
                <a:spcPts val="500"/>
              </a:spcBef>
              <a:spcAft>
                <a:spcPts val="500"/>
              </a:spcAft>
            </a:pPr>
            <a:r>
              <a:rPr lang="en-US" altLang="ko-KR" sz="2000" dirty="0" smtClean="0"/>
              <a:t>This step is repeated as long as any vertices are active, or any messages are in transit</a:t>
            </a:r>
          </a:p>
          <a:p>
            <a:pPr marL="457200" indent="-457200">
              <a:lnSpc>
                <a:spcPts val="2700"/>
              </a:lnSpc>
              <a:spcBef>
                <a:spcPts val="500"/>
              </a:spcBef>
              <a:spcAft>
                <a:spcPts val="500"/>
              </a:spcAft>
              <a:buFont typeface="+mj-lt"/>
              <a:buAutoNum type="arabicPeriod" startAt="5"/>
            </a:pPr>
            <a:r>
              <a:rPr lang="en-US" altLang="ko-KR" sz="2400" dirty="0" smtClean="0"/>
              <a:t>After the computation halts, the master may instruct each worker to save its portion of the graph</a:t>
            </a:r>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p:txBody>
          <a:bodyPr/>
          <a:lstStyle/>
          <a:p>
            <a:pPr algn="just"/>
            <a:r>
              <a:rPr lang="en-US" sz="2800" dirty="0" smtClean="0"/>
              <a:t>Many practical computing problems concern large graphs (web graph, social networks, transportation network).</a:t>
            </a:r>
          </a:p>
          <a:p>
            <a:pPr lvl="1" algn="just"/>
            <a:r>
              <a:rPr lang="en-US" dirty="0" smtClean="0"/>
              <a:t>Example :</a:t>
            </a:r>
          </a:p>
          <a:p>
            <a:pPr lvl="2" algn="just"/>
            <a:r>
              <a:rPr lang="en-US" dirty="0" smtClean="0"/>
              <a:t>Shortest Path</a:t>
            </a:r>
          </a:p>
          <a:p>
            <a:pPr lvl="2" algn="just"/>
            <a:r>
              <a:rPr lang="en-US" dirty="0" smtClean="0"/>
              <a:t>Clustering</a:t>
            </a:r>
          </a:p>
          <a:p>
            <a:pPr lvl="2" algn="just"/>
            <a:r>
              <a:rPr lang="en-US" dirty="0" smtClean="0"/>
              <a:t>Page Rank</a:t>
            </a:r>
          </a:p>
          <a:p>
            <a:pPr lvl="2" algn="just"/>
            <a:r>
              <a:rPr lang="en-US" dirty="0" smtClean="0"/>
              <a:t>Minimum Cut</a:t>
            </a:r>
          </a:p>
          <a:p>
            <a:pPr lvl="2" algn="just"/>
            <a:r>
              <a:rPr lang="en-US" dirty="0" smtClean="0"/>
              <a:t>Connected Components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Pregel</a:t>
            </a:r>
            <a:r>
              <a:rPr lang="en-US" dirty="0" smtClean="0"/>
              <a:t> Execution </a:t>
            </a:r>
            <a:r>
              <a:rPr lang="en-US" altLang="ko-KR" dirty="0" smtClean="0"/>
              <a:t> (3/4)</a:t>
            </a:r>
            <a:endParaRPr lang="en-US" dirty="0" smtClean="0"/>
          </a:p>
        </p:txBody>
      </p:sp>
      <p:pic>
        <p:nvPicPr>
          <p:cNvPr id="10" name="Content Placeholder 9" descr="P4.jpg"/>
          <p:cNvPicPr>
            <a:picLocks noGrp="1" noChangeAspect="1"/>
          </p:cNvPicPr>
          <p:nvPr>
            <p:ph idx="1"/>
          </p:nvPr>
        </p:nvPicPr>
        <p:blipFill>
          <a:blip r:embed="rId3"/>
          <a:stretch>
            <a:fillRect/>
          </a:stretch>
        </p:blipFill>
        <p:spPr>
          <a:xfrm>
            <a:off x="1106581" y="1752600"/>
            <a:ext cx="7678956" cy="4676796"/>
          </a:xfrm>
        </p:spPr>
      </p:pic>
      <p:sp>
        <p:nvSpPr>
          <p:cNvPr id="4" name="Rectangle 3"/>
          <p:cNvSpPr/>
          <p:nvPr/>
        </p:nvSpPr>
        <p:spPr>
          <a:xfrm>
            <a:off x="5181600" y="6324600"/>
            <a:ext cx="3962400" cy="215444"/>
          </a:xfrm>
          <a:prstGeom prst="rect">
            <a:avLst/>
          </a:prstGeom>
        </p:spPr>
        <p:txBody>
          <a:bodyPr wrap="square">
            <a:spAutoFit/>
          </a:bodyPr>
          <a:lstStyle/>
          <a:p>
            <a:r>
              <a:rPr lang="en-US" sz="800" dirty="0" smtClean="0"/>
              <a:t>http://java.dzone.com/news/google-pregel-graph-processing</a:t>
            </a:r>
            <a:endParaRPr lang="en-US" sz="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dirty="0" err="1" smtClean="0"/>
              <a:t>Pregel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P3.png"/>
          <p:cNvPicPr>
            <a:picLocks noGrp="1" noChangeAspect="1"/>
          </p:cNvPicPr>
          <p:nvPr>
            <p:ph idx="1"/>
          </p:nvPr>
        </p:nvPicPr>
        <p:blipFill>
          <a:blip r:embed="rId3"/>
          <a:stretch>
            <a:fillRect/>
          </a:stretch>
        </p:blipFill>
        <p:spPr>
          <a:xfrm>
            <a:off x="728565" y="1600200"/>
            <a:ext cx="7686870" cy="4525963"/>
          </a:xfrm>
        </p:spPr>
      </p:pic>
      <p:sp>
        <p:nvSpPr>
          <p:cNvPr id="2" name="Title 1"/>
          <p:cNvSpPr>
            <a:spLocks noGrp="1"/>
          </p:cNvSpPr>
          <p:nvPr>
            <p:ph type="title"/>
          </p:nvPr>
        </p:nvSpPr>
        <p:spPr/>
        <p:txBody>
          <a:bodyPr/>
          <a:lstStyle/>
          <a:p>
            <a:r>
              <a:rPr lang="en-US" dirty="0" err="1" smtClean="0"/>
              <a:t>Pregel</a:t>
            </a:r>
            <a:r>
              <a:rPr lang="en-US" dirty="0" smtClean="0"/>
              <a:t> Execution </a:t>
            </a:r>
            <a:r>
              <a:rPr lang="en-US" altLang="ko-KR" dirty="0" smtClean="0"/>
              <a:t> (4/4)</a:t>
            </a:r>
            <a:endParaRPr lang="en-US" dirty="0" smtClean="0"/>
          </a:p>
        </p:txBody>
      </p:sp>
      <p:sp>
        <p:nvSpPr>
          <p:cNvPr id="5" name="Slide Number Placeholder 4"/>
          <p:cNvSpPr>
            <a:spLocks noGrp="1"/>
          </p:cNvSpPr>
          <p:nvPr>
            <p:ph type="sldNum" sz="quarter" idx="12"/>
          </p:nvPr>
        </p:nvSpPr>
        <p:spPr/>
        <p:txBody>
          <a:bodyPr/>
          <a:lstStyle/>
          <a:p>
            <a:fld id="{902C3C55-B527-4B6E-8D0F-849F381885D4}" type="slidenum">
              <a:rPr lang="en-IN" smtClean="0"/>
              <a:pPr/>
              <a:t>31</a:t>
            </a:fld>
            <a:endParaRPr lang="en-IN" dirty="0"/>
          </a:p>
        </p:txBody>
      </p:sp>
      <p:sp>
        <p:nvSpPr>
          <p:cNvPr id="6" name="Footer Placeholder 5"/>
          <p:cNvSpPr>
            <a:spLocks noGrp="1"/>
          </p:cNvSpPr>
          <p:nvPr>
            <p:ph type="ftr" sz="quarter" idx="11"/>
          </p:nvPr>
        </p:nvSpPr>
        <p:spPr/>
        <p:txBody>
          <a:bodyPr/>
          <a:lstStyle/>
          <a:p>
            <a:r>
              <a:rPr lang="en-IN" dirty="0" smtClean="0"/>
              <a:t>Pregel</a:t>
            </a:r>
            <a:endParaRPr lang="en-IN" dirty="0"/>
          </a:p>
        </p:txBody>
      </p:sp>
      <p:sp>
        <p:nvSpPr>
          <p:cNvPr id="9" name="Rectangle 8"/>
          <p:cNvSpPr/>
          <p:nvPr/>
        </p:nvSpPr>
        <p:spPr>
          <a:xfrm>
            <a:off x="5181600" y="6248400"/>
            <a:ext cx="3962400" cy="215444"/>
          </a:xfrm>
          <a:prstGeom prst="rect">
            <a:avLst/>
          </a:prstGeom>
        </p:spPr>
        <p:txBody>
          <a:bodyPr wrap="square">
            <a:spAutoFit/>
          </a:bodyPr>
          <a:lstStyle/>
          <a:p>
            <a:r>
              <a:rPr lang="en-US" sz="800" dirty="0" smtClean="0"/>
              <a:t>http://java.dzone.com/news/google-pregel-graph-processing</a:t>
            </a:r>
            <a:endParaRPr lang="en-US" sz="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Combiner</a:t>
            </a:r>
            <a:endParaRPr lang="en-US" dirty="0"/>
          </a:p>
        </p:txBody>
      </p:sp>
      <p:pic>
        <p:nvPicPr>
          <p:cNvPr id="5122" name="Picture 2"/>
          <p:cNvPicPr>
            <a:picLocks noGrp="1" noChangeAspect="1" noChangeArrowheads="1"/>
          </p:cNvPicPr>
          <p:nvPr>
            <p:ph sz="half" idx="1"/>
          </p:nvPr>
        </p:nvPicPr>
        <p:blipFill>
          <a:blip r:embed="rId2"/>
          <a:stretch>
            <a:fillRect/>
          </a:stretch>
        </p:blipFill>
        <p:spPr bwMode="auto">
          <a:xfrm>
            <a:off x="2514600" y="2947175"/>
            <a:ext cx="5791200" cy="3910825"/>
          </a:xfrm>
          <a:prstGeom prst="rect">
            <a:avLst/>
          </a:prstGeom>
          <a:noFill/>
          <a:ln w="9525">
            <a:noFill/>
            <a:miter lim="800000"/>
            <a:headEnd/>
            <a:tailEnd/>
          </a:ln>
          <a:effectLst/>
        </p:spPr>
      </p:pic>
      <p:sp>
        <p:nvSpPr>
          <p:cNvPr id="8" name="Content Placeholder 7"/>
          <p:cNvSpPr>
            <a:spLocks noGrp="1"/>
          </p:cNvSpPr>
          <p:nvPr>
            <p:ph sz="half" idx="2"/>
          </p:nvPr>
        </p:nvSpPr>
        <p:spPr>
          <a:xfrm>
            <a:off x="1734312" y="1447800"/>
            <a:ext cx="7409688" cy="1447800"/>
          </a:xfrm>
        </p:spPr>
        <p:txBody>
          <a:bodyPr>
            <a:normAutofit fontScale="92500"/>
          </a:bodyPr>
          <a:lstStyle/>
          <a:p>
            <a:r>
              <a:rPr lang="en-US" dirty="0" smtClean="0"/>
              <a:t>Worker can combine messages reported by its vertices and send out one single message </a:t>
            </a:r>
          </a:p>
          <a:p>
            <a:r>
              <a:rPr lang="en-US" dirty="0" smtClean="0"/>
              <a:t>Reduce message traffic and disk space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Pregel</a:t>
            </a:r>
            <a:endParaRPr lang="en-US"/>
          </a:p>
        </p:txBody>
      </p:sp>
      <p:sp>
        <p:nvSpPr>
          <p:cNvPr id="9" name="TextBox 8"/>
          <p:cNvSpPr txBox="1"/>
          <p:nvPr/>
        </p:nvSpPr>
        <p:spPr>
          <a:xfrm>
            <a:off x="6858000" y="6324600"/>
            <a:ext cx="1835759" cy="215444"/>
          </a:xfrm>
          <a:prstGeom prst="rect">
            <a:avLst/>
          </a:prstGeom>
          <a:noFill/>
        </p:spPr>
        <p:txBody>
          <a:bodyPr wrap="none" rtlCol="0">
            <a:spAutoFit/>
          </a:bodyPr>
          <a:lstStyle/>
          <a:p>
            <a:r>
              <a:rPr lang="en-US" sz="800" dirty="0" smtClean="0"/>
              <a:t>http://web.engr.illinois.edu/~pzhao4/</a:t>
            </a:r>
            <a:endParaRPr lang="en-US" sz="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 in SSSP</a:t>
            </a:r>
            <a:endParaRPr lang="en-US" dirty="0"/>
          </a:p>
        </p:txBody>
      </p:sp>
      <p:sp>
        <p:nvSpPr>
          <p:cNvPr id="4" name="CustomShape 2"/>
          <p:cNvSpPr>
            <a:spLocks noGrp="1"/>
          </p:cNvSpPr>
          <p:nvPr>
            <p:ph idx="1"/>
          </p:nvPr>
        </p:nvSpPr>
        <p:spPr>
          <a:prstGeom prst="rect">
            <a:avLst/>
          </a:prstGeom>
        </p:spPr>
        <p:txBody>
          <a:bodyPr lIns="90000" tIns="45000" rIns="90000" bIns="45000">
            <a:normAutofit/>
          </a:bodyPr>
          <a:lstStyle/>
          <a:p>
            <a:r>
              <a:rPr lang="en-IN" sz="2200" b="1" dirty="0">
                <a:solidFill>
                  <a:srgbClr val="000000"/>
                </a:solidFill>
                <a:latin typeface="FreeSerif"/>
              </a:rPr>
              <a:t>Min Combiner</a:t>
            </a:r>
            <a:endParaRPr/>
          </a:p>
          <a:p>
            <a:pPr>
              <a:buNone/>
            </a:pPr>
            <a:endParaRPr/>
          </a:p>
          <a:p>
            <a:pPr>
              <a:buNone/>
            </a:pPr>
            <a:r>
              <a:rPr lang="en-IN" sz="1800" dirty="0">
                <a:solidFill>
                  <a:srgbClr val="000000"/>
                </a:solidFill>
                <a:latin typeface="FreeSerif"/>
              </a:rPr>
              <a:t>class </a:t>
            </a:r>
            <a:r>
              <a:rPr lang="en-IN" sz="1800" dirty="0" err="1">
                <a:solidFill>
                  <a:srgbClr val="000000"/>
                </a:solidFill>
                <a:latin typeface="FreeSerif"/>
              </a:rPr>
              <a:t>MinIntCombiner</a:t>
            </a:r>
            <a:r>
              <a:rPr lang="en-IN" sz="1800" dirty="0">
                <a:solidFill>
                  <a:srgbClr val="000000"/>
                </a:solidFill>
                <a:latin typeface="FreeSerif"/>
              </a:rPr>
              <a:t> : public Combiner&lt;</a:t>
            </a:r>
            <a:r>
              <a:rPr lang="en-IN" sz="1800" dirty="0" err="1">
                <a:solidFill>
                  <a:srgbClr val="000000"/>
                </a:solidFill>
                <a:latin typeface="FreeSerif"/>
              </a:rPr>
              <a:t>int</a:t>
            </a:r>
            <a:r>
              <a:rPr lang="en-IN" sz="1800" dirty="0">
                <a:solidFill>
                  <a:srgbClr val="000000"/>
                </a:solidFill>
                <a:latin typeface="FreeSerif"/>
              </a:rPr>
              <a:t>&gt; {</a:t>
            </a:r>
            <a:endParaRPr sz="1800"/>
          </a:p>
          <a:p>
            <a:pPr>
              <a:buNone/>
            </a:pPr>
            <a:r>
              <a:rPr lang="en-IN" sz="1800" dirty="0">
                <a:solidFill>
                  <a:srgbClr val="000000"/>
                </a:solidFill>
                <a:latin typeface="FreeSerif"/>
              </a:rPr>
              <a:t>	virtual void Combine(</a:t>
            </a:r>
            <a:r>
              <a:rPr lang="en-IN" sz="1800" dirty="0" err="1">
                <a:solidFill>
                  <a:srgbClr val="000000"/>
                </a:solidFill>
                <a:latin typeface="FreeSerif"/>
              </a:rPr>
              <a:t>MessageIterator</a:t>
            </a:r>
            <a:r>
              <a:rPr lang="en-IN" sz="1800" dirty="0">
                <a:solidFill>
                  <a:srgbClr val="000000"/>
                </a:solidFill>
                <a:latin typeface="FreeSerif"/>
              </a:rPr>
              <a:t>* </a:t>
            </a:r>
            <a:r>
              <a:rPr lang="en-IN" sz="1800" dirty="0" err="1">
                <a:solidFill>
                  <a:srgbClr val="000000"/>
                </a:solidFill>
                <a:latin typeface="FreeSerif"/>
              </a:rPr>
              <a:t>msgs</a:t>
            </a:r>
            <a:r>
              <a:rPr lang="en-IN" sz="1800" dirty="0">
                <a:solidFill>
                  <a:srgbClr val="000000"/>
                </a:solidFill>
                <a:latin typeface="FreeSerif"/>
              </a:rPr>
              <a:t>) {</a:t>
            </a:r>
            <a:endParaRPr sz="1800"/>
          </a:p>
          <a:p>
            <a:pPr>
              <a:buNone/>
            </a:pPr>
            <a:r>
              <a:rPr lang="en-IN" sz="1800" dirty="0">
                <a:solidFill>
                  <a:srgbClr val="000000"/>
                </a:solidFill>
                <a:latin typeface="FreeSerif"/>
              </a:rPr>
              <a:t>		</a:t>
            </a:r>
            <a:r>
              <a:rPr lang="en-IN" sz="1800" dirty="0" err="1">
                <a:solidFill>
                  <a:srgbClr val="000000"/>
                </a:solidFill>
                <a:latin typeface="FreeSerif"/>
              </a:rPr>
              <a:t>int</a:t>
            </a:r>
            <a:r>
              <a:rPr lang="en-IN" sz="1800" dirty="0">
                <a:solidFill>
                  <a:srgbClr val="000000"/>
                </a:solidFill>
                <a:latin typeface="FreeSerif"/>
              </a:rPr>
              <a:t> </a:t>
            </a:r>
            <a:r>
              <a:rPr lang="en-IN" sz="1800" dirty="0" err="1">
                <a:solidFill>
                  <a:srgbClr val="000000"/>
                </a:solidFill>
                <a:latin typeface="FreeSerif"/>
              </a:rPr>
              <a:t>mindist</a:t>
            </a:r>
            <a:r>
              <a:rPr lang="en-IN" sz="1800" dirty="0">
                <a:solidFill>
                  <a:srgbClr val="000000"/>
                </a:solidFill>
                <a:latin typeface="FreeSerif"/>
              </a:rPr>
              <a:t> = INF;</a:t>
            </a:r>
            <a:endParaRPr sz="1800"/>
          </a:p>
          <a:p>
            <a:pPr>
              <a:buNone/>
            </a:pPr>
            <a:r>
              <a:rPr lang="en-IN" sz="1800" dirty="0">
                <a:solidFill>
                  <a:srgbClr val="000000"/>
                </a:solidFill>
                <a:latin typeface="FreeSerif"/>
              </a:rPr>
              <a:t>		for (; !</a:t>
            </a:r>
            <a:r>
              <a:rPr lang="en-IN" sz="1800" dirty="0" err="1">
                <a:solidFill>
                  <a:srgbClr val="000000"/>
                </a:solidFill>
                <a:latin typeface="FreeSerif"/>
              </a:rPr>
              <a:t>msgs</a:t>
            </a:r>
            <a:r>
              <a:rPr lang="en-IN" sz="1800" dirty="0">
                <a:solidFill>
                  <a:srgbClr val="000000"/>
                </a:solidFill>
                <a:latin typeface="FreeSerif"/>
              </a:rPr>
              <a:t>-&gt;Done(); </a:t>
            </a:r>
            <a:r>
              <a:rPr lang="en-IN" sz="1800" dirty="0" err="1">
                <a:solidFill>
                  <a:srgbClr val="000000"/>
                </a:solidFill>
                <a:latin typeface="FreeSerif"/>
              </a:rPr>
              <a:t>msgs</a:t>
            </a:r>
            <a:r>
              <a:rPr lang="en-IN" sz="1800" dirty="0">
                <a:solidFill>
                  <a:srgbClr val="000000"/>
                </a:solidFill>
                <a:latin typeface="FreeSerif"/>
              </a:rPr>
              <a:t>-&gt;Next())</a:t>
            </a:r>
            <a:endParaRPr sz="1800"/>
          </a:p>
          <a:p>
            <a:pPr>
              <a:buNone/>
            </a:pPr>
            <a:r>
              <a:rPr lang="en-IN" sz="1800" dirty="0">
                <a:solidFill>
                  <a:srgbClr val="000000"/>
                </a:solidFill>
                <a:latin typeface="FreeSerif"/>
              </a:rPr>
              <a:t>			</a:t>
            </a:r>
            <a:r>
              <a:rPr lang="en-IN" sz="1800" dirty="0" err="1">
                <a:solidFill>
                  <a:srgbClr val="000000"/>
                </a:solidFill>
                <a:latin typeface="FreeSerif"/>
              </a:rPr>
              <a:t>mindist</a:t>
            </a:r>
            <a:r>
              <a:rPr lang="en-IN" sz="1800" dirty="0">
                <a:solidFill>
                  <a:srgbClr val="000000"/>
                </a:solidFill>
                <a:latin typeface="FreeSerif"/>
              </a:rPr>
              <a:t> = min(</a:t>
            </a:r>
            <a:r>
              <a:rPr lang="en-IN" sz="1800" dirty="0" err="1">
                <a:solidFill>
                  <a:srgbClr val="000000"/>
                </a:solidFill>
                <a:latin typeface="FreeSerif"/>
              </a:rPr>
              <a:t>mindist</a:t>
            </a:r>
            <a:r>
              <a:rPr lang="en-IN" sz="1800" dirty="0">
                <a:solidFill>
                  <a:srgbClr val="000000"/>
                </a:solidFill>
                <a:latin typeface="FreeSerif"/>
              </a:rPr>
              <a:t>, </a:t>
            </a:r>
            <a:r>
              <a:rPr lang="en-IN" sz="1800" dirty="0" err="1">
                <a:solidFill>
                  <a:srgbClr val="000000"/>
                </a:solidFill>
                <a:latin typeface="FreeSerif"/>
              </a:rPr>
              <a:t>msgs</a:t>
            </a:r>
            <a:r>
              <a:rPr lang="en-IN" sz="1800" dirty="0">
                <a:solidFill>
                  <a:srgbClr val="000000"/>
                </a:solidFill>
                <a:latin typeface="FreeSerif"/>
              </a:rPr>
              <a:t>-&gt;Value());</a:t>
            </a:r>
            <a:endParaRPr sz="1800"/>
          </a:p>
          <a:p>
            <a:pPr>
              <a:buNone/>
            </a:pPr>
            <a:r>
              <a:rPr lang="en-IN" sz="1800" dirty="0">
                <a:solidFill>
                  <a:srgbClr val="000000"/>
                </a:solidFill>
                <a:latin typeface="FreeSerif"/>
              </a:rPr>
              <a:t>		Output("</a:t>
            </a:r>
            <a:r>
              <a:rPr lang="en-IN" sz="1800" dirty="0" err="1">
                <a:solidFill>
                  <a:srgbClr val="000000"/>
                </a:solidFill>
                <a:latin typeface="FreeSerif"/>
              </a:rPr>
              <a:t>combined_source</a:t>
            </a:r>
            <a:r>
              <a:rPr lang="en-IN" sz="1800" dirty="0">
                <a:solidFill>
                  <a:srgbClr val="000000"/>
                </a:solidFill>
                <a:latin typeface="FreeSerif"/>
              </a:rPr>
              <a:t>", </a:t>
            </a:r>
            <a:r>
              <a:rPr lang="en-IN" sz="1800" dirty="0" err="1">
                <a:solidFill>
                  <a:srgbClr val="000000"/>
                </a:solidFill>
                <a:latin typeface="FreeSerif"/>
              </a:rPr>
              <a:t>mindist</a:t>
            </a:r>
            <a:r>
              <a:rPr lang="en-IN" sz="1800" dirty="0">
                <a:solidFill>
                  <a:srgbClr val="000000"/>
                </a:solidFill>
                <a:latin typeface="FreeSerif"/>
              </a:rPr>
              <a:t>);</a:t>
            </a:r>
            <a:endParaRPr sz="1800"/>
          </a:p>
          <a:p>
            <a:pPr>
              <a:buNone/>
            </a:pPr>
            <a:r>
              <a:rPr lang="en-IN" sz="1800" dirty="0">
                <a:solidFill>
                  <a:srgbClr val="000000"/>
                </a:solidFill>
                <a:latin typeface="FreeSerif"/>
              </a:rPr>
              <a:t>	}</a:t>
            </a:r>
            <a:endParaRPr sz="1800"/>
          </a:p>
          <a:p>
            <a:pPr>
              <a:buNone/>
            </a:pPr>
            <a:r>
              <a:rPr lang="en-IN" sz="1800" dirty="0">
                <a:solidFill>
                  <a:srgbClr val="000000"/>
                </a:solidFill>
                <a:latin typeface="FreeSerif"/>
              </a:rPr>
              <a:t>};</a:t>
            </a:r>
            <a:endParaRPr sz="180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a:t>
            </a:r>
            <a:endParaRPr lang="en-US" dirty="0"/>
          </a:p>
        </p:txBody>
      </p:sp>
      <p:sp>
        <p:nvSpPr>
          <p:cNvPr id="5" name="Content Placeholder 4"/>
          <p:cNvSpPr>
            <a:spLocks noGrp="1"/>
          </p:cNvSpPr>
          <p:nvPr>
            <p:ph idx="1"/>
          </p:nvPr>
        </p:nvSpPr>
        <p:spPr>
          <a:xfrm>
            <a:off x="1435608" y="1447800"/>
            <a:ext cx="7708392" cy="5029200"/>
          </a:xfrm>
        </p:spPr>
        <p:txBody>
          <a:bodyPr>
            <a:normAutofit lnSpcReduction="10000"/>
          </a:bodyPr>
          <a:lstStyle/>
          <a:p>
            <a:r>
              <a:rPr lang="en-US" sz="2800" dirty="0" smtClean="0"/>
              <a:t>Used for global communication, global data and monitoring</a:t>
            </a:r>
            <a:br>
              <a:rPr lang="en-US" sz="2800" dirty="0" smtClean="0"/>
            </a:br>
            <a:endParaRPr lang="en-US" sz="2800" dirty="0" smtClean="0"/>
          </a:p>
          <a:p>
            <a:r>
              <a:rPr lang="en-US" sz="2400" dirty="0" smtClean="0"/>
              <a:t>Compute aggregate statistics from vertex-reported values</a:t>
            </a:r>
          </a:p>
          <a:p>
            <a:r>
              <a:rPr lang="en-US" sz="2400" dirty="0" smtClean="0"/>
              <a:t>During a </a:t>
            </a:r>
            <a:r>
              <a:rPr lang="en-US" sz="2400" dirty="0" err="1" smtClean="0"/>
              <a:t>superstep</a:t>
            </a:r>
            <a:r>
              <a:rPr lang="en-US" sz="2400" dirty="0" smtClean="0"/>
              <a:t>, each worker aggregates values from its vertices to form a </a:t>
            </a:r>
            <a:r>
              <a:rPr lang="en-US" sz="2400" i="1" dirty="0" smtClean="0"/>
              <a:t>partially aggregated value</a:t>
            </a:r>
          </a:p>
          <a:p>
            <a:r>
              <a:rPr lang="en-US" sz="2400" dirty="0" smtClean="0"/>
              <a:t>At the end of a </a:t>
            </a:r>
            <a:r>
              <a:rPr lang="en-US" sz="2400" dirty="0" err="1" smtClean="0"/>
              <a:t>superstep</a:t>
            </a:r>
            <a:r>
              <a:rPr lang="en-US" sz="2400" dirty="0" smtClean="0"/>
              <a:t>, </a:t>
            </a:r>
            <a:r>
              <a:rPr lang="en-US" sz="2400" i="1" dirty="0" smtClean="0"/>
              <a:t>partially aggregated values from each </a:t>
            </a:r>
            <a:r>
              <a:rPr lang="en-US" sz="2400" dirty="0" smtClean="0"/>
              <a:t>worker are aggregated in a tree structure</a:t>
            </a:r>
          </a:p>
          <a:p>
            <a:r>
              <a:rPr lang="en-US" sz="2400" dirty="0" smtClean="0"/>
              <a:t>Tree structure allows parallelization </a:t>
            </a:r>
          </a:p>
          <a:p>
            <a:r>
              <a:rPr lang="en-US" sz="2400" dirty="0" smtClean="0"/>
              <a:t>Global aggregate is sent to the master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879600" y="1881187"/>
            <a:ext cx="6610350" cy="39338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
        <p:nvSpPr>
          <p:cNvPr id="6" name="TextBox 5"/>
          <p:cNvSpPr txBox="1"/>
          <p:nvPr/>
        </p:nvSpPr>
        <p:spPr>
          <a:xfrm>
            <a:off x="6858000" y="6324600"/>
            <a:ext cx="1835759" cy="215444"/>
          </a:xfrm>
          <a:prstGeom prst="rect">
            <a:avLst/>
          </a:prstGeom>
          <a:noFill/>
        </p:spPr>
        <p:txBody>
          <a:bodyPr wrap="none" rtlCol="0">
            <a:spAutoFit/>
          </a:bodyPr>
          <a:lstStyle/>
          <a:p>
            <a:r>
              <a:rPr lang="en-US" sz="800" dirty="0" smtClean="0"/>
              <a:t>http://web.engr.illinois.edu/~pzhao4/</a:t>
            </a:r>
            <a:endParaRPr lang="en-US" sz="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Topology Mutations</a:t>
            </a:r>
            <a:endParaRPr lang="en-IN" dirty="0"/>
          </a:p>
        </p:txBody>
      </p:sp>
      <p:sp>
        <p:nvSpPr>
          <p:cNvPr id="5" name="Content Placeholder 4"/>
          <p:cNvSpPr>
            <a:spLocks noGrp="1"/>
          </p:cNvSpPr>
          <p:nvPr>
            <p:ph idx="1"/>
          </p:nvPr>
        </p:nvSpPr>
        <p:spPr>
          <a:xfrm>
            <a:off x="990600" y="1752600"/>
            <a:ext cx="7867648" cy="4819672"/>
          </a:xfrm>
        </p:spPr>
        <p:txBody>
          <a:bodyPr>
            <a:normAutofit/>
          </a:bodyPr>
          <a:lstStyle/>
          <a:p>
            <a:pPr marL="0" indent="0"/>
            <a:r>
              <a:rPr lang="en-US" dirty="0" smtClean="0"/>
              <a:t>Needed for clustering applications </a:t>
            </a:r>
          </a:p>
          <a:p>
            <a:pPr marL="0" indent="0"/>
            <a:r>
              <a:rPr lang="en-US" dirty="0" smtClean="0"/>
              <a:t>Ordering of mutations: </a:t>
            </a:r>
          </a:p>
          <a:p>
            <a:pPr marL="400050" lvl="1" indent="0"/>
            <a:r>
              <a:rPr lang="en-US" dirty="0" smtClean="0"/>
              <a:t> deletions taking place before additions,</a:t>
            </a:r>
          </a:p>
          <a:p>
            <a:pPr marL="400050" lvl="1" indent="0"/>
            <a:r>
              <a:rPr lang="en-US" dirty="0" smtClean="0"/>
              <a:t> deletion of edges before vertices and</a:t>
            </a:r>
          </a:p>
          <a:p>
            <a:pPr marL="400050" lvl="1" indent="0"/>
            <a:r>
              <a:rPr lang="en-US" dirty="0" smtClean="0"/>
              <a:t> addition of vertices before edges</a:t>
            </a:r>
          </a:p>
          <a:p>
            <a:pPr marL="0" indent="0"/>
            <a:r>
              <a:rPr lang="en-US" dirty="0" smtClean="0"/>
              <a:t> Resolves rest of the conflicts by user-defined handlers.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Fault Tolerance (1/2)</a:t>
            </a:r>
            <a:endParaRPr lang="ko-KR" altLang="en-US" dirty="0"/>
          </a:p>
        </p:txBody>
      </p:sp>
      <p:sp>
        <p:nvSpPr>
          <p:cNvPr id="4" name="슬라이드 번호 개체 틀 3"/>
          <p:cNvSpPr>
            <a:spLocks noGrp="1"/>
          </p:cNvSpPr>
          <p:nvPr>
            <p:ph type="sldNum" sz="quarter" idx="12"/>
          </p:nvPr>
        </p:nvSpPr>
        <p:spPr/>
        <p:txBody>
          <a:bodyPr/>
          <a:lstStyle/>
          <a:p>
            <a:fld id="{A2CB05B2-B40B-4273-A18A-4FB6E84A53C1}" type="slidenum">
              <a:rPr lang="ko-KR" altLang="en-US" smtClean="0"/>
              <a:pPr/>
              <a:t>37</a:t>
            </a:fld>
            <a:endParaRPr lang="ko-KR" altLang="en-US" dirty="0"/>
          </a:p>
        </p:txBody>
      </p:sp>
      <p:sp>
        <p:nvSpPr>
          <p:cNvPr id="7" name="내용 개체 틀 2"/>
          <p:cNvSpPr>
            <a:spLocks noGrp="1"/>
          </p:cNvSpPr>
          <p:nvPr>
            <p:ph idx="1"/>
          </p:nvPr>
        </p:nvSpPr>
        <p:spPr>
          <a:xfrm>
            <a:off x="990600" y="1295400"/>
            <a:ext cx="7981952" cy="5373960"/>
          </a:xfrm>
        </p:spPr>
        <p:txBody>
          <a:bodyPr>
            <a:normAutofit/>
          </a:bodyPr>
          <a:lstStyle/>
          <a:p>
            <a:pPr>
              <a:lnSpc>
                <a:spcPts val="2700"/>
              </a:lnSpc>
              <a:spcBef>
                <a:spcPts val="500"/>
              </a:spcBef>
              <a:spcAft>
                <a:spcPts val="500"/>
              </a:spcAft>
            </a:pPr>
            <a:r>
              <a:rPr lang="en-US" altLang="ko-KR" dirty="0" err="1" smtClean="0"/>
              <a:t>Checkpointing</a:t>
            </a:r>
            <a:endParaRPr lang="en-US" altLang="ko-KR" dirty="0" smtClean="0"/>
          </a:p>
          <a:p>
            <a:pPr lvl="1">
              <a:lnSpc>
                <a:spcPts val="2700"/>
              </a:lnSpc>
              <a:spcBef>
                <a:spcPts val="500"/>
              </a:spcBef>
              <a:spcAft>
                <a:spcPts val="500"/>
              </a:spcAft>
            </a:pPr>
            <a:r>
              <a:rPr lang="en-US" altLang="ko-KR" dirty="0" smtClean="0"/>
              <a:t>The master periodically instructs the workers to save the state of their partitions to persistent storage</a:t>
            </a:r>
          </a:p>
          <a:p>
            <a:pPr lvl="2">
              <a:spcBef>
                <a:spcPts val="500"/>
              </a:spcBef>
              <a:spcAft>
                <a:spcPts val="500"/>
              </a:spcAft>
            </a:pPr>
            <a:r>
              <a:rPr lang="en-US" altLang="ko-KR" dirty="0" smtClean="0"/>
              <a:t>e.g., Vertex values, edge values, incoming messages</a:t>
            </a:r>
          </a:p>
          <a:p>
            <a:pPr>
              <a:lnSpc>
                <a:spcPts val="2700"/>
              </a:lnSpc>
              <a:spcBef>
                <a:spcPts val="500"/>
              </a:spcBef>
              <a:spcAft>
                <a:spcPts val="500"/>
              </a:spcAft>
            </a:pPr>
            <a:r>
              <a:rPr lang="en-US" altLang="ko-KR" dirty="0" smtClean="0"/>
              <a:t>Failure detection </a:t>
            </a:r>
          </a:p>
          <a:p>
            <a:pPr lvl="1">
              <a:lnSpc>
                <a:spcPts val="2700"/>
              </a:lnSpc>
              <a:spcBef>
                <a:spcPts val="500"/>
              </a:spcBef>
              <a:spcAft>
                <a:spcPts val="500"/>
              </a:spcAft>
            </a:pPr>
            <a:r>
              <a:rPr lang="en-US" altLang="ko-KR" dirty="0" smtClean="0"/>
              <a:t>Using regular “ping” messages</a:t>
            </a:r>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Fault Tolerance (2/2)</a:t>
            </a:r>
            <a:endParaRPr lang="ko-KR" altLang="en-US" dirty="0"/>
          </a:p>
        </p:txBody>
      </p:sp>
      <p:sp>
        <p:nvSpPr>
          <p:cNvPr id="4" name="슬라이드 번호 개체 틀 3"/>
          <p:cNvSpPr>
            <a:spLocks noGrp="1"/>
          </p:cNvSpPr>
          <p:nvPr>
            <p:ph type="sldNum" sz="quarter" idx="12"/>
          </p:nvPr>
        </p:nvSpPr>
        <p:spPr/>
        <p:txBody>
          <a:bodyPr/>
          <a:lstStyle/>
          <a:p>
            <a:fld id="{A2CB05B2-B40B-4273-A18A-4FB6E84A53C1}" type="slidenum">
              <a:rPr lang="ko-KR" altLang="en-US" smtClean="0"/>
              <a:pPr/>
              <a:t>38</a:t>
            </a:fld>
            <a:endParaRPr lang="ko-KR" altLang="en-US" dirty="0"/>
          </a:p>
        </p:txBody>
      </p:sp>
      <p:sp>
        <p:nvSpPr>
          <p:cNvPr id="7" name="내용 개체 틀 2"/>
          <p:cNvSpPr>
            <a:spLocks noGrp="1"/>
          </p:cNvSpPr>
          <p:nvPr>
            <p:ph idx="1"/>
          </p:nvPr>
        </p:nvSpPr>
        <p:spPr>
          <a:xfrm>
            <a:off x="990600" y="1295400"/>
            <a:ext cx="7981952" cy="5373960"/>
          </a:xfrm>
        </p:spPr>
        <p:txBody>
          <a:bodyPr>
            <a:normAutofit/>
          </a:bodyPr>
          <a:lstStyle/>
          <a:p>
            <a:pPr>
              <a:lnSpc>
                <a:spcPts val="2700"/>
              </a:lnSpc>
              <a:spcBef>
                <a:spcPts val="500"/>
              </a:spcBef>
              <a:spcAft>
                <a:spcPts val="500"/>
              </a:spcAft>
            </a:pPr>
            <a:r>
              <a:rPr lang="en-US" altLang="ko-KR" dirty="0" smtClean="0"/>
              <a:t>Recovery</a:t>
            </a:r>
          </a:p>
          <a:p>
            <a:pPr lvl="1">
              <a:lnSpc>
                <a:spcPts val="2700"/>
              </a:lnSpc>
              <a:spcBef>
                <a:spcPts val="500"/>
              </a:spcBef>
              <a:spcAft>
                <a:spcPts val="500"/>
              </a:spcAft>
            </a:pPr>
            <a:r>
              <a:rPr lang="en-US" altLang="ko-KR" dirty="0" smtClean="0"/>
              <a:t>The master reassigns graph partitions to the currently available workers</a:t>
            </a:r>
          </a:p>
          <a:p>
            <a:pPr lvl="1">
              <a:lnSpc>
                <a:spcPts val="2700"/>
              </a:lnSpc>
              <a:spcBef>
                <a:spcPts val="500"/>
              </a:spcBef>
              <a:spcAft>
                <a:spcPts val="500"/>
              </a:spcAft>
            </a:pPr>
            <a:r>
              <a:rPr lang="en-US" altLang="ko-KR" i="1" dirty="0" smtClean="0"/>
              <a:t>All workers</a:t>
            </a:r>
            <a:r>
              <a:rPr lang="en-US" altLang="ko-KR" dirty="0" smtClean="0"/>
              <a:t> reload their partition state from most recent available checkpoint</a:t>
            </a:r>
          </a:p>
          <a:p>
            <a:pPr>
              <a:lnSpc>
                <a:spcPts val="2700"/>
              </a:lnSpc>
              <a:spcBef>
                <a:spcPts val="500"/>
              </a:spcBef>
              <a:spcAft>
                <a:spcPts val="500"/>
              </a:spcAft>
              <a:buNone/>
            </a:pPr>
            <a:endParaRPr lang="en-US" altLang="ko-KR" dirty="0" smtClean="0"/>
          </a:p>
          <a:p>
            <a:pPr>
              <a:lnSpc>
                <a:spcPts val="2700"/>
              </a:lnSpc>
              <a:spcBef>
                <a:spcPts val="500"/>
              </a:spcBef>
              <a:spcAft>
                <a:spcPts val="500"/>
              </a:spcAft>
            </a:pPr>
            <a:r>
              <a:rPr lang="en-US" altLang="ko-KR" dirty="0" smtClean="0"/>
              <a:t>Confined Recovery</a:t>
            </a:r>
          </a:p>
          <a:p>
            <a:pPr lvl="1">
              <a:lnSpc>
                <a:spcPts val="2700"/>
              </a:lnSpc>
              <a:spcBef>
                <a:spcPts val="500"/>
              </a:spcBef>
              <a:spcAft>
                <a:spcPts val="500"/>
              </a:spcAft>
            </a:pPr>
            <a:r>
              <a:rPr lang="en-US" altLang="ko-KR" dirty="0" smtClean="0"/>
              <a:t>Log outgoing messages</a:t>
            </a:r>
          </a:p>
          <a:p>
            <a:pPr lvl="1">
              <a:lnSpc>
                <a:spcPts val="2700"/>
              </a:lnSpc>
              <a:spcBef>
                <a:spcPts val="500"/>
              </a:spcBef>
              <a:spcAft>
                <a:spcPts val="500"/>
              </a:spcAft>
            </a:pPr>
            <a:r>
              <a:rPr lang="en-US" altLang="ko-KR" dirty="0" smtClean="0"/>
              <a:t>Involves only the recovering partition</a:t>
            </a:r>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Pregel</a:t>
            </a:r>
            <a:endParaRPr lang="en-US"/>
          </a:p>
        </p:txBody>
      </p:sp>
      <p:sp>
        <p:nvSpPr>
          <p:cNvPr id="8" name="Rectangle 7"/>
          <p:cNvSpPr/>
          <p:nvPr/>
        </p:nvSpPr>
        <p:spPr>
          <a:xfrm>
            <a:off x="4038600" y="4114800"/>
            <a:ext cx="3531736"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PageRank</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Graph algorithms: Challenges [1]</a:t>
            </a:r>
            <a:endParaRPr lang="en-IN" dirty="0"/>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Very </a:t>
            </a:r>
            <a:r>
              <a:rPr lang="en-US" sz="2400" dirty="0" smtClean="0"/>
              <a:t>little computation work required per vertex.</a:t>
            </a:r>
          </a:p>
          <a:p>
            <a:pPr algn="just"/>
            <a:endParaRPr lang="en-US" sz="2400" dirty="0" smtClean="0"/>
          </a:p>
          <a:p>
            <a:pPr algn="just"/>
            <a:r>
              <a:rPr lang="en-US" sz="2400" dirty="0" smtClean="0"/>
              <a:t>Changing degree of parallelism over the course of execution.</a:t>
            </a:r>
          </a:p>
          <a:p>
            <a:pPr algn="just"/>
            <a:endParaRPr lang="en-US" sz="2400" dirty="0" smtClean="0"/>
          </a:p>
          <a:p>
            <a:pPr algn="just"/>
            <a:r>
              <a:rPr lang="en-IN" sz="2400" dirty="0" err="1" smtClean="0"/>
              <a:t>Munagala</a:t>
            </a:r>
            <a:r>
              <a:rPr lang="en-IN" sz="2400" dirty="0" smtClean="0"/>
              <a:t> and </a:t>
            </a:r>
            <a:r>
              <a:rPr lang="en-IN" sz="2400" dirty="0" err="1" smtClean="0"/>
              <a:t>Ranade</a:t>
            </a:r>
            <a:r>
              <a:rPr lang="en-IN" sz="2400" dirty="0" smtClean="0"/>
              <a:t> [2] showed the lower bounds I/O Complexity for Graph algorithms</a:t>
            </a:r>
          </a:p>
          <a:p>
            <a:pPr algn="just">
              <a:buNone/>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PageRank</a:t>
            </a:r>
            <a:endParaRPr lang="en-IN" dirty="0"/>
          </a:p>
        </p:txBody>
      </p:sp>
      <p:sp>
        <p:nvSpPr>
          <p:cNvPr id="3" name="Content Placeholder 2"/>
          <p:cNvSpPr>
            <a:spLocks noGrp="1"/>
          </p:cNvSpPr>
          <p:nvPr>
            <p:ph idx="1"/>
          </p:nvPr>
        </p:nvSpPr>
        <p:spPr>
          <a:xfrm>
            <a:off x="1371600" y="3048000"/>
            <a:ext cx="7391400" cy="1981200"/>
          </a:xfrm>
        </p:spPr>
        <p:txBody>
          <a:bodyPr>
            <a:noAutofit/>
          </a:bodyPr>
          <a:lstStyle/>
          <a:p>
            <a:pPr marL="0">
              <a:buNone/>
            </a:pPr>
            <a:r>
              <a:rPr lang="en-US" sz="2000" dirty="0" smtClean="0"/>
              <a:t>A = A given page</a:t>
            </a:r>
          </a:p>
          <a:p>
            <a:pPr marL="0">
              <a:buNone/>
            </a:pPr>
            <a:r>
              <a:rPr lang="en-US" sz="2000" dirty="0" smtClean="0"/>
              <a:t>T</a:t>
            </a:r>
            <a:r>
              <a:rPr lang="en-US" sz="2000" baseline="-25000" dirty="0" smtClean="0"/>
              <a:t>1</a:t>
            </a:r>
            <a:r>
              <a:rPr lang="en-US" sz="2000" dirty="0" smtClean="0"/>
              <a:t> …. T</a:t>
            </a:r>
            <a:r>
              <a:rPr lang="en-US" sz="2000" baseline="-25000" dirty="0" smtClean="0"/>
              <a:t>n </a:t>
            </a:r>
            <a:r>
              <a:rPr lang="en-US" sz="2000" dirty="0" smtClean="0"/>
              <a:t>= Pages that point to page A (citations)</a:t>
            </a:r>
          </a:p>
          <a:p>
            <a:pPr marL="0">
              <a:buNone/>
            </a:pPr>
            <a:r>
              <a:rPr lang="en-US" sz="2000" dirty="0" smtClean="0"/>
              <a:t>d = Damping factor</a:t>
            </a:r>
            <a:r>
              <a:rPr lang="en-IN" sz="2000" dirty="0" smtClean="0"/>
              <a:t> between 0 and 1</a:t>
            </a:r>
            <a:r>
              <a:rPr lang="en-US" sz="2000" dirty="0" smtClean="0"/>
              <a:t> (usually kept as 0.85)</a:t>
            </a:r>
          </a:p>
          <a:p>
            <a:pPr marL="0">
              <a:buNone/>
            </a:pPr>
            <a:r>
              <a:rPr lang="en-US" sz="2000" dirty="0" smtClean="0"/>
              <a:t>C(T) = number of links going out of T</a:t>
            </a:r>
          </a:p>
          <a:p>
            <a:pPr marL="0">
              <a:buNone/>
            </a:pPr>
            <a:r>
              <a:rPr lang="en-US" sz="2000" dirty="0" smtClean="0"/>
              <a:t>PR(A) = the PageRank of page A</a:t>
            </a:r>
            <a:endParaRPr lang="en-IN"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xmlns="" val="4117929869"/>
              </p:ext>
            </p:extLst>
          </p:nvPr>
        </p:nvGraphicFramePr>
        <p:xfrm>
          <a:off x="1195387" y="5486400"/>
          <a:ext cx="7948613" cy="986271"/>
        </p:xfrm>
        <a:graphic>
          <a:graphicData uri="http://schemas.openxmlformats.org/presentationml/2006/ole">
            <p:oleObj spid="_x0000_s1026" name="Equation" r:id="rId4" imgW="3479760" imgH="431640" progId="Equation.3">
              <p:embed/>
            </p:oleObj>
          </a:graphicData>
        </a:graphic>
      </p:graphicFrame>
      <p:sp>
        <p:nvSpPr>
          <p:cNvPr id="8" name="Content Placeholder 2"/>
          <p:cNvSpPr txBox="1">
            <a:spLocks/>
          </p:cNvSpPr>
          <p:nvPr/>
        </p:nvSpPr>
        <p:spPr>
          <a:xfrm>
            <a:off x="1447800" y="1219200"/>
            <a:ext cx="7391400" cy="1447800"/>
          </a:xfrm>
          <a:prstGeom prst="rect">
            <a:avLst/>
          </a:prstGeom>
        </p:spPr>
        <p:txBody>
          <a:bodyPr>
            <a:noAutofit/>
          </a:bodyPr>
          <a:lstStyle/>
          <a:p>
            <a:pPr marL="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1447800" y="1371600"/>
            <a:ext cx="7391400" cy="1524000"/>
          </a:xfrm>
          <a:prstGeom prst="rect">
            <a:avLst/>
          </a:prstGeom>
        </p:spPr>
        <p:txBody>
          <a:bodyPr>
            <a:noAutofit/>
          </a:bodyPr>
          <a:lstStyle/>
          <a:p>
            <a:pPr indent="-283464">
              <a:spcBef>
                <a:spcPts val="600"/>
              </a:spcBef>
              <a:buClr>
                <a:schemeClr val="accent1"/>
              </a:buClr>
              <a:buSzPct val="80000"/>
            </a:pPr>
            <a:endParaRPr lang="en-US" sz="2000" dirty="0" smtClean="0"/>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10" name="Footer Placeholder 9"/>
          <p:cNvSpPr>
            <a:spLocks noGrp="1"/>
          </p:cNvSpPr>
          <p:nvPr>
            <p:ph type="ftr" sz="quarter" idx="11"/>
          </p:nvPr>
        </p:nvSpPr>
        <p:spPr/>
        <p:txBody>
          <a:bodyPr/>
          <a:lstStyle/>
          <a:p>
            <a:r>
              <a:rPr lang="en-US" smtClean="0"/>
              <a:t>Pregel</a:t>
            </a:r>
            <a:endParaRPr lang="en-US"/>
          </a:p>
        </p:txBody>
      </p:sp>
      <p:sp>
        <p:nvSpPr>
          <p:cNvPr id="11" name="Content Placeholder 7"/>
          <p:cNvSpPr txBox="1">
            <a:spLocks/>
          </p:cNvSpPr>
          <p:nvPr/>
        </p:nvSpPr>
        <p:spPr>
          <a:xfrm>
            <a:off x="1066800" y="1447800"/>
            <a:ext cx="7409688" cy="1447800"/>
          </a:xfrm>
          <a:prstGeom prst="rect">
            <a:avLst/>
          </a:prstGeom>
        </p:spPr>
        <p:txBody>
          <a:bodyPr>
            <a:normAutofit fontScale="8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smtClean="0">
                <a:ln>
                  <a:noFill/>
                </a:ln>
                <a:solidFill>
                  <a:srgbClr val="000000"/>
                </a:solidFill>
                <a:effectLst/>
                <a:uLnTx/>
                <a:uFillTx/>
                <a:latin typeface="FreeSerif"/>
                <a:ea typeface="+mn-ea"/>
                <a:cs typeface="+mn-cs"/>
              </a:rPr>
              <a:t>Used to determine the importance of a document based on the number of references to it and the importance of the source documents themselves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IN" dirty="0"/>
          </a:p>
        </p:txBody>
      </p:sp>
      <p:pic>
        <p:nvPicPr>
          <p:cNvPr id="2052" name="Picture 4" descr="File:PageRanks-Example.svg"/>
          <p:cNvPicPr>
            <a:picLocks noChangeAspect="1" noChangeArrowheads="1"/>
          </p:cNvPicPr>
          <p:nvPr/>
        </p:nvPicPr>
        <p:blipFill>
          <a:blip r:embed="rId3"/>
          <a:srcRect/>
          <a:stretch>
            <a:fillRect/>
          </a:stretch>
        </p:blipFill>
        <p:spPr bwMode="auto">
          <a:xfrm>
            <a:off x="1571604" y="1500174"/>
            <a:ext cx="5929354" cy="4781737"/>
          </a:xfrm>
          <a:prstGeom prst="rect">
            <a:avLst/>
          </a:prstGeom>
          <a:noFill/>
        </p:spPr>
      </p:pic>
      <p:sp>
        <p:nvSpPr>
          <p:cNvPr id="8" name="TextBox 7"/>
          <p:cNvSpPr txBox="1"/>
          <p:nvPr/>
        </p:nvSpPr>
        <p:spPr>
          <a:xfrm>
            <a:off x="6629400" y="6172200"/>
            <a:ext cx="2064732" cy="369332"/>
          </a:xfrm>
          <a:prstGeom prst="rect">
            <a:avLst/>
          </a:prstGeom>
          <a:noFill/>
        </p:spPr>
        <p:txBody>
          <a:bodyPr wrap="none" rtlCol="0">
            <a:spAutoFit/>
          </a:bodyPr>
          <a:lstStyle/>
          <a:p>
            <a:r>
              <a:rPr lang="en-US" dirty="0" smtClean="0"/>
              <a:t>Courtesy: Wikipedia</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IN" dirty="0"/>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6" name="Slide Number Placeholder 5"/>
          <p:cNvSpPr>
            <a:spLocks noGrp="1"/>
          </p:cNvSpPr>
          <p:nvPr>
            <p:ph type="sldNum" sz="quarter" idx="12"/>
          </p:nvPr>
        </p:nvSpPr>
        <p:spPr/>
        <p:txBody>
          <a:bodyPr/>
          <a:lstStyle/>
          <a:p>
            <a:fld id="{902C3C55-B527-4B6E-8D0F-849F381885D4}" type="slidenum">
              <a:rPr lang="en-IN" smtClean="0"/>
              <a:pPr/>
              <a:t>42</a:t>
            </a:fld>
            <a:endParaRPr lang="en-IN" dirty="0"/>
          </a:p>
        </p:txBody>
      </p:sp>
      <p:sp>
        <p:nvSpPr>
          <p:cNvPr id="9" name="TextBox 8"/>
          <p:cNvSpPr txBox="1"/>
          <p:nvPr/>
        </p:nvSpPr>
        <p:spPr>
          <a:xfrm>
            <a:off x="1143000" y="1447800"/>
            <a:ext cx="8001000" cy="4001095"/>
          </a:xfrm>
          <a:prstGeom prst="rect">
            <a:avLst/>
          </a:prstGeom>
          <a:noFill/>
        </p:spPr>
        <p:txBody>
          <a:bodyPr wrap="square" rtlCol="0">
            <a:spAutoFit/>
          </a:bodyPr>
          <a:lstStyle/>
          <a:p>
            <a:pPr>
              <a:buSzPct val="45000"/>
              <a:buFont typeface="Arial" pitchFamily="34" charset="0"/>
              <a:buChar char="•"/>
            </a:pPr>
            <a:r>
              <a:rPr lang="en-IN" sz="2400" dirty="0" smtClean="0">
                <a:solidFill>
                  <a:srgbClr val="000000"/>
                </a:solidFill>
                <a:latin typeface="FreeSerif"/>
              </a:rPr>
              <a:t>Iterative loop till convergence</a:t>
            </a:r>
            <a:endParaRPr lang="en-IN" sz="2400" dirty="0" smtClean="0"/>
          </a:p>
          <a:p>
            <a:pPr>
              <a:buSzPct val="45000"/>
              <a:buFont typeface="Arial" pitchFamily="34" charset="0"/>
              <a:buChar char="•"/>
            </a:pPr>
            <a:r>
              <a:rPr lang="en-IN" sz="2400" dirty="0" smtClean="0">
                <a:solidFill>
                  <a:srgbClr val="000000"/>
                </a:solidFill>
                <a:latin typeface="FreeSerif"/>
              </a:rPr>
              <a:t>Initial value of </a:t>
            </a:r>
            <a:r>
              <a:rPr lang="en-IN" sz="2400" dirty="0" err="1" smtClean="0">
                <a:solidFill>
                  <a:srgbClr val="000000"/>
                </a:solidFill>
                <a:latin typeface="FreeSerif"/>
              </a:rPr>
              <a:t>PageRank</a:t>
            </a:r>
            <a:r>
              <a:rPr lang="en-IN" sz="2400" dirty="0" smtClean="0">
                <a:solidFill>
                  <a:srgbClr val="000000"/>
                </a:solidFill>
                <a:latin typeface="FreeSerif"/>
              </a:rPr>
              <a:t> of all pages = 1.0;</a:t>
            </a:r>
            <a:endParaRPr lang="en-IN" sz="2400" dirty="0" smtClean="0"/>
          </a:p>
          <a:p>
            <a:endParaRPr lang="en-IN" sz="2400" dirty="0" smtClean="0"/>
          </a:p>
          <a:p>
            <a:endParaRPr lang="en-IN" sz="2400" dirty="0" smtClean="0"/>
          </a:p>
          <a:p>
            <a:r>
              <a:rPr lang="en-IN" sz="2000" dirty="0" smtClean="0">
                <a:solidFill>
                  <a:srgbClr val="000000"/>
                </a:solidFill>
                <a:latin typeface="FreeSerif"/>
              </a:rPr>
              <a:t>While ( sum of </a:t>
            </a:r>
            <a:r>
              <a:rPr lang="en-IN" sz="2000" dirty="0" err="1" smtClean="0">
                <a:solidFill>
                  <a:srgbClr val="000000"/>
                </a:solidFill>
                <a:latin typeface="FreeSerif"/>
              </a:rPr>
              <a:t>PageRank</a:t>
            </a:r>
            <a:r>
              <a:rPr lang="en-IN" sz="2000" dirty="0" smtClean="0">
                <a:solidFill>
                  <a:srgbClr val="000000"/>
                </a:solidFill>
                <a:latin typeface="FreeSerif"/>
              </a:rPr>
              <a:t> of all pages – </a:t>
            </a:r>
            <a:r>
              <a:rPr lang="en-IN" sz="2000" dirty="0" err="1" smtClean="0">
                <a:solidFill>
                  <a:srgbClr val="000000"/>
                </a:solidFill>
                <a:latin typeface="FreeSerif"/>
              </a:rPr>
              <a:t>numPages</a:t>
            </a:r>
            <a:r>
              <a:rPr lang="en-IN" sz="2000" dirty="0" smtClean="0">
                <a:solidFill>
                  <a:srgbClr val="000000"/>
                </a:solidFill>
                <a:latin typeface="FreeSerif"/>
              </a:rPr>
              <a:t> &gt; epsilon) {</a:t>
            </a:r>
            <a:endParaRPr lang="en-IN" sz="2000" dirty="0" smtClean="0"/>
          </a:p>
          <a:p>
            <a:r>
              <a:rPr lang="en-IN" sz="2000" dirty="0" smtClean="0">
                <a:solidFill>
                  <a:srgbClr val="000000"/>
                </a:solidFill>
                <a:latin typeface="FreeSerif"/>
              </a:rPr>
              <a:t>       for each Page Pi in list {</a:t>
            </a:r>
            <a:endParaRPr lang="en-IN" sz="2000" dirty="0" smtClean="0"/>
          </a:p>
          <a:p>
            <a:r>
              <a:rPr lang="en-IN" sz="2000" dirty="0" smtClean="0">
                <a:solidFill>
                  <a:srgbClr val="000000"/>
                </a:solidFill>
                <a:latin typeface="FreeSerif"/>
              </a:rPr>
              <a:t>	</a:t>
            </a:r>
            <a:r>
              <a:rPr lang="en-IN" sz="2000" dirty="0" err="1" smtClean="0">
                <a:solidFill>
                  <a:srgbClr val="000000"/>
                </a:solidFill>
                <a:latin typeface="FreeSerif"/>
              </a:rPr>
              <a:t>PageRank</a:t>
            </a:r>
            <a:r>
              <a:rPr lang="en-IN" sz="2000" dirty="0" smtClean="0">
                <a:solidFill>
                  <a:srgbClr val="000000"/>
                </a:solidFill>
                <a:latin typeface="FreeSerif"/>
              </a:rPr>
              <a:t>(Pi) = (1-d);</a:t>
            </a:r>
            <a:endParaRPr lang="en-IN" sz="2000" dirty="0" smtClean="0"/>
          </a:p>
          <a:p>
            <a:r>
              <a:rPr lang="en-IN" sz="2000" dirty="0" smtClean="0">
                <a:solidFill>
                  <a:srgbClr val="000000"/>
                </a:solidFill>
                <a:latin typeface="FreeSerif"/>
              </a:rPr>
              <a:t>	 for each page </a:t>
            </a:r>
            <a:r>
              <a:rPr lang="en-IN" sz="2000" dirty="0" err="1" smtClean="0">
                <a:solidFill>
                  <a:srgbClr val="000000"/>
                </a:solidFill>
                <a:latin typeface="FreeSerif"/>
              </a:rPr>
              <a:t>Pj</a:t>
            </a:r>
            <a:r>
              <a:rPr lang="en-IN" sz="2000" dirty="0" smtClean="0">
                <a:solidFill>
                  <a:srgbClr val="000000"/>
                </a:solidFill>
                <a:latin typeface="FreeSerif"/>
              </a:rPr>
              <a:t> linking to page Pi {</a:t>
            </a:r>
            <a:endParaRPr lang="en-IN" sz="2000" dirty="0" smtClean="0"/>
          </a:p>
          <a:p>
            <a:r>
              <a:rPr lang="en-IN" dirty="0" smtClean="0">
                <a:solidFill>
                  <a:srgbClr val="000000"/>
                </a:solidFill>
                <a:latin typeface="FreeSerif"/>
              </a:rPr>
              <a:t>	        </a:t>
            </a:r>
            <a:r>
              <a:rPr lang="en-IN" dirty="0" err="1" smtClean="0">
                <a:solidFill>
                  <a:srgbClr val="000000"/>
                </a:solidFill>
                <a:latin typeface="FreeSerif"/>
              </a:rPr>
              <a:t>PageRank</a:t>
            </a:r>
            <a:r>
              <a:rPr lang="en-IN" dirty="0" smtClean="0">
                <a:solidFill>
                  <a:srgbClr val="000000"/>
                </a:solidFill>
                <a:latin typeface="FreeSerif"/>
              </a:rPr>
              <a:t>(Pi) += d × (</a:t>
            </a:r>
            <a:r>
              <a:rPr lang="en-IN" dirty="0" err="1" smtClean="0">
                <a:solidFill>
                  <a:srgbClr val="000000"/>
                </a:solidFill>
                <a:latin typeface="FreeSerif"/>
              </a:rPr>
              <a:t>PageRank</a:t>
            </a:r>
            <a:r>
              <a:rPr lang="en-IN" dirty="0" smtClean="0">
                <a:solidFill>
                  <a:srgbClr val="000000"/>
                </a:solidFill>
                <a:latin typeface="FreeSerif"/>
              </a:rPr>
              <a:t>(</a:t>
            </a:r>
            <a:r>
              <a:rPr lang="en-IN" dirty="0" err="1" smtClean="0">
                <a:solidFill>
                  <a:srgbClr val="000000"/>
                </a:solidFill>
                <a:latin typeface="FreeSerif"/>
              </a:rPr>
              <a:t>Pj</a:t>
            </a:r>
            <a:r>
              <a:rPr lang="en-IN" dirty="0" smtClean="0">
                <a:solidFill>
                  <a:srgbClr val="000000"/>
                </a:solidFill>
                <a:latin typeface="FreeSerif"/>
              </a:rPr>
              <a:t>)/</a:t>
            </a:r>
            <a:r>
              <a:rPr lang="en-IN" dirty="0" err="1" smtClean="0">
                <a:solidFill>
                  <a:srgbClr val="000000"/>
                </a:solidFill>
                <a:latin typeface="FreeSerif"/>
              </a:rPr>
              <a:t>numOutLinks</a:t>
            </a:r>
            <a:r>
              <a:rPr lang="en-IN" dirty="0" smtClean="0">
                <a:solidFill>
                  <a:srgbClr val="000000"/>
                </a:solidFill>
                <a:latin typeface="FreeSerif"/>
              </a:rPr>
              <a:t>(</a:t>
            </a:r>
            <a:r>
              <a:rPr lang="en-IN" dirty="0" err="1" smtClean="0">
                <a:solidFill>
                  <a:srgbClr val="000000"/>
                </a:solidFill>
                <a:latin typeface="FreeSerif"/>
              </a:rPr>
              <a:t>Pj</a:t>
            </a:r>
            <a:r>
              <a:rPr lang="en-IN" dirty="0" smtClean="0">
                <a:solidFill>
                  <a:srgbClr val="000000"/>
                </a:solidFill>
                <a:latin typeface="FreeSerif"/>
              </a:rPr>
              <a:t>));</a:t>
            </a:r>
            <a:endParaRPr lang="en-IN" dirty="0" smtClean="0"/>
          </a:p>
          <a:p>
            <a:r>
              <a:rPr lang="en-IN" sz="2000" dirty="0" smtClean="0">
                <a:solidFill>
                  <a:srgbClr val="000000"/>
                </a:solidFill>
                <a:latin typeface="FreeSerif"/>
              </a:rPr>
              <a:t>	}</a:t>
            </a:r>
            <a:endParaRPr lang="en-IN" sz="2000" dirty="0" smtClean="0"/>
          </a:p>
          <a:p>
            <a:r>
              <a:rPr lang="en-IN" sz="2000" dirty="0" smtClean="0">
                <a:solidFill>
                  <a:srgbClr val="000000"/>
                </a:solidFill>
                <a:latin typeface="FreeSerif"/>
              </a:rPr>
              <a:t>      }</a:t>
            </a:r>
            <a:endParaRPr lang="en-IN" sz="2000" dirty="0" smtClean="0"/>
          </a:p>
          <a:p>
            <a:r>
              <a:rPr lang="en-IN" sz="2000" dirty="0" smtClean="0">
                <a:solidFill>
                  <a:srgbClr val="000000"/>
                </a:solidFill>
                <a:latin typeface="FreeSerif"/>
              </a:rPr>
              <a:t>}</a:t>
            </a:r>
            <a:endParaRPr lang="en-IN"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819400" y="3886200"/>
            <a:ext cx="4191000" cy="228600"/>
          </a:xfrm>
          <a:prstGeom prst="roundRect">
            <a:avLst/>
          </a:prstGeom>
          <a:solidFill>
            <a:schemeClr val="accent3">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733800" y="3581400"/>
            <a:ext cx="2590800" cy="228600"/>
          </a:xfrm>
          <a:prstGeom prst="roundRect">
            <a:avLst/>
          </a:prstGeom>
          <a:solidFill>
            <a:schemeClr val="accent3">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743200" y="5486400"/>
            <a:ext cx="5029200" cy="2286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l"/>
            <a:r>
              <a:rPr lang="en-US" dirty="0" smtClean="0"/>
              <a:t>PageRank in Pregel</a:t>
            </a:r>
            <a:endParaRPr lang="en-IN" dirty="0"/>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43</a:t>
            </a:fld>
            <a:endParaRPr lang="en-IN" dirty="0"/>
          </a:p>
        </p:txBody>
      </p:sp>
      <p:sp>
        <p:nvSpPr>
          <p:cNvPr id="6" name="Content Placeholder 5"/>
          <p:cNvSpPr>
            <a:spLocks noGrp="1"/>
          </p:cNvSpPr>
          <p:nvPr>
            <p:ph idx="1"/>
          </p:nvPr>
        </p:nvSpPr>
        <p:spPr>
          <a:xfrm>
            <a:off x="990600" y="1600200"/>
            <a:ext cx="7696200" cy="4953744"/>
          </a:xfrm>
        </p:spPr>
        <p:txBody>
          <a:bodyPr>
            <a:noAutofit/>
          </a:bodyPr>
          <a:lstStyle/>
          <a:p>
            <a:pPr marL="180000"/>
            <a:r>
              <a:rPr lang="en-IN" sz="1600" b="1" dirty="0" smtClean="0">
                <a:solidFill>
                  <a:srgbClr val="000000"/>
                </a:solidFill>
                <a:latin typeface="FreeSerif"/>
              </a:rPr>
              <a:t>  </a:t>
            </a:r>
            <a:r>
              <a:rPr lang="en-IN" sz="1600" b="1" dirty="0" err="1" smtClean="0">
                <a:solidFill>
                  <a:srgbClr val="000000"/>
                </a:solidFill>
                <a:latin typeface="FreeSerif"/>
              </a:rPr>
              <a:t>Superstep</a:t>
            </a:r>
            <a:r>
              <a:rPr lang="en-IN" sz="1600" b="1" dirty="0" smtClean="0">
                <a:solidFill>
                  <a:srgbClr val="000000"/>
                </a:solidFill>
                <a:latin typeface="FreeSerif"/>
              </a:rPr>
              <a:t> 0:</a:t>
            </a:r>
            <a:r>
              <a:rPr lang="en-IN" sz="1600" dirty="0" smtClean="0">
                <a:solidFill>
                  <a:srgbClr val="000000"/>
                </a:solidFill>
                <a:latin typeface="FreeSerif"/>
              </a:rPr>
              <a:t> Value of each vertex is </a:t>
            </a:r>
            <a:r>
              <a:rPr lang="en-IN" sz="1600" b="1" dirty="0" smtClean="0">
                <a:solidFill>
                  <a:srgbClr val="000000"/>
                </a:solidFill>
                <a:latin typeface="FreeSerif"/>
              </a:rPr>
              <a:t>1/</a:t>
            </a:r>
            <a:r>
              <a:rPr lang="en-IN" sz="1600" b="1" dirty="0" err="1" smtClean="0">
                <a:solidFill>
                  <a:srgbClr val="000000"/>
                </a:solidFill>
                <a:latin typeface="FreeSerif"/>
              </a:rPr>
              <a:t>NumVertices</a:t>
            </a:r>
            <a:r>
              <a:rPr lang="en-IN" sz="1600" b="1" dirty="0" smtClean="0">
                <a:solidFill>
                  <a:srgbClr val="000000"/>
                </a:solidFill>
                <a:latin typeface="FreeSerif"/>
              </a:rPr>
              <a:t>()</a:t>
            </a:r>
          </a:p>
          <a:p>
            <a:pPr marL="180000"/>
            <a:endParaRPr lang="en-US" sz="1600" b="1" dirty="0" smtClean="0">
              <a:latin typeface="Consolas" pitchFamily="49" charset="0"/>
              <a:cs typeface="Consolas" pitchFamily="49" charset="0"/>
            </a:endParaRPr>
          </a:p>
          <a:p>
            <a:pPr marL="180000">
              <a:buNone/>
            </a:pPr>
            <a:r>
              <a:rPr lang="en-US" sz="1600" dirty="0" smtClean="0">
                <a:latin typeface="Consolas" pitchFamily="49" charset="0"/>
                <a:cs typeface="Consolas" pitchFamily="49" charset="0"/>
              </a:rPr>
              <a:t>	virtual void Compute(MessageIterator* msgs) {</a:t>
            </a:r>
          </a:p>
          <a:p>
            <a:pPr marL="180000">
              <a:buNone/>
            </a:pPr>
            <a:r>
              <a:rPr lang="en-US" sz="1600" dirty="0" smtClean="0">
                <a:latin typeface="Consolas" pitchFamily="49" charset="0"/>
                <a:cs typeface="Consolas" pitchFamily="49" charset="0"/>
              </a:rPr>
              <a:t>		if (superstep() &gt;= 1) {</a:t>
            </a:r>
          </a:p>
          <a:p>
            <a:pPr marL="180000">
              <a:buNone/>
            </a:pPr>
            <a:r>
              <a:rPr lang="en-US" sz="1600" dirty="0" smtClean="0">
                <a:latin typeface="Consolas" pitchFamily="49" charset="0"/>
                <a:cs typeface="Consolas" pitchFamily="49" charset="0"/>
              </a:rPr>
              <a:t>			double sum = 0;</a:t>
            </a:r>
          </a:p>
          <a:p>
            <a:pPr marL="180000">
              <a:buNone/>
            </a:pPr>
            <a:r>
              <a:rPr lang="en-US" sz="1600" dirty="0" smtClean="0">
                <a:latin typeface="Consolas" pitchFamily="49" charset="0"/>
                <a:cs typeface="Consolas" pitchFamily="49" charset="0"/>
              </a:rPr>
              <a:t>			for (; !msgs-&gt;done(); msgs-&gt;Next())</a:t>
            </a:r>
          </a:p>
          <a:p>
            <a:pPr marL="180000">
              <a:buNone/>
            </a:pPr>
            <a:r>
              <a:rPr lang="en-US" sz="1600" dirty="0" smtClean="0">
                <a:latin typeface="Consolas" pitchFamily="49" charset="0"/>
                <a:cs typeface="Consolas" pitchFamily="49" charset="0"/>
              </a:rPr>
              <a:t>				sum += msgs-&gt;Value();</a:t>
            </a:r>
          </a:p>
          <a:p>
            <a:pPr marL="180000">
              <a:buNone/>
            </a:pPr>
            <a:r>
              <a:rPr lang="en-US" sz="1600" dirty="0" smtClean="0">
                <a:latin typeface="Consolas" pitchFamily="49" charset="0"/>
                <a:cs typeface="Consolas" pitchFamily="49" charset="0"/>
              </a:rPr>
              <a:t>			*MutableValue() = 0.15 + 0.85 * sum;</a:t>
            </a:r>
          </a:p>
          <a:p>
            <a:pPr marL="180000" indent="-198000">
              <a:buNone/>
            </a:pPr>
            <a:r>
              <a:rPr lang="en-US" sz="1600" dirty="0" smtClean="0">
                <a:latin typeface="Consolas" pitchFamily="49" charset="0"/>
                <a:cs typeface="Consolas" pitchFamily="49" charset="0"/>
              </a:rPr>
              <a:t>		}</a:t>
            </a:r>
          </a:p>
          <a:p>
            <a:pPr marL="180000" indent="-198000">
              <a:buNone/>
            </a:pPr>
            <a:endParaRPr lang="en-US" sz="1600" dirty="0" smtClean="0">
              <a:latin typeface="Consolas" pitchFamily="49" charset="0"/>
              <a:cs typeface="Consolas" pitchFamily="49" charset="0"/>
            </a:endParaRPr>
          </a:p>
          <a:p>
            <a:pPr marL="180000">
              <a:buNone/>
            </a:pPr>
            <a:r>
              <a:rPr lang="en-US" sz="1600" dirty="0" smtClean="0">
                <a:latin typeface="Consolas" pitchFamily="49" charset="0"/>
                <a:cs typeface="Consolas" pitchFamily="49" charset="0"/>
              </a:rPr>
              <a:t>		if (supersteps() &lt; 30) {</a:t>
            </a:r>
          </a:p>
          <a:p>
            <a:pPr marL="180000">
              <a:buNone/>
            </a:pPr>
            <a:r>
              <a:rPr lang="en-US" sz="1600" dirty="0" smtClean="0">
                <a:latin typeface="Consolas" pitchFamily="49" charset="0"/>
                <a:cs typeface="Consolas" pitchFamily="49" charset="0"/>
              </a:rPr>
              <a:t>			const int64 n = GetOutEdgeIterator().size();</a:t>
            </a:r>
          </a:p>
          <a:p>
            <a:pPr marL="180000">
              <a:buNone/>
            </a:pPr>
            <a:r>
              <a:rPr lang="en-US" sz="1600" dirty="0" smtClean="0">
                <a:latin typeface="Consolas" pitchFamily="49" charset="0"/>
                <a:cs typeface="Consolas" pitchFamily="49" charset="0"/>
              </a:rPr>
              <a:t>			SendMessageToAllNeighbors(GetValue() / n);		} else {</a:t>
            </a:r>
          </a:p>
          <a:p>
            <a:pPr marL="180000">
              <a:buNone/>
            </a:pPr>
            <a:r>
              <a:rPr lang="en-US" sz="1600" dirty="0" smtClean="0">
                <a:latin typeface="Consolas" pitchFamily="49" charset="0"/>
                <a:cs typeface="Consolas" pitchFamily="49" charset="0"/>
              </a:rPr>
              <a:t>			VoteToHalt();</a:t>
            </a:r>
          </a:p>
          <a:p>
            <a:pPr marL="180000">
              <a:buNone/>
            </a:pPr>
            <a:r>
              <a:rPr lang="en-US" sz="1600" dirty="0" smtClean="0">
                <a:latin typeface="Consolas" pitchFamily="49" charset="0"/>
                <a:cs typeface="Consolas" pitchFamily="49" charset="0"/>
              </a:rPr>
              <a:t>		}</a:t>
            </a:r>
          </a:p>
          <a:p>
            <a:pPr marL="180000">
              <a:buNone/>
            </a:pPr>
            <a:r>
              <a:rPr lang="en-US" sz="1600" dirty="0" smtClean="0">
                <a:latin typeface="Consolas" pitchFamily="49" charset="0"/>
                <a:cs typeface="Consolas" pitchFamily="49" charset="0"/>
              </a:rPr>
              <a:t>}</a:t>
            </a:r>
          </a:p>
        </p:txBody>
      </p:sp>
    </p:spTree>
    <p:extLst>
      <p:ext uri="{BB962C8B-B14F-4D97-AF65-F5344CB8AC3E}">
        <p14:creationId xmlns:p14="http://schemas.microsoft.com/office/powerpoint/2010/main" xmlns="" val="793328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Pregel</a:t>
            </a:r>
            <a:endParaRPr lang="en-US"/>
          </a:p>
        </p:txBody>
      </p:sp>
      <p:sp>
        <p:nvSpPr>
          <p:cNvPr id="8" name="Rectangle 7"/>
          <p:cNvSpPr/>
          <p:nvPr/>
        </p:nvSpPr>
        <p:spPr>
          <a:xfrm>
            <a:off x="2919219" y="4191000"/>
            <a:ext cx="6224781"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Bipartite Matching</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Bipartite Matching</a:t>
            </a:r>
            <a:endParaRPr lang="en-IN" dirty="0"/>
          </a:p>
        </p:txBody>
      </p:sp>
      <p:sp>
        <p:nvSpPr>
          <p:cNvPr id="6" name="Content Placeholder 5"/>
          <p:cNvSpPr>
            <a:spLocks noGrp="1"/>
          </p:cNvSpPr>
          <p:nvPr>
            <p:ph idx="1"/>
          </p:nvPr>
        </p:nvSpPr>
        <p:spPr/>
        <p:txBody>
          <a:bodyPr>
            <a:normAutofit fontScale="92500" lnSpcReduction="20000"/>
          </a:bodyPr>
          <a:lstStyle/>
          <a:p>
            <a:r>
              <a:rPr lang="en-US" dirty="0" smtClean="0"/>
              <a:t>Input :</a:t>
            </a:r>
            <a:r>
              <a:rPr lang="en-US" sz="2600" dirty="0" smtClean="0"/>
              <a:t> 2 distinct sets of vertices with edges only between the sets</a:t>
            </a:r>
          </a:p>
          <a:p>
            <a:r>
              <a:rPr lang="en-US" dirty="0" smtClean="0"/>
              <a:t>Output : </a:t>
            </a:r>
            <a:r>
              <a:rPr lang="en-US" sz="2600" dirty="0" smtClean="0"/>
              <a:t>subset of edges with no common endpoints</a:t>
            </a:r>
            <a:r>
              <a:rPr lang="en-US" dirty="0" smtClean="0"/>
              <a:t/>
            </a:r>
            <a:br>
              <a:rPr lang="en-US" dirty="0" smtClean="0"/>
            </a:br>
            <a:endParaRPr lang="en-US" dirty="0" smtClean="0"/>
          </a:p>
          <a:p>
            <a:r>
              <a:rPr lang="en-US" dirty="0" err="1" smtClean="0"/>
              <a:t>Pregel</a:t>
            </a:r>
            <a:r>
              <a:rPr lang="en-US" dirty="0" smtClean="0"/>
              <a:t> implementation : </a:t>
            </a:r>
          </a:p>
          <a:p>
            <a:pPr lvl="1"/>
            <a:r>
              <a:rPr lang="en-US" sz="2200" dirty="0" smtClean="0"/>
              <a:t>randomized maximal matching algorithm</a:t>
            </a:r>
            <a:r>
              <a:rPr lang="en-US" dirty="0" smtClean="0"/>
              <a:t/>
            </a:r>
            <a:br>
              <a:rPr lang="en-US" dirty="0" smtClean="0"/>
            </a:br>
            <a:endParaRPr lang="en-US" dirty="0" smtClean="0"/>
          </a:p>
          <a:p>
            <a:r>
              <a:rPr lang="en-US" dirty="0" smtClean="0"/>
              <a:t>The vertex value is a tuple of 2 values: </a:t>
            </a:r>
          </a:p>
          <a:p>
            <a:pPr lvl="1"/>
            <a:r>
              <a:rPr lang="en-US" dirty="0" smtClean="0"/>
              <a:t>a flag indicating which set the vertex is in (L or R)</a:t>
            </a:r>
          </a:p>
          <a:p>
            <a:pPr lvl="1"/>
            <a:r>
              <a:rPr lang="en-US" dirty="0" smtClean="0"/>
              <a:t>name of its matched vertex once it is known.</a:t>
            </a:r>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45</a:t>
            </a:fld>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Bipartite Matching</a:t>
            </a:r>
            <a:endParaRPr lang="en-IN" dirty="0"/>
          </a:p>
        </p:txBody>
      </p:sp>
      <p:sp>
        <p:nvSpPr>
          <p:cNvPr id="6" name="Content Placeholder 5"/>
          <p:cNvSpPr>
            <a:spLocks noGrp="1"/>
          </p:cNvSpPr>
          <p:nvPr>
            <p:ph idx="1"/>
          </p:nvPr>
        </p:nvSpPr>
        <p:spPr/>
        <p:txBody>
          <a:bodyPr>
            <a:normAutofit fontScale="70000" lnSpcReduction="20000"/>
          </a:bodyPr>
          <a:lstStyle/>
          <a:p>
            <a:r>
              <a:rPr lang="en-US" dirty="0" smtClean="0"/>
              <a:t>Cycles of 4 phases</a:t>
            </a:r>
            <a:br>
              <a:rPr lang="en-US" dirty="0" smtClean="0"/>
            </a:br>
            <a:endParaRPr lang="en-US" dirty="0" smtClean="0"/>
          </a:p>
          <a:p>
            <a:r>
              <a:rPr lang="en-US" b="1" dirty="0" smtClean="0"/>
              <a:t>Phase 1: </a:t>
            </a:r>
            <a:r>
              <a:rPr lang="en-US" dirty="0" smtClean="0"/>
              <a:t>Each left vertex not yet matched sends a message to each of its neighbors to request a match, and then unconditionally votes to halt.</a:t>
            </a:r>
          </a:p>
          <a:p>
            <a:r>
              <a:rPr lang="en-US" b="1" dirty="0" smtClean="0"/>
              <a:t>Phase 2: </a:t>
            </a:r>
            <a:r>
              <a:rPr lang="en-US" dirty="0" smtClean="0"/>
              <a:t>Each right vertex not yet matched randomly chooses one of the messages it receives, sends a message granting that request and sends messages to other requestors denying it. Then it unconditionally votes to halt.</a:t>
            </a:r>
          </a:p>
          <a:p>
            <a:r>
              <a:rPr lang="en-US" b="1" dirty="0" smtClean="0"/>
              <a:t>Phase 3: </a:t>
            </a:r>
            <a:r>
              <a:rPr lang="en-US" dirty="0" smtClean="0"/>
              <a:t>Each left vertex not yet matched chooses one of the grants it receives and sends an acceptance message.</a:t>
            </a:r>
          </a:p>
          <a:p>
            <a:r>
              <a:rPr lang="en-US" b="1" dirty="0" smtClean="0"/>
              <a:t>Phase 4: </a:t>
            </a:r>
            <a:r>
              <a:rPr lang="en-US" dirty="0" smtClean="0"/>
              <a:t>Unmatched right vertex receives at most one acceptance message. It notes the matched node and unconditionally votes to halt.</a:t>
            </a:r>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46</a:t>
            </a:fld>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Bipartite Matching in </a:t>
            </a:r>
            <a:r>
              <a:rPr lang="en-US" dirty="0" err="1" smtClean="0"/>
              <a:t>Pregel</a:t>
            </a:r>
            <a:r>
              <a:rPr lang="en-US" dirty="0" smtClean="0"/>
              <a:t> (1/2)</a:t>
            </a:r>
            <a:endParaRPr lang="en-IN" dirty="0"/>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47</a:t>
            </a:fld>
            <a:endParaRPr lang="en-IN" dirty="0"/>
          </a:p>
        </p:txBody>
      </p:sp>
      <p:sp>
        <p:nvSpPr>
          <p:cNvPr id="8" name="Rounded Rectangle 7"/>
          <p:cNvSpPr/>
          <p:nvPr/>
        </p:nvSpPr>
        <p:spPr>
          <a:xfrm>
            <a:off x="2133600" y="3352800"/>
            <a:ext cx="3810000" cy="2286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4600" y="5562600"/>
            <a:ext cx="3810000" cy="2286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990600" y="1371600"/>
            <a:ext cx="7696200" cy="5297760"/>
          </a:xfrm>
        </p:spPr>
        <p:txBody>
          <a:bodyPr>
            <a:noAutofit/>
          </a:bodyPr>
          <a:lstStyle/>
          <a:p>
            <a:pPr marL="180000">
              <a:buNone/>
            </a:pPr>
            <a:r>
              <a:rPr lang="en-US" sz="1600" dirty="0">
                <a:latin typeface="Consolas" pitchFamily="49" charset="0"/>
                <a:cs typeface="Consolas" pitchFamily="49" charset="0"/>
              </a:rPr>
              <a:t>Class BipartiteMatchingVertex</a:t>
            </a:r>
          </a:p>
          <a:p>
            <a:pPr marL="180000">
              <a:buNone/>
            </a:pPr>
            <a:r>
              <a:rPr lang="en-US" sz="1600" dirty="0">
                <a:latin typeface="Consolas" pitchFamily="49" charset="0"/>
                <a:cs typeface="Consolas" pitchFamily="49" charset="0"/>
              </a:rPr>
              <a:t>    : public Vertex&lt;tuple&lt;position, int&gt;, void, boolean&gt; {</a:t>
            </a:r>
          </a:p>
          <a:p>
            <a:pPr marL="180000">
              <a:buNone/>
            </a:pPr>
            <a:r>
              <a:rPr lang="en-US" sz="1600" dirty="0">
                <a:latin typeface="Consolas" pitchFamily="49" charset="0"/>
                <a:cs typeface="Consolas" pitchFamily="49" charset="0"/>
              </a:rPr>
              <a:t>  public:</a:t>
            </a:r>
          </a:p>
          <a:p>
            <a:pPr marL="180000">
              <a:buNone/>
            </a:pPr>
            <a:r>
              <a:rPr lang="en-US" sz="1600" dirty="0">
                <a:latin typeface="Consolas" pitchFamily="49" charset="0"/>
                <a:cs typeface="Consolas" pitchFamily="49" charset="0"/>
              </a:rPr>
              <a:t>    virtual void Compute(MessageIterator* msgs) {</a:t>
            </a:r>
          </a:p>
          <a:p>
            <a:pPr marL="180000">
              <a:buNone/>
            </a:pPr>
            <a:r>
              <a:rPr lang="en-US" sz="1600" dirty="0">
                <a:latin typeface="Consolas" pitchFamily="49" charset="0"/>
                <a:cs typeface="Consolas" pitchFamily="49" charset="0"/>
              </a:rPr>
              <a:t>      switch (superstep() % 4) {</a:t>
            </a:r>
          </a:p>
          <a:p>
            <a:pPr marL="180000">
              <a:buNone/>
            </a:pPr>
            <a:r>
              <a:rPr lang="en-US" sz="1600" dirty="0">
                <a:latin typeface="Consolas" pitchFamily="49" charset="0"/>
                <a:cs typeface="Consolas" pitchFamily="49" charset="0"/>
              </a:rPr>
              <a:t>        case 0: if (GetValue().first == ‘L’) {</a:t>
            </a:r>
          </a:p>
          <a:p>
            <a:pPr marL="180000">
              <a:buNone/>
            </a:pPr>
            <a:r>
              <a:rPr lang="en-US" sz="1600" dirty="0">
                <a:latin typeface="Consolas" pitchFamily="49" charset="0"/>
                <a:cs typeface="Consolas" pitchFamily="49" charset="0"/>
              </a:rPr>
              <a:t>            SendMessageToAllNeighbors(1);</a:t>
            </a:r>
          </a:p>
          <a:p>
            <a:pPr marL="180000">
              <a:buNone/>
            </a:pPr>
            <a:r>
              <a:rPr lang="en-US" sz="1600" dirty="0">
                <a:latin typeface="Consolas" pitchFamily="49" charset="0"/>
                <a:cs typeface="Consolas" pitchFamily="49" charset="0"/>
              </a:rPr>
              <a:t>            VoteToHalt();</a:t>
            </a:r>
          </a:p>
          <a:p>
            <a:pPr marL="180000">
              <a:buNone/>
            </a:pPr>
            <a:r>
              <a:rPr lang="en-US" sz="1600" dirty="0">
                <a:latin typeface="Consolas" pitchFamily="49" charset="0"/>
                <a:cs typeface="Consolas" pitchFamily="49" charset="0"/>
              </a:rPr>
              <a:t>          }</a:t>
            </a:r>
          </a:p>
          <a:p>
            <a:pPr marL="180000">
              <a:buNone/>
            </a:pPr>
            <a:r>
              <a:rPr lang="en-US" sz="1600" dirty="0">
                <a:latin typeface="Consolas" pitchFamily="49" charset="0"/>
                <a:cs typeface="Consolas" pitchFamily="49" charset="0"/>
              </a:rPr>
              <a:t>        case 1: if (GetValue().first == ‘R’) {</a:t>
            </a:r>
          </a:p>
          <a:p>
            <a:pPr marL="180000">
              <a:buNone/>
            </a:pPr>
            <a:r>
              <a:rPr lang="en-US" sz="1600" dirty="0">
                <a:latin typeface="Consolas" pitchFamily="49" charset="0"/>
                <a:cs typeface="Consolas" pitchFamily="49" charset="0"/>
              </a:rPr>
              <a:t>          Rand myRand = new </a:t>
            </a:r>
            <a:r>
              <a:rPr lang="en-US" sz="1600" dirty="0" smtClean="0">
                <a:latin typeface="Consolas" pitchFamily="49" charset="0"/>
                <a:cs typeface="Consolas" pitchFamily="49" charset="0"/>
              </a:rPr>
              <a:t>Rand(Time</a:t>
            </a:r>
            <a:r>
              <a:rPr lang="en-US" sz="1600" dirty="0">
                <a:latin typeface="Consolas" pitchFamily="49" charset="0"/>
                <a:cs typeface="Consolas" pitchFamily="49" charset="0"/>
              </a:rPr>
              <a:t>());</a:t>
            </a:r>
          </a:p>
          <a:p>
            <a:pPr marL="180000">
              <a:buNone/>
            </a:pPr>
            <a:r>
              <a:rPr lang="en-US" sz="1600" dirty="0">
                <a:latin typeface="Consolas" pitchFamily="49" charset="0"/>
                <a:cs typeface="Consolas" pitchFamily="49" charset="0"/>
              </a:rPr>
              <a:t>          for ( ; !msgs-&gt;Done(); msgs-&gt;Next()) {</a:t>
            </a:r>
          </a:p>
          <a:p>
            <a:pPr marL="180000">
              <a:buNone/>
            </a:pPr>
            <a:r>
              <a:rPr lang="en-US" sz="1600" dirty="0">
                <a:latin typeface="Consolas" pitchFamily="49" charset="0"/>
                <a:cs typeface="Consolas" pitchFamily="49" charset="0"/>
              </a:rPr>
              <a:t>            if (myRand.nextBoolean()) {</a:t>
            </a:r>
          </a:p>
          <a:p>
            <a:pPr marL="180000">
              <a:buNone/>
            </a:pPr>
            <a:r>
              <a:rPr lang="en-US" sz="1600" dirty="0">
                <a:latin typeface="Consolas" pitchFamily="49" charset="0"/>
                <a:cs typeface="Consolas" pitchFamily="49" charset="0"/>
              </a:rPr>
              <a:t>              SendMessageTo(msgs-&gt;</a:t>
            </a:r>
            <a:r>
              <a:rPr lang="en-US" sz="1600" dirty="0" smtClean="0">
                <a:latin typeface="Consolas" pitchFamily="49" charset="0"/>
                <a:cs typeface="Consolas" pitchFamily="49" charset="0"/>
              </a:rPr>
              <a:t>Source, 1);</a:t>
            </a:r>
          </a:p>
          <a:p>
            <a:pPr marL="180000">
              <a:buNone/>
            </a:pPr>
            <a:r>
              <a:rPr lang="en-US" sz="1600" dirty="0" smtClean="0">
                <a:latin typeface="Consolas" pitchFamily="49" charset="0"/>
                <a:cs typeface="Consolas" pitchFamily="49" charset="0"/>
              </a:rPr>
              <a:t>              break;</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180000">
              <a:buNone/>
            </a:pPr>
            <a:r>
              <a:rPr lang="en-US" sz="1600" dirty="0" smtClean="0">
                <a:latin typeface="Consolas" pitchFamily="49" charset="0"/>
                <a:cs typeface="Consolas" pitchFamily="49" charset="0"/>
              </a:rPr>
              <a:t>          VoteToHalt(); }</a:t>
            </a:r>
            <a:endParaRPr lang="en-US" sz="1600" dirty="0">
              <a:latin typeface="Consolas" pitchFamily="49" charset="0"/>
              <a:cs typeface="Consolas" pitchFamily="49" charset="0"/>
            </a:endParaRPr>
          </a:p>
        </p:txBody>
      </p:sp>
    </p:spTree>
    <p:extLst>
      <p:ext uri="{BB962C8B-B14F-4D97-AF65-F5344CB8AC3E}">
        <p14:creationId xmlns:p14="http://schemas.microsoft.com/office/powerpoint/2010/main" xmlns="" val="5419788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Bipartite Matching in </a:t>
            </a:r>
            <a:r>
              <a:rPr lang="en-US" dirty="0" err="1" smtClean="0"/>
              <a:t>Pregel</a:t>
            </a:r>
            <a:r>
              <a:rPr lang="en-US" dirty="0" smtClean="0"/>
              <a:t> (2/2)</a:t>
            </a:r>
            <a:endParaRPr lang="en-IN" dirty="0"/>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48</a:t>
            </a:fld>
            <a:endParaRPr lang="en-IN" dirty="0"/>
          </a:p>
        </p:txBody>
      </p:sp>
      <p:sp>
        <p:nvSpPr>
          <p:cNvPr id="8" name="Rounded Rectangle 7"/>
          <p:cNvSpPr/>
          <p:nvPr/>
        </p:nvSpPr>
        <p:spPr>
          <a:xfrm>
            <a:off x="2209800" y="3124200"/>
            <a:ext cx="3810000" cy="2286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09800" y="2819400"/>
            <a:ext cx="4800600" cy="2286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752600" y="5715000"/>
            <a:ext cx="4800600" cy="2286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457200" y="1196752"/>
            <a:ext cx="8229600" cy="5304082"/>
          </a:xfrm>
        </p:spPr>
        <p:txBody>
          <a:bodyPr>
            <a:noAutofit/>
          </a:bodyPr>
          <a:lstStyle/>
          <a:p>
            <a:pPr marL="180000">
              <a:buNone/>
            </a:pPr>
            <a:r>
              <a:rPr lang="en-US" sz="1600" dirty="0" smtClean="0">
                <a:latin typeface="Consolas" pitchFamily="49" charset="0"/>
                <a:cs typeface="Consolas" pitchFamily="49" charset="0"/>
              </a:rPr>
              <a:t>        case 2:</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if (GetValue().first == ‘L’)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Rand myRand = new Rand(Time());</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for ( ; !msgs-&gt;Done(); msgs-&gt;Next)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if (myRand.nextBoolean())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*MutableValue().second = msgs-&gt;Source());</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SendMessageTo(msgs-&gt;Source(), 1);</a:t>
            </a:r>
          </a:p>
          <a:p>
            <a:pPr marL="180000">
              <a:buNone/>
            </a:pPr>
            <a:r>
              <a:rPr lang="en-US" sz="1600" dirty="0" smtClean="0">
                <a:latin typeface="Consolas" pitchFamily="49" charset="0"/>
                <a:cs typeface="Consolas" pitchFamily="49" charset="0"/>
              </a:rPr>
              <a:t>                break;</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VoteToHalt();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case 3:</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if (GetValue().first == ‘R’)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msgs-&gt;Next();</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*MutableValue().second = msgs-&gt;Source();</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VoteToHalt();</a:t>
            </a:r>
          </a:p>
          <a:p>
            <a:pPr marL="180000">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xmlns="" val="39833322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Bipartite Matching : Cycle 1</a:t>
            </a:r>
            <a:endParaRPr lang="en-IN" dirty="0"/>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49</a:t>
            </a:fld>
            <a:endParaRPr lang="en-IN" dirty="0"/>
          </a:p>
        </p:txBody>
      </p:sp>
      <p:pic>
        <p:nvPicPr>
          <p:cNvPr id="92162" name="Picture 2"/>
          <p:cNvPicPr>
            <a:picLocks noChangeAspect="1" noChangeArrowheads="1"/>
          </p:cNvPicPr>
          <p:nvPr/>
        </p:nvPicPr>
        <p:blipFill>
          <a:blip r:embed="rId3"/>
          <a:srcRect/>
          <a:stretch>
            <a:fillRect/>
          </a:stretch>
        </p:blipFill>
        <p:spPr bwMode="auto">
          <a:xfrm>
            <a:off x="1428729" y="1479741"/>
            <a:ext cx="6286544" cy="3898520"/>
          </a:xfrm>
          <a:prstGeom prst="rect">
            <a:avLst/>
          </a:prstGeom>
          <a:noFill/>
          <a:ln w="9525">
            <a:noFill/>
            <a:miter lim="800000"/>
            <a:headEnd/>
            <a:tailEnd/>
          </a:ln>
          <a:effectLst/>
        </p:spPr>
      </p:pic>
      <p:sp>
        <p:nvSpPr>
          <p:cNvPr id="9" name="TextBox 8"/>
          <p:cNvSpPr txBox="1"/>
          <p:nvPr/>
        </p:nvSpPr>
        <p:spPr>
          <a:xfrm>
            <a:off x="1214414" y="5610541"/>
            <a:ext cx="6786610" cy="461665"/>
          </a:xfrm>
          <a:prstGeom prst="rect">
            <a:avLst/>
          </a:prstGeom>
          <a:noFill/>
        </p:spPr>
        <p:txBody>
          <a:bodyPr wrap="square" rtlCol="0">
            <a:spAutoFit/>
          </a:bodyPr>
          <a:lstStyle/>
          <a:p>
            <a:pPr algn="ctr"/>
            <a:r>
              <a:rPr lang="en-US" sz="2400" dirty="0" smtClean="0"/>
              <a:t>Execution of a cycle (A cycle consists of 4 supersteps)</a:t>
            </a:r>
            <a:endParaRPr lang="en-IN" dirty="0"/>
          </a:p>
        </p:txBody>
      </p:sp>
    </p:spTree>
    <p:extLst>
      <p:ext uri="{BB962C8B-B14F-4D97-AF65-F5344CB8AC3E}">
        <p14:creationId xmlns:p14="http://schemas.microsoft.com/office/powerpoint/2010/main" xmlns="" val="3983332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sz="2400" dirty="0" smtClean="0"/>
              <a:t>Alternatives :</a:t>
            </a:r>
          </a:p>
          <a:p>
            <a:pPr lvl="1"/>
            <a:r>
              <a:rPr lang="en-US" sz="2400" dirty="0" smtClean="0"/>
              <a:t>Create distributed infrastructure for </a:t>
            </a:r>
            <a:r>
              <a:rPr lang="en-US" sz="2400" b="1" i="1" dirty="0" smtClean="0"/>
              <a:t>every</a:t>
            </a:r>
            <a:r>
              <a:rPr lang="en-US" sz="2400" dirty="0" smtClean="0"/>
              <a:t> new algorithm</a:t>
            </a:r>
          </a:p>
          <a:p>
            <a:pPr lvl="1"/>
            <a:r>
              <a:rPr lang="en-US" sz="2400" dirty="0" smtClean="0"/>
              <a:t>Map Reduce</a:t>
            </a:r>
          </a:p>
          <a:p>
            <a:pPr lvl="2"/>
            <a:r>
              <a:rPr lang="en-US" sz="2100" dirty="0" smtClean="0"/>
              <a:t>Inter-stage communication overhead</a:t>
            </a:r>
          </a:p>
          <a:p>
            <a:pPr lvl="1"/>
            <a:r>
              <a:rPr lang="en-US" sz="2400" dirty="0" smtClean="0"/>
              <a:t>Single computer graph library</a:t>
            </a:r>
          </a:p>
          <a:p>
            <a:pPr lvl="2"/>
            <a:r>
              <a:rPr lang="en-US" sz="2100" dirty="0" smtClean="0"/>
              <a:t>does not scale</a:t>
            </a:r>
          </a:p>
          <a:p>
            <a:pPr lvl="1"/>
            <a:r>
              <a:rPr lang="en-US" sz="2400" dirty="0" smtClean="0"/>
              <a:t>Other parallel graph systems</a:t>
            </a:r>
          </a:p>
          <a:p>
            <a:pPr lvl="2"/>
            <a:r>
              <a:rPr lang="en-US" sz="2100" dirty="0" smtClean="0"/>
              <a:t>no fault-tolerance</a:t>
            </a:r>
          </a:p>
          <a:p>
            <a:r>
              <a:rPr lang="en-US" sz="2900" dirty="0" smtClean="0"/>
              <a:t>Need for a scalable distributed solution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Experiments</a:t>
            </a:r>
            <a:endParaRPr lang="en-IN" dirty="0"/>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51</a:t>
            </a:fld>
            <a:endParaRPr lang="en-IN" dirty="0"/>
          </a:p>
        </p:txBody>
      </p:sp>
      <p:pic>
        <p:nvPicPr>
          <p:cNvPr id="96257" name="Picture 1"/>
          <p:cNvPicPr>
            <a:picLocks noChangeAspect="1" noChangeArrowheads="1"/>
          </p:cNvPicPr>
          <p:nvPr/>
        </p:nvPicPr>
        <p:blipFill>
          <a:blip r:embed="rId2"/>
          <a:srcRect/>
          <a:stretch>
            <a:fillRect/>
          </a:stretch>
        </p:blipFill>
        <p:spPr bwMode="auto">
          <a:xfrm>
            <a:off x="1352825" y="1323766"/>
            <a:ext cx="6724102" cy="4391250"/>
          </a:xfrm>
          <a:prstGeom prst="rect">
            <a:avLst/>
          </a:prstGeom>
          <a:noFill/>
          <a:ln w="9525">
            <a:noFill/>
            <a:miter lim="800000"/>
            <a:headEnd/>
            <a:tailEnd/>
          </a:ln>
          <a:effectLst/>
        </p:spPr>
      </p:pic>
      <p:sp>
        <p:nvSpPr>
          <p:cNvPr id="9" name="TextBox 8"/>
          <p:cNvSpPr txBox="1"/>
          <p:nvPr/>
        </p:nvSpPr>
        <p:spPr>
          <a:xfrm>
            <a:off x="571472" y="5792948"/>
            <a:ext cx="8215370" cy="461665"/>
          </a:xfrm>
          <a:prstGeom prst="rect">
            <a:avLst/>
          </a:prstGeom>
          <a:noFill/>
        </p:spPr>
        <p:txBody>
          <a:bodyPr wrap="square" rtlCol="0">
            <a:spAutoFit/>
          </a:bodyPr>
          <a:lstStyle/>
          <a:p>
            <a:pPr algn="ctr"/>
            <a:r>
              <a:rPr lang="en-IN" sz="2400" dirty="0" smtClean="0"/>
              <a:t>1 billion vertex binary tree: varying number of worker tasks</a:t>
            </a:r>
            <a:endParaRPr lang="en-IN"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IN" dirty="0">
              <a:latin typeface="Impact" pitchFamily="34" charset="0"/>
            </a:endParaRPr>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52</a:t>
            </a:fld>
            <a:endParaRPr lang="en-IN" dirty="0"/>
          </a:p>
        </p:txBody>
      </p:sp>
      <p:sp>
        <p:nvSpPr>
          <p:cNvPr id="9" name="TextBox 8"/>
          <p:cNvSpPr txBox="1"/>
          <p:nvPr/>
        </p:nvSpPr>
        <p:spPr>
          <a:xfrm>
            <a:off x="571472" y="5792948"/>
            <a:ext cx="8215370" cy="461665"/>
          </a:xfrm>
          <a:prstGeom prst="rect">
            <a:avLst/>
          </a:prstGeom>
          <a:noFill/>
        </p:spPr>
        <p:txBody>
          <a:bodyPr wrap="square" rtlCol="0">
            <a:spAutoFit/>
          </a:bodyPr>
          <a:lstStyle/>
          <a:p>
            <a:pPr algn="ctr"/>
            <a:r>
              <a:rPr lang="en-IN" sz="2400" dirty="0" smtClean="0"/>
              <a:t>binary trees: varying graph sizes on 800 worker tasks</a:t>
            </a:r>
            <a:endParaRPr lang="en-IN" sz="2000" dirty="0"/>
          </a:p>
        </p:txBody>
      </p:sp>
      <p:pic>
        <p:nvPicPr>
          <p:cNvPr id="105474" name="Picture 2"/>
          <p:cNvPicPr>
            <a:picLocks noChangeAspect="1" noChangeArrowheads="1"/>
          </p:cNvPicPr>
          <p:nvPr/>
        </p:nvPicPr>
        <p:blipFill>
          <a:blip r:embed="rId2"/>
          <a:srcRect/>
          <a:stretch>
            <a:fillRect/>
          </a:stretch>
        </p:blipFill>
        <p:spPr bwMode="auto">
          <a:xfrm>
            <a:off x="1194658" y="1285860"/>
            <a:ext cx="7063164"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IN" dirty="0">
              <a:latin typeface="Impact" pitchFamily="34" charset="0"/>
            </a:endParaRPr>
          </a:p>
        </p:txBody>
      </p:sp>
      <p:sp>
        <p:nvSpPr>
          <p:cNvPr id="7" name="Footer Placeholder 6"/>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53</a:t>
            </a:fld>
            <a:endParaRPr lang="en-IN" dirty="0"/>
          </a:p>
        </p:txBody>
      </p:sp>
      <p:sp>
        <p:nvSpPr>
          <p:cNvPr id="9" name="TextBox 8"/>
          <p:cNvSpPr txBox="1"/>
          <p:nvPr/>
        </p:nvSpPr>
        <p:spPr>
          <a:xfrm>
            <a:off x="571472" y="5643578"/>
            <a:ext cx="8215370" cy="707886"/>
          </a:xfrm>
          <a:prstGeom prst="rect">
            <a:avLst/>
          </a:prstGeom>
          <a:noFill/>
        </p:spPr>
        <p:txBody>
          <a:bodyPr wrap="square" rtlCol="0">
            <a:spAutoFit/>
          </a:bodyPr>
          <a:lstStyle/>
          <a:p>
            <a:pPr algn="ctr"/>
            <a:r>
              <a:rPr lang="en-IN" sz="2000" dirty="0" smtClean="0"/>
              <a:t>log-normal random graphs, mean out-degree 127.1 (thus over 127 billion edges in the largest case): varying graph sizes on 800 worker tasks</a:t>
            </a:r>
            <a:endParaRPr lang="en-IN" sz="2000" dirty="0"/>
          </a:p>
        </p:txBody>
      </p:sp>
      <p:pic>
        <p:nvPicPr>
          <p:cNvPr id="106498" name="Picture 2"/>
          <p:cNvPicPr>
            <a:picLocks noChangeAspect="1" noChangeArrowheads="1"/>
          </p:cNvPicPr>
          <p:nvPr/>
        </p:nvPicPr>
        <p:blipFill>
          <a:blip r:embed="rId2"/>
          <a:srcRect/>
          <a:stretch>
            <a:fillRect/>
          </a:stretch>
        </p:blipFill>
        <p:spPr bwMode="auto">
          <a:xfrm>
            <a:off x="1020192" y="1357298"/>
            <a:ext cx="7266584"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“Think like a vertex” computation model</a:t>
            </a:r>
          </a:p>
          <a:p>
            <a:r>
              <a:rPr lang="en-US" dirty="0" smtClean="0"/>
              <a:t>Master – single point of failure ?</a:t>
            </a:r>
          </a:p>
          <a:p>
            <a:r>
              <a:rPr lang="en-US" dirty="0" smtClean="0"/>
              <a:t>Combiner, Aggregator, topology mutation enables more algorithms to be transformed into </a:t>
            </a:r>
            <a:r>
              <a:rPr lang="en-US" dirty="0" err="1" smtClean="0"/>
              <a:t>Pregel</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362200"/>
            <a:ext cx="8229600" cy="3286148"/>
          </a:xfrm>
        </p:spPr>
        <p:txBody>
          <a:bodyPr>
            <a:normAutofit/>
          </a:bodyPr>
          <a:lstStyle/>
          <a:p>
            <a:r>
              <a:rPr lang="en-US" sz="3200" dirty="0" smtClean="0">
                <a:latin typeface="Impact" pitchFamily="34" charset="0"/>
              </a:rPr>
              <a:t>THANK YOU</a:t>
            </a:r>
            <a:br>
              <a:rPr lang="en-US" sz="3200" dirty="0" smtClean="0">
                <a:latin typeface="Impact" pitchFamily="34" charset="0"/>
              </a:rPr>
            </a:br>
            <a:r>
              <a:rPr lang="en-US" sz="3200" dirty="0" smtClean="0"/>
              <a:t>ANY QUESTIONS?</a:t>
            </a:r>
            <a:endParaRPr lang="en-IN" sz="3200" dirty="0"/>
          </a:p>
        </p:txBody>
      </p:sp>
      <p:sp>
        <p:nvSpPr>
          <p:cNvPr id="5" name="Footer Placeholder 4"/>
          <p:cNvSpPr>
            <a:spLocks noGrp="1"/>
          </p:cNvSpPr>
          <p:nvPr>
            <p:ph type="ftr" sz="quarter" idx="11"/>
          </p:nvPr>
        </p:nvSpPr>
        <p:spPr/>
        <p:txBody>
          <a:bodyPr/>
          <a:lstStyle/>
          <a:p>
            <a:r>
              <a:rPr lang="en-IN" dirty="0" smtClean="0"/>
              <a:t>Pregel</a:t>
            </a:r>
            <a:endParaRPr lang="en-IN" dirty="0"/>
          </a:p>
        </p:txBody>
      </p:sp>
      <p:sp>
        <p:nvSpPr>
          <p:cNvPr id="4" name="Slide Number Placeholder 3"/>
          <p:cNvSpPr>
            <a:spLocks noGrp="1"/>
          </p:cNvSpPr>
          <p:nvPr>
            <p:ph type="sldNum" sz="quarter" idx="12"/>
          </p:nvPr>
        </p:nvSpPr>
        <p:spPr/>
        <p:txBody>
          <a:bodyPr/>
          <a:lstStyle/>
          <a:p>
            <a:fld id="{902C3C55-B527-4B6E-8D0F-849F381885D4}" type="slidenum">
              <a:rPr lang="en-IN" smtClean="0"/>
              <a:pPr/>
              <a:t>55</a:t>
            </a:fld>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References</a:t>
            </a:r>
            <a:endParaRPr lang="en-IN" dirty="0"/>
          </a:p>
        </p:txBody>
      </p:sp>
      <p:sp>
        <p:nvSpPr>
          <p:cNvPr id="3" name="Content Placeholder 2"/>
          <p:cNvSpPr>
            <a:spLocks noGrp="1"/>
          </p:cNvSpPr>
          <p:nvPr>
            <p:ph idx="1"/>
          </p:nvPr>
        </p:nvSpPr>
        <p:spPr/>
        <p:txBody>
          <a:bodyPr>
            <a:normAutofit/>
          </a:bodyPr>
          <a:lstStyle/>
          <a:p>
            <a:pPr>
              <a:buNone/>
            </a:pPr>
            <a:r>
              <a:rPr lang="en-US" sz="2000" dirty="0" smtClean="0"/>
              <a:t>[1] </a:t>
            </a:r>
            <a:r>
              <a:rPr lang="en-IN" sz="2000" dirty="0"/>
              <a:t>Andrew Lumsdaine, Douglas Gregor, </a:t>
            </a:r>
            <a:r>
              <a:rPr lang="en-IN" sz="2000" dirty="0" smtClean="0"/>
              <a:t>Bruce Hendrickson</a:t>
            </a:r>
            <a:r>
              <a:rPr lang="en-IN" sz="2000" dirty="0"/>
              <a:t>, and Jonathan W. Berry, </a:t>
            </a:r>
            <a:r>
              <a:rPr lang="en-IN" sz="2000" i="1" dirty="0"/>
              <a:t>Challenges </a:t>
            </a:r>
            <a:r>
              <a:rPr lang="en-IN" sz="2000" i="1" dirty="0" smtClean="0"/>
              <a:t>in Parallel </a:t>
            </a:r>
            <a:r>
              <a:rPr lang="en-IN" sz="2000" i="1" dirty="0"/>
              <a:t>Graph Processing</a:t>
            </a:r>
            <a:r>
              <a:rPr lang="en-IN" sz="2000" dirty="0"/>
              <a:t>. Parallel Processing </a:t>
            </a:r>
            <a:r>
              <a:rPr lang="en-IN" sz="2000" dirty="0" smtClean="0"/>
              <a:t>Letters 17</a:t>
            </a:r>
            <a:r>
              <a:rPr lang="en-IN" sz="2000" dirty="0"/>
              <a:t>, 2007, </a:t>
            </a:r>
            <a:r>
              <a:rPr lang="en-IN" sz="2000" dirty="0" smtClean="0"/>
              <a:t>5-20.</a:t>
            </a:r>
          </a:p>
          <a:p>
            <a:pPr>
              <a:buNone/>
            </a:pPr>
            <a:r>
              <a:rPr lang="en-US" sz="2000" dirty="0" smtClean="0"/>
              <a:t>[2] </a:t>
            </a:r>
            <a:r>
              <a:rPr lang="en-IN" sz="2000" dirty="0"/>
              <a:t>Kameshwar Munagala and Abhiram </a:t>
            </a:r>
            <a:r>
              <a:rPr lang="en-IN" sz="2000" dirty="0" smtClean="0"/>
              <a:t>Ranade, </a:t>
            </a:r>
            <a:r>
              <a:rPr lang="en-IN" sz="2000" i="1" dirty="0" smtClean="0"/>
              <a:t>I/O-complexity </a:t>
            </a:r>
            <a:r>
              <a:rPr lang="en-IN" sz="2000" i="1" dirty="0"/>
              <a:t>of graph algorithms.</a:t>
            </a:r>
            <a:r>
              <a:rPr lang="en-IN" sz="2000" dirty="0"/>
              <a:t> in Proc. </a:t>
            </a:r>
            <a:r>
              <a:rPr lang="en-IN" sz="2000" dirty="0" smtClean="0"/>
              <a:t>10</a:t>
            </a:r>
            <a:r>
              <a:rPr lang="en-IN" sz="2000" baseline="30000" dirty="0" smtClean="0"/>
              <a:t>th</a:t>
            </a:r>
            <a:r>
              <a:rPr lang="en-IN" sz="2000" dirty="0" smtClean="0"/>
              <a:t> Annual </a:t>
            </a:r>
            <a:r>
              <a:rPr lang="en-IN" sz="2000" dirty="0"/>
              <a:t>ACM-SIAM Symp. on Discrete </a:t>
            </a:r>
            <a:r>
              <a:rPr lang="en-IN" sz="2000" dirty="0" smtClean="0"/>
              <a:t>Algorithms, 1999</a:t>
            </a:r>
            <a:r>
              <a:rPr lang="en-IN" sz="2000" dirty="0"/>
              <a:t>, </a:t>
            </a:r>
            <a:r>
              <a:rPr lang="en-IN" sz="2000" dirty="0" smtClean="0"/>
              <a:t>687-694.</a:t>
            </a:r>
          </a:p>
          <a:p>
            <a:pPr>
              <a:buNone/>
            </a:pPr>
            <a:r>
              <a:rPr lang="en-IN" sz="2000" dirty="0" smtClean="0"/>
              <a:t>[3] </a:t>
            </a:r>
            <a:r>
              <a:rPr lang="en-IN" sz="2000" dirty="0" err="1" smtClean="0"/>
              <a:t>Grzegorz</a:t>
            </a:r>
            <a:r>
              <a:rPr lang="en-IN" sz="2000" dirty="0" smtClean="0"/>
              <a:t> </a:t>
            </a:r>
            <a:r>
              <a:rPr lang="en-IN" sz="2000" dirty="0" err="1" smtClean="0"/>
              <a:t>Malewicz</a:t>
            </a:r>
            <a:r>
              <a:rPr lang="en-IN" sz="2000" dirty="0" smtClean="0"/>
              <a:t> , Matthew H. </a:t>
            </a:r>
            <a:r>
              <a:rPr lang="en-IN" sz="2000" dirty="0" err="1" smtClean="0"/>
              <a:t>Austern</a:t>
            </a:r>
            <a:r>
              <a:rPr lang="en-IN" sz="2000" dirty="0" smtClean="0"/>
              <a:t> , </a:t>
            </a:r>
            <a:r>
              <a:rPr lang="en-IN" sz="2000" dirty="0" err="1" smtClean="0"/>
              <a:t>Aart</a:t>
            </a:r>
            <a:r>
              <a:rPr lang="en-IN" sz="2000" dirty="0" smtClean="0"/>
              <a:t> J.C Bik , James C.   </a:t>
            </a:r>
            <a:r>
              <a:rPr lang="en-IN" sz="2000" dirty="0" err="1" smtClean="0"/>
              <a:t>Dehnert</a:t>
            </a:r>
            <a:r>
              <a:rPr lang="en-IN" sz="2000" dirty="0" smtClean="0"/>
              <a:t> , </a:t>
            </a:r>
            <a:r>
              <a:rPr lang="en-IN" sz="2000" dirty="0" err="1" smtClean="0"/>
              <a:t>Ilan</a:t>
            </a:r>
            <a:r>
              <a:rPr lang="en-IN" sz="2000" dirty="0" smtClean="0"/>
              <a:t> Horn , </a:t>
            </a:r>
            <a:r>
              <a:rPr lang="en-IN" sz="2000" dirty="0" err="1" smtClean="0"/>
              <a:t>Naty</a:t>
            </a:r>
            <a:r>
              <a:rPr lang="en-IN" sz="2000" dirty="0" smtClean="0"/>
              <a:t> </a:t>
            </a:r>
            <a:r>
              <a:rPr lang="en-IN" sz="2000" dirty="0" err="1" smtClean="0"/>
              <a:t>Leiser</a:t>
            </a:r>
            <a:r>
              <a:rPr lang="en-IN" sz="2000" dirty="0" smtClean="0"/>
              <a:t> , </a:t>
            </a:r>
            <a:r>
              <a:rPr lang="en-IN" sz="2000" dirty="0" err="1" smtClean="0"/>
              <a:t>Grzegorz</a:t>
            </a:r>
            <a:r>
              <a:rPr lang="en-IN" sz="2000" dirty="0" smtClean="0"/>
              <a:t> </a:t>
            </a:r>
            <a:r>
              <a:rPr lang="en-IN" sz="2000" dirty="0" err="1" smtClean="0"/>
              <a:t>Czajkowski</a:t>
            </a:r>
            <a:r>
              <a:rPr lang="en-IN" sz="2000" dirty="0" smtClean="0"/>
              <a:t>, </a:t>
            </a:r>
            <a:r>
              <a:rPr lang="en-IN" sz="2000" dirty="0" err="1" smtClean="0"/>
              <a:t>Pregel</a:t>
            </a:r>
            <a:r>
              <a:rPr lang="en-IN" sz="2000" dirty="0" smtClean="0"/>
              <a:t>: a system for large-scale graph processing, Proceedings of the 2010 international conference on Management of data, 2010</a:t>
            </a:r>
          </a:p>
          <a:p>
            <a:pPr>
              <a:buNone/>
            </a:pPr>
            <a:r>
              <a:rPr lang="en-IN" sz="2000" dirty="0" smtClean="0"/>
              <a:t>[4] Leslie G. Valiant, </a:t>
            </a:r>
            <a:r>
              <a:rPr lang="en-IN" sz="2000" i="1" dirty="0" smtClean="0"/>
              <a:t>A Bridging Model for Parallel Computation.</a:t>
            </a:r>
            <a:r>
              <a:rPr lang="en-IN" sz="2000" dirty="0" smtClean="0"/>
              <a:t> Comm. ACM 33(8), 1990, 103-111.</a:t>
            </a:r>
            <a:endParaRPr lang="en-US" sz="2000" dirty="0" smtClean="0"/>
          </a:p>
        </p:txBody>
      </p:sp>
      <p:sp>
        <p:nvSpPr>
          <p:cNvPr id="6" name="Footer Placeholder 5"/>
          <p:cNvSpPr>
            <a:spLocks noGrp="1"/>
          </p:cNvSpPr>
          <p:nvPr>
            <p:ph type="ftr" sz="quarter" idx="11"/>
          </p:nvPr>
        </p:nvSpPr>
        <p:spPr/>
        <p:txBody>
          <a:bodyPr/>
          <a:lstStyle/>
          <a:p>
            <a:r>
              <a:rPr lang="en-IN" dirty="0" smtClean="0"/>
              <a:t>Pregel</a:t>
            </a:r>
            <a:endParaRPr lang="en-IN" dirty="0"/>
          </a:p>
        </p:txBody>
      </p:sp>
      <p:sp>
        <p:nvSpPr>
          <p:cNvPr id="5" name="Slide Number Placeholder 4"/>
          <p:cNvSpPr>
            <a:spLocks noGrp="1"/>
          </p:cNvSpPr>
          <p:nvPr>
            <p:ph type="sldNum" sz="quarter" idx="12"/>
          </p:nvPr>
        </p:nvSpPr>
        <p:spPr/>
        <p:txBody>
          <a:bodyPr/>
          <a:lstStyle/>
          <a:p>
            <a:fld id="{902C3C55-B527-4B6E-8D0F-849F381885D4}" type="slidenum">
              <a:rPr lang="en-IN" smtClean="0"/>
              <a:pPr/>
              <a:t>56</a:t>
            </a:fld>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Pregel</a:t>
            </a:r>
            <a:endParaRPr lang="en-IN" dirty="0"/>
          </a:p>
        </p:txBody>
      </p:sp>
      <p:sp>
        <p:nvSpPr>
          <p:cNvPr id="3" name="Content Placeholder 2"/>
          <p:cNvSpPr>
            <a:spLocks noGrp="1"/>
          </p:cNvSpPr>
          <p:nvPr>
            <p:ph idx="1"/>
          </p:nvPr>
        </p:nvSpPr>
        <p:spPr>
          <a:xfrm>
            <a:off x="1219200" y="1600200"/>
            <a:ext cx="7467600" cy="4757758"/>
          </a:xfrm>
        </p:spPr>
        <p:txBody>
          <a:bodyPr>
            <a:normAutofit/>
          </a:bodyPr>
          <a:lstStyle/>
          <a:p>
            <a:r>
              <a:rPr lang="en-US" sz="2400" dirty="0" smtClean="0"/>
              <a:t>Scalable and Fault-tolerant platform</a:t>
            </a:r>
          </a:p>
          <a:p>
            <a:endParaRPr lang="en-US" sz="2400" dirty="0" smtClean="0"/>
          </a:p>
          <a:p>
            <a:r>
              <a:rPr lang="en-US" sz="2400" dirty="0" smtClean="0"/>
              <a:t>API with flexibility to express arbitrary algorithm</a:t>
            </a:r>
          </a:p>
          <a:p>
            <a:endParaRPr lang="en-US" sz="2400" dirty="0" smtClean="0"/>
          </a:p>
          <a:p>
            <a:r>
              <a:rPr lang="en-US" sz="2400" dirty="0" smtClean="0"/>
              <a:t>Inspired by Valiant’s Bulk Synchronous Parallel model</a:t>
            </a:r>
            <a:r>
              <a:rPr lang="en-US" sz="2400" baseline="30000" dirty="0" smtClean="0"/>
              <a:t>[4]</a:t>
            </a:r>
          </a:p>
          <a:p>
            <a:endParaRPr lang="en-US" sz="2400" dirty="0" smtClean="0"/>
          </a:p>
          <a:p>
            <a:r>
              <a:rPr lang="en-US" sz="2400" dirty="0" smtClean="0"/>
              <a:t>Vertex centric computation (Think like a vertex)</a:t>
            </a:r>
          </a:p>
          <a:p>
            <a:pPr lvl="1"/>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COMPUTATION MODEL</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Computation Model (1/4)</a:t>
            </a:r>
            <a:endParaRPr lang="ko-KR" altLang="en-US" dirty="0"/>
          </a:p>
        </p:txBody>
      </p:sp>
      <p:grpSp>
        <p:nvGrpSpPr>
          <p:cNvPr id="3" name="그룹 24"/>
          <p:cNvGrpSpPr/>
          <p:nvPr/>
        </p:nvGrpSpPr>
        <p:grpSpPr>
          <a:xfrm>
            <a:off x="1765828" y="1340768"/>
            <a:ext cx="6644413" cy="4741895"/>
            <a:chOff x="1765828" y="1791659"/>
            <a:chExt cx="6644413" cy="4741895"/>
          </a:xfrm>
        </p:grpSpPr>
        <p:sp>
          <p:nvSpPr>
            <p:cNvPr id="14" name="직사각형 13"/>
            <p:cNvSpPr/>
            <p:nvPr/>
          </p:nvSpPr>
          <p:spPr>
            <a:xfrm>
              <a:off x="2955374" y="1791659"/>
              <a:ext cx="851515" cy="461665"/>
            </a:xfrm>
            <a:prstGeom prst="rect">
              <a:avLst/>
            </a:prstGeom>
          </p:spPr>
          <p:txBody>
            <a:bodyPr wrap="none">
              <a:spAutoFit/>
            </a:bodyPr>
            <a:lstStyle/>
            <a:p>
              <a:r>
                <a:rPr lang="en-US" altLang="ko-KR" sz="2400" dirty="0" smtClean="0">
                  <a:solidFill>
                    <a:prstClr val="black"/>
                  </a:solidFill>
                  <a:latin typeface="Corbel" pitchFamily="34" charset="0"/>
                </a:rPr>
                <a:t>Input</a:t>
              </a:r>
              <a:endParaRPr lang="ko-KR" altLang="en-US" dirty="0"/>
            </a:p>
          </p:txBody>
        </p:sp>
        <p:sp>
          <p:nvSpPr>
            <p:cNvPr id="15" name="직사각형 14"/>
            <p:cNvSpPr/>
            <p:nvPr/>
          </p:nvSpPr>
          <p:spPr>
            <a:xfrm>
              <a:off x="2883366" y="6071889"/>
              <a:ext cx="1104790" cy="461665"/>
            </a:xfrm>
            <a:prstGeom prst="rect">
              <a:avLst/>
            </a:prstGeom>
          </p:spPr>
          <p:txBody>
            <a:bodyPr wrap="none">
              <a:spAutoFit/>
            </a:bodyPr>
            <a:lstStyle/>
            <a:p>
              <a:r>
                <a:rPr lang="en-US" altLang="ko-KR" sz="2400" dirty="0" smtClean="0">
                  <a:solidFill>
                    <a:prstClr val="black"/>
                  </a:solidFill>
                  <a:latin typeface="Corbel" pitchFamily="34" charset="0"/>
                </a:rPr>
                <a:t>Output</a:t>
              </a:r>
              <a:endParaRPr lang="ko-KR" altLang="en-US" dirty="0"/>
            </a:p>
          </p:txBody>
        </p:sp>
        <p:grpSp>
          <p:nvGrpSpPr>
            <p:cNvPr id="5" name="그룹 18"/>
            <p:cNvGrpSpPr/>
            <p:nvPr/>
          </p:nvGrpSpPr>
          <p:grpSpPr>
            <a:xfrm>
              <a:off x="3376789" y="5090971"/>
              <a:ext cx="72008" cy="360040"/>
              <a:chOff x="4550734" y="5178458"/>
              <a:chExt cx="72008" cy="360040"/>
            </a:xfrm>
          </p:grpSpPr>
          <p:sp>
            <p:nvSpPr>
              <p:cNvPr id="16" name="타원 15"/>
              <p:cNvSpPr/>
              <p:nvPr/>
            </p:nvSpPr>
            <p:spPr>
              <a:xfrm>
                <a:off x="4550734" y="517845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4550734" y="533085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4550734" y="546649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아래쪽 화살표 19"/>
            <p:cNvSpPr/>
            <p:nvPr/>
          </p:nvSpPr>
          <p:spPr>
            <a:xfrm>
              <a:off x="3182031" y="2348880"/>
              <a:ext cx="432048" cy="4320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1" name="아래쪽 화살표 20"/>
            <p:cNvSpPr/>
            <p:nvPr/>
          </p:nvSpPr>
          <p:spPr>
            <a:xfrm>
              <a:off x="3213930" y="5613870"/>
              <a:ext cx="432048" cy="4320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2" name="직사각형 21"/>
            <p:cNvSpPr/>
            <p:nvPr/>
          </p:nvSpPr>
          <p:spPr>
            <a:xfrm>
              <a:off x="5292080" y="3564885"/>
              <a:ext cx="3118161" cy="800219"/>
            </a:xfrm>
            <a:prstGeom prst="rect">
              <a:avLst/>
            </a:prstGeom>
          </p:spPr>
          <p:txBody>
            <a:bodyPr wrap="none">
              <a:spAutoFit/>
            </a:bodyPr>
            <a:lstStyle/>
            <a:p>
              <a:r>
                <a:rPr lang="en-US" altLang="ko-KR" sz="2400" dirty="0" err="1" smtClean="0">
                  <a:solidFill>
                    <a:prstClr val="black"/>
                  </a:solidFill>
                  <a:latin typeface="Corbel" pitchFamily="34" charset="0"/>
                </a:rPr>
                <a:t>Supersteps</a:t>
              </a:r>
              <a:endParaRPr lang="en-US" altLang="ko-KR" sz="2400" dirty="0" smtClean="0">
                <a:solidFill>
                  <a:prstClr val="black"/>
                </a:solidFill>
                <a:latin typeface="Corbel" pitchFamily="34" charset="0"/>
              </a:endParaRPr>
            </a:p>
            <a:p>
              <a:r>
                <a:rPr lang="en-US" altLang="ko-KR" sz="2200" dirty="0" smtClean="0">
                  <a:solidFill>
                    <a:prstClr val="black"/>
                  </a:solidFill>
                  <a:latin typeface="Corbel" pitchFamily="34" charset="0"/>
                </a:rPr>
                <a:t>(a sequence of iterations)</a:t>
              </a:r>
              <a:endParaRPr lang="ko-KR" altLang="en-US" sz="2200" dirty="0"/>
            </a:p>
          </p:txBody>
        </p:sp>
        <p:pic>
          <p:nvPicPr>
            <p:cNvPr id="23" name="Picture 2"/>
            <p:cNvPicPr>
              <a:picLocks noChangeAspect="1" noChangeArrowheads="1"/>
            </p:cNvPicPr>
            <p:nvPr/>
          </p:nvPicPr>
          <p:blipFill>
            <a:blip r:embed="rId2" cstate="print"/>
            <a:srcRect/>
            <a:stretch>
              <a:fillRect/>
            </a:stretch>
          </p:blipFill>
          <p:spPr bwMode="auto">
            <a:xfrm>
              <a:off x="1765828" y="3068960"/>
              <a:ext cx="3312368" cy="940949"/>
            </a:xfrm>
            <a:prstGeom prst="rect">
              <a:avLst/>
            </a:prstGeom>
            <a:noFill/>
            <a:ln w="9525">
              <a:noFill/>
              <a:miter lim="800000"/>
              <a:headEnd/>
              <a:tailEnd/>
            </a:ln>
          </p:spPr>
        </p:pic>
        <p:pic>
          <p:nvPicPr>
            <p:cNvPr id="24" name="Picture 2"/>
            <p:cNvPicPr>
              <a:picLocks noChangeAspect="1" noChangeArrowheads="1"/>
            </p:cNvPicPr>
            <p:nvPr/>
          </p:nvPicPr>
          <p:blipFill>
            <a:blip r:embed="rId2" cstate="print"/>
            <a:srcRect/>
            <a:stretch>
              <a:fillRect/>
            </a:stretch>
          </p:blipFill>
          <p:spPr bwMode="auto">
            <a:xfrm>
              <a:off x="1765828" y="4005064"/>
              <a:ext cx="3312368" cy="940949"/>
            </a:xfrm>
            <a:prstGeom prst="rect">
              <a:avLst/>
            </a:prstGeom>
            <a:noFill/>
            <a:ln w="9525">
              <a:noFill/>
              <a:miter lim="800000"/>
              <a:headEnd/>
              <a:tailEnd/>
            </a:ln>
          </p:spPr>
        </p:pic>
      </p:grpSp>
      <p:sp>
        <p:nvSpPr>
          <p:cNvPr id="19" name="내용 개체 틀 7"/>
          <p:cNvSpPr txBox="1">
            <a:spLocks/>
          </p:cNvSpPr>
          <p:nvPr/>
        </p:nvSpPr>
        <p:spPr>
          <a:xfrm>
            <a:off x="4175448" y="6172200"/>
            <a:ext cx="4968552" cy="335530"/>
          </a:xfrm>
          <a:prstGeom prst="rect">
            <a:avLst/>
          </a:prstGeom>
        </p:spPr>
        <p:txBody>
          <a:bodyPr vert="horz" lIns="91440" tIns="45720" rIns="91440" bIns="45720" rtlCol="0">
            <a:normAutofit/>
          </a:bodyPr>
          <a:lstStyle/>
          <a:p>
            <a:pPr marL="342900" lvl="0" indent="-342900">
              <a:spcBef>
                <a:spcPct val="20000"/>
              </a:spcBef>
              <a:buClr>
                <a:srgbClr val="C00000"/>
              </a:buClr>
            </a:pPr>
            <a:r>
              <a:rPr kumimoji="0" lang="en-US" altLang="ko-KR" sz="1200" b="0" i="0" u="none" strike="noStrike" kern="1200" cap="none" spc="0" normalizeH="0" baseline="0" noProof="0" dirty="0" smtClean="0">
                <a:ln>
                  <a:noFill/>
                </a:ln>
                <a:solidFill>
                  <a:schemeClr val="tx1"/>
                </a:solidFill>
                <a:effectLst/>
                <a:uLnTx/>
                <a:uFillTx/>
                <a:latin typeface="Corbel" pitchFamily="34" charset="0"/>
                <a:ea typeface="+mn-ea"/>
                <a:cs typeface="+mn-cs"/>
              </a:rPr>
              <a:t>Source</a:t>
            </a:r>
            <a:r>
              <a:rPr lang="en-US" altLang="ko-KR" sz="1200" dirty="0" smtClean="0">
                <a:latin typeface="Corbel" pitchFamily="34" charset="0"/>
              </a:rPr>
              <a:t>: http://en.wikipedia.org/wiki/Bulk_synchronous_parallel</a:t>
            </a:r>
            <a:endParaRPr kumimoji="0" lang="ko-KR" altLang="en-US" sz="1200" b="0" i="0" u="none" strike="noStrike" kern="1200" cap="none" spc="0" normalizeH="0" baseline="0" noProof="0" dirty="0">
              <a:ln>
                <a:noFill/>
              </a:ln>
              <a:solidFill>
                <a:schemeClr val="tx1"/>
              </a:solidFill>
              <a:effectLst/>
              <a:uLnTx/>
              <a:uFillTx/>
              <a:latin typeface="Corbel" pitchFamily="34" charset="0"/>
              <a:ea typeface="+mn-ea"/>
              <a:cs typeface="+mn-cs"/>
            </a:endParaRPr>
          </a:p>
        </p:txBody>
      </p:sp>
      <p:sp>
        <p:nvSpPr>
          <p:cNvPr id="26" name="Slide Number Placeholder 25"/>
          <p:cNvSpPr>
            <a:spLocks noGrp="1"/>
          </p:cNvSpPr>
          <p:nvPr>
            <p:ph type="sldNum" sz="quarter" idx="12"/>
          </p:nvPr>
        </p:nvSpPr>
        <p:spPr/>
        <p:txBody>
          <a:bodyPr/>
          <a:lstStyle/>
          <a:p>
            <a:fld id="{B6F15528-21DE-4FAA-801E-634DDDAF4B2B}" type="slidenum">
              <a:rPr lang="en-US" smtClean="0"/>
              <a:pPr/>
              <a:t>8</a:t>
            </a:fld>
            <a:endParaRPr lang="en-US"/>
          </a:p>
        </p:txBody>
      </p:sp>
      <p:sp>
        <p:nvSpPr>
          <p:cNvPr id="27" name="Footer Placeholder 26"/>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sp architecture"/>
          <p:cNvPicPr>
            <a:picLocks noChangeAspect="1" noChangeArrowheads="1"/>
          </p:cNvPicPr>
          <p:nvPr/>
        </p:nvPicPr>
        <p:blipFill>
          <a:blip r:embed="rId3" cstate="print"/>
          <a:srcRect/>
          <a:stretch>
            <a:fillRect/>
          </a:stretch>
        </p:blipFill>
        <p:spPr bwMode="auto">
          <a:xfrm>
            <a:off x="826476" y="685800"/>
            <a:ext cx="7301957" cy="5695528"/>
          </a:xfrm>
          <a:prstGeom prst="rect">
            <a:avLst/>
          </a:prstGeom>
          <a:noFill/>
        </p:spPr>
      </p:pic>
      <p:sp>
        <p:nvSpPr>
          <p:cNvPr id="2" name="제목 1"/>
          <p:cNvSpPr>
            <a:spLocks noGrp="1"/>
          </p:cNvSpPr>
          <p:nvPr>
            <p:ph type="title"/>
          </p:nvPr>
        </p:nvSpPr>
        <p:spPr/>
        <p:txBody>
          <a:bodyPr/>
          <a:lstStyle/>
          <a:p>
            <a:r>
              <a:rPr lang="en-US" altLang="ko-KR" dirty="0" smtClean="0"/>
              <a:t>Computation Model (2/4)</a:t>
            </a:r>
            <a:endParaRPr lang="ko-KR" altLang="en-US" dirty="0"/>
          </a:p>
        </p:txBody>
      </p:sp>
      <p:sp>
        <p:nvSpPr>
          <p:cNvPr id="6" name="내용 개체 틀 7"/>
          <p:cNvSpPr txBox="1">
            <a:spLocks/>
          </p:cNvSpPr>
          <p:nvPr/>
        </p:nvSpPr>
        <p:spPr>
          <a:xfrm>
            <a:off x="3810000" y="6172200"/>
            <a:ext cx="4968552" cy="335530"/>
          </a:xfrm>
          <a:prstGeom prst="rect">
            <a:avLst/>
          </a:prstGeom>
        </p:spPr>
        <p:txBody>
          <a:bodyPr vert="horz" lIns="91440" tIns="45720" rIns="91440" bIns="45720" rtlCol="0">
            <a:normAutofit/>
          </a:bodyPr>
          <a:lstStyle/>
          <a:p>
            <a:pPr marL="342900" lvl="0" indent="-342900">
              <a:spcBef>
                <a:spcPct val="20000"/>
              </a:spcBef>
              <a:buClr>
                <a:srgbClr val="C00000"/>
              </a:buClr>
            </a:pPr>
            <a:r>
              <a:rPr kumimoji="0" lang="en-US" altLang="ko-KR" sz="1200" b="0" i="0" u="none" strike="noStrike" kern="1200" cap="none" spc="0" normalizeH="0" baseline="0" noProof="0" dirty="0" smtClean="0">
                <a:ln>
                  <a:noFill/>
                </a:ln>
                <a:solidFill>
                  <a:schemeClr val="tx1"/>
                </a:solidFill>
                <a:effectLst/>
                <a:uLnTx/>
                <a:uFillTx/>
                <a:latin typeface="Corbel" pitchFamily="34" charset="0"/>
                <a:ea typeface="+mn-ea"/>
                <a:cs typeface="+mn-cs"/>
              </a:rPr>
              <a:t>Source</a:t>
            </a:r>
            <a:r>
              <a:rPr lang="en-US" altLang="ko-KR" sz="1200" dirty="0" smtClean="0">
                <a:latin typeface="Corbel" pitchFamily="34" charset="0"/>
              </a:rPr>
              <a:t>: http://en.wikipedia.org/wiki/Bulk_synchronous_parallel</a:t>
            </a:r>
            <a:endParaRPr kumimoji="0" lang="ko-KR" altLang="en-US" sz="1200" b="0" i="0" u="none" strike="noStrike" kern="1200" cap="none" spc="0" normalizeH="0" baseline="0" noProof="0" dirty="0">
              <a:ln>
                <a:noFill/>
              </a:ln>
              <a:solidFill>
                <a:schemeClr val="tx1"/>
              </a:solidFill>
              <a:effectLst/>
              <a:uLnTx/>
              <a:uFillTx/>
              <a:latin typeface="Corbel" pitchFamily="34" charset="0"/>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Pregel</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947</TotalTime>
  <Words>2473</Words>
  <Application>Microsoft Office PowerPoint</Application>
  <PresentationFormat>On-screen Show (4:3)</PresentationFormat>
  <Paragraphs>655</Paragraphs>
  <Slides>56</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Solstice</vt:lpstr>
      <vt:lpstr>Equation</vt:lpstr>
      <vt:lpstr>Pregel: A System for Large-Scale Graph Processing</vt:lpstr>
      <vt:lpstr>MOTIVATION</vt:lpstr>
      <vt:lpstr>Motivation</vt:lpstr>
      <vt:lpstr>Graph algorithms: Challenges [1]</vt:lpstr>
      <vt:lpstr>Motivation</vt:lpstr>
      <vt:lpstr>Pregel</vt:lpstr>
      <vt:lpstr>COMPUTATION MODEL</vt:lpstr>
      <vt:lpstr>Computation Model (1/4)</vt:lpstr>
      <vt:lpstr>Computation Model (2/4)</vt:lpstr>
      <vt:lpstr>Computation Model (3/4)</vt:lpstr>
      <vt:lpstr>Computation Model (4/4)</vt:lpstr>
      <vt:lpstr>Example</vt:lpstr>
      <vt:lpstr>Example: SSSP – Parallel BFS in Pregel</vt:lpstr>
      <vt:lpstr>Example: SSSP – Parallel BFS in Pregel</vt:lpstr>
      <vt:lpstr>Example: SSSP – Parallel BFS in Pregel</vt:lpstr>
      <vt:lpstr>Example: SSSP – Parallel BFS in Pregel</vt:lpstr>
      <vt:lpstr>Example: SSSP – Parallel BFS in Pregel</vt:lpstr>
      <vt:lpstr>Example: SSSP – Parallel BFS in Pregel</vt:lpstr>
      <vt:lpstr>Example: SSSP – Parallel BFS in Pregel</vt:lpstr>
      <vt:lpstr>Example: SSSP – Parallel BFS in Pregel</vt:lpstr>
      <vt:lpstr>Example: SSSP – Parallel BFS in Pregel</vt:lpstr>
      <vt:lpstr>Differences from MapReduce</vt:lpstr>
      <vt:lpstr>THE API</vt:lpstr>
      <vt:lpstr>Writing a Pregel program</vt:lpstr>
      <vt:lpstr>Example: Vertex Class for SSSP</vt:lpstr>
      <vt:lpstr>SYSTEM ARCHITECTURE</vt:lpstr>
      <vt:lpstr>System Architecture</vt:lpstr>
      <vt:lpstr>Pregel Execution (1/4)</vt:lpstr>
      <vt:lpstr>Pregel Execution  (2/4)</vt:lpstr>
      <vt:lpstr>Pregel Execution  (3/4)</vt:lpstr>
      <vt:lpstr>Pregel Execution  (4/4)</vt:lpstr>
      <vt:lpstr>Combiner</vt:lpstr>
      <vt:lpstr>Combiner in SSSP</vt:lpstr>
      <vt:lpstr>Aggregator</vt:lpstr>
      <vt:lpstr>Aggregator</vt:lpstr>
      <vt:lpstr>Topology Mutations</vt:lpstr>
      <vt:lpstr>Fault Tolerance (1/2)</vt:lpstr>
      <vt:lpstr>Fault Tolerance (2/2)</vt:lpstr>
      <vt:lpstr>APPLICATIONS</vt:lpstr>
      <vt:lpstr>PageRank</vt:lpstr>
      <vt:lpstr>PageRank</vt:lpstr>
      <vt:lpstr>PageRank</vt:lpstr>
      <vt:lpstr>PageRank in Pregel</vt:lpstr>
      <vt:lpstr>APPLICATIONS</vt:lpstr>
      <vt:lpstr>Bipartite Matching</vt:lpstr>
      <vt:lpstr>Bipartite Matching</vt:lpstr>
      <vt:lpstr>Bipartite Matching in Pregel (1/2)</vt:lpstr>
      <vt:lpstr>Bipartite Matching in Pregel (2/2)</vt:lpstr>
      <vt:lpstr>Bipartite Matching : Cycle 1</vt:lpstr>
      <vt:lpstr>EXPERIMENTS</vt:lpstr>
      <vt:lpstr>Experiments</vt:lpstr>
      <vt:lpstr>Experiments</vt:lpstr>
      <vt:lpstr>Experiments</vt:lpstr>
      <vt:lpstr>Conclusion</vt:lpstr>
      <vt:lpstr>THANK YOU ANY 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Pregel: A System for Large-Scale Graph Processing</dc:title>
  <dc:creator>saha</dc:creator>
  <cp:lastModifiedBy>Subhasish Saha</cp:lastModifiedBy>
  <cp:revision>105</cp:revision>
  <dcterms:created xsi:type="dcterms:W3CDTF">2006-08-16T00:00:00Z</dcterms:created>
  <dcterms:modified xsi:type="dcterms:W3CDTF">2013-04-02T06:08:02Z</dcterms:modified>
</cp:coreProperties>
</file>