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5" r:id="rId5"/>
    <p:sldId id="258" r:id="rId6"/>
    <p:sldId id="273" r:id="rId7"/>
    <p:sldId id="281" r:id="rId8"/>
    <p:sldId id="282" r:id="rId9"/>
    <p:sldId id="279" r:id="rId10"/>
    <p:sldId id="278" r:id="rId11"/>
    <p:sldId id="266" r:id="rId12"/>
    <p:sldId id="27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D39"/>
    <a:srgbClr val="742117"/>
    <a:srgbClr val="D6E171"/>
    <a:srgbClr val="88AEEC"/>
    <a:srgbClr val="6E9CE8"/>
    <a:srgbClr val="4B85E3"/>
    <a:srgbClr val="FFFFFF"/>
    <a:srgbClr val="DA5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9F5632D-3DCB-1FC9-73FF-B5DAAFA30D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6350838-7995-78C7-91DB-EB32706D8F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8B186-63D3-4305-80B8-34A7AA322DF9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5F1D8C-0765-75FB-67CA-0B01DBD127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829BF3-2736-6467-27D4-55A4D93A0B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C5B64-80F7-4172-B3B3-548FC6FDA9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3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C2C8-813C-4630-9B95-4856A906009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0766-FD45-498D-9CD3-7422378743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46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41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8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986E8-3775-0EDC-AD18-D66309DC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BE303D-1CA8-F955-388F-34A75954C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D6E57C-5010-CD93-6C11-6521515A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B416A-F73E-131F-E6D1-9E92B410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7E1133-3995-82D0-A730-DE3D6A48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14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438F2-AF5B-4BDC-02E1-6251A497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FA6976-7310-A582-EF2A-3503D196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DE5A28-07F0-90B0-1D3E-3326B430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1C017E-79A7-72A3-841F-34ABA8A5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C74B11-1A8A-7D1B-DD05-2F55E63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57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CC202-1DB2-7924-4C85-0617D6A2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021410-D8AE-145E-2036-9B2A9DDD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E2E864-BEA8-A39B-8B2A-AAD9DEA9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484D4C-A29B-E8E4-33E9-E5B7CE84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079B65-E77D-1168-DB4C-DF4AB2EF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37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1AEC2-98FF-3AA4-F0BA-613FE46A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8BF08-DDC5-C8CE-AE45-AD6033B11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8998D0-77D6-0D98-4BAB-13579B38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AAF278-6582-9969-E0D7-91BB8470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6956A5-CDBA-2AC9-C1A2-DDF32164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5929FA-D9C1-C478-E46B-0001057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906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F022C-1938-A0FE-CBC8-47B26099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1C0961-BA33-6A18-85A4-1DD672ED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BA9BA6-DE17-B412-56DE-86509B9D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33F1D4-F129-07BD-676F-AE0A5440B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2FF2D8-DC2D-894D-A858-55B8A80F5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6B0DA04-CD40-A030-38D6-FECAF1A0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228860-7E7C-3805-8DBD-28C964B9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1A9C6C-FD0C-C549-EF90-985A04DC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62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5DAC7-EBE3-F14F-D0BF-BFCBEC7C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4F37FF-9DA9-16CC-5993-4AB2CF15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1CA0B1-B97A-B9AE-CBBA-C55B3229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99AE07-7491-7970-BA8C-DA9BFDB8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847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9EDFEC-3909-DB0F-0974-96211CD7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EBF171-0462-C79C-E156-318727DA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785DE4-D5FF-B989-FF8C-5E55A90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279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6A33-A787-0542-59AD-4E267F92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5D1E5D-2A51-F5AF-E01E-E11AA5C1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A2C7B2-29A4-7CC5-C559-07E14BD2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59A406-E23B-A492-0EFC-41794E05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4F802-671C-2C7D-836F-0FE96BA9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9E001D-0878-399D-76A2-6494F2DF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39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0DD991B-73C3-DD2E-88F0-466FBE1A9BD3}"/>
              </a:ext>
            </a:extLst>
          </p:cNvPr>
          <p:cNvSpPr/>
          <p:nvPr userDrawn="1"/>
        </p:nvSpPr>
        <p:spPr>
          <a:xfrm>
            <a:off x="9093200" y="286603"/>
            <a:ext cx="2062480" cy="73533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750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2CD04-19FA-1AD2-3B3F-4FFF73AE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AEFCD4-A0DB-E956-598A-84619637D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4EC483-65DB-252A-A8C8-C5006475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7DACC4-E4F5-577E-9F25-121A478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545586-A483-6475-F386-FBCA7022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0A602D-3F57-1C90-1FE6-D2FE550D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528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1F3B5-31AC-4113-EE96-C67B9AD3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B944E0-7E62-B594-8629-3EEEADF75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B29BD0-5AD3-FED8-7F7E-2CC29C62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EF8454-E228-9226-30D3-E4478E24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52D9D4-E1B4-8195-A2BA-ACBE21FF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681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ACFF3A4-230E-35C1-11E0-72CA50915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62C172-015F-E603-F04A-E077C921F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E0869-F4AE-0A57-AA7A-F43CECFE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79D912-E57E-E8F6-C7DD-C1E2B569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B0029-F302-0460-83A3-ED58BCE9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5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76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03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25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66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4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D7678-DB59-4F56-9EFD-B3D87E02FCB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5F3A66-21F8-40A4-A640-B574BBB16F9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4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11ABFA-E094-5E57-2D35-380943A4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CBDBBB-D9D9-35BB-A59C-DF251CB9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BCFF41-EABC-90EC-1288-829E0E2D5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AE26-B116-4906-A046-FDAA1B5A342C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B901C-FF28-8CD9-DF8B-249A2E557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C46B9-7077-CB9F-3E9D-F80F871F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5928-C745-4B88-9ED6-F3687D8CE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15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5076A4-AF24-94FC-6CC6-579B812B9DF5}"/>
              </a:ext>
            </a:extLst>
          </p:cNvPr>
          <p:cNvSpPr txBox="1"/>
          <p:nvPr/>
        </p:nvSpPr>
        <p:spPr>
          <a:xfrm>
            <a:off x="4346162" y="336883"/>
            <a:ext cx="3499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della Calabria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02EA27-B62F-1F90-906B-44F5419B447A}"/>
              </a:ext>
            </a:extLst>
          </p:cNvPr>
          <p:cNvSpPr txBox="1"/>
          <p:nvPr/>
        </p:nvSpPr>
        <p:spPr>
          <a:xfrm>
            <a:off x="3441788" y="798548"/>
            <a:ext cx="530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Dipartimento di Ingegneria Informatica, Modellistica, Elettronica e Sistemistica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9BC149-E6A5-DCB1-5CE3-FF5A668210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758" y="1609014"/>
            <a:ext cx="2062480" cy="73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BF402-67D2-CCB8-CF4D-DD8807A94DF4}"/>
              </a:ext>
            </a:extLst>
          </p:cNvPr>
          <p:cNvSpPr txBox="1"/>
          <p:nvPr/>
        </p:nvSpPr>
        <p:spPr>
          <a:xfrm>
            <a:off x="3323061" y="2505841"/>
            <a:ext cx="554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Triennale in Ingegneria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BBD5AB-8847-9B08-677A-7AADA57FE9E3}"/>
              </a:ext>
            </a:extLst>
          </p:cNvPr>
          <p:cNvSpPr txBox="1"/>
          <p:nvPr/>
        </p:nvSpPr>
        <p:spPr>
          <a:xfrm>
            <a:off x="906212" y="3228945"/>
            <a:ext cx="10379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 E ANALISI DI UN MOLTIPLICATORE DI WALLACE BASATO SU FPGA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B03655C-7BA8-9E0B-0355-EFB0271009F7}"/>
              </a:ext>
            </a:extLst>
          </p:cNvPr>
          <p:cNvSpPr txBox="1"/>
          <p:nvPr/>
        </p:nvSpPr>
        <p:spPr>
          <a:xfrm>
            <a:off x="1080139" y="4211754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Prof.ssa Stefania Perri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C57E8EC-D36E-89A8-5258-385FB2B7A5C3}"/>
              </a:ext>
            </a:extLst>
          </p:cNvPr>
          <p:cNvSpPr txBox="1"/>
          <p:nvPr/>
        </p:nvSpPr>
        <p:spPr>
          <a:xfrm>
            <a:off x="9275333" y="4073255"/>
            <a:ext cx="1836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Giorgio Ubbriaco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Matricola 209899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21154D-519B-6BFA-995A-036090B0E1D5}"/>
              </a:ext>
            </a:extLst>
          </p:cNvPr>
          <p:cNvSpPr txBox="1"/>
          <p:nvPr/>
        </p:nvSpPr>
        <p:spPr>
          <a:xfrm>
            <a:off x="4158288" y="5248986"/>
            <a:ext cx="387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2021-2022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A5CDC37-389A-6D60-8ABA-6AAF4B9E8B08}"/>
              </a:ext>
            </a:extLst>
          </p:cNvPr>
          <p:cNvSpPr txBox="1"/>
          <p:nvPr/>
        </p:nvSpPr>
        <p:spPr>
          <a:xfrm>
            <a:off x="545264" y="3550207"/>
            <a:ext cx="1110146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endParaRPr lang="it-IT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6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F5D1F-4C4B-08B7-6335-ECC736B6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Simulazioni di timing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7D774E80-DFEB-4EF2-90BC-E084C997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14" y="1829906"/>
            <a:ext cx="6535372" cy="125292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ADD15B5-4783-25A1-E290-98074B836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14" y="3329298"/>
            <a:ext cx="6534000" cy="124785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C85034-B649-2C5E-E0E3-30C13B162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14" y="4823618"/>
            <a:ext cx="6534000" cy="125774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B7E56FC-2F23-049C-4A16-BAAFF381EB9B}"/>
              </a:ext>
            </a:extLst>
          </p:cNvPr>
          <p:cNvSpPr txBox="1"/>
          <p:nvPr/>
        </p:nvSpPr>
        <p:spPr>
          <a:xfrm>
            <a:off x="3663398" y="3044575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Post-</a:t>
            </a:r>
            <a:r>
              <a:rPr lang="it-IT" sz="1100" dirty="0" err="1"/>
              <a:t>Implementation</a:t>
            </a:r>
            <a:r>
              <a:rPr lang="it-IT" sz="1100" dirty="0"/>
              <a:t> Timing </a:t>
            </a:r>
            <a:r>
              <a:rPr lang="it-IT" sz="1100" dirty="0" err="1"/>
              <a:t>Simulation</a:t>
            </a:r>
            <a:r>
              <a:rPr lang="it-IT" sz="1100" dirty="0"/>
              <a:t> del Moltiplicatore «Carta e Penna» a 8 bit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C3F88E2-6741-2FD5-EE38-4CDE20BD8B0B}"/>
              </a:ext>
            </a:extLst>
          </p:cNvPr>
          <p:cNvSpPr txBox="1"/>
          <p:nvPr/>
        </p:nvSpPr>
        <p:spPr>
          <a:xfrm>
            <a:off x="3886122" y="4562008"/>
            <a:ext cx="4480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Post-</a:t>
            </a:r>
            <a:r>
              <a:rPr lang="it-IT" sz="1100" dirty="0" err="1"/>
              <a:t>Implementation</a:t>
            </a:r>
            <a:r>
              <a:rPr lang="it-IT" sz="1100" dirty="0"/>
              <a:t> Timing </a:t>
            </a:r>
            <a:r>
              <a:rPr lang="it-IT" sz="1100" dirty="0" err="1"/>
              <a:t>Simulation</a:t>
            </a:r>
            <a:r>
              <a:rPr lang="it-IT" sz="1100" dirty="0"/>
              <a:t> del Moltiplicatore di Wallace a 8 bit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079F5B3-3D9C-039D-479F-E48DAB8FE2E5}"/>
              </a:ext>
            </a:extLst>
          </p:cNvPr>
          <p:cNvSpPr txBox="1"/>
          <p:nvPr/>
        </p:nvSpPr>
        <p:spPr>
          <a:xfrm>
            <a:off x="3834024" y="6081366"/>
            <a:ext cx="4584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Post-</a:t>
            </a:r>
            <a:r>
              <a:rPr lang="it-IT" sz="1100" dirty="0" err="1"/>
              <a:t>Implementation</a:t>
            </a:r>
            <a:r>
              <a:rPr lang="it-IT" sz="1100" dirty="0"/>
              <a:t> Timing </a:t>
            </a:r>
            <a:r>
              <a:rPr lang="it-IT" sz="1100" dirty="0" err="1"/>
              <a:t>Simulation</a:t>
            </a:r>
            <a:r>
              <a:rPr lang="it-IT" sz="1100" dirty="0"/>
              <a:t> del Moltiplicatore di Wallace a 16 bit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79A442D-1E0B-E1AC-4613-7E31D8B9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3562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D082D-C75A-32E0-AFAF-6A9CD27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5030A-928F-3C15-54DD-129A88A70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lvl="1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moltiplicatori digitali sono fondamentali al giorno d’oggi nell’ambito del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it-IT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processing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delle reti neurali.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generazione e la gestione dei prodotti parziali sono, oggigiorno, oggetto di ricerca.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Stanno prendendo il sopravvento i moltiplicatori approssimati che permettono di mantenere costi e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relativamente bassi.</a:t>
            </a:r>
          </a:p>
          <a:p>
            <a:pPr lvl="1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LETTRONICA ANALOGICA E DIGITALE | Ing. Francesco Ramunno">
            <a:extLst>
              <a:ext uri="{FF2B5EF4-FFF2-40B4-BE49-F238E27FC236}">
                <a16:creationId xmlns:a16="http://schemas.microsoft.com/office/drawing/2014/main" id="{17A6D319-3A51-638D-86F3-2BE4EAF3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04" y="2594187"/>
            <a:ext cx="4755676" cy="252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EE0F8A-3B7C-3F29-A648-F21949C3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6476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34DB21-9E2F-08AE-60F8-CF7B7D92AA56}"/>
              </a:ext>
            </a:extLst>
          </p:cNvPr>
          <p:cNvSpPr txBox="1"/>
          <p:nvPr/>
        </p:nvSpPr>
        <p:spPr>
          <a:xfrm>
            <a:off x="3652863" y="2721114"/>
            <a:ext cx="4886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24834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F1C1375-D820-9E1E-FE3E-147A206A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Sommario</a:t>
            </a:r>
            <a:endParaRPr lang="it-IT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C9C6DE6-D7CE-12C5-775C-A23B3126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1" algn="just"/>
            <a:endParaRPr lang="it-IT" dirty="0"/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Motivazioni e stato dell’arte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 del Moltiplicatore di Wallace a 8 bit e a 16 bit.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Confronto tra il Moltiplicatore di Wallace a 8 bit e il Moltiplicatore standard «Carta e Penna» a 8 bit.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 delle simulazioni e dei report dei sistemi elettronici digitali progettati.</a:t>
            </a:r>
          </a:p>
          <a:p>
            <a:pPr lvl="1" algn="just"/>
            <a:endParaRPr lang="it-IT" dirty="0"/>
          </a:p>
          <a:p>
            <a:pPr algn="just"/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9AB12915-97D0-7948-C590-B471273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745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B6FF0-4CD2-D1EF-79A0-3C9EE806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Strutture di moltiplicatori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1B47A9-DCB0-B52C-CFE2-14F1EE2A2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5120641"/>
                <a:ext cx="10058400" cy="74845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Moltiplicatore digitale: circuito elettronico digitale che permette la moltiplicazione binaria tra due operandi ad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bit.</a:t>
                </a:r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1B47A9-DCB0-B52C-CFE2-14F1EE2A2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5120641"/>
                <a:ext cx="10058400" cy="748452"/>
              </a:xfrm>
              <a:blipFill>
                <a:blip r:embed="rId2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D2A4315-1477-EFCE-F99F-20CAEBF2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65" y="1933171"/>
            <a:ext cx="8020470" cy="2991658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E7A3B6-5050-D87E-D3D1-776D138B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679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F3B108-6A09-30EA-B7AB-092E1C1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Strumenti di progettazione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egnaposto contenuto 33">
            <a:extLst>
              <a:ext uri="{FF2B5EF4-FFF2-40B4-BE49-F238E27FC236}">
                <a16:creationId xmlns:a16="http://schemas.microsoft.com/office/drawing/2014/main" id="{7BF7CC59-1668-31E1-FF1B-2CD748BE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384226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ZedBoard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™: piattaforma ideale sia per sviluppatori principianti sia per quelli esperti.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FPGA: uno dei dispositivi logici programmabili più diffusi.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Suite: suite di strumenti utilizzata per la sintesi e l’analisi di progetti scritti in HDL.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61B89D-B97E-E9CF-AE01-7FCC59EB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2</a:t>
            </a:r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6F8C36A-CB9A-A0F6-4035-C8F09EA48DB9}"/>
              </a:ext>
            </a:extLst>
          </p:cNvPr>
          <p:cNvGrpSpPr/>
          <p:nvPr/>
        </p:nvGrpSpPr>
        <p:grpSpPr>
          <a:xfrm>
            <a:off x="6888908" y="2122810"/>
            <a:ext cx="1744600" cy="1417565"/>
            <a:chOff x="6623545" y="2122810"/>
            <a:chExt cx="1744600" cy="1417565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D71F734C-C7AA-5ABA-07E8-EEAD488E4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545" y="2122810"/>
              <a:ext cx="1744600" cy="1316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606325D4-1503-5BD4-ECD1-8B44C42B025D}"/>
                </a:ext>
              </a:extLst>
            </p:cNvPr>
            <p:cNvSpPr txBox="1"/>
            <p:nvPr/>
          </p:nvSpPr>
          <p:spPr>
            <a:xfrm>
              <a:off x="7201533" y="332493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ZedBoard</a:t>
              </a:r>
              <a:endParaRPr lang="it-IT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C45A820B-7474-0203-BFD7-D56B7A93CAD6}"/>
              </a:ext>
            </a:extLst>
          </p:cNvPr>
          <p:cNvGrpSpPr/>
          <p:nvPr/>
        </p:nvGrpSpPr>
        <p:grpSpPr>
          <a:xfrm>
            <a:off x="8777240" y="2122810"/>
            <a:ext cx="2378440" cy="1664796"/>
            <a:chOff x="8575887" y="2093909"/>
            <a:chExt cx="2378440" cy="1664796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AD171C2-52E1-1514-EFFE-6C10A285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5887" y="2093909"/>
              <a:ext cx="2378440" cy="1496896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884617A-4FD5-38D4-8994-7861E88F508F}"/>
                </a:ext>
              </a:extLst>
            </p:cNvPr>
            <p:cNvSpPr txBox="1"/>
            <p:nvPr/>
          </p:nvSpPr>
          <p:spPr>
            <a:xfrm>
              <a:off x="9561365" y="354326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FPGA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B49F1F76-B14A-8CB3-430C-FC3DC904FA5F}"/>
              </a:ext>
            </a:extLst>
          </p:cNvPr>
          <p:cNvGrpSpPr/>
          <p:nvPr/>
        </p:nvGrpSpPr>
        <p:grpSpPr>
          <a:xfrm>
            <a:off x="6888908" y="3824356"/>
            <a:ext cx="4266772" cy="2459367"/>
            <a:chOff x="6687555" y="3878315"/>
            <a:chExt cx="4266772" cy="2459367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56287623-7BBE-2F71-BDB9-D2D17E6D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7555" y="3878315"/>
              <a:ext cx="4266772" cy="224567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13F0A3C-3EFC-9C0D-809A-694E8C29E04A}"/>
                </a:ext>
              </a:extLst>
            </p:cNvPr>
            <p:cNvSpPr txBox="1"/>
            <p:nvPr/>
          </p:nvSpPr>
          <p:spPr>
            <a:xfrm>
              <a:off x="8317437" y="6122238"/>
              <a:ext cx="10070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 err="1"/>
                <a:t>Vivado</a:t>
              </a:r>
              <a:r>
                <a:rPr lang="it-IT" sz="800" dirty="0"/>
                <a:t> Design Suite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44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86BD4F-53D4-2F68-F63C-7785D587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Moltiplicatore di Wallace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ABA9AD-2517-E547-D23C-26CD0DF6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1845734"/>
            <a:ext cx="4619116" cy="4023360"/>
          </a:xfrm>
        </p:spPr>
        <p:txBody>
          <a:bodyPr/>
          <a:lstStyle/>
          <a:p>
            <a:pPr marL="201168" lvl="1" indent="0">
              <a:buNone/>
            </a:pPr>
            <a:endParaRPr lang="it-IT" dirty="0"/>
          </a:p>
          <a:p>
            <a:pPr lvl="1"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Moltiplicatore ad albero veloce di tipologia seriale-parallelo.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Maggiore area di occupazione su chip.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Notevoli guadagni in termini di velocità di calcolo.</a:t>
            </a:r>
          </a:p>
          <a:p>
            <a:pPr lvl="1" algn="just"/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Minore dissipazione di potenza.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136DDFA-7334-8337-CDCC-7912D0F9BA8C}"/>
              </a:ext>
            </a:extLst>
          </p:cNvPr>
          <p:cNvGrpSpPr/>
          <p:nvPr/>
        </p:nvGrpSpPr>
        <p:grpSpPr>
          <a:xfrm>
            <a:off x="6096000" y="2228193"/>
            <a:ext cx="5109373" cy="3308400"/>
            <a:chOff x="6096000" y="2228193"/>
            <a:chExt cx="5109373" cy="3308400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DFA56B2-DABA-9277-27FA-595580FF6F9B}"/>
                </a:ext>
              </a:extLst>
            </p:cNvPr>
            <p:cNvGrpSpPr/>
            <p:nvPr/>
          </p:nvGrpSpPr>
          <p:grpSpPr>
            <a:xfrm>
              <a:off x="6096000" y="2228193"/>
              <a:ext cx="2720308" cy="3307772"/>
              <a:chOff x="7929880" y="1322738"/>
              <a:chExt cx="3349437" cy="4290070"/>
            </a:xfrm>
          </p:grpSpPr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0B792C7E-2079-4B6B-33DC-9E72EAE95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29880" y="1322738"/>
                <a:ext cx="3225800" cy="4010646"/>
              </a:xfrm>
              <a:prstGeom prst="rect">
                <a:avLst/>
              </a:prstGeom>
            </p:spPr>
          </p:pic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E19E74E-425C-3F86-1684-5E759D1EBA65}"/>
                  </a:ext>
                </a:extLst>
              </p:cNvPr>
              <p:cNvSpPr txBox="1"/>
              <p:nvPr/>
            </p:nvSpPr>
            <p:spPr>
              <a:xfrm>
                <a:off x="8397274" y="5333384"/>
                <a:ext cx="2882043" cy="279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</a:t>
                </a:r>
                <a:r>
                  <a:rPr lang="it-IT" sz="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Schematic</a:t>
                </a:r>
                <a:r>
                  <a:rPr lang="it-IT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 Moltiplicatore di Wallace a 8 bit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D45EF14-8B8B-01E5-EF2E-FA7E3D7E0E6C}"/>
                </a:ext>
              </a:extLst>
            </p:cNvPr>
            <p:cNvGrpSpPr/>
            <p:nvPr/>
          </p:nvGrpSpPr>
          <p:grpSpPr>
            <a:xfrm>
              <a:off x="8813372" y="2228193"/>
              <a:ext cx="2392001" cy="3308400"/>
              <a:chOff x="9474860" y="2228193"/>
              <a:chExt cx="2392001" cy="3484662"/>
            </a:xfrm>
          </p:grpSpPr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D20E66B9-BC7A-C7C9-4440-E3F1D5942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6348" y="2228193"/>
                <a:ext cx="1019332" cy="3245342"/>
              </a:xfrm>
              <a:prstGeom prst="rect">
                <a:avLst/>
              </a:prstGeom>
            </p:spPr>
          </p:pic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707C650-4474-3E18-68C1-5295A00A672B}"/>
                  </a:ext>
                </a:extLst>
              </p:cNvPr>
              <p:cNvSpPr txBox="1"/>
              <p:nvPr/>
            </p:nvSpPr>
            <p:spPr>
              <a:xfrm>
                <a:off x="9474860" y="5486635"/>
                <a:ext cx="2392001" cy="22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</a:t>
                </a:r>
                <a:r>
                  <a:rPr lang="it-IT" sz="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Schematic</a:t>
                </a:r>
                <a:r>
                  <a:rPr lang="it-IT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 Moltiplicatore di Wallace a 16 bit</a:t>
                </a:r>
              </a:p>
            </p:txBody>
          </p:sp>
        </p:grpSp>
      </p:grp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455E804B-420F-6333-5652-54601BB8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492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7FBC6-8726-E2AC-3373-2EA47930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Generazione e gestione dei prodotti parziali</a:t>
            </a: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B15E6AF-361E-EFE4-8DE1-2EE666FB9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</p:spPr>
            <p:txBody>
              <a:bodyPr>
                <a:normAutofit lnSpcReduction="10000"/>
              </a:bodyPr>
              <a:lstStyle/>
              <a:p>
                <a:pPr lvl="1" algn="just"/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Generazione dei prodotti parziali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operazione logica </a:t>
                </a:r>
                <a:r>
                  <a:rPr lang="it-IT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 gli operandi ad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bit.</a:t>
                </a:r>
              </a:p>
              <a:p>
                <a:pPr lvl="1" algn="just"/>
                <a:endParaRPr lang="it-IT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Gestione dei prodotti parziali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iterazioni di compressione.</a:t>
                </a:r>
              </a:p>
              <a:p>
                <a:pPr lvl="1" algn="just"/>
                <a:endParaRPr lang="it-IT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Terna di bit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Full-</a:t>
                </a:r>
                <a:r>
                  <a:rPr lang="it-IT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Adder</a:t>
                </a:r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/>
                <a:endParaRPr lang="it-IT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Coppia di bit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Half-</a:t>
                </a:r>
                <a:r>
                  <a:rPr lang="it-IT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Adder</a:t>
                </a:r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/>
                <a:endParaRPr lang="it-IT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singolo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propagato all’iterazione successiva.</a:t>
                </a:r>
              </a:p>
              <a:p>
                <a:pPr lvl="1" algn="just"/>
                <a:endParaRPr lang="it-IT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Compressione finale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Ripple</a:t>
                </a:r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Carry</a:t>
                </a:r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Adder</a:t>
                </a:r>
                <a:r>
                  <a:rPr lang="it-IT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B15E6AF-361E-EFE4-8DE1-2EE666FB9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  <a:blipFill>
                <a:blip r:embed="rId2"/>
                <a:stretch>
                  <a:fillRect t="-2273" r="-2805" b="-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BAD22D46-52ED-C3C4-A933-010EC783933D}"/>
              </a:ext>
            </a:extLst>
          </p:cNvPr>
          <p:cNvGrpSpPr/>
          <p:nvPr/>
        </p:nvGrpSpPr>
        <p:grpSpPr>
          <a:xfrm>
            <a:off x="6167684" y="1995988"/>
            <a:ext cx="4927036" cy="3722852"/>
            <a:chOff x="6228644" y="1871932"/>
            <a:chExt cx="4927036" cy="372285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FAE07DA-B1CE-10D3-CB11-7954331A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644" y="1871932"/>
              <a:ext cx="4927036" cy="3507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277DDE7-D6A5-59C2-6F1B-9F73286E58E6}"/>
                </a:ext>
              </a:extLst>
            </p:cNvPr>
            <p:cNvSpPr txBox="1"/>
            <p:nvPr/>
          </p:nvSpPr>
          <p:spPr>
            <a:xfrm>
              <a:off x="7658064" y="5379340"/>
              <a:ext cx="20681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Struttura del Moltiplicatore di Wallace a 8 bit</a:t>
              </a:r>
            </a:p>
          </p:txBody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37742-4B8D-1AC7-C439-6C677E8F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3546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DCF17E-8B2A-095A-54F2-E3C3C8AD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it-IT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clock</a:t>
            </a:r>
            <a:endParaRPr lang="it-IT" sz="4000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1160E7F4-8EA4-502A-CB48-895B3156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marL="201168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 una specifica di progetto.</a:t>
            </a:r>
          </a:p>
          <a:p>
            <a:pPr marL="201168" lvl="1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Frequenza massima di funzionamento maggiore della frequenza garantita dal </a:t>
            </a:r>
            <a:r>
              <a:rPr lang="it-IT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clock.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4332E9-B98D-0AC6-12AF-23220E6B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051474"/>
            <a:ext cx="3390900" cy="457200"/>
          </a:xfrm>
          <a:prstGeom prst="rect">
            <a:avLst/>
          </a:prstGeom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4">
                <a:extLst>
                  <a:ext uri="{FF2B5EF4-FFF2-40B4-BE49-F238E27FC236}">
                    <a16:creationId xmlns:a16="http://schemas.microsoft.com/office/drawing/2014/main" id="{DCE4FD19-72AD-CBFB-1041-18306CF92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7515" y="3723703"/>
                <a:ext cx="6217922" cy="720513"/>
              </a:xfrm>
              <a:prstGeom prst="rect">
                <a:avLst/>
              </a:prstGeom>
              <a:ln w="9525">
                <a:noFill/>
              </a:ln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𝑔𝑎𝑟𝑎𝑛𝑡𝑖𝑡𝑎</m:t>
                          </m:r>
                        </m:sub>
                      </m:sSub>
                      <m:r>
                        <a:rPr lang="it-IT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𝑐𝑜𝑛𝑠𝑡𝑟𝑎𝑖𝑛𝑡</m:t>
                              </m:r>
                            </m:sub>
                          </m:sSub>
                        </m:den>
                      </m:f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𝑛𝑠</m:t>
                          </m:r>
                        </m:den>
                      </m:f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 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endParaRPr lang="it-IT" sz="1400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endParaRPr lang="it-IT" sz="1400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endParaRPr lang="it-IT" sz="1400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endParaRPr lang="it-IT" sz="140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Segnaposto contenuto 4">
                <a:extLst>
                  <a:ext uri="{FF2B5EF4-FFF2-40B4-BE49-F238E27FC236}">
                    <a16:creationId xmlns:a16="http://schemas.microsoft.com/office/drawing/2014/main" id="{DCE4FD19-72AD-CBFB-1041-18306CF9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15" y="3723703"/>
                <a:ext cx="6217922" cy="72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E0A4D3D-63A4-C583-2440-595F471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11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8D497-DD56-4E7E-6713-9D83662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</a:t>
            </a:r>
            <a:r>
              <a:rPr lang="it-IT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hesis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68A97AAF-6413-E6D4-F3AA-7BFBED5FAFD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8423824"/>
                  </p:ext>
                </p:extLst>
              </p:nvPr>
            </p:nvGraphicFramePr>
            <p:xfrm>
              <a:off x="1066799" y="1814135"/>
              <a:ext cx="10058402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92886">
                      <a:extLst>
                        <a:ext uri="{9D8B030D-6E8A-4147-A177-3AD203B41FA5}">
                          <a16:colId xmlns:a16="http://schemas.microsoft.com/office/drawing/2014/main" val="2207589343"/>
                        </a:ext>
                      </a:extLst>
                    </a:gridCol>
                    <a:gridCol w="1500997">
                      <a:extLst>
                        <a:ext uri="{9D8B030D-6E8A-4147-A177-3AD203B41FA5}">
                          <a16:colId xmlns:a16="http://schemas.microsoft.com/office/drawing/2014/main" val="3157543001"/>
                        </a:ext>
                      </a:extLst>
                    </a:gridCol>
                    <a:gridCol w="1500997">
                      <a:extLst>
                        <a:ext uri="{9D8B030D-6E8A-4147-A177-3AD203B41FA5}">
                          <a16:colId xmlns:a16="http://schemas.microsoft.com/office/drawing/2014/main" val="806093221"/>
                        </a:ext>
                      </a:extLst>
                    </a:gridCol>
                    <a:gridCol w="1306902">
                      <a:extLst>
                        <a:ext uri="{9D8B030D-6E8A-4147-A177-3AD203B41FA5}">
                          <a16:colId xmlns:a16="http://schemas.microsoft.com/office/drawing/2014/main" val="1365799745"/>
                        </a:ext>
                      </a:extLst>
                    </a:gridCol>
                    <a:gridCol w="1306902">
                      <a:extLst>
                        <a:ext uri="{9D8B030D-6E8A-4147-A177-3AD203B41FA5}">
                          <a16:colId xmlns:a16="http://schemas.microsoft.com/office/drawing/2014/main" val="1639314474"/>
                        </a:ext>
                      </a:extLst>
                    </a:gridCol>
                    <a:gridCol w="1324859">
                      <a:extLst>
                        <a:ext uri="{9D8B030D-6E8A-4147-A177-3AD203B41FA5}">
                          <a16:colId xmlns:a16="http://schemas.microsoft.com/office/drawing/2014/main" val="1609305049"/>
                        </a:ext>
                      </a:extLst>
                    </a:gridCol>
                    <a:gridCol w="1324859">
                      <a:extLst>
                        <a:ext uri="{9D8B030D-6E8A-4147-A177-3AD203B41FA5}">
                          <a16:colId xmlns:a16="http://schemas.microsoft.com/office/drawing/2014/main" val="2207121335"/>
                        </a:ext>
                      </a:extLst>
                    </a:gridCol>
                  </a:tblGrid>
                  <a:tr h="290151">
                    <a:tc>
                      <a:txBody>
                        <a:bodyPr/>
                        <a:lstStyle/>
                        <a:p>
                          <a:pPr algn="ctr"/>
                          <a:endParaRPr lang="it-IT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«Carta e Penna» a 8 bit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di Wallace a 8 bit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di Wallace a 16 bit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140190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LUT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𝟏𝟒𝟏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53200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𝟐𝟕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𝟏𝟎𝟐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53200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𝟒𝟐𝟒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53200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𝟖𝟎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375094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FF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b="1" i="0" smtClean="0">
                                  <a:latin typeface="Cambria Math" panose="02040503050406030204" pitchFamily="18" charset="0"/>
                                </a:rPr>
                                <m:t>𝟑𝟐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106400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𝟑𝟐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106400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106400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𝟎𝟔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7036747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IO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𝟔𝟓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1325446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BUFG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it-IT" sz="140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33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68A97AAF-6413-E6D4-F3AA-7BFBED5FAFD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8423824"/>
                  </p:ext>
                </p:extLst>
              </p:nvPr>
            </p:nvGraphicFramePr>
            <p:xfrm>
              <a:off x="1066799" y="1814135"/>
              <a:ext cx="10058402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92886">
                      <a:extLst>
                        <a:ext uri="{9D8B030D-6E8A-4147-A177-3AD203B41FA5}">
                          <a16:colId xmlns:a16="http://schemas.microsoft.com/office/drawing/2014/main" val="2207589343"/>
                        </a:ext>
                      </a:extLst>
                    </a:gridCol>
                    <a:gridCol w="1500997">
                      <a:extLst>
                        <a:ext uri="{9D8B030D-6E8A-4147-A177-3AD203B41FA5}">
                          <a16:colId xmlns:a16="http://schemas.microsoft.com/office/drawing/2014/main" val="3157543001"/>
                        </a:ext>
                      </a:extLst>
                    </a:gridCol>
                    <a:gridCol w="1500997">
                      <a:extLst>
                        <a:ext uri="{9D8B030D-6E8A-4147-A177-3AD203B41FA5}">
                          <a16:colId xmlns:a16="http://schemas.microsoft.com/office/drawing/2014/main" val="806093221"/>
                        </a:ext>
                      </a:extLst>
                    </a:gridCol>
                    <a:gridCol w="1306902">
                      <a:extLst>
                        <a:ext uri="{9D8B030D-6E8A-4147-A177-3AD203B41FA5}">
                          <a16:colId xmlns:a16="http://schemas.microsoft.com/office/drawing/2014/main" val="1365799745"/>
                        </a:ext>
                      </a:extLst>
                    </a:gridCol>
                    <a:gridCol w="1306902">
                      <a:extLst>
                        <a:ext uri="{9D8B030D-6E8A-4147-A177-3AD203B41FA5}">
                          <a16:colId xmlns:a16="http://schemas.microsoft.com/office/drawing/2014/main" val="1639314474"/>
                        </a:ext>
                      </a:extLst>
                    </a:gridCol>
                    <a:gridCol w="1324859">
                      <a:extLst>
                        <a:ext uri="{9D8B030D-6E8A-4147-A177-3AD203B41FA5}">
                          <a16:colId xmlns:a16="http://schemas.microsoft.com/office/drawing/2014/main" val="1609305049"/>
                        </a:ext>
                      </a:extLst>
                    </a:gridCol>
                    <a:gridCol w="1324859">
                      <a:extLst>
                        <a:ext uri="{9D8B030D-6E8A-4147-A177-3AD203B41FA5}">
                          <a16:colId xmlns:a16="http://schemas.microsoft.com/office/drawing/2014/main" val="220712133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it-IT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«Carta e Penna» a 8 bit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di Wallace a 8 bit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di Wallace a 16 bit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1401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LUT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9433" t="-112000" r="-450607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19433" t="-112000" r="-350607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8692" t="-112000" r="-304673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6512" t="-112000" r="-203256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61290" t="-112000" r="-1013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58257" t="-112000" r="-917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750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FF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9433" t="-207843" r="-450607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19433" t="-207843" r="-350607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8692" t="-207843" r="-304673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6512" t="-207843" r="-203256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61290" t="-207843" r="-1013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58257" t="-207843" r="-917" b="-2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367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IO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9433" t="-314000" r="-45060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19433" t="-314000" r="-35060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8692" t="-314000" r="-30467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6512" t="-314000" r="-20325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61290" t="-314000" r="-1013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58257" t="-314000" r="-91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13254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BUFG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9433" t="-414000" r="-45060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19433" t="-414000" r="-35060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8692" t="-414000" r="-30467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6512" t="-414000" r="-20325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61290" t="-414000" r="-1013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58257" t="-414000" r="-917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336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3F083DA3-6FD9-5A59-3ECA-C8F9995FC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53717"/>
              </p:ext>
            </p:extLst>
          </p:nvPr>
        </p:nvGraphicFramePr>
        <p:xfrm>
          <a:off x="1066799" y="3489386"/>
          <a:ext cx="10058400" cy="2500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886">
                  <a:extLst>
                    <a:ext uri="{9D8B030D-6E8A-4147-A177-3AD203B41FA5}">
                      <a16:colId xmlns:a16="http://schemas.microsoft.com/office/drawing/2014/main" val="2908279109"/>
                    </a:ext>
                  </a:extLst>
                </a:gridCol>
                <a:gridCol w="3001993">
                  <a:extLst>
                    <a:ext uri="{9D8B030D-6E8A-4147-A177-3AD203B41FA5}">
                      <a16:colId xmlns:a16="http://schemas.microsoft.com/office/drawing/2014/main" val="2803331603"/>
                    </a:ext>
                  </a:extLst>
                </a:gridCol>
                <a:gridCol w="2613803">
                  <a:extLst>
                    <a:ext uri="{9D8B030D-6E8A-4147-A177-3AD203B41FA5}">
                      <a16:colId xmlns:a16="http://schemas.microsoft.com/office/drawing/2014/main" val="2133428445"/>
                    </a:ext>
                  </a:extLst>
                </a:gridCol>
                <a:gridCol w="2649718">
                  <a:extLst>
                    <a:ext uri="{9D8B030D-6E8A-4147-A177-3AD203B41FA5}">
                      <a16:colId xmlns:a16="http://schemas.microsoft.com/office/drawing/2014/main" val="1777339291"/>
                    </a:ext>
                  </a:extLst>
                </a:gridCol>
              </a:tblGrid>
              <a:tr h="2500511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Synthesis</a:t>
                      </a:r>
                      <a:r>
                        <a:rPr lang="it-IT" sz="1400" b="1" dirty="0"/>
                        <a:t> </a:t>
                      </a:r>
                      <a:r>
                        <a:rPr lang="it-IT" sz="1400" b="1" dirty="0" err="1"/>
                        <a:t>Schematic</a:t>
                      </a:r>
                      <a:endParaRPr lang="it-IT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64298252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087DD4C-53EF-667E-D4FE-8916BCD2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482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CCBC6-C7EF-DB05-582A-444CCBD5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</a:t>
            </a:r>
            <a:r>
              <a:rPr lang="it-IT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E02B878B-EE21-406B-7E51-B6DF10FEB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104579"/>
                  </p:ext>
                </p:extLst>
              </p:nvPr>
            </p:nvGraphicFramePr>
            <p:xfrm>
              <a:off x="1097280" y="1824774"/>
              <a:ext cx="10058402" cy="2427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6443">
                      <a:extLst>
                        <a:ext uri="{9D8B030D-6E8A-4147-A177-3AD203B41FA5}">
                          <a16:colId xmlns:a16="http://schemas.microsoft.com/office/drawing/2014/main" val="4004075079"/>
                        </a:ext>
                      </a:extLst>
                    </a:gridCol>
                    <a:gridCol w="896443">
                      <a:extLst>
                        <a:ext uri="{9D8B030D-6E8A-4147-A177-3AD203B41FA5}">
                          <a16:colId xmlns:a16="http://schemas.microsoft.com/office/drawing/2014/main" val="635102286"/>
                        </a:ext>
                      </a:extLst>
                    </a:gridCol>
                    <a:gridCol w="1000664">
                      <a:extLst>
                        <a:ext uri="{9D8B030D-6E8A-4147-A177-3AD203B41FA5}">
                          <a16:colId xmlns:a16="http://schemas.microsoft.com/office/drawing/2014/main" val="3973356069"/>
                        </a:ext>
                      </a:extLst>
                    </a:gridCol>
                    <a:gridCol w="500333">
                      <a:extLst>
                        <a:ext uri="{9D8B030D-6E8A-4147-A177-3AD203B41FA5}">
                          <a16:colId xmlns:a16="http://schemas.microsoft.com/office/drawing/2014/main" val="2433758137"/>
                        </a:ext>
                      </a:extLst>
                    </a:gridCol>
                    <a:gridCol w="500333">
                      <a:extLst>
                        <a:ext uri="{9D8B030D-6E8A-4147-A177-3AD203B41FA5}">
                          <a16:colId xmlns:a16="http://schemas.microsoft.com/office/drawing/2014/main" val="651451004"/>
                        </a:ext>
                      </a:extLst>
                    </a:gridCol>
                    <a:gridCol w="1000664">
                      <a:extLst>
                        <a:ext uri="{9D8B030D-6E8A-4147-A177-3AD203B41FA5}">
                          <a16:colId xmlns:a16="http://schemas.microsoft.com/office/drawing/2014/main" val="418672169"/>
                        </a:ext>
                      </a:extLst>
                    </a:gridCol>
                    <a:gridCol w="871268">
                      <a:extLst>
                        <a:ext uri="{9D8B030D-6E8A-4147-A177-3AD203B41FA5}">
                          <a16:colId xmlns:a16="http://schemas.microsoft.com/office/drawing/2014/main" val="2113193925"/>
                        </a:ext>
                      </a:extLst>
                    </a:gridCol>
                    <a:gridCol w="435634">
                      <a:extLst>
                        <a:ext uri="{9D8B030D-6E8A-4147-A177-3AD203B41FA5}">
                          <a16:colId xmlns:a16="http://schemas.microsoft.com/office/drawing/2014/main" val="2372367523"/>
                        </a:ext>
                      </a:extLst>
                    </a:gridCol>
                    <a:gridCol w="435634">
                      <a:extLst>
                        <a:ext uri="{9D8B030D-6E8A-4147-A177-3AD203B41FA5}">
                          <a16:colId xmlns:a16="http://schemas.microsoft.com/office/drawing/2014/main" val="486240605"/>
                        </a:ext>
                      </a:extLst>
                    </a:gridCol>
                    <a:gridCol w="871268">
                      <a:extLst>
                        <a:ext uri="{9D8B030D-6E8A-4147-A177-3AD203B41FA5}">
                          <a16:colId xmlns:a16="http://schemas.microsoft.com/office/drawing/2014/main" val="3314723684"/>
                        </a:ext>
                      </a:extLst>
                    </a:gridCol>
                    <a:gridCol w="883239">
                      <a:extLst>
                        <a:ext uri="{9D8B030D-6E8A-4147-A177-3AD203B41FA5}">
                          <a16:colId xmlns:a16="http://schemas.microsoft.com/office/drawing/2014/main" val="3844383362"/>
                        </a:ext>
                      </a:extLst>
                    </a:gridCol>
                    <a:gridCol w="441620">
                      <a:extLst>
                        <a:ext uri="{9D8B030D-6E8A-4147-A177-3AD203B41FA5}">
                          <a16:colId xmlns:a16="http://schemas.microsoft.com/office/drawing/2014/main" val="2102289838"/>
                        </a:ext>
                      </a:extLst>
                    </a:gridCol>
                    <a:gridCol w="441620">
                      <a:extLst>
                        <a:ext uri="{9D8B030D-6E8A-4147-A177-3AD203B41FA5}">
                          <a16:colId xmlns:a16="http://schemas.microsoft.com/office/drawing/2014/main" val="2794416650"/>
                        </a:ext>
                      </a:extLst>
                    </a:gridCol>
                    <a:gridCol w="883239">
                      <a:extLst>
                        <a:ext uri="{9D8B030D-6E8A-4147-A177-3AD203B41FA5}">
                          <a16:colId xmlns:a16="http://schemas.microsoft.com/office/drawing/2014/main" val="2610315910"/>
                        </a:ext>
                      </a:extLst>
                    </a:gridCol>
                  </a:tblGrid>
                  <a:tr h="290151">
                    <a:tc gridSpan="2">
                      <a:txBody>
                        <a:bodyPr/>
                        <a:lstStyle/>
                        <a:p>
                          <a:pPr algn="ctr"/>
                          <a:endParaRPr lang="it-IT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«Carta e Penna» a 8 bit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di Wallace a 8 bit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di Wallace a 16 bit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991468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𝒔𝒆𝒕𝒖𝒑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𝒉𝒐𝒍𝒅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𝟐𝟗𝟒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𝒏𝒔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𝟐𝟔𝟎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𝒏𝒔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𝟒𝟏𝟒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𝒏𝒔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𝟒𝟑𝟏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𝒏𝒔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𝟔𝟓𝟎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𝒏𝒔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𝟐𝟓𝟑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𝒏𝒔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5446624"/>
                      </a:ext>
                    </a:extLst>
                  </a:tr>
                  <a:tr h="290151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𝟎𝟗𝟑𝟒𝟎𝟓𝟓𝟔𝟔𝟗𝟕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𝑮𝑯𝒛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𝟏𝟑𝟏𝟖𝟐𝟏𝟕𝟕𝟕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𝑮𝑯𝒛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𝟎𝟖𝟎𝟗𝟕𝟏𝟔𝟓𝟗𝟗𝟐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it-IT" sz="14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𝑮𝑯𝒛</m:t>
                                </m:r>
                              </m:oMath>
                            </m:oMathPara>
                          </a14:m>
                          <a:endParaRPr lang="it-IT" sz="1100" b="1" cap="none" spc="0" dirty="0">
                            <a:ln w="0"/>
                            <a:solidFill>
                              <a:srgbClr val="742117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035384"/>
                      </a:ext>
                    </a:extLst>
                  </a:tr>
                  <a:tr h="152400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Total On-Chip Power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𝟏𝟏𝟐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9BD39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 err="1"/>
                            <a:t>Static</a:t>
                          </a:r>
                          <a:endParaRPr lang="it-IT" sz="1200" i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8AEE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/>
                            <a:t>Dynamic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17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𝟏𝟏𝟐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9BD39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 err="1"/>
                            <a:t>Static</a:t>
                          </a:r>
                          <a:endParaRPr lang="it-IT" sz="1200" i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8AEE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/>
                            <a:t>Dynamic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17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𝟏𝟐𝟓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9BD39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 err="1"/>
                            <a:t>Static</a:t>
                          </a:r>
                          <a:endParaRPr lang="it-IT" sz="1200" i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8AEE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/>
                            <a:t>Dynamic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17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836614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0.104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0.008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0.104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0.007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0.105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0.020</m:t>
                                </m:r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84209337"/>
                      </a:ext>
                    </a:extLst>
                  </a:tr>
                  <a:tr h="29015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Junction Temperature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it-IT" sz="14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108917"/>
                      </a:ext>
                    </a:extLst>
                  </a:tr>
                  <a:tr h="29015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Thermal </a:t>
                          </a:r>
                          <a:r>
                            <a:rPr lang="it-IT" sz="1400" b="1" dirty="0" err="1"/>
                            <a:t>Margin</a:t>
                          </a:r>
                          <a:endParaRPr lang="it-IT" sz="14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58.7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 (4.9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58.7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 (4.9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58.6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 (4.9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6418629"/>
                      </a:ext>
                    </a:extLst>
                  </a:tr>
                  <a:tr h="29015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Effective 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𝑱𝑨</m:t>
                              </m:r>
                            </m:oMath>
                          </a14:m>
                          <a:endParaRPr lang="it-IT" sz="14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11.5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℃/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11.5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℃/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11.5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℃/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994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E02B878B-EE21-406B-7E51-B6DF10FEB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104579"/>
                  </p:ext>
                </p:extLst>
              </p:nvPr>
            </p:nvGraphicFramePr>
            <p:xfrm>
              <a:off x="1097280" y="1824774"/>
              <a:ext cx="10058402" cy="2427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6443">
                      <a:extLst>
                        <a:ext uri="{9D8B030D-6E8A-4147-A177-3AD203B41FA5}">
                          <a16:colId xmlns:a16="http://schemas.microsoft.com/office/drawing/2014/main" val="4004075079"/>
                        </a:ext>
                      </a:extLst>
                    </a:gridCol>
                    <a:gridCol w="896443">
                      <a:extLst>
                        <a:ext uri="{9D8B030D-6E8A-4147-A177-3AD203B41FA5}">
                          <a16:colId xmlns:a16="http://schemas.microsoft.com/office/drawing/2014/main" val="635102286"/>
                        </a:ext>
                      </a:extLst>
                    </a:gridCol>
                    <a:gridCol w="1000664">
                      <a:extLst>
                        <a:ext uri="{9D8B030D-6E8A-4147-A177-3AD203B41FA5}">
                          <a16:colId xmlns:a16="http://schemas.microsoft.com/office/drawing/2014/main" val="3973356069"/>
                        </a:ext>
                      </a:extLst>
                    </a:gridCol>
                    <a:gridCol w="500333">
                      <a:extLst>
                        <a:ext uri="{9D8B030D-6E8A-4147-A177-3AD203B41FA5}">
                          <a16:colId xmlns:a16="http://schemas.microsoft.com/office/drawing/2014/main" val="2433758137"/>
                        </a:ext>
                      </a:extLst>
                    </a:gridCol>
                    <a:gridCol w="500333">
                      <a:extLst>
                        <a:ext uri="{9D8B030D-6E8A-4147-A177-3AD203B41FA5}">
                          <a16:colId xmlns:a16="http://schemas.microsoft.com/office/drawing/2014/main" val="651451004"/>
                        </a:ext>
                      </a:extLst>
                    </a:gridCol>
                    <a:gridCol w="1000664">
                      <a:extLst>
                        <a:ext uri="{9D8B030D-6E8A-4147-A177-3AD203B41FA5}">
                          <a16:colId xmlns:a16="http://schemas.microsoft.com/office/drawing/2014/main" val="418672169"/>
                        </a:ext>
                      </a:extLst>
                    </a:gridCol>
                    <a:gridCol w="871268">
                      <a:extLst>
                        <a:ext uri="{9D8B030D-6E8A-4147-A177-3AD203B41FA5}">
                          <a16:colId xmlns:a16="http://schemas.microsoft.com/office/drawing/2014/main" val="2113193925"/>
                        </a:ext>
                      </a:extLst>
                    </a:gridCol>
                    <a:gridCol w="435634">
                      <a:extLst>
                        <a:ext uri="{9D8B030D-6E8A-4147-A177-3AD203B41FA5}">
                          <a16:colId xmlns:a16="http://schemas.microsoft.com/office/drawing/2014/main" val="2372367523"/>
                        </a:ext>
                      </a:extLst>
                    </a:gridCol>
                    <a:gridCol w="435634">
                      <a:extLst>
                        <a:ext uri="{9D8B030D-6E8A-4147-A177-3AD203B41FA5}">
                          <a16:colId xmlns:a16="http://schemas.microsoft.com/office/drawing/2014/main" val="486240605"/>
                        </a:ext>
                      </a:extLst>
                    </a:gridCol>
                    <a:gridCol w="871268">
                      <a:extLst>
                        <a:ext uri="{9D8B030D-6E8A-4147-A177-3AD203B41FA5}">
                          <a16:colId xmlns:a16="http://schemas.microsoft.com/office/drawing/2014/main" val="3314723684"/>
                        </a:ext>
                      </a:extLst>
                    </a:gridCol>
                    <a:gridCol w="883239">
                      <a:extLst>
                        <a:ext uri="{9D8B030D-6E8A-4147-A177-3AD203B41FA5}">
                          <a16:colId xmlns:a16="http://schemas.microsoft.com/office/drawing/2014/main" val="3844383362"/>
                        </a:ext>
                      </a:extLst>
                    </a:gridCol>
                    <a:gridCol w="441620">
                      <a:extLst>
                        <a:ext uri="{9D8B030D-6E8A-4147-A177-3AD203B41FA5}">
                          <a16:colId xmlns:a16="http://schemas.microsoft.com/office/drawing/2014/main" val="2102289838"/>
                        </a:ext>
                      </a:extLst>
                    </a:gridCol>
                    <a:gridCol w="441620">
                      <a:extLst>
                        <a:ext uri="{9D8B030D-6E8A-4147-A177-3AD203B41FA5}">
                          <a16:colId xmlns:a16="http://schemas.microsoft.com/office/drawing/2014/main" val="2794416650"/>
                        </a:ext>
                      </a:extLst>
                    </a:gridCol>
                    <a:gridCol w="883239">
                      <a:extLst>
                        <a:ext uri="{9D8B030D-6E8A-4147-A177-3AD203B41FA5}">
                          <a16:colId xmlns:a16="http://schemas.microsoft.com/office/drawing/2014/main" val="2610315910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ctr"/>
                          <a:endParaRPr lang="it-IT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«Carta e Penna» a 8 bit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di Wallace a 8 bit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cap="none" spc="0" dirty="0">
                              <a:ln w="0"/>
                              <a:solidFill>
                                <a:srgbClr val="742117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Moltiplicatore di Wallace a 16 bit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991468"/>
                      </a:ext>
                    </a:extLst>
                  </a:tr>
                  <a:tr h="32391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61" t="-105660" r="-1024490" b="-5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361" t="-105660" r="-924490" b="-56792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9838" t="-105660" r="-450202" b="-5679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732" t="-105660" r="-352033" b="-5679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977" t="-105660" r="-302791" b="-5679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159" t="-105660" r="-204206" b="-5679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8716" t="-105660" r="-100459" b="-5679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1751" t="-105660" r="-922" b="-5679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5446624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0" t="-218000" r="-462245" b="-50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0041" t="-218000" r="-175659" b="-50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916" t="-218000" r="-101865" b="-50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000" t="-218000" r="-460" b="-50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035384"/>
                      </a:ext>
                    </a:extLst>
                  </a:tr>
                  <a:tr h="274320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Total On-Chip Power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79394" t="-174725" r="-723636" b="-17582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 err="1"/>
                            <a:t>Static</a:t>
                          </a:r>
                          <a:endParaRPr lang="it-IT" sz="1200" i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8AEE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/>
                            <a:t>Dynamic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17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51748" t="-174725" r="-505594" b="-17582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 err="1"/>
                            <a:t>Static</a:t>
                          </a:r>
                          <a:endParaRPr lang="it-IT" sz="1200" i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8AEE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/>
                            <a:t>Dynamic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17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40000" t="-174725" r="-201379" b="-17582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 err="1"/>
                            <a:t>Static</a:t>
                          </a:r>
                          <a:endParaRPr lang="it-IT" sz="1200" i="1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8AEE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i="1" dirty="0"/>
                            <a:t>Dynamic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17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836614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098" t="-455556" r="-628049" b="-35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81098" t="-455556" r="-528049" b="-3555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51748" t="-455556" r="-405594" b="-35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51748" t="-455556" r="-305594" b="-3555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40000" t="-455556" r="-101379" b="-35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40000" t="-455556" r="-1379" b="-3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09337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Junction Temperature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41" t="-500000" r="-175659" b="-2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916" t="-500000" r="-101865" b="-2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000" t="-500000" r="-460" b="-2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108917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dirty="0"/>
                            <a:t>Thermal </a:t>
                          </a:r>
                          <a:r>
                            <a:rPr lang="it-IT" sz="1400" b="1" dirty="0" err="1"/>
                            <a:t>Margin</a:t>
                          </a:r>
                          <a:endParaRPr lang="it-IT" sz="14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41" t="-600000" r="-175659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916" t="-600000" r="-101865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000" t="-600000" r="-460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6418629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" t="-700000" r="-462245" b="-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41" t="-700000" r="-175659" b="-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916" t="-700000" r="-101865" b="-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0000" t="-700000" r="-460" b="-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9945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A5BF022D-0D1C-CF06-B00B-3A78F23D5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89392"/>
              </p:ext>
            </p:extLst>
          </p:nvPr>
        </p:nvGraphicFramePr>
        <p:xfrm>
          <a:off x="1097280" y="4336555"/>
          <a:ext cx="10058400" cy="187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886">
                  <a:extLst>
                    <a:ext uri="{9D8B030D-6E8A-4147-A177-3AD203B41FA5}">
                      <a16:colId xmlns:a16="http://schemas.microsoft.com/office/drawing/2014/main" val="2908279109"/>
                    </a:ext>
                  </a:extLst>
                </a:gridCol>
                <a:gridCol w="3001993">
                  <a:extLst>
                    <a:ext uri="{9D8B030D-6E8A-4147-A177-3AD203B41FA5}">
                      <a16:colId xmlns:a16="http://schemas.microsoft.com/office/drawing/2014/main" val="2803331603"/>
                    </a:ext>
                  </a:extLst>
                </a:gridCol>
                <a:gridCol w="2613803">
                  <a:extLst>
                    <a:ext uri="{9D8B030D-6E8A-4147-A177-3AD203B41FA5}">
                      <a16:colId xmlns:a16="http://schemas.microsoft.com/office/drawing/2014/main" val="2133428445"/>
                    </a:ext>
                  </a:extLst>
                </a:gridCol>
                <a:gridCol w="2649718">
                  <a:extLst>
                    <a:ext uri="{9D8B030D-6E8A-4147-A177-3AD203B41FA5}">
                      <a16:colId xmlns:a16="http://schemas.microsoft.com/office/drawing/2014/main" val="1777339291"/>
                    </a:ext>
                  </a:extLst>
                </a:gridCol>
              </a:tblGrid>
              <a:tr h="187446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Device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64298252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5640866-51AE-BBF4-EBF4-843C6D9C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911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A5545"/>
      </a:accent1>
      <a:accent2>
        <a:srgbClr val="742117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940</TotalTime>
  <Words>685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Retrospettivo</vt:lpstr>
      <vt:lpstr>Personalizza struttura</vt:lpstr>
      <vt:lpstr>Presentazione standard di PowerPoint</vt:lpstr>
      <vt:lpstr>Sommario</vt:lpstr>
      <vt:lpstr>Strutture di moltiplicatori </vt:lpstr>
      <vt:lpstr>Strumenti di progettazione</vt:lpstr>
      <vt:lpstr>Moltiplicatore di Wallace</vt:lpstr>
      <vt:lpstr>Generazione e gestione dei prodotti parziali</vt:lpstr>
      <vt:lpstr>Constraint di clock</vt:lpstr>
      <vt:lpstr>Post-Synthesis</vt:lpstr>
      <vt:lpstr>Post-Implementation</vt:lpstr>
      <vt:lpstr>Simulazioni di timing</vt:lpstr>
      <vt:lpstr>Conclusioni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UBBRIACO</dc:creator>
  <cp:lastModifiedBy>GIORGIO UBBRIACO</cp:lastModifiedBy>
  <cp:revision>93</cp:revision>
  <cp:lastPrinted>2022-11-28T08:56:24Z</cp:lastPrinted>
  <dcterms:created xsi:type="dcterms:W3CDTF">2022-11-23T21:58:37Z</dcterms:created>
  <dcterms:modified xsi:type="dcterms:W3CDTF">2022-11-30T20:10:08Z</dcterms:modified>
</cp:coreProperties>
</file>